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7"/>
  </p:notesMasterIdLst>
  <p:sldIdLst>
    <p:sldId id="256" r:id="rId5"/>
    <p:sldId id="301" r:id="rId6"/>
    <p:sldId id="321" r:id="rId7"/>
    <p:sldId id="322" r:id="rId8"/>
    <p:sldId id="323" r:id="rId9"/>
    <p:sldId id="342" r:id="rId10"/>
    <p:sldId id="337" r:id="rId11"/>
    <p:sldId id="332" r:id="rId12"/>
    <p:sldId id="333" r:id="rId13"/>
    <p:sldId id="334" r:id="rId14"/>
    <p:sldId id="335" r:id="rId15"/>
    <p:sldId id="336" r:id="rId16"/>
    <p:sldId id="324" r:id="rId17"/>
    <p:sldId id="338" r:id="rId18"/>
    <p:sldId id="339" r:id="rId19"/>
    <p:sldId id="340" r:id="rId20"/>
    <p:sldId id="341" r:id="rId21"/>
    <p:sldId id="343" r:id="rId22"/>
    <p:sldId id="325" r:id="rId23"/>
    <p:sldId id="344" r:id="rId24"/>
    <p:sldId id="345" r:id="rId25"/>
    <p:sldId id="326" r:id="rId26"/>
    <p:sldId id="346" r:id="rId27"/>
    <p:sldId id="347" r:id="rId28"/>
    <p:sldId id="348" r:id="rId29"/>
    <p:sldId id="349" r:id="rId30"/>
    <p:sldId id="327" r:id="rId31"/>
    <p:sldId id="328" r:id="rId32"/>
    <p:sldId id="350" r:id="rId33"/>
    <p:sldId id="351" r:id="rId34"/>
    <p:sldId id="352" r:id="rId35"/>
    <p:sldId id="32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162AFF"/>
    <a:srgbClr val="E8EAFF"/>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A8DF6E-A8BC-C046-81E6-73F7D024AFE8}" v="39" dt="2023-05-04T12:29:18.5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12" autoAdjust="0"/>
    <p:restoredTop sz="82426" autoAdjust="0"/>
  </p:normalViewPr>
  <p:slideViewPr>
    <p:cSldViewPr snapToGrid="0">
      <p:cViewPr varScale="1">
        <p:scale>
          <a:sx n="124" d="100"/>
          <a:sy n="124" d="100"/>
        </p:scale>
        <p:origin x="192" y="1104"/>
      </p:cViewPr>
      <p:guideLst/>
    </p:cSldViewPr>
  </p:slideViewPr>
  <p:notesTextViewPr>
    <p:cViewPr>
      <p:scale>
        <a:sx n="3" d="2"/>
        <a:sy n="3" d="2"/>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450E9-715D-42D8-9747-C0402EEB663B}" type="datetimeFigureOut">
              <a:rPr lang="en-US" smtClean="0"/>
              <a:t>5/3/23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51C161-4068-4B77-B93E-241C90510927}" type="slidenum">
              <a:rPr lang="en-US" smtClean="0"/>
              <a:t>‹#›</a:t>
            </a:fld>
            <a:endParaRPr lang="en-US"/>
          </a:p>
        </p:txBody>
      </p:sp>
    </p:spTree>
    <p:extLst>
      <p:ext uri="{BB962C8B-B14F-4D97-AF65-F5344CB8AC3E}">
        <p14:creationId xmlns:p14="http://schemas.microsoft.com/office/powerpoint/2010/main" val="2839186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a:t>
            </a:fld>
            <a:endParaRPr lang="en-US"/>
          </a:p>
        </p:txBody>
      </p:sp>
    </p:spTree>
    <p:extLst>
      <p:ext uri="{BB962C8B-B14F-4D97-AF65-F5344CB8AC3E}">
        <p14:creationId xmlns:p14="http://schemas.microsoft.com/office/powerpoint/2010/main" val="4077735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15</a:t>
            </a:fld>
            <a:endParaRPr lang="en-US"/>
          </a:p>
        </p:txBody>
      </p:sp>
    </p:spTree>
    <p:extLst>
      <p:ext uri="{BB962C8B-B14F-4D97-AF65-F5344CB8AC3E}">
        <p14:creationId xmlns:p14="http://schemas.microsoft.com/office/powerpoint/2010/main" val="1180036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fmove</a:t>
            </a:r>
            <a:r>
              <a:rPr lang="en-US" dirty="0"/>
              <a:t>-loop-invariants</a:t>
            </a:r>
          </a:p>
          <a:p>
            <a:r>
              <a:rPr lang="en-US" dirty="0"/>
              <a:t>-O1, -O2, -O3</a:t>
            </a:r>
          </a:p>
        </p:txBody>
      </p:sp>
      <p:sp>
        <p:nvSpPr>
          <p:cNvPr id="4" name="Slide Number Placeholder 3"/>
          <p:cNvSpPr>
            <a:spLocks noGrp="1"/>
          </p:cNvSpPr>
          <p:nvPr>
            <p:ph type="sldNum" sz="quarter" idx="5"/>
          </p:nvPr>
        </p:nvSpPr>
        <p:spPr/>
        <p:txBody>
          <a:bodyPr/>
          <a:lstStyle/>
          <a:p>
            <a:fld id="{B451C161-4068-4B77-B93E-241C90510927}" type="slidenum">
              <a:rPr lang="en-US" smtClean="0"/>
              <a:t>16</a:t>
            </a:fld>
            <a:endParaRPr lang="en-US"/>
          </a:p>
        </p:txBody>
      </p:sp>
    </p:spTree>
    <p:extLst>
      <p:ext uri="{BB962C8B-B14F-4D97-AF65-F5344CB8AC3E}">
        <p14:creationId xmlns:p14="http://schemas.microsoft.com/office/powerpoint/2010/main" val="12893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the big-O complexity of this function?</a:t>
            </a:r>
          </a:p>
          <a:p>
            <a:r>
              <a:rPr lang="en-US" dirty="0"/>
              <a:t>It’s not O(n) – `</a:t>
            </a:r>
            <a:r>
              <a:rPr lang="en-US" dirty="0" err="1"/>
              <a:t>strlen</a:t>
            </a:r>
            <a:r>
              <a:rPr lang="en-US" dirty="0"/>
              <a:t>` is O(n), and it is executed </a:t>
            </a:r>
            <a:r>
              <a:rPr lang="en-US" i="1" dirty="0"/>
              <a:t>n</a:t>
            </a:r>
            <a:r>
              <a:rPr lang="en-US" i="0" dirty="0"/>
              <a:t> times – the function is O(n</a:t>
            </a:r>
            <a:r>
              <a:rPr lang="en-US" i="0" baseline="30000" dirty="0"/>
              <a:t>2</a:t>
            </a:r>
            <a:r>
              <a:rPr lang="en-US" i="0" dirty="0"/>
              <a:t>)</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17</a:t>
            </a:fld>
            <a:endParaRPr lang="en-US"/>
          </a:p>
        </p:txBody>
      </p:sp>
    </p:spTree>
    <p:extLst>
      <p:ext uri="{BB962C8B-B14F-4D97-AF65-F5344CB8AC3E}">
        <p14:creationId xmlns:p14="http://schemas.microsoft.com/office/powerpoint/2010/main" val="1033533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function </a:t>
            </a:r>
            <a:r>
              <a:rPr lang="en-US" i="1" dirty="0"/>
              <a:t>is</a:t>
            </a:r>
            <a:r>
              <a:rPr lang="en-US" i="0" dirty="0"/>
              <a:t> O(n)</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18</a:t>
            </a:fld>
            <a:endParaRPr lang="en-US"/>
          </a:p>
        </p:txBody>
      </p:sp>
    </p:spTree>
    <p:extLst>
      <p:ext uri="{BB962C8B-B14F-4D97-AF65-F5344CB8AC3E}">
        <p14:creationId xmlns:p14="http://schemas.microsoft.com/office/powerpoint/2010/main" val="3107410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`inline` keyword is pretty much ignored by compiler</a:t>
            </a:r>
          </a:p>
          <a:p>
            <a:r>
              <a:rPr lang="en-US" dirty="0"/>
              <a:t>Compiler may choose not to inline an `inline` function, and it may choose to inline a function that isn’t marked `inline`</a:t>
            </a:r>
          </a:p>
          <a:p>
            <a:endParaRPr lang="en-US" dirty="0"/>
          </a:p>
          <a:p>
            <a:r>
              <a:rPr lang="en-US" dirty="0"/>
              <a:t>-</a:t>
            </a:r>
            <a:r>
              <a:rPr lang="en-US" dirty="0" err="1"/>
              <a:t>finline</a:t>
            </a:r>
            <a:r>
              <a:rPr lang="en-US" dirty="0"/>
              <a:t>-</a:t>
            </a:r>
            <a:r>
              <a:rPr lang="en-US" dirty="0" err="1"/>
              <a:t>funcitons</a:t>
            </a:r>
            <a:r>
              <a:rPr lang="en-US" dirty="0"/>
              <a:t>-called-once</a:t>
            </a:r>
          </a:p>
          <a:p>
            <a:r>
              <a:rPr lang="en-US" dirty="0"/>
              <a:t>	-O1, -O2, -O3, -</a:t>
            </a:r>
            <a:r>
              <a:rPr lang="en-US" dirty="0" err="1"/>
              <a:t>Os</a:t>
            </a:r>
            <a:endParaRPr lang="en-US" dirty="0"/>
          </a:p>
          <a:p>
            <a:r>
              <a:rPr lang="en-US" dirty="0"/>
              <a:t>-</a:t>
            </a:r>
            <a:r>
              <a:rPr lang="en-US" dirty="0" err="1"/>
              <a:t>finline</a:t>
            </a:r>
            <a:r>
              <a:rPr lang="en-US" dirty="0"/>
              <a:t>-small-functions</a:t>
            </a:r>
          </a:p>
          <a:p>
            <a:r>
              <a:rPr lang="en-US" dirty="0"/>
              <a:t>	-O2, -O3, -</a:t>
            </a:r>
            <a:r>
              <a:rPr lang="en-US" dirty="0" err="1"/>
              <a:t>Os</a:t>
            </a:r>
            <a:endParaRPr lang="en-US" dirty="0"/>
          </a:p>
          <a:p>
            <a:r>
              <a:rPr lang="en-US" dirty="0"/>
              <a:t>-</a:t>
            </a:r>
            <a:r>
              <a:rPr lang="en-US" dirty="0" err="1"/>
              <a:t>finline</a:t>
            </a:r>
            <a:r>
              <a:rPr lang="en-US" dirty="0"/>
              <a:t>-functions</a:t>
            </a:r>
          </a:p>
          <a:p>
            <a:r>
              <a:rPr lang="en-US" dirty="0"/>
              <a:t>	-O2, -O3, -</a:t>
            </a:r>
            <a:r>
              <a:rPr lang="en-US" dirty="0" err="1"/>
              <a:t>Os</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22</a:t>
            </a:fld>
            <a:endParaRPr lang="en-US"/>
          </a:p>
        </p:txBody>
      </p:sp>
    </p:spTree>
    <p:extLst>
      <p:ext uri="{BB962C8B-B14F-4D97-AF65-F5344CB8AC3E}">
        <p14:creationId xmlns:p14="http://schemas.microsoft.com/office/powerpoint/2010/main" val="3250590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gets printed?</a:t>
            </a:r>
          </a:p>
          <a:p>
            <a:endParaRPr lang="en-US" dirty="0"/>
          </a:p>
          <a:p>
            <a:r>
              <a:rPr lang="en-US" dirty="0"/>
              <a:t>Discussion: the `const` qualifier is a promise that `</a:t>
            </a:r>
            <a:r>
              <a:rPr lang="en-US" dirty="0" err="1"/>
              <a:t>my_strcpy</a:t>
            </a:r>
            <a:r>
              <a:rPr lang="en-US" dirty="0"/>
              <a:t>` won’t modify `</a:t>
            </a:r>
            <a:r>
              <a:rPr lang="en-US" dirty="0" err="1"/>
              <a:t>source`’s</a:t>
            </a:r>
            <a:r>
              <a:rPr lang="en-US" dirty="0"/>
              <a:t> memory, and it doesn’t.</a:t>
            </a:r>
          </a:p>
          <a:p>
            <a:endParaRPr lang="en-US" dirty="0"/>
          </a:p>
          <a:p>
            <a:r>
              <a:rPr lang="en-US" dirty="0"/>
              <a:t>The output is clearly “Hello, World!”</a:t>
            </a:r>
          </a:p>
        </p:txBody>
      </p:sp>
      <p:sp>
        <p:nvSpPr>
          <p:cNvPr id="4" name="Slide Number Placeholder 3"/>
          <p:cNvSpPr>
            <a:spLocks noGrp="1"/>
          </p:cNvSpPr>
          <p:nvPr>
            <p:ph type="sldNum" sz="quarter" idx="5"/>
          </p:nvPr>
        </p:nvSpPr>
        <p:spPr/>
        <p:txBody>
          <a:bodyPr/>
          <a:lstStyle/>
          <a:p>
            <a:fld id="{B451C161-4068-4B77-B93E-241C90510927}" type="slidenum">
              <a:rPr lang="en-US" smtClean="0"/>
              <a:t>23</a:t>
            </a:fld>
            <a:endParaRPr lang="en-US"/>
          </a:p>
        </p:txBody>
      </p:sp>
    </p:spTree>
    <p:extLst>
      <p:ext uri="{BB962C8B-B14F-4D97-AF65-F5344CB8AC3E}">
        <p14:creationId xmlns:p14="http://schemas.microsoft.com/office/powerpoint/2010/main" val="26755399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gets printed? Nothing – </a:t>
            </a:r>
            <a:r>
              <a:rPr lang="en-US" dirty="0" err="1"/>
              <a:t>my_strcpy</a:t>
            </a:r>
            <a:r>
              <a:rPr lang="en-US" dirty="0"/>
              <a:t> never terminates!</a:t>
            </a:r>
          </a:p>
          <a:p>
            <a:endParaRPr lang="en-US" dirty="0"/>
          </a:p>
          <a:p>
            <a:r>
              <a:rPr lang="en-US" dirty="0"/>
              <a:t>Iteration	source</a:t>
            </a:r>
          </a:p>
          <a:p>
            <a:r>
              <a:rPr lang="en-US" dirty="0"/>
              <a:t>-1	Hello, World!\0</a:t>
            </a:r>
          </a:p>
          <a:p>
            <a:r>
              <a:rPr lang="en-US" dirty="0"/>
              <a:t>0	</a:t>
            </a:r>
            <a:r>
              <a:rPr lang="en-US" dirty="0" err="1"/>
              <a:t>HeHo</a:t>
            </a:r>
            <a:r>
              <a:rPr lang="en-US" dirty="0"/>
              <a:t>, World!\0</a:t>
            </a:r>
          </a:p>
          <a:p>
            <a:r>
              <a:rPr lang="en-US" dirty="0"/>
              <a:t>1	</a:t>
            </a:r>
            <a:r>
              <a:rPr lang="en-US" dirty="0" err="1"/>
              <a:t>HeHe</a:t>
            </a:r>
            <a:r>
              <a:rPr lang="en-US" dirty="0"/>
              <a:t>, World!\0</a:t>
            </a:r>
          </a:p>
          <a:p>
            <a:r>
              <a:rPr lang="en-US" dirty="0"/>
              <a:t>2	</a:t>
            </a:r>
            <a:r>
              <a:rPr lang="en-US" dirty="0" err="1"/>
              <a:t>HeHeH</a:t>
            </a:r>
            <a:r>
              <a:rPr lang="en-US" dirty="0"/>
              <a:t> World!\0</a:t>
            </a:r>
          </a:p>
          <a:p>
            <a:r>
              <a:rPr lang="en-US" dirty="0"/>
              <a:t>3	</a:t>
            </a:r>
            <a:r>
              <a:rPr lang="en-US" dirty="0" err="1"/>
              <a:t>HeHeHeWorld</a:t>
            </a:r>
            <a:r>
              <a:rPr lang="en-US" dirty="0"/>
              <a:t>!\0</a:t>
            </a:r>
          </a:p>
          <a:p>
            <a:r>
              <a:rPr lang="en-US" dirty="0"/>
              <a:t>4	</a:t>
            </a:r>
            <a:r>
              <a:rPr lang="en-US" dirty="0" err="1"/>
              <a:t>HeHeHeHorld</a:t>
            </a:r>
            <a:r>
              <a:rPr lang="en-US" dirty="0"/>
              <a:t>!\0</a:t>
            </a:r>
          </a:p>
          <a:p>
            <a:r>
              <a:rPr lang="en-US" dirty="0"/>
              <a:t>5	</a:t>
            </a:r>
            <a:r>
              <a:rPr lang="en-US" dirty="0" err="1"/>
              <a:t>HeHeHeHerld</a:t>
            </a:r>
            <a:r>
              <a:rPr lang="en-US" dirty="0"/>
              <a:t>!\0</a:t>
            </a:r>
          </a:p>
          <a:p>
            <a:r>
              <a:rPr lang="en-US" dirty="0"/>
              <a:t>6	</a:t>
            </a:r>
            <a:r>
              <a:rPr lang="en-US" dirty="0" err="1"/>
              <a:t>HeHeHeHeHld</a:t>
            </a:r>
            <a:r>
              <a:rPr lang="en-US" dirty="0"/>
              <a:t>!\0</a:t>
            </a:r>
          </a:p>
          <a:p>
            <a:r>
              <a:rPr lang="en-US" dirty="0"/>
              <a:t>7	</a:t>
            </a:r>
            <a:r>
              <a:rPr lang="en-US" dirty="0" err="1"/>
              <a:t>HeHeHeHeHed</a:t>
            </a:r>
            <a:r>
              <a:rPr lang="en-US" dirty="0"/>
              <a:t>!\0	</a:t>
            </a:r>
          </a:p>
          <a:p>
            <a:r>
              <a:rPr lang="en-US" dirty="0"/>
              <a:t>8	</a:t>
            </a:r>
            <a:r>
              <a:rPr lang="en-US" dirty="0" err="1"/>
              <a:t>HeHeHeHeHeH</a:t>
            </a:r>
            <a:r>
              <a:rPr lang="en-US" dirty="0"/>
              <a:t>!\0	</a:t>
            </a:r>
          </a:p>
          <a:p>
            <a:r>
              <a:rPr lang="en-US" dirty="0"/>
              <a:t>9	</a:t>
            </a:r>
            <a:r>
              <a:rPr lang="en-US" dirty="0" err="1"/>
              <a:t>HeHeHeHeHeHe</a:t>
            </a:r>
            <a:r>
              <a:rPr lang="en-US" dirty="0"/>
              <a:t>\0	</a:t>
            </a:r>
          </a:p>
          <a:p>
            <a:r>
              <a:rPr lang="en-US" dirty="0"/>
              <a:t>10	</a:t>
            </a:r>
            <a:r>
              <a:rPr lang="en-US" dirty="0" err="1"/>
              <a:t>HeHeHeHeHeHeH</a:t>
            </a:r>
            <a:r>
              <a:rPr lang="en-US" dirty="0"/>
              <a:t>	// uh-oh</a:t>
            </a:r>
          </a:p>
          <a:p>
            <a:r>
              <a:rPr lang="en-US" dirty="0"/>
              <a:t>11	</a:t>
            </a:r>
            <a:r>
              <a:rPr lang="en-US" dirty="0" err="1"/>
              <a:t>HeHeHeHeHeHeHe</a:t>
            </a:r>
            <a:r>
              <a:rPr lang="en-US" dirty="0"/>
              <a:t>	// overflow</a:t>
            </a:r>
          </a:p>
          <a:p>
            <a:r>
              <a:rPr lang="en-US" dirty="0"/>
              <a:t>Etc.</a:t>
            </a:r>
          </a:p>
          <a:p>
            <a:endParaRPr lang="en-US" dirty="0"/>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24</a:t>
            </a:fld>
            <a:endParaRPr lang="en-US"/>
          </a:p>
        </p:txBody>
      </p:sp>
    </p:spTree>
    <p:extLst>
      <p:ext uri="{BB962C8B-B14F-4D97-AF65-F5344CB8AC3E}">
        <p14:creationId xmlns:p14="http://schemas.microsoft.com/office/powerpoint/2010/main" val="15606840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25</a:t>
            </a:fld>
            <a:endParaRPr lang="en-US"/>
          </a:p>
        </p:txBody>
      </p:sp>
    </p:spTree>
    <p:extLst>
      <p:ext uri="{BB962C8B-B14F-4D97-AF65-F5344CB8AC3E}">
        <p14:creationId xmlns:p14="http://schemas.microsoft.com/office/powerpoint/2010/main" val="1696235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26</a:t>
            </a:fld>
            <a:endParaRPr lang="en-US"/>
          </a:p>
        </p:txBody>
      </p:sp>
    </p:spTree>
    <p:extLst>
      <p:ext uri="{BB962C8B-B14F-4D97-AF65-F5344CB8AC3E}">
        <p14:creationId xmlns:p14="http://schemas.microsoft.com/office/powerpoint/2010/main" val="28858035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29</a:t>
            </a:fld>
            <a:endParaRPr lang="en-US"/>
          </a:p>
        </p:txBody>
      </p:sp>
    </p:spTree>
    <p:extLst>
      <p:ext uri="{BB962C8B-B14F-4D97-AF65-F5344CB8AC3E}">
        <p14:creationId xmlns:p14="http://schemas.microsoft.com/office/powerpoint/2010/main" val="3392290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 assumptions made in -</a:t>
            </a:r>
            <a:r>
              <a:rPr lang="en-US" dirty="0" err="1"/>
              <a:t>Ofast</a:t>
            </a:r>
            <a:r>
              <a:rPr lang="en-US" dirty="0"/>
              <a:t> that can speed things up</a:t>
            </a:r>
          </a:p>
          <a:p>
            <a:pPr marL="171450" indent="-171450">
              <a:buFontTx/>
              <a:buChar char="-"/>
            </a:pPr>
            <a:r>
              <a:rPr lang="en-US" dirty="0"/>
              <a:t>For all </a:t>
            </a:r>
            <a:r>
              <a:rPr lang="en-US" i="1" dirty="0" err="1"/>
              <a:t>i</a:t>
            </a:r>
            <a:r>
              <a:rPr lang="en-US" i="0" dirty="0"/>
              <a:t>, </a:t>
            </a:r>
            <a:r>
              <a:rPr lang="en-US" i="0" dirty="0" err="1"/>
              <a:t>i</a:t>
            </a:r>
            <a:r>
              <a:rPr lang="en-US" i="0" dirty="0"/>
              <a:t> &lt; i+1</a:t>
            </a:r>
          </a:p>
          <a:p>
            <a:pPr marL="171450" indent="-171450">
              <a:buFontTx/>
              <a:buChar char="-"/>
            </a:pPr>
            <a:r>
              <a:rPr lang="en-US" i="0" dirty="0"/>
              <a:t>Floating point value is never </a:t>
            </a:r>
            <a:r>
              <a:rPr lang="en-US" i="0" dirty="0" err="1"/>
              <a:t>NaN</a:t>
            </a:r>
            <a:endParaRPr lang="en-US" i="0" dirty="0"/>
          </a:p>
          <a:p>
            <a:pPr marL="171450" indent="-171450">
              <a:buFontTx/>
              <a:buChar char="-"/>
            </a:pPr>
            <a:r>
              <a:rPr lang="en-US" i="0" dirty="0"/>
              <a:t>No subnormal FP values (normal numbers underflow straight to 0)</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a:t>
            </a:fld>
            <a:endParaRPr lang="en-US"/>
          </a:p>
        </p:txBody>
      </p:sp>
    </p:spTree>
    <p:extLst>
      <p:ext uri="{BB962C8B-B14F-4D97-AF65-F5344CB8AC3E}">
        <p14:creationId xmlns:p14="http://schemas.microsoft.com/office/powerpoint/2010/main" val="2281571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30</a:t>
            </a:fld>
            <a:endParaRPr lang="en-US"/>
          </a:p>
        </p:txBody>
      </p:sp>
    </p:spTree>
    <p:extLst>
      <p:ext uri="{BB962C8B-B14F-4D97-AF65-F5344CB8AC3E}">
        <p14:creationId xmlns:p14="http://schemas.microsoft.com/office/powerpoint/2010/main" val="1708865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B451C161-4068-4B77-B93E-241C90510927}" type="slidenum">
              <a:rPr lang="en-US" smtClean="0"/>
              <a:t>8</a:t>
            </a:fld>
            <a:endParaRPr lang="en-US"/>
          </a:p>
        </p:txBody>
      </p:sp>
    </p:spTree>
    <p:extLst>
      <p:ext uri="{BB962C8B-B14F-4D97-AF65-F5344CB8AC3E}">
        <p14:creationId xmlns:p14="http://schemas.microsoft.com/office/powerpoint/2010/main" val="3261671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B451C161-4068-4B77-B93E-241C90510927}" type="slidenum">
              <a:rPr lang="en-US" smtClean="0"/>
              <a:t>9</a:t>
            </a:fld>
            <a:endParaRPr lang="en-US"/>
          </a:p>
        </p:txBody>
      </p:sp>
    </p:spTree>
    <p:extLst>
      <p:ext uri="{BB962C8B-B14F-4D97-AF65-F5344CB8AC3E}">
        <p14:creationId xmlns:p14="http://schemas.microsoft.com/office/powerpoint/2010/main" val="111854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B451C161-4068-4B77-B93E-241C90510927}" type="slidenum">
              <a:rPr lang="en-US" smtClean="0"/>
              <a:t>10</a:t>
            </a:fld>
            <a:endParaRPr lang="en-US"/>
          </a:p>
        </p:txBody>
      </p:sp>
    </p:spTree>
    <p:extLst>
      <p:ext uri="{BB962C8B-B14F-4D97-AF65-F5344CB8AC3E}">
        <p14:creationId xmlns:p14="http://schemas.microsoft.com/office/powerpoint/2010/main" val="3555580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B451C161-4068-4B77-B93E-241C90510927}" type="slidenum">
              <a:rPr lang="en-US" smtClean="0"/>
              <a:t>11</a:t>
            </a:fld>
            <a:endParaRPr lang="en-US"/>
          </a:p>
        </p:txBody>
      </p:sp>
    </p:spTree>
    <p:extLst>
      <p:ext uri="{BB962C8B-B14F-4D97-AF65-F5344CB8AC3E}">
        <p14:creationId xmlns:p14="http://schemas.microsoft.com/office/powerpoint/2010/main" val="3052476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fgcse</a:t>
            </a:r>
            <a:endParaRPr lang="en-US" dirty="0"/>
          </a:p>
          <a:p>
            <a:r>
              <a:rPr lang="en-US" dirty="0"/>
              <a:t>-O2, -O3, -</a:t>
            </a:r>
            <a:r>
              <a:rPr lang="en-US" dirty="0" err="1"/>
              <a:t>Os</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12</a:t>
            </a:fld>
            <a:endParaRPr lang="en-US"/>
          </a:p>
        </p:txBody>
      </p:sp>
    </p:spTree>
    <p:extLst>
      <p:ext uri="{BB962C8B-B14F-4D97-AF65-F5344CB8AC3E}">
        <p14:creationId xmlns:p14="http://schemas.microsoft.com/office/powerpoint/2010/main" val="599126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13</a:t>
            </a:fld>
            <a:endParaRPr lang="en-US"/>
          </a:p>
        </p:txBody>
      </p:sp>
    </p:spTree>
    <p:extLst>
      <p:ext uri="{BB962C8B-B14F-4D97-AF65-F5344CB8AC3E}">
        <p14:creationId xmlns:p14="http://schemas.microsoft.com/office/powerpoint/2010/main" val="3886883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14</a:t>
            </a:fld>
            <a:endParaRPr lang="en-US"/>
          </a:p>
        </p:txBody>
      </p:sp>
    </p:spTree>
    <p:extLst>
      <p:ext uri="{BB962C8B-B14F-4D97-AF65-F5344CB8AC3E}">
        <p14:creationId xmlns:p14="http://schemas.microsoft.com/office/powerpoint/2010/main" val="37696529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DFADBA-712E-3F43-A12A-1B444B85F865}"/>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
            <a:ext cx="8610600" cy="4071937"/>
          </a:xfrm>
          <a:gradFill flip="none" rotWithShape="1">
            <a:gsLst>
              <a:gs pos="0">
                <a:schemeClr val="tx1">
                  <a:alpha val="50000"/>
                </a:schemeClr>
              </a:gs>
              <a:gs pos="91000">
                <a:schemeClr val="tx1">
                  <a:alpha val="33000"/>
                </a:schemeClr>
              </a:gs>
              <a:gs pos="95000">
                <a:schemeClr val="tx1">
                  <a:alpha val="17000"/>
                </a:schemeClr>
              </a:gs>
              <a:gs pos="100000">
                <a:schemeClr val="tx1">
                  <a:alpha val="0"/>
                </a:schemeClr>
              </a:gs>
            </a:gsLst>
            <a:lin ang="0" scaled="1"/>
            <a:tileRect/>
          </a:gradFill>
        </p:spPr>
        <p:txBody>
          <a:bodyPr anchor="b"/>
          <a:lstStyle>
            <a:lvl1pPr algn="ctr">
              <a:defRPr sz="6000">
                <a:ln w="3175">
                  <a:noFill/>
                </a:ln>
                <a:solidFill>
                  <a:srgbClr val="FFFF00"/>
                </a:solidFill>
              </a:defRPr>
            </a:lvl1pPr>
          </a:lstStyle>
          <a:p>
            <a:r>
              <a:rPr lang="en-US" dirty="0"/>
              <a:t>Click to edit Master title style</a:t>
            </a:r>
          </a:p>
        </p:txBody>
      </p:sp>
      <p:sp>
        <p:nvSpPr>
          <p:cNvPr id="3" name="Subtitle 2"/>
          <p:cNvSpPr>
            <a:spLocks noGrp="1"/>
          </p:cNvSpPr>
          <p:nvPr>
            <p:ph type="subTitle" idx="1"/>
          </p:nvPr>
        </p:nvSpPr>
        <p:spPr>
          <a:xfrm>
            <a:off x="0" y="4071938"/>
            <a:ext cx="8610600" cy="2786062"/>
          </a:xfrm>
          <a:gradFill flip="none" rotWithShape="1">
            <a:gsLst>
              <a:gs pos="0">
                <a:schemeClr val="tx1">
                  <a:alpha val="50000"/>
                </a:schemeClr>
              </a:gs>
              <a:gs pos="91000">
                <a:schemeClr val="tx1">
                  <a:alpha val="33000"/>
                </a:schemeClr>
              </a:gs>
              <a:gs pos="95000">
                <a:schemeClr val="tx1">
                  <a:alpha val="17000"/>
                </a:schemeClr>
              </a:gs>
              <a:gs pos="100000">
                <a:schemeClr val="tx1">
                  <a:alpha val="0"/>
                </a:schemeClr>
              </a:gs>
            </a:gsLst>
            <a:lin ang="0" scaled="1"/>
            <a:tileRect/>
          </a:gradFill>
        </p:spPr>
        <p:txBody>
          <a:bodyPr/>
          <a:lstStyle>
            <a:lvl1pPr marL="0" indent="0" algn="ctr">
              <a:buNone/>
              <a:defRPr sz="2400">
                <a:ln w="3175">
                  <a:noFill/>
                </a:ln>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E4E543A-EE88-1746-B42D-B10C419FF485}" type="datetime1">
              <a:rPr lang="en-US" smtClean="0"/>
              <a:t>5/3/23</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dirty="0"/>
          </a:p>
        </p:txBody>
      </p:sp>
    </p:spTree>
    <p:extLst>
      <p:ext uri="{BB962C8B-B14F-4D97-AF65-F5344CB8AC3E}">
        <p14:creationId xmlns:p14="http://schemas.microsoft.com/office/powerpoint/2010/main" val="3163817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6734B0-CDBA-2248-B4E3-710BF1945747}" type="datetime1">
              <a:rPr lang="en-US" smtClean="0"/>
              <a:t>5/3/23</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hasCustomPrompt="1"/>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286902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D8206BE-5D01-FA41-ABE9-9B7F427A5246}"/>
              </a:ext>
            </a:extLst>
          </p:cNvPr>
          <p:cNvSpPr/>
          <p:nvPr userDrawn="1"/>
        </p:nvSpPr>
        <p:spPr>
          <a:xfrm>
            <a:off x="0" y="13494"/>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2A60795-CD8B-0C46-9C18-B135FED2187D}"/>
              </a:ext>
            </a:extLst>
          </p:cNvPr>
          <p:cNvSpPr/>
          <p:nvPr userDrawn="1"/>
        </p:nvSpPr>
        <p:spPr>
          <a:xfrm>
            <a:off x="0" y="0"/>
            <a:ext cx="12192000" cy="6858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89E0C0B9-25FC-F647-8C94-84D66C288670}" type="datetime1">
              <a:rPr lang="en-US" smtClean="0"/>
              <a:t>5/3/23</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a:p>
        </p:txBody>
      </p:sp>
      <p:sp>
        <p:nvSpPr>
          <p:cNvPr id="9" name="Title 1">
            <a:extLst>
              <a:ext uri="{FF2B5EF4-FFF2-40B4-BE49-F238E27FC236}">
                <a16:creationId xmlns:a16="http://schemas.microsoft.com/office/drawing/2014/main" id="{03BEE9C2-B2AF-F143-BFC2-3FD799595814}"/>
              </a:ext>
            </a:extLst>
          </p:cNvPr>
          <p:cNvSpPr>
            <a:spLocks noGrp="1"/>
          </p:cNvSpPr>
          <p:nvPr>
            <p:ph type="title"/>
          </p:nvPr>
        </p:nvSpPr>
        <p:spPr>
          <a:xfrm>
            <a:off x="831850" y="1709738"/>
            <a:ext cx="10515600" cy="2852737"/>
          </a:xfrm>
        </p:spPr>
        <p:txBody>
          <a:bodyPr anchor="b"/>
          <a:lstStyle>
            <a:lvl1pPr>
              <a:defRPr sz="6000">
                <a:solidFill>
                  <a:srgbClr val="FFFF00"/>
                </a:solidFill>
              </a:defRPr>
            </a:lvl1pPr>
          </a:lstStyle>
          <a:p>
            <a:r>
              <a:rPr lang="en-US" dirty="0"/>
              <a:t>Click to edit Master title style</a:t>
            </a:r>
          </a:p>
        </p:txBody>
      </p:sp>
      <p:sp>
        <p:nvSpPr>
          <p:cNvPr id="10" name="Text Placeholder 2">
            <a:extLst>
              <a:ext uri="{FF2B5EF4-FFF2-40B4-BE49-F238E27FC236}">
                <a16:creationId xmlns:a16="http://schemas.microsoft.com/office/drawing/2014/main" id="{72AAA040-09B0-484D-8238-5A562BE40FAE}"/>
              </a:ext>
            </a:extLst>
          </p:cNvPr>
          <p:cNvSpPr>
            <a:spLocks noGrp="1"/>
          </p:cNvSpPr>
          <p:nvPr>
            <p:ph type="body" idx="1" hasCustomPrompt="1"/>
          </p:nvPr>
        </p:nvSpPr>
        <p:spPr>
          <a:xfrm>
            <a:off x="831850" y="4589463"/>
            <a:ext cx="10515600" cy="1500187"/>
          </a:xfrm>
        </p:spPr>
        <p:txBody>
          <a:bodyPr/>
          <a:lstStyle>
            <a:lvl1pPr marL="0" indent="0">
              <a:buNone/>
              <a:defRPr sz="2400">
                <a:solidFill>
                  <a:srgbClr val="FFFF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721832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08FE6C-C8A2-0B4D-9DD3-C16EB188FCD7}" type="datetime1">
              <a:rPr lang="en-US" smtClean="0"/>
              <a:t>5/3/23</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76718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7013C15-E63B-4143-870B-A9B8F7CC0142}" type="datetime1">
              <a:rPr lang="en-US" smtClean="0"/>
              <a:t>5/3/23</a:t>
            </a:fld>
            <a:endParaRPr lang="en-US"/>
          </a:p>
        </p:txBody>
      </p:sp>
      <p:sp>
        <p:nvSpPr>
          <p:cNvPr id="8" name="Footer Placeholder 7"/>
          <p:cNvSpPr>
            <a:spLocks noGrp="1"/>
          </p:cNvSpPr>
          <p:nvPr>
            <p:ph type="ftr" sz="quarter" idx="11"/>
          </p:nvPr>
        </p:nvSpPr>
        <p:spPr/>
        <p:txBody>
          <a:bodyPr/>
          <a:lstStyle/>
          <a:p>
            <a:r>
              <a:rPr lang="en-US"/>
              <a:t>Programming at the Hardware/Software Interface</a:t>
            </a:r>
            <a:endParaRPr lang="en-US" dirty="0"/>
          </a:p>
        </p:txBody>
      </p:sp>
      <p:sp>
        <p:nvSpPr>
          <p:cNvPr id="9" name="Slide Number Placeholder 8"/>
          <p:cNvSpPr>
            <a:spLocks noGrp="1"/>
          </p:cNvSpPr>
          <p:nvPr>
            <p:ph type="sldNum" sz="quarter" idx="12"/>
          </p:nvPr>
        </p:nvSpPr>
        <p:spPr/>
        <p:txBody>
          <a:bodyPr/>
          <a:lstStyle/>
          <a:p>
            <a:fld id="{B30C84D9-7A41-4FEB-892B-80917372DB87}" type="slidenum">
              <a:rPr lang="en-US" smtClean="0"/>
              <a:t>‹#›</a:t>
            </a:fld>
            <a:endParaRPr lang="en-US"/>
          </a:p>
        </p:txBody>
      </p:sp>
      <p:sp>
        <p:nvSpPr>
          <p:cNvPr id="10"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167181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07BB4C-1A45-204D-9BBE-5A00FF8A6072}" type="datetime1">
              <a:rPr lang="en-US" smtClean="0"/>
              <a:t>5/3/23</a:t>
            </a:fld>
            <a:endParaRPr lang="en-US"/>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a:t>
            </a:fld>
            <a:endParaRPr lang="en-US"/>
          </a:p>
        </p:txBody>
      </p:sp>
      <p:sp>
        <p:nvSpPr>
          <p:cNvPr id="6"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735615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FDF89B-A501-2049-AA88-FF7D01DEE1BF}" type="datetime1">
              <a:rPr lang="en-US" smtClean="0"/>
              <a:t>5/3/23</a:t>
            </a:fld>
            <a:endParaRPr lang="en-US"/>
          </a:p>
        </p:txBody>
      </p:sp>
      <p:sp>
        <p:nvSpPr>
          <p:cNvPr id="3" name="Footer Placeholder 2"/>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p:cNvSpPr>
            <a:spLocks noGrp="1"/>
          </p:cNvSpPr>
          <p:nvPr>
            <p:ph type="sldNum" sz="quarter" idx="12"/>
          </p:nvPr>
        </p:nvSpPr>
        <p:spPr/>
        <p:txBody>
          <a:bodyPr/>
          <a:lstStyle/>
          <a:p>
            <a:fld id="{B30C84D9-7A41-4FEB-892B-80917372DB87}" type="slidenum">
              <a:rPr lang="en-US" smtClean="0"/>
              <a:t>‹#›</a:t>
            </a:fld>
            <a:endParaRPr lang="en-US"/>
          </a:p>
        </p:txBody>
      </p:sp>
      <p:sp>
        <p:nvSpPr>
          <p:cNvPr id="5"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303824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F8137D-9B5B-A847-B331-7195B05E9907}" type="datetime1">
              <a:rPr lang="en-US" smtClean="0"/>
              <a:t>5/3/23</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30480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BCB7EC3-6D1E-284B-B9FB-41A9C0B720ED}" type="datetime1">
              <a:rPr lang="en-US" smtClean="0"/>
              <a:t>5/3/23</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266953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B5C25B9-E38B-C74E-B431-6B4ABD1C4B0C}"/>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F1FA73B-F4EC-5B4A-A1A1-72F87C8885C3}"/>
              </a:ext>
            </a:extLst>
          </p:cNvPr>
          <p:cNvSpPr/>
          <p:nvPr userDrawn="1"/>
        </p:nvSpPr>
        <p:spPr>
          <a:xfrm>
            <a:off x="0" y="0"/>
            <a:ext cx="12192000" cy="6858000"/>
          </a:xfrm>
          <a:prstGeom prst="rect">
            <a:avLst/>
          </a:prstGeom>
          <a:blipFill dpi="0" rotWithShape="1">
            <a:blip r:embed="rId11">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65CC9DB8-CF56-BA44-AFB1-49C518FAE1B2}"/>
              </a:ext>
            </a:extLst>
          </p:cNvPr>
          <p:cNvSpPr/>
          <p:nvPr userDrawn="1"/>
        </p:nvSpPr>
        <p:spPr>
          <a:xfrm>
            <a:off x="0" y="0"/>
            <a:ext cx="12192000" cy="6857999"/>
          </a:xfrm>
          <a:prstGeom prst="roundRect">
            <a:avLst>
              <a:gd name="adj" fmla="val 4815"/>
            </a:avLst>
          </a:prstGeom>
          <a:gradFill flip="none" rotWithShape="1">
            <a:gsLst>
              <a:gs pos="85000">
                <a:srgbClr val="162AFF">
                  <a:lumMod val="10000"/>
                  <a:lumOff val="90000"/>
                </a:srgbClr>
              </a:gs>
              <a:gs pos="90000">
                <a:srgbClr val="162AFF">
                  <a:lumMod val="10000"/>
                  <a:lumOff val="90000"/>
                  <a:alpha val="75000"/>
                </a:srgbClr>
              </a:gs>
              <a:gs pos="100000">
                <a:srgbClr val="162A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2060"/>
                </a:solidFill>
              </a:defRPr>
            </a:lvl1pPr>
          </a:lstStyle>
          <a:p>
            <a:fld id="{872F5B75-AF86-ED42-9752-58AD81C12541}" type="datetime1">
              <a:rPr lang="en-US" smtClean="0"/>
              <a:t>5/3/23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2060"/>
                </a:solidFill>
              </a:defRPr>
            </a:lvl1pPr>
          </a:lstStyle>
          <a:p>
            <a:r>
              <a:rPr lang="en-US">
                <a:solidFill>
                  <a:srgbClr val="002060"/>
                </a:solidFill>
              </a:rPr>
              <a:t>Programming at the Hardware/Software Interface</a:t>
            </a:r>
            <a:endParaRPr lang="en-US" dirty="0">
              <a:solidFill>
                <a:srgbClr val="002060"/>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2060"/>
                </a:solidFill>
              </a:defRPr>
            </a:lvl1pPr>
          </a:lstStyle>
          <a:p>
            <a:fld id="{B30C84D9-7A41-4FEB-892B-80917372DB87}" type="slidenum">
              <a:rPr lang="en-US" smtClean="0"/>
              <a:pPr/>
              <a:t>‹#›</a:t>
            </a:fld>
            <a:endParaRPr lang="en-US"/>
          </a:p>
        </p:txBody>
      </p:sp>
    </p:spTree>
    <p:extLst>
      <p:ext uri="{BB962C8B-B14F-4D97-AF65-F5344CB8AC3E}">
        <p14:creationId xmlns:p14="http://schemas.microsoft.com/office/powerpoint/2010/main" val="1377484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hyperlink" Target="https://www.greatriverlearning.com/product-details/1846" TargetMode="External"/><Relationship Id="rId5" Type="http://schemas.openxmlformats.org/officeDocument/2006/relationships/hyperlink" Target="https://github.com/PHSI-supplements/slides" TargetMode="External"/><Relationship Id="rId4" Type="http://schemas.openxmlformats.org/officeDocument/2006/relationships/hyperlink" Target="mailto:bohn@unl.edu"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Optimizing Your Programs</a:t>
            </a:r>
          </a:p>
        </p:txBody>
      </p:sp>
      <p:sp>
        <p:nvSpPr>
          <p:cNvPr id="3" name="Subtitle 2"/>
          <p:cNvSpPr>
            <a:spLocks noGrp="1"/>
          </p:cNvSpPr>
          <p:nvPr>
            <p:ph type="subTitle" idx="1"/>
          </p:nvPr>
        </p:nvSpPr>
        <p:spPr/>
        <p:txBody>
          <a:bodyPr/>
          <a:lstStyle/>
          <a:p>
            <a:r>
              <a:rPr lang="en-US" dirty="0"/>
              <a:t>Programming at the Hardware/Software Interface</a:t>
            </a:r>
          </a:p>
        </p:txBody>
      </p:sp>
      <p:sp>
        <p:nvSpPr>
          <p:cNvPr id="4" name="Footer Placeholder 3"/>
          <p:cNvSpPr>
            <a:spLocks noGrp="1"/>
          </p:cNvSpPr>
          <p:nvPr>
            <p:ph type="ftr" sz="quarter" idx="11"/>
          </p:nvPr>
        </p:nvSpPr>
        <p:spPr/>
        <p:txBody>
          <a:bodyPr/>
          <a:lstStyle/>
          <a:p>
            <a:r>
              <a:rPr lang="en-US" dirty="0"/>
              <a:t>Programming at the Hardware/Software Interface</a:t>
            </a:r>
          </a:p>
        </p:txBody>
      </p:sp>
      <p:sp>
        <p:nvSpPr>
          <p:cNvPr id="5" name="Slide Number Placeholder 4"/>
          <p:cNvSpPr>
            <a:spLocks noGrp="1"/>
          </p:cNvSpPr>
          <p:nvPr>
            <p:ph type="sldNum" sz="quarter" idx="12"/>
          </p:nvPr>
        </p:nvSpPr>
        <p:spPr/>
        <p:txBody>
          <a:bodyPr/>
          <a:lstStyle/>
          <a:p>
            <a:fld id="{B30C84D9-7A41-4FEB-892B-80917372DB87}" type="slidenum">
              <a:rPr lang="en-US" smtClean="0"/>
              <a:t>1</a:t>
            </a:fld>
            <a:endParaRPr lang="en-US"/>
          </a:p>
        </p:txBody>
      </p:sp>
    </p:spTree>
    <p:extLst>
      <p:ext uri="{BB962C8B-B14F-4D97-AF65-F5344CB8AC3E}">
        <p14:creationId xmlns:p14="http://schemas.microsoft.com/office/powerpoint/2010/main" val="407040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BA3B-B6C0-4F4F-6AC4-9E9182947631}"/>
              </a:ext>
            </a:extLst>
          </p:cNvPr>
          <p:cNvSpPr>
            <a:spLocks noGrp="1"/>
          </p:cNvSpPr>
          <p:nvPr>
            <p:ph type="title"/>
          </p:nvPr>
        </p:nvSpPr>
        <p:spPr/>
        <p:txBody>
          <a:bodyPr/>
          <a:lstStyle/>
          <a:p>
            <a:r>
              <a:rPr lang="en-US" dirty="0"/>
              <a:t>Extract Common Subexpressions</a:t>
            </a:r>
          </a:p>
        </p:txBody>
      </p:sp>
      <p:sp>
        <p:nvSpPr>
          <p:cNvPr id="3" name="Content Placeholder 2">
            <a:extLst>
              <a:ext uri="{FF2B5EF4-FFF2-40B4-BE49-F238E27FC236}">
                <a16:creationId xmlns:a16="http://schemas.microsoft.com/office/drawing/2014/main" id="{2AC63D96-0426-0CF5-C1ED-CFB607A51416}"/>
              </a:ext>
            </a:extLst>
          </p:cNvPr>
          <p:cNvSpPr>
            <a:spLocks noGrp="1"/>
          </p:cNvSpPr>
          <p:nvPr>
            <p:ph idx="1"/>
          </p:nvPr>
        </p:nvSpPr>
        <p:spPr/>
        <p:txBody>
          <a:bodyPr/>
          <a:lstStyle/>
          <a:p>
            <a:r>
              <a:rPr lang="en-US" dirty="0"/>
              <a:t>Find common sub-expressions</a:t>
            </a:r>
          </a:p>
        </p:txBody>
      </p:sp>
      <p:sp>
        <p:nvSpPr>
          <p:cNvPr id="4" name="Footer Placeholder 3">
            <a:extLst>
              <a:ext uri="{FF2B5EF4-FFF2-40B4-BE49-F238E27FC236}">
                <a16:creationId xmlns:a16="http://schemas.microsoft.com/office/drawing/2014/main" id="{121E9259-9ECB-A332-B1C9-0402A097974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6A7F8617-5391-3406-9B5D-1D38460E928B}"/>
              </a:ext>
            </a:extLst>
          </p:cNvPr>
          <p:cNvSpPr>
            <a:spLocks noGrp="1"/>
          </p:cNvSpPr>
          <p:nvPr>
            <p:ph type="sldNum" sz="quarter" idx="12"/>
          </p:nvPr>
        </p:nvSpPr>
        <p:spPr/>
        <p:txBody>
          <a:bodyPr/>
          <a:lstStyle/>
          <a:p>
            <a:fld id="{B30C84D9-7A41-4FEB-892B-80917372DB87}" type="slidenum">
              <a:rPr lang="en-US" smtClean="0"/>
              <a:t>10</a:t>
            </a:fld>
            <a:endParaRPr lang="en-US"/>
          </a:p>
        </p:txBody>
      </p:sp>
      <p:sp>
        <p:nvSpPr>
          <p:cNvPr id="6" name="Text Placeholder 5">
            <a:extLst>
              <a:ext uri="{FF2B5EF4-FFF2-40B4-BE49-F238E27FC236}">
                <a16:creationId xmlns:a16="http://schemas.microsoft.com/office/drawing/2014/main" id="{02F0FCD7-DC17-4F67-C8A6-A32180A8E4C7}"/>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00B6DB9E-9E03-7160-5E69-D529BA24BF12}"/>
              </a:ext>
            </a:extLst>
          </p:cNvPr>
          <p:cNvSpPr/>
          <p:nvPr/>
        </p:nvSpPr>
        <p:spPr>
          <a:xfrm>
            <a:off x="696930" y="2829941"/>
            <a:ext cx="10798140" cy="370897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0" i="0" dirty="0">
                <a:solidFill>
                  <a:srgbClr val="00FF00"/>
                </a:solidFill>
                <a:effectLst/>
                <a:latin typeface="Lucida Console" panose="020B0609040504020204" pitchFamily="49" charset="0"/>
              </a:rPr>
              <a:t>void </a:t>
            </a:r>
            <a:r>
              <a:rPr lang="en-US" b="0" i="0" dirty="0" err="1">
                <a:solidFill>
                  <a:srgbClr val="00FF00"/>
                </a:solidFill>
                <a:effectLst/>
                <a:latin typeface="Lucida Console" panose="020B0609040504020204" pitchFamily="49" charset="0"/>
              </a:rPr>
              <a:t>average_neighbors</a:t>
            </a:r>
            <a:r>
              <a:rPr lang="en-US" b="0" i="0" dirty="0">
                <a:solidFill>
                  <a:srgbClr val="00FF00"/>
                </a:solidFill>
                <a:effectLst/>
                <a:latin typeface="Lucida Console" panose="020B0609040504020204" pitchFamily="49" charset="0"/>
              </a:rPr>
              <a:t>(double *matrix, int width, int height) {</a:t>
            </a:r>
          </a:p>
          <a:p>
            <a:pPr algn="l"/>
            <a:r>
              <a:rPr lang="en-US" b="0" i="0" dirty="0">
                <a:solidFill>
                  <a:srgbClr val="00FF00"/>
                </a:solidFill>
                <a:effectLst/>
                <a:latin typeface="Lucida Console" panose="020B0609040504020204" pitchFamily="49" charset="0"/>
              </a:rPr>
              <a:t>  for (int </a:t>
            </a:r>
            <a:r>
              <a:rPr lang="en-US" b="0" i="0" dirty="0" err="1">
                <a:solidFill>
                  <a:srgbClr val="00FF00"/>
                </a:solidFill>
                <a:effectLst/>
                <a:latin typeface="Lucida Console" panose="020B0609040504020204" pitchFamily="49" charset="0"/>
              </a:rPr>
              <a:t>i</a:t>
            </a:r>
            <a:r>
              <a:rPr lang="en-US" b="0" i="0" dirty="0">
                <a:solidFill>
                  <a:srgbClr val="00FF00"/>
                </a:solidFill>
                <a:effectLst/>
                <a:latin typeface="Lucida Console" panose="020B0609040504020204" pitchFamily="49" charset="0"/>
              </a:rPr>
              <a:t> = 0; </a:t>
            </a:r>
            <a:r>
              <a:rPr lang="en-US" b="0" i="0" dirty="0" err="1">
                <a:solidFill>
                  <a:srgbClr val="00FF00"/>
                </a:solidFill>
                <a:effectLst/>
                <a:latin typeface="Lucida Console" panose="020B0609040504020204" pitchFamily="49" charset="0"/>
              </a:rPr>
              <a:t>i</a:t>
            </a:r>
            <a:r>
              <a:rPr lang="en-US" b="0" i="0" dirty="0">
                <a:solidFill>
                  <a:srgbClr val="00FF00"/>
                </a:solidFill>
                <a:effectLst/>
                <a:latin typeface="Lucida Console" panose="020B0609040504020204" pitchFamily="49" charset="0"/>
              </a:rPr>
              <a:t> &lt; width; </a:t>
            </a:r>
            <a:r>
              <a:rPr lang="en-US" b="0" i="0" dirty="0" err="1">
                <a:solidFill>
                  <a:srgbClr val="00FF00"/>
                </a:solidFill>
                <a:effectLst/>
                <a:latin typeface="Lucida Console" panose="020B0609040504020204" pitchFamily="49" charset="0"/>
              </a:rPr>
              <a:t>i</a:t>
            </a:r>
            <a:r>
              <a:rPr lang="en-US" b="0" i="0" dirty="0">
                <a:solidFill>
                  <a:srgbClr val="00FF00"/>
                </a:solidFill>
                <a:effectLst/>
                <a:latin typeface="Lucida Console" panose="020B0609040504020204" pitchFamily="49" charset="0"/>
              </a:rPr>
              <a:t>++) {</a:t>
            </a:r>
          </a:p>
          <a:p>
            <a:pPr algn="l"/>
            <a:r>
              <a:rPr lang="en-US" b="0" i="0" dirty="0">
                <a:solidFill>
                  <a:srgbClr val="00FF00"/>
                </a:solidFill>
                <a:effectLst/>
                <a:latin typeface="Lucida Console" panose="020B0609040504020204" pitchFamily="49" charset="0"/>
              </a:rPr>
              <a:t>    for (int j = 0; j &lt; height; </a:t>
            </a:r>
            <a:r>
              <a:rPr lang="en-US" b="0" i="0" dirty="0" err="1">
                <a:solidFill>
                  <a:srgbClr val="00FF00"/>
                </a:solidFill>
                <a:effectLst/>
                <a:latin typeface="Lucida Console" panose="020B0609040504020204" pitchFamily="49" charset="0"/>
              </a:rPr>
              <a:t>j++</a:t>
            </a:r>
            <a:r>
              <a:rPr lang="en-US" b="0" i="0" dirty="0">
                <a:solidFill>
                  <a:srgbClr val="00FF00"/>
                </a:solidFill>
                <a:effectLst/>
                <a:latin typeface="Lucida Console" panose="020B0609040504020204" pitchFamily="49" charset="0"/>
              </a:rPr>
              <a:t>) {</a:t>
            </a:r>
          </a:p>
          <a:p>
            <a:pPr algn="l"/>
            <a:r>
              <a:rPr lang="en-US" b="0" i="0" dirty="0">
                <a:solidFill>
                  <a:srgbClr val="00FF00"/>
                </a:solidFill>
                <a:effectLst/>
                <a:latin typeface="Lucida Console" panose="020B0609040504020204" pitchFamily="49" charset="0"/>
              </a:rPr>
              <a:t>      double above = matrix[</a:t>
            </a:r>
            <a:r>
              <a:rPr lang="en-US" b="0" i="0" dirty="0">
                <a:solidFill>
                  <a:srgbClr val="FFC000"/>
                </a:solidFill>
                <a:effectLst/>
                <a:latin typeface="Lucida Console" panose="020B0609040504020204" pitchFamily="49" charset="0"/>
              </a:rPr>
              <a:t>(</a:t>
            </a:r>
            <a:r>
              <a:rPr lang="en-US" b="0" i="0" dirty="0" err="1">
                <a:solidFill>
                  <a:srgbClr val="FFC000"/>
                </a:solidFill>
                <a:effectLst/>
                <a:latin typeface="Lucida Console" panose="020B0609040504020204" pitchFamily="49" charset="0"/>
              </a:rPr>
              <a:t>i</a:t>
            </a:r>
            <a:r>
              <a:rPr lang="en-US" b="0" i="0" dirty="0">
                <a:solidFill>
                  <a:srgbClr val="FFC000"/>
                </a:solidFill>
                <a:effectLst/>
                <a:latin typeface="Lucida Console" panose="020B0609040504020204" pitchFamily="49" charset="0"/>
              </a:rPr>
              <a:t> * width + j) - width</a:t>
            </a:r>
            <a:r>
              <a:rPr lang="en-US" b="0" i="0" dirty="0">
                <a:solidFill>
                  <a:srgbClr val="00FF00"/>
                </a:solidFill>
                <a:effectLst/>
                <a:latin typeface="Lucida Console" panose="020B0609040504020204" pitchFamily="49" charset="0"/>
              </a:rPr>
              <a:t>];</a:t>
            </a:r>
          </a:p>
          <a:p>
            <a:pPr algn="l"/>
            <a:r>
              <a:rPr lang="en-US" dirty="0">
                <a:solidFill>
                  <a:srgbClr val="00FF00"/>
                </a:solidFill>
                <a:latin typeface="Lucida Console" panose="020B0609040504020204" pitchFamily="49" charset="0"/>
              </a:rPr>
              <a:t>      double </a:t>
            </a:r>
            <a:r>
              <a:rPr lang="en-US" b="0" i="0" dirty="0">
                <a:solidFill>
                  <a:srgbClr val="00FF00"/>
                </a:solidFill>
                <a:effectLst/>
                <a:latin typeface="Lucida Console" panose="020B0609040504020204" pitchFamily="49" charset="0"/>
              </a:rPr>
              <a:t>below = matrix[</a:t>
            </a:r>
            <a:r>
              <a:rPr lang="en-US" b="0" i="0" dirty="0">
                <a:solidFill>
                  <a:srgbClr val="FFC000"/>
                </a:solidFill>
                <a:effectLst/>
                <a:latin typeface="Lucida Console" panose="020B0609040504020204" pitchFamily="49" charset="0"/>
              </a:rPr>
              <a:t>(</a:t>
            </a:r>
            <a:r>
              <a:rPr lang="en-US" b="0" i="0" dirty="0" err="1">
                <a:solidFill>
                  <a:srgbClr val="FFC000"/>
                </a:solidFill>
                <a:effectLst/>
                <a:latin typeface="Lucida Console" panose="020B0609040504020204" pitchFamily="49" charset="0"/>
              </a:rPr>
              <a:t>i</a:t>
            </a:r>
            <a:r>
              <a:rPr lang="en-US" b="0" i="0" dirty="0">
                <a:solidFill>
                  <a:srgbClr val="FFC000"/>
                </a:solidFill>
                <a:effectLst/>
                <a:latin typeface="Lucida Console" panose="020B0609040504020204" pitchFamily="49" charset="0"/>
              </a:rPr>
              <a:t> * width + j) + width</a:t>
            </a:r>
            <a:r>
              <a:rPr lang="en-US" b="0" i="0" dirty="0">
                <a:solidFill>
                  <a:srgbClr val="00FF00"/>
                </a:solidFill>
                <a:effectLst/>
                <a:latin typeface="Lucida Console" panose="020B0609040504020204" pitchFamily="49" charset="0"/>
              </a:rPr>
              <a:t>];</a:t>
            </a:r>
          </a:p>
          <a:p>
            <a:pPr algn="l"/>
            <a:r>
              <a:rPr lang="en-US" b="0" i="0" dirty="0">
                <a:solidFill>
                  <a:srgbClr val="00FF00"/>
                </a:solidFill>
                <a:effectLst/>
                <a:latin typeface="Lucida Console" panose="020B0609040504020204" pitchFamily="49" charset="0"/>
              </a:rPr>
              <a:t>      double left  = matrix[</a:t>
            </a:r>
            <a:r>
              <a:rPr lang="en-US" b="0" i="0" dirty="0">
                <a:solidFill>
                  <a:srgbClr val="FFC000"/>
                </a:solidFill>
                <a:effectLst/>
                <a:latin typeface="Lucida Console" panose="020B0609040504020204" pitchFamily="49" charset="0"/>
              </a:rPr>
              <a:t>(</a:t>
            </a:r>
            <a:r>
              <a:rPr lang="en-US" b="0" i="0" dirty="0" err="1">
                <a:solidFill>
                  <a:srgbClr val="FFC000"/>
                </a:solidFill>
                <a:effectLst/>
                <a:latin typeface="Lucida Console" panose="020B0609040504020204" pitchFamily="49" charset="0"/>
              </a:rPr>
              <a:t>i</a:t>
            </a:r>
            <a:r>
              <a:rPr lang="en-US" b="0" i="0" dirty="0">
                <a:solidFill>
                  <a:srgbClr val="FFC000"/>
                </a:solidFill>
                <a:effectLst/>
                <a:latin typeface="Lucida Console" panose="020B0609040504020204" pitchFamily="49" charset="0"/>
              </a:rPr>
              <a:t> * width + j) - 1</a:t>
            </a:r>
            <a:r>
              <a:rPr lang="en-US" b="0" i="0" dirty="0">
                <a:solidFill>
                  <a:srgbClr val="00FF00"/>
                </a:solidFill>
                <a:effectLst/>
                <a:latin typeface="Lucida Console" panose="020B0609040504020204" pitchFamily="49" charset="0"/>
              </a:rPr>
              <a:t>];</a:t>
            </a:r>
          </a:p>
          <a:p>
            <a:pPr algn="l"/>
            <a:r>
              <a:rPr lang="en-US" b="0" i="0" dirty="0">
                <a:solidFill>
                  <a:srgbClr val="00FF00"/>
                </a:solidFill>
                <a:effectLst/>
                <a:latin typeface="Lucida Console" panose="020B0609040504020204" pitchFamily="49" charset="0"/>
              </a:rPr>
              <a:t>      double right = matrix[</a:t>
            </a:r>
            <a:r>
              <a:rPr lang="en-US" b="0" i="0" dirty="0">
                <a:solidFill>
                  <a:srgbClr val="FFC000"/>
                </a:solidFill>
                <a:effectLst/>
                <a:latin typeface="Lucida Console" panose="020B0609040504020204" pitchFamily="49" charset="0"/>
              </a:rPr>
              <a:t>(</a:t>
            </a:r>
            <a:r>
              <a:rPr lang="en-US" b="0" i="0" dirty="0" err="1">
                <a:solidFill>
                  <a:srgbClr val="FFC000"/>
                </a:solidFill>
                <a:effectLst/>
                <a:latin typeface="Lucida Console" panose="020B0609040504020204" pitchFamily="49" charset="0"/>
              </a:rPr>
              <a:t>i</a:t>
            </a:r>
            <a:r>
              <a:rPr lang="en-US" b="0" i="0" dirty="0">
                <a:solidFill>
                  <a:srgbClr val="FFC000"/>
                </a:solidFill>
                <a:effectLst/>
                <a:latin typeface="Lucida Console" panose="020B0609040504020204" pitchFamily="49" charset="0"/>
              </a:rPr>
              <a:t> * width + j) + 1</a:t>
            </a:r>
            <a:r>
              <a:rPr lang="en-US" b="0" i="0" dirty="0">
                <a:solidFill>
                  <a:srgbClr val="00FF00"/>
                </a:solidFill>
                <a:effectLst/>
                <a:latin typeface="Lucida Console" panose="020B0609040504020204" pitchFamily="49" charset="0"/>
              </a:rPr>
              <a:t>];</a:t>
            </a:r>
          </a:p>
          <a:p>
            <a:pPr algn="l"/>
            <a:r>
              <a:rPr lang="en-US" b="0" i="0" dirty="0">
                <a:solidFill>
                  <a:srgbClr val="00FF00"/>
                </a:solidFill>
                <a:effectLst/>
                <a:latin typeface="Lucida Console" panose="020B0609040504020204" pitchFamily="49" charset="0"/>
              </a:rPr>
              <a:t>      double </a:t>
            </a:r>
            <a:r>
              <a:rPr lang="en-US" b="0" i="0" dirty="0" err="1">
                <a:solidFill>
                  <a:srgbClr val="00FF00"/>
                </a:solidFill>
                <a:effectLst/>
                <a:latin typeface="Lucida Console" panose="020B0609040504020204" pitchFamily="49" charset="0"/>
              </a:rPr>
              <a:t>neighbor_average</a:t>
            </a:r>
            <a:r>
              <a:rPr lang="en-US" b="0" i="0" dirty="0">
                <a:solidFill>
                  <a:srgbClr val="00FF00"/>
                </a:solidFill>
                <a:effectLst/>
                <a:latin typeface="Lucida Console" panose="020B0609040504020204" pitchFamily="49" charset="0"/>
              </a:rPr>
              <a:t> = (above + below + left + right)/4;</a:t>
            </a:r>
          </a:p>
          <a:p>
            <a:pPr algn="l"/>
            <a:r>
              <a:rPr lang="en-US" b="0" i="0" dirty="0">
                <a:solidFill>
                  <a:srgbClr val="00FF00"/>
                </a:solidFill>
                <a:effectLst/>
                <a:latin typeface="Lucida Console" panose="020B0609040504020204" pitchFamily="49" charset="0"/>
              </a:rPr>
              <a:t>      matrix[</a:t>
            </a:r>
            <a:r>
              <a:rPr lang="en-US" b="0" i="0" dirty="0" err="1">
                <a:solidFill>
                  <a:srgbClr val="FFC000"/>
                </a:solidFill>
                <a:effectLst/>
                <a:latin typeface="Lucida Console" panose="020B0609040504020204" pitchFamily="49" charset="0"/>
              </a:rPr>
              <a:t>i</a:t>
            </a:r>
            <a:r>
              <a:rPr lang="en-US" b="0" i="0" dirty="0">
                <a:solidFill>
                  <a:srgbClr val="FFC000"/>
                </a:solidFill>
                <a:effectLst/>
                <a:latin typeface="Lucida Console" panose="020B0609040504020204" pitchFamily="49" charset="0"/>
              </a:rPr>
              <a:t>*width + j</a:t>
            </a:r>
            <a:r>
              <a:rPr lang="en-US" b="0" i="0" dirty="0">
                <a:solidFill>
                  <a:srgbClr val="00FF00"/>
                </a:solidFill>
                <a:effectLst/>
                <a:latin typeface="Lucida Console" panose="020B0609040504020204" pitchFamily="49" charset="0"/>
              </a:rPr>
              <a:t>] = (matrix[</a:t>
            </a:r>
            <a:r>
              <a:rPr lang="en-US" b="0" i="0" dirty="0" err="1">
                <a:solidFill>
                  <a:srgbClr val="FFC000"/>
                </a:solidFill>
                <a:effectLst/>
                <a:latin typeface="Lucida Console" panose="020B0609040504020204" pitchFamily="49" charset="0"/>
              </a:rPr>
              <a:t>i</a:t>
            </a:r>
            <a:r>
              <a:rPr lang="en-US" b="0" i="0" dirty="0">
                <a:solidFill>
                  <a:srgbClr val="FFC000"/>
                </a:solidFill>
                <a:effectLst/>
                <a:latin typeface="Lucida Console" panose="020B0609040504020204" pitchFamily="49" charset="0"/>
              </a:rPr>
              <a:t>*width + j</a:t>
            </a:r>
            <a:r>
              <a:rPr lang="en-US" b="0" i="0" dirty="0">
                <a:solidFill>
                  <a:srgbClr val="00FF00"/>
                </a:solidFill>
                <a:effectLst/>
                <a:latin typeface="Lucida Console" panose="020B0609040504020204" pitchFamily="49" charset="0"/>
              </a:rPr>
              <a:t>] + </a:t>
            </a:r>
            <a:r>
              <a:rPr lang="en-US" b="0" i="0" dirty="0" err="1">
                <a:solidFill>
                  <a:srgbClr val="00FF00"/>
                </a:solidFill>
                <a:effectLst/>
                <a:latin typeface="Lucida Console" panose="020B0609040504020204" pitchFamily="49" charset="0"/>
              </a:rPr>
              <a:t>neighbor_average</a:t>
            </a:r>
            <a:r>
              <a:rPr lang="en-US" b="0" i="0" dirty="0">
                <a:solidFill>
                  <a:srgbClr val="00FF00"/>
                </a:solidFill>
                <a:effectLst/>
                <a:latin typeface="Lucida Console" panose="020B0609040504020204" pitchFamily="49" charset="0"/>
              </a:rPr>
              <a:t>)/2;</a:t>
            </a:r>
          </a:p>
          <a:p>
            <a:pPr algn="l"/>
            <a:r>
              <a:rPr lang="en-US" b="0" i="0" dirty="0">
                <a:solidFill>
                  <a:srgbClr val="00FF00"/>
                </a:solidFill>
                <a:effectLst/>
                <a:latin typeface="Lucida Console" panose="020B0609040504020204" pitchFamily="49" charset="0"/>
              </a:rPr>
              <a:t>    }</a:t>
            </a:r>
          </a:p>
          <a:p>
            <a:pPr algn="l"/>
            <a:r>
              <a:rPr lang="en-US" dirty="0">
                <a:solidFill>
                  <a:srgbClr val="00FF00"/>
                </a:solidFill>
                <a:latin typeface="Lucida Console" panose="020B0609040504020204" pitchFamily="49" charset="0"/>
              </a:rPr>
              <a:t>  }</a:t>
            </a:r>
            <a:endParaRPr lang="en-US" b="0" i="0" dirty="0">
              <a:solidFill>
                <a:srgbClr val="00FF00"/>
              </a:solidFill>
              <a:effectLst/>
              <a:latin typeface="Lucida Console" panose="020B0609040504020204" pitchFamily="49" charset="0"/>
            </a:endParaRPr>
          </a:p>
          <a:p>
            <a:pPr algn="l"/>
            <a:r>
              <a:rPr lang="en-US" b="0" i="0" dirty="0">
                <a:solidFill>
                  <a:srgbClr val="00FF00"/>
                </a:solidFill>
                <a:effectLst/>
                <a:latin typeface="Lucida Console" panose="020B0609040504020204" pitchFamily="49" charset="0"/>
              </a:rPr>
              <a:t>}</a:t>
            </a:r>
          </a:p>
        </p:txBody>
      </p:sp>
    </p:spTree>
    <p:extLst>
      <p:ext uri="{BB962C8B-B14F-4D97-AF65-F5344CB8AC3E}">
        <p14:creationId xmlns:p14="http://schemas.microsoft.com/office/powerpoint/2010/main" val="3274721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BA3B-B6C0-4F4F-6AC4-9E9182947631}"/>
              </a:ext>
            </a:extLst>
          </p:cNvPr>
          <p:cNvSpPr>
            <a:spLocks noGrp="1"/>
          </p:cNvSpPr>
          <p:nvPr>
            <p:ph type="title"/>
          </p:nvPr>
        </p:nvSpPr>
        <p:spPr/>
        <p:txBody>
          <a:bodyPr/>
          <a:lstStyle/>
          <a:p>
            <a:r>
              <a:rPr lang="en-US" dirty="0"/>
              <a:t>Extract Common Subexpressions</a:t>
            </a:r>
          </a:p>
        </p:txBody>
      </p:sp>
      <p:sp>
        <p:nvSpPr>
          <p:cNvPr id="3" name="Content Placeholder 2">
            <a:extLst>
              <a:ext uri="{FF2B5EF4-FFF2-40B4-BE49-F238E27FC236}">
                <a16:creationId xmlns:a16="http://schemas.microsoft.com/office/drawing/2014/main" id="{2AC63D96-0426-0CF5-C1ED-CFB607A51416}"/>
              </a:ext>
            </a:extLst>
          </p:cNvPr>
          <p:cNvSpPr>
            <a:spLocks noGrp="1"/>
          </p:cNvSpPr>
          <p:nvPr>
            <p:ph idx="1"/>
          </p:nvPr>
        </p:nvSpPr>
        <p:spPr/>
        <p:txBody>
          <a:bodyPr/>
          <a:lstStyle/>
          <a:p>
            <a:r>
              <a:rPr lang="en-US" dirty="0"/>
              <a:t>Find common sub-expressions</a:t>
            </a:r>
          </a:p>
          <a:p>
            <a:r>
              <a:rPr lang="en-US" dirty="0"/>
              <a:t>Introduce new variable</a:t>
            </a:r>
          </a:p>
        </p:txBody>
      </p:sp>
      <p:sp>
        <p:nvSpPr>
          <p:cNvPr id="4" name="Footer Placeholder 3">
            <a:extLst>
              <a:ext uri="{FF2B5EF4-FFF2-40B4-BE49-F238E27FC236}">
                <a16:creationId xmlns:a16="http://schemas.microsoft.com/office/drawing/2014/main" id="{121E9259-9ECB-A332-B1C9-0402A097974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6A7F8617-5391-3406-9B5D-1D38460E928B}"/>
              </a:ext>
            </a:extLst>
          </p:cNvPr>
          <p:cNvSpPr>
            <a:spLocks noGrp="1"/>
          </p:cNvSpPr>
          <p:nvPr>
            <p:ph type="sldNum" sz="quarter" idx="12"/>
          </p:nvPr>
        </p:nvSpPr>
        <p:spPr/>
        <p:txBody>
          <a:bodyPr/>
          <a:lstStyle/>
          <a:p>
            <a:fld id="{B30C84D9-7A41-4FEB-892B-80917372DB87}" type="slidenum">
              <a:rPr lang="en-US" smtClean="0"/>
              <a:t>11</a:t>
            </a:fld>
            <a:endParaRPr lang="en-US"/>
          </a:p>
        </p:txBody>
      </p:sp>
      <p:sp>
        <p:nvSpPr>
          <p:cNvPr id="6" name="Text Placeholder 5">
            <a:extLst>
              <a:ext uri="{FF2B5EF4-FFF2-40B4-BE49-F238E27FC236}">
                <a16:creationId xmlns:a16="http://schemas.microsoft.com/office/drawing/2014/main" id="{02F0FCD7-DC17-4F67-C8A6-A32180A8E4C7}"/>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00B6DB9E-9E03-7160-5E69-D529BA24BF12}"/>
              </a:ext>
            </a:extLst>
          </p:cNvPr>
          <p:cNvSpPr/>
          <p:nvPr/>
        </p:nvSpPr>
        <p:spPr>
          <a:xfrm>
            <a:off x="696930" y="2829941"/>
            <a:ext cx="10798140" cy="3891534"/>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0" i="0" dirty="0">
                <a:solidFill>
                  <a:srgbClr val="00FF00"/>
                </a:solidFill>
                <a:effectLst/>
                <a:latin typeface="Lucida Console" panose="020B0609040504020204" pitchFamily="49" charset="0"/>
              </a:rPr>
              <a:t>void </a:t>
            </a:r>
            <a:r>
              <a:rPr lang="en-US" b="0" i="0" dirty="0" err="1">
                <a:solidFill>
                  <a:srgbClr val="00FF00"/>
                </a:solidFill>
                <a:effectLst/>
                <a:latin typeface="Lucida Console" panose="020B0609040504020204" pitchFamily="49" charset="0"/>
              </a:rPr>
              <a:t>average_neighbors</a:t>
            </a:r>
            <a:r>
              <a:rPr lang="en-US" b="0" i="0" dirty="0">
                <a:solidFill>
                  <a:srgbClr val="00FF00"/>
                </a:solidFill>
                <a:effectLst/>
                <a:latin typeface="Lucida Console" panose="020B0609040504020204" pitchFamily="49" charset="0"/>
              </a:rPr>
              <a:t>(double *matrix, int width, int height) {</a:t>
            </a:r>
          </a:p>
          <a:p>
            <a:pPr algn="l"/>
            <a:r>
              <a:rPr lang="en-US" b="0" i="0" dirty="0">
                <a:solidFill>
                  <a:srgbClr val="00FF00"/>
                </a:solidFill>
                <a:effectLst/>
                <a:latin typeface="Lucida Console" panose="020B0609040504020204" pitchFamily="49" charset="0"/>
              </a:rPr>
              <a:t>  for (int </a:t>
            </a:r>
            <a:r>
              <a:rPr lang="en-US" b="0" i="0" dirty="0" err="1">
                <a:solidFill>
                  <a:srgbClr val="00FF00"/>
                </a:solidFill>
                <a:effectLst/>
                <a:latin typeface="Lucida Console" panose="020B0609040504020204" pitchFamily="49" charset="0"/>
              </a:rPr>
              <a:t>i</a:t>
            </a:r>
            <a:r>
              <a:rPr lang="en-US" b="0" i="0" dirty="0">
                <a:solidFill>
                  <a:srgbClr val="00FF00"/>
                </a:solidFill>
                <a:effectLst/>
                <a:latin typeface="Lucida Console" panose="020B0609040504020204" pitchFamily="49" charset="0"/>
              </a:rPr>
              <a:t> = 0; </a:t>
            </a:r>
            <a:r>
              <a:rPr lang="en-US" b="0" i="0" dirty="0" err="1">
                <a:solidFill>
                  <a:srgbClr val="00FF00"/>
                </a:solidFill>
                <a:effectLst/>
                <a:latin typeface="Lucida Console" panose="020B0609040504020204" pitchFamily="49" charset="0"/>
              </a:rPr>
              <a:t>i</a:t>
            </a:r>
            <a:r>
              <a:rPr lang="en-US" b="0" i="0" dirty="0">
                <a:solidFill>
                  <a:srgbClr val="00FF00"/>
                </a:solidFill>
                <a:effectLst/>
                <a:latin typeface="Lucida Console" panose="020B0609040504020204" pitchFamily="49" charset="0"/>
              </a:rPr>
              <a:t> &lt; width; </a:t>
            </a:r>
            <a:r>
              <a:rPr lang="en-US" b="0" i="0" dirty="0" err="1">
                <a:solidFill>
                  <a:srgbClr val="00FF00"/>
                </a:solidFill>
                <a:effectLst/>
                <a:latin typeface="Lucida Console" panose="020B0609040504020204" pitchFamily="49" charset="0"/>
              </a:rPr>
              <a:t>i</a:t>
            </a:r>
            <a:r>
              <a:rPr lang="en-US" b="0" i="0" dirty="0">
                <a:solidFill>
                  <a:srgbClr val="00FF00"/>
                </a:solidFill>
                <a:effectLst/>
                <a:latin typeface="Lucida Console" panose="020B0609040504020204" pitchFamily="49" charset="0"/>
              </a:rPr>
              <a:t>++) {</a:t>
            </a:r>
          </a:p>
          <a:p>
            <a:pPr algn="l"/>
            <a:r>
              <a:rPr lang="en-US" b="0" i="0" dirty="0">
                <a:solidFill>
                  <a:srgbClr val="00FF00"/>
                </a:solidFill>
                <a:effectLst/>
                <a:latin typeface="Lucida Console" panose="020B0609040504020204" pitchFamily="49" charset="0"/>
              </a:rPr>
              <a:t>    for (int j = 0; j &lt; height; </a:t>
            </a:r>
            <a:r>
              <a:rPr lang="en-US" b="0" i="0" dirty="0" err="1">
                <a:solidFill>
                  <a:srgbClr val="00FF00"/>
                </a:solidFill>
                <a:effectLst/>
                <a:latin typeface="Lucida Console" panose="020B0609040504020204" pitchFamily="49" charset="0"/>
              </a:rPr>
              <a:t>j++</a:t>
            </a:r>
            <a:r>
              <a:rPr lang="en-US" b="0" i="0" dirty="0">
                <a:solidFill>
                  <a:srgbClr val="00FF00"/>
                </a:solidFill>
                <a:effectLst/>
                <a:latin typeface="Lucida Console" panose="020B0609040504020204" pitchFamily="49" charset="0"/>
              </a:rPr>
              <a:t>) {</a:t>
            </a:r>
          </a:p>
          <a:p>
            <a:pPr algn="l"/>
            <a:r>
              <a:rPr lang="en-US" dirty="0">
                <a:solidFill>
                  <a:srgbClr val="00FF00"/>
                </a:solidFill>
                <a:latin typeface="Lucida Console" panose="020B0609040504020204" pitchFamily="49" charset="0"/>
              </a:rPr>
              <a:t>      </a:t>
            </a:r>
            <a:r>
              <a:rPr lang="en-US" dirty="0">
                <a:solidFill>
                  <a:srgbClr val="FFC000"/>
                </a:solidFill>
                <a:latin typeface="Lucida Console" panose="020B0609040504020204" pitchFamily="49" charset="0"/>
              </a:rPr>
              <a:t>int </a:t>
            </a:r>
            <a:r>
              <a:rPr lang="en-US" dirty="0" err="1">
                <a:solidFill>
                  <a:srgbClr val="FFC000"/>
                </a:solidFill>
                <a:latin typeface="Lucida Console" panose="020B0609040504020204" pitchFamily="49" charset="0"/>
              </a:rPr>
              <a:t>current_element</a:t>
            </a:r>
            <a:r>
              <a:rPr lang="en-US" dirty="0">
                <a:solidFill>
                  <a:srgbClr val="FFC000"/>
                </a:solidFill>
                <a:latin typeface="Lucida Console" panose="020B0609040504020204" pitchFamily="49" charset="0"/>
              </a:rPr>
              <a:t> = </a:t>
            </a:r>
            <a:r>
              <a:rPr lang="en-US" b="0" i="0" dirty="0" err="1">
                <a:solidFill>
                  <a:srgbClr val="FFC000"/>
                </a:solidFill>
                <a:effectLst/>
                <a:latin typeface="Lucida Console" panose="020B0609040504020204" pitchFamily="49" charset="0"/>
              </a:rPr>
              <a:t>i</a:t>
            </a:r>
            <a:r>
              <a:rPr lang="en-US" b="0" i="0" dirty="0">
                <a:solidFill>
                  <a:srgbClr val="FFC000"/>
                </a:solidFill>
                <a:effectLst/>
                <a:latin typeface="Lucida Console" panose="020B0609040504020204" pitchFamily="49" charset="0"/>
              </a:rPr>
              <a:t> * width + j;</a:t>
            </a:r>
            <a:endParaRPr lang="en-US" b="0" i="0" dirty="0">
              <a:solidFill>
                <a:srgbClr val="00FF00"/>
              </a:solidFill>
              <a:effectLst/>
              <a:latin typeface="Lucida Console" panose="020B0609040504020204" pitchFamily="49" charset="0"/>
            </a:endParaRPr>
          </a:p>
          <a:p>
            <a:pPr algn="l"/>
            <a:r>
              <a:rPr lang="en-US" b="0" i="0" dirty="0">
                <a:solidFill>
                  <a:srgbClr val="00FF00"/>
                </a:solidFill>
                <a:effectLst/>
                <a:latin typeface="Lucida Console" panose="020B0609040504020204" pitchFamily="49" charset="0"/>
              </a:rPr>
              <a:t>      double above = matrix[</a:t>
            </a:r>
            <a:r>
              <a:rPr lang="en-US" dirty="0" err="1">
                <a:solidFill>
                  <a:srgbClr val="FFC000"/>
                </a:solidFill>
                <a:latin typeface="Lucida Console" panose="020B0609040504020204" pitchFamily="49" charset="0"/>
              </a:rPr>
              <a:t>current_element</a:t>
            </a:r>
            <a:r>
              <a:rPr lang="en-US" dirty="0">
                <a:solidFill>
                  <a:srgbClr val="FFC000"/>
                </a:solidFill>
                <a:latin typeface="Lucida Console" panose="020B0609040504020204" pitchFamily="49" charset="0"/>
              </a:rPr>
              <a:t> </a:t>
            </a:r>
            <a:r>
              <a:rPr lang="en-US" b="0" i="0" dirty="0">
                <a:solidFill>
                  <a:srgbClr val="FFC000"/>
                </a:solidFill>
                <a:effectLst/>
                <a:latin typeface="Lucida Console" panose="020B0609040504020204" pitchFamily="49" charset="0"/>
              </a:rPr>
              <a:t>- width</a:t>
            </a:r>
            <a:r>
              <a:rPr lang="en-US" b="0" i="0" dirty="0">
                <a:solidFill>
                  <a:srgbClr val="00FF00"/>
                </a:solidFill>
                <a:effectLst/>
                <a:latin typeface="Lucida Console" panose="020B0609040504020204" pitchFamily="49" charset="0"/>
              </a:rPr>
              <a:t>];</a:t>
            </a:r>
          </a:p>
          <a:p>
            <a:pPr algn="l"/>
            <a:r>
              <a:rPr lang="en-US" dirty="0">
                <a:solidFill>
                  <a:srgbClr val="00FF00"/>
                </a:solidFill>
                <a:latin typeface="Lucida Console" panose="020B0609040504020204" pitchFamily="49" charset="0"/>
              </a:rPr>
              <a:t>      double </a:t>
            </a:r>
            <a:r>
              <a:rPr lang="en-US" b="0" i="0" dirty="0">
                <a:solidFill>
                  <a:srgbClr val="00FF00"/>
                </a:solidFill>
                <a:effectLst/>
                <a:latin typeface="Lucida Console" panose="020B0609040504020204" pitchFamily="49" charset="0"/>
              </a:rPr>
              <a:t>below = matrix[</a:t>
            </a:r>
            <a:r>
              <a:rPr lang="en-US" dirty="0" err="1">
                <a:solidFill>
                  <a:srgbClr val="FFC000"/>
                </a:solidFill>
                <a:latin typeface="Lucida Console" panose="020B0609040504020204" pitchFamily="49" charset="0"/>
              </a:rPr>
              <a:t>current_element</a:t>
            </a:r>
            <a:r>
              <a:rPr lang="en-US" dirty="0">
                <a:solidFill>
                  <a:srgbClr val="FFC000"/>
                </a:solidFill>
                <a:latin typeface="Lucida Console" panose="020B0609040504020204" pitchFamily="49" charset="0"/>
              </a:rPr>
              <a:t> </a:t>
            </a:r>
            <a:r>
              <a:rPr lang="en-US" b="0" i="0" dirty="0">
                <a:solidFill>
                  <a:srgbClr val="FFC000"/>
                </a:solidFill>
                <a:effectLst/>
                <a:latin typeface="Lucida Console" panose="020B0609040504020204" pitchFamily="49" charset="0"/>
              </a:rPr>
              <a:t>+ width</a:t>
            </a:r>
            <a:r>
              <a:rPr lang="en-US" b="0" i="0" dirty="0">
                <a:solidFill>
                  <a:srgbClr val="00FF00"/>
                </a:solidFill>
                <a:effectLst/>
                <a:latin typeface="Lucida Console" panose="020B0609040504020204" pitchFamily="49" charset="0"/>
              </a:rPr>
              <a:t>];</a:t>
            </a:r>
          </a:p>
          <a:p>
            <a:pPr algn="l"/>
            <a:r>
              <a:rPr lang="en-US" b="0" i="0" dirty="0">
                <a:solidFill>
                  <a:srgbClr val="00FF00"/>
                </a:solidFill>
                <a:effectLst/>
                <a:latin typeface="Lucida Console" panose="020B0609040504020204" pitchFamily="49" charset="0"/>
              </a:rPr>
              <a:t>      double left  = matrix[</a:t>
            </a:r>
            <a:r>
              <a:rPr lang="en-US" dirty="0" err="1">
                <a:solidFill>
                  <a:srgbClr val="FFC000"/>
                </a:solidFill>
                <a:latin typeface="Lucida Console" panose="020B0609040504020204" pitchFamily="49" charset="0"/>
              </a:rPr>
              <a:t>current_element</a:t>
            </a:r>
            <a:r>
              <a:rPr lang="en-US" dirty="0">
                <a:solidFill>
                  <a:srgbClr val="FFC000"/>
                </a:solidFill>
                <a:latin typeface="Lucida Console" panose="020B0609040504020204" pitchFamily="49" charset="0"/>
              </a:rPr>
              <a:t> </a:t>
            </a:r>
            <a:r>
              <a:rPr lang="en-US" b="0" i="0" dirty="0">
                <a:solidFill>
                  <a:srgbClr val="FFC000"/>
                </a:solidFill>
                <a:effectLst/>
                <a:latin typeface="Lucida Console" panose="020B0609040504020204" pitchFamily="49" charset="0"/>
              </a:rPr>
              <a:t>- 1</a:t>
            </a:r>
            <a:r>
              <a:rPr lang="en-US" b="0" i="0" dirty="0">
                <a:solidFill>
                  <a:srgbClr val="00FF00"/>
                </a:solidFill>
                <a:effectLst/>
                <a:latin typeface="Lucida Console" panose="020B0609040504020204" pitchFamily="49" charset="0"/>
              </a:rPr>
              <a:t>];</a:t>
            </a:r>
          </a:p>
          <a:p>
            <a:pPr algn="l"/>
            <a:r>
              <a:rPr lang="en-US" b="0" i="0" dirty="0">
                <a:solidFill>
                  <a:srgbClr val="00FF00"/>
                </a:solidFill>
                <a:effectLst/>
                <a:latin typeface="Lucida Console" panose="020B0609040504020204" pitchFamily="49" charset="0"/>
              </a:rPr>
              <a:t>      double right = matrix[</a:t>
            </a:r>
            <a:r>
              <a:rPr lang="en-US" dirty="0" err="1">
                <a:solidFill>
                  <a:srgbClr val="FFC000"/>
                </a:solidFill>
                <a:latin typeface="Lucida Console" panose="020B0609040504020204" pitchFamily="49" charset="0"/>
              </a:rPr>
              <a:t>current_element</a:t>
            </a:r>
            <a:r>
              <a:rPr lang="en-US" dirty="0">
                <a:solidFill>
                  <a:srgbClr val="FFC000"/>
                </a:solidFill>
                <a:latin typeface="Lucida Console" panose="020B0609040504020204" pitchFamily="49" charset="0"/>
              </a:rPr>
              <a:t> </a:t>
            </a:r>
            <a:r>
              <a:rPr lang="en-US" b="0" i="0" dirty="0">
                <a:solidFill>
                  <a:srgbClr val="FFC000"/>
                </a:solidFill>
                <a:effectLst/>
                <a:latin typeface="Lucida Console" panose="020B0609040504020204" pitchFamily="49" charset="0"/>
              </a:rPr>
              <a:t>+ 1</a:t>
            </a:r>
            <a:r>
              <a:rPr lang="en-US" b="0" i="0" dirty="0">
                <a:solidFill>
                  <a:srgbClr val="00FF00"/>
                </a:solidFill>
                <a:effectLst/>
                <a:latin typeface="Lucida Console" panose="020B0609040504020204" pitchFamily="49" charset="0"/>
              </a:rPr>
              <a:t>];</a:t>
            </a:r>
          </a:p>
          <a:p>
            <a:pPr algn="l"/>
            <a:r>
              <a:rPr lang="en-US" b="0" i="0" dirty="0">
                <a:solidFill>
                  <a:srgbClr val="00FF00"/>
                </a:solidFill>
                <a:effectLst/>
                <a:latin typeface="Lucida Console" panose="020B0609040504020204" pitchFamily="49" charset="0"/>
              </a:rPr>
              <a:t>      double </a:t>
            </a:r>
            <a:r>
              <a:rPr lang="en-US" b="0" i="0" dirty="0" err="1">
                <a:solidFill>
                  <a:srgbClr val="00FF00"/>
                </a:solidFill>
                <a:effectLst/>
                <a:latin typeface="Lucida Console" panose="020B0609040504020204" pitchFamily="49" charset="0"/>
              </a:rPr>
              <a:t>neighbor_average</a:t>
            </a:r>
            <a:r>
              <a:rPr lang="en-US" b="0" i="0" dirty="0">
                <a:solidFill>
                  <a:srgbClr val="00FF00"/>
                </a:solidFill>
                <a:effectLst/>
                <a:latin typeface="Lucida Console" panose="020B0609040504020204" pitchFamily="49" charset="0"/>
              </a:rPr>
              <a:t> = (above + below + left + right)/4;</a:t>
            </a:r>
          </a:p>
          <a:p>
            <a:pPr algn="l"/>
            <a:r>
              <a:rPr lang="en-US" b="0" i="0" dirty="0">
                <a:solidFill>
                  <a:srgbClr val="00FF00"/>
                </a:solidFill>
                <a:effectLst/>
                <a:latin typeface="Lucida Console" panose="020B0609040504020204" pitchFamily="49" charset="0"/>
              </a:rPr>
              <a:t>      matrix[</a:t>
            </a:r>
            <a:r>
              <a:rPr lang="en-US" dirty="0" err="1">
                <a:solidFill>
                  <a:srgbClr val="FFC000"/>
                </a:solidFill>
                <a:latin typeface="Lucida Console" panose="020B0609040504020204" pitchFamily="49" charset="0"/>
              </a:rPr>
              <a:t>current_element</a:t>
            </a:r>
            <a:r>
              <a:rPr lang="en-US" b="0" i="0" dirty="0">
                <a:solidFill>
                  <a:srgbClr val="00FF00"/>
                </a:solidFill>
                <a:effectLst/>
                <a:latin typeface="Lucida Console" panose="020B0609040504020204" pitchFamily="49" charset="0"/>
              </a:rPr>
              <a:t>] =</a:t>
            </a:r>
          </a:p>
          <a:p>
            <a:pPr algn="l"/>
            <a:r>
              <a:rPr lang="en-US" dirty="0">
                <a:solidFill>
                  <a:srgbClr val="00FF00"/>
                </a:solidFill>
                <a:latin typeface="Lucida Console" panose="020B0609040504020204" pitchFamily="49" charset="0"/>
              </a:rPr>
              <a:t>          </a:t>
            </a:r>
            <a:r>
              <a:rPr lang="en-US" b="0" i="0" dirty="0">
                <a:solidFill>
                  <a:srgbClr val="00FF00"/>
                </a:solidFill>
                <a:effectLst/>
                <a:latin typeface="Lucida Console" panose="020B0609040504020204" pitchFamily="49" charset="0"/>
              </a:rPr>
              <a:t>(matrix[</a:t>
            </a:r>
            <a:r>
              <a:rPr lang="en-US" dirty="0" err="1">
                <a:solidFill>
                  <a:srgbClr val="FFC000"/>
                </a:solidFill>
                <a:latin typeface="Lucida Console" panose="020B0609040504020204" pitchFamily="49" charset="0"/>
              </a:rPr>
              <a:t>current_element</a:t>
            </a:r>
            <a:r>
              <a:rPr lang="en-US" b="0" i="0" dirty="0">
                <a:solidFill>
                  <a:srgbClr val="00FF00"/>
                </a:solidFill>
                <a:effectLst/>
                <a:latin typeface="Lucida Console" panose="020B0609040504020204" pitchFamily="49" charset="0"/>
              </a:rPr>
              <a:t>] + </a:t>
            </a:r>
            <a:r>
              <a:rPr lang="en-US" b="0" i="0" dirty="0" err="1">
                <a:solidFill>
                  <a:srgbClr val="00FF00"/>
                </a:solidFill>
                <a:effectLst/>
                <a:latin typeface="Lucida Console" panose="020B0609040504020204" pitchFamily="49" charset="0"/>
              </a:rPr>
              <a:t>neighbor_average</a:t>
            </a:r>
            <a:r>
              <a:rPr lang="en-US" b="0" i="0" dirty="0">
                <a:solidFill>
                  <a:srgbClr val="00FF00"/>
                </a:solidFill>
                <a:effectLst/>
                <a:latin typeface="Lucida Console" panose="020B0609040504020204" pitchFamily="49" charset="0"/>
              </a:rPr>
              <a:t>)/2;</a:t>
            </a:r>
          </a:p>
          <a:p>
            <a:pPr algn="l"/>
            <a:r>
              <a:rPr lang="en-US" b="0" i="0" dirty="0">
                <a:solidFill>
                  <a:srgbClr val="00FF00"/>
                </a:solidFill>
                <a:effectLst/>
                <a:latin typeface="Lucida Console" panose="020B0609040504020204" pitchFamily="49" charset="0"/>
              </a:rPr>
              <a:t>    }</a:t>
            </a:r>
          </a:p>
          <a:p>
            <a:pPr algn="l"/>
            <a:r>
              <a:rPr lang="en-US" dirty="0">
                <a:solidFill>
                  <a:srgbClr val="00FF00"/>
                </a:solidFill>
                <a:latin typeface="Lucida Console" panose="020B0609040504020204" pitchFamily="49" charset="0"/>
              </a:rPr>
              <a:t>  }</a:t>
            </a:r>
            <a:endParaRPr lang="en-US" b="0" i="0" dirty="0">
              <a:solidFill>
                <a:srgbClr val="00FF00"/>
              </a:solidFill>
              <a:effectLst/>
              <a:latin typeface="Lucida Console" panose="020B0609040504020204" pitchFamily="49" charset="0"/>
            </a:endParaRPr>
          </a:p>
          <a:p>
            <a:pPr algn="l"/>
            <a:r>
              <a:rPr lang="en-US" b="0" i="0" dirty="0">
                <a:solidFill>
                  <a:srgbClr val="00FF00"/>
                </a:solidFill>
                <a:effectLst/>
                <a:latin typeface="Lucida Console" panose="020B0609040504020204" pitchFamily="49" charset="0"/>
              </a:rPr>
              <a:t>}</a:t>
            </a:r>
          </a:p>
        </p:txBody>
      </p:sp>
    </p:spTree>
    <p:extLst>
      <p:ext uri="{BB962C8B-B14F-4D97-AF65-F5344CB8AC3E}">
        <p14:creationId xmlns:p14="http://schemas.microsoft.com/office/powerpoint/2010/main" val="3384257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BA3B-B6C0-4F4F-6AC4-9E9182947631}"/>
              </a:ext>
            </a:extLst>
          </p:cNvPr>
          <p:cNvSpPr>
            <a:spLocks noGrp="1"/>
          </p:cNvSpPr>
          <p:nvPr>
            <p:ph type="title"/>
          </p:nvPr>
        </p:nvSpPr>
        <p:spPr/>
        <p:txBody>
          <a:bodyPr/>
          <a:lstStyle/>
          <a:p>
            <a:r>
              <a:rPr lang="en-US" dirty="0"/>
              <a:t>Extract Common Subexpressions</a:t>
            </a:r>
          </a:p>
        </p:txBody>
      </p:sp>
      <p:sp>
        <p:nvSpPr>
          <p:cNvPr id="3" name="Content Placeholder 2">
            <a:extLst>
              <a:ext uri="{FF2B5EF4-FFF2-40B4-BE49-F238E27FC236}">
                <a16:creationId xmlns:a16="http://schemas.microsoft.com/office/drawing/2014/main" id="{2AC63D96-0426-0CF5-C1ED-CFB607A51416}"/>
              </a:ext>
            </a:extLst>
          </p:cNvPr>
          <p:cNvSpPr>
            <a:spLocks noGrp="1"/>
          </p:cNvSpPr>
          <p:nvPr>
            <p:ph idx="1"/>
          </p:nvPr>
        </p:nvSpPr>
        <p:spPr/>
        <p:txBody>
          <a:bodyPr/>
          <a:lstStyle/>
          <a:p>
            <a:r>
              <a:rPr lang="en-US" dirty="0"/>
              <a:t>Find common sub-expressions</a:t>
            </a:r>
          </a:p>
          <a:p>
            <a:r>
              <a:rPr lang="en-US" dirty="0"/>
              <a:t>Introduce new variable</a:t>
            </a:r>
          </a:p>
          <a:p>
            <a:endParaRPr lang="en-US" dirty="0"/>
          </a:p>
          <a:p>
            <a:r>
              <a:rPr lang="en-US" dirty="0"/>
              <a:t>Faster performance</a:t>
            </a:r>
          </a:p>
          <a:p>
            <a:pPr lvl="1"/>
            <a:r>
              <a:rPr lang="en-US" dirty="0"/>
              <a:t>Especially if common expression involves memory access</a:t>
            </a:r>
          </a:p>
          <a:p>
            <a:pPr lvl="1"/>
            <a:r>
              <a:rPr lang="en-US" dirty="0"/>
              <a:t>Especially if inside nested loop</a:t>
            </a:r>
          </a:p>
          <a:p>
            <a:endParaRPr lang="en-US" dirty="0"/>
          </a:p>
          <a:p>
            <a:r>
              <a:rPr lang="en-US" dirty="0"/>
              <a:t>Smaller executable</a:t>
            </a:r>
          </a:p>
        </p:txBody>
      </p:sp>
      <p:sp>
        <p:nvSpPr>
          <p:cNvPr id="4" name="Footer Placeholder 3">
            <a:extLst>
              <a:ext uri="{FF2B5EF4-FFF2-40B4-BE49-F238E27FC236}">
                <a16:creationId xmlns:a16="http://schemas.microsoft.com/office/drawing/2014/main" id="{121E9259-9ECB-A332-B1C9-0402A097974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6A7F8617-5391-3406-9B5D-1D38460E928B}"/>
              </a:ext>
            </a:extLst>
          </p:cNvPr>
          <p:cNvSpPr>
            <a:spLocks noGrp="1"/>
          </p:cNvSpPr>
          <p:nvPr>
            <p:ph type="sldNum" sz="quarter" idx="12"/>
          </p:nvPr>
        </p:nvSpPr>
        <p:spPr/>
        <p:txBody>
          <a:bodyPr/>
          <a:lstStyle/>
          <a:p>
            <a:fld id="{B30C84D9-7A41-4FEB-892B-80917372DB87}" type="slidenum">
              <a:rPr lang="en-US" smtClean="0"/>
              <a:t>12</a:t>
            </a:fld>
            <a:endParaRPr lang="en-US"/>
          </a:p>
        </p:txBody>
      </p:sp>
      <p:sp>
        <p:nvSpPr>
          <p:cNvPr id="6" name="Text Placeholder 5">
            <a:extLst>
              <a:ext uri="{FF2B5EF4-FFF2-40B4-BE49-F238E27FC236}">
                <a16:creationId xmlns:a16="http://schemas.microsoft.com/office/drawing/2014/main" id="{02F0FCD7-DC17-4F67-C8A6-A32180A8E4C7}"/>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526881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BA3B-B6C0-4F4F-6AC4-9E9182947631}"/>
              </a:ext>
            </a:extLst>
          </p:cNvPr>
          <p:cNvSpPr>
            <a:spLocks noGrp="1"/>
          </p:cNvSpPr>
          <p:nvPr>
            <p:ph type="title"/>
          </p:nvPr>
        </p:nvSpPr>
        <p:spPr/>
        <p:txBody>
          <a:bodyPr/>
          <a:lstStyle/>
          <a:p>
            <a:r>
              <a:rPr lang="en-US" dirty="0"/>
              <a:t>Move Invariant Code Out of Loops</a:t>
            </a:r>
          </a:p>
        </p:txBody>
      </p:sp>
      <p:sp>
        <p:nvSpPr>
          <p:cNvPr id="3" name="Content Placeholder 2">
            <a:extLst>
              <a:ext uri="{FF2B5EF4-FFF2-40B4-BE49-F238E27FC236}">
                <a16:creationId xmlns:a16="http://schemas.microsoft.com/office/drawing/2014/main" id="{2AC63D96-0426-0CF5-C1ED-CFB607A51416}"/>
              </a:ext>
            </a:extLst>
          </p:cNvPr>
          <p:cNvSpPr>
            <a:spLocks noGrp="1"/>
          </p:cNvSpPr>
          <p:nvPr>
            <p:ph idx="1"/>
          </p:nvPr>
        </p:nvSpPr>
        <p:spPr/>
        <p:txBody>
          <a:bodyPr/>
          <a:lstStyle/>
          <a:p>
            <a:r>
              <a:rPr lang="en-US" dirty="0"/>
              <a:t>Find code that doesn’t change between loop iterations</a:t>
            </a:r>
          </a:p>
        </p:txBody>
      </p:sp>
      <p:sp>
        <p:nvSpPr>
          <p:cNvPr id="4" name="Footer Placeholder 3">
            <a:extLst>
              <a:ext uri="{FF2B5EF4-FFF2-40B4-BE49-F238E27FC236}">
                <a16:creationId xmlns:a16="http://schemas.microsoft.com/office/drawing/2014/main" id="{121E9259-9ECB-A332-B1C9-0402A097974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6A7F8617-5391-3406-9B5D-1D38460E928B}"/>
              </a:ext>
            </a:extLst>
          </p:cNvPr>
          <p:cNvSpPr>
            <a:spLocks noGrp="1"/>
          </p:cNvSpPr>
          <p:nvPr>
            <p:ph type="sldNum" sz="quarter" idx="12"/>
          </p:nvPr>
        </p:nvSpPr>
        <p:spPr/>
        <p:txBody>
          <a:bodyPr/>
          <a:lstStyle/>
          <a:p>
            <a:fld id="{B30C84D9-7A41-4FEB-892B-80917372DB87}" type="slidenum">
              <a:rPr lang="en-US" smtClean="0"/>
              <a:t>13</a:t>
            </a:fld>
            <a:endParaRPr lang="en-US"/>
          </a:p>
        </p:txBody>
      </p:sp>
      <p:sp>
        <p:nvSpPr>
          <p:cNvPr id="6" name="Text Placeholder 5">
            <a:extLst>
              <a:ext uri="{FF2B5EF4-FFF2-40B4-BE49-F238E27FC236}">
                <a16:creationId xmlns:a16="http://schemas.microsoft.com/office/drawing/2014/main" id="{02F0FCD7-DC17-4F67-C8A6-A32180A8E4C7}"/>
              </a:ext>
            </a:extLst>
          </p:cNvPr>
          <p:cNvSpPr>
            <a:spLocks noGrp="1"/>
          </p:cNvSpPr>
          <p:nvPr>
            <p:ph type="body" sz="quarter" idx="13"/>
          </p:nvPr>
        </p:nvSpPr>
        <p:spPr/>
        <p:txBody>
          <a:bodyPr/>
          <a:lstStyle/>
          <a:p>
            <a:r>
              <a:rPr lang="en-US" dirty="0"/>
              <a:t>Slide by Bohn</a:t>
            </a:r>
          </a:p>
        </p:txBody>
      </p:sp>
      <p:sp>
        <p:nvSpPr>
          <p:cNvPr id="7" name="Rounded Rectangle 6">
            <a:extLst>
              <a:ext uri="{FF2B5EF4-FFF2-40B4-BE49-F238E27FC236}">
                <a16:creationId xmlns:a16="http://schemas.microsoft.com/office/drawing/2014/main" id="{CDBEBC39-9E18-B4D9-ACB9-851F73C3314C}"/>
              </a:ext>
            </a:extLst>
          </p:cNvPr>
          <p:cNvSpPr/>
          <p:nvPr/>
        </p:nvSpPr>
        <p:spPr>
          <a:xfrm>
            <a:off x="696930" y="4366517"/>
            <a:ext cx="10798140" cy="217239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0" i="0" dirty="0">
                <a:solidFill>
                  <a:srgbClr val="00FF00"/>
                </a:solidFill>
                <a:effectLst/>
                <a:latin typeface="Lucida Console" panose="020B0609040504020204" pitchFamily="49" charset="0"/>
              </a:rPr>
              <a:t>void foo (int *destination, int *source, int factor, int limit) {</a:t>
            </a:r>
          </a:p>
          <a:p>
            <a:pPr algn="l"/>
            <a:r>
              <a:rPr lang="en-US" dirty="0">
                <a:solidFill>
                  <a:srgbClr val="00FF00"/>
                </a:solidFill>
                <a:latin typeface="Lucida Console" panose="020B0609040504020204" pitchFamily="49" charset="0"/>
              </a:rPr>
              <a:t>  for (int </a:t>
            </a:r>
            <a:r>
              <a:rPr lang="en-US" dirty="0" err="1">
                <a:solidFill>
                  <a:srgbClr val="00FF00"/>
                </a:solidFill>
                <a:latin typeface="Lucida Console" panose="020B0609040504020204" pitchFamily="49" charset="0"/>
              </a:rPr>
              <a:t>i</a:t>
            </a:r>
            <a:r>
              <a:rPr lang="en-US" dirty="0">
                <a:solidFill>
                  <a:srgbClr val="00FF00"/>
                </a:solidFill>
                <a:latin typeface="Lucida Console" panose="020B0609040504020204" pitchFamily="49" charset="0"/>
              </a:rPr>
              <a:t> = 0; </a:t>
            </a:r>
            <a:r>
              <a:rPr lang="en-US" dirty="0" err="1">
                <a:solidFill>
                  <a:srgbClr val="00FF00"/>
                </a:solidFill>
                <a:latin typeface="Lucida Console" panose="020B0609040504020204" pitchFamily="49" charset="0"/>
              </a:rPr>
              <a:t>i</a:t>
            </a:r>
            <a:r>
              <a:rPr lang="en-US" dirty="0">
                <a:solidFill>
                  <a:srgbClr val="00FF00"/>
                </a:solidFill>
                <a:latin typeface="Lucida Console" panose="020B0609040504020204" pitchFamily="49" charset="0"/>
              </a:rPr>
              <a:t> &lt; limit; </a:t>
            </a:r>
            <a:r>
              <a:rPr lang="en-US" dirty="0" err="1">
                <a:solidFill>
                  <a:srgbClr val="00FF00"/>
                </a:solidFill>
                <a:latin typeface="Lucida Console" panose="020B0609040504020204" pitchFamily="49" charset="0"/>
              </a:rPr>
              <a:t>i</a:t>
            </a:r>
            <a:r>
              <a:rPr lang="en-US" dirty="0">
                <a:solidFill>
                  <a:srgbClr val="00FF00"/>
                </a:solidFill>
                <a:latin typeface="Lucida Console" panose="020B0609040504020204" pitchFamily="49" charset="0"/>
              </a:rPr>
              <a:t>++) {</a:t>
            </a:r>
          </a:p>
          <a:p>
            <a:pPr algn="l"/>
            <a:r>
              <a:rPr lang="en-US" dirty="0">
                <a:solidFill>
                  <a:srgbClr val="00FF00"/>
                </a:solidFill>
                <a:latin typeface="Lucida Console" panose="020B0609040504020204" pitchFamily="49" charset="0"/>
              </a:rPr>
              <a:t>    destination[</a:t>
            </a:r>
            <a:r>
              <a:rPr lang="en-US" dirty="0">
                <a:solidFill>
                  <a:srgbClr val="FFC000"/>
                </a:solidFill>
                <a:latin typeface="Lucida Console" panose="020B0609040504020204" pitchFamily="49" charset="0"/>
              </a:rPr>
              <a:t>factor * limit </a:t>
            </a:r>
            <a:r>
              <a:rPr lang="en-US" dirty="0">
                <a:solidFill>
                  <a:srgbClr val="00FF00"/>
                </a:solidFill>
                <a:latin typeface="Lucida Console" panose="020B0609040504020204" pitchFamily="49" charset="0"/>
              </a:rPr>
              <a:t>+ </a:t>
            </a:r>
            <a:r>
              <a:rPr lang="en-US" dirty="0" err="1">
                <a:solidFill>
                  <a:srgbClr val="00FF00"/>
                </a:solidFill>
                <a:latin typeface="Lucida Console" panose="020B0609040504020204" pitchFamily="49" charset="0"/>
              </a:rPr>
              <a:t>i</a:t>
            </a:r>
            <a:r>
              <a:rPr lang="en-US" dirty="0">
                <a:solidFill>
                  <a:srgbClr val="00FF00"/>
                </a:solidFill>
                <a:latin typeface="Lucida Console" panose="020B0609040504020204" pitchFamily="49" charset="0"/>
              </a:rPr>
              <a:t>] = source[</a:t>
            </a:r>
            <a:r>
              <a:rPr lang="en-US" dirty="0" err="1">
                <a:solidFill>
                  <a:srgbClr val="00FF00"/>
                </a:solidFill>
                <a:latin typeface="Lucida Console" panose="020B0609040504020204" pitchFamily="49" charset="0"/>
              </a:rPr>
              <a:t>i</a:t>
            </a:r>
            <a:r>
              <a:rPr lang="en-US" dirty="0">
                <a:solidFill>
                  <a:srgbClr val="00FF00"/>
                </a:solidFill>
                <a:latin typeface="Lucida Console" panose="020B0609040504020204" pitchFamily="49" charset="0"/>
              </a:rPr>
              <a:t>];</a:t>
            </a:r>
          </a:p>
          <a:p>
            <a:pPr algn="l"/>
            <a:r>
              <a:rPr lang="en-US" b="0" i="0" dirty="0">
                <a:solidFill>
                  <a:srgbClr val="00FF00"/>
                </a:solidFill>
                <a:effectLst/>
                <a:latin typeface="Lucida Console" panose="020B0609040504020204" pitchFamily="49" charset="0"/>
              </a:rPr>
              <a:t>  }</a:t>
            </a:r>
          </a:p>
          <a:p>
            <a:pPr algn="l"/>
            <a:r>
              <a:rPr lang="en-US" dirty="0">
                <a:solidFill>
                  <a:srgbClr val="00FF00"/>
                </a:solidFill>
                <a:latin typeface="Lucida Console" panose="020B0609040504020204" pitchFamily="49" charset="0"/>
              </a:rPr>
              <a:t>}</a:t>
            </a:r>
            <a:endParaRPr lang="en-US" b="0" i="0" dirty="0">
              <a:solidFill>
                <a:srgbClr val="00FF00"/>
              </a:solidFill>
              <a:effectLst/>
              <a:latin typeface="Lucida Console" panose="020B0609040504020204" pitchFamily="49" charset="0"/>
            </a:endParaRPr>
          </a:p>
        </p:txBody>
      </p:sp>
    </p:spTree>
    <p:extLst>
      <p:ext uri="{BB962C8B-B14F-4D97-AF65-F5344CB8AC3E}">
        <p14:creationId xmlns:p14="http://schemas.microsoft.com/office/powerpoint/2010/main" val="269535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BA3B-B6C0-4F4F-6AC4-9E9182947631}"/>
              </a:ext>
            </a:extLst>
          </p:cNvPr>
          <p:cNvSpPr>
            <a:spLocks noGrp="1"/>
          </p:cNvSpPr>
          <p:nvPr>
            <p:ph type="title"/>
          </p:nvPr>
        </p:nvSpPr>
        <p:spPr/>
        <p:txBody>
          <a:bodyPr/>
          <a:lstStyle/>
          <a:p>
            <a:r>
              <a:rPr lang="en-US" dirty="0"/>
              <a:t>Move Invariant Code Out of Loops</a:t>
            </a:r>
          </a:p>
        </p:txBody>
      </p:sp>
      <p:sp>
        <p:nvSpPr>
          <p:cNvPr id="3" name="Content Placeholder 2">
            <a:extLst>
              <a:ext uri="{FF2B5EF4-FFF2-40B4-BE49-F238E27FC236}">
                <a16:creationId xmlns:a16="http://schemas.microsoft.com/office/drawing/2014/main" id="{2AC63D96-0426-0CF5-C1ED-CFB607A51416}"/>
              </a:ext>
            </a:extLst>
          </p:cNvPr>
          <p:cNvSpPr>
            <a:spLocks noGrp="1"/>
          </p:cNvSpPr>
          <p:nvPr>
            <p:ph idx="1"/>
          </p:nvPr>
        </p:nvSpPr>
        <p:spPr/>
        <p:txBody>
          <a:bodyPr/>
          <a:lstStyle/>
          <a:p>
            <a:r>
              <a:rPr lang="en-US" dirty="0"/>
              <a:t>Find code that doesn’t change between loop iterations</a:t>
            </a:r>
          </a:p>
          <a:p>
            <a:r>
              <a:rPr lang="en-US" dirty="0"/>
              <a:t>Extract it out</a:t>
            </a:r>
          </a:p>
        </p:txBody>
      </p:sp>
      <p:sp>
        <p:nvSpPr>
          <p:cNvPr id="4" name="Footer Placeholder 3">
            <a:extLst>
              <a:ext uri="{FF2B5EF4-FFF2-40B4-BE49-F238E27FC236}">
                <a16:creationId xmlns:a16="http://schemas.microsoft.com/office/drawing/2014/main" id="{121E9259-9ECB-A332-B1C9-0402A097974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6A7F8617-5391-3406-9B5D-1D38460E928B}"/>
              </a:ext>
            </a:extLst>
          </p:cNvPr>
          <p:cNvSpPr>
            <a:spLocks noGrp="1"/>
          </p:cNvSpPr>
          <p:nvPr>
            <p:ph type="sldNum" sz="quarter" idx="12"/>
          </p:nvPr>
        </p:nvSpPr>
        <p:spPr/>
        <p:txBody>
          <a:bodyPr/>
          <a:lstStyle/>
          <a:p>
            <a:fld id="{B30C84D9-7A41-4FEB-892B-80917372DB87}" type="slidenum">
              <a:rPr lang="en-US" smtClean="0"/>
              <a:t>14</a:t>
            </a:fld>
            <a:endParaRPr lang="en-US"/>
          </a:p>
        </p:txBody>
      </p:sp>
      <p:sp>
        <p:nvSpPr>
          <p:cNvPr id="6" name="Text Placeholder 5">
            <a:extLst>
              <a:ext uri="{FF2B5EF4-FFF2-40B4-BE49-F238E27FC236}">
                <a16:creationId xmlns:a16="http://schemas.microsoft.com/office/drawing/2014/main" id="{02F0FCD7-DC17-4F67-C8A6-A32180A8E4C7}"/>
              </a:ext>
            </a:extLst>
          </p:cNvPr>
          <p:cNvSpPr>
            <a:spLocks noGrp="1"/>
          </p:cNvSpPr>
          <p:nvPr>
            <p:ph type="body" sz="quarter" idx="13"/>
          </p:nvPr>
        </p:nvSpPr>
        <p:spPr/>
        <p:txBody>
          <a:bodyPr/>
          <a:lstStyle/>
          <a:p>
            <a:r>
              <a:rPr lang="en-US" dirty="0"/>
              <a:t>Slide by Bohn</a:t>
            </a:r>
          </a:p>
        </p:txBody>
      </p:sp>
      <p:sp>
        <p:nvSpPr>
          <p:cNvPr id="7" name="Rounded Rectangle 6">
            <a:extLst>
              <a:ext uri="{FF2B5EF4-FFF2-40B4-BE49-F238E27FC236}">
                <a16:creationId xmlns:a16="http://schemas.microsoft.com/office/drawing/2014/main" id="{CDBEBC39-9E18-B4D9-ACB9-851F73C3314C}"/>
              </a:ext>
            </a:extLst>
          </p:cNvPr>
          <p:cNvSpPr/>
          <p:nvPr/>
        </p:nvSpPr>
        <p:spPr>
          <a:xfrm>
            <a:off x="696930" y="4366517"/>
            <a:ext cx="10798140" cy="217239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0" i="0" dirty="0">
                <a:solidFill>
                  <a:srgbClr val="00FF00"/>
                </a:solidFill>
                <a:effectLst/>
                <a:latin typeface="Lucida Console" panose="020B0609040504020204" pitchFamily="49" charset="0"/>
              </a:rPr>
              <a:t>void foo (int *destination, int *source, int factor, int limit) {</a:t>
            </a:r>
          </a:p>
          <a:p>
            <a:pPr algn="l"/>
            <a:r>
              <a:rPr lang="en-US" dirty="0">
                <a:solidFill>
                  <a:srgbClr val="00FF00"/>
                </a:solidFill>
                <a:latin typeface="Lucida Console" panose="020B0609040504020204" pitchFamily="49" charset="0"/>
              </a:rPr>
              <a:t>  for (int </a:t>
            </a:r>
            <a:r>
              <a:rPr lang="en-US" dirty="0" err="1">
                <a:solidFill>
                  <a:srgbClr val="00FF00"/>
                </a:solidFill>
                <a:latin typeface="Lucida Console" panose="020B0609040504020204" pitchFamily="49" charset="0"/>
              </a:rPr>
              <a:t>i</a:t>
            </a:r>
            <a:r>
              <a:rPr lang="en-US" dirty="0">
                <a:solidFill>
                  <a:srgbClr val="00FF00"/>
                </a:solidFill>
                <a:latin typeface="Lucida Console" panose="020B0609040504020204" pitchFamily="49" charset="0"/>
              </a:rPr>
              <a:t> = 0; </a:t>
            </a:r>
            <a:r>
              <a:rPr lang="en-US" dirty="0" err="1">
                <a:solidFill>
                  <a:srgbClr val="00FF00"/>
                </a:solidFill>
                <a:latin typeface="Lucida Console" panose="020B0609040504020204" pitchFamily="49" charset="0"/>
              </a:rPr>
              <a:t>i</a:t>
            </a:r>
            <a:r>
              <a:rPr lang="en-US" dirty="0">
                <a:solidFill>
                  <a:srgbClr val="00FF00"/>
                </a:solidFill>
                <a:latin typeface="Lucida Console" panose="020B0609040504020204" pitchFamily="49" charset="0"/>
              </a:rPr>
              <a:t> &lt; limit; </a:t>
            </a:r>
            <a:r>
              <a:rPr lang="en-US" dirty="0" err="1">
                <a:solidFill>
                  <a:srgbClr val="00FF00"/>
                </a:solidFill>
                <a:latin typeface="Lucida Console" panose="020B0609040504020204" pitchFamily="49" charset="0"/>
              </a:rPr>
              <a:t>i</a:t>
            </a:r>
            <a:r>
              <a:rPr lang="en-US" dirty="0">
                <a:solidFill>
                  <a:srgbClr val="00FF00"/>
                </a:solidFill>
                <a:latin typeface="Lucida Console" panose="020B0609040504020204" pitchFamily="49" charset="0"/>
              </a:rPr>
              <a:t>++) {</a:t>
            </a:r>
          </a:p>
          <a:p>
            <a:pPr algn="l"/>
            <a:r>
              <a:rPr lang="en-US" dirty="0">
                <a:solidFill>
                  <a:srgbClr val="00FF00"/>
                </a:solidFill>
                <a:latin typeface="Lucida Console" panose="020B0609040504020204" pitchFamily="49" charset="0"/>
              </a:rPr>
              <a:t>    </a:t>
            </a:r>
            <a:r>
              <a:rPr lang="en-US" dirty="0">
                <a:solidFill>
                  <a:srgbClr val="FFC000"/>
                </a:solidFill>
                <a:latin typeface="Lucida Console" panose="020B0609040504020204" pitchFamily="49" charset="0"/>
              </a:rPr>
              <a:t>int step = factor * limit;</a:t>
            </a:r>
          </a:p>
          <a:p>
            <a:pPr algn="l"/>
            <a:r>
              <a:rPr lang="en-US" dirty="0">
                <a:solidFill>
                  <a:srgbClr val="00FF00"/>
                </a:solidFill>
                <a:latin typeface="Lucida Console" panose="020B0609040504020204" pitchFamily="49" charset="0"/>
              </a:rPr>
              <a:t>    destination[</a:t>
            </a:r>
            <a:r>
              <a:rPr lang="en-US" dirty="0">
                <a:solidFill>
                  <a:srgbClr val="FFC000"/>
                </a:solidFill>
                <a:latin typeface="Lucida Console" panose="020B0609040504020204" pitchFamily="49" charset="0"/>
              </a:rPr>
              <a:t>step </a:t>
            </a:r>
            <a:r>
              <a:rPr lang="en-US" dirty="0">
                <a:solidFill>
                  <a:srgbClr val="00FF00"/>
                </a:solidFill>
                <a:latin typeface="Lucida Console" panose="020B0609040504020204" pitchFamily="49" charset="0"/>
              </a:rPr>
              <a:t>+ </a:t>
            </a:r>
            <a:r>
              <a:rPr lang="en-US" dirty="0" err="1">
                <a:solidFill>
                  <a:srgbClr val="00FF00"/>
                </a:solidFill>
                <a:latin typeface="Lucida Console" panose="020B0609040504020204" pitchFamily="49" charset="0"/>
              </a:rPr>
              <a:t>i</a:t>
            </a:r>
            <a:r>
              <a:rPr lang="en-US" dirty="0">
                <a:solidFill>
                  <a:srgbClr val="00FF00"/>
                </a:solidFill>
                <a:latin typeface="Lucida Console" panose="020B0609040504020204" pitchFamily="49" charset="0"/>
              </a:rPr>
              <a:t>] = source[</a:t>
            </a:r>
            <a:r>
              <a:rPr lang="en-US" dirty="0" err="1">
                <a:solidFill>
                  <a:srgbClr val="00FF00"/>
                </a:solidFill>
                <a:latin typeface="Lucida Console" panose="020B0609040504020204" pitchFamily="49" charset="0"/>
              </a:rPr>
              <a:t>i</a:t>
            </a:r>
            <a:r>
              <a:rPr lang="en-US" dirty="0">
                <a:solidFill>
                  <a:srgbClr val="00FF00"/>
                </a:solidFill>
                <a:latin typeface="Lucida Console" panose="020B0609040504020204" pitchFamily="49" charset="0"/>
              </a:rPr>
              <a:t>];</a:t>
            </a:r>
          </a:p>
          <a:p>
            <a:pPr algn="l"/>
            <a:r>
              <a:rPr lang="en-US" b="0" i="0" dirty="0">
                <a:solidFill>
                  <a:srgbClr val="00FF00"/>
                </a:solidFill>
                <a:effectLst/>
                <a:latin typeface="Lucida Console" panose="020B0609040504020204" pitchFamily="49" charset="0"/>
              </a:rPr>
              <a:t>  }</a:t>
            </a:r>
          </a:p>
          <a:p>
            <a:pPr algn="l"/>
            <a:r>
              <a:rPr lang="en-US" dirty="0">
                <a:solidFill>
                  <a:srgbClr val="00FF00"/>
                </a:solidFill>
                <a:latin typeface="Lucida Console" panose="020B0609040504020204" pitchFamily="49" charset="0"/>
              </a:rPr>
              <a:t>}</a:t>
            </a:r>
            <a:endParaRPr lang="en-US" b="0" i="0" dirty="0">
              <a:solidFill>
                <a:srgbClr val="00FF00"/>
              </a:solidFill>
              <a:effectLst/>
              <a:latin typeface="Lucida Console" panose="020B0609040504020204" pitchFamily="49" charset="0"/>
            </a:endParaRPr>
          </a:p>
        </p:txBody>
      </p:sp>
    </p:spTree>
    <p:extLst>
      <p:ext uri="{BB962C8B-B14F-4D97-AF65-F5344CB8AC3E}">
        <p14:creationId xmlns:p14="http://schemas.microsoft.com/office/powerpoint/2010/main" val="1838912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BA3B-B6C0-4F4F-6AC4-9E9182947631}"/>
              </a:ext>
            </a:extLst>
          </p:cNvPr>
          <p:cNvSpPr>
            <a:spLocks noGrp="1"/>
          </p:cNvSpPr>
          <p:nvPr>
            <p:ph type="title"/>
          </p:nvPr>
        </p:nvSpPr>
        <p:spPr/>
        <p:txBody>
          <a:bodyPr/>
          <a:lstStyle/>
          <a:p>
            <a:r>
              <a:rPr lang="en-US" dirty="0"/>
              <a:t>Move Invariant Code Out of Loops</a:t>
            </a:r>
          </a:p>
        </p:txBody>
      </p:sp>
      <p:sp>
        <p:nvSpPr>
          <p:cNvPr id="3" name="Content Placeholder 2">
            <a:extLst>
              <a:ext uri="{FF2B5EF4-FFF2-40B4-BE49-F238E27FC236}">
                <a16:creationId xmlns:a16="http://schemas.microsoft.com/office/drawing/2014/main" id="{2AC63D96-0426-0CF5-C1ED-CFB607A51416}"/>
              </a:ext>
            </a:extLst>
          </p:cNvPr>
          <p:cNvSpPr>
            <a:spLocks noGrp="1"/>
          </p:cNvSpPr>
          <p:nvPr>
            <p:ph idx="1"/>
          </p:nvPr>
        </p:nvSpPr>
        <p:spPr/>
        <p:txBody>
          <a:bodyPr/>
          <a:lstStyle/>
          <a:p>
            <a:r>
              <a:rPr lang="en-US" dirty="0"/>
              <a:t>Find code that doesn’t change between loop iterations</a:t>
            </a:r>
          </a:p>
          <a:p>
            <a:r>
              <a:rPr lang="en-US" dirty="0"/>
              <a:t>Extract it out</a:t>
            </a:r>
          </a:p>
          <a:p>
            <a:r>
              <a:rPr lang="en-US" dirty="0"/>
              <a:t>Move it out of the loop</a:t>
            </a:r>
          </a:p>
        </p:txBody>
      </p:sp>
      <p:sp>
        <p:nvSpPr>
          <p:cNvPr id="4" name="Footer Placeholder 3">
            <a:extLst>
              <a:ext uri="{FF2B5EF4-FFF2-40B4-BE49-F238E27FC236}">
                <a16:creationId xmlns:a16="http://schemas.microsoft.com/office/drawing/2014/main" id="{121E9259-9ECB-A332-B1C9-0402A097974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6A7F8617-5391-3406-9B5D-1D38460E928B}"/>
              </a:ext>
            </a:extLst>
          </p:cNvPr>
          <p:cNvSpPr>
            <a:spLocks noGrp="1"/>
          </p:cNvSpPr>
          <p:nvPr>
            <p:ph type="sldNum" sz="quarter" idx="12"/>
          </p:nvPr>
        </p:nvSpPr>
        <p:spPr/>
        <p:txBody>
          <a:bodyPr/>
          <a:lstStyle/>
          <a:p>
            <a:fld id="{B30C84D9-7A41-4FEB-892B-80917372DB87}" type="slidenum">
              <a:rPr lang="en-US" smtClean="0"/>
              <a:t>15</a:t>
            </a:fld>
            <a:endParaRPr lang="en-US"/>
          </a:p>
        </p:txBody>
      </p:sp>
      <p:sp>
        <p:nvSpPr>
          <p:cNvPr id="6" name="Text Placeholder 5">
            <a:extLst>
              <a:ext uri="{FF2B5EF4-FFF2-40B4-BE49-F238E27FC236}">
                <a16:creationId xmlns:a16="http://schemas.microsoft.com/office/drawing/2014/main" id="{02F0FCD7-DC17-4F67-C8A6-A32180A8E4C7}"/>
              </a:ext>
            </a:extLst>
          </p:cNvPr>
          <p:cNvSpPr>
            <a:spLocks noGrp="1"/>
          </p:cNvSpPr>
          <p:nvPr>
            <p:ph type="body" sz="quarter" idx="13"/>
          </p:nvPr>
        </p:nvSpPr>
        <p:spPr/>
        <p:txBody>
          <a:bodyPr/>
          <a:lstStyle/>
          <a:p>
            <a:r>
              <a:rPr lang="en-US" dirty="0"/>
              <a:t>Slide by Bohn</a:t>
            </a:r>
          </a:p>
        </p:txBody>
      </p:sp>
      <p:sp>
        <p:nvSpPr>
          <p:cNvPr id="7" name="Rounded Rectangle 6">
            <a:extLst>
              <a:ext uri="{FF2B5EF4-FFF2-40B4-BE49-F238E27FC236}">
                <a16:creationId xmlns:a16="http://schemas.microsoft.com/office/drawing/2014/main" id="{CDBEBC39-9E18-B4D9-ACB9-851F73C3314C}"/>
              </a:ext>
            </a:extLst>
          </p:cNvPr>
          <p:cNvSpPr/>
          <p:nvPr/>
        </p:nvSpPr>
        <p:spPr>
          <a:xfrm>
            <a:off x="696930" y="4366517"/>
            <a:ext cx="10798140" cy="217239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0" i="0" dirty="0">
                <a:solidFill>
                  <a:srgbClr val="00FF00"/>
                </a:solidFill>
                <a:effectLst/>
                <a:latin typeface="Lucida Console" panose="020B0609040504020204" pitchFamily="49" charset="0"/>
              </a:rPr>
              <a:t>void foo (int *destination, int *source, int factor, int limit) {</a:t>
            </a:r>
            <a:endParaRPr lang="en-US" dirty="0">
              <a:solidFill>
                <a:srgbClr val="00FF00"/>
              </a:solidFill>
              <a:latin typeface="Lucida Console" panose="020B0609040504020204" pitchFamily="49" charset="0"/>
            </a:endParaRPr>
          </a:p>
          <a:p>
            <a:pPr algn="l"/>
            <a:r>
              <a:rPr lang="en-US" dirty="0">
                <a:solidFill>
                  <a:srgbClr val="00FF00"/>
                </a:solidFill>
                <a:latin typeface="Lucida Console" panose="020B0609040504020204" pitchFamily="49" charset="0"/>
              </a:rPr>
              <a:t>  </a:t>
            </a:r>
            <a:r>
              <a:rPr lang="en-US" dirty="0">
                <a:solidFill>
                  <a:srgbClr val="FFC000"/>
                </a:solidFill>
                <a:latin typeface="Lucida Console" panose="020B0609040504020204" pitchFamily="49" charset="0"/>
              </a:rPr>
              <a:t>int step = factor * limit;</a:t>
            </a:r>
            <a:endParaRPr lang="en-US" b="0" i="0" dirty="0">
              <a:solidFill>
                <a:srgbClr val="00FF00"/>
              </a:solidFill>
              <a:effectLst/>
              <a:latin typeface="Lucida Console" panose="020B0609040504020204" pitchFamily="49" charset="0"/>
            </a:endParaRPr>
          </a:p>
          <a:p>
            <a:pPr algn="l"/>
            <a:r>
              <a:rPr lang="en-US" dirty="0">
                <a:solidFill>
                  <a:srgbClr val="00FF00"/>
                </a:solidFill>
                <a:latin typeface="Lucida Console" panose="020B0609040504020204" pitchFamily="49" charset="0"/>
              </a:rPr>
              <a:t>  for (int </a:t>
            </a:r>
            <a:r>
              <a:rPr lang="en-US" dirty="0" err="1">
                <a:solidFill>
                  <a:srgbClr val="00FF00"/>
                </a:solidFill>
                <a:latin typeface="Lucida Console" panose="020B0609040504020204" pitchFamily="49" charset="0"/>
              </a:rPr>
              <a:t>i</a:t>
            </a:r>
            <a:r>
              <a:rPr lang="en-US" dirty="0">
                <a:solidFill>
                  <a:srgbClr val="00FF00"/>
                </a:solidFill>
                <a:latin typeface="Lucida Console" panose="020B0609040504020204" pitchFamily="49" charset="0"/>
              </a:rPr>
              <a:t> = 0; </a:t>
            </a:r>
            <a:r>
              <a:rPr lang="en-US" dirty="0" err="1">
                <a:solidFill>
                  <a:srgbClr val="00FF00"/>
                </a:solidFill>
                <a:latin typeface="Lucida Console" panose="020B0609040504020204" pitchFamily="49" charset="0"/>
              </a:rPr>
              <a:t>i</a:t>
            </a:r>
            <a:r>
              <a:rPr lang="en-US" dirty="0">
                <a:solidFill>
                  <a:srgbClr val="00FF00"/>
                </a:solidFill>
                <a:latin typeface="Lucida Console" panose="020B0609040504020204" pitchFamily="49" charset="0"/>
              </a:rPr>
              <a:t> &lt; limit; </a:t>
            </a:r>
            <a:r>
              <a:rPr lang="en-US" dirty="0" err="1">
                <a:solidFill>
                  <a:srgbClr val="00FF00"/>
                </a:solidFill>
                <a:latin typeface="Lucida Console" panose="020B0609040504020204" pitchFamily="49" charset="0"/>
              </a:rPr>
              <a:t>i</a:t>
            </a:r>
            <a:r>
              <a:rPr lang="en-US" dirty="0">
                <a:solidFill>
                  <a:srgbClr val="00FF00"/>
                </a:solidFill>
                <a:latin typeface="Lucida Console" panose="020B0609040504020204" pitchFamily="49" charset="0"/>
              </a:rPr>
              <a:t>++) {</a:t>
            </a:r>
          </a:p>
          <a:p>
            <a:pPr algn="l"/>
            <a:r>
              <a:rPr lang="en-US" dirty="0">
                <a:solidFill>
                  <a:srgbClr val="00FF00"/>
                </a:solidFill>
                <a:latin typeface="Lucida Console" panose="020B0609040504020204" pitchFamily="49" charset="0"/>
              </a:rPr>
              <a:t>    destination[</a:t>
            </a:r>
            <a:r>
              <a:rPr lang="en-US" dirty="0">
                <a:solidFill>
                  <a:srgbClr val="FFC000"/>
                </a:solidFill>
                <a:latin typeface="Lucida Console" panose="020B0609040504020204" pitchFamily="49" charset="0"/>
              </a:rPr>
              <a:t>step </a:t>
            </a:r>
            <a:r>
              <a:rPr lang="en-US" dirty="0">
                <a:solidFill>
                  <a:srgbClr val="00FF00"/>
                </a:solidFill>
                <a:latin typeface="Lucida Console" panose="020B0609040504020204" pitchFamily="49" charset="0"/>
              </a:rPr>
              <a:t>+ </a:t>
            </a:r>
            <a:r>
              <a:rPr lang="en-US" dirty="0" err="1">
                <a:solidFill>
                  <a:srgbClr val="00FF00"/>
                </a:solidFill>
                <a:latin typeface="Lucida Console" panose="020B0609040504020204" pitchFamily="49" charset="0"/>
              </a:rPr>
              <a:t>i</a:t>
            </a:r>
            <a:r>
              <a:rPr lang="en-US" dirty="0">
                <a:solidFill>
                  <a:srgbClr val="00FF00"/>
                </a:solidFill>
                <a:latin typeface="Lucida Console" panose="020B0609040504020204" pitchFamily="49" charset="0"/>
              </a:rPr>
              <a:t>] = source[</a:t>
            </a:r>
            <a:r>
              <a:rPr lang="en-US" dirty="0" err="1">
                <a:solidFill>
                  <a:srgbClr val="00FF00"/>
                </a:solidFill>
                <a:latin typeface="Lucida Console" panose="020B0609040504020204" pitchFamily="49" charset="0"/>
              </a:rPr>
              <a:t>i</a:t>
            </a:r>
            <a:r>
              <a:rPr lang="en-US" dirty="0">
                <a:solidFill>
                  <a:srgbClr val="00FF00"/>
                </a:solidFill>
                <a:latin typeface="Lucida Console" panose="020B0609040504020204" pitchFamily="49" charset="0"/>
              </a:rPr>
              <a:t>];</a:t>
            </a:r>
          </a:p>
          <a:p>
            <a:pPr algn="l"/>
            <a:r>
              <a:rPr lang="en-US" b="0" i="0" dirty="0">
                <a:solidFill>
                  <a:srgbClr val="00FF00"/>
                </a:solidFill>
                <a:effectLst/>
                <a:latin typeface="Lucida Console" panose="020B0609040504020204" pitchFamily="49" charset="0"/>
              </a:rPr>
              <a:t>  }</a:t>
            </a:r>
          </a:p>
          <a:p>
            <a:pPr algn="l"/>
            <a:r>
              <a:rPr lang="en-US" dirty="0">
                <a:solidFill>
                  <a:srgbClr val="00FF00"/>
                </a:solidFill>
                <a:latin typeface="Lucida Console" panose="020B0609040504020204" pitchFamily="49" charset="0"/>
              </a:rPr>
              <a:t>}</a:t>
            </a:r>
            <a:endParaRPr lang="en-US" b="0" i="0" dirty="0">
              <a:solidFill>
                <a:srgbClr val="00FF00"/>
              </a:solidFill>
              <a:effectLst/>
              <a:latin typeface="Lucida Console" panose="020B0609040504020204" pitchFamily="49" charset="0"/>
            </a:endParaRPr>
          </a:p>
        </p:txBody>
      </p:sp>
    </p:spTree>
    <p:extLst>
      <p:ext uri="{BB962C8B-B14F-4D97-AF65-F5344CB8AC3E}">
        <p14:creationId xmlns:p14="http://schemas.microsoft.com/office/powerpoint/2010/main" val="1474591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BA3B-B6C0-4F4F-6AC4-9E9182947631}"/>
              </a:ext>
            </a:extLst>
          </p:cNvPr>
          <p:cNvSpPr>
            <a:spLocks noGrp="1"/>
          </p:cNvSpPr>
          <p:nvPr>
            <p:ph type="title"/>
          </p:nvPr>
        </p:nvSpPr>
        <p:spPr/>
        <p:txBody>
          <a:bodyPr/>
          <a:lstStyle/>
          <a:p>
            <a:r>
              <a:rPr lang="en-US" dirty="0"/>
              <a:t>Move Invariant Code Out of Loops</a:t>
            </a:r>
          </a:p>
        </p:txBody>
      </p:sp>
      <p:sp>
        <p:nvSpPr>
          <p:cNvPr id="3" name="Content Placeholder 2">
            <a:extLst>
              <a:ext uri="{FF2B5EF4-FFF2-40B4-BE49-F238E27FC236}">
                <a16:creationId xmlns:a16="http://schemas.microsoft.com/office/drawing/2014/main" id="{2AC63D96-0426-0CF5-C1ED-CFB607A51416}"/>
              </a:ext>
            </a:extLst>
          </p:cNvPr>
          <p:cNvSpPr>
            <a:spLocks noGrp="1"/>
          </p:cNvSpPr>
          <p:nvPr>
            <p:ph idx="1"/>
          </p:nvPr>
        </p:nvSpPr>
        <p:spPr/>
        <p:txBody>
          <a:bodyPr/>
          <a:lstStyle/>
          <a:p>
            <a:r>
              <a:rPr lang="en-US" dirty="0"/>
              <a:t>Find code that doesn’t change between loop iterations</a:t>
            </a:r>
          </a:p>
          <a:p>
            <a:r>
              <a:rPr lang="en-US" dirty="0"/>
              <a:t>Extract it out</a:t>
            </a:r>
          </a:p>
          <a:p>
            <a:r>
              <a:rPr lang="en-US" dirty="0"/>
              <a:t>Move it out of the loop</a:t>
            </a:r>
          </a:p>
          <a:p>
            <a:endParaRPr lang="en-US" dirty="0"/>
          </a:p>
          <a:p>
            <a:r>
              <a:rPr lang="en-US" dirty="0"/>
              <a:t>Faster performance</a:t>
            </a:r>
          </a:p>
          <a:p>
            <a:pPr lvl="1"/>
            <a:r>
              <a:rPr lang="en-US" dirty="0"/>
              <a:t>Especially if the invariant code has something computationally expensive</a:t>
            </a:r>
          </a:p>
        </p:txBody>
      </p:sp>
      <p:sp>
        <p:nvSpPr>
          <p:cNvPr id="4" name="Footer Placeholder 3">
            <a:extLst>
              <a:ext uri="{FF2B5EF4-FFF2-40B4-BE49-F238E27FC236}">
                <a16:creationId xmlns:a16="http://schemas.microsoft.com/office/drawing/2014/main" id="{121E9259-9ECB-A332-B1C9-0402A097974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6A7F8617-5391-3406-9B5D-1D38460E928B}"/>
              </a:ext>
            </a:extLst>
          </p:cNvPr>
          <p:cNvSpPr>
            <a:spLocks noGrp="1"/>
          </p:cNvSpPr>
          <p:nvPr>
            <p:ph type="sldNum" sz="quarter" idx="12"/>
          </p:nvPr>
        </p:nvSpPr>
        <p:spPr/>
        <p:txBody>
          <a:bodyPr/>
          <a:lstStyle/>
          <a:p>
            <a:fld id="{B30C84D9-7A41-4FEB-892B-80917372DB87}" type="slidenum">
              <a:rPr lang="en-US" smtClean="0"/>
              <a:t>16</a:t>
            </a:fld>
            <a:endParaRPr lang="en-US"/>
          </a:p>
        </p:txBody>
      </p:sp>
      <p:sp>
        <p:nvSpPr>
          <p:cNvPr id="6" name="Text Placeholder 5">
            <a:extLst>
              <a:ext uri="{FF2B5EF4-FFF2-40B4-BE49-F238E27FC236}">
                <a16:creationId xmlns:a16="http://schemas.microsoft.com/office/drawing/2014/main" id="{02F0FCD7-DC17-4F67-C8A6-A32180A8E4C7}"/>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744586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BA3B-B6C0-4F4F-6AC4-9E9182947631}"/>
              </a:ext>
            </a:extLst>
          </p:cNvPr>
          <p:cNvSpPr>
            <a:spLocks noGrp="1"/>
          </p:cNvSpPr>
          <p:nvPr>
            <p:ph type="title"/>
          </p:nvPr>
        </p:nvSpPr>
        <p:spPr/>
        <p:txBody>
          <a:bodyPr/>
          <a:lstStyle/>
          <a:p>
            <a:r>
              <a:rPr lang="en-US" dirty="0"/>
              <a:t>Move Invariant Code Out of Loops</a:t>
            </a:r>
          </a:p>
        </p:txBody>
      </p:sp>
      <p:sp>
        <p:nvSpPr>
          <p:cNvPr id="3" name="Content Placeholder 2">
            <a:extLst>
              <a:ext uri="{FF2B5EF4-FFF2-40B4-BE49-F238E27FC236}">
                <a16:creationId xmlns:a16="http://schemas.microsoft.com/office/drawing/2014/main" id="{2AC63D96-0426-0CF5-C1ED-CFB607A51416}"/>
              </a:ext>
            </a:extLst>
          </p:cNvPr>
          <p:cNvSpPr>
            <a:spLocks noGrp="1"/>
          </p:cNvSpPr>
          <p:nvPr>
            <p:ph idx="1"/>
          </p:nvPr>
        </p:nvSpPr>
        <p:spPr/>
        <p:txBody>
          <a:bodyPr/>
          <a:lstStyle/>
          <a:p>
            <a:r>
              <a:rPr lang="en-US" dirty="0"/>
              <a:t>Compiler limitation:</a:t>
            </a:r>
          </a:p>
          <a:p>
            <a:pPr lvl="1"/>
            <a:r>
              <a:rPr lang="en-US" dirty="0"/>
              <a:t>It won’t optimize for code it can’t “see”</a:t>
            </a:r>
          </a:p>
          <a:p>
            <a:pPr lvl="1"/>
            <a:r>
              <a:rPr lang="en-US" dirty="0"/>
              <a:t>Sometimes you have to do it yourself</a:t>
            </a:r>
          </a:p>
          <a:p>
            <a:endParaRPr lang="en-US" dirty="0"/>
          </a:p>
          <a:p>
            <a:r>
              <a:rPr lang="en-US" dirty="0"/>
              <a:t>No guarantee that </a:t>
            </a:r>
            <a:r>
              <a:rPr lang="en-US" dirty="0" err="1">
                <a:latin typeface="Lucida Console" panose="020B0609040504020204" pitchFamily="49" charset="0"/>
              </a:rPr>
              <a:t>strlen</a:t>
            </a:r>
            <a:r>
              <a:rPr lang="en-US" dirty="0">
                <a:latin typeface="Lucida Console" panose="020B0609040504020204" pitchFamily="49" charset="0"/>
              </a:rPr>
              <a:t>()</a:t>
            </a:r>
            <a:r>
              <a:rPr lang="en-US" dirty="0"/>
              <a:t> will link to the </a:t>
            </a:r>
            <a:r>
              <a:rPr lang="en-US" dirty="0" err="1"/>
              <a:t>libc</a:t>
            </a:r>
            <a:r>
              <a:rPr lang="en-US" dirty="0"/>
              <a:t> function</a:t>
            </a:r>
          </a:p>
        </p:txBody>
      </p:sp>
      <p:sp>
        <p:nvSpPr>
          <p:cNvPr id="4" name="Footer Placeholder 3">
            <a:extLst>
              <a:ext uri="{FF2B5EF4-FFF2-40B4-BE49-F238E27FC236}">
                <a16:creationId xmlns:a16="http://schemas.microsoft.com/office/drawing/2014/main" id="{121E9259-9ECB-A332-B1C9-0402A097974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6A7F8617-5391-3406-9B5D-1D38460E928B}"/>
              </a:ext>
            </a:extLst>
          </p:cNvPr>
          <p:cNvSpPr>
            <a:spLocks noGrp="1"/>
          </p:cNvSpPr>
          <p:nvPr>
            <p:ph type="sldNum" sz="quarter" idx="12"/>
          </p:nvPr>
        </p:nvSpPr>
        <p:spPr/>
        <p:txBody>
          <a:bodyPr/>
          <a:lstStyle/>
          <a:p>
            <a:fld id="{B30C84D9-7A41-4FEB-892B-80917372DB87}" type="slidenum">
              <a:rPr lang="en-US" smtClean="0"/>
              <a:t>17</a:t>
            </a:fld>
            <a:endParaRPr lang="en-US"/>
          </a:p>
        </p:txBody>
      </p:sp>
      <p:sp>
        <p:nvSpPr>
          <p:cNvPr id="6" name="Text Placeholder 5">
            <a:extLst>
              <a:ext uri="{FF2B5EF4-FFF2-40B4-BE49-F238E27FC236}">
                <a16:creationId xmlns:a16="http://schemas.microsoft.com/office/drawing/2014/main" id="{02F0FCD7-DC17-4F67-C8A6-A32180A8E4C7}"/>
              </a:ext>
            </a:extLst>
          </p:cNvPr>
          <p:cNvSpPr>
            <a:spLocks noGrp="1"/>
          </p:cNvSpPr>
          <p:nvPr>
            <p:ph type="body" sz="quarter" idx="13"/>
          </p:nvPr>
        </p:nvSpPr>
        <p:spPr/>
        <p:txBody>
          <a:bodyPr/>
          <a:lstStyle/>
          <a:p>
            <a:r>
              <a:rPr lang="en-US" dirty="0"/>
              <a:t>Slide by Bohn</a:t>
            </a:r>
          </a:p>
        </p:txBody>
      </p:sp>
      <p:sp>
        <p:nvSpPr>
          <p:cNvPr id="7" name="Rounded Rectangle 6">
            <a:extLst>
              <a:ext uri="{FF2B5EF4-FFF2-40B4-BE49-F238E27FC236}">
                <a16:creationId xmlns:a16="http://schemas.microsoft.com/office/drawing/2014/main" id="{CDBEBC39-9E18-B4D9-ACB9-851F73C3314C}"/>
              </a:ext>
            </a:extLst>
          </p:cNvPr>
          <p:cNvSpPr/>
          <p:nvPr/>
        </p:nvSpPr>
        <p:spPr>
          <a:xfrm>
            <a:off x="696930" y="4685016"/>
            <a:ext cx="10798140" cy="1853896"/>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0" i="0" dirty="0">
                <a:solidFill>
                  <a:srgbClr val="00FF00"/>
                </a:solidFill>
                <a:effectLst/>
                <a:latin typeface="Lucida Console" panose="020B0609040504020204" pitchFamily="49" charset="0"/>
              </a:rPr>
              <a:t>void </a:t>
            </a:r>
            <a:r>
              <a:rPr lang="en-US" b="0" i="0" dirty="0" err="1">
                <a:solidFill>
                  <a:srgbClr val="00FF00"/>
                </a:solidFill>
                <a:effectLst/>
                <a:latin typeface="Lucida Console" panose="020B0609040504020204" pitchFamily="49" charset="0"/>
              </a:rPr>
              <a:t>custom_string_copy</a:t>
            </a:r>
            <a:r>
              <a:rPr lang="en-US" b="0" i="0" dirty="0">
                <a:solidFill>
                  <a:srgbClr val="00FF00"/>
                </a:solidFill>
                <a:effectLst/>
                <a:latin typeface="Lucida Console" panose="020B0609040504020204" pitchFamily="49" charset="0"/>
              </a:rPr>
              <a:t>(char *destination, char *source) {</a:t>
            </a:r>
          </a:p>
          <a:p>
            <a:pPr algn="l"/>
            <a:r>
              <a:rPr lang="en-US" b="0" i="0" dirty="0">
                <a:solidFill>
                  <a:srgbClr val="00FF00"/>
                </a:solidFill>
                <a:effectLst/>
                <a:latin typeface="Lucida Console" panose="020B0609040504020204" pitchFamily="49" charset="0"/>
              </a:rPr>
              <a:t>  for (int </a:t>
            </a:r>
            <a:r>
              <a:rPr lang="en-US" b="0" i="0" dirty="0" err="1">
                <a:solidFill>
                  <a:srgbClr val="00FF00"/>
                </a:solidFill>
                <a:effectLst/>
                <a:latin typeface="Lucida Console" panose="020B0609040504020204" pitchFamily="49" charset="0"/>
              </a:rPr>
              <a:t>i</a:t>
            </a:r>
            <a:r>
              <a:rPr lang="en-US" b="0" i="0" dirty="0">
                <a:solidFill>
                  <a:srgbClr val="00FF00"/>
                </a:solidFill>
                <a:effectLst/>
                <a:latin typeface="Lucida Console" panose="020B0609040504020204" pitchFamily="49" charset="0"/>
              </a:rPr>
              <a:t> = 0; </a:t>
            </a:r>
            <a:r>
              <a:rPr lang="en-US" b="0" i="0" dirty="0" err="1">
                <a:solidFill>
                  <a:srgbClr val="00FF00"/>
                </a:solidFill>
                <a:effectLst/>
                <a:latin typeface="Lucida Console" panose="020B0609040504020204" pitchFamily="49" charset="0"/>
              </a:rPr>
              <a:t>i</a:t>
            </a:r>
            <a:r>
              <a:rPr lang="en-US" b="0" i="0" dirty="0">
                <a:solidFill>
                  <a:srgbClr val="00FF00"/>
                </a:solidFill>
                <a:effectLst/>
                <a:latin typeface="Lucida Console" panose="020B0609040504020204" pitchFamily="49" charset="0"/>
              </a:rPr>
              <a:t> &lt; </a:t>
            </a:r>
            <a:r>
              <a:rPr lang="en-US" b="0" i="0" dirty="0" err="1">
                <a:solidFill>
                  <a:srgbClr val="FFC000"/>
                </a:solidFill>
                <a:effectLst/>
                <a:latin typeface="Lucida Console" panose="020B0609040504020204" pitchFamily="49" charset="0"/>
              </a:rPr>
              <a:t>strlen</a:t>
            </a:r>
            <a:r>
              <a:rPr lang="en-US" b="0" i="0" dirty="0">
                <a:solidFill>
                  <a:srgbClr val="FFC000"/>
                </a:solidFill>
                <a:effectLst/>
                <a:latin typeface="Lucida Console" panose="020B0609040504020204" pitchFamily="49" charset="0"/>
              </a:rPr>
              <a:t>(source)</a:t>
            </a:r>
            <a:r>
              <a:rPr lang="en-US" b="0" i="0" dirty="0">
                <a:solidFill>
                  <a:srgbClr val="00FF00"/>
                </a:solidFill>
                <a:effectLst/>
                <a:latin typeface="Lucida Console" panose="020B0609040504020204" pitchFamily="49" charset="0"/>
              </a:rPr>
              <a:t>; </a:t>
            </a:r>
            <a:r>
              <a:rPr lang="en-US" b="0" i="0" dirty="0" err="1">
                <a:solidFill>
                  <a:srgbClr val="00FF00"/>
                </a:solidFill>
                <a:effectLst/>
                <a:latin typeface="Lucida Console" panose="020B0609040504020204" pitchFamily="49" charset="0"/>
              </a:rPr>
              <a:t>i</a:t>
            </a:r>
            <a:r>
              <a:rPr lang="en-US" b="0" i="0" dirty="0">
                <a:solidFill>
                  <a:srgbClr val="00FF00"/>
                </a:solidFill>
                <a:effectLst/>
                <a:latin typeface="Lucida Console" panose="020B0609040504020204" pitchFamily="49" charset="0"/>
              </a:rPr>
              <a:t>++) {</a:t>
            </a:r>
          </a:p>
          <a:p>
            <a:pPr algn="l"/>
            <a:r>
              <a:rPr lang="en-US" b="0" i="0" dirty="0">
                <a:solidFill>
                  <a:srgbClr val="00FF00"/>
                </a:solidFill>
                <a:effectLst/>
                <a:latin typeface="Lucida Console" panose="020B0609040504020204" pitchFamily="49" charset="0"/>
              </a:rPr>
              <a:t>    destination[</a:t>
            </a:r>
            <a:r>
              <a:rPr lang="en-US" b="0" i="0" dirty="0" err="1">
                <a:solidFill>
                  <a:srgbClr val="00FF00"/>
                </a:solidFill>
                <a:effectLst/>
                <a:latin typeface="Lucida Console" panose="020B0609040504020204" pitchFamily="49" charset="0"/>
              </a:rPr>
              <a:t>i</a:t>
            </a:r>
            <a:r>
              <a:rPr lang="en-US" b="0" i="0" dirty="0">
                <a:solidFill>
                  <a:srgbClr val="00FF00"/>
                </a:solidFill>
                <a:effectLst/>
                <a:latin typeface="Lucida Console" panose="020B0609040504020204" pitchFamily="49" charset="0"/>
              </a:rPr>
              <a:t>] = source[</a:t>
            </a:r>
            <a:r>
              <a:rPr lang="en-US" b="0" i="0" dirty="0" err="1">
                <a:solidFill>
                  <a:srgbClr val="00FF00"/>
                </a:solidFill>
                <a:effectLst/>
                <a:latin typeface="Lucida Console" panose="020B0609040504020204" pitchFamily="49" charset="0"/>
              </a:rPr>
              <a:t>i</a:t>
            </a:r>
            <a:r>
              <a:rPr lang="en-US" b="0" i="0" dirty="0">
                <a:solidFill>
                  <a:srgbClr val="00FF00"/>
                </a:solidFill>
                <a:effectLst/>
                <a:latin typeface="Lucida Console" panose="020B0609040504020204" pitchFamily="49" charset="0"/>
              </a:rPr>
              <a:t>];</a:t>
            </a:r>
          </a:p>
          <a:p>
            <a:pPr algn="l"/>
            <a:r>
              <a:rPr lang="en-US" b="0" i="0" dirty="0">
                <a:solidFill>
                  <a:srgbClr val="00FF00"/>
                </a:solidFill>
                <a:effectLst/>
                <a:latin typeface="Lucida Console" panose="020B0609040504020204" pitchFamily="49" charset="0"/>
              </a:rPr>
              <a:t>  }</a:t>
            </a:r>
          </a:p>
          <a:p>
            <a:pPr algn="l"/>
            <a:r>
              <a:rPr lang="en-US" b="0" i="0" dirty="0">
                <a:solidFill>
                  <a:srgbClr val="00FF00"/>
                </a:solidFill>
                <a:effectLst/>
                <a:latin typeface="Lucida Console" panose="020B0609040504020204" pitchFamily="49" charset="0"/>
              </a:rPr>
              <a:t>}</a:t>
            </a:r>
          </a:p>
        </p:txBody>
      </p:sp>
    </p:spTree>
    <p:extLst>
      <p:ext uri="{BB962C8B-B14F-4D97-AF65-F5344CB8AC3E}">
        <p14:creationId xmlns:p14="http://schemas.microsoft.com/office/powerpoint/2010/main" val="1310977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BA3B-B6C0-4F4F-6AC4-9E9182947631}"/>
              </a:ext>
            </a:extLst>
          </p:cNvPr>
          <p:cNvSpPr>
            <a:spLocks noGrp="1"/>
          </p:cNvSpPr>
          <p:nvPr>
            <p:ph type="title"/>
          </p:nvPr>
        </p:nvSpPr>
        <p:spPr/>
        <p:txBody>
          <a:bodyPr/>
          <a:lstStyle/>
          <a:p>
            <a:r>
              <a:rPr lang="en-US" dirty="0"/>
              <a:t>Move Invariant Code Out of Loops</a:t>
            </a:r>
          </a:p>
        </p:txBody>
      </p:sp>
      <p:sp>
        <p:nvSpPr>
          <p:cNvPr id="3" name="Content Placeholder 2">
            <a:extLst>
              <a:ext uri="{FF2B5EF4-FFF2-40B4-BE49-F238E27FC236}">
                <a16:creationId xmlns:a16="http://schemas.microsoft.com/office/drawing/2014/main" id="{2AC63D96-0426-0CF5-C1ED-CFB607A51416}"/>
              </a:ext>
            </a:extLst>
          </p:cNvPr>
          <p:cNvSpPr>
            <a:spLocks noGrp="1"/>
          </p:cNvSpPr>
          <p:nvPr>
            <p:ph idx="1"/>
          </p:nvPr>
        </p:nvSpPr>
        <p:spPr/>
        <p:txBody>
          <a:bodyPr/>
          <a:lstStyle/>
          <a:p>
            <a:r>
              <a:rPr lang="en-US" dirty="0"/>
              <a:t>Compiler limitation:</a:t>
            </a:r>
          </a:p>
          <a:p>
            <a:pPr lvl="1"/>
            <a:r>
              <a:rPr lang="en-US" dirty="0"/>
              <a:t>It won’t optimize for code it can’t “see”</a:t>
            </a:r>
          </a:p>
          <a:p>
            <a:pPr lvl="1"/>
            <a:r>
              <a:rPr lang="en-US" dirty="0"/>
              <a:t>Sometimes you have to do it yourself</a:t>
            </a:r>
          </a:p>
          <a:p>
            <a:endParaRPr lang="en-US" dirty="0"/>
          </a:p>
          <a:p>
            <a:r>
              <a:rPr lang="en-US" dirty="0"/>
              <a:t>No guarantee that </a:t>
            </a:r>
            <a:r>
              <a:rPr lang="en-US" dirty="0" err="1">
                <a:latin typeface="Lucida Console" panose="020B0609040504020204" pitchFamily="49" charset="0"/>
              </a:rPr>
              <a:t>strlen</a:t>
            </a:r>
            <a:r>
              <a:rPr lang="en-US" dirty="0">
                <a:latin typeface="Lucida Console" panose="020B0609040504020204" pitchFamily="49" charset="0"/>
              </a:rPr>
              <a:t>()</a:t>
            </a:r>
            <a:r>
              <a:rPr lang="en-US" dirty="0"/>
              <a:t> will link to the </a:t>
            </a:r>
            <a:r>
              <a:rPr lang="en-US" dirty="0" err="1"/>
              <a:t>libc</a:t>
            </a:r>
            <a:r>
              <a:rPr lang="en-US" dirty="0"/>
              <a:t> function</a:t>
            </a:r>
          </a:p>
        </p:txBody>
      </p:sp>
      <p:sp>
        <p:nvSpPr>
          <p:cNvPr id="4" name="Footer Placeholder 3">
            <a:extLst>
              <a:ext uri="{FF2B5EF4-FFF2-40B4-BE49-F238E27FC236}">
                <a16:creationId xmlns:a16="http://schemas.microsoft.com/office/drawing/2014/main" id="{121E9259-9ECB-A332-B1C9-0402A097974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6A7F8617-5391-3406-9B5D-1D38460E928B}"/>
              </a:ext>
            </a:extLst>
          </p:cNvPr>
          <p:cNvSpPr>
            <a:spLocks noGrp="1"/>
          </p:cNvSpPr>
          <p:nvPr>
            <p:ph type="sldNum" sz="quarter" idx="12"/>
          </p:nvPr>
        </p:nvSpPr>
        <p:spPr/>
        <p:txBody>
          <a:bodyPr/>
          <a:lstStyle/>
          <a:p>
            <a:fld id="{B30C84D9-7A41-4FEB-892B-80917372DB87}" type="slidenum">
              <a:rPr lang="en-US" smtClean="0"/>
              <a:t>18</a:t>
            </a:fld>
            <a:endParaRPr lang="en-US"/>
          </a:p>
        </p:txBody>
      </p:sp>
      <p:sp>
        <p:nvSpPr>
          <p:cNvPr id="6" name="Text Placeholder 5">
            <a:extLst>
              <a:ext uri="{FF2B5EF4-FFF2-40B4-BE49-F238E27FC236}">
                <a16:creationId xmlns:a16="http://schemas.microsoft.com/office/drawing/2014/main" id="{02F0FCD7-DC17-4F67-C8A6-A32180A8E4C7}"/>
              </a:ext>
            </a:extLst>
          </p:cNvPr>
          <p:cNvSpPr>
            <a:spLocks noGrp="1"/>
          </p:cNvSpPr>
          <p:nvPr>
            <p:ph type="body" sz="quarter" idx="13"/>
          </p:nvPr>
        </p:nvSpPr>
        <p:spPr/>
        <p:txBody>
          <a:bodyPr/>
          <a:lstStyle/>
          <a:p>
            <a:r>
              <a:rPr lang="en-US" dirty="0"/>
              <a:t>Slide by Bohn</a:t>
            </a:r>
          </a:p>
        </p:txBody>
      </p:sp>
      <p:sp>
        <p:nvSpPr>
          <p:cNvPr id="7" name="Rounded Rectangle 6">
            <a:extLst>
              <a:ext uri="{FF2B5EF4-FFF2-40B4-BE49-F238E27FC236}">
                <a16:creationId xmlns:a16="http://schemas.microsoft.com/office/drawing/2014/main" id="{CDBEBC39-9E18-B4D9-ACB9-851F73C3314C}"/>
              </a:ext>
            </a:extLst>
          </p:cNvPr>
          <p:cNvSpPr/>
          <p:nvPr/>
        </p:nvSpPr>
        <p:spPr>
          <a:xfrm>
            <a:off x="696930" y="4685016"/>
            <a:ext cx="10798140" cy="1853896"/>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0" i="0" dirty="0">
                <a:solidFill>
                  <a:srgbClr val="00FF00"/>
                </a:solidFill>
                <a:effectLst/>
                <a:latin typeface="Lucida Console" panose="020B0609040504020204" pitchFamily="49" charset="0"/>
              </a:rPr>
              <a:t>void </a:t>
            </a:r>
            <a:r>
              <a:rPr lang="en-US" b="0" i="0" dirty="0" err="1">
                <a:solidFill>
                  <a:srgbClr val="00FF00"/>
                </a:solidFill>
                <a:effectLst/>
                <a:latin typeface="Lucida Console" panose="020B0609040504020204" pitchFamily="49" charset="0"/>
              </a:rPr>
              <a:t>custom_string_copy</a:t>
            </a:r>
            <a:r>
              <a:rPr lang="en-US" b="0" i="0" dirty="0">
                <a:solidFill>
                  <a:srgbClr val="00FF00"/>
                </a:solidFill>
                <a:effectLst/>
                <a:latin typeface="Lucida Console" panose="020B0609040504020204" pitchFamily="49" charset="0"/>
              </a:rPr>
              <a:t>(char *destination, char *source) {</a:t>
            </a:r>
          </a:p>
          <a:p>
            <a:pPr algn="l"/>
            <a:r>
              <a:rPr lang="en-US" dirty="0">
                <a:solidFill>
                  <a:srgbClr val="00FF00"/>
                </a:solidFill>
                <a:latin typeface="Lucida Console" panose="020B0609040504020204" pitchFamily="49" charset="0"/>
              </a:rPr>
              <a:t>  </a:t>
            </a:r>
            <a:r>
              <a:rPr lang="en-US" dirty="0">
                <a:solidFill>
                  <a:srgbClr val="FFC000"/>
                </a:solidFill>
                <a:latin typeface="Lucida Console" panose="020B0609040504020204" pitchFamily="49" charset="0"/>
              </a:rPr>
              <a:t>int </a:t>
            </a:r>
            <a:r>
              <a:rPr lang="en-US" dirty="0" err="1">
                <a:solidFill>
                  <a:srgbClr val="FFC000"/>
                </a:solidFill>
                <a:latin typeface="Lucida Console" panose="020B0609040504020204" pitchFamily="49" charset="0"/>
              </a:rPr>
              <a:t>string_length</a:t>
            </a:r>
            <a:r>
              <a:rPr lang="en-US" dirty="0">
                <a:solidFill>
                  <a:srgbClr val="FFC000"/>
                </a:solidFill>
                <a:latin typeface="Lucida Console" panose="020B0609040504020204" pitchFamily="49" charset="0"/>
              </a:rPr>
              <a:t> = </a:t>
            </a:r>
            <a:r>
              <a:rPr lang="en-US" dirty="0" err="1">
                <a:solidFill>
                  <a:srgbClr val="FFC000"/>
                </a:solidFill>
                <a:latin typeface="Lucida Console" panose="020B0609040504020204" pitchFamily="49" charset="0"/>
              </a:rPr>
              <a:t>strlen</a:t>
            </a:r>
            <a:r>
              <a:rPr lang="en-US" dirty="0">
                <a:solidFill>
                  <a:srgbClr val="FFC000"/>
                </a:solidFill>
                <a:latin typeface="Lucida Console" panose="020B0609040504020204" pitchFamily="49" charset="0"/>
              </a:rPr>
              <a:t>(source);</a:t>
            </a:r>
            <a:endParaRPr lang="en-US" b="0" i="0" dirty="0">
              <a:solidFill>
                <a:srgbClr val="FFC000"/>
              </a:solidFill>
              <a:effectLst/>
              <a:latin typeface="Lucida Console" panose="020B0609040504020204" pitchFamily="49" charset="0"/>
            </a:endParaRPr>
          </a:p>
          <a:p>
            <a:pPr algn="l"/>
            <a:r>
              <a:rPr lang="en-US" b="0" i="0" dirty="0">
                <a:solidFill>
                  <a:srgbClr val="00FF00"/>
                </a:solidFill>
                <a:effectLst/>
                <a:latin typeface="Lucida Console" panose="020B0609040504020204" pitchFamily="49" charset="0"/>
              </a:rPr>
              <a:t>  for (int </a:t>
            </a:r>
            <a:r>
              <a:rPr lang="en-US" b="0" i="0" dirty="0" err="1">
                <a:solidFill>
                  <a:srgbClr val="00FF00"/>
                </a:solidFill>
                <a:effectLst/>
                <a:latin typeface="Lucida Console" panose="020B0609040504020204" pitchFamily="49" charset="0"/>
              </a:rPr>
              <a:t>i</a:t>
            </a:r>
            <a:r>
              <a:rPr lang="en-US" b="0" i="0" dirty="0">
                <a:solidFill>
                  <a:srgbClr val="00FF00"/>
                </a:solidFill>
                <a:effectLst/>
                <a:latin typeface="Lucida Console" panose="020B0609040504020204" pitchFamily="49" charset="0"/>
              </a:rPr>
              <a:t> = 0; </a:t>
            </a:r>
            <a:r>
              <a:rPr lang="en-US" b="0" i="0" dirty="0" err="1">
                <a:solidFill>
                  <a:srgbClr val="00FF00"/>
                </a:solidFill>
                <a:effectLst/>
                <a:latin typeface="Lucida Console" panose="020B0609040504020204" pitchFamily="49" charset="0"/>
              </a:rPr>
              <a:t>i</a:t>
            </a:r>
            <a:r>
              <a:rPr lang="en-US" b="0" i="0" dirty="0">
                <a:solidFill>
                  <a:srgbClr val="00FF00"/>
                </a:solidFill>
                <a:effectLst/>
                <a:latin typeface="Lucida Console" panose="020B0609040504020204" pitchFamily="49" charset="0"/>
              </a:rPr>
              <a:t> &lt; </a:t>
            </a:r>
            <a:r>
              <a:rPr lang="en-US" b="0" i="0" dirty="0" err="1">
                <a:solidFill>
                  <a:srgbClr val="FFC000"/>
                </a:solidFill>
                <a:effectLst/>
                <a:latin typeface="Lucida Console" panose="020B0609040504020204" pitchFamily="49" charset="0"/>
              </a:rPr>
              <a:t>string_length</a:t>
            </a:r>
            <a:r>
              <a:rPr lang="en-US" b="0" i="0" dirty="0">
                <a:solidFill>
                  <a:srgbClr val="00FF00"/>
                </a:solidFill>
                <a:effectLst/>
                <a:latin typeface="Lucida Console" panose="020B0609040504020204" pitchFamily="49" charset="0"/>
              </a:rPr>
              <a:t>; </a:t>
            </a:r>
            <a:r>
              <a:rPr lang="en-US" b="0" i="0" dirty="0" err="1">
                <a:solidFill>
                  <a:srgbClr val="00FF00"/>
                </a:solidFill>
                <a:effectLst/>
                <a:latin typeface="Lucida Console" panose="020B0609040504020204" pitchFamily="49" charset="0"/>
              </a:rPr>
              <a:t>i</a:t>
            </a:r>
            <a:r>
              <a:rPr lang="en-US" b="0" i="0" dirty="0">
                <a:solidFill>
                  <a:srgbClr val="00FF00"/>
                </a:solidFill>
                <a:effectLst/>
                <a:latin typeface="Lucida Console" panose="020B0609040504020204" pitchFamily="49" charset="0"/>
              </a:rPr>
              <a:t>++) {</a:t>
            </a:r>
          </a:p>
          <a:p>
            <a:pPr algn="l"/>
            <a:r>
              <a:rPr lang="en-US" b="0" i="0" dirty="0">
                <a:solidFill>
                  <a:srgbClr val="00FF00"/>
                </a:solidFill>
                <a:effectLst/>
                <a:latin typeface="Lucida Console" panose="020B0609040504020204" pitchFamily="49" charset="0"/>
              </a:rPr>
              <a:t>    destination[</a:t>
            </a:r>
            <a:r>
              <a:rPr lang="en-US" b="0" i="0" dirty="0" err="1">
                <a:solidFill>
                  <a:srgbClr val="00FF00"/>
                </a:solidFill>
                <a:effectLst/>
                <a:latin typeface="Lucida Console" panose="020B0609040504020204" pitchFamily="49" charset="0"/>
              </a:rPr>
              <a:t>i</a:t>
            </a:r>
            <a:r>
              <a:rPr lang="en-US" b="0" i="0" dirty="0">
                <a:solidFill>
                  <a:srgbClr val="00FF00"/>
                </a:solidFill>
                <a:effectLst/>
                <a:latin typeface="Lucida Console" panose="020B0609040504020204" pitchFamily="49" charset="0"/>
              </a:rPr>
              <a:t>] = source[</a:t>
            </a:r>
            <a:r>
              <a:rPr lang="en-US" b="0" i="0" dirty="0" err="1">
                <a:solidFill>
                  <a:srgbClr val="00FF00"/>
                </a:solidFill>
                <a:effectLst/>
                <a:latin typeface="Lucida Console" panose="020B0609040504020204" pitchFamily="49" charset="0"/>
              </a:rPr>
              <a:t>i</a:t>
            </a:r>
            <a:r>
              <a:rPr lang="en-US" b="0" i="0" dirty="0">
                <a:solidFill>
                  <a:srgbClr val="00FF00"/>
                </a:solidFill>
                <a:effectLst/>
                <a:latin typeface="Lucida Console" panose="020B0609040504020204" pitchFamily="49" charset="0"/>
              </a:rPr>
              <a:t>];</a:t>
            </a:r>
          </a:p>
          <a:p>
            <a:pPr algn="l"/>
            <a:r>
              <a:rPr lang="en-US" b="0" i="0" dirty="0">
                <a:solidFill>
                  <a:srgbClr val="00FF00"/>
                </a:solidFill>
                <a:effectLst/>
                <a:latin typeface="Lucida Console" panose="020B0609040504020204" pitchFamily="49" charset="0"/>
              </a:rPr>
              <a:t>  }</a:t>
            </a:r>
          </a:p>
          <a:p>
            <a:pPr algn="l"/>
            <a:r>
              <a:rPr lang="en-US" b="0" i="0" dirty="0">
                <a:solidFill>
                  <a:srgbClr val="00FF00"/>
                </a:solidFill>
                <a:effectLst/>
                <a:latin typeface="Lucida Console" panose="020B0609040504020204" pitchFamily="49" charset="0"/>
              </a:rPr>
              <a:t>}</a:t>
            </a:r>
          </a:p>
        </p:txBody>
      </p:sp>
    </p:spTree>
    <p:extLst>
      <p:ext uri="{BB962C8B-B14F-4D97-AF65-F5344CB8AC3E}">
        <p14:creationId xmlns:p14="http://schemas.microsoft.com/office/powerpoint/2010/main" val="124783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BA3B-B6C0-4F4F-6AC4-9E9182947631}"/>
              </a:ext>
            </a:extLst>
          </p:cNvPr>
          <p:cNvSpPr>
            <a:spLocks noGrp="1"/>
          </p:cNvSpPr>
          <p:nvPr>
            <p:ph type="title"/>
          </p:nvPr>
        </p:nvSpPr>
        <p:spPr/>
        <p:txBody>
          <a:bodyPr/>
          <a:lstStyle/>
          <a:p>
            <a:r>
              <a:rPr lang="en-US" dirty="0"/>
              <a:t>The Problems with Function Calls</a:t>
            </a:r>
            <a:br>
              <a:rPr lang="en-US" dirty="0"/>
            </a:br>
            <a:r>
              <a:rPr lang="en-US" dirty="0"/>
              <a:t>	Side Effects</a:t>
            </a:r>
          </a:p>
        </p:txBody>
      </p:sp>
      <p:sp>
        <p:nvSpPr>
          <p:cNvPr id="3" name="Content Placeholder 2">
            <a:extLst>
              <a:ext uri="{FF2B5EF4-FFF2-40B4-BE49-F238E27FC236}">
                <a16:creationId xmlns:a16="http://schemas.microsoft.com/office/drawing/2014/main" id="{2AC63D96-0426-0CF5-C1ED-CFB607A51416}"/>
              </a:ext>
            </a:extLst>
          </p:cNvPr>
          <p:cNvSpPr>
            <a:spLocks noGrp="1"/>
          </p:cNvSpPr>
          <p:nvPr>
            <p:ph idx="1"/>
          </p:nvPr>
        </p:nvSpPr>
        <p:spPr/>
        <p:txBody>
          <a:bodyPr/>
          <a:lstStyle/>
          <a:p>
            <a:r>
              <a:rPr lang="en-US" dirty="0"/>
              <a:t>“Pure” functions have no side-effects</a:t>
            </a:r>
          </a:p>
          <a:p>
            <a:pPr lvl="1"/>
            <a:r>
              <a:rPr lang="en-US" dirty="0"/>
              <a:t>No global variables are affected</a:t>
            </a:r>
          </a:p>
          <a:p>
            <a:pPr lvl="1"/>
            <a:r>
              <a:rPr lang="en-US" dirty="0"/>
              <a:t>No memory referenced by parameters are affected</a:t>
            </a:r>
          </a:p>
          <a:p>
            <a:pPr lvl="1"/>
            <a:r>
              <a:rPr lang="en-US" dirty="0"/>
              <a:t>The only effect is the return value</a:t>
            </a:r>
          </a:p>
          <a:p>
            <a:r>
              <a:rPr lang="en-US" dirty="0"/>
              <a:t>Functions with side-effects cannot be reduced to a common subexpression or moved out of a loop without affecting the side-effects</a:t>
            </a:r>
          </a:p>
          <a:p>
            <a:r>
              <a:rPr lang="en-US" dirty="0"/>
              <a:t>Compilers cannot “see” whether there are side-effects unless the code is within the compilation unit (source file)</a:t>
            </a:r>
          </a:p>
        </p:txBody>
      </p:sp>
      <p:sp>
        <p:nvSpPr>
          <p:cNvPr id="4" name="Footer Placeholder 3">
            <a:extLst>
              <a:ext uri="{FF2B5EF4-FFF2-40B4-BE49-F238E27FC236}">
                <a16:creationId xmlns:a16="http://schemas.microsoft.com/office/drawing/2014/main" id="{121E9259-9ECB-A332-B1C9-0402A097974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6A7F8617-5391-3406-9B5D-1D38460E928B}"/>
              </a:ext>
            </a:extLst>
          </p:cNvPr>
          <p:cNvSpPr>
            <a:spLocks noGrp="1"/>
          </p:cNvSpPr>
          <p:nvPr>
            <p:ph type="sldNum" sz="quarter" idx="12"/>
          </p:nvPr>
        </p:nvSpPr>
        <p:spPr/>
        <p:txBody>
          <a:bodyPr/>
          <a:lstStyle/>
          <a:p>
            <a:fld id="{B30C84D9-7A41-4FEB-892B-80917372DB87}" type="slidenum">
              <a:rPr lang="en-US" smtClean="0"/>
              <a:t>19</a:t>
            </a:fld>
            <a:endParaRPr lang="en-US"/>
          </a:p>
        </p:txBody>
      </p:sp>
      <p:sp>
        <p:nvSpPr>
          <p:cNvPr id="6" name="Text Placeholder 5">
            <a:extLst>
              <a:ext uri="{FF2B5EF4-FFF2-40B4-BE49-F238E27FC236}">
                <a16:creationId xmlns:a16="http://schemas.microsoft.com/office/drawing/2014/main" id="{02F0FCD7-DC17-4F67-C8A6-A32180A8E4C7}"/>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903457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B97AEDC2-7975-D542-A801-C10F996AE704}"/>
              </a:ext>
            </a:extLst>
          </p:cNvPr>
          <p:cNvSpPr>
            <a:spLocks noGrp="1"/>
          </p:cNvSpPr>
          <p:nvPr>
            <p:ph sz="half" idx="1"/>
          </p:nvPr>
        </p:nvSpPr>
        <p:spPr>
          <a:xfrm>
            <a:off x="838200" y="1054100"/>
            <a:ext cx="5181600" cy="5122863"/>
          </a:xfrm>
        </p:spPr>
        <p:txBody>
          <a:bodyPr>
            <a:normAutofit/>
          </a:bodyPr>
          <a:lstStyle/>
          <a:p>
            <a:pPr marL="0" indent="0">
              <a:buNone/>
            </a:pPr>
            <a:r>
              <a:rPr lang="en-US" b="1" dirty="0"/>
              <a:t>You are free to:</a:t>
            </a:r>
          </a:p>
          <a:p>
            <a:r>
              <a:rPr lang="en-US" b="1" dirty="0"/>
              <a:t>Share</a:t>
            </a:r>
            <a:r>
              <a:rPr lang="en-US" dirty="0"/>
              <a:t> — copy and redistribute the material in any medium or format</a:t>
            </a:r>
          </a:p>
          <a:p>
            <a:r>
              <a:rPr lang="en-US" b="1" dirty="0"/>
              <a:t>Adapt</a:t>
            </a:r>
            <a:r>
              <a:rPr lang="en-US" dirty="0"/>
              <a:t> — remix, transform, and build upon the material for any purpose, even commercially</a:t>
            </a:r>
          </a:p>
        </p:txBody>
      </p:sp>
      <p:sp>
        <p:nvSpPr>
          <p:cNvPr id="13" name="Content Placeholder 12">
            <a:extLst>
              <a:ext uri="{FF2B5EF4-FFF2-40B4-BE49-F238E27FC236}">
                <a16:creationId xmlns:a16="http://schemas.microsoft.com/office/drawing/2014/main" id="{84AFF9C9-7CB3-D94D-A016-FCF5D8D128E4}"/>
              </a:ext>
            </a:extLst>
          </p:cNvPr>
          <p:cNvSpPr>
            <a:spLocks noGrp="1"/>
          </p:cNvSpPr>
          <p:nvPr>
            <p:ph sz="half" idx="2"/>
          </p:nvPr>
        </p:nvSpPr>
        <p:spPr>
          <a:xfrm>
            <a:off x="6172200" y="1054100"/>
            <a:ext cx="5181600" cy="5122863"/>
          </a:xfrm>
        </p:spPr>
        <p:txBody>
          <a:bodyPr>
            <a:normAutofit fontScale="92500"/>
          </a:bodyPr>
          <a:lstStyle/>
          <a:p>
            <a:pPr marL="0" indent="0">
              <a:buNone/>
            </a:pPr>
            <a:r>
              <a:rPr lang="en-US" b="1" dirty="0"/>
              <a:t>Under the following terms:</a:t>
            </a:r>
          </a:p>
          <a:p>
            <a:r>
              <a:rPr lang="en-US" b="1" dirty="0"/>
              <a:t>Attribution</a:t>
            </a:r>
            <a:r>
              <a:rPr lang="en-US" dirty="0"/>
              <a:t> — You must give appropriate credit, provide a link to the license, and indicate if changes were made. You may do so in any reasonable manner, but not in any way that suggests the licensor endorses you or your use.</a:t>
            </a:r>
          </a:p>
          <a:p>
            <a:r>
              <a:rPr lang="en-US" b="1" dirty="0"/>
              <a:t>No additional restrictions</a:t>
            </a:r>
            <a:r>
              <a:rPr lang="en-US" dirty="0"/>
              <a:t> — You may not apply legal terms or technological measures that legally restrict others from doing anything the license permits.</a:t>
            </a:r>
          </a:p>
          <a:p>
            <a:endParaRPr lang="en-US" dirty="0"/>
          </a:p>
        </p:txBody>
      </p:sp>
      <p:sp>
        <p:nvSpPr>
          <p:cNvPr id="5" name="Slide Number Placeholder 4">
            <a:extLst>
              <a:ext uri="{FF2B5EF4-FFF2-40B4-BE49-F238E27FC236}">
                <a16:creationId xmlns:a16="http://schemas.microsoft.com/office/drawing/2014/main" id="{5791D413-01E9-6146-957E-68BDAF8A949F}"/>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2</a:t>
            </a:fld>
            <a:endParaRPr lang="en-US"/>
          </a:p>
        </p:txBody>
      </p:sp>
      <p:sp>
        <p:nvSpPr>
          <p:cNvPr id="6" name="Text Placeholder 5">
            <a:extLst>
              <a:ext uri="{FF2B5EF4-FFF2-40B4-BE49-F238E27FC236}">
                <a16:creationId xmlns:a16="http://schemas.microsoft.com/office/drawing/2014/main" id="{F4A4D764-6413-B246-A2EA-68C6C24C30E7}"/>
              </a:ext>
            </a:extLst>
          </p:cNvPr>
          <p:cNvSpPr>
            <a:spLocks noGrp="1"/>
          </p:cNvSpPr>
          <p:nvPr>
            <p:ph type="body" sz="quarter" idx="13"/>
          </p:nvPr>
        </p:nvSpPr>
        <p:spPr>
          <a:xfrm rot="16200000">
            <a:off x="-2229811" y="4259137"/>
            <a:ext cx="4828674" cy="369052"/>
          </a:xfrm>
        </p:spPr>
        <p:txBody>
          <a:bodyPr/>
          <a:lstStyle/>
          <a:p>
            <a:r>
              <a:rPr lang="en-US" dirty="0"/>
              <a:t>Slide by Bohn</a:t>
            </a:r>
          </a:p>
        </p:txBody>
      </p:sp>
      <p:pic>
        <p:nvPicPr>
          <p:cNvPr id="1030" name="Picture 6" descr="Creative Commons License">
            <a:extLst>
              <a:ext uri="{FF2B5EF4-FFF2-40B4-BE49-F238E27FC236}">
                <a16:creationId xmlns:a16="http://schemas.microsoft.com/office/drawing/2014/main" id="{B86934FD-89DD-314E-A4B2-90DC86A32A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545545"/>
            <a:ext cx="1117600" cy="3937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1309A6C4-F747-524D-9048-E5F33DC01186}"/>
              </a:ext>
            </a:extLst>
          </p:cNvPr>
          <p:cNvSpPr txBox="1"/>
          <p:nvPr/>
        </p:nvSpPr>
        <p:spPr>
          <a:xfrm>
            <a:off x="2070100" y="419229"/>
            <a:ext cx="8196796" cy="646331"/>
          </a:xfrm>
          <a:prstGeom prst="rect">
            <a:avLst/>
          </a:prstGeom>
          <a:noFill/>
        </p:spPr>
        <p:txBody>
          <a:bodyPr wrap="none" rtlCol="0">
            <a:spAutoFit/>
          </a:bodyPr>
          <a:lstStyle/>
          <a:p>
            <a:r>
              <a:rPr lang="en-US" dirty="0"/>
              <a:t>This work is licensed under a </a:t>
            </a:r>
            <a:r>
              <a:rPr lang="en-US" dirty="0">
                <a:hlinkClick r:id="rId3"/>
              </a:rPr>
              <a:t>Creative Commons Attribution 4.0 International License</a:t>
            </a:r>
            <a:r>
              <a:rPr lang="en-US" dirty="0"/>
              <a:t>.</a:t>
            </a:r>
            <a:br>
              <a:rPr lang="en-US" dirty="0"/>
            </a:br>
            <a:r>
              <a:rPr lang="en-US" dirty="0"/>
              <a:t>This work is ©2018-21 Christopher A. Bohn, </a:t>
            </a:r>
            <a:r>
              <a:rPr lang="en-US" dirty="0">
                <a:hlinkClick r:id="rId4"/>
              </a:rPr>
              <a:t>bohn@unl.edu</a:t>
            </a:r>
            <a:r>
              <a:rPr lang="en-US" dirty="0"/>
              <a:t>.</a:t>
            </a:r>
          </a:p>
        </p:txBody>
      </p:sp>
      <p:sp>
        <p:nvSpPr>
          <p:cNvPr id="21" name="TextBox 20">
            <a:extLst>
              <a:ext uri="{FF2B5EF4-FFF2-40B4-BE49-F238E27FC236}">
                <a16:creationId xmlns:a16="http://schemas.microsoft.com/office/drawing/2014/main" id="{485CE44C-FE10-7548-BD2C-F762CC23BD6A}"/>
              </a:ext>
            </a:extLst>
          </p:cNvPr>
          <p:cNvSpPr txBox="1"/>
          <p:nvPr/>
        </p:nvSpPr>
        <p:spPr>
          <a:xfrm>
            <a:off x="952500" y="4381500"/>
            <a:ext cx="3746500" cy="1754326"/>
          </a:xfrm>
          <a:prstGeom prst="rect">
            <a:avLst/>
          </a:prstGeom>
          <a:noFill/>
        </p:spPr>
        <p:txBody>
          <a:bodyPr wrap="square" rtlCol="0">
            <a:spAutoFit/>
          </a:bodyPr>
          <a:lstStyle/>
          <a:p>
            <a:r>
              <a:rPr lang="en-US" dirty="0"/>
              <a:t>These lecture </a:t>
            </a:r>
            <a:r>
              <a:rPr lang="en-US" dirty="0">
                <a:hlinkClick r:id="rId5"/>
              </a:rPr>
              <a:t>slides</a:t>
            </a:r>
            <a:r>
              <a:rPr lang="en-US" dirty="0"/>
              <a:t> are meant to enhance your use of the </a:t>
            </a:r>
            <a:r>
              <a:rPr lang="en-US" dirty="0">
                <a:hlinkClick r:id="rId6"/>
              </a:rPr>
              <a:t>Programming at the Hardware/Software Interface </a:t>
            </a:r>
            <a:r>
              <a:rPr lang="en-US" dirty="0"/>
              <a:t>textbook. If you have not adopted this publication for your course, please consider doing so.</a:t>
            </a:r>
          </a:p>
        </p:txBody>
      </p:sp>
      <p:sp>
        <p:nvSpPr>
          <p:cNvPr id="22" name="Footer Placeholder 21">
            <a:extLst>
              <a:ext uri="{FF2B5EF4-FFF2-40B4-BE49-F238E27FC236}">
                <a16:creationId xmlns:a16="http://schemas.microsoft.com/office/drawing/2014/main" id="{D8160775-060F-6D43-BB4D-935B12C4E2F6}"/>
              </a:ext>
            </a:extLst>
          </p:cNvPr>
          <p:cNvSpPr>
            <a:spLocks noGrp="1"/>
          </p:cNvSpPr>
          <p:nvPr>
            <p:ph type="ftr" sz="quarter" idx="11"/>
          </p:nvPr>
        </p:nvSpPr>
        <p:spPr/>
        <p:txBody>
          <a:bodyPr/>
          <a:lstStyle/>
          <a:p>
            <a:r>
              <a:rPr lang="en-US"/>
              <a:t>Programming at the Hardware/Software Interface</a:t>
            </a:r>
            <a:endParaRPr lang="en-US" dirty="0"/>
          </a:p>
        </p:txBody>
      </p:sp>
    </p:spTree>
    <p:extLst>
      <p:ext uri="{BB962C8B-B14F-4D97-AF65-F5344CB8AC3E}">
        <p14:creationId xmlns:p14="http://schemas.microsoft.com/office/powerpoint/2010/main" val="1780255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BA3B-B6C0-4F4F-6AC4-9E9182947631}"/>
              </a:ext>
            </a:extLst>
          </p:cNvPr>
          <p:cNvSpPr>
            <a:spLocks noGrp="1"/>
          </p:cNvSpPr>
          <p:nvPr>
            <p:ph type="title"/>
          </p:nvPr>
        </p:nvSpPr>
        <p:spPr/>
        <p:txBody>
          <a:bodyPr/>
          <a:lstStyle/>
          <a:p>
            <a:r>
              <a:rPr lang="en-US" dirty="0"/>
              <a:t>Function </a:t>
            </a:r>
            <a:r>
              <a:rPr lang="en-US" dirty="0" err="1"/>
              <a:t>Inlining</a:t>
            </a:r>
            <a:endParaRPr lang="en-US" dirty="0"/>
          </a:p>
        </p:txBody>
      </p:sp>
      <p:sp>
        <p:nvSpPr>
          <p:cNvPr id="3" name="Content Placeholder 2">
            <a:extLst>
              <a:ext uri="{FF2B5EF4-FFF2-40B4-BE49-F238E27FC236}">
                <a16:creationId xmlns:a16="http://schemas.microsoft.com/office/drawing/2014/main" id="{2AC63D96-0426-0CF5-C1ED-CFB607A51416}"/>
              </a:ext>
            </a:extLst>
          </p:cNvPr>
          <p:cNvSpPr>
            <a:spLocks noGrp="1"/>
          </p:cNvSpPr>
          <p:nvPr>
            <p:ph idx="1"/>
          </p:nvPr>
        </p:nvSpPr>
        <p:spPr/>
        <p:txBody>
          <a:bodyPr/>
          <a:lstStyle/>
          <a:p>
            <a:r>
              <a:rPr lang="en-US" dirty="0"/>
              <a:t>Replaces a call to the function with the source code of the function</a:t>
            </a:r>
          </a:p>
          <a:p>
            <a:endParaRPr lang="en-US" dirty="0"/>
          </a:p>
          <a:p>
            <a:endParaRPr lang="en-US" dirty="0"/>
          </a:p>
        </p:txBody>
      </p:sp>
      <p:sp>
        <p:nvSpPr>
          <p:cNvPr id="4" name="Footer Placeholder 3">
            <a:extLst>
              <a:ext uri="{FF2B5EF4-FFF2-40B4-BE49-F238E27FC236}">
                <a16:creationId xmlns:a16="http://schemas.microsoft.com/office/drawing/2014/main" id="{121E9259-9ECB-A332-B1C9-0402A097974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6A7F8617-5391-3406-9B5D-1D38460E928B}"/>
              </a:ext>
            </a:extLst>
          </p:cNvPr>
          <p:cNvSpPr>
            <a:spLocks noGrp="1"/>
          </p:cNvSpPr>
          <p:nvPr>
            <p:ph type="sldNum" sz="quarter" idx="12"/>
          </p:nvPr>
        </p:nvSpPr>
        <p:spPr/>
        <p:txBody>
          <a:bodyPr/>
          <a:lstStyle/>
          <a:p>
            <a:fld id="{B30C84D9-7A41-4FEB-892B-80917372DB87}" type="slidenum">
              <a:rPr lang="en-US" smtClean="0"/>
              <a:t>20</a:t>
            </a:fld>
            <a:endParaRPr lang="en-US"/>
          </a:p>
        </p:txBody>
      </p:sp>
      <p:sp>
        <p:nvSpPr>
          <p:cNvPr id="6" name="Text Placeholder 5">
            <a:extLst>
              <a:ext uri="{FF2B5EF4-FFF2-40B4-BE49-F238E27FC236}">
                <a16:creationId xmlns:a16="http://schemas.microsoft.com/office/drawing/2014/main" id="{02F0FCD7-DC17-4F67-C8A6-A32180A8E4C7}"/>
              </a:ext>
            </a:extLst>
          </p:cNvPr>
          <p:cNvSpPr>
            <a:spLocks noGrp="1"/>
          </p:cNvSpPr>
          <p:nvPr>
            <p:ph type="body" sz="quarter" idx="13"/>
          </p:nvPr>
        </p:nvSpPr>
        <p:spPr/>
        <p:txBody>
          <a:bodyPr/>
          <a:lstStyle/>
          <a:p>
            <a:r>
              <a:rPr lang="en-US" dirty="0"/>
              <a:t>Slide by Bohn</a:t>
            </a:r>
          </a:p>
        </p:txBody>
      </p:sp>
      <p:sp>
        <p:nvSpPr>
          <p:cNvPr id="7" name="Rounded Rectangle 6">
            <a:extLst>
              <a:ext uri="{FF2B5EF4-FFF2-40B4-BE49-F238E27FC236}">
                <a16:creationId xmlns:a16="http://schemas.microsoft.com/office/drawing/2014/main" id="{A8115168-AF72-44E1-EAB4-D85214AA6414}"/>
              </a:ext>
            </a:extLst>
          </p:cNvPr>
          <p:cNvSpPr/>
          <p:nvPr/>
        </p:nvSpPr>
        <p:spPr>
          <a:xfrm>
            <a:off x="696930" y="3513763"/>
            <a:ext cx="10798140" cy="302515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0" i="0" dirty="0">
                <a:solidFill>
                  <a:srgbClr val="00FF00"/>
                </a:solidFill>
                <a:effectLst/>
                <a:latin typeface="Lucida Console" panose="020B0609040504020204" pitchFamily="49" charset="0"/>
              </a:rPr>
              <a:t>int </a:t>
            </a:r>
            <a:r>
              <a:rPr lang="en-US" b="0" i="0" dirty="0" err="1">
                <a:solidFill>
                  <a:srgbClr val="00FF00"/>
                </a:solidFill>
                <a:effectLst/>
                <a:latin typeface="Lucida Console" panose="020B0609040504020204" pitchFamily="49" charset="0"/>
              </a:rPr>
              <a:t>compute_triangle_number</a:t>
            </a:r>
            <a:r>
              <a:rPr lang="en-US" b="0" i="0" dirty="0">
                <a:solidFill>
                  <a:srgbClr val="00FF00"/>
                </a:solidFill>
                <a:effectLst/>
                <a:latin typeface="Lucida Console" panose="020B0609040504020204" pitchFamily="49" charset="0"/>
              </a:rPr>
              <a:t>(int base) {</a:t>
            </a:r>
          </a:p>
          <a:p>
            <a:pPr algn="l"/>
            <a:r>
              <a:rPr lang="en-US" b="0" i="0" dirty="0">
                <a:solidFill>
                  <a:srgbClr val="FFC000"/>
                </a:solidFill>
                <a:effectLst/>
                <a:latin typeface="Lucida Console" panose="020B0609040504020204" pitchFamily="49" charset="0"/>
              </a:rPr>
              <a:t>  int </a:t>
            </a:r>
            <a:r>
              <a:rPr lang="en-US" b="0" i="0" dirty="0" err="1">
                <a:solidFill>
                  <a:srgbClr val="FFC000"/>
                </a:solidFill>
                <a:effectLst/>
                <a:latin typeface="Lucida Console" panose="020B0609040504020204" pitchFamily="49" charset="0"/>
              </a:rPr>
              <a:t>base_incremented</a:t>
            </a:r>
            <a:r>
              <a:rPr lang="en-US" b="0" i="0" dirty="0">
                <a:solidFill>
                  <a:srgbClr val="FFC000"/>
                </a:solidFill>
                <a:effectLst/>
                <a:latin typeface="Lucida Console" panose="020B0609040504020204" pitchFamily="49" charset="0"/>
              </a:rPr>
              <a:t> = base + 1;</a:t>
            </a:r>
          </a:p>
          <a:p>
            <a:pPr algn="l"/>
            <a:r>
              <a:rPr lang="en-US" b="0" i="0" dirty="0">
                <a:solidFill>
                  <a:srgbClr val="FFC000"/>
                </a:solidFill>
                <a:effectLst/>
                <a:latin typeface="Lucida Console" panose="020B0609040504020204" pitchFamily="49" charset="0"/>
              </a:rPr>
              <a:t>  int numerator = base * </a:t>
            </a:r>
            <a:r>
              <a:rPr lang="en-US" b="0" i="0" dirty="0" err="1">
                <a:solidFill>
                  <a:srgbClr val="FFC000"/>
                </a:solidFill>
                <a:effectLst/>
                <a:latin typeface="Lucida Console" panose="020B0609040504020204" pitchFamily="49" charset="0"/>
              </a:rPr>
              <a:t>base_incremented</a:t>
            </a:r>
            <a:r>
              <a:rPr lang="en-US" b="0" i="0" dirty="0">
                <a:solidFill>
                  <a:srgbClr val="FFC000"/>
                </a:solidFill>
                <a:effectLst/>
                <a:latin typeface="Lucida Console" panose="020B0609040504020204" pitchFamily="49" charset="0"/>
              </a:rPr>
              <a:t>;</a:t>
            </a:r>
          </a:p>
          <a:p>
            <a:pPr algn="l"/>
            <a:r>
              <a:rPr lang="en-US" b="0" i="0" dirty="0">
                <a:solidFill>
                  <a:srgbClr val="FFC000"/>
                </a:solidFill>
                <a:effectLst/>
                <a:latin typeface="Lucida Console" panose="020B0609040504020204" pitchFamily="49" charset="0"/>
              </a:rPr>
              <a:t>  return numerator/2;</a:t>
            </a:r>
          </a:p>
          <a:p>
            <a:pPr algn="l"/>
            <a:r>
              <a:rPr lang="en-US" b="0" i="0" dirty="0">
                <a:solidFill>
                  <a:srgbClr val="00FF00"/>
                </a:solidFill>
                <a:effectLst/>
                <a:latin typeface="Lucida Console" panose="020B0609040504020204" pitchFamily="49" charset="0"/>
              </a:rPr>
              <a:t>}</a:t>
            </a:r>
          </a:p>
          <a:p>
            <a:pPr algn="l"/>
            <a:endParaRPr lang="en-US" b="0" i="0" dirty="0">
              <a:solidFill>
                <a:srgbClr val="00FF00"/>
              </a:solidFill>
              <a:effectLst/>
              <a:latin typeface="Lucida Console" panose="020B0609040504020204" pitchFamily="49" charset="0"/>
            </a:endParaRPr>
          </a:p>
          <a:p>
            <a:pPr algn="l"/>
            <a:r>
              <a:rPr lang="en-US" dirty="0">
                <a:solidFill>
                  <a:srgbClr val="00FF00"/>
                </a:solidFill>
                <a:latin typeface="Lucida Console" panose="020B0609040504020204" pitchFamily="49" charset="0"/>
              </a:rPr>
              <a:t>i</a:t>
            </a:r>
            <a:r>
              <a:rPr lang="en-US" b="0" i="0" dirty="0">
                <a:solidFill>
                  <a:srgbClr val="00FF00"/>
                </a:solidFill>
                <a:effectLst/>
                <a:latin typeface="Lucida Console" panose="020B0609040504020204" pitchFamily="49" charset="0"/>
              </a:rPr>
              <a:t>nt </a:t>
            </a:r>
            <a:r>
              <a:rPr lang="en-US" b="0" i="0" dirty="0" err="1">
                <a:solidFill>
                  <a:srgbClr val="00FF00"/>
                </a:solidFill>
                <a:effectLst/>
                <a:latin typeface="Lucida Console" panose="020B0609040504020204" pitchFamily="49" charset="0"/>
              </a:rPr>
              <a:t>bonus_threshold</a:t>
            </a:r>
            <a:r>
              <a:rPr lang="en-US" b="0" i="0" dirty="0">
                <a:solidFill>
                  <a:srgbClr val="00FF00"/>
                </a:solidFill>
                <a:effectLst/>
                <a:latin typeface="Lucida Console" panose="020B0609040504020204" pitchFamily="49" charset="0"/>
              </a:rPr>
              <a:t>() {</a:t>
            </a:r>
          </a:p>
          <a:p>
            <a:pPr algn="l"/>
            <a:r>
              <a:rPr lang="en-US" b="0" i="0" dirty="0">
                <a:solidFill>
                  <a:srgbClr val="00FF00"/>
                </a:solidFill>
                <a:effectLst/>
                <a:latin typeface="Lucida Console" panose="020B0609040504020204" pitchFamily="49" charset="0"/>
              </a:rPr>
              <a:t>  int </a:t>
            </a:r>
            <a:r>
              <a:rPr lang="en-US" b="0" i="0" dirty="0" err="1">
                <a:solidFill>
                  <a:srgbClr val="00FF00"/>
                </a:solidFill>
                <a:effectLst/>
                <a:latin typeface="Lucida Console" panose="020B0609040504020204" pitchFamily="49" charset="0"/>
              </a:rPr>
              <a:t>triangle_number</a:t>
            </a:r>
            <a:r>
              <a:rPr lang="en-US" b="0" i="0" dirty="0">
                <a:solidFill>
                  <a:srgbClr val="00FF00"/>
                </a:solidFill>
                <a:effectLst/>
                <a:latin typeface="Lucida Console" panose="020B0609040504020204" pitchFamily="49" charset="0"/>
              </a:rPr>
              <a:t> = </a:t>
            </a:r>
            <a:r>
              <a:rPr lang="en-US" b="0" i="0" dirty="0" err="1">
                <a:solidFill>
                  <a:srgbClr val="FFC000"/>
                </a:solidFill>
                <a:effectLst/>
                <a:latin typeface="Lucida Console" panose="020B0609040504020204" pitchFamily="49" charset="0"/>
              </a:rPr>
              <a:t>compute_triangle_number</a:t>
            </a:r>
            <a:r>
              <a:rPr lang="en-US" b="0" i="0" dirty="0">
                <a:solidFill>
                  <a:srgbClr val="FFC000"/>
                </a:solidFill>
                <a:effectLst/>
                <a:latin typeface="Lucida Console" panose="020B0609040504020204" pitchFamily="49" charset="0"/>
              </a:rPr>
              <a:t>(6)</a:t>
            </a:r>
            <a:r>
              <a:rPr lang="en-US" b="0" i="0" dirty="0">
                <a:solidFill>
                  <a:srgbClr val="00FF00"/>
                </a:solidFill>
                <a:effectLst/>
                <a:latin typeface="Lucida Console" panose="020B0609040504020204" pitchFamily="49" charset="0"/>
              </a:rPr>
              <a:t>;</a:t>
            </a:r>
          </a:p>
          <a:p>
            <a:pPr algn="l"/>
            <a:r>
              <a:rPr lang="en-US" b="0" i="0" dirty="0">
                <a:solidFill>
                  <a:srgbClr val="00FF00"/>
                </a:solidFill>
                <a:effectLst/>
                <a:latin typeface="Lucida Console" panose="020B0609040504020204" pitchFamily="49" charset="0"/>
              </a:rPr>
              <a:t>  return 3 * </a:t>
            </a:r>
            <a:r>
              <a:rPr lang="en-US" b="0" i="0" dirty="0" err="1">
                <a:solidFill>
                  <a:srgbClr val="00FF00"/>
                </a:solidFill>
                <a:effectLst/>
                <a:latin typeface="Lucida Console" panose="020B0609040504020204" pitchFamily="49" charset="0"/>
              </a:rPr>
              <a:t>triangle_number</a:t>
            </a:r>
            <a:r>
              <a:rPr lang="en-US" b="0" i="0" dirty="0">
                <a:solidFill>
                  <a:srgbClr val="00FF00"/>
                </a:solidFill>
                <a:effectLst/>
                <a:latin typeface="Lucida Console" panose="020B0609040504020204" pitchFamily="49" charset="0"/>
              </a:rPr>
              <a:t>;</a:t>
            </a:r>
          </a:p>
          <a:p>
            <a:pPr algn="l"/>
            <a:r>
              <a:rPr lang="en-US" b="0" i="0" dirty="0">
                <a:solidFill>
                  <a:srgbClr val="00FF00"/>
                </a:solidFill>
                <a:effectLst/>
                <a:latin typeface="Lucida Console" panose="020B0609040504020204" pitchFamily="49" charset="0"/>
              </a:rPr>
              <a:t>}</a:t>
            </a:r>
          </a:p>
        </p:txBody>
      </p:sp>
    </p:spTree>
    <p:extLst>
      <p:ext uri="{BB962C8B-B14F-4D97-AF65-F5344CB8AC3E}">
        <p14:creationId xmlns:p14="http://schemas.microsoft.com/office/powerpoint/2010/main" val="943364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BA3B-B6C0-4F4F-6AC4-9E9182947631}"/>
              </a:ext>
            </a:extLst>
          </p:cNvPr>
          <p:cNvSpPr>
            <a:spLocks noGrp="1"/>
          </p:cNvSpPr>
          <p:nvPr>
            <p:ph type="title"/>
          </p:nvPr>
        </p:nvSpPr>
        <p:spPr/>
        <p:txBody>
          <a:bodyPr/>
          <a:lstStyle/>
          <a:p>
            <a:r>
              <a:rPr lang="en-US" dirty="0"/>
              <a:t>Function </a:t>
            </a:r>
            <a:r>
              <a:rPr lang="en-US" dirty="0" err="1"/>
              <a:t>Inlining</a:t>
            </a:r>
            <a:endParaRPr lang="en-US" dirty="0"/>
          </a:p>
        </p:txBody>
      </p:sp>
      <p:sp>
        <p:nvSpPr>
          <p:cNvPr id="3" name="Content Placeholder 2">
            <a:extLst>
              <a:ext uri="{FF2B5EF4-FFF2-40B4-BE49-F238E27FC236}">
                <a16:creationId xmlns:a16="http://schemas.microsoft.com/office/drawing/2014/main" id="{2AC63D96-0426-0CF5-C1ED-CFB607A51416}"/>
              </a:ext>
            </a:extLst>
          </p:cNvPr>
          <p:cNvSpPr>
            <a:spLocks noGrp="1"/>
          </p:cNvSpPr>
          <p:nvPr>
            <p:ph idx="1"/>
          </p:nvPr>
        </p:nvSpPr>
        <p:spPr/>
        <p:txBody>
          <a:bodyPr/>
          <a:lstStyle/>
          <a:p>
            <a:r>
              <a:rPr lang="en-US" dirty="0"/>
              <a:t>Replaces a call to the function with the source code of the function</a:t>
            </a:r>
          </a:p>
          <a:p>
            <a:endParaRPr lang="en-US" dirty="0"/>
          </a:p>
          <a:p>
            <a:r>
              <a:rPr lang="en-US" dirty="0"/>
              <a:t>Brings the source code into the compilation unit, allowing the compiler to look for side effects</a:t>
            </a:r>
          </a:p>
          <a:p>
            <a:endParaRPr lang="en-US" dirty="0"/>
          </a:p>
          <a:p>
            <a:endParaRPr lang="en-US" dirty="0"/>
          </a:p>
        </p:txBody>
      </p:sp>
      <p:sp>
        <p:nvSpPr>
          <p:cNvPr id="4" name="Footer Placeholder 3">
            <a:extLst>
              <a:ext uri="{FF2B5EF4-FFF2-40B4-BE49-F238E27FC236}">
                <a16:creationId xmlns:a16="http://schemas.microsoft.com/office/drawing/2014/main" id="{121E9259-9ECB-A332-B1C9-0402A097974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6A7F8617-5391-3406-9B5D-1D38460E928B}"/>
              </a:ext>
            </a:extLst>
          </p:cNvPr>
          <p:cNvSpPr>
            <a:spLocks noGrp="1"/>
          </p:cNvSpPr>
          <p:nvPr>
            <p:ph type="sldNum" sz="quarter" idx="12"/>
          </p:nvPr>
        </p:nvSpPr>
        <p:spPr/>
        <p:txBody>
          <a:bodyPr/>
          <a:lstStyle/>
          <a:p>
            <a:fld id="{B30C84D9-7A41-4FEB-892B-80917372DB87}" type="slidenum">
              <a:rPr lang="en-US" smtClean="0"/>
              <a:t>21</a:t>
            </a:fld>
            <a:endParaRPr lang="en-US"/>
          </a:p>
        </p:txBody>
      </p:sp>
      <p:sp>
        <p:nvSpPr>
          <p:cNvPr id="6" name="Text Placeholder 5">
            <a:extLst>
              <a:ext uri="{FF2B5EF4-FFF2-40B4-BE49-F238E27FC236}">
                <a16:creationId xmlns:a16="http://schemas.microsoft.com/office/drawing/2014/main" id="{02F0FCD7-DC17-4F67-C8A6-A32180A8E4C7}"/>
              </a:ext>
            </a:extLst>
          </p:cNvPr>
          <p:cNvSpPr>
            <a:spLocks noGrp="1"/>
          </p:cNvSpPr>
          <p:nvPr>
            <p:ph type="body" sz="quarter" idx="13"/>
          </p:nvPr>
        </p:nvSpPr>
        <p:spPr/>
        <p:txBody>
          <a:bodyPr/>
          <a:lstStyle/>
          <a:p>
            <a:r>
              <a:rPr lang="en-US" dirty="0"/>
              <a:t>Slide by Bohn</a:t>
            </a:r>
          </a:p>
        </p:txBody>
      </p:sp>
      <p:sp>
        <p:nvSpPr>
          <p:cNvPr id="7" name="Rounded Rectangle 6">
            <a:extLst>
              <a:ext uri="{FF2B5EF4-FFF2-40B4-BE49-F238E27FC236}">
                <a16:creationId xmlns:a16="http://schemas.microsoft.com/office/drawing/2014/main" id="{A8115168-AF72-44E1-EAB4-D85214AA6414}"/>
              </a:ext>
            </a:extLst>
          </p:cNvPr>
          <p:cNvSpPr/>
          <p:nvPr/>
        </p:nvSpPr>
        <p:spPr>
          <a:xfrm>
            <a:off x="696930" y="4469257"/>
            <a:ext cx="10798140" cy="206965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solidFill>
                  <a:srgbClr val="00FF00"/>
                </a:solidFill>
                <a:latin typeface="Lucida Console" panose="020B0609040504020204" pitchFamily="49" charset="0"/>
              </a:rPr>
              <a:t>i</a:t>
            </a:r>
            <a:r>
              <a:rPr lang="en-US" b="0" i="0" dirty="0">
                <a:solidFill>
                  <a:srgbClr val="00FF00"/>
                </a:solidFill>
                <a:effectLst/>
                <a:latin typeface="Lucida Console" panose="020B0609040504020204" pitchFamily="49" charset="0"/>
              </a:rPr>
              <a:t>nt </a:t>
            </a:r>
            <a:r>
              <a:rPr lang="en-US" b="0" i="0" dirty="0" err="1">
                <a:solidFill>
                  <a:srgbClr val="00FF00"/>
                </a:solidFill>
                <a:effectLst/>
                <a:latin typeface="Lucida Console" panose="020B0609040504020204" pitchFamily="49" charset="0"/>
              </a:rPr>
              <a:t>bonus_threshold</a:t>
            </a:r>
            <a:r>
              <a:rPr lang="en-US" b="0" i="0" dirty="0">
                <a:solidFill>
                  <a:srgbClr val="00FF00"/>
                </a:solidFill>
                <a:effectLst/>
                <a:latin typeface="Lucida Console" panose="020B0609040504020204" pitchFamily="49" charset="0"/>
              </a:rPr>
              <a:t>() {</a:t>
            </a:r>
          </a:p>
          <a:p>
            <a:pPr algn="l"/>
            <a:r>
              <a:rPr lang="en-US" b="0" i="0" dirty="0">
                <a:solidFill>
                  <a:srgbClr val="FFC000"/>
                </a:solidFill>
                <a:effectLst/>
                <a:latin typeface="Lucida Console" panose="020B0609040504020204" pitchFamily="49" charset="0"/>
              </a:rPr>
              <a:t>  int </a:t>
            </a:r>
            <a:r>
              <a:rPr lang="en-US" b="0" i="0" dirty="0" err="1">
                <a:solidFill>
                  <a:srgbClr val="FFC000"/>
                </a:solidFill>
                <a:effectLst/>
                <a:latin typeface="Lucida Console" panose="020B0609040504020204" pitchFamily="49" charset="0"/>
              </a:rPr>
              <a:t>base_incremented</a:t>
            </a:r>
            <a:r>
              <a:rPr lang="en-US" b="0" i="0" dirty="0">
                <a:solidFill>
                  <a:srgbClr val="FFC000"/>
                </a:solidFill>
                <a:effectLst/>
                <a:latin typeface="Lucida Console" panose="020B0609040504020204" pitchFamily="49" charset="0"/>
              </a:rPr>
              <a:t> = 6 + 1;</a:t>
            </a:r>
          </a:p>
          <a:p>
            <a:pPr algn="l"/>
            <a:r>
              <a:rPr lang="en-US" b="0" i="0" dirty="0">
                <a:solidFill>
                  <a:srgbClr val="FFC000"/>
                </a:solidFill>
                <a:effectLst/>
                <a:latin typeface="Lucida Console" panose="020B0609040504020204" pitchFamily="49" charset="0"/>
              </a:rPr>
              <a:t>  int numerator = 6 * </a:t>
            </a:r>
            <a:r>
              <a:rPr lang="en-US" b="0" i="0" dirty="0" err="1">
                <a:solidFill>
                  <a:srgbClr val="FFC000"/>
                </a:solidFill>
                <a:effectLst/>
                <a:latin typeface="Lucida Console" panose="020B0609040504020204" pitchFamily="49" charset="0"/>
              </a:rPr>
              <a:t>base_incremented</a:t>
            </a:r>
            <a:r>
              <a:rPr lang="en-US" b="0" i="0" dirty="0">
                <a:solidFill>
                  <a:srgbClr val="FFC000"/>
                </a:solidFill>
                <a:effectLst/>
                <a:latin typeface="Lucida Console" panose="020B0609040504020204" pitchFamily="49" charset="0"/>
              </a:rPr>
              <a:t>;</a:t>
            </a:r>
            <a:endParaRPr lang="en-US" b="0" i="0" dirty="0">
              <a:solidFill>
                <a:srgbClr val="00FF00"/>
              </a:solidFill>
              <a:effectLst/>
              <a:latin typeface="Lucida Console" panose="020B0609040504020204" pitchFamily="49" charset="0"/>
            </a:endParaRPr>
          </a:p>
          <a:p>
            <a:pPr algn="l"/>
            <a:r>
              <a:rPr lang="en-US" b="0" i="0" dirty="0">
                <a:solidFill>
                  <a:srgbClr val="00FF00"/>
                </a:solidFill>
                <a:effectLst/>
                <a:latin typeface="Lucida Console" panose="020B0609040504020204" pitchFamily="49" charset="0"/>
              </a:rPr>
              <a:t>  int </a:t>
            </a:r>
            <a:r>
              <a:rPr lang="en-US" b="0" i="0" dirty="0" err="1">
                <a:solidFill>
                  <a:srgbClr val="00FF00"/>
                </a:solidFill>
                <a:effectLst/>
                <a:latin typeface="Lucida Console" panose="020B0609040504020204" pitchFamily="49" charset="0"/>
              </a:rPr>
              <a:t>triangle_number</a:t>
            </a:r>
            <a:r>
              <a:rPr lang="en-US" b="0" i="0" dirty="0">
                <a:solidFill>
                  <a:srgbClr val="00FF00"/>
                </a:solidFill>
                <a:effectLst/>
                <a:latin typeface="Lucida Console" panose="020B0609040504020204" pitchFamily="49" charset="0"/>
              </a:rPr>
              <a:t> = </a:t>
            </a:r>
            <a:r>
              <a:rPr lang="en-US" b="0" i="0" dirty="0">
                <a:solidFill>
                  <a:srgbClr val="FFC000"/>
                </a:solidFill>
                <a:effectLst/>
                <a:latin typeface="Lucida Console" panose="020B0609040504020204" pitchFamily="49" charset="0"/>
              </a:rPr>
              <a:t>numerator/2</a:t>
            </a:r>
            <a:r>
              <a:rPr lang="en-US" b="0" i="0" dirty="0">
                <a:solidFill>
                  <a:srgbClr val="00FF00"/>
                </a:solidFill>
                <a:effectLst/>
                <a:latin typeface="Lucida Console" panose="020B0609040504020204" pitchFamily="49" charset="0"/>
              </a:rPr>
              <a:t>;</a:t>
            </a:r>
          </a:p>
          <a:p>
            <a:pPr algn="l"/>
            <a:r>
              <a:rPr lang="en-US" b="0" i="0" dirty="0">
                <a:solidFill>
                  <a:srgbClr val="00FF00"/>
                </a:solidFill>
                <a:effectLst/>
                <a:latin typeface="Lucida Console" panose="020B0609040504020204" pitchFamily="49" charset="0"/>
              </a:rPr>
              <a:t>  return 3 * </a:t>
            </a:r>
            <a:r>
              <a:rPr lang="en-US" b="0" i="0" dirty="0" err="1">
                <a:solidFill>
                  <a:srgbClr val="00FF00"/>
                </a:solidFill>
                <a:effectLst/>
                <a:latin typeface="Lucida Console" panose="020B0609040504020204" pitchFamily="49" charset="0"/>
              </a:rPr>
              <a:t>triangle_number</a:t>
            </a:r>
            <a:r>
              <a:rPr lang="en-US" b="0" i="0" dirty="0">
                <a:solidFill>
                  <a:srgbClr val="00FF00"/>
                </a:solidFill>
                <a:effectLst/>
                <a:latin typeface="Lucida Console" panose="020B0609040504020204" pitchFamily="49" charset="0"/>
              </a:rPr>
              <a:t>;</a:t>
            </a:r>
          </a:p>
          <a:p>
            <a:pPr algn="l"/>
            <a:r>
              <a:rPr lang="en-US" b="0" i="0" dirty="0">
                <a:solidFill>
                  <a:srgbClr val="00FF00"/>
                </a:solidFill>
                <a:effectLst/>
                <a:latin typeface="Lucida Console" panose="020B0609040504020204" pitchFamily="49" charset="0"/>
              </a:rPr>
              <a:t>}</a:t>
            </a:r>
          </a:p>
        </p:txBody>
      </p:sp>
    </p:spTree>
    <p:extLst>
      <p:ext uri="{BB962C8B-B14F-4D97-AF65-F5344CB8AC3E}">
        <p14:creationId xmlns:p14="http://schemas.microsoft.com/office/powerpoint/2010/main" val="138217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BA3B-B6C0-4F4F-6AC4-9E9182947631}"/>
              </a:ext>
            </a:extLst>
          </p:cNvPr>
          <p:cNvSpPr>
            <a:spLocks noGrp="1"/>
          </p:cNvSpPr>
          <p:nvPr>
            <p:ph type="title"/>
          </p:nvPr>
        </p:nvSpPr>
        <p:spPr/>
        <p:txBody>
          <a:bodyPr/>
          <a:lstStyle/>
          <a:p>
            <a:r>
              <a:rPr lang="en-US" dirty="0"/>
              <a:t>Function </a:t>
            </a:r>
            <a:r>
              <a:rPr lang="en-US" dirty="0" err="1"/>
              <a:t>Inlining</a:t>
            </a:r>
            <a:endParaRPr lang="en-US" dirty="0"/>
          </a:p>
        </p:txBody>
      </p:sp>
      <p:sp>
        <p:nvSpPr>
          <p:cNvPr id="3" name="Content Placeholder 2">
            <a:extLst>
              <a:ext uri="{FF2B5EF4-FFF2-40B4-BE49-F238E27FC236}">
                <a16:creationId xmlns:a16="http://schemas.microsoft.com/office/drawing/2014/main" id="{2AC63D96-0426-0CF5-C1ED-CFB607A51416}"/>
              </a:ext>
            </a:extLst>
          </p:cNvPr>
          <p:cNvSpPr>
            <a:spLocks noGrp="1"/>
          </p:cNvSpPr>
          <p:nvPr>
            <p:ph idx="1"/>
          </p:nvPr>
        </p:nvSpPr>
        <p:spPr/>
        <p:txBody>
          <a:bodyPr/>
          <a:lstStyle/>
          <a:p>
            <a:r>
              <a:rPr lang="en-US" dirty="0"/>
              <a:t>Replaces a call to the function with the source code of the function</a:t>
            </a:r>
          </a:p>
          <a:p>
            <a:endParaRPr lang="en-US" dirty="0"/>
          </a:p>
          <a:p>
            <a:r>
              <a:rPr lang="en-US" dirty="0"/>
              <a:t>Brings the source code into the compilation unit, allowing the compiler to look for side effects</a:t>
            </a:r>
          </a:p>
          <a:p>
            <a:endParaRPr lang="en-US" dirty="0"/>
          </a:p>
          <a:p>
            <a:r>
              <a:rPr lang="en-US" dirty="0"/>
              <a:t>Beneficial even without code movement optimizations</a:t>
            </a:r>
          </a:p>
          <a:p>
            <a:pPr lvl="1"/>
            <a:r>
              <a:rPr lang="en-US" dirty="0"/>
              <a:t>Eliminate function call overhead – faster, possibly smaller</a:t>
            </a:r>
          </a:p>
          <a:p>
            <a:endParaRPr lang="en-US" dirty="0"/>
          </a:p>
          <a:p>
            <a:r>
              <a:rPr lang="en-US" dirty="0">
                <a:latin typeface="Lucida Console" panose="020B0609040504020204" pitchFamily="49" charset="0"/>
              </a:rPr>
              <a:t>inline</a:t>
            </a:r>
            <a:r>
              <a:rPr lang="en-US" dirty="0"/>
              <a:t> keyword – only a suggestion to compiler</a:t>
            </a:r>
          </a:p>
        </p:txBody>
      </p:sp>
      <p:sp>
        <p:nvSpPr>
          <p:cNvPr id="4" name="Footer Placeholder 3">
            <a:extLst>
              <a:ext uri="{FF2B5EF4-FFF2-40B4-BE49-F238E27FC236}">
                <a16:creationId xmlns:a16="http://schemas.microsoft.com/office/drawing/2014/main" id="{121E9259-9ECB-A332-B1C9-0402A097974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6A7F8617-5391-3406-9B5D-1D38460E928B}"/>
              </a:ext>
            </a:extLst>
          </p:cNvPr>
          <p:cNvSpPr>
            <a:spLocks noGrp="1"/>
          </p:cNvSpPr>
          <p:nvPr>
            <p:ph type="sldNum" sz="quarter" idx="12"/>
          </p:nvPr>
        </p:nvSpPr>
        <p:spPr/>
        <p:txBody>
          <a:bodyPr/>
          <a:lstStyle/>
          <a:p>
            <a:fld id="{B30C84D9-7A41-4FEB-892B-80917372DB87}" type="slidenum">
              <a:rPr lang="en-US" smtClean="0"/>
              <a:t>22</a:t>
            </a:fld>
            <a:endParaRPr lang="en-US"/>
          </a:p>
        </p:txBody>
      </p:sp>
      <p:sp>
        <p:nvSpPr>
          <p:cNvPr id="6" name="Text Placeholder 5">
            <a:extLst>
              <a:ext uri="{FF2B5EF4-FFF2-40B4-BE49-F238E27FC236}">
                <a16:creationId xmlns:a16="http://schemas.microsoft.com/office/drawing/2014/main" id="{02F0FCD7-DC17-4F67-C8A6-A32180A8E4C7}"/>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433483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BA3B-B6C0-4F4F-6AC4-9E9182947631}"/>
              </a:ext>
            </a:extLst>
          </p:cNvPr>
          <p:cNvSpPr>
            <a:spLocks noGrp="1"/>
          </p:cNvSpPr>
          <p:nvPr>
            <p:ph type="title"/>
          </p:nvPr>
        </p:nvSpPr>
        <p:spPr/>
        <p:txBody>
          <a:bodyPr/>
          <a:lstStyle/>
          <a:p>
            <a:r>
              <a:rPr lang="en-US" dirty="0"/>
              <a:t>The Problems with Function Calls</a:t>
            </a:r>
            <a:br>
              <a:rPr lang="en-US" dirty="0"/>
            </a:br>
            <a:r>
              <a:rPr lang="en-US" dirty="0"/>
              <a:t>	Memory Aliasing</a:t>
            </a:r>
          </a:p>
        </p:txBody>
      </p:sp>
      <p:sp>
        <p:nvSpPr>
          <p:cNvPr id="3" name="Content Placeholder 2">
            <a:extLst>
              <a:ext uri="{FF2B5EF4-FFF2-40B4-BE49-F238E27FC236}">
                <a16:creationId xmlns:a16="http://schemas.microsoft.com/office/drawing/2014/main" id="{2AC63D96-0426-0CF5-C1ED-CFB607A51416}"/>
              </a:ext>
            </a:extLst>
          </p:cNvPr>
          <p:cNvSpPr>
            <a:spLocks noGrp="1"/>
          </p:cNvSpPr>
          <p:nvPr>
            <p:ph idx="1"/>
          </p:nvPr>
        </p:nvSpPr>
        <p:spPr/>
        <p:txBody>
          <a:bodyPr/>
          <a:lstStyle/>
          <a:p>
            <a:r>
              <a:rPr lang="en-US" dirty="0"/>
              <a:t>Two pointers could point to the same address – they are aliased</a:t>
            </a:r>
          </a:p>
          <a:p>
            <a:r>
              <a:rPr lang="en-US" dirty="0"/>
              <a:t>Two pointers could point to overlapping “objects” – also aliased</a:t>
            </a:r>
          </a:p>
        </p:txBody>
      </p:sp>
      <p:sp>
        <p:nvSpPr>
          <p:cNvPr id="4" name="Footer Placeholder 3">
            <a:extLst>
              <a:ext uri="{FF2B5EF4-FFF2-40B4-BE49-F238E27FC236}">
                <a16:creationId xmlns:a16="http://schemas.microsoft.com/office/drawing/2014/main" id="{121E9259-9ECB-A332-B1C9-0402A097974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6A7F8617-5391-3406-9B5D-1D38460E928B}"/>
              </a:ext>
            </a:extLst>
          </p:cNvPr>
          <p:cNvSpPr>
            <a:spLocks noGrp="1"/>
          </p:cNvSpPr>
          <p:nvPr>
            <p:ph type="sldNum" sz="quarter" idx="12"/>
          </p:nvPr>
        </p:nvSpPr>
        <p:spPr/>
        <p:txBody>
          <a:bodyPr/>
          <a:lstStyle/>
          <a:p>
            <a:fld id="{B30C84D9-7A41-4FEB-892B-80917372DB87}" type="slidenum">
              <a:rPr lang="en-US" smtClean="0"/>
              <a:t>23</a:t>
            </a:fld>
            <a:endParaRPr lang="en-US" dirty="0"/>
          </a:p>
        </p:txBody>
      </p:sp>
      <p:sp>
        <p:nvSpPr>
          <p:cNvPr id="6" name="Text Placeholder 5">
            <a:extLst>
              <a:ext uri="{FF2B5EF4-FFF2-40B4-BE49-F238E27FC236}">
                <a16:creationId xmlns:a16="http://schemas.microsoft.com/office/drawing/2014/main" id="{02F0FCD7-DC17-4F67-C8A6-A32180A8E4C7}"/>
              </a:ext>
            </a:extLst>
          </p:cNvPr>
          <p:cNvSpPr>
            <a:spLocks noGrp="1"/>
          </p:cNvSpPr>
          <p:nvPr>
            <p:ph type="body" sz="quarter" idx="13"/>
          </p:nvPr>
        </p:nvSpPr>
        <p:spPr/>
        <p:txBody>
          <a:bodyPr/>
          <a:lstStyle/>
          <a:p>
            <a:r>
              <a:rPr lang="en-US" dirty="0"/>
              <a:t>Slide by Bohn</a:t>
            </a:r>
          </a:p>
        </p:txBody>
      </p:sp>
      <p:sp>
        <p:nvSpPr>
          <p:cNvPr id="7" name="Rounded Rectangle 6">
            <a:extLst>
              <a:ext uri="{FF2B5EF4-FFF2-40B4-BE49-F238E27FC236}">
                <a16:creationId xmlns:a16="http://schemas.microsoft.com/office/drawing/2014/main" id="{C4E79C93-EA5F-98FD-0056-53858C9995B8}"/>
              </a:ext>
            </a:extLst>
          </p:cNvPr>
          <p:cNvSpPr/>
          <p:nvPr/>
        </p:nvSpPr>
        <p:spPr>
          <a:xfrm>
            <a:off x="519701" y="3352526"/>
            <a:ext cx="7216739" cy="282443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strcpy</a:t>
            </a:r>
            <a:r>
              <a:rPr lang="en-US" sz="1600" dirty="0">
                <a:solidFill>
                  <a:srgbClr val="00FA00"/>
                </a:solidFill>
                <a:latin typeface="Lucida Console" panose="020B0609040504020204" pitchFamily="49" charset="0"/>
              </a:rPr>
              <a:t>: copy source to destination*/</a:t>
            </a:r>
          </a:p>
          <a:p>
            <a:r>
              <a:rPr lang="en-US" sz="1600" dirty="0">
                <a:solidFill>
                  <a:srgbClr val="00FA00"/>
                </a:solidFill>
                <a:latin typeface="Lucida Console" panose="020B0609040504020204" pitchFamily="49" charset="0"/>
              </a:rPr>
              <a:t>void </a:t>
            </a:r>
            <a:r>
              <a:rPr lang="en-US" sz="1600" dirty="0" err="1">
                <a:solidFill>
                  <a:srgbClr val="00FA00"/>
                </a:solidFill>
                <a:latin typeface="Lucida Console" panose="020B0609040504020204" pitchFamily="49" charset="0"/>
              </a:rPr>
              <a:t>my_strcpy</a:t>
            </a:r>
            <a:r>
              <a:rPr lang="en-US" sz="1600" dirty="0">
                <a:solidFill>
                  <a:srgbClr val="00FA00"/>
                </a:solidFill>
                <a:latin typeface="Lucida Console" panose="020B0609040504020204" pitchFamily="49" charset="0"/>
              </a:rPr>
              <a:t>(char *destination, const char *source) {</a:t>
            </a:r>
          </a:p>
          <a:p>
            <a:r>
              <a:rPr lang="en-US" sz="1600" dirty="0">
                <a:solidFill>
                  <a:srgbClr val="00FA00"/>
                </a:solidFill>
                <a:latin typeface="Lucida Console" panose="020B0609040504020204" pitchFamily="49" charset="0"/>
              </a:rPr>
              <a:t>    char c;</a:t>
            </a:r>
          </a:p>
          <a:p>
            <a:r>
              <a:rPr lang="en-US" sz="1600" dirty="0">
                <a:solidFill>
                  <a:srgbClr val="00FA00"/>
                </a:solidFill>
                <a:latin typeface="Lucida Console" panose="020B0609040504020204" pitchFamily="49" charset="0"/>
              </a:rPr>
              <a:t>    long </a:t>
            </a:r>
            <a:r>
              <a:rPr lang="en-US" sz="1600" dirty="0" err="1">
                <a:solidFill>
                  <a:srgbClr val="00FA00"/>
                </a:solidFill>
                <a:latin typeface="Lucida Console" panose="020B0609040504020204" pitchFamily="49" charset="0"/>
              </a:rPr>
              <a:t>i</a:t>
            </a:r>
            <a:r>
              <a:rPr lang="en-US" sz="1600" dirty="0">
                <a:solidFill>
                  <a:srgbClr val="00FA00"/>
                </a:solidFill>
                <a:latin typeface="Lucida Console" panose="020B0609040504020204" pitchFamily="49" charset="0"/>
              </a:rPr>
              <a:t> = 0;</a:t>
            </a:r>
          </a:p>
          <a:p>
            <a:r>
              <a:rPr lang="en-US" sz="1600" dirty="0">
                <a:solidFill>
                  <a:srgbClr val="00FA00"/>
                </a:solidFill>
                <a:latin typeface="Lucida Console" panose="020B0609040504020204" pitchFamily="49" charset="0"/>
              </a:rPr>
              <a:t>    do {</a:t>
            </a:r>
          </a:p>
          <a:p>
            <a:r>
              <a:rPr lang="en-US" sz="1600" dirty="0">
                <a:solidFill>
                  <a:srgbClr val="00FA00"/>
                </a:solidFill>
                <a:latin typeface="Lucida Console" panose="020B0609040504020204" pitchFamily="49" charset="0"/>
              </a:rPr>
              <a:t>        c = source[</a:t>
            </a:r>
            <a:r>
              <a:rPr lang="en-US" sz="1600" dirty="0" err="1">
                <a:solidFill>
                  <a:srgbClr val="00FA00"/>
                </a:solidFill>
                <a:latin typeface="Lucida Console" panose="020B0609040504020204" pitchFamily="49" charset="0"/>
              </a:rPr>
              <a:t>i</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destination[</a:t>
            </a:r>
            <a:r>
              <a:rPr lang="en-US" sz="1600" dirty="0" err="1">
                <a:solidFill>
                  <a:srgbClr val="00FA00"/>
                </a:solidFill>
                <a:latin typeface="Lucida Console" panose="020B0609040504020204" pitchFamily="49" charset="0"/>
              </a:rPr>
              <a:t>i</a:t>
            </a:r>
            <a:r>
              <a:rPr lang="en-US" sz="1600" dirty="0">
                <a:solidFill>
                  <a:srgbClr val="00FA00"/>
                </a:solidFill>
                <a:latin typeface="Lucida Console" panose="020B0609040504020204" pitchFamily="49" charset="0"/>
              </a:rPr>
              <a:t>] = c;</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i</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 while (c != '\0');</a:t>
            </a:r>
          </a:p>
          <a:p>
            <a:r>
              <a:rPr lang="en-US" sz="1600" dirty="0">
                <a:solidFill>
                  <a:srgbClr val="00FA00"/>
                </a:solidFill>
                <a:latin typeface="Lucida Console" panose="020B0609040504020204" pitchFamily="49" charset="0"/>
              </a:rPr>
              <a:t>}</a:t>
            </a:r>
          </a:p>
        </p:txBody>
      </p:sp>
      <p:sp>
        <p:nvSpPr>
          <p:cNvPr id="8" name="Rounded Rectangle 7">
            <a:extLst>
              <a:ext uri="{FF2B5EF4-FFF2-40B4-BE49-F238E27FC236}">
                <a16:creationId xmlns:a16="http://schemas.microsoft.com/office/drawing/2014/main" id="{B3FD41E3-DD9B-26A3-EA35-A07DEB7B0371}"/>
              </a:ext>
            </a:extLst>
          </p:cNvPr>
          <p:cNvSpPr/>
          <p:nvPr/>
        </p:nvSpPr>
        <p:spPr>
          <a:xfrm>
            <a:off x="7119992" y="4458984"/>
            <a:ext cx="4552307" cy="171797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FFC000"/>
                </a:solidFill>
                <a:latin typeface="Lucida Console" panose="020B0609040504020204" pitchFamily="49" charset="0"/>
              </a:rPr>
              <a:t>char foo[16];</a:t>
            </a:r>
          </a:p>
          <a:p>
            <a:r>
              <a:rPr lang="en-US" sz="1600" dirty="0">
                <a:solidFill>
                  <a:srgbClr val="FFC000"/>
                </a:solidFill>
                <a:latin typeface="Lucida Console" panose="020B0609040504020204" pitchFamily="49" charset="0"/>
              </a:rPr>
              <a:t>char bar[16];</a:t>
            </a:r>
          </a:p>
          <a:p>
            <a:r>
              <a:rPr lang="en-US" sz="1600" dirty="0" err="1">
                <a:solidFill>
                  <a:srgbClr val="FFC000"/>
                </a:solidFill>
                <a:latin typeface="Lucida Console" panose="020B0609040504020204" pitchFamily="49" charset="0"/>
              </a:rPr>
              <a:t>my_strcpy</a:t>
            </a:r>
            <a:r>
              <a:rPr lang="en-US" sz="1600" dirty="0">
                <a:solidFill>
                  <a:srgbClr val="FFC000"/>
                </a:solidFill>
                <a:latin typeface="Lucida Console" panose="020B0609040504020204" pitchFamily="49" charset="0"/>
              </a:rPr>
              <a:t>(foo, "Hello, World!");</a:t>
            </a:r>
          </a:p>
          <a:p>
            <a:r>
              <a:rPr lang="en-US" sz="1600" dirty="0" err="1">
                <a:solidFill>
                  <a:srgbClr val="FFC000"/>
                </a:solidFill>
                <a:latin typeface="Lucida Console" panose="020B0609040504020204" pitchFamily="49" charset="0"/>
              </a:rPr>
              <a:t>my_strcpy</a:t>
            </a:r>
            <a:r>
              <a:rPr lang="en-US" sz="1600" dirty="0">
                <a:solidFill>
                  <a:srgbClr val="FFC000"/>
                </a:solidFill>
                <a:latin typeface="Lucida Console" panose="020B0609040504020204" pitchFamily="49" charset="0"/>
              </a:rPr>
              <a:t>(bar, foo);</a:t>
            </a:r>
          </a:p>
          <a:p>
            <a:r>
              <a:rPr lang="en-US" sz="1600" dirty="0" err="1">
                <a:solidFill>
                  <a:srgbClr val="FFC000"/>
                </a:solidFill>
                <a:latin typeface="Lucida Console" panose="020B0609040504020204" pitchFamily="49" charset="0"/>
              </a:rPr>
              <a:t>printf</a:t>
            </a:r>
            <a:r>
              <a:rPr lang="en-US" sz="1600" dirty="0">
                <a:solidFill>
                  <a:srgbClr val="FFC000"/>
                </a:solidFill>
                <a:latin typeface="Lucida Console" panose="020B0609040504020204" pitchFamily="49" charset="0"/>
              </a:rPr>
              <a:t>("%s\n”, bar);</a:t>
            </a:r>
          </a:p>
        </p:txBody>
      </p:sp>
    </p:spTree>
    <p:extLst>
      <p:ext uri="{BB962C8B-B14F-4D97-AF65-F5344CB8AC3E}">
        <p14:creationId xmlns:p14="http://schemas.microsoft.com/office/powerpoint/2010/main" val="2637169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BA3B-B6C0-4F4F-6AC4-9E9182947631}"/>
              </a:ext>
            </a:extLst>
          </p:cNvPr>
          <p:cNvSpPr>
            <a:spLocks noGrp="1"/>
          </p:cNvSpPr>
          <p:nvPr>
            <p:ph type="title"/>
          </p:nvPr>
        </p:nvSpPr>
        <p:spPr/>
        <p:txBody>
          <a:bodyPr/>
          <a:lstStyle/>
          <a:p>
            <a:r>
              <a:rPr lang="en-US" dirty="0"/>
              <a:t>The Problems with Function Calls</a:t>
            </a:r>
            <a:br>
              <a:rPr lang="en-US" dirty="0"/>
            </a:br>
            <a:r>
              <a:rPr lang="en-US" dirty="0"/>
              <a:t>	Memory Aliasing</a:t>
            </a:r>
          </a:p>
        </p:txBody>
      </p:sp>
      <p:sp>
        <p:nvSpPr>
          <p:cNvPr id="3" name="Content Placeholder 2">
            <a:extLst>
              <a:ext uri="{FF2B5EF4-FFF2-40B4-BE49-F238E27FC236}">
                <a16:creationId xmlns:a16="http://schemas.microsoft.com/office/drawing/2014/main" id="{2AC63D96-0426-0CF5-C1ED-CFB607A51416}"/>
              </a:ext>
            </a:extLst>
          </p:cNvPr>
          <p:cNvSpPr>
            <a:spLocks noGrp="1"/>
          </p:cNvSpPr>
          <p:nvPr>
            <p:ph idx="1"/>
          </p:nvPr>
        </p:nvSpPr>
        <p:spPr/>
        <p:txBody>
          <a:bodyPr/>
          <a:lstStyle/>
          <a:p>
            <a:r>
              <a:rPr lang="en-US" dirty="0"/>
              <a:t>Two pointers could point to the same address – they are aliased</a:t>
            </a:r>
          </a:p>
          <a:p>
            <a:r>
              <a:rPr lang="en-US" dirty="0"/>
              <a:t>Two pointers could point to overlapping “objects” – also aliased</a:t>
            </a:r>
          </a:p>
        </p:txBody>
      </p:sp>
      <p:sp>
        <p:nvSpPr>
          <p:cNvPr id="4" name="Footer Placeholder 3">
            <a:extLst>
              <a:ext uri="{FF2B5EF4-FFF2-40B4-BE49-F238E27FC236}">
                <a16:creationId xmlns:a16="http://schemas.microsoft.com/office/drawing/2014/main" id="{121E9259-9ECB-A332-B1C9-0402A097974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6A7F8617-5391-3406-9B5D-1D38460E928B}"/>
              </a:ext>
            </a:extLst>
          </p:cNvPr>
          <p:cNvSpPr>
            <a:spLocks noGrp="1"/>
          </p:cNvSpPr>
          <p:nvPr>
            <p:ph type="sldNum" sz="quarter" idx="12"/>
          </p:nvPr>
        </p:nvSpPr>
        <p:spPr/>
        <p:txBody>
          <a:bodyPr/>
          <a:lstStyle/>
          <a:p>
            <a:fld id="{B30C84D9-7A41-4FEB-892B-80917372DB87}" type="slidenum">
              <a:rPr lang="en-US" smtClean="0"/>
              <a:t>24</a:t>
            </a:fld>
            <a:endParaRPr lang="en-US" dirty="0"/>
          </a:p>
        </p:txBody>
      </p:sp>
      <p:sp>
        <p:nvSpPr>
          <p:cNvPr id="6" name="Text Placeholder 5">
            <a:extLst>
              <a:ext uri="{FF2B5EF4-FFF2-40B4-BE49-F238E27FC236}">
                <a16:creationId xmlns:a16="http://schemas.microsoft.com/office/drawing/2014/main" id="{02F0FCD7-DC17-4F67-C8A6-A32180A8E4C7}"/>
              </a:ext>
            </a:extLst>
          </p:cNvPr>
          <p:cNvSpPr>
            <a:spLocks noGrp="1"/>
          </p:cNvSpPr>
          <p:nvPr>
            <p:ph type="body" sz="quarter" idx="13"/>
          </p:nvPr>
        </p:nvSpPr>
        <p:spPr/>
        <p:txBody>
          <a:bodyPr/>
          <a:lstStyle/>
          <a:p>
            <a:r>
              <a:rPr lang="en-US" dirty="0"/>
              <a:t>Slide by Bohn</a:t>
            </a:r>
          </a:p>
        </p:txBody>
      </p:sp>
      <p:sp>
        <p:nvSpPr>
          <p:cNvPr id="7" name="Rounded Rectangle 6">
            <a:extLst>
              <a:ext uri="{FF2B5EF4-FFF2-40B4-BE49-F238E27FC236}">
                <a16:creationId xmlns:a16="http://schemas.microsoft.com/office/drawing/2014/main" id="{C4E79C93-EA5F-98FD-0056-53858C9995B8}"/>
              </a:ext>
            </a:extLst>
          </p:cNvPr>
          <p:cNvSpPr/>
          <p:nvPr/>
        </p:nvSpPr>
        <p:spPr>
          <a:xfrm>
            <a:off x="519701" y="3352526"/>
            <a:ext cx="7216739" cy="282443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strcpy</a:t>
            </a:r>
            <a:r>
              <a:rPr lang="en-US" sz="1600" dirty="0">
                <a:solidFill>
                  <a:srgbClr val="00FA00"/>
                </a:solidFill>
                <a:latin typeface="Lucida Console" panose="020B0609040504020204" pitchFamily="49" charset="0"/>
              </a:rPr>
              <a:t>: copy source to destination*/</a:t>
            </a:r>
          </a:p>
          <a:p>
            <a:r>
              <a:rPr lang="en-US" sz="1600" dirty="0">
                <a:solidFill>
                  <a:srgbClr val="00FA00"/>
                </a:solidFill>
                <a:latin typeface="Lucida Console" panose="020B0609040504020204" pitchFamily="49" charset="0"/>
              </a:rPr>
              <a:t>void </a:t>
            </a:r>
            <a:r>
              <a:rPr lang="en-US" sz="1600" dirty="0" err="1">
                <a:solidFill>
                  <a:srgbClr val="00FA00"/>
                </a:solidFill>
                <a:latin typeface="Lucida Console" panose="020B0609040504020204" pitchFamily="49" charset="0"/>
              </a:rPr>
              <a:t>my_strcpy</a:t>
            </a:r>
            <a:r>
              <a:rPr lang="en-US" sz="1600" dirty="0">
                <a:solidFill>
                  <a:srgbClr val="00FA00"/>
                </a:solidFill>
                <a:latin typeface="Lucida Console" panose="020B0609040504020204" pitchFamily="49" charset="0"/>
              </a:rPr>
              <a:t>(char *destination, const char *source) {</a:t>
            </a:r>
          </a:p>
          <a:p>
            <a:r>
              <a:rPr lang="en-US" sz="1600" dirty="0">
                <a:solidFill>
                  <a:srgbClr val="00FA00"/>
                </a:solidFill>
                <a:latin typeface="Lucida Console" panose="020B0609040504020204" pitchFamily="49" charset="0"/>
              </a:rPr>
              <a:t>    char c;</a:t>
            </a:r>
          </a:p>
          <a:p>
            <a:r>
              <a:rPr lang="en-US" sz="1600" dirty="0">
                <a:solidFill>
                  <a:srgbClr val="00FA00"/>
                </a:solidFill>
                <a:latin typeface="Lucida Console" panose="020B0609040504020204" pitchFamily="49" charset="0"/>
              </a:rPr>
              <a:t>    long </a:t>
            </a:r>
            <a:r>
              <a:rPr lang="en-US" sz="1600" dirty="0" err="1">
                <a:solidFill>
                  <a:srgbClr val="00FA00"/>
                </a:solidFill>
                <a:latin typeface="Lucida Console" panose="020B0609040504020204" pitchFamily="49" charset="0"/>
              </a:rPr>
              <a:t>i</a:t>
            </a:r>
            <a:r>
              <a:rPr lang="en-US" sz="1600" dirty="0">
                <a:solidFill>
                  <a:srgbClr val="00FA00"/>
                </a:solidFill>
                <a:latin typeface="Lucida Console" panose="020B0609040504020204" pitchFamily="49" charset="0"/>
              </a:rPr>
              <a:t> = 0;</a:t>
            </a:r>
          </a:p>
          <a:p>
            <a:r>
              <a:rPr lang="en-US" sz="1600" dirty="0">
                <a:solidFill>
                  <a:srgbClr val="00FA00"/>
                </a:solidFill>
                <a:latin typeface="Lucida Console" panose="020B0609040504020204" pitchFamily="49" charset="0"/>
              </a:rPr>
              <a:t>    do {</a:t>
            </a:r>
          </a:p>
          <a:p>
            <a:r>
              <a:rPr lang="en-US" sz="1600" dirty="0">
                <a:solidFill>
                  <a:srgbClr val="00FA00"/>
                </a:solidFill>
                <a:latin typeface="Lucida Console" panose="020B0609040504020204" pitchFamily="49" charset="0"/>
              </a:rPr>
              <a:t>        c = source[</a:t>
            </a:r>
            <a:r>
              <a:rPr lang="en-US" sz="1600" dirty="0" err="1">
                <a:solidFill>
                  <a:srgbClr val="00FA00"/>
                </a:solidFill>
                <a:latin typeface="Lucida Console" panose="020B0609040504020204" pitchFamily="49" charset="0"/>
              </a:rPr>
              <a:t>i</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destination[</a:t>
            </a:r>
            <a:r>
              <a:rPr lang="en-US" sz="1600" dirty="0" err="1">
                <a:solidFill>
                  <a:srgbClr val="00FA00"/>
                </a:solidFill>
                <a:latin typeface="Lucida Console" panose="020B0609040504020204" pitchFamily="49" charset="0"/>
              </a:rPr>
              <a:t>i</a:t>
            </a:r>
            <a:r>
              <a:rPr lang="en-US" sz="1600" dirty="0">
                <a:solidFill>
                  <a:srgbClr val="00FA00"/>
                </a:solidFill>
                <a:latin typeface="Lucida Console" panose="020B0609040504020204" pitchFamily="49" charset="0"/>
              </a:rPr>
              <a:t>] = c;</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i</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 while (c != '\0');</a:t>
            </a:r>
          </a:p>
          <a:p>
            <a:r>
              <a:rPr lang="en-US" sz="1600" dirty="0">
                <a:solidFill>
                  <a:srgbClr val="00FA00"/>
                </a:solidFill>
                <a:latin typeface="Lucida Console" panose="020B0609040504020204" pitchFamily="49" charset="0"/>
              </a:rPr>
              <a:t>}</a:t>
            </a:r>
          </a:p>
        </p:txBody>
      </p:sp>
      <p:sp>
        <p:nvSpPr>
          <p:cNvPr id="8" name="Rounded Rectangle 7">
            <a:extLst>
              <a:ext uri="{FF2B5EF4-FFF2-40B4-BE49-F238E27FC236}">
                <a16:creationId xmlns:a16="http://schemas.microsoft.com/office/drawing/2014/main" id="{B3FD41E3-DD9B-26A3-EA35-A07DEB7B0371}"/>
              </a:ext>
            </a:extLst>
          </p:cNvPr>
          <p:cNvSpPr/>
          <p:nvPr/>
        </p:nvSpPr>
        <p:spPr>
          <a:xfrm>
            <a:off x="7119992" y="4458984"/>
            <a:ext cx="4552307" cy="171797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FFC000"/>
                </a:solidFill>
                <a:latin typeface="Lucida Console" panose="020B0609040504020204" pitchFamily="49" charset="0"/>
              </a:rPr>
              <a:t>char foo[16];</a:t>
            </a:r>
          </a:p>
          <a:p>
            <a:r>
              <a:rPr lang="en-US" sz="1600" dirty="0">
                <a:solidFill>
                  <a:srgbClr val="FFC000"/>
                </a:solidFill>
                <a:latin typeface="Lucida Console" panose="020B0609040504020204" pitchFamily="49" charset="0"/>
              </a:rPr>
              <a:t>char *bar = foo + 2;</a:t>
            </a:r>
          </a:p>
          <a:p>
            <a:r>
              <a:rPr lang="en-US" sz="1600" dirty="0" err="1">
                <a:solidFill>
                  <a:srgbClr val="FFC000"/>
                </a:solidFill>
                <a:latin typeface="Lucida Console" panose="020B0609040504020204" pitchFamily="49" charset="0"/>
              </a:rPr>
              <a:t>my_strcpy</a:t>
            </a:r>
            <a:r>
              <a:rPr lang="en-US" sz="1600" dirty="0">
                <a:solidFill>
                  <a:srgbClr val="FFC000"/>
                </a:solidFill>
                <a:latin typeface="Lucida Console" panose="020B0609040504020204" pitchFamily="49" charset="0"/>
              </a:rPr>
              <a:t>(foo, "Hello, World!");</a:t>
            </a:r>
          </a:p>
          <a:p>
            <a:r>
              <a:rPr lang="en-US" sz="1600" dirty="0" err="1">
                <a:solidFill>
                  <a:srgbClr val="FFC000"/>
                </a:solidFill>
                <a:latin typeface="Lucida Console" panose="020B0609040504020204" pitchFamily="49" charset="0"/>
              </a:rPr>
              <a:t>my_strcpy</a:t>
            </a:r>
            <a:r>
              <a:rPr lang="en-US" sz="1600" dirty="0">
                <a:solidFill>
                  <a:srgbClr val="FFC000"/>
                </a:solidFill>
                <a:latin typeface="Lucida Console" panose="020B0609040504020204" pitchFamily="49" charset="0"/>
              </a:rPr>
              <a:t>(bar, foo);</a:t>
            </a:r>
          </a:p>
          <a:p>
            <a:r>
              <a:rPr lang="en-US" sz="1600" dirty="0" err="1">
                <a:solidFill>
                  <a:srgbClr val="FFC000"/>
                </a:solidFill>
                <a:latin typeface="Lucida Console" panose="020B0609040504020204" pitchFamily="49" charset="0"/>
              </a:rPr>
              <a:t>printf</a:t>
            </a:r>
            <a:r>
              <a:rPr lang="en-US" sz="1600" dirty="0">
                <a:solidFill>
                  <a:srgbClr val="FFC000"/>
                </a:solidFill>
                <a:latin typeface="Lucida Console" panose="020B0609040504020204" pitchFamily="49" charset="0"/>
              </a:rPr>
              <a:t>("%s\n”, bar);</a:t>
            </a:r>
          </a:p>
        </p:txBody>
      </p:sp>
    </p:spTree>
    <p:extLst>
      <p:ext uri="{BB962C8B-B14F-4D97-AF65-F5344CB8AC3E}">
        <p14:creationId xmlns:p14="http://schemas.microsoft.com/office/powerpoint/2010/main" val="2343759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BA3B-B6C0-4F4F-6AC4-9E9182947631}"/>
              </a:ext>
            </a:extLst>
          </p:cNvPr>
          <p:cNvSpPr>
            <a:spLocks noGrp="1"/>
          </p:cNvSpPr>
          <p:nvPr>
            <p:ph type="title"/>
          </p:nvPr>
        </p:nvSpPr>
        <p:spPr/>
        <p:txBody>
          <a:bodyPr/>
          <a:lstStyle/>
          <a:p>
            <a:r>
              <a:rPr lang="en-US" dirty="0"/>
              <a:t>The Problems with Function Calls</a:t>
            </a:r>
            <a:br>
              <a:rPr lang="en-US" dirty="0"/>
            </a:br>
            <a:r>
              <a:rPr lang="en-US" dirty="0"/>
              <a:t>	Memory Aliasing</a:t>
            </a:r>
          </a:p>
        </p:txBody>
      </p:sp>
      <p:sp>
        <p:nvSpPr>
          <p:cNvPr id="3" name="Content Placeholder 2">
            <a:extLst>
              <a:ext uri="{FF2B5EF4-FFF2-40B4-BE49-F238E27FC236}">
                <a16:creationId xmlns:a16="http://schemas.microsoft.com/office/drawing/2014/main" id="{2AC63D96-0426-0CF5-C1ED-CFB607A51416}"/>
              </a:ext>
            </a:extLst>
          </p:cNvPr>
          <p:cNvSpPr>
            <a:spLocks noGrp="1"/>
          </p:cNvSpPr>
          <p:nvPr>
            <p:ph idx="1"/>
          </p:nvPr>
        </p:nvSpPr>
        <p:spPr/>
        <p:txBody>
          <a:bodyPr/>
          <a:lstStyle/>
          <a:p>
            <a:r>
              <a:rPr lang="en-US" dirty="0"/>
              <a:t>Not all aliasing effects are as disastrous</a:t>
            </a:r>
          </a:p>
          <a:p>
            <a:r>
              <a:rPr lang="en-US" dirty="0"/>
              <a:t>If aliasing </a:t>
            </a:r>
            <a:r>
              <a:rPr lang="en-US" i="1" dirty="0"/>
              <a:t>can</a:t>
            </a:r>
            <a:r>
              <a:rPr lang="en-US" dirty="0"/>
              <a:t> occur, the compiler has to let it occur</a:t>
            </a:r>
          </a:p>
          <a:p>
            <a:pPr lvl="1"/>
            <a:r>
              <a:rPr lang="en-US" dirty="0"/>
              <a:t>Limits code movement</a:t>
            </a:r>
          </a:p>
        </p:txBody>
      </p:sp>
      <p:sp>
        <p:nvSpPr>
          <p:cNvPr id="4" name="Footer Placeholder 3">
            <a:extLst>
              <a:ext uri="{FF2B5EF4-FFF2-40B4-BE49-F238E27FC236}">
                <a16:creationId xmlns:a16="http://schemas.microsoft.com/office/drawing/2014/main" id="{121E9259-9ECB-A332-B1C9-0402A097974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6A7F8617-5391-3406-9B5D-1D38460E928B}"/>
              </a:ext>
            </a:extLst>
          </p:cNvPr>
          <p:cNvSpPr>
            <a:spLocks noGrp="1"/>
          </p:cNvSpPr>
          <p:nvPr>
            <p:ph type="sldNum" sz="quarter" idx="12"/>
          </p:nvPr>
        </p:nvSpPr>
        <p:spPr/>
        <p:txBody>
          <a:bodyPr/>
          <a:lstStyle/>
          <a:p>
            <a:fld id="{B30C84D9-7A41-4FEB-892B-80917372DB87}" type="slidenum">
              <a:rPr lang="en-US" smtClean="0"/>
              <a:t>25</a:t>
            </a:fld>
            <a:endParaRPr lang="en-US" dirty="0"/>
          </a:p>
        </p:txBody>
      </p:sp>
      <p:sp>
        <p:nvSpPr>
          <p:cNvPr id="6" name="Text Placeholder 5">
            <a:extLst>
              <a:ext uri="{FF2B5EF4-FFF2-40B4-BE49-F238E27FC236}">
                <a16:creationId xmlns:a16="http://schemas.microsoft.com/office/drawing/2014/main" id="{02F0FCD7-DC17-4F67-C8A6-A32180A8E4C7}"/>
              </a:ext>
            </a:extLst>
          </p:cNvPr>
          <p:cNvSpPr>
            <a:spLocks noGrp="1"/>
          </p:cNvSpPr>
          <p:nvPr>
            <p:ph type="body" sz="quarter" idx="13"/>
          </p:nvPr>
        </p:nvSpPr>
        <p:spPr/>
        <p:txBody>
          <a:bodyPr/>
          <a:lstStyle/>
          <a:p>
            <a:r>
              <a:rPr lang="en-US" dirty="0"/>
              <a:t>Slide by Bohn</a:t>
            </a:r>
          </a:p>
        </p:txBody>
      </p:sp>
      <p:sp>
        <p:nvSpPr>
          <p:cNvPr id="7" name="Rounded Rectangle 6">
            <a:extLst>
              <a:ext uri="{FF2B5EF4-FFF2-40B4-BE49-F238E27FC236}">
                <a16:creationId xmlns:a16="http://schemas.microsoft.com/office/drawing/2014/main" id="{C4E79C93-EA5F-98FD-0056-53858C9995B8}"/>
              </a:ext>
            </a:extLst>
          </p:cNvPr>
          <p:cNvSpPr/>
          <p:nvPr/>
        </p:nvSpPr>
        <p:spPr>
          <a:xfrm>
            <a:off x="519701" y="3352526"/>
            <a:ext cx="7216739" cy="282443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strcpy</a:t>
            </a:r>
            <a:r>
              <a:rPr lang="en-US" sz="1600" dirty="0">
                <a:solidFill>
                  <a:srgbClr val="00FA00"/>
                </a:solidFill>
                <a:latin typeface="Lucida Console" panose="020B0609040504020204" pitchFamily="49" charset="0"/>
              </a:rPr>
              <a:t>: copy source to destination*/</a:t>
            </a:r>
          </a:p>
          <a:p>
            <a:r>
              <a:rPr lang="en-US" sz="1600" dirty="0">
                <a:solidFill>
                  <a:srgbClr val="00FA00"/>
                </a:solidFill>
                <a:latin typeface="Lucida Console" panose="020B0609040504020204" pitchFamily="49" charset="0"/>
              </a:rPr>
              <a:t>void </a:t>
            </a:r>
            <a:r>
              <a:rPr lang="en-US" sz="1600" dirty="0" err="1">
                <a:solidFill>
                  <a:srgbClr val="00FA00"/>
                </a:solidFill>
                <a:latin typeface="Lucida Console" panose="020B0609040504020204" pitchFamily="49" charset="0"/>
              </a:rPr>
              <a:t>my_strcpy</a:t>
            </a:r>
            <a:r>
              <a:rPr lang="en-US" sz="1600" dirty="0">
                <a:solidFill>
                  <a:srgbClr val="00FA00"/>
                </a:solidFill>
                <a:latin typeface="Lucida Console" panose="020B0609040504020204" pitchFamily="49" charset="0"/>
              </a:rPr>
              <a:t>(char *destination, const char *source) {</a:t>
            </a:r>
          </a:p>
          <a:p>
            <a:r>
              <a:rPr lang="en-US" sz="1600" dirty="0">
                <a:solidFill>
                  <a:srgbClr val="00FA00"/>
                </a:solidFill>
                <a:latin typeface="Lucida Console" panose="020B0609040504020204" pitchFamily="49" charset="0"/>
              </a:rPr>
              <a:t>    char c;</a:t>
            </a:r>
          </a:p>
          <a:p>
            <a:r>
              <a:rPr lang="en-US" sz="1600" dirty="0">
                <a:solidFill>
                  <a:srgbClr val="00FA00"/>
                </a:solidFill>
                <a:latin typeface="Lucida Console" panose="020B0609040504020204" pitchFamily="49" charset="0"/>
              </a:rPr>
              <a:t>    long </a:t>
            </a:r>
            <a:r>
              <a:rPr lang="en-US" sz="1600" dirty="0" err="1">
                <a:solidFill>
                  <a:srgbClr val="00FA00"/>
                </a:solidFill>
                <a:latin typeface="Lucida Console" panose="020B0609040504020204" pitchFamily="49" charset="0"/>
              </a:rPr>
              <a:t>i</a:t>
            </a:r>
            <a:r>
              <a:rPr lang="en-US" sz="1600" dirty="0">
                <a:solidFill>
                  <a:srgbClr val="00FA00"/>
                </a:solidFill>
                <a:latin typeface="Lucida Console" panose="020B0609040504020204" pitchFamily="49" charset="0"/>
              </a:rPr>
              <a:t> = 0;</a:t>
            </a:r>
          </a:p>
          <a:p>
            <a:r>
              <a:rPr lang="en-US" sz="1600" dirty="0">
                <a:solidFill>
                  <a:srgbClr val="00FA00"/>
                </a:solidFill>
                <a:latin typeface="Lucida Console" panose="020B0609040504020204" pitchFamily="49" charset="0"/>
              </a:rPr>
              <a:t>    do {</a:t>
            </a:r>
          </a:p>
          <a:p>
            <a:r>
              <a:rPr lang="en-US" sz="1600" dirty="0">
                <a:solidFill>
                  <a:srgbClr val="00FA00"/>
                </a:solidFill>
                <a:latin typeface="Lucida Console" panose="020B0609040504020204" pitchFamily="49" charset="0"/>
              </a:rPr>
              <a:t>        c = source[</a:t>
            </a:r>
            <a:r>
              <a:rPr lang="en-US" sz="1600" dirty="0" err="1">
                <a:solidFill>
                  <a:srgbClr val="00FA00"/>
                </a:solidFill>
                <a:latin typeface="Lucida Console" panose="020B0609040504020204" pitchFamily="49" charset="0"/>
              </a:rPr>
              <a:t>i</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destination[</a:t>
            </a:r>
            <a:r>
              <a:rPr lang="en-US" sz="1600" dirty="0" err="1">
                <a:solidFill>
                  <a:srgbClr val="00FA00"/>
                </a:solidFill>
                <a:latin typeface="Lucida Console" panose="020B0609040504020204" pitchFamily="49" charset="0"/>
              </a:rPr>
              <a:t>i</a:t>
            </a:r>
            <a:r>
              <a:rPr lang="en-US" sz="1600" dirty="0">
                <a:solidFill>
                  <a:srgbClr val="00FA00"/>
                </a:solidFill>
                <a:latin typeface="Lucida Console" panose="020B0609040504020204" pitchFamily="49" charset="0"/>
              </a:rPr>
              <a:t>] = c;</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i</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 while (c != '\0');</a:t>
            </a:r>
          </a:p>
          <a:p>
            <a:r>
              <a:rPr lang="en-US" sz="1600"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3604735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BA3B-B6C0-4F4F-6AC4-9E9182947631}"/>
              </a:ext>
            </a:extLst>
          </p:cNvPr>
          <p:cNvSpPr>
            <a:spLocks noGrp="1"/>
          </p:cNvSpPr>
          <p:nvPr>
            <p:ph type="title"/>
          </p:nvPr>
        </p:nvSpPr>
        <p:spPr/>
        <p:txBody>
          <a:bodyPr/>
          <a:lstStyle/>
          <a:p>
            <a:r>
              <a:rPr lang="en-US" dirty="0">
                <a:latin typeface="Lucida Console" panose="020B0609040504020204" pitchFamily="49" charset="0"/>
              </a:rPr>
              <a:t>restrict</a:t>
            </a:r>
            <a:r>
              <a:rPr lang="en-US" dirty="0"/>
              <a:t> Qualifier</a:t>
            </a:r>
          </a:p>
        </p:txBody>
      </p:sp>
      <p:sp>
        <p:nvSpPr>
          <p:cNvPr id="3" name="Content Placeholder 2">
            <a:extLst>
              <a:ext uri="{FF2B5EF4-FFF2-40B4-BE49-F238E27FC236}">
                <a16:creationId xmlns:a16="http://schemas.microsoft.com/office/drawing/2014/main" id="{2AC63D96-0426-0CF5-C1ED-CFB607A51416}"/>
              </a:ext>
            </a:extLst>
          </p:cNvPr>
          <p:cNvSpPr>
            <a:spLocks noGrp="1"/>
          </p:cNvSpPr>
          <p:nvPr>
            <p:ph idx="1"/>
          </p:nvPr>
        </p:nvSpPr>
        <p:spPr/>
        <p:txBody>
          <a:bodyPr/>
          <a:lstStyle/>
          <a:p>
            <a:r>
              <a:rPr lang="en-US" dirty="0"/>
              <a:t>Tells the compiler to assume no other points to the same “object”</a:t>
            </a:r>
          </a:p>
          <a:p>
            <a:r>
              <a:rPr lang="en-US" dirty="0"/>
              <a:t>Allows optimizations under that assumption</a:t>
            </a:r>
          </a:p>
          <a:p>
            <a:r>
              <a:rPr lang="en-US" dirty="0"/>
              <a:t>Undefined Behavior if calling code breaks the assumption</a:t>
            </a:r>
          </a:p>
        </p:txBody>
      </p:sp>
      <p:sp>
        <p:nvSpPr>
          <p:cNvPr id="4" name="Footer Placeholder 3">
            <a:extLst>
              <a:ext uri="{FF2B5EF4-FFF2-40B4-BE49-F238E27FC236}">
                <a16:creationId xmlns:a16="http://schemas.microsoft.com/office/drawing/2014/main" id="{121E9259-9ECB-A332-B1C9-0402A097974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6A7F8617-5391-3406-9B5D-1D38460E928B}"/>
              </a:ext>
            </a:extLst>
          </p:cNvPr>
          <p:cNvSpPr>
            <a:spLocks noGrp="1"/>
          </p:cNvSpPr>
          <p:nvPr>
            <p:ph type="sldNum" sz="quarter" idx="12"/>
          </p:nvPr>
        </p:nvSpPr>
        <p:spPr/>
        <p:txBody>
          <a:bodyPr/>
          <a:lstStyle/>
          <a:p>
            <a:fld id="{B30C84D9-7A41-4FEB-892B-80917372DB87}" type="slidenum">
              <a:rPr lang="en-US" smtClean="0"/>
              <a:t>26</a:t>
            </a:fld>
            <a:endParaRPr lang="en-US" dirty="0"/>
          </a:p>
        </p:txBody>
      </p:sp>
      <p:sp>
        <p:nvSpPr>
          <p:cNvPr id="6" name="Text Placeholder 5">
            <a:extLst>
              <a:ext uri="{FF2B5EF4-FFF2-40B4-BE49-F238E27FC236}">
                <a16:creationId xmlns:a16="http://schemas.microsoft.com/office/drawing/2014/main" id="{02F0FCD7-DC17-4F67-C8A6-A32180A8E4C7}"/>
              </a:ext>
            </a:extLst>
          </p:cNvPr>
          <p:cNvSpPr>
            <a:spLocks noGrp="1"/>
          </p:cNvSpPr>
          <p:nvPr>
            <p:ph type="body" sz="quarter" idx="13"/>
          </p:nvPr>
        </p:nvSpPr>
        <p:spPr/>
        <p:txBody>
          <a:bodyPr/>
          <a:lstStyle/>
          <a:p>
            <a:r>
              <a:rPr lang="en-US" dirty="0"/>
              <a:t>Slide by Bohn</a:t>
            </a:r>
          </a:p>
        </p:txBody>
      </p:sp>
      <p:sp>
        <p:nvSpPr>
          <p:cNvPr id="7" name="Rounded Rectangle 6">
            <a:extLst>
              <a:ext uri="{FF2B5EF4-FFF2-40B4-BE49-F238E27FC236}">
                <a16:creationId xmlns:a16="http://schemas.microsoft.com/office/drawing/2014/main" id="{C4E79C93-EA5F-98FD-0056-53858C9995B8}"/>
              </a:ext>
            </a:extLst>
          </p:cNvPr>
          <p:cNvSpPr/>
          <p:nvPr/>
        </p:nvSpPr>
        <p:spPr>
          <a:xfrm>
            <a:off x="519701" y="3352526"/>
            <a:ext cx="9446232" cy="282443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strcpy</a:t>
            </a:r>
            <a:r>
              <a:rPr lang="en-US" sz="1600" dirty="0">
                <a:solidFill>
                  <a:srgbClr val="00FA00"/>
                </a:solidFill>
                <a:latin typeface="Lucida Console" panose="020B0609040504020204" pitchFamily="49" charset="0"/>
              </a:rPr>
              <a:t>: copy source to destination*/</a:t>
            </a:r>
          </a:p>
          <a:p>
            <a:r>
              <a:rPr lang="en-US" sz="1600" dirty="0">
                <a:solidFill>
                  <a:srgbClr val="00FA00"/>
                </a:solidFill>
                <a:latin typeface="Lucida Console" panose="020B0609040504020204" pitchFamily="49" charset="0"/>
              </a:rPr>
              <a:t>void </a:t>
            </a:r>
            <a:r>
              <a:rPr lang="en-US" sz="1600" dirty="0" err="1">
                <a:solidFill>
                  <a:srgbClr val="00FA00"/>
                </a:solidFill>
                <a:latin typeface="Lucida Console" panose="020B0609040504020204" pitchFamily="49" charset="0"/>
              </a:rPr>
              <a:t>my_strcpy</a:t>
            </a:r>
            <a:r>
              <a:rPr lang="en-US" sz="1600" dirty="0">
                <a:solidFill>
                  <a:srgbClr val="00FA00"/>
                </a:solidFill>
                <a:latin typeface="Lucida Console" panose="020B0609040504020204" pitchFamily="49" charset="0"/>
              </a:rPr>
              <a:t>(char *</a:t>
            </a:r>
            <a:r>
              <a:rPr lang="en-US" sz="1600" dirty="0">
                <a:solidFill>
                  <a:srgbClr val="FFC000"/>
                </a:solidFill>
                <a:latin typeface="Lucida Console" panose="020B0609040504020204" pitchFamily="49" charset="0"/>
              </a:rPr>
              <a:t>restrict</a:t>
            </a:r>
            <a:r>
              <a:rPr lang="en-US" sz="1600" dirty="0">
                <a:solidFill>
                  <a:srgbClr val="00FA00"/>
                </a:solidFill>
                <a:latin typeface="Lucida Console" panose="020B0609040504020204" pitchFamily="49" charset="0"/>
              </a:rPr>
              <a:t> destination, const char *</a:t>
            </a:r>
            <a:r>
              <a:rPr lang="en-US" sz="1600" dirty="0">
                <a:solidFill>
                  <a:srgbClr val="FFC000"/>
                </a:solidFill>
                <a:latin typeface="Lucida Console" panose="020B0609040504020204" pitchFamily="49" charset="0"/>
              </a:rPr>
              <a:t>restrict</a:t>
            </a:r>
            <a:r>
              <a:rPr lang="en-US" sz="1600" dirty="0">
                <a:solidFill>
                  <a:srgbClr val="00FA00"/>
                </a:solidFill>
                <a:latin typeface="Lucida Console" panose="020B0609040504020204" pitchFamily="49" charset="0"/>
              </a:rPr>
              <a:t> source) {</a:t>
            </a:r>
          </a:p>
          <a:p>
            <a:r>
              <a:rPr lang="en-US" sz="1600" dirty="0">
                <a:solidFill>
                  <a:srgbClr val="00FA00"/>
                </a:solidFill>
                <a:latin typeface="Lucida Console" panose="020B0609040504020204" pitchFamily="49" charset="0"/>
              </a:rPr>
              <a:t>    char c;</a:t>
            </a:r>
          </a:p>
          <a:p>
            <a:r>
              <a:rPr lang="en-US" sz="1600" dirty="0">
                <a:solidFill>
                  <a:srgbClr val="00FA00"/>
                </a:solidFill>
                <a:latin typeface="Lucida Console" panose="020B0609040504020204" pitchFamily="49" charset="0"/>
              </a:rPr>
              <a:t>    long </a:t>
            </a:r>
            <a:r>
              <a:rPr lang="en-US" sz="1600" dirty="0" err="1">
                <a:solidFill>
                  <a:srgbClr val="00FA00"/>
                </a:solidFill>
                <a:latin typeface="Lucida Console" panose="020B0609040504020204" pitchFamily="49" charset="0"/>
              </a:rPr>
              <a:t>i</a:t>
            </a:r>
            <a:r>
              <a:rPr lang="en-US" sz="1600" dirty="0">
                <a:solidFill>
                  <a:srgbClr val="00FA00"/>
                </a:solidFill>
                <a:latin typeface="Lucida Console" panose="020B0609040504020204" pitchFamily="49" charset="0"/>
              </a:rPr>
              <a:t> = 0;</a:t>
            </a:r>
          </a:p>
          <a:p>
            <a:r>
              <a:rPr lang="en-US" sz="1600" dirty="0">
                <a:solidFill>
                  <a:srgbClr val="00FA00"/>
                </a:solidFill>
                <a:latin typeface="Lucida Console" panose="020B0609040504020204" pitchFamily="49" charset="0"/>
              </a:rPr>
              <a:t>    do {</a:t>
            </a:r>
          </a:p>
          <a:p>
            <a:r>
              <a:rPr lang="en-US" sz="1600" dirty="0">
                <a:solidFill>
                  <a:srgbClr val="00FA00"/>
                </a:solidFill>
                <a:latin typeface="Lucida Console" panose="020B0609040504020204" pitchFamily="49" charset="0"/>
              </a:rPr>
              <a:t>        c = source[</a:t>
            </a:r>
            <a:r>
              <a:rPr lang="en-US" sz="1600" dirty="0" err="1">
                <a:solidFill>
                  <a:srgbClr val="00FA00"/>
                </a:solidFill>
                <a:latin typeface="Lucida Console" panose="020B0609040504020204" pitchFamily="49" charset="0"/>
              </a:rPr>
              <a:t>i</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destination[</a:t>
            </a:r>
            <a:r>
              <a:rPr lang="en-US" sz="1600" dirty="0" err="1">
                <a:solidFill>
                  <a:srgbClr val="00FA00"/>
                </a:solidFill>
                <a:latin typeface="Lucida Console" panose="020B0609040504020204" pitchFamily="49" charset="0"/>
              </a:rPr>
              <a:t>i</a:t>
            </a:r>
            <a:r>
              <a:rPr lang="en-US" sz="1600" dirty="0">
                <a:solidFill>
                  <a:srgbClr val="00FA00"/>
                </a:solidFill>
                <a:latin typeface="Lucida Console" panose="020B0609040504020204" pitchFamily="49" charset="0"/>
              </a:rPr>
              <a:t>] = c;</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i</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 while (c != '\0');</a:t>
            </a:r>
          </a:p>
          <a:p>
            <a:r>
              <a:rPr lang="en-US" sz="1600"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1961221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BA3B-B6C0-4F4F-6AC4-9E9182947631}"/>
              </a:ext>
            </a:extLst>
          </p:cNvPr>
          <p:cNvSpPr>
            <a:spLocks noGrp="1"/>
          </p:cNvSpPr>
          <p:nvPr>
            <p:ph type="title"/>
          </p:nvPr>
        </p:nvSpPr>
        <p:spPr/>
        <p:txBody>
          <a:bodyPr/>
          <a:lstStyle/>
          <a:p>
            <a:r>
              <a:rPr lang="en-US" dirty="0"/>
              <a:t>One More Optimization: Loop Unrolling</a:t>
            </a:r>
          </a:p>
        </p:txBody>
      </p:sp>
      <p:sp>
        <p:nvSpPr>
          <p:cNvPr id="3" name="Content Placeholder 2">
            <a:extLst>
              <a:ext uri="{FF2B5EF4-FFF2-40B4-BE49-F238E27FC236}">
                <a16:creationId xmlns:a16="http://schemas.microsoft.com/office/drawing/2014/main" id="{2AC63D96-0426-0CF5-C1ED-CFB607A51416}"/>
              </a:ext>
            </a:extLst>
          </p:cNvPr>
          <p:cNvSpPr>
            <a:spLocks noGrp="1"/>
          </p:cNvSpPr>
          <p:nvPr>
            <p:ph idx="1"/>
          </p:nvPr>
        </p:nvSpPr>
        <p:spPr/>
        <p:txBody>
          <a:bodyPr/>
          <a:lstStyle/>
          <a:p>
            <a:r>
              <a:rPr lang="en-US" dirty="0"/>
              <a:t>Replace loop body with multiple copies of loop body, reducing number of iterations</a:t>
            </a:r>
          </a:p>
          <a:p>
            <a:endParaRPr lang="en-US" dirty="0"/>
          </a:p>
          <a:p>
            <a:r>
              <a:rPr lang="en-US" dirty="0"/>
              <a:t>Larger, faster executable</a:t>
            </a:r>
          </a:p>
          <a:p>
            <a:endParaRPr lang="en-US" dirty="0"/>
          </a:p>
          <a:p>
            <a:r>
              <a:rPr lang="en-US" dirty="0"/>
              <a:t>Keeps pipeline fed</a:t>
            </a:r>
          </a:p>
          <a:p>
            <a:pPr lvl="1"/>
            <a:r>
              <a:rPr lang="en-US" dirty="0"/>
              <a:t>less branching</a:t>
            </a:r>
          </a:p>
          <a:p>
            <a:r>
              <a:rPr lang="en-US" dirty="0"/>
              <a:t>Increased spatial locality </a:t>
            </a:r>
          </a:p>
          <a:p>
            <a:pPr lvl="1"/>
            <a:r>
              <a:rPr lang="en-US" dirty="0"/>
              <a:t>stride to next instruction more often</a:t>
            </a:r>
          </a:p>
        </p:txBody>
      </p:sp>
      <p:sp>
        <p:nvSpPr>
          <p:cNvPr id="4" name="Footer Placeholder 3">
            <a:extLst>
              <a:ext uri="{FF2B5EF4-FFF2-40B4-BE49-F238E27FC236}">
                <a16:creationId xmlns:a16="http://schemas.microsoft.com/office/drawing/2014/main" id="{121E9259-9ECB-A332-B1C9-0402A097974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6A7F8617-5391-3406-9B5D-1D38460E928B}"/>
              </a:ext>
            </a:extLst>
          </p:cNvPr>
          <p:cNvSpPr>
            <a:spLocks noGrp="1"/>
          </p:cNvSpPr>
          <p:nvPr>
            <p:ph type="sldNum" sz="quarter" idx="12"/>
          </p:nvPr>
        </p:nvSpPr>
        <p:spPr/>
        <p:txBody>
          <a:bodyPr/>
          <a:lstStyle/>
          <a:p>
            <a:fld id="{B30C84D9-7A41-4FEB-892B-80917372DB87}" type="slidenum">
              <a:rPr lang="en-US" smtClean="0"/>
              <a:t>27</a:t>
            </a:fld>
            <a:endParaRPr lang="en-US"/>
          </a:p>
        </p:txBody>
      </p:sp>
      <p:sp>
        <p:nvSpPr>
          <p:cNvPr id="6" name="Text Placeholder 5">
            <a:extLst>
              <a:ext uri="{FF2B5EF4-FFF2-40B4-BE49-F238E27FC236}">
                <a16:creationId xmlns:a16="http://schemas.microsoft.com/office/drawing/2014/main" id="{02F0FCD7-DC17-4F67-C8A6-A32180A8E4C7}"/>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758811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BA3B-B6C0-4F4F-6AC4-9E9182947631}"/>
              </a:ext>
            </a:extLst>
          </p:cNvPr>
          <p:cNvSpPr>
            <a:spLocks noGrp="1"/>
          </p:cNvSpPr>
          <p:nvPr>
            <p:ph type="title"/>
          </p:nvPr>
        </p:nvSpPr>
        <p:spPr/>
        <p:txBody>
          <a:bodyPr/>
          <a:lstStyle/>
          <a:p>
            <a:r>
              <a:rPr lang="en-US" dirty="0">
                <a:latin typeface="Lucida Console" panose="020B0609040504020204" pitchFamily="49" charset="0"/>
              </a:rPr>
              <a:t>-</a:t>
            </a:r>
            <a:r>
              <a:rPr lang="en-US" dirty="0" err="1">
                <a:latin typeface="Lucida Console" panose="020B0609040504020204" pitchFamily="49" charset="0"/>
              </a:rPr>
              <a:t>funroll</a:t>
            </a:r>
            <a:r>
              <a:rPr lang="en-US" dirty="0">
                <a:latin typeface="Lucida Console" panose="020B0609040504020204" pitchFamily="49" charset="0"/>
              </a:rPr>
              <a:t>-loops</a:t>
            </a:r>
          </a:p>
        </p:txBody>
      </p:sp>
      <p:sp>
        <p:nvSpPr>
          <p:cNvPr id="3" name="Content Placeholder 2">
            <a:extLst>
              <a:ext uri="{FF2B5EF4-FFF2-40B4-BE49-F238E27FC236}">
                <a16:creationId xmlns:a16="http://schemas.microsoft.com/office/drawing/2014/main" id="{2AC63D96-0426-0CF5-C1ED-CFB607A51416}"/>
              </a:ext>
            </a:extLst>
          </p:cNvPr>
          <p:cNvSpPr>
            <a:spLocks noGrp="1"/>
          </p:cNvSpPr>
          <p:nvPr>
            <p:ph idx="1"/>
          </p:nvPr>
        </p:nvSpPr>
        <p:spPr/>
        <p:txBody>
          <a:bodyPr/>
          <a:lstStyle/>
          <a:p>
            <a:r>
              <a:rPr lang="en-US" dirty="0"/>
              <a:t>Good idea if size is unimportant</a:t>
            </a:r>
          </a:p>
        </p:txBody>
      </p:sp>
      <p:sp>
        <p:nvSpPr>
          <p:cNvPr id="4" name="Footer Placeholder 3">
            <a:extLst>
              <a:ext uri="{FF2B5EF4-FFF2-40B4-BE49-F238E27FC236}">
                <a16:creationId xmlns:a16="http://schemas.microsoft.com/office/drawing/2014/main" id="{121E9259-9ECB-A332-B1C9-0402A097974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6A7F8617-5391-3406-9B5D-1D38460E928B}"/>
              </a:ext>
            </a:extLst>
          </p:cNvPr>
          <p:cNvSpPr>
            <a:spLocks noGrp="1"/>
          </p:cNvSpPr>
          <p:nvPr>
            <p:ph type="sldNum" sz="quarter" idx="12"/>
          </p:nvPr>
        </p:nvSpPr>
        <p:spPr/>
        <p:txBody>
          <a:bodyPr/>
          <a:lstStyle/>
          <a:p>
            <a:fld id="{B30C84D9-7A41-4FEB-892B-80917372DB87}" type="slidenum">
              <a:rPr lang="en-US" smtClean="0"/>
              <a:t>28</a:t>
            </a:fld>
            <a:endParaRPr lang="en-US"/>
          </a:p>
        </p:txBody>
      </p:sp>
      <p:sp>
        <p:nvSpPr>
          <p:cNvPr id="6" name="Text Placeholder 5">
            <a:extLst>
              <a:ext uri="{FF2B5EF4-FFF2-40B4-BE49-F238E27FC236}">
                <a16:creationId xmlns:a16="http://schemas.microsoft.com/office/drawing/2014/main" id="{02F0FCD7-DC17-4F67-C8A6-A32180A8E4C7}"/>
              </a:ext>
            </a:extLst>
          </p:cNvPr>
          <p:cNvSpPr>
            <a:spLocks noGrp="1"/>
          </p:cNvSpPr>
          <p:nvPr>
            <p:ph type="body" sz="quarter" idx="13"/>
          </p:nvPr>
        </p:nvSpPr>
        <p:spPr/>
        <p:txBody>
          <a:bodyPr/>
          <a:lstStyle/>
          <a:p>
            <a:r>
              <a:rPr lang="en-US" dirty="0"/>
              <a:t>Slide by Bohn</a:t>
            </a:r>
          </a:p>
        </p:txBody>
      </p:sp>
      <p:sp>
        <p:nvSpPr>
          <p:cNvPr id="7" name="Rounded Rectangle 6">
            <a:extLst>
              <a:ext uri="{FF2B5EF4-FFF2-40B4-BE49-F238E27FC236}">
                <a16:creationId xmlns:a16="http://schemas.microsoft.com/office/drawing/2014/main" id="{A16E5E24-E420-00E4-8D2D-831D89FACDE5}"/>
              </a:ext>
            </a:extLst>
          </p:cNvPr>
          <p:cNvSpPr/>
          <p:nvPr/>
        </p:nvSpPr>
        <p:spPr>
          <a:xfrm>
            <a:off x="5825447" y="2866489"/>
            <a:ext cx="6366553" cy="167468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int </a:t>
            </a:r>
            <a:r>
              <a:rPr lang="en-US" sz="1600" dirty="0" err="1">
                <a:solidFill>
                  <a:srgbClr val="00FA00"/>
                </a:solidFill>
                <a:latin typeface="Lucida Console" panose="020B0609040504020204" pitchFamily="49" charset="0"/>
              </a:rPr>
              <a:t>i</a:t>
            </a:r>
            <a:r>
              <a:rPr lang="en-US" sz="1600" dirty="0">
                <a:solidFill>
                  <a:srgbClr val="00FA00"/>
                </a:solidFill>
                <a:latin typeface="Lucida Console" panose="020B0609040504020204" pitchFamily="49" charset="0"/>
              </a:rPr>
              <a:t> = 0;</a:t>
            </a:r>
          </a:p>
          <a:p>
            <a:r>
              <a:rPr lang="en-US" sz="1600" dirty="0">
                <a:solidFill>
                  <a:srgbClr val="00FA00"/>
                </a:solidFill>
                <a:latin typeface="Lucida Console" panose="020B0609040504020204" pitchFamily="49" charset="0"/>
              </a:rPr>
              <a:t>While (</a:t>
            </a:r>
            <a:r>
              <a:rPr lang="en-US" sz="1600" dirty="0" err="1">
                <a:solidFill>
                  <a:srgbClr val="00FA00"/>
                </a:solidFill>
                <a:latin typeface="Lucida Console" panose="020B0609040504020204" pitchFamily="49" charset="0"/>
              </a:rPr>
              <a:t>i</a:t>
            </a:r>
            <a:r>
              <a:rPr lang="en-US" sz="1600" dirty="0">
                <a:solidFill>
                  <a:srgbClr val="00FA00"/>
                </a:solidFill>
                <a:latin typeface="Lucida Console" panose="020B0609040504020204" pitchFamily="49" charset="0"/>
              </a:rPr>
              <a:t>&lt;100) {</a:t>
            </a:r>
          </a:p>
          <a:p>
            <a:r>
              <a:rPr lang="en-US" sz="1600" dirty="0">
                <a:solidFill>
                  <a:srgbClr val="00FA00"/>
                </a:solidFill>
                <a:latin typeface="Lucida Console" panose="020B0609040504020204" pitchFamily="49" charset="0"/>
              </a:rPr>
              <a:t>  … loop body …</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i</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39318426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BA3B-B6C0-4F4F-6AC4-9E9182947631}"/>
              </a:ext>
            </a:extLst>
          </p:cNvPr>
          <p:cNvSpPr>
            <a:spLocks noGrp="1"/>
          </p:cNvSpPr>
          <p:nvPr>
            <p:ph type="title"/>
          </p:nvPr>
        </p:nvSpPr>
        <p:spPr/>
        <p:txBody>
          <a:bodyPr/>
          <a:lstStyle/>
          <a:p>
            <a:r>
              <a:rPr lang="en-US" dirty="0">
                <a:latin typeface="Lucida Console" panose="020B0609040504020204" pitchFamily="49" charset="0"/>
              </a:rPr>
              <a:t>-</a:t>
            </a:r>
            <a:r>
              <a:rPr lang="en-US" dirty="0" err="1">
                <a:latin typeface="Lucida Console" panose="020B0609040504020204" pitchFamily="49" charset="0"/>
              </a:rPr>
              <a:t>funroll</a:t>
            </a:r>
            <a:r>
              <a:rPr lang="en-US" dirty="0">
                <a:latin typeface="Lucida Console" panose="020B0609040504020204" pitchFamily="49" charset="0"/>
              </a:rPr>
              <a:t>-loops</a:t>
            </a:r>
          </a:p>
        </p:txBody>
      </p:sp>
      <p:sp>
        <p:nvSpPr>
          <p:cNvPr id="3" name="Content Placeholder 2">
            <a:extLst>
              <a:ext uri="{FF2B5EF4-FFF2-40B4-BE49-F238E27FC236}">
                <a16:creationId xmlns:a16="http://schemas.microsoft.com/office/drawing/2014/main" id="{2AC63D96-0426-0CF5-C1ED-CFB607A51416}"/>
              </a:ext>
            </a:extLst>
          </p:cNvPr>
          <p:cNvSpPr>
            <a:spLocks noGrp="1"/>
          </p:cNvSpPr>
          <p:nvPr>
            <p:ph idx="1"/>
          </p:nvPr>
        </p:nvSpPr>
        <p:spPr/>
        <p:txBody>
          <a:bodyPr/>
          <a:lstStyle/>
          <a:p>
            <a:r>
              <a:rPr lang="en-US" dirty="0"/>
              <a:t>Good idea if size is unimportant</a:t>
            </a:r>
          </a:p>
          <a:p>
            <a:endParaRPr lang="en-US" dirty="0"/>
          </a:p>
          <a:p>
            <a:r>
              <a:rPr lang="en-US" dirty="0"/>
              <a:t>If number of iterations is known</a:t>
            </a:r>
            <a:br>
              <a:rPr lang="en-US" dirty="0"/>
            </a:br>
            <a:r>
              <a:rPr lang="en-US" dirty="0"/>
              <a:t>at compile time:</a:t>
            </a:r>
          </a:p>
        </p:txBody>
      </p:sp>
      <p:sp>
        <p:nvSpPr>
          <p:cNvPr id="4" name="Footer Placeholder 3">
            <a:extLst>
              <a:ext uri="{FF2B5EF4-FFF2-40B4-BE49-F238E27FC236}">
                <a16:creationId xmlns:a16="http://schemas.microsoft.com/office/drawing/2014/main" id="{121E9259-9ECB-A332-B1C9-0402A097974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6A7F8617-5391-3406-9B5D-1D38460E928B}"/>
              </a:ext>
            </a:extLst>
          </p:cNvPr>
          <p:cNvSpPr>
            <a:spLocks noGrp="1"/>
          </p:cNvSpPr>
          <p:nvPr>
            <p:ph type="sldNum" sz="quarter" idx="12"/>
          </p:nvPr>
        </p:nvSpPr>
        <p:spPr/>
        <p:txBody>
          <a:bodyPr/>
          <a:lstStyle/>
          <a:p>
            <a:fld id="{B30C84D9-7A41-4FEB-892B-80917372DB87}" type="slidenum">
              <a:rPr lang="en-US" smtClean="0"/>
              <a:t>29</a:t>
            </a:fld>
            <a:endParaRPr lang="en-US"/>
          </a:p>
        </p:txBody>
      </p:sp>
      <p:sp>
        <p:nvSpPr>
          <p:cNvPr id="6" name="Text Placeholder 5">
            <a:extLst>
              <a:ext uri="{FF2B5EF4-FFF2-40B4-BE49-F238E27FC236}">
                <a16:creationId xmlns:a16="http://schemas.microsoft.com/office/drawing/2014/main" id="{02F0FCD7-DC17-4F67-C8A6-A32180A8E4C7}"/>
              </a:ext>
            </a:extLst>
          </p:cNvPr>
          <p:cNvSpPr>
            <a:spLocks noGrp="1"/>
          </p:cNvSpPr>
          <p:nvPr>
            <p:ph type="body" sz="quarter" idx="13"/>
          </p:nvPr>
        </p:nvSpPr>
        <p:spPr/>
        <p:txBody>
          <a:bodyPr/>
          <a:lstStyle/>
          <a:p>
            <a:r>
              <a:rPr lang="en-US" dirty="0"/>
              <a:t>Slide by Bohn</a:t>
            </a:r>
          </a:p>
        </p:txBody>
      </p:sp>
      <p:sp>
        <p:nvSpPr>
          <p:cNvPr id="7" name="Rounded Rectangle 6">
            <a:extLst>
              <a:ext uri="{FF2B5EF4-FFF2-40B4-BE49-F238E27FC236}">
                <a16:creationId xmlns:a16="http://schemas.microsoft.com/office/drawing/2014/main" id="{A16E5E24-E420-00E4-8D2D-831D89FACDE5}"/>
              </a:ext>
            </a:extLst>
          </p:cNvPr>
          <p:cNvSpPr/>
          <p:nvPr/>
        </p:nvSpPr>
        <p:spPr>
          <a:xfrm>
            <a:off x="5825447" y="493161"/>
            <a:ext cx="6366553" cy="599971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 there are 100 iterations</a:t>
            </a:r>
          </a:p>
          <a:p>
            <a:r>
              <a:rPr lang="en-US" sz="1600" dirty="0">
                <a:solidFill>
                  <a:srgbClr val="00FA00"/>
                </a:solidFill>
                <a:latin typeface="Lucida Console" panose="020B0609040504020204" pitchFamily="49" charset="0"/>
              </a:rPr>
              <a:t>int </a:t>
            </a:r>
            <a:r>
              <a:rPr lang="en-US" sz="1600" dirty="0" err="1">
                <a:solidFill>
                  <a:srgbClr val="00FA00"/>
                </a:solidFill>
                <a:latin typeface="Lucida Console" panose="020B0609040504020204" pitchFamily="49" charset="0"/>
              </a:rPr>
              <a:t>i</a:t>
            </a:r>
            <a:r>
              <a:rPr lang="en-US" sz="1600" dirty="0">
                <a:solidFill>
                  <a:srgbClr val="00FA00"/>
                </a:solidFill>
                <a:latin typeface="Lucida Console" panose="020B0609040504020204" pitchFamily="49" charset="0"/>
              </a:rPr>
              <a:t> = 0;</a:t>
            </a:r>
          </a:p>
          <a:p>
            <a:r>
              <a:rPr lang="en-US" sz="1600" dirty="0" err="1">
                <a:solidFill>
                  <a:srgbClr val="00FA00"/>
                </a:solidFill>
                <a:latin typeface="Lucida Console" panose="020B0609040504020204" pitchFamily="49" charset="0"/>
              </a:rPr>
              <a:t>goto</a:t>
            </a:r>
            <a:r>
              <a:rPr lang="en-US" sz="1600" dirty="0">
                <a:solidFill>
                  <a:srgbClr val="00FA00"/>
                </a:solidFill>
                <a:latin typeface="Lucida Console" panose="020B0609040504020204" pitchFamily="49" charset="0"/>
              </a:rPr>
              <a:t> body4;</a:t>
            </a:r>
          </a:p>
          <a:p>
            <a:r>
              <a:rPr lang="en-US" sz="1600" dirty="0">
                <a:solidFill>
                  <a:srgbClr val="00FA00"/>
                </a:solidFill>
                <a:latin typeface="Lucida Console" panose="020B0609040504020204" pitchFamily="49" charset="0"/>
              </a:rPr>
              <a:t>While (</a:t>
            </a:r>
            <a:r>
              <a:rPr lang="en-US" sz="1600" dirty="0" err="1">
                <a:solidFill>
                  <a:srgbClr val="00FA00"/>
                </a:solidFill>
                <a:latin typeface="Lucida Console" panose="020B0609040504020204" pitchFamily="49" charset="0"/>
              </a:rPr>
              <a:t>i</a:t>
            </a:r>
            <a:r>
              <a:rPr lang="en-US" sz="1600" dirty="0">
                <a:solidFill>
                  <a:srgbClr val="00FA00"/>
                </a:solidFill>
                <a:latin typeface="Lucida Console" panose="020B0609040504020204" pitchFamily="49" charset="0"/>
              </a:rPr>
              <a:t>&lt;100) {</a:t>
            </a:r>
          </a:p>
          <a:p>
            <a:r>
              <a:rPr lang="en-US" sz="1600" dirty="0">
                <a:solidFill>
                  <a:srgbClr val="00FA00"/>
                </a:solidFill>
                <a:latin typeface="Lucida Console" panose="020B0609040504020204" pitchFamily="49" charset="0"/>
              </a:rPr>
              <a:t>  … copy 0 of loop body …</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i</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 copy 1 of loop body …</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i</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 copy 2 of loop body …</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i</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 copy 3 of loop body …</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i</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body4:</a:t>
            </a:r>
          </a:p>
          <a:p>
            <a:r>
              <a:rPr lang="en-US" sz="1600" dirty="0">
                <a:solidFill>
                  <a:srgbClr val="00FA00"/>
                </a:solidFill>
                <a:latin typeface="Lucida Console" panose="020B0609040504020204" pitchFamily="49" charset="0"/>
              </a:rPr>
              <a:t>  … copy 4 of loop body …</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i</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 copy 5 of loop body …</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i</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 copy 6 of loop body …</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i</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 copy 7 of loop body …</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i</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2897701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BD461-518C-BC04-2317-8BEFB5D68CB2}"/>
              </a:ext>
            </a:extLst>
          </p:cNvPr>
          <p:cNvSpPr>
            <a:spLocks noGrp="1"/>
          </p:cNvSpPr>
          <p:nvPr>
            <p:ph type="title"/>
          </p:nvPr>
        </p:nvSpPr>
        <p:spPr/>
        <p:txBody>
          <a:bodyPr/>
          <a:lstStyle/>
          <a:p>
            <a:r>
              <a:rPr lang="en-US" dirty="0"/>
              <a:t>Some warnings about optimizations</a:t>
            </a:r>
          </a:p>
        </p:txBody>
      </p:sp>
      <p:sp>
        <p:nvSpPr>
          <p:cNvPr id="3" name="Content Placeholder 2">
            <a:extLst>
              <a:ext uri="{FF2B5EF4-FFF2-40B4-BE49-F238E27FC236}">
                <a16:creationId xmlns:a16="http://schemas.microsoft.com/office/drawing/2014/main" id="{351043E2-1C7A-A5C3-53F1-B271DB1DAB95}"/>
              </a:ext>
            </a:extLst>
          </p:cNvPr>
          <p:cNvSpPr>
            <a:spLocks noGrp="1"/>
          </p:cNvSpPr>
          <p:nvPr>
            <p:ph sz="half" idx="1"/>
          </p:nvPr>
        </p:nvSpPr>
        <p:spPr/>
        <p:txBody>
          <a:bodyPr/>
          <a:lstStyle/>
          <a:p>
            <a:r>
              <a:rPr lang="en-US" dirty="0"/>
              <a:t>Make your program </a:t>
            </a:r>
            <a:r>
              <a:rPr lang="en-US" i="1" dirty="0"/>
              <a:t>correct</a:t>
            </a:r>
            <a:r>
              <a:rPr lang="en-US" dirty="0"/>
              <a:t> and </a:t>
            </a:r>
            <a:r>
              <a:rPr lang="en-US" i="1" dirty="0"/>
              <a:t>readable</a:t>
            </a:r>
            <a:r>
              <a:rPr lang="en-US" dirty="0"/>
              <a:t>, then make it fast</a:t>
            </a:r>
          </a:p>
          <a:p>
            <a:endParaRPr lang="en-US" dirty="0"/>
          </a:p>
          <a:p>
            <a:r>
              <a:rPr lang="en-US" dirty="0"/>
              <a:t>Let the compiler do the optimization – but you need to get out of its way</a:t>
            </a:r>
          </a:p>
          <a:p>
            <a:pPr lvl="1"/>
            <a:r>
              <a:rPr lang="en-US" dirty="0"/>
              <a:t>This keeps your code readable</a:t>
            </a:r>
          </a:p>
          <a:p>
            <a:pPr lvl="1"/>
            <a:r>
              <a:rPr lang="en-US" dirty="0"/>
              <a:t>This introduces no </a:t>
            </a:r>
            <a:r>
              <a:rPr lang="en-US" i="1" dirty="0"/>
              <a:t>new</a:t>
            </a:r>
            <a:r>
              <a:rPr lang="en-US" dirty="0"/>
              <a:t> errors</a:t>
            </a:r>
          </a:p>
        </p:txBody>
      </p:sp>
      <p:sp>
        <p:nvSpPr>
          <p:cNvPr id="5" name="Footer Placeholder 4">
            <a:extLst>
              <a:ext uri="{FF2B5EF4-FFF2-40B4-BE49-F238E27FC236}">
                <a16:creationId xmlns:a16="http://schemas.microsoft.com/office/drawing/2014/main" id="{7D9110CE-97C6-603A-FB96-146D405050E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E01C6B5C-BDB5-5A9B-CD11-FBED3C30900E}"/>
              </a:ext>
            </a:extLst>
          </p:cNvPr>
          <p:cNvSpPr>
            <a:spLocks noGrp="1"/>
          </p:cNvSpPr>
          <p:nvPr>
            <p:ph type="sldNum" sz="quarter" idx="12"/>
          </p:nvPr>
        </p:nvSpPr>
        <p:spPr/>
        <p:txBody>
          <a:bodyPr/>
          <a:lstStyle/>
          <a:p>
            <a:fld id="{B30C84D9-7A41-4FEB-892B-80917372DB87}" type="slidenum">
              <a:rPr lang="en-US" smtClean="0"/>
              <a:t>3</a:t>
            </a:fld>
            <a:endParaRPr lang="en-US"/>
          </a:p>
        </p:txBody>
      </p:sp>
      <p:sp>
        <p:nvSpPr>
          <p:cNvPr id="7" name="Text Placeholder 6">
            <a:extLst>
              <a:ext uri="{FF2B5EF4-FFF2-40B4-BE49-F238E27FC236}">
                <a16:creationId xmlns:a16="http://schemas.microsoft.com/office/drawing/2014/main" id="{7B447B91-D0BD-3BF6-8CC4-68C7DF5B79D8}"/>
              </a:ext>
            </a:extLst>
          </p:cNvPr>
          <p:cNvSpPr>
            <a:spLocks noGrp="1"/>
          </p:cNvSpPr>
          <p:nvPr>
            <p:ph type="body" sz="quarter" idx="13"/>
          </p:nvPr>
        </p:nvSpPr>
        <p:spPr/>
        <p:txBody>
          <a:bodyPr/>
          <a:lstStyle/>
          <a:p>
            <a:r>
              <a:rPr lang="en-US" dirty="0"/>
              <a:t>Slide by Bohn</a:t>
            </a:r>
          </a:p>
        </p:txBody>
      </p:sp>
      <p:pic>
        <p:nvPicPr>
          <p:cNvPr id="1026" name="Picture 2">
            <a:extLst>
              <a:ext uri="{FF2B5EF4-FFF2-40B4-BE49-F238E27FC236}">
                <a16:creationId xmlns:a16="http://schemas.microsoft.com/office/drawing/2014/main" id="{980DCB0E-7F51-B47F-AE6A-335AF60D2A7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550150" y="2178844"/>
            <a:ext cx="2425700" cy="3644900"/>
          </a:xfrm>
          <a:prstGeom prst="rect">
            <a:avLst/>
          </a:prstGeom>
          <a:noFill/>
          <a:extLst>
            <a:ext uri="{909E8E84-426E-40DD-AFC4-6F175D3DCCD1}">
              <a14:hiddenFill xmlns:a14="http://schemas.microsoft.com/office/drawing/2010/main">
                <a:solidFill>
                  <a:srgbClr val="FFFFFF"/>
                </a:solidFill>
              </a14:hiddenFill>
            </a:ext>
          </a:extLst>
        </p:spPr>
      </p:pic>
      <p:sp>
        <p:nvSpPr>
          <p:cNvPr id="8" name="Oval Callout 7">
            <a:extLst>
              <a:ext uri="{FF2B5EF4-FFF2-40B4-BE49-F238E27FC236}">
                <a16:creationId xmlns:a16="http://schemas.microsoft.com/office/drawing/2014/main" id="{8B8776F9-2B64-5AD4-B802-F2C791D15ABF}"/>
              </a:ext>
            </a:extLst>
          </p:cNvPr>
          <p:cNvSpPr/>
          <p:nvPr/>
        </p:nvSpPr>
        <p:spPr>
          <a:xfrm>
            <a:off x="9664700" y="1825625"/>
            <a:ext cx="2527300" cy="2492375"/>
          </a:xfrm>
          <a:prstGeom prst="wedgeEllipseCallout">
            <a:avLst>
              <a:gd name="adj1" fmla="val -57091"/>
              <a:gd name="adj2" fmla="val 29079"/>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00"/>
                </a:solidFill>
              </a:rPr>
              <a:t>Premature optimization is the root of all evil!</a:t>
            </a:r>
          </a:p>
        </p:txBody>
      </p:sp>
      <p:sp>
        <p:nvSpPr>
          <p:cNvPr id="10" name="TextBox 9">
            <a:extLst>
              <a:ext uri="{FF2B5EF4-FFF2-40B4-BE49-F238E27FC236}">
                <a16:creationId xmlns:a16="http://schemas.microsoft.com/office/drawing/2014/main" id="{80F3F8B8-0018-AE94-793E-B9DD91D59844}"/>
              </a:ext>
            </a:extLst>
          </p:cNvPr>
          <p:cNvSpPr txBox="1"/>
          <p:nvPr/>
        </p:nvSpPr>
        <p:spPr>
          <a:xfrm>
            <a:off x="6889750" y="5766882"/>
            <a:ext cx="3886200" cy="236249"/>
          </a:xfrm>
          <a:prstGeom prst="rect">
            <a:avLst/>
          </a:prstGeom>
          <a:noFill/>
        </p:spPr>
        <p:txBody>
          <a:bodyPr wrap="square">
            <a:spAutoFit/>
          </a:bodyPr>
          <a:lstStyle/>
          <a:p>
            <a:r>
              <a:rPr lang="en-US" sz="900" dirty="0"/>
              <a:t>https://</a:t>
            </a:r>
            <a:r>
              <a:rPr lang="en-US" sz="900" dirty="0" err="1"/>
              <a:t>commons.wikimedia.org</a:t>
            </a:r>
            <a:r>
              <a:rPr lang="en-US" sz="900" dirty="0"/>
              <a:t>/wiki/</a:t>
            </a:r>
            <a:r>
              <a:rPr lang="en-US" sz="900" dirty="0" err="1"/>
              <a:t>File:Donald_Ervin_Knuth</a:t>
            </a:r>
            <a:r>
              <a:rPr lang="en-US" sz="900" dirty="0"/>
              <a:t>_(cropped).jpg</a:t>
            </a:r>
          </a:p>
        </p:txBody>
      </p:sp>
    </p:spTree>
    <p:extLst>
      <p:ext uri="{BB962C8B-B14F-4D97-AF65-F5344CB8AC3E}">
        <p14:creationId xmlns:p14="http://schemas.microsoft.com/office/powerpoint/2010/main" val="155783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BA3B-B6C0-4F4F-6AC4-9E9182947631}"/>
              </a:ext>
            </a:extLst>
          </p:cNvPr>
          <p:cNvSpPr>
            <a:spLocks noGrp="1"/>
          </p:cNvSpPr>
          <p:nvPr>
            <p:ph type="title"/>
          </p:nvPr>
        </p:nvSpPr>
        <p:spPr/>
        <p:txBody>
          <a:bodyPr/>
          <a:lstStyle/>
          <a:p>
            <a:r>
              <a:rPr lang="en-US" dirty="0">
                <a:latin typeface="Lucida Console" panose="020B0609040504020204" pitchFamily="49" charset="0"/>
              </a:rPr>
              <a:t>-</a:t>
            </a:r>
            <a:r>
              <a:rPr lang="en-US" dirty="0" err="1">
                <a:latin typeface="Lucida Console" panose="020B0609040504020204" pitchFamily="49" charset="0"/>
              </a:rPr>
              <a:t>funroll</a:t>
            </a:r>
            <a:r>
              <a:rPr lang="en-US" dirty="0">
                <a:latin typeface="Lucida Console" panose="020B0609040504020204" pitchFamily="49" charset="0"/>
              </a:rPr>
              <a:t>-loops</a:t>
            </a:r>
          </a:p>
        </p:txBody>
      </p:sp>
      <p:sp>
        <p:nvSpPr>
          <p:cNvPr id="3" name="Content Placeholder 2">
            <a:extLst>
              <a:ext uri="{FF2B5EF4-FFF2-40B4-BE49-F238E27FC236}">
                <a16:creationId xmlns:a16="http://schemas.microsoft.com/office/drawing/2014/main" id="{2AC63D96-0426-0CF5-C1ED-CFB607A51416}"/>
              </a:ext>
            </a:extLst>
          </p:cNvPr>
          <p:cNvSpPr>
            <a:spLocks noGrp="1"/>
          </p:cNvSpPr>
          <p:nvPr>
            <p:ph idx="1"/>
          </p:nvPr>
        </p:nvSpPr>
        <p:spPr/>
        <p:txBody>
          <a:bodyPr/>
          <a:lstStyle/>
          <a:p>
            <a:r>
              <a:rPr lang="en-US" dirty="0"/>
              <a:t>Good idea if size is unimportant</a:t>
            </a:r>
          </a:p>
          <a:p>
            <a:endParaRPr lang="en-US" dirty="0"/>
          </a:p>
          <a:p>
            <a:r>
              <a:rPr lang="en-US" dirty="0"/>
              <a:t>If number of iterations is</a:t>
            </a:r>
            <a:br>
              <a:rPr lang="en-US" dirty="0"/>
            </a:br>
            <a:r>
              <a:rPr lang="en-US" dirty="0" err="1"/>
              <a:t>unknwon</a:t>
            </a:r>
            <a:r>
              <a:rPr lang="en-US" dirty="0"/>
              <a:t> at compile time</a:t>
            </a:r>
            <a:br>
              <a:rPr lang="en-US" dirty="0"/>
            </a:br>
            <a:r>
              <a:rPr lang="en-US" dirty="0"/>
              <a:t>but is known when</a:t>
            </a:r>
            <a:br>
              <a:rPr lang="en-US" dirty="0"/>
            </a:br>
            <a:r>
              <a:rPr lang="en-US" dirty="0"/>
              <a:t>entering the loop:</a:t>
            </a:r>
          </a:p>
        </p:txBody>
      </p:sp>
      <p:sp>
        <p:nvSpPr>
          <p:cNvPr id="4" name="Footer Placeholder 3">
            <a:extLst>
              <a:ext uri="{FF2B5EF4-FFF2-40B4-BE49-F238E27FC236}">
                <a16:creationId xmlns:a16="http://schemas.microsoft.com/office/drawing/2014/main" id="{121E9259-9ECB-A332-B1C9-0402A097974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6A7F8617-5391-3406-9B5D-1D38460E928B}"/>
              </a:ext>
            </a:extLst>
          </p:cNvPr>
          <p:cNvSpPr>
            <a:spLocks noGrp="1"/>
          </p:cNvSpPr>
          <p:nvPr>
            <p:ph type="sldNum" sz="quarter" idx="12"/>
          </p:nvPr>
        </p:nvSpPr>
        <p:spPr/>
        <p:txBody>
          <a:bodyPr/>
          <a:lstStyle/>
          <a:p>
            <a:fld id="{B30C84D9-7A41-4FEB-892B-80917372DB87}" type="slidenum">
              <a:rPr lang="en-US" smtClean="0"/>
              <a:t>30</a:t>
            </a:fld>
            <a:endParaRPr lang="en-US"/>
          </a:p>
        </p:txBody>
      </p:sp>
      <p:sp>
        <p:nvSpPr>
          <p:cNvPr id="6" name="Text Placeholder 5">
            <a:extLst>
              <a:ext uri="{FF2B5EF4-FFF2-40B4-BE49-F238E27FC236}">
                <a16:creationId xmlns:a16="http://schemas.microsoft.com/office/drawing/2014/main" id="{02F0FCD7-DC17-4F67-C8A6-A32180A8E4C7}"/>
              </a:ext>
            </a:extLst>
          </p:cNvPr>
          <p:cNvSpPr>
            <a:spLocks noGrp="1"/>
          </p:cNvSpPr>
          <p:nvPr>
            <p:ph type="body" sz="quarter" idx="13"/>
          </p:nvPr>
        </p:nvSpPr>
        <p:spPr/>
        <p:txBody>
          <a:bodyPr/>
          <a:lstStyle/>
          <a:p>
            <a:r>
              <a:rPr lang="en-US" dirty="0"/>
              <a:t>Slide by Bohn</a:t>
            </a:r>
          </a:p>
        </p:txBody>
      </p:sp>
      <p:sp>
        <p:nvSpPr>
          <p:cNvPr id="7" name="Rounded Rectangle 6">
            <a:extLst>
              <a:ext uri="{FF2B5EF4-FFF2-40B4-BE49-F238E27FC236}">
                <a16:creationId xmlns:a16="http://schemas.microsoft.com/office/drawing/2014/main" id="{A16E5E24-E420-00E4-8D2D-831D89FACDE5}"/>
              </a:ext>
            </a:extLst>
          </p:cNvPr>
          <p:cNvSpPr/>
          <p:nvPr/>
        </p:nvSpPr>
        <p:spPr>
          <a:xfrm>
            <a:off x="5825447" y="493161"/>
            <a:ext cx="6366553" cy="599971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 there are </a:t>
            </a:r>
            <a:r>
              <a:rPr lang="en-US" sz="1600" i="1" dirty="0">
                <a:solidFill>
                  <a:srgbClr val="00FA00"/>
                </a:solidFill>
                <a:latin typeface="Lucida Console" panose="020B0609040504020204" pitchFamily="49" charset="0"/>
              </a:rPr>
              <a:t>limit</a:t>
            </a:r>
            <a:r>
              <a:rPr lang="en-US" sz="1600" dirty="0">
                <a:solidFill>
                  <a:srgbClr val="00FA00"/>
                </a:solidFill>
                <a:latin typeface="Lucida Console" panose="020B0609040504020204" pitchFamily="49" charset="0"/>
              </a:rPr>
              <a:t> iterations</a:t>
            </a:r>
          </a:p>
          <a:p>
            <a:r>
              <a:rPr lang="en-US" sz="1600" dirty="0">
                <a:solidFill>
                  <a:srgbClr val="00FA00"/>
                </a:solidFill>
                <a:latin typeface="Lucida Console" panose="020B0609040504020204" pitchFamily="49" charset="0"/>
              </a:rPr>
              <a:t>int </a:t>
            </a:r>
            <a:r>
              <a:rPr lang="en-US" sz="1600" dirty="0" err="1">
                <a:solidFill>
                  <a:srgbClr val="00FA00"/>
                </a:solidFill>
                <a:latin typeface="Lucida Console" panose="020B0609040504020204" pitchFamily="49" charset="0"/>
              </a:rPr>
              <a:t>i</a:t>
            </a:r>
            <a:r>
              <a:rPr lang="en-US" sz="1600" dirty="0">
                <a:solidFill>
                  <a:srgbClr val="00FA00"/>
                </a:solidFill>
                <a:latin typeface="Lucida Console" panose="020B0609040504020204" pitchFamily="49" charset="0"/>
              </a:rPr>
              <a:t> = 0;</a:t>
            </a:r>
          </a:p>
          <a:p>
            <a:r>
              <a:rPr lang="en-US" sz="1600" dirty="0">
                <a:solidFill>
                  <a:srgbClr val="00FA00"/>
                </a:solidFill>
                <a:latin typeface="Lucida Console" panose="020B0609040504020204" pitchFamily="49" charset="0"/>
              </a:rPr>
              <a:t>Switch(limit % 8) {  </a:t>
            </a:r>
            <a:r>
              <a:rPr lang="en-US" sz="1200" dirty="0">
                <a:solidFill>
                  <a:srgbClr val="00FA00"/>
                </a:solidFill>
                <a:latin typeface="Lucida Console" panose="020B0609040504020204" pitchFamily="49" charset="0"/>
              </a:rPr>
              <a:t>// (limit – (limit &gt;&gt; 3) &lt;&lt; 3))</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While (</a:t>
            </a:r>
            <a:r>
              <a:rPr lang="en-US" sz="1600" dirty="0" err="1">
                <a:solidFill>
                  <a:srgbClr val="00FA00"/>
                </a:solidFill>
                <a:latin typeface="Lucida Console" panose="020B0609040504020204" pitchFamily="49" charset="0"/>
              </a:rPr>
              <a:t>i</a:t>
            </a:r>
            <a:r>
              <a:rPr lang="en-US" sz="1600" dirty="0">
                <a:solidFill>
                  <a:srgbClr val="00FA00"/>
                </a:solidFill>
                <a:latin typeface="Lucida Console" panose="020B0609040504020204" pitchFamily="49" charset="0"/>
              </a:rPr>
              <a:t>&lt;limit) {</a:t>
            </a:r>
          </a:p>
          <a:p>
            <a:r>
              <a:rPr lang="en-US" sz="1600" dirty="0">
                <a:solidFill>
                  <a:srgbClr val="00FA00"/>
                </a:solidFill>
                <a:latin typeface="Lucida Console" panose="020B0609040504020204" pitchFamily="49" charset="0"/>
              </a:rPr>
              <a:t>case 0:</a:t>
            </a:r>
          </a:p>
          <a:p>
            <a:r>
              <a:rPr lang="en-US" sz="1600" dirty="0">
                <a:solidFill>
                  <a:srgbClr val="00FA00"/>
                </a:solidFill>
                <a:latin typeface="Lucida Console" panose="020B0609040504020204" pitchFamily="49" charset="0"/>
              </a:rPr>
              <a:t>    … copy 0 of loop body …</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i</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case 1:</a:t>
            </a:r>
          </a:p>
          <a:p>
            <a:r>
              <a:rPr lang="en-US" sz="1600" dirty="0">
                <a:solidFill>
                  <a:srgbClr val="00FA00"/>
                </a:solidFill>
                <a:latin typeface="Lucida Console" panose="020B0609040504020204" pitchFamily="49" charset="0"/>
              </a:rPr>
              <a:t>    … copy 1 of loop body …</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i</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case 2:</a:t>
            </a:r>
          </a:p>
          <a:p>
            <a:r>
              <a:rPr lang="en-US" sz="1600" dirty="0">
                <a:solidFill>
                  <a:srgbClr val="00FA00"/>
                </a:solidFill>
                <a:latin typeface="Lucida Console" panose="020B0609040504020204" pitchFamily="49" charset="0"/>
              </a:rPr>
              <a:t>    … copy 2 of loop body …</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i</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case 3:</a:t>
            </a:r>
          </a:p>
          <a:p>
            <a:r>
              <a:rPr lang="en-US" sz="1600" dirty="0">
                <a:solidFill>
                  <a:srgbClr val="00FA00"/>
                </a:solidFill>
                <a:latin typeface="Lucida Console" panose="020B0609040504020204" pitchFamily="49" charset="0"/>
              </a:rPr>
              <a:t>    … copy 2 of loop body …</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i</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etc</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case 7:</a:t>
            </a:r>
          </a:p>
          <a:p>
            <a:r>
              <a:rPr lang="en-US" sz="1600" dirty="0">
                <a:solidFill>
                  <a:srgbClr val="00FA00"/>
                </a:solidFill>
                <a:latin typeface="Lucida Console" panose="020B0609040504020204" pitchFamily="49" charset="0"/>
              </a:rPr>
              <a:t>    … copy 7 of loop body …</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i</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38711680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BA3B-B6C0-4F4F-6AC4-9E9182947631}"/>
              </a:ext>
            </a:extLst>
          </p:cNvPr>
          <p:cNvSpPr>
            <a:spLocks noGrp="1"/>
          </p:cNvSpPr>
          <p:nvPr>
            <p:ph type="title"/>
          </p:nvPr>
        </p:nvSpPr>
        <p:spPr/>
        <p:txBody>
          <a:bodyPr/>
          <a:lstStyle/>
          <a:p>
            <a:r>
              <a:rPr lang="en-US" dirty="0">
                <a:latin typeface="Lucida Console" panose="020B0609040504020204" pitchFamily="49" charset="0"/>
              </a:rPr>
              <a:t>-</a:t>
            </a:r>
            <a:r>
              <a:rPr lang="en-US" dirty="0" err="1">
                <a:latin typeface="Lucida Console" panose="020B0609040504020204" pitchFamily="49" charset="0"/>
              </a:rPr>
              <a:t>funroll</a:t>
            </a:r>
            <a:r>
              <a:rPr lang="en-US" dirty="0">
                <a:latin typeface="Lucida Console" panose="020B0609040504020204" pitchFamily="49" charset="0"/>
              </a:rPr>
              <a:t>-all-loops</a:t>
            </a:r>
          </a:p>
        </p:txBody>
      </p:sp>
      <p:sp>
        <p:nvSpPr>
          <p:cNvPr id="3" name="Content Placeholder 2">
            <a:extLst>
              <a:ext uri="{FF2B5EF4-FFF2-40B4-BE49-F238E27FC236}">
                <a16:creationId xmlns:a16="http://schemas.microsoft.com/office/drawing/2014/main" id="{2AC63D96-0426-0CF5-C1ED-CFB607A51416}"/>
              </a:ext>
            </a:extLst>
          </p:cNvPr>
          <p:cNvSpPr>
            <a:spLocks noGrp="1"/>
          </p:cNvSpPr>
          <p:nvPr>
            <p:ph idx="1"/>
          </p:nvPr>
        </p:nvSpPr>
        <p:spPr/>
        <p:txBody>
          <a:bodyPr/>
          <a:lstStyle/>
          <a:p>
            <a:r>
              <a:rPr lang="en-US" dirty="0"/>
              <a:t>Almost always a bad idea</a:t>
            </a:r>
          </a:p>
          <a:p>
            <a:endParaRPr lang="en-US" dirty="0"/>
          </a:p>
          <a:p>
            <a:r>
              <a:rPr lang="en-US" dirty="0"/>
              <a:t>Loops whose number of iterations is unknown require additional branching</a:t>
            </a:r>
          </a:p>
          <a:p>
            <a:endParaRPr lang="en-US" dirty="0"/>
          </a:p>
          <a:p>
            <a:r>
              <a:rPr lang="en-US" dirty="0"/>
              <a:t>Usually makes the program run slower</a:t>
            </a:r>
          </a:p>
        </p:txBody>
      </p:sp>
      <p:sp>
        <p:nvSpPr>
          <p:cNvPr id="4" name="Footer Placeholder 3">
            <a:extLst>
              <a:ext uri="{FF2B5EF4-FFF2-40B4-BE49-F238E27FC236}">
                <a16:creationId xmlns:a16="http://schemas.microsoft.com/office/drawing/2014/main" id="{121E9259-9ECB-A332-B1C9-0402A097974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6A7F8617-5391-3406-9B5D-1D38460E928B}"/>
              </a:ext>
            </a:extLst>
          </p:cNvPr>
          <p:cNvSpPr>
            <a:spLocks noGrp="1"/>
          </p:cNvSpPr>
          <p:nvPr>
            <p:ph type="sldNum" sz="quarter" idx="12"/>
          </p:nvPr>
        </p:nvSpPr>
        <p:spPr/>
        <p:txBody>
          <a:bodyPr/>
          <a:lstStyle/>
          <a:p>
            <a:fld id="{B30C84D9-7A41-4FEB-892B-80917372DB87}" type="slidenum">
              <a:rPr lang="en-US" smtClean="0"/>
              <a:t>31</a:t>
            </a:fld>
            <a:endParaRPr lang="en-US"/>
          </a:p>
        </p:txBody>
      </p:sp>
      <p:sp>
        <p:nvSpPr>
          <p:cNvPr id="6" name="Text Placeholder 5">
            <a:extLst>
              <a:ext uri="{FF2B5EF4-FFF2-40B4-BE49-F238E27FC236}">
                <a16:creationId xmlns:a16="http://schemas.microsoft.com/office/drawing/2014/main" id="{02F0FCD7-DC17-4F67-C8A6-A32180A8E4C7}"/>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4242244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6AB5FA-8873-6041-88EA-59D156764133}"/>
              </a:ext>
            </a:extLst>
          </p:cNvPr>
          <p:cNvSpPr/>
          <p:nvPr/>
        </p:nvSpPr>
        <p:spPr>
          <a:xfrm>
            <a:off x="-1" y="0"/>
            <a:ext cx="1219200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9E72841-F851-694E-8244-382959B6D12F}"/>
              </a:ext>
            </a:extLst>
          </p:cNvPr>
          <p:cNvSpPr/>
          <p:nvPr/>
        </p:nvSpPr>
        <p:spPr>
          <a:xfrm>
            <a:off x="0" y="0"/>
            <a:ext cx="12192000" cy="6858000"/>
          </a:xfrm>
          <a:prstGeom prst="rect">
            <a:avLst/>
          </a:prstGeom>
          <a:blipFill dpi="0" rotWithShape="1">
            <a:blip r:embed="rId2">
              <a:alphaModFix amt="3266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3F080-9636-8A4F-8A7D-DC5EE1546B2D}"/>
              </a:ext>
            </a:extLst>
          </p:cNvPr>
          <p:cNvSpPr>
            <a:spLocks noGrp="1"/>
          </p:cNvSpPr>
          <p:nvPr>
            <p:ph type="title"/>
          </p:nvPr>
        </p:nvSpPr>
        <p:spPr/>
        <p:txBody>
          <a:bodyPr/>
          <a:lstStyle/>
          <a:p>
            <a:r>
              <a:rPr lang="en-US" dirty="0">
                <a:solidFill>
                  <a:srgbClr val="FFFF00"/>
                </a:solidFill>
              </a:rPr>
              <a:t>Key Ideas</a:t>
            </a:r>
          </a:p>
        </p:txBody>
      </p:sp>
      <p:sp>
        <p:nvSpPr>
          <p:cNvPr id="7" name="Content Placeholder 6">
            <a:extLst>
              <a:ext uri="{FF2B5EF4-FFF2-40B4-BE49-F238E27FC236}">
                <a16:creationId xmlns:a16="http://schemas.microsoft.com/office/drawing/2014/main" id="{6EC673D7-A525-BA44-B1BF-7A6E360EB906}"/>
              </a:ext>
            </a:extLst>
          </p:cNvPr>
          <p:cNvSpPr>
            <a:spLocks noGrp="1"/>
          </p:cNvSpPr>
          <p:nvPr>
            <p:ph sz="half" idx="1"/>
          </p:nvPr>
        </p:nvSpPr>
        <p:spPr/>
        <p:txBody>
          <a:bodyPr>
            <a:normAutofit/>
          </a:bodyPr>
          <a:lstStyle/>
          <a:p>
            <a:r>
              <a:rPr lang="en-US" dirty="0">
                <a:solidFill>
                  <a:srgbClr val="FFFF00"/>
                </a:solidFill>
              </a:rPr>
              <a:t>Let the compiler do optimizations</a:t>
            </a:r>
          </a:p>
          <a:p>
            <a:pPr lvl="1"/>
            <a:r>
              <a:rPr lang="en-US" dirty="0">
                <a:solidFill>
                  <a:srgbClr val="FFFF00"/>
                </a:solidFill>
              </a:rPr>
              <a:t>Good compiler, good flags</a:t>
            </a:r>
          </a:p>
          <a:p>
            <a:pPr lvl="1"/>
            <a:r>
              <a:rPr lang="en-US" dirty="0">
                <a:solidFill>
                  <a:srgbClr val="FFFF00"/>
                </a:solidFill>
              </a:rPr>
              <a:t>If you know something it doesn’t, help it out</a:t>
            </a:r>
          </a:p>
          <a:p>
            <a:endParaRPr lang="en-US" dirty="0">
              <a:solidFill>
                <a:srgbClr val="FFFF00"/>
              </a:solidFill>
            </a:endParaRPr>
          </a:p>
          <a:p>
            <a:r>
              <a:rPr lang="en-US" dirty="0">
                <a:solidFill>
                  <a:srgbClr val="FFFF00"/>
                </a:solidFill>
              </a:rPr>
              <a:t>Don’t do anything stupid</a:t>
            </a:r>
          </a:p>
          <a:p>
            <a:pPr lvl="1"/>
            <a:r>
              <a:rPr lang="en-US" dirty="0">
                <a:solidFill>
                  <a:srgbClr val="FFFF00"/>
                </a:solidFill>
              </a:rPr>
              <a:t>Watch for hidden inefficiencies</a:t>
            </a:r>
          </a:p>
          <a:p>
            <a:pPr lvl="1"/>
            <a:r>
              <a:rPr lang="en-US" dirty="0">
                <a:solidFill>
                  <a:srgbClr val="FFFF00"/>
                </a:solidFill>
              </a:rPr>
              <a:t>Look carefully at innermost loops</a:t>
            </a:r>
          </a:p>
          <a:p>
            <a:pPr lvl="1"/>
            <a:r>
              <a:rPr lang="en-US" dirty="0">
                <a:solidFill>
                  <a:srgbClr val="FFFF00"/>
                </a:solidFill>
              </a:rPr>
              <a:t>Use a profiler</a:t>
            </a:r>
          </a:p>
          <a:p>
            <a:endParaRPr lang="en-US" dirty="0">
              <a:solidFill>
                <a:srgbClr val="FFFF00"/>
              </a:solidFill>
            </a:endParaRPr>
          </a:p>
        </p:txBody>
      </p:sp>
      <p:sp>
        <p:nvSpPr>
          <p:cNvPr id="9" name="Content Placeholder 8">
            <a:extLst>
              <a:ext uri="{FF2B5EF4-FFF2-40B4-BE49-F238E27FC236}">
                <a16:creationId xmlns:a16="http://schemas.microsoft.com/office/drawing/2014/main" id="{40B960B3-F95E-3A3F-3B6F-017143A2B7E3}"/>
              </a:ext>
            </a:extLst>
          </p:cNvPr>
          <p:cNvSpPr>
            <a:spLocks noGrp="1"/>
          </p:cNvSpPr>
          <p:nvPr>
            <p:ph sz="half" idx="2"/>
          </p:nvPr>
        </p:nvSpPr>
        <p:spPr/>
        <p:txBody>
          <a:bodyPr/>
          <a:lstStyle/>
          <a:p>
            <a:r>
              <a:rPr lang="en-US" dirty="0">
                <a:solidFill>
                  <a:srgbClr val="FFFF00"/>
                </a:solidFill>
              </a:rPr>
              <a:t>Some optimizations you </a:t>
            </a:r>
            <a:r>
              <a:rPr lang="en-US" i="1" dirty="0">
                <a:solidFill>
                  <a:srgbClr val="FFFF00"/>
                </a:solidFill>
              </a:rPr>
              <a:t>can</a:t>
            </a:r>
            <a:r>
              <a:rPr lang="en-US" dirty="0">
                <a:solidFill>
                  <a:srgbClr val="FFFF00"/>
                </a:solidFill>
              </a:rPr>
              <a:t> do; some you </a:t>
            </a:r>
            <a:r>
              <a:rPr lang="en-US" i="1" dirty="0">
                <a:solidFill>
                  <a:srgbClr val="FFFF00"/>
                </a:solidFill>
              </a:rPr>
              <a:t>have to</a:t>
            </a:r>
            <a:r>
              <a:rPr lang="en-US" dirty="0">
                <a:solidFill>
                  <a:srgbClr val="FFFF00"/>
                </a:solidFill>
              </a:rPr>
              <a:t> do</a:t>
            </a:r>
          </a:p>
          <a:p>
            <a:pPr lvl="1"/>
            <a:r>
              <a:rPr lang="en-US" dirty="0">
                <a:solidFill>
                  <a:srgbClr val="FFFF00"/>
                </a:solidFill>
              </a:rPr>
              <a:t>Keep your code maintainable!</a:t>
            </a:r>
          </a:p>
          <a:p>
            <a:endParaRPr lang="en-US" dirty="0">
              <a:solidFill>
                <a:srgbClr val="FFFF00"/>
              </a:solidFill>
            </a:endParaRPr>
          </a:p>
          <a:p>
            <a:r>
              <a:rPr lang="en-US" dirty="0">
                <a:solidFill>
                  <a:srgbClr val="FFFF00"/>
                </a:solidFill>
              </a:rPr>
              <a:t>Tune for the system</a:t>
            </a:r>
          </a:p>
          <a:p>
            <a:pPr lvl="1"/>
            <a:r>
              <a:rPr lang="en-US" dirty="0">
                <a:solidFill>
                  <a:srgbClr val="FFFF00"/>
                </a:solidFill>
              </a:rPr>
              <a:t>Work </a:t>
            </a:r>
            <a:r>
              <a:rPr lang="en-US" i="1" dirty="0">
                <a:solidFill>
                  <a:srgbClr val="FFFF00"/>
                </a:solidFill>
              </a:rPr>
              <a:t>with</a:t>
            </a:r>
            <a:r>
              <a:rPr lang="en-US" dirty="0">
                <a:solidFill>
                  <a:srgbClr val="FFFF00"/>
                </a:solidFill>
              </a:rPr>
              <a:t> ILP, branch predictors, not against them</a:t>
            </a:r>
          </a:p>
          <a:p>
            <a:pPr lvl="1"/>
            <a:r>
              <a:rPr lang="en-US" dirty="0">
                <a:solidFill>
                  <a:srgbClr val="FFFF00"/>
                </a:solidFill>
              </a:rPr>
              <a:t>Vector processing libraries</a:t>
            </a:r>
          </a:p>
          <a:p>
            <a:pPr lvl="1"/>
            <a:r>
              <a:rPr lang="en-US">
                <a:solidFill>
                  <a:srgbClr val="FFFF00"/>
                </a:solidFill>
              </a:rPr>
              <a:t>Cache-friendly code</a:t>
            </a:r>
            <a:endParaRPr lang="en-US" dirty="0"/>
          </a:p>
        </p:txBody>
      </p:sp>
      <p:sp>
        <p:nvSpPr>
          <p:cNvPr id="3" name="Footer Placeholder 2">
            <a:extLst>
              <a:ext uri="{FF2B5EF4-FFF2-40B4-BE49-F238E27FC236}">
                <a16:creationId xmlns:a16="http://schemas.microsoft.com/office/drawing/2014/main" id="{2C15EE23-D7C1-5D4A-9A69-3FDEC1DC6D57}"/>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FCABED9D-231A-B646-AAE2-DD1BA9075786}"/>
              </a:ext>
            </a:extLst>
          </p:cNvPr>
          <p:cNvSpPr>
            <a:spLocks noGrp="1"/>
          </p:cNvSpPr>
          <p:nvPr>
            <p:ph type="sldNum" sz="quarter" idx="12"/>
          </p:nvPr>
        </p:nvSpPr>
        <p:spPr/>
        <p:txBody>
          <a:bodyPr/>
          <a:lstStyle/>
          <a:p>
            <a:fld id="{B30C84D9-7A41-4FEB-892B-80917372DB87}" type="slidenum">
              <a:rPr lang="en-US" smtClean="0"/>
              <a:t>32</a:t>
            </a:fld>
            <a:endParaRPr lang="en-US"/>
          </a:p>
        </p:txBody>
      </p:sp>
      <p:sp>
        <p:nvSpPr>
          <p:cNvPr id="5" name="Text Placeholder 4">
            <a:extLst>
              <a:ext uri="{FF2B5EF4-FFF2-40B4-BE49-F238E27FC236}">
                <a16:creationId xmlns:a16="http://schemas.microsoft.com/office/drawing/2014/main" id="{73990C29-A431-614B-AA09-1E0593CDD5D8}"/>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860074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BD461-518C-BC04-2317-8BEFB5D68CB2}"/>
              </a:ext>
            </a:extLst>
          </p:cNvPr>
          <p:cNvSpPr>
            <a:spLocks noGrp="1"/>
          </p:cNvSpPr>
          <p:nvPr>
            <p:ph type="title"/>
          </p:nvPr>
        </p:nvSpPr>
        <p:spPr/>
        <p:txBody>
          <a:bodyPr/>
          <a:lstStyle/>
          <a:p>
            <a:r>
              <a:rPr lang="en-US" dirty="0"/>
              <a:t>Some warnings about optimizations</a:t>
            </a:r>
          </a:p>
        </p:txBody>
      </p:sp>
      <p:sp>
        <p:nvSpPr>
          <p:cNvPr id="3" name="Content Placeholder 2">
            <a:extLst>
              <a:ext uri="{FF2B5EF4-FFF2-40B4-BE49-F238E27FC236}">
                <a16:creationId xmlns:a16="http://schemas.microsoft.com/office/drawing/2014/main" id="{351043E2-1C7A-A5C3-53F1-B271DB1DAB95}"/>
              </a:ext>
            </a:extLst>
          </p:cNvPr>
          <p:cNvSpPr>
            <a:spLocks noGrp="1"/>
          </p:cNvSpPr>
          <p:nvPr>
            <p:ph sz="half" idx="1"/>
          </p:nvPr>
        </p:nvSpPr>
        <p:spPr/>
        <p:txBody>
          <a:bodyPr/>
          <a:lstStyle/>
          <a:p>
            <a:r>
              <a:rPr lang="en-US" dirty="0"/>
              <a:t>Make your program </a:t>
            </a:r>
            <a:r>
              <a:rPr lang="en-US" i="1" dirty="0"/>
              <a:t>correct</a:t>
            </a:r>
            <a:r>
              <a:rPr lang="en-US" dirty="0"/>
              <a:t> and </a:t>
            </a:r>
            <a:r>
              <a:rPr lang="en-US" i="1" dirty="0"/>
              <a:t>readable</a:t>
            </a:r>
            <a:r>
              <a:rPr lang="en-US" dirty="0"/>
              <a:t>, then make it fast</a:t>
            </a:r>
          </a:p>
          <a:p>
            <a:endParaRPr lang="en-US" dirty="0"/>
          </a:p>
          <a:p>
            <a:r>
              <a:rPr lang="en-US" dirty="0"/>
              <a:t>Let the compiler do the optimization – but you need to get out of its way</a:t>
            </a:r>
          </a:p>
          <a:p>
            <a:pPr lvl="1"/>
            <a:r>
              <a:rPr lang="en-US" dirty="0"/>
              <a:t>This keeps your code readable</a:t>
            </a:r>
          </a:p>
          <a:p>
            <a:pPr lvl="1"/>
            <a:r>
              <a:rPr lang="en-US" dirty="0"/>
              <a:t>This introduces no </a:t>
            </a:r>
            <a:r>
              <a:rPr lang="en-US" i="1" dirty="0"/>
              <a:t>new</a:t>
            </a:r>
            <a:r>
              <a:rPr lang="en-US" dirty="0"/>
              <a:t> errors</a:t>
            </a:r>
          </a:p>
          <a:p>
            <a:endParaRPr lang="en-US" dirty="0"/>
          </a:p>
        </p:txBody>
      </p:sp>
      <p:sp>
        <p:nvSpPr>
          <p:cNvPr id="5" name="Footer Placeholder 4">
            <a:extLst>
              <a:ext uri="{FF2B5EF4-FFF2-40B4-BE49-F238E27FC236}">
                <a16:creationId xmlns:a16="http://schemas.microsoft.com/office/drawing/2014/main" id="{7D9110CE-97C6-603A-FB96-146D405050E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E01C6B5C-BDB5-5A9B-CD11-FBED3C30900E}"/>
              </a:ext>
            </a:extLst>
          </p:cNvPr>
          <p:cNvSpPr>
            <a:spLocks noGrp="1"/>
          </p:cNvSpPr>
          <p:nvPr>
            <p:ph type="sldNum" sz="quarter" idx="12"/>
          </p:nvPr>
        </p:nvSpPr>
        <p:spPr/>
        <p:txBody>
          <a:bodyPr/>
          <a:lstStyle/>
          <a:p>
            <a:fld id="{B30C84D9-7A41-4FEB-892B-80917372DB87}" type="slidenum">
              <a:rPr lang="en-US" smtClean="0"/>
              <a:t>4</a:t>
            </a:fld>
            <a:endParaRPr lang="en-US"/>
          </a:p>
        </p:txBody>
      </p:sp>
      <p:sp>
        <p:nvSpPr>
          <p:cNvPr id="7" name="Text Placeholder 6">
            <a:extLst>
              <a:ext uri="{FF2B5EF4-FFF2-40B4-BE49-F238E27FC236}">
                <a16:creationId xmlns:a16="http://schemas.microsoft.com/office/drawing/2014/main" id="{7B447B91-D0BD-3BF6-8CC4-68C7DF5B79D8}"/>
              </a:ext>
            </a:extLst>
          </p:cNvPr>
          <p:cNvSpPr>
            <a:spLocks noGrp="1"/>
          </p:cNvSpPr>
          <p:nvPr>
            <p:ph type="body" sz="quarter" idx="13"/>
          </p:nvPr>
        </p:nvSpPr>
        <p:spPr/>
        <p:txBody>
          <a:bodyPr/>
          <a:lstStyle/>
          <a:p>
            <a:r>
              <a:rPr lang="en-US" dirty="0"/>
              <a:t>Slide by Bohn</a:t>
            </a:r>
          </a:p>
        </p:txBody>
      </p:sp>
      <p:sp>
        <p:nvSpPr>
          <p:cNvPr id="4" name="Content Placeholder 3">
            <a:extLst>
              <a:ext uri="{FF2B5EF4-FFF2-40B4-BE49-F238E27FC236}">
                <a16:creationId xmlns:a16="http://schemas.microsoft.com/office/drawing/2014/main" id="{E8AD49DF-D604-CD2E-0435-CD59C5FFBCEB}"/>
              </a:ext>
            </a:extLst>
          </p:cNvPr>
          <p:cNvSpPr>
            <a:spLocks noGrp="1"/>
          </p:cNvSpPr>
          <p:nvPr>
            <p:ph sz="half" idx="2"/>
          </p:nvPr>
        </p:nvSpPr>
        <p:spPr/>
        <p:txBody>
          <a:bodyPr/>
          <a:lstStyle/>
          <a:p>
            <a:r>
              <a:rPr lang="en-US" dirty="0"/>
              <a:t>Optimizations can cause latent bugs to manifest</a:t>
            </a:r>
          </a:p>
          <a:p>
            <a:pPr lvl="1"/>
            <a:r>
              <a:rPr lang="en-US" dirty="0"/>
              <a:t>Example: Overflowing an array by a few bytes might not be noticed at low optimization levels</a:t>
            </a:r>
          </a:p>
          <a:p>
            <a:endParaRPr lang="en-US" dirty="0"/>
          </a:p>
          <a:p>
            <a:r>
              <a:rPr lang="en-US" dirty="0"/>
              <a:t>Compilers can (and will) take advantage of “Undefined Behavior”</a:t>
            </a:r>
          </a:p>
          <a:p>
            <a:endParaRPr lang="en-US" dirty="0"/>
          </a:p>
        </p:txBody>
      </p:sp>
    </p:spTree>
    <p:extLst>
      <p:ext uri="{BB962C8B-B14F-4D97-AF65-F5344CB8AC3E}">
        <p14:creationId xmlns:p14="http://schemas.microsoft.com/office/powerpoint/2010/main" val="311492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5DB0E-63C3-1D2E-D83F-4A41745CC296}"/>
              </a:ext>
            </a:extLst>
          </p:cNvPr>
          <p:cNvSpPr>
            <a:spLocks noGrp="1"/>
          </p:cNvSpPr>
          <p:nvPr>
            <p:ph type="title"/>
          </p:nvPr>
        </p:nvSpPr>
        <p:spPr/>
        <p:txBody>
          <a:bodyPr/>
          <a:lstStyle/>
          <a:p>
            <a:r>
              <a:rPr lang="en-US" dirty="0"/>
              <a:t>What are you optimizing for?</a:t>
            </a:r>
          </a:p>
        </p:txBody>
      </p:sp>
      <p:sp>
        <p:nvSpPr>
          <p:cNvPr id="8" name="Content Placeholder 7">
            <a:extLst>
              <a:ext uri="{FF2B5EF4-FFF2-40B4-BE49-F238E27FC236}">
                <a16:creationId xmlns:a16="http://schemas.microsoft.com/office/drawing/2014/main" id="{703A8DFD-AE83-81F5-9174-8EC0DD55AFC7}"/>
              </a:ext>
            </a:extLst>
          </p:cNvPr>
          <p:cNvSpPr>
            <a:spLocks noGrp="1"/>
          </p:cNvSpPr>
          <p:nvPr>
            <p:ph idx="1"/>
          </p:nvPr>
        </p:nvSpPr>
        <p:spPr>
          <a:xfrm>
            <a:off x="838199" y="1825625"/>
            <a:ext cx="11028453" cy="4351338"/>
          </a:xfrm>
        </p:spPr>
        <p:txBody>
          <a:bodyPr/>
          <a:lstStyle/>
          <a:p>
            <a:r>
              <a:rPr lang="en-US" dirty="0"/>
              <a:t>-O0 – no optimization</a:t>
            </a:r>
          </a:p>
          <a:p>
            <a:r>
              <a:rPr lang="en-US" dirty="0"/>
              <a:t>-</a:t>
            </a:r>
            <a:r>
              <a:rPr lang="en-US" dirty="0" err="1"/>
              <a:t>Og</a:t>
            </a:r>
            <a:r>
              <a:rPr lang="en-US" dirty="0"/>
              <a:t> – optimizations that preserve debugging-level behavior</a:t>
            </a:r>
          </a:p>
          <a:p>
            <a:r>
              <a:rPr lang="en-US" dirty="0"/>
              <a:t>-O1, -O2, -O3, …</a:t>
            </a:r>
          </a:p>
          <a:p>
            <a:pPr lvl="1"/>
            <a:r>
              <a:rPr lang="en-US" dirty="0"/>
              <a:t>Common optimizations, typically optimizing for speed</a:t>
            </a:r>
          </a:p>
          <a:p>
            <a:endParaRPr lang="en-US" dirty="0"/>
          </a:p>
          <a:p>
            <a:r>
              <a:rPr lang="en-US" dirty="0"/>
              <a:t>-</a:t>
            </a:r>
            <a:r>
              <a:rPr lang="en-US" dirty="0" err="1"/>
              <a:t>Os</a:t>
            </a:r>
            <a:endParaRPr lang="en-US" dirty="0"/>
          </a:p>
          <a:p>
            <a:pPr lvl="1"/>
            <a:r>
              <a:rPr lang="en-US" dirty="0"/>
              <a:t>“Small” – executable uses as little memory as possible – good for microcontrollers</a:t>
            </a:r>
          </a:p>
          <a:p>
            <a:r>
              <a:rPr lang="en-US" dirty="0"/>
              <a:t>-</a:t>
            </a:r>
            <a:r>
              <a:rPr lang="en-US" dirty="0" err="1"/>
              <a:t>Ofast</a:t>
            </a:r>
            <a:endParaRPr lang="en-US" dirty="0"/>
          </a:p>
          <a:p>
            <a:pPr lvl="1"/>
            <a:r>
              <a:rPr lang="en-US" dirty="0"/>
              <a:t>If speed is more important than correctness</a:t>
            </a:r>
          </a:p>
        </p:txBody>
      </p:sp>
      <p:sp>
        <p:nvSpPr>
          <p:cNvPr id="5" name="Footer Placeholder 4">
            <a:extLst>
              <a:ext uri="{FF2B5EF4-FFF2-40B4-BE49-F238E27FC236}">
                <a16:creationId xmlns:a16="http://schemas.microsoft.com/office/drawing/2014/main" id="{1225AA08-5D38-D112-1B8A-FF34FEB2744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74375698-A6C5-245F-F19E-0783AFFB4AD2}"/>
              </a:ext>
            </a:extLst>
          </p:cNvPr>
          <p:cNvSpPr>
            <a:spLocks noGrp="1"/>
          </p:cNvSpPr>
          <p:nvPr>
            <p:ph type="sldNum" sz="quarter" idx="12"/>
          </p:nvPr>
        </p:nvSpPr>
        <p:spPr/>
        <p:txBody>
          <a:bodyPr/>
          <a:lstStyle/>
          <a:p>
            <a:fld id="{B30C84D9-7A41-4FEB-892B-80917372DB87}" type="slidenum">
              <a:rPr lang="en-US" smtClean="0"/>
              <a:t>5</a:t>
            </a:fld>
            <a:endParaRPr lang="en-US"/>
          </a:p>
        </p:txBody>
      </p:sp>
      <p:sp>
        <p:nvSpPr>
          <p:cNvPr id="7" name="Text Placeholder 6">
            <a:extLst>
              <a:ext uri="{FF2B5EF4-FFF2-40B4-BE49-F238E27FC236}">
                <a16:creationId xmlns:a16="http://schemas.microsoft.com/office/drawing/2014/main" id="{42D68DAD-837B-3173-E014-EB6FBD3817B3}"/>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203229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45A3F-6248-0B59-5374-273A256A4FF5}"/>
              </a:ext>
            </a:extLst>
          </p:cNvPr>
          <p:cNvSpPr>
            <a:spLocks noGrp="1"/>
          </p:cNvSpPr>
          <p:nvPr>
            <p:ph type="title"/>
          </p:nvPr>
        </p:nvSpPr>
        <p:spPr/>
        <p:txBody>
          <a:bodyPr/>
          <a:lstStyle/>
          <a:p>
            <a:r>
              <a:rPr lang="en-US" dirty="0"/>
              <a:t>It’s not all about asymptotic complexity</a:t>
            </a:r>
          </a:p>
        </p:txBody>
      </p:sp>
      <p:sp>
        <p:nvSpPr>
          <p:cNvPr id="3" name="Content Placeholder 2">
            <a:extLst>
              <a:ext uri="{FF2B5EF4-FFF2-40B4-BE49-F238E27FC236}">
                <a16:creationId xmlns:a16="http://schemas.microsoft.com/office/drawing/2014/main" id="{EB75E8E2-E68B-2445-CC1E-C443339AFC5D}"/>
              </a:ext>
            </a:extLst>
          </p:cNvPr>
          <p:cNvSpPr>
            <a:spLocks noGrp="1"/>
          </p:cNvSpPr>
          <p:nvPr>
            <p:ph idx="1"/>
          </p:nvPr>
        </p:nvSpPr>
        <p:spPr/>
        <p:txBody>
          <a:bodyPr/>
          <a:lstStyle/>
          <a:p>
            <a:r>
              <a:rPr lang="en-US" dirty="0"/>
              <a:t>Most – but not all – of the optimizations here do not change big-O complexity</a:t>
            </a:r>
          </a:p>
          <a:p>
            <a:endParaRPr lang="en-US" dirty="0"/>
          </a:p>
          <a:p>
            <a:r>
              <a:rPr lang="en-US" dirty="0"/>
              <a:t>Big-O complexity’s constant factors matter!</a:t>
            </a:r>
          </a:p>
        </p:txBody>
      </p:sp>
      <p:sp>
        <p:nvSpPr>
          <p:cNvPr id="4" name="Footer Placeholder 3">
            <a:extLst>
              <a:ext uri="{FF2B5EF4-FFF2-40B4-BE49-F238E27FC236}">
                <a16:creationId xmlns:a16="http://schemas.microsoft.com/office/drawing/2014/main" id="{D97F9AC3-6E00-80A1-B5F0-8ACFA150FF42}"/>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73EC5E10-6EEB-DAB8-A65E-F5891F6CD39A}"/>
              </a:ext>
            </a:extLst>
          </p:cNvPr>
          <p:cNvSpPr>
            <a:spLocks noGrp="1"/>
          </p:cNvSpPr>
          <p:nvPr>
            <p:ph type="sldNum" sz="quarter" idx="12"/>
          </p:nvPr>
        </p:nvSpPr>
        <p:spPr/>
        <p:txBody>
          <a:bodyPr/>
          <a:lstStyle/>
          <a:p>
            <a:fld id="{B30C84D9-7A41-4FEB-892B-80917372DB87}" type="slidenum">
              <a:rPr lang="en-US" smtClean="0"/>
              <a:t>6</a:t>
            </a:fld>
            <a:endParaRPr lang="en-US"/>
          </a:p>
        </p:txBody>
      </p:sp>
      <p:sp>
        <p:nvSpPr>
          <p:cNvPr id="6" name="Text Placeholder 5">
            <a:extLst>
              <a:ext uri="{FF2B5EF4-FFF2-40B4-BE49-F238E27FC236}">
                <a16:creationId xmlns:a16="http://schemas.microsoft.com/office/drawing/2014/main" id="{6EA48F17-61DC-8CF4-154E-98A6AC9B6E12}"/>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441759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BA3B-B6C0-4F4F-6AC4-9E9182947631}"/>
              </a:ext>
            </a:extLst>
          </p:cNvPr>
          <p:cNvSpPr>
            <a:spLocks noGrp="1"/>
          </p:cNvSpPr>
          <p:nvPr>
            <p:ph type="title"/>
          </p:nvPr>
        </p:nvSpPr>
        <p:spPr/>
        <p:txBody>
          <a:bodyPr/>
          <a:lstStyle/>
          <a:p>
            <a:r>
              <a:rPr lang="en-US" dirty="0"/>
              <a:t>Use Locality of Reference</a:t>
            </a:r>
          </a:p>
        </p:txBody>
      </p:sp>
      <p:sp>
        <p:nvSpPr>
          <p:cNvPr id="3" name="Content Placeholder 2">
            <a:extLst>
              <a:ext uri="{FF2B5EF4-FFF2-40B4-BE49-F238E27FC236}">
                <a16:creationId xmlns:a16="http://schemas.microsoft.com/office/drawing/2014/main" id="{2AC63D96-0426-0CF5-C1ED-CFB607A51416}"/>
              </a:ext>
            </a:extLst>
          </p:cNvPr>
          <p:cNvSpPr>
            <a:spLocks noGrp="1"/>
          </p:cNvSpPr>
          <p:nvPr>
            <p:ph idx="1"/>
          </p:nvPr>
        </p:nvSpPr>
        <p:spPr/>
        <p:txBody>
          <a:bodyPr/>
          <a:lstStyle/>
          <a:p>
            <a:r>
              <a:rPr lang="en-US" dirty="0"/>
              <a:t>Write cache-friendly code</a:t>
            </a:r>
          </a:p>
          <a:p>
            <a:endParaRPr lang="en-US" dirty="0"/>
          </a:p>
          <a:p>
            <a:r>
              <a:rPr lang="en-US" dirty="0"/>
              <a:t>Write page-friendly code</a:t>
            </a:r>
          </a:p>
        </p:txBody>
      </p:sp>
      <p:sp>
        <p:nvSpPr>
          <p:cNvPr id="4" name="Footer Placeholder 3">
            <a:extLst>
              <a:ext uri="{FF2B5EF4-FFF2-40B4-BE49-F238E27FC236}">
                <a16:creationId xmlns:a16="http://schemas.microsoft.com/office/drawing/2014/main" id="{121E9259-9ECB-A332-B1C9-0402A097974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6A7F8617-5391-3406-9B5D-1D38460E928B}"/>
              </a:ext>
            </a:extLst>
          </p:cNvPr>
          <p:cNvSpPr>
            <a:spLocks noGrp="1"/>
          </p:cNvSpPr>
          <p:nvPr>
            <p:ph type="sldNum" sz="quarter" idx="12"/>
          </p:nvPr>
        </p:nvSpPr>
        <p:spPr/>
        <p:txBody>
          <a:bodyPr/>
          <a:lstStyle/>
          <a:p>
            <a:fld id="{B30C84D9-7A41-4FEB-892B-80917372DB87}" type="slidenum">
              <a:rPr lang="en-US" smtClean="0"/>
              <a:t>7</a:t>
            </a:fld>
            <a:endParaRPr lang="en-US"/>
          </a:p>
        </p:txBody>
      </p:sp>
      <p:sp>
        <p:nvSpPr>
          <p:cNvPr id="6" name="Text Placeholder 5">
            <a:extLst>
              <a:ext uri="{FF2B5EF4-FFF2-40B4-BE49-F238E27FC236}">
                <a16:creationId xmlns:a16="http://schemas.microsoft.com/office/drawing/2014/main" id="{02F0FCD7-DC17-4F67-C8A6-A32180A8E4C7}"/>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204866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BA3B-B6C0-4F4F-6AC4-9E9182947631}"/>
              </a:ext>
            </a:extLst>
          </p:cNvPr>
          <p:cNvSpPr>
            <a:spLocks noGrp="1"/>
          </p:cNvSpPr>
          <p:nvPr>
            <p:ph type="title"/>
          </p:nvPr>
        </p:nvSpPr>
        <p:spPr/>
        <p:txBody>
          <a:bodyPr/>
          <a:lstStyle/>
          <a:p>
            <a:r>
              <a:rPr lang="en-US" dirty="0"/>
              <a:t>Extract Common Subexpressions</a:t>
            </a:r>
          </a:p>
        </p:txBody>
      </p:sp>
      <p:sp>
        <p:nvSpPr>
          <p:cNvPr id="3" name="Content Placeholder 2">
            <a:extLst>
              <a:ext uri="{FF2B5EF4-FFF2-40B4-BE49-F238E27FC236}">
                <a16:creationId xmlns:a16="http://schemas.microsoft.com/office/drawing/2014/main" id="{2AC63D96-0426-0CF5-C1ED-CFB607A51416}"/>
              </a:ext>
            </a:extLst>
          </p:cNvPr>
          <p:cNvSpPr>
            <a:spLocks noGrp="1"/>
          </p:cNvSpPr>
          <p:nvPr>
            <p:ph idx="1"/>
          </p:nvPr>
        </p:nvSpPr>
        <p:spPr/>
        <p:txBody>
          <a:bodyPr/>
          <a:lstStyle/>
          <a:p>
            <a:r>
              <a:rPr lang="en-US" dirty="0"/>
              <a:t>Find common sub-expressions</a:t>
            </a:r>
          </a:p>
        </p:txBody>
      </p:sp>
      <p:sp>
        <p:nvSpPr>
          <p:cNvPr id="4" name="Footer Placeholder 3">
            <a:extLst>
              <a:ext uri="{FF2B5EF4-FFF2-40B4-BE49-F238E27FC236}">
                <a16:creationId xmlns:a16="http://schemas.microsoft.com/office/drawing/2014/main" id="{121E9259-9ECB-A332-B1C9-0402A097974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6A7F8617-5391-3406-9B5D-1D38460E928B}"/>
              </a:ext>
            </a:extLst>
          </p:cNvPr>
          <p:cNvSpPr>
            <a:spLocks noGrp="1"/>
          </p:cNvSpPr>
          <p:nvPr>
            <p:ph type="sldNum" sz="quarter" idx="12"/>
          </p:nvPr>
        </p:nvSpPr>
        <p:spPr/>
        <p:txBody>
          <a:bodyPr/>
          <a:lstStyle/>
          <a:p>
            <a:fld id="{B30C84D9-7A41-4FEB-892B-80917372DB87}" type="slidenum">
              <a:rPr lang="en-US" smtClean="0"/>
              <a:t>8</a:t>
            </a:fld>
            <a:endParaRPr lang="en-US"/>
          </a:p>
        </p:txBody>
      </p:sp>
      <p:sp>
        <p:nvSpPr>
          <p:cNvPr id="6" name="Text Placeholder 5">
            <a:extLst>
              <a:ext uri="{FF2B5EF4-FFF2-40B4-BE49-F238E27FC236}">
                <a16:creationId xmlns:a16="http://schemas.microsoft.com/office/drawing/2014/main" id="{02F0FCD7-DC17-4F67-C8A6-A32180A8E4C7}"/>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00B6DB9E-9E03-7160-5E69-D529BA24BF12}"/>
              </a:ext>
            </a:extLst>
          </p:cNvPr>
          <p:cNvSpPr/>
          <p:nvPr/>
        </p:nvSpPr>
        <p:spPr>
          <a:xfrm>
            <a:off x="696930" y="2829941"/>
            <a:ext cx="10798140" cy="370897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0" i="0" dirty="0">
                <a:solidFill>
                  <a:srgbClr val="00FF00"/>
                </a:solidFill>
                <a:effectLst/>
                <a:latin typeface="Lucida Console" panose="020B0609040504020204" pitchFamily="49" charset="0"/>
              </a:rPr>
              <a:t>void </a:t>
            </a:r>
            <a:r>
              <a:rPr lang="en-US" b="0" i="0" dirty="0" err="1">
                <a:solidFill>
                  <a:srgbClr val="00FF00"/>
                </a:solidFill>
                <a:effectLst/>
                <a:latin typeface="Lucida Console" panose="020B0609040504020204" pitchFamily="49" charset="0"/>
              </a:rPr>
              <a:t>average_neighbors</a:t>
            </a:r>
            <a:r>
              <a:rPr lang="en-US" b="0" i="0" dirty="0">
                <a:solidFill>
                  <a:srgbClr val="00FF00"/>
                </a:solidFill>
                <a:effectLst/>
                <a:latin typeface="Lucida Console" panose="020B0609040504020204" pitchFamily="49" charset="0"/>
              </a:rPr>
              <a:t>(double *matrix, int width, int height) {</a:t>
            </a:r>
          </a:p>
          <a:p>
            <a:pPr algn="l"/>
            <a:r>
              <a:rPr lang="en-US" b="0" i="0" dirty="0">
                <a:solidFill>
                  <a:srgbClr val="00FF00"/>
                </a:solidFill>
                <a:effectLst/>
                <a:latin typeface="Lucida Console" panose="020B0609040504020204" pitchFamily="49" charset="0"/>
              </a:rPr>
              <a:t>  for (int </a:t>
            </a:r>
            <a:r>
              <a:rPr lang="en-US" b="0" i="0" dirty="0" err="1">
                <a:solidFill>
                  <a:srgbClr val="00FF00"/>
                </a:solidFill>
                <a:effectLst/>
                <a:latin typeface="Lucida Console" panose="020B0609040504020204" pitchFamily="49" charset="0"/>
              </a:rPr>
              <a:t>i</a:t>
            </a:r>
            <a:r>
              <a:rPr lang="en-US" b="0" i="0" dirty="0">
                <a:solidFill>
                  <a:srgbClr val="00FF00"/>
                </a:solidFill>
                <a:effectLst/>
                <a:latin typeface="Lucida Console" panose="020B0609040504020204" pitchFamily="49" charset="0"/>
              </a:rPr>
              <a:t> = 0; </a:t>
            </a:r>
            <a:r>
              <a:rPr lang="en-US" b="0" i="0" dirty="0" err="1">
                <a:solidFill>
                  <a:srgbClr val="00FF00"/>
                </a:solidFill>
                <a:effectLst/>
                <a:latin typeface="Lucida Console" panose="020B0609040504020204" pitchFamily="49" charset="0"/>
              </a:rPr>
              <a:t>i</a:t>
            </a:r>
            <a:r>
              <a:rPr lang="en-US" b="0" i="0" dirty="0">
                <a:solidFill>
                  <a:srgbClr val="00FF00"/>
                </a:solidFill>
                <a:effectLst/>
                <a:latin typeface="Lucida Console" panose="020B0609040504020204" pitchFamily="49" charset="0"/>
              </a:rPr>
              <a:t> &lt; width; </a:t>
            </a:r>
            <a:r>
              <a:rPr lang="en-US" b="0" i="0" dirty="0" err="1">
                <a:solidFill>
                  <a:srgbClr val="00FF00"/>
                </a:solidFill>
                <a:effectLst/>
                <a:latin typeface="Lucida Console" panose="020B0609040504020204" pitchFamily="49" charset="0"/>
              </a:rPr>
              <a:t>i</a:t>
            </a:r>
            <a:r>
              <a:rPr lang="en-US" b="0" i="0" dirty="0">
                <a:solidFill>
                  <a:srgbClr val="00FF00"/>
                </a:solidFill>
                <a:effectLst/>
                <a:latin typeface="Lucida Console" panose="020B0609040504020204" pitchFamily="49" charset="0"/>
              </a:rPr>
              <a:t>++) {</a:t>
            </a:r>
          </a:p>
          <a:p>
            <a:pPr algn="l"/>
            <a:r>
              <a:rPr lang="en-US" b="0" i="0" dirty="0">
                <a:solidFill>
                  <a:srgbClr val="00FF00"/>
                </a:solidFill>
                <a:effectLst/>
                <a:latin typeface="Lucida Console" panose="020B0609040504020204" pitchFamily="49" charset="0"/>
              </a:rPr>
              <a:t>    for (int j = 0; j &lt; height; </a:t>
            </a:r>
            <a:r>
              <a:rPr lang="en-US" b="0" i="0" dirty="0" err="1">
                <a:solidFill>
                  <a:srgbClr val="00FF00"/>
                </a:solidFill>
                <a:effectLst/>
                <a:latin typeface="Lucida Console" panose="020B0609040504020204" pitchFamily="49" charset="0"/>
              </a:rPr>
              <a:t>j++</a:t>
            </a:r>
            <a:r>
              <a:rPr lang="en-US" b="0" i="0" dirty="0">
                <a:solidFill>
                  <a:srgbClr val="00FF00"/>
                </a:solidFill>
                <a:effectLst/>
                <a:latin typeface="Lucida Console" panose="020B0609040504020204" pitchFamily="49" charset="0"/>
              </a:rPr>
              <a:t>) {</a:t>
            </a:r>
          </a:p>
          <a:p>
            <a:pPr algn="l"/>
            <a:r>
              <a:rPr lang="en-US" b="0" i="0" dirty="0">
                <a:solidFill>
                  <a:srgbClr val="00FF00"/>
                </a:solidFill>
                <a:effectLst/>
                <a:latin typeface="Lucida Console" panose="020B0609040504020204" pitchFamily="49" charset="0"/>
              </a:rPr>
              <a:t>      double above = matrix[</a:t>
            </a:r>
            <a:r>
              <a:rPr lang="en-US" b="0" i="0" dirty="0">
                <a:solidFill>
                  <a:srgbClr val="FFC000"/>
                </a:solidFill>
                <a:effectLst/>
                <a:latin typeface="Lucida Console" panose="020B0609040504020204" pitchFamily="49" charset="0"/>
              </a:rPr>
              <a:t>i-1][j</a:t>
            </a:r>
            <a:r>
              <a:rPr lang="en-US" b="0" i="0" dirty="0">
                <a:solidFill>
                  <a:srgbClr val="00FF00"/>
                </a:solidFill>
                <a:effectLst/>
                <a:latin typeface="Lucida Console" panose="020B0609040504020204" pitchFamily="49" charset="0"/>
              </a:rPr>
              <a:t>];</a:t>
            </a:r>
          </a:p>
          <a:p>
            <a:pPr algn="l"/>
            <a:r>
              <a:rPr lang="en-US" dirty="0">
                <a:solidFill>
                  <a:srgbClr val="00FF00"/>
                </a:solidFill>
                <a:latin typeface="Lucida Console" panose="020B0609040504020204" pitchFamily="49" charset="0"/>
              </a:rPr>
              <a:t>      </a:t>
            </a:r>
            <a:r>
              <a:rPr lang="en-US" b="0" i="0" dirty="0">
                <a:solidFill>
                  <a:srgbClr val="00FF00"/>
                </a:solidFill>
                <a:effectLst/>
                <a:latin typeface="Lucida Console" panose="020B0609040504020204" pitchFamily="49" charset="0"/>
              </a:rPr>
              <a:t>double below = matrix[</a:t>
            </a:r>
            <a:r>
              <a:rPr lang="en-US" b="0" i="0" dirty="0">
                <a:solidFill>
                  <a:srgbClr val="FFC000"/>
                </a:solidFill>
                <a:effectLst/>
                <a:latin typeface="Lucida Console" panose="020B0609040504020204" pitchFamily="49" charset="0"/>
              </a:rPr>
              <a:t>i+1][j</a:t>
            </a:r>
            <a:r>
              <a:rPr lang="en-US" b="0" i="0" dirty="0">
                <a:solidFill>
                  <a:srgbClr val="00FF00"/>
                </a:solidFill>
                <a:effectLst/>
                <a:latin typeface="Lucida Console" panose="020B0609040504020204" pitchFamily="49" charset="0"/>
              </a:rPr>
              <a:t>];</a:t>
            </a:r>
          </a:p>
          <a:p>
            <a:pPr algn="l"/>
            <a:r>
              <a:rPr lang="en-US" b="0" i="0" dirty="0">
                <a:solidFill>
                  <a:srgbClr val="00FF00"/>
                </a:solidFill>
                <a:effectLst/>
                <a:latin typeface="Lucida Console" panose="020B0609040504020204" pitchFamily="49" charset="0"/>
              </a:rPr>
              <a:t>      double left  = matrix[</a:t>
            </a:r>
            <a:r>
              <a:rPr lang="en-US" b="0" i="0" dirty="0" err="1">
                <a:solidFill>
                  <a:srgbClr val="FFC000"/>
                </a:solidFill>
                <a:effectLst/>
                <a:latin typeface="Lucida Console" panose="020B0609040504020204" pitchFamily="49" charset="0"/>
              </a:rPr>
              <a:t>i</a:t>
            </a:r>
            <a:r>
              <a:rPr lang="en-US" b="0" i="0" dirty="0">
                <a:solidFill>
                  <a:srgbClr val="FFC000"/>
                </a:solidFill>
                <a:effectLst/>
                <a:latin typeface="Lucida Console" panose="020B0609040504020204" pitchFamily="49" charset="0"/>
              </a:rPr>
              <a:t>][j-1</a:t>
            </a:r>
            <a:r>
              <a:rPr lang="en-US" b="0" i="0" dirty="0">
                <a:solidFill>
                  <a:srgbClr val="00FF00"/>
                </a:solidFill>
                <a:effectLst/>
                <a:latin typeface="Lucida Console" panose="020B0609040504020204" pitchFamily="49" charset="0"/>
              </a:rPr>
              <a:t>];</a:t>
            </a:r>
          </a:p>
          <a:p>
            <a:pPr algn="l"/>
            <a:r>
              <a:rPr lang="en-US" b="0" i="0" dirty="0">
                <a:solidFill>
                  <a:srgbClr val="00FF00"/>
                </a:solidFill>
                <a:effectLst/>
                <a:latin typeface="Lucida Console" panose="020B0609040504020204" pitchFamily="49" charset="0"/>
              </a:rPr>
              <a:t>      double right = matrix[</a:t>
            </a:r>
            <a:r>
              <a:rPr lang="en-US" b="0" i="0" dirty="0" err="1">
                <a:solidFill>
                  <a:srgbClr val="FFC000"/>
                </a:solidFill>
                <a:effectLst/>
                <a:latin typeface="Lucida Console" panose="020B0609040504020204" pitchFamily="49" charset="0"/>
              </a:rPr>
              <a:t>i</a:t>
            </a:r>
            <a:r>
              <a:rPr lang="en-US" b="0" i="0" dirty="0">
                <a:solidFill>
                  <a:srgbClr val="FFC000"/>
                </a:solidFill>
                <a:effectLst/>
                <a:latin typeface="Lucida Console" panose="020B0609040504020204" pitchFamily="49" charset="0"/>
              </a:rPr>
              <a:t>][j+1</a:t>
            </a:r>
            <a:r>
              <a:rPr lang="en-US" b="0" i="0" dirty="0">
                <a:solidFill>
                  <a:srgbClr val="00FF00"/>
                </a:solidFill>
                <a:effectLst/>
                <a:latin typeface="Lucida Console" panose="020B0609040504020204" pitchFamily="49" charset="0"/>
              </a:rPr>
              <a:t>];</a:t>
            </a:r>
          </a:p>
          <a:p>
            <a:pPr algn="l"/>
            <a:r>
              <a:rPr lang="en-US" b="0" i="0" dirty="0">
                <a:solidFill>
                  <a:srgbClr val="00FF00"/>
                </a:solidFill>
                <a:effectLst/>
                <a:latin typeface="Lucida Console" panose="020B0609040504020204" pitchFamily="49" charset="0"/>
              </a:rPr>
              <a:t>      double </a:t>
            </a:r>
            <a:r>
              <a:rPr lang="en-US" b="0" i="0" dirty="0" err="1">
                <a:solidFill>
                  <a:srgbClr val="00FF00"/>
                </a:solidFill>
                <a:effectLst/>
                <a:latin typeface="Lucida Console" panose="020B0609040504020204" pitchFamily="49" charset="0"/>
              </a:rPr>
              <a:t>neighbor_average</a:t>
            </a:r>
            <a:r>
              <a:rPr lang="en-US" b="0" i="0" dirty="0">
                <a:solidFill>
                  <a:srgbClr val="00FF00"/>
                </a:solidFill>
                <a:effectLst/>
                <a:latin typeface="Lucida Console" panose="020B0609040504020204" pitchFamily="49" charset="0"/>
              </a:rPr>
              <a:t> = (above + below + left + right)/4;</a:t>
            </a:r>
          </a:p>
          <a:p>
            <a:pPr algn="l"/>
            <a:r>
              <a:rPr lang="en-US" b="0" i="0" dirty="0">
                <a:solidFill>
                  <a:srgbClr val="00FF00"/>
                </a:solidFill>
                <a:effectLst/>
                <a:latin typeface="Lucida Console" panose="020B0609040504020204" pitchFamily="49" charset="0"/>
              </a:rPr>
              <a:t>      matrix[</a:t>
            </a:r>
            <a:r>
              <a:rPr lang="en-US" b="0" i="0" dirty="0" err="1">
                <a:solidFill>
                  <a:srgbClr val="FFC000"/>
                </a:solidFill>
                <a:effectLst/>
                <a:latin typeface="Lucida Console" panose="020B0609040504020204" pitchFamily="49" charset="0"/>
              </a:rPr>
              <a:t>i</a:t>
            </a:r>
            <a:r>
              <a:rPr lang="en-US" b="0" i="0" dirty="0">
                <a:solidFill>
                  <a:srgbClr val="FFC000"/>
                </a:solidFill>
                <a:effectLst/>
                <a:latin typeface="Lucida Console" panose="020B0609040504020204" pitchFamily="49" charset="0"/>
              </a:rPr>
              <a:t>][j</a:t>
            </a:r>
            <a:r>
              <a:rPr lang="en-US" b="0" i="0" dirty="0">
                <a:solidFill>
                  <a:srgbClr val="00FF00"/>
                </a:solidFill>
                <a:effectLst/>
                <a:latin typeface="Lucida Console" panose="020B0609040504020204" pitchFamily="49" charset="0"/>
              </a:rPr>
              <a:t>] = (matrix[</a:t>
            </a:r>
            <a:r>
              <a:rPr lang="en-US" b="0" i="0" dirty="0" err="1">
                <a:solidFill>
                  <a:srgbClr val="FFC000"/>
                </a:solidFill>
                <a:effectLst/>
                <a:latin typeface="Lucida Console" panose="020B0609040504020204" pitchFamily="49" charset="0"/>
              </a:rPr>
              <a:t>i</a:t>
            </a:r>
            <a:r>
              <a:rPr lang="en-US" b="0" i="0" dirty="0">
                <a:solidFill>
                  <a:srgbClr val="FFC000"/>
                </a:solidFill>
                <a:effectLst/>
                <a:latin typeface="Lucida Console" panose="020B0609040504020204" pitchFamily="49" charset="0"/>
              </a:rPr>
              <a:t>][j</a:t>
            </a:r>
            <a:r>
              <a:rPr lang="en-US" b="0" i="0" dirty="0">
                <a:solidFill>
                  <a:srgbClr val="00FF00"/>
                </a:solidFill>
                <a:effectLst/>
                <a:latin typeface="Lucida Console" panose="020B0609040504020204" pitchFamily="49" charset="0"/>
              </a:rPr>
              <a:t>] + </a:t>
            </a:r>
            <a:r>
              <a:rPr lang="en-US" b="0" i="0" dirty="0" err="1">
                <a:solidFill>
                  <a:srgbClr val="00FF00"/>
                </a:solidFill>
                <a:effectLst/>
                <a:latin typeface="Lucida Console" panose="020B0609040504020204" pitchFamily="49" charset="0"/>
              </a:rPr>
              <a:t>neighbor_average</a:t>
            </a:r>
            <a:r>
              <a:rPr lang="en-US" b="0" i="0" dirty="0">
                <a:solidFill>
                  <a:srgbClr val="00FF00"/>
                </a:solidFill>
                <a:effectLst/>
                <a:latin typeface="Lucida Console" panose="020B0609040504020204" pitchFamily="49" charset="0"/>
              </a:rPr>
              <a:t>)/2;</a:t>
            </a:r>
          </a:p>
          <a:p>
            <a:pPr algn="l"/>
            <a:r>
              <a:rPr lang="en-US" b="0" i="0" dirty="0">
                <a:solidFill>
                  <a:srgbClr val="00FF00"/>
                </a:solidFill>
                <a:effectLst/>
                <a:latin typeface="Lucida Console" panose="020B0609040504020204" pitchFamily="49" charset="0"/>
              </a:rPr>
              <a:t>    }</a:t>
            </a:r>
          </a:p>
          <a:p>
            <a:pPr algn="l"/>
            <a:r>
              <a:rPr lang="en-US" dirty="0">
                <a:solidFill>
                  <a:srgbClr val="00FF00"/>
                </a:solidFill>
                <a:latin typeface="Lucida Console" panose="020B0609040504020204" pitchFamily="49" charset="0"/>
              </a:rPr>
              <a:t>  }</a:t>
            </a:r>
            <a:endParaRPr lang="en-US" b="0" i="0" dirty="0">
              <a:solidFill>
                <a:srgbClr val="00FF00"/>
              </a:solidFill>
              <a:effectLst/>
              <a:latin typeface="Lucida Console" panose="020B0609040504020204" pitchFamily="49" charset="0"/>
            </a:endParaRPr>
          </a:p>
          <a:p>
            <a:pPr algn="l"/>
            <a:r>
              <a:rPr lang="en-US" b="0" i="0" dirty="0">
                <a:solidFill>
                  <a:srgbClr val="00FF00"/>
                </a:solidFill>
                <a:effectLst/>
                <a:latin typeface="Lucida Console" panose="020B0609040504020204" pitchFamily="49" charset="0"/>
              </a:rPr>
              <a:t>}</a:t>
            </a:r>
          </a:p>
        </p:txBody>
      </p:sp>
    </p:spTree>
    <p:extLst>
      <p:ext uri="{BB962C8B-B14F-4D97-AF65-F5344CB8AC3E}">
        <p14:creationId xmlns:p14="http://schemas.microsoft.com/office/powerpoint/2010/main" val="1145131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BA3B-B6C0-4F4F-6AC4-9E9182947631}"/>
              </a:ext>
            </a:extLst>
          </p:cNvPr>
          <p:cNvSpPr>
            <a:spLocks noGrp="1"/>
          </p:cNvSpPr>
          <p:nvPr>
            <p:ph type="title"/>
          </p:nvPr>
        </p:nvSpPr>
        <p:spPr/>
        <p:txBody>
          <a:bodyPr/>
          <a:lstStyle/>
          <a:p>
            <a:r>
              <a:rPr lang="en-US" dirty="0"/>
              <a:t>Extract Common Subexpressions</a:t>
            </a:r>
          </a:p>
        </p:txBody>
      </p:sp>
      <p:sp>
        <p:nvSpPr>
          <p:cNvPr id="3" name="Content Placeholder 2">
            <a:extLst>
              <a:ext uri="{FF2B5EF4-FFF2-40B4-BE49-F238E27FC236}">
                <a16:creationId xmlns:a16="http://schemas.microsoft.com/office/drawing/2014/main" id="{2AC63D96-0426-0CF5-C1ED-CFB607A51416}"/>
              </a:ext>
            </a:extLst>
          </p:cNvPr>
          <p:cNvSpPr>
            <a:spLocks noGrp="1"/>
          </p:cNvSpPr>
          <p:nvPr>
            <p:ph idx="1"/>
          </p:nvPr>
        </p:nvSpPr>
        <p:spPr/>
        <p:txBody>
          <a:bodyPr/>
          <a:lstStyle/>
          <a:p>
            <a:r>
              <a:rPr lang="en-US" dirty="0"/>
              <a:t>Find common sub-expressions</a:t>
            </a:r>
          </a:p>
        </p:txBody>
      </p:sp>
      <p:sp>
        <p:nvSpPr>
          <p:cNvPr id="4" name="Footer Placeholder 3">
            <a:extLst>
              <a:ext uri="{FF2B5EF4-FFF2-40B4-BE49-F238E27FC236}">
                <a16:creationId xmlns:a16="http://schemas.microsoft.com/office/drawing/2014/main" id="{121E9259-9ECB-A332-B1C9-0402A097974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6A7F8617-5391-3406-9B5D-1D38460E928B}"/>
              </a:ext>
            </a:extLst>
          </p:cNvPr>
          <p:cNvSpPr>
            <a:spLocks noGrp="1"/>
          </p:cNvSpPr>
          <p:nvPr>
            <p:ph type="sldNum" sz="quarter" idx="12"/>
          </p:nvPr>
        </p:nvSpPr>
        <p:spPr/>
        <p:txBody>
          <a:bodyPr/>
          <a:lstStyle/>
          <a:p>
            <a:fld id="{B30C84D9-7A41-4FEB-892B-80917372DB87}" type="slidenum">
              <a:rPr lang="en-US" smtClean="0"/>
              <a:t>9</a:t>
            </a:fld>
            <a:endParaRPr lang="en-US"/>
          </a:p>
        </p:txBody>
      </p:sp>
      <p:sp>
        <p:nvSpPr>
          <p:cNvPr id="6" name="Text Placeholder 5">
            <a:extLst>
              <a:ext uri="{FF2B5EF4-FFF2-40B4-BE49-F238E27FC236}">
                <a16:creationId xmlns:a16="http://schemas.microsoft.com/office/drawing/2014/main" id="{02F0FCD7-DC17-4F67-C8A6-A32180A8E4C7}"/>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00B6DB9E-9E03-7160-5E69-D529BA24BF12}"/>
              </a:ext>
            </a:extLst>
          </p:cNvPr>
          <p:cNvSpPr/>
          <p:nvPr/>
        </p:nvSpPr>
        <p:spPr>
          <a:xfrm>
            <a:off x="696930" y="2829941"/>
            <a:ext cx="10798140" cy="370897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0" i="0" dirty="0">
                <a:solidFill>
                  <a:srgbClr val="00FF00"/>
                </a:solidFill>
                <a:effectLst/>
                <a:latin typeface="Lucida Console" panose="020B0609040504020204" pitchFamily="49" charset="0"/>
              </a:rPr>
              <a:t>void </a:t>
            </a:r>
            <a:r>
              <a:rPr lang="en-US" b="0" i="0" dirty="0" err="1">
                <a:solidFill>
                  <a:srgbClr val="00FF00"/>
                </a:solidFill>
                <a:effectLst/>
                <a:latin typeface="Lucida Console" panose="020B0609040504020204" pitchFamily="49" charset="0"/>
              </a:rPr>
              <a:t>average_neighbors</a:t>
            </a:r>
            <a:r>
              <a:rPr lang="en-US" b="0" i="0" dirty="0">
                <a:solidFill>
                  <a:srgbClr val="00FF00"/>
                </a:solidFill>
                <a:effectLst/>
                <a:latin typeface="Lucida Console" panose="020B0609040504020204" pitchFamily="49" charset="0"/>
              </a:rPr>
              <a:t>(double *matrix, int width, int height) {</a:t>
            </a:r>
          </a:p>
          <a:p>
            <a:pPr algn="l"/>
            <a:r>
              <a:rPr lang="en-US" b="0" i="0" dirty="0">
                <a:solidFill>
                  <a:srgbClr val="00FF00"/>
                </a:solidFill>
                <a:effectLst/>
                <a:latin typeface="Lucida Console" panose="020B0609040504020204" pitchFamily="49" charset="0"/>
              </a:rPr>
              <a:t>  for (int </a:t>
            </a:r>
            <a:r>
              <a:rPr lang="en-US" b="0" i="0" dirty="0" err="1">
                <a:solidFill>
                  <a:srgbClr val="00FF00"/>
                </a:solidFill>
                <a:effectLst/>
                <a:latin typeface="Lucida Console" panose="020B0609040504020204" pitchFamily="49" charset="0"/>
              </a:rPr>
              <a:t>i</a:t>
            </a:r>
            <a:r>
              <a:rPr lang="en-US" b="0" i="0" dirty="0">
                <a:solidFill>
                  <a:srgbClr val="00FF00"/>
                </a:solidFill>
                <a:effectLst/>
                <a:latin typeface="Lucida Console" panose="020B0609040504020204" pitchFamily="49" charset="0"/>
              </a:rPr>
              <a:t> = 0; </a:t>
            </a:r>
            <a:r>
              <a:rPr lang="en-US" b="0" i="0" dirty="0" err="1">
                <a:solidFill>
                  <a:srgbClr val="00FF00"/>
                </a:solidFill>
                <a:effectLst/>
                <a:latin typeface="Lucida Console" panose="020B0609040504020204" pitchFamily="49" charset="0"/>
              </a:rPr>
              <a:t>i</a:t>
            </a:r>
            <a:r>
              <a:rPr lang="en-US" b="0" i="0" dirty="0">
                <a:solidFill>
                  <a:srgbClr val="00FF00"/>
                </a:solidFill>
                <a:effectLst/>
                <a:latin typeface="Lucida Console" panose="020B0609040504020204" pitchFamily="49" charset="0"/>
              </a:rPr>
              <a:t> &lt; width; </a:t>
            </a:r>
            <a:r>
              <a:rPr lang="en-US" b="0" i="0" dirty="0" err="1">
                <a:solidFill>
                  <a:srgbClr val="00FF00"/>
                </a:solidFill>
                <a:effectLst/>
                <a:latin typeface="Lucida Console" panose="020B0609040504020204" pitchFamily="49" charset="0"/>
              </a:rPr>
              <a:t>i</a:t>
            </a:r>
            <a:r>
              <a:rPr lang="en-US" b="0" i="0" dirty="0">
                <a:solidFill>
                  <a:srgbClr val="00FF00"/>
                </a:solidFill>
                <a:effectLst/>
                <a:latin typeface="Lucida Console" panose="020B0609040504020204" pitchFamily="49" charset="0"/>
              </a:rPr>
              <a:t>++) {</a:t>
            </a:r>
          </a:p>
          <a:p>
            <a:pPr algn="l"/>
            <a:r>
              <a:rPr lang="en-US" b="0" i="0" dirty="0">
                <a:solidFill>
                  <a:srgbClr val="00FF00"/>
                </a:solidFill>
                <a:effectLst/>
                <a:latin typeface="Lucida Console" panose="020B0609040504020204" pitchFamily="49" charset="0"/>
              </a:rPr>
              <a:t>    for (int j = 0; j &lt; height; </a:t>
            </a:r>
            <a:r>
              <a:rPr lang="en-US" b="0" i="0" dirty="0" err="1">
                <a:solidFill>
                  <a:srgbClr val="00FF00"/>
                </a:solidFill>
                <a:effectLst/>
                <a:latin typeface="Lucida Console" panose="020B0609040504020204" pitchFamily="49" charset="0"/>
              </a:rPr>
              <a:t>j++</a:t>
            </a:r>
            <a:r>
              <a:rPr lang="en-US" b="0" i="0" dirty="0">
                <a:solidFill>
                  <a:srgbClr val="00FF00"/>
                </a:solidFill>
                <a:effectLst/>
                <a:latin typeface="Lucida Console" panose="020B0609040504020204" pitchFamily="49" charset="0"/>
              </a:rPr>
              <a:t>) {</a:t>
            </a:r>
          </a:p>
          <a:p>
            <a:pPr algn="l"/>
            <a:r>
              <a:rPr lang="en-US" b="0" i="0" dirty="0">
                <a:solidFill>
                  <a:srgbClr val="00FF00"/>
                </a:solidFill>
                <a:effectLst/>
                <a:latin typeface="Lucida Console" panose="020B0609040504020204" pitchFamily="49" charset="0"/>
              </a:rPr>
              <a:t>      double above = matrix[</a:t>
            </a:r>
            <a:r>
              <a:rPr lang="en-US" b="0" i="0" dirty="0">
                <a:solidFill>
                  <a:srgbClr val="FFC000"/>
                </a:solidFill>
                <a:effectLst/>
                <a:latin typeface="Lucida Console" panose="020B0609040504020204" pitchFamily="49" charset="0"/>
              </a:rPr>
              <a:t>(i-1) * width +  j</a:t>
            </a:r>
            <a:r>
              <a:rPr lang="en-US" b="0" i="0" dirty="0">
                <a:solidFill>
                  <a:srgbClr val="00FF00"/>
                </a:solidFill>
                <a:effectLst/>
                <a:latin typeface="Lucida Console" panose="020B0609040504020204" pitchFamily="49" charset="0"/>
              </a:rPr>
              <a:t>];</a:t>
            </a:r>
          </a:p>
          <a:p>
            <a:pPr algn="l"/>
            <a:r>
              <a:rPr lang="en-US" dirty="0">
                <a:solidFill>
                  <a:srgbClr val="00FF00"/>
                </a:solidFill>
                <a:latin typeface="Lucida Console" panose="020B0609040504020204" pitchFamily="49" charset="0"/>
              </a:rPr>
              <a:t>      double </a:t>
            </a:r>
            <a:r>
              <a:rPr lang="en-US" b="0" i="0" dirty="0">
                <a:solidFill>
                  <a:srgbClr val="00FF00"/>
                </a:solidFill>
                <a:effectLst/>
                <a:latin typeface="Lucida Console" panose="020B0609040504020204" pitchFamily="49" charset="0"/>
              </a:rPr>
              <a:t>below = matrix[</a:t>
            </a:r>
            <a:r>
              <a:rPr lang="en-US" b="0" i="0" dirty="0">
                <a:solidFill>
                  <a:srgbClr val="FFC000"/>
                </a:solidFill>
                <a:effectLst/>
                <a:latin typeface="Lucida Console" panose="020B0609040504020204" pitchFamily="49" charset="0"/>
              </a:rPr>
              <a:t>(i+1) * width +  j</a:t>
            </a:r>
            <a:r>
              <a:rPr lang="en-US" b="0" i="0" dirty="0">
                <a:solidFill>
                  <a:srgbClr val="00FF00"/>
                </a:solidFill>
                <a:effectLst/>
                <a:latin typeface="Lucida Console" panose="020B0609040504020204" pitchFamily="49" charset="0"/>
              </a:rPr>
              <a:t>];</a:t>
            </a:r>
          </a:p>
          <a:p>
            <a:pPr algn="l"/>
            <a:r>
              <a:rPr lang="en-US" b="0" i="0" dirty="0">
                <a:solidFill>
                  <a:srgbClr val="00FF00"/>
                </a:solidFill>
                <a:effectLst/>
                <a:latin typeface="Lucida Console" panose="020B0609040504020204" pitchFamily="49" charset="0"/>
              </a:rPr>
              <a:t>      double left  = matrix[ </a:t>
            </a:r>
            <a:r>
              <a:rPr lang="en-US" b="0" i="0" dirty="0" err="1">
                <a:solidFill>
                  <a:srgbClr val="FFC000"/>
                </a:solidFill>
                <a:effectLst/>
                <a:latin typeface="Lucida Console" panose="020B0609040504020204" pitchFamily="49" charset="0"/>
              </a:rPr>
              <a:t>i</a:t>
            </a:r>
            <a:r>
              <a:rPr lang="en-US" b="0" i="0" dirty="0">
                <a:solidFill>
                  <a:srgbClr val="FFC000"/>
                </a:solidFill>
                <a:effectLst/>
                <a:latin typeface="Lucida Console" panose="020B0609040504020204" pitchFamily="49" charset="0"/>
              </a:rPr>
              <a:t>    * width + (j-1)</a:t>
            </a:r>
            <a:r>
              <a:rPr lang="en-US" b="0" i="0" dirty="0">
                <a:solidFill>
                  <a:srgbClr val="00FF00"/>
                </a:solidFill>
                <a:effectLst/>
                <a:latin typeface="Lucida Console" panose="020B0609040504020204" pitchFamily="49" charset="0"/>
              </a:rPr>
              <a:t>];</a:t>
            </a:r>
          </a:p>
          <a:p>
            <a:pPr algn="l"/>
            <a:r>
              <a:rPr lang="en-US" b="0" i="0" dirty="0">
                <a:solidFill>
                  <a:srgbClr val="00FF00"/>
                </a:solidFill>
                <a:effectLst/>
                <a:latin typeface="Lucida Console" panose="020B0609040504020204" pitchFamily="49" charset="0"/>
              </a:rPr>
              <a:t>      double right = matrix[ </a:t>
            </a:r>
            <a:r>
              <a:rPr lang="en-US" b="0" i="0" dirty="0" err="1">
                <a:solidFill>
                  <a:srgbClr val="FFC000"/>
                </a:solidFill>
                <a:effectLst/>
                <a:latin typeface="Lucida Console" panose="020B0609040504020204" pitchFamily="49" charset="0"/>
              </a:rPr>
              <a:t>i</a:t>
            </a:r>
            <a:r>
              <a:rPr lang="en-US" b="0" i="0" dirty="0">
                <a:solidFill>
                  <a:srgbClr val="FFC000"/>
                </a:solidFill>
                <a:effectLst/>
                <a:latin typeface="Lucida Console" panose="020B0609040504020204" pitchFamily="49" charset="0"/>
              </a:rPr>
              <a:t>    * width + (j+1)</a:t>
            </a:r>
            <a:r>
              <a:rPr lang="en-US" b="0" i="0" dirty="0">
                <a:solidFill>
                  <a:srgbClr val="00FF00"/>
                </a:solidFill>
                <a:effectLst/>
                <a:latin typeface="Lucida Console" panose="020B0609040504020204" pitchFamily="49" charset="0"/>
              </a:rPr>
              <a:t>];</a:t>
            </a:r>
          </a:p>
          <a:p>
            <a:pPr algn="l"/>
            <a:r>
              <a:rPr lang="en-US" b="0" i="0" dirty="0">
                <a:solidFill>
                  <a:srgbClr val="00FF00"/>
                </a:solidFill>
                <a:effectLst/>
                <a:latin typeface="Lucida Console" panose="020B0609040504020204" pitchFamily="49" charset="0"/>
              </a:rPr>
              <a:t>      double </a:t>
            </a:r>
            <a:r>
              <a:rPr lang="en-US" b="0" i="0" dirty="0" err="1">
                <a:solidFill>
                  <a:srgbClr val="00FF00"/>
                </a:solidFill>
                <a:effectLst/>
                <a:latin typeface="Lucida Console" panose="020B0609040504020204" pitchFamily="49" charset="0"/>
              </a:rPr>
              <a:t>neighbor_average</a:t>
            </a:r>
            <a:r>
              <a:rPr lang="en-US" b="0" i="0" dirty="0">
                <a:solidFill>
                  <a:srgbClr val="00FF00"/>
                </a:solidFill>
                <a:effectLst/>
                <a:latin typeface="Lucida Console" panose="020B0609040504020204" pitchFamily="49" charset="0"/>
              </a:rPr>
              <a:t> = (above + below + left + right)/4;</a:t>
            </a:r>
          </a:p>
          <a:p>
            <a:pPr algn="l"/>
            <a:r>
              <a:rPr lang="en-US" b="0" i="0" dirty="0">
                <a:solidFill>
                  <a:srgbClr val="00FF00"/>
                </a:solidFill>
                <a:effectLst/>
                <a:latin typeface="Lucida Console" panose="020B0609040504020204" pitchFamily="49" charset="0"/>
              </a:rPr>
              <a:t>      matrix[</a:t>
            </a:r>
            <a:r>
              <a:rPr lang="en-US" b="0" i="0" dirty="0" err="1">
                <a:solidFill>
                  <a:srgbClr val="FFC000"/>
                </a:solidFill>
                <a:effectLst/>
                <a:latin typeface="Lucida Console" panose="020B0609040504020204" pitchFamily="49" charset="0"/>
              </a:rPr>
              <a:t>i</a:t>
            </a:r>
            <a:r>
              <a:rPr lang="en-US" b="0" i="0" dirty="0">
                <a:solidFill>
                  <a:srgbClr val="FFC000"/>
                </a:solidFill>
                <a:effectLst/>
                <a:latin typeface="Lucida Console" panose="020B0609040504020204" pitchFamily="49" charset="0"/>
              </a:rPr>
              <a:t>*width + j</a:t>
            </a:r>
            <a:r>
              <a:rPr lang="en-US" b="0" i="0" dirty="0">
                <a:solidFill>
                  <a:srgbClr val="00FF00"/>
                </a:solidFill>
                <a:effectLst/>
                <a:latin typeface="Lucida Console" panose="020B0609040504020204" pitchFamily="49" charset="0"/>
              </a:rPr>
              <a:t>] = (matrix[</a:t>
            </a:r>
            <a:r>
              <a:rPr lang="en-US" b="0" i="0" dirty="0" err="1">
                <a:solidFill>
                  <a:srgbClr val="FFC000"/>
                </a:solidFill>
                <a:effectLst/>
                <a:latin typeface="Lucida Console" panose="020B0609040504020204" pitchFamily="49" charset="0"/>
              </a:rPr>
              <a:t>i</a:t>
            </a:r>
            <a:r>
              <a:rPr lang="en-US" b="0" i="0" dirty="0">
                <a:solidFill>
                  <a:srgbClr val="FFC000"/>
                </a:solidFill>
                <a:effectLst/>
                <a:latin typeface="Lucida Console" panose="020B0609040504020204" pitchFamily="49" charset="0"/>
              </a:rPr>
              <a:t>*width + j</a:t>
            </a:r>
            <a:r>
              <a:rPr lang="en-US" b="0" i="0" dirty="0">
                <a:solidFill>
                  <a:srgbClr val="00FF00"/>
                </a:solidFill>
                <a:effectLst/>
                <a:latin typeface="Lucida Console" panose="020B0609040504020204" pitchFamily="49" charset="0"/>
              </a:rPr>
              <a:t>] + </a:t>
            </a:r>
            <a:r>
              <a:rPr lang="en-US" b="0" i="0" dirty="0" err="1">
                <a:solidFill>
                  <a:srgbClr val="00FF00"/>
                </a:solidFill>
                <a:effectLst/>
                <a:latin typeface="Lucida Console" panose="020B0609040504020204" pitchFamily="49" charset="0"/>
              </a:rPr>
              <a:t>neighbor_average</a:t>
            </a:r>
            <a:r>
              <a:rPr lang="en-US" b="0" i="0" dirty="0">
                <a:solidFill>
                  <a:srgbClr val="00FF00"/>
                </a:solidFill>
                <a:effectLst/>
                <a:latin typeface="Lucida Console" panose="020B0609040504020204" pitchFamily="49" charset="0"/>
              </a:rPr>
              <a:t>)/2;</a:t>
            </a:r>
          </a:p>
          <a:p>
            <a:pPr algn="l"/>
            <a:r>
              <a:rPr lang="en-US" b="0" i="0" dirty="0">
                <a:solidFill>
                  <a:srgbClr val="00FF00"/>
                </a:solidFill>
                <a:effectLst/>
                <a:latin typeface="Lucida Console" panose="020B0609040504020204" pitchFamily="49" charset="0"/>
              </a:rPr>
              <a:t>    }</a:t>
            </a:r>
          </a:p>
          <a:p>
            <a:pPr algn="l"/>
            <a:r>
              <a:rPr lang="en-US" dirty="0">
                <a:solidFill>
                  <a:srgbClr val="00FF00"/>
                </a:solidFill>
                <a:latin typeface="Lucida Console" panose="020B0609040504020204" pitchFamily="49" charset="0"/>
              </a:rPr>
              <a:t>  }</a:t>
            </a:r>
            <a:endParaRPr lang="en-US" b="0" i="0" dirty="0">
              <a:solidFill>
                <a:srgbClr val="00FF00"/>
              </a:solidFill>
              <a:effectLst/>
              <a:latin typeface="Lucida Console" panose="020B0609040504020204" pitchFamily="49" charset="0"/>
            </a:endParaRPr>
          </a:p>
          <a:p>
            <a:pPr algn="l"/>
            <a:r>
              <a:rPr lang="en-US" b="0" i="0" dirty="0">
                <a:solidFill>
                  <a:srgbClr val="00FF00"/>
                </a:solidFill>
                <a:effectLst/>
                <a:latin typeface="Lucida Console" panose="020B0609040504020204" pitchFamily="49" charset="0"/>
              </a:rPr>
              <a:t>}</a:t>
            </a:r>
          </a:p>
        </p:txBody>
      </p:sp>
    </p:spTree>
    <p:extLst>
      <p:ext uri="{BB962C8B-B14F-4D97-AF65-F5344CB8AC3E}">
        <p14:creationId xmlns:p14="http://schemas.microsoft.com/office/powerpoint/2010/main" val="32264620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42A6DD737E06248A8374676C39AEBE2" ma:contentTypeVersion="14" ma:contentTypeDescription="Create a new document." ma:contentTypeScope="" ma:versionID="0d56c6be9c8ba096b1503237dd01958a">
  <xsd:schema xmlns:xsd="http://www.w3.org/2001/XMLSchema" xmlns:xs="http://www.w3.org/2001/XMLSchema" xmlns:p="http://schemas.microsoft.com/office/2006/metadata/properties" xmlns:ns2="8d54eed4-0596-4574-96e7-ef933b2d0cc0" xmlns:ns3="5cfd4fdb-1191-4989-8a70-260de4cc5130" targetNamespace="http://schemas.microsoft.com/office/2006/metadata/properties" ma:root="true" ma:fieldsID="828d7a1e7a3599aa4c4d6f37876c6248" ns2:_="" ns3:_="">
    <xsd:import namespace="8d54eed4-0596-4574-96e7-ef933b2d0cc0"/>
    <xsd:import namespace="5cfd4fdb-1191-4989-8a70-260de4cc5130"/>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ObjectDetectorVersion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54eed4-0596-4574-96e7-ef933b2d0c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9e8d040-3cf8-41ce-a03b-17301c6837ba"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cfd4fdb-1191-4989-8a70-260de4cc513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8b3e34e7-f955-4eda-b78d-9495062ae5c1}" ma:internalName="TaxCatchAll" ma:showField="CatchAllData" ma:web="5cfd4fdb-1191-4989-8a70-260de4cc5130">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d54eed4-0596-4574-96e7-ef933b2d0cc0">
      <Terms xmlns="http://schemas.microsoft.com/office/infopath/2007/PartnerControls"/>
    </lcf76f155ced4ddcb4097134ff3c332f>
    <TaxCatchAll xmlns="5cfd4fdb-1191-4989-8a70-260de4cc513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7FBDDD-0702-41B3-9D0F-2FBC732918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54eed4-0596-4574-96e7-ef933b2d0cc0"/>
    <ds:schemaRef ds:uri="5cfd4fdb-1191-4989-8a70-260de4cc5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794AD27-851C-4500-98DE-CB4EA2B02D27}">
  <ds:schemaRefs>
    <ds:schemaRef ds:uri="http://purl.org/dc/terms/"/>
    <ds:schemaRef ds:uri="http://schemas.openxmlformats.org/package/2006/metadata/core-properties"/>
    <ds:schemaRef ds:uri="5cfd4fdb-1191-4989-8a70-260de4cc5130"/>
    <ds:schemaRef ds:uri="http://schemas.microsoft.com/office/2006/documentManagement/types"/>
    <ds:schemaRef ds:uri="http://schemas.microsoft.com/office/2006/metadata/properties"/>
    <ds:schemaRef ds:uri="http://www.w3.org/XML/1998/namespace"/>
    <ds:schemaRef ds:uri="http://purl.org/dc/dcmitype/"/>
    <ds:schemaRef ds:uri="http://purl.org/dc/elements/1.1/"/>
    <ds:schemaRef ds:uri="http://schemas.microsoft.com/office/infopath/2007/PartnerControls"/>
    <ds:schemaRef ds:uri="8d54eed4-0596-4574-96e7-ef933b2d0cc0"/>
  </ds:schemaRefs>
</ds:datastoreItem>
</file>

<file path=customXml/itemProps3.xml><?xml version="1.0" encoding="utf-8"?>
<ds:datastoreItem xmlns:ds="http://schemas.openxmlformats.org/officeDocument/2006/customXml" ds:itemID="{0038CFE5-485F-4297-B4C6-489EB5A7E17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26900</TotalTime>
  <Words>3372</Words>
  <Application>Microsoft Macintosh PowerPoint</Application>
  <PresentationFormat>Widescreen</PresentationFormat>
  <Paragraphs>523</Paragraphs>
  <Slides>32</Slides>
  <Notes>20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Lucida Console</vt:lpstr>
      <vt:lpstr>Office Theme</vt:lpstr>
      <vt:lpstr>Optimizing Your Programs</vt:lpstr>
      <vt:lpstr>PowerPoint Presentation</vt:lpstr>
      <vt:lpstr>Some warnings about optimizations</vt:lpstr>
      <vt:lpstr>Some warnings about optimizations</vt:lpstr>
      <vt:lpstr>What are you optimizing for?</vt:lpstr>
      <vt:lpstr>It’s not all about asymptotic complexity</vt:lpstr>
      <vt:lpstr>Use Locality of Reference</vt:lpstr>
      <vt:lpstr>Extract Common Subexpressions</vt:lpstr>
      <vt:lpstr>Extract Common Subexpressions</vt:lpstr>
      <vt:lpstr>Extract Common Subexpressions</vt:lpstr>
      <vt:lpstr>Extract Common Subexpressions</vt:lpstr>
      <vt:lpstr>Extract Common Subexpressions</vt:lpstr>
      <vt:lpstr>Move Invariant Code Out of Loops</vt:lpstr>
      <vt:lpstr>Move Invariant Code Out of Loops</vt:lpstr>
      <vt:lpstr>Move Invariant Code Out of Loops</vt:lpstr>
      <vt:lpstr>Move Invariant Code Out of Loops</vt:lpstr>
      <vt:lpstr>Move Invariant Code Out of Loops</vt:lpstr>
      <vt:lpstr>Move Invariant Code Out of Loops</vt:lpstr>
      <vt:lpstr>The Problems with Function Calls  Side Effects</vt:lpstr>
      <vt:lpstr>Function Inlining</vt:lpstr>
      <vt:lpstr>Function Inlining</vt:lpstr>
      <vt:lpstr>Function Inlining</vt:lpstr>
      <vt:lpstr>The Problems with Function Calls  Memory Aliasing</vt:lpstr>
      <vt:lpstr>The Problems with Function Calls  Memory Aliasing</vt:lpstr>
      <vt:lpstr>The Problems with Function Calls  Memory Aliasing</vt:lpstr>
      <vt:lpstr>restrict Qualifier</vt:lpstr>
      <vt:lpstr>One More Optimization: Loop Unrolling</vt:lpstr>
      <vt:lpstr>-funroll-loops</vt:lpstr>
      <vt:lpstr>-funroll-loops</vt:lpstr>
      <vt:lpstr>-funroll-loops</vt:lpstr>
      <vt:lpstr>-funroll-all-loops</vt:lpstr>
      <vt:lpstr>Key Ideas</vt:lpstr>
    </vt:vector>
  </TitlesOfParts>
  <Company>University of Nebraska-Lincoln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Christopher Bohn</dc:creator>
  <cp:lastModifiedBy>Christopher Bohn</cp:lastModifiedBy>
  <cp:revision>169</cp:revision>
  <cp:lastPrinted>2021-05-20T19:50:28Z</cp:lastPrinted>
  <dcterms:created xsi:type="dcterms:W3CDTF">2018-01-03T19:54:25Z</dcterms:created>
  <dcterms:modified xsi:type="dcterms:W3CDTF">2023-05-04T12:42:43Z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0x010100E42A6DD737E06248A8374676C39AEBE2</vt:lpwstr>
  </property>
  <property fmtid="{D5CDD505-2E9C-101B-9397-08002B2CF9AE}" pid="3" name="MediaServiceImageTags">
    <vt:lpwstr/>
  </property>
</Properties>
</file>