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1" r:id="rId3"/>
    <p:sldId id="303" r:id="rId4"/>
    <p:sldId id="304" r:id="rId5"/>
    <p:sldId id="258" r:id="rId6"/>
    <p:sldId id="259" r:id="rId7"/>
    <p:sldId id="260" r:id="rId8"/>
    <p:sldId id="261" r:id="rId9"/>
    <p:sldId id="262" r:id="rId10"/>
    <p:sldId id="263" r:id="rId11"/>
    <p:sldId id="264" r:id="rId12"/>
    <p:sldId id="266" r:id="rId13"/>
    <p:sldId id="265" r:id="rId14"/>
    <p:sldId id="267" r:id="rId15"/>
    <p:sldId id="268" r:id="rId16"/>
    <p:sldId id="269" r:id="rId17"/>
    <p:sldId id="271"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FF"/>
    <a:srgbClr val="FFFFFF"/>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3" autoAdjust="0"/>
    <p:restoredTop sz="82449" autoAdjust="0"/>
  </p:normalViewPr>
  <p:slideViewPr>
    <p:cSldViewPr snapToGrid="0">
      <p:cViewPr varScale="1">
        <p:scale>
          <a:sx n="100" d="100"/>
          <a:sy n="100" d="100"/>
        </p:scale>
        <p:origin x="1728"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8/23/21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course might be structured differently.</a:t>
            </a:r>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1716666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85D2B30-53B0-FF44-AD2E-D4C00B5F0D07}" type="datetime1">
              <a:rPr lang="en-US" smtClean="0"/>
              <a:t>8/23/21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BC79DF-1E81-8E43-818F-0368D173919E}" type="datetime1">
              <a:rPr lang="en-US" smtClean="0"/>
              <a:t>8/23/21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6F2BF60-4963-D247-82AD-5F0039621502}" type="datetime1">
              <a:rPr lang="en-US" smtClean="0"/>
              <a:t>8/23/21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056E5-B551-3347-86B6-60A1CDFCD73F}" type="datetime1">
              <a:rPr lang="en-US" smtClean="0"/>
              <a:t>8/23/21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8D53-3742-E34B-BFE8-2899DEF3906D}" type="datetime1">
              <a:rPr lang="en-US" smtClean="0"/>
              <a:t>8/23/21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41631-EBCE-024F-9D78-CF06A260D182}" type="datetime1">
              <a:rPr lang="en-US" smtClean="0"/>
              <a:t>8/23/21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B9E86-5687-1A40-8327-458B60AB9A4C}" type="datetime1">
              <a:rPr lang="en-US" smtClean="0"/>
              <a:t>8/23/21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5049FA-2FE8-F14F-A250-6231AACB4152}" type="datetime1">
              <a:rPr lang="en-US" smtClean="0"/>
              <a:t>8/23/21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EF1DE-0106-6945-9FDC-9F265DADF1B8}" type="datetime1">
              <a:rPr lang="en-US" smtClean="0"/>
              <a:t>8/23/21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90BEB36-C871-9444-8A7B-5727C7452DEF}" type="datetime1">
              <a:rPr lang="en-US" smtClean="0"/>
              <a:t>8/23/21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sj.com/articles/berkshire-hathaways-stock-price-is-too-much-for-computers-11620168548"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t>Assembly language</a:t>
            </a:r>
          </a:p>
        </p:txBody>
      </p:sp>
      <p:sp>
        <p:nvSpPr>
          <p:cNvPr id="8" name="Content Placeholder 7"/>
          <p:cNvSpPr>
            <a:spLocks noGrp="1"/>
          </p:cNvSpPr>
          <p:nvPr>
            <p:ph sz="half" idx="2"/>
          </p:nvPr>
        </p:nvSpPr>
        <p:spPr/>
        <p:txBody>
          <a:bodyPr>
            <a:normAutofit/>
          </a:bodyPr>
          <a:lstStyle/>
          <a:p>
            <a:r>
              <a:rPr lang="en-US" dirty="0"/>
              <a:t>ALGOL, BASIC, COBOL, FORTRAN, Pascal, and PL/I</a:t>
            </a:r>
            <a:br>
              <a:rPr lang="en-US" dirty="0"/>
            </a:br>
            <a:r>
              <a:rPr lang="en-US" dirty="0"/>
              <a:t>count 1,2,3…</a:t>
            </a:r>
            <a:br>
              <a:rPr lang="en-US" dirty="0"/>
            </a:br>
            <a:r>
              <a:rPr lang="en-US" sz="2000" dirty="0"/>
              <a:t>(or allow arbitrary array ranges)</a:t>
            </a:r>
            <a:endParaRPr lang="en-US" dirty="0"/>
          </a:p>
          <a:p>
            <a:r>
              <a:rPr lang="en-US" dirty="0"/>
              <a:t>Why does C count 0,1,2…?</a:t>
            </a:r>
          </a:p>
          <a:p>
            <a:r>
              <a:rPr lang="en-US" dirty="0"/>
              <a:t>Why do C strings end in </a:t>
            </a:r>
            <a:r>
              <a:rPr lang="en-US" b="1" dirty="0"/>
              <a:t>\0</a:t>
            </a:r>
            <a:r>
              <a:rPr lang="en-US" dirty="0"/>
              <a:t> ?</a:t>
            </a:r>
          </a:p>
          <a:p>
            <a:r>
              <a:rPr lang="en-US" dirty="0"/>
              <a:t>Why does C have an increment operator (</a:t>
            </a:r>
            <a:r>
              <a:rPr lang="en-US" b="1" dirty="0" err="1"/>
              <a:t>i</a:t>
            </a:r>
            <a:r>
              <a:rPr lang="en-US" b="1" dirty="0"/>
              <a:t>++</a:t>
            </a:r>
            <a:r>
              <a:rPr lang="en-US" dirty="0"/>
              <a:t>)?</a:t>
            </a:r>
          </a:p>
          <a:p>
            <a:r>
              <a:rPr lang="en-US" dirty="0"/>
              <a:t>Why does C have the ternary operator? (</a:t>
            </a:r>
            <a:r>
              <a:rPr lang="en-US" b="1" dirty="0"/>
              <a:t>x = x&lt;y ? x : y</a:t>
            </a: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10</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7378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t>Processor architecture</a:t>
            </a:r>
          </a:p>
        </p:txBody>
      </p:sp>
      <p:sp>
        <p:nvSpPr>
          <p:cNvPr id="8" name="Content Placeholder 7"/>
          <p:cNvSpPr>
            <a:spLocks noGrp="1"/>
          </p:cNvSpPr>
          <p:nvPr>
            <p:ph sz="half" idx="2"/>
          </p:nvPr>
        </p:nvSpPr>
        <p:spPr/>
        <p:txBody>
          <a:bodyPr>
            <a:normAutofit/>
          </a:bodyPr>
          <a:lstStyle/>
          <a:p>
            <a:r>
              <a:rPr lang="en-US" dirty="0"/>
              <a:t>Why is clock speed a poor measure of processor performance?</a:t>
            </a:r>
          </a:p>
          <a:p>
            <a:endParaRPr lang="en-US" dirty="0"/>
          </a:p>
          <a:p>
            <a:endParaRPr lang="en-US" dirty="0"/>
          </a:p>
          <a:p>
            <a:endParaRPr lang="en-US" dirty="0"/>
          </a:p>
          <a:p>
            <a:endParaRPr lang="en-US" sz="4000"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11</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983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DAFF25F4-BABA-F14B-A231-22D80F5D70F6}"/>
              </a:ext>
            </a:extLst>
          </p:cNvPr>
          <p:cNvPicPr>
            <a:picLocks noGrp="1" noChangeAspect="1"/>
          </p:cNvPicPr>
          <p:nvPr>
            <p:ph sz="half" idx="2"/>
          </p:nvPr>
        </p:nvPicPr>
        <p:blipFill>
          <a:blip r:embed="rId2"/>
          <a:stretch>
            <a:fillRect/>
          </a:stretch>
        </p:blipFill>
        <p:spPr>
          <a:xfrm>
            <a:off x="6172200" y="1926097"/>
            <a:ext cx="5181600" cy="4150393"/>
          </a:xfrm>
          <a:prstGeom prst="rect">
            <a:avLst/>
          </a:prstGeom>
        </p:spPr>
      </p:pic>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t>Concurrency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12</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2" name="Bent Arrow 11"/>
          <p:cNvSpPr/>
          <p:nvPr/>
        </p:nvSpPr>
        <p:spPr>
          <a:xfrm flipH="1">
            <a:off x="8392158" y="2123440"/>
            <a:ext cx="1590039" cy="2478343"/>
          </a:xfrm>
          <a:prstGeom prst="bentArrow">
            <a:avLst>
              <a:gd name="adj1" fmla="val 1067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flipH="1">
            <a:off x="8420094" y="3273786"/>
            <a:ext cx="1292866" cy="1515387"/>
          </a:xfrm>
          <a:prstGeom prst="bentArrow">
            <a:avLst>
              <a:gd name="adj1" fmla="val 14445"/>
              <a:gd name="adj2" fmla="val 1435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6659968" y="2228711"/>
            <a:ext cx="1579792" cy="28135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09687" y="3273787"/>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172200" y="1522901"/>
            <a:ext cx="5093959" cy="369332"/>
          </a:xfrm>
          <a:prstGeom prst="rect">
            <a:avLst/>
          </a:prstGeom>
          <a:noFill/>
        </p:spPr>
        <p:txBody>
          <a:bodyPr wrap="none" rtlCol="0">
            <a:spAutoFit/>
          </a:bodyPr>
          <a:lstStyle/>
          <a:p>
            <a:r>
              <a:rPr lang="en-US" dirty="0"/>
              <a:t>What is the value of </a:t>
            </a:r>
            <a:r>
              <a:rPr lang="en-US" dirty="0" err="1"/>
              <a:t>shared_variable</a:t>
            </a:r>
            <a:r>
              <a:rPr lang="en-US" dirty="0"/>
              <a:t> when finished?</a:t>
            </a:r>
          </a:p>
        </p:txBody>
      </p:sp>
      <p:sp>
        <p:nvSpPr>
          <p:cNvPr id="18" name="TextBox 17">
            <a:extLst>
              <a:ext uri="{FF2B5EF4-FFF2-40B4-BE49-F238E27FC236}">
                <a16:creationId xmlns:a16="http://schemas.microsoft.com/office/drawing/2014/main" id="{67008ADF-8BA2-3B4F-8406-4A89E8A10056}"/>
              </a:ext>
            </a:extLst>
          </p:cNvPr>
          <p:cNvSpPr txBox="1"/>
          <p:nvPr/>
        </p:nvSpPr>
        <p:spPr>
          <a:xfrm>
            <a:off x="9518041" y="6070716"/>
            <a:ext cx="1835759" cy="184666"/>
          </a:xfrm>
          <a:prstGeom prst="rect">
            <a:avLst/>
          </a:prstGeom>
          <a:noFill/>
        </p:spPr>
        <p:txBody>
          <a:bodyPr wrap="none" rtlCol="0">
            <a:spAutoFit/>
          </a:bodyPr>
          <a:lstStyle/>
          <a:p>
            <a:r>
              <a:rPr lang="en-US" sz="600" dirty="0"/>
              <a:t>Screenshot of code with concurrent variable updates</a:t>
            </a:r>
          </a:p>
        </p:txBody>
      </p:sp>
    </p:spTree>
    <p:extLst>
      <p:ext uri="{BB962C8B-B14F-4D97-AF65-F5344CB8AC3E}">
        <p14:creationId xmlns:p14="http://schemas.microsoft.com/office/powerpoint/2010/main" val="45520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par>
                          <p:cTn id="19" fill="hold">
                            <p:stCondLst>
                              <p:cond delay="500"/>
                            </p:stCondLst>
                            <p:childTnLst>
                              <p:par>
                                <p:cTn id="20" presetID="21"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t>Exception control flow</a:t>
            </a:r>
          </a:p>
        </p:txBody>
      </p:sp>
      <p:sp>
        <p:nvSpPr>
          <p:cNvPr id="8" name="Content Placeholder 7"/>
          <p:cNvSpPr>
            <a:spLocks noGrp="1"/>
          </p:cNvSpPr>
          <p:nvPr>
            <p:ph sz="half" idx="2"/>
          </p:nvPr>
        </p:nvSpPr>
        <p:spPr>
          <a:xfrm>
            <a:off x="6172199" y="1825625"/>
            <a:ext cx="5562601" cy="4351338"/>
          </a:xfrm>
        </p:spPr>
        <p:txBody>
          <a:bodyPr>
            <a:normAutofit/>
          </a:bodyPr>
          <a:lstStyle/>
          <a:p>
            <a:pPr marL="0" indent="0">
              <a:buNone/>
            </a:pPr>
            <a:r>
              <a:rPr lang="en-US" dirty="0"/>
              <a:t>Abrupt change in control flow due to change in processor state</a:t>
            </a:r>
          </a:p>
          <a:p>
            <a:pPr marL="0" indent="0">
              <a:buNone/>
            </a:pPr>
            <a:r>
              <a:rPr lang="en-US" dirty="0"/>
              <a:t>	</a:t>
            </a:r>
            <a:r>
              <a:rPr lang="en-US" sz="2000" dirty="0"/>
              <a:t>(not same as application-level exceptions)</a:t>
            </a:r>
          </a:p>
          <a:p>
            <a:r>
              <a:rPr lang="en-US" dirty="0"/>
              <a:t>Interrupts, traps, faults, aborts</a:t>
            </a:r>
          </a:p>
          <a:p>
            <a:endParaRPr lang="en-US" dirty="0"/>
          </a:p>
          <a:p>
            <a:r>
              <a:rPr lang="en-US" dirty="0"/>
              <a:t>How do you handle these exceptions and return control to the application?</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13</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54069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t>System level I/O</a:t>
            </a:r>
          </a:p>
        </p:txBody>
      </p:sp>
      <p:sp>
        <p:nvSpPr>
          <p:cNvPr id="8" name="Content Placeholder 7"/>
          <p:cNvSpPr>
            <a:spLocks noGrp="1"/>
          </p:cNvSpPr>
          <p:nvPr>
            <p:ph sz="half" idx="2"/>
          </p:nvPr>
        </p:nvSpPr>
        <p:spPr/>
        <p:txBody>
          <a:bodyPr>
            <a:normAutofit/>
          </a:bodyPr>
          <a:lstStyle/>
          <a:p>
            <a:pPr marL="0" indent="0">
              <a:buNone/>
            </a:pPr>
            <a:r>
              <a:rPr lang="en-US" dirty="0"/>
              <a:t>Computers do more than just compute</a:t>
            </a:r>
          </a:p>
          <a:p>
            <a:r>
              <a:rPr lang="en-US" dirty="0"/>
              <a:t>Keyboard, mouse</a:t>
            </a:r>
          </a:p>
          <a:p>
            <a:r>
              <a:rPr lang="en-US" dirty="0"/>
              <a:t>Monitor, printer</a:t>
            </a:r>
          </a:p>
          <a:p>
            <a:r>
              <a:rPr lang="en-US" dirty="0"/>
              <a:t>Disk, tape, punch card</a:t>
            </a:r>
          </a:p>
          <a:p>
            <a:r>
              <a:rPr lang="en-US" dirty="0"/>
              <a:t>Network</a:t>
            </a:r>
          </a:p>
          <a:p>
            <a:r>
              <a:rPr lang="en-US" dirty="0"/>
              <a:t>Arbitrary data source/sink</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14</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1827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t>Memory</a:t>
            </a:r>
          </a:p>
        </p:txBody>
      </p:sp>
      <p:sp>
        <p:nvSpPr>
          <p:cNvPr id="8" name="Content Placeholder 7"/>
          <p:cNvSpPr>
            <a:spLocks noGrp="1"/>
          </p:cNvSpPr>
          <p:nvPr>
            <p:ph sz="half" idx="2"/>
          </p:nvPr>
        </p:nvSpPr>
        <p:spPr>
          <a:xfrm>
            <a:off x="6172199" y="1825624"/>
            <a:ext cx="5794131" cy="4530725"/>
          </a:xfrm>
        </p:spPr>
        <p:txBody>
          <a:bodyPr>
            <a:normAutofit fontScale="62500" lnSpcReduction="20000"/>
          </a:bodyPr>
          <a:lstStyle/>
          <a:p>
            <a:r>
              <a:rPr lang="en-US" sz="4000" dirty="0"/>
              <a:t>Why is one of these slower than the other?</a:t>
            </a:r>
          </a:p>
          <a:p>
            <a:endParaRPr lang="en-US" dirty="0"/>
          </a:p>
          <a:p>
            <a:pPr marL="0" indent="0">
              <a:buNone/>
            </a:pPr>
            <a:r>
              <a:rPr lang="en-US" dirty="0"/>
              <a:t>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a:t>
            </a:r>
          </a:p>
          <a:p>
            <a:pPr marL="0" indent="0">
              <a:buNone/>
            </a:pPr>
            <a:r>
              <a:rPr lang="en-US" dirty="0"/>
              <a:t>    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src1[</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("Row Major indexing : %</a:t>
            </a:r>
            <a:r>
              <a:rPr lang="en-US" dirty="0" err="1"/>
              <a:t>d,%d</a:t>
            </a:r>
            <a:r>
              <a:rPr lang="en-US" dirty="0"/>
              <a:t>\n",</a:t>
            </a:r>
            <a:r>
              <a:rPr lang="en-US" dirty="0" err="1"/>
              <a:t>i,j</a:t>
            </a:r>
            <a:r>
              <a:rPr lang="en-US" dirty="0"/>
              <a:t>);</a:t>
            </a:r>
          </a:p>
          <a:p>
            <a:pPr marL="0" indent="0">
              <a:buNone/>
            </a:pPr>
            <a:r>
              <a:rPr lang="en-US" dirty="0"/>
              <a:t>    }</a:t>
            </a:r>
          </a:p>
          <a:p>
            <a:pPr marL="0" indent="0">
              <a:buNone/>
            </a:pPr>
            <a:endParaRPr lang="en-US" dirty="0"/>
          </a:p>
          <a:p>
            <a:pPr marL="0" indent="0">
              <a:buNone/>
            </a:pPr>
            <a:r>
              <a:rPr lang="en-US" dirty="0"/>
              <a:t>for</a:t>
            </a:r>
            <a:r>
              <a:rPr lang="en-US" b="1" dirty="0"/>
              <a:t>( </a:t>
            </a:r>
            <a:r>
              <a:rPr lang="en-US" b="1" dirty="0">
                <a:solidFill>
                  <a:srgbClr val="0070C0"/>
                </a:solidFill>
              </a:rPr>
              <a:t>j</a:t>
            </a:r>
            <a:r>
              <a:rPr lang="en-US" b="1" dirty="0"/>
              <a:t>=0 ; </a:t>
            </a:r>
            <a:r>
              <a:rPr lang="en-US" b="1" dirty="0">
                <a:solidFill>
                  <a:srgbClr val="0070C0"/>
                </a:solidFill>
              </a:rPr>
              <a:t>j</a:t>
            </a:r>
            <a:r>
              <a:rPr lang="en-US" b="1" dirty="0"/>
              <a:t>&lt;RANGE ; </a:t>
            </a:r>
            <a:r>
              <a:rPr lang="en-US" b="1" dirty="0" err="1">
                <a:solidFill>
                  <a:srgbClr val="0070C0"/>
                </a:solidFill>
              </a:rPr>
              <a:t>j</a:t>
            </a:r>
            <a:r>
              <a:rPr lang="en-US" b="1" dirty="0" err="1"/>
              <a:t>++</a:t>
            </a:r>
            <a:r>
              <a:rPr lang="en-US" b="1" dirty="0"/>
              <a:t> )</a:t>
            </a:r>
          </a:p>
          <a:p>
            <a:pPr marL="0" indent="0">
              <a:buNone/>
            </a:pPr>
            <a:r>
              <a:rPr lang="en-US" dirty="0"/>
              <a:t>    for</a:t>
            </a:r>
            <a:r>
              <a:rPr lang="en-US" b="1" dirty="0"/>
              <a:t>( </a:t>
            </a:r>
            <a:r>
              <a:rPr lang="en-US" b="1" dirty="0" err="1">
                <a:solidFill>
                  <a:srgbClr val="FF0000"/>
                </a:solidFill>
              </a:rPr>
              <a:t>i</a:t>
            </a:r>
            <a:r>
              <a:rPr lang="en-US" b="1" dirty="0"/>
              <a:t>=0 ; </a:t>
            </a:r>
            <a:r>
              <a:rPr lang="en-US" b="1" dirty="0" err="1">
                <a:solidFill>
                  <a:srgbClr val="FF0000"/>
                </a:solidFill>
              </a:rPr>
              <a:t>i</a:t>
            </a:r>
            <a:r>
              <a:rPr lang="en-US" b="1" dirty="0"/>
              <a:t>&lt;RANGE ; </a:t>
            </a:r>
            <a:r>
              <a:rPr lang="en-US" b="1" dirty="0" err="1">
                <a:solidFill>
                  <a:srgbClr val="FF0000"/>
                </a:solidFill>
              </a:rPr>
              <a:t>i</a:t>
            </a:r>
            <a:r>
              <a:rPr lang="en-US" b="1" dirty="0"/>
              <a:t>++ ) </a:t>
            </a:r>
            <a:r>
              <a:rPr lang="en-US" dirty="0"/>
              <a:t>{</a:t>
            </a:r>
          </a:p>
          <a:p>
            <a:pPr marL="0" indent="0">
              <a:buNone/>
            </a:pPr>
            <a:r>
              <a:rPr lang="en-US" dirty="0"/>
              <a:t>        </a:t>
            </a:r>
            <a:r>
              <a:rPr lang="en-US" dirty="0" err="1"/>
              <a:t>dest</a:t>
            </a:r>
            <a:r>
              <a:rPr lang="en-US" dirty="0"/>
              <a:t>[</a:t>
            </a:r>
            <a:r>
              <a:rPr lang="en-US" b="1" dirty="0" err="1">
                <a:solidFill>
                  <a:srgbClr val="FF0000"/>
                </a:solidFill>
              </a:rPr>
              <a:t>i</a:t>
            </a:r>
            <a:r>
              <a:rPr lang="en-US" dirty="0"/>
              <a:t>][</a:t>
            </a:r>
            <a:r>
              <a:rPr lang="en-US" b="1" dirty="0">
                <a:solidFill>
                  <a:srgbClr val="0070C0"/>
                </a:solidFill>
              </a:rPr>
              <a:t>j</a:t>
            </a:r>
            <a:r>
              <a:rPr lang="en-US" dirty="0"/>
              <a:t>] = src2[</a:t>
            </a:r>
            <a:r>
              <a:rPr lang="en-US" b="1" dirty="0" err="1">
                <a:solidFill>
                  <a:srgbClr val="FF0000"/>
                </a:solidFill>
              </a:rPr>
              <a:t>i</a:t>
            </a:r>
            <a:r>
              <a:rPr lang="en-US" dirty="0"/>
              <a:t>][</a:t>
            </a:r>
            <a:r>
              <a:rPr lang="en-US" b="1" dirty="0">
                <a:solidFill>
                  <a:srgbClr val="0070C0"/>
                </a:solidFill>
              </a:rPr>
              <a:t>j</a:t>
            </a:r>
            <a:r>
              <a:rPr lang="en-US" dirty="0"/>
              <a:t>];</a:t>
            </a:r>
          </a:p>
          <a:p>
            <a:pPr marL="0" indent="0">
              <a:buNone/>
            </a:pPr>
            <a:r>
              <a:rPr lang="en-US" dirty="0"/>
              <a:t>        </a:t>
            </a:r>
            <a:r>
              <a:rPr lang="en-US" dirty="0" err="1"/>
              <a:t>printf</a:t>
            </a:r>
            <a:r>
              <a:rPr lang="en-US" dirty="0"/>
              <a:t>("Column Major indexing : %</a:t>
            </a:r>
            <a:r>
              <a:rPr lang="en-US" dirty="0" err="1"/>
              <a:t>d,%d</a:t>
            </a:r>
            <a:r>
              <a:rPr lang="en-US" dirty="0"/>
              <a:t>\n",</a:t>
            </a:r>
            <a:r>
              <a:rPr lang="en-US" dirty="0" err="1"/>
              <a:t>i,j</a:t>
            </a:r>
            <a:r>
              <a:rPr lang="en-US" dirty="0"/>
              <a:t>);</a:t>
            </a:r>
          </a:p>
          <a:p>
            <a:pPr marL="0" indent="0">
              <a:buNone/>
            </a:pPr>
            <a:r>
              <a:rPr lang="en-US" dirty="0"/>
              <a:t>}</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15</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27118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fade">
                                      <p:cBhvr>
                                        <p:cTn id="25" dur="500"/>
                                        <p:tgtEl>
                                          <p:spTgt spid="8">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animEffect transition="in" filter="fade">
                                      <p:cBhvr>
                                        <p:cTn id="28" dur="500"/>
                                        <p:tgtEl>
                                          <p:spTgt spid="8">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Effect transition="in" filter="fade">
                                      <p:cBhvr>
                                        <p:cTn id="31" dur="500"/>
                                        <p:tgtEl>
                                          <p:spTgt spid="8">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animEffect transition="in" filter="fade">
                                      <p:cBhvr>
                                        <p:cTn id="34" dur="500"/>
                                        <p:tgtEl>
                                          <p:spTgt spid="8">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2" end="12"/>
                                            </p:txEl>
                                          </p:spTgt>
                                        </p:tgtEl>
                                        <p:attrNameLst>
                                          <p:attrName>style.visibility</p:attrName>
                                        </p:attrNameLst>
                                      </p:cBhvr>
                                      <p:to>
                                        <p:strVal val="visible"/>
                                      </p:to>
                                    </p:set>
                                    <p:animEffect transition="in" filter="fade">
                                      <p:cBhvr>
                                        <p:cTn id="3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a:xfrm>
            <a:off x="838200" y="1825624"/>
            <a:ext cx="5181600" cy="5032375"/>
          </a:xfrm>
        </p:spPr>
        <p:txBody>
          <a:bodyPr/>
          <a:lstStyle/>
          <a:p>
            <a:r>
              <a:rPr lang="en-US" dirty="0">
                <a:solidFill>
                  <a:schemeClr val="bg1">
                    <a:lumMod val="65000"/>
                  </a:schemeClr>
                </a:solidFill>
              </a:rPr>
              <a:t>Data representation &amp; arithmetic</a:t>
            </a:r>
          </a:p>
          <a:p>
            <a:r>
              <a:rPr lang="en-US" dirty="0">
                <a:solidFill>
                  <a:schemeClr val="bg1">
                    <a:lumMod val="65000"/>
                  </a:schemeClr>
                </a:solidFill>
              </a:rPr>
              <a:t>Assembly language</a:t>
            </a:r>
          </a:p>
          <a:p>
            <a:r>
              <a:rPr lang="en-US" dirty="0">
                <a:solidFill>
                  <a:schemeClr val="bg1">
                    <a:lumMod val="65000"/>
                  </a:schemeClr>
                </a:solidFill>
              </a:rPr>
              <a:t>Processor architecture</a:t>
            </a:r>
          </a:p>
          <a:p>
            <a:r>
              <a:rPr lang="en-US" dirty="0">
                <a:solidFill>
                  <a:schemeClr val="bg1">
                    <a:lumMod val="65000"/>
                  </a:schemeClr>
                </a:solidFill>
              </a:rPr>
              <a:t>Concurrency</a:t>
            </a:r>
          </a:p>
          <a:p>
            <a:r>
              <a:rPr lang="en-US" dirty="0">
                <a:solidFill>
                  <a:schemeClr val="bg1">
                    <a:lumMod val="65000"/>
                  </a:schemeClr>
                </a:solidFill>
              </a:rPr>
              <a:t>Exception control flow</a:t>
            </a:r>
          </a:p>
          <a:p>
            <a:r>
              <a:rPr lang="en-US" dirty="0">
                <a:solidFill>
                  <a:schemeClr val="bg1">
                    <a:lumMod val="65000"/>
                  </a:schemeClr>
                </a:solidFill>
              </a:rPr>
              <a:t>System level I/O</a:t>
            </a:r>
          </a:p>
          <a:p>
            <a:r>
              <a:rPr lang="en-US" dirty="0">
                <a:solidFill>
                  <a:schemeClr val="bg1">
                    <a:lumMod val="65000"/>
                  </a:schemeClr>
                </a:solidFill>
              </a:rPr>
              <a:t>Memory</a:t>
            </a:r>
          </a:p>
          <a:p>
            <a:r>
              <a:rPr lang="en-US" dirty="0"/>
              <a:t>Program optimization</a:t>
            </a:r>
          </a:p>
        </p:txBody>
      </p:sp>
      <p:sp>
        <p:nvSpPr>
          <p:cNvPr id="8" name="Content Placeholder 7"/>
          <p:cNvSpPr>
            <a:spLocks noGrp="1"/>
          </p:cNvSpPr>
          <p:nvPr>
            <p:ph sz="half" idx="2"/>
          </p:nvPr>
        </p:nvSpPr>
        <p:spPr/>
        <p:txBody>
          <a:bodyPr>
            <a:normAutofit/>
          </a:bodyPr>
          <a:lstStyle/>
          <a:p>
            <a:r>
              <a:rPr lang="en-US" dirty="0"/>
              <a:t>More to performance than</a:t>
            </a:r>
            <a:br>
              <a:rPr lang="en-US" dirty="0"/>
            </a:br>
            <a:r>
              <a:rPr lang="en-US" dirty="0"/>
              <a:t>“Big-O” complexity</a:t>
            </a:r>
          </a:p>
          <a:p>
            <a:endParaRPr lang="en-US" dirty="0"/>
          </a:p>
          <a:p>
            <a:r>
              <a:rPr lang="en-US" dirty="0"/>
              <a:t>How do you use what you’ll learn in this course to make your programs run faster?</a:t>
            </a:r>
          </a:p>
          <a:p>
            <a:pPr lvl="1"/>
            <a:r>
              <a:rPr lang="en-US" i="1" dirty="0"/>
              <a:t>without</a:t>
            </a:r>
            <a:r>
              <a:rPr lang="en-US" dirty="0"/>
              <a:t> violating good software engineering practices</a:t>
            </a:r>
            <a:endParaRPr lang="en-US" i="1"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16</a:t>
            </a:fld>
            <a:endParaRPr lang="en-US"/>
          </a:p>
        </p:txBody>
      </p:sp>
      <p:sp>
        <p:nvSpPr>
          <p:cNvPr id="9" name="Text Placeholder 8"/>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61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ln/>
        </p:spPr>
        <p:txBody>
          <a:bodyPr/>
          <a:lstStyle/>
          <a:p>
            <a:pPr marL="119063" indent="-119063"/>
            <a:r>
              <a:rPr lang="en-US"/>
              <a:t>Course Components</a:t>
            </a:r>
          </a:p>
        </p:txBody>
      </p:sp>
      <p:sp>
        <p:nvSpPr>
          <p:cNvPr id="32772" name="Rectangle 4"/>
          <p:cNvSpPr>
            <a:spLocks noGrp="1" noChangeArrowheads="1"/>
          </p:cNvSpPr>
          <p:nvPr>
            <p:ph idx="1"/>
          </p:nvPr>
        </p:nvSpPr>
        <p:spPr>
          <a:ln/>
        </p:spPr>
        <p:txBody>
          <a:bodyPr>
            <a:normAutofit fontScale="92500" lnSpcReduction="10000"/>
          </a:bodyPr>
          <a:lstStyle/>
          <a:p>
            <a:r>
              <a:rPr lang="en-US" dirty="0"/>
              <a:t>Lectures</a:t>
            </a:r>
          </a:p>
          <a:p>
            <a:pPr marL="552450" lvl="1"/>
            <a:r>
              <a:rPr lang="en-US" dirty="0"/>
              <a:t>Higher level concepts</a:t>
            </a:r>
          </a:p>
          <a:p>
            <a:r>
              <a:rPr lang="en-US" dirty="0"/>
              <a:t>Recitations</a:t>
            </a:r>
          </a:p>
          <a:p>
            <a:pPr marL="552450" lvl="1"/>
            <a:r>
              <a:rPr lang="en-US" dirty="0"/>
              <a:t>Applied concepts, important tools and skills for labs, clarification of lectures, exam coverage</a:t>
            </a:r>
          </a:p>
          <a:p>
            <a:r>
              <a:rPr lang="en-US" dirty="0"/>
              <a:t>Labs</a:t>
            </a:r>
          </a:p>
          <a:p>
            <a:pPr marL="552450" lvl="1"/>
            <a:r>
              <a:rPr lang="en-US" dirty="0"/>
              <a:t>The heart of the course</a:t>
            </a:r>
          </a:p>
          <a:p>
            <a:pPr marL="552450" lvl="1"/>
            <a:r>
              <a:rPr lang="en-US" dirty="0"/>
              <a:t>1-2 weeks each</a:t>
            </a:r>
          </a:p>
          <a:p>
            <a:pPr marL="552450" lvl="1"/>
            <a:r>
              <a:rPr lang="en-US" dirty="0"/>
              <a:t>Provide in-depth understanding of an aspect of systems programming and debugging</a:t>
            </a:r>
          </a:p>
          <a:p>
            <a:r>
              <a:rPr lang="en-US" dirty="0"/>
              <a:t>Homework and Exams</a:t>
            </a:r>
          </a:p>
          <a:p>
            <a:pPr marL="552450" lvl="1"/>
            <a:r>
              <a:rPr lang="en-US" dirty="0"/>
              <a:t>Test your understanding of concepts &amp; key principles</a:t>
            </a:r>
          </a:p>
          <a:p>
            <a:pPr marL="952500" lvl="2"/>
            <a:r>
              <a:rPr lang="en-US" dirty="0"/>
              <a:t>Two midterms and one final</a:t>
            </a:r>
          </a:p>
          <a:p>
            <a:pPr marL="552450" lvl="1"/>
            <a:endParaRPr lang="en-US" dirty="0"/>
          </a:p>
        </p:txBody>
      </p:sp>
      <p:sp>
        <p:nvSpPr>
          <p:cNvPr id="2" name="Text Placeholder 1"/>
          <p:cNvSpPr>
            <a:spLocks noGrp="1"/>
          </p:cNvSpPr>
          <p:nvPr>
            <p:ph type="body" sz="quarter" idx="13"/>
          </p:nvPr>
        </p:nvSpPr>
        <p:spPr/>
        <p:txBody>
          <a:bodyPr/>
          <a:lstStyle/>
          <a:p>
            <a:r>
              <a:rPr lang="en-US" dirty="0"/>
              <a:t>Slide by Bohn</a:t>
            </a:r>
          </a:p>
        </p:txBody>
      </p:sp>
      <p:sp>
        <p:nvSpPr>
          <p:cNvPr id="3" name="Footer Placeholder 2">
            <a:extLst>
              <a:ext uri="{FF2B5EF4-FFF2-40B4-BE49-F238E27FC236}">
                <a16:creationId xmlns:a16="http://schemas.microsoft.com/office/drawing/2014/main" id="{E4207D7D-6FAA-AF43-A6FD-1F43A468A142}"/>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05C38FD3-AA50-584A-BBDF-973FBFC9A44C}"/>
              </a:ext>
            </a:extLst>
          </p:cNvPr>
          <p:cNvSpPr>
            <a:spLocks noGrp="1"/>
          </p:cNvSpPr>
          <p:nvPr>
            <p:ph type="sldNum" sz="quarter" idx="12"/>
          </p:nvPr>
        </p:nvSpPr>
        <p:spPr/>
        <p:txBody>
          <a:bodyPr/>
          <a:lstStyle/>
          <a:p>
            <a:fld id="{B30C84D9-7A41-4FEB-892B-80917372DB87}" type="slidenum">
              <a:rPr lang="en-US" smtClean="0"/>
              <a:t>17</a:t>
            </a:fld>
            <a:endParaRPr lang="en-US"/>
          </a:p>
        </p:txBody>
      </p:sp>
    </p:spTree>
    <p:extLst>
      <p:ext uri="{BB962C8B-B14F-4D97-AF65-F5344CB8AC3E}">
        <p14:creationId xmlns:p14="http://schemas.microsoft.com/office/powerpoint/2010/main" val="2523484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1AA8-2343-9948-B094-0A7D30700CEF}"/>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CEF14F30-7FB4-044E-B4FB-1CC58E74E02C}"/>
              </a:ext>
            </a:extLst>
          </p:cNvPr>
          <p:cNvSpPr>
            <a:spLocks noGrp="1"/>
          </p:cNvSpPr>
          <p:nvPr>
            <p:ph idx="1"/>
          </p:nvPr>
        </p:nvSpPr>
        <p:spPr/>
        <p:txBody>
          <a:bodyPr/>
          <a:lstStyle/>
          <a:p>
            <a:r>
              <a:rPr lang="en-US" dirty="0"/>
              <a:t>For some of you, this might be the only course where you study low-level behavior</a:t>
            </a:r>
          </a:p>
          <a:p>
            <a:endParaRPr lang="en-US" dirty="0"/>
          </a:p>
          <a:p>
            <a:r>
              <a:rPr lang="en-US" dirty="0"/>
              <a:t>For others, this course might spark an interest in systems programming</a:t>
            </a:r>
          </a:p>
          <a:p>
            <a:endParaRPr lang="en-US" dirty="0"/>
          </a:p>
          <a:p>
            <a:r>
              <a:rPr lang="en-US" dirty="0"/>
              <a:t>Either way, you’ll be a more-effective programmer for knowing how &amp; why computers behave the way they do</a:t>
            </a:r>
          </a:p>
        </p:txBody>
      </p:sp>
      <p:sp>
        <p:nvSpPr>
          <p:cNvPr id="4" name="Footer Placeholder 3">
            <a:extLst>
              <a:ext uri="{FF2B5EF4-FFF2-40B4-BE49-F238E27FC236}">
                <a16:creationId xmlns:a16="http://schemas.microsoft.com/office/drawing/2014/main" id="{39E18514-9F06-8844-8D84-8E7A2C3AA530}"/>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E8BDF7E3-BC81-804B-B233-6A7343431052}"/>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6" name="Text Placeholder 5">
            <a:extLst>
              <a:ext uri="{FF2B5EF4-FFF2-40B4-BE49-F238E27FC236}">
                <a16:creationId xmlns:a16="http://schemas.microsoft.com/office/drawing/2014/main" id="{737E757E-DC40-8142-876F-6BD0F1723095}"/>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151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1DC6DC-2784-8541-AF1D-7586AA985A77}"/>
              </a:ext>
            </a:extLst>
          </p:cNvPr>
          <p:cNvSpPr>
            <a:spLocks noGrp="1"/>
          </p:cNvSpPr>
          <p:nvPr>
            <p:ph type="title"/>
          </p:nvPr>
        </p:nvSpPr>
        <p:spPr/>
        <p:txBody>
          <a:bodyPr/>
          <a:lstStyle/>
          <a:p>
            <a:r>
              <a:rPr lang="en-US" dirty="0"/>
              <a:t>Course Structure, Syllabus Review</a:t>
            </a:r>
          </a:p>
        </p:txBody>
      </p:sp>
      <p:sp>
        <p:nvSpPr>
          <p:cNvPr id="9" name="Content Placeholder 8">
            <a:extLst>
              <a:ext uri="{FF2B5EF4-FFF2-40B4-BE49-F238E27FC236}">
                <a16:creationId xmlns:a16="http://schemas.microsoft.com/office/drawing/2014/main" id="{F0311056-E350-234B-9E75-5CBCCE51E7E6}"/>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AECABF7E-C358-8B43-8BBF-7B5570EF476F}"/>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493CFBF-F92C-434D-8D13-4470505DB459}"/>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7" name="Text Placeholder 6">
            <a:extLst>
              <a:ext uri="{FF2B5EF4-FFF2-40B4-BE49-F238E27FC236}">
                <a16:creationId xmlns:a16="http://schemas.microsoft.com/office/drawing/2014/main" id="{55002C55-4F0E-7D43-A8CE-3DBDC763630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23874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22FE-CB06-D049-819C-3F6594B20FCE}"/>
              </a:ext>
            </a:extLst>
          </p:cNvPr>
          <p:cNvSpPr>
            <a:spLocks noGrp="1"/>
          </p:cNvSpPr>
          <p:nvPr>
            <p:ph type="title"/>
          </p:nvPr>
        </p:nvSpPr>
        <p:spPr/>
        <p:txBody>
          <a:bodyPr/>
          <a:lstStyle/>
          <a:p>
            <a:r>
              <a:rPr lang="en-US" dirty="0"/>
              <a:t>COVID-19 Notes</a:t>
            </a:r>
          </a:p>
        </p:txBody>
      </p:sp>
      <p:sp>
        <p:nvSpPr>
          <p:cNvPr id="3" name="Content Placeholder 2">
            <a:extLst>
              <a:ext uri="{FF2B5EF4-FFF2-40B4-BE49-F238E27FC236}">
                <a16:creationId xmlns:a16="http://schemas.microsoft.com/office/drawing/2014/main" id="{494697D4-F3A9-3C41-84A4-99AA50C3EDF0}"/>
              </a:ext>
            </a:extLst>
          </p:cNvPr>
          <p:cNvSpPr>
            <a:spLocks noGrp="1"/>
          </p:cNvSpPr>
          <p:nvPr>
            <p:ph idx="1"/>
          </p:nvPr>
        </p:nvSpPr>
        <p:spPr/>
        <p:txBody>
          <a:bodyPr/>
          <a:lstStyle/>
          <a:p>
            <a:r>
              <a:rPr lang="en-US" dirty="0"/>
              <a:t>This course does not have an approved requirement for mandatory face coverings</a:t>
            </a:r>
          </a:p>
          <a:p>
            <a:endParaRPr lang="en-US" dirty="0"/>
          </a:p>
          <a:p>
            <a:r>
              <a:rPr lang="en-US" dirty="0"/>
              <a:t>If your circumstances necessitate mandatory face coverings (family member who cannot be vaccinated or with health condition that makes vaccines less effective), contact me ASAP</a:t>
            </a:r>
          </a:p>
          <a:p>
            <a:endParaRPr lang="en-US" dirty="0"/>
          </a:p>
          <a:p>
            <a:r>
              <a:rPr lang="en-US" dirty="0"/>
              <a:t>I will accommodate students who cannot attend class due to health issues</a:t>
            </a:r>
          </a:p>
        </p:txBody>
      </p:sp>
      <p:sp>
        <p:nvSpPr>
          <p:cNvPr id="4" name="Footer Placeholder 3">
            <a:extLst>
              <a:ext uri="{FF2B5EF4-FFF2-40B4-BE49-F238E27FC236}">
                <a16:creationId xmlns:a16="http://schemas.microsoft.com/office/drawing/2014/main" id="{1D81375A-459D-1648-BDAD-A9D9FD0F6EF0}"/>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842F4E4A-5783-B948-AC41-16C887FACC82}"/>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6" name="Text Placeholder 5">
            <a:extLst>
              <a:ext uri="{FF2B5EF4-FFF2-40B4-BE49-F238E27FC236}">
                <a16:creationId xmlns:a16="http://schemas.microsoft.com/office/drawing/2014/main" id="{83AE8B4C-A08A-4442-A5DA-C1FA0801A231}"/>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66249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you taking this course?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5</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8" name="Content Placeholder 7"/>
          <p:cNvSpPr>
            <a:spLocks noGrp="1"/>
          </p:cNvSpPr>
          <p:nvPr>
            <p:ph idx="1"/>
          </p:nvPr>
        </p:nvSpPr>
        <p:spPr/>
        <p:txBody>
          <a:bodyPr/>
          <a:lstStyle/>
          <a:p>
            <a:r>
              <a:rPr lang="en-US" dirty="0"/>
              <a:t>“Computer science is no more about computers than astronomy is about telescopes.” – </a:t>
            </a:r>
            <a:r>
              <a:rPr lang="en-US" dirty="0" err="1"/>
              <a:t>Edsger</a:t>
            </a:r>
            <a:r>
              <a:rPr lang="en-US" dirty="0"/>
              <a:t> </a:t>
            </a:r>
            <a:r>
              <a:rPr lang="en-US" dirty="0" err="1"/>
              <a:t>Dijkstra</a:t>
            </a:r>
            <a:endParaRPr lang="en-US" dirty="0"/>
          </a:p>
          <a:p>
            <a:pPr lvl="1"/>
            <a:r>
              <a:rPr lang="en-US" dirty="0"/>
              <a:t>In another course, you’ll program Turing Machines.</a:t>
            </a:r>
          </a:p>
          <a:p>
            <a:pPr lvl="1"/>
            <a:r>
              <a:rPr lang="en-US" dirty="0"/>
              <a:t>In the real world, you’ll program computers.</a:t>
            </a:r>
          </a:p>
          <a:p>
            <a:endParaRPr lang="en-US" dirty="0"/>
          </a:p>
          <a:p>
            <a:r>
              <a:rPr lang="en-US" dirty="0"/>
              <a:t>The overwhelming majority of computer science &amp; software engineering courses rely upon “leaky abstractions.”</a:t>
            </a:r>
            <a:br>
              <a:rPr lang="en-US" dirty="0"/>
            </a:br>
            <a:r>
              <a:rPr lang="en-US" sz="2400" dirty="0"/>
              <a:t>(term coined by Joel </a:t>
            </a:r>
            <a:r>
              <a:rPr lang="en-US" sz="2400" dirty="0" err="1"/>
              <a:t>Spolsky</a:t>
            </a:r>
            <a:r>
              <a:rPr lang="en-US" sz="2400" dirty="0"/>
              <a:t>)</a:t>
            </a:r>
            <a:endParaRPr lang="en-US" dirty="0"/>
          </a:p>
        </p:txBody>
      </p:sp>
      <p:sp>
        <p:nvSpPr>
          <p:cNvPr id="9" name="Rectangle 8"/>
          <p:cNvSpPr/>
          <p:nvPr/>
        </p:nvSpPr>
        <p:spPr>
          <a:xfrm rot="20285154">
            <a:off x="3236984" y="532432"/>
            <a:ext cx="3944606" cy="769441"/>
          </a:xfrm>
          <a:prstGeom prst="rect">
            <a:avLst/>
          </a:prstGeom>
          <a:solidFill>
            <a:srgbClr val="FFFFFF">
              <a:alpha val="69804"/>
            </a:srgbClr>
          </a:solidFill>
        </p:spPr>
        <p:txBody>
          <a:bodyPr wrap="none" lIns="91440" tIns="45720" rIns="91440" bIns="45720">
            <a:spAutoFit/>
          </a:bodyPr>
          <a:lstStyle/>
          <a:p>
            <a:pPr algn="ctr"/>
            <a:r>
              <a:rPr lang="en-US" sz="4400" b="1" dirty="0">
                <a:ln w="22225">
                  <a:solidFill>
                    <a:srgbClr val="FF0000"/>
                  </a:solidFill>
                  <a:prstDash val="solid"/>
                </a:ln>
                <a:solidFill>
                  <a:srgbClr val="C00000"/>
                </a:solidFill>
              </a:rPr>
              <a:t>required to take</a:t>
            </a:r>
            <a:endParaRPr lang="en-US" sz="4400" b="1" cap="none" spc="0" dirty="0">
              <a:ln w="22225">
                <a:solidFill>
                  <a:srgbClr val="FF0000"/>
                </a:solidFill>
                <a:prstDash val="solid"/>
              </a:ln>
              <a:solidFill>
                <a:srgbClr val="C00000"/>
              </a:solidFill>
              <a:effectLst/>
            </a:endParaRPr>
          </a:p>
        </p:txBody>
      </p:sp>
      <p:pic>
        <p:nvPicPr>
          <p:cNvPr id="1026" name="Picture 2" descr="http://l.yimg.com/g/images/spaceou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80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Best case: software performs slowly</a:t>
            </a:r>
          </a:p>
          <a:p>
            <a:pPr lvl="1"/>
            <a:r>
              <a:rPr lang="en-US" dirty="0"/>
              <a:t>Frustrating</a:t>
            </a:r>
          </a:p>
          <a:p>
            <a:endParaRPr lang="en-US" dirty="0"/>
          </a:p>
          <a:p>
            <a:r>
              <a:rPr lang="en-US" dirty="0"/>
              <a:t>Moderate case: the hardware and/or operating</a:t>
            </a:r>
            <a:br>
              <a:rPr lang="en-US" dirty="0"/>
            </a:br>
            <a:r>
              <a:rPr lang="en-US" dirty="0"/>
              <a:t>system prevent an unsafe condition</a:t>
            </a:r>
          </a:p>
          <a:p>
            <a:pPr lvl="1"/>
            <a:r>
              <a:rPr lang="en-US" dirty="0"/>
              <a:t>Embarrassing</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6</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9" name="Picture 8" descr="A screenshot of a computer&#10;&#10;Description automatically generated with medium confidence">
            <a:extLst>
              <a:ext uri="{FF2B5EF4-FFF2-40B4-BE49-F238E27FC236}">
                <a16:creationId xmlns:a16="http://schemas.microsoft.com/office/drawing/2014/main" id="{31FA01BC-94CE-B54B-BF04-C9B647CAF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354" y="3876675"/>
            <a:ext cx="4268242" cy="2844800"/>
          </a:xfrm>
          <a:prstGeom prst="rect">
            <a:avLst/>
          </a:prstGeom>
        </p:spPr>
      </p:pic>
      <p:sp>
        <p:nvSpPr>
          <p:cNvPr id="8" name="TextBox 7">
            <a:extLst>
              <a:ext uri="{FF2B5EF4-FFF2-40B4-BE49-F238E27FC236}">
                <a16:creationId xmlns:a16="http://schemas.microsoft.com/office/drawing/2014/main" id="{F7175ACA-4603-D044-9E10-87B1C6F442BA}"/>
              </a:ext>
            </a:extLst>
          </p:cNvPr>
          <p:cNvSpPr txBox="1"/>
          <p:nvPr/>
        </p:nvSpPr>
        <p:spPr>
          <a:xfrm>
            <a:off x="10379924" y="3649405"/>
            <a:ext cx="1316386" cy="184666"/>
          </a:xfrm>
          <a:prstGeom prst="rect">
            <a:avLst/>
          </a:prstGeom>
          <a:noFill/>
        </p:spPr>
        <p:txBody>
          <a:bodyPr wrap="none" rtlCol="0">
            <a:spAutoFit/>
          </a:bodyPr>
          <a:lstStyle/>
          <a:p>
            <a:r>
              <a:rPr lang="en-US" sz="600" dirty="0"/>
              <a:t>Blue Screen of Death photo by Bohn</a:t>
            </a:r>
          </a:p>
        </p:txBody>
      </p:sp>
    </p:spTree>
    <p:extLst>
      <p:ext uri="{BB962C8B-B14F-4D97-AF65-F5344CB8AC3E}">
        <p14:creationId xmlns:p14="http://schemas.microsoft.com/office/powerpoint/2010/main" val="143821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4" presetClass="entr" presetSubtype="5"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vertical)">
                                      <p:cBhvr>
                                        <p:cTn id="17" dur="500"/>
                                        <p:tgtEl>
                                          <p:spTgt spid="9"/>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reality leaks through the abstraction…</a:t>
            </a:r>
          </a:p>
        </p:txBody>
      </p:sp>
      <p:sp>
        <p:nvSpPr>
          <p:cNvPr id="3" name="Content Placeholder 2"/>
          <p:cNvSpPr>
            <a:spLocks noGrp="1"/>
          </p:cNvSpPr>
          <p:nvPr>
            <p:ph idx="1"/>
          </p:nvPr>
        </p:nvSpPr>
        <p:spPr/>
        <p:txBody>
          <a:bodyPr/>
          <a:lstStyle/>
          <a:p>
            <a:r>
              <a:rPr lang="en-US" dirty="0"/>
              <a:t>Worst case: the hardware and/or operating system </a:t>
            </a:r>
            <a:r>
              <a:rPr lang="en-US" b="1" dirty="0"/>
              <a:t>don’t or can’t </a:t>
            </a:r>
            <a:r>
              <a:rPr lang="en-US" dirty="0"/>
              <a:t>prevent unsafe conditions</a:t>
            </a:r>
          </a:p>
          <a:p>
            <a:pPr lvl="1"/>
            <a:r>
              <a:rPr lang="en-US" dirty="0"/>
              <a:t>Morris Worm (November 1988)</a:t>
            </a:r>
          </a:p>
          <a:p>
            <a:pPr lvl="1"/>
            <a:r>
              <a:rPr lang="en-US" dirty="0" err="1"/>
              <a:t>ComAir</a:t>
            </a:r>
            <a:r>
              <a:rPr lang="en-US" dirty="0"/>
              <a:t> Christmas Disaster (December 2004)</a:t>
            </a:r>
          </a:p>
          <a:p>
            <a:pPr lvl="1"/>
            <a:r>
              <a:rPr lang="en-US" dirty="0"/>
              <a:t>Berkshire Hathaway’s Stock Price (May 2021)</a:t>
            </a:r>
          </a:p>
          <a:p>
            <a:pPr marL="0" indent="0">
              <a:buNone/>
            </a:pPr>
            <a:endParaRPr lang="en-US" dirty="0"/>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p:cNvSpPr>
            <a:spLocks noGrp="1"/>
          </p:cNvSpPr>
          <p:nvPr>
            <p:ph type="body" sz="quarter" idx="13"/>
          </p:nvPr>
        </p:nvSpPr>
        <p:spPr/>
        <p:txBody>
          <a:bodyPr/>
          <a:lstStyle/>
          <a:p>
            <a:r>
              <a:rPr lang="en-US" dirty="0"/>
              <a:t>Slide by Bohn</a:t>
            </a:r>
          </a:p>
        </p:txBody>
      </p:sp>
      <p:pic>
        <p:nvPicPr>
          <p:cNvPr id="7" name="Picture 6">
            <a:extLst>
              <a:ext uri="{FF2B5EF4-FFF2-40B4-BE49-F238E27FC236}">
                <a16:creationId xmlns:a16="http://schemas.microsoft.com/office/drawing/2014/main" id="{7B398E6C-BFC0-874F-94FD-E1B61F2E19A3}"/>
              </a:ext>
            </a:extLst>
          </p:cNvPr>
          <p:cNvPicPr>
            <a:picLocks noChangeAspect="1"/>
          </p:cNvPicPr>
          <p:nvPr/>
        </p:nvPicPr>
        <p:blipFill>
          <a:blip r:embed="rId2"/>
          <a:stretch>
            <a:fillRect/>
          </a:stretch>
        </p:blipFill>
        <p:spPr>
          <a:xfrm>
            <a:off x="7313435" y="2950143"/>
            <a:ext cx="4040365" cy="2987040"/>
          </a:xfrm>
          <a:prstGeom prst="rect">
            <a:avLst/>
          </a:prstGeom>
        </p:spPr>
      </p:pic>
      <p:sp>
        <p:nvSpPr>
          <p:cNvPr id="8" name="Rectangle 7">
            <a:extLst>
              <a:ext uri="{FF2B5EF4-FFF2-40B4-BE49-F238E27FC236}">
                <a16:creationId xmlns:a16="http://schemas.microsoft.com/office/drawing/2014/main" id="{5730CEA2-7E6A-4E40-97F7-AC7F2E308CE6}"/>
              </a:ext>
            </a:extLst>
          </p:cNvPr>
          <p:cNvSpPr/>
          <p:nvPr/>
        </p:nvSpPr>
        <p:spPr>
          <a:xfrm>
            <a:off x="1003300" y="510222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9" name="Picture 8">
            <a:extLst>
              <a:ext uri="{FF2B5EF4-FFF2-40B4-BE49-F238E27FC236}">
                <a16:creationId xmlns:a16="http://schemas.microsoft.com/office/drawing/2014/main" id="{7CDFE9DE-10F4-E14A-A822-0459A343394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03300" y="4426677"/>
            <a:ext cx="6118860" cy="726993"/>
          </a:xfrm>
          <a:prstGeom prst="rect">
            <a:avLst/>
          </a:prstGeom>
        </p:spPr>
      </p:pic>
      <p:sp>
        <p:nvSpPr>
          <p:cNvPr id="10" name="TextBox 9">
            <a:extLst>
              <a:ext uri="{FF2B5EF4-FFF2-40B4-BE49-F238E27FC236}">
                <a16:creationId xmlns:a16="http://schemas.microsoft.com/office/drawing/2014/main" id="{C9CC4A85-C072-4548-B456-0D38B923ED54}"/>
              </a:ext>
            </a:extLst>
          </p:cNvPr>
          <p:cNvSpPr txBox="1"/>
          <p:nvPr/>
        </p:nvSpPr>
        <p:spPr>
          <a:xfrm>
            <a:off x="9910776" y="5887454"/>
            <a:ext cx="1401346" cy="184666"/>
          </a:xfrm>
          <a:prstGeom prst="rect">
            <a:avLst/>
          </a:prstGeom>
          <a:noFill/>
        </p:spPr>
        <p:txBody>
          <a:bodyPr wrap="none" rtlCol="0">
            <a:spAutoFit/>
          </a:bodyPr>
          <a:lstStyle/>
          <a:p>
            <a:r>
              <a:rPr lang="en-US" sz="600" dirty="0"/>
              <a:t>Screenshot of Wall Street Journal story</a:t>
            </a:r>
          </a:p>
        </p:txBody>
      </p:sp>
    </p:spTree>
    <p:extLst>
      <p:ext uri="{BB962C8B-B14F-4D97-AF65-F5344CB8AC3E}">
        <p14:creationId xmlns:p14="http://schemas.microsoft.com/office/powerpoint/2010/main" val="103164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14" presetClass="entr" presetSubtype="5"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vertical)">
                                      <p:cBhvr>
                                        <p:cTn id="16" dur="500"/>
                                        <p:tgtEl>
                                          <p:spTgt spid="9"/>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 in this course</a:t>
            </a:r>
          </a:p>
        </p:txBody>
      </p:sp>
      <p:sp>
        <p:nvSpPr>
          <p:cNvPr id="3" name="Content Placeholder 2"/>
          <p:cNvSpPr>
            <a:spLocks noGrp="1"/>
          </p:cNvSpPr>
          <p:nvPr>
            <p:ph idx="1"/>
          </p:nvPr>
        </p:nvSpPr>
        <p:spPr/>
        <p:txBody>
          <a:bodyPr/>
          <a:lstStyle/>
          <a:p>
            <a:r>
              <a:rPr lang="en-US" dirty="0"/>
              <a:t>C</a:t>
            </a:r>
          </a:p>
          <a:p>
            <a:r>
              <a:rPr lang="en-US" dirty="0"/>
              <a:t>Assembly (x86, ARM)</a:t>
            </a:r>
          </a:p>
          <a:p>
            <a:endParaRPr lang="en-US" dirty="0"/>
          </a:p>
          <a:p>
            <a:r>
              <a:rPr lang="en-US" dirty="0"/>
              <a:t>Why?</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8</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0369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Planned lessons</a:t>
            </a:r>
          </a:p>
        </p:txBody>
      </p:sp>
      <p:sp>
        <p:nvSpPr>
          <p:cNvPr id="7" name="Content Placeholder 6"/>
          <p:cNvSpPr>
            <a:spLocks noGrp="1"/>
          </p:cNvSpPr>
          <p:nvPr>
            <p:ph sz="half" idx="1"/>
          </p:nvPr>
        </p:nvSpPr>
        <p:spPr/>
        <p:txBody>
          <a:bodyPr/>
          <a:lstStyle/>
          <a:p>
            <a:r>
              <a:rPr lang="en-US" dirty="0"/>
              <a:t>Data representation &amp; arithmetic</a:t>
            </a:r>
          </a:p>
        </p:txBody>
      </p:sp>
      <p:pic>
        <p:nvPicPr>
          <p:cNvPr id="3" name="Content Placeholder 2">
            <a:extLst>
              <a:ext uri="{FF2B5EF4-FFF2-40B4-BE49-F238E27FC236}">
                <a16:creationId xmlns:a16="http://schemas.microsoft.com/office/drawing/2014/main" id="{6651A6D8-72ED-C74A-807B-A43DB2229547}"/>
              </a:ext>
            </a:extLst>
          </p:cNvPr>
          <p:cNvPicPr>
            <a:picLocks noGrp="1" noChangeAspect="1"/>
          </p:cNvPicPr>
          <p:nvPr>
            <p:ph sz="half" idx="2"/>
          </p:nvPr>
        </p:nvPicPr>
        <p:blipFill>
          <a:blip r:embed="rId2"/>
          <a:stretch>
            <a:fillRect/>
          </a:stretch>
        </p:blipFill>
        <p:spPr>
          <a:xfrm>
            <a:off x="6470650" y="2009775"/>
            <a:ext cx="4584700" cy="3568700"/>
          </a:xfrm>
          <a:prstGeom prst="rect">
            <a:avLst/>
          </a:prstGeom>
        </p:spPr>
      </p:pic>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9</a:t>
            </a:fld>
            <a:endParaRPr lang="en-US"/>
          </a:p>
        </p:txBody>
      </p:sp>
      <p:sp>
        <p:nvSpPr>
          <p:cNvPr id="9" name="Text Placeholder 8"/>
          <p:cNvSpPr>
            <a:spLocks noGrp="1"/>
          </p:cNvSpPr>
          <p:nvPr>
            <p:ph type="body" sz="quarter" idx="13"/>
          </p:nvPr>
        </p:nvSpPr>
        <p:spPr/>
        <p:txBody>
          <a:bodyPr/>
          <a:lstStyle/>
          <a:p>
            <a:r>
              <a:rPr lang="en-US" dirty="0"/>
              <a:t>Slide by Bohn</a:t>
            </a:r>
          </a:p>
        </p:txBody>
      </p:sp>
      <p:sp>
        <p:nvSpPr>
          <p:cNvPr id="11" name="Rectangle 10">
            <a:extLst>
              <a:ext uri="{FF2B5EF4-FFF2-40B4-BE49-F238E27FC236}">
                <a16:creationId xmlns:a16="http://schemas.microsoft.com/office/drawing/2014/main" id="{71753E26-F827-9548-8D2A-8C863D071626}"/>
              </a:ext>
            </a:extLst>
          </p:cNvPr>
          <p:cNvSpPr/>
          <p:nvPr/>
        </p:nvSpPr>
        <p:spPr>
          <a:xfrm>
            <a:off x="369052" y="4807584"/>
            <a:ext cx="5956300" cy="253916"/>
          </a:xfrm>
          <a:prstGeom prst="rect">
            <a:avLst/>
          </a:prstGeom>
        </p:spPr>
        <p:txBody>
          <a:bodyPr wrap="square">
            <a:spAutoFit/>
          </a:bodyPr>
          <a:lstStyle/>
          <a:p>
            <a:r>
              <a:rPr lang="en-US" sz="1050" dirty="0">
                <a:hlinkClick r:id="rId3"/>
              </a:rPr>
              <a:t>https://www.wsj.com/articles/berkshire-hathaways-stock-price-is-too-much-for-computers-11620168548</a:t>
            </a:r>
            <a:endParaRPr lang="en-US" sz="1050" dirty="0"/>
          </a:p>
        </p:txBody>
      </p:sp>
      <p:pic>
        <p:nvPicPr>
          <p:cNvPr id="12" name="Picture 11">
            <a:extLst>
              <a:ext uri="{FF2B5EF4-FFF2-40B4-BE49-F238E27FC236}">
                <a16:creationId xmlns:a16="http://schemas.microsoft.com/office/drawing/2014/main" id="{5BA1348B-6123-B544-93F9-67751A584EB0}"/>
              </a:ext>
            </a:extLst>
          </p:cNvPr>
          <p:cNvPicPr>
            <a:picLocks noChangeAspect="1"/>
          </p:cNvPicPr>
          <p:nvPr/>
        </p:nvPicPr>
        <p:blipFill rotWithShape="1">
          <a:blip r:embed="rId4">
            <a:clrChange>
              <a:clrFrom>
                <a:srgbClr val="FFFFFF"/>
              </a:clrFrom>
              <a:clrTo>
                <a:srgbClr val="FFFFFF">
                  <a:alpha val="0"/>
                </a:srgbClr>
              </a:clrTo>
            </a:clrChange>
          </a:blip>
          <a:srcRect b="31752"/>
          <a:stretch/>
        </p:blipFill>
        <p:spPr>
          <a:xfrm>
            <a:off x="369052" y="4337169"/>
            <a:ext cx="6118860" cy="496160"/>
          </a:xfrm>
          <a:prstGeom prst="rect">
            <a:avLst/>
          </a:prstGeom>
        </p:spPr>
      </p:pic>
      <p:sp>
        <p:nvSpPr>
          <p:cNvPr id="13" name="Oval 12">
            <a:extLst>
              <a:ext uri="{FF2B5EF4-FFF2-40B4-BE49-F238E27FC236}">
                <a16:creationId xmlns:a16="http://schemas.microsoft.com/office/drawing/2014/main" id="{7765F6CE-E4FD-F040-950C-7D7757F199AF}"/>
              </a:ext>
            </a:extLst>
          </p:cNvPr>
          <p:cNvSpPr/>
          <p:nvPr/>
        </p:nvSpPr>
        <p:spPr>
          <a:xfrm>
            <a:off x="4361793" y="4522904"/>
            <a:ext cx="1658007" cy="3104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BD6546-B4A3-E947-A432-0F146A99B3D8}"/>
              </a:ext>
            </a:extLst>
          </p:cNvPr>
          <p:cNvSpPr txBox="1"/>
          <p:nvPr/>
        </p:nvSpPr>
        <p:spPr>
          <a:xfrm>
            <a:off x="6999590" y="1665566"/>
            <a:ext cx="2940228" cy="369332"/>
          </a:xfrm>
          <a:prstGeom prst="rect">
            <a:avLst/>
          </a:prstGeom>
          <a:noFill/>
        </p:spPr>
        <p:txBody>
          <a:bodyPr wrap="none" rtlCol="0">
            <a:spAutoFit/>
          </a:bodyPr>
          <a:lstStyle/>
          <a:p>
            <a:r>
              <a:rPr lang="en-US" dirty="0"/>
              <a:t>Why isn’t x’s final value 10.0?</a:t>
            </a:r>
          </a:p>
        </p:txBody>
      </p:sp>
      <p:sp>
        <p:nvSpPr>
          <p:cNvPr id="14" name="TextBox 13">
            <a:extLst>
              <a:ext uri="{FF2B5EF4-FFF2-40B4-BE49-F238E27FC236}">
                <a16:creationId xmlns:a16="http://schemas.microsoft.com/office/drawing/2014/main" id="{E52FB2C8-BFE2-7A4C-8DE3-80E9596AD3F6}"/>
              </a:ext>
            </a:extLst>
          </p:cNvPr>
          <p:cNvSpPr txBox="1"/>
          <p:nvPr/>
        </p:nvSpPr>
        <p:spPr>
          <a:xfrm>
            <a:off x="4471817" y="3861408"/>
            <a:ext cx="718979" cy="369332"/>
          </a:xfrm>
          <a:prstGeom prst="rect">
            <a:avLst/>
          </a:prstGeom>
          <a:noFill/>
        </p:spPr>
        <p:txBody>
          <a:bodyPr wrap="none" rtlCol="0">
            <a:spAutoFit/>
          </a:bodyPr>
          <a:lstStyle/>
          <a:p>
            <a:r>
              <a:rPr lang="en-US" dirty="0"/>
              <a:t>Why?</a:t>
            </a:r>
          </a:p>
        </p:txBody>
      </p:sp>
      <p:sp>
        <p:nvSpPr>
          <p:cNvPr id="15" name="TextBox 14">
            <a:extLst>
              <a:ext uri="{FF2B5EF4-FFF2-40B4-BE49-F238E27FC236}">
                <a16:creationId xmlns:a16="http://schemas.microsoft.com/office/drawing/2014/main" id="{115D69B8-C8BC-B447-A8DA-40F10BC6EE35}"/>
              </a:ext>
            </a:extLst>
          </p:cNvPr>
          <p:cNvSpPr txBox="1"/>
          <p:nvPr/>
        </p:nvSpPr>
        <p:spPr>
          <a:xfrm>
            <a:off x="9506528" y="5578475"/>
            <a:ext cx="1561646" cy="184666"/>
          </a:xfrm>
          <a:prstGeom prst="rect">
            <a:avLst/>
          </a:prstGeom>
          <a:noFill/>
        </p:spPr>
        <p:txBody>
          <a:bodyPr wrap="none" rtlCol="0">
            <a:spAutoFit/>
          </a:bodyPr>
          <a:lstStyle/>
          <a:p>
            <a:r>
              <a:rPr lang="en-US" sz="600" dirty="0"/>
              <a:t>Screenshot of code with a “float” loop index</a:t>
            </a:r>
          </a:p>
        </p:txBody>
      </p:sp>
    </p:spTree>
    <p:extLst>
      <p:ext uri="{BB962C8B-B14F-4D97-AF65-F5344CB8AC3E}">
        <p14:creationId xmlns:p14="http://schemas.microsoft.com/office/powerpoint/2010/main" val="86643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vertical)">
                                      <p:cBhvr>
                                        <p:cTn id="10" dur="500"/>
                                        <p:tgtEl>
                                          <p:spTgt spid="1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vertical)">
                                      <p:cBhvr>
                                        <p:cTn id="19" dur="500"/>
                                        <p:tgtEl>
                                          <p:spTgt spid="11"/>
                                        </p:tgtEl>
                                      </p:cBhvr>
                                    </p:animEffect>
                                  </p:childTnLst>
                                </p:cTn>
                              </p:par>
                              <p:par>
                                <p:cTn id="20" presetID="14" presetClass="entr" presetSubtype="5"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vertical)">
                                      <p:cBhvr>
                                        <p:cTn id="22" dur="500"/>
                                        <p:tgtEl>
                                          <p:spTgt spid="12"/>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500"/>
                                        <p:tgtEl>
                                          <p:spTgt spid="1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6"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25512</TotalTime>
  <Words>1202</Words>
  <Application>Microsoft Macintosh PowerPoint</Application>
  <PresentationFormat>Widescreen</PresentationFormat>
  <Paragraphs>202</Paragraphs>
  <Slides>18</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Introduction</vt:lpstr>
      <vt:lpstr>PowerPoint Presentation</vt:lpstr>
      <vt:lpstr>Course Structure, Syllabus Review</vt:lpstr>
      <vt:lpstr>COVID-19 Notes</vt:lpstr>
      <vt:lpstr>Why are you taking this course?</vt:lpstr>
      <vt:lpstr>When reality leaks through the abstraction…</vt:lpstr>
      <vt:lpstr>When reality leaks through the abstraction…</vt:lpstr>
      <vt:lpstr>Languages used in this course</vt:lpstr>
      <vt:lpstr>Planned lessons</vt:lpstr>
      <vt:lpstr>Planned lessons</vt:lpstr>
      <vt:lpstr>Planned lessons</vt:lpstr>
      <vt:lpstr>Planned lessons</vt:lpstr>
      <vt:lpstr>Planned lessons</vt:lpstr>
      <vt:lpstr>Planned lessons</vt:lpstr>
      <vt:lpstr>Planned lessons</vt:lpstr>
      <vt:lpstr>Planned lessons</vt:lpstr>
      <vt:lpstr>Course Components</vt:lpstr>
      <vt:lpstr>Let’s get started!</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161</cp:revision>
  <cp:lastPrinted>2021-05-20T19:50:28Z</cp:lastPrinted>
  <dcterms:created xsi:type="dcterms:W3CDTF">2018-01-03T19:54:25Z</dcterms:created>
  <dcterms:modified xsi:type="dcterms:W3CDTF">2021-08-23T14:13:43Z</dcterms:modified>
</cp:coreProperties>
</file>