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01" r:id="rId3"/>
    <p:sldId id="303" r:id="rId4"/>
    <p:sldId id="302" r:id="rId5"/>
    <p:sldId id="322" r:id="rId6"/>
    <p:sldId id="323" r:id="rId7"/>
    <p:sldId id="305" r:id="rId8"/>
    <p:sldId id="324" r:id="rId9"/>
    <p:sldId id="304" r:id="rId10"/>
    <p:sldId id="306" r:id="rId11"/>
    <p:sldId id="307" r:id="rId12"/>
    <p:sldId id="379" r:id="rId13"/>
    <p:sldId id="382" r:id="rId14"/>
    <p:sldId id="368" r:id="rId15"/>
    <p:sldId id="369" r:id="rId16"/>
    <p:sldId id="373" r:id="rId17"/>
    <p:sldId id="380" r:id="rId18"/>
    <p:sldId id="308" r:id="rId19"/>
    <p:sldId id="383" r:id="rId20"/>
    <p:sldId id="384" r:id="rId21"/>
    <p:sldId id="385" r:id="rId22"/>
    <p:sldId id="386" r:id="rId23"/>
    <p:sldId id="381" r:id="rId24"/>
    <p:sldId id="309" r:id="rId25"/>
    <p:sldId id="310" r:id="rId26"/>
    <p:sldId id="387" r:id="rId27"/>
    <p:sldId id="388" r:id="rId28"/>
    <p:sldId id="311" r:id="rId29"/>
    <p:sldId id="389" r:id="rId30"/>
    <p:sldId id="370" r:id="rId31"/>
    <p:sldId id="371" r:id="rId32"/>
    <p:sldId id="395" r:id="rId33"/>
    <p:sldId id="390" r:id="rId34"/>
    <p:sldId id="391" r:id="rId35"/>
    <p:sldId id="392" r:id="rId36"/>
    <p:sldId id="374" r:id="rId37"/>
    <p:sldId id="394" r:id="rId38"/>
    <p:sldId id="396" r:id="rId39"/>
    <p:sldId id="312" r:id="rId40"/>
    <p:sldId id="313" r:id="rId41"/>
    <p:sldId id="314" r:id="rId42"/>
    <p:sldId id="315" r:id="rId43"/>
    <p:sldId id="316" r:id="rId44"/>
    <p:sldId id="317" r:id="rId45"/>
    <p:sldId id="318" r:id="rId46"/>
    <p:sldId id="377" r:id="rId47"/>
    <p:sldId id="409" r:id="rId48"/>
    <p:sldId id="319" r:id="rId49"/>
    <p:sldId id="320" r:id="rId50"/>
    <p:sldId id="410" r:id="rId51"/>
    <p:sldId id="397" r:id="rId52"/>
    <p:sldId id="398" r:id="rId53"/>
    <p:sldId id="399" r:id="rId54"/>
    <p:sldId id="411" r:id="rId55"/>
    <p:sldId id="412" r:id="rId56"/>
    <p:sldId id="36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AFF"/>
    <a:srgbClr val="FFFF00"/>
    <a:srgbClr val="000000"/>
    <a:srgbClr val="162AFF"/>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33" autoAdjust="0"/>
    <p:restoredTop sz="82449" autoAdjust="0"/>
  </p:normalViewPr>
  <p:slideViewPr>
    <p:cSldViewPr snapToGrid="0">
      <p:cViewPr varScale="1">
        <p:scale>
          <a:sx n="100" d="100"/>
          <a:sy n="100" d="100"/>
        </p:scale>
        <p:origin x="624" y="168"/>
      </p:cViewPr>
      <p:guideLst/>
    </p:cSldViewPr>
  </p:slideViewPr>
  <p:notesTextViewPr>
    <p:cViewPr>
      <p:scale>
        <a:sx n="3" d="2"/>
        <a:sy n="3" d="2"/>
      </p:scale>
      <p:origin x="0" y="-2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slide, we do a sanity check for converting binary to hex</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48771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1986299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220224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+ 1 = 0 isn’t particularly shocking.</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164202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b_{n-1} has to be a 1, because -1 is negative.</a:t>
            </a:r>
          </a:p>
          <a:p>
            <a:r>
              <a:rPr lang="en-US" dirty="0"/>
              <a:t>We already know that -2^{n-1}, which is TYPE_MIN, is 100…00.</a:t>
            </a:r>
          </a:p>
          <a:p>
            <a:r>
              <a:rPr lang="en-US" dirty="0"/>
              <a:t>The remaining summation is 1s in every position except the sign bit.</a:t>
            </a:r>
          </a:p>
          <a:p>
            <a:r>
              <a:rPr lang="en-US" dirty="0"/>
              <a:t>We already know that TYPE_MAX + 1 = TYPE_MIN, so it’s no surprise that -1 = -TYPE_MIN + TYPE_MAX</a:t>
            </a:r>
          </a:p>
          <a:p>
            <a:r>
              <a:rPr lang="en-US" dirty="0"/>
              <a:t>Adding those together, we get all ones…</a:t>
            </a:r>
          </a:p>
          <a:p>
            <a:r>
              <a:rPr lang="en-US" dirty="0"/>
              <a:t>… or all F’s</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3170407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this is interesting</a:t>
            </a:r>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3880656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25155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4085329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2697817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Subtraction is really addition!</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68334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391718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191600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Unsigned: if the sum is less than the addend or augend, then overflow must’ve happened</a:t>
            </a:r>
          </a:p>
          <a:p>
            <a:r>
              <a:rPr lang="en-US" dirty="0"/>
              <a:t>Signed: if the addend and augend have the same sign (+ or -) but the sum has the opposite sign (e.g., adding two positive values and getting a negative sum), then overflow must’ve happened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810086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ways to detect overflow at the bit-level</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282311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4040514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take this opportunity to convince ourselves that 0xEC = -20:</a:t>
            </a:r>
          </a:p>
          <a:p>
            <a:r>
              <a:rPr lang="en-US" dirty="0"/>
              <a:t>~0xEC + 1 = 0x13 + 1 = 0x14 = 20_{10}</a:t>
            </a:r>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1474173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975061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integer can be expressed as sum of powers-of-two” – this is, after all, what the binary representation is!</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039426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“Compiler will avoid dividing if it 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a:t>
            </a:r>
            <a:r>
              <a:rPr lang="en-US" sz="1200" kern="1200">
                <a:solidFill>
                  <a:schemeClr val="tx1"/>
                </a:solidFill>
                <a:effectLst/>
                <a:latin typeface="+mn-lt"/>
                <a:ea typeface="+mn-ea"/>
                <a:cs typeface="+mn-cs"/>
              </a:rPr>
              <a:t>AddressingLab, </a:t>
            </a:r>
            <a:r>
              <a:rPr lang="en-US" sz="1200" kern="1200" dirty="0">
                <a:solidFill>
                  <a:schemeClr val="tx1"/>
                </a:solidFill>
                <a:effectLst/>
                <a:latin typeface="+mn-lt"/>
                <a:ea typeface="+mn-ea"/>
                <a:cs typeface="+mn-cs"/>
              </a:rPr>
              <a:t>this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key + 26) % 26;</a:t>
            </a:r>
            <a:endParaRPr lang="en-US" dirty="0"/>
          </a:p>
          <a:p>
            <a:r>
              <a:rPr lang="en-US" dirty="0"/>
              <a:t>Compiles to</a:t>
            </a:r>
          </a:p>
          <a:p>
            <a:r>
              <a:rPr lang="en-US" sz="1200" kern="1200" dirty="0">
                <a:solidFill>
                  <a:schemeClr val="tx1"/>
                </a:solidFill>
                <a:effectLst/>
                <a:latin typeface="+mn-lt"/>
                <a:ea typeface="+mn-ea"/>
                <a:cs typeface="+mn-cs"/>
              </a:rPr>
              <a:t>                        # the next 8 lines are the compiler bending over backwards to avoid dividing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imulq</a:t>
            </a:r>
            <a:r>
              <a:rPr lang="en-US" sz="1200" kern="1200" dirty="0">
                <a:solidFill>
                  <a:schemeClr val="tx1"/>
                </a:solidFill>
                <a:effectLst/>
                <a:latin typeface="+mn-lt"/>
                <a:ea typeface="+mn-ea"/>
                <a:cs typeface="+mn-cs"/>
              </a:rPr>
              <a:t>   $1321528399, %</a:t>
            </a:r>
            <a:r>
              <a:rPr lang="en-US" sz="1200" kern="1200" dirty="0" err="1">
                <a:solidFill>
                  <a:schemeClr val="tx1"/>
                </a:solidFill>
                <a:effectLst/>
                <a:latin typeface="+mn-lt"/>
                <a:ea typeface="+mn-ea"/>
                <a:cs typeface="+mn-cs"/>
              </a:rPr>
              <a:t>rax</a:t>
            </a:r>
            <a:r>
              <a:rPr lang="en-US" sz="1200" kern="1200" dirty="0">
                <a:solidFill>
                  <a:schemeClr val="tx1"/>
                </a:solidFill>
                <a:effectLst/>
                <a:latin typeface="+mn-lt"/>
                <a:ea typeface="+mn-ea"/>
                <a:cs typeface="+mn-cs"/>
              </a:rPr>
              <a:t>, %r10     ## </a:t>
            </a:r>
            <a:r>
              <a:rPr lang="en-US" sz="1200" kern="1200" dirty="0" err="1">
                <a:solidFill>
                  <a:schemeClr val="tx1"/>
                </a:solidFill>
                <a:effectLst/>
                <a:latin typeface="+mn-lt"/>
                <a:ea typeface="+mn-ea"/>
                <a:cs typeface="+mn-cs"/>
              </a:rPr>
              <a:t>imm</a:t>
            </a:r>
            <a:r>
              <a:rPr lang="en-US" sz="1200" kern="1200" dirty="0">
                <a:solidFill>
                  <a:schemeClr val="tx1"/>
                </a:solidFill>
                <a:effectLst/>
                <a:latin typeface="+mn-lt"/>
                <a:ea typeface="+mn-ea"/>
                <a:cs typeface="+mn-cs"/>
              </a:rPr>
              <a:t> = 0x4EC4EC4F</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movq</a:t>
            </a:r>
            <a:r>
              <a:rPr lang="en-US" sz="1200" kern="1200" dirty="0">
                <a:solidFill>
                  <a:schemeClr val="tx1"/>
                </a:solidFill>
                <a:effectLst/>
                <a:latin typeface="+mn-lt"/>
                <a:ea typeface="+mn-ea"/>
                <a:cs typeface="+mn-cs"/>
              </a:rPr>
              <a:t>    %r10, %r9           # x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&lt;number&gt;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$63, %r9            # sign = x's sign bit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$35, %r10           # x = upper 29 bits of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%r9d, %r10d         # x = x + sign</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(%r10,%r10,4),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(%rcx,%rcx,4),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%r10d,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 c = 26 *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subl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c</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52</a:t>
            </a:fld>
            <a:endParaRPr lang="en-US"/>
          </a:p>
        </p:txBody>
      </p:sp>
    </p:spTree>
    <p:extLst>
      <p:ext uri="{BB962C8B-B14F-4D97-AF65-F5344CB8AC3E}">
        <p14:creationId xmlns:p14="http://schemas.microsoft.com/office/powerpoint/2010/main" val="32569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I mean by “if used correctly”?</a:t>
            </a:r>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168900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(gosh) Why won’t the first example terminate? Well…</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374472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11</a:t>
            </a:fld>
            <a:endParaRPr lang="en-US"/>
          </a:p>
        </p:txBody>
      </p:sp>
    </p:spTree>
    <p:extLst>
      <p:ext uri="{BB962C8B-B14F-4D97-AF65-F5344CB8AC3E}">
        <p14:creationId xmlns:p14="http://schemas.microsoft.com/office/powerpoint/2010/main" val="893735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65533 + 5</a:t>
            </a:r>
          </a:p>
          <a:p>
            <a:r>
              <a:rPr lang="en-US" dirty="0"/>
              <a:t>65534 + 4</a:t>
            </a:r>
          </a:p>
          <a:p>
            <a:r>
              <a:rPr lang="en-US" dirty="0"/>
              <a:t>65535 + 3</a:t>
            </a:r>
          </a:p>
          <a:p>
            <a:r>
              <a:rPr lang="en-US" dirty="0"/>
              <a:t>65536 – oops!</a:t>
            </a:r>
          </a:p>
          <a:p>
            <a:r>
              <a:rPr lang="en-US" dirty="0"/>
              <a:t>0 + 2</a:t>
            </a:r>
          </a:p>
          <a:p>
            <a:r>
              <a:rPr lang="en-US" dirty="0"/>
              <a:t>1 + 1</a:t>
            </a:r>
          </a:p>
          <a:p>
            <a:r>
              <a:rPr lang="en-US" dirty="0"/>
              <a:t>2 + 0</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041385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leading bit, the most significant bit, is the sign bit.</a:t>
            </a:r>
          </a:p>
          <a:p>
            <a:r>
              <a:rPr lang="en-US" dirty="0"/>
              <a:t>0 = non-negative</a:t>
            </a:r>
          </a:p>
          <a:p>
            <a:r>
              <a:rPr lang="en-US" dirty="0"/>
              <a:t>1 = negative</a:t>
            </a:r>
          </a:p>
          <a:p>
            <a:r>
              <a:rPr lang="en-US" dirty="0"/>
              <a:t>If the sign bit is 0, a given bit arrangement has the same value whether or not the integer is a signed integer or an unsigned integer.</a:t>
            </a:r>
          </a:p>
          <a:p>
            <a:r>
              <a:rPr lang="en-US" dirty="0"/>
              <a:t>If the sign bit is 1, then a given bit arrangement has a positive value if it is an unsigned integer, or a negative value if it is a signed integer.</a:t>
            </a:r>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424096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negative values aren’t simply the positive-value representation with a ‘1’ sign bit.</a:t>
            </a:r>
          </a:p>
          <a:p>
            <a:endParaRPr lang="en-US" dirty="0"/>
          </a:p>
          <a:p>
            <a:r>
              <a:rPr lang="en-US" dirty="0"/>
              <a:t>Notice that for non-negative values, as we add bits, the extra bits are 0;</a:t>
            </a:r>
          </a:p>
          <a:p>
            <a:r>
              <a:rPr lang="en-US" dirty="0"/>
              <a:t>For negative values, as we add bits, the extra bits are 1.</a:t>
            </a:r>
          </a:p>
          <a:p>
            <a:r>
              <a:rPr lang="en-US" dirty="0"/>
              <a:t>** Sign Extension **</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3294893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523884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E6F902-31B0-C749-B955-5A3E4D8260BA}" type="datetime1">
              <a:rPr lang="en-US" smtClean="0"/>
              <a:t>2/2/23</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23D98-3510-7245-86CD-59E60D1657F9}" type="datetime1">
              <a:rPr lang="en-US" smtClean="0"/>
              <a:t>2/2/23</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AFC5AE-625B-5448-A323-7375037ACA0A}" type="datetime1">
              <a:rPr lang="en-US" smtClean="0"/>
              <a:t>2/2/23</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7DC098-65A3-4C4E-B095-AF27D03BB041}" type="datetime1">
              <a:rPr lang="en-US" smtClean="0"/>
              <a:t>2/2/23</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90363-2B5E-EF47-A323-2A6A6AC3C0A6}" type="datetime1">
              <a:rPr lang="en-US" smtClean="0"/>
              <a:t>2/2/23</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CE32E-CD4C-2645-AF16-A48AEDD1FD4A}" type="datetime1">
              <a:rPr lang="en-US" smtClean="0"/>
              <a:t>2/2/23</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1833B-C2DE-EF47-B853-9071570580B9}" type="datetime1">
              <a:rPr lang="en-US" smtClean="0"/>
              <a:t>2/2/23</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1707C-5FA0-3C4B-BD19-4F2693455920}" type="datetime1">
              <a:rPr lang="en-US" smtClean="0"/>
              <a:t>2/2/23</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5F269E-5328-244F-B514-1780FC037411}" type="datetime1">
              <a:rPr lang="en-US" smtClean="0"/>
              <a:t>2/2/23</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6C38DEB-2EDB-D742-8978-732BE86CF6BF}" type="datetime1">
              <a:rPr lang="en-US" smtClean="0"/>
              <a:t>2/2/23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xkcd.com/5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Arithmetic for Binary Computers (ABCs)</a:t>
            </a:r>
            <a:br>
              <a:rPr lang="en-US" dirty="0"/>
            </a:br>
            <a:br>
              <a:rPr lang="en-US" dirty="0"/>
            </a:br>
            <a:r>
              <a:rPr lang="en-US" dirty="0"/>
              <a:t>Integers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“if used correctly”</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5"/>
            <a:ext cx="5395332" cy="4351338"/>
          </a:xfrm>
        </p:spPr>
        <p:txBody>
          <a:bodyPr>
            <a:normAutofit/>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579220" y="1825625"/>
            <a:ext cx="5018047" cy="4351338"/>
          </a:xfrm>
        </p:spPr>
        <p:txBody>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a:p>
            <a:pPr marL="0" indent="0">
              <a:buNone/>
            </a:pP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Explosion 1 8">
            <a:extLst>
              <a:ext uri="{FF2B5EF4-FFF2-40B4-BE49-F238E27FC236}">
                <a16:creationId xmlns:a16="http://schemas.microsoft.com/office/drawing/2014/main" id="{D796E3D4-C4C2-0B43-9061-0BD1DE479E0E}"/>
              </a:ext>
            </a:extLst>
          </p:cNvPr>
          <p:cNvSpPr/>
          <p:nvPr/>
        </p:nvSpPr>
        <p:spPr>
          <a:xfrm>
            <a:off x="1070518" y="4001294"/>
            <a:ext cx="3557239" cy="1861441"/>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WILL NEVER TERMINATE!</a:t>
            </a:r>
          </a:p>
        </p:txBody>
      </p:sp>
    </p:spTree>
    <p:extLst>
      <p:ext uri="{BB962C8B-B14F-4D97-AF65-F5344CB8AC3E}">
        <p14:creationId xmlns:p14="http://schemas.microsoft.com/office/powerpoint/2010/main" val="33898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09E97E-2A79-8B43-9A91-958FF8140986}"/>
              </a:ext>
            </a:extLst>
          </p:cNvPr>
          <p:cNvSpPr txBox="1"/>
          <p:nvPr/>
        </p:nvSpPr>
        <p:spPr>
          <a:xfrm>
            <a:off x="4674567" y="3193650"/>
            <a:ext cx="960519" cy="369332"/>
          </a:xfrm>
          <a:prstGeom prst="rect">
            <a:avLst/>
          </a:prstGeom>
          <a:noFill/>
        </p:spPr>
        <p:txBody>
          <a:bodyPr wrap="none" rtlCol="0">
            <a:spAutoFit/>
          </a:bodyPr>
          <a:lstStyle/>
          <a:p>
            <a:pPr algn="r"/>
            <a:r>
              <a:rPr lang="en-US" i="1" dirty="0"/>
              <a:t>n</a:t>
            </a:r>
            <a:r>
              <a:rPr lang="en-US" dirty="0">
                <a:solidFill>
                  <a:srgbClr val="E9EAFF"/>
                </a:solidFill>
              </a:rPr>
              <a:t>+1 </a:t>
            </a:r>
            <a:r>
              <a:rPr lang="en-US" dirty="0"/>
              <a:t>bits</a:t>
            </a:r>
          </a:p>
        </p:txBody>
      </p:sp>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Unsigned Addition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514278" cy="4667250"/>
          </a:xfrm>
        </p:spPr>
        <p:txBody>
          <a:bodyPr/>
          <a:lstStyle/>
          <a:p>
            <a:r>
              <a:rPr lang="en-US" dirty="0"/>
              <a:t>Add two </a:t>
            </a:r>
            <a:r>
              <a:rPr lang="en-US" i="1" dirty="0"/>
              <a:t>n</a:t>
            </a:r>
            <a:r>
              <a:rPr lang="en-US" dirty="0"/>
              <a:t>-bit integers</a:t>
            </a:r>
          </a:p>
          <a:p>
            <a:r>
              <a:rPr lang="en-US" dirty="0"/>
              <a:t>Potentially need </a:t>
            </a:r>
            <a:r>
              <a:rPr lang="en-US" i="1" dirty="0"/>
              <a:t>n+1</a:t>
            </a:r>
            <a:r>
              <a:rPr lang="en-US" dirty="0"/>
              <a:t> bits for sum</a:t>
            </a:r>
          </a:p>
          <a:p>
            <a:endParaRPr lang="en-US" dirty="0"/>
          </a:p>
          <a:p>
            <a:r>
              <a:rPr lang="en-US" dirty="0"/>
              <a:t>Only have </a:t>
            </a:r>
            <a:r>
              <a:rPr lang="en-US" i="1" dirty="0"/>
              <a:t>n</a:t>
            </a:r>
            <a:r>
              <a:rPr lang="en-US" dirty="0"/>
              <a:t> bits available for sum</a:t>
            </a:r>
          </a:p>
          <a:p>
            <a:endParaRPr lang="en-US" dirty="0">
              <a:solidFill>
                <a:srgbClr val="FF0000"/>
              </a:solidFill>
            </a:endParaRPr>
          </a:p>
          <a:p>
            <a:r>
              <a:rPr lang="en-US" dirty="0">
                <a:solidFill>
                  <a:srgbClr val="FF0000"/>
                </a:solidFill>
              </a:rPr>
              <a:t>Truncate carry-out</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1750741"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2018370"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2285998"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3667687"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3935316"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4198564"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2553627"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1750740"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2018369"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2285997"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3667686"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3935315"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4198563"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2553626"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1750740"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2018369"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2285997"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3667686"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3935315"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4198563"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2553626"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1485302"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1091151"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1063198"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842783" y="3208518"/>
            <a:ext cx="532518" cy="369332"/>
          </a:xfrm>
          <a:prstGeom prst="rect">
            <a:avLst/>
          </a:prstGeom>
          <a:noFill/>
        </p:spPr>
        <p:txBody>
          <a:bodyPr wrap="none" rtlCol="0">
            <a:spAutoFit/>
          </a:bodyPr>
          <a:lstStyle/>
          <a:p>
            <a:pPr algn="r"/>
            <a:r>
              <a:rPr lang="en-US" dirty="0" err="1"/>
              <a:t>a+b</a:t>
            </a:r>
            <a:endParaRPr lang="en-US" dirty="0"/>
          </a:p>
        </p:txBody>
      </p:sp>
      <p:sp>
        <p:nvSpPr>
          <p:cNvPr id="33" name="TextBox 32">
            <a:extLst>
              <a:ext uri="{FF2B5EF4-FFF2-40B4-BE49-F238E27FC236}">
                <a16:creationId xmlns:a16="http://schemas.microsoft.com/office/drawing/2014/main" id="{4D20C268-EC23-D24A-847C-4539B21752DB}"/>
              </a:ext>
            </a:extLst>
          </p:cNvPr>
          <p:cNvSpPr txBox="1"/>
          <p:nvPr/>
        </p:nvSpPr>
        <p:spPr>
          <a:xfrm>
            <a:off x="4939316" y="2082748"/>
            <a:ext cx="697627" cy="369332"/>
          </a:xfrm>
          <a:prstGeom prst="rect">
            <a:avLst/>
          </a:prstGeom>
          <a:noFill/>
        </p:spPr>
        <p:txBody>
          <a:bodyPr wrap="none" rtlCol="0">
            <a:spAutoFit/>
          </a:bodyPr>
          <a:lstStyle/>
          <a:p>
            <a:pPr algn="r"/>
            <a:r>
              <a:rPr lang="en-US" i="1" dirty="0"/>
              <a:t>n</a:t>
            </a:r>
            <a:r>
              <a:rPr lang="en-US" dirty="0"/>
              <a:t> bits</a:t>
            </a:r>
          </a:p>
        </p:txBody>
      </p:sp>
      <p:sp>
        <p:nvSpPr>
          <p:cNvPr id="34" name="TextBox 33">
            <a:extLst>
              <a:ext uri="{FF2B5EF4-FFF2-40B4-BE49-F238E27FC236}">
                <a16:creationId xmlns:a16="http://schemas.microsoft.com/office/drawing/2014/main" id="{17139361-00A3-3546-8426-A0E5B6EA54DC}"/>
              </a:ext>
            </a:extLst>
          </p:cNvPr>
          <p:cNvSpPr txBox="1"/>
          <p:nvPr/>
        </p:nvSpPr>
        <p:spPr>
          <a:xfrm>
            <a:off x="4942986" y="2547962"/>
            <a:ext cx="697627" cy="369332"/>
          </a:xfrm>
          <a:prstGeom prst="rect">
            <a:avLst/>
          </a:prstGeom>
          <a:noFill/>
        </p:spPr>
        <p:txBody>
          <a:bodyPr wrap="none" rtlCol="0">
            <a:spAutoFit/>
          </a:bodyPr>
          <a:lstStyle/>
          <a:p>
            <a:pPr algn="r"/>
            <a:r>
              <a:rPr lang="en-US" i="1" dirty="0"/>
              <a:t>n</a:t>
            </a:r>
            <a:r>
              <a:rPr lang="en-US" dirty="0"/>
              <a:t> bits</a:t>
            </a:r>
          </a:p>
        </p:txBody>
      </p:sp>
      <p:sp>
        <p:nvSpPr>
          <p:cNvPr id="35" name="TextBox 34">
            <a:extLst>
              <a:ext uri="{FF2B5EF4-FFF2-40B4-BE49-F238E27FC236}">
                <a16:creationId xmlns:a16="http://schemas.microsoft.com/office/drawing/2014/main" id="{B4575D2C-A579-6947-9211-591EFCD46F58}"/>
              </a:ext>
            </a:extLst>
          </p:cNvPr>
          <p:cNvSpPr txBox="1"/>
          <p:nvPr/>
        </p:nvSpPr>
        <p:spPr>
          <a:xfrm>
            <a:off x="4829673" y="3201084"/>
            <a:ext cx="417101" cy="369332"/>
          </a:xfrm>
          <a:prstGeom prst="rect">
            <a:avLst/>
          </a:prstGeom>
          <a:noFill/>
        </p:spPr>
        <p:txBody>
          <a:bodyPr wrap="none" rtlCol="0">
            <a:spAutoFit/>
          </a:bodyPr>
          <a:lstStyle/>
          <a:p>
            <a:pPr algn="r"/>
            <a:r>
              <a:rPr lang="en-US" dirty="0"/>
              <a:t>+1</a:t>
            </a:r>
            <a:endParaRPr lang="en-US" dirty="0">
              <a:solidFill>
                <a:srgbClr val="E9EAFF"/>
              </a:solidFill>
            </a:endParaRPr>
          </a:p>
        </p:txBody>
      </p:sp>
      <p:pic>
        <p:nvPicPr>
          <p:cNvPr id="37" name="Picture 36">
            <a:extLst>
              <a:ext uri="{FF2B5EF4-FFF2-40B4-BE49-F238E27FC236}">
                <a16:creationId xmlns:a16="http://schemas.microsoft.com/office/drawing/2014/main" id="{ACB97E60-4D9C-0942-91FF-61E2610C5D71}"/>
              </a:ext>
            </a:extLst>
          </p:cNvPr>
          <p:cNvPicPr>
            <a:picLocks noChangeAspect="1"/>
          </p:cNvPicPr>
          <p:nvPr/>
        </p:nvPicPr>
        <p:blipFill>
          <a:blip r:embed="rId3"/>
          <a:stretch>
            <a:fillRect/>
          </a:stretch>
        </p:blipFill>
        <p:spPr>
          <a:xfrm>
            <a:off x="7360889" y="5937250"/>
            <a:ext cx="2755900" cy="381000"/>
          </a:xfrm>
          <a:prstGeom prst="rect">
            <a:avLst/>
          </a:prstGeom>
        </p:spPr>
      </p:pic>
    </p:spTree>
    <p:extLst>
      <p:ext uri="{BB962C8B-B14F-4D97-AF65-F5344CB8AC3E}">
        <p14:creationId xmlns:p14="http://schemas.microsoft.com/office/powerpoint/2010/main" val="17319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randombar(vertical)">
                                      <p:cBhvr>
                                        <p:cTn id="15" dur="500"/>
                                        <p:tgtEl>
                                          <p:spTgt spid="3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randombar(vertical)">
                                      <p:cBhvr>
                                        <p:cTn id="18" dur="500"/>
                                        <p:tgtEl>
                                          <p:spTgt spid="22"/>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vertical)">
                                      <p:cBhvr>
                                        <p:cTn id="21" dur="500"/>
                                        <p:tgtEl>
                                          <p:spTgt spid="23"/>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vertical)">
                                      <p:cBhvr>
                                        <p:cTn id="24" dur="500"/>
                                        <p:tgtEl>
                                          <p:spTgt spid="24"/>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vertical)">
                                      <p:cBhvr>
                                        <p:cTn id="27" dur="500"/>
                                        <p:tgtEl>
                                          <p:spTgt spid="25"/>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vertical)">
                                      <p:cBhvr>
                                        <p:cTn id="30" dur="500"/>
                                        <p:tgtEl>
                                          <p:spTgt spid="26"/>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vertical)">
                                      <p:cBhvr>
                                        <p:cTn id="33" dur="500"/>
                                        <p:tgtEl>
                                          <p:spTgt spid="27"/>
                                        </p:tgtEl>
                                      </p:cBhvr>
                                    </p:animEffect>
                                  </p:childTnLst>
                                </p:cTn>
                              </p:par>
                              <p:par>
                                <p:cTn id="34" presetID="14" presetClass="entr" presetSubtype="5"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vertical)">
                                      <p:cBhvr>
                                        <p:cTn id="36" dur="500"/>
                                        <p:tgtEl>
                                          <p:spTgt spid="28"/>
                                        </p:tgtEl>
                                      </p:cBhvr>
                                    </p:animEffect>
                                  </p:childTnLst>
                                </p:cTn>
                              </p:par>
                              <p:par>
                                <p:cTn id="37" presetID="14" presetClass="entr" presetSubtype="5" fill="hold" grpId="2"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randombar(vertical)">
                                      <p:cBhvr>
                                        <p:cTn id="39" dur="500"/>
                                        <p:tgtEl>
                                          <p:spTgt spid="29"/>
                                        </p:tgtEl>
                                      </p:cBhvr>
                                    </p:animEffect>
                                  </p:childTnLst>
                                </p:cTn>
                              </p:par>
                              <p:par>
                                <p:cTn id="40" presetID="14" presetClass="entr" presetSubtype="5"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randombar(vertical)">
                                      <p:cBhvr>
                                        <p:cTn id="42" dur="500"/>
                                        <p:tgtEl>
                                          <p:spTgt spid="32"/>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vertic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dissolve">
                                      <p:cBhvr>
                                        <p:cTn id="50" dur="500"/>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dissolve">
                                      <p:cBhvr>
                                        <p:cTn id="55" dur="500"/>
                                        <p:tgtEl>
                                          <p:spTgt spid="4">
                                            <p:txEl>
                                              <p:pRg st="5" end="5"/>
                                            </p:txEl>
                                          </p:spTgt>
                                        </p:tgtEl>
                                      </p:cBhvr>
                                    </p:animEffect>
                                  </p:childTnLst>
                                </p:cTn>
                              </p:par>
                            </p:childTnLst>
                          </p:cTn>
                        </p:par>
                        <p:par>
                          <p:cTn id="56" fill="hold">
                            <p:stCondLst>
                              <p:cond delay="500"/>
                            </p:stCondLst>
                            <p:childTnLst>
                              <p:par>
                                <p:cTn id="57" presetID="41" presetClass="path" presetSubtype="0" accel="50000" decel="50000" fill="hold" grpId="0" nodeType="afterEffect">
                                  <p:stCondLst>
                                    <p:cond delay="0"/>
                                  </p:stCondLst>
                                  <p:childTnLst>
                                    <p:animMotion origin="layout" path="M -1.04167E-6 -7.40741E-7 C -0.00312 -0.0162 -0.01354 -0.03194 -0.01732 -0.03194 C -0.04062 -0.03194 -0.06471 0.21921 -0.06471 0.4706 C -0.06471 0.34398 -0.07682 0.21921 -0.08802 0.21921 C -0.1 0.21921 -0.11133 0.34583 -0.11133 0.4706 C -0.11133 0.4081 -0.11732 0.34398 -0.12331 0.34398 C -0.1293 0.34398 -0.13542 0.40625 -0.13542 0.4706 C -0.13542 0.43843 -0.13841 0.4081 -0.14127 0.4081 C -0.1444 0.4081 -0.14726 0.44028 -0.14726 0.4706 C -0.14726 0.45417 -0.14883 0.43843 -0.15039 0.43843 C -0.15117 0.43843 -0.15338 0.45463 -0.15338 0.4706 C -0.15338 0.4625 -0.15417 0.45417 -0.15482 0.45417 C -0.15482 0.45232 -0.15625 0.46204 -0.15625 0.4706 C -0.15625 0.4662 -0.15625 0.4625 -0.15703 0.4625 C -0.15703 0.46435 -0.15781 0.46667 -0.15781 0.4706 C -0.15781 0.46852 -0.15781 0.4662 -0.15781 0.46435 C -0.15859 0.46435 -0.15859 0.4662 -0.15859 0.46852 C -0.15937 0.46852 -0.15937 0.46667 -0.15937 0.46435 C -0.16016 0.46435 -0.16016 0.4662 -0.16016 0.46852 " pathEditMode="relative" rAng="0" ptsTypes="AAAAAAAAAAAAAAAAAAA">
                                      <p:cBhvr>
                                        <p:cTn id="58" dur="2000" fill="hold"/>
                                        <p:tgtEl>
                                          <p:spTgt spid="35"/>
                                        </p:tgtEl>
                                        <p:attrNameLst>
                                          <p:attrName>ppt_x</p:attrName>
                                          <p:attrName>ppt_y</p:attrName>
                                        </p:attrNameLst>
                                      </p:cBhvr>
                                      <p:rCtr x="-8008" y="21921"/>
                                    </p:animMotion>
                                  </p:childTnLst>
                                </p:cTn>
                              </p:par>
                              <p:par>
                                <p:cTn id="59" presetID="41" presetClass="path" presetSubtype="0" accel="50000" decel="50000" fill="hold" grpId="0" nodeType="withEffect">
                                  <p:stCondLst>
                                    <p:cond delay="0"/>
                                  </p:stCondLst>
                                  <p:childTnLst>
                                    <p:animMotion origin="layout" path="M -2.5E-6 7.40741E-7 C -0.00312 -0.0162 -0.01354 -0.03195 -0.01732 -0.03195 C -0.04062 -0.03195 -0.06471 0.21921 -0.06471 0.4706 C -0.06471 0.34398 -0.07682 0.21921 -0.08802 0.21921 C -0.1 0.21921 -0.1112 0.34583 -0.1112 0.4706 C -0.1112 0.4081 -0.11718 0.34398 -0.1233 0.34398 C -0.12929 0.34398 -0.13528 0.40625 -0.13528 0.4706 C -0.13528 0.43843 -0.13828 0.4081 -0.14114 0.4081 C -0.14427 0.4081 -0.14713 0.44028 -0.14713 0.4706 C -0.14713 0.45417 -0.1487 0.43843 -0.15026 0.43843 C -0.15104 0.43843 -0.15325 0.45463 -0.15325 0.4706 C -0.15325 0.4625 -0.15403 0.45417 -0.15469 0.45417 C -0.15469 0.45231 -0.15612 0.46204 -0.15612 0.4706 C -0.15612 0.4662 -0.15612 0.4625 -0.1569 0.4625 C -0.1569 0.46435 -0.15768 0.46667 -0.15768 0.4706 C -0.15768 0.46852 -0.15768 0.4662 -0.15768 0.46435 C -0.15846 0.46435 -0.15846 0.4662 -0.15846 0.46852 C -0.15924 0.46852 -0.15924 0.46667 -0.15924 0.46435 C -0.16015 0.46435 -0.16015 0.4662 -0.16015 0.46852 " pathEditMode="relative" rAng="0" ptsTypes="AAAAAAAAAAAAAAAAAAA">
                                      <p:cBhvr>
                                        <p:cTn id="60" dur="2000" fill="hold"/>
                                        <p:tgtEl>
                                          <p:spTgt spid="29"/>
                                        </p:tgtEl>
                                        <p:attrNameLst>
                                          <p:attrName>ppt_x</p:attrName>
                                          <p:attrName>ppt_y</p:attrName>
                                        </p:attrNameLst>
                                      </p:cBhvr>
                                      <p:rCtr x="-8008" y="21921"/>
                                    </p:animMotion>
                                  </p:childTnLst>
                                </p:cTn>
                              </p:par>
                              <p:par>
                                <p:cTn id="61" presetID="10" presetClass="exit" presetSubtype="0" fill="hold" grpId="1" nodeType="withEffect">
                                  <p:stCondLst>
                                    <p:cond delay="500"/>
                                  </p:stCondLst>
                                  <p:childTnLst>
                                    <p:animEffect transition="out" filter="fade">
                                      <p:cBhvr>
                                        <p:cTn id="62" dur="1000"/>
                                        <p:tgtEl>
                                          <p:spTgt spid="35"/>
                                        </p:tgtEl>
                                      </p:cBhvr>
                                    </p:animEffect>
                                    <p:set>
                                      <p:cBhvr>
                                        <p:cTn id="63" dur="1" fill="hold">
                                          <p:stCondLst>
                                            <p:cond delay="999"/>
                                          </p:stCondLst>
                                        </p:cTn>
                                        <p:tgtEl>
                                          <p:spTgt spid="3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29"/>
                                        </p:tgtEl>
                                      </p:cBhvr>
                                    </p:animEffect>
                                    <p:set>
                                      <p:cBhvr>
                                        <p:cTn id="66" dur="1" fill="hold">
                                          <p:stCondLst>
                                            <p:cond delay="999"/>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dissolve">
                                      <p:cBhvr>
                                        <p:cTn id="71" dur="500"/>
                                        <p:tgtEl>
                                          <p:spTgt spid="4">
                                            <p:txEl>
                                              <p:pRg st="7" end="7"/>
                                            </p:txEl>
                                          </p:spTgt>
                                        </p:tgtEl>
                                      </p:cBhvr>
                                    </p:animEffect>
                                  </p:childTnLst>
                                </p:cTn>
                              </p:par>
                              <p:par>
                                <p:cTn id="72" presetID="9"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5" grpId="0"/>
      <p:bldP spid="35" grpId="1"/>
      <p:bldP spid="3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t>
            </a:r>
            <a:r>
              <a:rPr lang="en-US" b="1" dirty="0">
                <a:latin typeface="Castellar" panose="020A0402060406010301" pitchFamily="18" charset="0"/>
              </a:rPr>
              <a:t>Z</a:t>
            </a:r>
            <a:r>
              <a:rPr lang="en-US" dirty="0"/>
              <a:t> and integer types</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12</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9" name="Group 8"/>
          <p:cNvGrpSpPr/>
          <p:nvPr/>
        </p:nvGrpSpPr>
        <p:grpSpPr>
          <a:xfrm>
            <a:off x="1543050" y="1506022"/>
            <a:ext cx="9105900" cy="651892"/>
            <a:chOff x="1543050" y="1506022"/>
            <a:chExt cx="9105900" cy="651892"/>
          </a:xfrm>
        </p:grpSpPr>
        <p:sp>
          <p:nvSpPr>
            <p:cNvPr id="6" name="Left-Right Arrow 5"/>
            <p:cNvSpPr/>
            <p:nvPr/>
          </p:nvSpPr>
          <p:spPr>
            <a:xfrm>
              <a:off x="1543050" y="1690688"/>
              <a:ext cx="9105900" cy="46722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p:cNvSpPr txBox="1"/>
            <p:nvPr/>
          </p:nvSpPr>
          <p:spPr>
            <a:xfrm>
              <a:off x="4778075" y="1506022"/>
              <a:ext cx="2635850" cy="369332"/>
            </a:xfrm>
            <a:prstGeom prst="rect">
              <a:avLst/>
            </a:prstGeom>
            <a:noFill/>
          </p:spPr>
          <p:txBody>
            <a:bodyPr wrap="none" rtlCol="0">
              <a:spAutoFit/>
            </a:bodyPr>
            <a:lstStyle/>
            <a:p>
              <a:r>
                <a:rPr lang="en-US" dirty="0"/>
                <a:t>Traditional </a:t>
              </a:r>
              <a:r>
                <a:rPr lang="en-US" b="1" dirty="0">
                  <a:latin typeface="Castellar" panose="020A0402060406010301" pitchFamily="18" charset="0"/>
                </a:rPr>
                <a:t>Z</a:t>
              </a:r>
              <a:r>
                <a:rPr lang="en-US" dirty="0"/>
                <a:t> number line</a:t>
              </a:r>
            </a:p>
          </p:txBody>
        </p:sp>
        <p:sp>
          <p:nvSpPr>
            <p:cNvPr id="8" name="TextBox 7"/>
            <p:cNvSpPr txBox="1"/>
            <p:nvPr/>
          </p:nvSpPr>
          <p:spPr>
            <a:xfrm>
              <a:off x="4562567" y="1730524"/>
              <a:ext cx="3066865" cy="369332"/>
            </a:xfrm>
            <a:prstGeom prst="rect">
              <a:avLst/>
            </a:prstGeom>
            <a:noFill/>
          </p:spPr>
          <p:txBody>
            <a:bodyPr wrap="none" rtlCol="0">
              <a:spAutoFit/>
            </a:bodyPr>
            <a:lstStyle/>
            <a:p>
              <a:r>
                <a:rPr lang="en-US" dirty="0">
                  <a:solidFill>
                    <a:srgbClr val="FFFF00"/>
                  </a:solidFill>
                </a:rPr>
                <a:t>…   -3   -2   -1    0    1    2    3    …</a:t>
              </a:r>
            </a:p>
          </p:txBody>
        </p:sp>
      </p:gr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Tree>
    <p:extLst>
      <p:ext uri="{BB962C8B-B14F-4D97-AF65-F5344CB8AC3E}">
        <p14:creationId xmlns:p14="http://schemas.microsoft.com/office/powerpoint/2010/main" val="362696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
        <p:nvSpPr>
          <p:cNvPr id="10" name="TextBox 9">
            <a:extLst>
              <a:ext uri="{FF2B5EF4-FFF2-40B4-BE49-F238E27FC236}">
                <a16:creationId xmlns:a16="http://schemas.microsoft.com/office/drawing/2014/main" id="{07B8D3BF-1446-5443-AE3A-78F64A4F126B}"/>
              </a:ext>
            </a:extLst>
          </p:cNvPr>
          <p:cNvSpPr txBox="1"/>
          <p:nvPr/>
        </p:nvSpPr>
        <p:spPr>
          <a:xfrm>
            <a:off x="3468506" y="3341179"/>
            <a:ext cx="769763" cy="369332"/>
          </a:xfrm>
          <a:prstGeom prst="rect">
            <a:avLst/>
          </a:prstGeom>
          <a:noFill/>
        </p:spPr>
        <p:txBody>
          <a:bodyPr wrap="none" rtlCol="0">
            <a:spAutoFit/>
          </a:bodyPr>
          <a:lstStyle/>
          <a:p>
            <a:r>
              <a:rPr lang="en-US" b="1" dirty="0">
                <a:solidFill>
                  <a:srgbClr val="162AFF"/>
                </a:solidFill>
              </a:rPr>
              <a:t>65533</a:t>
            </a:r>
          </a:p>
        </p:txBody>
      </p:sp>
      <p:sp>
        <p:nvSpPr>
          <p:cNvPr id="28" name="TextBox 27">
            <a:extLst>
              <a:ext uri="{FF2B5EF4-FFF2-40B4-BE49-F238E27FC236}">
                <a16:creationId xmlns:a16="http://schemas.microsoft.com/office/drawing/2014/main" id="{3D3DE4BD-0B99-1443-9698-F552BCACC1BE}"/>
              </a:ext>
            </a:extLst>
          </p:cNvPr>
          <p:cNvSpPr txBox="1"/>
          <p:nvPr/>
        </p:nvSpPr>
        <p:spPr>
          <a:xfrm>
            <a:off x="1334588" y="1612743"/>
            <a:ext cx="2133918" cy="523220"/>
          </a:xfrm>
          <a:prstGeom prst="rect">
            <a:avLst/>
          </a:prstGeom>
          <a:noFill/>
        </p:spPr>
        <p:txBody>
          <a:bodyPr wrap="none" rtlCol="0">
            <a:spAutoFit/>
          </a:bodyPr>
          <a:lstStyle/>
          <a:p>
            <a:r>
              <a:rPr lang="en-US" sz="2800" dirty="0"/>
              <a:t>65533 + 5 = ?</a:t>
            </a:r>
          </a:p>
        </p:txBody>
      </p:sp>
      <p:sp>
        <p:nvSpPr>
          <p:cNvPr id="33" name="TextBox 32">
            <a:extLst>
              <a:ext uri="{FF2B5EF4-FFF2-40B4-BE49-F238E27FC236}">
                <a16:creationId xmlns:a16="http://schemas.microsoft.com/office/drawing/2014/main" id="{306E0628-B225-AE40-AF81-B8B3893DFB6D}"/>
              </a:ext>
            </a:extLst>
          </p:cNvPr>
          <p:cNvSpPr txBox="1"/>
          <p:nvPr/>
        </p:nvSpPr>
        <p:spPr>
          <a:xfrm>
            <a:off x="1334588" y="2038810"/>
            <a:ext cx="4426405" cy="523220"/>
          </a:xfrm>
          <a:prstGeom prst="rect">
            <a:avLst/>
          </a:prstGeom>
          <a:noFill/>
        </p:spPr>
        <p:txBody>
          <a:bodyPr wrap="none" rtlCol="0">
            <a:spAutoFit/>
          </a:bodyPr>
          <a:lstStyle/>
          <a:p>
            <a:r>
              <a:rPr lang="en-US" sz="2800" dirty="0"/>
              <a:t>True Sum: 65533 + 5 = 65538</a:t>
            </a:r>
          </a:p>
        </p:txBody>
      </p:sp>
      <p:sp>
        <p:nvSpPr>
          <p:cNvPr id="34" name="TextBox 33">
            <a:extLst>
              <a:ext uri="{FF2B5EF4-FFF2-40B4-BE49-F238E27FC236}">
                <a16:creationId xmlns:a16="http://schemas.microsoft.com/office/drawing/2014/main" id="{9C5E7ED1-9B3E-5944-97E3-DA1313579324}"/>
              </a:ext>
            </a:extLst>
          </p:cNvPr>
          <p:cNvSpPr txBox="1"/>
          <p:nvPr/>
        </p:nvSpPr>
        <p:spPr>
          <a:xfrm>
            <a:off x="6726529" y="2036743"/>
            <a:ext cx="1842171" cy="523220"/>
          </a:xfrm>
          <a:prstGeom prst="rect">
            <a:avLst/>
          </a:prstGeom>
          <a:noFill/>
        </p:spPr>
        <p:txBody>
          <a:bodyPr wrap="none" rtlCol="0">
            <a:spAutoFit/>
          </a:bodyPr>
          <a:lstStyle/>
          <a:p>
            <a:r>
              <a:rPr lang="en-US" sz="2800" dirty="0"/>
              <a:t>16 bit Sum:</a:t>
            </a:r>
          </a:p>
        </p:txBody>
      </p:sp>
      <p:sp>
        <p:nvSpPr>
          <p:cNvPr id="35" name="Rectangle 34">
            <a:extLst>
              <a:ext uri="{FF2B5EF4-FFF2-40B4-BE49-F238E27FC236}">
                <a16:creationId xmlns:a16="http://schemas.microsoft.com/office/drawing/2014/main" id="{6AF209D7-22F4-FC47-BA88-E1D46535C53F}"/>
              </a:ext>
            </a:extLst>
          </p:cNvPr>
          <p:cNvSpPr/>
          <p:nvPr/>
        </p:nvSpPr>
        <p:spPr>
          <a:xfrm>
            <a:off x="8441830" y="2047355"/>
            <a:ext cx="2149948" cy="523220"/>
          </a:xfrm>
          <a:prstGeom prst="rect">
            <a:avLst/>
          </a:prstGeom>
        </p:spPr>
        <p:txBody>
          <a:bodyPr wrap="none">
            <a:spAutoFit/>
          </a:bodyPr>
          <a:lstStyle/>
          <a:p>
            <a:r>
              <a:rPr lang="en-US" sz="2800" dirty="0"/>
              <a:t>65533 + 5 = 2</a:t>
            </a:r>
          </a:p>
        </p:txBody>
      </p:sp>
      <p:sp>
        <p:nvSpPr>
          <p:cNvPr id="36" name="TextBox 35">
            <a:extLst>
              <a:ext uri="{FF2B5EF4-FFF2-40B4-BE49-F238E27FC236}">
                <a16:creationId xmlns:a16="http://schemas.microsoft.com/office/drawing/2014/main" id="{110ACB06-9319-E447-978B-BB6E1220DF1E}"/>
              </a:ext>
            </a:extLst>
          </p:cNvPr>
          <p:cNvSpPr txBox="1"/>
          <p:nvPr/>
        </p:nvSpPr>
        <p:spPr>
          <a:xfrm>
            <a:off x="4062731" y="2866390"/>
            <a:ext cx="769763" cy="369332"/>
          </a:xfrm>
          <a:prstGeom prst="rect">
            <a:avLst/>
          </a:prstGeom>
          <a:noFill/>
        </p:spPr>
        <p:txBody>
          <a:bodyPr wrap="none" rtlCol="0">
            <a:spAutoFit/>
          </a:bodyPr>
          <a:lstStyle/>
          <a:p>
            <a:r>
              <a:rPr lang="en-US" b="1" dirty="0">
                <a:solidFill>
                  <a:srgbClr val="162AFF"/>
                </a:solidFill>
              </a:rPr>
              <a:t>65534</a:t>
            </a:r>
          </a:p>
        </p:txBody>
      </p:sp>
      <p:sp>
        <p:nvSpPr>
          <p:cNvPr id="37" name="TextBox 36">
            <a:extLst>
              <a:ext uri="{FF2B5EF4-FFF2-40B4-BE49-F238E27FC236}">
                <a16:creationId xmlns:a16="http://schemas.microsoft.com/office/drawing/2014/main" id="{F2158654-6A47-5740-9B58-4C896A492E56}"/>
              </a:ext>
            </a:extLst>
          </p:cNvPr>
          <p:cNvSpPr txBox="1"/>
          <p:nvPr/>
        </p:nvSpPr>
        <p:spPr>
          <a:xfrm>
            <a:off x="5041847" y="2592512"/>
            <a:ext cx="769763" cy="369332"/>
          </a:xfrm>
          <a:prstGeom prst="rect">
            <a:avLst/>
          </a:prstGeom>
          <a:noFill/>
        </p:spPr>
        <p:txBody>
          <a:bodyPr wrap="none" rtlCol="0">
            <a:spAutoFit/>
          </a:bodyPr>
          <a:lstStyle/>
          <a:p>
            <a:r>
              <a:rPr lang="en-US" b="1" dirty="0">
                <a:solidFill>
                  <a:srgbClr val="162AFF"/>
                </a:solidFill>
              </a:rPr>
              <a:t>65535</a:t>
            </a:r>
          </a:p>
        </p:txBody>
      </p:sp>
      <p:sp>
        <p:nvSpPr>
          <p:cNvPr id="38" name="TextBox 37">
            <a:extLst>
              <a:ext uri="{FF2B5EF4-FFF2-40B4-BE49-F238E27FC236}">
                <a16:creationId xmlns:a16="http://schemas.microsoft.com/office/drawing/2014/main" id="{2966FA2E-41A0-F640-9FA0-AF06DA8B7276}"/>
              </a:ext>
            </a:extLst>
          </p:cNvPr>
          <p:cNvSpPr txBox="1"/>
          <p:nvPr/>
        </p:nvSpPr>
        <p:spPr>
          <a:xfrm>
            <a:off x="6257453" y="2581239"/>
            <a:ext cx="369052" cy="369332"/>
          </a:xfrm>
          <a:prstGeom prst="rect">
            <a:avLst/>
          </a:prstGeom>
          <a:noFill/>
        </p:spPr>
        <p:txBody>
          <a:bodyPr wrap="square" rtlCol="0">
            <a:spAutoFit/>
          </a:bodyPr>
          <a:lstStyle/>
          <a:p>
            <a:r>
              <a:rPr lang="en-US" b="1" dirty="0">
                <a:solidFill>
                  <a:srgbClr val="162AFF"/>
                </a:solidFill>
              </a:rPr>
              <a:t>0</a:t>
            </a:r>
          </a:p>
        </p:txBody>
      </p:sp>
      <p:sp>
        <p:nvSpPr>
          <p:cNvPr id="39" name="TextBox 38">
            <a:extLst>
              <a:ext uri="{FF2B5EF4-FFF2-40B4-BE49-F238E27FC236}">
                <a16:creationId xmlns:a16="http://schemas.microsoft.com/office/drawing/2014/main" id="{00499F69-2C1D-7840-AE41-942AB9C05035}"/>
              </a:ext>
            </a:extLst>
          </p:cNvPr>
          <p:cNvSpPr txBox="1"/>
          <p:nvPr/>
        </p:nvSpPr>
        <p:spPr>
          <a:xfrm>
            <a:off x="7110449" y="2777178"/>
            <a:ext cx="301686" cy="369332"/>
          </a:xfrm>
          <a:prstGeom prst="rect">
            <a:avLst/>
          </a:prstGeom>
          <a:noFill/>
        </p:spPr>
        <p:txBody>
          <a:bodyPr wrap="none" rtlCol="0">
            <a:spAutoFit/>
          </a:bodyPr>
          <a:lstStyle/>
          <a:p>
            <a:r>
              <a:rPr lang="en-US" b="1" dirty="0">
                <a:solidFill>
                  <a:srgbClr val="162AFF"/>
                </a:solidFill>
              </a:rPr>
              <a:t>1</a:t>
            </a:r>
          </a:p>
        </p:txBody>
      </p:sp>
      <p:sp>
        <p:nvSpPr>
          <p:cNvPr id="40" name="TextBox 39">
            <a:extLst>
              <a:ext uri="{FF2B5EF4-FFF2-40B4-BE49-F238E27FC236}">
                <a16:creationId xmlns:a16="http://schemas.microsoft.com/office/drawing/2014/main" id="{CCFF385F-58D3-7841-B765-88EF7AC404C8}"/>
              </a:ext>
            </a:extLst>
          </p:cNvPr>
          <p:cNvSpPr txBox="1"/>
          <p:nvPr/>
        </p:nvSpPr>
        <p:spPr>
          <a:xfrm>
            <a:off x="7791595" y="3217832"/>
            <a:ext cx="301686" cy="369332"/>
          </a:xfrm>
          <a:prstGeom prst="rect">
            <a:avLst/>
          </a:prstGeom>
          <a:noFill/>
        </p:spPr>
        <p:txBody>
          <a:bodyPr wrap="none" rtlCol="0">
            <a:spAutoFit/>
          </a:bodyPr>
          <a:lstStyle/>
          <a:p>
            <a:r>
              <a:rPr lang="en-US" b="1" dirty="0">
                <a:solidFill>
                  <a:srgbClr val="162AFF"/>
                </a:solidFill>
              </a:rPr>
              <a:t>2</a:t>
            </a:r>
          </a:p>
        </p:txBody>
      </p:sp>
      <p:sp>
        <p:nvSpPr>
          <p:cNvPr id="41" name="Rectangle 40">
            <a:extLst>
              <a:ext uri="{FF2B5EF4-FFF2-40B4-BE49-F238E27FC236}">
                <a16:creationId xmlns:a16="http://schemas.microsoft.com/office/drawing/2014/main" id="{8AE43051-1112-4842-800C-8249F4555083}"/>
              </a:ext>
            </a:extLst>
          </p:cNvPr>
          <p:cNvSpPr/>
          <p:nvPr/>
        </p:nvSpPr>
        <p:spPr>
          <a:xfrm>
            <a:off x="7807599" y="2583592"/>
            <a:ext cx="3892412" cy="523220"/>
          </a:xfrm>
          <a:prstGeom prst="rect">
            <a:avLst/>
          </a:prstGeom>
        </p:spPr>
        <p:txBody>
          <a:bodyPr wrap="none">
            <a:spAutoFit/>
          </a:bodyPr>
          <a:lstStyle/>
          <a:p>
            <a:r>
              <a:rPr lang="en-US" sz="2800" dirty="0"/>
              <a:t>65533 + 5 mod 65536 = 2</a:t>
            </a:r>
          </a:p>
        </p:txBody>
      </p:sp>
    </p:spTree>
    <p:extLst>
      <p:ext uri="{BB962C8B-B14F-4D97-AF65-F5344CB8AC3E}">
        <p14:creationId xmlns:p14="http://schemas.microsoft.com/office/powerpoint/2010/main" val="292988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randombar(vertical)">
                                      <p:cBhvr>
                                        <p:cTn id="12" dur="500"/>
                                        <p:tgtEl>
                                          <p:spTgt spid="34"/>
                                        </p:tgtEl>
                                      </p:cBhvr>
                                    </p:animEffect>
                                  </p:childTnLst>
                                </p:cTn>
                              </p:par>
                            </p:childTnLst>
                          </p:cTn>
                        </p:par>
                        <p:par>
                          <p:cTn id="13" fill="hold">
                            <p:stCondLst>
                              <p:cond delay="500"/>
                            </p:stCondLst>
                            <p:childTnLst>
                              <p:par>
                                <p:cTn id="14" presetID="14" presetClass="entr" presetSubtype="5"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randombar(vertical)">
                                      <p:cBhvr>
                                        <p:cTn id="16" dur="500"/>
                                        <p:tgtEl>
                                          <p:spTgt spid="10"/>
                                        </p:tgtEl>
                                      </p:cBhvr>
                                    </p:animEffect>
                                  </p:childTnLst>
                                </p:cTn>
                              </p:par>
                            </p:childTnLst>
                          </p:cTn>
                        </p:par>
                        <p:par>
                          <p:cTn id="17" fill="hold">
                            <p:stCondLst>
                              <p:cond delay="1500"/>
                            </p:stCondLst>
                            <p:childTnLst>
                              <p:par>
                                <p:cTn id="18" presetID="14" presetClass="entr" presetSubtype="5" fill="hold" grpId="0" nodeType="afterEffect">
                                  <p:stCondLst>
                                    <p:cond delay="500"/>
                                  </p:stCondLst>
                                  <p:childTnLst>
                                    <p:set>
                                      <p:cBhvr>
                                        <p:cTn id="19" dur="1" fill="hold">
                                          <p:stCondLst>
                                            <p:cond delay="0"/>
                                          </p:stCondLst>
                                        </p:cTn>
                                        <p:tgtEl>
                                          <p:spTgt spid="36"/>
                                        </p:tgtEl>
                                        <p:attrNameLst>
                                          <p:attrName>style.visibility</p:attrName>
                                        </p:attrNameLst>
                                      </p:cBhvr>
                                      <p:to>
                                        <p:strVal val="visible"/>
                                      </p:to>
                                    </p:set>
                                    <p:animEffect transition="in" filter="randombar(vertical)">
                                      <p:cBhvr>
                                        <p:cTn id="20" dur="500"/>
                                        <p:tgtEl>
                                          <p:spTgt spid="36"/>
                                        </p:tgtEl>
                                      </p:cBhvr>
                                    </p:animEffect>
                                  </p:childTnLst>
                                </p:cTn>
                              </p:par>
                            </p:childTnLst>
                          </p:cTn>
                        </p:par>
                        <p:par>
                          <p:cTn id="21" fill="hold">
                            <p:stCondLst>
                              <p:cond delay="2500"/>
                            </p:stCondLst>
                            <p:childTnLst>
                              <p:par>
                                <p:cTn id="22" presetID="14" presetClass="entr" presetSubtype="5" fill="hold" grpId="0" nodeType="afterEffect">
                                  <p:stCondLst>
                                    <p:cond delay="500"/>
                                  </p:stCondLst>
                                  <p:childTnLst>
                                    <p:set>
                                      <p:cBhvr>
                                        <p:cTn id="23" dur="1" fill="hold">
                                          <p:stCondLst>
                                            <p:cond delay="0"/>
                                          </p:stCondLst>
                                        </p:cTn>
                                        <p:tgtEl>
                                          <p:spTgt spid="37"/>
                                        </p:tgtEl>
                                        <p:attrNameLst>
                                          <p:attrName>style.visibility</p:attrName>
                                        </p:attrNameLst>
                                      </p:cBhvr>
                                      <p:to>
                                        <p:strVal val="visible"/>
                                      </p:to>
                                    </p:set>
                                    <p:animEffect transition="in" filter="randombar(vertical)">
                                      <p:cBhvr>
                                        <p:cTn id="24" dur="500"/>
                                        <p:tgtEl>
                                          <p:spTgt spid="37"/>
                                        </p:tgtEl>
                                      </p:cBhvr>
                                    </p:animEffect>
                                  </p:childTnLst>
                                </p:cTn>
                              </p:par>
                            </p:childTnLst>
                          </p:cTn>
                        </p:par>
                        <p:par>
                          <p:cTn id="25" fill="hold">
                            <p:stCondLst>
                              <p:cond delay="3500"/>
                            </p:stCondLst>
                            <p:childTnLst>
                              <p:par>
                                <p:cTn id="26" presetID="14" presetClass="entr" presetSubtype="5" fill="hold" grpId="0" nodeType="afterEffect">
                                  <p:stCondLst>
                                    <p:cond delay="500"/>
                                  </p:stCondLst>
                                  <p:childTnLst>
                                    <p:set>
                                      <p:cBhvr>
                                        <p:cTn id="27" dur="1" fill="hold">
                                          <p:stCondLst>
                                            <p:cond delay="0"/>
                                          </p:stCondLst>
                                        </p:cTn>
                                        <p:tgtEl>
                                          <p:spTgt spid="38"/>
                                        </p:tgtEl>
                                        <p:attrNameLst>
                                          <p:attrName>style.visibility</p:attrName>
                                        </p:attrNameLst>
                                      </p:cBhvr>
                                      <p:to>
                                        <p:strVal val="visible"/>
                                      </p:to>
                                    </p:set>
                                    <p:animEffect transition="in" filter="randombar(vertical)">
                                      <p:cBhvr>
                                        <p:cTn id="28" dur="500"/>
                                        <p:tgtEl>
                                          <p:spTgt spid="38"/>
                                        </p:tgtEl>
                                      </p:cBhvr>
                                    </p:animEffect>
                                  </p:childTnLst>
                                </p:cTn>
                              </p:par>
                            </p:childTnLst>
                          </p:cTn>
                        </p:par>
                        <p:par>
                          <p:cTn id="29" fill="hold">
                            <p:stCondLst>
                              <p:cond delay="4500"/>
                            </p:stCondLst>
                            <p:childTnLst>
                              <p:par>
                                <p:cTn id="30" presetID="14" presetClass="entr" presetSubtype="5" fill="hold" grpId="0" nodeType="afterEffect">
                                  <p:stCondLst>
                                    <p:cond delay="500"/>
                                  </p:stCondLst>
                                  <p:childTnLst>
                                    <p:set>
                                      <p:cBhvr>
                                        <p:cTn id="31" dur="1" fill="hold">
                                          <p:stCondLst>
                                            <p:cond delay="0"/>
                                          </p:stCondLst>
                                        </p:cTn>
                                        <p:tgtEl>
                                          <p:spTgt spid="39"/>
                                        </p:tgtEl>
                                        <p:attrNameLst>
                                          <p:attrName>style.visibility</p:attrName>
                                        </p:attrNameLst>
                                      </p:cBhvr>
                                      <p:to>
                                        <p:strVal val="visible"/>
                                      </p:to>
                                    </p:set>
                                    <p:animEffect transition="in" filter="randombar(vertical)">
                                      <p:cBhvr>
                                        <p:cTn id="32" dur="500"/>
                                        <p:tgtEl>
                                          <p:spTgt spid="39"/>
                                        </p:tgtEl>
                                      </p:cBhvr>
                                    </p:animEffect>
                                  </p:childTnLst>
                                </p:cTn>
                              </p:par>
                            </p:childTnLst>
                          </p:cTn>
                        </p:par>
                        <p:par>
                          <p:cTn id="33" fill="hold">
                            <p:stCondLst>
                              <p:cond delay="5500"/>
                            </p:stCondLst>
                            <p:childTnLst>
                              <p:par>
                                <p:cTn id="34" presetID="14" presetClass="entr" presetSubtype="5" fill="hold" grpId="0" nodeType="afterEffect">
                                  <p:stCondLst>
                                    <p:cond delay="500"/>
                                  </p:stCondLst>
                                  <p:childTnLst>
                                    <p:set>
                                      <p:cBhvr>
                                        <p:cTn id="35" dur="1" fill="hold">
                                          <p:stCondLst>
                                            <p:cond delay="0"/>
                                          </p:stCondLst>
                                        </p:cTn>
                                        <p:tgtEl>
                                          <p:spTgt spid="40"/>
                                        </p:tgtEl>
                                        <p:attrNameLst>
                                          <p:attrName>style.visibility</p:attrName>
                                        </p:attrNameLst>
                                      </p:cBhvr>
                                      <p:to>
                                        <p:strVal val="visible"/>
                                      </p:to>
                                    </p:set>
                                    <p:animEffect transition="in" filter="randombar(vertical)">
                                      <p:cBhvr>
                                        <p:cTn id="36" dur="500"/>
                                        <p:tgtEl>
                                          <p:spTgt spid="40"/>
                                        </p:tgtEl>
                                      </p:cBhvr>
                                    </p:animEffect>
                                  </p:childTnLst>
                                </p:cTn>
                              </p:par>
                            </p:childTnLst>
                          </p:cTn>
                        </p:par>
                        <p:par>
                          <p:cTn id="37" fill="hold">
                            <p:stCondLst>
                              <p:cond delay="6500"/>
                            </p:stCondLst>
                            <p:childTnLst>
                              <p:par>
                                <p:cTn id="38" presetID="14" presetClass="entr" presetSubtype="5" fill="hold" grpId="0" nodeType="afterEffect">
                                  <p:stCondLst>
                                    <p:cond delay="500"/>
                                  </p:stCondLst>
                                  <p:childTnLst>
                                    <p:set>
                                      <p:cBhvr>
                                        <p:cTn id="39" dur="1" fill="hold">
                                          <p:stCondLst>
                                            <p:cond delay="0"/>
                                          </p:stCondLst>
                                        </p:cTn>
                                        <p:tgtEl>
                                          <p:spTgt spid="35"/>
                                        </p:tgtEl>
                                        <p:attrNameLst>
                                          <p:attrName>style.visibility</p:attrName>
                                        </p:attrNameLst>
                                      </p:cBhvr>
                                      <p:to>
                                        <p:strVal val="visible"/>
                                      </p:to>
                                    </p:set>
                                    <p:animEffect transition="in" filter="randombar(vertical)">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5"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randombar(vertical)">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P spid="34" grpId="0"/>
      <p:bldP spid="35" grpId="0"/>
      <p:bldP spid="36"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14</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p:cNvCxnSpPr>
          <p:nvPr/>
        </p:nvCxnSpPr>
        <p:spPr>
          <a:xfrm flipH="1">
            <a:off x="8310940" y="3780923"/>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237" y="2232192"/>
            <a:ext cx="317716" cy="369332"/>
          </a:xfrm>
          <a:prstGeom prst="rect">
            <a:avLst/>
          </a:prstGeom>
          <a:noFill/>
        </p:spPr>
        <p:txBody>
          <a:bodyPr wrap="none" rtlCol="0">
            <a:spAutoFit/>
          </a:bodyPr>
          <a:lstStyle/>
          <a:p>
            <a:r>
              <a:rPr lang="en-US" dirty="0"/>
              <a:t>A</a:t>
            </a:r>
          </a:p>
        </p:txBody>
      </p:sp>
      <p:sp>
        <p:nvSpPr>
          <p:cNvPr id="16" name="TextBox 15"/>
          <p:cNvSpPr txBox="1"/>
          <p:nvPr/>
        </p:nvSpPr>
        <p:spPr>
          <a:xfrm>
            <a:off x="9660773" y="2232192"/>
            <a:ext cx="317716" cy="369332"/>
          </a:xfrm>
          <a:prstGeom prst="rect">
            <a:avLst/>
          </a:prstGeom>
          <a:noFill/>
        </p:spPr>
        <p:txBody>
          <a:bodyPr wrap="none" rtlCol="0">
            <a:spAutoFit/>
          </a:bodyPr>
          <a:lstStyle/>
          <a:p>
            <a:r>
              <a:rPr lang="en-US" dirty="0"/>
              <a:t>B</a:t>
            </a:r>
          </a:p>
        </p:txBody>
      </p:sp>
      <p:sp>
        <p:nvSpPr>
          <p:cNvPr id="17" name="TextBox 16"/>
          <p:cNvSpPr txBox="1"/>
          <p:nvPr/>
        </p:nvSpPr>
        <p:spPr>
          <a:xfrm>
            <a:off x="10755559" y="3584901"/>
            <a:ext cx="423514" cy="369332"/>
          </a:xfrm>
          <a:prstGeom prst="rect">
            <a:avLst/>
          </a:prstGeom>
          <a:noFill/>
        </p:spPr>
        <p:txBody>
          <a:bodyPr wrap="none" rtlCol="0">
            <a:spAutoFit/>
          </a:bodyPr>
          <a:lstStyle/>
          <a:p>
            <a:r>
              <a:rPr lang="en-US" dirty="0" err="1"/>
              <a:t>C</a:t>
            </a:r>
            <a:r>
              <a:rPr lang="en-US" baseline="-25000" dirty="0" err="1"/>
              <a:t>in</a:t>
            </a:r>
            <a:endParaRPr lang="en-US" dirty="0"/>
          </a:p>
        </p:txBody>
      </p:sp>
      <p:sp>
        <p:nvSpPr>
          <p:cNvPr id="18" name="TextBox 17"/>
          <p:cNvSpPr txBox="1"/>
          <p:nvPr/>
        </p:nvSpPr>
        <p:spPr>
          <a:xfrm>
            <a:off x="6414063" y="3446401"/>
            <a:ext cx="2004075" cy="646331"/>
          </a:xfrm>
          <a:prstGeom prst="rect">
            <a:avLst/>
          </a:prstGeom>
          <a:noFill/>
        </p:spPr>
        <p:txBody>
          <a:bodyPr wrap="none" rtlCol="0">
            <a:spAutoFit/>
          </a:bodyPr>
          <a:lstStyle/>
          <a:p>
            <a:pPr algn="r"/>
            <a:r>
              <a:rPr lang="en-US" dirty="0" err="1"/>
              <a:t>C</a:t>
            </a:r>
            <a:r>
              <a:rPr lang="en-US" baseline="-25000" dirty="0" err="1"/>
              <a:t>out</a:t>
            </a:r>
            <a:endParaRPr lang="en-US" dirty="0"/>
          </a:p>
          <a:p>
            <a:pPr algn="r"/>
            <a:r>
              <a:rPr lang="en-US" dirty="0"/>
              <a:t>(A&amp;B) | ((A^B)&amp;</a:t>
            </a:r>
            <a:r>
              <a:rPr lang="en-US" dirty="0" err="1"/>
              <a:t>C</a:t>
            </a:r>
            <a:r>
              <a:rPr lang="en-US" baseline="-25000" dirty="0" err="1"/>
              <a:t>in</a:t>
            </a:r>
            <a:r>
              <a:rPr lang="en-US" dirty="0"/>
              <a:t>)</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005581" y="4912129"/>
            <a:ext cx="1053494" cy="646331"/>
          </a:xfrm>
          <a:prstGeom prst="rect">
            <a:avLst/>
          </a:prstGeom>
          <a:noFill/>
        </p:spPr>
        <p:txBody>
          <a:bodyPr wrap="none" rtlCol="0">
            <a:spAutoFit/>
          </a:bodyPr>
          <a:lstStyle/>
          <a:p>
            <a:pPr algn="ctr"/>
            <a:r>
              <a:rPr lang="en-US" dirty="0"/>
              <a:t>Sum</a:t>
            </a:r>
          </a:p>
          <a:p>
            <a:pPr algn="ctr"/>
            <a:r>
              <a:rPr lang="en-US" dirty="0"/>
              <a:t>(A^B)^</a:t>
            </a:r>
            <a:r>
              <a:rPr lang="en-US" dirty="0" err="1"/>
              <a:t>C</a:t>
            </a:r>
            <a:r>
              <a:rPr lang="en-US" baseline="-25000" dirty="0" err="1"/>
              <a:t>in</a:t>
            </a:r>
            <a:endParaRPr lang="en-US" dirty="0"/>
          </a:p>
        </p:txBody>
      </p:sp>
    </p:spTree>
    <p:extLst>
      <p:ext uri="{BB962C8B-B14F-4D97-AF65-F5344CB8AC3E}">
        <p14:creationId xmlns:p14="http://schemas.microsoft.com/office/powerpoint/2010/main" val="24524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15</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Tree>
    <p:extLst>
      <p:ext uri="{BB962C8B-B14F-4D97-AF65-F5344CB8AC3E}">
        <p14:creationId xmlns:p14="http://schemas.microsoft.com/office/powerpoint/2010/main" val="211915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Detecting 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329162" y="3997642"/>
            <a:ext cx="3045536" cy="2104756"/>
          </a:xfrm>
          <a:prstGeom prst="rightArrowCallout">
            <a:avLst>
              <a:gd name="adj1" fmla="val 25000"/>
              <a:gd name="adj2" fmla="val 25000"/>
              <a:gd name="adj3" fmla="val 25000"/>
              <a:gd name="adj4" fmla="val 7410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br>
              <a:rPr lang="en-US" sz="2400" baseline="-25000" dirty="0">
                <a:solidFill>
                  <a:srgbClr val="FFFF00"/>
                </a:solidFill>
              </a:rPr>
            </a:br>
            <a:r>
              <a:rPr lang="en-US" sz="2400" dirty="0">
                <a:solidFill>
                  <a:srgbClr val="FFFF00"/>
                </a:solidFill>
              </a:rPr>
              <a:t>then unsigned addition overflowed</a:t>
            </a:r>
          </a:p>
        </p:txBody>
      </p:sp>
    </p:spTree>
    <p:extLst>
      <p:ext uri="{BB962C8B-B14F-4D97-AF65-F5344CB8AC3E}">
        <p14:creationId xmlns:p14="http://schemas.microsoft.com/office/powerpoint/2010/main" val="25107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Signed Integers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89083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Encoding Integers:</a:t>
            </a:r>
            <a:br>
              <a:rPr lang="en-US" dirty="0"/>
            </a:br>
            <a:r>
              <a:rPr lang="en-US" dirty="0"/>
              <a:t>Two’s Complement</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a:xfrm>
            <a:off x="839788" y="1205414"/>
            <a:ext cx="5157787" cy="823912"/>
          </a:xfrm>
        </p:spPr>
        <p:txBody>
          <a:bodyPr/>
          <a:lstStyle/>
          <a:p>
            <a:r>
              <a:rPr lang="en-US" dirty="0"/>
              <a:t>Unsigned Integers</a:t>
            </a:r>
          </a:p>
        </p:txBody>
      </p:sp>
      <p:sp>
        <p:nvSpPr>
          <p:cNvPr id="10" name="Text Placeholder 9">
            <a:extLst>
              <a:ext uri="{FF2B5EF4-FFF2-40B4-BE49-F238E27FC236}">
                <a16:creationId xmlns:a16="http://schemas.microsoft.com/office/drawing/2014/main" id="{101CE2EB-E3B4-9344-B646-516F8EB6670C}"/>
              </a:ext>
            </a:extLst>
          </p:cNvPr>
          <p:cNvSpPr>
            <a:spLocks noGrp="1"/>
          </p:cNvSpPr>
          <p:nvPr>
            <p:ph type="body" sz="quarter" idx="3"/>
          </p:nvPr>
        </p:nvSpPr>
        <p:spPr>
          <a:xfrm>
            <a:off x="6172200" y="1205414"/>
            <a:ext cx="5183188" cy="823912"/>
          </a:xfrm>
        </p:spPr>
        <p:txBody>
          <a:bodyPr/>
          <a:lstStyle/>
          <a:p>
            <a:r>
              <a:rPr lang="en-US" dirty="0"/>
              <a:t>Signed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12" name="Text Placeholder 11">
            <a:extLst>
              <a:ext uri="{FF2B5EF4-FFF2-40B4-BE49-F238E27FC236}">
                <a16:creationId xmlns:a16="http://schemas.microsoft.com/office/drawing/2014/main" id="{030DCC5A-8A0C-194B-8AC2-C1D4CB5E7DA1}"/>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7FED3F75-53E4-A842-9340-EB1697A83845}"/>
              </a:ext>
            </a:extLst>
          </p:cNvPr>
          <p:cNvPicPr>
            <a:picLocks noChangeAspect="1"/>
          </p:cNvPicPr>
          <p:nvPr/>
        </p:nvPicPr>
        <p:blipFill>
          <a:blip r:embed="rId3"/>
          <a:stretch>
            <a:fillRect/>
          </a:stretch>
        </p:blipFill>
        <p:spPr>
          <a:xfrm>
            <a:off x="836612" y="2006551"/>
            <a:ext cx="2866862" cy="1048852"/>
          </a:xfrm>
          <a:prstGeom prst="rect">
            <a:avLst/>
          </a:prstGeom>
        </p:spPr>
      </p:pic>
      <p:pic>
        <p:nvPicPr>
          <p:cNvPr id="13" name="Picture 12">
            <a:extLst>
              <a:ext uri="{FF2B5EF4-FFF2-40B4-BE49-F238E27FC236}">
                <a16:creationId xmlns:a16="http://schemas.microsoft.com/office/drawing/2014/main" id="{6EFAB0B3-3AA0-1442-9E48-607666D8627E}"/>
              </a:ext>
            </a:extLst>
          </p:cNvPr>
          <p:cNvPicPr>
            <a:picLocks noChangeAspect="1"/>
          </p:cNvPicPr>
          <p:nvPr/>
        </p:nvPicPr>
        <p:blipFill>
          <a:blip r:embed="rId4"/>
          <a:stretch>
            <a:fillRect/>
          </a:stretch>
        </p:blipFill>
        <p:spPr>
          <a:xfrm>
            <a:off x="5529148" y="1973693"/>
            <a:ext cx="5474008" cy="1048852"/>
          </a:xfrm>
          <a:prstGeom prst="rect">
            <a:avLst/>
          </a:prstGeom>
        </p:spPr>
      </p:pic>
      <p:sp>
        <p:nvSpPr>
          <p:cNvPr id="14" name="Rounded Rectangular Callout 13">
            <a:extLst>
              <a:ext uri="{FF2B5EF4-FFF2-40B4-BE49-F238E27FC236}">
                <a16:creationId xmlns:a16="http://schemas.microsoft.com/office/drawing/2014/main" id="{A80A1F26-E958-4249-9827-EC3CE553D9A6}"/>
              </a:ext>
            </a:extLst>
          </p:cNvPr>
          <p:cNvSpPr/>
          <p:nvPr/>
        </p:nvSpPr>
        <p:spPr>
          <a:xfrm>
            <a:off x="5876693" y="3136280"/>
            <a:ext cx="1304692" cy="585439"/>
          </a:xfrm>
          <a:prstGeom prst="wedgeRoundRectCallout">
            <a:avLst>
              <a:gd name="adj1" fmla="val 52671"/>
              <a:gd name="adj2" fmla="val -12607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sign bit</a:t>
            </a:r>
          </a:p>
        </p:txBody>
      </p:sp>
      <p:pic>
        <p:nvPicPr>
          <p:cNvPr id="16" name="Picture 15">
            <a:extLst>
              <a:ext uri="{FF2B5EF4-FFF2-40B4-BE49-F238E27FC236}">
                <a16:creationId xmlns:a16="http://schemas.microsoft.com/office/drawing/2014/main" id="{A48D621C-0FBB-CE4F-BC32-320F77749AC1}"/>
              </a:ext>
            </a:extLst>
          </p:cNvPr>
          <p:cNvPicPr>
            <a:picLocks noChangeAspect="1"/>
          </p:cNvPicPr>
          <p:nvPr/>
        </p:nvPicPr>
        <p:blipFill>
          <a:blip r:embed="rId5"/>
          <a:stretch>
            <a:fillRect/>
          </a:stretch>
        </p:blipFill>
        <p:spPr>
          <a:xfrm>
            <a:off x="836612" y="5175144"/>
            <a:ext cx="5157787" cy="637791"/>
          </a:xfrm>
          <a:prstGeom prst="rect">
            <a:avLst/>
          </a:prstGeom>
        </p:spPr>
      </p:pic>
      <p:pic>
        <p:nvPicPr>
          <p:cNvPr id="17" name="Picture 16">
            <a:extLst>
              <a:ext uri="{FF2B5EF4-FFF2-40B4-BE49-F238E27FC236}">
                <a16:creationId xmlns:a16="http://schemas.microsoft.com/office/drawing/2014/main" id="{D87EA027-B605-6B4D-A61C-381114F2340A}"/>
              </a:ext>
            </a:extLst>
          </p:cNvPr>
          <p:cNvPicPr>
            <a:picLocks noChangeAspect="1"/>
          </p:cNvPicPr>
          <p:nvPr/>
        </p:nvPicPr>
        <p:blipFill>
          <a:blip r:embed="rId6"/>
          <a:stretch>
            <a:fillRect/>
          </a:stretch>
        </p:blipFill>
        <p:spPr>
          <a:xfrm>
            <a:off x="5876693" y="5623070"/>
            <a:ext cx="5336013" cy="635075"/>
          </a:xfrm>
          <a:prstGeom prst="rect">
            <a:avLst/>
          </a:prstGeom>
        </p:spPr>
      </p:pic>
      <p:pic>
        <p:nvPicPr>
          <p:cNvPr id="18" name="Picture 17">
            <a:extLst>
              <a:ext uri="{FF2B5EF4-FFF2-40B4-BE49-F238E27FC236}">
                <a16:creationId xmlns:a16="http://schemas.microsoft.com/office/drawing/2014/main" id="{F10D9EEB-1A4C-4B47-86E4-6B4D948F0448}"/>
              </a:ext>
            </a:extLst>
          </p:cNvPr>
          <p:cNvPicPr>
            <a:picLocks noChangeAspect="1"/>
          </p:cNvPicPr>
          <p:nvPr/>
        </p:nvPicPr>
        <p:blipFill>
          <a:blip r:embed="rId7"/>
          <a:stretch>
            <a:fillRect/>
          </a:stretch>
        </p:blipFill>
        <p:spPr>
          <a:xfrm>
            <a:off x="5876693" y="4357555"/>
            <a:ext cx="5614470" cy="679646"/>
          </a:xfrm>
          <a:prstGeom prst="rect">
            <a:avLst/>
          </a:prstGeom>
        </p:spPr>
      </p:pic>
      <p:pic>
        <p:nvPicPr>
          <p:cNvPr id="19" name="Picture 18">
            <a:extLst>
              <a:ext uri="{FF2B5EF4-FFF2-40B4-BE49-F238E27FC236}">
                <a16:creationId xmlns:a16="http://schemas.microsoft.com/office/drawing/2014/main" id="{FEB88712-7D3B-9B4D-8BC7-D99E36098B01}"/>
              </a:ext>
            </a:extLst>
          </p:cNvPr>
          <p:cNvPicPr>
            <a:picLocks noChangeAspect="1"/>
          </p:cNvPicPr>
          <p:nvPr/>
        </p:nvPicPr>
        <p:blipFill>
          <a:blip r:embed="rId8"/>
          <a:stretch>
            <a:fillRect/>
          </a:stretch>
        </p:blipFill>
        <p:spPr>
          <a:xfrm>
            <a:off x="836612" y="3834322"/>
            <a:ext cx="5336013" cy="670646"/>
          </a:xfrm>
          <a:prstGeom prst="rect">
            <a:avLst/>
          </a:prstGeom>
        </p:spPr>
      </p:pic>
    </p:spTree>
    <p:extLst>
      <p:ext uri="{BB962C8B-B14F-4D97-AF65-F5344CB8AC3E}">
        <p14:creationId xmlns:p14="http://schemas.microsoft.com/office/powerpoint/2010/main" val="18969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vertical)">
                                      <p:cBhvr>
                                        <p:cTn id="7" dur="500"/>
                                        <p:tgtEl>
                                          <p:spTgt spid="19"/>
                                        </p:tgtEl>
                                      </p:cBhvr>
                                    </p:animEffect>
                                  </p:childTnLst>
                                </p:cTn>
                              </p:par>
                              <p:par>
                                <p:cTn id="8" presetID="14" presetClass="entr" presetSubtype="5"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3290509900"/>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2175474408"/>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1111 1111 0001 1001</a:t>
                      </a:r>
                    </a:p>
                  </a:txBody>
                  <a:tcPr/>
                </a:tc>
                <a:tc>
                  <a:txBody>
                    <a:bodyPr/>
                    <a:lstStyle/>
                    <a:p>
                      <a:pPr algn="r"/>
                      <a:r>
                        <a:rPr lang="en-US" dirty="0"/>
                        <a:t>FF 19</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1111 1111 1111 1111 1111 1111 0001 1001</a:t>
                      </a:r>
                    </a:p>
                  </a:txBody>
                  <a:tcPr/>
                </a:tc>
                <a:tc>
                  <a:txBody>
                    <a:bodyPr/>
                    <a:lstStyle/>
                    <a:p>
                      <a:pPr algn="r"/>
                      <a:r>
                        <a:rPr lang="en-US" dirty="0"/>
                        <a:t>FF FF FF 19</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1111 1111 1111 1111 1111 1111 1111 1111 1111 1111 1111 1111 1111 1111 0001 1001</a:t>
                      </a:r>
                    </a:p>
                  </a:txBody>
                  <a:tcPr anchor="ctr"/>
                </a:tc>
                <a:tc>
                  <a:txBody>
                    <a:bodyPr/>
                    <a:lstStyle/>
                    <a:p>
                      <a:pPr algn="r"/>
                      <a:r>
                        <a:rPr lang="en-US" dirty="0"/>
                        <a:t>FF FF FF FF FF FF FF 19</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528915" cy="523220"/>
          </a:xfrm>
          <a:prstGeom prst="rect">
            <a:avLst/>
          </a:prstGeom>
          <a:noFill/>
        </p:spPr>
        <p:txBody>
          <a:bodyPr wrap="none" rtlCol="0">
            <a:spAutoFit/>
          </a:bodyPr>
          <a:lstStyle/>
          <a:p>
            <a:r>
              <a:rPr lang="en-US" sz="2800" dirty="0"/>
              <a:t>Representation of -231</a:t>
            </a:r>
            <a:endParaRPr lang="en-US" sz="2800" baseline="-25000" dirty="0"/>
          </a:p>
        </p:txBody>
      </p:sp>
    </p:spTree>
    <p:extLst>
      <p:ext uri="{BB962C8B-B14F-4D97-AF65-F5344CB8AC3E}">
        <p14:creationId xmlns:p14="http://schemas.microsoft.com/office/powerpoint/2010/main" val="36807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3313361589"/>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3314281705"/>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-128</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127</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-32,768</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32,767</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-2,147,483,648</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2,147,483,647</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-9,223,372,036,854,775,808L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9,223,372,036,854,775,807L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232722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Maximum Values, by type size – in hexadecimal</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770761377"/>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0x0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0xFF</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0x0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0xFF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algn="r"/>
                      <a:r>
                        <a:rPr lang="en-US" dirty="0"/>
                        <a:t>0x0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algn="r"/>
                      <a:r>
                        <a:rPr lang="en-US" dirty="0"/>
                        <a:t>0x0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FF FF FF FF 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2562125066"/>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0x80 00</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0x7F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0x7F FF FF FF</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 00 00 00 00 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0x7F FF FF FF FF FF FF FF 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110273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Addition:</a:t>
            </a:r>
            <a:br>
              <a:rPr lang="en-US" dirty="0"/>
            </a:br>
            <a:r>
              <a:rPr lang="en-US" dirty="0"/>
              <a:t>Signed Integer Overflow</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129795319"/>
              </p:ext>
            </p:extLst>
          </p:nvPr>
        </p:nvGraphicFramePr>
        <p:xfrm>
          <a:off x="6172200" y="1825625"/>
          <a:ext cx="5181600" cy="11125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bl>
          </a:graphicData>
        </a:graphic>
      </p:graphicFrame>
      <p:pic>
        <p:nvPicPr>
          <p:cNvPr id="8" name="Picture 7">
            <a:extLst>
              <a:ext uri="{FF2B5EF4-FFF2-40B4-BE49-F238E27FC236}">
                <a16:creationId xmlns:a16="http://schemas.microsoft.com/office/drawing/2014/main" id="{D158E2A0-D047-0A41-AB4A-6C0D9945FB5C}"/>
              </a:ext>
            </a:extLst>
          </p:cNvPr>
          <p:cNvPicPr>
            <a:picLocks noChangeAspect="1"/>
          </p:cNvPicPr>
          <p:nvPr/>
        </p:nvPicPr>
        <p:blipFill>
          <a:blip r:embed="rId3"/>
          <a:stretch>
            <a:fillRect/>
          </a:stretch>
        </p:blipFill>
        <p:spPr>
          <a:xfrm>
            <a:off x="1955800" y="3610517"/>
            <a:ext cx="8280400" cy="1778000"/>
          </a:xfrm>
          <a:prstGeom prst="rect">
            <a:avLst/>
          </a:prstGeom>
        </p:spPr>
      </p:pic>
      <p:cxnSp>
        <p:nvCxnSpPr>
          <p:cNvPr id="12" name="Straight Connector 11">
            <a:extLst>
              <a:ext uri="{FF2B5EF4-FFF2-40B4-BE49-F238E27FC236}">
                <a16:creationId xmlns:a16="http://schemas.microsoft.com/office/drawing/2014/main" id="{3A09680B-109D-4243-8946-8FB7EF5D681A}"/>
              </a:ext>
            </a:extLst>
          </p:cNvPr>
          <p:cNvCxnSpPr/>
          <p:nvPr/>
        </p:nvCxnSpPr>
        <p:spPr>
          <a:xfrm flipH="1">
            <a:off x="8240751" y="4839629"/>
            <a:ext cx="19954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1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23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B113040-7CFB-A44B-A21F-004AB9F53DF7}"/>
              </a:ext>
            </a:extLst>
          </p:cNvPr>
          <p:cNvSpPr txBox="1"/>
          <p:nvPr/>
        </p:nvSpPr>
        <p:spPr>
          <a:xfrm rot="16200000">
            <a:off x="902707" y="3559272"/>
            <a:ext cx="463588" cy="369332"/>
          </a:xfrm>
          <a:prstGeom prst="rect">
            <a:avLst/>
          </a:prstGeom>
          <a:noFill/>
        </p:spPr>
        <p:txBody>
          <a:bodyPr wrap="none" rtlCol="0">
            <a:spAutoFit/>
          </a:bodyPr>
          <a:lstStyle/>
          <a:p>
            <a:r>
              <a:rPr lang="en-US" dirty="0"/>
              <a:t>. . .</a:t>
            </a:r>
          </a:p>
        </p:txBody>
      </p:sp>
      <p:sp>
        <p:nvSpPr>
          <p:cNvPr id="90" name="TextBox 89">
            <a:extLst>
              <a:ext uri="{FF2B5EF4-FFF2-40B4-BE49-F238E27FC236}">
                <a16:creationId xmlns:a16="http://schemas.microsoft.com/office/drawing/2014/main" id="{CA3A784F-B539-DE4C-BA48-B6D1D7EF3246}"/>
              </a:ext>
            </a:extLst>
          </p:cNvPr>
          <p:cNvSpPr txBox="1"/>
          <p:nvPr/>
        </p:nvSpPr>
        <p:spPr>
          <a:xfrm rot="16200000">
            <a:off x="8832106" y="3535525"/>
            <a:ext cx="463588" cy="369332"/>
          </a:xfrm>
          <a:prstGeom prst="rect">
            <a:avLst/>
          </a:prstGeom>
          <a:noFill/>
        </p:spPr>
        <p:txBody>
          <a:bodyPr wrap="none" rtlCol="0">
            <a:spAutoFit/>
          </a:bodyPr>
          <a:lstStyle/>
          <a:p>
            <a:r>
              <a:rPr lang="en-US" dirty="0"/>
              <a:t>. . .</a:t>
            </a:r>
          </a:p>
        </p:txBody>
      </p:sp>
    </p:spTree>
    <p:extLst>
      <p:ext uri="{BB962C8B-B14F-4D97-AF65-F5344CB8AC3E}">
        <p14:creationId xmlns:p14="http://schemas.microsoft.com/office/powerpoint/2010/main" val="9290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4700B-8420-3541-B2BF-0FBCEFB5BEF8}"/>
              </a:ext>
            </a:extLst>
          </p:cNvPr>
          <p:cNvSpPr>
            <a:spLocks noGrp="1"/>
          </p:cNvSpPr>
          <p:nvPr>
            <p:ph type="title"/>
          </p:nvPr>
        </p:nvSpPr>
        <p:spPr/>
        <p:txBody>
          <a:bodyPr/>
          <a:lstStyle/>
          <a:p>
            <a:r>
              <a:rPr lang="en-US" dirty="0"/>
              <a:t>An easier way to find bits for negative value</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idx="1"/>
          </p:nvPr>
        </p:nvSpPr>
        <p:spPr/>
        <p:txBody>
          <a:bodyPr/>
          <a:lstStyle/>
          <a:p>
            <a:r>
              <a:rPr lang="en-US" dirty="0"/>
              <a:t>Adding 1 to greatest non-negative value produces least negative value</a:t>
            </a:r>
          </a:p>
          <a:p>
            <a:pPr lvl="1"/>
            <a:r>
              <a:rPr lang="en-US" dirty="0"/>
              <a:t>Modular arithmetic</a:t>
            </a:r>
          </a:p>
          <a:p>
            <a:endParaRPr lang="en-US" dirty="0"/>
          </a:p>
          <a:p>
            <a:r>
              <a:rPr lang="en-US" dirty="0"/>
              <a:t>Adding 1 to greatest negative value produces least non-negative value</a:t>
            </a:r>
          </a:p>
          <a:p>
            <a:pPr lvl="1"/>
            <a:r>
              <a:rPr lang="en-US" dirty="0"/>
              <a:t>-1 + 1 = 0</a:t>
            </a:r>
          </a:p>
          <a:p>
            <a:endParaRPr lang="en-US" dirty="0"/>
          </a:p>
          <a:p>
            <a:r>
              <a:rPr lang="en-US" dirty="0"/>
              <a:t>What is two’s complement representation of -1?</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5034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49B3C3C9-D3CE-5B4A-B15C-8EB6E1F9354D}"/>
              </a:ext>
            </a:extLst>
          </p:cNvPr>
          <p:cNvPicPr>
            <a:picLocks noChangeAspect="1"/>
          </p:cNvPicPr>
          <p:nvPr/>
        </p:nvPicPr>
        <p:blipFill>
          <a:blip r:embed="rId3"/>
          <a:stretch>
            <a:fillRect/>
          </a:stretch>
        </p:blipFill>
        <p:spPr>
          <a:xfrm>
            <a:off x="2851150" y="1771650"/>
            <a:ext cx="6489700" cy="3314700"/>
          </a:xfrm>
          <a:prstGeom prst="rect">
            <a:avLst/>
          </a:prstGeom>
        </p:spPr>
      </p:pic>
      <p:sp>
        <p:nvSpPr>
          <p:cNvPr id="11" name="Rectangle 10">
            <a:extLst>
              <a:ext uri="{FF2B5EF4-FFF2-40B4-BE49-F238E27FC236}">
                <a16:creationId xmlns:a16="http://schemas.microsoft.com/office/drawing/2014/main" id="{8634C212-3F95-4147-A755-74B880AA9FF3}"/>
              </a:ext>
            </a:extLst>
          </p:cNvPr>
          <p:cNvSpPr/>
          <p:nvPr/>
        </p:nvSpPr>
        <p:spPr>
          <a:xfrm>
            <a:off x="3389971" y="3297857"/>
            <a:ext cx="5798634" cy="624469"/>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154-DFBA-584F-B1C7-D3247B8B375C}"/>
              </a:ext>
            </a:extLst>
          </p:cNvPr>
          <p:cNvSpPr/>
          <p:nvPr/>
        </p:nvSpPr>
        <p:spPr>
          <a:xfrm>
            <a:off x="3389971" y="3922326"/>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A9ADEE-A6AA-3A47-9244-36F8CB0A6C84}"/>
              </a:ext>
            </a:extLst>
          </p:cNvPr>
          <p:cNvSpPr/>
          <p:nvPr/>
        </p:nvSpPr>
        <p:spPr>
          <a:xfrm>
            <a:off x="3389971" y="4542844"/>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88C221C-D365-EB45-ADCD-DAE32FA1F753}"/>
              </a:ext>
            </a:extLst>
          </p:cNvPr>
          <p:cNvSpPr txBox="1"/>
          <p:nvPr/>
        </p:nvSpPr>
        <p:spPr>
          <a:xfrm>
            <a:off x="661299" y="3737660"/>
            <a:ext cx="2880917" cy="369332"/>
          </a:xfrm>
          <a:prstGeom prst="rect">
            <a:avLst/>
          </a:prstGeom>
          <a:noFill/>
        </p:spPr>
        <p:txBody>
          <a:bodyPr wrap="none" rtlCol="0">
            <a:spAutoFit/>
          </a:bodyPr>
          <a:lstStyle/>
          <a:p>
            <a:r>
              <a:rPr lang="en-US" dirty="0"/>
              <a:t>-1 = TYPE_MIN + TYPE_MAX</a:t>
            </a:r>
          </a:p>
        </p:txBody>
      </p:sp>
    </p:spTree>
    <p:extLst>
      <p:ext uri="{BB962C8B-B14F-4D97-AF65-F5344CB8AC3E}">
        <p14:creationId xmlns:p14="http://schemas.microsoft.com/office/powerpoint/2010/main" val="92492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5" fill="hold" grpId="0" nodeType="clickEffect">
                                  <p:stCondLst>
                                    <p:cond delay="0"/>
                                  </p:stCondLst>
                                  <p:childTnLst>
                                    <p:animEffect transition="out" filter="randombar(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5" fill="hold" grpId="0" nodeType="clickEffect">
                                  <p:stCondLst>
                                    <p:cond delay="0"/>
                                  </p:stCondLst>
                                  <p:childTnLst>
                                    <p:animEffect transition="out" filter="randombar(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5" fill="hold" grpId="0" nodeType="clickEffect">
                                  <p:stCondLst>
                                    <p:cond delay="0"/>
                                  </p:stCondLst>
                                  <p:childTnLst>
                                    <p:animEffect transition="out" filter="randombar(vertic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FC96636D-81B9-7140-9968-C85ECF512340}"/>
              </a:ext>
            </a:extLst>
          </p:cNvPr>
          <p:cNvPicPr>
            <a:picLocks noChangeAspect="1"/>
          </p:cNvPicPr>
          <p:nvPr/>
        </p:nvPicPr>
        <p:blipFill>
          <a:blip r:embed="rId3"/>
          <a:stretch>
            <a:fillRect/>
          </a:stretch>
        </p:blipFill>
        <p:spPr>
          <a:xfrm>
            <a:off x="2851150" y="1784350"/>
            <a:ext cx="6489700" cy="3365500"/>
          </a:xfrm>
          <a:prstGeom prst="rect">
            <a:avLst/>
          </a:prstGeom>
        </p:spPr>
      </p:pic>
      <p:sp>
        <p:nvSpPr>
          <p:cNvPr id="15" name="Rectangle 14">
            <a:extLst>
              <a:ext uri="{FF2B5EF4-FFF2-40B4-BE49-F238E27FC236}">
                <a16:creationId xmlns:a16="http://schemas.microsoft.com/office/drawing/2014/main" id="{49A666EA-9E19-B044-932B-3D995569149F}"/>
              </a:ext>
            </a:extLst>
          </p:cNvPr>
          <p:cNvSpPr/>
          <p:nvPr/>
        </p:nvSpPr>
        <p:spPr>
          <a:xfrm>
            <a:off x="3911600" y="3987800"/>
            <a:ext cx="5429250" cy="558800"/>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3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2" name="Picture 1">
            <a:extLst>
              <a:ext uri="{FF2B5EF4-FFF2-40B4-BE49-F238E27FC236}">
                <a16:creationId xmlns:a16="http://schemas.microsoft.com/office/drawing/2014/main" id="{0410D9FF-2429-3F42-8ACB-379DEA392C30}"/>
              </a:ext>
            </a:extLst>
          </p:cNvPr>
          <p:cNvPicPr>
            <a:picLocks noChangeAspect="1"/>
          </p:cNvPicPr>
          <p:nvPr/>
        </p:nvPicPr>
        <p:blipFill>
          <a:blip r:embed="rId3"/>
          <a:stretch>
            <a:fillRect/>
          </a:stretch>
        </p:blipFill>
        <p:spPr>
          <a:xfrm>
            <a:off x="3467100" y="1832476"/>
            <a:ext cx="5257800" cy="393700"/>
          </a:xfrm>
          <a:prstGeom prst="rect">
            <a:avLst/>
          </a:prstGeom>
        </p:spPr>
      </p:pic>
      <p:pic>
        <p:nvPicPr>
          <p:cNvPr id="10" name="Picture 9">
            <a:extLst>
              <a:ext uri="{FF2B5EF4-FFF2-40B4-BE49-F238E27FC236}">
                <a16:creationId xmlns:a16="http://schemas.microsoft.com/office/drawing/2014/main" id="{8EDE1A39-B6ED-7343-96C9-E588D68A35F9}"/>
              </a:ext>
            </a:extLst>
          </p:cNvPr>
          <p:cNvPicPr>
            <a:picLocks noChangeAspect="1"/>
          </p:cNvPicPr>
          <p:nvPr/>
        </p:nvPicPr>
        <p:blipFill>
          <a:blip r:embed="rId4"/>
          <a:stretch>
            <a:fillRect/>
          </a:stretch>
        </p:blipFill>
        <p:spPr>
          <a:xfrm>
            <a:off x="4013200" y="2892175"/>
            <a:ext cx="4165600" cy="1727200"/>
          </a:xfrm>
          <a:prstGeom prst="rect">
            <a:avLst/>
          </a:prstGeom>
        </p:spPr>
      </p:pic>
      <p:pic>
        <p:nvPicPr>
          <p:cNvPr id="11" name="Picture 10">
            <a:extLst>
              <a:ext uri="{FF2B5EF4-FFF2-40B4-BE49-F238E27FC236}">
                <a16:creationId xmlns:a16="http://schemas.microsoft.com/office/drawing/2014/main" id="{13B08795-77B2-934B-8EEF-A710543298BF}"/>
              </a:ext>
            </a:extLst>
          </p:cNvPr>
          <p:cNvPicPr>
            <a:picLocks noChangeAspect="1"/>
          </p:cNvPicPr>
          <p:nvPr/>
        </p:nvPicPr>
        <p:blipFill>
          <a:blip r:embed="rId5"/>
          <a:stretch>
            <a:fillRect/>
          </a:stretch>
        </p:blipFill>
        <p:spPr>
          <a:xfrm>
            <a:off x="4013200" y="2895600"/>
            <a:ext cx="4165600" cy="1041400"/>
          </a:xfrm>
          <a:prstGeom prst="rect">
            <a:avLst/>
          </a:prstGeom>
        </p:spPr>
      </p:pic>
      <p:cxnSp>
        <p:nvCxnSpPr>
          <p:cNvPr id="13" name="Straight Connector 12">
            <a:extLst>
              <a:ext uri="{FF2B5EF4-FFF2-40B4-BE49-F238E27FC236}">
                <a16:creationId xmlns:a16="http://schemas.microsoft.com/office/drawing/2014/main" id="{6A32994A-BD7E-DD4F-9C38-F255E3538781}"/>
              </a:ext>
            </a:extLst>
          </p:cNvPr>
          <p:cNvCxnSpPr>
            <a:cxnSpLocks/>
          </p:cNvCxnSpPr>
          <p:nvPr/>
        </p:nvCxnSpPr>
        <p:spPr>
          <a:xfrm flipH="1">
            <a:off x="3873500" y="4141129"/>
            <a:ext cx="4305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8326A5A-F544-CF44-A725-0AABCF19AD33}"/>
              </a:ext>
            </a:extLst>
          </p:cNvPr>
          <p:cNvSpPr/>
          <p:nvPr/>
        </p:nvSpPr>
        <p:spPr>
          <a:xfrm>
            <a:off x="4254500" y="4069477"/>
            <a:ext cx="4064000" cy="7483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12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childTnLst>
                          </p:cTn>
                        </p:par>
                        <p:par>
                          <p:cTn id="16" fill="hold">
                            <p:stCondLst>
                              <p:cond delay="500"/>
                            </p:stCondLst>
                            <p:childTnLst>
                              <p:par>
                                <p:cTn id="17" presetID="21"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Examples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2605CC15-A4D5-1649-A08C-08AF104F02BE}"/>
              </a:ext>
            </a:extLst>
          </p:cNvPr>
          <p:cNvPicPr>
            <a:picLocks noChangeAspect="1"/>
          </p:cNvPicPr>
          <p:nvPr/>
        </p:nvPicPr>
        <p:blipFill>
          <a:blip r:embed="rId2"/>
          <a:stretch>
            <a:fillRect/>
          </a:stretch>
        </p:blipFill>
        <p:spPr>
          <a:xfrm>
            <a:off x="2197100" y="2029326"/>
            <a:ext cx="7797800" cy="1041400"/>
          </a:xfrm>
          <a:prstGeom prst="rect">
            <a:avLst/>
          </a:prstGeom>
        </p:spPr>
      </p:pic>
      <p:pic>
        <p:nvPicPr>
          <p:cNvPr id="10" name="Picture 9">
            <a:extLst>
              <a:ext uri="{FF2B5EF4-FFF2-40B4-BE49-F238E27FC236}">
                <a16:creationId xmlns:a16="http://schemas.microsoft.com/office/drawing/2014/main" id="{CCB9C15F-70DA-354E-AD07-9E8F11D285AA}"/>
              </a:ext>
            </a:extLst>
          </p:cNvPr>
          <p:cNvPicPr>
            <a:picLocks noChangeAspect="1"/>
          </p:cNvPicPr>
          <p:nvPr/>
        </p:nvPicPr>
        <p:blipFill>
          <a:blip r:embed="rId3"/>
          <a:stretch>
            <a:fillRect/>
          </a:stretch>
        </p:blipFill>
        <p:spPr>
          <a:xfrm>
            <a:off x="2400300" y="4265863"/>
            <a:ext cx="7391400" cy="355600"/>
          </a:xfrm>
          <a:prstGeom prst="rect">
            <a:avLst/>
          </a:prstGeom>
        </p:spPr>
      </p:pic>
    </p:spTree>
    <p:extLst>
      <p:ext uri="{BB962C8B-B14F-4D97-AF65-F5344CB8AC3E}">
        <p14:creationId xmlns:p14="http://schemas.microsoft.com/office/powerpoint/2010/main" val="42486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Signed Addition</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4" name="Picture 3">
            <a:extLst>
              <a:ext uri="{FF2B5EF4-FFF2-40B4-BE49-F238E27FC236}">
                <a16:creationId xmlns:a16="http://schemas.microsoft.com/office/drawing/2014/main" id="{6EA3C17D-7949-6949-BFAF-FF1DD39303AF}"/>
              </a:ext>
            </a:extLst>
          </p:cNvPr>
          <p:cNvPicPr>
            <a:picLocks noChangeAspect="1"/>
          </p:cNvPicPr>
          <p:nvPr/>
        </p:nvPicPr>
        <p:blipFill>
          <a:blip r:embed="rId3"/>
          <a:stretch>
            <a:fillRect/>
          </a:stretch>
        </p:blipFill>
        <p:spPr>
          <a:xfrm>
            <a:off x="1892300" y="1566669"/>
            <a:ext cx="8407400" cy="2425700"/>
          </a:xfrm>
          <a:prstGeom prst="rect">
            <a:avLst/>
          </a:prstGeom>
        </p:spPr>
      </p:pic>
      <p:pic>
        <p:nvPicPr>
          <p:cNvPr id="9" name="Picture 8">
            <a:extLst>
              <a:ext uri="{FF2B5EF4-FFF2-40B4-BE49-F238E27FC236}">
                <a16:creationId xmlns:a16="http://schemas.microsoft.com/office/drawing/2014/main" id="{CE73A106-F61A-F943-A2C8-CB9F73FDABFD}"/>
              </a:ext>
            </a:extLst>
          </p:cNvPr>
          <p:cNvPicPr>
            <a:picLocks noChangeAspect="1"/>
          </p:cNvPicPr>
          <p:nvPr/>
        </p:nvPicPr>
        <p:blipFill>
          <a:blip r:embed="rId4"/>
          <a:stretch>
            <a:fillRect/>
          </a:stretch>
        </p:blipFill>
        <p:spPr>
          <a:xfrm>
            <a:off x="4394200" y="4360069"/>
            <a:ext cx="2489200" cy="1752600"/>
          </a:xfrm>
          <a:prstGeom prst="rect">
            <a:avLst/>
          </a:prstGeom>
        </p:spPr>
      </p:pic>
      <p:cxnSp>
        <p:nvCxnSpPr>
          <p:cNvPr id="11" name="Straight Connector 10">
            <a:extLst>
              <a:ext uri="{FF2B5EF4-FFF2-40B4-BE49-F238E27FC236}">
                <a16:creationId xmlns:a16="http://schemas.microsoft.com/office/drawing/2014/main" id="{74FA0B17-7730-8D4E-98EE-A84A81E1CDD7}"/>
              </a:ext>
            </a:extLst>
          </p:cNvPr>
          <p:cNvCxnSpPr>
            <a:cxnSpLocks/>
          </p:cNvCxnSpPr>
          <p:nvPr/>
        </p:nvCxnSpPr>
        <p:spPr>
          <a:xfrm flipH="1">
            <a:off x="4394200" y="5588929"/>
            <a:ext cx="2489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BC7DD9-58C3-6948-80E7-52CDB14DCA11}"/>
              </a:ext>
            </a:extLst>
          </p:cNvPr>
          <p:cNvSpPr txBox="1"/>
          <p:nvPr/>
        </p:nvSpPr>
        <p:spPr>
          <a:xfrm>
            <a:off x="838200" y="1166693"/>
            <a:ext cx="2191626" cy="369332"/>
          </a:xfrm>
          <a:prstGeom prst="rect">
            <a:avLst/>
          </a:prstGeom>
          <a:noFill/>
        </p:spPr>
        <p:txBody>
          <a:bodyPr wrap="none" rtlCol="0">
            <a:spAutoFit/>
          </a:bodyPr>
          <a:lstStyle/>
          <a:p>
            <a:r>
              <a:rPr lang="en-US" dirty="0"/>
              <a:t>assuming signed char</a:t>
            </a:r>
          </a:p>
        </p:txBody>
      </p:sp>
      <p:cxnSp>
        <p:nvCxnSpPr>
          <p:cNvPr id="16" name="Straight Connector 15">
            <a:extLst>
              <a:ext uri="{FF2B5EF4-FFF2-40B4-BE49-F238E27FC236}">
                <a16:creationId xmlns:a16="http://schemas.microsoft.com/office/drawing/2014/main" id="{E9746C3E-FAD7-9C4F-9A2C-DCE85AADF8E7}"/>
              </a:ext>
            </a:extLst>
          </p:cNvPr>
          <p:cNvCxnSpPr/>
          <p:nvPr/>
        </p:nvCxnSpPr>
        <p:spPr>
          <a:xfrm flipH="1">
            <a:off x="4254500" y="5765800"/>
            <a:ext cx="393700" cy="21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8157D4-C967-6B49-962E-15E61F040C03}"/>
              </a:ext>
            </a:extLst>
          </p:cNvPr>
          <p:cNvSpPr txBox="1"/>
          <p:nvPr/>
        </p:nvSpPr>
        <p:spPr>
          <a:xfrm>
            <a:off x="7183263" y="5595279"/>
            <a:ext cx="970137" cy="584775"/>
          </a:xfrm>
          <a:prstGeom prst="rect">
            <a:avLst/>
          </a:prstGeom>
          <a:noFill/>
        </p:spPr>
        <p:txBody>
          <a:bodyPr wrap="none" rtlCol="0">
            <a:spAutoFit/>
          </a:bodyPr>
          <a:lstStyle/>
          <a:p>
            <a:r>
              <a:rPr lang="en-US" sz="3200" dirty="0"/>
              <a:t>= 8</a:t>
            </a:r>
            <a:r>
              <a:rPr lang="en-US" sz="3200" baseline="-25000" dirty="0"/>
              <a:t>10</a:t>
            </a:r>
            <a:endParaRPr lang="en-US" sz="3200" dirty="0"/>
          </a:p>
        </p:txBody>
      </p:sp>
    </p:spTree>
    <p:extLst>
      <p:ext uri="{BB962C8B-B14F-4D97-AF65-F5344CB8AC3E}">
        <p14:creationId xmlns:p14="http://schemas.microsoft.com/office/powerpoint/2010/main" val="399817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500"/>
                            </p:stCondLst>
                            <p:childTnLst>
                              <p:par>
                                <p:cTn id="17" presetID="14" presetClass="entr" presetSubtype="5"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randombar(vertic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3DB948-B3A1-4A4F-8D0F-8BA6847882DA}"/>
              </a:ext>
            </a:extLst>
          </p:cNvPr>
          <p:cNvSpPr>
            <a:spLocks noGrp="1"/>
          </p:cNvSpPr>
          <p:nvPr>
            <p:ph type="title"/>
          </p:nvPr>
        </p:nvSpPr>
        <p:spPr/>
        <p:txBody>
          <a:bodyPr/>
          <a:lstStyle/>
          <a:p>
            <a:r>
              <a:rPr lang="en-US" dirty="0"/>
              <a:t>Unsigned Integers</a:t>
            </a:r>
          </a:p>
        </p:txBody>
      </p:sp>
      <p:sp>
        <p:nvSpPr>
          <p:cNvPr id="8" name="Text Placeholder 7">
            <a:extLst>
              <a:ext uri="{FF2B5EF4-FFF2-40B4-BE49-F238E27FC236}">
                <a16:creationId xmlns:a16="http://schemas.microsoft.com/office/drawing/2014/main" id="{95FC44A0-2C10-2947-A1E7-69EBB892E15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57ACD-6BFC-134D-B3D3-5C847A444B71}"/>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7BA5E4D5-8230-554E-98E6-6C50E303B996}"/>
              </a:ext>
            </a:extLst>
          </p:cNvPr>
          <p:cNvSpPr>
            <a:spLocks noGrp="1"/>
          </p:cNvSpPr>
          <p:nvPr>
            <p:ph type="sldNum" sz="quarter" idx="12"/>
          </p:nvPr>
        </p:nvSpPr>
        <p:spPr/>
        <p:txBody>
          <a:bodyPr/>
          <a:lstStyle/>
          <a:p>
            <a:fld id="{B30C84D9-7A41-4FEB-892B-80917372DB87}" type="slidenum">
              <a:rPr lang="en-US" smtClean="0"/>
              <a:t>3</a:t>
            </a:fld>
            <a:endParaRPr lang="en-US"/>
          </a:p>
        </p:txBody>
      </p:sp>
    </p:spTree>
    <p:extLst>
      <p:ext uri="{BB962C8B-B14F-4D97-AF65-F5344CB8AC3E}">
        <p14:creationId xmlns:p14="http://schemas.microsoft.com/office/powerpoint/2010/main" val="404910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30</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Tree>
    <p:extLst>
      <p:ext uri="{BB962C8B-B14F-4D97-AF65-F5344CB8AC3E}">
        <p14:creationId xmlns:p14="http://schemas.microsoft.com/office/powerpoint/2010/main" val="311201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31</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b="1" dirty="0">
                <a:solidFill>
                  <a:srgbClr val="FF0000"/>
                </a:solidFill>
              </a:rPr>
              <a:t>1</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ectangle 6"/>
          <p:cNvSpPr/>
          <p:nvPr/>
        </p:nvSpPr>
        <p:spPr>
          <a:xfrm>
            <a:off x="7041977" y="139237"/>
            <a:ext cx="2300630" cy="800219"/>
          </a:xfrm>
          <a:prstGeom prst="rect">
            <a:avLst/>
          </a:prstGeom>
        </p:spPr>
        <p:txBody>
          <a:bodyPr wrap="none">
            <a:spAutoFit/>
          </a:bodyPr>
          <a:lstStyle/>
          <a:p>
            <a:pPr lvl="1">
              <a:buNone/>
              <a:tabLst>
                <a:tab pos="3200400" algn="l"/>
                <a:tab pos="4114800" algn="l"/>
              </a:tabLst>
              <a:defRPr/>
            </a:pPr>
            <a:r>
              <a:rPr lang="en-US" sz="2800" b="1" dirty="0">
                <a:latin typeface="Calibri" panose="020F0502020204030204" pitchFamily="34" charset="0"/>
                <a:cs typeface="Calibri" panose="020F0502020204030204" pitchFamily="34" charset="0"/>
              </a:rPr>
              <a:t>Recall:</a:t>
            </a:r>
          </a:p>
          <a:p>
            <a:pPr lvl="1">
              <a:buNone/>
              <a:tabLst>
                <a:tab pos="3200400" algn="l"/>
                <a:tab pos="4114800" algn="l"/>
              </a:tabLst>
              <a:defRPr/>
            </a:pPr>
            <a:r>
              <a:rPr lang="en-US" b="1" dirty="0">
                <a:latin typeface="Courier New" pitchFamily="49" charset="0"/>
                <a:cs typeface="Courier New" pitchFamily="49" charset="0"/>
              </a:rPr>
              <a:t>-x == ~x + 1</a:t>
            </a:r>
          </a:p>
        </p:txBody>
      </p:sp>
      <p:sp>
        <p:nvSpPr>
          <p:cNvPr id="11" name="TextBox 10"/>
          <p:cNvSpPr txBox="1"/>
          <p:nvPr/>
        </p:nvSpPr>
        <p:spPr>
          <a:xfrm>
            <a:off x="9881214" y="716247"/>
            <a:ext cx="2045673" cy="1200329"/>
          </a:xfrm>
          <a:prstGeom prst="rect">
            <a:avLst/>
          </a:prstGeom>
          <a:noFill/>
        </p:spPr>
        <p:txBody>
          <a:bodyPr wrap="square" rtlCol="0">
            <a:spAutoFit/>
          </a:bodyPr>
          <a:lstStyle/>
          <a:p>
            <a:r>
              <a:rPr lang="en-US" sz="2400" dirty="0"/>
              <a:t>A - B</a:t>
            </a:r>
          </a:p>
          <a:p>
            <a:r>
              <a:rPr lang="en-US" sz="2400" dirty="0"/>
              <a:t>= A + (-B)</a:t>
            </a:r>
          </a:p>
          <a:p>
            <a:r>
              <a:rPr lang="en-US" sz="2400" dirty="0"/>
              <a:t>= A + ~B + 1</a:t>
            </a:r>
          </a:p>
        </p:txBody>
      </p:sp>
    </p:spTree>
    <p:extLst>
      <p:ext uri="{BB962C8B-B14F-4D97-AF65-F5344CB8AC3E}">
        <p14:creationId xmlns:p14="http://schemas.microsoft.com/office/powerpoint/2010/main" val="133088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p:bldP spid="22" grpId="0"/>
      <p:bldP spid="20" grpId="0" animBg="1"/>
      <p:bldP spid="25" grpId="0"/>
      <p:bldP spid="26" grpId="0"/>
      <p:bldP spid="28" grpId="0"/>
      <p:bldP spid="12" grpId="0"/>
      <p:bldP spid="29" grpId="0"/>
      <p:bldP spid="30" grpId="0" animBg="1"/>
      <p:bldP spid="34" grpId="0"/>
      <p:bldP spid="35" grpId="0"/>
      <p:bldP spid="37" grpId="0"/>
      <p:bldP spid="38" grpId="0" animBg="1"/>
      <p:bldP spid="42" grpId="0"/>
      <p:bldP spid="43" grpId="0"/>
      <p:bldP spid="45" grpId="0"/>
      <p:bldP spid="46" grpId="0"/>
      <p:bldP spid="4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Addition/Subtraction:</a:t>
            </a:r>
            <a:br>
              <a:rPr lang="en-US" dirty="0"/>
            </a:br>
            <a:r>
              <a:rPr lang="en-US" dirty="0"/>
              <a:t>Ripple-Carry Adder</a:t>
            </a:r>
          </a:p>
        </p:txBody>
      </p:sp>
      <p:sp>
        <p:nvSpPr>
          <p:cNvPr id="88" name="Content Placeholder 87">
            <a:extLst>
              <a:ext uri="{FF2B5EF4-FFF2-40B4-BE49-F238E27FC236}">
                <a16:creationId xmlns:a16="http://schemas.microsoft.com/office/drawing/2014/main" id="{D49C268E-C276-8E44-A8FD-4803FD145CFC}"/>
              </a:ext>
            </a:extLst>
          </p:cNvPr>
          <p:cNvSpPr>
            <a:spLocks noGrp="1"/>
          </p:cNvSpPr>
          <p:nvPr>
            <p:ph sz="half" idx="1"/>
          </p:nvPr>
        </p:nvSpPr>
        <p:spPr/>
        <p:txBody>
          <a:bodyPr/>
          <a:lstStyle/>
          <a:p>
            <a:r>
              <a:rPr lang="en-US" dirty="0"/>
              <a:t>Switch between addition &amp; subtraction with a single bit</a:t>
            </a:r>
          </a:p>
          <a:p>
            <a:endParaRPr lang="en-US" dirty="0"/>
          </a:p>
          <a:p>
            <a:endParaRPr lang="en-US" dirty="0"/>
          </a:p>
          <a:p>
            <a:endParaRPr lang="en-US" dirty="0"/>
          </a:p>
          <a:p>
            <a:endParaRPr lang="en-US" dirty="0"/>
          </a:p>
          <a:p>
            <a:r>
              <a:rPr lang="en-US" dirty="0"/>
              <a:t>On subtract</a:t>
            </a:r>
          </a:p>
          <a:p>
            <a:pPr lvl="1"/>
            <a:r>
              <a:rPr lang="en-US" dirty="0"/>
              <a:t>complement second operand</a:t>
            </a:r>
          </a:p>
          <a:p>
            <a:pPr lvl="1"/>
            <a:r>
              <a:rPr lang="en-US" dirty="0"/>
              <a:t>pass 1 into carry-in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32</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90" name="Rectangle 89">
            <a:extLst>
              <a:ext uri="{FF2B5EF4-FFF2-40B4-BE49-F238E27FC236}">
                <a16:creationId xmlns:a16="http://schemas.microsoft.com/office/drawing/2014/main" id="{93107DC3-02FA-0D44-99E0-430EFE86E334}"/>
              </a:ext>
            </a:extLst>
          </p:cNvPr>
          <p:cNvSpPr/>
          <p:nvPr/>
        </p:nvSpPr>
        <p:spPr>
          <a:xfrm>
            <a:off x="7976118"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1" name="Straight Arrow Connector 90">
            <a:extLst>
              <a:ext uri="{FF2B5EF4-FFF2-40B4-BE49-F238E27FC236}">
                <a16:creationId xmlns:a16="http://schemas.microsoft.com/office/drawing/2014/main" id="{E2FB01BF-CDAE-0E41-A44F-4281FF106173}"/>
              </a:ext>
            </a:extLst>
          </p:cNvPr>
          <p:cNvCxnSpPr>
            <a:cxnSpLocks/>
            <a:stCxn id="109" idx="2"/>
          </p:cNvCxnSpPr>
          <p:nvPr/>
        </p:nvCxnSpPr>
        <p:spPr>
          <a:xfrm>
            <a:off x="8862889"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6E4FF05-1DB5-F749-B6AD-F84997979C3C}"/>
              </a:ext>
            </a:extLst>
          </p:cNvPr>
          <p:cNvCxnSpPr/>
          <p:nvPr/>
        </p:nvCxnSpPr>
        <p:spPr>
          <a:xfrm>
            <a:off x="8371115"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3514DA8-FA35-C148-BCD5-E07F682F626F}"/>
              </a:ext>
            </a:extLst>
          </p:cNvPr>
          <p:cNvCxnSpPr>
            <a:stCxn id="90" idx="1"/>
            <a:endCxn id="98" idx="3"/>
          </p:cNvCxnSpPr>
          <p:nvPr/>
        </p:nvCxnSpPr>
        <p:spPr>
          <a:xfrm flipH="1">
            <a:off x="7388290" y="45556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56FE420-A050-314C-84A4-AFE87E38D52A}"/>
              </a:ext>
            </a:extLst>
          </p:cNvPr>
          <p:cNvSpPr txBox="1"/>
          <p:nvPr/>
        </p:nvSpPr>
        <p:spPr>
          <a:xfrm>
            <a:off x="8182314" y="3006892"/>
            <a:ext cx="396262" cy="369332"/>
          </a:xfrm>
          <a:prstGeom prst="rect">
            <a:avLst/>
          </a:prstGeom>
          <a:noFill/>
        </p:spPr>
        <p:txBody>
          <a:bodyPr wrap="none" rtlCol="0">
            <a:spAutoFit/>
          </a:bodyPr>
          <a:lstStyle/>
          <a:p>
            <a:r>
              <a:rPr lang="en-US" dirty="0"/>
              <a:t>A</a:t>
            </a:r>
            <a:r>
              <a:rPr lang="en-US" baseline="-25000" dirty="0"/>
              <a:t>0</a:t>
            </a:r>
          </a:p>
        </p:txBody>
      </p:sp>
      <p:sp>
        <p:nvSpPr>
          <p:cNvPr id="95" name="TextBox 94">
            <a:extLst>
              <a:ext uri="{FF2B5EF4-FFF2-40B4-BE49-F238E27FC236}">
                <a16:creationId xmlns:a16="http://schemas.microsoft.com/office/drawing/2014/main" id="{93AD7869-FB93-4043-AB72-EC786C91198A}"/>
              </a:ext>
            </a:extLst>
          </p:cNvPr>
          <p:cNvSpPr txBox="1"/>
          <p:nvPr/>
        </p:nvSpPr>
        <p:spPr>
          <a:xfrm>
            <a:off x="8474641" y="1133286"/>
            <a:ext cx="388248" cy="369332"/>
          </a:xfrm>
          <a:prstGeom prst="rect">
            <a:avLst/>
          </a:prstGeom>
          <a:noFill/>
        </p:spPr>
        <p:txBody>
          <a:bodyPr wrap="none" rtlCol="0">
            <a:spAutoFit/>
          </a:bodyPr>
          <a:lstStyle/>
          <a:p>
            <a:r>
              <a:rPr lang="en-US" dirty="0"/>
              <a:t>B</a:t>
            </a:r>
            <a:r>
              <a:rPr lang="en-US" baseline="-25000" dirty="0"/>
              <a:t>0</a:t>
            </a:r>
          </a:p>
        </p:txBody>
      </p:sp>
      <p:cxnSp>
        <p:nvCxnSpPr>
          <p:cNvPr id="96" name="Straight Arrow Connector 95">
            <a:extLst>
              <a:ext uri="{FF2B5EF4-FFF2-40B4-BE49-F238E27FC236}">
                <a16:creationId xmlns:a16="http://schemas.microsoft.com/office/drawing/2014/main" id="{CC1DADDA-1EC3-BF4E-8275-E6336697F409}"/>
              </a:ext>
            </a:extLst>
          </p:cNvPr>
          <p:cNvCxnSpPr/>
          <p:nvPr/>
        </p:nvCxnSpPr>
        <p:spPr>
          <a:xfrm>
            <a:off x="8623040"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B6A705C-6A5D-6949-A522-FEFA8CEB6FC8}"/>
              </a:ext>
            </a:extLst>
          </p:cNvPr>
          <p:cNvSpPr txBox="1"/>
          <p:nvPr/>
        </p:nvSpPr>
        <p:spPr>
          <a:xfrm>
            <a:off x="8272086" y="5686829"/>
            <a:ext cx="675185" cy="369332"/>
          </a:xfrm>
          <a:prstGeom prst="rect">
            <a:avLst/>
          </a:prstGeom>
          <a:noFill/>
        </p:spPr>
        <p:txBody>
          <a:bodyPr wrap="none" rtlCol="0">
            <a:spAutoFit/>
          </a:bodyPr>
          <a:lstStyle/>
          <a:p>
            <a:pPr algn="ctr"/>
            <a:r>
              <a:rPr lang="en-US" dirty="0"/>
              <a:t>Sum</a:t>
            </a:r>
            <a:r>
              <a:rPr lang="en-US" baseline="-25000" dirty="0"/>
              <a:t>0</a:t>
            </a:r>
          </a:p>
        </p:txBody>
      </p:sp>
      <p:sp>
        <p:nvSpPr>
          <p:cNvPr id="98" name="Rectangle 97">
            <a:extLst>
              <a:ext uri="{FF2B5EF4-FFF2-40B4-BE49-F238E27FC236}">
                <a16:creationId xmlns:a16="http://schemas.microsoft.com/office/drawing/2014/main" id="{62BBDCC3-875A-D74E-96CE-3D70818C50FA}"/>
              </a:ext>
            </a:extLst>
          </p:cNvPr>
          <p:cNvSpPr/>
          <p:nvPr/>
        </p:nvSpPr>
        <p:spPr>
          <a:xfrm>
            <a:off x="6119327"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9" name="Straight Arrow Connector 98">
            <a:extLst>
              <a:ext uri="{FF2B5EF4-FFF2-40B4-BE49-F238E27FC236}">
                <a16:creationId xmlns:a16="http://schemas.microsoft.com/office/drawing/2014/main" id="{49001350-B17C-AB4A-8451-172CA4BAFBF0}"/>
              </a:ext>
            </a:extLst>
          </p:cNvPr>
          <p:cNvCxnSpPr/>
          <p:nvPr/>
        </p:nvCxnSpPr>
        <p:spPr>
          <a:xfrm>
            <a:off x="6514324"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55EBA0D-CB04-7F4F-BAFE-D0699EE59B18}"/>
              </a:ext>
            </a:extLst>
          </p:cNvPr>
          <p:cNvCxnSpPr>
            <a:cxnSpLocks/>
            <a:stCxn id="98" idx="1"/>
          </p:cNvCxnSpPr>
          <p:nvPr/>
        </p:nvCxnSpPr>
        <p:spPr>
          <a:xfrm flipH="1">
            <a:off x="5561616" y="45556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E4480CC-CB98-3B49-A7D1-1CB580347D53}"/>
              </a:ext>
            </a:extLst>
          </p:cNvPr>
          <p:cNvSpPr txBox="1"/>
          <p:nvPr/>
        </p:nvSpPr>
        <p:spPr>
          <a:xfrm>
            <a:off x="6325523" y="3006892"/>
            <a:ext cx="396262" cy="369332"/>
          </a:xfrm>
          <a:prstGeom prst="rect">
            <a:avLst/>
          </a:prstGeom>
          <a:noFill/>
        </p:spPr>
        <p:txBody>
          <a:bodyPr wrap="none" rtlCol="0">
            <a:spAutoFit/>
          </a:bodyPr>
          <a:lstStyle/>
          <a:p>
            <a:r>
              <a:rPr lang="en-US" dirty="0"/>
              <a:t>A</a:t>
            </a:r>
            <a:r>
              <a:rPr lang="en-US" baseline="-25000" dirty="0"/>
              <a:t>1</a:t>
            </a:r>
          </a:p>
        </p:txBody>
      </p:sp>
      <p:sp>
        <p:nvSpPr>
          <p:cNvPr id="102" name="TextBox 101">
            <a:extLst>
              <a:ext uri="{FF2B5EF4-FFF2-40B4-BE49-F238E27FC236}">
                <a16:creationId xmlns:a16="http://schemas.microsoft.com/office/drawing/2014/main" id="{4C4BCFFE-C3B3-A04F-8760-BECF2E4E8432}"/>
              </a:ext>
            </a:extLst>
          </p:cNvPr>
          <p:cNvSpPr txBox="1"/>
          <p:nvPr/>
        </p:nvSpPr>
        <p:spPr>
          <a:xfrm>
            <a:off x="6659223" y="1138650"/>
            <a:ext cx="388248" cy="369332"/>
          </a:xfrm>
          <a:prstGeom prst="rect">
            <a:avLst/>
          </a:prstGeom>
          <a:noFill/>
        </p:spPr>
        <p:txBody>
          <a:bodyPr wrap="square" rtlCol="0">
            <a:spAutoFit/>
          </a:bodyPr>
          <a:lstStyle/>
          <a:p>
            <a:r>
              <a:rPr lang="en-US" dirty="0"/>
              <a:t>B</a:t>
            </a:r>
            <a:r>
              <a:rPr lang="en-US" baseline="-25000" dirty="0"/>
              <a:t>1</a:t>
            </a:r>
          </a:p>
        </p:txBody>
      </p:sp>
      <p:cxnSp>
        <p:nvCxnSpPr>
          <p:cNvPr id="103" name="Straight Arrow Connector 102">
            <a:extLst>
              <a:ext uri="{FF2B5EF4-FFF2-40B4-BE49-F238E27FC236}">
                <a16:creationId xmlns:a16="http://schemas.microsoft.com/office/drawing/2014/main" id="{76FC2D05-A3EE-2340-9CAE-8FA489BF98A2}"/>
              </a:ext>
            </a:extLst>
          </p:cNvPr>
          <p:cNvCxnSpPr/>
          <p:nvPr/>
        </p:nvCxnSpPr>
        <p:spPr>
          <a:xfrm>
            <a:off x="6766249"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FD84348-0858-044B-AFCD-200DEAD0B246}"/>
              </a:ext>
            </a:extLst>
          </p:cNvPr>
          <p:cNvSpPr txBox="1"/>
          <p:nvPr/>
        </p:nvSpPr>
        <p:spPr>
          <a:xfrm>
            <a:off x="6415294" y="5686829"/>
            <a:ext cx="675186" cy="369332"/>
          </a:xfrm>
          <a:prstGeom prst="rect">
            <a:avLst/>
          </a:prstGeom>
          <a:noFill/>
        </p:spPr>
        <p:txBody>
          <a:bodyPr wrap="none" rtlCol="0">
            <a:spAutoFit/>
          </a:bodyPr>
          <a:lstStyle/>
          <a:p>
            <a:pPr algn="ctr"/>
            <a:r>
              <a:rPr lang="en-US" dirty="0"/>
              <a:t>Sum</a:t>
            </a:r>
            <a:r>
              <a:rPr lang="en-US" baseline="-25000" dirty="0"/>
              <a:t>1</a:t>
            </a:r>
          </a:p>
        </p:txBody>
      </p:sp>
      <p:sp>
        <p:nvSpPr>
          <p:cNvPr id="105" name="TextBox 104">
            <a:extLst>
              <a:ext uri="{FF2B5EF4-FFF2-40B4-BE49-F238E27FC236}">
                <a16:creationId xmlns:a16="http://schemas.microsoft.com/office/drawing/2014/main" id="{6508EABD-5F6D-0F46-A01B-91751F011D7A}"/>
              </a:ext>
            </a:extLst>
          </p:cNvPr>
          <p:cNvSpPr txBox="1"/>
          <p:nvPr/>
        </p:nvSpPr>
        <p:spPr>
          <a:xfrm rot="16200000">
            <a:off x="7353425" y="4042565"/>
            <a:ext cx="656783" cy="369332"/>
          </a:xfrm>
          <a:prstGeom prst="rect">
            <a:avLst/>
          </a:prstGeom>
          <a:noFill/>
        </p:spPr>
        <p:txBody>
          <a:bodyPr wrap="none" rtlCol="0">
            <a:spAutoFit/>
          </a:bodyPr>
          <a:lstStyle/>
          <a:p>
            <a:r>
              <a:rPr lang="en-US" dirty="0"/>
              <a:t>carry</a:t>
            </a:r>
          </a:p>
        </p:txBody>
      </p:sp>
      <p:sp>
        <p:nvSpPr>
          <p:cNvPr id="106" name="TextBox 105">
            <a:extLst>
              <a:ext uri="{FF2B5EF4-FFF2-40B4-BE49-F238E27FC236}">
                <a16:creationId xmlns:a16="http://schemas.microsoft.com/office/drawing/2014/main" id="{7DBAEF5C-473C-3249-8967-C3A7DA2E06DB}"/>
              </a:ext>
            </a:extLst>
          </p:cNvPr>
          <p:cNvSpPr txBox="1"/>
          <p:nvPr/>
        </p:nvSpPr>
        <p:spPr>
          <a:xfrm rot="16200000">
            <a:off x="5497021" y="4024815"/>
            <a:ext cx="656783" cy="369332"/>
          </a:xfrm>
          <a:prstGeom prst="rect">
            <a:avLst/>
          </a:prstGeom>
          <a:noFill/>
        </p:spPr>
        <p:txBody>
          <a:bodyPr wrap="none" rtlCol="0">
            <a:spAutoFit/>
          </a:bodyPr>
          <a:lstStyle/>
          <a:p>
            <a:r>
              <a:rPr lang="en-US" dirty="0"/>
              <a:t>carry</a:t>
            </a:r>
          </a:p>
        </p:txBody>
      </p:sp>
      <p:grpSp>
        <p:nvGrpSpPr>
          <p:cNvPr id="107" name="Group 106">
            <a:extLst>
              <a:ext uri="{FF2B5EF4-FFF2-40B4-BE49-F238E27FC236}">
                <a16:creationId xmlns:a16="http://schemas.microsoft.com/office/drawing/2014/main" id="{F24164A3-9972-3240-9F66-6E7D4137E3F0}"/>
              </a:ext>
            </a:extLst>
          </p:cNvPr>
          <p:cNvGrpSpPr/>
          <p:nvPr/>
        </p:nvGrpSpPr>
        <p:grpSpPr>
          <a:xfrm>
            <a:off x="8272086" y="1443354"/>
            <a:ext cx="1181606" cy="1558876"/>
            <a:chOff x="9965874" y="365125"/>
            <a:chExt cx="1181606" cy="1558876"/>
          </a:xfrm>
        </p:grpSpPr>
        <p:grpSp>
          <p:nvGrpSpPr>
            <p:cNvPr id="108" name="Group 107">
              <a:extLst>
                <a:ext uri="{FF2B5EF4-FFF2-40B4-BE49-F238E27FC236}">
                  <a16:creationId xmlns:a16="http://schemas.microsoft.com/office/drawing/2014/main" id="{9A990CCE-B82E-1C4E-9591-E09531330D87}"/>
                </a:ext>
              </a:extLst>
            </p:cNvPr>
            <p:cNvGrpSpPr/>
            <p:nvPr/>
          </p:nvGrpSpPr>
          <p:grpSpPr>
            <a:xfrm>
              <a:off x="10556677" y="850580"/>
              <a:ext cx="397764" cy="507415"/>
              <a:chOff x="10262763" y="1078498"/>
              <a:chExt cx="397764" cy="507415"/>
            </a:xfrm>
          </p:grpSpPr>
          <p:sp>
            <p:nvSpPr>
              <p:cNvPr id="113" name="Triangle 112">
                <a:extLst>
                  <a:ext uri="{FF2B5EF4-FFF2-40B4-BE49-F238E27FC236}">
                    <a16:creationId xmlns:a16="http://schemas.microsoft.com/office/drawing/2014/main" id="{EA9C6CEC-D1B8-7C4A-9FCA-6A571038D373}"/>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C4546A-E359-0D44-8959-AF7793940008}"/>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ounded Rectangle 108">
              <a:extLst>
                <a:ext uri="{FF2B5EF4-FFF2-40B4-BE49-F238E27FC236}">
                  <a16:creationId xmlns:a16="http://schemas.microsoft.com/office/drawing/2014/main" id="{36347D63-4226-F248-BC7E-6E31963F2F0A}"/>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10" name="Straight Arrow Connector 109">
              <a:extLst>
                <a:ext uri="{FF2B5EF4-FFF2-40B4-BE49-F238E27FC236}">
                  <a16:creationId xmlns:a16="http://schemas.microsoft.com/office/drawing/2014/main" id="{C5585751-48FC-D04C-B759-E7A3BD5101FA}"/>
                </a:ext>
              </a:extLst>
            </p:cNvPr>
            <p:cNvCxnSpPr>
              <a:cxnSpLocks/>
              <a:stCxn id="11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8A74463-B981-FD4E-B15D-6177B8F6E8D7}"/>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EE2DDC81-BE7B-E24C-8FDE-FD13135341CD}"/>
                </a:ext>
              </a:extLst>
            </p:cNvPr>
            <p:cNvCxnSpPr>
              <a:cxnSpLocks/>
              <a:endCxn id="11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49D61BD7-2B75-B343-AE04-71A520B90E83}"/>
              </a:ext>
            </a:extLst>
          </p:cNvPr>
          <p:cNvSpPr txBox="1"/>
          <p:nvPr/>
        </p:nvSpPr>
        <p:spPr>
          <a:xfrm>
            <a:off x="4622182" y="4266062"/>
            <a:ext cx="636713" cy="523220"/>
          </a:xfrm>
          <a:prstGeom prst="rect">
            <a:avLst/>
          </a:prstGeom>
          <a:noFill/>
        </p:spPr>
        <p:txBody>
          <a:bodyPr wrap="none" rtlCol="0">
            <a:spAutoFit/>
          </a:bodyPr>
          <a:lstStyle/>
          <a:p>
            <a:r>
              <a:rPr lang="en-US" sz="2800" b="1" dirty="0"/>
              <a:t>. . .</a:t>
            </a:r>
          </a:p>
        </p:txBody>
      </p:sp>
      <p:cxnSp>
        <p:nvCxnSpPr>
          <p:cNvPr id="116" name="Straight Arrow Connector 115">
            <a:extLst>
              <a:ext uri="{FF2B5EF4-FFF2-40B4-BE49-F238E27FC236}">
                <a16:creationId xmlns:a16="http://schemas.microsoft.com/office/drawing/2014/main" id="{9BC26C52-1404-F644-8773-FC009821E591}"/>
              </a:ext>
            </a:extLst>
          </p:cNvPr>
          <p:cNvCxnSpPr>
            <a:cxnSpLocks/>
            <a:stCxn id="119" idx="2"/>
          </p:cNvCxnSpPr>
          <p:nvPr/>
        </p:nvCxnSpPr>
        <p:spPr>
          <a:xfrm>
            <a:off x="7086265"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1E085DF6-9680-0D42-A191-441F588ACAAA}"/>
              </a:ext>
            </a:extLst>
          </p:cNvPr>
          <p:cNvGrpSpPr/>
          <p:nvPr/>
        </p:nvGrpSpPr>
        <p:grpSpPr>
          <a:xfrm>
            <a:off x="6495462" y="1443354"/>
            <a:ext cx="1181606" cy="1558876"/>
            <a:chOff x="9965874" y="365125"/>
            <a:chExt cx="1181606" cy="1558876"/>
          </a:xfrm>
        </p:grpSpPr>
        <p:grpSp>
          <p:nvGrpSpPr>
            <p:cNvPr id="118" name="Group 117">
              <a:extLst>
                <a:ext uri="{FF2B5EF4-FFF2-40B4-BE49-F238E27FC236}">
                  <a16:creationId xmlns:a16="http://schemas.microsoft.com/office/drawing/2014/main" id="{7387C02B-C7D4-494C-9094-9ECC3E026A79}"/>
                </a:ext>
              </a:extLst>
            </p:cNvPr>
            <p:cNvGrpSpPr/>
            <p:nvPr/>
          </p:nvGrpSpPr>
          <p:grpSpPr>
            <a:xfrm>
              <a:off x="10556677" y="850580"/>
              <a:ext cx="397764" cy="507415"/>
              <a:chOff x="10262763" y="1078498"/>
              <a:chExt cx="397764" cy="507415"/>
            </a:xfrm>
          </p:grpSpPr>
          <p:sp>
            <p:nvSpPr>
              <p:cNvPr id="123" name="Triangle 122">
                <a:extLst>
                  <a:ext uri="{FF2B5EF4-FFF2-40B4-BE49-F238E27FC236}">
                    <a16:creationId xmlns:a16="http://schemas.microsoft.com/office/drawing/2014/main" id="{109FF788-AA7A-CB47-888E-912D8E7CD539}"/>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5E83E51-1646-2141-B4A2-6EEEDC4D2411}"/>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ounded Rectangle 118">
              <a:extLst>
                <a:ext uri="{FF2B5EF4-FFF2-40B4-BE49-F238E27FC236}">
                  <a16:creationId xmlns:a16="http://schemas.microsoft.com/office/drawing/2014/main" id="{B21DEE84-CA5E-0C48-9944-10345409DEA9}"/>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20" name="Straight Arrow Connector 119">
              <a:extLst>
                <a:ext uri="{FF2B5EF4-FFF2-40B4-BE49-F238E27FC236}">
                  <a16:creationId xmlns:a16="http://schemas.microsoft.com/office/drawing/2014/main" id="{693A968C-BAA2-344C-A31D-10CB1E6EE70B}"/>
                </a:ext>
              </a:extLst>
            </p:cNvPr>
            <p:cNvCxnSpPr>
              <a:cxnSpLocks/>
              <a:stCxn id="12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C5B3C43-A0CF-7840-912B-1B961C90E261}"/>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3A265A7D-57FD-CD49-BBC3-1FBECD36A6F7}"/>
                </a:ext>
              </a:extLst>
            </p:cNvPr>
            <p:cNvCxnSpPr>
              <a:cxnSpLocks/>
              <a:endCxn id="12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5" name="Elbow Connector 124">
            <a:extLst>
              <a:ext uri="{FF2B5EF4-FFF2-40B4-BE49-F238E27FC236}">
                <a16:creationId xmlns:a16="http://schemas.microsoft.com/office/drawing/2014/main" id="{84287892-83D9-2D4F-A4D5-D70F59199CD0}"/>
              </a:ext>
            </a:extLst>
          </p:cNvPr>
          <p:cNvCxnSpPr>
            <a:endCxn id="90" idx="3"/>
          </p:cNvCxnSpPr>
          <p:nvPr/>
        </p:nvCxnSpPr>
        <p:spPr>
          <a:xfrm rot="5400000">
            <a:off x="8273407" y="2415029"/>
            <a:ext cx="3112269" cy="11689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0357813F-B2E1-884E-AEE9-D724C6EAAED3}"/>
              </a:ext>
            </a:extLst>
          </p:cNvPr>
          <p:cNvSpPr txBox="1"/>
          <p:nvPr/>
        </p:nvSpPr>
        <p:spPr>
          <a:xfrm>
            <a:off x="9949616" y="753205"/>
            <a:ext cx="1501245" cy="646331"/>
          </a:xfrm>
          <a:prstGeom prst="rect">
            <a:avLst/>
          </a:prstGeom>
          <a:noFill/>
        </p:spPr>
        <p:txBody>
          <a:bodyPr wrap="none" rtlCol="0">
            <a:spAutoFit/>
          </a:bodyPr>
          <a:lstStyle/>
          <a:p>
            <a:r>
              <a:rPr lang="en-US" dirty="0"/>
              <a:t>0 = ADD</a:t>
            </a:r>
          </a:p>
          <a:p>
            <a:r>
              <a:rPr lang="en-US" dirty="0"/>
              <a:t>1 = SUBTRACT</a:t>
            </a:r>
          </a:p>
        </p:txBody>
      </p:sp>
      <p:cxnSp>
        <p:nvCxnSpPr>
          <p:cNvPr id="127" name="Elbow Connector 126">
            <a:extLst>
              <a:ext uri="{FF2B5EF4-FFF2-40B4-BE49-F238E27FC236}">
                <a16:creationId xmlns:a16="http://schemas.microsoft.com/office/drawing/2014/main" id="{B0111F1F-3F03-9443-ADF7-1B1EE633550D}"/>
              </a:ext>
            </a:extLst>
          </p:cNvPr>
          <p:cNvCxnSpPr>
            <a:cxnSpLocks/>
            <a:endCxn id="109" idx="3"/>
          </p:cNvCxnSpPr>
          <p:nvPr/>
        </p:nvCxnSpPr>
        <p:spPr>
          <a:xfrm rot="10800000">
            <a:off x="9453692" y="2805883"/>
            <a:ext cx="972996" cy="369657"/>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a:extLst>
              <a:ext uri="{FF2B5EF4-FFF2-40B4-BE49-F238E27FC236}">
                <a16:creationId xmlns:a16="http://schemas.microsoft.com/office/drawing/2014/main" id="{F9290B85-17FE-FD4D-8058-36CFE9C47D6B}"/>
              </a:ext>
            </a:extLst>
          </p:cNvPr>
          <p:cNvCxnSpPr>
            <a:cxnSpLocks/>
            <a:endCxn id="119" idx="3"/>
          </p:cNvCxnSpPr>
          <p:nvPr/>
        </p:nvCxnSpPr>
        <p:spPr>
          <a:xfrm rot="10800000">
            <a:off x="7677069" y="2805883"/>
            <a:ext cx="2736933" cy="383025"/>
          </a:xfrm>
          <a:prstGeom prst="bentConnector3">
            <a:avLst>
              <a:gd name="adj1" fmla="val 8480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984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t>A + B = C</a:t>
            </a:r>
          </a:p>
          <a:p>
            <a:pPr lvl="1"/>
            <a:r>
              <a:rPr lang="en-US" dirty="0"/>
              <a:t>If C&lt;A, overflow has occurred</a:t>
            </a:r>
          </a:p>
          <a:p>
            <a:pPr lvl="1"/>
            <a:r>
              <a:rPr lang="en-US" dirty="0" err="1"/>
              <a:t>U</a:t>
            </a:r>
            <a:r>
              <a:rPr lang="en-US" baseline="-25000" dirty="0" err="1"/>
              <a:t>max</a:t>
            </a:r>
            <a:r>
              <a:rPr lang="en-US" dirty="0"/>
              <a:t>-A &lt; B</a:t>
            </a:r>
          </a:p>
          <a:p>
            <a:endParaRPr lang="en-US" dirty="0"/>
          </a:p>
          <a:p>
            <a:r>
              <a:rPr lang="en-US" dirty="0"/>
              <a:t>A – B = C</a:t>
            </a:r>
          </a:p>
          <a:p>
            <a:pPr lvl="1"/>
            <a:r>
              <a:rPr lang="en-US" dirty="0"/>
              <a:t>If C&gt;A, overflow has occurred</a:t>
            </a:r>
          </a:p>
          <a:p>
            <a:pPr lvl="1"/>
            <a:r>
              <a:rPr lang="en-US" dirty="0"/>
              <a:t>A&lt;B</a:t>
            </a:r>
          </a:p>
          <a:p>
            <a:pPr lvl="2"/>
            <a:r>
              <a:rPr lang="en-US" dirty="0"/>
              <a:t>Equivalent to A-0 &lt; B</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p:txBody>
          <a:bodyPr>
            <a:normAutofit/>
          </a:bodyPr>
          <a:lstStyle/>
          <a:p>
            <a:r>
              <a:rPr lang="en-US" dirty="0"/>
              <a:t>A + B = C	A≥0, B≥0</a:t>
            </a:r>
          </a:p>
          <a:p>
            <a:pPr lvl="1"/>
            <a:r>
              <a:rPr lang="en-US" dirty="0"/>
              <a:t>If C&lt;A, overflow has occurred</a:t>
            </a:r>
          </a:p>
          <a:p>
            <a:pPr lvl="1"/>
            <a:r>
              <a:rPr lang="en-US" dirty="0" err="1"/>
              <a:t>T</a:t>
            </a:r>
            <a:r>
              <a:rPr lang="en-US" baseline="-25000" dirty="0" err="1"/>
              <a:t>max</a:t>
            </a:r>
            <a:r>
              <a:rPr lang="en-US" dirty="0"/>
              <a:t>-A &lt; B</a:t>
            </a:r>
          </a:p>
          <a:p>
            <a:endParaRPr lang="en-US" dirty="0"/>
          </a:p>
          <a:p>
            <a:r>
              <a:rPr lang="en-US" dirty="0"/>
              <a:t>A + B = C	A≤0, B≤0</a:t>
            </a:r>
          </a:p>
          <a:p>
            <a:pPr marL="914400" lvl="2" indent="0">
              <a:buNone/>
            </a:pPr>
            <a:r>
              <a:rPr lang="en-US" dirty="0"/>
              <a:t>Equivalent to A - B = C	A≤0,B≥0</a:t>
            </a:r>
          </a:p>
          <a:p>
            <a:pPr lvl="1"/>
            <a:r>
              <a:rPr lang="en-US" dirty="0"/>
              <a:t>If C&gt;A, overflow has occurred</a:t>
            </a:r>
          </a:p>
          <a:p>
            <a:pPr lvl="1"/>
            <a:r>
              <a:rPr lang="en-US" dirty="0"/>
              <a:t>A-</a:t>
            </a:r>
            <a:r>
              <a:rPr lang="en-US" dirty="0" err="1"/>
              <a:t>T</a:t>
            </a:r>
            <a:r>
              <a:rPr lang="en-US" baseline="-25000" dirty="0" err="1"/>
              <a:t>min</a:t>
            </a:r>
            <a:r>
              <a:rPr lang="en-US" dirty="0"/>
              <a:t>&lt; |B|</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33</a:t>
            </a:fld>
            <a:endParaRPr lang="en-US" dirty="0"/>
          </a:p>
        </p:txBody>
      </p:sp>
      <p:sp>
        <p:nvSpPr>
          <p:cNvPr id="5" name="Text Placeholder 4"/>
          <p:cNvSpPr>
            <a:spLocks noGrp="1"/>
          </p:cNvSpPr>
          <p:nvPr>
            <p:ph type="body" sz="quarter" idx="13"/>
          </p:nvPr>
        </p:nvSpPr>
        <p:spPr/>
        <p:txBody>
          <a:bodyPr/>
          <a:lstStyle/>
          <a:p>
            <a:r>
              <a:rPr lang="en-US" dirty="0"/>
              <a:t>Slide by Bohn</a:t>
            </a:r>
          </a:p>
        </p:txBody>
      </p:sp>
      <p:sp>
        <p:nvSpPr>
          <p:cNvPr id="10" name="Freeform 9"/>
          <p:cNvSpPr/>
          <p:nvPr/>
        </p:nvSpPr>
        <p:spPr>
          <a:xfrm>
            <a:off x="4398264" y="1414069"/>
            <a:ext cx="5596128" cy="1146251"/>
          </a:xfrm>
          <a:custGeom>
            <a:avLst/>
            <a:gdLst>
              <a:gd name="connsiteX0" fmla="*/ 0 w 5596128"/>
              <a:gd name="connsiteY0" fmla="*/ 908507 h 1146251"/>
              <a:gd name="connsiteX1" fmla="*/ 1810512 w 5596128"/>
              <a:gd name="connsiteY1" fmla="*/ 76403 h 1146251"/>
              <a:gd name="connsiteX2" fmla="*/ 4892040 w 5596128"/>
              <a:gd name="connsiteY2" fmla="*/ 158699 h 1146251"/>
              <a:gd name="connsiteX3" fmla="*/ 5596128 w 5596128"/>
              <a:gd name="connsiteY3" fmla="*/ 1146251 h 1146251"/>
            </a:gdLst>
            <a:ahLst/>
            <a:cxnLst>
              <a:cxn ang="0">
                <a:pos x="connsiteX0" y="connsiteY0"/>
              </a:cxn>
              <a:cxn ang="0">
                <a:pos x="connsiteX1" y="connsiteY1"/>
              </a:cxn>
              <a:cxn ang="0">
                <a:pos x="connsiteX2" y="connsiteY2"/>
              </a:cxn>
              <a:cxn ang="0">
                <a:pos x="connsiteX3" y="connsiteY3"/>
              </a:cxn>
            </a:cxnLst>
            <a:rect l="l" t="t" r="r" b="b"/>
            <a:pathLst>
              <a:path w="5596128" h="1146251">
                <a:moveTo>
                  <a:pt x="0" y="908507"/>
                </a:moveTo>
                <a:cubicBezTo>
                  <a:pt x="497586" y="554939"/>
                  <a:pt x="995172" y="201371"/>
                  <a:pt x="1810512" y="76403"/>
                </a:cubicBezTo>
                <a:cubicBezTo>
                  <a:pt x="2625852" y="-48565"/>
                  <a:pt x="4261104" y="-19609"/>
                  <a:pt x="4892040" y="158699"/>
                </a:cubicBezTo>
                <a:cubicBezTo>
                  <a:pt x="5522976" y="337007"/>
                  <a:pt x="5559552" y="741629"/>
                  <a:pt x="5596128" y="1146251"/>
                </a:cubicBezTo>
              </a:path>
            </a:pathLst>
          </a:custGeom>
          <a:noFill/>
          <a:ln w="38100">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378734" y="991961"/>
            <a:ext cx="2592313" cy="646331"/>
          </a:xfrm>
          <a:prstGeom prst="rect">
            <a:avLst/>
          </a:prstGeom>
          <a:noFill/>
        </p:spPr>
        <p:txBody>
          <a:bodyPr wrap="none" rtlCol="0">
            <a:spAutoFit/>
          </a:bodyPr>
          <a:lstStyle/>
          <a:p>
            <a:r>
              <a:rPr lang="en-US" dirty="0"/>
              <a:t>SAME CONDITIONS</a:t>
            </a:r>
          </a:p>
          <a:p>
            <a:r>
              <a:rPr lang="en-US" dirty="0"/>
              <a:t>at the interpretation level</a:t>
            </a:r>
          </a:p>
        </p:txBody>
      </p:sp>
      <p:sp>
        <p:nvSpPr>
          <p:cNvPr id="12" name="TextBox 11"/>
          <p:cNvSpPr txBox="1"/>
          <p:nvPr/>
        </p:nvSpPr>
        <p:spPr>
          <a:xfrm>
            <a:off x="10169017" y="1706160"/>
            <a:ext cx="1532086" cy="646331"/>
          </a:xfrm>
          <a:prstGeom prst="rect">
            <a:avLst/>
          </a:prstGeom>
          <a:noFill/>
        </p:spPr>
        <p:txBody>
          <a:bodyPr wrap="none" rtlCol="0">
            <a:spAutoFit/>
          </a:bodyPr>
          <a:lstStyle/>
          <a:p>
            <a:r>
              <a:rPr lang="en-US" dirty="0"/>
              <a:t>but different</a:t>
            </a:r>
          </a:p>
          <a:p>
            <a:r>
              <a:rPr lang="en-US" dirty="0"/>
              <a:t>at the bit level</a:t>
            </a:r>
          </a:p>
        </p:txBody>
      </p:sp>
    </p:spTree>
    <p:extLst>
      <p:ext uri="{BB962C8B-B14F-4D97-AF65-F5344CB8AC3E}">
        <p14:creationId xmlns:p14="http://schemas.microsoft.com/office/powerpoint/2010/main" val="412803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34</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31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solidFill>
                  <a:srgbClr val="C00000"/>
                </a:solidFill>
              </a:rPr>
              <a:t>Is the MSB carry-out bit different from the LSB carry-in bit?</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a:xfrm>
            <a:off x="6172200" y="2505075"/>
            <a:ext cx="5522976" cy="3684588"/>
          </a:xfrm>
        </p:spPr>
        <p:txBody>
          <a:bodyPr>
            <a:normAutofit/>
          </a:bodyPr>
          <a:lstStyle/>
          <a:p>
            <a:pPr marL="0" indent="0">
              <a:buNone/>
            </a:pPr>
            <a:r>
              <a:rPr lang="en-US" dirty="0">
                <a:solidFill>
                  <a:srgbClr val="C00000"/>
                </a:solidFill>
              </a:rPr>
              <a:t>When viewed as addition:</a:t>
            </a:r>
          </a:p>
          <a:p>
            <a:r>
              <a:rPr lang="en-US" dirty="0">
                <a:solidFill>
                  <a:srgbClr val="C00000"/>
                </a:solidFill>
              </a:rPr>
              <a:t>If both operands have same sign,</a:t>
            </a:r>
            <a:br>
              <a:rPr lang="en-US" dirty="0">
                <a:solidFill>
                  <a:srgbClr val="C00000"/>
                </a:solidFill>
              </a:rPr>
            </a:br>
            <a:r>
              <a:rPr lang="en-US" dirty="0">
                <a:solidFill>
                  <a:srgbClr val="C00000"/>
                </a:solidFill>
              </a:rPr>
              <a:t>does sum have the opposite sign?</a:t>
            </a:r>
          </a:p>
          <a:p>
            <a:endParaRPr lang="en-US" dirty="0">
              <a:solidFill>
                <a:srgbClr val="C00000"/>
              </a:solidFill>
            </a:endParaRPr>
          </a:p>
          <a:p>
            <a:r>
              <a:rPr lang="en-US" dirty="0">
                <a:solidFill>
                  <a:srgbClr val="C00000"/>
                </a:solidFill>
              </a:rPr>
              <a:t>Is the MSB carry-out bit different from the MSB carry-in bit?</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35</a:t>
            </a:fld>
            <a:endParaRPr lang="en-US" dirty="0"/>
          </a:p>
        </p:txBody>
      </p:sp>
      <p:sp>
        <p:nvSpPr>
          <p:cNvPr id="5" name="Text Placeholder 4"/>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89527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Unsigned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129854" y="4080198"/>
            <a:ext cx="3279039" cy="2104756"/>
          </a:xfrm>
          <a:prstGeom prst="rightArrowCallout">
            <a:avLst>
              <a:gd name="adj1" fmla="val 25000"/>
              <a:gd name="adj2" fmla="val 25000"/>
              <a:gd name="adj3" fmla="val 25000"/>
              <a:gd name="adj4" fmla="val 839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r>
              <a:rPr lang="en-US" sz="2400" dirty="0">
                <a:solidFill>
                  <a:srgbClr val="FFFF00"/>
                </a:solidFill>
              </a:rPr>
              <a:t> = 1 then unsigned addition/subtraction overflowed</a:t>
            </a:r>
          </a:p>
        </p:txBody>
      </p:sp>
    </p:spTree>
    <p:extLst>
      <p:ext uri="{BB962C8B-B14F-4D97-AF65-F5344CB8AC3E}">
        <p14:creationId xmlns:p14="http://schemas.microsoft.com/office/powerpoint/2010/main" val="261032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37</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9" name="Oval 48">
            <a:extLst>
              <a:ext uri="{FF2B5EF4-FFF2-40B4-BE49-F238E27FC236}">
                <a16:creationId xmlns:a16="http://schemas.microsoft.com/office/drawing/2014/main" id="{5516D5E3-D838-0F42-8C37-848A53E82F02}"/>
              </a:ext>
            </a:extLst>
          </p:cNvPr>
          <p:cNvSpPr/>
          <p:nvPr/>
        </p:nvSpPr>
        <p:spPr>
          <a:xfrm>
            <a:off x="3472249" y="2029326"/>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403AD2E-9595-BB49-BCD9-E86E3668435A}"/>
              </a:ext>
            </a:extLst>
          </p:cNvPr>
          <p:cNvSpPr/>
          <p:nvPr/>
        </p:nvSpPr>
        <p:spPr>
          <a:xfrm>
            <a:off x="3386105" y="4799292"/>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B23EDE86-4B03-7347-A1C4-A8EAC45CDA33}"/>
              </a:ext>
            </a:extLst>
          </p:cNvPr>
          <p:cNvCxnSpPr>
            <a:cxnSpLocks/>
            <a:stCxn id="49" idx="2"/>
            <a:endCxn id="53" idx="0"/>
          </p:cNvCxnSpPr>
          <p:nvPr/>
        </p:nvCxnSpPr>
        <p:spPr>
          <a:xfrm flipH="1">
            <a:off x="1687629" y="2380085"/>
            <a:ext cx="1784620" cy="19846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32E4240-669D-5B42-9ACE-C96967836396}"/>
              </a:ext>
            </a:extLst>
          </p:cNvPr>
          <p:cNvCxnSpPr>
            <a:cxnSpLocks/>
            <a:stCxn id="50" idx="2"/>
            <a:endCxn id="53" idx="3"/>
          </p:cNvCxnSpPr>
          <p:nvPr/>
        </p:nvCxnSpPr>
        <p:spPr>
          <a:xfrm flipH="1">
            <a:off x="3186414" y="5150051"/>
            <a:ext cx="199691" cy="39129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0ED80C6E-5B97-B74E-9EE1-9CC63E21E435}"/>
              </a:ext>
            </a:extLst>
          </p:cNvPr>
          <p:cNvSpPr/>
          <p:nvPr/>
        </p:nvSpPr>
        <p:spPr>
          <a:xfrm>
            <a:off x="188843" y="4364753"/>
            <a:ext cx="2997571" cy="235319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a:t>
            </a:r>
          </a:p>
          <a:p>
            <a:pPr algn="ctr"/>
            <a:r>
              <a:rPr lang="en-US" sz="2400" dirty="0">
                <a:solidFill>
                  <a:srgbClr val="FFFF00"/>
                </a:solidFill>
              </a:rPr>
              <a:t>A</a:t>
            </a:r>
            <a:r>
              <a:rPr lang="en-US" sz="2400" baseline="-25000" dirty="0">
                <a:solidFill>
                  <a:srgbClr val="FFFF00"/>
                </a:solidFill>
              </a:rPr>
              <a:t>n-1</a:t>
            </a:r>
            <a:r>
              <a:rPr lang="en-US" sz="2400" dirty="0">
                <a:solidFill>
                  <a:srgbClr val="FFFF00"/>
                </a:solidFill>
              </a:rPr>
              <a:t> = B</a:t>
            </a:r>
            <a:r>
              <a:rPr lang="en-US" sz="2400" baseline="-25000" dirty="0">
                <a:solidFill>
                  <a:srgbClr val="FFFF00"/>
                </a:solidFill>
              </a:rPr>
              <a:t>n-1</a:t>
            </a:r>
            <a:r>
              <a:rPr lang="en-US" sz="2400" dirty="0">
                <a:solidFill>
                  <a:srgbClr val="FFFF00"/>
                </a:solidFill>
              </a:rPr>
              <a:t> ≠ Sum</a:t>
            </a:r>
            <a:r>
              <a:rPr lang="en-US" sz="2400" baseline="-25000" dirty="0">
                <a:solidFill>
                  <a:srgbClr val="FFFF00"/>
                </a:solidFill>
              </a:rPr>
              <a:t>n-1</a:t>
            </a:r>
            <a:r>
              <a:rPr lang="en-US" sz="2400" dirty="0">
                <a:solidFill>
                  <a:srgbClr val="FFFF00"/>
                </a:solidFill>
              </a:rPr>
              <a:t> </a:t>
            </a:r>
            <a:br>
              <a:rPr lang="en-US" sz="2400" dirty="0">
                <a:solidFill>
                  <a:srgbClr val="FFFF00"/>
                </a:solidFill>
              </a:rPr>
            </a:br>
            <a:r>
              <a:rPr lang="en-US" sz="2400" dirty="0">
                <a:solidFill>
                  <a:srgbClr val="FFFF00"/>
                </a:solidFill>
              </a:rPr>
              <a:t>then signed addition/subtraction overflowed</a:t>
            </a:r>
          </a:p>
        </p:txBody>
      </p:sp>
      <p:sp>
        <p:nvSpPr>
          <p:cNvPr id="54" name="Rounded Rectangle 53">
            <a:extLst>
              <a:ext uri="{FF2B5EF4-FFF2-40B4-BE49-F238E27FC236}">
                <a16:creationId xmlns:a16="http://schemas.microsoft.com/office/drawing/2014/main" id="{BFE4D599-3A01-0F4F-8CE4-B682A56C4D3B}"/>
              </a:ext>
            </a:extLst>
          </p:cNvPr>
          <p:cNvSpPr/>
          <p:nvPr/>
        </p:nvSpPr>
        <p:spPr>
          <a:xfrm>
            <a:off x="4559643" y="5305927"/>
            <a:ext cx="3919906" cy="154898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 C</a:t>
            </a:r>
            <a:r>
              <a:rPr lang="en-US" sz="2400" baseline="-25000" dirty="0">
                <a:solidFill>
                  <a:srgbClr val="FFFF00"/>
                </a:solidFill>
              </a:rPr>
              <a:t>in_n-1</a:t>
            </a:r>
            <a:r>
              <a:rPr lang="en-US" sz="2400" dirty="0">
                <a:solidFill>
                  <a:srgbClr val="FFFF00"/>
                </a:solidFill>
              </a:rPr>
              <a:t> ^ C</a:t>
            </a:r>
            <a:r>
              <a:rPr lang="en-US" sz="2400" baseline="-25000" dirty="0">
                <a:solidFill>
                  <a:srgbClr val="FFFF00"/>
                </a:solidFill>
              </a:rPr>
              <a:t>out_n-1</a:t>
            </a:r>
            <a:r>
              <a:rPr lang="en-US" sz="2400" dirty="0">
                <a:solidFill>
                  <a:srgbClr val="FFFF00"/>
                </a:solidFill>
              </a:rPr>
              <a:t> = 1 then signed addition/subtraction overflowed</a:t>
            </a:r>
          </a:p>
        </p:txBody>
      </p:sp>
      <p:sp>
        <p:nvSpPr>
          <p:cNvPr id="55" name="Oval 54">
            <a:extLst>
              <a:ext uri="{FF2B5EF4-FFF2-40B4-BE49-F238E27FC236}">
                <a16:creationId xmlns:a16="http://schemas.microsoft.com/office/drawing/2014/main" id="{023F0AA9-3C6B-AB46-97BA-B70541C52E85}"/>
              </a:ext>
            </a:extLst>
          </p:cNvPr>
          <p:cNvSpPr/>
          <p:nvPr/>
        </p:nvSpPr>
        <p:spPr>
          <a:xfrm>
            <a:off x="2763452" y="3096822"/>
            <a:ext cx="703920"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08F319D-5ECA-FC4F-A295-B7AEC91943BA}"/>
              </a:ext>
            </a:extLst>
          </p:cNvPr>
          <p:cNvSpPr/>
          <p:nvPr/>
        </p:nvSpPr>
        <p:spPr>
          <a:xfrm>
            <a:off x="4599696" y="3152876"/>
            <a:ext cx="71454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C64194C1-53DF-E44E-9006-4FAEDBA630DC}"/>
              </a:ext>
            </a:extLst>
          </p:cNvPr>
          <p:cNvCxnSpPr>
            <a:cxnSpLocks/>
            <a:stCxn id="54" idx="0"/>
            <a:endCxn id="55" idx="5"/>
          </p:cNvCxnSpPr>
          <p:nvPr/>
        </p:nvCxnSpPr>
        <p:spPr>
          <a:xfrm flipH="1" flipV="1">
            <a:off x="3364285" y="3695604"/>
            <a:ext cx="3155311" cy="16103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CB79A2-A3C6-2542-9E56-C805CC8736E3}"/>
              </a:ext>
            </a:extLst>
          </p:cNvPr>
          <p:cNvCxnSpPr>
            <a:cxnSpLocks/>
            <a:stCxn id="54" idx="0"/>
            <a:endCxn id="56" idx="4"/>
          </p:cNvCxnSpPr>
          <p:nvPr/>
        </p:nvCxnSpPr>
        <p:spPr>
          <a:xfrm flipH="1" flipV="1">
            <a:off x="4956968" y="3854393"/>
            <a:ext cx="1562628" cy="145153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vertical)">
                                      <p:cBhvr>
                                        <p:cTn id="7" dur="500"/>
                                        <p:tgtEl>
                                          <p:spTgt spid="58"/>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vertical)">
                                      <p:cBhvr>
                                        <p:cTn id="13" dur="500"/>
                                        <p:tgtEl>
                                          <p:spTgt spid="55"/>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vertical)">
                                      <p:cBhvr>
                                        <p:cTn id="16" dur="500"/>
                                        <p:tgtEl>
                                          <p:spTgt spid="5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Casting Between Integer Types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38</a:t>
            </a:fld>
            <a:endParaRPr lang="en-US"/>
          </a:p>
        </p:txBody>
      </p:sp>
    </p:spTree>
    <p:extLst>
      <p:ext uri="{BB962C8B-B14F-4D97-AF65-F5344CB8AC3E}">
        <p14:creationId xmlns:p14="http://schemas.microsoft.com/office/powerpoint/2010/main" val="87969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a:t>
            </a:r>
            <a:br>
              <a:rPr lang="en-US" dirty="0"/>
            </a:br>
            <a:r>
              <a:rPr lang="en-US" dirty="0"/>
              <a:t>signed &amp; unsigned integers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4"/>
            <a:ext cx="5524500" cy="4667251"/>
          </a:xfrm>
        </p:spPr>
        <p:txBody>
          <a:bodyPr>
            <a:normAutofit fontScale="92500" lnSpcReduction="10000"/>
          </a:bodyPr>
          <a:lstStyle/>
          <a:p>
            <a:r>
              <a:rPr lang="en-US" dirty="0"/>
              <a:t>Keep bit representation unchanged;</a:t>
            </a:r>
            <a:br>
              <a:rPr lang="en-US" dirty="0"/>
            </a:br>
            <a:r>
              <a:rPr lang="en-US" b="1" i="1" dirty="0"/>
              <a:t>Reinterpret</a:t>
            </a:r>
            <a:r>
              <a:rPr lang="en-US" dirty="0"/>
              <a:t> as signed/unsigned</a:t>
            </a:r>
          </a:p>
          <a:p>
            <a:endParaRPr lang="en-US" dirty="0"/>
          </a:p>
          <a:p>
            <a:r>
              <a:rPr lang="en-US" dirty="0">
                <a:highlight>
                  <a:srgbClr val="00FF00"/>
                </a:highlight>
              </a:rPr>
              <a:t>MSB is 0</a:t>
            </a:r>
            <a:br>
              <a:rPr lang="en-US" dirty="0">
                <a:highlight>
                  <a:srgbClr val="00FF00"/>
                </a:highlight>
              </a:rPr>
            </a:br>
            <a:r>
              <a:rPr lang="en-US" dirty="0">
                <a:highlight>
                  <a:srgbClr val="00FF00"/>
                </a:highlight>
              </a:rPr>
              <a:t>(0 ≤ </a:t>
            </a:r>
            <a:r>
              <a:rPr lang="en-US" i="1" dirty="0">
                <a:highlight>
                  <a:srgbClr val="00FF00"/>
                </a:highlight>
              </a:rPr>
              <a:t>value</a:t>
            </a:r>
            <a:r>
              <a:rPr lang="en-US" dirty="0">
                <a:highlight>
                  <a:srgbClr val="00FF00"/>
                </a:highlight>
              </a:rPr>
              <a:t> ≤ TYPE_MAX):</a:t>
            </a:r>
            <a:br>
              <a:rPr lang="en-US" dirty="0">
                <a:highlight>
                  <a:srgbClr val="00FF00"/>
                </a:highlight>
              </a:rPr>
            </a:br>
            <a:r>
              <a:rPr lang="en-US" i="1" dirty="0">
                <a:highlight>
                  <a:srgbClr val="00FF00"/>
                </a:highlight>
              </a:rPr>
              <a:t>value</a:t>
            </a:r>
            <a:r>
              <a:rPr lang="en-US" dirty="0">
                <a:highlight>
                  <a:srgbClr val="00FF00"/>
                </a:highlight>
              </a:rPr>
              <a:t> remains unchanged</a:t>
            </a:r>
          </a:p>
          <a:p>
            <a:endParaRPr lang="en-US" dirty="0"/>
          </a:p>
          <a:p>
            <a:r>
              <a:rPr lang="en-US" dirty="0">
                <a:highlight>
                  <a:srgbClr val="FFFF00"/>
                </a:highlight>
              </a:rPr>
              <a:t>MSB is 1</a:t>
            </a:r>
            <a:br>
              <a:rPr lang="en-US" i="1" dirty="0">
                <a:highlight>
                  <a:srgbClr val="FFFF00"/>
                </a:highlight>
              </a:rPr>
            </a:br>
            <a:r>
              <a:rPr lang="en-US" dirty="0">
                <a:highlight>
                  <a:srgbClr val="FFFF00"/>
                </a:highlight>
              </a:rPr>
              <a:t>(</a:t>
            </a:r>
            <a:r>
              <a:rPr lang="en-US" i="1" dirty="0">
                <a:highlight>
                  <a:srgbClr val="FFFF00"/>
                </a:highlight>
              </a:rPr>
              <a:t>value</a:t>
            </a:r>
            <a:r>
              <a:rPr lang="en-US" dirty="0">
                <a:highlight>
                  <a:srgbClr val="FFFF00"/>
                </a:highlight>
              </a:rPr>
              <a:t> &lt; 0	-or-</a:t>
            </a:r>
            <a:br>
              <a:rPr lang="en-US" dirty="0">
                <a:highlight>
                  <a:srgbClr val="FFFF00"/>
                </a:highlight>
              </a:rPr>
            </a:br>
            <a:r>
              <a:rPr lang="en-US" dirty="0">
                <a:highlight>
                  <a:srgbClr val="FFFF00"/>
                </a:highlight>
              </a:rPr>
              <a:t>TYPE_MAX &lt; </a:t>
            </a:r>
            <a:r>
              <a:rPr lang="en-US" i="1" dirty="0">
                <a:highlight>
                  <a:srgbClr val="FFFF00"/>
                </a:highlight>
              </a:rPr>
              <a:t>value</a:t>
            </a:r>
            <a:r>
              <a:rPr lang="en-US" dirty="0">
                <a:highlight>
                  <a:srgbClr val="FFFF00"/>
                </a:highlight>
              </a:rPr>
              <a:t> ≤ UTYPE_MAX):</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2</a:t>
            </a:r>
            <a:r>
              <a:rPr lang="en-US" i="1" baseline="30000" dirty="0">
                <a:highlight>
                  <a:srgbClr val="FFFF00"/>
                </a:highlight>
              </a:rPr>
              <a:t>n</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(UTYPE_MAX + 1)</a:t>
            </a:r>
            <a:endParaRPr lang="en-US" i="1" baseline="30000" dirty="0">
              <a:highlight>
                <a:srgbClr val="FFFF00"/>
              </a:highlight>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9" name="Table 9">
            <a:extLst>
              <a:ext uri="{FF2B5EF4-FFF2-40B4-BE49-F238E27FC236}">
                <a16:creationId xmlns:a16="http://schemas.microsoft.com/office/drawing/2014/main" id="{9BF20F6F-540F-4A45-B15D-020F32002068}"/>
              </a:ext>
            </a:extLst>
          </p:cNvPr>
          <p:cNvGraphicFramePr>
            <a:graphicFrameLocks noGrp="1"/>
          </p:cNvGraphicFramePr>
          <p:nvPr>
            <p:ph sz="half" idx="2"/>
            <p:extLst>
              <p:ext uri="{D42A27DB-BD31-4B8C-83A1-F6EECF244321}">
                <p14:modId xmlns:p14="http://schemas.microsoft.com/office/powerpoint/2010/main" val="1490437725"/>
              </p:ext>
            </p:extLst>
          </p:nvPr>
        </p:nvGraphicFramePr>
        <p:xfrm>
          <a:off x="7010400" y="333217"/>
          <a:ext cx="5181600" cy="63042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877038930"/>
                    </a:ext>
                  </a:extLst>
                </a:gridCol>
                <a:gridCol w="1727200">
                  <a:extLst>
                    <a:ext uri="{9D8B030D-6E8A-4147-A177-3AD203B41FA5}">
                      <a16:colId xmlns:a16="http://schemas.microsoft.com/office/drawing/2014/main" val="2896626106"/>
                    </a:ext>
                  </a:extLst>
                </a:gridCol>
                <a:gridCol w="1727200">
                  <a:extLst>
                    <a:ext uri="{9D8B030D-6E8A-4147-A177-3AD203B41FA5}">
                      <a16:colId xmlns:a16="http://schemas.microsoft.com/office/drawing/2014/main" val="1370941000"/>
                    </a:ext>
                  </a:extLst>
                </a:gridCol>
              </a:tblGrid>
              <a:tr h="370840">
                <a:tc>
                  <a:txBody>
                    <a:bodyPr/>
                    <a:lstStyle/>
                    <a:p>
                      <a:pPr algn="ctr"/>
                      <a:r>
                        <a:rPr lang="en-US" dirty="0"/>
                        <a:t>Bit Pattern</a:t>
                      </a:r>
                    </a:p>
                  </a:txBody>
                  <a:tcPr/>
                </a:tc>
                <a:tc>
                  <a:txBody>
                    <a:bodyPr/>
                    <a:lstStyle/>
                    <a:p>
                      <a:pPr algn="ctr"/>
                      <a:r>
                        <a:rPr lang="en-US" dirty="0"/>
                        <a:t>Unsigned Value</a:t>
                      </a:r>
                    </a:p>
                  </a:txBody>
                  <a:tcPr/>
                </a:tc>
                <a:tc>
                  <a:txBody>
                    <a:bodyPr/>
                    <a:lstStyle/>
                    <a:p>
                      <a:pPr algn="ctr"/>
                      <a:r>
                        <a:rPr lang="en-US" dirty="0"/>
                        <a:t>Signed Value</a:t>
                      </a:r>
                    </a:p>
                  </a:txBody>
                  <a:tcPr/>
                </a:tc>
                <a:extLst>
                  <a:ext uri="{0D108BD9-81ED-4DB2-BD59-A6C34878D82A}">
                    <a16:rowId xmlns:a16="http://schemas.microsoft.com/office/drawing/2014/main" val="822029886"/>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extLst>
                  <a:ext uri="{0D108BD9-81ED-4DB2-BD59-A6C34878D82A}">
                    <a16:rowId xmlns:a16="http://schemas.microsoft.com/office/drawing/2014/main" val="76414438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extLst>
                  <a:ext uri="{0D108BD9-81ED-4DB2-BD59-A6C34878D82A}">
                    <a16:rowId xmlns:a16="http://schemas.microsoft.com/office/drawing/2014/main" val="3945398628"/>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0010</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extLst>
                  <a:ext uri="{0D108BD9-81ED-4DB2-BD59-A6C34878D82A}">
                    <a16:rowId xmlns:a16="http://schemas.microsoft.com/office/drawing/2014/main" val="321065330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0011</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extLst>
                  <a:ext uri="{0D108BD9-81ED-4DB2-BD59-A6C34878D82A}">
                    <a16:rowId xmlns:a16="http://schemas.microsoft.com/office/drawing/2014/main" val="466227162"/>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0100</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extLst>
                  <a:ext uri="{0D108BD9-81ED-4DB2-BD59-A6C34878D82A}">
                    <a16:rowId xmlns:a16="http://schemas.microsoft.com/office/drawing/2014/main" val="415193549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0101</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extLst>
                  <a:ext uri="{0D108BD9-81ED-4DB2-BD59-A6C34878D82A}">
                    <a16:rowId xmlns:a16="http://schemas.microsoft.com/office/drawing/2014/main" val="2041588354"/>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0110</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extLst>
                  <a:ext uri="{0D108BD9-81ED-4DB2-BD59-A6C34878D82A}">
                    <a16:rowId xmlns:a16="http://schemas.microsoft.com/office/drawing/2014/main" val="73979267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0111</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extLst>
                  <a:ext uri="{0D108BD9-81ED-4DB2-BD59-A6C34878D82A}">
                    <a16:rowId xmlns:a16="http://schemas.microsoft.com/office/drawing/2014/main" val="627559708"/>
                  </a:ext>
                </a:extLst>
              </a:tr>
              <a:tr h="370840">
                <a:tc>
                  <a:txBody>
                    <a:bodyPr/>
                    <a:lstStyle/>
                    <a:p>
                      <a:pPr algn="ctr"/>
                      <a:r>
                        <a:rPr lang="en-US" dirty="0"/>
                        <a:t>1000</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extLst>
                  <a:ext uri="{0D108BD9-81ED-4DB2-BD59-A6C34878D82A}">
                    <a16:rowId xmlns:a16="http://schemas.microsoft.com/office/drawing/2014/main" val="2113407543"/>
                  </a:ext>
                </a:extLst>
              </a:tr>
              <a:tr h="370840">
                <a:tc>
                  <a:txBody>
                    <a:bodyPr/>
                    <a:lstStyle/>
                    <a:p>
                      <a:pPr algn="ctr"/>
                      <a:r>
                        <a:rPr lang="en-US" dirty="0"/>
                        <a:t>1001</a:t>
                      </a:r>
                    </a:p>
                  </a:txBody>
                  <a:tcPr>
                    <a:solidFill>
                      <a:schemeClr val="accent4">
                        <a:lumMod val="20000"/>
                        <a:lumOff val="80000"/>
                      </a:schemeClr>
                    </a:solidFill>
                  </a:tcPr>
                </a:tc>
                <a:tc>
                  <a:txBody>
                    <a:bodyPr/>
                    <a:lstStyle/>
                    <a:p>
                      <a:pPr algn="ctr"/>
                      <a:r>
                        <a:rPr lang="en-US" dirty="0"/>
                        <a:t>9</a:t>
                      </a:r>
                    </a:p>
                  </a:txBody>
                  <a:tcPr>
                    <a:solidFill>
                      <a:schemeClr val="accent4">
                        <a:lumMod val="20000"/>
                        <a:lumOff val="80000"/>
                      </a:schemeClr>
                    </a:solidFill>
                  </a:tcPr>
                </a:tc>
                <a:tc>
                  <a:txBody>
                    <a:bodyPr/>
                    <a:lstStyle/>
                    <a:p>
                      <a:pPr algn="ctr"/>
                      <a:r>
                        <a:rPr lang="en-US" dirty="0"/>
                        <a:t>-7</a:t>
                      </a:r>
                    </a:p>
                  </a:txBody>
                  <a:tcPr>
                    <a:solidFill>
                      <a:schemeClr val="accent4">
                        <a:lumMod val="20000"/>
                        <a:lumOff val="80000"/>
                      </a:schemeClr>
                    </a:solidFill>
                  </a:tcPr>
                </a:tc>
                <a:extLst>
                  <a:ext uri="{0D108BD9-81ED-4DB2-BD59-A6C34878D82A}">
                    <a16:rowId xmlns:a16="http://schemas.microsoft.com/office/drawing/2014/main" val="694575204"/>
                  </a:ext>
                </a:extLst>
              </a:tr>
              <a:tr h="370840">
                <a:tc>
                  <a:txBody>
                    <a:bodyPr/>
                    <a:lstStyle/>
                    <a:p>
                      <a:pPr algn="ctr"/>
                      <a:r>
                        <a:rPr lang="en-US" dirty="0"/>
                        <a:t>1010</a:t>
                      </a:r>
                    </a:p>
                  </a:txBody>
                  <a:tcPr>
                    <a:solidFill>
                      <a:schemeClr val="accent4">
                        <a:lumMod val="40000"/>
                        <a:lumOff val="60000"/>
                      </a:schemeClr>
                    </a:solidFill>
                  </a:tcPr>
                </a:tc>
                <a:tc>
                  <a:txBody>
                    <a:bodyPr/>
                    <a:lstStyle/>
                    <a:p>
                      <a:pPr algn="ctr"/>
                      <a:r>
                        <a:rPr lang="en-US" dirty="0"/>
                        <a:t>10</a:t>
                      </a:r>
                    </a:p>
                  </a:txBody>
                  <a:tcPr>
                    <a:solidFill>
                      <a:schemeClr val="accent4">
                        <a:lumMod val="40000"/>
                        <a:lumOff val="60000"/>
                      </a:schemeClr>
                    </a:solidFill>
                  </a:tcPr>
                </a:tc>
                <a:tc>
                  <a:txBody>
                    <a:bodyPr/>
                    <a:lstStyle/>
                    <a:p>
                      <a:pPr algn="ctr"/>
                      <a:r>
                        <a:rPr lang="en-US" dirty="0"/>
                        <a:t>-6</a:t>
                      </a:r>
                    </a:p>
                  </a:txBody>
                  <a:tcPr>
                    <a:solidFill>
                      <a:schemeClr val="accent4">
                        <a:lumMod val="40000"/>
                        <a:lumOff val="60000"/>
                      </a:schemeClr>
                    </a:solidFill>
                  </a:tcPr>
                </a:tc>
                <a:extLst>
                  <a:ext uri="{0D108BD9-81ED-4DB2-BD59-A6C34878D82A}">
                    <a16:rowId xmlns:a16="http://schemas.microsoft.com/office/drawing/2014/main" val="1005376325"/>
                  </a:ext>
                </a:extLst>
              </a:tr>
              <a:tr h="370840">
                <a:tc>
                  <a:txBody>
                    <a:bodyPr/>
                    <a:lstStyle/>
                    <a:p>
                      <a:pPr algn="ctr"/>
                      <a:r>
                        <a:rPr lang="en-US" dirty="0"/>
                        <a:t>1011</a:t>
                      </a:r>
                    </a:p>
                  </a:txBody>
                  <a:tcPr>
                    <a:solidFill>
                      <a:schemeClr val="accent4">
                        <a:lumMod val="20000"/>
                        <a:lumOff val="80000"/>
                      </a:schemeClr>
                    </a:solidFill>
                  </a:tcPr>
                </a:tc>
                <a:tc>
                  <a:txBody>
                    <a:bodyPr/>
                    <a:lstStyle/>
                    <a:p>
                      <a:pPr algn="ctr"/>
                      <a:r>
                        <a:rPr lang="en-US" dirty="0"/>
                        <a:t>11</a:t>
                      </a:r>
                    </a:p>
                  </a:txBody>
                  <a:tcPr>
                    <a:solidFill>
                      <a:schemeClr val="accent4">
                        <a:lumMod val="20000"/>
                        <a:lumOff val="80000"/>
                      </a:schemeClr>
                    </a:solidFill>
                  </a:tcPr>
                </a:tc>
                <a:tc>
                  <a:txBody>
                    <a:bodyPr/>
                    <a:lstStyle/>
                    <a:p>
                      <a:pPr algn="ctr"/>
                      <a:r>
                        <a:rPr lang="en-US" dirty="0"/>
                        <a:t>-5</a:t>
                      </a:r>
                    </a:p>
                  </a:txBody>
                  <a:tcPr>
                    <a:solidFill>
                      <a:schemeClr val="accent4">
                        <a:lumMod val="20000"/>
                        <a:lumOff val="80000"/>
                      </a:schemeClr>
                    </a:solidFill>
                  </a:tcPr>
                </a:tc>
                <a:extLst>
                  <a:ext uri="{0D108BD9-81ED-4DB2-BD59-A6C34878D82A}">
                    <a16:rowId xmlns:a16="http://schemas.microsoft.com/office/drawing/2014/main" val="2944851650"/>
                  </a:ext>
                </a:extLst>
              </a:tr>
              <a:tr h="370840">
                <a:tc>
                  <a:txBody>
                    <a:bodyPr/>
                    <a:lstStyle/>
                    <a:p>
                      <a:pPr algn="ctr"/>
                      <a:r>
                        <a:rPr lang="en-US" dirty="0"/>
                        <a:t>1100</a:t>
                      </a:r>
                    </a:p>
                  </a:txBody>
                  <a:tcPr>
                    <a:solidFill>
                      <a:schemeClr val="accent4">
                        <a:lumMod val="40000"/>
                        <a:lumOff val="60000"/>
                      </a:schemeClr>
                    </a:solidFill>
                  </a:tcPr>
                </a:tc>
                <a:tc>
                  <a:txBody>
                    <a:bodyPr/>
                    <a:lstStyle/>
                    <a:p>
                      <a:pPr algn="ctr"/>
                      <a:r>
                        <a:rPr lang="en-US" dirty="0"/>
                        <a:t>12</a:t>
                      </a:r>
                    </a:p>
                  </a:txBody>
                  <a:tcPr>
                    <a:solidFill>
                      <a:schemeClr val="accent4">
                        <a:lumMod val="40000"/>
                        <a:lumOff val="60000"/>
                      </a:schemeClr>
                    </a:solidFill>
                  </a:tcPr>
                </a:tc>
                <a:tc>
                  <a:txBody>
                    <a:bodyPr/>
                    <a:lstStyle/>
                    <a:p>
                      <a:pPr algn="ctr"/>
                      <a:r>
                        <a:rPr lang="en-US" dirty="0"/>
                        <a:t>-4</a:t>
                      </a:r>
                    </a:p>
                  </a:txBody>
                  <a:tcPr>
                    <a:solidFill>
                      <a:schemeClr val="accent4">
                        <a:lumMod val="40000"/>
                        <a:lumOff val="60000"/>
                      </a:schemeClr>
                    </a:solidFill>
                  </a:tcPr>
                </a:tc>
                <a:extLst>
                  <a:ext uri="{0D108BD9-81ED-4DB2-BD59-A6C34878D82A}">
                    <a16:rowId xmlns:a16="http://schemas.microsoft.com/office/drawing/2014/main" val="1353570111"/>
                  </a:ext>
                </a:extLst>
              </a:tr>
              <a:tr h="370840">
                <a:tc>
                  <a:txBody>
                    <a:bodyPr/>
                    <a:lstStyle/>
                    <a:p>
                      <a:pPr algn="ctr"/>
                      <a:r>
                        <a:rPr lang="en-US" dirty="0"/>
                        <a:t>1101</a:t>
                      </a:r>
                    </a:p>
                  </a:txBody>
                  <a:tcPr>
                    <a:solidFill>
                      <a:schemeClr val="accent4">
                        <a:lumMod val="20000"/>
                        <a:lumOff val="80000"/>
                      </a:schemeClr>
                    </a:solidFill>
                  </a:tcPr>
                </a:tc>
                <a:tc>
                  <a:txBody>
                    <a:bodyPr/>
                    <a:lstStyle/>
                    <a:p>
                      <a:pPr algn="ctr"/>
                      <a:r>
                        <a:rPr lang="en-US" dirty="0"/>
                        <a:t>13</a:t>
                      </a:r>
                    </a:p>
                  </a:txBody>
                  <a:tcPr>
                    <a:solidFill>
                      <a:schemeClr val="accent4">
                        <a:lumMod val="20000"/>
                        <a:lumOff val="80000"/>
                      </a:schemeClr>
                    </a:solidFill>
                  </a:tcPr>
                </a:tc>
                <a:tc>
                  <a:txBody>
                    <a:bodyPr/>
                    <a:lstStyle/>
                    <a:p>
                      <a:pPr algn="ctr"/>
                      <a:r>
                        <a:rPr lang="en-US" dirty="0"/>
                        <a:t>-3</a:t>
                      </a:r>
                    </a:p>
                  </a:txBody>
                  <a:tcPr>
                    <a:solidFill>
                      <a:schemeClr val="accent4">
                        <a:lumMod val="20000"/>
                        <a:lumOff val="80000"/>
                      </a:schemeClr>
                    </a:solidFill>
                  </a:tcPr>
                </a:tc>
                <a:extLst>
                  <a:ext uri="{0D108BD9-81ED-4DB2-BD59-A6C34878D82A}">
                    <a16:rowId xmlns:a16="http://schemas.microsoft.com/office/drawing/2014/main" val="2957201650"/>
                  </a:ext>
                </a:extLst>
              </a:tr>
              <a:tr h="370840">
                <a:tc>
                  <a:txBody>
                    <a:bodyPr/>
                    <a:lstStyle/>
                    <a:p>
                      <a:pPr algn="ctr"/>
                      <a:r>
                        <a:rPr lang="en-US" dirty="0"/>
                        <a:t>1110</a:t>
                      </a:r>
                    </a:p>
                  </a:txBody>
                  <a:tcPr>
                    <a:solidFill>
                      <a:schemeClr val="accent4">
                        <a:lumMod val="40000"/>
                        <a:lumOff val="60000"/>
                      </a:schemeClr>
                    </a:solidFill>
                  </a:tcPr>
                </a:tc>
                <a:tc>
                  <a:txBody>
                    <a:bodyPr/>
                    <a:lstStyle/>
                    <a:p>
                      <a:pPr algn="ctr"/>
                      <a:r>
                        <a:rPr lang="en-US" dirty="0"/>
                        <a:t>14</a:t>
                      </a:r>
                    </a:p>
                  </a:txBody>
                  <a:tcPr>
                    <a:solidFill>
                      <a:schemeClr val="accent4">
                        <a:lumMod val="40000"/>
                        <a:lumOff val="60000"/>
                      </a:schemeClr>
                    </a:solidFill>
                  </a:tcPr>
                </a:tc>
                <a:tc>
                  <a:txBody>
                    <a:bodyPr/>
                    <a:lstStyle/>
                    <a:p>
                      <a:pPr algn="ctr"/>
                      <a:r>
                        <a:rPr lang="en-US" dirty="0"/>
                        <a:t>-2</a:t>
                      </a:r>
                    </a:p>
                  </a:txBody>
                  <a:tcPr>
                    <a:solidFill>
                      <a:schemeClr val="accent4">
                        <a:lumMod val="40000"/>
                        <a:lumOff val="60000"/>
                      </a:schemeClr>
                    </a:solidFill>
                  </a:tcPr>
                </a:tc>
                <a:extLst>
                  <a:ext uri="{0D108BD9-81ED-4DB2-BD59-A6C34878D82A}">
                    <a16:rowId xmlns:a16="http://schemas.microsoft.com/office/drawing/2014/main" val="2214819460"/>
                  </a:ext>
                </a:extLst>
              </a:tr>
              <a:tr h="370840">
                <a:tc>
                  <a:txBody>
                    <a:bodyPr/>
                    <a:lstStyle/>
                    <a:p>
                      <a:pPr algn="ctr"/>
                      <a:r>
                        <a:rPr lang="en-US" dirty="0"/>
                        <a:t>1111</a:t>
                      </a:r>
                    </a:p>
                  </a:txBody>
                  <a:tcPr>
                    <a:solidFill>
                      <a:schemeClr val="accent4">
                        <a:lumMod val="20000"/>
                        <a:lumOff val="80000"/>
                      </a:schemeClr>
                    </a:solidFill>
                  </a:tcPr>
                </a:tc>
                <a:tc>
                  <a:txBody>
                    <a:bodyPr/>
                    <a:lstStyle/>
                    <a:p>
                      <a:pPr algn="ctr"/>
                      <a:r>
                        <a:rPr lang="en-US" dirty="0"/>
                        <a:t>15</a:t>
                      </a:r>
                    </a:p>
                  </a:txBody>
                  <a:tcPr>
                    <a:solidFill>
                      <a:schemeClr val="accent4">
                        <a:lumMod val="20000"/>
                        <a:lumOff val="80000"/>
                      </a:schemeClr>
                    </a:solidFill>
                  </a:tcPr>
                </a:tc>
                <a:tc>
                  <a:txBody>
                    <a:bodyPr/>
                    <a:lstStyle/>
                    <a:p>
                      <a:pPr algn="ctr"/>
                      <a:r>
                        <a:rPr lang="en-US" dirty="0"/>
                        <a:t>-1</a:t>
                      </a:r>
                    </a:p>
                  </a:txBody>
                  <a:tcPr>
                    <a:solidFill>
                      <a:schemeClr val="accent4">
                        <a:lumMod val="20000"/>
                        <a:lumOff val="80000"/>
                      </a:schemeClr>
                    </a:solidFill>
                  </a:tcPr>
                </a:tc>
                <a:extLst>
                  <a:ext uri="{0D108BD9-81ED-4DB2-BD59-A6C34878D82A}">
                    <a16:rowId xmlns:a16="http://schemas.microsoft.com/office/drawing/2014/main" val="17026308"/>
                  </a:ext>
                </a:extLst>
              </a:tr>
            </a:tbl>
          </a:graphicData>
        </a:graphic>
      </p:graphicFrame>
      <p:sp>
        <p:nvSpPr>
          <p:cNvPr id="10" name="Oval 9">
            <a:extLst>
              <a:ext uri="{FF2B5EF4-FFF2-40B4-BE49-F238E27FC236}">
                <a16:creationId xmlns:a16="http://schemas.microsoft.com/office/drawing/2014/main" id="{5333E7F6-5694-9E49-A5BE-2521707967F1}"/>
              </a:ext>
            </a:extLst>
          </p:cNvPr>
          <p:cNvSpPr/>
          <p:nvPr/>
        </p:nvSpPr>
        <p:spPr>
          <a:xfrm>
            <a:off x="7594600" y="4078538"/>
            <a:ext cx="177800" cy="3651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180CBA-F499-9D40-ADB3-429B3B2EAACE}"/>
              </a:ext>
            </a:extLst>
          </p:cNvPr>
          <p:cNvSpPr txBox="1"/>
          <p:nvPr/>
        </p:nvSpPr>
        <p:spPr>
          <a:xfrm>
            <a:off x="5116629" y="2638524"/>
            <a:ext cx="1805623" cy="923330"/>
          </a:xfrm>
          <a:prstGeom prst="rect">
            <a:avLst/>
          </a:prstGeom>
          <a:noFill/>
        </p:spPr>
        <p:txBody>
          <a:bodyPr wrap="none" rtlCol="0">
            <a:spAutoFit/>
          </a:bodyPr>
          <a:lstStyle/>
          <a:p>
            <a:pPr algn="ctr"/>
            <a:r>
              <a:rPr lang="en-US" dirty="0"/>
              <a:t>Large</a:t>
            </a:r>
            <a:br>
              <a:rPr lang="en-US" dirty="0"/>
            </a:br>
            <a:r>
              <a:rPr lang="en-US" dirty="0"/>
              <a:t>positive/negative</a:t>
            </a:r>
            <a:br>
              <a:rPr lang="en-US" dirty="0"/>
            </a:br>
            <a:r>
              <a:rPr lang="en-US" dirty="0"/>
              <a:t>weight</a:t>
            </a:r>
          </a:p>
        </p:txBody>
      </p:sp>
      <p:cxnSp>
        <p:nvCxnSpPr>
          <p:cNvPr id="13" name="Straight Connector 12">
            <a:extLst>
              <a:ext uri="{FF2B5EF4-FFF2-40B4-BE49-F238E27FC236}">
                <a16:creationId xmlns:a16="http://schemas.microsoft.com/office/drawing/2014/main" id="{8CC4BF22-A829-2041-BCD0-3F59DA23E637}"/>
              </a:ext>
            </a:extLst>
          </p:cNvPr>
          <p:cNvCxnSpPr>
            <a:stCxn id="10" idx="1"/>
            <a:endCxn id="11" idx="2"/>
          </p:cNvCxnSpPr>
          <p:nvPr/>
        </p:nvCxnSpPr>
        <p:spPr>
          <a:xfrm flipH="1" flipV="1">
            <a:off x="6019441" y="3561854"/>
            <a:ext cx="1601197" cy="570155"/>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049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469605DC-52E3-314F-8CD6-0D19387FB993}"/>
              </a:ext>
            </a:extLst>
          </p:cNvPr>
          <p:cNvPicPr>
            <a:picLocks noChangeAspect="1"/>
          </p:cNvPicPr>
          <p:nvPr/>
        </p:nvPicPr>
        <p:blipFill>
          <a:blip r:embed="rId2"/>
          <a:stretch>
            <a:fillRect/>
          </a:stretch>
        </p:blipFill>
        <p:spPr>
          <a:xfrm>
            <a:off x="4152900" y="2029326"/>
            <a:ext cx="3886200" cy="990600"/>
          </a:xfrm>
          <a:prstGeom prst="rect">
            <a:avLst/>
          </a:prstGeom>
        </p:spPr>
      </p:pic>
      <p:pic>
        <p:nvPicPr>
          <p:cNvPr id="20" name="Picture 19">
            <a:extLst>
              <a:ext uri="{FF2B5EF4-FFF2-40B4-BE49-F238E27FC236}">
                <a16:creationId xmlns:a16="http://schemas.microsoft.com/office/drawing/2014/main" id="{4CBED601-705F-C44D-A43B-E8C04E7627FC}"/>
              </a:ext>
            </a:extLst>
          </p:cNvPr>
          <p:cNvPicPr>
            <a:picLocks noChangeAspect="1"/>
          </p:cNvPicPr>
          <p:nvPr/>
        </p:nvPicPr>
        <p:blipFill>
          <a:blip r:embed="rId3"/>
          <a:stretch>
            <a:fillRect/>
          </a:stretch>
        </p:blipFill>
        <p:spPr>
          <a:xfrm>
            <a:off x="3016250" y="3755258"/>
            <a:ext cx="6159500" cy="1092200"/>
          </a:xfrm>
          <a:prstGeom prst="rect">
            <a:avLst/>
          </a:prstGeom>
        </p:spPr>
      </p:pic>
    </p:spTree>
    <p:extLst>
      <p:ext uri="{BB962C8B-B14F-4D97-AF65-F5344CB8AC3E}">
        <p14:creationId xmlns:p14="http://schemas.microsoft.com/office/powerpoint/2010/main" val="403044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Examples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660400" y="1825625"/>
            <a:ext cx="5359400" cy="4351338"/>
          </a:xfrm>
        </p:spPr>
        <p:txBody>
          <a:bodyPr/>
          <a:lstStyle/>
          <a:p>
            <a:pPr marL="0" indent="0">
              <a:buNone/>
            </a:pPr>
            <a:r>
              <a:rPr lang="en-US" dirty="0"/>
              <a:t>short s = -53;</a:t>
            </a:r>
            <a:br>
              <a:rPr lang="en-US" dirty="0"/>
            </a:br>
            <a:r>
              <a:rPr lang="en-US" dirty="0" err="1"/>
              <a:t>printf</a:t>
            </a:r>
            <a:r>
              <a:rPr lang="en-US" dirty="0"/>
              <a:t>("%d\n”, (unsigned short)s);</a:t>
            </a:r>
          </a:p>
          <a:p>
            <a:pPr marL="0" indent="0">
              <a:buNone/>
            </a:pPr>
            <a:endParaRPr lang="en-US" dirty="0"/>
          </a:p>
          <a:p>
            <a:r>
              <a:rPr lang="en-US" dirty="0"/>
              <a:t>Output: 65483</a:t>
            </a:r>
          </a:p>
          <a:p>
            <a:endParaRPr lang="en-US" dirty="0"/>
          </a:p>
          <a:p>
            <a:r>
              <a:rPr lang="en-US" dirty="0"/>
              <a:t>Explanation:</a:t>
            </a:r>
            <a:br>
              <a:rPr lang="en-US" dirty="0"/>
            </a:br>
            <a:r>
              <a:rPr lang="en-US" dirty="0"/>
              <a:t>-53 = 0xFFCB	(signed short)</a:t>
            </a:r>
            <a:br>
              <a:rPr lang="en-US" dirty="0"/>
            </a:br>
            <a:r>
              <a:rPr lang="en-US" dirty="0"/>
              <a:t>0xFFCB = 65,483	(unsigned short)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019800" y="1825625"/>
            <a:ext cx="6172200" cy="4351338"/>
          </a:xfrm>
        </p:spPr>
        <p:txBody>
          <a:bodyPr>
            <a:normAutofit/>
          </a:bodyPr>
          <a:lstStyle/>
          <a:p>
            <a:pPr marL="0" indent="0">
              <a:buNone/>
            </a:pPr>
            <a:r>
              <a:rPr lang="en-US" dirty="0"/>
              <a:t>unsigned u = 2461583105;</a:t>
            </a:r>
            <a:br>
              <a:rPr lang="en-US" dirty="0"/>
            </a:br>
            <a:r>
              <a:rPr lang="en-US" dirty="0" err="1"/>
              <a:t>printf</a:t>
            </a:r>
            <a:r>
              <a:rPr lang="en-US" dirty="0"/>
              <a:t>("%d\n”, (int)u);</a:t>
            </a:r>
          </a:p>
          <a:p>
            <a:pPr marL="0" indent="0">
              <a:buNone/>
            </a:pPr>
            <a:endParaRPr lang="en-US" dirty="0"/>
          </a:p>
          <a:p>
            <a:r>
              <a:rPr lang="en-US" dirty="0"/>
              <a:t>Output: -1833384191</a:t>
            </a:r>
          </a:p>
          <a:p>
            <a:endParaRPr lang="en-US" dirty="0"/>
          </a:p>
          <a:p>
            <a:r>
              <a:rPr lang="en-US" dirty="0"/>
              <a:t>Explanation:</a:t>
            </a:r>
            <a:br>
              <a:rPr lang="en-US" dirty="0"/>
            </a:br>
            <a:r>
              <a:rPr lang="en-US" dirty="0"/>
              <a:t>2,461,583,105 = 0x92B8C701 </a:t>
            </a:r>
            <a:r>
              <a:rPr lang="en-US" sz="1800" dirty="0"/>
              <a:t>(unsigned int)</a:t>
            </a:r>
            <a:br>
              <a:rPr lang="en-US" dirty="0"/>
            </a:br>
            <a:r>
              <a:rPr lang="en-US" dirty="0"/>
              <a:t>0x92B8C701 = -1,833,384,191	  (int)</a:t>
            </a:r>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8278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dissolv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dissolv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Constants</a:t>
            </a:r>
          </a:p>
        </p:txBody>
      </p:sp>
      <p:sp>
        <p:nvSpPr>
          <p:cNvPr id="8" name="Content Placeholder 7">
            <a:extLst>
              <a:ext uri="{FF2B5EF4-FFF2-40B4-BE49-F238E27FC236}">
                <a16:creationId xmlns:a16="http://schemas.microsoft.com/office/drawing/2014/main" id="{52FFE997-DE43-4148-8AD0-7BB8DA1A9C09}"/>
              </a:ext>
            </a:extLst>
          </p:cNvPr>
          <p:cNvSpPr>
            <a:spLocks noGrp="1"/>
          </p:cNvSpPr>
          <p:nvPr>
            <p:ph idx="1"/>
          </p:nvPr>
        </p:nvSpPr>
        <p:spPr/>
        <p:txBody>
          <a:bodyPr/>
          <a:lstStyle/>
          <a:p>
            <a:r>
              <a:rPr lang="en-US" dirty="0"/>
              <a:t>By default, constants are signed integers</a:t>
            </a:r>
          </a:p>
          <a:p>
            <a:endParaRPr lang="en-US" dirty="0"/>
          </a:p>
          <a:p>
            <a:r>
              <a:rPr lang="en-US" dirty="0"/>
              <a:t>Unsigned constants must have ‘U’ suffix</a:t>
            </a:r>
          </a:p>
          <a:p>
            <a:pPr lvl="1"/>
            <a:r>
              <a:rPr lang="en-US" dirty="0">
                <a:latin typeface="Lucida Console" panose="020B0609040504020204" pitchFamily="49" charset="0"/>
              </a:rPr>
              <a:t>0U</a:t>
            </a:r>
            <a:r>
              <a:rPr lang="en-US" dirty="0"/>
              <a:t>, </a:t>
            </a:r>
            <a:r>
              <a:rPr lang="en-US" dirty="0">
                <a:latin typeface="Lucida Console" panose="020B0609040504020204" pitchFamily="49" charset="0"/>
              </a:rPr>
              <a:t>4294967295U</a:t>
            </a:r>
          </a:p>
          <a:p>
            <a:endParaRPr lang="en-US" dirty="0"/>
          </a:p>
          <a:p>
            <a:r>
              <a:rPr lang="en-US" dirty="0"/>
              <a:t>Casting during assignment can be explicit or implicit</a:t>
            </a:r>
          </a:p>
          <a:p>
            <a:pPr lvl="1"/>
            <a:r>
              <a:rPr lang="en-US" dirty="0"/>
              <a:t>unsigned int foo = (unsigned int)-3;</a:t>
            </a:r>
          </a:p>
          <a:p>
            <a:pPr lvl="1"/>
            <a:r>
              <a:rPr lang="en-US" dirty="0"/>
              <a:t>unsigned int bar = -5; </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889366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Explicit &amp; Implicit Casting</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p:txBody>
          <a:bodyPr/>
          <a:lstStyle/>
          <a:p>
            <a:r>
              <a:rPr lang="en-US" dirty="0"/>
              <a:t>Assignment</a:t>
            </a:r>
          </a:p>
        </p:txBody>
      </p:sp>
      <p:sp>
        <p:nvSpPr>
          <p:cNvPr id="8" name="Content Placeholder 7">
            <a:extLst>
              <a:ext uri="{FF2B5EF4-FFF2-40B4-BE49-F238E27FC236}">
                <a16:creationId xmlns:a16="http://schemas.microsoft.com/office/drawing/2014/main" id="{2977C996-BE98-6F4C-9164-5F8A7C9FBDD0}"/>
              </a:ext>
            </a:extLst>
          </p:cNvPr>
          <p:cNvSpPr>
            <a:spLocks noGrp="1"/>
          </p:cNvSpPr>
          <p:nvPr>
            <p:ph sz="half" idx="2"/>
          </p:nvPr>
        </p:nvSpPr>
        <p:spPr/>
        <p:txBody>
          <a:bodyPr/>
          <a:lstStyle/>
          <a:p>
            <a:r>
              <a:rPr lang="en-US" dirty="0"/>
              <a:t>Can be explicit or implicit</a:t>
            </a:r>
          </a:p>
          <a:p>
            <a:r>
              <a:rPr lang="en-US" dirty="0"/>
              <a:t>Implicit casting of</a:t>
            </a:r>
            <a:br>
              <a:rPr lang="en-US" dirty="0"/>
            </a:br>
            <a:r>
              <a:rPr lang="en-US" dirty="0"/>
              <a:t>RHS to match LHS type</a:t>
            </a:r>
          </a:p>
          <a:p>
            <a:r>
              <a:rPr lang="en-US" dirty="0"/>
              <a:t>unsigned char foo =</a:t>
            </a:r>
            <a:br>
              <a:rPr lang="en-US" dirty="0"/>
            </a:br>
            <a:r>
              <a:rPr lang="en-US" dirty="0"/>
              <a:t>	(unsigned char) -3;</a:t>
            </a:r>
          </a:p>
          <a:p>
            <a:pPr lvl="1"/>
            <a:r>
              <a:rPr lang="en-US" dirty="0"/>
              <a:t>foo == 253</a:t>
            </a:r>
          </a:p>
          <a:p>
            <a:r>
              <a:rPr lang="en-US" dirty="0"/>
              <a:t>unsigned char bar = -5;</a:t>
            </a:r>
          </a:p>
          <a:p>
            <a:pPr lvl="1"/>
            <a:r>
              <a:rPr lang="en-US" dirty="0"/>
              <a:t>bar == 251</a:t>
            </a:r>
          </a:p>
          <a:p>
            <a:endParaRPr lang="en-US" dirty="0"/>
          </a:p>
        </p:txBody>
      </p:sp>
      <p:sp>
        <p:nvSpPr>
          <p:cNvPr id="9" name="Text Placeholder 8">
            <a:extLst>
              <a:ext uri="{FF2B5EF4-FFF2-40B4-BE49-F238E27FC236}">
                <a16:creationId xmlns:a16="http://schemas.microsoft.com/office/drawing/2014/main" id="{C23C11C4-9B33-414A-8501-3A4A7F304C52}"/>
              </a:ext>
            </a:extLst>
          </p:cNvPr>
          <p:cNvSpPr>
            <a:spLocks noGrp="1"/>
          </p:cNvSpPr>
          <p:nvPr>
            <p:ph type="body" sz="quarter" idx="3"/>
          </p:nvPr>
        </p:nvSpPr>
        <p:spPr/>
        <p:txBody>
          <a:bodyPr/>
          <a:lstStyle/>
          <a:p>
            <a:r>
              <a:rPr lang="en-US" dirty="0"/>
              <a:t>Expression Evaluation</a:t>
            </a:r>
          </a:p>
        </p:txBody>
      </p:sp>
      <p:sp>
        <p:nvSpPr>
          <p:cNvPr id="10" name="Content Placeholder 9">
            <a:extLst>
              <a:ext uri="{FF2B5EF4-FFF2-40B4-BE49-F238E27FC236}">
                <a16:creationId xmlns:a16="http://schemas.microsoft.com/office/drawing/2014/main" id="{95151C4F-F16F-2740-B7D5-FDE8F8EC2230}"/>
              </a:ext>
            </a:extLst>
          </p:cNvPr>
          <p:cNvSpPr>
            <a:spLocks noGrp="1"/>
          </p:cNvSpPr>
          <p:nvPr>
            <p:ph sz="quarter" idx="4"/>
          </p:nvPr>
        </p:nvSpPr>
        <p:spPr>
          <a:xfrm>
            <a:off x="5245100" y="2505075"/>
            <a:ext cx="6362700" cy="3684588"/>
          </a:xfrm>
        </p:spPr>
        <p:txBody>
          <a:bodyPr>
            <a:normAutofit lnSpcReduction="10000"/>
          </a:bodyPr>
          <a:lstStyle/>
          <a:p>
            <a:r>
              <a:rPr lang="en-US" dirty="0"/>
              <a:t>Arithmetic, comparison, etc.</a:t>
            </a:r>
          </a:p>
          <a:p>
            <a:endParaRPr lang="en-US" dirty="0"/>
          </a:p>
          <a:p>
            <a:r>
              <a:rPr lang="en-US" dirty="0"/>
              <a:t>If mixing signed &amp; unsigned values,</a:t>
            </a:r>
            <a:br>
              <a:rPr lang="en-US" dirty="0"/>
            </a:br>
            <a:r>
              <a:rPr lang="en-US" dirty="0"/>
              <a:t>signed values implicitly cast to unsigned!</a:t>
            </a:r>
          </a:p>
          <a:p>
            <a:endParaRPr lang="en-US" dirty="0"/>
          </a:p>
          <a:p>
            <a:r>
              <a:rPr lang="en-US" dirty="0"/>
              <a:t>Sometimes surprising, sometimes not:</a:t>
            </a:r>
          </a:p>
          <a:p>
            <a:pPr lvl="1"/>
            <a:r>
              <a:rPr lang="en-US" dirty="0">
                <a:latin typeface="Lucida Console" panose="020B0609040504020204" pitchFamily="49" charset="0"/>
                <a:cs typeface="Arial" panose="020B0604020202020204" pitchFamily="34" charset="0"/>
              </a:rPr>
              <a:t>-1 &lt; 0</a:t>
            </a:r>
            <a:r>
              <a:rPr lang="en-US" dirty="0"/>
              <a:t> but </a:t>
            </a:r>
            <a:r>
              <a:rPr lang="en-US" dirty="0">
                <a:latin typeface="Lucida Console" panose="020B0609040504020204" pitchFamily="49" charset="0"/>
              </a:rPr>
              <a:t>-1 &gt; 0U</a:t>
            </a:r>
            <a:endParaRPr lang="en-US" dirty="0">
              <a:latin typeface="Arial" panose="020B0604020202020204" pitchFamily="34" charset="0"/>
              <a:cs typeface="Arial" panose="020B0604020202020204" pitchFamily="34" charset="0"/>
            </a:endParaRPr>
          </a:p>
          <a:p>
            <a:pPr lvl="1"/>
            <a:r>
              <a:rPr lang="en-US" dirty="0">
                <a:latin typeface="Lucida Console" panose="020B0609040504020204" pitchFamily="49" charset="0"/>
                <a:cs typeface="Arial" panose="020B0604020202020204" pitchFamily="34" charset="0"/>
              </a:rPr>
              <a:t>-1 &gt; -2 </a:t>
            </a:r>
            <a:r>
              <a:rPr lang="en-US" dirty="0">
                <a:latin typeface="Arial" panose="020B0604020202020204" pitchFamily="34" charset="0"/>
                <a:cs typeface="Arial" panose="020B0604020202020204" pitchFamily="34" charset="0"/>
              </a:rPr>
              <a:t>and </a:t>
            </a:r>
            <a:r>
              <a:rPr lang="en-US" dirty="0">
                <a:latin typeface="Lucida Console" panose="020B0609040504020204" pitchFamily="49" charset="0"/>
                <a:cs typeface="Arial" panose="020B0604020202020204" pitchFamily="34" charset="0"/>
              </a:rPr>
              <a:t>(unsigned)-1 &gt; -2</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11" name="Text Placeholder 10">
            <a:extLst>
              <a:ext uri="{FF2B5EF4-FFF2-40B4-BE49-F238E27FC236}">
                <a16:creationId xmlns:a16="http://schemas.microsoft.com/office/drawing/2014/main" id="{BAF8E473-06A4-5D4F-85F4-29342AE4B92D}"/>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84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dissolve">
                                      <p:cBhvr>
                                        <p:cTn id="10" dur="500"/>
                                        <p:tgtEl>
                                          <p:spTgt spid="10">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dissolve">
                                      <p:cBhvr>
                                        <p:cTn id="16" dur="500"/>
                                        <p:tgtEl>
                                          <p:spTgt spid="10">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dissolve">
                                      <p:cBhvr>
                                        <p:cTn id="19" dur="500"/>
                                        <p:tgtEl>
                                          <p:spTgt spid="10">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dissolve">
                                      <p:cBhvr>
                                        <p:cTn id="2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Larger type to smaller type</a:t>
            </a:r>
          </a:p>
        </p:txBody>
      </p:sp>
      <p:sp>
        <p:nvSpPr>
          <p:cNvPr id="8" name="Content Placeholder 7">
            <a:extLst>
              <a:ext uri="{FF2B5EF4-FFF2-40B4-BE49-F238E27FC236}">
                <a16:creationId xmlns:a16="http://schemas.microsoft.com/office/drawing/2014/main" id="{6DDBD9FD-4B50-4D4A-8246-AC9612125A0D}"/>
              </a:ext>
            </a:extLst>
          </p:cNvPr>
          <p:cNvSpPr>
            <a:spLocks noGrp="1"/>
          </p:cNvSpPr>
          <p:nvPr>
            <p:ph idx="1"/>
          </p:nvPr>
        </p:nvSpPr>
        <p:spPr/>
        <p:txBody>
          <a:bodyPr/>
          <a:lstStyle/>
          <a:p>
            <a:r>
              <a:rPr lang="en-US" dirty="0"/>
              <a:t>Truncate, reinterpret remaining bits</a:t>
            </a:r>
          </a:p>
          <a:p>
            <a:endParaRPr lang="en-US" dirty="0"/>
          </a:p>
          <a:p>
            <a:r>
              <a:rPr lang="en-US" dirty="0"/>
              <a:t>(unsigned char)68588 = 236</a:t>
            </a:r>
            <a:br>
              <a:rPr lang="en-US" dirty="0"/>
            </a:br>
            <a:r>
              <a:rPr lang="en-US" dirty="0"/>
              <a:t>0x00 01 0B EC truncates to 0xEC = 236</a:t>
            </a:r>
            <a:r>
              <a:rPr lang="en-US" baseline="-25000" dirty="0"/>
              <a:t>10</a:t>
            </a:r>
            <a:endParaRPr lang="en-US" dirty="0"/>
          </a:p>
          <a:p>
            <a:r>
              <a:rPr lang="en-US" dirty="0"/>
              <a:t>(char)68588 = -20</a:t>
            </a:r>
            <a:br>
              <a:rPr lang="en-US" dirty="0"/>
            </a:br>
            <a:r>
              <a:rPr lang="en-US" dirty="0"/>
              <a:t>0x00 01 0B EC truncates to 0xEC = -20</a:t>
            </a:r>
            <a:r>
              <a:rPr lang="en-US" baseline="-25000" dirty="0"/>
              <a:t>10</a:t>
            </a:r>
            <a:endParaRPr lang="en-US" dirty="0"/>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7814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Smaller type to larger type</a:t>
            </a:r>
          </a:p>
        </p:txBody>
      </p:sp>
      <p:sp>
        <p:nvSpPr>
          <p:cNvPr id="8" name="Content Placeholder 7">
            <a:extLst>
              <a:ext uri="{FF2B5EF4-FFF2-40B4-BE49-F238E27FC236}">
                <a16:creationId xmlns:a16="http://schemas.microsoft.com/office/drawing/2014/main" id="{0E8483CD-DD1B-C643-8878-16CA6FFB6700}"/>
              </a:ext>
            </a:extLst>
          </p:cNvPr>
          <p:cNvSpPr>
            <a:spLocks noGrp="1"/>
          </p:cNvSpPr>
          <p:nvPr>
            <p:ph idx="1"/>
          </p:nvPr>
        </p:nvSpPr>
        <p:spPr/>
        <p:txBody>
          <a:bodyPr/>
          <a:lstStyle/>
          <a:p>
            <a:r>
              <a:rPr lang="en-US" dirty="0"/>
              <a:t>Unsigned: zero-extend value</a:t>
            </a:r>
          </a:p>
          <a:p>
            <a:pPr lvl="1"/>
            <a:r>
              <a:rPr lang="en-US" dirty="0"/>
              <a:t>unsigned char a = 53;</a:t>
            </a:r>
            <a:br>
              <a:rPr lang="en-US" dirty="0"/>
            </a:br>
            <a:r>
              <a:rPr lang="en-US" dirty="0"/>
              <a:t>unsigned short s = a;	// implicit casting</a:t>
            </a:r>
          </a:p>
          <a:p>
            <a:pPr lvl="1"/>
            <a:r>
              <a:rPr lang="en-US" dirty="0"/>
              <a:t>53</a:t>
            </a:r>
            <a:r>
              <a:rPr lang="en-US" baseline="-25000" dirty="0"/>
              <a:t>10</a:t>
            </a:r>
            <a:r>
              <a:rPr lang="en-US" dirty="0"/>
              <a:t> == 0x00000035</a:t>
            </a:r>
          </a:p>
          <a:p>
            <a:pPr lvl="1"/>
            <a:r>
              <a:rPr lang="en-US" dirty="0"/>
              <a:t>a == 0x35 == 53</a:t>
            </a:r>
            <a:r>
              <a:rPr lang="en-US" baseline="-25000" dirty="0"/>
              <a:t>10</a:t>
            </a:r>
            <a:endParaRPr lang="en-US" dirty="0"/>
          </a:p>
          <a:p>
            <a:pPr lvl="1"/>
            <a:r>
              <a:rPr lang="en-US" dirty="0"/>
              <a:t>s == 0x0035 == 53</a:t>
            </a:r>
            <a:r>
              <a:rPr lang="en-US" baseline="-25000" dirty="0"/>
              <a:t>10</a:t>
            </a:r>
          </a:p>
          <a:p>
            <a:endParaRPr lang="en-US" dirty="0"/>
          </a:p>
          <a:p>
            <a:r>
              <a:rPr lang="en-US" dirty="0"/>
              <a:t>Signed: sign-extend value</a:t>
            </a:r>
          </a:p>
          <a:p>
            <a:pPr lvl="1"/>
            <a:r>
              <a:rPr lang="en-US" dirty="0"/>
              <a:t>Duplicate original MSB into new bytes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3" name="Arc 2">
            <a:extLst>
              <a:ext uri="{FF2B5EF4-FFF2-40B4-BE49-F238E27FC236}">
                <a16:creationId xmlns:a16="http://schemas.microsoft.com/office/drawing/2014/main" id="{9197EC9F-8DA0-1648-EB56-4F0FF6CD0D58}"/>
              </a:ext>
            </a:extLst>
          </p:cNvPr>
          <p:cNvSpPr/>
          <p:nvPr/>
        </p:nvSpPr>
        <p:spPr>
          <a:xfrm>
            <a:off x="3810376" y="3194050"/>
            <a:ext cx="456824" cy="412750"/>
          </a:xfrm>
          <a:prstGeom prst="arc">
            <a:avLst>
              <a:gd name="adj1" fmla="val 16200000"/>
              <a:gd name="adj2" fmla="val 5201888"/>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56C4A379-DC3F-8253-9BB8-69A20FD3CCA5}"/>
              </a:ext>
            </a:extLst>
          </p:cNvPr>
          <p:cNvSpPr txBox="1"/>
          <p:nvPr/>
        </p:nvSpPr>
        <p:spPr>
          <a:xfrm>
            <a:off x="4267200" y="3244334"/>
            <a:ext cx="7094443" cy="369332"/>
          </a:xfrm>
          <a:prstGeom prst="rect">
            <a:avLst/>
          </a:prstGeom>
          <a:noFill/>
        </p:spPr>
        <p:txBody>
          <a:bodyPr wrap="none" rtlCol="0">
            <a:spAutoFit/>
          </a:bodyPr>
          <a:lstStyle/>
          <a:p>
            <a:r>
              <a:rPr lang="en-US" dirty="0">
                <a:solidFill>
                  <a:srgbClr val="FF0000"/>
                </a:solidFill>
              </a:rPr>
              <a:t>Upper 3 bytes of 4-byte signed int truncated to fit in 1-byte unsigned char</a:t>
            </a:r>
          </a:p>
        </p:txBody>
      </p:sp>
      <p:sp>
        <p:nvSpPr>
          <p:cNvPr id="9" name="Arc 8">
            <a:extLst>
              <a:ext uri="{FF2B5EF4-FFF2-40B4-BE49-F238E27FC236}">
                <a16:creationId xmlns:a16="http://schemas.microsoft.com/office/drawing/2014/main" id="{5A537997-3E7A-3E58-78D8-81F47A282E78}"/>
              </a:ext>
            </a:extLst>
          </p:cNvPr>
          <p:cNvSpPr/>
          <p:nvPr/>
        </p:nvSpPr>
        <p:spPr>
          <a:xfrm>
            <a:off x="3810376" y="3613666"/>
            <a:ext cx="456824" cy="412750"/>
          </a:xfrm>
          <a:prstGeom prst="arc">
            <a:avLst>
              <a:gd name="adj1" fmla="val 16200000"/>
              <a:gd name="adj2" fmla="val 5201888"/>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E4E8EAD-B99B-EE0A-624D-D6919123962D}"/>
              </a:ext>
            </a:extLst>
          </p:cNvPr>
          <p:cNvSpPr txBox="1"/>
          <p:nvPr/>
        </p:nvSpPr>
        <p:spPr>
          <a:xfrm>
            <a:off x="4267200" y="3663950"/>
            <a:ext cx="4247125" cy="369332"/>
          </a:xfrm>
          <a:prstGeom prst="rect">
            <a:avLst/>
          </a:prstGeom>
          <a:noFill/>
        </p:spPr>
        <p:txBody>
          <a:bodyPr wrap="none" rtlCol="0">
            <a:spAutoFit/>
          </a:bodyPr>
          <a:lstStyle/>
          <a:p>
            <a:r>
              <a:rPr lang="en-US" dirty="0">
                <a:solidFill>
                  <a:srgbClr val="FF0000"/>
                </a:solidFill>
              </a:rPr>
              <a:t>Zero-extended to fill 2-byte unsigned short </a:t>
            </a:r>
          </a:p>
        </p:txBody>
      </p:sp>
    </p:spTree>
    <p:extLst>
      <p:ext uri="{BB962C8B-B14F-4D97-AF65-F5344CB8AC3E}">
        <p14:creationId xmlns:p14="http://schemas.microsoft.com/office/powerpoint/2010/main" val="15847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dissolve">
                                      <p:cBhvr>
                                        <p:cTn id="40" dur="500"/>
                                        <p:tgtEl>
                                          <p:spTgt spid="8">
                                            <p:txEl>
                                              <p:pRg st="6" end="6"/>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Effect transition="in" filter="dissolve">
                                      <p:cBhvr>
                                        <p:cTn id="43"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3" grpId="0" animBg="1"/>
      <p:bldP spid="4" grpId="0"/>
      <p:bldP spid="9"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Sign-Extension</a:t>
            </a:r>
          </a:p>
        </p:txBody>
      </p:sp>
      <p:graphicFrame>
        <p:nvGraphicFramePr>
          <p:cNvPr id="22" name="Table 22">
            <a:extLst>
              <a:ext uri="{FF2B5EF4-FFF2-40B4-BE49-F238E27FC236}">
                <a16:creationId xmlns:a16="http://schemas.microsoft.com/office/drawing/2014/main" id="{875E1C33-4A71-6340-AA07-CB89BCEF8F30}"/>
              </a:ext>
            </a:extLst>
          </p:cNvPr>
          <p:cNvGraphicFramePr>
            <a:graphicFrameLocks noGrp="1"/>
          </p:cNvGraphicFramePr>
          <p:nvPr>
            <p:ph idx="1"/>
            <p:extLst>
              <p:ext uri="{D42A27DB-BD31-4B8C-83A1-F6EECF244321}">
                <p14:modId xmlns:p14="http://schemas.microsoft.com/office/powerpoint/2010/main" val="1991543453"/>
              </p:ext>
            </p:extLst>
          </p:nvPr>
        </p:nvGraphicFramePr>
        <p:xfrm>
          <a:off x="838200" y="3929886"/>
          <a:ext cx="10515600" cy="228600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910720703"/>
                    </a:ext>
                  </a:extLst>
                </a:gridCol>
                <a:gridCol w="1282700">
                  <a:extLst>
                    <a:ext uri="{9D8B030D-6E8A-4147-A177-3AD203B41FA5}">
                      <a16:colId xmlns:a16="http://schemas.microsoft.com/office/drawing/2014/main" val="3651661862"/>
                    </a:ext>
                  </a:extLst>
                </a:gridCol>
                <a:gridCol w="2730500">
                  <a:extLst>
                    <a:ext uri="{9D8B030D-6E8A-4147-A177-3AD203B41FA5}">
                      <a16:colId xmlns:a16="http://schemas.microsoft.com/office/drawing/2014/main" val="1608763130"/>
                    </a:ext>
                  </a:extLst>
                </a:gridCol>
                <a:gridCol w="5905500">
                  <a:extLst>
                    <a:ext uri="{9D8B030D-6E8A-4147-A177-3AD203B41FA5}">
                      <a16:colId xmlns:a16="http://schemas.microsoft.com/office/drawing/2014/main" val="3245706480"/>
                    </a:ext>
                  </a:extLst>
                </a:gridCol>
              </a:tblGrid>
              <a:tr h="370840">
                <a:tc>
                  <a:txBody>
                    <a:bodyPr/>
                    <a:lstStyle/>
                    <a:p>
                      <a:endParaRPr lang="en-US" sz="2400"/>
                    </a:p>
                  </a:txBody>
                  <a:tcPr/>
                </a:tc>
                <a:tc>
                  <a:txBody>
                    <a:bodyPr/>
                    <a:lstStyle/>
                    <a:p>
                      <a:pPr algn="r"/>
                      <a:r>
                        <a:rPr lang="en-US" sz="2400" dirty="0"/>
                        <a:t>Decimal</a:t>
                      </a:r>
                    </a:p>
                  </a:txBody>
                  <a:tcPr/>
                </a:tc>
                <a:tc>
                  <a:txBody>
                    <a:bodyPr/>
                    <a:lstStyle/>
                    <a:p>
                      <a:pPr algn="r"/>
                      <a:r>
                        <a:rPr lang="en-US" sz="2400" dirty="0"/>
                        <a:t>Hex</a:t>
                      </a:r>
                    </a:p>
                  </a:txBody>
                  <a:tcPr/>
                </a:tc>
                <a:tc>
                  <a:txBody>
                    <a:bodyPr/>
                    <a:lstStyle/>
                    <a:p>
                      <a:pPr algn="r"/>
                      <a:endParaRPr lang="en-US" sz="2400"/>
                    </a:p>
                  </a:txBody>
                  <a:tcPr/>
                </a:tc>
                <a:extLst>
                  <a:ext uri="{0D108BD9-81ED-4DB2-BD59-A6C34878D82A}">
                    <a16:rowId xmlns:a16="http://schemas.microsoft.com/office/drawing/2014/main" val="2503537809"/>
                  </a:ext>
                </a:extLst>
              </a:tr>
              <a:tr h="370840">
                <a:tc>
                  <a:txBody>
                    <a:bodyPr/>
                    <a:lstStyle/>
                    <a:p>
                      <a:r>
                        <a:rPr lang="en-US" sz="2400" dirty="0"/>
                        <a:t>s</a:t>
                      </a:r>
                    </a:p>
                  </a:txBody>
                  <a:tcPr/>
                </a:tc>
                <a:tc>
                  <a:txBody>
                    <a:bodyPr/>
                    <a:lstStyle/>
                    <a:p>
                      <a:pPr algn="r"/>
                      <a:r>
                        <a:rPr lang="en-US" sz="2400" dirty="0"/>
                        <a:t>25625</a:t>
                      </a:r>
                    </a:p>
                  </a:txBody>
                  <a:tcPr/>
                </a:tc>
                <a:tc>
                  <a:txBody>
                    <a:bodyPr/>
                    <a:lstStyle/>
                    <a:p>
                      <a:pPr algn="r"/>
                      <a:r>
                        <a:rPr lang="en-US" sz="2400" dirty="0"/>
                        <a:t>64 19</a:t>
                      </a:r>
                    </a:p>
                  </a:txBody>
                  <a:tcPr/>
                </a:tc>
                <a:tc>
                  <a:txBody>
                    <a:bodyPr/>
                    <a:lstStyle/>
                    <a:p>
                      <a:pPr algn="r"/>
                      <a:r>
                        <a:rPr lang="en-US" sz="2400" dirty="0"/>
                        <a:t>0110 0100 0001 1001</a:t>
                      </a:r>
                    </a:p>
                  </a:txBody>
                  <a:tcPr/>
                </a:tc>
                <a:extLst>
                  <a:ext uri="{0D108BD9-81ED-4DB2-BD59-A6C34878D82A}">
                    <a16:rowId xmlns:a16="http://schemas.microsoft.com/office/drawing/2014/main" val="3171220325"/>
                  </a:ext>
                </a:extLst>
              </a:tr>
              <a:tr h="370840">
                <a:tc>
                  <a:txBody>
                    <a:bodyPr/>
                    <a:lstStyle/>
                    <a:p>
                      <a:r>
                        <a:rPr lang="en-US" sz="2400" dirty="0" err="1"/>
                        <a:t>i</a:t>
                      </a:r>
                      <a:endParaRPr lang="en-US" sz="2400" dirty="0"/>
                    </a:p>
                  </a:txBody>
                  <a:tcPr/>
                </a:tc>
                <a:tc>
                  <a:txBody>
                    <a:bodyPr/>
                    <a:lstStyle/>
                    <a:p>
                      <a:pPr algn="r"/>
                      <a:r>
                        <a:rPr lang="en-US" sz="2400" dirty="0"/>
                        <a:t>25625</a:t>
                      </a:r>
                    </a:p>
                  </a:txBody>
                  <a:tcPr/>
                </a:tc>
                <a:tc>
                  <a:txBody>
                    <a:bodyPr/>
                    <a:lstStyle/>
                    <a:p>
                      <a:pPr algn="r"/>
                      <a:r>
                        <a:rPr lang="en-US" sz="2400" dirty="0"/>
                        <a:t>00 00 64 19</a:t>
                      </a:r>
                    </a:p>
                  </a:txBody>
                  <a:tcPr/>
                </a:tc>
                <a:tc>
                  <a:txBody>
                    <a:bodyPr/>
                    <a:lstStyle/>
                    <a:p>
                      <a:pPr algn="r"/>
                      <a:r>
                        <a:rPr lang="en-US" sz="2400" dirty="0"/>
                        <a:t>0000 0000 000 0000 0110 0100 0001 1001</a:t>
                      </a:r>
                    </a:p>
                  </a:txBody>
                  <a:tcPr/>
                </a:tc>
                <a:extLst>
                  <a:ext uri="{0D108BD9-81ED-4DB2-BD59-A6C34878D82A}">
                    <a16:rowId xmlns:a16="http://schemas.microsoft.com/office/drawing/2014/main" val="158464336"/>
                  </a:ext>
                </a:extLst>
              </a:tr>
              <a:tr h="370840">
                <a:tc>
                  <a:txBody>
                    <a:bodyPr/>
                    <a:lstStyle/>
                    <a:p>
                      <a:r>
                        <a:rPr lang="en-US" sz="2400" dirty="0"/>
                        <a:t>t</a:t>
                      </a:r>
                    </a:p>
                  </a:txBody>
                  <a:tcPr/>
                </a:tc>
                <a:tc>
                  <a:txBody>
                    <a:bodyPr/>
                    <a:lstStyle/>
                    <a:p>
                      <a:pPr algn="r"/>
                      <a:r>
                        <a:rPr lang="en-US" sz="2400" dirty="0"/>
                        <a:t>-25625</a:t>
                      </a:r>
                    </a:p>
                  </a:txBody>
                  <a:tcPr/>
                </a:tc>
                <a:tc>
                  <a:txBody>
                    <a:bodyPr/>
                    <a:lstStyle/>
                    <a:p>
                      <a:pPr algn="r"/>
                      <a:r>
                        <a:rPr lang="en-US" sz="2400" dirty="0"/>
                        <a:t>9B E7</a:t>
                      </a:r>
                    </a:p>
                  </a:txBody>
                  <a:tcPr/>
                </a:tc>
                <a:tc>
                  <a:txBody>
                    <a:bodyPr/>
                    <a:lstStyle/>
                    <a:p>
                      <a:pPr algn="r"/>
                      <a:r>
                        <a:rPr lang="en-US" sz="2400" dirty="0"/>
                        <a:t>1001 1011 1110 0111</a:t>
                      </a:r>
                    </a:p>
                  </a:txBody>
                  <a:tcPr/>
                </a:tc>
                <a:extLst>
                  <a:ext uri="{0D108BD9-81ED-4DB2-BD59-A6C34878D82A}">
                    <a16:rowId xmlns:a16="http://schemas.microsoft.com/office/drawing/2014/main" val="140677783"/>
                  </a:ext>
                </a:extLst>
              </a:tr>
              <a:tr h="370840">
                <a:tc>
                  <a:txBody>
                    <a:bodyPr/>
                    <a:lstStyle/>
                    <a:p>
                      <a:r>
                        <a:rPr lang="en-US" sz="2400" dirty="0"/>
                        <a:t>j</a:t>
                      </a:r>
                    </a:p>
                  </a:txBody>
                  <a:tcPr/>
                </a:tc>
                <a:tc>
                  <a:txBody>
                    <a:bodyPr/>
                    <a:lstStyle/>
                    <a:p>
                      <a:pPr algn="r"/>
                      <a:r>
                        <a:rPr lang="en-US" sz="2400" dirty="0"/>
                        <a:t>-25625</a:t>
                      </a:r>
                    </a:p>
                  </a:txBody>
                  <a:tcPr/>
                </a:tc>
                <a:tc>
                  <a:txBody>
                    <a:bodyPr/>
                    <a:lstStyle/>
                    <a:p>
                      <a:pPr algn="r"/>
                      <a:r>
                        <a:rPr lang="en-US" sz="2400" dirty="0"/>
                        <a:t>FF FF 9B E7</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1111 1111 1111 1111 1001 1011 1110 0111 </a:t>
                      </a:r>
                    </a:p>
                  </a:txBody>
                  <a:tcPr/>
                </a:tc>
                <a:extLst>
                  <a:ext uri="{0D108BD9-81ED-4DB2-BD59-A6C34878D82A}">
                    <a16:rowId xmlns:a16="http://schemas.microsoft.com/office/drawing/2014/main" val="220284112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100ED825-9842-E94F-8B84-06B8C69BD1FE}"/>
              </a:ext>
            </a:extLst>
          </p:cNvPr>
          <p:cNvSpPr/>
          <p:nvPr/>
        </p:nvSpPr>
        <p:spPr>
          <a:xfrm>
            <a:off x="9053241"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9" name="Rectangle 8">
            <a:extLst>
              <a:ext uri="{FF2B5EF4-FFF2-40B4-BE49-F238E27FC236}">
                <a16:creationId xmlns:a16="http://schemas.microsoft.com/office/drawing/2014/main" id="{1028B9A0-B2CB-2349-B426-14FEE409D9C0}"/>
              </a:ext>
            </a:extLst>
          </p:cNvPr>
          <p:cNvSpPr/>
          <p:nvPr/>
        </p:nvSpPr>
        <p:spPr>
          <a:xfrm>
            <a:off x="9320870"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55034B-6D95-2141-8474-95C9F8CABA36}"/>
              </a:ext>
            </a:extLst>
          </p:cNvPr>
          <p:cNvSpPr/>
          <p:nvPr/>
        </p:nvSpPr>
        <p:spPr>
          <a:xfrm>
            <a:off x="9588498" y="1563523"/>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2FE6E-291D-A745-8302-DD6AB28987E3}"/>
              </a:ext>
            </a:extLst>
          </p:cNvPr>
          <p:cNvSpPr/>
          <p:nvPr/>
        </p:nvSpPr>
        <p:spPr>
          <a:xfrm>
            <a:off x="10970187" y="15746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B49159-4898-FC43-ACD6-EBFF18AA359E}"/>
              </a:ext>
            </a:extLst>
          </p:cNvPr>
          <p:cNvSpPr/>
          <p:nvPr/>
        </p:nvSpPr>
        <p:spPr>
          <a:xfrm>
            <a:off x="11237816"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39C1F2-396A-C143-B602-E43319C0DB00}"/>
              </a:ext>
            </a:extLst>
          </p:cNvPr>
          <p:cNvSpPr/>
          <p:nvPr/>
        </p:nvSpPr>
        <p:spPr>
          <a:xfrm>
            <a:off x="11501064"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F623A7-ED8D-CC47-9F81-534CD96AD3D7}"/>
              </a:ext>
            </a:extLst>
          </p:cNvPr>
          <p:cNvSpPr/>
          <p:nvPr/>
        </p:nvSpPr>
        <p:spPr>
          <a:xfrm>
            <a:off x="9856127" y="1570957"/>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2D16E1DD-04E9-774F-ADCB-2AF4A1F82396}"/>
              </a:ext>
            </a:extLst>
          </p:cNvPr>
          <p:cNvSpPr/>
          <p:nvPr/>
        </p:nvSpPr>
        <p:spPr>
          <a:xfrm>
            <a:off x="9053240"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16" name="Rectangle 15">
            <a:extLst>
              <a:ext uri="{FF2B5EF4-FFF2-40B4-BE49-F238E27FC236}">
                <a16:creationId xmlns:a16="http://schemas.microsoft.com/office/drawing/2014/main" id="{C71C1FD9-F6F6-2F4F-AA51-014CF6FA4212}"/>
              </a:ext>
            </a:extLst>
          </p:cNvPr>
          <p:cNvSpPr/>
          <p:nvPr/>
        </p:nvSpPr>
        <p:spPr>
          <a:xfrm>
            <a:off x="9320869"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E346DA3-8191-4841-AF54-EF34947AA2CD}"/>
              </a:ext>
            </a:extLst>
          </p:cNvPr>
          <p:cNvSpPr/>
          <p:nvPr/>
        </p:nvSpPr>
        <p:spPr>
          <a:xfrm>
            <a:off x="9588497" y="24575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EF45CC-8330-E946-956D-CAAF6AE8D542}"/>
              </a:ext>
            </a:extLst>
          </p:cNvPr>
          <p:cNvSpPr/>
          <p:nvPr/>
        </p:nvSpPr>
        <p:spPr>
          <a:xfrm>
            <a:off x="10970186" y="2468708"/>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328FD0-A82E-1E4E-8ED7-AA65933B7DAE}"/>
              </a:ext>
            </a:extLst>
          </p:cNvPr>
          <p:cNvSpPr/>
          <p:nvPr/>
        </p:nvSpPr>
        <p:spPr>
          <a:xfrm>
            <a:off x="11237815"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90D922-62AE-894F-87EC-56B1017F114D}"/>
              </a:ext>
            </a:extLst>
          </p:cNvPr>
          <p:cNvSpPr/>
          <p:nvPr/>
        </p:nvSpPr>
        <p:spPr>
          <a:xfrm>
            <a:off x="11501063"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10D7D3-4D57-074D-9014-009876A2B0CE}"/>
              </a:ext>
            </a:extLst>
          </p:cNvPr>
          <p:cNvSpPr/>
          <p:nvPr/>
        </p:nvSpPr>
        <p:spPr>
          <a:xfrm>
            <a:off x="9856126" y="2464991"/>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3" name="TextBox 22">
            <a:extLst>
              <a:ext uri="{FF2B5EF4-FFF2-40B4-BE49-F238E27FC236}">
                <a16:creationId xmlns:a16="http://schemas.microsoft.com/office/drawing/2014/main" id="{45692AE3-1C5E-F248-8152-D2F01DA91934}"/>
              </a:ext>
            </a:extLst>
          </p:cNvPr>
          <p:cNvSpPr txBox="1"/>
          <p:nvPr/>
        </p:nvSpPr>
        <p:spPr>
          <a:xfrm>
            <a:off x="878761" y="2025457"/>
            <a:ext cx="3345788" cy="1569660"/>
          </a:xfrm>
          <a:prstGeom prst="rect">
            <a:avLst/>
          </a:prstGeom>
          <a:noFill/>
        </p:spPr>
        <p:txBody>
          <a:bodyPr wrap="none" rtlCol="0">
            <a:spAutoFit/>
          </a:bodyPr>
          <a:lstStyle/>
          <a:p>
            <a:r>
              <a:rPr lang="en-US" sz="2400" dirty="0">
                <a:latin typeface="Lucida Console" panose="020B0609040504020204" pitchFamily="49" charset="0"/>
              </a:rPr>
              <a:t>short s = 25625;</a:t>
            </a:r>
          </a:p>
          <a:p>
            <a:r>
              <a:rPr lang="en-US" sz="2400" dirty="0">
                <a:latin typeface="Lucida Console" panose="020B0609040504020204" pitchFamily="49" charset="0"/>
              </a:rPr>
              <a:t>int </a:t>
            </a:r>
            <a:r>
              <a:rPr lang="en-US" sz="2400" dirty="0" err="1">
                <a:latin typeface="Lucida Console" panose="020B0609040504020204" pitchFamily="49" charset="0"/>
              </a:rPr>
              <a:t>i</a:t>
            </a:r>
            <a:r>
              <a:rPr lang="en-US" sz="2400" dirty="0">
                <a:latin typeface="Lucida Console" panose="020B0609040504020204" pitchFamily="49" charset="0"/>
              </a:rPr>
              <a:t> = (int)s;</a:t>
            </a:r>
          </a:p>
          <a:p>
            <a:r>
              <a:rPr lang="en-US" sz="2400" dirty="0">
                <a:latin typeface="Lucida Console" panose="020B0609040504020204" pitchFamily="49" charset="0"/>
              </a:rPr>
              <a:t>short t = -25625;</a:t>
            </a:r>
          </a:p>
          <a:p>
            <a:r>
              <a:rPr lang="en-US" sz="2400" dirty="0">
                <a:latin typeface="Lucida Console" panose="020B0609040504020204" pitchFamily="49" charset="0"/>
              </a:rPr>
              <a:t>int j = (int)t;</a:t>
            </a:r>
          </a:p>
        </p:txBody>
      </p:sp>
      <p:cxnSp>
        <p:nvCxnSpPr>
          <p:cNvPr id="25" name="Straight Arrow Connector 24">
            <a:extLst>
              <a:ext uri="{FF2B5EF4-FFF2-40B4-BE49-F238E27FC236}">
                <a16:creationId xmlns:a16="http://schemas.microsoft.com/office/drawing/2014/main" id="{77298DD8-8F77-E140-94CC-9187B09820B3}"/>
              </a:ext>
            </a:extLst>
          </p:cNvPr>
          <p:cNvCxnSpPr>
            <a:stCxn id="13" idx="2"/>
            <a:endCxn id="20" idx="0"/>
          </p:cNvCxnSpPr>
          <p:nvPr/>
        </p:nvCxnSpPr>
        <p:spPr>
          <a:xfrm flipH="1">
            <a:off x="11634878"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43CF40C-B32B-5E4B-99A1-CE965E344C75}"/>
              </a:ext>
            </a:extLst>
          </p:cNvPr>
          <p:cNvCxnSpPr>
            <a:cxnSpLocks/>
            <a:stCxn id="12" idx="2"/>
            <a:endCxn id="19" idx="0"/>
          </p:cNvCxnSpPr>
          <p:nvPr/>
        </p:nvCxnSpPr>
        <p:spPr>
          <a:xfrm flipH="1">
            <a:off x="11371630"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C373E3-B1C4-5846-A9FB-6157EE7B51BC}"/>
              </a:ext>
            </a:extLst>
          </p:cNvPr>
          <p:cNvCxnSpPr>
            <a:cxnSpLocks/>
            <a:stCxn id="11" idx="2"/>
            <a:endCxn id="18" idx="0"/>
          </p:cNvCxnSpPr>
          <p:nvPr/>
        </p:nvCxnSpPr>
        <p:spPr>
          <a:xfrm flipH="1">
            <a:off x="11104001" y="1842303"/>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7197B3D-35C5-8F43-A290-37571924798D}"/>
              </a:ext>
            </a:extLst>
          </p:cNvPr>
          <p:cNvCxnSpPr>
            <a:cxnSpLocks/>
            <a:stCxn id="10" idx="2"/>
            <a:endCxn id="17" idx="0"/>
          </p:cNvCxnSpPr>
          <p:nvPr/>
        </p:nvCxnSpPr>
        <p:spPr>
          <a:xfrm flipH="1">
            <a:off x="9722312" y="1831152"/>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7C99B7-FE12-5E45-99DA-BC525AFDBDCD}"/>
              </a:ext>
            </a:extLst>
          </p:cNvPr>
          <p:cNvCxnSpPr>
            <a:cxnSpLocks/>
            <a:stCxn id="9" idx="2"/>
            <a:endCxn id="16" idx="0"/>
          </p:cNvCxnSpPr>
          <p:nvPr/>
        </p:nvCxnSpPr>
        <p:spPr>
          <a:xfrm flipH="1">
            <a:off x="9454684"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4832C72-15DC-644D-9948-3AF96691CFE7}"/>
              </a:ext>
            </a:extLst>
          </p:cNvPr>
          <p:cNvSpPr/>
          <p:nvPr/>
        </p:nvSpPr>
        <p:spPr>
          <a:xfrm>
            <a:off x="6337787"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39" name="Rectangle 38">
            <a:extLst>
              <a:ext uri="{FF2B5EF4-FFF2-40B4-BE49-F238E27FC236}">
                <a16:creationId xmlns:a16="http://schemas.microsoft.com/office/drawing/2014/main" id="{3F2E299A-3917-524E-85BB-92FEA0BB107E}"/>
              </a:ext>
            </a:extLst>
          </p:cNvPr>
          <p:cNvSpPr/>
          <p:nvPr/>
        </p:nvSpPr>
        <p:spPr>
          <a:xfrm>
            <a:off x="6605416"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0" name="Rectangle 39">
            <a:extLst>
              <a:ext uri="{FF2B5EF4-FFF2-40B4-BE49-F238E27FC236}">
                <a16:creationId xmlns:a16="http://schemas.microsoft.com/office/drawing/2014/main" id="{83DF5D4C-FB74-DA47-85CD-F0EBB610F12D}"/>
              </a:ext>
            </a:extLst>
          </p:cNvPr>
          <p:cNvSpPr/>
          <p:nvPr/>
        </p:nvSpPr>
        <p:spPr>
          <a:xfrm>
            <a:off x="6873044" y="245755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1" name="Rectangle 40">
            <a:extLst>
              <a:ext uri="{FF2B5EF4-FFF2-40B4-BE49-F238E27FC236}">
                <a16:creationId xmlns:a16="http://schemas.microsoft.com/office/drawing/2014/main" id="{C7DDDD76-F4B0-C345-A8DF-2B97F4F93A3B}"/>
              </a:ext>
            </a:extLst>
          </p:cNvPr>
          <p:cNvSpPr/>
          <p:nvPr/>
        </p:nvSpPr>
        <p:spPr>
          <a:xfrm>
            <a:off x="8254733" y="246870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2" name="Rectangle 41">
            <a:extLst>
              <a:ext uri="{FF2B5EF4-FFF2-40B4-BE49-F238E27FC236}">
                <a16:creationId xmlns:a16="http://schemas.microsoft.com/office/drawing/2014/main" id="{1867C29C-AAF0-D142-8772-626196E2E22D}"/>
              </a:ext>
            </a:extLst>
          </p:cNvPr>
          <p:cNvSpPr/>
          <p:nvPr/>
        </p:nvSpPr>
        <p:spPr>
          <a:xfrm>
            <a:off x="8522362"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3" name="Rectangle 42">
            <a:extLst>
              <a:ext uri="{FF2B5EF4-FFF2-40B4-BE49-F238E27FC236}">
                <a16:creationId xmlns:a16="http://schemas.microsoft.com/office/drawing/2014/main" id="{5585E7C0-71B1-6D49-BED8-913DEF534DD2}"/>
              </a:ext>
            </a:extLst>
          </p:cNvPr>
          <p:cNvSpPr/>
          <p:nvPr/>
        </p:nvSpPr>
        <p:spPr>
          <a:xfrm>
            <a:off x="8785610"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4" name="Rectangle 43">
            <a:extLst>
              <a:ext uri="{FF2B5EF4-FFF2-40B4-BE49-F238E27FC236}">
                <a16:creationId xmlns:a16="http://schemas.microsoft.com/office/drawing/2014/main" id="{621A499F-0CC7-B04F-BFE7-2F5E7FDB0C00}"/>
              </a:ext>
            </a:extLst>
          </p:cNvPr>
          <p:cNvSpPr/>
          <p:nvPr/>
        </p:nvSpPr>
        <p:spPr>
          <a:xfrm>
            <a:off x="7140673" y="2464991"/>
            <a:ext cx="1114061"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45" name="TextBox 44">
            <a:extLst>
              <a:ext uri="{FF2B5EF4-FFF2-40B4-BE49-F238E27FC236}">
                <a16:creationId xmlns:a16="http://schemas.microsoft.com/office/drawing/2014/main" id="{522AD762-62F0-1946-8DCE-1D1B2F8ACB93}"/>
              </a:ext>
            </a:extLst>
          </p:cNvPr>
          <p:cNvSpPr txBox="1"/>
          <p:nvPr/>
        </p:nvSpPr>
        <p:spPr>
          <a:xfrm>
            <a:off x="10214224" y="1862862"/>
            <a:ext cx="397866" cy="461665"/>
          </a:xfrm>
          <a:prstGeom prst="rect">
            <a:avLst/>
          </a:prstGeom>
          <a:noFill/>
        </p:spPr>
        <p:txBody>
          <a:bodyPr wrap="none" rtlCol="0">
            <a:spAutoFit/>
          </a:bodyPr>
          <a:lstStyle/>
          <a:p>
            <a:r>
              <a:rPr lang="en-US" sz="2400" dirty="0">
                <a:solidFill>
                  <a:srgbClr val="7030A0"/>
                </a:solidFill>
              </a:rPr>
              <a:t>…</a:t>
            </a:r>
          </a:p>
        </p:txBody>
      </p:sp>
      <p:cxnSp>
        <p:nvCxnSpPr>
          <p:cNvPr id="46" name="Straight Arrow Connector 45">
            <a:extLst>
              <a:ext uri="{FF2B5EF4-FFF2-40B4-BE49-F238E27FC236}">
                <a16:creationId xmlns:a16="http://schemas.microsoft.com/office/drawing/2014/main" id="{75F48D8C-7644-0C40-8BA1-57C119F81C4E}"/>
              </a:ext>
            </a:extLst>
          </p:cNvPr>
          <p:cNvCxnSpPr>
            <a:cxnSpLocks/>
            <a:stCxn id="8" idx="2"/>
            <a:endCxn id="15" idx="0"/>
          </p:cNvCxnSpPr>
          <p:nvPr/>
        </p:nvCxnSpPr>
        <p:spPr>
          <a:xfrm flipH="1">
            <a:off x="9187055"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F2DB24-5EB0-FF49-A992-30532FECBE6B}"/>
              </a:ext>
            </a:extLst>
          </p:cNvPr>
          <p:cNvCxnSpPr>
            <a:cxnSpLocks/>
            <a:stCxn id="8" idx="2"/>
            <a:endCxn id="43" idx="0"/>
          </p:cNvCxnSpPr>
          <p:nvPr/>
        </p:nvCxnSpPr>
        <p:spPr>
          <a:xfrm flipH="1">
            <a:off x="8919425" y="1838586"/>
            <a:ext cx="267631"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5D12E91-3682-A04D-8099-49189A838072}"/>
              </a:ext>
            </a:extLst>
          </p:cNvPr>
          <p:cNvCxnSpPr>
            <a:cxnSpLocks/>
            <a:stCxn id="8" idx="2"/>
            <a:endCxn id="42" idx="0"/>
          </p:cNvCxnSpPr>
          <p:nvPr/>
        </p:nvCxnSpPr>
        <p:spPr>
          <a:xfrm flipH="1">
            <a:off x="8656177" y="1838586"/>
            <a:ext cx="530879"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700669-F477-5D4D-B037-6F3F96A7BF95}"/>
              </a:ext>
            </a:extLst>
          </p:cNvPr>
          <p:cNvCxnSpPr>
            <a:cxnSpLocks/>
            <a:stCxn id="8" idx="2"/>
            <a:endCxn id="41" idx="0"/>
          </p:cNvCxnSpPr>
          <p:nvPr/>
        </p:nvCxnSpPr>
        <p:spPr>
          <a:xfrm flipH="1">
            <a:off x="8388548" y="1838586"/>
            <a:ext cx="798508" cy="630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B849AD2-6F86-CA48-8276-F8BABBF0F8E5}"/>
              </a:ext>
            </a:extLst>
          </p:cNvPr>
          <p:cNvCxnSpPr>
            <a:cxnSpLocks/>
            <a:stCxn id="8" idx="2"/>
            <a:endCxn id="40" idx="0"/>
          </p:cNvCxnSpPr>
          <p:nvPr/>
        </p:nvCxnSpPr>
        <p:spPr>
          <a:xfrm flipH="1">
            <a:off x="7006859" y="1838586"/>
            <a:ext cx="2180197" cy="6189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021555-EBCF-0540-8DF4-CFF13FD654D8}"/>
              </a:ext>
            </a:extLst>
          </p:cNvPr>
          <p:cNvCxnSpPr>
            <a:cxnSpLocks/>
            <a:stCxn id="8" idx="2"/>
            <a:endCxn id="39" idx="0"/>
          </p:cNvCxnSpPr>
          <p:nvPr/>
        </p:nvCxnSpPr>
        <p:spPr>
          <a:xfrm flipH="1">
            <a:off x="6739231" y="1838586"/>
            <a:ext cx="2447825"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8994AE-8E29-5A4F-B49E-A664199F4B61}"/>
              </a:ext>
            </a:extLst>
          </p:cNvPr>
          <p:cNvCxnSpPr>
            <a:cxnSpLocks/>
            <a:stCxn id="8" idx="2"/>
            <a:endCxn id="38" idx="0"/>
          </p:cNvCxnSpPr>
          <p:nvPr/>
        </p:nvCxnSpPr>
        <p:spPr>
          <a:xfrm flipH="1">
            <a:off x="6471602" y="1838586"/>
            <a:ext cx="2715454"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0F5B77B-A4D2-634E-A751-4A71C93699F5}"/>
              </a:ext>
            </a:extLst>
          </p:cNvPr>
          <p:cNvSpPr txBox="1"/>
          <p:nvPr/>
        </p:nvSpPr>
        <p:spPr>
          <a:xfrm>
            <a:off x="8141691" y="1929377"/>
            <a:ext cx="397866" cy="461665"/>
          </a:xfrm>
          <a:prstGeom prst="rect">
            <a:avLst/>
          </a:prstGeom>
          <a:noFill/>
        </p:spPr>
        <p:txBody>
          <a:bodyPr wrap="none" rtlCol="0">
            <a:spAutoFit/>
          </a:bodyPr>
          <a:lstStyle/>
          <a:p>
            <a:r>
              <a:rPr lang="en-US" sz="2400" dirty="0">
                <a:solidFill>
                  <a:srgbClr val="FF0000"/>
                </a:solidFill>
              </a:rPr>
              <a:t>…</a:t>
            </a:r>
          </a:p>
        </p:txBody>
      </p:sp>
    </p:spTree>
    <p:extLst>
      <p:ext uri="{BB962C8B-B14F-4D97-AF65-F5344CB8AC3E}">
        <p14:creationId xmlns:p14="http://schemas.microsoft.com/office/powerpoint/2010/main" val="131428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4F6-D8B1-F14B-83C7-EAC93456EFCB}"/>
              </a:ext>
            </a:extLst>
          </p:cNvPr>
          <p:cNvSpPr>
            <a:spLocks noGrp="1"/>
          </p:cNvSpPr>
          <p:nvPr>
            <p:ph type="title"/>
          </p:nvPr>
        </p:nvSpPr>
        <p:spPr/>
        <p:txBody>
          <a:bodyPr/>
          <a:lstStyle/>
          <a:p>
            <a:r>
              <a:rPr lang="en-US" dirty="0"/>
              <a:t>Integer Multiplication &amp; Division</a:t>
            </a:r>
          </a:p>
        </p:txBody>
      </p:sp>
      <p:sp>
        <p:nvSpPr>
          <p:cNvPr id="3" name="Text Placeholder 2">
            <a:extLst>
              <a:ext uri="{FF2B5EF4-FFF2-40B4-BE49-F238E27FC236}">
                <a16:creationId xmlns:a16="http://schemas.microsoft.com/office/drawing/2014/main" id="{C36E4182-7EBE-D14E-AF12-C997C516BA1F}"/>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BB7C6B7-E877-B74A-8098-8849E8F25302}"/>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7AF3E7A-A3E9-6249-B5F6-5D7B18A5B3C0}"/>
              </a:ext>
            </a:extLst>
          </p:cNvPr>
          <p:cNvSpPr>
            <a:spLocks noGrp="1"/>
          </p:cNvSpPr>
          <p:nvPr>
            <p:ph type="sldNum" sz="quarter" idx="12"/>
          </p:nvPr>
        </p:nvSpPr>
        <p:spPr/>
        <p:txBody>
          <a:bodyPr/>
          <a:lstStyle/>
          <a:p>
            <a:fld id="{B30C84D9-7A41-4FEB-892B-80917372DB87}" type="slidenum">
              <a:rPr lang="en-US" smtClean="0"/>
              <a:t>46</a:t>
            </a:fld>
            <a:endParaRPr lang="en-US"/>
          </a:p>
        </p:txBody>
      </p:sp>
    </p:spTree>
    <p:extLst>
      <p:ext uri="{BB962C8B-B14F-4D97-AF65-F5344CB8AC3E}">
        <p14:creationId xmlns:p14="http://schemas.microsoft.com/office/powerpoint/2010/main" val="455471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859966" cy="4667250"/>
          </a:xfrm>
        </p:spPr>
        <p:txBody>
          <a:bodyPr/>
          <a:lstStyle/>
          <a:p>
            <a:r>
              <a:rPr lang="en-US" dirty="0"/>
              <a:t>Multiply two </a:t>
            </a:r>
            <a:r>
              <a:rPr lang="en-US" i="1" dirty="0"/>
              <a:t>n</a:t>
            </a:r>
            <a:r>
              <a:rPr lang="en-US" dirty="0"/>
              <a:t>-bit integers</a:t>
            </a:r>
          </a:p>
          <a:p>
            <a:r>
              <a:rPr lang="en-US" dirty="0"/>
              <a:t>Potentially need 2</a:t>
            </a:r>
            <a:r>
              <a:rPr lang="en-US" i="1" dirty="0"/>
              <a:t>n </a:t>
            </a:r>
            <a:r>
              <a:rPr lang="en-US" dirty="0"/>
              <a:t>bits for product</a:t>
            </a:r>
          </a:p>
          <a:p>
            <a:endParaRPr lang="en-US" dirty="0"/>
          </a:p>
          <a:p>
            <a:r>
              <a:rPr lang="en-US" dirty="0"/>
              <a:t>Only have </a:t>
            </a:r>
            <a:r>
              <a:rPr lang="en-US" i="1" dirty="0"/>
              <a:t>n</a:t>
            </a:r>
            <a:r>
              <a:rPr lang="en-US" dirty="0"/>
              <a:t> bits available for product</a:t>
            </a:r>
          </a:p>
          <a:p>
            <a:endParaRPr lang="en-US" dirty="0">
              <a:solidFill>
                <a:srgbClr val="FF0000"/>
              </a:solidFill>
            </a:endParaRPr>
          </a:p>
          <a:p>
            <a:r>
              <a:rPr lang="en-US" dirty="0">
                <a:solidFill>
                  <a:srgbClr val="FF0000"/>
                </a:solidFill>
              </a:rPr>
              <a:t>Truncate high-order </a:t>
            </a:r>
            <a:r>
              <a:rPr lang="en-US" i="1" dirty="0">
                <a:solidFill>
                  <a:srgbClr val="FF0000"/>
                </a:solidFill>
              </a:rPr>
              <a:t>n</a:t>
            </a:r>
            <a:r>
              <a:rPr lang="en-US" dirty="0">
                <a:solidFill>
                  <a:srgbClr val="FF0000"/>
                </a:solidFill>
              </a:rPr>
              <a:t> bits</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3425123"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3692752"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3960380"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5342069"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5609698"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5872946"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4228009"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3425122"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3692751"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3960379"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5342068"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5609697"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5872945"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4228008"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3425122"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3692751"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3960379"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5342068"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5609697"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5872945"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4228008"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3159684"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511386"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483433"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263019" y="3208518"/>
            <a:ext cx="532517" cy="369332"/>
          </a:xfrm>
          <a:prstGeom prst="rect">
            <a:avLst/>
          </a:prstGeom>
          <a:noFill/>
        </p:spPr>
        <p:txBody>
          <a:bodyPr wrap="none" rtlCol="0">
            <a:spAutoFit/>
          </a:bodyPr>
          <a:lstStyle/>
          <a:p>
            <a:pPr algn="r"/>
            <a:r>
              <a:rPr lang="en-US" dirty="0" err="1"/>
              <a:t>a•b</a:t>
            </a:r>
            <a:endParaRPr lang="en-US" dirty="0"/>
          </a:p>
        </p:txBody>
      </p:sp>
      <p:pic>
        <p:nvPicPr>
          <p:cNvPr id="3" name="Picture 2">
            <a:extLst>
              <a:ext uri="{FF2B5EF4-FFF2-40B4-BE49-F238E27FC236}">
                <a16:creationId xmlns:a16="http://schemas.microsoft.com/office/drawing/2014/main" id="{6A35B975-A798-5640-BD22-78A8AEFF1DB4}"/>
              </a:ext>
            </a:extLst>
          </p:cNvPr>
          <p:cNvPicPr>
            <a:picLocks noChangeAspect="1"/>
          </p:cNvPicPr>
          <p:nvPr/>
        </p:nvPicPr>
        <p:blipFill>
          <a:blip r:embed="rId2"/>
          <a:stretch>
            <a:fillRect/>
          </a:stretch>
        </p:blipFill>
        <p:spPr>
          <a:xfrm>
            <a:off x="7270750" y="5790426"/>
            <a:ext cx="2679700" cy="342900"/>
          </a:xfrm>
          <a:prstGeom prst="rect">
            <a:avLst/>
          </a:prstGeom>
        </p:spPr>
      </p:pic>
      <p:sp>
        <p:nvSpPr>
          <p:cNvPr id="38" name="Rectangle 37">
            <a:extLst>
              <a:ext uri="{FF2B5EF4-FFF2-40B4-BE49-F238E27FC236}">
                <a16:creationId xmlns:a16="http://schemas.microsoft.com/office/drawing/2014/main" id="{D9B7EB7E-7901-354E-9FF8-23CA2ADDDBBF}"/>
              </a:ext>
            </a:extLst>
          </p:cNvPr>
          <p:cNvSpPr/>
          <p:nvPr/>
        </p:nvSpPr>
        <p:spPr>
          <a:xfrm>
            <a:off x="2928015" y="3259369"/>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EE72F6B-53AC-8E4A-A334-08633B844791}"/>
              </a:ext>
            </a:extLst>
          </p:cNvPr>
          <p:cNvSpPr/>
          <p:nvPr/>
        </p:nvSpPr>
        <p:spPr>
          <a:xfrm>
            <a:off x="2674706" y="3253962"/>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46BA9-8093-614D-96C0-EF3EB15EB8B0}"/>
              </a:ext>
            </a:extLst>
          </p:cNvPr>
          <p:cNvSpPr/>
          <p:nvPr/>
        </p:nvSpPr>
        <p:spPr>
          <a:xfrm>
            <a:off x="1267306" y="3266803"/>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45DAC1-1763-924F-A1DD-49DFF366334C}"/>
              </a:ext>
            </a:extLst>
          </p:cNvPr>
          <p:cNvSpPr/>
          <p:nvPr/>
        </p:nvSpPr>
        <p:spPr>
          <a:xfrm>
            <a:off x="1035637" y="327609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4D161C-E340-474C-84C7-6E30B4EED1E4}"/>
              </a:ext>
            </a:extLst>
          </p:cNvPr>
          <p:cNvSpPr/>
          <p:nvPr/>
        </p:nvSpPr>
        <p:spPr>
          <a:xfrm>
            <a:off x="782328" y="327068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FC9FF2-3B22-F247-9DC4-D76AA692514A}"/>
              </a:ext>
            </a:extLst>
          </p:cNvPr>
          <p:cNvSpPr/>
          <p:nvPr/>
        </p:nvSpPr>
        <p:spPr>
          <a:xfrm>
            <a:off x="1537471" y="3266803"/>
            <a:ext cx="1149463"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endParaRPr lang="en-US" sz="800" dirty="0">
              <a:solidFill>
                <a:srgbClr val="FFFF00"/>
              </a:solidFill>
            </a:endParaRPr>
          </a:p>
          <a:p>
            <a:pPr algn="ctr"/>
            <a:endParaRPr lang="en-US" sz="800" dirty="0">
              <a:solidFill>
                <a:srgbClr val="FFFF00"/>
              </a:solidFill>
            </a:endParaRPr>
          </a:p>
        </p:txBody>
      </p:sp>
    </p:spTree>
    <p:extLst>
      <p:ext uri="{BB962C8B-B14F-4D97-AF65-F5344CB8AC3E}">
        <p14:creationId xmlns:p14="http://schemas.microsoft.com/office/powerpoint/2010/main" val="228484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vertical)">
                                      <p:cBhvr>
                                        <p:cTn id="15" dur="500"/>
                                        <p:tgtEl>
                                          <p:spTgt spid="22"/>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vertical)">
                                      <p:cBhvr>
                                        <p:cTn id="18" dur="500"/>
                                        <p:tgtEl>
                                          <p:spTgt spid="23"/>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vertical)">
                                      <p:cBhvr>
                                        <p:cTn id="21" dur="500"/>
                                        <p:tgtEl>
                                          <p:spTgt spid="2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vertical)">
                                      <p:cBhvr>
                                        <p:cTn id="24" dur="500"/>
                                        <p:tgtEl>
                                          <p:spTgt spid="25"/>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vertical)">
                                      <p:cBhvr>
                                        <p:cTn id="27" dur="500"/>
                                        <p:tgtEl>
                                          <p:spTgt spid="26"/>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randombar(vertical)">
                                      <p:cBhvr>
                                        <p:cTn id="30" dur="500"/>
                                        <p:tgtEl>
                                          <p:spTgt spid="27"/>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vertical)">
                                      <p:cBhvr>
                                        <p:cTn id="33" dur="500"/>
                                        <p:tgtEl>
                                          <p:spTgt spid="28"/>
                                        </p:tgtEl>
                                      </p:cBhvr>
                                    </p:animEffect>
                                  </p:childTnLst>
                                </p:cTn>
                              </p:par>
                              <p:par>
                                <p:cTn id="34" presetID="14" presetClass="entr" presetSubtype="5" fill="hold" grpId="2"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vertical)">
                                      <p:cBhvr>
                                        <p:cTn id="36" dur="500"/>
                                        <p:tgtEl>
                                          <p:spTgt spid="29"/>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randombar(vertical)">
                                      <p:cBhvr>
                                        <p:cTn id="39" dur="500"/>
                                        <p:tgtEl>
                                          <p:spTgt spid="32"/>
                                        </p:tgtEl>
                                      </p:cBhvr>
                                    </p:animEffect>
                                  </p:childTnLst>
                                </p:cTn>
                              </p:par>
                              <p:par>
                                <p:cTn id="40" presetID="14" presetClass="entr" presetSubtype="5" fill="hold" grpId="2"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vertical)">
                                      <p:cBhvr>
                                        <p:cTn id="42" dur="500"/>
                                        <p:tgtEl>
                                          <p:spTgt spid="38"/>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randombar(vertical)">
                                      <p:cBhvr>
                                        <p:cTn id="45" dur="500"/>
                                        <p:tgtEl>
                                          <p:spTgt spid="39"/>
                                        </p:tgtEl>
                                      </p:cBhvr>
                                    </p:animEffect>
                                  </p:childTnLst>
                                </p:cTn>
                              </p:par>
                              <p:par>
                                <p:cTn id="46" presetID="14" presetClass="entr" presetSubtype="5" fill="hold" grpId="2"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randombar(vertical)">
                                      <p:cBhvr>
                                        <p:cTn id="48" dur="500"/>
                                        <p:tgtEl>
                                          <p:spTgt spid="40"/>
                                        </p:tgtEl>
                                      </p:cBhvr>
                                    </p:animEffect>
                                  </p:childTnLst>
                                </p:cTn>
                              </p:par>
                              <p:par>
                                <p:cTn id="49" presetID="14" presetClass="entr" presetSubtype="5" fill="hold" grpId="2"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randombar(vertical)">
                                      <p:cBhvr>
                                        <p:cTn id="51" dur="500"/>
                                        <p:tgtEl>
                                          <p:spTgt spid="41"/>
                                        </p:tgtEl>
                                      </p:cBhvr>
                                    </p:animEffect>
                                  </p:childTnLst>
                                </p:cTn>
                              </p:par>
                              <p:par>
                                <p:cTn id="52" presetID="14" presetClass="entr" presetSubtype="5" fill="hold" grpId="2"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randombar(vertical)">
                                      <p:cBhvr>
                                        <p:cTn id="54" dur="500"/>
                                        <p:tgtEl>
                                          <p:spTgt spid="42"/>
                                        </p:tgtEl>
                                      </p:cBhvr>
                                    </p:animEffect>
                                  </p:childTnLst>
                                </p:cTn>
                              </p:par>
                              <p:par>
                                <p:cTn id="55" presetID="14" presetClass="entr" presetSubtype="5" fill="hold" grpId="2"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randombar(vertic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dissolv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dissolve">
                                      <p:cBhvr>
                                        <p:cTn id="67" dur="500"/>
                                        <p:tgtEl>
                                          <p:spTgt spid="4">
                                            <p:txEl>
                                              <p:pRg st="5" end="5"/>
                                            </p:txEl>
                                          </p:spTgt>
                                        </p:tgtEl>
                                      </p:cBhvr>
                                    </p:animEffect>
                                  </p:childTnLst>
                                </p:cTn>
                              </p:par>
                              <p:par>
                                <p:cTn id="68" presetID="41" presetClass="path" presetSubtype="0" accel="50000" decel="50000" fill="hold" grpId="0" nodeType="withEffect">
                                  <p:stCondLst>
                                    <p:cond delay="0"/>
                                  </p:stCondLst>
                                  <p:childTnLst>
                                    <p:animMotion origin="layout" path="M -2.08333E-6 2.96296E-6 C -0.00312 -0.01621 -0.01354 -0.03195 -0.01732 -0.03195 C -0.04062 -0.03195 -0.06471 0.21921 -0.06471 0.4706 C -0.06471 0.34398 -0.07682 0.21921 -0.08802 0.21921 C -0.1 0.21921 -0.1112 0.34583 -0.1112 0.4706 C -0.1112 0.4081 -0.11719 0.34398 -0.12331 0.34398 C -0.12929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2 -0.15768 0.4662 -0.15768 0.46435 C -0.15846 0.46435 -0.15846 0.4662 -0.15846 0.46852 C -0.15924 0.46852 -0.15924 0.46666 -0.15924 0.46435 C -0.16015 0.46435 -0.16015 0.4662 -0.16015 0.46852 " pathEditMode="relative" rAng="0" ptsTypes="AAAAAAAAAAAAAAAAAAA">
                                      <p:cBhvr>
                                        <p:cTn id="69" dur="2000" fill="hold"/>
                                        <p:tgtEl>
                                          <p:spTgt spid="29"/>
                                        </p:tgtEl>
                                        <p:attrNameLst>
                                          <p:attrName>ppt_x</p:attrName>
                                          <p:attrName>ppt_y</p:attrName>
                                        </p:attrNameLst>
                                      </p:cBhvr>
                                      <p:rCtr x="-8008" y="21921"/>
                                    </p:animMotion>
                                  </p:childTnLst>
                                </p:cTn>
                              </p:par>
                              <p:par>
                                <p:cTn id="70" presetID="10" presetClass="exit" presetSubtype="0" fill="hold" grpId="1" nodeType="withEffect">
                                  <p:stCondLst>
                                    <p:cond delay="0"/>
                                  </p:stCondLst>
                                  <p:childTnLst>
                                    <p:animEffect transition="out" filter="fade">
                                      <p:cBhvr>
                                        <p:cTn id="71" dur="1000"/>
                                        <p:tgtEl>
                                          <p:spTgt spid="29"/>
                                        </p:tgtEl>
                                      </p:cBhvr>
                                    </p:animEffect>
                                    <p:set>
                                      <p:cBhvr>
                                        <p:cTn id="72" dur="1" fill="hold">
                                          <p:stCondLst>
                                            <p:cond delay="999"/>
                                          </p:stCondLst>
                                        </p:cTn>
                                        <p:tgtEl>
                                          <p:spTgt spid="29"/>
                                        </p:tgtEl>
                                        <p:attrNameLst>
                                          <p:attrName>style.visibility</p:attrName>
                                        </p:attrNameLst>
                                      </p:cBhvr>
                                      <p:to>
                                        <p:strVal val="hidden"/>
                                      </p:to>
                                    </p:set>
                                  </p:childTnLst>
                                </p:cTn>
                              </p:par>
                              <p:par>
                                <p:cTn id="73" presetID="41" presetClass="path" presetSubtype="0" accel="50000" decel="50000" fill="hold" grpId="0" nodeType="withEffect">
                                  <p:stCondLst>
                                    <p:cond delay="0"/>
                                  </p:stCondLst>
                                  <p:childTnLst>
                                    <p:animMotion origin="layout" path="M -1.66667E-6 4.07407E-6 C -0.00312 -0.01621 -0.01354 -0.03195 -0.01732 -0.03195 C -0.04062 -0.03195 -0.06471 0.21921 -0.06471 0.4706 C -0.06471 0.34398 -0.07682 0.21921 -0.08802 0.21921 C -0.1 0.21921 -0.1112 0.34583 -0.1112 0.4706 C -0.1112 0.4081 -0.11719 0.34398 -0.12331 0.34398 C -0.1293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5 0.46435 -0.16015 0.4662 -0.16015 0.46851 " pathEditMode="relative" rAng="0" ptsTypes="AAAAAAAAAAAAAAAAAAA">
                                      <p:cBhvr>
                                        <p:cTn id="74" dur="2000" fill="hold"/>
                                        <p:tgtEl>
                                          <p:spTgt spid="38"/>
                                        </p:tgtEl>
                                        <p:attrNameLst>
                                          <p:attrName>ppt_x</p:attrName>
                                          <p:attrName>ppt_y</p:attrName>
                                        </p:attrNameLst>
                                      </p:cBhvr>
                                      <p:rCtr x="-8008" y="21921"/>
                                    </p:animMotion>
                                  </p:childTnLst>
                                </p:cTn>
                              </p:par>
                              <p:par>
                                <p:cTn id="75" presetID="10" presetClass="exit" presetSubtype="0" fill="hold" grpId="1" nodeType="withEffect">
                                  <p:stCondLst>
                                    <p:cond delay="0"/>
                                  </p:stCondLst>
                                  <p:childTnLst>
                                    <p:animEffect transition="out" filter="fade">
                                      <p:cBhvr>
                                        <p:cTn id="76" dur="1000"/>
                                        <p:tgtEl>
                                          <p:spTgt spid="38"/>
                                        </p:tgtEl>
                                      </p:cBhvr>
                                    </p:animEffect>
                                    <p:set>
                                      <p:cBhvr>
                                        <p:cTn id="77" dur="1" fill="hold">
                                          <p:stCondLst>
                                            <p:cond delay="999"/>
                                          </p:stCondLst>
                                        </p:cTn>
                                        <p:tgtEl>
                                          <p:spTgt spid="38"/>
                                        </p:tgtEl>
                                        <p:attrNameLst>
                                          <p:attrName>style.visibility</p:attrName>
                                        </p:attrNameLst>
                                      </p:cBhvr>
                                      <p:to>
                                        <p:strVal val="hidden"/>
                                      </p:to>
                                    </p:set>
                                  </p:childTnLst>
                                </p:cTn>
                              </p:par>
                              <p:par>
                                <p:cTn id="78" presetID="41" presetClass="path" presetSubtype="0" accel="50000" decel="50000" fill="hold" grpId="0" nodeType="withEffect">
                                  <p:stCondLst>
                                    <p:cond delay="0"/>
                                  </p:stCondLst>
                                  <p:childTnLst>
                                    <p:animMotion origin="layout" path="M 1.45833E-6 -1.48148E-6 C -0.00313 -0.0162 -0.01354 -0.03194 -0.01732 -0.03194 C -0.04063 -0.03194 -0.06471 0.21921 -0.06471 0.4706 C -0.06471 0.34398 -0.07682 0.21921 -0.08802 0.21921 C -0.1 0.21921 -0.1112 0.34583 -0.1112 0.4706 C -0.1112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1 -0.15612 0.4625 -0.1569 0.4625 C -0.1569 0.46435 -0.15768 0.46667 -0.15768 0.4706 C -0.15768 0.46852 -0.15768 0.46621 -0.15768 0.46435 C -0.15846 0.46435 -0.15846 0.46621 -0.15846 0.46852 C -0.15925 0.46852 -0.15925 0.46667 -0.15925 0.46435 C -0.16016 0.46435 -0.16016 0.46621 -0.16016 0.46852 " pathEditMode="relative" rAng="0" ptsTypes="AAAAAAAAAAAAAAAAAAA">
                                      <p:cBhvr>
                                        <p:cTn id="79" dur="2000" fill="hold"/>
                                        <p:tgtEl>
                                          <p:spTgt spid="39"/>
                                        </p:tgtEl>
                                        <p:attrNameLst>
                                          <p:attrName>ppt_x</p:attrName>
                                          <p:attrName>ppt_y</p:attrName>
                                        </p:attrNameLst>
                                      </p:cBhvr>
                                      <p:rCtr x="-8008" y="21921"/>
                                    </p:animMotion>
                                  </p:childTnLst>
                                </p:cTn>
                              </p:par>
                              <p:par>
                                <p:cTn id="80" presetID="10" presetClass="exit" presetSubtype="0" fill="hold" grpId="1" nodeType="withEffect">
                                  <p:stCondLst>
                                    <p:cond delay="0"/>
                                  </p:stCondLst>
                                  <p:childTnLst>
                                    <p:animEffect transition="out" filter="fade">
                                      <p:cBhvr>
                                        <p:cTn id="81" dur="1000"/>
                                        <p:tgtEl>
                                          <p:spTgt spid="39"/>
                                        </p:tgtEl>
                                      </p:cBhvr>
                                    </p:animEffect>
                                    <p:set>
                                      <p:cBhvr>
                                        <p:cTn id="82" dur="1" fill="hold">
                                          <p:stCondLst>
                                            <p:cond delay="999"/>
                                          </p:stCondLst>
                                        </p:cTn>
                                        <p:tgtEl>
                                          <p:spTgt spid="39"/>
                                        </p:tgtEl>
                                        <p:attrNameLst>
                                          <p:attrName>style.visibility</p:attrName>
                                        </p:attrNameLst>
                                      </p:cBhvr>
                                      <p:to>
                                        <p:strVal val="hidden"/>
                                      </p:to>
                                    </p:set>
                                  </p:childTnLst>
                                </p:cTn>
                              </p:par>
                              <p:par>
                                <p:cTn id="83" presetID="41" presetClass="path" presetSubtype="0" accel="50000" decel="50000" fill="hold" grpId="0" nodeType="withEffect">
                                  <p:stCondLst>
                                    <p:cond delay="0"/>
                                  </p:stCondLst>
                                  <p:childTnLst>
                                    <p:animMotion origin="layout" path="M -3.75E-6 -3.33333E-6 C -0.00312 -0.0162 -0.01354 -0.03194 -0.01731 -0.03194 C -0.04062 -0.03194 -0.06471 0.21922 -0.06471 0.47061 C -0.06471 0.34398 -0.07695 0.21922 -0.08802 0.21922 C -0.1 0.21922 -0.11132 0.34584 -0.11132 0.47061 C -0.11132 0.40811 -0.11718 0.34398 -0.1233 0.34398 C -0.12929 0.34398 -0.13528 0.40625 -0.13528 0.47061 C -0.13528 0.43843 -0.13828 0.40811 -0.14114 0.40811 C -0.14427 0.40811 -0.14713 0.44028 -0.14713 0.47061 C -0.14713 0.45417 -0.14869 0.43843 -0.15026 0.43843 C -0.15104 0.43843 -0.15325 0.45463 -0.15325 0.47061 C -0.15325 0.4625 -0.15403 0.45417 -0.15468 0.45417 C -0.15468 0.45232 -0.15612 0.46204 -0.15612 0.47061 C -0.15612 0.46621 -0.15612 0.4625 -0.1569 0.4625 C -0.1569 0.46436 -0.15768 0.46667 -0.15768 0.47061 C -0.15768 0.46852 -0.15768 0.46621 -0.15768 0.46436 C -0.15846 0.46436 -0.15846 0.46621 -0.15846 0.46852 C -0.15924 0.46852 -0.15924 0.46667 -0.15924 0.46436 C -0.16015 0.46436 -0.16015 0.46621 -0.16015 0.46852 " pathEditMode="relative" rAng="0" ptsTypes="AAAAAAAAAAAAAAAAAAA">
                                      <p:cBhvr>
                                        <p:cTn id="84" dur="2000" fill="hold"/>
                                        <p:tgtEl>
                                          <p:spTgt spid="40"/>
                                        </p:tgtEl>
                                        <p:attrNameLst>
                                          <p:attrName>ppt_x</p:attrName>
                                          <p:attrName>ppt_y</p:attrName>
                                        </p:attrNameLst>
                                      </p:cBhvr>
                                      <p:rCtr x="-8008" y="21921"/>
                                    </p:animMotion>
                                  </p:childTnLst>
                                </p:cTn>
                              </p:par>
                              <p:par>
                                <p:cTn id="85" presetID="10" presetClass="exit" presetSubtype="0" fill="hold" grpId="1" nodeType="withEffect">
                                  <p:stCondLst>
                                    <p:cond delay="0"/>
                                  </p:stCondLst>
                                  <p:childTnLst>
                                    <p:animEffect transition="out" filter="fade">
                                      <p:cBhvr>
                                        <p:cTn id="86" dur="1000"/>
                                        <p:tgtEl>
                                          <p:spTgt spid="40"/>
                                        </p:tgtEl>
                                      </p:cBhvr>
                                    </p:animEffect>
                                    <p:set>
                                      <p:cBhvr>
                                        <p:cTn id="87" dur="1" fill="hold">
                                          <p:stCondLst>
                                            <p:cond delay="999"/>
                                          </p:stCondLst>
                                        </p:cTn>
                                        <p:tgtEl>
                                          <p:spTgt spid="40"/>
                                        </p:tgtEl>
                                        <p:attrNameLst>
                                          <p:attrName>style.visibility</p:attrName>
                                        </p:attrNameLst>
                                      </p:cBhvr>
                                      <p:to>
                                        <p:strVal val="hidden"/>
                                      </p:to>
                                    </p:set>
                                  </p:childTnLst>
                                </p:cTn>
                              </p:par>
                              <p:par>
                                <p:cTn id="88" presetID="41" presetClass="path" presetSubtype="0" accel="50000" decel="50000" fill="hold" grpId="0" nodeType="withEffect">
                                  <p:stCondLst>
                                    <p:cond delay="0"/>
                                  </p:stCondLst>
                                  <p:childTnLst>
                                    <p:animMotion origin="layout" path="M -3.33333E-6 -2.22222E-6 C -0.00312 -0.0162 -0.01354 -0.03194 -0.01731 -0.03194 C -0.04062 -0.03194 -0.06471 0.21922 -0.06471 0.4706 C -0.06471 0.34398 -0.07695 0.21922 -0.08802 0.21922 C -0.1 0.21922 -0.11119 0.34584 -0.11119 0.4706 C -0.11119 0.4081 -0.11718 0.34398 -0.1233 0.34398 C -0.12929 0.34398 -0.13528 0.40625 -0.13528 0.4706 C -0.13528 0.43843 -0.13828 0.4081 -0.14114 0.4081 C -0.14427 0.4081 -0.14713 0.44028 -0.14713 0.4706 C -0.14713 0.45417 -0.14869 0.43843 -0.15026 0.43843 C -0.15104 0.43843 -0.15325 0.45463 -0.15325 0.4706 C -0.15325 0.4625 -0.15403 0.45417 -0.15468 0.45417 C -0.15468 0.45232 -0.15612 0.46204 -0.15612 0.4706 C -0.15612 0.46621 -0.15612 0.4625 -0.1569 0.4625 C -0.1569 0.46435 -0.15768 0.46667 -0.15768 0.4706 C -0.15768 0.46852 -0.15768 0.46621 -0.15768 0.46435 C -0.15846 0.46435 -0.15846 0.46621 -0.15846 0.46852 C -0.15924 0.46852 -0.15924 0.46667 -0.15924 0.46435 C -0.16015 0.46435 -0.16015 0.46621 -0.16015 0.46852 " pathEditMode="relative" rAng="0" ptsTypes="AAAAAAAAAAAAAAAAAAA">
                                      <p:cBhvr>
                                        <p:cTn id="89" dur="2000" fill="hold"/>
                                        <p:tgtEl>
                                          <p:spTgt spid="41"/>
                                        </p:tgtEl>
                                        <p:attrNameLst>
                                          <p:attrName>ppt_x</p:attrName>
                                          <p:attrName>ppt_y</p:attrName>
                                        </p:attrNameLst>
                                      </p:cBhvr>
                                      <p:rCtr x="-8008" y="21921"/>
                                    </p:animMotion>
                                  </p:childTnLst>
                                </p:cTn>
                              </p:par>
                              <p:par>
                                <p:cTn id="90" presetID="10" presetClass="exit" presetSubtype="0" fill="hold" grpId="1" nodeType="withEffect">
                                  <p:stCondLst>
                                    <p:cond delay="0"/>
                                  </p:stCondLst>
                                  <p:childTnLst>
                                    <p:animEffect transition="out" filter="fade">
                                      <p:cBhvr>
                                        <p:cTn id="91" dur="1000"/>
                                        <p:tgtEl>
                                          <p:spTgt spid="41"/>
                                        </p:tgtEl>
                                      </p:cBhvr>
                                    </p:animEffect>
                                    <p:set>
                                      <p:cBhvr>
                                        <p:cTn id="92" dur="1" fill="hold">
                                          <p:stCondLst>
                                            <p:cond delay="999"/>
                                          </p:stCondLst>
                                        </p:cTn>
                                        <p:tgtEl>
                                          <p:spTgt spid="41"/>
                                        </p:tgtEl>
                                        <p:attrNameLst>
                                          <p:attrName>style.visibility</p:attrName>
                                        </p:attrNameLst>
                                      </p:cBhvr>
                                      <p:to>
                                        <p:strVal val="hidden"/>
                                      </p:to>
                                    </p:set>
                                  </p:childTnLst>
                                </p:cTn>
                              </p:par>
                              <p:par>
                                <p:cTn id="93" presetID="41" presetClass="path" presetSubtype="0" accel="50000" decel="50000" fill="hold" grpId="0" nodeType="withEffect">
                                  <p:stCondLst>
                                    <p:cond delay="0"/>
                                  </p:stCondLst>
                                  <p:childTnLst>
                                    <p:animMotion origin="layout" path="M -2.08333E-7 3.7037E-6 C -0.00312 -0.01621 -0.01354 -0.03195 -0.01732 -0.03195 C -0.04062 -0.03195 -0.06471 0.21921 -0.06471 0.4706 C -0.06471 0.34398 -0.07682 0.21921 -0.08802 0.21921 C -0.1 0.21921 -0.1112 0.34583 -0.1112 0.4706 C -0.1112 0.4081 -0.11719 0.34398 -0.12331 0.34398 C -0.1293 0.34398 -0.13529 0.40625 -0.13529 0.4706 C -0.13529 0.43842 -0.13828 0.4081 -0.14115 0.4081 C -0.14427 0.4081 -0.14714 0.44027 -0.14714 0.4706 C -0.14714 0.45416 -0.1487 0.43842 -0.15026 0.43842 C -0.15104 0.43842 -0.15326 0.45463 -0.15326 0.4706 C -0.15326 0.4625 -0.15404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6 0.46435 -0.16016 0.4662 -0.16016 0.46851 " pathEditMode="relative" rAng="0" ptsTypes="AAAAAAAAAAAAAAAAAAA">
                                      <p:cBhvr>
                                        <p:cTn id="94" dur="2000" fill="hold"/>
                                        <p:tgtEl>
                                          <p:spTgt spid="42"/>
                                        </p:tgtEl>
                                        <p:attrNameLst>
                                          <p:attrName>ppt_x</p:attrName>
                                          <p:attrName>ppt_y</p:attrName>
                                        </p:attrNameLst>
                                      </p:cBhvr>
                                      <p:rCtr x="-8008" y="21921"/>
                                    </p:animMotion>
                                  </p:childTnLst>
                                </p:cTn>
                              </p:par>
                              <p:par>
                                <p:cTn id="95" presetID="10" presetClass="exit" presetSubtype="0" fill="hold" grpId="1" nodeType="withEffect">
                                  <p:stCondLst>
                                    <p:cond delay="0"/>
                                  </p:stCondLst>
                                  <p:childTnLst>
                                    <p:animEffect transition="out" filter="fade">
                                      <p:cBhvr>
                                        <p:cTn id="96" dur="1000"/>
                                        <p:tgtEl>
                                          <p:spTgt spid="42"/>
                                        </p:tgtEl>
                                      </p:cBhvr>
                                    </p:animEffect>
                                    <p:set>
                                      <p:cBhvr>
                                        <p:cTn id="97" dur="1" fill="hold">
                                          <p:stCondLst>
                                            <p:cond delay="999"/>
                                          </p:stCondLst>
                                        </p:cTn>
                                        <p:tgtEl>
                                          <p:spTgt spid="42"/>
                                        </p:tgtEl>
                                        <p:attrNameLst>
                                          <p:attrName>style.visibility</p:attrName>
                                        </p:attrNameLst>
                                      </p:cBhvr>
                                      <p:to>
                                        <p:strVal val="hidden"/>
                                      </p:to>
                                    </p:set>
                                  </p:childTnLst>
                                </p:cTn>
                              </p:par>
                              <p:par>
                                <p:cTn id="98" presetID="41" presetClass="path" presetSubtype="0" accel="50000" decel="50000" fill="hold" grpId="0" nodeType="withEffect">
                                  <p:stCondLst>
                                    <p:cond delay="0"/>
                                  </p:stCondLst>
                                  <p:childTnLst>
                                    <p:animMotion origin="layout" path="M 2.91667E-6 -3.7037E-7 C -0.00313 -0.0162 -0.01354 -0.03194 -0.01732 -0.03194 C -0.04063 -0.03194 -0.06472 0.21921 -0.06472 0.4706 C -0.06472 0.34398 -0.07696 0.21921 -0.08802 0.21921 C -0.1 0.21921 -0.11133 0.34583 -0.11133 0.4706 C -0.11133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 -0.15612 0.4625 -0.1569 0.4625 C -0.1569 0.46435 -0.15769 0.46667 -0.15769 0.4706 C -0.15769 0.46852 -0.15769 0.4662 -0.15769 0.46435 C -0.15847 0.46435 -0.15847 0.4662 -0.15847 0.46852 C -0.15925 0.46852 -0.15925 0.46667 -0.15925 0.46435 C -0.16016 0.46435 -0.16016 0.4662 -0.16016 0.46852 " pathEditMode="relative" rAng="0" ptsTypes="AAAAAAAAAAAAAAAAAAA">
                                      <p:cBhvr>
                                        <p:cTn id="99" dur="2000" fill="hold"/>
                                        <p:tgtEl>
                                          <p:spTgt spid="43"/>
                                        </p:tgtEl>
                                        <p:attrNameLst>
                                          <p:attrName>ppt_x</p:attrName>
                                          <p:attrName>ppt_y</p:attrName>
                                        </p:attrNameLst>
                                      </p:cBhvr>
                                      <p:rCtr x="-8008" y="21921"/>
                                    </p:animMotion>
                                  </p:childTnLst>
                                </p:cTn>
                              </p:par>
                              <p:par>
                                <p:cTn id="100" presetID="10" presetClass="exit" presetSubtype="0" fill="hold" grpId="1" nodeType="withEffect">
                                  <p:stCondLst>
                                    <p:cond delay="0"/>
                                  </p:stCondLst>
                                  <p:childTnLst>
                                    <p:animEffect transition="out" filter="fade">
                                      <p:cBhvr>
                                        <p:cTn id="101" dur="1000"/>
                                        <p:tgtEl>
                                          <p:spTgt spid="43"/>
                                        </p:tgtEl>
                                      </p:cBhvr>
                                    </p:animEffect>
                                    <p:set>
                                      <p:cBhvr>
                                        <p:cTn id="102" dur="1" fill="hold">
                                          <p:stCondLst>
                                            <p:cond delay="999"/>
                                          </p:stCondLst>
                                        </p:cTn>
                                        <p:tgtEl>
                                          <p:spTgt spid="4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dissolve">
                                      <p:cBhvr>
                                        <p:cTn id="107" dur="500"/>
                                        <p:tgtEl>
                                          <p:spTgt spid="4">
                                            <p:txEl>
                                              <p:pRg st="7" end="7"/>
                                            </p:txEl>
                                          </p:spTgt>
                                        </p:tgtEl>
                                      </p:cBhvr>
                                    </p:animEffect>
                                  </p:childTnLst>
                                </p:cTn>
                              </p:par>
                              <p:par>
                                <p:cTn id="108" presetID="14" presetClass="entr" presetSubtype="5"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randombar(vertical)">
                                      <p:cBhvr>
                                        <p:cTn id="1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8" grpId="0" animBg="1"/>
      <p:bldP spid="38" grpId="1" animBg="1"/>
      <p:bldP spid="38" grpId="2" animBg="1"/>
      <p:bldP spid="39" grpId="0" animBg="1"/>
      <p:bldP spid="39" grpId="1" animBg="1"/>
      <p:bldP spid="39" grpId="2"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animBg="1"/>
      <p:bldP spid="43" grpId="1" animBg="1"/>
      <p:bldP spid="43"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8" name="Content Placeholder 7">
            <a:extLst>
              <a:ext uri="{FF2B5EF4-FFF2-40B4-BE49-F238E27FC236}">
                <a16:creationId xmlns:a16="http://schemas.microsoft.com/office/drawing/2014/main" id="{0B4BE0BC-1CEE-EB4E-BE04-4E82BA632172}"/>
              </a:ext>
            </a:extLst>
          </p:cNvPr>
          <p:cNvSpPr>
            <a:spLocks noGrp="1"/>
          </p:cNvSpPr>
          <p:nvPr>
            <p:ph idx="1"/>
          </p:nvPr>
        </p:nvSpPr>
        <p:spPr>
          <a:xfrm>
            <a:off x="838200" y="1825625"/>
            <a:ext cx="10937488" cy="4351338"/>
          </a:xfrm>
        </p:spPr>
        <p:txBody>
          <a:bodyPr/>
          <a:lstStyle/>
          <a:p>
            <a:r>
              <a:rPr lang="en-US" dirty="0"/>
              <a:t>In assembly code, it is possible to get high-order </a:t>
            </a:r>
            <a:r>
              <a:rPr lang="en-US" i="1" dirty="0"/>
              <a:t>n</a:t>
            </a:r>
            <a:r>
              <a:rPr lang="en-US" dirty="0"/>
              <a:t> bits in one result register and lower-order </a:t>
            </a:r>
            <a:r>
              <a:rPr lang="en-US" i="1" dirty="0"/>
              <a:t>n</a:t>
            </a:r>
            <a:r>
              <a:rPr lang="en-US" dirty="0"/>
              <a:t> bits in another result register</a:t>
            </a:r>
          </a:p>
          <a:p>
            <a:pPr lvl="1"/>
            <a:r>
              <a:rPr lang="en-US" dirty="0"/>
              <a:t>Higher-order </a:t>
            </a:r>
            <a:r>
              <a:rPr lang="en-US" i="1" dirty="0"/>
              <a:t>n</a:t>
            </a:r>
            <a:r>
              <a:rPr lang="en-US" dirty="0"/>
              <a:t> bits for signed multiplication differ from unsigned multiplication</a:t>
            </a:r>
          </a:p>
          <a:p>
            <a:pPr lvl="1"/>
            <a:r>
              <a:rPr lang="en-US" dirty="0"/>
              <a:t>Lower-order </a:t>
            </a:r>
            <a:r>
              <a:rPr lang="en-US" i="1" dirty="0"/>
              <a:t>n</a:t>
            </a:r>
            <a:r>
              <a:rPr lang="en-US" dirty="0"/>
              <a:t> bits are the same, regardless of signed or unsigned multiplication</a:t>
            </a:r>
          </a:p>
          <a:p>
            <a:endParaRPr lang="en-US" dirty="0"/>
          </a:p>
          <a:p>
            <a:r>
              <a:rPr lang="en-US" dirty="0"/>
              <a:t>Cannot access high-order </a:t>
            </a:r>
            <a:r>
              <a:rPr lang="en-US" i="1" dirty="0"/>
              <a:t>n</a:t>
            </a:r>
            <a:r>
              <a:rPr lang="en-US" dirty="0"/>
              <a:t> bits through C</a:t>
            </a:r>
          </a:p>
          <a:p>
            <a:pPr lvl="1"/>
            <a:r>
              <a:rPr lang="en-US" dirty="0"/>
              <a:t>Unless you cast operands to larger type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59053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Multiplication</a:t>
            </a:r>
          </a:p>
        </p:txBody>
      </p:sp>
      <p:sp>
        <p:nvSpPr>
          <p:cNvPr id="8" name="Content Placeholder 7">
            <a:extLst>
              <a:ext uri="{FF2B5EF4-FFF2-40B4-BE49-F238E27FC236}">
                <a16:creationId xmlns:a16="http://schemas.microsoft.com/office/drawing/2014/main" id="{0C682283-F220-DC47-9EE5-8CCE195DD79E}"/>
              </a:ext>
            </a:extLst>
          </p:cNvPr>
          <p:cNvSpPr>
            <a:spLocks noGrp="1"/>
          </p:cNvSpPr>
          <p:nvPr>
            <p:ph idx="1"/>
          </p:nvPr>
        </p:nvSpPr>
        <p:spPr>
          <a:xfrm>
            <a:off x="838200" y="1825625"/>
            <a:ext cx="10515600" cy="4828674"/>
          </a:xfrm>
        </p:spPr>
        <p:txBody>
          <a:bodyPr/>
          <a:lstStyle/>
          <a:p>
            <a:r>
              <a:rPr lang="en-US" i="1" dirty="0"/>
              <a:t>x</a:t>
            </a:r>
            <a:r>
              <a:rPr lang="en-US" dirty="0"/>
              <a:t> * 2</a:t>
            </a:r>
            <a:r>
              <a:rPr lang="en-US" i="1" baseline="30000" dirty="0"/>
              <a:t>y</a:t>
            </a:r>
            <a:r>
              <a:rPr lang="en-US" dirty="0"/>
              <a:t> = </a:t>
            </a:r>
            <a:r>
              <a:rPr lang="en-US" i="1" dirty="0"/>
              <a:t>x</a:t>
            </a:r>
            <a:r>
              <a:rPr lang="en-US" dirty="0"/>
              <a:t> * 100…00</a:t>
            </a:r>
            <a:r>
              <a:rPr lang="en-US" baseline="-25000" dirty="0"/>
              <a:t>2</a:t>
            </a:r>
            <a:endParaRPr lang="en-US" dirty="0"/>
          </a:p>
          <a:p>
            <a:endParaRPr lang="en-US" i="1" dirty="0"/>
          </a:p>
          <a:p>
            <a:endParaRPr lang="en-US" i="1" dirty="0"/>
          </a:p>
          <a:p>
            <a:r>
              <a:rPr lang="en-US" i="1" dirty="0"/>
              <a:t>x</a:t>
            </a:r>
            <a:r>
              <a:rPr lang="en-US" dirty="0"/>
              <a:t> * 2</a:t>
            </a:r>
            <a:r>
              <a:rPr lang="en-US" i="1" baseline="30000" dirty="0"/>
              <a:t>y</a:t>
            </a:r>
            <a:r>
              <a:rPr lang="en-US" dirty="0"/>
              <a:t> = </a:t>
            </a:r>
            <a:r>
              <a:rPr lang="en-US" i="1" dirty="0"/>
              <a:t>x</a:t>
            </a:r>
            <a:r>
              <a:rPr lang="en-US" dirty="0"/>
              <a:t> &lt;&lt; </a:t>
            </a:r>
            <a:r>
              <a:rPr lang="en-US" i="1" dirty="0"/>
              <a:t>y</a:t>
            </a:r>
          </a:p>
          <a:p>
            <a:endParaRPr lang="en-US" i="1" dirty="0"/>
          </a:p>
          <a:p>
            <a:r>
              <a:rPr lang="en-US" dirty="0"/>
              <a:t>Example: 20</a:t>
            </a:r>
            <a:r>
              <a:rPr lang="en-US" baseline="-25000" dirty="0"/>
              <a:t>10</a:t>
            </a:r>
            <a:r>
              <a:rPr lang="en-US" dirty="0"/>
              <a:t> * 4</a:t>
            </a:r>
            <a:r>
              <a:rPr lang="en-US" baseline="-25000" dirty="0"/>
              <a:t>10</a:t>
            </a:r>
            <a:r>
              <a:rPr lang="en-US" dirty="0"/>
              <a:t> = 0001 0100</a:t>
            </a:r>
            <a:r>
              <a:rPr lang="en-US" baseline="-25000" dirty="0"/>
              <a:t>2</a:t>
            </a:r>
            <a:r>
              <a:rPr lang="en-US" dirty="0"/>
              <a:t> * 2</a:t>
            </a:r>
            <a:r>
              <a:rPr lang="en-US" baseline="30000" dirty="0"/>
              <a:t>2</a:t>
            </a:r>
            <a:r>
              <a:rPr lang="en-US" dirty="0"/>
              <a:t> = 0101 00</a:t>
            </a:r>
            <a:r>
              <a:rPr lang="en-US" dirty="0">
                <a:solidFill>
                  <a:srgbClr val="C00000"/>
                </a:solidFill>
              </a:rPr>
              <a:t>00</a:t>
            </a:r>
            <a:r>
              <a:rPr lang="en-US" baseline="-25000" dirty="0"/>
              <a:t>2</a:t>
            </a:r>
            <a:r>
              <a:rPr lang="en-US" dirty="0"/>
              <a:t> = 80</a:t>
            </a:r>
            <a:r>
              <a:rPr lang="en-US" baseline="-25000" dirty="0"/>
              <a:t>10</a:t>
            </a:r>
            <a:endParaRPr lang="en-US" dirty="0"/>
          </a:p>
          <a:p>
            <a:endParaRPr lang="en-US" baseline="-25000" dirty="0"/>
          </a:p>
          <a:p>
            <a:r>
              <a:rPr lang="en-US" dirty="0"/>
              <a:t>If compiler knows either operand is power-of-2, it will substitute</a:t>
            </a:r>
            <a:br>
              <a:rPr lang="en-US" dirty="0"/>
            </a:br>
            <a:r>
              <a:rPr lang="en-US" dirty="0"/>
              <a:t>left-shift</a:t>
            </a:r>
          </a:p>
          <a:p>
            <a:pPr lvl="1"/>
            <a:r>
              <a:rPr lang="en-US" dirty="0"/>
              <a:t>Shift is faster than multiply</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Left Brace 8">
            <a:extLst>
              <a:ext uri="{FF2B5EF4-FFF2-40B4-BE49-F238E27FC236}">
                <a16:creationId xmlns:a16="http://schemas.microsoft.com/office/drawing/2014/main" id="{990DF4F0-6237-1C47-8674-93DB524E5AFF}"/>
              </a:ext>
            </a:extLst>
          </p:cNvPr>
          <p:cNvSpPr/>
          <p:nvPr/>
        </p:nvSpPr>
        <p:spPr>
          <a:xfrm rot="16200000">
            <a:off x="3300762" y="1817648"/>
            <a:ext cx="262054" cy="964579"/>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506196F-C95D-8442-A307-C9F0AF44A495}"/>
              </a:ext>
            </a:extLst>
          </p:cNvPr>
          <p:cNvSpPr txBox="1"/>
          <p:nvPr/>
        </p:nvSpPr>
        <p:spPr>
          <a:xfrm>
            <a:off x="3069125" y="2430965"/>
            <a:ext cx="725328" cy="461665"/>
          </a:xfrm>
          <a:prstGeom prst="rect">
            <a:avLst/>
          </a:prstGeom>
          <a:noFill/>
        </p:spPr>
        <p:txBody>
          <a:bodyPr wrap="none" rtlCol="0">
            <a:spAutoFit/>
          </a:bodyPr>
          <a:lstStyle/>
          <a:p>
            <a:pPr algn="ctr"/>
            <a:r>
              <a:rPr lang="en-US" sz="2400" i="1" dirty="0"/>
              <a:t>y</a:t>
            </a:r>
            <a:r>
              <a:rPr lang="en-US" sz="2400" dirty="0"/>
              <a:t> 0’s</a:t>
            </a:r>
            <a:endParaRPr lang="en-US" sz="2400" i="1" dirty="0"/>
          </a:p>
        </p:txBody>
      </p:sp>
    </p:spTree>
    <p:extLst>
      <p:ext uri="{BB962C8B-B14F-4D97-AF65-F5344CB8AC3E}">
        <p14:creationId xmlns:p14="http://schemas.microsoft.com/office/powerpoint/2010/main" val="7773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dissolve">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dissolve">
                                      <p:cBhvr>
                                        <p:cTn id="22" dur="500"/>
                                        <p:tgtEl>
                                          <p:spTgt spid="8">
                                            <p:txEl>
                                              <p:pRg st="7" end="7"/>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dissolve">
                                      <p:cBhvr>
                                        <p:cTn id="2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127FE215-C2EF-234A-B200-A7146A4BEB8A}"/>
              </a:ext>
            </a:extLst>
          </p:cNvPr>
          <p:cNvPicPr>
            <a:picLocks noChangeAspect="1"/>
          </p:cNvPicPr>
          <p:nvPr/>
        </p:nvPicPr>
        <p:blipFill>
          <a:blip r:embed="rId3"/>
          <a:stretch>
            <a:fillRect/>
          </a:stretch>
        </p:blipFill>
        <p:spPr>
          <a:xfrm>
            <a:off x="4292600" y="2029325"/>
            <a:ext cx="3606800" cy="990600"/>
          </a:xfrm>
          <a:prstGeom prst="rect">
            <a:avLst/>
          </a:prstGeom>
        </p:spPr>
      </p:pic>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4"/>
          <a:stretch>
            <a:fillRect/>
          </a:stretch>
        </p:blipFill>
        <p:spPr>
          <a:xfrm>
            <a:off x="756745" y="3867193"/>
            <a:ext cx="10678510" cy="1323248"/>
          </a:xfrm>
          <a:prstGeom prst="rect">
            <a:avLst/>
          </a:prstGeom>
        </p:spPr>
      </p:pic>
    </p:spTree>
    <p:extLst>
      <p:ext uri="{BB962C8B-B14F-4D97-AF65-F5344CB8AC3E}">
        <p14:creationId xmlns:p14="http://schemas.microsoft.com/office/powerpoint/2010/main" val="2222109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Fast and Simple Multiplication:</a:t>
            </a:r>
            <a:br>
              <a:rPr lang="en-US" dirty="0"/>
            </a:br>
            <a:r>
              <a:rPr lang="en-US" dirty="0"/>
              <a:t>Use Distributive Property</a:t>
            </a:r>
          </a:p>
        </p:txBody>
      </p:sp>
      <p:sp>
        <p:nvSpPr>
          <p:cNvPr id="6" name="Content Placeholder 5"/>
          <p:cNvSpPr>
            <a:spLocks noGrp="1"/>
          </p:cNvSpPr>
          <p:nvPr>
            <p:ph idx="1"/>
          </p:nvPr>
        </p:nvSpPr>
        <p:spPr>
          <a:xfrm>
            <a:off x="838200" y="1825624"/>
            <a:ext cx="10515600" cy="4667251"/>
          </a:xfrm>
        </p:spPr>
        <p:txBody>
          <a:bodyPr>
            <a:normAutofit/>
          </a:bodyPr>
          <a:lstStyle/>
          <a:p>
            <a:r>
              <a:rPr lang="en-US" dirty="0"/>
              <a:t>Recall</a:t>
            </a:r>
          </a:p>
          <a:p>
            <a:endParaRPr lang="en-US" dirty="0"/>
          </a:p>
          <a:p>
            <a:endParaRPr lang="en-US" dirty="0"/>
          </a:p>
          <a:p>
            <a:endParaRPr lang="en-US" dirty="0"/>
          </a:p>
          <a:p>
            <a:endParaRPr lang="en-US" dirty="0"/>
          </a:p>
          <a:p>
            <a:endParaRPr lang="en-US" dirty="0"/>
          </a:p>
          <a:p>
            <a:r>
              <a:rPr lang="en-US" dirty="0"/>
              <a:t>Every integer can be expressed as sum of powers-of-two</a:t>
            </a:r>
          </a:p>
          <a:p>
            <a:endParaRPr lang="en-US" dirty="0"/>
          </a:p>
        </p:txBody>
      </p:sp>
      <p:sp>
        <p:nvSpPr>
          <p:cNvPr id="3" name="Footer Placeholder 2"/>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4" name="Slide Number Placeholder 3"/>
          <p:cNvSpPr>
            <a:spLocks noGrp="1"/>
          </p:cNvSpPr>
          <p:nvPr>
            <p:ph type="sldNum" sz="quarter" idx="12"/>
          </p:nvPr>
        </p:nvSpPr>
        <p:spPr>
          <a:xfrm>
            <a:off x="8610600" y="6356350"/>
            <a:ext cx="2743200" cy="365125"/>
          </a:xfrm>
        </p:spPr>
        <p:txBody>
          <a:bodyPr/>
          <a:lstStyle/>
          <a:p>
            <a:fld id="{B30C84D9-7A41-4FEB-892B-80917372DB87}" type="slidenum">
              <a:rPr lang="en-US" smtClean="0"/>
              <a:pPr/>
              <a:t>50</a:t>
            </a:fld>
            <a:endParaRPr lang="en-US"/>
          </a:p>
        </p:txBody>
      </p:sp>
      <p:sp>
        <p:nvSpPr>
          <p:cNvPr id="5" name="Text Placeholder 4"/>
          <p:cNvSpPr>
            <a:spLocks noGrp="1"/>
          </p:cNvSpPr>
          <p:nvPr>
            <p:ph type="body" sz="quarter" idx="13"/>
          </p:nvPr>
        </p:nvSpPr>
        <p:spPr>
          <a:xfrm rot="16200000">
            <a:off x="-2229811" y="4259137"/>
            <a:ext cx="4828674" cy="369052"/>
          </a:xfrm>
        </p:spPr>
        <p:txBody>
          <a:bodyPr/>
          <a:lstStyle/>
          <a:p>
            <a:r>
              <a:rPr lang="en-US" dirty="0"/>
              <a:t>Slide by Bohn</a:t>
            </a:r>
          </a:p>
        </p:txBody>
      </p:sp>
      <p:pic>
        <p:nvPicPr>
          <p:cNvPr id="8" name="Picture 7">
            <a:extLst>
              <a:ext uri="{FF2B5EF4-FFF2-40B4-BE49-F238E27FC236}">
                <a16:creationId xmlns:a16="http://schemas.microsoft.com/office/drawing/2014/main" id="{AD7B9440-E014-5D47-9A68-7D3D1F8F036E}"/>
              </a:ext>
            </a:extLst>
          </p:cNvPr>
          <p:cNvPicPr>
            <a:picLocks noChangeAspect="1"/>
          </p:cNvPicPr>
          <p:nvPr/>
        </p:nvPicPr>
        <p:blipFill>
          <a:blip r:embed="rId3"/>
          <a:stretch>
            <a:fillRect/>
          </a:stretch>
        </p:blipFill>
        <p:spPr>
          <a:xfrm>
            <a:off x="965200" y="2558431"/>
            <a:ext cx="10261600" cy="469900"/>
          </a:xfrm>
          <a:prstGeom prst="rect">
            <a:avLst/>
          </a:prstGeom>
        </p:spPr>
      </p:pic>
      <p:pic>
        <p:nvPicPr>
          <p:cNvPr id="15" name="Picture 14">
            <a:extLst>
              <a:ext uri="{FF2B5EF4-FFF2-40B4-BE49-F238E27FC236}">
                <a16:creationId xmlns:a16="http://schemas.microsoft.com/office/drawing/2014/main" id="{2A856E3C-DEF0-4348-82E3-76C5F7C72119}"/>
              </a:ext>
            </a:extLst>
          </p:cNvPr>
          <p:cNvPicPr>
            <a:picLocks noChangeAspect="1"/>
          </p:cNvPicPr>
          <p:nvPr/>
        </p:nvPicPr>
        <p:blipFill>
          <a:blip r:embed="rId4"/>
          <a:stretch>
            <a:fillRect/>
          </a:stretch>
        </p:blipFill>
        <p:spPr>
          <a:xfrm>
            <a:off x="806450" y="3659304"/>
            <a:ext cx="10579100" cy="520700"/>
          </a:xfrm>
          <a:prstGeom prst="rect">
            <a:avLst/>
          </a:prstGeom>
        </p:spPr>
      </p:pic>
    </p:spTree>
    <p:extLst>
      <p:ext uri="{BB962C8B-B14F-4D97-AF65-F5344CB8AC3E}">
        <p14:creationId xmlns:p14="http://schemas.microsoft.com/office/powerpoint/2010/main" val="208245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B332A2-40BA-384A-9A67-AA5709B8641A}"/>
              </a:ext>
            </a:extLst>
          </p:cNvPr>
          <p:cNvSpPr>
            <a:spLocks noGrp="1"/>
          </p:cNvSpPr>
          <p:nvPr>
            <p:ph type="title"/>
          </p:nvPr>
        </p:nvSpPr>
        <p:spPr/>
        <p:txBody>
          <a:bodyPr/>
          <a:lstStyle/>
          <a:p>
            <a:r>
              <a:rPr lang="en-US" dirty="0"/>
              <a:t>Fast and Simple Multiplication:</a:t>
            </a:r>
            <a:br>
              <a:rPr lang="en-US" dirty="0"/>
            </a:br>
            <a:r>
              <a:rPr lang="en-US" dirty="0"/>
              <a:t>Use Distributive Property</a:t>
            </a:r>
          </a:p>
        </p:txBody>
      </p:sp>
      <p:sp>
        <p:nvSpPr>
          <p:cNvPr id="9" name="Content Placeholder 8">
            <a:extLst>
              <a:ext uri="{FF2B5EF4-FFF2-40B4-BE49-F238E27FC236}">
                <a16:creationId xmlns:a16="http://schemas.microsoft.com/office/drawing/2014/main" id="{9715952C-2AAA-624A-A1E4-8E362952E014}"/>
              </a:ext>
            </a:extLst>
          </p:cNvPr>
          <p:cNvSpPr>
            <a:spLocks noGrp="1"/>
          </p:cNvSpPr>
          <p:nvPr>
            <p:ph idx="1"/>
          </p:nvPr>
        </p:nvSpPr>
        <p:spPr/>
        <p:txBody>
          <a:bodyPr/>
          <a:lstStyle/>
          <a:p>
            <a:r>
              <a:rPr lang="en-US" dirty="0"/>
              <a:t>Two shifts &amp; add are faster than multiplication</a:t>
            </a:r>
          </a:p>
          <a:p>
            <a:pPr lvl="1"/>
            <a:r>
              <a:rPr lang="en-US" dirty="0"/>
              <a:t>If either operand is a constant, compiler may replace multiplication with shifts-and-add (or shifts-and-subtract)</a:t>
            </a:r>
          </a:p>
          <a:p>
            <a:pPr lvl="1"/>
            <a:r>
              <a:rPr lang="en-US" dirty="0"/>
              <a:t>Diminishing returns limit opportunity for benefit</a:t>
            </a:r>
          </a:p>
          <a:p>
            <a:endParaRPr lang="en-US" dirty="0"/>
          </a:p>
          <a:p>
            <a:r>
              <a:rPr lang="en-US" dirty="0"/>
              <a:t>Examples</a:t>
            </a:r>
            <a:endParaRPr lang="en-US" i="1" dirty="0"/>
          </a:p>
          <a:p>
            <a:pPr lvl="1"/>
            <a:r>
              <a:rPr lang="en-US" dirty="0">
                <a:latin typeface="Lucida Console" panose="020B0609040504020204" pitchFamily="49" charset="0"/>
              </a:rPr>
              <a:t>j*40 == j*(32+8) == j*32 + j*8 == (j&lt;&lt;5)+(j&lt;&lt;3)</a:t>
            </a:r>
          </a:p>
          <a:p>
            <a:pPr lvl="1"/>
            <a:r>
              <a:rPr lang="en-US" dirty="0">
                <a:latin typeface="Lucida Console" panose="020B0609040504020204" pitchFamily="49" charset="0"/>
              </a:rPr>
              <a:t>j*56 == j*(64-8) == j*64 - j*8 == (j&lt;&lt;6)-(j&lt;&lt;3)</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928089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Division</a:t>
            </a:r>
          </a:p>
        </p:txBody>
      </p:sp>
      <p:sp>
        <p:nvSpPr>
          <p:cNvPr id="8" name="Content Placeholder 7">
            <a:extLst>
              <a:ext uri="{FF2B5EF4-FFF2-40B4-BE49-F238E27FC236}">
                <a16:creationId xmlns:a16="http://schemas.microsoft.com/office/drawing/2014/main" id="{B7B9DD0F-0776-4545-85E2-634A95CCC1EB}"/>
              </a:ext>
            </a:extLst>
          </p:cNvPr>
          <p:cNvSpPr>
            <a:spLocks noGrp="1"/>
          </p:cNvSpPr>
          <p:nvPr>
            <p:ph idx="1"/>
          </p:nvPr>
        </p:nvSpPr>
        <p:spPr>
          <a:xfrm>
            <a:off x="838199" y="1825625"/>
            <a:ext cx="10725615" cy="4667250"/>
          </a:xfrm>
        </p:spPr>
        <p:txBody>
          <a:bodyPr>
            <a:normAutofit/>
          </a:bodyPr>
          <a:lstStyle/>
          <a:p>
            <a:r>
              <a:rPr lang="en-US" dirty="0"/>
              <a:t>Computationally expensive</a:t>
            </a:r>
          </a:p>
          <a:p>
            <a:r>
              <a:rPr lang="en-US" dirty="0"/>
              <a:t>Compiler will avoid dividing if it can</a:t>
            </a:r>
          </a:p>
          <a:p>
            <a:endParaRPr lang="en-US" dirty="0"/>
          </a:p>
          <a:p>
            <a:r>
              <a:rPr lang="en-US" dirty="0"/>
              <a:t>If divisor is constant power-of-two, can replace division with right-shift</a:t>
            </a:r>
          </a:p>
          <a:p>
            <a:endParaRPr lang="en-US" dirty="0"/>
          </a:p>
          <a:p>
            <a:r>
              <a:rPr lang="en-US" dirty="0"/>
              <a:t>More limited than left-shift for multiplication</a:t>
            </a:r>
          </a:p>
          <a:p>
            <a:pPr lvl="1"/>
            <a:r>
              <a:rPr lang="en-US" dirty="0"/>
              <a:t>Multiplication works with either operand (due to commutativity); division only works with divisor</a:t>
            </a:r>
          </a:p>
          <a:p>
            <a:pPr lvl="1"/>
            <a:r>
              <a:rPr lang="en-US" dirty="0"/>
              <a:t>Multiplication works with any constant (due to distributivity); division only works with exact powers-of-two</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1659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dissolv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Unsigned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logical right-shift</a:t>
            </a:r>
          </a:p>
          <a:p>
            <a:endParaRPr lang="en-US" dirty="0"/>
          </a:p>
          <a:p>
            <a:r>
              <a:rPr lang="en-US" dirty="0"/>
              <a:t>Always produces correct quotient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spTree>
    <p:extLst>
      <p:ext uri="{BB962C8B-B14F-4D97-AF65-F5344CB8AC3E}">
        <p14:creationId xmlns:p14="http://schemas.microsoft.com/office/powerpoint/2010/main" val="513049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arithmetic right-shift</a:t>
            </a:r>
          </a:p>
          <a:p>
            <a:endParaRPr lang="en-US" dirty="0"/>
          </a:p>
          <a:p>
            <a:r>
              <a:rPr lang="en-US" dirty="0"/>
              <a:t>Rounds in wrong direction if </a:t>
            </a:r>
            <a:r>
              <a:rPr lang="en-US" i="1" dirty="0"/>
              <a:t>x</a:t>
            </a:r>
            <a:r>
              <a:rPr lang="en-US" dirty="0"/>
              <a:t> &lt; 0</a:t>
            </a:r>
          </a:p>
          <a:p>
            <a:endParaRPr lang="en-US" dirty="0"/>
          </a:p>
          <a:p>
            <a:r>
              <a:rPr lang="en-US" dirty="0"/>
              <a:t>Error corrected by introducing a </a:t>
            </a:r>
            <a:r>
              <a:rPr lang="en-US" i="1" dirty="0"/>
              <a:t>bias</a:t>
            </a:r>
            <a:r>
              <a:rPr lang="en-US" dirty="0"/>
              <a: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pic>
        <p:nvPicPr>
          <p:cNvPr id="3" name="Picture 2">
            <a:extLst>
              <a:ext uri="{FF2B5EF4-FFF2-40B4-BE49-F238E27FC236}">
                <a16:creationId xmlns:a16="http://schemas.microsoft.com/office/drawing/2014/main" id="{A3801385-24FF-5843-A8EB-464D35A0D66A}"/>
              </a:ext>
            </a:extLst>
          </p:cNvPr>
          <p:cNvPicPr>
            <a:picLocks noChangeAspect="1"/>
          </p:cNvPicPr>
          <p:nvPr/>
        </p:nvPicPr>
        <p:blipFill>
          <a:blip r:embed="rId3"/>
          <a:stretch>
            <a:fillRect/>
          </a:stretch>
        </p:blipFill>
        <p:spPr>
          <a:xfrm>
            <a:off x="724650" y="5302416"/>
            <a:ext cx="10629150" cy="1002968"/>
          </a:xfrm>
          <a:prstGeom prst="rect">
            <a:avLst/>
          </a:prstGeom>
        </p:spPr>
      </p:pic>
      <p:sp>
        <p:nvSpPr>
          <p:cNvPr id="4" name="TextBox 3">
            <a:extLst>
              <a:ext uri="{FF2B5EF4-FFF2-40B4-BE49-F238E27FC236}">
                <a16:creationId xmlns:a16="http://schemas.microsoft.com/office/drawing/2014/main" id="{315F0755-2A41-EF39-E240-B02AB024BB50}"/>
              </a:ext>
            </a:extLst>
          </p:cNvPr>
          <p:cNvSpPr txBox="1"/>
          <p:nvPr/>
        </p:nvSpPr>
        <p:spPr>
          <a:xfrm>
            <a:off x="1721870" y="5498812"/>
            <a:ext cx="393056" cy="584775"/>
          </a:xfrm>
          <a:prstGeom prst="rect">
            <a:avLst/>
          </a:prstGeom>
          <a:solidFill>
            <a:srgbClr val="E9EAFF"/>
          </a:solidFill>
        </p:spPr>
        <p:txBody>
          <a:bodyPr wrap="none" rtlCol="0">
            <a:spAutoFit/>
          </a:bodyPr>
          <a:lstStyle/>
          <a:p>
            <a:r>
              <a:rPr lang="en-US" sz="3200" dirty="0"/>
              <a:t>2</a:t>
            </a:r>
          </a:p>
        </p:txBody>
      </p:sp>
    </p:spTree>
    <p:extLst>
      <p:ext uri="{BB962C8B-B14F-4D97-AF65-F5344CB8AC3E}">
        <p14:creationId xmlns:p14="http://schemas.microsoft.com/office/powerpoint/2010/main" val="3425797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Signed vs unsigned integers</a:t>
            </a:r>
          </a:p>
          <a:p>
            <a:r>
              <a:rPr lang="en-US" dirty="0">
                <a:solidFill>
                  <a:srgbClr val="FFFF00"/>
                </a:solidFill>
              </a:rPr>
              <a:t>MSB is sign bit (for signed integers)</a:t>
            </a:r>
          </a:p>
          <a:p>
            <a:r>
              <a:rPr lang="en-US" dirty="0">
                <a:solidFill>
                  <a:srgbClr val="FFFF00"/>
                </a:solidFill>
              </a:rPr>
              <a:t>Unsigned integer overflow, signed integer overflow</a:t>
            </a:r>
          </a:p>
          <a:p>
            <a:r>
              <a:rPr lang="en-US" dirty="0">
                <a:solidFill>
                  <a:srgbClr val="FFFF00"/>
                </a:solidFill>
              </a:rPr>
              <a:t>Given </a:t>
            </a:r>
            <a:r>
              <a:rPr lang="en-US" i="1" dirty="0">
                <a:solidFill>
                  <a:srgbClr val="FFFF00"/>
                </a:solidFill>
              </a:rPr>
              <a:t>x</a:t>
            </a:r>
            <a:r>
              <a:rPr lang="en-US" dirty="0">
                <a:solidFill>
                  <a:srgbClr val="FFFF00"/>
                </a:solidFill>
              </a:rPr>
              <a:t>, negate </a:t>
            </a:r>
            <a:r>
              <a:rPr lang="en-US" i="1" dirty="0">
                <a:solidFill>
                  <a:srgbClr val="FFFF00"/>
                </a:solidFill>
              </a:rPr>
              <a:t>x</a:t>
            </a:r>
            <a:r>
              <a:rPr lang="en-US" dirty="0">
                <a:solidFill>
                  <a:srgbClr val="FFFF00"/>
                </a:solidFill>
              </a:rPr>
              <a:t> and add 1 to get bit pattern for -</a:t>
            </a:r>
            <a:r>
              <a:rPr lang="en-US" i="1" dirty="0">
                <a:solidFill>
                  <a:srgbClr val="FFFF00"/>
                </a:solidFill>
              </a:rPr>
              <a:t>x</a:t>
            </a:r>
            <a:r>
              <a:rPr lang="en-US" dirty="0">
                <a:solidFill>
                  <a:srgbClr val="FFFF00"/>
                </a:solidFill>
              </a:rPr>
              <a:t> </a:t>
            </a:r>
          </a:p>
          <a:p>
            <a:r>
              <a:rPr lang="en-US" dirty="0">
                <a:solidFill>
                  <a:srgbClr val="FFFF00"/>
                </a:solidFill>
              </a:rPr>
              <a:t>Casting between integer types</a:t>
            </a:r>
          </a:p>
          <a:p>
            <a:r>
              <a:rPr lang="en-US" dirty="0">
                <a:solidFill>
                  <a:srgbClr val="FFFF00"/>
                </a:solidFill>
              </a:rPr>
              <a:t>Integer arithmetic</a:t>
            </a:r>
          </a:p>
          <a:p>
            <a:pPr lvl="1"/>
            <a:r>
              <a:rPr lang="en-US" dirty="0">
                <a:solidFill>
                  <a:srgbClr val="FFFF00"/>
                </a:solidFill>
              </a:rPr>
              <a:t>Ripple-carry adder</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2"/>
              </a:rPr>
              <a:t>https://xkcd.com/571/</a:t>
            </a:r>
            <a:endParaRPr lang="en-US" dirty="0"/>
          </a:p>
        </p:txBody>
      </p:sp>
      <p:pic>
        <p:nvPicPr>
          <p:cNvPr id="1026" name="Picture 2" descr="Can't Sleep">
            <a:extLst>
              <a:ext uri="{FF2B5EF4-FFF2-40B4-BE49-F238E27FC236}">
                <a16:creationId xmlns:a16="http://schemas.microsoft.com/office/drawing/2014/main" id="{2B997B38-F4A0-9843-9C80-2F9DD394C9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9339" y="2286619"/>
            <a:ext cx="10413322" cy="34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3"/>
          <a:stretch>
            <a:fillRect/>
          </a:stretch>
        </p:blipFill>
        <p:spPr>
          <a:xfrm>
            <a:off x="756745" y="3867193"/>
            <a:ext cx="10678510" cy="1323248"/>
          </a:xfrm>
          <a:prstGeom prst="rect">
            <a:avLst/>
          </a:prstGeom>
        </p:spPr>
      </p:pic>
      <p:pic>
        <p:nvPicPr>
          <p:cNvPr id="4" name="Picture 3">
            <a:extLst>
              <a:ext uri="{FF2B5EF4-FFF2-40B4-BE49-F238E27FC236}">
                <a16:creationId xmlns:a16="http://schemas.microsoft.com/office/drawing/2014/main" id="{487282B4-3F99-2E44-B3F9-52F324D252D0}"/>
              </a:ext>
            </a:extLst>
          </p:cNvPr>
          <p:cNvPicPr>
            <a:picLocks noChangeAspect="1"/>
          </p:cNvPicPr>
          <p:nvPr/>
        </p:nvPicPr>
        <p:blipFill>
          <a:blip r:embed="rId4"/>
          <a:stretch>
            <a:fillRect/>
          </a:stretch>
        </p:blipFill>
        <p:spPr>
          <a:xfrm>
            <a:off x="724531" y="2047765"/>
            <a:ext cx="10742938" cy="2762470"/>
          </a:xfrm>
          <a:prstGeom prst="rect">
            <a:avLst/>
          </a:prstGeom>
        </p:spPr>
      </p:pic>
    </p:spTree>
    <p:extLst>
      <p:ext uri="{BB962C8B-B14F-4D97-AF65-F5344CB8AC3E}">
        <p14:creationId xmlns:p14="http://schemas.microsoft.com/office/powerpoint/2010/main" val="24235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3.33333E-6 L 0 -0.26644 " pathEditMode="relative" rAng="0" ptsTypes="AA">
                                      <p:cBhvr>
                                        <p:cTn id="6" dur="2000" fill="hold"/>
                                        <p:tgtEl>
                                          <p:spTgt spid="3"/>
                                        </p:tgtEl>
                                        <p:attrNameLst>
                                          <p:attrName>ppt_x</p:attrName>
                                          <p:attrName>ppt_y</p:attrName>
                                        </p:attrNameLst>
                                      </p:cBhvr>
                                      <p:rCtr x="0" y="-13333"/>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xit" presetSubtype="1" fill="hold" nodeType="withEffect">
                                  <p:stCondLst>
                                    <p:cond delay="0"/>
                                  </p:stCondLst>
                                  <p:childTnLst>
                                    <p:animEffect transition="out" filter="wipe(up)">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2922299432"/>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a:txBody>
                    <a:bodyPr/>
                    <a:lstStyle/>
                    <a:p>
                      <a:pPr algn="r"/>
                      <a:r>
                        <a:rPr lang="en-US" dirty="0"/>
                        <a:t>1110 0111</a:t>
                      </a:r>
                    </a:p>
                  </a:txBody>
                  <a:tcPr/>
                </a:tc>
                <a:tc>
                  <a:txBody>
                    <a:bodyPr/>
                    <a:lstStyle/>
                    <a:p>
                      <a:pPr algn="r"/>
                      <a:r>
                        <a:rPr lang="en-US" dirty="0"/>
                        <a:t>E7</a:t>
                      </a:r>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343564411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0000 0111 1110 0101</a:t>
                      </a:r>
                    </a:p>
                  </a:txBody>
                  <a:tcPr/>
                </a:tc>
                <a:tc>
                  <a:txBody>
                    <a:bodyPr/>
                    <a:lstStyle/>
                    <a:p>
                      <a:pPr algn="r"/>
                      <a:r>
                        <a:rPr lang="en-US" dirty="0"/>
                        <a:t>07 E5</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0000 0000 0000 0000 0000 0111 1110 0101</a:t>
                      </a:r>
                    </a:p>
                  </a:txBody>
                  <a:tcPr/>
                </a:tc>
                <a:tc>
                  <a:txBody>
                    <a:bodyPr/>
                    <a:lstStyle/>
                    <a:p>
                      <a:pPr algn="r"/>
                      <a:r>
                        <a:rPr lang="en-US" dirty="0"/>
                        <a:t>00 00 07 E5</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0000 0000 0000 0000 0000 0000 0000 0000 0000 0000 0000 0000 0000 0111 1110 0101</a:t>
                      </a:r>
                    </a:p>
                  </a:txBody>
                  <a:tcPr anchor="ctr"/>
                </a:tc>
                <a:tc>
                  <a:txBody>
                    <a:bodyPr/>
                    <a:lstStyle/>
                    <a:p>
                      <a:pPr algn="r"/>
                      <a:r>
                        <a:rPr lang="en-US" dirty="0"/>
                        <a:t>00 00 00 00 00 00 07 E5</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844707" cy="523220"/>
          </a:xfrm>
          <a:prstGeom prst="rect">
            <a:avLst/>
          </a:prstGeom>
          <a:noFill/>
        </p:spPr>
        <p:txBody>
          <a:bodyPr wrap="none" rtlCol="0">
            <a:spAutoFit/>
          </a:bodyPr>
          <a:lstStyle/>
          <a:p>
            <a:r>
              <a:rPr lang="en-US" sz="2800" dirty="0"/>
              <a:t>Representation of 2021</a:t>
            </a:r>
            <a:r>
              <a:rPr lang="en-US" sz="2800" baseline="-25000" dirty="0"/>
              <a:t>10</a:t>
            </a:r>
          </a:p>
        </p:txBody>
      </p:sp>
    </p:spTree>
    <p:extLst>
      <p:ext uri="{BB962C8B-B14F-4D97-AF65-F5344CB8AC3E}">
        <p14:creationId xmlns:p14="http://schemas.microsoft.com/office/powerpoint/2010/main" val="40067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720295203"/>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0000 0000 0000 0001 0000 1011 1110 1100</a:t>
                      </a:r>
                    </a:p>
                  </a:txBody>
                  <a:tcPr/>
                </a:tc>
                <a:tc>
                  <a:txBody>
                    <a:bodyPr/>
                    <a:lstStyle/>
                    <a:p>
                      <a:pPr algn="r"/>
                      <a:r>
                        <a:rPr lang="en-US" dirty="0"/>
                        <a:t>00 01 0B EC</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0000 0000 0000 0000 0000 0000 0000 0000 0000 0000 0000 0001 0000 1011 1110 1100</a:t>
                      </a:r>
                    </a:p>
                  </a:txBody>
                  <a:tcPr anchor="ctr"/>
                </a:tc>
                <a:tc>
                  <a:txBody>
                    <a:bodyPr/>
                    <a:lstStyle/>
                    <a:p>
                      <a:pPr algn="r"/>
                      <a:r>
                        <a:rPr lang="en-US" dirty="0"/>
                        <a:t>00 00 00 00 00 01 0B EC</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4027449" cy="523220"/>
          </a:xfrm>
          <a:prstGeom prst="rect">
            <a:avLst/>
          </a:prstGeom>
          <a:noFill/>
        </p:spPr>
        <p:txBody>
          <a:bodyPr wrap="none" rtlCol="0">
            <a:spAutoFit/>
          </a:bodyPr>
          <a:lstStyle/>
          <a:p>
            <a:r>
              <a:rPr lang="en-US" sz="2800" dirty="0"/>
              <a:t>Representation of 68588</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Tree>
    <p:extLst>
      <p:ext uri="{BB962C8B-B14F-4D97-AF65-F5344CB8AC3E}">
        <p14:creationId xmlns:p14="http://schemas.microsoft.com/office/powerpoint/2010/main" val="309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172689073"/>
              </p:ext>
            </p:extLst>
          </p:nvPr>
        </p:nvGraphicFramePr>
        <p:xfrm>
          <a:off x="838200" y="1825625"/>
          <a:ext cx="5181600" cy="18491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12" name="Content Placeholder 11">
            <a:extLst>
              <a:ext uri="{FF2B5EF4-FFF2-40B4-BE49-F238E27FC236}">
                <a16:creationId xmlns:a16="http://schemas.microsoft.com/office/drawing/2014/main" id="{C9526393-B197-2148-9DA7-CB5B91174139}"/>
              </a:ext>
            </a:extLst>
          </p:cNvPr>
          <p:cNvSpPr>
            <a:spLocks noGrp="1"/>
          </p:cNvSpPr>
          <p:nvPr>
            <p:ph sz="half" idx="2"/>
          </p:nvPr>
        </p:nvSpPr>
        <p:spPr/>
        <p:txBody>
          <a:bodyPr/>
          <a:lstStyle/>
          <a:p>
            <a:r>
              <a:rPr lang="en-US" dirty="0"/>
              <a:t>Constants defined in &lt;</a:t>
            </a:r>
            <a:r>
              <a:rPr lang="en-US" dirty="0" err="1"/>
              <a:t>limits.h</a:t>
            </a:r>
            <a:r>
              <a:rPr lang="en-US" dirty="0"/>
              <a:t>&gt;</a:t>
            </a:r>
          </a:p>
          <a:p>
            <a:endParaRPr lang="en-US" dirty="0"/>
          </a:p>
          <a:p>
            <a:r>
              <a:rPr lang="en-US" dirty="0"/>
              <a:t>Values are platform-specific</a:t>
            </a:r>
          </a:p>
          <a:p>
            <a:endParaRPr lang="en-US" dirty="0"/>
          </a:p>
          <a:p>
            <a:r>
              <a:rPr lang="en-US" dirty="0"/>
              <a:t>Useful, if used correctly</a:t>
            </a:r>
          </a:p>
          <a:p>
            <a:endParaRPr lang="en-US" dirty="0"/>
          </a:p>
          <a:p>
            <a:r>
              <a:rPr lang="en-US" dirty="0"/>
              <a:t>Use uint8_t, uint16_t, etc. if number of bits is critical</a:t>
            </a:r>
          </a:p>
          <a:p>
            <a:pPr lvl="1"/>
            <a:r>
              <a:rPr lang="en-US" dirty="0"/>
              <a:t>Defined in &lt;</a:t>
            </a:r>
            <a:r>
              <a:rPr lang="en-US" dirty="0" err="1"/>
              <a:t>stdint.h</a:t>
            </a:r>
            <a:r>
              <a:rPr lang="en-US" dirty="0"/>
              <a:t>&gt;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
        <p:nvSpPr>
          <p:cNvPr id="14" name="Rounded Rectangular Callout 13">
            <a:extLst>
              <a:ext uri="{FF2B5EF4-FFF2-40B4-BE49-F238E27FC236}">
                <a16:creationId xmlns:a16="http://schemas.microsoft.com/office/drawing/2014/main" id="{384A6A51-D402-B944-825F-4EB1FD317F9B}"/>
              </a:ext>
            </a:extLst>
          </p:cNvPr>
          <p:cNvSpPr/>
          <p:nvPr/>
        </p:nvSpPr>
        <p:spPr>
          <a:xfrm>
            <a:off x="3238500" y="4947826"/>
            <a:ext cx="2616200" cy="1284892"/>
          </a:xfrm>
          <a:prstGeom prst="wedgeRoundRectCallout">
            <a:avLst>
              <a:gd name="adj1" fmla="val 48179"/>
              <a:gd name="adj2" fmla="val -15406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Suffixes U, L, UL specify not to treat these as signed int (default for constants)</a:t>
            </a:r>
          </a:p>
        </p:txBody>
      </p:sp>
    </p:spTree>
    <p:extLst>
      <p:ext uri="{BB962C8B-B14F-4D97-AF65-F5344CB8AC3E}">
        <p14:creationId xmlns:p14="http://schemas.microsoft.com/office/powerpoint/2010/main" val="84768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33391</TotalTime>
  <Words>4501</Words>
  <Application>Microsoft Macintosh PowerPoint</Application>
  <PresentationFormat>Widescreen</PresentationFormat>
  <Paragraphs>1145</Paragraphs>
  <Slides>56</Slides>
  <Notes>26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Castellar</vt:lpstr>
      <vt:lpstr>Courier New</vt:lpstr>
      <vt:lpstr>Lucida Console</vt:lpstr>
      <vt:lpstr>Office Theme</vt:lpstr>
      <vt:lpstr>Arithmetic for Binary Computers (ABCs)  Integers</vt:lpstr>
      <vt:lpstr>PowerPoint Presentation</vt:lpstr>
      <vt:lpstr>Unsigned Integers</vt:lpstr>
      <vt:lpstr>Encoding Integers</vt:lpstr>
      <vt:lpstr>Encoding Integers</vt:lpstr>
      <vt:lpstr>Encoding Integers</vt:lpstr>
      <vt:lpstr>Bit-level representation, by type size</vt:lpstr>
      <vt:lpstr>Bit-level representation, by type size</vt:lpstr>
      <vt:lpstr>Maximum Values, by type size</vt:lpstr>
      <vt:lpstr>“if used correctly”</vt:lpstr>
      <vt:lpstr>Unsigned Addition</vt:lpstr>
      <vt:lpstr>Difference between Z and integer types</vt:lpstr>
      <vt:lpstr>Addition: Unsigned Integer Overflow</vt:lpstr>
      <vt:lpstr>Addition: Ripple-Carry Adder</vt:lpstr>
      <vt:lpstr>Addition: Ripple-Carry Adder</vt:lpstr>
      <vt:lpstr>Addition: Detecting Unsigned Integer Overflow</vt:lpstr>
      <vt:lpstr>Signed Integers</vt:lpstr>
      <vt:lpstr>Encoding Integers: Two’s Complement</vt:lpstr>
      <vt:lpstr>Bit-level representation, by type size</vt:lpstr>
      <vt:lpstr>Maximum Values, by type size</vt:lpstr>
      <vt:lpstr>Maximum Values, by type size – in hexadecimal</vt:lpstr>
      <vt:lpstr>Addition: Signed Integer Overflow</vt:lpstr>
      <vt:lpstr>Where does overflow happen?</vt:lpstr>
      <vt:lpstr>An easier way to find bits for negative value</vt:lpstr>
      <vt:lpstr>An easier way to find bits for negative value</vt:lpstr>
      <vt:lpstr>An easier way to find bits for negative value</vt:lpstr>
      <vt:lpstr>An easier way to find bits for negative value</vt:lpstr>
      <vt:lpstr>Examples</vt:lpstr>
      <vt:lpstr>Signed Addition</vt:lpstr>
      <vt:lpstr>Addition: Ripple-Carry Adder</vt:lpstr>
      <vt:lpstr>Subtraction: Ripple-Carry Adder</vt:lpstr>
      <vt:lpstr>Addition/Subtraction: Ripple-Carry Adder</vt:lpstr>
      <vt:lpstr>When does overflow happen?</vt:lpstr>
      <vt:lpstr>Where does overflow happen?</vt:lpstr>
      <vt:lpstr>When does overflow happen?</vt:lpstr>
      <vt:lpstr>Unsigned Addition/Subtraction Integer Overflow</vt:lpstr>
      <vt:lpstr>Signed Addition/Subtraction Integer Overflow</vt:lpstr>
      <vt:lpstr>Casting Between Integer Types</vt:lpstr>
      <vt:lpstr>Casting between signed &amp; unsigned integers</vt:lpstr>
      <vt:lpstr>Casting between signed &amp; unsigned integers: Examples</vt:lpstr>
      <vt:lpstr>Casting between signed &amp; unsigned integers: Constants</vt:lpstr>
      <vt:lpstr>Casting between signed &amp; unsigned integers: Explicit &amp; Implicit Casting</vt:lpstr>
      <vt:lpstr>Casting between different-sized types: Larger type to smaller type</vt:lpstr>
      <vt:lpstr>Casting between different-sized types: Smaller type to larger type</vt:lpstr>
      <vt:lpstr>Casting between different-sized types: Sign-Extension</vt:lpstr>
      <vt:lpstr>Integer Multiplication &amp; Division</vt:lpstr>
      <vt:lpstr>Multiplication</vt:lpstr>
      <vt:lpstr>Multiplication</vt:lpstr>
      <vt:lpstr>Fast &amp; Simple Multiplication</vt:lpstr>
      <vt:lpstr>Fast and Simple Multiplication: Use Distributive Property</vt:lpstr>
      <vt:lpstr>Fast and Simple Multiplication: Use Distributive Property</vt:lpstr>
      <vt:lpstr>Division</vt:lpstr>
      <vt:lpstr>Fast &amp; Simple Division: Unsigned Integers</vt:lpstr>
      <vt:lpstr>Fast &amp; Simple Division: Signed Integers</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290</cp:revision>
  <dcterms:created xsi:type="dcterms:W3CDTF">2018-01-03T19:54:25Z</dcterms:created>
  <dcterms:modified xsi:type="dcterms:W3CDTF">2023-02-02T19:56:40Z</dcterms:modified>
</cp:coreProperties>
</file>