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sldIdLst>
    <p:sldId id="256" r:id="rId2"/>
    <p:sldId id="301" r:id="rId3"/>
    <p:sldId id="444" r:id="rId4"/>
    <p:sldId id="427" r:id="rId5"/>
    <p:sldId id="428" r:id="rId6"/>
    <p:sldId id="429" r:id="rId7"/>
    <p:sldId id="430" r:id="rId8"/>
    <p:sldId id="446" r:id="rId9"/>
    <p:sldId id="431" r:id="rId10"/>
    <p:sldId id="449" r:id="rId11"/>
    <p:sldId id="447" r:id="rId12"/>
    <p:sldId id="450" r:id="rId13"/>
    <p:sldId id="432" r:id="rId14"/>
    <p:sldId id="451" r:id="rId15"/>
    <p:sldId id="445" r:id="rId16"/>
    <p:sldId id="433" r:id="rId17"/>
    <p:sldId id="434" r:id="rId18"/>
    <p:sldId id="452" r:id="rId19"/>
    <p:sldId id="435" r:id="rId20"/>
    <p:sldId id="453" r:id="rId21"/>
    <p:sldId id="436" r:id="rId22"/>
    <p:sldId id="455" r:id="rId23"/>
    <p:sldId id="456" r:id="rId24"/>
    <p:sldId id="457" r:id="rId25"/>
    <p:sldId id="438" r:id="rId26"/>
    <p:sldId id="458" r:id="rId27"/>
    <p:sldId id="439" r:id="rId28"/>
    <p:sldId id="459" r:id="rId29"/>
    <p:sldId id="460" r:id="rId30"/>
    <p:sldId id="440" r:id="rId31"/>
    <p:sldId id="441" r:id="rId32"/>
    <p:sldId id="461" r:id="rId33"/>
    <p:sldId id="462" r:id="rId34"/>
    <p:sldId id="463" r:id="rId35"/>
    <p:sldId id="470" r:id="rId36"/>
    <p:sldId id="471" r:id="rId37"/>
    <p:sldId id="472" r:id="rId38"/>
    <p:sldId id="442" r:id="rId39"/>
    <p:sldId id="473" r:id="rId40"/>
    <p:sldId id="464" r:id="rId41"/>
    <p:sldId id="465" r:id="rId42"/>
    <p:sldId id="466" r:id="rId43"/>
    <p:sldId id="474" r:id="rId44"/>
    <p:sldId id="475" r:id="rId45"/>
    <p:sldId id="467" r:id="rId46"/>
    <p:sldId id="468" r:id="rId47"/>
    <p:sldId id="476" r:id="rId48"/>
    <p:sldId id="481" r:id="rId49"/>
    <p:sldId id="479" r:id="rId50"/>
    <p:sldId id="480" r:id="rId51"/>
    <p:sldId id="482" r:id="rId52"/>
    <p:sldId id="477" r:id="rId53"/>
    <p:sldId id="484" r:id="rId54"/>
    <p:sldId id="483" r:id="rId55"/>
    <p:sldId id="469" r:id="rId56"/>
    <p:sldId id="492" r:id="rId57"/>
    <p:sldId id="443" r:id="rId58"/>
    <p:sldId id="265" r:id="rId59"/>
    <p:sldId id="493" r:id="rId60"/>
    <p:sldId id="485" r:id="rId61"/>
    <p:sldId id="494" r:id="rId62"/>
    <p:sldId id="495" r:id="rId63"/>
    <p:sldId id="486" r:id="rId64"/>
    <p:sldId id="496" r:id="rId65"/>
    <p:sldId id="498" r:id="rId66"/>
    <p:sldId id="497" r:id="rId67"/>
    <p:sldId id="499" r:id="rId68"/>
    <p:sldId id="487" r:id="rId69"/>
    <p:sldId id="488" r:id="rId70"/>
    <p:sldId id="500" r:id="rId71"/>
    <p:sldId id="489" r:id="rId72"/>
    <p:sldId id="516" r:id="rId73"/>
    <p:sldId id="522" r:id="rId74"/>
    <p:sldId id="517" r:id="rId75"/>
    <p:sldId id="519" r:id="rId76"/>
    <p:sldId id="490" r:id="rId77"/>
    <p:sldId id="524" r:id="rId78"/>
    <p:sldId id="525" r:id="rId79"/>
    <p:sldId id="518" r:id="rId80"/>
    <p:sldId id="526" r:id="rId81"/>
    <p:sldId id="339" r:id="rId82"/>
    <p:sldId id="340" r:id="rId83"/>
    <p:sldId id="520" r:id="rId84"/>
    <p:sldId id="528" r:id="rId85"/>
    <p:sldId id="529" r:id="rId86"/>
    <p:sldId id="532" r:id="rId87"/>
    <p:sldId id="530" r:id="rId88"/>
    <p:sldId id="533" r:id="rId89"/>
    <p:sldId id="534" r:id="rId90"/>
    <p:sldId id="535" r:id="rId91"/>
    <p:sldId id="549" r:id="rId92"/>
    <p:sldId id="521" r:id="rId93"/>
    <p:sldId id="551" r:id="rId94"/>
    <p:sldId id="531" r:id="rId95"/>
    <p:sldId id="552" r:id="rId96"/>
    <p:sldId id="536" r:id="rId97"/>
    <p:sldId id="501" r:id="rId98"/>
    <p:sldId id="502" r:id="rId99"/>
    <p:sldId id="537" r:id="rId100"/>
    <p:sldId id="503" r:id="rId101"/>
    <p:sldId id="504" r:id="rId102"/>
    <p:sldId id="505" r:id="rId103"/>
    <p:sldId id="538" r:id="rId104"/>
    <p:sldId id="506" r:id="rId105"/>
    <p:sldId id="539" r:id="rId106"/>
    <p:sldId id="507" r:id="rId107"/>
    <p:sldId id="542" r:id="rId108"/>
    <p:sldId id="508" r:id="rId109"/>
    <p:sldId id="540" r:id="rId110"/>
    <p:sldId id="541" r:id="rId111"/>
    <p:sldId id="543" r:id="rId112"/>
    <p:sldId id="544" r:id="rId113"/>
    <p:sldId id="545" r:id="rId114"/>
    <p:sldId id="546" r:id="rId115"/>
    <p:sldId id="547" r:id="rId116"/>
    <p:sldId id="509" r:id="rId117"/>
    <p:sldId id="548" r:id="rId118"/>
    <p:sldId id="550" r:id="rId119"/>
    <p:sldId id="512" r:id="rId120"/>
    <p:sldId id="553" r:id="rId121"/>
    <p:sldId id="513" r:id="rId122"/>
    <p:sldId id="554" r:id="rId123"/>
    <p:sldId id="514" r:id="rId124"/>
    <p:sldId id="555" r:id="rId125"/>
    <p:sldId id="412" r:id="rId1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Bohn" initials="CB" lastIdx="1" clrIdx="0">
    <p:extLst>
      <p:ext uri="{19B8F6BF-5375-455C-9EA6-DF929625EA0E}">
        <p15:presenceInfo xmlns:p15="http://schemas.microsoft.com/office/powerpoint/2012/main" userId="S::cbohn2@unl.edu::8846c46b-5589-4bfa-9ce6-d52aec7c25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AE4D5"/>
    <a:srgbClr val="FECC1F"/>
    <a:srgbClr val="0432FF"/>
    <a:srgbClr val="7F97FF"/>
    <a:srgbClr val="C27CF8"/>
    <a:srgbClr val="8C71A0"/>
    <a:srgbClr val="E8EAFF"/>
    <a:srgbClr val="F6D6FB"/>
    <a:srgbClr val="3857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3" autoAdjust="0"/>
    <p:restoredTop sz="79524" autoAdjust="0"/>
  </p:normalViewPr>
  <p:slideViewPr>
    <p:cSldViewPr snapToGrid="0">
      <p:cViewPr varScale="1">
        <p:scale>
          <a:sx n="96" d="100"/>
          <a:sy n="96" d="100"/>
        </p:scale>
        <p:origin x="1304" y="1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12/24/22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a:t>
            </a:fld>
            <a:endParaRPr lang="en-US"/>
          </a:p>
        </p:txBody>
      </p:sp>
    </p:spTree>
    <p:extLst>
      <p:ext uri="{BB962C8B-B14F-4D97-AF65-F5344CB8AC3E}">
        <p14:creationId xmlns:p14="http://schemas.microsoft.com/office/powerpoint/2010/main" val="3007010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pointer arithmetic in the ARM code is a little </a:t>
            </a:r>
            <a:r>
              <a:rPr lang="en-US" dirty="0" err="1"/>
              <a:t>CISCy</a:t>
            </a:r>
            <a:r>
              <a:rPr lang="en-US" dirty="0"/>
              <a:t> – adding 4 to x0 after dereferencing x0</a:t>
            </a:r>
          </a:p>
        </p:txBody>
      </p:sp>
      <p:sp>
        <p:nvSpPr>
          <p:cNvPr id="4" name="Slide Number Placeholder 3"/>
          <p:cNvSpPr>
            <a:spLocks noGrp="1"/>
          </p:cNvSpPr>
          <p:nvPr>
            <p:ph type="sldNum" sz="quarter" idx="5"/>
          </p:nvPr>
        </p:nvSpPr>
        <p:spPr/>
        <p:txBody>
          <a:bodyPr/>
          <a:lstStyle/>
          <a:p>
            <a:fld id="{B451C161-4068-4B77-B93E-241C90510927}" type="slidenum">
              <a:rPr lang="en-US" smtClean="0"/>
              <a:t>12</a:t>
            </a:fld>
            <a:endParaRPr lang="en-US"/>
          </a:p>
        </p:txBody>
      </p:sp>
    </p:spTree>
    <p:extLst>
      <p:ext uri="{BB962C8B-B14F-4D97-AF65-F5344CB8AC3E}">
        <p14:creationId xmlns:p14="http://schemas.microsoft.com/office/powerpoint/2010/main" val="3516875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7"/>
            </a:pPr>
            <a:r>
              <a:rPr lang="en-US" i="0" dirty="0"/>
              <a:t>bl at 4005A4</a:t>
            </a:r>
          </a:p>
          <a:p>
            <a:pPr marL="228600" indent="-228600">
              <a:buFont typeface="+mj-lt"/>
              <a:buAutoNum type="arabicPeriod" startAt="7"/>
            </a:pPr>
            <a:r>
              <a:rPr lang="en-US" dirty="0"/>
              <a:t>The following instruction is 0x4005A8 – this will be the return address, placed in LR</a:t>
            </a:r>
          </a:p>
          <a:p>
            <a:pPr marL="228600" indent="-228600">
              <a:buFont typeface="+mj-lt"/>
              <a:buAutoNum type="arabicPeriod" startAt="7"/>
            </a:pPr>
            <a:r>
              <a:rPr lang="en-US" dirty="0"/>
              <a:t>The target is at 0x400580</a:t>
            </a:r>
          </a:p>
          <a:p>
            <a:pPr marL="228600" indent="-228600">
              <a:buFont typeface="+mj-lt"/>
              <a:buAutoNum type="arabicPeriod" startAt="7"/>
            </a:pPr>
            <a:r>
              <a:rPr lang="en-US" dirty="0"/>
              <a:t>Subtract and you get the displacement</a:t>
            </a:r>
          </a:p>
          <a:p>
            <a:pPr marL="228600" indent="-228600">
              <a:buFont typeface="+mj-lt"/>
              <a:buAutoNum type="arabicPeriod" startAt="7"/>
            </a:pPr>
            <a:r>
              <a:rPr lang="en-US" dirty="0"/>
              <a:t>Set PC to target address</a:t>
            </a:r>
          </a:p>
          <a:p>
            <a:pPr marL="228600" indent="-228600">
              <a:buFont typeface="+mj-lt"/>
              <a:buAutoNum type="arabicPeriod" startAt="7"/>
            </a:pPr>
            <a:r>
              <a:rPr lang="en-US" dirty="0"/>
              <a:t>Fast-forward to the end of “triple”</a:t>
            </a:r>
          </a:p>
          <a:p>
            <a:pPr marL="228600" indent="-228600">
              <a:buFont typeface="+mj-lt"/>
              <a:buAutoNum type="arabicPeriod" startAt="7"/>
            </a:pPr>
            <a:endParaRPr lang="en-US" i="0" dirty="0"/>
          </a:p>
        </p:txBody>
      </p:sp>
      <p:sp>
        <p:nvSpPr>
          <p:cNvPr id="4" name="Slide Number Placeholder 3"/>
          <p:cNvSpPr>
            <a:spLocks noGrp="1"/>
          </p:cNvSpPr>
          <p:nvPr>
            <p:ph type="sldNum" sz="quarter" idx="5"/>
          </p:nvPr>
        </p:nvSpPr>
        <p:spPr/>
        <p:txBody>
          <a:bodyPr/>
          <a:lstStyle/>
          <a:p>
            <a:fld id="{B451C161-4068-4B77-B93E-241C90510927}" type="slidenum">
              <a:rPr lang="en-US" smtClean="0"/>
              <a:t>114</a:t>
            </a:fld>
            <a:endParaRPr lang="en-US"/>
          </a:p>
        </p:txBody>
      </p:sp>
    </p:spTree>
    <p:extLst>
      <p:ext uri="{BB962C8B-B14F-4D97-AF65-F5344CB8AC3E}">
        <p14:creationId xmlns:p14="http://schemas.microsoft.com/office/powerpoint/2010/main" val="410551061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3"/>
            </a:pPr>
            <a:r>
              <a:rPr lang="en-US" dirty="0"/>
              <a:t>The ret instruction moves the return address from LR to PC.</a:t>
            </a:r>
          </a:p>
          <a:p>
            <a:pPr marL="228600" indent="-228600">
              <a:buFont typeface="+mj-lt"/>
              <a:buAutoNum type="arabicPeriod" startAt="13"/>
            </a:pPr>
            <a:r>
              <a:rPr lang="en-US" dirty="0"/>
              <a:t>The </a:t>
            </a:r>
            <a:r>
              <a:rPr lang="en-US" dirty="0" err="1"/>
              <a:t>ldp</a:t>
            </a:r>
            <a:r>
              <a:rPr lang="en-US" dirty="0"/>
              <a:t> instruction restores the previous FP and LR, and then shrinks the stack.</a:t>
            </a:r>
          </a:p>
        </p:txBody>
      </p:sp>
      <p:sp>
        <p:nvSpPr>
          <p:cNvPr id="4" name="Slide Number Placeholder 3"/>
          <p:cNvSpPr>
            <a:spLocks noGrp="1"/>
          </p:cNvSpPr>
          <p:nvPr>
            <p:ph type="sldNum" sz="quarter" idx="5"/>
          </p:nvPr>
        </p:nvSpPr>
        <p:spPr/>
        <p:txBody>
          <a:bodyPr/>
          <a:lstStyle/>
          <a:p>
            <a:fld id="{B451C161-4068-4B77-B93E-241C90510927}" type="slidenum">
              <a:rPr lang="en-US" smtClean="0"/>
              <a:t>115</a:t>
            </a:fld>
            <a:endParaRPr lang="en-US"/>
          </a:p>
        </p:txBody>
      </p:sp>
    </p:spTree>
    <p:extLst>
      <p:ext uri="{BB962C8B-B14F-4D97-AF65-F5344CB8AC3E}">
        <p14:creationId xmlns:p14="http://schemas.microsoft.com/office/powerpoint/2010/main" val="345163643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a software engineering perspective, you really shouldn’t have so many arguments that you have to put some on the stack!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with ignoring 16-byte stack alignment, using %</a:t>
            </a:r>
            <a:r>
              <a:rPr lang="en-US" dirty="0" err="1"/>
              <a:t>rdx</a:t>
            </a:r>
            <a:r>
              <a:rPr lang="en-US" dirty="0"/>
              <a:t>:%</a:t>
            </a:r>
            <a:r>
              <a:rPr lang="en-US" dirty="0" err="1"/>
              <a:t>rax</a:t>
            </a:r>
            <a:r>
              <a:rPr lang="en-US" dirty="0"/>
              <a:t> for 16-byte return values is something you can probably get away with until you call something that has to follow strict rules (e.g., cannot assume any particular compiler) such as a system call.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return types too great for register(s), caller allocates space for the indirect result and provides the address as the first argument.</a:t>
            </a:r>
          </a:p>
        </p:txBody>
      </p:sp>
      <p:sp>
        <p:nvSpPr>
          <p:cNvPr id="4" name="Slide Number Placeholder 3"/>
          <p:cNvSpPr>
            <a:spLocks noGrp="1"/>
          </p:cNvSpPr>
          <p:nvPr>
            <p:ph type="sldNum" sz="quarter" idx="5"/>
          </p:nvPr>
        </p:nvSpPr>
        <p:spPr/>
        <p:txBody>
          <a:bodyPr/>
          <a:lstStyle/>
          <a:p>
            <a:fld id="{B451C161-4068-4B77-B93E-241C90510927}" type="slidenum">
              <a:rPr lang="en-US" smtClean="0"/>
              <a:t>116</a:t>
            </a:fld>
            <a:endParaRPr lang="en-US"/>
          </a:p>
        </p:txBody>
      </p:sp>
    </p:spTree>
    <p:extLst>
      <p:ext uri="{BB962C8B-B14F-4D97-AF65-F5344CB8AC3E}">
        <p14:creationId xmlns:p14="http://schemas.microsoft.com/office/powerpoint/2010/main" val="371235595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 software engineering perspective, you really, really shouldn’t have so many arguments that you have to put some on the stack!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return types too great for register(s), caller allocates space for the indirect result and provides the address in X8.</a:t>
            </a:r>
          </a:p>
        </p:txBody>
      </p:sp>
      <p:sp>
        <p:nvSpPr>
          <p:cNvPr id="4" name="Slide Number Placeholder 3"/>
          <p:cNvSpPr>
            <a:spLocks noGrp="1"/>
          </p:cNvSpPr>
          <p:nvPr>
            <p:ph type="sldNum" sz="quarter" idx="5"/>
          </p:nvPr>
        </p:nvSpPr>
        <p:spPr/>
        <p:txBody>
          <a:bodyPr/>
          <a:lstStyle/>
          <a:p>
            <a:fld id="{B451C161-4068-4B77-B93E-241C90510927}" type="slidenum">
              <a:rPr lang="en-US" smtClean="0"/>
              <a:t>117</a:t>
            </a:fld>
            <a:endParaRPr lang="en-US"/>
          </a:p>
        </p:txBody>
      </p:sp>
    </p:spTree>
    <p:extLst>
      <p:ext uri="{BB962C8B-B14F-4D97-AF65-F5344CB8AC3E}">
        <p14:creationId xmlns:p14="http://schemas.microsoft.com/office/powerpoint/2010/main" val="352854377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Drawing upon earlier lessons: Notice the conditional assignment recipe in </a:t>
            </a:r>
            <a:r>
              <a:rPr lang="en-US" dirty="0" err="1"/>
              <a:t>average_four</a:t>
            </a:r>
            <a:r>
              <a:rPr lang="en-US" dirty="0"/>
              <a:t>, where we’re correcting for the bias of using shift-right to divide a negative number</a:t>
            </a:r>
          </a:p>
        </p:txBody>
      </p:sp>
      <p:sp>
        <p:nvSpPr>
          <p:cNvPr id="4" name="Slide Number Placeholder 3"/>
          <p:cNvSpPr>
            <a:spLocks noGrp="1"/>
          </p:cNvSpPr>
          <p:nvPr>
            <p:ph type="sldNum" sz="quarter" idx="5"/>
          </p:nvPr>
        </p:nvSpPr>
        <p:spPr/>
        <p:txBody>
          <a:bodyPr/>
          <a:lstStyle/>
          <a:p>
            <a:fld id="{B451C161-4068-4B77-B93E-241C90510927}" type="slidenum">
              <a:rPr lang="en-US" smtClean="0"/>
              <a:t>118</a:t>
            </a:fld>
            <a:endParaRPr lang="en-US"/>
          </a:p>
        </p:txBody>
      </p:sp>
    </p:spTree>
    <p:extLst>
      <p:ext uri="{BB962C8B-B14F-4D97-AF65-F5344CB8AC3E}">
        <p14:creationId xmlns:p14="http://schemas.microsoft.com/office/powerpoint/2010/main" val="229530867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obvious that it’s saving X30 because that’s the old return address. But what’s with the frame pointer?</a:t>
            </a:r>
          </a:p>
        </p:txBody>
      </p:sp>
      <p:sp>
        <p:nvSpPr>
          <p:cNvPr id="4" name="Slide Number Placeholder 3"/>
          <p:cNvSpPr>
            <a:spLocks noGrp="1"/>
          </p:cNvSpPr>
          <p:nvPr>
            <p:ph type="sldNum" sz="quarter" idx="5"/>
          </p:nvPr>
        </p:nvSpPr>
        <p:spPr/>
        <p:txBody>
          <a:bodyPr/>
          <a:lstStyle/>
          <a:p>
            <a:fld id="{B451C161-4068-4B77-B93E-241C90510927}" type="slidenum">
              <a:rPr lang="en-US" smtClean="0"/>
              <a:t>119</a:t>
            </a:fld>
            <a:endParaRPr lang="en-US"/>
          </a:p>
        </p:txBody>
      </p:sp>
    </p:spTree>
    <p:extLst>
      <p:ext uri="{BB962C8B-B14F-4D97-AF65-F5344CB8AC3E}">
        <p14:creationId xmlns:p14="http://schemas.microsoft.com/office/powerpoint/2010/main" val="217320486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they’re preserved between procedure calls – we rely on them to be so, otherwise they’d be no good for passing arguments and return values.</a:t>
            </a:r>
          </a:p>
          <a:p>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120</a:t>
            </a:fld>
            <a:endParaRPr lang="en-US"/>
          </a:p>
        </p:txBody>
      </p:sp>
    </p:spTree>
    <p:extLst>
      <p:ext uri="{BB962C8B-B14F-4D97-AF65-F5344CB8AC3E}">
        <p14:creationId xmlns:p14="http://schemas.microsoft.com/office/powerpoint/2010/main" val="209610993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121</a:t>
            </a:fld>
            <a:endParaRPr lang="en-US"/>
          </a:p>
        </p:txBody>
      </p:sp>
    </p:spTree>
    <p:extLst>
      <p:ext uri="{BB962C8B-B14F-4D97-AF65-F5344CB8AC3E}">
        <p14:creationId xmlns:p14="http://schemas.microsoft.com/office/powerpoint/2010/main" val="343458827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122</a:t>
            </a:fld>
            <a:endParaRPr lang="en-US"/>
          </a:p>
        </p:txBody>
      </p:sp>
    </p:spTree>
    <p:extLst>
      <p:ext uri="{BB962C8B-B14F-4D97-AF65-F5344CB8AC3E}">
        <p14:creationId xmlns:p14="http://schemas.microsoft.com/office/powerpoint/2010/main" val="149030658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Amber text indicates where a callee-saved register is saved/restored.</a:t>
            </a:r>
          </a:p>
          <a:p>
            <a:r>
              <a:rPr lang="en-US" dirty="0"/>
              <a:t>Red text indicates where function is overwriting a callee-saved register.</a:t>
            </a:r>
          </a:p>
          <a:p>
            <a:r>
              <a:rPr lang="en-US" dirty="0"/>
              <a:t>Blue text indicates the special case of the stack pointer, which wasn’t saved but nonetheless was restored.</a:t>
            </a:r>
          </a:p>
          <a:p>
            <a:r>
              <a:rPr lang="en-US" dirty="0"/>
              <a:t>&lt;click&gt;</a:t>
            </a:r>
          </a:p>
          <a:p>
            <a:endParaRPr lang="en-US" dirty="0"/>
          </a:p>
          <a:p>
            <a:r>
              <a:rPr lang="en-US" dirty="0"/>
              <a:t>Amber text indicates where a caller-saved register is saved (here, it’s never restored because the second use of the value uses the saved copy).</a:t>
            </a:r>
          </a:p>
          <a:p>
            <a:r>
              <a:rPr lang="en-US" dirty="0"/>
              <a:t>Red text indicates where function is overwriting a caller-saved register. Pink text indicates where caller-saved register is being overwritten but subsequent changes are ignored (i.e., last use)</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123</a:t>
            </a:fld>
            <a:endParaRPr lang="en-US"/>
          </a:p>
        </p:txBody>
      </p:sp>
    </p:spTree>
    <p:extLst>
      <p:ext uri="{BB962C8B-B14F-4D97-AF65-F5344CB8AC3E}">
        <p14:creationId xmlns:p14="http://schemas.microsoft.com/office/powerpoint/2010/main" val="222418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sxtw</a:t>
            </a:r>
            <a:r>
              <a:rPr lang="en-US" dirty="0"/>
              <a:t> = shift left and sign-extend</a:t>
            </a:r>
          </a:p>
          <a:p>
            <a:endParaRPr lang="en-US" dirty="0"/>
          </a:p>
          <a:p>
            <a:r>
              <a:rPr lang="en-US" dirty="0"/>
              <a:t>With –</a:t>
            </a:r>
            <a:r>
              <a:rPr lang="en-US" dirty="0" err="1"/>
              <a:t>Os</a:t>
            </a:r>
            <a:r>
              <a:rPr lang="en-US" dirty="0"/>
              <a:t> instead of –</a:t>
            </a:r>
            <a:r>
              <a:rPr lang="en-US" dirty="0" err="1"/>
              <a:t>Og</a:t>
            </a:r>
            <a:r>
              <a:rPr lang="en-US" dirty="0"/>
              <a:t>, the last two ARM examples become:</a:t>
            </a:r>
          </a:p>
          <a:p>
            <a:r>
              <a:rPr lang="en-US" sz="1200" kern="1200" dirty="0">
                <a:solidFill>
                  <a:schemeClr val="tx1"/>
                </a:solidFill>
                <a:effectLst/>
                <a:latin typeface="+mn-lt"/>
                <a:ea typeface="+mn-ea"/>
                <a:cs typeface="+mn-cs"/>
              </a:rPr>
              <a:t>add x0, x1, x2,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a:solidFill>
                  <a:schemeClr val="tx1"/>
                </a:solidFill>
                <a:effectLst/>
                <a:latin typeface="+mn-lt"/>
                <a:ea typeface="+mn-ea"/>
                <a:cs typeface="+mn-cs"/>
              </a:rPr>
              <a:t>sub x0, x0, #4</a:t>
            </a:r>
            <a:endParaRPr lang="en-US" dirty="0"/>
          </a:p>
          <a:p>
            <a:r>
              <a:rPr lang="en-US" dirty="0"/>
              <a:t>--and--</a:t>
            </a:r>
          </a:p>
          <a:p>
            <a:r>
              <a:rPr lang="en-US" sz="1200" kern="1200" dirty="0">
                <a:solidFill>
                  <a:schemeClr val="tx1"/>
                </a:solidFill>
                <a:effectLst/>
                <a:latin typeface="+mn-lt"/>
                <a:ea typeface="+mn-ea"/>
                <a:cs typeface="+mn-cs"/>
              </a:rPr>
              <a:t>add x12, x11, x12,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err="1">
                <a:solidFill>
                  <a:schemeClr val="tx1"/>
                </a:solidFill>
                <a:effectLst/>
                <a:latin typeface="+mn-lt"/>
                <a:ea typeface="+mn-ea"/>
                <a:cs typeface="+mn-cs"/>
              </a:rPr>
              <a:t>ldr</a:t>
            </a:r>
            <a:r>
              <a:rPr lang="en-US" sz="1200" kern="1200" dirty="0">
                <a:solidFill>
                  <a:schemeClr val="tx1"/>
                </a:solidFill>
                <a:effectLst/>
                <a:latin typeface="+mn-lt"/>
                <a:ea typeface="+mn-ea"/>
                <a:cs typeface="+mn-cs"/>
              </a:rPr>
              <a:t> w0, [x12, -12]</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264358853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Amber text indicates where a callee-saved register is saved/restored.</a:t>
            </a:r>
          </a:p>
          <a:p>
            <a:r>
              <a:rPr lang="en-US" dirty="0"/>
              <a:t>Red text indicates where function is overwriting a callee-saved register.</a:t>
            </a:r>
          </a:p>
          <a:p>
            <a:r>
              <a:rPr lang="en-US" dirty="0"/>
              <a:t>Blue text indicates the special case of the stack pointer, which wasn’t saved but nonetheless was restored.</a:t>
            </a:r>
          </a:p>
          <a:p>
            <a:r>
              <a:rPr lang="en-US" dirty="0"/>
              <a:t>&lt;click&gt;</a:t>
            </a:r>
          </a:p>
          <a:p>
            <a:endParaRPr lang="en-US" dirty="0"/>
          </a:p>
          <a:p>
            <a:r>
              <a:rPr lang="en-US" dirty="0"/>
              <a:t>Amber text indicates where a caller-saved register is saved (here, it’s never restored because the subsequent use of the value uses the saved copy).</a:t>
            </a:r>
          </a:p>
          <a:p>
            <a:r>
              <a:rPr lang="en-US" dirty="0"/>
              <a:t>Red text indicates where function is overwriting a caller-saved register. Pink text indicates where caller-saved register is being overwritten but subsequent changes are ignored (i.e., last use)</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124</a:t>
            </a:fld>
            <a:endParaRPr lang="en-US"/>
          </a:p>
        </p:txBody>
      </p:sp>
    </p:spTree>
    <p:extLst>
      <p:ext uri="{BB962C8B-B14F-4D97-AF65-F5344CB8AC3E}">
        <p14:creationId xmlns:p14="http://schemas.microsoft.com/office/powerpoint/2010/main" val="365282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sxtw</a:t>
            </a:r>
            <a:r>
              <a:rPr lang="en-US" dirty="0"/>
              <a:t> = shift left and sign-extend</a:t>
            </a:r>
          </a:p>
          <a:p>
            <a:endParaRPr lang="en-US" dirty="0"/>
          </a:p>
          <a:p>
            <a:r>
              <a:rPr lang="en-US" dirty="0"/>
              <a:t>With –</a:t>
            </a:r>
            <a:r>
              <a:rPr lang="en-US" dirty="0" err="1"/>
              <a:t>Os</a:t>
            </a:r>
            <a:r>
              <a:rPr lang="en-US" dirty="0"/>
              <a:t> instead of –</a:t>
            </a:r>
            <a:r>
              <a:rPr lang="en-US" dirty="0" err="1"/>
              <a:t>Og</a:t>
            </a:r>
            <a:r>
              <a:rPr lang="en-US" dirty="0"/>
              <a:t>, the last two ARM examples become:</a:t>
            </a:r>
          </a:p>
          <a:p>
            <a:r>
              <a:rPr lang="en-US" sz="1200" kern="1200" dirty="0">
                <a:solidFill>
                  <a:schemeClr val="tx1"/>
                </a:solidFill>
                <a:effectLst/>
                <a:latin typeface="+mn-lt"/>
                <a:ea typeface="+mn-ea"/>
                <a:cs typeface="+mn-cs"/>
              </a:rPr>
              <a:t>add x0, x1, x2,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a:solidFill>
                  <a:schemeClr val="tx1"/>
                </a:solidFill>
                <a:effectLst/>
                <a:latin typeface="+mn-lt"/>
                <a:ea typeface="+mn-ea"/>
                <a:cs typeface="+mn-cs"/>
              </a:rPr>
              <a:t>sub x0, x0, #4</a:t>
            </a:r>
            <a:endParaRPr lang="en-US" dirty="0"/>
          </a:p>
          <a:p>
            <a:r>
              <a:rPr lang="en-US" dirty="0"/>
              <a:t>--and--</a:t>
            </a:r>
          </a:p>
          <a:p>
            <a:r>
              <a:rPr lang="en-US" sz="1200" kern="1200" dirty="0">
                <a:solidFill>
                  <a:schemeClr val="tx1"/>
                </a:solidFill>
                <a:effectLst/>
                <a:latin typeface="+mn-lt"/>
                <a:ea typeface="+mn-ea"/>
                <a:cs typeface="+mn-cs"/>
              </a:rPr>
              <a:t>add x12, x11, x12, </a:t>
            </a:r>
            <a:r>
              <a:rPr lang="en-US" sz="1200" kern="1200" dirty="0" err="1">
                <a:solidFill>
                  <a:schemeClr val="tx1"/>
                </a:solidFill>
                <a:effectLst/>
                <a:latin typeface="+mn-lt"/>
                <a:ea typeface="+mn-ea"/>
                <a:cs typeface="+mn-cs"/>
              </a:rPr>
              <a:t>lsl</a:t>
            </a:r>
            <a:r>
              <a:rPr lang="en-US" sz="1200" kern="1200" dirty="0">
                <a:solidFill>
                  <a:schemeClr val="tx1"/>
                </a:solidFill>
                <a:effectLst/>
                <a:latin typeface="+mn-lt"/>
                <a:ea typeface="+mn-ea"/>
                <a:cs typeface="+mn-cs"/>
              </a:rPr>
              <a:t> 2</a:t>
            </a:r>
          </a:p>
          <a:p>
            <a:r>
              <a:rPr lang="en-US" sz="1200" kern="1200" dirty="0" err="1">
                <a:solidFill>
                  <a:schemeClr val="tx1"/>
                </a:solidFill>
                <a:effectLst/>
                <a:latin typeface="+mn-lt"/>
                <a:ea typeface="+mn-ea"/>
                <a:cs typeface="+mn-cs"/>
              </a:rPr>
              <a:t>ldr</a:t>
            </a:r>
            <a:r>
              <a:rPr lang="en-US" sz="1200" kern="1200" dirty="0">
                <a:solidFill>
                  <a:schemeClr val="tx1"/>
                </a:solidFill>
                <a:effectLst/>
                <a:latin typeface="+mn-lt"/>
                <a:ea typeface="+mn-ea"/>
                <a:cs typeface="+mn-cs"/>
              </a:rPr>
              <a:t> w0, [x12, -12]</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14</a:t>
            </a:fld>
            <a:endParaRPr lang="en-US"/>
          </a:p>
        </p:txBody>
      </p:sp>
    </p:spTree>
    <p:extLst>
      <p:ext uri="{BB962C8B-B14F-4D97-AF65-F5344CB8AC3E}">
        <p14:creationId xmlns:p14="http://schemas.microsoft.com/office/powerpoint/2010/main" val="1775446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Multidimensional array declaration with initialization must have bounds for all but first dimension (first dimension can also be bounded)</a:t>
            </a:r>
          </a:p>
        </p:txBody>
      </p:sp>
      <p:sp>
        <p:nvSpPr>
          <p:cNvPr id="4" name="Slide Number Placeholder 3"/>
          <p:cNvSpPr>
            <a:spLocks noGrp="1"/>
          </p:cNvSpPr>
          <p:nvPr>
            <p:ph type="sldNum" sz="quarter" idx="5"/>
          </p:nvPr>
        </p:nvSpPr>
        <p:spPr/>
        <p:txBody>
          <a:bodyPr/>
          <a:lstStyle/>
          <a:p>
            <a:fld id="{B451C161-4068-4B77-B93E-241C90510927}" type="slidenum">
              <a:rPr lang="en-US" smtClean="0"/>
              <a:t>16</a:t>
            </a:fld>
            <a:endParaRPr lang="en-US"/>
          </a:p>
        </p:txBody>
      </p:sp>
    </p:spTree>
    <p:extLst>
      <p:ext uri="{BB962C8B-B14F-4D97-AF65-F5344CB8AC3E}">
        <p14:creationId xmlns:p14="http://schemas.microsoft.com/office/powerpoint/2010/main" val="2671589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t>
            </a:r>
            <a:r>
              <a:rPr lang="en-US" i="1" dirty="0"/>
              <a:t>why</a:t>
            </a:r>
            <a:r>
              <a:rPr lang="en-US" i="0" dirty="0"/>
              <a:t> the number of columns must be bounded</a:t>
            </a: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17</a:t>
            </a:fld>
            <a:endParaRPr lang="en-US"/>
          </a:p>
        </p:txBody>
      </p:sp>
    </p:spTree>
    <p:extLst>
      <p:ext uri="{BB962C8B-B14F-4D97-AF65-F5344CB8AC3E}">
        <p14:creationId xmlns:p14="http://schemas.microsoft.com/office/powerpoint/2010/main" val="29456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18</a:t>
            </a:fld>
            <a:endParaRPr lang="en-US"/>
          </a:p>
        </p:txBody>
      </p:sp>
    </p:spTree>
    <p:extLst>
      <p:ext uri="{BB962C8B-B14F-4D97-AF65-F5344CB8AC3E}">
        <p14:creationId xmlns:p14="http://schemas.microsoft.com/office/powerpoint/2010/main" val="1206303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a:t>
            </a:r>
            <a:r>
              <a:rPr lang="en-US" dirty="0" err="1"/>
              <a:t>ldp</a:t>
            </a:r>
            <a:r>
              <a:rPr lang="en-US" dirty="0"/>
              <a:t> / </a:t>
            </a:r>
            <a:r>
              <a:rPr lang="en-US" dirty="0" err="1"/>
              <a:t>stp</a:t>
            </a:r>
            <a:r>
              <a:rPr lang="en-US" dirty="0"/>
              <a:t> (loads/stores a </a:t>
            </a:r>
            <a:r>
              <a:rPr lang="en-US" i="1" dirty="0"/>
              <a:t>pair</a:t>
            </a:r>
            <a:r>
              <a:rPr lang="en-US" i="0" dirty="0"/>
              <a:t> of registers)</a:t>
            </a:r>
            <a:r>
              <a:rPr lang="en-US" dirty="0"/>
              <a:t> – copying the array from constant memory to the stack, 16 bytes at a time</a:t>
            </a:r>
          </a:p>
          <a:p>
            <a:endParaRPr lang="en-US" dirty="0"/>
          </a:p>
          <a:p>
            <a:r>
              <a:rPr lang="en-US" dirty="0"/>
              <a:t>By now, you should really be getting the sense that x86 is designed to be readable (and writable) by humans, but ARM </a:t>
            </a:r>
            <a:r>
              <a:rPr lang="en-US" dirty="0" err="1"/>
              <a:t>ins’t</a:t>
            </a:r>
            <a:r>
              <a:rPr lang="en-US" dirty="0"/>
              <a:t>.</a:t>
            </a:r>
          </a:p>
          <a:p>
            <a:endParaRPr lang="en-US" dirty="0"/>
          </a:p>
          <a:p>
            <a:r>
              <a:rPr lang="en-US" dirty="0"/>
              <a:t>Incidentally, both “</a:t>
            </a:r>
            <a:r>
              <a:rPr lang="en-US" dirty="0" err="1"/>
              <a:t>subq</a:t>
            </a:r>
            <a:r>
              <a:rPr lang="en-US" dirty="0"/>
              <a:t> $88, %</a:t>
            </a:r>
            <a:r>
              <a:rPr lang="en-US" dirty="0" err="1"/>
              <a:t>rsp</a:t>
            </a:r>
            <a:r>
              <a:rPr lang="en-US" dirty="0"/>
              <a:t>” (when only 80 bytes are needed) and the use of </a:t>
            </a:r>
            <a:r>
              <a:rPr lang="en-US" dirty="0" err="1"/>
              <a:t>ldp</a:t>
            </a:r>
            <a:r>
              <a:rPr lang="en-US" dirty="0"/>
              <a:t>/</a:t>
            </a:r>
            <a:r>
              <a:rPr lang="en-US" dirty="0" err="1"/>
              <a:t>stp</a:t>
            </a:r>
            <a:r>
              <a:rPr lang="en-US" dirty="0"/>
              <a:t> are the result of both ISAs (in their 64-bit versions) expecting the stack pointer to be divisible by 16 when the </a:t>
            </a:r>
            <a:r>
              <a:rPr lang="en-US" dirty="0" err="1"/>
              <a:t>printf</a:t>
            </a:r>
            <a:r>
              <a:rPr lang="en-US" dirty="0"/>
              <a:t> call is made</a:t>
            </a:r>
          </a:p>
        </p:txBody>
      </p:sp>
      <p:sp>
        <p:nvSpPr>
          <p:cNvPr id="4" name="Slide Number Placeholder 3"/>
          <p:cNvSpPr>
            <a:spLocks noGrp="1"/>
          </p:cNvSpPr>
          <p:nvPr>
            <p:ph type="sldNum" sz="quarter" idx="5"/>
          </p:nvPr>
        </p:nvSpPr>
        <p:spPr/>
        <p:txBody>
          <a:bodyPr/>
          <a:lstStyle/>
          <a:p>
            <a:fld id="{B451C161-4068-4B77-B93E-241C90510927}" type="slidenum">
              <a:rPr lang="en-US" smtClean="0"/>
              <a:t>19</a:t>
            </a:fld>
            <a:endParaRPr lang="en-US"/>
          </a:p>
        </p:txBody>
      </p:sp>
    </p:spTree>
    <p:extLst>
      <p:ext uri="{BB962C8B-B14F-4D97-AF65-F5344CB8AC3E}">
        <p14:creationId xmlns:p14="http://schemas.microsoft.com/office/powerpoint/2010/main" val="429814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20</a:t>
            </a:fld>
            <a:endParaRPr lang="en-US"/>
          </a:p>
        </p:txBody>
      </p:sp>
    </p:spTree>
    <p:extLst>
      <p:ext uri="{BB962C8B-B14F-4D97-AF65-F5344CB8AC3E}">
        <p14:creationId xmlns:p14="http://schemas.microsoft.com/office/powerpoint/2010/main" val="1642748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21</a:t>
            </a:fld>
            <a:endParaRPr lang="en-US"/>
          </a:p>
        </p:txBody>
      </p:sp>
    </p:spTree>
    <p:extLst>
      <p:ext uri="{BB962C8B-B14F-4D97-AF65-F5344CB8AC3E}">
        <p14:creationId xmlns:p14="http://schemas.microsoft.com/office/powerpoint/2010/main" val="4022778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Recall how to find address of an element of an array </a:t>
            </a:r>
            <a:r>
              <a:rPr lang="en-US" i="1" dirty="0"/>
              <a:t>&lt;click&gt;</a:t>
            </a:r>
            <a:endParaRPr lang="en-US" dirty="0"/>
          </a:p>
          <a:p>
            <a:pPr marL="171450" indent="-171450">
              <a:buFontTx/>
              <a:buChar char="-"/>
            </a:pPr>
            <a:r>
              <a:rPr lang="en-US" dirty="0"/>
              <a:t>Recall that each row in a 2D nested array is the element of a 1D array</a:t>
            </a:r>
          </a:p>
          <a:p>
            <a:pPr marL="171450" indent="-171450">
              <a:buFontTx/>
              <a:buChar char="-"/>
            </a:pPr>
            <a:r>
              <a:rPr lang="en-US" dirty="0"/>
              <a:t>Thus, the base address of row </a:t>
            </a:r>
            <a:r>
              <a:rPr lang="en-US" i="1" dirty="0" err="1"/>
              <a:t>i</a:t>
            </a:r>
            <a:r>
              <a:rPr lang="en-US" i="1" dirty="0"/>
              <a:t> is &lt;click&gt;</a:t>
            </a:r>
            <a:endParaRPr lang="en-US" dirty="0"/>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114623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calloc</a:t>
            </a:r>
            <a:r>
              <a:rPr lang="en-US" dirty="0"/>
              <a:t> &amp; malloc will always allocate space on the heap</a:t>
            </a:r>
          </a:p>
          <a:p>
            <a:r>
              <a:rPr lang="en-US" dirty="0"/>
              <a:t>A[n] will allocate space on the stack unless the array is too big, then will allocate space on the heap</a:t>
            </a:r>
          </a:p>
        </p:txBody>
      </p:sp>
      <p:sp>
        <p:nvSpPr>
          <p:cNvPr id="4" name="Slide Number Placeholder 3"/>
          <p:cNvSpPr>
            <a:spLocks noGrp="1"/>
          </p:cNvSpPr>
          <p:nvPr>
            <p:ph type="sldNum" sz="quarter" idx="5"/>
          </p:nvPr>
        </p:nvSpPr>
        <p:spPr/>
        <p:txBody>
          <a:bodyPr/>
          <a:lstStyle/>
          <a:p>
            <a:fld id="{B451C161-4068-4B77-B93E-241C90510927}" type="slidenum">
              <a:rPr lang="en-US" smtClean="0"/>
              <a:t>4</a:t>
            </a:fld>
            <a:endParaRPr lang="en-US"/>
          </a:p>
        </p:txBody>
      </p:sp>
    </p:spTree>
    <p:extLst>
      <p:ext uri="{BB962C8B-B14F-4D97-AF65-F5344CB8AC3E}">
        <p14:creationId xmlns:p14="http://schemas.microsoft.com/office/powerpoint/2010/main" val="4262853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23</a:t>
            </a:fld>
            <a:endParaRPr lang="en-US"/>
          </a:p>
        </p:txBody>
      </p:sp>
    </p:spTree>
    <p:extLst>
      <p:ext uri="{BB962C8B-B14F-4D97-AF65-F5344CB8AC3E}">
        <p14:creationId xmlns:p14="http://schemas.microsoft.com/office/powerpoint/2010/main" val="4016909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24</a:t>
            </a:fld>
            <a:endParaRPr lang="en-US"/>
          </a:p>
        </p:txBody>
      </p:sp>
    </p:spTree>
    <p:extLst>
      <p:ext uri="{BB962C8B-B14F-4D97-AF65-F5344CB8AC3E}">
        <p14:creationId xmlns:p14="http://schemas.microsoft.com/office/powerpoint/2010/main" val="1147091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gcc</a:t>
            </a:r>
            <a:r>
              <a:rPr lang="en-US" dirty="0"/>
              <a:t> -S -</a:t>
            </a:r>
            <a:r>
              <a:rPr lang="en-US" dirty="0" err="1"/>
              <a:t>Og</a:t>
            </a:r>
            <a:r>
              <a:rPr lang="en-US" dirty="0"/>
              <a:t> 2darray.c</a:t>
            </a:r>
          </a:p>
          <a:p>
            <a:r>
              <a:rPr lang="en-US" dirty="0"/>
              <a:t>(edit M &amp; N definitions for different problems)</a:t>
            </a:r>
          </a:p>
          <a:p>
            <a:endParaRPr lang="en-US" dirty="0"/>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leaq</a:t>
            </a:r>
            <a:r>
              <a:rPr lang="en-US" sz="1200" dirty="0">
                <a:solidFill>
                  <a:srgbClr val="FFBF00"/>
                </a:solidFill>
                <a:latin typeface="Courier New Bold" panose="02070609020205020404" pitchFamily="49" charset="0"/>
                <a:cs typeface="Courier New Bold" panose="02070609020205020404" pitchFamily="49" charset="0"/>
              </a:rPr>
              <a:t>    0(,%rdi,8),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8*</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subq</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rdi</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7*</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addq</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rsi</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j = 7*</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leaq</a:t>
            </a:r>
            <a:r>
              <a:rPr lang="en-US" sz="1200" dirty="0">
                <a:solidFill>
                  <a:srgbClr val="FFBF00"/>
                </a:solidFill>
                <a:latin typeface="Courier New Bold" panose="02070609020205020404" pitchFamily="49" charset="0"/>
                <a:cs typeface="Courier New Bold" panose="02070609020205020404" pitchFamily="49" charset="0"/>
              </a:rPr>
              <a:t>    (%rsi,%rsi,2),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3*j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leaq</a:t>
            </a:r>
            <a:r>
              <a:rPr lang="en-US" sz="1200" dirty="0">
                <a:solidFill>
                  <a:srgbClr val="FFBF00"/>
                </a:solidFill>
                <a:latin typeface="Courier New Bold" panose="02070609020205020404" pitchFamily="49" charset="0"/>
                <a:cs typeface="Courier New Bold" panose="02070609020205020404" pitchFamily="49" charset="0"/>
              </a:rPr>
              <a:t>    (%rdi,%rdx,2),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2*</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6j + </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movq</a:t>
            </a:r>
            <a:r>
              <a:rPr lang="en-US" sz="1200" dirty="0">
                <a:solidFill>
                  <a:srgbClr val="FFBF00"/>
                </a:solidFill>
                <a:latin typeface="Courier New Bold" panose="02070609020205020404" pitchFamily="49" charset="0"/>
                <a:cs typeface="Courier New Bold" panose="02070609020205020404" pitchFamily="49" charset="0"/>
              </a:rPr>
              <a:t>    B(,%rdx,8),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Mem[B + 8*(6j+i)]</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addq</a:t>
            </a:r>
            <a:r>
              <a:rPr lang="en-US" sz="1200" dirty="0">
                <a:solidFill>
                  <a:srgbClr val="FFBF00"/>
                </a:solidFill>
                <a:latin typeface="Courier New Bold" panose="02070609020205020404" pitchFamily="49" charset="0"/>
                <a:cs typeface="Courier New Bold" panose="02070609020205020404" pitchFamily="49" charset="0"/>
              </a:rPr>
              <a:t>    A(,%rax,8),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 Mem[A + 8*(7i+j)] + Mem[B + 8*(6j+i)]</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movq</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rdx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rax</a:t>
            </a:r>
            <a:r>
              <a:rPr lang="en-US" sz="1200" dirty="0">
                <a:solidFill>
                  <a:srgbClr val="FFBF00"/>
                </a:solidFill>
                <a:latin typeface="Courier New Bold" panose="02070609020205020404" pitchFamily="49" charset="0"/>
                <a:cs typeface="Courier New Bold" panose="02070609020205020404" pitchFamily="49" charset="0"/>
              </a:rPr>
              <a:t> = </a:t>
            </a:r>
            <a:r>
              <a:rPr lang="en-US" sz="1200" dirty="0" err="1">
                <a:solidFill>
                  <a:srgbClr val="FFBF00"/>
                </a:solidFill>
                <a:latin typeface="Courier New Bold" panose="02070609020205020404" pitchFamily="49" charset="0"/>
                <a:cs typeface="Courier New Bold" panose="02070609020205020404" pitchFamily="49" charset="0"/>
              </a:rPr>
              <a:t>rdx</a:t>
            </a:r>
            <a:endParaRPr lang="en-US" sz="1200" dirty="0">
              <a:solidFill>
                <a:srgbClr val="FFBF00"/>
              </a:solidFill>
              <a:latin typeface="Courier New Bold" panose="02070609020205020404" pitchFamily="49" charset="0"/>
              <a:cs typeface="Courier New Bold" panose="020706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rPr>
              <a:t>A[</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][j] = Mem[A + 8*(N*</a:t>
            </a:r>
            <a:r>
              <a:rPr lang="en-US" sz="1200" dirty="0" err="1">
                <a:solidFill>
                  <a:srgbClr val="FFBF00"/>
                </a:solidFill>
                <a:latin typeface="Courier New Bold" panose="02070609020205020404" pitchFamily="49" charset="0"/>
                <a:cs typeface="Courier New Bold" panose="02070609020205020404" pitchFamily="49" charset="0"/>
              </a:rPr>
              <a:t>i+j</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N=7</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B[j][</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Mem[B + 8*(M*</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j+i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M=6</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1212185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gcc</a:t>
            </a:r>
            <a:r>
              <a:rPr lang="en-US" dirty="0"/>
              <a:t> -S -</a:t>
            </a:r>
            <a:r>
              <a:rPr lang="en-US" dirty="0" err="1"/>
              <a:t>Og</a:t>
            </a:r>
            <a:r>
              <a:rPr lang="en-US" dirty="0"/>
              <a:t> 2darray.c</a:t>
            </a:r>
          </a:p>
          <a:p>
            <a:r>
              <a:rPr lang="en-US" dirty="0"/>
              <a:t>(edit M &amp; N definitions for different problems)</a:t>
            </a:r>
          </a:p>
          <a:p>
            <a:endParaRPr lang="en-US" dirty="0"/>
          </a:p>
          <a:p>
            <a:r>
              <a:rPr lang="en-US" dirty="0"/>
              <a:t>ARM equivalent</a:t>
            </a:r>
          </a:p>
          <a:p>
            <a:endParaRPr lang="en-US" dirty="0"/>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adrp</a:t>
            </a:r>
            <a:r>
              <a:rPr lang="en-US" sz="1200" dirty="0">
                <a:solidFill>
                  <a:srgbClr val="FFBF00"/>
                </a:solidFill>
                <a:latin typeface="Courier New Bold" panose="02070609020205020404" pitchFamily="49" charset="0"/>
                <a:cs typeface="Courier New Bold" panose="02070609020205020404" pitchFamily="49" charset="0"/>
              </a:rPr>
              <a:t>    x2, .LANCHOR0</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x2, x2, :lo12:.LANCHOR0	x2 = base address of A</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x3, x0, 3			x3 = 8*</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sub     x3, x3, x0		x3 = x3 -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7*</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x3, x3, x1		x3 = x3 + j = 7*</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ldr</a:t>
            </a:r>
            <a:r>
              <a:rPr lang="en-US" sz="1200" dirty="0">
                <a:solidFill>
                  <a:srgbClr val="FFBF00"/>
                </a:solidFill>
                <a:latin typeface="Courier New Bold" panose="02070609020205020404" pitchFamily="49" charset="0"/>
                <a:cs typeface="Courier New Bold" panose="02070609020205020404" pitchFamily="49" charset="0"/>
              </a:rPr>
              <a:t>     x3, [x2, x3,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3]		x3 = Mem[A + 8*(7i+j)]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x2, x2, 336		x2 = base address of B (note: 336 = M*N*8, therefore M*N = 42)</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x1, x1, x1,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1		x1 = j + 2*j = 3*j</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add     x1, x0, x1,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1		x1 = </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 + 2*x1 = 6*j + </a:t>
            </a:r>
            <a:r>
              <a:rPr lang="en-US" sz="1200" dirty="0" err="1">
                <a:solidFill>
                  <a:srgbClr val="FFBF00"/>
                </a:solidFill>
                <a:latin typeface="Courier New Bold" panose="02070609020205020404" pitchFamily="49" charset="0"/>
                <a:cs typeface="Courier New Bold" panose="02070609020205020404" pitchFamily="49" charset="0"/>
              </a:rPr>
              <a:t>i</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err="1">
                <a:solidFill>
                  <a:srgbClr val="FFBF00"/>
                </a:solidFill>
                <a:latin typeface="Courier New Bold" panose="02070609020205020404" pitchFamily="49" charset="0"/>
                <a:cs typeface="Courier New Bold" panose="02070609020205020404" pitchFamily="49" charset="0"/>
              </a:rPr>
              <a:t>ldr</a:t>
            </a:r>
            <a:r>
              <a:rPr lang="en-US" sz="1200" dirty="0">
                <a:solidFill>
                  <a:srgbClr val="FFBF00"/>
                </a:solidFill>
                <a:latin typeface="Courier New Bold" panose="02070609020205020404" pitchFamily="49" charset="0"/>
                <a:cs typeface="Courier New Bold" panose="02070609020205020404" pitchFamily="49" charset="0"/>
              </a:rPr>
              <a:t>     x0, [x2, x1, </a:t>
            </a:r>
            <a:r>
              <a:rPr lang="en-US" sz="1200" dirty="0" err="1">
                <a:solidFill>
                  <a:srgbClr val="FFBF00"/>
                </a:solidFill>
                <a:latin typeface="Courier New Bold" panose="02070609020205020404" pitchFamily="49" charset="0"/>
                <a:cs typeface="Courier New Bold" panose="02070609020205020404" pitchFamily="49" charset="0"/>
              </a:rPr>
              <a:t>lsl</a:t>
            </a:r>
            <a:r>
              <a:rPr lang="en-US" sz="1200" dirty="0">
                <a:solidFill>
                  <a:srgbClr val="FFBF00"/>
                </a:solidFill>
                <a:latin typeface="Courier New Bold" panose="02070609020205020404" pitchFamily="49" charset="0"/>
                <a:cs typeface="Courier New Bold" panose="02070609020205020404" pitchFamily="49" charset="0"/>
              </a:rPr>
              <a:t> 3]		x0 = Mem[B + 8*(6j+i)]</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rPr>
              <a:t>    add     x0, x3, x0		x0 = Mem[A + 8*(7i+j)] + Mem[B + 8*(6j+i)]</a:t>
            </a:r>
          </a:p>
          <a:p>
            <a:pPr marL="0" indent="0">
              <a:buNone/>
              <a:tabLst>
                <a:tab pos="457200" algn="l"/>
                <a:tab pos="1371600" algn="l"/>
              </a:tabLst>
            </a:pPr>
            <a:r>
              <a:rPr lang="en-US" sz="1200" dirty="0">
                <a:solidFill>
                  <a:srgbClr val="FFBF00"/>
                </a:solidFill>
                <a:latin typeface="Courier New Bold" panose="02070609020205020404" pitchFamily="49" charset="0"/>
                <a:cs typeface="Courier New Bold" panose="02070609020205020404" pitchFamily="49" charset="0"/>
              </a:rPr>
              <a:t>A[</a:t>
            </a:r>
            <a:r>
              <a:rPr lang="en-US" sz="1200" dirty="0" err="1">
                <a:solidFill>
                  <a:srgbClr val="FFBF00"/>
                </a:solidFill>
                <a:latin typeface="Courier New Bold" panose="02070609020205020404" pitchFamily="49" charset="0"/>
                <a:cs typeface="Courier New Bold" panose="02070609020205020404" pitchFamily="49" charset="0"/>
              </a:rPr>
              <a:t>i</a:t>
            </a:r>
            <a:r>
              <a:rPr lang="en-US" sz="1200" dirty="0">
                <a:solidFill>
                  <a:srgbClr val="FFBF00"/>
                </a:solidFill>
                <a:latin typeface="Courier New Bold" panose="02070609020205020404" pitchFamily="49" charset="0"/>
                <a:cs typeface="Courier New Bold" panose="02070609020205020404" pitchFamily="49" charset="0"/>
              </a:rPr>
              <a:t>][j] = Mem[A + 8*(N*</a:t>
            </a:r>
            <a:r>
              <a:rPr lang="en-US" sz="1200" dirty="0" err="1">
                <a:solidFill>
                  <a:srgbClr val="FFBF00"/>
                </a:solidFill>
                <a:latin typeface="Courier New Bold" panose="02070609020205020404" pitchFamily="49" charset="0"/>
                <a:cs typeface="Courier New Bold" panose="02070609020205020404" pitchFamily="49" charset="0"/>
              </a:rPr>
              <a:t>i+j</a:t>
            </a:r>
            <a:r>
              <a:rPr lang="en-US" sz="1200" dirty="0">
                <a:solidFill>
                  <a:srgbClr val="FFBF00"/>
                </a:solidFill>
                <a:latin typeface="Courier New Bold" panose="02070609020205020404" pitchFamily="49" charset="0"/>
                <a:cs typeface="Courier New Bold" panose="02070609020205020404" pitchFamily="49" charset="0"/>
              </a:rPr>
              <a:t>) </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N=7</a:t>
            </a:r>
          </a:p>
          <a:p>
            <a:pPr marL="0" marR="0" lvl="0" indent="0" algn="l" defTabSz="914400" rtl="0" eaLnBrk="1" fontAlgn="auto" latinLnBrk="0" hangingPunct="1">
              <a:lnSpc>
                <a:spcPct val="100000"/>
              </a:lnSpc>
              <a:spcBef>
                <a:spcPts val="0"/>
              </a:spcBef>
              <a:spcAft>
                <a:spcPts val="0"/>
              </a:spcAft>
              <a:buClrTx/>
              <a:buSzTx/>
              <a:buFontTx/>
              <a:buNone/>
              <a:tabLst>
                <a:tab pos="457200" algn="l"/>
                <a:tab pos="1371600" algn="l"/>
              </a:tabLst>
              <a:defRPr/>
            </a:pP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B[j][</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Mem[B + 8*(M*</a:t>
            </a:r>
            <a:r>
              <a:rPr lang="en-US" sz="1200" dirty="0" err="1">
                <a:solidFill>
                  <a:srgbClr val="FFBF00"/>
                </a:solidFill>
                <a:latin typeface="Courier New Bold" panose="02070609020205020404" pitchFamily="49" charset="0"/>
                <a:cs typeface="Courier New Bold" panose="02070609020205020404" pitchFamily="49" charset="0"/>
                <a:sym typeface="Wingdings" pitchFamily="2" charset="2"/>
              </a:rPr>
              <a:t>j+i</a:t>
            </a:r>
            <a:r>
              <a:rPr lang="en-US" sz="1200" dirty="0">
                <a:solidFill>
                  <a:srgbClr val="FFBF00"/>
                </a:solidFill>
                <a:latin typeface="Courier New Bold" panose="02070609020205020404" pitchFamily="49" charset="0"/>
                <a:cs typeface="Courier New Bold" panose="02070609020205020404" pitchFamily="49" charset="0"/>
                <a:sym typeface="Wingdings" pitchFamily="2" charset="2"/>
              </a:rPr>
              <a:t>)  M=6</a:t>
            </a:r>
            <a:endParaRPr lang="en-US" sz="12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26</a:t>
            </a:fld>
            <a:endParaRPr lang="en-US"/>
          </a:p>
        </p:txBody>
      </p:sp>
    </p:spTree>
    <p:extLst>
      <p:ext uri="{BB962C8B-B14F-4D97-AF65-F5344CB8AC3E}">
        <p14:creationId xmlns:p14="http://schemas.microsoft.com/office/powerpoint/2010/main" val="770985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27</a:t>
            </a:fld>
            <a:endParaRPr lang="en-US"/>
          </a:p>
        </p:txBody>
      </p:sp>
    </p:spTree>
    <p:extLst>
      <p:ext uri="{BB962C8B-B14F-4D97-AF65-F5344CB8AC3E}">
        <p14:creationId xmlns:p14="http://schemas.microsoft.com/office/powerpoint/2010/main" val="2031887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29</a:t>
            </a:fld>
            <a:endParaRPr lang="en-US"/>
          </a:p>
        </p:txBody>
      </p:sp>
    </p:spTree>
    <p:extLst>
      <p:ext uri="{BB962C8B-B14F-4D97-AF65-F5344CB8AC3E}">
        <p14:creationId xmlns:p14="http://schemas.microsoft.com/office/powerpoint/2010/main" val="705846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3532335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31</a:t>
            </a:fld>
            <a:endParaRPr lang="en-US"/>
          </a:p>
        </p:txBody>
      </p:sp>
    </p:spTree>
    <p:extLst>
      <p:ext uri="{BB962C8B-B14F-4D97-AF65-F5344CB8AC3E}">
        <p14:creationId xmlns:p14="http://schemas.microsoft.com/office/powerpoint/2010/main" val="3953527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we’ll see later, reading from memory takes a long time (computationally speaking)</a:t>
            </a:r>
          </a:p>
        </p:txBody>
      </p:sp>
      <p:sp>
        <p:nvSpPr>
          <p:cNvPr id="4" name="Slide Number Placeholder 3"/>
          <p:cNvSpPr>
            <a:spLocks noGrp="1"/>
          </p:cNvSpPr>
          <p:nvPr>
            <p:ph type="sldNum" sz="quarter" idx="5"/>
          </p:nvPr>
        </p:nvSpPr>
        <p:spPr/>
        <p:txBody>
          <a:bodyPr/>
          <a:lstStyle/>
          <a:p>
            <a:fld id="{B451C161-4068-4B77-B93E-241C90510927}" type="slidenum">
              <a:rPr lang="en-US" smtClean="0"/>
              <a:t>32</a:t>
            </a:fld>
            <a:endParaRPr lang="en-US"/>
          </a:p>
        </p:txBody>
      </p:sp>
    </p:spTree>
    <p:extLst>
      <p:ext uri="{BB962C8B-B14F-4D97-AF65-F5344CB8AC3E}">
        <p14:creationId xmlns:p14="http://schemas.microsoft.com/office/powerpoint/2010/main" val="2242704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equivalent</a:t>
            </a:r>
          </a:p>
        </p:txBody>
      </p:sp>
      <p:sp>
        <p:nvSpPr>
          <p:cNvPr id="4" name="Slide Number Placeholder 3"/>
          <p:cNvSpPr>
            <a:spLocks noGrp="1"/>
          </p:cNvSpPr>
          <p:nvPr>
            <p:ph type="sldNum" sz="quarter" idx="5"/>
          </p:nvPr>
        </p:nvSpPr>
        <p:spPr/>
        <p:txBody>
          <a:bodyPr/>
          <a:lstStyle/>
          <a:p>
            <a:fld id="{B451C161-4068-4B77-B93E-241C90510927}" type="slidenum">
              <a:rPr lang="en-US" smtClean="0"/>
              <a:t>33</a:t>
            </a:fld>
            <a:endParaRPr lang="en-US"/>
          </a:p>
        </p:txBody>
      </p:sp>
    </p:spTree>
    <p:extLst>
      <p:ext uri="{BB962C8B-B14F-4D97-AF65-F5344CB8AC3E}">
        <p14:creationId xmlns:p14="http://schemas.microsoft.com/office/powerpoint/2010/main" val="370795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arrays has 24 bytes allocated</a:t>
            </a:r>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3882103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equivalent</a:t>
            </a:r>
          </a:p>
          <a:p>
            <a:endParaRPr lang="en-US" dirty="0"/>
          </a:p>
          <a:p>
            <a:r>
              <a:rPr lang="en-US" dirty="0"/>
              <a:t>As we’ll see later, reading from memory takes a long time (computationally speaking)</a:t>
            </a:r>
          </a:p>
        </p:txBody>
      </p:sp>
      <p:sp>
        <p:nvSpPr>
          <p:cNvPr id="4" name="Slide Number Placeholder 3"/>
          <p:cNvSpPr>
            <a:spLocks noGrp="1"/>
          </p:cNvSpPr>
          <p:nvPr>
            <p:ph type="sldNum" sz="quarter" idx="5"/>
          </p:nvPr>
        </p:nvSpPr>
        <p:spPr/>
        <p:txBody>
          <a:bodyPr/>
          <a:lstStyle/>
          <a:p>
            <a:fld id="{B451C161-4068-4B77-B93E-241C90510927}" type="slidenum">
              <a:rPr lang="en-US" smtClean="0"/>
              <a:t>34</a:t>
            </a:fld>
            <a:endParaRPr lang="en-US"/>
          </a:p>
        </p:txBody>
      </p:sp>
    </p:spTree>
    <p:extLst>
      <p:ext uri="{BB962C8B-B14F-4D97-AF65-F5344CB8AC3E}">
        <p14:creationId xmlns:p14="http://schemas.microsoft.com/office/powerpoint/2010/main" val="1647150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malloc will always allocate space on the heap</a:t>
            </a:r>
          </a:p>
          <a:p>
            <a:r>
              <a:rPr lang="en-US" dirty="0"/>
              <a:t>Simple declaration will probably allocate space on the stack</a:t>
            </a:r>
          </a:p>
        </p:txBody>
      </p:sp>
      <p:sp>
        <p:nvSpPr>
          <p:cNvPr id="4" name="Slide Number Placeholder 3"/>
          <p:cNvSpPr>
            <a:spLocks noGrp="1"/>
          </p:cNvSpPr>
          <p:nvPr>
            <p:ph type="sldNum" sz="quarter" idx="5"/>
          </p:nvPr>
        </p:nvSpPr>
        <p:spPr/>
        <p:txBody>
          <a:bodyPr/>
          <a:lstStyle/>
          <a:p>
            <a:fld id="{B451C161-4068-4B77-B93E-241C90510927}" type="slidenum">
              <a:rPr lang="en-US" smtClean="0"/>
              <a:t>37</a:t>
            </a:fld>
            <a:endParaRPr lang="en-US"/>
          </a:p>
        </p:txBody>
      </p:sp>
    </p:spTree>
    <p:extLst>
      <p:ext uri="{BB962C8B-B14F-4D97-AF65-F5344CB8AC3E}">
        <p14:creationId xmlns:p14="http://schemas.microsoft.com/office/powerpoint/2010/main" val="2400900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38</a:t>
            </a:fld>
            <a:endParaRPr lang="en-US"/>
          </a:p>
        </p:txBody>
      </p:sp>
    </p:spTree>
    <p:extLst>
      <p:ext uri="{BB962C8B-B14F-4D97-AF65-F5344CB8AC3E}">
        <p14:creationId xmlns:p14="http://schemas.microsoft.com/office/powerpoint/2010/main" val="94737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movzbl</a:t>
            </a:r>
            <a:r>
              <a:rPr lang="en-US" dirty="0"/>
              <a:t>: move byte source to long-word destination, zero-extending (will also zero-extend to full %</a:t>
            </a:r>
            <a:r>
              <a:rPr lang="en-US" dirty="0" err="1"/>
              <a:t>rax</a:t>
            </a:r>
            <a:r>
              <a:rPr lang="en-US" dirty="0"/>
              <a:t>)</a:t>
            </a:r>
          </a:p>
          <a:p>
            <a:endParaRPr lang="en-US" dirty="0"/>
          </a:p>
          <a:p>
            <a:r>
              <a:rPr lang="en-US" dirty="0" err="1"/>
              <a:t>movzbl</a:t>
            </a:r>
            <a:r>
              <a:rPr lang="en-US" dirty="0"/>
              <a:t> 11(%r10), %</a:t>
            </a:r>
            <a:r>
              <a:rPr lang="en-US" dirty="0" err="1"/>
              <a:t>eax</a:t>
            </a:r>
            <a:r>
              <a:rPr lang="en-US" dirty="0"/>
              <a:t> </a:t>
            </a:r>
            <a:r>
              <a:rPr lang="en-US" dirty="0">
                <a:sym typeface="Wingdings" pitchFamily="2" charset="2"/>
              </a:rPr>
              <a:t>– 11 = 8+3 – both field displacement and array displacement are known at compile-time</a:t>
            </a:r>
          </a:p>
          <a:p>
            <a:r>
              <a:rPr lang="en-US" dirty="0" err="1"/>
              <a:t>movzbl</a:t>
            </a:r>
            <a:r>
              <a:rPr lang="en-US" dirty="0"/>
              <a:t> 8(%r10,%r11), %</a:t>
            </a:r>
            <a:r>
              <a:rPr lang="en-US" dirty="0" err="1"/>
              <a:t>eax</a:t>
            </a:r>
            <a:r>
              <a:rPr lang="en-US" dirty="0"/>
              <a:t> – add i’s value in %r10 to base address in %r10 and add 8 (field displacement)</a:t>
            </a:r>
          </a:p>
        </p:txBody>
      </p:sp>
      <p:sp>
        <p:nvSpPr>
          <p:cNvPr id="4" name="Slide Number Placeholder 3"/>
          <p:cNvSpPr>
            <a:spLocks noGrp="1"/>
          </p:cNvSpPr>
          <p:nvPr>
            <p:ph type="sldNum" sz="quarter" idx="5"/>
          </p:nvPr>
        </p:nvSpPr>
        <p:spPr/>
        <p:txBody>
          <a:bodyPr/>
          <a:lstStyle/>
          <a:p>
            <a:fld id="{B451C161-4068-4B77-B93E-241C90510927}" type="slidenum">
              <a:rPr lang="en-US" smtClean="0"/>
              <a:t>39</a:t>
            </a:fld>
            <a:endParaRPr lang="en-US"/>
          </a:p>
        </p:txBody>
      </p:sp>
    </p:spTree>
    <p:extLst>
      <p:ext uri="{BB962C8B-B14F-4D97-AF65-F5344CB8AC3E}">
        <p14:creationId xmlns:p14="http://schemas.microsoft.com/office/powerpoint/2010/main" val="3778906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40</a:t>
            </a:fld>
            <a:endParaRPr lang="en-US"/>
          </a:p>
        </p:txBody>
      </p:sp>
    </p:spTree>
    <p:extLst>
      <p:ext uri="{BB962C8B-B14F-4D97-AF65-F5344CB8AC3E}">
        <p14:creationId xmlns:p14="http://schemas.microsoft.com/office/powerpoint/2010/main" val="567391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 string (an array of chars) is aligned with addresses divisible by 1 because the primitive type is char, but a pointer to a char (points to a string outside the contiguous memory) is aligned with addresses divisible by 8 because the primitive type is char* (or, pointer)</a:t>
            </a:r>
          </a:p>
          <a:p>
            <a:r>
              <a:rPr lang="en-US" sz="1200" b="0" kern="1200" dirty="0">
                <a:solidFill>
                  <a:schemeClr val="tx1"/>
                </a:solidFill>
                <a:effectLst/>
                <a:latin typeface="+mn-lt"/>
                <a:ea typeface="+mn-ea"/>
                <a:cs typeface="+mn-cs"/>
              </a:rPr>
              <a:t>struct T {</a:t>
            </a:r>
          </a:p>
          <a:p>
            <a:r>
              <a:rPr lang="en-US" sz="1200" b="0" kern="1200" dirty="0">
                <a:solidFill>
                  <a:schemeClr val="tx1"/>
                </a:solidFill>
                <a:effectLst/>
                <a:latin typeface="+mn-lt"/>
                <a:ea typeface="+mn-ea"/>
                <a:cs typeface="+mn-cs"/>
              </a:rPr>
              <a:t>long payload;</a:t>
            </a:r>
          </a:p>
          <a:p>
            <a:r>
              <a:rPr lang="en-US" sz="1200" b="0" kern="1200" dirty="0">
                <a:solidFill>
                  <a:schemeClr val="tx1"/>
                </a:solidFill>
                <a:effectLst/>
                <a:latin typeface="+mn-lt"/>
                <a:ea typeface="+mn-ea"/>
                <a:cs typeface="+mn-cs"/>
              </a:rPr>
              <a:t>char description[16];</a:t>
            </a:r>
          </a:p>
          <a:p>
            <a:r>
              <a:rPr lang="en-US" sz="1200" b="0" kern="1200" dirty="0">
                <a:solidFill>
                  <a:schemeClr val="tx1"/>
                </a:solidFill>
                <a:effectLst/>
                <a:latin typeface="+mn-lt"/>
                <a:ea typeface="+mn-ea"/>
                <a:cs typeface="+mn-cs"/>
              </a:rPr>
              <a:t>char *</a:t>
            </a:r>
            <a:r>
              <a:rPr lang="en-US" sz="1200" b="0" kern="1200" dirty="0" err="1">
                <a:solidFill>
                  <a:schemeClr val="tx1"/>
                </a:solidFill>
                <a:effectLst/>
                <a:latin typeface="+mn-lt"/>
                <a:ea typeface="+mn-ea"/>
                <a:cs typeface="+mn-cs"/>
              </a:rPr>
              <a:t>other_description</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struct T *next;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strcpy</a:t>
            </a:r>
            <a:r>
              <a:rPr lang="en-US" sz="1200" b="0" kern="1200" dirty="0">
                <a:solidFill>
                  <a:schemeClr val="tx1"/>
                </a:solidFill>
                <a:effectLst/>
                <a:latin typeface="+mn-lt"/>
                <a:ea typeface="+mn-ea"/>
                <a:cs typeface="+mn-cs"/>
              </a:rPr>
              <a:t>(S-&gt;description, "hello");</a:t>
            </a:r>
          </a:p>
          <a:p>
            <a:r>
              <a:rPr lang="en-US" sz="1200" b="0" kern="1200" dirty="0">
                <a:solidFill>
                  <a:schemeClr val="tx1"/>
                </a:solidFill>
                <a:effectLst/>
                <a:latin typeface="+mn-lt"/>
                <a:ea typeface="+mn-ea"/>
                <a:cs typeface="+mn-cs"/>
              </a:rPr>
              <a:t>S-&gt;</a:t>
            </a:r>
            <a:r>
              <a:rPr lang="en-US" sz="1200" b="0" kern="1200" dirty="0" err="1">
                <a:solidFill>
                  <a:schemeClr val="tx1"/>
                </a:solidFill>
                <a:effectLst/>
                <a:latin typeface="+mn-lt"/>
                <a:ea typeface="+mn-ea"/>
                <a:cs typeface="+mn-cs"/>
              </a:rPr>
              <a:t>other_description</a:t>
            </a:r>
            <a:r>
              <a:rPr lang="en-US" sz="1200" b="0" kern="1200" dirty="0">
                <a:solidFill>
                  <a:schemeClr val="tx1"/>
                </a:solidFill>
                <a:effectLst/>
                <a:latin typeface="+mn-lt"/>
                <a:ea typeface="+mn-ea"/>
                <a:cs typeface="+mn-cs"/>
              </a:rPr>
              <a:t>="world";</a:t>
            </a:r>
          </a:p>
          <a:p>
            <a:r>
              <a:rPr lang="en-US" sz="1200" b="0" kern="1200" dirty="0" err="1">
                <a:solidFill>
                  <a:schemeClr val="tx1"/>
                </a:solidFill>
                <a:effectLst/>
                <a:latin typeface="+mn-lt"/>
                <a:ea typeface="+mn-ea"/>
                <a:cs typeface="+mn-cs"/>
              </a:rPr>
              <a:t>printf</a:t>
            </a:r>
            <a:r>
              <a:rPr lang="en-US" sz="1200" b="0" kern="1200" dirty="0">
                <a:solidFill>
                  <a:schemeClr val="tx1"/>
                </a:solidFill>
                <a:effectLst/>
                <a:latin typeface="+mn-lt"/>
                <a:ea typeface="+mn-ea"/>
                <a:cs typeface="+mn-cs"/>
              </a:rPr>
              <a:t>("%s %s\n", S-&gt;description, S-&gt;</a:t>
            </a:r>
            <a:r>
              <a:rPr lang="en-US" sz="1200" b="0" kern="1200" dirty="0" err="1">
                <a:solidFill>
                  <a:schemeClr val="tx1"/>
                </a:solidFill>
                <a:effectLst/>
                <a:latin typeface="+mn-lt"/>
                <a:ea typeface="+mn-ea"/>
                <a:cs typeface="+mn-cs"/>
              </a:rPr>
              <a:t>other_description</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Outputs: hello world</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41</a:t>
            </a:fld>
            <a:endParaRPr lang="en-US"/>
          </a:p>
        </p:txBody>
      </p:sp>
    </p:spTree>
    <p:extLst>
      <p:ext uri="{BB962C8B-B14F-4D97-AF65-F5344CB8AC3E}">
        <p14:creationId xmlns:p14="http://schemas.microsoft.com/office/powerpoint/2010/main" val="3610603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Declaring largest types first will result in optimal placement</a:t>
            </a:r>
          </a:p>
          <a:p>
            <a:endParaRPr lang="en-US" dirty="0"/>
          </a:p>
          <a:p>
            <a:r>
              <a:rPr lang="en-US" dirty="0"/>
              <a:t>This example of multiple structs looks like an array of structs, but even ordinary creation of multiple structs will be laid out in (nearly) contiguous memory (though malloc may result in extra “padding” by placing structs on 16-byte boundaries even when unnecessary)</a:t>
            </a:r>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967506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 = Is the last result zero?</a:t>
            </a:r>
          </a:p>
          <a:p>
            <a:r>
              <a:rPr lang="en-US" dirty="0"/>
              <a:t>S / N = Is the sign bit of the last result a 1? Is the last result negative?</a:t>
            </a:r>
          </a:p>
          <a:p>
            <a:r>
              <a:rPr lang="en-US" dirty="0"/>
              <a:t>C = Did the last computation carry-</a:t>
            </a:r>
            <a:r>
              <a:rPr lang="en-US" dirty="0" err="1"/>
              <a:t>a-one</a:t>
            </a:r>
            <a:r>
              <a:rPr lang="en-US" dirty="0"/>
              <a:t>? Unsigned overflow, but also can be used to ripple-add</a:t>
            </a:r>
          </a:p>
          <a:p>
            <a:r>
              <a:rPr lang="en-US" dirty="0"/>
              <a:t>O / V = Did the last computation experience signed overflow?</a:t>
            </a:r>
          </a:p>
        </p:txBody>
      </p:sp>
      <p:sp>
        <p:nvSpPr>
          <p:cNvPr id="4" name="Slide Number Placeholder 3"/>
          <p:cNvSpPr>
            <a:spLocks noGrp="1"/>
          </p:cNvSpPr>
          <p:nvPr>
            <p:ph type="sldNum" sz="quarter" idx="5"/>
          </p:nvPr>
        </p:nvSpPr>
        <p:spPr/>
        <p:txBody>
          <a:bodyPr/>
          <a:lstStyle/>
          <a:p>
            <a:fld id="{B451C161-4068-4B77-B93E-241C90510927}" type="slidenum">
              <a:rPr lang="en-US" smtClean="0"/>
              <a:t>45</a:t>
            </a:fld>
            <a:endParaRPr lang="en-US"/>
          </a:p>
        </p:txBody>
      </p:sp>
    </p:spTree>
    <p:extLst>
      <p:ext uri="{BB962C8B-B14F-4D97-AF65-F5344CB8AC3E}">
        <p14:creationId xmlns:p14="http://schemas.microsoft.com/office/powerpoint/2010/main" val="34719015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46</a:t>
            </a:fld>
            <a:endParaRPr lang="en-US"/>
          </a:p>
        </p:txBody>
      </p:sp>
    </p:spTree>
    <p:extLst>
      <p:ext uri="{BB962C8B-B14F-4D97-AF65-F5344CB8AC3E}">
        <p14:creationId xmlns:p14="http://schemas.microsoft.com/office/powerpoint/2010/main" val="28458685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the same register as both sources checks whether the register contains 0. Also checks whether register contains a negative value, but I don’t see that often.</a:t>
            </a:r>
          </a:p>
        </p:txBody>
      </p:sp>
      <p:sp>
        <p:nvSpPr>
          <p:cNvPr id="4" name="Slide Number Placeholder 3"/>
          <p:cNvSpPr>
            <a:spLocks noGrp="1"/>
          </p:cNvSpPr>
          <p:nvPr>
            <p:ph type="sldNum" sz="quarter" idx="5"/>
          </p:nvPr>
        </p:nvSpPr>
        <p:spPr/>
        <p:txBody>
          <a:bodyPr/>
          <a:lstStyle/>
          <a:p>
            <a:fld id="{B451C161-4068-4B77-B93E-241C90510927}" type="slidenum">
              <a:rPr lang="en-US" smtClean="0"/>
              <a:t>47</a:t>
            </a:fld>
            <a:endParaRPr lang="en-US"/>
          </a:p>
        </p:txBody>
      </p:sp>
    </p:spTree>
    <p:extLst>
      <p:ext uri="{BB962C8B-B14F-4D97-AF65-F5344CB8AC3E}">
        <p14:creationId xmlns:p14="http://schemas.microsoft.com/office/powerpoint/2010/main" val="409424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Values[4]	type=int	value=3</a:t>
            </a:r>
          </a:p>
          <a:p>
            <a:r>
              <a:rPr lang="en-US" dirty="0"/>
              <a:t>Values	type=int*	value=x</a:t>
            </a:r>
          </a:p>
          <a:p>
            <a:r>
              <a:rPr lang="en-US" dirty="0"/>
              <a:t>Values+1	type=int*	value=x+4</a:t>
            </a:r>
          </a:p>
          <a:p>
            <a:r>
              <a:rPr lang="en-US" dirty="0"/>
              <a:t>&amp;values[2]	type=int*	value=x+8</a:t>
            </a:r>
          </a:p>
          <a:p>
            <a:r>
              <a:rPr lang="en-US" dirty="0"/>
              <a:t>*(values+3)	type=int	value=2</a:t>
            </a:r>
          </a:p>
          <a:p>
            <a:r>
              <a:rPr lang="en-US" dirty="0"/>
              <a:t>*values+3	type=int	value=9</a:t>
            </a:r>
          </a:p>
          <a:p>
            <a:r>
              <a:rPr lang="en-US" dirty="0"/>
              <a:t>Values+6	type=int*	value=x+24</a:t>
            </a:r>
          </a:p>
          <a:p>
            <a:r>
              <a:rPr lang="en-US" dirty="0"/>
              <a:t>Values[6]	type=int	value=??	*** This is a perfectly “legal” thing to do – C won’t stop you – but the result depends on how data gets laid out in memory and may vary among processors, compilers, and optimization levels</a:t>
            </a:r>
          </a:p>
          <a:p>
            <a:r>
              <a:rPr lang="en-US" dirty="0"/>
              <a:t>Values-1	type=int*	value=x-1</a:t>
            </a:r>
          </a:p>
          <a:p>
            <a:r>
              <a:rPr lang="en-US" dirty="0"/>
              <a:t>Values[-1]	type=int	value=??	*** Likewise</a:t>
            </a:r>
          </a:p>
          <a:p>
            <a:r>
              <a:rPr lang="en-US" dirty="0" err="1"/>
              <a:t>Values+j</a:t>
            </a:r>
            <a:r>
              <a:rPr lang="en-US" dirty="0"/>
              <a:t>	type=int*	value=x+4j</a:t>
            </a:r>
          </a:p>
        </p:txBody>
      </p:sp>
      <p:sp>
        <p:nvSpPr>
          <p:cNvPr id="4" name="Slide Number Placeholder 3"/>
          <p:cNvSpPr>
            <a:spLocks noGrp="1"/>
          </p:cNvSpPr>
          <p:nvPr>
            <p:ph type="sldNum" sz="quarter" idx="5"/>
          </p:nvPr>
        </p:nvSpPr>
        <p:spPr/>
        <p:txBody>
          <a:bodyPr/>
          <a:lstStyle/>
          <a:p>
            <a:fld id="{B451C161-4068-4B77-B93E-241C90510927}" type="slidenum">
              <a:rPr lang="en-US" smtClean="0"/>
              <a:t>6</a:t>
            </a:fld>
            <a:endParaRPr lang="en-US"/>
          </a:p>
        </p:txBody>
      </p:sp>
    </p:spTree>
    <p:extLst>
      <p:ext uri="{BB962C8B-B14F-4D97-AF65-F5344CB8AC3E}">
        <p14:creationId xmlns:p14="http://schemas.microsoft.com/office/powerpoint/2010/main" val="34235930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ZF / Z – Zero Flag</a:t>
            </a:r>
          </a:p>
          <a:p>
            <a:r>
              <a:rPr lang="en-US" dirty="0"/>
              <a:t>SF / N – Sign / Negative Flag</a:t>
            </a:r>
          </a:p>
          <a:p>
            <a:r>
              <a:rPr lang="en-US" dirty="0"/>
              <a:t>CF / C – Carry Flag (unsigned overflow)</a:t>
            </a:r>
          </a:p>
          <a:p>
            <a:r>
              <a:rPr lang="en-US" dirty="0"/>
              <a:t>OF / V – Overflow Flag (signed overflow)</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48</a:t>
            </a:fld>
            <a:endParaRPr lang="en-US"/>
          </a:p>
        </p:txBody>
      </p:sp>
    </p:spTree>
    <p:extLst>
      <p:ext uri="{BB962C8B-B14F-4D97-AF65-F5344CB8AC3E}">
        <p14:creationId xmlns:p14="http://schemas.microsoft.com/office/powerpoint/2010/main" val="19689992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ZF / Z – Zero Flag</a:t>
            </a:r>
          </a:p>
          <a:p>
            <a:r>
              <a:rPr lang="en-US" dirty="0"/>
              <a:t>SF / N – Sign / Negative Flag</a:t>
            </a:r>
          </a:p>
          <a:p>
            <a:r>
              <a:rPr lang="en-US" dirty="0"/>
              <a:t>CF / C – Carry Flag (unsigned overflow)</a:t>
            </a:r>
          </a:p>
          <a:p>
            <a:r>
              <a:rPr lang="en-US" dirty="0"/>
              <a:t>OF / V – Overflow Flag (signed overflow)</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49</a:t>
            </a:fld>
            <a:endParaRPr lang="en-US"/>
          </a:p>
        </p:txBody>
      </p:sp>
    </p:spTree>
    <p:extLst>
      <p:ext uri="{BB962C8B-B14F-4D97-AF65-F5344CB8AC3E}">
        <p14:creationId xmlns:p14="http://schemas.microsoft.com/office/powerpoint/2010/main" val="21854688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ZF / Z – Zero Flag</a:t>
            </a:r>
          </a:p>
          <a:p>
            <a:r>
              <a:rPr lang="en-US" dirty="0"/>
              <a:t>SF / N – Sign / Negative Flag</a:t>
            </a:r>
          </a:p>
          <a:p>
            <a:r>
              <a:rPr lang="en-US" dirty="0"/>
              <a:t>CF / C – Carry Flag (unsigned overflow)</a:t>
            </a:r>
          </a:p>
          <a:p>
            <a:r>
              <a:rPr lang="en-US" dirty="0"/>
              <a:t>OF / V – Overflow Flag (signed overflow)</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50</a:t>
            </a:fld>
            <a:endParaRPr lang="en-US"/>
          </a:p>
        </p:txBody>
      </p:sp>
    </p:spTree>
    <p:extLst>
      <p:ext uri="{BB962C8B-B14F-4D97-AF65-F5344CB8AC3E}">
        <p14:creationId xmlns:p14="http://schemas.microsoft.com/office/powerpoint/2010/main" val="2268017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has GOTO because all of the other languages of the era had GOTO. Also because it has a corresponding assembly instruction.</a:t>
            </a:r>
          </a:p>
        </p:txBody>
      </p:sp>
      <p:sp>
        <p:nvSpPr>
          <p:cNvPr id="4" name="Slide Number Placeholder 3"/>
          <p:cNvSpPr>
            <a:spLocks noGrp="1"/>
          </p:cNvSpPr>
          <p:nvPr>
            <p:ph type="sldNum" sz="quarter" idx="5"/>
          </p:nvPr>
        </p:nvSpPr>
        <p:spPr/>
        <p:txBody>
          <a:bodyPr/>
          <a:lstStyle/>
          <a:p>
            <a:fld id="{B451C161-4068-4B77-B93E-241C90510927}" type="slidenum">
              <a:rPr lang="en-US" smtClean="0"/>
              <a:t>53</a:t>
            </a:fld>
            <a:endParaRPr lang="en-US"/>
          </a:p>
        </p:txBody>
      </p:sp>
    </p:spTree>
    <p:extLst>
      <p:ext uri="{BB962C8B-B14F-4D97-AF65-F5344CB8AC3E}">
        <p14:creationId xmlns:p14="http://schemas.microsoft.com/office/powerpoint/2010/main" val="25625464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55</a:t>
            </a:fld>
            <a:endParaRPr lang="en-US"/>
          </a:p>
        </p:txBody>
      </p:sp>
    </p:spTree>
    <p:extLst>
      <p:ext uri="{BB962C8B-B14F-4D97-AF65-F5344CB8AC3E}">
        <p14:creationId xmlns:p14="http://schemas.microsoft.com/office/powerpoint/2010/main" val="41866466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56</a:t>
            </a:fld>
            <a:endParaRPr lang="en-US"/>
          </a:p>
        </p:txBody>
      </p:sp>
    </p:spTree>
    <p:extLst>
      <p:ext uri="{BB962C8B-B14F-4D97-AF65-F5344CB8AC3E}">
        <p14:creationId xmlns:p14="http://schemas.microsoft.com/office/powerpoint/2010/main" val="39310907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57</a:t>
            </a:fld>
            <a:endParaRPr lang="en-US"/>
          </a:p>
        </p:txBody>
      </p:sp>
    </p:spTree>
    <p:extLst>
      <p:ext uri="{BB962C8B-B14F-4D97-AF65-F5344CB8AC3E}">
        <p14:creationId xmlns:p14="http://schemas.microsoft.com/office/powerpoint/2010/main" val="2100906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58</a:t>
            </a:fld>
            <a:endParaRPr lang="en-US"/>
          </a:p>
        </p:txBody>
      </p:sp>
    </p:spTree>
    <p:extLst>
      <p:ext uri="{BB962C8B-B14F-4D97-AF65-F5344CB8AC3E}">
        <p14:creationId xmlns:p14="http://schemas.microsoft.com/office/powerpoint/2010/main" val="25673897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59</a:t>
            </a:fld>
            <a:endParaRPr lang="en-US"/>
          </a:p>
        </p:txBody>
      </p:sp>
    </p:spTree>
    <p:extLst>
      <p:ext uri="{BB962C8B-B14F-4D97-AF65-F5344CB8AC3E}">
        <p14:creationId xmlns:p14="http://schemas.microsoft.com/office/powerpoint/2010/main" val="41134530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two things have to be true to execute the “then” block, either can be false to execute the “else” block (or skip over “then” if there is no “else”). Checking each sub-conditional rather than building a </a:t>
            </a:r>
            <a:r>
              <a:rPr lang="en-US" dirty="0" err="1"/>
              <a:t>boolean</a:t>
            </a:r>
            <a:r>
              <a:rPr lang="en-US" dirty="0"/>
              <a:t> variable.</a:t>
            </a:r>
          </a:p>
          <a:p>
            <a:endParaRPr lang="en-US" dirty="0"/>
          </a:p>
          <a:p>
            <a:r>
              <a:rPr lang="en-US" dirty="0"/>
              <a:t>Now you see why C shortcuts &amp;&amp;.</a:t>
            </a:r>
          </a:p>
          <a:p>
            <a:endParaRPr lang="en-US" dirty="0"/>
          </a:p>
          <a:p>
            <a:r>
              <a:rPr lang="en-US" dirty="0"/>
              <a:t>(note that both x86 and ARM (well, </a:t>
            </a:r>
            <a:r>
              <a:rPr lang="en-US" dirty="0" err="1"/>
              <a:t>gcc</a:t>
            </a:r>
            <a:r>
              <a:rPr lang="en-US" dirty="0"/>
              <a:t>, really) reversed the operands on the inequality comparison: if (*p &lt;= </a:t>
            </a:r>
            <a:r>
              <a:rPr lang="en-US" dirty="0" err="1"/>
              <a:t>i</a:t>
            </a:r>
            <a:r>
              <a:rPr lang="en-US" dirty="0"/>
              <a:t>) …)</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60</a:t>
            </a:fld>
            <a:endParaRPr lang="en-US"/>
          </a:p>
        </p:txBody>
      </p:sp>
    </p:spTree>
    <p:extLst>
      <p:ext uri="{BB962C8B-B14F-4D97-AF65-F5344CB8AC3E}">
        <p14:creationId xmlns:p14="http://schemas.microsoft.com/office/powerpoint/2010/main" val="664560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a:t>
            </a:fld>
            <a:endParaRPr lang="en-US"/>
          </a:p>
        </p:txBody>
      </p:sp>
    </p:spTree>
    <p:extLst>
      <p:ext uri="{BB962C8B-B14F-4D97-AF65-F5344CB8AC3E}">
        <p14:creationId xmlns:p14="http://schemas.microsoft.com/office/powerpoint/2010/main" val="16058782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t>
            </a:r>
            <a:r>
              <a:rPr lang="en-US" i="1" dirty="0"/>
              <a:t>exactly</a:t>
            </a:r>
            <a:r>
              <a:rPr lang="en-US" i="0" dirty="0"/>
              <a:t> -O0, as I’m omitting some of the unnecessary stack operations – but the point is that this has </a:t>
            </a:r>
            <a:r>
              <a:rPr lang="en-US" i="1" dirty="0"/>
              <a:t>no</a:t>
            </a:r>
            <a:r>
              <a:rPr lang="en-US" i="0" dirty="0"/>
              <a:t> optimization.</a:t>
            </a:r>
            <a:endParaRPr lang="en-US" dirty="0"/>
          </a:p>
          <a:p>
            <a:endParaRPr lang="en-US" dirty="0"/>
          </a:p>
          <a:p>
            <a:r>
              <a:rPr lang="en-US" dirty="0"/>
              <a:t>%</a:t>
            </a:r>
            <a:r>
              <a:rPr lang="en-US" dirty="0" err="1"/>
              <a:t>dil</a:t>
            </a:r>
            <a:r>
              <a:rPr lang="en-US" dirty="0"/>
              <a:t> = lower 8 bits of %di (and, by extension, lower 8 bits of %</a:t>
            </a:r>
            <a:r>
              <a:rPr lang="en-US" dirty="0" err="1"/>
              <a:t>rdi</a:t>
            </a:r>
            <a:r>
              <a:rPr lang="en-US" dirty="0"/>
              <a:t>)</a:t>
            </a:r>
          </a:p>
          <a:p>
            <a:r>
              <a:rPr lang="en-US" dirty="0"/>
              <a:t>and w0, w0, 255 = apply bitmask to retain only lower 8 bits of w0</a:t>
            </a:r>
          </a:p>
          <a:p>
            <a:endParaRPr lang="en-US" dirty="0"/>
          </a:p>
          <a:p>
            <a:r>
              <a:rPr lang="en-US" dirty="0"/>
              <a:t>If the first sub-condition is true, that’s enough for the “then”. Otherwise, evaluate second sub-expression.</a:t>
            </a:r>
          </a:p>
          <a:p>
            <a:r>
              <a:rPr lang="en-US" dirty="0"/>
              <a:t>(because both exit, </a:t>
            </a:r>
            <a:r>
              <a:rPr lang="en-US" dirty="0" err="1"/>
              <a:t>gcc</a:t>
            </a:r>
            <a:r>
              <a:rPr lang="en-US" dirty="0"/>
              <a:t> omitted a jump to “Done”)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you see why C shortcuts ||.</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61</a:t>
            </a:fld>
            <a:endParaRPr lang="en-US"/>
          </a:p>
        </p:txBody>
      </p:sp>
    </p:spTree>
    <p:extLst>
      <p:ext uri="{BB962C8B-B14F-4D97-AF65-F5344CB8AC3E}">
        <p14:creationId xmlns:p14="http://schemas.microsoft.com/office/powerpoint/2010/main" val="26938818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evaluates both sub-expressions every time (does </a:t>
            </a:r>
            <a:r>
              <a:rPr lang="en-US" i="1" dirty="0"/>
              <a:t>not</a:t>
            </a:r>
            <a:r>
              <a:rPr lang="en-US" i="0" dirty="0"/>
              <a:t> shortcut </a:t>
            </a:r>
            <a:r>
              <a:rPr lang="en-US" dirty="0"/>
              <a:t>||), but the evaluations are side-effect-free and so the compiler can safely do so.</a:t>
            </a:r>
          </a:p>
          <a:p>
            <a:endParaRPr lang="en-US" dirty="0"/>
          </a:p>
          <a:p>
            <a:r>
              <a:rPr lang="en-US" dirty="0" err="1"/>
              <a:t>orrs</a:t>
            </a:r>
            <a:r>
              <a:rPr lang="en-US" dirty="0"/>
              <a:t> – “s” suffix indicates the condition flags should be set</a:t>
            </a:r>
          </a:p>
          <a:p>
            <a:endParaRPr lang="en-US" dirty="0"/>
          </a:p>
          <a:p>
            <a:r>
              <a:rPr lang="en-US" dirty="0" err="1"/>
              <a:t>setX</a:t>
            </a:r>
            <a:r>
              <a:rPr lang="en-US" dirty="0"/>
              <a:t>, </a:t>
            </a:r>
            <a:r>
              <a:rPr lang="en-US" dirty="0" err="1"/>
              <a:t>cset</a:t>
            </a:r>
            <a:r>
              <a:rPr lang="en-US" dirty="0"/>
              <a:t>…</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62</a:t>
            </a:fld>
            <a:endParaRPr lang="en-US"/>
          </a:p>
        </p:txBody>
      </p:sp>
    </p:spTree>
    <p:extLst>
      <p:ext uri="{BB962C8B-B14F-4D97-AF65-F5344CB8AC3E}">
        <p14:creationId xmlns:p14="http://schemas.microsoft.com/office/powerpoint/2010/main" val="326353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63</a:t>
            </a:fld>
            <a:endParaRPr lang="en-US"/>
          </a:p>
        </p:txBody>
      </p:sp>
    </p:spTree>
    <p:extLst>
      <p:ext uri="{BB962C8B-B14F-4D97-AF65-F5344CB8AC3E}">
        <p14:creationId xmlns:p14="http://schemas.microsoft.com/office/powerpoint/2010/main" val="15821122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probably learned that this is equivalent to</a:t>
            </a:r>
          </a:p>
          <a:p>
            <a:r>
              <a:rPr lang="en-US" dirty="0"/>
              <a:t>if (</a:t>
            </a:r>
            <a:r>
              <a:rPr lang="en-US" i="1" dirty="0" err="1"/>
              <a:t>test_condition</a:t>
            </a:r>
            <a:r>
              <a:rPr lang="en-US" i="0" dirty="0"/>
              <a:t>)</a:t>
            </a:r>
          </a:p>
          <a:p>
            <a:r>
              <a:rPr lang="en-US" i="0" dirty="0"/>
              <a:t>    var = </a:t>
            </a:r>
            <a:r>
              <a:rPr lang="en-US" i="1" dirty="0" err="1"/>
              <a:t>then_expr</a:t>
            </a:r>
            <a:r>
              <a:rPr lang="en-US" i="0" dirty="0"/>
              <a:t>;</a:t>
            </a:r>
          </a:p>
          <a:p>
            <a:r>
              <a:rPr lang="en-US" i="0" dirty="0"/>
              <a:t>else</a:t>
            </a:r>
          </a:p>
          <a:p>
            <a:r>
              <a:rPr lang="en-US" dirty="0"/>
              <a:t>    </a:t>
            </a:r>
            <a:r>
              <a:rPr lang="en-US" i="0" dirty="0"/>
              <a:t>var = </a:t>
            </a:r>
            <a:r>
              <a:rPr lang="en-US" i="1" dirty="0" err="1"/>
              <a:t>else_expr</a:t>
            </a:r>
            <a:r>
              <a:rPr lang="en-US" i="0" dirty="0"/>
              <a:t>;</a:t>
            </a:r>
          </a:p>
          <a:p>
            <a:endParaRPr lang="en-US" i="0" dirty="0"/>
          </a:p>
          <a:p>
            <a:r>
              <a:rPr lang="en-US" i="0" dirty="0"/>
              <a:t>And it </a:t>
            </a:r>
            <a:r>
              <a:rPr lang="en-US" i="1" dirty="0"/>
              <a:t>is</a:t>
            </a:r>
            <a:r>
              <a:rPr lang="en-US" i="0" dirty="0"/>
              <a:t> functionally equivalent. But it’d be nice if we could eliminate a branch (which might be </a:t>
            </a:r>
            <a:r>
              <a:rPr lang="en-US" i="0" dirty="0" err="1"/>
              <a:t>mispredicted</a:t>
            </a:r>
            <a:r>
              <a:rPr lang="en-US" i="0" dirty="0"/>
              <a:t>)</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65</a:t>
            </a:fld>
            <a:endParaRPr lang="en-US"/>
          </a:p>
        </p:txBody>
      </p:sp>
    </p:spTree>
    <p:extLst>
      <p:ext uri="{BB962C8B-B14F-4D97-AF65-F5344CB8AC3E}">
        <p14:creationId xmlns:p14="http://schemas.microsoft.com/office/powerpoint/2010/main" val="27657128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66</a:t>
            </a:fld>
            <a:endParaRPr lang="en-US"/>
          </a:p>
        </p:txBody>
      </p:sp>
    </p:spTree>
    <p:extLst>
      <p:ext uri="{BB962C8B-B14F-4D97-AF65-F5344CB8AC3E}">
        <p14:creationId xmlns:p14="http://schemas.microsoft.com/office/powerpoint/2010/main" val="16573475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67</a:t>
            </a:fld>
            <a:endParaRPr lang="en-US"/>
          </a:p>
        </p:txBody>
      </p:sp>
    </p:spTree>
    <p:extLst>
      <p:ext uri="{BB962C8B-B14F-4D97-AF65-F5344CB8AC3E}">
        <p14:creationId xmlns:p14="http://schemas.microsoft.com/office/powerpoint/2010/main" val="41971129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68</a:t>
            </a:fld>
            <a:endParaRPr lang="en-US"/>
          </a:p>
        </p:txBody>
      </p:sp>
    </p:spTree>
    <p:extLst>
      <p:ext uri="{BB962C8B-B14F-4D97-AF65-F5344CB8AC3E}">
        <p14:creationId xmlns:p14="http://schemas.microsoft.com/office/powerpoint/2010/main" val="5979297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69</a:t>
            </a:fld>
            <a:endParaRPr lang="en-US"/>
          </a:p>
        </p:txBody>
      </p:sp>
    </p:spTree>
    <p:extLst>
      <p:ext uri="{BB962C8B-B14F-4D97-AF65-F5344CB8AC3E}">
        <p14:creationId xmlns:p14="http://schemas.microsoft.com/office/powerpoint/2010/main" val="20620196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71</a:t>
            </a:fld>
            <a:endParaRPr lang="en-US"/>
          </a:p>
        </p:txBody>
      </p:sp>
    </p:spTree>
    <p:extLst>
      <p:ext uri="{BB962C8B-B14F-4D97-AF65-F5344CB8AC3E}">
        <p14:creationId xmlns:p14="http://schemas.microsoft.com/office/powerpoint/2010/main" val="5812054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Recognize a loop because of conditional branch </a:t>
            </a:r>
            <a:r>
              <a:rPr lang="en-US" i="1" dirty="0"/>
              <a:t>backwards</a:t>
            </a:r>
            <a:r>
              <a:rPr lang="en-US" i="0" dirty="0"/>
              <a:t>. That might seem obvious, but it isn’t to some students.</a:t>
            </a:r>
          </a:p>
          <a:p>
            <a:endParaRPr lang="en-US" i="0" dirty="0"/>
          </a:p>
          <a:p>
            <a:r>
              <a:rPr lang="en-US" i="0" dirty="0"/>
              <a:t>You might occasionally see non-looping unconditional jumps backwards due to optimizations, but a conditional branch backwards screams “I’m a loop!”</a:t>
            </a:r>
          </a:p>
        </p:txBody>
      </p:sp>
      <p:sp>
        <p:nvSpPr>
          <p:cNvPr id="4" name="Slide Number Placeholder 3"/>
          <p:cNvSpPr>
            <a:spLocks noGrp="1"/>
          </p:cNvSpPr>
          <p:nvPr>
            <p:ph type="sldNum" sz="quarter" idx="5"/>
          </p:nvPr>
        </p:nvSpPr>
        <p:spPr/>
        <p:txBody>
          <a:bodyPr/>
          <a:lstStyle/>
          <a:p>
            <a:fld id="{B451C161-4068-4B77-B93E-241C90510927}" type="slidenum">
              <a:rPr lang="en-US" smtClean="0"/>
              <a:t>72</a:t>
            </a:fld>
            <a:endParaRPr lang="en-US"/>
          </a:p>
        </p:txBody>
      </p:sp>
    </p:spTree>
    <p:extLst>
      <p:ext uri="{BB962C8B-B14F-4D97-AF65-F5344CB8AC3E}">
        <p14:creationId xmlns:p14="http://schemas.microsoft.com/office/powerpoint/2010/main" val="117031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a:t>
            </a:fld>
            <a:endParaRPr lang="en-US"/>
          </a:p>
        </p:txBody>
      </p:sp>
    </p:spTree>
    <p:extLst>
      <p:ext uri="{BB962C8B-B14F-4D97-AF65-F5344CB8AC3E}">
        <p14:creationId xmlns:p14="http://schemas.microsoft.com/office/powerpoint/2010/main" val="34536983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73</a:t>
            </a:fld>
            <a:endParaRPr lang="en-US"/>
          </a:p>
        </p:txBody>
      </p:sp>
    </p:spTree>
    <p:extLst>
      <p:ext uri="{BB962C8B-B14F-4D97-AF65-F5344CB8AC3E}">
        <p14:creationId xmlns:p14="http://schemas.microsoft.com/office/powerpoint/2010/main" val="2402389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if-then-else scenarios have only one label: if there’s no “Else” block then only have a conditional branch target “Done”</a:t>
            </a:r>
          </a:p>
        </p:txBody>
      </p:sp>
      <p:sp>
        <p:nvSpPr>
          <p:cNvPr id="4" name="Slide Number Placeholder 3"/>
          <p:cNvSpPr>
            <a:spLocks noGrp="1"/>
          </p:cNvSpPr>
          <p:nvPr>
            <p:ph type="sldNum" sz="quarter" idx="5"/>
          </p:nvPr>
        </p:nvSpPr>
        <p:spPr/>
        <p:txBody>
          <a:bodyPr/>
          <a:lstStyle/>
          <a:p>
            <a:fld id="{B451C161-4068-4B77-B93E-241C90510927}" type="slidenum">
              <a:rPr lang="en-US" smtClean="0"/>
              <a:t>74</a:t>
            </a:fld>
            <a:endParaRPr lang="en-US"/>
          </a:p>
        </p:txBody>
      </p:sp>
    </p:spTree>
    <p:extLst>
      <p:ext uri="{BB962C8B-B14F-4D97-AF65-F5344CB8AC3E}">
        <p14:creationId xmlns:p14="http://schemas.microsoft.com/office/powerpoint/2010/main" val="1233410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75</a:t>
            </a:fld>
            <a:endParaRPr lang="en-US"/>
          </a:p>
        </p:txBody>
      </p:sp>
    </p:spTree>
    <p:extLst>
      <p:ext uri="{BB962C8B-B14F-4D97-AF65-F5344CB8AC3E}">
        <p14:creationId xmlns:p14="http://schemas.microsoft.com/office/powerpoint/2010/main" val="42636088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 the “</a:t>
            </a:r>
            <a:r>
              <a:rPr lang="en-US" dirty="0" err="1"/>
              <a:t>Goto</a:t>
            </a:r>
            <a:r>
              <a:rPr lang="en-US" dirty="0"/>
              <a:t>” code (and in assembly) the guard branches on the exact opposite condition as the loop condition</a:t>
            </a:r>
          </a:p>
        </p:txBody>
      </p:sp>
      <p:sp>
        <p:nvSpPr>
          <p:cNvPr id="4" name="Slide Number Placeholder 3"/>
          <p:cNvSpPr>
            <a:spLocks noGrp="1"/>
          </p:cNvSpPr>
          <p:nvPr>
            <p:ph type="sldNum" sz="quarter" idx="5"/>
          </p:nvPr>
        </p:nvSpPr>
        <p:spPr/>
        <p:txBody>
          <a:bodyPr/>
          <a:lstStyle/>
          <a:p>
            <a:fld id="{B451C161-4068-4B77-B93E-241C90510927}" type="slidenum">
              <a:rPr lang="en-US" smtClean="0"/>
              <a:t>76</a:t>
            </a:fld>
            <a:endParaRPr lang="en-US"/>
          </a:p>
        </p:txBody>
      </p:sp>
    </p:spTree>
    <p:extLst>
      <p:ext uri="{BB962C8B-B14F-4D97-AF65-F5344CB8AC3E}">
        <p14:creationId xmlns:p14="http://schemas.microsoft.com/office/powerpoint/2010/main" val="8450757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demonstrate optimizing away the first test by letting the compiler see that y is initially greater than 0…</a:t>
            </a:r>
          </a:p>
        </p:txBody>
      </p:sp>
      <p:sp>
        <p:nvSpPr>
          <p:cNvPr id="4" name="Slide Number Placeholder 3"/>
          <p:cNvSpPr>
            <a:spLocks noGrp="1"/>
          </p:cNvSpPr>
          <p:nvPr>
            <p:ph type="sldNum" sz="quarter" idx="5"/>
          </p:nvPr>
        </p:nvSpPr>
        <p:spPr/>
        <p:txBody>
          <a:bodyPr/>
          <a:lstStyle/>
          <a:p>
            <a:fld id="{B451C161-4068-4B77-B93E-241C90510927}" type="slidenum">
              <a:rPr lang="en-US" smtClean="0"/>
              <a:t>77</a:t>
            </a:fld>
            <a:endParaRPr lang="en-US"/>
          </a:p>
        </p:txBody>
      </p:sp>
    </p:spTree>
    <p:extLst>
      <p:ext uri="{BB962C8B-B14F-4D97-AF65-F5344CB8AC3E}">
        <p14:creationId xmlns:p14="http://schemas.microsoft.com/office/powerpoint/2010/main" val="15487903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As expected, the compiler’s ability to optimize is limited at -</a:t>
            </a:r>
            <a:r>
              <a:rPr lang="en-US" dirty="0" err="1"/>
              <a:t>Og</a:t>
            </a:r>
            <a:r>
              <a:rPr lang="en-US" dirty="0"/>
              <a:t>. The -O1 initially shows what we </a:t>
            </a:r>
            <a:r>
              <a:rPr lang="en-US" i="1" dirty="0"/>
              <a:t>expect</a:t>
            </a:r>
            <a:r>
              <a:rPr lang="en-US" i="0" dirty="0"/>
              <a:t> the compiler to do when it’s allowed to optimize without preserving debugging-level behavior.</a:t>
            </a:r>
          </a:p>
          <a:p>
            <a:pPr marL="228600" indent="-228600">
              <a:buFont typeface="+mj-lt"/>
              <a:buAutoNum type="arabicPeriod"/>
            </a:pPr>
            <a:r>
              <a:rPr lang="en-US" i="0" dirty="0"/>
              <a:t>&lt;click&gt; The compiler, however, realizes that it can now predict the number of loop iterations and spends a little more time generating code for a faster execution.</a:t>
            </a:r>
          </a:p>
        </p:txBody>
      </p:sp>
      <p:sp>
        <p:nvSpPr>
          <p:cNvPr id="4" name="Slide Number Placeholder 3"/>
          <p:cNvSpPr>
            <a:spLocks noGrp="1"/>
          </p:cNvSpPr>
          <p:nvPr>
            <p:ph type="sldNum" sz="quarter" idx="5"/>
          </p:nvPr>
        </p:nvSpPr>
        <p:spPr/>
        <p:txBody>
          <a:bodyPr/>
          <a:lstStyle/>
          <a:p>
            <a:fld id="{B451C161-4068-4B77-B93E-241C90510927}" type="slidenum">
              <a:rPr lang="en-US" smtClean="0"/>
              <a:t>78</a:t>
            </a:fld>
            <a:endParaRPr lang="en-US"/>
          </a:p>
        </p:txBody>
      </p:sp>
    </p:spTree>
    <p:extLst>
      <p:ext uri="{BB962C8B-B14F-4D97-AF65-F5344CB8AC3E}">
        <p14:creationId xmlns:p14="http://schemas.microsoft.com/office/powerpoint/2010/main" val="3811033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-O1, almost always will be able to eliminate the guard “if” because we generally write For Loops that will execute their body at least once. Probably won’t eliminate the unconditional jump from -</a:t>
            </a:r>
            <a:r>
              <a:rPr lang="en-US" dirty="0" err="1"/>
              <a:t>Og</a:t>
            </a:r>
            <a:r>
              <a:rPr lang="en-US" dirty="0"/>
              <a:t> because -</a:t>
            </a:r>
            <a:r>
              <a:rPr lang="en-US" dirty="0" err="1"/>
              <a:t>Og</a:t>
            </a:r>
            <a:r>
              <a:rPr lang="en-US" dirty="0"/>
              <a:t> obligates compiler to preserve debugging-level behavior.</a:t>
            </a:r>
          </a:p>
        </p:txBody>
      </p:sp>
      <p:sp>
        <p:nvSpPr>
          <p:cNvPr id="4" name="Slide Number Placeholder 3"/>
          <p:cNvSpPr>
            <a:spLocks noGrp="1"/>
          </p:cNvSpPr>
          <p:nvPr>
            <p:ph type="sldNum" sz="quarter" idx="5"/>
          </p:nvPr>
        </p:nvSpPr>
        <p:spPr/>
        <p:txBody>
          <a:bodyPr/>
          <a:lstStyle/>
          <a:p>
            <a:fld id="{B451C161-4068-4B77-B93E-241C90510927}" type="slidenum">
              <a:rPr lang="en-US" smtClean="0"/>
              <a:t>79</a:t>
            </a:fld>
            <a:endParaRPr lang="en-US"/>
          </a:p>
        </p:txBody>
      </p:sp>
    </p:spTree>
    <p:extLst>
      <p:ext uri="{BB962C8B-B14F-4D97-AF65-F5344CB8AC3E}">
        <p14:creationId xmlns:p14="http://schemas.microsoft.com/office/powerpoint/2010/main" val="31878919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i="0" dirty="0"/>
          </a:p>
        </p:txBody>
      </p:sp>
      <p:sp>
        <p:nvSpPr>
          <p:cNvPr id="4" name="Slide Number Placeholder 3"/>
          <p:cNvSpPr>
            <a:spLocks noGrp="1"/>
          </p:cNvSpPr>
          <p:nvPr>
            <p:ph type="sldNum" sz="quarter" idx="5"/>
          </p:nvPr>
        </p:nvSpPr>
        <p:spPr/>
        <p:txBody>
          <a:bodyPr/>
          <a:lstStyle/>
          <a:p>
            <a:fld id="{B451C161-4068-4B77-B93E-241C90510927}" type="slidenum">
              <a:rPr lang="en-US" smtClean="0"/>
              <a:t>80</a:t>
            </a:fld>
            <a:endParaRPr lang="en-US"/>
          </a:p>
        </p:txBody>
      </p:sp>
    </p:spTree>
    <p:extLst>
      <p:ext uri="{BB962C8B-B14F-4D97-AF65-F5344CB8AC3E}">
        <p14:creationId xmlns:p14="http://schemas.microsoft.com/office/powerpoint/2010/main" val="25944925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cbnz</a:t>
            </a:r>
            <a:r>
              <a:rPr lang="en-US" dirty="0"/>
              <a:t> (and </a:t>
            </a:r>
            <a:r>
              <a:rPr lang="en-US" dirty="0" err="1"/>
              <a:t>cbz</a:t>
            </a:r>
            <a:r>
              <a:rPr lang="en-US" dirty="0"/>
              <a:t>) : testing against 0 happens often enough that there are instructions specifically to make that comparison and execute the branch in one instruction</a:t>
            </a:r>
          </a:p>
        </p:txBody>
      </p:sp>
      <p:sp>
        <p:nvSpPr>
          <p:cNvPr id="4" name="Slide Number Placeholder 3"/>
          <p:cNvSpPr>
            <a:spLocks noGrp="1"/>
          </p:cNvSpPr>
          <p:nvPr>
            <p:ph type="sldNum" sz="quarter" idx="10"/>
          </p:nvPr>
        </p:nvSpPr>
        <p:spPr/>
        <p:txBody>
          <a:bodyPr/>
          <a:lstStyle/>
          <a:p>
            <a:fld id="{B451C161-4068-4B77-B93E-241C90510927}" type="slidenum">
              <a:rPr lang="en-US" smtClean="0"/>
              <a:t>82</a:t>
            </a:fld>
            <a:endParaRPr lang="en-US"/>
          </a:p>
        </p:txBody>
      </p:sp>
    </p:spTree>
    <p:extLst>
      <p:ext uri="{BB962C8B-B14F-4D97-AF65-F5344CB8AC3E}">
        <p14:creationId xmlns:p14="http://schemas.microsoft.com/office/powerpoint/2010/main" val="8899432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affinity, this probably belongs with Conditional Statements and Conditional Assignments, but indirect jumps are a little more advanced</a:t>
            </a:r>
          </a:p>
        </p:txBody>
      </p:sp>
      <p:sp>
        <p:nvSpPr>
          <p:cNvPr id="4" name="Slide Number Placeholder 3"/>
          <p:cNvSpPr>
            <a:spLocks noGrp="1"/>
          </p:cNvSpPr>
          <p:nvPr>
            <p:ph type="sldNum" sz="quarter" idx="5"/>
          </p:nvPr>
        </p:nvSpPr>
        <p:spPr/>
        <p:txBody>
          <a:bodyPr/>
          <a:lstStyle/>
          <a:p>
            <a:fld id="{B451C161-4068-4B77-B93E-241C90510927}" type="slidenum">
              <a:rPr lang="en-US" smtClean="0"/>
              <a:t>83</a:t>
            </a:fld>
            <a:endParaRPr lang="en-US"/>
          </a:p>
        </p:txBody>
      </p:sp>
    </p:spTree>
    <p:extLst>
      <p:ext uri="{BB962C8B-B14F-4D97-AF65-F5344CB8AC3E}">
        <p14:creationId xmlns:p14="http://schemas.microsoft.com/office/powerpoint/2010/main" val="904695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 CODE LOADS FROM MEMORY, DOES ADDITION IN-REGISTER, THEN STORES SUM TO MEMORY</a:t>
            </a:r>
          </a:p>
          <a:p>
            <a:r>
              <a:rPr lang="en-US" sz="1200" kern="1200" dirty="0" err="1">
                <a:solidFill>
                  <a:schemeClr val="tx1"/>
                </a:solidFill>
                <a:effectLst/>
                <a:latin typeface="+mn-lt"/>
                <a:ea typeface="+mn-ea"/>
                <a:cs typeface="+mn-cs"/>
              </a:rPr>
              <a:t>traverse_array</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$0,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jmp</a:t>
            </a:r>
            <a:r>
              <a:rPr lang="en-US" sz="1200" kern="1200" dirty="0">
                <a:solidFill>
                  <a:schemeClr val="tx1"/>
                </a:solidFill>
                <a:effectLst/>
                <a:latin typeface="+mn-lt"/>
                <a:ea typeface="+mn-ea"/>
                <a:cs typeface="+mn-cs"/>
              </a:rPr>
              <a:t> .L2</a:t>
            </a:r>
          </a:p>
          <a:p>
            <a:r>
              <a:rPr lang="en-US" sz="1200" kern="1200" dirty="0">
                <a:solidFill>
                  <a:schemeClr val="tx1"/>
                </a:solidFill>
                <a:effectLst/>
                <a:latin typeface="+mn-lt"/>
                <a:ea typeface="+mn-ea"/>
                <a:cs typeface="+mn-cs"/>
              </a:rPr>
              <a:t>.L3:</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(%rdi,%rdx,4), %</a:t>
            </a:r>
            <a:r>
              <a:rPr lang="en-US" sz="1200" kern="1200" dirty="0" err="1">
                <a:solidFill>
                  <a:schemeClr val="tx1"/>
                </a:solidFill>
                <a:effectLst/>
                <a:latin typeface="+mn-lt"/>
                <a:ea typeface="+mn-ea"/>
                <a:cs typeface="+mn-cs"/>
              </a:rPr>
              <a:t>rcx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.L2:</a:t>
            </a:r>
          </a:p>
          <a:p>
            <a:r>
              <a:rPr lang="en-US" sz="1200" kern="1200" dirty="0" err="1">
                <a:solidFill>
                  <a:schemeClr val="tx1"/>
                </a:solidFill>
                <a:effectLst/>
                <a:latin typeface="+mn-lt"/>
                <a:ea typeface="+mn-ea"/>
                <a:cs typeface="+mn-cs"/>
              </a:rPr>
              <a:t>cmpl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jl</a:t>
            </a:r>
            <a:r>
              <a:rPr lang="en-US" sz="1200" kern="1200" dirty="0">
                <a:solidFill>
                  <a:schemeClr val="tx1"/>
                </a:solidFill>
                <a:effectLst/>
                <a:latin typeface="+mn-lt"/>
                <a:ea typeface="+mn-ea"/>
                <a:cs typeface="+mn-cs"/>
              </a:rPr>
              <a:t> .L3</a:t>
            </a:r>
          </a:p>
          <a:p>
            <a:r>
              <a:rPr lang="en-US" sz="1200" kern="1200" dirty="0">
                <a:solidFill>
                  <a:schemeClr val="tx1"/>
                </a:solidFill>
                <a:effectLst/>
                <a:latin typeface="+mn-lt"/>
                <a:ea typeface="+mn-ea"/>
                <a:cs typeface="+mn-cs"/>
              </a:rPr>
              <a:t>ret</a:t>
            </a:r>
          </a:p>
          <a:p>
            <a:r>
              <a:rPr lang="en-US" sz="1200" kern="1200" dirty="0" err="1">
                <a:solidFill>
                  <a:schemeClr val="tx1"/>
                </a:solidFill>
                <a:effectLst/>
                <a:latin typeface="+mn-lt"/>
                <a:ea typeface="+mn-ea"/>
                <a:cs typeface="+mn-cs"/>
              </a:rPr>
              <a:t>traverse_array_with_pointers</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rsi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(%rdi,%rsi,4),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.L5:</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addq</a:t>
            </a:r>
            <a:r>
              <a:rPr lang="en-US" sz="1200" kern="1200" dirty="0">
                <a:solidFill>
                  <a:schemeClr val="tx1"/>
                </a:solidFill>
                <a:effectLst/>
                <a:latin typeface="+mn-lt"/>
                <a:ea typeface="+mn-ea"/>
                <a:cs typeface="+mn-cs"/>
              </a:rPr>
              <a:t> $4, %</a:t>
            </a:r>
            <a:r>
              <a:rPr lang="en-US" sz="1200" kern="1200" dirty="0" err="1">
                <a:solidFill>
                  <a:schemeClr val="tx1"/>
                </a:solidFill>
                <a:effectLst/>
                <a:latin typeface="+mn-lt"/>
                <a:ea typeface="+mn-ea"/>
                <a:cs typeface="+mn-cs"/>
              </a:rPr>
              <a:t>rdi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cmpq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jne</a:t>
            </a:r>
            <a:r>
              <a:rPr lang="en-US" sz="1200" kern="1200" dirty="0">
                <a:solidFill>
                  <a:schemeClr val="tx1"/>
                </a:solidFill>
                <a:effectLst/>
                <a:latin typeface="+mn-lt"/>
                <a:ea typeface="+mn-ea"/>
                <a:cs typeface="+mn-cs"/>
              </a:rPr>
              <a:t> .L5</a:t>
            </a:r>
          </a:p>
          <a:p>
            <a:r>
              <a:rPr lang="en-US" sz="1200" kern="1200" dirty="0">
                <a:solidFill>
                  <a:schemeClr val="tx1"/>
                </a:solidFill>
                <a:effectLst/>
                <a:latin typeface="+mn-lt"/>
                <a:ea typeface="+mn-ea"/>
                <a:cs typeface="+mn-cs"/>
              </a:rPr>
              <a:t>ret</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a:t>
            </a:fld>
            <a:endParaRPr lang="en-US"/>
          </a:p>
        </p:txBody>
      </p:sp>
    </p:spTree>
    <p:extLst>
      <p:ext uri="{BB962C8B-B14F-4D97-AF65-F5344CB8AC3E}">
        <p14:creationId xmlns:p14="http://schemas.microsoft.com/office/powerpoint/2010/main" val="41798413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know that Java allows switching based on strings – we’ll get to that</a:t>
            </a:r>
          </a:p>
        </p:txBody>
      </p:sp>
      <p:sp>
        <p:nvSpPr>
          <p:cNvPr id="4" name="Slide Number Placeholder 3"/>
          <p:cNvSpPr>
            <a:spLocks noGrp="1"/>
          </p:cNvSpPr>
          <p:nvPr>
            <p:ph type="sldNum" sz="quarter" idx="5"/>
          </p:nvPr>
        </p:nvSpPr>
        <p:spPr/>
        <p:txBody>
          <a:bodyPr/>
          <a:lstStyle/>
          <a:p>
            <a:fld id="{B451C161-4068-4B77-B93E-241C90510927}" type="slidenum">
              <a:rPr lang="en-US" smtClean="0"/>
              <a:t>84</a:t>
            </a:fld>
            <a:endParaRPr lang="en-US"/>
          </a:p>
        </p:txBody>
      </p:sp>
    </p:spTree>
    <p:extLst>
      <p:ext uri="{BB962C8B-B14F-4D97-AF65-F5344CB8AC3E}">
        <p14:creationId xmlns:p14="http://schemas.microsoft.com/office/powerpoint/2010/main" val="18578679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t>
            </a:r>
            <a:r>
              <a:rPr lang="en-US" i="1" dirty="0"/>
              <a:t>could</a:t>
            </a:r>
            <a:r>
              <a:rPr lang="en-US" i="0" dirty="0"/>
              <a:t> use the if-then-else recipe, but I wouldn’t recommend it</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85</a:t>
            </a:fld>
            <a:endParaRPr lang="en-US"/>
          </a:p>
        </p:txBody>
      </p:sp>
    </p:spTree>
    <p:extLst>
      <p:ext uri="{BB962C8B-B14F-4D97-AF65-F5344CB8AC3E}">
        <p14:creationId xmlns:p14="http://schemas.microsoft.com/office/powerpoint/2010/main" val="6094318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86</a:t>
            </a:fld>
            <a:endParaRPr lang="en-US"/>
          </a:p>
        </p:txBody>
      </p:sp>
    </p:spTree>
    <p:extLst>
      <p:ext uri="{BB962C8B-B14F-4D97-AF65-F5344CB8AC3E}">
        <p14:creationId xmlns:p14="http://schemas.microsoft.com/office/powerpoint/2010/main" val="7869220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requires cases to be comparable type constants, so Java string cases can use this recipe</a:t>
            </a:r>
          </a:p>
          <a:p>
            <a:endParaRPr lang="en-US" dirty="0"/>
          </a:p>
          <a:p>
            <a:r>
              <a:rPr lang="en-US" dirty="0"/>
              <a:t>For students who haven’t yet had algorithms course: Binary Search Tree first determines whether a value is in the “lower half” or the “upper half”, then within that half it determines whether the value is in that half’s lower/upper half, then within that quarter it determines whether the value is in that quarter’s lower/upper half, and so on.</a:t>
            </a:r>
          </a:p>
          <a:p>
            <a:endParaRPr lang="en-US" dirty="0"/>
          </a:p>
          <a:p>
            <a:r>
              <a:rPr lang="en-US" dirty="0"/>
              <a:t>Apply if-then-else recipe (properly nested) to the BST.</a:t>
            </a:r>
          </a:p>
        </p:txBody>
      </p:sp>
      <p:sp>
        <p:nvSpPr>
          <p:cNvPr id="4" name="Slide Number Placeholder 3"/>
          <p:cNvSpPr>
            <a:spLocks noGrp="1"/>
          </p:cNvSpPr>
          <p:nvPr>
            <p:ph type="sldNum" sz="quarter" idx="5"/>
          </p:nvPr>
        </p:nvSpPr>
        <p:spPr/>
        <p:txBody>
          <a:bodyPr/>
          <a:lstStyle/>
          <a:p>
            <a:fld id="{B451C161-4068-4B77-B93E-241C90510927}" type="slidenum">
              <a:rPr lang="en-US" smtClean="0"/>
              <a:t>87</a:t>
            </a:fld>
            <a:endParaRPr lang="en-US"/>
          </a:p>
        </p:txBody>
      </p:sp>
    </p:spTree>
    <p:extLst>
      <p:ext uri="{BB962C8B-B14F-4D97-AF65-F5344CB8AC3E}">
        <p14:creationId xmlns:p14="http://schemas.microsoft.com/office/powerpoint/2010/main" val="5024744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the exact recipe I showed, but close enough</a:t>
            </a:r>
          </a:p>
        </p:txBody>
      </p:sp>
      <p:sp>
        <p:nvSpPr>
          <p:cNvPr id="4" name="Slide Number Placeholder 3"/>
          <p:cNvSpPr>
            <a:spLocks noGrp="1"/>
          </p:cNvSpPr>
          <p:nvPr>
            <p:ph type="sldNum" sz="quarter" idx="5"/>
          </p:nvPr>
        </p:nvSpPr>
        <p:spPr/>
        <p:txBody>
          <a:bodyPr/>
          <a:lstStyle/>
          <a:p>
            <a:fld id="{B451C161-4068-4B77-B93E-241C90510927}" type="slidenum">
              <a:rPr lang="en-US" smtClean="0"/>
              <a:t>88</a:t>
            </a:fld>
            <a:endParaRPr lang="en-US"/>
          </a:p>
        </p:txBody>
      </p:sp>
    </p:spTree>
    <p:extLst>
      <p:ext uri="{BB962C8B-B14F-4D97-AF65-F5344CB8AC3E}">
        <p14:creationId xmlns:p14="http://schemas.microsoft.com/office/powerpoint/2010/main" val="22031768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requires cases to be integer type constants to build the jump table</a:t>
            </a:r>
          </a:p>
          <a:p>
            <a:endParaRPr lang="en-US" dirty="0"/>
          </a:p>
          <a:p>
            <a:r>
              <a:rPr lang="en-US" dirty="0" err="1"/>
              <a:t>gcc</a:t>
            </a:r>
            <a:r>
              <a:rPr lang="en-US" dirty="0"/>
              <a:t> uses “&amp;&amp;” to treat labels as values – this is not standard C</a:t>
            </a:r>
          </a:p>
          <a:p>
            <a:endParaRPr lang="en-US" dirty="0"/>
          </a:p>
          <a:p>
            <a:r>
              <a:rPr lang="en-US" dirty="0"/>
              <a:t>Jump table is an array of addresses. Index the array to get the address, and </a:t>
            </a:r>
            <a:r>
              <a:rPr lang="en-US" dirty="0" err="1"/>
              <a:t>goto</a:t>
            </a:r>
            <a:r>
              <a:rPr lang="en-US" dirty="0"/>
              <a:t> there.</a:t>
            </a:r>
          </a:p>
          <a:p>
            <a:endParaRPr lang="en-US" dirty="0"/>
          </a:p>
          <a:p>
            <a:r>
              <a:rPr lang="en-US" dirty="0"/>
              <a:t>Using a jump table is very efficient, especially for 16/32-bit x86 that would’ve had to make comparisons against values in memory (accessing memory takes a long time relative to the processor’s execution). Because using a jump table does require a memory access (you’re indexing an array, after all), if comparisons are made with values in registers than you might see the compiler prefer the BST recipe when the number of cases is relatively small.</a:t>
            </a:r>
          </a:p>
        </p:txBody>
      </p:sp>
      <p:sp>
        <p:nvSpPr>
          <p:cNvPr id="4" name="Slide Number Placeholder 3"/>
          <p:cNvSpPr>
            <a:spLocks noGrp="1"/>
          </p:cNvSpPr>
          <p:nvPr>
            <p:ph type="sldNum" sz="quarter" idx="5"/>
          </p:nvPr>
        </p:nvSpPr>
        <p:spPr/>
        <p:txBody>
          <a:bodyPr/>
          <a:lstStyle/>
          <a:p>
            <a:fld id="{B451C161-4068-4B77-B93E-241C90510927}" type="slidenum">
              <a:rPr lang="en-US" smtClean="0"/>
              <a:t>89</a:t>
            </a:fld>
            <a:endParaRPr lang="en-US"/>
          </a:p>
        </p:txBody>
      </p:sp>
    </p:spTree>
    <p:extLst>
      <p:ext uri="{BB962C8B-B14F-4D97-AF65-F5344CB8AC3E}">
        <p14:creationId xmlns:p14="http://schemas.microsoft.com/office/powerpoint/2010/main" val="1822258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 conceptually, the amber code is what’s happening: loading the address of the jump table into X2 and then indexing it with X0, but &lt;click&gt; the details are a little more elaborate because we’re using relative addressing for efficiency.</a:t>
            </a:r>
          </a:p>
          <a:p>
            <a:endParaRPr lang="en-US" dirty="0"/>
          </a:p>
          <a:p>
            <a:r>
              <a:rPr lang="en-US" dirty="0" err="1"/>
              <a:t>br</a:t>
            </a:r>
            <a:r>
              <a:rPr lang="en-US" dirty="0"/>
              <a:t> = branch to address in register</a:t>
            </a:r>
          </a:p>
        </p:txBody>
      </p:sp>
      <p:sp>
        <p:nvSpPr>
          <p:cNvPr id="4" name="Slide Number Placeholder 3"/>
          <p:cNvSpPr>
            <a:spLocks noGrp="1"/>
          </p:cNvSpPr>
          <p:nvPr>
            <p:ph type="sldNum" sz="quarter" idx="5"/>
          </p:nvPr>
        </p:nvSpPr>
        <p:spPr/>
        <p:txBody>
          <a:bodyPr/>
          <a:lstStyle/>
          <a:p>
            <a:fld id="{B451C161-4068-4B77-B93E-241C90510927}" type="slidenum">
              <a:rPr lang="en-US" smtClean="0"/>
              <a:t>90</a:t>
            </a:fld>
            <a:endParaRPr lang="en-US"/>
          </a:p>
        </p:txBody>
      </p:sp>
    </p:spTree>
    <p:extLst>
      <p:ext uri="{BB962C8B-B14F-4D97-AF65-F5344CB8AC3E}">
        <p14:creationId xmlns:p14="http://schemas.microsoft.com/office/powerpoint/2010/main" val="16908146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91</a:t>
            </a:fld>
            <a:endParaRPr lang="en-US"/>
          </a:p>
        </p:txBody>
      </p:sp>
    </p:spTree>
    <p:extLst>
      <p:ext uri="{BB962C8B-B14F-4D97-AF65-F5344CB8AC3E}">
        <p14:creationId xmlns:p14="http://schemas.microsoft.com/office/powerpoint/2010/main" val="35133443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92</a:t>
            </a:fld>
            <a:endParaRPr lang="en-US"/>
          </a:p>
        </p:txBody>
      </p:sp>
    </p:spTree>
    <p:extLst>
      <p:ext uri="{BB962C8B-B14F-4D97-AF65-F5344CB8AC3E}">
        <p14:creationId xmlns:p14="http://schemas.microsoft.com/office/powerpoint/2010/main" val="30687864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93</a:t>
            </a:fld>
            <a:endParaRPr lang="en-US"/>
          </a:p>
        </p:txBody>
      </p:sp>
    </p:spTree>
    <p:extLst>
      <p:ext uri="{BB962C8B-B14F-4D97-AF65-F5344CB8AC3E}">
        <p14:creationId xmlns:p14="http://schemas.microsoft.com/office/powerpoint/2010/main" val="2975576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26822035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94</a:t>
            </a:fld>
            <a:endParaRPr lang="en-US"/>
          </a:p>
        </p:txBody>
      </p:sp>
    </p:spTree>
    <p:extLst>
      <p:ext uri="{BB962C8B-B14F-4D97-AF65-F5344CB8AC3E}">
        <p14:creationId xmlns:p14="http://schemas.microsoft.com/office/powerpoint/2010/main" val="333484433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95</a:t>
            </a:fld>
            <a:endParaRPr lang="en-US"/>
          </a:p>
        </p:txBody>
      </p:sp>
    </p:spTree>
    <p:extLst>
      <p:ext uri="{BB962C8B-B14F-4D97-AF65-F5344CB8AC3E}">
        <p14:creationId xmlns:p14="http://schemas.microsoft.com/office/powerpoint/2010/main" val="15762851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(and a few other processors) allow stack to grow up or down, but down is default. T32 has down only.</a:t>
            </a:r>
          </a:p>
          <a:p>
            <a:r>
              <a:rPr lang="en-US" dirty="0"/>
              <a:t>Intel 8051 grows stack from lower to higher addresses.</a:t>
            </a:r>
          </a:p>
          <a:p>
            <a:endParaRPr lang="en-US" dirty="0"/>
          </a:p>
          <a:p>
            <a:r>
              <a:rPr lang="en-US" dirty="0"/>
              <a:t>Some (older) architectures didn’t have stacks at all (S/360, PDP-8)</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96</a:t>
            </a:fld>
            <a:endParaRPr lang="en-US"/>
          </a:p>
        </p:txBody>
      </p:sp>
    </p:spTree>
    <p:extLst>
      <p:ext uri="{BB962C8B-B14F-4D97-AF65-F5344CB8AC3E}">
        <p14:creationId xmlns:p14="http://schemas.microsoft.com/office/powerpoint/2010/main" val="95177449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Layout is </a:t>
            </a:r>
            <a:r>
              <a:rPr lang="en-US" i="1" dirty="0"/>
              <a:t>not to scale</a:t>
            </a:r>
            <a:endParaRPr lang="en-US" dirty="0"/>
          </a:p>
          <a:p>
            <a:endParaRPr lang="en-US" dirty="0"/>
          </a:p>
          <a:p>
            <a:r>
              <a:rPr lang="en-US" dirty="0"/>
              <a:t>Note that, even though this diagram shows the heap growing in one direction, it doesn’t follow stack discipline – as memory is freed, malloc may re-allocate that memory.</a:t>
            </a:r>
          </a:p>
          <a:p>
            <a:endParaRPr lang="en-US" dirty="0"/>
          </a:p>
          <a:p>
            <a:r>
              <a:rPr lang="en-US" dirty="0"/>
              <a:t>You might want to run </a:t>
            </a:r>
            <a:r>
              <a:rPr lang="en-US" dirty="0" err="1"/>
              <a:t>memory_layout.c</a:t>
            </a:r>
            <a:r>
              <a:rPr lang="en-US" dirty="0"/>
              <a:t> (your numbers may vary based on optimization, processor, and OS)</a:t>
            </a:r>
          </a:p>
          <a:p>
            <a:r>
              <a:rPr lang="en-US" sz="1200" kern="1200" dirty="0">
                <a:solidFill>
                  <a:schemeClr val="tx1"/>
                </a:solidFill>
                <a:effectLst/>
                <a:latin typeface="+mn-lt"/>
                <a:ea typeface="+mn-ea"/>
                <a:cs typeface="+mn-cs"/>
              </a:rPr>
              <a:t>              Main stack frame at 0x7ffee3220960</a:t>
            </a:r>
          </a:p>
          <a:p>
            <a:r>
              <a:rPr lang="en-US" sz="1200" kern="1200" dirty="0">
                <a:solidFill>
                  <a:schemeClr val="tx1"/>
                </a:solidFill>
                <a:effectLst/>
                <a:latin typeface="+mn-lt"/>
                <a:ea typeface="+mn-ea"/>
                <a:cs typeface="+mn-cs"/>
              </a:rPr>
              <a:t>      First called stack frame at 0x7ffee3220920</a:t>
            </a:r>
          </a:p>
          <a:p>
            <a:r>
              <a:rPr lang="en-US" sz="1200" kern="1200" dirty="0">
                <a:solidFill>
                  <a:schemeClr val="tx1"/>
                </a:solidFill>
                <a:effectLst/>
                <a:latin typeface="+mn-lt"/>
                <a:ea typeface="+mn-ea"/>
                <a:cs typeface="+mn-cs"/>
              </a:rPr>
              <a:t>     Second called stack frame at 0x7ffee32208f0</a:t>
            </a:r>
          </a:p>
          <a:p>
            <a:r>
              <a:rPr lang="en-US" sz="1200" kern="1200" dirty="0">
                <a:solidFill>
                  <a:schemeClr val="tx1"/>
                </a:solidFill>
                <a:effectLst/>
                <a:latin typeface="+mn-lt"/>
                <a:ea typeface="+mn-ea"/>
                <a:cs typeface="+mn-cs"/>
              </a:rPr>
              <a:t>Small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0x7fa1384006a0</a:t>
            </a:r>
          </a:p>
          <a:p>
            <a:r>
              <a:rPr lang="en-US" sz="1200" kern="1200" dirty="0">
                <a:solidFill>
                  <a:schemeClr val="tx1"/>
                </a:solidFill>
                <a:effectLst/>
                <a:latin typeface="+mn-lt"/>
                <a:ea typeface="+mn-ea"/>
                <a:cs typeface="+mn-cs"/>
              </a:rPr>
              <a:t>Large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0x10c9f3000</a:t>
            </a:r>
          </a:p>
          <a:p>
            <a:r>
              <a:rPr lang="en-US" sz="1200" kern="1200" dirty="0">
                <a:solidFill>
                  <a:schemeClr val="tx1"/>
                </a:solidFill>
                <a:effectLst/>
                <a:latin typeface="+mn-lt"/>
                <a:ea typeface="+mn-ea"/>
                <a:cs typeface="+mn-cs"/>
              </a:rPr>
              <a:t>        Called function stored at    0x10c9dfd00</a:t>
            </a:r>
          </a:p>
          <a:p>
            <a:r>
              <a:rPr lang="en-US" sz="1200" kern="1200" dirty="0">
                <a:solidFill>
                  <a:schemeClr val="tx1"/>
                </a:solidFill>
                <a:effectLst/>
                <a:latin typeface="+mn-lt"/>
                <a:ea typeface="+mn-ea"/>
                <a:cs typeface="+mn-cs"/>
              </a:rPr>
              <a:t>        Global variable stored at    0x10c9e0020</a:t>
            </a:r>
          </a:p>
          <a:p>
            <a:r>
              <a:rPr lang="en-US" sz="1200" kern="1200" dirty="0">
                <a:solidFill>
                  <a:schemeClr val="tx1"/>
                </a:solidFill>
                <a:effectLst/>
                <a:latin typeface="+mn-lt"/>
                <a:ea typeface="+mn-ea"/>
                <a:cs typeface="+mn-cs"/>
              </a:rPr>
              <a:t>        String constant stored at    0x10c9dffa4</a:t>
            </a:r>
          </a:p>
          <a:p>
            <a:endParaRPr lang="en-US" dirty="0"/>
          </a:p>
          <a:p>
            <a:endParaRPr lang="en-US" dirty="0"/>
          </a:p>
          <a:p>
            <a:r>
              <a:rPr lang="en-US" dirty="0"/>
              <a:t>48-64 bytes between stack frames. 374 GB between the stack and where the “small variable” was </a:t>
            </a:r>
            <a:r>
              <a:rPr lang="en-US" dirty="0" err="1"/>
              <a:t>malloc’d</a:t>
            </a:r>
            <a:r>
              <a:rPr lang="en-US" dirty="0"/>
              <a:t>. The “large variable” is way down at the other end of memory, near the “text”.</a:t>
            </a:r>
          </a:p>
          <a:p>
            <a:endParaRPr lang="en-US" dirty="0"/>
          </a:p>
          <a:p>
            <a:r>
              <a:rPr lang="en-US" dirty="0"/>
              <a:t>Hmm… this might be interesting to run on an Arduino (but w/o 4MB variable)</a:t>
            </a:r>
          </a:p>
          <a:p>
            <a:r>
              <a:rPr lang="en-US" dirty="0"/>
              <a:t>(noting that the function address is in a distinct address space)</a:t>
            </a:r>
          </a:p>
          <a:p>
            <a:r>
              <a:rPr lang="en-US" sz="1200" b="0" i="0" kern="1200" dirty="0">
                <a:solidFill>
                  <a:schemeClr val="tx1"/>
                </a:solidFill>
                <a:effectLst/>
                <a:latin typeface="+mn-lt"/>
                <a:ea typeface="+mn-ea"/>
                <a:cs typeface="+mn-cs"/>
              </a:rPr>
              <a:t>Main stack frame at 8E6</a:t>
            </a:r>
          </a:p>
          <a:p>
            <a:r>
              <a:rPr lang="en-US" sz="1200" b="0" i="0" kern="1200" dirty="0">
                <a:solidFill>
                  <a:schemeClr val="tx1"/>
                </a:solidFill>
                <a:effectLst/>
                <a:latin typeface="+mn-lt"/>
                <a:ea typeface="+mn-ea"/>
                <a:cs typeface="+mn-cs"/>
              </a:rPr>
              <a:t>First called stack frame at 8D6</a:t>
            </a:r>
          </a:p>
          <a:p>
            <a:r>
              <a:rPr lang="en-US" sz="1200" b="0" i="0" kern="1200" dirty="0">
                <a:solidFill>
                  <a:schemeClr val="tx1"/>
                </a:solidFill>
                <a:effectLst/>
                <a:latin typeface="+mn-lt"/>
                <a:ea typeface="+mn-ea"/>
                <a:cs typeface="+mn-cs"/>
              </a:rPr>
              <a:t>Second called stack frame at 8C8</a:t>
            </a:r>
          </a:p>
          <a:p>
            <a:r>
              <a:rPr lang="en-US" sz="1200" b="0" i="0" kern="1200" dirty="0">
                <a:solidFill>
                  <a:schemeClr val="tx1"/>
                </a:solidFill>
                <a:effectLst/>
                <a:latin typeface="+mn-lt"/>
                <a:ea typeface="+mn-ea"/>
                <a:cs typeface="+mn-cs"/>
              </a:rPr>
              <a:t>Small </a:t>
            </a:r>
            <a:r>
              <a:rPr lang="en-US" sz="1200" b="0" i="0" kern="1200" dirty="0" err="1">
                <a:solidFill>
                  <a:schemeClr val="tx1"/>
                </a:solidFill>
                <a:effectLst/>
                <a:latin typeface="+mn-lt"/>
                <a:ea typeface="+mn-ea"/>
                <a:cs typeface="+mn-cs"/>
              </a:rPr>
              <a:t>malloc'd</a:t>
            </a:r>
            <a:r>
              <a:rPr lang="en-US" sz="1200" b="0" i="0" kern="1200" dirty="0">
                <a:solidFill>
                  <a:schemeClr val="tx1"/>
                </a:solidFill>
                <a:effectLst/>
                <a:latin typeface="+mn-lt"/>
                <a:ea typeface="+mn-ea"/>
                <a:cs typeface="+mn-cs"/>
              </a:rPr>
              <a:t> variable stored at 2F8</a:t>
            </a:r>
          </a:p>
          <a:p>
            <a:r>
              <a:rPr lang="en-US" sz="1200" b="0" i="0" kern="1200" dirty="0">
                <a:solidFill>
                  <a:schemeClr val="tx1"/>
                </a:solidFill>
                <a:effectLst/>
                <a:latin typeface="+mn-lt"/>
                <a:ea typeface="+mn-ea"/>
                <a:cs typeface="+mn-cs"/>
              </a:rPr>
              <a:t>Called function stored at 173 // </a:t>
            </a:r>
            <a:r>
              <a:rPr lang="en-US" sz="1200" b="0" i="0" kern="1200" dirty="0" err="1">
                <a:solidFill>
                  <a:schemeClr val="tx1"/>
                </a:solidFill>
                <a:effectLst/>
                <a:latin typeface="+mn-lt"/>
                <a:ea typeface="+mn-ea"/>
                <a:cs typeface="+mn-cs"/>
              </a:rPr>
              <a:t>ATmega</a:t>
            </a:r>
            <a:r>
              <a:rPr lang="en-US" sz="1200" b="0" i="0" kern="1200" dirty="0">
                <a:solidFill>
                  <a:schemeClr val="tx1"/>
                </a:solidFill>
                <a:effectLst/>
                <a:latin typeface="+mn-lt"/>
                <a:ea typeface="+mn-ea"/>
                <a:cs typeface="+mn-cs"/>
              </a:rPr>
              <a:t> has instruction memory space separate from data memory space</a:t>
            </a:r>
          </a:p>
          <a:p>
            <a:r>
              <a:rPr lang="en-US" sz="1200" b="0" i="0" kern="1200" dirty="0">
                <a:solidFill>
                  <a:schemeClr val="tx1"/>
                </a:solidFill>
                <a:effectLst/>
                <a:latin typeface="+mn-lt"/>
                <a:ea typeface="+mn-ea"/>
                <a:cs typeface="+mn-cs"/>
              </a:rPr>
              <a:t>Global variable stored at 106</a:t>
            </a:r>
          </a:p>
          <a:p>
            <a:r>
              <a:rPr lang="en-US" sz="1200" b="0" i="0" kern="1200" dirty="0">
                <a:solidFill>
                  <a:schemeClr val="tx1"/>
                </a:solidFill>
                <a:effectLst/>
                <a:latin typeface="+mn-lt"/>
                <a:ea typeface="+mn-ea"/>
                <a:cs typeface="+mn-cs"/>
              </a:rPr>
              <a:t>String constant stored at 8EA // part of main’s stack frame</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97</a:t>
            </a:fld>
            <a:endParaRPr lang="en-US"/>
          </a:p>
        </p:txBody>
      </p:sp>
    </p:spTree>
    <p:extLst>
      <p:ext uri="{BB962C8B-B14F-4D97-AF65-F5344CB8AC3E}">
        <p14:creationId xmlns:p14="http://schemas.microsoft.com/office/powerpoint/2010/main" val="10351162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98</a:t>
            </a:fld>
            <a:endParaRPr lang="en-US"/>
          </a:p>
        </p:txBody>
      </p:sp>
    </p:spTree>
    <p:extLst>
      <p:ext uri="{BB962C8B-B14F-4D97-AF65-F5344CB8AC3E}">
        <p14:creationId xmlns:p14="http://schemas.microsoft.com/office/powerpoint/2010/main" val="8793780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99</a:t>
            </a:fld>
            <a:endParaRPr lang="en-US"/>
          </a:p>
        </p:txBody>
      </p:sp>
    </p:spTree>
    <p:extLst>
      <p:ext uri="{BB962C8B-B14F-4D97-AF65-F5344CB8AC3E}">
        <p14:creationId xmlns:p14="http://schemas.microsoft.com/office/powerpoint/2010/main" val="22127538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value 654 remains at address 0x2000, even though that’s no longer part of the stack. When memory is deallocated, it generally isn’t wiped.</a:t>
            </a:r>
          </a:p>
        </p:txBody>
      </p:sp>
      <p:sp>
        <p:nvSpPr>
          <p:cNvPr id="4" name="Slide Number Placeholder 3"/>
          <p:cNvSpPr>
            <a:spLocks noGrp="1"/>
          </p:cNvSpPr>
          <p:nvPr>
            <p:ph type="sldNum" sz="quarter" idx="5"/>
          </p:nvPr>
        </p:nvSpPr>
        <p:spPr/>
        <p:txBody>
          <a:bodyPr/>
          <a:lstStyle/>
          <a:p>
            <a:fld id="{B451C161-4068-4B77-B93E-241C90510927}" type="slidenum">
              <a:rPr lang="en-US" smtClean="0"/>
              <a:t>100</a:t>
            </a:fld>
            <a:endParaRPr lang="en-US"/>
          </a:p>
        </p:txBody>
      </p:sp>
    </p:spTree>
    <p:extLst>
      <p:ext uri="{BB962C8B-B14F-4D97-AF65-F5344CB8AC3E}">
        <p14:creationId xmlns:p14="http://schemas.microsoft.com/office/powerpoint/2010/main" val="9521341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In A32/T32, stack alignment is to 8-byte address.</a:t>
            </a:r>
          </a:p>
          <a:p>
            <a:endParaRPr lang="en-US" i="0" dirty="0"/>
          </a:p>
          <a:p>
            <a:r>
              <a:rPr lang="en-US" i="0" dirty="0"/>
              <a:t>In IA32 there were different alignment requirements depending on the OS, and even those weren’t closely followed. In 8086, it may have been a free-for-all.</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101</a:t>
            </a:fld>
            <a:endParaRPr lang="en-US"/>
          </a:p>
        </p:txBody>
      </p:sp>
    </p:spTree>
    <p:extLst>
      <p:ext uri="{BB962C8B-B14F-4D97-AF65-F5344CB8AC3E}">
        <p14:creationId xmlns:p14="http://schemas.microsoft.com/office/powerpoint/2010/main" val="14550954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 = store register</a:t>
            </a:r>
          </a:p>
          <a:p>
            <a:r>
              <a:rPr lang="en-US" dirty="0" err="1"/>
              <a:t>ldr</a:t>
            </a:r>
            <a:r>
              <a:rPr lang="en-US" dirty="0"/>
              <a:t>  = load register</a:t>
            </a:r>
          </a:p>
          <a:p>
            <a:r>
              <a:rPr lang="en-US" dirty="0" err="1"/>
              <a:t>stp</a:t>
            </a:r>
            <a:r>
              <a:rPr lang="en-US" dirty="0"/>
              <a:t> = store pair of registers</a:t>
            </a:r>
          </a:p>
          <a:p>
            <a:r>
              <a:rPr lang="en-US" dirty="0" err="1"/>
              <a:t>ldp</a:t>
            </a:r>
            <a:r>
              <a:rPr lang="en-US" dirty="0"/>
              <a:t> = load pair of registers</a:t>
            </a:r>
          </a:p>
          <a:p>
            <a:r>
              <a:rPr lang="en-US" dirty="0"/>
              <a:t>…[</a:t>
            </a:r>
            <a:r>
              <a:rPr lang="en-US" dirty="0" err="1"/>
              <a:t>sp</a:t>
            </a:r>
            <a:r>
              <a:rPr lang="en-US" i="0" dirty="0"/>
              <a:t>,#</a:t>
            </a:r>
            <a:r>
              <a:rPr lang="en-US" i="1" dirty="0"/>
              <a:t>n</a:t>
            </a:r>
            <a:r>
              <a:rPr lang="en-US" i="0" dirty="0"/>
              <a:t>]!</a:t>
            </a:r>
            <a:r>
              <a:rPr lang="en-US" dirty="0"/>
              <a:t> = pre-increment/decrement</a:t>
            </a:r>
          </a:p>
          <a:p>
            <a:r>
              <a:rPr lang="en-US" dirty="0"/>
              <a:t>…[</a:t>
            </a:r>
            <a:r>
              <a:rPr lang="en-US" dirty="0" err="1"/>
              <a:t>sp</a:t>
            </a:r>
            <a:r>
              <a:rPr lang="en-US" dirty="0"/>
              <a:t>], #</a:t>
            </a:r>
            <a:r>
              <a:rPr lang="en-US" i="1" dirty="0"/>
              <a:t>n</a:t>
            </a:r>
            <a:r>
              <a:rPr lang="en-US" i="0" dirty="0"/>
              <a:t> = post-increment/decrement</a:t>
            </a:r>
          </a:p>
          <a:p>
            <a:endParaRPr lang="en-US" i="0" dirty="0"/>
          </a:p>
          <a:p>
            <a:r>
              <a:rPr lang="en-US" dirty="0"/>
              <a:t>A64 doesn’t have “push” &amp; “pop” instructions, but using its pre/post increment addressing, we can achieve the same thing.</a:t>
            </a:r>
          </a:p>
          <a:p>
            <a:pPr marL="228600" indent="-228600">
              <a:buFont typeface="+mj-lt"/>
              <a:buAutoNum type="arabicPeriod"/>
            </a:pPr>
            <a:r>
              <a:rPr lang="en-US" dirty="0"/>
              <a:t>str/</a:t>
            </a:r>
            <a:r>
              <a:rPr lang="en-US" dirty="0" err="1"/>
              <a:t>ldr</a:t>
            </a:r>
            <a:r>
              <a:rPr lang="en-US" dirty="0"/>
              <a:t> is the direct equivalent to push/pop</a:t>
            </a:r>
          </a:p>
          <a:p>
            <a:pPr marL="228600" indent="-228600">
              <a:buFont typeface="+mj-lt"/>
              <a:buAutoNum type="arabicPeriod"/>
            </a:pPr>
            <a:r>
              <a:rPr lang="en-US" dirty="0"/>
              <a:t>For efficient memory access (and to assure stack alignment), </a:t>
            </a:r>
            <a:r>
              <a:rPr lang="en-US" dirty="0" err="1"/>
              <a:t>stp</a:t>
            </a:r>
            <a:r>
              <a:rPr lang="en-US" dirty="0"/>
              <a:t>/</a:t>
            </a:r>
            <a:r>
              <a:rPr lang="en-US" dirty="0" err="1"/>
              <a:t>ldp</a:t>
            </a:r>
            <a:r>
              <a:rPr lang="en-US" dirty="0"/>
              <a:t> is more common</a:t>
            </a:r>
          </a:p>
          <a:p>
            <a:pPr marL="228600" indent="-228600">
              <a:buFont typeface="+mj-lt"/>
              <a:buAutoNum type="arabicPeriod"/>
            </a:pPr>
            <a:r>
              <a:rPr lang="en-US" dirty="0"/>
              <a:t>For 32-bit registers, the second pair is stored using displacement mode</a:t>
            </a:r>
          </a:p>
          <a:p>
            <a:pPr marL="228600" indent="-228600">
              <a:buFont typeface="+mj-lt"/>
              <a:buAutoNum type="arabicPeriod"/>
            </a:pPr>
            <a:endParaRPr lang="en-US" dirty="0"/>
          </a:p>
          <a:p>
            <a:pPr marL="0" indent="0">
              <a:buFont typeface="+mj-lt"/>
              <a:buNone/>
            </a:pPr>
            <a:r>
              <a:rPr lang="en-US" dirty="0"/>
              <a:t>A32 has push/pop that are aliased to </a:t>
            </a:r>
            <a:r>
              <a:rPr lang="en-US" dirty="0" err="1"/>
              <a:t>stm</a:t>
            </a:r>
            <a:r>
              <a:rPr lang="en-US" dirty="0"/>
              <a:t>/</a:t>
            </a:r>
            <a:r>
              <a:rPr lang="en-US" dirty="0" err="1"/>
              <a:t>ldm</a:t>
            </a:r>
            <a:r>
              <a:rPr lang="en-US" dirty="0"/>
              <a:t> (store/load multiple, which are not present in A64). T32 has push/pop as first-class instructions (which get translated to </a:t>
            </a:r>
            <a:r>
              <a:rPr lang="en-US" dirty="0" err="1"/>
              <a:t>ldr</a:t>
            </a:r>
            <a:r>
              <a:rPr lang="en-US" dirty="0"/>
              <a:t>/str </a:t>
            </a:r>
            <a:r>
              <a:rPr lang="en-US" dirty="0" err="1"/>
              <a:t>r</a:t>
            </a:r>
            <a:r>
              <a:rPr lang="en-US" i="1" dirty="0" err="1"/>
              <a:t>nn</a:t>
            </a:r>
            <a:r>
              <a:rPr lang="en-US" i="0" dirty="0"/>
              <a:t>, [</a:t>
            </a:r>
            <a:r>
              <a:rPr lang="en-US" i="0" dirty="0" err="1"/>
              <a:t>sp</a:t>
            </a:r>
            <a:r>
              <a:rPr lang="en-US" i="0" dirty="0"/>
              <a:t>]) because </a:t>
            </a:r>
            <a:r>
              <a:rPr lang="en-US" i="0" dirty="0" err="1"/>
              <a:t>ldr</a:t>
            </a:r>
            <a:r>
              <a:rPr lang="en-US" i="0" dirty="0"/>
              <a:t>/str can only access registers R0-R7 in T32.</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102</a:t>
            </a:fld>
            <a:endParaRPr lang="en-US"/>
          </a:p>
        </p:txBody>
      </p:sp>
    </p:spTree>
    <p:extLst>
      <p:ext uri="{BB962C8B-B14F-4D97-AF65-F5344CB8AC3E}">
        <p14:creationId xmlns:p14="http://schemas.microsoft.com/office/powerpoint/2010/main" val="27425163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chapter 5 slides</a:t>
            </a:r>
          </a:p>
        </p:txBody>
      </p:sp>
      <p:sp>
        <p:nvSpPr>
          <p:cNvPr id="4" name="Slide Number Placeholder 3"/>
          <p:cNvSpPr>
            <a:spLocks noGrp="1"/>
          </p:cNvSpPr>
          <p:nvPr>
            <p:ph type="sldNum" sz="quarter" idx="5"/>
          </p:nvPr>
        </p:nvSpPr>
        <p:spPr/>
        <p:txBody>
          <a:bodyPr/>
          <a:lstStyle/>
          <a:p>
            <a:fld id="{B451C161-4068-4B77-B93E-241C90510927}" type="slidenum">
              <a:rPr lang="en-US" smtClean="0"/>
              <a:t>103</a:t>
            </a:fld>
            <a:endParaRPr lang="en-US"/>
          </a:p>
        </p:txBody>
      </p:sp>
    </p:spTree>
    <p:extLst>
      <p:ext uri="{BB962C8B-B14F-4D97-AF65-F5344CB8AC3E}">
        <p14:creationId xmlns:p14="http://schemas.microsoft.com/office/powerpoint/2010/main" val="139462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 CODE LOADS FROM MEMORY, DOES ADDITION IN-REGISTER, THEN STORES SUM TO MEMORY</a:t>
            </a:r>
          </a:p>
          <a:p>
            <a:r>
              <a:rPr lang="en-US" sz="1200" kern="1200" dirty="0" err="1">
                <a:solidFill>
                  <a:schemeClr val="tx1"/>
                </a:solidFill>
                <a:effectLst/>
                <a:latin typeface="+mn-lt"/>
                <a:ea typeface="+mn-ea"/>
                <a:cs typeface="+mn-cs"/>
              </a:rPr>
              <a:t>traverse_array</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$0,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jmp</a:t>
            </a:r>
            <a:r>
              <a:rPr lang="en-US" sz="1200" kern="1200" dirty="0">
                <a:solidFill>
                  <a:schemeClr val="tx1"/>
                </a:solidFill>
                <a:effectLst/>
                <a:latin typeface="+mn-lt"/>
                <a:ea typeface="+mn-ea"/>
                <a:cs typeface="+mn-cs"/>
              </a:rPr>
              <a:t> .L2</a:t>
            </a:r>
          </a:p>
          <a:p>
            <a:r>
              <a:rPr lang="en-US" sz="1200" kern="1200" dirty="0">
                <a:solidFill>
                  <a:schemeClr val="tx1"/>
                </a:solidFill>
                <a:effectLst/>
                <a:latin typeface="+mn-lt"/>
                <a:ea typeface="+mn-ea"/>
                <a:cs typeface="+mn-cs"/>
              </a:rPr>
              <a:t>.L3:</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(%rdi,%rdx,4), %</a:t>
            </a:r>
            <a:r>
              <a:rPr lang="en-US" sz="1200" kern="1200" dirty="0" err="1">
                <a:solidFill>
                  <a:schemeClr val="tx1"/>
                </a:solidFill>
                <a:effectLst/>
                <a:latin typeface="+mn-lt"/>
                <a:ea typeface="+mn-ea"/>
                <a:cs typeface="+mn-cs"/>
              </a:rPr>
              <a:t>rcx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edx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rcx</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.L2:</a:t>
            </a:r>
          </a:p>
          <a:p>
            <a:r>
              <a:rPr lang="en-US" sz="1200" kern="1200" dirty="0" err="1">
                <a:solidFill>
                  <a:schemeClr val="tx1"/>
                </a:solidFill>
                <a:effectLst/>
                <a:latin typeface="+mn-lt"/>
                <a:ea typeface="+mn-ea"/>
                <a:cs typeface="+mn-cs"/>
              </a:rPr>
              <a:t>cmpl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jl</a:t>
            </a:r>
            <a:r>
              <a:rPr lang="en-US" sz="1200" kern="1200" dirty="0">
                <a:solidFill>
                  <a:schemeClr val="tx1"/>
                </a:solidFill>
                <a:effectLst/>
                <a:latin typeface="+mn-lt"/>
                <a:ea typeface="+mn-ea"/>
                <a:cs typeface="+mn-cs"/>
              </a:rPr>
              <a:t> .L3</a:t>
            </a:r>
          </a:p>
          <a:p>
            <a:r>
              <a:rPr lang="en-US" sz="1200" kern="1200" dirty="0">
                <a:solidFill>
                  <a:schemeClr val="tx1"/>
                </a:solidFill>
                <a:effectLst/>
                <a:latin typeface="+mn-lt"/>
                <a:ea typeface="+mn-ea"/>
                <a:cs typeface="+mn-cs"/>
              </a:rPr>
              <a:t>ret</a:t>
            </a:r>
          </a:p>
          <a:p>
            <a:r>
              <a:rPr lang="en-US" sz="1200" kern="1200" dirty="0" err="1">
                <a:solidFill>
                  <a:schemeClr val="tx1"/>
                </a:solidFill>
                <a:effectLst/>
                <a:latin typeface="+mn-lt"/>
                <a:ea typeface="+mn-ea"/>
                <a:cs typeface="+mn-cs"/>
              </a:rPr>
              <a:t>traverse_array_with_pointers</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movslq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rsi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leaq</a:t>
            </a:r>
            <a:r>
              <a:rPr lang="en-US" sz="1200" kern="1200" dirty="0">
                <a:solidFill>
                  <a:schemeClr val="tx1"/>
                </a:solidFill>
                <a:effectLst/>
                <a:latin typeface="+mn-lt"/>
                <a:ea typeface="+mn-ea"/>
                <a:cs typeface="+mn-cs"/>
              </a:rPr>
              <a:t> (%rdi,%rsi,4),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.L5:</a:t>
            </a: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eax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movl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addq</a:t>
            </a:r>
            <a:r>
              <a:rPr lang="en-US" sz="1200" kern="1200" dirty="0">
                <a:solidFill>
                  <a:schemeClr val="tx1"/>
                </a:solidFill>
                <a:effectLst/>
                <a:latin typeface="+mn-lt"/>
                <a:ea typeface="+mn-ea"/>
                <a:cs typeface="+mn-cs"/>
              </a:rPr>
              <a:t> $4, %</a:t>
            </a:r>
            <a:r>
              <a:rPr lang="en-US" sz="1200" kern="1200" dirty="0" err="1">
                <a:solidFill>
                  <a:schemeClr val="tx1"/>
                </a:solidFill>
                <a:effectLst/>
                <a:latin typeface="+mn-lt"/>
                <a:ea typeface="+mn-ea"/>
                <a:cs typeface="+mn-cs"/>
              </a:rPr>
              <a:t>rdi</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cmpq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rdx</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jne</a:t>
            </a:r>
            <a:r>
              <a:rPr lang="en-US" sz="1200" kern="1200" dirty="0">
                <a:solidFill>
                  <a:schemeClr val="tx1"/>
                </a:solidFill>
                <a:effectLst/>
                <a:latin typeface="+mn-lt"/>
                <a:ea typeface="+mn-ea"/>
                <a:cs typeface="+mn-cs"/>
              </a:rPr>
              <a:t> .L5</a:t>
            </a:r>
          </a:p>
          <a:p>
            <a:r>
              <a:rPr lang="en-US" sz="1200" kern="1200" dirty="0">
                <a:solidFill>
                  <a:schemeClr val="tx1"/>
                </a:solidFill>
                <a:effectLst/>
                <a:latin typeface="+mn-lt"/>
                <a:ea typeface="+mn-ea"/>
                <a:cs typeface="+mn-cs"/>
              </a:rPr>
              <a:t>ret</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a:t>
            </a:fld>
            <a:endParaRPr lang="en-US"/>
          </a:p>
        </p:txBody>
      </p:sp>
    </p:spTree>
    <p:extLst>
      <p:ext uri="{BB962C8B-B14F-4D97-AF65-F5344CB8AC3E}">
        <p14:creationId xmlns:p14="http://schemas.microsoft.com/office/powerpoint/2010/main" val="22788078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104</a:t>
            </a:fld>
            <a:endParaRPr lang="en-US"/>
          </a:p>
        </p:txBody>
      </p:sp>
    </p:spTree>
    <p:extLst>
      <p:ext uri="{BB962C8B-B14F-4D97-AF65-F5344CB8AC3E}">
        <p14:creationId xmlns:p14="http://schemas.microsoft.com/office/powerpoint/2010/main" val="10290643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ARM code might be a little hard to read.</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 – save frame pointer and return address, allocating 32 bytes on stack (only need 16 for those two registers)</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 make a copy of the stack pointer in the frame pointer</a:t>
            </a:r>
          </a:p>
          <a:p>
            <a:r>
              <a:rPr lang="en-US" dirty="0">
                <a:solidFill>
                  <a:srgbClr val="00FA00"/>
                </a:solidFill>
                <a:latin typeface="Lucida Console" panose="020B0609040504020204" pitchFamily="49" charset="0"/>
              </a:rPr>
              <a:t> mov     x0, 6 – long value=6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 – getting an address on the stack for value; notice it’s displaced from the stack pointer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 – putting value’s address into X0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bl      triple – the function call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 – restoring registers, restoring stack pointer</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105</a:t>
            </a:fld>
            <a:endParaRPr lang="en-US"/>
          </a:p>
        </p:txBody>
      </p:sp>
    </p:spTree>
    <p:extLst>
      <p:ext uri="{BB962C8B-B14F-4D97-AF65-F5344CB8AC3E}">
        <p14:creationId xmlns:p14="http://schemas.microsoft.com/office/powerpoint/2010/main" val="33378578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106</a:t>
            </a:fld>
            <a:endParaRPr lang="en-US"/>
          </a:p>
        </p:txBody>
      </p:sp>
    </p:spTree>
    <p:extLst>
      <p:ext uri="{BB962C8B-B14F-4D97-AF65-F5344CB8AC3E}">
        <p14:creationId xmlns:p14="http://schemas.microsoft.com/office/powerpoint/2010/main" val="381788169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107</a:t>
            </a:fld>
            <a:endParaRPr lang="en-US"/>
          </a:p>
        </p:txBody>
      </p:sp>
    </p:spTree>
    <p:extLst>
      <p:ext uri="{BB962C8B-B14F-4D97-AF65-F5344CB8AC3E}">
        <p14:creationId xmlns:p14="http://schemas.microsoft.com/office/powerpoint/2010/main" val="22335151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these aren’t the </a:t>
            </a:r>
            <a:r>
              <a:rPr lang="en-US" i="1" dirty="0"/>
              <a:t>real</a:t>
            </a:r>
            <a:r>
              <a:rPr lang="en-US" i="0" dirty="0"/>
              <a:t> stack addresses.</a:t>
            </a:r>
          </a:p>
          <a:p>
            <a:endParaRPr lang="en-US" i="0" dirty="0"/>
          </a:p>
          <a:p>
            <a:pPr marL="228600" indent="-228600">
              <a:buFont typeface="+mj-lt"/>
              <a:buAutoNum type="arabicPeriod"/>
            </a:pPr>
            <a:r>
              <a:rPr lang="en-US" i="0" dirty="0"/>
              <a:t>Initially, rip=4004a2, </a:t>
            </a:r>
            <a:r>
              <a:rPr lang="en-US" i="0" dirty="0" err="1"/>
              <a:t>rsp</a:t>
            </a:r>
            <a:r>
              <a:rPr lang="en-US" i="0" dirty="0"/>
              <a:t>=2010</a:t>
            </a:r>
          </a:p>
          <a:p>
            <a:pPr marL="228600" indent="-228600">
              <a:buFont typeface="+mj-lt"/>
              <a:buAutoNum type="arabicPeriod"/>
            </a:pPr>
            <a:r>
              <a:rPr lang="en-US" i="0" dirty="0"/>
              <a:t>When the </a:t>
            </a:r>
            <a:r>
              <a:rPr lang="en-US" i="0" dirty="0" err="1"/>
              <a:t>subq</a:t>
            </a:r>
            <a:r>
              <a:rPr lang="en-US" i="0" dirty="0"/>
              <a:t> instruction executes, the stack grows, and </a:t>
            </a:r>
            <a:r>
              <a:rPr lang="en-US" i="0" dirty="0" err="1"/>
              <a:t>rsp</a:t>
            </a:r>
            <a:r>
              <a:rPr lang="en-US" i="0" dirty="0"/>
              <a:t>=2000</a:t>
            </a:r>
          </a:p>
          <a:p>
            <a:pPr marL="228600" indent="-228600">
              <a:buFont typeface="+mj-lt"/>
              <a:buAutoNum type="arabicPeriod"/>
            </a:pPr>
            <a:r>
              <a:rPr lang="en-US" i="0" dirty="0"/>
              <a:t>The next instruction, </a:t>
            </a:r>
            <a:r>
              <a:rPr lang="en-US" i="0" dirty="0" err="1"/>
              <a:t>movq</a:t>
            </a:r>
            <a:r>
              <a:rPr lang="en-US" i="0" dirty="0"/>
              <a:t>, rip=4004a6, the value 6 is placed at 0x2008 (this is a 9-byte instruction!)</a:t>
            </a:r>
          </a:p>
          <a:p>
            <a:pPr marL="228600" indent="-228600">
              <a:buFont typeface="+mj-lt"/>
              <a:buAutoNum type="arabicPeriod"/>
            </a:pPr>
            <a:r>
              <a:rPr lang="en-US" i="0" dirty="0"/>
              <a:t>The next instruction, </a:t>
            </a:r>
            <a:r>
              <a:rPr lang="en-US" i="0" dirty="0" err="1"/>
              <a:t>leaq</a:t>
            </a:r>
            <a:r>
              <a:rPr lang="en-US" i="0" dirty="0"/>
              <a:t>, rip=4004af, the address 0x2008 is placed in </a:t>
            </a:r>
            <a:r>
              <a:rPr lang="en-US" i="0" dirty="0" err="1"/>
              <a:t>rdi</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108</a:t>
            </a:fld>
            <a:endParaRPr lang="en-US"/>
          </a:p>
        </p:txBody>
      </p:sp>
    </p:spTree>
    <p:extLst>
      <p:ext uri="{BB962C8B-B14F-4D97-AF65-F5344CB8AC3E}">
        <p14:creationId xmlns:p14="http://schemas.microsoft.com/office/powerpoint/2010/main" val="71674054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5"/>
            </a:pPr>
            <a:r>
              <a:rPr lang="en-US" dirty="0" err="1"/>
              <a:t>callq</a:t>
            </a:r>
            <a:r>
              <a:rPr lang="en-US" dirty="0"/>
              <a:t> at rip=4004b4</a:t>
            </a:r>
          </a:p>
          <a:p>
            <a:pPr marL="228600" indent="-228600">
              <a:buFont typeface="+mj-lt"/>
              <a:buAutoNum type="arabicPeriod" startAt="5"/>
            </a:pPr>
            <a:r>
              <a:rPr lang="en-US" dirty="0"/>
              <a:t>The following instruction is 0x4004b9 – this will be the return address</a:t>
            </a:r>
          </a:p>
          <a:p>
            <a:pPr marL="228600" indent="-228600">
              <a:buFont typeface="+mj-lt"/>
              <a:buAutoNum type="arabicPeriod" startAt="5"/>
            </a:pPr>
            <a:r>
              <a:rPr lang="en-US" dirty="0"/>
              <a:t>The target is at 0x400497</a:t>
            </a:r>
          </a:p>
          <a:p>
            <a:pPr marL="228600" indent="-228600">
              <a:buFont typeface="+mj-lt"/>
              <a:buAutoNum type="arabicPeriod" startAt="5"/>
            </a:pPr>
            <a:r>
              <a:rPr lang="en-US" dirty="0"/>
              <a:t>Subtract and you get the displacement</a:t>
            </a:r>
          </a:p>
          <a:p>
            <a:pPr marL="228600" indent="-228600">
              <a:buFont typeface="+mj-lt"/>
              <a:buAutoNum type="arabicPeriod" startAt="5"/>
            </a:pPr>
            <a:r>
              <a:rPr lang="en-US" dirty="0"/>
              <a:t>Execute the call: push return address to stack, set %rip to target address</a:t>
            </a:r>
          </a:p>
          <a:p>
            <a:pPr marL="228600" indent="-228600">
              <a:buFont typeface="+mj-lt"/>
              <a:buAutoNum type="arabicPeriod" startAt="5"/>
            </a:pPr>
            <a:r>
              <a:rPr lang="en-US" dirty="0"/>
              <a:t>Fast-forward to the end of “triple”</a:t>
            </a:r>
          </a:p>
        </p:txBody>
      </p:sp>
      <p:sp>
        <p:nvSpPr>
          <p:cNvPr id="4" name="Slide Number Placeholder 3"/>
          <p:cNvSpPr>
            <a:spLocks noGrp="1"/>
          </p:cNvSpPr>
          <p:nvPr>
            <p:ph type="sldNum" sz="quarter" idx="5"/>
          </p:nvPr>
        </p:nvSpPr>
        <p:spPr/>
        <p:txBody>
          <a:bodyPr/>
          <a:lstStyle/>
          <a:p>
            <a:fld id="{B451C161-4068-4B77-B93E-241C90510927}" type="slidenum">
              <a:rPr lang="en-US" smtClean="0"/>
              <a:t>109</a:t>
            </a:fld>
            <a:endParaRPr lang="en-US"/>
          </a:p>
        </p:txBody>
      </p:sp>
    </p:spTree>
    <p:extLst>
      <p:ext uri="{BB962C8B-B14F-4D97-AF65-F5344CB8AC3E}">
        <p14:creationId xmlns:p14="http://schemas.microsoft.com/office/powerpoint/2010/main" val="24340352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1"/>
            </a:pPr>
            <a:r>
              <a:rPr lang="en-US" dirty="0"/>
              <a:t>The ret instruction pops the return address off of the stack and places it in rip. The stack, of course, shrinks.</a:t>
            </a:r>
          </a:p>
          <a:p>
            <a:pPr marL="228600" indent="-228600">
              <a:buFont typeface="+mj-lt"/>
              <a:buAutoNum type="arabicPeriod" startAt="11"/>
            </a:pPr>
            <a:r>
              <a:rPr lang="en-US" dirty="0"/>
              <a:t>The </a:t>
            </a:r>
            <a:r>
              <a:rPr lang="en-US" dirty="0" err="1"/>
              <a:t>addq</a:t>
            </a:r>
            <a:r>
              <a:rPr lang="en-US" dirty="0"/>
              <a:t> instruction further shrinks the stack.</a:t>
            </a:r>
          </a:p>
        </p:txBody>
      </p:sp>
      <p:sp>
        <p:nvSpPr>
          <p:cNvPr id="4" name="Slide Number Placeholder 3"/>
          <p:cNvSpPr>
            <a:spLocks noGrp="1"/>
          </p:cNvSpPr>
          <p:nvPr>
            <p:ph type="sldNum" sz="quarter" idx="5"/>
          </p:nvPr>
        </p:nvSpPr>
        <p:spPr/>
        <p:txBody>
          <a:bodyPr/>
          <a:lstStyle/>
          <a:p>
            <a:fld id="{B451C161-4068-4B77-B93E-241C90510927}" type="slidenum">
              <a:rPr lang="en-US" smtClean="0"/>
              <a:t>110</a:t>
            </a:fld>
            <a:endParaRPr lang="en-US"/>
          </a:p>
        </p:txBody>
      </p:sp>
    </p:spTree>
    <p:extLst>
      <p:ext uri="{BB962C8B-B14F-4D97-AF65-F5344CB8AC3E}">
        <p14:creationId xmlns:p14="http://schemas.microsoft.com/office/powerpoint/2010/main" val="160014717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111</a:t>
            </a:fld>
            <a:endParaRPr lang="en-US"/>
          </a:p>
        </p:txBody>
      </p:sp>
    </p:spTree>
    <p:extLst>
      <p:ext uri="{BB962C8B-B14F-4D97-AF65-F5344CB8AC3E}">
        <p14:creationId xmlns:p14="http://schemas.microsoft.com/office/powerpoint/2010/main" val="40320126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112</a:t>
            </a:fld>
            <a:endParaRPr lang="en-US"/>
          </a:p>
        </p:txBody>
      </p:sp>
    </p:spTree>
    <p:extLst>
      <p:ext uri="{BB962C8B-B14F-4D97-AF65-F5344CB8AC3E}">
        <p14:creationId xmlns:p14="http://schemas.microsoft.com/office/powerpoint/2010/main" val="24317532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these aren’t the </a:t>
            </a:r>
            <a:r>
              <a:rPr lang="en-US" i="1" dirty="0"/>
              <a:t>real</a:t>
            </a:r>
            <a:r>
              <a:rPr lang="en-US" i="0" dirty="0"/>
              <a:t> stack addresses.</a:t>
            </a:r>
          </a:p>
          <a:p>
            <a:endParaRPr lang="en-US" i="0" dirty="0"/>
          </a:p>
          <a:p>
            <a:pPr marL="228600" indent="-228600">
              <a:buFont typeface="+mj-lt"/>
              <a:buAutoNum type="arabicPeriod"/>
            </a:pPr>
            <a:r>
              <a:rPr lang="en-US" i="0" dirty="0"/>
              <a:t>Initially, PC=400590, SP=2010</a:t>
            </a:r>
          </a:p>
          <a:p>
            <a:pPr marL="228600" indent="-228600">
              <a:buFont typeface="+mj-lt"/>
              <a:buAutoNum type="arabicPeriod"/>
            </a:pPr>
            <a:r>
              <a:rPr lang="en-US" i="0" dirty="0"/>
              <a:t>When the </a:t>
            </a:r>
            <a:r>
              <a:rPr lang="en-US" i="0" dirty="0" err="1"/>
              <a:t>stp</a:t>
            </a:r>
            <a:r>
              <a:rPr lang="en-US" i="0" dirty="0"/>
              <a:t> instruction executes, the stack grows, and </a:t>
            </a:r>
            <a:r>
              <a:rPr lang="en-US" i="0" dirty="0" err="1"/>
              <a:t>rsp</a:t>
            </a:r>
            <a:r>
              <a:rPr lang="en-US" i="0" dirty="0"/>
              <a:t>=1FF0. LR &amp; FP are stored on the stack.</a:t>
            </a:r>
          </a:p>
          <a:p>
            <a:pPr marL="228600" indent="-228600">
              <a:buFont typeface="+mj-lt"/>
              <a:buAutoNum type="arabicPeriod"/>
            </a:pPr>
            <a:r>
              <a:rPr lang="en-US" i="0" dirty="0"/>
              <a:t>The SP will be the next FP, because that’s the address that the old FP is stored at.</a:t>
            </a:r>
          </a:p>
          <a:p>
            <a:pPr marL="228600" indent="-228600">
              <a:buFont typeface="+mj-lt"/>
              <a:buAutoNum type="arabicPeriod"/>
            </a:pPr>
            <a:r>
              <a:rPr lang="en-US" i="0" dirty="0"/>
              <a:t>Put 6 in X0…</a:t>
            </a:r>
          </a:p>
          <a:p>
            <a:pPr marL="228600" indent="-228600">
              <a:buFont typeface="+mj-lt"/>
              <a:buAutoNum type="arabicPeriod"/>
            </a:pPr>
            <a:r>
              <a:rPr lang="en-US" i="0" dirty="0"/>
              <a:t>…so it can be placed on the stack…</a:t>
            </a:r>
          </a:p>
          <a:p>
            <a:pPr marL="228600" indent="-228600">
              <a:buFont typeface="+mj-lt"/>
              <a:buAutoNum type="arabicPeriod"/>
            </a:pPr>
            <a:r>
              <a:rPr lang="en-US" i="0" dirty="0"/>
              <a:t>…and its address placed in X0</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i="0" dirty="0"/>
              <a:t>bl at 4005A4</a:t>
            </a:r>
          </a:p>
        </p:txBody>
      </p:sp>
      <p:sp>
        <p:nvSpPr>
          <p:cNvPr id="4" name="Slide Number Placeholder 3"/>
          <p:cNvSpPr>
            <a:spLocks noGrp="1"/>
          </p:cNvSpPr>
          <p:nvPr>
            <p:ph type="sldNum" sz="quarter" idx="5"/>
          </p:nvPr>
        </p:nvSpPr>
        <p:spPr/>
        <p:txBody>
          <a:bodyPr/>
          <a:lstStyle/>
          <a:p>
            <a:fld id="{B451C161-4068-4B77-B93E-241C90510927}" type="slidenum">
              <a:rPr lang="en-US" smtClean="0"/>
              <a:t>113</a:t>
            </a:fld>
            <a:endParaRPr lang="en-US"/>
          </a:p>
        </p:txBody>
      </p:sp>
    </p:spTree>
    <p:extLst>
      <p:ext uri="{BB962C8B-B14F-4D97-AF65-F5344CB8AC3E}">
        <p14:creationId xmlns:p14="http://schemas.microsoft.com/office/powerpoint/2010/main" val="4154052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9F74351-DC36-9E4A-A656-6ABE4AD632A7}" type="datetime1">
              <a:rPr lang="en-US" smtClean="0"/>
              <a:t>12/24/22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9100FA-E43E-5D43-80DD-92DF2F93F269}" type="datetime1">
              <a:rPr lang="en-US" smtClean="0"/>
              <a:t>12/24/22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D6673C7-255B-F345-9AB7-941E075ECEA0}" type="datetime1">
              <a:rPr lang="en-US" smtClean="0"/>
              <a:t>12/24/22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F0A01D-CF99-2F44-8437-2E6EE040BF3F}" type="datetime1">
              <a:rPr lang="en-US" smtClean="0"/>
              <a:t>12/24/22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AD3FE7-E2CB-1645-AD06-D3A400E58391}" type="datetime1">
              <a:rPr lang="en-US" smtClean="0"/>
              <a:t>12/24/22</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7FB500-6134-6140-86E2-38660493C2A9}" type="datetime1">
              <a:rPr lang="en-US" smtClean="0"/>
              <a:t>12/24/22</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82D3D-6B49-9D4E-9660-E8E0CD4F0D1E}" type="datetime1">
              <a:rPr lang="en-US" smtClean="0"/>
              <a:t>12/24/22</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1EE086-718F-7A4A-A8F6-97331097908B}" type="datetime1">
              <a:rPr lang="en-US" smtClean="0"/>
              <a:t>12/24/22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2D1AF5-A7CC-F345-85E4-F2221D025F25}" type="datetime1">
              <a:rPr lang="en-US" smtClean="0"/>
              <a:t>12/24/22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1CEFC49E-D16C-E041-AAF4-58EE991B3FE9}" type="datetime1">
              <a:rPr lang="en-US" smtClean="0"/>
              <a:t>12/24/22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4.emf"/><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8.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13.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15.emf"/><Relationship Id="rId4" Type="http://schemas.openxmlformats.org/officeDocument/2006/relationships/image" Target="../media/image4.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Translating C’s</a:t>
            </a:r>
            <a:br>
              <a:rPr lang="en-US" dirty="0"/>
            </a:br>
            <a:r>
              <a:rPr lang="en-US" dirty="0"/>
              <a:t>Data Structures</a:t>
            </a:r>
            <a:br>
              <a:rPr lang="en-US" dirty="0"/>
            </a:br>
            <a:r>
              <a:rPr lang="en-US" dirty="0"/>
              <a:t>&amp; Control Structures</a:t>
            </a:r>
            <a:br>
              <a:rPr lang="en-US" dirty="0"/>
            </a:br>
            <a:r>
              <a:rPr lang="en-US" dirty="0"/>
              <a:t>into Assembly Code</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(ARM)</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EF480632-6717-214E-A4C4-6E18215E02CD}"/>
              </a:ext>
            </a:extLst>
          </p:cNvPr>
          <p:cNvSpPr/>
          <p:nvPr/>
        </p:nvSpPr>
        <p:spPr>
          <a:xfrm>
            <a:off x="6388383" y="2658662"/>
            <a:ext cx="5501845" cy="369768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mov     w2, 0</a:t>
            </a:r>
          </a:p>
          <a:p>
            <a:r>
              <a:rPr lang="en-US" dirty="0">
                <a:solidFill>
                  <a:srgbClr val="00FA00"/>
                </a:solidFill>
                <a:latin typeface="Lucida Console" panose="020B0609040504020204" pitchFamily="49" charset="0"/>
              </a:rPr>
              <a:t>        b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sxtw</a:t>
            </a:r>
            <a:r>
              <a:rPr lang="en-US" dirty="0">
                <a:solidFill>
                  <a:srgbClr val="00FA00"/>
                </a:solidFill>
                <a:latin typeface="Lucida Console" panose="020B0609040504020204" pitchFamily="49" charset="0"/>
              </a:rPr>
              <a:t>    x4, w2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w3, [x0, x4,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        add     w3, w3, 1</a:t>
            </a:r>
          </a:p>
          <a:p>
            <a:r>
              <a:rPr lang="en-US" dirty="0">
                <a:solidFill>
                  <a:srgbClr val="00FA00"/>
                </a:solidFill>
                <a:latin typeface="Lucida Console" panose="020B0609040504020204" pitchFamily="49" charset="0"/>
              </a:rPr>
              <a:t>        str     w3, [x0, x4,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        add     w2, w2, 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w2, w1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blt</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        ret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9484896" y="2258001"/>
            <a:ext cx="2262094" cy="369332"/>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endParaRPr lang="en-US" dirty="0"/>
          </a:p>
        </p:txBody>
      </p:sp>
      <p:sp>
        <p:nvSpPr>
          <p:cNvPr id="16" name="Bent-Up Arrow 15">
            <a:extLst>
              <a:ext uri="{FF2B5EF4-FFF2-40B4-BE49-F238E27FC236}">
                <a16:creationId xmlns:a16="http://schemas.microsoft.com/office/drawing/2014/main" id="{C2404BB9-12B9-A34F-868B-8F17D1791F28}"/>
              </a:ext>
            </a:extLst>
          </p:cNvPr>
          <p:cNvSpPr/>
          <p:nvPr/>
        </p:nvSpPr>
        <p:spPr>
          <a:xfrm rot="5400000">
            <a:off x="3852246" y="1492109"/>
            <a:ext cx="2128396" cy="4995219"/>
          </a:xfrm>
          <a:prstGeom prst="bentUpArrow">
            <a:avLst>
              <a:gd name="adj1" fmla="val 13862"/>
              <a:gd name="adj2" fmla="val 25000"/>
              <a:gd name="adj3" fmla="val 25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3B3C8916-7F46-4E41-B07D-7C7440097A08}"/>
              </a:ext>
            </a:extLst>
          </p:cNvPr>
          <p:cNvSpPr/>
          <p:nvPr/>
        </p:nvSpPr>
        <p:spPr>
          <a:xfrm>
            <a:off x="7414054" y="4164227"/>
            <a:ext cx="308919" cy="691978"/>
          </a:xfrm>
          <a:prstGeom prst="leftBrace">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7" name="Picture 16">
            <a:extLst>
              <a:ext uri="{FF2B5EF4-FFF2-40B4-BE49-F238E27FC236}">
                <a16:creationId xmlns:a16="http://schemas.microsoft.com/office/drawing/2014/main" id="{A76D5C8F-49E3-CD46-8A56-0CBB6BA13412}"/>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8" name="Picture 17">
            <a:extLst>
              <a:ext uri="{FF2B5EF4-FFF2-40B4-BE49-F238E27FC236}">
                <a16:creationId xmlns:a16="http://schemas.microsoft.com/office/drawing/2014/main" id="{9C32ECF4-13AA-A84E-9602-C16D4249B72E}"/>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41151638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1B72B9F-F5AE-CB48-B274-6AFB2EB6299C}"/>
              </a:ext>
            </a:extLst>
          </p:cNvPr>
          <p:cNvSpPr>
            <a:spLocks noGrp="1"/>
          </p:cNvSpPr>
          <p:nvPr>
            <p:ph type="title"/>
          </p:nvPr>
        </p:nvSpPr>
        <p:spPr/>
        <p:txBody>
          <a:bodyPr/>
          <a:lstStyle/>
          <a:p>
            <a:r>
              <a:rPr lang="en-US" dirty="0"/>
              <a:t>Stack Manipulation:</a:t>
            </a:r>
            <a:br>
              <a:rPr lang="en-US" dirty="0"/>
            </a:br>
            <a:r>
              <a:rPr lang="en-US" dirty="0"/>
              <a:t>Push/Pop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ectangle 19">
            <a:extLst>
              <a:ext uri="{FF2B5EF4-FFF2-40B4-BE49-F238E27FC236}">
                <a16:creationId xmlns:a16="http://schemas.microsoft.com/office/drawing/2014/main" id="{81845CF0-746B-5C42-8C3F-FD6672D0756D}"/>
              </a:ext>
            </a:extLst>
          </p:cNvPr>
          <p:cNvSpPr>
            <a:spLocks noChangeArrowheads="1"/>
          </p:cNvSpPr>
          <p:nvPr/>
        </p:nvSpPr>
        <p:spPr bwMode="auto">
          <a:xfrm>
            <a:off x="2812473" y="5433219"/>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321</a:t>
            </a:r>
          </a:p>
        </p:txBody>
      </p:sp>
      <p:sp>
        <p:nvSpPr>
          <p:cNvPr id="10" name="Rectangle 21">
            <a:extLst>
              <a:ext uri="{FF2B5EF4-FFF2-40B4-BE49-F238E27FC236}">
                <a16:creationId xmlns:a16="http://schemas.microsoft.com/office/drawing/2014/main" id="{C710CF1F-B868-6E41-821E-F89C7D7865CD}"/>
              </a:ext>
            </a:extLst>
          </p:cNvPr>
          <p:cNvSpPr>
            <a:spLocks noChangeArrowheads="1"/>
          </p:cNvSpPr>
          <p:nvPr/>
        </p:nvSpPr>
        <p:spPr bwMode="auto">
          <a:xfrm>
            <a:off x="2812473" y="5052219"/>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11" name="Rectangle 23">
            <a:extLst>
              <a:ext uri="{FF2B5EF4-FFF2-40B4-BE49-F238E27FC236}">
                <a16:creationId xmlns:a16="http://schemas.microsoft.com/office/drawing/2014/main" id="{8C96D1EA-BE54-6D48-98A1-8F16F5B1EE14}"/>
              </a:ext>
            </a:extLst>
          </p:cNvPr>
          <p:cNvSpPr>
            <a:spLocks noChangeArrowheads="1"/>
          </p:cNvSpPr>
          <p:nvPr/>
        </p:nvSpPr>
        <p:spPr bwMode="auto">
          <a:xfrm>
            <a:off x="2812473" y="3604419"/>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987</a:t>
            </a:r>
          </a:p>
        </p:txBody>
      </p:sp>
      <p:sp>
        <p:nvSpPr>
          <p:cNvPr id="12" name="Rectangle 24">
            <a:extLst>
              <a:ext uri="{FF2B5EF4-FFF2-40B4-BE49-F238E27FC236}">
                <a16:creationId xmlns:a16="http://schemas.microsoft.com/office/drawing/2014/main" id="{25D74314-9962-BD42-B071-00EA234D6118}"/>
              </a:ext>
            </a:extLst>
          </p:cNvPr>
          <p:cNvSpPr>
            <a:spLocks noChangeArrowheads="1"/>
          </p:cNvSpPr>
          <p:nvPr/>
        </p:nvSpPr>
        <p:spPr bwMode="auto">
          <a:xfrm>
            <a:off x="2812473" y="2385219"/>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25">
            <a:extLst>
              <a:ext uri="{FF2B5EF4-FFF2-40B4-BE49-F238E27FC236}">
                <a16:creationId xmlns:a16="http://schemas.microsoft.com/office/drawing/2014/main" id="{6C4883F1-6435-5D48-BA9B-C4070136CFFD}"/>
              </a:ext>
            </a:extLst>
          </p:cNvPr>
          <p:cNvSpPr>
            <a:spLocks noChangeArrowheads="1"/>
          </p:cNvSpPr>
          <p:nvPr/>
        </p:nvSpPr>
        <p:spPr bwMode="auto">
          <a:xfrm>
            <a:off x="2812473" y="5814219"/>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grpSp>
        <p:nvGrpSpPr>
          <p:cNvPr id="61" name="Group 60">
            <a:extLst>
              <a:ext uri="{FF2B5EF4-FFF2-40B4-BE49-F238E27FC236}">
                <a16:creationId xmlns:a16="http://schemas.microsoft.com/office/drawing/2014/main" id="{9BF670AD-9BAF-CB40-B435-65F6028EF6A7}"/>
              </a:ext>
            </a:extLst>
          </p:cNvPr>
          <p:cNvGrpSpPr/>
          <p:nvPr/>
        </p:nvGrpSpPr>
        <p:grpSpPr>
          <a:xfrm>
            <a:off x="4336473" y="2385219"/>
            <a:ext cx="2743200" cy="3810000"/>
            <a:chOff x="4336473" y="2385219"/>
            <a:chExt cx="2743200" cy="3810000"/>
          </a:xfrm>
        </p:grpSpPr>
        <p:sp>
          <p:nvSpPr>
            <p:cNvPr id="15" name="Rectangle 7">
              <a:extLst>
                <a:ext uri="{FF2B5EF4-FFF2-40B4-BE49-F238E27FC236}">
                  <a16:creationId xmlns:a16="http://schemas.microsoft.com/office/drawing/2014/main" id="{367073B8-6CBE-4A42-942F-A92AA13A3D20}"/>
                </a:ext>
              </a:extLst>
            </p:cNvPr>
            <p:cNvSpPr>
              <a:spLocks noChangeArrowheads="1"/>
            </p:cNvSpPr>
            <p:nvPr/>
          </p:nvSpPr>
          <p:spPr bwMode="auto">
            <a:xfrm>
              <a:off x="4336473" y="5814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a:t>
              </a:r>
              <a:r>
                <a:rPr lang="en-US" dirty="0" err="1">
                  <a:latin typeface="Lucida Console" panose="020B0609040504020204" pitchFamily="49" charset="0"/>
                  <a:cs typeface="Courier"/>
                </a:rPr>
                <a:t>rsp</a:t>
              </a:r>
              <a:endParaRPr lang="en-US" dirty="0">
                <a:latin typeface="Lucida Console" panose="020B0609040504020204" pitchFamily="49" charset="0"/>
                <a:cs typeface="Courier"/>
              </a:endParaRPr>
            </a:p>
          </p:txBody>
        </p:sp>
        <p:sp>
          <p:nvSpPr>
            <p:cNvPr id="16" name="Rectangle 9">
              <a:extLst>
                <a:ext uri="{FF2B5EF4-FFF2-40B4-BE49-F238E27FC236}">
                  <a16:creationId xmlns:a16="http://schemas.microsoft.com/office/drawing/2014/main" id="{017C25DD-EEA1-4840-8C8D-82FB4257916A}"/>
                </a:ext>
              </a:extLst>
            </p:cNvPr>
            <p:cNvSpPr>
              <a:spLocks noChangeArrowheads="1"/>
            </p:cNvSpPr>
            <p:nvPr/>
          </p:nvSpPr>
          <p:spPr bwMode="auto">
            <a:xfrm>
              <a:off x="4336473" y="5052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%r10</a:t>
              </a:r>
            </a:p>
          </p:txBody>
        </p:sp>
        <p:sp>
          <p:nvSpPr>
            <p:cNvPr id="17" name="Rectangle 14">
              <a:extLst>
                <a:ext uri="{FF2B5EF4-FFF2-40B4-BE49-F238E27FC236}">
                  <a16:creationId xmlns:a16="http://schemas.microsoft.com/office/drawing/2014/main" id="{EE7091EF-2187-4941-9683-A3AF516EC157}"/>
                </a:ext>
              </a:extLst>
            </p:cNvPr>
            <p:cNvSpPr>
              <a:spLocks noChangeArrowheads="1"/>
            </p:cNvSpPr>
            <p:nvPr/>
          </p:nvSpPr>
          <p:spPr bwMode="auto">
            <a:xfrm>
              <a:off x="4336473" y="5433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%r11</a:t>
              </a:r>
            </a:p>
          </p:txBody>
        </p:sp>
        <p:sp>
          <p:nvSpPr>
            <p:cNvPr id="19" name="Rectangle 2">
              <a:extLst>
                <a:ext uri="{FF2B5EF4-FFF2-40B4-BE49-F238E27FC236}">
                  <a16:creationId xmlns:a16="http://schemas.microsoft.com/office/drawing/2014/main" id="{4BBC0FE2-5803-BE4E-A5DB-60CA6E2CD8BC}"/>
                </a:ext>
              </a:extLst>
            </p:cNvPr>
            <p:cNvSpPr>
              <a:spLocks noChangeArrowheads="1"/>
            </p:cNvSpPr>
            <p:nvPr/>
          </p:nvSpPr>
          <p:spPr bwMode="auto">
            <a:xfrm>
              <a:off x="4336473" y="3604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0x2008</a:t>
              </a:r>
            </a:p>
          </p:txBody>
        </p:sp>
        <p:sp>
          <p:nvSpPr>
            <p:cNvPr id="20" name="Rectangle 3">
              <a:extLst>
                <a:ext uri="{FF2B5EF4-FFF2-40B4-BE49-F238E27FC236}">
                  <a16:creationId xmlns:a16="http://schemas.microsoft.com/office/drawing/2014/main" id="{801DADE9-4689-A44B-88B5-93859891034C}"/>
                </a:ext>
              </a:extLst>
            </p:cNvPr>
            <p:cNvSpPr>
              <a:spLocks noChangeArrowheads="1"/>
            </p:cNvSpPr>
            <p:nvPr/>
          </p:nvSpPr>
          <p:spPr bwMode="auto">
            <a:xfrm>
              <a:off x="4336473" y="3223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0x2010</a:t>
              </a:r>
            </a:p>
          </p:txBody>
        </p:sp>
        <p:sp>
          <p:nvSpPr>
            <p:cNvPr id="21" name="Rectangle 4">
              <a:extLst>
                <a:ext uri="{FF2B5EF4-FFF2-40B4-BE49-F238E27FC236}">
                  <a16:creationId xmlns:a16="http://schemas.microsoft.com/office/drawing/2014/main" id="{48B88501-A0BF-1C4A-8515-3EBBB9FA85BF}"/>
                </a:ext>
              </a:extLst>
            </p:cNvPr>
            <p:cNvSpPr>
              <a:spLocks noChangeArrowheads="1"/>
            </p:cNvSpPr>
            <p:nvPr/>
          </p:nvSpPr>
          <p:spPr bwMode="auto">
            <a:xfrm>
              <a:off x="4336473" y="2842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0x2018</a:t>
              </a:r>
            </a:p>
          </p:txBody>
        </p:sp>
        <p:sp>
          <p:nvSpPr>
            <p:cNvPr id="22" name="Rectangle 5">
              <a:extLst>
                <a:ext uri="{FF2B5EF4-FFF2-40B4-BE49-F238E27FC236}">
                  <a16:creationId xmlns:a16="http://schemas.microsoft.com/office/drawing/2014/main" id="{69B1CC99-C923-804B-B56C-0095BB69533A}"/>
                </a:ext>
              </a:extLst>
            </p:cNvPr>
            <p:cNvSpPr>
              <a:spLocks noChangeArrowheads="1"/>
            </p:cNvSpPr>
            <p:nvPr/>
          </p:nvSpPr>
          <p:spPr bwMode="auto">
            <a:xfrm>
              <a:off x="4336473" y="3985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0x2000</a:t>
              </a:r>
            </a:p>
          </p:txBody>
        </p:sp>
        <p:sp>
          <p:nvSpPr>
            <p:cNvPr id="23" name="Rectangle 6">
              <a:extLst>
                <a:ext uri="{FF2B5EF4-FFF2-40B4-BE49-F238E27FC236}">
                  <a16:creationId xmlns:a16="http://schemas.microsoft.com/office/drawing/2014/main" id="{1ACA3257-7E31-6A42-A117-EBAAF8135BEF}"/>
                </a:ext>
              </a:extLst>
            </p:cNvPr>
            <p:cNvSpPr>
              <a:spLocks noChangeArrowheads="1"/>
            </p:cNvSpPr>
            <p:nvPr/>
          </p:nvSpPr>
          <p:spPr bwMode="auto">
            <a:xfrm>
              <a:off x="5708073" y="5433219"/>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321</a:t>
              </a:r>
            </a:p>
          </p:txBody>
        </p:sp>
        <p:sp>
          <p:nvSpPr>
            <p:cNvPr id="24" name="Rectangle 8">
              <a:extLst>
                <a:ext uri="{FF2B5EF4-FFF2-40B4-BE49-F238E27FC236}">
                  <a16:creationId xmlns:a16="http://schemas.microsoft.com/office/drawing/2014/main" id="{92C9F292-98C7-D34D-9CC7-D4C49DC000C1}"/>
                </a:ext>
              </a:extLst>
            </p:cNvPr>
            <p:cNvSpPr>
              <a:spLocks noChangeArrowheads="1"/>
            </p:cNvSpPr>
            <p:nvPr/>
          </p:nvSpPr>
          <p:spPr bwMode="auto">
            <a:xfrm>
              <a:off x="5708073" y="5052219"/>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25" name="Rectangle 10">
              <a:extLst>
                <a:ext uri="{FF2B5EF4-FFF2-40B4-BE49-F238E27FC236}">
                  <a16:creationId xmlns:a16="http://schemas.microsoft.com/office/drawing/2014/main" id="{EFFFC14E-A3A8-CE48-9994-FC0DAA77FC5D}"/>
                </a:ext>
              </a:extLst>
            </p:cNvPr>
            <p:cNvSpPr>
              <a:spLocks noChangeArrowheads="1"/>
            </p:cNvSpPr>
            <p:nvPr/>
          </p:nvSpPr>
          <p:spPr bwMode="auto">
            <a:xfrm>
              <a:off x="5708073" y="3985419"/>
              <a:ext cx="1371600" cy="381000"/>
            </a:xfrm>
            <a:prstGeom prst="rect">
              <a:avLst/>
            </a:prstGeom>
            <a:solidFill>
              <a:srgbClr val="385723"/>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654</a:t>
              </a:r>
            </a:p>
          </p:txBody>
        </p:sp>
        <p:sp>
          <p:nvSpPr>
            <p:cNvPr id="26" name="Rectangle 11">
              <a:extLst>
                <a:ext uri="{FF2B5EF4-FFF2-40B4-BE49-F238E27FC236}">
                  <a16:creationId xmlns:a16="http://schemas.microsoft.com/office/drawing/2014/main" id="{0F165C1C-2BCD-CF48-B43D-2CE33F352520}"/>
                </a:ext>
              </a:extLst>
            </p:cNvPr>
            <p:cNvSpPr>
              <a:spLocks noChangeArrowheads="1"/>
            </p:cNvSpPr>
            <p:nvPr/>
          </p:nvSpPr>
          <p:spPr bwMode="auto">
            <a:xfrm>
              <a:off x="5708073" y="3604419"/>
              <a:ext cx="1371600" cy="381000"/>
            </a:xfrm>
            <a:prstGeom prst="rect">
              <a:avLst/>
            </a:prstGeom>
            <a:solidFill>
              <a:srgbClr val="00B050"/>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987</a:t>
              </a:r>
            </a:p>
          </p:txBody>
        </p:sp>
        <p:sp>
          <p:nvSpPr>
            <p:cNvPr id="27" name="Rectangle 12">
              <a:extLst>
                <a:ext uri="{FF2B5EF4-FFF2-40B4-BE49-F238E27FC236}">
                  <a16:creationId xmlns:a16="http://schemas.microsoft.com/office/drawing/2014/main" id="{23D10A87-1EFA-D741-BC01-6121C01A83F4}"/>
                </a:ext>
              </a:extLst>
            </p:cNvPr>
            <p:cNvSpPr>
              <a:spLocks noChangeArrowheads="1"/>
            </p:cNvSpPr>
            <p:nvPr/>
          </p:nvSpPr>
          <p:spPr bwMode="auto">
            <a:xfrm>
              <a:off x="5708073" y="2385219"/>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Rectangle 13">
              <a:extLst>
                <a:ext uri="{FF2B5EF4-FFF2-40B4-BE49-F238E27FC236}">
                  <a16:creationId xmlns:a16="http://schemas.microsoft.com/office/drawing/2014/main" id="{0847D319-124C-5744-A4C8-8392B56B2855}"/>
                </a:ext>
              </a:extLst>
            </p:cNvPr>
            <p:cNvSpPr>
              <a:spLocks noChangeArrowheads="1"/>
            </p:cNvSpPr>
            <p:nvPr/>
          </p:nvSpPr>
          <p:spPr bwMode="auto">
            <a:xfrm>
              <a:off x="5708073" y="5814219"/>
              <a:ext cx="1371600" cy="381000"/>
            </a:xfrm>
            <a:prstGeom prst="rect">
              <a:avLst/>
            </a:prstGeom>
            <a:solidFill>
              <a:srgbClr val="F6D6FB"/>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grpSp>
      <p:sp>
        <p:nvSpPr>
          <p:cNvPr id="29" name="Text Box 27">
            <a:extLst>
              <a:ext uri="{FF2B5EF4-FFF2-40B4-BE49-F238E27FC236}">
                <a16:creationId xmlns:a16="http://schemas.microsoft.com/office/drawing/2014/main" id="{8EF9D5FC-E046-EB46-809E-775D1BF7DC25}"/>
              </a:ext>
            </a:extLst>
          </p:cNvPr>
          <p:cNvSpPr txBox="1">
            <a:spLocks noChangeArrowheads="1"/>
          </p:cNvSpPr>
          <p:nvPr/>
        </p:nvSpPr>
        <p:spPr bwMode="auto">
          <a:xfrm>
            <a:off x="5631873" y="1851819"/>
            <a:ext cx="1563248"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pPr>
            <a:r>
              <a:rPr lang="en-US" dirty="0" err="1">
                <a:latin typeface="Courier"/>
                <a:cs typeface="Courier"/>
              </a:rPr>
              <a:t>pushq</a:t>
            </a:r>
            <a:r>
              <a:rPr lang="en-US" dirty="0">
                <a:latin typeface="Courier"/>
                <a:cs typeface="Courier"/>
              </a:rPr>
              <a:t> %r10</a:t>
            </a:r>
          </a:p>
        </p:txBody>
      </p:sp>
      <p:sp>
        <p:nvSpPr>
          <p:cNvPr id="30" name="Text Box 39">
            <a:extLst>
              <a:ext uri="{FF2B5EF4-FFF2-40B4-BE49-F238E27FC236}">
                <a16:creationId xmlns:a16="http://schemas.microsoft.com/office/drawing/2014/main" id="{D88F3F56-54A2-FA4E-8502-40E51FB29EA8}"/>
              </a:ext>
            </a:extLst>
          </p:cNvPr>
          <p:cNvSpPr txBox="1">
            <a:spLocks noChangeArrowheads="1"/>
          </p:cNvSpPr>
          <p:nvPr/>
        </p:nvSpPr>
        <p:spPr bwMode="auto">
          <a:xfrm>
            <a:off x="8679873" y="1851819"/>
            <a:ext cx="1425390"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lnSpc>
                <a:spcPct val="100000"/>
              </a:lnSpc>
            </a:pPr>
            <a:r>
              <a:rPr lang="en-US" dirty="0" err="1">
                <a:latin typeface="Courier"/>
                <a:cs typeface="Courier"/>
              </a:rPr>
              <a:t>popq</a:t>
            </a:r>
            <a:r>
              <a:rPr lang="en-US" dirty="0">
                <a:latin typeface="Courier"/>
                <a:cs typeface="Courier"/>
              </a:rPr>
              <a:t> %r11</a:t>
            </a:r>
          </a:p>
        </p:txBody>
      </p:sp>
      <p:grpSp>
        <p:nvGrpSpPr>
          <p:cNvPr id="62" name="Group 61">
            <a:extLst>
              <a:ext uri="{FF2B5EF4-FFF2-40B4-BE49-F238E27FC236}">
                <a16:creationId xmlns:a16="http://schemas.microsoft.com/office/drawing/2014/main" id="{593541BE-60CD-9A47-B985-5CDB40741780}"/>
              </a:ext>
            </a:extLst>
          </p:cNvPr>
          <p:cNvGrpSpPr/>
          <p:nvPr/>
        </p:nvGrpSpPr>
        <p:grpSpPr>
          <a:xfrm>
            <a:off x="7384473" y="2385219"/>
            <a:ext cx="2743200" cy="3810000"/>
            <a:chOff x="7384473" y="2385219"/>
            <a:chExt cx="2743200" cy="3810000"/>
          </a:xfrm>
        </p:grpSpPr>
        <p:sp>
          <p:nvSpPr>
            <p:cNvPr id="32" name="Rectangle 32">
              <a:extLst>
                <a:ext uri="{FF2B5EF4-FFF2-40B4-BE49-F238E27FC236}">
                  <a16:creationId xmlns:a16="http://schemas.microsoft.com/office/drawing/2014/main" id="{1EDBD1F1-A6FF-C542-AA16-B49C36FA49E2}"/>
                </a:ext>
              </a:extLst>
            </p:cNvPr>
            <p:cNvSpPr>
              <a:spLocks noChangeArrowheads="1"/>
            </p:cNvSpPr>
            <p:nvPr/>
          </p:nvSpPr>
          <p:spPr bwMode="auto">
            <a:xfrm>
              <a:off x="7384473" y="5814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a:t>
              </a:r>
              <a:r>
                <a:rPr lang="en-US" dirty="0" err="1">
                  <a:latin typeface="Lucida Console" panose="020B0609040504020204" pitchFamily="49" charset="0"/>
                  <a:cs typeface="Courier"/>
                </a:rPr>
                <a:t>rsp</a:t>
              </a:r>
              <a:endParaRPr lang="en-US" dirty="0">
                <a:latin typeface="Lucida Console" panose="020B0609040504020204" pitchFamily="49" charset="0"/>
                <a:cs typeface="Courier"/>
              </a:endParaRPr>
            </a:p>
          </p:txBody>
        </p:sp>
        <p:sp>
          <p:nvSpPr>
            <p:cNvPr id="33" name="Rectangle 34">
              <a:extLst>
                <a:ext uri="{FF2B5EF4-FFF2-40B4-BE49-F238E27FC236}">
                  <a16:creationId xmlns:a16="http://schemas.microsoft.com/office/drawing/2014/main" id="{218C6DE1-DBA4-9D4F-83F5-A5C5C50673FE}"/>
                </a:ext>
              </a:extLst>
            </p:cNvPr>
            <p:cNvSpPr>
              <a:spLocks noChangeArrowheads="1"/>
            </p:cNvSpPr>
            <p:nvPr/>
          </p:nvSpPr>
          <p:spPr bwMode="auto">
            <a:xfrm>
              <a:off x="7384473" y="5052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%r10</a:t>
              </a:r>
            </a:p>
          </p:txBody>
        </p:sp>
        <p:sp>
          <p:nvSpPr>
            <p:cNvPr id="34" name="Rectangle 38">
              <a:extLst>
                <a:ext uri="{FF2B5EF4-FFF2-40B4-BE49-F238E27FC236}">
                  <a16:creationId xmlns:a16="http://schemas.microsoft.com/office/drawing/2014/main" id="{486784E5-A00E-D745-B1B9-B39BA209C6FA}"/>
                </a:ext>
              </a:extLst>
            </p:cNvPr>
            <p:cNvSpPr>
              <a:spLocks noChangeArrowheads="1"/>
            </p:cNvSpPr>
            <p:nvPr/>
          </p:nvSpPr>
          <p:spPr bwMode="auto">
            <a:xfrm>
              <a:off x="7384473" y="5433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%r11</a:t>
              </a:r>
            </a:p>
          </p:txBody>
        </p:sp>
        <p:sp>
          <p:nvSpPr>
            <p:cNvPr id="35" name="Rectangle 46">
              <a:extLst>
                <a:ext uri="{FF2B5EF4-FFF2-40B4-BE49-F238E27FC236}">
                  <a16:creationId xmlns:a16="http://schemas.microsoft.com/office/drawing/2014/main" id="{42433AB9-BDE9-FA42-BDC1-972CFA8FDD63}"/>
                </a:ext>
              </a:extLst>
            </p:cNvPr>
            <p:cNvSpPr>
              <a:spLocks noChangeArrowheads="1"/>
            </p:cNvSpPr>
            <p:nvPr/>
          </p:nvSpPr>
          <p:spPr bwMode="auto">
            <a:xfrm>
              <a:off x="7384473" y="3985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0x2000</a:t>
              </a:r>
            </a:p>
          </p:txBody>
        </p:sp>
        <p:sp>
          <p:nvSpPr>
            <p:cNvPr id="37" name="Rectangle 28">
              <a:extLst>
                <a:ext uri="{FF2B5EF4-FFF2-40B4-BE49-F238E27FC236}">
                  <a16:creationId xmlns:a16="http://schemas.microsoft.com/office/drawing/2014/main" id="{C3C4A94B-B8C3-F541-9171-928C786243A0}"/>
                </a:ext>
              </a:extLst>
            </p:cNvPr>
            <p:cNvSpPr>
              <a:spLocks noChangeArrowheads="1"/>
            </p:cNvSpPr>
            <p:nvPr/>
          </p:nvSpPr>
          <p:spPr bwMode="auto">
            <a:xfrm>
              <a:off x="7384473" y="3604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0x2008</a:t>
              </a:r>
            </a:p>
          </p:txBody>
        </p:sp>
        <p:sp>
          <p:nvSpPr>
            <p:cNvPr id="38" name="Rectangle 29">
              <a:extLst>
                <a:ext uri="{FF2B5EF4-FFF2-40B4-BE49-F238E27FC236}">
                  <a16:creationId xmlns:a16="http://schemas.microsoft.com/office/drawing/2014/main" id="{1C329B3D-B73A-974C-8210-AF95B82AB6CB}"/>
                </a:ext>
              </a:extLst>
            </p:cNvPr>
            <p:cNvSpPr>
              <a:spLocks noChangeArrowheads="1"/>
            </p:cNvSpPr>
            <p:nvPr/>
          </p:nvSpPr>
          <p:spPr bwMode="auto">
            <a:xfrm>
              <a:off x="7384473" y="3223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0x2010</a:t>
              </a:r>
            </a:p>
          </p:txBody>
        </p:sp>
        <p:sp>
          <p:nvSpPr>
            <p:cNvPr id="39" name="Rectangle 30">
              <a:extLst>
                <a:ext uri="{FF2B5EF4-FFF2-40B4-BE49-F238E27FC236}">
                  <a16:creationId xmlns:a16="http://schemas.microsoft.com/office/drawing/2014/main" id="{C9EB4218-9D76-6A44-A127-27341ED2B6F5}"/>
                </a:ext>
              </a:extLst>
            </p:cNvPr>
            <p:cNvSpPr>
              <a:spLocks noChangeArrowheads="1"/>
            </p:cNvSpPr>
            <p:nvPr/>
          </p:nvSpPr>
          <p:spPr bwMode="auto">
            <a:xfrm>
              <a:off x="7384473" y="2842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cs typeface="Courier"/>
                </a:rPr>
                <a:t>0x2018</a:t>
              </a:r>
            </a:p>
          </p:txBody>
        </p:sp>
        <p:sp>
          <p:nvSpPr>
            <p:cNvPr id="40" name="Rectangle 33">
              <a:extLst>
                <a:ext uri="{FF2B5EF4-FFF2-40B4-BE49-F238E27FC236}">
                  <a16:creationId xmlns:a16="http://schemas.microsoft.com/office/drawing/2014/main" id="{570B7D62-3A13-BC4A-9F07-646A56102247}"/>
                </a:ext>
              </a:extLst>
            </p:cNvPr>
            <p:cNvSpPr>
              <a:spLocks noChangeArrowheads="1"/>
            </p:cNvSpPr>
            <p:nvPr/>
          </p:nvSpPr>
          <p:spPr bwMode="auto">
            <a:xfrm>
              <a:off x="8756073" y="5052219"/>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41" name="Rectangle 40">
              <a:extLst>
                <a:ext uri="{FF2B5EF4-FFF2-40B4-BE49-F238E27FC236}">
                  <a16:creationId xmlns:a16="http://schemas.microsoft.com/office/drawing/2014/main" id="{BEB5FB94-0665-5745-AAB3-B064BD6FCBE1}"/>
                </a:ext>
              </a:extLst>
            </p:cNvPr>
            <p:cNvSpPr>
              <a:spLocks noChangeArrowheads="1"/>
            </p:cNvSpPr>
            <p:nvPr/>
          </p:nvSpPr>
          <p:spPr bwMode="auto">
            <a:xfrm>
              <a:off x="8756073" y="3604419"/>
              <a:ext cx="1371600" cy="381000"/>
            </a:xfrm>
            <a:prstGeom prst="rect">
              <a:avLst/>
            </a:prstGeom>
            <a:solidFill>
              <a:srgbClr val="00B050"/>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987</a:t>
              </a:r>
            </a:p>
          </p:txBody>
        </p:sp>
        <p:sp>
          <p:nvSpPr>
            <p:cNvPr id="42" name="Rectangle 41">
              <a:extLst>
                <a:ext uri="{FF2B5EF4-FFF2-40B4-BE49-F238E27FC236}">
                  <a16:creationId xmlns:a16="http://schemas.microsoft.com/office/drawing/2014/main" id="{C9A69EFC-0863-2048-8298-B69B82B99EAC}"/>
                </a:ext>
              </a:extLst>
            </p:cNvPr>
            <p:cNvSpPr>
              <a:spLocks noChangeArrowheads="1"/>
            </p:cNvSpPr>
            <p:nvPr/>
          </p:nvSpPr>
          <p:spPr bwMode="auto">
            <a:xfrm>
              <a:off x="8756073" y="2385219"/>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31">
              <a:extLst>
                <a:ext uri="{FF2B5EF4-FFF2-40B4-BE49-F238E27FC236}">
                  <a16:creationId xmlns:a16="http://schemas.microsoft.com/office/drawing/2014/main" id="{D00D82B1-AA9D-D14F-BCD0-47D567B10338}"/>
                </a:ext>
              </a:extLst>
            </p:cNvPr>
            <p:cNvSpPr>
              <a:spLocks noChangeArrowheads="1"/>
            </p:cNvSpPr>
            <p:nvPr/>
          </p:nvSpPr>
          <p:spPr bwMode="auto">
            <a:xfrm>
              <a:off x="8756073" y="5429178"/>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654</a:t>
              </a:r>
            </a:p>
          </p:txBody>
        </p:sp>
        <p:sp>
          <p:nvSpPr>
            <p:cNvPr id="45" name="Rectangle 42">
              <a:extLst>
                <a:ext uri="{FF2B5EF4-FFF2-40B4-BE49-F238E27FC236}">
                  <a16:creationId xmlns:a16="http://schemas.microsoft.com/office/drawing/2014/main" id="{FFF407AD-238D-A846-B98C-7C0F59F3E5E2}"/>
                </a:ext>
              </a:extLst>
            </p:cNvPr>
            <p:cNvSpPr>
              <a:spLocks noChangeArrowheads="1"/>
            </p:cNvSpPr>
            <p:nvPr/>
          </p:nvSpPr>
          <p:spPr bwMode="auto">
            <a:xfrm>
              <a:off x="8756073" y="5806137"/>
              <a:ext cx="1371600" cy="381000"/>
            </a:xfrm>
            <a:prstGeom prst="rect">
              <a:avLst/>
            </a:prstGeom>
            <a:solidFill>
              <a:srgbClr val="F6D6FB"/>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46" name="Rectangle 45">
              <a:extLst>
                <a:ext uri="{FF2B5EF4-FFF2-40B4-BE49-F238E27FC236}">
                  <a16:creationId xmlns:a16="http://schemas.microsoft.com/office/drawing/2014/main" id="{7C0A9271-DA85-0A40-8356-9372A5E8A4E2}"/>
                </a:ext>
              </a:extLst>
            </p:cNvPr>
            <p:cNvSpPr>
              <a:spLocks noChangeArrowheads="1"/>
            </p:cNvSpPr>
            <p:nvPr/>
          </p:nvSpPr>
          <p:spPr bwMode="auto">
            <a:xfrm>
              <a:off x="8756073" y="3985419"/>
              <a:ext cx="1371600" cy="381000"/>
            </a:xfrm>
            <a:prstGeom prst="rect">
              <a:avLst/>
            </a:prstGeom>
            <a:solidFill>
              <a:srgbClr val="E8EAFF"/>
            </a:solidFill>
            <a:ln w="25400">
              <a:solidFill>
                <a:schemeClr val="tx1"/>
              </a:solidFill>
              <a:prstDash val="sysDot"/>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lnSpc>
                  <a:spcPct val="100000"/>
                </a:lnSpc>
              </a:pPr>
              <a:r>
                <a:rPr lang="en-US" dirty="0">
                  <a:latin typeface="Courier"/>
                  <a:cs typeface="Courier"/>
                </a:rPr>
                <a:t>654</a:t>
              </a:r>
            </a:p>
          </p:txBody>
        </p:sp>
      </p:grpSp>
      <p:sp>
        <p:nvSpPr>
          <p:cNvPr id="47" name="Rectangle 20">
            <a:extLst>
              <a:ext uri="{FF2B5EF4-FFF2-40B4-BE49-F238E27FC236}">
                <a16:creationId xmlns:a16="http://schemas.microsoft.com/office/drawing/2014/main" id="{DB228BF3-0D0C-A148-9260-FF46CF9A52CE}"/>
              </a:ext>
            </a:extLst>
          </p:cNvPr>
          <p:cNvSpPr>
            <a:spLocks noChangeArrowheads="1"/>
          </p:cNvSpPr>
          <p:nvPr/>
        </p:nvSpPr>
        <p:spPr bwMode="auto">
          <a:xfrm>
            <a:off x="1440873" y="5814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48" name="Rectangle 22">
            <a:extLst>
              <a:ext uri="{FF2B5EF4-FFF2-40B4-BE49-F238E27FC236}">
                <a16:creationId xmlns:a16="http://schemas.microsoft.com/office/drawing/2014/main" id="{804A2DEC-68A5-4541-B3DE-D23F1AC649D9}"/>
              </a:ext>
            </a:extLst>
          </p:cNvPr>
          <p:cNvSpPr>
            <a:spLocks noChangeArrowheads="1"/>
          </p:cNvSpPr>
          <p:nvPr/>
        </p:nvSpPr>
        <p:spPr bwMode="auto">
          <a:xfrm>
            <a:off x="1440873" y="5052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%r10</a:t>
            </a:r>
          </a:p>
        </p:txBody>
      </p:sp>
      <p:sp>
        <p:nvSpPr>
          <p:cNvPr id="49" name="Rectangle 26">
            <a:extLst>
              <a:ext uri="{FF2B5EF4-FFF2-40B4-BE49-F238E27FC236}">
                <a16:creationId xmlns:a16="http://schemas.microsoft.com/office/drawing/2014/main" id="{E3857D0E-C62E-4945-8888-E5B5431D23A1}"/>
              </a:ext>
            </a:extLst>
          </p:cNvPr>
          <p:cNvSpPr>
            <a:spLocks noChangeArrowheads="1"/>
          </p:cNvSpPr>
          <p:nvPr/>
        </p:nvSpPr>
        <p:spPr bwMode="auto">
          <a:xfrm>
            <a:off x="1440873" y="54332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%r11</a:t>
            </a:r>
          </a:p>
        </p:txBody>
      </p:sp>
      <p:sp>
        <p:nvSpPr>
          <p:cNvPr id="50" name="Rectangle 16">
            <a:extLst>
              <a:ext uri="{FF2B5EF4-FFF2-40B4-BE49-F238E27FC236}">
                <a16:creationId xmlns:a16="http://schemas.microsoft.com/office/drawing/2014/main" id="{D70D9B35-EE2D-A34C-A460-08C44C3180DE}"/>
              </a:ext>
            </a:extLst>
          </p:cNvPr>
          <p:cNvSpPr>
            <a:spLocks noChangeArrowheads="1"/>
          </p:cNvSpPr>
          <p:nvPr/>
        </p:nvSpPr>
        <p:spPr bwMode="auto">
          <a:xfrm>
            <a:off x="1440873" y="3604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51" name="Rectangle 17">
            <a:extLst>
              <a:ext uri="{FF2B5EF4-FFF2-40B4-BE49-F238E27FC236}">
                <a16:creationId xmlns:a16="http://schemas.microsoft.com/office/drawing/2014/main" id="{03FE75A2-584F-CC46-A137-3739B5057A57}"/>
              </a:ext>
            </a:extLst>
          </p:cNvPr>
          <p:cNvSpPr>
            <a:spLocks noChangeArrowheads="1"/>
          </p:cNvSpPr>
          <p:nvPr/>
        </p:nvSpPr>
        <p:spPr bwMode="auto">
          <a:xfrm>
            <a:off x="1440873" y="3223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52" name="Rectangle 18">
            <a:extLst>
              <a:ext uri="{FF2B5EF4-FFF2-40B4-BE49-F238E27FC236}">
                <a16:creationId xmlns:a16="http://schemas.microsoft.com/office/drawing/2014/main" id="{603A3AB7-6014-BF46-8200-9FA24382A422}"/>
              </a:ext>
            </a:extLst>
          </p:cNvPr>
          <p:cNvSpPr>
            <a:spLocks noChangeArrowheads="1"/>
          </p:cNvSpPr>
          <p:nvPr/>
        </p:nvSpPr>
        <p:spPr bwMode="auto">
          <a:xfrm>
            <a:off x="1440873" y="2842419"/>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cxnSp>
        <p:nvCxnSpPr>
          <p:cNvPr id="53" name="Straight Arrow Connector 52">
            <a:extLst>
              <a:ext uri="{FF2B5EF4-FFF2-40B4-BE49-F238E27FC236}">
                <a16:creationId xmlns:a16="http://schemas.microsoft.com/office/drawing/2014/main" id="{B541646A-8EF9-924C-AF0B-28E1399AEB57}"/>
              </a:ext>
            </a:extLst>
          </p:cNvPr>
          <p:cNvCxnSpPr>
            <a:stCxn id="10" idx="3"/>
            <a:endCxn id="25" idx="2"/>
          </p:cNvCxnSpPr>
          <p:nvPr/>
        </p:nvCxnSpPr>
        <p:spPr bwMode="auto">
          <a:xfrm flipV="1">
            <a:off x="4184073" y="4366419"/>
            <a:ext cx="2209800" cy="8763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grpSp>
        <p:nvGrpSpPr>
          <p:cNvPr id="54" name="Group 53">
            <a:extLst>
              <a:ext uri="{FF2B5EF4-FFF2-40B4-BE49-F238E27FC236}">
                <a16:creationId xmlns:a16="http://schemas.microsoft.com/office/drawing/2014/main" id="{B64E0910-D08B-274B-B978-ED69A29F3EA1}"/>
              </a:ext>
            </a:extLst>
          </p:cNvPr>
          <p:cNvGrpSpPr/>
          <p:nvPr/>
        </p:nvGrpSpPr>
        <p:grpSpPr>
          <a:xfrm>
            <a:off x="4725179" y="3985419"/>
            <a:ext cx="982894" cy="2019300"/>
            <a:chOff x="4808306" y="3352800"/>
            <a:chExt cx="982894" cy="2019300"/>
          </a:xfrm>
        </p:grpSpPr>
        <p:cxnSp>
          <p:nvCxnSpPr>
            <p:cNvPr id="55" name="Straight Arrow Connector 54">
              <a:extLst>
                <a:ext uri="{FF2B5EF4-FFF2-40B4-BE49-F238E27FC236}">
                  <a16:creationId xmlns:a16="http://schemas.microsoft.com/office/drawing/2014/main" id="{1714E528-905B-D642-B1A7-8D70F6080D4C}"/>
                </a:ext>
              </a:extLst>
            </p:cNvPr>
            <p:cNvCxnSpPr>
              <a:cxnSpLocks/>
              <a:stCxn id="56" idx="4"/>
              <a:endCxn id="28" idx="1"/>
            </p:cNvCxnSpPr>
            <p:nvPr/>
          </p:nvCxnSpPr>
          <p:spPr bwMode="auto">
            <a:xfrm>
              <a:off x="5299753" y="3733800"/>
              <a:ext cx="491447" cy="16383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56" name="Oval 55">
              <a:extLst>
                <a:ext uri="{FF2B5EF4-FFF2-40B4-BE49-F238E27FC236}">
                  <a16:creationId xmlns:a16="http://schemas.microsoft.com/office/drawing/2014/main" id="{14ED3AD5-41E0-7C46-BB0A-DF042844DACF}"/>
                </a:ext>
              </a:extLst>
            </p:cNvPr>
            <p:cNvSpPr/>
            <p:nvPr/>
          </p:nvSpPr>
          <p:spPr>
            <a:xfrm>
              <a:off x="4808306" y="3352800"/>
              <a:ext cx="982894" cy="381000"/>
            </a:xfrm>
            <a:prstGeom prst="ellipse">
              <a:avLst/>
            </a:prstGeom>
            <a:noFill/>
            <a:ln w="25400" cap="flat" cmpd="sng" algn="ctr">
              <a:solidFill>
                <a:srgbClr val="FF0000"/>
              </a:solidFill>
              <a:prstDash val="solid"/>
              <a:round/>
              <a:headEnd type="none" w="med" len="med"/>
              <a:tailEnd type="arrow"/>
            </a:ln>
            <a:effectLst/>
          </p:spPr>
          <p:txBody>
            <a:bodyPr rtlCol="0" anchor="ctr"/>
            <a:lstStyle/>
            <a:p>
              <a:pPr algn="ctr"/>
              <a:endParaRPr lang="en-US"/>
            </a:p>
          </p:txBody>
        </p:sp>
      </p:grpSp>
      <p:grpSp>
        <p:nvGrpSpPr>
          <p:cNvPr id="57" name="Group 56">
            <a:extLst>
              <a:ext uri="{FF2B5EF4-FFF2-40B4-BE49-F238E27FC236}">
                <a16:creationId xmlns:a16="http://schemas.microsoft.com/office/drawing/2014/main" id="{63C6C350-FC1F-874F-BA5A-5C8BA70F169E}"/>
              </a:ext>
            </a:extLst>
          </p:cNvPr>
          <p:cNvGrpSpPr/>
          <p:nvPr/>
        </p:nvGrpSpPr>
        <p:grpSpPr>
          <a:xfrm>
            <a:off x="7765473" y="3604419"/>
            <a:ext cx="990600" cy="2392218"/>
            <a:chOff x="4808306" y="3352800"/>
            <a:chExt cx="990600" cy="2392218"/>
          </a:xfrm>
        </p:grpSpPr>
        <p:cxnSp>
          <p:nvCxnSpPr>
            <p:cNvPr id="58" name="Straight Arrow Connector 57">
              <a:extLst>
                <a:ext uri="{FF2B5EF4-FFF2-40B4-BE49-F238E27FC236}">
                  <a16:creationId xmlns:a16="http://schemas.microsoft.com/office/drawing/2014/main" id="{2CF266D5-DAC2-B248-B403-9DC36AAB5B9F}"/>
                </a:ext>
              </a:extLst>
            </p:cNvPr>
            <p:cNvCxnSpPr>
              <a:cxnSpLocks/>
              <a:stCxn id="59" idx="4"/>
              <a:endCxn id="45" idx="1"/>
            </p:cNvCxnSpPr>
            <p:nvPr/>
          </p:nvCxnSpPr>
          <p:spPr bwMode="auto">
            <a:xfrm>
              <a:off x="5299753" y="3733800"/>
              <a:ext cx="499153" cy="2011218"/>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59" name="Oval 58">
              <a:extLst>
                <a:ext uri="{FF2B5EF4-FFF2-40B4-BE49-F238E27FC236}">
                  <a16:creationId xmlns:a16="http://schemas.microsoft.com/office/drawing/2014/main" id="{46324310-EAB4-2549-A19A-B84CAD4D382B}"/>
                </a:ext>
              </a:extLst>
            </p:cNvPr>
            <p:cNvSpPr/>
            <p:nvPr/>
          </p:nvSpPr>
          <p:spPr>
            <a:xfrm>
              <a:off x="4808306" y="3352800"/>
              <a:ext cx="982894" cy="381000"/>
            </a:xfrm>
            <a:prstGeom prst="ellipse">
              <a:avLst/>
            </a:prstGeom>
            <a:noFill/>
            <a:ln w="25400" cap="flat" cmpd="sng" algn="ctr">
              <a:solidFill>
                <a:srgbClr val="FF0000"/>
              </a:solidFill>
              <a:prstDash val="solid"/>
              <a:round/>
              <a:headEnd type="none" w="med" len="med"/>
              <a:tailEnd type="arrow"/>
            </a:ln>
            <a:effectLst/>
          </p:spPr>
          <p:txBody>
            <a:bodyPr rtlCol="0" anchor="ctr"/>
            <a:lstStyle/>
            <a:p>
              <a:pPr algn="ctr"/>
              <a:endParaRPr lang="en-US"/>
            </a:p>
          </p:txBody>
        </p:sp>
      </p:grpSp>
      <p:cxnSp>
        <p:nvCxnSpPr>
          <p:cNvPr id="60" name="Straight Arrow Connector 59">
            <a:extLst>
              <a:ext uri="{FF2B5EF4-FFF2-40B4-BE49-F238E27FC236}">
                <a16:creationId xmlns:a16="http://schemas.microsoft.com/office/drawing/2014/main" id="{DDC3C857-EC97-5E4B-813D-1E6EC5996CB5}"/>
              </a:ext>
            </a:extLst>
          </p:cNvPr>
          <p:cNvCxnSpPr>
            <a:cxnSpLocks/>
            <a:stCxn id="46" idx="2"/>
            <a:endCxn id="44" idx="0"/>
          </p:cNvCxnSpPr>
          <p:nvPr/>
        </p:nvCxnSpPr>
        <p:spPr bwMode="auto">
          <a:xfrm>
            <a:off x="9441873" y="4366419"/>
            <a:ext cx="0" cy="1062759"/>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21460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5"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randombar(vertical)">
                                      <p:cBhvr>
                                        <p:cTn id="11" dur="500"/>
                                        <p:tgtEl>
                                          <p:spTgt spid="61"/>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left)">
                                      <p:cBhvr>
                                        <p:cTn id="15" dur="500"/>
                                        <p:tgtEl>
                                          <p:spTgt spid="53"/>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up)">
                                      <p:cBhvr>
                                        <p:cTn id="19" dur="500"/>
                                        <p:tgtEl>
                                          <p:spTgt spid="5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53"/>
                                        </p:tgtEl>
                                      </p:cBhvr>
                                    </p:animEffect>
                                    <p:set>
                                      <p:cBhvr>
                                        <p:cTn id="24" dur="1" fill="hold">
                                          <p:stCondLst>
                                            <p:cond delay="499"/>
                                          </p:stCondLst>
                                        </p:cTn>
                                        <p:tgtEl>
                                          <p:spTgt spid="53"/>
                                        </p:tgtEl>
                                        <p:attrNameLst>
                                          <p:attrName>style.visibility</p:attrName>
                                        </p:attrNameLst>
                                      </p:cBhvr>
                                      <p:to>
                                        <p:strVal val="hidden"/>
                                      </p:to>
                                    </p:set>
                                  </p:childTnLst>
                                </p:cTn>
                              </p:par>
                              <p:par>
                                <p:cTn id="25" presetID="3" presetClass="exit" presetSubtype="10" fill="hold" nodeType="withEffect">
                                  <p:stCondLst>
                                    <p:cond delay="0"/>
                                  </p:stCondLst>
                                  <p:childTnLst>
                                    <p:animEffect transition="out" filter="blinds(horizontal)">
                                      <p:cBhvr>
                                        <p:cTn id="26" dur="500"/>
                                        <p:tgtEl>
                                          <p:spTgt spid="54"/>
                                        </p:tgtEl>
                                      </p:cBhvr>
                                    </p:animEffect>
                                    <p:set>
                                      <p:cBhvr>
                                        <p:cTn id="27" dur="1" fill="hold">
                                          <p:stCondLst>
                                            <p:cond delay="499"/>
                                          </p:stCondLst>
                                        </p:cTn>
                                        <p:tgtEl>
                                          <p:spTgt spid="54"/>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499"/>
                                          </p:stCondLst>
                                        </p:cTn>
                                        <p:tgtEl>
                                          <p:spTgt spid="30">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4" presetClass="entr" presetSubtype="5" fill="hold" nodeType="click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randombar(vertical)">
                                      <p:cBhvr>
                                        <p:cTn id="34" dur="500"/>
                                        <p:tgtEl>
                                          <p:spTgt spid="62"/>
                                        </p:tgtEl>
                                      </p:cBhvr>
                                    </p:animEffec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wipe(up)">
                                      <p:cBhvr>
                                        <p:cTn id="38" dur="500"/>
                                        <p:tgtEl>
                                          <p:spTgt spid="60"/>
                                        </p:tgtEl>
                                      </p:cBhvr>
                                    </p:animEffect>
                                  </p:childTnLst>
                                </p:cTn>
                              </p:par>
                            </p:childTnLst>
                          </p:cTn>
                        </p:par>
                        <p:par>
                          <p:cTn id="39" fill="hold">
                            <p:stCondLst>
                              <p:cond delay="1000"/>
                            </p:stCondLst>
                            <p:childTnLst>
                              <p:par>
                                <p:cTn id="40" presetID="22" presetClass="entr" presetSubtype="1" fill="hold" nodeType="after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up)">
                                      <p:cBhvr>
                                        <p:cTn id="4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autoUpdateAnimBg="0"/>
      <p:bldP spid="30"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Stack Alignment</a:t>
            </a:r>
          </a:p>
        </p:txBody>
      </p:sp>
      <p:sp>
        <p:nvSpPr>
          <p:cNvPr id="8" name="Content Placeholder 7">
            <a:extLst>
              <a:ext uri="{FF2B5EF4-FFF2-40B4-BE49-F238E27FC236}">
                <a16:creationId xmlns:a16="http://schemas.microsoft.com/office/drawing/2014/main" id="{1508E340-EFFF-4D47-A415-240FBED6844D}"/>
              </a:ext>
            </a:extLst>
          </p:cNvPr>
          <p:cNvSpPr>
            <a:spLocks noGrp="1"/>
          </p:cNvSpPr>
          <p:nvPr>
            <p:ph idx="1"/>
          </p:nvPr>
        </p:nvSpPr>
        <p:spPr/>
        <p:txBody>
          <a:bodyPr/>
          <a:lstStyle/>
          <a:p>
            <a:r>
              <a:rPr lang="en-US" dirty="0">
                <a:solidFill>
                  <a:srgbClr val="FF0000"/>
                </a:solidFill>
              </a:rPr>
              <a:t>WARNING</a:t>
            </a:r>
            <a:br>
              <a:rPr lang="en-US" dirty="0"/>
            </a:br>
            <a:r>
              <a:rPr lang="en-US" dirty="0"/>
              <a:t>Both x86-64 and A64 expect stack top to be aligned to 16-byte address when procedure call is made</a:t>
            </a:r>
          </a:p>
          <a:p>
            <a:pPr lvl="1"/>
            <a:r>
              <a:rPr lang="en-US" dirty="0"/>
              <a:t>Stack pointer must be divisible by 16 </a:t>
            </a:r>
            <a:r>
              <a:rPr lang="en-US" dirty="0">
                <a:sym typeface="Wingdings" pitchFamily="2" charset="2"/>
              </a:rPr>
              <a:t> ends in 0x0</a:t>
            </a:r>
            <a:endParaRPr lang="en-US" dirty="0"/>
          </a:p>
          <a:p>
            <a:endParaRPr lang="en-US" dirty="0"/>
          </a:p>
          <a:p>
            <a:r>
              <a:rPr lang="en-US" dirty="0"/>
              <a:t>x86 will allow misalignment, but expect segmentation fault when calling function compiled from different file (e.g., a library call)</a:t>
            </a:r>
          </a:p>
          <a:p>
            <a:r>
              <a:rPr lang="en-US" dirty="0"/>
              <a:t>ARM checks every time stack is accessed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9071426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Push/Pop (ARM)</a:t>
            </a:r>
          </a:p>
        </p:txBody>
      </p:sp>
      <p:sp>
        <p:nvSpPr>
          <p:cNvPr id="8" name="Text Placeholder 7">
            <a:extLst>
              <a:ext uri="{FF2B5EF4-FFF2-40B4-BE49-F238E27FC236}">
                <a16:creationId xmlns:a16="http://schemas.microsoft.com/office/drawing/2014/main" id="{08CE8636-F488-7D4B-9FAE-0B010754975F}"/>
              </a:ext>
            </a:extLst>
          </p:cNvPr>
          <p:cNvSpPr>
            <a:spLocks noGrp="1"/>
          </p:cNvSpPr>
          <p:nvPr>
            <p:ph type="body" idx="1"/>
          </p:nvPr>
        </p:nvSpPr>
        <p:spPr/>
        <p:txBody>
          <a:bodyPr/>
          <a:lstStyle/>
          <a:p>
            <a:r>
              <a:rPr lang="en-US" dirty="0"/>
              <a:t>Push</a:t>
            </a:r>
          </a:p>
        </p:txBody>
      </p:sp>
      <p:sp>
        <p:nvSpPr>
          <p:cNvPr id="9" name="Content Placeholder 8">
            <a:extLst>
              <a:ext uri="{FF2B5EF4-FFF2-40B4-BE49-F238E27FC236}">
                <a16:creationId xmlns:a16="http://schemas.microsoft.com/office/drawing/2014/main" id="{C0A7D17F-F062-0547-915D-97694E9DB626}"/>
              </a:ext>
            </a:extLst>
          </p:cNvPr>
          <p:cNvSpPr>
            <a:spLocks noGrp="1"/>
          </p:cNvSpPr>
          <p:nvPr>
            <p:ph sz="half" idx="2"/>
          </p:nvPr>
        </p:nvSpPr>
        <p:spPr/>
        <p:txBody>
          <a:bodyPr/>
          <a:lstStyle/>
          <a:p>
            <a:r>
              <a:rPr lang="en-US" dirty="0">
                <a:latin typeface="Lucida Console" panose="020B0609040504020204" pitchFamily="49" charset="0"/>
              </a:rPr>
              <a:t>str x0, [</a:t>
            </a:r>
            <a:r>
              <a:rPr lang="en-US" dirty="0" err="1">
                <a:latin typeface="Lucida Console" panose="020B0609040504020204" pitchFamily="49" charset="0"/>
              </a:rPr>
              <a:t>sp</a:t>
            </a:r>
            <a:r>
              <a:rPr lang="en-US" dirty="0">
                <a:latin typeface="Lucida Console" panose="020B0609040504020204" pitchFamily="49" charset="0"/>
              </a:rPr>
              <a:t>,#-8]!</a:t>
            </a:r>
          </a:p>
          <a:p>
            <a:endParaRPr lang="en-US" dirty="0">
              <a:latin typeface="Lucida Console" panose="020B0609040504020204" pitchFamily="49" charset="0"/>
            </a:endParaRPr>
          </a:p>
          <a:p>
            <a:r>
              <a:rPr lang="en-US" dirty="0" err="1">
                <a:latin typeface="Lucida Console" panose="020B0609040504020204" pitchFamily="49" charset="0"/>
              </a:rPr>
              <a:t>stp</a:t>
            </a:r>
            <a:r>
              <a:rPr lang="en-US" dirty="0">
                <a:latin typeface="Lucida Console" panose="020B0609040504020204" pitchFamily="49" charset="0"/>
              </a:rPr>
              <a:t> x0, x1, [</a:t>
            </a:r>
            <a:r>
              <a:rPr lang="en-US" dirty="0" err="1">
                <a:latin typeface="Lucida Console" panose="020B0609040504020204" pitchFamily="49" charset="0"/>
              </a:rPr>
              <a:t>sp</a:t>
            </a:r>
            <a:r>
              <a:rPr lang="en-US" dirty="0">
                <a:latin typeface="Lucida Console" panose="020B0609040504020204" pitchFamily="49" charset="0"/>
              </a:rPr>
              <a:t>,#-16]!</a:t>
            </a:r>
          </a:p>
          <a:p>
            <a:endParaRPr lang="en-US" dirty="0">
              <a:latin typeface="Lucida Console" panose="020B0609040504020204" pitchFamily="49" charset="0"/>
            </a:endParaRPr>
          </a:p>
          <a:p>
            <a:r>
              <a:rPr lang="en-US" dirty="0" err="1">
                <a:latin typeface="Lucida Console" panose="020B0609040504020204" pitchFamily="49" charset="0"/>
              </a:rPr>
              <a:t>stp</a:t>
            </a:r>
            <a:r>
              <a:rPr lang="en-US" dirty="0">
                <a:latin typeface="Lucida Console" panose="020B0609040504020204" pitchFamily="49" charset="0"/>
              </a:rPr>
              <a:t> w0, w1, [</a:t>
            </a:r>
            <a:r>
              <a:rPr lang="en-US" dirty="0" err="1">
                <a:latin typeface="Lucida Console" panose="020B0609040504020204" pitchFamily="49" charset="0"/>
              </a:rPr>
              <a:t>sp</a:t>
            </a:r>
            <a:r>
              <a:rPr lang="en-US" dirty="0">
                <a:latin typeface="Lucida Console" panose="020B0609040504020204" pitchFamily="49" charset="0"/>
              </a:rPr>
              <a:t>,#-16]!</a:t>
            </a:r>
            <a:br>
              <a:rPr lang="en-US" dirty="0">
                <a:latin typeface="Lucida Console" panose="020B0609040504020204" pitchFamily="49" charset="0"/>
              </a:rPr>
            </a:br>
            <a:r>
              <a:rPr lang="en-US" dirty="0" err="1">
                <a:latin typeface="Lucida Console" panose="020B0609040504020204" pitchFamily="49" charset="0"/>
              </a:rPr>
              <a:t>stp</a:t>
            </a:r>
            <a:r>
              <a:rPr lang="en-US" dirty="0">
                <a:latin typeface="Lucida Console" panose="020B0609040504020204" pitchFamily="49" charset="0"/>
              </a:rPr>
              <a:t> w2, w3, [sp,#8]</a:t>
            </a:r>
          </a:p>
          <a:p>
            <a:endParaRPr lang="en-US" dirty="0"/>
          </a:p>
        </p:txBody>
      </p:sp>
      <p:sp>
        <p:nvSpPr>
          <p:cNvPr id="10" name="Text Placeholder 9">
            <a:extLst>
              <a:ext uri="{FF2B5EF4-FFF2-40B4-BE49-F238E27FC236}">
                <a16:creationId xmlns:a16="http://schemas.microsoft.com/office/drawing/2014/main" id="{AC247E92-B5BA-D446-A311-E00EA4C76EDA}"/>
              </a:ext>
            </a:extLst>
          </p:cNvPr>
          <p:cNvSpPr>
            <a:spLocks noGrp="1"/>
          </p:cNvSpPr>
          <p:nvPr>
            <p:ph type="body" sz="quarter" idx="3"/>
          </p:nvPr>
        </p:nvSpPr>
        <p:spPr/>
        <p:txBody>
          <a:bodyPr/>
          <a:lstStyle/>
          <a:p>
            <a:r>
              <a:rPr lang="en-US" dirty="0"/>
              <a:t>Pop</a:t>
            </a:r>
          </a:p>
        </p:txBody>
      </p:sp>
      <p:sp>
        <p:nvSpPr>
          <p:cNvPr id="11" name="Content Placeholder 10">
            <a:extLst>
              <a:ext uri="{FF2B5EF4-FFF2-40B4-BE49-F238E27FC236}">
                <a16:creationId xmlns:a16="http://schemas.microsoft.com/office/drawing/2014/main" id="{589444A5-807E-E140-95B6-B7FB836EE9F4}"/>
              </a:ext>
            </a:extLst>
          </p:cNvPr>
          <p:cNvSpPr>
            <a:spLocks noGrp="1"/>
          </p:cNvSpPr>
          <p:nvPr>
            <p:ph sz="quarter" idx="4"/>
          </p:nvPr>
        </p:nvSpPr>
        <p:spPr/>
        <p:txBody>
          <a:bodyPr/>
          <a:lstStyle/>
          <a:p>
            <a:r>
              <a:rPr lang="en-US" dirty="0" err="1">
                <a:latin typeface="Lucida Console" panose="020B0609040504020204" pitchFamily="49" charset="0"/>
              </a:rPr>
              <a:t>ldr</a:t>
            </a:r>
            <a:r>
              <a:rPr lang="en-US" dirty="0">
                <a:latin typeface="Lucida Console" panose="020B0609040504020204" pitchFamily="49" charset="0"/>
              </a:rPr>
              <a:t> x0, [</a:t>
            </a:r>
            <a:r>
              <a:rPr lang="en-US" dirty="0" err="1">
                <a:latin typeface="Lucida Console" panose="020B0609040504020204" pitchFamily="49" charset="0"/>
              </a:rPr>
              <a:t>sp</a:t>
            </a:r>
            <a:r>
              <a:rPr lang="en-US" dirty="0">
                <a:latin typeface="Lucida Console" panose="020B0609040504020204" pitchFamily="49" charset="0"/>
              </a:rPr>
              <a:t>], #8</a:t>
            </a:r>
          </a:p>
          <a:p>
            <a:endParaRPr lang="en-US" dirty="0">
              <a:latin typeface="Lucida Console" panose="020B0609040504020204" pitchFamily="49" charset="0"/>
            </a:endParaRPr>
          </a:p>
          <a:p>
            <a:r>
              <a:rPr lang="en-US" dirty="0" err="1">
                <a:latin typeface="Lucida Console" panose="020B0609040504020204" pitchFamily="49" charset="0"/>
              </a:rPr>
              <a:t>ldp</a:t>
            </a:r>
            <a:r>
              <a:rPr lang="en-US" dirty="0">
                <a:latin typeface="Lucida Console" panose="020B0609040504020204" pitchFamily="49" charset="0"/>
              </a:rPr>
              <a:t> x0, x1, [</a:t>
            </a:r>
            <a:r>
              <a:rPr lang="en-US" dirty="0" err="1">
                <a:latin typeface="Lucida Console" panose="020B0609040504020204" pitchFamily="49" charset="0"/>
              </a:rPr>
              <a:t>sp</a:t>
            </a:r>
            <a:r>
              <a:rPr lang="en-US" dirty="0">
                <a:latin typeface="Lucida Console" panose="020B0609040504020204" pitchFamily="49" charset="0"/>
              </a:rPr>
              <a:t>], #16</a:t>
            </a:r>
          </a:p>
          <a:p>
            <a:endParaRPr lang="en-US" dirty="0">
              <a:latin typeface="Lucida Console" panose="020B0609040504020204" pitchFamily="49" charset="0"/>
            </a:endParaRPr>
          </a:p>
          <a:p>
            <a:r>
              <a:rPr lang="en-US" dirty="0" err="1">
                <a:latin typeface="Lucida Console" panose="020B0609040504020204" pitchFamily="49" charset="0"/>
              </a:rPr>
              <a:t>ldp</a:t>
            </a:r>
            <a:r>
              <a:rPr lang="en-US" dirty="0">
                <a:latin typeface="Lucida Console" panose="020B0609040504020204" pitchFamily="49" charset="0"/>
              </a:rPr>
              <a:t> w2, w3, [sp,#8]</a:t>
            </a:r>
            <a:br>
              <a:rPr lang="en-US" dirty="0">
                <a:latin typeface="Lucida Console" panose="020B0609040504020204" pitchFamily="49" charset="0"/>
              </a:rPr>
            </a:br>
            <a:r>
              <a:rPr lang="en-US" dirty="0" err="1">
                <a:latin typeface="Lucida Console" panose="020B0609040504020204" pitchFamily="49" charset="0"/>
              </a:rPr>
              <a:t>ldp</a:t>
            </a:r>
            <a:r>
              <a:rPr lang="en-US" dirty="0">
                <a:latin typeface="Lucida Console" panose="020B0609040504020204" pitchFamily="49" charset="0"/>
              </a:rPr>
              <a:t> w0, w1, [</a:t>
            </a:r>
            <a:r>
              <a:rPr lang="en-US" dirty="0" err="1">
                <a:latin typeface="Lucida Console" panose="020B0609040504020204" pitchFamily="49" charset="0"/>
              </a:rPr>
              <a:t>sp</a:t>
            </a:r>
            <a:r>
              <a:rPr lang="en-US" dirty="0">
                <a:latin typeface="Lucida Console" panose="020B0609040504020204" pitchFamily="49" charset="0"/>
              </a:rPr>
              <a:t>], #16</a:t>
            </a:r>
          </a:p>
          <a:p>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102</a:t>
            </a:fld>
            <a:endParaRPr lang="en-US"/>
          </a:p>
        </p:txBody>
      </p:sp>
      <p:sp>
        <p:nvSpPr>
          <p:cNvPr id="12" name="Text Placeholder 11">
            <a:extLst>
              <a:ext uri="{FF2B5EF4-FFF2-40B4-BE49-F238E27FC236}">
                <a16:creationId xmlns:a16="http://schemas.microsoft.com/office/drawing/2014/main" id="{0FEDF128-14D3-A945-B97D-7FC96DAF22CA}"/>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06392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dissolv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dissolve">
                                      <p:cBhvr>
                                        <p:cTn id="15" dur="500"/>
                                        <p:tgtEl>
                                          <p:spTgt spid="1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dissolve">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dissolve">
                                      <p:cBhvr>
                                        <p:cTn id="23" dur="500"/>
                                        <p:tgtEl>
                                          <p:spTgt spid="11">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dissolve">
                                      <p:cBhvr>
                                        <p:cTn id="26"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Push/Pop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2" name="Rounded Rectangle 1">
            <a:extLst>
              <a:ext uri="{FF2B5EF4-FFF2-40B4-BE49-F238E27FC236}">
                <a16:creationId xmlns:a16="http://schemas.microsoft.com/office/drawing/2014/main" id="{F82FE63B-8579-3A4D-8B52-123D5FA1F523}"/>
              </a:ext>
            </a:extLst>
          </p:cNvPr>
          <p:cNvSpPr/>
          <p:nvPr/>
        </p:nvSpPr>
        <p:spPr>
          <a:xfrm>
            <a:off x="234462" y="2128165"/>
            <a:ext cx="5861538" cy="23446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a:t>
            </a:r>
            <a:r>
              <a:rPr lang="en-US" dirty="0" err="1">
                <a:solidFill>
                  <a:srgbClr val="00FA00"/>
                </a:solidFill>
                <a:latin typeface="Lucida Console" panose="020B0609040504020204" pitchFamily="49" charset="0"/>
              </a:rPr>
              <a:t>add_two_numbers</a:t>
            </a:r>
            <a:r>
              <a:rPr lang="en-US" dirty="0">
                <a:solidFill>
                  <a:srgbClr val="00FA00"/>
                </a:solidFill>
                <a:latin typeface="Lucida Console" panose="020B0609040504020204" pitchFamily="49" charset="0"/>
              </a:rPr>
              <a:t>(long a, long b);</a:t>
            </a:r>
          </a:p>
          <a:p>
            <a:br>
              <a:rPr lang="en-US" dirty="0">
                <a:solidFill>
                  <a:srgbClr val="00FA00"/>
                </a:solidFill>
                <a:latin typeface="Lucida Console" panose="020B0609040504020204" pitchFamily="49" charset="0"/>
              </a:rPr>
            </a:br>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add_and_save</a:t>
            </a:r>
            <a:r>
              <a:rPr lang="en-US" dirty="0">
                <a:solidFill>
                  <a:srgbClr val="00FA00"/>
                </a:solidFill>
                <a:latin typeface="Lucida Console" panose="020B0609040504020204" pitchFamily="49" charset="0"/>
              </a:rPr>
              <a:t>(long x, long y,</a:t>
            </a:r>
            <a:br>
              <a:rPr lang="en-US" dirty="0">
                <a:solidFill>
                  <a:srgbClr val="00FA00"/>
                </a:solidFill>
                <a:latin typeface="Lucida Console" panose="020B0609040504020204" pitchFamily="49" charset="0"/>
              </a:rPr>
            </a:br>
            <a:r>
              <a:rPr lang="en-US" dirty="0">
                <a:solidFill>
                  <a:srgbClr val="00FA00"/>
                </a:solidFill>
                <a:latin typeface="Lucida Console" panose="020B0609040504020204" pitchFamily="49" charset="0"/>
              </a:rPr>
              <a:t>                  long *destination) {</a:t>
            </a:r>
          </a:p>
          <a:p>
            <a:r>
              <a:rPr lang="en-US" dirty="0">
                <a:solidFill>
                  <a:srgbClr val="00FA00"/>
                </a:solidFill>
                <a:latin typeface="Lucida Console" panose="020B0609040504020204" pitchFamily="49" charset="0"/>
              </a:rPr>
              <a:t>    long z = </a:t>
            </a:r>
            <a:r>
              <a:rPr lang="en-US" dirty="0" err="1">
                <a:solidFill>
                  <a:srgbClr val="00FA00"/>
                </a:solidFill>
                <a:latin typeface="Lucida Console" panose="020B0609040504020204" pitchFamily="49" charset="0"/>
              </a:rPr>
              <a:t>add_two_numbers</a:t>
            </a:r>
            <a:r>
              <a:rPr lang="en-US" dirty="0">
                <a:solidFill>
                  <a:srgbClr val="00FA00"/>
                </a:solidFill>
                <a:latin typeface="Lucida Console" panose="020B0609040504020204" pitchFamily="49" charset="0"/>
              </a:rPr>
              <a:t>(x, y);</a:t>
            </a:r>
          </a:p>
          <a:p>
            <a:r>
              <a:rPr lang="en-US" dirty="0">
                <a:solidFill>
                  <a:srgbClr val="00FA00"/>
                </a:solidFill>
                <a:latin typeface="Lucida Console" panose="020B0609040504020204" pitchFamily="49" charset="0"/>
              </a:rPr>
              <a:t>    *destination = z;</a:t>
            </a:r>
          </a:p>
          <a:p>
            <a:r>
              <a:rPr lang="en-US" dirty="0">
                <a:solidFill>
                  <a:srgbClr val="00FA00"/>
                </a:solidFill>
                <a:latin typeface="Lucida Console" panose="020B0609040504020204" pitchFamily="49" charset="0"/>
              </a:rPr>
              <a:t>}</a:t>
            </a:r>
          </a:p>
        </p:txBody>
      </p:sp>
      <p:sp>
        <p:nvSpPr>
          <p:cNvPr id="8" name="Rounded Rectangle 7">
            <a:extLst>
              <a:ext uri="{FF2B5EF4-FFF2-40B4-BE49-F238E27FC236}">
                <a16:creationId xmlns:a16="http://schemas.microsoft.com/office/drawing/2014/main" id="{868DC7FC-4C93-BC4B-AB6D-F8D442996071}"/>
              </a:ext>
            </a:extLst>
          </p:cNvPr>
          <p:cNvSpPr/>
          <p:nvPr/>
        </p:nvSpPr>
        <p:spPr>
          <a:xfrm>
            <a:off x="7092462" y="805011"/>
            <a:ext cx="4730486" cy="23446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add_and_save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add_two_numbers</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9" name="Rounded Rectangle 8">
            <a:extLst>
              <a:ext uri="{FF2B5EF4-FFF2-40B4-BE49-F238E27FC236}">
                <a16:creationId xmlns:a16="http://schemas.microsoft.com/office/drawing/2014/main" id="{16801CD7-90EF-824F-BD2E-7152C764D6EF}"/>
              </a:ext>
            </a:extLst>
          </p:cNvPr>
          <p:cNvSpPr/>
          <p:nvPr/>
        </p:nvSpPr>
        <p:spPr>
          <a:xfrm>
            <a:off x="6640898" y="3727938"/>
            <a:ext cx="5551102" cy="31437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add_and_save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str     x19,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mov     x19, x2</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add_two_numbers</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str     x0, [x19]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x19,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0" name="TextBox 9">
            <a:extLst>
              <a:ext uri="{FF2B5EF4-FFF2-40B4-BE49-F238E27FC236}">
                <a16:creationId xmlns:a16="http://schemas.microsoft.com/office/drawing/2014/main" id="{517633D1-431F-E64A-8D8C-C5C650DFCE10}"/>
              </a:ext>
            </a:extLst>
          </p:cNvPr>
          <p:cNvSpPr txBox="1"/>
          <p:nvPr/>
        </p:nvSpPr>
        <p:spPr>
          <a:xfrm>
            <a:off x="670713" y="1692882"/>
            <a:ext cx="1022075" cy="461665"/>
          </a:xfrm>
          <a:prstGeom prst="rect">
            <a:avLst/>
          </a:prstGeom>
          <a:noFill/>
        </p:spPr>
        <p:txBody>
          <a:bodyPr wrap="none" rtlCol="0">
            <a:spAutoFit/>
          </a:bodyPr>
          <a:lstStyle/>
          <a:p>
            <a:r>
              <a:rPr lang="en-US" sz="2400" dirty="0"/>
              <a:t>C code</a:t>
            </a:r>
          </a:p>
        </p:txBody>
      </p:sp>
      <p:sp>
        <p:nvSpPr>
          <p:cNvPr id="11" name="TextBox 10">
            <a:extLst>
              <a:ext uri="{FF2B5EF4-FFF2-40B4-BE49-F238E27FC236}">
                <a16:creationId xmlns:a16="http://schemas.microsoft.com/office/drawing/2014/main" id="{D30525A1-41E1-1541-B61A-572B7C081A5A}"/>
              </a:ext>
            </a:extLst>
          </p:cNvPr>
          <p:cNvSpPr txBox="1"/>
          <p:nvPr/>
        </p:nvSpPr>
        <p:spPr>
          <a:xfrm>
            <a:off x="7446651" y="325096"/>
            <a:ext cx="2530501" cy="461665"/>
          </a:xfrm>
          <a:prstGeom prst="rect">
            <a:avLst/>
          </a:prstGeom>
          <a:noFill/>
        </p:spPr>
        <p:txBody>
          <a:bodyPr wrap="none" rtlCol="0">
            <a:spAutoFit/>
          </a:bodyPr>
          <a:lstStyle/>
          <a:p>
            <a:r>
              <a:rPr lang="en-US" sz="2400" dirty="0"/>
              <a:t>x86 assembly code</a:t>
            </a:r>
          </a:p>
        </p:txBody>
      </p:sp>
      <p:sp>
        <p:nvSpPr>
          <p:cNvPr id="12" name="TextBox 11">
            <a:extLst>
              <a:ext uri="{FF2B5EF4-FFF2-40B4-BE49-F238E27FC236}">
                <a16:creationId xmlns:a16="http://schemas.microsoft.com/office/drawing/2014/main" id="{C71BD953-0169-644A-B237-319EC77C3F04}"/>
              </a:ext>
            </a:extLst>
          </p:cNvPr>
          <p:cNvSpPr txBox="1"/>
          <p:nvPr/>
        </p:nvSpPr>
        <p:spPr>
          <a:xfrm>
            <a:off x="7200612" y="3314971"/>
            <a:ext cx="2694007" cy="461665"/>
          </a:xfrm>
          <a:prstGeom prst="rect">
            <a:avLst/>
          </a:prstGeom>
          <a:noFill/>
        </p:spPr>
        <p:txBody>
          <a:bodyPr wrap="none" rtlCol="0">
            <a:spAutoFit/>
          </a:bodyPr>
          <a:lstStyle/>
          <a:p>
            <a:r>
              <a:rPr lang="en-US" sz="2400" dirty="0"/>
              <a:t>ARM assembly code</a:t>
            </a:r>
          </a:p>
        </p:txBody>
      </p:sp>
      <p:cxnSp>
        <p:nvCxnSpPr>
          <p:cNvPr id="14" name="Straight Arrow Connector 13">
            <a:extLst>
              <a:ext uri="{FF2B5EF4-FFF2-40B4-BE49-F238E27FC236}">
                <a16:creationId xmlns:a16="http://schemas.microsoft.com/office/drawing/2014/main" id="{402F5566-889A-6E42-B253-A679BDB1DD5A}"/>
              </a:ext>
            </a:extLst>
          </p:cNvPr>
          <p:cNvCxnSpPr>
            <a:cxnSpLocks/>
            <a:stCxn id="2" idx="0"/>
            <a:endCxn id="8" idx="1"/>
          </p:cNvCxnSpPr>
          <p:nvPr/>
        </p:nvCxnSpPr>
        <p:spPr>
          <a:xfrm flipV="1">
            <a:off x="3165231" y="1977319"/>
            <a:ext cx="3927231" cy="1508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14D813-9E05-3B42-9E65-9467E50ECC7D}"/>
              </a:ext>
            </a:extLst>
          </p:cNvPr>
          <p:cNvCxnSpPr>
            <a:cxnSpLocks/>
            <a:stCxn id="2" idx="2"/>
            <a:endCxn id="9" idx="1"/>
          </p:cNvCxnSpPr>
          <p:nvPr/>
        </p:nvCxnSpPr>
        <p:spPr>
          <a:xfrm>
            <a:off x="3165231" y="4472781"/>
            <a:ext cx="3475667" cy="8270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8986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Add/Subtract</a:t>
            </a:r>
          </a:p>
        </p:txBody>
      </p:sp>
      <p:sp>
        <p:nvSpPr>
          <p:cNvPr id="8" name="Content Placeholder 7">
            <a:extLst>
              <a:ext uri="{FF2B5EF4-FFF2-40B4-BE49-F238E27FC236}">
                <a16:creationId xmlns:a16="http://schemas.microsoft.com/office/drawing/2014/main" id="{908A3306-654E-9240-B286-A71FC97980C1}"/>
              </a:ext>
            </a:extLst>
          </p:cNvPr>
          <p:cNvSpPr>
            <a:spLocks noGrp="1"/>
          </p:cNvSpPr>
          <p:nvPr>
            <p:ph idx="1"/>
          </p:nvPr>
        </p:nvSpPr>
        <p:spPr/>
        <p:txBody>
          <a:bodyPr/>
          <a:lstStyle/>
          <a:p>
            <a:r>
              <a:rPr lang="en-US" dirty="0"/>
              <a:t>Typically will see push/pop only to save/restore registers during procedure calls</a:t>
            </a:r>
          </a:p>
          <a:p>
            <a:endParaRPr lang="en-US" dirty="0"/>
          </a:p>
          <a:p>
            <a:r>
              <a:rPr lang="en-US" dirty="0"/>
              <a:t>Typically compiler allocates space on stack by subtracting from stack pointer</a:t>
            </a:r>
          </a:p>
          <a:p>
            <a:pPr lvl="1"/>
            <a:r>
              <a:rPr lang="en-US" dirty="0"/>
              <a:t>Most variables placed on stack are addressed relative to stack pointer (</a:t>
            </a:r>
            <a:r>
              <a:rPr lang="en-US" i="1" dirty="0"/>
              <a:t>not</a:t>
            </a:r>
            <a:r>
              <a:rPr lang="en-US" dirty="0"/>
              <a:t> pushed/popped)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8393465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Add/Subtract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2" name="Rounded Rectangle 1">
            <a:extLst>
              <a:ext uri="{FF2B5EF4-FFF2-40B4-BE49-F238E27FC236}">
                <a16:creationId xmlns:a16="http://schemas.microsoft.com/office/drawing/2014/main" id="{F82FE63B-8579-3A4D-8B52-123D5FA1F523}"/>
              </a:ext>
            </a:extLst>
          </p:cNvPr>
          <p:cNvSpPr/>
          <p:nvPr/>
        </p:nvSpPr>
        <p:spPr>
          <a:xfrm>
            <a:off x="234462" y="2128165"/>
            <a:ext cx="3990433" cy="193121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triple(long *value);</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long value = 6;</a:t>
            </a:r>
          </a:p>
          <a:p>
            <a:r>
              <a:rPr lang="en-US" dirty="0">
                <a:solidFill>
                  <a:srgbClr val="00FA00"/>
                </a:solidFill>
                <a:latin typeface="Lucida Console" panose="020B0609040504020204" pitchFamily="49" charset="0"/>
              </a:rPr>
              <a:t>    triple(&amp;value);</a:t>
            </a:r>
          </a:p>
          <a:p>
            <a:r>
              <a:rPr lang="en-US" dirty="0">
                <a:solidFill>
                  <a:srgbClr val="00FA00"/>
                </a:solidFill>
                <a:latin typeface="Lucida Console" panose="020B0609040504020204" pitchFamily="49" charset="0"/>
              </a:rPr>
              <a:t>}</a:t>
            </a:r>
          </a:p>
        </p:txBody>
      </p:sp>
      <p:sp>
        <p:nvSpPr>
          <p:cNvPr id="8" name="Rounded Rectangle 7">
            <a:extLst>
              <a:ext uri="{FF2B5EF4-FFF2-40B4-BE49-F238E27FC236}">
                <a16:creationId xmlns:a16="http://schemas.microsoft.com/office/drawing/2014/main" id="{868DC7FC-4C93-BC4B-AB6D-F8D442996071}"/>
              </a:ext>
            </a:extLst>
          </p:cNvPr>
          <p:cNvSpPr/>
          <p:nvPr/>
        </p:nvSpPr>
        <p:spPr>
          <a:xfrm>
            <a:off x="7092462" y="805011"/>
            <a:ext cx="3990433" cy="23446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$16,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$6,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triple</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$16,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9" name="Rounded Rectangle 8">
            <a:extLst>
              <a:ext uri="{FF2B5EF4-FFF2-40B4-BE49-F238E27FC236}">
                <a16:creationId xmlns:a16="http://schemas.microsoft.com/office/drawing/2014/main" id="{16801CD7-90EF-824F-BD2E-7152C764D6EF}"/>
              </a:ext>
            </a:extLst>
          </p:cNvPr>
          <p:cNvSpPr/>
          <p:nvPr/>
        </p:nvSpPr>
        <p:spPr>
          <a:xfrm>
            <a:off x="6640898" y="3727938"/>
            <a:ext cx="5010775" cy="276493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mov     x0, 6</a:t>
            </a:r>
          </a:p>
          <a:p>
            <a:r>
              <a:rPr lang="en-US" dirty="0">
                <a:solidFill>
                  <a:srgbClr val="00FA00"/>
                </a:solidFill>
                <a:latin typeface="Lucida Console" panose="020B0609040504020204" pitchFamily="49" charset="0"/>
              </a:rPr>
              <a:t>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bl      triple</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0" name="TextBox 9">
            <a:extLst>
              <a:ext uri="{FF2B5EF4-FFF2-40B4-BE49-F238E27FC236}">
                <a16:creationId xmlns:a16="http://schemas.microsoft.com/office/drawing/2014/main" id="{517633D1-431F-E64A-8D8C-C5C650DFCE10}"/>
              </a:ext>
            </a:extLst>
          </p:cNvPr>
          <p:cNvSpPr txBox="1"/>
          <p:nvPr/>
        </p:nvSpPr>
        <p:spPr>
          <a:xfrm>
            <a:off x="670713" y="1692882"/>
            <a:ext cx="1022075" cy="461665"/>
          </a:xfrm>
          <a:prstGeom prst="rect">
            <a:avLst/>
          </a:prstGeom>
          <a:noFill/>
        </p:spPr>
        <p:txBody>
          <a:bodyPr wrap="none" rtlCol="0">
            <a:spAutoFit/>
          </a:bodyPr>
          <a:lstStyle/>
          <a:p>
            <a:r>
              <a:rPr lang="en-US" sz="2400" dirty="0"/>
              <a:t>C code</a:t>
            </a:r>
          </a:p>
        </p:txBody>
      </p:sp>
      <p:sp>
        <p:nvSpPr>
          <p:cNvPr id="11" name="TextBox 10">
            <a:extLst>
              <a:ext uri="{FF2B5EF4-FFF2-40B4-BE49-F238E27FC236}">
                <a16:creationId xmlns:a16="http://schemas.microsoft.com/office/drawing/2014/main" id="{D30525A1-41E1-1541-B61A-572B7C081A5A}"/>
              </a:ext>
            </a:extLst>
          </p:cNvPr>
          <p:cNvSpPr txBox="1"/>
          <p:nvPr/>
        </p:nvSpPr>
        <p:spPr>
          <a:xfrm>
            <a:off x="7446651" y="325096"/>
            <a:ext cx="2530501" cy="461665"/>
          </a:xfrm>
          <a:prstGeom prst="rect">
            <a:avLst/>
          </a:prstGeom>
          <a:noFill/>
        </p:spPr>
        <p:txBody>
          <a:bodyPr wrap="none" rtlCol="0">
            <a:spAutoFit/>
          </a:bodyPr>
          <a:lstStyle/>
          <a:p>
            <a:r>
              <a:rPr lang="en-US" sz="2400" dirty="0"/>
              <a:t>x86 assembly code</a:t>
            </a:r>
          </a:p>
        </p:txBody>
      </p:sp>
      <p:sp>
        <p:nvSpPr>
          <p:cNvPr id="12" name="TextBox 11">
            <a:extLst>
              <a:ext uri="{FF2B5EF4-FFF2-40B4-BE49-F238E27FC236}">
                <a16:creationId xmlns:a16="http://schemas.microsoft.com/office/drawing/2014/main" id="{C71BD953-0169-644A-B237-319EC77C3F04}"/>
              </a:ext>
            </a:extLst>
          </p:cNvPr>
          <p:cNvSpPr txBox="1"/>
          <p:nvPr/>
        </p:nvSpPr>
        <p:spPr>
          <a:xfrm>
            <a:off x="7200612" y="3314971"/>
            <a:ext cx="2694007" cy="461665"/>
          </a:xfrm>
          <a:prstGeom prst="rect">
            <a:avLst/>
          </a:prstGeom>
          <a:noFill/>
        </p:spPr>
        <p:txBody>
          <a:bodyPr wrap="none" rtlCol="0">
            <a:spAutoFit/>
          </a:bodyPr>
          <a:lstStyle/>
          <a:p>
            <a:r>
              <a:rPr lang="en-US" sz="2400" dirty="0"/>
              <a:t>ARM assembly code</a:t>
            </a:r>
          </a:p>
        </p:txBody>
      </p:sp>
      <p:cxnSp>
        <p:nvCxnSpPr>
          <p:cNvPr id="14" name="Straight Arrow Connector 13">
            <a:extLst>
              <a:ext uri="{FF2B5EF4-FFF2-40B4-BE49-F238E27FC236}">
                <a16:creationId xmlns:a16="http://schemas.microsoft.com/office/drawing/2014/main" id="{402F5566-889A-6E42-B253-A679BDB1DD5A}"/>
              </a:ext>
            </a:extLst>
          </p:cNvPr>
          <p:cNvCxnSpPr>
            <a:cxnSpLocks/>
            <a:stCxn id="2" idx="0"/>
            <a:endCxn id="8" idx="1"/>
          </p:cNvCxnSpPr>
          <p:nvPr/>
        </p:nvCxnSpPr>
        <p:spPr>
          <a:xfrm flipV="1">
            <a:off x="2229679" y="1977319"/>
            <a:ext cx="4862783" cy="1508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14D813-9E05-3B42-9E65-9467E50ECC7D}"/>
              </a:ext>
            </a:extLst>
          </p:cNvPr>
          <p:cNvCxnSpPr>
            <a:cxnSpLocks/>
            <a:stCxn id="2" idx="2"/>
            <a:endCxn id="9" idx="1"/>
          </p:cNvCxnSpPr>
          <p:nvPr/>
        </p:nvCxnSpPr>
        <p:spPr>
          <a:xfrm>
            <a:off x="2229679" y="4059382"/>
            <a:ext cx="4411219" cy="105102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1473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a:t>
            </a:r>
            <a:br>
              <a:rPr lang="en-US" dirty="0"/>
            </a:br>
            <a:r>
              <a:rPr lang="en-US" dirty="0"/>
              <a:t>x86</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a:xfrm>
            <a:off x="838199" y="1825625"/>
            <a:ext cx="11261035" cy="4351338"/>
          </a:xfrm>
        </p:spPr>
        <p:txBody>
          <a:bodyPr/>
          <a:lstStyle/>
          <a:p>
            <a:r>
              <a:rPr lang="en-US" dirty="0">
                <a:latin typeface="Lucida Console" panose="020B0609040504020204" pitchFamily="49" charset="0"/>
              </a:rPr>
              <a:t>call &lt;</a:t>
            </a:r>
            <a:r>
              <a:rPr lang="en-US" i="1" dirty="0">
                <a:latin typeface="Lucida Console" panose="020B0609040504020204" pitchFamily="49" charset="0"/>
              </a:rPr>
              <a:t>function</a:t>
            </a:r>
            <a:r>
              <a:rPr lang="en-US" dirty="0">
                <a:latin typeface="Lucida Console" panose="020B0609040504020204" pitchFamily="49" charset="0"/>
              </a:rPr>
              <a:t>&gt;</a:t>
            </a:r>
          </a:p>
          <a:p>
            <a:pPr lvl="1"/>
            <a:r>
              <a:rPr lang="en-US" dirty="0"/>
              <a:t>After linking: </a:t>
            </a:r>
            <a:r>
              <a:rPr lang="en-US" dirty="0">
                <a:latin typeface="Lucida Console" panose="020B0609040504020204" pitchFamily="49" charset="0"/>
              </a:rPr>
              <a:t>call 0x1234 &lt;</a:t>
            </a:r>
            <a:r>
              <a:rPr lang="en-US" i="1" dirty="0">
                <a:latin typeface="Lucida Console" panose="020B0609040504020204" pitchFamily="49" charset="0"/>
              </a:rPr>
              <a:t>function</a:t>
            </a:r>
            <a:r>
              <a:rPr lang="en-US" dirty="0">
                <a:latin typeface="Lucida Console" panose="020B0609040504020204" pitchFamily="49" charset="0"/>
              </a:rPr>
              <a:t>&gt;</a:t>
            </a:r>
            <a:r>
              <a:rPr lang="en-US" dirty="0"/>
              <a:t> #0x1234 is </a:t>
            </a:r>
            <a:r>
              <a:rPr lang="en-US" i="1" dirty="0"/>
              <a:t>function</a:t>
            </a:r>
            <a:r>
              <a:rPr lang="en-US" dirty="0"/>
              <a:t>’s address</a:t>
            </a:r>
          </a:p>
          <a:p>
            <a:pPr lvl="1"/>
            <a:r>
              <a:rPr lang="en-US" dirty="0"/>
              <a:t>Pushes return address to stack, jumps to </a:t>
            </a:r>
            <a:r>
              <a:rPr lang="en-US" i="1" dirty="0"/>
              <a:t>function</a:t>
            </a:r>
            <a:endParaRPr lang="en-US" dirty="0"/>
          </a:p>
          <a:p>
            <a:pPr lvl="1"/>
            <a:r>
              <a:rPr lang="en-US" dirty="0"/>
              <a:t>Equivalent to</a:t>
            </a:r>
            <a:br>
              <a:rPr lang="en-US" dirty="0"/>
            </a:br>
            <a:r>
              <a:rPr lang="en-US" dirty="0" err="1">
                <a:latin typeface="Lucida Console" panose="020B0609040504020204" pitchFamily="49" charset="0"/>
              </a:rPr>
              <a:t>pushq</a:t>
            </a:r>
            <a:r>
              <a:rPr lang="en-US" dirty="0">
                <a:latin typeface="Lucida Console" panose="020B0609040504020204" pitchFamily="49" charset="0"/>
              </a:rPr>
              <a:t> $</a:t>
            </a:r>
            <a:r>
              <a:rPr lang="en-US" i="1" dirty="0" err="1">
                <a:latin typeface="Lucida Console" panose="020B0609040504020204" pitchFamily="49" charset="0"/>
              </a:rPr>
              <a:t>return_address</a:t>
            </a:r>
            <a:br>
              <a:rPr lang="en-US" dirty="0">
                <a:latin typeface="Lucida Console" panose="020B0609040504020204" pitchFamily="49" charset="0"/>
              </a:rPr>
            </a:br>
            <a:r>
              <a:rPr lang="en-US" dirty="0" err="1">
                <a:latin typeface="Lucida Console" panose="020B0609040504020204" pitchFamily="49" charset="0"/>
              </a:rPr>
              <a:t>jmp</a:t>
            </a:r>
            <a:r>
              <a:rPr lang="en-US" dirty="0">
                <a:latin typeface="Lucida Console" panose="020B0609040504020204" pitchFamily="49" charset="0"/>
              </a:rPr>
              <a:t>   </a:t>
            </a:r>
            <a:r>
              <a:rPr lang="en-US" i="1" dirty="0">
                <a:latin typeface="Lucida Console" panose="020B0609040504020204" pitchFamily="49" charset="0"/>
              </a:rPr>
              <a:t>function</a:t>
            </a:r>
            <a:endParaRPr lang="en-US" dirty="0">
              <a:latin typeface="Lucida Console" panose="020B0609040504020204" pitchFamily="49" charset="0"/>
            </a:endParaRPr>
          </a:p>
          <a:p>
            <a:r>
              <a:rPr lang="en-US" dirty="0"/>
              <a:t>Return address is address of instruction immediately following </a:t>
            </a:r>
            <a:r>
              <a:rPr lang="en-US" dirty="0">
                <a:latin typeface="Lucida Console" panose="020B0609040504020204" pitchFamily="49" charset="0"/>
              </a:rPr>
              <a:t>call</a:t>
            </a:r>
          </a:p>
          <a:p>
            <a:pPr lvl="1"/>
            <a:r>
              <a:rPr lang="en-US" dirty="0"/>
              <a:t>Commonly </a:t>
            </a:r>
            <a:r>
              <a:rPr lang="en-US" dirty="0">
                <a:latin typeface="Lucida Console" panose="020B0609040504020204" pitchFamily="49" charset="0"/>
              </a:rPr>
              <a:t>%rip+5</a:t>
            </a:r>
            <a:r>
              <a:rPr lang="en-US" dirty="0"/>
              <a:t> – a “near call” with a 32-bit offset</a:t>
            </a:r>
          </a:p>
          <a:p>
            <a:pPr lvl="1"/>
            <a:endParaRPr lang="en-US" dirty="0"/>
          </a:p>
          <a:p>
            <a:pPr lvl="1"/>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012860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Return</a:t>
            </a:r>
            <a:br>
              <a:rPr lang="en-US" dirty="0"/>
            </a:br>
            <a:r>
              <a:rPr lang="en-US" dirty="0"/>
              <a:t>x86</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p:txBody>
          <a:bodyPr/>
          <a:lstStyle/>
          <a:p>
            <a:r>
              <a:rPr lang="en-US" dirty="0">
                <a:latin typeface="Lucida Console" panose="020B0609040504020204" pitchFamily="49" charset="0"/>
              </a:rPr>
              <a:t>ret</a:t>
            </a:r>
          </a:p>
          <a:p>
            <a:pPr lvl="1"/>
            <a:r>
              <a:rPr lang="en-US" dirty="0"/>
              <a:t>Pops return address from stack into %rip</a:t>
            </a:r>
          </a:p>
          <a:p>
            <a:pPr lvl="1"/>
            <a:r>
              <a:rPr lang="en-US" dirty="0"/>
              <a:t>Resumes execution at instruction pointed to by %rip</a:t>
            </a:r>
          </a:p>
          <a:p>
            <a:pPr lvl="2"/>
            <a:r>
              <a:rPr lang="en-US" dirty="0"/>
              <a:t>return address</a:t>
            </a:r>
          </a:p>
          <a:p>
            <a:pPr lvl="1"/>
            <a:r>
              <a:rPr lang="en-US" dirty="0"/>
              <a:t>Equivalent to </a:t>
            </a:r>
            <a:r>
              <a:rPr lang="en-US" dirty="0" err="1">
                <a:latin typeface="Lucida Console" panose="020B0609040504020204" pitchFamily="49" charset="0"/>
              </a:rPr>
              <a:t>popq</a:t>
            </a:r>
            <a:r>
              <a:rPr lang="en-US" dirty="0">
                <a:latin typeface="Lucida Console" panose="020B0609040504020204" pitchFamily="49" charset="0"/>
              </a:rPr>
              <a:t> %rip</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0769767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x86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1" y="1690688"/>
            <a:ext cx="9671539"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0000000000400497 &lt;triple&gt;:</a:t>
            </a:r>
          </a:p>
          <a:p>
            <a:r>
              <a:rPr lang="en-US" dirty="0">
                <a:solidFill>
                  <a:srgbClr val="00FA00"/>
                </a:solidFill>
                <a:latin typeface="Lucida Console" panose="020B0609040504020204" pitchFamily="49" charset="0"/>
              </a:rPr>
              <a:t>  400497:       48 8b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40049a:       48 8d 04 40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(%rax,%rax,2),%</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40049e:       48 89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4004a1:       c3                      </a:t>
            </a:r>
            <a:r>
              <a:rPr lang="en-US" dirty="0" err="1">
                <a:solidFill>
                  <a:srgbClr val="00FA00"/>
                </a:solidFill>
                <a:latin typeface="Lucida Console" panose="020B0609040504020204" pitchFamily="49" charset="0"/>
              </a:rPr>
              <a:t>retq</a:t>
            </a:r>
            <a:r>
              <a:rPr lang="en-US" dirty="0">
                <a:solidFill>
                  <a:srgbClr val="00FA00"/>
                </a:solidFill>
                <a:latin typeface="Lucida Console" panose="020B0609040504020204" pitchFamily="49" charset="0"/>
              </a:rPr>
              <a:t>   </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00000000004004a2 &lt;</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&gt;:</a:t>
            </a:r>
          </a:p>
          <a:p>
            <a:r>
              <a:rPr lang="en-US" dirty="0">
                <a:solidFill>
                  <a:srgbClr val="00FA00"/>
                </a:solidFill>
                <a:latin typeface="Lucida Console" panose="020B0609040504020204" pitchFamily="49" charset="0"/>
              </a:rPr>
              <a:t>  4004a2:       48 83 </a:t>
            </a:r>
            <a:r>
              <a:rPr lang="en-US" dirty="0" err="1">
                <a:solidFill>
                  <a:srgbClr val="00FA00"/>
                </a:solidFill>
                <a:latin typeface="Lucida Console" panose="020B0609040504020204" pitchFamily="49" charset="0"/>
              </a:rPr>
              <a:t>ec</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4004a6:       48 c7 44 24 08 06 00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$0x6,0x8(%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4004ad:       00 00 </a:t>
            </a:r>
          </a:p>
          <a:p>
            <a:r>
              <a:rPr lang="en-US" dirty="0">
                <a:solidFill>
                  <a:srgbClr val="00FA00"/>
                </a:solidFill>
                <a:latin typeface="Lucida Console" panose="020B0609040504020204" pitchFamily="49" charset="0"/>
              </a:rPr>
              <a:t>  4004af:       48 8d 7c 24 08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4004b4:       e8 de ff ff ff          </a:t>
            </a:r>
            <a:r>
              <a:rPr lang="en-US" dirty="0" err="1">
                <a:solidFill>
                  <a:srgbClr val="00FA00"/>
                </a:solidFill>
                <a:latin typeface="Lucida Console" panose="020B0609040504020204" pitchFamily="49" charset="0"/>
              </a:rPr>
              <a:t>callq</a:t>
            </a:r>
            <a:r>
              <a:rPr lang="en-US" dirty="0">
                <a:solidFill>
                  <a:srgbClr val="00FA00"/>
                </a:solidFill>
                <a:latin typeface="Lucida Console" panose="020B0609040504020204" pitchFamily="49" charset="0"/>
              </a:rPr>
              <a:t>  400497 &lt;triple&gt;</a:t>
            </a:r>
          </a:p>
          <a:p>
            <a:r>
              <a:rPr lang="en-US" dirty="0">
                <a:solidFill>
                  <a:srgbClr val="00FA00"/>
                </a:solidFill>
                <a:latin typeface="Lucida Console" panose="020B0609040504020204" pitchFamily="49" charset="0"/>
              </a:rPr>
              <a:t>  4004b9:       48 83 c4 10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4004bd:       c3                      </a:t>
            </a:r>
            <a:r>
              <a:rPr lang="en-US" dirty="0" err="1">
                <a:solidFill>
                  <a:srgbClr val="00FA00"/>
                </a:solidFill>
                <a:latin typeface="Lucida Console" panose="020B0609040504020204" pitchFamily="49" charset="0"/>
              </a:rPr>
              <a:t>retq</a:t>
            </a:r>
            <a:endParaRPr lang="en-US" dirty="0">
              <a:solidFill>
                <a:srgbClr val="00FA00"/>
              </a:solidFill>
              <a:latin typeface="Lucida Console" panose="020B0609040504020204" pitchFamily="49" charset="0"/>
            </a:endParaRP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0x4004a2</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%rip</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08552"/>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4" name="Rectangle 25">
            <a:extLst>
              <a:ext uri="{FF2B5EF4-FFF2-40B4-BE49-F238E27FC236}">
                <a16:creationId xmlns:a16="http://schemas.microsoft.com/office/drawing/2014/main" id="{260998C7-1E76-7546-9455-D175C31CF31A}"/>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sp>
        <p:nvSpPr>
          <p:cNvPr id="35" name="Rectangle 23">
            <a:extLst>
              <a:ext uri="{FF2B5EF4-FFF2-40B4-BE49-F238E27FC236}">
                <a16:creationId xmlns:a16="http://schemas.microsoft.com/office/drawing/2014/main" id="{F6D0FFE9-4646-9949-959B-D2B339601648}"/>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36" name="Rectangle 19">
            <a:extLst>
              <a:ext uri="{FF2B5EF4-FFF2-40B4-BE49-F238E27FC236}">
                <a16:creationId xmlns:a16="http://schemas.microsoft.com/office/drawing/2014/main" id="{ECDEC6FD-0C1D-2148-A5A6-8A80EA7EB7D1}"/>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0x4004a6</a:t>
            </a:r>
          </a:p>
        </p:txBody>
      </p:sp>
      <p:sp>
        <p:nvSpPr>
          <p:cNvPr id="37" name="Rectangle 19">
            <a:extLst>
              <a:ext uri="{FF2B5EF4-FFF2-40B4-BE49-F238E27FC236}">
                <a16:creationId xmlns:a16="http://schemas.microsoft.com/office/drawing/2014/main" id="{B42918C3-1355-EF46-8112-066B164645D7}"/>
              </a:ext>
            </a:extLst>
          </p:cNvPr>
          <p:cNvSpPr>
            <a:spLocks noChangeArrowheads="1"/>
          </p:cNvSpPr>
          <p:nvPr/>
        </p:nvSpPr>
        <p:spPr bwMode="auto">
          <a:xfrm>
            <a:off x="10820400" y="5210463"/>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0x4004af</a:t>
            </a:r>
          </a:p>
        </p:txBody>
      </p:sp>
      <p:sp>
        <p:nvSpPr>
          <p:cNvPr id="38" name="Rectangle 21">
            <a:extLst>
              <a:ext uri="{FF2B5EF4-FFF2-40B4-BE49-F238E27FC236}">
                <a16:creationId xmlns:a16="http://schemas.microsoft.com/office/drawing/2014/main" id="{E668DD77-E3F3-2E46-9D1E-FE1917156A35}"/>
              </a:ext>
            </a:extLst>
          </p:cNvPr>
          <p:cNvSpPr>
            <a:spLocks noChangeArrowheads="1"/>
          </p:cNvSpPr>
          <p:nvPr/>
        </p:nvSpPr>
        <p:spPr bwMode="auto">
          <a:xfrm>
            <a:off x="10820400" y="4835862"/>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39" name="Rounded Rectangle 38">
            <a:extLst>
              <a:ext uri="{FF2B5EF4-FFF2-40B4-BE49-F238E27FC236}">
                <a16:creationId xmlns:a16="http://schemas.microsoft.com/office/drawing/2014/main" id="{03FC1B18-E1BB-F346-A912-557CDE0C6AED}"/>
              </a:ext>
            </a:extLst>
          </p:cNvPr>
          <p:cNvSpPr/>
          <p:nvPr/>
        </p:nvSpPr>
        <p:spPr>
          <a:xfrm>
            <a:off x="5735782" y="3810000"/>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01D5639E-92E3-A048-AB06-9232C7F7B7C0}"/>
              </a:ext>
            </a:extLst>
          </p:cNvPr>
          <p:cNvSpPr/>
          <p:nvPr/>
        </p:nvSpPr>
        <p:spPr>
          <a:xfrm>
            <a:off x="5735781" y="4083444"/>
            <a:ext cx="3241963" cy="54397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9BE26459-652D-894A-B83B-736681975E5F}"/>
              </a:ext>
            </a:extLst>
          </p:cNvPr>
          <p:cNvSpPr/>
          <p:nvPr/>
        </p:nvSpPr>
        <p:spPr>
          <a:xfrm>
            <a:off x="5735780" y="4645613"/>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22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dissolve">
                                      <p:cBhvr>
                                        <p:cTn id="20" dur="500"/>
                                        <p:tgtEl>
                                          <p:spTgt spid="36"/>
                                        </p:tgtEl>
                                      </p:cBhvr>
                                    </p:animEffect>
                                  </p:childTnLst>
                                </p:cTn>
                              </p:par>
                              <p:par>
                                <p:cTn id="21" presetID="21" presetClass="exit" presetSubtype="1" fill="hold" grpId="0" nodeType="withEffect">
                                  <p:stCondLst>
                                    <p:cond delay="0"/>
                                  </p:stCondLst>
                                  <p:childTnLst>
                                    <p:animEffect transition="out" filter="wheel(1)">
                                      <p:cBhvr>
                                        <p:cTn id="22" dur="1000"/>
                                        <p:tgtEl>
                                          <p:spTgt spid="39"/>
                                        </p:tgtEl>
                                      </p:cBhvr>
                                    </p:animEffect>
                                    <p:set>
                                      <p:cBhvr>
                                        <p:cTn id="23" dur="1" fill="hold">
                                          <p:stCondLst>
                                            <p:cond delay="999"/>
                                          </p:stCondLst>
                                        </p:cTn>
                                        <p:tgtEl>
                                          <p:spTgt spid="39"/>
                                        </p:tgtEl>
                                        <p:attrNameLst>
                                          <p:attrName>style.visibility</p:attrName>
                                        </p:attrNameLst>
                                      </p:cBhvr>
                                      <p:to>
                                        <p:strVal val="hidden"/>
                                      </p:to>
                                    </p:set>
                                  </p:childTnLst>
                                </p:cTn>
                              </p:par>
                              <p:par>
                                <p:cTn id="24" presetID="21" presetClass="entr" presetSubtype="1"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heel(1)">
                                      <p:cBhvr>
                                        <p:cTn id="26" dur="1000"/>
                                        <p:tgtEl>
                                          <p:spTgt spid="40"/>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dissolve">
                                      <p:cBhvr>
                                        <p:cTn id="35" dur="500"/>
                                        <p:tgtEl>
                                          <p:spTgt spid="37"/>
                                        </p:tgtEl>
                                      </p:cBhvr>
                                    </p:animEffect>
                                  </p:childTnLst>
                                </p:cTn>
                              </p:par>
                              <p:par>
                                <p:cTn id="36" presetID="21" presetClass="exit" presetSubtype="1" fill="hold" grpId="1" nodeType="withEffect">
                                  <p:stCondLst>
                                    <p:cond delay="0"/>
                                  </p:stCondLst>
                                  <p:childTnLst>
                                    <p:animEffect transition="out" filter="wheel(1)">
                                      <p:cBhvr>
                                        <p:cTn id="37" dur="1000"/>
                                        <p:tgtEl>
                                          <p:spTgt spid="40"/>
                                        </p:tgtEl>
                                      </p:cBhvr>
                                    </p:animEffect>
                                    <p:set>
                                      <p:cBhvr>
                                        <p:cTn id="38" dur="1" fill="hold">
                                          <p:stCondLst>
                                            <p:cond delay="999"/>
                                          </p:stCondLst>
                                        </p:cTn>
                                        <p:tgtEl>
                                          <p:spTgt spid="40"/>
                                        </p:tgtEl>
                                        <p:attrNameLst>
                                          <p:attrName>style.visibility</p:attrName>
                                        </p:attrNameLst>
                                      </p:cBhvr>
                                      <p:to>
                                        <p:strVal val="hidden"/>
                                      </p:to>
                                    </p:set>
                                  </p:childTnLst>
                                </p:cTn>
                              </p:par>
                              <p:par>
                                <p:cTn id="39" presetID="21" presetClass="entr" presetSubtype="1"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heel(1)">
                                      <p:cBhvr>
                                        <p:cTn id="41" dur="1000"/>
                                        <p:tgtEl>
                                          <p:spTgt spid="41"/>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dissolve">
                                      <p:cBhvr>
                                        <p:cTn id="4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4" grpId="0" animBg="1"/>
      <p:bldP spid="35" grpId="0" animBg="1"/>
      <p:bldP spid="36" grpId="0" animBg="1"/>
      <p:bldP spid="37" grpId="0" animBg="1"/>
      <p:bldP spid="38" grpId="0" animBg="1"/>
      <p:bldP spid="39" grpId="0" animBg="1"/>
      <p:bldP spid="40" grpId="0" animBg="1"/>
      <p:bldP spid="40" grpId="1" animBg="1"/>
      <p:bldP spid="4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x86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109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1" y="1690688"/>
            <a:ext cx="9671539"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0000000000400497 &lt;triple&gt;:</a:t>
            </a:r>
          </a:p>
          <a:p>
            <a:r>
              <a:rPr lang="en-US" dirty="0">
                <a:solidFill>
                  <a:srgbClr val="00FA00"/>
                </a:solidFill>
                <a:latin typeface="Lucida Console" panose="020B0609040504020204" pitchFamily="49" charset="0"/>
              </a:rPr>
              <a:t>  400497:       48 8b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40049a:       48 8d 04 40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(%rax,%rax,2),%</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40049e:       48 89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4004a1:       c3                      </a:t>
            </a:r>
            <a:r>
              <a:rPr lang="en-US" dirty="0" err="1">
                <a:solidFill>
                  <a:srgbClr val="00FA00"/>
                </a:solidFill>
                <a:latin typeface="Lucida Console" panose="020B0609040504020204" pitchFamily="49" charset="0"/>
              </a:rPr>
              <a:t>retq</a:t>
            </a:r>
            <a:r>
              <a:rPr lang="en-US" dirty="0">
                <a:solidFill>
                  <a:srgbClr val="00FA00"/>
                </a:solidFill>
                <a:latin typeface="Lucida Console" panose="020B0609040504020204" pitchFamily="49" charset="0"/>
              </a:rPr>
              <a:t>   </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00000000004004a2 &lt;</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&gt;:</a:t>
            </a:r>
          </a:p>
          <a:p>
            <a:r>
              <a:rPr lang="en-US" dirty="0">
                <a:solidFill>
                  <a:srgbClr val="00FA00"/>
                </a:solidFill>
                <a:latin typeface="Lucida Console" panose="020B0609040504020204" pitchFamily="49" charset="0"/>
              </a:rPr>
              <a:t>  4004a2:       48 83 </a:t>
            </a:r>
            <a:r>
              <a:rPr lang="en-US" dirty="0" err="1">
                <a:solidFill>
                  <a:srgbClr val="00FA00"/>
                </a:solidFill>
                <a:latin typeface="Lucida Console" panose="020B0609040504020204" pitchFamily="49" charset="0"/>
              </a:rPr>
              <a:t>ec</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4004a6:       48 c7 44 24 08 06 00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$0x6,0x8(%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4004ad:       00 00</a:t>
            </a:r>
          </a:p>
          <a:p>
            <a:r>
              <a:rPr lang="en-US" dirty="0">
                <a:solidFill>
                  <a:srgbClr val="00FA00"/>
                </a:solidFill>
                <a:latin typeface="Lucida Console" panose="020B0609040504020204" pitchFamily="49" charset="0"/>
              </a:rPr>
              <a:t>  4004af:       48 8d 7c 24 08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4004b4:       e8 de ff ff ff          </a:t>
            </a:r>
            <a:r>
              <a:rPr lang="en-US" dirty="0" err="1">
                <a:solidFill>
                  <a:srgbClr val="00FA00"/>
                </a:solidFill>
                <a:latin typeface="Lucida Console" panose="020B0609040504020204" pitchFamily="49" charset="0"/>
              </a:rPr>
              <a:t>callq</a:t>
            </a:r>
            <a:r>
              <a:rPr lang="en-US" dirty="0">
                <a:solidFill>
                  <a:srgbClr val="00FA00"/>
                </a:solidFill>
                <a:latin typeface="Lucida Console" panose="020B0609040504020204" pitchFamily="49" charset="0"/>
              </a:rPr>
              <a:t>  400497 &lt;triple&gt;</a:t>
            </a:r>
          </a:p>
          <a:p>
            <a:r>
              <a:rPr lang="en-US" dirty="0">
                <a:solidFill>
                  <a:srgbClr val="00FA00"/>
                </a:solidFill>
                <a:latin typeface="Lucida Console" panose="020B0609040504020204" pitchFamily="49" charset="0"/>
              </a:rPr>
              <a:t>  4004b9:       48 83 c4 10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4004bd:       c3                      </a:t>
            </a:r>
            <a:r>
              <a:rPr lang="en-US" dirty="0" err="1">
                <a:solidFill>
                  <a:srgbClr val="00FA00"/>
                </a:solidFill>
                <a:latin typeface="Lucida Console" panose="020B0609040504020204" pitchFamily="49" charset="0"/>
              </a:rPr>
              <a:t>retq</a:t>
            </a:r>
            <a:endParaRPr lang="en-US" dirty="0">
              <a:solidFill>
                <a:srgbClr val="00FA00"/>
              </a:solidFill>
              <a:latin typeface="Lucida Console" panose="020B0609040504020204" pitchFamily="49" charset="0"/>
            </a:endParaRP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0x4004af</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%rip</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0" name="Rectangle 10">
            <a:extLst>
              <a:ext uri="{FF2B5EF4-FFF2-40B4-BE49-F238E27FC236}">
                <a16:creationId xmlns:a16="http://schemas.microsoft.com/office/drawing/2014/main" id="{16FC9BD6-18E4-6D44-B6F1-8A85349FC93F}"/>
              </a:ext>
            </a:extLst>
          </p:cNvPr>
          <p:cNvSpPr>
            <a:spLocks noChangeArrowheads="1"/>
          </p:cNvSpPr>
          <p:nvPr/>
        </p:nvSpPr>
        <p:spPr bwMode="auto">
          <a:xfrm>
            <a:off x="10820400" y="3057958"/>
            <a:ext cx="1371600" cy="381000"/>
          </a:xfrm>
          <a:prstGeom prst="rect">
            <a:avLst/>
          </a:prstGeom>
          <a:solidFill>
            <a:srgbClr val="385723"/>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0x4004b9</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08552"/>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4" name="Rounded Rectangle 33">
            <a:extLst>
              <a:ext uri="{FF2B5EF4-FFF2-40B4-BE49-F238E27FC236}">
                <a16:creationId xmlns:a16="http://schemas.microsoft.com/office/drawing/2014/main" id="{6B548800-B9FC-CA41-91D6-C2F020ADE99C}"/>
              </a:ext>
            </a:extLst>
          </p:cNvPr>
          <p:cNvSpPr/>
          <p:nvPr/>
        </p:nvSpPr>
        <p:spPr>
          <a:xfrm>
            <a:off x="5735780" y="4645613"/>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20359E36-19D9-9646-8ED2-5E9A81247A76}"/>
              </a:ext>
            </a:extLst>
          </p:cNvPr>
          <p:cNvSpPr/>
          <p:nvPr/>
        </p:nvSpPr>
        <p:spPr>
          <a:xfrm>
            <a:off x="5735779" y="4908848"/>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0E646E16-B86B-4243-8C72-22F163567C97}"/>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0x4004b4</a:t>
            </a:r>
          </a:p>
        </p:txBody>
      </p:sp>
      <p:sp>
        <p:nvSpPr>
          <p:cNvPr id="2" name="TextBox 1">
            <a:extLst>
              <a:ext uri="{FF2B5EF4-FFF2-40B4-BE49-F238E27FC236}">
                <a16:creationId xmlns:a16="http://schemas.microsoft.com/office/drawing/2014/main" id="{4F71677A-BCF1-614E-86DE-CB9561AFD4CC}"/>
              </a:ext>
            </a:extLst>
          </p:cNvPr>
          <p:cNvSpPr txBox="1"/>
          <p:nvPr/>
        </p:nvSpPr>
        <p:spPr>
          <a:xfrm>
            <a:off x="5896730" y="786978"/>
            <a:ext cx="880114" cy="369332"/>
          </a:xfrm>
          <a:prstGeom prst="rect">
            <a:avLst/>
          </a:prstGeom>
          <a:noFill/>
        </p:spPr>
        <p:txBody>
          <a:bodyPr wrap="none" rtlCol="0">
            <a:spAutoFit/>
          </a:bodyPr>
          <a:lstStyle/>
          <a:p>
            <a:pPr algn="r"/>
            <a:r>
              <a:rPr lang="en-US" dirty="0"/>
              <a:t>Target=</a:t>
            </a:r>
          </a:p>
        </p:txBody>
      </p:sp>
      <p:sp>
        <p:nvSpPr>
          <p:cNvPr id="4" name="TextBox 3">
            <a:extLst>
              <a:ext uri="{FF2B5EF4-FFF2-40B4-BE49-F238E27FC236}">
                <a16:creationId xmlns:a16="http://schemas.microsoft.com/office/drawing/2014/main" id="{E9848780-C27C-6541-81ED-0E9B786C371E}"/>
              </a:ext>
            </a:extLst>
          </p:cNvPr>
          <p:cNvSpPr txBox="1"/>
          <p:nvPr/>
        </p:nvSpPr>
        <p:spPr>
          <a:xfrm>
            <a:off x="6776844" y="786978"/>
            <a:ext cx="1300356" cy="369332"/>
          </a:xfrm>
          <a:prstGeom prst="rect">
            <a:avLst/>
          </a:prstGeom>
          <a:noFill/>
        </p:spPr>
        <p:txBody>
          <a:bodyPr wrap="none" rtlCol="0">
            <a:spAutoFit/>
          </a:bodyPr>
          <a:lstStyle/>
          <a:p>
            <a:r>
              <a:rPr lang="en-US" dirty="0">
                <a:latin typeface="Lucida Console" panose="020B0609040504020204" pitchFamily="49" charset="0"/>
              </a:rPr>
              <a:t>0x400497</a:t>
            </a:r>
          </a:p>
        </p:txBody>
      </p:sp>
      <p:sp>
        <p:nvSpPr>
          <p:cNvPr id="38" name="TextBox 37">
            <a:extLst>
              <a:ext uri="{FF2B5EF4-FFF2-40B4-BE49-F238E27FC236}">
                <a16:creationId xmlns:a16="http://schemas.microsoft.com/office/drawing/2014/main" id="{8091AF6B-5A64-BE4D-902C-9F44CFD50658}"/>
              </a:ext>
            </a:extLst>
          </p:cNvPr>
          <p:cNvSpPr txBox="1"/>
          <p:nvPr/>
        </p:nvSpPr>
        <p:spPr>
          <a:xfrm>
            <a:off x="4920758" y="1091778"/>
            <a:ext cx="1856086" cy="369332"/>
          </a:xfrm>
          <a:prstGeom prst="rect">
            <a:avLst/>
          </a:prstGeom>
          <a:noFill/>
        </p:spPr>
        <p:txBody>
          <a:bodyPr wrap="none" rtlCol="0">
            <a:spAutoFit/>
          </a:bodyPr>
          <a:lstStyle/>
          <a:p>
            <a:pPr algn="r"/>
            <a:r>
              <a:rPr lang="en-US" dirty="0"/>
              <a:t>Next instruction =</a:t>
            </a:r>
          </a:p>
        </p:txBody>
      </p:sp>
      <p:sp>
        <p:nvSpPr>
          <p:cNvPr id="39" name="TextBox 38">
            <a:extLst>
              <a:ext uri="{FF2B5EF4-FFF2-40B4-BE49-F238E27FC236}">
                <a16:creationId xmlns:a16="http://schemas.microsoft.com/office/drawing/2014/main" id="{8A9F040C-A68C-5946-8C72-2D10650A453D}"/>
              </a:ext>
            </a:extLst>
          </p:cNvPr>
          <p:cNvSpPr txBox="1"/>
          <p:nvPr/>
        </p:nvSpPr>
        <p:spPr>
          <a:xfrm>
            <a:off x="6776844" y="1091778"/>
            <a:ext cx="1300356" cy="369332"/>
          </a:xfrm>
          <a:prstGeom prst="rect">
            <a:avLst/>
          </a:prstGeom>
          <a:noFill/>
        </p:spPr>
        <p:txBody>
          <a:bodyPr wrap="none" rtlCol="0">
            <a:spAutoFit/>
          </a:bodyPr>
          <a:lstStyle/>
          <a:p>
            <a:r>
              <a:rPr lang="en-US" u="sng" dirty="0">
                <a:latin typeface="Lucida Console" panose="020B0609040504020204" pitchFamily="49" charset="0"/>
              </a:rPr>
              <a:t>0x4004b9</a:t>
            </a:r>
          </a:p>
        </p:txBody>
      </p:sp>
      <p:sp>
        <p:nvSpPr>
          <p:cNvPr id="40" name="TextBox 39">
            <a:extLst>
              <a:ext uri="{FF2B5EF4-FFF2-40B4-BE49-F238E27FC236}">
                <a16:creationId xmlns:a16="http://schemas.microsoft.com/office/drawing/2014/main" id="{7F4A227D-B044-5240-B06A-3DF6C569A8EE}"/>
              </a:ext>
            </a:extLst>
          </p:cNvPr>
          <p:cNvSpPr txBox="1"/>
          <p:nvPr/>
        </p:nvSpPr>
        <p:spPr>
          <a:xfrm>
            <a:off x="5907760" y="1412124"/>
            <a:ext cx="869084" cy="369332"/>
          </a:xfrm>
          <a:prstGeom prst="rect">
            <a:avLst/>
          </a:prstGeom>
          <a:noFill/>
        </p:spPr>
        <p:txBody>
          <a:bodyPr wrap="none" rtlCol="0">
            <a:spAutoFit/>
          </a:bodyPr>
          <a:lstStyle/>
          <a:p>
            <a:pPr algn="r"/>
            <a:r>
              <a:rPr lang="en-US" dirty="0"/>
              <a:t>Offset=</a:t>
            </a:r>
          </a:p>
        </p:txBody>
      </p:sp>
      <p:sp>
        <p:nvSpPr>
          <p:cNvPr id="41" name="TextBox 40">
            <a:extLst>
              <a:ext uri="{FF2B5EF4-FFF2-40B4-BE49-F238E27FC236}">
                <a16:creationId xmlns:a16="http://schemas.microsoft.com/office/drawing/2014/main" id="{9EFD53D3-E211-7C40-9E05-0CF2F0DDF872}"/>
              </a:ext>
            </a:extLst>
          </p:cNvPr>
          <p:cNvSpPr txBox="1"/>
          <p:nvPr/>
        </p:nvSpPr>
        <p:spPr>
          <a:xfrm>
            <a:off x="6776844" y="1412124"/>
            <a:ext cx="3113353" cy="369332"/>
          </a:xfrm>
          <a:prstGeom prst="rect">
            <a:avLst/>
          </a:prstGeom>
          <a:noFill/>
        </p:spPr>
        <p:txBody>
          <a:bodyPr wrap="none" rtlCol="0">
            <a:spAutoFit/>
          </a:bodyPr>
          <a:lstStyle/>
          <a:p>
            <a:r>
              <a:rPr lang="en-US" dirty="0">
                <a:latin typeface="Lucida Console" panose="020B0609040504020204" pitchFamily="49" charset="0"/>
              </a:rPr>
              <a:t>   -0x22 = 0xFFFFFFDE</a:t>
            </a:r>
          </a:p>
        </p:txBody>
      </p:sp>
      <p:sp>
        <p:nvSpPr>
          <p:cNvPr id="42" name="Rectangle 25">
            <a:extLst>
              <a:ext uri="{FF2B5EF4-FFF2-40B4-BE49-F238E27FC236}">
                <a16:creationId xmlns:a16="http://schemas.microsoft.com/office/drawing/2014/main" id="{A2C4F29B-BB14-6B45-A8A0-7F77758C3F37}"/>
              </a:ext>
            </a:extLst>
          </p:cNvPr>
          <p:cNvSpPr>
            <a:spLocks noChangeArrowheads="1"/>
          </p:cNvSpPr>
          <p:nvPr/>
        </p:nvSpPr>
        <p:spPr bwMode="auto">
          <a:xfrm>
            <a:off x="10820400" y="5600124"/>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0x1FF8</a:t>
            </a:r>
          </a:p>
        </p:txBody>
      </p:sp>
      <p:sp>
        <p:nvSpPr>
          <p:cNvPr id="43" name="Rectangle 19">
            <a:extLst>
              <a:ext uri="{FF2B5EF4-FFF2-40B4-BE49-F238E27FC236}">
                <a16:creationId xmlns:a16="http://schemas.microsoft.com/office/drawing/2014/main" id="{9514CE03-2D8B-2F4C-9B45-939E32898A60}"/>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0x400497</a:t>
            </a:r>
          </a:p>
        </p:txBody>
      </p:sp>
      <p:sp>
        <p:nvSpPr>
          <p:cNvPr id="44" name="Rounded Rectangle 43">
            <a:extLst>
              <a:ext uri="{FF2B5EF4-FFF2-40B4-BE49-F238E27FC236}">
                <a16:creationId xmlns:a16="http://schemas.microsoft.com/office/drawing/2014/main" id="{0250EEE2-2AF5-8D4C-9C4C-7F7006EC010D}"/>
              </a:ext>
            </a:extLst>
          </p:cNvPr>
          <p:cNvSpPr/>
          <p:nvPr/>
        </p:nvSpPr>
        <p:spPr>
          <a:xfrm>
            <a:off x="5735779" y="2184708"/>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35F02E21-ABF7-2342-9D0C-A05609CE2AFD}"/>
              </a:ext>
            </a:extLst>
          </p:cNvPr>
          <p:cNvSpPr/>
          <p:nvPr/>
        </p:nvSpPr>
        <p:spPr>
          <a:xfrm>
            <a:off x="5735779" y="3016251"/>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9">
            <a:extLst>
              <a:ext uri="{FF2B5EF4-FFF2-40B4-BE49-F238E27FC236}">
                <a16:creationId xmlns:a16="http://schemas.microsoft.com/office/drawing/2014/main" id="{B2BD6E89-C638-884E-A29D-334E15950BAE}"/>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0x4004a1</a:t>
            </a:r>
          </a:p>
        </p:txBody>
      </p:sp>
      <p:sp>
        <p:nvSpPr>
          <p:cNvPr id="47" name="Rectangle 23">
            <a:extLst>
              <a:ext uri="{FF2B5EF4-FFF2-40B4-BE49-F238E27FC236}">
                <a16:creationId xmlns:a16="http://schemas.microsoft.com/office/drawing/2014/main" id="{14AC2154-3F98-D147-B8B6-33B312F4F1F6}"/>
              </a:ext>
            </a:extLst>
          </p:cNvPr>
          <p:cNvSpPr>
            <a:spLocks noChangeArrowheads="1"/>
          </p:cNvSpPr>
          <p:nvPr/>
        </p:nvSpPr>
        <p:spPr bwMode="auto">
          <a:xfrm>
            <a:off x="10820400" y="229451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Tree>
    <p:extLst>
      <p:ext uri="{BB962C8B-B14F-4D97-AF65-F5344CB8AC3E}">
        <p14:creationId xmlns:p14="http://schemas.microsoft.com/office/powerpoint/2010/main" val="56424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par>
                                <p:cTn id="8" presetID="21" presetClass="exit" presetSubtype="1" fill="hold" grpId="0" nodeType="withEffect">
                                  <p:stCondLst>
                                    <p:cond delay="0"/>
                                  </p:stCondLst>
                                  <p:childTnLst>
                                    <p:animEffect transition="out" filter="wheel(1)">
                                      <p:cBhvr>
                                        <p:cTn id="9" dur="1000"/>
                                        <p:tgtEl>
                                          <p:spTgt spid="34"/>
                                        </p:tgtEl>
                                      </p:cBhvr>
                                    </p:animEffect>
                                    <p:set>
                                      <p:cBhvr>
                                        <p:cTn id="10" dur="1" fill="hold">
                                          <p:stCondLst>
                                            <p:cond delay="999"/>
                                          </p:stCondLst>
                                        </p:cTn>
                                        <p:tgtEl>
                                          <p:spTgt spid="34"/>
                                        </p:tgtEl>
                                        <p:attrNameLst>
                                          <p:attrName>style.visibility</p:attrName>
                                        </p:attrNameLst>
                                      </p:cBhvr>
                                      <p:to>
                                        <p:strVal val="hidden"/>
                                      </p:to>
                                    </p:set>
                                  </p:childTnLst>
                                </p:cTn>
                              </p:par>
                              <p:par>
                                <p:cTn id="11" presetID="21" presetClass="entr" presetSubtype="1"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heel(1)">
                                      <p:cBhvr>
                                        <p:cTn id="13" dur="10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500"/>
                                        <p:tgtEl>
                                          <p:spTgt spid="3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dissolv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dissolve">
                                      <p:cBhvr>
                                        <p:cTn id="34" dur="500"/>
                                        <p:tgtEl>
                                          <p:spTgt spid="4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dissolv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up)">
                                      <p:cBhvr>
                                        <p:cTn id="42" dur="500"/>
                                        <p:tgtEl>
                                          <p:spTgt spid="30"/>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dissolve">
                                      <p:cBhvr>
                                        <p:cTn id="46" dur="500"/>
                                        <p:tgtEl>
                                          <p:spTgt spid="42"/>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dissolve">
                                      <p:cBhvr>
                                        <p:cTn id="49" dur="500"/>
                                        <p:tgtEl>
                                          <p:spTgt spid="43"/>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wheel(1)">
                                      <p:cBhvr>
                                        <p:cTn id="52" dur="1000"/>
                                        <p:tgtEl>
                                          <p:spTgt spid="44"/>
                                        </p:tgtEl>
                                      </p:cBhvr>
                                    </p:animEffect>
                                  </p:childTnLst>
                                </p:cTn>
                              </p:par>
                              <p:par>
                                <p:cTn id="53" presetID="21" presetClass="exit" presetSubtype="1" fill="hold" grpId="1" nodeType="withEffect">
                                  <p:stCondLst>
                                    <p:cond delay="0"/>
                                  </p:stCondLst>
                                  <p:childTnLst>
                                    <p:animEffect transition="out" filter="wheel(1)">
                                      <p:cBhvr>
                                        <p:cTn id="54" dur="1000"/>
                                        <p:tgtEl>
                                          <p:spTgt spid="35"/>
                                        </p:tgtEl>
                                      </p:cBhvr>
                                    </p:animEffect>
                                    <p:set>
                                      <p:cBhvr>
                                        <p:cTn id="55" dur="1" fill="hold">
                                          <p:stCondLst>
                                            <p:cond delay="999"/>
                                          </p:stCondLst>
                                        </p:cTn>
                                        <p:tgtEl>
                                          <p:spTgt spid="3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dissolve">
                                      <p:cBhvr>
                                        <p:cTn id="60" dur="500"/>
                                        <p:tgtEl>
                                          <p:spTgt spid="46"/>
                                        </p:tgtEl>
                                      </p:cBhvr>
                                    </p:animEffect>
                                  </p:childTnLst>
                                </p:cTn>
                              </p:par>
                              <p:par>
                                <p:cTn id="61" presetID="21" presetClass="entr" presetSubtype="1"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heel(1)">
                                      <p:cBhvr>
                                        <p:cTn id="63" dur="1000"/>
                                        <p:tgtEl>
                                          <p:spTgt spid="45"/>
                                        </p:tgtEl>
                                      </p:cBhvr>
                                    </p:animEffect>
                                  </p:childTnLst>
                                </p:cTn>
                              </p:par>
                              <p:par>
                                <p:cTn id="64" presetID="21" presetClass="exit" presetSubtype="1" fill="hold" grpId="1" nodeType="withEffect">
                                  <p:stCondLst>
                                    <p:cond delay="0"/>
                                  </p:stCondLst>
                                  <p:childTnLst>
                                    <p:animEffect transition="out" filter="wheel(1)">
                                      <p:cBhvr>
                                        <p:cTn id="65" dur="1000"/>
                                        <p:tgtEl>
                                          <p:spTgt spid="44"/>
                                        </p:tgtEl>
                                      </p:cBhvr>
                                    </p:animEffect>
                                    <p:set>
                                      <p:cBhvr>
                                        <p:cTn id="66" dur="1" fill="hold">
                                          <p:stCondLst>
                                            <p:cond delay="999"/>
                                          </p:stCondLst>
                                        </p:cTn>
                                        <p:tgtEl>
                                          <p:spTgt spid="44"/>
                                        </p:tgtEl>
                                        <p:attrNameLst>
                                          <p:attrName>style.visibility</p:attrName>
                                        </p:attrNameLst>
                                      </p:cBhvr>
                                      <p:to>
                                        <p:strVal val="hidden"/>
                                      </p:to>
                                    </p:set>
                                  </p:childTnLst>
                                </p:cTn>
                              </p:par>
                              <p:par>
                                <p:cTn id="67" presetID="9"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dissolve">
                                      <p:cBhvr>
                                        <p:cTn id="6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P spid="35" grpId="0" animBg="1"/>
      <p:bldP spid="35" grpId="1" animBg="1"/>
      <p:bldP spid="36" grpId="0" animBg="1"/>
      <p:bldP spid="2" grpId="0"/>
      <p:bldP spid="4" grpId="0"/>
      <p:bldP spid="38" grpId="0"/>
      <p:bldP spid="39" grpId="0"/>
      <p:bldP spid="40" grpId="0"/>
      <p:bldP spid="41" grpId="0"/>
      <p:bldP spid="42" grpId="0" animBg="1"/>
      <p:bldP spid="43" grpId="0" animBg="1"/>
      <p:bldP spid="44" grpId="0" animBg="1"/>
      <p:bldP spid="44" grpId="1" animBg="1"/>
      <p:bldP spid="45"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(x86)</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826252" y="1545393"/>
            <a:ext cx="1425070" cy="369332"/>
          </a:xfrm>
          <a:prstGeom prst="rect">
            <a:avLst/>
          </a:prstGeom>
          <a:noFill/>
        </p:spPr>
        <p:txBody>
          <a:bodyPr wrap="none" rtlCol="0">
            <a:spAutoFit/>
          </a:bodyPr>
          <a:lstStyle/>
          <a:p>
            <a:r>
              <a:rPr lang="en-US" dirty="0"/>
              <a:t>original code</a:t>
            </a:r>
          </a:p>
        </p:txBody>
      </p:sp>
      <p:sp>
        <p:nvSpPr>
          <p:cNvPr id="10" name="Rounded Rectangle 9">
            <a:extLst>
              <a:ext uri="{FF2B5EF4-FFF2-40B4-BE49-F238E27FC236}">
                <a16:creationId xmlns:a16="http://schemas.microsoft.com/office/drawing/2014/main" id="{07E005A6-ACC7-324A-B5E6-87C92BF18DA0}"/>
              </a:ext>
            </a:extLst>
          </p:cNvPr>
          <p:cNvSpPr/>
          <p:nvPr/>
        </p:nvSpPr>
        <p:spPr>
          <a:xfrm>
            <a:off x="71765" y="4111789"/>
            <a:ext cx="8081635" cy="240163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int *end = values +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do {</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 while (values != end);</a:t>
            </a:r>
          </a:p>
          <a:p>
            <a:r>
              <a:rPr lang="en-US" dirty="0">
                <a:solidFill>
                  <a:srgbClr val="00FA00"/>
                </a:solidFill>
                <a:latin typeface="Lucida Console" panose="020B0609040504020204" pitchFamily="49" charset="0"/>
              </a:rPr>
              <a:t>}</a:t>
            </a:r>
          </a:p>
        </p:txBody>
      </p:sp>
      <p:sp>
        <p:nvSpPr>
          <p:cNvPr id="13" name="TextBox 12">
            <a:extLst>
              <a:ext uri="{FF2B5EF4-FFF2-40B4-BE49-F238E27FC236}">
                <a16:creationId xmlns:a16="http://schemas.microsoft.com/office/drawing/2014/main" id="{0BB46AC0-338A-3245-B9BC-D2004CAE3645}"/>
              </a:ext>
            </a:extLst>
          </p:cNvPr>
          <p:cNvSpPr txBox="1"/>
          <p:nvPr/>
        </p:nvSpPr>
        <p:spPr>
          <a:xfrm>
            <a:off x="3218901" y="3742457"/>
            <a:ext cx="2942665" cy="369332"/>
          </a:xfrm>
          <a:prstGeom prst="rect">
            <a:avLst/>
          </a:prstGeom>
          <a:noFill/>
        </p:spPr>
        <p:txBody>
          <a:bodyPr wrap="none" rtlCol="0">
            <a:spAutoFit/>
          </a:bodyPr>
          <a:lstStyle/>
          <a:p>
            <a:r>
              <a:rPr lang="en-US" dirty="0"/>
              <a:t>functionally-equivalent code</a:t>
            </a:r>
          </a:p>
        </p:txBody>
      </p:sp>
      <p:sp>
        <p:nvSpPr>
          <p:cNvPr id="14" name="Rounded Rectangular Callout 13">
            <a:extLst>
              <a:ext uri="{FF2B5EF4-FFF2-40B4-BE49-F238E27FC236}">
                <a16:creationId xmlns:a16="http://schemas.microsoft.com/office/drawing/2014/main" id="{EF6B338D-7ED7-814D-A9FE-11BFE688CE47}"/>
              </a:ext>
            </a:extLst>
          </p:cNvPr>
          <p:cNvSpPr/>
          <p:nvPr/>
        </p:nvSpPr>
        <p:spPr>
          <a:xfrm>
            <a:off x="789180" y="3278479"/>
            <a:ext cx="1586204" cy="709127"/>
          </a:xfrm>
          <a:prstGeom prst="wedgeRoundRectCallout">
            <a:avLst>
              <a:gd name="adj1" fmla="val 14735"/>
              <a:gd name="adj2" fmla="val 16611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Eliminates loop variable </a:t>
            </a:r>
            <a:r>
              <a:rPr lang="en-US" i="1" dirty="0" err="1">
                <a:solidFill>
                  <a:srgbClr val="002060"/>
                </a:solidFill>
              </a:rPr>
              <a:t>i</a:t>
            </a:r>
            <a:endParaRPr lang="en-US" dirty="0">
              <a:solidFill>
                <a:srgbClr val="002060"/>
              </a:solidFill>
            </a:endParaRPr>
          </a:p>
        </p:txBody>
      </p:sp>
      <p:sp>
        <p:nvSpPr>
          <p:cNvPr id="15" name="Rounded Rectangular Callout 14">
            <a:extLst>
              <a:ext uri="{FF2B5EF4-FFF2-40B4-BE49-F238E27FC236}">
                <a16:creationId xmlns:a16="http://schemas.microsoft.com/office/drawing/2014/main" id="{EBDD3363-FF96-9C4B-B747-8DBCB29236C6}"/>
              </a:ext>
            </a:extLst>
          </p:cNvPr>
          <p:cNvSpPr/>
          <p:nvPr/>
        </p:nvSpPr>
        <p:spPr>
          <a:xfrm>
            <a:off x="5051433" y="5713279"/>
            <a:ext cx="1586204" cy="709127"/>
          </a:xfrm>
          <a:prstGeom prst="wedgeRoundRectCallout">
            <a:avLst>
              <a:gd name="adj1" fmla="val -196950"/>
              <a:gd name="adj2" fmla="val -4241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sp>
        <p:nvSpPr>
          <p:cNvPr id="16" name="Rounded Rectangular Callout 15">
            <a:extLst>
              <a:ext uri="{FF2B5EF4-FFF2-40B4-BE49-F238E27FC236}">
                <a16:creationId xmlns:a16="http://schemas.microsoft.com/office/drawing/2014/main" id="{3CC20D27-2EA1-324B-A613-E758C923EF0B}"/>
              </a:ext>
            </a:extLst>
          </p:cNvPr>
          <p:cNvSpPr/>
          <p:nvPr/>
        </p:nvSpPr>
        <p:spPr>
          <a:xfrm>
            <a:off x="4186565" y="5080662"/>
            <a:ext cx="1586204" cy="709127"/>
          </a:xfrm>
          <a:prstGeom prst="wedgeRoundRectCallout">
            <a:avLst>
              <a:gd name="adj1" fmla="val -122912"/>
              <a:gd name="adj2" fmla="val 559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17" name="Rounded Rectangle 16">
            <a:extLst>
              <a:ext uri="{FF2B5EF4-FFF2-40B4-BE49-F238E27FC236}">
                <a16:creationId xmlns:a16="http://schemas.microsoft.com/office/drawing/2014/main" id="{CF7751C0-A511-714F-801F-7A0840C8C69D}"/>
              </a:ext>
            </a:extLst>
          </p:cNvPr>
          <p:cNvSpPr/>
          <p:nvPr/>
        </p:nvSpPr>
        <p:spPr>
          <a:xfrm>
            <a:off x="6550364" y="2658662"/>
            <a:ext cx="5339864" cy="2692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movslq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(%rdi,%rsi,4), %</a:t>
            </a:r>
            <a:r>
              <a:rPr lang="en-US" dirty="0" err="1">
                <a:solidFill>
                  <a:srgbClr val="00FA00"/>
                </a:solidFill>
                <a:latin typeface="Lucida Console" panose="020B0609040504020204" pitchFamily="49" charset="0"/>
              </a:rPr>
              <a:t>rdx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$4,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.L5</a:t>
            </a:r>
          </a:p>
          <a:p>
            <a:r>
              <a:rPr lang="en-US" dirty="0">
                <a:solidFill>
                  <a:srgbClr val="00FA00"/>
                </a:solidFill>
                <a:latin typeface="Lucida Console" panose="020B0609040504020204" pitchFamily="49" charset="0"/>
              </a:rPr>
              <a:t>        ret</a:t>
            </a:r>
          </a:p>
        </p:txBody>
      </p:sp>
      <p:sp>
        <p:nvSpPr>
          <p:cNvPr id="18" name="TextBox 17">
            <a:extLst>
              <a:ext uri="{FF2B5EF4-FFF2-40B4-BE49-F238E27FC236}">
                <a16:creationId xmlns:a16="http://schemas.microsoft.com/office/drawing/2014/main" id="{88A3BD59-ED61-F24D-9BA3-392D5FCA7F4E}"/>
              </a:ext>
            </a:extLst>
          </p:cNvPr>
          <p:cNvSpPr txBox="1"/>
          <p:nvPr/>
        </p:nvSpPr>
        <p:spPr>
          <a:xfrm>
            <a:off x="9447544" y="2047657"/>
            <a:ext cx="2322367" cy="646331"/>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r>
              <a:rPr lang="en-US" dirty="0"/>
              <a:t>,</a:t>
            </a:r>
          </a:p>
          <a:p>
            <a:r>
              <a:rPr lang="en-US" dirty="0"/>
              <a:t>then hand-simplified</a:t>
            </a:r>
          </a:p>
        </p:txBody>
      </p:sp>
      <p:sp>
        <p:nvSpPr>
          <p:cNvPr id="19" name="Rounded Rectangular Callout 18">
            <a:extLst>
              <a:ext uri="{FF2B5EF4-FFF2-40B4-BE49-F238E27FC236}">
                <a16:creationId xmlns:a16="http://schemas.microsoft.com/office/drawing/2014/main" id="{BC9EBB08-91A7-184E-AC11-3C9FC437491D}"/>
              </a:ext>
            </a:extLst>
          </p:cNvPr>
          <p:cNvSpPr/>
          <p:nvPr/>
        </p:nvSpPr>
        <p:spPr>
          <a:xfrm>
            <a:off x="4199898" y="5080662"/>
            <a:ext cx="1586204" cy="709127"/>
          </a:xfrm>
          <a:prstGeom prst="wedgeRoundRectCallout">
            <a:avLst>
              <a:gd name="adj1" fmla="val 177009"/>
              <a:gd name="adj2" fmla="val -20351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20" name="Rounded Rectangular Callout 19">
            <a:extLst>
              <a:ext uri="{FF2B5EF4-FFF2-40B4-BE49-F238E27FC236}">
                <a16:creationId xmlns:a16="http://schemas.microsoft.com/office/drawing/2014/main" id="{713D78D8-2401-284C-B528-D25634E8834B}"/>
              </a:ext>
            </a:extLst>
          </p:cNvPr>
          <p:cNvSpPr/>
          <p:nvPr/>
        </p:nvSpPr>
        <p:spPr>
          <a:xfrm>
            <a:off x="5051433" y="5723441"/>
            <a:ext cx="1586204" cy="709127"/>
          </a:xfrm>
          <a:prstGeom prst="wedgeRoundRectCallout">
            <a:avLst>
              <a:gd name="adj1" fmla="val 128678"/>
              <a:gd name="adj2" fmla="val -24803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pic>
        <p:nvPicPr>
          <p:cNvPr id="24" name="Picture 23">
            <a:extLst>
              <a:ext uri="{FF2B5EF4-FFF2-40B4-BE49-F238E27FC236}">
                <a16:creationId xmlns:a16="http://schemas.microsoft.com/office/drawing/2014/main" id="{6331DEEB-F4FD-FA48-9D20-46AD366A26C0}"/>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25" name="Picture 24">
            <a:extLst>
              <a:ext uri="{FF2B5EF4-FFF2-40B4-BE49-F238E27FC236}">
                <a16:creationId xmlns:a16="http://schemas.microsoft.com/office/drawing/2014/main" id="{27980226-2C59-9A43-B6BC-C8BEE2E802AF}"/>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40044872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10">
            <a:extLst>
              <a:ext uri="{FF2B5EF4-FFF2-40B4-BE49-F238E27FC236}">
                <a16:creationId xmlns:a16="http://schemas.microsoft.com/office/drawing/2014/main" id="{9E6A37ED-E1E1-E040-AC8F-58A35D7B33DD}"/>
              </a:ext>
            </a:extLst>
          </p:cNvPr>
          <p:cNvSpPr>
            <a:spLocks noChangeArrowheads="1"/>
          </p:cNvSpPr>
          <p:nvPr/>
        </p:nvSpPr>
        <p:spPr bwMode="auto">
          <a:xfrm>
            <a:off x="10820400" y="3057958"/>
            <a:ext cx="1371600" cy="381000"/>
          </a:xfrm>
          <a:prstGeom prst="rect">
            <a:avLst/>
          </a:prstGeom>
          <a:noFill/>
          <a:ln w="28575">
            <a:noFill/>
            <a:prstDash val="dash"/>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0x4004b9</a:t>
            </a:r>
          </a:p>
        </p:txBody>
      </p:sp>
      <p:sp>
        <p:nvSpPr>
          <p:cNvPr id="39" name="Rectangle 23">
            <a:extLst>
              <a:ext uri="{FF2B5EF4-FFF2-40B4-BE49-F238E27FC236}">
                <a16:creationId xmlns:a16="http://schemas.microsoft.com/office/drawing/2014/main" id="{F4303E4A-46AA-0C40-B6AF-8D3F8F093F6E}"/>
              </a:ext>
            </a:extLst>
          </p:cNvPr>
          <p:cNvSpPr>
            <a:spLocks noChangeArrowheads="1"/>
          </p:cNvSpPr>
          <p:nvPr/>
        </p:nvSpPr>
        <p:spPr bwMode="auto">
          <a:xfrm>
            <a:off x="10820400" y="2322272"/>
            <a:ext cx="1371600" cy="381000"/>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30" name="Rectangle 10">
            <a:extLst>
              <a:ext uri="{FF2B5EF4-FFF2-40B4-BE49-F238E27FC236}">
                <a16:creationId xmlns:a16="http://schemas.microsoft.com/office/drawing/2014/main" id="{16FC9BD6-18E4-6D44-B6F1-8A85349FC93F}"/>
              </a:ext>
            </a:extLst>
          </p:cNvPr>
          <p:cNvSpPr>
            <a:spLocks noChangeArrowheads="1"/>
          </p:cNvSpPr>
          <p:nvPr/>
        </p:nvSpPr>
        <p:spPr bwMode="auto">
          <a:xfrm>
            <a:off x="10820400" y="3072462"/>
            <a:ext cx="1371600" cy="381000"/>
          </a:xfrm>
          <a:prstGeom prst="rect">
            <a:avLst/>
          </a:prstGeom>
          <a:solidFill>
            <a:srgbClr val="385723"/>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0x4004b9</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x86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1" y="1690688"/>
            <a:ext cx="9671539"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0000000000400497 &lt;triple&gt;:</a:t>
            </a:r>
          </a:p>
          <a:p>
            <a:r>
              <a:rPr lang="en-US" dirty="0">
                <a:solidFill>
                  <a:srgbClr val="00FA00"/>
                </a:solidFill>
                <a:latin typeface="Lucida Console" panose="020B0609040504020204" pitchFamily="49" charset="0"/>
              </a:rPr>
              <a:t>  400497:       48 8b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40049a:       48 8d 04 40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(%rax,%rax,2),%</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40049e:       48 89 07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4004a1:       c3                      </a:t>
            </a:r>
            <a:r>
              <a:rPr lang="en-US" dirty="0" err="1">
                <a:solidFill>
                  <a:srgbClr val="00FA00"/>
                </a:solidFill>
                <a:latin typeface="Lucida Console" panose="020B0609040504020204" pitchFamily="49" charset="0"/>
              </a:rPr>
              <a:t>retq</a:t>
            </a:r>
            <a:r>
              <a:rPr lang="en-US" dirty="0">
                <a:solidFill>
                  <a:srgbClr val="00FA00"/>
                </a:solidFill>
                <a:latin typeface="Lucida Console" panose="020B0609040504020204" pitchFamily="49" charset="0"/>
              </a:rPr>
              <a:t>   </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00000000004004a2 &lt;</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&gt;:</a:t>
            </a:r>
          </a:p>
          <a:p>
            <a:r>
              <a:rPr lang="en-US" dirty="0">
                <a:solidFill>
                  <a:srgbClr val="00FA00"/>
                </a:solidFill>
                <a:latin typeface="Lucida Console" panose="020B0609040504020204" pitchFamily="49" charset="0"/>
              </a:rPr>
              <a:t>  4004a2:       48 83 </a:t>
            </a:r>
            <a:r>
              <a:rPr lang="en-US" dirty="0" err="1">
                <a:solidFill>
                  <a:srgbClr val="00FA00"/>
                </a:solidFill>
                <a:latin typeface="Lucida Console" panose="020B0609040504020204" pitchFamily="49" charset="0"/>
              </a:rPr>
              <a:t>ec</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4004a6:       48 c7 44 24 08 06 00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$0x6,0x8(%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4004ad:       00 00 </a:t>
            </a:r>
          </a:p>
          <a:p>
            <a:r>
              <a:rPr lang="en-US" dirty="0">
                <a:solidFill>
                  <a:srgbClr val="00FA00"/>
                </a:solidFill>
                <a:latin typeface="Lucida Console" panose="020B0609040504020204" pitchFamily="49" charset="0"/>
              </a:rPr>
              <a:t>  4004af:       48 8d 7c 24 08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0x8(%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4004b4:       e8 de ff ff ff          </a:t>
            </a:r>
            <a:r>
              <a:rPr lang="en-US" dirty="0" err="1">
                <a:solidFill>
                  <a:srgbClr val="00FA00"/>
                </a:solidFill>
                <a:latin typeface="Lucida Console" panose="020B0609040504020204" pitchFamily="49" charset="0"/>
              </a:rPr>
              <a:t>callq</a:t>
            </a:r>
            <a:r>
              <a:rPr lang="en-US" dirty="0">
                <a:solidFill>
                  <a:srgbClr val="00FA00"/>
                </a:solidFill>
                <a:latin typeface="Lucida Console" panose="020B0609040504020204" pitchFamily="49" charset="0"/>
              </a:rPr>
              <a:t>  400497 &lt;triple&gt;</a:t>
            </a:r>
          </a:p>
          <a:p>
            <a:r>
              <a:rPr lang="en-US" dirty="0">
                <a:solidFill>
                  <a:srgbClr val="00FA00"/>
                </a:solidFill>
                <a:latin typeface="Lucida Console" panose="020B0609040504020204" pitchFamily="49" charset="0"/>
              </a:rPr>
              <a:t>  4004b9:       48 83 c4 10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$0x10,%rsp</a:t>
            </a:r>
          </a:p>
          <a:p>
            <a:r>
              <a:rPr lang="en-US" dirty="0">
                <a:solidFill>
                  <a:srgbClr val="00FA00"/>
                </a:solidFill>
                <a:latin typeface="Lucida Console" panose="020B0609040504020204" pitchFamily="49" charset="0"/>
              </a:rPr>
              <a:t>  4004bd:       c3                      </a:t>
            </a:r>
            <a:r>
              <a:rPr lang="en-US" dirty="0" err="1">
                <a:solidFill>
                  <a:srgbClr val="00FA00"/>
                </a:solidFill>
                <a:latin typeface="Lucida Console" panose="020B0609040504020204" pitchFamily="49" charset="0"/>
              </a:rPr>
              <a:t>retq</a:t>
            </a:r>
            <a:endParaRPr lang="en-US" dirty="0">
              <a:solidFill>
                <a:srgbClr val="00FA00"/>
              </a:solidFill>
              <a:latin typeface="Lucida Console" panose="020B0609040504020204" pitchFamily="49" charset="0"/>
            </a:endParaRP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0x4004a1</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0x1FF8</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%rip</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08552"/>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4" name="Rounded Rectangle 33">
            <a:extLst>
              <a:ext uri="{FF2B5EF4-FFF2-40B4-BE49-F238E27FC236}">
                <a16:creationId xmlns:a16="http://schemas.microsoft.com/office/drawing/2014/main" id="{21948AD8-E747-5642-AB9A-54ADA346902E}"/>
              </a:ext>
            </a:extLst>
          </p:cNvPr>
          <p:cNvSpPr/>
          <p:nvPr/>
        </p:nvSpPr>
        <p:spPr>
          <a:xfrm>
            <a:off x="5735779" y="3016251"/>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29E523BA-11C8-D64B-9FA6-9C06D0BBE470}"/>
              </a:ext>
            </a:extLst>
          </p:cNvPr>
          <p:cNvSpPr>
            <a:spLocks noChangeArrowheads="1"/>
          </p:cNvSpPr>
          <p:nvPr/>
        </p:nvSpPr>
        <p:spPr bwMode="auto">
          <a:xfrm>
            <a:off x="10820400" y="522076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0x4004b9</a:t>
            </a:r>
          </a:p>
        </p:txBody>
      </p:sp>
      <p:sp>
        <p:nvSpPr>
          <p:cNvPr id="35" name="Rectangle 10">
            <a:extLst>
              <a:ext uri="{FF2B5EF4-FFF2-40B4-BE49-F238E27FC236}">
                <a16:creationId xmlns:a16="http://schemas.microsoft.com/office/drawing/2014/main" id="{1EACF497-08C7-8048-9330-AB2DD29DD8FA}"/>
              </a:ext>
            </a:extLst>
          </p:cNvPr>
          <p:cNvSpPr>
            <a:spLocks noChangeArrowheads="1"/>
          </p:cNvSpPr>
          <p:nvPr/>
        </p:nvSpPr>
        <p:spPr bwMode="auto">
          <a:xfrm>
            <a:off x="10820400" y="3057958"/>
            <a:ext cx="1371600" cy="381000"/>
          </a:xfrm>
          <a:prstGeom prst="rect">
            <a:avLst/>
          </a:prstGeom>
          <a:solidFill>
            <a:srgbClr val="385723"/>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0x4004b9</a:t>
            </a:r>
          </a:p>
        </p:txBody>
      </p:sp>
      <p:sp>
        <p:nvSpPr>
          <p:cNvPr id="37" name="Rectangle 25">
            <a:extLst>
              <a:ext uri="{FF2B5EF4-FFF2-40B4-BE49-F238E27FC236}">
                <a16:creationId xmlns:a16="http://schemas.microsoft.com/office/drawing/2014/main" id="{E14D1A42-B4E7-6F46-A188-1CE6D2FCDEA0}"/>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0x2000</a:t>
            </a:r>
          </a:p>
        </p:txBody>
      </p:sp>
      <p:sp>
        <p:nvSpPr>
          <p:cNvPr id="38" name="Rounded Rectangle 37">
            <a:extLst>
              <a:ext uri="{FF2B5EF4-FFF2-40B4-BE49-F238E27FC236}">
                <a16:creationId xmlns:a16="http://schemas.microsoft.com/office/drawing/2014/main" id="{88299F0E-1B21-5C49-9AF9-2575C8681CCC}"/>
              </a:ext>
            </a:extLst>
          </p:cNvPr>
          <p:cNvSpPr/>
          <p:nvPr/>
        </p:nvSpPr>
        <p:spPr>
          <a:xfrm>
            <a:off x="5735779" y="5195022"/>
            <a:ext cx="3241963" cy="2632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AC4F5BF8-12EB-514B-824A-1249C21470B1}"/>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Tree>
    <p:extLst>
      <p:ext uri="{BB962C8B-B14F-4D97-AF65-F5344CB8AC3E}">
        <p14:creationId xmlns:p14="http://schemas.microsoft.com/office/powerpoint/2010/main" val="229711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11022E-16 -1.11111E-6 L 1.11022E-16 0.31482 " pathEditMode="relative" rAng="0" ptsTypes="AA">
                                      <p:cBhvr>
                                        <p:cTn id="6" dur="2000" fill="hold"/>
                                        <p:tgtEl>
                                          <p:spTgt spid="35"/>
                                        </p:tgtEl>
                                        <p:attrNameLst>
                                          <p:attrName>ppt_x</p:attrName>
                                          <p:attrName>ppt_y</p:attrName>
                                        </p:attrNameLst>
                                      </p:cBhvr>
                                      <p:rCtr x="0" y="15741"/>
                                    </p:animMotion>
                                  </p:childTnLst>
                                </p:cTn>
                              </p:par>
                            </p:childTnLst>
                          </p:cTn>
                        </p:par>
                        <p:par>
                          <p:cTn id="7" fill="hold">
                            <p:stCondLst>
                              <p:cond delay="2000"/>
                            </p:stCondLst>
                            <p:childTnLst>
                              <p:par>
                                <p:cTn id="8" presetID="9" presetClass="exit" presetSubtype="0" fill="hold" grpId="1" nodeType="afterEffect">
                                  <p:stCondLst>
                                    <p:cond delay="0"/>
                                  </p:stCondLst>
                                  <p:childTnLst>
                                    <p:animEffect transition="out" filter="dissolve">
                                      <p:cBhvr>
                                        <p:cTn id="9" dur="1000"/>
                                        <p:tgtEl>
                                          <p:spTgt spid="35"/>
                                        </p:tgtEl>
                                      </p:cBhvr>
                                    </p:animEffect>
                                    <p:set>
                                      <p:cBhvr>
                                        <p:cTn id="10" dur="1" fill="hold">
                                          <p:stCondLst>
                                            <p:cond delay="999"/>
                                          </p:stCondLst>
                                        </p:cTn>
                                        <p:tgtEl>
                                          <p:spTgt spid="35"/>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dissolve">
                                      <p:cBhvr>
                                        <p:cTn id="13" dur="500"/>
                                        <p:tgtEl>
                                          <p:spTgt spid="36"/>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heel(1)">
                                      <p:cBhvr>
                                        <p:cTn id="16" dur="1000"/>
                                        <p:tgtEl>
                                          <p:spTgt spid="38"/>
                                        </p:tgtEl>
                                      </p:cBhvr>
                                    </p:animEffect>
                                  </p:childTnLst>
                                </p:cTn>
                              </p:par>
                              <p:par>
                                <p:cTn id="17" presetID="21" presetClass="exit" presetSubtype="1" fill="hold" grpId="0" nodeType="withEffect">
                                  <p:stCondLst>
                                    <p:cond delay="0"/>
                                  </p:stCondLst>
                                  <p:childTnLst>
                                    <p:animEffect transition="out" filter="wheel(1)">
                                      <p:cBhvr>
                                        <p:cTn id="18" dur="1000"/>
                                        <p:tgtEl>
                                          <p:spTgt spid="34"/>
                                        </p:tgtEl>
                                      </p:cBhvr>
                                    </p:animEffect>
                                    <p:set>
                                      <p:cBhvr>
                                        <p:cTn id="19" dur="1" fill="hold">
                                          <p:stCondLst>
                                            <p:cond delay="999"/>
                                          </p:stCondLst>
                                        </p:cTn>
                                        <p:tgtEl>
                                          <p:spTgt spid="34"/>
                                        </p:tgtEl>
                                        <p:attrNameLst>
                                          <p:attrName>style.visibility</p:attrName>
                                        </p:attrNameLst>
                                      </p:cBhvr>
                                      <p:to>
                                        <p:strVal val="hidden"/>
                                      </p:to>
                                    </p:set>
                                  </p:childTnLst>
                                </p:cTn>
                              </p:par>
                            </p:childTnLst>
                          </p:cTn>
                        </p:par>
                        <p:par>
                          <p:cTn id="20" fill="hold">
                            <p:stCondLst>
                              <p:cond delay="3000"/>
                            </p:stCondLst>
                            <p:childTnLst>
                              <p:par>
                                <p:cTn id="21" presetID="22" presetClass="exit" presetSubtype="4" fill="hold" grpId="0" nodeType="afterEffect">
                                  <p:stCondLst>
                                    <p:cond delay="0"/>
                                  </p:stCondLst>
                                  <p:childTnLst>
                                    <p:animEffect transition="out" filter="wipe(down)">
                                      <p:cBhvr>
                                        <p:cTn id="22" dur="500"/>
                                        <p:tgtEl>
                                          <p:spTgt spid="30"/>
                                        </p:tgtEl>
                                      </p:cBhvr>
                                    </p:animEffect>
                                    <p:set>
                                      <p:cBhvr>
                                        <p:cTn id="23" dur="1" fill="hold">
                                          <p:stCondLst>
                                            <p:cond delay="499"/>
                                          </p:stCondLst>
                                        </p:cTn>
                                        <p:tgtEl>
                                          <p:spTgt spid="30"/>
                                        </p:tgtEl>
                                        <p:attrNameLst>
                                          <p:attrName>style.visibility</p:attrName>
                                        </p:attrNameLst>
                                      </p:cBhvr>
                                      <p:to>
                                        <p:strVal val="hidden"/>
                                      </p:to>
                                    </p:set>
                                  </p:childTnLst>
                                </p:cTn>
                              </p:par>
                              <p:par>
                                <p:cTn id="24" presetID="9"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dissolv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dissolve">
                                      <p:cBhvr>
                                        <p:cTn id="31" dur="500"/>
                                        <p:tgtEl>
                                          <p:spTgt spid="41"/>
                                        </p:tgtEl>
                                      </p:cBhvr>
                                    </p:animEffect>
                                  </p:childTnLst>
                                </p:cTn>
                              </p:par>
                              <p:par>
                                <p:cTn id="32" presetID="22" presetClass="exit" presetSubtype="4" fill="hold" grpId="0" nodeType="withEffect">
                                  <p:stCondLst>
                                    <p:cond delay="0"/>
                                  </p:stCondLst>
                                  <p:childTnLst>
                                    <p:animEffect transition="out" filter="wipe(down)">
                                      <p:cBhvr>
                                        <p:cTn id="33" dur="500"/>
                                        <p:tgtEl>
                                          <p:spTgt spid="31"/>
                                        </p:tgtEl>
                                      </p:cBhvr>
                                    </p:animEffect>
                                    <p:set>
                                      <p:cBhvr>
                                        <p:cTn id="34" dur="1" fill="hold">
                                          <p:stCondLst>
                                            <p:cond delay="499"/>
                                          </p:stCondLst>
                                        </p:cTn>
                                        <p:tgtEl>
                                          <p:spTgt spid="31"/>
                                        </p:tgtEl>
                                        <p:attrNameLst>
                                          <p:attrName>style.visibility</p:attrName>
                                        </p:attrNameLst>
                                      </p:cBhvr>
                                      <p:to>
                                        <p:strVal val="hidden"/>
                                      </p:to>
                                    </p:set>
                                  </p:childTnLst>
                                </p:cTn>
                              </p:par>
                            </p:childTnLst>
                          </p:cTn>
                        </p:par>
                        <p:par>
                          <p:cTn id="35" fill="hold">
                            <p:stCondLst>
                              <p:cond delay="500"/>
                            </p:stCondLst>
                            <p:childTnLst>
                              <p:par>
                                <p:cTn id="36" presetID="22" presetClass="exit" presetSubtype="4" fill="hold" grpId="0" nodeType="afterEffect">
                                  <p:stCondLst>
                                    <p:cond delay="0"/>
                                  </p:stCondLst>
                                  <p:childTnLst>
                                    <p:animEffect transition="out" filter="wipe(down)">
                                      <p:cBhvr>
                                        <p:cTn id="37" dur="500"/>
                                        <p:tgtEl>
                                          <p:spTgt spid="21"/>
                                        </p:tgtEl>
                                      </p:cBhvr>
                                    </p:animEffect>
                                    <p:set>
                                      <p:cBhvr>
                                        <p:cTn id="38"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1" grpId="0" animBg="1"/>
      <p:bldP spid="31" grpId="0" animBg="1"/>
      <p:bldP spid="34" grpId="0" animBg="1"/>
      <p:bldP spid="36" grpId="0" animBg="1"/>
      <p:bldP spid="35" grpId="0" animBg="1"/>
      <p:bldP spid="35" grpId="1" animBg="1"/>
      <p:bldP spid="37" grpId="0" animBg="1"/>
      <p:bldP spid="38" grpId="0" animBg="1"/>
      <p:bldP spid="41"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a:t>
            </a:r>
            <a:br>
              <a:rPr lang="en-US" dirty="0"/>
            </a:br>
            <a:r>
              <a:rPr lang="en-US" dirty="0"/>
              <a:t>ARM</a:t>
            </a:r>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p:txBody>
          <a:bodyPr/>
          <a:lstStyle/>
          <a:p>
            <a:r>
              <a:rPr lang="en-US" dirty="0">
                <a:latin typeface="Lucida Console" panose="020B0609040504020204" pitchFamily="49" charset="0"/>
              </a:rPr>
              <a:t>bl &lt;</a:t>
            </a:r>
            <a:r>
              <a:rPr lang="en-US" i="1" dirty="0">
                <a:latin typeface="Lucida Console" panose="020B0609040504020204" pitchFamily="49" charset="0"/>
              </a:rPr>
              <a:t>function</a:t>
            </a:r>
            <a:r>
              <a:rPr lang="en-US" dirty="0">
                <a:latin typeface="Lucida Console" panose="020B0609040504020204" pitchFamily="49" charset="0"/>
              </a:rPr>
              <a:t>&gt;</a:t>
            </a:r>
          </a:p>
          <a:p>
            <a:pPr lvl="1"/>
            <a:r>
              <a:rPr lang="en-US" dirty="0"/>
              <a:t>“Branch-and-Link”</a:t>
            </a:r>
          </a:p>
          <a:p>
            <a:pPr lvl="1"/>
            <a:r>
              <a:rPr lang="en-US" dirty="0"/>
              <a:t>After linking: </a:t>
            </a:r>
            <a:r>
              <a:rPr lang="en-US" dirty="0">
                <a:latin typeface="Lucida Console" panose="020B0609040504020204" pitchFamily="49" charset="0"/>
              </a:rPr>
              <a:t>bl 0x1234 &lt;</a:t>
            </a:r>
            <a:r>
              <a:rPr lang="en-US" i="1" dirty="0">
                <a:latin typeface="Lucida Console" panose="020B0609040504020204" pitchFamily="49" charset="0"/>
              </a:rPr>
              <a:t>label</a:t>
            </a:r>
            <a:r>
              <a:rPr lang="en-US" dirty="0">
                <a:latin typeface="Lucida Console" panose="020B0609040504020204" pitchFamily="49" charset="0"/>
              </a:rPr>
              <a:t>&gt;</a:t>
            </a:r>
            <a:r>
              <a:rPr lang="en-US" dirty="0"/>
              <a:t> // 0x1234 is </a:t>
            </a:r>
            <a:r>
              <a:rPr lang="en-US" i="1" dirty="0"/>
              <a:t>function</a:t>
            </a:r>
            <a:r>
              <a:rPr lang="en-US" dirty="0"/>
              <a:t>’s address</a:t>
            </a:r>
          </a:p>
          <a:p>
            <a:pPr lvl="1"/>
            <a:r>
              <a:rPr lang="en-US" dirty="0"/>
              <a:t>Places return address in X30, jumps to </a:t>
            </a:r>
            <a:r>
              <a:rPr lang="en-US" i="1" dirty="0"/>
              <a:t>function</a:t>
            </a:r>
            <a:endParaRPr lang="en-US" dirty="0"/>
          </a:p>
          <a:p>
            <a:pPr lvl="2"/>
            <a:r>
              <a:rPr lang="en-US" dirty="0"/>
              <a:t>X30, aka LR, is the Link Register</a:t>
            </a:r>
          </a:p>
          <a:p>
            <a:pPr lvl="1"/>
            <a:r>
              <a:rPr lang="en-US" dirty="0"/>
              <a:t>Equivalent to</a:t>
            </a:r>
            <a:br>
              <a:rPr lang="en-US" dirty="0"/>
            </a:br>
            <a:r>
              <a:rPr lang="en-US" dirty="0">
                <a:latin typeface="Lucida Console" panose="020B0609040504020204" pitchFamily="49" charset="0"/>
              </a:rPr>
              <a:t>mov LR, </a:t>
            </a:r>
            <a:r>
              <a:rPr lang="en-US" i="1" dirty="0" err="1">
                <a:latin typeface="Lucida Console" panose="020B0609040504020204" pitchFamily="49" charset="0"/>
              </a:rPr>
              <a:t>return_address</a:t>
            </a:r>
            <a:br>
              <a:rPr lang="en-US" dirty="0">
                <a:latin typeface="Lucida Console" panose="020B0609040504020204" pitchFamily="49" charset="0"/>
              </a:rPr>
            </a:br>
            <a:r>
              <a:rPr lang="en-US" dirty="0">
                <a:latin typeface="Lucida Console" panose="020B0609040504020204" pitchFamily="49" charset="0"/>
              </a:rPr>
              <a:t>b   </a:t>
            </a:r>
            <a:r>
              <a:rPr lang="en-US" i="1" dirty="0">
                <a:latin typeface="Lucida Console" panose="020B0609040504020204" pitchFamily="49" charset="0"/>
              </a:rPr>
              <a:t>function</a:t>
            </a:r>
            <a:endParaRPr lang="en-US" dirty="0">
              <a:latin typeface="Lucida Console" panose="020B0609040504020204" pitchFamily="49" charset="0"/>
            </a:endParaRPr>
          </a:p>
          <a:p>
            <a:r>
              <a:rPr lang="en-US" dirty="0"/>
              <a:t>Return address is address of instruction immediately following </a:t>
            </a:r>
            <a:r>
              <a:rPr lang="en-US" dirty="0">
                <a:latin typeface="Lucida Console" panose="020B0609040504020204" pitchFamily="49" charset="0"/>
              </a:rPr>
              <a:t>bl</a:t>
            </a:r>
          </a:p>
          <a:p>
            <a:pPr lvl="1"/>
            <a:r>
              <a:rPr lang="en-US" dirty="0"/>
              <a:t>Always </a:t>
            </a:r>
            <a:r>
              <a:rPr lang="en-US" dirty="0">
                <a:latin typeface="Lucida Console" panose="020B0609040504020204" pitchFamily="49" charset="0"/>
              </a:rPr>
              <a:t>PC+4</a:t>
            </a:r>
            <a:endParaRPr lang="en-US" dirty="0"/>
          </a:p>
          <a:p>
            <a:pPr lvl="1"/>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0497473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Return</a:t>
            </a:r>
            <a:br>
              <a:rPr lang="en-US"/>
            </a:br>
            <a:r>
              <a:rPr lang="en-US"/>
              <a:t>ARM</a:t>
            </a:r>
            <a:endParaRPr lang="en-US" dirty="0"/>
          </a:p>
        </p:txBody>
      </p:sp>
      <p:sp>
        <p:nvSpPr>
          <p:cNvPr id="8" name="Content Placeholder 7">
            <a:extLst>
              <a:ext uri="{FF2B5EF4-FFF2-40B4-BE49-F238E27FC236}">
                <a16:creationId xmlns:a16="http://schemas.microsoft.com/office/drawing/2014/main" id="{C4365C74-7589-7640-8582-CE9477FE2F71}"/>
              </a:ext>
            </a:extLst>
          </p:cNvPr>
          <p:cNvSpPr>
            <a:spLocks noGrp="1"/>
          </p:cNvSpPr>
          <p:nvPr>
            <p:ph idx="1"/>
          </p:nvPr>
        </p:nvSpPr>
        <p:spPr/>
        <p:txBody>
          <a:bodyPr/>
          <a:lstStyle/>
          <a:p>
            <a:r>
              <a:rPr lang="en-US" dirty="0">
                <a:latin typeface="Lucida Console" panose="020B0609040504020204" pitchFamily="49" charset="0"/>
              </a:rPr>
              <a:t>ret</a:t>
            </a:r>
          </a:p>
          <a:p>
            <a:pPr lvl="1"/>
            <a:r>
              <a:rPr lang="en-US" dirty="0"/>
              <a:t>Jumps to address stored in LR</a:t>
            </a:r>
          </a:p>
          <a:p>
            <a:pPr lvl="2"/>
            <a:r>
              <a:rPr lang="en-US" dirty="0"/>
              <a:t>return address</a:t>
            </a:r>
          </a:p>
          <a:p>
            <a:pPr lvl="1"/>
            <a:r>
              <a:rPr lang="en-US" dirty="0"/>
              <a:t>Equivalent to </a:t>
            </a:r>
            <a:r>
              <a:rPr lang="en-US" dirty="0" err="1">
                <a:latin typeface="Lucida Console" panose="020B0609040504020204" pitchFamily="49" charset="0"/>
              </a:rPr>
              <a:t>br</a:t>
            </a:r>
            <a:r>
              <a:rPr lang="en-US" dirty="0">
                <a:latin typeface="Lucida Console" panose="020B0609040504020204" pitchFamily="49" charset="0"/>
              </a:rPr>
              <a:t> LR</a:t>
            </a:r>
            <a:endParaRPr lang="en-US" dirty="0"/>
          </a:p>
          <a:p>
            <a:pPr lvl="2"/>
            <a:r>
              <a:rPr lang="en-US" dirty="0">
                <a:latin typeface="Lucida Console" panose="020B0609040504020204" pitchFamily="49" charset="0"/>
              </a:rPr>
              <a:t>“Branch-Register”</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5840105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19">
            <a:extLst>
              <a:ext uri="{FF2B5EF4-FFF2-40B4-BE49-F238E27FC236}">
                <a16:creationId xmlns:a16="http://schemas.microsoft.com/office/drawing/2014/main" id="{0CA21144-405B-9C4A-86DD-2FD1EA0140B3}"/>
              </a:ext>
            </a:extLst>
          </p:cNvPr>
          <p:cNvSpPr>
            <a:spLocks noChangeArrowheads="1"/>
          </p:cNvSpPr>
          <p:nvPr/>
        </p:nvSpPr>
        <p:spPr bwMode="auto">
          <a:xfrm>
            <a:off x="10820400" y="5978237"/>
            <a:ext cx="1371600" cy="381000"/>
          </a:xfrm>
          <a:prstGeom prst="rect">
            <a:avLst/>
          </a:prstGeom>
          <a:solidFill>
            <a:schemeClr val="accent1">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0x2010</a:t>
            </a:r>
          </a:p>
        </p:txBody>
      </p:sp>
      <p:sp>
        <p:nvSpPr>
          <p:cNvPr id="53" name="Rectangle 19">
            <a:extLst>
              <a:ext uri="{FF2B5EF4-FFF2-40B4-BE49-F238E27FC236}">
                <a16:creationId xmlns:a16="http://schemas.microsoft.com/office/drawing/2014/main" id="{BB4BA6B2-A2D9-C446-9BE4-67AFCB6B4238}"/>
              </a:ext>
            </a:extLst>
          </p:cNvPr>
          <p:cNvSpPr>
            <a:spLocks noChangeArrowheads="1"/>
          </p:cNvSpPr>
          <p:nvPr/>
        </p:nvSpPr>
        <p:spPr bwMode="auto">
          <a:xfrm>
            <a:off x="10827026" y="5985415"/>
            <a:ext cx="1371600" cy="381000"/>
          </a:xfrm>
          <a:prstGeom prst="rect">
            <a:avLst/>
          </a:prstGeom>
          <a:solidFill>
            <a:schemeClr val="accent1">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0x1FF0</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ARM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0" y="1690688"/>
            <a:ext cx="9647584"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triple:</a:t>
            </a:r>
          </a:p>
          <a:p>
            <a:r>
              <a:rPr lang="en-US" dirty="0">
                <a:solidFill>
                  <a:srgbClr val="00FA00"/>
                </a:solidFill>
                <a:latin typeface="Lucida Console" panose="020B0609040504020204" pitchFamily="49" charset="0"/>
              </a:rPr>
              <a:t>  400580:       f9 40 00 01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400584:       8b 01 04 21           add   x1, x1, x1,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  400588:       f9 00 00 01           str   x1, [x0]</a:t>
            </a:r>
          </a:p>
          <a:p>
            <a:r>
              <a:rPr lang="en-US" dirty="0">
                <a:solidFill>
                  <a:srgbClr val="00FA00"/>
                </a:solidFill>
                <a:latin typeface="Lucida Console" panose="020B0609040504020204" pitchFamily="49" charset="0"/>
              </a:rPr>
              <a:t>  40058c:       d6 5f 03 c0           ret</a:t>
            </a:r>
          </a:p>
          <a:p>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400590:       a9 be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400594:       91 00 03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400598:       d2 80 00 c0           mov   x0, #0x6</a:t>
            </a:r>
          </a:p>
          <a:p>
            <a:r>
              <a:rPr lang="en-US" dirty="0">
                <a:solidFill>
                  <a:srgbClr val="00FA00"/>
                </a:solidFill>
                <a:latin typeface="Lucida Console" panose="020B0609040504020204" pitchFamily="49" charset="0"/>
              </a:rPr>
              <a:t>  40059c:       f9 00 0f e0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4005a0:       91 00 63 e0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#0x18</a:t>
            </a:r>
          </a:p>
          <a:p>
            <a:r>
              <a:rPr lang="en-US" dirty="0">
                <a:solidFill>
                  <a:srgbClr val="00FA00"/>
                </a:solidFill>
                <a:latin typeface="Lucida Console" panose="020B0609040504020204" pitchFamily="49" charset="0"/>
              </a:rPr>
              <a:t>  4005a4:       97 ff ff f7           bl    400580 &lt;triple&gt;</a:t>
            </a:r>
          </a:p>
          <a:p>
            <a:r>
              <a:rPr lang="en-US" dirty="0">
                <a:solidFill>
                  <a:srgbClr val="00FA00"/>
                </a:solidFill>
                <a:latin typeface="Lucida Console" panose="020B0609040504020204" pitchFamily="49" charset="0"/>
              </a:rPr>
              <a:t>  4005a8:       a8 c2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4005ac:       d6 5f 03 c0           ret</a:t>
            </a: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0x400590</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X28 (SP)</a:t>
            </a: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X0</a:t>
            </a: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PC</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5795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0" name="Rectangle 23">
            <a:extLst>
              <a:ext uri="{FF2B5EF4-FFF2-40B4-BE49-F238E27FC236}">
                <a16:creationId xmlns:a16="http://schemas.microsoft.com/office/drawing/2014/main" id="{EEB326C6-AC57-5748-9C1F-05CBA422C7EF}"/>
              </a:ext>
            </a:extLst>
          </p:cNvPr>
          <p:cNvSpPr>
            <a:spLocks noChangeArrowheads="1"/>
          </p:cNvSpPr>
          <p:nvPr/>
        </p:nvSpPr>
        <p:spPr bwMode="auto">
          <a:xfrm>
            <a:off x="10820400" y="3059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2" name="Rectangle 23">
            <a:extLst>
              <a:ext uri="{FF2B5EF4-FFF2-40B4-BE49-F238E27FC236}">
                <a16:creationId xmlns:a16="http://schemas.microsoft.com/office/drawing/2014/main" id="{8794EDCB-0D10-374B-A32B-43647F4E5FCA}"/>
              </a:ext>
            </a:extLst>
          </p:cNvPr>
          <p:cNvSpPr>
            <a:spLocks noChangeArrowheads="1"/>
          </p:cNvSpPr>
          <p:nvPr/>
        </p:nvSpPr>
        <p:spPr bwMode="auto">
          <a:xfrm>
            <a:off x="10820400" y="343751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3" name="Rectangle 16">
            <a:extLst>
              <a:ext uri="{FF2B5EF4-FFF2-40B4-BE49-F238E27FC236}">
                <a16:creationId xmlns:a16="http://schemas.microsoft.com/office/drawing/2014/main" id="{B39528DC-7F2E-A545-B7C0-78E3A7F4E330}"/>
              </a:ext>
            </a:extLst>
          </p:cNvPr>
          <p:cNvSpPr>
            <a:spLocks noChangeArrowheads="1"/>
          </p:cNvSpPr>
          <p:nvPr/>
        </p:nvSpPr>
        <p:spPr bwMode="auto">
          <a:xfrm>
            <a:off x="9452113" y="344356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0x1FF0</a:t>
            </a:r>
          </a:p>
        </p:txBody>
      </p:sp>
      <p:sp>
        <p:nvSpPr>
          <p:cNvPr id="46" name="Rectangle 25">
            <a:extLst>
              <a:ext uri="{FF2B5EF4-FFF2-40B4-BE49-F238E27FC236}">
                <a16:creationId xmlns:a16="http://schemas.microsoft.com/office/drawing/2014/main" id="{873E975D-4237-B246-AE68-3E7CF51A0227}"/>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7" name="Rectangle 20">
            <a:extLst>
              <a:ext uri="{FF2B5EF4-FFF2-40B4-BE49-F238E27FC236}">
                <a16:creationId xmlns:a16="http://schemas.microsoft.com/office/drawing/2014/main" id="{25DA3FE5-6F30-3C49-AA43-30BAB54F1240}"/>
              </a:ext>
            </a:extLst>
          </p:cNvPr>
          <p:cNvSpPr>
            <a:spLocks noChangeArrowheads="1"/>
          </p:cNvSpPr>
          <p:nvPr/>
        </p:nvSpPr>
        <p:spPr bwMode="auto">
          <a:xfrm>
            <a:off x="9448800" y="6359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X30 (LR)</a:t>
            </a:r>
          </a:p>
        </p:txBody>
      </p:sp>
      <p:sp>
        <p:nvSpPr>
          <p:cNvPr id="48" name="Rectangle 26">
            <a:extLst>
              <a:ext uri="{FF2B5EF4-FFF2-40B4-BE49-F238E27FC236}">
                <a16:creationId xmlns:a16="http://schemas.microsoft.com/office/drawing/2014/main" id="{3874A416-E6FD-7C48-A2FA-3232709787BA}"/>
              </a:ext>
            </a:extLst>
          </p:cNvPr>
          <p:cNvSpPr>
            <a:spLocks noChangeArrowheads="1"/>
          </p:cNvSpPr>
          <p:nvPr/>
        </p:nvSpPr>
        <p:spPr bwMode="auto">
          <a:xfrm>
            <a:off x="9448800" y="5978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X29 (FP)</a:t>
            </a:r>
          </a:p>
        </p:txBody>
      </p:sp>
      <p:sp>
        <p:nvSpPr>
          <p:cNvPr id="49" name="Rectangle 25">
            <a:extLst>
              <a:ext uri="{FF2B5EF4-FFF2-40B4-BE49-F238E27FC236}">
                <a16:creationId xmlns:a16="http://schemas.microsoft.com/office/drawing/2014/main" id="{4136B4D2-D52E-6742-89AD-FF87C368B890}"/>
              </a:ext>
            </a:extLst>
          </p:cNvPr>
          <p:cNvSpPr>
            <a:spLocks noChangeArrowheads="1"/>
          </p:cNvSpPr>
          <p:nvPr/>
        </p:nvSpPr>
        <p:spPr bwMode="auto">
          <a:xfrm>
            <a:off x="10820400" y="5602753"/>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0x1FF0</a:t>
            </a:r>
          </a:p>
        </p:txBody>
      </p:sp>
      <p:sp>
        <p:nvSpPr>
          <p:cNvPr id="50" name="Rectangle 23">
            <a:extLst>
              <a:ext uri="{FF2B5EF4-FFF2-40B4-BE49-F238E27FC236}">
                <a16:creationId xmlns:a16="http://schemas.microsoft.com/office/drawing/2014/main" id="{7A4B6426-A2A5-B245-891E-F6D992E10D6B}"/>
              </a:ext>
            </a:extLst>
          </p:cNvPr>
          <p:cNvSpPr>
            <a:spLocks noChangeArrowheads="1"/>
          </p:cNvSpPr>
          <p:nvPr/>
        </p:nvSpPr>
        <p:spPr bwMode="auto">
          <a:xfrm>
            <a:off x="10827026" y="306593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51" name="Rectangle 23">
            <a:extLst>
              <a:ext uri="{FF2B5EF4-FFF2-40B4-BE49-F238E27FC236}">
                <a16:creationId xmlns:a16="http://schemas.microsoft.com/office/drawing/2014/main" id="{A921EA0B-31BE-7C44-831D-7E7C829B7C3E}"/>
              </a:ext>
            </a:extLst>
          </p:cNvPr>
          <p:cNvSpPr>
            <a:spLocks noChangeArrowheads="1"/>
          </p:cNvSpPr>
          <p:nvPr/>
        </p:nvSpPr>
        <p:spPr bwMode="auto">
          <a:xfrm>
            <a:off x="10827026" y="3444047"/>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52" name="Rounded Rectangle 51">
            <a:extLst>
              <a:ext uri="{FF2B5EF4-FFF2-40B4-BE49-F238E27FC236}">
                <a16:creationId xmlns:a16="http://schemas.microsoft.com/office/drawing/2014/main" id="{DD9ABACC-4C62-204E-89AC-BF52A35C0EE1}"/>
              </a:ext>
            </a:extLst>
          </p:cNvPr>
          <p:cNvSpPr/>
          <p:nvPr/>
        </p:nvSpPr>
        <p:spPr>
          <a:xfrm>
            <a:off x="5512904" y="3673644"/>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a:extLst>
              <a:ext uri="{FF2B5EF4-FFF2-40B4-BE49-F238E27FC236}">
                <a16:creationId xmlns:a16="http://schemas.microsoft.com/office/drawing/2014/main" id="{26B8317E-7E09-884D-BCA0-B0C32AA9CD73}"/>
              </a:ext>
            </a:extLst>
          </p:cNvPr>
          <p:cNvSpPr/>
          <p:nvPr/>
        </p:nvSpPr>
        <p:spPr>
          <a:xfrm>
            <a:off x="5512903" y="396379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19">
            <a:extLst>
              <a:ext uri="{FF2B5EF4-FFF2-40B4-BE49-F238E27FC236}">
                <a16:creationId xmlns:a16="http://schemas.microsoft.com/office/drawing/2014/main" id="{0266DABA-751E-F348-8D8E-181671419503}"/>
              </a:ext>
            </a:extLst>
          </p:cNvPr>
          <p:cNvSpPr>
            <a:spLocks noChangeArrowheads="1"/>
          </p:cNvSpPr>
          <p:nvPr/>
        </p:nvSpPr>
        <p:spPr bwMode="auto">
          <a:xfrm>
            <a:off x="10827026" y="5224356"/>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0x400594</a:t>
            </a:r>
          </a:p>
        </p:txBody>
      </p:sp>
      <p:sp>
        <p:nvSpPr>
          <p:cNvPr id="57" name="Rounded Rectangle 56">
            <a:extLst>
              <a:ext uri="{FF2B5EF4-FFF2-40B4-BE49-F238E27FC236}">
                <a16:creationId xmlns:a16="http://schemas.microsoft.com/office/drawing/2014/main" id="{3202EFB3-94E2-C84B-A1E6-3A03C23CF237}"/>
              </a:ext>
            </a:extLst>
          </p:cNvPr>
          <p:cNvSpPr/>
          <p:nvPr/>
        </p:nvSpPr>
        <p:spPr>
          <a:xfrm>
            <a:off x="5512902" y="424069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19">
            <a:extLst>
              <a:ext uri="{FF2B5EF4-FFF2-40B4-BE49-F238E27FC236}">
                <a16:creationId xmlns:a16="http://schemas.microsoft.com/office/drawing/2014/main" id="{EC2E5D02-131B-0D46-8D9C-3BFDEA317CEF}"/>
              </a:ext>
            </a:extLst>
          </p:cNvPr>
          <p:cNvSpPr>
            <a:spLocks noChangeArrowheads="1"/>
          </p:cNvSpPr>
          <p:nvPr/>
        </p:nvSpPr>
        <p:spPr bwMode="auto">
          <a:xfrm>
            <a:off x="10820400" y="5217681"/>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0x400598</a:t>
            </a:r>
          </a:p>
        </p:txBody>
      </p:sp>
      <p:sp>
        <p:nvSpPr>
          <p:cNvPr id="59" name="Rectangle 21">
            <a:extLst>
              <a:ext uri="{FF2B5EF4-FFF2-40B4-BE49-F238E27FC236}">
                <a16:creationId xmlns:a16="http://schemas.microsoft.com/office/drawing/2014/main" id="{1CA8F1C4-AB16-C145-9321-C132011A176A}"/>
              </a:ext>
            </a:extLst>
          </p:cNvPr>
          <p:cNvSpPr>
            <a:spLocks noChangeArrowheads="1"/>
          </p:cNvSpPr>
          <p:nvPr/>
        </p:nvSpPr>
        <p:spPr bwMode="auto">
          <a:xfrm>
            <a:off x="10820400" y="4842415"/>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60" name="Rounded Rectangle 59">
            <a:extLst>
              <a:ext uri="{FF2B5EF4-FFF2-40B4-BE49-F238E27FC236}">
                <a16:creationId xmlns:a16="http://schemas.microsoft.com/office/drawing/2014/main" id="{DE8A2F42-2641-4B40-AEFE-0882ABC1DAB9}"/>
              </a:ext>
            </a:extLst>
          </p:cNvPr>
          <p:cNvSpPr/>
          <p:nvPr/>
        </p:nvSpPr>
        <p:spPr>
          <a:xfrm>
            <a:off x="5512901" y="4511492"/>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19">
            <a:extLst>
              <a:ext uri="{FF2B5EF4-FFF2-40B4-BE49-F238E27FC236}">
                <a16:creationId xmlns:a16="http://schemas.microsoft.com/office/drawing/2014/main" id="{6ADC4DFC-A292-2C4C-A968-DD7C02FD598E}"/>
              </a:ext>
            </a:extLst>
          </p:cNvPr>
          <p:cNvSpPr>
            <a:spLocks noChangeArrowheads="1"/>
          </p:cNvSpPr>
          <p:nvPr/>
        </p:nvSpPr>
        <p:spPr bwMode="auto">
          <a:xfrm>
            <a:off x="10833652" y="5223886"/>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0x40059C</a:t>
            </a:r>
          </a:p>
        </p:txBody>
      </p:sp>
      <p:sp>
        <p:nvSpPr>
          <p:cNvPr id="62" name="Rectangle 23">
            <a:extLst>
              <a:ext uri="{FF2B5EF4-FFF2-40B4-BE49-F238E27FC236}">
                <a16:creationId xmlns:a16="http://schemas.microsoft.com/office/drawing/2014/main" id="{DB9BF11B-65E1-0447-B6C6-103909E25A93}"/>
              </a:ext>
            </a:extLst>
          </p:cNvPr>
          <p:cNvSpPr>
            <a:spLocks noChangeArrowheads="1"/>
          </p:cNvSpPr>
          <p:nvPr/>
        </p:nvSpPr>
        <p:spPr bwMode="auto">
          <a:xfrm>
            <a:off x="10820400" y="2296642"/>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63" name="Rounded Rectangle 62">
            <a:extLst>
              <a:ext uri="{FF2B5EF4-FFF2-40B4-BE49-F238E27FC236}">
                <a16:creationId xmlns:a16="http://schemas.microsoft.com/office/drawing/2014/main" id="{425AE136-5A7C-F643-939B-EEBCBA1331F1}"/>
              </a:ext>
            </a:extLst>
          </p:cNvPr>
          <p:cNvSpPr/>
          <p:nvPr/>
        </p:nvSpPr>
        <p:spPr>
          <a:xfrm>
            <a:off x="5512901" y="4782288"/>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19">
            <a:extLst>
              <a:ext uri="{FF2B5EF4-FFF2-40B4-BE49-F238E27FC236}">
                <a16:creationId xmlns:a16="http://schemas.microsoft.com/office/drawing/2014/main" id="{17C1A069-F25E-2E4A-B7A8-0F8093DF9EB3}"/>
              </a:ext>
            </a:extLst>
          </p:cNvPr>
          <p:cNvSpPr>
            <a:spLocks noChangeArrowheads="1"/>
          </p:cNvSpPr>
          <p:nvPr/>
        </p:nvSpPr>
        <p:spPr bwMode="auto">
          <a:xfrm>
            <a:off x="10827026" y="5217178"/>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0x4005A0</a:t>
            </a:r>
          </a:p>
        </p:txBody>
      </p:sp>
      <p:sp>
        <p:nvSpPr>
          <p:cNvPr id="65" name="Rectangle 21">
            <a:extLst>
              <a:ext uri="{FF2B5EF4-FFF2-40B4-BE49-F238E27FC236}">
                <a16:creationId xmlns:a16="http://schemas.microsoft.com/office/drawing/2014/main" id="{F35811D8-8DF6-134C-B4CB-4ED00CEC9445}"/>
              </a:ext>
            </a:extLst>
          </p:cNvPr>
          <p:cNvSpPr>
            <a:spLocks noChangeArrowheads="1"/>
          </p:cNvSpPr>
          <p:nvPr/>
        </p:nvSpPr>
        <p:spPr bwMode="auto">
          <a:xfrm>
            <a:off x="10820400" y="4836126"/>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66" name="Rounded Rectangle 65">
            <a:extLst>
              <a:ext uri="{FF2B5EF4-FFF2-40B4-BE49-F238E27FC236}">
                <a16:creationId xmlns:a16="http://schemas.microsoft.com/office/drawing/2014/main" id="{D8315E22-D2E3-B040-A1CD-5F51DFB2EE64}"/>
              </a:ext>
            </a:extLst>
          </p:cNvPr>
          <p:cNvSpPr/>
          <p:nvPr/>
        </p:nvSpPr>
        <p:spPr>
          <a:xfrm>
            <a:off x="5506275" y="5034973"/>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19">
            <a:extLst>
              <a:ext uri="{FF2B5EF4-FFF2-40B4-BE49-F238E27FC236}">
                <a16:creationId xmlns:a16="http://schemas.microsoft.com/office/drawing/2014/main" id="{97813327-AC52-0F4C-BAD7-FE280B47769D}"/>
              </a:ext>
            </a:extLst>
          </p:cNvPr>
          <p:cNvSpPr>
            <a:spLocks noChangeArrowheads="1"/>
          </p:cNvSpPr>
          <p:nvPr/>
        </p:nvSpPr>
        <p:spPr bwMode="auto">
          <a:xfrm>
            <a:off x="10820400" y="522318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0x4005A4</a:t>
            </a:r>
          </a:p>
        </p:txBody>
      </p:sp>
    </p:spTree>
    <p:extLst>
      <p:ext uri="{BB962C8B-B14F-4D97-AF65-F5344CB8AC3E}">
        <p14:creationId xmlns:p14="http://schemas.microsoft.com/office/powerpoint/2010/main" val="24841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up)">
                                      <p:cBhvr>
                                        <p:cTn id="19" dur="500"/>
                                        <p:tgtEl>
                                          <p:spTgt spid="4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1000"/>
                                        <p:tgtEl>
                                          <p:spTgt spid="49"/>
                                        </p:tgtEl>
                                      </p:cBhvr>
                                    </p:animEffect>
                                  </p:childTnLst>
                                </p:cTn>
                              </p:par>
                            </p:childTnLst>
                          </p:cTn>
                        </p:par>
                        <p:par>
                          <p:cTn id="23" fill="hold">
                            <p:stCondLst>
                              <p:cond delay="2500"/>
                            </p:stCondLst>
                            <p:childTnLst>
                              <p:par>
                                <p:cTn id="24" presetID="9" presetClass="entr" presetSubtype="0" fill="hold" grpId="0" nodeType="after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dissolve">
                                      <p:cBhvr>
                                        <p:cTn id="26" dur="500"/>
                                        <p:tgtEl>
                                          <p:spTgt spid="5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dissolv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xit" presetSubtype="1" fill="hold" grpId="0" nodeType="clickEffect">
                                  <p:stCondLst>
                                    <p:cond delay="0"/>
                                  </p:stCondLst>
                                  <p:childTnLst>
                                    <p:animEffect transition="out" filter="wheel(1)">
                                      <p:cBhvr>
                                        <p:cTn id="33" dur="1000"/>
                                        <p:tgtEl>
                                          <p:spTgt spid="52"/>
                                        </p:tgtEl>
                                      </p:cBhvr>
                                    </p:animEffect>
                                    <p:set>
                                      <p:cBhvr>
                                        <p:cTn id="34" dur="1" fill="hold">
                                          <p:stCondLst>
                                            <p:cond delay="999"/>
                                          </p:stCondLst>
                                        </p:cTn>
                                        <p:tgtEl>
                                          <p:spTgt spid="52"/>
                                        </p:tgtEl>
                                        <p:attrNameLst>
                                          <p:attrName>style.visibility</p:attrName>
                                        </p:attrNameLst>
                                      </p:cBhvr>
                                      <p:to>
                                        <p:strVal val="hidden"/>
                                      </p:to>
                                    </p:set>
                                  </p:childTnLst>
                                </p:cTn>
                              </p:par>
                              <p:par>
                                <p:cTn id="35" presetID="21" presetClass="entr" presetSubtype="1" fill="hold" grpId="1"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heel(1)">
                                      <p:cBhvr>
                                        <p:cTn id="37" dur="1000"/>
                                        <p:tgtEl>
                                          <p:spTgt spid="5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dissolve">
                                      <p:cBhvr>
                                        <p:cTn id="40" dur="500"/>
                                        <p:tgtEl>
                                          <p:spTgt spid="56"/>
                                        </p:tgtEl>
                                      </p:cBhvr>
                                    </p:animEffect>
                                  </p:childTnLst>
                                </p:cTn>
                              </p:par>
                            </p:childTnLst>
                          </p:cTn>
                        </p:par>
                        <p:par>
                          <p:cTn id="41" fill="hold">
                            <p:stCondLst>
                              <p:cond delay="1000"/>
                            </p:stCondLst>
                            <p:childTnLst>
                              <p:par>
                                <p:cTn id="42" presetID="9" presetClass="entr" presetSubtype="0"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dissolve">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xit" presetSubtype="1" fill="hold" grpId="0" nodeType="clickEffect">
                                  <p:stCondLst>
                                    <p:cond delay="0"/>
                                  </p:stCondLst>
                                  <p:childTnLst>
                                    <p:animEffect transition="out" filter="wheel(1)">
                                      <p:cBhvr>
                                        <p:cTn id="48" dur="1000"/>
                                        <p:tgtEl>
                                          <p:spTgt spid="54"/>
                                        </p:tgtEl>
                                      </p:cBhvr>
                                    </p:animEffect>
                                    <p:set>
                                      <p:cBhvr>
                                        <p:cTn id="49" dur="1" fill="hold">
                                          <p:stCondLst>
                                            <p:cond delay="999"/>
                                          </p:stCondLst>
                                        </p:cTn>
                                        <p:tgtEl>
                                          <p:spTgt spid="54"/>
                                        </p:tgtEl>
                                        <p:attrNameLst>
                                          <p:attrName>style.visibility</p:attrName>
                                        </p:attrNameLst>
                                      </p:cBhvr>
                                      <p:to>
                                        <p:strVal val="hidden"/>
                                      </p:to>
                                    </p:set>
                                  </p:childTnLst>
                                </p:cTn>
                              </p:par>
                              <p:par>
                                <p:cTn id="50" presetID="21" presetClass="entr" presetSubtype="1" fill="hold" grpId="1"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wheel(1)">
                                      <p:cBhvr>
                                        <p:cTn id="52" dur="10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childTnLst>
                          </p:cTn>
                        </p:par>
                        <p:par>
                          <p:cTn id="56" fill="hold">
                            <p:stCondLst>
                              <p:cond delay="1000"/>
                            </p:stCondLst>
                            <p:childTnLst>
                              <p:par>
                                <p:cTn id="57" presetID="9" presetClass="entr" presetSubtype="0" fill="hold" grpId="0"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dissolve">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xit" presetSubtype="1" fill="hold" grpId="0" nodeType="clickEffect">
                                  <p:stCondLst>
                                    <p:cond delay="0"/>
                                  </p:stCondLst>
                                  <p:childTnLst>
                                    <p:animEffect transition="out" filter="wheel(1)">
                                      <p:cBhvr>
                                        <p:cTn id="63" dur="1000"/>
                                        <p:tgtEl>
                                          <p:spTgt spid="57"/>
                                        </p:tgtEl>
                                      </p:cBhvr>
                                    </p:animEffect>
                                    <p:set>
                                      <p:cBhvr>
                                        <p:cTn id="64" dur="1" fill="hold">
                                          <p:stCondLst>
                                            <p:cond delay="999"/>
                                          </p:stCondLst>
                                        </p:cTn>
                                        <p:tgtEl>
                                          <p:spTgt spid="57"/>
                                        </p:tgtEl>
                                        <p:attrNameLst>
                                          <p:attrName>style.visibility</p:attrName>
                                        </p:attrNameLst>
                                      </p:cBhvr>
                                      <p:to>
                                        <p:strVal val="hidden"/>
                                      </p:to>
                                    </p:set>
                                  </p:childTnLst>
                                </p:cTn>
                              </p:par>
                              <p:par>
                                <p:cTn id="65" presetID="21" presetClass="entr" presetSubtype="1" fill="hold" grpId="1"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heel(1)">
                                      <p:cBhvr>
                                        <p:cTn id="67" dur="1000"/>
                                        <p:tgtEl>
                                          <p:spTgt spid="6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dissolve">
                                      <p:cBhvr>
                                        <p:cTn id="70" dur="500"/>
                                        <p:tgtEl>
                                          <p:spTgt spid="61"/>
                                        </p:tgtEl>
                                      </p:cBhvr>
                                    </p:animEffect>
                                  </p:childTnLst>
                                </p:cTn>
                              </p:par>
                            </p:childTnLst>
                          </p:cTn>
                        </p:par>
                        <p:par>
                          <p:cTn id="71" fill="hold">
                            <p:stCondLst>
                              <p:cond delay="1000"/>
                            </p:stCondLst>
                            <p:childTnLst>
                              <p:par>
                                <p:cTn id="72" presetID="9" presetClass="entr" presetSubtype="0" fill="hold" grpId="0" nodeType="after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dissolve">
                                      <p:cBhvr>
                                        <p:cTn id="74" dur="500"/>
                                        <p:tgtEl>
                                          <p:spTgt spid="62"/>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xit" presetSubtype="1" fill="hold" grpId="0" nodeType="clickEffect">
                                  <p:stCondLst>
                                    <p:cond delay="0"/>
                                  </p:stCondLst>
                                  <p:childTnLst>
                                    <p:animEffect transition="out" filter="wheel(1)">
                                      <p:cBhvr>
                                        <p:cTn id="78" dur="1000"/>
                                        <p:tgtEl>
                                          <p:spTgt spid="60"/>
                                        </p:tgtEl>
                                      </p:cBhvr>
                                    </p:animEffect>
                                    <p:set>
                                      <p:cBhvr>
                                        <p:cTn id="79" dur="1" fill="hold">
                                          <p:stCondLst>
                                            <p:cond delay="999"/>
                                          </p:stCondLst>
                                        </p:cTn>
                                        <p:tgtEl>
                                          <p:spTgt spid="60"/>
                                        </p:tgtEl>
                                        <p:attrNameLst>
                                          <p:attrName>style.visibility</p:attrName>
                                        </p:attrNameLst>
                                      </p:cBhvr>
                                      <p:to>
                                        <p:strVal val="hidden"/>
                                      </p:to>
                                    </p:set>
                                  </p:childTnLst>
                                </p:cTn>
                              </p:par>
                              <p:par>
                                <p:cTn id="80" presetID="21" presetClass="entr" presetSubtype="1" fill="hold" grpId="1"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wheel(1)">
                                      <p:cBhvr>
                                        <p:cTn id="82" dur="10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childTnLst>
                          </p:cTn>
                        </p:par>
                        <p:par>
                          <p:cTn id="86" fill="hold">
                            <p:stCondLst>
                              <p:cond delay="1000"/>
                            </p:stCondLst>
                            <p:childTnLst>
                              <p:par>
                                <p:cTn id="87" presetID="9" presetClass="entr" presetSubtype="0" fill="hold" grpId="0" nodeType="after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dissolve">
                                      <p:cBhvr>
                                        <p:cTn id="89" dur="500"/>
                                        <p:tgtEl>
                                          <p:spTgt spid="65"/>
                                        </p:tgtEl>
                                      </p:cBhvr>
                                    </p:animEffect>
                                  </p:childTnLst>
                                </p:cTn>
                              </p:par>
                            </p:childTnLst>
                          </p:cTn>
                        </p:par>
                      </p:childTnLst>
                    </p:cTn>
                  </p:par>
                  <p:par>
                    <p:cTn id="90" fill="hold">
                      <p:stCondLst>
                        <p:cond delay="indefinite"/>
                      </p:stCondLst>
                      <p:childTnLst>
                        <p:par>
                          <p:cTn id="91" fill="hold">
                            <p:stCondLst>
                              <p:cond delay="0"/>
                            </p:stCondLst>
                            <p:childTnLst>
                              <p:par>
                                <p:cTn id="92" presetID="21" presetClass="exit" presetSubtype="1" fill="hold" grpId="0" nodeType="clickEffect">
                                  <p:stCondLst>
                                    <p:cond delay="0"/>
                                  </p:stCondLst>
                                  <p:childTnLst>
                                    <p:animEffect transition="out" filter="wheel(1)">
                                      <p:cBhvr>
                                        <p:cTn id="93" dur="1000"/>
                                        <p:tgtEl>
                                          <p:spTgt spid="63"/>
                                        </p:tgtEl>
                                      </p:cBhvr>
                                    </p:animEffect>
                                    <p:set>
                                      <p:cBhvr>
                                        <p:cTn id="94" dur="1" fill="hold">
                                          <p:stCondLst>
                                            <p:cond delay="999"/>
                                          </p:stCondLst>
                                        </p:cTn>
                                        <p:tgtEl>
                                          <p:spTgt spid="63"/>
                                        </p:tgtEl>
                                        <p:attrNameLst>
                                          <p:attrName>style.visibility</p:attrName>
                                        </p:attrNameLst>
                                      </p:cBhvr>
                                      <p:to>
                                        <p:strVal val="hidden"/>
                                      </p:to>
                                    </p:set>
                                  </p:childTnLst>
                                </p:cTn>
                              </p:par>
                              <p:par>
                                <p:cTn id="95" presetID="21" presetClass="entr" presetSubtype="1" fill="hold" grpId="1" nodeType="with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wheel(1)">
                                      <p:cBhvr>
                                        <p:cTn id="97" dur="1000"/>
                                        <p:tgtEl>
                                          <p:spTgt spid="66"/>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dissolve">
                                      <p:cBhvr>
                                        <p:cTn id="10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1" grpId="0" animBg="1"/>
      <p:bldP spid="31" grpId="0" animBg="1"/>
      <p:bldP spid="30" grpId="0" animBg="1"/>
      <p:bldP spid="42" grpId="0" animBg="1"/>
      <p:bldP spid="49" grpId="0" animBg="1"/>
      <p:bldP spid="50" grpId="0" animBg="1"/>
      <p:bldP spid="51" grpId="0" animBg="1"/>
      <p:bldP spid="52" grpId="0" animBg="1"/>
      <p:bldP spid="54" grpId="0" animBg="1"/>
      <p:bldP spid="54" grpId="1" animBg="1"/>
      <p:bldP spid="56" grpId="0" animBg="1"/>
      <p:bldP spid="57" grpId="0" animBg="1"/>
      <p:bldP spid="57" grpId="1" animBg="1"/>
      <p:bldP spid="58" grpId="0" animBg="1"/>
      <p:bldP spid="59" grpId="0" animBg="1"/>
      <p:bldP spid="60" grpId="0" animBg="1"/>
      <p:bldP spid="60" grpId="1" animBg="1"/>
      <p:bldP spid="61" grpId="0" animBg="1"/>
      <p:bldP spid="62" grpId="0" animBg="1"/>
      <p:bldP spid="63" grpId="0" animBg="1"/>
      <p:bldP spid="63" grpId="1" animBg="1"/>
      <p:bldP spid="64" grpId="0" animBg="1"/>
      <p:bldP spid="65" grpId="0" animBg="1"/>
      <p:bldP spid="66" grpId="1" animBg="1"/>
      <p:bldP spid="6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ARM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0" y="1690688"/>
            <a:ext cx="9647584"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triple:</a:t>
            </a:r>
          </a:p>
          <a:p>
            <a:r>
              <a:rPr lang="en-US" dirty="0">
                <a:solidFill>
                  <a:srgbClr val="00FA00"/>
                </a:solidFill>
                <a:latin typeface="Lucida Console" panose="020B0609040504020204" pitchFamily="49" charset="0"/>
              </a:rPr>
              <a:t>  400580:       f9 40 00 01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400584:       8b 01 04 21           add   x1, x1, x1,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  400588:       f9 00 00 01           str   x1, [x0]</a:t>
            </a:r>
          </a:p>
          <a:p>
            <a:r>
              <a:rPr lang="en-US" dirty="0">
                <a:solidFill>
                  <a:srgbClr val="00FA00"/>
                </a:solidFill>
                <a:latin typeface="Lucida Console" panose="020B0609040504020204" pitchFamily="49" charset="0"/>
              </a:rPr>
              <a:t>  40058c:       d6 5f 03 c0           ret</a:t>
            </a:r>
          </a:p>
          <a:p>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400590:       a9 be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400594:       91 00 03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400598:       d2 80 00 c0           mov   x0, #0x6</a:t>
            </a:r>
          </a:p>
          <a:p>
            <a:r>
              <a:rPr lang="en-US" dirty="0">
                <a:solidFill>
                  <a:srgbClr val="00FA00"/>
                </a:solidFill>
                <a:latin typeface="Lucida Console" panose="020B0609040504020204" pitchFamily="49" charset="0"/>
              </a:rPr>
              <a:t>  40059c:       f9 00 0f e0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4005a0:       91 00 63 e0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#0x18</a:t>
            </a:r>
          </a:p>
          <a:p>
            <a:r>
              <a:rPr lang="en-US" dirty="0">
                <a:solidFill>
                  <a:srgbClr val="00FA00"/>
                </a:solidFill>
                <a:latin typeface="Lucida Console" panose="020B0609040504020204" pitchFamily="49" charset="0"/>
              </a:rPr>
              <a:t>  4005a4:       97 ff ff f7           bl    400580 &lt;triple&gt;</a:t>
            </a:r>
          </a:p>
          <a:p>
            <a:r>
              <a:rPr lang="en-US" dirty="0">
                <a:solidFill>
                  <a:srgbClr val="00FA00"/>
                </a:solidFill>
                <a:latin typeface="Lucida Console" panose="020B0609040504020204" pitchFamily="49" charset="0"/>
              </a:rPr>
              <a:t>  4005a8:       a8 c2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4005ac:       d6 5f 03 c0           ret</a:t>
            </a: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0x4005A4</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0400"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6</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X28 (SP)</a:t>
            </a: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X0</a:t>
            </a: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PC</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0400"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5795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0" name="Rectangle 23">
            <a:extLst>
              <a:ext uri="{FF2B5EF4-FFF2-40B4-BE49-F238E27FC236}">
                <a16:creationId xmlns:a16="http://schemas.microsoft.com/office/drawing/2014/main" id="{EEB326C6-AC57-5748-9C1F-05CBA422C7EF}"/>
              </a:ext>
            </a:extLst>
          </p:cNvPr>
          <p:cNvSpPr>
            <a:spLocks noChangeArrowheads="1"/>
          </p:cNvSpPr>
          <p:nvPr/>
        </p:nvSpPr>
        <p:spPr bwMode="auto">
          <a:xfrm>
            <a:off x="10820400" y="3059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2" name="Rectangle 23">
            <a:extLst>
              <a:ext uri="{FF2B5EF4-FFF2-40B4-BE49-F238E27FC236}">
                <a16:creationId xmlns:a16="http://schemas.microsoft.com/office/drawing/2014/main" id="{8794EDCB-0D10-374B-A32B-43647F4E5FCA}"/>
              </a:ext>
            </a:extLst>
          </p:cNvPr>
          <p:cNvSpPr>
            <a:spLocks noChangeArrowheads="1"/>
          </p:cNvSpPr>
          <p:nvPr/>
        </p:nvSpPr>
        <p:spPr bwMode="auto">
          <a:xfrm>
            <a:off x="10820400" y="3437514"/>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43" name="Rectangle 16">
            <a:extLst>
              <a:ext uri="{FF2B5EF4-FFF2-40B4-BE49-F238E27FC236}">
                <a16:creationId xmlns:a16="http://schemas.microsoft.com/office/drawing/2014/main" id="{B39528DC-7F2E-A545-B7C0-78E3A7F4E330}"/>
              </a:ext>
            </a:extLst>
          </p:cNvPr>
          <p:cNvSpPr>
            <a:spLocks noChangeArrowheads="1"/>
          </p:cNvSpPr>
          <p:nvPr/>
        </p:nvSpPr>
        <p:spPr bwMode="auto">
          <a:xfrm>
            <a:off x="9452113" y="344356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0x1FF0</a:t>
            </a:r>
          </a:p>
        </p:txBody>
      </p:sp>
      <p:sp>
        <p:nvSpPr>
          <p:cNvPr id="45" name="Rectangle 19">
            <a:extLst>
              <a:ext uri="{FF2B5EF4-FFF2-40B4-BE49-F238E27FC236}">
                <a16:creationId xmlns:a16="http://schemas.microsoft.com/office/drawing/2014/main" id="{0CA21144-405B-9C4A-86DD-2FD1EA0140B3}"/>
              </a:ext>
            </a:extLst>
          </p:cNvPr>
          <p:cNvSpPr>
            <a:spLocks noChangeArrowheads="1"/>
          </p:cNvSpPr>
          <p:nvPr/>
        </p:nvSpPr>
        <p:spPr bwMode="auto">
          <a:xfrm>
            <a:off x="10820400" y="5978237"/>
            <a:ext cx="1371600" cy="381000"/>
          </a:xfrm>
          <a:prstGeom prst="rect">
            <a:avLst/>
          </a:prstGeom>
          <a:solidFill>
            <a:schemeClr val="accent1">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0x1FF0</a:t>
            </a:r>
          </a:p>
        </p:txBody>
      </p:sp>
      <p:sp>
        <p:nvSpPr>
          <p:cNvPr id="46" name="Rectangle 25">
            <a:extLst>
              <a:ext uri="{FF2B5EF4-FFF2-40B4-BE49-F238E27FC236}">
                <a16:creationId xmlns:a16="http://schemas.microsoft.com/office/drawing/2014/main" id="{873E975D-4237-B246-AE68-3E7CF51A0227}"/>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7" name="Rectangle 20">
            <a:extLst>
              <a:ext uri="{FF2B5EF4-FFF2-40B4-BE49-F238E27FC236}">
                <a16:creationId xmlns:a16="http://schemas.microsoft.com/office/drawing/2014/main" id="{25DA3FE5-6F30-3C49-AA43-30BAB54F1240}"/>
              </a:ext>
            </a:extLst>
          </p:cNvPr>
          <p:cNvSpPr>
            <a:spLocks noChangeArrowheads="1"/>
          </p:cNvSpPr>
          <p:nvPr/>
        </p:nvSpPr>
        <p:spPr bwMode="auto">
          <a:xfrm>
            <a:off x="9448800" y="6359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X30 (LR)</a:t>
            </a:r>
          </a:p>
        </p:txBody>
      </p:sp>
      <p:sp>
        <p:nvSpPr>
          <p:cNvPr id="48" name="Rectangle 26">
            <a:extLst>
              <a:ext uri="{FF2B5EF4-FFF2-40B4-BE49-F238E27FC236}">
                <a16:creationId xmlns:a16="http://schemas.microsoft.com/office/drawing/2014/main" id="{3874A416-E6FD-7C48-A2FA-3232709787BA}"/>
              </a:ext>
            </a:extLst>
          </p:cNvPr>
          <p:cNvSpPr>
            <a:spLocks noChangeArrowheads="1"/>
          </p:cNvSpPr>
          <p:nvPr/>
        </p:nvSpPr>
        <p:spPr bwMode="auto">
          <a:xfrm>
            <a:off x="9448800" y="5978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X29 (FP)</a:t>
            </a:r>
          </a:p>
        </p:txBody>
      </p:sp>
      <p:sp>
        <p:nvSpPr>
          <p:cNvPr id="55" name="TextBox 54">
            <a:extLst>
              <a:ext uri="{FF2B5EF4-FFF2-40B4-BE49-F238E27FC236}">
                <a16:creationId xmlns:a16="http://schemas.microsoft.com/office/drawing/2014/main" id="{5A9AE9DE-36E4-2A46-9D00-E03AC7DEFF8B}"/>
              </a:ext>
            </a:extLst>
          </p:cNvPr>
          <p:cNvSpPr txBox="1"/>
          <p:nvPr/>
        </p:nvSpPr>
        <p:spPr>
          <a:xfrm>
            <a:off x="5896730" y="786978"/>
            <a:ext cx="880114" cy="369332"/>
          </a:xfrm>
          <a:prstGeom prst="rect">
            <a:avLst/>
          </a:prstGeom>
          <a:noFill/>
        </p:spPr>
        <p:txBody>
          <a:bodyPr wrap="none" rtlCol="0">
            <a:spAutoFit/>
          </a:bodyPr>
          <a:lstStyle/>
          <a:p>
            <a:pPr algn="r"/>
            <a:r>
              <a:rPr lang="en-US" dirty="0"/>
              <a:t>Target=</a:t>
            </a:r>
          </a:p>
        </p:txBody>
      </p:sp>
      <p:sp>
        <p:nvSpPr>
          <p:cNvPr id="68" name="TextBox 67">
            <a:extLst>
              <a:ext uri="{FF2B5EF4-FFF2-40B4-BE49-F238E27FC236}">
                <a16:creationId xmlns:a16="http://schemas.microsoft.com/office/drawing/2014/main" id="{DF401F6B-D304-6E4E-8B98-484787943825}"/>
              </a:ext>
            </a:extLst>
          </p:cNvPr>
          <p:cNvSpPr txBox="1"/>
          <p:nvPr/>
        </p:nvSpPr>
        <p:spPr>
          <a:xfrm>
            <a:off x="6776844" y="786978"/>
            <a:ext cx="1300356" cy="369332"/>
          </a:xfrm>
          <a:prstGeom prst="rect">
            <a:avLst/>
          </a:prstGeom>
          <a:noFill/>
        </p:spPr>
        <p:txBody>
          <a:bodyPr wrap="none" rtlCol="0">
            <a:spAutoFit/>
          </a:bodyPr>
          <a:lstStyle/>
          <a:p>
            <a:r>
              <a:rPr lang="en-US" dirty="0">
                <a:latin typeface="Lucida Console" panose="020B0609040504020204" pitchFamily="49" charset="0"/>
              </a:rPr>
              <a:t>0x400580</a:t>
            </a:r>
          </a:p>
        </p:txBody>
      </p:sp>
      <p:sp>
        <p:nvSpPr>
          <p:cNvPr id="69" name="TextBox 68">
            <a:extLst>
              <a:ext uri="{FF2B5EF4-FFF2-40B4-BE49-F238E27FC236}">
                <a16:creationId xmlns:a16="http://schemas.microsoft.com/office/drawing/2014/main" id="{E57F7409-E818-F54E-899A-7C6D2E69E307}"/>
              </a:ext>
            </a:extLst>
          </p:cNvPr>
          <p:cNvSpPr txBox="1"/>
          <p:nvPr/>
        </p:nvSpPr>
        <p:spPr>
          <a:xfrm>
            <a:off x="4644208" y="1091778"/>
            <a:ext cx="2132636" cy="369332"/>
          </a:xfrm>
          <a:prstGeom prst="rect">
            <a:avLst/>
          </a:prstGeom>
          <a:noFill/>
        </p:spPr>
        <p:txBody>
          <a:bodyPr wrap="none" rtlCol="0">
            <a:spAutoFit/>
          </a:bodyPr>
          <a:lstStyle/>
          <a:p>
            <a:pPr algn="r"/>
            <a:r>
              <a:rPr lang="en-US" dirty="0"/>
              <a:t>Current instruction =</a:t>
            </a:r>
          </a:p>
        </p:txBody>
      </p:sp>
      <p:sp>
        <p:nvSpPr>
          <p:cNvPr id="70" name="TextBox 69">
            <a:extLst>
              <a:ext uri="{FF2B5EF4-FFF2-40B4-BE49-F238E27FC236}">
                <a16:creationId xmlns:a16="http://schemas.microsoft.com/office/drawing/2014/main" id="{88555A79-8FA9-054F-B093-076579107471}"/>
              </a:ext>
            </a:extLst>
          </p:cNvPr>
          <p:cNvSpPr txBox="1"/>
          <p:nvPr/>
        </p:nvSpPr>
        <p:spPr>
          <a:xfrm>
            <a:off x="6776844" y="1091778"/>
            <a:ext cx="1300356" cy="369332"/>
          </a:xfrm>
          <a:prstGeom prst="rect">
            <a:avLst/>
          </a:prstGeom>
          <a:noFill/>
        </p:spPr>
        <p:txBody>
          <a:bodyPr wrap="none" rtlCol="0">
            <a:spAutoFit/>
          </a:bodyPr>
          <a:lstStyle/>
          <a:p>
            <a:r>
              <a:rPr lang="en-US" u="sng" dirty="0">
                <a:latin typeface="Lucida Console" panose="020B0609040504020204" pitchFamily="49" charset="0"/>
              </a:rPr>
              <a:t>0x4005A4</a:t>
            </a:r>
          </a:p>
        </p:txBody>
      </p:sp>
      <p:sp>
        <p:nvSpPr>
          <p:cNvPr id="71" name="TextBox 70">
            <a:extLst>
              <a:ext uri="{FF2B5EF4-FFF2-40B4-BE49-F238E27FC236}">
                <a16:creationId xmlns:a16="http://schemas.microsoft.com/office/drawing/2014/main" id="{082263C7-8325-9048-9420-6B02A65527C7}"/>
              </a:ext>
            </a:extLst>
          </p:cNvPr>
          <p:cNvSpPr txBox="1"/>
          <p:nvPr/>
        </p:nvSpPr>
        <p:spPr>
          <a:xfrm>
            <a:off x="5907760" y="1412124"/>
            <a:ext cx="869084" cy="369332"/>
          </a:xfrm>
          <a:prstGeom prst="rect">
            <a:avLst/>
          </a:prstGeom>
          <a:noFill/>
        </p:spPr>
        <p:txBody>
          <a:bodyPr wrap="none" rtlCol="0">
            <a:spAutoFit/>
          </a:bodyPr>
          <a:lstStyle/>
          <a:p>
            <a:pPr algn="r"/>
            <a:r>
              <a:rPr lang="en-US" dirty="0"/>
              <a:t>Offset=</a:t>
            </a:r>
          </a:p>
        </p:txBody>
      </p:sp>
      <p:sp>
        <p:nvSpPr>
          <p:cNvPr id="72" name="TextBox 71">
            <a:extLst>
              <a:ext uri="{FF2B5EF4-FFF2-40B4-BE49-F238E27FC236}">
                <a16:creationId xmlns:a16="http://schemas.microsoft.com/office/drawing/2014/main" id="{35C997EC-93B3-3B43-81D2-825149594F72}"/>
              </a:ext>
            </a:extLst>
          </p:cNvPr>
          <p:cNvSpPr txBox="1"/>
          <p:nvPr/>
        </p:nvSpPr>
        <p:spPr>
          <a:xfrm>
            <a:off x="6776844" y="1412124"/>
            <a:ext cx="3995325" cy="805612"/>
          </a:xfrm>
          <a:custGeom>
            <a:avLst/>
            <a:gdLst>
              <a:gd name="connsiteX0" fmla="*/ 0 w 3995325"/>
              <a:gd name="connsiteY0" fmla="*/ 0 h 784830"/>
              <a:gd name="connsiteX1" fmla="*/ 3995325 w 3995325"/>
              <a:gd name="connsiteY1" fmla="*/ 0 h 784830"/>
              <a:gd name="connsiteX2" fmla="*/ 3995325 w 3995325"/>
              <a:gd name="connsiteY2" fmla="*/ 784830 h 784830"/>
              <a:gd name="connsiteX3" fmla="*/ 0 w 3995325"/>
              <a:gd name="connsiteY3" fmla="*/ 784830 h 784830"/>
              <a:gd name="connsiteX4" fmla="*/ 0 w 3995325"/>
              <a:gd name="connsiteY4" fmla="*/ 0 h 784830"/>
              <a:gd name="connsiteX0" fmla="*/ 0 w 3995325"/>
              <a:gd name="connsiteY0" fmla="*/ 0 h 805612"/>
              <a:gd name="connsiteX1" fmla="*/ 3995325 w 3995325"/>
              <a:gd name="connsiteY1" fmla="*/ 0 h 805612"/>
              <a:gd name="connsiteX2" fmla="*/ 3995325 w 3995325"/>
              <a:gd name="connsiteY2" fmla="*/ 784830 h 805612"/>
              <a:gd name="connsiteX3" fmla="*/ 945572 w 3995325"/>
              <a:gd name="connsiteY3" fmla="*/ 805612 h 805612"/>
              <a:gd name="connsiteX4" fmla="*/ 0 w 3995325"/>
              <a:gd name="connsiteY4" fmla="*/ 0 h 80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5325" h="805612">
                <a:moveTo>
                  <a:pt x="0" y="0"/>
                </a:moveTo>
                <a:lnTo>
                  <a:pt x="3995325" y="0"/>
                </a:lnTo>
                <a:lnTo>
                  <a:pt x="3995325" y="784830"/>
                </a:lnTo>
                <a:lnTo>
                  <a:pt x="945572" y="805612"/>
                </a:lnTo>
                <a:lnTo>
                  <a:pt x="0" y="0"/>
                </a:lnTo>
                <a:close/>
              </a:path>
            </a:pathLst>
          </a:custGeom>
          <a:solidFill>
            <a:srgbClr val="E8EAFF"/>
          </a:solidFill>
        </p:spPr>
        <p:txBody>
          <a:bodyPr wrap="none" rIns="274320" bIns="182880" rtlCol="0">
            <a:spAutoFit/>
          </a:bodyPr>
          <a:lstStyle/>
          <a:p>
            <a:r>
              <a:rPr lang="en-US" dirty="0">
                <a:latin typeface="Lucida Console" panose="020B0609040504020204" pitchFamily="49" charset="0"/>
              </a:rPr>
              <a:t>   -0x24 = 0xFFFFFFDC</a:t>
            </a:r>
          </a:p>
          <a:p>
            <a:r>
              <a:rPr lang="en-US" dirty="0">
                <a:latin typeface="Lucida Console" panose="020B0609040504020204" pitchFamily="49" charset="0"/>
              </a:rPr>
              <a:t>         = 0xFFFFFFF7 &lt;&lt; 2</a:t>
            </a:r>
            <a:endParaRPr lang="en-US" sz="900" dirty="0">
              <a:latin typeface="Lucida Console" panose="020B0609040504020204" pitchFamily="49" charset="0"/>
            </a:endParaRPr>
          </a:p>
        </p:txBody>
      </p:sp>
      <p:sp>
        <p:nvSpPr>
          <p:cNvPr id="73" name="Rectangle 25">
            <a:extLst>
              <a:ext uri="{FF2B5EF4-FFF2-40B4-BE49-F238E27FC236}">
                <a16:creationId xmlns:a16="http://schemas.microsoft.com/office/drawing/2014/main" id="{14A930B2-2341-3548-9723-61FC8F958CF8}"/>
              </a:ext>
            </a:extLst>
          </p:cNvPr>
          <p:cNvSpPr>
            <a:spLocks noChangeArrowheads="1"/>
          </p:cNvSpPr>
          <p:nvPr/>
        </p:nvSpPr>
        <p:spPr bwMode="auto">
          <a:xfrm>
            <a:off x="10820400" y="6356350"/>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74" name="Rounded Rectangle 73">
            <a:extLst>
              <a:ext uri="{FF2B5EF4-FFF2-40B4-BE49-F238E27FC236}">
                <a16:creationId xmlns:a16="http://schemas.microsoft.com/office/drawing/2014/main" id="{8295F1FF-BB87-2D42-A70F-B6DF957BACDF}"/>
              </a:ext>
            </a:extLst>
          </p:cNvPr>
          <p:cNvSpPr/>
          <p:nvPr/>
        </p:nvSpPr>
        <p:spPr>
          <a:xfrm>
            <a:off x="5512904" y="5024327"/>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a:extLst>
              <a:ext uri="{FF2B5EF4-FFF2-40B4-BE49-F238E27FC236}">
                <a16:creationId xmlns:a16="http://schemas.microsoft.com/office/drawing/2014/main" id="{29FEEB1C-8F83-C44B-9CCA-8258B1C844DA}"/>
              </a:ext>
            </a:extLst>
          </p:cNvPr>
          <p:cNvSpPr/>
          <p:nvPr/>
        </p:nvSpPr>
        <p:spPr>
          <a:xfrm>
            <a:off x="5512903" y="2032564"/>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19">
            <a:extLst>
              <a:ext uri="{FF2B5EF4-FFF2-40B4-BE49-F238E27FC236}">
                <a16:creationId xmlns:a16="http://schemas.microsoft.com/office/drawing/2014/main" id="{710D576A-1221-9F4C-A453-284D1D3D1489}"/>
              </a:ext>
            </a:extLst>
          </p:cNvPr>
          <p:cNvSpPr>
            <a:spLocks noChangeArrowheads="1"/>
          </p:cNvSpPr>
          <p:nvPr/>
        </p:nvSpPr>
        <p:spPr bwMode="auto">
          <a:xfrm>
            <a:off x="10820400" y="5214794"/>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0x400580</a:t>
            </a:r>
          </a:p>
        </p:txBody>
      </p:sp>
      <p:sp>
        <p:nvSpPr>
          <p:cNvPr id="77" name="Rounded Rectangle 76">
            <a:extLst>
              <a:ext uri="{FF2B5EF4-FFF2-40B4-BE49-F238E27FC236}">
                <a16:creationId xmlns:a16="http://schemas.microsoft.com/office/drawing/2014/main" id="{5688E13F-3E5F-0940-AAFF-473B51CE9CF2}"/>
              </a:ext>
            </a:extLst>
          </p:cNvPr>
          <p:cNvSpPr/>
          <p:nvPr/>
        </p:nvSpPr>
        <p:spPr>
          <a:xfrm>
            <a:off x="5506275" y="285325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19">
            <a:extLst>
              <a:ext uri="{FF2B5EF4-FFF2-40B4-BE49-F238E27FC236}">
                <a16:creationId xmlns:a16="http://schemas.microsoft.com/office/drawing/2014/main" id="{8F065726-253E-F146-B2C3-8CE0D49D4AC7}"/>
              </a:ext>
            </a:extLst>
          </p:cNvPr>
          <p:cNvSpPr>
            <a:spLocks noChangeArrowheads="1"/>
          </p:cNvSpPr>
          <p:nvPr/>
        </p:nvSpPr>
        <p:spPr bwMode="auto">
          <a:xfrm>
            <a:off x="10820400" y="522084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0x40058C</a:t>
            </a:r>
          </a:p>
        </p:txBody>
      </p:sp>
      <p:sp>
        <p:nvSpPr>
          <p:cNvPr id="79" name="Rectangle 23">
            <a:extLst>
              <a:ext uri="{FF2B5EF4-FFF2-40B4-BE49-F238E27FC236}">
                <a16:creationId xmlns:a16="http://schemas.microsoft.com/office/drawing/2014/main" id="{2F20A765-43C2-E440-A471-CC135869D7F4}"/>
              </a:ext>
            </a:extLst>
          </p:cNvPr>
          <p:cNvSpPr>
            <a:spLocks noChangeArrowheads="1"/>
          </p:cNvSpPr>
          <p:nvPr/>
        </p:nvSpPr>
        <p:spPr bwMode="auto">
          <a:xfrm>
            <a:off x="10820400" y="2308226"/>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Tree>
    <p:extLst>
      <p:ext uri="{BB962C8B-B14F-4D97-AF65-F5344CB8AC3E}">
        <p14:creationId xmlns:p14="http://schemas.microsoft.com/office/powerpoint/2010/main" val="80464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dissolv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dissolve">
                                      <p:cBhvr>
                                        <p:cTn id="15" dur="500"/>
                                        <p:tgtEl>
                                          <p:spTgt spid="7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dissolve">
                                      <p:cBhvr>
                                        <p:cTn id="20" dur="500"/>
                                        <p:tgtEl>
                                          <p:spTgt spid="6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dissolve">
                                      <p:cBhvr>
                                        <p:cTn id="23" dur="500"/>
                                        <p:tgtEl>
                                          <p:spTgt spid="5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dissolve">
                                      <p:cBhvr>
                                        <p:cTn id="28" dur="500"/>
                                        <p:tgtEl>
                                          <p:spTgt spid="7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dissolve">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xit" presetSubtype="1" fill="hold" grpId="0" nodeType="clickEffect">
                                  <p:stCondLst>
                                    <p:cond delay="0"/>
                                  </p:stCondLst>
                                  <p:childTnLst>
                                    <p:animEffect transition="out" filter="wheel(1)">
                                      <p:cBhvr>
                                        <p:cTn id="35" dur="1000"/>
                                        <p:tgtEl>
                                          <p:spTgt spid="74"/>
                                        </p:tgtEl>
                                      </p:cBhvr>
                                    </p:animEffect>
                                    <p:set>
                                      <p:cBhvr>
                                        <p:cTn id="36" dur="1" fill="hold">
                                          <p:stCondLst>
                                            <p:cond delay="999"/>
                                          </p:stCondLst>
                                        </p:cTn>
                                        <p:tgtEl>
                                          <p:spTgt spid="74"/>
                                        </p:tgtEl>
                                        <p:attrNameLst>
                                          <p:attrName>style.visibility</p:attrName>
                                        </p:attrNameLst>
                                      </p:cBhvr>
                                      <p:to>
                                        <p:strVal val="hidden"/>
                                      </p:to>
                                    </p:set>
                                  </p:childTnLst>
                                </p:cTn>
                              </p:par>
                              <p:par>
                                <p:cTn id="37" presetID="21" presetClass="entr" presetSubtype="1" fill="hold" grpId="1" nodeType="with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wheel(1)">
                                      <p:cBhvr>
                                        <p:cTn id="39" dur="1000"/>
                                        <p:tgtEl>
                                          <p:spTgt spid="7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dissolve">
                                      <p:cBhvr>
                                        <p:cTn id="42" dur="500"/>
                                        <p:tgtEl>
                                          <p:spTgt spid="76"/>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xit" presetSubtype="1" fill="hold" grpId="0" nodeType="clickEffect">
                                  <p:stCondLst>
                                    <p:cond delay="0"/>
                                  </p:stCondLst>
                                  <p:childTnLst>
                                    <p:animEffect transition="out" filter="wheel(1)">
                                      <p:cBhvr>
                                        <p:cTn id="46" dur="1000"/>
                                        <p:tgtEl>
                                          <p:spTgt spid="75"/>
                                        </p:tgtEl>
                                      </p:cBhvr>
                                    </p:animEffect>
                                    <p:set>
                                      <p:cBhvr>
                                        <p:cTn id="47" dur="1" fill="hold">
                                          <p:stCondLst>
                                            <p:cond delay="999"/>
                                          </p:stCondLst>
                                        </p:cTn>
                                        <p:tgtEl>
                                          <p:spTgt spid="75"/>
                                        </p:tgtEl>
                                        <p:attrNameLst>
                                          <p:attrName>style.visibility</p:attrName>
                                        </p:attrNameLst>
                                      </p:cBhvr>
                                      <p:to>
                                        <p:strVal val="hidden"/>
                                      </p:to>
                                    </p:set>
                                  </p:childTnLst>
                                </p:cTn>
                              </p:par>
                              <p:par>
                                <p:cTn id="48" presetID="21" presetClass="entr" presetSubtype="1" fill="hold" grpId="0" nodeType="with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wheel(1)">
                                      <p:cBhvr>
                                        <p:cTn id="50" dur="1000"/>
                                        <p:tgtEl>
                                          <p:spTgt spid="7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dissolve">
                                      <p:cBhvr>
                                        <p:cTn id="53" dur="500"/>
                                        <p:tgtEl>
                                          <p:spTgt spid="7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dissolve">
                                      <p:cBhvr>
                                        <p:cTn id="5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8" grpId="0"/>
      <p:bldP spid="69" grpId="0"/>
      <p:bldP spid="70" grpId="0"/>
      <p:bldP spid="71" grpId="0"/>
      <p:bldP spid="72" grpId="0" animBg="1"/>
      <p:bldP spid="73" grpId="0" animBg="1"/>
      <p:bldP spid="74" grpId="0" animBg="1"/>
      <p:bldP spid="75" grpId="0" animBg="1"/>
      <p:bldP spid="75" grpId="1" animBg="1"/>
      <p:bldP spid="76" grpId="0" animBg="1"/>
      <p:bldP spid="77" grpId="0" animBg="1"/>
      <p:bldP spid="78" grpId="0" animBg="1"/>
      <p:bldP spid="79"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3">
            <a:extLst>
              <a:ext uri="{FF2B5EF4-FFF2-40B4-BE49-F238E27FC236}">
                <a16:creationId xmlns:a16="http://schemas.microsoft.com/office/drawing/2014/main" id="{6FFC7DEC-3862-6643-B1CD-A47246805EEA}"/>
              </a:ext>
            </a:extLst>
          </p:cNvPr>
          <p:cNvSpPr>
            <a:spLocks noChangeArrowheads="1"/>
          </p:cNvSpPr>
          <p:nvPr/>
        </p:nvSpPr>
        <p:spPr bwMode="auto">
          <a:xfrm>
            <a:off x="10818744" y="2298559"/>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52" name="Rectangle 23">
            <a:extLst>
              <a:ext uri="{FF2B5EF4-FFF2-40B4-BE49-F238E27FC236}">
                <a16:creationId xmlns:a16="http://schemas.microsoft.com/office/drawing/2014/main" id="{E97EBE5B-2491-6443-A301-C63920D7C9B7}"/>
              </a:ext>
            </a:extLst>
          </p:cNvPr>
          <p:cNvSpPr>
            <a:spLocks noChangeArrowheads="1"/>
          </p:cNvSpPr>
          <p:nvPr/>
        </p:nvSpPr>
        <p:spPr bwMode="auto">
          <a:xfrm>
            <a:off x="10818744" y="3057672"/>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53" name="Rectangle 23">
            <a:extLst>
              <a:ext uri="{FF2B5EF4-FFF2-40B4-BE49-F238E27FC236}">
                <a16:creationId xmlns:a16="http://schemas.microsoft.com/office/drawing/2014/main" id="{53931696-8F38-D34F-ACFC-3EA3B39E4E18}"/>
              </a:ext>
            </a:extLst>
          </p:cNvPr>
          <p:cNvSpPr>
            <a:spLocks noChangeArrowheads="1"/>
          </p:cNvSpPr>
          <p:nvPr/>
        </p:nvSpPr>
        <p:spPr bwMode="auto">
          <a:xfrm>
            <a:off x="10818744" y="3435785"/>
            <a:ext cx="1371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ARM Procedure Call/Return</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471CCD47-6F24-1F43-B677-DB2E24AA5AFF}"/>
              </a:ext>
            </a:extLst>
          </p:cNvPr>
          <p:cNvSpPr/>
          <p:nvPr/>
        </p:nvSpPr>
        <p:spPr>
          <a:xfrm>
            <a:off x="0" y="1690688"/>
            <a:ext cx="9647584" cy="422818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triple:</a:t>
            </a:r>
          </a:p>
          <a:p>
            <a:r>
              <a:rPr lang="en-US" dirty="0">
                <a:solidFill>
                  <a:srgbClr val="00FA00"/>
                </a:solidFill>
                <a:latin typeface="Lucida Console" panose="020B0609040504020204" pitchFamily="49" charset="0"/>
              </a:rPr>
              <a:t>  400580:       f9 40 00 01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400584:       8b 01 04 21           add   x1, x1, x1,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  400588:       f9 00 00 01           str   x1, [x0]</a:t>
            </a:r>
          </a:p>
          <a:p>
            <a:r>
              <a:rPr lang="en-US" dirty="0">
                <a:solidFill>
                  <a:srgbClr val="00FA00"/>
                </a:solidFill>
                <a:latin typeface="Lucida Console" panose="020B0609040504020204" pitchFamily="49" charset="0"/>
              </a:rPr>
              <a:t>  40058c:       d6 5f 03 c0           ret</a:t>
            </a:r>
          </a:p>
          <a:p>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400590:       a9 be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400594:       91 00 03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400598:       d2 80 00 c0           mov   x0, #0x6</a:t>
            </a:r>
          </a:p>
          <a:p>
            <a:r>
              <a:rPr lang="en-US" dirty="0">
                <a:solidFill>
                  <a:srgbClr val="00FA00"/>
                </a:solidFill>
                <a:latin typeface="Lucida Console" panose="020B0609040504020204" pitchFamily="49" charset="0"/>
              </a:rPr>
              <a:t>  40059c:       f9 00 0f e0           str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#24]</a:t>
            </a:r>
          </a:p>
          <a:p>
            <a:r>
              <a:rPr lang="en-US" dirty="0">
                <a:solidFill>
                  <a:srgbClr val="00FA00"/>
                </a:solidFill>
                <a:latin typeface="Lucida Console" panose="020B0609040504020204" pitchFamily="49" charset="0"/>
              </a:rPr>
              <a:t>  4005a0:       91 00 63 e0           add   x0,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#0x18</a:t>
            </a:r>
          </a:p>
          <a:p>
            <a:r>
              <a:rPr lang="en-US" dirty="0">
                <a:solidFill>
                  <a:srgbClr val="00FA00"/>
                </a:solidFill>
                <a:latin typeface="Lucida Console" panose="020B0609040504020204" pitchFamily="49" charset="0"/>
              </a:rPr>
              <a:t>  4005a4:       97 ff ff f7           bl    400580 &lt;triple&gt;</a:t>
            </a:r>
          </a:p>
          <a:p>
            <a:r>
              <a:rPr lang="en-US" dirty="0">
                <a:solidFill>
                  <a:srgbClr val="00FA00"/>
                </a:solidFill>
                <a:latin typeface="Lucida Console" panose="020B0609040504020204" pitchFamily="49" charset="0"/>
              </a:rPr>
              <a:t>  4005a8:       a8 c2 7b </a:t>
            </a:r>
            <a:r>
              <a:rPr lang="en-US" dirty="0" err="1">
                <a:solidFill>
                  <a:srgbClr val="00FA00"/>
                </a:solidFill>
                <a:latin typeface="Lucida Console" panose="020B0609040504020204" pitchFamily="49" charset="0"/>
              </a:rPr>
              <a:t>fd</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4005ac:       d6 5f 03 c0           ret</a:t>
            </a:r>
          </a:p>
        </p:txBody>
      </p:sp>
      <p:sp>
        <p:nvSpPr>
          <p:cNvPr id="19" name="Rectangle 19">
            <a:extLst>
              <a:ext uri="{FF2B5EF4-FFF2-40B4-BE49-F238E27FC236}">
                <a16:creationId xmlns:a16="http://schemas.microsoft.com/office/drawing/2014/main" id="{D81B3CF4-ED45-3143-9BE7-649F331D98D4}"/>
              </a:ext>
            </a:extLst>
          </p:cNvPr>
          <p:cNvSpPr>
            <a:spLocks noChangeArrowheads="1"/>
          </p:cNvSpPr>
          <p:nvPr/>
        </p:nvSpPr>
        <p:spPr bwMode="auto">
          <a:xfrm>
            <a:off x="10820400" y="5216237"/>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0x40058C</a:t>
            </a:r>
          </a:p>
        </p:txBody>
      </p:sp>
      <p:sp>
        <p:nvSpPr>
          <p:cNvPr id="20" name="Rectangle 21">
            <a:extLst>
              <a:ext uri="{FF2B5EF4-FFF2-40B4-BE49-F238E27FC236}">
                <a16:creationId xmlns:a16="http://schemas.microsoft.com/office/drawing/2014/main" id="{C24AD2F2-E4CB-244F-A315-6134C9FDC7E7}"/>
              </a:ext>
            </a:extLst>
          </p:cNvPr>
          <p:cNvSpPr>
            <a:spLocks noChangeArrowheads="1"/>
          </p:cNvSpPr>
          <p:nvPr/>
        </p:nvSpPr>
        <p:spPr bwMode="auto">
          <a:xfrm>
            <a:off x="10820400" y="4835237"/>
            <a:ext cx="1371600" cy="381000"/>
          </a:xfrm>
          <a:prstGeom prst="rect">
            <a:avLst/>
          </a:prstGeom>
          <a:solidFill>
            <a:schemeClr val="accent4">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0x2008</a:t>
            </a:r>
          </a:p>
        </p:txBody>
      </p:sp>
      <p:sp>
        <p:nvSpPr>
          <p:cNvPr id="21" name="Rectangle 23">
            <a:extLst>
              <a:ext uri="{FF2B5EF4-FFF2-40B4-BE49-F238E27FC236}">
                <a16:creationId xmlns:a16="http://schemas.microsoft.com/office/drawing/2014/main" id="{CAF2604F-FAC0-FF48-B360-5386EB007CA4}"/>
              </a:ext>
            </a:extLst>
          </p:cNvPr>
          <p:cNvSpPr>
            <a:spLocks noChangeArrowheads="1"/>
          </p:cNvSpPr>
          <p:nvPr/>
        </p:nvSpPr>
        <p:spPr bwMode="auto">
          <a:xfrm>
            <a:off x="10823713" y="2300288"/>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18</a:t>
            </a:r>
          </a:p>
        </p:txBody>
      </p:sp>
      <p:sp>
        <p:nvSpPr>
          <p:cNvPr id="22" name="Rectangle 24">
            <a:extLst>
              <a:ext uri="{FF2B5EF4-FFF2-40B4-BE49-F238E27FC236}">
                <a16:creationId xmlns:a16="http://schemas.microsoft.com/office/drawing/2014/main" id="{E4B7ABBC-B790-A743-96A4-8376D171A416}"/>
              </a:ext>
            </a:extLst>
          </p:cNvPr>
          <p:cNvSpPr>
            <a:spLocks noChangeArrowheads="1"/>
          </p:cNvSpPr>
          <p:nvPr/>
        </p:nvSpPr>
        <p:spPr bwMode="auto">
          <a:xfrm>
            <a:off x="10820400" y="1081088"/>
            <a:ext cx="1371600" cy="1219200"/>
          </a:xfrm>
          <a:prstGeom prst="rect">
            <a:avLst/>
          </a:prstGeom>
          <a:solidFill>
            <a:schemeClr val="accent6">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Rectangle 25">
            <a:extLst>
              <a:ext uri="{FF2B5EF4-FFF2-40B4-BE49-F238E27FC236}">
                <a16:creationId xmlns:a16="http://schemas.microsoft.com/office/drawing/2014/main" id="{CC175638-6A10-B748-B4BE-159A214E3062}"/>
              </a:ext>
            </a:extLst>
          </p:cNvPr>
          <p:cNvSpPr>
            <a:spLocks noChangeArrowheads="1"/>
          </p:cNvSpPr>
          <p:nvPr/>
        </p:nvSpPr>
        <p:spPr bwMode="auto">
          <a:xfrm>
            <a:off x="10820400" y="5597237"/>
            <a:ext cx="1371600" cy="381000"/>
          </a:xfrm>
          <a:prstGeom prst="rect">
            <a:avLst/>
          </a:prstGeom>
          <a:solidFill>
            <a:srgbClr val="F6D6FB"/>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0x1FF0</a:t>
            </a:r>
          </a:p>
        </p:txBody>
      </p:sp>
      <p:sp>
        <p:nvSpPr>
          <p:cNvPr id="24" name="Rectangle 20">
            <a:extLst>
              <a:ext uri="{FF2B5EF4-FFF2-40B4-BE49-F238E27FC236}">
                <a16:creationId xmlns:a16="http://schemas.microsoft.com/office/drawing/2014/main" id="{7892A953-7558-4F43-84B7-EDB21CF63728}"/>
              </a:ext>
            </a:extLst>
          </p:cNvPr>
          <p:cNvSpPr>
            <a:spLocks noChangeArrowheads="1"/>
          </p:cNvSpPr>
          <p:nvPr/>
        </p:nvSpPr>
        <p:spPr bwMode="auto">
          <a:xfrm>
            <a:off x="9448800" y="5597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X28 (SP)</a:t>
            </a:r>
          </a:p>
        </p:txBody>
      </p:sp>
      <p:sp>
        <p:nvSpPr>
          <p:cNvPr id="25" name="Rectangle 22">
            <a:extLst>
              <a:ext uri="{FF2B5EF4-FFF2-40B4-BE49-F238E27FC236}">
                <a16:creationId xmlns:a16="http://schemas.microsoft.com/office/drawing/2014/main" id="{F0E639CB-558E-0148-8F01-7D2EEF525F4E}"/>
              </a:ext>
            </a:extLst>
          </p:cNvPr>
          <p:cNvSpPr>
            <a:spLocks noChangeArrowheads="1"/>
          </p:cNvSpPr>
          <p:nvPr/>
        </p:nvSpPr>
        <p:spPr bwMode="auto">
          <a:xfrm>
            <a:off x="9448800" y="4835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X0</a:t>
            </a:r>
          </a:p>
        </p:txBody>
      </p:sp>
      <p:sp>
        <p:nvSpPr>
          <p:cNvPr id="26" name="Rectangle 26">
            <a:extLst>
              <a:ext uri="{FF2B5EF4-FFF2-40B4-BE49-F238E27FC236}">
                <a16:creationId xmlns:a16="http://schemas.microsoft.com/office/drawing/2014/main" id="{FBB0E84F-1A90-754A-B6ED-CD4515015802}"/>
              </a:ext>
            </a:extLst>
          </p:cNvPr>
          <p:cNvSpPr>
            <a:spLocks noChangeArrowheads="1"/>
          </p:cNvSpPr>
          <p:nvPr/>
        </p:nvSpPr>
        <p:spPr bwMode="auto">
          <a:xfrm>
            <a:off x="9448800" y="5216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PC</a:t>
            </a:r>
          </a:p>
        </p:txBody>
      </p:sp>
      <p:sp>
        <p:nvSpPr>
          <p:cNvPr id="27" name="Rectangle 16">
            <a:extLst>
              <a:ext uri="{FF2B5EF4-FFF2-40B4-BE49-F238E27FC236}">
                <a16:creationId xmlns:a16="http://schemas.microsoft.com/office/drawing/2014/main" id="{8A2EA68C-CCB3-D945-899D-C7C3B94FE006}"/>
              </a:ext>
            </a:extLst>
          </p:cNvPr>
          <p:cNvSpPr>
            <a:spLocks noChangeArrowheads="1"/>
          </p:cNvSpPr>
          <p:nvPr/>
        </p:nvSpPr>
        <p:spPr bwMode="auto">
          <a:xfrm>
            <a:off x="9448800" y="2300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0x2008</a:t>
            </a:r>
          </a:p>
        </p:txBody>
      </p:sp>
      <p:sp>
        <p:nvSpPr>
          <p:cNvPr id="28" name="Rectangle 17">
            <a:extLst>
              <a:ext uri="{FF2B5EF4-FFF2-40B4-BE49-F238E27FC236}">
                <a16:creationId xmlns:a16="http://schemas.microsoft.com/office/drawing/2014/main" id="{C5110D8C-946A-744A-9960-DFBEC9237807}"/>
              </a:ext>
            </a:extLst>
          </p:cNvPr>
          <p:cNvSpPr>
            <a:spLocks noChangeArrowheads="1"/>
          </p:cNvSpPr>
          <p:nvPr/>
        </p:nvSpPr>
        <p:spPr bwMode="auto">
          <a:xfrm>
            <a:off x="9448800" y="1919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0x2010</a:t>
            </a:r>
          </a:p>
        </p:txBody>
      </p:sp>
      <p:sp>
        <p:nvSpPr>
          <p:cNvPr id="29" name="Rectangle 18">
            <a:extLst>
              <a:ext uri="{FF2B5EF4-FFF2-40B4-BE49-F238E27FC236}">
                <a16:creationId xmlns:a16="http://schemas.microsoft.com/office/drawing/2014/main" id="{36D0E464-59FA-CE41-A4A0-650B04B4F7EE}"/>
              </a:ext>
            </a:extLst>
          </p:cNvPr>
          <p:cNvSpPr>
            <a:spLocks noChangeArrowheads="1"/>
          </p:cNvSpPr>
          <p:nvPr/>
        </p:nvSpPr>
        <p:spPr bwMode="auto">
          <a:xfrm>
            <a:off x="9448800" y="153828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0x2018</a:t>
            </a:r>
          </a:p>
        </p:txBody>
      </p:sp>
      <p:sp>
        <p:nvSpPr>
          <p:cNvPr id="31" name="Rectangle 23">
            <a:extLst>
              <a:ext uri="{FF2B5EF4-FFF2-40B4-BE49-F238E27FC236}">
                <a16:creationId xmlns:a16="http://schemas.microsoft.com/office/drawing/2014/main" id="{C8FE3ECD-80AE-2941-9C96-670B5F5D12E3}"/>
              </a:ext>
            </a:extLst>
          </p:cNvPr>
          <p:cNvSpPr>
            <a:spLocks noChangeArrowheads="1"/>
          </p:cNvSpPr>
          <p:nvPr/>
        </p:nvSpPr>
        <p:spPr bwMode="auto">
          <a:xfrm>
            <a:off x="10823713" y="2678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2" name="Rectangle 16">
            <a:extLst>
              <a:ext uri="{FF2B5EF4-FFF2-40B4-BE49-F238E27FC236}">
                <a16:creationId xmlns:a16="http://schemas.microsoft.com/office/drawing/2014/main" id="{BA1E46F7-34A4-174E-8CB5-A9FBFE26D8C7}"/>
              </a:ext>
            </a:extLst>
          </p:cNvPr>
          <p:cNvSpPr>
            <a:spLocks noChangeArrowheads="1"/>
          </p:cNvSpPr>
          <p:nvPr/>
        </p:nvSpPr>
        <p:spPr bwMode="auto">
          <a:xfrm>
            <a:off x="9448800" y="2678401"/>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0x2000</a:t>
            </a:r>
          </a:p>
        </p:txBody>
      </p:sp>
      <p:sp>
        <p:nvSpPr>
          <p:cNvPr id="33" name="Rectangle 16">
            <a:extLst>
              <a:ext uri="{FF2B5EF4-FFF2-40B4-BE49-F238E27FC236}">
                <a16:creationId xmlns:a16="http://schemas.microsoft.com/office/drawing/2014/main" id="{2D677F78-8A94-D149-87E6-CC0B9971D395}"/>
              </a:ext>
            </a:extLst>
          </p:cNvPr>
          <p:cNvSpPr>
            <a:spLocks noChangeArrowheads="1"/>
          </p:cNvSpPr>
          <p:nvPr/>
        </p:nvSpPr>
        <p:spPr bwMode="auto">
          <a:xfrm>
            <a:off x="9448800" y="305795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0x1FF8</a:t>
            </a:r>
          </a:p>
        </p:txBody>
      </p:sp>
      <p:sp>
        <p:nvSpPr>
          <p:cNvPr id="30" name="Rectangle 23">
            <a:extLst>
              <a:ext uri="{FF2B5EF4-FFF2-40B4-BE49-F238E27FC236}">
                <a16:creationId xmlns:a16="http://schemas.microsoft.com/office/drawing/2014/main" id="{EEB326C6-AC57-5748-9C1F-05CBA422C7EF}"/>
              </a:ext>
            </a:extLst>
          </p:cNvPr>
          <p:cNvSpPr>
            <a:spLocks noChangeArrowheads="1"/>
          </p:cNvSpPr>
          <p:nvPr/>
        </p:nvSpPr>
        <p:spPr bwMode="auto">
          <a:xfrm>
            <a:off x="10820401" y="3059401"/>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2" name="Rectangle 23">
            <a:extLst>
              <a:ext uri="{FF2B5EF4-FFF2-40B4-BE49-F238E27FC236}">
                <a16:creationId xmlns:a16="http://schemas.microsoft.com/office/drawing/2014/main" id="{8794EDCB-0D10-374B-A32B-43647F4E5FCA}"/>
              </a:ext>
            </a:extLst>
          </p:cNvPr>
          <p:cNvSpPr>
            <a:spLocks noChangeArrowheads="1"/>
          </p:cNvSpPr>
          <p:nvPr/>
        </p:nvSpPr>
        <p:spPr bwMode="auto">
          <a:xfrm>
            <a:off x="10820401" y="3451506"/>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
        <p:nvSpPr>
          <p:cNvPr id="43" name="Rectangle 16">
            <a:extLst>
              <a:ext uri="{FF2B5EF4-FFF2-40B4-BE49-F238E27FC236}">
                <a16:creationId xmlns:a16="http://schemas.microsoft.com/office/drawing/2014/main" id="{B39528DC-7F2E-A545-B7C0-78E3A7F4E330}"/>
              </a:ext>
            </a:extLst>
          </p:cNvPr>
          <p:cNvSpPr>
            <a:spLocks noChangeArrowheads="1"/>
          </p:cNvSpPr>
          <p:nvPr/>
        </p:nvSpPr>
        <p:spPr bwMode="auto">
          <a:xfrm>
            <a:off x="9452113" y="3443568"/>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0x1FF0</a:t>
            </a:r>
          </a:p>
        </p:txBody>
      </p:sp>
      <p:sp>
        <p:nvSpPr>
          <p:cNvPr id="45" name="Rectangle 19">
            <a:extLst>
              <a:ext uri="{FF2B5EF4-FFF2-40B4-BE49-F238E27FC236}">
                <a16:creationId xmlns:a16="http://schemas.microsoft.com/office/drawing/2014/main" id="{0CA21144-405B-9C4A-86DD-2FD1EA0140B3}"/>
              </a:ext>
            </a:extLst>
          </p:cNvPr>
          <p:cNvSpPr>
            <a:spLocks noChangeArrowheads="1"/>
          </p:cNvSpPr>
          <p:nvPr/>
        </p:nvSpPr>
        <p:spPr bwMode="auto">
          <a:xfrm>
            <a:off x="10820400" y="5978237"/>
            <a:ext cx="1371600" cy="381000"/>
          </a:xfrm>
          <a:prstGeom prst="rect">
            <a:avLst/>
          </a:prstGeom>
          <a:solidFill>
            <a:schemeClr val="accent1">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0x1FF0</a:t>
            </a:r>
          </a:p>
        </p:txBody>
      </p:sp>
      <p:sp>
        <p:nvSpPr>
          <p:cNvPr id="46" name="Rectangle 25">
            <a:extLst>
              <a:ext uri="{FF2B5EF4-FFF2-40B4-BE49-F238E27FC236}">
                <a16:creationId xmlns:a16="http://schemas.microsoft.com/office/drawing/2014/main" id="{873E975D-4237-B246-AE68-3E7CF51A0227}"/>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47" name="Rectangle 20">
            <a:extLst>
              <a:ext uri="{FF2B5EF4-FFF2-40B4-BE49-F238E27FC236}">
                <a16:creationId xmlns:a16="http://schemas.microsoft.com/office/drawing/2014/main" id="{25DA3FE5-6F30-3C49-AA43-30BAB54F1240}"/>
              </a:ext>
            </a:extLst>
          </p:cNvPr>
          <p:cNvSpPr>
            <a:spLocks noChangeArrowheads="1"/>
          </p:cNvSpPr>
          <p:nvPr/>
        </p:nvSpPr>
        <p:spPr bwMode="auto">
          <a:xfrm>
            <a:off x="9448800" y="6359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X30 (LR)</a:t>
            </a:r>
          </a:p>
        </p:txBody>
      </p:sp>
      <p:sp>
        <p:nvSpPr>
          <p:cNvPr id="48" name="Rectangle 26">
            <a:extLst>
              <a:ext uri="{FF2B5EF4-FFF2-40B4-BE49-F238E27FC236}">
                <a16:creationId xmlns:a16="http://schemas.microsoft.com/office/drawing/2014/main" id="{3874A416-E6FD-7C48-A2FA-3232709787BA}"/>
              </a:ext>
            </a:extLst>
          </p:cNvPr>
          <p:cNvSpPr>
            <a:spLocks noChangeArrowheads="1"/>
          </p:cNvSpPr>
          <p:nvPr/>
        </p:nvSpPr>
        <p:spPr bwMode="auto">
          <a:xfrm>
            <a:off x="9448800" y="5978237"/>
            <a:ext cx="1371600" cy="381000"/>
          </a:xfrm>
          <a:prstGeom prst="rect">
            <a:avLst/>
          </a:prstGeom>
          <a:noFill/>
          <a:ln>
            <a:noFill/>
          </a:ln>
          <a:effectLst/>
          <a:extLs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r">
              <a:lnSpc>
                <a:spcPct val="100000"/>
              </a:lnSpc>
            </a:pPr>
            <a:r>
              <a:rPr lang="en-US" dirty="0">
                <a:latin typeface="Lucida Console" panose="020B0609040504020204" pitchFamily="49" charset="0"/>
              </a:rPr>
              <a:t>X29 (FP)</a:t>
            </a:r>
          </a:p>
        </p:txBody>
      </p:sp>
      <p:sp>
        <p:nvSpPr>
          <p:cNvPr id="74" name="Rounded Rectangle 73">
            <a:extLst>
              <a:ext uri="{FF2B5EF4-FFF2-40B4-BE49-F238E27FC236}">
                <a16:creationId xmlns:a16="http://schemas.microsoft.com/office/drawing/2014/main" id="{8295F1FF-BB87-2D42-A70F-B6DF957BACDF}"/>
              </a:ext>
            </a:extLst>
          </p:cNvPr>
          <p:cNvSpPr/>
          <p:nvPr/>
        </p:nvSpPr>
        <p:spPr>
          <a:xfrm>
            <a:off x="5512904" y="2853256"/>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19">
            <a:extLst>
              <a:ext uri="{FF2B5EF4-FFF2-40B4-BE49-F238E27FC236}">
                <a16:creationId xmlns:a16="http://schemas.microsoft.com/office/drawing/2014/main" id="{710D576A-1221-9F4C-A453-284D1D3D1489}"/>
              </a:ext>
            </a:extLst>
          </p:cNvPr>
          <p:cNvSpPr>
            <a:spLocks noChangeArrowheads="1"/>
          </p:cNvSpPr>
          <p:nvPr/>
        </p:nvSpPr>
        <p:spPr bwMode="auto">
          <a:xfrm>
            <a:off x="10820400" y="5213350"/>
            <a:ext cx="1371600" cy="381000"/>
          </a:xfrm>
          <a:prstGeom prst="rect">
            <a:avLst/>
          </a:prstGeom>
          <a:solidFill>
            <a:schemeClr val="accent2">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77" name="Rounded Rectangle 76">
            <a:extLst>
              <a:ext uri="{FF2B5EF4-FFF2-40B4-BE49-F238E27FC236}">
                <a16:creationId xmlns:a16="http://schemas.microsoft.com/office/drawing/2014/main" id="{5688E13F-3E5F-0940-AAFF-473B51CE9CF2}"/>
              </a:ext>
            </a:extLst>
          </p:cNvPr>
          <p:cNvSpPr/>
          <p:nvPr/>
        </p:nvSpPr>
        <p:spPr>
          <a:xfrm>
            <a:off x="5512903" y="5321733"/>
            <a:ext cx="3825059" cy="275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2ACCEC14-A719-D648-B096-1D468BEEDFDA}"/>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0x4005A8</a:t>
            </a:r>
          </a:p>
        </p:txBody>
      </p:sp>
      <p:sp>
        <p:nvSpPr>
          <p:cNvPr id="73" name="Rectangle 25">
            <a:extLst>
              <a:ext uri="{FF2B5EF4-FFF2-40B4-BE49-F238E27FC236}">
                <a16:creationId xmlns:a16="http://schemas.microsoft.com/office/drawing/2014/main" id="{14A930B2-2341-3548-9723-61FC8F958CF8}"/>
              </a:ext>
            </a:extLst>
          </p:cNvPr>
          <p:cNvSpPr>
            <a:spLocks noChangeArrowheads="1"/>
          </p:cNvSpPr>
          <p:nvPr/>
        </p:nvSpPr>
        <p:spPr bwMode="auto">
          <a:xfrm>
            <a:off x="10820400" y="6359237"/>
            <a:ext cx="1371600" cy="381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44" name="Rectangle 19">
            <a:extLst>
              <a:ext uri="{FF2B5EF4-FFF2-40B4-BE49-F238E27FC236}">
                <a16:creationId xmlns:a16="http://schemas.microsoft.com/office/drawing/2014/main" id="{64548D46-3A9E-0C4A-A6EA-1465362370C2}"/>
              </a:ext>
            </a:extLst>
          </p:cNvPr>
          <p:cNvSpPr>
            <a:spLocks noChangeArrowheads="1"/>
          </p:cNvSpPr>
          <p:nvPr/>
        </p:nvSpPr>
        <p:spPr bwMode="auto">
          <a:xfrm>
            <a:off x="10820400" y="5973907"/>
            <a:ext cx="1371600" cy="381000"/>
          </a:xfrm>
          <a:prstGeom prst="rect">
            <a:avLst/>
          </a:prstGeom>
          <a:solidFill>
            <a:schemeClr val="accent1">
              <a:lumMod val="20000"/>
              <a:lumOff val="80000"/>
            </a:schemeClr>
          </a:solid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0x2010</a:t>
            </a:r>
          </a:p>
        </p:txBody>
      </p:sp>
      <p:sp>
        <p:nvSpPr>
          <p:cNvPr id="49" name="Rectangle 23">
            <a:extLst>
              <a:ext uri="{FF2B5EF4-FFF2-40B4-BE49-F238E27FC236}">
                <a16:creationId xmlns:a16="http://schemas.microsoft.com/office/drawing/2014/main" id="{CF1E8155-CF5A-6E4D-8BC5-17FFA1415525}"/>
              </a:ext>
            </a:extLst>
          </p:cNvPr>
          <p:cNvSpPr>
            <a:spLocks noChangeArrowheads="1"/>
          </p:cNvSpPr>
          <p:nvPr/>
        </p:nvSpPr>
        <p:spPr bwMode="auto">
          <a:xfrm>
            <a:off x="10827026" y="3062002"/>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0x4005BC</a:t>
            </a:r>
          </a:p>
        </p:txBody>
      </p:sp>
      <p:sp>
        <p:nvSpPr>
          <p:cNvPr id="50" name="Rectangle 23">
            <a:extLst>
              <a:ext uri="{FF2B5EF4-FFF2-40B4-BE49-F238E27FC236}">
                <a16:creationId xmlns:a16="http://schemas.microsoft.com/office/drawing/2014/main" id="{6839F045-4CD3-CD42-85A4-8C1C17C1FC2B}"/>
              </a:ext>
            </a:extLst>
          </p:cNvPr>
          <p:cNvSpPr>
            <a:spLocks noChangeArrowheads="1"/>
          </p:cNvSpPr>
          <p:nvPr/>
        </p:nvSpPr>
        <p:spPr bwMode="auto">
          <a:xfrm>
            <a:off x="10827026" y="3442125"/>
            <a:ext cx="1371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0x2010</a:t>
            </a:r>
          </a:p>
        </p:txBody>
      </p:sp>
    </p:spTree>
    <p:extLst>
      <p:ext uri="{BB962C8B-B14F-4D97-AF65-F5344CB8AC3E}">
        <p14:creationId xmlns:p14="http://schemas.microsoft.com/office/powerpoint/2010/main" val="155222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1.11022E-16 -2.59259E-6 L 1.11022E-16 -0.16713 " pathEditMode="relative" rAng="0" ptsTypes="AA">
                                      <p:cBhvr>
                                        <p:cTn id="6" dur="2000" fill="hold"/>
                                        <p:tgtEl>
                                          <p:spTgt spid="41"/>
                                        </p:tgtEl>
                                        <p:attrNameLst>
                                          <p:attrName>ppt_x</p:attrName>
                                          <p:attrName>ppt_y</p:attrName>
                                        </p:attrNameLst>
                                      </p:cBhvr>
                                      <p:rCtr x="0" y="-8356"/>
                                    </p:animMotion>
                                  </p:childTnLst>
                                </p:cTn>
                              </p:par>
                            </p:childTnLst>
                          </p:cTn>
                        </p:par>
                        <p:par>
                          <p:cTn id="7" fill="hold">
                            <p:stCondLst>
                              <p:cond delay="2000"/>
                            </p:stCondLst>
                            <p:childTnLst>
                              <p:par>
                                <p:cTn id="8" presetID="9" presetClass="exit" presetSubtype="0" fill="hold" grpId="1" nodeType="afterEffect">
                                  <p:stCondLst>
                                    <p:cond delay="0"/>
                                  </p:stCondLst>
                                  <p:childTnLst>
                                    <p:animEffect transition="out" filter="dissolve">
                                      <p:cBhvr>
                                        <p:cTn id="9" dur="500"/>
                                        <p:tgtEl>
                                          <p:spTgt spid="41"/>
                                        </p:tgtEl>
                                      </p:cBhvr>
                                    </p:animEffect>
                                    <p:set>
                                      <p:cBhvr>
                                        <p:cTn id="10" dur="1" fill="hold">
                                          <p:stCondLst>
                                            <p:cond delay="499"/>
                                          </p:stCondLst>
                                        </p:cTn>
                                        <p:tgtEl>
                                          <p:spTgt spid="41"/>
                                        </p:tgtEl>
                                        <p:attrNameLst>
                                          <p:attrName>style.visibility</p:attrName>
                                        </p:attrNameLst>
                                      </p:cBhvr>
                                      <p:to>
                                        <p:strVal val="hidden"/>
                                      </p:to>
                                    </p:se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21" presetClass="exit" presetSubtype="1" fill="hold" grpId="0" nodeType="withEffect">
                                  <p:stCondLst>
                                    <p:cond delay="0"/>
                                  </p:stCondLst>
                                  <p:childTnLst>
                                    <p:animEffect transition="out" filter="wheel(1)">
                                      <p:cBhvr>
                                        <p:cTn id="15" dur="1000"/>
                                        <p:tgtEl>
                                          <p:spTgt spid="74"/>
                                        </p:tgtEl>
                                      </p:cBhvr>
                                    </p:animEffect>
                                    <p:set>
                                      <p:cBhvr>
                                        <p:cTn id="16" dur="1" fill="hold">
                                          <p:stCondLst>
                                            <p:cond delay="999"/>
                                          </p:stCondLst>
                                        </p:cTn>
                                        <p:tgtEl>
                                          <p:spTgt spid="74"/>
                                        </p:tgtEl>
                                        <p:attrNameLst>
                                          <p:attrName>style.visibility</p:attrName>
                                        </p:attrNameLst>
                                      </p:cBhvr>
                                      <p:to>
                                        <p:strVal val="hidden"/>
                                      </p:to>
                                    </p:set>
                                  </p:childTnLst>
                                </p:cTn>
                              </p:par>
                              <p:par>
                                <p:cTn id="17" presetID="21" presetClass="entr" presetSubtype="1"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heel(1)">
                                      <p:cBhvr>
                                        <p:cTn id="19" dur="1000"/>
                                        <p:tgtEl>
                                          <p:spTgt spid="77"/>
                                        </p:tgtEl>
                                      </p:cBhvr>
                                    </p:animEffect>
                                  </p:childTnLst>
                                </p:cTn>
                              </p:par>
                            </p:childTnLst>
                          </p:cTn>
                        </p:par>
                      </p:childTnLst>
                    </p:cTn>
                  </p:par>
                  <p:par>
                    <p:cTn id="20" fill="hold">
                      <p:stCondLst>
                        <p:cond delay="indefinite"/>
                      </p:stCondLst>
                      <p:childTnLst>
                        <p:par>
                          <p:cTn id="21" fill="hold">
                            <p:stCondLst>
                              <p:cond delay="0"/>
                            </p:stCondLst>
                            <p:childTnLst>
                              <p:par>
                                <p:cTn id="22" presetID="51" presetClass="path" presetSubtype="0" accel="50000" decel="50000" fill="hold" grpId="0" nodeType="clickEffect">
                                  <p:stCondLst>
                                    <p:cond delay="0"/>
                                  </p:stCondLst>
                                  <p:childTnLst>
                                    <p:animMotion origin="layout" path="M 0.00026 4.44444E-6 L -0.03971 0.12824 C -0.0487 0.15555 -0.05378 0.19583 -0.05378 0.23819 C -0.05378 0.28634 -0.0487 0.32476 -0.03971 0.35185 L 0.00026 0.48078 " pathEditMode="relative" rAng="0" ptsTypes="AAAAA">
                                      <p:cBhvr>
                                        <p:cTn id="23" dur="2000" fill="hold"/>
                                        <p:tgtEl>
                                          <p:spTgt spid="49"/>
                                        </p:tgtEl>
                                        <p:attrNameLst>
                                          <p:attrName>ppt_x</p:attrName>
                                          <p:attrName>ppt_y</p:attrName>
                                        </p:attrNameLst>
                                      </p:cBhvr>
                                      <p:rCtr x="-2708" y="24028"/>
                                    </p:animMotion>
                                  </p:childTnLst>
                                </p:cTn>
                              </p:par>
                              <p:par>
                                <p:cTn id="24" presetID="42" presetClass="path" presetSubtype="0" accel="50000" decel="50000" fill="hold" grpId="0" nodeType="withEffect">
                                  <p:stCondLst>
                                    <p:cond delay="0"/>
                                  </p:stCondLst>
                                  <p:childTnLst>
                                    <p:animMotion origin="layout" path="M -8.33333E-7 3.7037E-7 L -8.33333E-7 0.36898 " pathEditMode="relative" rAng="0" ptsTypes="AA">
                                      <p:cBhvr>
                                        <p:cTn id="25" dur="2000" fill="hold"/>
                                        <p:tgtEl>
                                          <p:spTgt spid="50"/>
                                        </p:tgtEl>
                                        <p:attrNameLst>
                                          <p:attrName>ppt_x</p:attrName>
                                          <p:attrName>ppt_y</p:attrName>
                                        </p:attrNameLst>
                                      </p:cBhvr>
                                      <p:rCtr x="0" y="18449"/>
                                    </p:animMotion>
                                  </p:childTnLst>
                                </p:cTn>
                              </p:par>
                            </p:childTnLst>
                          </p:cTn>
                        </p:par>
                        <p:par>
                          <p:cTn id="26" fill="hold">
                            <p:stCondLst>
                              <p:cond delay="2000"/>
                            </p:stCondLst>
                            <p:childTnLst>
                              <p:par>
                                <p:cTn id="27" presetID="9" presetClass="exit" presetSubtype="0" fill="hold" grpId="1" nodeType="afterEffect">
                                  <p:stCondLst>
                                    <p:cond delay="0"/>
                                  </p:stCondLst>
                                  <p:childTnLst>
                                    <p:animEffect transition="out" filter="dissolve">
                                      <p:cBhvr>
                                        <p:cTn id="28" dur="500"/>
                                        <p:tgtEl>
                                          <p:spTgt spid="49"/>
                                        </p:tgtEl>
                                      </p:cBhvr>
                                    </p:animEffect>
                                    <p:set>
                                      <p:cBhvr>
                                        <p:cTn id="29" dur="1" fill="hold">
                                          <p:stCondLst>
                                            <p:cond delay="499"/>
                                          </p:stCondLst>
                                        </p:cTn>
                                        <p:tgtEl>
                                          <p:spTgt spid="49"/>
                                        </p:tgtEl>
                                        <p:attrNameLst>
                                          <p:attrName>style.visibility</p:attrName>
                                        </p:attrNameLst>
                                      </p:cBhvr>
                                      <p:to>
                                        <p:strVal val="hidden"/>
                                      </p:to>
                                    </p:set>
                                  </p:childTnLst>
                                </p:cTn>
                              </p:par>
                              <p:par>
                                <p:cTn id="30" presetID="9" presetClass="exit" presetSubtype="0" fill="hold" grpId="1" nodeType="withEffect">
                                  <p:stCondLst>
                                    <p:cond delay="0"/>
                                  </p:stCondLst>
                                  <p:childTnLst>
                                    <p:animEffect transition="out" filter="dissolve">
                                      <p:cBhvr>
                                        <p:cTn id="31" dur="500"/>
                                        <p:tgtEl>
                                          <p:spTgt spid="50"/>
                                        </p:tgtEl>
                                      </p:cBhvr>
                                    </p:animEffect>
                                    <p:set>
                                      <p:cBhvr>
                                        <p:cTn id="32" dur="1" fill="hold">
                                          <p:stCondLst>
                                            <p:cond delay="499"/>
                                          </p:stCondLst>
                                        </p:cTn>
                                        <p:tgtEl>
                                          <p:spTgt spid="50"/>
                                        </p:tgtEl>
                                        <p:attrNameLst>
                                          <p:attrName>style.visibility</p:attrName>
                                        </p:attrNameLst>
                                      </p:cBhvr>
                                      <p:to>
                                        <p:strVal val="hidden"/>
                                      </p:to>
                                    </p:set>
                                  </p:childTnLst>
                                </p:cTn>
                              </p:par>
                              <p:par>
                                <p:cTn id="33" presetID="9"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dissolve">
                                      <p:cBhvr>
                                        <p:cTn id="35" dur="500"/>
                                        <p:tgtEl>
                                          <p:spTgt spid="7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dissolve">
                                      <p:cBhvr>
                                        <p:cTn id="38" dur="500"/>
                                        <p:tgtEl>
                                          <p:spTgt spid="44"/>
                                        </p:tgtEl>
                                      </p:cBhvr>
                                    </p:animEffect>
                                  </p:childTnLst>
                                </p:cTn>
                              </p:par>
                            </p:childTnLst>
                          </p:cTn>
                        </p:par>
                        <p:par>
                          <p:cTn id="39" fill="hold">
                            <p:stCondLst>
                              <p:cond delay="2500"/>
                            </p:stCondLst>
                            <p:childTnLst>
                              <p:par>
                                <p:cTn id="40" presetID="22" presetClass="exit" presetSubtype="4" fill="hold" grpId="0" nodeType="afterEffect">
                                  <p:stCondLst>
                                    <p:cond delay="0"/>
                                  </p:stCondLst>
                                  <p:childTnLst>
                                    <p:animEffect transition="out" filter="wipe(down)">
                                      <p:cBhvr>
                                        <p:cTn id="41" dur="500"/>
                                        <p:tgtEl>
                                          <p:spTgt spid="42"/>
                                        </p:tgtEl>
                                      </p:cBhvr>
                                    </p:animEffect>
                                    <p:set>
                                      <p:cBhvr>
                                        <p:cTn id="42" dur="1" fill="hold">
                                          <p:stCondLst>
                                            <p:cond delay="499"/>
                                          </p:stCondLst>
                                        </p:cTn>
                                        <p:tgtEl>
                                          <p:spTgt spid="42"/>
                                        </p:tgtEl>
                                        <p:attrNameLst>
                                          <p:attrName>style.visibility</p:attrName>
                                        </p:attrNameLst>
                                      </p:cBhvr>
                                      <p:to>
                                        <p:strVal val="hidden"/>
                                      </p:to>
                                    </p:set>
                                  </p:childTnLst>
                                </p:cTn>
                              </p:par>
                            </p:childTnLst>
                          </p:cTn>
                        </p:par>
                        <p:par>
                          <p:cTn id="43" fill="hold">
                            <p:stCondLst>
                              <p:cond delay="3000"/>
                            </p:stCondLst>
                            <p:childTnLst>
                              <p:par>
                                <p:cTn id="44" presetID="22" presetClass="exit" presetSubtype="4" fill="hold" grpId="0" nodeType="afterEffect">
                                  <p:stCondLst>
                                    <p:cond delay="0"/>
                                  </p:stCondLst>
                                  <p:childTnLst>
                                    <p:animEffect transition="out" filter="wipe(down)">
                                      <p:cBhvr>
                                        <p:cTn id="45" dur="500"/>
                                        <p:tgtEl>
                                          <p:spTgt spid="30"/>
                                        </p:tgtEl>
                                      </p:cBhvr>
                                    </p:animEffect>
                                    <p:set>
                                      <p:cBhvr>
                                        <p:cTn id="46" dur="1" fill="hold">
                                          <p:stCondLst>
                                            <p:cond delay="499"/>
                                          </p:stCondLst>
                                        </p:cTn>
                                        <p:tgtEl>
                                          <p:spTgt spid="30"/>
                                        </p:tgtEl>
                                        <p:attrNameLst>
                                          <p:attrName>style.visibility</p:attrName>
                                        </p:attrNameLst>
                                      </p:cBhvr>
                                      <p:to>
                                        <p:strVal val="hidden"/>
                                      </p:to>
                                    </p:set>
                                  </p:childTnLst>
                                </p:cTn>
                              </p:par>
                            </p:childTnLst>
                          </p:cTn>
                        </p:par>
                        <p:par>
                          <p:cTn id="47" fill="hold">
                            <p:stCondLst>
                              <p:cond delay="3500"/>
                            </p:stCondLst>
                            <p:childTnLst>
                              <p:par>
                                <p:cTn id="48" presetID="22" presetClass="exit" presetSubtype="4" fill="hold" grpId="0" nodeType="afterEffect">
                                  <p:stCondLst>
                                    <p:cond delay="0"/>
                                  </p:stCondLst>
                                  <p:childTnLst>
                                    <p:animEffect transition="out" filter="wipe(down)">
                                      <p:cBhvr>
                                        <p:cTn id="49" dur="500"/>
                                        <p:tgtEl>
                                          <p:spTgt spid="31"/>
                                        </p:tgtEl>
                                      </p:cBhvr>
                                    </p:animEffect>
                                    <p:set>
                                      <p:cBhvr>
                                        <p:cTn id="50" dur="1" fill="hold">
                                          <p:stCondLst>
                                            <p:cond delay="499"/>
                                          </p:stCondLst>
                                        </p:cTn>
                                        <p:tgtEl>
                                          <p:spTgt spid="31"/>
                                        </p:tgtEl>
                                        <p:attrNameLst>
                                          <p:attrName>style.visibility</p:attrName>
                                        </p:attrNameLst>
                                      </p:cBhvr>
                                      <p:to>
                                        <p:strVal val="hidden"/>
                                      </p:to>
                                    </p:set>
                                  </p:childTnLst>
                                </p:cTn>
                              </p:par>
                            </p:childTnLst>
                          </p:cTn>
                        </p:par>
                        <p:par>
                          <p:cTn id="51" fill="hold">
                            <p:stCondLst>
                              <p:cond delay="4000"/>
                            </p:stCondLst>
                            <p:childTnLst>
                              <p:par>
                                <p:cTn id="52" presetID="22" presetClass="exit" presetSubtype="4" fill="hold" grpId="0" nodeType="afterEffect">
                                  <p:stCondLst>
                                    <p:cond delay="0"/>
                                  </p:stCondLst>
                                  <p:childTnLst>
                                    <p:animEffect transition="out" filter="wipe(down)">
                                      <p:cBhvr>
                                        <p:cTn id="53" dur="500"/>
                                        <p:tgtEl>
                                          <p:spTgt spid="21"/>
                                        </p:tgtEl>
                                      </p:cBhvr>
                                    </p:animEffect>
                                    <p:set>
                                      <p:cBhvr>
                                        <p:cTn id="5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0" grpId="0" animBg="1"/>
      <p:bldP spid="42" grpId="0" animBg="1"/>
      <p:bldP spid="74" grpId="0" animBg="1"/>
      <p:bldP spid="76" grpId="0" animBg="1"/>
      <p:bldP spid="77" grpId="0" animBg="1"/>
      <p:bldP spid="41" grpId="0" animBg="1"/>
      <p:bldP spid="41" grpId="1" animBg="1"/>
      <p:bldP spid="73" grpId="0" animBg="1"/>
      <p:bldP spid="44" grpId="0" animBg="1"/>
      <p:bldP spid="49" grpId="0" animBg="1"/>
      <p:bldP spid="49" grpId="1" animBg="1"/>
      <p:bldP spid="50" grpId="0" animBg="1"/>
      <p:bldP spid="50" grpId="1"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x86 Interprocedural Data</a:t>
            </a:r>
          </a:p>
        </p:txBody>
      </p:sp>
      <p:sp>
        <p:nvSpPr>
          <p:cNvPr id="16" name="Text Placeholder 15">
            <a:extLst>
              <a:ext uri="{FF2B5EF4-FFF2-40B4-BE49-F238E27FC236}">
                <a16:creationId xmlns:a16="http://schemas.microsoft.com/office/drawing/2014/main" id="{2D98F94F-8876-CA4B-8734-0EB9C15A7267}"/>
              </a:ext>
            </a:extLst>
          </p:cNvPr>
          <p:cNvSpPr>
            <a:spLocks noGrp="1"/>
          </p:cNvSpPr>
          <p:nvPr>
            <p:ph type="body" idx="1"/>
          </p:nvPr>
        </p:nvSpPr>
        <p:spPr/>
        <p:txBody>
          <a:bodyPr/>
          <a:lstStyle/>
          <a:p>
            <a:r>
              <a:rPr lang="en-US" dirty="0"/>
              <a:t>Registers</a:t>
            </a:r>
          </a:p>
        </p:txBody>
      </p:sp>
      <p:sp>
        <p:nvSpPr>
          <p:cNvPr id="18" name="Text Placeholder 17">
            <a:extLst>
              <a:ext uri="{FF2B5EF4-FFF2-40B4-BE49-F238E27FC236}">
                <a16:creationId xmlns:a16="http://schemas.microsoft.com/office/drawing/2014/main" id="{73C25817-EED7-2149-AC3C-399FCB8C5DDB}"/>
              </a:ext>
            </a:extLst>
          </p:cNvPr>
          <p:cNvSpPr>
            <a:spLocks noGrp="1"/>
          </p:cNvSpPr>
          <p:nvPr>
            <p:ph type="body" sz="quarter" idx="3"/>
          </p:nvPr>
        </p:nvSpPr>
        <p:spPr/>
        <p:txBody>
          <a:bodyPr/>
          <a:lstStyle/>
          <a:p>
            <a:r>
              <a:rPr lang="en-US" dirty="0"/>
              <a:t>Stack</a:t>
            </a:r>
          </a:p>
        </p:txBody>
      </p:sp>
      <p:sp>
        <p:nvSpPr>
          <p:cNvPr id="19" name="Content Placeholder 18">
            <a:extLst>
              <a:ext uri="{FF2B5EF4-FFF2-40B4-BE49-F238E27FC236}">
                <a16:creationId xmlns:a16="http://schemas.microsoft.com/office/drawing/2014/main" id="{84B92B36-FB84-7647-887D-CEE3E8D0C677}"/>
              </a:ext>
            </a:extLst>
          </p:cNvPr>
          <p:cNvSpPr>
            <a:spLocks noGrp="1"/>
          </p:cNvSpPr>
          <p:nvPr>
            <p:ph sz="quarter" idx="4"/>
          </p:nvPr>
        </p:nvSpPr>
        <p:spPr/>
        <p:txBody>
          <a:bodyPr/>
          <a:lstStyle/>
          <a:p>
            <a:r>
              <a:rPr lang="en-US" dirty="0"/>
              <a:t>Caller pushes arguments 7..</a:t>
            </a:r>
            <a:r>
              <a:rPr lang="en-US" i="1" dirty="0"/>
              <a:t>n</a:t>
            </a:r>
            <a:r>
              <a:rPr lang="en-US" dirty="0"/>
              <a:t> in reverse order, so</a:t>
            </a:r>
          </a:p>
          <a:p>
            <a:r>
              <a:rPr lang="en-US" dirty="0"/>
              <a:t>Callee pops arguments 7..</a:t>
            </a:r>
            <a:r>
              <a:rPr lang="en-US" i="1" dirty="0"/>
              <a:t>n</a:t>
            </a:r>
            <a:r>
              <a:rPr lang="en-US" dirty="0"/>
              <a:t> in correct order</a:t>
            </a:r>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116</a:t>
            </a:fld>
            <a:endParaRPr lang="en-US"/>
          </a:p>
        </p:txBody>
      </p:sp>
      <p:sp>
        <p:nvSpPr>
          <p:cNvPr id="20" name="Text Placeholder 19">
            <a:extLst>
              <a:ext uri="{FF2B5EF4-FFF2-40B4-BE49-F238E27FC236}">
                <a16:creationId xmlns:a16="http://schemas.microsoft.com/office/drawing/2014/main" id="{A9CE1FAF-BFA0-4E40-8533-39049E17B359}"/>
              </a:ext>
            </a:extLst>
          </p:cNvPr>
          <p:cNvSpPr>
            <a:spLocks noGrp="1"/>
          </p:cNvSpPr>
          <p:nvPr>
            <p:ph type="body" sz="quarter" idx="13"/>
          </p:nvPr>
        </p:nvSpPr>
        <p:spPr/>
        <p:txBody>
          <a:bodyPr/>
          <a:lstStyle/>
          <a:p>
            <a:r>
              <a:rPr lang="en-US" dirty="0"/>
              <a:t>Slide by Bohn</a:t>
            </a:r>
          </a:p>
        </p:txBody>
      </p:sp>
      <p:graphicFrame>
        <p:nvGraphicFramePr>
          <p:cNvPr id="21" name="Content Placeholder 14">
            <a:extLst>
              <a:ext uri="{FF2B5EF4-FFF2-40B4-BE49-F238E27FC236}">
                <a16:creationId xmlns:a16="http://schemas.microsoft.com/office/drawing/2014/main" id="{AE15CBA4-FE35-0744-972C-1093BB7BB6A7}"/>
              </a:ext>
            </a:extLst>
          </p:cNvPr>
          <p:cNvGraphicFramePr>
            <a:graphicFrameLocks noGrp="1"/>
          </p:cNvGraphicFramePr>
          <p:nvPr>
            <p:ph sz="half" idx="2"/>
            <p:extLst>
              <p:ext uri="{D42A27DB-BD31-4B8C-83A1-F6EECF244321}">
                <p14:modId xmlns:p14="http://schemas.microsoft.com/office/powerpoint/2010/main" val="4084679509"/>
              </p:ext>
            </p:extLst>
          </p:nvPr>
        </p:nvGraphicFramePr>
        <p:xfrm>
          <a:off x="839788" y="2505075"/>
          <a:ext cx="5157788" cy="3606800"/>
        </p:xfrm>
        <a:graphic>
          <a:graphicData uri="http://schemas.openxmlformats.org/drawingml/2006/table">
            <a:tbl>
              <a:tblPr firstRow="1" bandRow="1">
                <a:tableStyleId>{BC89EF96-8CEA-46FF-86C4-4CE0E7609802}</a:tableStyleId>
              </a:tblPr>
              <a:tblGrid>
                <a:gridCol w="1311130">
                  <a:extLst>
                    <a:ext uri="{9D8B030D-6E8A-4147-A177-3AD203B41FA5}">
                      <a16:colId xmlns:a16="http://schemas.microsoft.com/office/drawing/2014/main" val="3992299227"/>
                    </a:ext>
                  </a:extLst>
                </a:gridCol>
                <a:gridCol w="3846658">
                  <a:extLst>
                    <a:ext uri="{9D8B030D-6E8A-4147-A177-3AD203B41FA5}">
                      <a16:colId xmlns:a16="http://schemas.microsoft.com/office/drawing/2014/main" val="2626303498"/>
                    </a:ext>
                  </a:extLst>
                </a:gridCol>
              </a:tblGrid>
              <a:tr h="370840">
                <a:tc>
                  <a:txBody>
                    <a:bodyPr/>
                    <a:lstStyle/>
                    <a:p>
                      <a:r>
                        <a:rPr lang="en-US" b="0" dirty="0"/>
                        <a:t>%</a:t>
                      </a:r>
                      <a:r>
                        <a:rPr lang="en-US" b="0" dirty="0" err="1"/>
                        <a:t>rdi</a:t>
                      </a:r>
                      <a:endParaRPr lang="en-US" b="0" dirty="0"/>
                    </a:p>
                  </a:txBody>
                  <a:tcPr/>
                </a:tc>
                <a:tc>
                  <a:txBody>
                    <a:bodyPr/>
                    <a:lstStyle/>
                    <a:p>
                      <a:r>
                        <a:rPr lang="en-US" b="0" dirty="0"/>
                        <a:t>1st argument</a:t>
                      </a:r>
                    </a:p>
                  </a:txBody>
                  <a:tcPr/>
                </a:tc>
                <a:extLst>
                  <a:ext uri="{0D108BD9-81ED-4DB2-BD59-A6C34878D82A}">
                    <a16:rowId xmlns:a16="http://schemas.microsoft.com/office/drawing/2014/main" val="3765188526"/>
                  </a:ext>
                </a:extLst>
              </a:tr>
              <a:tr h="370840">
                <a:tc>
                  <a:txBody>
                    <a:bodyPr/>
                    <a:lstStyle/>
                    <a:p>
                      <a:r>
                        <a:rPr lang="en-US" dirty="0"/>
                        <a:t>%</a:t>
                      </a:r>
                      <a:r>
                        <a:rPr lang="en-US" dirty="0" err="1"/>
                        <a:t>rsi</a:t>
                      </a:r>
                      <a:endParaRPr lang="en-US" dirty="0"/>
                    </a:p>
                  </a:txBody>
                  <a:tcPr/>
                </a:tc>
                <a:tc>
                  <a:txBody>
                    <a:bodyPr/>
                    <a:lstStyle/>
                    <a:p>
                      <a:r>
                        <a:rPr lang="en-US" dirty="0"/>
                        <a:t>2nd argument</a:t>
                      </a:r>
                    </a:p>
                  </a:txBody>
                  <a:tcPr/>
                </a:tc>
                <a:extLst>
                  <a:ext uri="{0D108BD9-81ED-4DB2-BD59-A6C34878D82A}">
                    <a16:rowId xmlns:a16="http://schemas.microsoft.com/office/drawing/2014/main" val="2791670835"/>
                  </a:ext>
                </a:extLst>
              </a:tr>
              <a:tr h="370840">
                <a:tc>
                  <a:txBody>
                    <a:bodyPr/>
                    <a:lstStyle/>
                    <a:p>
                      <a:r>
                        <a:rPr lang="en-US" dirty="0"/>
                        <a:t>%</a:t>
                      </a:r>
                      <a:r>
                        <a:rPr lang="en-US" dirty="0" err="1"/>
                        <a:t>rdx</a:t>
                      </a:r>
                      <a:endParaRPr lang="en-US" dirty="0"/>
                    </a:p>
                  </a:txBody>
                  <a:tcPr/>
                </a:tc>
                <a:tc>
                  <a:txBody>
                    <a:bodyPr/>
                    <a:lstStyle/>
                    <a:p>
                      <a:r>
                        <a:rPr lang="en-US" dirty="0"/>
                        <a:t>3rd argument</a:t>
                      </a:r>
                    </a:p>
                  </a:txBody>
                  <a:tcPr/>
                </a:tc>
                <a:extLst>
                  <a:ext uri="{0D108BD9-81ED-4DB2-BD59-A6C34878D82A}">
                    <a16:rowId xmlns:a16="http://schemas.microsoft.com/office/drawing/2014/main" val="3509293175"/>
                  </a:ext>
                </a:extLst>
              </a:tr>
              <a:tr h="370840">
                <a:tc>
                  <a:txBody>
                    <a:bodyPr/>
                    <a:lstStyle/>
                    <a:p>
                      <a:r>
                        <a:rPr lang="en-US" dirty="0"/>
                        <a:t>%</a:t>
                      </a:r>
                      <a:r>
                        <a:rPr lang="en-US" dirty="0" err="1"/>
                        <a:t>rcx</a:t>
                      </a:r>
                      <a:endParaRPr lang="en-US" dirty="0"/>
                    </a:p>
                  </a:txBody>
                  <a:tcPr/>
                </a:tc>
                <a:tc>
                  <a:txBody>
                    <a:bodyPr/>
                    <a:lstStyle/>
                    <a:p>
                      <a:r>
                        <a:rPr lang="en-US" dirty="0"/>
                        <a:t>4th argument</a:t>
                      </a:r>
                    </a:p>
                  </a:txBody>
                  <a:tcPr/>
                </a:tc>
                <a:extLst>
                  <a:ext uri="{0D108BD9-81ED-4DB2-BD59-A6C34878D82A}">
                    <a16:rowId xmlns:a16="http://schemas.microsoft.com/office/drawing/2014/main" val="3067895860"/>
                  </a:ext>
                </a:extLst>
              </a:tr>
              <a:tr h="370840">
                <a:tc>
                  <a:txBody>
                    <a:bodyPr/>
                    <a:lstStyle/>
                    <a:p>
                      <a:r>
                        <a:rPr lang="en-US" dirty="0"/>
                        <a:t>%r8</a:t>
                      </a:r>
                    </a:p>
                  </a:txBody>
                  <a:tcPr/>
                </a:tc>
                <a:tc>
                  <a:txBody>
                    <a:bodyPr/>
                    <a:lstStyle/>
                    <a:p>
                      <a:r>
                        <a:rPr lang="en-US" dirty="0"/>
                        <a:t>5th argument</a:t>
                      </a:r>
                    </a:p>
                  </a:txBody>
                  <a:tcPr/>
                </a:tc>
                <a:extLst>
                  <a:ext uri="{0D108BD9-81ED-4DB2-BD59-A6C34878D82A}">
                    <a16:rowId xmlns:a16="http://schemas.microsoft.com/office/drawing/2014/main" val="1851764915"/>
                  </a:ext>
                </a:extLst>
              </a:tr>
              <a:tr h="370840">
                <a:tc>
                  <a:txBody>
                    <a:bodyPr/>
                    <a:lstStyle/>
                    <a:p>
                      <a:r>
                        <a:rPr lang="en-US" dirty="0"/>
                        <a:t>%r9</a:t>
                      </a:r>
                    </a:p>
                  </a:txBody>
                  <a:tcPr/>
                </a:tc>
                <a:tc>
                  <a:txBody>
                    <a:bodyPr/>
                    <a:lstStyle/>
                    <a:p>
                      <a:r>
                        <a:rPr lang="en-US" dirty="0"/>
                        <a:t>6th argument</a:t>
                      </a:r>
                    </a:p>
                  </a:txBody>
                  <a:tcPr/>
                </a:tc>
                <a:extLst>
                  <a:ext uri="{0D108BD9-81ED-4DB2-BD59-A6C34878D82A}">
                    <a16:rowId xmlns:a16="http://schemas.microsoft.com/office/drawing/2014/main" val="216134373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66129638"/>
                  </a:ext>
                </a:extLst>
              </a:tr>
              <a:tr h="370840">
                <a:tc>
                  <a:txBody>
                    <a:bodyPr/>
                    <a:lstStyle/>
                    <a:p>
                      <a:r>
                        <a:rPr lang="en-US" dirty="0"/>
                        <a:t>%</a:t>
                      </a:r>
                      <a:r>
                        <a:rPr lang="en-US" dirty="0" err="1"/>
                        <a:t>rax</a:t>
                      </a:r>
                      <a:endParaRPr lang="en-US" dirty="0"/>
                    </a:p>
                  </a:txBody>
                  <a:tcPr/>
                </a:tc>
                <a:tc>
                  <a:txBody>
                    <a:bodyPr/>
                    <a:lstStyle/>
                    <a:p>
                      <a:r>
                        <a:rPr lang="en-US" dirty="0"/>
                        <a:t>8-byte return</a:t>
                      </a:r>
                      <a:r>
                        <a:rPr lang="en-US" baseline="0" dirty="0"/>
                        <a:t> value</a:t>
                      </a:r>
                      <a:endParaRPr lang="en-US" dirty="0"/>
                    </a:p>
                  </a:txBody>
                  <a:tcPr/>
                </a:tc>
                <a:extLst>
                  <a:ext uri="{0D108BD9-81ED-4DB2-BD59-A6C34878D82A}">
                    <a16:rowId xmlns:a16="http://schemas.microsoft.com/office/drawing/2014/main" val="3532268361"/>
                  </a:ext>
                </a:extLst>
              </a:tr>
              <a:tr h="370840">
                <a:tc>
                  <a:txBody>
                    <a:bodyPr/>
                    <a:lstStyle/>
                    <a:p>
                      <a:r>
                        <a:rPr lang="en-US" dirty="0"/>
                        <a:t>%</a:t>
                      </a:r>
                      <a:r>
                        <a:rPr lang="en-US" dirty="0" err="1"/>
                        <a:t>rdx</a:t>
                      </a:r>
                      <a:r>
                        <a:rPr lang="en-US" dirty="0"/>
                        <a:t>:%</a:t>
                      </a:r>
                      <a:r>
                        <a:rPr lang="en-US" dirty="0" err="1"/>
                        <a:t>rax</a:t>
                      </a:r>
                      <a:endParaRPr lang="en-US" dirty="0"/>
                    </a:p>
                  </a:txBody>
                  <a:tcPr/>
                </a:tc>
                <a:tc>
                  <a:txBody>
                    <a:bodyPr/>
                    <a:lstStyle/>
                    <a:p>
                      <a:r>
                        <a:rPr lang="en-US" dirty="0"/>
                        <a:t>16-byte return value</a:t>
                      </a:r>
                      <a:br>
                        <a:rPr lang="en-US" dirty="0"/>
                      </a:br>
                      <a:r>
                        <a:rPr lang="en-US" dirty="0"/>
                        <a:t>(some compilers, not guaranteed)</a:t>
                      </a:r>
                    </a:p>
                  </a:txBody>
                  <a:tcPr/>
                </a:tc>
                <a:extLst>
                  <a:ext uri="{0D108BD9-81ED-4DB2-BD59-A6C34878D82A}">
                    <a16:rowId xmlns:a16="http://schemas.microsoft.com/office/drawing/2014/main" val="422933273"/>
                  </a:ext>
                </a:extLst>
              </a:tr>
            </a:tbl>
          </a:graphicData>
        </a:graphic>
      </p:graphicFrame>
      <p:sp>
        <p:nvSpPr>
          <p:cNvPr id="22" name="Rectangle 21">
            <a:extLst>
              <a:ext uri="{FF2B5EF4-FFF2-40B4-BE49-F238E27FC236}">
                <a16:creationId xmlns:a16="http://schemas.microsoft.com/office/drawing/2014/main" id="{E0251281-9D7C-CA47-8C40-5722BF48D1C1}"/>
              </a:ext>
            </a:extLst>
          </p:cNvPr>
          <p:cNvSpPr/>
          <p:nvPr/>
        </p:nvSpPr>
        <p:spPr>
          <a:xfrm>
            <a:off x="8743306" y="3955518"/>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n</a:t>
            </a:r>
            <a:r>
              <a:rPr lang="en-US" dirty="0">
                <a:solidFill>
                  <a:srgbClr val="FFFF00"/>
                </a:solidFill>
              </a:rPr>
              <a:t>th argument</a:t>
            </a:r>
            <a:endParaRPr lang="en-US" i="1" dirty="0">
              <a:solidFill>
                <a:srgbClr val="FFFF00"/>
              </a:solidFill>
            </a:endParaRPr>
          </a:p>
        </p:txBody>
      </p:sp>
      <p:sp>
        <p:nvSpPr>
          <p:cNvPr id="23" name="Rectangle 22">
            <a:extLst>
              <a:ext uri="{FF2B5EF4-FFF2-40B4-BE49-F238E27FC236}">
                <a16:creationId xmlns:a16="http://schemas.microsoft.com/office/drawing/2014/main" id="{46358477-7BCE-BF42-9F4B-18BA4ED322FA}"/>
              </a:ext>
            </a:extLst>
          </p:cNvPr>
          <p:cNvSpPr/>
          <p:nvPr/>
        </p:nvSpPr>
        <p:spPr>
          <a:xfrm>
            <a:off x="8743306" y="4399126"/>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a:t>
            </a:r>
          </a:p>
        </p:txBody>
      </p:sp>
      <p:sp>
        <p:nvSpPr>
          <p:cNvPr id="24" name="Rectangle 23">
            <a:extLst>
              <a:ext uri="{FF2B5EF4-FFF2-40B4-BE49-F238E27FC236}">
                <a16:creationId xmlns:a16="http://schemas.microsoft.com/office/drawing/2014/main" id="{F64BE976-02FA-2E4D-9FA7-E0C70DAABE1E}"/>
              </a:ext>
            </a:extLst>
          </p:cNvPr>
          <p:cNvSpPr/>
          <p:nvPr/>
        </p:nvSpPr>
        <p:spPr>
          <a:xfrm>
            <a:off x="8743304" y="4849259"/>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8th argument</a:t>
            </a:r>
            <a:endParaRPr lang="en-US" i="1" dirty="0">
              <a:solidFill>
                <a:srgbClr val="FFFF00"/>
              </a:solidFill>
            </a:endParaRPr>
          </a:p>
        </p:txBody>
      </p:sp>
      <p:sp>
        <p:nvSpPr>
          <p:cNvPr id="25" name="Rectangle 24">
            <a:extLst>
              <a:ext uri="{FF2B5EF4-FFF2-40B4-BE49-F238E27FC236}">
                <a16:creationId xmlns:a16="http://schemas.microsoft.com/office/drawing/2014/main" id="{37203623-FABF-B641-BCF9-AF19DAC17367}"/>
              </a:ext>
            </a:extLst>
          </p:cNvPr>
          <p:cNvSpPr/>
          <p:nvPr/>
        </p:nvSpPr>
        <p:spPr>
          <a:xfrm>
            <a:off x="8743304" y="5302053"/>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7th argument</a:t>
            </a:r>
            <a:endParaRPr lang="en-US" i="1" dirty="0">
              <a:solidFill>
                <a:srgbClr val="FFFF00"/>
              </a:solidFill>
            </a:endParaRPr>
          </a:p>
        </p:txBody>
      </p:sp>
    </p:spTree>
    <p:extLst>
      <p:ext uri="{BB962C8B-B14F-4D97-AF65-F5344CB8AC3E}">
        <p14:creationId xmlns:p14="http://schemas.microsoft.com/office/powerpoint/2010/main" val="15376166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dirty="0"/>
              <a:t>Programming at the Hardware/Software Interface</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9788" y="365125"/>
            <a:ext cx="10515600" cy="1325563"/>
          </a:xfrm>
        </p:spPr>
        <p:txBody>
          <a:bodyPr/>
          <a:lstStyle/>
          <a:p>
            <a:r>
              <a:rPr lang="en-US" dirty="0"/>
              <a:t>Procedure Call/Return:</a:t>
            </a:r>
            <a:br>
              <a:rPr lang="en-US" dirty="0"/>
            </a:br>
            <a:r>
              <a:rPr lang="en-US" dirty="0"/>
              <a:t>ARM Interprocedural Data</a:t>
            </a:r>
          </a:p>
        </p:txBody>
      </p:sp>
      <p:sp>
        <p:nvSpPr>
          <p:cNvPr id="16" name="Text Placeholder 15">
            <a:extLst>
              <a:ext uri="{FF2B5EF4-FFF2-40B4-BE49-F238E27FC236}">
                <a16:creationId xmlns:a16="http://schemas.microsoft.com/office/drawing/2014/main" id="{2D98F94F-8876-CA4B-8734-0EB9C15A7267}"/>
              </a:ext>
            </a:extLst>
          </p:cNvPr>
          <p:cNvSpPr>
            <a:spLocks noGrp="1"/>
          </p:cNvSpPr>
          <p:nvPr>
            <p:ph type="body" idx="1"/>
          </p:nvPr>
        </p:nvSpPr>
        <p:spPr>
          <a:xfrm>
            <a:off x="839788" y="1681163"/>
            <a:ext cx="5157787" cy="823912"/>
          </a:xfrm>
        </p:spPr>
        <p:txBody>
          <a:bodyPr/>
          <a:lstStyle/>
          <a:p>
            <a:r>
              <a:rPr lang="en-US" dirty="0"/>
              <a:t>Registers</a:t>
            </a:r>
          </a:p>
        </p:txBody>
      </p:sp>
      <p:graphicFrame>
        <p:nvGraphicFramePr>
          <p:cNvPr id="21" name="Content Placeholder 14">
            <a:extLst>
              <a:ext uri="{FF2B5EF4-FFF2-40B4-BE49-F238E27FC236}">
                <a16:creationId xmlns:a16="http://schemas.microsoft.com/office/drawing/2014/main" id="{AE15CBA4-FE35-0744-972C-1093BB7BB6A7}"/>
              </a:ext>
            </a:extLst>
          </p:cNvPr>
          <p:cNvGraphicFramePr>
            <a:graphicFrameLocks noGrp="1"/>
          </p:cNvGraphicFramePr>
          <p:nvPr>
            <p:ph sz="half" idx="2"/>
            <p:extLst>
              <p:ext uri="{D42A27DB-BD31-4B8C-83A1-F6EECF244321}">
                <p14:modId xmlns:p14="http://schemas.microsoft.com/office/powerpoint/2010/main" val="2358605619"/>
              </p:ext>
            </p:extLst>
          </p:nvPr>
        </p:nvGraphicFramePr>
        <p:xfrm>
          <a:off x="839788" y="2505075"/>
          <a:ext cx="5157788" cy="4079240"/>
        </p:xfrm>
        <a:graphic>
          <a:graphicData uri="http://schemas.openxmlformats.org/drawingml/2006/table">
            <a:tbl>
              <a:tblPr firstRow="1" bandRow="1">
                <a:tableStyleId>{BC89EF96-8CEA-46FF-86C4-4CE0E7609802}</a:tableStyleId>
              </a:tblPr>
              <a:tblGrid>
                <a:gridCol w="1466994">
                  <a:extLst>
                    <a:ext uri="{9D8B030D-6E8A-4147-A177-3AD203B41FA5}">
                      <a16:colId xmlns:a16="http://schemas.microsoft.com/office/drawing/2014/main" val="3992299227"/>
                    </a:ext>
                  </a:extLst>
                </a:gridCol>
                <a:gridCol w="3690794">
                  <a:extLst>
                    <a:ext uri="{9D8B030D-6E8A-4147-A177-3AD203B41FA5}">
                      <a16:colId xmlns:a16="http://schemas.microsoft.com/office/drawing/2014/main" val="2626303498"/>
                    </a:ext>
                  </a:extLst>
                </a:gridCol>
              </a:tblGrid>
              <a:tr h="370840">
                <a:tc>
                  <a:txBody>
                    <a:bodyPr/>
                    <a:lstStyle/>
                    <a:p>
                      <a:r>
                        <a:rPr lang="en-US" b="0" dirty="0"/>
                        <a:t>X0</a:t>
                      </a:r>
                    </a:p>
                  </a:txBody>
                  <a:tcPr/>
                </a:tc>
                <a:tc>
                  <a:txBody>
                    <a:bodyPr/>
                    <a:lstStyle/>
                    <a:p>
                      <a:r>
                        <a:rPr lang="en-US" b="0" dirty="0"/>
                        <a:t>1st argument</a:t>
                      </a:r>
                    </a:p>
                  </a:txBody>
                  <a:tcPr/>
                </a:tc>
                <a:extLst>
                  <a:ext uri="{0D108BD9-81ED-4DB2-BD59-A6C34878D82A}">
                    <a16:rowId xmlns:a16="http://schemas.microsoft.com/office/drawing/2014/main" val="3765188526"/>
                  </a:ext>
                </a:extLst>
              </a:tr>
              <a:tr h="370840">
                <a:tc>
                  <a:txBody>
                    <a:bodyPr/>
                    <a:lstStyle/>
                    <a:p>
                      <a:r>
                        <a:rPr lang="en-US" dirty="0"/>
                        <a:t>X1</a:t>
                      </a:r>
                    </a:p>
                  </a:txBody>
                  <a:tcPr/>
                </a:tc>
                <a:tc>
                  <a:txBody>
                    <a:bodyPr/>
                    <a:lstStyle/>
                    <a:p>
                      <a:r>
                        <a:rPr lang="en-US" dirty="0"/>
                        <a:t>2nd argument</a:t>
                      </a:r>
                    </a:p>
                  </a:txBody>
                  <a:tcPr/>
                </a:tc>
                <a:extLst>
                  <a:ext uri="{0D108BD9-81ED-4DB2-BD59-A6C34878D82A}">
                    <a16:rowId xmlns:a16="http://schemas.microsoft.com/office/drawing/2014/main" val="2791670835"/>
                  </a:ext>
                </a:extLst>
              </a:tr>
              <a:tr h="370840">
                <a:tc>
                  <a:txBody>
                    <a:bodyPr/>
                    <a:lstStyle/>
                    <a:p>
                      <a:r>
                        <a:rPr lang="en-US" dirty="0"/>
                        <a:t>X1</a:t>
                      </a:r>
                    </a:p>
                  </a:txBody>
                  <a:tcPr/>
                </a:tc>
                <a:tc>
                  <a:txBody>
                    <a:bodyPr/>
                    <a:lstStyle/>
                    <a:p>
                      <a:r>
                        <a:rPr lang="en-US" dirty="0"/>
                        <a:t>3rd argument</a:t>
                      </a:r>
                    </a:p>
                  </a:txBody>
                  <a:tcPr/>
                </a:tc>
                <a:extLst>
                  <a:ext uri="{0D108BD9-81ED-4DB2-BD59-A6C34878D82A}">
                    <a16:rowId xmlns:a16="http://schemas.microsoft.com/office/drawing/2014/main" val="3509293175"/>
                  </a:ext>
                </a:extLst>
              </a:tr>
              <a:tr h="370840">
                <a:tc>
                  <a:txBody>
                    <a:bodyPr/>
                    <a:lstStyle/>
                    <a:p>
                      <a:r>
                        <a:rPr lang="en-US" dirty="0"/>
                        <a:t>X3</a:t>
                      </a:r>
                    </a:p>
                  </a:txBody>
                  <a:tcPr/>
                </a:tc>
                <a:tc>
                  <a:txBody>
                    <a:bodyPr/>
                    <a:lstStyle/>
                    <a:p>
                      <a:r>
                        <a:rPr lang="en-US" dirty="0"/>
                        <a:t>4th argument</a:t>
                      </a:r>
                    </a:p>
                  </a:txBody>
                  <a:tcPr/>
                </a:tc>
                <a:extLst>
                  <a:ext uri="{0D108BD9-81ED-4DB2-BD59-A6C34878D82A}">
                    <a16:rowId xmlns:a16="http://schemas.microsoft.com/office/drawing/2014/main" val="3067895860"/>
                  </a:ext>
                </a:extLst>
              </a:tr>
              <a:tr h="370840">
                <a:tc>
                  <a:txBody>
                    <a:bodyPr/>
                    <a:lstStyle/>
                    <a:p>
                      <a:r>
                        <a:rPr lang="en-US" dirty="0"/>
                        <a:t>X4</a:t>
                      </a:r>
                    </a:p>
                  </a:txBody>
                  <a:tcPr/>
                </a:tc>
                <a:tc>
                  <a:txBody>
                    <a:bodyPr/>
                    <a:lstStyle/>
                    <a:p>
                      <a:r>
                        <a:rPr lang="en-US" dirty="0"/>
                        <a:t>5th argument</a:t>
                      </a:r>
                    </a:p>
                  </a:txBody>
                  <a:tcPr/>
                </a:tc>
                <a:extLst>
                  <a:ext uri="{0D108BD9-81ED-4DB2-BD59-A6C34878D82A}">
                    <a16:rowId xmlns:a16="http://schemas.microsoft.com/office/drawing/2014/main" val="1851764915"/>
                  </a:ext>
                </a:extLst>
              </a:tr>
              <a:tr h="370840">
                <a:tc>
                  <a:txBody>
                    <a:bodyPr/>
                    <a:lstStyle/>
                    <a:p>
                      <a:r>
                        <a:rPr lang="en-US" dirty="0"/>
                        <a:t>X5</a:t>
                      </a:r>
                    </a:p>
                  </a:txBody>
                  <a:tcPr/>
                </a:tc>
                <a:tc>
                  <a:txBody>
                    <a:bodyPr/>
                    <a:lstStyle/>
                    <a:p>
                      <a:r>
                        <a:rPr lang="en-US" dirty="0"/>
                        <a:t>6th argument</a:t>
                      </a:r>
                    </a:p>
                  </a:txBody>
                  <a:tcPr/>
                </a:tc>
                <a:extLst>
                  <a:ext uri="{0D108BD9-81ED-4DB2-BD59-A6C34878D82A}">
                    <a16:rowId xmlns:a16="http://schemas.microsoft.com/office/drawing/2014/main" val="2161343733"/>
                  </a:ext>
                </a:extLst>
              </a:tr>
              <a:tr h="370840">
                <a:tc>
                  <a:txBody>
                    <a:bodyPr/>
                    <a:lstStyle/>
                    <a:p>
                      <a:r>
                        <a:rPr lang="en-US" dirty="0"/>
                        <a:t>X6</a:t>
                      </a:r>
                    </a:p>
                  </a:txBody>
                  <a:tcPr/>
                </a:tc>
                <a:tc>
                  <a:txBody>
                    <a:bodyPr/>
                    <a:lstStyle/>
                    <a:p>
                      <a:r>
                        <a:rPr lang="en-US" dirty="0"/>
                        <a:t>7th argument</a:t>
                      </a:r>
                    </a:p>
                  </a:txBody>
                  <a:tcPr/>
                </a:tc>
                <a:extLst>
                  <a:ext uri="{0D108BD9-81ED-4DB2-BD59-A6C34878D82A}">
                    <a16:rowId xmlns:a16="http://schemas.microsoft.com/office/drawing/2014/main" val="2839873559"/>
                  </a:ext>
                </a:extLst>
              </a:tr>
              <a:tr h="370840">
                <a:tc>
                  <a:txBody>
                    <a:bodyPr/>
                    <a:lstStyle/>
                    <a:p>
                      <a:r>
                        <a:rPr lang="en-US" dirty="0"/>
                        <a:t>X7</a:t>
                      </a:r>
                    </a:p>
                  </a:txBody>
                  <a:tcPr/>
                </a:tc>
                <a:tc>
                  <a:txBody>
                    <a:bodyPr/>
                    <a:lstStyle/>
                    <a:p>
                      <a:r>
                        <a:rPr lang="en-US" dirty="0"/>
                        <a:t>8th argument</a:t>
                      </a:r>
                    </a:p>
                  </a:txBody>
                  <a:tcPr/>
                </a:tc>
                <a:extLst>
                  <a:ext uri="{0D108BD9-81ED-4DB2-BD59-A6C34878D82A}">
                    <a16:rowId xmlns:a16="http://schemas.microsoft.com/office/drawing/2014/main" val="3235418156"/>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66129638"/>
                  </a:ext>
                </a:extLst>
              </a:tr>
              <a:tr h="370840">
                <a:tc>
                  <a:txBody>
                    <a:bodyPr/>
                    <a:lstStyle/>
                    <a:p>
                      <a:r>
                        <a:rPr lang="en-US" dirty="0"/>
                        <a:t>X0</a:t>
                      </a:r>
                    </a:p>
                  </a:txBody>
                  <a:tcPr/>
                </a:tc>
                <a:tc>
                  <a:txBody>
                    <a:bodyPr/>
                    <a:lstStyle/>
                    <a:p>
                      <a:r>
                        <a:rPr lang="en-US" dirty="0"/>
                        <a:t>8-byte return</a:t>
                      </a:r>
                      <a:r>
                        <a:rPr lang="en-US" baseline="0" dirty="0"/>
                        <a:t> value</a:t>
                      </a:r>
                      <a:endParaRPr lang="en-US" dirty="0"/>
                    </a:p>
                  </a:txBody>
                  <a:tcPr/>
                </a:tc>
                <a:extLst>
                  <a:ext uri="{0D108BD9-81ED-4DB2-BD59-A6C34878D82A}">
                    <a16:rowId xmlns:a16="http://schemas.microsoft.com/office/drawing/2014/main" val="3532268361"/>
                  </a:ext>
                </a:extLst>
              </a:tr>
              <a:tr h="370840">
                <a:tc>
                  <a:txBody>
                    <a:bodyPr/>
                    <a:lstStyle/>
                    <a:p>
                      <a:r>
                        <a:rPr lang="en-US" dirty="0"/>
                        <a:t>X1:X0</a:t>
                      </a:r>
                    </a:p>
                  </a:txBody>
                  <a:tcPr/>
                </a:tc>
                <a:tc>
                  <a:txBody>
                    <a:bodyPr/>
                    <a:lstStyle/>
                    <a:p>
                      <a:r>
                        <a:rPr lang="en-US" dirty="0"/>
                        <a:t>16-byte return value (by convention)</a:t>
                      </a:r>
                    </a:p>
                  </a:txBody>
                  <a:tcPr/>
                </a:tc>
                <a:extLst>
                  <a:ext uri="{0D108BD9-81ED-4DB2-BD59-A6C34878D82A}">
                    <a16:rowId xmlns:a16="http://schemas.microsoft.com/office/drawing/2014/main" val="4063570755"/>
                  </a:ext>
                </a:extLst>
              </a:tr>
            </a:tbl>
          </a:graphicData>
        </a:graphic>
      </p:graphicFrame>
      <p:sp>
        <p:nvSpPr>
          <p:cNvPr id="18" name="Text Placeholder 17">
            <a:extLst>
              <a:ext uri="{FF2B5EF4-FFF2-40B4-BE49-F238E27FC236}">
                <a16:creationId xmlns:a16="http://schemas.microsoft.com/office/drawing/2014/main" id="{73C25817-EED7-2149-AC3C-399FCB8C5DDB}"/>
              </a:ext>
            </a:extLst>
          </p:cNvPr>
          <p:cNvSpPr>
            <a:spLocks noGrp="1"/>
          </p:cNvSpPr>
          <p:nvPr>
            <p:ph type="body" sz="quarter" idx="3"/>
          </p:nvPr>
        </p:nvSpPr>
        <p:spPr>
          <a:xfrm>
            <a:off x="6172200" y="1681163"/>
            <a:ext cx="5183188" cy="823912"/>
          </a:xfrm>
        </p:spPr>
        <p:txBody>
          <a:bodyPr/>
          <a:lstStyle/>
          <a:p>
            <a:r>
              <a:rPr lang="en-US" dirty="0"/>
              <a:t>Stack</a:t>
            </a:r>
          </a:p>
        </p:txBody>
      </p:sp>
      <p:sp>
        <p:nvSpPr>
          <p:cNvPr id="19" name="Content Placeholder 18">
            <a:extLst>
              <a:ext uri="{FF2B5EF4-FFF2-40B4-BE49-F238E27FC236}">
                <a16:creationId xmlns:a16="http://schemas.microsoft.com/office/drawing/2014/main" id="{84B92B36-FB84-7647-887D-CEE3E8D0C677}"/>
              </a:ext>
            </a:extLst>
          </p:cNvPr>
          <p:cNvSpPr>
            <a:spLocks noGrp="1"/>
          </p:cNvSpPr>
          <p:nvPr>
            <p:ph sz="quarter" idx="4"/>
          </p:nvPr>
        </p:nvSpPr>
        <p:spPr>
          <a:xfrm>
            <a:off x="6172200" y="2505075"/>
            <a:ext cx="5183188" cy="3684588"/>
          </a:xfrm>
        </p:spPr>
        <p:txBody>
          <a:bodyPr/>
          <a:lstStyle/>
          <a:p>
            <a:r>
              <a:rPr lang="en-US" dirty="0"/>
              <a:t>Caller pushes arguments 9..n in reverse order, so</a:t>
            </a:r>
          </a:p>
          <a:p>
            <a:r>
              <a:rPr lang="en-US" dirty="0"/>
              <a:t>Callee pops arguments 9..n in correct order</a:t>
            </a:r>
          </a:p>
          <a:p>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117</a:t>
            </a:fld>
            <a:endParaRPr lang="en-US"/>
          </a:p>
        </p:txBody>
      </p:sp>
      <p:sp>
        <p:nvSpPr>
          <p:cNvPr id="20" name="Text Placeholder 19">
            <a:extLst>
              <a:ext uri="{FF2B5EF4-FFF2-40B4-BE49-F238E27FC236}">
                <a16:creationId xmlns:a16="http://schemas.microsoft.com/office/drawing/2014/main" id="{A9CE1FAF-BFA0-4E40-8533-39049E17B359}"/>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26" name="Rectangle 25">
            <a:extLst>
              <a:ext uri="{FF2B5EF4-FFF2-40B4-BE49-F238E27FC236}">
                <a16:creationId xmlns:a16="http://schemas.microsoft.com/office/drawing/2014/main" id="{54AB6357-6F1A-DC47-9F0B-E497AB3B14F4}"/>
              </a:ext>
            </a:extLst>
          </p:cNvPr>
          <p:cNvSpPr/>
          <p:nvPr/>
        </p:nvSpPr>
        <p:spPr>
          <a:xfrm>
            <a:off x="8743306" y="3955518"/>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n</a:t>
            </a:r>
            <a:r>
              <a:rPr lang="en-US" dirty="0">
                <a:solidFill>
                  <a:srgbClr val="FFFF00"/>
                </a:solidFill>
              </a:rPr>
              <a:t>th argument</a:t>
            </a:r>
            <a:endParaRPr lang="en-US" i="1" dirty="0">
              <a:solidFill>
                <a:srgbClr val="FFFF00"/>
              </a:solidFill>
            </a:endParaRPr>
          </a:p>
        </p:txBody>
      </p:sp>
      <p:sp>
        <p:nvSpPr>
          <p:cNvPr id="27" name="Rectangle 26">
            <a:extLst>
              <a:ext uri="{FF2B5EF4-FFF2-40B4-BE49-F238E27FC236}">
                <a16:creationId xmlns:a16="http://schemas.microsoft.com/office/drawing/2014/main" id="{3F1F85D5-2A27-0F44-A7A2-B92CDE3847F1}"/>
              </a:ext>
            </a:extLst>
          </p:cNvPr>
          <p:cNvSpPr/>
          <p:nvPr/>
        </p:nvSpPr>
        <p:spPr>
          <a:xfrm>
            <a:off x="8743306" y="4399126"/>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FFFF00"/>
                </a:solidFill>
              </a:rPr>
              <a:t>…</a:t>
            </a:r>
          </a:p>
        </p:txBody>
      </p:sp>
      <p:sp>
        <p:nvSpPr>
          <p:cNvPr id="28" name="Rectangle 27">
            <a:extLst>
              <a:ext uri="{FF2B5EF4-FFF2-40B4-BE49-F238E27FC236}">
                <a16:creationId xmlns:a16="http://schemas.microsoft.com/office/drawing/2014/main" id="{FD20541B-1DFD-4D45-83A2-F8ED9DC750A4}"/>
              </a:ext>
            </a:extLst>
          </p:cNvPr>
          <p:cNvSpPr/>
          <p:nvPr/>
        </p:nvSpPr>
        <p:spPr>
          <a:xfrm>
            <a:off x="8743304" y="4849259"/>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10th argument</a:t>
            </a:r>
            <a:endParaRPr lang="en-US" i="1" dirty="0">
              <a:solidFill>
                <a:srgbClr val="FFFF00"/>
              </a:solidFill>
            </a:endParaRPr>
          </a:p>
        </p:txBody>
      </p:sp>
      <p:sp>
        <p:nvSpPr>
          <p:cNvPr id="29" name="Rectangle 28">
            <a:extLst>
              <a:ext uri="{FF2B5EF4-FFF2-40B4-BE49-F238E27FC236}">
                <a16:creationId xmlns:a16="http://schemas.microsoft.com/office/drawing/2014/main" id="{452C6BDD-BFBD-974B-AADF-EB1532CCC1E8}"/>
              </a:ext>
            </a:extLst>
          </p:cNvPr>
          <p:cNvSpPr/>
          <p:nvPr/>
        </p:nvSpPr>
        <p:spPr>
          <a:xfrm>
            <a:off x="8743304" y="5302053"/>
            <a:ext cx="1633591" cy="440947"/>
          </a:xfrm>
          <a:prstGeom prst="rect">
            <a:avLst/>
          </a:prstGeom>
          <a:solidFill>
            <a:srgbClr val="002060"/>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9th argument</a:t>
            </a:r>
            <a:endParaRPr lang="en-US" i="1" dirty="0">
              <a:solidFill>
                <a:srgbClr val="FFFF00"/>
              </a:solidFill>
            </a:endParaRPr>
          </a:p>
        </p:txBody>
      </p:sp>
    </p:spTree>
    <p:extLst>
      <p:ext uri="{BB962C8B-B14F-4D97-AF65-F5344CB8AC3E}">
        <p14:creationId xmlns:p14="http://schemas.microsoft.com/office/powerpoint/2010/main" val="21552484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573899" y="365125"/>
            <a:ext cx="10515600" cy="1325563"/>
          </a:xfrm>
        </p:spPr>
        <p:txBody>
          <a:bodyPr/>
          <a:lstStyle/>
          <a:p>
            <a:r>
              <a:rPr lang="en-US" dirty="0"/>
              <a:t>Procedure Call/Return:</a:t>
            </a:r>
            <a:br>
              <a:rPr lang="en-US" dirty="0"/>
            </a:br>
            <a:r>
              <a:rPr lang="en-US" dirty="0"/>
              <a:t>Interprocedural Data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12044646-2986-B64E-B431-86FA051E1D15}"/>
              </a:ext>
            </a:extLst>
          </p:cNvPr>
          <p:cNvSpPr/>
          <p:nvPr/>
        </p:nvSpPr>
        <p:spPr>
          <a:xfrm>
            <a:off x="573899" y="2571465"/>
            <a:ext cx="5522101" cy="318509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a:t>
            </a:r>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(long a, long b,</a:t>
            </a:r>
          </a:p>
          <a:p>
            <a:r>
              <a:rPr lang="en-US" dirty="0">
                <a:solidFill>
                  <a:srgbClr val="00FA00"/>
                </a:solidFill>
                <a:latin typeface="Lucida Console" panose="020B0609040504020204" pitchFamily="49" charset="0"/>
              </a:rPr>
              <a:t>                  long c, long d) {</a:t>
            </a:r>
          </a:p>
          <a:p>
            <a:r>
              <a:rPr lang="en-US" dirty="0">
                <a:solidFill>
                  <a:srgbClr val="00FA00"/>
                </a:solidFill>
                <a:latin typeface="Lucida Console" panose="020B0609040504020204" pitchFamily="49" charset="0"/>
              </a:rPr>
              <a:t>    return (</a:t>
            </a:r>
            <a:r>
              <a:rPr lang="en-US" dirty="0" err="1">
                <a:solidFill>
                  <a:srgbClr val="00FA00"/>
                </a:solidFill>
                <a:latin typeface="Lucida Console" panose="020B0609040504020204" pitchFamily="49" charset="0"/>
              </a:rPr>
              <a:t>a+b+c+d</a:t>
            </a:r>
            <a:r>
              <a:rPr lang="en-US" dirty="0">
                <a:solidFill>
                  <a:srgbClr val="00FA00"/>
                </a:solidFill>
                <a:latin typeface="Lucida Console" panose="020B0609040504020204" pitchFamily="49" charset="0"/>
              </a:rPr>
              <a:t>)/4;</a:t>
            </a:r>
          </a:p>
          <a:p>
            <a:r>
              <a:rPr lang="en-US" dirty="0">
                <a:solidFill>
                  <a:srgbClr val="00FA00"/>
                </a:solidFill>
                <a:latin typeface="Lucida Console" panose="020B0609040504020204" pitchFamily="49" charset="0"/>
              </a:rPr>
              <a:t>}</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long avg = </a:t>
            </a:r>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(15, 20,</a:t>
            </a:r>
          </a:p>
          <a:p>
            <a:r>
              <a:rPr lang="en-US" dirty="0">
                <a:solidFill>
                  <a:srgbClr val="00FA00"/>
                </a:solidFill>
                <a:latin typeface="Lucida Console" panose="020B0609040504020204" pitchFamily="49" charset="0"/>
              </a:rPr>
              <a:t>                            25, 30);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 avg);</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0FA4641F-AC56-734F-99C1-CADDE1671AAF}"/>
              </a:ext>
            </a:extLst>
          </p:cNvPr>
          <p:cNvSpPr/>
          <p:nvPr/>
        </p:nvSpPr>
        <p:spPr>
          <a:xfrm>
            <a:off x="7512627"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.LC0:</a:t>
            </a:r>
          </a:p>
          <a:p>
            <a:r>
              <a:rPr lang="en-US" dirty="0">
                <a:solidFill>
                  <a:srgbClr val="00FA00"/>
                </a:solidFill>
                <a:latin typeface="Lucida Console" panose="020B0609040504020204" pitchFamily="49" charset="0"/>
              </a:rPr>
              <a:t>        .string "%</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$30, %</a:t>
            </a:r>
            <a:r>
              <a:rPr lang="en-US" dirty="0" err="1">
                <a:solidFill>
                  <a:srgbClr val="00FA00"/>
                </a:solidFill>
                <a:latin typeface="Lucida Console" panose="020B0609040504020204" pitchFamily="49" charset="0"/>
              </a:rPr>
              <a:t>ecx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$25, %</a:t>
            </a:r>
            <a:r>
              <a:rPr lang="en-US" dirty="0" err="1">
                <a:solidFill>
                  <a:srgbClr val="00FA00"/>
                </a:solidFill>
                <a:latin typeface="Lucida Console" panose="020B0609040504020204" pitchFamily="49" charset="0"/>
              </a:rPr>
              <a:t>edx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$20, %</a:t>
            </a:r>
            <a:r>
              <a:rPr lang="en-US" dirty="0" err="1">
                <a:solidFill>
                  <a:srgbClr val="00FA00"/>
                </a:solidFill>
                <a:latin typeface="Lucida Console" panose="020B0609040504020204" pitchFamily="49" charset="0"/>
              </a:rPr>
              <a:t>esi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$15,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$.LC0,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0" name="Rounded Rectangle 9">
            <a:extLst>
              <a:ext uri="{FF2B5EF4-FFF2-40B4-BE49-F238E27FC236}">
                <a16:creationId xmlns:a16="http://schemas.microsoft.com/office/drawing/2014/main" id="{373BCAE6-E7D4-A749-A073-985BF280E1E5}"/>
              </a:ext>
            </a:extLst>
          </p:cNvPr>
          <p:cNvSpPr/>
          <p:nvPr/>
        </p:nvSpPr>
        <p:spPr>
          <a:xfrm>
            <a:off x="7512626"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rsi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rdx</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rcx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.LC0:</a:t>
            </a:r>
          </a:p>
          <a:p>
            <a:r>
              <a:rPr lang="en-US" dirty="0">
                <a:solidFill>
                  <a:srgbClr val="00FA00"/>
                </a:solidFill>
                <a:latin typeface="Lucida Console" panose="020B0609040504020204" pitchFamily="49" charset="0"/>
              </a:rPr>
              <a:t>        .string "%</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$30, %</a:t>
            </a:r>
            <a:r>
              <a:rPr lang="en-US" dirty="0" err="1">
                <a:solidFill>
                  <a:srgbClr val="FECC1F"/>
                </a:solidFill>
                <a:latin typeface="Lucida Console" panose="020B0609040504020204" pitchFamily="49" charset="0"/>
              </a:rPr>
              <a:t>ecx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$25, %</a:t>
            </a:r>
            <a:r>
              <a:rPr lang="en-US" dirty="0" err="1">
                <a:solidFill>
                  <a:srgbClr val="FECC1F"/>
                </a:solidFill>
                <a:latin typeface="Lucida Console" panose="020B0609040504020204" pitchFamily="49" charset="0"/>
              </a:rPr>
              <a:t>edx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$20, %</a:t>
            </a:r>
            <a:r>
              <a:rPr lang="en-US" dirty="0" err="1">
                <a:solidFill>
                  <a:srgbClr val="FECC1F"/>
                </a:solidFill>
                <a:latin typeface="Lucida Console" panose="020B0609040504020204" pitchFamily="49" charset="0"/>
              </a:rPr>
              <a:t>esi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$15, %</a:t>
            </a:r>
            <a:r>
              <a:rPr lang="en-US" dirty="0" err="1">
                <a:solidFill>
                  <a:srgbClr val="FECC1F"/>
                </a:solidFill>
                <a:latin typeface="Lucida Console" panose="020B0609040504020204" pitchFamily="49" charset="0"/>
              </a:rPr>
              <a:t>edi</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$.LC0,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2" name="Rounded Rectangle 11">
            <a:extLst>
              <a:ext uri="{FF2B5EF4-FFF2-40B4-BE49-F238E27FC236}">
                <a16:creationId xmlns:a16="http://schemas.microsoft.com/office/drawing/2014/main" id="{732A0EBE-A0DB-3A46-A691-B6C413684659}"/>
              </a:ext>
            </a:extLst>
          </p:cNvPr>
          <p:cNvSpPr/>
          <p:nvPr/>
        </p:nvSpPr>
        <p:spPr>
          <a:xfrm>
            <a:off x="7518491"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rsi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rdx</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rcx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.LC0:</a:t>
            </a:r>
          </a:p>
          <a:p>
            <a:r>
              <a:rPr lang="en-US" dirty="0">
                <a:solidFill>
                  <a:srgbClr val="00FA00"/>
                </a:solidFill>
                <a:latin typeface="Lucida Console" panose="020B0609040504020204" pitchFamily="49" charset="0"/>
              </a:rPr>
              <a:t>        .string "%</a:t>
            </a:r>
            <a:r>
              <a:rPr lang="en-US" dirty="0" err="1">
                <a:solidFill>
                  <a:srgbClr val="00FA00"/>
                </a:solidFill>
                <a:latin typeface="Lucida Console" panose="020B0609040504020204" pitchFamily="49" charset="0"/>
              </a:rPr>
              <a:t>ld</a:t>
            </a:r>
            <a:r>
              <a:rPr lang="en-US" dirty="0">
                <a:solidFill>
                  <a:srgbClr val="00FA00"/>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$30, %</a:t>
            </a:r>
            <a:r>
              <a:rPr lang="en-US" dirty="0" err="1">
                <a:solidFill>
                  <a:srgbClr val="FECC1F"/>
                </a:solidFill>
                <a:latin typeface="Lucida Console" panose="020B0609040504020204" pitchFamily="49" charset="0"/>
              </a:rPr>
              <a:t>ecx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$25, %</a:t>
            </a:r>
            <a:r>
              <a:rPr lang="en-US" dirty="0" err="1">
                <a:solidFill>
                  <a:srgbClr val="FECC1F"/>
                </a:solidFill>
                <a:latin typeface="Lucida Console" panose="020B0609040504020204" pitchFamily="49" charset="0"/>
              </a:rPr>
              <a:t>edx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$20, %</a:t>
            </a:r>
            <a:r>
              <a:rPr lang="en-US" dirty="0" err="1">
                <a:solidFill>
                  <a:srgbClr val="FECC1F"/>
                </a:solidFill>
                <a:latin typeface="Lucida Console" panose="020B0609040504020204" pitchFamily="49" charset="0"/>
              </a:rPr>
              <a:t>esi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$15, %</a:t>
            </a:r>
            <a:r>
              <a:rPr lang="en-US" dirty="0" err="1">
                <a:solidFill>
                  <a:srgbClr val="FECC1F"/>
                </a:solidFill>
                <a:latin typeface="Lucida Console" panose="020B0609040504020204" pitchFamily="49" charset="0"/>
              </a:rPr>
              <a:t>edi</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$.LC0,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3" name="Rounded Rectangle 12">
            <a:extLst>
              <a:ext uri="{FF2B5EF4-FFF2-40B4-BE49-F238E27FC236}">
                <a16:creationId xmlns:a16="http://schemas.microsoft.com/office/drawing/2014/main" id="{47B6C99C-0BCF-0C49-A323-9E2AD6E1208B}"/>
              </a:ext>
            </a:extLst>
          </p:cNvPr>
          <p:cNvSpPr/>
          <p:nvPr/>
        </p:nvSpPr>
        <p:spPr>
          <a:xfrm>
            <a:off x="7518491" y="33913"/>
            <a:ext cx="4679373" cy="6790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rsi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rdx</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addq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rcx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3(%</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cmovns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rcx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sarq</a:t>
            </a:r>
            <a:r>
              <a:rPr lang="en-US" dirty="0">
                <a:solidFill>
                  <a:srgbClr val="00FA00"/>
                </a:solidFill>
                <a:latin typeface="Lucida Console" panose="020B0609040504020204" pitchFamily="49" charset="0"/>
              </a:rPr>
              <a:t>    $2,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7F97FF"/>
                </a:solidFill>
                <a:latin typeface="Lucida Console" panose="020B0609040504020204" pitchFamily="49" charset="0"/>
              </a:rPr>
              <a:t>.LC0:</a:t>
            </a:r>
          </a:p>
          <a:p>
            <a:r>
              <a:rPr lang="en-US" dirty="0">
                <a:solidFill>
                  <a:srgbClr val="7F97FF"/>
                </a:solidFill>
                <a:latin typeface="Lucida Console" panose="020B0609040504020204" pitchFamily="49" charset="0"/>
              </a:rPr>
              <a:t>        .string "%</a:t>
            </a:r>
            <a:r>
              <a:rPr lang="en-US" dirty="0" err="1">
                <a:solidFill>
                  <a:srgbClr val="7F97FF"/>
                </a:solidFill>
                <a:latin typeface="Lucida Console" panose="020B0609040504020204" pitchFamily="49" charset="0"/>
              </a:rPr>
              <a:t>ld</a:t>
            </a:r>
            <a:r>
              <a:rPr lang="en-US" dirty="0">
                <a:solidFill>
                  <a:srgbClr val="7F97FF"/>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$30, %</a:t>
            </a:r>
            <a:r>
              <a:rPr lang="en-US" dirty="0" err="1">
                <a:solidFill>
                  <a:srgbClr val="FECC1F"/>
                </a:solidFill>
                <a:latin typeface="Lucida Console" panose="020B0609040504020204" pitchFamily="49" charset="0"/>
              </a:rPr>
              <a:t>ecx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$25, %</a:t>
            </a:r>
            <a:r>
              <a:rPr lang="en-US" dirty="0" err="1">
                <a:solidFill>
                  <a:srgbClr val="FECC1F"/>
                </a:solidFill>
                <a:latin typeface="Lucida Console" panose="020B0609040504020204" pitchFamily="49" charset="0"/>
              </a:rPr>
              <a:t>edx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$20, %</a:t>
            </a:r>
            <a:r>
              <a:rPr lang="en-US" dirty="0" err="1">
                <a:solidFill>
                  <a:srgbClr val="FECC1F"/>
                </a:solidFill>
                <a:latin typeface="Lucida Console" panose="020B0609040504020204" pitchFamily="49" charset="0"/>
              </a:rPr>
              <a:t>esi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$15, %</a:t>
            </a:r>
            <a:r>
              <a:rPr lang="en-US" dirty="0" err="1">
                <a:solidFill>
                  <a:srgbClr val="FECC1F"/>
                </a:solidFill>
                <a:latin typeface="Lucida Console" panose="020B0609040504020204" pitchFamily="49" charset="0"/>
              </a:rPr>
              <a:t>edi</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a:solidFill>
                  <a:srgbClr val="C27CF8"/>
                </a:solidFill>
                <a:latin typeface="Lucida Console" panose="020B0609040504020204" pitchFamily="49" charset="0"/>
              </a:rPr>
              <a:t>%</a:t>
            </a:r>
            <a:r>
              <a:rPr lang="en-US" dirty="0" err="1">
                <a:solidFill>
                  <a:srgbClr val="C27CF8"/>
                </a:solidFill>
                <a:latin typeface="Lucida Console" panose="020B0609040504020204" pitchFamily="49" charset="0"/>
              </a:rPr>
              <a:t>rsi</a:t>
            </a:r>
            <a:endParaRPr lang="en-US" dirty="0">
              <a:solidFill>
                <a:srgbClr val="C27CF8"/>
              </a:solidFill>
              <a:latin typeface="Lucida Console" panose="020B0609040504020204" pitchFamily="49" charset="0"/>
            </a:endParaRPr>
          </a:p>
          <a:p>
            <a:r>
              <a:rPr lang="en-US" dirty="0">
                <a:solidFill>
                  <a:srgbClr val="7F97FF"/>
                </a:solidFill>
                <a:latin typeface="Lucida Console" panose="020B0609040504020204" pitchFamily="49" charset="0"/>
              </a:rPr>
              <a:t>        </a:t>
            </a:r>
            <a:r>
              <a:rPr lang="en-US" dirty="0" err="1">
                <a:solidFill>
                  <a:srgbClr val="7F97FF"/>
                </a:solidFill>
                <a:latin typeface="Lucida Console" panose="020B0609040504020204" pitchFamily="49" charset="0"/>
              </a:rPr>
              <a:t>movl</a:t>
            </a:r>
            <a:r>
              <a:rPr lang="en-US" dirty="0">
                <a:solidFill>
                  <a:srgbClr val="7F97FF"/>
                </a:solidFill>
                <a:latin typeface="Lucida Console" panose="020B0609040504020204" pitchFamily="49" charset="0"/>
              </a:rPr>
              <a:t>    $.LC0, %</a:t>
            </a:r>
            <a:r>
              <a:rPr lang="en-US" dirty="0" err="1">
                <a:solidFill>
                  <a:srgbClr val="7F97FF"/>
                </a:solidFill>
                <a:latin typeface="Lucida Console" panose="020B0609040504020204" pitchFamily="49" charset="0"/>
              </a:rPr>
              <a:t>edi</a:t>
            </a:r>
            <a:endParaRPr lang="en-US" dirty="0">
              <a:solidFill>
                <a:srgbClr val="7F97F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1" name="Rounded Rectangle 10">
            <a:extLst>
              <a:ext uri="{FF2B5EF4-FFF2-40B4-BE49-F238E27FC236}">
                <a16:creationId xmlns:a16="http://schemas.microsoft.com/office/drawing/2014/main" id="{C6B17E11-2261-FA4C-9427-0F39AFB68045}"/>
              </a:ext>
            </a:extLst>
          </p:cNvPr>
          <p:cNvSpPr/>
          <p:nvPr/>
        </p:nvSpPr>
        <p:spPr>
          <a:xfrm>
            <a:off x="7467691" y="21213"/>
            <a:ext cx="5755228" cy="709078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average_four</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add     x0, x0, x1</a:t>
            </a:r>
          </a:p>
          <a:p>
            <a:r>
              <a:rPr lang="en-US" dirty="0">
                <a:solidFill>
                  <a:srgbClr val="FECC1F"/>
                </a:solidFill>
                <a:latin typeface="Lucida Console" panose="020B0609040504020204" pitchFamily="49" charset="0"/>
              </a:rPr>
              <a:t>        add     x0, x0, x2</a:t>
            </a:r>
          </a:p>
          <a:p>
            <a:r>
              <a:rPr lang="en-US" dirty="0">
                <a:solidFill>
                  <a:srgbClr val="FECC1F"/>
                </a:solidFill>
                <a:latin typeface="Lucida Console" panose="020B0609040504020204" pitchFamily="49" charset="0"/>
              </a:rPr>
              <a:t>        adds    x3, x0, x3</a:t>
            </a:r>
          </a:p>
          <a:p>
            <a:r>
              <a:rPr lang="en-US" dirty="0">
                <a:solidFill>
                  <a:srgbClr val="00FA00"/>
                </a:solidFill>
                <a:latin typeface="Lucida Console" panose="020B0609040504020204" pitchFamily="49" charset="0"/>
              </a:rPr>
              <a:t>        add     x0, x3, 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csel</a:t>
            </a:r>
            <a:r>
              <a:rPr lang="en-US" dirty="0">
                <a:solidFill>
                  <a:srgbClr val="00FA00"/>
                </a:solidFill>
                <a:latin typeface="Lucida Console" panose="020B0609040504020204" pitchFamily="49" charset="0"/>
              </a:rPr>
              <a:t>    x0, x0, x3, mi</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asr</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x0</a:t>
            </a:r>
            <a:r>
              <a:rPr lang="en-US" dirty="0">
                <a:solidFill>
                  <a:srgbClr val="00FA00"/>
                </a:solidFill>
                <a:latin typeface="Lucida Console" panose="020B0609040504020204" pitchFamily="49" charset="0"/>
              </a:rPr>
              <a:t>, x0, 2</a:t>
            </a:r>
          </a:p>
          <a:p>
            <a:r>
              <a:rPr lang="en-US" dirty="0">
                <a:solidFill>
                  <a:srgbClr val="00FA00"/>
                </a:solidFill>
                <a:latin typeface="Lucida Console" panose="020B0609040504020204" pitchFamily="49" charset="0"/>
              </a:rPr>
              <a:t>        ret</a:t>
            </a:r>
          </a:p>
          <a:p>
            <a:r>
              <a:rPr lang="en-US" dirty="0">
                <a:solidFill>
                  <a:srgbClr val="7F97FF"/>
                </a:solidFill>
                <a:latin typeface="Lucida Console" panose="020B0609040504020204" pitchFamily="49" charset="0"/>
              </a:rPr>
              <a:t>.LC0:</a:t>
            </a:r>
          </a:p>
          <a:p>
            <a:r>
              <a:rPr lang="en-US" dirty="0">
                <a:solidFill>
                  <a:srgbClr val="7F97FF"/>
                </a:solidFill>
                <a:latin typeface="Lucida Console" panose="020B0609040504020204" pitchFamily="49" charset="0"/>
              </a:rPr>
              <a:t>        .string "%</a:t>
            </a:r>
            <a:r>
              <a:rPr lang="en-US" dirty="0" err="1">
                <a:solidFill>
                  <a:srgbClr val="7F97FF"/>
                </a:solidFill>
                <a:latin typeface="Lucida Console" panose="020B0609040504020204" pitchFamily="49" charset="0"/>
              </a:rPr>
              <a:t>ld</a:t>
            </a:r>
            <a:r>
              <a:rPr lang="en-US" dirty="0">
                <a:solidFill>
                  <a:srgbClr val="7F97FF"/>
                </a:solidFill>
                <a:latin typeface="Lucida Console" panose="020B0609040504020204" pitchFamily="49" charset="0"/>
              </a:rPr>
              <a:t>\n"</a:t>
            </a:r>
          </a:p>
          <a:p>
            <a:r>
              <a:rPr lang="en-US" dirty="0" err="1">
                <a:solidFill>
                  <a:srgbClr val="00FA00"/>
                </a:solidFill>
                <a:latin typeface="Lucida Console" panose="020B0609040504020204" pitchFamily="49" charset="0"/>
              </a:rPr>
              <a:t>print_average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mov     x3, 30</a:t>
            </a:r>
          </a:p>
          <a:p>
            <a:r>
              <a:rPr lang="en-US" dirty="0">
                <a:solidFill>
                  <a:srgbClr val="FECC1F"/>
                </a:solidFill>
                <a:latin typeface="Lucida Console" panose="020B0609040504020204" pitchFamily="49" charset="0"/>
              </a:rPr>
              <a:t>        mov     x2, 25</a:t>
            </a:r>
          </a:p>
          <a:p>
            <a:r>
              <a:rPr lang="en-US" dirty="0">
                <a:solidFill>
                  <a:srgbClr val="FECC1F"/>
                </a:solidFill>
                <a:latin typeface="Lucida Console" panose="020B0609040504020204" pitchFamily="49" charset="0"/>
              </a:rPr>
              <a:t>        mov     x1, 20</a:t>
            </a:r>
          </a:p>
          <a:p>
            <a:r>
              <a:rPr lang="en-US" dirty="0">
                <a:solidFill>
                  <a:srgbClr val="FECC1F"/>
                </a:solidFill>
                <a:latin typeface="Lucida Console" panose="020B0609040504020204" pitchFamily="49" charset="0"/>
              </a:rPr>
              <a:t>        mov     x0, 15</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average_four</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mov     </a:t>
            </a:r>
            <a:r>
              <a:rPr lang="en-US" dirty="0">
                <a:solidFill>
                  <a:srgbClr val="C27CF8"/>
                </a:solidFill>
                <a:latin typeface="Lucida Console" panose="020B0609040504020204" pitchFamily="49" charset="0"/>
              </a:rPr>
              <a:t>x1</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x0</a:t>
            </a:r>
          </a:p>
          <a:p>
            <a:r>
              <a:rPr lang="en-US" dirty="0">
                <a:solidFill>
                  <a:srgbClr val="7F97FF"/>
                </a:solidFill>
                <a:latin typeface="Lucida Console" panose="020B0609040504020204" pitchFamily="49" charset="0"/>
              </a:rPr>
              <a:t>        </a:t>
            </a:r>
            <a:r>
              <a:rPr lang="en-US" dirty="0" err="1">
                <a:solidFill>
                  <a:srgbClr val="7F97FF"/>
                </a:solidFill>
                <a:latin typeface="Lucida Console" panose="020B0609040504020204" pitchFamily="49" charset="0"/>
              </a:rPr>
              <a:t>adrp</a:t>
            </a:r>
            <a:r>
              <a:rPr lang="en-US" dirty="0">
                <a:solidFill>
                  <a:srgbClr val="7F97FF"/>
                </a:solidFill>
                <a:latin typeface="Lucida Console" panose="020B0609040504020204" pitchFamily="49" charset="0"/>
              </a:rPr>
              <a:t>    x0, .LC0</a:t>
            </a:r>
          </a:p>
          <a:p>
            <a:r>
              <a:rPr lang="en-US" dirty="0">
                <a:solidFill>
                  <a:srgbClr val="7F97FF"/>
                </a:solidFill>
                <a:latin typeface="Lucida Console" panose="020B0609040504020204" pitchFamily="49" charset="0"/>
              </a:rPr>
              <a:t>        add     x0, x0, :lo12:.LC0</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printf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ret</a:t>
            </a:r>
          </a:p>
        </p:txBody>
      </p:sp>
    </p:spTree>
    <p:extLst>
      <p:ext uri="{BB962C8B-B14F-4D97-AF65-F5344CB8AC3E}">
        <p14:creationId xmlns:p14="http://schemas.microsoft.com/office/powerpoint/2010/main" val="311816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1"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Why is the Compiler Saving X29?</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fontScale="92500" lnSpcReduction="10000"/>
          </a:bodyPr>
          <a:lstStyle/>
          <a:p>
            <a:r>
              <a:rPr lang="en-US" dirty="0"/>
              <a:t>Frame Pointer</a:t>
            </a:r>
          </a:p>
          <a:p>
            <a:pPr lvl="1"/>
            <a:r>
              <a:rPr lang="en-US" dirty="0"/>
              <a:t>x86: %</a:t>
            </a:r>
            <a:r>
              <a:rPr lang="en-US" dirty="0" err="1"/>
              <a:t>rbp</a:t>
            </a:r>
            <a:br>
              <a:rPr lang="en-US" dirty="0"/>
            </a:br>
            <a:r>
              <a:rPr lang="en-US" dirty="0"/>
              <a:t>ARM: X29</a:t>
            </a:r>
          </a:p>
          <a:p>
            <a:pPr lvl="1"/>
            <a:r>
              <a:rPr lang="en-US" dirty="0"/>
              <a:t>aka Base Pointer</a:t>
            </a:r>
          </a:p>
          <a:p>
            <a:r>
              <a:rPr lang="en-US" dirty="0"/>
              <a:t>If %</a:t>
            </a:r>
            <a:r>
              <a:rPr lang="en-US" dirty="0" err="1"/>
              <a:t>rbp</a:t>
            </a:r>
            <a:r>
              <a:rPr lang="en-US" dirty="0"/>
              <a:t> is used as frame pointer, we’d also save it</a:t>
            </a:r>
          </a:p>
          <a:p>
            <a:r>
              <a:rPr lang="en-US" dirty="0"/>
              <a:t>Points to the base of the frame</a:t>
            </a:r>
          </a:p>
          <a:p>
            <a:r>
              <a:rPr lang="en-US" dirty="0"/>
              <a:t>Constant point of reference when stack pointer cannot be established at compile-time</a:t>
            </a:r>
          </a:p>
          <a:p>
            <a:r>
              <a:rPr lang="en-US" dirty="0"/>
              <a:t>Forms linked list of frame pointers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119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48" name="Group 47">
            <a:extLst>
              <a:ext uri="{FF2B5EF4-FFF2-40B4-BE49-F238E27FC236}">
                <a16:creationId xmlns:a16="http://schemas.microsoft.com/office/drawing/2014/main" id="{61059840-73A3-A746-80C9-38C4FC50733B}"/>
              </a:ext>
            </a:extLst>
          </p:cNvPr>
          <p:cNvGrpSpPr/>
          <p:nvPr/>
        </p:nvGrpSpPr>
        <p:grpSpPr>
          <a:xfrm>
            <a:off x="6488948" y="451413"/>
            <a:ext cx="5090624" cy="5914133"/>
            <a:chOff x="6488948" y="451413"/>
            <a:chExt cx="5090624" cy="5914133"/>
          </a:xfrm>
        </p:grpSpPr>
        <p:sp>
          <p:nvSpPr>
            <p:cNvPr id="31" name="Rectangle 30">
              <a:extLst>
                <a:ext uri="{FF2B5EF4-FFF2-40B4-BE49-F238E27FC236}">
                  <a16:creationId xmlns:a16="http://schemas.microsoft.com/office/drawing/2014/main" id="{01A223A8-C083-D647-9FAE-E0D2EA71C906}"/>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507F8421-BCC2-FE4F-A910-48E41F302F9F}"/>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33" name="Rectangle 32">
              <a:extLst>
                <a:ext uri="{FF2B5EF4-FFF2-40B4-BE49-F238E27FC236}">
                  <a16:creationId xmlns:a16="http://schemas.microsoft.com/office/drawing/2014/main" id="{D99ED5FE-DFC4-544B-8B90-D8019D216669}"/>
                </a:ext>
              </a:extLst>
            </p:cNvPr>
            <p:cNvSpPr/>
            <p:nvPr/>
          </p:nvSpPr>
          <p:spPr>
            <a:xfrm>
              <a:off x="8764118" y="1817226"/>
              <a:ext cx="1469984" cy="103014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4" name="Rectangle 33">
              <a:extLst>
                <a:ext uri="{FF2B5EF4-FFF2-40B4-BE49-F238E27FC236}">
                  <a16:creationId xmlns:a16="http://schemas.microsoft.com/office/drawing/2014/main" id="{B0B2B6FD-9474-6B49-99EC-E56863559796}"/>
                </a:ext>
              </a:extLst>
            </p:cNvPr>
            <p:cNvSpPr/>
            <p:nvPr/>
          </p:nvSpPr>
          <p:spPr>
            <a:xfrm>
              <a:off x="8764118" y="2847371"/>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Arguments</a:t>
              </a:r>
            </a:p>
            <a:p>
              <a:pPr algn="ctr"/>
              <a:r>
                <a:rPr lang="en-US" dirty="0">
                  <a:solidFill>
                    <a:schemeClr val="tx1"/>
                  </a:solidFill>
                </a:rPr>
                <a:t>(if needed)</a:t>
              </a:r>
            </a:p>
          </p:txBody>
        </p:sp>
        <p:sp>
          <p:nvSpPr>
            <p:cNvPr id="35" name="Rectangle 34">
              <a:extLst>
                <a:ext uri="{FF2B5EF4-FFF2-40B4-BE49-F238E27FC236}">
                  <a16:creationId xmlns:a16="http://schemas.microsoft.com/office/drawing/2014/main" id="{7CA15736-58C9-AB4B-A17F-309C53D7835A}"/>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 (x86)</a:t>
              </a:r>
            </a:p>
          </p:txBody>
        </p:sp>
        <p:sp>
          <p:nvSpPr>
            <p:cNvPr id="36" name="Rectangle 35">
              <a:extLst>
                <a:ext uri="{FF2B5EF4-FFF2-40B4-BE49-F238E27FC236}">
                  <a16:creationId xmlns:a16="http://schemas.microsoft.com/office/drawing/2014/main" id="{363EE0FA-D8AF-7F4F-A68D-B3520D3EC3A6}"/>
                </a:ext>
              </a:extLst>
            </p:cNvPr>
            <p:cNvSpPr/>
            <p:nvPr/>
          </p:nvSpPr>
          <p:spPr>
            <a:xfrm>
              <a:off x="8764118" y="3970117"/>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caller’s frame pointer</a:t>
              </a:r>
            </a:p>
          </p:txBody>
        </p:sp>
        <p:sp>
          <p:nvSpPr>
            <p:cNvPr id="37" name="Rectangle 36">
              <a:extLst>
                <a:ext uri="{FF2B5EF4-FFF2-40B4-BE49-F238E27FC236}">
                  <a16:creationId xmlns:a16="http://schemas.microsoft.com/office/drawing/2014/main" id="{CAE6879B-4EB0-8E4D-AC36-0063E2827595}"/>
                </a:ext>
              </a:extLst>
            </p:cNvPr>
            <p:cNvSpPr/>
            <p:nvPr/>
          </p:nvSpPr>
          <p:spPr>
            <a:xfrm>
              <a:off x="8764118" y="4537277"/>
              <a:ext cx="1469984" cy="16436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38" name="TextBox 37">
              <a:extLst>
                <a:ext uri="{FF2B5EF4-FFF2-40B4-BE49-F238E27FC236}">
                  <a16:creationId xmlns:a16="http://schemas.microsoft.com/office/drawing/2014/main" id="{6E1A83CD-E89E-0F49-A724-6513B915D294}"/>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39" name="Straight Arrow Connector 38">
              <a:extLst>
                <a:ext uri="{FF2B5EF4-FFF2-40B4-BE49-F238E27FC236}">
                  <a16:creationId xmlns:a16="http://schemas.microsoft.com/office/drawing/2014/main" id="{91360A42-614D-BC4E-AAAC-D0F14F933A78}"/>
                </a:ext>
              </a:extLst>
            </p:cNvPr>
            <p:cNvCxnSpPr>
              <a:cxnSpLocks/>
              <a:stCxn id="38"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CA273FF-F4FD-7F40-AACC-34AA009BDB18}"/>
                </a:ext>
              </a:extLst>
            </p:cNvPr>
            <p:cNvSpPr txBox="1"/>
            <p:nvPr/>
          </p:nvSpPr>
          <p:spPr>
            <a:xfrm>
              <a:off x="6488948" y="3920543"/>
              <a:ext cx="1507657" cy="646331"/>
            </a:xfrm>
            <a:prstGeom prst="rect">
              <a:avLst/>
            </a:prstGeom>
            <a:noFill/>
          </p:spPr>
          <p:txBody>
            <a:bodyPr wrap="none" rtlCol="0" anchor="ctr">
              <a:spAutoFit/>
            </a:bodyPr>
            <a:lstStyle/>
            <a:p>
              <a:pPr algn="r"/>
              <a:r>
                <a:rPr lang="en-US" dirty="0"/>
                <a:t>Frame Pointer</a:t>
              </a:r>
              <a:br>
                <a:rPr lang="en-US" dirty="0"/>
              </a:br>
              <a:r>
                <a:rPr lang="en-US" dirty="0"/>
                <a:t>(optional)</a:t>
              </a:r>
            </a:p>
          </p:txBody>
        </p:sp>
        <p:cxnSp>
          <p:nvCxnSpPr>
            <p:cNvPr id="41" name="Straight Arrow Connector 40">
              <a:extLst>
                <a:ext uri="{FF2B5EF4-FFF2-40B4-BE49-F238E27FC236}">
                  <a16:creationId xmlns:a16="http://schemas.microsoft.com/office/drawing/2014/main" id="{6CEE7C5F-891B-1845-A324-81CA7648A48C}"/>
                </a:ext>
              </a:extLst>
            </p:cNvPr>
            <p:cNvCxnSpPr>
              <a:cxnSpLocks/>
              <a:stCxn id="40" idx="3"/>
            </p:cNvCxnSpPr>
            <p:nvPr/>
          </p:nvCxnSpPr>
          <p:spPr>
            <a:xfrm flipV="1">
              <a:off x="7996605" y="4243708"/>
              <a:ext cx="767513" cy="1"/>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42" name="Right Brace 41">
              <a:extLst>
                <a:ext uri="{FF2B5EF4-FFF2-40B4-BE49-F238E27FC236}">
                  <a16:creationId xmlns:a16="http://schemas.microsoft.com/office/drawing/2014/main" id="{48B49468-66BD-8142-B045-12DB10FF9A47}"/>
                </a:ext>
              </a:extLst>
            </p:cNvPr>
            <p:cNvSpPr/>
            <p:nvPr/>
          </p:nvSpPr>
          <p:spPr>
            <a:xfrm>
              <a:off x="10372999" y="3970117"/>
              <a:ext cx="277793" cy="22107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BCE9EBD3-3BDC-7F48-8F09-7B2852BFDE39}"/>
                </a:ext>
              </a:extLst>
            </p:cNvPr>
            <p:cNvSpPr txBox="1"/>
            <p:nvPr/>
          </p:nvSpPr>
          <p:spPr>
            <a:xfrm>
              <a:off x="10650792" y="4752332"/>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44" name="Right Brace 43">
              <a:extLst>
                <a:ext uri="{FF2B5EF4-FFF2-40B4-BE49-F238E27FC236}">
                  <a16:creationId xmlns:a16="http://schemas.microsoft.com/office/drawing/2014/main" id="{09A29B7F-5BEA-464C-9125-80BF2352E8D8}"/>
                </a:ext>
              </a:extLst>
            </p:cNvPr>
            <p:cNvSpPr/>
            <p:nvPr/>
          </p:nvSpPr>
          <p:spPr>
            <a:xfrm>
              <a:off x="10373000" y="1817226"/>
              <a:ext cx="277793" cy="2152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39A89027-E8B8-6B43-834A-FB287E65489F}"/>
                </a:ext>
              </a:extLst>
            </p:cNvPr>
            <p:cNvSpPr txBox="1"/>
            <p:nvPr/>
          </p:nvSpPr>
          <p:spPr>
            <a:xfrm>
              <a:off x="10650793" y="2570504"/>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46" name="Right Brace 45">
              <a:extLst>
                <a:ext uri="{FF2B5EF4-FFF2-40B4-BE49-F238E27FC236}">
                  <a16:creationId xmlns:a16="http://schemas.microsoft.com/office/drawing/2014/main" id="{B82556E0-A5AB-044B-993A-299B25CFADD2}"/>
                </a:ext>
              </a:extLst>
            </p:cNvPr>
            <p:cNvSpPr/>
            <p:nvPr/>
          </p:nvSpPr>
          <p:spPr>
            <a:xfrm>
              <a:off x="10372999" y="451413"/>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564E6508-D39D-BA4C-B28E-220652B9E5A8}"/>
                </a:ext>
              </a:extLst>
            </p:cNvPr>
            <p:cNvSpPr txBox="1"/>
            <p:nvPr/>
          </p:nvSpPr>
          <p:spPr>
            <a:xfrm>
              <a:off x="10650792" y="527573"/>
              <a:ext cx="928780" cy="646331"/>
            </a:xfrm>
            <a:prstGeom prst="rect">
              <a:avLst/>
            </a:prstGeom>
            <a:noFill/>
          </p:spPr>
          <p:txBody>
            <a:bodyPr wrap="none" rtlCol="0" anchor="ctr">
              <a:spAutoFit/>
            </a:bodyPr>
            <a:lstStyle/>
            <a:p>
              <a:r>
                <a:rPr lang="en-US" dirty="0"/>
                <a:t>main()’s</a:t>
              </a:r>
              <a:br>
                <a:rPr lang="en-US" dirty="0"/>
              </a:br>
              <a:r>
                <a:rPr lang="en-US" dirty="0"/>
                <a:t>Frame</a:t>
              </a:r>
            </a:p>
          </p:txBody>
        </p:sp>
      </p:grpSp>
      <p:grpSp>
        <p:nvGrpSpPr>
          <p:cNvPr id="49" name="Group 48">
            <a:extLst>
              <a:ext uri="{FF2B5EF4-FFF2-40B4-BE49-F238E27FC236}">
                <a16:creationId xmlns:a16="http://schemas.microsoft.com/office/drawing/2014/main" id="{B3E5D3B6-5552-DA42-A2DE-A5ED9E984CF3}"/>
              </a:ext>
            </a:extLst>
          </p:cNvPr>
          <p:cNvGrpSpPr/>
          <p:nvPr/>
        </p:nvGrpSpPr>
        <p:grpSpPr>
          <a:xfrm>
            <a:off x="6491776" y="457464"/>
            <a:ext cx="5090624" cy="5914133"/>
            <a:chOff x="6488948" y="451413"/>
            <a:chExt cx="5090624" cy="5914133"/>
          </a:xfrm>
        </p:grpSpPr>
        <p:sp>
          <p:nvSpPr>
            <p:cNvPr id="50" name="Rectangle 49">
              <a:extLst>
                <a:ext uri="{FF2B5EF4-FFF2-40B4-BE49-F238E27FC236}">
                  <a16:creationId xmlns:a16="http://schemas.microsoft.com/office/drawing/2014/main" id="{9570FA7A-55EB-D342-AD9C-E92486081A6C}"/>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50">
              <a:extLst>
                <a:ext uri="{FF2B5EF4-FFF2-40B4-BE49-F238E27FC236}">
                  <a16:creationId xmlns:a16="http://schemas.microsoft.com/office/drawing/2014/main" id="{FCE0B56D-7C0A-1A48-9E62-7A7F82D42FA9}"/>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52" name="Rectangle 51">
              <a:extLst>
                <a:ext uri="{FF2B5EF4-FFF2-40B4-BE49-F238E27FC236}">
                  <a16:creationId xmlns:a16="http://schemas.microsoft.com/office/drawing/2014/main" id="{F9032EC4-ADC3-BE49-B18E-8D8FC983F748}"/>
                </a:ext>
              </a:extLst>
            </p:cNvPr>
            <p:cNvSpPr/>
            <p:nvPr/>
          </p:nvSpPr>
          <p:spPr>
            <a:xfrm>
              <a:off x="8764118" y="1817226"/>
              <a:ext cx="1469984" cy="103014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3" name="Rectangle 52">
              <a:extLst>
                <a:ext uri="{FF2B5EF4-FFF2-40B4-BE49-F238E27FC236}">
                  <a16:creationId xmlns:a16="http://schemas.microsoft.com/office/drawing/2014/main" id="{4C807831-6A3E-D844-8DC6-A811A7E70A0A}"/>
                </a:ext>
              </a:extLst>
            </p:cNvPr>
            <p:cNvSpPr/>
            <p:nvPr/>
          </p:nvSpPr>
          <p:spPr>
            <a:xfrm>
              <a:off x="8764118" y="2847371"/>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Arguments</a:t>
              </a:r>
            </a:p>
            <a:p>
              <a:pPr algn="ctr"/>
              <a:r>
                <a:rPr lang="en-US" dirty="0">
                  <a:solidFill>
                    <a:schemeClr val="tx1"/>
                  </a:solidFill>
                </a:rPr>
                <a:t>(if needed)</a:t>
              </a:r>
            </a:p>
          </p:txBody>
        </p:sp>
        <p:sp>
          <p:nvSpPr>
            <p:cNvPr id="54" name="Rectangle 53">
              <a:extLst>
                <a:ext uri="{FF2B5EF4-FFF2-40B4-BE49-F238E27FC236}">
                  <a16:creationId xmlns:a16="http://schemas.microsoft.com/office/drawing/2014/main" id="{1AACBF17-305D-CC46-B677-D740D94B1FEE}"/>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caller’s return address (ARM)</a:t>
              </a:r>
            </a:p>
          </p:txBody>
        </p:sp>
        <p:sp>
          <p:nvSpPr>
            <p:cNvPr id="55" name="Rectangle 54">
              <a:extLst>
                <a:ext uri="{FF2B5EF4-FFF2-40B4-BE49-F238E27FC236}">
                  <a16:creationId xmlns:a16="http://schemas.microsoft.com/office/drawing/2014/main" id="{BCBA3F75-A40F-9744-BDAF-4F2E2A36DEDF}"/>
                </a:ext>
              </a:extLst>
            </p:cNvPr>
            <p:cNvSpPr/>
            <p:nvPr/>
          </p:nvSpPr>
          <p:spPr>
            <a:xfrm>
              <a:off x="8764118" y="3970117"/>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caller’s frame pointer</a:t>
              </a:r>
            </a:p>
          </p:txBody>
        </p:sp>
        <p:sp>
          <p:nvSpPr>
            <p:cNvPr id="56" name="Rectangle 55">
              <a:extLst>
                <a:ext uri="{FF2B5EF4-FFF2-40B4-BE49-F238E27FC236}">
                  <a16:creationId xmlns:a16="http://schemas.microsoft.com/office/drawing/2014/main" id="{076A968B-B339-EB45-9387-9B8B420B21A8}"/>
                </a:ext>
              </a:extLst>
            </p:cNvPr>
            <p:cNvSpPr/>
            <p:nvPr/>
          </p:nvSpPr>
          <p:spPr>
            <a:xfrm>
              <a:off x="8764118" y="4537277"/>
              <a:ext cx="1469984" cy="16436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57" name="TextBox 56">
              <a:extLst>
                <a:ext uri="{FF2B5EF4-FFF2-40B4-BE49-F238E27FC236}">
                  <a16:creationId xmlns:a16="http://schemas.microsoft.com/office/drawing/2014/main" id="{9BFC7099-5AC6-B048-9C8A-87DF2580F99C}"/>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58" name="Straight Arrow Connector 57">
              <a:extLst>
                <a:ext uri="{FF2B5EF4-FFF2-40B4-BE49-F238E27FC236}">
                  <a16:creationId xmlns:a16="http://schemas.microsoft.com/office/drawing/2014/main" id="{C0CF156C-C328-FF4A-B36F-58DF08DD44F7}"/>
                </a:ext>
              </a:extLst>
            </p:cNvPr>
            <p:cNvCxnSpPr>
              <a:cxnSpLocks/>
              <a:stCxn id="57"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EAC0C99-683F-4342-BA05-80936524FDB2}"/>
                </a:ext>
              </a:extLst>
            </p:cNvPr>
            <p:cNvSpPr txBox="1"/>
            <p:nvPr/>
          </p:nvSpPr>
          <p:spPr>
            <a:xfrm>
              <a:off x="6488948" y="3920543"/>
              <a:ext cx="1507657" cy="646331"/>
            </a:xfrm>
            <a:prstGeom prst="rect">
              <a:avLst/>
            </a:prstGeom>
            <a:noFill/>
          </p:spPr>
          <p:txBody>
            <a:bodyPr wrap="none" rtlCol="0" anchor="ctr">
              <a:spAutoFit/>
            </a:bodyPr>
            <a:lstStyle/>
            <a:p>
              <a:pPr algn="r"/>
              <a:r>
                <a:rPr lang="en-US" dirty="0"/>
                <a:t>Frame Pointer</a:t>
              </a:r>
              <a:br>
                <a:rPr lang="en-US" dirty="0"/>
              </a:br>
              <a:endParaRPr lang="en-US" dirty="0"/>
            </a:p>
          </p:txBody>
        </p:sp>
        <p:cxnSp>
          <p:nvCxnSpPr>
            <p:cNvPr id="60" name="Straight Arrow Connector 59">
              <a:extLst>
                <a:ext uri="{FF2B5EF4-FFF2-40B4-BE49-F238E27FC236}">
                  <a16:creationId xmlns:a16="http://schemas.microsoft.com/office/drawing/2014/main" id="{913E4006-D435-7144-9515-7D12D45E7FF5}"/>
                </a:ext>
              </a:extLst>
            </p:cNvPr>
            <p:cNvCxnSpPr>
              <a:cxnSpLocks/>
              <a:stCxn id="59" idx="3"/>
            </p:cNvCxnSpPr>
            <p:nvPr/>
          </p:nvCxnSpPr>
          <p:spPr>
            <a:xfrm flipV="1">
              <a:off x="7996605" y="4243708"/>
              <a:ext cx="767513" cy="1"/>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61" name="Right Brace 60">
              <a:extLst>
                <a:ext uri="{FF2B5EF4-FFF2-40B4-BE49-F238E27FC236}">
                  <a16:creationId xmlns:a16="http://schemas.microsoft.com/office/drawing/2014/main" id="{3365D39F-1C89-5341-B845-A546BAD899FC}"/>
                </a:ext>
              </a:extLst>
            </p:cNvPr>
            <p:cNvSpPr/>
            <p:nvPr/>
          </p:nvSpPr>
          <p:spPr>
            <a:xfrm>
              <a:off x="10372999" y="3414531"/>
              <a:ext cx="277793" cy="27663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a:extLst>
                <a:ext uri="{FF2B5EF4-FFF2-40B4-BE49-F238E27FC236}">
                  <a16:creationId xmlns:a16="http://schemas.microsoft.com/office/drawing/2014/main" id="{B023DFEE-1624-D24A-BF57-2B54B07EE04B}"/>
                </a:ext>
              </a:extLst>
            </p:cNvPr>
            <p:cNvSpPr txBox="1"/>
            <p:nvPr/>
          </p:nvSpPr>
          <p:spPr>
            <a:xfrm>
              <a:off x="10650792" y="4752332"/>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63" name="Right Brace 62">
              <a:extLst>
                <a:ext uri="{FF2B5EF4-FFF2-40B4-BE49-F238E27FC236}">
                  <a16:creationId xmlns:a16="http://schemas.microsoft.com/office/drawing/2014/main" id="{4CF5327A-5772-A14C-AAD0-A2937AD23BB8}"/>
                </a:ext>
              </a:extLst>
            </p:cNvPr>
            <p:cNvSpPr/>
            <p:nvPr/>
          </p:nvSpPr>
          <p:spPr>
            <a:xfrm>
              <a:off x="10373000" y="1817226"/>
              <a:ext cx="277793" cy="15973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70CE2373-AD8D-0D45-9074-7FDF74C6C8D3}"/>
                </a:ext>
              </a:extLst>
            </p:cNvPr>
            <p:cNvSpPr txBox="1"/>
            <p:nvPr/>
          </p:nvSpPr>
          <p:spPr>
            <a:xfrm>
              <a:off x="10650793" y="2570504"/>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65" name="Right Brace 64">
              <a:extLst>
                <a:ext uri="{FF2B5EF4-FFF2-40B4-BE49-F238E27FC236}">
                  <a16:creationId xmlns:a16="http://schemas.microsoft.com/office/drawing/2014/main" id="{AB50EC8E-E083-B64A-8E17-4ED6154CECA7}"/>
                </a:ext>
              </a:extLst>
            </p:cNvPr>
            <p:cNvSpPr/>
            <p:nvPr/>
          </p:nvSpPr>
          <p:spPr>
            <a:xfrm>
              <a:off x="10372999" y="451413"/>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a:extLst>
                <a:ext uri="{FF2B5EF4-FFF2-40B4-BE49-F238E27FC236}">
                  <a16:creationId xmlns:a16="http://schemas.microsoft.com/office/drawing/2014/main" id="{F5BEE394-5698-C04A-911F-022E4F6C6856}"/>
                </a:ext>
              </a:extLst>
            </p:cNvPr>
            <p:cNvSpPr txBox="1"/>
            <p:nvPr/>
          </p:nvSpPr>
          <p:spPr>
            <a:xfrm>
              <a:off x="10650792" y="527573"/>
              <a:ext cx="928780" cy="646331"/>
            </a:xfrm>
            <a:prstGeom prst="rect">
              <a:avLst/>
            </a:prstGeom>
            <a:noFill/>
          </p:spPr>
          <p:txBody>
            <a:bodyPr wrap="none" rtlCol="0" anchor="ctr">
              <a:spAutoFit/>
            </a:bodyPr>
            <a:lstStyle/>
            <a:p>
              <a:r>
                <a:rPr lang="en-US" dirty="0"/>
                <a:t>main()’s</a:t>
              </a:r>
              <a:br>
                <a:rPr lang="en-US" dirty="0"/>
              </a:br>
              <a:r>
                <a:rPr lang="en-US" dirty="0"/>
                <a:t>Frame</a:t>
              </a:r>
            </a:p>
          </p:txBody>
        </p:sp>
      </p:grpSp>
      <p:cxnSp>
        <p:nvCxnSpPr>
          <p:cNvPr id="71" name="Elbow Connector 70">
            <a:extLst>
              <a:ext uri="{FF2B5EF4-FFF2-40B4-BE49-F238E27FC236}">
                <a16:creationId xmlns:a16="http://schemas.microsoft.com/office/drawing/2014/main" id="{4F280B1C-CD5C-B548-86FA-DF64DBE3B12C}"/>
              </a:ext>
            </a:extLst>
          </p:cNvPr>
          <p:cNvCxnSpPr>
            <a:cxnSpLocks/>
            <a:stCxn id="55" idx="3"/>
            <a:endCxn id="52" idx="3"/>
          </p:cNvCxnSpPr>
          <p:nvPr/>
        </p:nvCxnSpPr>
        <p:spPr>
          <a:xfrm flipV="1">
            <a:off x="10236930" y="2338350"/>
            <a:ext cx="12700" cy="1921398"/>
          </a:xfrm>
          <a:prstGeom prst="bentConnector3">
            <a:avLst>
              <a:gd name="adj1" fmla="val 10316126"/>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66CADCA0-E813-9045-B89D-C7E4D5AB17A5}"/>
              </a:ext>
            </a:extLst>
          </p:cNvPr>
          <p:cNvCxnSpPr>
            <a:cxnSpLocks/>
            <a:stCxn id="52" idx="1"/>
            <a:endCxn id="51" idx="1"/>
          </p:cNvCxnSpPr>
          <p:nvPr/>
        </p:nvCxnSpPr>
        <p:spPr>
          <a:xfrm rot="10800000">
            <a:off x="8766946" y="1539698"/>
            <a:ext cx="12700" cy="798652"/>
          </a:xfrm>
          <a:prstGeom prst="bentConnector3">
            <a:avLst>
              <a:gd name="adj1" fmla="val 6522583"/>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17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vertical)">
                                      <p:cBhvr>
                                        <p:cTn id="7" dur="500"/>
                                        <p:tgtEl>
                                          <p:spTgt spid="49"/>
                                        </p:tgtEl>
                                      </p:cBhvr>
                                    </p:animEffect>
                                  </p:childTnLst>
                                </p:cTn>
                              </p:par>
                              <p:par>
                                <p:cTn id="8" presetID="14" presetClass="exit" presetSubtype="5" fill="hold" nodeType="withEffect">
                                  <p:stCondLst>
                                    <p:cond delay="0"/>
                                  </p:stCondLst>
                                  <p:childTnLst>
                                    <p:animEffect transition="out" filter="randombar(vertical)">
                                      <p:cBhvr>
                                        <p:cTn id="9" dur="500"/>
                                        <p:tgtEl>
                                          <p:spTgt spid="48"/>
                                        </p:tgtEl>
                                      </p:cBhvr>
                                    </p:animEffect>
                                    <p:set>
                                      <p:cBhvr>
                                        <p:cTn id="10" dur="1" fill="hold">
                                          <p:stCondLst>
                                            <p:cond delay="499"/>
                                          </p:stCondLst>
                                        </p:cTn>
                                        <p:tgtEl>
                                          <p:spTgt spid="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dissolve">
                                      <p:cBhvr>
                                        <p:cTn id="15" dur="500"/>
                                        <p:tgtEl>
                                          <p:spTgt spid="4">
                                            <p:txEl>
                                              <p:pRg st="6" end="6"/>
                                            </p:txEl>
                                          </p:spTgt>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wipe(down)">
                                      <p:cBhvr>
                                        <p:cTn id="19" dur="500"/>
                                        <p:tgtEl>
                                          <p:spTgt spid="71"/>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wipe(down)">
                                      <p:cBhvr>
                                        <p:cTn id="2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(ARM)</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826252" y="1545393"/>
            <a:ext cx="1425070" cy="369332"/>
          </a:xfrm>
          <a:prstGeom prst="rect">
            <a:avLst/>
          </a:prstGeom>
          <a:noFill/>
        </p:spPr>
        <p:txBody>
          <a:bodyPr wrap="none" rtlCol="0">
            <a:spAutoFit/>
          </a:bodyPr>
          <a:lstStyle/>
          <a:p>
            <a:r>
              <a:rPr lang="en-US" dirty="0"/>
              <a:t>original code</a:t>
            </a:r>
          </a:p>
        </p:txBody>
      </p:sp>
      <p:sp>
        <p:nvSpPr>
          <p:cNvPr id="10" name="Rounded Rectangle 9">
            <a:extLst>
              <a:ext uri="{FF2B5EF4-FFF2-40B4-BE49-F238E27FC236}">
                <a16:creationId xmlns:a16="http://schemas.microsoft.com/office/drawing/2014/main" id="{07E005A6-ACC7-324A-B5E6-87C92BF18DA0}"/>
              </a:ext>
            </a:extLst>
          </p:cNvPr>
          <p:cNvSpPr/>
          <p:nvPr/>
        </p:nvSpPr>
        <p:spPr>
          <a:xfrm>
            <a:off x="71765" y="4111789"/>
            <a:ext cx="8081635" cy="240163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int *end = values +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do {</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values++;</a:t>
            </a:r>
          </a:p>
          <a:p>
            <a:r>
              <a:rPr lang="en-US" dirty="0">
                <a:solidFill>
                  <a:srgbClr val="00FA00"/>
                </a:solidFill>
                <a:latin typeface="Lucida Console" panose="020B0609040504020204" pitchFamily="49" charset="0"/>
              </a:rPr>
              <a:t>    } while (values != end);</a:t>
            </a:r>
          </a:p>
          <a:p>
            <a:r>
              <a:rPr lang="en-US" dirty="0">
                <a:solidFill>
                  <a:srgbClr val="00FA00"/>
                </a:solidFill>
                <a:latin typeface="Lucida Console" panose="020B0609040504020204" pitchFamily="49" charset="0"/>
              </a:rPr>
              <a:t>}</a:t>
            </a:r>
          </a:p>
        </p:txBody>
      </p:sp>
      <p:sp>
        <p:nvSpPr>
          <p:cNvPr id="13" name="TextBox 12">
            <a:extLst>
              <a:ext uri="{FF2B5EF4-FFF2-40B4-BE49-F238E27FC236}">
                <a16:creationId xmlns:a16="http://schemas.microsoft.com/office/drawing/2014/main" id="{0BB46AC0-338A-3245-B9BC-D2004CAE3645}"/>
              </a:ext>
            </a:extLst>
          </p:cNvPr>
          <p:cNvSpPr txBox="1"/>
          <p:nvPr/>
        </p:nvSpPr>
        <p:spPr>
          <a:xfrm>
            <a:off x="3218901" y="3742457"/>
            <a:ext cx="2942665" cy="369332"/>
          </a:xfrm>
          <a:prstGeom prst="rect">
            <a:avLst/>
          </a:prstGeom>
          <a:noFill/>
        </p:spPr>
        <p:txBody>
          <a:bodyPr wrap="none" rtlCol="0">
            <a:spAutoFit/>
          </a:bodyPr>
          <a:lstStyle/>
          <a:p>
            <a:r>
              <a:rPr lang="en-US" dirty="0"/>
              <a:t>functionally-equivalent code</a:t>
            </a:r>
          </a:p>
        </p:txBody>
      </p:sp>
      <p:sp>
        <p:nvSpPr>
          <p:cNvPr id="14" name="Rounded Rectangular Callout 13">
            <a:extLst>
              <a:ext uri="{FF2B5EF4-FFF2-40B4-BE49-F238E27FC236}">
                <a16:creationId xmlns:a16="http://schemas.microsoft.com/office/drawing/2014/main" id="{EF6B338D-7ED7-814D-A9FE-11BFE688CE47}"/>
              </a:ext>
            </a:extLst>
          </p:cNvPr>
          <p:cNvSpPr/>
          <p:nvPr/>
        </p:nvSpPr>
        <p:spPr>
          <a:xfrm>
            <a:off x="789180" y="3278479"/>
            <a:ext cx="1586204" cy="709127"/>
          </a:xfrm>
          <a:prstGeom prst="wedgeRoundRectCallout">
            <a:avLst>
              <a:gd name="adj1" fmla="val 14735"/>
              <a:gd name="adj2" fmla="val 16611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Eliminates loop variable </a:t>
            </a:r>
            <a:r>
              <a:rPr lang="en-US" i="1" dirty="0" err="1">
                <a:solidFill>
                  <a:srgbClr val="002060"/>
                </a:solidFill>
              </a:rPr>
              <a:t>i</a:t>
            </a:r>
            <a:endParaRPr lang="en-US" dirty="0">
              <a:solidFill>
                <a:srgbClr val="002060"/>
              </a:solidFill>
            </a:endParaRPr>
          </a:p>
        </p:txBody>
      </p:sp>
      <p:sp>
        <p:nvSpPr>
          <p:cNvPr id="15" name="Rounded Rectangular Callout 14">
            <a:extLst>
              <a:ext uri="{FF2B5EF4-FFF2-40B4-BE49-F238E27FC236}">
                <a16:creationId xmlns:a16="http://schemas.microsoft.com/office/drawing/2014/main" id="{EBDD3363-FF96-9C4B-B747-8DBCB29236C6}"/>
              </a:ext>
            </a:extLst>
          </p:cNvPr>
          <p:cNvSpPr/>
          <p:nvPr/>
        </p:nvSpPr>
        <p:spPr>
          <a:xfrm>
            <a:off x="5051433" y="5713279"/>
            <a:ext cx="1586204" cy="709127"/>
          </a:xfrm>
          <a:prstGeom prst="wedgeRoundRectCallout">
            <a:avLst>
              <a:gd name="adj1" fmla="val -196950"/>
              <a:gd name="adj2" fmla="val -4241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sp>
        <p:nvSpPr>
          <p:cNvPr id="16" name="Rounded Rectangular Callout 15">
            <a:extLst>
              <a:ext uri="{FF2B5EF4-FFF2-40B4-BE49-F238E27FC236}">
                <a16:creationId xmlns:a16="http://schemas.microsoft.com/office/drawing/2014/main" id="{3CC20D27-2EA1-324B-A613-E758C923EF0B}"/>
              </a:ext>
            </a:extLst>
          </p:cNvPr>
          <p:cNvSpPr/>
          <p:nvPr/>
        </p:nvSpPr>
        <p:spPr>
          <a:xfrm>
            <a:off x="4186565" y="5080662"/>
            <a:ext cx="1586204" cy="709127"/>
          </a:xfrm>
          <a:prstGeom prst="wedgeRoundRectCallout">
            <a:avLst>
              <a:gd name="adj1" fmla="val -122912"/>
              <a:gd name="adj2" fmla="val 559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17" name="Rounded Rectangle 16">
            <a:extLst>
              <a:ext uri="{FF2B5EF4-FFF2-40B4-BE49-F238E27FC236}">
                <a16:creationId xmlns:a16="http://schemas.microsoft.com/office/drawing/2014/main" id="{CF7751C0-A511-714F-801F-7A0840C8C69D}"/>
              </a:ext>
            </a:extLst>
          </p:cNvPr>
          <p:cNvSpPr/>
          <p:nvPr/>
        </p:nvSpPr>
        <p:spPr>
          <a:xfrm>
            <a:off x="6550364" y="2658662"/>
            <a:ext cx="5339864" cy="26921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add     x1, x0, x1, </a:t>
            </a:r>
            <a:r>
              <a:rPr lang="en-US" dirty="0" err="1">
                <a:solidFill>
                  <a:srgbClr val="00FA00"/>
                </a:solidFill>
                <a:latin typeface="Lucida Console" panose="020B0609040504020204" pitchFamily="49" charset="0"/>
              </a:rPr>
              <a:t>sxtw</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.L5: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w2, [x0]</a:t>
            </a:r>
          </a:p>
          <a:p>
            <a:r>
              <a:rPr lang="en-US" dirty="0">
                <a:solidFill>
                  <a:srgbClr val="00FA00"/>
                </a:solidFill>
                <a:latin typeface="Lucida Console" panose="020B0609040504020204" pitchFamily="49" charset="0"/>
              </a:rPr>
              <a:t>        add     w2, w2, 1</a:t>
            </a:r>
          </a:p>
          <a:p>
            <a:r>
              <a:rPr lang="en-US" dirty="0">
                <a:solidFill>
                  <a:srgbClr val="00FA00"/>
                </a:solidFill>
                <a:latin typeface="Lucida Console" panose="020B0609040504020204" pitchFamily="49" charset="0"/>
              </a:rPr>
              <a:t>        str     w2, [x0], 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x0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bne</a:t>
            </a:r>
            <a:r>
              <a:rPr lang="en-US" dirty="0">
                <a:solidFill>
                  <a:srgbClr val="00FA00"/>
                </a:solidFill>
                <a:latin typeface="Lucida Console" panose="020B0609040504020204" pitchFamily="49" charset="0"/>
              </a:rPr>
              <a:t>     .L5</a:t>
            </a:r>
          </a:p>
          <a:p>
            <a:r>
              <a:rPr lang="en-US" dirty="0">
                <a:solidFill>
                  <a:srgbClr val="00FA00"/>
                </a:solidFill>
                <a:latin typeface="Lucida Console" panose="020B0609040504020204" pitchFamily="49" charset="0"/>
              </a:rPr>
              <a:t>        ret</a:t>
            </a:r>
          </a:p>
        </p:txBody>
      </p:sp>
      <p:sp>
        <p:nvSpPr>
          <p:cNvPr id="18" name="TextBox 17">
            <a:extLst>
              <a:ext uri="{FF2B5EF4-FFF2-40B4-BE49-F238E27FC236}">
                <a16:creationId xmlns:a16="http://schemas.microsoft.com/office/drawing/2014/main" id="{88A3BD59-ED61-F24D-9BA3-392D5FCA7F4E}"/>
              </a:ext>
            </a:extLst>
          </p:cNvPr>
          <p:cNvSpPr txBox="1"/>
          <p:nvPr/>
        </p:nvSpPr>
        <p:spPr>
          <a:xfrm>
            <a:off x="9447544" y="2258001"/>
            <a:ext cx="2262094" cy="369332"/>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endParaRPr lang="en-US" dirty="0"/>
          </a:p>
        </p:txBody>
      </p:sp>
      <p:sp>
        <p:nvSpPr>
          <p:cNvPr id="19" name="Rounded Rectangular Callout 18">
            <a:extLst>
              <a:ext uri="{FF2B5EF4-FFF2-40B4-BE49-F238E27FC236}">
                <a16:creationId xmlns:a16="http://schemas.microsoft.com/office/drawing/2014/main" id="{BC9EBB08-91A7-184E-AC11-3C9FC437491D}"/>
              </a:ext>
            </a:extLst>
          </p:cNvPr>
          <p:cNvSpPr/>
          <p:nvPr/>
        </p:nvSpPr>
        <p:spPr>
          <a:xfrm>
            <a:off x="4199898" y="5080662"/>
            <a:ext cx="1586204" cy="709127"/>
          </a:xfrm>
          <a:prstGeom prst="wedgeRoundRectCallout">
            <a:avLst>
              <a:gd name="adj1" fmla="val 179346"/>
              <a:gd name="adj2" fmla="val -19654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integer</a:t>
            </a:r>
            <a:br>
              <a:rPr lang="en-US" dirty="0">
                <a:solidFill>
                  <a:srgbClr val="002060"/>
                </a:solidFill>
              </a:rPr>
            </a:br>
            <a:r>
              <a:rPr lang="en-US" dirty="0">
                <a:solidFill>
                  <a:srgbClr val="002060"/>
                </a:solidFill>
              </a:rPr>
              <a:t>arithmetic</a:t>
            </a:r>
          </a:p>
        </p:txBody>
      </p:sp>
      <p:sp>
        <p:nvSpPr>
          <p:cNvPr id="20" name="Rounded Rectangular Callout 19">
            <a:extLst>
              <a:ext uri="{FF2B5EF4-FFF2-40B4-BE49-F238E27FC236}">
                <a16:creationId xmlns:a16="http://schemas.microsoft.com/office/drawing/2014/main" id="{713D78D8-2401-284C-B528-D25634E8834B}"/>
              </a:ext>
            </a:extLst>
          </p:cNvPr>
          <p:cNvSpPr/>
          <p:nvPr/>
        </p:nvSpPr>
        <p:spPr>
          <a:xfrm>
            <a:off x="5051433" y="5723441"/>
            <a:ext cx="1586204" cy="709127"/>
          </a:xfrm>
          <a:prstGeom prst="wedgeRoundRectCallout">
            <a:avLst>
              <a:gd name="adj1" fmla="val 278249"/>
              <a:gd name="adj2" fmla="val -24106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pointer arithmetic</a:t>
            </a:r>
          </a:p>
        </p:txBody>
      </p:sp>
      <p:pic>
        <p:nvPicPr>
          <p:cNvPr id="24" name="Picture 23">
            <a:extLst>
              <a:ext uri="{FF2B5EF4-FFF2-40B4-BE49-F238E27FC236}">
                <a16:creationId xmlns:a16="http://schemas.microsoft.com/office/drawing/2014/main" id="{D897F716-6EAD-B54A-826D-15850B4970AF}"/>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25" name="Picture 24">
            <a:extLst>
              <a:ext uri="{FF2B5EF4-FFF2-40B4-BE49-F238E27FC236}">
                <a16:creationId xmlns:a16="http://schemas.microsoft.com/office/drawing/2014/main" id="{20920EDE-4B77-044B-84CF-9371C27B4EED}"/>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39012889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Saving Registers</a:t>
            </a:r>
          </a:p>
        </p:txBody>
      </p:sp>
      <p:sp>
        <p:nvSpPr>
          <p:cNvPr id="8" name="Content Placeholder 7">
            <a:extLst>
              <a:ext uri="{FF2B5EF4-FFF2-40B4-BE49-F238E27FC236}">
                <a16:creationId xmlns:a16="http://schemas.microsoft.com/office/drawing/2014/main" id="{B40816E8-908E-6C40-8111-3EAE4ED50D6E}"/>
              </a:ext>
            </a:extLst>
          </p:cNvPr>
          <p:cNvSpPr>
            <a:spLocks noGrp="1"/>
          </p:cNvSpPr>
          <p:nvPr>
            <p:ph idx="1"/>
          </p:nvPr>
        </p:nvSpPr>
        <p:spPr/>
        <p:txBody>
          <a:bodyPr/>
          <a:lstStyle/>
          <a:p>
            <a:r>
              <a:rPr lang="en-US" dirty="0"/>
              <a:t>Registers are </a:t>
            </a:r>
            <a:r>
              <a:rPr lang="en-US" i="1" dirty="0"/>
              <a:t>not</a:t>
            </a:r>
            <a:r>
              <a:rPr lang="en-US" dirty="0"/>
              <a:t> scope-limited variables – preserved between procedure calls</a:t>
            </a:r>
          </a:p>
          <a:p>
            <a:r>
              <a:rPr lang="en-US" dirty="0"/>
              <a:t>Some registers have special uses; others are “scratch registers”</a:t>
            </a:r>
          </a:p>
          <a:p>
            <a:r>
              <a:rPr lang="en-US" dirty="0"/>
              <a:t>Caller-Saved Registers</a:t>
            </a:r>
          </a:p>
          <a:p>
            <a:pPr lvl="1"/>
            <a:r>
              <a:rPr lang="en-US" dirty="0"/>
              <a:t>If caller needs values in these registers, it must save them to stack or another register before a procedure call, and restore them after procedure call</a:t>
            </a:r>
          </a:p>
          <a:p>
            <a:pPr lvl="1"/>
            <a:r>
              <a:rPr lang="en-US" dirty="0"/>
              <a:t>Callee can safely overwrite these registers</a:t>
            </a:r>
          </a:p>
          <a:p>
            <a:r>
              <a:rPr lang="en-US" dirty="0"/>
              <a:t>Callee-Saved Registers</a:t>
            </a:r>
          </a:p>
          <a:p>
            <a:pPr lvl="1"/>
            <a:r>
              <a:rPr lang="en-US" dirty="0"/>
              <a:t>If callee will overwrite these registers, it must save their contents to stack or another register to stack before use, and restore their values before returning</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86016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dissolve">
                                      <p:cBhvr>
                                        <p:cTn id="20" dur="500"/>
                                        <p:tgtEl>
                                          <p:spTgt spid="8">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dissolv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dissolve">
                                      <p:cBhvr>
                                        <p:cTn id="28" dur="500"/>
                                        <p:tgtEl>
                                          <p:spTgt spid="8">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dissolve">
                                      <p:cBhvr>
                                        <p:cTn id="3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x86 Register Saving Conventions</a:t>
            </a:r>
          </a:p>
        </p:txBody>
      </p:sp>
      <p:sp>
        <p:nvSpPr>
          <p:cNvPr id="8" name="Text Placeholder 7">
            <a:extLst>
              <a:ext uri="{FF2B5EF4-FFF2-40B4-BE49-F238E27FC236}">
                <a16:creationId xmlns:a16="http://schemas.microsoft.com/office/drawing/2014/main" id="{FA4712B4-0F20-A94D-8CA0-21E0518621B7}"/>
              </a:ext>
            </a:extLst>
          </p:cNvPr>
          <p:cNvSpPr>
            <a:spLocks noGrp="1"/>
          </p:cNvSpPr>
          <p:nvPr>
            <p:ph type="body" idx="1"/>
          </p:nvPr>
        </p:nvSpPr>
        <p:spPr/>
        <p:txBody>
          <a:bodyPr/>
          <a:lstStyle/>
          <a:p>
            <a:r>
              <a:rPr lang="en-US" dirty="0"/>
              <a:t>Caller-Saved</a:t>
            </a:r>
          </a:p>
        </p:txBody>
      </p:sp>
      <p:sp>
        <p:nvSpPr>
          <p:cNvPr id="10" name="Text Placeholder 9">
            <a:extLst>
              <a:ext uri="{FF2B5EF4-FFF2-40B4-BE49-F238E27FC236}">
                <a16:creationId xmlns:a16="http://schemas.microsoft.com/office/drawing/2014/main" id="{F9BD60C2-B3AD-8B40-A99E-9E110B72A679}"/>
              </a:ext>
            </a:extLst>
          </p:cNvPr>
          <p:cNvSpPr>
            <a:spLocks noGrp="1"/>
          </p:cNvSpPr>
          <p:nvPr>
            <p:ph type="body" sz="quarter" idx="3"/>
          </p:nvPr>
        </p:nvSpPr>
        <p:spPr/>
        <p:txBody>
          <a:bodyPr/>
          <a:lstStyle/>
          <a:p>
            <a:r>
              <a:rPr lang="en-US" dirty="0"/>
              <a:t>Callee-Saved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121</a:t>
            </a:fld>
            <a:endParaRPr lang="en-US"/>
          </a:p>
        </p:txBody>
      </p:sp>
      <p:sp>
        <p:nvSpPr>
          <p:cNvPr id="12" name="Text Placeholder 11">
            <a:extLst>
              <a:ext uri="{FF2B5EF4-FFF2-40B4-BE49-F238E27FC236}">
                <a16:creationId xmlns:a16="http://schemas.microsoft.com/office/drawing/2014/main" id="{2C20B42A-96F2-1E45-B740-4DFF66B2EF16}"/>
              </a:ext>
            </a:extLst>
          </p:cNvPr>
          <p:cNvSpPr>
            <a:spLocks noGrp="1"/>
          </p:cNvSpPr>
          <p:nvPr>
            <p:ph type="body" sz="quarter" idx="13"/>
          </p:nvPr>
        </p:nvSpPr>
        <p:spPr/>
        <p:txBody>
          <a:bodyPr/>
          <a:lstStyle/>
          <a:p>
            <a:r>
              <a:rPr lang="en-US" dirty="0"/>
              <a:t>Slide by Bohn</a:t>
            </a:r>
          </a:p>
        </p:txBody>
      </p:sp>
      <p:graphicFrame>
        <p:nvGraphicFramePr>
          <p:cNvPr id="13" name="Content Placeholder 14">
            <a:extLst>
              <a:ext uri="{FF2B5EF4-FFF2-40B4-BE49-F238E27FC236}">
                <a16:creationId xmlns:a16="http://schemas.microsoft.com/office/drawing/2014/main" id="{FF3F0769-DE12-7E4F-B8A3-27781F5E4754}"/>
              </a:ext>
            </a:extLst>
          </p:cNvPr>
          <p:cNvGraphicFramePr>
            <a:graphicFrameLocks noGrp="1"/>
          </p:cNvGraphicFramePr>
          <p:nvPr>
            <p:ph sz="half" idx="2"/>
            <p:extLst>
              <p:ext uri="{D42A27DB-BD31-4B8C-83A1-F6EECF244321}">
                <p14:modId xmlns:p14="http://schemas.microsoft.com/office/powerpoint/2010/main" val="1265199866"/>
              </p:ext>
            </p:extLst>
          </p:nvPr>
        </p:nvGraphicFramePr>
        <p:xfrm>
          <a:off x="839788" y="2505075"/>
          <a:ext cx="5157788" cy="3337560"/>
        </p:xfrm>
        <a:graphic>
          <a:graphicData uri="http://schemas.openxmlformats.org/drawingml/2006/table">
            <a:tbl>
              <a:tblPr firstRow="1" bandRow="1">
                <a:tableStyleId>{BC89EF96-8CEA-46FF-86C4-4CE0E7609802}</a:tableStyleId>
              </a:tblPr>
              <a:tblGrid>
                <a:gridCol w="2578894">
                  <a:extLst>
                    <a:ext uri="{9D8B030D-6E8A-4147-A177-3AD203B41FA5}">
                      <a16:colId xmlns:a16="http://schemas.microsoft.com/office/drawing/2014/main" val="3992299227"/>
                    </a:ext>
                  </a:extLst>
                </a:gridCol>
                <a:gridCol w="2578894">
                  <a:extLst>
                    <a:ext uri="{9D8B030D-6E8A-4147-A177-3AD203B41FA5}">
                      <a16:colId xmlns:a16="http://schemas.microsoft.com/office/drawing/2014/main" val="2626303498"/>
                    </a:ext>
                  </a:extLst>
                </a:gridCol>
              </a:tblGrid>
              <a:tr h="370840">
                <a:tc>
                  <a:txBody>
                    <a:bodyPr/>
                    <a:lstStyle/>
                    <a:p>
                      <a:r>
                        <a:rPr lang="en-US" b="0" dirty="0"/>
                        <a:t>%</a:t>
                      </a:r>
                      <a:r>
                        <a:rPr lang="en-US" b="0" dirty="0" err="1"/>
                        <a:t>rax</a:t>
                      </a:r>
                      <a:endParaRPr lang="en-US" b="0" dirty="0"/>
                    </a:p>
                  </a:txBody>
                  <a:tcPr anchor="ctr"/>
                </a:tc>
                <a:tc>
                  <a:txBody>
                    <a:bodyPr/>
                    <a:lstStyle/>
                    <a:p>
                      <a:r>
                        <a:rPr lang="en-US" b="0" dirty="0"/>
                        <a:t>return</a:t>
                      </a:r>
                      <a:r>
                        <a:rPr lang="en-US" b="0" baseline="0" dirty="0"/>
                        <a:t> value</a:t>
                      </a:r>
                      <a:endParaRPr lang="en-US" b="0" dirty="0"/>
                    </a:p>
                  </a:txBody>
                  <a:tcPr anchor="ctr"/>
                </a:tc>
                <a:extLst>
                  <a:ext uri="{0D108BD9-81ED-4DB2-BD59-A6C34878D82A}">
                    <a16:rowId xmlns:a16="http://schemas.microsoft.com/office/drawing/2014/main" val="2109501014"/>
                  </a:ext>
                </a:extLst>
              </a:tr>
              <a:tr h="370840">
                <a:tc>
                  <a:txBody>
                    <a:bodyPr/>
                    <a:lstStyle/>
                    <a:p>
                      <a:r>
                        <a:rPr lang="en-US" b="0" dirty="0"/>
                        <a:t>%</a:t>
                      </a:r>
                      <a:r>
                        <a:rPr lang="en-US" b="0" dirty="0" err="1"/>
                        <a:t>rdi</a:t>
                      </a:r>
                      <a:endParaRPr lang="en-US" b="0" dirty="0"/>
                    </a:p>
                  </a:txBody>
                  <a:tcPr anchor="ctr"/>
                </a:tc>
                <a:tc rowSpan="6">
                  <a:txBody>
                    <a:bodyPr/>
                    <a:lstStyle/>
                    <a:p>
                      <a:r>
                        <a:rPr lang="en-US" b="0" dirty="0"/>
                        <a:t>arguments</a:t>
                      </a:r>
                    </a:p>
                  </a:txBody>
                  <a:tcPr anchor="ctr"/>
                </a:tc>
                <a:extLst>
                  <a:ext uri="{0D108BD9-81ED-4DB2-BD59-A6C34878D82A}">
                    <a16:rowId xmlns:a16="http://schemas.microsoft.com/office/drawing/2014/main" val="3765188526"/>
                  </a:ext>
                </a:extLst>
              </a:tr>
              <a:tr h="370840">
                <a:tc>
                  <a:txBody>
                    <a:bodyPr/>
                    <a:lstStyle/>
                    <a:p>
                      <a:r>
                        <a:rPr lang="en-US" dirty="0"/>
                        <a:t>%</a:t>
                      </a:r>
                      <a:r>
                        <a:rPr lang="en-US" dirty="0" err="1"/>
                        <a:t>rsi</a:t>
                      </a:r>
                      <a:endParaRPr lang="en-US" dirty="0"/>
                    </a:p>
                  </a:txBody>
                  <a:tcPr anchor="ctr"/>
                </a:tc>
                <a:tc vMerge="1">
                  <a:txBody>
                    <a:bodyPr/>
                    <a:lstStyle/>
                    <a:p>
                      <a:endParaRPr lang="en-US" dirty="0"/>
                    </a:p>
                  </a:txBody>
                  <a:tcPr/>
                </a:tc>
                <a:extLst>
                  <a:ext uri="{0D108BD9-81ED-4DB2-BD59-A6C34878D82A}">
                    <a16:rowId xmlns:a16="http://schemas.microsoft.com/office/drawing/2014/main" val="2791670835"/>
                  </a:ext>
                </a:extLst>
              </a:tr>
              <a:tr h="370840">
                <a:tc>
                  <a:txBody>
                    <a:bodyPr/>
                    <a:lstStyle/>
                    <a:p>
                      <a:r>
                        <a:rPr lang="en-US" dirty="0"/>
                        <a:t>%</a:t>
                      </a:r>
                      <a:r>
                        <a:rPr lang="en-US" dirty="0" err="1"/>
                        <a:t>rdx</a:t>
                      </a:r>
                      <a:endParaRPr lang="en-US" dirty="0"/>
                    </a:p>
                  </a:txBody>
                  <a:tcPr anchor="ctr"/>
                </a:tc>
                <a:tc vMerge="1">
                  <a:txBody>
                    <a:bodyPr/>
                    <a:lstStyle/>
                    <a:p>
                      <a:endParaRPr lang="en-US" dirty="0"/>
                    </a:p>
                  </a:txBody>
                  <a:tcPr/>
                </a:tc>
                <a:extLst>
                  <a:ext uri="{0D108BD9-81ED-4DB2-BD59-A6C34878D82A}">
                    <a16:rowId xmlns:a16="http://schemas.microsoft.com/office/drawing/2014/main" val="3509293175"/>
                  </a:ext>
                </a:extLst>
              </a:tr>
              <a:tr h="370840">
                <a:tc>
                  <a:txBody>
                    <a:bodyPr/>
                    <a:lstStyle/>
                    <a:p>
                      <a:r>
                        <a:rPr lang="en-US" dirty="0"/>
                        <a:t>%</a:t>
                      </a:r>
                      <a:r>
                        <a:rPr lang="en-US" dirty="0" err="1"/>
                        <a:t>rcx</a:t>
                      </a:r>
                      <a:endParaRPr lang="en-US" dirty="0"/>
                    </a:p>
                  </a:txBody>
                  <a:tcPr anchor="ctr"/>
                </a:tc>
                <a:tc vMerge="1">
                  <a:txBody>
                    <a:bodyPr/>
                    <a:lstStyle/>
                    <a:p>
                      <a:endParaRPr lang="en-US" dirty="0"/>
                    </a:p>
                  </a:txBody>
                  <a:tcPr/>
                </a:tc>
                <a:extLst>
                  <a:ext uri="{0D108BD9-81ED-4DB2-BD59-A6C34878D82A}">
                    <a16:rowId xmlns:a16="http://schemas.microsoft.com/office/drawing/2014/main" val="3067895860"/>
                  </a:ext>
                </a:extLst>
              </a:tr>
              <a:tr h="370840">
                <a:tc>
                  <a:txBody>
                    <a:bodyPr/>
                    <a:lstStyle/>
                    <a:p>
                      <a:r>
                        <a:rPr lang="en-US" dirty="0"/>
                        <a:t>%r8</a:t>
                      </a:r>
                    </a:p>
                  </a:txBody>
                  <a:tcPr anchor="ctr"/>
                </a:tc>
                <a:tc vMerge="1">
                  <a:txBody>
                    <a:bodyPr/>
                    <a:lstStyle/>
                    <a:p>
                      <a:endParaRPr lang="en-US" dirty="0"/>
                    </a:p>
                  </a:txBody>
                  <a:tcPr/>
                </a:tc>
                <a:extLst>
                  <a:ext uri="{0D108BD9-81ED-4DB2-BD59-A6C34878D82A}">
                    <a16:rowId xmlns:a16="http://schemas.microsoft.com/office/drawing/2014/main" val="1851764915"/>
                  </a:ext>
                </a:extLst>
              </a:tr>
              <a:tr h="370840">
                <a:tc>
                  <a:txBody>
                    <a:bodyPr/>
                    <a:lstStyle/>
                    <a:p>
                      <a:r>
                        <a:rPr lang="en-US" dirty="0"/>
                        <a:t>%r9</a:t>
                      </a:r>
                    </a:p>
                  </a:txBody>
                  <a:tcPr anchor="ctr"/>
                </a:tc>
                <a:tc vMerge="1">
                  <a:txBody>
                    <a:bodyPr/>
                    <a:lstStyle/>
                    <a:p>
                      <a:endParaRPr lang="en-US" dirty="0"/>
                    </a:p>
                  </a:txBody>
                  <a:tcPr/>
                </a:tc>
                <a:extLst>
                  <a:ext uri="{0D108BD9-81ED-4DB2-BD59-A6C34878D82A}">
                    <a16:rowId xmlns:a16="http://schemas.microsoft.com/office/drawing/2014/main" val="2161343733"/>
                  </a:ext>
                </a:extLst>
              </a:tr>
              <a:tr h="370840">
                <a:tc>
                  <a:txBody>
                    <a:bodyPr/>
                    <a:lstStyle/>
                    <a:p>
                      <a:r>
                        <a:rPr lang="en-US" dirty="0"/>
                        <a:t>%r10</a:t>
                      </a:r>
                    </a:p>
                  </a:txBody>
                  <a:tcPr anchor="ctr"/>
                </a:tc>
                <a:tc rowSpan="2">
                  <a:txBody>
                    <a:bodyPr/>
                    <a:lstStyle/>
                    <a:p>
                      <a:r>
                        <a:rPr lang="en-US" dirty="0"/>
                        <a:t>scratch registers</a:t>
                      </a:r>
                    </a:p>
                  </a:txBody>
                  <a:tcPr anchor="ctr">
                    <a:noFill/>
                  </a:tcPr>
                </a:tc>
                <a:extLst>
                  <a:ext uri="{0D108BD9-81ED-4DB2-BD59-A6C34878D82A}">
                    <a16:rowId xmlns:a16="http://schemas.microsoft.com/office/drawing/2014/main" val="3532268361"/>
                  </a:ext>
                </a:extLst>
              </a:tr>
              <a:tr h="370840">
                <a:tc>
                  <a:txBody>
                    <a:bodyPr/>
                    <a:lstStyle/>
                    <a:p>
                      <a:r>
                        <a:rPr lang="en-US" dirty="0"/>
                        <a:t>%r11</a:t>
                      </a:r>
                    </a:p>
                  </a:txBody>
                  <a:tcPr anchor="ctr"/>
                </a:tc>
                <a:tc vMerge="1">
                  <a:txBody>
                    <a:bodyPr/>
                    <a:lstStyle/>
                    <a:p>
                      <a:endParaRPr lang="en-US" dirty="0"/>
                    </a:p>
                  </a:txBody>
                  <a:tcPr anchor="ctr"/>
                </a:tc>
                <a:extLst>
                  <a:ext uri="{0D108BD9-81ED-4DB2-BD59-A6C34878D82A}">
                    <a16:rowId xmlns:a16="http://schemas.microsoft.com/office/drawing/2014/main" val="3872235781"/>
                  </a:ext>
                </a:extLst>
              </a:tr>
            </a:tbl>
          </a:graphicData>
        </a:graphic>
      </p:graphicFrame>
      <p:graphicFrame>
        <p:nvGraphicFramePr>
          <p:cNvPr id="14" name="Content Placeholder 14">
            <a:extLst>
              <a:ext uri="{FF2B5EF4-FFF2-40B4-BE49-F238E27FC236}">
                <a16:creationId xmlns:a16="http://schemas.microsoft.com/office/drawing/2014/main" id="{5E143967-5235-524F-8572-F2F389A06625}"/>
              </a:ext>
            </a:extLst>
          </p:cNvPr>
          <p:cNvGraphicFramePr>
            <a:graphicFrameLocks noGrp="1"/>
          </p:cNvGraphicFramePr>
          <p:nvPr>
            <p:ph sz="quarter" idx="4"/>
            <p:extLst>
              <p:ext uri="{D42A27DB-BD31-4B8C-83A1-F6EECF244321}">
                <p14:modId xmlns:p14="http://schemas.microsoft.com/office/powerpoint/2010/main" val="3091548072"/>
              </p:ext>
            </p:extLst>
          </p:nvPr>
        </p:nvGraphicFramePr>
        <p:xfrm>
          <a:off x="6172200" y="2505075"/>
          <a:ext cx="5183188" cy="2595880"/>
        </p:xfrm>
        <a:graphic>
          <a:graphicData uri="http://schemas.openxmlformats.org/drawingml/2006/table">
            <a:tbl>
              <a:tblPr firstRow="1" bandRow="1">
                <a:tableStyleId>{BC89EF96-8CEA-46FF-86C4-4CE0E7609802}</a:tableStyleId>
              </a:tblPr>
              <a:tblGrid>
                <a:gridCol w="2591594">
                  <a:extLst>
                    <a:ext uri="{9D8B030D-6E8A-4147-A177-3AD203B41FA5}">
                      <a16:colId xmlns:a16="http://schemas.microsoft.com/office/drawing/2014/main" val="3992299227"/>
                    </a:ext>
                  </a:extLst>
                </a:gridCol>
                <a:gridCol w="2591594">
                  <a:extLst>
                    <a:ext uri="{9D8B030D-6E8A-4147-A177-3AD203B41FA5}">
                      <a16:colId xmlns:a16="http://schemas.microsoft.com/office/drawing/2014/main" val="2626303498"/>
                    </a:ext>
                  </a:extLst>
                </a:gridCol>
              </a:tblGrid>
              <a:tr h="370840">
                <a:tc>
                  <a:txBody>
                    <a:bodyPr/>
                    <a:lstStyle/>
                    <a:p>
                      <a:r>
                        <a:rPr lang="en-US" b="0" dirty="0"/>
                        <a:t>%</a:t>
                      </a:r>
                      <a:r>
                        <a:rPr lang="en-US" b="0" dirty="0" err="1"/>
                        <a:t>rbx</a:t>
                      </a:r>
                      <a:endParaRPr lang="en-US" b="0" dirty="0"/>
                    </a:p>
                  </a:txBody>
                  <a:tcPr marL="91890" marR="91890" anchor="ctr"/>
                </a:tc>
                <a:tc rowSpan="5">
                  <a:txBody>
                    <a:bodyPr/>
                    <a:lstStyle/>
                    <a:p>
                      <a:r>
                        <a:rPr lang="en-US" b="0" dirty="0"/>
                        <a:t>scratch registers</a:t>
                      </a:r>
                    </a:p>
                  </a:txBody>
                  <a:tcPr marL="91890" marR="91890" anchor="ctr"/>
                </a:tc>
                <a:extLst>
                  <a:ext uri="{0D108BD9-81ED-4DB2-BD59-A6C34878D82A}">
                    <a16:rowId xmlns:a16="http://schemas.microsoft.com/office/drawing/2014/main" val="2109501014"/>
                  </a:ext>
                </a:extLst>
              </a:tr>
              <a:tr h="370840">
                <a:tc>
                  <a:txBody>
                    <a:bodyPr/>
                    <a:lstStyle/>
                    <a:p>
                      <a:r>
                        <a:rPr lang="en-US" b="0" dirty="0"/>
                        <a:t>%r12</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3765188526"/>
                  </a:ext>
                </a:extLst>
              </a:tr>
              <a:tr h="370840">
                <a:tc>
                  <a:txBody>
                    <a:bodyPr/>
                    <a:lstStyle/>
                    <a:p>
                      <a:r>
                        <a:rPr lang="en-US" dirty="0"/>
                        <a:t>%r13</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2791670835"/>
                  </a:ext>
                </a:extLst>
              </a:tr>
              <a:tr h="370840">
                <a:tc>
                  <a:txBody>
                    <a:bodyPr/>
                    <a:lstStyle/>
                    <a:p>
                      <a:r>
                        <a:rPr lang="en-US" dirty="0"/>
                        <a:t>%r14</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3509293175"/>
                  </a:ext>
                </a:extLst>
              </a:tr>
              <a:tr h="370840">
                <a:tc>
                  <a:txBody>
                    <a:bodyPr/>
                    <a:lstStyle/>
                    <a:p>
                      <a:r>
                        <a:rPr lang="en-US" dirty="0"/>
                        <a:t>%r15</a:t>
                      </a:r>
                    </a:p>
                  </a:txBody>
                  <a:tcPr marL="91890" marR="91890" anchor="ctr"/>
                </a:tc>
                <a:tc vMerge="1">
                  <a:txBody>
                    <a:bodyPr/>
                    <a:lstStyle/>
                    <a:p>
                      <a:endParaRPr lang="en-US" b="0" dirty="0"/>
                    </a:p>
                  </a:txBody>
                  <a:tcPr marL="91890" marR="91890" anchor="ctr"/>
                </a:tc>
                <a:extLst>
                  <a:ext uri="{0D108BD9-81ED-4DB2-BD59-A6C34878D82A}">
                    <a16:rowId xmlns:a16="http://schemas.microsoft.com/office/drawing/2014/main" val="3067895860"/>
                  </a:ext>
                </a:extLst>
              </a:tr>
              <a:tr h="370840">
                <a:tc>
                  <a:txBody>
                    <a:bodyPr/>
                    <a:lstStyle/>
                    <a:p>
                      <a:r>
                        <a:rPr lang="en-US" dirty="0"/>
                        <a:t>%</a:t>
                      </a:r>
                      <a:r>
                        <a:rPr lang="en-US" dirty="0" err="1"/>
                        <a:t>rbp</a:t>
                      </a:r>
                      <a:endParaRPr lang="en-US" dirty="0"/>
                    </a:p>
                  </a:txBody>
                  <a:tcPr marL="91890" marR="91890" anchor="ctr"/>
                </a:tc>
                <a:tc>
                  <a:txBody>
                    <a:bodyPr/>
                    <a:lstStyle/>
                    <a:p>
                      <a:r>
                        <a:rPr lang="en-US" b="0" dirty="0"/>
                        <a:t>Frame</a:t>
                      </a:r>
                      <a:r>
                        <a:rPr lang="en-US" b="0" baseline="0" dirty="0"/>
                        <a:t> Pointer (optional)</a:t>
                      </a:r>
                      <a:endParaRPr lang="en-US" b="0" dirty="0"/>
                    </a:p>
                  </a:txBody>
                  <a:tcPr marL="91890" marR="91890" anchor="ctr"/>
                </a:tc>
                <a:extLst>
                  <a:ext uri="{0D108BD9-81ED-4DB2-BD59-A6C34878D82A}">
                    <a16:rowId xmlns:a16="http://schemas.microsoft.com/office/drawing/2014/main" val="1851764915"/>
                  </a:ext>
                </a:extLst>
              </a:tr>
              <a:tr h="370840">
                <a:tc>
                  <a:txBody>
                    <a:bodyPr/>
                    <a:lstStyle/>
                    <a:p>
                      <a:r>
                        <a:rPr lang="en-US" dirty="0"/>
                        <a:t>%</a:t>
                      </a:r>
                      <a:r>
                        <a:rPr lang="en-US" dirty="0" err="1"/>
                        <a:t>rsp</a:t>
                      </a:r>
                      <a:endParaRPr lang="en-US" dirty="0"/>
                    </a:p>
                  </a:txBody>
                  <a:tcPr marL="91890" marR="91890" anchor="ctr"/>
                </a:tc>
                <a:tc>
                  <a:txBody>
                    <a:bodyPr/>
                    <a:lstStyle/>
                    <a:p>
                      <a:r>
                        <a:rPr lang="en-US" b="0" dirty="0"/>
                        <a:t>Stack Pointer</a:t>
                      </a:r>
                    </a:p>
                  </a:txBody>
                  <a:tcPr marL="91890" marR="91890" anchor="ctr"/>
                </a:tc>
                <a:extLst>
                  <a:ext uri="{0D108BD9-81ED-4DB2-BD59-A6C34878D82A}">
                    <a16:rowId xmlns:a16="http://schemas.microsoft.com/office/drawing/2014/main" val="2161343733"/>
                  </a:ext>
                </a:extLst>
              </a:tr>
            </a:tbl>
          </a:graphicData>
        </a:graphic>
      </p:graphicFrame>
    </p:spTree>
    <p:extLst>
      <p:ext uri="{BB962C8B-B14F-4D97-AF65-F5344CB8AC3E}">
        <p14:creationId xmlns:p14="http://schemas.microsoft.com/office/powerpoint/2010/main" val="129841684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ARM Register Saving Conventions</a:t>
            </a:r>
          </a:p>
        </p:txBody>
      </p:sp>
      <p:sp>
        <p:nvSpPr>
          <p:cNvPr id="8" name="Text Placeholder 7">
            <a:extLst>
              <a:ext uri="{FF2B5EF4-FFF2-40B4-BE49-F238E27FC236}">
                <a16:creationId xmlns:a16="http://schemas.microsoft.com/office/drawing/2014/main" id="{FA4712B4-0F20-A94D-8CA0-21E0518621B7}"/>
              </a:ext>
            </a:extLst>
          </p:cNvPr>
          <p:cNvSpPr>
            <a:spLocks noGrp="1"/>
          </p:cNvSpPr>
          <p:nvPr>
            <p:ph type="body" idx="1"/>
          </p:nvPr>
        </p:nvSpPr>
        <p:spPr/>
        <p:txBody>
          <a:bodyPr/>
          <a:lstStyle/>
          <a:p>
            <a:r>
              <a:rPr lang="en-US" dirty="0"/>
              <a:t>Caller-Saved</a:t>
            </a:r>
          </a:p>
        </p:txBody>
      </p:sp>
      <p:sp>
        <p:nvSpPr>
          <p:cNvPr id="10" name="Text Placeholder 9">
            <a:extLst>
              <a:ext uri="{FF2B5EF4-FFF2-40B4-BE49-F238E27FC236}">
                <a16:creationId xmlns:a16="http://schemas.microsoft.com/office/drawing/2014/main" id="{F9BD60C2-B3AD-8B40-A99E-9E110B72A679}"/>
              </a:ext>
            </a:extLst>
          </p:cNvPr>
          <p:cNvSpPr>
            <a:spLocks noGrp="1"/>
          </p:cNvSpPr>
          <p:nvPr>
            <p:ph type="body" sz="quarter" idx="3"/>
          </p:nvPr>
        </p:nvSpPr>
        <p:spPr/>
        <p:txBody>
          <a:bodyPr/>
          <a:lstStyle/>
          <a:p>
            <a:r>
              <a:rPr lang="en-US" dirty="0"/>
              <a:t>Callee-Saved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122</a:t>
            </a:fld>
            <a:endParaRPr lang="en-US"/>
          </a:p>
        </p:txBody>
      </p:sp>
      <p:sp>
        <p:nvSpPr>
          <p:cNvPr id="12" name="Text Placeholder 11">
            <a:extLst>
              <a:ext uri="{FF2B5EF4-FFF2-40B4-BE49-F238E27FC236}">
                <a16:creationId xmlns:a16="http://schemas.microsoft.com/office/drawing/2014/main" id="{2C20B42A-96F2-1E45-B740-4DFF66B2EF16}"/>
              </a:ext>
            </a:extLst>
          </p:cNvPr>
          <p:cNvSpPr>
            <a:spLocks noGrp="1"/>
          </p:cNvSpPr>
          <p:nvPr>
            <p:ph type="body" sz="quarter" idx="13"/>
          </p:nvPr>
        </p:nvSpPr>
        <p:spPr/>
        <p:txBody>
          <a:bodyPr/>
          <a:lstStyle/>
          <a:p>
            <a:r>
              <a:rPr lang="en-US" dirty="0"/>
              <a:t>Slide by Bohn</a:t>
            </a:r>
          </a:p>
        </p:txBody>
      </p:sp>
      <p:graphicFrame>
        <p:nvGraphicFramePr>
          <p:cNvPr id="13" name="Content Placeholder 14">
            <a:extLst>
              <a:ext uri="{FF2B5EF4-FFF2-40B4-BE49-F238E27FC236}">
                <a16:creationId xmlns:a16="http://schemas.microsoft.com/office/drawing/2014/main" id="{FF3F0769-DE12-7E4F-B8A3-27781F5E4754}"/>
              </a:ext>
            </a:extLst>
          </p:cNvPr>
          <p:cNvGraphicFramePr>
            <a:graphicFrameLocks noGrp="1"/>
          </p:cNvGraphicFramePr>
          <p:nvPr>
            <p:ph sz="half" idx="2"/>
            <p:extLst>
              <p:ext uri="{D42A27DB-BD31-4B8C-83A1-F6EECF244321}">
                <p14:modId xmlns:p14="http://schemas.microsoft.com/office/powerpoint/2010/main" val="3217001743"/>
              </p:ext>
            </p:extLst>
          </p:nvPr>
        </p:nvGraphicFramePr>
        <p:xfrm>
          <a:off x="839788" y="2505075"/>
          <a:ext cx="5157788" cy="1483360"/>
        </p:xfrm>
        <a:graphic>
          <a:graphicData uri="http://schemas.openxmlformats.org/drawingml/2006/table">
            <a:tbl>
              <a:tblPr firstRow="1" bandRow="1">
                <a:tableStyleId>{BC89EF96-8CEA-46FF-86C4-4CE0E7609802}</a:tableStyleId>
              </a:tblPr>
              <a:tblGrid>
                <a:gridCol w="2578894">
                  <a:extLst>
                    <a:ext uri="{9D8B030D-6E8A-4147-A177-3AD203B41FA5}">
                      <a16:colId xmlns:a16="http://schemas.microsoft.com/office/drawing/2014/main" val="3992299227"/>
                    </a:ext>
                  </a:extLst>
                </a:gridCol>
                <a:gridCol w="2578894">
                  <a:extLst>
                    <a:ext uri="{9D8B030D-6E8A-4147-A177-3AD203B41FA5}">
                      <a16:colId xmlns:a16="http://schemas.microsoft.com/office/drawing/2014/main" val="2626303498"/>
                    </a:ext>
                  </a:extLst>
                </a:gridCol>
              </a:tblGrid>
              <a:tr h="370840">
                <a:tc>
                  <a:txBody>
                    <a:bodyPr/>
                    <a:lstStyle/>
                    <a:p>
                      <a:r>
                        <a:rPr lang="en-US" b="0" dirty="0"/>
                        <a:t>X0-X7</a:t>
                      </a:r>
                    </a:p>
                  </a:txBody>
                  <a:tcPr anchor="ctr"/>
                </a:tc>
                <a:tc>
                  <a:txBody>
                    <a:bodyPr/>
                    <a:lstStyle/>
                    <a:p>
                      <a:r>
                        <a:rPr lang="en-US" b="0" dirty="0"/>
                        <a:t>arguments</a:t>
                      </a:r>
                    </a:p>
                  </a:txBody>
                  <a:tcPr anchor="ctr"/>
                </a:tc>
                <a:extLst>
                  <a:ext uri="{0D108BD9-81ED-4DB2-BD59-A6C34878D82A}">
                    <a16:rowId xmlns:a16="http://schemas.microsoft.com/office/drawing/2014/main" val="2109501014"/>
                  </a:ext>
                </a:extLst>
              </a:tr>
              <a:tr h="370840">
                <a:tc>
                  <a:txBody>
                    <a:bodyPr/>
                    <a:lstStyle/>
                    <a:p>
                      <a:r>
                        <a:rPr lang="en-US" b="0" dirty="0"/>
                        <a:t>X8</a:t>
                      </a:r>
                    </a:p>
                  </a:txBody>
                  <a:tcPr anchor="ctr"/>
                </a:tc>
                <a:tc>
                  <a:txBody>
                    <a:bodyPr/>
                    <a:lstStyle/>
                    <a:p>
                      <a:r>
                        <a:rPr lang="en-US" b="0" dirty="0"/>
                        <a:t>indirect result address</a:t>
                      </a:r>
                    </a:p>
                  </a:txBody>
                  <a:tcPr anchor="ctr"/>
                </a:tc>
                <a:extLst>
                  <a:ext uri="{0D108BD9-81ED-4DB2-BD59-A6C34878D82A}">
                    <a16:rowId xmlns:a16="http://schemas.microsoft.com/office/drawing/2014/main" val="3765188526"/>
                  </a:ext>
                </a:extLst>
              </a:tr>
              <a:tr h="370840">
                <a:tc>
                  <a:txBody>
                    <a:bodyPr/>
                    <a:lstStyle/>
                    <a:p>
                      <a:r>
                        <a:rPr lang="en-US" dirty="0"/>
                        <a:t>X9-X15</a:t>
                      </a:r>
                    </a:p>
                  </a:txBody>
                  <a:tcPr anchor="ctr"/>
                </a:tc>
                <a:tc>
                  <a:txBody>
                    <a:bodyPr/>
                    <a:lstStyle/>
                    <a:p>
                      <a:r>
                        <a:rPr lang="en-US" dirty="0"/>
                        <a:t>scratch registers</a:t>
                      </a:r>
                    </a:p>
                  </a:txBody>
                  <a:tcPr anchor="ctr"/>
                </a:tc>
                <a:extLst>
                  <a:ext uri="{0D108BD9-81ED-4DB2-BD59-A6C34878D82A}">
                    <a16:rowId xmlns:a16="http://schemas.microsoft.com/office/drawing/2014/main" val="3872235781"/>
                  </a:ext>
                </a:extLst>
              </a:tr>
              <a:tr h="370840">
                <a:tc>
                  <a:txBody>
                    <a:bodyPr/>
                    <a:lstStyle/>
                    <a:p>
                      <a:r>
                        <a:rPr lang="en-US" dirty="0"/>
                        <a:t>X16-X18</a:t>
                      </a:r>
                    </a:p>
                  </a:txBody>
                  <a:tcPr anchor="ctr"/>
                </a:tc>
                <a:tc>
                  <a:txBody>
                    <a:bodyPr/>
                    <a:lstStyle/>
                    <a:p>
                      <a:r>
                        <a:rPr lang="en-US" dirty="0"/>
                        <a:t>special use (veneers, </a:t>
                      </a:r>
                      <a:r>
                        <a:rPr lang="en-US" dirty="0" err="1"/>
                        <a:t>etc</a:t>
                      </a:r>
                      <a:r>
                        <a:rPr lang="en-US" dirty="0"/>
                        <a:t>)</a:t>
                      </a:r>
                    </a:p>
                  </a:txBody>
                  <a:tcPr anchor="ctr"/>
                </a:tc>
                <a:extLst>
                  <a:ext uri="{0D108BD9-81ED-4DB2-BD59-A6C34878D82A}">
                    <a16:rowId xmlns:a16="http://schemas.microsoft.com/office/drawing/2014/main" val="1377315407"/>
                  </a:ext>
                </a:extLst>
              </a:tr>
            </a:tbl>
          </a:graphicData>
        </a:graphic>
      </p:graphicFrame>
      <p:graphicFrame>
        <p:nvGraphicFramePr>
          <p:cNvPr id="14" name="Content Placeholder 14">
            <a:extLst>
              <a:ext uri="{FF2B5EF4-FFF2-40B4-BE49-F238E27FC236}">
                <a16:creationId xmlns:a16="http://schemas.microsoft.com/office/drawing/2014/main" id="{5E143967-5235-524F-8572-F2F389A06625}"/>
              </a:ext>
            </a:extLst>
          </p:cNvPr>
          <p:cNvGraphicFramePr>
            <a:graphicFrameLocks noGrp="1"/>
          </p:cNvGraphicFramePr>
          <p:nvPr>
            <p:ph sz="quarter" idx="4"/>
            <p:extLst>
              <p:ext uri="{D42A27DB-BD31-4B8C-83A1-F6EECF244321}">
                <p14:modId xmlns:p14="http://schemas.microsoft.com/office/powerpoint/2010/main" val="2527940590"/>
              </p:ext>
            </p:extLst>
          </p:nvPr>
        </p:nvGraphicFramePr>
        <p:xfrm>
          <a:off x="6172200" y="2505075"/>
          <a:ext cx="5183188" cy="1483360"/>
        </p:xfrm>
        <a:graphic>
          <a:graphicData uri="http://schemas.openxmlformats.org/drawingml/2006/table">
            <a:tbl>
              <a:tblPr firstRow="1" bandRow="1">
                <a:tableStyleId>{BC89EF96-8CEA-46FF-86C4-4CE0E7609802}</a:tableStyleId>
              </a:tblPr>
              <a:tblGrid>
                <a:gridCol w="2077065">
                  <a:extLst>
                    <a:ext uri="{9D8B030D-6E8A-4147-A177-3AD203B41FA5}">
                      <a16:colId xmlns:a16="http://schemas.microsoft.com/office/drawing/2014/main" val="3992299227"/>
                    </a:ext>
                  </a:extLst>
                </a:gridCol>
                <a:gridCol w="3106123">
                  <a:extLst>
                    <a:ext uri="{9D8B030D-6E8A-4147-A177-3AD203B41FA5}">
                      <a16:colId xmlns:a16="http://schemas.microsoft.com/office/drawing/2014/main" val="2626303498"/>
                    </a:ext>
                  </a:extLst>
                </a:gridCol>
              </a:tblGrid>
              <a:tr h="370840">
                <a:tc>
                  <a:txBody>
                    <a:bodyPr/>
                    <a:lstStyle/>
                    <a:p>
                      <a:r>
                        <a:rPr lang="en-US" b="0" dirty="0"/>
                        <a:t>X19-X27</a:t>
                      </a:r>
                    </a:p>
                  </a:txBody>
                  <a:tcPr marL="91890" marR="91890" anchor="ctr"/>
                </a:tc>
                <a:tc>
                  <a:txBody>
                    <a:bodyPr/>
                    <a:lstStyle/>
                    <a:p>
                      <a:r>
                        <a:rPr lang="en-US" b="0" dirty="0"/>
                        <a:t>scratch registers</a:t>
                      </a:r>
                    </a:p>
                  </a:txBody>
                  <a:tcPr marL="91890" marR="91890" anchor="ctr"/>
                </a:tc>
                <a:extLst>
                  <a:ext uri="{0D108BD9-81ED-4DB2-BD59-A6C34878D82A}">
                    <a16:rowId xmlns:a16="http://schemas.microsoft.com/office/drawing/2014/main" val="405074629"/>
                  </a:ext>
                </a:extLst>
              </a:tr>
              <a:tr h="370840">
                <a:tc>
                  <a:txBody>
                    <a:bodyPr/>
                    <a:lstStyle/>
                    <a:p>
                      <a:r>
                        <a:rPr lang="en-US" b="0" dirty="0"/>
                        <a:t>X28 (SP)</a:t>
                      </a:r>
                    </a:p>
                  </a:txBody>
                  <a:tcPr marL="91890" marR="91890" anchor="ctr"/>
                </a:tc>
                <a:tc>
                  <a:txBody>
                    <a:bodyPr/>
                    <a:lstStyle/>
                    <a:p>
                      <a:r>
                        <a:rPr lang="en-US" b="0" dirty="0"/>
                        <a:t>Stack Pointer</a:t>
                      </a:r>
                    </a:p>
                  </a:txBody>
                  <a:tcPr marL="91890" marR="91890" anchor="ctr"/>
                </a:tc>
                <a:extLst>
                  <a:ext uri="{0D108BD9-81ED-4DB2-BD59-A6C34878D82A}">
                    <a16:rowId xmlns:a16="http://schemas.microsoft.com/office/drawing/2014/main" val="3708257980"/>
                  </a:ext>
                </a:extLst>
              </a:tr>
              <a:tr h="370840">
                <a:tc>
                  <a:txBody>
                    <a:bodyPr/>
                    <a:lstStyle/>
                    <a:p>
                      <a:r>
                        <a:rPr lang="en-US" b="0" dirty="0"/>
                        <a:t>X29 (FP)</a:t>
                      </a:r>
                    </a:p>
                  </a:txBody>
                  <a:tcPr marL="91890" marR="91890" anchor="ctr"/>
                </a:tc>
                <a:tc>
                  <a:txBody>
                    <a:bodyPr/>
                    <a:lstStyle/>
                    <a:p>
                      <a:r>
                        <a:rPr lang="en-US" b="0" dirty="0"/>
                        <a:t>Frame</a:t>
                      </a:r>
                      <a:r>
                        <a:rPr lang="en-US" b="0" baseline="0" dirty="0"/>
                        <a:t> Pointer</a:t>
                      </a:r>
                      <a:endParaRPr lang="en-US" b="0" dirty="0"/>
                    </a:p>
                  </a:txBody>
                  <a:tcPr marL="91890" marR="91890" anchor="ctr"/>
                </a:tc>
                <a:extLst>
                  <a:ext uri="{0D108BD9-81ED-4DB2-BD59-A6C34878D82A}">
                    <a16:rowId xmlns:a16="http://schemas.microsoft.com/office/drawing/2014/main" val="1851764915"/>
                  </a:ext>
                </a:extLst>
              </a:tr>
              <a:tr h="370840">
                <a:tc>
                  <a:txBody>
                    <a:bodyPr/>
                    <a:lstStyle/>
                    <a:p>
                      <a:r>
                        <a:rPr lang="en-US" b="0" dirty="0"/>
                        <a:t>X30 (LR)</a:t>
                      </a:r>
                    </a:p>
                  </a:txBody>
                  <a:tcPr marL="91890" marR="91890" anchor="ctr"/>
                </a:tc>
                <a:tc>
                  <a:txBody>
                    <a:bodyPr/>
                    <a:lstStyle/>
                    <a:p>
                      <a:r>
                        <a:rPr lang="en-US" b="0" dirty="0"/>
                        <a:t>Link Register (return address)</a:t>
                      </a:r>
                    </a:p>
                  </a:txBody>
                  <a:tcPr marL="91890" marR="91890" anchor="ctr"/>
                </a:tc>
                <a:extLst>
                  <a:ext uri="{0D108BD9-81ED-4DB2-BD59-A6C34878D82A}">
                    <a16:rowId xmlns:a16="http://schemas.microsoft.com/office/drawing/2014/main" val="2161343733"/>
                  </a:ext>
                </a:extLst>
              </a:tr>
            </a:tbl>
          </a:graphicData>
        </a:graphic>
      </p:graphicFrame>
      <p:sp>
        <p:nvSpPr>
          <p:cNvPr id="11" name="Text Placeholder 9">
            <a:extLst>
              <a:ext uri="{FF2B5EF4-FFF2-40B4-BE49-F238E27FC236}">
                <a16:creationId xmlns:a16="http://schemas.microsoft.com/office/drawing/2014/main" id="{6058DD5A-1187-7C4E-8EC1-C2A04F330103}"/>
              </a:ext>
            </a:extLst>
          </p:cNvPr>
          <p:cNvSpPr txBox="1">
            <a:spLocks/>
          </p:cNvSpPr>
          <p:nvPr/>
        </p:nvSpPr>
        <p:spPr>
          <a:xfrm>
            <a:off x="6172200" y="405860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No Need to Save </a:t>
            </a:r>
            <a:r>
              <a:rPr lang="en-US" sz="2000" b="0" dirty="0"/>
              <a:t>(cannot be overwritten)</a:t>
            </a:r>
            <a:endParaRPr lang="en-US" b="0" dirty="0"/>
          </a:p>
        </p:txBody>
      </p:sp>
      <p:graphicFrame>
        <p:nvGraphicFramePr>
          <p:cNvPr id="15" name="Content Placeholder 14">
            <a:extLst>
              <a:ext uri="{FF2B5EF4-FFF2-40B4-BE49-F238E27FC236}">
                <a16:creationId xmlns:a16="http://schemas.microsoft.com/office/drawing/2014/main" id="{2A004878-637E-5548-BD1F-5AF490600812}"/>
              </a:ext>
            </a:extLst>
          </p:cNvPr>
          <p:cNvGraphicFramePr>
            <a:graphicFrameLocks/>
          </p:cNvGraphicFramePr>
          <p:nvPr>
            <p:extLst>
              <p:ext uri="{D42A27DB-BD31-4B8C-83A1-F6EECF244321}">
                <p14:modId xmlns:p14="http://schemas.microsoft.com/office/powerpoint/2010/main" val="973300504"/>
              </p:ext>
            </p:extLst>
          </p:nvPr>
        </p:nvGraphicFramePr>
        <p:xfrm>
          <a:off x="6172200" y="4882515"/>
          <a:ext cx="5183188" cy="370840"/>
        </p:xfrm>
        <a:graphic>
          <a:graphicData uri="http://schemas.openxmlformats.org/drawingml/2006/table">
            <a:tbl>
              <a:tblPr firstRow="1" bandRow="1">
                <a:tableStyleId>{BC89EF96-8CEA-46FF-86C4-4CE0E7609802}</a:tableStyleId>
              </a:tblPr>
              <a:tblGrid>
                <a:gridCol w="2077065">
                  <a:extLst>
                    <a:ext uri="{9D8B030D-6E8A-4147-A177-3AD203B41FA5}">
                      <a16:colId xmlns:a16="http://schemas.microsoft.com/office/drawing/2014/main" val="3992299227"/>
                    </a:ext>
                  </a:extLst>
                </a:gridCol>
                <a:gridCol w="3106123">
                  <a:extLst>
                    <a:ext uri="{9D8B030D-6E8A-4147-A177-3AD203B41FA5}">
                      <a16:colId xmlns:a16="http://schemas.microsoft.com/office/drawing/2014/main" val="2626303498"/>
                    </a:ext>
                  </a:extLst>
                </a:gridCol>
              </a:tblGrid>
              <a:tr h="370840">
                <a:tc>
                  <a:txBody>
                    <a:bodyPr/>
                    <a:lstStyle/>
                    <a:p>
                      <a:r>
                        <a:rPr lang="en-US" b="0" dirty="0"/>
                        <a:t>XZR</a:t>
                      </a:r>
                    </a:p>
                  </a:txBody>
                  <a:tcPr marL="91890" marR="91890" anchor="ctr"/>
                </a:tc>
                <a:tc>
                  <a:txBody>
                    <a:bodyPr/>
                    <a:lstStyle/>
                    <a:p>
                      <a:r>
                        <a:rPr lang="en-US" b="0" dirty="0"/>
                        <a:t>Zero Register</a:t>
                      </a:r>
                    </a:p>
                  </a:txBody>
                  <a:tcPr marL="91890" marR="91890" anchor="ctr"/>
                </a:tc>
                <a:extLst>
                  <a:ext uri="{0D108BD9-81ED-4DB2-BD59-A6C34878D82A}">
                    <a16:rowId xmlns:a16="http://schemas.microsoft.com/office/drawing/2014/main" val="405074629"/>
                  </a:ext>
                </a:extLst>
              </a:tr>
            </a:tbl>
          </a:graphicData>
        </a:graphic>
      </p:graphicFrame>
    </p:spTree>
    <p:extLst>
      <p:ext uri="{BB962C8B-B14F-4D97-AF65-F5344CB8AC3E}">
        <p14:creationId xmlns:p14="http://schemas.microsoft.com/office/powerpoint/2010/main" val="26788209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Saved Register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109300E0-6733-A64C-89C2-1E277FE24DFC}"/>
              </a:ext>
            </a:extLst>
          </p:cNvPr>
          <p:cNvSpPr/>
          <p:nvPr/>
        </p:nvSpPr>
        <p:spPr>
          <a:xfrm>
            <a:off x="573900" y="2571465"/>
            <a:ext cx="5236966" cy="20103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unsigned </a:t>
            </a:r>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(unsigned seed) {</a:t>
            </a:r>
          </a:p>
          <a:p>
            <a:r>
              <a:rPr lang="en-US" dirty="0">
                <a:solidFill>
                  <a:srgbClr val="00FA00"/>
                </a:solidFill>
                <a:latin typeface="Lucida Console" panose="020B0609040504020204" pitchFamily="49" charset="0"/>
              </a:rPr>
              <a:t>    if (seed &lt; 2)</a:t>
            </a:r>
          </a:p>
          <a:p>
            <a:r>
              <a:rPr lang="en-US" dirty="0">
                <a:solidFill>
                  <a:srgbClr val="00FA00"/>
                </a:solidFill>
                <a:latin typeface="Lucida Console" panose="020B0609040504020204" pitchFamily="49" charset="0"/>
              </a:rPr>
              <a:t>        return seed;</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a:t>
            </a:r>
            <a:r>
              <a:rPr lang="en-US" dirty="0" err="1">
                <a:solidFill>
                  <a:srgbClr val="00FA00"/>
                </a:solidFill>
                <a:latin typeface="Lucida Console" panose="020B0609040504020204" pitchFamily="49" charset="0"/>
              </a:rPr>
              <a:t>fibonnaci</a:t>
            </a:r>
            <a:r>
              <a:rPr lang="en-US" dirty="0">
                <a:solidFill>
                  <a:srgbClr val="00FA00"/>
                </a:solidFill>
                <a:latin typeface="Lucida Console" panose="020B0609040504020204" pitchFamily="49" charset="0"/>
              </a:rPr>
              <a:t>(seed-1)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fibonnaci</a:t>
            </a:r>
            <a:r>
              <a:rPr lang="en-US" dirty="0">
                <a:solidFill>
                  <a:srgbClr val="00FA00"/>
                </a:solidFill>
                <a:latin typeface="Lucida Console" panose="020B0609040504020204" pitchFamily="49" charset="0"/>
              </a:rPr>
              <a:t>(seed-2);</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A339588F-79A8-F445-8025-1592532E87A4}"/>
              </a:ext>
            </a:extLst>
          </p:cNvPr>
          <p:cNvSpPr/>
          <p:nvPr/>
        </p:nvSpPr>
        <p:spPr>
          <a:xfrm>
            <a:off x="6300847" y="550607"/>
            <a:ext cx="5522101" cy="61425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ja      .L4</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-1(%</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-2(%</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0(%</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p:txBody>
      </p:sp>
      <p:sp>
        <p:nvSpPr>
          <p:cNvPr id="10" name="Rounded Rectangle 9">
            <a:extLst>
              <a:ext uri="{FF2B5EF4-FFF2-40B4-BE49-F238E27FC236}">
                <a16:creationId xmlns:a16="http://schemas.microsoft.com/office/drawing/2014/main" id="{D641FD95-D916-7749-BCF9-9C954E1E3054}"/>
              </a:ext>
            </a:extLst>
          </p:cNvPr>
          <p:cNvSpPr/>
          <p:nvPr/>
        </p:nvSpPr>
        <p:spPr>
          <a:xfrm>
            <a:off x="6300846" y="550607"/>
            <a:ext cx="5522101" cy="61425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pushq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rbp</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pushq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rbx</a:t>
            </a:r>
            <a:endParaRPr lang="en-US" dirty="0">
              <a:solidFill>
                <a:srgbClr val="FECC1F"/>
              </a:solidFill>
              <a:latin typeface="Lucida Console" panose="020B0609040504020204" pitchFamily="49" charset="0"/>
            </a:endParaRPr>
          </a:p>
          <a:p>
            <a:r>
              <a:rPr lang="en-US" dirty="0">
                <a:solidFill>
                  <a:srgbClr val="0432FF"/>
                </a:solidFill>
                <a:latin typeface="Lucida Console" panose="020B0609040504020204" pitchFamily="49" charset="0"/>
              </a:rPr>
              <a:t>        </a:t>
            </a:r>
            <a:r>
              <a:rPr lang="en-US" dirty="0" err="1">
                <a:solidFill>
                  <a:srgbClr val="0432FF"/>
                </a:solidFill>
                <a:latin typeface="Lucida Console" panose="020B0609040504020204" pitchFamily="49" charset="0"/>
              </a:rPr>
              <a:t>subq</a:t>
            </a:r>
            <a:r>
              <a:rPr lang="en-US" dirty="0">
                <a:solidFill>
                  <a:srgbClr val="0432FF"/>
                </a:solidFill>
                <a:latin typeface="Lucida Console" panose="020B0609040504020204" pitchFamily="49" charset="0"/>
              </a:rPr>
              <a:t>    $8, %</a:t>
            </a:r>
            <a:r>
              <a:rPr lang="en-US" dirty="0" err="1">
                <a:solidFill>
                  <a:srgbClr val="0432FF"/>
                </a:solidFill>
                <a:latin typeface="Lucida Console" panose="020B0609040504020204" pitchFamily="49" charset="0"/>
              </a:rPr>
              <a:t>rsp</a:t>
            </a:r>
            <a:endParaRPr lang="en-US" dirty="0">
              <a:solidFill>
                <a:srgbClr val="0432F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ebx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ja      .L4</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432FF"/>
                </a:solidFill>
                <a:latin typeface="Lucida Console" panose="020B0609040504020204" pitchFamily="49" charset="0"/>
              </a:rPr>
              <a:t>        </a:t>
            </a:r>
            <a:r>
              <a:rPr lang="en-US" dirty="0" err="1">
                <a:solidFill>
                  <a:srgbClr val="0432FF"/>
                </a:solidFill>
                <a:latin typeface="Lucida Console" panose="020B0609040504020204" pitchFamily="49" charset="0"/>
              </a:rPr>
              <a:t>addq</a:t>
            </a:r>
            <a:r>
              <a:rPr lang="en-US" dirty="0">
                <a:solidFill>
                  <a:srgbClr val="0432FF"/>
                </a:solidFill>
                <a:latin typeface="Lucida Console" panose="020B0609040504020204" pitchFamily="49" charset="0"/>
              </a:rPr>
              <a:t>    $8, %</a:t>
            </a:r>
            <a:r>
              <a:rPr lang="en-US" dirty="0" err="1">
                <a:solidFill>
                  <a:srgbClr val="0432FF"/>
                </a:solidFill>
                <a:latin typeface="Lucida Console" panose="020B0609040504020204" pitchFamily="49" charset="0"/>
              </a:rPr>
              <a:t>rsp</a:t>
            </a:r>
            <a:endParaRPr lang="en-US" dirty="0">
              <a:solidFill>
                <a:srgbClr val="0432F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popq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rbx</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popq</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rbp</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-1(%</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ebp</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-2(%</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0(%</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ebx</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p:txBody>
      </p:sp>
      <p:sp>
        <p:nvSpPr>
          <p:cNvPr id="11" name="Rounded Rectangle 10">
            <a:extLst>
              <a:ext uri="{FF2B5EF4-FFF2-40B4-BE49-F238E27FC236}">
                <a16:creationId xmlns:a16="http://schemas.microsoft.com/office/drawing/2014/main" id="{CA3EA5F7-35D9-2348-B998-CBCA5069D9D0}"/>
              </a:ext>
            </a:extLst>
          </p:cNvPr>
          <p:cNvSpPr/>
          <p:nvPr/>
        </p:nvSpPr>
        <p:spPr>
          <a:xfrm>
            <a:off x="6300846" y="550607"/>
            <a:ext cx="5522101" cy="61425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fibonacci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pushq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movl</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edi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ebx</a:t>
            </a:r>
            <a:endParaRPr lang="en-US" dirty="0">
              <a:solidFill>
                <a:srgbClr val="FECC1F"/>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ja      .L4</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popq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-1(%</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edi</a:t>
            </a:r>
            <a:endParaRPr lang="en-US" dirty="0">
              <a:solidFill>
                <a:srgbClr val="FF0000"/>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-2(%</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a:solidFill>
                  <a:srgbClr val="FAE4D5"/>
                </a:solidFill>
                <a:latin typeface="Lucida Console" panose="020B0609040504020204" pitchFamily="49" charset="0"/>
              </a:rPr>
              <a:t>%</a:t>
            </a:r>
            <a:r>
              <a:rPr lang="en-US" dirty="0" err="1">
                <a:solidFill>
                  <a:srgbClr val="FAE4D5"/>
                </a:solidFill>
                <a:latin typeface="Lucida Console" panose="020B0609040504020204" pitchFamily="49" charset="0"/>
              </a:rPr>
              <a:t>edi</a:t>
            </a:r>
            <a:endParaRPr lang="en-US" dirty="0">
              <a:solidFill>
                <a:srgbClr val="FAE4D5"/>
              </a:solidFill>
              <a:latin typeface="Lucida Console" panose="020B0609040504020204" pitchFamily="49" charset="0"/>
            </a:endParaRPr>
          </a:p>
          <a:p>
            <a:r>
              <a:rPr lang="en-US" dirty="0">
                <a:solidFill>
                  <a:srgbClr val="00FA00"/>
                </a:solidFill>
                <a:latin typeface="Lucida Console" panose="020B0609040504020204" pitchFamily="49" charset="0"/>
              </a:rPr>
              <a:t>        call    </a:t>
            </a:r>
            <a:r>
              <a:rPr lang="en-US" dirty="0" err="1">
                <a:solidFill>
                  <a:srgbClr val="00FA00"/>
                </a:solidFill>
                <a:latin typeface="Lucida Console" panose="020B0609040504020204" pitchFamily="49" charset="0"/>
              </a:rPr>
              <a:t>fibonnaci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leal</a:t>
            </a:r>
            <a:r>
              <a:rPr lang="en-US" dirty="0">
                <a:solidFill>
                  <a:srgbClr val="00FA00"/>
                </a:solidFill>
                <a:latin typeface="Lucida Console" panose="020B0609040504020204" pitchFamily="49" charset="0"/>
              </a:rPr>
              <a:t>    0(%</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p:txBody>
      </p:sp>
    </p:spTree>
    <p:extLst>
      <p:ext uri="{BB962C8B-B14F-4D97-AF65-F5344CB8AC3E}">
        <p14:creationId xmlns:p14="http://schemas.microsoft.com/office/powerpoint/2010/main" val="87175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Saved Register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124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109300E0-6733-A64C-89C2-1E277FE24DFC}"/>
              </a:ext>
            </a:extLst>
          </p:cNvPr>
          <p:cNvSpPr/>
          <p:nvPr/>
        </p:nvSpPr>
        <p:spPr>
          <a:xfrm>
            <a:off x="255639" y="2571465"/>
            <a:ext cx="5722373" cy="20103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my_add</a:t>
            </a:r>
            <a:r>
              <a:rPr lang="en-US" dirty="0">
                <a:solidFill>
                  <a:srgbClr val="00FA00"/>
                </a:solidFill>
                <a:latin typeface="Lucida Console" panose="020B0609040504020204" pitchFamily="49" charset="0"/>
              </a:rPr>
              <a:t>(int addend, int augend);</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(int a,</a:t>
            </a:r>
          </a:p>
          <a:p>
            <a:r>
              <a:rPr lang="en-US" dirty="0">
                <a:solidFill>
                  <a:srgbClr val="00FA00"/>
                </a:solidFill>
                <a:latin typeface="Lucida Console" panose="020B0609040504020204" pitchFamily="49" charset="0"/>
              </a:rPr>
              <a:t>                              int b) {</a:t>
            </a:r>
          </a:p>
          <a:p>
            <a:r>
              <a:rPr lang="en-US" dirty="0">
                <a:solidFill>
                  <a:srgbClr val="00FA00"/>
                </a:solidFill>
                <a:latin typeface="Lucida Console" panose="020B0609040504020204" pitchFamily="49" charset="0"/>
              </a:rPr>
              <a:t>    int seven = </a:t>
            </a:r>
            <a:r>
              <a:rPr lang="en-US" dirty="0" err="1">
                <a:solidFill>
                  <a:srgbClr val="00FA00"/>
                </a:solidFill>
                <a:latin typeface="Lucida Console" panose="020B0609040504020204" pitchFamily="49" charset="0"/>
              </a:rPr>
              <a:t>my_add</a:t>
            </a:r>
            <a:r>
              <a:rPr lang="en-US" dirty="0">
                <a:solidFill>
                  <a:srgbClr val="00FA00"/>
                </a:solidFill>
                <a:latin typeface="Lucida Console" panose="020B0609040504020204" pitchFamily="49" charset="0"/>
              </a:rPr>
              <a:t>(3, 4);</a:t>
            </a:r>
          </a:p>
          <a:p>
            <a:r>
              <a:rPr lang="en-US" dirty="0">
                <a:solidFill>
                  <a:srgbClr val="00FA00"/>
                </a:solidFill>
                <a:latin typeface="Lucida Console" panose="020B0609040504020204" pitchFamily="49" charset="0"/>
              </a:rPr>
              <a:t>    return (a + b) * seven;</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A339588F-79A8-F445-8025-1592532E87A4}"/>
              </a:ext>
            </a:extLst>
          </p:cNvPr>
          <p:cNvSpPr/>
          <p:nvPr/>
        </p:nvSpPr>
        <p:spPr>
          <a:xfrm>
            <a:off x="6300847" y="1435510"/>
            <a:ext cx="5635514" cy="437273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mov     w19, w0</a:t>
            </a:r>
          </a:p>
          <a:p>
            <a:r>
              <a:rPr lang="en-US" dirty="0">
                <a:solidFill>
                  <a:srgbClr val="00FA00"/>
                </a:solidFill>
                <a:latin typeface="Lucida Console" panose="020B0609040504020204" pitchFamily="49" charset="0"/>
              </a:rPr>
              <a:t>        mov     w20, w1</a:t>
            </a:r>
          </a:p>
          <a:p>
            <a:r>
              <a:rPr lang="en-US" dirty="0">
                <a:solidFill>
                  <a:srgbClr val="00FA00"/>
                </a:solidFill>
                <a:latin typeface="Lucida Console" panose="020B0609040504020204" pitchFamily="49" charset="0"/>
              </a:rPr>
              <a:t>        mov     w1, 4</a:t>
            </a:r>
          </a:p>
          <a:p>
            <a:r>
              <a:rPr lang="en-US" dirty="0">
                <a:solidFill>
                  <a:srgbClr val="00FA00"/>
                </a:solidFill>
                <a:latin typeface="Lucida Console" panose="020B0609040504020204" pitchFamily="49" charset="0"/>
              </a:rPr>
              <a:t>        mov     w0, 3</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my_add</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add     w19, w19, w20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mul</a:t>
            </a:r>
            <a:r>
              <a:rPr lang="en-US" dirty="0">
                <a:solidFill>
                  <a:srgbClr val="00FA00"/>
                </a:solidFill>
                <a:latin typeface="Lucida Console" panose="020B0609040504020204" pitchFamily="49" charset="0"/>
              </a:rPr>
              <a:t>     w0, w19,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0" name="Rounded Rectangle 9">
            <a:extLst>
              <a:ext uri="{FF2B5EF4-FFF2-40B4-BE49-F238E27FC236}">
                <a16:creationId xmlns:a16="http://schemas.microsoft.com/office/drawing/2014/main" id="{D641FD95-D916-7749-BCF9-9C954E1E3054}"/>
              </a:ext>
            </a:extLst>
          </p:cNvPr>
          <p:cNvSpPr/>
          <p:nvPr/>
        </p:nvSpPr>
        <p:spPr>
          <a:xfrm>
            <a:off x="6300848" y="1435510"/>
            <a:ext cx="5635514" cy="437273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FFC000"/>
                </a:solidFill>
                <a:latin typeface="Lucida Console" panose="020B0609040504020204" pitchFamily="49" charset="0"/>
              </a:rPr>
              <a:t>stp</a:t>
            </a:r>
            <a:r>
              <a:rPr lang="en-US" dirty="0">
                <a:solidFill>
                  <a:srgbClr val="FFC000"/>
                </a:solidFill>
                <a:latin typeface="Lucida Console" panose="020B0609040504020204" pitchFamily="49" charset="0"/>
              </a:rPr>
              <a:t>     x29, x30, </a:t>
            </a:r>
            <a:r>
              <a:rPr lang="en-US" dirty="0">
                <a:solidFill>
                  <a:srgbClr val="0432FF"/>
                </a:solidFill>
                <a:latin typeface="Lucida Console" panose="020B0609040504020204" pitchFamily="49" charset="0"/>
              </a:rPr>
              <a:t>[</a:t>
            </a:r>
            <a:r>
              <a:rPr lang="en-US" dirty="0" err="1">
                <a:solidFill>
                  <a:srgbClr val="0432FF"/>
                </a:solidFill>
                <a:latin typeface="Lucida Console" panose="020B0609040504020204" pitchFamily="49" charset="0"/>
              </a:rPr>
              <a:t>sp</a:t>
            </a:r>
            <a:r>
              <a:rPr lang="en-US" dirty="0">
                <a:solidFill>
                  <a:srgbClr val="0432FF"/>
                </a:solidFill>
                <a:latin typeface="Lucida Console" panose="020B0609040504020204" pitchFamily="49" charset="0"/>
              </a:rPr>
              <a:t>, -32]!</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x29</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FFC000"/>
                </a:solidFill>
                <a:latin typeface="Lucida Console" panose="020B0609040504020204" pitchFamily="49" charset="0"/>
              </a:rPr>
              <a:t>stp</a:t>
            </a:r>
            <a:r>
              <a:rPr lang="en-US" dirty="0">
                <a:solidFill>
                  <a:srgbClr val="FFC000"/>
                </a:solidFill>
                <a:latin typeface="Lucida Console" panose="020B0609040504020204" pitchFamily="49" charset="0"/>
              </a:rPr>
              <a:t>     x19, x20, [</a:t>
            </a:r>
            <a:r>
              <a:rPr lang="en-US" dirty="0" err="1">
                <a:solidFill>
                  <a:srgbClr val="FFC000"/>
                </a:solidFill>
                <a:latin typeface="Lucida Console" panose="020B0609040504020204" pitchFamily="49" charset="0"/>
              </a:rPr>
              <a:t>sp</a:t>
            </a:r>
            <a:r>
              <a:rPr lang="en-US" dirty="0">
                <a:solidFill>
                  <a:srgbClr val="FFC000"/>
                </a:solidFill>
                <a:latin typeface="Lucida Console" panose="020B0609040504020204" pitchFamily="49" charset="0"/>
              </a:rPr>
              <a:t>, 16]</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w19</a:t>
            </a:r>
            <a:r>
              <a:rPr lang="en-US" dirty="0">
                <a:solidFill>
                  <a:srgbClr val="00FA00"/>
                </a:solidFill>
                <a:latin typeface="Lucida Console" panose="020B0609040504020204" pitchFamily="49" charset="0"/>
              </a:rPr>
              <a:t>, w0</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w20</a:t>
            </a:r>
            <a:r>
              <a:rPr lang="en-US" dirty="0">
                <a:solidFill>
                  <a:srgbClr val="00FA00"/>
                </a:solidFill>
                <a:latin typeface="Lucida Console" panose="020B0609040504020204" pitchFamily="49" charset="0"/>
              </a:rPr>
              <a:t>, w1</a:t>
            </a:r>
          </a:p>
          <a:p>
            <a:r>
              <a:rPr lang="en-US" dirty="0">
                <a:solidFill>
                  <a:srgbClr val="00FA00"/>
                </a:solidFill>
                <a:latin typeface="Lucida Console" panose="020B0609040504020204" pitchFamily="49" charset="0"/>
              </a:rPr>
              <a:t>        mov     w1, 4</a:t>
            </a:r>
          </a:p>
          <a:p>
            <a:r>
              <a:rPr lang="en-US" dirty="0">
                <a:solidFill>
                  <a:srgbClr val="00FA00"/>
                </a:solidFill>
                <a:latin typeface="Lucida Console" panose="020B0609040504020204" pitchFamily="49" charset="0"/>
              </a:rPr>
              <a:t>        mov     w0, 3</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my_add</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add     </a:t>
            </a:r>
            <a:r>
              <a:rPr lang="en-US" dirty="0">
                <a:solidFill>
                  <a:srgbClr val="FF0000"/>
                </a:solidFill>
                <a:latin typeface="Lucida Console" panose="020B0609040504020204" pitchFamily="49" charset="0"/>
              </a:rPr>
              <a:t>w19</a:t>
            </a:r>
            <a:r>
              <a:rPr lang="en-US" dirty="0">
                <a:solidFill>
                  <a:srgbClr val="00FA00"/>
                </a:solidFill>
                <a:latin typeface="Lucida Console" panose="020B0609040504020204" pitchFamily="49" charset="0"/>
              </a:rPr>
              <a:t>, w19, w20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mul</a:t>
            </a:r>
            <a:r>
              <a:rPr lang="en-US" dirty="0">
                <a:solidFill>
                  <a:srgbClr val="00FA00"/>
                </a:solidFill>
                <a:latin typeface="Lucida Console" panose="020B0609040504020204" pitchFamily="49" charset="0"/>
              </a:rPr>
              <a:t>     w0, w19, w0</a:t>
            </a:r>
          </a:p>
          <a:p>
            <a:r>
              <a:rPr lang="en-US" dirty="0">
                <a:solidFill>
                  <a:srgbClr val="FFC000"/>
                </a:solidFill>
                <a:latin typeface="Lucida Console" panose="020B0609040504020204" pitchFamily="49" charset="0"/>
              </a:rPr>
              <a:t>        </a:t>
            </a:r>
            <a:r>
              <a:rPr lang="en-US" dirty="0" err="1">
                <a:solidFill>
                  <a:srgbClr val="FFC000"/>
                </a:solidFill>
                <a:latin typeface="Lucida Console" panose="020B0609040504020204" pitchFamily="49" charset="0"/>
              </a:rPr>
              <a:t>ldp</a:t>
            </a:r>
            <a:r>
              <a:rPr lang="en-US" dirty="0">
                <a:solidFill>
                  <a:srgbClr val="FFC000"/>
                </a:solidFill>
                <a:latin typeface="Lucida Console" panose="020B0609040504020204" pitchFamily="49" charset="0"/>
              </a:rPr>
              <a:t>     x19, x20, [</a:t>
            </a:r>
            <a:r>
              <a:rPr lang="en-US" dirty="0" err="1">
                <a:solidFill>
                  <a:srgbClr val="FFC000"/>
                </a:solidFill>
                <a:latin typeface="Lucida Console" panose="020B0609040504020204" pitchFamily="49" charset="0"/>
              </a:rPr>
              <a:t>sp</a:t>
            </a:r>
            <a:r>
              <a:rPr lang="en-US" dirty="0">
                <a:solidFill>
                  <a:srgbClr val="FFC000"/>
                </a:solidFill>
                <a:latin typeface="Lucida Console" panose="020B0609040504020204" pitchFamily="49" charset="0"/>
              </a:rPr>
              <a:t>, 16]</a:t>
            </a:r>
          </a:p>
          <a:p>
            <a:r>
              <a:rPr lang="en-US" dirty="0">
                <a:solidFill>
                  <a:srgbClr val="FFC000"/>
                </a:solidFill>
                <a:latin typeface="Lucida Console" panose="020B0609040504020204" pitchFamily="49" charset="0"/>
              </a:rPr>
              <a:t>        </a:t>
            </a:r>
            <a:r>
              <a:rPr lang="en-US" dirty="0" err="1">
                <a:solidFill>
                  <a:srgbClr val="FFC000"/>
                </a:solidFill>
                <a:latin typeface="Lucida Console" panose="020B0609040504020204" pitchFamily="49" charset="0"/>
              </a:rPr>
              <a:t>ldp</a:t>
            </a:r>
            <a:r>
              <a:rPr lang="en-US" dirty="0">
                <a:solidFill>
                  <a:srgbClr val="FFC000"/>
                </a:solidFill>
                <a:latin typeface="Lucida Console" panose="020B0609040504020204" pitchFamily="49" charset="0"/>
              </a:rPr>
              <a:t>     x29, x30, </a:t>
            </a:r>
            <a:r>
              <a:rPr lang="en-US" dirty="0">
                <a:solidFill>
                  <a:srgbClr val="0432FF"/>
                </a:solidFill>
                <a:latin typeface="Lucida Console" panose="020B0609040504020204" pitchFamily="49" charset="0"/>
              </a:rPr>
              <a:t>[</a:t>
            </a:r>
            <a:r>
              <a:rPr lang="en-US" dirty="0" err="1">
                <a:solidFill>
                  <a:srgbClr val="0432FF"/>
                </a:solidFill>
                <a:latin typeface="Lucida Console" panose="020B0609040504020204" pitchFamily="49" charset="0"/>
              </a:rPr>
              <a:t>sp</a:t>
            </a:r>
            <a:r>
              <a:rPr lang="en-US" dirty="0">
                <a:solidFill>
                  <a:srgbClr val="0432FF"/>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
        <p:nvSpPr>
          <p:cNvPr id="12" name="Rounded Rectangle 11">
            <a:extLst>
              <a:ext uri="{FF2B5EF4-FFF2-40B4-BE49-F238E27FC236}">
                <a16:creationId xmlns:a16="http://schemas.microsoft.com/office/drawing/2014/main" id="{5A2E7304-07D6-ED49-AB3A-D12D9BDF59BB}"/>
              </a:ext>
            </a:extLst>
          </p:cNvPr>
          <p:cNvSpPr/>
          <p:nvPr/>
        </p:nvSpPr>
        <p:spPr>
          <a:xfrm>
            <a:off x="6300847" y="1435510"/>
            <a:ext cx="5635514" cy="437273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add_and_multiply_by_seven</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mov     x29,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FECC1F"/>
                </a:solidFill>
                <a:latin typeface="Lucida Console" panose="020B0609040504020204" pitchFamily="49" charset="0"/>
              </a:rPr>
              <a:t>        mov     w19, w0</a:t>
            </a:r>
          </a:p>
          <a:p>
            <a:r>
              <a:rPr lang="en-US" dirty="0">
                <a:solidFill>
                  <a:srgbClr val="FECC1F"/>
                </a:solidFill>
                <a:latin typeface="Lucida Console" panose="020B0609040504020204" pitchFamily="49" charset="0"/>
              </a:rPr>
              <a:t>        mov     w20, w1</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w1</a:t>
            </a:r>
            <a:r>
              <a:rPr lang="en-US" dirty="0">
                <a:solidFill>
                  <a:srgbClr val="00FA00"/>
                </a:solidFill>
                <a:latin typeface="Lucida Console" panose="020B0609040504020204" pitchFamily="49" charset="0"/>
              </a:rPr>
              <a:t>, 4</a:t>
            </a:r>
          </a:p>
          <a:p>
            <a:r>
              <a:rPr lang="en-US" dirty="0">
                <a:solidFill>
                  <a:srgbClr val="00FA00"/>
                </a:solidFill>
                <a:latin typeface="Lucida Console" panose="020B0609040504020204" pitchFamily="49" charset="0"/>
              </a:rPr>
              <a:t>        mov     </a:t>
            </a:r>
            <a:r>
              <a:rPr lang="en-US" dirty="0">
                <a:solidFill>
                  <a:srgbClr val="FF0000"/>
                </a:solidFill>
                <a:latin typeface="Lucida Console" panose="020B0609040504020204" pitchFamily="49" charset="0"/>
              </a:rPr>
              <a:t>w0</a:t>
            </a:r>
            <a:r>
              <a:rPr lang="en-US" dirty="0">
                <a:solidFill>
                  <a:srgbClr val="00FA00"/>
                </a:solidFill>
                <a:latin typeface="Lucida Console" panose="020B0609040504020204" pitchFamily="49" charset="0"/>
              </a:rPr>
              <a:t>, 3</a:t>
            </a:r>
          </a:p>
          <a:p>
            <a:r>
              <a:rPr lang="en-US" dirty="0">
                <a:solidFill>
                  <a:srgbClr val="00FA00"/>
                </a:solidFill>
                <a:latin typeface="Lucida Console" panose="020B0609040504020204" pitchFamily="49" charset="0"/>
              </a:rPr>
              <a:t>        bl      </a:t>
            </a:r>
            <a:r>
              <a:rPr lang="en-US" dirty="0" err="1">
                <a:solidFill>
                  <a:srgbClr val="00FA00"/>
                </a:solidFill>
                <a:latin typeface="Lucida Console" panose="020B0609040504020204" pitchFamily="49" charset="0"/>
              </a:rPr>
              <a:t>my_add</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add     w19, w19, w20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mul</a:t>
            </a:r>
            <a:r>
              <a:rPr lang="en-US" dirty="0">
                <a:solidFill>
                  <a:srgbClr val="00FA00"/>
                </a:solidFill>
                <a:latin typeface="Lucida Console" panose="020B0609040504020204" pitchFamily="49" charset="0"/>
              </a:rPr>
              <a:t>     </a:t>
            </a:r>
            <a:r>
              <a:rPr lang="en-US" dirty="0">
                <a:solidFill>
                  <a:srgbClr val="FAE4D5"/>
                </a:solidFill>
                <a:latin typeface="Lucida Console" panose="020B0609040504020204" pitchFamily="49" charset="0"/>
              </a:rPr>
              <a:t>w0</a:t>
            </a:r>
            <a:r>
              <a:rPr lang="en-US" dirty="0">
                <a:solidFill>
                  <a:srgbClr val="00FA00"/>
                </a:solidFill>
                <a:latin typeface="Lucida Console" panose="020B0609040504020204" pitchFamily="49" charset="0"/>
              </a:rPr>
              <a:t>, w19,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x19, x20,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16]</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x29, x30,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a:solidFill>
                  <a:srgbClr val="00FA00"/>
                </a:solidFill>
                <a:latin typeface="Lucida Console" panose="020B0609040504020204" pitchFamily="49" charset="0"/>
              </a:rPr>
              <a:t>        ret</a:t>
            </a:r>
          </a:p>
        </p:txBody>
      </p:sp>
    </p:spTree>
    <p:extLst>
      <p:ext uri="{BB962C8B-B14F-4D97-AF65-F5344CB8AC3E}">
        <p14:creationId xmlns:p14="http://schemas.microsoft.com/office/powerpoint/2010/main" val="311394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a:solidFill>
                  <a:srgbClr val="FFFF00"/>
                </a:solidFill>
              </a:rPr>
              <a:t>Procedure Call/Return:</a:t>
            </a:r>
            <a:br>
              <a:rPr lang="en-US">
                <a:solidFill>
                  <a:srgbClr val="FFFF00"/>
                </a:solidFill>
              </a:rPr>
            </a:br>
            <a:r>
              <a:rPr lang="en-US">
                <a:solidFill>
                  <a:srgbClr val="FFFF00"/>
                </a:solidFill>
              </a:rPr>
              <a:t>Key Ideas</a:t>
            </a:r>
            <a:endParaRPr lang="en-US" dirty="0">
              <a:solidFill>
                <a:srgbClr val="FFFF00"/>
              </a:solidFill>
            </a:endParaRP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200" y="1825624"/>
            <a:ext cx="10515600" cy="4895851"/>
          </a:xfrm>
        </p:spPr>
        <p:txBody>
          <a:bodyPr>
            <a:normAutofit/>
          </a:bodyPr>
          <a:lstStyle/>
          <a:p>
            <a:r>
              <a:rPr lang="en-US" dirty="0">
                <a:solidFill>
                  <a:srgbClr val="FFFF00"/>
                </a:solidFill>
              </a:rPr>
              <a:t>Program stack</a:t>
            </a:r>
          </a:p>
          <a:p>
            <a:pPr lvl="1"/>
            <a:r>
              <a:rPr lang="en-US" dirty="0">
                <a:solidFill>
                  <a:srgbClr val="FFFF00"/>
                </a:solidFill>
              </a:rPr>
              <a:t>Frames contain saved (and temporary) state for a procedure call</a:t>
            </a:r>
          </a:p>
          <a:p>
            <a:pPr lvl="1"/>
            <a:r>
              <a:rPr lang="en-US" dirty="0">
                <a:solidFill>
                  <a:srgbClr val="FFFF00"/>
                </a:solidFill>
              </a:rPr>
              <a:t>Grows from higher addresses to lower addresses</a:t>
            </a:r>
          </a:p>
          <a:p>
            <a:pPr lvl="1"/>
            <a:r>
              <a:rPr lang="en-US" dirty="0">
                <a:solidFill>
                  <a:srgbClr val="FFFF00"/>
                </a:solidFill>
              </a:rPr>
              <a:t>Stack discipline ensures callee returns before caller</a:t>
            </a:r>
          </a:p>
          <a:p>
            <a:r>
              <a:rPr lang="en-US" dirty="0">
                <a:solidFill>
                  <a:srgbClr val="FFFF00"/>
                </a:solidFill>
              </a:rPr>
              <a:t>Push/Pop</a:t>
            </a:r>
          </a:p>
          <a:p>
            <a:pPr lvl="1"/>
            <a:r>
              <a:rPr lang="en-US" dirty="0">
                <a:solidFill>
                  <a:srgbClr val="FFFF00"/>
                </a:solidFill>
              </a:rPr>
              <a:t>Follows stack semantics</a:t>
            </a:r>
          </a:p>
          <a:p>
            <a:pPr lvl="1"/>
            <a:r>
              <a:rPr lang="en-US" dirty="0">
                <a:solidFill>
                  <a:srgbClr val="FFFF00"/>
                </a:solidFill>
              </a:rPr>
              <a:t>Updates stack pointer (%</a:t>
            </a:r>
            <a:r>
              <a:rPr lang="en-US" dirty="0" err="1">
                <a:solidFill>
                  <a:srgbClr val="FFFF00"/>
                </a:solidFill>
              </a:rPr>
              <a:t>rsp</a:t>
            </a:r>
            <a:r>
              <a:rPr lang="en-US" dirty="0">
                <a:solidFill>
                  <a:srgbClr val="FFFF00"/>
                </a:solidFill>
              </a:rPr>
              <a:t> / SP)</a:t>
            </a:r>
          </a:p>
          <a:p>
            <a:r>
              <a:rPr lang="en-US" dirty="0">
                <a:solidFill>
                  <a:srgbClr val="FFFF00"/>
                </a:solidFill>
              </a:rPr>
              <a:t>Call/Return</a:t>
            </a:r>
          </a:p>
          <a:p>
            <a:pPr lvl="1"/>
            <a:r>
              <a:rPr lang="en-US" dirty="0">
                <a:solidFill>
                  <a:srgbClr val="FFFF00"/>
                </a:solidFill>
              </a:rPr>
              <a:t>x86 pushes/pops return address to stack</a:t>
            </a:r>
          </a:p>
          <a:p>
            <a:pPr lvl="1"/>
            <a:r>
              <a:rPr lang="en-US" dirty="0">
                <a:solidFill>
                  <a:srgbClr val="FFFF00"/>
                </a:solidFill>
              </a:rPr>
              <a:t>ARM moves return address to/from register</a:t>
            </a:r>
          </a:p>
          <a:p>
            <a:pPr lvl="1"/>
            <a:r>
              <a:rPr lang="en-US" dirty="0">
                <a:solidFill>
                  <a:srgbClr val="FFFF00"/>
                </a:solidFill>
              </a:rPr>
              <a:t>Calling conventions: arguments, return values; caller/callee saved registers</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125</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286007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F0AD91A-36C0-2A4F-A66E-F5F33F1A7A8C}"/>
              </a:ext>
            </a:extLst>
          </p:cNvPr>
          <p:cNvSpPr>
            <a:spLocks noGrp="1"/>
          </p:cNvSpPr>
          <p:nvPr>
            <p:ph type="title"/>
          </p:nvPr>
        </p:nvSpPr>
        <p:spPr/>
        <p:txBody>
          <a:bodyPr/>
          <a:lstStyle/>
          <a:p>
            <a:r>
              <a:rPr lang="en-US" dirty="0"/>
              <a:t>Pointer Arithmetic</a:t>
            </a:r>
          </a:p>
        </p:txBody>
      </p:sp>
      <p:graphicFrame>
        <p:nvGraphicFramePr>
          <p:cNvPr id="11" name="Table 11">
            <a:extLst>
              <a:ext uri="{FF2B5EF4-FFF2-40B4-BE49-F238E27FC236}">
                <a16:creationId xmlns:a16="http://schemas.microsoft.com/office/drawing/2014/main" id="{206029ED-E90B-204F-BA57-0BFE7ACE3D3D}"/>
              </a:ext>
            </a:extLst>
          </p:cNvPr>
          <p:cNvGraphicFramePr>
            <a:graphicFrameLocks noGrp="1"/>
          </p:cNvGraphicFramePr>
          <p:nvPr>
            <p:ph idx="1"/>
            <p:extLst>
              <p:ext uri="{D42A27DB-BD31-4B8C-83A1-F6EECF244321}">
                <p14:modId xmlns:p14="http://schemas.microsoft.com/office/powerpoint/2010/main" val="2816203652"/>
              </p:ext>
            </p:extLst>
          </p:nvPr>
        </p:nvGraphicFramePr>
        <p:xfrm>
          <a:off x="369052" y="1825625"/>
          <a:ext cx="11353800" cy="3683000"/>
        </p:xfrm>
        <a:graphic>
          <a:graphicData uri="http://schemas.openxmlformats.org/drawingml/2006/table">
            <a:tbl>
              <a:tblPr firstRow="1" bandRow="1">
                <a:tableStyleId>{5C22544A-7EE6-4342-B048-85BDC9FD1C3A}</a:tableStyleId>
              </a:tblPr>
              <a:tblGrid>
                <a:gridCol w="1294648">
                  <a:extLst>
                    <a:ext uri="{9D8B030D-6E8A-4147-A177-3AD203B41FA5}">
                      <a16:colId xmlns:a16="http://schemas.microsoft.com/office/drawing/2014/main" val="171592434"/>
                    </a:ext>
                  </a:extLst>
                </a:gridCol>
                <a:gridCol w="685800">
                  <a:extLst>
                    <a:ext uri="{9D8B030D-6E8A-4147-A177-3AD203B41FA5}">
                      <a16:colId xmlns:a16="http://schemas.microsoft.com/office/drawing/2014/main" val="478796546"/>
                    </a:ext>
                  </a:extLst>
                </a:gridCol>
                <a:gridCol w="1854200">
                  <a:extLst>
                    <a:ext uri="{9D8B030D-6E8A-4147-A177-3AD203B41FA5}">
                      <a16:colId xmlns:a16="http://schemas.microsoft.com/office/drawing/2014/main" val="117367703"/>
                    </a:ext>
                  </a:extLst>
                </a:gridCol>
                <a:gridCol w="4000500">
                  <a:extLst>
                    <a:ext uri="{9D8B030D-6E8A-4147-A177-3AD203B41FA5}">
                      <a16:colId xmlns:a16="http://schemas.microsoft.com/office/drawing/2014/main" val="2287140579"/>
                    </a:ext>
                  </a:extLst>
                </a:gridCol>
                <a:gridCol w="3518652">
                  <a:extLst>
                    <a:ext uri="{9D8B030D-6E8A-4147-A177-3AD203B41FA5}">
                      <a16:colId xmlns:a16="http://schemas.microsoft.com/office/drawing/2014/main" val="926616422"/>
                    </a:ext>
                  </a:extLst>
                </a:gridCol>
              </a:tblGrid>
              <a:tr h="370840">
                <a:tc>
                  <a:txBody>
                    <a:bodyPr/>
                    <a:lstStyle/>
                    <a:p>
                      <a:r>
                        <a:rPr lang="en-US" dirty="0"/>
                        <a:t>Expression</a:t>
                      </a:r>
                    </a:p>
                  </a:txBody>
                  <a:tcPr anchor="ctr"/>
                </a:tc>
                <a:tc>
                  <a:txBody>
                    <a:bodyPr/>
                    <a:lstStyle/>
                    <a:p>
                      <a:r>
                        <a:rPr lang="en-US" dirty="0"/>
                        <a:t>Type</a:t>
                      </a:r>
                    </a:p>
                  </a:txBody>
                  <a:tcPr anchor="ctr"/>
                </a:tc>
                <a:tc>
                  <a:txBody>
                    <a:bodyPr/>
                    <a:lstStyle/>
                    <a:p>
                      <a:r>
                        <a:rPr lang="en-US" dirty="0"/>
                        <a:t>Value</a:t>
                      </a:r>
                    </a:p>
                  </a:txBody>
                  <a:tcPr anchor="ctr"/>
                </a:tc>
                <a:tc>
                  <a:txBody>
                    <a:bodyPr/>
                    <a:lstStyle/>
                    <a:p>
                      <a:r>
                        <a:rPr lang="en-US" dirty="0"/>
                        <a:t>x86 Assembly Code</a:t>
                      </a:r>
                    </a:p>
                  </a:txBody>
                  <a:tcPr anchor="ctr"/>
                </a:tc>
                <a:tc>
                  <a:txBody>
                    <a:bodyPr/>
                    <a:lstStyle/>
                    <a:p>
                      <a:r>
                        <a:rPr lang="en-US" dirty="0"/>
                        <a:t>ARM Assembly Code</a:t>
                      </a:r>
                    </a:p>
                  </a:txBody>
                  <a:tcPr anchor="ctr"/>
                </a:tc>
                <a:extLst>
                  <a:ext uri="{0D108BD9-81ED-4DB2-BD59-A6C34878D82A}">
                    <a16:rowId xmlns:a16="http://schemas.microsoft.com/office/drawing/2014/main" val="3532736708"/>
                  </a:ext>
                </a:extLst>
              </a:tr>
              <a:tr h="370840">
                <a:tc>
                  <a:txBody>
                    <a:bodyPr/>
                    <a:lstStyle/>
                    <a:p>
                      <a:r>
                        <a:rPr lang="en-US" dirty="0"/>
                        <a:t>A</a:t>
                      </a:r>
                    </a:p>
                  </a:txBody>
                  <a:tcPr anchor="ctr"/>
                </a:tc>
                <a:tc>
                  <a:txBody>
                    <a:bodyPr/>
                    <a:lstStyle/>
                    <a:p>
                      <a:r>
                        <a:rPr lang="en-US" dirty="0"/>
                        <a:t>int*</a:t>
                      </a:r>
                    </a:p>
                  </a:txBody>
                  <a:tcPr anchor="ctr"/>
                </a:tc>
                <a:tc>
                  <a:txBody>
                    <a:bodyPr/>
                    <a:lstStyle/>
                    <a:p>
                      <a:r>
                        <a:rPr lang="en-US" dirty="0" err="1"/>
                        <a:t>x</a:t>
                      </a:r>
                      <a:r>
                        <a:rPr lang="en-US" baseline="-25000" dirty="0" err="1"/>
                        <a:t>A</a:t>
                      </a:r>
                      <a:endParaRPr lang="en-US" baseline="-25000" dirty="0"/>
                    </a:p>
                  </a:txBody>
                  <a:tcPr anchor="ctr"/>
                </a:tc>
                <a:tc>
                  <a:txBody>
                    <a:bodyPr/>
                    <a:lstStyle/>
                    <a:p>
                      <a:r>
                        <a:rPr lang="en-US" dirty="0" err="1">
                          <a:latin typeface="Lucida Console" panose="020B0609040504020204" pitchFamily="49" charset="0"/>
                          <a:cs typeface="Courier New Bold" panose="02070609020205020404" pitchFamily="49" charset="0"/>
                        </a:rPr>
                        <a:t>movq</a:t>
                      </a:r>
                      <a:r>
                        <a:rPr lang="en-US" dirty="0">
                          <a:latin typeface="Lucida Console" panose="020B0609040504020204" pitchFamily="49" charset="0"/>
                          <a:cs typeface="Courier New Bold" panose="02070609020205020404" pitchFamily="49" charset="0"/>
                        </a:rPr>
                        <a:t> %r11, %</a:t>
                      </a:r>
                      <a:r>
                        <a:rPr lang="en-US" dirty="0" err="1">
                          <a:latin typeface="Lucida Console" panose="020B0609040504020204" pitchFamily="49" charset="0"/>
                          <a:cs typeface="Courier New Bold" panose="02070609020205020404" pitchFamily="49" charset="0"/>
                        </a:rPr>
                        <a:t>rax</a:t>
                      </a:r>
                      <a:endParaRPr lang="en-US" dirty="0">
                        <a:latin typeface="Lucida Console" panose="020B0609040504020204" pitchFamily="49" charset="0"/>
                        <a:cs typeface="Courier New Bold" panose="02070609020205020404" pitchFamily="49" charset="0"/>
                      </a:endParaRPr>
                    </a:p>
                  </a:txBody>
                  <a:tcPr anchor="ctr"/>
                </a:tc>
                <a:tc>
                  <a:txBody>
                    <a:bodyPr/>
                    <a:lstStyle/>
                    <a:p>
                      <a:r>
                        <a:rPr lang="en-US" dirty="0">
                          <a:latin typeface="Lucida Console" panose="020B0609040504020204" pitchFamily="49" charset="0"/>
                          <a:cs typeface="Courier New Bold" panose="02070609020205020404" pitchFamily="49" charset="0"/>
                        </a:rPr>
                        <a:t>mov x0, x11</a:t>
                      </a:r>
                    </a:p>
                  </a:txBody>
                  <a:tcPr anchor="ctr"/>
                </a:tc>
                <a:extLst>
                  <a:ext uri="{0D108BD9-81ED-4DB2-BD59-A6C34878D82A}">
                    <a16:rowId xmlns:a16="http://schemas.microsoft.com/office/drawing/2014/main" val="2957797916"/>
                  </a:ext>
                </a:extLst>
              </a:tr>
              <a:tr h="370840">
                <a:tc>
                  <a:txBody>
                    <a:bodyPr/>
                    <a:lstStyle/>
                    <a:p>
                      <a:r>
                        <a:rPr lang="en-US" dirty="0"/>
                        <a:t>A[0]</a:t>
                      </a:r>
                    </a:p>
                  </a:txBody>
                  <a:tcPr anchor="ctr"/>
                </a:tc>
                <a:tc>
                  <a:txBody>
                    <a:bodyPr/>
                    <a:lstStyle/>
                    <a:p>
                      <a:r>
                        <a:rPr lang="en-US" dirty="0" err="1"/>
                        <a:t>int</a:t>
                      </a:r>
                      <a:endParaRPr lang="en-US" dirty="0"/>
                    </a:p>
                  </a:txBody>
                  <a:tcPr anchor="ctr"/>
                </a:tc>
                <a:tc>
                  <a:txBody>
                    <a:bodyPr/>
                    <a:lstStyle/>
                    <a:p>
                      <a:r>
                        <a:rPr lang="en-US" dirty="0"/>
                        <a:t>Mem[</a:t>
                      </a:r>
                      <a:r>
                        <a:rPr lang="en-US" dirty="0" err="1"/>
                        <a:t>x</a:t>
                      </a:r>
                      <a:r>
                        <a:rPr lang="en-US" baseline="-25000" dirty="0" err="1"/>
                        <a:t>A</a:t>
                      </a:r>
                      <a:r>
                        <a:rPr lang="en-US" dirty="0"/>
                        <a:t>]</a:t>
                      </a:r>
                    </a:p>
                  </a:txBody>
                  <a:tcPr anchor="ctr"/>
                </a:tc>
                <a:tc>
                  <a:txBody>
                    <a:bodyPr/>
                    <a:lstStyle/>
                    <a:p>
                      <a:r>
                        <a:rPr lang="en-US" dirty="0" err="1">
                          <a:latin typeface="Lucida Console" panose="020B0609040504020204" pitchFamily="49" charset="0"/>
                          <a:cs typeface="Courier New Bold" panose="02070609020205020404" pitchFamily="49" charset="0"/>
                        </a:rPr>
                        <a:t>movl</a:t>
                      </a:r>
                      <a:r>
                        <a:rPr lang="en-US" dirty="0">
                          <a:latin typeface="Lucida Console" panose="020B0609040504020204" pitchFamily="49" charset="0"/>
                          <a:cs typeface="Courier New Bold" panose="02070609020205020404" pitchFamily="49" charset="0"/>
                        </a:rPr>
                        <a:t> (%r11), %</a:t>
                      </a:r>
                      <a:r>
                        <a:rPr lang="en-US" dirty="0" err="1">
                          <a:latin typeface="Lucida Console" panose="020B0609040504020204" pitchFamily="49" charset="0"/>
                          <a:cs typeface="Courier New Bold" panose="02070609020205020404" pitchFamily="49" charset="0"/>
                        </a:rPr>
                        <a:t>eax</a:t>
                      </a:r>
                      <a:endParaRPr lang="en-US" dirty="0">
                        <a:latin typeface="Lucida Console" panose="020B0609040504020204" pitchFamily="49" charset="0"/>
                        <a:cs typeface="Courier New Bold" panose="02070609020205020404" pitchFamily="49" charset="0"/>
                      </a:endParaRPr>
                    </a:p>
                  </a:txBody>
                  <a:tcPr anchor="ctr"/>
                </a:tc>
                <a:tc>
                  <a:txBody>
                    <a:bodyPr/>
                    <a:lstStyle/>
                    <a:p>
                      <a:r>
                        <a:rPr lang="en-US" dirty="0" err="1">
                          <a:latin typeface="Lucida Console" panose="020B0609040504020204" pitchFamily="49" charset="0"/>
                          <a:cs typeface="Courier New Bold" panose="02070609020205020404" pitchFamily="49" charset="0"/>
                        </a:rPr>
                        <a:t>ldr</a:t>
                      </a:r>
                      <a:r>
                        <a:rPr lang="en-US" dirty="0">
                          <a:latin typeface="Lucida Console" panose="020B0609040504020204" pitchFamily="49" charset="0"/>
                          <a:cs typeface="Courier New Bold" panose="02070609020205020404" pitchFamily="49" charset="0"/>
                        </a:rPr>
                        <a:t> w0, [x11]</a:t>
                      </a:r>
                    </a:p>
                  </a:txBody>
                  <a:tcPr anchor="ctr"/>
                </a:tc>
                <a:extLst>
                  <a:ext uri="{0D108BD9-81ED-4DB2-BD59-A6C34878D82A}">
                    <a16:rowId xmlns:a16="http://schemas.microsoft.com/office/drawing/2014/main" val="1412602928"/>
                  </a:ext>
                </a:extLst>
              </a:tr>
              <a:tr h="370840">
                <a:tc>
                  <a:txBody>
                    <a:bodyPr/>
                    <a:lstStyle/>
                    <a:p>
                      <a:r>
                        <a:rPr lang="en-US" dirty="0"/>
                        <a:t>A[</a:t>
                      </a:r>
                      <a:r>
                        <a:rPr lang="en-US" dirty="0" err="1"/>
                        <a:t>i</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a:t>
                      </a:r>
                      <a:r>
                        <a:rPr lang="en-US" dirty="0" err="1"/>
                        <a:t>x</a:t>
                      </a:r>
                      <a:r>
                        <a:rPr lang="en-US" baseline="-25000" dirty="0" err="1"/>
                        <a:t>A</a:t>
                      </a:r>
                      <a:r>
                        <a:rPr lang="en-US" dirty="0"/>
                        <a:t> + 4</a:t>
                      </a:r>
                      <a:r>
                        <a:rPr lang="en-US" i="1" dirty="0"/>
                        <a:t>i</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movl</a:t>
                      </a:r>
                      <a:r>
                        <a:rPr lang="en-US" dirty="0">
                          <a:latin typeface="Lucida Console" panose="020B0609040504020204" pitchFamily="49" charset="0"/>
                          <a:cs typeface="Courier New Bold" panose="02070609020205020404" pitchFamily="49" charset="0"/>
                        </a:rPr>
                        <a:t> (%r11,%r12,4), %</a:t>
                      </a:r>
                      <a:r>
                        <a:rPr lang="en-US" dirty="0" err="1">
                          <a:latin typeface="Lucida Console" panose="020B0609040504020204" pitchFamily="49" charset="0"/>
                          <a:cs typeface="Courier New Bold" panose="02070609020205020404" pitchFamily="49" charset="0"/>
                        </a:rPr>
                        <a:t>eax</a:t>
                      </a:r>
                      <a:endParaRPr lang="en-US" dirty="0">
                        <a:latin typeface="Lucida Console" panose="020B0609040504020204" pitchFamily="49" charset="0"/>
                        <a:cs typeface="Courier New Bold" panose="020706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ldr</a:t>
                      </a:r>
                      <a:r>
                        <a:rPr lang="en-US" dirty="0">
                          <a:latin typeface="Lucida Console" panose="020B0609040504020204" pitchFamily="49" charset="0"/>
                          <a:cs typeface="Courier New Bold" panose="02070609020205020404" pitchFamily="49" charset="0"/>
                        </a:rPr>
                        <a:t> w0, [x11,x12,sxtw 2]</a:t>
                      </a:r>
                    </a:p>
                  </a:txBody>
                  <a:tcPr anchor="ctr"/>
                </a:tc>
                <a:extLst>
                  <a:ext uri="{0D108BD9-81ED-4DB2-BD59-A6C34878D82A}">
                    <a16:rowId xmlns:a16="http://schemas.microsoft.com/office/drawing/2014/main" val="3003816705"/>
                  </a:ext>
                </a:extLst>
              </a:tr>
              <a:tr h="370840">
                <a:tc>
                  <a:txBody>
                    <a:bodyPr/>
                    <a:lstStyle/>
                    <a:p>
                      <a:r>
                        <a:rPr lang="en-US" dirty="0"/>
                        <a:t>&amp;A[2]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a:t>
                      </a:r>
                      <a:r>
                        <a:rPr lang="en-US" baseline="-25000" dirty="0" err="1"/>
                        <a:t>A</a:t>
                      </a:r>
                      <a:r>
                        <a:rPr lang="en-US" dirty="0"/>
                        <a:t> + 8</a:t>
                      </a:r>
                    </a:p>
                  </a:txBody>
                  <a:tcPr anchor="ctr"/>
                </a:tc>
                <a:tc>
                  <a:txBody>
                    <a:bodyPr/>
                    <a:lstStyle/>
                    <a:p>
                      <a:r>
                        <a:rPr lang="en-US" dirty="0" err="1">
                          <a:latin typeface="Lucida Console" panose="020B0609040504020204" pitchFamily="49" charset="0"/>
                          <a:cs typeface="Courier New Bold" panose="02070609020205020404" pitchFamily="49" charset="0"/>
                        </a:rPr>
                        <a:t>leaq</a:t>
                      </a:r>
                      <a:r>
                        <a:rPr lang="en-US" dirty="0">
                          <a:latin typeface="Lucida Console" panose="020B0609040504020204" pitchFamily="49" charset="0"/>
                          <a:cs typeface="Courier New Bold" panose="02070609020205020404" pitchFamily="49" charset="0"/>
                        </a:rPr>
                        <a:t> 8(%r11),%</a:t>
                      </a:r>
                      <a:r>
                        <a:rPr lang="en-US" dirty="0" err="1">
                          <a:latin typeface="Lucida Console" panose="020B0609040504020204" pitchFamily="49" charset="0"/>
                          <a:cs typeface="Courier New Bold" panose="02070609020205020404" pitchFamily="49" charset="0"/>
                        </a:rPr>
                        <a:t>rax</a:t>
                      </a:r>
                      <a:endParaRPr lang="en-US" dirty="0">
                        <a:latin typeface="Lucida Console" panose="020B0609040504020204" pitchFamily="49" charset="0"/>
                        <a:cs typeface="Courier New Bold" panose="02070609020205020404" pitchFamily="49" charset="0"/>
                      </a:endParaRPr>
                    </a:p>
                  </a:txBody>
                  <a:tcPr anchor="ctr"/>
                </a:tc>
                <a:tc>
                  <a:txBody>
                    <a:bodyPr/>
                    <a:lstStyle/>
                    <a:p>
                      <a:r>
                        <a:rPr lang="en-US" dirty="0">
                          <a:latin typeface="Lucida Console" panose="020B0609040504020204" pitchFamily="49" charset="0"/>
                          <a:cs typeface="Courier New Bold" panose="02070609020205020404" pitchFamily="49" charset="0"/>
                        </a:rPr>
                        <a:t>add x0, x11, 8</a:t>
                      </a:r>
                    </a:p>
                  </a:txBody>
                  <a:tcPr anchor="ctr"/>
                </a:tc>
                <a:extLst>
                  <a:ext uri="{0D108BD9-81ED-4DB2-BD59-A6C34878D82A}">
                    <a16:rowId xmlns:a16="http://schemas.microsoft.com/office/drawing/2014/main" val="2457796459"/>
                  </a:ext>
                </a:extLst>
              </a:tr>
              <a:tr h="370840">
                <a:tc>
                  <a:txBody>
                    <a:bodyPr/>
                    <a:lstStyle/>
                    <a:p>
                      <a:r>
                        <a:rPr lang="en-US" dirty="0"/>
                        <a:t>A + </a:t>
                      </a:r>
                      <a:r>
                        <a:rPr lang="en-US" dirty="0" err="1"/>
                        <a:t>i</a:t>
                      </a:r>
                      <a:r>
                        <a:rPr lang="en-US" dirty="0"/>
                        <a:t> - 1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a:t>
                      </a:r>
                      <a:r>
                        <a:rPr lang="en-US" baseline="-25000" dirty="0" err="1"/>
                        <a:t>A</a:t>
                      </a:r>
                      <a:r>
                        <a:rPr lang="en-US" dirty="0"/>
                        <a:t> + 4</a:t>
                      </a:r>
                      <a:r>
                        <a:rPr lang="en-US" i="1" dirty="0"/>
                        <a:t>i</a:t>
                      </a:r>
                      <a:r>
                        <a:rPr lang="en-US" baseline="0" dirty="0"/>
                        <a:t> – 4</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leaq</a:t>
                      </a:r>
                      <a:r>
                        <a:rPr lang="en-US" dirty="0">
                          <a:latin typeface="Lucida Console" panose="020B0609040504020204" pitchFamily="49" charset="0"/>
                          <a:cs typeface="Courier New Bold" panose="02070609020205020404" pitchFamily="49" charset="0"/>
                        </a:rPr>
                        <a:t> -4(%r11,%r12,4),%</a:t>
                      </a:r>
                      <a:r>
                        <a:rPr lang="en-US" dirty="0" err="1">
                          <a:latin typeface="Lucida Console" panose="020B0609040504020204" pitchFamily="49" charset="0"/>
                          <a:cs typeface="Courier New Bold" panose="02070609020205020404" pitchFamily="49" charset="0"/>
                        </a:rPr>
                        <a:t>rax</a:t>
                      </a:r>
                      <a:endParaRPr lang="en-US" dirty="0">
                        <a:latin typeface="Lucida Console" panose="020B0609040504020204" pitchFamily="49" charset="0"/>
                        <a:cs typeface="Courier New Bold" panose="020706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lsl</a:t>
                      </a:r>
                      <a:r>
                        <a:rPr lang="en-US" dirty="0">
                          <a:latin typeface="Lucida Console" panose="020B0609040504020204" pitchFamily="49" charset="0"/>
                          <a:cs typeface="Courier New Bold" panose="02070609020205020404" pitchFamily="49" charset="0"/>
                        </a:rPr>
                        <a:t> x12, x12,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ucida Console" panose="020B0609040504020204" pitchFamily="49" charset="0"/>
                          <a:cs typeface="Courier New Bold" panose="02070609020205020404" pitchFamily="49" charset="0"/>
                        </a:rPr>
                        <a:t>sub x12, x12,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ucida Console" panose="020B0609040504020204" pitchFamily="49" charset="0"/>
                          <a:cs typeface="Courier New Bold" panose="02070609020205020404" pitchFamily="49" charset="0"/>
                        </a:rPr>
                        <a:t>add x0, x11, x12</a:t>
                      </a:r>
                    </a:p>
                  </a:txBody>
                  <a:tcPr anchor="ctr"/>
                </a:tc>
                <a:extLst>
                  <a:ext uri="{0D108BD9-81ED-4DB2-BD59-A6C34878D82A}">
                    <a16:rowId xmlns:a16="http://schemas.microsoft.com/office/drawing/2014/main" val="812528806"/>
                  </a:ext>
                </a:extLst>
              </a:tr>
              <a:tr h="370840">
                <a:tc>
                  <a:txBody>
                    <a:bodyPr/>
                    <a:lstStyle/>
                    <a:p>
                      <a:r>
                        <a:rPr lang="en-US" dirty="0"/>
                        <a:t>*(A + </a:t>
                      </a:r>
                      <a:r>
                        <a:rPr lang="en-US" dirty="0" err="1"/>
                        <a:t>i</a:t>
                      </a:r>
                      <a:r>
                        <a:rPr lang="en-US" dirty="0"/>
                        <a:t> - 3)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a:t>
                      </a:r>
                      <a:r>
                        <a:rPr lang="en-US" dirty="0" err="1"/>
                        <a:t>x</a:t>
                      </a:r>
                      <a:r>
                        <a:rPr lang="en-US" baseline="-25000" dirty="0" err="1"/>
                        <a:t>A</a:t>
                      </a:r>
                      <a:r>
                        <a:rPr lang="en-US" dirty="0"/>
                        <a:t> + 4</a:t>
                      </a:r>
                      <a:r>
                        <a:rPr lang="en-US" i="1" dirty="0"/>
                        <a:t>i</a:t>
                      </a:r>
                      <a:r>
                        <a:rPr lang="en-US" dirty="0"/>
                        <a:t> - 12]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movl</a:t>
                      </a:r>
                      <a:r>
                        <a:rPr lang="en-US" dirty="0">
                          <a:latin typeface="Lucida Console" panose="020B0609040504020204" pitchFamily="49" charset="0"/>
                          <a:cs typeface="Courier New Bold" panose="02070609020205020404" pitchFamily="49" charset="0"/>
                        </a:rPr>
                        <a:t> -12(%r11,%r12,4), %</a:t>
                      </a:r>
                      <a:r>
                        <a:rPr lang="en-US" dirty="0" err="1">
                          <a:latin typeface="Lucida Console" panose="020B0609040504020204" pitchFamily="49" charset="0"/>
                          <a:cs typeface="Courier New Bold" panose="02070609020205020404" pitchFamily="49" charset="0"/>
                        </a:rPr>
                        <a:t>eax</a:t>
                      </a:r>
                      <a:endParaRPr lang="en-US" dirty="0">
                        <a:latin typeface="Lucida Console" panose="020B0609040504020204" pitchFamily="49" charset="0"/>
                        <a:cs typeface="Courier New Bold" panose="020706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lsl</a:t>
                      </a:r>
                      <a:r>
                        <a:rPr lang="en-US" dirty="0">
                          <a:latin typeface="Lucida Console" panose="020B0609040504020204" pitchFamily="49" charset="0"/>
                          <a:cs typeface="Courier New Bold" panose="02070609020205020404" pitchFamily="49" charset="0"/>
                        </a:rPr>
                        <a:t> x12, x12,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ucida Console" panose="020B0609040504020204" pitchFamily="49" charset="0"/>
                          <a:cs typeface="Courier New Bold" panose="02070609020205020404" pitchFamily="49" charset="0"/>
                        </a:rPr>
                        <a:t>sub x12, x12, #12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Lucida Console" panose="020B0609040504020204" pitchFamily="49" charset="0"/>
                          <a:cs typeface="Courier New Bold" panose="02070609020205020404" pitchFamily="49" charset="0"/>
                        </a:rPr>
                        <a:t>ldr</a:t>
                      </a:r>
                      <a:r>
                        <a:rPr lang="en-US" dirty="0">
                          <a:latin typeface="Lucida Console" panose="020B0609040504020204" pitchFamily="49" charset="0"/>
                          <a:cs typeface="Courier New Bold" panose="02070609020205020404" pitchFamily="49" charset="0"/>
                        </a:rPr>
                        <a:t> w0, [x11, x12]</a:t>
                      </a:r>
                    </a:p>
                  </a:txBody>
                  <a:tcPr anchor="ctr"/>
                </a:tc>
                <a:extLst>
                  <a:ext uri="{0D108BD9-81ED-4DB2-BD59-A6C34878D82A}">
                    <a16:rowId xmlns:a16="http://schemas.microsoft.com/office/drawing/2014/main" val="102874638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2" name="Rectangle 11">
            <a:extLst>
              <a:ext uri="{FF2B5EF4-FFF2-40B4-BE49-F238E27FC236}">
                <a16:creationId xmlns:a16="http://schemas.microsoft.com/office/drawing/2014/main" id="{34477DD5-C437-D045-A7B3-0103825C2875}"/>
              </a:ext>
            </a:extLst>
          </p:cNvPr>
          <p:cNvSpPr/>
          <p:nvPr/>
        </p:nvSpPr>
        <p:spPr>
          <a:xfrm>
            <a:off x="520700" y="5846544"/>
            <a:ext cx="6337301" cy="646331"/>
          </a:xfrm>
          <a:prstGeom prst="rect">
            <a:avLst/>
          </a:prstGeom>
        </p:spPr>
        <p:txBody>
          <a:bodyPr wrap="square">
            <a:spAutoFit/>
          </a:bodyPr>
          <a:lstStyle/>
          <a:p>
            <a:r>
              <a:rPr lang="en-US" dirty="0"/>
              <a:t>%r11	x11	contains starting address (</a:t>
            </a:r>
            <a:r>
              <a:rPr lang="en-US" dirty="0" err="1"/>
              <a:t>x</a:t>
            </a:r>
            <a:r>
              <a:rPr lang="en-US" baseline="-25000" dirty="0" err="1"/>
              <a:t>A</a:t>
            </a:r>
            <a:r>
              <a:rPr lang="en-US" dirty="0"/>
              <a:t>) of </a:t>
            </a:r>
            <a:r>
              <a:rPr lang="en-US" dirty="0">
                <a:latin typeface="Lucida Console" panose="020B0609040504020204" pitchFamily="49" charset="0"/>
                <a:cs typeface="Courier New" panose="02070309020205020404" pitchFamily="49" charset="0"/>
              </a:rPr>
              <a:t>int</a:t>
            </a:r>
            <a:r>
              <a:rPr lang="en-US" dirty="0"/>
              <a:t> array A</a:t>
            </a:r>
          </a:p>
          <a:p>
            <a:r>
              <a:rPr lang="en-US" dirty="0"/>
              <a:t>%r12	x12	contains array index </a:t>
            </a:r>
            <a:r>
              <a:rPr lang="en-US" i="1" dirty="0" err="1"/>
              <a:t>i</a:t>
            </a:r>
            <a:endParaRPr lang="en-US" dirty="0"/>
          </a:p>
        </p:txBody>
      </p:sp>
      <p:sp>
        <p:nvSpPr>
          <p:cNvPr id="13" name="Rectangle 12">
            <a:extLst>
              <a:ext uri="{FF2B5EF4-FFF2-40B4-BE49-F238E27FC236}">
                <a16:creationId xmlns:a16="http://schemas.microsoft.com/office/drawing/2014/main" id="{CCEC7BD6-C7BA-3C47-8700-32CB871D6FCF}"/>
              </a:ext>
            </a:extLst>
          </p:cNvPr>
          <p:cNvSpPr/>
          <p:nvPr/>
        </p:nvSpPr>
        <p:spPr>
          <a:xfrm>
            <a:off x="6858001" y="5843964"/>
            <a:ext cx="4991100" cy="646331"/>
          </a:xfrm>
          <a:prstGeom prst="rect">
            <a:avLst/>
          </a:prstGeom>
        </p:spPr>
        <p:txBody>
          <a:bodyPr wrap="square">
            <a:spAutoFit/>
          </a:bodyPr>
          <a:lstStyle/>
          <a:p>
            <a:r>
              <a:rPr lang="en-US" dirty="0"/>
              <a:t>%</a:t>
            </a:r>
            <a:r>
              <a:rPr lang="en-US" dirty="0" err="1"/>
              <a:t>eax</a:t>
            </a:r>
            <a:r>
              <a:rPr lang="en-US" dirty="0"/>
              <a:t>	w0	destination for data (</a:t>
            </a:r>
            <a:r>
              <a:rPr lang="en-US" dirty="0">
                <a:latin typeface="Lucida Console" panose="020B0609040504020204" pitchFamily="49" charset="0"/>
                <a:cs typeface="Courier New" panose="02070309020205020404" pitchFamily="49" charset="0"/>
              </a:rPr>
              <a:t>int</a:t>
            </a:r>
            <a:r>
              <a:rPr lang="en-US" dirty="0"/>
              <a:t>)</a:t>
            </a:r>
          </a:p>
          <a:p>
            <a:r>
              <a:rPr lang="en-US" dirty="0"/>
              <a:t>%</a:t>
            </a:r>
            <a:r>
              <a:rPr lang="en-US" dirty="0" err="1"/>
              <a:t>rax</a:t>
            </a:r>
            <a:r>
              <a:rPr lang="en-US" dirty="0"/>
              <a:t>	x0	destination for pointers (</a:t>
            </a:r>
            <a:r>
              <a:rPr lang="en-US" dirty="0">
                <a:latin typeface="Lucida Console" panose="020B0609040504020204" pitchFamily="49" charset="0"/>
                <a:cs typeface="Courier New" panose="02070309020205020404" pitchFamily="49" charset="0"/>
              </a:rPr>
              <a:t>int*</a:t>
            </a:r>
            <a:r>
              <a:rPr lang="en-US" dirty="0"/>
              <a:t>)</a:t>
            </a:r>
          </a:p>
        </p:txBody>
      </p:sp>
      <p:pic>
        <p:nvPicPr>
          <p:cNvPr id="17" name="Picture 16">
            <a:extLst>
              <a:ext uri="{FF2B5EF4-FFF2-40B4-BE49-F238E27FC236}">
                <a16:creationId xmlns:a16="http://schemas.microsoft.com/office/drawing/2014/main" id="{0EA2ED4E-B954-A84E-9032-514FECFBC2E8}"/>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8" name="Picture 17">
            <a:extLst>
              <a:ext uri="{FF2B5EF4-FFF2-40B4-BE49-F238E27FC236}">
                <a16:creationId xmlns:a16="http://schemas.microsoft.com/office/drawing/2014/main" id="{48F186D6-4BBC-0946-AB30-3A11D629A2A0}"/>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417337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F0AD91A-36C0-2A4F-A66E-F5F33F1A7A8C}"/>
              </a:ext>
            </a:extLst>
          </p:cNvPr>
          <p:cNvSpPr>
            <a:spLocks noGrp="1"/>
          </p:cNvSpPr>
          <p:nvPr>
            <p:ph type="title"/>
          </p:nvPr>
        </p:nvSpPr>
        <p:spPr>
          <a:xfrm>
            <a:off x="838200" y="365125"/>
            <a:ext cx="10515600" cy="1325563"/>
          </a:xfrm>
        </p:spPr>
        <p:txBody>
          <a:bodyPr/>
          <a:lstStyle/>
          <a:p>
            <a:r>
              <a:rPr lang="en-US" dirty="0"/>
              <a:t>Pointer Arithmetic</a:t>
            </a:r>
            <a:br>
              <a:rPr lang="en-US" dirty="0"/>
            </a:br>
            <a:r>
              <a:rPr lang="en-US" dirty="0"/>
              <a:t>Practice</a:t>
            </a:r>
          </a:p>
        </p:txBody>
      </p:sp>
      <p:graphicFrame>
        <p:nvGraphicFramePr>
          <p:cNvPr id="11" name="Table 11">
            <a:extLst>
              <a:ext uri="{FF2B5EF4-FFF2-40B4-BE49-F238E27FC236}">
                <a16:creationId xmlns:a16="http://schemas.microsoft.com/office/drawing/2014/main" id="{206029ED-E90B-204F-BA57-0BFE7ACE3D3D}"/>
              </a:ext>
            </a:extLst>
          </p:cNvPr>
          <p:cNvGraphicFramePr>
            <a:graphicFrameLocks noGrp="1"/>
          </p:cNvGraphicFramePr>
          <p:nvPr>
            <p:ph idx="1"/>
            <p:extLst>
              <p:ext uri="{D42A27DB-BD31-4B8C-83A1-F6EECF244321}">
                <p14:modId xmlns:p14="http://schemas.microsoft.com/office/powerpoint/2010/main" val="1056703172"/>
              </p:ext>
            </p:extLst>
          </p:nvPr>
        </p:nvGraphicFramePr>
        <p:xfrm>
          <a:off x="838200" y="1825625"/>
          <a:ext cx="10490200" cy="3571240"/>
        </p:xfrm>
        <a:graphic>
          <a:graphicData uri="http://schemas.openxmlformats.org/drawingml/2006/table">
            <a:tbl>
              <a:tblPr firstRow="1" bandRow="1">
                <a:tableStyleId>{5C22544A-7EE6-4342-B048-85BDC9FD1C3A}</a:tableStyleId>
              </a:tblPr>
              <a:tblGrid>
                <a:gridCol w="1294648">
                  <a:extLst>
                    <a:ext uri="{9D8B030D-6E8A-4147-A177-3AD203B41FA5}">
                      <a16:colId xmlns:a16="http://schemas.microsoft.com/office/drawing/2014/main" val="171592434"/>
                    </a:ext>
                  </a:extLst>
                </a:gridCol>
                <a:gridCol w="877052">
                  <a:extLst>
                    <a:ext uri="{9D8B030D-6E8A-4147-A177-3AD203B41FA5}">
                      <a16:colId xmlns:a16="http://schemas.microsoft.com/office/drawing/2014/main" val="478796546"/>
                    </a:ext>
                  </a:extLst>
                </a:gridCol>
                <a:gridCol w="3505200">
                  <a:extLst>
                    <a:ext uri="{9D8B030D-6E8A-4147-A177-3AD203B41FA5}">
                      <a16:colId xmlns:a16="http://schemas.microsoft.com/office/drawing/2014/main" val="117367703"/>
                    </a:ext>
                  </a:extLst>
                </a:gridCol>
                <a:gridCol w="4813300">
                  <a:extLst>
                    <a:ext uri="{9D8B030D-6E8A-4147-A177-3AD203B41FA5}">
                      <a16:colId xmlns:a16="http://schemas.microsoft.com/office/drawing/2014/main" val="2287140579"/>
                    </a:ext>
                  </a:extLst>
                </a:gridCol>
              </a:tblGrid>
              <a:tr h="370840">
                <a:tc>
                  <a:txBody>
                    <a:bodyPr/>
                    <a:lstStyle/>
                    <a:p>
                      <a:r>
                        <a:rPr lang="en-US" dirty="0"/>
                        <a:t>Expression</a:t>
                      </a:r>
                    </a:p>
                  </a:txBody>
                  <a:tcPr anchor="ctr"/>
                </a:tc>
                <a:tc>
                  <a:txBody>
                    <a:bodyPr/>
                    <a:lstStyle/>
                    <a:p>
                      <a:r>
                        <a:rPr lang="en-US" dirty="0"/>
                        <a:t>Type</a:t>
                      </a:r>
                    </a:p>
                  </a:txBody>
                  <a:tcPr anchor="ctr"/>
                </a:tc>
                <a:tc>
                  <a:txBody>
                    <a:bodyPr/>
                    <a:lstStyle/>
                    <a:p>
                      <a:r>
                        <a:rPr lang="en-US" dirty="0"/>
                        <a:t>Value</a:t>
                      </a:r>
                    </a:p>
                  </a:txBody>
                  <a:tcPr anchor="ctr"/>
                </a:tc>
                <a:tc>
                  <a:txBody>
                    <a:bodyPr/>
                    <a:lstStyle/>
                    <a:p>
                      <a:r>
                        <a:rPr lang="en-US" dirty="0"/>
                        <a:t>Assembly Code</a:t>
                      </a:r>
                    </a:p>
                  </a:txBody>
                  <a:tcPr anchor="ctr"/>
                </a:tc>
                <a:extLst>
                  <a:ext uri="{0D108BD9-81ED-4DB2-BD59-A6C34878D82A}">
                    <a16:rowId xmlns:a16="http://schemas.microsoft.com/office/drawing/2014/main" val="3532736708"/>
                  </a:ext>
                </a:extLst>
              </a:tr>
              <a:tr h="640080">
                <a:tc>
                  <a:txBody>
                    <a:bodyPr/>
                    <a:lstStyle/>
                    <a:p>
                      <a:r>
                        <a:rPr lang="en-US" dirty="0"/>
                        <a:t>A + 2</a:t>
                      </a:r>
                    </a:p>
                  </a:txBody>
                  <a:tcPr anchor="ctr"/>
                </a:tc>
                <a:tc>
                  <a:txBody>
                    <a:bodyPr/>
                    <a:lstStyle/>
                    <a:p>
                      <a:endParaRPr lang="en-US" dirty="0"/>
                    </a:p>
                  </a:txBody>
                  <a:tcPr anchor="ctr"/>
                </a:tc>
                <a:tc>
                  <a:txBody>
                    <a:bodyPr/>
                    <a:lstStyle/>
                    <a:p>
                      <a:endParaRPr lang="en-US" baseline="-25000" dirty="0"/>
                    </a:p>
                  </a:txBody>
                  <a:tcPr anchor="ctr"/>
                </a:tc>
                <a:tc>
                  <a:txBody>
                    <a:bodyPr/>
                    <a:lstStyle/>
                    <a:p>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2957797916"/>
                  </a:ext>
                </a:extLst>
              </a:tr>
              <a:tr h="640080">
                <a:tc>
                  <a:txBody>
                    <a:bodyPr/>
                    <a:lstStyle/>
                    <a:p>
                      <a:r>
                        <a:rPr lang="en-US" dirty="0"/>
                        <a:t>A[1]</a:t>
                      </a:r>
                    </a:p>
                  </a:txBody>
                  <a:tcPr anchor="ctr"/>
                </a:tc>
                <a:tc>
                  <a:txBody>
                    <a:bodyPr/>
                    <a:lstStyle/>
                    <a:p>
                      <a:endParaRPr lang="en-US" dirty="0"/>
                    </a:p>
                  </a:txBody>
                  <a:tcPr anchor="ctr"/>
                </a:tc>
                <a:tc>
                  <a:txBody>
                    <a:bodyPr/>
                    <a:lstStyle/>
                    <a:p>
                      <a:endParaRPr lang="en-US" dirty="0"/>
                    </a:p>
                  </a:txBody>
                  <a:tcPr anchor="ctr"/>
                </a:tc>
                <a:tc>
                  <a:txBody>
                    <a:bodyPr/>
                    <a:lstStyle/>
                    <a:p>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1412602928"/>
                  </a:ext>
                </a:extLst>
              </a:tr>
              <a:tr h="640080">
                <a:tc>
                  <a:txBody>
                    <a:bodyPr/>
                    <a:lstStyle/>
                    <a:p>
                      <a:r>
                        <a:rPr lang="en-US" dirty="0"/>
                        <a:t>&amp;A[</a:t>
                      </a:r>
                      <a:r>
                        <a:rPr lang="en-US" dirty="0" err="1"/>
                        <a:t>i</a:t>
                      </a:r>
                      <a:r>
                        <a:rPr lang="en-US"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3003816705"/>
                  </a:ext>
                </a:extLst>
              </a:tr>
              <a:tr h="640080">
                <a:tc>
                  <a:txBody>
                    <a:bodyPr/>
                    <a:lstStyle/>
                    <a:p>
                      <a:r>
                        <a:rPr lang="en-US" dirty="0"/>
                        <a:t>A[2 * </a:t>
                      </a:r>
                      <a:r>
                        <a:rPr lang="en-US" dirty="0" err="1"/>
                        <a:t>i</a:t>
                      </a:r>
                      <a:r>
                        <a:rPr lang="en-US" dirty="0"/>
                        <a:t> + 5]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2457796459"/>
                  </a:ext>
                </a:extLst>
              </a:tr>
              <a:tr h="640080">
                <a:tc>
                  <a:txBody>
                    <a:bodyPr/>
                    <a:lstStyle/>
                    <a:p>
                      <a:r>
                        <a:rPr lang="en-US" dirty="0"/>
                        <a:t>A + </a:t>
                      </a:r>
                      <a:r>
                        <a:rPr lang="en-US" dirty="0" err="1"/>
                        <a:t>i</a:t>
                      </a:r>
                      <a:r>
                        <a:rPr lang="en-US" dirty="0"/>
                        <a:t> - 4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Lucida Console" panose="020B0609040504020204" pitchFamily="49" charset="0"/>
                        <a:cs typeface="Courier New Bold" panose="02070609020205020404" pitchFamily="49" charset="0"/>
                      </a:endParaRPr>
                    </a:p>
                  </a:txBody>
                  <a:tcPr anchor="ctr"/>
                </a:tc>
                <a:extLst>
                  <a:ext uri="{0D108BD9-81ED-4DB2-BD59-A6C34878D82A}">
                    <a16:rowId xmlns:a16="http://schemas.microsoft.com/office/drawing/2014/main" val="812528806"/>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14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10" name="TextBox 9">
            <a:extLst>
              <a:ext uri="{FF2B5EF4-FFF2-40B4-BE49-F238E27FC236}">
                <a16:creationId xmlns:a16="http://schemas.microsoft.com/office/drawing/2014/main" id="{139EB0AD-2CFD-F347-B410-891CC0C7E9E2}"/>
              </a:ext>
            </a:extLst>
          </p:cNvPr>
          <p:cNvSpPr txBox="1"/>
          <p:nvPr/>
        </p:nvSpPr>
        <p:spPr>
          <a:xfrm>
            <a:off x="5227782" y="243187"/>
            <a:ext cx="6765635" cy="1477328"/>
          </a:xfrm>
          <a:prstGeom prst="rect">
            <a:avLst/>
          </a:prstGeom>
          <a:solidFill>
            <a:srgbClr val="002060"/>
          </a:solidFill>
          <a:ln>
            <a:solidFill>
              <a:schemeClr val="tx1"/>
            </a:solidFill>
          </a:ln>
        </p:spPr>
        <p:txBody>
          <a:bodyPr wrap="none" rtlCol="0">
            <a:spAutoFit/>
          </a:bodyPr>
          <a:lstStyle/>
          <a:p>
            <a:pPr>
              <a:tabLst>
                <a:tab pos="457200" algn="l"/>
                <a:tab pos="2743200" algn="l"/>
              </a:tabLst>
            </a:pPr>
            <a:r>
              <a:rPr lang="en-US" dirty="0">
                <a:solidFill>
                  <a:srgbClr val="FFFF00"/>
                </a:solidFill>
              </a:rPr>
              <a:t>*	dereference pointer	*</a:t>
            </a:r>
            <a:r>
              <a:rPr lang="en-US" i="1" dirty="0" err="1">
                <a:solidFill>
                  <a:srgbClr val="FFFF00"/>
                </a:solidFill>
              </a:rPr>
              <a:t>Addr</a:t>
            </a:r>
            <a:r>
              <a:rPr lang="en-US" dirty="0">
                <a:solidFill>
                  <a:srgbClr val="FFFF00"/>
                </a:solidFill>
              </a:rPr>
              <a:t> gives value stored at address </a:t>
            </a:r>
            <a:r>
              <a:rPr lang="en-US" i="1" dirty="0" err="1">
                <a:solidFill>
                  <a:srgbClr val="FFFF00"/>
                </a:solidFill>
              </a:rPr>
              <a:t>Addr</a:t>
            </a:r>
            <a:endParaRPr lang="en-US" i="1" dirty="0">
              <a:solidFill>
                <a:srgbClr val="FFFF00"/>
              </a:solidFill>
            </a:endParaRPr>
          </a:p>
          <a:p>
            <a:pPr>
              <a:tabLst>
                <a:tab pos="457200" algn="l"/>
                <a:tab pos="2743200" algn="l"/>
              </a:tabLst>
            </a:pPr>
            <a:r>
              <a:rPr lang="en-US" dirty="0">
                <a:solidFill>
                  <a:srgbClr val="FFFF00"/>
                </a:solidFill>
              </a:rPr>
              <a:t>&amp;	generate pointer	&amp;</a:t>
            </a:r>
            <a:r>
              <a:rPr lang="en-US" i="1" dirty="0" err="1">
                <a:solidFill>
                  <a:srgbClr val="FFFF00"/>
                </a:solidFill>
              </a:rPr>
              <a:t>Var</a:t>
            </a:r>
            <a:r>
              <a:rPr lang="en-US" dirty="0">
                <a:solidFill>
                  <a:srgbClr val="FFFF00"/>
                </a:solidFill>
              </a:rPr>
              <a:t> gives pointer to </a:t>
            </a:r>
            <a:r>
              <a:rPr lang="en-US" i="1" dirty="0" err="1">
                <a:solidFill>
                  <a:srgbClr val="FFFF00"/>
                </a:solidFill>
              </a:rPr>
              <a:t>Var</a:t>
            </a:r>
            <a:r>
              <a:rPr lang="en-US" dirty="0" err="1">
                <a:solidFill>
                  <a:srgbClr val="FFFF00"/>
                </a:solidFill>
              </a:rPr>
              <a:t>’s</a:t>
            </a:r>
            <a:r>
              <a:rPr lang="en-US" dirty="0">
                <a:solidFill>
                  <a:srgbClr val="FFFF00"/>
                </a:solidFill>
              </a:rPr>
              <a:t> address</a:t>
            </a:r>
          </a:p>
          <a:p>
            <a:pPr>
              <a:tabLst>
                <a:tab pos="457200" algn="l"/>
                <a:tab pos="2743200" algn="l"/>
              </a:tabLst>
            </a:pPr>
            <a:endParaRPr lang="en-US" dirty="0">
              <a:solidFill>
                <a:srgbClr val="FFFF00"/>
              </a:solidFill>
            </a:endParaRPr>
          </a:p>
          <a:p>
            <a:pPr>
              <a:tabLst>
                <a:tab pos="457200" algn="l"/>
                <a:tab pos="2743200" algn="l"/>
              </a:tabLst>
            </a:pPr>
            <a:r>
              <a:rPr lang="en-US" dirty="0">
                <a:solidFill>
                  <a:srgbClr val="FFFF00"/>
                </a:solidFill>
              </a:rPr>
              <a:t>[.]	combine pointer (array) dereference with pointer arithmetic</a:t>
            </a:r>
          </a:p>
          <a:p>
            <a:pPr>
              <a:tabLst>
                <a:tab pos="457200" algn="l"/>
                <a:tab pos="2743200" algn="l"/>
              </a:tabLst>
            </a:pPr>
            <a:r>
              <a:rPr lang="en-US" dirty="0">
                <a:solidFill>
                  <a:srgbClr val="FFFF00"/>
                </a:solidFill>
              </a:rPr>
              <a:t>		foo[i] </a:t>
            </a:r>
            <a:r>
              <a:rPr lang="en-US" dirty="0">
                <a:solidFill>
                  <a:srgbClr val="FFFF00"/>
                </a:solidFill>
                <a:sym typeface="Wingdings" panose="05000000000000000000" pitchFamily="2" charset="2"/>
              </a:rPr>
              <a:t> *(</a:t>
            </a:r>
            <a:r>
              <a:rPr lang="en-US" dirty="0" err="1">
                <a:solidFill>
                  <a:srgbClr val="FFFF00"/>
                </a:solidFill>
                <a:sym typeface="Wingdings" panose="05000000000000000000" pitchFamily="2" charset="2"/>
              </a:rPr>
              <a:t>foo+i</a:t>
            </a:r>
            <a:r>
              <a:rPr lang="en-US" dirty="0">
                <a:solidFill>
                  <a:srgbClr val="FFFF00"/>
                </a:solidFill>
                <a:sym typeface="Wingdings" panose="05000000000000000000" pitchFamily="2" charset="2"/>
              </a:rPr>
              <a:t>)</a:t>
            </a:r>
            <a:endParaRPr lang="en-US" dirty="0">
              <a:solidFill>
                <a:srgbClr val="FFFF00"/>
              </a:solidFill>
            </a:endParaRPr>
          </a:p>
        </p:txBody>
      </p:sp>
      <p:sp>
        <p:nvSpPr>
          <p:cNvPr id="12" name="Rectangle 11">
            <a:extLst>
              <a:ext uri="{FF2B5EF4-FFF2-40B4-BE49-F238E27FC236}">
                <a16:creationId xmlns:a16="http://schemas.microsoft.com/office/drawing/2014/main" id="{34477DD5-C437-D045-A7B3-0103825C2875}"/>
              </a:ext>
            </a:extLst>
          </p:cNvPr>
          <p:cNvSpPr/>
          <p:nvPr/>
        </p:nvSpPr>
        <p:spPr>
          <a:xfrm>
            <a:off x="520700" y="5846544"/>
            <a:ext cx="6337301" cy="646331"/>
          </a:xfrm>
          <a:prstGeom prst="rect">
            <a:avLst/>
          </a:prstGeom>
        </p:spPr>
        <p:txBody>
          <a:bodyPr wrap="square">
            <a:spAutoFit/>
          </a:bodyPr>
          <a:lstStyle/>
          <a:p>
            <a:r>
              <a:rPr lang="en-US" dirty="0"/>
              <a:t>%r11	x11	contains starting address (</a:t>
            </a:r>
            <a:r>
              <a:rPr lang="en-US" dirty="0" err="1"/>
              <a:t>x</a:t>
            </a:r>
            <a:r>
              <a:rPr lang="en-US" baseline="-25000" dirty="0" err="1"/>
              <a:t>A</a:t>
            </a:r>
            <a:r>
              <a:rPr lang="en-US" dirty="0"/>
              <a:t>) of </a:t>
            </a:r>
            <a:r>
              <a:rPr lang="en-US" dirty="0">
                <a:latin typeface="Lucida Console" panose="020B0609040504020204" pitchFamily="49" charset="0"/>
                <a:cs typeface="Courier New" panose="02070309020205020404" pitchFamily="49" charset="0"/>
              </a:rPr>
              <a:t>long</a:t>
            </a:r>
            <a:r>
              <a:rPr lang="en-US" dirty="0"/>
              <a:t> array A</a:t>
            </a:r>
          </a:p>
          <a:p>
            <a:r>
              <a:rPr lang="en-US" dirty="0"/>
              <a:t>%r12	x12	contains array index </a:t>
            </a:r>
            <a:r>
              <a:rPr lang="en-US" i="1" dirty="0" err="1"/>
              <a:t>i</a:t>
            </a:r>
            <a:endParaRPr lang="en-US" dirty="0"/>
          </a:p>
        </p:txBody>
      </p:sp>
      <p:sp>
        <p:nvSpPr>
          <p:cNvPr id="13" name="Rectangle 12">
            <a:extLst>
              <a:ext uri="{FF2B5EF4-FFF2-40B4-BE49-F238E27FC236}">
                <a16:creationId xmlns:a16="http://schemas.microsoft.com/office/drawing/2014/main" id="{CCEC7BD6-C7BA-3C47-8700-32CB871D6FCF}"/>
              </a:ext>
            </a:extLst>
          </p:cNvPr>
          <p:cNvSpPr/>
          <p:nvPr/>
        </p:nvSpPr>
        <p:spPr>
          <a:xfrm>
            <a:off x="6858001" y="5843964"/>
            <a:ext cx="4991100" cy="646331"/>
          </a:xfrm>
          <a:prstGeom prst="rect">
            <a:avLst/>
          </a:prstGeom>
        </p:spPr>
        <p:txBody>
          <a:bodyPr wrap="square">
            <a:spAutoFit/>
          </a:bodyPr>
          <a:lstStyle/>
          <a:p>
            <a:r>
              <a:rPr lang="en-US" dirty="0"/>
              <a:t>%</a:t>
            </a:r>
            <a:r>
              <a:rPr lang="en-US" dirty="0" err="1"/>
              <a:t>eax</a:t>
            </a:r>
            <a:r>
              <a:rPr lang="en-US" dirty="0"/>
              <a:t>	w0	destination for data (</a:t>
            </a:r>
            <a:r>
              <a:rPr lang="en-US" dirty="0">
                <a:latin typeface="Lucida Console" panose="020B0609040504020204" pitchFamily="49" charset="0"/>
                <a:cs typeface="Courier New" panose="02070309020205020404" pitchFamily="49" charset="0"/>
              </a:rPr>
              <a:t>int</a:t>
            </a:r>
            <a:r>
              <a:rPr lang="en-US" dirty="0"/>
              <a:t>)</a:t>
            </a:r>
          </a:p>
          <a:p>
            <a:r>
              <a:rPr lang="en-US" dirty="0"/>
              <a:t>%</a:t>
            </a:r>
            <a:r>
              <a:rPr lang="en-US" dirty="0" err="1"/>
              <a:t>rax</a:t>
            </a:r>
            <a:r>
              <a:rPr lang="en-US" dirty="0"/>
              <a:t>	x0	destination for pointers (</a:t>
            </a:r>
            <a:r>
              <a:rPr lang="en-US" dirty="0">
                <a:latin typeface="Lucida Console" panose="020B0609040504020204" pitchFamily="49" charset="0"/>
                <a:cs typeface="Courier New" panose="02070309020205020404" pitchFamily="49" charset="0"/>
              </a:rPr>
              <a:t>int*</a:t>
            </a:r>
            <a:r>
              <a:rPr lang="en-US" dirty="0"/>
              <a:t>)</a:t>
            </a:r>
          </a:p>
        </p:txBody>
      </p:sp>
    </p:spTree>
    <p:extLst>
      <p:ext uri="{BB962C8B-B14F-4D97-AF65-F5344CB8AC3E}">
        <p14:creationId xmlns:p14="http://schemas.microsoft.com/office/powerpoint/2010/main" val="300719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15</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Nested Arrays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1881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7B42DFB1-3BF2-CC49-A1E7-740D4D13497C}"/>
              </a:ext>
            </a:extLst>
          </p:cNvPr>
          <p:cNvSpPr>
            <a:spLocks noGrp="1"/>
          </p:cNvSpPr>
          <p:nvPr>
            <p:ph type="title"/>
          </p:nvPr>
        </p:nvSpPr>
        <p:spPr/>
        <p:txBody>
          <a:bodyPr/>
          <a:lstStyle/>
          <a:p>
            <a:r>
              <a:rPr lang="en-US" dirty="0"/>
              <a:t>Multidimensional Arrays</a:t>
            </a:r>
          </a:p>
        </p:txBody>
      </p:sp>
      <p:sp>
        <p:nvSpPr>
          <p:cNvPr id="30" name="Content Placeholder 29">
            <a:extLst>
              <a:ext uri="{FF2B5EF4-FFF2-40B4-BE49-F238E27FC236}">
                <a16:creationId xmlns:a16="http://schemas.microsoft.com/office/drawing/2014/main" id="{817BB838-D40C-EC46-BE59-6AACF8973BF1}"/>
              </a:ext>
            </a:extLst>
          </p:cNvPr>
          <p:cNvSpPr>
            <a:spLocks noGrp="1"/>
          </p:cNvSpPr>
          <p:nvPr>
            <p:ph idx="1"/>
          </p:nvPr>
        </p:nvSpPr>
        <p:spPr/>
        <p:txBody>
          <a:bodyPr/>
          <a:lstStyle/>
          <a:p>
            <a:r>
              <a:rPr lang="en-US" dirty="0"/>
              <a:t>Allocate space for </a:t>
            </a:r>
            <a:r>
              <a:rPr lang="en-US" i="1" dirty="0"/>
              <a:t>R</a:t>
            </a:r>
            <a:r>
              <a:rPr lang="en-US" dirty="0"/>
              <a:t> rows by </a:t>
            </a:r>
            <a:r>
              <a:rPr lang="en-US" i="1" dirty="0"/>
              <a:t>C</a:t>
            </a:r>
            <a:r>
              <a:rPr lang="en-US" dirty="0"/>
              <a:t> columns of elements of type </a:t>
            </a:r>
            <a:r>
              <a:rPr lang="en-US" i="1" dirty="0"/>
              <a:t>T</a:t>
            </a:r>
            <a:endParaRPr lang="en-US" dirty="0"/>
          </a:p>
          <a:p>
            <a:pPr lvl="1"/>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C</a:t>
            </a:r>
            <a:r>
              <a:rPr lang="en-US" dirty="0">
                <a:latin typeface="Lucida Console" panose="020B0609040504020204" pitchFamily="49" charset="0"/>
              </a:rPr>
              <a:t>] = {{…}…{…}};</a:t>
            </a:r>
            <a:br>
              <a:rPr lang="en-US" dirty="0">
                <a:latin typeface="Lucida Console" panose="020B0609040504020204" pitchFamily="49" charset="0"/>
              </a:rPr>
            </a:br>
            <a:r>
              <a:rPr lang="en-US" dirty="0">
                <a:latin typeface="Lucida Console" panose="020B0609040504020204" pitchFamily="49" charset="0"/>
              </a:rPr>
              <a:t> 		</a:t>
            </a:r>
            <a:r>
              <a:rPr lang="en-US" i="1" dirty="0"/>
              <a:t>or</a:t>
            </a: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a:t>
            </a:r>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3" name="Group 32">
            <a:extLst>
              <a:ext uri="{FF2B5EF4-FFF2-40B4-BE49-F238E27FC236}">
                <a16:creationId xmlns:a16="http://schemas.microsoft.com/office/drawing/2014/main" id="{CB8A275C-5223-F841-92A1-536F03DCEA89}"/>
              </a:ext>
            </a:extLst>
          </p:cNvPr>
          <p:cNvGrpSpPr/>
          <p:nvPr/>
        </p:nvGrpSpPr>
        <p:grpSpPr>
          <a:xfrm>
            <a:off x="5846616" y="4001294"/>
            <a:ext cx="6169888" cy="2678540"/>
            <a:chOff x="5668816" y="5153646"/>
            <a:chExt cx="6169888" cy="2678540"/>
          </a:xfrm>
        </p:grpSpPr>
        <p:sp>
          <p:nvSpPr>
            <p:cNvPr id="18" name="Rectangle 17">
              <a:extLst>
                <a:ext uri="{FF2B5EF4-FFF2-40B4-BE49-F238E27FC236}">
                  <a16:creationId xmlns:a16="http://schemas.microsoft.com/office/drawing/2014/main" id="{5505518A-577A-2B40-9376-9E7C43C8F6FA}"/>
                </a:ext>
              </a:extLst>
            </p:cNvPr>
            <p:cNvSpPr/>
            <p:nvPr/>
          </p:nvSpPr>
          <p:spPr>
            <a:xfrm>
              <a:off x="6911108"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A[1][1]</a:t>
              </a:r>
            </a:p>
          </p:txBody>
        </p:sp>
        <p:sp>
          <p:nvSpPr>
            <p:cNvPr id="12" name="Rectangle 11">
              <a:extLst>
                <a:ext uri="{FF2B5EF4-FFF2-40B4-BE49-F238E27FC236}">
                  <a16:creationId xmlns:a16="http://schemas.microsoft.com/office/drawing/2014/main" id="{0655F95F-7150-FC49-9C92-6A11EB80F2C4}"/>
                </a:ext>
              </a:extLst>
            </p:cNvPr>
            <p:cNvSpPr/>
            <p:nvPr/>
          </p:nvSpPr>
          <p:spPr>
            <a:xfrm>
              <a:off x="10596412" y="5153646"/>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A[0][C-1]</a:t>
              </a:r>
            </a:p>
          </p:txBody>
        </p:sp>
        <p:sp>
          <p:nvSpPr>
            <p:cNvPr id="13" name="Rectangle 12">
              <a:extLst>
                <a:ext uri="{FF2B5EF4-FFF2-40B4-BE49-F238E27FC236}">
                  <a16:creationId xmlns:a16="http://schemas.microsoft.com/office/drawing/2014/main" id="{CD9CC070-500D-2147-B489-1A90E1BCD789}"/>
                </a:ext>
              </a:extLst>
            </p:cNvPr>
            <p:cNvSpPr/>
            <p:nvPr/>
          </p:nvSpPr>
          <p:spPr>
            <a:xfrm>
              <a:off x="5668816"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A[0][0]</a:t>
              </a:r>
            </a:p>
          </p:txBody>
        </p:sp>
        <p:sp>
          <p:nvSpPr>
            <p:cNvPr id="14" name="Rectangle 13">
              <a:extLst>
                <a:ext uri="{FF2B5EF4-FFF2-40B4-BE49-F238E27FC236}">
                  <a16:creationId xmlns:a16="http://schemas.microsoft.com/office/drawing/2014/main" id="{CB03ABAB-3793-B647-B0DE-52BB1318AFB5}"/>
                </a:ext>
              </a:extLst>
            </p:cNvPr>
            <p:cNvSpPr/>
            <p:nvPr/>
          </p:nvSpPr>
          <p:spPr>
            <a:xfrm>
              <a:off x="6911108"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A[0][1]</a:t>
              </a:r>
            </a:p>
          </p:txBody>
        </p:sp>
        <p:sp>
          <p:nvSpPr>
            <p:cNvPr id="15" name="Rectangle 14">
              <a:extLst>
                <a:ext uri="{FF2B5EF4-FFF2-40B4-BE49-F238E27FC236}">
                  <a16:creationId xmlns:a16="http://schemas.microsoft.com/office/drawing/2014/main" id="{BB899B8E-B776-A445-BCD0-8135534CB3CE}"/>
                </a:ext>
              </a:extLst>
            </p:cNvPr>
            <p:cNvSpPr/>
            <p:nvPr/>
          </p:nvSpPr>
          <p:spPr>
            <a:xfrm>
              <a:off x="8132614" y="5153646"/>
              <a:ext cx="248458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6" name="Rectangle 15">
              <a:extLst>
                <a:ext uri="{FF2B5EF4-FFF2-40B4-BE49-F238E27FC236}">
                  <a16:creationId xmlns:a16="http://schemas.microsoft.com/office/drawing/2014/main" id="{6DCA231F-1B7F-6B49-BBB0-B149F0D277EB}"/>
                </a:ext>
              </a:extLst>
            </p:cNvPr>
            <p:cNvSpPr/>
            <p:nvPr/>
          </p:nvSpPr>
          <p:spPr>
            <a:xfrm>
              <a:off x="10596412" y="5689355"/>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A[1][C-1]</a:t>
              </a:r>
            </a:p>
          </p:txBody>
        </p:sp>
        <p:sp>
          <p:nvSpPr>
            <p:cNvPr id="17" name="Rectangle 16">
              <a:extLst>
                <a:ext uri="{FF2B5EF4-FFF2-40B4-BE49-F238E27FC236}">
                  <a16:creationId xmlns:a16="http://schemas.microsoft.com/office/drawing/2014/main" id="{68973E2A-6B7A-BB44-83AD-6E2680F40E30}"/>
                </a:ext>
              </a:extLst>
            </p:cNvPr>
            <p:cNvSpPr/>
            <p:nvPr/>
          </p:nvSpPr>
          <p:spPr>
            <a:xfrm>
              <a:off x="5668816"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A[1][0]</a:t>
              </a:r>
            </a:p>
          </p:txBody>
        </p:sp>
        <p:sp>
          <p:nvSpPr>
            <p:cNvPr id="19" name="Rectangle 18">
              <a:extLst>
                <a:ext uri="{FF2B5EF4-FFF2-40B4-BE49-F238E27FC236}">
                  <a16:creationId xmlns:a16="http://schemas.microsoft.com/office/drawing/2014/main" id="{BFB69077-CA1D-B64B-B715-03497F27A799}"/>
                </a:ext>
              </a:extLst>
            </p:cNvPr>
            <p:cNvSpPr/>
            <p:nvPr/>
          </p:nvSpPr>
          <p:spPr>
            <a:xfrm>
              <a:off x="8132614" y="5689355"/>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0" name="Rectangle 19">
              <a:extLst>
                <a:ext uri="{FF2B5EF4-FFF2-40B4-BE49-F238E27FC236}">
                  <a16:creationId xmlns:a16="http://schemas.microsoft.com/office/drawing/2014/main" id="{A474629E-D6FC-A144-A82B-617C0049F001}"/>
                </a:ext>
              </a:extLst>
            </p:cNvPr>
            <p:cNvSpPr/>
            <p:nvPr/>
          </p:nvSpPr>
          <p:spPr>
            <a:xfrm>
              <a:off x="10596412" y="7296476"/>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A[R-1][C-1]</a:t>
              </a:r>
            </a:p>
          </p:txBody>
        </p:sp>
        <p:sp>
          <p:nvSpPr>
            <p:cNvPr id="21" name="Rectangle 20">
              <a:extLst>
                <a:ext uri="{FF2B5EF4-FFF2-40B4-BE49-F238E27FC236}">
                  <a16:creationId xmlns:a16="http://schemas.microsoft.com/office/drawing/2014/main" id="{A216DF41-6B20-6B43-B60D-4A129466B959}"/>
                </a:ext>
              </a:extLst>
            </p:cNvPr>
            <p:cNvSpPr/>
            <p:nvPr/>
          </p:nvSpPr>
          <p:spPr>
            <a:xfrm>
              <a:off x="5668816"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A[R-1][0]</a:t>
              </a:r>
            </a:p>
          </p:txBody>
        </p:sp>
        <p:sp>
          <p:nvSpPr>
            <p:cNvPr id="22" name="Rectangle 21">
              <a:extLst>
                <a:ext uri="{FF2B5EF4-FFF2-40B4-BE49-F238E27FC236}">
                  <a16:creationId xmlns:a16="http://schemas.microsoft.com/office/drawing/2014/main" id="{E88E292E-B8F0-5B48-93EA-ACF08462CB0C}"/>
                </a:ext>
              </a:extLst>
            </p:cNvPr>
            <p:cNvSpPr/>
            <p:nvPr/>
          </p:nvSpPr>
          <p:spPr>
            <a:xfrm>
              <a:off x="6911108"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A[R-1][1]</a:t>
              </a:r>
            </a:p>
          </p:txBody>
        </p:sp>
        <p:sp>
          <p:nvSpPr>
            <p:cNvPr id="23" name="Rectangle 22">
              <a:extLst>
                <a:ext uri="{FF2B5EF4-FFF2-40B4-BE49-F238E27FC236}">
                  <a16:creationId xmlns:a16="http://schemas.microsoft.com/office/drawing/2014/main" id="{A49DA997-6CC1-6C44-911D-9676EC00BD86}"/>
                </a:ext>
              </a:extLst>
            </p:cNvPr>
            <p:cNvSpPr/>
            <p:nvPr/>
          </p:nvSpPr>
          <p:spPr>
            <a:xfrm>
              <a:off x="8132614" y="7296476"/>
              <a:ext cx="2484584"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4" name="Rectangle 23">
              <a:extLst>
                <a:ext uri="{FF2B5EF4-FFF2-40B4-BE49-F238E27FC236}">
                  <a16:creationId xmlns:a16="http://schemas.microsoft.com/office/drawing/2014/main" id="{8A0827D3-8CE3-3549-925C-53D6E482963F}"/>
                </a:ext>
              </a:extLst>
            </p:cNvPr>
            <p:cNvSpPr/>
            <p:nvPr/>
          </p:nvSpPr>
          <p:spPr>
            <a:xfrm>
              <a:off x="10596412" y="6225065"/>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 name="Rectangle 24">
              <a:extLst>
                <a:ext uri="{FF2B5EF4-FFF2-40B4-BE49-F238E27FC236}">
                  <a16:creationId xmlns:a16="http://schemas.microsoft.com/office/drawing/2014/main" id="{2E6B30EB-DB31-024C-8890-00059160F8F0}"/>
                </a:ext>
              </a:extLst>
            </p:cNvPr>
            <p:cNvSpPr/>
            <p:nvPr/>
          </p:nvSpPr>
          <p:spPr>
            <a:xfrm>
              <a:off x="5668816"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6" name="Rectangle 25">
              <a:extLst>
                <a:ext uri="{FF2B5EF4-FFF2-40B4-BE49-F238E27FC236}">
                  <a16:creationId xmlns:a16="http://schemas.microsoft.com/office/drawing/2014/main" id="{064DF82D-6A6D-7547-86C1-9442ACBAD452}"/>
                </a:ext>
              </a:extLst>
            </p:cNvPr>
            <p:cNvSpPr/>
            <p:nvPr/>
          </p:nvSpPr>
          <p:spPr>
            <a:xfrm>
              <a:off x="6911108"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27" name="Rectangle 26">
              <a:extLst>
                <a:ext uri="{FF2B5EF4-FFF2-40B4-BE49-F238E27FC236}">
                  <a16:creationId xmlns:a16="http://schemas.microsoft.com/office/drawing/2014/main" id="{095F1E3E-B5D9-AC43-9CFB-60CD52DF0500}"/>
                </a:ext>
              </a:extLst>
            </p:cNvPr>
            <p:cNvSpPr/>
            <p:nvPr/>
          </p:nvSpPr>
          <p:spPr>
            <a:xfrm>
              <a:off x="8132614" y="6225065"/>
              <a:ext cx="2484584"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grpSp>
      <p:pic>
        <p:nvPicPr>
          <p:cNvPr id="35" name="Picture 34">
            <a:extLst>
              <a:ext uri="{FF2B5EF4-FFF2-40B4-BE49-F238E27FC236}">
                <a16:creationId xmlns:a16="http://schemas.microsoft.com/office/drawing/2014/main" id="{DA94BAD9-A980-6F42-B5FF-0350CAB255EA}"/>
              </a:ext>
            </a:extLst>
          </p:cNvPr>
          <p:cNvPicPr>
            <a:picLocks noChangeAspect="1"/>
          </p:cNvPicPr>
          <p:nvPr/>
        </p:nvPicPr>
        <p:blipFill>
          <a:blip r:embed="rId3"/>
          <a:stretch>
            <a:fillRect/>
          </a:stretch>
        </p:blipFill>
        <p:spPr>
          <a:xfrm>
            <a:off x="1479550" y="3503429"/>
            <a:ext cx="7131050" cy="362928"/>
          </a:xfrm>
          <a:prstGeom prst="rect">
            <a:avLst/>
          </a:prstGeom>
        </p:spPr>
      </p:pic>
    </p:spTree>
    <p:extLst>
      <p:ext uri="{BB962C8B-B14F-4D97-AF65-F5344CB8AC3E}">
        <p14:creationId xmlns:p14="http://schemas.microsoft.com/office/powerpoint/2010/main" val="3118798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0AB00-537F-9E4B-B701-C57A453E336F}"/>
              </a:ext>
            </a:extLst>
          </p:cNvPr>
          <p:cNvSpPr>
            <a:spLocks noGrp="1"/>
          </p:cNvSpPr>
          <p:nvPr>
            <p:ph type="title"/>
          </p:nvPr>
        </p:nvSpPr>
        <p:spPr/>
        <p:txBody>
          <a:bodyPr/>
          <a:lstStyle/>
          <a:p>
            <a:r>
              <a:rPr lang="en-US" dirty="0"/>
              <a:t>Nested Array = Array of Arrays</a:t>
            </a:r>
          </a:p>
        </p:txBody>
      </p:sp>
      <p:sp>
        <p:nvSpPr>
          <p:cNvPr id="9" name="Content Placeholder 8">
            <a:extLst>
              <a:ext uri="{FF2B5EF4-FFF2-40B4-BE49-F238E27FC236}">
                <a16:creationId xmlns:a16="http://schemas.microsoft.com/office/drawing/2014/main" id="{956F92EE-8BF2-8747-8DB5-44194B5A34DB}"/>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a:t>
            </a:r>
            <a:endParaRPr lang="en-US" i="1" dirty="0"/>
          </a:p>
          <a:p>
            <a:pPr marL="0" indent="0">
              <a:buNone/>
            </a:pPr>
            <a:endParaRPr lang="en-US" i="1" dirty="0"/>
          </a:p>
          <a:p>
            <a:r>
              <a:rPr lang="en-US" i="1" dirty="0"/>
              <a:t>R</a:t>
            </a:r>
            <a:r>
              <a:rPr lang="en-US" dirty="0"/>
              <a:t>-element array, where each element is a </a:t>
            </a:r>
            <a:r>
              <a:rPr lang="en-US" i="1" dirty="0"/>
              <a:t>C</a:t>
            </a:r>
            <a:r>
              <a:rPr lang="en-US" dirty="0"/>
              <a:t>-element array of </a:t>
            </a:r>
            <a:r>
              <a:rPr lang="en-US" i="1" dirty="0"/>
              <a:t>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1" name="Group 30">
            <a:extLst>
              <a:ext uri="{FF2B5EF4-FFF2-40B4-BE49-F238E27FC236}">
                <a16:creationId xmlns:a16="http://schemas.microsoft.com/office/drawing/2014/main" id="{5D3143FC-3351-9B45-9DFB-D858EAAED3E6}"/>
              </a:ext>
            </a:extLst>
          </p:cNvPr>
          <p:cNvGrpSpPr/>
          <p:nvPr/>
        </p:nvGrpSpPr>
        <p:grpSpPr>
          <a:xfrm>
            <a:off x="1570183" y="4140299"/>
            <a:ext cx="9255081" cy="2216051"/>
            <a:chOff x="503383" y="3755897"/>
            <a:chExt cx="9255081" cy="2216051"/>
          </a:xfrm>
        </p:grpSpPr>
        <p:sp>
          <p:nvSpPr>
            <p:cNvPr id="10" name="Rectangle 9">
              <a:extLst>
                <a:ext uri="{FF2B5EF4-FFF2-40B4-BE49-F238E27FC236}">
                  <a16:creationId xmlns:a16="http://schemas.microsoft.com/office/drawing/2014/main" id="{0A26AFF3-D266-B44F-9990-803FC90E4DC3}"/>
                </a:ext>
              </a:extLst>
            </p:cNvPr>
            <p:cNvSpPr/>
            <p:nvPr/>
          </p:nvSpPr>
          <p:spPr>
            <a:xfrm>
              <a:off x="2565593" y="4442673"/>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[C-1]</a:t>
              </a:r>
            </a:p>
          </p:txBody>
        </p:sp>
        <p:sp>
          <p:nvSpPr>
            <p:cNvPr id="11" name="Rectangle 10">
              <a:extLst>
                <a:ext uri="{FF2B5EF4-FFF2-40B4-BE49-F238E27FC236}">
                  <a16:creationId xmlns:a16="http://schemas.microsoft.com/office/drawing/2014/main" id="{09B4D18D-F3B8-E24E-BE67-15A23BA5FC61}"/>
                </a:ext>
              </a:extLst>
            </p:cNvPr>
            <p:cNvSpPr/>
            <p:nvPr/>
          </p:nvSpPr>
          <p:spPr>
            <a:xfrm>
              <a:off x="503386"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[0]</a:t>
              </a:r>
            </a:p>
          </p:txBody>
        </p:sp>
        <p:sp>
          <p:nvSpPr>
            <p:cNvPr id="12" name="Rectangle 11">
              <a:extLst>
                <a:ext uri="{FF2B5EF4-FFF2-40B4-BE49-F238E27FC236}">
                  <a16:creationId xmlns:a16="http://schemas.microsoft.com/office/drawing/2014/main" id="{81E4E09E-A2BD-D34A-98E8-C80684AED99C}"/>
                </a:ext>
              </a:extLst>
            </p:cNvPr>
            <p:cNvSpPr/>
            <p:nvPr/>
          </p:nvSpPr>
          <p:spPr>
            <a:xfrm>
              <a:off x="1124532"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[1]</a:t>
              </a:r>
            </a:p>
          </p:txBody>
        </p:sp>
        <p:sp>
          <p:nvSpPr>
            <p:cNvPr id="13" name="Rectangle 12">
              <a:extLst>
                <a:ext uri="{FF2B5EF4-FFF2-40B4-BE49-F238E27FC236}">
                  <a16:creationId xmlns:a16="http://schemas.microsoft.com/office/drawing/2014/main" id="{4F80F014-534E-7647-B914-616F7524A250}"/>
                </a:ext>
              </a:extLst>
            </p:cNvPr>
            <p:cNvSpPr/>
            <p:nvPr/>
          </p:nvSpPr>
          <p:spPr>
            <a:xfrm>
              <a:off x="1745679" y="4442673"/>
              <a:ext cx="819913"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4" name="Rectangle 13">
              <a:extLst>
                <a:ext uri="{FF2B5EF4-FFF2-40B4-BE49-F238E27FC236}">
                  <a16:creationId xmlns:a16="http://schemas.microsoft.com/office/drawing/2014/main" id="{F8E00C5D-7225-1141-9F20-0BC86B49E185}"/>
                </a:ext>
              </a:extLst>
            </p:cNvPr>
            <p:cNvSpPr/>
            <p:nvPr/>
          </p:nvSpPr>
          <p:spPr>
            <a:xfrm>
              <a:off x="5248946" y="4442668"/>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[C-1]</a:t>
              </a:r>
            </a:p>
          </p:txBody>
        </p:sp>
        <p:sp>
          <p:nvSpPr>
            <p:cNvPr id="15" name="Rectangle 14">
              <a:extLst>
                <a:ext uri="{FF2B5EF4-FFF2-40B4-BE49-F238E27FC236}">
                  <a16:creationId xmlns:a16="http://schemas.microsoft.com/office/drawing/2014/main" id="{10EE6662-6385-CC49-8EA7-4F8EA416A0F1}"/>
                </a:ext>
              </a:extLst>
            </p:cNvPr>
            <p:cNvSpPr/>
            <p:nvPr/>
          </p:nvSpPr>
          <p:spPr>
            <a:xfrm>
              <a:off x="3186739"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[0]</a:t>
              </a:r>
            </a:p>
          </p:txBody>
        </p:sp>
        <p:sp>
          <p:nvSpPr>
            <p:cNvPr id="16" name="Rectangle 15">
              <a:extLst>
                <a:ext uri="{FF2B5EF4-FFF2-40B4-BE49-F238E27FC236}">
                  <a16:creationId xmlns:a16="http://schemas.microsoft.com/office/drawing/2014/main" id="{CE82406B-4F30-C143-A4E0-2CCCB50E7A5E}"/>
                </a:ext>
              </a:extLst>
            </p:cNvPr>
            <p:cNvSpPr/>
            <p:nvPr/>
          </p:nvSpPr>
          <p:spPr>
            <a:xfrm>
              <a:off x="3807885"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[1]</a:t>
              </a:r>
            </a:p>
          </p:txBody>
        </p:sp>
        <p:sp>
          <p:nvSpPr>
            <p:cNvPr id="17" name="Rectangle 16">
              <a:extLst>
                <a:ext uri="{FF2B5EF4-FFF2-40B4-BE49-F238E27FC236}">
                  <a16:creationId xmlns:a16="http://schemas.microsoft.com/office/drawing/2014/main" id="{2B1DE7A9-3172-5440-A350-7E679824E052}"/>
                </a:ext>
              </a:extLst>
            </p:cNvPr>
            <p:cNvSpPr/>
            <p:nvPr/>
          </p:nvSpPr>
          <p:spPr>
            <a:xfrm>
              <a:off x="4429033" y="4442670"/>
              <a:ext cx="819913"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8" name="Rectangle 17">
              <a:extLst>
                <a:ext uri="{FF2B5EF4-FFF2-40B4-BE49-F238E27FC236}">
                  <a16:creationId xmlns:a16="http://schemas.microsoft.com/office/drawing/2014/main" id="{49AB528B-C465-8149-B542-D89122281CC6}"/>
                </a:ext>
              </a:extLst>
            </p:cNvPr>
            <p:cNvSpPr/>
            <p:nvPr/>
          </p:nvSpPr>
          <p:spPr>
            <a:xfrm>
              <a:off x="9137317" y="4442666"/>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[C-1]</a:t>
              </a:r>
            </a:p>
          </p:txBody>
        </p:sp>
        <p:sp>
          <p:nvSpPr>
            <p:cNvPr id="19" name="Rectangle 18">
              <a:extLst>
                <a:ext uri="{FF2B5EF4-FFF2-40B4-BE49-F238E27FC236}">
                  <a16:creationId xmlns:a16="http://schemas.microsoft.com/office/drawing/2014/main" id="{2274707E-4058-D348-9509-BC92249AB6AB}"/>
                </a:ext>
              </a:extLst>
            </p:cNvPr>
            <p:cNvSpPr/>
            <p:nvPr/>
          </p:nvSpPr>
          <p:spPr>
            <a:xfrm>
              <a:off x="7099960"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[0]</a:t>
              </a:r>
            </a:p>
          </p:txBody>
        </p:sp>
        <p:sp>
          <p:nvSpPr>
            <p:cNvPr id="20" name="Rectangle 19">
              <a:extLst>
                <a:ext uri="{FF2B5EF4-FFF2-40B4-BE49-F238E27FC236}">
                  <a16:creationId xmlns:a16="http://schemas.microsoft.com/office/drawing/2014/main" id="{84610C0C-A656-CC43-ACA5-35F65C3AB59A}"/>
                </a:ext>
              </a:extLst>
            </p:cNvPr>
            <p:cNvSpPr/>
            <p:nvPr/>
          </p:nvSpPr>
          <p:spPr>
            <a:xfrm>
              <a:off x="7721106"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[1]</a:t>
              </a:r>
            </a:p>
          </p:txBody>
        </p:sp>
        <p:sp>
          <p:nvSpPr>
            <p:cNvPr id="21" name="Rectangle 20">
              <a:extLst>
                <a:ext uri="{FF2B5EF4-FFF2-40B4-BE49-F238E27FC236}">
                  <a16:creationId xmlns:a16="http://schemas.microsoft.com/office/drawing/2014/main" id="{736975C0-1374-9248-B12D-3F6EB12D794C}"/>
                </a:ext>
              </a:extLst>
            </p:cNvPr>
            <p:cNvSpPr/>
            <p:nvPr/>
          </p:nvSpPr>
          <p:spPr>
            <a:xfrm>
              <a:off x="8329828" y="4442667"/>
              <a:ext cx="819913"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22" name="Rectangle 21">
              <a:extLst>
                <a:ext uri="{FF2B5EF4-FFF2-40B4-BE49-F238E27FC236}">
                  <a16:creationId xmlns:a16="http://schemas.microsoft.com/office/drawing/2014/main" id="{9E881EB5-8787-B84F-9269-152DBE3466B7}"/>
                </a:ext>
              </a:extLst>
            </p:cNvPr>
            <p:cNvSpPr/>
            <p:nvPr/>
          </p:nvSpPr>
          <p:spPr>
            <a:xfrm>
              <a:off x="5870092" y="4442667"/>
              <a:ext cx="1229868"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a:t>
              </a:r>
            </a:p>
          </p:txBody>
        </p:sp>
        <p:sp>
          <p:nvSpPr>
            <p:cNvPr id="23" name="Rectangle 22">
              <a:extLst>
                <a:ext uri="{FF2B5EF4-FFF2-40B4-BE49-F238E27FC236}">
                  <a16:creationId xmlns:a16="http://schemas.microsoft.com/office/drawing/2014/main" id="{18B3FDC9-0B01-404D-99B9-FF3751C78B30}"/>
                </a:ext>
              </a:extLst>
            </p:cNvPr>
            <p:cNvSpPr/>
            <p:nvPr/>
          </p:nvSpPr>
          <p:spPr>
            <a:xfrm>
              <a:off x="503384" y="4978375"/>
              <a:ext cx="2695779"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24" name="Rectangle 23">
              <a:extLst>
                <a:ext uri="{FF2B5EF4-FFF2-40B4-BE49-F238E27FC236}">
                  <a16:creationId xmlns:a16="http://schemas.microsoft.com/office/drawing/2014/main" id="{28D2B110-0263-F346-9454-967048A7A77A}"/>
                </a:ext>
              </a:extLst>
            </p:cNvPr>
            <p:cNvSpPr/>
            <p:nvPr/>
          </p:nvSpPr>
          <p:spPr>
            <a:xfrm>
              <a:off x="3186739" y="4978372"/>
              <a:ext cx="2695778"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25" name="Rectangle 24">
              <a:extLst>
                <a:ext uri="{FF2B5EF4-FFF2-40B4-BE49-F238E27FC236}">
                  <a16:creationId xmlns:a16="http://schemas.microsoft.com/office/drawing/2014/main" id="{889FDEC4-926D-AF4B-97CB-30C5D4FB10EA}"/>
                </a:ext>
              </a:extLst>
            </p:cNvPr>
            <p:cNvSpPr/>
            <p:nvPr/>
          </p:nvSpPr>
          <p:spPr>
            <a:xfrm>
              <a:off x="7099960" y="4978372"/>
              <a:ext cx="2658503"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R-1</a:t>
              </a:r>
            </a:p>
          </p:txBody>
        </p:sp>
        <p:sp>
          <p:nvSpPr>
            <p:cNvPr id="26" name="Rectangle 25">
              <a:extLst>
                <a:ext uri="{FF2B5EF4-FFF2-40B4-BE49-F238E27FC236}">
                  <a16:creationId xmlns:a16="http://schemas.microsoft.com/office/drawing/2014/main" id="{A124536E-3069-7B43-AA71-0A0A19873BFA}"/>
                </a:ext>
              </a:extLst>
            </p:cNvPr>
            <p:cNvSpPr/>
            <p:nvPr/>
          </p:nvSpPr>
          <p:spPr>
            <a:xfrm>
              <a:off x="5882517" y="4978372"/>
              <a:ext cx="1229868"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sp>
          <p:nvSpPr>
            <p:cNvPr id="27" name="Left Brace 26">
              <a:extLst>
                <a:ext uri="{FF2B5EF4-FFF2-40B4-BE49-F238E27FC236}">
                  <a16:creationId xmlns:a16="http://schemas.microsoft.com/office/drawing/2014/main" id="{36007DA5-145C-264B-8991-340E6E6167F2}"/>
                </a:ext>
              </a:extLst>
            </p:cNvPr>
            <p:cNvSpPr/>
            <p:nvPr/>
          </p:nvSpPr>
          <p:spPr>
            <a:xfrm rot="16200000">
              <a:off x="4980118" y="847621"/>
              <a:ext cx="301611" cy="925508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7979EF6B-CF97-F34F-889E-8002C85ACABB}"/>
                </a:ext>
              </a:extLst>
            </p:cNvPr>
            <p:cNvSpPr txBox="1"/>
            <p:nvPr/>
          </p:nvSpPr>
          <p:spPr>
            <a:xfrm>
              <a:off x="4020522" y="5602616"/>
              <a:ext cx="2220801" cy="369332"/>
            </a:xfrm>
            <a:prstGeom prst="rect">
              <a:avLst/>
            </a:prstGeom>
            <a:noFill/>
          </p:spPr>
          <p:txBody>
            <a:bodyPr wrap="none" rtlCol="0">
              <a:spAutoFit/>
            </a:bodyPr>
            <a:lstStyle/>
            <a:p>
              <a:pPr algn="ctr"/>
              <a:r>
                <a:rPr lang="en-US" i="1" dirty="0"/>
                <a:t>R</a:t>
              </a:r>
              <a:r>
                <a:rPr lang="en-US" dirty="0"/>
                <a:t> * </a:t>
              </a:r>
              <a:r>
                <a:rPr lang="en-US" i="1" dirty="0"/>
                <a:t>C</a:t>
              </a:r>
              <a:r>
                <a:rPr lang="en-US" dirty="0"/>
                <a:t> * </a:t>
              </a:r>
              <a:r>
                <a:rPr lang="en-US" dirty="0" err="1"/>
                <a:t>sizeof</a:t>
              </a:r>
              <a:r>
                <a:rPr lang="en-US" dirty="0"/>
                <a:t>(</a:t>
              </a:r>
              <a:r>
                <a:rPr lang="en-US" i="1" dirty="0"/>
                <a:t>T</a:t>
              </a:r>
              <a:r>
                <a:rPr lang="en-US" dirty="0"/>
                <a:t>) bytes</a:t>
              </a:r>
            </a:p>
          </p:txBody>
        </p:sp>
        <p:sp>
          <p:nvSpPr>
            <p:cNvPr id="29" name="Left Brace 28">
              <a:extLst>
                <a:ext uri="{FF2B5EF4-FFF2-40B4-BE49-F238E27FC236}">
                  <a16:creationId xmlns:a16="http://schemas.microsoft.com/office/drawing/2014/main" id="{5B183508-B5BE-944C-8887-3A24B66A5E19}"/>
                </a:ext>
              </a:extLst>
            </p:cNvPr>
            <p:cNvSpPr/>
            <p:nvPr/>
          </p:nvSpPr>
          <p:spPr>
            <a:xfrm rot="5400000">
              <a:off x="8278405" y="2914845"/>
              <a:ext cx="301611" cy="265850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EDB22533-3F7A-3348-BF64-0FC4A03487AF}"/>
                </a:ext>
              </a:extLst>
            </p:cNvPr>
            <p:cNvSpPr txBox="1"/>
            <p:nvPr/>
          </p:nvSpPr>
          <p:spPr>
            <a:xfrm>
              <a:off x="7503063" y="3755897"/>
              <a:ext cx="1874551" cy="369332"/>
            </a:xfrm>
            <a:prstGeom prst="rect">
              <a:avLst/>
            </a:prstGeom>
            <a:noFill/>
          </p:spPr>
          <p:txBody>
            <a:bodyPr wrap="none" rtlCol="0">
              <a:spAutoFit/>
            </a:bodyPr>
            <a:lstStyle/>
            <a:p>
              <a:pPr algn="ctr"/>
              <a:r>
                <a:rPr lang="en-US" i="1" dirty="0"/>
                <a:t>C</a:t>
              </a:r>
              <a:r>
                <a:rPr lang="en-US" dirty="0"/>
                <a:t> * </a:t>
              </a:r>
              <a:r>
                <a:rPr lang="en-US" dirty="0" err="1"/>
                <a:t>sizeof</a:t>
              </a:r>
              <a:r>
                <a:rPr lang="en-US" dirty="0"/>
                <a:t>(</a:t>
              </a:r>
              <a:r>
                <a:rPr lang="en-US" i="1" dirty="0"/>
                <a:t>T</a:t>
              </a:r>
              <a:r>
                <a:rPr lang="en-US" dirty="0"/>
                <a:t>) bytes</a:t>
              </a:r>
            </a:p>
          </p:txBody>
        </p:sp>
      </p:grpSp>
      <p:pic>
        <p:nvPicPr>
          <p:cNvPr id="34" name="Picture 33">
            <a:extLst>
              <a:ext uri="{FF2B5EF4-FFF2-40B4-BE49-F238E27FC236}">
                <a16:creationId xmlns:a16="http://schemas.microsoft.com/office/drawing/2014/main" id="{F314F422-CF47-F74C-9AE7-F45744C0486E}"/>
              </a:ext>
            </a:extLst>
          </p:cNvPr>
          <p:cNvPicPr>
            <a:picLocks noChangeAspect="1"/>
          </p:cNvPicPr>
          <p:nvPr/>
        </p:nvPicPr>
        <p:blipFill>
          <a:blip r:embed="rId3"/>
          <a:stretch>
            <a:fillRect/>
          </a:stretch>
        </p:blipFill>
        <p:spPr>
          <a:xfrm>
            <a:off x="1479550" y="3464717"/>
            <a:ext cx="7131050" cy="362928"/>
          </a:xfrm>
          <a:prstGeom prst="rect">
            <a:avLst/>
          </a:prstGeom>
        </p:spPr>
      </p:pic>
    </p:spTree>
    <p:extLst>
      <p:ext uri="{BB962C8B-B14F-4D97-AF65-F5344CB8AC3E}">
        <p14:creationId xmlns:p14="http://schemas.microsoft.com/office/powerpoint/2010/main" val="1112754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0AB00-537F-9E4B-B701-C57A453E336F}"/>
              </a:ext>
            </a:extLst>
          </p:cNvPr>
          <p:cNvSpPr>
            <a:spLocks noGrp="1"/>
          </p:cNvSpPr>
          <p:nvPr>
            <p:ph type="title"/>
          </p:nvPr>
        </p:nvSpPr>
        <p:spPr/>
        <p:txBody>
          <a:bodyPr/>
          <a:lstStyle/>
          <a:p>
            <a:r>
              <a:rPr lang="en-US" dirty="0"/>
              <a:t>Nested Array = Array of Arrays</a:t>
            </a:r>
          </a:p>
        </p:txBody>
      </p:sp>
      <p:sp>
        <p:nvSpPr>
          <p:cNvPr id="9" name="Content Placeholder 8">
            <a:extLst>
              <a:ext uri="{FF2B5EF4-FFF2-40B4-BE49-F238E27FC236}">
                <a16:creationId xmlns:a16="http://schemas.microsoft.com/office/drawing/2014/main" id="{956F92EE-8BF2-8747-8DB5-44194B5A34DB}"/>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a:t>
            </a:r>
            <a:endParaRPr lang="en-US" i="1" dirty="0"/>
          </a:p>
          <a:p>
            <a:pPr marL="0" indent="0">
              <a:buNone/>
            </a:pPr>
            <a:endParaRPr lang="en-US" i="1" dirty="0"/>
          </a:p>
          <a:p>
            <a:r>
              <a:rPr lang="en-US" i="1" dirty="0"/>
              <a:t>R</a:t>
            </a:r>
            <a:r>
              <a:rPr lang="en-US" dirty="0"/>
              <a:t>-element array, where each element is a </a:t>
            </a:r>
            <a:r>
              <a:rPr lang="en-US" i="1" dirty="0"/>
              <a:t>C</a:t>
            </a:r>
            <a:r>
              <a:rPr lang="en-US" dirty="0"/>
              <a:t>-element array of </a:t>
            </a:r>
            <a:r>
              <a:rPr lang="en-US" i="1" dirty="0"/>
              <a:t>T</a:t>
            </a:r>
            <a:endParaRPr lang="en-US" dirty="0"/>
          </a:p>
          <a:p>
            <a:pPr lvl="1"/>
            <a:r>
              <a:rPr lang="en-US" dirty="0"/>
              <a:t>C stores nested arrays in </a:t>
            </a:r>
            <a:r>
              <a:rPr lang="en-US" i="1" dirty="0"/>
              <a:t>row-major order</a:t>
            </a:r>
            <a:r>
              <a:rPr lang="en-US" dirty="0"/>
              <a:t> (rows are the elements)</a:t>
            </a:r>
            <a:endParaRPr lang="en-US" i="1" dirty="0"/>
          </a:p>
          <a:p>
            <a:pPr lvl="1"/>
            <a:r>
              <a:rPr lang="en-US" dirty="0"/>
              <a:t>Some languages store nested arrays in </a:t>
            </a:r>
            <a:r>
              <a:rPr lang="en-US" i="1" dirty="0"/>
              <a:t>column-major order</a:t>
            </a:r>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1" name="Group 30">
            <a:extLst>
              <a:ext uri="{FF2B5EF4-FFF2-40B4-BE49-F238E27FC236}">
                <a16:creationId xmlns:a16="http://schemas.microsoft.com/office/drawing/2014/main" id="{5D3143FC-3351-9B45-9DFB-D858EAAED3E6}"/>
              </a:ext>
            </a:extLst>
          </p:cNvPr>
          <p:cNvGrpSpPr/>
          <p:nvPr/>
        </p:nvGrpSpPr>
        <p:grpSpPr>
          <a:xfrm>
            <a:off x="1570183" y="4140299"/>
            <a:ext cx="9255081" cy="2216051"/>
            <a:chOff x="503383" y="3755897"/>
            <a:chExt cx="9255081" cy="2216051"/>
          </a:xfrm>
        </p:grpSpPr>
        <p:sp>
          <p:nvSpPr>
            <p:cNvPr id="10" name="Rectangle 9">
              <a:extLst>
                <a:ext uri="{FF2B5EF4-FFF2-40B4-BE49-F238E27FC236}">
                  <a16:creationId xmlns:a16="http://schemas.microsoft.com/office/drawing/2014/main" id="{0A26AFF3-D266-B44F-9990-803FC90E4DC3}"/>
                </a:ext>
              </a:extLst>
            </p:cNvPr>
            <p:cNvSpPr/>
            <p:nvPr/>
          </p:nvSpPr>
          <p:spPr>
            <a:xfrm>
              <a:off x="2565593" y="4442673"/>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[C-1]</a:t>
              </a:r>
            </a:p>
          </p:txBody>
        </p:sp>
        <p:sp>
          <p:nvSpPr>
            <p:cNvPr id="11" name="Rectangle 10">
              <a:extLst>
                <a:ext uri="{FF2B5EF4-FFF2-40B4-BE49-F238E27FC236}">
                  <a16:creationId xmlns:a16="http://schemas.microsoft.com/office/drawing/2014/main" id="{09B4D18D-F3B8-E24E-BE67-15A23BA5FC61}"/>
                </a:ext>
              </a:extLst>
            </p:cNvPr>
            <p:cNvSpPr/>
            <p:nvPr/>
          </p:nvSpPr>
          <p:spPr>
            <a:xfrm>
              <a:off x="503386"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[0]</a:t>
              </a:r>
            </a:p>
          </p:txBody>
        </p:sp>
        <p:sp>
          <p:nvSpPr>
            <p:cNvPr id="12" name="Rectangle 11">
              <a:extLst>
                <a:ext uri="{FF2B5EF4-FFF2-40B4-BE49-F238E27FC236}">
                  <a16:creationId xmlns:a16="http://schemas.microsoft.com/office/drawing/2014/main" id="{81E4E09E-A2BD-D34A-98E8-C80684AED99C}"/>
                </a:ext>
              </a:extLst>
            </p:cNvPr>
            <p:cNvSpPr/>
            <p:nvPr/>
          </p:nvSpPr>
          <p:spPr>
            <a:xfrm>
              <a:off x="1124532" y="4442675"/>
              <a:ext cx="621146"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[0]</a:t>
              </a:r>
            </a:p>
            <a:p>
              <a:pPr algn="ctr"/>
              <a:r>
                <a:rPr lang="en-US" sz="1200" dirty="0">
                  <a:solidFill>
                    <a:schemeClr val="tx1"/>
                  </a:solidFill>
                </a:rPr>
                <a:t>[1]</a:t>
              </a:r>
            </a:p>
          </p:txBody>
        </p:sp>
        <p:sp>
          <p:nvSpPr>
            <p:cNvPr id="13" name="Rectangle 12">
              <a:extLst>
                <a:ext uri="{FF2B5EF4-FFF2-40B4-BE49-F238E27FC236}">
                  <a16:creationId xmlns:a16="http://schemas.microsoft.com/office/drawing/2014/main" id="{4F80F014-534E-7647-B914-616F7524A250}"/>
                </a:ext>
              </a:extLst>
            </p:cNvPr>
            <p:cNvSpPr/>
            <p:nvPr/>
          </p:nvSpPr>
          <p:spPr>
            <a:xfrm>
              <a:off x="1745679" y="4442673"/>
              <a:ext cx="819913"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4" name="Rectangle 13">
              <a:extLst>
                <a:ext uri="{FF2B5EF4-FFF2-40B4-BE49-F238E27FC236}">
                  <a16:creationId xmlns:a16="http://schemas.microsoft.com/office/drawing/2014/main" id="{F8E00C5D-7225-1141-9F20-0BC86B49E185}"/>
                </a:ext>
              </a:extLst>
            </p:cNvPr>
            <p:cNvSpPr/>
            <p:nvPr/>
          </p:nvSpPr>
          <p:spPr>
            <a:xfrm>
              <a:off x="5248946" y="4442668"/>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[C-1]</a:t>
              </a:r>
            </a:p>
          </p:txBody>
        </p:sp>
        <p:sp>
          <p:nvSpPr>
            <p:cNvPr id="15" name="Rectangle 14">
              <a:extLst>
                <a:ext uri="{FF2B5EF4-FFF2-40B4-BE49-F238E27FC236}">
                  <a16:creationId xmlns:a16="http://schemas.microsoft.com/office/drawing/2014/main" id="{10EE6662-6385-CC49-8EA7-4F8EA416A0F1}"/>
                </a:ext>
              </a:extLst>
            </p:cNvPr>
            <p:cNvSpPr/>
            <p:nvPr/>
          </p:nvSpPr>
          <p:spPr>
            <a:xfrm>
              <a:off x="3186739"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[0]</a:t>
              </a:r>
            </a:p>
          </p:txBody>
        </p:sp>
        <p:sp>
          <p:nvSpPr>
            <p:cNvPr id="16" name="Rectangle 15">
              <a:extLst>
                <a:ext uri="{FF2B5EF4-FFF2-40B4-BE49-F238E27FC236}">
                  <a16:creationId xmlns:a16="http://schemas.microsoft.com/office/drawing/2014/main" id="{CE82406B-4F30-C143-A4E0-2CCCB50E7A5E}"/>
                </a:ext>
              </a:extLst>
            </p:cNvPr>
            <p:cNvSpPr/>
            <p:nvPr/>
          </p:nvSpPr>
          <p:spPr>
            <a:xfrm>
              <a:off x="3807885" y="4442672"/>
              <a:ext cx="621146"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[1]</a:t>
              </a:r>
            </a:p>
            <a:p>
              <a:pPr algn="ctr"/>
              <a:r>
                <a:rPr lang="en-US" sz="1200" dirty="0">
                  <a:solidFill>
                    <a:schemeClr val="tx1"/>
                  </a:solidFill>
                </a:rPr>
                <a:t>[1]</a:t>
              </a:r>
            </a:p>
          </p:txBody>
        </p:sp>
        <p:sp>
          <p:nvSpPr>
            <p:cNvPr id="17" name="Rectangle 16">
              <a:extLst>
                <a:ext uri="{FF2B5EF4-FFF2-40B4-BE49-F238E27FC236}">
                  <a16:creationId xmlns:a16="http://schemas.microsoft.com/office/drawing/2014/main" id="{2B1DE7A9-3172-5440-A350-7E679824E052}"/>
                </a:ext>
              </a:extLst>
            </p:cNvPr>
            <p:cNvSpPr/>
            <p:nvPr/>
          </p:nvSpPr>
          <p:spPr>
            <a:xfrm>
              <a:off x="4429033" y="4442670"/>
              <a:ext cx="819913"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18" name="Rectangle 17">
              <a:extLst>
                <a:ext uri="{FF2B5EF4-FFF2-40B4-BE49-F238E27FC236}">
                  <a16:creationId xmlns:a16="http://schemas.microsoft.com/office/drawing/2014/main" id="{49AB528B-C465-8149-B542-D89122281CC6}"/>
                </a:ext>
              </a:extLst>
            </p:cNvPr>
            <p:cNvSpPr/>
            <p:nvPr/>
          </p:nvSpPr>
          <p:spPr>
            <a:xfrm>
              <a:off x="9137317" y="4442666"/>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[C-1]</a:t>
              </a:r>
            </a:p>
          </p:txBody>
        </p:sp>
        <p:sp>
          <p:nvSpPr>
            <p:cNvPr id="19" name="Rectangle 18">
              <a:extLst>
                <a:ext uri="{FF2B5EF4-FFF2-40B4-BE49-F238E27FC236}">
                  <a16:creationId xmlns:a16="http://schemas.microsoft.com/office/drawing/2014/main" id="{2274707E-4058-D348-9509-BC92249AB6AB}"/>
                </a:ext>
              </a:extLst>
            </p:cNvPr>
            <p:cNvSpPr/>
            <p:nvPr/>
          </p:nvSpPr>
          <p:spPr>
            <a:xfrm>
              <a:off x="7099960"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[0]</a:t>
              </a:r>
            </a:p>
          </p:txBody>
        </p:sp>
        <p:sp>
          <p:nvSpPr>
            <p:cNvPr id="20" name="Rectangle 19">
              <a:extLst>
                <a:ext uri="{FF2B5EF4-FFF2-40B4-BE49-F238E27FC236}">
                  <a16:creationId xmlns:a16="http://schemas.microsoft.com/office/drawing/2014/main" id="{84610C0C-A656-CC43-ACA5-35F65C3AB59A}"/>
                </a:ext>
              </a:extLst>
            </p:cNvPr>
            <p:cNvSpPr/>
            <p:nvPr/>
          </p:nvSpPr>
          <p:spPr>
            <a:xfrm>
              <a:off x="7721106" y="4442667"/>
              <a:ext cx="62114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p>
            <a:p>
              <a:pPr algn="ctr"/>
              <a:r>
                <a:rPr lang="en-US" sz="1200" dirty="0">
                  <a:solidFill>
                    <a:schemeClr val="tx1"/>
                  </a:solidFill>
                </a:rPr>
                <a:t>[R-1]</a:t>
              </a:r>
            </a:p>
            <a:p>
              <a:pPr algn="ctr"/>
              <a:r>
                <a:rPr lang="en-US" sz="1200" dirty="0">
                  <a:solidFill>
                    <a:schemeClr val="tx1"/>
                  </a:solidFill>
                </a:rPr>
                <a:t>[1]</a:t>
              </a:r>
            </a:p>
          </p:txBody>
        </p:sp>
        <p:sp>
          <p:nvSpPr>
            <p:cNvPr id="21" name="Rectangle 20">
              <a:extLst>
                <a:ext uri="{FF2B5EF4-FFF2-40B4-BE49-F238E27FC236}">
                  <a16:creationId xmlns:a16="http://schemas.microsoft.com/office/drawing/2014/main" id="{736975C0-1374-9248-B12D-3F6EB12D794C}"/>
                </a:ext>
              </a:extLst>
            </p:cNvPr>
            <p:cNvSpPr/>
            <p:nvPr/>
          </p:nvSpPr>
          <p:spPr>
            <a:xfrm>
              <a:off x="8329828" y="4442667"/>
              <a:ext cx="819913"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t>
              </a:r>
            </a:p>
          </p:txBody>
        </p:sp>
        <p:sp>
          <p:nvSpPr>
            <p:cNvPr id="22" name="Rectangle 21">
              <a:extLst>
                <a:ext uri="{FF2B5EF4-FFF2-40B4-BE49-F238E27FC236}">
                  <a16:creationId xmlns:a16="http://schemas.microsoft.com/office/drawing/2014/main" id="{9E881EB5-8787-B84F-9269-152DBE3466B7}"/>
                </a:ext>
              </a:extLst>
            </p:cNvPr>
            <p:cNvSpPr/>
            <p:nvPr/>
          </p:nvSpPr>
          <p:spPr>
            <a:xfrm>
              <a:off x="5870092" y="4442667"/>
              <a:ext cx="1229868"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a:t>
              </a:r>
            </a:p>
          </p:txBody>
        </p:sp>
        <p:sp>
          <p:nvSpPr>
            <p:cNvPr id="23" name="Rectangle 22">
              <a:extLst>
                <a:ext uri="{FF2B5EF4-FFF2-40B4-BE49-F238E27FC236}">
                  <a16:creationId xmlns:a16="http://schemas.microsoft.com/office/drawing/2014/main" id="{18B3FDC9-0B01-404D-99B9-FF3751C78B30}"/>
                </a:ext>
              </a:extLst>
            </p:cNvPr>
            <p:cNvSpPr/>
            <p:nvPr/>
          </p:nvSpPr>
          <p:spPr>
            <a:xfrm>
              <a:off x="503384" y="4978375"/>
              <a:ext cx="2695779"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24" name="Rectangle 23">
              <a:extLst>
                <a:ext uri="{FF2B5EF4-FFF2-40B4-BE49-F238E27FC236}">
                  <a16:creationId xmlns:a16="http://schemas.microsoft.com/office/drawing/2014/main" id="{28D2B110-0263-F346-9454-967048A7A77A}"/>
                </a:ext>
              </a:extLst>
            </p:cNvPr>
            <p:cNvSpPr/>
            <p:nvPr/>
          </p:nvSpPr>
          <p:spPr>
            <a:xfrm>
              <a:off x="3186739" y="4978372"/>
              <a:ext cx="2695778"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25" name="Rectangle 24">
              <a:extLst>
                <a:ext uri="{FF2B5EF4-FFF2-40B4-BE49-F238E27FC236}">
                  <a16:creationId xmlns:a16="http://schemas.microsoft.com/office/drawing/2014/main" id="{889FDEC4-926D-AF4B-97CB-30C5D4FB10EA}"/>
                </a:ext>
              </a:extLst>
            </p:cNvPr>
            <p:cNvSpPr/>
            <p:nvPr/>
          </p:nvSpPr>
          <p:spPr>
            <a:xfrm>
              <a:off x="7099960" y="4978372"/>
              <a:ext cx="2658503"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R-1</a:t>
              </a:r>
            </a:p>
          </p:txBody>
        </p:sp>
        <p:sp>
          <p:nvSpPr>
            <p:cNvPr id="26" name="Rectangle 25">
              <a:extLst>
                <a:ext uri="{FF2B5EF4-FFF2-40B4-BE49-F238E27FC236}">
                  <a16:creationId xmlns:a16="http://schemas.microsoft.com/office/drawing/2014/main" id="{A124536E-3069-7B43-AA71-0A0A19873BFA}"/>
                </a:ext>
              </a:extLst>
            </p:cNvPr>
            <p:cNvSpPr/>
            <p:nvPr/>
          </p:nvSpPr>
          <p:spPr>
            <a:xfrm>
              <a:off x="5882517" y="4978372"/>
              <a:ext cx="1229868"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sp>
          <p:nvSpPr>
            <p:cNvPr id="27" name="Left Brace 26">
              <a:extLst>
                <a:ext uri="{FF2B5EF4-FFF2-40B4-BE49-F238E27FC236}">
                  <a16:creationId xmlns:a16="http://schemas.microsoft.com/office/drawing/2014/main" id="{36007DA5-145C-264B-8991-340E6E6167F2}"/>
                </a:ext>
              </a:extLst>
            </p:cNvPr>
            <p:cNvSpPr/>
            <p:nvPr/>
          </p:nvSpPr>
          <p:spPr>
            <a:xfrm rot="16200000">
              <a:off x="4980118" y="847621"/>
              <a:ext cx="301611" cy="925508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7979EF6B-CF97-F34F-889E-8002C85ACABB}"/>
                </a:ext>
              </a:extLst>
            </p:cNvPr>
            <p:cNvSpPr txBox="1"/>
            <p:nvPr/>
          </p:nvSpPr>
          <p:spPr>
            <a:xfrm>
              <a:off x="4020522" y="5602616"/>
              <a:ext cx="2220801" cy="369332"/>
            </a:xfrm>
            <a:prstGeom prst="rect">
              <a:avLst/>
            </a:prstGeom>
            <a:noFill/>
          </p:spPr>
          <p:txBody>
            <a:bodyPr wrap="none" rtlCol="0">
              <a:spAutoFit/>
            </a:bodyPr>
            <a:lstStyle/>
            <a:p>
              <a:pPr algn="ctr"/>
              <a:r>
                <a:rPr lang="en-US" i="1" dirty="0"/>
                <a:t>R</a:t>
              </a:r>
              <a:r>
                <a:rPr lang="en-US" dirty="0"/>
                <a:t> * </a:t>
              </a:r>
              <a:r>
                <a:rPr lang="en-US" i="1" dirty="0"/>
                <a:t>C</a:t>
              </a:r>
              <a:r>
                <a:rPr lang="en-US" dirty="0"/>
                <a:t> * </a:t>
              </a:r>
              <a:r>
                <a:rPr lang="en-US" dirty="0" err="1"/>
                <a:t>sizeof</a:t>
              </a:r>
              <a:r>
                <a:rPr lang="en-US" dirty="0"/>
                <a:t>(</a:t>
              </a:r>
              <a:r>
                <a:rPr lang="en-US" i="1" dirty="0"/>
                <a:t>T</a:t>
              </a:r>
              <a:r>
                <a:rPr lang="en-US" dirty="0"/>
                <a:t>) bytes</a:t>
              </a:r>
            </a:p>
          </p:txBody>
        </p:sp>
        <p:sp>
          <p:nvSpPr>
            <p:cNvPr id="29" name="Left Brace 28">
              <a:extLst>
                <a:ext uri="{FF2B5EF4-FFF2-40B4-BE49-F238E27FC236}">
                  <a16:creationId xmlns:a16="http://schemas.microsoft.com/office/drawing/2014/main" id="{5B183508-B5BE-944C-8887-3A24B66A5E19}"/>
                </a:ext>
              </a:extLst>
            </p:cNvPr>
            <p:cNvSpPr/>
            <p:nvPr/>
          </p:nvSpPr>
          <p:spPr>
            <a:xfrm rot="5400000">
              <a:off x="8278405" y="2914845"/>
              <a:ext cx="301611" cy="265850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EDB22533-3F7A-3348-BF64-0FC4A03487AF}"/>
                </a:ext>
              </a:extLst>
            </p:cNvPr>
            <p:cNvSpPr txBox="1"/>
            <p:nvPr/>
          </p:nvSpPr>
          <p:spPr>
            <a:xfrm>
              <a:off x="7503063" y="3755897"/>
              <a:ext cx="1874551" cy="369332"/>
            </a:xfrm>
            <a:prstGeom prst="rect">
              <a:avLst/>
            </a:prstGeom>
            <a:noFill/>
          </p:spPr>
          <p:txBody>
            <a:bodyPr wrap="none" rtlCol="0">
              <a:spAutoFit/>
            </a:bodyPr>
            <a:lstStyle/>
            <a:p>
              <a:pPr algn="ctr"/>
              <a:r>
                <a:rPr lang="en-US" i="1" dirty="0"/>
                <a:t>C</a:t>
              </a:r>
              <a:r>
                <a:rPr lang="en-US" dirty="0"/>
                <a:t> * </a:t>
              </a:r>
              <a:r>
                <a:rPr lang="en-US" dirty="0" err="1"/>
                <a:t>sizeof</a:t>
              </a:r>
              <a:r>
                <a:rPr lang="en-US" dirty="0"/>
                <a:t>(</a:t>
              </a:r>
              <a:r>
                <a:rPr lang="en-US" i="1" dirty="0"/>
                <a:t>T</a:t>
              </a:r>
              <a:r>
                <a:rPr lang="en-US" dirty="0"/>
                <a:t>) bytes</a:t>
              </a:r>
            </a:p>
          </p:txBody>
        </p:sp>
      </p:grpSp>
      <p:pic>
        <p:nvPicPr>
          <p:cNvPr id="32" name="Picture 31">
            <a:extLst>
              <a:ext uri="{FF2B5EF4-FFF2-40B4-BE49-F238E27FC236}">
                <a16:creationId xmlns:a16="http://schemas.microsoft.com/office/drawing/2014/main" id="{31CE201F-693B-264D-A273-0899EFD4B7F5}"/>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Tree>
    <p:extLst>
      <p:ext uri="{BB962C8B-B14F-4D97-AF65-F5344CB8AC3E}">
        <p14:creationId xmlns:p14="http://schemas.microsoft.com/office/powerpoint/2010/main" val="515881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Nested Arrays: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ECCA6756-2B9F-6F47-BF76-442140A5CE68}"/>
              </a:ext>
            </a:extLst>
          </p:cNvPr>
          <p:cNvSpPr/>
          <p:nvPr/>
        </p:nvSpPr>
        <p:spPr>
          <a:xfrm>
            <a:off x="184525"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00FA00"/>
                </a:solidFill>
                <a:latin typeface="Lucida Console" panose="020B0609040504020204" pitchFamily="49" charset="0"/>
              </a:rPr>
              <a:t>    int A[R][C] = { {1,2,3,4,5},</a:t>
            </a:r>
          </a:p>
          <a:p>
            <a:r>
              <a:rPr lang="en-US" dirty="0">
                <a:solidFill>
                  <a:srgbClr val="00FA00"/>
                </a:solidFill>
                <a:latin typeface="Lucida Console" panose="020B0609040504020204" pitchFamily="49" charset="0"/>
              </a:rPr>
              <a:t>                    {6,7,8,9,10},</a:t>
            </a:r>
          </a:p>
          <a:p>
            <a:r>
              <a:rPr lang="en-US" dirty="0">
                <a:solidFill>
                  <a:srgbClr val="00FA00"/>
                </a:solidFill>
                <a:latin typeface="Lucida Console" panose="020B0609040504020204" pitchFamily="49" charset="0"/>
              </a:rPr>
              <a:t>                    {11,12,13,14,15},</a:t>
            </a:r>
          </a:p>
          <a:p>
            <a:r>
              <a:rPr lang="en-US" dirty="0">
                <a:solidFill>
                  <a:srgbClr val="00FA00"/>
                </a:solidFill>
                <a:latin typeface="Lucida Console" panose="020B0609040504020204" pitchFamily="49" charset="0"/>
              </a:rPr>
              <a:t>                    {16,17,18,19,20}</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CCC9813A-8148-2A4F-B2F9-01D9066A2711}"/>
              </a:ext>
            </a:extLst>
          </p:cNvPr>
          <p:cNvSpPr/>
          <p:nvPr/>
        </p:nvSpPr>
        <p:spPr>
          <a:xfrm>
            <a:off x="6312652" y="71819"/>
            <a:ext cx="3669548" cy="352574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$88,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 4(%</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$3, 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$4, 12(%</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$18, 68(%</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$19, 72(%</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$20, 76(%</a:t>
            </a:r>
            <a:r>
              <a:rPr lang="en-US" dirty="0" err="1">
                <a:solidFill>
                  <a:srgbClr val="00FA00"/>
                </a:solidFill>
                <a:latin typeface="Lucida Console" panose="020B0609040504020204" pitchFamily="49" charset="0"/>
              </a:rPr>
              <a:t>rsp</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grpSp>
        <p:nvGrpSpPr>
          <p:cNvPr id="52" name="Group 51">
            <a:extLst>
              <a:ext uri="{FF2B5EF4-FFF2-40B4-BE49-F238E27FC236}">
                <a16:creationId xmlns:a16="http://schemas.microsoft.com/office/drawing/2014/main" id="{25C9F35E-F614-6B44-82FD-BA78513B7D6F}"/>
              </a:ext>
            </a:extLst>
          </p:cNvPr>
          <p:cNvGrpSpPr/>
          <p:nvPr/>
        </p:nvGrpSpPr>
        <p:grpSpPr>
          <a:xfrm>
            <a:off x="10424095" y="106409"/>
            <a:ext cx="841817" cy="3658513"/>
            <a:chOff x="10424095" y="106409"/>
            <a:chExt cx="841817" cy="3658513"/>
          </a:xfrm>
        </p:grpSpPr>
        <p:grpSp>
          <p:nvGrpSpPr>
            <p:cNvPr id="20" name="Group 19">
              <a:extLst>
                <a:ext uri="{FF2B5EF4-FFF2-40B4-BE49-F238E27FC236}">
                  <a16:creationId xmlns:a16="http://schemas.microsoft.com/office/drawing/2014/main" id="{0A3CCA92-CCB3-4E4F-9723-871FDF32942A}"/>
                </a:ext>
              </a:extLst>
            </p:cNvPr>
            <p:cNvGrpSpPr/>
            <p:nvPr/>
          </p:nvGrpSpPr>
          <p:grpSpPr>
            <a:xfrm>
              <a:off x="10425016" y="2843518"/>
              <a:ext cx="560131" cy="911664"/>
              <a:chOff x="10915650" y="5456908"/>
              <a:chExt cx="560131" cy="911664"/>
            </a:xfrm>
          </p:grpSpPr>
          <p:sp>
            <p:nvSpPr>
              <p:cNvPr id="12" name="Rectangle 11">
                <a:extLst>
                  <a:ext uri="{FF2B5EF4-FFF2-40B4-BE49-F238E27FC236}">
                    <a16:creationId xmlns:a16="http://schemas.microsoft.com/office/drawing/2014/main" id="{11886E01-726F-C94D-8CC9-E32C85680BFE}"/>
                  </a:ext>
                </a:extLst>
              </p:cNvPr>
              <p:cNvSpPr/>
              <p:nvPr/>
            </p:nvSpPr>
            <p:spPr>
              <a:xfrm>
                <a:off x="10915650" y="5456908"/>
                <a:ext cx="552450" cy="9116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5</a:t>
                </a:r>
              </a:p>
              <a:p>
                <a:pPr algn="ctr"/>
                <a:r>
                  <a:rPr lang="en-US" sz="1200" dirty="0">
                    <a:solidFill>
                      <a:schemeClr val="tx1"/>
                    </a:solidFill>
                  </a:rPr>
                  <a:t>4</a:t>
                </a:r>
              </a:p>
              <a:p>
                <a:pPr algn="ctr"/>
                <a:r>
                  <a:rPr lang="en-US" sz="1200" dirty="0">
                    <a:solidFill>
                      <a:schemeClr val="tx1"/>
                    </a:solidFill>
                  </a:rPr>
                  <a:t>3</a:t>
                </a:r>
              </a:p>
              <a:p>
                <a:pPr algn="ctr"/>
                <a:r>
                  <a:rPr lang="en-US" sz="1200" dirty="0">
                    <a:solidFill>
                      <a:schemeClr val="tx1"/>
                    </a:solidFill>
                  </a:rPr>
                  <a:t>2</a:t>
                </a:r>
              </a:p>
              <a:p>
                <a:pPr algn="ctr"/>
                <a:r>
                  <a:rPr lang="en-US" sz="1200" dirty="0">
                    <a:solidFill>
                      <a:schemeClr val="tx1"/>
                    </a:solidFill>
                  </a:rPr>
                  <a:t>1</a:t>
                </a:r>
              </a:p>
            </p:txBody>
          </p:sp>
          <p:cxnSp>
            <p:nvCxnSpPr>
              <p:cNvPr id="16" name="Straight Connector 15">
                <a:extLst>
                  <a:ext uri="{FF2B5EF4-FFF2-40B4-BE49-F238E27FC236}">
                    <a16:creationId xmlns:a16="http://schemas.microsoft.com/office/drawing/2014/main" id="{9C18ACEA-2237-CD43-8FCA-65A372F7C654}"/>
                  </a:ext>
                </a:extLst>
              </p:cNvPr>
              <p:cNvCxnSpPr/>
              <p:nvPr/>
            </p:nvCxnSpPr>
            <p:spPr>
              <a:xfrm>
                <a:off x="10915650" y="618442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95B88E-6FF9-6E49-AD7D-4A00B7A1745A}"/>
                  </a:ext>
                </a:extLst>
              </p:cNvPr>
              <p:cNvCxnSpPr/>
              <p:nvPr/>
            </p:nvCxnSpPr>
            <p:spPr>
              <a:xfrm>
                <a:off x="10923331" y="600686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EC5D6-39D4-E645-88B7-B209D0537C2A}"/>
                  </a:ext>
                </a:extLst>
              </p:cNvPr>
              <p:cNvCxnSpPr/>
              <p:nvPr/>
            </p:nvCxnSpPr>
            <p:spPr>
              <a:xfrm>
                <a:off x="10915650" y="581571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4BDD78-B6BE-F240-AC4B-4FF3F3883F3F}"/>
                  </a:ext>
                </a:extLst>
              </p:cNvPr>
              <p:cNvCxnSpPr/>
              <p:nvPr/>
            </p:nvCxnSpPr>
            <p:spPr>
              <a:xfrm>
                <a:off x="10923331" y="563815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DC6A872-BB26-834C-B4DE-2A8C984206D5}"/>
                </a:ext>
              </a:extLst>
            </p:cNvPr>
            <p:cNvGrpSpPr/>
            <p:nvPr/>
          </p:nvGrpSpPr>
          <p:grpSpPr>
            <a:xfrm>
              <a:off x="10424709" y="1928954"/>
              <a:ext cx="560131" cy="911664"/>
              <a:chOff x="10915650" y="5456908"/>
              <a:chExt cx="560131" cy="911664"/>
            </a:xfrm>
          </p:grpSpPr>
          <p:sp>
            <p:nvSpPr>
              <p:cNvPr id="22" name="Rectangle 21">
                <a:extLst>
                  <a:ext uri="{FF2B5EF4-FFF2-40B4-BE49-F238E27FC236}">
                    <a16:creationId xmlns:a16="http://schemas.microsoft.com/office/drawing/2014/main" id="{1F92C2DB-8635-4C43-82F6-306EEE55CF1E}"/>
                  </a:ext>
                </a:extLst>
              </p:cNvPr>
              <p:cNvSpPr/>
              <p:nvPr/>
            </p:nvSpPr>
            <p:spPr>
              <a:xfrm>
                <a:off x="10915650" y="5456908"/>
                <a:ext cx="552450" cy="91166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10</a:t>
                </a:r>
              </a:p>
              <a:p>
                <a:pPr algn="ctr"/>
                <a:r>
                  <a:rPr lang="en-US" sz="1200" dirty="0">
                    <a:solidFill>
                      <a:schemeClr val="tx1"/>
                    </a:solidFill>
                  </a:rPr>
                  <a:t>9</a:t>
                </a:r>
              </a:p>
              <a:p>
                <a:pPr algn="ctr"/>
                <a:r>
                  <a:rPr lang="en-US" sz="1200" dirty="0">
                    <a:solidFill>
                      <a:schemeClr val="tx1"/>
                    </a:solidFill>
                  </a:rPr>
                  <a:t>8</a:t>
                </a:r>
              </a:p>
              <a:p>
                <a:pPr algn="ctr"/>
                <a:r>
                  <a:rPr lang="en-US" sz="1200" dirty="0">
                    <a:solidFill>
                      <a:schemeClr val="tx1"/>
                    </a:solidFill>
                  </a:rPr>
                  <a:t>7</a:t>
                </a:r>
              </a:p>
              <a:p>
                <a:pPr algn="ctr"/>
                <a:r>
                  <a:rPr lang="en-US" sz="1200" dirty="0">
                    <a:solidFill>
                      <a:schemeClr val="tx1"/>
                    </a:solidFill>
                  </a:rPr>
                  <a:t>6</a:t>
                </a:r>
              </a:p>
            </p:txBody>
          </p:sp>
          <p:cxnSp>
            <p:nvCxnSpPr>
              <p:cNvPr id="23" name="Straight Connector 22">
                <a:extLst>
                  <a:ext uri="{FF2B5EF4-FFF2-40B4-BE49-F238E27FC236}">
                    <a16:creationId xmlns:a16="http://schemas.microsoft.com/office/drawing/2014/main" id="{27A85F1C-7B2C-FA4C-9385-9D3BE094360D}"/>
                  </a:ext>
                </a:extLst>
              </p:cNvPr>
              <p:cNvCxnSpPr/>
              <p:nvPr/>
            </p:nvCxnSpPr>
            <p:spPr>
              <a:xfrm>
                <a:off x="10915650" y="618442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a:extLst>
                  <a:ext uri="{FF2B5EF4-FFF2-40B4-BE49-F238E27FC236}">
                    <a16:creationId xmlns:a16="http://schemas.microsoft.com/office/drawing/2014/main" id="{071188C7-260D-7A45-B64C-035A769D52DD}"/>
                  </a:ext>
                </a:extLst>
              </p:cNvPr>
              <p:cNvCxnSpPr/>
              <p:nvPr/>
            </p:nvCxnSpPr>
            <p:spPr>
              <a:xfrm>
                <a:off x="10923331" y="600686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560305AA-3A60-D843-BAF2-FE0AF62C25BC}"/>
                  </a:ext>
                </a:extLst>
              </p:cNvPr>
              <p:cNvCxnSpPr/>
              <p:nvPr/>
            </p:nvCxnSpPr>
            <p:spPr>
              <a:xfrm>
                <a:off x="10915650" y="581571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AB39133A-E38D-924B-94A1-30673B3AF929}"/>
                  </a:ext>
                </a:extLst>
              </p:cNvPr>
              <p:cNvCxnSpPr/>
              <p:nvPr/>
            </p:nvCxnSpPr>
            <p:spPr>
              <a:xfrm>
                <a:off x="10923331" y="563815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7" name="Group 26">
              <a:extLst>
                <a:ext uri="{FF2B5EF4-FFF2-40B4-BE49-F238E27FC236}">
                  <a16:creationId xmlns:a16="http://schemas.microsoft.com/office/drawing/2014/main" id="{1671BF30-6568-F947-BD89-1547D815B9A6}"/>
                </a:ext>
              </a:extLst>
            </p:cNvPr>
            <p:cNvGrpSpPr/>
            <p:nvPr/>
          </p:nvGrpSpPr>
          <p:grpSpPr>
            <a:xfrm>
              <a:off x="10424402" y="1020985"/>
              <a:ext cx="560131" cy="911664"/>
              <a:chOff x="10915650" y="5456908"/>
              <a:chExt cx="560131" cy="911664"/>
            </a:xfrm>
          </p:grpSpPr>
          <p:sp>
            <p:nvSpPr>
              <p:cNvPr id="28" name="Rectangle 27">
                <a:extLst>
                  <a:ext uri="{FF2B5EF4-FFF2-40B4-BE49-F238E27FC236}">
                    <a16:creationId xmlns:a16="http://schemas.microsoft.com/office/drawing/2014/main" id="{B62D7BE8-C738-3549-8CB5-10A82E985F36}"/>
                  </a:ext>
                </a:extLst>
              </p:cNvPr>
              <p:cNvSpPr/>
              <p:nvPr/>
            </p:nvSpPr>
            <p:spPr>
              <a:xfrm>
                <a:off x="10915650" y="5456908"/>
                <a:ext cx="552450" cy="9116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15</a:t>
                </a:r>
              </a:p>
              <a:p>
                <a:pPr algn="ctr"/>
                <a:r>
                  <a:rPr lang="en-US" sz="1200" dirty="0">
                    <a:solidFill>
                      <a:schemeClr val="tx1"/>
                    </a:solidFill>
                  </a:rPr>
                  <a:t>14</a:t>
                </a:r>
              </a:p>
              <a:p>
                <a:pPr algn="ctr"/>
                <a:r>
                  <a:rPr lang="en-US" sz="1200" dirty="0">
                    <a:solidFill>
                      <a:schemeClr val="tx1"/>
                    </a:solidFill>
                  </a:rPr>
                  <a:t>13</a:t>
                </a:r>
              </a:p>
              <a:p>
                <a:pPr algn="ctr"/>
                <a:r>
                  <a:rPr lang="en-US" sz="1200" dirty="0">
                    <a:solidFill>
                      <a:schemeClr val="tx1"/>
                    </a:solidFill>
                  </a:rPr>
                  <a:t>12</a:t>
                </a:r>
              </a:p>
              <a:p>
                <a:pPr algn="ctr"/>
                <a:r>
                  <a:rPr lang="en-US" sz="1200" dirty="0">
                    <a:solidFill>
                      <a:schemeClr val="tx1"/>
                    </a:solidFill>
                  </a:rPr>
                  <a:t>11</a:t>
                </a:r>
              </a:p>
            </p:txBody>
          </p:sp>
          <p:cxnSp>
            <p:nvCxnSpPr>
              <p:cNvPr id="29" name="Straight Connector 28">
                <a:extLst>
                  <a:ext uri="{FF2B5EF4-FFF2-40B4-BE49-F238E27FC236}">
                    <a16:creationId xmlns:a16="http://schemas.microsoft.com/office/drawing/2014/main" id="{7B13C7DA-0C12-DA48-A00D-AB44E79E244F}"/>
                  </a:ext>
                </a:extLst>
              </p:cNvPr>
              <p:cNvCxnSpPr/>
              <p:nvPr/>
            </p:nvCxnSpPr>
            <p:spPr>
              <a:xfrm>
                <a:off x="10915650" y="618442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962996C-05F4-D240-AEE1-DA1C92F2E8C6}"/>
                  </a:ext>
                </a:extLst>
              </p:cNvPr>
              <p:cNvCxnSpPr/>
              <p:nvPr/>
            </p:nvCxnSpPr>
            <p:spPr>
              <a:xfrm>
                <a:off x="10923331" y="600686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85B28337-96F6-914B-A6E0-E6B4BF2793BA}"/>
                  </a:ext>
                </a:extLst>
              </p:cNvPr>
              <p:cNvCxnSpPr/>
              <p:nvPr/>
            </p:nvCxnSpPr>
            <p:spPr>
              <a:xfrm>
                <a:off x="10915650" y="581571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C348351B-213C-C945-8490-A22A9C1EF09A}"/>
                  </a:ext>
                </a:extLst>
              </p:cNvPr>
              <p:cNvCxnSpPr/>
              <p:nvPr/>
            </p:nvCxnSpPr>
            <p:spPr>
              <a:xfrm>
                <a:off x="10923331" y="563815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3" name="Group 32">
              <a:extLst>
                <a:ext uri="{FF2B5EF4-FFF2-40B4-BE49-F238E27FC236}">
                  <a16:creationId xmlns:a16="http://schemas.microsoft.com/office/drawing/2014/main" id="{8187F95B-CE48-BB48-ACE8-9895EEB8D89B}"/>
                </a:ext>
              </a:extLst>
            </p:cNvPr>
            <p:cNvGrpSpPr/>
            <p:nvPr/>
          </p:nvGrpSpPr>
          <p:grpSpPr>
            <a:xfrm>
              <a:off x="10424095" y="106421"/>
              <a:ext cx="560131" cy="911664"/>
              <a:chOff x="10915650" y="5456908"/>
              <a:chExt cx="560131" cy="911664"/>
            </a:xfrm>
          </p:grpSpPr>
          <p:sp>
            <p:nvSpPr>
              <p:cNvPr id="34" name="Rectangle 33">
                <a:extLst>
                  <a:ext uri="{FF2B5EF4-FFF2-40B4-BE49-F238E27FC236}">
                    <a16:creationId xmlns:a16="http://schemas.microsoft.com/office/drawing/2014/main" id="{172236C2-469F-E048-BCC6-BFCBDB1FC9DF}"/>
                  </a:ext>
                </a:extLst>
              </p:cNvPr>
              <p:cNvSpPr/>
              <p:nvPr/>
            </p:nvSpPr>
            <p:spPr>
              <a:xfrm>
                <a:off x="10915650" y="5456908"/>
                <a:ext cx="552450" cy="9116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a:t>
                </a:r>
              </a:p>
              <a:p>
                <a:pPr algn="ctr"/>
                <a:r>
                  <a:rPr lang="en-US" sz="1200" dirty="0">
                    <a:solidFill>
                      <a:schemeClr val="tx1"/>
                    </a:solidFill>
                  </a:rPr>
                  <a:t>19</a:t>
                </a:r>
              </a:p>
              <a:p>
                <a:pPr algn="ctr"/>
                <a:r>
                  <a:rPr lang="en-US" sz="1200" dirty="0">
                    <a:solidFill>
                      <a:schemeClr val="tx1"/>
                    </a:solidFill>
                  </a:rPr>
                  <a:t>18</a:t>
                </a:r>
              </a:p>
              <a:p>
                <a:pPr algn="ctr"/>
                <a:r>
                  <a:rPr lang="en-US" sz="1200" dirty="0">
                    <a:solidFill>
                      <a:schemeClr val="tx1"/>
                    </a:solidFill>
                  </a:rPr>
                  <a:t>17</a:t>
                </a:r>
              </a:p>
              <a:p>
                <a:pPr algn="ctr"/>
                <a:r>
                  <a:rPr lang="en-US" sz="1200" dirty="0">
                    <a:solidFill>
                      <a:schemeClr val="tx1"/>
                    </a:solidFill>
                  </a:rPr>
                  <a:t>16</a:t>
                </a:r>
              </a:p>
            </p:txBody>
          </p:sp>
          <p:cxnSp>
            <p:nvCxnSpPr>
              <p:cNvPr id="35" name="Straight Connector 34">
                <a:extLst>
                  <a:ext uri="{FF2B5EF4-FFF2-40B4-BE49-F238E27FC236}">
                    <a16:creationId xmlns:a16="http://schemas.microsoft.com/office/drawing/2014/main" id="{54DD3BFC-6910-8945-BA28-66CD07701C51}"/>
                  </a:ext>
                </a:extLst>
              </p:cNvPr>
              <p:cNvCxnSpPr/>
              <p:nvPr/>
            </p:nvCxnSpPr>
            <p:spPr>
              <a:xfrm>
                <a:off x="10915650" y="618442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a:extLst>
                  <a:ext uri="{FF2B5EF4-FFF2-40B4-BE49-F238E27FC236}">
                    <a16:creationId xmlns:a16="http://schemas.microsoft.com/office/drawing/2014/main" id="{F036D64A-6C39-4041-A50A-AF57C307DD6E}"/>
                  </a:ext>
                </a:extLst>
              </p:cNvPr>
              <p:cNvCxnSpPr/>
              <p:nvPr/>
            </p:nvCxnSpPr>
            <p:spPr>
              <a:xfrm>
                <a:off x="10923331" y="600686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B33E8F76-E1AC-8646-8020-B64E51B7952A}"/>
                  </a:ext>
                </a:extLst>
              </p:cNvPr>
              <p:cNvCxnSpPr/>
              <p:nvPr/>
            </p:nvCxnSpPr>
            <p:spPr>
              <a:xfrm>
                <a:off x="10915650" y="581571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1832E833-D563-254A-8B7E-11E4C31AFE3C}"/>
                  </a:ext>
                </a:extLst>
              </p:cNvPr>
              <p:cNvCxnSpPr/>
              <p:nvPr/>
            </p:nvCxnSpPr>
            <p:spPr>
              <a:xfrm>
                <a:off x="10923331" y="563815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9" name="Rectangle 38">
              <a:extLst>
                <a:ext uri="{FF2B5EF4-FFF2-40B4-BE49-F238E27FC236}">
                  <a16:creationId xmlns:a16="http://schemas.microsoft.com/office/drawing/2014/main" id="{7BE57BFF-C672-B640-94FB-49ED004CB814}"/>
                </a:ext>
              </a:extLst>
            </p:cNvPr>
            <p:cNvSpPr/>
            <p:nvPr/>
          </p:nvSpPr>
          <p:spPr>
            <a:xfrm rot="16200000">
              <a:off x="10659075" y="3158085"/>
              <a:ext cx="924307"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40" name="Rectangle 39">
              <a:extLst>
                <a:ext uri="{FF2B5EF4-FFF2-40B4-BE49-F238E27FC236}">
                  <a16:creationId xmlns:a16="http://schemas.microsoft.com/office/drawing/2014/main" id="{CBD24110-5AD9-5F45-8AD8-21B21B7D4E0B}"/>
                </a:ext>
              </a:extLst>
            </p:cNvPr>
            <p:cNvSpPr/>
            <p:nvPr/>
          </p:nvSpPr>
          <p:spPr>
            <a:xfrm rot="16200000">
              <a:off x="10665396" y="2237199"/>
              <a:ext cx="911665"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41" name="Rectangle 40">
              <a:extLst>
                <a:ext uri="{FF2B5EF4-FFF2-40B4-BE49-F238E27FC236}">
                  <a16:creationId xmlns:a16="http://schemas.microsoft.com/office/drawing/2014/main" id="{1D0459E8-79B1-A049-8DCB-519029850329}"/>
                </a:ext>
              </a:extLst>
            </p:cNvPr>
            <p:cNvSpPr/>
            <p:nvPr/>
          </p:nvSpPr>
          <p:spPr>
            <a:xfrm rot="16200000">
              <a:off x="10665396" y="1330285"/>
              <a:ext cx="911665"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row 2</a:t>
              </a:r>
            </a:p>
          </p:txBody>
        </p:sp>
        <p:sp>
          <p:nvSpPr>
            <p:cNvPr id="42" name="Rectangle 41">
              <a:extLst>
                <a:ext uri="{FF2B5EF4-FFF2-40B4-BE49-F238E27FC236}">
                  <a16:creationId xmlns:a16="http://schemas.microsoft.com/office/drawing/2014/main" id="{AF1BDE0A-2F32-BE4B-98F2-EEC1F448E108}"/>
                </a:ext>
              </a:extLst>
            </p:cNvPr>
            <p:cNvSpPr/>
            <p:nvPr/>
          </p:nvSpPr>
          <p:spPr>
            <a:xfrm rot="16200000">
              <a:off x="10663914" y="417559"/>
              <a:ext cx="911667"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3</a:t>
              </a:r>
            </a:p>
          </p:txBody>
        </p:sp>
      </p:grpSp>
      <p:sp>
        <p:nvSpPr>
          <p:cNvPr id="49" name="Rounded Rectangle 48">
            <a:extLst>
              <a:ext uri="{FF2B5EF4-FFF2-40B4-BE49-F238E27FC236}">
                <a16:creationId xmlns:a16="http://schemas.microsoft.com/office/drawing/2014/main" id="{575B1143-5065-0E46-94BC-2FFC81DFB038}"/>
              </a:ext>
            </a:extLst>
          </p:cNvPr>
          <p:cNvSpPr/>
          <p:nvPr/>
        </p:nvSpPr>
        <p:spPr>
          <a:xfrm>
            <a:off x="6106905" y="3805386"/>
            <a:ext cx="5246895" cy="309159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 stack space allocated earlier</a:t>
            </a:r>
          </a:p>
          <a:p>
            <a:r>
              <a:rPr lang="en-US" dirty="0" err="1">
                <a:solidFill>
                  <a:srgbClr val="00FA00"/>
                </a:solidFill>
                <a:latin typeface="Lucida Console" panose="020B0609040504020204" pitchFamily="49" charset="0"/>
              </a:rPr>
              <a:t>adrp</a:t>
            </a:r>
            <a:r>
              <a:rPr lang="en-US" dirty="0">
                <a:solidFill>
                  <a:srgbClr val="00FA00"/>
                </a:solidFill>
                <a:latin typeface="Lucida Console" panose="020B0609040504020204" pitchFamily="49" charset="0"/>
              </a:rPr>
              <a:t>    x0, .LANCHOR0</a:t>
            </a:r>
          </a:p>
          <a:p>
            <a:r>
              <a:rPr lang="en-US" dirty="0">
                <a:solidFill>
                  <a:srgbClr val="00FA00"/>
                </a:solidFill>
                <a:latin typeface="Lucida Console" panose="020B0609040504020204" pitchFamily="49" charset="0"/>
              </a:rPr>
              <a:t>add     x0, x0, :lo12:.LANCHOR0</a:t>
            </a:r>
          </a:p>
          <a:p>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 x3, [x0]</a:t>
            </a:r>
          </a:p>
          <a:p>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 x3,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x2, x3, [x0, 16]</a:t>
            </a:r>
          </a:p>
          <a:p>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x2, x3,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48]</a:t>
            </a: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ldp</a:t>
            </a:r>
            <a:r>
              <a:rPr lang="en-US" dirty="0">
                <a:solidFill>
                  <a:srgbClr val="00FA00"/>
                </a:solidFill>
                <a:latin typeface="Lucida Console" panose="020B0609040504020204" pitchFamily="49" charset="0"/>
              </a:rPr>
              <a:t>     x0, x1, [x0, 64]</a:t>
            </a:r>
          </a:p>
          <a:p>
            <a:r>
              <a:rPr lang="en-US" dirty="0" err="1">
                <a:solidFill>
                  <a:srgbClr val="00FA00"/>
                </a:solidFill>
                <a:latin typeface="Lucida Console" panose="020B0609040504020204" pitchFamily="49" charset="0"/>
              </a:rPr>
              <a:t>stp</a:t>
            </a:r>
            <a:r>
              <a:rPr lang="en-US" dirty="0">
                <a:solidFill>
                  <a:srgbClr val="00FA00"/>
                </a:solidFill>
                <a:latin typeface="Lucida Console" panose="020B0609040504020204" pitchFamily="49" charset="0"/>
              </a:rPr>
              <a:t>     x0, x1,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96]</a:t>
            </a:r>
          </a:p>
          <a:p>
            <a:r>
              <a:rPr lang="en-US" dirty="0">
                <a:solidFill>
                  <a:srgbClr val="00FA00"/>
                </a:solidFill>
                <a:latin typeface="Lucida Console" panose="020B0609040504020204" pitchFamily="49" charset="0"/>
              </a:rPr>
              <a:t>…</a:t>
            </a:r>
          </a:p>
        </p:txBody>
      </p:sp>
      <p:sp>
        <p:nvSpPr>
          <p:cNvPr id="50" name="TextBox 49">
            <a:extLst>
              <a:ext uri="{FF2B5EF4-FFF2-40B4-BE49-F238E27FC236}">
                <a16:creationId xmlns:a16="http://schemas.microsoft.com/office/drawing/2014/main" id="{785EF1A8-B7AB-5E40-A0FF-D3B9373E609D}"/>
              </a:ext>
            </a:extLst>
          </p:cNvPr>
          <p:cNvSpPr txBox="1"/>
          <p:nvPr/>
        </p:nvSpPr>
        <p:spPr>
          <a:xfrm>
            <a:off x="5731039" y="277945"/>
            <a:ext cx="628698" cy="461665"/>
          </a:xfrm>
          <a:prstGeom prst="rect">
            <a:avLst/>
          </a:prstGeom>
          <a:noFill/>
        </p:spPr>
        <p:txBody>
          <a:bodyPr wrap="none" rtlCol="0">
            <a:spAutoFit/>
          </a:bodyPr>
          <a:lstStyle/>
          <a:p>
            <a:r>
              <a:rPr lang="en-US" sz="2400" dirty="0"/>
              <a:t>x86</a:t>
            </a:r>
          </a:p>
        </p:txBody>
      </p:sp>
      <p:sp>
        <p:nvSpPr>
          <p:cNvPr id="51" name="TextBox 50">
            <a:extLst>
              <a:ext uri="{FF2B5EF4-FFF2-40B4-BE49-F238E27FC236}">
                <a16:creationId xmlns:a16="http://schemas.microsoft.com/office/drawing/2014/main" id="{12F89ACC-322F-D14C-A7CA-7697C5144A66}"/>
              </a:ext>
            </a:extLst>
          </p:cNvPr>
          <p:cNvSpPr txBox="1"/>
          <p:nvPr/>
        </p:nvSpPr>
        <p:spPr>
          <a:xfrm>
            <a:off x="6085096" y="3456642"/>
            <a:ext cx="792205" cy="461665"/>
          </a:xfrm>
          <a:prstGeom prst="rect">
            <a:avLst/>
          </a:prstGeom>
          <a:noFill/>
        </p:spPr>
        <p:txBody>
          <a:bodyPr wrap="none" rtlCol="0">
            <a:spAutoFit/>
          </a:bodyPr>
          <a:lstStyle/>
          <a:p>
            <a:r>
              <a:rPr lang="en-US" sz="2400" dirty="0"/>
              <a:t>ARM</a:t>
            </a:r>
          </a:p>
        </p:txBody>
      </p:sp>
      <p:sp>
        <p:nvSpPr>
          <p:cNvPr id="53" name="TextBox 52">
            <a:extLst>
              <a:ext uri="{FF2B5EF4-FFF2-40B4-BE49-F238E27FC236}">
                <a16:creationId xmlns:a16="http://schemas.microsoft.com/office/drawing/2014/main" id="{EF7A952A-49E2-2E46-9360-71B911C5BC0F}"/>
              </a:ext>
            </a:extLst>
          </p:cNvPr>
          <p:cNvSpPr txBox="1"/>
          <p:nvPr/>
        </p:nvSpPr>
        <p:spPr>
          <a:xfrm>
            <a:off x="9468542" y="3521537"/>
            <a:ext cx="637547" cy="369332"/>
          </a:xfrm>
          <a:prstGeom prst="rect">
            <a:avLst/>
          </a:prstGeom>
          <a:noFill/>
        </p:spPr>
        <p:txBody>
          <a:bodyPr wrap="none" rtlCol="0">
            <a:spAutoFit/>
          </a:bodyPr>
          <a:lstStyle/>
          <a:p>
            <a:pPr algn="r"/>
            <a:r>
              <a:rPr lang="en-US" dirty="0"/>
              <a:t>%</a:t>
            </a:r>
            <a:r>
              <a:rPr lang="en-US" dirty="0" err="1"/>
              <a:t>rsp</a:t>
            </a:r>
            <a:endParaRPr lang="en-US" dirty="0"/>
          </a:p>
        </p:txBody>
      </p:sp>
      <p:cxnSp>
        <p:nvCxnSpPr>
          <p:cNvPr id="54" name="Straight Arrow Connector 53">
            <a:extLst>
              <a:ext uri="{FF2B5EF4-FFF2-40B4-BE49-F238E27FC236}">
                <a16:creationId xmlns:a16="http://schemas.microsoft.com/office/drawing/2014/main" id="{003A3D34-DB16-E249-89B8-3AEBA2A1F742}"/>
              </a:ext>
            </a:extLst>
          </p:cNvPr>
          <p:cNvCxnSpPr>
            <a:stCxn id="53" idx="3"/>
          </p:cNvCxnSpPr>
          <p:nvPr/>
        </p:nvCxnSpPr>
        <p:spPr>
          <a:xfrm>
            <a:off x="10106089" y="3706203"/>
            <a:ext cx="32568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50662598-D019-8342-A5CB-CC4825EA774F}"/>
              </a:ext>
            </a:extLst>
          </p:cNvPr>
          <p:cNvSpPr txBox="1"/>
          <p:nvPr/>
        </p:nvSpPr>
        <p:spPr>
          <a:xfrm>
            <a:off x="11475063" y="3545128"/>
            <a:ext cx="745717" cy="369332"/>
          </a:xfrm>
          <a:prstGeom prst="rect">
            <a:avLst/>
          </a:prstGeom>
          <a:solidFill>
            <a:srgbClr val="E8EAFF"/>
          </a:solidFill>
        </p:spPr>
        <p:txBody>
          <a:bodyPr wrap="none" rtlCol="0">
            <a:spAutoFit/>
          </a:bodyPr>
          <a:lstStyle/>
          <a:p>
            <a:r>
              <a:rPr lang="en-US" dirty="0"/>
              <a:t>sp+32</a:t>
            </a:r>
          </a:p>
        </p:txBody>
      </p:sp>
      <p:cxnSp>
        <p:nvCxnSpPr>
          <p:cNvPr id="56" name="Straight Arrow Connector 55">
            <a:extLst>
              <a:ext uri="{FF2B5EF4-FFF2-40B4-BE49-F238E27FC236}">
                <a16:creationId xmlns:a16="http://schemas.microsoft.com/office/drawing/2014/main" id="{06FD2A50-C0FE-9746-9F10-FFAD03587C61}"/>
              </a:ext>
            </a:extLst>
          </p:cNvPr>
          <p:cNvCxnSpPr>
            <a:cxnSpLocks/>
            <a:stCxn id="55" idx="1"/>
          </p:cNvCxnSpPr>
          <p:nvPr/>
        </p:nvCxnSpPr>
        <p:spPr>
          <a:xfrm flipH="1">
            <a:off x="11151818" y="3729794"/>
            <a:ext cx="32324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a:extLst>
              <a:ext uri="{FF2B5EF4-FFF2-40B4-BE49-F238E27FC236}">
                <a16:creationId xmlns:a16="http://schemas.microsoft.com/office/drawing/2014/main" id="{4DA3B691-6245-D546-B8B4-49C7B0E447C4}"/>
              </a:ext>
            </a:extLst>
          </p:cNvPr>
          <p:cNvSpPr/>
          <p:nvPr/>
        </p:nvSpPr>
        <p:spPr>
          <a:xfrm>
            <a:off x="192026"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FECC1F"/>
                </a:solidFill>
                <a:latin typeface="Lucida Console" panose="020B0609040504020204" pitchFamily="49" charset="0"/>
              </a:rPr>
              <a:t>    int A[R][C] = { {1,2,3,4,5},</a:t>
            </a:r>
          </a:p>
          <a:p>
            <a:r>
              <a:rPr lang="en-US" dirty="0">
                <a:solidFill>
                  <a:srgbClr val="FECC1F"/>
                </a:solidFill>
                <a:latin typeface="Lucida Console" panose="020B0609040504020204" pitchFamily="49" charset="0"/>
              </a:rPr>
              <a:t>                    {6,7,8,9,10},</a:t>
            </a:r>
          </a:p>
          <a:p>
            <a:r>
              <a:rPr lang="en-US" dirty="0">
                <a:solidFill>
                  <a:srgbClr val="FECC1F"/>
                </a:solidFill>
                <a:latin typeface="Lucida Console" panose="020B0609040504020204" pitchFamily="49" charset="0"/>
              </a:rPr>
              <a:t>                    {11,12,13,14,15},</a:t>
            </a:r>
          </a:p>
          <a:p>
            <a:r>
              <a:rPr lang="en-US" dirty="0">
                <a:solidFill>
                  <a:srgbClr val="FECC1F"/>
                </a:solidFill>
                <a:latin typeface="Lucida Console" panose="020B0609040504020204" pitchFamily="49" charset="0"/>
              </a:rPr>
              <a:t>                    {16,17,18,19,20}</a:t>
            </a:r>
          </a:p>
          <a:p>
            <a:r>
              <a:rPr lang="en-US" dirty="0">
                <a:solidFill>
                  <a:srgbClr val="FECC1F"/>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134210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randombar(vertical)">
                                      <p:cBhvr>
                                        <p:cTn id="7" dur="500"/>
                                        <p:tgtEl>
                                          <p:spTgt spid="50"/>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vertical)">
                                      <p:cBhvr>
                                        <p:cTn id="10" dur="500"/>
                                        <p:tgtEl>
                                          <p:spTgt spid="10"/>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randombar(vertical)">
                                      <p:cBhvr>
                                        <p:cTn id="13" dur="50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5"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randombar(vertical)">
                                      <p:cBhvr>
                                        <p:cTn id="18" dur="500"/>
                                        <p:tgtEl>
                                          <p:spTgt spid="51"/>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randombar(vertical)">
                                      <p:cBhvr>
                                        <p:cTn id="21" dur="500"/>
                                        <p:tgtEl>
                                          <p:spTgt spid="49"/>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5"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randombar(vertical)">
                                      <p:cBhvr>
                                        <p:cTn id="26" dur="500"/>
                                        <p:tgtEl>
                                          <p:spTgt spid="52"/>
                                        </p:tgtEl>
                                      </p:cBhvr>
                                    </p:animEffect>
                                  </p:childTnLst>
                                </p:cTn>
                              </p:par>
                              <p:par>
                                <p:cTn id="27" presetID="14" presetClass="entr" presetSubtype="5"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randombar(vertical)">
                                      <p:cBhvr>
                                        <p:cTn id="29" dur="500"/>
                                        <p:tgtEl>
                                          <p:spTgt spid="53"/>
                                        </p:tgtEl>
                                      </p:cBhvr>
                                    </p:animEffect>
                                  </p:childTnLst>
                                </p:cTn>
                              </p:par>
                              <p:par>
                                <p:cTn id="30" presetID="14" presetClass="entr" presetSubtype="5"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randombar(vertical)">
                                      <p:cBhvr>
                                        <p:cTn id="32" dur="500"/>
                                        <p:tgtEl>
                                          <p:spTgt spid="54"/>
                                        </p:tgtEl>
                                      </p:cBhvr>
                                    </p:animEffect>
                                  </p:childTnLst>
                                </p:cTn>
                              </p:par>
                              <p:par>
                                <p:cTn id="33" presetID="14" presetClass="entr" presetSubtype="5"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randombar(vertical)">
                                      <p:cBhvr>
                                        <p:cTn id="35" dur="500"/>
                                        <p:tgtEl>
                                          <p:spTgt spid="56"/>
                                        </p:tgtEl>
                                      </p:cBhvr>
                                    </p:animEffect>
                                  </p:childTnLst>
                                </p:cTn>
                              </p:par>
                              <p:par>
                                <p:cTn id="36" presetID="14" presetClass="entr" presetSubtype="5"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randombar(vertical)">
                                      <p:cBhvr>
                                        <p:cTn id="3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9" grpId="0" animBg="1"/>
      <p:bldP spid="50" grpId="0"/>
      <p:bldP spid="51" grpId="0"/>
      <p:bldP spid="53" grpId="0"/>
      <p:bldP spid="55" grpId="0" animBg="1"/>
      <p:bldP spid="6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Nested Arrays: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ECCA6756-2B9F-6F47-BF76-442140A5CE68}"/>
              </a:ext>
            </a:extLst>
          </p:cNvPr>
          <p:cNvSpPr/>
          <p:nvPr/>
        </p:nvSpPr>
        <p:spPr>
          <a:xfrm>
            <a:off x="184525"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00FA00"/>
                </a:solidFill>
                <a:latin typeface="Lucida Console" panose="020B0609040504020204" pitchFamily="49" charset="0"/>
              </a:rPr>
              <a:t>    int A[R][C] = { {1,2,3,4,5},</a:t>
            </a:r>
          </a:p>
          <a:p>
            <a:r>
              <a:rPr lang="en-US" dirty="0">
                <a:solidFill>
                  <a:srgbClr val="00FA00"/>
                </a:solidFill>
                <a:latin typeface="Lucida Console" panose="020B0609040504020204" pitchFamily="49" charset="0"/>
              </a:rPr>
              <a:t>                    {6,7,8,9,10},</a:t>
            </a:r>
          </a:p>
          <a:p>
            <a:r>
              <a:rPr lang="en-US" dirty="0">
                <a:solidFill>
                  <a:srgbClr val="00FA00"/>
                </a:solidFill>
                <a:latin typeface="Lucida Console" panose="020B0609040504020204" pitchFamily="49" charset="0"/>
              </a:rPr>
              <a:t>                    {11,12,13,14,15},</a:t>
            </a:r>
          </a:p>
          <a:p>
            <a:r>
              <a:rPr lang="en-US" dirty="0">
                <a:solidFill>
                  <a:srgbClr val="00FA00"/>
                </a:solidFill>
                <a:latin typeface="Lucida Console" panose="020B0609040504020204" pitchFamily="49" charset="0"/>
              </a:rPr>
              <a:t>                    {16,17,18,19,20}</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t>
            </a:r>
            <a:r>
              <a:rPr lang="en-US" dirty="0">
                <a:solidFill>
                  <a:srgbClr val="FECC1F"/>
                </a:solidFill>
                <a:latin typeface="Lucida Console" panose="020B0609040504020204" pitchFamily="49" charset="0"/>
              </a:rPr>
              <a:t>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CCC9813A-8148-2A4F-B2F9-01D9066A2711}"/>
              </a:ext>
            </a:extLst>
          </p:cNvPr>
          <p:cNvSpPr/>
          <p:nvPr/>
        </p:nvSpPr>
        <p:spPr>
          <a:xfrm>
            <a:off x="5552661" y="652839"/>
            <a:ext cx="4429539" cy="268362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 j in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base address in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index goes in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value goes in %</a:t>
            </a:r>
            <a:r>
              <a:rPr lang="en-US" dirty="0" err="1">
                <a:solidFill>
                  <a:srgbClr val="00FA00"/>
                </a:solidFill>
                <a:latin typeface="Lucida Console" panose="020B0609040504020204" pitchFamily="49" charset="0"/>
              </a:rPr>
              <a:t>esi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0(%rbp,%rbp,4),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(%rsp,%rax,4), %</a:t>
            </a:r>
            <a:r>
              <a:rPr lang="en-US" dirty="0" err="1">
                <a:solidFill>
                  <a:srgbClr val="00FA00"/>
                </a:solidFill>
                <a:latin typeface="Lucida Console" panose="020B0609040504020204" pitchFamily="49" charset="0"/>
              </a:rPr>
              <a:t>esi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p:txBody>
      </p:sp>
      <p:grpSp>
        <p:nvGrpSpPr>
          <p:cNvPr id="52" name="Group 51">
            <a:extLst>
              <a:ext uri="{FF2B5EF4-FFF2-40B4-BE49-F238E27FC236}">
                <a16:creationId xmlns:a16="http://schemas.microsoft.com/office/drawing/2014/main" id="{25C9F35E-F614-6B44-82FD-BA78513B7D6F}"/>
              </a:ext>
            </a:extLst>
          </p:cNvPr>
          <p:cNvGrpSpPr/>
          <p:nvPr/>
        </p:nvGrpSpPr>
        <p:grpSpPr>
          <a:xfrm>
            <a:off x="10424095" y="106409"/>
            <a:ext cx="841817" cy="3658513"/>
            <a:chOff x="10424095" y="106409"/>
            <a:chExt cx="841817" cy="3658513"/>
          </a:xfrm>
        </p:grpSpPr>
        <p:grpSp>
          <p:nvGrpSpPr>
            <p:cNvPr id="20" name="Group 19">
              <a:extLst>
                <a:ext uri="{FF2B5EF4-FFF2-40B4-BE49-F238E27FC236}">
                  <a16:creationId xmlns:a16="http://schemas.microsoft.com/office/drawing/2014/main" id="{0A3CCA92-CCB3-4E4F-9723-871FDF32942A}"/>
                </a:ext>
              </a:extLst>
            </p:cNvPr>
            <p:cNvGrpSpPr/>
            <p:nvPr/>
          </p:nvGrpSpPr>
          <p:grpSpPr>
            <a:xfrm>
              <a:off x="10425016" y="2843518"/>
              <a:ext cx="560131" cy="911664"/>
              <a:chOff x="10915650" y="5456908"/>
              <a:chExt cx="560131" cy="911664"/>
            </a:xfrm>
          </p:grpSpPr>
          <p:sp>
            <p:nvSpPr>
              <p:cNvPr id="12" name="Rectangle 11">
                <a:extLst>
                  <a:ext uri="{FF2B5EF4-FFF2-40B4-BE49-F238E27FC236}">
                    <a16:creationId xmlns:a16="http://schemas.microsoft.com/office/drawing/2014/main" id="{11886E01-726F-C94D-8CC9-E32C85680BFE}"/>
                  </a:ext>
                </a:extLst>
              </p:cNvPr>
              <p:cNvSpPr/>
              <p:nvPr/>
            </p:nvSpPr>
            <p:spPr>
              <a:xfrm>
                <a:off x="10915650" y="5456908"/>
                <a:ext cx="552450" cy="9116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5</a:t>
                </a:r>
              </a:p>
              <a:p>
                <a:pPr algn="ctr"/>
                <a:r>
                  <a:rPr lang="en-US" sz="1200" dirty="0">
                    <a:solidFill>
                      <a:schemeClr val="tx1"/>
                    </a:solidFill>
                  </a:rPr>
                  <a:t>4</a:t>
                </a:r>
              </a:p>
              <a:p>
                <a:pPr algn="ctr"/>
                <a:r>
                  <a:rPr lang="en-US" sz="1200" dirty="0">
                    <a:solidFill>
                      <a:schemeClr val="tx1"/>
                    </a:solidFill>
                  </a:rPr>
                  <a:t>3</a:t>
                </a:r>
              </a:p>
              <a:p>
                <a:pPr algn="ctr"/>
                <a:r>
                  <a:rPr lang="en-US" sz="1200" dirty="0">
                    <a:solidFill>
                      <a:schemeClr val="tx1"/>
                    </a:solidFill>
                  </a:rPr>
                  <a:t>2</a:t>
                </a:r>
              </a:p>
              <a:p>
                <a:pPr algn="ctr"/>
                <a:r>
                  <a:rPr lang="en-US" sz="1200" dirty="0">
                    <a:solidFill>
                      <a:schemeClr val="tx1"/>
                    </a:solidFill>
                  </a:rPr>
                  <a:t>1</a:t>
                </a:r>
              </a:p>
            </p:txBody>
          </p:sp>
          <p:cxnSp>
            <p:nvCxnSpPr>
              <p:cNvPr id="16" name="Straight Connector 15">
                <a:extLst>
                  <a:ext uri="{FF2B5EF4-FFF2-40B4-BE49-F238E27FC236}">
                    <a16:creationId xmlns:a16="http://schemas.microsoft.com/office/drawing/2014/main" id="{9C18ACEA-2237-CD43-8FCA-65A372F7C654}"/>
                  </a:ext>
                </a:extLst>
              </p:cNvPr>
              <p:cNvCxnSpPr/>
              <p:nvPr/>
            </p:nvCxnSpPr>
            <p:spPr>
              <a:xfrm>
                <a:off x="10915650" y="618442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95B88E-6FF9-6E49-AD7D-4A00B7A1745A}"/>
                  </a:ext>
                </a:extLst>
              </p:cNvPr>
              <p:cNvCxnSpPr/>
              <p:nvPr/>
            </p:nvCxnSpPr>
            <p:spPr>
              <a:xfrm>
                <a:off x="10923331" y="600686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EC5D6-39D4-E645-88B7-B209D0537C2A}"/>
                  </a:ext>
                </a:extLst>
              </p:cNvPr>
              <p:cNvCxnSpPr/>
              <p:nvPr/>
            </p:nvCxnSpPr>
            <p:spPr>
              <a:xfrm>
                <a:off x="10915650" y="581571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4BDD78-B6BE-F240-AC4B-4FF3F3883F3F}"/>
                  </a:ext>
                </a:extLst>
              </p:cNvPr>
              <p:cNvCxnSpPr/>
              <p:nvPr/>
            </p:nvCxnSpPr>
            <p:spPr>
              <a:xfrm>
                <a:off x="10923331" y="563815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DC6A872-BB26-834C-B4DE-2A8C984206D5}"/>
                </a:ext>
              </a:extLst>
            </p:cNvPr>
            <p:cNvGrpSpPr/>
            <p:nvPr/>
          </p:nvGrpSpPr>
          <p:grpSpPr>
            <a:xfrm>
              <a:off x="10424709" y="1928954"/>
              <a:ext cx="560131" cy="911664"/>
              <a:chOff x="10915650" y="5456908"/>
              <a:chExt cx="560131" cy="911664"/>
            </a:xfrm>
          </p:grpSpPr>
          <p:sp>
            <p:nvSpPr>
              <p:cNvPr id="22" name="Rectangle 21">
                <a:extLst>
                  <a:ext uri="{FF2B5EF4-FFF2-40B4-BE49-F238E27FC236}">
                    <a16:creationId xmlns:a16="http://schemas.microsoft.com/office/drawing/2014/main" id="{1F92C2DB-8635-4C43-82F6-306EEE55CF1E}"/>
                  </a:ext>
                </a:extLst>
              </p:cNvPr>
              <p:cNvSpPr/>
              <p:nvPr/>
            </p:nvSpPr>
            <p:spPr>
              <a:xfrm>
                <a:off x="10915650" y="5456908"/>
                <a:ext cx="552450" cy="91166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10</a:t>
                </a:r>
              </a:p>
              <a:p>
                <a:pPr algn="ctr"/>
                <a:r>
                  <a:rPr lang="en-US" sz="1200" dirty="0">
                    <a:solidFill>
                      <a:schemeClr val="tx1"/>
                    </a:solidFill>
                  </a:rPr>
                  <a:t>9</a:t>
                </a:r>
              </a:p>
              <a:p>
                <a:pPr algn="ctr"/>
                <a:r>
                  <a:rPr lang="en-US" sz="1200" dirty="0">
                    <a:solidFill>
                      <a:schemeClr val="tx1"/>
                    </a:solidFill>
                  </a:rPr>
                  <a:t>8</a:t>
                </a:r>
              </a:p>
              <a:p>
                <a:pPr algn="ctr"/>
                <a:r>
                  <a:rPr lang="en-US" sz="1200" dirty="0">
                    <a:solidFill>
                      <a:schemeClr val="tx1"/>
                    </a:solidFill>
                  </a:rPr>
                  <a:t>7</a:t>
                </a:r>
              </a:p>
              <a:p>
                <a:pPr algn="ctr"/>
                <a:r>
                  <a:rPr lang="en-US" sz="1200" dirty="0">
                    <a:solidFill>
                      <a:schemeClr val="tx1"/>
                    </a:solidFill>
                  </a:rPr>
                  <a:t>6</a:t>
                </a:r>
              </a:p>
            </p:txBody>
          </p:sp>
          <p:cxnSp>
            <p:nvCxnSpPr>
              <p:cNvPr id="23" name="Straight Connector 22">
                <a:extLst>
                  <a:ext uri="{FF2B5EF4-FFF2-40B4-BE49-F238E27FC236}">
                    <a16:creationId xmlns:a16="http://schemas.microsoft.com/office/drawing/2014/main" id="{27A85F1C-7B2C-FA4C-9385-9D3BE094360D}"/>
                  </a:ext>
                </a:extLst>
              </p:cNvPr>
              <p:cNvCxnSpPr/>
              <p:nvPr/>
            </p:nvCxnSpPr>
            <p:spPr>
              <a:xfrm>
                <a:off x="10915650" y="618442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a:extLst>
                  <a:ext uri="{FF2B5EF4-FFF2-40B4-BE49-F238E27FC236}">
                    <a16:creationId xmlns:a16="http://schemas.microsoft.com/office/drawing/2014/main" id="{071188C7-260D-7A45-B64C-035A769D52DD}"/>
                  </a:ext>
                </a:extLst>
              </p:cNvPr>
              <p:cNvCxnSpPr/>
              <p:nvPr/>
            </p:nvCxnSpPr>
            <p:spPr>
              <a:xfrm>
                <a:off x="10923331" y="600686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560305AA-3A60-D843-BAF2-FE0AF62C25BC}"/>
                  </a:ext>
                </a:extLst>
              </p:cNvPr>
              <p:cNvCxnSpPr/>
              <p:nvPr/>
            </p:nvCxnSpPr>
            <p:spPr>
              <a:xfrm>
                <a:off x="10915650" y="581571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AB39133A-E38D-924B-94A1-30673B3AF929}"/>
                  </a:ext>
                </a:extLst>
              </p:cNvPr>
              <p:cNvCxnSpPr/>
              <p:nvPr/>
            </p:nvCxnSpPr>
            <p:spPr>
              <a:xfrm>
                <a:off x="10923331" y="563815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7" name="Group 26">
              <a:extLst>
                <a:ext uri="{FF2B5EF4-FFF2-40B4-BE49-F238E27FC236}">
                  <a16:creationId xmlns:a16="http://schemas.microsoft.com/office/drawing/2014/main" id="{1671BF30-6568-F947-BD89-1547D815B9A6}"/>
                </a:ext>
              </a:extLst>
            </p:cNvPr>
            <p:cNvGrpSpPr/>
            <p:nvPr/>
          </p:nvGrpSpPr>
          <p:grpSpPr>
            <a:xfrm>
              <a:off x="10424402" y="1020985"/>
              <a:ext cx="560131" cy="911664"/>
              <a:chOff x="10915650" y="5456908"/>
              <a:chExt cx="560131" cy="911664"/>
            </a:xfrm>
          </p:grpSpPr>
          <p:sp>
            <p:nvSpPr>
              <p:cNvPr id="28" name="Rectangle 27">
                <a:extLst>
                  <a:ext uri="{FF2B5EF4-FFF2-40B4-BE49-F238E27FC236}">
                    <a16:creationId xmlns:a16="http://schemas.microsoft.com/office/drawing/2014/main" id="{B62D7BE8-C738-3549-8CB5-10A82E985F36}"/>
                  </a:ext>
                </a:extLst>
              </p:cNvPr>
              <p:cNvSpPr/>
              <p:nvPr/>
            </p:nvSpPr>
            <p:spPr>
              <a:xfrm>
                <a:off x="10915650" y="5456908"/>
                <a:ext cx="552450" cy="9116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15</a:t>
                </a:r>
              </a:p>
              <a:p>
                <a:pPr algn="ctr"/>
                <a:r>
                  <a:rPr lang="en-US" sz="1200" dirty="0">
                    <a:solidFill>
                      <a:schemeClr val="tx1"/>
                    </a:solidFill>
                  </a:rPr>
                  <a:t>14</a:t>
                </a:r>
              </a:p>
              <a:p>
                <a:pPr algn="ctr"/>
                <a:r>
                  <a:rPr lang="en-US" sz="1200" dirty="0">
                    <a:solidFill>
                      <a:schemeClr val="tx1"/>
                    </a:solidFill>
                  </a:rPr>
                  <a:t>13</a:t>
                </a:r>
              </a:p>
              <a:p>
                <a:pPr algn="ctr"/>
                <a:r>
                  <a:rPr lang="en-US" sz="1200" dirty="0">
                    <a:solidFill>
                      <a:schemeClr val="tx1"/>
                    </a:solidFill>
                  </a:rPr>
                  <a:t>12</a:t>
                </a:r>
              </a:p>
              <a:p>
                <a:pPr algn="ctr"/>
                <a:r>
                  <a:rPr lang="en-US" sz="1200" dirty="0">
                    <a:solidFill>
                      <a:schemeClr val="tx1"/>
                    </a:solidFill>
                  </a:rPr>
                  <a:t>11</a:t>
                </a:r>
              </a:p>
            </p:txBody>
          </p:sp>
          <p:cxnSp>
            <p:nvCxnSpPr>
              <p:cNvPr id="29" name="Straight Connector 28">
                <a:extLst>
                  <a:ext uri="{FF2B5EF4-FFF2-40B4-BE49-F238E27FC236}">
                    <a16:creationId xmlns:a16="http://schemas.microsoft.com/office/drawing/2014/main" id="{7B13C7DA-0C12-DA48-A00D-AB44E79E244F}"/>
                  </a:ext>
                </a:extLst>
              </p:cNvPr>
              <p:cNvCxnSpPr/>
              <p:nvPr/>
            </p:nvCxnSpPr>
            <p:spPr>
              <a:xfrm>
                <a:off x="10915650" y="618442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962996C-05F4-D240-AEE1-DA1C92F2E8C6}"/>
                  </a:ext>
                </a:extLst>
              </p:cNvPr>
              <p:cNvCxnSpPr/>
              <p:nvPr/>
            </p:nvCxnSpPr>
            <p:spPr>
              <a:xfrm>
                <a:off x="10923331" y="600686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85B28337-96F6-914B-A6E0-E6B4BF2793BA}"/>
                  </a:ext>
                </a:extLst>
              </p:cNvPr>
              <p:cNvCxnSpPr/>
              <p:nvPr/>
            </p:nvCxnSpPr>
            <p:spPr>
              <a:xfrm>
                <a:off x="10915650" y="581571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C348351B-213C-C945-8490-A22A9C1EF09A}"/>
                  </a:ext>
                </a:extLst>
              </p:cNvPr>
              <p:cNvCxnSpPr/>
              <p:nvPr/>
            </p:nvCxnSpPr>
            <p:spPr>
              <a:xfrm>
                <a:off x="10923331" y="563815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3" name="Group 32">
              <a:extLst>
                <a:ext uri="{FF2B5EF4-FFF2-40B4-BE49-F238E27FC236}">
                  <a16:creationId xmlns:a16="http://schemas.microsoft.com/office/drawing/2014/main" id="{8187F95B-CE48-BB48-ACE8-9895EEB8D89B}"/>
                </a:ext>
              </a:extLst>
            </p:cNvPr>
            <p:cNvGrpSpPr/>
            <p:nvPr/>
          </p:nvGrpSpPr>
          <p:grpSpPr>
            <a:xfrm>
              <a:off x="10424095" y="106421"/>
              <a:ext cx="560131" cy="911664"/>
              <a:chOff x="10915650" y="5456908"/>
              <a:chExt cx="560131" cy="911664"/>
            </a:xfrm>
          </p:grpSpPr>
          <p:sp>
            <p:nvSpPr>
              <p:cNvPr id="34" name="Rectangle 33">
                <a:extLst>
                  <a:ext uri="{FF2B5EF4-FFF2-40B4-BE49-F238E27FC236}">
                    <a16:creationId xmlns:a16="http://schemas.microsoft.com/office/drawing/2014/main" id="{172236C2-469F-E048-BCC6-BFCBDB1FC9DF}"/>
                  </a:ext>
                </a:extLst>
              </p:cNvPr>
              <p:cNvSpPr/>
              <p:nvPr/>
            </p:nvSpPr>
            <p:spPr>
              <a:xfrm>
                <a:off x="10915650" y="5456908"/>
                <a:ext cx="552450" cy="9116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a:t>
                </a:r>
              </a:p>
              <a:p>
                <a:pPr algn="ctr"/>
                <a:r>
                  <a:rPr lang="en-US" sz="1200" dirty="0">
                    <a:solidFill>
                      <a:schemeClr val="tx1"/>
                    </a:solidFill>
                  </a:rPr>
                  <a:t>19</a:t>
                </a:r>
              </a:p>
              <a:p>
                <a:pPr algn="ctr"/>
                <a:r>
                  <a:rPr lang="en-US" sz="1200" dirty="0">
                    <a:solidFill>
                      <a:schemeClr val="tx1"/>
                    </a:solidFill>
                  </a:rPr>
                  <a:t>18</a:t>
                </a:r>
              </a:p>
              <a:p>
                <a:pPr algn="ctr"/>
                <a:r>
                  <a:rPr lang="en-US" sz="1200" dirty="0">
                    <a:solidFill>
                      <a:schemeClr val="tx1"/>
                    </a:solidFill>
                  </a:rPr>
                  <a:t>17</a:t>
                </a:r>
              </a:p>
              <a:p>
                <a:pPr algn="ctr"/>
                <a:r>
                  <a:rPr lang="en-US" sz="1200" dirty="0">
                    <a:solidFill>
                      <a:schemeClr val="tx1"/>
                    </a:solidFill>
                  </a:rPr>
                  <a:t>16</a:t>
                </a:r>
              </a:p>
            </p:txBody>
          </p:sp>
          <p:cxnSp>
            <p:nvCxnSpPr>
              <p:cNvPr id="35" name="Straight Connector 34">
                <a:extLst>
                  <a:ext uri="{FF2B5EF4-FFF2-40B4-BE49-F238E27FC236}">
                    <a16:creationId xmlns:a16="http://schemas.microsoft.com/office/drawing/2014/main" id="{54DD3BFC-6910-8945-BA28-66CD07701C51}"/>
                  </a:ext>
                </a:extLst>
              </p:cNvPr>
              <p:cNvCxnSpPr/>
              <p:nvPr/>
            </p:nvCxnSpPr>
            <p:spPr>
              <a:xfrm>
                <a:off x="10915650" y="618442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a:extLst>
                  <a:ext uri="{FF2B5EF4-FFF2-40B4-BE49-F238E27FC236}">
                    <a16:creationId xmlns:a16="http://schemas.microsoft.com/office/drawing/2014/main" id="{F036D64A-6C39-4041-A50A-AF57C307DD6E}"/>
                  </a:ext>
                </a:extLst>
              </p:cNvPr>
              <p:cNvCxnSpPr/>
              <p:nvPr/>
            </p:nvCxnSpPr>
            <p:spPr>
              <a:xfrm>
                <a:off x="10923331" y="600686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a:extLst>
                  <a:ext uri="{FF2B5EF4-FFF2-40B4-BE49-F238E27FC236}">
                    <a16:creationId xmlns:a16="http://schemas.microsoft.com/office/drawing/2014/main" id="{B33E8F76-E1AC-8646-8020-B64E51B7952A}"/>
                  </a:ext>
                </a:extLst>
              </p:cNvPr>
              <p:cNvCxnSpPr/>
              <p:nvPr/>
            </p:nvCxnSpPr>
            <p:spPr>
              <a:xfrm>
                <a:off x="10915650" y="581571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1832E833-D563-254A-8B7E-11E4C31AFE3C}"/>
                  </a:ext>
                </a:extLst>
              </p:cNvPr>
              <p:cNvCxnSpPr/>
              <p:nvPr/>
            </p:nvCxnSpPr>
            <p:spPr>
              <a:xfrm>
                <a:off x="10923331" y="563815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9" name="Rectangle 38">
              <a:extLst>
                <a:ext uri="{FF2B5EF4-FFF2-40B4-BE49-F238E27FC236}">
                  <a16:creationId xmlns:a16="http://schemas.microsoft.com/office/drawing/2014/main" id="{7BE57BFF-C672-B640-94FB-49ED004CB814}"/>
                </a:ext>
              </a:extLst>
            </p:cNvPr>
            <p:cNvSpPr/>
            <p:nvPr/>
          </p:nvSpPr>
          <p:spPr>
            <a:xfrm rot="16200000">
              <a:off x="10659075" y="3158085"/>
              <a:ext cx="924307"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40" name="Rectangle 39">
              <a:extLst>
                <a:ext uri="{FF2B5EF4-FFF2-40B4-BE49-F238E27FC236}">
                  <a16:creationId xmlns:a16="http://schemas.microsoft.com/office/drawing/2014/main" id="{CBD24110-5AD9-5F45-8AD8-21B21B7D4E0B}"/>
                </a:ext>
              </a:extLst>
            </p:cNvPr>
            <p:cNvSpPr/>
            <p:nvPr/>
          </p:nvSpPr>
          <p:spPr>
            <a:xfrm rot="16200000">
              <a:off x="10665396" y="2237199"/>
              <a:ext cx="911665"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41" name="Rectangle 40">
              <a:extLst>
                <a:ext uri="{FF2B5EF4-FFF2-40B4-BE49-F238E27FC236}">
                  <a16:creationId xmlns:a16="http://schemas.microsoft.com/office/drawing/2014/main" id="{1D0459E8-79B1-A049-8DCB-519029850329}"/>
                </a:ext>
              </a:extLst>
            </p:cNvPr>
            <p:cNvSpPr/>
            <p:nvPr/>
          </p:nvSpPr>
          <p:spPr>
            <a:xfrm rot="16200000">
              <a:off x="10665396" y="1330285"/>
              <a:ext cx="911665"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row 2</a:t>
              </a:r>
            </a:p>
          </p:txBody>
        </p:sp>
        <p:sp>
          <p:nvSpPr>
            <p:cNvPr id="42" name="Rectangle 41">
              <a:extLst>
                <a:ext uri="{FF2B5EF4-FFF2-40B4-BE49-F238E27FC236}">
                  <a16:creationId xmlns:a16="http://schemas.microsoft.com/office/drawing/2014/main" id="{AF1BDE0A-2F32-BE4B-98F2-EEC1F448E108}"/>
                </a:ext>
              </a:extLst>
            </p:cNvPr>
            <p:cNvSpPr/>
            <p:nvPr/>
          </p:nvSpPr>
          <p:spPr>
            <a:xfrm rot="16200000">
              <a:off x="10663914" y="417559"/>
              <a:ext cx="911667"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3</a:t>
              </a:r>
            </a:p>
          </p:txBody>
        </p:sp>
      </p:grpSp>
      <p:sp>
        <p:nvSpPr>
          <p:cNvPr id="49" name="Rounded Rectangle 48">
            <a:extLst>
              <a:ext uri="{FF2B5EF4-FFF2-40B4-BE49-F238E27FC236}">
                <a16:creationId xmlns:a16="http://schemas.microsoft.com/office/drawing/2014/main" id="{575B1143-5065-0E46-94BC-2FFC81DFB038}"/>
              </a:ext>
            </a:extLst>
          </p:cNvPr>
          <p:cNvSpPr/>
          <p:nvPr/>
        </p:nvSpPr>
        <p:spPr>
          <a:xfrm>
            <a:off x="6106905" y="4026040"/>
            <a:ext cx="5462243" cy="287093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x19, j in x20</a:t>
            </a:r>
          </a:p>
          <a:p>
            <a:r>
              <a:rPr lang="en-US" dirty="0">
                <a:solidFill>
                  <a:srgbClr val="00FA00"/>
                </a:solidFill>
                <a:latin typeface="Lucida Console" panose="020B0609040504020204" pitchFamily="49" charset="0"/>
              </a:rPr>
              <a:t>// base address is 32 bytes above </a:t>
            </a:r>
            <a:r>
              <a:rPr lang="en-US" dirty="0" err="1">
                <a:solidFill>
                  <a:srgbClr val="00FA00"/>
                </a:solidFill>
                <a:latin typeface="Lucida Console" panose="020B0609040504020204" pitchFamily="49" charset="0"/>
              </a:rPr>
              <a:t>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index goes in x0</a:t>
            </a:r>
          </a:p>
          <a:p>
            <a:r>
              <a:rPr lang="en-US" dirty="0">
                <a:solidFill>
                  <a:srgbClr val="00FA00"/>
                </a:solidFill>
                <a:latin typeface="Lucida Console" panose="020B0609040504020204" pitchFamily="49" charset="0"/>
              </a:rPr>
              <a:t>// value goes in w1</a:t>
            </a:r>
          </a:p>
          <a:p>
            <a:r>
              <a:rPr lang="en-US" dirty="0">
                <a:solidFill>
                  <a:srgbClr val="00FA00"/>
                </a:solidFill>
                <a:latin typeface="Lucida Console" panose="020B0609040504020204" pitchFamily="49" charset="0"/>
              </a:rPr>
              <a:t>add     x0, x20, x20,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add     x0, x0, x19</a:t>
            </a:r>
          </a:p>
          <a:p>
            <a:r>
              <a:rPr lang="en-US" dirty="0">
                <a:solidFill>
                  <a:srgbClr val="00FA00"/>
                </a:solidFill>
                <a:latin typeface="Lucida Console" panose="020B0609040504020204" pitchFamily="49" charset="0"/>
              </a:rPr>
              <a:t>add     x1, </a:t>
            </a:r>
            <a:r>
              <a:rPr lang="en-US" dirty="0" err="1">
                <a:solidFill>
                  <a:srgbClr val="00FA00"/>
                </a:solidFill>
                <a:latin typeface="Lucida Console" panose="020B0609040504020204" pitchFamily="49" charset="0"/>
              </a:rPr>
              <a:t>sp</a:t>
            </a:r>
            <a:r>
              <a:rPr lang="en-US" dirty="0">
                <a:solidFill>
                  <a:srgbClr val="00FA00"/>
                </a:solidFill>
                <a:latin typeface="Lucida Console" panose="020B0609040504020204" pitchFamily="49" charset="0"/>
              </a:rPr>
              <a:t>, 32</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w1, [x1, x0,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a:t>
            </a:r>
          </a:p>
        </p:txBody>
      </p:sp>
      <p:sp>
        <p:nvSpPr>
          <p:cNvPr id="50" name="TextBox 49">
            <a:extLst>
              <a:ext uri="{FF2B5EF4-FFF2-40B4-BE49-F238E27FC236}">
                <a16:creationId xmlns:a16="http://schemas.microsoft.com/office/drawing/2014/main" id="{785EF1A8-B7AB-5E40-A0FF-D3B9373E609D}"/>
              </a:ext>
            </a:extLst>
          </p:cNvPr>
          <p:cNvSpPr txBox="1"/>
          <p:nvPr/>
        </p:nvSpPr>
        <p:spPr>
          <a:xfrm>
            <a:off x="5731039" y="277945"/>
            <a:ext cx="628698" cy="461665"/>
          </a:xfrm>
          <a:prstGeom prst="rect">
            <a:avLst/>
          </a:prstGeom>
          <a:noFill/>
        </p:spPr>
        <p:txBody>
          <a:bodyPr wrap="none" rtlCol="0">
            <a:spAutoFit/>
          </a:bodyPr>
          <a:lstStyle/>
          <a:p>
            <a:r>
              <a:rPr lang="en-US" sz="2400" dirty="0"/>
              <a:t>x86</a:t>
            </a:r>
          </a:p>
        </p:txBody>
      </p:sp>
      <p:sp>
        <p:nvSpPr>
          <p:cNvPr id="51" name="TextBox 50">
            <a:extLst>
              <a:ext uri="{FF2B5EF4-FFF2-40B4-BE49-F238E27FC236}">
                <a16:creationId xmlns:a16="http://schemas.microsoft.com/office/drawing/2014/main" id="{12F89ACC-322F-D14C-A7CA-7697C5144A66}"/>
              </a:ext>
            </a:extLst>
          </p:cNvPr>
          <p:cNvSpPr txBox="1"/>
          <p:nvPr/>
        </p:nvSpPr>
        <p:spPr>
          <a:xfrm>
            <a:off x="6149820" y="3628302"/>
            <a:ext cx="792205" cy="461665"/>
          </a:xfrm>
          <a:prstGeom prst="rect">
            <a:avLst/>
          </a:prstGeom>
          <a:noFill/>
        </p:spPr>
        <p:txBody>
          <a:bodyPr wrap="none" rtlCol="0">
            <a:spAutoFit/>
          </a:bodyPr>
          <a:lstStyle/>
          <a:p>
            <a:r>
              <a:rPr lang="en-US" sz="2400" dirty="0"/>
              <a:t>ARM</a:t>
            </a:r>
          </a:p>
        </p:txBody>
      </p:sp>
      <p:sp>
        <p:nvSpPr>
          <p:cNvPr id="53" name="TextBox 52">
            <a:extLst>
              <a:ext uri="{FF2B5EF4-FFF2-40B4-BE49-F238E27FC236}">
                <a16:creationId xmlns:a16="http://schemas.microsoft.com/office/drawing/2014/main" id="{EF7A952A-49E2-2E46-9360-71B911C5BC0F}"/>
              </a:ext>
            </a:extLst>
          </p:cNvPr>
          <p:cNvSpPr txBox="1"/>
          <p:nvPr/>
        </p:nvSpPr>
        <p:spPr>
          <a:xfrm>
            <a:off x="9468542" y="3521537"/>
            <a:ext cx="637547" cy="369332"/>
          </a:xfrm>
          <a:prstGeom prst="rect">
            <a:avLst/>
          </a:prstGeom>
          <a:noFill/>
        </p:spPr>
        <p:txBody>
          <a:bodyPr wrap="none" rtlCol="0">
            <a:spAutoFit/>
          </a:bodyPr>
          <a:lstStyle/>
          <a:p>
            <a:pPr algn="r"/>
            <a:r>
              <a:rPr lang="en-US" dirty="0"/>
              <a:t>%</a:t>
            </a:r>
            <a:r>
              <a:rPr lang="en-US" dirty="0" err="1"/>
              <a:t>rsp</a:t>
            </a:r>
            <a:endParaRPr lang="en-US" dirty="0"/>
          </a:p>
        </p:txBody>
      </p:sp>
      <p:cxnSp>
        <p:nvCxnSpPr>
          <p:cNvPr id="54" name="Straight Arrow Connector 53">
            <a:extLst>
              <a:ext uri="{FF2B5EF4-FFF2-40B4-BE49-F238E27FC236}">
                <a16:creationId xmlns:a16="http://schemas.microsoft.com/office/drawing/2014/main" id="{003A3D34-DB16-E249-89B8-3AEBA2A1F742}"/>
              </a:ext>
            </a:extLst>
          </p:cNvPr>
          <p:cNvCxnSpPr>
            <a:stCxn id="53" idx="3"/>
          </p:cNvCxnSpPr>
          <p:nvPr/>
        </p:nvCxnSpPr>
        <p:spPr>
          <a:xfrm>
            <a:off x="10106089" y="3706203"/>
            <a:ext cx="32568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BC6BA9-850B-F946-99B0-30BCD72B4CF3}"/>
              </a:ext>
            </a:extLst>
          </p:cNvPr>
          <p:cNvSpPr txBox="1"/>
          <p:nvPr/>
        </p:nvSpPr>
        <p:spPr>
          <a:xfrm>
            <a:off x="11475063" y="3545128"/>
            <a:ext cx="745717" cy="369332"/>
          </a:xfrm>
          <a:prstGeom prst="rect">
            <a:avLst/>
          </a:prstGeom>
          <a:solidFill>
            <a:srgbClr val="E8EAFF"/>
          </a:solidFill>
        </p:spPr>
        <p:txBody>
          <a:bodyPr wrap="none" rtlCol="0">
            <a:spAutoFit/>
          </a:bodyPr>
          <a:lstStyle/>
          <a:p>
            <a:r>
              <a:rPr lang="en-US" dirty="0"/>
              <a:t>sp+32</a:t>
            </a:r>
          </a:p>
        </p:txBody>
      </p:sp>
      <p:cxnSp>
        <p:nvCxnSpPr>
          <p:cNvPr id="46" name="Straight Arrow Connector 45">
            <a:extLst>
              <a:ext uri="{FF2B5EF4-FFF2-40B4-BE49-F238E27FC236}">
                <a16:creationId xmlns:a16="http://schemas.microsoft.com/office/drawing/2014/main" id="{021717BC-5D5D-A14D-96CD-BDD699532017}"/>
              </a:ext>
            </a:extLst>
          </p:cNvPr>
          <p:cNvCxnSpPr>
            <a:cxnSpLocks/>
            <a:stCxn id="45" idx="1"/>
          </p:cNvCxnSpPr>
          <p:nvPr/>
        </p:nvCxnSpPr>
        <p:spPr>
          <a:xfrm flipH="1">
            <a:off x="11151818" y="3729794"/>
            <a:ext cx="32324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738B7261-C220-964B-ADB4-286A86C058E4}"/>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spTree>
    <p:extLst>
      <p:ext uri="{BB962C8B-B14F-4D97-AF65-F5344CB8AC3E}">
        <p14:creationId xmlns:p14="http://schemas.microsoft.com/office/powerpoint/2010/main" val="86321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vertical)">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3ED2B88-A9C3-A941-B081-05449C0B85C6}"/>
              </a:ext>
            </a:extLst>
          </p:cNvPr>
          <p:cNvSpPr>
            <a:spLocks noGrp="1"/>
          </p:cNvSpPr>
          <p:nvPr>
            <p:ph type="title"/>
          </p:nvPr>
        </p:nvSpPr>
        <p:spPr/>
        <p:txBody>
          <a:bodyPr/>
          <a:lstStyle/>
          <a:p>
            <a:r>
              <a:rPr lang="en-US" dirty="0"/>
              <a:t>Let’s break that down</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61FBD7F3-9ED6-8748-94F1-F8A50227B5E3}"/>
              </a:ext>
            </a:extLst>
          </p:cNvPr>
          <p:cNvSpPr/>
          <p:nvPr/>
        </p:nvSpPr>
        <p:spPr>
          <a:xfrm>
            <a:off x="184525" y="1862616"/>
            <a:ext cx="5911475" cy="449373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int main() {</a:t>
            </a:r>
          </a:p>
          <a:p>
            <a:r>
              <a:rPr lang="en-US" dirty="0">
                <a:solidFill>
                  <a:srgbClr val="00FA00"/>
                </a:solidFill>
                <a:latin typeface="Lucida Console" panose="020B0609040504020204" pitchFamily="49" charset="0"/>
              </a:rPr>
              <a:t>    int A[R][C] = { {1,2,3,4,5},</a:t>
            </a:r>
          </a:p>
          <a:p>
            <a:r>
              <a:rPr lang="en-US" dirty="0">
                <a:solidFill>
                  <a:srgbClr val="00FA00"/>
                </a:solidFill>
                <a:latin typeface="Lucida Console" panose="020B0609040504020204" pitchFamily="49" charset="0"/>
              </a:rPr>
              <a:t>                    {6,7,8,9,10},</a:t>
            </a:r>
          </a:p>
          <a:p>
            <a:r>
              <a:rPr lang="en-US" dirty="0">
                <a:solidFill>
                  <a:srgbClr val="00FA00"/>
                </a:solidFill>
                <a:latin typeface="Lucida Console" panose="020B0609040504020204" pitchFamily="49" charset="0"/>
              </a:rPr>
              <a:t>                    {11,12,13,14,15},</a:t>
            </a:r>
          </a:p>
          <a:p>
            <a:r>
              <a:rPr lang="en-US" dirty="0">
                <a:solidFill>
                  <a:srgbClr val="00FA00"/>
                </a:solidFill>
                <a:latin typeface="Lucida Console" panose="020B0609040504020204" pitchFamily="49" charset="0"/>
              </a:rPr>
              <a:t>                    {16,17,18,19,20}</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("%p\n", A);</a:t>
            </a:r>
          </a:p>
          <a:p>
            <a:r>
              <a:rPr lang="en-US" dirty="0">
                <a:solidFill>
                  <a:srgbClr val="00FA00"/>
                </a:solidFill>
                <a:latin typeface="Lucida Console" panose="020B0609040504020204" pitchFamily="49" charset="0"/>
              </a:rPr>
              <a:t>    for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R;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for (long j=0; j &lt; C; </a:t>
            </a:r>
            <a:r>
              <a:rPr lang="en-US" dirty="0" err="1">
                <a:solidFill>
                  <a:srgbClr val="00FA00"/>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("%d ", </a:t>
            </a:r>
            <a:r>
              <a:rPr lang="en-US" dirty="0">
                <a:solidFill>
                  <a:srgbClr val="FECC1F"/>
                </a:solidFill>
                <a:latin typeface="Lucida Console" panose="020B0609040504020204" pitchFamily="49" charset="0"/>
              </a:rPr>
              <a:t>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printf</a:t>
            </a:r>
            <a:r>
              <a:rPr lang="en-US" dirty="0">
                <a:solidFill>
                  <a:srgbClr val="00FA00"/>
                </a:solidFill>
                <a:latin typeface="Lucida Console" panose="020B0609040504020204" pitchFamily="49" charset="0"/>
              </a:rPr>
              <a:t>("\n");</a:t>
            </a:r>
          </a:p>
          <a:p>
            <a:r>
              <a:rPr lang="en-US"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636D0C4A-F319-4041-BE63-CD9501E87E16}"/>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grpSp>
        <p:nvGrpSpPr>
          <p:cNvPr id="17" name="Group 16">
            <a:extLst>
              <a:ext uri="{FF2B5EF4-FFF2-40B4-BE49-F238E27FC236}">
                <a16:creationId xmlns:a16="http://schemas.microsoft.com/office/drawing/2014/main" id="{8BACF93A-719B-0244-A71C-CCBD77A5D8A2}"/>
              </a:ext>
            </a:extLst>
          </p:cNvPr>
          <p:cNvGrpSpPr/>
          <p:nvPr/>
        </p:nvGrpSpPr>
        <p:grpSpPr>
          <a:xfrm>
            <a:off x="416245" y="2254982"/>
            <a:ext cx="1796868" cy="1747175"/>
            <a:chOff x="416245" y="2254982"/>
            <a:chExt cx="1796868" cy="1747175"/>
          </a:xfrm>
        </p:grpSpPr>
        <p:sp>
          <p:nvSpPr>
            <p:cNvPr id="12" name="Oval 11">
              <a:extLst>
                <a:ext uri="{FF2B5EF4-FFF2-40B4-BE49-F238E27FC236}">
                  <a16:creationId xmlns:a16="http://schemas.microsoft.com/office/drawing/2014/main" id="{FBC84929-EA1E-7048-BF86-B48B11BBA2E0}"/>
                </a:ext>
              </a:extLst>
            </p:cNvPr>
            <p:cNvSpPr/>
            <p:nvPr/>
          </p:nvSpPr>
          <p:spPr>
            <a:xfrm>
              <a:off x="1404730" y="3657600"/>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167B6AC-8D3F-B54B-8631-99BD2C14B53B}"/>
                </a:ext>
              </a:extLst>
            </p:cNvPr>
            <p:cNvSpPr/>
            <p:nvPr/>
          </p:nvSpPr>
          <p:spPr>
            <a:xfrm>
              <a:off x="416245" y="2254982"/>
              <a:ext cx="1796868" cy="3556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CC928AE-1672-CA45-B1DE-AAC80C5CEFF2}"/>
                </a:ext>
              </a:extLst>
            </p:cNvPr>
            <p:cNvCxnSpPr>
              <a:cxnSpLocks/>
              <a:stCxn id="13" idx="4"/>
              <a:endCxn id="12" idx="0"/>
            </p:cNvCxnSpPr>
            <p:nvPr/>
          </p:nvCxnSpPr>
          <p:spPr>
            <a:xfrm>
              <a:off x="1314679" y="2610678"/>
              <a:ext cx="282208" cy="104692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8" name="Group 17">
            <a:extLst>
              <a:ext uri="{FF2B5EF4-FFF2-40B4-BE49-F238E27FC236}">
                <a16:creationId xmlns:a16="http://schemas.microsoft.com/office/drawing/2014/main" id="{C518E3BB-ED52-C04F-9C6C-1BC03B910D8E}"/>
              </a:ext>
            </a:extLst>
          </p:cNvPr>
          <p:cNvGrpSpPr/>
          <p:nvPr/>
        </p:nvGrpSpPr>
        <p:grpSpPr>
          <a:xfrm>
            <a:off x="3846443" y="4271384"/>
            <a:ext cx="3953660" cy="2145242"/>
            <a:chOff x="-1833312" y="4440812"/>
            <a:chExt cx="3953660" cy="2145242"/>
          </a:xfrm>
        </p:grpSpPr>
        <p:sp>
          <p:nvSpPr>
            <p:cNvPr id="19" name="Oval 18">
              <a:extLst>
                <a:ext uri="{FF2B5EF4-FFF2-40B4-BE49-F238E27FC236}">
                  <a16:creationId xmlns:a16="http://schemas.microsoft.com/office/drawing/2014/main" id="{DB64F8D9-BE4E-A44A-910E-1975D41DE855}"/>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0D68CAF-BA5A-B942-8ADE-0F01495FB598}"/>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21" name="Straight Connector 20">
              <a:extLst>
                <a:ext uri="{FF2B5EF4-FFF2-40B4-BE49-F238E27FC236}">
                  <a16:creationId xmlns:a16="http://schemas.microsoft.com/office/drawing/2014/main" id="{B958B4C4-76AA-A940-8D34-7B88037D9F33}"/>
                </a:ext>
              </a:extLst>
            </p:cNvPr>
            <p:cNvCxnSpPr>
              <a:cxnSpLocks/>
              <a:stCxn id="20" idx="1"/>
              <a:endCxn id="19"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3" name="Group 22">
            <a:extLst>
              <a:ext uri="{FF2B5EF4-FFF2-40B4-BE49-F238E27FC236}">
                <a16:creationId xmlns:a16="http://schemas.microsoft.com/office/drawing/2014/main" id="{907CE71F-D47B-6942-BDC2-F5E4EE8D18FA}"/>
              </a:ext>
            </a:extLst>
          </p:cNvPr>
          <p:cNvGrpSpPr/>
          <p:nvPr/>
        </p:nvGrpSpPr>
        <p:grpSpPr>
          <a:xfrm>
            <a:off x="1404729" y="2809396"/>
            <a:ext cx="7486130" cy="1218520"/>
            <a:chOff x="-7046140" y="2198907"/>
            <a:chExt cx="7486130" cy="1218520"/>
          </a:xfrm>
        </p:grpSpPr>
        <p:sp>
          <p:nvSpPr>
            <p:cNvPr id="24" name="Oval 23">
              <a:extLst>
                <a:ext uri="{FF2B5EF4-FFF2-40B4-BE49-F238E27FC236}">
                  <a16:creationId xmlns:a16="http://schemas.microsoft.com/office/drawing/2014/main" id="{1D40BE32-3B47-4245-981B-123ACCEC1FB1}"/>
                </a:ext>
              </a:extLst>
            </p:cNvPr>
            <p:cNvSpPr/>
            <p:nvPr/>
          </p:nvSpPr>
          <p:spPr>
            <a:xfrm>
              <a:off x="-7046140" y="3072870"/>
              <a:ext cx="1213880"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C2674BF-30A1-AE4B-9513-202910793E88}"/>
                </a:ext>
              </a:extLst>
            </p:cNvPr>
            <p:cNvSpPr/>
            <p:nvPr/>
          </p:nvSpPr>
          <p:spPr>
            <a:xfrm>
              <a:off x="-1356878" y="2198907"/>
              <a:ext cx="1796868" cy="563529"/>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row </a:t>
              </a:r>
              <a:r>
                <a:rPr lang="en-US" i="1" dirty="0" err="1"/>
                <a:t>i</a:t>
              </a:r>
              <a:r>
                <a:rPr lang="en-US" i="1" dirty="0"/>
                <a:t> </a:t>
              </a:r>
            </a:p>
          </p:txBody>
        </p:sp>
        <p:cxnSp>
          <p:nvCxnSpPr>
            <p:cNvPr id="26" name="Straight Connector 25">
              <a:extLst>
                <a:ext uri="{FF2B5EF4-FFF2-40B4-BE49-F238E27FC236}">
                  <a16:creationId xmlns:a16="http://schemas.microsoft.com/office/drawing/2014/main" id="{2214502F-3D91-A142-997F-5396F687ED98}"/>
                </a:ext>
              </a:extLst>
            </p:cNvPr>
            <p:cNvCxnSpPr>
              <a:cxnSpLocks/>
              <a:stCxn id="25" idx="2"/>
              <a:endCxn id="24" idx="6"/>
            </p:cNvCxnSpPr>
            <p:nvPr/>
          </p:nvCxnSpPr>
          <p:spPr>
            <a:xfrm flipH="1">
              <a:off x="-5832260" y="2480672"/>
              <a:ext cx="4475382" cy="764477"/>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2" name="Group 31">
            <a:extLst>
              <a:ext uri="{FF2B5EF4-FFF2-40B4-BE49-F238E27FC236}">
                <a16:creationId xmlns:a16="http://schemas.microsoft.com/office/drawing/2014/main" id="{0978E6DF-DC86-054F-B8AD-EB0EADCC2D56}"/>
              </a:ext>
            </a:extLst>
          </p:cNvPr>
          <p:cNvGrpSpPr/>
          <p:nvPr/>
        </p:nvGrpSpPr>
        <p:grpSpPr>
          <a:xfrm>
            <a:off x="1528017" y="3612240"/>
            <a:ext cx="8463177" cy="923657"/>
            <a:chOff x="-7046140" y="2187097"/>
            <a:chExt cx="8463177" cy="923657"/>
          </a:xfrm>
        </p:grpSpPr>
        <p:sp>
          <p:nvSpPr>
            <p:cNvPr id="33" name="Oval 32">
              <a:extLst>
                <a:ext uri="{FF2B5EF4-FFF2-40B4-BE49-F238E27FC236}">
                  <a16:creationId xmlns:a16="http://schemas.microsoft.com/office/drawing/2014/main" id="{8FCB3183-E296-1345-88C4-9B3ADFFF3D36}"/>
                </a:ext>
              </a:extLst>
            </p:cNvPr>
            <p:cNvSpPr/>
            <p:nvPr/>
          </p:nvSpPr>
          <p:spPr>
            <a:xfrm>
              <a:off x="-7046140" y="2576663"/>
              <a:ext cx="445552"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F64E416-C40F-D24C-8C5E-91C6B7342A2B}"/>
                </a:ext>
              </a:extLst>
            </p:cNvPr>
            <p:cNvSpPr/>
            <p:nvPr/>
          </p:nvSpPr>
          <p:spPr>
            <a:xfrm>
              <a:off x="-631622" y="2187097"/>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 of element </a:t>
              </a:r>
              <a:r>
                <a:rPr lang="en-US" i="1" dirty="0"/>
                <a:t>j</a:t>
              </a:r>
              <a:r>
                <a:rPr lang="en-US" dirty="0"/>
                <a:t> within row </a:t>
              </a:r>
              <a:r>
                <a:rPr lang="en-US" i="1" dirty="0" err="1"/>
                <a:t>i</a:t>
              </a:r>
              <a:r>
                <a:rPr lang="en-US" i="1" dirty="0"/>
                <a:t> </a:t>
              </a:r>
            </a:p>
          </p:txBody>
        </p:sp>
        <p:cxnSp>
          <p:nvCxnSpPr>
            <p:cNvPr id="35" name="Straight Connector 34">
              <a:extLst>
                <a:ext uri="{FF2B5EF4-FFF2-40B4-BE49-F238E27FC236}">
                  <a16:creationId xmlns:a16="http://schemas.microsoft.com/office/drawing/2014/main" id="{DDEE5D37-F495-6E4E-A887-66225F162BFB}"/>
                </a:ext>
              </a:extLst>
            </p:cNvPr>
            <p:cNvCxnSpPr>
              <a:cxnSpLocks/>
              <a:stCxn id="34" idx="2"/>
              <a:endCxn id="33" idx="6"/>
            </p:cNvCxnSpPr>
            <p:nvPr/>
          </p:nvCxnSpPr>
          <p:spPr>
            <a:xfrm flipH="1">
              <a:off x="-6600588" y="2648926"/>
              <a:ext cx="5968966" cy="100016"/>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3" name="Group 42">
            <a:extLst>
              <a:ext uri="{FF2B5EF4-FFF2-40B4-BE49-F238E27FC236}">
                <a16:creationId xmlns:a16="http://schemas.microsoft.com/office/drawing/2014/main" id="{CF87C427-6F08-034C-ADEE-C0A18D72EF58}"/>
              </a:ext>
            </a:extLst>
          </p:cNvPr>
          <p:cNvGrpSpPr/>
          <p:nvPr/>
        </p:nvGrpSpPr>
        <p:grpSpPr>
          <a:xfrm>
            <a:off x="4474814" y="4271384"/>
            <a:ext cx="6509656" cy="1372607"/>
            <a:chOff x="-4279657" y="1608211"/>
            <a:chExt cx="6509656" cy="1372607"/>
          </a:xfrm>
        </p:grpSpPr>
        <p:sp>
          <p:nvSpPr>
            <p:cNvPr id="44" name="Oval 43">
              <a:extLst>
                <a:ext uri="{FF2B5EF4-FFF2-40B4-BE49-F238E27FC236}">
                  <a16:creationId xmlns:a16="http://schemas.microsoft.com/office/drawing/2014/main" id="{9FC53E05-401B-2D44-8936-884AE6613D59}"/>
                </a:ext>
              </a:extLst>
            </p:cNvPr>
            <p:cNvSpPr/>
            <p:nvPr/>
          </p:nvSpPr>
          <p:spPr>
            <a:xfrm>
              <a:off x="-4279657" y="1608211"/>
              <a:ext cx="976146" cy="380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E7E4B3E-D4E7-4E4C-B2C1-F4541038EBC5}"/>
                </a:ext>
              </a:extLst>
            </p:cNvPr>
            <p:cNvSpPr/>
            <p:nvPr/>
          </p:nvSpPr>
          <p:spPr>
            <a:xfrm>
              <a:off x="181340" y="2057161"/>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element (</a:t>
              </a:r>
              <a:r>
                <a:rPr lang="en-US" i="1" dirty="0" err="1"/>
                <a:t>i</a:t>
              </a:r>
              <a:r>
                <a:rPr lang="en-US" dirty="0" err="1"/>
                <a:t>,</a:t>
              </a:r>
              <a:r>
                <a:rPr lang="en-US" i="1" dirty="0" err="1"/>
                <a:t>j</a:t>
              </a:r>
              <a:r>
                <a:rPr lang="en-US" dirty="0"/>
                <a:t>)</a:t>
              </a:r>
              <a:endParaRPr lang="en-US" i="1" dirty="0"/>
            </a:p>
          </p:txBody>
        </p:sp>
        <p:cxnSp>
          <p:nvCxnSpPr>
            <p:cNvPr id="46" name="Straight Connector 45">
              <a:extLst>
                <a:ext uri="{FF2B5EF4-FFF2-40B4-BE49-F238E27FC236}">
                  <a16:creationId xmlns:a16="http://schemas.microsoft.com/office/drawing/2014/main" id="{14DA3B75-F9CC-3043-B9F2-AEE5AD377A37}"/>
                </a:ext>
              </a:extLst>
            </p:cNvPr>
            <p:cNvCxnSpPr>
              <a:cxnSpLocks/>
              <a:stCxn id="45" idx="2"/>
              <a:endCxn id="44" idx="6"/>
            </p:cNvCxnSpPr>
            <p:nvPr/>
          </p:nvCxnSpPr>
          <p:spPr>
            <a:xfrm flipH="1" flipV="1">
              <a:off x="-3303511" y="1798418"/>
              <a:ext cx="3484851" cy="72057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0" name="Group 49">
            <a:extLst>
              <a:ext uri="{FF2B5EF4-FFF2-40B4-BE49-F238E27FC236}">
                <a16:creationId xmlns:a16="http://schemas.microsoft.com/office/drawing/2014/main" id="{0E9AC5F8-0672-504B-ABF3-A825215BA73E}"/>
              </a:ext>
            </a:extLst>
          </p:cNvPr>
          <p:cNvGrpSpPr/>
          <p:nvPr/>
        </p:nvGrpSpPr>
        <p:grpSpPr>
          <a:xfrm>
            <a:off x="10424095" y="106409"/>
            <a:ext cx="841817" cy="3658513"/>
            <a:chOff x="10424095" y="106409"/>
            <a:chExt cx="841817" cy="3658513"/>
          </a:xfrm>
        </p:grpSpPr>
        <p:grpSp>
          <p:nvGrpSpPr>
            <p:cNvPr id="51" name="Group 50">
              <a:extLst>
                <a:ext uri="{FF2B5EF4-FFF2-40B4-BE49-F238E27FC236}">
                  <a16:creationId xmlns:a16="http://schemas.microsoft.com/office/drawing/2014/main" id="{5F216557-6C73-5B44-9AE4-EBAC7A3B54A6}"/>
                </a:ext>
              </a:extLst>
            </p:cNvPr>
            <p:cNvGrpSpPr/>
            <p:nvPr/>
          </p:nvGrpSpPr>
          <p:grpSpPr>
            <a:xfrm>
              <a:off x="10425016" y="2843518"/>
              <a:ext cx="560131" cy="911664"/>
              <a:chOff x="10915650" y="5456908"/>
              <a:chExt cx="560131" cy="911664"/>
            </a:xfrm>
          </p:grpSpPr>
          <p:sp>
            <p:nvSpPr>
              <p:cNvPr id="74" name="Rectangle 73">
                <a:extLst>
                  <a:ext uri="{FF2B5EF4-FFF2-40B4-BE49-F238E27FC236}">
                    <a16:creationId xmlns:a16="http://schemas.microsoft.com/office/drawing/2014/main" id="{6E4279B8-3EF5-664A-B9F1-25F3C1855AE5}"/>
                  </a:ext>
                </a:extLst>
              </p:cNvPr>
              <p:cNvSpPr/>
              <p:nvPr/>
            </p:nvSpPr>
            <p:spPr>
              <a:xfrm>
                <a:off x="10915650" y="5456908"/>
                <a:ext cx="552450" cy="91166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5</a:t>
                </a:r>
              </a:p>
              <a:p>
                <a:pPr algn="ctr"/>
                <a:r>
                  <a:rPr lang="en-US" sz="1200" dirty="0">
                    <a:solidFill>
                      <a:schemeClr val="tx1"/>
                    </a:solidFill>
                  </a:rPr>
                  <a:t>4</a:t>
                </a:r>
              </a:p>
              <a:p>
                <a:pPr algn="ctr"/>
                <a:r>
                  <a:rPr lang="en-US" sz="1200" dirty="0">
                    <a:solidFill>
                      <a:schemeClr val="tx1"/>
                    </a:solidFill>
                  </a:rPr>
                  <a:t>3</a:t>
                </a:r>
              </a:p>
              <a:p>
                <a:pPr algn="ctr"/>
                <a:r>
                  <a:rPr lang="en-US" sz="1200" dirty="0">
                    <a:solidFill>
                      <a:schemeClr val="tx1"/>
                    </a:solidFill>
                  </a:rPr>
                  <a:t>2</a:t>
                </a:r>
              </a:p>
              <a:p>
                <a:pPr algn="ctr"/>
                <a:r>
                  <a:rPr lang="en-US" sz="1200" dirty="0">
                    <a:solidFill>
                      <a:schemeClr val="tx1"/>
                    </a:solidFill>
                  </a:rPr>
                  <a:t>1</a:t>
                </a:r>
              </a:p>
            </p:txBody>
          </p:sp>
          <p:cxnSp>
            <p:nvCxnSpPr>
              <p:cNvPr id="75" name="Straight Connector 74">
                <a:extLst>
                  <a:ext uri="{FF2B5EF4-FFF2-40B4-BE49-F238E27FC236}">
                    <a16:creationId xmlns:a16="http://schemas.microsoft.com/office/drawing/2014/main" id="{259E32DA-A20F-7647-9C27-3E2DFFED27C5}"/>
                  </a:ext>
                </a:extLst>
              </p:cNvPr>
              <p:cNvCxnSpPr/>
              <p:nvPr/>
            </p:nvCxnSpPr>
            <p:spPr>
              <a:xfrm>
                <a:off x="10915650" y="618442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8DCB818-8423-314B-97AD-D97D9C104953}"/>
                  </a:ext>
                </a:extLst>
              </p:cNvPr>
              <p:cNvCxnSpPr/>
              <p:nvPr/>
            </p:nvCxnSpPr>
            <p:spPr>
              <a:xfrm>
                <a:off x="10923331" y="600686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7E66BD8-6BB1-5E4A-BA98-8A3FAF25C2E3}"/>
                  </a:ext>
                </a:extLst>
              </p:cNvPr>
              <p:cNvCxnSpPr/>
              <p:nvPr/>
            </p:nvCxnSpPr>
            <p:spPr>
              <a:xfrm>
                <a:off x="10915650" y="5815712"/>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ED483D3-6B7A-1E4C-87F6-DED9465DD1DE}"/>
                  </a:ext>
                </a:extLst>
              </p:cNvPr>
              <p:cNvCxnSpPr/>
              <p:nvPr/>
            </p:nvCxnSpPr>
            <p:spPr>
              <a:xfrm>
                <a:off x="10923331" y="5638157"/>
                <a:ext cx="55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3CB65E18-159C-5F4A-9932-C8975E33F029}"/>
                </a:ext>
              </a:extLst>
            </p:cNvPr>
            <p:cNvGrpSpPr/>
            <p:nvPr/>
          </p:nvGrpSpPr>
          <p:grpSpPr>
            <a:xfrm>
              <a:off x="10424709" y="1928954"/>
              <a:ext cx="560131" cy="911664"/>
              <a:chOff x="10915650" y="5456908"/>
              <a:chExt cx="560131" cy="911664"/>
            </a:xfrm>
          </p:grpSpPr>
          <p:sp>
            <p:nvSpPr>
              <p:cNvPr id="69" name="Rectangle 68">
                <a:extLst>
                  <a:ext uri="{FF2B5EF4-FFF2-40B4-BE49-F238E27FC236}">
                    <a16:creationId xmlns:a16="http://schemas.microsoft.com/office/drawing/2014/main" id="{C8F9ED37-87FF-1F4A-A076-2020E09B01AE}"/>
                  </a:ext>
                </a:extLst>
              </p:cNvPr>
              <p:cNvSpPr/>
              <p:nvPr/>
            </p:nvSpPr>
            <p:spPr>
              <a:xfrm>
                <a:off x="10915650" y="5456908"/>
                <a:ext cx="552450" cy="91166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200" dirty="0">
                    <a:solidFill>
                      <a:schemeClr val="tx1"/>
                    </a:solidFill>
                  </a:rPr>
                  <a:t>10</a:t>
                </a:r>
              </a:p>
              <a:p>
                <a:pPr algn="ctr"/>
                <a:r>
                  <a:rPr lang="en-US" sz="1200" dirty="0">
                    <a:solidFill>
                      <a:schemeClr val="tx1"/>
                    </a:solidFill>
                  </a:rPr>
                  <a:t>9</a:t>
                </a:r>
              </a:p>
              <a:p>
                <a:pPr algn="ctr"/>
                <a:r>
                  <a:rPr lang="en-US" sz="1200" dirty="0">
                    <a:solidFill>
                      <a:schemeClr val="tx1"/>
                    </a:solidFill>
                  </a:rPr>
                  <a:t>8</a:t>
                </a:r>
              </a:p>
              <a:p>
                <a:pPr algn="ctr"/>
                <a:r>
                  <a:rPr lang="en-US" sz="1200" dirty="0">
                    <a:solidFill>
                      <a:schemeClr val="tx1"/>
                    </a:solidFill>
                  </a:rPr>
                  <a:t>7</a:t>
                </a:r>
              </a:p>
              <a:p>
                <a:pPr algn="ctr"/>
                <a:r>
                  <a:rPr lang="en-US" sz="1200" dirty="0">
                    <a:solidFill>
                      <a:schemeClr val="tx1"/>
                    </a:solidFill>
                  </a:rPr>
                  <a:t>6</a:t>
                </a:r>
              </a:p>
            </p:txBody>
          </p:sp>
          <p:cxnSp>
            <p:nvCxnSpPr>
              <p:cNvPr id="70" name="Straight Connector 69">
                <a:extLst>
                  <a:ext uri="{FF2B5EF4-FFF2-40B4-BE49-F238E27FC236}">
                    <a16:creationId xmlns:a16="http://schemas.microsoft.com/office/drawing/2014/main" id="{30FE09C9-5805-EF4B-A6DA-A1C80BB0052C}"/>
                  </a:ext>
                </a:extLst>
              </p:cNvPr>
              <p:cNvCxnSpPr/>
              <p:nvPr/>
            </p:nvCxnSpPr>
            <p:spPr>
              <a:xfrm>
                <a:off x="10915650" y="618442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Connector 70">
                <a:extLst>
                  <a:ext uri="{FF2B5EF4-FFF2-40B4-BE49-F238E27FC236}">
                    <a16:creationId xmlns:a16="http://schemas.microsoft.com/office/drawing/2014/main" id="{F3C096F0-0008-0147-A36C-874FD92B5800}"/>
                  </a:ext>
                </a:extLst>
              </p:cNvPr>
              <p:cNvCxnSpPr/>
              <p:nvPr/>
            </p:nvCxnSpPr>
            <p:spPr>
              <a:xfrm>
                <a:off x="10923331" y="600686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Connector 71">
                <a:extLst>
                  <a:ext uri="{FF2B5EF4-FFF2-40B4-BE49-F238E27FC236}">
                    <a16:creationId xmlns:a16="http://schemas.microsoft.com/office/drawing/2014/main" id="{7D266235-E606-C440-BDD1-D37353FCD5A5}"/>
                  </a:ext>
                </a:extLst>
              </p:cNvPr>
              <p:cNvCxnSpPr/>
              <p:nvPr/>
            </p:nvCxnSpPr>
            <p:spPr>
              <a:xfrm>
                <a:off x="10915650" y="5815712"/>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a:extLst>
                  <a:ext uri="{FF2B5EF4-FFF2-40B4-BE49-F238E27FC236}">
                    <a16:creationId xmlns:a16="http://schemas.microsoft.com/office/drawing/2014/main" id="{E76AFD0C-382E-034F-8968-F5AE35D6DB65}"/>
                  </a:ext>
                </a:extLst>
              </p:cNvPr>
              <p:cNvCxnSpPr/>
              <p:nvPr/>
            </p:nvCxnSpPr>
            <p:spPr>
              <a:xfrm>
                <a:off x="10923331" y="5638157"/>
                <a:ext cx="552450" cy="0"/>
              </a:xfrm>
              <a:prstGeom prst="lin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3" name="Group 52">
              <a:extLst>
                <a:ext uri="{FF2B5EF4-FFF2-40B4-BE49-F238E27FC236}">
                  <a16:creationId xmlns:a16="http://schemas.microsoft.com/office/drawing/2014/main" id="{FD3D6021-2802-084A-B3D3-36F0E8C39F72}"/>
                </a:ext>
              </a:extLst>
            </p:cNvPr>
            <p:cNvGrpSpPr/>
            <p:nvPr/>
          </p:nvGrpSpPr>
          <p:grpSpPr>
            <a:xfrm>
              <a:off x="10424402" y="1020985"/>
              <a:ext cx="560131" cy="911664"/>
              <a:chOff x="10915650" y="5456908"/>
              <a:chExt cx="560131" cy="911664"/>
            </a:xfrm>
          </p:grpSpPr>
          <p:sp>
            <p:nvSpPr>
              <p:cNvPr id="64" name="Rectangle 63">
                <a:extLst>
                  <a:ext uri="{FF2B5EF4-FFF2-40B4-BE49-F238E27FC236}">
                    <a16:creationId xmlns:a16="http://schemas.microsoft.com/office/drawing/2014/main" id="{85AFE9F5-1B63-C643-9D58-070B6736F1D2}"/>
                  </a:ext>
                </a:extLst>
              </p:cNvPr>
              <p:cNvSpPr/>
              <p:nvPr/>
            </p:nvSpPr>
            <p:spPr>
              <a:xfrm>
                <a:off x="10915650" y="5456908"/>
                <a:ext cx="552450" cy="91166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15</a:t>
                </a:r>
              </a:p>
              <a:p>
                <a:pPr algn="ctr"/>
                <a:r>
                  <a:rPr lang="en-US" sz="1200" dirty="0">
                    <a:solidFill>
                      <a:schemeClr val="tx1"/>
                    </a:solidFill>
                  </a:rPr>
                  <a:t>14</a:t>
                </a:r>
              </a:p>
              <a:p>
                <a:pPr algn="ctr"/>
                <a:r>
                  <a:rPr lang="en-US" sz="1200" dirty="0">
                    <a:solidFill>
                      <a:schemeClr val="tx1"/>
                    </a:solidFill>
                  </a:rPr>
                  <a:t>13</a:t>
                </a:r>
              </a:p>
              <a:p>
                <a:pPr algn="ctr"/>
                <a:r>
                  <a:rPr lang="en-US" sz="1200" dirty="0">
                    <a:solidFill>
                      <a:schemeClr val="tx1"/>
                    </a:solidFill>
                  </a:rPr>
                  <a:t>12</a:t>
                </a:r>
              </a:p>
              <a:p>
                <a:pPr algn="ctr"/>
                <a:r>
                  <a:rPr lang="en-US" sz="1200" dirty="0">
                    <a:solidFill>
                      <a:schemeClr val="tx1"/>
                    </a:solidFill>
                  </a:rPr>
                  <a:t>11</a:t>
                </a:r>
              </a:p>
            </p:txBody>
          </p:sp>
          <p:cxnSp>
            <p:nvCxnSpPr>
              <p:cNvPr id="65" name="Straight Connector 64">
                <a:extLst>
                  <a:ext uri="{FF2B5EF4-FFF2-40B4-BE49-F238E27FC236}">
                    <a16:creationId xmlns:a16="http://schemas.microsoft.com/office/drawing/2014/main" id="{94536887-BF58-AB48-BC71-B09C76923F6E}"/>
                  </a:ext>
                </a:extLst>
              </p:cNvPr>
              <p:cNvCxnSpPr/>
              <p:nvPr/>
            </p:nvCxnSpPr>
            <p:spPr>
              <a:xfrm>
                <a:off x="10915650" y="618442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E2CA7B05-DDA6-0747-BE53-D01CAD395EF0}"/>
                  </a:ext>
                </a:extLst>
              </p:cNvPr>
              <p:cNvCxnSpPr/>
              <p:nvPr/>
            </p:nvCxnSpPr>
            <p:spPr>
              <a:xfrm>
                <a:off x="10923331" y="600686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Connector 66">
                <a:extLst>
                  <a:ext uri="{FF2B5EF4-FFF2-40B4-BE49-F238E27FC236}">
                    <a16:creationId xmlns:a16="http://schemas.microsoft.com/office/drawing/2014/main" id="{3105DAE7-55E4-7B4D-A41B-7889B8DE7D8E}"/>
                  </a:ext>
                </a:extLst>
              </p:cNvPr>
              <p:cNvCxnSpPr/>
              <p:nvPr/>
            </p:nvCxnSpPr>
            <p:spPr>
              <a:xfrm>
                <a:off x="10915650" y="5815712"/>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a:extLst>
                  <a:ext uri="{FF2B5EF4-FFF2-40B4-BE49-F238E27FC236}">
                    <a16:creationId xmlns:a16="http://schemas.microsoft.com/office/drawing/2014/main" id="{DD1D4B55-2BB2-2549-8D02-B1851D52F22F}"/>
                  </a:ext>
                </a:extLst>
              </p:cNvPr>
              <p:cNvCxnSpPr/>
              <p:nvPr/>
            </p:nvCxnSpPr>
            <p:spPr>
              <a:xfrm>
                <a:off x="10923331" y="5638157"/>
                <a:ext cx="552450" cy="0"/>
              </a:xfrm>
              <a:prstGeom prst="lin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4" name="Group 53">
              <a:extLst>
                <a:ext uri="{FF2B5EF4-FFF2-40B4-BE49-F238E27FC236}">
                  <a16:creationId xmlns:a16="http://schemas.microsoft.com/office/drawing/2014/main" id="{A8A0F725-88B5-4240-BFFA-4C5BD469CFC5}"/>
                </a:ext>
              </a:extLst>
            </p:cNvPr>
            <p:cNvGrpSpPr/>
            <p:nvPr/>
          </p:nvGrpSpPr>
          <p:grpSpPr>
            <a:xfrm>
              <a:off x="10424095" y="106421"/>
              <a:ext cx="560131" cy="911664"/>
              <a:chOff x="10915650" y="5456908"/>
              <a:chExt cx="560131" cy="911664"/>
            </a:xfrm>
          </p:grpSpPr>
          <p:sp>
            <p:nvSpPr>
              <p:cNvPr id="59" name="Rectangle 58">
                <a:extLst>
                  <a:ext uri="{FF2B5EF4-FFF2-40B4-BE49-F238E27FC236}">
                    <a16:creationId xmlns:a16="http://schemas.microsoft.com/office/drawing/2014/main" id="{394387D2-A911-2641-8A84-1DBCBE7C72FF}"/>
                  </a:ext>
                </a:extLst>
              </p:cNvPr>
              <p:cNvSpPr/>
              <p:nvPr/>
            </p:nvSpPr>
            <p:spPr>
              <a:xfrm>
                <a:off x="10915650" y="5456908"/>
                <a:ext cx="552450" cy="91166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20</a:t>
                </a:r>
              </a:p>
              <a:p>
                <a:pPr algn="ctr"/>
                <a:r>
                  <a:rPr lang="en-US" sz="1200" dirty="0">
                    <a:solidFill>
                      <a:schemeClr val="tx1"/>
                    </a:solidFill>
                  </a:rPr>
                  <a:t>19</a:t>
                </a:r>
              </a:p>
              <a:p>
                <a:pPr algn="ctr"/>
                <a:r>
                  <a:rPr lang="en-US" sz="1200" dirty="0">
                    <a:solidFill>
                      <a:schemeClr val="tx1"/>
                    </a:solidFill>
                  </a:rPr>
                  <a:t>18</a:t>
                </a:r>
              </a:p>
              <a:p>
                <a:pPr algn="ctr"/>
                <a:r>
                  <a:rPr lang="en-US" sz="1200" dirty="0">
                    <a:solidFill>
                      <a:schemeClr val="tx1"/>
                    </a:solidFill>
                  </a:rPr>
                  <a:t>17</a:t>
                </a:r>
              </a:p>
              <a:p>
                <a:pPr algn="ctr"/>
                <a:r>
                  <a:rPr lang="en-US" sz="1200" dirty="0">
                    <a:solidFill>
                      <a:schemeClr val="tx1"/>
                    </a:solidFill>
                  </a:rPr>
                  <a:t>16</a:t>
                </a:r>
              </a:p>
            </p:txBody>
          </p:sp>
          <p:cxnSp>
            <p:nvCxnSpPr>
              <p:cNvPr id="60" name="Straight Connector 59">
                <a:extLst>
                  <a:ext uri="{FF2B5EF4-FFF2-40B4-BE49-F238E27FC236}">
                    <a16:creationId xmlns:a16="http://schemas.microsoft.com/office/drawing/2014/main" id="{76715148-87C7-2546-BCCC-CE694B032846}"/>
                  </a:ext>
                </a:extLst>
              </p:cNvPr>
              <p:cNvCxnSpPr/>
              <p:nvPr/>
            </p:nvCxnSpPr>
            <p:spPr>
              <a:xfrm>
                <a:off x="10915650" y="618442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a:extLst>
                  <a:ext uri="{FF2B5EF4-FFF2-40B4-BE49-F238E27FC236}">
                    <a16:creationId xmlns:a16="http://schemas.microsoft.com/office/drawing/2014/main" id="{6D946435-EB3C-294E-824B-82E8A71E0CE3}"/>
                  </a:ext>
                </a:extLst>
              </p:cNvPr>
              <p:cNvCxnSpPr/>
              <p:nvPr/>
            </p:nvCxnSpPr>
            <p:spPr>
              <a:xfrm>
                <a:off x="10923331" y="600686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a:extLst>
                  <a:ext uri="{FF2B5EF4-FFF2-40B4-BE49-F238E27FC236}">
                    <a16:creationId xmlns:a16="http://schemas.microsoft.com/office/drawing/2014/main" id="{A6282275-3BC6-664D-9808-79CE273A6E3C}"/>
                  </a:ext>
                </a:extLst>
              </p:cNvPr>
              <p:cNvCxnSpPr/>
              <p:nvPr/>
            </p:nvCxnSpPr>
            <p:spPr>
              <a:xfrm>
                <a:off x="10915650" y="5815712"/>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0AD45E49-7E62-8D4C-A301-3251D3D784C3}"/>
                  </a:ext>
                </a:extLst>
              </p:cNvPr>
              <p:cNvCxnSpPr/>
              <p:nvPr/>
            </p:nvCxnSpPr>
            <p:spPr>
              <a:xfrm>
                <a:off x="10923331" y="5638157"/>
                <a:ext cx="552450" cy="0"/>
              </a:xfrm>
              <a:prstGeom prst="lin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55" name="Rectangle 54">
              <a:extLst>
                <a:ext uri="{FF2B5EF4-FFF2-40B4-BE49-F238E27FC236}">
                  <a16:creationId xmlns:a16="http://schemas.microsoft.com/office/drawing/2014/main" id="{954EF71A-B6F1-AD4D-9622-CB5E29F67855}"/>
                </a:ext>
              </a:extLst>
            </p:cNvPr>
            <p:cNvSpPr/>
            <p:nvPr/>
          </p:nvSpPr>
          <p:spPr>
            <a:xfrm rot="16200000">
              <a:off x="10659075" y="3158085"/>
              <a:ext cx="924307" cy="289367"/>
            </a:xfrm>
            <a:prstGeom prst="rect">
              <a:avLst/>
            </a:prstGeom>
            <a:solidFill>
              <a:schemeClr val="accent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0</a:t>
              </a:r>
            </a:p>
          </p:txBody>
        </p:sp>
        <p:sp>
          <p:nvSpPr>
            <p:cNvPr id="56" name="Rectangle 55">
              <a:extLst>
                <a:ext uri="{FF2B5EF4-FFF2-40B4-BE49-F238E27FC236}">
                  <a16:creationId xmlns:a16="http://schemas.microsoft.com/office/drawing/2014/main" id="{374A4E7C-AC28-324B-A34B-8B9321E63FCC}"/>
                </a:ext>
              </a:extLst>
            </p:cNvPr>
            <p:cNvSpPr/>
            <p:nvPr/>
          </p:nvSpPr>
          <p:spPr>
            <a:xfrm rot="16200000">
              <a:off x="10665396" y="2237199"/>
              <a:ext cx="911665" cy="289367"/>
            </a:xfrm>
            <a:prstGeom prst="rect">
              <a:avLst/>
            </a:prstGeom>
            <a:solidFill>
              <a:schemeClr val="accent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1</a:t>
              </a:r>
            </a:p>
          </p:txBody>
        </p:sp>
        <p:sp>
          <p:nvSpPr>
            <p:cNvPr id="57" name="Rectangle 56">
              <a:extLst>
                <a:ext uri="{FF2B5EF4-FFF2-40B4-BE49-F238E27FC236}">
                  <a16:creationId xmlns:a16="http://schemas.microsoft.com/office/drawing/2014/main" id="{AF58728A-FE40-1343-AADB-74ABE99F8623}"/>
                </a:ext>
              </a:extLst>
            </p:cNvPr>
            <p:cNvSpPr/>
            <p:nvPr/>
          </p:nvSpPr>
          <p:spPr>
            <a:xfrm rot="16200000">
              <a:off x="10665396" y="1330285"/>
              <a:ext cx="911665" cy="289367"/>
            </a:xfrm>
            <a:prstGeom prst="rect">
              <a:avLst/>
            </a:prstGeom>
            <a:solidFill>
              <a:schemeClr val="accent4">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row 2</a:t>
              </a:r>
            </a:p>
          </p:txBody>
        </p:sp>
        <p:sp>
          <p:nvSpPr>
            <p:cNvPr id="58" name="Rectangle 57">
              <a:extLst>
                <a:ext uri="{FF2B5EF4-FFF2-40B4-BE49-F238E27FC236}">
                  <a16:creationId xmlns:a16="http://schemas.microsoft.com/office/drawing/2014/main" id="{0D3E134D-98BA-7E49-84F7-AA2B17BE8459}"/>
                </a:ext>
              </a:extLst>
            </p:cNvPr>
            <p:cNvSpPr/>
            <p:nvPr/>
          </p:nvSpPr>
          <p:spPr>
            <a:xfrm rot="16200000">
              <a:off x="10663914" y="417559"/>
              <a:ext cx="911667" cy="289367"/>
            </a:xfrm>
            <a:prstGeom prst="rect">
              <a:avLst/>
            </a:prstGeom>
            <a:solidFill>
              <a:schemeClr val="accent6">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3</a:t>
              </a:r>
            </a:p>
          </p:txBody>
        </p:sp>
      </p:grpSp>
    </p:spTree>
    <p:extLst>
      <p:ext uri="{BB962C8B-B14F-4D97-AF65-F5344CB8AC3E}">
        <p14:creationId xmlns:p14="http://schemas.microsoft.com/office/powerpoint/2010/main" val="275110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par>
                                <p:cTn id="13" presetID="9" presetClass="exit" presetSubtype="0" fill="hold" nodeType="withEffect">
                                  <p:stCondLst>
                                    <p:cond delay="0"/>
                                  </p:stCondLst>
                                  <p:childTnLst>
                                    <p:animEffect transition="out" filter="dissolv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dissolv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dissolv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7C68A4-498D-C54A-AC4D-419A06B04205}"/>
              </a:ext>
            </a:extLst>
          </p:cNvPr>
          <p:cNvSpPr>
            <a:spLocks noGrp="1"/>
          </p:cNvSpPr>
          <p:nvPr>
            <p:ph type="title"/>
          </p:nvPr>
        </p:nvSpPr>
        <p:spPr/>
        <p:txBody>
          <a:bodyPr/>
          <a:lstStyle/>
          <a:p>
            <a:r>
              <a:rPr lang="en-US" dirty="0"/>
              <a:t>Base Address of Row [</a:t>
            </a:r>
            <a:r>
              <a:rPr lang="en-US" i="1" dirty="0" err="1"/>
              <a:t>i</a:t>
            </a:r>
            <a:r>
              <a:rPr lang="en-US" dirty="0"/>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041EE49D-9006-B440-A4D3-1FDCDBEDF4ED}"/>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
        <p:nvSpPr>
          <p:cNvPr id="9" name="Rounded Rectangle 8">
            <a:extLst>
              <a:ext uri="{FF2B5EF4-FFF2-40B4-BE49-F238E27FC236}">
                <a16:creationId xmlns:a16="http://schemas.microsoft.com/office/drawing/2014/main" id="{8F308344-1AE3-7945-A678-4AE9AE1DDF4D}"/>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grpSp>
        <p:nvGrpSpPr>
          <p:cNvPr id="14" name="Group 13">
            <a:extLst>
              <a:ext uri="{FF2B5EF4-FFF2-40B4-BE49-F238E27FC236}">
                <a16:creationId xmlns:a16="http://schemas.microsoft.com/office/drawing/2014/main" id="{E210BE6E-97EA-0F44-9072-ECE3D1D8337A}"/>
              </a:ext>
            </a:extLst>
          </p:cNvPr>
          <p:cNvGrpSpPr/>
          <p:nvPr/>
        </p:nvGrpSpPr>
        <p:grpSpPr>
          <a:xfrm>
            <a:off x="3846443" y="4271384"/>
            <a:ext cx="3953660" cy="2145242"/>
            <a:chOff x="-1833312" y="4440812"/>
            <a:chExt cx="3953660" cy="2145242"/>
          </a:xfrm>
        </p:grpSpPr>
        <p:sp>
          <p:nvSpPr>
            <p:cNvPr id="15" name="Oval 14">
              <a:extLst>
                <a:ext uri="{FF2B5EF4-FFF2-40B4-BE49-F238E27FC236}">
                  <a16:creationId xmlns:a16="http://schemas.microsoft.com/office/drawing/2014/main" id="{93C3F888-0B62-C441-81F6-EB80F098BBFC}"/>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B1B357B-5909-9847-8E77-69FA7670F641}"/>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17" name="Straight Connector 16">
              <a:extLst>
                <a:ext uri="{FF2B5EF4-FFF2-40B4-BE49-F238E27FC236}">
                  <a16:creationId xmlns:a16="http://schemas.microsoft.com/office/drawing/2014/main" id="{30712DD6-A556-754D-B8E0-114B37813F3B}"/>
                </a:ext>
              </a:extLst>
            </p:cNvPr>
            <p:cNvCxnSpPr>
              <a:cxnSpLocks/>
              <a:stCxn id="16" idx="1"/>
              <a:endCxn id="15"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8" name="Group 17">
            <a:extLst>
              <a:ext uri="{FF2B5EF4-FFF2-40B4-BE49-F238E27FC236}">
                <a16:creationId xmlns:a16="http://schemas.microsoft.com/office/drawing/2014/main" id="{11184F9C-3DEE-A549-ACCD-6FD894C0249D}"/>
              </a:ext>
            </a:extLst>
          </p:cNvPr>
          <p:cNvGrpSpPr/>
          <p:nvPr/>
        </p:nvGrpSpPr>
        <p:grpSpPr>
          <a:xfrm>
            <a:off x="1404729" y="2809396"/>
            <a:ext cx="7486130" cy="1218520"/>
            <a:chOff x="-7046140" y="2198907"/>
            <a:chExt cx="7486130" cy="1218520"/>
          </a:xfrm>
        </p:grpSpPr>
        <p:sp>
          <p:nvSpPr>
            <p:cNvPr id="19" name="Oval 18">
              <a:extLst>
                <a:ext uri="{FF2B5EF4-FFF2-40B4-BE49-F238E27FC236}">
                  <a16:creationId xmlns:a16="http://schemas.microsoft.com/office/drawing/2014/main" id="{F1AE9758-0634-B74F-B04D-3A571C418F90}"/>
                </a:ext>
              </a:extLst>
            </p:cNvPr>
            <p:cNvSpPr/>
            <p:nvPr/>
          </p:nvSpPr>
          <p:spPr>
            <a:xfrm>
              <a:off x="-7046140" y="3072870"/>
              <a:ext cx="1213880"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636BACF-EF68-4345-BB62-0D642866B7EB}"/>
                </a:ext>
              </a:extLst>
            </p:cNvPr>
            <p:cNvSpPr/>
            <p:nvPr/>
          </p:nvSpPr>
          <p:spPr>
            <a:xfrm>
              <a:off x="-1356878" y="2198907"/>
              <a:ext cx="1796868" cy="563529"/>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row </a:t>
              </a:r>
              <a:r>
                <a:rPr lang="en-US" i="1" dirty="0" err="1"/>
                <a:t>i</a:t>
              </a:r>
              <a:r>
                <a:rPr lang="en-US" i="1" dirty="0"/>
                <a:t> </a:t>
              </a:r>
            </a:p>
          </p:txBody>
        </p:sp>
        <p:cxnSp>
          <p:nvCxnSpPr>
            <p:cNvPr id="21" name="Straight Connector 20">
              <a:extLst>
                <a:ext uri="{FF2B5EF4-FFF2-40B4-BE49-F238E27FC236}">
                  <a16:creationId xmlns:a16="http://schemas.microsoft.com/office/drawing/2014/main" id="{632B51D6-0581-2C43-8FD6-927346153C60}"/>
                </a:ext>
              </a:extLst>
            </p:cNvPr>
            <p:cNvCxnSpPr>
              <a:cxnSpLocks/>
              <a:stCxn id="20" idx="2"/>
              <a:endCxn id="19" idx="6"/>
            </p:cNvCxnSpPr>
            <p:nvPr/>
          </p:nvCxnSpPr>
          <p:spPr>
            <a:xfrm flipH="1">
              <a:off x="-5832260" y="2480672"/>
              <a:ext cx="4475382" cy="764477"/>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2" name="Oval 21">
            <a:extLst>
              <a:ext uri="{FF2B5EF4-FFF2-40B4-BE49-F238E27FC236}">
                <a16:creationId xmlns:a16="http://schemas.microsoft.com/office/drawing/2014/main" id="{10FCC939-41B2-044F-B60C-1AD44945E750}"/>
              </a:ext>
            </a:extLst>
          </p:cNvPr>
          <p:cNvSpPr/>
          <p:nvPr/>
        </p:nvSpPr>
        <p:spPr>
          <a:xfrm>
            <a:off x="2043265" y="4271384"/>
            <a:ext cx="154807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9F5D0C-1137-FA45-AA0F-33D9D50B2009}"/>
              </a:ext>
            </a:extLst>
          </p:cNvPr>
          <p:cNvPicPr>
            <a:picLocks noChangeAspect="1"/>
          </p:cNvPicPr>
          <p:nvPr/>
        </p:nvPicPr>
        <p:blipFill>
          <a:blip r:embed="rId4"/>
          <a:stretch>
            <a:fillRect/>
          </a:stretch>
        </p:blipFill>
        <p:spPr>
          <a:xfrm>
            <a:off x="609601" y="1813197"/>
            <a:ext cx="11184834" cy="388876"/>
          </a:xfrm>
          <a:prstGeom prst="rect">
            <a:avLst/>
          </a:prstGeom>
        </p:spPr>
      </p:pic>
      <p:pic>
        <p:nvPicPr>
          <p:cNvPr id="23" name="Picture 22">
            <a:extLst>
              <a:ext uri="{FF2B5EF4-FFF2-40B4-BE49-F238E27FC236}">
                <a16:creationId xmlns:a16="http://schemas.microsoft.com/office/drawing/2014/main" id="{61736FF2-F61C-3E46-A81C-6D0D60E1E667}"/>
              </a:ext>
            </a:extLst>
          </p:cNvPr>
          <p:cNvPicPr>
            <a:picLocks noChangeAspect="1"/>
          </p:cNvPicPr>
          <p:nvPr/>
        </p:nvPicPr>
        <p:blipFill>
          <a:blip r:embed="rId5"/>
          <a:stretch>
            <a:fillRect/>
          </a:stretch>
        </p:blipFill>
        <p:spPr>
          <a:xfrm>
            <a:off x="917177" y="1790249"/>
            <a:ext cx="10119108" cy="411824"/>
          </a:xfrm>
          <a:prstGeom prst="rect">
            <a:avLst/>
          </a:prstGeom>
        </p:spPr>
      </p:pic>
    </p:spTree>
    <p:extLst>
      <p:ext uri="{BB962C8B-B14F-4D97-AF65-F5344CB8AC3E}">
        <p14:creationId xmlns:p14="http://schemas.microsoft.com/office/powerpoint/2010/main" val="27890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vertical)">
                                      <p:cBhvr>
                                        <p:cTn id="12" dur="500"/>
                                        <p:tgtEl>
                                          <p:spTgt spid="4"/>
                                        </p:tgtEl>
                                      </p:cBhvr>
                                    </p:animEffect>
                                  </p:childTnLst>
                                </p:cTn>
                              </p:par>
                              <p:par>
                                <p:cTn id="13" presetID="14" presetClass="exit" presetSubtype="5" fill="hold" nodeType="withEffect">
                                  <p:stCondLst>
                                    <p:cond delay="0"/>
                                  </p:stCondLst>
                                  <p:childTnLst>
                                    <p:animEffect transition="out" filter="randombar(vertical)">
                                      <p:cBhvr>
                                        <p:cTn id="14" dur="500"/>
                                        <p:tgtEl>
                                          <p:spTgt spid="23"/>
                                        </p:tgtEl>
                                      </p:cBhvr>
                                    </p:animEffect>
                                    <p:set>
                                      <p:cBhvr>
                                        <p:cTn id="15"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7C68A4-498D-C54A-AC4D-419A06B04205}"/>
              </a:ext>
            </a:extLst>
          </p:cNvPr>
          <p:cNvSpPr>
            <a:spLocks noGrp="1"/>
          </p:cNvSpPr>
          <p:nvPr>
            <p:ph type="title"/>
          </p:nvPr>
        </p:nvSpPr>
        <p:spPr/>
        <p:txBody>
          <a:bodyPr/>
          <a:lstStyle/>
          <a:p>
            <a:r>
              <a:rPr lang="en-US" dirty="0"/>
              <a:t>Address of Element [</a:t>
            </a:r>
            <a:r>
              <a:rPr lang="en-US" i="1" dirty="0" err="1"/>
              <a:t>i</a:t>
            </a:r>
            <a:r>
              <a:rPr lang="en-US" dirty="0"/>
              <a:t>][</a:t>
            </a:r>
            <a:r>
              <a:rPr lang="en-US" i="1" dirty="0"/>
              <a:t>j</a:t>
            </a:r>
            <a:r>
              <a:rPr lang="en-US" dirty="0"/>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041EE49D-9006-B440-A4D3-1FDCDBEDF4ED}"/>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
        <p:nvSpPr>
          <p:cNvPr id="9" name="Rounded Rectangle 8">
            <a:extLst>
              <a:ext uri="{FF2B5EF4-FFF2-40B4-BE49-F238E27FC236}">
                <a16:creationId xmlns:a16="http://schemas.microsoft.com/office/drawing/2014/main" id="{8F308344-1AE3-7945-A678-4AE9AE1DDF4D}"/>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pic>
        <p:nvPicPr>
          <p:cNvPr id="11" name="Picture 10">
            <a:extLst>
              <a:ext uri="{FF2B5EF4-FFF2-40B4-BE49-F238E27FC236}">
                <a16:creationId xmlns:a16="http://schemas.microsoft.com/office/drawing/2014/main" id="{38A1B2FC-40B5-3647-BDA6-AAA90C277206}"/>
              </a:ext>
            </a:extLst>
          </p:cNvPr>
          <p:cNvPicPr>
            <a:picLocks noChangeAspect="1"/>
          </p:cNvPicPr>
          <p:nvPr/>
        </p:nvPicPr>
        <p:blipFill>
          <a:blip r:embed="rId4"/>
          <a:stretch>
            <a:fillRect/>
          </a:stretch>
        </p:blipFill>
        <p:spPr>
          <a:xfrm>
            <a:off x="369052" y="2040483"/>
            <a:ext cx="11672883" cy="442076"/>
          </a:xfrm>
          <a:prstGeom prst="rect">
            <a:avLst/>
          </a:prstGeom>
        </p:spPr>
      </p:pic>
      <p:pic>
        <p:nvPicPr>
          <p:cNvPr id="12" name="Picture 11">
            <a:extLst>
              <a:ext uri="{FF2B5EF4-FFF2-40B4-BE49-F238E27FC236}">
                <a16:creationId xmlns:a16="http://schemas.microsoft.com/office/drawing/2014/main" id="{066132AF-3B9D-5442-9604-0FCB34CCFB2A}"/>
              </a:ext>
            </a:extLst>
          </p:cNvPr>
          <p:cNvPicPr>
            <a:picLocks noChangeAspect="1"/>
          </p:cNvPicPr>
          <p:nvPr/>
        </p:nvPicPr>
        <p:blipFill>
          <a:blip r:embed="rId5"/>
          <a:stretch>
            <a:fillRect/>
          </a:stretch>
        </p:blipFill>
        <p:spPr>
          <a:xfrm>
            <a:off x="1055293" y="2038867"/>
            <a:ext cx="10986642" cy="443692"/>
          </a:xfrm>
          <a:prstGeom prst="rect">
            <a:avLst/>
          </a:prstGeom>
        </p:spPr>
      </p:pic>
      <p:sp>
        <p:nvSpPr>
          <p:cNvPr id="23" name="Oval 22">
            <a:extLst>
              <a:ext uri="{FF2B5EF4-FFF2-40B4-BE49-F238E27FC236}">
                <a16:creationId xmlns:a16="http://schemas.microsoft.com/office/drawing/2014/main" id="{543A61E4-616D-3C4F-9514-1D373B63FB4F}"/>
              </a:ext>
            </a:extLst>
          </p:cNvPr>
          <p:cNvSpPr/>
          <p:nvPr/>
        </p:nvSpPr>
        <p:spPr>
          <a:xfrm>
            <a:off x="2043265" y="4271384"/>
            <a:ext cx="154807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AE54B27-E155-E343-B4F3-12AD4B34D880}"/>
              </a:ext>
            </a:extLst>
          </p:cNvPr>
          <p:cNvGrpSpPr/>
          <p:nvPr/>
        </p:nvGrpSpPr>
        <p:grpSpPr>
          <a:xfrm>
            <a:off x="3846443" y="4271384"/>
            <a:ext cx="3953660" cy="2145242"/>
            <a:chOff x="-1833312" y="4440812"/>
            <a:chExt cx="3953660" cy="2145242"/>
          </a:xfrm>
        </p:grpSpPr>
        <p:sp>
          <p:nvSpPr>
            <p:cNvPr id="25" name="Oval 24">
              <a:extLst>
                <a:ext uri="{FF2B5EF4-FFF2-40B4-BE49-F238E27FC236}">
                  <a16:creationId xmlns:a16="http://schemas.microsoft.com/office/drawing/2014/main" id="{632A88C6-2EDF-3441-A3EB-4E4AB951A2FD}"/>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AADB159-E11B-C044-86CE-95C8C848B976}"/>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27" name="Straight Connector 26">
              <a:extLst>
                <a:ext uri="{FF2B5EF4-FFF2-40B4-BE49-F238E27FC236}">
                  <a16:creationId xmlns:a16="http://schemas.microsoft.com/office/drawing/2014/main" id="{B225A2D2-F582-CD49-BA79-12C67E29D520}"/>
                </a:ext>
              </a:extLst>
            </p:cNvPr>
            <p:cNvCxnSpPr>
              <a:cxnSpLocks/>
              <a:stCxn id="26" idx="1"/>
              <a:endCxn id="25"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Group 27">
            <a:extLst>
              <a:ext uri="{FF2B5EF4-FFF2-40B4-BE49-F238E27FC236}">
                <a16:creationId xmlns:a16="http://schemas.microsoft.com/office/drawing/2014/main" id="{FC9279CC-026B-CA4D-8A3C-1308A1E32BF1}"/>
              </a:ext>
            </a:extLst>
          </p:cNvPr>
          <p:cNvGrpSpPr/>
          <p:nvPr/>
        </p:nvGrpSpPr>
        <p:grpSpPr>
          <a:xfrm>
            <a:off x="4474814" y="4271384"/>
            <a:ext cx="6509656" cy="1372607"/>
            <a:chOff x="-4279657" y="1608211"/>
            <a:chExt cx="6509656" cy="1372607"/>
          </a:xfrm>
        </p:grpSpPr>
        <p:sp>
          <p:nvSpPr>
            <p:cNvPr id="29" name="Oval 28">
              <a:extLst>
                <a:ext uri="{FF2B5EF4-FFF2-40B4-BE49-F238E27FC236}">
                  <a16:creationId xmlns:a16="http://schemas.microsoft.com/office/drawing/2014/main" id="{EA6117BF-A44E-CA4A-BEFD-44F0B35A2A22}"/>
                </a:ext>
              </a:extLst>
            </p:cNvPr>
            <p:cNvSpPr/>
            <p:nvPr/>
          </p:nvSpPr>
          <p:spPr>
            <a:xfrm>
              <a:off x="-4279657" y="1608211"/>
              <a:ext cx="976146" cy="380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A5ED2D4-FF44-7645-A264-F6A253EDC5EF}"/>
                </a:ext>
              </a:extLst>
            </p:cNvPr>
            <p:cNvSpPr/>
            <p:nvPr/>
          </p:nvSpPr>
          <p:spPr>
            <a:xfrm>
              <a:off x="181340" y="2057161"/>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element (</a:t>
              </a:r>
              <a:r>
                <a:rPr lang="en-US" i="1" dirty="0" err="1"/>
                <a:t>i</a:t>
              </a:r>
              <a:r>
                <a:rPr lang="en-US" dirty="0" err="1"/>
                <a:t>,</a:t>
              </a:r>
              <a:r>
                <a:rPr lang="en-US" i="1" dirty="0" err="1"/>
                <a:t>j</a:t>
              </a:r>
              <a:r>
                <a:rPr lang="en-US" dirty="0"/>
                <a:t>)</a:t>
              </a:r>
              <a:endParaRPr lang="en-US" i="1" dirty="0"/>
            </a:p>
          </p:txBody>
        </p:sp>
        <p:cxnSp>
          <p:nvCxnSpPr>
            <p:cNvPr id="31" name="Straight Connector 30">
              <a:extLst>
                <a:ext uri="{FF2B5EF4-FFF2-40B4-BE49-F238E27FC236}">
                  <a16:creationId xmlns:a16="http://schemas.microsoft.com/office/drawing/2014/main" id="{8B38CD1B-B95D-774A-A5BF-84D57AA1E76D}"/>
                </a:ext>
              </a:extLst>
            </p:cNvPr>
            <p:cNvCxnSpPr>
              <a:cxnSpLocks/>
              <a:stCxn id="30" idx="2"/>
              <a:endCxn id="29" idx="6"/>
            </p:cNvCxnSpPr>
            <p:nvPr/>
          </p:nvCxnSpPr>
          <p:spPr>
            <a:xfrm flipH="1" flipV="1">
              <a:off x="-3303511" y="1798418"/>
              <a:ext cx="3484851" cy="72057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pic>
        <p:nvPicPr>
          <p:cNvPr id="35" name="Picture 34">
            <a:extLst>
              <a:ext uri="{FF2B5EF4-FFF2-40B4-BE49-F238E27FC236}">
                <a16:creationId xmlns:a16="http://schemas.microsoft.com/office/drawing/2014/main" id="{8B71E3EB-93CA-5744-B123-D815CCD2FF4A}"/>
              </a:ext>
            </a:extLst>
          </p:cNvPr>
          <p:cNvPicPr>
            <a:picLocks noChangeAspect="1"/>
          </p:cNvPicPr>
          <p:nvPr/>
        </p:nvPicPr>
        <p:blipFill>
          <a:blip r:embed="rId6"/>
          <a:stretch>
            <a:fillRect/>
          </a:stretch>
        </p:blipFill>
        <p:spPr>
          <a:xfrm>
            <a:off x="2651552" y="378744"/>
            <a:ext cx="9540447" cy="331704"/>
          </a:xfrm>
          <a:prstGeom prst="rect">
            <a:avLst/>
          </a:prstGeom>
          <a:solidFill>
            <a:srgbClr val="002060"/>
          </a:solidFill>
        </p:spPr>
      </p:pic>
      <p:grpSp>
        <p:nvGrpSpPr>
          <p:cNvPr id="36" name="Group 35">
            <a:extLst>
              <a:ext uri="{FF2B5EF4-FFF2-40B4-BE49-F238E27FC236}">
                <a16:creationId xmlns:a16="http://schemas.microsoft.com/office/drawing/2014/main" id="{5B315893-B0F9-4B4B-A8BF-E72AE4FCEBB2}"/>
              </a:ext>
            </a:extLst>
          </p:cNvPr>
          <p:cNvGrpSpPr/>
          <p:nvPr/>
        </p:nvGrpSpPr>
        <p:grpSpPr>
          <a:xfrm>
            <a:off x="2451652" y="378744"/>
            <a:ext cx="6086061" cy="2103815"/>
            <a:chOff x="578669" y="2254982"/>
            <a:chExt cx="6086061" cy="2103815"/>
          </a:xfrm>
        </p:grpSpPr>
        <p:sp>
          <p:nvSpPr>
            <p:cNvPr id="37" name="Oval 36">
              <a:extLst>
                <a:ext uri="{FF2B5EF4-FFF2-40B4-BE49-F238E27FC236}">
                  <a16:creationId xmlns:a16="http://schemas.microsoft.com/office/drawing/2014/main" id="{0E128C21-72F1-7F49-81EF-BE08E1172292}"/>
                </a:ext>
              </a:extLst>
            </p:cNvPr>
            <p:cNvSpPr/>
            <p:nvPr/>
          </p:nvSpPr>
          <p:spPr>
            <a:xfrm>
              <a:off x="2871296" y="3882799"/>
              <a:ext cx="3793434" cy="47599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192271C-8BB6-8046-AF5F-AF91591AFBAC}"/>
                </a:ext>
              </a:extLst>
            </p:cNvPr>
            <p:cNvSpPr/>
            <p:nvPr/>
          </p:nvSpPr>
          <p:spPr>
            <a:xfrm>
              <a:off x="578669" y="2254982"/>
              <a:ext cx="2999308" cy="3556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23A3B834-CDB5-E246-84C4-0B085D9F1095}"/>
                </a:ext>
              </a:extLst>
            </p:cNvPr>
            <p:cNvCxnSpPr>
              <a:cxnSpLocks/>
              <a:stCxn id="38" idx="4"/>
              <a:endCxn id="37" idx="0"/>
            </p:cNvCxnSpPr>
            <p:nvPr/>
          </p:nvCxnSpPr>
          <p:spPr>
            <a:xfrm>
              <a:off x="2078323" y="2610678"/>
              <a:ext cx="2689690" cy="1272121"/>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2162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vertical)">
                                      <p:cBhvr>
                                        <p:cTn id="17" dur="500"/>
                                        <p:tgtEl>
                                          <p:spTgt spid="11"/>
                                        </p:tgtEl>
                                      </p:cBhvr>
                                    </p:animEffect>
                                  </p:childTnLst>
                                </p:cTn>
                              </p:par>
                              <p:par>
                                <p:cTn id="18" presetID="14" presetClass="exit" presetSubtype="5" fill="hold" nodeType="withEffect">
                                  <p:stCondLst>
                                    <p:cond delay="0"/>
                                  </p:stCondLst>
                                  <p:childTnLst>
                                    <p:animEffect transition="out" filter="randombar(vertical)">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9" presetClass="exit" presetSubtype="0" fill="hold" nodeType="withEffect">
                                  <p:stCondLst>
                                    <p:cond delay="0"/>
                                  </p:stCondLst>
                                  <p:childTnLst>
                                    <p:animEffect transition="out" filter="dissolve">
                                      <p:cBhvr>
                                        <p:cTn id="22" dur="500"/>
                                        <p:tgtEl>
                                          <p:spTgt spid="36"/>
                                        </p:tgtEl>
                                      </p:cBhvr>
                                    </p:animEffect>
                                    <p:set>
                                      <p:cBhvr>
                                        <p:cTn id="23"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7C68A4-498D-C54A-AC4D-419A06B04205}"/>
              </a:ext>
            </a:extLst>
          </p:cNvPr>
          <p:cNvSpPr>
            <a:spLocks noGrp="1"/>
          </p:cNvSpPr>
          <p:nvPr>
            <p:ph type="title"/>
          </p:nvPr>
        </p:nvSpPr>
        <p:spPr/>
        <p:txBody>
          <a:bodyPr/>
          <a:lstStyle/>
          <a:p>
            <a:r>
              <a:rPr lang="en-US" dirty="0"/>
              <a:t>Address of Element [</a:t>
            </a:r>
            <a:r>
              <a:rPr lang="en-US" i="1" dirty="0" err="1"/>
              <a:t>i</a:t>
            </a:r>
            <a:r>
              <a:rPr lang="en-US" dirty="0"/>
              <a:t>][</a:t>
            </a:r>
            <a:r>
              <a:rPr lang="en-US" i="1" dirty="0"/>
              <a:t>j</a:t>
            </a:r>
            <a:r>
              <a:rPr lang="en-US" dirty="0"/>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041EE49D-9006-B440-A4D3-1FDCDBEDF4ED}"/>
              </a:ext>
            </a:extLst>
          </p:cNvPr>
          <p:cNvPicPr>
            <a:picLocks noChangeAspect="1"/>
          </p:cNvPicPr>
          <p:nvPr/>
        </p:nvPicPr>
        <p:blipFill>
          <a:blip r:embed="rId3"/>
          <a:stretch>
            <a:fillRect/>
          </a:stretch>
        </p:blipFill>
        <p:spPr>
          <a:xfrm>
            <a:off x="5327650" y="11060"/>
            <a:ext cx="6864350" cy="349355"/>
          </a:xfrm>
          <a:prstGeom prst="rect">
            <a:avLst/>
          </a:prstGeom>
          <a:solidFill>
            <a:srgbClr val="002060"/>
          </a:solidFill>
        </p:spPr>
      </p:pic>
      <p:sp>
        <p:nvSpPr>
          <p:cNvPr id="9" name="Rounded Rectangle 8">
            <a:extLst>
              <a:ext uri="{FF2B5EF4-FFF2-40B4-BE49-F238E27FC236}">
                <a16:creationId xmlns:a16="http://schemas.microsoft.com/office/drawing/2014/main" id="{8F308344-1AE3-7945-A678-4AE9AE1DDF4D}"/>
              </a:ext>
            </a:extLst>
          </p:cNvPr>
          <p:cNvSpPr/>
          <p:nvPr/>
        </p:nvSpPr>
        <p:spPr>
          <a:xfrm>
            <a:off x="130705" y="3336463"/>
            <a:ext cx="5767049" cy="16063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FF00"/>
                </a:solidFill>
                <a:latin typeface="Lucida Console" panose="020B0609040504020204" pitchFamily="49" charset="0"/>
              </a:rPr>
              <a:t>index = 5 * </a:t>
            </a:r>
            <a:r>
              <a:rPr lang="en-US" sz="2000" dirty="0" err="1">
                <a:solidFill>
                  <a:srgbClr val="FFFF00"/>
                </a:solidFill>
                <a:latin typeface="Lucida Console" panose="020B0609040504020204" pitchFamily="49" charset="0"/>
              </a:rPr>
              <a:t>i</a:t>
            </a:r>
            <a:r>
              <a:rPr lang="en-US" sz="2000" dirty="0">
                <a:solidFill>
                  <a:srgbClr val="FFFF00"/>
                </a:solidFill>
                <a:latin typeface="Lucida Console" panose="020B0609040504020204" pitchFamily="49" charset="0"/>
              </a:rPr>
              <a:t>;</a:t>
            </a:r>
          </a:p>
          <a:p>
            <a:r>
              <a:rPr lang="en-US" sz="2000" dirty="0">
                <a:solidFill>
                  <a:srgbClr val="FFFF00"/>
                </a:solidFill>
                <a:latin typeface="Lucida Console" panose="020B0609040504020204" pitchFamily="49" charset="0"/>
              </a:rPr>
              <a:t>index += j;</a:t>
            </a:r>
          </a:p>
          <a:p>
            <a:r>
              <a:rPr lang="en-US" sz="2000" dirty="0">
                <a:solidFill>
                  <a:srgbClr val="FFFF00"/>
                </a:solidFill>
                <a:latin typeface="Lucida Console" panose="020B0609040504020204" pitchFamily="49" charset="0"/>
              </a:rPr>
              <a:t>value = Mem[</a:t>
            </a:r>
            <a:r>
              <a:rPr lang="en-US" sz="2000" dirty="0" err="1">
                <a:solidFill>
                  <a:srgbClr val="FFFF00"/>
                </a:solidFill>
                <a:latin typeface="Lucida Console" panose="020B0609040504020204" pitchFamily="49" charset="0"/>
              </a:rPr>
              <a:t>base_addr</a:t>
            </a:r>
            <a:r>
              <a:rPr lang="en-US" sz="2000" dirty="0">
                <a:solidFill>
                  <a:srgbClr val="FFFF00"/>
                </a:solidFill>
                <a:latin typeface="Lucida Console" panose="020B0609040504020204" pitchFamily="49" charset="0"/>
              </a:rPr>
              <a:t> + 4 * index];</a:t>
            </a:r>
          </a:p>
        </p:txBody>
      </p:sp>
      <p:sp>
        <p:nvSpPr>
          <p:cNvPr id="23" name="Oval 22">
            <a:extLst>
              <a:ext uri="{FF2B5EF4-FFF2-40B4-BE49-F238E27FC236}">
                <a16:creationId xmlns:a16="http://schemas.microsoft.com/office/drawing/2014/main" id="{543A61E4-616D-3C4F-9514-1D373B63FB4F}"/>
              </a:ext>
            </a:extLst>
          </p:cNvPr>
          <p:cNvSpPr/>
          <p:nvPr/>
        </p:nvSpPr>
        <p:spPr>
          <a:xfrm>
            <a:off x="2043265" y="4271384"/>
            <a:ext cx="154807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AE54B27-E155-E343-B4F3-12AD4B34D880}"/>
              </a:ext>
            </a:extLst>
          </p:cNvPr>
          <p:cNvGrpSpPr/>
          <p:nvPr/>
        </p:nvGrpSpPr>
        <p:grpSpPr>
          <a:xfrm>
            <a:off x="3846443" y="4271384"/>
            <a:ext cx="3953660" cy="2145242"/>
            <a:chOff x="-1833312" y="4440812"/>
            <a:chExt cx="3953660" cy="2145242"/>
          </a:xfrm>
        </p:grpSpPr>
        <p:sp>
          <p:nvSpPr>
            <p:cNvPr id="25" name="Oval 24">
              <a:extLst>
                <a:ext uri="{FF2B5EF4-FFF2-40B4-BE49-F238E27FC236}">
                  <a16:creationId xmlns:a16="http://schemas.microsoft.com/office/drawing/2014/main" id="{632A88C6-2EDF-3441-A3EB-4E4AB951A2FD}"/>
                </a:ext>
              </a:extLst>
            </p:cNvPr>
            <p:cNvSpPr/>
            <p:nvPr/>
          </p:nvSpPr>
          <p:spPr>
            <a:xfrm>
              <a:off x="-1833312" y="4440812"/>
              <a:ext cx="384313" cy="344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AADB159-E11B-C044-86CE-95C8C848B976}"/>
                </a:ext>
              </a:extLst>
            </p:cNvPr>
            <p:cNvSpPr/>
            <p:nvPr/>
          </p:nvSpPr>
          <p:spPr>
            <a:xfrm>
              <a:off x="323480" y="6230358"/>
              <a:ext cx="1796868" cy="355696"/>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sizeof</a:t>
              </a:r>
              <a:r>
                <a:rPr lang="en-US" dirty="0"/>
                <a:t>(int)</a:t>
              </a:r>
            </a:p>
          </p:txBody>
        </p:sp>
        <p:cxnSp>
          <p:nvCxnSpPr>
            <p:cNvPr id="27" name="Straight Connector 26">
              <a:extLst>
                <a:ext uri="{FF2B5EF4-FFF2-40B4-BE49-F238E27FC236}">
                  <a16:creationId xmlns:a16="http://schemas.microsoft.com/office/drawing/2014/main" id="{B225A2D2-F582-CD49-BA79-12C67E29D520}"/>
                </a:ext>
              </a:extLst>
            </p:cNvPr>
            <p:cNvCxnSpPr>
              <a:cxnSpLocks/>
              <a:stCxn id="26" idx="1"/>
              <a:endCxn id="25" idx="5"/>
            </p:cNvCxnSpPr>
            <p:nvPr/>
          </p:nvCxnSpPr>
          <p:spPr>
            <a:xfrm flipH="1" flipV="1">
              <a:off x="-1505280" y="4734910"/>
              <a:ext cx="2091905" cy="1547538"/>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Group 27">
            <a:extLst>
              <a:ext uri="{FF2B5EF4-FFF2-40B4-BE49-F238E27FC236}">
                <a16:creationId xmlns:a16="http://schemas.microsoft.com/office/drawing/2014/main" id="{FC9279CC-026B-CA4D-8A3C-1308A1E32BF1}"/>
              </a:ext>
            </a:extLst>
          </p:cNvPr>
          <p:cNvGrpSpPr/>
          <p:nvPr/>
        </p:nvGrpSpPr>
        <p:grpSpPr>
          <a:xfrm>
            <a:off x="4474814" y="4271384"/>
            <a:ext cx="6509656" cy="1372607"/>
            <a:chOff x="-4279657" y="1608211"/>
            <a:chExt cx="6509656" cy="1372607"/>
          </a:xfrm>
        </p:grpSpPr>
        <p:sp>
          <p:nvSpPr>
            <p:cNvPr id="29" name="Oval 28">
              <a:extLst>
                <a:ext uri="{FF2B5EF4-FFF2-40B4-BE49-F238E27FC236}">
                  <a16:creationId xmlns:a16="http://schemas.microsoft.com/office/drawing/2014/main" id="{EA6117BF-A44E-CA4A-BEFD-44F0B35A2A22}"/>
                </a:ext>
              </a:extLst>
            </p:cNvPr>
            <p:cNvSpPr/>
            <p:nvPr/>
          </p:nvSpPr>
          <p:spPr>
            <a:xfrm>
              <a:off x="-4279657" y="1608211"/>
              <a:ext cx="976146" cy="3804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A5ED2D4-FF44-7645-A264-F6A253EDC5EF}"/>
                </a:ext>
              </a:extLst>
            </p:cNvPr>
            <p:cNvSpPr/>
            <p:nvPr/>
          </p:nvSpPr>
          <p:spPr>
            <a:xfrm>
              <a:off x="181340" y="2057161"/>
              <a:ext cx="2048659" cy="923657"/>
            </a:xfrm>
            <a:prstGeom prst="ellipse">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 to element (</a:t>
              </a:r>
              <a:r>
                <a:rPr lang="en-US" i="1" dirty="0" err="1"/>
                <a:t>i</a:t>
              </a:r>
              <a:r>
                <a:rPr lang="en-US" dirty="0" err="1"/>
                <a:t>,</a:t>
              </a:r>
              <a:r>
                <a:rPr lang="en-US" i="1" dirty="0" err="1"/>
                <a:t>j</a:t>
              </a:r>
              <a:r>
                <a:rPr lang="en-US" dirty="0"/>
                <a:t>)</a:t>
              </a:r>
              <a:endParaRPr lang="en-US" i="1" dirty="0"/>
            </a:p>
          </p:txBody>
        </p:sp>
        <p:cxnSp>
          <p:nvCxnSpPr>
            <p:cNvPr id="31" name="Straight Connector 30">
              <a:extLst>
                <a:ext uri="{FF2B5EF4-FFF2-40B4-BE49-F238E27FC236}">
                  <a16:creationId xmlns:a16="http://schemas.microsoft.com/office/drawing/2014/main" id="{8B38CD1B-B95D-774A-A5BF-84D57AA1E76D}"/>
                </a:ext>
              </a:extLst>
            </p:cNvPr>
            <p:cNvCxnSpPr>
              <a:cxnSpLocks/>
              <a:stCxn id="30" idx="2"/>
              <a:endCxn id="29" idx="6"/>
            </p:cNvCxnSpPr>
            <p:nvPr/>
          </p:nvCxnSpPr>
          <p:spPr>
            <a:xfrm flipH="1" flipV="1">
              <a:off x="-3303511" y="1798418"/>
              <a:ext cx="3484851" cy="720572"/>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pic>
        <p:nvPicPr>
          <p:cNvPr id="35" name="Picture 34">
            <a:extLst>
              <a:ext uri="{FF2B5EF4-FFF2-40B4-BE49-F238E27FC236}">
                <a16:creationId xmlns:a16="http://schemas.microsoft.com/office/drawing/2014/main" id="{8B71E3EB-93CA-5744-B123-D815CCD2FF4A}"/>
              </a:ext>
            </a:extLst>
          </p:cNvPr>
          <p:cNvPicPr>
            <a:picLocks noChangeAspect="1"/>
          </p:cNvPicPr>
          <p:nvPr/>
        </p:nvPicPr>
        <p:blipFill>
          <a:blip r:embed="rId4"/>
          <a:stretch>
            <a:fillRect/>
          </a:stretch>
        </p:blipFill>
        <p:spPr>
          <a:xfrm>
            <a:off x="2651552" y="378744"/>
            <a:ext cx="9540447" cy="331704"/>
          </a:xfrm>
          <a:prstGeom prst="rect">
            <a:avLst/>
          </a:prstGeom>
          <a:solidFill>
            <a:srgbClr val="002060"/>
          </a:solidFill>
        </p:spPr>
      </p:pic>
      <p:pic>
        <p:nvPicPr>
          <p:cNvPr id="13" name="Picture 12">
            <a:extLst>
              <a:ext uri="{FF2B5EF4-FFF2-40B4-BE49-F238E27FC236}">
                <a16:creationId xmlns:a16="http://schemas.microsoft.com/office/drawing/2014/main" id="{1F02B4E3-BB9C-EB47-A724-D2F35FD42B84}"/>
              </a:ext>
            </a:extLst>
          </p:cNvPr>
          <p:cNvPicPr>
            <a:picLocks noChangeAspect="1"/>
          </p:cNvPicPr>
          <p:nvPr/>
        </p:nvPicPr>
        <p:blipFill>
          <a:blip r:embed="rId5"/>
          <a:stretch>
            <a:fillRect/>
          </a:stretch>
        </p:blipFill>
        <p:spPr>
          <a:xfrm>
            <a:off x="369052" y="1579085"/>
            <a:ext cx="11453896" cy="1699664"/>
          </a:xfrm>
          <a:prstGeom prst="rect">
            <a:avLst/>
          </a:prstGeom>
        </p:spPr>
      </p:pic>
    </p:spTree>
    <p:extLst>
      <p:ext uri="{BB962C8B-B14F-4D97-AF65-F5344CB8AC3E}">
        <p14:creationId xmlns:p14="http://schemas.microsoft.com/office/powerpoint/2010/main" val="2504087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404881"/>
            <a:ext cx="10515600" cy="1325563"/>
          </a:xfrm>
        </p:spPr>
        <p:txBody>
          <a:bodyPr/>
          <a:lstStyle/>
          <a:p>
            <a:br>
              <a:rPr lang="en-US" dirty="0"/>
            </a:br>
            <a:r>
              <a:rPr lang="en-US" dirty="0"/>
              <a:t>Find the Array’s Dimensions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solidFill>
            <a:schemeClr val="tx1">
              <a:lumMod val="85000"/>
              <a:lumOff val="15000"/>
            </a:schemeClr>
          </a:solidFill>
        </p:spPr>
        <p:txBody>
          <a:bodyPr>
            <a:normAutofit lnSpcReduction="10000"/>
          </a:bodyPr>
          <a:lstStyle/>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M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N …</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A[M][N];</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B[N][M];</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foo (long </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 long j)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	return A[</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][j] + B[j][</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chemeClr val="bg1"/>
                </a:solidFill>
                <a:cs typeface="Courier New Bold" panose="02070609020205020404" pitchFamily="49" charset="0"/>
              </a:rPr>
              <a:t>What are the values of </a:t>
            </a:r>
            <a:r>
              <a:rPr lang="en-US" sz="2000" i="1" dirty="0">
                <a:solidFill>
                  <a:schemeClr val="bg1"/>
                </a:solidFill>
                <a:cs typeface="Courier New Bold" panose="02070609020205020404" pitchFamily="49" charset="0"/>
              </a:rPr>
              <a:t>M</a:t>
            </a:r>
            <a:r>
              <a:rPr lang="en-US" sz="2000" dirty="0">
                <a:solidFill>
                  <a:schemeClr val="bg1"/>
                </a:solidFill>
                <a:cs typeface="Courier New Bold" panose="02070609020205020404" pitchFamily="49" charset="0"/>
              </a:rPr>
              <a:t> and </a:t>
            </a:r>
            <a:r>
              <a:rPr lang="en-US" sz="2000" i="1" dirty="0">
                <a:solidFill>
                  <a:schemeClr val="bg1"/>
                </a:solidFill>
                <a:cs typeface="Courier New Bold" panose="02070609020205020404" pitchFamily="49" charset="0"/>
              </a:rPr>
              <a:t>N</a:t>
            </a:r>
            <a:r>
              <a:rPr lang="en-US" sz="2000" dirty="0">
                <a:solidFill>
                  <a:schemeClr val="bg1"/>
                </a:solidFill>
                <a:cs typeface="Courier New Bold" panose="02070609020205020404" pitchFamily="49" charset="0"/>
              </a:rPr>
              <a:t>?</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solidFill>
            <a:schemeClr val="tx1">
              <a:lumMod val="85000"/>
              <a:lumOff val="15000"/>
            </a:schemeClr>
          </a:solidFill>
        </p:spPr>
        <p:txBody>
          <a:bodyPr>
            <a:normAutofit lnSpcReduction="10000"/>
          </a:bodyPr>
          <a:lstStyle/>
          <a:p>
            <a:pPr marL="0" indent="0">
              <a:buNone/>
              <a:tabLst>
                <a:tab pos="457200" algn="l"/>
                <a:tab pos="1371600" algn="l"/>
              </a:tabLst>
            </a:pPr>
            <a:r>
              <a:rPr lang="en-US" sz="2000" dirty="0" err="1">
                <a:solidFill>
                  <a:schemeClr val="bg1"/>
                </a:solidFill>
                <a:cs typeface="Courier New Bold" panose="02070609020205020404" pitchFamily="49" charset="0"/>
              </a:rPr>
              <a:t>i</a:t>
            </a:r>
            <a:r>
              <a:rPr lang="en-US" sz="2000" dirty="0">
                <a:solidFill>
                  <a:schemeClr val="bg1"/>
                </a:solidFill>
                <a:cs typeface="Courier New Bold" panose="02070609020205020404" pitchFamily="49" charset="0"/>
              </a:rPr>
              <a:t> in %</a:t>
            </a:r>
            <a:r>
              <a:rPr lang="en-US" sz="2000" dirty="0" err="1">
                <a:solidFill>
                  <a:schemeClr val="bg1"/>
                </a:solidFill>
                <a:cs typeface="Courier New Bold" panose="02070609020205020404" pitchFamily="49" charset="0"/>
              </a:rPr>
              <a:t>rdi</a:t>
            </a:r>
            <a:r>
              <a:rPr lang="en-US" sz="2000" dirty="0">
                <a:solidFill>
                  <a:schemeClr val="bg1"/>
                </a:solidFill>
                <a:cs typeface="Courier New Bold" panose="02070609020205020404" pitchFamily="49" charset="0"/>
              </a:rPr>
              <a:t>	j in %</a:t>
            </a:r>
            <a:r>
              <a:rPr lang="en-US" sz="2000" dirty="0" err="1">
                <a:solidFill>
                  <a:schemeClr val="bg1"/>
                </a:solidFill>
                <a:cs typeface="Courier New Bold" panose="02070609020205020404" pitchFamily="49" charset="0"/>
              </a:rPr>
              <a:t>rsi</a:t>
            </a:r>
            <a:r>
              <a:rPr lang="en-US" sz="2000" dirty="0">
                <a:solidFill>
                  <a:schemeClr val="bg1"/>
                </a:solidFill>
                <a:cs typeface="Courier New Bold" panose="02070609020205020404" pitchFamily="49" charset="0"/>
              </a:rPr>
              <a:t>	</a:t>
            </a:r>
            <a:r>
              <a:rPr lang="en-US" sz="2000" dirty="0" err="1">
                <a:solidFill>
                  <a:schemeClr val="bg1"/>
                </a:solidFill>
                <a:cs typeface="Courier New Bold" panose="02070609020205020404" pitchFamily="49" charset="0"/>
              </a:rPr>
              <a:t>return_value</a:t>
            </a:r>
            <a:r>
              <a:rPr lang="en-US" sz="2000" dirty="0">
                <a:solidFill>
                  <a:schemeClr val="bg1"/>
                </a:solidFill>
                <a:cs typeface="Courier New Bold" panose="02070609020205020404" pitchFamily="49" charset="0"/>
              </a:rPr>
              <a:t> in %</a:t>
            </a:r>
            <a:r>
              <a:rPr lang="en-US" sz="2000" dirty="0" err="1">
                <a:solidFill>
                  <a:schemeClr val="bg1"/>
                </a:solidFill>
                <a:cs typeface="Courier New Bold" panose="02070609020205020404" pitchFamily="49" charset="0"/>
              </a:rPr>
              <a:t>rax</a:t>
            </a:r>
            <a:endParaRPr lang="en-US" sz="2000" dirty="0">
              <a:solidFill>
                <a:schemeClr val="bg1"/>
              </a:solidFill>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foo:</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leaq</a:t>
            </a:r>
            <a:r>
              <a:rPr lang="en-US" sz="2000" dirty="0">
                <a:solidFill>
                  <a:srgbClr val="FFBF00"/>
                </a:solidFill>
                <a:latin typeface="Courier New Bold" panose="02070609020205020404" pitchFamily="49" charset="0"/>
                <a:cs typeface="Courier New Bold" panose="02070609020205020404" pitchFamily="49" charset="0"/>
              </a:rPr>
              <a:t>    0(,%rdi,8),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subq</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rdi</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addq</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rsi</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leaq</a:t>
            </a:r>
            <a:r>
              <a:rPr lang="en-US" sz="2000" dirty="0">
                <a:solidFill>
                  <a:srgbClr val="FFBF00"/>
                </a:solidFill>
                <a:latin typeface="Courier New Bold" panose="02070609020205020404" pitchFamily="49" charset="0"/>
                <a:cs typeface="Courier New Bold" panose="02070609020205020404" pitchFamily="49" charset="0"/>
              </a:rPr>
              <a:t>    (%rsi,%rsi,2),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leaq</a:t>
            </a:r>
            <a:r>
              <a:rPr lang="en-US" sz="2000" dirty="0">
                <a:solidFill>
                  <a:srgbClr val="FFBF00"/>
                </a:solidFill>
                <a:latin typeface="Courier New Bold" panose="02070609020205020404" pitchFamily="49" charset="0"/>
                <a:cs typeface="Courier New Bold" panose="02070609020205020404" pitchFamily="49" charset="0"/>
              </a:rPr>
              <a:t>    (%rdi,%rdx,2),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movq</a:t>
            </a:r>
            <a:r>
              <a:rPr lang="en-US" sz="2000" dirty="0">
                <a:solidFill>
                  <a:srgbClr val="FFBF00"/>
                </a:solidFill>
                <a:latin typeface="Courier New Bold" panose="02070609020205020404" pitchFamily="49" charset="0"/>
                <a:cs typeface="Courier New Bold" panose="02070609020205020404" pitchFamily="49" charset="0"/>
              </a:rPr>
              <a:t>    B(,%rdx,8),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addq</a:t>
            </a:r>
            <a:r>
              <a:rPr lang="en-US" sz="2000" dirty="0">
                <a:solidFill>
                  <a:srgbClr val="FFBF00"/>
                </a:solidFill>
                <a:latin typeface="Courier New Bold" panose="02070609020205020404" pitchFamily="49" charset="0"/>
                <a:cs typeface="Courier New Bold" panose="02070609020205020404" pitchFamily="49" charset="0"/>
              </a:rPr>
              <a:t>    A(,%rax,8), %</a:t>
            </a:r>
            <a:r>
              <a:rPr lang="en-US" sz="2000" dirty="0" err="1">
                <a:solidFill>
                  <a:srgbClr val="FFBF00"/>
                </a:solidFill>
                <a:latin typeface="Courier New Bold" panose="02070609020205020404" pitchFamily="49" charset="0"/>
                <a:cs typeface="Courier New Bold" panose="02070609020205020404" pitchFamily="49" charset="0"/>
              </a:rPr>
              <a:t>rdx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movq</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rdx</a:t>
            </a: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rax</a:t>
            </a:r>
            <a:endParaRPr lang="en-US" sz="2000" dirty="0">
              <a:solidFill>
                <a:srgbClr val="FFBF00"/>
              </a:solidFill>
              <a:latin typeface="Courier New Bold" panose="02070609020205020404" pitchFamily="49" charset="0"/>
              <a:cs typeface="Courier New Bold" panose="02070609020205020404" pitchFamily="49" charset="0"/>
            </a:endParaRP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ret</a:t>
            </a:r>
            <a:endParaRPr lang="en-US" sz="2000"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12" name="Picture 11">
            <a:extLst>
              <a:ext uri="{FF2B5EF4-FFF2-40B4-BE49-F238E27FC236}">
                <a16:creationId xmlns:a16="http://schemas.microsoft.com/office/drawing/2014/main" id="{FB38A3A7-F40D-E344-AB9A-4479102E343B}"/>
              </a:ext>
            </a:extLst>
          </p:cNvPr>
          <p:cNvPicPr>
            <a:picLocks noChangeAspect="1"/>
          </p:cNvPicPr>
          <p:nvPr/>
        </p:nvPicPr>
        <p:blipFill>
          <a:blip r:embed="rId3"/>
          <a:stretch>
            <a:fillRect/>
          </a:stretch>
        </p:blipFill>
        <p:spPr>
          <a:xfrm>
            <a:off x="838200" y="723030"/>
            <a:ext cx="11353800" cy="389947"/>
          </a:xfrm>
          <a:prstGeom prst="rect">
            <a:avLst/>
          </a:prstGeom>
          <a:solidFill>
            <a:srgbClr val="002060"/>
          </a:solidFill>
        </p:spPr>
      </p:pic>
      <p:pic>
        <p:nvPicPr>
          <p:cNvPr id="13" name="Picture 12">
            <a:extLst>
              <a:ext uri="{FF2B5EF4-FFF2-40B4-BE49-F238E27FC236}">
                <a16:creationId xmlns:a16="http://schemas.microsoft.com/office/drawing/2014/main" id="{DA3CE054-5549-6F42-8850-C1C131D59328}"/>
              </a:ext>
            </a:extLst>
          </p:cNvPr>
          <p:cNvPicPr>
            <a:picLocks noChangeAspect="1"/>
          </p:cNvPicPr>
          <p:nvPr/>
        </p:nvPicPr>
        <p:blipFill>
          <a:blip r:embed="rId4"/>
          <a:stretch>
            <a:fillRect/>
          </a:stretch>
        </p:blipFill>
        <p:spPr>
          <a:xfrm>
            <a:off x="5327650" y="11060"/>
            <a:ext cx="6864350" cy="349355"/>
          </a:xfrm>
          <a:prstGeom prst="rect">
            <a:avLst/>
          </a:prstGeom>
          <a:solidFill>
            <a:srgbClr val="002060"/>
          </a:solidFill>
        </p:spPr>
      </p:pic>
      <p:pic>
        <p:nvPicPr>
          <p:cNvPr id="14" name="Picture 13">
            <a:extLst>
              <a:ext uri="{FF2B5EF4-FFF2-40B4-BE49-F238E27FC236}">
                <a16:creationId xmlns:a16="http://schemas.microsoft.com/office/drawing/2014/main" id="{3F858EB4-9499-2F49-806B-4B82B3C9A339}"/>
              </a:ext>
            </a:extLst>
          </p:cNvPr>
          <p:cNvPicPr>
            <a:picLocks noChangeAspect="1"/>
          </p:cNvPicPr>
          <p:nvPr/>
        </p:nvPicPr>
        <p:blipFill>
          <a:blip r:embed="rId5"/>
          <a:stretch>
            <a:fillRect/>
          </a:stretch>
        </p:blipFill>
        <p:spPr>
          <a:xfrm>
            <a:off x="2651552" y="378744"/>
            <a:ext cx="9540447" cy="331704"/>
          </a:xfrm>
          <a:prstGeom prst="rect">
            <a:avLst/>
          </a:prstGeom>
          <a:solidFill>
            <a:srgbClr val="002060"/>
          </a:solidFill>
        </p:spPr>
      </p:pic>
    </p:spTree>
    <p:extLst>
      <p:ext uri="{BB962C8B-B14F-4D97-AF65-F5344CB8AC3E}">
        <p14:creationId xmlns:p14="http://schemas.microsoft.com/office/powerpoint/2010/main" val="11061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404881"/>
            <a:ext cx="10515600" cy="1325563"/>
          </a:xfrm>
        </p:spPr>
        <p:txBody>
          <a:bodyPr/>
          <a:lstStyle/>
          <a:p>
            <a:br>
              <a:rPr lang="en-US" dirty="0"/>
            </a:br>
            <a:r>
              <a:rPr lang="en-US" dirty="0"/>
              <a:t>Find the Array’s Dimensions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solidFill>
            <a:schemeClr val="tx1">
              <a:lumMod val="85000"/>
              <a:lumOff val="15000"/>
            </a:schemeClr>
          </a:solidFill>
        </p:spPr>
        <p:txBody>
          <a:bodyPr>
            <a:normAutofit lnSpcReduction="10000"/>
          </a:bodyPr>
          <a:lstStyle/>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M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#define N …</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A[M][N];</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B[N][M];</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long foo (long </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 long j) {</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	return A[</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][j] + B[j][</a:t>
            </a:r>
            <a:r>
              <a:rPr lang="en-US" sz="2000" dirty="0" err="1">
                <a:solidFill>
                  <a:srgbClr val="00FF00"/>
                </a:solidFill>
                <a:latin typeface="Courier New Bold" panose="02070609020205020404" pitchFamily="49" charset="0"/>
                <a:cs typeface="Courier New Bold" panose="02070609020205020404" pitchFamily="49" charset="0"/>
              </a:rPr>
              <a:t>i</a:t>
            </a: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r>
              <a:rPr lang="en-US" sz="2000" dirty="0">
                <a:solidFill>
                  <a:srgbClr val="00FF00"/>
                </a:solidFill>
                <a:latin typeface="Courier New Bold" panose="02070609020205020404" pitchFamily="49" charset="0"/>
                <a:cs typeface="Courier New Bold" panose="02070609020205020404" pitchFamily="49" charset="0"/>
              </a:rPr>
              <a:t>}</a:t>
            </a:r>
          </a:p>
          <a:p>
            <a:pPr marL="0">
              <a:buNone/>
              <a:tabLst>
                <a:tab pos="457200" algn="l"/>
              </a:tabLst>
            </a:pPr>
            <a:endParaRPr lang="en-US" sz="2000" dirty="0">
              <a:solidFill>
                <a:srgbClr val="00FF00"/>
              </a:solidFill>
              <a:latin typeface="Courier New Bold" panose="02070609020205020404" pitchFamily="49" charset="0"/>
              <a:cs typeface="Courier New Bold" panose="02070609020205020404" pitchFamily="49" charset="0"/>
            </a:endParaRPr>
          </a:p>
          <a:p>
            <a:pPr marL="0">
              <a:buNone/>
              <a:tabLst>
                <a:tab pos="457200" algn="l"/>
              </a:tabLst>
            </a:pPr>
            <a:r>
              <a:rPr lang="en-US" sz="2000" dirty="0">
                <a:solidFill>
                  <a:schemeClr val="bg1"/>
                </a:solidFill>
                <a:cs typeface="Courier New Bold" panose="02070609020205020404" pitchFamily="49" charset="0"/>
              </a:rPr>
              <a:t>What are the values of </a:t>
            </a:r>
            <a:r>
              <a:rPr lang="en-US" sz="2000" i="1" dirty="0">
                <a:solidFill>
                  <a:schemeClr val="bg1"/>
                </a:solidFill>
                <a:cs typeface="Courier New Bold" panose="02070609020205020404" pitchFamily="49" charset="0"/>
              </a:rPr>
              <a:t>M</a:t>
            </a:r>
            <a:r>
              <a:rPr lang="en-US" sz="2000" dirty="0">
                <a:solidFill>
                  <a:schemeClr val="bg1"/>
                </a:solidFill>
                <a:cs typeface="Courier New Bold" panose="02070609020205020404" pitchFamily="49" charset="0"/>
              </a:rPr>
              <a:t> and </a:t>
            </a:r>
            <a:r>
              <a:rPr lang="en-US" sz="2000" i="1" dirty="0">
                <a:solidFill>
                  <a:schemeClr val="bg1"/>
                </a:solidFill>
                <a:cs typeface="Courier New Bold" panose="02070609020205020404" pitchFamily="49" charset="0"/>
              </a:rPr>
              <a:t>N</a:t>
            </a:r>
            <a:r>
              <a:rPr lang="en-US" sz="2000" dirty="0">
                <a:solidFill>
                  <a:schemeClr val="bg1"/>
                </a:solidFill>
                <a:cs typeface="Courier New Bold" panose="02070609020205020404" pitchFamily="49" charset="0"/>
              </a:rPr>
              <a:t>?</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solidFill>
            <a:schemeClr val="tx1">
              <a:lumMod val="85000"/>
              <a:lumOff val="15000"/>
            </a:schemeClr>
          </a:solidFill>
        </p:spPr>
        <p:txBody>
          <a:bodyPr>
            <a:normAutofit fontScale="85000" lnSpcReduction="20000"/>
          </a:bodyPr>
          <a:lstStyle/>
          <a:p>
            <a:pPr marL="0" indent="0">
              <a:buNone/>
              <a:tabLst>
                <a:tab pos="457200" algn="l"/>
                <a:tab pos="1371600" algn="l"/>
              </a:tabLst>
            </a:pPr>
            <a:r>
              <a:rPr lang="en-US" sz="2000" dirty="0" err="1">
                <a:solidFill>
                  <a:schemeClr val="bg1"/>
                </a:solidFill>
                <a:cs typeface="Courier New Bold" panose="02070609020205020404" pitchFamily="49" charset="0"/>
              </a:rPr>
              <a:t>i</a:t>
            </a:r>
            <a:r>
              <a:rPr lang="en-US" sz="2000" dirty="0">
                <a:solidFill>
                  <a:schemeClr val="bg1"/>
                </a:solidFill>
                <a:cs typeface="Courier New Bold" panose="02070609020205020404" pitchFamily="49" charset="0"/>
              </a:rPr>
              <a:t> in X0	j in X1	</a:t>
            </a:r>
            <a:r>
              <a:rPr lang="en-US" sz="2000" dirty="0" err="1">
                <a:solidFill>
                  <a:schemeClr val="bg1"/>
                </a:solidFill>
                <a:cs typeface="Courier New Bold" panose="02070609020205020404" pitchFamily="49" charset="0"/>
              </a:rPr>
              <a:t>return_value</a:t>
            </a:r>
            <a:r>
              <a:rPr lang="en-US" sz="2000" dirty="0">
                <a:solidFill>
                  <a:schemeClr val="bg1"/>
                </a:solidFill>
                <a:cs typeface="Courier New Bold" panose="02070609020205020404" pitchFamily="49" charset="0"/>
              </a:rPr>
              <a:t> in X0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foo:</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adrp</a:t>
            </a:r>
            <a:r>
              <a:rPr lang="en-US" sz="2000" dirty="0">
                <a:solidFill>
                  <a:srgbClr val="FFBF00"/>
                </a:solidFill>
                <a:latin typeface="Courier New Bold" panose="02070609020205020404" pitchFamily="49" charset="0"/>
                <a:cs typeface="Courier New Bold" panose="02070609020205020404" pitchFamily="49" charset="0"/>
              </a:rPr>
              <a:t>    x2, .LANCHOR0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x2, x2, :lo12:.LANCHOR0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x3, x0, 3</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sub     x3, x3, x0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x3, x3, x1</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ldr</a:t>
            </a:r>
            <a:r>
              <a:rPr lang="en-US" sz="2000" dirty="0">
                <a:solidFill>
                  <a:srgbClr val="FFBF00"/>
                </a:solidFill>
                <a:latin typeface="Courier New Bold" panose="02070609020205020404" pitchFamily="49" charset="0"/>
                <a:cs typeface="Courier New Bold" panose="02070609020205020404" pitchFamily="49" charset="0"/>
              </a:rPr>
              <a:t>     x3, [x2, x3,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3]</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x2, x2, 336</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x1, x1, x1,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1</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x1, x0, x1,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1</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t>
            </a:r>
            <a:r>
              <a:rPr lang="en-US" sz="2000" dirty="0" err="1">
                <a:solidFill>
                  <a:srgbClr val="FFBF00"/>
                </a:solidFill>
                <a:latin typeface="Courier New Bold" panose="02070609020205020404" pitchFamily="49" charset="0"/>
                <a:cs typeface="Courier New Bold" panose="02070609020205020404" pitchFamily="49" charset="0"/>
              </a:rPr>
              <a:t>ldr</a:t>
            </a:r>
            <a:r>
              <a:rPr lang="en-US" sz="2000" dirty="0">
                <a:solidFill>
                  <a:srgbClr val="FFBF00"/>
                </a:solidFill>
                <a:latin typeface="Courier New Bold" panose="02070609020205020404" pitchFamily="49" charset="0"/>
                <a:cs typeface="Courier New Bold" panose="02070609020205020404" pitchFamily="49" charset="0"/>
              </a:rPr>
              <a:t>     x0, [x2, x1, </a:t>
            </a:r>
            <a:r>
              <a:rPr lang="en-US" sz="2000" dirty="0" err="1">
                <a:solidFill>
                  <a:srgbClr val="FFBF00"/>
                </a:solidFill>
                <a:latin typeface="Courier New Bold" panose="02070609020205020404" pitchFamily="49" charset="0"/>
                <a:cs typeface="Courier New Bold" panose="02070609020205020404" pitchFamily="49" charset="0"/>
              </a:rPr>
              <a:t>lsl</a:t>
            </a:r>
            <a:r>
              <a:rPr lang="en-US" sz="2000" dirty="0">
                <a:solidFill>
                  <a:srgbClr val="FFBF00"/>
                </a:solidFill>
                <a:latin typeface="Courier New Bold" panose="02070609020205020404" pitchFamily="49" charset="0"/>
                <a:cs typeface="Courier New Bold" panose="02070609020205020404" pitchFamily="49" charset="0"/>
              </a:rPr>
              <a:t> 3]</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add     x0, x3, x0</a:t>
            </a:r>
          </a:p>
          <a:p>
            <a:pPr marL="0" indent="0">
              <a:buNone/>
              <a:tabLst>
                <a:tab pos="457200" algn="l"/>
                <a:tab pos="1371600" algn="l"/>
              </a:tabLst>
            </a:pPr>
            <a:r>
              <a:rPr lang="en-US" sz="2000" dirty="0">
                <a:solidFill>
                  <a:srgbClr val="FFBF00"/>
                </a:solidFill>
                <a:latin typeface="Courier New Bold" panose="02070609020205020404" pitchFamily="49" charset="0"/>
                <a:cs typeface="Courier New Bold" panose="02070609020205020404" pitchFamily="49" charset="0"/>
              </a:rPr>
              <a:t>    ret</a:t>
            </a:r>
            <a:endParaRPr lang="en-US" sz="2000"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pic>
        <p:nvPicPr>
          <p:cNvPr id="12" name="Picture 11">
            <a:extLst>
              <a:ext uri="{FF2B5EF4-FFF2-40B4-BE49-F238E27FC236}">
                <a16:creationId xmlns:a16="http://schemas.microsoft.com/office/drawing/2014/main" id="{FB38A3A7-F40D-E344-AB9A-4479102E343B}"/>
              </a:ext>
            </a:extLst>
          </p:cNvPr>
          <p:cNvPicPr>
            <a:picLocks noChangeAspect="1"/>
          </p:cNvPicPr>
          <p:nvPr/>
        </p:nvPicPr>
        <p:blipFill>
          <a:blip r:embed="rId3"/>
          <a:stretch>
            <a:fillRect/>
          </a:stretch>
        </p:blipFill>
        <p:spPr>
          <a:xfrm>
            <a:off x="838200" y="723030"/>
            <a:ext cx="11353800" cy="389947"/>
          </a:xfrm>
          <a:prstGeom prst="rect">
            <a:avLst/>
          </a:prstGeom>
          <a:solidFill>
            <a:srgbClr val="002060"/>
          </a:solidFill>
        </p:spPr>
      </p:pic>
      <p:pic>
        <p:nvPicPr>
          <p:cNvPr id="13" name="Picture 12">
            <a:extLst>
              <a:ext uri="{FF2B5EF4-FFF2-40B4-BE49-F238E27FC236}">
                <a16:creationId xmlns:a16="http://schemas.microsoft.com/office/drawing/2014/main" id="{DA3CE054-5549-6F42-8850-C1C131D59328}"/>
              </a:ext>
            </a:extLst>
          </p:cNvPr>
          <p:cNvPicPr>
            <a:picLocks noChangeAspect="1"/>
          </p:cNvPicPr>
          <p:nvPr/>
        </p:nvPicPr>
        <p:blipFill>
          <a:blip r:embed="rId4"/>
          <a:stretch>
            <a:fillRect/>
          </a:stretch>
        </p:blipFill>
        <p:spPr>
          <a:xfrm>
            <a:off x="5327650" y="11060"/>
            <a:ext cx="6864350" cy="349355"/>
          </a:xfrm>
          <a:prstGeom prst="rect">
            <a:avLst/>
          </a:prstGeom>
          <a:solidFill>
            <a:srgbClr val="002060"/>
          </a:solidFill>
        </p:spPr>
      </p:pic>
      <p:pic>
        <p:nvPicPr>
          <p:cNvPr id="14" name="Picture 13">
            <a:extLst>
              <a:ext uri="{FF2B5EF4-FFF2-40B4-BE49-F238E27FC236}">
                <a16:creationId xmlns:a16="http://schemas.microsoft.com/office/drawing/2014/main" id="{3F858EB4-9499-2F49-806B-4B82B3C9A339}"/>
              </a:ext>
            </a:extLst>
          </p:cNvPr>
          <p:cNvPicPr>
            <a:picLocks noChangeAspect="1"/>
          </p:cNvPicPr>
          <p:nvPr/>
        </p:nvPicPr>
        <p:blipFill>
          <a:blip r:embed="rId5"/>
          <a:stretch>
            <a:fillRect/>
          </a:stretch>
        </p:blipFill>
        <p:spPr>
          <a:xfrm>
            <a:off x="2651552" y="378744"/>
            <a:ext cx="9540447" cy="331704"/>
          </a:xfrm>
          <a:prstGeom prst="rect">
            <a:avLst/>
          </a:prstGeom>
          <a:solidFill>
            <a:srgbClr val="002060"/>
          </a:solidFill>
        </p:spPr>
      </p:pic>
    </p:spTree>
    <p:extLst>
      <p:ext uri="{BB962C8B-B14F-4D97-AF65-F5344CB8AC3E}">
        <p14:creationId xmlns:p14="http://schemas.microsoft.com/office/powerpoint/2010/main" val="381800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93F634-3CC0-F143-AB39-02EA006B4C4C}"/>
              </a:ext>
            </a:extLst>
          </p:cNvPr>
          <p:cNvSpPr>
            <a:spLocks noGrp="1"/>
          </p:cNvSpPr>
          <p:nvPr>
            <p:ph type="title"/>
          </p:nvPr>
        </p:nvSpPr>
        <p:spPr/>
        <p:txBody>
          <a:bodyPr/>
          <a:lstStyle/>
          <a:p>
            <a:r>
              <a:rPr lang="en-US" dirty="0"/>
              <a:t>Nested Arrays are Great, but…</a:t>
            </a:r>
          </a:p>
        </p:txBody>
      </p:sp>
      <p:sp>
        <p:nvSpPr>
          <p:cNvPr id="9" name="Content Placeholder 8">
            <a:extLst>
              <a:ext uri="{FF2B5EF4-FFF2-40B4-BE49-F238E27FC236}">
                <a16:creationId xmlns:a16="http://schemas.microsoft.com/office/drawing/2014/main" id="{2727689C-2A51-6A44-8197-DFED66C73F4B}"/>
              </a:ext>
            </a:extLst>
          </p:cNvPr>
          <p:cNvSpPr>
            <a:spLocks noGrp="1"/>
          </p:cNvSpPr>
          <p:nvPr>
            <p:ph idx="1"/>
          </p:nvPr>
        </p:nvSpPr>
        <p:spPr/>
        <p:txBody>
          <a:bodyPr/>
          <a:lstStyle/>
          <a:p>
            <a:r>
              <a:rPr lang="en-US" dirty="0"/>
              <a:t>Nested arrays are compact &amp; fast to access     🎉</a:t>
            </a:r>
          </a:p>
          <a:p>
            <a:endParaRPr lang="en-US" dirty="0"/>
          </a:p>
          <a:p>
            <a:r>
              <a:rPr lang="en-US" dirty="0"/>
              <a:t>Nested arrays require </a:t>
            </a:r>
            <a:r>
              <a:rPr lang="en-US" i="1" dirty="0"/>
              <a:t>a priori</a:t>
            </a:r>
            <a:r>
              <a:rPr lang="en-US" dirty="0"/>
              <a:t> knowledge of dimensions     😞</a:t>
            </a:r>
          </a:p>
          <a:p>
            <a:endParaRPr lang="en-US" dirty="0"/>
          </a:p>
          <a:p>
            <a:r>
              <a:rPr lang="en-US" dirty="0"/>
              <a:t>Nested arrays require all rows to be the same length</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30971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Iliffe Vectors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8300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0AB00-537F-9E4B-B701-C57A453E336F}"/>
              </a:ext>
            </a:extLst>
          </p:cNvPr>
          <p:cNvSpPr>
            <a:spLocks noGrp="1"/>
          </p:cNvSpPr>
          <p:nvPr>
            <p:ph type="title"/>
          </p:nvPr>
        </p:nvSpPr>
        <p:spPr/>
        <p:txBody>
          <a:bodyPr/>
          <a:lstStyle/>
          <a:p>
            <a:r>
              <a:rPr lang="en-US" dirty="0" err="1"/>
              <a:t>Illiffe</a:t>
            </a:r>
            <a:r>
              <a:rPr lang="en-US" dirty="0"/>
              <a:t> Vector = Array of Pointers to Arrays</a:t>
            </a:r>
          </a:p>
        </p:txBody>
      </p:sp>
      <p:sp>
        <p:nvSpPr>
          <p:cNvPr id="9" name="Content Placeholder 8">
            <a:extLst>
              <a:ext uri="{FF2B5EF4-FFF2-40B4-BE49-F238E27FC236}">
                <a16:creationId xmlns:a16="http://schemas.microsoft.com/office/drawing/2014/main" id="{956F92EE-8BF2-8747-8DB5-44194B5A34DB}"/>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R</a:t>
            </a:r>
            <a:r>
              <a:rPr lang="en-US" dirty="0">
                <a:latin typeface="Lucida Console" panose="020B0609040504020204" pitchFamily="49" charset="0"/>
              </a:rPr>
              <a:t>];</a:t>
            </a:r>
            <a:br>
              <a:rPr lang="en-US" dirty="0">
                <a:latin typeface="Lucida Console" panose="020B0609040504020204" pitchFamily="49" charset="0"/>
              </a:rPr>
            </a:br>
            <a:r>
              <a:rPr lang="en-US" dirty="0">
                <a:latin typeface="Lucida Console" panose="020B0609040504020204" pitchFamily="49" charset="0"/>
              </a:rPr>
              <a:t>A[0] = (</a:t>
            </a:r>
            <a:r>
              <a:rPr lang="en-US" i="1" dirty="0">
                <a:latin typeface="Lucida Console" panose="020B0609040504020204" pitchFamily="49" charset="0"/>
              </a:rPr>
              <a:t>T</a:t>
            </a:r>
            <a:r>
              <a:rPr lang="en-US" dirty="0">
                <a:latin typeface="Lucida Console" panose="020B0609040504020204" pitchFamily="49" charset="0"/>
              </a:rPr>
              <a:t> *)</a:t>
            </a:r>
            <a:r>
              <a:rPr lang="en-US" dirty="0" err="1">
                <a:latin typeface="Lucida Console" panose="020B0609040504020204" pitchFamily="49" charset="0"/>
              </a:rPr>
              <a:t>calloc</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br>
              <a:rPr lang="en-US" dirty="0">
                <a:latin typeface="Lucida Console" panose="020B0609040504020204" pitchFamily="49" charset="0"/>
              </a:rPr>
            </a:br>
            <a:r>
              <a:rPr lang="en-US" dirty="0">
                <a:latin typeface="Lucida Console" panose="020B0609040504020204" pitchFamily="49" charset="0"/>
              </a:rPr>
              <a:t>A[1] = (</a:t>
            </a:r>
            <a:r>
              <a:rPr lang="en-US" i="1" dirty="0">
                <a:latin typeface="Lucida Console" panose="020B0609040504020204" pitchFamily="49" charset="0"/>
              </a:rPr>
              <a:t>T</a:t>
            </a:r>
            <a:r>
              <a:rPr lang="en-US" dirty="0">
                <a:latin typeface="Lucida Console" panose="020B0609040504020204" pitchFamily="49" charset="0"/>
              </a:rPr>
              <a:t> *)</a:t>
            </a:r>
            <a:r>
              <a:rPr lang="en-US" dirty="0" err="1">
                <a:latin typeface="Lucida Console" panose="020B0609040504020204" pitchFamily="49" charset="0"/>
              </a:rPr>
              <a:t>calloc</a:t>
            </a:r>
            <a:r>
              <a:rPr lang="en-US" dirty="0">
                <a:latin typeface="Lucida Console" panose="020B0609040504020204" pitchFamily="49" charset="0"/>
              </a:rPr>
              <a:t>(</a:t>
            </a:r>
            <a:r>
              <a:rPr lang="en-US" i="1" dirty="0">
                <a:latin typeface="Lucida Console" panose="020B0609040504020204" pitchFamily="49" charset="0"/>
              </a:rPr>
              <a:t>C</a:t>
            </a:r>
            <a:r>
              <a:rPr lang="en-US" dirty="0">
                <a:latin typeface="Lucida Console" panose="020B0609040504020204" pitchFamily="49" charset="0"/>
              </a:rPr>
              <a:t>,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br>
              <a:rPr lang="en-US" dirty="0">
                <a:latin typeface="Lucida Console" panose="020B0609040504020204" pitchFamily="49" charset="0"/>
              </a:rPr>
            </a:br>
            <a:r>
              <a:rPr lang="en-US" dirty="0">
                <a:latin typeface="Lucida Console" panose="020B0609040504020204" pitchFamily="49" charset="0"/>
              </a:rPr>
              <a:t>…</a:t>
            </a:r>
            <a:endParaRPr lang="en-US" i="1" dirty="0"/>
          </a:p>
          <a:p>
            <a:pPr marL="0" indent="0">
              <a:buNone/>
            </a:pPr>
            <a:endParaRPr lang="en-US" i="1" dirty="0"/>
          </a:p>
          <a:p>
            <a:r>
              <a:rPr lang="en-US" i="1" dirty="0"/>
              <a:t>R</a:t>
            </a:r>
            <a:r>
              <a:rPr lang="en-US" dirty="0"/>
              <a:t>-element array, where each element is a pointer</a:t>
            </a:r>
            <a:br>
              <a:rPr lang="en-US" dirty="0"/>
            </a:br>
            <a:r>
              <a:rPr lang="en-US" dirty="0"/>
              <a:t>Each pointer points to a </a:t>
            </a:r>
            <a:r>
              <a:rPr lang="en-US" i="1" dirty="0"/>
              <a:t>C</a:t>
            </a:r>
            <a:r>
              <a:rPr lang="en-US" dirty="0"/>
              <a:t>-element array of </a:t>
            </a:r>
            <a:r>
              <a:rPr lang="en-US" i="1" dirty="0"/>
              <a:t>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35479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3</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One-Dimensional Arrays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262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Iliffe Vector</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8" name="Group 7">
            <a:extLst>
              <a:ext uri="{FF2B5EF4-FFF2-40B4-BE49-F238E27FC236}">
                <a16:creationId xmlns:a16="http://schemas.microsoft.com/office/drawing/2014/main" id="{27A345C9-DB4F-464E-97DA-CBC3E49BA14A}"/>
              </a:ext>
            </a:extLst>
          </p:cNvPr>
          <p:cNvGrpSpPr/>
          <p:nvPr/>
        </p:nvGrpSpPr>
        <p:grpSpPr>
          <a:xfrm>
            <a:off x="5740470" y="438907"/>
            <a:ext cx="5189269" cy="2252823"/>
            <a:chOff x="5668816" y="5153646"/>
            <a:chExt cx="6169888" cy="2678540"/>
          </a:xfrm>
        </p:grpSpPr>
        <p:sp>
          <p:nvSpPr>
            <p:cNvPr id="9" name="Rectangle 8">
              <a:extLst>
                <a:ext uri="{FF2B5EF4-FFF2-40B4-BE49-F238E27FC236}">
                  <a16:creationId xmlns:a16="http://schemas.microsoft.com/office/drawing/2014/main" id="{957E8492-E5BC-5340-B75D-56B526FE554E}"/>
                </a:ext>
              </a:extLst>
            </p:cNvPr>
            <p:cNvSpPr/>
            <p:nvPr/>
          </p:nvSpPr>
          <p:spPr>
            <a:xfrm>
              <a:off x="6911108"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A[1][1]</a:t>
              </a:r>
            </a:p>
          </p:txBody>
        </p:sp>
        <p:sp>
          <p:nvSpPr>
            <p:cNvPr id="10" name="Rectangle 9">
              <a:extLst>
                <a:ext uri="{FF2B5EF4-FFF2-40B4-BE49-F238E27FC236}">
                  <a16:creationId xmlns:a16="http://schemas.microsoft.com/office/drawing/2014/main" id="{239B660A-4B17-0140-A5E8-EF440E5E2C95}"/>
                </a:ext>
              </a:extLst>
            </p:cNvPr>
            <p:cNvSpPr/>
            <p:nvPr/>
          </p:nvSpPr>
          <p:spPr>
            <a:xfrm>
              <a:off x="10596412" y="5153646"/>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A[0][C-1]</a:t>
              </a:r>
            </a:p>
          </p:txBody>
        </p:sp>
        <p:sp>
          <p:nvSpPr>
            <p:cNvPr id="11" name="Rectangle 10">
              <a:extLst>
                <a:ext uri="{FF2B5EF4-FFF2-40B4-BE49-F238E27FC236}">
                  <a16:creationId xmlns:a16="http://schemas.microsoft.com/office/drawing/2014/main" id="{58317FDB-9845-114E-B295-323DBE20263A}"/>
                </a:ext>
              </a:extLst>
            </p:cNvPr>
            <p:cNvSpPr/>
            <p:nvPr/>
          </p:nvSpPr>
          <p:spPr>
            <a:xfrm>
              <a:off x="5668816"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A[0][0]</a:t>
              </a:r>
            </a:p>
          </p:txBody>
        </p:sp>
        <p:sp>
          <p:nvSpPr>
            <p:cNvPr id="12" name="Rectangle 11">
              <a:extLst>
                <a:ext uri="{FF2B5EF4-FFF2-40B4-BE49-F238E27FC236}">
                  <a16:creationId xmlns:a16="http://schemas.microsoft.com/office/drawing/2014/main" id="{EE505C95-88DE-AF4A-8276-0A5262309830}"/>
                </a:ext>
              </a:extLst>
            </p:cNvPr>
            <p:cNvSpPr/>
            <p:nvPr/>
          </p:nvSpPr>
          <p:spPr>
            <a:xfrm>
              <a:off x="6911108" y="5153647"/>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A[0][1]</a:t>
              </a:r>
            </a:p>
          </p:txBody>
        </p:sp>
        <p:sp>
          <p:nvSpPr>
            <p:cNvPr id="13" name="Rectangle 12">
              <a:extLst>
                <a:ext uri="{FF2B5EF4-FFF2-40B4-BE49-F238E27FC236}">
                  <a16:creationId xmlns:a16="http://schemas.microsoft.com/office/drawing/2014/main" id="{22F895A3-B56E-CA4D-ADC3-AAE2DE66F4A7}"/>
                </a:ext>
              </a:extLst>
            </p:cNvPr>
            <p:cNvSpPr/>
            <p:nvPr/>
          </p:nvSpPr>
          <p:spPr>
            <a:xfrm>
              <a:off x="8132614" y="5153646"/>
              <a:ext cx="248458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14" name="Rectangle 13">
              <a:extLst>
                <a:ext uri="{FF2B5EF4-FFF2-40B4-BE49-F238E27FC236}">
                  <a16:creationId xmlns:a16="http://schemas.microsoft.com/office/drawing/2014/main" id="{DC91F099-E79F-884F-9C8C-E5C26877DD16}"/>
                </a:ext>
              </a:extLst>
            </p:cNvPr>
            <p:cNvSpPr/>
            <p:nvPr/>
          </p:nvSpPr>
          <p:spPr>
            <a:xfrm>
              <a:off x="10596412" y="5689355"/>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A[1][C-1]</a:t>
              </a:r>
            </a:p>
          </p:txBody>
        </p:sp>
        <p:sp>
          <p:nvSpPr>
            <p:cNvPr id="15" name="Rectangle 14">
              <a:extLst>
                <a:ext uri="{FF2B5EF4-FFF2-40B4-BE49-F238E27FC236}">
                  <a16:creationId xmlns:a16="http://schemas.microsoft.com/office/drawing/2014/main" id="{23A4F5E9-9003-DC4D-AFC7-CB7E4397CCB6}"/>
                </a:ext>
              </a:extLst>
            </p:cNvPr>
            <p:cNvSpPr/>
            <p:nvPr/>
          </p:nvSpPr>
          <p:spPr>
            <a:xfrm>
              <a:off x="5668816" y="568935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A[1][0]</a:t>
              </a:r>
            </a:p>
          </p:txBody>
        </p:sp>
        <p:sp>
          <p:nvSpPr>
            <p:cNvPr id="16" name="Rectangle 15">
              <a:extLst>
                <a:ext uri="{FF2B5EF4-FFF2-40B4-BE49-F238E27FC236}">
                  <a16:creationId xmlns:a16="http://schemas.microsoft.com/office/drawing/2014/main" id="{5BC960C5-58AB-B94C-8889-3FEC584537A3}"/>
                </a:ext>
              </a:extLst>
            </p:cNvPr>
            <p:cNvSpPr/>
            <p:nvPr/>
          </p:nvSpPr>
          <p:spPr>
            <a:xfrm>
              <a:off x="8132614" y="5689355"/>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17" name="Rectangle 16">
              <a:extLst>
                <a:ext uri="{FF2B5EF4-FFF2-40B4-BE49-F238E27FC236}">
                  <a16:creationId xmlns:a16="http://schemas.microsoft.com/office/drawing/2014/main" id="{960C3E90-F910-4F40-A32D-6610B260CB23}"/>
                </a:ext>
              </a:extLst>
            </p:cNvPr>
            <p:cNvSpPr/>
            <p:nvPr/>
          </p:nvSpPr>
          <p:spPr>
            <a:xfrm>
              <a:off x="10596412" y="7296476"/>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A[R-1][C-1]</a:t>
              </a:r>
            </a:p>
          </p:txBody>
        </p:sp>
        <p:sp>
          <p:nvSpPr>
            <p:cNvPr id="18" name="Rectangle 17">
              <a:extLst>
                <a:ext uri="{FF2B5EF4-FFF2-40B4-BE49-F238E27FC236}">
                  <a16:creationId xmlns:a16="http://schemas.microsoft.com/office/drawing/2014/main" id="{BDC5F8F0-0ACB-9448-8429-350BD5CCC0D3}"/>
                </a:ext>
              </a:extLst>
            </p:cNvPr>
            <p:cNvSpPr/>
            <p:nvPr/>
          </p:nvSpPr>
          <p:spPr>
            <a:xfrm>
              <a:off x="5668816"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A[R-1][0]</a:t>
              </a:r>
            </a:p>
          </p:txBody>
        </p:sp>
        <p:sp>
          <p:nvSpPr>
            <p:cNvPr id="19" name="Rectangle 18">
              <a:extLst>
                <a:ext uri="{FF2B5EF4-FFF2-40B4-BE49-F238E27FC236}">
                  <a16:creationId xmlns:a16="http://schemas.microsoft.com/office/drawing/2014/main" id="{2E9B95C0-0EC3-5B4F-84C0-F48EFCDAEA39}"/>
                </a:ext>
              </a:extLst>
            </p:cNvPr>
            <p:cNvSpPr/>
            <p:nvPr/>
          </p:nvSpPr>
          <p:spPr>
            <a:xfrm>
              <a:off x="6911108" y="7296477"/>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A[R-1][1]</a:t>
              </a:r>
            </a:p>
          </p:txBody>
        </p:sp>
        <p:sp>
          <p:nvSpPr>
            <p:cNvPr id="20" name="Rectangle 19">
              <a:extLst>
                <a:ext uri="{FF2B5EF4-FFF2-40B4-BE49-F238E27FC236}">
                  <a16:creationId xmlns:a16="http://schemas.microsoft.com/office/drawing/2014/main" id="{F376AC2E-0D16-5348-99D2-7071284AF8DF}"/>
                </a:ext>
              </a:extLst>
            </p:cNvPr>
            <p:cNvSpPr/>
            <p:nvPr/>
          </p:nvSpPr>
          <p:spPr>
            <a:xfrm>
              <a:off x="8132614" y="7296476"/>
              <a:ext cx="2484584"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1" name="Rectangle 20">
              <a:extLst>
                <a:ext uri="{FF2B5EF4-FFF2-40B4-BE49-F238E27FC236}">
                  <a16:creationId xmlns:a16="http://schemas.microsoft.com/office/drawing/2014/main" id="{69F6646D-F694-0542-BE15-78AD12033B1A}"/>
                </a:ext>
              </a:extLst>
            </p:cNvPr>
            <p:cNvSpPr/>
            <p:nvPr/>
          </p:nvSpPr>
          <p:spPr>
            <a:xfrm>
              <a:off x="10596412" y="6225065"/>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2" name="Rectangle 21">
              <a:extLst>
                <a:ext uri="{FF2B5EF4-FFF2-40B4-BE49-F238E27FC236}">
                  <a16:creationId xmlns:a16="http://schemas.microsoft.com/office/drawing/2014/main" id="{79D8D8F5-9F42-E24C-B4C7-ACBCA587AF72}"/>
                </a:ext>
              </a:extLst>
            </p:cNvPr>
            <p:cNvSpPr/>
            <p:nvPr/>
          </p:nvSpPr>
          <p:spPr>
            <a:xfrm>
              <a:off x="5668816"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sp>
          <p:nvSpPr>
            <p:cNvPr id="23" name="Rectangle 22">
              <a:extLst>
                <a:ext uri="{FF2B5EF4-FFF2-40B4-BE49-F238E27FC236}">
                  <a16:creationId xmlns:a16="http://schemas.microsoft.com/office/drawing/2014/main" id="{548A105F-1F3F-754E-B9EE-A10815D6095B}"/>
                </a:ext>
              </a:extLst>
            </p:cNvPr>
            <p:cNvSpPr/>
            <p:nvPr/>
          </p:nvSpPr>
          <p:spPr>
            <a:xfrm>
              <a:off x="6911108" y="6225066"/>
              <a:ext cx="1242292"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t>
              </a:r>
            </a:p>
          </p:txBody>
        </p:sp>
        <p:sp>
          <p:nvSpPr>
            <p:cNvPr id="24" name="Rectangle 23">
              <a:extLst>
                <a:ext uri="{FF2B5EF4-FFF2-40B4-BE49-F238E27FC236}">
                  <a16:creationId xmlns:a16="http://schemas.microsoft.com/office/drawing/2014/main" id="{668DCE5A-9A81-C14F-8B6C-CFF7B16E9292}"/>
                </a:ext>
              </a:extLst>
            </p:cNvPr>
            <p:cNvSpPr/>
            <p:nvPr/>
          </p:nvSpPr>
          <p:spPr>
            <a:xfrm>
              <a:off x="8132614" y="6225065"/>
              <a:ext cx="2484584" cy="107141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t>
              </a:r>
            </a:p>
          </p:txBody>
        </p:sp>
      </p:grpSp>
      <p:grpSp>
        <p:nvGrpSpPr>
          <p:cNvPr id="42" name="Group 41">
            <a:extLst>
              <a:ext uri="{FF2B5EF4-FFF2-40B4-BE49-F238E27FC236}">
                <a16:creationId xmlns:a16="http://schemas.microsoft.com/office/drawing/2014/main" id="{18C58AF6-9BDF-B94B-8BA2-6F8B8E95E97E}"/>
              </a:ext>
            </a:extLst>
          </p:cNvPr>
          <p:cNvGrpSpPr/>
          <p:nvPr/>
        </p:nvGrpSpPr>
        <p:grpSpPr>
          <a:xfrm>
            <a:off x="796161" y="3231872"/>
            <a:ext cx="9888617" cy="3489603"/>
            <a:chOff x="1209440" y="1412959"/>
            <a:chExt cx="9888617" cy="3489603"/>
          </a:xfrm>
        </p:grpSpPr>
        <p:sp>
          <p:nvSpPr>
            <p:cNvPr id="26" name="Rectangle 25">
              <a:extLst>
                <a:ext uri="{FF2B5EF4-FFF2-40B4-BE49-F238E27FC236}">
                  <a16:creationId xmlns:a16="http://schemas.microsoft.com/office/drawing/2014/main" id="{02FA3E08-456E-7845-8176-C53700568A5C}"/>
                </a:ext>
              </a:extLst>
            </p:cNvPr>
            <p:cNvSpPr/>
            <p:nvPr/>
          </p:nvSpPr>
          <p:spPr>
            <a:xfrm>
              <a:off x="1546426" y="4366853"/>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A[0][0]</a:t>
              </a:r>
            </a:p>
          </p:txBody>
        </p:sp>
        <p:sp>
          <p:nvSpPr>
            <p:cNvPr id="27" name="Rectangle 26">
              <a:extLst>
                <a:ext uri="{FF2B5EF4-FFF2-40B4-BE49-F238E27FC236}">
                  <a16:creationId xmlns:a16="http://schemas.microsoft.com/office/drawing/2014/main" id="{90C48A52-F564-8B48-9E7C-994D549A0279}"/>
                </a:ext>
              </a:extLst>
            </p:cNvPr>
            <p:cNvSpPr/>
            <p:nvPr/>
          </p:nvSpPr>
          <p:spPr>
            <a:xfrm>
              <a:off x="2788718" y="4366853"/>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A[0][1]</a:t>
              </a:r>
            </a:p>
          </p:txBody>
        </p:sp>
        <p:sp>
          <p:nvSpPr>
            <p:cNvPr id="28" name="Rectangle 27">
              <a:extLst>
                <a:ext uri="{FF2B5EF4-FFF2-40B4-BE49-F238E27FC236}">
                  <a16:creationId xmlns:a16="http://schemas.microsoft.com/office/drawing/2014/main" id="{FC7D571B-7FE7-1244-AEFE-138A88566932}"/>
                </a:ext>
              </a:extLst>
            </p:cNvPr>
            <p:cNvSpPr/>
            <p:nvPr/>
          </p:nvSpPr>
          <p:spPr>
            <a:xfrm>
              <a:off x="4010224" y="4366852"/>
              <a:ext cx="248458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9" name="Rectangle 28">
              <a:extLst>
                <a:ext uri="{FF2B5EF4-FFF2-40B4-BE49-F238E27FC236}">
                  <a16:creationId xmlns:a16="http://schemas.microsoft.com/office/drawing/2014/main" id="{EA3431D0-563B-3E4C-8C0F-643F8A7314DD}"/>
                </a:ext>
              </a:extLst>
            </p:cNvPr>
            <p:cNvSpPr/>
            <p:nvPr/>
          </p:nvSpPr>
          <p:spPr>
            <a:xfrm>
              <a:off x="3665091" y="3562728"/>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A[1][0]</a:t>
              </a:r>
            </a:p>
          </p:txBody>
        </p:sp>
        <p:sp>
          <p:nvSpPr>
            <p:cNvPr id="30" name="Rectangle 29">
              <a:extLst>
                <a:ext uri="{FF2B5EF4-FFF2-40B4-BE49-F238E27FC236}">
                  <a16:creationId xmlns:a16="http://schemas.microsoft.com/office/drawing/2014/main" id="{32F4BA31-A0C1-2841-A7F8-C56530B2EB3C}"/>
                </a:ext>
              </a:extLst>
            </p:cNvPr>
            <p:cNvSpPr/>
            <p:nvPr/>
          </p:nvSpPr>
          <p:spPr>
            <a:xfrm>
              <a:off x="4907383" y="3562728"/>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A[1][1]</a:t>
              </a:r>
            </a:p>
          </p:txBody>
        </p:sp>
        <p:sp>
          <p:nvSpPr>
            <p:cNvPr id="31" name="Rectangle 30">
              <a:extLst>
                <a:ext uri="{FF2B5EF4-FFF2-40B4-BE49-F238E27FC236}">
                  <a16:creationId xmlns:a16="http://schemas.microsoft.com/office/drawing/2014/main" id="{07B9C83C-F3F6-894C-A0EC-3239B2BE3727}"/>
                </a:ext>
              </a:extLst>
            </p:cNvPr>
            <p:cNvSpPr/>
            <p:nvPr/>
          </p:nvSpPr>
          <p:spPr>
            <a:xfrm>
              <a:off x="6128889" y="3562727"/>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2" name="Rectangle 31">
              <a:extLst>
                <a:ext uri="{FF2B5EF4-FFF2-40B4-BE49-F238E27FC236}">
                  <a16:creationId xmlns:a16="http://schemas.microsoft.com/office/drawing/2014/main" id="{4D0C281A-FE90-DA43-97F9-1E8A9642A3B9}"/>
                </a:ext>
              </a:extLst>
            </p:cNvPr>
            <p:cNvSpPr/>
            <p:nvPr/>
          </p:nvSpPr>
          <p:spPr>
            <a:xfrm>
              <a:off x="6149675" y="2789255"/>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A[R-1][0]</a:t>
              </a:r>
            </a:p>
          </p:txBody>
        </p:sp>
        <p:sp>
          <p:nvSpPr>
            <p:cNvPr id="33" name="Rectangle 32">
              <a:extLst>
                <a:ext uri="{FF2B5EF4-FFF2-40B4-BE49-F238E27FC236}">
                  <a16:creationId xmlns:a16="http://schemas.microsoft.com/office/drawing/2014/main" id="{B7683DA9-03B8-2F43-836F-E6B2E390897C}"/>
                </a:ext>
              </a:extLst>
            </p:cNvPr>
            <p:cNvSpPr/>
            <p:nvPr/>
          </p:nvSpPr>
          <p:spPr>
            <a:xfrm>
              <a:off x="7391967" y="2789255"/>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A[R-1][1]</a:t>
              </a:r>
            </a:p>
          </p:txBody>
        </p:sp>
        <p:sp>
          <p:nvSpPr>
            <p:cNvPr id="34" name="Rectangle 33">
              <a:extLst>
                <a:ext uri="{FF2B5EF4-FFF2-40B4-BE49-F238E27FC236}">
                  <a16:creationId xmlns:a16="http://schemas.microsoft.com/office/drawing/2014/main" id="{F22FB4EC-1CE4-F344-AB60-1DE570527459}"/>
                </a:ext>
              </a:extLst>
            </p:cNvPr>
            <p:cNvSpPr/>
            <p:nvPr/>
          </p:nvSpPr>
          <p:spPr>
            <a:xfrm>
              <a:off x="8613473" y="2789254"/>
              <a:ext cx="2484584"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5" name="Rectangle 34">
              <a:extLst>
                <a:ext uri="{FF2B5EF4-FFF2-40B4-BE49-F238E27FC236}">
                  <a16:creationId xmlns:a16="http://schemas.microsoft.com/office/drawing/2014/main" id="{7CBBE3FF-26F0-E64C-9323-EBC75142EA88}"/>
                </a:ext>
              </a:extLst>
            </p:cNvPr>
            <p:cNvSpPr/>
            <p:nvPr/>
          </p:nvSpPr>
          <p:spPr>
            <a:xfrm>
              <a:off x="1209440" y="1414085"/>
              <a:ext cx="1242292" cy="535706"/>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sp>
          <p:nvSpPr>
            <p:cNvPr id="36" name="Rectangle 35">
              <a:extLst>
                <a:ext uri="{FF2B5EF4-FFF2-40B4-BE49-F238E27FC236}">
                  <a16:creationId xmlns:a16="http://schemas.microsoft.com/office/drawing/2014/main" id="{02D210C2-4B0F-1B4B-9BF9-E7B81A34D803}"/>
                </a:ext>
              </a:extLst>
            </p:cNvPr>
            <p:cNvSpPr/>
            <p:nvPr/>
          </p:nvSpPr>
          <p:spPr>
            <a:xfrm>
              <a:off x="2453978" y="1412959"/>
              <a:ext cx="1242292" cy="536833"/>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7" name="Rectangle 36">
              <a:extLst>
                <a:ext uri="{FF2B5EF4-FFF2-40B4-BE49-F238E27FC236}">
                  <a16:creationId xmlns:a16="http://schemas.microsoft.com/office/drawing/2014/main" id="{35EF3B5C-A44C-134A-8C72-71CA299AF7F9}"/>
                </a:ext>
              </a:extLst>
            </p:cNvPr>
            <p:cNvSpPr/>
            <p:nvPr/>
          </p:nvSpPr>
          <p:spPr>
            <a:xfrm>
              <a:off x="6170461" y="1412961"/>
              <a:ext cx="1221506" cy="53683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A[R-1]</a:t>
              </a:r>
            </a:p>
          </p:txBody>
        </p:sp>
        <p:sp>
          <p:nvSpPr>
            <p:cNvPr id="38" name="Rectangle 37">
              <a:extLst>
                <a:ext uri="{FF2B5EF4-FFF2-40B4-BE49-F238E27FC236}">
                  <a16:creationId xmlns:a16="http://schemas.microsoft.com/office/drawing/2014/main" id="{E994CF7C-635F-5945-867A-8DF27923F413}"/>
                </a:ext>
              </a:extLst>
            </p:cNvPr>
            <p:cNvSpPr/>
            <p:nvPr/>
          </p:nvSpPr>
          <p:spPr>
            <a:xfrm>
              <a:off x="3696270" y="1412961"/>
              <a:ext cx="2484584" cy="536832"/>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t>
              </a:r>
            </a:p>
          </p:txBody>
        </p:sp>
        <p:cxnSp>
          <p:nvCxnSpPr>
            <p:cNvPr id="39" name="Curved Connector 38">
              <a:extLst>
                <a:ext uri="{FF2B5EF4-FFF2-40B4-BE49-F238E27FC236}">
                  <a16:creationId xmlns:a16="http://schemas.microsoft.com/office/drawing/2014/main" id="{A59EF477-7DF7-EA41-A34E-0EDB80B5831B}"/>
                </a:ext>
              </a:extLst>
            </p:cNvPr>
            <p:cNvCxnSpPr>
              <a:stCxn id="35" idx="2"/>
              <a:endCxn id="26" idx="1"/>
            </p:cNvCxnSpPr>
            <p:nvPr/>
          </p:nvCxnSpPr>
          <p:spPr>
            <a:xfrm rot="5400000">
              <a:off x="346048" y="3150169"/>
              <a:ext cx="2684917" cy="284160"/>
            </a:xfrm>
            <a:prstGeom prst="curvedConnector4">
              <a:avLst>
                <a:gd name="adj1" fmla="val 45012"/>
                <a:gd name="adj2" fmla="val 363746"/>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80677D59-1828-7349-9C8C-621118C61ADC}"/>
                </a:ext>
              </a:extLst>
            </p:cNvPr>
            <p:cNvCxnSpPr>
              <a:cxnSpLocks/>
              <a:stCxn id="36" idx="2"/>
              <a:endCxn id="29" idx="1"/>
            </p:cNvCxnSpPr>
            <p:nvPr/>
          </p:nvCxnSpPr>
          <p:spPr>
            <a:xfrm rot="16200000" flipH="1">
              <a:off x="2429712" y="2595203"/>
              <a:ext cx="1880791" cy="589967"/>
            </a:xfrm>
            <a:prstGeom prst="curvedConnector2">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87C3DE01-394B-9E40-9DB1-2BFBA5C3F25B}"/>
                </a:ext>
              </a:extLst>
            </p:cNvPr>
            <p:cNvCxnSpPr>
              <a:cxnSpLocks/>
              <a:stCxn id="37" idx="2"/>
              <a:endCxn id="32" idx="1"/>
            </p:cNvCxnSpPr>
            <p:nvPr/>
          </p:nvCxnSpPr>
          <p:spPr>
            <a:xfrm rot="5400000">
              <a:off x="5911787" y="2187682"/>
              <a:ext cx="1107317" cy="631539"/>
            </a:xfrm>
            <a:prstGeom prst="curvedConnector4">
              <a:avLst>
                <a:gd name="adj1" fmla="val 37905"/>
                <a:gd name="adj2" fmla="val 213174"/>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1A1ABB09-1F45-654D-8805-9F6B191AE9B0}"/>
              </a:ext>
            </a:extLst>
          </p:cNvPr>
          <p:cNvSpPr txBox="1"/>
          <p:nvPr/>
        </p:nvSpPr>
        <p:spPr>
          <a:xfrm>
            <a:off x="4198961" y="1414460"/>
            <a:ext cx="1598771" cy="461665"/>
          </a:xfrm>
          <a:prstGeom prst="rect">
            <a:avLst/>
          </a:prstGeom>
          <a:noFill/>
        </p:spPr>
        <p:txBody>
          <a:bodyPr wrap="none" rtlCol="0">
            <a:spAutoFit/>
          </a:bodyPr>
          <a:lstStyle/>
          <a:p>
            <a:r>
              <a:rPr lang="en-US" sz="2400" dirty="0"/>
              <a:t>Conceptual</a:t>
            </a:r>
          </a:p>
        </p:txBody>
      </p:sp>
      <p:sp>
        <p:nvSpPr>
          <p:cNvPr id="44" name="TextBox 43">
            <a:extLst>
              <a:ext uri="{FF2B5EF4-FFF2-40B4-BE49-F238E27FC236}">
                <a16:creationId xmlns:a16="http://schemas.microsoft.com/office/drawing/2014/main" id="{5294942C-C113-A04D-8336-D1CB21631BD4}"/>
              </a:ext>
            </a:extLst>
          </p:cNvPr>
          <p:cNvSpPr txBox="1"/>
          <p:nvPr/>
        </p:nvSpPr>
        <p:spPr>
          <a:xfrm>
            <a:off x="1026636" y="2668386"/>
            <a:ext cx="1030475" cy="461665"/>
          </a:xfrm>
          <a:prstGeom prst="rect">
            <a:avLst/>
          </a:prstGeom>
          <a:noFill/>
        </p:spPr>
        <p:txBody>
          <a:bodyPr wrap="none" rtlCol="0">
            <a:spAutoFit/>
          </a:bodyPr>
          <a:lstStyle/>
          <a:p>
            <a:r>
              <a:rPr lang="en-US" sz="2400" dirty="0"/>
              <a:t>Reality</a:t>
            </a:r>
          </a:p>
        </p:txBody>
      </p:sp>
    </p:spTree>
    <p:extLst>
      <p:ext uri="{BB962C8B-B14F-4D97-AF65-F5344CB8AC3E}">
        <p14:creationId xmlns:p14="http://schemas.microsoft.com/office/powerpoint/2010/main" val="263207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randombar(vertical)">
                                      <p:cBhvr>
                                        <p:cTn id="7" dur="500"/>
                                        <p:tgtEl>
                                          <p:spTgt spid="44"/>
                                        </p:tgtEl>
                                      </p:cBhvr>
                                    </p:animEffect>
                                  </p:childTnLst>
                                </p:cTn>
                              </p:par>
                              <p:par>
                                <p:cTn id="8" presetID="14" presetClass="entr" presetSubtype="5"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randombar(vertical)">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Iliffe Vectors: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92192796-1617-A245-B996-C9904FABC563}"/>
              </a:ext>
            </a:extLst>
          </p:cNvPr>
          <p:cNvSpPr/>
          <p:nvPr/>
        </p:nvSpPr>
        <p:spPr>
          <a:xfrm>
            <a:off x="184525" y="1690688"/>
            <a:ext cx="6710545" cy="351429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long foo(long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long *A[R];</a:t>
            </a:r>
          </a:p>
          <a:p>
            <a:r>
              <a:rPr lang="en-US" dirty="0">
                <a:solidFill>
                  <a:srgbClr val="00FA00"/>
                </a:solidFill>
                <a:latin typeface="Lucida Console" panose="020B0609040504020204" pitchFamily="49" charset="0"/>
              </a:rPr>
              <a:t>    A[0]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A[1]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A[2]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A[3]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t>
            </a:r>
            <a:r>
              <a:rPr lang="en-US" dirty="0">
                <a:solidFill>
                  <a:srgbClr val="FECC1F"/>
                </a:solidFill>
                <a:latin typeface="Lucida Console" panose="020B0609040504020204" pitchFamily="49" charset="0"/>
              </a:rPr>
              <a:t>long bar = 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p>
          <a:p>
            <a:r>
              <a:rPr lang="en-US" dirty="0">
                <a:solidFill>
                  <a:srgbClr val="00FA00"/>
                </a:solidFill>
                <a:latin typeface="Lucida Console" panose="020B0609040504020204" pitchFamily="49" charset="0"/>
              </a:rPr>
              <a:t>    return bar;</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 j in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base address in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value goes in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salq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(%rsp,%rbp,8),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249434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Let’s step through that</a:t>
            </a:r>
          </a:p>
        </p:txBody>
      </p:sp>
      <p:sp>
        <p:nvSpPr>
          <p:cNvPr id="2" name="Content Placeholder 1">
            <a:extLst>
              <a:ext uri="{FF2B5EF4-FFF2-40B4-BE49-F238E27FC236}">
                <a16:creationId xmlns:a16="http://schemas.microsoft.com/office/drawing/2014/main" id="{19C2BA07-FD1C-A648-A81F-A886FA6EC38A}"/>
              </a:ext>
            </a:extLst>
          </p:cNvPr>
          <p:cNvSpPr>
            <a:spLocks noGrp="1"/>
          </p:cNvSpPr>
          <p:nvPr>
            <p:ph idx="1"/>
          </p:nvPr>
        </p:nvSpPr>
        <p:spPr/>
        <p:txBody>
          <a:bodyPr/>
          <a:lstStyle/>
          <a:p>
            <a:r>
              <a:rPr lang="en-US" dirty="0" err="1"/>
              <a:t>salq</a:t>
            </a:r>
            <a:r>
              <a:rPr lang="en-US" dirty="0"/>
              <a:t> $3, %</a:t>
            </a:r>
            <a:r>
              <a:rPr lang="en-US" dirty="0" err="1"/>
              <a:t>rbx</a:t>
            </a:r>
            <a:endParaRPr lang="en-US" dirty="0"/>
          </a:p>
          <a:p>
            <a:pPr lvl="1"/>
            <a:r>
              <a:rPr lang="en-US" dirty="0"/>
              <a:t>Compute </a:t>
            </a:r>
            <a:r>
              <a:rPr lang="en-US" dirty="0" err="1"/>
              <a:t>sizeof</a:t>
            </a:r>
            <a:r>
              <a:rPr lang="en-US" dirty="0"/>
              <a:t>(long) * j</a:t>
            </a:r>
          </a:p>
          <a:p>
            <a:r>
              <a:rPr lang="en-US" dirty="0" err="1"/>
              <a:t>addq</a:t>
            </a:r>
            <a:r>
              <a:rPr lang="en-US" dirty="0"/>
              <a:t> (%rsp,%rbp,8), %</a:t>
            </a:r>
            <a:r>
              <a:rPr lang="en-US" dirty="0" err="1"/>
              <a:t>rbx</a:t>
            </a:r>
            <a:endParaRPr lang="en-US" dirty="0"/>
          </a:p>
          <a:p>
            <a:pPr lvl="1"/>
            <a:r>
              <a:rPr lang="en-US" dirty="0"/>
              <a:t>Retrieve the pointer at index </a:t>
            </a:r>
            <a:r>
              <a:rPr lang="en-US" dirty="0" err="1"/>
              <a:t>i</a:t>
            </a:r>
            <a:endParaRPr lang="en-US" dirty="0"/>
          </a:p>
          <a:p>
            <a:pPr lvl="2"/>
            <a:r>
              <a:rPr lang="en-US" dirty="0" err="1"/>
              <a:t>base_addr</a:t>
            </a:r>
            <a:r>
              <a:rPr lang="en-US" dirty="0"/>
              <a:t> + </a:t>
            </a:r>
            <a:r>
              <a:rPr lang="en-US" dirty="0" err="1"/>
              <a:t>sizeof</a:t>
            </a:r>
            <a:r>
              <a:rPr lang="en-US" dirty="0"/>
              <a:t>(pointer) * </a:t>
            </a:r>
            <a:r>
              <a:rPr lang="en-US" dirty="0" err="1"/>
              <a:t>i</a:t>
            </a:r>
            <a:endParaRPr lang="en-US" dirty="0"/>
          </a:p>
          <a:p>
            <a:pPr lvl="1"/>
            <a:r>
              <a:rPr lang="en-US" dirty="0"/>
              <a:t>Add 8j to the retrieved address</a:t>
            </a:r>
          </a:p>
          <a:p>
            <a:r>
              <a:rPr lang="en-US" dirty="0" err="1"/>
              <a:t>movq</a:t>
            </a:r>
            <a:r>
              <a:rPr lang="en-US" dirty="0"/>
              <a:t> (%</a:t>
            </a:r>
            <a:r>
              <a:rPr lang="en-US" dirty="0" err="1"/>
              <a:t>rbx</a:t>
            </a:r>
            <a:r>
              <a:rPr lang="en-US" dirty="0"/>
              <a:t>), %</a:t>
            </a:r>
            <a:r>
              <a:rPr lang="en-US" dirty="0" err="1"/>
              <a:t>rax</a:t>
            </a:r>
            <a:endParaRPr lang="en-US" dirty="0"/>
          </a:p>
          <a:p>
            <a:pPr lvl="1"/>
            <a:r>
              <a:rPr lang="en-US" dirty="0"/>
              <a:t>Retrieve the value at the calculated address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a:t>
            </a:r>
            <a:r>
              <a:rPr lang="en-US" dirty="0" err="1">
                <a:solidFill>
                  <a:srgbClr val="00FA00"/>
                </a:solidFill>
                <a:latin typeface="Lucida Console" panose="020B0609040504020204" pitchFamily="49" charset="0"/>
              </a:rPr>
              <a:t>rbp</a:t>
            </a:r>
            <a:r>
              <a:rPr lang="en-US" dirty="0">
                <a:solidFill>
                  <a:srgbClr val="00FA00"/>
                </a:solidFill>
                <a:latin typeface="Lucida Console" panose="020B0609040504020204" pitchFamily="49" charset="0"/>
              </a:rPr>
              <a:t>, j in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base address in %</a:t>
            </a:r>
            <a:r>
              <a:rPr lang="en-US" dirty="0" err="1">
                <a:solidFill>
                  <a:srgbClr val="00FA00"/>
                </a:solidFill>
                <a:latin typeface="Lucida Console" panose="020B0609040504020204" pitchFamily="49" charset="0"/>
              </a:rPr>
              <a:t>rsp</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value goes in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salq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(%rsp,%rbp,8), %</a:t>
            </a:r>
            <a:r>
              <a:rPr lang="en-US" dirty="0" err="1">
                <a:solidFill>
                  <a:srgbClr val="00FA00"/>
                </a:solidFill>
                <a:latin typeface="Lucida Console" panose="020B0609040504020204" pitchFamily="49" charset="0"/>
              </a:rPr>
              <a:t>rbx</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rbx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p:txBody>
      </p:sp>
      <p:sp>
        <p:nvSpPr>
          <p:cNvPr id="3" name="Rounded Rectangle 2">
            <a:extLst>
              <a:ext uri="{FF2B5EF4-FFF2-40B4-BE49-F238E27FC236}">
                <a16:creationId xmlns:a16="http://schemas.microsoft.com/office/drawing/2014/main" id="{87D4A652-59EC-6140-A79B-F85E24E986DB}"/>
              </a:ext>
            </a:extLst>
          </p:cNvPr>
          <p:cNvSpPr/>
          <p:nvPr/>
        </p:nvSpPr>
        <p:spPr>
          <a:xfrm>
            <a:off x="7339914" y="889686"/>
            <a:ext cx="2866767" cy="14210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TWO (2) reads from memory to retrieve one value</a:t>
            </a:r>
          </a:p>
        </p:txBody>
      </p:sp>
    </p:spTree>
    <p:extLst>
      <p:ext uri="{BB962C8B-B14F-4D97-AF65-F5344CB8AC3E}">
        <p14:creationId xmlns:p14="http://schemas.microsoft.com/office/powerpoint/2010/main" val="120521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Iliffe Vectors:</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92192796-1617-A245-B996-C9904FABC563}"/>
              </a:ext>
            </a:extLst>
          </p:cNvPr>
          <p:cNvSpPr/>
          <p:nvPr/>
        </p:nvSpPr>
        <p:spPr>
          <a:xfrm>
            <a:off x="184525" y="1690688"/>
            <a:ext cx="6710545" cy="351429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#define R 4</a:t>
            </a:r>
          </a:p>
          <a:p>
            <a:r>
              <a:rPr lang="en-US" dirty="0">
                <a:solidFill>
                  <a:srgbClr val="00FA00"/>
                </a:solidFill>
                <a:latin typeface="Lucida Console" panose="020B0609040504020204" pitchFamily="49" charset="0"/>
              </a:rPr>
              <a:t>#define C 5</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long foo(long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long *A[R];</a:t>
            </a:r>
          </a:p>
          <a:p>
            <a:r>
              <a:rPr lang="en-US" dirty="0">
                <a:solidFill>
                  <a:srgbClr val="00FA00"/>
                </a:solidFill>
                <a:latin typeface="Lucida Console" panose="020B0609040504020204" pitchFamily="49" charset="0"/>
              </a:rPr>
              <a:t>    A[0]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A[1]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A[2]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A[3] = (long *)</a:t>
            </a:r>
            <a:r>
              <a:rPr lang="en-US" dirty="0" err="1">
                <a:solidFill>
                  <a:srgbClr val="00FA00"/>
                </a:solidFill>
                <a:latin typeface="Lucida Console" panose="020B0609040504020204" pitchFamily="49" charset="0"/>
              </a:rPr>
              <a:t>calloc</a:t>
            </a:r>
            <a:r>
              <a:rPr lang="en-US" dirty="0">
                <a:solidFill>
                  <a:srgbClr val="00FA00"/>
                </a:solidFill>
                <a:latin typeface="Lucida Console" panose="020B0609040504020204" pitchFamily="49" charset="0"/>
              </a:rPr>
              <a:t>(C, </a:t>
            </a:r>
            <a:r>
              <a:rPr lang="en-US" dirty="0" err="1">
                <a:solidFill>
                  <a:srgbClr val="00FA00"/>
                </a:solidFill>
                <a:latin typeface="Lucida Console" panose="020B0609040504020204" pitchFamily="49" charset="0"/>
              </a:rPr>
              <a:t>sizeof</a:t>
            </a:r>
            <a:r>
              <a:rPr lang="en-US" dirty="0">
                <a:solidFill>
                  <a:srgbClr val="00FA00"/>
                </a:solidFill>
                <a:latin typeface="Lucida Console" panose="020B0609040504020204" pitchFamily="49" charset="0"/>
              </a:rPr>
              <a:t>(long));</a:t>
            </a:r>
          </a:p>
          <a:p>
            <a:r>
              <a:rPr lang="en-US" dirty="0">
                <a:solidFill>
                  <a:srgbClr val="00FA00"/>
                </a:solidFill>
                <a:latin typeface="Lucida Console" panose="020B0609040504020204" pitchFamily="49" charset="0"/>
              </a:rPr>
              <a:t>    </a:t>
            </a:r>
            <a:r>
              <a:rPr lang="en-US" dirty="0">
                <a:solidFill>
                  <a:srgbClr val="FECC1F"/>
                </a:solidFill>
                <a:latin typeface="Lucida Console" panose="020B0609040504020204" pitchFamily="49" charset="0"/>
              </a:rPr>
              <a:t>long bar = A[</a:t>
            </a:r>
            <a:r>
              <a:rPr lang="en-US" dirty="0" err="1">
                <a:solidFill>
                  <a:srgbClr val="FECC1F"/>
                </a:solidFill>
                <a:latin typeface="Lucida Console" panose="020B0609040504020204" pitchFamily="49" charset="0"/>
              </a:rPr>
              <a:t>i</a:t>
            </a:r>
            <a:r>
              <a:rPr lang="en-US" dirty="0">
                <a:solidFill>
                  <a:srgbClr val="FECC1F"/>
                </a:solidFill>
                <a:latin typeface="Lucida Console" panose="020B0609040504020204" pitchFamily="49" charset="0"/>
              </a:rPr>
              <a:t>][j];</a:t>
            </a:r>
          </a:p>
          <a:p>
            <a:r>
              <a:rPr lang="en-US" dirty="0">
                <a:solidFill>
                  <a:srgbClr val="00FA00"/>
                </a:solidFill>
                <a:latin typeface="Lucida Console" panose="020B0609040504020204" pitchFamily="49" charset="0"/>
              </a:rPr>
              <a:t>    return bar;</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X21, j in X20</a:t>
            </a:r>
          </a:p>
          <a:p>
            <a:r>
              <a:rPr lang="en-US" dirty="0">
                <a:solidFill>
                  <a:srgbClr val="00FA00"/>
                </a:solidFill>
                <a:latin typeface="Lucida Console" panose="020B0609040504020204" pitchFamily="49" charset="0"/>
              </a:rPr>
              <a:t># base address in X19</a:t>
            </a:r>
          </a:p>
          <a:p>
            <a:r>
              <a:rPr lang="en-US" dirty="0">
                <a:solidFill>
                  <a:srgbClr val="00FA00"/>
                </a:solidFill>
                <a:latin typeface="Lucida Console" panose="020B0609040504020204" pitchFamily="49" charset="0"/>
              </a:rPr>
              <a:t># value goes in X0</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[x19, x21,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[x0, x20,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394000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9FCC5-609E-1B4B-9028-B1974C086E37}"/>
              </a:ext>
            </a:extLst>
          </p:cNvPr>
          <p:cNvSpPr>
            <a:spLocks noGrp="1"/>
          </p:cNvSpPr>
          <p:nvPr>
            <p:ph type="title"/>
          </p:nvPr>
        </p:nvSpPr>
        <p:spPr/>
        <p:txBody>
          <a:bodyPr/>
          <a:lstStyle/>
          <a:p>
            <a:r>
              <a:rPr lang="en-US" dirty="0"/>
              <a:t>Let’s step through that</a:t>
            </a:r>
          </a:p>
        </p:txBody>
      </p:sp>
      <p:sp>
        <p:nvSpPr>
          <p:cNvPr id="2" name="Content Placeholder 1">
            <a:extLst>
              <a:ext uri="{FF2B5EF4-FFF2-40B4-BE49-F238E27FC236}">
                <a16:creationId xmlns:a16="http://schemas.microsoft.com/office/drawing/2014/main" id="{19C2BA07-FD1C-A648-A81F-A886FA6EC38A}"/>
              </a:ext>
            </a:extLst>
          </p:cNvPr>
          <p:cNvSpPr>
            <a:spLocks noGrp="1"/>
          </p:cNvSpPr>
          <p:nvPr>
            <p:ph idx="1"/>
          </p:nvPr>
        </p:nvSpPr>
        <p:spPr/>
        <p:txBody>
          <a:bodyPr/>
          <a:lstStyle/>
          <a:p>
            <a:r>
              <a:rPr lang="en-US" dirty="0" err="1"/>
              <a:t>ldr</a:t>
            </a:r>
            <a:r>
              <a:rPr lang="en-US" dirty="0"/>
              <a:t> x0, [x19, x21, </a:t>
            </a:r>
            <a:r>
              <a:rPr lang="en-US" dirty="0" err="1"/>
              <a:t>lsl</a:t>
            </a:r>
            <a:r>
              <a:rPr lang="en-US" dirty="0"/>
              <a:t> 3]</a:t>
            </a:r>
          </a:p>
          <a:p>
            <a:pPr lvl="1"/>
            <a:r>
              <a:rPr lang="en-US" dirty="0"/>
              <a:t>Retrieve the pointer at index </a:t>
            </a:r>
            <a:r>
              <a:rPr lang="en-US" dirty="0" err="1"/>
              <a:t>i</a:t>
            </a:r>
            <a:endParaRPr lang="en-US" dirty="0"/>
          </a:p>
          <a:p>
            <a:pPr lvl="2"/>
            <a:r>
              <a:rPr lang="en-US" dirty="0" err="1"/>
              <a:t>base_addr</a:t>
            </a:r>
            <a:r>
              <a:rPr lang="en-US" dirty="0"/>
              <a:t> + </a:t>
            </a:r>
            <a:r>
              <a:rPr lang="en-US" dirty="0" err="1"/>
              <a:t>sizeof</a:t>
            </a:r>
            <a:r>
              <a:rPr lang="en-US" dirty="0"/>
              <a:t>(pointer) * </a:t>
            </a:r>
            <a:r>
              <a:rPr lang="en-US" dirty="0" err="1"/>
              <a:t>i</a:t>
            </a:r>
            <a:endParaRPr lang="en-US" dirty="0"/>
          </a:p>
          <a:p>
            <a:endParaRPr lang="en-US" dirty="0"/>
          </a:p>
          <a:p>
            <a:r>
              <a:rPr lang="en-US" dirty="0" err="1"/>
              <a:t>ldr</a:t>
            </a:r>
            <a:r>
              <a:rPr lang="en-US" dirty="0"/>
              <a:t> x0, [x0, x20, </a:t>
            </a:r>
            <a:r>
              <a:rPr lang="en-US" dirty="0" err="1"/>
              <a:t>lsl</a:t>
            </a:r>
            <a:r>
              <a:rPr lang="en-US" dirty="0"/>
              <a:t> 3]</a:t>
            </a:r>
          </a:p>
          <a:p>
            <a:pPr lvl="1"/>
            <a:r>
              <a:rPr lang="en-US" dirty="0"/>
              <a:t>Retrieve the value at the calculated address</a:t>
            </a:r>
          </a:p>
          <a:p>
            <a:pPr lvl="2"/>
            <a:r>
              <a:rPr lang="en-US" dirty="0" err="1"/>
              <a:t>row_addr</a:t>
            </a:r>
            <a:r>
              <a:rPr lang="en-US" dirty="0"/>
              <a:t> + </a:t>
            </a:r>
            <a:r>
              <a:rPr lang="en-US" dirty="0" err="1"/>
              <a:t>sizeof</a:t>
            </a:r>
            <a:r>
              <a:rPr lang="en-US" dirty="0"/>
              <a:t>(long) * j</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541FCBB8-9922-464D-8E0D-C0CB4D9750AA}"/>
              </a:ext>
            </a:extLst>
          </p:cNvPr>
          <p:cNvSpPr/>
          <p:nvPr/>
        </p:nvSpPr>
        <p:spPr>
          <a:xfrm>
            <a:off x="7537622" y="3655413"/>
            <a:ext cx="4469853" cy="2238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 X21, j in X20</a:t>
            </a:r>
          </a:p>
          <a:p>
            <a:r>
              <a:rPr lang="en-US" dirty="0">
                <a:solidFill>
                  <a:srgbClr val="00FA00"/>
                </a:solidFill>
                <a:latin typeface="Lucida Console" panose="020B0609040504020204" pitchFamily="49" charset="0"/>
              </a:rPr>
              <a:t># base address in X19</a:t>
            </a:r>
          </a:p>
          <a:p>
            <a:r>
              <a:rPr lang="en-US" dirty="0">
                <a:solidFill>
                  <a:srgbClr val="00FA00"/>
                </a:solidFill>
                <a:latin typeface="Lucida Console" panose="020B0609040504020204" pitchFamily="49" charset="0"/>
              </a:rPr>
              <a:t># value goes in X0</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[x19, x21,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x0, [x0, x20,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3]</a:t>
            </a:r>
          </a:p>
          <a:p>
            <a:r>
              <a:rPr lang="en-US" dirty="0">
                <a:solidFill>
                  <a:srgbClr val="00FA00"/>
                </a:solidFill>
                <a:latin typeface="Lucida Console" panose="020B0609040504020204" pitchFamily="49" charset="0"/>
              </a:rPr>
              <a:t>…</a:t>
            </a:r>
          </a:p>
        </p:txBody>
      </p:sp>
      <p:sp>
        <p:nvSpPr>
          <p:cNvPr id="3" name="Rounded Rectangle 2">
            <a:extLst>
              <a:ext uri="{FF2B5EF4-FFF2-40B4-BE49-F238E27FC236}">
                <a16:creationId xmlns:a16="http://schemas.microsoft.com/office/drawing/2014/main" id="{87D4A652-59EC-6140-A79B-F85E24E986DB}"/>
              </a:ext>
            </a:extLst>
          </p:cNvPr>
          <p:cNvSpPr/>
          <p:nvPr/>
        </p:nvSpPr>
        <p:spPr>
          <a:xfrm>
            <a:off x="7339914" y="889686"/>
            <a:ext cx="2866767" cy="14210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TWO (2) reads from memory to retrieve one value</a:t>
            </a:r>
          </a:p>
        </p:txBody>
      </p:sp>
    </p:spTree>
    <p:extLst>
      <p:ext uri="{BB962C8B-B14F-4D97-AF65-F5344CB8AC3E}">
        <p14:creationId xmlns:p14="http://schemas.microsoft.com/office/powerpoint/2010/main" val="346784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C2BC11-683F-0641-AFF1-7B1EC5B29ED9}"/>
              </a:ext>
            </a:extLst>
          </p:cNvPr>
          <p:cNvSpPr>
            <a:spLocks noGrp="1"/>
          </p:cNvSpPr>
          <p:nvPr>
            <p:ph type="title"/>
          </p:nvPr>
        </p:nvSpPr>
        <p:spPr/>
        <p:txBody>
          <a:bodyPr/>
          <a:lstStyle/>
          <a:p>
            <a:r>
              <a:rPr lang="en-US" dirty="0"/>
              <a:t>Similar Accesses in C</a:t>
            </a:r>
            <a:br>
              <a:rPr lang="en-US" dirty="0"/>
            </a:br>
            <a:r>
              <a:rPr lang="en-US" dirty="0"/>
              <a:t>Different Accesses in Assembly</a:t>
            </a:r>
          </a:p>
        </p:txBody>
      </p:sp>
      <p:sp>
        <p:nvSpPr>
          <p:cNvPr id="8" name="Text Placeholder 7">
            <a:extLst>
              <a:ext uri="{FF2B5EF4-FFF2-40B4-BE49-F238E27FC236}">
                <a16:creationId xmlns:a16="http://schemas.microsoft.com/office/drawing/2014/main" id="{E10FEE13-B041-3B4A-8EA9-A9744F005827}"/>
              </a:ext>
            </a:extLst>
          </p:cNvPr>
          <p:cNvSpPr>
            <a:spLocks noGrp="1"/>
          </p:cNvSpPr>
          <p:nvPr>
            <p:ph type="body" idx="1"/>
          </p:nvPr>
        </p:nvSpPr>
        <p:spPr/>
        <p:txBody>
          <a:bodyPr/>
          <a:lstStyle/>
          <a:p>
            <a:r>
              <a:rPr lang="en-US" dirty="0"/>
              <a:t>Nested Array</a:t>
            </a:r>
          </a:p>
        </p:txBody>
      </p:sp>
      <p:sp>
        <p:nvSpPr>
          <p:cNvPr id="9" name="Content Placeholder 8">
            <a:extLst>
              <a:ext uri="{FF2B5EF4-FFF2-40B4-BE49-F238E27FC236}">
                <a16:creationId xmlns:a16="http://schemas.microsoft.com/office/drawing/2014/main" id="{774E6A7A-EB16-F34F-81E7-0B477C7E78C7}"/>
              </a:ext>
            </a:extLst>
          </p:cNvPr>
          <p:cNvSpPr>
            <a:spLocks noGrp="1"/>
          </p:cNvSpPr>
          <p:nvPr>
            <p:ph sz="half" idx="2"/>
          </p:nvPr>
        </p:nvSpPr>
        <p:spPr/>
        <p:txBody>
          <a:bodyPr/>
          <a:lstStyle/>
          <a:p>
            <a:endParaRPr lang="en-US" sz="2400" dirty="0"/>
          </a:p>
          <a:p>
            <a:endParaRPr lang="en-US" sz="2400" dirty="0"/>
          </a:p>
          <a:p>
            <a:pPr marL="0" indent="0">
              <a:buNone/>
            </a:pPr>
            <a:endParaRPr lang="en-US" dirty="0"/>
          </a:p>
          <a:p>
            <a:r>
              <a:rPr lang="en-US" dirty="0"/>
              <a:t>Element at</a:t>
            </a:r>
            <a:br>
              <a:rPr lang="en-US" dirty="0"/>
            </a:br>
            <a:r>
              <a:rPr lang="en-US" dirty="0"/>
              <a:t>Mem[A + (</a:t>
            </a:r>
            <a:r>
              <a:rPr lang="en-US" i="1" dirty="0"/>
              <a:t>C</a:t>
            </a:r>
            <a:r>
              <a:rPr lang="en-US" dirty="0"/>
              <a:t>*</a:t>
            </a:r>
            <a:r>
              <a:rPr lang="en-US" i="1" dirty="0" err="1"/>
              <a:t>i</a:t>
            </a:r>
            <a:r>
              <a:rPr lang="en-US" dirty="0"/>
              <a:t> + </a:t>
            </a:r>
            <a:r>
              <a:rPr lang="en-US" i="1" dirty="0"/>
              <a:t>j</a:t>
            </a:r>
            <a:r>
              <a:rPr lang="en-US" dirty="0"/>
              <a:t>) * 2]</a:t>
            </a:r>
          </a:p>
          <a:p>
            <a:r>
              <a:rPr lang="en-US" dirty="0"/>
              <a:t>One memory access</a:t>
            </a:r>
          </a:p>
          <a:p>
            <a:pPr lvl="1"/>
            <a:r>
              <a:rPr lang="en-US" dirty="0"/>
              <a:t>Displacement can be computed at compile-time if </a:t>
            </a:r>
            <a:r>
              <a:rPr lang="en-US" i="1" dirty="0" err="1"/>
              <a:t>i</a:t>
            </a:r>
            <a:r>
              <a:rPr lang="en-US" dirty="0"/>
              <a:t>, </a:t>
            </a:r>
            <a:r>
              <a:rPr lang="en-US" i="1" dirty="0"/>
              <a:t>j</a:t>
            </a:r>
            <a:r>
              <a:rPr lang="en-US" dirty="0"/>
              <a:t> are known</a:t>
            </a:r>
          </a:p>
        </p:txBody>
      </p:sp>
      <p:sp>
        <p:nvSpPr>
          <p:cNvPr id="10" name="Text Placeholder 9">
            <a:extLst>
              <a:ext uri="{FF2B5EF4-FFF2-40B4-BE49-F238E27FC236}">
                <a16:creationId xmlns:a16="http://schemas.microsoft.com/office/drawing/2014/main" id="{79CF68D6-2749-5949-B0F5-C7C2D98B61CD}"/>
              </a:ext>
            </a:extLst>
          </p:cNvPr>
          <p:cNvSpPr>
            <a:spLocks noGrp="1"/>
          </p:cNvSpPr>
          <p:nvPr>
            <p:ph type="body" sz="quarter" idx="3"/>
          </p:nvPr>
        </p:nvSpPr>
        <p:spPr/>
        <p:txBody>
          <a:bodyPr/>
          <a:lstStyle/>
          <a:p>
            <a:r>
              <a:rPr lang="en-US" dirty="0"/>
              <a:t>Iliffe Vector</a:t>
            </a:r>
          </a:p>
        </p:txBody>
      </p:sp>
      <p:sp>
        <p:nvSpPr>
          <p:cNvPr id="11" name="Content Placeholder 10">
            <a:extLst>
              <a:ext uri="{FF2B5EF4-FFF2-40B4-BE49-F238E27FC236}">
                <a16:creationId xmlns:a16="http://schemas.microsoft.com/office/drawing/2014/main" id="{6344B722-7A1D-E74C-B67C-4623D31529FA}"/>
              </a:ext>
            </a:extLst>
          </p:cNvPr>
          <p:cNvSpPr>
            <a:spLocks noGrp="1"/>
          </p:cNvSpPr>
          <p:nvPr>
            <p:ph sz="quarter" idx="4"/>
          </p:nvPr>
        </p:nvSpPr>
        <p:spPr>
          <a:xfrm>
            <a:off x="6172200" y="2505074"/>
            <a:ext cx="5183188" cy="4216401"/>
          </a:xfrm>
        </p:spPr>
        <p:txBody>
          <a:bodyPr>
            <a:normAutofit/>
          </a:bodyPr>
          <a:lstStyle/>
          <a:p>
            <a:endParaRPr lang="en-US" sz="2400" dirty="0"/>
          </a:p>
          <a:p>
            <a:endParaRPr lang="en-US" sz="2400" dirty="0"/>
          </a:p>
          <a:p>
            <a:pPr marL="0" indent="0">
              <a:buNone/>
            </a:pPr>
            <a:endParaRPr lang="en-US" dirty="0"/>
          </a:p>
          <a:p>
            <a:r>
              <a:rPr lang="en-US" dirty="0"/>
              <a:t>Element at</a:t>
            </a:r>
            <a:br>
              <a:rPr lang="en-US" dirty="0"/>
            </a:br>
            <a:r>
              <a:rPr lang="en-US" dirty="0"/>
              <a:t>Mem[Mem[A + </a:t>
            </a:r>
            <a:r>
              <a:rPr lang="en-US" i="1" dirty="0" err="1"/>
              <a:t>i</a:t>
            </a:r>
            <a:r>
              <a:rPr lang="en-US" dirty="0"/>
              <a:t> * 8] + </a:t>
            </a:r>
            <a:r>
              <a:rPr lang="en-US" i="1" dirty="0"/>
              <a:t>j</a:t>
            </a:r>
            <a:r>
              <a:rPr lang="en-US" dirty="0"/>
              <a:t> * 2]</a:t>
            </a:r>
          </a:p>
          <a:p>
            <a:r>
              <a:rPr lang="en-US" dirty="0"/>
              <a:t>Requires two memory accesses</a:t>
            </a:r>
          </a:p>
          <a:p>
            <a:pPr lvl="1"/>
            <a:r>
              <a:rPr lang="en-US" dirty="0"/>
              <a:t>Even when </a:t>
            </a:r>
            <a:r>
              <a:rPr lang="en-US" i="1" dirty="0" err="1"/>
              <a:t>i</a:t>
            </a:r>
            <a:r>
              <a:rPr lang="en-US" dirty="0"/>
              <a:t>, </a:t>
            </a:r>
            <a:r>
              <a:rPr lang="en-US" i="1" dirty="0"/>
              <a:t>j</a:t>
            </a:r>
            <a:r>
              <a:rPr lang="en-US" dirty="0"/>
              <a:t> are constant</a:t>
            </a:r>
          </a:p>
          <a:p>
            <a:r>
              <a:rPr lang="en-US" dirty="0"/>
              <a:t>Does not require </a:t>
            </a:r>
            <a:r>
              <a:rPr lang="en-US" i="1" dirty="0"/>
              <a:t>R</a:t>
            </a:r>
            <a:r>
              <a:rPr lang="en-US" dirty="0"/>
              <a:t>, </a:t>
            </a:r>
            <a:r>
              <a:rPr lang="en-US" i="1" dirty="0"/>
              <a:t>C</a:t>
            </a:r>
            <a:r>
              <a:rPr lang="en-US" dirty="0"/>
              <a:t> to be known at compile-time</a:t>
            </a:r>
          </a:p>
        </p:txBody>
      </p:sp>
      <p:sp>
        <p:nvSpPr>
          <p:cNvPr id="4" name="Footer Placeholder 3">
            <a:extLst>
              <a:ext uri="{FF2B5EF4-FFF2-40B4-BE49-F238E27FC236}">
                <a16:creationId xmlns:a16="http://schemas.microsoft.com/office/drawing/2014/main" id="{4EFEFB26-0684-3B42-9C3B-C31616C38397}"/>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3E4BBE0A-9941-A543-A792-8BE186AB9F22}"/>
              </a:ext>
            </a:extLst>
          </p:cNvPr>
          <p:cNvSpPr>
            <a:spLocks noGrp="1"/>
          </p:cNvSpPr>
          <p:nvPr>
            <p:ph type="sldNum" sz="quarter" idx="12"/>
          </p:nvPr>
        </p:nvSpPr>
        <p:spPr/>
        <p:txBody>
          <a:bodyPr/>
          <a:lstStyle/>
          <a:p>
            <a:fld id="{B30C84D9-7A41-4FEB-892B-80917372DB87}" type="slidenum">
              <a:rPr lang="en-US" smtClean="0"/>
              <a:t>35</a:t>
            </a:fld>
            <a:endParaRPr lang="en-US"/>
          </a:p>
        </p:txBody>
      </p:sp>
      <p:sp>
        <p:nvSpPr>
          <p:cNvPr id="12" name="Text Placeholder 11">
            <a:extLst>
              <a:ext uri="{FF2B5EF4-FFF2-40B4-BE49-F238E27FC236}">
                <a16:creationId xmlns:a16="http://schemas.microsoft.com/office/drawing/2014/main" id="{0841AACF-0178-A54C-9CB1-72DD89E13D26}"/>
              </a:ext>
            </a:extLst>
          </p:cNvPr>
          <p:cNvSpPr>
            <a:spLocks noGrp="1"/>
          </p:cNvSpPr>
          <p:nvPr>
            <p:ph type="body" sz="quarter" idx="13"/>
          </p:nvPr>
        </p:nvSpPr>
        <p:spPr/>
        <p:txBody>
          <a:bodyPr/>
          <a:lstStyle/>
          <a:p>
            <a:r>
              <a:rPr lang="en-US" dirty="0"/>
              <a:t>Slide by Bohn</a:t>
            </a:r>
          </a:p>
        </p:txBody>
      </p:sp>
      <p:sp>
        <p:nvSpPr>
          <p:cNvPr id="13" name="Rounded Rectangle 12">
            <a:extLst>
              <a:ext uri="{FF2B5EF4-FFF2-40B4-BE49-F238E27FC236}">
                <a16:creationId xmlns:a16="http://schemas.microsoft.com/office/drawing/2014/main" id="{EC52FB1A-541B-3748-9B36-B532E3A17FCB}"/>
              </a:ext>
            </a:extLst>
          </p:cNvPr>
          <p:cNvSpPr/>
          <p:nvPr/>
        </p:nvSpPr>
        <p:spPr>
          <a:xfrm>
            <a:off x="836612" y="2396739"/>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short A[R][C];</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short xyzzy(long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return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a:t>
            </a:r>
          </a:p>
        </p:txBody>
      </p:sp>
      <p:sp>
        <p:nvSpPr>
          <p:cNvPr id="14" name="Rounded Rectangle 13">
            <a:extLst>
              <a:ext uri="{FF2B5EF4-FFF2-40B4-BE49-F238E27FC236}">
                <a16:creationId xmlns:a16="http://schemas.microsoft.com/office/drawing/2014/main" id="{29CA59F0-F9C4-364D-B141-415F1877AFA2}"/>
              </a:ext>
            </a:extLst>
          </p:cNvPr>
          <p:cNvSpPr/>
          <p:nvPr/>
        </p:nvSpPr>
        <p:spPr>
          <a:xfrm>
            <a:off x="6172200" y="2396738"/>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short *A[R];</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short xyzzy(long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long j) {</a:t>
            </a:r>
          </a:p>
          <a:p>
            <a:r>
              <a:rPr lang="en-US" dirty="0">
                <a:solidFill>
                  <a:srgbClr val="00FA00"/>
                </a:solidFill>
                <a:latin typeface="Lucida Console" panose="020B0609040504020204" pitchFamily="49" charset="0"/>
              </a:rPr>
              <a:t>    return A[</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][j];</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1324949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19C158C-6698-4C43-A55D-252BB0AE6FB5}"/>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3A206933-4DD6-8A4F-9E86-9B4ACD3D8ABE}"/>
              </a:ext>
            </a:extLst>
          </p:cNvPr>
          <p:cNvSpPr>
            <a:spLocks noGrp="1"/>
          </p:cNvSpPr>
          <p:nvPr>
            <p:ph type="sldNum" sz="quarter" idx="12"/>
          </p:nvPr>
        </p:nvSpPr>
        <p:spPr/>
        <p:txBody>
          <a:bodyPr/>
          <a:lstStyle/>
          <a:p>
            <a:fld id="{B30C84D9-7A41-4FEB-892B-80917372DB87}" type="slidenum">
              <a:rPr lang="en-US" smtClean="0"/>
              <a:t>36</a:t>
            </a:fld>
            <a:endParaRPr lang="en-US"/>
          </a:p>
        </p:txBody>
      </p:sp>
      <p:sp>
        <p:nvSpPr>
          <p:cNvPr id="8" name="Title 7">
            <a:extLst>
              <a:ext uri="{FF2B5EF4-FFF2-40B4-BE49-F238E27FC236}">
                <a16:creationId xmlns:a16="http://schemas.microsoft.com/office/drawing/2014/main" id="{82829B6A-C3FC-9E48-8D5A-17DD4BDBAA42}"/>
              </a:ext>
            </a:extLst>
          </p:cNvPr>
          <p:cNvSpPr>
            <a:spLocks noGrp="1"/>
          </p:cNvSpPr>
          <p:nvPr>
            <p:ph type="title"/>
          </p:nvPr>
        </p:nvSpPr>
        <p:spPr/>
        <p:txBody>
          <a:bodyPr/>
          <a:lstStyle/>
          <a:p>
            <a:r>
              <a:rPr lang="en-US" dirty="0"/>
              <a:t>Structured Data:</a:t>
            </a:r>
            <a:br>
              <a:rPr lang="en-US" dirty="0"/>
            </a:br>
            <a:r>
              <a:rPr lang="en-US" dirty="0"/>
              <a:t>Structs</a:t>
            </a:r>
          </a:p>
        </p:txBody>
      </p:sp>
      <p:sp>
        <p:nvSpPr>
          <p:cNvPr id="9" name="Text Placeholder 8">
            <a:extLst>
              <a:ext uri="{FF2B5EF4-FFF2-40B4-BE49-F238E27FC236}">
                <a16:creationId xmlns:a16="http://schemas.microsoft.com/office/drawing/2014/main" id="{B6B3880C-7806-1543-9361-C909351F9BF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103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F7C7FA-5A36-104B-9531-2A1C19EFBAFD}"/>
              </a:ext>
            </a:extLst>
          </p:cNvPr>
          <p:cNvSpPr>
            <a:spLocks noGrp="1"/>
          </p:cNvSpPr>
          <p:nvPr>
            <p:ph type="title"/>
          </p:nvPr>
        </p:nvSpPr>
        <p:spPr/>
        <p:txBody>
          <a:bodyPr>
            <a:normAutofit/>
          </a:bodyPr>
          <a:lstStyle/>
          <a:p>
            <a:r>
              <a:rPr lang="en-US" dirty="0"/>
              <a:t>Struct Overview</a:t>
            </a:r>
            <a:br>
              <a:rPr lang="en-US" dirty="0"/>
            </a:br>
            <a:r>
              <a:rPr lang="en-US" sz="2800" dirty="0"/>
              <a:t>aka “Record”</a:t>
            </a:r>
          </a:p>
        </p:txBody>
      </p:sp>
      <p:sp>
        <p:nvSpPr>
          <p:cNvPr id="9" name="Content Placeholder 8">
            <a:extLst>
              <a:ext uri="{FF2B5EF4-FFF2-40B4-BE49-F238E27FC236}">
                <a16:creationId xmlns:a16="http://schemas.microsoft.com/office/drawing/2014/main" id="{52270FA7-94B5-E34E-AFE5-A5B56C9C9C50}"/>
              </a:ext>
            </a:extLst>
          </p:cNvPr>
          <p:cNvSpPr>
            <a:spLocks noGrp="1"/>
          </p:cNvSpPr>
          <p:nvPr>
            <p:ph idx="1"/>
          </p:nvPr>
        </p:nvSpPr>
        <p:spPr>
          <a:xfrm>
            <a:off x="838199" y="1825625"/>
            <a:ext cx="10999573" cy="4665662"/>
          </a:xfrm>
        </p:spPr>
        <p:txBody>
          <a:bodyPr>
            <a:normAutofit/>
          </a:bodyPr>
          <a:lstStyle/>
          <a:p>
            <a:r>
              <a:rPr lang="en-US" dirty="0"/>
              <a:t>Contiguous region of memory</a:t>
            </a:r>
          </a:p>
          <a:p>
            <a:r>
              <a:rPr lang="en-US" dirty="0"/>
              <a:t>Heterogeneous data (contains many types)</a:t>
            </a:r>
          </a:p>
          <a:p>
            <a:r>
              <a:rPr lang="en-US" dirty="0"/>
              <a:t>Allocate space for </a:t>
            </a:r>
            <a:r>
              <a:rPr lang="en-US" i="1" dirty="0"/>
              <a:t>n</a:t>
            </a:r>
            <a:r>
              <a:rPr lang="en-US" dirty="0"/>
              <a:t> elements of type </a:t>
            </a:r>
            <a:r>
              <a:rPr lang="en-US" i="1" dirty="0"/>
              <a:t>T</a:t>
            </a:r>
            <a:endParaRPr lang="en-US" dirty="0"/>
          </a:p>
          <a:p>
            <a:pPr lvl="1"/>
            <a:r>
              <a:rPr lang="en-US" dirty="0">
                <a:latin typeface="Lucida Console" panose="020B0609040504020204" pitchFamily="49" charset="0"/>
              </a:rPr>
              <a:t>struct </a:t>
            </a:r>
            <a:r>
              <a:rPr lang="en-US" i="1" dirty="0">
                <a:latin typeface="Lucida Console" panose="020B0609040504020204" pitchFamily="49" charset="0"/>
              </a:rPr>
              <a:t>T</a:t>
            </a:r>
            <a:r>
              <a:rPr lang="en-US" dirty="0">
                <a:latin typeface="Lucida Console" panose="020B0609040504020204" pitchFamily="49" charset="0"/>
              </a:rPr>
              <a:t> R;</a:t>
            </a:r>
          </a:p>
          <a:p>
            <a:pPr lvl="1"/>
            <a:r>
              <a:rPr lang="en-US" dirty="0">
                <a:latin typeface="Lucida Console" panose="020B0609040504020204" pitchFamily="49" charset="0"/>
              </a:rPr>
              <a:t>struct </a:t>
            </a:r>
            <a:r>
              <a:rPr lang="en-US" i="1" dirty="0">
                <a:latin typeface="Lucida Console" panose="020B0609040504020204" pitchFamily="49" charset="0"/>
              </a:rPr>
              <a:t>T</a:t>
            </a:r>
            <a:r>
              <a:rPr lang="en-US" dirty="0">
                <a:latin typeface="Lucida Console" panose="020B0609040504020204" pitchFamily="49" charset="0"/>
              </a:rPr>
              <a:t> *S = malloc(</a:t>
            </a:r>
            <a:r>
              <a:rPr lang="en-US" dirty="0" err="1">
                <a:latin typeface="Lucida Console" panose="020B0609040504020204" pitchFamily="49" charset="0"/>
              </a:rPr>
              <a:t>sizeof</a:t>
            </a:r>
            <a:r>
              <a:rPr lang="en-US" dirty="0">
                <a:latin typeface="Lucida Console" panose="020B0609040504020204" pitchFamily="49" charset="0"/>
              </a:rPr>
              <a:t>(struct </a:t>
            </a:r>
            <a:r>
              <a:rPr lang="en-US" i="1" dirty="0">
                <a:latin typeface="Lucida Console" panose="020B0609040504020204" pitchFamily="49" charset="0"/>
              </a:rPr>
              <a:t>T</a:t>
            </a:r>
            <a:r>
              <a:rPr lang="en-US" dirty="0">
                <a:latin typeface="Lucida Console" panose="020B0609040504020204" pitchFamily="49" charset="0"/>
              </a:rPr>
              <a:t>));</a:t>
            </a:r>
          </a:p>
          <a:p>
            <a:r>
              <a:rPr lang="en-US" dirty="0"/>
              <a:t>Pointer variables </a:t>
            </a:r>
            <a:r>
              <a:rPr lang="en-US" dirty="0">
                <a:latin typeface="Lucida Console" panose="020B0609040504020204" pitchFamily="49" charset="0"/>
              </a:rPr>
              <a:t>&amp;R</a:t>
            </a:r>
            <a:r>
              <a:rPr lang="en-US" dirty="0"/>
              <a:t> and </a:t>
            </a:r>
            <a:r>
              <a:rPr lang="en-US" dirty="0">
                <a:latin typeface="Lucida Console" panose="020B0609040504020204" pitchFamily="49" charset="0"/>
              </a:rPr>
              <a:t>S</a:t>
            </a:r>
            <a:r>
              <a:rPr lang="en-US" dirty="0"/>
              <a:t> holds the structs’ base addresses</a:t>
            </a:r>
          </a:p>
          <a:p>
            <a:pPr>
              <a:tabLst>
                <a:tab pos="3883025" algn="l"/>
              </a:tabLst>
            </a:pPr>
            <a:r>
              <a:rPr lang="en-US" dirty="0" err="1">
                <a:latin typeface="Lucida Console" panose="020B0609040504020204" pitchFamily="49" charset="0"/>
              </a:rPr>
              <a:t>R.field_name</a:t>
            </a:r>
            <a:r>
              <a:rPr lang="en-US" dirty="0">
                <a:latin typeface="Lucida Console" panose="020B0609040504020204" pitchFamily="49" charset="0"/>
              </a:rPr>
              <a:t>	S-&gt;</a:t>
            </a:r>
            <a:r>
              <a:rPr lang="en-US" dirty="0" err="1">
                <a:latin typeface="Lucida Console" panose="020B0609040504020204" pitchFamily="49" charset="0"/>
              </a:rPr>
              <a:t>field_name</a:t>
            </a:r>
            <a:endParaRPr lang="en-US" dirty="0"/>
          </a:p>
          <a:p>
            <a:pPr>
              <a:tabLst>
                <a:tab pos="3883025" algn="l"/>
              </a:tabLst>
            </a:pPr>
            <a:r>
              <a:rPr lang="en-US" dirty="0">
                <a:latin typeface="Lucida Console" panose="020B0609040504020204" pitchFamily="49" charset="0"/>
              </a:rPr>
              <a:t>struct foo = R;	</a:t>
            </a:r>
            <a:r>
              <a:rPr lang="en-US" dirty="0"/>
              <a:t>makes a copy of the struct</a:t>
            </a:r>
            <a:endParaRPr lang="en-US" dirty="0">
              <a:latin typeface="Lucida Console" panose="020B0609040504020204" pitchFamily="49" charset="0"/>
            </a:endParaRPr>
          </a:p>
          <a:p>
            <a:pPr>
              <a:tabLst>
                <a:tab pos="3883025" algn="l"/>
              </a:tabLst>
            </a:pPr>
            <a:r>
              <a:rPr lang="en-US" dirty="0">
                <a:latin typeface="Lucida Console" panose="020B0609040504020204" pitchFamily="49" charset="0"/>
              </a:rPr>
              <a:t>struct *bar = S;	</a:t>
            </a:r>
            <a:r>
              <a:rPr lang="en-US" dirty="0"/>
              <a:t>makes a copy of the pointer (creates an alias)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2" name="Group 1">
            <a:extLst>
              <a:ext uri="{FF2B5EF4-FFF2-40B4-BE49-F238E27FC236}">
                <a16:creationId xmlns:a16="http://schemas.microsoft.com/office/drawing/2014/main" id="{47D589A0-8899-9644-BF11-34C8F4CE6DC3}"/>
              </a:ext>
            </a:extLst>
          </p:cNvPr>
          <p:cNvGrpSpPr/>
          <p:nvPr/>
        </p:nvGrpSpPr>
        <p:grpSpPr>
          <a:xfrm>
            <a:off x="5757225" y="591183"/>
            <a:ext cx="6169888" cy="535710"/>
            <a:chOff x="5757225" y="591183"/>
            <a:chExt cx="6169888" cy="535710"/>
          </a:xfrm>
        </p:grpSpPr>
        <p:sp>
          <p:nvSpPr>
            <p:cNvPr id="11" name="Rectangle 10">
              <a:extLst>
                <a:ext uri="{FF2B5EF4-FFF2-40B4-BE49-F238E27FC236}">
                  <a16:creationId xmlns:a16="http://schemas.microsoft.com/office/drawing/2014/main" id="{B30942AA-9BC7-2E43-846C-0F6263F9519D}"/>
                </a:ext>
              </a:extLst>
            </p:cNvPr>
            <p:cNvSpPr/>
            <p:nvPr/>
          </p:nvSpPr>
          <p:spPr>
            <a:xfrm>
              <a:off x="10684821" y="591183"/>
              <a:ext cx="1242292"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S.last_field</a:t>
              </a:r>
              <a:endParaRPr lang="en-US" sz="1400" dirty="0">
                <a:solidFill>
                  <a:schemeClr val="tx1"/>
                </a:solidFill>
              </a:endParaRPr>
            </a:p>
          </p:txBody>
        </p:sp>
        <p:sp>
          <p:nvSpPr>
            <p:cNvPr id="12" name="Rectangle 11">
              <a:extLst>
                <a:ext uri="{FF2B5EF4-FFF2-40B4-BE49-F238E27FC236}">
                  <a16:creationId xmlns:a16="http://schemas.microsoft.com/office/drawing/2014/main" id="{D648C325-A23C-C145-9BE1-FC2645D9D03D}"/>
                </a:ext>
              </a:extLst>
            </p:cNvPr>
            <p:cNvSpPr/>
            <p:nvPr/>
          </p:nvSpPr>
          <p:spPr>
            <a:xfrm>
              <a:off x="5757225" y="591184"/>
              <a:ext cx="1242292"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S.first_field</a:t>
              </a:r>
              <a:endParaRPr lang="en-US" sz="1400" dirty="0">
                <a:solidFill>
                  <a:schemeClr val="tx1"/>
                </a:solidFill>
              </a:endParaRPr>
            </a:p>
          </p:txBody>
        </p:sp>
        <p:sp>
          <p:nvSpPr>
            <p:cNvPr id="13" name="Rectangle 12">
              <a:extLst>
                <a:ext uri="{FF2B5EF4-FFF2-40B4-BE49-F238E27FC236}">
                  <a16:creationId xmlns:a16="http://schemas.microsoft.com/office/drawing/2014/main" id="{AE49134E-1B87-A847-9573-9E4426F3DA88}"/>
                </a:ext>
              </a:extLst>
            </p:cNvPr>
            <p:cNvSpPr/>
            <p:nvPr/>
          </p:nvSpPr>
          <p:spPr>
            <a:xfrm>
              <a:off x="6999517" y="591184"/>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S.second_field</a:t>
              </a:r>
              <a:endParaRPr lang="en-US" sz="1400" dirty="0">
                <a:solidFill>
                  <a:schemeClr val="tx1"/>
                </a:solidFill>
              </a:endParaRPr>
            </a:p>
          </p:txBody>
        </p:sp>
        <p:sp>
          <p:nvSpPr>
            <p:cNvPr id="14" name="Rectangle 13">
              <a:extLst>
                <a:ext uri="{FF2B5EF4-FFF2-40B4-BE49-F238E27FC236}">
                  <a16:creationId xmlns:a16="http://schemas.microsoft.com/office/drawing/2014/main" id="{E48D5709-9FB3-304E-BF84-A55E2B83B47C}"/>
                </a:ext>
              </a:extLst>
            </p:cNvPr>
            <p:cNvSpPr/>
            <p:nvPr/>
          </p:nvSpPr>
          <p:spPr>
            <a:xfrm>
              <a:off x="8221023" y="591183"/>
              <a:ext cx="24845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a:t>
              </a:r>
            </a:p>
          </p:txBody>
        </p:sp>
      </p:grpSp>
      <p:sp>
        <p:nvSpPr>
          <p:cNvPr id="15" name="TextBox 14">
            <a:extLst>
              <a:ext uri="{FF2B5EF4-FFF2-40B4-BE49-F238E27FC236}">
                <a16:creationId xmlns:a16="http://schemas.microsoft.com/office/drawing/2014/main" id="{5E83F5EA-ED70-9F42-B3C6-7E6A14EC7CCF}"/>
              </a:ext>
            </a:extLst>
          </p:cNvPr>
          <p:cNvSpPr txBox="1"/>
          <p:nvPr/>
        </p:nvSpPr>
        <p:spPr>
          <a:xfrm>
            <a:off x="5595161" y="1456293"/>
            <a:ext cx="324127" cy="369332"/>
          </a:xfrm>
          <a:prstGeom prst="rect">
            <a:avLst/>
          </a:prstGeom>
          <a:noFill/>
        </p:spPr>
        <p:txBody>
          <a:bodyPr wrap="none" rtlCol="0">
            <a:spAutoFit/>
          </a:bodyPr>
          <a:lstStyle/>
          <a:p>
            <a:pPr algn="ctr"/>
            <a:r>
              <a:rPr lang="en-US" dirty="0">
                <a:latin typeface="Lucida Console" panose="020B0609040504020204" pitchFamily="49" charset="0"/>
                <a:cs typeface="Arial" panose="020B0604020202020204" pitchFamily="34" charset="0"/>
              </a:rPr>
              <a:t>S</a:t>
            </a:r>
          </a:p>
        </p:txBody>
      </p:sp>
      <p:cxnSp>
        <p:nvCxnSpPr>
          <p:cNvPr id="17" name="Straight Arrow Connector 16">
            <a:extLst>
              <a:ext uri="{FF2B5EF4-FFF2-40B4-BE49-F238E27FC236}">
                <a16:creationId xmlns:a16="http://schemas.microsoft.com/office/drawing/2014/main" id="{83A78FD9-ED0A-6349-B067-C85F23E6A536}"/>
              </a:ext>
            </a:extLst>
          </p:cNvPr>
          <p:cNvCxnSpPr>
            <a:cxnSpLocks/>
            <a:stCxn id="15" idx="0"/>
          </p:cNvCxnSpPr>
          <p:nvPr/>
        </p:nvCxnSpPr>
        <p:spPr>
          <a:xfrm flipV="1">
            <a:off x="5757225" y="1126893"/>
            <a:ext cx="0" cy="3294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233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ABC5466-CE7B-EE49-9593-C2A29AB97532}"/>
              </a:ext>
            </a:extLst>
          </p:cNvPr>
          <p:cNvSpPr>
            <a:spLocks noGrp="1"/>
          </p:cNvSpPr>
          <p:nvPr>
            <p:ph type="title"/>
          </p:nvPr>
        </p:nvSpPr>
        <p:spPr/>
        <p:txBody>
          <a:bodyPr/>
          <a:lstStyle/>
          <a:p>
            <a:r>
              <a:rPr lang="en-US" dirty="0"/>
              <a:t>Structure layout</a:t>
            </a:r>
          </a:p>
        </p:txBody>
      </p:sp>
      <p:sp>
        <p:nvSpPr>
          <p:cNvPr id="12" name="Content Placeholder 11">
            <a:extLst>
              <a:ext uri="{FF2B5EF4-FFF2-40B4-BE49-F238E27FC236}">
                <a16:creationId xmlns:a16="http://schemas.microsoft.com/office/drawing/2014/main" id="{34530E5B-D9B4-104A-9B96-BD7BA3F7BB76}"/>
              </a:ext>
            </a:extLst>
          </p:cNvPr>
          <p:cNvSpPr>
            <a:spLocks noGrp="1"/>
          </p:cNvSpPr>
          <p:nvPr>
            <p:ph sz="half" idx="1"/>
          </p:nvPr>
        </p:nvSpPr>
        <p:spPr/>
        <p:txBody>
          <a:bodyPr/>
          <a:lstStyle/>
          <a:p>
            <a:r>
              <a:rPr lang="en-US" dirty="0"/>
              <a:t>Field placement in memory matches declaration order</a:t>
            </a:r>
          </a:p>
          <a:p>
            <a:endParaRPr lang="en-US" dirty="0"/>
          </a:p>
          <a:p>
            <a:r>
              <a:rPr lang="en-US" dirty="0"/>
              <a:t>When accessing a field, compiler uses known displacement values</a:t>
            </a:r>
          </a:p>
          <a:p>
            <a:pPr lvl="1">
              <a:tabLst>
                <a:tab pos="1479550" algn="l"/>
              </a:tabLst>
            </a:pPr>
            <a:r>
              <a:rPr lang="en-US" dirty="0"/>
              <a:t>C:	</a:t>
            </a:r>
            <a:r>
              <a:rPr lang="en-US" dirty="0">
                <a:latin typeface="Lucida Console" panose="020B0609040504020204" pitchFamily="49" charset="0"/>
              </a:rPr>
              <a:t>return foo-&gt;next;</a:t>
            </a:r>
          </a:p>
          <a:p>
            <a:pPr lvl="1">
              <a:tabLst>
                <a:tab pos="1479550" algn="l"/>
              </a:tabLst>
            </a:pPr>
            <a:r>
              <a:rPr lang="en-US" dirty="0"/>
              <a:t>x86:	</a:t>
            </a:r>
            <a:r>
              <a:rPr lang="en-US" dirty="0" err="1">
                <a:latin typeface="Lucida Console" panose="020B0609040504020204" pitchFamily="49" charset="0"/>
              </a:rPr>
              <a:t>movq</a:t>
            </a:r>
            <a:r>
              <a:rPr lang="en-US" dirty="0">
                <a:latin typeface="Lucida Console" panose="020B0609040504020204" pitchFamily="49" charset="0"/>
              </a:rPr>
              <a:t> 24(%r10), %</a:t>
            </a:r>
            <a:r>
              <a:rPr lang="en-US" dirty="0" err="1">
                <a:latin typeface="Lucida Console" panose="020B0609040504020204" pitchFamily="49" charset="0"/>
              </a:rPr>
              <a:t>rax</a:t>
            </a:r>
            <a:endParaRPr lang="en-US" dirty="0"/>
          </a:p>
          <a:p>
            <a:pPr lvl="1">
              <a:tabLst>
                <a:tab pos="1479550" algn="l"/>
              </a:tabLst>
            </a:pPr>
            <a:r>
              <a:rPr lang="en-US" dirty="0"/>
              <a:t>ARM:	</a:t>
            </a:r>
            <a:r>
              <a:rPr lang="en-US" dirty="0" err="1">
                <a:latin typeface="Lucida Console" panose="020B0609040504020204" pitchFamily="49" charset="0"/>
              </a:rPr>
              <a:t>ldr</a:t>
            </a:r>
            <a:r>
              <a:rPr lang="en-US" dirty="0">
                <a:latin typeface="Lucida Console" panose="020B0609040504020204" pitchFamily="49" charset="0"/>
              </a:rPr>
              <a:t> x0, [x10, 24]</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4" name="Rounded Rectangle 13">
            <a:extLst>
              <a:ext uri="{FF2B5EF4-FFF2-40B4-BE49-F238E27FC236}">
                <a16:creationId xmlns:a16="http://schemas.microsoft.com/office/drawing/2014/main" id="{FBDAB826-7899-4C4A-B060-4825B436BBEC}"/>
              </a:ext>
            </a:extLst>
          </p:cNvPr>
          <p:cNvSpPr/>
          <p:nvPr/>
        </p:nvSpPr>
        <p:spPr>
          <a:xfrm>
            <a:off x="6883947" y="1457625"/>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node {</a:t>
            </a:r>
          </a:p>
          <a:p>
            <a:r>
              <a:rPr lang="en-US" dirty="0">
                <a:solidFill>
                  <a:srgbClr val="00FA00"/>
                </a:solidFill>
                <a:latin typeface="Lucida Console" panose="020B0609040504020204" pitchFamily="49" charset="0"/>
              </a:rPr>
              <a:t>    long payload;</a:t>
            </a:r>
          </a:p>
          <a:p>
            <a:r>
              <a:rPr lang="en-US" dirty="0">
                <a:solidFill>
                  <a:srgbClr val="00FA00"/>
                </a:solidFill>
                <a:latin typeface="Lucida Console" panose="020B0609040504020204" pitchFamily="49" charset="0"/>
              </a:rPr>
              <a:t>    char description[16];</a:t>
            </a:r>
          </a:p>
          <a:p>
            <a:r>
              <a:rPr lang="en-US" dirty="0">
                <a:solidFill>
                  <a:srgbClr val="00FA00"/>
                </a:solidFill>
                <a:latin typeface="Lucida Console" panose="020B0609040504020204" pitchFamily="49" charset="0"/>
              </a:rPr>
              <a:t>    struct node *next;</a:t>
            </a:r>
          </a:p>
          <a:p>
            <a:r>
              <a:rPr lang="en-US" dirty="0">
                <a:solidFill>
                  <a:srgbClr val="00FA00"/>
                </a:solidFill>
                <a:latin typeface="Lucida Console" panose="020B0609040504020204" pitchFamily="49" charset="0"/>
              </a:rPr>
              <a:t>};</a:t>
            </a:r>
          </a:p>
        </p:txBody>
      </p:sp>
      <p:grpSp>
        <p:nvGrpSpPr>
          <p:cNvPr id="50" name="Group 49">
            <a:extLst>
              <a:ext uri="{FF2B5EF4-FFF2-40B4-BE49-F238E27FC236}">
                <a16:creationId xmlns:a16="http://schemas.microsoft.com/office/drawing/2014/main" id="{388272CB-DE35-5345-B8E4-FC5C804CD4E2}"/>
              </a:ext>
            </a:extLst>
          </p:cNvPr>
          <p:cNvGrpSpPr/>
          <p:nvPr/>
        </p:nvGrpSpPr>
        <p:grpSpPr>
          <a:xfrm>
            <a:off x="6386331" y="3644203"/>
            <a:ext cx="5465084" cy="1092420"/>
            <a:chOff x="5574234" y="3149933"/>
            <a:chExt cx="5465084" cy="1092420"/>
          </a:xfrm>
        </p:grpSpPr>
        <p:grpSp>
          <p:nvGrpSpPr>
            <p:cNvPr id="44" name="Group 43">
              <a:extLst>
                <a:ext uri="{FF2B5EF4-FFF2-40B4-BE49-F238E27FC236}">
                  <a16:creationId xmlns:a16="http://schemas.microsoft.com/office/drawing/2014/main" id="{46290E35-7440-2446-AD02-74CDC1057195}"/>
                </a:ext>
              </a:extLst>
            </p:cNvPr>
            <p:cNvGrpSpPr/>
            <p:nvPr/>
          </p:nvGrpSpPr>
          <p:grpSpPr>
            <a:xfrm>
              <a:off x="5719840" y="3706644"/>
              <a:ext cx="5110126" cy="535709"/>
              <a:chOff x="5719840" y="3706644"/>
              <a:chExt cx="5110126" cy="535709"/>
            </a:xfrm>
          </p:grpSpPr>
          <p:sp>
            <p:nvSpPr>
              <p:cNvPr id="16" name="Rectangle 15">
                <a:extLst>
                  <a:ext uri="{FF2B5EF4-FFF2-40B4-BE49-F238E27FC236}">
                    <a16:creationId xmlns:a16="http://schemas.microsoft.com/office/drawing/2014/main" id="{1B2A4610-F0F3-E246-B2D2-42574BFDCBE1}"/>
                  </a:ext>
                </a:extLst>
              </p:cNvPr>
              <p:cNvSpPr/>
              <p:nvPr/>
            </p:nvSpPr>
            <p:spPr>
              <a:xfrm>
                <a:off x="9550290" y="3706644"/>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next</a:t>
                </a:r>
              </a:p>
            </p:txBody>
          </p:sp>
          <p:sp>
            <p:nvSpPr>
              <p:cNvPr id="17" name="Rectangle 16">
                <a:extLst>
                  <a:ext uri="{FF2B5EF4-FFF2-40B4-BE49-F238E27FC236}">
                    <a16:creationId xmlns:a16="http://schemas.microsoft.com/office/drawing/2014/main" id="{F61A5DB9-13ED-214C-9E17-56AE12E1436D}"/>
                  </a:ext>
                </a:extLst>
              </p:cNvPr>
              <p:cNvSpPr/>
              <p:nvPr/>
            </p:nvSpPr>
            <p:spPr>
              <a:xfrm>
                <a:off x="5719840" y="3706644"/>
                <a:ext cx="1279677"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payload</a:t>
                </a:r>
              </a:p>
            </p:txBody>
          </p:sp>
          <p:sp>
            <p:nvSpPr>
              <p:cNvPr id="23" name="Rectangle 22">
                <a:extLst>
                  <a:ext uri="{FF2B5EF4-FFF2-40B4-BE49-F238E27FC236}">
                    <a16:creationId xmlns:a16="http://schemas.microsoft.com/office/drawing/2014/main" id="{1336CA91-C514-454C-AFAF-C304165E96C7}"/>
                  </a:ext>
                </a:extLst>
              </p:cNvPr>
              <p:cNvSpPr/>
              <p:nvPr/>
            </p:nvSpPr>
            <p:spPr>
              <a:xfrm>
                <a:off x="699951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4" name="Rectangle 23">
                <a:extLst>
                  <a:ext uri="{FF2B5EF4-FFF2-40B4-BE49-F238E27FC236}">
                    <a16:creationId xmlns:a16="http://schemas.microsoft.com/office/drawing/2014/main" id="{35B26E40-39A8-EE45-8B73-8B25902BCC88}"/>
                  </a:ext>
                </a:extLst>
              </p:cNvPr>
              <p:cNvSpPr/>
              <p:nvPr/>
            </p:nvSpPr>
            <p:spPr>
              <a:xfrm>
                <a:off x="715347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5" name="Rectangle 24">
                <a:extLst>
                  <a:ext uri="{FF2B5EF4-FFF2-40B4-BE49-F238E27FC236}">
                    <a16:creationId xmlns:a16="http://schemas.microsoft.com/office/drawing/2014/main" id="{92341185-931A-224C-8133-0E161FC5623E}"/>
                  </a:ext>
                </a:extLst>
              </p:cNvPr>
              <p:cNvSpPr/>
              <p:nvPr/>
            </p:nvSpPr>
            <p:spPr>
              <a:xfrm>
                <a:off x="73153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 name="Rectangle 25">
                <a:extLst>
                  <a:ext uri="{FF2B5EF4-FFF2-40B4-BE49-F238E27FC236}">
                    <a16:creationId xmlns:a16="http://schemas.microsoft.com/office/drawing/2014/main" id="{732EED59-EAC9-584D-803B-A603F129E1D9}"/>
                  </a:ext>
                </a:extLst>
              </p:cNvPr>
              <p:cNvSpPr/>
              <p:nvPr/>
            </p:nvSpPr>
            <p:spPr>
              <a:xfrm>
                <a:off x="747736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1" name="Rectangle 30">
                <a:extLst>
                  <a:ext uri="{FF2B5EF4-FFF2-40B4-BE49-F238E27FC236}">
                    <a16:creationId xmlns:a16="http://schemas.microsoft.com/office/drawing/2014/main" id="{409F32EA-1F04-2C41-956C-960D5AA9742D}"/>
                  </a:ext>
                </a:extLst>
              </p:cNvPr>
              <p:cNvSpPr/>
              <p:nvPr/>
            </p:nvSpPr>
            <p:spPr>
              <a:xfrm>
                <a:off x="763928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Rectangle 31">
                <a:extLst>
                  <a:ext uri="{FF2B5EF4-FFF2-40B4-BE49-F238E27FC236}">
                    <a16:creationId xmlns:a16="http://schemas.microsoft.com/office/drawing/2014/main" id="{02741B39-D3F4-FA47-AF19-F67964662AF6}"/>
                  </a:ext>
                </a:extLst>
              </p:cNvPr>
              <p:cNvSpPr/>
              <p:nvPr/>
            </p:nvSpPr>
            <p:spPr>
              <a:xfrm>
                <a:off x="779323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3" name="Rectangle 32">
                <a:extLst>
                  <a:ext uri="{FF2B5EF4-FFF2-40B4-BE49-F238E27FC236}">
                    <a16:creationId xmlns:a16="http://schemas.microsoft.com/office/drawing/2014/main" id="{CE7EC3C7-7281-5B4E-833A-CED5E57353B0}"/>
                  </a:ext>
                </a:extLst>
              </p:cNvPr>
              <p:cNvSpPr/>
              <p:nvPr/>
            </p:nvSpPr>
            <p:spPr>
              <a:xfrm>
                <a:off x="79550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4" name="Rectangle 33">
                <a:extLst>
                  <a:ext uri="{FF2B5EF4-FFF2-40B4-BE49-F238E27FC236}">
                    <a16:creationId xmlns:a16="http://schemas.microsoft.com/office/drawing/2014/main" id="{E8851630-CBC5-7847-A7AA-F90FA573C1F9}"/>
                  </a:ext>
                </a:extLst>
              </p:cNvPr>
              <p:cNvSpPr/>
              <p:nvPr/>
            </p:nvSpPr>
            <p:spPr>
              <a:xfrm>
                <a:off x="81171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5" name="Rectangle 34">
                <a:extLst>
                  <a:ext uri="{FF2B5EF4-FFF2-40B4-BE49-F238E27FC236}">
                    <a16:creationId xmlns:a16="http://schemas.microsoft.com/office/drawing/2014/main" id="{5CAC2752-2C93-CB4F-93C8-CB79652C2351}"/>
                  </a:ext>
                </a:extLst>
              </p:cNvPr>
              <p:cNvSpPr/>
              <p:nvPr/>
            </p:nvSpPr>
            <p:spPr>
              <a:xfrm>
                <a:off x="827084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6" name="Rectangle 35">
                <a:extLst>
                  <a:ext uri="{FF2B5EF4-FFF2-40B4-BE49-F238E27FC236}">
                    <a16:creationId xmlns:a16="http://schemas.microsoft.com/office/drawing/2014/main" id="{AE6D5888-C00D-E549-BE79-9FDDBE89DE3B}"/>
                  </a:ext>
                </a:extLst>
              </p:cNvPr>
              <p:cNvSpPr/>
              <p:nvPr/>
            </p:nvSpPr>
            <p:spPr>
              <a:xfrm>
                <a:off x="84248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7" name="Rectangle 36">
                <a:extLst>
                  <a:ext uri="{FF2B5EF4-FFF2-40B4-BE49-F238E27FC236}">
                    <a16:creationId xmlns:a16="http://schemas.microsoft.com/office/drawing/2014/main" id="{64AE3AD8-867B-244B-9B17-5A6C3753B233}"/>
                  </a:ext>
                </a:extLst>
              </p:cNvPr>
              <p:cNvSpPr/>
              <p:nvPr/>
            </p:nvSpPr>
            <p:spPr>
              <a:xfrm>
                <a:off x="85866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8" name="Rectangle 37">
                <a:extLst>
                  <a:ext uri="{FF2B5EF4-FFF2-40B4-BE49-F238E27FC236}">
                    <a16:creationId xmlns:a16="http://schemas.microsoft.com/office/drawing/2014/main" id="{B28CD3C3-5EFC-0F40-8216-0ED815CE1CC3}"/>
                  </a:ext>
                </a:extLst>
              </p:cNvPr>
              <p:cNvSpPr/>
              <p:nvPr/>
            </p:nvSpPr>
            <p:spPr>
              <a:xfrm>
                <a:off x="874869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E0AD8D0B-B02E-EB45-B376-DAFA53E4D1B8}"/>
                  </a:ext>
                </a:extLst>
              </p:cNvPr>
              <p:cNvSpPr/>
              <p:nvPr/>
            </p:nvSpPr>
            <p:spPr>
              <a:xfrm>
                <a:off x="891061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EEECEB68-5175-5C46-B45D-2CD4CC70C7FD}"/>
                  </a:ext>
                </a:extLst>
              </p:cNvPr>
              <p:cNvSpPr/>
              <p:nvPr/>
            </p:nvSpPr>
            <p:spPr>
              <a:xfrm>
                <a:off x="90645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919EEEF1-AC17-6145-9092-35C11A3C2608}"/>
                  </a:ext>
                </a:extLst>
              </p:cNvPr>
              <p:cNvSpPr/>
              <p:nvPr/>
            </p:nvSpPr>
            <p:spPr>
              <a:xfrm>
                <a:off x="922639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2" name="Rectangle 41">
                <a:extLst>
                  <a:ext uri="{FF2B5EF4-FFF2-40B4-BE49-F238E27FC236}">
                    <a16:creationId xmlns:a16="http://schemas.microsoft.com/office/drawing/2014/main" id="{AAD70464-F97B-8045-A0CE-01EBA8CABD14}"/>
                  </a:ext>
                </a:extLst>
              </p:cNvPr>
              <p:cNvSpPr/>
              <p:nvPr/>
            </p:nvSpPr>
            <p:spPr>
              <a:xfrm>
                <a:off x="938846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3" name="TextBox 42">
                <a:extLst>
                  <a:ext uri="{FF2B5EF4-FFF2-40B4-BE49-F238E27FC236}">
                    <a16:creationId xmlns:a16="http://schemas.microsoft.com/office/drawing/2014/main" id="{6427193A-3603-5241-82B7-CDA01C6799D8}"/>
                  </a:ext>
                </a:extLst>
              </p:cNvPr>
              <p:cNvSpPr txBox="1"/>
              <p:nvPr/>
            </p:nvSpPr>
            <p:spPr>
              <a:xfrm>
                <a:off x="7080550" y="3820609"/>
                <a:ext cx="2387300" cy="30777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description</a:t>
                </a:r>
              </a:p>
            </p:txBody>
          </p:sp>
        </p:grpSp>
        <p:sp>
          <p:nvSpPr>
            <p:cNvPr id="45" name="TextBox 44">
              <a:extLst>
                <a:ext uri="{FF2B5EF4-FFF2-40B4-BE49-F238E27FC236}">
                  <a16:creationId xmlns:a16="http://schemas.microsoft.com/office/drawing/2014/main" id="{D48E1884-9F0D-BD4B-A646-D595CB197D0B}"/>
                </a:ext>
              </a:extLst>
            </p:cNvPr>
            <p:cNvSpPr txBox="1"/>
            <p:nvPr/>
          </p:nvSpPr>
          <p:spPr>
            <a:xfrm>
              <a:off x="5574234" y="3337312"/>
              <a:ext cx="301686" cy="369332"/>
            </a:xfrm>
            <a:prstGeom prst="rect">
              <a:avLst/>
            </a:prstGeom>
            <a:noFill/>
          </p:spPr>
          <p:txBody>
            <a:bodyPr wrap="none" rtlCol="0">
              <a:spAutoFit/>
            </a:bodyPr>
            <a:lstStyle/>
            <a:p>
              <a:pPr algn="ctr"/>
              <a:r>
                <a:rPr lang="en-US" dirty="0"/>
                <a:t>0</a:t>
              </a:r>
            </a:p>
          </p:txBody>
        </p:sp>
        <p:sp>
          <p:nvSpPr>
            <p:cNvPr id="46" name="TextBox 45">
              <a:extLst>
                <a:ext uri="{FF2B5EF4-FFF2-40B4-BE49-F238E27FC236}">
                  <a16:creationId xmlns:a16="http://schemas.microsoft.com/office/drawing/2014/main" id="{327A67BF-BEAB-4348-830F-C234C0ECDA32}"/>
                </a:ext>
              </a:extLst>
            </p:cNvPr>
            <p:cNvSpPr txBox="1"/>
            <p:nvPr/>
          </p:nvSpPr>
          <p:spPr>
            <a:xfrm>
              <a:off x="6842873" y="3337312"/>
              <a:ext cx="301686" cy="369332"/>
            </a:xfrm>
            <a:prstGeom prst="rect">
              <a:avLst/>
            </a:prstGeom>
            <a:noFill/>
          </p:spPr>
          <p:txBody>
            <a:bodyPr wrap="none" rtlCol="0">
              <a:spAutoFit/>
            </a:bodyPr>
            <a:lstStyle/>
            <a:p>
              <a:pPr algn="ctr"/>
              <a:r>
                <a:rPr lang="en-US" dirty="0"/>
                <a:t>8</a:t>
              </a:r>
            </a:p>
          </p:txBody>
        </p:sp>
        <p:sp>
          <p:nvSpPr>
            <p:cNvPr id="47" name="TextBox 46">
              <a:extLst>
                <a:ext uri="{FF2B5EF4-FFF2-40B4-BE49-F238E27FC236}">
                  <a16:creationId xmlns:a16="http://schemas.microsoft.com/office/drawing/2014/main" id="{2CE4303F-4F0E-4E41-8863-8EC0CD4A8DC8}"/>
                </a:ext>
              </a:extLst>
            </p:cNvPr>
            <p:cNvSpPr txBox="1"/>
            <p:nvPr/>
          </p:nvSpPr>
          <p:spPr>
            <a:xfrm>
              <a:off x="9341127" y="3337312"/>
              <a:ext cx="418704" cy="369332"/>
            </a:xfrm>
            <a:prstGeom prst="rect">
              <a:avLst/>
            </a:prstGeom>
            <a:noFill/>
          </p:spPr>
          <p:txBody>
            <a:bodyPr wrap="none" rtlCol="0">
              <a:spAutoFit/>
            </a:bodyPr>
            <a:lstStyle/>
            <a:p>
              <a:pPr algn="ctr"/>
              <a:r>
                <a:rPr lang="en-US" dirty="0"/>
                <a:t>24</a:t>
              </a:r>
            </a:p>
          </p:txBody>
        </p:sp>
        <p:sp>
          <p:nvSpPr>
            <p:cNvPr id="48" name="TextBox 47">
              <a:extLst>
                <a:ext uri="{FF2B5EF4-FFF2-40B4-BE49-F238E27FC236}">
                  <a16:creationId xmlns:a16="http://schemas.microsoft.com/office/drawing/2014/main" id="{021F40D3-04F8-3742-9969-CEBD1B3F3563}"/>
                </a:ext>
              </a:extLst>
            </p:cNvPr>
            <p:cNvSpPr txBox="1"/>
            <p:nvPr/>
          </p:nvSpPr>
          <p:spPr>
            <a:xfrm>
              <a:off x="10620614" y="3337312"/>
              <a:ext cx="418704" cy="369332"/>
            </a:xfrm>
            <a:prstGeom prst="rect">
              <a:avLst/>
            </a:prstGeom>
            <a:noFill/>
          </p:spPr>
          <p:txBody>
            <a:bodyPr wrap="none" rtlCol="0">
              <a:spAutoFit/>
            </a:bodyPr>
            <a:lstStyle/>
            <a:p>
              <a:pPr algn="ctr"/>
              <a:r>
                <a:rPr lang="en-US" dirty="0"/>
                <a:t>32</a:t>
              </a:r>
            </a:p>
          </p:txBody>
        </p:sp>
        <p:sp>
          <p:nvSpPr>
            <p:cNvPr id="49" name="TextBox 48">
              <a:extLst>
                <a:ext uri="{FF2B5EF4-FFF2-40B4-BE49-F238E27FC236}">
                  <a16:creationId xmlns:a16="http://schemas.microsoft.com/office/drawing/2014/main" id="{B0FAF739-8666-B04D-AA84-45B59C703C6B}"/>
                </a:ext>
              </a:extLst>
            </p:cNvPr>
            <p:cNvSpPr txBox="1"/>
            <p:nvPr/>
          </p:nvSpPr>
          <p:spPr>
            <a:xfrm>
              <a:off x="7213099" y="3149933"/>
              <a:ext cx="2143728" cy="369332"/>
            </a:xfrm>
            <a:prstGeom prst="rect">
              <a:avLst/>
            </a:prstGeom>
            <a:noFill/>
          </p:spPr>
          <p:txBody>
            <a:bodyPr wrap="none" rtlCol="0">
              <a:spAutoFit/>
            </a:bodyPr>
            <a:lstStyle/>
            <a:p>
              <a:r>
                <a:rPr lang="en-US" dirty="0"/>
                <a:t>displacement (bytes)</a:t>
              </a:r>
            </a:p>
          </p:txBody>
        </p:sp>
      </p:grpSp>
    </p:spTree>
    <p:extLst>
      <p:ext uri="{BB962C8B-B14F-4D97-AF65-F5344CB8AC3E}">
        <p14:creationId xmlns:p14="http://schemas.microsoft.com/office/powerpoint/2010/main" val="2335244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ABC5466-CE7B-EE49-9593-C2A29AB97532}"/>
              </a:ext>
            </a:extLst>
          </p:cNvPr>
          <p:cNvSpPr>
            <a:spLocks noGrp="1"/>
          </p:cNvSpPr>
          <p:nvPr>
            <p:ph type="title"/>
          </p:nvPr>
        </p:nvSpPr>
        <p:spPr/>
        <p:txBody>
          <a:bodyPr/>
          <a:lstStyle/>
          <a:p>
            <a:r>
              <a:rPr lang="en-US" dirty="0"/>
              <a:t>Structure layout</a:t>
            </a:r>
          </a:p>
        </p:txBody>
      </p:sp>
      <p:sp>
        <p:nvSpPr>
          <p:cNvPr id="12" name="Content Placeholder 11">
            <a:extLst>
              <a:ext uri="{FF2B5EF4-FFF2-40B4-BE49-F238E27FC236}">
                <a16:creationId xmlns:a16="http://schemas.microsoft.com/office/drawing/2014/main" id="{34530E5B-D9B4-104A-9B96-BD7BA3F7BB76}"/>
              </a:ext>
            </a:extLst>
          </p:cNvPr>
          <p:cNvSpPr>
            <a:spLocks noGrp="1"/>
          </p:cNvSpPr>
          <p:nvPr>
            <p:ph sz="half" idx="1"/>
          </p:nvPr>
        </p:nvSpPr>
        <p:spPr>
          <a:xfrm>
            <a:off x="838200" y="1825624"/>
            <a:ext cx="6045748" cy="4530725"/>
          </a:xfrm>
        </p:spPr>
        <p:txBody>
          <a:bodyPr>
            <a:normAutofit/>
          </a:bodyPr>
          <a:lstStyle/>
          <a:p>
            <a:r>
              <a:rPr lang="en-US" dirty="0"/>
              <a:t>If field is array, then array’s base address is field’s address</a:t>
            </a:r>
          </a:p>
          <a:p>
            <a:endParaRPr lang="en-US" dirty="0"/>
          </a:p>
          <a:p>
            <a:pPr>
              <a:tabLst>
                <a:tab pos="1022350" algn="l"/>
              </a:tabLst>
            </a:pPr>
            <a:r>
              <a:rPr lang="en-US" sz="2400" dirty="0"/>
              <a:t>C:	</a:t>
            </a:r>
            <a:r>
              <a:rPr lang="en-US" sz="2000" dirty="0">
                <a:latin typeface="Lucida Console" panose="020B0609040504020204" pitchFamily="49" charset="0"/>
              </a:rPr>
              <a:t>return foo-&gt;description[3];</a:t>
            </a:r>
          </a:p>
          <a:p>
            <a:pPr>
              <a:tabLst>
                <a:tab pos="1022350" algn="l"/>
              </a:tabLst>
            </a:pPr>
            <a:r>
              <a:rPr lang="en-US" sz="2400" dirty="0"/>
              <a:t>x86: </a:t>
            </a:r>
            <a:r>
              <a:rPr lang="en-US" sz="2400" dirty="0">
                <a:latin typeface="Lucida Console" panose="020B0609040504020204" pitchFamily="49" charset="0"/>
              </a:rPr>
              <a:t>	</a:t>
            </a:r>
            <a:r>
              <a:rPr lang="en-US" sz="2400" dirty="0" err="1">
                <a:latin typeface="Lucida Console" panose="020B0609040504020204" pitchFamily="49" charset="0"/>
              </a:rPr>
              <a:t>movzbl</a:t>
            </a:r>
            <a:r>
              <a:rPr lang="en-US" sz="2400" dirty="0">
                <a:latin typeface="Lucida Console" panose="020B0609040504020204" pitchFamily="49" charset="0"/>
              </a:rPr>
              <a:t> 11(%r10), %</a:t>
            </a:r>
            <a:r>
              <a:rPr lang="en-US" sz="2400" dirty="0" err="1">
                <a:latin typeface="Lucida Console" panose="020B0609040504020204" pitchFamily="49" charset="0"/>
              </a:rPr>
              <a:t>eax</a:t>
            </a:r>
            <a:endParaRPr lang="en-US" sz="2400" dirty="0"/>
          </a:p>
          <a:p>
            <a:pPr>
              <a:tabLst>
                <a:tab pos="1022350" algn="l"/>
              </a:tabLst>
            </a:pPr>
            <a:endParaRPr lang="en-US" sz="2400" dirty="0">
              <a:latin typeface="Lucida Console" panose="020B0609040504020204" pitchFamily="49" charset="0"/>
            </a:endParaRPr>
          </a:p>
          <a:p>
            <a:pPr>
              <a:tabLst>
                <a:tab pos="1022350" algn="l"/>
              </a:tabLst>
            </a:pPr>
            <a:r>
              <a:rPr lang="en-US" sz="2400" dirty="0"/>
              <a:t>C:	</a:t>
            </a:r>
            <a:r>
              <a:rPr lang="en-US" sz="2000" dirty="0">
                <a:latin typeface="Lucida Console" panose="020B0609040504020204" pitchFamily="49" charset="0"/>
              </a:rPr>
              <a:t>return foo-&gt;description[</a:t>
            </a:r>
            <a:r>
              <a:rPr lang="en-US" sz="2000" dirty="0" err="1">
                <a:latin typeface="Lucida Console" panose="020B0609040504020204" pitchFamily="49" charset="0"/>
              </a:rPr>
              <a:t>i</a:t>
            </a:r>
            <a:r>
              <a:rPr lang="en-US" sz="2000" dirty="0">
                <a:latin typeface="Lucida Console" panose="020B0609040504020204" pitchFamily="49" charset="0"/>
              </a:rPr>
              <a:t>];</a:t>
            </a:r>
          </a:p>
          <a:p>
            <a:pPr>
              <a:tabLst>
                <a:tab pos="1022350" algn="l"/>
              </a:tabLst>
            </a:pPr>
            <a:r>
              <a:rPr lang="en-US" sz="2400" dirty="0"/>
              <a:t>x86: </a:t>
            </a:r>
            <a:r>
              <a:rPr lang="en-US" sz="2400" dirty="0">
                <a:latin typeface="Lucida Console" panose="020B0609040504020204" pitchFamily="49" charset="0"/>
              </a:rPr>
              <a:t>	</a:t>
            </a:r>
            <a:r>
              <a:rPr lang="en-US" sz="2400" dirty="0" err="1">
                <a:latin typeface="Lucida Console" panose="020B0609040504020204" pitchFamily="49" charset="0"/>
              </a:rPr>
              <a:t>movzbl</a:t>
            </a:r>
            <a:r>
              <a:rPr lang="en-US" sz="2400" dirty="0">
                <a:latin typeface="Lucida Console" panose="020B0609040504020204" pitchFamily="49" charset="0"/>
              </a:rPr>
              <a:t> 8(%r10,%r11), %</a:t>
            </a:r>
            <a:r>
              <a:rPr lang="en-US" sz="2400" dirty="0" err="1">
                <a:latin typeface="Lucida Console" panose="020B0609040504020204" pitchFamily="49" charset="0"/>
              </a:rPr>
              <a:t>eax</a:t>
            </a:r>
            <a:endParaRPr lang="en-US" sz="2400" dirty="0"/>
          </a:p>
          <a:p>
            <a:pPr>
              <a:tabLst>
                <a:tab pos="1022350" algn="l"/>
              </a:tabLst>
            </a:pPr>
            <a:r>
              <a:rPr lang="en-US" sz="2400" dirty="0"/>
              <a:t>ARM:	</a:t>
            </a:r>
            <a:r>
              <a:rPr lang="en-US" sz="2400" dirty="0">
                <a:latin typeface="Lucida Console" panose="020B0609040504020204" pitchFamily="49" charset="0"/>
              </a:rPr>
              <a:t>add	x10, x10, x11</a:t>
            </a:r>
            <a:br>
              <a:rPr lang="en-US" sz="2400" dirty="0">
                <a:latin typeface="Lucida Console" panose="020B0609040504020204" pitchFamily="49" charset="0"/>
              </a:rPr>
            </a:br>
            <a:r>
              <a:rPr lang="en-US" sz="2400" dirty="0">
                <a:latin typeface="Lucida Console" panose="020B0609040504020204" pitchFamily="49" charset="0"/>
              </a:rPr>
              <a:t>	</a:t>
            </a:r>
            <a:r>
              <a:rPr lang="en-US" sz="2400" dirty="0" err="1">
                <a:latin typeface="Lucida Console" panose="020B0609040504020204" pitchFamily="49" charset="0"/>
              </a:rPr>
              <a:t>ldr</a:t>
            </a:r>
            <a:r>
              <a:rPr lang="en-US" sz="2400" dirty="0">
                <a:latin typeface="Lucida Console" panose="020B0609040504020204" pitchFamily="49" charset="0"/>
              </a:rPr>
              <a:t> x0, [x10, 8]</a:t>
            </a:r>
          </a:p>
          <a:p>
            <a:pPr>
              <a:tabLst>
                <a:tab pos="1022350" algn="l"/>
              </a:tabLst>
            </a:pPr>
            <a:endParaRPr lang="en-US" sz="2400"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39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4" name="Rounded Rectangle 13">
            <a:extLst>
              <a:ext uri="{FF2B5EF4-FFF2-40B4-BE49-F238E27FC236}">
                <a16:creationId xmlns:a16="http://schemas.microsoft.com/office/drawing/2014/main" id="{FBDAB826-7899-4C4A-B060-4825B436BBEC}"/>
              </a:ext>
            </a:extLst>
          </p:cNvPr>
          <p:cNvSpPr/>
          <p:nvPr/>
        </p:nvSpPr>
        <p:spPr>
          <a:xfrm>
            <a:off x="6883947" y="1457625"/>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node {</a:t>
            </a:r>
          </a:p>
          <a:p>
            <a:r>
              <a:rPr lang="en-US" dirty="0">
                <a:solidFill>
                  <a:srgbClr val="00FA00"/>
                </a:solidFill>
                <a:latin typeface="Lucida Console" panose="020B0609040504020204" pitchFamily="49" charset="0"/>
              </a:rPr>
              <a:t>    long payload;</a:t>
            </a:r>
          </a:p>
          <a:p>
            <a:r>
              <a:rPr lang="en-US" dirty="0">
                <a:solidFill>
                  <a:srgbClr val="00FA00"/>
                </a:solidFill>
                <a:latin typeface="Lucida Console" panose="020B0609040504020204" pitchFamily="49" charset="0"/>
              </a:rPr>
              <a:t>    char description[16];</a:t>
            </a:r>
          </a:p>
          <a:p>
            <a:r>
              <a:rPr lang="en-US" dirty="0">
                <a:solidFill>
                  <a:srgbClr val="00FA00"/>
                </a:solidFill>
                <a:latin typeface="Lucida Console" panose="020B0609040504020204" pitchFamily="49" charset="0"/>
              </a:rPr>
              <a:t>    struct node *next;</a:t>
            </a:r>
          </a:p>
          <a:p>
            <a:r>
              <a:rPr lang="en-US" dirty="0">
                <a:solidFill>
                  <a:srgbClr val="00FA00"/>
                </a:solidFill>
                <a:latin typeface="Lucida Console" panose="020B0609040504020204" pitchFamily="49" charset="0"/>
              </a:rPr>
              <a:t>};</a:t>
            </a:r>
          </a:p>
        </p:txBody>
      </p:sp>
      <p:grpSp>
        <p:nvGrpSpPr>
          <p:cNvPr id="50" name="Group 49">
            <a:extLst>
              <a:ext uri="{FF2B5EF4-FFF2-40B4-BE49-F238E27FC236}">
                <a16:creationId xmlns:a16="http://schemas.microsoft.com/office/drawing/2014/main" id="{388272CB-DE35-5345-B8E4-FC5C804CD4E2}"/>
              </a:ext>
            </a:extLst>
          </p:cNvPr>
          <p:cNvGrpSpPr/>
          <p:nvPr/>
        </p:nvGrpSpPr>
        <p:grpSpPr>
          <a:xfrm>
            <a:off x="6386331" y="3644203"/>
            <a:ext cx="5465084" cy="1092420"/>
            <a:chOff x="5574234" y="3149933"/>
            <a:chExt cx="5465084" cy="1092420"/>
          </a:xfrm>
        </p:grpSpPr>
        <p:grpSp>
          <p:nvGrpSpPr>
            <p:cNvPr id="44" name="Group 43">
              <a:extLst>
                <a:ext uri="{FF2B5EF4-FFF2-40B4-BE49-F238E27FC236}">
                  <a16:creationId xmlns:a16="http://schemas.microsoft.com/office/drawing/2014/main" id="{46290E35-7440-2446-AD02-74CDC1057195}"/>
                </a:ext>
              </a:extLst>
            </p:cNvPr>
            <p:cNvGrpSpPr/>
            <p:nvPr/>
          </p:nvGrpSpPr>
          <p:grpSpPr>
            <a:xfrm>
              <a:off x="5719840" y="3706644"/>
              <a:ext cx="5110126" cy="535709"/>
              <a:chOff x="5719840" y="3706644"/>
              <a:chExt cx="5110126" cy="535709"/>
            </a:xfrm>
          </p:grpSpPr>
          <p:sp>
            <p:nvSpPr>
              <p:cNvPr id="16" name="Rectangle 15">
                <a:extLst>
                  <a:ext uri="{FF2B5EF4-FFF2-40B4-BE49-F238E27FC236}">
                    <a16:creationId xmlns:a16="http://schemas.microsoft.com/office/drawing/2014/main" id="{1B2A4610-F0F3-E246-B2D2-42574BFDCBE1}"/>
                  </a:ext>
                </a:extLst>
              </p:cNvPr>
              <p:cNvSpPr/>
              <p:nvPr/>
            </p:nvSpPr>
            <p:spPr>
              <a:xfrm>
                <a:off x="9550290" y="3706644"/>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next</a:t>
                </a:r>
              </a:p>
            </p:txBody>
          </p:sp>
          <p:sp>
            <p:nvSpPr>
              <p:cNvPr id="17" name="Rectangle 16">
                <a:extLst>
                  <a:ext uri="{FF2B5EF4-FFF2-40B4-BE49-F238E27FC236}">
                    <a16:creationId xmlns:a16="http://schemas.microsoft.com/office/drawing/2014/main" id="{F61A5DB9-13ED-214C-9E17-56AE12E1436D}"/>
                  </a:ext>
                </a:extLst>
              </p:cNvPr>
              <p:cNvSpPr/>
              <p:nvPr/>
            </p:nvSpPr>
            <p:spPr>
              <a:xfrm>
                <a:off x="5719840" y="3706644"/>
                <a:ext cx="1279677"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payload</a:t>
                </a:r>
              </a:p>
            </p:txBody>
          </p:sp>
          <p:sp>
            <p:nvSpPr>
              <p:cNvPr id="23" name="Rectangle 22">
                <a:extLst>
                  <a:ext uri="{FF2B5EF4-FFF2-40B4-BE49-F238E27FC236}">
                    <a16:creationId xmlns:a16="http://schemas.microsoft.com/office/drawing/2014/main" id="{1336CA91-C514-454C-AFAF-C304165E96C7}"/>
                  </a:ext>
                </a:extLst>
              </p:cNvPr>
              <p:cNvSpPr/>
              <p:nvPr/>
            </p:nvSpPr>
            <p:spPr>
              <a:xfrm>
                <a:off x="699951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4" name="Rectangle 23">
                <a:extLst>
                  <a:ext uri="{FF2B5EF4-FFF2-40B4-BE49-F238E27FC236}">
                    <a16:creationId xmlns:a16="http://schemas.microsoft.com/office/drawing/2014/main" id="{35B26E40-39A8-EE45-8B73-8B25902BCC88}"/>
                  </a:ext>
                </a:extLst>
              </p:cNvPr>
              <p:cNvSpPr/>
              <p:nvPr/>
            </p:nvSpPr>
            <p:spPr>
              <a:xfrm>
                <a:off x="715347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5" name="Rectangle 24">
                <a:extLst>
                  <a:ext uri="{FF2B5EF4-FFF2-40B4-BE49-F238E27FC236}">
                    <a16:creationId xmlns:a16="http://schemas.microsoft.com/office/drawing/2014/main" id="{92341185-931A-224C-8133-0E161FC5623E}"/>
                  </a:ext>
                </a:extLst>
              </p:cNvPr>
              <p:cNvSpPr/>
              <p:nvPr/>
            </p:nvSpPr>
            <p:spPr>
              <a:xfrm>
                <a:off x="73153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 name="Rectangle 25">
                <a:extLst>
                  <a:ext uri="{FF2B5EF4-FFF2-40B4-BE49-F238E27FC236}">
                    <a16:creationId xmlns:a16="http://schemas.microsoft.com/office/drawing/2014/main" id="{732EED59-EAC9-584D-803B-A603F129E1D9}"/>
                  </a:ext>
                </a:extLst>
              </p:cNvPr>
              <p:cNvSpPr/>
              <p:nvPr/>
            </p:nvSpPr>
            <p:spPr>
              <a:xfrm>
                <a:off x="747736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1" name="Rectangle 30">
                <a:extLst>
                  <a:ext uri="{FF2B5EF4-FFF2-40B4-BE49-F238E27FC236}">
                    <a16:creationId xmlns:a16="http://schemas.microsoft.com/office/drawing/2014/main" id="{409F32EA-1F04-2C41-956C-960D5AA9742D}"/>
                  </a:ext>
                </a:extLst>
              </p:cNvPr>
              <p:cNvSpPr/>
              <p:nvPr/>
            </p:nvSpPr>
            <p:spPr>
              <a:xfrm>
                <a:off x="763928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Rectangle 31">
                <a:extLst>
                  <a:ext uri="{FF2B5EF4-FFF2-40B4-BE49-F238E27FC236}">
                    <a16:creationId xmlns:a16="http://schemas.microsoft.com/office/drawing/2014/main" id="{02741B39-D3F4-FA47-AF19-F67964662AF6}"/>
                  </a:ext>
                </a:extLst>
              </p:cNvPr>
              <p:cNvSpPr/>
              <p:nvPr/>
            </p:nvSpPr>
            <p:spPr>
              <a:xfrm>
                <a:off x="779323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3" name="Rectangle 32">
                <a:extLst>
                  <a:ext uri="{FF2B5EF4-FFF2-40B4-BE49-F238E27FC236}">
                    <a16:creationId xmlns:a16="http://schemas.microsoft.com/office/drawing/2014/main" id="{CE7EC3C7-7281-5B4E-833A-CED5E57353B0}"/>
                  </a:ext>
                </a:extLst>
              </p:cNvPr>
              <p:cNvSpPr/>
              <p:nvPr/>
            </p:nvSpPr>
            <p:spPr>
              <a:xfrm>
                <a:off x="79550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4" name="Rectangle 33">
                <a:extLst>
                  <a:ext uri="{FF2B5EF4-FFF2-40B4-BE49-F238E27FC236}">
                    <a16:creationId xmlns:a16="http://schemas.microsoft.com/office/drawing/2014/main" id="{E8851630-CBC5-7847-A7AA-F90FA573C1F9}"/>
                  </a:ext>
                </a:extLst>
              </p:cNvPr>
              <p:cNvSpPr/>
              <p:nvPr/>
            </p:nvSpPr>
            <p:spPr>
              <a:xfrm>
                <a:off x="81171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5" name="Rectangle 34">
                <a:extLst>
                  <a:ext uri="{FF2B5EF4-FFF2-40B4-BE49-F238E27FC236}">
                    <a16:creationId xmlns:a16="http://schemas.microsoft.com/office/drawing/2014/main" id="{5CAC2752-2C93-CB4F-93C8-CB79652C2351}"/>
                  </a:ext>
                </a:extLst>
              </p:cNvPr>
              <p:cNvSpPr/>
              <p:nvPr/>
            </p:nvSpPr>
            <p:spPr>
              <a:xfrm>
                <a:off x="8270848"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6" name="Rectangle 35">
                <a:extLst>
                  <a:ext uri="{FF2B5EF4-FFF2-40B4-BE49-F238E27FC236}">
                    <a16:creationId xmlns:a16="http://schemas.microsoft.com/office/drawing/2014/main" id="{AE6D5888-C00D-E549-BE79-9FDDBE89DE3B}"/>
                  </a:ext>
                </a:extLst>
              </p:cNvPr>
              <p:cNvSpPr/>
              <p:nvPr/>
            </p:nvSpPr>
            <p:spPr>
              <a:xfrm>
                <a:off x="842480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7" name="Rectangle 36">
                <a:extLst>
                  <a:ext uri="{FF2B5EF4-FFF2-40B4-BE49-F238E27FC236}">
                    <a16:creationId xmlns:a16="http://schemas.microsoft.com/office/drawing/2014/main" id="{64AE3AD8-867B-244B-9B17-5A6C3753B233}"/>
                  </a:ext>
                </a:extLst>
              </p:cNvPr>
              <p:cNvSpPr/>
              <p:nvPr/>
            </p:nvSpPr>
            <p:spPr>
              <a:xfrm>
                <a:off x="858663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8" name="Rectangle 37">
                <a:extLst>
                  <a:ext uri="{FF2B5EF4-FFF2-40B4-BE49-F238E27FC236}">
                    <a16:creationId xmlns:a16="http://schemas.microsoft.com/office/drawing/2014/main" id="{B28CD3C3-5EFC-0F40-8216-0ED815CE1CC3}"/>
                  </a:ext>
                </a:extLst>
              </p:cNvPr>
              <p:cNvSpPr/>
              <p:nvPr/>
            </p:nvSpPr>
            <p:spPr>
              <a:xfrm>
                <a:off x="874869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E0AD8D0B-B02E-EB45-B376-DAFA53E4D1B8}"/>
                  </a:ext>
                </a:extLst>
              </p:cNvPr>
              <p:cNvSpPr/>
              <p:nvPr/>
            </p:nvSpPr>
            <p:spPr>
              <a:xfrm>
                <a:off x="8910614"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EEECEB68-5175-5C46-B45D-2CD4CC70C7FD}"/>
                  </a:ext>
                </a:extLst>
              </p:cNvPr>
              <p:cNvSpPr/>
              <p:nvPr/>
            </p:nvSpPr>
            <p:spPr>
              <a:xfrm>
                <a:off x="906456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919EEEF1-AC17-6145-9092-35C11A3C2608}"/>
                  </a:ext>
                </a:extLst>
              </p:cNvPr>
              <p:cNvSpPr/>
              <p:nvPr/>
            </p:nvSpPr>
            <p:spPr>
              <a:xfrm>
                <a:off x="9226396"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2" name="Rectangle 41">
                <a:extLst>
                  <a:ext uri="{FF2B5EF4-FFF2-40B4-BE49-F238E27FC236}">
                    <a16:creationId xmlns:a16="http://schemas.microsoft.com/office/drawing/2014/main" id="{AAD70464-F97B-8045-A0CE-01EBA8CABD14}"/>
                  </a:ext>
                </a:extLst>
              </p:cNvPr>
              <p:cNvSpPr/>
              <p:nvPr/>
            </p:nvSpPr>
            <p:spPr>
              <a:xfrm>
                <a:off x="9388460" y="3706644"/>
                <a:ext cx="16206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3" name="TextBox 42">
                <a:extLst>
                  <a:ext uri="{FF2B5EF4-FFF2-40B4-BE49-F238E27FC236}">
                    <a16:creationId xmlns:a16="http://schemas.microsoft.com/office/drawing/2014/main" id="{6427193A-3603-5241-82B7-CDA01C6799D8}"/>
                  </a:ext>
                </a:extLst>
              </p:cNvPr>
              <p:cNvSpPr txBox="1"/>
              <p:nvPr/>
            </p:nvSpPr>
            <p:spPr>
              <a:xfrm>
                <a:off x="7080550" y="3820609"/>
                <a:ext cx="2387300" cy="30777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description</a:t>
                </a:r>
              </a:p>
            </p:txBody>
          </p:sp>
        </p:grpSp>
        <p:sp>
          <p:nvSpPr>
            <p:cNvPr id="45" name="TextBox 44">
              <a:extLst>
                <a:ext uri="{FF2B5EF4-FFF2-40B4-BE49-F238E27FC236}">
                  <a16:creationId xmlns:a16="http://schemas.microsoft.com/office/drawing/2014/main" id="{D48E1884-9F0D-BD4B-A646-D595CB197D0B}"/>
                </a:ext>
              </a:extLst>
            </p:cNvPr>
            <p:cNvSpPr txBox="1"/>
            <p:nvPr/>
          </p:nvSpPr>
          <p:spPr>
            <a:xfrm>
              <a:off x="5574234" y="3337312"/>
              <a:ext cx="301686" cy="369332"/>
            </a:xfrm>
            <a:prstGeom prst="rect">
              <a:avLst/>
            </a:prstGeom>
            <a:noFill/>
          </p:spPr>
          <p:txBody>
            <a:bodyPr wrap="none" rtlCol="0">
              <a:spAutoFit/>
            </a:bodyPr>
            <a:lstStyle/>
            <a:p>
              <a:pPr algn="ctr"/>
              <a:r>
                <a:rPr lang="en-US" dirty="0"/>
                <a:t>0</a:t>
              </a:r>
            </a:p>
          </p:txBody>
        </p:sp>
        <p:sp>
          <p:nvSpPr>
            <p:cNvPr id="46" name="TextBox 45">
              <a:extLst>
                <a:ext uri="{FF2B5EF4-FFF2-40B4-BE49-F238E27FC236}">
                  <a16:creationId xmlns:a16="http://schemas.microsoft.com/office/drawing/2014/main" id="{327A67BF-BEAB-4348-830F-C234C0ECDA32}"/>
                </a:ext>
              </a:extLst>
            </p:cNvPr>
            <p:cNvSpPr txBox="1"/>
            <p:nvPr/>
          </p:nvSpPr>
          <p:spPr>
            <a:xfrm>
              <a:off x="6842873" y="3337312"/>
              <a:ext cx="301686" cy="369332"/>
            </a:xfrm>
            <a:prstGeom prst="rect">
              <a:avLst/>
            </a:prstGeom>
            <a:noFill/>
          </p:spPr>
          <p:txBody>
            <a:bodyPr wrap="none" rtlCol="0">
              <a:spAutoFit/>
            </a:bodyPr>
            <a:lstStyle/>
            <a:p>
              <a:pPr algn="ctr"/>
              <a:r>
                <a:rPr lang="en-US" dirty="0"/>
                <a:t>8</a:t>
              </a:r>
            </a:p>
          </p:txBody>
        </p:sp>
        <p:sp>
          <p:nvSpPr>
            <p:cNvPr id="47" name="TextBox 46">
              <a:extLst>
                <a:ext uri="{FF2B5EF4-FFF2-40B4-BE49-F238E27FC236}">
                  <a16:creationId xmlns:a16="http://schemas.microsoft.com/office/drawing/2014/main" id="{2CE4303F-4F0E-4E41-8863-8EC0CD4A8DC8}"/>
                </a:ext>
              </a:extLst>
            </p:cNvPr>
            <p:cNvSpPr txBox="1"/>
            <p:nvPr/>
          </p:nvSpPr>
          <p:spPr>
            <a:xfrm>
              <a:off x="9341127" y="3337312"/>
              <a:ext cx="418704" cy="369332"/>
            </a:xfrm>
            <a:prstGeom prst="rect">
              <a:avLst/>
            </a:prstGeom>
            <a:noFill/>
          </p:spPr>
          <p:txBody>
            <a:bodyPr wrap="none" rtlCol="0">
              <a:spAutoFit/>
            </a:bodyPr>
            <a:lstStyle/>
            <a:p>
              <a:pPr algn="ctr"/>
              <a:r>
                <a:rPr lang="en-US" dirty="0"/>
                <a:t>24</a:t>
              </a:r>
            </a:p>
          </p:txBody>
        </p:sp>
        <p:sp>
          <p:nvSpPr>
            <p:cNvPr id="48" name="TextBox 47">
              <a:extLst>
                <a:ext uri="{FF2B5EF4-FFF2-40B4-BE49-F238E27FC236}">
                  <a16:creationId xmlns:a16="http://schemas.microsoft.com/office/drawing/2014/main" id="{021F40D3-04F8-3742-9969-CEBD1B3F3563}"/>
                </a:ext>
              </a:extLst>
            </p:cNvPr>
            <p:cNvSpPr txBox="1"/>
            <p:nvPr/>
          </p:nvSpPr>
          <p:spPr>
            <a:xfrm>
              <a:off x="10620614" y="3337312"/>
              <a:ext cx="418704" cy="369332"/>
            </a:xfrm>
            <a:prstGeom prst="rect">
              <a:avLst/>
            </a:prstGeom>
            <a:noFill/>
          </p:spPr>
          <p:txBody>
            <a:bodyPr wrap="none" rtlCol="0">
              <a:spAutoFit/>
            </a:bodyPr>
            <a:lstStyle/>
            <a:p>
              <a:pPr algn="ctr"/>
              <a:r>
                <a:rPr lang="en-US" dirty="0"/>
                <a:t>32</a:t>
              </a:r>
            </a:p>
          </p:txBody>
        </p:sp>
        <p:sp>
          <p:nvSpPr>
            <p:cNvPr id="49" name="TextBox 48">
              <a:extLst>
                <a:ext uri="{FF2B5EF4-FFF2-40B4-BE49-F238E27FC236}">
                  <a16:creationId xmlns:a16="http://schemas.microsoft.com/office/drawing/2014/main" id="{B0FAF739-8666-B04D-AA84-45B59C703C6B}"/>
                </a:ext>
              </a:extLst>
            </p:cNvPr>
            <p:cNvSpPr txBox="1"/>
            <p:nvPr/>
          </p:nvSpPr>
          <p:spPr>
            <a:xfrm>
              <a:off x="7213099" y="3149933"/>
              <a:ext cx="2143728" cy="369332"/>
            </a:xfrm>
            <a:prstGeom prst="rect">
              <a:avLst/>
            </a:prstGeom>
            <a:noFill/>
          </p:spPr>
          <p:txBody>
            <a:bodyPr wrap="none" rtlCol="0">
              <a:spAutoFit/>
            </a:bodyPr>
            <a:lstStyle/>
            <a:p>
              <a:r>
                <a:rPr lang="en-US" dirty="0"/>
                <a:t>displacement (bytes)</a:t>
              </a:r>
            </a:p>
          </p:txBody>
        </p:sp>
      </p:grpSp>
    </p:spTree>
    <p:extLst>
      <p:ext uri="{BB962C8B-B14F-4D97-AF65-F5344CB8AC3E}">
        <p14:creationId xmlns:p14="http://schemas.microsoft.com/office/powerpoint/2010/main" val="220996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F7C7FA-5A36-104B-9531-2A1C19EFBAFD}"/>
              </a:ext>
            </a:extLst>
          </p:cNvPr>
          <p:cNvSpPr>
            <a:spLocks noGrp="1"/>
          </p:cNvSpPr>
          <p:nvPr>
            <p:ph type="title"/>
          </p:nvPr>
        </p:nvSpPr>
        <p:spPr/>
        <p:txBody>
          <a:bodyPr/>
          <a:lstStyle/>
          <a:p>
            <a:r>
              <a:rPr lang="en-US" dirty="0"/>
              <a:t>Array Overview</a:t>
            </a:r>
          </a:p>
        </p:txBody>
      </p:sp>
      <p:sp>
        <p:nvSpPr>
          <p:cNvPr id="9" name="Content Placeholder 8">
            <a:extLst>
              <a:ext uri="{FF2B5EF4-FFF2-40B4-BE49-F238E27FC236}">
                <a16:creationId xmlns:a16="http://schemas.microsoft.com/office/drawing/2014/main" id="{52270FA7-94B5-E34E-AFE5-A5B56C9C9C50}"/>
              </a:ext>
            </a:extLst>
          </p:cNvPr>
          <p:cNvSpPr>
            <a:spLocks noGrp="1"/>
          </p:cNvSpPr>
          <p:nvPr>
            <p:ph idx="1"/>
          </p:nvPr>
        </p:nvSpPr>
        <p:spPr>
          <a:xfrm>
            <a:off x="838200" y="1825625"/>
            <a:ext cx="10740242" cy="4667250"/>
          </a:xfrm>
        </p:spPr>
        <p:txBody>
          <a:bodyPr>
            <a:normAutofit lnSpcReduction="10000"/>
          </a:bodyPr>
          <a:lstStyle/>
          <a:p>
            <a:r>
              <a:rPr lang="en-US" dirty="0"/>
              <a:t>Contiguous region of memory</a:t>
            </a:r>
          </a:p>
          <a:p>
            <a:r>
              <a:rPr lang="en-US" dirty="0"/>
              <a:t>Homogeneous data (all of one type: int, char, pointer, …)</a:t>
            </a:r>
          </a:p>
          <a:p>
            <a:r>
              <a:rPr lang="en-US" dirty="0"/>
              <a:t>Allocate space for </a:t>
            </a:r>
            <a:r>
              <a:rPr lang="en-US" i="1" dirty="0"/>
              <a:t>n</a:t>
            </a:r>
            <a:r>
              <a:rPr lang="en-US" dirty="0"/>
              <a:t> elements of type </a:t>
            </a:r>
            <a:r>
              <a:rPr lang="en-US" i="1" dirty="0"/>
              <a:t>T</a:t>
            </a:r>
            <a:endParaRPr lang="en-US" dirty="0"/>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 = {…}</a:t>
            </a:r>
            <a:r>
              <a:rPr lang="en-US" dirty="0"/>
              <a:t> 	// initializes memory</a:t>
            </a:r>
            <a:endParaRPr lang="en-US" i="1" dirty="0">
              <a:latin typeface="Lucida Console" panose="020B0609040504020204" pitchFamily="49" charset="0"/>
            </a:endParaRP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n</a:t>
            </a:r>
            <a:r>
              <a:rPr lang="en-US" dirty="0">
                <a:latin typeface="Lucida Console" panose="020B0609040504020204" pitchFamily="49" charset="0"/>
              </a:rPr>
              <a:t>];</a:t>
            </a:r>
            <a:r>
              <a:rPr lang="en-US" dirty="0"/>
              <a:t>	// </a:t>
            </a:r>
            <a:r>
              <a:rPr lang="en-US" i="1" dirty="0"/>
              <a:t>n</a:t>
            </a:r>
            <a:r>
              <a:rPr lang="en-US" dirty="0"/>
              <a:t> must be a constant</a:t>
            </a: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 = </a:t>
            </a:r>
            <a:r>
              <a:rPr lang="en-US" dirty="0" err="1">
                <a:latin typeface="Lucida Console" panose="020B0609040504020204" pitchFamily="49" charset="0"/>
              </a:rPr>
              <a:t>calloc</a:t>
            </a:r>
            <a:r>
              <a:rPr lang="en-US" dirty="0">
                <a:latin typeface="Lucida Console" panose="020B0609040504020204" pitchFamily="49" charset="0"/>
              </a:rPr>
              <a:t>(</a:t>
            </a:r>
            <a:r>
              <a:rPr lang="en-US" i="1" dirty="0">
                <a:latin typeface="Lucida Console" panose="020B0609040504020204" pitchFamily="49" charset="0"/>
              </a:rPr>
              <a:t>n</a:t>
            </a:r>
            <a:r>
              <a:rPr lang="en-US" dirty="0">
                <a:latin typeface="Lucida Console" panose="020B0609040504020204" pitchFamily="49" charset="0"/>
              </a:rPr>
              <a:t>,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r>
              <a:rPr lang="en-US" dirty="0"/>
              <a:t>	// initializes memory to 0</a:t>
            </a:r>
          </a:p>
          <a:p>
            <a:pPr lvl="1">
              <a:tabLst>
                <a:tab pos="7313613" algn="l"/>
              </a:tabLst>
            </a:pPr>
            <a:r>
              <a:rPr lang="en-US" i="1" dirty="0">
                <a:latin typeface="Lucida Console" panose="020B0609040504020204" pitchFamily="49" charset="0"/>
              </a:rPr>
              <a:t>T</a:t>
            </a:r>
            <a:r>
              <a:rPr lang="en-US" dirty="0">
                <a:latin typeface="Lucida Console" panose="020B0609040504020204" pitchFamily="49" charset="0"/>
              </a:rPr>
              <a:t> *A = malloc(</a:t>
            </a:r>
            <a:r>
              <a:rPr lang="en-US" i="1" dirty="0">
                <a:latin typeface="Lucida Console" panose="020B0609040504020204" pitchFamily="49" charset="0"/>
              </a:rPr>
              <a:t>n</a:t>
            </a:r>
            <a:r>
              <a:rPr lang="en-US" dirty="0">
                <a:latin typeface="Lucida Console" panose="020B0609040504020204" pitchFamily="49" charset="0"/>
              </a:rPr>
              <a:t> * </a:t>
            </a:r>
            <a:r>
              <a:rPr lang="en-US" dirty="0" err="1">
                <a:latin typeface="Lucida Console" panose="020B0609040504020204" pitchFamily="49" charset="0"/>
              </a:rPr>
              <a:t>sizeof</a:t>
            </a:r>
            <a:r>
              <a:rPr lang="en-US" dirty="0">
                <a:latin typeface="Lucida Console" panose="020B0609040504020204" pitchFamily="49" charset="0"/>
              </a:rPr>
              <a:t>(</a:t>
            </a:r>
            <a:r>
              <a:rPr lang="en-US" i="1" dirty="0">
                <a:latin typeface="Lucida Console" panose="020B0609040504020204" pitchFamily="49" charset="0"/>
              </a:rPr>
              <a:t>T</a:t>
            </a:r>
            <a:r>
              <a:rPr lang="en-US" dirty="0">
                <a:latin typeface="Lucida Console" panose="020B0609040504020204" pitchFamily="49" charset="0"/>
              </a:rPr>
              <a:t>));</a:t>
            </a:r>
          </a:p>
          <a:p>
            <a:pPr>
              <a:tabLst>
                <a:tab pos="7313613" algn="l"/>
              </a:tabLst>
            </a:pPr>
            <a:r>
              <a:rPr lang="en-US" dirty="0"/>
              <a:t>Array variable </a:t>
            </a:r>
            <a:r>
              <a:rPr lang="en-US" dirty="0">
                <a:latin typeface="Lucida Console" panose="020B0609040504020204" pitchFamily="49" charset="0"/>
              </a:rPr>
              <a:t>A</a:t>
            </a:r>
            <a:r>
              <a:rPr lang="en-US" dirty="0"/>
              <a:t> holds the array’s base address</a:t>
            </a:r>
          </a:p>
          <a:p>
            <a:pPr lvl="1">
              <a:tabLst>
                <a:tab pos="7313613" algn="l"/>
              </a:tabLst>
            </a:pPr>
            <a:r>
              <a:rPr lang="en-US" dirty="0"/>
              <a:t>Variable </a:t>
            </a:r>
            <a:r>
              <a:rPr lang="en-US" dirty="0">
                <a:latin typeface="Lucida Console" panose="020B0609040504020204" pitchFamily="49" charset="0"/>
              </a:rPr>
              <a:t>A</a:t>
            </a:r>
            <a:r>
              <a:rPr lang="en-US" dirty="0"/>
              <a:t> is a pointer!</a:t>
            </a:r>
          </a:p>
          <a:p>
            <a:pPr lvl="1">
              <a:tabLst>
                <a:tab pos="7313613" algn="l"/>
              </a:tabLst>
            </a:pPr>
            <a:r>
              <a:rPr lang="en-US" dirty="0">
                <a:latin typeface="Lucida Console" panose="020B0609040504020204" pitchFamily="49" charset="0"/>
              </a:rPr>
              <a:t>A[0]</a:t>
            </a:r>
            <a:r>
              <a:rPr lang="en-US" dirty="0"/>
              <a:t> </a:t>
            </a:r>
            <a:r>
              <a:rPr lang="en-US" dirty="0">
                <a:sym typeface="Wingdings" pitchFamily="2" charset="2"/>
              </a:rPr>
              <a:t> </a:t>
            </a:r>
            <a:r>
              <a:rPr lang="en-US" dirty="0">
                <a:latin typeface="Lucida Console" panose="020B0609040504020204" pitchFamily="49" charset="0"/>
                <a:sym typeface="Wingdings" pitchFamily="2" charset="2"/>
              </a:rPr>
              <a:t>*A</a:t>
            </a:r>
          </a:p>
          <a:p>
            <a:pPr lvl="1">
              <a:tabLst>
                <a:tab pos="7313613" algn="l"/>
              </a:tabLst>
            </a:pPr>
            <a:r>
              <a:rPr lang="en-US" i="1" dirty="0">
                <a:latin typeface="Lucida Console" panose="020B0609040504020204" pitchFamily="49" charset="0"/>
                <a:sym typeface="Wingdings" pitchFamily="2" charset="2"/>
              </a:rPr>
              <a:t>T</a:t>
            </a:r>
            <a:r>
              <a:rPr lang="en-US" dirty="0">
                <a:latin typeface="Lucida Console" panose="020B0609040504020204" pitchFamily="49" charset="0"/>
                <a:sym typeface="Wingdings" pitchFamily="2" charset="2"/>
              </a:rPr>
              <a:t> *B = A; </a:t>
            </a:r>
            <a:r>
              <a:rPr lang="en-US" dirty="0">
                <a:sym typeface="Wingdings" pitchFamily="2" charset="2"/>
              </a:rPr>
              <a:t>makes a copy of the pointer, not the array (creates an </a:t>
            </a:r>
            <a:r>
              <a:rPr lang="en-US" i="1" dirty="0">
                <a:sym typeface="Wingdings" pitchFamily="2" charset="2"/>
              </a:rPr>
              <a:t>alias</a:t>
            </a:r>
            <a:r>
              <a:rPr lang="en-US" dirty="0">
                <a:sym typeface="Wingdings" pitchFamily="2" charset="2"/>
              </a:rPr>
              <a:t>)</a:t>
            </a:r>
            <a:endParaRPr lang="en-US" i="1"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10" name="Group 9">
            <a:extLst>
              <a:ext uri="{FF2B5EF4-FFF2-40B4-BE49-F238E27FC236}">
                <a16:creationId xmlns:a16="http://schemas.microsoft.com/office/drawing/2014/main" id="{980C5809-7755-EB41-A969-B81999C51773}"/>
              </a:ext>
            </a:extLst>
          </p:cNvPr>
          <p:cNvGrpSpPr/>
          <p:nvPr/>
        </p:nvGrpSpPr>
        <p:grpSpPr>
          <a:xfrm>
            <a:off x="5757225" y="456246"/>
            <a:ext cx="6169888" cy="535710"/>
            <a:chOff x="1574802" y="3161145"/>
            <a:chExt cx="6169888" cy="535710"/>
          </a:xfrm>
        </p:grpSpPr>
        <p:sp>
          <p:nvSpPr>
            <p:cNvPr id="11" name="Rectangle 10">
              <a:extLst>
                <a:ext uri="{FF2B5EF4-FFF2-40B4-BE49-F238E27FC236}">
                  <a16:creationId xmlns:a16="http://schemas.microsoft.com/office/drawing/2014/main" id="{B30942AA-9BC7-2E43-846C-0F6263F9519D}"/>
                </a:ext>
              </a:extLst>
            </p:cNvPr>
            <p:cNvSpPr/>
            <p:nvPr/>
          </p:nvSpPr>
          <p:spPr>
            <a:xfrm>
              <a:off x="6502398" y="3161145"/>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r>
                <a:rPr lang="en-US" i="1" dirty="0">
                  <a:solidFill>
                    <a:schemeClr val="tx1"/>
                  </a:solidFill>
                </a:rPr>
                <a:t>n</a:t>
              </a:r>
              <a:r>
                <a:rPr lang="en-US" dirty="0">
                  <a:solidFill>
                    <a:schemeClr val="tx1"/>
                  </a:solidFill>
                </a:rPr>
                <a:t>-1]</a:t>
              </a:r>
            </a:p>
          </p:txBody>
        </p:sp>
        <p:sp>
          <p:nvSpPr>
            <p:cNvPr id="12" name="Rectangle 11">
              <a:extLst>
                <a:ext uri="{FF2B5EF4-FFF2-40B4-BE49-F238E27FC236}">
                  <a16:creationId xmlns:a16="http://schemas.microsoft.com/office/drawing/2014/main" id="{D648C325-A23C-C145-9BE1-FC2645D9D03D}"/>
                </a:ext>
              </a:extLst>
            </p:cNvPr>
            <p:cNvSpPr/>
            <p:nvPr/>
          </p:nvSpPr>
          <p:spPr>
            <a:xfrm>
              <a:off x="1574802" y="316114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A[0]</a:t>
              </a:r>
            </a:p>
          </p:txBody>
        </p:sp>
        <p:sp>
          <p:nvSpPr>
            <p:cNvPr id="13" name="Rectangle 12">
              <a:extLst>
                <a:ext uri="{FF2B5EF4-FFF2-40B4-BE49-F238E27FC236}">
                  <a16:creationId xmlns:a16="http://schemas.microsoft.com/office/drawing/2014/main" id="{AE49134E-1B87-A847-9573-9E4426F3DA88}"/>
                </a:ext>
              </a:extLst>
            </p:cNvPr>
            <p:cNvSpPr/>
            <p:nvPr/>
          </p:nvSpPr>
          <p:spPr>
            <a:xfrm>
              <a:off x="2817094" y="3161146"/>
              <a:ext cx="124229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A[1]</a:t>
              </a:r>
            </a:p>
          </p:txBody>
        </p:sp>
        <p:sp>
          <p:nvSpPr>
            <p:cNvPr id="14" name="Rectangle 13">
              <a:extLst>
                <a:ext uri="{FF2B5EF4-FFF2-40B4-BE49-F238E27FC236}">
                  <a16:creationId xmlns:a16="http://schemas.microsoft.com/office/drawing/2014/main" id="{E48D5709-9FB3-304E-BF84-A55E2B83B47C}"/>
                </a:ext>
              </a:extLst>
            </p:cNvPr>
            <p:cNvSpPr/>
            <p:nvPr/>
          </p:nvSpPr>
          <p:spPr>
            <a:xfrm>
              <a:off x="4038600" y="3161145"/>
              <a:ext cx="2484584"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grpSp>
      <p:sp>
        <p:nvSpPr>
          <p:cNvPr id="15" name="TextBox 14">
            <a:extLst>
              <a:ext uri="{FF2B5EF4-FFF2-40B4-BE49-F238E27FC236}">
                <a16:creationId xmlns:a16="http://schemas.microsoft.com/office/drawing/2014/main" id="{5E83F5EA-ED70-9F42-B3C6-7E6A14EC7CCF}"/>
              </a:ext>
            </a:extLst>
          </p:cNvPr>
          <p:cNvSpPr txBox="1"/>
          <p:nvPr/>
        </p:nvSpPr>
        <p:spPr>
          <a:xfrm>
            <a:off x="5595161" y="1321356"/>
            <a:ext cx="324127" cy="369332"/>
          </a:xfrm>
          <a:prstGeom prst="rect">
            <a:avLst/>
          </a:prstGeom>
          <a:noFill/>
        </p:spPr>
        <p:txBody>
          <a:bodyPr wrap="none" rtlCol="0">
            <a:spAutoFit/>
          </a:bodyPr>
          <a:lstStyle/>
          <a:p>
            <a:pPr algn="ctr"/>
            <a:r>
              <a:rPr lang="en-US" dirty="0">
                <a:latin typeface="Lucida Console" panose="020B0609040504020204" pitchFamily="49" charset="0"/>
                <a:cs typeface="Arial" panose="020B0604020202020204" pitchFamily="34" charset="0"/>
              </a:rPr>
              <a:t>A</a:t>
            </a:r>
          </a:p>
        </p:txBody>
      </p:sp>
      <p:cxnSp>
        <p:nvCxnSpPr>
          <p:cNvPr id="17" name="Straight Arrow Connector 16">
            <a:extLst>
              <a:ext uri="{FF2B5EF4-FFF2-40B4-BE49-F238E27FC236}">
                <a16:creationId xmlns:a16="http://schemas.microsoft.com/office/drawing/2014/main" id="{83A78FD9-ED0A-6349-B067-C85F23E6A536}"/>
              </a:ext>
            </a:extLst>
          </p:cNvPr>
          <p:cNvCxnSpPr>
            <a:cxnSpLocks/>
            <a:stCxn id="15" idx="0"/>
          </p:cNvCxnSpPr>
          <p:nvPr/>
        </p:nvCxnSpPr>
        <p:spPr>
          <a:xfrm flipV="1">
            <a:off x="5757225" y="991956"/>
            <a:ext cx="0" cy="3294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AB9B66F5-97FF-084D-9D5C-6EDB0343C765}"/>
              </a:ext>
            </a:extLst>
          </p:cNvPr>
          <p:cNvPicPr>
            <a:picLocks noChangeAspect="1"/>
          </p:cNvPicPr>
          <p:nvPr/>
        </p:nvPicPr>
        <p:blipFill>
          <a:blip r:embed="rId3"/>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730618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Field Alignment</a:t>
            </a:r>
          </a:p>
        </p:txBody>
      </p:sp>
      <p:sp>
        <p:nvSpPr>
          <p:cNvPr id="9" name="Content Placeholder 8">
            <a:extLst>
              <a:ext uri="{FF2B5EF4-FFF2-40B4-BE49-F238E27FC236}">
                <a16:creationId xmlns:a16="http://schemas.microsoft.com/office/drawing/2014/main" id="{4CB05E53-25A7-914D-B229-EAEABBA9511A}"/>
              </a:ext>
            </a:extLst>
          </p:cNvPr>
          <p:cNvSpPr>
            <a:spLocks noGrp="1"/>
          </p:cNvSpPr>
          <p:nvPr>
            <p:ph sz="half" idx="1"/>
          </p:nvPr>
        </p:nvSpPr>
        <p:spPr/>
        <p:txBody>
          <a:bodyPr/>
          <a:lstStyle/>
          <a:p>
            <a:r>
              <a:rPr lang="en-US" dirty="0"/>
              <a:t>Naïve field placement</a:t>
            </a:r>
          </a:p>
          <a:p>
            <a:pPr lvl="1"/>
            <a:endParaRPr lang="en-US" dirty="0"/>
          </a:p>
          <a:p>
            <a:pPr lvl="1"/>
            <a:endParaRPr lang="en-US" dirty="0"/>
          </a:p>
          <a:p>
            <a:pPr lvl="1"/>
            <a:endParaRPr lang="en-US" dirty="0"/>
          </a:p>
          <a:p>
            <a:pPr lvl="1"/>
            <a:r>
              <a:rPr lang="en-US" dirty="0"/>
              <a:t>Compact</a:t>
            </a:r>
          </a:p>
          <a:p>
            <a:pPr lvl="1"/>
            <a:r>
              <a:rPr lang="en-US" dirty="0"/>
              <a:t>Inefficient memory access</a:t>
            </a:r>
          </a:p>
          <a:p>
            <a:pPr lvl="2"/>
            <a:r>
              <a:rPr lang="en-US" dirty="0"/>
              <a:t>May require multiple reads to obtain one value</a:t>
            </a:r>
          </a:p>
        </p:txBody>
      </p:sp>
      <p:sp>
        <p:nvSpPr>
          <p:cNvPr id="38" name="Content Placeholder 37">
            <a:extLst>
              <a:ext uri="{FF2B5EF4-FFF2-40B4-BE49-F238E27FC236}">
                <a16:creationId xmlns:a16="http://schemas.microsoft.com/office/drawing/2014/main" id="{7819EF27-4DC1-4444-809E-84CFE5CAFED4}"/>
              </a:ext>
            </a:extLst>
          </p:cNvPr>
          <p:cNvSpPr>
            <a:spLocks noGrp="1"/>
          </p:cNvSpPr>
          <p:nvPr>
            <p:ph sz="half" idx="2"/>
          </p:nvPr>
        </p:nvSpPr>
        <p:spPr>
          <a:xfrm>
            <a:off x="6172200" y="1825624"/>
            <a:ext cx="5181600" cy="4530725"/>
          </a:xfrm>
        </p:spPr>
        <p:txBody>
          <a:bodyPr>
            <a:normAutofit/>
          </a:bodyPr>
          <a:lstStyle/>
          <a:p>
            <a:r>
              <a:rPr lang="en-US" dirty="0"/>
              <a:t>Memory-aligned field placement</a:t>
            </a:r>
          </a:p>
          <a:p>
            <a:pPr lvl="1"/>
            <a:endParaRPr lang="en-US" dirty="0"/>
          </a:p>
          <a:p>
            <a:pPr lvl="1"/>
            <a:endParaRPr lang="en-US" dirty="0"/>
          </a:p>
          <a:p>
            <a:pPr lvl="1"/>
            <a:endParaRPr lang="en-US" dirty="0"/>
          </a:p>
          <a:p>
            <a:pPr lvl="1"/>
            <a:r>
              <a:rPr lang="en-US" dirty="0"/>
              <a:t>Primitive type requiring </a:t>
            </a:r>
            <a:r>
              <a:rPr lang="en-US" i="1" dirty="0"/>
              <a:t>n</a:t>
            </a:r>
            <a:r>
              <a:rPr lang="en-US" dirty="0"/>
              <a:t> bytes is aligned to address divisible by </a:t>
            </a:r>
            <a:r>
              <a:rPr lang="en-US" i="1" dirty="0"/>
              <a:t>n</a:t>
            </a:r>
            <a:endParaRPr lang="en-US" dirty="0"/>
          </a:p>
          <a:p>
            <a:pPr lvl="1"/>
            <a:r>
              <a:rPr lang="en-US" dirty="0"/>
              <a:t>Unused bytes (“padding”) between fields to align fields</a:t>
            </a:r>
          </a:p>
          <a:p>
            <a:pPr lvl="1"/>
            <a:r>
              <a:rPr lang="en-US" dirty="0"/>
              <a:t>Overall struct aligned according to largest primitive type</a:t>
            </a:r>
          </a:p>
          <a:p>
            <a:pPr lvl="2"/>
            <a:r>
              <a:rPr lang="en-US" dirty="0"/>
              <a:t>Here, base address must be divisible by 8</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03392DE8-880E-AA46-805E-30D2CB5E2C8D}"/>
              </a:ext>
            </a:extLst>
          </p:cNvPr>
          <p:cNvSpPr/>
          <p:nvPr/>
        </p:nvSpPr>
        <p:spPr>
          <a:xfrm>
            <a:off x="4995422" y="35311"/>
            <a:ext cx="4469853" cy="17903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a:t>
            </a:r>
            <a:r>
              <a:rPr lang="en-US" dirty="0" err="1">
                <a:solidFill>
                  <a:srgbClr val="00FA00"/>
                </a:solidFill>
                <a:latin typeface="Lucida Console" panose="020B0609040504020204" pitchFamily="49" charset="0"/>
              </a:rPr>
              <a:t>some_record</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char </a:t>
            </a:r>
            <a:r>
              <a:rPr lang="en-US" dirty="0" err="1">
                <a:solidFill>
                  <a:srgbClr val="00FA00"/>
                </a:solidFill>
                <a:latin typeface="Lucida Console" panose="020B0609040504020204" pitchFamily="49" charset="0"/>
              </a:rPr>
              <a:t>a_letter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int </a:t>
            </a:r>
            <a:r>
              <a:rPr lang="en-US" dirty="0" err="1">
                <a:solidFill>
                  <a:srgbClr val="00FA00"/>
                </a:solidFill>
                <a:latin typeface="Lucida Console" panose="020B0609040504020204" pitchFamily="49" charset="0"/>
              </a:rPr>
              <a:t>a_number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short </a:t>
            </a:r>
            <a:r>
              <a:rPr lang="en-US" dirty="0" err="1">
                <a:solidFill>
                  <a:srgbClr val="00FA00"/>
                </a:solidFill>
                <a:latin typeface="Lucida Console" panose="020B0609040504020204" pitchFamily="49" charset="0"/>
              </a:rPr>
              <a:t>a_smaller_number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a_bigger_number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grpSp>
        <p:nvGrpSpPr>
          <p:cNvPr id="37" name="Group 36">
            <a:extLst>
              <a:ext uri="{FF2B5EF4-FFF2-40B4-BE49-F238E27FC236}">
                <a16:creationId xmlns:a16="http://schemas.microsoft.com/office/drawing/2014/main" id="{095EA16A-2B09-7C42-853C-FE8AF2B5FCB2}"/>
              </a:ext>
            </a:extLst>
          </p:cNvPr>
          <p:cNvGrpSpPr/>
          <p:nvPr/>
        </p:nvGrpSpPr>
        <p:grpSpPr>
          <a:xfrm>
            <a:off x="1885442" y="2174789"/>
            <a:ext cx="2711459" cy="1135029"/>
            <a:chOff x="7851714" y="3816628"/>
            <a:chExt cx="2711459" cy="1135029"/>
          </a:xfrm>
        </p:grpSpPr>
        <p:sp>
          <p:nvSpPr>
            <p:cNvPr id="17" name="Rectangle 16">
              <a:extLst>
                <a:ext uri="{FF2B5EF4-FFF2-40B4-BE49-F238E27FC236}">
                  <a16:creationId xmlns:a16="http://schemas.microsoft.com/office/drawing/2014/main" id="{B8D031D8-92E1-4B43-A49D-33AE8FE2D738}"/>
                </a:ext>
              </a:extLst>
            </p:cNvPr>
            <p:cNvSpPr/>
            <p:nvPr/>
          </p:nvSpPr>
          <p:spPr>
            <a:xfrm>
              <a:off x="9074145" y="4415948"/>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19" name="Rectangle 18">
              <a:extLst>
                <a:ext uri="{FF2B5EF4-FFF2-40B4-BE49-F238E27FC236}">
                  <a16:creationId xmlns:a16="http://schemas.microsoft.com/office/drawing/2014/main" id="{7A3F62CB-5B35-C444-857B-3BDCD7B2CE75}"/>
                </a:ext>
              </a:extLst>
            </p:cNvPr>
            <p:cNvSpPr/>
            <p:nvPr/>
          </p:nvSpPr>
          <p:spPr>
            <a:xfrm>
              <a:off x="7998370" y="4415948"/>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20" name="Rectangle 19">
              <a:extLst>
                <a:ext uri="{FF2B5EF4-FFF2-40B4-BE49-F238E27FC236}">
                  <a16:creationId xmlns:a16="http://schemas.microsoft.com/office/drawing/2014/main" id="{6E2ED1A5-7B79-9844-8B24-3503248A875E}"/>
                </a:ext>
              </a:extLst>
            </p:cNvPr>
            <p:cNvSpPr/>
            <p:nvPr/>
          </p:nvSpPr>
          <p:spPr>
            <a:xfrm>
              <a:off x="8160434" y="4415948"/>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21" name="Rectangle 20">
              <a:extLst>
                <a:ext uri="{FF2B5EF4-FFF2-40B4-BE49-F238E27FC236}">
                  <a16:creationId xmlns:a16="http://schemas.microsoft.com/office/drawing/2014/main" id="{DC1D6106-DF5A-174C-B5E9-8172C03E1ECC}"/>
                </a:ext>
              </a:extLst>
            </p:cNvPr>
            <p:cNvSpPr/>
            <p:nvPr/>
          </p:nvSpPr>
          <p:spPr>
            <a:xfrm>
              <a:off x="8808528" y="4415948"/>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12" name="TextBox 11">
              <a:extLst>
                <a:ext uri="{FF2B5EF4-FFF2-40B4-BE49-F238E27FC236}">
                  <a16:creationId xmlns:a16="http://schemas.microsoft.com/office/drawing/2014/main" id="{CB88A637-1918-3047-82C6-1159E0877F18}"/>
                </a:ext>
              </a:extLst>
            </p:cNvPr>
            <p:cNvSpPr txBox="1"/>
            <p:nvPr/>
          </p:nvSpPr>
          <p:spPr>
            <a:xfrm>
              <a:off x="7851714" y="4044518"/>
              <a:ext cx="301686" cy="369332"/>
            </a:xfrm>
            <a:prstGeom prst="rect">
              <a:avLst/>
            </a:prstGeom>
            <a:noFill/>
          </p:spPr>
          <p:txBody>
            <a:bodyPr wrap="none" rtlCol="0">
              <a:spAutoFit/>
            </a:bodyPr>
            <a:lstStyle/>
            <a:p>
              <a:pPr algn="ctr"/>
              <a:r>
                <a:rPr lang="en-US" dirty="0"/>
                <a:t>0</a:t>
              </a:r>
            </a:p>
          </p:txBody>
        </p:sp>
        <p:sp>
          <p:nvSpPr>
            <p:cNvPr id="13" name="TextBox 12">
              <a:extLst>
                <a:ext uri="{FF2B5EF4-FFF2-40B4-BE49-F238E27FC236}">
                  <a16:creationId xmlns:a16="http://schemas.microsoft.com/office/drawing/2014/main" id="{34A18896-8EF1-D440-86AA-BC0F65F3BECC}"/>
                </a:ext>
              </a:extLst>
            </p:cNvPr>
            <p:cNvSpPr txBox="1"/>
            <p:nvPr/>
          </p:nvSpPr>
          <p:spPr>
            <a:xfrm>
              <a:off x="8009519" y="4042420"/>
              <a:ext cx="301686" cy="369332"/>
            </a:xfrm>
            <a:prstGeom prst="rect">
              <a:avLst/>
            </a:prstGeom>
            <a:noFill/>
          </p:spPr>
          <p:txBody>
            <a:bodyPr wrap="none" rtlCol="0">
              <a:spAutoFit/>
            </a:bodyPr>
            <a:lstStyle/>
            <a:p>
              <a:pPr algn="ctr"/>
              <a:r>
                <a:rPr lang="en-US" dirty="0"/>
                <a:t>1</a:t>
              </a:r>
            </a:p>
          </p:txBody>
        </p:sp>
        <p:sp>
          <p:nvSpPr>
            <p:cNvPr id="14" name="TextBox 13">
              <a:extLst>
                <a:ext uri="{FF2B5EF4-FFF2-40B4-BE49-F238E27FC236}">
                  <a16:creationId xmlns:a16="http://schemas.microsoft.com/office/drawing/2014/main" id="{2C9A5F62-E508-DA4E-8AC9-FBA0C33B3F13}"/>
                </a:ext>
              </a:extLst>
            </p:cNvPr>
            <p:cNvSpPr txBox="1"/>
            <p:nvPr/>
          </p:nvSpPr>
          <p:spPr>
            <a:xfrm>
              <a:off x="8657613" y="4042420"/>
              <a:ext cx="301685" cy="369332"/>
            </a:xfrm>
            <a:prstGeom prst="rect">
              <a:avLst/>
            </a:prstGeom>
            <a:noFill/>
          </p:spPr>
          <p:txBody>
            <a:bodyPr wrap="none" rtlCol="0">
              <a:spAutoFit/>
            </a:bodyPr>
            <a:lstStyle/>
            <a:p>
              <a:pPr algn="ctr"/>
              <a:r>
                <a:rPr lang="en-US" dirty="0"/>
                <a:t>5</a:t>
              </a:r>
            </a:p>
          </p:txBody>
        </p:sp>
        <p:sp>
          <p:nvSpPr>
            <p:cNvPr id="15" name="TextBox 14">
              <a:extLst>
                <a:ext uri="{FF2B5EF4-FFF2-40B4-BE49-F238E27FC236}">
                  <a16:creationId xmlns:a16="http://schemas.microsoft.com/office/drawing/2014/main" id="{49578E51-8D94-D14C-9DFC-4DBD20E55C49}"/>
                </a:ext>
              </a:extLst>
            </p:cNvPr>
            <p:cNvSpPr txBox="1"/>
            <p:nvPr/>
          </p:nvSpPr>
          <p:spPr>
            <a:xfrm>
              <a:off x="8983229" y="4042420"/>
              <a:ext cx="301685" cy="369332"/>
            </a:xfrm>
            <a:prstGeom prst="rect">
              <a:avLst/>
            </a:prstGeom>
            <a:noFill/>
          </p:spPr>
          <p:txBody>
            <a:bodyPr wrap="none" rtlCol="0">
              <a:spAutoFit/>
            </a:bodyPr>
            <a:lstStyle/>
            <a:p>
              <a:pPr algn="ctr"/>
              <a:r>
                <a:rPr lang="en-US" dirty="0"/>
                <a:t>7</a:t>
              </a:r>
            </a:p>
          </p:txBody>
        </p:sp>
        <p:sp>
          <p:nvSpPr>
            <p:cNvPr id="16" name="TextBox 15">
              <a:extLst>
                <a:ext uri="{FF2B5EF4-FFF2-40B4-BE49-F238E27FC236}">
                  <a16:creationId xmlns:a16="http://schemas.microsoft.com/office/drawing/2014/main" id="{2EA74D8F-11A8-7348-959C-752E4AD55BC0}"/>
                </a:ext>
              </a:extLst>
            </p:cNvPr>
            <p:cNvSpPr txBox="1"/>
            <p:nvPr/>
          </p:nvSpPr>
          <p:spPr>
            <a:xfrm>
              <a:off x="8060648" y="3816628"/>
              <a:ext cx="2143728" cy="369332"/>
            </a:xfrm>
            <a:prstGeom prst="rect">
              <a:avLst/>
            </a:prstGeom>
            <a:noFill/>
          </p:spPr>
          <p:txBody>
            <a:bodyPr wrap="none" rtlCol="0">
              <a:spAutoFit/>
            </a:bodyPr>
            <a:lstStyle/>
            <a:p>
              <a:r>
                <a:rPr lang="en-US" dirty="0"/>
                <a:t>displacement (bytes)</a:t>
              </a:r>
            </a:p>
          </p:txBody>
        </p:sp>
        <p:sp>
          <p:nvSpPr>
            <p:cNvPr id="36" name="TextBox 35">
              <a:extLst>
                <a:ext uri="{FF2B5EF4-FFF2-40B4-BE49-F238E27FC236}">
                  <a16:creationId xmlns:a16="http://schemas.microsoft.com/office/drawing/2014/main" id="{EEFF47C0-6BF6-0F4F-9FA8-36E662200536}"/>
                </a:ext>
              </a:extLst>
            </p:cNvPr>
            <p:cNvSpPr txBox="1"/>
            <p:nvPr/>
          </p:nvSpPr>
          <p:spPr>
            <a:xfrm>
              <a:off x="10144469" y="4042420"/>
              <a:ext cx="418704" cy="369332"/>
            </a:xfrm>
            <a:prstGeom prst="rect">
              <a:avLst/>
            </a:prstGeom>
            <a:noFill/>
          </p:spPr>
          <p:txBody>
            <a:bodyPr wrap="none" rtlCol="0">
              <a:spAutoFit/>
            </a:bodyPr>
            <a:lstStyle/>
            <a:p>
              <a:pPr algn="ctr"/>
              <a:r>
                <a:rPr lang="en-US" dirty="0"/>
                <a:t>15</a:t>
              </a:r>
            </a:p>
          </p:txBody>
        </p:sp>
      </p:grpSp>
      <p:grpSp>
        <p:nvGrpSpPr>
          <p:cNvPr id="52" name="Group 51">
            <a:extLst>
              <a:ext uri="{FF2B5EF4-FFF2-40B4-BE49-F238E27FC236}">
                <a16:creationId xmlns:a16="http://schemas.microsoft.com/office/drawing/2014/main" id="{E794550E-C6FA-8B49-8F7B-D56E62AD8CB1}"/>
              </a:ext>
            </a:extLst>
          </p:cNvPr>
          <p:cNvGrpSpPr/>
          <p:nvPr/>
        </p:nvGrpSpPr>
        <p:grpSpPr>
          <a:xfrm>
            <a:off x="6940545" y="2174789"/>
            <a:ext cx="4197567" cy="1136514"/>
            <a:chOff x="7595099" y="2173304"/>
            <a:chExt cx="4197567" cy="1136514"/>
          </a:xfrm>
        </p:grpSpPr>
        <p:sp>
          <p:nvSpPr>
            <p:cNvPr id="40" name="Rectangle 39">
              <a:extLst>
                <a:ext uri="{FF2B5EF4-FFF2-40B4-BE49-F238E27FC236}">
                  <a16:creationId xmlns:a16="http://schemas.microsoft.com/office/drawing/2014/main" id="{34510714-5F9E-FA4F-8053-C983D6F2AB61}"/>
                </a:ext>
              </a:extLst>
            </p:cNvPr>
            <p:cNvSpPr/>
            <p:nvPr/>
          </p:nvSpPr>
          <p:spPr>
            <a:xfrm>
              <a:off x="10301294" y="2774109"/>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41" name="Rectangle 40">
              <a:extLst>
                <a:ext uri="{FF2B5EF4-FFF2-40B4-BE49-F238E27FC236}">
                  <a16:creationId xmlns:a16="http://schemas.microsoft.com/office/drawing/2014/main" id="{427D3AD1-2605-CC43-B346-32408F27C2DE}"/>
                </a:ext>
              </a:extLst>
            </p:cNvPr>
            <p:cNvSpPr/>
            <p:nvPr/>
          </p:nvSpPr>
          <p:spPr>
            <a:xfrm>
              <a:off x="7741755" y="2774109"/>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42" name="Rectangle 41">
              <a:extLst>
                <a:ext uri="{FF2B5EF4-FFF2-40B4-BE49-F238E27FC236}">
                  <a16:creationId xmlns:a16="http://schemas.microsoft.com/office/drawing/2014/main" id="{BC92997D-6C97-8147-9EB4-740C2C873C31}"/>
                </a:ext>
              </a:extLst>
            </p:cNvPr>
            <p:cNvSpPr/>
            <p:nvPr/>
          </p:nvSpPr>
          <p:spPr>
            <a:xfrm>
              <a:off x="8384339" y="2774109"/>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43" name="Rectangle 42">
              <a:extLst>
                <a:ext uri="{FF2B5EF4-FFF2-40B4-BE49-F238E27FC236}">
                  <a16:creationId xmlns:a16="http://schemas.microsoft.com/office/drawing/2014/main" id="{3C242ED3-F2DC-354A-A9E8-A276AC1FB173}"/>
                </a:ext>
              </a:extLst>
            </p:cNvPr>
            <p:cNvSpPr/>
            <p:nvPr/>
          </p:nvSpPr>
          <p:spPr>
            <a:xfrm>
              <a:off x="9032433" y="2774109"/>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44" name="TextBox 43">
              <a:extLst>
                <a:ext uri="{FF2B5EF4-FFF2-40B4-BE49-F238E27FC236}">
                  <a16:creationId xmlns:a16="http://schemas.microsoft.com/office/drawing/2014/main" id="{27CC52FE-C15A-A349-867D-F5A1B16D2458}"/>
                </a:ext>
              </a:extLst>
            </p:cNvPr>
            <p:cNvSpPr txBox="1"/>
            <p:nvPr/>
          </p:nvSpPr>
          <p:spPr>
            <a:xfrm>
              <a:off x="7595099" y="2402679"/>
              <a:ext cx="301686" cy="369332"/>
            </a:xfrm>
            <a:prstGeom prst="rect">
              <a:avLst/>
            </a:prstGeom>
            <a:noFill/>
          </p:spPr>
          <p:txBody>
            <a:bodyPr wrap="none" rtlCol="0">
              <a:spAutoFit/>
            </a:bodyPr>
            <a:lstStyle/>
            <a:p>
              <a:pPr algn="ctr"/>
              <a:r>
                <a:rPr lang="en-US" dirty="0"/>
                <a:t>0</a:t>
              </a:r>
            </a:p>
          </p:txBody>
        </p:sp>
        <p:sp>
          <p:nvSpPr>
            <p:cNvPr id="45" name="TextBox 44">
              <a:extLst>
                <a:ext uri="{FF2B5EF4-FFF2-40B4-BE49-F238E27FC236}">
                  <a16:creationId xmlns:a16="http://schemas.microsoft.com/office/drawing/2014/main" id="{26604B49-C7DF-1B45-ADB6-E662A66F030B}"/>
                </a:ext>
              </a:extLst>
            </p:cNvPr>
            <p:cNvSpPr txBox="1"/>
            <p:nvPr/>
          </p:nvSpPr>
          <p:spPr>
            <a:xfrm>
              <a:off x="8242605" y="2400581"/>
              <a:ext cx="301686" cy="369332"/>
            </a:xfrm>
            <a:prstGeom prst="rect">
              <a:avLst/>
            </a:prstGeom>
            <a:noFill/>
          </p:spPr>
          <p:txBody>
            <a:bodyPr wrap="none" rtlCol="0">
              <a:spAutoFit/>
            </a:bodyPr>
            <a:lstStyle/>
            <a:p>
              <a:pPr algn="ctr"/>
              <a:r>
                <a:rPr lang="en-US" dirty="0"/>
                <a:t>4</a:t>
              </a:r>
            </a:p>
          </p:txBody>
        </p:sp>
        <p:sp>
          <p:nvSpPr>
            <p:cNvPr id="46" name="TextBox 45">
              <a:extLst>
                <a:ext uri="{FF2B5EF4-FFF2-40B4-BE49-F238E27FC236}">
                  <a16:creationId xmlns:a16="http://schemas.microsoft.com/office/drawing/2014/main" id="{FC45B598-B2E0-3849-95D2-B41D73CE23A7}"/>
                </a:ext>
              </a:extLst>
            </p:cNvPr>
            <p:cNvSpPr txBox="1"/>
            <p:nvPr/>
          </p:nvSpPr>
          <p:spPr>
            <a:xfrm>
              <a:off x="8883076" y="2400581"/>
              <a:ext cx="301685" cy="369332"/>
            </a:xfrm>
            <a:prstGeom prst="rect">
              <a:avLst/>
            </a:prstGeom>
            <a:noFill/>
          </p:spPr>
          <p:txBody>
            <a:bodyPr wrap="none" rtlCol="0">
              <a:spAutoFit/>
            </a:bodyPr>
            <a:lstStyle/>
            <a:p>
              <a:pPr algn="ctr"/>
              <a:r>
                <a:rPr lang="en-US" dirty="0"/>
                <a:t>8</a:t>
              </a:r>
            </a:p>
          </p:txBody>
        </p:sp>
        <p:sp>
          <p:nvSpPr>
            <p:cNvPr id="47" name="TextBox 46">
              <a:extLst>
                <a:ext uri="{FF2B5EF4-FFF2-40B4-BE49-F238E27FC236}">
                  <a16:creationId xmlns:a16="http://schemas.microsoft.com/office/drawing/2014/main" id="{C62D844F-350C-174F-880D-D511B8EBA231}"/>
                </a:ext>
              </a:extLst>
            </p:cNvPr>
            <p:cNvSpPr txBox="1"/>
            <p:nvPr/>
          </p:nvSpPr>
          <p:spPr>
            <a:xfrm>
              <a:off x="10091942" y="2400581"/>
              <a:ext cx="418704" cy="369332"/>
            </a:xfrm>
            <a:prstGeom prst="rect">
              <a:avLst/>
            </a:prstGeom>
            <a:noFill/>
          </p:spPr>
          <p:txBody>
            <a:bodyPr wrap="square" rtlCol="0">
              <a:spAutoFit/>
            </a:bodyPr>
            <a:lstStyle/>
            <a:p>
              <a:pPr algn="ctr"/>
              <a:r>
                <a:rPr lang="en-US" dirty="0"/>
                <a:t>16</a:t>
              </a:r>
            </a:p>
          </p:txBody>
        </p:sp>
        <p:sp>
          <p:nvSpPr>
            <p:cNvPr id="48" name="TextBox 47">
              <a:extLst>
                <a:ext uri="{FF2B5EF4-FFF2-40B4-BE49-F238E27FC236}">
                  <a16:creationId xmlns:a16="http://schemas.microsoft.com/office/drawing/2014/main" id="{CADF47B5-A203-5346-BE92-544721B24B43}"/>
                </a:ext>
              </a:extLst>
            </p:cNvPr>
            <p:cNvSpPr txBox="1"/>
            <p:nvPr/>
          </p:nvSpPr>
          <p:spPr>
            <a:xfrm>
              <a:off x="8122561" y="2173304"/>
              <a:ext cx="2143728" cy="369332"/>
            </a:xfrm>
            <a:prstGeom prst="rect">
              <a:avLst/>
            </a:prstGeom>
            <a:noFill/>
          </p:spPr>
          <p:txBody>
            <a:bodyPr wrap="none" rtlCol="0">
              <a:spAutoFit/>
            </a:bodyPr>
            <a:lstStyle/>
            <a:p>
              <a:r>
                <a:rPr lang="en-US" dirty="0"/>
                <a:t>displacement (bytes)</a:t>
              </a:r>
            </a:p>
          </p:txBody>
        </p:sp>
        <p:sp>
          <p:nvSpPr>
            <p:cNvPr id="49" name="TextBox 48">
              <a:extLst>
                <a:ext uri="{FF2B5EF4-FFF2-40B4-BE49-F238E27FC236}">
                  <a16:creationId xmlns:a16="http://schemas.microsoft.com/office/drawing/2014/main" id="{82DB8D17-36BD-7B48-A7B3-9855ECF914A0}"/>
                </a:ext>
              </a:extLst>
            </p:cNvPr>
            <p:cNvSpPr txBox="1"/>
            <p:nvPr/>
          </p:nvSpPr>
          <p:spPr>
            <a:xfrm>
              <a:off x="11373962" y="2400581"/>
              <a:ext cx="418704" cy="369332"/>
            </a:xfrm>
            <a:prstGeom prst="rect">
              <a:avLst/>
            </a:prstGeom>
            <a:noFill/>
          </p:spPr>
          <p:txBody>
            <a:bodyPr wrap="square" rtlCol="0">
              <a:spAutoFit/>
            </a:bodyPr>
            <a:lstStyle/>
            <a:p>
              <a:pPr algn="ctr"/>
              <a:r>
                <a:rPr lang="en-US" dirty="0"/>
                <a:t>24</a:t>
              </a:r>
            </a:p>
          </p:txBody>
        </p:sp>
        <p:sp>
          <p:nvSpPr>
            <p:cNvPr id="50" name="Rectangle 49">
              <a:extLst>
                <a:ext uri="{FF2B5EF4-FFF2-40B4-BE49-F238E27FC236}">
                  <a16:creationId xmlns:a16="http://schemas.microsoft.com/office/drawing/2014/main" id="{ECF4824E-F86E-004B-9C8B-40AD86B9F555}"/>
                </a:ext>
              </a:extLst>
            </p:cNvPr>
            <p:cNvSpPr/>
            <p:nvPr/>
          </p:nvSpPr>
          <p:spPr>
            <a:xfrm>
              <a:off x="7903747" y="2774109"/>
              <a:ext cx="48602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sp>
          <p:nvSpPr>
            <p:cNvPr id="51" name="Rectangle 50">
              <a:extLst>
                <a:ext uri="{FF2B5EF4-FFF2-40B4-BE49-F238E27FC236}">
                  <a16:creationId xmlns:a16="http://schemas.microsoft.com/office/drawing/2014/main" id="{73CAA8F5-05FD-9D4A-A9A8-01FE4A309E8E}"/>
                </a:ext>
              </a:extLst>
            </p:cNvPr>
            <p:cNvSpPr/>
            <p:nvPr/>
          </p:nvSpPr>
          <p:spPr>
            <a:xfrm>
              <a:off x="9345509" y="2774109"/>
              <a:ext cx="97214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spTree>
    <p:extLst>
      <p:ext uri="{BB962C8B-B14F-4D97-AF65-F5344CB8AC3E}">
        <p14:creationId xmlns:p14="http://schemas.microsoft.com/office/powerpoint/2010/main" val="1534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randombar(vertical)">
                                      <p:cBhvr>
                                        <p:cTn id="7" dur="500"/>
                                        <p:tgtEl>
                                          <p:spTgt spid="38">
                                            <p:txEl>
                                              <p:pRg st="0" end="0"/>
                                            </p:txEl>
                                          </p:spTgt>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38">
                                            <p:txEl>
                                              <p:pRg st="4" end="4"/>
                                            </p:txEl>
                                          </p:spTgt>
                                        </p:tgtEl>
                                        <p:attrNameLst>
                                          <p:attrName>style.visibility</p:attrName>
                                        </p:attrNameLst>
                                      </p:cBhvr>
                                      <p:to>
                                        <p:strVal val="visible"/>
                                      </p:to>
                                    </p:set>
                                    <p:animEffect transition="in" filter="randombar(vertical)">
                                      <p:cBhvr>
                                        <p:cTn id="10" dur="500"/>
                                        <p:tgtEl>
                                          <p:spTgt spid="38">
                                            <p:txEl>
                                              <p:pRg st="4" end="4"/>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38">
                                            <p:txEl>
                                              <p:pRg st="5" end="5"/>
                                            </p:txEl>
                                          </p:spTgt>
                                        </p:tgtEl>
                                        <p:attrNameLst>
                                          <p:attrName>style.visibility</p:attrName>
                                        </p:attrNameLst>
                                      </p:cBhvr>
                                      <p:to>
                                        <p:strVal val="visible"/>
                                      </p:to>
                                    </p:set>
                                    <p:animEffect transition="in" filter="randombar(vertical)">
                                      <p:cBhvr>
                                        <p:cTn id="13" dur="500"/>
                                        <p:tgtEl>
                                          <p:spTgt spid="38">
                                            <p:txEl>
                                              <p:pRg st="5" end="5"/>
                                            </p:txEl>
                                          </p:spTgt>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38">
                                            <p:txEl>
                                              <p:pRg st="6" end="6"/>
                                            </p:txEl>
                                          </p:spTgt>
                                        </p:tgtEl>
                                        <p:attrNameLst>
                                          <p:attrName>style.visibility</p:attrName>
                                        </p:attrNameLst>
                                      </p:cBhvr>
                                      <p:to>
                                        <p:strVal val="visible"/>
                                      </p:to>
                                    </p:set>
                                    <p:animEffect transition="in" filter="randombar(vertical)">
                                      <p:cBhvr>
                                        <p:cTn id="16" dur="500"/>
                                        <p:tgtEl>
                                          <p:spTgt spid="38">
                                            <p:txEl>
                                              <p:pRg st="6" end="6"/>
                                            </p:txEl>
                                          </p:spTgt>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38">
                                            <p:txEl>
                                              <p:pRg st="7" end="7"/>
                                            </p:txEl>
                                          </p:spTgt>
                                        </p:tgtEl>
                                        <p:attrNameLst>
                                          <p:attrName>style.visibility</p:attrName>
                                        </p:attrNameLst>
                                      </p:cBhvr>
                                      <p:to>
                                        <p:strVal val="visible"/>
                                      </p:to>
                                    </p:set>
                                    <p:animEffect transition="in" filter="randombar(vertical)">
                                      <p:cBhvr>
                                        <p:cTn id="19" dur="500"/>
                                        <p:tgtEl>
                                          <p:spTgt spid="38">
                                            <p:txEl>
                                              <p:pRg st="7" end="7"/>
                                            </p:txEl>
                                          </p:spTgt>
                                        </p:tgtEl>
                                      </p:cBhvr>
                                    </p:animEffect>
                                  </p:childTnLst>
                                </p:cTn>
                              </p:par>
                              <p:par>
                                <p:cTn id="20" presetID="14" presetClass="entr" presetSubtype="5"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randombar(vertical)">
                                      <p:cBhvr>
                                        <p:cTn id="2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BDEB44-E19A-BD40-BB80-D4CC7964E580}"/>
              </a:ext>
            </a:extLst>
          </p:cNvPr>
          <p:cNvSpPr>
            <a:spLocks noGrp="1"/>
          </p:cNvSpPr>
          <p:nvPr>
            <p:ph type="title"/>
          </p:nvPr>
        </p:nvSpPr>
        <p:spPr/>
        <p:txBody>
          <a:bodyPr/>
          <a:lstStyle/>
          <a:p>
            <a:r>
              <a:rPr lang="en-US" dirty="0"/>
              <a:t>Field Alignment (64-bit system)</a:t>
            </a:r>
          </a:p>
        </p:txBody>
      </p:sp>
      <p:graphicFrame>
        <p:nvGraphicFramePr>
          <p:cNvPr id="12" name="Table 12">
            <a:extLst>
              <a:ext uri="{FF2B5EF4-FFF2-40B4-BE49-F238E27FC236}">
                <a16:creationId xmlns:a16="http://schemas.microsoft.com/office/drawing/2014/main" id="{A238D9EB-C319-834D-9FB7-0EFF53252195}"/>
              </a:ext>
            </a:extLst>
          </p:cNvPr>
          <p:cNvGraphicFramePr>
            <a:graphicFrameLocks noGrp="1"/>
          </p:cNvGraphicFramePr>
          <p:nvPr>
            <p:ph idx="1"/>
            <p:extLst>
              <p:ext uri="{D42A27DB-BD31-4B8C-83A1-F6EECF244321}">
                <p14:modId xmlns:p14="http://schemas.microsoft.com/office/powerpoint/2010/main" val="962572160"/>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354339728"/>
                    </a:ext>
                  </a:extLst>
                </a:gridCol>
                <a:gridCol w="1685668">
                  <a:extLst>
                    <a:ext uri="{9D8B030D-6E8A-4147-A177-3AD203B41FA5}">
                      <a16:colId xmlns:a16="http://schemas.microsoft.com/office/drawing/2014/main" val="3591606604"/>
                    </a:ext>
                  </a:extLst>
                </a:gridCol>
                <a:gridCol w="2496064">
                  <a:extLst>
                    <a:ext uri="{9D8B030D-6E8A-4147-A177-3AD203B41FA5}">
                      <a16:colId xmlns:a16="http://schemas.microsoft.com/office/drawing/2014/main" val="375886542"/>
                    </a:ext>
                  </a:extLst>
                </a:gridCol>
                <a:gridCol w="3704968">
                  <a:extLst>
                    <a:ext uri="{9D8B030D-6E8A-4147-A177-3AD203B41FA5}">
                      <a16:colId xmlns:a16="http://schemas.microsoft.com/office/drawing/2014/main" val="800138303"/>
                    </a:ext>
                  </a:extLst>
                </a:gridCol>
              </a:tblGrid>
              <a:tr h="370840">
                <a:tc>
                  <a:txBody>
                    <a:bodyPr/>
                    <a:lstStyle/>
                    <a:p>
                      <a:r>
                        <a:rPr lang="en-US" dirty="0"/>
                        <a:t>Primitive Type</a:t>
                      </a:r>
                    </a:p>
                  </a:txBody>
                  <a:tcPr/>
                </a:tc>
                <a:tc>
                  <a:txBody>
                    <a:bodyPr/>
                    <a:lstStyle/>
                    <a:p>
                      <a:r>
                        <a:rPr lang="en-US" dirty="0"/>
                        <a:t>Address must be divisible by</a:t>
                      </a:r>
                    </a:p>
                  </a:txBody>
                  <a:tcPr/>
                </a:tc>
                <a:tc>
                  <a:txBody>
                    <a:bodyPr/>
                    <a:lstStyle/>
                    <a:p>
                      <a:r>
                        <a:rPr lang="en-US" dirty="0"/>
                        <a:t>Address must end with (binary)</a:t>
                      </a:r>
                    </a:p>
                  </a:txBody>
                  <a:tcPr/>
                </a:tc>
                <a:tc>
                  <a:txBody>
                    <a:bodyPr/>
                    <a:lstStyle/>
                    <a:p>
                      <a:r>
                        <a:rPr lang="en-US" dirty="0"/>
                        <a:t>Address must end with (hexadecimal)</a:t>
                      </a:r>
                    </a:p>
                  </a:txBody>
                  <a:tcPr/>
                </a:tc>
                <a:extLst>
                  <a:ext uri="{0D108BD9-81ED-4DB2-BD59-A6C34878D82A}">
                    <a16:rowId xmlns:a16="http://schemas.microsoft.com/office/drawing/2014/main" val="414484869"/>
                  </a:ext>
                </a:extLst>
              </a:tr>
              <a:tr h="370840">
                <a:tc>
                  <a:txBody>
                    <a:bodyPr/>
                    <a:lstStyle/>
                    <a:p>
                      <a:r>
                        <a:rPr lang="en-US" dirty="0"/>
                        <a:t>char</a:t>
                      </a:r>
                    </a:p>
                  </a:txBody>
                  <a:tcPr/>
                </a:tc>
                <a:tc>
                  <a:txBody>
                    <a:bodyPr/>
                    <a:lstStyle/>
                    <a:p>
                      <a:pPr algn="ctr"/>
                      <a:r>
                        <a:rPr lang="en-US" dirty="0"/>
                        <a:t>1</a:t>
                      </a:r>
                    </a:p>
                  </a:txBody>
                  <a:tcPr/>
                </a:tc>
                <a:tc>
                  <a:txBody>
                    <a:bodyPr/>
                    <a:lstStyle/>
                    <a:p>
                      <a:r>
                        <a:rPr lang="en-US" dirty="0"/>
                        <a:t>anything</a:t>
                      </a:r>
                    </a:p>
                  </a:txBody>
                  <a:tcPr/>
                </a:tc>
                <a:tc>
                  <a:txBody>
                    <a:bodyPr/>
                    <a:lstStyle/>
                    <a:p>
                      <a:r>
                        <a:rPr lang="en-US" dirty="0"/>
                        <a:t>anything</a:t>
                      </a:r>
                    </a:p>
                  </a:txBody>
                  <a:tcPr/>
                </a:tc>
                <a:extLst>
                  <a:ext uri="{0D108BD9-81ED-4DB2-BD59-A6C34878D82A}">
                    <a16:rowId xmlns:a16="http://schemas.microsoft.com/office/drawing/2014/main" val="1432204663"/>
                  </a:ext>
                </a:extLst>
              </a:tr>
              <a:tr h="370840">
                <a:tc>
                  <a:txBody>
                    <a:bodyPr/>
                    <a:lstStyle/>
                    <a:p>
                      <a:r>
                        <a:rPr lang="en-US" dirty="0"/>
                        <a:t>short</a:t>
                      </a:r>
                    </a:p>
                  </a:txBody>
                  <a:tcPr/>
                </a:tc>
                <a:tc>
                  <a:txBody>
                    <a:bodyPr/>
                    <a:lstStyle/>
                    <a:p>
                      <a:pPr algn="ctr"/>
                      <a:r>
                        <a:rPr lang="en-US" dirty="0"/>
                        <a:t>2</a:t>
                      </a:r>
                    </a:p>
                  </a:txBody>
                  <a:tcPr/>
                </a:tc>
                <a:tc>
                  <a:txBody>
                    <a:bodyPr/>
                    <a:lstStyle/>
                    <a:p>
                      <a:r>
                        <a:rPr lang="en-US" dirty="0"/>
                        <a:t>0</a:t>
                      </a:r>
                      <a:r>
                        <a:rPr lang="en-US" baseline="-25000" dirty="0"/>
                        <a:t>2</a:t>
                      </a:r>
                      <a:endParaRPr lang="en-US" dirty="0"/>
                    </a:p>
                  </a:txBody>
                  <a:tcPr/>
                </a:tc>
                <a:tc>
                  <a:txBody>
                    <a:bodyPr/>
                    <a:lstStyle/>
                    <a:p>
                      <a:r>
                        <a:rPr lang="en-US" dirty="0"/>
                        <a:t>0x0, 0x2, 0x4, 0x6, 0x8, 0xA, 0xC</a:t>
                      </a:r>
                    </a:p>
                  </a:txBody>
                  <a:tcPr/>
                </a:tc>
                <a:extLst>
                  <a:ext uri="{0D108BD9-81ED-4DB2-BD59-A6C34878D82A}">
                    <a16:rowId xmlns:a16="http://schemas.microsoft.com/office/drawing/2014/main" val="3968790877"/>
                  </a:ext>
                </a:extLst>
              </a:tr>
              <a:tr h="370840">
                <a:tc>
                  <a:txBody>
                    <a:bodyPr/>
                    <a:lstStyle/>
                    <a:p>
                      <a:r>
                        <a:rPr lang="en-US" dirty="0"/>
                        <a:t>int, float</a:t>
                      </a:r>
                    </a:p>
                  </a:txBody>
                  <a:tcPr/>
                </a:tc>
                <a:tc>
                  <a:txBody>
                    <a:bodyPr/>
                    <a:lstStyle/>
                    <a:p>
                      <a:pPr algn="ctr"/>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a:t>
                      </a:r>
                      <a:r>
                        <a:rPr lang="en-US" baseline="-25000" dirty="0"/>
                        <a:t>2</a:t>
                      </a:r>
                      <a:endParaRPr lang="en-US" dirty="0"/>
                    </a:p>
                  </a:txBody>
                  <a:tcPr/>
                </a:tc>
                <a:tc>
                  <a:txBody>
                    <a:bodyPr/>
                    <a:lstStyle/>
                    <a:p>
                      <a:r>
                        <a:rPr lang="en-US" dirty="0"/>
                        <a:t>0x0, 0x4, 0x8, 0xC</a:t>
                      </a:r>
                    </a:p>
                  </a:txBody>
                  <a:tcPr/>
                </a:tc>
                <a:extLst>
                  <a:ext uri="{0D108BD9-81ED-4DB2-BD59-A6C34878D82A}">
                    <a16:rowId xmlns:a16="http://schemas.microsoft.com/office/drawing/2014/main" val="2363182492"/>
                  </a:ext>
                </a:extLst>
              </a:tr>
              <a:tr h="370840">
                <a:tc>
                  <a:txBody>
                    <a:bodyPr/>
                    <a:lstStyle/>
                    <a:p>
                      <a:r>
                        <a:rPr lang="en-US" dirty="0"/>
                        <a:t>double, long, pointer</a:t>
                      </a:r>
                    </a:p>
                  </a:txBody>
                  <a:tcPr/>
                </a:tc>
                <a:tc>
                  <a:txBody>
                    <a:bodyPr/>
                    <a:lstStyle/>
                    <a:p>
                      <a:pPr algn="ctr"/>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a:t>
                      </a:r>
                      <a:r>
                        <a:rPr lang="en-US" baseline="-25000" dirty="0"/>
                        <a:t>2</a:t>
                      </a:r>
                      <a:endParaRPr lang="en-US" dirty="0"/>
                    </a:p>
                  </a:txBody>
                  <a:tcPr/>
                </a:tc>
                <a:tc>
                  <a:txBody>
                    <a:bodyPr/>
                    <a:lstStyle/>
                    <a:p>
                      <a:r>
                        <a:rPr lang="en-US" dirty="0"/>
                        <a:t>0x0, 0x8</a:t>
                      </a:r>
                    </a:p>
                  </a:txBody>
                  <a:tcPr/>
                </a:tc>
                <a:extLst>
                  <a:ext uri="{0D108BD9-81ED-4DB2-BD59-A6C34878D82A}">
                    <a16:rowId xmlns:a16="http://schemas.microsoft.com/office/drawing/2014/main" val="1747403436"/>
                  </a:ext>
                </a:extLst>
              </a:tr>
              <a:tr h="370840">
                <a:tc>
                  <a:txBody>
                    <a:bodyPr/>
                    <a:lstStyle/>
                    <a:p>
                      <a:r>
                        <a:rPr lang="en-US" dirty="0"/>
                        <a:t>long double</a:t>
                      </a:r>
                    </a:p>
                  </a:txBody>
                  <a:tcPr/>
                </a:tc>
                <a:tc>
                  <a:txBody>
                    <a:bodyPr/>
                    <a:lstStyle/>
                    <a:p>
                      <a:pPr algn="ctr"/>
                      <a:r>
                        <a:rPr lang="en-US" dirty="0"/>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0000</a:t>
                      </a:r>
                      <a:r>
                        <a:rPr lang="en-US" baseline="-25000" dirty="0"/>
                        <a:t>2</a:t>
                      </a:r>
                      <a:endParaRPr lang="en-US" dirty="0"/>
                    </a:p>
                  </a:txBody>
                  <a:tcPr/>
                </a:tc>
                <a:tc>
                  <a:txBody>
                    <a:bodyPr/>
                    <a:lstStyle/>
                    <a:p>
                      <a:r>
                        <a:rPr lang="en-US" dirty="0"/>
                        <a:t>0x0</a:t>
                      </a:r>
                    </a:p>
                  </a:txBody>
                  <a:tcPr/>
                </a:tc>
                <a:extLst>
                  <a:ext uri="{0D108BD9-81ED-4DB2-BD59-A6C34878D82A}">
                    <a16:rowId xmlns:a16="http://schemas.microsoft.com/office/drawing/2014/main" val="61573109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148444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3B8E9548-9D0E-9D4C-8523-3E55ED82B593}"/>
              </a:ext>
            </a:extLst>
          </p:cNvPr>
          <p:cNvSpPr txBox="1"/>
          <p:nvPr/>
        </p:nvSpPr>
        <p:spPr>
          <a:xfrm>
            <a:off x="9688656" y="5466368"/>
            <a:ext cx="418704" cy="369332"/>
          </a:xfrm>
          <a:prstGeom prst="rect">
            <a:avLst/>
          </a:prstGeom>
          <a:noFill/>
        </p:spPr>
        <p:txBody>
          <a:bodyPr wrap="none" rtlCol="0">
            <a:spAutoFit/>
          </a:bodyPr>
          <a:lstStyle/>
          <a:p>
            <a:pPr algn="ctr"/>
            <a:r>
              <a:rPr lang="en-US" dirty="0"/>
              <a:t>15</a:t>
            </a:r>
          </a:p>
        </p:txBody>
      </p:sp>
      <p:sp>
        <p:nvSpPr>
          <p:cNvPr id="8" name="Title 7">
            <a:extLst>
              <a:ext uri="{FF2B5EF4-FFF2-40B4-BE49-F238E27FC236}">
                <a16:creationId xmlns:a16="http://schemas.microsoft.com/office/drawing/2014/main" id="{195E5192-17C8-9D4C-8969-0852EBB730E2}"/>
              </a:ext>
            </a:extLst>
          </p:cNvPr>
          <p:cNvSpPr>
            <a:spLocks noGrp="1"/>
          </p:cNvSpPr>
          <p:nvPr>
            <p:ph type="title"/>
          </p:nvPr>
        </p:nvSpPr>
        <p:spPr/>
        <p:txBody>
          <a:bodyPr/>
          <a:lstStyle/>
          <a:p>
            <a:r>
              <a:rPr lang="en-US" dirty="0"/>
              <a:t>Field Alignment</a:t>
            </a:r>
          </a:p>
        </p:txBody>
      </p:sp>
      <p:sp>
        <p:nvSpPr>
          <p:cNvPr id="24" name="Content Placeholder 23">
            <a:extLst>
              <a:ext uri="{FF2B5EF4-FFF2-40B4-BE49-F238E27FC236}">
                <a16:creationId xmlns:a16="http://schemas.microsoft.com/office/drawing/2014/main" id="{54DAA5EB-475B-9047-9C40-66E80127A0A7}"/>
              </a:ext>
            </a:extLst>
          </p:cNvPr>
          <p:cNvSpPr>
            <a:spLocks noGrp="1"/>
          </p:cNvSpPr>
          <p:nvPr>
            <p:ph sz="half" idx="1"/>
          </p:nvPr>
        </p:nvSpPr>
        <p:spPr>
          <a:xfrm>
            <a:off x="838200" y="1825625"/>
            <a:ext cx="5400356" cy="3633012"/>
          </a:xfrm>
        </p:spPr>
        <p:txBody>
          <a:bodyPr>
            <a:normAutofit fontScale="92500" lnSpcReduction="10000"/>
          </a:bodyPr>
          <a:lstStyle/>
          <a:p>
            <a:r>
              <a:rPr lang="en-US" dirty="0"/>
              <a:t>Compiler is not allowed to re-order fields in memory</a:t>
            </a:r>
          </a:p>
          <a:p>
            <a:endParaRPr lang="en-US" dirty="0"/>
          </a:p>
          <a:p>
            <a:r>
              <a:rPr lang="en-US" dirty="0"/>
              <a:t>If more-compact struct is desirable, </a:t>
            </a:r>
            <a:r>
              <a:rPr lang="en-US" i="1" dirty="0"/>
              <a:t>you</a:t>
            </a:r>
            <a:r>
              <a:rPr lang="en-US" dirty="0"/>
              <a:t> must re-order fields</a:t>
            </a:r>
          </a:p>
          <a:p>
            <a:endParaRPr lang="en-US" dirty="0"/>
          </a:p>
          <a:p>
            <a:r>
              <a:rPr lang="en-US" dirty="0"/>
              <a:t>May still have padding after last field so next struct will be properly aligned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8F5D7262-7B7F-9841-AD81-62CC267030CB}"/>
              </a:ext>
            </a:extLst>
          </p:cNvPr>
          <p:cNvSpPr/>
          <p:nvPr/>
        </p:nvSpPr>
        <p:spPr>
          <a:xfrm>
            <a:off x="6751238" y="139681"/>
            <a:ext cx="4469853" cy="17903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struct </a:t>
            </a:r>
            <a:r>
              <a:rPr lang="en-US" dirty="0" err="1">
                <a:solidFill>
                  <a:srgbClr val="00FA00"/>
                </a:solidFill>
                <a:latin typeface="Lucida Console" panose="020B0609040504020204" pitchFamily="49" charset="0"/>
              </a:rPr>
              <a:t>some_record</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char </a:t>
            </a:r>
            <a:r>
              <a:rPr lang="en-US" dirty="0" err="1">
                <a:solidFill>
                  <a:srgbClr val="00FA00"/>
                </a:solidFill>
                <a:latin typeface="Lucida Console" panose="020B0609040504020204" pitchFamily="49" charset="0"/>
              </a:rPr>
              <a:t>a_letter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int </a:t>
            </a:r>
            <a:r>
              <a:rPr lang="en-US" dirty="0" err="1">
                <a:solidFill>
                  <a:srgbClr val="00FA00"/>
                </a:solidFill>
                <a:latin typeface="Lucida Console" panose="020B0609040504020204" pitchFamily="49" charset="0"/>
              </a:rPr>
              <a:t>a_number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short </a:t>
            </a:r>
            <a:r>
              <a:rPr lang="en-US" dirty="0" err="1">
                <a:solidFill>
                  <a:srgbClr val="00FA00"/>
                </a:solidFill>
                <a:latin typeface="Lucida Console" panose="020B0609040504020204" pitchFamily="49" charset="0"/>
              </a:rPr>
              <a:t>a_smaller_number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a_bigger_number</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26" name="Rounded Rectangle 25">
            <a:extLst>
              <a:ext uri="{FF2B5EF4-FFF2-40B4-BE49-F238E27FC236}">
                <a16:creationId xmlns:a16="http://schemas.microsoft.com/office/drawing/2014/main" id="{EAD080BF-629C-EF4A-B9C6-D6758A1B1B0B}"/>
              </a:ext>
            </a:extLst>
          </p:cNvPr>
          <p:cNvSpPr/>
          <p:nvPr/>
        </p:nvSpPr>
        <p:spPr>
          <a:xfrm>
            <a:off x="6751238" y="3457802"/>
            <a:ext cx="4469853" cy="179031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ECC1F"/>
                </a:solidFill>
                <a:latin typeface="Lucida Console" panose="020B0609040504020204" pitchFamily="49" charset="0"/>
              </a:rPr>
              <a:t>struct </a:t>
            </a:r>
            <a:r>
              <a:rPr lang="en-US" dirty="0" err="1">
                <a:solidFill>
                  <a:srgbClr val="FECC1F"/>
                </a:solidFill>
                <a:latin typeface="Lucida Console" panose="020B0609040504020204" pitchFamily="49" charset="0"/>
              </a:rPr>
              <a:t>some_record</a:t>
            </a:r>
            <a:r>
              <a:rPr lang="en-US" dirty="0">
                <a:solidFill>
                  <a:srgbClr val="FECC1F"/>
                </a:solidFill>
                <a:latin typeface="Lucida Console" panose="020B0609040504020204" pitchFamily="49" charset="0"/>
              </a:rPr>
              <a:t> {</a:t>
            </a:r>
          </a:p>
          <a:p>
            <a:r>
              <a:rPr lang="en-US" dirty="0">
                <a:solidFill>
                  <a:srgbClr val="FECC1F"/>
                </a:solidFill>
                <a:latin typeface="Lucida Console" panose="020B0609040504020204" pitchFamily="49" charset="0"/>
              </a:rPr>
              <a:t>    long </a:t>
            </a:r>
            <a:r>
              <a:rPr lang="en-US" dirty="0" err="1">
                <a:solidFill>
                  <a:srgbClr val="FECC1F"/>
                </a:solidFill>
                <a:latin typeface="Lucida Console" panose="020B0609040504020204" pitchFamily="49" charset="0"/>
              </a:rPr>
              <a:t>a_bigger_number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    int </a:t>
            </a:r>
            <a:r>
              <a:rPr lang="en-US" dirty="0" err="1">
                <a:solidFill>
                  <a:srgbClr val="FECC1F"/>
                </a:solidFill>
                <a:latin typeface="Lucida Console" panose="020B0609040504020204" pitchFamily="49" charset="0"/>
              </a:rPr>
              <a:t>a_number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    short </a:t>
            </a:r>
            <a:r>
              <a:rPr lang="en-US" dirty="0" err="1">
                <a:solidFill>
                  <a:srgbClr val="FECC1F"/>
                </a:solidFill>
                <a:latin typeface="Lucida Console" panose="020B0609040504020204" pitchFamily="49" charset="0"/>
              </a:rPr>
              <a:t>a_smaller_number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    char </a:t>
            </a:r>
            <a:r>
              <a:rPr lang="en-US" dirty="0" err="1">
                <a:solidFill>
                  <a:srgbClr val="FECC1F"/>
                </a:solidFill>
                <a:latin typeface="Lucida Console" panose="020B0609040504020204" pitchFamily="49" charset="0"/>
              </a:rPr>
              <a:t>a_letter</a:t>
            </a:r>
            <a:r>
              <a:rPr lang="en-US" dirty="0">
                <a:solidFill>
                  <a:srgbClr val="FECC1F"/>
                </a:solidFill>
                <a:latin typeface="Lucida Console" panose="020B0609040504020204" pitchFamily="49" charset="0"/>
              </a:rPr>
              <a:t>;</a:t>
            </a:r>
          </a:p>
          <a:p>
            <a:r>
              <a:rPr lang="en-US" dirty="0">
                <a:solidFill>
                  <a:srgbClr val="FECC1F"/>
                </a:solidFill>
                <a:latin typeface="Lucida Console" panose="020B0609040504020204" pitchFamily="49" charset="0"/>
              </a:rPr>
              <a:t>};</a:t>
            </a:r>
          </a:p>
        </p:txBody>
      </p:sp>
      <p:grpSp>
        <p:nvGrpSpPr>
          <p:cNvPr id="41" name="Group 40">
            <a:extLst>
              <a:ext uri="{FF2B5EF4-FFF2-40B4-BE49-F238E27FC236}">
                <a16:creationId xmlns:a16="http://schemas.microsoft.com/office/drawing/2014/main" id="{9063884A-0AC0-BB4F-911E-A15D44AF23BE}"/>
              </a:ext>
            </a:extLst>
          </p:cNvPr>
          <p:cNvGrpSpPr/>
          <p:nvPr/>
        </p:nvGrpSpPr>
        <p:grpSpPr>
          <a:xfrm>
            <a:off x="7224847" y="5461461"/>
            <a:ext cx="2606020" cy="898916"/>
            <a:chOff x="7224847" y="5461461"/>
            <a:chExt cx="2606020" cy="898916"/>
          </a:xfrm>
        </p:grpSpPr>
        <p:sp>
          <p:nvSpPr>
            <p:cNvPr id="28" name="Rectangle 27">
              <a:extLst>
                <a:ext uri="{FF2B5EF4-FFF2-40B4-BE49-F238E27FC236}">
                  <a16:creationId xmlns:a16="http://schemas.microsoft.com/office/drawing/2014/main" id="{45EA1B53-956C-F144-B10D-B6FC22A982AE}"/>
                </a:ext>
              </a:extLst>
            </p:cNvPr>
            <p:cNvSpPr/>
            <p:nvPr/>
          </p:nvSpPr>
          <p:spPr>
            <a:xfrm>
              <a:off x="7380161" y="5824668"/>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29" name="Rectangle 28">
              <a:extLst>
                <a:ext uri="{FF2B5EF4-FFF2-40B4-BE49-F238E27FC236}">
                  <a16:creationId xmlns:a16="http://schemas.microsoft.com/office/drawing/2014/main" id="{D26D8232-A858-EE4F-A4EB-5D51B91F70F6}"/>
                </a:ext>
              </a:extLst>
            </p:cNvPr>
            <p:cNvSpPr/>
            <p:nvPr/>
          </p:nvSpPr>
          <p:spPr>
            <a:xfrm>
              <a:off x="9621422" y="5824367"/>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30" name="Rectangle 29">
              <a:extLst>
                <a:ext uri="{FF2B5EF4-FFF2-40B4-BE49-F238E27FC236}">
                  <a16:creationId xmlns:a16="http://schemas.microsoft.com/office/drawing/2014/main" id="{22CEBF7D-4FEA-F143-90B7-7FBBD774B8DE}"/>
                </a:ext>
              </a:extLst>
            </p:cNvPr>
            <p:cNvSpPr/>
            <p:nvPr/>
          </p:nvSpPr>
          <p:spPr>
            <a:xfrm>
              <a:off x="8662722" y="5824368"/>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31" name="Rectangle 30">
              <a:extLst>
                <a:ext uri="{FF2B5EF4-FFF2-40B4-BE49-F238E27FC236}">
                  <a16:creationId xmlns:a16="http://schemas.microsoft.com/office/drawing/2014/main" id="{A6796681-D764-F84F-BE83-386D20DFFAC9}"/>
                </a:ext>
              </a:extLst>
            </p:cNvPr>
            <p:cNvSpPr/>
            <p:nvPr/>
          </p:nvSpPr>
          <p:spPr>
            <a:xfrm>
              <a:off x="9310816" y="5824368"/>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32" name="TextBox 31">
              <a:extLst>
                <a:ext uri="{FF2B5EF4-FFF2-40B4-BE49-F238E27FC236}">
                  <a16:creationId xmlns:a16="http://schemas.microsoft.com/office/drawing/2014/main" id="{54A7CF74-E78E-1F42-87BC-EB477A506274}"/>
                </a:ext>
              </a:extLst>
            </p:cNvPr>
            <p:cNvSpPr txBox="1"/>
            <p:nvPr/>
          </p:nvSpPr>
          <p:spPr>
            <a:xfrm>
              <a:off x="7224847" y="5463559"/>
              <a:ext cx="301686" cy="369332"/>
            </a:xfrm>
            <a:prstGeom prst="rect">
              <a:avLst/>
            </a:prstGeom>
            <a:noFill/>
          </p:spPr>
          <p:txBody>
            <a:bodyPr wrap="none" rtlCol="0">
              <a:spAutoFit/>
            </a:bodyPr>
            <a:lstStyle/>
            <a:p>
              <a:pPr algn="ctr"/>
              <a:r>
                <a:rPr lang="en-US" dirty="0"/>
                <a:t>0</a:t>
              </a:r>
            </a:p>
          </p:txBody>
        </p:sp>
        <p:sp>
          <p:nvSpPr>
            <p:cNvPr id="33" name="TextBox 32">
              <a:extLst>
                <a:ext uri="{FF2B5EF4-FFF2-40B4-BE49-F238E27FC236}">
                  <a16:creationId xmlns:a16="http://schemas.microsoft.com/office/drawing/2014/main" id="{0C5EA7E8-09E5-1442-A46F-F3E8B957EB16}"/>
                </a:ext>
              </a:extLst>
            </p:cNvPr>
            <p:cNvSpPr txBox="1"/>
            <p:nvPr/>
          </p:nvSpPr>
          <p:spPr>
            <a:xfrm>
              <a:off x="9412163" y="5468675"/>
              <a:ext cx="418704" cy="369332"/>
            </a:xfrm>
            <a:prstGeom prst="rect">
              <a:avLst/>
            </a:prstGeom>
            <a:noFill/>
          </p:spPr>
          <p:txBody>
            <a:bodyPr wrap="none" rtlCol="0">
              <a:spAutoFit/>
            </a:bodyPr>
            <a:lstStyle/>
            <a:p>
              <a:pPr algn="ctr"/>
              <a:r>
                <a:rPr lang="en-US" dirty="0"/>
                <a:t>14</a:t>
              </a:r>
            </a:p>
          </p:txBody>
        </p:sp>
        <p:sp>
          <p:nvSpPr>
            <p:cNvPr id="34" name="TextBox 33">
              <a:extLst>
                <a:ext uri="{FF2B5EF4-FFF2-40B4-BE49-F238E27FC236}">
                  <a16:creationId xmlns:a16="http://schemas.microsoft.com/office/drawing/2014/main" id="{0ABEF4BF-6ECD-654B-B7CC-73898F72841E}"/>
                </a:ext>
              </a:extLst>
            </p:cNvPr>
            <p:cNvSpPr txBox="1"/>
            <p:nvPr/>
          </p:nvSpPr>
          <p:spPr>
            <a:xfrm>
              <a:off x="8512824" y="5461461"/>
              <a:ext cx="301685" cy="369332"/>
            </a:xfrm>
            <a:prstGeom prst="rect">
              <a:avLst/>
            </a:prstGeom>
            <a:noFill/>
          </p:spPr>
          <p:txBody>
            <a:bodyPr wrap="none" rtlCol="0">
              <a:spAutoFit/>
            </a:bodyPr>
            <a:lstStyle/>
            <a:p>
              <a:pPr algn="ctr"/>
              <a:r>
                <a:rPr lang="en-US" dirty="0"/>
                <a:t>8</a:t>
              </a:r>
            </a:p>
          </p:txBody>
        </p:sp>
        <p:sp>
          <p:nvSpPr>
            <p:cNvPr id="35" name="TextBox 34">
              <a:extLst>
                <a:ext uri="{FF2B5EF4-FFF2-40B4-BE49-F238E27FC236}">
                  <a16:creationId xmlns:a16="http://schemas.microsoft.com/office/drawing/2014/main" id="{9BA70282-2458-2344-9C7E-38E5712EC4B4}"/>
                </a:ext>
              </a:extLst>
            </p:cNvPr>
            <p:cNvSpPr txBox="1"/>
            <p:nvPr/>
          </p:nvSpPr>
          <p:spPr>
            <a:xfrm>
              <a:off x="9099120" y="5461461"/>
              <a:ext cx="418704" cy="369332"/>
            </a:xfrm>
            <a:prstGeom prst="rect">
              <a:avLst/>
            </a:prstGeom>
            <a:noFill/>
          </p:spPr>
          <p:txBody>
            <a:bodyPr wrap="none" rtlCol="0">
              <a:spAutoFit/>
            </a:bodyPr>
            <a:lstStyle/>
            <a:p>
              <a:pPr algn="ctr"/>
              <a:r>
                <a:rPr lang="en-US" dirty="0"/>
                <a:t>12</a:t>
              </a:r>
            </a:p>
          </p:txBody>
        </p:sp>
      </p:grpSp>
      <p:sp>
        <p:nvSpPr>
          <p:cNvPr id="36" name="TextBox 35">
            <a:extLst>
              <a:ext uri="{FF2B5EF4-FFF2-40B4-BE49-F238E27FC236}">
                <a16:creationId xmlns:a16="http://schemas.microsoft.com/office/drawing/2014/main" id="{C5CDF051-898A-9D4A-8C2F-5DA57E63EF2C}"/>
              </a:ext>
            </a:extLst>
          </p:cNvPr>
          <p:cNvSpPr txBox="1"/>
          <p:nvPr/>
        </p:nvSpPr>
        <p:spPr>
          <a:xfrm>
            <a:off x="7752309" y="5234184"/>
            <a:ext cx="2143728" cy="369332"/>
          </a:xfrm>
          <a:prstGeom prst="rect">
            <a:avLst/>
          </a:prstGeom>
          <a:noFill/>
        </p:spPr>
        <p:txBody>
          <a:bodyPr wrap="none" rtlCol="0">
            <a:spAutoFit/>
          </a:bodyPr>
          <a:lstStyle/>
          <a:p>
            <a:r>
              <a:rPr lang="en-US" dirty="0"/>
              <a:t>displacement (bytes)</a:t>
            </a:r>
          </a:p>
        </p:txBody>
      </p:sp>
      <p:sp>
        <p:nvSpPr>
          <p:cNvPr id="39" name="Rectangle 38">
            <a:extLst>
              <a:ext uri="{FF2B5EF4-FFF2-40B4-BE49-F238E27FC236}">
                <a16:creationId xmlns:a16="http://schemas.microsoft.com/office/drawing/2014/main" id="{C2AB8643-5116-D240-9C92-B055F694DA23}"/>
              </a:ext>
            </a:extLst>
          </p:cNvPr>
          <p:cNvSpPr/>
          <p:nvPr/>
        </p:nvSpPr>
        <p:spPr>
          <a:xfrm>
            <a:off x="9787467" y="5821768"/>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nvGrpSpPr>
          <p:cNvPr id="53" name="Group 52">
            <a:extLst>
              <a:ext uri="{FF2B5EF4-FFF2-40B4-BE49-F238E27FC236}">
                <a16:creationId xmlns:a16="http://schemas.microsoft.com/office/drawing/2014/main" id="{898FBC41-E4B2-BE44-AD4E-9611C34C23C9}"/>
              </a:ext>
            </a:extLst>
          </p:cNvPr>
          <p:cNvGrpSpPr/>
          <p:nvPr/>
        </p:nvGrpSpPr>
        <p:grpSpPr>
          <a:xfrm>
            <a:off x="4651138" y="5461461"/>
            <a:ext cx="2726541" cy="898916"/>
            <a:chOff x="3311874" y="5391440"/>
            <a:chExt cx="2726541" cy="898916"/>
          </a:xfrm>
        </p:grpSpPr>
        <p:sp>
          <p:nvSpPr>
            <p:cNvPr id="43" name="Rectangle 42">
              <a:extLst>
                <a:ext uri="{FF2B5EF4-FFF2-40B4-BE49-F238E27FC236}">
                  <a16:creationId xmlns:a16="http://schemas.microsoft.com/office/drawing/2014/main" id="{A9D02B58-AE21-3F42-8425-DE47A844B08C}"/>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4" name="Rectangle 43">
              <a:extLst>
                <a:ext uri="{FF2B5EF4-FFF2-40B4-BE49-F238E27FC236}">
                  <a16:creationId xmlns:a16="http://schemas.microsoft.com/office/drawing/2014/main" id="{6BDE2A95-0617-AB40-8158-15208F1D2BF1}"/>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5" name="Rectangle 44">
              <a:extLst>
                <a:ext uri="{FF2B5EF4-FFF2-40B4-BE49-F238E27FC236}">
                  <a16:creationId xmlns:a16="http://schemas.microsoft.com/office/drawing/2014/main" id="{30F0B3CC-81FA-2C4C-9CAD-21066E6EC1C2}"/>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6" name="Rectangle 45">
              <a:extLst>
                <a:ext uri="{FF2B5EF4-FFF2-40B4-BE49-F238E27FC236}">
                  <a16:creationId xmlns:a16="http://schemas.microsoft.com/office/drawing/2014/main" id="{9F769CE9-27E4-5E4C-BCC2-C46A76E1ADB8}"/>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47" name="TextBox 46">
              <a:extLst>
                <a:ext uri="{FF2B5EF4-FFF2-40B4-BE49-F238E27FC236}">
                  <a16:creationId xmlns:a16="http://schemas.microsoft.com/office/drawing/2014/main" id="{2FD51C8F-6EC6-214F-8617-033DF23A46DE}"/>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48" name="TextBox 47">
              <a:extLst>
                <a:ext uri="{FF2B5EF4-FFF2-40B4-BE49-F238E27FC236}">
                  <a16:creationId xmlns:a16="http://schemas.microsoft.com/office/drawing/2014/main" id="{4AD76B2F-ACA4-D14E-AB30-C8E856AE7AA7}"/>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49" name="TextBox 48">
              <a:extLst>
                <a:ext uri="{FF2B5EF4-FFF2-40B4-BE49-F238E27FC236}">
                  <a16:creationId xmlns:a16="http://schemas.microsoft.com/office/drawing/2014/main" id="{B83DC95A-1980-BC47-8F35-C7E92A3FC343}"/>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50" name="TextBox 49">
              <a:extLst>
                <a:ext uri="{FF2B5EF4-FFF2-40B4-BE49-F238E27FC236}">
                  <a16:creationId xmlns:a16="http://schemas.microsoft.com/office/drawing/2014/main" id="{614F21BE-CC5E-D644-99DE-B1BC13B072F5}"/>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51" name="Rectangle 50">
              <a:extLst>
                <a:ext uri="{FF2B5EF4-FFF2-40B4-BE49-F238E27FC236}">
                  <a16:creationId xmlns:a16="http://schemas.microsoft.com/office/drawing/2014/main" id="{81EA4897-A93F-364A-9164-96F27C507018}"/>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64" name="Group 63">
            <a:extLst>
              <a:ext uri="{FF2B5EF4-FFF2-40B4-BE49-F238E27FC236}">
                <a16:creationId xmlns:a16="http://schemas.microsoft.com/office/drawing/2014/main" id="{965A1D63-763D-924B-A461-22E051D2CE1E}"/>
              </a:ext>
            </a:extLst>
          </p:cNvPr>
          <p:cNvGrpSpPr/>
          <p:nvPr/>
        </p:nvGrpSpPr>
        <p:grpSpPr>
          <a:xfrm>
            <a:off x="9800800" y="5457434"/>
            <a:ext cx="2726541" cy="898916"/>
            <a:chOff x="3311874" y="5391440"/>
            <a:chExt cx="2726541" cy="898916"/>
          </a:xfrm>
        </p:grpSpPr>
        <p:sp>
          <p:nvSpPr>
            <p:cNvPr id="65" name="Rectangle 64">
              <a:extLst>
                <a:ext uri="{FF2B5EF4-FFF2-40B4-BE49-F238E27FC236}">
                  <a16:creationId xmlns:a16="http://schemas.microsoft.com/office/drawing/2014/main" id="{18AEFFFF-29C9-924D-8D9C-0EF6D7D98CE0}"/>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6" name="Rectangle 65">
              <a:extLst>
                <a:ext uri="{FF2B5EF4-FFF2-40B4-BE49-F238E27FC236}">
                  <a16:creationId xmlns:a16="http://schemas.microsoft.com/office/drawing/2014/main" id="{5443ECF6-5E7D-A344-860C-D8206B062D1F}"/>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7" name="Rectangle 66">
              <a:extLst>
                <a:ext uri="{FF2B5EF4-FFF2-40B4-BE49-F238E27FC236}">
                  <a16:creationId xmlns:a16="http://schemas.microsoft.com/office/drawing/2014/main" id="{41E21E72-794E-6F45-B632-09047F3037E9}"/>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8" name="Rectangle 67">
              <a:extLst>
                <a:ext uri="{FF2B5EF4-FFF2-40B4-BE49-F238E27FC236}">
                  <a16:creationId xmlns:a16="http://schemas.microsoft.com/office/drawing/2014/main" id="{C624F878-748D-EA4D-AE95-8FC81D41CBBE}"/>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69" name="TextBox 68">
              <a:extLst>
                <a:ext uri="{FF2B5EF4-FFF2-40B4-BE49-F238E27FC236}">
                  <a16:creationId xmlns:a16="http://schemas.microsoft.com/office/drawing/2014/main" id="{6FC65216-883D-F848-A4AD-19E81D9A3B28}"/>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70" name="TextBox 69">
              <a:extLst>
                <a:ext uri="{FF2B5EF4-FFF2-40B4-BE49-F238E27FC236}">
                  <a16:creationId xmlns:a16="http://schemas.microsoft.com/office/drawing/2014/main" id="{B0CB5B38-7E91-4A43-9708-3C63BE3871CD}"/>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71" name="TextBox 70">
              <a:extLst>
                <a:ext uri="{FF2B5EF4-FFF2-40B4-BE49-F238E27FC236}">
                  <a16:creationId xmlns:a16="http://schemas.microsoft.com/office/drawing/2014/main" id="{4EE01D8C-CE7F-254B-8862-310D93471B4E}"/>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72" name="TextBox 71">
              <a:extLst>
                <a:ext uri="{FF2B5EF4-FFF2-40B4-BE49-F238E27FC236}">
                  <a16:creationId xmlns:a16="http://schemas.microsoft.com/office/drawing/2014/main" id="{D9700877-6C81-5249-B923-6AA3DC25184E}"/>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73" name="Rectangle 72">
              <a:extLst>
                <a:ext uri="{FF2B5EF4-FFF2-40B4-BE49-F238E27FC236}">
                  <a16:creationId xmlns:a16="http://schemas.microsoft.com/office/drawing/2014/main" id="{3711B304-76D7-E049-9A5E-302DEB99C46F}"/>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84" name="Group 83">
            <a:extLst>
              <a:ext uri="{FF2B5EF4-FFF2-40B4-BE49-F238E27FC236}">
                <a16:creationId xmlns:a16="http://schemas.microsoft.com/office/drawing/2014/main" id="{2A116D80-41C5-8A43-8AB6-984C223CF5A5}"/>
              </a:ext>
            </a:extLst>
          </p:cNvPr>
          <p:cNvGrpSpPr/>
          <p:nvPr/>
        </p:nvGrpSpPr>
        <p:grpSpPr>
          <a:xfrm>
            <a:off x="2078960" y="5461461"/>
            <a:ext cx="2726541" cy="898916"/>
            <a:chOff x="3311874" y="5391440"/>
            <a:chExt cx="2726541" cy="898916"/>
          </a:xfrm>
        </p:grpSpPr>
        <p:sp>
          <p:nvSpPr>
            <p:cNvPr id="85" name="Rectangle 84">
              <a:extLst>
                <a:ext uri="{FF2B5EF4-FFF2-40B4-BE49-F238E27FC236}">
                  <a16:creationId xmlns:a16="http://schemas.microsoft.com/office/drawing/2014/main" id="{7E2CBFFE-8E68-074D-AD35-36FBC5A86262}"/>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6" name="Rectangle 85">
              <a:extLst>
                <a:ext uri="{FF2B5EF4-FFF2-40B4-BE49-F238E27FC236}">
                  <a16:creationId xmlns:a16="http://schemas.microsoft.com/office/drawing/2014/main" id="{30E2CCDF-C615-E34B-84C2-0EDC4E480FF6}"/>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7" name="Rectangle 86">
              <a:extLst>
                <a:ext uri="{FF2B5EF4-FFF2-40B4-BE49-F238E27FC236}">
                  <a16:creationId xmlns:a16="http://schemas.microsoft.com/office/drawing/2014/main" id="{5BC1A5A5-E08B-6648-B411-B421CF50F3AC}"/>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8" name="Rectangle 87">
              <a:extLst>
                <a:ext uri="{FF2B5EF4-FFF2-40B4-BE49-F238E27FC236}">
                  <a16:creationId xmlns:a16="http://schemas.microsoft.com/office/drawing/2014/main" id="{57E9289D-61DD-454A-84ED-04182BE07175}"/>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89" name="TextBox 88">
              <a:extLst>
                <a:ext uri="{FF2B5EF4-FFF2-40B4-BE49-F238E27FC236}">
                  <a16:creationId xmlns:a16="http://schemas.microsoft.com/office/drawing/2014/main" id="{76A39826-AB73-0D45-88F7-E0D8CAD50D14}"/>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90" name="TextBox 89">
              <a:extLst>
                <a:ext uri="{FF2B5EF4-FFF2-40B4-BE49-F238E27FC236}">
                  <a16:creationId xmlns:a16="http://schemas.microsoft.com/office/drawing/2014/main" id="{DF8796B5-2010-0A45-8659-E28D754BB662}"/>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91" name="TextBox 90">
              <a:extLst>
                <a:ext uri="{FF2B5EF4-FFF2-40B4-BE49-F238E27FC236}">
                  <a16:creationId xmlns:a16="http://schemas.microsoft.com/office/drawing/2014/main" id="{5999D596-B036-8A4A-B143-B2BDCD0E904E}"/>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92" name="TextBox 91">
              <a:extLst>
                <a:ext uri="{FF2B5EF4-FFF2-40B4-BE49-F238E27FC236}">
                  <a16:creationId xmlns:a16="http://schemas.microsoft.com/office/drawing/2014/main" id="{7AE54380-7467-E94F-8B1E-C7EAAF6590CF}"/>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93" name="Rectangle 92">
              <a:extLst>
                <a:ext uri="{FF2B5EF4-FFF2-40B4-BE49-F238E27FC236}">
                  <a16:creationId xmlns:a16="http://schemas.microsoft.com/office/drawing/2014/main" id="{C0858243-45B2-7E43-A97B-015D93CE01C1}"/>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94" name="Group 93">
            <a:extLst>
              <a:ext uri="{FF2B5EF4-FFF2-40B4-BE49-F238E27FC236}">
                <a16:creationId xmlns:a16="http://schemas.microsoft.com/office/drawing/2014/main" id="{12F3FD7D-1F1B-C542-8F90-AB889FD1F3BC}"/>
              </a:ext>
            </a:extLst>
          </p:cNvPr>
          <p:cNvGrpSpPr/>
          <p:nvPr/>
        </p:nvGrpSpPr>
        <p:grpSpPr>
          <a:xfrm>
            <a:off x="-488859" y="5461461"/>
            <a:ext cx="2726541" cy="898916"/>
            <a:chOff x="3311874" y="5391440"/>
            <a:chExt cx="2726541" cy="898916"/>
          </a:xfrm>
        </p:grpSpPr>
        <p:sp>
          <p:nvSpPr>
            <p:cNvPr id="95" name="Rectangle 94">
              <a:extLst>
                <a:ext uri="{FF2B5EF4-FFF2-40B4-BE49-F238E27FC236}">
                  <a16:creationId xmlns:a16="http://schemas.microsoft.com/office/drawing/2014/main" id="{84F42603-F234-0E47-924A-D6297512E266}"/>
                </a:ext>
              </a:extLst>
            </p:cNvPr>
            <p:cNvSpPr/>
            <p:nvPr/>
          </p:nvSpPr>
          <p:spPr>
            <a:xfrm>
              <a:off x="3467188" y="5754647"/>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6" name="Rectangle 95">
              <a:extLst>
                <a:ext uri="{FF2B5EF4-FFF2-40B4-BE49-F238E27FC236}">
                  <a16:creationId xmlns:a16="http://schemas.microsoft.com/office/drawing/2014/main" id="{6F728514-7FFA-854D-8A65-B0AC7333AAEF}"/>
                </a:ext>
              </a:extLst>
            </p:cNvPr>
            <p:cNvSpPr/>
            <p:nvPr/>
          </p:nvSpPr>
          <p:spPr>
            <a:xfrm>
              <a:off x="5708449" y="5754346"/>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7" name="Rectangle 96">
              <a:extLst>
                <a:ext uri="{FF2B5EF4-FFF2-40B4-BE49-F238E27FC236}">
                  <a16:creationId xmlns:a16="http://schemas.microsoft.com/office/drawing/2014/main" id="{3174F121-1975-234C-913E-D14B922DE301}"/>
                </a:ext>
              </a:extLst>
            </p:cNvPr>
            <p:cNvSpPr/>
            <p:nvPr/>
          </p:nvSpPr>
          <p:spPr>
            <a:xfrm>
              <a:off x="4749749" y="5754347"/>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8" name="Rectangle 97">
              <a:extLst>
                <a:ext uri="{FF2B5EF4-FFF2-40B4-BE49-F238E27FC236}">
                  <a16:creationId xmlns:a16="http://schemas.microsoft.com/office/drawing/2014/main" id="{3FECE26C-0FBA-0049-924D-65E503E7C223}"/>
                </a:ext>
              </a:extLst>
            </p:cNvPr>
            <p:cNvSpPr/>
            <p:nvPr/>
          </p:nvSpPr>
          <p:spPr>
            <a:xfrm>
              <a:off x="5397843" y="5754347"/>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99" name="TextBox 98">
              <a:extLst>
                <a:ext uri="{FF2B5EF4-FFF2-40B4-BE49-F238E27FC236}">
                  <a16:creationId xmlns:a16="http://schemas.microsoft.com/office/drawing/2014/main" id="{8DFE1926-D24B-FA40-951F-AA517DE82EBA}"/>
                </a:ext>
              </a:extLst>
            </p:cNvPr>
            <p:cNvSpPr txBox="1"/>
            <p:nvPr/>
          </p:nvSpPr>
          <p:spPr>
            <a:xfrm>
              <a:off x="3311874" y="5393538"/>
              <a:ext cx="301686" cy="369332"/>
            </a:xfrm>
            <a:prstGeom prst="rect">
              <a:avLst/>
            </a:prstGeom>
            <a:noFill/>
          </p:spPr>
          <p:txBody>
            <a:bodyPr wrap="none" rtlCol="0">
              <a:spAutoFit/>
            </a:bodyPr>
            <a:lstStyle/>
            <a:p>
              <a:pPr algn="ctr"/>
              <a:r>
                <a:rPr lang="en-US" dirty="0"/>
                <a:t>0</a:t>
              </a:r>
            </a:p>
          </p:txBody>
        </p:sp>
        <p:sp>
          <p:nvSpPr>
            <p:cNvPr id="100" name="TextBox 99">
              <a:extLst>
                <a:ext uri="{FF2B5EF4-FFF2-40B4-BE49-F238E27FC236}">
                  <a16:creationId xmlns:a16="http://schemas.microsoft.com/office/drawing/2014/main" id="{AD43AFFC-2339-864A-9DC8-D4ECB427273D}"/>
                </a:ext>
              </a:extLst>
            </p:cNvPr>
            <p:cNvSpPr txBox="1"/>
            <p:nvPr/>
          </p:nvSpPr>
          <p:spPr>
            <a:xfrm>
              <a:off x="5499190" y="5398654"/>
              <a:ext cx="418704" cy="369332"/>
            </a:xfrm>
            <a:prstGeom prst="rect">
              <a:avLst/>
            </a:prstGeom>
            <a:noFill/>
          </p:spPr>
          <p:txBody>
            <a:bodyPr wrap="none" rtlCol="0">
              <a:spAutoFit/>
            </a:bodyPr>
            <a:lstStyle/>
            <a:p>
              <a:pPr algn="ctr"/>
              <a:r>
                <a:rPr lang="en-US" dirty="0"/>
                <a:t>14</a:t>
              </a:r>
            </a:p>
          </p:txBody>
        </p:sp>
        <p:sp>
          <p:nvSpPr>
            <p:cNvPr id="101" name="TextBox 100">
              <a:extLst>
                <a:ext uri="{FF2B5EF4-FFF2-40B4-BE49-F238E27FC236}">
                  <a16:creationId xmlns:a16="http://schemas.microsoft.com/office/drawing/2014/main" id="{1F959F4D-6B6B-7C49-AEF1-F6D77CAAF891}"/>
                </a:ext>
              </a:extLst>
            </p:cNvPr>
            <p:cNvSpPr txBox="1"/>
            <p:nvPr/>
          </p:nvSpPr>
          <p:spPr>
            <a:xfrm>
              <a:off x="4599851" y="5391440"/>
              <a:ext cx="301685" cy="369332"/>
            </a:xfrm>
            <a:prstGeom prst="rect">
              <a:avLst/>
            </a:prstGeom>
            <a:noFill/>
          </p:spPr>
          <p:txBody>
            <a:bodyPr wrap="none" rtlCol="0">
              <a:spAutoFit/>
            </a:bodyPr>
            <a:lstStyle/>
            <a:p>
              <a:pPr algn="ctr"/>
              <a:r>
                <a:rPr lang="en-US" dirty="0"/>
                <a:t>8</a:t>
              </a:r>
            </a:p>
          </p:txBody>
        </p:sp>
        <p:sp>
          <p:nvSpPr>
            <p:cNvPr id="102" name="TextBox 101">
              <a:extLst>
                <a:ext uri="{FF2B5EF4-FFF2-40B4-BE49-F238E27FC236}">
                  <a16:creationId xmlns:a16="http://schemas.microsoft.com/office/drawing/2014/main" id="{D011D143-4339-4146-9831-CD8BB1A2D384}"/>
                </a:ext>
              </a:extLst>
            </p:cNvPr>
            <p:cNvSpPr txBox="1"/>
            <p:nvPr/>
          </p:nvSpPr>
          <p:spPr>
            <a:xfrm>
              <a:off x="5186147" y="5391440"/>
              <a:ext cx="418704" cy="369332"/>
            </a:xfrm>
            <a:prstGeom prst="rect">
              <a:avLst/>
            </a:prstGeom>
            <a:noFill/>
          </p:spPr>
          <p:txBody>
            <a:bodyPr wrap="none" rtlCol="0">
              <a:spAutoFit/>
            </a:bodyPr>
            <a:lstStyle/>
            <a:p>
              <a:pPr algn="ctr"/>
              <a:r>
                <a:rPr lang="en-US" dirty="0"/>
                <a:t>12</a:t>
              </a:r>
            </a:p>
          </p:txBody>
        </p:sp>
        <p:sp>
          <p:nvSpPr>
            <p:cNvPr id="103" name="Rectangle 102">
              <a:extLst>
                <a:ext uri="{FF2B5EF4-FFF2-40B4-BE49-F238E27FC236}">
                  <a16:creationId xmlns:a16="http://schemas.microsoft.com/office/drawing/2014/main" id="{DC180931-284B-CB4B-AC6F-57F278F8F2A2}"/>
                </a:ext>
              </a:extLst>
            </p:cNvPr>
            <p:cNvSpPr/>
            <p:nvPr/>
          </p:nvSpPr>
          <p:spPr>
            <a:xfrm>
              <a:off x="5871564" y="5750565"/>
              <a:ext cx="166851" cy="53949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grpSp>
        <p:nvGrpSpPr>
          <p:cNvPr id="74" name="Group 73">
            <a:extLst>
              <a:ext uri="{FF2B5EF4-FFF2-40B4-BE49-F238E27FC236}">
                <a16:creationId xmlns:a16="http://schemas.microsoft.com/office/drawing/2014/main" id="{6C78E25F-F20B-E141-A35B-0828AE932FCD}"/>
              </a:ext>
            </a:extLst>
          </p:cNvPr>
          <p:cNvGrpSpPr/>
          <p:nvPr/>
        </p:nvGrpSpPr>
        <p:grpSpPr>
          <a:xfrm>
            <a:off x="6940545" y="2174789"/>
            <a:ext cx="4197567" cy="1136514"/>
            <a:chOff x="7595099" y="2173304"/>
            <a:chExt cx="4197567" cy="1136514"/>
          </a:xfrm>
        </p:grpSpPr>
        <p:sp>
          <p:nvSpPr>
            <p:cNvPr id="75" name="Rectangle 74">
              <a:extLst>
                <a:ext uri="{FF2B5EF4-FFF2-40B4-BE49-F238E27FC236}">
                  <a16:creationId xmlns:a16="http://schemas.microsoft.com/office/drawing/2014/main" id="{D5BCD083-61B4-FC40-ABBA-BE13339E2F4E}"/>
                </a:ext>
              </a:extLst>
            </p:cNvPr>
            <p:cNvSpPr/>
            <p:nvPr/>
          </p:nvSpPr>
          <p:spPr>
            <a:xfrm>
              <a:off x="10301294" y="2774109"/>
              <a:ext cx="1279676" cy="53570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10678</a:t>
              </a:r>
            </a:p>
          </p:txBody>
        </p:sp>
        <p:sp>
          <p:nvSpPr>
            <p:cNvPr id="76" name="Rectangle 75">
              <a:extLst>
                <a:ext uri="{FF2B5EF4-FFF2-40B4-BE49-F238E27FC236}">
                  <a16:creationId xmlns:a16="http://schemas.microsoft.com/office/drawing/2014/main" id="{9E556E64-AEC2-1744-82D4-F99A3D941F4C}"/>
                </a:ext>
              </a:extLst>
            </p:cNvPr>
            <p:cNvSpPr/>
            <p:nvPr/>
          </p:nvSpPr>
          <p:spPr>
            <a:xfrm>
              <a:off x="7741755" y="2774109"/>
              <a:ext cx="162064" cy="53570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
              </a:r>
            </a:p>
          </p:txBody>
        </p:sp>
        <p:sp>
          <p:nvSpPr>
            <p:cNvPr id="77" name="Rectangle 76">
              <a:extLst>
                <a:ext uri="{FF2B5EF4-FFF2-40B4-BE49-F238E27FC236}">
                  <a16:creationId xmlns:a16="http://schemas.microsoft.com/office/drawing/2014/main" id="{1EAA2359-1F00-BD4F-8C5B-68088E4A0B4D}"/>
                </a:ext>
              </a:extLst>
            </p:cNvPr>
            <p:cNvSpPr/>
            <p:nvPr/>
          </p:nvSpPr>
          <p:spPr>
            <a:xfrm>
              <a:off x="8384339" y="2774109"/>
              <a:ext cx="648022" cy="53570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532</a:t>
              </a:r>
            </a:p>
          </p:txBody>
        </p:sp>
        <p:sp>
          <p:nvSpPr>
            <p:cNvPr id="78" name="Rectangle 77">
              <a:extLst>
                <a:ext uri="{FF2B5EF4-FFF2-40B4-BE49-F238E27FC236}">
                  <a16:creationId xmlns:a16="http://schemas.microsoft.com/office/drawing/2014/main" id="{71C40322-25B9-0046-B6E9-9142DFE4CD3C}"/>
                </a:ext>
              </a:extLst>
            </p:cNvPr>
            <p:cNvSpPr/>
            <p:nvPr/>
          </p:nvSpPr>
          <p:spPr>
            <a:xfrm>
              <a:off x="9032433" y="2774109"/>
              <a:ext cx="323984" cy="5357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9</a:t>
              </a:r>
            </a:p>
          </p:txBody>
        </p:sp>
        <p:sp>
          <p:nvSpPr>
            <p:cNvPr id="79" name="TextBox 78">
              <a:extLst>
                <a:ext uri="{FF2B5EF4-FFF2-40B4-BE49-F238E27FC236}">
                  <a16:creationId xmlns:a16="http://schemas.microsoft.com/office/drawing/2014/main" id="{5C590791-720D-DA46-A63C-0BF9669E3E89}"/>
                </a:ext>
              </a:extLst>
            </p:cNvPr>
            <p:cNvSpPr txBox="1"/>
            <p:nvPr/>
          </p:nvSpPr>
          <p:spPr>
            <a:xfrm>
              <a:off x="7595099" y="2402679"/>
              <a:ext cx="301686" cy="369332"/>
            </a:xfrm>
            <a:prstGeom prst="rect">
              <a:avLst/>
            </a:prstGeom>
            <a:noFill/>
          </p:spPr>
          <p:txBody>
            <a:bodyPr wrap="none" rtlCol="0">
              <a:spAutoFit/>
            </a:bodyPr>
            <a:lstStyle/>
            <a:p>
              <a:pPr algn="ctr"/>
              <a:r>
                <a:rPr lang="en-US" dirty="0"/>
                <a:t>0</a:t>
              </a:r>
            </a:p>
          </p:txBody>
        </p:sp>
        <p:sp>
          <p:nvSpPr>
            <p:cNvPr id="80" name="TextBox 79">
              <a:extLst>
                <a:ext uri="{FF2B5EF4-FFF2-40B4-BE49-F238E27FC236}">
                  <a16:creationId xmlns:a16="http://schemas.microsoft.com/office/drawing/2014/main" id="{642F3E1E-F07A-B649-90BE-6E793A1E7DC6}"/>
                </a:ext>
              </a:extLst>
            </p:cNvPr>
            <p:cNvSpPr txBox="1"/>
            <p:nvPr/>
          </p:nvSpPr>
          <p:spPr>
            <a:xfrm>
              <a:off x="8242605" y="2400581"/>
              <a:ext cx="301686" cy="369332"/>
            </a:xfrm>
            <a:prstGeom prst="rect">
              <a:avLst/>
            </a:prstGeom>
            <a:noFill/>
          </p:spPr>
          <p:txBody>
            <a:bodyPr wrap="none" rtlCol="0">
              <a:spAutoFit/>
            </a:bodyPr>
            <a:lstStyle/>
            <a:p>
              <a:pPr algn="ctr"/>
              <a:r>
                <a:rPr lang="en-US" dirty="0"/>
                <a:t>4</a:t>
              </a:r>
            </a:p>
          </p:txBody>
        </p:sp>
        <p:sp>
          <p:nvSpPr>
            <p:cNvPr id="81" name="TextBox 80">
              <a:extLst>
                <a:ext uri="{FF2B5EF4-FFF2-40B4-BE49-F238E27FC236}">
                  <a16:creationId xmlns:a16="http://schemas.microsoft.com/office/drawing/2014/main" id="{257A05EA-F6FA-7A41-90D0-0BC5DB5A4831}"/>
                </a:ext>
              </a:extLst>
            </p:cNvPr>
            <p:cNvSpPr txBox="1"/>
            <p:nvPr/>
          </p:nvSpPr>
          <p:spPr>
            <a:xfrm>
              <a:off x="8883076" y="2400581"/>
              <a:ext cx="301685" cy="369332"/>
            </a:xfrm>
            <a:prstGeom prst="rect">
              <a:avLst/>
            </a:prstGeom>
            <a:noFill/>
          </p:spPr>
          <p:txBody>
            <a:bodyPr wrap="none" rtlCol="0">
              <a:spAutoFit/>
            </a:bodyPr>
            <a:lstStyle/>
            <a:p>
              <a:pPr algn="ctr"/>
              <a:r>
                <a:rPr lang="en-US" dirty="0"/>
                <a:t>8</a:t>
              </a:r>
            </a:p>
          </p:txBody>
        </p:sp>
        <p:sp>
          <p:nvSpPr>
            <p:cNvPr id="82" name="TextBox 81">
              <a:extLst>
                <a:ext uri="{FF2B5EF4-FFF2-40B4-BE49-F238E27FC236}">
                  <a16:creationId xmlns:a16="http://schemas.microsoft.com/office/drawing/2014/main" id="{6E61AB98-FEEB-6F4F-BD3A-DB2392AFB48B}"/>
                </a:ext>
              </a:extLst>
            </p:cNvPr>
            <p:cNvSpPr txBox="1"/>
            <p:nvPr/>
          </p:nvSpPr>
          <p:spPr>
            <a:xfrm>
              <a:off x="10091942" y="2400581"/>
              <a:ext cx="418704" cy="369332"/>
            </a:xfrm>
            <a:prstGeom prst="rect">
              <a:avLst/>
            </a:prstGeom>
            <a:noFill/>
          </p:spPr>
          <p:txBody>
            <a:bodyPr wrap="square" rtlCol="0">
              <a:spAutoFit/>
            </a:bodyPr>
            <a:lstStyle/>
            <a:p>
              <a:pPr algn="ctr"/>
              <a:r>
                <a:rPr lang="en-US" dirty="0"/>
                <a:t>16</a:t>
              </a:r>
            </a:p>
          </p:txBody>
        </p:sp>
        <p:sp>
          <p:nvSpPr>
            <p:cNvPr id="83" name="TextBox 82">
              <a:extLst>
                <a:ext uri="{FF2B5EF4-FFF2-40B4-BE49-F238E27FC236}">
                  <a16:creationId xmlns:a16="http://schemas.microsoft.com/office/drawing/2014/main" id="{C7C559A1-62E3-384C-8B19-9E1047DBBE62}"/>
                </a:ext>
              </a:extLst>
            </p:cNvPr>
            <p:cNvSpPr txBox="1"/>
            <p:nvPr/>
          </p:nvSpPr>
          <p:spPr>
            <a:xfrm>
              <a:off x="8122561" y="2173304"/>
              <a:ext cx="2143728" cy="369332"/>
            </a:xfrm>
            <a:prstGeom prst="rect">
              <a:avLst/>
            </a:prstGeom>
            <a:noFill/>
          </p:spPr>
          <p:txBody>
            <a:bodyPr wrap="none" rtlCol="0">
              <a:spAutoFit/>
            </a:bodyPr>
            <a:lstStyle/>
            <a:p>
              <a:r>
                <a:rPr lang="en-US" dirty="0"/>
                <a:t>displacement (bytes)</a:t>
              </a:r>
            </a:p>
          </p:txBody>
        </p:sp>
        <p:sp>
          <p:nvSpPr>
            <p:cNvPr id="104" name="TextBox 103">
              <a:extLst>
                <a:ext uri="{FF2B5EF4-FFF2-40B4-BE49-F238E27FC236}">
                  <a16:creationId xmlns:a16="http://schemas.microsoft.com/office/drawing/2014/main" id="{C81100F2-4D9E-E649-AC2B-5C61DA42D81D}"/>
                </a:ext>
              </a:extLst>
            </p:cNvPr>
            <p:cNvSpPr txBox="1"/>
            <p:nvPr/>
          </p:nvSpPr>
          <p:spPr>
            <a:xfrm>
              <a:off x="11373962" y="2400581"/>
              <a:ext cx="418704" cy="369332"/>
            </a:xfrm>
            <a:prstGeom prst="rect">
              <a:avLst/>
            </a:prstGeom>
            <a:noFill/>
          </p:spPr>
          <p:txBody>
            <a:bodyPr wrap="square" rtlCol="0">
              <a:spAutoFit/>
            </a:bodyPr>
            <a:lstStyle/>
            <a:p>
              <a:pPr algn="ctr"/>
              <a:r>
                <a:rPr lang="en-US" dirty="0"/>
                <a:t>24</a:t>
              </a:r>
            </a:p>
          </p:txBody>
        </p:sp>
        <p:sp>
          <p:nvSpPr>
            <p:cNvPr id="105" name="Rectangle 104">
              <a:extLst>
                <a:ext uri="{FF2B5EF4-FFF2-40B4-BE49-F238E27FC236}">
                  <a16:creationId xmlns:a16="http://schemas.microsoft.com/office/drawing/2014/main" id="{51398B56-7A9D-5B40-8006-8A7AD810494A}"/>
                </a:ext>
              </a:extLst>
            </p:cNvPr>
            <p:cNvSpPr/>
            <p:nvPr/>
          </p:nvSpPr>
          <p:spPr>
            <a:xfrm>
              <a:off x="7903747" y="2774109"/>
              <a:ext cx="48602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sp>
          <p:nvSpPr>
            <p:cNvPr id="106" name="Rectangle 105">
              <a:extLst>
                <a:ext uri="{FF2B5EF4-FFF2-40B4-BE49-F238E27FC236}">
                  <a16:creationId xmlns:a16="http://schemas.microsoft.com/office/drawing/2014/main" id="{B8F39714-C7D1-C24E-A278-2A63EAE7F048}"/>
                </a:ext>
              </a:extLst>
            </p:cNvPr>
            <p:cNvSpPr/>
            <p:nvPr/>
          </p:nvSpPr>
          <p:spPr>
            <a:xfrm>
              <a:off x="9345509" y="2774109"/>
              <a:ext cx="972149" cy="5357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000" dirty="0">
                  <a:solidFill>
                    <a:schemeClr val="tx1"/>
                  </a:solidFill>
                </a:rPr>
                <a:t>padding</a:t>
              </a:r>
            </a:p>
          </p:txBody>
        </p:sp>
      </p:grpSp>
    </p:spTree>
    <p:extLst>
      <p:ext uri="{BB962C8B-B14F-4D97-AF65-F5344CB8AC3E}">
        <p14:creationId xmlns:p14="http://schemas.microsoft.com/office/powerpoint/2010/main" val="325192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dissolv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xEl>
                                              <p:pRg st="2" end="2"/>
                                            </p:txEl>
                                          </p:spTgt>
                                        </p:tgtEl>
                                        <p:attrNameLst>
                                          <p:attrName>style.visibility</p:attrName>
                                        </p:attrNameLst>
                                      </p:cBhvr>
                                      <p:to>
                                        <p:strVal val="visible"/>
                                      </p:to>
                                    </p:set>
                                    <p:animEffect transition="in" filter="dissolve">
                                      <p:cBhvr>
                                        <p:cTn id="12" dur="500"/>
                                        <p:tgtEl>
                                          <p:spTgt spid="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randombar(vertical)">
                                      <p:cBhvr>
                                        <p:cTn id="17" dur="500"/>
                                        <p:tgtEl>
                                          <p:spTgt spid="41"/>
                                        </p:tgtEl>
                                      </p:cBhvr>
                                    </p:animEffect>
                                  </p:childTnLst>
                                </p:cTn>
                              </p:par>
                              <p:par>
                                <p:cTn id="18" presetID="14" presetClass="entr" presetSubtype="5"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randombar(vertical)">
                                      <p:cBhvr>
                                        <p:cTn id="20" dur="500"/>
                                        <p:tgtEl>
                                          <p:spTgt spid="26"/>
                                        </p:tgtEl>
                                      </p:cBhvr>
                                    </p:animEffect>
                                  </p:childTnLst>
                                </p:cTn>
                              </p:par>
                              <p:par>
                                <p:cTn id="21" presetID="14" presetClass="entr" presetSubtype="5" fill="hold" grpId="1"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randombar(vertical)">
                                      <p:cBhvr>
                                        <p:cTn id="23" dur="500"/>
                                        <p:tgtEl>
                                          <p:spTgt spid="40"/>
                                        </p:tgtEl>
                                      </p:cBhvr>
                                    </p:animEffect>
                                  </p:childTnLst>
                                </p:cTn>
                              </p:par>
                              <p:par>
                                <p:cTn id="24" presetID="14" presetClass="entr" presetSubtype="5"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randombar(vertical)">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4">
                                            <p:txEl>
                                              <p:pRg st="4" end="4"/>
                                            </p:txEl>
                                          </p:spTgt>
                                        </p:tgtEl>
                                        <p:attrNameLst>
                                          <p:attrName>style.visibility</p:attrName>
                                        </p:attrNameLst>
                                      </p:cBhvr>
                                      <p:to>
                                        <p:strVal val="visible"/>
                                      </p:to>
                                    </p:set>
                                    <p:animEffect transition="in" filter="dissolve">
                                      <p:cBhvr>
                                        <p:cTn id="31" dur="500"/>
                                        <p:tgtEl>
                                          <p:spTgt spid="2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xit" presetSubtype="5" fill="hold" grpId="0" nodeType="clickEffect">
                                  <p:stCondLst>
                                    <p:cond delay="0"/>
                                  </p:stCondLst>
                                  <p:childTnLst>
                                    <p:animEffect transition="out" filter="randombar(vertical)">
                                      <p:cBhvr>
                                        <p:cTn id="35" dur="500"/>
                                        <p:tgtEl>
                                          <p:spTgt spid="40"/>
                                        </p:tgtEl>
                                      </p:cBhvr>
                                    </p:animEffect>
                                    <p:set>
                                      <p:cBhvr>
                                        <p:cTn id="36" dur="1" fill="hold">
                                          <p:stCondLst>
                                            <p:cond delay="499"/>
                                          </p:stCondLst>
                                        </p:cTn>
                                        <p:tgtEl>
                                          <p:spTgt spid="40"/>
                                        </p:tgtEl>
                                        <p:attrNameLst>
                                          <p:attrName>style.visibility</p:attrName>
                                        </p:attrNameLst>
                                      </p:cBhvr>
                                      <p:to>
                                        <p:strVal val="hidden"/>
                                      </p:to>
                                    </p:set>
                                  </p:childTnLst>
                                </p:cTn>
                              </p:par>
                              <p:par>
                                <p:cTn id="37" presetID="14" presetClass="entr" presetSubtype="5"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randombar(vertical)">
                                      <p:cBhvr>
                                        <p:cTn id="39" dur="500"/>
                                        <p:tgtEl>
                                          <p:spTgt spid="39"/>
                                        </p:tgtEl>
                                      </p:cBhvr>
                                    </p:animEffect>
                                  </p:childTnLst>
                                </p:cTn>
                              </p:par>
                              <p:par>
                                <p:cTn id="40" presetID="14" presetClass="entr" presetSubtype="5" fill="hold"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randombar(vertical)">
                                      <p:cBhvr>
                                        <p:cTn id="42" dur="500"/>
                                        <p:tgtEl>
                                          <p:spTgt spid="53"/>
                                        </p:tgtEl>
                                      </p:cBhvr>
                                    </p:animEffect>
                                  </p:childTnLst>
                                </p:cTn>
                              </p:par>
                              <p:par>
                                <p:cTn id="43" presetID="14" presetClass="entr" presetSubtype="5"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randombar(vertical)">
                                      <p:cBhvr>
                                        <p:cTn id="45" dur="500"/>
                                        <p:tgtEl>
                                          <p:spTgt spid="64"/>
                                        </p:tgtEl>
                                      </p:cBhvr>
                                    </p:animEffect>
                                  </p:childTnLst>
                                </p:cTn>
                              </p:par>
                              <p:par>
                                <p:cTn id="46" presetID="14" presetClass="entr" presetSubtype="5" fill="hold" nodeType="with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randombar(vertical)">
                                      <p:cBhvr>
                                        <p:cTn id="48" dur="500"/>
                                        <p:tgtEl>
                                          <p:spTgt spid="84"/>
                                        </p:tgtEl>
                                      </p:cBhvr>
                                    </p:animEffect>
                                  </p:childTnLst>
                                </p:cTn>
                              </p:par>
                              <p:par>
                                <p:cTn id="49" presetID="14" presetClass="entr" presetSubtype="5" fill="hold" nodeType="with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randombar(vertical)">
                                      <p:cBhvr>
                                        <p:cTn id="5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24" grpId="0" uiExpand="1" build="p"/>
      <p:bldP spid="26" grpId="0" animBg="1"/>
      <p:bldP spid="36" grpId="0"/>
      <p:bldP spid="3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a:solidFill>
                  <a:srgbClr val="FFFF00"/>
                </a:solidFill>
              </a:rPr>
              <a:t>Data Structures:</a:t>
            </a:r>
            <a:br>
              <a:rPr lang="en-US">
                <a:solidFill>
                  <a:srgbClr val="FFFF00"/>
                </a:solidFill>
              </a:rPr>
            </a:br>
            <a:r>
              <a:rPr lang="en-US">
                <a:solidFill>
                  <a:srgbClr val="FFFF00"/>
                </a:solidFill>
              </a:rPr>
              <a:t>Key Ideas</a:t>
            </a:r>
            <a:endParaRPr lang="en-US" dirty="0">
              <a:solidFill>
                <a:srgbClr val="FFFF00"/>
              </a:solidFill>
            </a:endParaRP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199" y="1825624"/>
            <a:ext cx="11353799" cy="5032376"/>
          </a:xfrm>
        </p:spPr>
        <p:txBody>
          <a:bodyPr>
            <a:normAutofit/>
          </a:bodyPr>
          <a:lstStyle/>
          <a:p>
            <a:r>
              <a:rPr lang="en-US" dirty="0">
                <a:solidFill>
                  <a:srgbClr val="FFFF00"/>
                </a:solidFill>
              </a:rPr>
              <a:t>Arrays’ homogeneous data makes for easy indexed addressing</a:t>
            </a:r>
          </a:p>
          <a:p>
            <a:pPr marL="0" indent="0">
              <a:buNone/>
            </a:pPr>
            <a:endParaRPr lang="en-US" dirty="0">
              <a:solidFill>
                <a:srgbClr val="FFFF00"/>
              </a:solidFill>
            </a:endParaRPr>
          </a:p>
          <a:p>
            <a:r>
              <a:rPr lang="en-US" dirty="0">
                <a:solidFill>
                  <a:srgbClr val="FFFF00"/>
                </a:solidFill>
              </a:rPr>
              <a:t>Nested arrays are row-major “arrays of arrays”</a:t>
            </a:r>
          </a:p>
          <a:p>
            <a:endParaRPr lang="en-US" dirty="0">
              <a:solidFill>
                <a:srgbClr val="FFFF00"/>
              </a:solidFill>
            </a:endParaRPr>
          </a:p>
          <a:p>
            <a:endParaRPr lang="en-US" dirty="0">
              <a:solidFill>
                <a:srgbClr val="FFFF00"/>
              </a:solidFill>
            </a:endParaRPr>
          </a:p>
          <a:p>
            <a:r>
              <a:rPr lang="en-US" dirty="0">
                <a:solidFill>
                  <a:srgbClr val="FFFF00"/>
                </a:solidFill>
              </a:rPr>
              <a:t>Iliffe vectors are “arrays of pointers to arrays”</a:t>
            </a:r>
          </a:p>
          <a:p>
            <a:r>
              <a:rPr lang="en-US" dirty="0">
                <a:solidFill>
                  <a:srgbClr val="FFFF00"/>
                </a:solidFill>
              </a:rPr>
              <a:t>Structs’ named fields allow compile-time displacement addressing</a:t>
            </a:r>
          </a:p>
          <a:p>
            <a:pPr lvl="1"/>
            <a:r>
              <a:rPr lang="en-US" dirty="0">
                <a:solidFill>
                  <a:srgbClr val="FFFF00"/>
                </a:solidFill>
              </a:rPr>
              <a:t>Fields placed in memory according to declaration order</a:t>
            </a:r>
          </a:p>
          <a:p>
            <a:pPr lvl="1"/>
            <a:r>
              <a:rPr lang="en-US" dirty="0">
                <a:solidFill>
                  <a:srgbClr val="FFFF00"/>
                </a:solidFill>
              </a:rPr>
              <a:t>Field address must be divisible by type size (e.g., short at addresses divisible by 2)</a:t>
            </a:r>
          </a:p>
          <a:p>
            <a:pPr lvl="1"/>
            <a:r>
              <a:rPr lang="en-US" dirty="0">
                <a:solidFill>
                  <a:srgbClr val="FFFF00"/>
                </a:solidFill>
              </a:rPr>
              <a:t>Overall struct must be aligned, too</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a:t>Slide by Bohn</a:t>
            </a:r>
            <a:endParaRPr lang="en-US" dirty="0"/>
          </a:p>
        </p:txBody>
      </p:sp>
      <p:pic>
        <p:nvPicPr>
          <p:cNvPr id="14" name="Picture 13">
            <a:extLst>
              <a:ext uri="{FF2B5EF4-FFF2-40B4-BE49-F238E27FC236}">
                <a16:creationId xmlns:a16="http://schemas.microsoft.com/office/drawing/2014/main" id="{C8088A4C-2771-3E4E-AC1A-5929522D4DC8}"/>
              </a:ext>
            </a:extLst>
          </p:cNvPr>
          <p:cNvPicPr>
            <a:picLocks noChangeAspect="1"/>
          </p:cNvPicPr>
          <p:nvPr/>
        </p:nvPicPr>
        <p:blipFill>
          <a:blip r:embed="rId3"/>
          <a:stretch>
            <a:fillRect/>
          </a:stretch>
        </p:blipFill>
        <p:spPr>
          <a:xfrm>
            <a:off x="1578918" y="2558943"/>
            <a:ext cx="6864349" cy="312693"/>
          </a:xfrm>
          <a:prstGeom prst="rect">
            <a:avLst/>
          </a:prstGeom>
          <a:solidFill>
            <a:srgbClr val="002060"/>
          </a:solidFill>
        </p:spPr>
      </p:pic>
      <p:pic>
        <p:nvPicPr>
          <p:cNvPr id="15" name="Picture 14">
            <a:extLst>
              <a:ext uri="{FF2B5EF4-FFF2-40B4-BE49-F238E27FC236}">
                <a16:creationId xmlns:a16="http://schemas.microsoft.com/office/drawing/2014/main" id="{9D5B924D-9ED0-2349-99A0-7D5E0F937B8A}"/>
              </a:ext>
            </a:extLst>
          </p:cNvPr>
          <p:cNvPicPr>
            <a:picLocks noChangeAspect="1"/>
          </p:cNvPicPr>
          <p:nvPr/>
        </p:nvPicPr>
        <p:blipFill>
          <a:blip r:embed="rId4"/>
          <a:stretch>
            <a:fillRect/>
          </a:stretch>
        </p:blipFill>
        <p:spPr>
          <a:xfrm>
            <a:off x="1578919" y="2266675"/>
            <a:ext cx="6864349" cy="292268"/>
          </a:xfrm>
          <a:prstGeom prst="rect">
            <a:avLst/>
          </a:prstGeom>
          <a:solidFill>
            <a:srgbClr val="002060"/>
          </a:solidFill>
        </p:spPr>
      </p:pic>
      <p:pic>
        <p:nvPicPr>
          <p:cNvPr id="16" name="Picture 15">
            <a:extLst>
              <a:ext uri="{FF2B5EF4-FFF2-40B4-BE49-F238E27FC236}">
                <a16:creationId xmlns:a16="http://schemas.microsoft.com/office/drawing/2014/main" id="{880FC416-53E6-2D4B-8B1A-D67FF10A5D24}"/>
              </a:ext>
            </a:extLst>
          </p:cNvPr>
          <p:cNvPicPr>
            <a:picLocks noChangeAspect="1"/>
          </p:cNvPicPr>
          <p:nvPr/>
        </p:nvPicPr>
        <p:blipFill>
          <a:blip r:embed="rId5"/>
          <a:stretch>
            <a:fillRect/>
          </a:stretch>
        </p:blipFill>
        <p:spPr>
          <a:xfrm>
            <a:off x="838200" y="3974535"/>
            <a:ext cx="11353800" cy="389947"/>
          </a:xfrm>
          <a:prstGeom prst="rect">
            <a:avLst/>
          </a:prstGeom>
          <a:solidFill>
            <a:srgbClr val="002060"/>
          </a:solidFill>
        </p:spPr>
      </p:pic>
      <p:pic>
        <p:nvPicPr>
          <p:cNvPr id="17" name="Picture 16">
            <a:extLst>
              <a:ext uri="{FF2B5EF4-FFF2-40B4-BE49-F238E27FC236}">
                <a16:creationId xmlns:a16="http://schemas.microsoft.com/office/drawing/2014/main" id="{90E6CD52-DE2E-7B4D-A0F1-807809EB4285}"/>
              </a:ext>
            </a:extLst>
          </p:cNvPr>
          <p:cNvPicPr>
            <a:picLocks noChangeAspect="1"/>
          </p:cNvPicPr>
          <p:nvPr/>
        </p:nvPicPr>
        <p:blipFill>
          <a:blip r:embed="rId6"/>
          <a:stretch>
            <a:fillRect/>
          </a:stretch>
        </p:blipFill>
        <p:spPr>
          <a:xfrm>
            <a:off x="1603462" y="3216805"/>
            <a:ext cx="6864350" cy="349355"/>
          </a:xfrm>
          <a:prstGeom prst="rect">
            <a:avLst/>
          </a:prstGeom>
          <a:solidFill>
            <a:srgbClr val="002060"/>
          </a:solidFill>
        </p:spPr>
      </p:pic>
      <p:pic>
        <p:nvPicPr>
          <p:cNvPr id="18" name="Picture 17">
            <a:extLst>
              <a:ext uri="{FF2B5EF4-FFF2-40B4-BE49-F238E27FC236}">
                <a16:creationId xmlns:a16="http://schemas.microsoft.com/office/drawing/2014/main" id="{5927AA92-F033-EF46-B07D-CFD2A584EA05}"/>
              </a:ext>
            </a:extLst>
          </p:cNvPr>
          <p:cNvPicPr>
            <a:picLocks noChangeAspect="1"/>
          </p:cNvPicPr>
          <p:nvPr/>
        </p:nvPicPr>
        <p:blipFill>
          <a:blip r:embed="rId7"/>
          <a:stretch>
            <a:fillRect/>
          </a:stretch>
        </p:blipFill>
        <p:spPr>
          <a:xfrm>
            <a:off x="1578918" y="3608173"/>
            <a:ext cx="9540447" cy="331704"/>
          </a:xfrm>
          <a:prstGeom prst="rect">
            <a:avLst/>
          </a:prstGeom>
          <a:solidFill>
            <a:srgbClr val="002060"/>
          </a:solidFill>
        </p:spPr>
      </p:pic>
    </p:spTree>
    <p:extLst>
      <p:ext uri="{BB962C8B-B14F-4D97-AF65-F5344CB8AC3E}">
        <p14:creationId xmlns:p14="http://schemas.microsoft.com/office/powerpoint/2010/main" val="2521639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D51F62-FB11-654E-A54D-E86D4A4151C5}"/>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19C7A95F-AB27-0A48-81BB-C005E4189084}"/>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7" name="Title 6">
            <a:extLst>
              <a:ext uri="{FF2B5EF4-FFF2-40B4-BE49-F238E27FC236}">
                <a16:creationId xmlns:a16="http://schemas.microsoft.com/office/drawing/2014/main" id="{CA088680-8FD5-D941-BD8F-4F438C093824}"/>
              </a:ext>
            </a:extLst>
          </p:cNvPr>
          <p:cNvSpPr>
            <a:spLocks noGrp="1"/>
          </p:cNvSpPr>
          <p:nvPr>
            <p:ph type="title"/>
          </p:nvPr>
        </p:nvSpPr>
        <p:spPr/>
        <p:txBody>
          <a:bodyPr/>
          <a:lstStyle/>
          <a:p>
            <a:r>
              <a:rPr lang="en-US" dirty="0"/>
              <a:t>Structured Programming:</a:t>
            </a:r>
            <a:br>
              <a:rPr lang="en-US" dirty="0"/>
            </a:br>
            <a:r>
              <a:rPr lang="en-US" dirty="0"/>
              <a:t>Condition Codes/Flags</a:t>
            </a:r>
          </a:p>
        </p:txBody>
      </p:sp>
      <p:sp>
        <p:nvSpPr>
          <p:cNvPr id="8" name="Text Placeholder 7">
            <a:extLst>
              <a:ext uri="{FF2B5EF4-FFF2-40B4-BE49-F238E27FC236}">
                <a16:creationId xmlns:a16="http://schemas.microsoft.com/office/drawing/2014/main" id="{F3ECC3C2-73AB-7042-AD4C-D1ECAFB39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8368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Process State</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257800" cy="4667250"/>
          </a:xfrm>
        </p:spPr>
        <p:txBody>
          <a:bodyPr>
            <a:normAutofit lnSpcReduction="10000"/>
          </a:bodyPr>
          <a:lstStyle/>
          <a:p>
            <a:pPr marL="0" indent="0">
              <a:buNone/>
            </a:pPr>
            <a:r>
              <a:rPr lang="en-US" dirty="0"/>
              <a:t>Information about executing program includes (not limited to)</a:t>
            </a:r>
          </a:p>
          <a:p>
            <a:r>
              <a:rPr lang="en-US" dirty="0"/>
              <a:t>Data in general-purpose registers</a:t>
            </a:r>
          </a:p>
          <a:p>
            <a:endParaRPr lang="en-US" dirty="0"/>
          </a:p>
          <a:p>
            <a:r>
              <a:rPr lang="en-US" dirty="0"/>
              <a:t>Stack pointer (%</a:t>
            </a:r>
            <a:r>
              <a:rPr lang="en-US" dirty="0" err="1"/>
              <a:t>rsp</a:t>
            </a:r>
            <a:r>
              <a:rPr lang="en-US" dirty="0"/>
              <a:t>, SP)</a:t>
            </a:r>
          </a:p>
          <a:p>
            <a:endParaRPr lang="en-US" dirty="0"/>
          </a:p>
          <a:p>
            <a:r>
              <a:rPr lang="en-US" dirty="0"/>
              <a:t>Program counter (%rip, PC)</a:t>
            </a:r>
          </a:p>
          <a:p>
            <a:endParaRPr lang="en-US" dirty="0"/>
          </a:p>
          <a:p>
            <a:r>
              <a:rPr lang="en-US" dirty="0"/>
              <a:t>Condition Register / Flag Register / Status Register</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825624"/>
            <a:ext cx="6019800" cy="4667249"/>
          </a:xfrm>
        </p:spPr>
        <p:txBody>
          <a:bodyPr>
            <a:normAutofit/>
          </a:bodyPr>
          <a:lstStyle/>
          <a:p>
            <a:r>
              <a:rPr lang="en-US" dirty="0"/>
              <a:t>Condition codes/flags set by results of recent arithmetic</a:t>
            </a:r>
          </a:p>
          <a:p>
            <a:pPr lvl="1"/>
            <a:r>
              <a:rPr lang="en-US" dirty="0"/>
              <a:t>Includes compare, test instructions</a:t>
            </a:r>
          </a:p>
          <a:p>
            <a:pPr lvl="1"/>
            <a:r>
              <a:rPr lang="en-US" dirty="0"/>
              <a:t>Does not include </a:t>
            </a:r>
            <a:r>
              <a:rPr lang="en-US" dirty="0">
                <a:latin typeface="Lucida Console" panose="020B0609040504020204" pitchFamily="49" charset="0"/>
              </a:rPr>
              <a:t>lea</a:t>
            </a:r>
            <a:r>
              <a:rPr lang="en-US" dirty="0"/>
              <a:t> instructions</a:t>
            </a:r>
          </a:p>
          <a:p>
            <a:r>
              <a:rPr lang="en-US" dirty="0"/>
              <a:t>ZF / Z = Zero flag</a:t>
            </a:r>
          </a:p>
          <a:p>
            <a:r>
              <a:rPr lang="en-US" dirty="0"/>
              <a:t>SF / N = Sign / Negative flag</a:t>
            </a:r>
          </a:p>
          <a:p>
            <a:r>
              <a:rPr lang="en-US" dirty="0"/>
              <a:t>CF / C = Carry flag (unsigned overflow)</a:t>
            </a:r>
          </a:p>
          <a:p>
            <a:r>
              <a:rPr lang="en-US" dirty="0"/>
              <a:t>OF / V = Signed Overflow flag</a:t>
            </a:r>
          </a:p>
          <a:p>
            <a:r>
              <a:rPr lang="en-US" dirty="0"/>
              <a:t>Possibly other flags (architecture dependent)</a:t>
            </a:r>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93687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dissolv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dissolv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dissolv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dissolve">
                                      <p:cBhvr>
                                        <p:cTn id="32" dur="500"/>
                                        <p:tgtEl>
                                          <p:spTgt spid="2">
                                            <p:txEl>
                                              <p:pRg st="0" end="0"/>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animEffect transition="in" filter="dissolve">
                                      <p:cBhvr>
                                        <p:cTn id="35" dur="500"/>
                                        <p:tgtEl>
                                          <p:spTgt spid="2">
                                            <p:txEl>
                                              <p:pRg st="1" end="1"/>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
                                            <p:txEl>
                                              <p:pRg st="2" end="2"/>
                                            </p:txEl>
                                          </p:spTgt>
                                        </p:tgtEl>
                                        <p:attrNameLst>
                                          <p:attrName>style.visibility</p:attrName>
                                        </p:attrNameLst>
                                      </p:cBhvr>
                                      <p:to>
                                        <p:strVal val="visible"/>
                                      </p:to>
                                    </p:set>
                                    <p:animEffect transition="in" filter="dissolve">
                                      <p:cBhvr>
                                        <p:cTn id="38" dur="500"/>
                                        <p:tgtEl>
                                          <p:spTgt spid="2">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animEffect transition="in" filter="dissolve">
                                      <p:cBhvr>
                                        <p:cTn id="43" dur="500"/>
                                        <p:tgtEl>
                                          <p:spTgt spid="2">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
                                            <p:txEl>
                                              <p:pRg st="4" end="4"/>
                                            </p:txEl>
                                          </p:spTgt>
                                        </p:tgtEl>
                                        <p:attrNameLst>
                                          <p:attrName>style.visibility</p:attrName>
                                        </p:attrNameLst>
                                      </p:cBhvr>
                                      <p:to>
                                        <p:strVal val="visible"/>
                                      </p:to>
                                    </p:set>
                                    <p:animEffect transition="in" filter="dissolve">
                                      <p:cBhvr>
                                        <p:cTn id="48" dur="500"/>
                                        <p:tgtEl>
                                          <p:spTgt spid="2">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dissolve">
                                      <p:cBhvr>
                                        <p:cTn id="53" dur="500"/>
                                        <p:tgtEl>
                                          <p:spTgt spid="2">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
                                            <p:txEl>
                                              <p:pRg st="6" end="6"/>
                                            </p:txEl>
                                          </p:spTgt>
                                        </p:tgtEl>
                                        <p:attrNameLst>
                                          <p:attrName>style.visibility</p:attrName>
                                        </p:attrNameLst>
                                      </p:cBhvr>
                                      <p:to>
                                        <p:strVal val="visible"/>
                                      </p:to>
                                    </p:set>
                                    <p:animEffect transition="in" filter="dissolve">
                                      <p:cBhvr>
                                        <p:cTn id="58" dur="500"/>
                                        <p:tgtEl>
                                          <p:spTgt spid="2">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dissolve">
                                      <p:cBhvr>
                                        <p:cTn id="6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Condition Codes/Flags:</a:t>
            </a:r>
            <a:br>
              <a:rPr lang="en-US" dirty="0"/>
            </a:br>
            <a:r>
              <a:rPr lang="en-US" dirty="0"/>
              <a:t>Setting Implicitly</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667250"/>
          </a:xfrm>
        </p:spPr>
        <p:txBody>
          <a:bodyPr>
            <a:normAutofit/>
          </a:bodyPr>
          <a:lstStyle/>
          <a:p>
            <a:r>
              <a:rPr lang="en-US" dirty="0"/>
              <a:t>Implicitly set by arithmetic</a:t>
            </a:r>
          </a:p>
          <a:p>
            <a:endParaRPr lang="en-US" dirty="0"/>
          </a:p>
          <a:p>
            <a:r>
              <a:rPr lang="en-US" dirty="0"/>
              <a:t>%r10 contains 0x77</a:t>
            </a:r>
            <a:br>
              <a:rPr lang="en-US" dirty="0"/>
            </a:br>
            <a:r>
              <a:rPr lang="en-US" dirty="0"/>
              <a:t>%r11 contains 0x22</a:t>
            </a:r>
          </a:p>
          <a:p>
            <a:r>
              <a:rPr lang="en-US" dirty="0" err="1">
                <a:latin typeface="Lucida Console" panose="020B0609040504020204" pitchFamily="49" charset="0"/>
              </a:rPr>
              <a:t>addq</a:t>
            </a:r>
            <a:r>
              <a:rPr lang="en-US" dirty="0">
                <a:latin typeface="Lucida Console" panose="020B0609040504020204" pitchFamily="49" charset="0"/>
              </a:rPr>
              <a:t> %r11, %r10</a:t>
            </a:r>
            <a:br>
              <a:rPr lang="en-US" dirty="0"/>
            </a:br>
            <a:r>
              <a:rPr lang="en-US" dirty="0"/>
              <a:t>	places 0x99 in %r10</a:t>
            </a:r>
          </a:p>
          <a:p>
            <a:r>
              <a:rPr lang="en-US" dirty="0"/>
              <a:t>ZF = 0</a:t>
            </a:r>
            <a:br>
              <a:rPr lang="en-US" dirty="0"/>
            </a:br>
            <a:r>
              <a:rPr lang="en-US" dirty="0"/>
              <a:t>SF = 1</a:t>
            </a:r>
            <a:br>
              <a:rPr lang="en-US" dirty="0"/>
            </a:br>
            <a:r>
              <a:rPr lang="en-US" dirty="0"/>
              <a:t>CF = 0</a:t>
            </a:r>
            <a:br>
              <a:rPr lang="en-US" dirty="0"/>
            </a:br>
            <a:r>
              <a:rPr lang="en-US" dirty="0"/>
              <a:t>OF = 1</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825625"/>
            <a:ext cx="5181600" cy="4351338"/>
          </a:xfrm>
        </p:spPr>
        <p:txBody>
          <a:bodyPr>
            <a:normAutofit lnSpcReduction="10000"/>
          </a:bodyPr>
          <a:lstStyle/>
          <a:p>
            <a:r>
              <a:rPr lang="en-US" dirty="0"/>
              <a:t>x86: Condition codes set by all arithmetic and logic instructions</a:t>
            </a:r>
          </a:p>
          <a:p>
            <a:pPr lvl="1"/>
            <a:r>
              <a:rPr lang="en-US" dirty="0"/>
              <a:t>Not by </a:t>
            </a:r>
            <a:r>
              <a:rPr lang="en-US" dirty="0" err="1"/>
              <a:t>leaq</a:t>
            </a:r>
            <a:endParaRPr lang="en-US" dirty="0"/>
          </a:p>
          <a:p>
            <a:endParaRPr lang="en-US" dirty="0"/>
          </a:p>
          <a:p>
            <a:r>
              <a:rPr lang="en-US" dirty="0"/>
              <a:t>ARM: Condition flags set by arithmetic &amp; logic instructions only when </a:t>
            </a:r>
            <a:r>
              <a:rPr lang="en-US" dirty="0">
                <a:latin typeface="Lucida Console" panose="020B0609040504020204" pitchFamily="49" charset="0"/>
              </a:rPr>
              <a:t>s</a:t>
            </a:r>
            <a:r>
              <a:rPr lang="en-US" dirty="0"/>
              <a:t> suffix is added</a:t>
            </a:r>
          </a:p>
          <a:p>
            <a:pPr lvl="1"/>
            <a:r>
              <a:rPr lang="en-US" dirty="0">
                <a:latin typeface="Lucida Console" panose="020B0609040504020204" pitchFamily="49" charset="0"/>
              </a:rPr>
              <a:t>add  x12, x11, x10</a:t>
            </a:r>
            <a:br>
              <a:rPr lang="en-US" dirty="0"/>
            </a:br>
            <a:r>
              <a:rPr lang="en-US" dirty="0"/>
              <a:t>will not set flags</a:t>
            </a:r>
          </a:p>
          <a:p>
            <a:pPr lvl="1"/>
            <a:r>
              <a:rPr lang="en-US" dirty="0">
                <a:latin typeface="Lucida Console" panose="020B0609040504020204" pitchFamily="49" charset="0"/>
              </a:rPr>
              <a:t>adds x12, x11, x10</a:t>
            </a:r>
            <a:br>
              <a:rPr lang="en-US" dirty="0"/>
            </a:br>
            <a:r>
              <a:rPr lang="en-US" dirty="0"/>
              <a:t>will set flags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46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Tree>
    <p:extLst>
      <p:ext uri="{BB962C8B-B14F-4D97-AF65-F5344CB8AC3E}">
        <p14:creationId xmlns:p14="http://schemas.microsoft.com/office/powerpoint/2010/main" val="190056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dissolve">
                                      <p:cBhvr>
                                        <p:cTn id="10" dur="500"/>
                                        <p:tgtEl>
                                          <p:spTgt spid="4">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dissolve">
                                      <p:cBhvr>
                                        <p:cTn id="13" dur="500"/>
                                        <p:tgtEl>
                                          <p:spTgt spid="4">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dissolve">
                                      <p:cBhvr>
                                        <p:cTn id="1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320BAC-9E29-574E-8C3D-28F2D03B7FFF}"/>
              </a:ext>
            </a:extLst>
          </p:cNvPr>
          <p:cNvSpPr>
            <a:spLocks noGrp="1"/>
          </p:cNvSpPr>
          <p:nvPr>
            <p:ph type="title"/>
          </p:nvPr>
        </p:nvSpPr>
        <p:spPr/>
        <p:txBody>
          <a:bodyPr/>
          <a:lstStyle/>
          <a:p>
            <a:r>
              <a:rPr lang="en-US" dirty="0"/>
              <a:t>Condition Codes/Flags:</a:t>
            </a:r>
            <a:br>
              <a:rPr lang="en-US" dirty="0"/>
            </a:br>
            <a:r>
              <a:rPr lang="en-US" dirty="0"/>
              <a:t>Setting Explicitly</a:t>
            </a:r>
          </a:p>
        </p:txBody>
      </p:sp>
      <p:sp>
        <p:nvSpPr>
          <p:cNvPr id="9" name="Text Placeholder 8">
            <a:extLst>
              <a:ext uri="{FF2B5EF4-FFF2-40B4-BE49-F238E27FC236}">
                <a16:creationId xmlns:a16="http://schemas.microsoft.com/office/drawing/2014/main" id="{CA07434B-1840-8B47-AE51-0A411390A453}"/>
              </a:ext>
            </a:extLst>
          </p:cNvPr>
          <p:cNvSpPr>
            <a:spLocks noGrp="1"/>
          </p:cNvSpPr>
          <p:nvPr>
            <p:ph type="body" idx="1"/>
          </p:nvPr>
        </p:nvSpPr>
        <p:spPr/>
        <p:txBody>
          <a:bodyPr/>
          <a:lstStyle/>
          <a:p>
            <a:r>
              <a:rPr lang="en-US" dirty="0"/>
              <a:t>Compare</a:t>
            </a:r>
          </a:p>
        </p:txBody>
      </p:sp>
      <p:sp>
        <p:nvSpPr>
          <p:cNvPr id="10" name="Content Placeholder 9">
            <a:extLst>
              <a:ext uri="{FF2B5EF4-FFF2-40B4-BE49-F238E27FC236}">
                <a16:creationId xmlns:a16="http://schemas.microsoft.com/office/drawing/2014/main" id="{4F5EFB0D-7FB1-A543-8E2B-A4A45D577F9E}"/>
              </a:ext>
            </a:extLst>
          </p:cNvPr>
          <p:cNvSpPr>
            <a:spLocks noGrp="1"/>
          </p:cNvSpPr>
          <p:nvPr>
            <p:ph sz="half" idx="2"/>
          </p:nvPr>
        </p:nvSpPr>
        <p:spPr>
          <a:xfrm>
            <a:off x="543678" y="2505075"/>
            <a:ext cx="5453898" cy="3684588"/>
          </a:xfrm>
        </p:spPr>
        <p:txBody>
          <a:bodyPr>
            <a:normAutofit/>
          </a:bodyPr>
          <a:lstStyle/>
          <a:p>
            <a:r>
              <a:rPr lang="en-US" dirty="0"/>
              <a:t>x86</a:t>
            </a:r>
            <a:br>
              <a:rPr lang="en-US" dirty="0"/>
            </a:br>
            <a:r>
              <a:rPr lang="en-US" dirty="0" err="1">
                <a:latin typeface="Lucida Console" panose="020B0609040504020204" pitchFamily="49" charset="0"/>
              </a:rPr>
              <a:t>cmpq</a:t>
            </a:r>
            <a:r>
              <a:rPr lang="en-US" dirty="0">
                <a:latin typeface="Lucida Console" panose="020B0609040504020204" pitchFamily="49" charset="0"/>
              </a:rPr>
              <a:t> </a:t>
            </a:r>
            <a:r>
              <a:rPr lang="en-US" i="1" dirty="0">
                <a:latin typeface="Lucida Console" panose="020B0609040504020204" pitchFamily="49" charset="0"/>
              </a:rPr>
              <a:t>src2</a:t>
            </a:r>
            <a:r>
              <a:rPr lang="en-US" dirty="0">
                <a:latin typeface="Lucida Console" panose="020B0609040504020204" pitchFamily="49" charset="0"/>
              </a:rPr>
              <a:t>, </a:t>
            </a:r>
            <a:r>
              <a:rPr lang="en-US" i="1" dirty="0">
                <a:latin typeface="Lucida Console" panose="020B0609040504020204" pitchFamily="49" charset="0"/>
              </a:rPr>
              <a:t>src1</a:t>
            </a:r>
          </a:p>
          <a:p>
            <a:pPr lvl="1"/>
            <a:r>
              <a:rPr lang="en-US" dirty="0"/>
              <a:t>computes </a:t>
            </a:r>
            <a:r>
              <a:rPr lang="en-US" i="1" dirty="0"/>
              <a:t>src1</a:t>
            </a:r>
            <a:r>
              <a:rPr lang="en-US" dirty="0"/>
              <a:t>-</a:t>
            </a:r>
            <a:r>
              <a:rPr lang="en-US" i="1" dirty="0"/>
              <a:t>src2</a:t>
            </a:r>
            <a:r>
              <a:rPr lang="en-US" dirty="0"/>
              <a:t> w/o saving result</a:t>
            </a:r>
          </a:p>
          <a:p>
            <a:r>
              <a:rPr lang="en-US" dirty="0"/>
              <a:t>ARM</a:t>
            </a:r>
            <a:br>
              <a:rPr lang="en-US" dirty="0"/>
            </a:br>
            <a:r>
              <a:rPr lang="en-US" dirty="0" err="1">
                <a:latin typeface="Lucida Console" panose="020B0609040504020204" pitchFamily="49" charset="0"/>
              </a:rPr>
              <a:t>cmp</a:t>
            </a:r>
            <a:r>
              <a:rPr lang="en-US" dirty="0">
                <a:latin typeface="Lucida Console" panose="020B0609040504020204" pitchFamily="49" charset="0"/>
              </a:rPr>
              <a:t> </a:t>
            </a:r>
            <a:r>
              <a:rPr lang="en-US" i="1" dirty="0">
                <a:latin typeface="Lucida Console" panose="020B0609040504020204" pitchFamily="49" charset="0"/>
              </a:rPr>
              <a:t>R</a:t>
            </a:r>
            <a:r>
              <a:rPr lang="en-US" i="1" baseline="-25000" dirty="0">
                <a:latin typeface="Lucida Console" panose="020B0609040504020204" pitchFamily="49" charset="0"/>
              </a:rPr>
              <a:t>src1</a:t>
            </a:r>
            <a:r>
              <a:rPr lang="en-US" dirty="0">
                <a:latin typeface="Lucida Console" panose="020B0609040504020204" pitchFamily="49" charset="0"/>
              </a:rPr>
              <a:t>, </a:t>
            </a:r>
            <a:r>
              <a:rPr lang="en-US" i="1" dirty="0">
                <a:latin typeface="Lucida Console" panose="020B0609040504020204" pitchFamily="49" charset="0"/>
              </a:rPr>
              <a:t>src2</a:t>
            </a:r>
          </a:p>
          <a:p>
            <a:pPr lvl="1"/>
            <a:r>
              <a:rPr lang="en-US" dirty="0"/>
              <a:t>computes </a:t>
            </a:r>
            <a:r>
              <a:rPr lang="en-US" i="1" dirty="0"/>
              <a:t>R</a:t>
            </a:r>
            <a:r>
              <a:rPr lang="en-US" i="1" baseline="-25000" dirty="0"/>
              <a:t>src1</a:t>
            </a:r>
            <a:r>
              <a:rPr lang="en-US" dirty="0"/>
              <a:t>-</a:t>
            </a:r>
            <a:r>
              <a:rPr lang="en-US" i="1" dirty="0"/>
              <a:t>src2</a:t>
            </a:r>
            <a:r>
              <a:rPr lang="en-US" dirty="0"/>
              <a:t> w/o saving result</a:t>
            </a:r>
          </a:p>
          <a:p>
            <a:r>
              <a:rPr lang="en-US" dirty="0"/>
              <a:t>Which is greater, </a:t>
            </a:r>
            <a:r>
              <a:rPr lang="en-US" i="1" dirty="0"/>
              <a:t>src1</a:t>
            </a:r>
            <a:r>
              <a:rPr lang="en-US" dirty="0"/>
              <a:t> or </a:t>
            </a:r>
            <a:r>
              <a:rPr lang="en-US" i="1" dirty="0"/>
              <a:t>src2</a:t>
            </a:r>
            <a:r>
              <a:rPr lang="en-US" dirty="0"/>
              <a:t>?</a:t>
            </a:r>
          </a:p>
          <a:p>
            <a:r>
              <a:rPr lang="en-US" dirty="0"/>
              <a:t>Mind operand order!</a:t>
            </a:r>
          </a:p>
        </p:txBody>
      </p:sp>
      <p:sp>
        <p:nvSpPr>
          <p:cNvPr id="11" name="Text Placeholder 10">
            <a:extLst>
              <a:ext uri="{FF2B5EF4-FFF2-40B4-BE49-F238E27FC236}">
                <a16:creationId xmlns:a16="http://schemas.microsoft.com/office/drawing/2014/main" id="{3C454C3A-D068-4940-A4A7-C31AA01C4093}"/>
              </a:ext>
            </a:extLst>
          </p:cNvPr>
          <p:cNvSpPr>
            <a:spLocks noGrp="1"/>
          </p:cNvSpPr>
          <p:nvPr>
            <p:ph type="body" sz="quarter" idx="3"/>
          </p:nvPr>
        </p:nvSpPr>
        <p:spPr/>
        <p:txBody>
          <a:bodyPr/>
          <a:lstStyle/>
          <a:p>
            <a:r>
              <a:rPr lang="en-US" dirty="0"/>
              <a:t>Test</a:t>
            </a:r>
          </a:p>
        </p:txBody>
      </p:sp>
      <p:sp>
        <p:nvSpPr>
          <p:cNvPr id="12" name="Content Placeholder 11">
            <a:extLst>
              <a:ext uri="{FF2B5EF4-FFF2-40B4-BE49-F238E27FC236}">
                <a16:creationId xmlns:a16="http://schemas.microsoft.com/office/drawing/2014/main" id="{EFC562E9-2AAB-6F42-8362-3C89B68F1FFC}"/>
              </a:ext>
            </a:extLst>
          </p:cNvPr>
          <p:cNvSpPr>
            <a:spLocks noGrp="1"/>
          </p:cNvSpPr>
          <p:nvPr>
            <p:ph sz="quarter" idx="4"/>
          </p:nvPr>
        </p:nvSpPr>
        <p:spPr>
          <a:xfrm>
            <a:off x="6172199" y="2505075"/>
            <a:ext cx="5576455" cy="3987800"/>
          </a:xfrm>
        </p:spPr>
        <p:txBody>
          <a:bodyPr>
            <a:normAutofit/>
          </a:bodyPr>
          <a:lstStyle/>
          <a:p>
            <a:r>
              <a:rPr lang="en-US" dirty="0"/>
              <a:t>x86</a:t>
            </a:r>
            <a:br>
              <a:rPr lang="en-US" dirty="0"/>
            </a:br>
            <a:r>
              <a:rPr lang="en-US" dirty="0" err="1">
                <a:latin typeface="Lucida Console" panose="020B0609040504020204" pitchFamily="49" charset="0"/>
              </a:rPr>
              <a:t>testq</a:t>
            </a:r>
            <a:r>
              <a:rPr lang="en-US" dirty="0">
                <a:latin typeface="Lucida Console" panose="020B0609040504020204" pitchFamily="49" charset="0"/>
              </a:rPr>
              <a:t> </a:t>
            </a:r>
            <a:r>
              <a:rPr lang="en-US" i="1" dirty="0">
                <a:latin typeface="Lucida Console" panose="020B0609040504020204" pitchFamily="49" charset="0"/>
              </a:rPr>
              <a:t>src2</a:t>
            </a:r>
            <a:r>
              <a:rPr lang="en-US" dirty="0">
                <a:latin typeface="Lucida Console" panose="020B0609040504020204" pitchFamily="49" charset="0"/>
              </a:rPr>
              <a:t>, </a:t>
            </a:r>
            <a:r>
              <a:rPr lang="en-US" i="1" dirty="0">
                <a:latin typeface="Lucida Console" panose="020B0609040504020204" pitchFamily="49" charset="0"/>
              </a:rPr>
              <a:t>src1</a:t>
            </a:r>
          </a:p>
          <a:p>
            <a:pPr lvl="1"/>
            <a:r>
              <a:rPr lang="en-US" dirty="0"/>
              <a:t>computes </a:t>
            </a:r>
            <a:r>
              <a:rPr lang="en-US" i="1" dirty="0"/>
              <a:t>src1</a:t>
            </a:r>
            <a:r>
              <a:rPr lang="en-US" dirty="0"/>
              <a:t>&amp;</a:t>
            </a:r>
            <a:r>
              <a:rPr lang="en-US" i="1" dirty="0"/>
              <a:t>src2</a:t>
            </a:r>
            <a:r>
              <a:rPr lang="en-US" dirty="0"/>
              <a:t> w/o saving result</a:t>
            </a:r>
          </a:p>
          <a:p>
            <a:r>
              <a:rPr lang="en-US" dirty="0"/>
              <a:t>ARM</a:t>
            </a:r>
            <a:br>
              <a:rPr lang="en-US" dirty="0"/>
            </a:br>
            <a:r>
              <a:rPr lang="en-US" dirty="0" err="1">
                <a:latin typeface="Lucida Console" panose="020B0609040504020204" pitchFamily="49" charset="0"/>
              </a:rPr>
              <a:t>tst</a:t>
            </a:r>
            <a:r>
              <a:rPr lang="en-US" dirty="0">
                <a:latin typeface="Lucida Console" panose="020B0609040504020204" pitchFamily="49" charset="0"/>
              </a:rPr>
              <a:t> </a:t>
            </a:r>
            <a:r>
              <a:rPr lang="en-US" i="1" dirty="0">
                <a:latin typeface="Lucida Console" panose="020B0609040504020204" pitchFamily="49" charset="0"/>
              </a:rPr>
              <a:t>R</a:t>
            </a:r>
            <a:r>
              <a:rPr lang="en-US" i="1" baseline="-25000" dirty="0">
                <a:latin typeface="Lucida Console" panose="020B0609040504020204" pitchFamily="49" charset="0"/>
              </a:rPr>
              <a:t>src1</a:t>
            </a:r>
            <a:r>
              <a:rPr lang="en-US" dirty="0">
                <a:latin typeface="Lucida Console" panose="020B0609040504020204" pitchFamily="49" charset="0"/>
              </a:rPr>
              <a:t>, </a:t>
            </a:r>
            <a:r>
              <a:rPr lang="en-US" i="1" dirty="0">
                <a:latin typeface="Lucida Console" panose="020B0609040504020204" pitchFamily="49" charset="0"/>
              </a:rPr>
              <a:t>src2</a:t>
            </a:r>
          </a:p>
          <a:p>
            <a:pPr lvl="1"/>
            <a:r>
              <a:rPr lang="en-US" dirty="0"/>
              <a:t>computes </a:t>
            </a:r>
            <a:r>
              <a:rPr lang="en-US" i="1" dirty="0"/>
              <a:t>R</a:t>
            </a:r>
            <a:r>
              <a:rPr lang="en-US" i="1" baseline="-25000" dirty="0"/>
              <a:t>src1</a:t>
            </a:r>
            <a:r>
              <a:rPr lang="en-US" dirty="0"/>
              <a:t>&amp;</a:t>
            </a:r>
            <a:r>
              <a:rPr lang="en-US" i="1" dirty="0"/>
              <a:t>src2</a:t>
            </a:r>
            <a:r>
              <a:rPr lang="en-US" dirty="0"/>
              <a:t> w/o saving result</a:t>
            </a:r>
          </a:p>
          <a:p>
            <a:r>
              <a:rPr lang="en-US" dirty="0"/>
              <a:t>Do any positions have 1 in both operands?</a:t>
            </a:r>
          </a:p>
          <a:p>
            <a:r>
              <a:rPr lang="en-US" dirty="0"/>
              <a:t>Idiom: </a:t>
            </a:r>
            <a:r>
              <a:rPr lang="en-US" dirty="0" err="1">
                <a:latin typeface="Lucida Console" panose="020B0609040504020204" pitchFamily="49" charset="0"/>
              </a:rPr>
              <a:t>tst</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src</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src</a:t>
            </a:r>
            <a:endParaRPr lang="en-US" dirty="0"/>
          </a:p>
        </p:txBody>
      </p:sp>
      <p:sp>
        <p:nvSpPr>
          <p:cNvPr id="5" name="Footer Placeholder 4">
            <a:extLst>
              <a:ext uri="{FF2B5EF4-FFF2-40B4-BE49-F238E27FC236}">
                <a16:creationId xmlns:a16="http://schemas.microsoft.com/office/drawing/2014/main" id="{3EF92031-71E1-2D4E-82D7-A95AD72F6F8E}"/>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2250EE58-ADC7-7441-9C1E-BF1D9251B6A5}"/>
              </a:ext>
            </a:extLst>
          </p:cNvPr>
          <p:cNvSpPr>
            <a:spLocks noGrp="1"/>
          </p:cNvSpPr>
          <p:nvPr>
            <p:ph type="sldNum" sz="quarter" idx="12"/>
          </p:nvPr>
        </p:nvSpPr>
        <p:spPr/>
        <p:txBody>
          <a:bodyPr/>
          <a:lstStyle/>
          <a:p>
            <a:fld id="{B30C84D9-7A41-4FEB-892B-80917372DB87}" type="slidenum">
              <a:rPr lang="en-US" smtClean="0"/>
              <a:t>47</a:t>
            </a:fld>
            <a:endParaRPr lang="en-US" dirty="0"/>
          </a:p>
        </p:txBody>
      </p:sp>
      <p:sp>
        <p:nvSpPr>
          <p:cNvPr id="13" name="Text Placeholder 12">
            <a:extLst>
              <a:ext uri="{FF2B5EF4-FFF2-40B4-BE49-F238E27FC236}">
                <a16:creationId xmlns:a16="http://schemas.microsoft.com/office/drawing/2014/main" id="{2DD03A1C-1693-0145-886F-B72C85D4B48F}"/>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45409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dissolve">
                                      <p:cBhvr>
                                        <p:cTn id="1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uiExpan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3941-A4BB-644D-9FC2-59348B928002}"/>
              </a:ext>
            </a:extLst>
          </p:cNvPr>
          <p:cNvSpPr>
            <a:spLocks noGrp="1"/>
          </p:cNvSpPr>
          <p:nvPr>
            <p:ph type="title"/>
          </p:nvPr>
        </p:nvSpPr>
        <p:spPr/>
        <p:txBody>
          <a:bodyPr/>
          <a:lstStyle/>
          <a:p>
            <a:r>
              <a:rPr lang="en-US" dirty="0"/>
              <a:t>Jumping/Branching:</a:t>
            </a:r>
            <a:br>
              <a:rPr lang="en-US" dirty="0"/>
            </a:br>
            <a:r>
              <a:rPr lang="en-US" dirty="0"/>
              <a:t>Conditions independent of signed/unsigned</a:t>
            </a:r>
          </a:p>
        </p:txBody>
      </p:sp>
      <p:graphicFrame>
        <p:nvGraphicFramePr>
          <p:cNvPr id="11" name="Table 11">
            <a:extLst>
              <a:ext uri="{FF2B5EF4-FFF2-40B4-BE49-F238E27FC236}">
                <a16:creationId xmlns:a16="http://schemas.microsoft.com/office/drawing/2014/main" id="{BB8A0474-CF85-8047-AAC3-BFE13548D97D}"/>
              </a:ext>
            </a:extLst>
          </p:cNvPr>
          <p:cNvGraphicFramePr>
            <a:graphicFrameLocks noGrp="1"/>
          </p:cNvGraphicFramePr>
          <p:nvPr>
            <p:ph idx="1"/>
            <p:extLst>
              <p:ext uri="{D42A27DB-BD31-4B8C-83A1-F6EECF244321}">
                <p14:modId xmlns:p14="http://schemas.microsoft.com/office/powerpoint/2010/main" val="3799557027"/>
              </p:ext>
            </p:extLst>
          </p:nvPr>
        </p:nvGraphicFramePr>
        <p:xfrm>
          <a:off x="838200" y="2675657"/>
          <a:ext cx="10515600" cy="174752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1543543605"/>
                    </a:ext>
                  </a:extLst>
                </a:gridCol>
                <a:gridCol w="1440872">
                  <a:extLst>
                    <a:ext uri="{9D8B030D-6E8A-4147-A177-3AD203B41FA5}">
                      <a16:colId xmlns:a16="http://schemas.microsoft.com/office/drawing/2014/main" val="2971293221"/>
                    </a:ext>
                  </a:extLst>
                </a:gridCol>
                <a:gridCol w="2507673">
                  <a:extLst>
                    <a:ext uri="{9D8B030D-6E8A-4147-A177-3AD203B41FA5}">
                      <a16:colId xmlns:a16="http://schemas.microsoft.com/office/drawing/2014/main" val="2870400595"/>
                    </a:ext>
                  </a:extLst>
                </a:gridCol>
                <a:gridCol w="1752600">
                  <a:extLst>
                    <a:ext uri="{9D8B030D-6E8A-4147-A177-3AD203B41FA5}">
                      <a16:colId xmlns:a16="http://schemas.microsoft.com/office/drawing/2014/main" val="1830894377"/>
                    </a:ext>
                  </a:extLst>
                </a:gridCol>
                <a:gridCol w="1752600">
                  <a:extLst>
                    <a:ext uri="{9D8B030D-6E8A-4147-A177-3AD203B41FA5}">
                      <a16:colId xmlns:a16="http://schemas.microsoft.com/office/drawing/2014/main" val="405981858"/>
                    </a:ext>
                  </a:extLst>
                </a:gridCol>
                <a:gridCol w="1752600">
                  <a:extLst>
                    <a:ext uri="{9D8B030D-6E8A-4147-A177-3AD203B41FA5}">
                      <a16:colId xmlns:a16="http://schemas.microsoft.com/office/drawing/2014/main" val="2227069682"/>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Mnemonic</a:t>
                      </a:r>
                    </a:p>
                  </a:txBody>
                  <a:tcPr anchor="b"/>
                </a:tc>
                <a:tc>
                  <a:txBody>
                    <a:bodyPr/>
                    <a:lstStyle/>
                    <a:p>
                      <a:pPr algn="ctr"/>
                      <a:r>
                        <a:rPr lang="en-US" dirty="0"/>
                        <a:t>branch if</a:t>
                      </a:r>
                      <a:br>
                        <a:rPr lang="en-US" dirty="0"/>
                      </a:br>
                      <a:r>
                        <a:rPr lang="en-US" dirty="0"/>
                        <a:t>(flags)</a:t>
                      </a:r>
                    </a:p>
                  </a:txBody>
                  <a:tcPr anchor="b"/>
                </a:tc>
                <a:tc>
                  <a:txBody>
                    <a:bodyPr/>
                    <a:lstStyle/>
                    <a:p>
                      <a:pPr algn="ctr"/>
                      <a:r>
                        <a:rPr lang="en-US" dirty="0"/>
                        <a:t>branch if</a:t>
                      </a:r>
                      <a:br>
                        <a:rPr lang="en-US" dirty="0"/>
                      </a:br>
                      <a:r>
                        <a:rPr lang="en-US" dirty="0"/>
                        <a:t>(compare)</a:t>
                      </a:r>
                    </a:p>
                  </a:txBody>
                  <a:tcPr anchor="b"/>
                </a:tc>
                <a:tc>
                  <a:txBody>
                    <a:bodyPr/>
                    <a:lstStyle/>
                    <a:p>
                      <a:pPr algn="ctr"/>
                      <a:r>
                        <a:rPr lang="en-US" dirty="0"/>
                        <a:t>branch if</a:t>
                      </a:r>
                      <a:br>
                        <a:rPr lang="en-US" dirty="0"/>
                      </a:br>
                      <a:r>
                        <a:rPr lang="en-US" dirty="0"/>
                        <a:t>(test)</a:t>
                      </a:r>
                    </a:p>
                  </a:txBody>
                  <a:tcPr anchor="b"/>
                </a:tc>
                <a:extLst>
                  <a:ext uri="{0D108BD9-81ED-4DB2-BD59-A6C34878D82A}">
                    <a16:rowId xmlns:a16="http://schemas.microsoft.com/office/drawing/2014/main" val="3403590405"/>
                  </a:ext>
                </a:extLst>
              </a:tr>
              <a:tr h="370840">
                <a:tc>
                  <a:txBody>
                    <a:bodyPr/>
                    <a:lstStyle/>
                    <a:p>
                      <a:pPr algn="ctr"/>
                      <a:r>
                        <a:rPr lang="en-US" dirty="0" err="1"/>
                        <a:t>jmp</a:t>
                      </a:r>
                      <a:endParaRPr lang="en-US" dirty="0"/>
                    </a:p>
                  </a:txBody>
                  <a:tcPr/>
                </a:tc>
                <a:tc>
                  <a:txBody>
                    <a:bodyPr/>
                    <a:lstStyle/>
                    <a:p>
                      <a:pPr algn="ctr"/>
                      <a:r>
                        <a:rPr lang="en-US" dirty="0"/>
                        <a:t>b</a:t>
                      </a:r>
                    </a:p>
                  </a:txBody>
                  <a:tcPr/>
                </a:tc>
                <a:tc gridSpan="4">
                  <a:txBody>
                    <a:bodyPr/>
                    <a:lstStyle/>
                    <a:p>
                      <a:pPr algn="ctr"/>
                      <a:r>
                        <a:rPr lang="en-US" dirty="0"/>
                        <a:t>Unconditional (does not use condition codes)</a:t>
                      </a:r>
                    </a:p>
                  </a:txBody>
                  <a:tcPr/>
                </a:tc>
                <a:tc hMerge="1">
                  <a:txBody>
                    <a:bodyPr/>
                    <a:lstStyle/>
                    <a:p>
                      <a:pPr algn="ctr"/>
                      <a:endParaRPr lang="en-US" dirty="0"/>
                    </a:p>
                  </a:txBody>
                  <a:tcPr/>
                </a:tc>
                <a:tc hMerge="1">
                  <a:txBody>
                    <a:bodyPr/>
                    <a:lstStyle/>
                    <a:p>
                      <a:pPr algn="ctr"/>
                      <a:endParaRPr lang="en-US"/>
                    </a:p>
                  </a:txBody>
                  <a:tcPr/>
                </a:tc>
                <a:tc hMerge="1">
                  <a:txBody>
                    <a:bodyPr/>
                    <a:lstStyle/>
                    <a:p>
                      <a:pPr algn="ctr"/>
                      <a:endParaRPr lang="en-US" dirty="0"/>
                    </a:p>
                  </a:txBody>
                  <a:tcPr/>
                </a:tc>
                <a:extLst>
                  <a:ext uri="{0D108BD9-81ED-4DB2-BD59-A6C34878D82A}">
                    <a16:rowId xmlns:a16="http://schemas.microsoft.com/office/drawing/2014/main" val="103435158"/>
                  </a:ext>
                </a:extLst>
              </a:tr>
              <a:tr h="0">
                <a:tc>
                  <a:txBody>
                    <a:bodyPr/>
                    <a:lstStyle/>
                    <a:p>
                      <a:pPr algn="ctr"/>
                      <a:r>
                        <a:rPr lang="en-US" dirty="0"/>
                        <a:t>je</a:t>
                      </a:r>
                    </a:p>
                  </a:txBody>
                  <a:tcPr/>
                </a:tc>
                <a:tc>
                  <a:txBody>
                    <a:bodyPr/>
                    <a:lstStyle/>
                    <a:p>
                      <a:pPr algn="ctr"/>
                      <a:r>
                        <a:rPr lang="en-US" dirty="0" err="1"/>
                        <a:t>beq</a:t>
                      </a:r>
                      <a:endParaRPr lang="en-US" dirty="0"/>
                    </a:p>
                  </a:txBody>
                  <a:tcPr/>
                </a:tc>
                <a:tc>
                  <a:txBody>
                    <a:bodyPr/>
                    <a:lstStyle/>
                    <a:p>
                      <a:pPr algn="ctr"/>
                      <a:r>
                        <a:rPr lang="en-US" dirty="0"/>
                        <a:t>Equals</a:t>
                      </a:r>
                    </a:p>
                  </a:txBody>
                  <a:tcPr/>
                </a:tc>
                <a:tc>
                  <a:txBody>
                    <a:bodyPr/>
                    <a:lstStyle/>
                    <a:p>
                      <a:pPr algn="ctr"/>
                      <a:r>
                        <a:rPr lang="en-US" dirty="0"/>
                        <a:t>Z</a:t>
                      </a:r>
                    </a:p>
                  </a:txBody>
                  <a:tcPr/>
                </a:tc>
                <a:tc>
                  <a:txBody>
                    <a:bodyPr/>
                    <a:lstStyle/>
                    <a:p>
                      <a:pPr algn="ctr"/>
                      <a:r>
                        <a:rPr lang="en-US" dirty="0"/>
                        <a:t>A == B</a:t>
                      </a:r>
                    </a:p>
                  </a:txBody>
                  <a:tcPr/>
                </a:tc>
                <a:tc>
                  <a:txBody>
                    <a:bodyPr/>
                    <a:lstStyle/>
                    <a:p>
                      <a:pPr algn="ctr"/>
                      <a:r>
                        <a:rPr lang="en-US" dirty="0"/>
                        <a:t>A == 0</a:t>
                      </a:r>
                    </a:p>
                  </a:txBody>
                  <a:tcPr/>
                </a:tc>
                <a:extLst>
                  <a:ext uri="{0D108BD9-81ED-4DB2-BD59-A6C34878D82A}">
                    <a16:rowId xmlns:a16="http://schemas.microsoft.com/office/drawing/2014/main" val="1612889227"/>
                  </a:ext>
                </a:extLst>
              </a:tr>
              <a:tr h="370840">
                <a:tc>
                  <a:txBody>
                    <a:bodyPr/>
                    <a:lstStyle/>
                    <a:p>
                      <a:pPr algn="ctr"/>
                      <a:r>
                        <a:rPr lang="en-US" dirty="0" err="1"/>
                        <a:t>jne</a:t>
                      </a:r>
                      <a:endParaRPr lang="en-US" dirty="0"/>
                    </a:p>
                  </a:txBody>
                  <a:tcPr/>
                </a:tc>
                <a:tc>
                  <a:txBody>
                    <a:bodyPr/>
                    <a:lstStyle/>
                    <a:p>
                      <a:pPr algn="ctr"/>
                      <a:r>
                        <a:rPr lang="en-US" dirty="0" err="1"/>
                        <a:t>bne</a:t>
                      </a:r>
                      <a:endParaRPr lang="en-US" dirty="0"/>
                    </a:p>
                  </a:txBody>
                  <a:tcPr/>
                </a:tc>
                <a:tc>
                  <a:txBody>
                    <a:bodyPr/>
                    <a:lstStyle/>
                    <a:p>
                      <a:pPr algn="ctr"/>
                      <a:r>
                        <a:rPr lang="en-US" dirty="0"/>
                        <a:t>Not Equals</a:t>
                      </a:r>
                    </a:p>
                  </a:txBody>
                  <a:tcPr/>
                </a:tc>
                <a:tc>
                  <a:txBody>
                    <a:bodyPr/>
                    <a:lstStyle/>
                    <a:p>
                      <a:pPr algn="ctr"/>
                      <a:r>
                        <a:rPr lang="en-US" dirty="0"/>
                        <a:t>~Z</a:t>
                      </a:r>
                    </a:p>
                  </a:txBody>
                  <a:tcPr/>
                </a:tc>
                <a:tc>
                  <a:txBody>
                    <a:bodyPr/>
                    <a:lstStyle/>
                    <a:p>
                      <a:pPr algn="ctr"/>
                      <a:r>
                        <a:rPr lang="en-US" dirty="0"/>
                        <a:t>A != B</a:t>
                      </a:r>
                    </a:p>
                  </a:txBody>
                  <a:tcPr/>
                </a:tc>
                <a:tc>
                  <a:txBody>
                    <a:bodyPr/>
                    <a:lstStyle/>
                    <a:p>
                      <a:pPr algn="ctr"/>
                      <a:r>
                        <a:rPr lang="en-US" dirty="0"/>
                        <a:t>A != 0</a:t>
                      </a:r>
                    </a:p>
                  </a:txBody>
                  <a:tcPr/>
                </a:tc>
                <a:extLst>
                  <a:ext uri="{0D108BD9-81ED-4DB2-BD59-A6C34878D82A}">
                    <a16:rowId xmlns:a16="http://schemas.microsoft.com/office/drawing/2014/main" val="132907408"/>
                  </a:ext>
                </a:extLst>
              </a:tr>
            </a:tbl>
          </a:graphicData>
        </a:graphic>
      </p:graphicFrame>
      <p:sp>
        <p:nvSpPr>
          <p:cNvPr id="7" name="Footer Placeholder 6">
            <a:extLst>
              <a:ext uri="{FF2B5EF4-FFF2-40B4-BE49-F238E27FC236}">
                <a16:creationId xmlns:a16="http://schemas.microsoft.com/office/drawing/2014/main" id="{FCE27D22-74A9-3C44-81F8-3B2626C4DDD1}"/>
              </a:ext>
            </a:extLst>
          </p:cNvPr>
          <p:cNvSpPr>
            <a:spLocks noGrp="1"/>
          </p:cNvSpPr>
          <p:nvPr>
            <p:ph type="ftr" sz="quarter" idx="11"/>
          </p:nvPr>
        </p:nvSpPr>
        <p:spPr/>
        <p:txBody>
          <a:bodyPr/>
          <a:lstStyle/>
          <a:p>
            <a:r>
              <a:rPr lang="en-US"/>
              <a:t>Programming at the Hardware/Software Interface</a:t>
            </a:r>
            <a:endParaRPr lang="en-US" dirty="0"/>
          </a:p>
        </p:txBody>
      </p:sp>
      <p:sp>
        <p:nvSpPr>
          <p:cNvPr id="8" name="Slide Number Placeholder 7">
            <a:extLst>
              <a:ext uri="{FF2B5EF4-FFF2-40B4-BE49-F238E27FC236}">
                <a16:creationId xmlns:a16="http://schemas.microsoft.com/office/drawing/2014/main" id="{903B00C5-ECB8-4D4C-875D-911C5ADB28C3}"/>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9" name="Text Placeholder 8">
            <a:extLst>
              <a:ext uri="{FF2B5EF4-FFF2-40B4-BE49-F238E27FC236}">
                <a16:creationId xmlns:a16="http://schemas.microsoft.com/office/drawing/2014/main" id="{DDE4F746-8821-8D46-9ED2-ED42F45C29C1}"/>
              </a:ext>
            </a:extLst>
          </p:cNvPr>
          <p:cNvSpPr>
            <a:spLocks noGrp="1"/>
          </p:cNvSpPr>
          <p:nvPr>
            <p:ph type="body" sz="quarter" idx="13"/>
          </p:nvPr>
        </p:nvSpPr>
        <p:spPr/>
        <p:txBody>
          <a:bodyPr/>
          <a:lstStyle/>
          <a:p>
            <a:r>
              <a:rPr lang="en-US" dirty="0"/>
              <a:t>Slide by Bohn</a:t>
            </a:r>
          </a:p>
        </p:txBody>
      </p:sp>
      <p:sp>
        <p:nvSpPr>
          <p:cNvPr id="12" name="TextBox 11">
            <a:extLst>
              <a:ext uri="{FF2B5EF4-FFF2-40B4-BE49-F238E27FC236}">
                <a16:creationId xmlns:a16="http://schemas.microsoft.com/office/drawing/2014/main" id="{CF63B96E-7DC7-2E41-ABCD-FAEA5BD5A18D}"/>
              </a:ext>
            </a:extLst>
          </p:cNvPr>
          <p:cNvSpPr txBox="1"/>
          <p:nvPr/>
        </p:nvSpPr>
        <p:spPr>
          <a:xfrm>
            <a:off x="8007928" y="2029326"/>
            <a:ext cx="1439818" cy="646331"/>
          </a:xfrm>
          <a:prstGeom prst="rect">
            <a:avLst/>
          </a:prstGeom>
          <a:noFill/>
        </p:spPr>
        <p:txBody>
          <a:bodyPr wrap="none" rtlCol="0">
            <a:spAutoFit/>
          </a:bodyPr>
          <a:lstStyle/>
          <a:p>
            <a:r>
              <a:rPr lang="en-US" dirty="0" err="1">
                <a:latin typeface="Lucida Console" panose="020B0609040504020204" pitchFamily="49" charset="0"/>
              </a:rPr>
              <a:t>cmpq</a:t>
            </a:r>
            <a:r>
              <a:rPr lang="en-US" dirty="0">
                <a:latin typeface="Lucida Console" panose="020B0609040504020204" pitchFamily="49" charset="0"/>
              </a:rPr>
              <a:t> B, A</a:t>
            </a:r>
          </a:p>
          <a:p>
            <a:r>
              <a:rPr lang="en-US" dirty="0" err="1">
                <a:latin typeface="Lucida Console" panose="020B0609040504020204" pitchFamily="49" charset="0"/>
              </a:rPr>
              <a:t>cmp</a:t>
            </a:r>
            <a:r>
              <a:rPr lang="en-US" dirty="0">
                <a:latin typeface="Lucida Console" panose="020B0609040504020204" pitchFamily="49" charset="0"/>
              </a:rPr>
              <a:t>  A, B</a:t>
            </a:r>
          </a:p>
        </p:txBody>
      </p:sp>
      <p:sp>
        <p:nvSpPr>
          <p:cNvPr id="13" name="TextBox 12">
            <a:extLst>
              <a:ext uri="{FF2B5EF4-FFF2-40B4-BE49-F238E27FC236}">
                <a16:creationId xmlns:a16="http://schemas.microsoft.com/office/drawing/2014/main" id="{224665F0-3D69-DC48-B37E-AEEDDBF03D39}"/>
              </a:ext>
            </a:extLst>
          </p:cNvPr>
          <p:cNvSpPr txBox="1"/>
          <p:nvPr/>
        </p:nvSpPr>
        <p:spPr>
          <a:xfrm>
            <a:off x="9712177" y="2029326"/>
            <a:ext cx="1579278" cy="646331"/>
          </a:xfrm>
          <a:prstGeom prst="rect">
            <a:avLst/>
          </a:prstGeom>
          <a:noFill/>
        </p:spPr>
        <p:txBody>
          <a:bodyPr wrap="none" rtlCol="0">
            <a:spAutoFit/>
          </a:bodyPr>
          <a:lstStyle/>
          <a:p>
            <a:r>
              <a:rPr lang="en-US" dirty="0" err="1">
                <a:latin typeface="Lucida Console" panose="020B0609040504020204" pitchFamily="49" charset="0"/>
              </a:rPr>
              <a:t>testq</a:t>
            </a:r>
            <a:r>
              <a:rPr lang="en-US" dirty="0">
                <a:latin typeface="Lucida Console" panose="020B0609040504020204" pitchFamily="49" charset="0"/>
              </a:rPr>
              <a:t> A, A</a:t>
            </a:r>
          </a:p>
          <a:p>
            <a:r>
              <a:rPr lang="en-US" dirty="0" err="1">
                <a:latin typeface="Lucida Console" panose="020B0609040504020204" pitchFamily="49" charset="0"/>
              </a:rPr>
              <a:t>tst</a:t>
            </a:r>
            <a:r>
              <a:rPr lang="en-US" dirty="0">
                <a:latin typeface="Lucida Console" panose="020B0609040504020204" pitchFamily="49" charset="0"/>
              </a:rPr>
              <a:t>   A, A</a:t>
            </a:r>
          </a:p>
        </p:txBody>
      </p:sp>
      <p:sp>
        <p:nvSpPr>
          <p:cNvPr id="14" name="TextBox 13">
            <a:extLst>
              <a:ext uri="{FF2B5EF4-FFF2-40B4-BE49-F238E27FC236}">
                <a16:creationId xmlns:a16="http://schemas.microsoft.com/office/drawing/2014/main" id="{16AD1B18-6313-0B40-8C03-EA786A35FA1B}"/>
              </a:ext>
            </a:extLst>
          </p:cNvPr>
          <p:cNvSpPr txBox="1"/>
          <p:nvPr/>
        </p:nvSpPr>
        <p:spPr>
          <a:xfrm>
            <a:off x="1856509" y="2029326"/>
            <a:ext cx="1439818" cy="646331"/>
          </a:xfrm>
          <a:prstGeom prst="rect">
            <a:avLst/>
          </a:prstGeom>
          <a:noFill/>
        </p:spPr>
        <p:txBody>
          <a:bodyPr wrap="none" rtlCol="0">
            <a:spAutoFit/>
          </a:bodyPr>
          <a:lstStyle/>
          <a:p>
            <a:r>
              <a:rPr lang="en-US" dirty="0" err="1">
                <a:latin typeface="Lucida Console" panose="020B0609040504020204" pitchFamily="49" charset="0"/>
              </a:rPr>
              <a:t>j</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a:p>
            <a:r>
              <a:rPr lang="en-US" dirty="0" err="1">
                <a:latin typeface="Lucida Console" panose="020B0609040504020204" pitchFamily="49" charset="0"/>
              </a:rPr>
              <a:t>b</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p:txBody>
      </p:sp>
      <p:sp>
        <p:nvSpPr>
          <p:cNvPr id="15" name="TextBox 14">
            <a:extLst>
              <a:ext uri="{FF2B5EF4-FFF2-40B4-BE49-F238E27FC236}">
                <a16:creationId xmlns:a16="http://schemas.microsoft.com/office/drawing/2014/main" id="{52D09BFB-EDE5-DC4E-9C6F-518C3AB2C86E}"/>
              </a:ext>
            </a:extLst>
          </p:cNvPr>
          <p:cNvSpPr txBox="1"/>
          <p:nvPr/>
        </p:nvSpPr>
        <p:spPr>
          <a:xfrm>
            <a:off x="838200" y="5597336"/>
            <a:ext cx="1770869" cy="369332"/>
          </a:xfrm>
          <a:prstGeom prst="rect">
            <a:avLst/>
          </a:prstGeom>
          <a:noFill/>
        </p:spPr>
        <p:txBody>
          <a:bodyPr wrap="none" rtlCol="0">
            <a:spAutoFit/>
          </a:bodyPr>
          <a:lstStyle/>
          <a:p>
            <a:r>
              <a:rPr lang="en-US" dirty="0"/>
              <a:t>Z / ZF = Zero Flag</a:t>
            </a:r>
          </a:p>
        </p:txBody>
      </p:sp>
    </p:spTree>
    <p:extLst>
      <p:ext uri="{BB962C8B-B14F-4D97-AF65-F5344CB8AC3E}">
        <p14:creationId xmlns:p14="http://schemas.microsoft.com/office/powerpoint/2010/main" val="3590958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3941-A4BB-644D-9FC2-59348B928002}"/>
              </a:ext>
            </a:extLst>
          </p:cNvPr>
          <p:cNvSpPr>
            <a:spLocks noGrp="1"/>
          </p:cNvSpPr>
          <p:nvPr>
            <p:ph type="title"/>
          </p:nvPr>
        </p:nvSpPr>
        <p:spPr/>
        <p:txBody>
          <a:bodyPr/>
          <a:lstStyle/>
          <a:p>
            <a:r>
              <a:rPr lang="en-US" dirty="0"/>
              <a:t>Jumping/Branching:</a:t>
            </a:r>
            <a:br>
              <a:rPr lang="en-US" dirty="0"/>
            </a:br>
            <a:r>
              <a:rPr lang="en-US" dirty="0"/>
              <a:t>Signed values</a:t>
            </a:r>
          </a:p>
        </p:txBody>
      </p:sp>
      <p:graphicFrame>
        <p:nvGraphicFramePr>
          <p:cNvPr id="11" name="Table 11">
            <a:extLst>
              <a:ext uri="{FF2B5EF4-FFF2-40B4-BE49-F238E27FC236}">
                <a16:creationId xmlns:a16="http://schemas.microsoft.com/office/drawing/2014/main" id="{BB8A0474-CF85-8047-AAC3-BFE13548D97D}"/>
              </a:ext>
            </a:extLst>
          </p:cNvPr>
          <p:cNvGraphicFramePr>
            <a:graphicFrameLocks noGrp="1"/>
          </p:cNvGraphicFramePr>
          <p:nvPr>
            <p:ph idx="1"/>
            <p:extLst>
              <p:ext uri="{D42A27DB-BD31-4B8C-83A1-F6EECF244321}">
                <p14:modId xmlns:p14="http://schemas.microsoft.com/office/powerpoint/2010/main" val="2068937316"/>
              </p:ext>
            </p:extLst>
          </p:nvPr>
        </p:nvGraphicFramePr>
        <p:xfrm>
          <a:off x="838200" y="2675657"/>
          <a:ext cx="10515600" cy="286004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1543543605"/>
                    </a:ext>
                  </a:extLst>
                </a:gridCol>
                <a:gridCol w="1440872">
                  <a:extLst>
                    <a:ext uri="{9D8B030D-6E8A-4147-A177-3AD203B41FA5}">
                      <a16:colId xmlns:a16="http://schemas.microsoft.com/office/drawing/2014/main" val="2971293221"/>
                    </a:ext>
                  </a:extLst>
                </a:gridCol>
                <a:gridCol w="2507673">
                  <a:extLst>
                    <a:ext uri="{9D8B030D-6E8A-4147-A177-3AD203B41FA5}">
                      <a16:colId xmlns:a16="http://schemas.microsoft.com/office/drawing/2014/main" val="2870400595"/>
                    </a:ext>
                  </a:extLst>
                </a:gridCol>
                <a:gridCol w="1752600">
                  <a:extLst>
                    <a:ext uri="{9D8B030D-6E8A-4147-A177-3AD203B41FA5}">
                      <a16:colId xmlns:a16="http://schemas.microsoft.com/office/drawing/2014/main" val="1830894377"/>
                    </a:ext>
                  </a:extLst>
                </a:gridCol>
                <a:gridCol w="1752600">
                  <a:extLst>
                    <a:ext uri="{9D8B030D-6E8A-4147-A177-3AD203B41FA5}">
                      <a16:colId xmlns:a16="http://schemas.microsoft.com/office/drawing/2014/main" val="405981858"/>
                    </a:ext>
                  </a:extLst>
                </a:gridCol>
                <a:gridCol w="1752600">
                  <a:extLst>
                    <a:ext uri="{9D8B030D-6E8A-4147-A177-3AD203B41FA5}">
                      <a16:colId xmlns:a16="http://schemas.microsoft.com/office/drawing/2014/main" val="2227069682"/>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Mnemonic</a:t>
                      </a:r>
                    </a:p>
                  </a:txBody>
                  <a:tcPr anchor="b"/>
                </a:tc>
                <a:tc>
                  <a:txBody>
                    <a:bodyPr/>
                    <a:lstStyle/>
                    <a:p>
                      <a:pPr algn="ctr"/>
                      <a:r>
                        <a:rPr lang="en-US" dirty="0"/>
                        <a:t>branch if</a:t>
                      </a:r>
                      <a:br>
                        <a:rPr lang="en-US" dirty="0"/>
                      </a:br>
                      <a:r>
                        <a:rPr lang="en-US" dirty="0"/>
                        <a:t>(flags)</a:t>
                      </a:r>
                    </a:p>
                  </a:txBody>
                  <a:tcPr anchor="b"/>
                </a:tc>
                <a:tc>
                  <a:txBody>
                    <a:bodyPr/>
                    <a:lstStyle/>
                    <a:p>
                      <a:pPr algn="ctr"/>
                      <a:r>
                        <a:rPr lang="en-US" dirty="0"/>
                        <a:t>branch if</a:t>
                      </a:r>
                      <a:br>
                        <a:rPr lang="en-US" dirty="0"/>
                      </a:br>
                      <a:r>
                        <a:rPr lang="en-US" dirty="0"/>
                        <a:t>(compare)</a:t>
                      </a:r>
                    </a:p>
                  </a:txBody>
                  <a:tcPr anchor="b"/>
                </a:tc>
                <a:tc>
                  <a:txBody>
                    <a:bodyPr/>
                    <a:lstStyle/>
                    <a:p>
                      <a:pPr algn="ctr"/>
                      <a:r>
                        <a:rPr lang="en-US" dirty="0"/>
                        <a:t>branch if</a:t>
                      </a:r>
                      <a:br>
                        <a:rPr lang="en-US" dirty="0"/>
                      </a:br>
                      <a:r>
                        <a:rPr lang="en-US" dirty="0"/>
                        <a:t>(test)</a:t>
                      </a:r>
                    </a:p>
                  </a:txBody>
                  <a:tcPr anchor="b"/>
                </a:tc>
                <a:extLst>
                  <a:ext uri="{0D108BD9-81ED-4DB2-BD59-A6C34878D82A}">
                    <a16:rowId xmlns:a16="http://schemas.microsoft.com/office/drawing/2014/main" val="3403590405"/>
                  </a:ext>
                </a:extLst>
              </a:tr>
              <a:tr h="370840">
                <a:tc>
                  <a:txBody>
                    <a:bodyPr/>
                    <a:lstStyle/>
                    <a:p>
                      <a:pPr algn="ctr"/>
                      <a:r>
                        <a:rPr lang="en-US" dirty="0" err="1"/>
                        <a:t>js</a:t>
                      </a:r>
                      <a:endParaRPr lang="en-US" dirty="0"/>
                    </a:p>
                  </a:txBody>
                  <a:tcPr/>
                </a:tc>
                <a:tc>
                  <a:txBody>
                    <a:bodyPr/>
                    <a:lstStyle/>
                    <a:p>
                      <a:pPr algn="ctr"/>
                      <a:r>
                        <a:rPr lang="en-US" dirty="0" err="1"/>
                        <a:t>bmi</a:t>
                      </a:r>
                      <a:endParaRPr lang="en-US" dirty="0"/>
                    </a:p>
                  </a:txBody>
                  <a:tcPr/>
                </a:tc>
                <a:tc>
                  <a:txBody>
                    <a:bodyPr/>
                    <a:lstStyle/>
                    <a:p>
                      <a:pPr algn="ctr"/>
                      <a:r>
                        <a:rPr lang="en-US" dirty="0"/>
                        <a:t>Sign bit / Minus</a:t>
                      </a:r>
                    </a:p>
                  </a:txBody>
                  <a:tcPr/>
                </a:tc>
                <a:tc>
                  <a:txBody>
                    <a:bodyPr/>
                    <a:lstStyle/>
                    <a:p>
                      <a:pPr algn="ctr"/>
                      <a:r>
                        <a:rPr lang="en-US" dirty="0"/>
                        <a:t>N</a:t>
                      </a:r>
                    </a:p>
                  </a:txBody>
                  <a:tcPr/>
                </a:tc>
                <a:tc>
                  <a:txBody>
                    <a:bodyPr/>
                    <a:lstStyle/>
                    <a:p>
                      <a:pPr algn="ctr"/>
                      <a:endParaRPr lang="en-US" dirty="0"/>
                    </a:p>
                  </a:txBody>
                  <a:tcPr/>
                </a:tc>
                <a:tc>
                  <a:txBody>
                    <a:bodyPr/>
                    <a:lstStyle/>
                    <a:p>
                      <a:pPr algn="ctr"/>
                      <a:r>
                        <a:rPr lang="en-US" dirty="0"/>
                        <a:t>A &lt; 0</a:t>
                      </a:r>
                    </a:p>
                  </a:txBody>
                  <a:tcPr/>
                </a:tc>
                <a:extLst>
                  <a:ext uri="{0D108BD9-81ED-4DB2-BD59-A6C34878D82A}">
                    <a16:rowId xmlns:a16="http://schemas.microsoft.com/office/drawing/2014/main" val="103435158"/>
                  </a:ext>
                </a:extLst>
              </a:tr>
              <a:tr h="0">
                <a:tc>
                  <a:txBody>
                    <a:bodyPr/>
                    <a:lstStyle/>
                    <a:p>
                      <a:pPr algn="ctr"/>
                      <a:r>
                        <a:rPr lang="en-US" dirty="0" err="1"/>
                        <a:t>jns</a:t>
                      </a:r>
                      <a:endParaRPr lang="en-US" dirty="0"/>
                    </a:p>
                  </a:txBody>
                  <a:tcPr/>
                </a:tc>
                <a:tc>
                  <a:txBody>
                    <a:bodyPr/>
                    <a:lstStyle/>
                    <a:p>
                      <a:pPr algn="ctr"/>
                      <a:r>
                        <a:rPr lang="en-US" dirty="0"/>
                        <a:t>bpl</a:t>
                      </a:r>
                    </a:p>
                  </a:txBody>
                  <a:tcPr/>
                </a:tc>
                <a:tc>
                  <a:txBody>
                    <a:bodyPr/>
                    <a:lstStyle/>
                    <a:p>
                      <a:pPr algn="ctr"/>
                      <a:r>
                        <a:rPr lang="en-US" dirty="0"/>
                        <a:t>Not sign bit / Plus</a:t>
                      </a:r>
                    </a:p>
                  </a:txBody>
                  <a:tcPr/>
                </a:tc>
                <a:tc>
                  <a:txBody>
                    <a:bodyPr/>
                    <a:lstStyle/>
                    <a:p>
                      <a:pPr algn="ctr"/>
                      <a:r>
                        <a:rPr lang="en-US" dirty="0"/>
                        <a:t>~N</a:t>
                      </a:r>
                    </a:p>
                  </a:txBody>
                  <a:tcPr/>
                </a:tc>
                <a:tc>
                  <a:txBody>
                    <a:bodyPr/>
                    <a:lstStyle/>
                    <a:p>
                      <a:pPr algn="ctr"/>
                      <a:endParaRPr lang="en-US" dirty="0"/>
                    </a:p>
                  </a:txBody>
                  <a:tcPr/>
                </a:tc>
                <a:tc>
                  <a:txBody>
                    <a:bodyPr/>
                    <a:lstStyle/>
                    <a:p>
                      <a:pPr algn="ctr"/>
                      <a:r>
                        <a:rPr lang="en-US" dirty="0"/>
                        <a:t>A &gt;= 0</a:t>
                      </a:r>
                    </a:p>
                  </a:txBody>
                  <a:tcPr/>
                </a:tc>
                <a:extLst>
                  <a:ext uri="{0D108BD9-81ED-4DB2-BD59-A6C34878D82A}">
                    <a16:rowId xmlns:a16="http://schemas.microsoft.com/office/drawing/2014/main" val="1612889227"/>
                  </a:ext>
                </a:extLst>
              </a:tr>
              <a:tr h="370840">
                <a:tc>
                  <a:txBody>
                    <a:bodyPr/>
                    <a:lstStyle/>
                    <a:p>
                      <a:pPr algn="ctr"/>
                      <a:r>
                        <a:rPr lang="en-US" dirty="0" err="1"/>
                        <a:t>jg</a:t>
                      </a:r>
                      <a:endParaRPr lang="en-US" dirty="0"/>
                    </a:p>
                  </a:txBody>
                  <a:tcPr/>
                </a:tc>
                <a:tc>
                  <a:txBody>
                    <a:bodyPr/>
                    <a:lstStyle/>
                    <a:p>
                      <a:pPr algn="ctr"/>
                      <a:r>
                        <a:rPr lang="en-US" dirty="0" err="1"/>
                        <a:t>bgt</a:t>
                      </a:r>
                      <a:endParaRPr lang="en-US" dirty="0"/>
                    </a:p>
                  </a:txBody>
                  <a:tcPr/>
                </a:tc>
                <a:tc>
                  <a:txBody>
                    <a:bodyPr/>
                    <a:lstStyle/>
                    <a:p>
                      <a:pPr algn="ctr"/>
                      <a:r>
                        <a:rPr lang="en-US" dirty="0"/>
                        <a:t>Greater than</a:t>
                      </a:r>
                    </a:p>
                  </a:txBody>
                  <a:tcPr/>
                </a:tc>
                <a:tc>
                  <a:txBody>
                    <a:bodyPr/>
                    <a:lstStyle/>
                    <a:p>
                      <a:pPr algn="ctr"/>
                      <a:r>
                        <a:rPr lang="en-US" dirty="0"/>
                        <a:t>~(N ^ V) &amp; ~Z</a:t>
                      </a:r>
                    </a:p>
                  </a:txBody>
                  <a:tcPr/>
                </a:tc>
                <a:tc>
                  <a:txBody>
                    <a:bodyPr/>
                    <a:lstStyle/>
                    <a:p>
                      <a:pPr algn="ctr"/>
                      <a:r>
                        <a:rPr lang="en-US" dirty="0"/>
                        <a:t>A &gt; B</a:t>
                      </a:r>
                    </a:p>
                  </a:txBody>
                  <a:tcPr/>
                </a:tc>
                <a:tc>
                  <a:txBody>
                    <a:bodyPr/>
                    <a:lstStyle/>
                    <a:p>
                      <a:pPr algn="ctr"/>
                      <a:endParaRPr lang="en-US" dirty="0"/>
                    </a:p>
                  </a:txBody>
                  <a:tcPr/>
                </a:tc>
                <a:extLst>
                  <a:ext uri="{0D108BD9-81ED-4DB2-BD59-A6C34878D82A}">
                    <a16:rowId xmlns:a16="http://schemas.microsoft.com/office/drawing/2014/main" val="132907408"/>
                  </a:ext>
                </a:extLst>
              </a:tr>
              <a:tr h="370840">
                <a:tc>
                  <a:txBody>
                    <a:bodyPr/>
                    <a:lstStyle/>
                    <a:p>
                      <a:pPr algn="ctr"/>
                      <a:r>
                        <a:rPr lang="en-US" dirty="0" err="1"/>
                        <a:t>jge</a:t>
                      </a:r>
                      <a:endParaRPr lang="en-US" dirty="0"/>
                    </a:p>
                  </a:txBody>
                  <a:tcPr/>
                </a:tc>
                <a:tc>
                  <a:txBody>
                    <a:bodyPr/>
                    <a:lstStyle/>
                    <a:p>
                      <a:pPr algn="ctr"/>
                      <a:r>
                        <a:rPr lang="en-US" dirty="0" err="1"/>
                        <a:t>bge</a:t>
                      </a:r>
                      <a:endParaRPr lang="en-US" dirty="0"/>
                    </a:p>
                  </a:txBody>
                  <a:tcPr/>
                </a:tc>
                <a:tc>
                  <a:txBody>
                    <a:bodyPr/>
                    <a:lstStyle/>
                    <a:p>
                      <a:pPr algn="ctr"/>
                      <a:r>
                        <a:rPr lang="en-US" dirty="0"/>
                        <a:t>Greater than or equal</a:t>
                      </a:r>
                    </a:p>
                  </a:txBody>
                  <a:tcPr/>
                </a:tc>
                <a:tc>
                  <a:txBody>
                    <a:bodyPr/>
                    <a:lstStyle/>
                    <a:p>
                      <a:pPr algn="ctr"/>
                      <a:r>
                        <a:rPr lang="en-US" dirty="0"/>
                        <a:t>~(N ^ V)</a:t>
                      </a:r>
                    </a:p>
                  </a:txBody>
                  <a:tcPr/>
                </a:tc>
                <a:tc>
                  <a:txBody>
                    <a:bodyPr/>
                    <a:lstStyle/>
                    <a:p>
                      <a:pPr algn="ctr"/>
                      <a:r>
                        <a:rPr lang="en-US" dirty="0"/>
                        <a:t>A &gt;= B</a:t>
                      </a:r>
                    </a:p>
                  </a:txBody>
                  <a:tcPr/>
                </a:tc>
                <a:tc>
                  <a:txBody>
                    <a:bodyPr/>
                    <a:lstStyle/>
                    <a:p>
                      <a:pPr algn="ctr"/>
                      <a:endParaRPr lang="en-US" dirty="0"/>
                    </a:p>
                  </a:txBody>
                  <a:tcPr/>
                </a:tc>
                <a:extLst>
                  <a:ext uri="{0D108BD9-81ED-4DB2-BD59-A6C34878D82A}">
                    <a16:rowId xmlns:a16="http://schemas.microsoft.com/office/drawing/2014/main" val="4157197994"/>
                  </a:ext>
                </a:extLst>
              </a:tr>
              <a:tr h="370840">
                <a:tc>
                  <a:txBody>
                    <a:bodyPr/>
                    <a:lstStyle/>
                    <a:p>
                      <a:pPr algn="ctr"/>
                      <a:r>
                        <a:rPr lang="en-US" dirty="0" err="1"/>
                        <a:t>jl</a:t>
                      </a:r>
                      <a:endParaRPr lang="en-US" dirty="0"/>
                    </a:p>
                  </a:txBody>
                  <a:tcPr/>
                </a:tc>
                <a:tc>
                  <a:txBody>
                    <a:bodyPr/>
                    <a:lstStyle/>
                    <a:p>
                      <a:pPr algn="ctr"/>
                      <a:r>
                        <a:rPr lang="en-US" dirty="0" err="1"/>
                        <a:t>blt</a:t>
                      </a:r>
                      <a:endParaRPr lang="en-US" dirty="0"/>
                    </a:p>
                  </a:txBody>
                  <a:tcPr/>
                </a:tc>
                <a:tc>
                  <a:txBody>
                    <a:bodyPr/>
                    <a:lstStyle/>
                    <a:p>
                      <a:pPr algn="ctr"/>
                      <a:r>
                        <a:rPr lang="en-US" dirty="0"/>
                        <a:t>Less than</a:t>
                      </a:r>
                    </a:p>
                  </a:txBody>
                  <a:tcPr/>
                </a:tc>
                <a:tc>
                  <a:txBody>
                    <a:bodyPr/>
                    <a:lstStyle/>
                    <a:p>
                      <a:pPr algn="ctr"/>
                      <a:r>
                        <a:rPr lang="en-US" dirty="0"/>
                        <a:t>(N ^ V)</a:t>
                      </a:r>
                    </a:p>
                  </a:txBody>
                  <a:tcPr/>
                </a:tc>
                <a:tc>
                  <a:txBody>
                    <a:bodyPr/>
                    <a:lstStyle/>
                    <a:p>
                      <a:pPr algn="ctr"/>
                      <a:r>
                        <a:rPr lang="en-US" dirty="0"/>
                        <a:t>A &lt; B</a:t>
                      </a:r>
                    </a:p>
                  </a:txBody>
                  <a:tcPr/>
                </a:tc>
                <a:tc>
                  <a:txBody>
                    <a:bodyPr/>
                    <a:lstStyle/>
                    <a:p>
                      <a:pPr algn="ctr"/>
                      <a:endParaRPr lang="en-US" dirty="0"/>
                    </a:p>
                  </a:txBody>
                  <a:tcPr/>
                </a:tc>
                <a:extLst>
                  <a:ext uri="{0D108BD9-81ED-4DB2-BD59-A6C34878D82A}">
                    <a16:rowId xmlns:a16="http://schemas.microsoft.com/office/drawing/2014/main" val="3898684391"/>
                  </a:ext>
                </a:extLst>
              </a:tr>
              <a:tr h="370840">
                <a:tc>
                  <a:txBody>
                    <a:bodyPr/>
                    <a:lstStyle/>
                    <a:p>
                      <a:pPr algn="ctr"/>
                      <a:r>
                        <a:rPr lang="en-US" dirty="0" err="1"/>
                        <a:t>jle</a:t>
                      </a:r>
                      <a:endParaRPr lang="en-US" dirty="0"/>
                    </a:p>
                  </a:txBody>
                  <a:tcPr/>
                </a:tc>
                <a:tc>
                  <a:txBody>
                    <a:bodyPr/>
                    <a:lstStyle/>
                    <a:p>
                      <a:pPr algn="ctr"/>
                      <a:r>
                        <a:rPr lang="en-US" dirty="0" err="1"/>
                        <a:t>ble</a:t>
                      </a:r>
                      <a:endParaRPr lang="en-US" dirty="0"/>
                    </a:p>
                  </a:txBody>
                  <a:tcPr/>
                </a:tc>
                <a:tc>
                  <a:txBody>
                    <a:bodyPr/>
                    <a:lstStyle/>
                    <a:p>
                      <a:pPr algn="ctr"/>
                      <a:r>
                        <a:rPr lang="en-US" dirty="0"/>
                        <a:t>Less than or equal</a:t>
                      </a:r>
                    </a:p>
                  </a:txBody>
                  <a:tcPr/>
                </a:tc>
                <a:tc>
                  <a:txBody>
                    <a:bodyPr/>
                    <a:lstStyle/>
                    <a:p>
                      <a:pPr algn="ctr"/>
                      <a:r>
                        <a:rPr lang="en-US" dirty="0"/>
                        <a:t>(N ^ V) | Z</a:t>
                      </a:r>
                    </a:p>
                  </a:txBody>
                  <a:tcPr/>
                </a:tc>
                <a:tc>
                  <a:txBody>
                    <a:bodyPr/>
                    <a:lstStyle/>
                    <a:p>
                      <a:pPr algn="ctr"/>
                      <a:r>
                        <a:rPr lang="en-US" dirty="0"/>
                        <a:t>A &lt;=B</a:t>
                      </a:r>
                    </a:p>
                  </a:txBody>
                  <a:tcPr/>
                </a:tc>
                <a:tc>
                  <a:txBody>
                    <a:bodyPr/>
                    <a:lstStyle/>
                    <a:p>
                      <a:pPr algn="ctr"/>
                      <a:endParaRPr lang="en-US" dirty="0"/>
                    </a:p>
                  </a:txBody>
                  <a:tcPr/>
                </a:tc>
                <a:extLst>
                  <a:ext uri="{0D108BD9-81ED-4DB2-BD59-A6C34878D82A}">
                    <a16:rowId xmlns:a16="http://schemas.microsoft.com/office/drawing/2014/main" val="1112981864"/>
                  </a:ext>
                </a:extLst>
              </a:tr>
            </a:tbl>
          </a:graphicData>
        </a:graphic>
      </p:graphicFrame>
      <p:sp>
        <p:nvSpPr>
          <p:cNvPr id="7" name="Footer Placeholder 6">
            <a:extLst>
              <a:ext uri="{FF2B5EF4-FFF2-40B4-BE49-F238E27FC236}">
                <a16:creationId xmlns:a16="http://schemas.microsoft.com/office/drawing/2014/main" id="{FCE27D22-74A9-3C44-81F8-3B2626C4DDD1}"/>
              </a:ext>
            </a:extLst>
          </p:cNvPr>
          <p:cNvSpPr>
            <a:spLocks noGrp="1"/>
          </p:cNvSpPr>
          <p:nvPr>
            <p:ph type="ftr" sz="quarter" idx="11"/>
          </p:nvPr>
        </p:nvSpPr>
        <p:spPr/>
        <p:txBody>
          <a:bodyPr/>
          <a:lstStyle/>
          <a:p>
            <a:r>
              <a:rPr lang="en-US"/>
              <a:t>Programming at the Hardware/Software Interface</a:t>
            </a:r>
            <a:endParaRPr lang="en-US" dirty="0"/>
          </a:p>
        </p:txBody>
      </p:sp>
      <p:sp>
        <p:nvSpPr>
          <p:cNvPr id="8" name="Slide Number Placeholder 7">
            <a:extLst>
              <a:ext uri="{FF2B5EF4-FFF2-40B4-BE49-F238E27FC236}">
                <a16:creationId xmlns:a16="http://schemas.microsoft.com/office/drawing/2014/main" id="{903B00C5-ECB8-4D4C-875D-911C5ADB28C3}"/>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9" name="Text Placeholder 8">
            <a:extLst>
              <a:ext uri="{FF2B5EF4-FFF2-40B4-BE49-F238E27FC236}">
                <a16:creationId xmlns:a16="http://schemas.microsoft.com/office/drawing/2014/main" id="{DDE4F746-8821-8D46-9ED2-ED42F45C29C1}"/>
              </a:ext>
            </a:extLst>
          </p:cNvPr>
          <p:cNvSpPr>
            <a:spLocks noGrp="1"/>
          </p:cNvSpPr>
          <p:nvPr>
            <p:ph type="body" sz="quarter" idx="13"/>
          </p:nvPr>
        </p:nvSpPr>
        <p:spPr/>
        <p:txBody>
          <a:bodyPr/>
          <a:lstStyle/>
          <a:p>
            <a:r>
              <a:rPr lang="en-US" dirty="0"/>
              <a:t>Slide by Bohn</a:t>
            </a:r>
          </a:p>
        </p:txBody>
      </p:sp>
      <p:sp>
        <p:nvSpPr>
          <p:cNvPr id="12" name="TextBox 11">
            <a:extLst>
              <a:ext uri="{FF2B5EF4-FFF2-40B4-BE49-F238E27FC236}">
                <a16:creationId xmlns:a16="http://schemas.microsoft.com/office/drawing/2014/main" id="{CF63B96E-7DC7-2E41-ABCD-FAEA5BD5A18D}"/>
              </a:ext>
            </a:extLst>
          </p:cNvPr>
          <p:cNvSpPr txBox="1"/>
          <p:nvPr/>
        </p:nvSpPr>
        <p:spPr>
          <a:xfrm>
            <a:off x="8007928" y="2029326"/>
            <a:ext cx="1439818" cy="646331"/>
          </a:xfrm>
          <a:prstGeom prst="rect">
            <a:avLst/>
          </a:prstGeom>
          <a:noFill/>
        </p:spPr>
        <p:txBody>
          <a:bodyPr wrap="none" rtlCol="0">
            <a:spAutoFit/>
          </a:bodyPr>
          <a:lstStyle/>
          <a:p>
            <a:r>
              <a:rPr lang="en-US" dirty="0" err="1">
                <a:latin typeface="Lucida Console" panose="020B0609040504020204" pitchFamily="49" charset="0"/>
              </a:rPr>
              <a:t>cmpq</a:t>
            </a:r>
            <a:r>
              <a:rPr lang="en-US" dirty="0">
                <a:latin typeface="Lucida Console" panose="020B0609040504020204" pitchFamily="49" charset="0"/>
              </a:rPr>
              <a:t> B, A</a:t>
            </a:r>
          </a:p>
          <a:p>
            <a:r>
              <a:rPr lang="en-US" dirty="0" err="1">
                <a:latin typeface="Lucida Console" panose="020B0609040504020204" pitchFamily="49" charset="0"/>
              </a:rPr>
              <a:t>cmp</a:t>
            </a:r>
            <a:r>
              <a:rPr lang="en-US" dirty="0">
                <a:latin typeface="Lucida Console" panose="020B0609040504020204" pitchFamily="49" charset="0"/>
              </a:rPr>
              <a:t>  A, B</a:t>
            </a:r>
          </a:p>
        </p:txBody>
      </p:sp>
      <p:sp>
        <p:nvSpPr>
          <p:cNvPr id="13" name="TextBox 12">
            <a:extLst>
              <a:ext uri="{FF2B5EF4-FFF2-40B4-BE49-F238E27FC236}">
                <a16:creationId xmlns:a16="http://schemas.microsoft.com/office/drawing/2014/main" id="{224665F0-3D69-DC48-B37E-AEEDDBF03D39}"/>
              </a:ext>
            </a:extLst>
          </p:cNvPr>
          <p:cNvSpPr txBox="1"/>
          <p:nvPr/>
        </p:nvSpPr>
        <p:spPr>
          <a:xfrm>
            <a:off x="9712177" y="2029326"/>
            <a:ext cx="1579278" cy="646331"/>
          </a:xfrm>
          <a:prstGeom prst="rect">
            <a:avLst/>
          </a:prstGeom>
          <a:noFill/>
        </p:spPr>
        <p:txBody>
          <a:bodyPr wrap="none" rtlCol="0">
            <a:spAutoFit/>
          </a:bodyPr>
          <a:lstStyle/>
          <a:p>
            <a:r>
              <a:rPr lang="en-US" dirty="0" err="1">
                <a:latin typeface="Lucida Console" panose="020B0609040504020204" pitchFamily="49" charset="0"/>
              </a:rPr>
              <a:t>testq</a:t>
            </a:r>
            <a:r>
              <a:rPr lang="en-US" dirty="0">
                <a:latin typeface="Lucida Console" panose="020B0609040504020204" pitchFamily="49" charset="0"/>
              </a:rPr>
              <a:t> A, A</a:t>
            </a:r>
          </a:p>
          <a:p>
            <a:r>
              <a:rPr lang="en-US" dirty="0" err="1">
                <a:latin typeface="Lucida Console" panose="020B0609040504020204" pitchFamily="49" charset="0"/>
              </a:rPr>
              <a:t>tst</a:t>
            </a:r>
            <a:r>
              <a:rPr lang="en-US" dirty="0">
                <a:latin typeface="Lucida Console" panose="020B0609040504020204" pitchFamily="49" charset="0"/>
              </a:rPr>
              <a:t>   A, A</a:t>
            </a:r>
          </a:p>
        </p:txBody>
      </p:sp>
      <p:sp>
        <p:nvSpPr>
          <p:cNvPr id="14" name="TextBox 13">
            <a:extLst>
              <a:ext uri="{FF2B5EF4-FFF2-40B4-BE49-F238E27FC236}">
                <a16:creationId xmlns:a16="http://schemas.microsoft.com/office/drawing/2014/main" id="{16AD1B18-6313-0B40-8C03-EA786A35FA1B}"/>
              </a:ext>
            </a:extLst>
          </p:cNvPr>
          <p:cNvSpPr txBox="1"/>
          <p:nvPr/>
        </p:nvSpPr>
        <p:spPr>
          <a:xfrm>
            <a:off x="1856509" y="2029326"/>
            <a:ext cx="1439818" cy="646331"/>
          </a:xfrm>
          <a:prstGeom prst="rect">
            <a:avLst/>
          </a:prstGeom>
          <a:noFill/>
        </p:spPr>
        <p:txBody>
          <a:bodyPr wrap="none" rtlCol="0">
            <a:spAutoFit/>
          </a:bodyPr>
          <a:lstStyle/>
          <a:p>
            <a:r>
              <a:rPr lang="en-US" dirty="0" err="1">
                <a:latin typeface="Lucida Console" panose="020B0609040504020204" pitchFamily="49" charset="0"/>
              </a:rPr>
              <a:t>j</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a:p>
            <a:r>
              <a:rPr lang="en-US" dirty="0" err="1">
                <a:latin typeface="Lucida Console" panose="020B0609040504020204" pitchFamily="49" charset="0"/>
              </a:rPr>
              <a:t>b</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p:txBody>
      </p:sp>
      <p:sp>
        <p:nvSpPr>
          <p:cNvPr id="10" name="TextBox 9">
            <a:extLst>
              <a:ext uri="{FF2B5EF4-FFF2-40B4-BE49-F238E27FC236}">
                <a16:creationId xmlns:a16="http://schemas.microsoft.com/office/drawing/2014/main" id="{F17EDBC5-45D9-3C46-B85F-EBA297D31130}"/>
              </a:ext>
            </a:extLst>
          </p:cNvPr>
          <p:cNvSpPr txBox="1"/>
          <p:nvPr/>
        </p:nvSpPr>
        <p:spPr>
          <a:xfrm>
            <a:off x="838200" y="5597336"/>
            <a:ext cx="3966855" cy="923330"/>
          </a:xfrm>
          <a:prstGeom prst="rect">
            <a:avLst/>
          </a:prstGeom>
          <a:noFill/>
        </p:spPr>
        <p:txBody>
          <a:bodyPr wrap="none" rtlCol="0">
            <a:spAutoFit/>
          </a:bodyPr>
          <a:lstStyle/>
          <a:p>
            <a:r>
              <a:rPr lang="en-US" dirty="0"/>
              <a:t>Z / ZF = Zero Flag</a:t>
            </a:r>
          </a:p>
          <a:p>
            <a:r>
              <a:rPr lang="en-US" dirty="0"/>
              <a:t>SF / N = Sign / Negative Flag</a:t>
            </a:r>
          </a:p>
          <a:p>
            <a:r>
              <a:rPr lang="en-US" dirty="0"/>
              <a:t>OF / V = Overflow Flag (signed overflow)</a:t>
            </a:r>
          </a:p>
        </p:txBody>
      </p:sp>
    </p:spTree>
    <p:extLst>
      <p:ext uri="{BB962C8B-B14F-4D97-AF65-F5344CB8AC3E}">
        <p14:creationId xmlns:p14="http://schemas.microsoft.com/office/powerpoint/2010/main" val="392812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DECCB8F-B0AE-4540-97C8-7FBAC13C2D15}"/>
              </a:ext>
            </a:extLst>
          </p:cNvPr>
          <p:cNvSpPr>
            <a:spLocks noGrp="1"/>
          </p:cNvSpPr>
          <p:nvPr>
            <p:ph type="title"/>
          </p:nvPr>
        </p:nvSpPr>
        <p:spPr/>
        <p:txBody>
          <a:bodyPr/>
          <a:lstStyle/>
          <a:p>
            <a:r>
              <a:rPr lang="en-US" dirty="0"/>
              <a:t>Array Indexing </a:t>
            </a:r>
            <a:r>
              <a:rPr lang="en-US" dirty="0">
                <a:sym typeface="Wingdings" pitchFamily="2" charset="2"/>
              </a:rPr>
              <a:t> Pointer Arithmetic</a:t>
            </a:r>
            <a:endParaRPr lang="en-US" dirty="0"/>
          </a:p>
        </p:txBody>
      </p:sp>
      <p:sp>
        <p:nvSpPr>
          <p:cNvPr id="9" name="Content Placeholder 8">
            <a:extLst>
              <a:ext uri="{FF2B5EF4-FFF2-40B4-BE49-F238E27FC236}">
                <a16:creationId xmlns:a16="http://schemas.microsoft.com/office/drawing/2014/main" id="{917E7A5D-AEBA-0B4C-9F0F-5221375EC3F7}"/>
              </a:ext>
            </a:extLst>
          </p:cNvPr>
          <p:cNvSpPr>
            <a:spLocks noGrp="1"/>
          </p:cNvSpPr>
          <p:nvPr>
            <p:ph idx="1"/>
          </p:nvPr>
        </p:nvSpPr>
        <p:spPr>
          <a:xfrm>
            <a:off x="838200" y="1825625"/>
            <a:ext cx="2629209" cy="652999"/>
          </a:xfrm>
        </p:spPr>
        <p:txBody>
          <a:bodyPr/>
          <a:lstStyle/>
          <a:p>
            <a:r>
              <a:rPr lang="en-US" dirty="0"/>
              <a:t>A[</a:t>
            </a:r>
            <a:r>
              <a:rPr lang="en-US" i="1" dirty="0"/>
              <a:t>j</a:t>
            </a:r>
            <a:r>
              <a:rPr lang="en-US" dirty="0"/>
              <a:t>] </a:t>
            </a:r>
            <a:r>
              <a:rPr lang="en-US" dirty="0">
                <a:sym typeface="Wingdings" panose="05000000000000000000" pitchFamily="2" charset="2"/>
              </a:rPr>
              <a:t> *(</a:t>
            </a:r>
            <a:r>
              <a:rPr lang="en-US" dirty="0" err="1">
                <a:sym typeface="Wingdings" panose="05000000000000000000" pitchFamily="2" charset="2"/>
              </a:rPr>
              <a:t>A+</a:t>
            </a:r>
            <a:r>
              <a:rPr lang="en-US" i="1" dirty="0" err="1">
                <a:sym typeface="Wingdings" panose="05000000000000000000" pitchFamily="2" charset="2"/>
              </a:rPr>
              <a:t>j</a:t>
            </a:r>
            <a:r>
              <a:rPr lang="en-US" dirty="0">
                <a:sym typeface="Wingdings" panose="05000000000000000000" pitchFamily="2" charset="2"/>
              </a:rPr>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44" name="Group 43">
            <a:extLst>
              <a:ext uri="{FF2B5EF4-FFF2-40B4-BE49-F238E27FC236}">
                <a16:creationId xmlns:a16="http://schemas.microsoft.com/office/drawing/2014/main" id="{8929E7C9-23DD-D74D-997B-B61A0E977668}"/>
              </a:ext>
            </a:extLst>
          </p:cNvPr>
          <p:cNvGrpSpPr/>
          <p:nvPr/>
        </p:nvGrpSpPr>
        <p:grpSpPr>
          <a:xfrm>
            <a:off x="3510231" y="2658011"/>
            <a:ext cx="7698159" cy="320634"/>
            <a:chOff x="3510231" y="2658011"/>
            <a:chExt cx="7698159" cy="320634"/>
          </a:xfrm>
        </p:grpSpPr>
        <p:sp>
          <p:nvSpPr>
            <p:cNvPr id="19" name="Rectangle 18">
              <a:extLst>
                <a:ext uri="{FF2B5EF4-FFF2-40B4-BE49-F238E27FC236}">
                  <a16:creationId xmlns:a16="http://schemas.microsoft.com/office/drawing/2014/main" id="{D2DCD092-20CD-BC44-A684-816205FC59F9}"/>
                </a:ext>
              </a:extLst>
            </p:cNvPr>
            <p:cNvSpPr/>
            <p:nvPr/>
          </p:nvSpPr>
          <p:spPr>
            <a:xfrm>
              <a:off x="3510231"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E6BD83F9-4EE8-244B-B473-D6AAEAA27194}"/>
                </a:ext>
              </a:extLst>
            </p:cNvPr>
            <p:cNvSpPr/>
            <p:nvPr/>
          </p:nvSpPr>
          <p:spPr>
            <a:xfrm>
              <a:off x="3830865"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a:extLst>
                <a:ext uri="{FF2B5EF4-FFF2-40B4-BE49-F238E27FC236}">
                  <a16:creationId xmlns:a16="http://schemas.microsoft.com/office/drawing/2014/main" id="{EE6ED969-542B-4344-B892-D7104F95EB28}"/>
                </a:ext>
              </a:extLst>
            </p:cNvPr>
            <p:cNvSpPr/>
            <p:nvPr/>
          </p:nvSpPr>
          <p:spPr>
            <a:xfrm>
              <a:off x="4151499"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728130ED-DCA8-CA46-A93B-D5F7C853E9DF}"/>
                </a:ext>
              </a:extLst>
            </p:cNvPr>
            <p:cNvSpPr/>
            <p:nvPr/>
          </p:nvSpPr>
          <p:spPr>
            <a:xfrm>
              <a:off x="4472133"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21A77F8F-D521-1C44-825E-061F86975B48}"/>
                </a:ext>
              </a:extLst>
            </p:cNvPr>
            <p:cNvSpPr/>
            <p:nvPr/>
          </p:nvSpPr>
          <p:spPr>
            <a:xfrm>
              <a:off x="4793748"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86EC8A64-B302-1C4F-A4A2-A93183041138}"/>
                </a:ext>
              </a:extLst>
            </p:cNvPr>
            <p:cNvSpPr/>
            <p:nvPr/>
          </p:nvSpPr>
          <p:spPr>
            <a:xfrm>
              <a:off x="5114382"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a:extLst>
                <a:ext uri="{FF2B5EF4-FFF2-40B4-BE49-F238E27FC236}">
                  <a16:creationId xmlns:a16="http://schemas.microsoft.com/office/drawing/2014/main" id="{2664A99F-E1BA-6F4A-96E4-E1435033D7A7}"/>
                </a:ext>
              </a:extLst>
            </p:cNvPr>
            <p:cNvSpPr/>
            <p:nvPr/>
          </p:nvSpPr>
          <p:spPr>
            <a:xfrm>
              <a:off x="5435016"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ectangle 26">
              <a:extLst>
                <a:ext uri="{FF2B5EF4-FFF2-40B4-BE49-F238E27FC236}">
                  <a16:creationId xmlns:a16="http://schemas.microsoft.com/office/drawing/2014/main" id="{8BBBB65E-8788-7248-A7A6-182F13D99702}"/>
                </a:ext>
              </a:extLst>
            </p:cNvPr>
            <p:cNvSpPr/>
            <p:nvPr/>
          </p:nvSpPr>
          <p:spPr>
            <a:xfrm>
              <a:off x="5755650"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E58D8203-BFDD-0C45-B78B-33F12DF74B6C}"/>
                </a:ext>
              </a:extLst>
            </p:cNvPr>
            <p:cNvSpPr/>
            <p:nvPr/>
          </p:nvSpPr>
          <p:spPr>
            <a:xfrm>
              <a:off x="6076284"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a:extLst>
                <a:ext uri="{FF2B5EF4-FFF2-40B4-BE49-F238E27FC236}">
                  <a16:creationId xmlns:a16="http://schemas.microsoft.com/office/drawing/2014/main" id="{06DCCFF7-ED12-6940-8B2C-900C4F6DCC2D}"/>
                </a:ext>
              </a:extLst>
            </p:cNvPr>
            <p:cNvSpPr/>
            <p:nvPr/>
          </p:nvSpPr>
          <p:spPr>
            <a:xfrm>
              <a:off x="6396918"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D9EA312C-4397-2E4E-BBD4-4B9837FB1BF0}"/>
                </a:ext>
              </a:extLst>
            </p:cNvPr>
            <p:cNvSpPr/>
            <p:nvPr/>
          </p:nvSpPr>
          <p:spPr>
            <a:xfrm>
              <a:off x="6717552"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a:extLst>
                <a:ext uri="{FF2B5EF4-FFF2-40B4-BE49-F238E27FC236}">
                  <a16:creationId xmlns:a16="http://schemas.microsoft.com/office/drawing/2014/main" id="{0F40458E-1207-FA47-89A1-E04DD8BE8CFD}"/>
                </a:ext>
              </a:extLst>
            </p:cNvPr>
            <p:cNvSpPr/>
            <p:nvPr/>
          </p:nvSpPr>
          <p:spPr>
            <a:xfrm>
              <a:off x="7038186"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8066C9DA-97D0-E94E-B59E-9A2FEA78703A}"/>
                </a:ext>
              </a:extLst>
            </p:cNvPr>
            <p:cNvSpPr/>
            <p:nvPr/>
          </p:nvSpPr>
          <p:spPr>
            <a:xfrm>
              <a:off x="7359801"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79CDD55B-9E0E-3547-8EB5-8B95C58C9796}"/>
                </a:ext>
              </a:extLst>
            </p:cNvPr>
            <p:cNvSpPr/>
            <p:nvPr/>
          </p:nvSpPr>
          <p:spPr>
            <a:xfrm>
              <a:off x="7680435"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33">
              <a:extLst>
                <a:ext uri="{FF2B5EF4-FFF2-40B4-BE49-F238E27FC236}">
                  <a16:creationId xmlns:a16="http://schemas.microsoft.com/office/drawing/2014/main" id="{A0EEF05E-6BE5-8F45-ACD2-59405284667D}"/>
                </a:ext>
              </a:extLst>
            </p:cNvPr>
            <p:cNvSpPr/>
            <p:nvPr/>
          </p:nvSpPr>
          <p:spPr>
            <a:xfrm>
              <a:off x="8001069"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4EA9D5FF-E805-ED4C-A657-07E3D76D0A98}"/>
                </a:ext>
              </a:extLst>
            </p:cNvPr>
            <p:cNvSpPr/>
            <p:nvPr/>
          </p:nvSpPr>
          <p:spPr>
            <a:xfrm>
              <a:off x="8321703"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9791C83-A674-2748-9C10-AB6559B9A657}"/>
                </a:ext>
              </a:extLst>
            </p:cNvPr>
            <p:cNvSpPr/>
            <p:nvPr/>
          </p:nvSpPr>
          <p:spPr>
            <a:xfrm>
              <a:off x="8642337"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a:extLst>
                <a:ext uri="{FF2B5EF4-FFF2-40B4-BE49-F238E27FC236}">
                  <a16:creationId xmlns:a16="http://schemas.microsoft.com/office/drawing/2014/main" id="{D92B797F-0C67-B749-B791-7D0A650B97F1}"/>
                </a:ext>
              </a:extLst>
            </p:cNvPr>
            <p:cNvSpPr/>
            <p:nvPr/>
          </p:nvSpPr>
          <p:spPr>
            <a:xfrm>
              <a:off x="8962971"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a:extLst>
                <a:ext uri="{FF2B5EF4-FFF2-40B4-BE49-F238E27FC236}">
                  <a16:creationId xmlns:a16="http://schemas.microsoft.com/office/drawing/2014/main" id="{A055C4F6-65A5-0241-B113-B87E40627859}"/>
                </a:ext>
              </a:extLst>
            </p:cNvPr>
            <p:cNvSpPr/>
            <p:nvPr/>
          </p:nvSpPr>
          <p:spPr>
            <a:xfrm>
              <a:off x="9283605"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ectangle 38">
              <a:extLst>
                <a:ext uri="{FF2B5EF4-FFF2-40B4-BE49-F238E27FC236}">
                  <a16:creationId xmlns:a16="http://schemas.microsoft.com/office/drawing/2014/main" id="{F4C90470-04E5-D548-B607-023DECD71E40}"/>
                </a:ext>
              </a:extLst>
            </p:cNvPr>
            <p:cNvSpPr/>
            <p:nvPr/>
          </p:nvSpPr>
          <p:spPr>
            <a:xfrm>
              <a:off x="9604239"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a:extLst>
                <a:ext uri="{FF2B5EF4-FFF2-40B4-BE49-F238E27FC236}">
                  <a16:creationId xmlns:a16="http://schemas.microsoft.com/office/drawing/2014/main" id="{8DFC0828-6522-0242-9980-7A665E28EBE1}"/>
                </a:ext>
              </a:extLst>
            </p:cNvPr>
            <p:cNvSpPr/>
            <p:nvPr/>
          </p:nvSpPr>
          <p:spPr>
            <a:xfrm>
              <a:off x="9925854"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a:extLst>
                <a:ext uri="{FF2B5EF4-FFF2-40B4-BE49-F238E27FC236}">
                  <a16:creationId xmlns:a16="http://schemas.microsoft.com/office/drawing/2014/main" id="{0399575D-B3F4-DE49-9A01-B7FB79C8951D}"/>
                </a:ext>
              </a:extLst>
            </p:cNvPr>
            <p:cNvSpPr/>
            <p:nvPr/>
          </p:nvSpPr>
          <p:spPr>
            <a:xfrm>
              <a:off x="10246488"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Rectangle 41">
              <a:extLst>
                <a:ext uri="{FF2B5EF4-FFF2-40B4-BE49-F238E27FC236}">
                  <a16:creationId xmlns:a16="http://schemas.microsoft.com/office/drawing/2014/main" id="{85FB16DB-1E14-554B-A4EA-2F8AADBB7D2E}"/>
                </a:ext>
              </a:extLst>
            </p:cNvPr>
            <p:cNvSpPr/>
            <p:nvPr/>
          </p:nvSpPr>
          <p:spPr>
            <a:xfrm>
              <a:off x="10567122"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30444B47-75AD-244D-BA2F-338E519231FB}"/>
                </a:ext>
              </a:extLst>
            </p:cNvPr>
            <p:cNvSpPr/>
            <p:nvPr/>
          </p:nvSpPr>
          <p:spPr>
            <a:xfrm>
              <a:off x="10887756" y="2658011"/>
              <a:ext cx="320634" cy="32063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5" name="Group 44">
            <a:extLst>
              <a:ext uri="{FF2B5EF4-FFF2-40B4-BE49-F238E27FC236}">
                <a16:creationId xmlns:a16="http://schemas.microsoft.com/office/drawing/2014/main" id="{6260F5B2-2AC2-504E-8747-AB9C1779A55F}"/>
              </a:ext>
            </a:extLst>
          </p:cNvPr>
          <p:cNvGrpSpPr/>
          <p:nvPr/>
        </p:nvGrpSpPr>
        <p:grpSpPr>
          <a:xfrm>
            <a:off x="3509739" y="3997191"/>
            <a:ext cx="7698650" cy="320634"/>
            <a:chOff x="3510230" y="2658011"/>
            <a:chExt cx="7698650" cy="320634"/>
          </a:xfrm>
        </p:grpSpPr>
        <p:sp>
          <p:nvSpPr>
            <p:cNvPr id="46" name="Rectangle 45">
              <a:extLst>
                <a:ext uri="{FF2B5EF4-FFF2-40B4-BE49-F238E27FC236}">
                  <a16:creationId xmlns:a16="http://schemas.microsoft.com/office/drawing/2014/main" id="{79CE839B-9621-294A-89EB-E77F01996890}"/>
                </a:ext>
              </a:extLst>
            </p:cNvPr>
            <p:cNvSpPr/>
            <p:nvPr/>
          </p:nvSpPr>
          <p:spPr>
            <a:xfrm>
              <a:off x="351023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D843CD59-CB18-7E43-AE80-DA8F24334DAF}"/>
                </a:ext>
              </a:extLst>
            </p:cNvPr>
            <p:cNvSpPr/>
            <p:nvPr/>
          </p:nvSpPr>
          <p:spPr>
            <a:xfrm>
              <a:off x="4793747"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Rectangle 53">
              <a:extLst>
                <a:ext uri="{FF2B5EF4-FFF2-40B4-BE49-F238E27FC236}">
                  <a16:creationId xmlns:a16="http://schemas.microsoft.com/office/drawing/2014/main" id="{55DE29EC-D053-3842-A173-5269EC698DF6}"/>
                </a:ext>
              </a:extLst>
            </p:cNvPr>
            <p:cNvSpPr/>
            <p:nvPr/>
          </p:nvSpPr>
          <p:spPr>
            <a:xfrm>
              <a:off x="607628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Rectangle 57">
              <a:extLst>
                <a:ext uri="{FF2B5EF4-FFF2-40B4-BE49-F238E27FC236}">
                  <a16:creationId xmlns:a16="http://schemas.microsoft.com/office/drawing/2014/main" id="{46EDE969-9452-F745-BB30-A1FC1466E1DE}"/>
                </a:ext>
              </a:extLst>
            </p:cNvPr>
            <p:cNvSpPr/>
            <p:nvPr/>
          </p:nvSpPr>
          <p:spPr>
            <a:xfrm>
              <a:off x="735980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61">
              <a:extLst>
                <a:ext uri="{FF2B5EF4-FFF2-40B4-BE49-F238E27FC236}">
                  <a16:creationId xmlns:a16="http://schemas.microsoft.com/office/drawing/2014/main" id="{CA806DEE-A7E6-F042-8365-6881EFE9DFF9}"/>
                </a:ext>
              </a:extLst>
            </p:cNvPr>
            <p:cNvSpPr/>
            <p:nvPr/>
          </p:nvSpPr>
          <p:spPr>
            <a:xfrm>
              <a:off x="8642336"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Rectangle 65">
              <a:extLst>
                <a:ext uri="{FF2B5EF4-FFF2-40B4-BE49-F238E27FC236}">
                  <a16:creationId xmlns:a16="http://schemas.microsoft.com/office/drawing/2014/main" id="{4344D711-8434-154C-8760-6632C785719E}"/>
                </a:ext>
              </a:extLst>
            </p:cNvPr>
            <p:cNvSpPr/>
            <p:nvPr/>
          </p:nvSpPr>
          <p:spPr>
            <a:xfrm>
              <a:off x="992585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76" name="Group 75">
            <a:extLst>
              <a:ext uri="{FF2B5EF4-FFF2-40B4-BE49-F238E27FC236}">
                <a16:creationId xmlns:a16="http://schemas.microsoft.com/office/drawing/2014/main" id="{99130296-31DE-7A45-8C27-910496B23B4D}"/>
              </a:ext>
            </a:extLst>
          </p:cNvPr>
          <p:cNvGrpSpPr/>
          <p:nvPr/>
        </p:nvGrpSpPr>
        <p:grpSpPr>
          <a:xfrm>
            <a:off x="3509739" y="5336372"/>
            <a:ext cx="7698159" cy="320634"/>
            <a:chOff x="3529947" y="4462608"/>
            <a:chExt cx="7698159" cy="320634"/>
          </a:xfrm>
        </p:grpSpPr>
        <p:sp>
          <p:nvSpPr>
            <p:cNvPr id="70" name="Rectangle 69">
              <a:extLst>
                <a:ext uri="{FF2B5EF4-FFF2-40B4-BE49-F238E27FC236}">
                  <a16:creationId xmlns:a16="http://schemas.microsoft.com/office/drawing/2014/main" id="{64791401-76AC-6C4D-8577-26AF89A4C87C}"/>
                </a:ext>
              </a:extLst>
            </p:cNvPr>
            <p:cNvSpPr/>
            <p:nvPr/>
          </p:nvSpPr>
          <p:spPr>
            <a:xfrm>
              <a:off x="3529947" y="4462608"/>
              <a:ext cx="2566053" cy="3206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2" name="Rectangle 71">
              <a:extLst>
                <a:ext uri="{FF2B5EF4-FFF2-40B4-BE49-F238E27FC236}">
                  <a16:creationId xmlns:a16="http://schemas.microsoft.com/office/drawing/2014/main" id="{C1CDF299-CD72-AB49-99B3-D3D46B1549FF}"/>
                </a:ext>
              </a:extLst>
            </p:cNvPr>
            <p:cNvSpPr/>
            <p:nvPr/>
          </p:nvSpPr>
          <p:spPr>
            <a:xfrm>
              <a:off x="6096000" y="4462608"/>
              <a:ext cx="2566053" cy="3206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4" name="Rectangle 73">
              <a:extLst>
                <a:ext uri="{FF2B5EF4-FFF2-40B4-BE49-F238E27FC236}">
                  <a16:creationId xmlns:a16="http://schemas.microsoft.com/office/drawing/2014/main" id="{9C20E5AB-14DB-094C-B931-729379C4F970}"/>
                </a:ext>
              </a:extLst>
            </p:cNvPr>
            <p:cNvSpPr/>
            <p:nvPr/>
          </p:nvSpPr>
          <p:spPr>
            <a:xfrm>
              <a:off x="8662053" y="4462608"/>
              <a:ext cx="2566053" cy="32063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7" name="TextBox 76">
            <a:extLst>
              <a:ext uri="{FF2B5EF4-FFF2-40B4-BE49-F238E27FC236}">
                <a16:creationId xmlns:a16="http://schemas.microsoft.com/office/drawing/2014/main" id="{E80499DE-8B53-DC4E-BFE8-A6AFBD1241C0}"/>
              </a:ext>
            </a:extLst>
          </p:cNvPr>
          <p:cNvSpPr txBox="1"/>
          <p:nvPr/>
        </p:nvSpPr>
        <p:spPr>
          <a:xfrm>
            <a:off x="1051364" y="2640146"/>
            <a:ext cx="2416046" cy="369332"/>
          </a:xfrm>
          <a:prstGeom prst="rect">
            <a:avLst/>
          </a:prstGeom>
          <a:noFill/>
        </p:spPr>
        <p:txBody>
          <a:bodyPr wrap="none" rtlCol="0">
            <a:spAutoFit/>
          </a:bodyPr>
          <a:lstStyle/>
          <a:p>
            <a:r>
              <a:rPr lang="en-US" dirty="0">
                <a:latin typeface="Lucida Console" panose="020B0609040504020204" pitchFamily="49" charset="0"/>
              </a:rPr>
              <a:t>char string[24];</a:t>
            </a:r>
          </a:p>
        </p:txBody>
      </p:sp>
      <p:sp>
        <p:nvSpPr>
          <p:cNvPr id="78" name="TextBox 77">
            <a:extLst>
              <a:ext uri="{FF2B5EF4-FFF2-40B4-BE49-F238E27FC236}">
                <a16:creationId xmlns:a16="http://schemas.microsoft.com/office/drawing/2014/main" id="{547E49C7-4421-8745-8501-A11B997FA9A0}"/>
              </a:ext>
            </a:extLst>
          </p:cNvPr>
          <p:cNvSpPr txBox="1"/>
          <p:nvPr/>
        </p:nvSpPr>
        <p:spPr>
          <a:xfrm>
            <a:off x="1053454" y="3979326"/>
            <a:ext cx="2137124" cy="369332"/>
          </a:xfrm>
          <a:prstGeom prst="rect">
            <a:avLst/>
          </a:prstGeom>
          <a:noFill/>
        </p:spPr>
        <p:txBody>
          <a:bodyPr wrap="none" rtlCol="0">
            <a:spAutoFit/>
          </a:bodyPr>
          <a:lstStyle/>
          <a:p>
            <a:r>
              <a:rPr lang="en-US" dirty="0">
                <a:latin typeface="Lucida Console" panose="020B0609040504020204" pitchFamily="49" charset="0"/>
              </a:rPr>
              <a:t>int values[6];</a:t>
            </a:r>
          </a:p>
        </p:txBody>
      </p:sp>
      <p:sp>
        <p:nvSpPr>
          <p:cNvPr id="79" name="TextBox 78">
            <a:extLst>
              <a:ext uri="{FF2B5EF4-FFF2-40B4-BE49-F238E27FC236}">
                <a16:creationId xmlns:a16="http://schemas.microsoft.com/office/drawing/2014/main" id="{FF499AC8-FF44-734B-AE5C-C7A31CF4515F}"/>
              </a:ext>
            </a:extLst>
          </p:cNvPr>
          <p:cNvSpPr txBox="1"/>
          <p:nvPr/>
        </p:nvSpPr>
        <p:spPr>
          <a:xfrm>
            <a:off x="1051364" y="5306146"/>
            <a:ext cx="1718740" cy="369332"/>
          </a:xfrm>
          <a:prstGeom prst="rect">
            <a:avLst/>
          </a:prstGeom>
          <a:noFill/>
        </p:spPr>
        <p:txBody>
          <a:bodyPr wrap="none" rtlCol="0">
            <a:spAutoFit/>
          </a:bodyPr>
          <a:lstStyle/>
          <a:p>
            <a:r>
              <a:rPr lang="en-US" dirty="0">
                <a:latin typeface="Lucida Console" panose="020B0609040504020204" pitchFamily="49" charset="0"/>
              </a:rPr>
              <a:t>long *p[3];</a:t>
            </a:r>
          </a:p>
        </p:txBody>
      </p:sp>
      <p:sp>
        <p:nvSpPr>
          <p:cNvPr id="80" name="TextBox 79">
            <a:extLst>
              <a:ext uri="{FF2B5EF4-FFF2-40B4-BE49-F238E27FC236}">
                <a16:creationId xmlns:a16="http://schemas.microsoft.com/office/drawing/2014/main" id="{DCDEE3AB-417E-7546-9A19-5177C737E912}"/>
              </a:ext>
            </a:extLst>
          </p:cNvPr>
          <p:cNvSpPr txBox="1"/>
          <p:nvPr/>
        </p:nvSpPr>
        <p:spPr>
          <a:xfrm>
            <a:off x="3509739" y="1844660"/>
            <a:ext cx="1462260" cy="369332"/>
          </a:xfrm>
          <a:prstGeom prst="rect">
            <a:avLst/>
          </a:prstGeom>
          <a:noFill/>
        </p:spPr>
        <p:txBody>
          <a:bodyPr wrap="none" rtlCol="0">
            <a:spAutoFit/>
          </a:bodyPr>
          <a:lstStyle/>
          <a:p>
            <a:r>
              <a:rPr lang="en-US" dirty="0" err="1"/>
              <a:t>base_address</a:t>
            </a:r>
            <a:endParaRPr lang="en-US" dirty="0"/>
          </a:p>
        </p:txBody>
      </p:sp>
      <p:cxnSp>
        <p:nvCxnSpPr>
          <p:cNvPr id="82" name="Straight Connector 81">
            <a:extLst>
              <a:ext uri="{FF2B5EF4-FFF2-40B4-BE49-F238E27FC236}">
                <a16:creationId xmlns:a16="http://schemas.microsoft.com/office/drawing/2014/main" id="{A3CADC86-89EF-4541-8D13-EBD8E9BF7CBD}"/>
              </a:ext>
            </a:extLst>
          </p:cNvPr>
          <p:cNvCxnSpPr>
            <a:cxnSpLocks/>
            <a:stCxn id="80" idx="1"/>
            <a:endCxn id="89" idx="1"/>
          </p:cNvCxnSpPr>
          <p:nvPr/>
        </p:nvCxnSpPr>
        <p:spPr>
          <a:xfrm>
            <a:off x="3509739" y="2029326"/>
            <a:ext cx="3281" cy="423539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828DFC4-2B39-DD4A-88CE-39A3B4B7045B}"/>
              </a:ext>
            </a:extLst>
          </p:cNvPr>
          <p:cNvSpPr txBox="1"/>
          <p:nvPr/>
        </p:nvSpPr>
        <p:spPr>
          <a:xfrm>
            <a:off x="3467409" y="3036358"/>
            <a:ext cx="970779" cy="369332"/>
          </a:xfrm>
          <a:prstGeom prst="rect">
            <a:avLst/>
          </a:prstGeom>
          <a:noFill/>
        </p:spPr>
        <p:txBody>
          <a:bodyPr wrap="none" rtlCol="0">
            <a:spAutoFit/>
          </a:bodyPr>
          <a:lstStyle/>
          <a:p>
            <a:r>
              <a:rPr lang="en-US" dirty="0"/>
              <a:t>string[0]</a:t>
            </a:r>
          </a:p>
        </p:txBody>
      </p:sp>
      <p:sp>
        <p:nvSpPr>
          <p:cNvPr id="84" name="TextBox 83">
            <a:extLst>
              <a:ext uri="{FF2B5EF4-FFF2-40B4-BE49-F238E27FC236}">
                <a16:creationId xmlns:a16="http://schemas.microsoft.com/office/drawing/2014/main" id="{9AAF7337-5F75-2C4C-96C8-D2E60A9FAD62}"/>
              </a:ext>
            </a:extLst>
          </p:cNvPr>
          <p:cNvSpPr txBox="1"/>
          <p:nvPr/>
        </p:nvSpPr>
        <p:spPr>
          <a:xfrm>
            <a:off x="3467409" y="4412722"/>
            <a:ext cx="1034066" cy="369332"/>
          </a:xfrm>
          <a:prstGeom prst="rect">
            <a:avLst/>
          </a:prstGeom>
          <a:noFill/>
        </p:spPr>
        <p:txBody>
          <a:bodyPr wrap="none" rtlCol="0">
            <a:spAutoFit/>
          </a:bodyPr>
          <a:lstStyle/>
          <a:p>
            <a:r>
              <a:rPr lang="en-US" dirty="0"/>
              <a:t>values[0]</a:t>
            </a:r>
          </a:p>
        </p:txBody>
      </p:sp>
      <p:sp>
        <p:nvSpPr>
          <p:cNvPr id="85" name="TextBox 84">
            <a:extLst>
              <a:ext uri="{FF2B5EF4-FFF2-40B4-BE49-F238E27FC236}">
                <a16:creationId xmlns:a16="http://schemas.microsoft.com/office/drawing/2014/main" id="{470F6090-0749-AE48-AF1D-C9C5CA37D165}"/>
              </a:ext>
            </a:extLst>
          </p:cNvPr>
          <p:cNvSpPr txBox="1"/>
          <p:nvPr/>
        </p:nvSpPr>
        <p:spPr>
          <a:xfrm>
            <a:off x="3509248" y="5741421"/>
            <a:ext cx="564578" cy="369332"/>
          </a:xfrm>
          <a:prstGeom prst="rect">
            <a:avLst/>
          </a:prstGeom>
          <a:noFill/>
        </p:spPr>
        <p:txBody>
          <a:bodyPr wrap="none" rtlCol="0">
            <a:spAutoFit/>
          </a:bodyPr>
          <a:lstStyle/>
          <a:p>
            <a:r>
              <a:rPr lang="en-US" dirty="0"/>
              <a:t>p[0]</a:t>
            </a:r>
          </a:p>
        </p:txBody>
      </p:sp>
      <p:sp>
        <p:nvSpPr>
          <p:cNvPr id="87" name="TextBox 86">
            <a:extLst>
              <a:ext uri="{FF2B5EF4-FFF2-40B4-BE49-F238E27FC236}">
                <a16:creationId xmlns:a16="http://schemas.microsoft.com/office/drawing/2014/main" id="{03CBBE25-BF2C-3F4F-B740-BE716682EEFC}"/>
              </a:ext>
            </a:extLst>
          </p:cNvPr>
          <p:cNvSpPr txBox="1"/>
          <p:nvPr/>
        </p:nvSpPr>
        <p:spPr>
          <a:xfrm>
            <a:off x="3471181" y="3374996"/>
            <a:ext cx="828112" cy="369332"/>
          </a:xfrm>
          <a:prstGeom prst="rect">
            <a:avLst/>
          </a:prstGeom>
          <a:noFill/>
        </p:spPr>
        <p:txBody>
          <a:bodyPr wrap="none" rtlCol="0">
            <a:spAutoFit/>
          </a:bodyPr>
          <a:lstStyle/>
          <a:p>
            <a:r>
              <a:rPr lang="en-US" dirty="0"/>
              <a:t>*string</a:t>
            </a:r>
          </a:p>
        </p:txBody>
      </p:sp>
      <p:sp>
        <p:nvSpPr>
          <p:cNvPr id="88" name="TextBox 87">
            <a:extLst>
              <a:ext uri="{FF2B5EF4-FFF2-40B4-BE49-F238E27FC236}">
                <a16:creationId xmlns:a16="http://schemas.microsoft.com/office/drawing/2014/main" id="{FA802102-0656-5F41-AC3A-1E7AC965A24B}"/>
              </a:ext>
            </a:extLst>
          </p:cNvPr>
          <p:cNvSpPr txBox="1"/>
          <p:nvPr/>
        </p:nvSpPr>
        <p:spPr>
          <a:xfrm>
            <a:off x="3471181" y="4751360"/>
            <a:ext cx="891398" cy="369332"/>
          </a:xfrm>
          <a:prstGeom prst="rect">
            <a:avLst/>
          </a:prstGeom>
          <a:noFill/>
        </p:spPr>
        <p:txBody>
          <a:bodyPr wrap="none" rtlCol="0">
            <a:spAutoFit/>
          </a:bodyPr>
          <a:lstStyle/>
          <a:p>
            <a:r>
              <a:rPr lang="en-US" dirty="0"/>
              <a:t>*values</a:t>
            </a:r>
          </a:p>
        </p:txBody>
      </p:sp>
      <p:sp>
        <p:nvSpPr>
          <p:cNvPr id="89" name="TextBox 88">
            <a:extLst>
              <a:ext uri="{FF2B5EF4-FFF2-40B4-BE49-F238E27FC236}">
                <a16:creationId xmlns:a16="http://schemas.microsoft.com/office/drawing/2014/main" id="{10E0AF7A-CFB7-DB46-836C-B11EE57B0667}"/>
              </a:ext>
            </a:extLst>
          </p:cNvPr>
          <p:cNvSpPr txBox="1"/>
          <p:nvPr/>
        </p:nvSpPr>
        <p:spPr>
          <a:xfrm>
            <a:off x="3513020" y="6080059"/>
            <a:ext cx="421910" cy="369332"/>
          </a:xfrm>
          <a:prstGeom prst="rect">
            <a:avLst/>
          </a:prstGeom>
          <a:noFill/>
        </p:spPr>
        <p:txBody>
          <a:bodyPr wrap="none" rtlCol="0">
            <a:spAutoFit/>
          </a:bodyPr>
          <a:lstStyle/>
          <a:p>
            <a:r>
              <a:rPr lang="en-US" dirty="0"/>
              <a:t>*p</a:t>
            </a:r>
          </a:p>
        </p:txBody>
      </p:sp>
      <p:sp>
        <p:nvSpPr>
          <p:cNvPr id="91" name="TextBox 90">
            <a:extLst>
              <a:ext uri="{FF2B5EF4-FFF2-40B4-BE49-F238E27FC236}">
                <a16:creationId xmlns:a16="http://schemas.microsoft.com/office/drawing/2014/main" id="{03349211-B836-7F45-B64B-D47A772B89C6}"/>
              </a:ext>
            </a:extLst>
          </p:cNvPr>
          <p:cNvSpPr txBox="1"/>
          <p:nvPr/>
        </p:nvSpPr>
        <p:spPr>
          <a:xfrm>
            <a:off x="6059490" y="1844660"/>
            <a:ext cx="1696490" cy="369332"/>
          </a:xfrm>
          <a:prstGeom prst="rect">
            <a:avLst/>
          </a:prstGeom>
          <a:noFill/>
        </p:spPr>
        <p:txBody>
          <a:bodyPr wrap="none" rtlCol="0">
            <a:spAutoFit/>
          </a:bodyPr>
          <a:lstStyle/>
          <a:p>
            <a:r>
              <a:rPr lang="en-US" dirty="0"/>
              <a:t>base_address+8</a:t>
            </a:r>
          </a:p>
        </p:txBody>
      </p:sp>
      <p:cxnSp>
        <p:nvCxnSpPr>
          <p:cNvPr id="92" name="Straight Connector 91">
            <a:extLst>
              <a:ext uri="{FF2B5EF4-FFF2-40B4-BE49-F238E27FC236}">
                <a16:creationId xmlns:a16="http://schemas.microsoft.com/office/drawing/2014/main" id="{27DD742F-BA6F-3A47-845D-6D69FC0B425F}"/>
              </a:ext>
            </a:extLst>
          </p:cNvPr>
          <p:cNvCxnSpPr>
            <a:cxnSpLocks/>
            <a:stCxn id="91" idx="1"/>
            <a:endCxn id="98" idx="1"/>
          </p:cNvCxnSpPr>
          <p:nvPr/>
        </p:nvCxnSpPr>
        <p:spPr>
          <a:xfrm>
            <a:off x="6059490" y="2029326"/>
            <a:ext cx="3281" cy="423539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5F5ED38-315E-8B4D-A0BD-8446F1B31989}"/>
              </a:ext>
            </a:extLst>
          </p:cNvPr>
          <p:cNvSpPr txBox="1"/>
          <p:nvPr/>
        </p:nvSpPr>
        <p:spPr>
          <a:xfrm>
            <a:off x="6017160" y="3036358"/>
            <a:ext cx="970779" cy="369332"/>
          </a:xfrm>
          <a:prstGeom prst="rect">
            <a:avLst/>
          </a:prstGeom>
          <a:noFill/>
        </p:spPr>
        <p:txBody>
          <a:bodyPr wrap="none" rtlCol="0">
            <a:spAutoFit/>
          </a:bodyPr>
          <a:lstStyle/>
          <a:p>
            <a:r>
              <a:rPr lang="en-US" dirty="0"/>
              <a:t>string[8]</a:t>
            </a:r>
          </a:p>
        </p:txBody>
      </p:sp>
      <p:sp>
        <p:nvSpPr>
          <p:cNvPr id="94" name="TextBox 93">
            <a:extLst>
              <a:ext uri="{FF2B5EF4-FFF2-40B4-BE49-F238E27FC236}">
                <a16:creationId xmlns:a16="http://schemas.microsoft.com/office/drawing/2014/main" id="{A6BA66FB-EAAE-DA40-A026-CF5E23DC1A67}"/>
              </a:ext>
            </a:extLst>
          </p:cNvPr>
          <p:cNvSpPr txBox="1"/>
          <p:nvPr/>
        </p:nvSpPr>
        <p:spPr>
          <a:xfrm>
            <a:off x="6017160" y="4412722"/>
            <a:ext cx="1034066" cy="369332"/>
          </a:xfrm>
          <a:prstGeom prst="rect">
            <a:avLst/>
          </a:prstGeom>
          <a:noFill/>
        </p:spPr>
        <p:txBody>
          <a:bodyPr wrap="none" rtlCol="0">
            <a:spAutoFit/>
          </a:bodyPr>
          <a:lstStyle/>
          <a:p>
            <a:r>
              <a:rPr lang="en-US" dirty="0"/>
              <a:t>values[2]</a:t>
            </a:r>
          </a:p>
        </p:txBody>
      </p:sp>
      <p:sp>
        <p:nvSpPr>
          <p:cNvPr id="95" name="TextBox 94">
            <a:extLst>
              <a:ext uri="{FF2B5EF4-FFF2-40B4-BE49-F238E27FC236}">
                <a16:creationId xmlns:a16="http://schemas.microsoft.com/office/drawing/2014/main" id="{6DE5BDBE-D36B-7440-BD72-5C79A6B57B2C}"/>
              </a:ext>
            </a:extLst>
          </p:cNvPr>
          <p:cNvSpPr txBox="1"/>
          <p:nvPr/>
        </p:nvSpPr>
        <p:spPr>
          <a:xfrm>
            <a:off x="6058999" y="5741421"/>
            <a:ext cx="564578" cy="369332"/>
          </a:xfrm>
          <a:prstGeom prst="rect">
            <a:avLst/>
          </a:prstGeom>
          <a:noFill/>
        </p:spPr>
        <p:txBody>
          <a:bodyPr wrap="none" rtlCol="0">
            <a:spAutoFit/>
          </a:bodyPr>
          <a:lstStyle/>
          <a:p>
            <a:r>
              <a:rPr lang="en-US" dirty="0"/>
              <a:t>p[1]</a:t>
            </a:r>
          </a:p>
        </p:txBody>
      </p:sp>
      <p:sp>
        <p:nvSpPr>
          <p:cNvPr id="96" name="TextBox 95">
            <a:extLst>
              <a:ext uri="{FF2B5EF4-FFF2-40B4-BE49-F238E27FC236}">
                <a16:creationId xmlns:a16="http://schemas.microsoft.com/office/drawing/2014/main" id="{8D0A2196-ADF7-9549-A486-AADD3A87C136}"/>
              </a:ext>
            </a:extLst>
          </p:cNvPr>
          <p:cNvSpPr txBox="1"/>
          <p:nvPr/>
        </p:nvSpPr>
        <p:spPr>
          <a:xfrm>
            <a:off x="6020932" y="3374996"/>
            <a:ext cx="1201611" cy="369332"/>
          </a:xfrm>
          <a:prstGeom prst="rect">
            <a:avLst/>
          </a:prstGeom>
          <a:noFill/>
        </p:spPr>
        <p:txBody>
          <a:bodyPr wrap="none" rtlCol="0">
            <a:spAutoFit/>
          </a:bodyPr>
          <a:lstStyle/>
          <a:p>
            <a:r>
              <a:rPr lang="en-US" dirty="0"/>
              <a:t>*(string+8)</a:t>
            </a:r>
          </a:p>
        </p:txBody>
      </p:sp>
      <p:sp>
        <p:nvSpPr>
          <p:cNvPr id="97" name="TextBox 96">
            <a:extLst>
              <a:ext uri="{FF2B5EF4-FFF2-40B4-BE49-F238E27FC236}">
                <a16:creationId xmlns:a16="http://schemas.microsoft.com/office/drawing/2014/main" id="{A1F77347-E681-5C4D-8584-E17A02303D4F}"/>
              </a:ext>
            </a:extLst>
          </p:cNvPr>
          <p:cNvSpPr txBox="1"/>
          <p:nvPr/>
        </p:nvSpPr>
        <p:spPr>
          <a:xfrm>
            <a:off x="6020932" y="4751360"/>
            <a:ext cx="1264898" cy="369332"/>
          </a:xfrm>
          <a:prstGeom prst="rect">
            <a:avLst/>
          </a:prstGeom>
          <a:noFill/>
        </p:spPr>
        <p:txBody>
          <a:bodyPr wrap="none" rtlCol="0">
            <a:spAutoFit/>
          </a:bodyPr>
          <a:lstStyle/>
          <a:p>
            <a:r>
              <a:rPr lang="en-US" dirty="0"/>
              <a:t>*(values+2)</a:t>
            </a:r>
          </a:p>
        </p:txBody>
      </p:sp>
      <p:sp>
        <p:nvSpPr>
          <p:cNvPr id="98" name="TextBox 97">
            <a:extLst>
              <a:ext uri="{FF2B5EF4-FFF2-40B4-BE49-F238E27FC236}">
                <a16:creationId xmlns:a16="http://schemas.microsoft.com/office/drawing/2014/main" id="{59532967-AE55-4642-BC83-13A40288D35E}"/>
              </a:ext>
            </a:extLst>
          </p:cNvPr>
          <p:cNvSpPr txBox="1"/>
          <p:nvPr/>
        </p:nvSpPr>
        <p:spPr>
          <a:xfrm>
            <a:off x="6062771" y="6080059"/>
            <a:ext cx="795411" cy="369332"/>
          </a:xfrm>
          <a:prstGeom prst="rect">
            <a:avLst/>
          </a:prstGeom>
          <a:noFill/>
        </p:spPr>
        <p:txBody>
          <a:bodyPr wrap="none" rtlCol="0">
            <a:spAutoFit/>
          </a:bodyPr>
          <a:lstStyle/>
          <a:p>
            <a:r>
              <a:rPr lang="en-US" dirty="0"/>
              <a:t>*(p+1)</a:t>
            </a:r>
          </a:p>
        </p:txBody>
      </p:sp>
      <p:sp>
        <p:nvSpPr>
          <p:cNvPr id="105" name="TextBox 104">
            <a:extLst>
              <a:ext uri="{FF2B5EF4-FFF2-40B4-BE49-F238E27FC236}">
                <a16:creationId xmlns:a16="http://schemas.microsoft.com/office/drawing/2014/main" id="{8BFF10A3-D23C-994B-BE31-77AA409D5C5F}"/>
              </a:ext>
            </a:extLst>
          </p:cNvPr>
          <p:cNvSpPr txBox="1"/>
          <p:nvPr/>
        </p:nvSpPr>
        <p:spPr>
          <a:xfrm>
            <a:off x="9908551" y="3374996"/>
            <a:ext cx="1794274" cy="369332"/>
          </a:xfrm>
          <a:prstGeom prst="rect">
            <a:avLst/>
          </a:prstGeom>
          <a:noFill/>
        </p:spPr>
        <p:txBody>
          <a:bodyPr wrap="none" rtlCol="0">
            <a:spAutoFit/>
          </a:bodyPr>
          <a:lstStyle/>
          <a:p>
            <a:r>
              <a:rPr lang="en-US" dirty="0" err="1"/>
              <a:t>base_address</a:t>
            </a:r>
            <a:r>
              <a:rPr lang="en-US" dirty="0"/>
              <a:t>+??</a:t>
            </a:r>
          </a:p>
        </p:txBody>
      </p:sp>
      <p:cxnSp>
        <p:nvCxnSpPr>
          <p:cNvPr id="106" name="Straight Connector 105">
            <a:extLst>
              <a:ext uri="{FF2B5EF4-FFF2-40B4-BE49-F238E27FC236}">
                <a16:creationId xmlns:a16="http://schemas.microsoft.com/office/drawing/2014/main" id="{B2DDC66D-583E-B24F-87B4-EA980A1E4A10}"/>
              </a:ext>
            </a:extLst>
          </p:cNvPr>
          <p:cNvCxnSpPr>
            <a:cxnSpLocks/>
            <a:stCxn id="105" idx="1"/>
            <a:endCxn id="108" idx="1"/>
          </p:cNvCxnSpPr>
          <p:nvPr/>
        </p:nvCxnSpPr>
        <p:spPr>
          <a:xfrm>
            <a:off x="9908551" y="3559662"/>
            <a:ext cx="16321" cy="137636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74E58A10-7DE8-BC43-96AD-2C68C91C2D37}"/>
              </a:ext>
            </a:extLst>
          </p:cNvPr>
          <p:cNvSpPr txBox="1"/>
          <p:nvPr/>
        </p:nvSpPr>
        <p:spPr>
          <a:xfrm>
            <a:off x="9921100" y="4412722"/>
            <a:ext cx="1034066" cy="369332"/>
          </a:xfrm>
          <a:prstGeom prst="rect">
            <a:avLst/>
          </a:prstGeom>
          <a:noFill/>
        </p:spPr>
        <p:txBody>
          <a:bodyPr wrap="none" rtlCol="0">
            <a:spAutoFit/>
          </a:bodyPr>
          <a:lstStyle/>
          <a:p>
            <a:r>
              <a:rPr lang="en-US" dirty="0"/>
              <a:t>values[5]</a:t>
            </a:r>
          </a:p>
        </p:txBody>
      </p:sp>
      <p:sp>
        <p:nvSpPr>
          <p:cNvPr id="108" name="TextBox 107">
            <a:extLst>
              <a:ext uri="{FF2B5EF4-FFF2-40B4-BE49-F238E27FC236}">
                <a16:creationId xmlns:a16="http://schemas.microsoft.com/office/drawing/2014/main" id="{64D6B3A2-F936-A54C-8EFC-194FADA96D09}"/>
              </a:ext>
            </a:extLst>
          </p:cNvPr>
          <p:cNvSpPr txBox="1"/>
          <p:nvPr/>
        </p:nvSpPr>
        <p:spPr>
          <a:xfrm>
            <a:off x="9924872" y="4751360"/>
            <a:ext cx="1264898" cy="369332"/>
          </a:xfrm>
          <a:prstGeom prst="rect">
            <a:avLst/>
          </a:prstGeom>
          <a:noFill/>
        </p:spPr>
        <p:txBody>
          <a:bodyPr wrap="none" rtlCol="0">
            <a:spAutoFit/>
          </a:bodyPr>
          <a:lstStyle/>
          <a:p>
            <a:r>
              <a:rPr lang="en-US" dirty="0"/>
              <a:t>*(values+5)</a:t>
            </a:r>
          </a:p>
        </p:txBody>
      </p:sp>
      <p:sp>
        <p:nvSpPr>
          <p:cNvPr id="112" name="TextBox 111">
            <a:extLst>
              <a:ext uri="{FF2B5EF4-FFF2-40B4-BE49-F238E27FC236}">
                <a16:creationId xmlns:a16="http://schemas.microsoft.com/office/drawing/2014/main" id="{55373E93-40FF-B04B-8679-BAF05C0BAC0A}"/>
              </a:ext>
            </a:extLst>
          </p:cNvPr>
          <p:cNvSpPr txBox="1"/>
          <p:nvPr/>
        </p:nvSpPr>
        <p:spPr>
          <a:xfrm>
            <a:off x="9904354" y="3380766"/>
            <a:ext cx="1813510" cy="369332"/>
          </a:xfrm>
          <a:prstGeom prst="rect">
            <a:avLst/>
          </a:prstGeom>
          <a:noFill/>
        </p:spPr>
        <p:txBody>
          <a:bodyPr wrap="none" rtlCol="0">
            <a:spAutoFit/>
          </a:bodyPr>
          <a:lstStyle/>
          <a:p>
            <a:r>
              <a:rPr lang="en-US" dirty="0"/>
              <a:t>base_address+20</a:t>
            </a:r>
          </a:p>
        </p:txBody>
      </p:sp>
      <p:pic>
        <p:nvPicPr>
          <p:cNvPr id="115" name="Picture 114">
            <a:extLst>
              <a:ext uri="{FF2B5EF4-FFF2-40B4-BE49-F238E27FC236}">
                <a16:creationId xmlns:a16="http://schemas.microsoft.com/office/drawing/2014/main" id="{49EE10E9-D50A-6340-B763-3D443A5179EB}"/>
              </a:ext>
            </a:extLst>
          </p:cNvPr>
          <p:cNvPicPr>
            <a:picLocks noChangeAspect="1"/>
          </p:cNvPicPr>
          <p:nvPr/>
        </p:nvPicPr>
        <p:blipFill>
          <a:blip r:embed="rId3"/>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349056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randombar(vertical)">
                                      <p:cBhvr>
                                        <p:cTn id="7" dur="500"/>
                                        <p:tgtEl>
                                          <p:spTgt spid="85"/>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randombar(vertical)">
                                      <p:cBhvr>
                                        <p:cTn id="10" dur="500"/>
                                        <p:tgtEl>
                                          <p:spTgt spid="84"/>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randombar(vertical)">
                                      <p:cBhvr>
                                        <p:cTn id="13" dur="500"/>
                                        <p:tgtEl>
                                          <p:spTgt spid="83"/>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randombar(vertical)">
                                      <p:cBhvr>
                                        <p:cTn id="16" dur="500"/>
                                        <p:tgtEl>
                                          <p:spTgt spid="80"/>
                                        </p:tgtEl>
                                      </p:cBhvr>
                                    </p:animEffect>
                                  </p:childTnLst>
                                </p:cTn>
                              </p:par>
                              <p:par>
                                <p:cTn id="17" presetID="14" presetClass="entr" presetSubtype="5" fill="hold"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randombar(vertical)">
                                      <p:cBhvr>
                                        <p:cTn id="19" dur="500"/>
                                        <p:tgtEl>
                                          <p:spTgt spid="8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5" fill="hold" grpId="0" nodeType="click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randombar(vertical)">
                                      <p:cBhvr>
                                        <p:cTn id="24" dur="500"/>
                                        <p:tgtEl>
                                          <p:spTgt spid="89"/>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randombar(vertical)">
                                      <p:cBhvr>
                                        <p:cTn id="27" dur="500"/>
                                        <p:tgtEl>
                                          <p:spTgt spid="88"/>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randombar(vertical)">
                                      <p:cBhvr>
                                        <p:cTn id="30" dur="500"/>
                                        <p:tgtEl>
                                          <p:spTgt spid="8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5" fill="hold" grpId="0" nodeType="click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randombar(vertical)">
                                      <p:cBhvr>
                                        <p:cTn id="35" dur="500"/>
                                        <p:tgtEl>
                                          <p:spTgt spid="91"/>
                                        </p:tgtEl>
                                      </p:cBhvr>
                                    </p:animEffect>
                                  </p:childTnLst>
                                </p:cTn>
                              </p:par>
                              <p:par>
                                <p:cTn id="36" presetID="14" presetClass="entr" presetSubtype="5" fill="hold"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randombar(vertical)">
                                      <p:cBhvr>
                                        <p:cTn id="38" dur="500"/>
                                        <p:tgtEl>
                                          <p:spTgt spid="92"/>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5"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randombar(vertical)">
                                      <p:cBhvr>
                                        <p:cTn id="43" dur="500"/>
                                        <p:tgtEl>
                                          <p:spTgt spid="93"/>
                                        </p:tgtEl>
                                      </p:cBhvr>
                                    </p:animEffect>
                                  </p:childTnLst>
                                </p:cTn>
                              </p:par>
                              <p:par>
                                <p:cTn id="44" presetID="14" presetClass="entr" presetSubtype="5" fill="hold" grpId="0" nodeType="with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randombar(vertical)">
                                      <p:cBhvr>
                                        <p:cTn id="46" dur="500"/>
                                        <p:tgtEl>
                                          <p:spTgt spid="96"/>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5" fill="hold" grpId="0" nodeType="click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randombar(vertical)">
                                      <p:cBhvr>
                                        <p:cTn id="51" dur="500"/>
                                        <p:tgtEl>
                                          <p:spTgt spid="94"/>
                                        </p:tgtEl>
                                      </p:cBhvr>
                                    </p:animEffect>
                                  </p:childTnLst>
                                </p:cTn>
                              </p:par>
                              <p:par>
                                <p:cTn id="52" presetID="14" presetClass="entr" presetSubtype="5" fill="hold" grpId="0" nodeType="with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randombar(vertical)">
                                      <p:cBhvr>
                                        <p:cTn id="54" dur="500"/>
                                        <p:tgtEl>
                                          <p:spTgt spid="97"/>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5" fill="hold" grpId="0" nodeType="clickEffect">
                                  <p:stCondLst>
                                    <p:cond delay="0"/>
                                  </p:stCondLst>
                                  <p:childTnLst>
                                    <p:set>
                                      <p:cBhvr>
                                        <p:cTn id="58" dur="1" fill="hold">
                                          <p:stCondLst>
                                            <p:cond delay="0"/>
                                          </p:stCondLst>
                                        </p:cTn>
                                        <p:tgtEl>
                                          <p:spTgt spid="95"/>
                                        </p:tgtEl>
                                        <p:attrNameLst>
                                          <p:attrName>style.visibility</p:attrName>
                                        </p:attrNameLst>
                                      </p:cBhvr>
                                      <p:to>
                                        <p:strVal val="visible"/>
                                      </p:to>
                                    </p:set>
                                    <p:animEffect transition="in" filter="randombar(vertical)">
                                      <p:cBhvr>
                                        <p:cTn id="59" dur="500"/>
                                        <p:tgtEl>
                                          <p:spTgt spid="95"/>
                                        </p:tgtEl>
                                      </p:cBhvr>
                                    </p:animEffect>
                                  </p:childTnLst>
                                </p:cTn>
                              </p:par>
                              <p:par>
                                <p:cTn id="60" presetID="14" presetClass="entr" presetSubtype="5" fill="hold" grpId="0" nodeType="withEffect">
                                  <p:stCondLst>
                                    <p:cond delay="0"/>
                                  </p:stCondLst>
                                  <p:childTnLst>
                                    <p:set>
                                      <p:cBhvr>
                                        <p:cTn id="61" dur="1" fill="hold">
                                          <p:stCondLst>
                                            <p:cond delay="0"/>
                                          </p:stCondLst>
                                        </p:cTn>
                                        <p:tgtEl>
                                          <p:spTgt spid="98"/>
                                        </p:tgtEl>
                                        <p:attrNameLst>
                                          <p:attrName>style.visibility</p:attrName>
                                        </p:attrNameLst>
                                      </p:cBhvr>
                                      <p:to>
                                        <p:strVal val="visible"/>
                                      </p:to>
                                    </p:set>
                                    <p:animEffect transition="in" filter="randombar(vertical)">
                                      <p:cBhvr>
                                        <p:cTn id="62" dur="500"/>
                                        <p:tgtEl>
                                          <p:spTgt spid="98"/>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5" fill="hold" grpId="0" nodeType="clickEffect">
                                  <p:stCondLst>
                                    <p:cond delay="0"/>
                                  </p:stCondLst>
                                  <p:childTnLst>
                                    <p:set>
                                      <p:cBhvr>
                                        <p:cTn id="66" dur="1" fill="hold">
                                          <p:stCondLst>
                                            <p:cond delay="0"/>
                                          </p:stCondLst>
                                        </p:cTn>
                                        <p:tgtEl>
                                          <p:spTgt spid="105"/>
                                        </p:tgtEl>
                                        <p:attrNameLst>
                                          <p:attrName>style.visibility</p:attrName>
                                        </p:attrNameLst>
                                      </p:cBhvr>
                                      <p:to>
                                        <p:strVal val="visible"/>
                                      </p:to>
                                    </p:set>
                                    <p:animEffect transition="in" filter="randombar(vertical)">
                                      <p:cBhvr>
                                        <p:cTn id="67" dur="500"/>
                                        <p:tgtEl>
                                          <p:spTgt spid="105"/>
                                        </p:tgtEl>
                                      </p:cBhvr>
                                    </p:animEffect>
                                  </p:childTnLst>
                                </p:cTn>
                              </p:par>
                              <p:par>
                                <p:cTn id="68" presetID="14" presetClass="entr" presetSubtype="5" fill="hold" nodeType="withEffect">
                                  <p:stCondLst>
                                    <p:cond delay="0"/>
                                  </p:stCondLst>
                                  <p:childTnLst>
                                    <p:set>
                                      <p:cBhvr>
                                        <p:cTn id="69" dur="1" fill="hold">
                                          <p:stCondLst>
                                            <p:cond delay="0"/>
                                          </p:stCondLst>
                                        </p:cTn>
                                        <p:tgtEl>
                                          <p:spTgt spid="106"/>
                                        </p:tgtEl>
                                        <p:attrNameLst>
                                          <p:attrName>style.visibility</p:attrName>
                                        </p:attrNameLst>
                                      </p:cBhvr>
                                      <p:to>
                                        <p:strVal val="visible"/>
                                      </p:to>
                                    </p:set>
                                    <p:animEffect transition="in" filter="randombar(vertical)">
                                      <p:cBhvr>
                                        <p:cTn id="70" dur="500"/>
                                        <p:tgtEl>
                                          <p:spTgt spid="106"/>
                                        </p:tgtEl>
                                      </p:cBhvr>
                                    </p:animEffect>
                                  </p:childTnLst>
                                </p:cTn>
                              </p:par>
                              <p:par>
                                <p:cTn id="71" presetID="14" presetClass="entr" presetSubtype="5" fill="hold" grpId="0" nodeType="withEffect">
                                  <p:stCondLst>
                                    <p:cond delay="0"/>
                                  </p:stCondLst>
                                  <p:childTnLst>
                                    <p:set>
                                      <p:cBhvr>
                                        <p:cTn id="72" dur="1" fill="hold">
                                          <p:stCondLst>
                                            <p:cond delay="0"/>
                                          </p:stCondLst>
                                        </p:cTn>
                                        <p:tgtEl>
                                          <p:spTgt spid="107"/>
                                        </p:tgtEl>
                                        <p:attrNameLst>
                                          <p:attrName>style.visibility</p:attrName>
                                        </p:attrNameLst>
                                      </p:cBhvr>
                                      <p:to>
                                        <p:strVal val="visible"/>
                                      </p:to>
                                    </p:set>
                                    <p:animEffect transition="in" filter="randombar(vertical)">
                                      <p:cBhvr>
                                        <p:cTn id="73" dur="500"/>
                                        <p:tgtEl>
                                          <p:spTgt spid="107"/>
                                        </p:tgtEl>
                                      </p:cBhvr>
                                    </p:animEffect>
                                  </p:childTnLst>
                                </p:cTn>
                              </p:par>
                              <p:par>
                                <p:cTn id="74" presetID="14" presetClass="entr" presetSubtype="5" fill="hold" grpId="0" nodeType="withEffect">
                                  <p:stCondLst>
                                    <p:cond delay="0"/>
                                  </p:stCondLst>
                                  <p:childTnLst>
                                    <p:set>
                                      <p:cBhvr>
                                        <p:cTn id="75" dur="1" fill="hold">
                                          <p:stCondLst>
                                            <p:cond delay="0"/>
                                          </p:stCondLst>
                                        </p:cTn>
                                        <p:tgtEl>
                                          <p:spTgt spid="108"/>
                                        </p:tgtEl>
                                        <p:attrNameLst>
                                          <p:attrName>style.visibility</p:attrName>
                                        </p:attrNameLst>
                                      </p:cBhvr>
                                      <p:to>
                                        <p:strVal val="visible"/>
                                      </p:to>
                                    </p:set>
                                    <p:animEffect transition="in" filter="randombar(vertical)">
                                      <p:cBhvr>
                                        <p:cTn id="76" dur="500"/>
                                        <p:tgtEl>
                                          <p:spTgt spid="108"/>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5" fill="hold" grpId="0" nodeType="clickEffect">
                                  <p:stCondLst>
                                    <p:cond delay="0"/>
                                  </p:stCondLst>
                                  <p:childTnLst>
                                    <p:set>
                                      <p:cBhvr>
                                        <p:cTn id="80" dur="1" fill="hold">
                                          <p:stCondLst>
                                            <p:cond delay="0"/>
                                          </p:stCondLst>
                                        </p:cTn>
                                        <p:tgtEl>
                                          <p:spTgt spid="112"/>
                                        </p:tgtEl>
                                        <p:attrNameLst>
                                          <p:attrName>style.visibility</p:attrName>
                                        </p:attrNameLst>
                                      </p:cBhvr>
                                      <p:to>
                                        <p:strVal val="visible"/>
                                      </p:to>
                                    </p:set>
                                    <p:animEffect transition="in" filter="randombar(vertical)">
                                      <p:cBhvr>
                                        <p:cTn id="81" dur="500"/>
                                        <p:tgtEl>
                                          <p:spTgt spid="112"/>
                                        </p:tgtEl>
                                      </p:cBhvr>
                                    </p:animEffect>
                                  </p:childTnLst>
                                </p:cTn>
                              </p:par>
                              <p:par>
                                <p:cTn id="82" presetID="14" presetClass="exit" presetSubtype="5" fill="hold" grpId="1" nodeType="withEffect">
                                  <p:stCondLst>
                                    <p:cond delay="0"/>
                                  </p:stCondLst>
                                  <p:childTnLst>
                                    <p:animEffect transition="out" filter="randombar(vertical)">
                                      <p:cBhvr>
                                        <p:cTn id="83" dur="500"/>
                                        <p:tgtEl>
                                          <p:spTgt spid="105"/>
                                        </p:tgtEl>
                                      </p:cBhvr>
                                    </p:animEffect>
                                    <p:set>
                                      <p:cBhvr>
                                        <p:cTn id="84" dur="1" fill="hold">
                                          <p:stCondLst>
                                            <p:cond delay="499"/>
                                          </p:stCondLst>
                                        </p:cTn>
                                        <p:tgtEl>
                                          <p:spTgt spid="1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3" grpId="0"/>
      <p:bldP spid="84" grpId="0"/>
      <p:bldP spid="85" grpId="0"/>
      <p:bldP spid="87" grpId="0"/>
      <p:bldP spid="88" grpId="0"/>
      <p:bldP spid="89" grpId="0"/>
      <p:bldP spid="91" grpId="0"/>
      <p:bldP spid="93" grpId="0"/>
      <p:bldP spid="94" grpId="0"/>
      <p:bldP spid="95" grpId="0"/>
      <p:bldP spid="96" grpId="0"/>
      <p:bldP spid="97" grpId="0"/>
      <p:bldP spid="98" grpId="0"/>
      <p:bldP spid="105" grpId="0"/>
      <p:bldP spid="105" grpId="1"/>
      <p:bldP spid="107" grpId="0"/>
      <p:bldP spid="108" grpId="0"/>
      <p:bldP spid="1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3941-A4BB-644D-9FC2-59348B928002}"/>
              </a:ext>
            </a:extLst>
          </p:cNvPr>
          <p:cNvSpPr>
            <a:spLocks noGrp="1"/>
          </p:cNvSpPr>
          <p:nvPr>
            <p:ph type="title"/>
          </p:nvPr>
        </p:nvSpPr>
        <p:spPr/>
        <p:txBody>
          <a:bodyPr/>
          <a:lstStyle/>
          <a:p>
            <a:r>
              <a:rPr lang="en-US" dirty="0"/>
              <a:t>Jumping/Branching:</a:t>
            </a:r>
            <a:br>
              <a:rPr lang="en-US" dirty="0"/>
            </a:br>
            <a:r>
              <a:rPr lang="en-US" dirty="0"/>
              <a:t>Unsigned values</a:t>
            </a:r>
          </a:p>
        </p:txBody>
      </p:sp>
      <p:graphicFrame>
        <p:nvGraphicFramePr>
          <p:cNvPr id="11" name="Table 11">
            <a:extLst>
              <a:ext uri="{FF2B5EF4-FFF2-40B4-BE49-F238E27FC236}">
                <a16:creationId xmlns:a16="http://schemas.microsoft.com/office/drawing/2014/main" id="{BB8A0474-CF85-8047-AAC3-BFE13548D97D}"/>
              </a:ext>
            </a:extLst>
          </p:cNvPr>
          <p:cNvGraphicFramePr>
            <a:graphicFrameLocks noGrp="1"/>
          </p:cNvGraphicFramePr>
          <p:nvPr>
            <p:ph idx="1"/>
            <p:extLst>
              <p:ext uri="{D42A27DB-BD31-4B8C-83A1-F6EECF244321}">
                <p14:modId xmlns:p14="http://schemas.microsoft.com/office/powerpoint/2010/main" val="2376568728"/>
              </p:ext>
            </p:extLst>
          </p:nvPr>
        </p:nvGraphicFramePr>
        <p:xfrm>
          <a:off x="838200" y="2675657"/>
          <a:ext cx="8763000" cy="2661920"/>
        </p:xfrm>
        <a:graphic>
          <a:graphicData uri="http://schemas.openxmlformats.org/drawingml/2006/table">
            <a:tbl>
              <a:tblPr firstRow="1" bandRow="1">
                <a:tableStyleId>{5C22544A-7EE6-4342-B048-85BDC9FD1C3A}</a:tableStyleId>
              </a:tblPr>
              <a:tblGrid>
                <a:gridCol w="1309255">
                  <a:extLst>
                    <a:ext uri="{9D8B030D-6E8A-4147-A177-3AD203B41FA5}">
                      <a16:colId xmlns:a16="http://schemas.microsoft.com/office/drawing/2014/main" val="1543543605"/>
                    </a:ext>
                  </a:extLst>
                </a:gridCol>
                <a:gridCol w="1440872">
                  <a:extLst>
                    <a:ext uri="{9D8B030D-6E8A-4147-A177-3AD203B41FA5}">
                      <a16:colId xmlns:a16="http://schemas.microsoft.com/office/drawing/2014/main" val="2971293221"/>
                    </a:ext>
                  </a:extLst>
                </a:gridCol>
                <a:gridCol w="2507673">
                  <a:extLst>
                    <a:ext uri="{9D8B030D-6E8A-4147-A177-3AD203B41FA5}">
                      <a16:colId xmlns:a16="http://schemas.microsoft.com/office/drawing/2014/main" val="2870400595"/>
                    </a:ext>
                  </a:extLst>
                </a:gridCol>
                <a:gridCol w="1752600">
                  <a:extLst>
                    <a:ext uri="{9D8B030D-6E8A-4147-A177-3AD203B41FA5}">
                      <a16:colId xmlns:a16="http://schemas.microsoft.com/office/drawing/2014/main" val="1830894377"/>
                    </a:ext>
                  </a:extLst>
                </a:gridCol>
                <a:gridCol w="1752600">
                  <a:extLst>
                    <a:ext uri="{9D8B030D-6E8A-4147-A177-3AD203B41FA5}">
                      <a16:colId xmlns:a16="http://schemas.microsoft.com/office/drawing/2014/main" val="405981858"/>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Mnemonic</a:t>
                      </a:r>
                    </a:p>
                  </a:txBody>
                  <a:tcPr anchor="b"/>
                </a:tc>
                <a:tc>
                  <a:txBody>
                    <a:bodyPr/>
                    <a:lstStyle/>
                    <a:p>
                      <a:pPr algn="ctr"/>
                      <a:r>
                        <a:rPr lang="en-US" dirty="0"/>
                        <a:t>branch if</a:t>
                      </a:r>
                      <a:br>
                        <a:rPr lang="en-US" dirty="0"/>
                      </a:br>
                      <a:r>
                        <a:rPr lang="en-US" dirty="0"/>
                        <a:t>(flags)</a:t>
                      </a:r>
                    </a:p>
                  </a:txBody>
                  <a:tcPr anchor="b"/>
                </a:tc>
                <a:tc>
                  <a:txBody>
                    <a:bodyPr/>
                    <a:lstStyle/>
                    <a:p>
                      <a:pPr algn="ctr"/>
                      <a:r>
                        <a:rPr lang="en-US" dirty="0"/>
                        <a:t>branch if</a:t>
                      </a:r>
                      <a:br>
                        <a:rPr lang="en-US" dirty="0"/>
                      </a:br>
                      <a:r>
                        <a:rPr lang="en-US" dirty="0"/>
                        <a:t>(compare)</a:t>
                      </a:r>
                    </a:p>
                  </a:txBody>
                  <a:tcPr anchor="b"/>
                </a:tc>
                <a:extLst>
                  <a:ext uri="{0D108BD9-81ED-4DB2-BD59-A6C34878D82A}">
                    <a16:rowId xmlns:a16="http://schemas.microsoft.com/office/drawing/2014/main" val="3403590405"/>
                  </a:ext>
                </a:extLst>
              </a:tr>
              <a:tr h="370840">
                <a:tc>
                  <a:txBody>
                    <a:bodyPr/>
                    <a:lstStyle/>
                    <a:p>
                      <a:pPr algn="ctr"/>
                      <a:r>
                        <a:rPr lang="en-US" dirty="0"/>
                        <a:t>ja</a:t>
                      </a:r>
                    </a:p>
                  </a:txBody>
                  <a:tcPr anchor="ctr"/>
                </a:tc>
                <a:tc>
                  <a:txBody>
                    <a:bodyPr/>
                    <a:lstStyle/>
                    <a:p>
                      <a:pPr algn="ctr"/>
                      <a:r>
                        <a:rPr lang="en-US" dirty="0" err="1"/>
                        <a:t>bhi</a:t>
                      </a:r>
                      <a:endParaRPr lang="en-US" dirty="0"/>
                    </a:p>
                  </a:txBody>
                  <a:tcPr anchor="ctr"/>
                </a:tc>
                <a:tc>
                  <a:txBody>
                    <a:bodyPr/>
                    <a:lstStyle/>
                    <a:p>
                      <a:pPr algn="ctr"/>
                      <a:r>
                        <a:rPr lang="en-US" dirty="0"/>
                        <a:t>Above / Higher</a:t>
                      </a:r>
                    </a:p>
                  </a:txBody>
                  <a:tcPr anchor="ctr"/>
                </a:tc>
                <a:tc>
                  <a:txBody>
                    <a:bodyPr/>
                    <a:lstStyle/>
                    <a:p>
                      <a:pPr algn="ctr"/>
                      <a:r>
                        <a:rPr lang="en-US" dirty="0"/>
                        <a:t>~C &amp; ~Z</a:t>
                      </a:r>
                    </a:p>
                  </a:txBody>
                  <a:tcPr anchor="ctr"/>
                </a:tc>
                <a:tc>
                  <a:txBody>
                    <a:bodyPr/>
                    <a:lstStyle/>
                    <a:p>
                      <a:pPr algn="ctr"/>
                      <a:r>
                        <a:rPr lang="en-US" dirty="0"/>
                        <a:t>A &gt; B</a:t>
                      </a:r>
                    </a:p>
                  </a:txBody>
                  <a:tcPr anchor="ctr"/>
                </a:tc>
                <a:extLst>
                  <a:ext uri="{0D108BD9-81ED-4DB2-BD59-A6C34878D82A}">
                    <a16:rowId xmlns:a16="http://schemas.microsoft.com/office/drawing/2014/main" val="132907408"/>
                  </a:ext>
                </a:extLst>
              </a:tr>
              <a:tr h="370840">
                <a:tc>
                  <a:txBody>
                    <a:bodyPr/>
                    <a:lstStyle/>
                    <a:p>
                      <a:pPr algn="ctr"/>
                      <a:r>
                        <a:rPr lang="en-US" dirty="0" err="1"/>
                        <a:t>jae</a:t>
                      </a:r>
                      <a:endParaRPr lang="en-US" dirty="0"/>
                    </a:p>
                  </a:txBody>
                  <a:tcPr anchor="ctr"/>
                </a:tc>
                <a:tc>
                  <a:txBody>
                    <a:bodyPr/>
                    <a:lstStyle/>
                    <a:p>
                      <a:pPr algn="ctr"/>
                      <a:r>
                        <a:rPr lang="en-US" dirty="0" err="1"/>
                        <a:t>bhs</a:t>
                      </a:r>
                      <a:endParaRPr lang="en-US" dirty="0"/>
                    </a:p>
                  </a:txBody>
                  <a:tcPr anchor="ctr"/>
                </a:tc>
                <a:tc>
                  <a:txBody>
                    <a:bodyPr/>
                    <a:lstStyle/>
                    <a:p>
                      <a:pPr algn="ctr"/>
                      <a:r>
                        <a:rPr lang="en-US" dirty="0"/>
                        <a:t>Above or equal /</a:t>
                      </a:r>
                      <a:br>
                        <a:rPr lang="en-US" dirty="0"/>
                      </a:br>
                      <a:r>
                        <a:rPr lang="en-US" dirty="0"/>
                        <a:t>Higher or same</a:t>
                      </a:r>
                    </a:p>
                  </a:txBody>
                  <a:tcPr anchor="ctr"/>
                </a:tc>
                <a:tc>
                  <a:txBody>
                    <a:bodyPr/>
                    <a:lstStyle/>
                    <a:p>
                      <a:pPr algn="ctr"/>
                      <a:r>
                        <a:rPr lang="en-US" dirty="0"/>
                        <a:t>~C</a:t>
                      </a:r>
                    </a:p>
                  </a:txBody>
                  <a:tcPr anchor="ctr"/>
                </a:tc>
                <a:tc>
                  <a:txBody>
                    <a:bodyPr/>
                    <a:lstStyle/>
                    <a:p>
                      <a:pPr algn="ctr"/>
                      <a:r>
                        <a:rPr lang="en-US" dirty="0"/>
                        <a:t>A &gt;= B</a:t>
                      </a:r>
                    </a:p>
                  </a:txBody>
                  <a:tcPr anchor="ctr"/>
                </a:tc>
                <a:extLst>
                  <a:ext uri="{0D108BD9-81ED-4DB2-BD59-A6C34878D82A}">
                    <a16:rowId xmlns:a16="http://schemas.microsoft.com/office/drawing/2014/main" val="4157197994"/>
                  </a:ext>
                </a:extLst>
              </a:tr>
              <a:tr h="370840">
                <a:tc>
                  <a:txBody>
                    <a:bodyPr/>
                    <a:lstStyle/>
                    <a:p>
                      <a:pPr algn="ctr"/>
                      <a:r>
                        <a:rPr lang="en-US" dirty="0" err="1"/>
                        <a:t>jb</a:t>
                      </a:r>
                      <a:endParaRPr lang="en-US" dirty="0"/>
                    </a:p>
                  </a:txBody>
                  <a:tcPr anchor="ctr"/>
                </a:tc>
                <a:tc>
                  <a:txBody>
                    <a:bodyPr/>
                    <a:lstStyle/>
                    <a:p>
                      <a:pPr algn="ctr"/>
                      <a:r>
                        <a:rPr lang="en-US" dirty="0" err="1"/>
                        <a:t>blo</a:t>
                      </a:r>
                      <a:endParaRPr lang="en-US" dirty="0"/>
                    </a:p>
                  </a:txBody>
                  <a:tcPr anchor="ctr"/>
                </a:tc>
                <a:tc>
                  <a:txBody>
                    <a:bodyPr/>
                    <a:lstStyle/>
                    <a:p>
                      <a:pPr algn="ctr"/>
                      <a:r>
                        <a:rPr lang="en-US" dirty="0"/>
                        <a:t>Below / Lower</a:t>
                      </a:r>
                    </a:p>
                  </a:txBody>
                  <a:tcPr anchor="ctr"/>
                </a:tc>
                <a:tc>
                  <a:txBody>
                    <a:bodyPr/>
                    <a:lstStyle/>
                    <a:p>
                      <a:pPr algn="ctr"/>
                      <a:r>
                        <a:rPr lang="en-US" dirty="0"/>
                        <a:t>C</a:t>
                      </a:r>
                    </a:p>
                  </a:txBody>
                  <a:tcPr anchor="ctr"/>
                </a:tc>
                <a:tc>
                  <a:txBody>
                    <a:bodyPr/>
                    <a:lstStyle/>
                    <a:p>
                      <a:pPr algn="ctr"/>
                      <a:r>
                        <a:rPr lang="en-US" dirty="0"/>
                        <a:t>A &lt; B</a:t>
                      </a:r>
                    </a:p>
                  </a:txBody>
                  <a:tcPr anchor="ctr"/>
                </a:tc>
                <a:extLst>
                  <a:ext uri="{0D108BD9-81ED-4DB2-BD59-A6C34878D82A}">
                    <a16:rowId xmlns:a16="http://schemas.microsoft.com/office/drawing/2014/main" val="3898684391"/>
                  </a:ext>
                </a:extLst>
              </a:tr>
              <a:tr h="370840">
                <a:tc>
                  <a:txBody>
                    <a:bodyPr/>
                    <a:lstStyle/>
                    <a:p>
                      <a:pPr algn="ctr"/>
                      <a:r>
                        <a:rPr lang="en-US" dirty="0" err="1"/>
                        <a:t>jbe</a:t>
                      </a:r>
                      <a:endParaRPr lang="en-US" dirty="0"/>
                    </a:p>
                  </a:txBody>
                  <a:tcPr anchor="ctr"/>
                </a:tc>
                <a:tc>
                  <a:txBody>
                    <a:bodyPr/>
                    <a:lstStyle/>
                    <a:p>
                      <a:pPr algn="ctr"/>
                      <a:r>
                        <a:rPr lang="en-US" dirty="0"/>
                        <a:t>bls</a:t>
                      </a:r>
                    </a:p>
                  </a:txBody>
                  <a:tcPr anchor="ctr"/>
                </a:tc>
                <a:tc>
                  <a:txBody>
                    <a:bodyPr/>
                    <a:lstStyle/>
                    <a:p>
                      <a:pPr algn="ctr"/>
                      <a:r>
                        <a:rPr lang="en-US" dirty="0"/>
                        <a:t>Below or equal /</a:t>
                      </a:r>
                      <a:br>
                        <a:rPr lang="en-US" dirty="0"/>
                      </a:br>
                      <a:r>
                        <a:rPr lang="en-US" dirty="0"/>
                        <a:t>Lower or same</a:t>
                      </a:r>
                    </a:p>
                  </a:txBody>
                  <a:tcPr anchor="ctr"/>
                </a:tc>
                <a:tc>
                  <a:txBody>
                    <a:bodyPr/>
                    <a:lstStyle/>
                    <a:p>
                      <a:pPr algn="ctr"/>
                      <a:r>
                        <a:rPr lang="en-US" dirty="0"/>
                        <a:t>C | Z</a:t>
                      </a:r>
                    </a:p>
                  </a:txBody>
                  <a:tcPr anchor="ctr"/>
                </a:tc>
                <a:tc>
                  <a:txBody>
                    <a:bodyPr/>
                    <a:lstStyle/>
                    <a:p>
                      <a:pPr algn="ctr"/>
                      <a:r>
                        <a:rPr lang="en-US" dirty="0"/>
                        <a:t>A &lt;=B</a:t>
                      </a:r>
                    </a:p>
                  </a:txBody>
                  <a:tcPr anchor="ctr"/>
                </a:tc>
                <a:extLst>
                  <a:ext uri="{0D108BD9-81ED-4DB2-BD59-A6C34878D82A}">
                    <a16:rowId xmlns:a16="http://schemas.microsoft.com/office/drawing/2014/main" val="1112981864"/>
                  </a:ext>
                </a:extLst>
              </a:tr>
            </a:tbl>
          </a:graphicData>
        </a:graphic>
      </p:graphicFrame>
      <p:sp>
        <p:nvSpPr>
          <p:cNvPr id="7" name="Footer Placeholder 6">
            <a:extLst>
              <a:ext uri="{FF2B5EF4-FFF2-40B4-BE49-F238E27FC236}">
                <a16:creationId xmlns:a16="http://schemas.microsoft.com/office/drawing/2014/main" id="{FCE27D22-74A9-3C44-81F8-3B2626C4DDD1}"/>
              </a:ext>
            </a:extLst>
          </p:cNvPr>
          <p:cNvSpPr>
            <a:spLocks noGrp="1"/>
          </p:cNvSpPr>
          <p:nvPr>
            <p:ph type="ftr" sz="quarter" idx="11"/>
          </p:nvPr>
        </p:nvSpPr>
        <p:spPr/>
        <p:txBody>
          <a:bodyPr/>
          <a:lstStyle/>
          <a:p>
            <a:r>
              <a:rPr lang="en-US"/>
              <a:t>Programming at the Hardware/Software Interface</a:t>
            </a:r>
            <a:endParaRPr lang="en-US" dirty="0"/>
          </a:p>
        </p:txBody>
      </p:sp>
      <p:sp>
        <p:nvSpPr>
          <p:cNvPr id="8" name="Slide Number Placeholder 7">
            <a:extLst>
              <a:ext uri="{FF2B5EF4-FFF2-40B4-BE49-F238E27FC236}">
                <a16:creationId xmlns:a16="http://schemas.microsoft.com/office/drawing/2014/main" id="{903B00C5-ECB8-4D4C-875D-911C5ADB28C3}"/>
              </a:ext>
            </a:extLst>
          </p:cNvPr>
          <p:cNvSpPr>
            <a:spLocks noGrp="1"/>
          </p:cNvSpPr>
          <p:nvPr>
            <p:ph type="sldNum" sz="quarter" idx="12"/>
          </p:nvPr>
        </p:nvSpPr>
        <p:spPr/>
        <p:txBody>
          <a:bodyPr/>
          <a:lstStyle/>
          <a:p>
            <a:fld id="{B30C84D9-7A41-4FEB-892B-80917372DB87}" type="slidenum">
              <a:rPr lang="en-US" smtClean="0"/>
              <a:t>50</a:t>
            </a:fld>
            <a:endParaRPr lang="en-US"/>
          </a:p>
        </p:txBody>
      </p:sp>
      <p:sp>
        <p:nvSpPr>
          <p:cNvPr id="9" name="Text Placeholder 8">
            <a:extLst>
              <a:ext uri="{FF2B5EF4-FFF2-40B4-BE49-F238E27FC236}">
                <a16:creationId xmlns:a16="http://schemas.microsoft.com/office/drawing/2014/main" id="{DDE4F746-8821-8D46-9ED2-ED42F45C29C1}"/>
              </a:ext>
            </a:extLst>
          </p:cNvPr>
          <p:cNvSpPr>
            <a:spLocks noGrp="1"/>
          </p:cNvSpPr>
          <p:nvPr>
            <p:ph type="body" sz="quarter" idx="13"/>
          </p:nvPr>
        </p:nvSpPr>
        <p:spPr/>
        <p:txBody>
          <a:bodyPr/>
          <a:lstStyle/>
          <a:p>
            <a:r>
              <a:rPr lang="en-US" dirty="0"/>
              <a:t>Slide by Bohn</a:t>
            </a:r>
          </a:p>
        </p:txBody>
      </p:sp>
      <p:sp>
        <p:nvSpPr>
          <p:cNvPr id="12" name="TextBox 11">
            <a:extLst>
              <a:ext uri="{FF2B5EF4-FFF2-40B4-BE49-F238E27FC236}">
                <a16:creationId xmlns:a16="http://schemas.microsoft.com/office/drawing/2014/main" id="{CF63B96E-7DC7-2E41-ABCD-FAEA5BD5A18D}"/>
              </a:ext>
            </a:extLst>
          </p:cNvPr>
          <p:cNvSpPr txBox="1"/>
          <p:nvPr/>
        </p:nvSpPr>
        <p:spPr>
          <a:xfrm>
            <a:off x="8007928" y="2029326"/>
            <a:ext cx="1439818" cy="646331"/>
          </a:xfrm>
          <a:prstGeom prst="rect">
            <a:avLst/>
          </a:prstGeom>
          <a:noFill/>
        </p:spPr>
        <p:txBody>
          <a:bodyPr wrap="none" rtlCol="0">
            <a:spAutoFit/>
          </a:bodyPr>
          <a:lstStyle/>
          <a:p>
            <a:r>
              <a:rPr lang="en-US" dirty="0" err="1">
                <a:latin typeface="Lucida Console" panose="020B0609040504020204" pitchFamily="49" charset="0"/>
              </a:rPr>
              <a:t>cmpq</a:t>
            </a:r>
            <a:r>
              <a:rPr lang="en-US" dirty="0">
                <a:latin typeface="Lucida Console" panose="020B0609040504020204" pitchFamily="49" charset="0"/>
              </a:rPr>
              <a:t> B, A</a:t>
            </a:r>
          </a:p>
          <a:p>
            <a:r>
              <a:rPr lang="en-US" dirty="0" err="1">
                <a:latin typeface="Lucida Console" panose="020B0609040504020204" pitchFamily="49" charset="0"/>
              </a:rPr>
              <a:t>cmp</a:t>
            </a:r>
            <a:r>
              <a:rPr lang="en-US" dirty="0">
                <a:latin typeface="Lucida Console" panose="020B0609040504020204" pitchFamily="49" charset="0"/>
              </a:rPr>
              <a:t>  A, B</a:t>
            </a:r>
          </a:p>
        </p:txBody>
      </p:sp>
      <p:sp>
        <p:nvSpPr>
          <p:cNvPr id="14" name="TextBox 13">
            <a:extLst>
              <a:ext uri="{FF2B5EF4-FFF2-40B4-BE49-F238E27FC236}">
                <a16:creationId xmlns:a16="http://schemas.microsoft.com/office/drawing/2014/main" id="{16AD1B18-6313-0B40-8C03-EA786A35FA1B}"/>
              </a:ext>
            </a:extLst>
          </p:cNvPr>
          <p:cNvSpPr txBox="1"/>
          <p:nvPr/>
        </p:nvSpPr>
        <p:spPr>
          <a:xfrm>
            <a:off x="1856509" y="2029326"/>
            <a:ext cx="1439818" cy="646331"/>
          </a:xfrm>
          <a:prstGeom prst="rect">
            <a:avLst/>
          </a:prstGeom>
          <a:noFill/>
        </p:spPr>
        <p:txBody>
          <a:bodyPr wrap="none" rtlCol="0">
            <a:spAutoFit/>
          </a:bodyPr>
          <a:lstStyle/>
          <a:p>
            <a:r>
              <a:rPr lang="en-US" dirty="0" err="1">
                <a:latin typeface="Lucida Console" panose="020B0609040504020204" pitchFamily="49" charset="0"/>
              </a:rPr>
              <a:t>j</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a:p>
            <a:r>
              <a:rPr lang="en-US" dirty="0" err="1">
                <a:latin typeface="Lucida Console" panose="020B0609040504020204" pitchFamily="49" charset="0"/>
              </a:rPr>
              <a:t>b</a:t>
            </a:r>
            <a:r>
              <a:rPr lang="en-US" i="1" dirty="0" err="1">
                <a:latin typeface="Lucida Console" panose="020B0609040504020204" pitchFamily="49" charset="0"/>
              </a:rPr>
              <a:t>XX</a:t>
            </a:r>
            <a:r>
              <a:rPr lang="en-US" dirty="0">
                <a:latin typeface="Lucida Console" panose="020B0609040504020204" pitchFamily="49" charset="0"/>
              </a:rPr>
              <a:t> </a:t>
            </a:r>
            <a:r>
              <a:rPr lang="en-US" i="1" dirty="0">
                <a:latin typeface="Lucida Console" panose="020B0609040504020204" pitchFamily="49" charset="0"/>
              </a:rPr>
              <a:t>label</a:t>
            </a:r>
          </a:p>
        </p:txBody>
      </p:sp>
      <p:sp>
        <p:nvSpPr>
          <p:cNvPr id="10" name="TextBox 9">
            <a:extLst>
              <a:ext uri="{FF2B5EF4-FFF2-40B4-BE49-F238E27FC236}">
                <a16:creationId xmlns:a16="http://schemas.microsoft.com/office/drawing/2014/main" id="{433D77A6-4659-B541-A0F9-3BE6131A9D1C}"/>
              </a:ext>
            </a:extLst>
          </p:cNvPr>
          <p:cNvSpPr txBox="1"/>
          <p:nvPr/>
        </p:nvSpPr>
        <p:spPr>
          <a:xfrm>
            <a:off x="838200" y="5597336"/>
            <a:ext cx="3814057" cy="646331"/>
          </a:xfrm>
          <a:prstGeom prst="rect">
            <a:avLst/>
          </a:prstGeom>
          <a:noFill/>
        </p:spPr>
        <p:txBody>
          <a:bodyPr wrap="none" rtlCol="0">
            <a:spAutoFit/>
          </a:bodyPr>
          <a:lstStyle/>
          <a:p>
            <a:r>
              <a:rPr lang="en-US" dirty="0"/>
              <a:t>Z / ZF = Zero Flag</a:t>
            </a:r>
          </a:p>
          <a:p>
            <a:r>
              <a:rPr lang="en-US" dirty="0"/>
              <a:t>CF / C = Carry Flag (unsigned overflow)</a:t>
            </a:r>
          </a:p>
        </p:txBody>
      </p:sp>
    </p:spTree>
    <p:extLst>
      <p:ext uri="{BB962C8B-B14F-4D97-AF65-F5344CB8AC3E}">
        <p14:creationId xmlns:p14="http://schemas.microsoft.com/office/powerpoint/2010/main" val="1777878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C96B-43B9-0547-90D7-A0A6FAAF50B8}"/>
              </a:ext>
            </a:extLst>
          </p:cNvPr>
          <p:cNvSpPr>
            <a:spLocks noGrp="1"/>
          </p:cNvSpPr>
          <p:nvPr>
            <p:ph type="title"/>
          </p:nvPr>
        </p:nvSpPr>
        <p:spPr/>
        <p:txBody>
          <a:bodyPr/>
          <a:lstStyle/>
          <a:p>
            <a:r>
              <a:rPr lang="en-US" dirty="0"/>
              <a:t>Nifty Optimization</a:t>
            </a:r>
          </a:p>
        </p:txBody>
      </p:sp>
      <p:sp>
        <p:nvSpPr>
          <p:cNvPr id="3" name="Content Placeholder 2">
            <a:extLst>
              <a:ext uri="{FF2B5EF4-FFF2-40B4-BE49-F238E27FC236}">
                <a16:creationId xmlns:a16="http://schemas.microsoft.com/office/drawing/2014/main" id="{FD2F27BB-CFA6-CB4B-A6E9-72B6A19BB97C}"/>
              </a:ext>
            </a:extLst>
          </p:cNvPr>
          <p:cNvSpPr>
            <a:spLocks noGrp="1"/>
          </p:cNvSpPr>
          <p:nvPr>
            <p:ph idx="1"/>
          </p:nvPr>
        </p:nvSpPr>
        <p:spPr/>
        <p:txBody>
          <a:bodyPr/>
          <a:lstStyle/>
          <a:p>
            <a:r>
              <a:rPr lang="en-US" dirty="0"/>
              <a:t>Replace signed range check with unsigned upper bound check</a:t>
            </a:r>
            <a:br>
              <a:rPr lang="en-US" sz="1800" dirty="0"/>
            </a:br>
            <a:endParaRPr lang="en-US" sz="1800" dirty="0"/>
          </a:p>
          <a:p>
            <a:r>
              <a:rPr lang="en-US" dirty="0"/>
              <a:t>Example: branching if </a:t>
            </a:r>
            <a:r>
              <a:rPr lang="en-US" i="1" dirty="0" err="1"/>
              <a:t>i</a:t>
            </a:r>
            <a:r>
              <a:rPr lang="en-US" dirty="0"/>
              <a:t> &lt; 0 or if </a:t>
            </a:r>
            <a:r>
              <a:rPr lang="en-US" i="1" dirty="0" err="1"/>
              <a:t>i</a:t>
            </a:r>
            <a:r>
              <a:rPr lang="en-US" dirty="0"/>
              <a:t> &gt; 9</a:t>
            </a:r>
            <a:br>
              <a:rPr lang="en-US" dirty="0"/>
            </a:br>
            <a:br>
              <a:rPr lang="en-US" dirty="0"/>
            </a:br>
            <a:br>
              <a:rPr lang="en-US" dirty="0"/>
            </a:br>
            <a:br>
              <a:rPr lang="en-US" dirty="0"/>
            </a:br>
            <a:br>
              <a:rPr lang="en-US" dirty="0"/>
            </a:br>
            <a:br>
              <a:rPr lang="en-US" dirty="0"/>
            </a:br>
            <a:r>
              <a:rPr lang="en-US" dirty="0"/>
              <a:t>becomes branching if (unsigned)</a:t>
            </a:r>
            <a:r>
              <a:rPr lang="en-US" i="1" dirty="0" err="1"/>
              <a:t>i</a:t>
            </a:r>
            <a:r>
              <a:rPr lang="en-US" dirty="0"/>
              <a:t> &gt; 9</a:t>
            </a:r>
          </a:p>
          <a:p>
            <a:endParaRPr lang="en-US" dirty="0"/>
          </a:p>
        </p:txBody>
      </p:sp>
      <p:sp>
        <p:nvSpPr>
          <p:cNvPr id="4" name="Footer Placeholder 3">
            <a:extLst>
              <a:ext uri="{FF2B5EF4-FFF2-40B4-BE49-F238E27FC236}">
                <a16:creationId xmlns:a16="http://schemas.microsoft.com/office/drawing/2014/main" id="{7B8D7718-205B-CB4D-9D5C-33474FC4E148}"/>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7501B576-258D-9C49-A3DB-F21ABE0C5FEE}"/>
              </a:ext>
            </a:extLst>
          </p:cNvPr>
          <p:cNvSpPr>
            <a:spLocks noGrp="1"/>
          </p:cNvSpPr>
          <p:nvPr>
            <p:ph type="sldNum" sz="quarter" idx="12"/>
          </p:nvPr>
        </p:nvSpPr>
        <p:spPr/>
        <p:txBody>
          <a:bodyPr/>
          <a:lstStyle/>
          <a:p>
            <a:fld id="{B30C84D9-7A41-4FEB-892B-80917372DB87}" type="slidenum">
              <a:rPr lang="en-US" smtClean="0"/>
              <a:t>51</a:t>
            </a:fld>
            <a:endParaRPr lang="en-US"/>
          </a:p>
        </p:txBody>
      </p:sp>
      <p:sp>
        <p:nvSpPr>
          <p:cNvPr id="6" name="Text Placeholder 5">
            <a:extLst>
              <a:ext uri="{FF2B5EF4-FFF2-40B4-BE49-F238E27FC236}">
                <a16:creationId xmlns:a16="http://schemas.microsoft.com/office/drawing/2014/main" id="{93AE3D48-9C04-BB4E-93BD-26B8F16C3EA6}"/>
              </a:ext>
            </a:extLst>
          </p:cNvPr>
          <p:cNvSpPr>
            <a:spLocks noGrp="1"/>
          </p:cNvSpPr>
          <p:nvPr>
            <p:ph type="body" sz="quarter" idx="13"/>
          </p:nvPr>
        </p:nvSpPr>
        <p:spPr/>
        <p:txBody>
          <a:bodyPr/>
          <a:lstStyle/>
          <a:p>
            <a:r>
              <a:rPr lang="en-US" dirty="0"/>
              <a:t>Slide by Bohn</a:t>
            </a:r>
          </a:p>
        </p:txBody>
      </p:sp>
      <p:sp>
        <p:nvSpPr>
          <p:cNvPr id="7" name="Rounded Rectangle 6">
            <a:extLst>
              <a:ext uri="{FF2B5EF4-FFF2-40B4-BE49-F238E27FC236}">
                <a16:creationId xmlns:a16="http://schemas.microsoft.com/office/drawing/2014/main" id="{B11354CB-F293-584E-B788-3345AB18F665}"/>
              </a:ext>
            </a:extLst>
          </p:cNvPr>
          <p:cNvSpPr/>
          <p:nvPr/>
        </p:nvSpPr>
        <p:spPr>
          <a:xfrm>
            <a:off x="1175874" y="3201133"/>
            <a:ext cx="4469853" cy="142437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js</a:t>
            </a:r>
            <a:r>
              <a:rPr lang="en-US" dirty="0">
                <a:solidFill>
                  <a:srgbClr val="00FA00"/>
                </a:solidFill>
                <a:latin typeface="Lucida Console" panose="020B0609040504020204" pitchFamily="49" charset="0"/>
              </a:rPr>
              <a:t>   .L2</a:t>
            </a:r>
          </a:p>
          <a:p>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$9,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.L2</a:t>
            </a:r>
          </a:p>
        </p:txBody>
      </p:sp>
      <p:sp>
        <p:nvSpPr>
          <p:cNvPr id="8" name="Rounded Rectangle 7">
            <a:extLst>
              <a:ext uri="{FF2B5EF4-FFF2-40B4-BE49-F238E27FC236}">
                <a16:creationId xmlns:a16="http://schemas.microsoft.com/office/drawing/2014/main" id="{0272E01C-9839-EE4D-9E75-F1025E9DBEAA}"/>
              </a:ext>
            </a:extLst>
          </p:cNvPr>
          <p:cNvSpPr/>
          <p:nvPr/>
        </p:nvSpPr>
        <p:spPr>
          <a:xfrm>
            <a:off x="1175873" y="5426555"/>
            <a:ext cx="4469853" cy="7504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$9, %</a:t>
            </a:r>
            <a:r>
              <a:rPr lang="en-US" dirty="0" err="1">
                <a:solidFill>
                  <a:srgbClr val="00FA00"/>
                </a:solidFill>
                <a:latin typeface="Lucida Console" panose="020B0609040504020204" pitchFamily="49" charset="0"/>
              </a:rPr>
              <a:t>edi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ja   .L2</a:t>
            </a:r>
          </a:p>
        </p:txBody>
      </p:sp>
    </p:spTree>
    <p:extLst>
      <p:ext uri="{BB962C8B-B14F-4D97-AF65-F5344CB8AC3E}">
        <p14:creationId xmlns:p14="http://schemas.microsoft.com/office/powerpoint/2010/main" val="28008448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D51F62-FB11-654E-A54D-E86D4A4151C5}"/>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19C7A95F-AB27-0A48-81BB-C005E4189084}"/>
              </a:ext>
            </a:extLst>
          </p:cNvPr>
          <p:cNvSpPr>
            <a:spLocks noGrp="1"/>
          </p:cNvSpPr>
          <p:nvPr>
            <p:ph type="sldNum" sz="quarter" idx="12"/>
          </p:nvPr>
        </p:nvSpPr>
        <p:spPr/>
        <p:txBody>
          <a:bodyPr/>
          <a:lstStyle/>
          <a:p>
            <a:fld id="{B30C84D9-7A41-4FEB-892B-80917372DB87}" type="slidenum">
              <a:rPr lang="en-US" smtClean="0"/>
              <a:t>52</a:t>
            </a:fld>
            <a:endParaRPr lang="en-US"/>
          </a:p>
        </p:txBody>
      </p:sp>
      <p:sp>
        <p:nvSpPr>
          <p:cNvPr id="7" name="Title 6">
            <a:extLst>
              <a:ext uri="{FF2B5EF4-FFF2-40B4-BE49-F238E27FC236}">
                <a16:creationId xmlns:a16="http://schemas.microsoft.com/office/drawing/2014/main" id="{CA088680-8FD5-D941-BD8F-4F438C093824}"/>
              </a:ext>
            </a:extLst>
          </p:cNvPr>
          <p:cNvSpPr>
            <a:spLocks noGrp="1"/>
          </p:cNvSpPr>
          <p:nvPr>
            <p:ph type="title"/>
          </p:nvPr>
        </p:nvSpPr>
        <p:spPr/>
        <p:txBody>
          <a:bodyPr/>
          <a:lstStyle/>
          <a:p>
            <a:r>
              <a:rPr lang="en-US" dirty="0"/>
              <a:t>Structured Programming:</a:t>
            </a:r>
            <a:br>
              <a:rPr lang="en-US" dirty="0"/>
            </a:br>
            <a:r>
              <a:rPr lang="en-US" dirty="0"/>
              <a:t>Recipes’ Intermediate Form</a:t>
            </a:r>
          </a:p>
        </p:txBody>
      </p:sp>
      <p:sp>
        <p:nvSpPr>
          <p:cNvPr id="8" name="Text Placeholder 7">
            <a:extLst>
              <a:ext uri="{FF2B5EF4-FFF2-40B4-BE49-F238E27FC236}">
                <a16:creationId xmlns:a16="http://schemas.microsoft.com/office/drawing/2014/main" id="{F3ECC3C2-73AB-7042-AD4C-D1ECAFB39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5995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GOTO Statements:</a:t>
            </a:r>
            <a:br>
              <a:rPr lang="en-US" dirty="0"/>
            </a:br>
            <a:r>
              <a:rPr lang="en-US" dirty="0"/>
              <a:t>Handle with Care</a:t>
            </a:r>
          </a:p>
        </p:txBody>
      </p:sp>
      <p:sp>
        <p:nvSpPr>
          <p:cNvPr id="8" name="Content Placeholder 7">
            <a:extLst>
              <a:ext uri="{FF2B5EF4-FFF2-40B4-BE49-F238E27FC236}">
                <a16:creationId xmlns:a16="http://schemas.microsoft.com/office/drawing/2014/main" id="{DFBBB645-5245-864B-87F6-B791E35067E8}"/>
              </a:ext>
            </a:extLst>
          </p:cNvPr>
          <p:cNvSpPr>
            <a:spLocks noGrp="1"/>
          </p:cNvSpPr>
          <p:nvPr>
            <p:ph idx="1"/>
          </p:nvPr>
        </p:nvSpPr>
        <p:spPr/>
        <p:txBody>
          <a:bodyPr/>
          <a:lstStyle/>
          <a:p>
            <a:r>
              <a:rPr lang="en-US" dirty="0"/>
              <a:t>C has a </a:t>
            </a:r>
            <a:r>
              <a:rPr lang="en-US" dirty="0" err="1">
                <a:latin typeface="Lucida Console" panose="020B0609040504020204" pitchFamily="49" charset="0"/>
              </a:rPr>
              <a:t>goto</a:t>
            </a:r>
            <a:r>
              <a:rPr lang="en-US" dirty="0"/>
              <a:t> statement</a:t>
            </a:r>
          </a:p>
          <a:p>
            <a:pPr lvl="1"/>
            <a:r>
              <a:rPr lang="en-US" dirty="0"/>
              <a:t>do not, Do Not, DO NOT use </a:t>
            </a:r>
            <a:r>
              <a:rPr lang="en-US" dirty="0" err="1">
                <a:latin typeface="Lucida Console" panose="020B0609040504020204" pitchFamily="49" charset="0"/>
              </a:rPr>
              <a:t>goto</a:t>
            </a:r>
            <a:r>
              <a:rPr lang="en-US" dirty="0"/>
              <a:t> in real code</a:t>
            </a:r>
          </a:p>
          <a:p>
            <a:endParaRPr lang="en-US" dirty="0"/>
          </a:p>
          <a:p>
            <a:r>
              <a:rPr lang="en-US" dirty="0"/>
              <a:t>Directly analogous to jumps</a:t>
            </a:r>
          </a:p>
          <a:p>
            <a:pPr lvl="1"/>
            <a:r>
              <a:rPr lang="en-US" dirty="0" err="1">
                <a:latin typeface="Lucida Console" panose="020B0609040504020204" pitchFamily="49" charset="0"/>
              </a:rPr>
              <a:t>goto</a:t>
            </a:r>
            <a:r>
              <a:rPr lang="en-US" dirty="0">
                <a:latin typeface="Lucida Console" panose="020B0609040504020204" pitchFamily="49" charset="0"/>
              </a:rPr>
              <a:t> </a:t>
            </a:r>
            <a:r>
              <a:rPr lang="en-US" i="1" dirty="0">
                <a:latin typeface="Lucida Console" panose="020B0609040504020204" pitchFamily="49" charset="0"/>
              </a:rPr>
              <a:t>label</a:t>
            </a:r>
            <a:r>
              <a:rPr lang="en-US" dirty="0">
                <a:latin typeface="Lucida Console" panose="020B0609040504020204" pitchFamily="49" charset="0"/>
              </a:rPr>
              <a:t> </a:t>
            </a:r>
            <a:r>
              <a:rPr lang="en-US" dirty="0">
                <a:sym typeface="Wingdings" pitchFamily="2" charset="2"/>
              </a:rPr>
              <a:t> </a:t>
            </a:r>
            <a:r>
              <a:rPr lang="en-US" dirty="0" err="1">
                <a:latin typeface="Lucida Console" panose="020B0609040504020204" pitchFamily="49" charset="0"/>
                <a:sym typeface="Wingdings" pitchFamily="2" charset="2"/>
              </a:rPr>
              <a:t>jmp</a:t>
            </a:r>
            <a:r>
              <a:rPr lang="en-US" dirty="0">
                <a:latin typeface="Lucida Console" panose="020B0609040504020204" pitchFamily="49" charset="0"/>
                <a:sym typeface="Wingdings" pitchFamily="2" charset="2"/>
              </a:rPr>
              <a:t> </a:t>
            </a:r>
            <a:r>
              <a:rPr lang="en-US" i="1" dirty="0">
                <a:latin typeface="Lucida Console" panose="020B0609040504020204" pitchFamily="49" charset="0"/>
                <a:sym typeface="Wingdings" pitchFamily="2" charset="2"/>
              </a:rPr>
              <a:t>label</a:t>
            </a:r>
          </a:p>
          <a:p>
            <a:endParaRPr lang="en-US" dirty="0">
              <a:sym typeface="Wingdings" pitchFamily="2" charset="2"/>
            </a:endParaRPr>
          </a:p>
          <a:p>
            <a:r>
              <a:rPr lang="en-US" dirty="0">
                <a:sym typeface="Wingdings" pitchFamily="2" charset="2"/>
              </a:rPr>
              <a:t>We’ll use “</a:t>
            </a:r>
            <a:r>
              <a:rPr lang="en-US" dirty="0" err="1">
                <a:latin typeface="Lucida Console" panose="020B0609040504020204" pitchFamily="49" charset="0"/>
                <a:sym typeface="Wingdings" pitchFamily="2" charset="2"/>
              </a:rPr>
              <a:t>goto</a:t>
            </a:r>
            <a:r>
              <a:rPr lang="en-US" dirty="0">
                <a:sym typeface="Wingdings" pitchFamily="2" charset="2"/>
              </a:rPr>
              <a:t> code” as intermediate form between C code and assembly code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6C8C2D0A-5EA7-084A-A100-968D8239A157}"/>
              </a:ext>
            </a:extLst>
          </p:cNvPr>
          <p:cNvSpPr/>
          <p:nvPr/>
        </p:nvSpPr>
        <p:spPr>
          <a:xfrm>
            <a:off x="2334019" y="5516249"/>
            <a:ext cx="2920727" cy="60776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&gt; j)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Foo</a:t>
            </a:r>
          </a:p>
        </p:txBody>
      </p:sp>
      <p:sp>
        <p:nvSpPr>
          <p:cNvPr id="10" name="Rounded Rectangle 9">
            <a:extLst>
              <a:ext uri="{FF2B5EF4-FFF2-40B4-BE49-F238E27FC236}">
                <a16:creationId xmlns:a16="http://schemas.microsoft.com/office/drawing/2014/main" id="{975F8242-95DE-7147-AA9A-CCEBF5346244}"/>
              </a:ext>
            </a:extLst>
          </p:cNvPr>
          <p:cNvSpPr/>
          <p:nvPr/>
        </p:nvSpPr>
        <p:spPr>
          <a:xfrm>
            <a:off x="6350547" y="5444925"/>
            <a:ext cx="2447089" cy="7504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Foo</a:t>
            </a:r>
          </a:p>
        </p:txBody>
      </p:sp>
      <p:sp>
        <p:nvSpPr>
          <p:cNvPr id="11" name="Oval 10">
            <a:extLst>
              <a:ext uri="{FF2B5EF4-FFF2-40B4-BE49-F238E27FC236}">
                <a16:creationId xmlns:a16="http://schemas.microsoft.com/office/drawing/2014/main" id="{5C485D5F-ABC2-EF44-B8F3-68C515C0C6EE}"/>
              </a:ext>
            </a:extLst>
          </p:cNvPr>
          <p:cNvSpPr/>
          <p:nvPr/>
        </p:nvSpPr>
        <p:spPr>
          <a:xfrm>
            <a:off x="2431001" y="5516249"/>
            <a:ext cx="353763" cy="579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11A6548-A31D-534C-A882-6E550D2D2DC9}"/>
              </a:ext>
            </a:extLst>
          </p:cNvPr>
          <p:cNvSpPr/>
          <p:nvPr/>
        </p:nvSpPr>
        <p:spPr>
          <a:xfrm>
            <a:off x="2964472" y="5544282"/>
            <a:ext cx="247876" cy="579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2CAF8D6-1B46-1940-BE08-B0AB23058FC7}"/>
              </a:ext>
            </a:extLst>
          </p:cNvPr>
          <p:cNvSpPr/>
          <p:nvPr/>
        </p:nvSpPr>
        <p:spPr>
          <a:xfrm>
            <a:off x="3507251" y="5530265"/>
            <a:ext cx="247876" cy="579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8CD1160-1A1E-D44E-BA41-A62A3F658277}"/>
              </a:ext>
            </a:extLst>
          </p:cNvPr>
          <p:cNvSpPr/>
          <p:nvPr/>
        </p:nvSpPr>
        <p:spPr>
          <a:xfrm>
            <a:off x="6416642" y="5530265"/>
            <a:ext cx="690740" cy="333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574F99A-5473-4045-B132-4B01916FA698}"/>
              </a:ext>
            </a:extLst>
          </p:cNvPr>
          <p:cNvSpPr/>
          <p:nvPr/>
        </p:nvSpPr>
        <p:spPr>
          <a:xfrm>
            <a:off x="7951741" y="5516572"/>
            <a:ext cx="690740" cy="333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A558450-FCC1-384B-BEC4-0E252B295AF9}"/>
              </a:ext>
            </a:extLst>
          </p:cNvPr>
          <p:cNvSpPr/>
          <p:nvPr/>
        </p:nvSpPr>
        <p:spPr>
          <a:xfrm>
            <a:off x="7136956" y="5502555"/>
            <a:ext cx="690740" cy="33337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urved Connector 18">
            <a:extLst>
              <a:ext uri="{FF2B5EF4-FFF2-40B4-BE49-F238E27FC236}">
                <a16:creationId xmlns:a16="http://schemas.microsoft.com/office/drawing/2014/main" id="{E1D661D7-B3C9-7E49-8B20-1C86DAD7C0E8}"/>
              </a:ext>
            </a:extLst>
          </p:cNvPr>
          <p:cNvCxnSpPr>
            <a:cxnSpLocks/>
            <a:stCxn id="11" idx="0"/>
            <a:endCxn id="14" idx="0"/>
          </p:cNvCxnSpPr>
          <p:nvPr/>
        </p:nvCxnSpPr>
        <p:spPr>
          <a:xfrm rot="16200000" flipH="1">
            <a:off x="4677939" y="3446193"/>
            <a:ext cx="14016" cy="4154129"/>
          </a:xfrm>
          <a:prstGeom prst="curvedConnector3">
            <a:avLst>
              <a:gd name="adj1" fmla="val -291601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 name="Curved Connector 21">
            <a:extLst>
              <a:ext uri="{FF2B5EF4-FFF2-40B4-BE49-F238E27FC236}">
                <a16:creationId xmlns:a16="http://schemas.microsoft.com/office/drawing/2014/main" id="{ACF3A017-2D08-F840-BC03-0D93B8F00F39}"/>
              </a:ext>
            </a:extLst>
          </p:cNvPr>
          <p:cNvCxnSpPr>
            <a:cxnSpLocks/>
            <a:stCxn id="12" idx="0"/>
            <a:endCxn id="15" idx="0"/>
          </p:cNvCxnSpPr>
          <p:nvPr/>
        </p:nvCxnSpPr>
        <p:spPr>
          <a:xfrm rot="5400000" flipH="1" flipV="1">
            <a:off x="5678905" y="2926077"/>
            <a:ext cx="27710" cy="5208701"/>
          </a:xfrm>
          <a:prstGeom prst="curvedConnector3">
            <a:avLst>
              <a:gd name="adj1" fmla="val 127496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Curved Connector 25">
            <a:extLst>
              <a:ext uri="{FF2B5EF4-FFF2-40B4-BE49-F238E27FC236}">
                <a16:creationId xmlns:a16="http://schemas.microsoft.com/office/drawing/2014/main" id="{FC363C08-920F-914C-9B22-81064150E874}"/>
              </a:ext>
            </a:extLst>
          </p:cNvPr>
          <p:cNvCxnSpPr>
            <a:cxnSpLocks/>
            <a:stCxn id="13" idx="0"/>
            <a:endCxn id="16" idx="0"/>
          </p:cNvCxnSpPr>
          <p:nvPr/>
        </p:nvCxnSpPr>
        <p:spPr>
          <a:xfrm rot="5400000" flipH="1" flipV="1">
            <a:off x="5542902" y="3590842"/>
            <a:ext cx="27710" cy="3851137"/>
          </a:xfrm>
          <a:prstGeom prst="curvedConnector3">
            <a:avLst>
              <a:gd name="adj1" fmla="val 92497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30" name="Oval 29">
            <a:extLst>
              <a:ext uri="{FF2B5EF4-FFF2-40B4-BE49-F238E27FC236}">
                <a16:creationId xmlns:a16="http://schemas.microsoft.com/office/drawing/2014/main" id="{1AE3BC2A-199A-B448-B196-DDC39CADDBD7}"/>
              </a:ext>
            </a:extLst>
          </p:cNvPr>
          <p:cNvSpPr/>
          <p:nvPr/>
        </p:nvSpPr>
        <p:spPr>
          <a:xfrm>
            <a:off x="3228316" y="5544281"/>
            <a:ext cx="247876" cy="57972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CCAA75D-3A5B-5D4C-A808-100B70924879}"/>
              </a:ext>
            </a:extLst>
          </p:cNvPr>
          <p:cNvSpPr/>
          <p:nvPr/>
        </p:nvSpPr>
        <p:spPr>
          <a:xfrm>
            <a:off x="3919743" y="5558299"/>
            <a:ext cx="652250" cy="57972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33014F3-1EC0-364E-A1CE-30599A50BB4C}"/>
              </a:ext>
            </a:extLst>
          </p:cNvPr>
          <p:cNvSpPr/>
          <p:nvPr/>
        </p:nvSpPr>
        <p:spPr>
          <a:xfrm>
            <a:off x="4641203" y="5544281"/>
            <a:ext cx="478690" cy="579727"/>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53CF28D-049E-5C48-8DF0-86C55F7AD8CC}"/>
              </a:ext>
            </a:extLst>
          </p:cNvPr>
          <p:cNvSpPr/>
          <p:nvPr/>
        </p:nvSpPr>
        <p:spPr>
          <a:xfrm>
            <a:off x="7026427" y="5820128"/>
            <a:ext cx="690740" cy="3333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C9E4278-62C3-A145-9BF3-0D075D2FA98B}"/>
              </a:ext>
            </a:extLst>
          </p:cNvPr>
          <p:cNvSpPr/>
          <p:nvPr/>
        </p:nvSpPr>
        <p:spPr>
          <a:xfrm>
            <a:off x="6439974" y="5806112"/>
            <a:ext cx="193818" cy="3333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4E51A5C-9552-684A-9FE4-8E2F254B5605}"/>
              </a:ext>
            </a:extLst>
          </p:cNvPr>
          <p:cNvSpPr/>
          <p:nvPr/>
        </p:nvSpPr>
        <p:spPr>
          <a:xfrm>
            <a:off x="6591578" y="5820128"/>
            <a:ext cx="193818" cy="3333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a:extLst>
              <a:ext uri="{FF2B5EF4-FFF2-40B4-BE49-F238E27FC236}">
                <a16:creationId xmlns:a16="http://schemas.microsoft.com/office/drawing/2014/main" id="{5D5100C0-D774-2F46-848E-DEB78C6E16E6}"/>
              </a:ext>
            </a:extLst>
          </p:cNvPr>
          <p:cNvCxnSpPr>
            <a:cxnSpLocks/>
            <a:stCxn id="30" idx="4"/>
            <a:endCxn id="35" idx="4"/>
          </p:cNvCxnSpPr>
          <p:nvPr/>
        </p:nvCxnSpPr>
        <p:spPr>
          <a:xfrm rot="16200000" flipH="1">
            <a:off x="5005625" y="4470636"/>
            <a:ext cx="29490" cy="3336233"/>
          </a:xfrm>
          <a:prstGeom prst="curvedConnector3">
            <a:avLst>
              <a:gd name="adj1" fmla="val 1251024"/>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urved Connector 39">
            <a:extLst>
              <a:ext uri="{FF2B5EF4-FFF2-40B4-BE49-F238E27FC236}">
                <a16:creationId xmlns:a16="http://schemas.microsoft.com/office/drawing/2014/main" id="{F8E458AE-9D98-DE43-A72F-DF0341B61205}"/>
              </a:ext>
            </a:extLst>
          </p:cNvPr>
          <p:cNvCxnSpPr>
            <a:cxnSpLocks/>
            <a:stCxn id="31" idx="4"/>
            <a:endCxn id="34" idx="4"/>
          </p:cNvCxnSpPr>
          <p:nvPr/>
        </p:nvCxnSpPr>
        <p:spPr>
          <a:xfrm rot="16200000" flipH="1">
            <a:off x="5390647" y="4993246"/>
            <a:ext cx="1456" cy="2291015"/>
          </a:xfrm>
          <a:prstGeom prst="curvedConnector3">
            <a:avLst>
              <a:gd name="adj1" fmla="val 15800549"/>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urved Connector 42">
            <a:extLst>
              <a:ext uri="{FF2B5EF4-FFF2-40B4-BE49-F238E27FC236}">
                <a16:creationId xmlns:a16="http://schemas.microsoft.com/office/drawing/2014/main" id="{A4ED93BD-1952-2B4C-A2B4-FADA26279494}"/>
              </a:ext>
            </a:extLst>
          </p:cNvPr>
          <p:cNvCxnSpPr>
            <a:cxnSpLocks/>
            <a:stCxn id="32" idx="4"/>
            <a:endCxn id="33" idx="4"/>
          </p:cNvCxnSpPr>
          <p:nvPr/>
        </p:nvCxnSpPr>
        <p:spPr>
          <a:xfrm rot="16200000" flipH="1">
            <a:off x="6111427" y="4893128"/>
            <a:ext cx="29490" cy="2491249"/>
          </a:xfrm>
          <a:prstGeom prst="curvedConnector3">
            <a:avLst>
              <a:gd name="adj1" fmla="val 1204042"/>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84338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vertical)">
                                      <p:cBhvr>
                                        <p:cTn id="10" dur="500"/>
                                        <p:tgtEl>
                                          <p:spTgt spid="12"/>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vertical)">
                                      <p:cBhvr>
                                        <p:cTn id="13" dur="500"/>
                                        <p:tgtEl>
                                          <p:spTgt spid="13"/>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vertical)">
                                      <p:cBhvr>
                                        <p:cTn id="16" dur="500"/>
                                        <p:tgtEl>
                                          <p:spTgt spid="14"/>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500"/>
                                        <p:tgtEl>
                                          <p:spTgt spid="15"/>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vertical)">
                                      <p:cBhvr>
                                        <p:cTn id="22" dur="500"/>
                                        <p:tgtEl>
                                          <p:spTgt spid="16"/>
                                        </p:tgtEl>
                                      </p:cBhvr>
                                    </p:animEffect>
                                  </p:childTnLst>
                                </p:cTn>
                              </p:par>
                              <p:par>
                                <p:cTn id="23" presetID="14" presetClass="entr" presetSubtype="5"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vertical)">
                                      <p:cBhvr>
                                        <p:cTn id="25" dur="500"/>
                                        <p:tgtEl>
                                          <p:spTgt spid="19"/>
                                        </p:tgtEl>
                                      </p:cBhvr>
                                    </p:animEffect>
                                  </p:childTnLst>
                                </p:cTn>
                              </p:par>
                              <p:par>
                                <p:cTn id="26" presetID="14" presetClass="entr" presetSubtype="5"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randombar(vertical)">
                                      <p:cBhvr>
                                        <p:cTn id="28" dur="500"/>
                                        <p:tgtEl>
                                          <p:spTgt spid="22"/>
                                        </p:tgtEl>
                                      </p:cBhvr>
                                    </p:animEffect>
                                  </p:childTnLst>
                                </p:cTn>
                              </p:par>
                              <p:par>
                                <p:cTn id="29" presetID="14" presetClass="entr" presetSubtype="5"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randombar(vertical)">
                                      <p:cBhvr>
                                        <p:cTn id="31" dur="500"/>
                                        <p:tgtEl>
                                          <p:spTgt spid="26"/>
                                        </p:tgtEl>
                                      </p:cBhvr>
                                    </p:animEffect>
                                  </p:childTnLst>
                                </p:cTn>
                              </p:par>
                              <p:par>
                                <p:cTn id="32" presetID="14" presetClass="entr" presetSubtype="5"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randombar(vertical)">
                                      <p:cBhvr>
                                        <p:cTn id="34" dur="500"/>
                                        <p:tgtEl>
                                          <p:spTgt spid="30"/>
                                        </p:tgtEl>
                                      </p:cBhvr>
                                    </p:animEffect>
                                  </p:childTnLst>
                                </p:cTn>
                              </p:par>
                              <p:par>
                                <p:cTn id="35" presetID="14" presetClass="entr" presetSubtype="5"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randombar(vertical)">
                                      <p:cBhvr>
                                        <p:cTn id="37" dur="500"/>
                                        <p:tgtEl>
                                          <p:spTgt spid="31"/>
                                        </p:tgtEl>
                                      </p:cBhvr>
                                    </p:animEffect>
                                  </p:childTnLst>
                                </p:cTn>
                              </p:par>
                              <p:par>
                                <p:cTn id="38" presetID="14" presetClass="entr" presetSubtype="5"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randombar(vertical)">
                                      <p:cBhvr>
                                        <p:cTn id="40" dur="500"/>
                                        <p:tgtEl>
                                          <p:spTgt spid="32"/>
                                        </p:tgtEl>
                                      </p:cBhvr>
                                    </p:animEffect>
                                  </p:childTnLst>
                                </p:cTn>
                              </p:par>
                              <p:par>
                                <p:cTn id="41" presetID="14" presetClass="entr" presetSubtype="5"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randombar(vertical)">
                                      <p:cBhvr>
                                        <p:cTn id="43" dur="500"/>
                                        <p:tgtEl>
                                          <p:spTgt spid="33"/>
                                        </p:tgtEl>
                                      </p:cBhvr>
                                    </p:animEffect>
                                  </p:childTnLst>
                                </p:cTn>
                              </p:par>
                              <p:par>
                                <p:cTn id="44" presetID="14" presetClass="entr" presetSubtype="5"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randombar(vertical)">
                                      <p:cBhvr>
                                        <p:cTn id="46" dur="500"/>
                                        <p:tgtEl>
                                          <p:spTgt spid="34"/>
                                        </p:tgtEl>
                                      </p:cBhvr>
                                    </p:animEffect>
                                  </p:childTnLst>
                                </p:cTn>
                              </p:par>
                              <p:par>
                                <p:cTn id="47" presetID="14" presetClass="entr" presetSubtype="5"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randombar(vertical)">
                                      <p:cBhvr>
                                        <p:cTn id="49" dur="500"/>
                                        <p:tgtEl>
                                          <p:spTgt spid="35"/>
                                        </p:tgtEl>
                                      </p:cBhvr>
                                    </p:animEffect>
                                  </p:childTnLst>
                                </p:cTn>
                              </p:par>
                              <p:par>
                                <p:cTn id="50" presetID="14" presetClass="entr" presetSubtype="5"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randombar(vertical)">
                                      <p:cBhvr>
                                        <p:cTn id="52" dur="500"/>
                                        <p:tgtEl>
                                          <p:spTgt spid="36"/>
                                        </p:tgtEl>
                                      </p:cBhvr>
                                    </p:animEffect>
                                  </p:childTnLst>
                                </p:cTn>
                              </p:par>
                              <p:par>
                                <p:cTn id="53" presetID="14" presetClass="entr" presetSubtype="5"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randombar(vertical)">
                                      <p:cBhvr>
                                        <p:cTn id="55" dur="500"/>
                                        <p:tgtEl>
                                          <p:spTgt spid="40"/>
                                        </p:tgtEl>
                                      </p:cBhvr>
                                    </p:animEffect>
                                  </p:childTnLst>
                                </p:cTn>
                              </p:par>
                              <p:par>
                                <p:cTn id="56" presetID="14" presetClass="entr" presetSubtype="5"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randombar(vertical)">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30" grpId="0" animBg="1"/>
      <p:bldP spid="31" grpId="0" animBg="1"/>
      <p:bldP spid="32" grpId="0" animBg="1"/>
      <p:bldP spid="33" grpId="0" animBg="1"/>
      <p:bldP spid="34" grpId="0" animBg="1"/>
      <p:bldP spid="3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D51F62-FB11-654E-A54D-E86D4A4151C5}"/>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19C7A95F-AB27-0A48-81BB-C005E4189084}"/>
              </a:ext>
            </a:extLst>
          </p:cNvPr>
          <p:cNvSpPr>
            <a:spLocks noGrp="1"/>
          </p:cNvSpPr>
          <p:nvPr>
            <p:ph type="sldNum" sz="quarter" idx="12"/>
          </p:nvPr>
        </p:nvSpPr>
        <p:spPr/>
        <p:txBody>
          <a:bodyPr/>
          <a:lstStyle/>
          <a:p>
            <a:fld id="{B30C84D9-7A41-4FEB-892B-80917372DB87}" type="slidenum">
              <a:rPr lang="en-US" smtClean="0"/>
              <a:t>54</a:t>
            </a:fld>
            <a:endParaRPr lang="en-US"/>
          </a:p>
        </p:txBody>
      </p:sp>
      <p:sp>
        <p:nvSpPr>
          <p:cNvPr id="7" name="Title 6">
            <a:extLst>
              <a:ext uri="{FF2B5EF4-FFF2-40B4-BE49-F238E27FC236}">
                <a16:creationId xmlns:a16="http://schemas.microsoft.com/office/drawing/2014/main" id="{CA088680-8FD5-D941-BD8F-4F438C093824}"/>
              </a:ext>
            </a:extLst>
          </p:cNvPr>
          <p:cNvSpPr>
            <a:spLocks noGrp="1"/>
          </p:cNvSpPr>
          <p:nvPr>
            <p:ph type="title"/>
          </p:nvPr>
        </p:nvSpPr>
        <p:spPr/>
        <p:txBody>
          <a:bodyPr/>
          <a:lstStyle/>
          <a:p>
            <a:r>
              <a:rPr lang="en-US" dirty="0"/>
              <a:t>Structured Programming:</a:t>
            </a:r>
            <a:br>
              <a:rPr lang="en-US" dirty="0"/>
            </a:br>
            <a:r>
              <a:rPr lang="en-US" dirty="0"/>
              <a:t>Conditional Statements</a:t>
            </a:r>
          </a:p>
        </p:txBody>
      </p:sp>
      <p:sp>
        <p:nvSpPr>
          <p:cNvPr id="8" name="Text Placeholder 7">
            <a:extLst>
              <a:ext uri="{FF2B5EF4-FFF2-40B4-BE49-F238E27FC236}">
                <a16:creationId xmlns:a16="http://schemas.microsoft.com/office/drawing/2014/main" id="{F3ECC3C2-73AB-7042-AD4C-D1ECAFB39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74297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507FB7-7804-3542-8334-56EF3C51FFAB}"/>
              </a:ext>
            </a:extLst>
          </p:cNvPr>
          <p:cNvSpPr>
            <a:spLocks noGrp="1"/>
          </p:cNvSpPr>
          <p:nvPr>
            <p:ph type="title"/>
          </p:nvPr>
        </p:nvSpPr>
        <p:spPr/>
        <p:txBody>
          <a:bodyPr/>
          <a:lstStyle/>
          <a:p>
            <a:r>
              <a:rPr lang="en-US" dirty="0"/>
              <a:t>If-Then-Else:</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50CFAF5A-2DED-D24E-AE9A-74419A5ABC30}"/>
              </a:ext>
            </a:extLst>
          </p:cNvPr>
          <p:cNvSpPr/>
          <p:nvPr/>
        </p:nvSpPr>
        <p:spPr>
          <a:xfrm>
            <a:off x="885882" y="2652285"/>
            <a:ext cx="205128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 = …</a:t>
            </a:r>
          </a:p>
          <a:p>
            <a:r>
              <a:rPr lang="en-US" dirty="0">
                <a:solidFill>
                  <a:srgbClr val="00FA00"/>
                </a:solidFill>
                <a:latin typeface="Lucida Console" panose="020B0609040504020204" pitchFamily="49" charset="0"/>
              </a:rPr>
              <a:t>long y = …;</a:t>
            </a:r>
          </a:p>
          <a:p>
            <a:r>
              <a:rPr lang="en-US" dirty="0">
                <a:solidFill>
                  <a:srgbClr val="00FA00"/>
                </a:solidFill>
                <a:latin typeface="Lucida Console" panose="020B0609040504020204" pitchFamily="49" charset="0"/>
              </a:rPr>
              <a:t>if (x&gt;0) {</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y = -y;</a:t>
            </a:r>
          </a:p>
        </p:txBody>
      </p:sp>
      <p:sp>
        <p:nvSpPr>
          <p:cNvPr id="10" name="Rounded Rectangle 9">
            <a:extLst>
              <a:ext uri="{FF2B5EF4-FFF2-40B4-BE49-F238E27FC236}">
                <a16:creationId xmlns:a16="http://schemas.microsoft.com/office/drawing/2014/main" id="{6A275EBE-50BC-3E44-BA8B-4F73EE110643}"/>
              </a:ext>
            </a:extLst>
          </p:cNvPr>
          <p:cNvSpPr/>
          <p:nvPr/>
        </p:nvSpPr>
        <p:spPr>
          <a:xfrm>
            <a:off x="6096000" y="2937164"/>
            <a:ext cx="4946073"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(%rdi,%rdi,2),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negq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p:txBody>
      </p:sp>
    </p:spTree>
    <p:extLst>
      <p:ext uri="{BB962C8B-B14F-4D97-AF65-F5344CB8AC3E}">
        <p14:creationId xmlns:p14="http://schemas.microsoft.com/office/powerpoint/2010/main" val="3786651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507FB7-7804-3542-8334-56EF3C51FFAB}"/>
              </a:ext>
            </a:extLst>
          </p:cNvPr>
          <p:cNvSpPr>
            <a:spLocks noGrp="1"/>
          </p:cNvSpPr>
          <p:nvPr>
            <p:ph type="title"/>
          </p:nvPr>
        </p:nvSpPr>
        <p:spPr/>
        <p:txBody>
          <a:bodyPr/>
          <a:lstStyle/>
          <a:p>
            <a:r>
              <a:rPr lang="en-US" dirty="0"/>
              <a:t>Let’s step through that</a:t>
            </a:r>
          </a:p>
        </p:txBody>
      </p:sp>
      <p:sp>
        <p:nvSpPr>
          <p:cNvPr id="2" name="Content Placeholder 1">
            <a:extLst>
              <a:ext uri="{FF2B5EF4-FFF2-40B4-BE49-F238E27FC236}">
                <a16:creationId xmlns:a16="http://schemas.microsoft.com/office/drawing/2014/main" id="{DAE54666-1DFC-FF48-B78D-257CC1617765}"/>
              </a:ext>
            </a:extLst>
          </p:cNvPr>
          <p:cNvSpPr>
            <a:spLocks noGrp="1"/>
          </p:cNvSpPr>
          <p:nvPr>
            <p:ph idx="1"/>
          </p:nvPr>
        </p:nvSpPr>
        <p:spPr>
          <a:xfrm>
            <a:off x="838200" y="1825625"/>
            <a:ext cx="10515600" cy="4667250"/>
          </a:xfrm>
        </p:spPr>
        <p:txBody>
          <a:bodyPr>
            <a:normAutofit/>
          </a:bodyPr>
          <a:lstStyle/>
          <a:p>
            <a:r>
              <a:rPr lang="en-US" sz="2400" dirty="0" err="1">
                <a:latin typeface="Lucida Console" panose="020B0609040504020204" pitchFamily="49" charset="0"/>
              </a:rPr>
              <a:t>testq</a:t>
            </a:r>
            <a:r>
              <a:rPr lang="en-US" sz="2400" dirty="0">
                <a:latin typeface="Lucida Console" panose="020B0609040504020204" pitchFamily="49" charset="0"/>
              </a:rPr>
              <a:t> %</a:t>
            </a:r>
            <a:r>
              <a:rPr lang="en-US" sz="2400" dirty="0" err="1">
                <a:latin typeface="Lucida Console" panose="020B0609040504020204" pitchFamily="49" charset="0"/>
              </a:rPr>
              <a:t>rdi</a:t>
            </a:r>
            <a:r>
              <a:rPr lang="en-US" sz="2400" dirty="0">
                <a:latin typeface="Lucida Console" panose="020B0609040504020204" pitchFamily="49" charset="0"/>
              </a:rPr>
              <a:t>, %</a:t>
            </a:r>
            <a:r>
              <a:rPr lang="en-US" sz="2400" dirty="0" err="1">
                <a:latin typeface="Lucida Console" panose="020B0609040504020204" pitchFamily="49" charset="0"/>
              </a:rPr>
              <a:t>rdi</a:t>
            </a:r>
            <a:br>
              <a:rPr lang="en-US" sz="2400" dirty="0">
                <a:latin typeface="Lucida Console" panose="020B0609040504020204" pitchFamily="49" charset="0"/>
              </a:rPr>
            </a:br>
            <a:r>
              <a:rPr lang="en-US" sz="2400" dirty="0" err="1">
                <a:latin typeface="Lucida Console" panose="020B0609040504020204" pitchFamily="49" charset="0"/>
              </a:rPr>
              <a:t>jle</a:t>
            </a:r>
            <a:r>
              <a:rPr lang="en-US" sz="2400" dirty="0">
                <a:latin typeface="Lucida Console" panose="020B0609040504020204" pitchFamily="49" charset="0"/>
              </a:rPr>
              <a:t> .L1</a:t>
            </a:r>
          </a:p>
          <a:p>
            <a:pPr lvl="1"/>
            <a:r>
              <a:rPr lang="en-US" sz="2000" dirty="0">
                <a:latin typeface="Lucida Console" panose="020B0609040504020204" pitchFamily="49" charset="0"/>
              </a:rPr>
              <a:t>if (x &lt;= 0) </a:t>
            </a:r>
            <a:r>
              <a:rPr lang="en-US" sz="2000" dirty="0" err="1">
                <a:latin typeface="Lucida Console" panose="020B0609040504020204" pitchFamily="49" charset="0"/>
              </a:rPr>
              <a:t>goto</a:t>
            </a:r>
            <a:r>
              <a:rPr lang="en-US" sz="2000" dirty="0">
                <a:latin typeface="Lucida Console" panose="020B0609040504020204" pitchFamily="49" charset="0"/>
              </a:rPr>
              <a:t> .L1;</a:t>
            </a:r>
          </a:p>
          <a:p>
            <a:r>
              <a:rPr lang="en-US" sz="2400" dirty="0" err="1">
                <a:latin typeface="Lucida Console" panose="020B0609040504020204" pitchFamily="49" charset="0"/>
              </a:rPr>
              <a:t>addq</a:t>
            </a:r>
            <a:r>
              <a:rPr lang="en-US" sz="2400" dirty="0">
                <a:latin typeface="Lucida Console" panose="020B0609040504020204" pitchFamily="49" charset="0"/>
              </a:rPr>
              <a:t> $3, %</a:t>
            </a:r>
            <a:r>
              <a:rPr lang="en-US" sz="2400" dirty="0" err="1">
                <a:latin typeface="Lucida Console" panose="020B0609040504020204" pitchFamily="49" charset="0"/>
              </a:rPr>
              <a:t>rsi</a:t>
            </a:r>
            <a:endParaRPr lang="en-US" sz="2400" dirty="0">
              <a:latin typeface="Lucida Console" panose="020B0609040504020204" pitchFamily="49" charset="0"/>
            </a:endParaRPr>
          </a:p>
          <a:p>
            <a:pPr lvl="1"/>
            <a:r>
              <a:rPr lang="en-US" sz="2000" dirty="0">
                <a:latin typeface="Lucida Console" panose="020B0609040504020204" pitchFamily="49" charset="0"/>
              </a:rPr>
              <a:t>y = y + 3; // "if" block</a:t>
            </a:r>
          </a:p>
          <a:p>
            <a:r>
              <a:rPr lang="en-US" sz="2400" dirty="0" err="1">
                <a:latin typeface="Lucida Console" panose="020B0609040504020204" pitchFamily="49" charset="0"/>
              </a:rPr>
              <a:t>jmp</a:t>
            </a:r>
            <a:r>
              <a:rPr lang="en-US" sz="2400" dirty="0">
                <a:latin typeface="Lucida Console" panose="020B0609040504020204" pitchFamily="49" charset="0"/>
              </a:rPr>
              <a:t> .L2</a:t>
            </a:r>
          </a:p>
          <a:p>
            <a:pPr lvl="1"/>
            <a:r>
              <a:rPr lang="en-US" sz="2000" dirty="0">
                <a:latin typeface="Lucida Console" panose="020B0609040504020204" pitchFamily="49" charset="0"/>
              </a:rPr>
              <a:t>// skip over "else" block</a:t>
            </a:r>
          </a:p>
          <a:p>
            <a:r>
              <a:rPr lang="en-US" sz="2400" dirty="0" err="1">
                <a:latin typeface="Lucida Console" panose="020B0609040504020204" pitchFamily="49" charset="0"/>
              </a:rPr>
              <a:t>leaq</a:t>
            </a:r>
            <a:r>
              <a:rPr lang="en-US" sz="2400" dirty="0">
                <a:latin typeface="Lucida Console" panose="020B0609040504020204" pitchFamily="49" charset="0"/>
              </a:rPr>
              <a:t> (%rdi,%rdi,2), %</a:t>
            </a:r>
            <a:r>
              <a:rPr lang="en-US" sz="2400" dirty="0" err="1">
                <a:latin typeface="Lucida Console" panose="020B0609040504020204" pitchFamily="49" charset="0"/>
              </a:rPr>
              <a:t>rsi</a:t>
            </a:r>
            <a:endParaRPr lang="en-US" sz="2400" dirty="0">
              <a:latin typeface="Lucida Console" panose="020B0609040504020204" pitchFamily="49" charset="0"/>
            </a:endParaRPr>
          </a:p>
          <a:p>
            <a:pPr lvl="1"/>
            <a:r>
              <a:rPr lang="en-US" sz="2000" dirty="0">
                <a:latin typeface="Lucida Console" panose="020B0609040504020204" pitchFamily="49" charset="0"/>
              </a:rPr>
              <a:t>y = 3 * x; // "else" block</a:t>
            </a:r>
          </a:p>
          <a:p>
            <a:pPr lvl="1"/>
            <a:r>
              <a:rPr lang="en-US" sz="2000" dirty="0">
                <a:latin typeface="Lucida Console" panose="020B0609040504020204" pitchFamily="49" charset="0"/>
              </a:rPr>
              <a:t>// fall through .L2 label</a:t>
            </a:r>
          </a:p>
          <a:p>
            <a:r>
              <a:rPr lang="en-US" sz="2400" dirty="0" err="1">
                <a:latin typeface="Lucida Console" panose="020B0609040504020204" pitchFamily="49" charset="0"/>
              </a:rPr>
              <a:t>negq</a:t>
            </a:r>
            <a:r>
              <a:rPr lang="en-US" sz="2400" dirty="0">
                <a:latin typeface="Lucida Console" panose="020B0609040504020204" pitchFamily="49" charset="0"/>
              </a:rPr>
              <a:t> %</a:t>
            </a:r>
            <a:r>
              <a:rPr lang="en-US" sz="2400" dirty="0" err="1">
                <a:latin typeface="Lucida Console" panose="020B0609040504020204" pitchFamily="49" charset="0"/>
              </a:rPr>
              <a:t>rsi</a:t>
            </a:r>
            <a:endParaRPr lang="en-US" sz="2400" dirty="0">
              <a:latin typeface="Lucida Console" panose="020B0609040504020204" pitchFamily="49" charset="0"/>
            </a:endParaRPr>
          </a:p>
          <a:p>
            <a:pPr lvl="1"/>
            <a:r>
              <a:rPr lang="en-US" sz="2000" dirty="0">
                <a:latin typeface="Lucida Console" panose="020B0609040504020204" pitchFamily="49" charset="0"/>
              </a:rPr>
              <a:t>y = y – 1;</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50CFAF5A-2DED-D24E-AE9A-74419A5ABC30}"/>
              </a:ext>
            </a:extLst>
          </p:cNvPr>
          <p:cNvSpPr/>
          <p:nvPr/>
        </p:nvSpPr>
        <p:spPr>
          <a:xfrm>
            <a:off x="7161919" y="191944"/>
            <a:ext cx="2217608"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 = …</a:t>
            </a:r>
          </a:p>
          <a:p>
            <a:r>
              <a:rPr lang="en-US" dirty="0">
                <a:solidFill>
                  <a:srgbClr val="00FA00"/>
                </a:solidFill>
                <a:latin typeface="Lucida Console" panose="020B0609040504020204" pitchFamily="49" charset="0"/>
              </a:rPr>
              <a:t>long y = …;</a:t>
            </a:r>
          </a:p>
          <a:p>
            <a:r>
              <a:rPr lang="en-US" dirty="0">
                <a:solidFill>
                  <a:srgbClr val="00FA00"/>
                </a:solidFill>
                <a:latin typeface="Lucida Console" panose="020B0609040504020204" pitchFamily="49" charset="0"/>
              </a:rPr>
              <a:t>if (x &gt; 0) {</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y = -y;</a:t>
            </a:r>
          </a:p>
        </p:txBody>
      </p:sp>
      <p:sp>
        <p:nvSpPr>
          <p:cNvPr id="10" name="Rounded Rectangle 9">
            <a:extLst>
              <a:ext uri="{FF2B5EF4-FFF2-40B4-BE49-F238E27FC236}">
                <a16:creationId xmlns:a16="http://schemas.microsoft.com/office/drawing/2014/main" id="{6A275EBE-50BC-3E44-BA8B-4F73EE110643}"/>
              </a:ext>
            </a:extLst>
          </p:cNvPr>
          <p:cNvSpPr/>
          <p:nvPr/>
        </p:nvSpPr>
        <p:spPr>
          <a:xfrm>
            <a:off x="6096000" y="2937164"/>
            <a:ext cx="4932218"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(%rdi,%rdi,2),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negq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p:txBody>
      </p:sp>
      <p:sp>
        <p:nvSpPr>
          <p:cNvPr id="11" name="Oval 10">
            <a:extLst>
              <a:ext uri="{FF2B5EF4-FFF2-40B4-BE49-F238E27FC236}">
                <a16:creationId xmlns:a16="http://schemas.microsoft.com/office/drawing/2014/main" id="{22E3FB6A-65F7-C449-92B1-2ECE48822670}"/>
              </a:ext>
            </a:extLst>
          </p:cNvPr>
          <p:cNvSpPr/>
          <p:nvPr/>
        </p:nvSpPr>
        <p:spPr>
          <a:xfrm>
            <a:off x="7161919" y="953913"/>
            <a:ext cx="1648300" cy="38998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E904F56-1AD2-9240-82F2-1FADEEFD7368}"/>
              </a:ext>
            </a:extLst>
          </p:cNvPr>
          <p:cNvSpPr/>
          <p:nvPr/>
        </p:nvSpPr>
        <p:spPr>
          <a:xfrm>
            <a:off x="6535882" y="3269673"/>
            <a:ext cx="3235036" cy="63730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98984D15-B754-C548-9338-59A3C705978E}"/>
              </a:ext>
            </a:extLst>
          </p:cNvPr>
          <p:cNvSpPr/>
          <p:nvPr/>
        </p:nvSpPr>
        <p:spPr>
          <a:xfrm>
            <a:off x="7028689" y="4314835"/>
            <a:ext cx="4430411" cy="870545"/>
          </a:xfrm>
          <a:custGeom>
            <a:avLst/>
            <a:gdLst>
              <a:gd name="connsiteX0" fmla="*/ 2414016 w 3228791"/>
              <a:gd name="connsiteY0" fmla="*/ 9486 h 832788"/>
              <a:gd name="connsiteX1" fmla="*/ 3099816 w 3228791"/>
              <a:gd name="connsiteY1" fmla="*/ 100926 h 832788"/>
              <a:gd name="connsiteX2" fmla="*/ 2907792 w 3228791"/>
              <a:gd name="connsiteY2" fmla="*/ 731862 h 832788"/>
              <a:gd name="connsiteX3" fmla="*/ 0 w 3228791"/>
              <a:gd name="connsiteY3" fmla="*/ 823302 h 832788"/>
              <a:gd name="connsiteX0" fmla="*/ 1458052 w 3289642"/>
              <a:gd name="connsiteY0" fmla="*/ 5209 h 856220"/>
              <a:gd name="connsiteX1" fmla="*/ 3099816 w 3289642"/>
              <a:gd name="connsiteY1" fmla="*/ 124358 h 856220"/>
              <a:gd name="connsiteX2" fmla="*/ 2907792 w 3289642"/>
              <a:gd name="connsiteY2" fmla="*/ 755294 h 856220"/>
              <a:gd name="connsiteX3" fmla="*/ 0 w 3289642"/>
              <a:gd name="connsiteY3" fmla="*/ 846734 h 856220"/>
              <a:gd name="connsiteX0" fmla="*/ 1458052 w 4097173"/>
              <a:gd name="connsiteY0" fmla="*/ 2993 h 854004"/>
              <a:gd name="connsiteX1" fmla="*/ 4055780 w 4097173"/>
              <a:gd name="connsiteY1" fmla="*/ 149851 h 854004"/>
              <a:gd name="connsiteX2" fmla="*/ 2907792 w 4097173"/>
              <a:gd name="connsiteY2" fmla="*/ 753078 h 854004"/>
              <a:gd name="connsiteX3" fmla="*/ 0 w 4097173"/>
              <a:gd name="connsiteY3" fmla="*/ 844518 h 854004"/>
              <a:gd name="connsiteX0" fmla="*/ 1458052 w 4430411"/>
              <a:gd name="connsiteY0" fmla="*/ 3355 h 870545"/>
              <a:gd name="connsiteX1" fmla="*/ 4055780 w 4430411"/>
              <a:gd name="connsiteY1" fmla="*/ 150213 h 870545"/>
              <a:gd name="connsiteX2" fmla="*/ 4085428 w 4430411"/>
              <a:gd name="connsiteY2" fmla="*/ 795004 h 870545"/>
              <a:gd name="connsiteX3" fmla="*/ 0 w 4430411"/>
              <a:gd name="connsiteY3" fmla="*/ 844880 h 870545"/>
            </a:gdLst>
            <a:ahLst/>
            <a:cxnLst>
              <a:cxn ang="0">
                <a:pos x="connsiteX0" y="connsiteY0"/>
              </a:cxn>
              <a:cxn ang="0">
                <a:pos x="connsiteX1" y="connsiteY1"/>
              </a:cxn>
              <a:cxn ang="0">
                <a:pos x="connsiteX2" y="connsiteY2"/>
              </a:cxn>
              <a:cxn ang="0">
                <a:pos x="connsiteX3" y="connsiteY3"/>
              </a:cxn>
            </a:cxnLst>
            <a:rect l="l" t="t" r="r" b="b"/>
            <a:pathLst>
              <a:path w="4430411" h="870545">
                <a:moveTo>
                  <a:pt x="1458052" y="3355"/>
                </a:moveTo>
                <a:cubicBezTo>
                  <a:pt x="1759804" y="-11123"/>
                  <a:pt x="3617884" y="18272"/>
                  <a:pt x="4055780" y="150213"/>
                </a:cubicBezTo>
                <a:cubicBezTo>
                  <a:pt x="4493676" y="282155"/>
                  <a:pt x="4602064" y="674608"/>
                  <a:pt x="4085428" y="795004"/>
                </a:cubicBezTo>
                <a:cubicBezTo>
                  <a:pt x="3568792" y="915400"/>
                  <a:pt x="1195578" y="859358"/>
                  <a:pt x="0" y="844880"/>
                </a:cubicBezTo>
              </a:path>
            </a:pathLst>
          </a:custGeom>
          <a:noFill/>
          <a:ln w="38100">
            <a:solidFill>
              <a:srgbClr val="FFC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ADF2A212-3E66-B64F-9448-72F6BA8F0BDD}"/>
              </a:ext>
            </a:extLst>
          </p:cNvPr>
          <p:cNvSpPr/>
          <p:nvPr/>
        </p:nvSpPr>
        <p:spPr>
          <a:xfrm>
            <a:off x="7074085" y="3745073"/>
            <a:ext cx="4116924" cy="953552"/>
          </a:xfrm>
          <a:custGeom>
            <a:avLst/>
            <a:gdLst>
              <a:gd name="connsiteX0" fmla="*/ 2414016 w 3228791"/>
              <a:gd name="connsiteY0" fmla="*/ 9486 h 832788"/>
              <a:gd name="connsiteX1" fmla="*/ 3099816 w 3228791"/>
              <a:gd name="connsiteY1" fmla="*/ 100926 h 832788"/>
              <a:gd name="connsiteX2" fmla="*/ 2907792 w 3228791"/>
              <a:gd name="connsiteY2" fmla="*/ 731862 h 832788"/>
              <a:gd name="connsiteX3" fmla="*/ 0 w 3228791"/>
              <a:gd name="connsiteY3" fmla="*/ 823302 h 832788"/>
              <a:gd name="connsiteX0" fmla="*/ 2615184 w 3443151"/>
              <a:gd name="connsiteY0" fmla="*/ 9486 h 1308326"/>
              <a:gd name="connsiteX1" fmla="*/ 3300984 w 3443151"/>
              <a:gd name="connsiteY1" fmla="*/ 100926 h 1308326"/>
              <a:gd name="connsiteX2" fmla="*/ 3108960 w 3443151"/>
              <a:gd name="connsiteY2" fmla="*/ 731862 h 1308326"/>
              <a:gd name="connsiteX3" fmla="*/ 0 w 3443151"/>
              <a:gd name="connsiteY3" fmla="*/ 1307934 h 1308326"/>
              <a:gd name="connsiteX0" fmla="*/ 1225296 w 3531409"/>
              <a:gd name="connsiteY0" fmla="*/ 281688 h 1214768"/>
              <a:gd name="connsiteX1" fmla="*/ 3300984 w 3531409"/>
              <a:gd name="connsiteY1" fmla="*/ 7368 h 1214768"/>
              <a:gd name="connsiteX2" fmla="*/ 3108960 w 3531409"/>
              <a:gd name="connsiteY2" fmla="*/ 638304 h 1214768"/>
              <a:gd name="connsiteX3" fmla="*/ 0 w 3531409"/>
              <a:gd name="connsiteY3" fmla="*/ 1214376 h 1214768"/>
              <a:gd name="connsiteX0" fmla="*/ 1225296 w 3545477"/>
              <a:gd name="connsiteY0" fmla="*/ 309602 h 1341690"/>
              <a:gd name="connsiteX1" fmla="*/ 3300984 w 3545477"/>
              <a:gd name="connsiteY1" fmla="*/ 35282 h 1341690"/>
              <a:gd name="connsiteX2" fmla="*/ 3136392 w 3545477"/>
              <a:gd name="connsiteY2" fmla="*/ 1251434 h 1341690"/>
              <a:gd name="connsiteX3" fmla="*/ 0 w 3545477"/>
              <a:gd name="connsiteY3" fmla="*/ 1242290 h 1341690"/>
              <a:gd name="connsiteX0" fmla="*/ 1225296 w 3615719"/>
              <a:gd name="connsiteY0" fmla="*/ 3739 h 1003316"/>
              <a:gd name="connsiteX1" fmla="*/ 3410712 w 3615719"/>
              <a:gd name="connsiteY1" fmla="*/ 168331 h 1003316"/>
              <a:gd name="connsiteX2" fmla="*/ 3136392 w 3615719"/>
              <a:gd name="connsiteY2" fmla="*/ 945571 h 1003316"/>
              <a:gd name="connsiteX3" fmla="*/ 0 w 3615719"/>
              <a:gd name="connsiteY3" fmla="*/ 936427 h 1003316"/>
              <a:gd name="connsiteX0" fmla="*/ 996696 w 3632015"/>
              <a:gd name="connsiteY0" fmla="*/ 8939 h 962796"/>
              <a:gd name="connsiteX1" fmla="*/ 3410712 w 3632015"/>
              <a:gd name="connsiteY1" fmla="*/ 127811 h 962796"/>
              <a:gd name="connsiteX2" fmla="*/ 3136392 w 3632015"/>
              <a:gd name="connsiteY2" fmla="*/ 905051 h 962796"/>
              <a:gd name="connsiteX3" fmla="*/ 0 w 3632015"/>
              <a:gd name="connsiteY3" fmla="*/ 895907 h 962796"/>
              <a:gd name="connsiteX0" fmla="*/ 1481605 w 4116924"/>
              <a:gd name="connsiteY0" fmla="*/ 8939 h 953552"/>
              <a:gd name="connsiteX1" fmla="*/ 3895621 w 4116924"/>
              <a:gd name="connsiteY1" fmla="*/ 127811 h 953552"/>
              <a:gd name="connsiteX2" fmla="*/ 3621301 w 4116924"/>
              <a:gd name="connsiteY2" fmla="*/ 905051 h 953552"/>
              <a:gd name="connsiteX3" fmla="*/ 0 w 4116924"/>
              <a:gd name="connsiteY3" fmla="*/ 854343 h 953552"/>
            </a:gdLst>
            <a:ahLst/>
            <a:cxnLst>
              <a:cxn ang="0">
                <a:pos x="connsiteX0" y="connsiteY0"/>
              </a:cxn>
              <a:cxn ang="0">
                <a:pos x="connsiteX1" y="connsiteY1"/>
              </a:cxn>
              <a:cxn ang="0">
                <a:pos x="connsiteX2" y="connsiteY2"/>
              </a:cxn>
              <a:cxn ang="0">
                <a:pos x="connsiteX3" y="connsiteY3"/>
              </a:cxn>
            </a:cxnLst>
            <a:rect l="l" t="t" r="r" b="b"/>
            <a:pathLst>
              <a:path w="4116924" h="953552">
                <a:moveTo>
                  <a:pt x="1481605" y="8939"/>
                </a:moveTo>
                <a:cubicBezTo>
                  <a:pt x="1783357" y="-5539"/>
                  <a:pt x="3539005" y="-21541"/>
                  <a:pt x="3895621" y="127811"/>
                </a:cubicBezTo>
                <a:cubicBezTo>
                  <a:pt x="4252237" y="277163"/>
                  <a:pt x="4189753" y="777035"/>
                  <a:pt x="3621301" y="905051"/>
                </a:cubicBezTo>
                <a:cubicBezTo>
                  <a:pt x="3052849" y="1033067"/>
                  <a:pt x="1195578" y="868821"/>
                  <a:pt x="0" y="854343"/>
                </a:cubicBezTo>
              </a:path>
            </a:pathLst>
          </a:custGeom>
          <a:noFill/>
          <a:ln w="381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11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heel(1)">
                                      <p:cBhvr>
                                        <p:cTn id="13" dur="1000"/>
                                        <p:tgtEl>
                                          <p:spTgt spid="11"/>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1000"/>
                                        <p:tgtEl>
                                          <p:spTgt spid="12"/>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heel(1)">
                                      <p:cBhvr>
                                        <p:cTn id="20" dur="1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dissolve">
                                      <p:cBhvr>
                                        <p:cTn id="25" dur="500"/>
                                        <p:tgtEl>
                                          <p:spTgt spid="2">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dissolve">
                                      <p:cBhvr>
                                        <p:cTn id="28" dur="5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dissolve">
                                      <p:cBhvr>
                                        <p:cTn id="33" dur="500"/>
                                        <p:tgtEl>
                                          <p:spTgt spid="2">
                                            <p:txEl>
                                              <p:pRg st="4" end="4"/>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dissolve">
                                      <p:cBhvr>
                                        <p:cTn id="36" dur="500"/>
                                        <p:tgtEl>
                                          <p:spTgt spid="2">
                                            <p:txEl>
                                              <p:pRg st="5" end="5"/>
                                            </p:txEl>
                                          </p:spTgt>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heel(1)">
                                      <p:cBhvr>
                                        <p:cTn id="39" dur="1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dissolve">
                                      <p:cBhvr>
                                        <p:cTn id="44" dur="500"/>
                                        <p:tgtEl>
                                          <p:spTgt spid="2">
                                            <p:txEl>
                                              <p:pRg st="6" end="6"/>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dissolve">
                                      <p:cBhvr>
                                        <p:cTn id="47" dur="500"/>
                                        <p:tgtEl>
                                          <p:spTgt spid="2">
                                            <p:txEl>
                                              <p:pRg st="7" end="7"/>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
                                            <p:txEl>
                                              <p:pRg st="8" end="8"/>
                                            </p:txEl>
                                          </p:spTgt>
                                        </p:tgtEl>
                                        <p:attrNameLst>
                                          <p:attrName>style.visibility</p:attrName>
                                        </p:attrNameLst>
                                      </p:cBhvr>
                                      <p:to>
                                        <p:strVal val="visible"/>
                                      </p:to>
                                    </p:set>
                                    <p:animEffect transition="in" filter="dissolve">
                                      <p:cBhvr>
                                        <p:cTn id="50" dur="500"/>
                                        <p:tgtEl>
                                          <p:spTgt spid="2">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Effect transition="in" filter="dissolve">
                                      <p:cBhvr>
                                        <p:cTn id="55" dur="500"/>
                                        <p:tgtEl>
                                          <p:spTgt spid="2">
                                            <p:txEl>
                                              <p:pRg st="9" end="9"/>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
                                            <p:txEl>
                                              <p:pRg st="10" end="10"/>
                                            </p:txEl>
                                          </p:spTgt>
                                        </p:tgtEl>
                                        <p:attrNameLst>
                                          <p:attrName>style.visibility</p:attrName>
                                        </p:attrNameLst>
                                      </p:cBhvr>
                                      <p:to>
                                        <p:strVal val="visible"/>
                                      </p:to>
                                    </p:set>
                                    <p:animEffect transition="in" filter="dissolve">
                                      <p:cBhvr>
                                        <p:cTn id="58"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1" grpId="0" animBg="1"/>
      <p:bldP spid="12" grpId="0" animBg="1"/>
      <p:bldP spid="13" grpId="0" animBg="1"/>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If-Then-Else:</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918214" y="740524"/>
            <a:ext cx="3478300" cy="252931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then_body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else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else_body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7231866" y="371192"/>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3594228"/>
            <a:ext cx="5002299" cy="252931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Else;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then_body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Done;</a:t>
            </a:r>
          </a:p>
          <a:p>
            <a:r>
              <a:rPr lang="en-US" dirty="0">
                <a:solidFill>
                  <a:srgbClr val="00FF00"/>
                </a:solidFill>
                <a:latin typeface="Courier New Bold" panose="02070609020205020404" pitchFamily="49" charset="0"/>
                <a:cs typeface="Courier New Bold" panose="02070609020205020404" pitchFamily="49" charset="0"/>
              </a:rPr>
              <a:t>Else:</a:t>
            </a: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else_body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Done: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FDDD742B-9C91-E145-9563-86C23072B1D9}"/>
              </a:ext>
            </a:extLst>
          </p:cNvPr>
          <p:cNvSpPr txBox="1"/>
          <p:nvPr/>
        </p:nvSpPr>
        <p:spPr>
          <a:xfrm>
            <a:off x="2747199" y="3244334"/>
            <a:ext cx="1184299"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6981882" y="3613666"/>
            <a:ext cx="4371918" cy="252931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%r10, %r11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jXX</a:t>
            </a:r>
            <a:r>
              <a:rPr lang="en-US" dirty="0">
                <a:solidFill>
                  <a:srgbClr val="00FF00"/>
                </a:solidFill>
                <a:latin typeface="Courier New Bold" panose="02070609020205020404" pitchFamily="49" charset="0"/>
                <a:cs typeface="Courier New Bold" panose="02070609020205020404" pitchFamily="49" charset="0"/>
              </a:rPr>
              <a:t>	.L1</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then_body_assembly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jmp</a:t>
            </a:r>
            <a:r>
              <a:rPr lang="en-US" dirty="0">
                <a:solidFill>
                  <a:srgbClr val="00FF00"/>
                </a:solidFill>
                <a:latin typeface="Courier New Bold" panose="02070609020205020404" pitchFamily="49" charset="0"/>
                <a:cs typeface="Courier New Bold" panose="02070609020205020404" pitchFamily="49" charset="0"/>
              </a:rPr>
              <a:t>	.L2</a:t>
            </a: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.L1:</a:t>
            </a: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else_body_assembly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.L2:</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after_code_assembly</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8362171" y="3244334"/>
            <a:ext cx="1611339" cy="369332"/>
          </a:xfrm>
          <a:prstGeom prst="rect">
            <a:avLst/>
          </a:prstGeom>
          <a:noFill/>
        </p:spPr>
        <p:txBody>
          <a:bodyPr wrap="none" rtlCol="0">
            <a:spAutoFit/>
          </a:bodyPr>
          <a:lstStyle/>
          <a:p>
            <a:pPr algn="ctr"/>
            <a:r>
              <a:rPr lang="en-US" dirty="0"/>
              <a:t>Assembly Code</a:t>
            </a:r>
          </a:p>
        </p:txBody>
      </p:sp>
      <p:sp>
        <p:nvSpPr>
          <p:cNvPr id="14" name="Bent Arrow 13">
            <a:extLst>
              <a:ext uri="{FF2B5EF4-FFF2-40B4-BE49-F238E27FC236}">
                <a16:creationId xmlns:a16="http://schemas.microsoft.com/office/drawing/2014/main" id="{FD4FFEAA-19CA-264C-A88A-64FB641C98F7}"/>
              </a:ext>
            </a:extLst>
          </p:cNvPr>
          <p:cNvSpPr/>
          <p:nvPr/>
        </p:nvSpPr>
        <p:spPr>
          <a:xfrm rot="16200000" flipH="1">
            <a:off x="2769911" y="788710"/>
            <a:ext cx="2774670" cy="3877510"/>
          </a:xfrm>
          <a:prstGeom prst="bentArrow">
            <a:avLst>
              <a:gd name="adj1" fmla="val 12018"/>
              <a:gd name="adj2" fmla="val 25000"/>
              <a:gd name="adj3" fmla="val 23003"/>
              <a:gd name="adj4" fmla="val 4375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98E80EC-B6C9-984A-B08A-63A33B924767}"/>
              </a:ext>
            </a:extLst>
          </p:cNvPr>
          <p:cNvSpPr txBox="1"/>
          <p:nvPr/>
        </p:nvSpPr>
        <p:spPr>
          <a:xfrm>
            <a:off x="1479497" y="1891154"/>
            <a:ext cx="3918380" cy="830997"/>
          </a:xfrm>
          <a:prstGeom prst="rect">
            <a:avLst/>
          </a:prstGeom>
          <a:solidFill>
            <a:schemeClr val="accent1">
              <a:lumMod val="20000"/>
              <a:lumOff val="80000"/>
            </a:schemeClr>
          </a:solidFill>
        </p:spPr>
        <p:txBody>
          <a:bodyPr wrap="none" rtlCol="0">
            <a:spAutoFit/>
          </a:bodyPr>
          <a:lstStyle/>
          <a:p>
            <a:r>
              <a:rPr lang="en-US" sz="2400" dirty="0"/>
              <a:t>Negate test condition</a:t>
            </a:r>
          </a:p>
          <a:p>
            <a:r>
              <a:rPr lang="en-US" sz="2400" dirty="0"/>
              <a:t>Conditionally Branch to “Else”</a:t>
            </a:r>
          </a:p>
        </p:txBody>
      </p:sp>
      <p:cxnSp>
        <p:nvCxnSpPr>
          <p:cNvPr id="16" name="Straight Arrow Connector 15">
            <a:extLst>
              <a:ext uri="{FF2B5EF4-FFF2-40B4-BE49-F238E27FC236}">
                <a16:creationId xmlns:a16="http://schemas.microsoft.com/office/drawing/2014/main" id="{B350D2B9-AF9C-1647-A13E-5D9C4AC5D65F}"/>
              </a:ext>
            </a:extLst>
          </p:cNvPr>
          <p:cNvCxnSpPr>
            <a:cxnSpLocks/>
          </p:cNvCxnSpPr>
          <p:nvPr/>
        </p:nvCxnSpPr>
        <p:spPr>
          <a:xfrm flipV="1">
            <a:off x="5652655" y="4114800"/>
            <a:ext cx="1745672" cy="1300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6CAD1B-1816-E44B-A92B-DEE2AA11EA84}"/>
              </a:ext>
            </a:extLst>
          </p:cNvPr>
          <p:cNvCxnSpPr>
            <a:cxnSpLocks/>
          </p:cNvCxnSpPr>
          <p:nvPr/>
        </p:nvCxnSpPr>
        <p:spPr>
          <a:xfrm>
            <a:off x="5624945" y="4232953"/>
            <a:ext cx="1773382" cy="935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D50431A-95DD-1E4E-AA07-19A5DE68EA0B}"/>
              </a:ext>
            </a:extLst>
          </p:cNvPr>
          <p:cNvSpPr txBox="1"/>
          <p:nvPr/>
        </p:nvSpPr>
        <p:spPr>
          <a:xfrm>
            <a:off x="5295286" y="4864270"/>
            <a:ext cx="1588705" cy="646331"/>
          </a:xfrm>
          <a:prstGeom prst="rect">
            <a:avLst/>
          </a:prstGeom>
          <a:solidFill>
            <a:schemeClr val="accent1">
              <a:lumMod val="20000"/>
              <a:lumOff val="80000"/>
            </a:schemeClr>
          </a:solidFill>
        </p:spPr>
        <p:txBody>
          <a:bodyPr wrap="none" rtlCol="0">
            <a:spAutoFit/>
          </a:bodyPr>
          <a:lstStyle/>
          <a:p>
            <a:r>
              <a:rPr lang="en-US" dirty="0"/>
              <a:t>Not needed if</a:t>
            </a:r>
          </a:p>
          <a:p>
            <a:r>
              <a:rPr lang="en-US" dirty="0"/>
              <a:t>no “else” block</a:t>
            </a:r>
          </a:p>
        </p:txBody>
      </p:sp>
      <p:sp>
        <p:nvSpPr>
          <p:cNvPr id="28" name="Left Brace 27">
            <a:extLst>
              <a:ext uri="{FF2B5EF4-FFF2-40B4-BE49-F238E27FC236}">
                <a16:creationId xmlns:a16="http://schemas.microsoft.com/office/drawing/2014/main" id="{3282379C-3350-EF49-A37B-D14FFA8F2387}"/>
              </a:ext>
            </a:extLst>
          </p:cNvPr>
          <p:cNvSpPr/>
          <p:nvPr/>
        </p:nvSpPr>
        <p:spPr>
          <a:xfrm rot="10800000">
            <a:off x="2441114" y="4631403"/>
            <a:ext cx="612169" cy="85275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B7E87F57-7352-CD47-9426-DF9717E3387A}"/>
              </a:ext>
            </a:extLst>
          </p:cNvPr>
          <p:cNvCxnSpPr>
            <a:cxnSpLocks/>
            <a:stCxn id="28" idx="1"/>
            <a:endCxn id="27" idx="1"/>
          </p:cNvCxnSpPr>
          <p:nvPr/>
        </p:nvCxnSpPr>
        <p:spPr>
          <a:xfrm>
            <a:off x="3053283" y="5057780"/>
            <a:ext cx="2242003" cy="1296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Left Brace 25">
            <a:extLst>
              <a:ext uri="{FF2B5EF4-FFF2-40B4-BE49-F238E27FC236}">
                <a16:creationId xmlns:a16="http://schemas.microsoft.com/office/drawing/2014/main" id="{F81390FC-BD22-A545-8445-5F77DC151580}"/>
              </a:ext>
            </a:extLst>
          </p:cNvPr>
          <p:cNvSpPr/>
          <p:nvPr/>
        </p:nvSpPr>
        <p:spPr>
          <a:xfrm>
            <a:off x="6786101" y="4789212"/>
            <a:ext cx="612169" cy="780836"/>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6507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par>
                          <p:cTn id="11" fill="hold">
                            <p:stCondLst>
                              <p:cond delay="500"/>
                            </p:stCondLst>
                            <p:childTnLst>
                              <p:par>
                                <p:cTn id="12" presetID="22" presetClass="exit" presetSubtype="1" fill="hold" grpId="1" nodeType="afterEffect">
                                  <p:stCondLst>
                                    <p:cond delay="1500"/>
                                  </p:stCondLst>
                                  <p:childTnLst>
                                    <p:animEffect transition="out" filter="wipe(up)">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dissolve">
                                      <p:cBhvr>
                                        <p:cTn id="27" dur="500"/>
                                        <p:tgtEl>
                                          <p:spTgt spid="28"/>
                                        </p:tgtEl>
                                      </p:cBhvr>
                                    </p:animEffect>
                                  </p:childTnLst>
                                </p:cTn>
                              </p:par>
                              <p:par>
                                <p:cTn id="28" presetID="9"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dissolve">
                                      <p:cBhvr>
                                        <p:cTn id="30" dur="500"/>
                                        <p:tgtEl>
                                          <p:spTgt spid="2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dissolve">
                                      <p:cBhvr>
                                        <p:cTn id="33" dur="500"/>
                                        <p:tgtEl>
                                          <p:spTgt spid="2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dissolve">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27" grpId="0" animBg="1"/>
      <p:bldP spid="28" grpId="0" animBg="1"/>
      <p:bldP spid="2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Tautologies of Expression Negation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78367283"/>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6751490"/>
                    </a:ext>
                  </a:extLst>
                </a:gridCol>
                <a:gridCol w="5257800">
                  <a:extLst>
                    <a:ext uri="{9D8B030D-6E8A-4147-A177-3AD203B41FA5}">
                      <a16:colId xmlns:a16="http://schemas.microsoft.com/office/drawing/2014/main" val="2534506118"/>
                    </a:ext>
                  </a:extLst>
                </a:gridCol>
              </a:tblGrid>
              <a:tr h="370840">
                <a:tc>
                  <a:txBody>
                    <a:bodyPr/>
                    <a:lstStyle/>
                    <a:p>
                      <a:pPr algn="ctr"/>
                      <a:r>
                        <a:rPr lang="en-US" i="1" dirty="0"/>
                        <a:t>Expression</a:t>
                      </a:r>
                    </a:p>
                  </a:txBody>
                  <a:tcPr/>
                </a:tc>
                <a:tc>
                  <a:txBody>
                    <a:bodyPr/>
                    <a:lstStyle/>
                    <a:p>
                      <a:pPr algn="ctr"/>
                      <a:r>
                        <a:rPr lang="en-US" baseline="0" dirty="0"/>
                        <a:t>!</a:t>
                      </a:r>
                      <a:r>
                        <a:rPr lang="en-US" i="1" baseline="0" dirty="0"/>
                        <a:t>Expression</a:t>
                      </a:r>
                      <a:endParaRPr lang="en-US" i="1" dirty="0"/>
                    </a:p>
                  </a:txBody>
                  <a:tcPr/>
                </a:tc>
                <a:extLst>
                  <a:ext uri="{0D108BD9-81ED-4DB2-BD59-A6C34878D82A}">
                    <a16:rowId xmlns:a16="http://schemas.microsoft.com/office/drawing/2014/main" val="2051113019"/>
                  </a:ext>
                </a:extLst>
              </a:tr>
              <a:tr h="370840">
                <a:tc>
                  <a:txBody>
                    <a:bodyPr/>
                    <a:lstStyle/>
                    <a:p>
                      <a:pPr algn="ctr"/>
                      <a:r>
                        <a:rPr lang="en-US" dirty="0"/>
                        <a:t>A</a:t>
                      </a:r>
                    </a:p>
                  </a:txBody>
                  <a:tcPr/>
                </a:tc>
                <a:tc>
                  <a:txBody>
                    <a:bodyPr/>
                    <a:lstStyle/>
                    <a:p>
                      <a:pPr algn="ctr"/>
                      <a:r>
                        <a:rPr lang="en-US" dirty="0"/>
                        <a:t>!A</a:t>
                      </a:r>
                    </a:p>
                  </a:txBody>
                  <a:tcPr/>
                </a:tc>
                <a:extLst>
                  <a:ext uri="{0D108BD9-81ED-4DB2-BD59-A6C34878D82A}">
                    <a16:rowId xmlns:a16="http://schemas.microsoft.com/office/drawing/2014/main" val="847329181"/>
                  </a:ext>
                </a:extLst>
              </a:tr>
              <a:tr h="370840">
                <a:tc>
                  <a:txBody>
                    <a:bodyPr/>
                    <a:lstStyle/>
                    <a:p>
                      <a:pPr algn="ctr"/>
                      <a:r>
                        <a:rPr lang="en-US" dirty="0"/>
                        <a:t>A &amp;&amp; B</a:t>
                      </a:r>
                    </a:p>
                  </a:txBody>
                  <a:tcPr/>
                </a:tc>
                <a:tc>
                  <a:txBody>
                    <a:bodyPr/>
                    <a:lstStyle/>
                    <a:p>
                      <a:pPr algn="ctr"/>
                      <a:r>
                        <a:rPr lang="en-US" dirty="0"/>
                        <a:t>!A</a:t>
                      </a:r>
                      <a:r>
                        <a:rPr lang="en-US" baseline="0" dirty="0"/>
                        <a:t> || !B</a:t>
                      </a:r>
                      <a:endParaRPr lang="en-US" dirty="0"/>
                    </a:p>
                  </a:txBody>
                  <a:tcPr/>
                </a:tc>
                <a:extLst>
                  <a:ext uri="{0D108BD9-81ED-4DB2-BD59-A6C34878D82A}">
                    <a16:rowId xmlns:a16="http://schemas.microsoft.com/office/drawing/2014/main" val="4183229800"/>
                  </a:ext>
                </a:extLst>
              </a:tr>
              <a:tr h="370840">
                <a:tc>
                  <a:txBody>
                    <a:bodyPr/>
                    <a:lstStyle/>
                    <a:p>
                      <a:pPr algn="ctr"/>
                      <a:r>
                        <a:rPr lang="en-US" dirty="0"/>
                        <a:t>A || B</a:t>
                      </a:r>
                    </a:p>
                  </a:txBody>
                  <a:tcPr/>
                </a:tc>
                <a:tc>
                  <a:txBody>
                    <a:bodyPr/>
                    <a:lstStyle/>
                    <a:p>
                      <a:pPr algn="ctr"/>
                      <a:r>
                        <a:rPr lang="en-US" dirty="0"/>
                        <a:t>!A &amp;&amp; !B</a:t>
                      </a:r>
                    </a:p>
                  </a:txBody>
                  <a:tcPr/>
                </a:tc>
                <a:extLst>
                  <a:ext uri="{0D108BD9-81ED-4DB2-BD59-A6C34878D82A}">
                    <a16:rowId xmlns:a16="http://schemas.microsoft.com/office/drawing/2014/main" val="952639873"/>
                  </a:ext>
                </a:extLst>
              </a:tr>
              <a:tr h="370840">
                <a:tc>
                  <a:txBody>
                    <a:bodyPr/>
                    <a:lstStyle/>
                    <a:p>
                      <a:pPr algn="ctr"/>
                      <a:r>
                        <a:rPr lang="en-US" dirty="0"/>
                        <a:t>A &lt; B</a:t>
                      </a:r>
                    </a:p>
                  </a:txBody>
                  <a:tcPr/>
                </a:tc>
                <a:tc>
                  <a:txBody>
                    <a:bodyPr/>
                    <a:lstStyle/>
                    <a:p>
                      <a:pPr algn="ctr"/>
                      <a:r>
                        <a:rPr lang="en-US" dirty="0"/>
                        <a:t>A &gt;= B</a:t>
                      </a:r>
                    </a:p>
                  </a:txBody>
                  <a:tcPr/>
                </a:tc>
                <a:extLst>
                  <a:ext uri="{0D108BD9-81ED-4DB2-BD59-A6C34878D82A}">
                    <a16:rowId xmlns:a16="http://schemas.microsoft.com/office/drawing/2014/main" val="177832445"/>
                  </a:ext>
                </a:extLst>
              </a:tr>
              <a:tr h="370840">
                <a:tc>
                  <a:txBody>
                    <a:bodyPr/>
                    <a:lstStyle/>
                    <a:p>
                      <a:pPr algn="ctr"/>
                      <a:r>
                        <a:rPr lang="en-US" dirty="0"/>
                        <a:t>A &lt;=</a:t>
                      </a:r>
                      <a:r>
                        <a:rPr lang="en-US" baseline="0" dirty="0"/>
                        <a:t> B</a:t>
                      </a:r>
                      <a:endParaRPr lang="en-US" dirty="0"/>
                    </a:p>
                  </a:txBody>
                  <a:tcPr/>
                </a:tc>
                <a:tc>
                  <a:txBody>
                    <a:bodyPr/>
                    <a:lstStyle/>
                    <a:p>
                      <a:pPr algn="ctr"/>
                      <a:r>
                        <a:rPr lang="en-US" dirty="0"/>
                        <a:t>A &gt; B</a:t>
                      </a:r>
                    </a:p>
                  </a:txBody>
                  <a:tcPr/>
                </a:tc>
                <a:extLst>
                  <a:ext uri="{0D108BD9-81ED-4DB2-BD59-A6C34878D82A}">
                    <a16:rowId xmlns:a16="http://schemas.microsoft.com/office/drawing/2014/main" val="365042018"/>
                  </a:ext>
                </a:extLst>
              </a:tr>
              <a:tr h="370840">
                <a:tc>
                  <a:txBody>
                    <a:bodyPr/>
                    <a:lstStyle/>
                    <a:p>
                      <a:pPr algn="ctr"/>
                      <a:r>
                        <a:rPr lang="en-US" dirty="0"/>
                        <a:t>A &gt; B</a:t>
                      </a:r>
                    </a:p>
                  </a:txBody>
                  <a:tcPr/>
                </a:tc>
                <a:tc>
                  <a:txBody>
                    <a:bodyPr/>
                    <a:lstStyle/>
                    <a:p>
                      <a:pPr algn="ctr"/>
                      <a:r>
                        <a:rPr lang="en-US" dirty="0"/>
                        <a:t>A &lt;= B</a:t>
                      </a:r>
                    </a:p>
                  </a:txBody>
                  <a:tcPr/>
                </a:tc>
                <a:extLst>
                  <a:ext uri="{0D108BD9-81ED-4DB2-BD59-A6C34878D82A}">
                    <a16:rowId xmlns:a16="http://schemas.microsoft.com/office/drawing/2014/main" val="2109504466"/>
                  </a:ext>
                </a:extLst>
              </a:tr>
              <a:tr h="370840">
                <a:tc>
                  <a:txBody>
                    <a:bodyPr/>
                    <a:lstStyle/>
                    <a:p>
                      <a:pPr algn="ctr"/>
                      <a:r>
                        <a:rPr lang="en-US" dirty="0"/>
                        <a:t>A &gt;= B</a:t>
                      </a:r>
                    </a:p>
                  </a:txBody>
                  <a:tcPr/>
                </a:tc>
                <a:tc>
                  <a:txBody>
                    <a:bodyPr/>
                    <a:lstStyle/>
                    <a:p>
                      <a:pPr algn="ctr"/>
                      <a:r>
                        <a:rPr lang="en-US" dirty="0"/>
                        <a:t>A &lt; B</a:t>
                      </a:r>
                    </a:p>
                  </a:txBody>
                  <a:tcPr/>
                </a:tc>
                <a:extLst>
                  <a:ext uri="{0D108BD9-81ED-4DB2-BD59-A6C34878D82A}">
                    <a16:rowId xmlns:a16="http://schemas.microsoft.com/office/drawing/2014/main" val="2955629801"/>
                  </a:ext>
                </a:extLst>
              </a:tr>
              <a:tr h="370840">
                <a:tc>
                  <a:txBody>
                    <a:bodyPr/>
                    <a:lstStyle/>
                    <a:p>
                      <a:pPr algn="ctr"/>
                      <a:r>
                        <a:rPr lang="en-US" dirty="0"/>
                        <a:t>A == B</a:t>
                      </a:r>
                    </a:p>
                  </a:txBody>
                  <a:tcPr/>
                </a:tc>
                <a:tc>
                  <a:txBody>
                    <a:bodyPr/>
                    <a:lstStyle/>
                    <a:p>
                      <a:pPr algn="ctr"/>
                      <a:r>
                        <a:rPr lang="en-US" dirty="0"/>
                        <a:t>A != B</a:t>
                      </a:r>
                    </a:p>
                  </a:txBody>
                  <a:tcPr/>
                </a:tc>
                <a:extLst>
                  <a:ext uri="{0D108BD9-81ED-4DB2-BD59-A6C34878D82A}">
                    <a16:rowId xmlns:a16="http://schemas.microsoft.com/office/drawing/2014/main" val="3251599542"/>
                  </a:ext>
                </a:extLst>
              </a:tr>
              <a:tr h="370840">
                <a:tc>
                  <a:txBody>
                    <a:bodyPr/>
                    <a:lstStyle/>
                    <a:p>
                      <a:pPr algn="ctr"/>
                      <a:r>
                        <a:rPr lang="en-US" dirty="0"/>
                        <a:t>A != B</a:t>
                      </a:r>
                    </a:p>
                  </a:txBody>
                  <a:tcPr/>
                </a:tc>
                <a:tc>
                  <a:txBody>
                    <a:bodyPr/>
                    <a:lstStyle/>
                    <a:p>
                      <a:pPr algn="ctr"/>
                      <a:r>
                        <a:rPr lang="en-US" dirty="0"/>
                        <a:t>A == B</a:t>
                      </a:r>
                    </a:p>
                  </a:txBody>
                  <a:tcPr/>
                </a:tc>
                <a:extLst>
                  <a:ext uri="{0D108BD9-81ED-4DB2-BD59-A6C34878D82A}">
                    <a16:rowId xmlns:a16="http://schemas.microsoft.com/office/drawing/2014/main" val="4022349351"/>
                  </a:ext>
                </a:extLst>
              </a:tr>
            </a:tbl>
          </a:graphicData>
        </a:graphic>
      </p:graphicFrame>
      <p:sp>
        <p:nvSpPr>
          <p:cNvPr id="4" name="Footer Placeholder 3"/>
          <p:cNvSpPr>
            <a:spLocks noGrp="1"/>
          </p:cNvSpPr>
          <p:nvPr>
            <p:ph type="ftr" sz="quarter" idx="11"/>
          </p:nvPr>
        </p:nvSpPr>
        <p:spPr/>
        <p:txBody>
          <a:bodyPr/>
          <a:lstStyle/>
          <a:p>
            <a:r>
              <a:rPr lang="en-US" dirty="0"/>
              <a:t>Programming at the Hardware/Software Interface</a:t>
            </a:r>
          </a:p>
        </p:txBody>
      </p:sp>
      <p:sp>
        <p:nvSpPr>
          <p:cNvPr id="5" name="Slide Number Placeholder 4"/>
          <p:cNvSpPr>
            <a:spLocks noGrp="1"/>
          </p:cNvSpPr>
          <p:nvPr>
            <p:ph type="sldNum" sz="quarter" idx="12"/>
          </p:nvPr>
        </p:nvSpPr>
        <p:spPr/>
        <p:txBody>
          <a:bodyPr/>
          <a:lstStyle/>
          <a:p>
            <a:fld id="{B30C84D9-7A41-4FEB-892B-80917372DB87}" type="slidenum">
              <a:rPr lang="en-US" smtClean="0"/>
              <a:t>58</a:t>
            </a:fld>
            <a:endParaRPr lang="en-US"/>
          </a:p>
        </p:txBody>
      </p:sp>
      <p:sp>
        <p:nvSpPr>
          <p:cNvPr id="6" name="Text Placeholder 5"/>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9832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507FB7-7804-3542-8334-56EF3C51FFAB}"/>
              </a:ext>
            </a:extLst>
          </p:cNvPr>
          <p:cNvSpPr>
            <a:spLocks noGrp="1"/>
          </p:cNvSpPr>
          <p:nvPr>
            <p:ph type="title"/>
          </p:nvPr>
        </p:nvSpPr>
        <p:spPr/>
        <p:txBody>
          <a:bodyPr/>
          <a:lstStyle/>
          <a:p>
            <a:r>
              <a:rPr lang="en-US" dirty="0"/>
              <a:t>If-Then-Else:</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59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50CFAF5A-2DED-D24E-AE9A-74419A5ABC30}"/>
              </a:ext>
            </a:extLst>
          </p:cNvPr>
          <p:cNvSpPr/>
          <p:nvPr/>
        </p:nvSpPr>
        <p:spPr>
          <a:xfrm>
            <a:off x="3973682" y="523362"/>
            <a:ext cx="222372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 = …</a:t>
            </a:r>
          </a:p>
          <a:p>
            <a:r>
              <a:rPr lang="en-US" dirty="0">
                <a:solidFill>
                  <a:srgbClr val="00FA00"/>
                </a:solidFill>
                <a:latin typeface="Lucida Console" panose="020B0609040504020204" pitchFamily="49" charset="0"/>
              </a:rPr>
              <a:t>long y = …;</a:t>
            </a:r>
          </a:p>
          <a:p>
            <a:r>
              <a:rPr lang="en-US" dirty="0">
                <a:solidFill>
                  <a:srgbClr val="00FA00"/>
                </a:solidFill>
                <a:latin typeface="Lucida Console" panose="020B0609040504020204" pitchFamily="49" charset="0"/>
              </a:rPr>
              <a:t>if (x &gt; 0) {</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y = -y;</a:t>
            </a:r>
          </a:p>
        </p:txBody>
      </p:sp>
      <p:sp>
        <p:nvSpPr>
          <p:cNvPr id="11" name="TextBox 10">
            <a:extLst>
              <a:ext uri="{FF2B5EF4-FFF2-40B4-BE49-F238E27FC236}">
                <a16:creationId xmlns:a16="http://schemas.microsoft.com/office/drawing/2014/main" id="{3C964DCE-B555-564B-A072-E786465C2011}"/>
              </a:ext>
            </a:extLst>
          </p:cNvPr>
          <p:cNvSpPr txBox="1"/>
          <p:nvPr/>
        </p:nvSpPr>
        <p:spPr>
          <a:xfrm>
            <a:off x="4663792" y="154030"/>
            <a:ext cx="843501" cy="369332"/>
          </a:xfrm>
          <a:prstGeom prst="rect">
            <a:avLst/>
          </a:prstGeom>
          <a:noFill/>
        </p:spPr>
        <p:txBody>
          <a:bodyPr wrap="none" rtlCol="0">
            <a:spAutoFit/>
          </a:bodyPr>
          <a:lstStyle/>
          <a:p>
            <a:pPr algn="ctr"/>
            <a:r>
              <a:rPr lang="en-US" dirty="0"/>
              <a:t>C Code</a:t>
            </a:r>
          </a:p>
        </p:txBody>
      </p:sp>
      <p:sp>
        <p:nvSpPr>
          <p:cNvPr id="12" name="Rounded Rectangle 11">
            <a:extLst>
              <a:ext uri="{FF2B5EF4-FFF2-40B4-BE49-F238E27FC236}">
                <a16:creationId xmlns:a16="http://schemas.microsoft.com/office/drawing/2014/main" id="{EE03DD4A-D036-C646-99CE-059B266C3EBC}"/>
              </a:ext>
            </a:extLst>
          </p:cNvPr>
          <p:cNvSpPr/>
          <p:nvPr/>
        </p:nvSpPr>
        <p:spPr>
          <a:xfrm>
            <a:off x="339607" y="3265829"/>
            <a:ext cx="3776173"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 = …</a:t>
            </a:r>
          </a:p>
          <a:p>
            <a:r>
              <a:rPr lang="en-US" dirty="0">
                <a:solidFill>
                  <a:srgbClr val="00FA00"/>
                </a:solidFill>
                <a:latin typeface="Lucida Console" panose="020B0609040504020204" pitchFamily="49" charset="0"/>
              </a:rPr>
              <a:t>  long y = …;</a:t>
            </a:r>
          </a:p>
          <a:p>
            <a:r>
              <a:rPr lang="en-US" dirty="0">
                <a:solidFill>
                  <a:srgbClr val="00FA00"/>
                </a:solidFill>
                <a:latin typeface="Lucida Console" panose="020B0609040504020204" pitchFamily="49" charset="0"/>
              </a:rPr>
              <a:t>  if (x &lt;= 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y=y+3;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Else:</a:t>
            </a:r>
          </a:p>
          <a:p>
            <a:r>
              <a:rPr lang="en-US" dirty="0">
                <a:solidFill>
                  <a:srgbClr val="00FA00"/>
                </a:solidFill>
                <a:latin typeface="Lucida Console" panose="020B0609040504020204" pitchFamily="49" charset="0"/>
              </a:rPr>
              <a:t>  y=x*3;</a:t>
            </a:r>
          </a:p>
          <a:p>
            <a:r>
              <a:rPr lang="en-US" dirty="0">
                <a:solidFill>
                  <a:srgbClr val="00FA00"/>
                </a:solidFill>
                <a:latin typeface="Lucida Console" panose="020B0609040504020204" pitchFamily="49" charset="0"/>
              </a:rPr>
              <a:t>Done:</a:t>
            </a:r>
          </a:p>
          <a:p>
            <a:r>
              <a:rPr lang="en-US" dirty="0">
                <a:solidFill>
                  <a:srgbClr val="00FA00"/>
                </a:solidFill>
                <a:latin typeface="Lucida Console" panose="020B0609040504020204" pitchFamily="49" charset="0"/>
              </a:rPr>
              <a:t>  y = -y;</a:t>
            </a:r>
          </a:p>
        </p:txBody>
      </p:sp>
      <p:sp>
        <p:nvSpPr>
          <p:cNvPr id="13" name="TextBox 12">
            <a:extLst>
              <a:ext uri="{FF2B5EF4-FFF2-40B4-BE49-F238E27FC236}">
                <a16:creationId xmlns:a16="http://schemas.microsoft.com/office/drawing/2014/main" id="{547B00D5-3180-5F4F-9F6E-8127D34131CD}"/>
              </a:ext>
            </a:extLst>
          </p:cNvPr>
          <p:cNvSpPr txBox="1"/>
          <p:nvPr/>
        </p:nvSpPr>
        <p:spPr>
          <a:xfrm>
            <a:off x="1549431" y="2896497"/>
            <a:ext cx="1184300" cy="369332"/>
          </a:xfrm>
          <a:prstGeom prst="rect">
            <a:avLst/>
          </a:prstGeom>
          <a:noFill/>
        </p:spPr>
        <p:txBody>
          <a:bodyPr wrap="none" rtlCol="0">
            <a:spAutoFit/>
          </a:bodyPr>
          <a:lstStyle/>
          <a:p>
            <a:pPr algn="ctr"/>
            <a:r>
              <a:rPr lang="en-US" dirty="0" err="1"/>
              <a:t>Goto</a:t>
            </a:r>
            <a:r>
              <a:rPr lang="en-US" dirty="0"/>
              <a:t> Code</a:t>
            </a:r>
          </a:p>
        </p:txBody>
      </p:sp>
      <p:sp>
        <p:nvSpPr>
          <p:cNvPr id="14" name="Rounded Rectangle 13">
            <a:extLst>
              <a:ext uri="{FF2B5EF4-FFF2-40B4-BE49-F238E27FC236}">
                <a16:creationId xmlns:a16="http://schemas.microsoft.com/office/drawing/2014/main" id="{7BDF480C-9E53-A744-86A8-E8777D6FC21D}"/>
              </a:ext>
            </a:extLst>
          </p:cNvPr>
          <p:cNvSpPr/>
          <p:nvPr/>
        </p:nvSpPr>
        <p:spPr>
          <a:xfrm>
            <a:off x="6428509" y="922923"/>
            <a:ext cx="573578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leaq</a:t>
            </a:r>
            <a:r>
              <a:rPr lang="en-US" dirty="0">
                <a:solidFill>
                  <a:srgbClr val="00FA00"/>
                </a:solidFill>
                <a:latin typeface="Lucida Console" panose="020B0609040504020204" pitchFamily="49" charset="0"/>
              </a:rPr>
              <a:t>    (%rdi,%rdi,2),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negq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p:txBody>
      </p:sp>
      <p:sp>
        <p:nvSpPr>
          <p:cNvPr id="15" name="TextBox 14">
            <a:extLst>
              <a:ext uri="{FF2B5EF4-FFF2-40B4-BE49-F238E27FC236}">
                <a16:creationId xmlns:a16="http://schemas.microsoft.com/office/drawing/2014/main" id="{3D02300D-0B71-E94B-97F4-78F5C100AD89}"/>
              </a:ext>
            </a:extLst>
          </p:cNvPr>
          <p:cNvSpPr txBox="1"/>
          <p:nvPr/>
        </p:nvSpPr>
        <p:spPr>
          <a:xfrm>
            <a:off x="8287151" y="554718"/>
            <a:ext cx="2018502" cy="369332"/>
          </a:xfrm>
          <a:prstGeom prst="rect">
            <a:avLst/>
          </a:prstGeom>
          <a:noFill/>
        </p:spPr>
        <p:txBody>
          <a:bodyPr wrap="none" rtlCol="0">
            <a:spAutoFit/>
          </a:bodyPr>
          <a:lstStyle/>
          <a:p>
            <a:pPr algn="ctr"/>
            <a:r>
              <a:rPr lang="en-US" dirty="0"/>
              <a:t>x86 Assembly Code</a:t>
            </a:r>
          </a:p>
        </p:txBody>
      </p:sp>
      <p:sp>
        <p:nvSpPr>
          <p:cNvPr id="16" name="Rounded Rectangle 15">
            <a:extLst>
              <a:ext uri="{FF2B5EF4-FFF2-40B4-BE49-F238E27FC236}">
                <a16:creationId xmlns:a16="http://schemas.microsoft.com/office/drawing/2014/main" id="{40F1CDF9-1004-CF43-B31F-E8E184441928}"/>
              </a:ext>
            </a:extLst>
          </p:cNvPr>
          <p:cNvSpPr/>
          <p:nvPr/>
        </p:nvSpPr>
        <p:spPr>
          <a:xfrm>
            <a:off x="5742709" y="4115533"/>
            <a:ext cx="5735782" cy="27424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%x0, y in %x1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x0,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add     x1, x1, 3</a:t>
            </a:r>
          </a:p>
          <a:p>
            <a:r>
              <a:rPr lang="en-US" dirty="0">
                <a:solidFill>
                  <a:srgbClr val="00FA00"/>
                </a:solidFill>
                <a:latin typeface="Lucida Console" panose="020B0609040504020204" pitchFamily="49" charset="0"/>
              </a:rPr>
              <a:t>    b       .L2</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add     x1, x0, x0, </a:t>
            </a:r>
            <a:r>
              <a:rPr lang="en-US" dirty="0" err="1">
                <a:solidFill>
                  <a:srgbClr val="00FA00"/>
                </a:solidFill>
                <a:latin typeface="Lucida Console" panose="020B0609040504020204" pitchFamily="49" charset="0"/>
              </a:rPr>
              <a:t>lsl</a:t>
            </a:r>
            <a:r>
              <a:rPr lang="en-US" dirty="0">
                <a:solidFill>
                  <a:srgbClr val="00FA00"/>
                </a:solidFill>
                <a:latin typeface="Lucida Console" panose="020B0609040504020204" pitchFamily="49" charset="0"/>
              </a:rPr>
              <a:t> 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neg     x1, x1</a:t>
            </a:r>
          </a:p>
        </p:txBody>
      </p:sp>
      <p:sp>
        <p:nvSpPr>
          <p:cNvPr id="17" name="TextBox 16">
            <a:extLst>
              <a:ext uri="{FF2B5EF4-FFF2-40B4-BE49-F238E27FC236}">
                <a16:creationId xmlns:a16="http://schemas.microsoft.com/office/drawing/2014/main" id="{0D30C262-4150-654E-86DA-E8FA159A0215}"/>
              </a:ext>
            </a:extLst>
          </p:cNvPr>
          <p:cNvSpPr txBox="1"/>
          <p:nvPr/>
        </p:nvSpPr>
        <p:spPr>
          <a:xfrm>
            <a:off x="7550856" y="3747328"/>
            <a:ext cx="2119491" cy="369332"/>
          </a:xfrm>
          <a:prstGeom prst="rect">
            <a:avLst/>
          </a:prstGeom>
          <a:noFill/>
        </p:spPr>
        <p:txBody>
          <a:bodyPr wrap="none" rtlCol="0">
            <a:spAutoFit/>
          </a:bodyPr>
          <a:lstStyle/>
          <a:p>
            <a:pPr algn="ctr"/>
            <a:r>
              <a:rPr lang="en-US" dirty="0"/>
              <a:t>ARM Assembly Code</a:t>
            </a:r>
          </a:p>
        </p:txBody>
      </p:sp>
    </p:spTree>
    <p:extLst>
      <p:ext uri="{BB962C8B-B14F-4D97-AF65-F5344CB8AC3E}">
        <p14:creationId xmlns:p14="http://schemas.microsoft.com/office/powerpoint/2010/main" val="201201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vertical)">
                                      <p:cBhvr>
                                        <p:cTn id="15" dur="500"/>
                                        <p:tgtEl>
                                          <p:spTgt spid="16"/>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vertical)">
                                      <p:cBhvr>
                                        <p:cTn id="18" dur="500"/>
                                        <p:tgtEl>
                                          <p:spTgt spid="17"/>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vertical)">
                                      <p:cBhvr>
                                        <p:cTn id="21" dur="500"/>
                                        <p:tgtEl>
                                          <p:spTgt spid="14"/>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randombar(vertical)">
                                      <p:cBhvr>
                                        <p:cTn id="24" dur="500"/>
                                        <p:tgtEl>
                                          <p:spTgt spid="15"/>
                                        </p:tgtEl>
                                      </p:cBhvr>
                                    </p:animEffect>
                                  </p:childTnLst>
                                </p:cTn>
                              </p:par>
                              <p:par>
                                <p:cTn id="25" presetID="14" presetClass="exit" presetSubtype="5" fill="hold" grpId="0" nodeType="withEffect">
                                  <p:stCondLst>
                                    <p:cond delay="0"/>
                                  </p:stCondLst>
                                  <p:childTnLst>
                                    <p:animEffect transition="out" filter="randombar(vertic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14" presetClass="exit" presetSubtype="5" fill="hold" grpId="0" nodeType="withEffect">
                                  <p:stCondLst>
                                    <p:cond delay="0"/>
                                  </p:stCondLst>
                                  <p:childTnLst>
                                    <p:animEffect transition="out" filter="randombar(vertical)">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animBg="1"/>
      <p:bldP spid="13" grpId="0"/>
      <p:bldP spid="14" grpId="0" animBg="1"/>
      <p:bldP spid="15" grpId="0"/>
      <p:bldP spid="16"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Array Access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a:bodyPr>
          <a:lstStyle/>
          <a:p>
            <a:pPr marL="0" indent="0">
              <a:buNone/>
              <a:tabLst>
                <a:tab pos="2735263" algn="ctr"/>
                <a:tab pos="4052888" algn="ctr"/>
              </a:tabLst>
            </a:pPr>
            <a:r>
              <a:rPr lang="en-US" dirty="0"/>
              <a:t>	Type	Value</a:t>
            </a:r>
          </a:p>
          <a:p>
            <a:pPr>
              <a:tabLst>
                <a:tab pos="2735263" algn="ctr"/>
                <a:tab pos="4052888" algn="ctr"/>
              </a:tabLst>
            </a:pPr>
            <a:r>
              <a:rPr lang="en-US" dirty="0"/>
              <a:t>values[4]</a:t>
            </a:r>
          </a:p>
          <a:p>
            <a:pPr>
              <a:tabLst>
                <a:tab pos="2735263" algn="ctr"/>
                <a:tab pos="4052888" algn="ctr"/>
              </a:tabLst>
            </a:pPr>
            <a:r>
              <a:rPr lang="en-US" dirty="0"/>
              <a:t>values</a:t>
            </a:r>
          </a:p>
          <a:p>
            <a:pPr>
              <a:tabLst>
                <a:tab pos="2735263" algn="ctr"/>
                <a:tab pos="4052888" algn="ctr"/>
              </a:tabLst>
            </a:pPr>
            <a:r>
              <a:rPr lang="en-US" dirty="0"/>
              <a:t>values + 1</a:t>
            </a:r>
          </a:p>
          <a:p>
            <a:pPr>
              <a:tabLst>
                <a:tab pos="2735263" algn="ctr"/>
                <a:tab pos="4052888" algn="ctr"/>
              </a:tabLst>
            </a:pPr>
            <a:r>
              <a:rPr lang="en-US" dirty="0"/>
              <a:t>&amp;values[2]</a:t>
            </a:r>
          </a:p>
          <a:p>
            <a:pPr>
              <a:tabLst>
                <a:tab pos="2735263" algn="ctr"/>
                <a:tab pos="4052888" algn="ctr"/>
              </a:tabLst>
            </a:pPr>
            <a:r>
              <a:rPr lang="en-US" dirty="0"/>
              <a:t>*(values + 3)</a:t>
            </a:r>
          </a:p>
          <a:p>
            <a:pPr>
              <a:tabLst>
                <a:tab pos="2735263" algn="ctr"/>
                <a:tab pos="4052888" algn="ctr"/>
              </a:tabLst>
            </a:pPr>
            <a:r>
              <a:rPr lang="en-US" dirty="0"/>
              <a:t>*values+3</a:t>
            </a:r>
          </a:p>
          <a:p>
            <a:pPr>
              <a:tabLst>
                <a:tab pos="2735263" algn="ctr"/>
                <a:tab pos="4052888" algn="ctr"/>
              </a:tabLst>
            </a:pPr>
            <a:endParaRPr lang="en-US" dirty="0"/>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p:txBody>
          <a:bodyPr>
            <a:normAutofit/>
          </a:bodyPr>
          <a:lstStyle/>
          <a:p>
            <a:pPr marL="0" indent="0">
              <a:buNone/>
              <a:tabLst>
                <a:tab pos="2735263" algn="ctr"/>
                <a:tab pos="4052888" algn="ctr"/>
              </a:tabLst>
            </a:pPr>
            <a:r>
              <a:rPr lang="en-US" dirty="0"/>
              <a:t>	Type	Value</a:t>
            </a:r>
          </a:p>
          <a:p>
            <a:pPr>
              <a:tabLst>
                <a:tab pos="2735263" algn="ctr"/>
                <a:tab pos="4052888" algn="ctr"/>
              </a:tabLst>
            </a:pPr>
            <a:r>
              <a:rPr lang="en-US" dirty="0"/>
              <a:t>values + 6</a:t>
            </a:r>
          </a:p>
          <a:p>
            <a:pPr>
              <a:tabLst>
                <a:tab pos="2735263" algn="ctr"/>
                <a:tab pos="4052888" algn="ctr"/>
              </a:tabLst>
            </a:pPr>
            <a:r>
              <a:rPr lang="en-US" dirty="0"/>
              <a:t>values[6]</a:t>
            </a:r>
          </a:p>
          <a:p>
            <a:pPr>
              <a:tabLst>
                <a:tab pos="2735263" algn="ctr"/>
                <a:tab pos="4052888" algn="ctr"/>
              </a:tabLst>
            </a:pPr>
            <a:r>
              <a:rPr lang="en-US" dirty="0"/>
              <a:t>values - 1</a:t>
            </a:r>
          </a:p>
          <a:p>
            <a:pPr>
              <a:tabLst>
                <a:tab pos="2735263" algn="ctr"/>
                <a:tab pos="4052888" algn="ctr"/>
              </a:tabLst>
            </a:pPr>
            <a:r>
              <a:rPr lang="en-US" dirty="0"/>
              <a:t>values[-1]</a:t>
            </a:r>
          </a:p>
          <a:p>
            <a:pPr>
              <a:tabLst>
                <a:tab pos="2735263" algn="ctr"/>
                <a:tab pos="4052888" algn="ctr"/>
              </a:tabLst>
            </a:pPr>
            <a:endParaRPr lang="en-US" dirty="0"/>
          </a:p>
          <a:p>
            <a:pPr>
              <a:tabLst>
                <a:tab pos="2735263" algn="ctr"/>
                <a:tab pos="4052888" algn="ctr"/>
              </a:tabLst>
            </a:pPr>
            <a:r>
              <a:rPr lang="en-US" dirty="0"/>
              <a:t>values + </a:t>
            </a:r>
            <a:r>
              <a:rPr lang="en-US" i="1" dirty="0"/>
              <a:t>j</a:t>
            </a:r>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17" name="Group 16">
            <a:extLst>
              <a:ext uri="{FF2B5EF4-FFF2-40B4-BE49-F238E27FC236}">
                <a16:creationId xmlns:a16="http://schemas.microsoft.com/office/drawing/2014/main" id="{7CCA6229-315A-8F4A-8E7B-E553A8625C0A}"/>
              </a:ext>
            </a:extLst>
          </p:cNvPr>
          <p:cNvGrpSpPr/>
          <p:nvPr/>
        </p:nvGrpSpPr>
        <p:grpSpPr>
          <a:xfrm>
            <a:off x="3294485" y="5825496"/>
            <a:ext cx="7698650" cy="320634"/>
            <a:chOff x="3510230" y="2658011"/>
            <a:chExt cx="7698650" cy="320634"/>
          </a:xfrm>
        </p:grpSpPr>
        <p:sp>
          <p:nvSpPr>
            <p:cNvPr id="18" name="Rectangle 17">
              <a:extLst>
                <a:ext uri="{FF2B5EF4-FFF2-40B4-BE49-F238E27FC236}">
                  <a16:creationId xmlns:a16="http://schemas.microsoft.com/office/drawing/2014/main" id="{F8FC3C63-9537-2647-9D89-F57F35D68670}"/>
                </a:ext>
              </a:extLst>
            </p:cNvPr>
            <p:cNvSpPr/>
            <p:nvPr/>
          </p:nvSpPr>
          <p:spPr>
            <a:xfrm>
              <a:off x="351023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sp>
          <p:nvSpPr>
            <p:cNvPr id="19" name="Rectangle 18">
              <a:extLst>
                <a:ext uri="{FF2B5EF4-FFF2-40B4-BE49-F238E27FC236}">
                  <a16:creationId xmlns:a16="http://schemas.microsoft.com/office/drawing/2014/main" id="{F2D64882-FC67-C140-BEAB-A1A53EA4FC65}"/>
                </a:ext>
              </a:extLst>
            </p:cNvPr>
            <p:cNvSpPr/>
            <p:nvPr/>
          </p:nvSpPr>
          <p:spPr>
            <a:xfrm>
              <a:off x="4793747"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20" name="Rectangle 19">
              <a:extLst>
                <a:ext uri="{FF2B5EF4-FFF2-40B4-BE49-F238E27FC236}">
                  <a16:creationId xmlns:a16="http://schemas.microsoft.com/office/drawing/2014/main" id="{C315A43A-AEF4-7841-BFD7-1816D9432E85}"/>
                </a:ext>
              </a:extLst>
            </p:cNvPr>
            <p:cNvSpPr/>
            <p:nvPr/>
          </p:nvSpPr>
          <p:spPr>
            <a:xfrm>
              <a:off x="607628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21" name="Rectangle 20">
              <a:extLst>
                <a:ext uri="{FF2B5EF4-FFF2-40B4-BE49-F238E27FC236}">
                  <a16:creationId xmlns:a16="http://schemas.microsoft.com/office/drawing/2014/main" id="{6E242789-BD4E-5547-AE0C-673ABBE5246C}"/>
                </a:ext>
              </a:extLst>
            </p:cNvPr>
            <p:cNvSpPr/>
            <p:nvPr/>
          </p:nvSpPr>
          <p:spPr>
            <a:xfrm>
              <a:off x="7359800"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22" name="Rectangle 21">
              <a:extLst>
                <a:ext uri="{FF2B5EF4-FFF2-40B4-BE49-F238E27FC236}">
                  <a16:creationId xmlns:a16="http://schemas.microsoft.com/office/drawing/2014/main" id="{37C77D69-8DC0-0946-A5AE-1E9D074F0932}"/>
                </a:ext>
              </a:extLst>
            </p:cNvPr>
            <p:cNvSpPr/>
            <p:nvPr/>
          </p:nvSpPr>
          <p:spPr>
            <a:xfrm>
              <a:off x="8642336"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23" name="Rectangle 22">
              <a:extLst>
                <a:ext uri="{FF2B5EF4-FFF2-40B4-BE49-F238E27FC236}">
                  <a16:creationId xmlns:a16="http://schemas.microsoft.com/office/drawing/2014/main" id="{C05BCF32-8D86-FB4C-B9AE-D00106B8FAD6}"/>
                </a:ext>
              </a:extLst>
            </p:cNvPr>
            <p:cNvSpPr/>
            <p:nvPr/>
          </p:nvSpPr>
          <p:spPr>
            <a:xfrm>
              <a:off x="9925853" y="2658011"/>
              <a:ext cx="1283027" cy="3206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grpSp>
      <p:sp>
        <p:nvSpPr>
          <p:cNvPr id="24" name="TextBox 23">
            <a:extLst>
              <a:ext uri="{FF2B5EF4-FFF2-40B4-BE49-F238E27FC236}">
                <a16:creationId xmlns:a16="http://schemas.microsoft.com/office/drawing/2014/main" id="{12B1EC38-DF90-284A-B8A0-FE1116FDE3BF}"/>
              </a:ext>
            </a:extLst>
          </p:cNvPr>
          <p:cNvSpPr txBox="1"/>
          <p:nvPr/>
        </p:nvSpPr>
        <p:spPr>
          <a:xfrm>
            <a:off x="838200" y="5807631"/>
            <a:ext cx="2137124" cy="369332"/>
          </a:xfrm>
          <a:prstGeom prst="rect">
            <a:avLst/>
          </a:prstGeom>
          <a:noFill/>
        </p:spPr>
        <p:txBody>
          <a:bodyPr wrap="square" rtlCol="0">
            <a:spAutoFit/>
          </a:bodyPr>
          <a:lstStyle/>
          <a:p>
            <a:r>
              <a:rPr lang="en-US" dirty="0">
                <a:latin typeface="Lucida Console" panose="020B0609040504020204" pitchFamily="49" charset="0"/>
              </a:rPr>
              <a:t>int values[6];</a:t>
            </a:r>
          </a:p>
        </p:txBody>
      </p:sp>
      <p:sp>
        <p:nvSpPr>
          <p:cNvPr id="25" name="TextBox 24">
            <a:extLst>
              <a:ext uri="{FF2B5EF4-FFF2-40B4-BE49-F238E27FC236}">
                <a16:creationId xmlns:a16="http://schemas.microsoft.com/office/drawing/2014/main" id="{70C7CDAC-7F39-3541-9E3A-D51D3827CB7F}"/>
              </a:ext>
            </a:extLst>
          </p:cNvPr>
          <p:cNvSpPr txBox="1"/>
          <p:nvPr/>
        </p:nvSpPr>
        <p:spPr>
          <a:xfrm>
            <a:off x="3294485" y="5321227"/>
            <a:ext cx="1944780" cy="369332"/>
          </a:xfrm>
          <a:prstGeom prst="rect">
            <a:avLst/>
          </a:prstGeom>
          <a:noFill/>
        </p:spPr>
        <p:txBody>
          <a:bodyPr wrap="square" rtlCol="0">
            <a:spAutoFit/>
          </a:bodyPr>
          <a:lstStyle/>
          <a:p>
            <a:r>
              <a:rPr lang="en-US" dirty="0" err="1"/>
              <a:t>base_address</a:t>
            </a:r>
            <a:r>
              <a:rPr lang="en-US" dirty="0"/>
              <a:t> = </a:t>
            </a:r>
            <a:r>
              <a:rPr lang="en-US" i="1" dirty="0"/>
              <a:t>x</a:t>
            </a:r>
            <a:endParaRPr lang="en-US" dirty="0"/>
          </a:p>
        </p:txBody>
      </p:sp>
      <p:cxnSp>
        <p:nvCxnSpPr>
          <p:cNvPr id="26" name="Straight Connector 25">
            <a:extLst>
              <a:ext uri="{FF2B5EF4-FFF2-40B4-BE49-F238E27FC236}">
                <a16:creationId xmlns:a16="http://schemas.microsoft.com/office/drawing/2014/main" id="{E655421D-1A3E-3041-8B25-2BD97F5B7134}"/>
              </a:ext>
            </a:extLst>
          </p:cNvPr>
          <p:cNvCxnSpPr>
            <a:cxnSpLocks/>
            <a:stCxn id="25" idx="1"/>
          </p:cNvCxnSpPr>
          <p:nvPr/>
        </p:nvCxnSpPr>
        <p:spPr>
          <a:xfrm>
            <a:off x="3294485" y="5505893"/>
            <a:ext cx="0" cy="77084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727E5ED-3CD9-2249-8529-1D1FA6DF769C}"/>
              </a:ext>
            </a:extLst>
          </p:cNvPr>
          <p:cNvSpPr txBox="1"/>
          <p:nvPr/>
        </p:nvSpPr>
        <p:spPr>
          <a:xfrm>
            <a:off x="5219515" y="243187"/>
            <a:ext cx="6765635" cy="1477328"/>
          </a:xfrm>
          <a:prstGeom prst="rect">
            <a:avLst/>
          </a:prstGeom>
          <a:solidFill>
            <a:srgbClr val="002060"/>
          </a:solidFill>
          <a:ln>
            <a:solidFill>
              <a:schemeClr val="tx1"/>
            </a:solidFill>
          </a:ln>
        </p:spPr>
        <p:txBody>
          <a:bodyPr wrap="none" rtlCol="0">
            <a:spAutoFit/>
          </a:bodyPr>
          <a:lstStyle/>
          <a:p>
            <a:pPr>
              <a:tabLst>
                <a:tab pos="457200" algn="l"/>
                <a:tab pos="2743200" algn="l"/>
              </a:tabLst>
            </a:pPr>
            <a:r>
              <a:rPr lang="en-US" dirty="0">
                <a:solidFill>
                  <a:srgbClr val="FFFF00"/>
                </a:solidFill>
              </a:rPr>
              <a:t>*	dereference pointer	*</a:t>
            </a:r>
            <a:r>
              <a:rPr lang="en-US" i="1" dirty="0" err="1">
                <a:solidFill>
                  <a:srgbClr val="FFFF00"/>
                </a:solidFill>
              </a:rPr>
              <a:t>Addr</a:t>
            </a:r>
            <a:r>
              <a:rPr lang="en-US" dirty="0">
                <a:solidFill>
                  <a:srgbClr val="FFFF00"/>
                </a:solidFill>
              </a:rPr>
              <a:t> gives value stored at address </a:t>
            </a:r>
            <a:r>
              <a:rPr lang="en-US" i="1" dirty="0" err="1">
                <a:solidFill>
                  <a:srgbClr val="FFFF00"/>
                </a:solidFill>
              </a:rPr>
              <a:t>Addr</a:t>
            </a:r>
            <a:endParaRPr lang="en-US" i="1" dirty="0">
              <a:solidFill>
                <a:srgbClr val="FFFF00"/>
              </a:solidFill>
            </a:endParaRPr>
          </a:p>
          <a:p>
            <a:pPr>
              <a:tabLst>
                <a:tab pos="457200" algn="l"/>
                <a:tab pos="2743200" algn="l"/>
              </a:tabLst>
            </a:pPr>
            <a:r>
              <a:rPr lang="en-US" dirty="0">
                <a:solidFill>
                  <a:srgbClr val="FFFF00"/>
                </a:solidFill>
              </a:rPr>
              <a:t>&amp;	generate pointer	&amp;</a:t>
            </a:r>
            <a:r>
              <a:rPr lang="en-US" i="1" dirty="0" err="1">
                <a:solidFill>
                  <a:srgbClr val="FFFF00"/>
                </a:solidFill>
              </a:rPr>
              <a:t>Var</a:t>
            </a:r>
            <a:r>
              <a:rPr lang="en-US" dirty="0">
                <a:solidFill>
                  <a:srgbClr val="FFFF00"/>
                </a:solidFill>
              </a:rPr>
              <a:t> gives pointer to </a:t>
            </a:r>
            <a:r>
              <a:rPr lang="en-US" i="1" dirty="0" err="1">
                <a:solidFill>
                  <a:srgbClr val="FFFF00"/>
                </a:solidFill>
              </a:rPr>
              <a:t>Var</a:t>
            </a:r>
            <a:r>
              <a:rPr lang="en-US" dirty="0" err="1">
                <a:solidFill>
                  <a:srgbClr val="FFFF00"/>
                </a:solidFill>
              </a:rPr>
              <a:t>’s</a:t>
            </a:r>
            <a:r>
              <a:rPr lang="en-US" dirty="0">
                <a:solidFill>
                  <a:srgbClr val="FFFF00"/>
                </a:solidFill>
              </a:rPr>
              <a:t> address</a:t>
            </a:r>
          </a:p>
          <a:p>
            <a:pPr>
              <a:tabLst>
                <a:tab pos="457200" algn="l"/>
                <a:tab pos="2743200" algn="l"/>
              </a:tabLst>
            </a:pPr>
            <a:endParaRPr lang="en-US" dirty="0">
              <a:solidFill>
                <a:srgbClr val="FFFF00"/>
              </a:solidFill>
            </a:endParaRPr>
          </a:p>
          <a:p>
            <a:pPr>
              <a:tabLst>
                <a:tab pos="457200" algn="l"/>
                <a:tab pos="2743200" algn="l"/>
              </a:tabLst>
            </a:pPr>
            <a:r>
              <a:rPr lang="en-US" dirty="0">
                <a:solidFill>
                  <a:srgbClr val="FFFF00"/>
                </a:solidFill>
              </a:rPr>
              <a:t>[.]	combine pointer (array) dereference with pointer arithmetic</a:t>
            </a:r>
          </a:p>
          <a:p>
            <a:pPr>
              <a:tabLst>
                <a:tab pos="457200" algn="l"/>
                <a:tab pos="2743200" algn="l"/>
              </a:tabLst>
            </a:pPr>
            <a:r>
              <a:rPr lang="en-US" dirty="0">
                <a:solidFill>
                  <a:srgbClr val="FFFF00"/>
                </a:solidFill>
              </a:rPr>
              <a:t>		foo[i] </a:t>
            </a:r>
            <a:r>
              <a:rPr lang="en-US" dirty="0">
                <a:solidFill>
                  <a:srgbClr val="FFFF00"/>
                </a:solidFill>
                <a:sym typeface="Wingdings" panose="05000000000000000000" pitchFamily="2" charset="2"/>
              </a:rPr>
              <a:t> *(</a:t>
            </a:r>
            <a:r>
              <a:rPr lang="en-US" dirty="0" err="1">
                <a:solidFill>
                  <a:srgbClr val="FFFF00"/>
                </a:solidFill>
                <a:sym typeface="Wingdings" panose="05000000000000000000" pitchFamily="2" charset="2"/>
              </a:rPr>
              <a:t>foo+i</a:t>
            </a:r>
            <a:r>
              <a:rPr lang="en-US" dirty="0">
                <a:solidFill>
                  <a:srgbClr val="FFFF00"/>
                </a:solidFill>
                <a:sym typeface="Wingdings" panose="05000000000000000000" pitchFamily="2" charset="2"/>
              </a:rPr>
              <a:t>)</a:t>
            </a:r>
            <a:endParaRPr lang="en-US" dirty="0">
              <a:solidFill>
                <a:srgbClr val="FFFF00"/>
              </a:solidFill>
            </a:endParaRPr>
          </a:p>
        </p:txBody>
      </p:sp>
    </p:spTree>
    <p:extLst>
      <p:ext uri="{BB962C8B-B14F-4D97-AF65-F5344CB8AC3E}">
        <p14:creationId xmlns:p14="http://schemas.microsoft.com/office/powerpoint/2010/main" val="328308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dissolve">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dissolve">
                                      <p:cBhvr>
                                        <p:cTn id="47" dur="500"/>
                                        <p:tgtEl>
                                          <p:spTgt spid="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
                                            <p:txEl>
                                              <p:pRg st="2" end="2"/>
                                            </p:txEl>
                                          </p:spTgt>
                                        </p:tgtEl>
                                        <p:attrNameLst>
                                          <p:attrName>style.visibility</p:attrName>
                                        </p:attrNameLst>
                                      </p:cBhvr>
                                      <p:to>
                                        <p:strVal val="visible"/>
                                      </p:to>
                                    </p:set>
                                    <p:animEffect transition="in" filter="dissolve">
                                      <p:cBhvr>
                                        <p:cTn id="52" dur="500"/>
                                        <p:tgtEl>
                                          <p:spTgt spid="2">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
                                            <p:txEl>
                                              <p:pRg st="3" end="3"/>
                                            </p:txEl>
                                          </p:spTgt>
                                        </p:tgtEl>
                                        <p:attrNameLst>
                                          <p:attrName>style.visibility</p:attrName>
                                        </p:attrNameLst>
                                      </p:cBhvr>
                                      <p:to>
                                        <p:strVal val="visible"/>
                                      </p:to>
                                    </p:set>
                                    <p:animEffect transition="in" filter="dissolve">
                                      <p:cBhvr>
                                        <p:cTn id="57" dur="500"/>
                                        <p:tgtEl>
                                          <p:spTgt spid="2">
                                            <p:txEl>
                                              <p:pRg st="3" end="3"/>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
                                            <p:txEl>
                                              <p:pRg st="4" end="4"/>
                                            </p:txEl>
                                          </p:spTgt>
                                        </p:tgtEl>
                                        <p:attrNameLst>
                                          <p:attrName>style.visibility</p:attrName>
                                        </p:attrNameLst>
                                      </p:cBhvr>
                                      <p:to>
                                        <p:strVal val="visible"/>
                                      </p:to>
                                    </p:set>
                                    <p:animEffect transition="in" filter="dissolve">
                                      <p:cBhvr>
                                        <p:cTn id="60" dur="500"/>
                                        <p:tgtEl>
                                          <p:spTgt spid="2">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
                                            <p:txEl>
                                              <p:pRg st="6" end="6"/>
                                            </p:txEl>
                                          </p:spTgt>
                                        </p:tgtEl>
                                        <p:attrNameLst>
                                          <p:attrName>style.visibility</p:attrName>
                                        </p:attrNameLst>
                                      </p:cBhvr>
                                      <p:to>
                                        <p:strVal val="visible"/>
                                      </p:to>
                                    </p:set>
                                    <p:animEffect transition="in" filter="dissolve">
                                      <p:cBhvr>
                                        <p:cTn id="6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Compound Conditionals:</a:t>
            </a:r>
            <a:br>
              <a:rPr lang="en-US" dirty="0"/>
            </a:br>
            <a:r>
              <a:rPr lang="en-US" dirty="0"/>
              <a:t>Conjunction</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796C1CD-BD86-4E4B-91C2-D00E9021D64E}"/>
              </a:ext>
            </a:extLst>
          </p:cNvPr>
          <p:cNvSpPr/>
          <p:nvPr/>
        </p:nvSpPr>
        <p:spPr>
          <a:xfrm>
            <a:off x="607027" y="2103436"/>
            <a:ext cx="4408318"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minimum(int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int *p) {</a:t>
            </a:r>
          </a:p>
          <a:p>
            <a:r>
              <a:rPr lang="en-US" dirty="0">
                <a:solidFill>
                  <a:srgbClr val="00FA00"/>
                </a:solidFill>
                <a:latin typeface="Lucida Console" panose="020B0609040504020204" pitchFamily="49" charset="0"/>
              </a:rPr>
              <a:t>    if (p &amp;&amp;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*p))</a:t>
            </a:r>
          </a:p>
          <a:p>
            <a:r>
              <a:rPr lang="en-US" dirty="0">
                <a:solidFill>
                  <a:srgbClr val="00FA00"/>
                </a:solidFill>
                <a:latin typeface="Lucida Console" panose="020B0609040504020204" pitchFamily="49" charset="0"/>
              </a:rPr>
              <a:t>        *p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64C87D1C-B702-D740-8E66-01366B6DD4AC}"/>
              </a:ext>
            </a:extLst>
          </p:cNvPr>
          <p:cNvSpPr txBox="1"/>
          <p:nvPr/>
        </p:nvSpPr>
        <p:spPr>
          <a:xfrm>
            <a:off x="2389435" y="1734104"/>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1E3F869-83E7-254A-8815-312EF6DB827F}"/>
              </a:ext>
            </a:extLst>
          </p:cNvPr>
          <p:cNvSpPr/>
          <p:nvPr/>
        </p:nvSpPr>
        <p:spPr>
          <a:xfrm>
            <a:off x="607027" y="3955255"/>
            <a:ext cx="4408318" cy="205761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minimum(int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int *p) {</a:t>
            </a:r>
          </a:p>
          <a:p>
            <a:r>
              <a:rPr lang="en-US" dirty="0">
                <a:solidFill>
                  <a:srgbClr val="00FA00"/>
                </a:solidFill>
                <a:latin typeface="Lucida Console" panose="020B0609040504020204" pitchFamily="49" charset="0"/>
              </a:rPr>
              <a:t>    if (p == 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    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&gt;= *p)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    *p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    return;</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F4A0827-0F28-C043-B68C-D47E21870DAE}"/>
              </a:ext>
            </a:extLst>
          </p:cNvPr>
          <p:cNvSpPr txBox="1"/>
          <p:nvPr/>
        </p:nvSpPr>
        <p:spPr>
          <a:xfrm>
            <a:off x="2219036" y="3585924"/>
            <a:ext cx="1184300"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A68C229C-391E-9D40-953D-11E6BEE1610D}"/>
              </a:ext>
            </a:extLst>
          </p:cNvPr>
          <p:cNvSpPr/>
          <p:nvPr/>
        </p:nvSpPr>
        <p:spPr>
          <a:xfrm>
            <a:off x="6754907" y="1074627"/>
            <a:ext cx="3788402" cy="235437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minimum:</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ret</a:t>
            </a:r>
          </a:p>
        </p:txBody>
      </p:sp>
      <p:sp>
        <p:nvSpPr>
          <p:cNvPr id="13" name="TextBox 12">
            <a:extLst>
              <a:ext uri="{FF2B5EF4-FFF2-40B4-BE49-F238E27FC236}">
                <a16:creationId xmlns:a16="http://schemas.microsoft.com/office/drawing/2014/main" id="{A1E976E0-C5DD-9444-9581-996560F5860F}"/>
              </a:ext>
            </a:extLst>
          </p:cNvPr>
          <p:cNvSpPr txBox="1"/>
          <p:nvPr/>
        </p:nvSpPr>
        <p:spPr>
          <a:xfrm>
            <a:off x="7601349" y="705295"/>
            <a:ext cx="2018502" cy="369332"/>
          </a:xfrm>
          <a:prstGeom prst="rect">
            <a:avLst/>
          </a:prstGeom>
          <a:noFill/>
        </p:spPr>
        <p:txBody>
          <a:bodyPr wrap="none" rtlCol="0">
            <a:spAutoFit/>
          </a:bodyPr>
          <a:lstStyle/>
          <a:p>
            <a:pPr algn="ctr"/>
            <a:r>
              <a:rPr lang="en-US" dirty="0"/>
              <a:t>x86 Assembly Code</a:t>
            </a:r>
          </a:p>
        </p:txBody>
      </p:sp>
      <p:sp>
        <p:nvSpPr>
          <p:cNvPr id="14" name="Rounded Rectangle 13">
            <a:extLst>
              <a:ext uri="{FF2B5EF4-FFF2-40B4-BE49-F238E27FC236}">
                <a16:creationId xmlns:a16="http://schemas.microsoft.com/office/drawing/2014/main" id="{E7F991F3-6CB5-C94C-A050-114C4A301793}"/>
              </a:ext>
            </a:extLst>
          </p:cNvPr>
          <p:cNvSpPr/>
          <p:nvPr/>
        </p:nvSpPr>
        <p:spPr>
          <a:xfrm>
            <a:off x="6754907" y="3994624"/>
            <a:ext cx="3788402" cy="24982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minimum:</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beq</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a:t>
            </a:r>
            <a:r>
              <a:rPr lang="en-US" dirty="0">
                <a:solidFill>
                  <a:srgbClr val="00FA00"/>
                </a:solidFill>
                <a:latin typeface="Lucida Console" panose="020B0609040504020204" pitchFamily="49" charset="0"/>
              </a:rPr>
              <a:t>     w2, [x1]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w2,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ble</a:t>
            </a:r>
            <a:r>
              <a:rPr lang="en-US" dirty="0">
                <a:solidFill>
                  <a:srgbClr val="00FA00"/>
                </a:solidFill>
                <a:latin typeface="Lucida Console" panose="020B0609040504020204" pitchFamily="49" charset="0"/>
              </a:rPr>
              <a:t>     .L1</a:t>
            </a:r>
          </a:p>
          <a:p>
            <a:r>
              <a:rPr lang="en-US" dirty="0">
                <a:solidFill>
                  <a:srgbClr val="00FA00"/>
                </a:solidFill>
                <a:latin typeface="Lucida Console" panose="020B0609040504020204" pitchFamily="49" charset="0"/>
              </a:rPr>
              <a:t>    str     w0, [x1]</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ret</a:t>
            </a:r>
          </a:p>
        </p:txBody>
      </p:sp>
      <p:sp>
        <p:nvSpPr>
          <p:cNvPr id="15" name="TextBox 14">
            <a:extLst>
              <a:ext uri="{FF2B5EF4-FFF2-40B4-BE49-F238E27FC236}">
                <a16:creationId xmlns:a16="http://schemas.microsoft.com/office/drawing/2014/main" id="{E2020475-5C41-014B-8F35-891603A5ACE8}"/>
              </a:ext>
            </a:extLst>
          </p:cNvPr>
          <p:cNvSpPr txBox="1"/>
          <p:nvPr/>
        </p:nvSpPr>
        <p:spPr>
          <a:xfrm>
            <a:off x="7550854" y="3625292"/>
            <a:ext cx="2119491" cy="369332"/>
          </a:xfrm>
          <a:prstGeom prst="rect">
            <a:avLst/>
          </a:prstGeom>
          <a:noFill/>
        </p:spPr>
        <p:txBody>
          <a:bodyPr wrap="none" rtlCol="0">
            <a:spAutoFit/>
          </a:bodyPr>
          <a:lstStyle/>
          <a:p>
            <a:pPr algn="ctr"/>
            <a:r>
              <a:rPr lang="en-US" dirty="0"/>
              <a:t>ARM Assembly Code</a:t>
            </a:r>
          </a:p>
        </p:txBody>
      </p:sp>
      <p:sp>
        <p:nvSpPr>
          <p:cNvPr id="16" name="TextBox 15">
            <a:extLst>
              <a:ext uri="{FF2B5EF4-FFF2-40B4-BE49-F238E27FC236}">
                <a16:creationId xmlns:a16="http://schemas.microsoft.com/office/drawing/2014/main" id="{06579A66-9242-034F-B687-E5F0C63BF024}"/>
              </a:ext>
            </a:extLst>
          </p:cNvPr>
          <p:cNvSpPr txBox="1"/>
          <p:nvPr/>
        </p:nvSpPr>
        <p:spPr>
          <a:xfrm>
            <a:off x="10543309" y="1075420"/>
            <a:ext cx="970971" cy="646331"/>
          </a:xfrm>
          <a:prstGeom prst="rect">
            <a:avLst/>
          </a:prstGeom>
          <a:noFill/>
        </p:spPr>
        <p:txBody>
          <a:bodyPr wrap="none" rtlCol="0">
            <a:spAutoFit/>
          </a:bodyPr>
          <a:lstStyle/>
          <a:p>
            <a:r>
              <a:rPr lang="en-US" dirty="0" err="1"/>
              <a:t>i</a:t>
            </a:r>
            <a:r>
              <a:rPr lang="en-US" dirty="0"/>
              <a:t> in %</a:t>
            </a:r>
            <a:r>
              <a:rPr lang="en-US" dirty="0" err="1"/>
              <a:t>edi</a:t>
            </a:r>
            <a:endParaRPr lang="en-US" dirty="0"/>
          </a:p>
          <a:p>
            <a:r>
              <a:rPr lang="en-US" dirty="0"/>
              <a:t>p in %</a:t>
            </a:r>
            <a:r>
              <a:rPr lang="en-US" dirty="0" err="1"/>
              <a:t>rsi</a:t>
            </a:r>
            <a:endParaRPr lang="en-US" dirty="0"/>
          </a:p>
        </p:txBody>
      </p:sp>
      <p:sp>
        <p:nvSpPr>
          <p:cNvPr id="17" name="TextBox 16">
            <a:extLst>
              <a:ext uri="{FF2B5EF4-FFF2-40B4-BE49-F238E27FC236}">
                <a16:creationId xmlns:a16="http://schemas.microsoft.com/office/drawing/2014/main" id="{0139296D-4CCF-554C-ADDD-27AF3D3AF6E9}"/>
              </a:ext>
            </a:extLst>
          </p:cNvPr>
          <p:cNvSpPr txBox="1"/>
          <p:nvPr/>
        </p:nvSpPr>
        <p:spPr>
          <a:xfrm>
            <a:off x="10543309" y="3994624"/>
            <a:ext cx="800219" cy="646331"/>
          </a:xfrm>
          <a:prstGeom prst="rect">
            <a:avLst/>
          </a:prstGeom>
          <a:noFill/>
        </p:spPr>
        <p:txBody>
          <a:bodyPr wrap="none" rtlCol="0">
            <a:spAutoFit/>
          </a:bodyPr>
          <a:lstStyle/>
          <a:p>
            <a:r>
              <a:rPr lang="en-US" dirty="0" err="1"/>
              <a:t>i</a:t>
            </a:r>
            <a:r>
              <a:rPr lang="en-US" dirty="0"/>
              <a:t> in w0</a:t>
            </a:r>
          </a:p>
          <a:p>
            <a:r>
              <a:rPr lang="en-US" dirty="0"/>
              <a:t>p in x1</a:t>
            </a:r>
          </a:p>
        </p:txBody>
      </p:sp>
    </p:spTree>
    <p:extLst>
      <p:ext uri="{BB962C8B-B14F-4D97-AF65-F5344CB8AC3E}">
        <p14:creationId xmlns:p14="http://schemas.microsoft.com/office/powerpoint/2010/main" val="345345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vertical)">
                                      <p:cBhvr>
                                        <p:cTn id="10" dur="500"/>
                                        <p:tgtEl>
                                          <p:spTgt spid="13"/>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vertical)">
                                      <p:cBhvr>
                                        <p:cTn id="13" dur="500"/>
                                        <p:tgtEl>
                                          <p:spTgt spid="16"/>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vertical)">
                                      <p:cBhvr>
                                        <p:cTn id="16" dur="500"/>
                                        <p:tgtEl>
                                          <p:spTgt spid="17"/>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500"/>
                                        <p:tgtEl>
                                          <p:spTgt spid="15"/>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p:bldP spid="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Compound Conditionals:</a:t>
            </a:r>
            <a:br>
              <a:rPr lang="en-US" dirty="0"/>
            </a:br>
            <a:r>
              <a:rPr lang="en-US" dirty="0"/>
              <a:t>Disjunction (-O0)</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796C1CD-BD86-4E4B-91C2-D00E9021D64E}"/>
              </a:ext>
            </a:extLst>
          </p:cNvPr>
          <p:cNvSpPr/>
          <p:nvPr/>
        </p:nvSpPr>
        <p:spPr>
          <a:xfrm>
            <a:off x="607026" y="2103435"/>
            <a:ext cx="4830067" cy="189118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if (c == 'w' || c == 'y')</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64C87D1C-B702-D740-8E66-01366B6DD4AC}"/>
              </a:ext>
            </a:extLst>
          </p:cNvPr>
          <p:cNvSpPr txBox="1"/>
          <p:nvPr/>
        </p:nvSpPr>
        <p:spPr>
          <a:xfrm>
            <a:off x="2389435" y="1734104"/>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1E3F869-83E7-254A-8815-312EF6DB827F}"/>
              </a:ext>
            </a:extLst>
          </p:cNvPr>
          <p:cNvSpPr/>
          <p:nvPr/>
        </p:nvSpPr>
        <p:spPr>
          <a:xfrm>
            <a:off x="607027" y="4407371"/>
            <a:ext cx="4830066" cy="231410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if (c == ‘w’)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Then;</a:t>
            </a:r>
          </a:p>
          <a:p>
            <a:r>
              <a:rPr lang="en-US" dirty="0">
                <a:solidFill>
                  <a:srgbClr val="00FA00"/>
                </a:solidFill>
                <a:latin typeface="Lucida Console" panose="020B0609040504020204" pitchFamily="49" charset="0"/>
              </a:rPr>
              <a:t>    if (c != 'y’)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Then:</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F4A0827-0F28-C043-B68C-D47E21870DAE}"/>
              </a:ext>
            </a:extLst>
          </p:cNvPr>
          <p:cNvSpPr txBox="1"/>
          <p:nvPr/>
        </p:nvSpPr>
        <p:spPr>
          <a:xfrm>
            <a:off x="2219036" y="4038040"/>
            <a:ext cx="1184300"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A68C229C-391E-9D40-953D-11E6BEE1610D}"/>
              </a:ext>
            </a:extLst>
          </p:cNvPr>
          <p:cNvSpPr/>
          <p:nvPr/>
        </p:nvSpPr>
        <p:spPr>
          <a:xfrm>
            <a:off x="7457476" y="365125"/>
            <a:ext cx="3788402" cy="333274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$119,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%121,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3" name="TextBox 12">
            <a:extLst>
              <a:ext uri="{FF2B5EF4-FFF2-40B4-BE49-F238E27FC236}">
                <a16:creationId xmlns:a16="http://schemas.microsoft.com/office/drawing/2014/main" id="{A1E976E0-C5DD-9444-9581-996560F5860F}"/>
              </a:ext>
            </a:extLst>
          </p:cNvPr>
          <p:cNvSpPr txBox="1"/>
          <p:nvPr/>
        </p:nvSpPr>
        <p:spPr>
          <a:xfrm>
            <a:off x="8303918" y="-4207"/>
            <a:ext cx="2018502" cy="369332"/>
          </a:xfrm>
          <a:prstGeom prst="rect">
            <a:avLst/>
          </a:prstGeom>
          <a:noFill/>
        </p:spPr>
        <p:txBody>
          <a:bodyPr wrap="none" rtlCol="0">
            <a:spAutoFit/>
          </a:bodyPr>
          <a:lstStyle/>
          <a:p>
            <a:pPr algn="ctr"/>
            <a:r>
              <a:rPr lang="en-US" dirty="0"/>
              <a:t>x86 Assembly Code</a:t>
            </a:r>
          </a:p>
        </p:txBody>
      </p:sp>
      <p:sp>
        <p:nvSpPr>
          <p:cNvPr id="14" name="Rounded Rectangle 13">
            <a:extLst>
              <a:ext uri="{FF2B5EF4-FFF2-40B4-BE49-F238E27FC236}">
                <a16:creationId xmlns:a16="http://schemas.microsoft.com/office/drawing/2014/main" id="{E7F991F3-6CB5-C94C-A050-114C4A301793}"/>
              </a:ext>
            </a:extLst>
          </p:cNvPr>
          <p:cNvSpPr/>
          <p:nvPr/>
        </p:nvSpPr>
        <p:spPr>
          <a:xfrm>
            <a:off x="5531641" y="3528351"/>
            <a:ext cx="3788402" cy="333443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and     w0, w0, 255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119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beq</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121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bne</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mov     w0, 1</a:t>
            </a: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mov     w0, 0</a:t>
            </a:r>
          </a:p>
          <a:p>
            <a:r>
              <a:rPr lang="en-US" dirty="0">
                <a:solidFill>
                  <a:srgbClr val="00FA00"/>
                </a:solidFill>
                <a:latin typeface="Lucida Console" panose="020B0609040504020204" pitchFamily="49" charset="0"/>
              </a:rPr>
              <a:t>    ret</a:t>
            </a:r>
          </a:p>
        </p:txBody>
      </p:sp>
      <p:sp>
        <p:nvSpPr>
          <p:cNvPr id="15" name="TextBox 14">
            <a:extLst>
              <a:ext uri="{FF2B5EF4-FFF2-40B4-BE49-F238E27FC236}">
                <a16:creationId xmlns:a16="http://schemas.microsoft.com/office/drawing/2014/main" id="{E2020475-5C41-014B-8F35-891603A5ACE8}"/>
              </a:ext>
            </a:extLst>
          </p:cNvPr>
          <p:cNvSpPr txBox="1"/>
          <p:nvPr/>
        </p:nvSpPr>
        <p:spPr>
          <a:xfrm>
            <a:off x="5423719" y="3214363"/>
            <a:ext cx="2119491" cy="369332"/>
          </a:xfrm>
          <a:prstGeom prst="rect">
            <a:avLst/>
          </a:prstGeom>
          <a:noFill/>
        </p:spPr>
        <p:txBody>
          <a:bodyPr wrap="none" rtlCol="0">
            <a:spAutoFit/>
          </a:bodyPr>
          <a:lstStyle/>
          <a:p>
            <a:pPr algn="ctr"/>
            <a:r>
              <a:rPr lang="en-US" dirty="0"/>
              <a:t>ARM Assembly Code</a:t>
            </a:r>
          </a:p>
        </p:txBody>
      </p:sp>
      <p:sp>
        <p:nvSpPr>
          <p:cNvPr id="16" name="TextBox 15">
            <a:extLst>
              <a:ext uri="{FF2B5EF4-FFF2-40B4-BE49-F238E27FC236}">
                <a16:creationId xmlns:a16="http://schemas.microsoft.com/office/drawing/2014/main" id="{06579A66-9242-034F-B687-E5F0C63BF024}"/>
              </a:ext>
            </a:extLst>
          </p:cNvPr>
          <p:cNvSpPr txBox="1"/>
          <p:nvPr/>
        </p:nvSpPr>
        <p:spPr>
          <a:xfrm>
            <a:off x="11245878" y="365918"/>
            <a:ext cx="955711" cy="369332"/>
          </a:xfrm>
          <a:prstGeom prst="rect">
            <a:avLst/>
          </a:prstGeom>
          <a:noFill/>
        </p:spPr>
        <p:txBody>
          <a:bodyPr wrap="none" rtlCol="0">
            <a:spAutoFit/>
          </a:bodyPr>
          <a:lstStyle/>
          <a:p>
            <a:r>
              <a:rPr lang="en-US" dirty="0"/>
              <a:t>c in %</a:t>
            </a:r>
            <a:r>
              <a:rPr lang="en-US" dirty="0" err="1"/>
              <a:t>dil</a:t>
            </a:r>
            <a:endParaRPr lang="en-US" dirty="0"/>
          </a:p>
        </p:txBody>
      </p:sp>
      <p:sp>
        <p:nvSpPr>
          <p:cNvPr id="17" name="TextBox 16">
            <a:extLst>
              <a:ext uri="{FF2B5EF4-FFF2-40B4-BE49-F238E27FC236}">
                <a16:creationId xmlns:a16="http://schemas.microsoft.com/office/drawing/2014/main" id="{0139296D-4CCF-554C-ADDD-27AF3D3AF6E9}"/>
              </a:ext>
            </a:extLst>
          </p:cNvPr>
          <p:cNvSpPr txBox="1"/>
          <p:nvPr/>
        </p:nvSpPr>
        <p:spPr>
          <a:xfrm>
            <a:off x="9307684" y="3838853"/>
            <a:ext cx="845103" cy="369332"/>
          </a:xfrm>
          <a:prstGeom prst="rect">
            <a:avLst/>
          </a:prstGeom>
          <a:noFill/>
        </p:spPr>
        <p:txBody>
          <a:bodyPr wrap="none" rtlCol="0">
            <a:spAutoFit/>
          </a:bodyPr>
          <a:lstStyle/>
          <a:p>
            <a:r>
              <a:rPr lang="en-US" dirty="0"/>
              <a:t>c in w0</a:t>
            </a:r>
          </a:p>
        </p:txBody>
      </p:sp>
    </p:spTree>
    <p:extLst>
      <p:ext uri="{BB962C8B-B14F-4D97-AF65-F5344CB8AC3E}">
        <p14:creationId xmlns:p14="http://schemas.microsoft.com/office/powerpoint/2010/main" val="380692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vertical)">
                                      <p:cBhvr>
                                        <p:cTn id="10" dur="500"/>
                                        <p:tgtEl>
                                          <p:spTgt spid="13"/>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vertical)">
                                      <p:cBhvr>
                                        <p:cTn id="13" dur="500"/>
                                        <p:tgtEl>
                                          <p:spTgt spid="16"/>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vertical)">
                                      <p:cBhvr>
                                        <p:cTn id="16" dur="500"/>
                                        <p:tgtEl>
                                          <p:spTgt spid="17"/>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vertical)">
                                      <p:cBhvr>
                                        <p:cTn id="19" dur="500"/>
                                        <p:tgtEl>
                                          <p:spTgt spid="15"/>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p:bldP spid="16" grpId="0"/>
      <p:bldP spid="1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dirty="0"/>
              <a:t>Programming at the Hardware/Software Interface</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Compound Conditionals:</a:t>
            </a:r>
            <a:br>
              <a:rPr lang="en-US" dirty="0"/>
            </a:br>
            <a:r>
              <a:rPr lang="en-US" dirty="0"/>
              <a:t>Disjunction (-</a:t>
            </a:r>
            <a:r>
              <a:rPr lang="en-US" dirty="0" err="1"/>
              <a:t>Og</a:t>
            </a:r>
            <a:r>
              <a:rPr lang="en-US" dirty="0"/>
              <a:t>)</a:t>
            </a:r>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796C1CD-BD86-4E4B-91C2-D00E9021D64E}"/>
              </a:ext>
            </a:extLst>
          </p:cNvPr>
          <p:cNvSpPr/>
          <p:nvPr/>
        </p:nvSpPr>
        <p:spPr>
          <a:xfrm>
            <a:off x="607026" y="2103435"/>
            <a:ext cx="4830067" cy="189118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if (c == 'w' || c == 'y')</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64C87D1C-B702-D740-8E66-01366B6DD4AC}"/>
              </a:ext>
            </a:extLst>
          </p:cNvPr>
          <p:cNvSpPr txBox="1"/>
          <p:nvPr/>
        </p:nvSpPr>
        <p:spPr>
          <a:xfrm>
            <a:off x="2389435" y="1734104"/>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1E3F869-83E7-254A-8815-312EF6DB827F}"/>
              </a:ext>
            </a:extLst>
          </p:cNvPr>
          <p:cNvSpPr/>
          <p:nvPr/>
        </p:nvSpPr>
        <p:spPr>
          <a:xfrm>
            <a:off x="607027" y="4407371"/>
            <a:ext cx="4830066" cy="231410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(char c) {</a:t>
            </a:r>
          </a:p>
          <a:p>
            <a:r>
              <a:rPr lang="en-US" dirty="0">
                <a:solidFill>
                  <a:srgbClr val="00FA00"/>
                </a:solidFill>
                <a:latin typeface="Lucida Console" panose="020B0609040504020204" pitchFamily="49" charset="0"/>
              </a:rPr>
              <a:t>    t1 = (c == 'w’);</a:t>
            </a:r>
          </a:p>
          <a:p>
            <a:r>
              <a:rPr lang="en-US" dirty="0">
                <a:solidFill>
                  <a:srgbClr val="00FA00"/>
                </a:solidFill>
                <a:latin typeface="Lucida Console" panose="020B0609040504020204" pitchFamily="49" charset="0"/>
              </a:rPr>
              <a:t>    t2 = (c == ‘y’);    </a:t>
            </a:r>
          </a:p>
          <a:p>
            <a:r>
              <a:rPr lang="en-US" dirty="0">
                <a:solidFill>
                  <a:srgbClr val="00FA00"/>
                </a:solidFill>
                <a:latin typeface="Lucida Console" panose="020B0609040504020204" pitchFamily="49" charset="0"/>
              </a:rPr>
              <a:t>    if (t1 | t2)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1;</a:t>
            </a:r>
          </a:p>
          <a:p>
            <a:r>
              <a:rPr lang="en-US" dirty="0">
                <a:solidFill>
                  <a:srgbClr val="00FA00"/>
                </a:solidFill>
                <a:latin typeface="Lucida Console" panose="020B0609040504020204" pitchFamily="49" charset="0"/>
              </a:rPr>
              <a:t>  Else:</a:t>
            </a:r>
          </a:p>
          <a:p>
            <a:r>
              <a:rPr lang="en-US" dirty="0">
                <a:solidFill>
                  <a:srgbClr val="00FA00"/>
                </a:solidFill>
                <a:latin typeface="Lucida Console" panose="020B0609040504020204" pitchFamily="49" charset="0"/>
              </a:rPr>
              <a:t>    return 0;</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F4A0827-0F28-C043-B68C-D47E21870DAE}"/>
              </a:ext>
            </a:extLst>
          </p:cNvPr>
          <p:cNvSpPr txBox="1"/>
          <p:nvPr/>
        </p:nvSpPr>
        <p:spPr>
          <a:xfrm>
            <a:off x="2219036" y="4038040"/>
            <a:ext cx="1184300" cy="369332"/>
          </a:xfrm>
          <a:prstGeom prst="rect">
            <a:avLst/>
          </a:prstGeom>
          <a:noFill/>
        </p:spPr>
        <p:txBody>
          <a:bodyPr wrap="none" rtlCol="0">
            <a:spAutoFit/>
          </a:bodyPr>
          <a:lstStyle/>
          <a:p>
            <a:pPr algn="ctr"/>
            <a:r>
              <a:rPr lang="en-US" dirty="0" err="1"/>
              <a:t>Goto</a:t>
            </a:r>
            <a:r>
              <a:rPr lang="en-US" dirty="0"/>
              <a:t> Code</a:t>
            </a:r>
          </a:p>
        </p:txBody>
      </p:sp>
      <p:sp>
        <p:nvSpPr>
          <p:cNvPr id="18" name="Rounded Rectangle 17">
            <a:extLst>
              <a:ext uri="{FF2B5EF4-FFF2-40B4-BE49-F238E27FC236}">
                <a16:creationId xmlns:a16="http://schemas.microsoft.com/office/drawing/2014/main" id="{1A4B5835-08E6-5E43-823A-78596F0D71A5}"/>
              </a:ext>
            </a:extLst>
          </p:cNvPr>
          <p:cNvSpPr/>
          <p:nvPr/>
        </p:nvSpPr>
        <p:spPr>
          <a:xfrm>
            <a:off x="8782834" y="379518"/>
            <a:ext cx="3633695" cy="3469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$119,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sete</a:t>
            </a:r>
            <a:r>
              <a:rPr lang="en-US" dirty="0">
                <a:solidFill>
                  <a:srgbClr val="00FA00"/>
                </a:solidFill>
                <a:latin typeface="Lucida Console" panose="020B0609040504020204" pitchFamily="49" charset="0"/>
              </a:rPr>
              <a:t>    %dl</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cmpb</a:t>
            </a:r>
            <a:r>
              <a:rPr lang="en-US" dirty="0">
                <a:solidFill>
                  <a:srgbClr val="00FA00"/>
                </a:solidFill>
                <a:latin typeface="Lucida Console" panose="020B0609040504020204" pitchFamily="49" charset="0"/>
              </a:rPr>
              <a:t>    $121, %</a:t>
            </a:r>
            <a:r>
              <a:rPr lang="en-US" dirty="0" err="1">
                <a:solidFill>
                  <a:srgbClr val="00FA00"/>
                </a:solidFill>
                <a:latin typeface="Lucida Console" panose="020B0609040504020204" pitchFamily="49" charset="0"/>
              </a:rPr>
              <a:t>dil</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sete</a:t>
            </a:r>
            <a:r>
              <a:rPr lang="en-US" dirty="0">
                <a:solidFill>
                  <a:srgbClr val="00FA00"/>
                </a:solidFill>
                <a:latin typeface="Lucida Console" panose="020B0609040504020204" pitchFamily="49" charset="0"/>
              </a:rPr>
              <a:t>    %al</a:t>
            </a:r>
          </a:p>
          <a:p>
            <a:r>
              <a:rPr lang="en-US" dirty="0">
                <a:solidFill>
                  <a:srgbClr val="00FA00"/>
                </a:solidFill>
                <a:latin typeface="Lucida Console" panose="020B0609040504020204" pitchFamily="49" charset="0"/>
              </a:rPr>
              <a:t>    orb     %al, %dl</a:t>
            </a:r>
          </a:p>
          <a:p>
            <a:r>
              <a:rPr lang="en-US" dirty="0">
                <a:solidFill>
                  <a:srgbClr val="00FA00"/>
                </a:solidFill>
                <a:latin typeface="Lucida Console" panose="020B0609040504020204" pitchFamily="49" charset="0"/>
              </a:rPr>
              <a:t>    je     .L3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ret</a:t>
            </a:r>
          </a:p>
        </p:txBody>
      </p:sp>
      <p:sp>
        <p:nvSpPr>
          <p:cNvPr id="19" name="TextBox 18">
            <a:extLst>
              <a:ext uri="{FF2B5EF4-FFF2-40B4-BE49-F238E27FC236}">
                <a16:creationId xmlns:a16="http://schemas.microsoft.com/office/drawing/2014/main" id="{9138F3D3-77F6-E540-94DF-3811C2225B00}"/>
              </a:ext>
            </a:extLst>
          </p:cNvPr>
          <p:cNvSpPr txBox="1"/>
          <p:nvPr/>
        </p:nvSpPr>
        <p:spPr>
          <a:xfrm>
            <a:off x="9629276" y="10186"/>
            <a:ext cx="2018502" cy="369332"/>
          </a:xfrm>
          <a:prstGeom prst="rect">
            <a:avLst/>
          </a:prstGeom>
          <a:noFill/>
        </p:spPr>
        <p:txBody>
          <a:bodyPr wrap="none" rtlCol="0">
            <a:spAutoFit/>
          </a:bodyPr>
          <a:lstStyle/>
          <a:p>
            <a:pPr algn="ctr"/>
            <a:r>
              <a:rPr lang="en-US" dirty="0"/>
              <a:t>x86 Assembly Code</a:t>
            </a:r>
          </a:p>
        </p:txBody>
      </p:sp>
      <p:sp>
        <p:nvSpPr>
          <p:cNvPr id="21" name="TextBox 20">
            <a:extLst>
              <a:ext uri="{FF2B5EF4-FFF2-40B4-BE49-F238E27FC236}">
                <a16:creationId xmlns:a16="http://schemas.microsoft.com/office/drawing/2014/main" id="{32B63725-DF36-8A4C-921A-1A50DA2DB59E}"/>
              </a:ext>
            </a:extLst>
          </p:cNvPr>
          <p:cNvSpPr txBox="1"/>
          <p:nvPr/>
        </p:nvSpPr>
        <p:spPr>
          <a:xfrm>
            <a:off x="6327588" y="2766309"/>
            <a:ext cx="2119491" cy="369332"/>
          </a:xfrm>
          <a:prstGeom prst="rect">
            <a:avLst/>
          </a:prstGeom>
          <a:noFill/>
        </p:spPr>
        <p:txBody>
          <a:bodyPr wrap="none" rtlCol="0">
            <a:spAutoFit/>
          </a:bodyPr>
          <a:lstStyle/>
          <a:p>
            <a:pPr algn="ctr"/>
            <a:r>
              <a:rPr lang="en-US" dirty="0"/>
              <a:t>ARM Assembly Code</a:t>
            </a:r>
          </a:p>
        </p:txBody>
      </p:sp>
      <p:sp>
        <p:nvSpPr>
          <p:cNvPr id="22" name="TextBox 21">
            <a:extLst>
              <a:ext uri="{FF2B5EF4-FFF2-40B4-BE49-F238E27FC236}">
                <a16:creationId xmlns:a16="http://schemas.microsoft.com/office/drawing/2014/main" id="{46370EEB-C96A-D04A-BBE9-88F6728D1303}"/>
              </a:ext>
            </a:extLst>
          </p:cNvPr>
          <p:cNvSpPr txBox="1"/>
          <p:nvPr/>
        </p:nvSpPr>
        <p:spPr>
          <a:xfrm>
            <a:off x="7827123" y="379518"/>
            <a:ext cx="955711" cy="369332"/>
          </a:xfrm>
          <a:prstGeom prst="rect">
            <a:avLst/>
          </a:prstGeom>
          <a:noFill/>
        </p:spPr>
        <p:txBody>
          <a:bodyPr wrap="none" rtlCol="0">
            <a:spAutoFit/>
          </a:bodyPr>
          <a:lstStyle/>
          <a:p>
            <a:r>
              <a:rPr lang="en-US" dirty="0"/>
              <a:t>c in %</a:t>
            </a:r>
            <a:r>
              <a:rPr lang="en-US" dirty="0" err="1"/>
              <a:t>dil</a:t>
            </a:r>
            <a:endParaRPr lang="en-US" dirty="0"/>
          </a:p>
        </p:txBody>
      </p:sp>
      <p:sp>
        <p:nvSpPr>
          <p:cNvPr id="23" name="TextBox 22">
            <a:extLst>
              <a:ext uri="{FF2B5EF4-FFF2-40B4-BE49-F238E27FC236}">
                <a16:creationId xmlns:a16="http://schemas.microsoft.com/office/drawing/2014/main" id="{67F4E331-6BB6-8949-ACDE-9CDE026D007A}"/>
              </a:ext>
            </a:extLst>
          </p:cNvPr>
          <p:cNvSpPr txBox="1"/>
          <p:nvPr/>
        </p:nvSpPr>
        <p:spPr>
          <a:xfrm>
            <a:off x="9320043" y="4168304"/>
            <a:ext cx="845103" cy="369332"/>
          </a:xfrm>
          <a:prstGeom prst="rect">
            <a:avLst/>
          </a:prstGeom>
          <a:noFill/>
        </p:spPr>
        <p:txBody>
          <a:bodyPr wrap="none" rtlCol="0">
            <a:spAutoFit/>
          </a:bodyPr>
          <a:lstStyle/>
          <a:p>
            <a:r>
              <a:rPr lang="en-US" dirty="0"/>
              <a:t>c in w0</a:t>
            </a:r>
          </a:p>
        </p:txBody>
      </p:sp>
      <p:sp>
        <p:nvSpPr>
          <p:cNvPr id="20" name="Rounded Rectangle 19">
            <a:extLst>
              <a:ext uri="{FF2B5EF4-FFF2-40B4-BE49-F238E27FC236}">
                <a16:creationId xmlns:a16="http://schemas.microsoft.com/office/drawing/2014/main" id="{44FBDAAD-64B8-D249-837B-F98D2D5CB963}"/>
              </a:ext>
            </a:extLst>
          </p:cNvPr>
          <p:cNvSpPr/>
          <p:nvPr/>
        </p:nvSpPr>
        <p:spPr>
          <a:xfrm>
            <a:off x="5531641" y="3135642"/>
            <a:ext cx="3788402" cy="372235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is_sometimes_vowel</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and     w0, w0, 255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119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cset</a:t>
            </a:r>
            <a:r>
              <a:rPr lang="en-US" dirty="0">
                <a:solidFill>
                  <a:srgbClr val="00FA00"/>
                </a:solidFill>
                <a:latin typeface="Lucida Console" panose="020B0609040504020204" pitchFamily="49" charset="0"/>
              </a:rPr>
              <a:t>    w1, eq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121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cset</a:t>
            </a:r>
            <a:r>
              <a:rPr lang="en-US" dirty="0">
                <a:solidFill>
                  <a:srgbClr val="00FA00"/>
                </a:solidFill>
                <a:latin typeface="Lucida Console" panose="020B0609040504020204" pitchFamily="49" charset="0"/>
              </a:rPr>
              <a:t>    w0, eq</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orrs</a:t>
            </a:r>
            <a:r>
              <a:rPr lang="en-US" dirty="0">
                <a:solidFill>
                  <a:srgbClr val="00FA00"/>
                </a:solidFill>
                <a:latin typeface="Lucida Console" panose="020B0609040504020204" pitchFamily="49" charset="0"/>
              </a:rPr>
              <a:t>    w1, w1, w0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beq</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    mov     w0, 1</a:t>
            </a:r>
          </a:p>
          <a:p>
            <a:r>
              <a:rPr lang="en-US" dirty="0">
                <a:solidFill>
                  <a:srgbClr val="00FA00"/>
                </a:solidFill>
                <a:latin typeface="Lucida Console" panose="020B0609040504020204" pitchFamily="49" charset="0"/>
              </a:rPr>
              <a:t>    ret</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mov     w0, 0</a:t>
            </a:r>
          </a:p>
          <a:p>
            <a:r>
              <a:rPr lang="en-US" dirty="0">
                <a:solidFill>
                  <a:srgbClr val="00FA00"/>
                </a:solidFill>
                <a:latin typeface="Lucida Console" panose="020B0609040504020204" pitchFamily="49" charset="0"/>
              </a:rPr>
              <a:t>    ret</a:t>
            </a:r>
          </a:p>
        </p:txBody>
      </p:sp>
    </p:spTree>
    <p:extLst>
      <p:ext uri="{BB962C8B-B14F-4D97-AF65-F5344CB8AC3E}">
        <p14:creationId xmlns:p14="http://schemas.microsoft.com/office/powerpoint/2010/main" val="53124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vertical)">
                                      <p:cBhvr>
                                        <p:cTn id="7" dur="500"/>
                                        <p:tgtEl>
                                          <p:spTgt spid="18"/>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vertical)">
                                      <p:cBhvr>
                                        <p:cTn id="10" dur="500"/>
                                        <p:tgtEl>
                                          <p:spTgt spid="19"/>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randombar(vertical)">
                                      <p:cBhvr>
                                        <p:cTn id="13" dur="500"/>
                                        <p:tgtEl>
                                          <p:spTgt spid="22"/>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randombar(vertical)">
                                      <p:cBhvr>
                                        <p:cTn id="16" dur="500"/>
                                        <p:tgtEl>
                                          <p:spTgt spid="23"/>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randombar(vertical)">
                                      <p:cBhvr>
                                        <p:cTn id="19" dur="500"/>
                                        <p:tgtEl>
                                          <p:spTgt spid="21"/>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vertic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1" grpId="0"/>
      <p:bldP spid="22" grpId="0"/>
      <p:bldP spid="23" grpId="0"/>
      <p:bldP spid="2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a:t>Conditional Set</a:t>
            </a:r>
            <a:endParaRPr lang="en-US" dirty="0"/>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a:bodyPr>
          <a:lstStyle/>
          <a:p>
            <a:r>
              <a:rPr lang="en-US" dirty="0"/>
              <a:t>Places a 0 or 1 in register based on condition codes</a:t>
            </a:r>
          </a:p>
          <a:p>
            <a:endParaRPr lang="en-US" dirty="0"/>
          </a:p>
          <a:p>
            <a:pPr>
              <a:tabLst>
                <a:tab pos="1255713" algn="l"/>
              </a:tabLst>
            </a:pPr>
            <a:r>
              <a:rPr lang="en-US" dirty="0"/>
              <a:t>x86:	</a:t>
            </a:r>
            <a:r>
              <a:rPr lang="en-US" dirty="0" err="1">
                <a:latin typeface="Lucida Console" panose="020B0609040504020204" pitchFamily="49" charset="0"/>
              </a:rPr>
              <a:t>set</a:t>
            </a:r>
            <a:r>
              <a:rPr lang="en-US" i="1" dirty="0" err="1">
                <a:latin typeface="Lucida Console" panose="020B0609040504020204" pitchFamily="49" charset="0"/>
              </a:rPr>
              <a:t>XX</a:t>
            </a:r>
            <a:r>
              <a:rPr lang="en-US" dirty="0">
                <a:latin typeface="Lucida Console" panose="020B0609040504020204" pitchFamily="49" charset="0"/>
              </a:rPr>
              <a:t> </a:t>
            </a:r>
            <a:r>
              <a:rPr lang="en-US" i="1" dirty="0" err="1">
                <a:latin typeface="Lucida Console" panose="020B0609040504020204" pitchFamily="49" charset="0"/>
              </a:rPr>
              <a:t>dest</a:t>
            </a:r>
            <a:endParaRPr lang="en-US" i="1" dirty="0">
              <a:latin typeface="Lucida Console" panose="020B0609040504020204" pitchFamily="49" charset="0"/>
            </a:endParaRPr>
          </a:p>
          <a:p>
            <a:pPr>
              <a:tabLst>
                <a:tab pos="1255713" algn="l"/>
              </a:tabLst>
            </a:pPr>
            <a:r>
              <a:rPr lang="en-US" dirty="0"/>
              <a:t>ARM:	</a:t>
            </a:r>
            <a:r>
              <a:rPr lang="en-US" dirty="0" err="1">
                <a:latin typeface="Lucida Console" panose="020B0609040504020204" pitchFamily="49" charset="0"/>
              </a:rPr>
              <a:t>cset</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r>
              <a:rPr lang="en-US" dirty="0">
                <a:latin typeface="Lucida Console" panose="020B0609040504020204" pitchFamily="49" charset="0"/>
              </a:rPr>
              <a:t>, </a:t>
            </a:r>
            <a:r>
              <a:rPr lang="en-US" i="1" dirty="0">
                <a:latin typeface="Lucida Console" panose="020B0609040504020204" pitchFamily="49" charset="0"/>
              </a:rPr>
              <a:t>XX</a:t>
            </a:r>
            <a:endParaRPr lang="en-US" dirty="0"/>
          </a:p>
          <a:p>
            <a:endParaRPr lang="en-US" dirty="0"/>
          </a:p>
          <a:p>
            <a:r>
              <a:rPr lang="en-US" i="1" dirty="0">
                <a:latin typeface="Lucida Console" panose="020B0609040504020204" pitchFamily="49" charset="0"/>
              </a:rPr>
              <a:t>XX</a:t>
            </a:r>
            <a:r>
              <a:rPr lang="en-US" dirty="0"/>
              <a:t> = any of same conditions used by jump/branch</a:t>
            </a:r>
          </a:p>
        </p:txBody>
      </p:sp>
      <p:graphicFrame>
        <p:nvGraphicFramePr>
          <p:cNvPr id="8" name="Table 8">
            <a:extLst>
              <a:ext uri="{FF2B5EF4-FFF2-40B4-BE49-F238E27FC236}">
                <a16:creationId xmlns:a16="http://schemas.microsoft.com/office/drawing/2014/main" id="{BD048D25-0F50-6648-8437-D2E80706869C}"/>
              </a:ext>
            </a:extLst>
          </p:cNvPr>
          <p:cNvGraphicFramePr>
            <a:graphicFrameLocks noGrp="1"/>
          </p:cNvGraphicFramePr>
          <p:nvPr>
            <p:ph sz="half" idx="2"/>
            <p:extLst>
              <p:ext uri="{D42A27DB-BD31-4B8C-83A1-F6EECF244321}">
                <p14:modId xmlns:p14="http://schemas.microsoft.com/office/powerpoint/2010/main" val="1007053700"/>
              </p:ext>
            </p:extLst>
          </p:nvPr>
        </p:nvGraphicFramePr>
        <p:xfrm>
          <a:off x="6172200" y="1403350"/>
          <a:ext cx="5181600" cy="49530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232957612"/>
                    </a:ext>
                  </a:extLst>
                </a:gridCol>
                <a:gridCol w="1295400">
                  <a:extLst>
                    <a:ext uri="{9D8B030D-6E8A-4147-A177-3AD203B41FA5}">
                      <a16:colId xmlns:a16="http://schemas.microsoft.com/office/drawing/2014/main" val="3755715325"/>
                    </a:ext>
                  </a:extLst>
                </a:gridCol>
                <a:gridCol w="2590800">
                  <a:extLst>
                    <a:ext uri="{9D8B030D-6E8A-4147-A177-3AD203B41FA5}">
                      <a16:colId xmlns:a16="http://schemas.microsoft.com/office/drawing/2014/main" val="284652537"/>
                    </a:ext>
                  </a:extLst>
                </a:gridCol>
              </a:tblGrid>
              <a:tr h="370840">
                <a:tc>
                  <a:txBody>
                    <a:bodyPr/>
                    <a:lstStyle/>
                    <a:p>
                      <a:pPr algn="ctr"/>
                      <a:r>
                        <a:rPr lang="en-US" dirty="0"/>
                        <a:t>x86</a:t>
                      </a:r>
                    </a:p>
                  </a:txBody>
                  <a:tcPr anchor="b"/>
                </a:tc>
                <a:tc>
                  <a:txBody>
                    <a:bodyPr/>
                    <a:lstStyle/>
                    <a:p>
                      <a:pPr algn="ctr"/>
                      <a:r>
                        <a:rPr lang="en-US" dirty="0"/>
                        <a:t>ARM</a:t>
                      </a:r>
                    </a:p>
                  </a:txBody>
                  <a:tcPr anchor="b"/>
                </a:tc>
                <a:tc>
                  <a:txBody>
                    <a:bodyPr/>
                    <a:lstStyle/>
                    <a:p>
                      <a:pPr algn="ctr"/>
                      <a:r>
                        <a:rPr lang="en-US" dirty="0"/>
                        <a:t>set register to 1 </a:t>
                      </a:r>
                      <a:r>
                        <a:rPr lang="en-US" dirty="0" err="1"/>
                        <a:t>iff</a:t>
                      </a:r>
                      <a:r>
                        <a:rPr lang="en-US" dirty="0"/>
                        <a:t>…</a:t>
                      </a:r>
                    </a:p>
                  </a:txBody>
                  <a:tcPr anchor="b"/>
                </a:tc>
                <a:extLst>
                  <a:ext uri="{0D108BD9-81ED-4DB2-BD59-A6C34878D82A}">
                    <a16:rowId xmlns:a16="http://schemas.microsoft.com/office/drawing/2014/main" val="1924459273"/>
                  </a:ext>
                </a:extLst>
              </a:tr>
              <a:tr h="370840">
                <a:tc>
                  <a:txBody>
                    <a:bodyPr/>
                    <a:lstStyle/>
                    <a:p>
                      <a:pPr algn="ctr"/>
                      <a:r>
                        <a:rPr lang="en-US" dirty="0" err="1"/>
                        <a:t>sete</a:t>
                      </a:r>
                      <a:r>
                        <a:rPr lang="en-US" dirty="0"/>
                        <a:t> %r10</a:t>
                      </a:r>
                    </a:p>
                  </a:txBody>
                  <a:tcPr anchor="ctr"/>
                </a:tc>
                <a:tc>
                  <a:txBody>
                    <a:bodyPr/>
                    <a:lstStyle/>
                    <a:p>
                      <a:pPr algn="ctr"/>
                      <a:r>
                        <a:rPr lang="en-US" dirty="0" err="1"/>
                        <a:t>cset</a:t>
                      </a:r>
                      <a:r>
                        <a:rPr lang="en-US" dirty="0"/>
                        <a:t> x10, eq</a:t>
                      </a:r>
                    </a:p>
                  </a:txBody>
                  <a:tcPr anchor="ctr"/>
                </a:tc>
                <a:tc>
                  <a:txBody>
                    <a:bodyPr/>
                    <a:lstStyle/>
                    <a:p>
                      <a:pPr algn="ctr"/>
                      <a:r>
                        <a:rPr lang="en-US" dirty="0"/>
                        <a:t>src1 == src2</a:t>
                      </a:r>
                    </a:p>
                    <a:p>
                      <a:pPr algn="ctr"/>
                      <a:r>
                        <a:rPr lang="en-US" dirty="0"/>
                        <a:t>last result is 0</a:t>
                      </a:r>
                    </a:p>
                  </a:txBody>
                  <a:tcPr anchor="ctr"/>
                </a:tc>
                <a:extLst>
                  <a:ext uri="{0D108BD9-81ED-4DB2-BD59-A6C34878D82A}">
                    <a16:rowId xmlns:a16="http://schemas.microsoft.com/office/drawing/2014/main" val="3807213126"/>
                  </a:ext>
                </a:extLst>
              </a:tr>
              <a:tr h="370840">
                <a:tc>
                  <a:txBody>
                    <a:bodyPr/>
                    <a:lstStyle/>
                    <a:p>
                      <a:pPr algn="ctr"/>
                      <a:r>
                        <a:rPr lang="en-US" dirty="0" err="1"/>
                        <a:t>setne</a:t>
                      </a:r>
                      <a:r>
                        <a:rPr lang="en-US" dirty="0"/>
                        <a:t> %r10</a:t>
                      </a:r>
                    </a:p>
                  </a:txBody>
                  <a:tcPr anchor="ctr"/>
                </a:tc>
                <a:tc>
                  <a:txBody>
                    <a:bodyPr/>
                    <a:lstStyle/>
                    <a:p>
                      <a:pPr algn="ctr"/>
                      <a:r>
                        <a:rPr lang="en-US" dirty="0" err="1"/>
                        <a:t>cset</a:t>
                      </a:r>
                      <a:r>
                        <a:rPr lang="en-US" dirty="0"/>
                        <a:t> x10, ne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src1 != src2</a:t>
                      </a:r>
                    </a:p>
                    <a:p>
                      <a:pPr algn="ctr"/>
                      <a:r>
                        <a:rPr lang="en-US" dirty="0"/>
                        <a:t>last result not 0</a:t>
                      </a:r>
                    </a:p>
                  </a:txBody>
                  <a:tcPr anchor="ctr"/>
                </a:tc>
                <a:extLst>
                  <a:ext uri="{0D108BD9-81ED-4DB2-BD59-A6C34878D82A}">
                    <a16:rowId xmlns:a16="http://schemas.microsoft.com/office/drawing/2014/main" val="3337391876"/>
                  </a:ext>
                </a:extLst>
              </a:tr>
              <a:tr h="370840">
                <a:tc>
                  <a:txBody>
                    <a:bodyPr/>
                    <a:lstStyle/>
                    <a:p>
                      <a:pPr algn="ctr"/>
                      <a:r>
                        <a:rPr lang="en-US" dirty="0"/>
                        <a:t>sets %r10</a:t>
                      </a:r>
                    </a:p>
                  </a:txBody>
                  <a:tcPr anchor="ctr"/>
                </a:tc>
                <a:tc>
                  <a:txBody>
                    <a:bodyPr/>
                    <a:lstStyle/>
                    <a:p>
                      <a:pPr algn="ctr"/>
                      <a:r>
                        <a:rPr lang="en-US" dirty="0" err="1"/>
                        <a:t>cset</a:t>
                      </a:r>
                      <a:r>
                        <a:rPr lang="en-US" dirty="0"/>
                        <a:t> x10, mi</a:t>
                      </a:r>
                    </a:p>
                  </a:txBody>
                  <a:tcPr anchor="ctr"/>
                </a:tc>
                <a:tc>
                  <a:txBody>
                    <a:bodyPr/>
                    <a:lstStyle/>
                    <a:p>
                      <a:pPr algn="ctr"/>
                      <a:r>
                        <a:rPr lang="en-US" dirty="0"/>
                        <a:t>last result is negative</a:t>
                      </a:r>
                    </a:p>
                  </a:txBody>
                  <a:tcPr anchor="ctr"/>
                </a:tc>
                <a:extLst>
                  <a:ext uri="{0D108BD9-81ED-4DB2-BD59-A6C34878D82A}">
                    <a16:rowId xmlns:a16="http://schemas.microsoft.com/office/drawing/2014/main" val="1687687994"/>
                  </a:ext>
                </a:extLst>
              </a:tr>
              <a:tr h="370840">
                <a:tc>
                  <a:txBody>
                    <a:bodyPr/>
                    <a:lstStyle/>
                    <a:p>
                      <a:pPr algn="ctr"/>
                      <a:r>
                        <a:rPr lang="en-US" dirty="0" err="1"/>
                        <a:t>setns</a:t>
                      </a:r>
                      <a:r>
                        <a:rPr lang="en-US" dirty="0"/>
                        <a:t> %r10</a:t>
                      </a:r>
                    </a:p>
                  </a:txBody>
                  <a:tcPr anchor="ctr"/>
                </a:tc>
                <a:tc>
                  <a:txBody>
                    <a:bodyPr/>
                    <a:lstStyle/>
                    <a:p>
                      <a:pPr algn="ctr"/>
                      <a:r>
                        <a:rPr lang="en-US" dirty="0" err="1"/>
                        <a:t>cset</a:t>
                      </a:r>
                      <a:r>
                        <a:rPr lang="en-US" dirty="0"/>
                        <a:t> x10, pl</a:t>
                      </a:r>
                    </a:p>
                  </a:txBody>
                  <a:tcPr anchor="ctr"/>
                </a:tc>
                <a:tc>
                  <a:txBody>
                    <a:bodyPr/>
                    <a:lstStyle/>
                    <a:p>
                      <a:pPr algn="ctr"/>
                      <a:r>
                        <a:rPr lang="en-US" dirty="0"/>
                        <a:t>last result is non-negative</a:t>
                      </a:r>
                    </a:p>
                  </a:txBody>
                  <a:tcPr anchor="ctr"/>
                </a:tc>
                <a:extLst>
                  <a:ext uri="{0D108BD9-81ED-4DB2-BD59-A6C34878D82A}">
                    <a16:rowId xmlns:a16="http://schemas.microsoft.com/office/drawing/2014/main" val="3416672045"/>
                  </a:ext>
                </a:extLst>
              </a:tr>
              <a:tr h="370840">
                <a:tc>
                  <a:txBody>
                    <a:bodyPr/>
                    <a:lstStyle/>
                    <a:p>
                      <a:pPr algn="ctr"/>
                      <a:r>
                        <a:rPr lang="en-US" dirty="0" err="1"/>
                        <a:t>setg</a:t>
                      </a:r>
                      <a:r>
                        <a:rPr lang="en-US" dirty="0"/>
                        <a:t> %r10</a:t>
                      </a:r>
                    </a:p>
                    <a:p>
                      <a:pPr algn="ctr"/>
                      <a:r>
                        <a:rPr lang="en-US" dirty="0"/>
                        <a:t>seta %r10</a:t>
                      </a:r>
                    </a:p>
                  </a:txBody>
                  <a:tcPr anchor="ctr"/>
                </a:tc>
                <a:tc>
                  <a:txBody>
                    <a:bodyPr/>
                    <a:lstStyle/>
                    <a:p>
                      <a:pPr algn="ctr"/>
                      <a:r>
                        <a:rPr lang="en-US" dirty="0" err="1"/>
                        <a:t>cset</a:t>
                      </a:r>
                      <a:r>
                        <a:rPr lang="en-US" dirty="0"/>
                        <a:t> x10, </a:t>
                      </a:r>
                      <a:r>
                        <a:rPr lang="en-US" dirty="0" err="1"/>
                        <a:t>gt</a:t>
                      </a:r>
                      <a:endParaRPr lang="en-US" dirty="0"/>
                    </a:p>
                    <a:p>
                      <a:pPr algn="ctr"/>
                      <a:r>
                        <a:rPr lang="en-US" dirty="0" err="1"/>
                        <a:t>cset</a:t>
                      </a:r>
                      <a:r>
                        <a:rPr lang="en-US" dirty="0"/>
                        <a:t> x10, hi</a:t>
                      </a:r>
                    </a:p>
                  </a:txBody>
                  <a:tcPr anchor="ctr"/>
                </a:tc>
                <a:tc>
                  <a:txBody>
                    <a:bodyPr/>
                    <a:lstStyle/>
                    <a:p>
                      <a:pPr algn="ctr"/>
                      <a:r>
                        <a:rPr lang="en-US" dirty="0"/>
                        <a:t>src1 &gt; src2</a:t>
                      </a:r>
                    </a:p>
                  </a:txBody>
                  <a:tcPr anchor="ctr"/>
                </a:tc>
                <a:extLst>
                  <a:ext uri="{0D108BD9-81ED-4DB2-BD59-A6C34878D82A}">
                    <a16:rowId xmlns:a16="http://schemas.microsoft.com/office/drawing/2014/main" val="2564183426"/>
                  </a:ext>
                </a:extLst>
              </a:tr>
              <a:tr h="370840">
                <a:tc>
                  <a:txBody>
                    <a:bodyPr/>
                    <a:lstStyle/>
                    <a:p>
                      <a:pPr algn="ctr"/>
                      <a:r>
                        <a:rPr lang="en-US" dirty="0" err="1"/>
                        <a:t>setgt</a:t>
                      </a:r>
                      <a:r>
                        <a:rPr lang="en-US" dirty="0"/>
                        <a:t> %r10</a:t>
                      </a:r>
                    </a:p>
                    <a:p>
                      <a:pPr algn="ctr"/>
                      <a:r>
                        <a:rPr lang="en-US" dirty="0"/>
                        <a:t>setae %r10</a:t>
                      </a:r>
                    </a:p>
                  </a:txBody>
                  <a:tcPr anchor="ctr"/>
                </a:tc>
                <a:tc>
                  <a:txBody>
                    <a:bodyPr/>
                    <a:lstStyle/>
                    <a:p>
                      <a:pPr algn="ctr"/>
                      <a:r>
                        <a:rPr lang="en-US" dirty="0" err="1"/>
                        <a:t>cset</a:t>
                      </a:r>
                      <a:r>
                        <a:rPr lang="en-US" dirty="0"/>
                        <a:t> x10, </a:t>
                      </a:r>
                      <a:r>
                        <a:rPr lang="en-US" dirty="0" err="1"/>
                        <a:t>ge</a:t>
                      </a:r>
                      <a:endParaRPr lang="en-US" dirty="0"/>
                    </a:p>
                    <a:p>
                      <a:pPr algn="ctr"/>
                      <a:r>
                        <a:rPr lang="en-US" dirty="0" err="1"/>
                        <a:t>cset</a:t>
                      </a:r>
                      <a:r>
                        <a:rPr lang="en-US" dirty="0"/>
                        <a:t> x10, </a:t>
                      </a:r>
                      <a:r>
                        <a:rPr lang="en-US" dirty="0" err="1"/>
                        <a:t>hs</a:t>
                      </a:r>
                      <a:endParaRPr lang="en-US" dirty="0"/>
                    </a:p>
                  </a:txBody>
                  <a:tcPr anchor="ctr"/>
                </a:tc>
                <a:tc>
                  <a:txBody>
                    <a:bodyPr/>
                    <a:lstStyle/>
                    <a:p>
                      <a:pPr algn="ctr"/>
                      <a:r>
                        <a:rPr lang="en-US" dirty="0"/>
                        <a:t>src1 &gt;= src2</a:t>
                      </a:r>
                    </a:p>
                  </a:txBody>
                  <a:tcPr anchor="ctr"/>
                </a:tc>
                <a:extLst>
                  <a:ext uri="{0D108BD9-81ED-4DB2-BD59-A6C34878D82A}">
                    <a16:rowId xmlns:a16="http://schemas.microsoft.com/office/drawing/2014/main" val="1388935070"/>
                  </a:ext>
                </a:extLst>
              </a:tr>
              <a:tr h="370840">
                <a:tc>
                  <a:txBody>
                    <a:bodyPr/>
                    <a:lstStyle/>
                    <a:p>
                      <a:pPr algn="ctr"/>
                      <a:r>
                        <a:rPr lang="en-US" dirty="0" err="1"/>
                        <a:t>setl</a:t>
                      </a:r>
                      <a:r>
                        <a:rPr lang="en-US" dirty="0"/>
                        <a:t> %r10</a:t>
                      </a:r>
                    </a:p>
                    <a:p>
                      <a:pPr algn="ctr"/>
                      <a:r>
                        <a:rPr lang="en-US" dirty="0" err="1"/>
                        <a:t>setb</a:t>
                      </a:r>
                      <a:r>
                        <a:rPr lang="en-US" dirty="0"/>
                        <a:t> %r10</a:t>
                      </a:r>
                    </a:p>
                  </a:txBody>
                  <a:tcPr anchor="ctr"/>
                </a:tc>
                <a:tc>
                  <a:txBody>
                    <a:bodyPr/>
                    <a:lstStyle/>
                    <a:p>
                      <a:pPr algn="ctr"/>
                      <a:r>
                        <a:rPr lang="en-US" dirty="0" err="1"/>
                        <a:t>cset</a:t>
                      </a:r>
                      <a:r>
                        <a:rPr lang="en-US" dirty="0"/>
                        <a:t> x10, </a:t>
                      </a:r>
                      <a:r>
                        <a:rPr lang="en-US" dirty="0" err="1"/>
                        <a:t>lt</a:t>
                      </a:r>
                      <a:endParaRPr lang="en-US" dirty="0"/>
                    </a:p>
                    <a:p>
                      <a:pPr algn="ctr"/>
                      <a:r>
                        <a:rPr lang="en-US" dirty="0" err="1"/>
                        <a:t>cset</a:t>
                      </a:r>
                      <a:r>
                        <a:rPr lang="en-US" dirty="0"/>
                        <a:t> x10, lo</a:t>
                      </a:r>
                    </a:p>
                  </a:txBody>
                  <a:tcPr anchor="ctr"/>
                </a:tc>
                <a:tc>
                  <a:txBody>
                    <a:bodyPr/>
                    <a:lstStyle/>
                    <a:p>
                      <a:pPr algn="ctr"/>
                      <a:r>
                        <a:rPr lang="en-US" dirty="0"/>
                        <a:t>src1 &lt; src2</a:t>
                      </a:r>
                    </a:p>
                  </a:txBody>
                  <a:tcPr anchor="ctr"/>
                </a:tc>
                <a:extLst>
                  <a:ext uri="{0D108BD9-81ED-4DB2-BD59-A6C34878D82A}">
                    <a16:rowId xmlns:a16="http://schemas.microsoft.com/office/drawing/2014/main" val="2540564554"/>
                  </a:ext>
                </a:extLst>
              </a:tr>
              <a:tr h="370840">
                <a:tc>
                  <a:txBody>
                    <a:bodyPr/>
                    <a:lstStyle/>
                    <a:p>
                      <a:pPr algn="ctr"/>
                      <a:r>
                        <a:rPr lang="en-US" dirty="0" err="1"/>
                        <a:t>setle</a:t>
                      </a:r>
                      <a:r>
                        <a:rPr lang="en-US" dirty="0"/>
                        <a:t> %r10</a:t>
                      </a:r>
                    </a:p>
                    <a:p>
                      <a:pPr algn="ctr"/>
                      <a:r>
                        <a:rPr lang="en-US" dirty="0" err="1"/>
                        <a:t>setbe</a:t>
                      </a:r>
                      <a:r>
                        <a:rPr lang="en-US" dirty="0"/>
                        <a:t> %r10</a:t>
                      </a:r>
                    </a:p>
                  </a:txBody>
                  <a:tcPr anchor="ctr"/>
                </a:tc>
                <a:tc>
                  <a:txBody>
                    <a:bodyPr/>
                    <a:lstStyle/>
                    <a:p>
                      <a:pPr algn="ctr"/>
                      <a:r>
                        <a:rPr lang="en-US" dirty="0" err="1"/>
                        <a:t>cset</a:t>
                      </a:r>
                      <a:r>
                        <a:rPr lang="en-US" dirty="0"/>
                        <a:t> x10, le</a:t>
                      </a:r>
                    </a:p>
                    <a:p>
                      <a:pPr algn="ctr"/>
                      <a:r>
                        <a:rPr lang="en-US" dirty="0" err="1"/>
                        <a:t>cset</a:t>
                      </a:r>
                      <a:r>
                        <a:rPr lang="en-US" dirty="0"/>
                        <a:t> x10, ls</a:t>
                      </a:r>
                    </a:p>
                  </a:txBody>
                  <a:tcPr anchor="ctr"/>
                </a:tc>
                <a:tc>
                  <a:txBody>
                    <a:bodyPr/>
                    <a:lstStyle/>
                    <a:p>
                      <a:pPr algn="ctr"/>
                      <a:r>
                        <a:rPr lang="en-US" dirty="0"/>
                        <a:t>src1 &lt;= src2</a:t>
                      </a:r>
                    </a:p>
                  </a:txBody>
                  <a:tcPr anchor="ctr"/>
                </a:tc>
                <a:extLst>
                  <a:ext uri="{0D108BD9-81ED-4DB2-BD59-A6C34878D82A}">
                    <a16:rowId xmlns:a16="http://schemas.microsoft.com/office/drawing/2014/main" val="304993797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8370380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8EBC67-32A5-A943-A81D-0E29E05251EB}"/>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8DB77CB1-ACE9-5C47-99BD-4C761E15390D}"/>
              </a:ext>
            </a:extLst>
          </p:cNvPr>
          <p:cNvSpPr>
            <a:spLocks noGrp="1"/>
          </p:cNvSpPr>
          <p:nvPr>
            <p:ph type="sldNum" sz="quarter" idx="12"/>
          </p:nvPr>
        </p:nvSpPr>
        <p:spPr/>
        <p:txBody>
          <a:bodyPr/>
          <a:lstStyle/>
          <a:p>
            <a:fld id="{B30C84D9-7A41-4FEB-892B-80917372DB87}" type="slidenum">
              <a:rPr lang="en-US" smtClean="0"/>
              <a:t>64</a:t>
            </a:fld>
            <a:endParaRPr lang="en-US"/>
          </a:p>
        </p:txBody>
      </p:sp>
      <p:sp>
        <p:nvSpPr>
          <p:cNvPr id="6" name="Title 5">
            <a:extLst>
              <a:ext uri="{FF2B5EF4-FFF2-40B4-BE49-F238E27FC236}">
                <a16:creationId xmlns:a16="http://schemas.microsoft.com/office/drawing/2014/main" id="{B2583DCB-C35E-CE42-A42F-085BBB71A0DD}"/>
              </a:ext>
            </a:extLst>
          </p:cNvPr>
          <p:cNvSpPr>
            <a:spLocks noGrp="1"/>
          </p:cNvSpPr>
          <p:nvPr>
            <p:ph type="title"/>
          </p:nvPr>
        </p:nvSpPr>
        <p:spPr/>
        <p:txBody>
          <a:bodyPr/>
          <a:lstStyle/>
          <a:p>
            <a:r>
              <a:rPr lang="en-US" dirty="0"/>
              <a:t>Conditional Assignments</a:t>
            </a:r>
          </a:p>
        </p:txBody>
      </p:sp>
      <p:sp>
        <p:nvSpPr>
          <p:cNvPr id="7" name="Text Placeholder 6">
            <a:extLst>
              <a:ext uri="{FF2B5EF4-FFF2-40B4-BE49-F238E27FC236}">
                <a16:creationId xmlns:a16="http://schemas.microsoft.com/office/drawing/2014/main" id="{2F7DA2E6-AF4E-6045-8CAC-E689EE7060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34118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Assignment:</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397877" y="1203185"/>
            <a:ext cx="6794123" cy="562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8188849" y="833853"/>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2499652"/>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11" name="TextBox 10">
            <a:extLst>
              <a:ext uri="{FF2B5EF4-FFF2-40B4-BE49-F238E27FC236}">
                <a16:creationId xmlns:a16="http://schemas.microsoft.com/office/drawing/2014/main" id="{FDDD742B-9C91-E145-9563-86C23072B1D9}"/>
              </a:ext>
            </a:extLst>
          </p:cNvPr>
          <p:cNvSpPr txBox="1"/>
          <p:nvPr/>
        </p:nvSpPr>
        <p:spPr>
          <a:xfrm>
            <a:off x="2671369" y="2150006"/>
            <a:ext cx="1591462" cy="369332"/>
          </a:xfrm>
          <a:prstGeom prst="rect">
            <a:avLst/>
          </a:prstGeom>
          <a:noFill/>
        </p:spPr>
        <p:txBody>
          <a:bodyPr wrap="none" rtlCol="0">
            <a:spAutoFit/>
          </a:bodyPr>
          <a:lstStyle/>
          <a:p>
            <a:pPr algn="ctr"/>
            <a:r>
              <a:rPr lang="en-US" dirty="0"/>
              <a:t>x86 </a:t>
            </a: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962083" y="4494285"/>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a:t>
            </a:r>
            <a:r>
              <a:rPr lang="en-US" sz="1400"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%r11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%r12, %r13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cmov</a:t>
            </a:r>
            <a:r>
              <a:rPr lang="en-US" i="1" dirty="0" err="1">
                <a:solidFill>
                  <a:srgbClr val="00FF00"/>
                </a:solidFill>
                <a:latin typeface="Courier New Bold" panose="02070609020205020404" pitchFamily="49" charset="0"/>
                <a:cs typeface="Courier New Bold" panose="02070609020205020404" pitchFamily="49" charset="0"/>
              </a:rPr>
              <a:t>XX</a:t>
            </a:r>
            <a:r>
              <a:rPr lang="en-US" dirty="0">
                <a:solidFill>
                  <a:srgbClr val="00FF00"/>
                </a:solidFill>
                <a:latin typeface="Courier New Bold" panose="02070609020205020404" pitchFamily="49" charset="0"/>
                <a:cs typeface="Courier New Bold" panose="02070609020205020404" pitchFamily="49" charset="0"/>
              </a:rPr>
              <a:t>	%r11, %</a:t>
            </a:r>
            <a:r>
              <a:rPr lang="en-US"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2419374" y="4124952"/>
            <a:ext cx="1997663" cy="369332"/>
          </a:xfrm>
          <a:prstGeom prst="rect">
            <a:avLst/>
          </a:prstGeom>
          <a:noFill/>
        </p:spPr>
        <p:txBody>
          <a:bodyPr wrap="none" rtlCol="0">
            <a:spAutoFit/>
          </a:bodyPr>
          <a:lstStyle/>
          <a:p>
            <a:pPr algn="ctr"/>
            <a:r>
              <a:rPr lang="en-US" dirty="0"/>
              <a:t>x86 Assembly Code</a:t>
            </a:r>
          </a:p>
        </p:txBody>
      </p:sp>
      <p:sp>
        <p:nvSpPr>
          <p:cNvPr id="20" name="Rounded Rectangle 19">
            <a:extLst>
              <a:ext uri="{FF2B5EF4-FFF2-40B4-BE49-F238E27FC236}">
                <a16:creationId xmlns:a16="http://schemas.microsoft.com/office/drawing/2014/main" id="{1FF3DA6E-4EAE-A24D-BDEA-37758E807D28}"/>
              </a:ext>
            </a:extLst>
          </p:cNvPr>
          <p:cNvSpPr/>
          <p:nvPr/>
        </p:nvSpPr>
        <p:spPr>
          <a:xfrm>
            <a:off x="6403450" y="2482336"/>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t1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t1</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21" name="TextBox 20">
            <a:extLst>
              <a:ext uri="{FF2B5EF4-FFF2-40B4-BE49-F238E27FC236}">
                <a16:creationId xmlns:a16="http://schemas.microsoft.com/office/drawing/2014/main" id="{B7E4FE5B-C4EE-C24A-B4F2-B3890C539E51}"/>
              </a:ext>
            </a:extLst>
          </p:cNvPr>
          <p:cNvSpPr txBox="1"/>
          <p:nvPr/>
        </p:nvSpPr>
        <p:spPr>
          <a:xfrm>
            <a:off x="8186125" y="2132690"/>
            <a:ext cx="1692451" cy="369332"/>
          </a:xfrm>
          <a:prstGeom prst="rect">
            <a:avLst/>
          </a:prstGeom>
          <a:noFill/>
        </p:spPr>
        <p:txBody>
          <a:bodyPr wrap="none" rtlCol="0">
            <a:spAutoFit/>
          </a:bodyPr>
          <a:lstStyle/>
          <a:p>
            <a:pPr algn="ctr"/>
            <a:r>
              <a:rPr lang="en-US" dirty="0"/>
              <a:t>ARM </a:t>
            </a:r>
            <a:r>
              <a:rPr lang="en-US" dirty="0" err="1"/>
              <a:t>Goto</a:t>
            </a:r>
            <a:r>
              <a:rPr lang="en-US" dirty="0"/>
              <a:t> Code</a:t>
            </a:r>
          </a:p>
        </p:txBody>
      </p:sp>
      <p:sp>
        <p:nvSpPr>
          <p:cNvPr id="22" name="Rounded Rectangle 21">
            <a:extLst>
              <a:ext uri="{FF2B5EF4-FFF2-40B4-BE49-F238E27FC236}">
                <a16:creationId xmlns:a16="http://schemas.microsoft.com/office/drawing/2014/main" id="{C01771FB-ED23-5640-8C53-77E9FC37F700}"/>
              </a:ext>
            </a:extLst>
          </p:cNvPr>
          <p:cNvSpPr/>
          <p:nvPr/>
        </p:nvSpPr>
        <p:spPr>
          <a:xfrm>
            <a:off x="6527333" y="4476969"/>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x0</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%x12, %x13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csel</a:t>
            </a:r>
            <a:r>
              <a:rPr lang="en-US" dirty="0">
                <a:solidFill>
                  <a:srgbClr val="00FF00"/>
                </a:solidFill>
                <a:latin typeface="Courier New Bold" panose="02070609020205020404" pitchFamily="49" charset="0"/>
                <a:cs typeface="Courier New Bold" panose="02070609020205020404" pitchFamily="49" charset="0"/>
              </a:rPr>
              <a:t>	x2, x0, x1, </a:t>
            </a:r>
            <a:r>
              <a:rPr lang="en-US" i="1" dirty="0">
                <a:solidFill>
                  <a:srgbClr val="00FF00"/>
                </a:solidFill>
                <a:latin typeface="Courier New Bold" panose="02070609020205020404" pitchFamily="49" charset="0"/>
                <a:cs typeface="Courier New Bold" panose="02070609020205020404" pitchFamily="49" charset="0"/>
              </a:rPr>
              <a:t>XX</a:t>
            </a:r>
          </a:p>
        </p:txBody>
      </p:sp>
      <p:sp>
        <p:nvSpPr>
          <p:cNvPr id="23" name="TextBox 22">
            <a:extLst>
              <a:ext uri="{FF2B5EF4-FFF2-40B4-BE49-F238E27FC236}">
                <a16:creationId xmlns:a16="http://schemas.microsoft.com/office/drawing/2014/main" id="{960920B5-8328-9A49-9859-DF06E87945A4}"/>
              </a:ext>
            </a:extLst>
          </p:cNvPr>
          <p:cNvSpPr txBox="1"/>
          <p:nvPr/>
        </p:nvSpPr>
        <p:spPr>
          <a:xfrm>
            <a:off x="7923710" y="4107636"/>
            <a:ext cx="2119491" cy="369332"/>
          </a:xfrm>
          <a:prstGeom prst="rect">
            <a:avLst/>
          </a:prstGeom>
          <a:noFill/>
        </p:spPr>
        <p:txBody>
          <a:bodyPr wrap="none" rtlCol="0">
            <a:spAutoFit/>
          </a:bodyPr>
          <a:lstStyle/>
          <a:p>
            <a:pPr algn="ctr"/>
            <a:r>
              <a:rPr lang="en-US" dirty="0"/>
              <a:t>ARM Assembly Code</a:t>
            </a:r>
          </a:p>
        </p:txBody>
      </p:sp>
    </p:spTree>
    <p:extLst>
      <p:ext uri="{BB962C8B-B14F-4D97-AF65-F5344CB8AC3E}">
        <p14:creationId xmlns:p14="http://schemas.microsoft.com/office/powerpoint/2010/main" val="131384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vertical)">
                                      <p:cBhvr>
                                        <p:cTn id="10" dur="500"/>
                                        <p:tgtEl>
                                          <p:spTgt spid="10"/>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vertical)">
                                      <p:cBhvr>
                                        <p:cTn id="13" dur="500"/>
                                        <p:tgtEl>
                                          <p:spTgt spid="13"/>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vertic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5"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randombar(vertical)">
                                      <p:cBhvr>
                                        <p:cTn id="21" dur="500"/>
                                        <p:tgtEl>
                                          <p:spTgt spid="21"/>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randombar(vertical)">
                                      <p:cBhvr>
                                        <p:cTn id="24" dur="500"/>
                                        <p:tgtEl>
                                          <p:spTgt spid="20"/>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randombar(vertical)">
                                      <p:cBhvr>
                                        <p:cTn id="27" dur="500"/>
                                        <p:tgtEl>
                                          <p:spTgt spid="23"/>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randombar(vertical)">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20" grpId="0" animBg="1"/>
      <p:bldP spid="21" grpId="0"/>
      <p:bldP spid="22" grpId="0" animBg="1"/>
      <p:bldP spid="2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Move (x86)</a:t>
            </a:r>
            <a:br>
              <a:rPr lang="en-US" dirty="0"/>
            </a:br>
            <a:r>
              <a:rPr lang="en-US" dirty="0"/>
              <a:t>Conditional Select (ARM)</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199" y="1825625"/>
            <a:ext cx="5493327" cy="4351338"/>
          </a:xfrm>
        </p:spPr>
        <p:txBody>
          <a:bodyPr>
            <a:normAutofit fontScale="92500"/>
          </a:bodyPr>
          <a:lstStyle/>
          <a:p>
            <a:pPr>
              <a:tabLst>
                <a:tab pos="1255713" algn="l"/>
              </a:tabLst>
            </a:pPr>
            <a:r>
              <a:rPr lang="en-US" dirty="0"/>
              <a:t>x86:</a:t>
            </a:r>
            <a:br>
              <a:rPr lang="en-US" dirty="0"/>
            </a:br>
            <a:r>
              <a:rPr lang="en-US" dirty="0" err="1">
                <a:latin typeface="Lucida Console" panose="020B0609040504020204" pitchFamily="49" charset="0"/>
              </a:rPr>
              <a:t>cmov</a:t>
            </a:r>
            <a:r>
              <a:rPr lang="en-US" i="1" dirty="0" err="1">
                <a:latin typeface="Lucida Console" panose="020B0609040504020204" pitchFamily="49" charset="0"/>
              </a:rPr>
              <a:t>XX</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r>
              <a:rPr lang="en-US" dirty="0">
                <a:latin typeface="Lucida Console" panose="020B0609040504020204" pitchFamily="49" charset="0"/>
              </a:rPr>
              <a:t>, </a:t>
            </a:r>
            <a:r>
              <a:rPr lang="en-US" i="1" dirty="0" err="1">
                <a:latin typeface="Lucida Console" panose="020B0609040504020204" pitchFamily="49" charset="0"/>
              </a:rPr>
              <a:t>src</a:t>
            </a:r>
            <a:endParaRPr lang="en-US" dirty="0">
              <a:latin typeface="Lucida Console" panose="020B0609040504020204" pitchFamily="49" charset="0"/>
            </a:endParaRPr>
          </a:p>
          <a:p>
            <a:pPr lvl="1">
              <a:tabLst>
                <a:tab pos="1255713" algn="l"/>
              </a:tabLst>
            </a:pPr>
            <a:r>
              <a:rPr lang="en-US" dirty="0"/>
              <a:t>if </a:t>
            </a:r>
            <a:r>
              <a:rPr lang="en-US" i="1" dirty="0"/>
              <a:t>XX</a:t>
            </a:r>
            <a:r>
              <a:rPr lang="en-US" dirty="0"/>
              <a:t> then </a:t>
            </a:r>
            <a:r>
              <a:rPr lang="en-US" i="1" dirty="0" err="1"/>
              <a:t>dest</a:t>
            </a:r>
            <a:r>
              <a:rPr lang="en-US" dirty="0"/>
              <a:t> = </a:t>
            </a:r>
            <a:r>
              <a:rPr lang="en-US" i="1" dirty="0" err="1"/>
              <a:t>src</a:t>
            </a:r>
            <a:endParaRPr lang="en-US" i="1" dirty="0"/>
          </a:p>
          <a:p>
            <a:pPr>
              <a:tabLst>
                <a:tab pos="1255713" algn="l"/>
              </a:tabLst>
            </a:pPr>
            <a:endParaRPr lang="en-US" dirty="0"/>
          </a:p>
          <a:p>
            <a:pPr>
              <a:tabLst>
                <a:tab pos="1255713" algn="l"/>
              </a:tabLst>
            </a:pPr>
            <a:r>
              <a:rPr lang="en-US" dirty="0"/>
              <a:t>ARM:</a:t>
            </a:r>
            <a:br>
              <a:rPr lang="en-US" dirty="0"/>
            </a:br>
            <a:r>
              <a:rPr lang="en-US" dirty="0" err="1">
                <a:latin typeface="Lucida Console" panose="020B0609040504020204" pitchFamily="49" charset="0"/>
              </a:rPr>
              <a:t>csel</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r>
              <a:rPr lang="en-US" dirty="0">
                <a:latin typeface="Lucida Console" panose="020B0609040504020204" pitchFamily="49" charset="0"/>
              </a:rPr>
              <a:t>, </a:t>
            </a:r>
            <a:r>
              <a:rPr lang="en-US" i="1" dirty="0">
                <a:latin typeface="Lucida Console" panose="020B0609040504020204" pitchFamily="49" charset="0"/>
              </a:rPr>
              <a:t>R</a:t>
            </a:r>
            <a:r>
              <a:rPr lang="en-US" i="1" baseline="-25000" dirty="0">
                <a:latin typeface="Lucida Console" panose="020B0609040504020204" pitchFamily="49" charset="0"/>
              </a:rPr>
              <a:t>src1</a:t>
            </a:r>
            <a:r>
              <a:rPr lang="en-US" dirty="0">
                <a:latin typeface="Lucida Console" panose="020B0609040504020204" pitchFamily="49" charset="0"/>
              </a:rPr>
              <a:t> , </a:t>
            </a:r>
            <a:r>
              <a:rPr lang="en-US" i="1" dirty="0">
                <a:latin typeface="Lucida Console" panose="020B0609040504020204" pitchFamily="49" charset="0"/>
              </a:rPr>
              <a:t>R</a:t>
            </a:r>
            <a:r>
              <a:rPr lang="en-US" i="1" baseline="-25000" dirty="0">
                <a:latin typeface="Lucida Console" panose="020B0609040504020204" pitchFamily="49" charset="0"/>
              </a:rPr>
              <a:t>src2</a:t>
            </a:r>
            <a:r>
              <a:rPr lang="en-US" dirty="0">
                <a:latin typeface="Lucida Console" panose="020B0609040504020204" pitchFamily="49" charset="0"/>
              </a:rPr>
              <a:t>, </a:t>
            </a:r>
            <a:r>
              <a:rPr lang="en-US" i="1" dirty="0">
                <a:latin typeface="Lucida Console" panose="020B0609040504020204" pitchFamily="49" charset="0"/>
              </a:rPr>
              <a:t>XX</a:t>
            </a:r>
            <a:endParaRPr lang="en-US" dirty="0"/>
          </a:p>
          <a:p>
            <a:pPr lvl="1"/>
            <a:r>
              <a:rPr lang="en-US" dirty="0"/>
              <a:t>if </a:t>
            </a:r>
            <a:r>
              <a:rPr lang="en-US" i="1" dirty="0"/>
              <a:t>XX</a:t>
            </a:r>
            <a:r>
              <a:rPr lang="en-US" dirty="0"/>
              <a:t> then </a:t>
            </a:r>
            <a:r>
              <a:rPr lang="en-US" i="1" dirty="0" err="1"/>
              <a:t>R</a:t>
            </a:r>
            <a:r>
              <a:rPr lang="en-US" i="1" baseline="-25000" dirty="0" err="1"/>
              <a:t>dest</a:t>
            </a:r>
            <a:r>
              <a:rPr lang="en-US" dirty="0"/>
              <a:t>=</a:t>
            </a:r>
            <a:r>
              <a:rPr lang="en-US" i="1" dirty="0"/>
              <a:t>R</a:t>
            </a:r>
            <a:r>
              <a:rPr lang="en-US" i="1" baseline="-25000" dirty="0"/>
              <a:t>src1</a:t>
            </a:r>
            <a:r>
              <a:rPr lang="en-US" dirty="0"/>
              <a:t> else </a:t>
            </a:r>
            <a:r>
              <a:rPr lang="en-US" i="1" dirty="0" err="1"/>
              <a:t>R</a:t>
            </a:r>
            <a:r>
              <a:rPr lang="en-US" i="1" baseline="-25000" dirty="0" err="1"/>
              <a:t>dest</a:t>
            </a:r>
            <a:r>
              <a:rPr lang="en-US" dirty="0"/>
              <a:t>=</a:t>
            </a:r>
            <a:r>
              <a:rPr lang="en-US" i="1" dirty="0"/>
              <a:t>R</a:t>
            </a:r>
            <a:r>
              <a:rPr lang="en-US" i="1" baseline="-25000" dirty="0"/>
              <a:t>src2</a:t>
            </a:r>
          </a:p>
          <a:p>
            <a:endParaRPr lang="en-US" dirty="0"/>
          </a:p>
          <a:p>
            <a:r>
              <a:rPr lang="en-US" i="1" dirty="0">
                <a:latin typeface="Lucida Console" panose="020B0609040504020204" pitchFamily="49" charset="0"/>
              </a:rPr>
              <a:t>XX</a:t>
            </a:r>
            <a:r>
              <a:rPr lang="en-US" dirty="0"/>
              <a:t> = any of same conditions used by jump/branch</a:t>
            </a:r>
          </a:p>
        </p:txBody>
      </p:sp>
      <p:graphicFrame>
        <p:nvGraphicFramePr>
          <p:cNvPr id="8" name="Table 8">
            <a:extLst>
              <a:ext uri="{FF2B5EF4-FFF2-40B4-BE49-F238E27FC236}">
                <a16:creationId xmlns:a16="http://schemas.microsoft.com/office/drawing/2014/main" id="{BD048D25-0F50-6648-8437-D2E80706869C}"/>
              </a:ext>
            </a:extLst>
          </p:cNvPr>
          <p:cNvGraphicFramePr>
            <a:graphicFrameLocks noGrp="1"/>
          </p:cNvGraphicFramePr>
          <p:nvPr>
            <p:ph sz="half" idx="2"/>
            <p:extLst>
              <p:ext uri="{D42A27DB-BD31-4B8C-83A1-F6EECF244321}">
                <p14:modId xmlns:p14="http://schemas.microsoft.com/office/powerpoint/2010/main" val="2763686832"/>
              </p:ext>
            </p:extLst>
          </p:nvPr>
        </p:nvGraphicFramePr>
        <p:xfrm>
          <a:off x="7315200" y="1690688"/>
          <a:ext cx="2590800" cy="441452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232957612"/>
                    </a:ext>
                  </a:extLst>
                </a:gridCol>
                <a:gridCol w="1295400">
                  <a:extLst>
                    <a:ext uri="{9D8B030D-6E8A-4147-A177-3AD203B41FA5}">
                      <a16:colId xmlns:a16="http://schemas.microsoft.com/office/drawing/2014/main" val="3755715325"/>
                    </a:ext>
                  </a:extLst>
                </a:gridCol>
              </a:tblGrid>
              <a:tr h="370840">
                <a:tc>
                  <a:txBody>
                    <a:bodyPr/>
                    <a:lstStyle/>
                    <a:p>
                      <a:pPr algn="ctr"/>
                      <a:r>
                        <a:rPr lang="en-US" dirty="0"/>
                        <a:t>x86</a:t>
                      </a:r>
                    </a:p>
                  </a:txBody>
                  <a:tcPr anchor="b"/>
                </a:tc>
                <a:tc>
                  <a:txBody>
                    <a:bodyPr/>
                    <a:lstStyle/>
                    <a:p>
                      <a:pPr algn="ctr"/>
                      <a:r>
                        <a:rPr lang="en-US" dirty="0"/>
                        <a:t>ARM</a:t>
                      </a:r>
                    </a:p>
                  </a:txBody>
                  <a:tcPr anchor="b"/>
                </a:tc>
                <a:extLst>
                  <a:ext uri="{0D108BD9-81ED-4DB2-BD59-A6C34878D82A}">
                    <a16:rowId xmlns:a16="http://schemas.microsoft.com/office/drawing/2014/main" val="1924459273"/>
                  </a:ext>
                </a:extLst>
              </a:tr>
              <a:tr h="370840">
                <a:tc>
                  <a:txBody>
                    <a:bodyPr/>
                    <a:lstStyle/>
                    <a:p>
                      <a:pPr algn="ctr"/>
                      <a:r>
                        <a:rPr lang="en-US" dirty="0" err="1"/>
                        <a:t>cmove</a:t>
                      </a:r>
                      <a:r>
                        <a:rPr lang="en-US" dirty="0"/>
                        <a:t> …</a:t>
                      </a:r>
                    </a:p>
                  </a:txBody>
                  <a:tcPr anchor="ctr"/>
                </a:tc>
                <a:tc>
                  <a:txBody>
                    <a:bodyPr/>
                    <a:lstStyle/>
                    <a:p>
                      <a:pPr algn="ctr"/>
                      <a:r>
                        <a:rPr lang="en-US" dirty="0" err="1"/>
                        <a:t>csel</a:t>
                      </a:r>
                      <a:r>
                        <a:rPr lang="en-US" dirty="0"/>
                        <a:t> ..., eq</a:t>
                      </a:r>
                    </a:p>
                  </a:txBody>
                  <a:tcPr anchor="ctr"/>
                </a:tc>
                <a:extLst>
                  <a:ext uri="{0D108BD9-81ED-4DB2-BD59-A6C34878D82A}">
                    <a16:rowId xmlns:a16="http://schemas.microsoft.com/office/drawing/2014/main" val="3807213126"/>
                  </a:ext>
                </a:extLst>
              </a:tr>
              <a:tr h="370840">
                <a:tc>
                  <a:txBody>
                    <a:bodyPr/>
                    <a:lstStyle/>
                    <a:p>
                      <a:pPr algn="ctr"/>
                      <a:r>
                        <a:rPr lang="en-US" dirty="0" err="1"/>
                        <a:t>cmovne</a:t>
                      </a:r>
                      <a:r>
                        <a:rPr lang="en-US" dirty="0"/>
                        <a:t> …</a:t>
                      </a:r>
                    </a:p>
                  </a:txBody>
                  <a:tcPr anchor="ctr"/>
                </a:tc>
                <a:tc>
                  <a:txBody>
                    <a:bodyPr/>
                    <a:lstStyle/>
                    <a:p>
                      <a:pPr algn="ctr"/>
                      <a:r>
                        <a:rPr lang="en-US" dirty="0" err="1"/>
                        <a:t>csel</a:t>
                      </a:r>
                      <a:r>
                        <a:rPr lang="en-US" dirty="0"/>
                        <a:t> ..., ne</a:t>
                      </a:r>
                    </a:p>
                  </a:txBody>
                  <a:tcPr anchor="ctr"/>
                </a:tc>
                <a:extLst>
                  <a:ext uri="{0D108BD9-81ED-4DB2-BD59-A6C34878D82A}">
                    <a16:rowId xmlns:a16="http://schemas.microsoft.com/office/drawing/2014/main" val="3337391876"/>
                  </a:ext>
                </a:extLst>
              </a:tr>
              <a:tr h="370840">
                <a:tc>
                  <a:txBody>
                    <a:bodyPr/>
                    <a:lstStyle/>
                    <a:p>
                      <a:pPr algn="ctr"/>
                      <a:r>
                        <a:rPr lang="en-US" dirty="0" err="1"/>
                        <a:t>cmovs</a:t>
                      </a:r>
                      <a:r>
                        <a:rPr lang="en-US" dirty="0"/>
                        <a:t> …</a:t>
                      </a:r>
                    </a:p>
                  </a:txBody>
                  <a:tcPr anchor="ctr"/>
                </a:tc>
                <a:tc>
                  <a:txBody>
                    <a:bodyPr/>
                    <a:lstStyle/>
                    <a:p>
                      <a:pPr algn="ctr"/>
                      <a:r>
                        <a:rPr lang="en-US" dirty="0" err="1"/>
                        <a:t>csel</a:t>
                      </a:r>
                      <a:r>
                        <a:rPr lang="en-US" dirty="0"/>
                        <a:t> ..., mi</a:t>
                      </a:r>
                    </a:p>
                  </a:txBody>
                  <a:tcPr anchor="ctr"/>
                </a:tc>
                <a:extLst>
                  <a:ext uri="{0D108BD9-81ED-4DB2-BD59-A6C34878D82A}">
                    <a16:rowId xmlns:a16="http://schemas.microsoft.com/office/drawing/2014/main" val="1687687994"/>
                  </a:ext>
                </a:extLst>
              </a:tr>
              <a:tr h="370840">
                <a:tc>
                  <a:txBody>
                    <a:bodyPr/>
                    <a:lstStyle/>
                    <a:p>
                      <a:pPr algn="ctr"/>
                      <a:r>
                        <a:rPr lang="en-US" dirty="0" err="1"/>
                        <a:t>cmovns</a:t>
                      </a:r>
                      <a:r>
                        <a:rPr lang="en-US" dirty="0"/>
                        <a:t> …</a:t>
                      </a:r>
                    </a:p>
                  </a:txBody>
                  <a:tcPr anchor="ctr"/>
                </a:tc>
                <a:tc>
                  <a:txBody>
                    <a:bodyPr/>
                    <a:lstStyle/>
                    <a:p>
                      <a:pPr algn="ctr"/>
                      <a:r>
                        <a:rPr lang="en-US" dirty="0" err="1"/>
                        <a:t>csel</a:t>
                      </a:r>
                      <a:r>
                        <a:rPr lang="en-US" dirty="0"/>
                        <a:t> ..., pl</a:t>
                      </a:r>
                    </a:p>
                  </a:txBody>
                  <a:tcPr anchor="ctr"/>
                </a:tc>
                <a:extLst>
                  <a:ext uri="{0D108BD9-81ED-4DB2-BD59-A6C34878D82A}">
                    <a16:rowId xmlns:a16="http://schemas.microsoft.com/office/drawing/2014/main" val="3416672045"/>
                  </a:ext>
                </a:extLst>
              </a:tr>
              <a:tr h="370840">
                <a:tc>
                  <a:txBody>
                    <a:bodyPr/>
                    <a:lstStyle/>
                    <a:p>
                      <a:pPr algn="ctr"/>
                      <a:r>
                        <a:rPr lang="en-US" dirty="0" err="1"/>
                        <a:t>cmovg</a:t>
                      </a:r>
                      <a:r>
                        <a:rPr lang="en-US" dirty="0"/>
                        <a:t> …</a:t>
                      </a:r>
                    </a:p>
                    <a:p>
                      <a:pPr algn="ctr"/>
                      <a:r>
                        <a:rPr lang="en-US" dirty="0" err="1"/>
                        <a:t>cmova</a:t>
                      </a:r>
                      <a:r>
                        <a:rPr lang="en-US" dirty="0"/>
                        <a:t> …</a:t>
                      </a:r>
                    </a:p>
                  </a:txBody>
                  <a:tcPr anchor="ctr"/>
                </a:tc>
                <a:tc>
                  <a:txBody>
                    <a:bodyPr/>
                    <a:lstStyle/>
                    <a:p>
                      <a:pPr algn="ctr"/>
                      <a:r>
                        <a:rPr lang="en-US" dirty="0" err="1"/>
                        <a:t>csel</a:t>
                      </a:r>
                      <a:r>
                        <a:rPr lang="en-US" dirty="0"/>
                        <a:t> ..., </a:t>
                      </a:r>
                      <a:r>
                        <a:rPr lang="en-US" dirty="0" err="1"/>
                        <a:t>gt</a:t>
                      </a:r>
                      <a:endParaRPr lang="en-US" dirty="0"/>
                    </a:p>
                    <a:p>
                      <a:pPr algn="ctr"/>
                      <a:r>
                        <a:rPr lang="en-US" dirty="0" err="1"/>
                        <a:t>csel</a:t>
                      </a:r>
                      <a:r>
                        <a:rPr lang="en-US" dirty="0"/>
                        <a:t> ..., hi</a:t>
                      </a:r>
                    </a:p>
                  </a:txBody>
                  <a:tcPr anchor="ctr"/>
                </a:tc>
                <a:extLst>
                  <a:ext uri="{0D108BD9-81ED-4DB2-BD59-A6C34878D82A}">
                    <a16:rowId xmlns:a16="http://schemas.microsoft.com/office/drawing/2014/main" val="2564183426"/>
                  </a:ext>
                </a:extLst>
              </a:tr>
              <a:tr h="370840">
                <a:tc>
                  <a:txBody>
                    <a:bodyPr/>
                    <a:lstStyle/>
                    <a:p>
                      <a:pPr algn="ctr"/>
                      <a:r>
                        <a:rPr lang="en-US" dirty="0" err="1"/>
                        <a:t>cmovgt</a:t>
                      </a:r>
                      <a:r>
                        <a:rPr lang="en-US" dirty="0"/>
                        <a:t> …</a:t>
                      </a:r>
                    </a:p>
                    <a:p>
                      <a:pPr algn="ctr"/>
                      <a:r>
                        <a:rPr lang="en-US" dirty="0" err="1"/>
                        <a:t>cmovae</a:t>
                      </a:r>
                      <a:r>
                        <a:rPr lang="en-US" dirty="0"/>
                        <a:t> …</a:t>
                      </a:r>
                    </a:p>
                  </a:txBody>
                  <a:tcPr anchor="ctr"/>
                </a:tc>
                <a:tc>
                  <a:txBody>
                    <a:bodyPr/>
                    <a:lstStyle/>
                    <a:p>
                      <a:pPr algn="ctr"/>
                      <a:r>
                        <a:rPr lang="en-US" dirty="0" err="1"/>
                        <a:t>csel</a:t>
                      </a:r>
                      <a:r>
                        <a:rPr lang="en-US" dirty="0"/>
                        <a:t> ..., </a:t>
                      </a:r>
                      <a:r>
                        <a:rPr lang="en-US" dirty="0" err="1"/>
                        <a:t>ge</a:t>
                      </a:r>
                      <a:endParaRPr lang="en-US" dirty="0"/>
                    </a:p>
                    <a:p>
                      <a:pPr algn="ctr"/>
                      <a:r>
                        <a:rPr lang="en-US" dirty="0" err="1"/>
                        <a:t>csel</a:t>
                      </a:r>
                      <a:r>
                        <a:rPr lang="en-US" dirty="0"/>
                        <a:t> ..., </a:t>
                      </a:r>
                      <a:r>
                        <a:rPr lang="en-US" dirty="0" err="1"/>
                        <a:t>hs</a:t>
                      </a:r>
                      <a:endParaRPr lang="en-US" dirty="0"/>
                    </a:p>
                  </a:txBody>
                  <a:tcPr anchor="ctr"/>
                </a:tc>
                <a:extLst>
                  <a:ext uri="{0D108BD9-81ED-4DB2-BD59-A6C34878D82A}">
                    <a16:rowId xmlns:a16="http://schemas.microsoft.com/office/drawing/2014/main" val="1388935070"/>
                  </a:ext>
                </a:extLst>
              </a:tr>
              <a:tr h="370840">
                <a:tc>
                  <a:txBody>
                    <a:bodyPr/>
                    <a:lstStyle/>
                    <a:p>
                      <a:pPr algn="ctr"/>
                      <a:r>
                        <a:rPr lang="en-US" dirty="0" err="1"/>
                        <a:t>cmovl</a:t>
                      </a:r>
                      <a:r>
                        <a:rPr lang="en-US" dirty="0"/>
                        <a:t> …</a:t>
                      </a:r>
                    </a:p>
                    <a:p>
                      <a:pPr algn="ctr"/>
                      <a:r>
                        <a:rPr lang="en-US" dirty="0" err="1"/>
                        <a:t>cmovb</a:t>
                      </a:r>
                      <a:r>
                        <a:rPr lang="en-US" dirty="0"/>
                        <a:t> …</a:t>
                      </a:r>
                    </a:p>
                  </a:txBody>
                  <a:tcPr anchor="ctr"/>
                </a:tc>
                <a:tc>
                  <a:txBody>
                    <a:bodyPr/>
                    <a:lstStyle/>
                    <a:p>
                      <a:pPr algn="ctr"/>
                      <a:r>
                        <a:rPr lang="en-US" dirty="0" err="1"/>
                        <a:t>csel</a:t>
                      </a:r>
                      <a:r>
                        <a:rPr lang="en-US" dirty="0"/>
                        <a:t> ..., </a:t>
                      </a:r>
                      <a:r>
                        <a:rPr lang="en-US" dirty="0" err="1"/>
                        <a:t>lt</a:t>
                      </a:r>
                      <a:endParaRPr lang="en-US" dirty="0"/>
                    </a:p>
                    <a:p>
                      <a:pPr algn="ctr"/>
                      <a:r>
                        <a:rPr lang="en-US" dirty="0" err="1"/>
                        <a:t>csel</a:t>
                      </a:r>
                      <a:r>
                        <a:rPr lang="en-US" dirty="0"/>
                        <a:t> ..., lo</a:t>
                      </a:r>
                    </a:p>
                  </a:txBody>
                  <a:tcPr anchor="ctr"/>
                </a:tc>
                <a:extLst>
                  <a:ext uri="{0D108BD9-81ED-4DB2-BD59-A6C34878D82A}">
                    <a16:rowId xmlns:a16="http://schemas.microsoft.com/office/drawing/2014/main" val="2540564554"/>
                  </a:ext>
                </a:extLst>
              </a:tr>
              <a:tr h="370840">
                <a:tc>
                  <a:txBody>
                    <a:bodyPr/>
                    <a:lstStyle/>
                    <a:p>
                      <a:pPr algn="ctr"/>
                      <a:r>
                        <a:rPr lang="en-US" dirty="0" err="1"/>
                        <a:t>cmovle</a:t>
                      </a:r>
                      <a:r>
                        <a:rPr lang="en-US" dirty="0"/>
                        <a:t> …</a:t>
                      </a:r>
                    </a:p>
                    <a:p>
                      <a:pPr algn="ctr"/>
                      <a:r>
                        <a:rPr lang="en-US" dirty="0" err="1"/>
                        <a:t>cmovbe</a:t>
                      </a:r>
                      <a:r>
                        <a:rPr lang="en-US" dirty="0"/>
                        <a:t> …</a:t>
                      </a:r>
                    </a:p>
                  </a:txBody>
                  <a:tcPr anchor="ctr"/>
                </a:tc>
                <a:tc>
                  <a:txBody>
                    <a:bodyPr/>
                    <a:lstStyle/>
                    <a:p>
                      <a:pPr algn="ctr"/>
                      <a:r>
                        <a:rPr lang="en-US" dirty="0" err="1"/>
                        <a:t>csel</a:t>
                      </a:r>
                      <a:r>
                        <a:rPr lang="en-US" dirty="0"/>
                        <a:t> ..., le</a:t>
                      </a:r>
                    </a:p>
                    <a:p>
                      <a:pPr algn="ctr"/>
                      <a:r>
                        <a:rPr lang="en-US" dirty="0" err="1"/>
                        <a:t>csel</a:t>
                      </a:r>
                      <a:r>
                        <a:rPr lang="en-US" dirty="0"/>
                        <a:t> ..., ls</a:t>
                      </a:r>
                    </a:p>
                  </a:txBody>
                  <a:tcPr anchor="ctr"/>
                </a:tc>
                <a:extLst>
                  <a:ext uri="{0D108BD9-81ED-4DB2-BD59-A6C34878D82A}">
                    <a16:rowId xmlns:a16="http://schemas.microsoft.com/office/drawing/2014/main" val="3049937970"/>
                  </a:ext>
                </a:extLst>
              </a:tr>
            </a:tbl>
          </a:graphicData>
        </a:graphic>
      </p:graphicFrame>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a:t>Slide by Bohn</a:t>
            </a:r>
            <a:endParaRPr lang="en-US" dirty="0"/>
          </a:p>
        </p:txBody>
      </p:sp>
    </p:spTree>
    <p:extLst>
      <p:ext uri="{BB962C8B-B14F-4D97-AF65-F5344CB8AC3E}">
        <p14:creationId xmlns:p14="http://schemas.microsoft.com/office/powerpoint/2010/main" val="21788409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Assignment:</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397877" y="1203185"/>
            <a:ext cx="6794123" cy="562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8188849" y="833853"/>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2499652"/>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alt_var</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11" name="TextBox 10">
            <a:extLst>
              <a:ext uri="{FF2B5EF4-FFF2-40B4-BE49-F238E27FC236}">
                <a16:creationId xmlns:a16="http://schemas.microsoft.com/office/drawing/2014/main" id="{FDDD742B-9C91-E145-9563-86C23072B1D9}"/>
              </a:ext>
            </a:extLst>
          </p:cNvPr>
          <p:cNvSpPr txBox="1"/>
          <p:nvPr/>
        </p:nvSpPr>
        <p:spPr>
          <a:xfrm>
            <a:off x="2671369" y="2150006"/>
            <a:ext cx="1591462" cy="369332"/>
          </a:xfrm>
          <a:prstGeom prst="rect">
            <a:avLst/>
          </a:prstGeom>
          <a:noFill/>
        </p:spPr>
        <p:txBody>
          <a:bodyPr wrap="none" rtlCol="0">
            <a:spAutoFit/>
          </a:bodyPr>
          <a:lstStyle/>
          <a:p>
            <a:pPr algn="ctr"/>
            <a:r>
              <a:rPr lang="en-US" dirty="0"/>
              <a:t>x86 </a:t>
            </a: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962083" y="4494285"/>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a:t>
            </a:r>
            <a:r>
              <a:rPr lang="en-US" sz="1400"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%r11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%r12, %r13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cmov</a:t>
            </a:r>
            <a:r>
              <a:rPr lang="en-US" i="1" dirty="0" err="1">
                <a:solidFill>
                  <a:srgbClr val="00FF00"/>
                </a:solidFill>
                <a:latin typeface="Courier New Bold" panose="02070609020205020404" pitchFamily="49" charset="0"/>
                <a:cs typeface="Courier New Bold" panose="02070609020205020404" pitchFamily="49" charset="0"/>
              </a:rPr>
              <a:t>XX</a:t>
            </a:r>
            <a:r>
              <a:rPr lang="en-US" dirty="0">
                <a:solidFill>
                  <a:srgbClr val="00FF00"/>
                </a:solidFill>
                <a:latin typeface="Courier New Bold" panose="02070609020205020404" pitchFamily="49" charset="0"/>
                <a:cs typeface="Courier New Bold" panose="02070609020205020404" pitchFamily="49" charset="0"/>
              </a:rPr>
              <a:t>	%r11, %</a:t>
            </a:r>
            <a:r>
              <a:rPr lang="en-US" dirty="0" err="1">
                <a:solidFill>
                  <a:srgbClr val="00FF00"/>
                </a:solidFill>
                <a:latin typeface="Courier New Bold" panose="02070609020205020404" pitchFamily="49" charset="0"/>
                <a:cs typeface="Courier New Bold" panose="02070609020205020404" pitchFamily="49" charset="0"/>
              </a:rPr>
              <a:t>rax</a:t>
            </a:r>
            <a:endParaRPr lang="en-US"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2419374" y="4124952"/>
            <a:ext cx="1997663" cy="369332"/>
          </a:xfrm>
          <a:prstGeom prst="rect">
            <a:avLst/>
          </a:prstGeom>
          <a:noFill/>
        </p:spPr>
        <p:txBody>
          <a:bodyPr wrap="none" rtlCol="0">
            <a:spAutoFit/>
          </a:bodyPr>
          <a:lstStyle/>
          <a:p>
            <a:pPr algn="ctr"/>
            <a:r>
              <a:rPr lang="en-US" dirty="0"/>
              <a:t>x86 Assembly Code</a:t>
            </a:r>
          </a:p>
        </p:txBody>
      </p:sp>
      <p:sp>
        <p:nvSpPr>
          <p:cNvPr id="20" name="Rounded Rectangle 19">
            <a:extLst>
              <a:ext uri="{FF2B5EF4-FFF2-40B4-BE49-F238E27FC236}">
                <a16:creationId xmlns:a16="http://schemas.microsoft.com/office/drawing/2014/main" id="{1FF3DA6E-4EAE-A24D-BDEA-37758E807D28}"/>
              </a:ext>
            </a:extLst>
          </p:cNvPr>
          <p:cNvSpPr/>
          <p:nvPr/>
        </p:nvSpPr>
        <p:spPr>
          <a:xfrm>
            <a:off x="6403450" y="2482336"/>
            <a:ext cx="5257800" cy="13255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t1 = </a:t>
            </a:r>
            <a:r>
              <a:rPr lang="en-US" i="1" dirty="0" err="1">
                <a:solidFill>
                  <a:srgbClr val="00FF00"/>
                </a:solidFill>
                <a:latin typeface="Courier New Bold" panose="02070609020205020404" pitchFamily="49" charset="0"/>
                <a:cs typeface="Courier New Bold" panose="02070609020205020404" pitchFamily="49" charset="0"/>
              </a:rPr>
              <a:t>then_expr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else_expr</a:t>
            </a:r>
            <a:r>
              <a:rPr lang="en-US" dirty="0">
                <a:solidFill>
                  <a:srgbClr val="00FF00"/>
                </a:solidFill>
                <a:latin typeface="Courier New Bold" panose="02070609020205020404" pitchFamily="49" charset="0"/>
                <a:cs typeface="Courier New Bold" panose="02070609020205020404" pitchFamily="49" charset="0"/>
              </a:rPr>
              <a:t>;</a:t>
            </a:r>
          </a:p>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t1</a:t>
            </a:r>
            <a:r>
              <a:rPr lang="en-US" dirty="0">
                <a:solidFill>
                  <a:srgbClr val="00FF00"/>
                </a:solidFill>
                <a:latin typeface="Courier New Bold" panose="02070609020205020404" pitchFamily="49" charset="0"/>
                <a:cs typeface="Courier New Bold" panose="02070609020205020404" pitchFamily="49" charset="0"/>
              </a:rPr>
              <a:t> : </a:t>
            </a:r>
            <a:r>
              <a:rPr lang="en-US" i="1" dirty="0">
                <a:solidFill>
                  <a:srgbClr val="00FF00"/>
                </a:solidFill>
                <a:latin typeface="Courier New Bold" panose="02070609020205020404" pitchFamily="49" charset="0"/>
                <a:cs typeface="Courier New Bold" panose="02070609020205020404" pitchFamily="49" charset="0"/>
              </a:rPr>
              <a:t>t2</a:t>
            </a:r>
            <a:r>
              <a:rPr lang="en-US" dirty="0">
                <a:solidFill>
                  <a:srgbClr val="00FF00"/>
                </a:solidFill>
                <a:latin typeface="Courier New Bold" panose="02070609020205020404" pitchFamily="49" charset="0"/>
                <a:cs typeface="Courier New Bold" panose="02070609020205020404" pitchFamily="49" charset="0"/>
              </a:rPr>
              <a:t>;</a:t>
            </a:r>
          </a:p>
        </p:txBody>
      </p:sp>
      <p:sp>
        <p:nvSpPr>
          <p:cNvPr id="21" name="TextBox 20">
            <a:extLst>
              <a:ext uri="{FF2B5EF4-FFF2-40B4-BE49-F238E27FC236}">
                <a16:creationId xmlns:a16="http://schemas.microsoft.com/office/drawing/2014/main" id="{B7E4FE5B-C4EE-C24A-B4F2-B3890C539E51}"/>
              </a:ext>
            </a:extLst>
          </p:cNvPr>
          <p:cNvSpPr txBox="1"/>
          <p:nvPr/>
        </p:nvSpPr>
        <p:spPr>
          <a:xfrm>
            <a:off x="8186125" y="2132690"/>
            <a:ext cx="1692451" cy="369332"/>
          </a:xfrm>
          <a:prstGeom prst="rect">
            <a:avLst/>
          </a:prstGeom>
          <a:noFill/>
        </p:spPr>
        <p:txBody>
          <a:bodyPr wrap="none" rtlCol="0">
            <a:spAutoFit/>
          </a:bodyPr>
          <a:lstStyle/>
          <a:p>
            <a:pPr algn="ctr"/>
            <a:r>
              <a:rPr lang="en-US" dirty="0"/>
              <a:t>ARM </a:t>
            </a:r>
            <a:r>
              <a:rPr lang="en-US" dirty="0" err="1"/>
              <a:t>Goto</a:t>
            </a:r>
            <a:r>
              <a:rPr lang="en-US" dirty="0"/>
              <a:t> Code</a:t>
            </a:r>
          </a:p>
        </p:txBody>
      </p:sp>
      <p:sp>
        <p:nvSpPr>
          <p:cNvPr id="22" name="Rounded Rectangle 21">
            <a:extLst>
              <a:ext uri="{FF2B5EF4-FFF2-40B4-BE49-F238E27FC236}">
                <a16:creationId xmlns:a16="http://schemas.microsoft.com/office/drawing/2014/main" id="{C01771FB-ED23-5640-8C53-77E9FC37F700}"/>
              </a:ext>
            </a:extLst>
          </p:cNvPr>
          <p:cNvSpPr/>
          <p:nvPr/>
        </p:nvSpPr>
        <p:spPr>
          <a:xfrm>
            <a:off x="6527333" y="4476969"/>
            <a:ext cx="4912244" cy="149512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then_expr_assembly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x0</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i="1" dirty="0" err="1">
                <a:solidFill>
                  <a:srgbClr val="00FF00"/>
                </a:solidFill>
                <a:latin typeface="Courier New Bold" panose="02070609020205020404" pitchFamily="49" charset="0"/>
                <a:cs typeface="Courier New Bold" panose="02070609020205020404" pitchFamily="49" charset="0"/>
              </a:rPr>
              <a:t>else_expr_assembly</a:t>
            </a:r>
            <a:r>
              <a:rPr lang="en-US" i="1" dirty="0">
                <a:solidFill>
                  <a:srgbClr val="00FF00"/>
                </a:solidFill>
                <a:latin typeface="Courier New Bold" panose="02070609020205020404" pitchFamily="49" charset="0"/>
                <a:cs typeface="Courier New Bold" panose="02070609020205020404" pitchFamily="49" charset="0"/>
              </a:rPr>
              <a:t>	</a:t>
            </a:r>
            <a:r>
              <a:rPr lang="en-US" sz="1400" dirty="0">
                <a:solidFill>
                  <a:srgbClr val="00FF00"/>
                </a:solidFill>
                <a:latin typeface="Courier New Bold" panose="02070609020205020404" pitchFamily="49" charset="0"/>
                <a:cs typeface="Courier New Bold" panose="02070609020205020404" pitchFamily="49" charset="0"/>
              </a:rPr>
              <a:t># result in x1</a:t>
            </a:r>
            <a:endParaRPr lang="en-US" i="1"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cmpq</a:t>
            </a:r>
            <a:r>
              <a:rPr lang="en-US" dirty="0">
                <a:solidFill>
                  <a:srgbClr val="00FF00"/>
                </a:solidFill>
                <a:latin typeface="Courier New Bold" panose="02070609020205020404" pitchFamily="49" charset="0"/>
                <a:cs typeface="Courier New Bold" panose="02070609020205020404" pitchFamily="49" charset="0"/>
              </a:rPr>
              <a:t>	%x12, %x13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testq</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err="1">
                <a:solidFill>
                  <a:srgbClr val="00FF00"/>
                </a:solidFill>
                <a:latin typeface="Courier New Bold" panose="02070609020205020404" pitchFamily="49" charset="0"/>
                <a:cs typeface="Courier New Bold" panose="02070609020205020404" pitchFamily="49" charset="0"/>
              </a:rPr>
              <a:t>csel</a:t>
            </a:r>
            <a:r>
              <a:rPr lang="en-US" dirty="0">
                <a:solidFill>
                  <a:srgbClr val="00FF00"/>
                </a:solidFill>
                <a:latin typeface="Courier New Bold" panose="02070609020205020404" pitchFamily="49" charset="0"/>
                <a:cs typeface="Courier New Bold" panose="02070609020205020404" pitchFamily="49" charset="0"/>
              </a:rPr>
              <a:t>	x2, x0, x1, </a:t>
            </a:r>
            <a:r>
              <a:rPr lang="en-US" i="1" dirty="0">
                <a:solidFill>
                  <a:srgbClr val="00FF00"/>
                </a:solidFill>
                <a:latin typeface="Courier New Bold" panose="02070609020205020404" pitchFamily="49" charset="0"/>
                <a:cs typeface="Courier New Bold" panose="02070609020205020404" pitchFamily="49" charset="0"/>
              </a:rPr>
              <a:t>XX</a:t>
            </a:r>
          </a:p>
        </p:txBody>
      </p:sp>
      <p:sp>
        <p:nvSpPr>
          <p:cNvPr id="23" name="TextBox 22">
            <a:extLst>
              <a:ext uri="{FF2B5EF4-FFF2-40B4-BE49-F238E27FC236}">
                <a16:creationId xmlns:a16="http://schemas.microsoft.com/office/drawing/2014/main" id="{960920B5-8328-9A49-9859-DF06E87945A4}"/>
              </a:ext>
            </a:extLst>
          </p:cNvPr>
          <p:cNvSpPr txBox="1"/>
          <p:nvPr/>
        </p:nvSpPr>
        <p:spPr>
          <a:xfrm>
            <a:off x="7923710" y="4107636"/>
            <a:ext cx="2119491" cy="369332"/>
          </a:xfrm>
          <a:prstGeom prst="rect">
            <a:avLst/>
          </a:prstGeom>
          <a:noFill/>
        </p:spPr>
        <p:txBody>
          <a:bodyPr wrap="none" rtlCol="0">
            <a:spAutoFit/>
          </a:bodyPr>
          <a:lstStyle/>
          <a:p>
            <a:pPr algn="ctr"/>
            <a:r>
              <a:rPr lang="en-US" dirty="0"/>
              <a:t>ARM Assembly Code</a:t>
            </a:r>
          </a:p>
        </p:txBody>
      </p:sp>
    </p:spTree>
    <p:extLst>
      <p:ext uri="{BB962C8B-B14F-4D97-AF65-F5344CB8AC3E}">
        <p14:creationId xmlns:p14="http://schemas.microsoft.com/office/powerpoint/2010/main" val="275220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Assignment:</a:t>
            </a:r>
            <a:br>
              <a:rPr lang="en-US" dirty="0"/>
            </a:br>
            <a:r>
              <a:rPr lang="en-US" dirty="0"/>
              <a:t>Valuable but Limited</a:t>
            </a:r>
          </a:p>
        </p:txBody>
      </p:sp>
      <p:sp>
        <p:nvSpPr>
          <p:cNvPr id="8" name="Content Placeholder 7">
            <a:extLst>
              <a:ext uri="{FF2B5EF4-FFF2-40B4-BE49-F238E27FC236}">
                <a16:creationId xmlns:a16="http://schemas.microsoft.com/office/drawing/2014/main" id="{DA64721D-D586-314B-8BF5-B6E5F1292989}"/>
              </a:ext>
            </a:extLst>
          </p:cNvPr>
          <p:cNvSpPr>
            <a:spLocks noGrp="1"/>
          </p:cNvSpPr>
          <p:nvPr>
            <p:ph idx="1"/>
          </p:nvPr>
        </p:nvSpPr>
        <p:spPr/>
        <p:txBody>
          <a:bodyPr/>
          <a:lstStyle/>
          <a:p>
            <a:r>
              <a:rPr lang="en-US" dirty="0"/>
              <a:t>Eliminates potential performance impacts of conditional branches &amp; unconditional jumps in the if-then-else recipe</a:t>
            </a:r>
          </a:p>
          <a:p>
            <a:pPr lvl="1"/>
            <a:r>
              <a:rPr lang="en-US" dirty="0"/>
              <a:t>Chapter 8: branches can be disruptive to pipelined processor architectures</a:t>
            </a:r>
          </a:p>
          <a:p>
            <a:pPr lvl="1"/>
            <a:r>
              <a:rPr lang="en-US" dirty="0"/>
              <a:t>Chapter 10: branches &amp; jumps reduce memory locality</a:t>
            </a:r>
          </a:p>
          <a:p>
            <a:endParaRPr lang="en-US" dirty="0"/>
          </a:p>
          <a:p>
            <a:r>
              <a:rPr lang="en-US" dirty="0"/>
              <a:t>Cannot always be used</a:t>
            </a:r>
          </a:p>
          <a:p>
            <a:pPr lvl="1"/>
            <a:r>
              <a:rPr lang="en-US" dirty="0"/>
              <a:t>Both </a:t>
            </a:r>
            <a:r>
              <a:rPr lang="en-US" i="1" dirty="0" err="1"/>
              <a:t>then_expression</a:t>
            </a:r>
            <a:r>
              <a:rPr lang="en-US" dirty="0"/>
              <a:t> and </a:t>
            </a:r>
            <a:r>
              <a:rPr lang="en-US" i="1" dirty="0" err="1"/>
              <a:t>else_expression</a:t>
            </a:r>
            <a:r>
              <a:rPr lang="en-US" dirty="0"/>
              <a:t> get evaluated</a:t>
            </a:r>
          </a:p>
          <a:p>
            <a:pPr lvl="1"/>
            <a:r>
              <a:rPr lang="en-US" dirty="0"/>
              <a:t>Not always smart to evaluate both expressions</a:t>
            </a:r>
          </a:p>
          <a:p>
            <a:r>
              <a:rPr lang="en-US" dirty="0"/>
              <a:t>In case of doubt, compiler will apply if-then-else 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507979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3C612DD-8777-3041-9E50-72033EE80036}"/>
              </a:ext>
            </a:extLst>
          </p:cNvPr>
          <p:cNvSpPr>
            <a:spLocks noGrp="1"/>
          </p:cNvSpPr>
          <p:nvPr>
            <p:ph type="title"/>
          </p:nvPr>
        </p:nvSpPr>
        <p:spPr/>
        <p:txBody>
          <a:bodyPr/>
          <a:lstStyle/>
          <a:p>
            <a:r>
              <a:rPr lang="en-US" dirty="0"/>
              <a:t>Conditional Assignment:</a:t>
            </a:r>
            <a:br>
              <a:rPr lang="en-US" dirty="0"/>
            </a:br>
            <a:r>
              <a:rPr lang="en-US" dirty="0"/>
              <a:t>When is if-then-else the smarter choice?</a:t>
            </a:r>
          </a:p>
        </p:txBody>
      </p:sp>
      <p:sp>
        <p:nvSpPr>
          <p:cNvPr id="9" name="Content Placeholder 8">
            <a:extLst>
              <a:ext uri="{FF2B5EF4-FFF2-40B4-BE49-F238E27FC236}">
                <a16:creationId xmlns:a16="http://schemas.microsoft.com/office/drawing/2014/main" id="{9ED9BFD3-CD5D-EA4D-9901-2E7ED3406816}"/>
              </a:ext>
            </a:extLst>
          </p:cNvPr>
          <p:cNvSpPr>
            <a:spLocks noGrp="1"/>
          </p:cNvSpPr>
          <p:nvPr>
            <p:ph idx="1"/>
          </p:nvPr>
        </p:nvSpPr>
        <p:spPr>
          <a:xfrm>
            <a:off x="838199" y="1825625"/>
            <a:ext cx="11215255" cy="4667250"/>
          </a:xfrm>
        </p:spPr>
        <p:txBody>
          <a:bodyPr>
            <a:normAutofit lnSpcReduction="10000"/>
          </a:bodyPr>
          <a:lstStyle/>
          <a:p>
            <a:r>
              <a:rPr lang="en-US" dirty="0"/>
              <a:t>Expensive computations</a:t>
            </a:r>
          </a:p>
          <a:p>
            <a:pPr lvl="1"/>
            <a:endParaRPr lang="en-US" dirty="0"/>
          </a:p>
          <a:p>
            <a:pPr lvl="1"/>
            <a:r>
              <a:rPr lang="en-US" dirty="0"/>
              <a:t>Don’t want to slow down program unless necessary</a:t>
            </a:r>
          </a:p>
          <a:p>
            <a:pPr lvl="1"/>
            <a:r>
              <a:rPr lang="en-US" dirty="0"/>
              <a:t>Apply conditional assignment recipe only for simple expressions</a:t>
            </a:r>
          </a:p>
          <a:p>
            <a:r>
              <a:rPr lang="en-US" dirty="0"/>
              <a:t>Computations with side effects</a:t>
            </a:r>
          </a:p>
          <a:p>
            <a:pPr lvl="1"/>
            <a:endParaRPr lang="en-US" dirty="0"/>
          </a:p>
          <a:p>
            <a:pPr lvl="1"/>
            <a:r>
              <a:rPr lang="en-US" dirty="0"/>
              <a:t>Don’t want to produce incorrect result</a:t>
            </a:r>
          </a:p>
          <a:p>
            <a:pPr lvl="1"/>
            <a:r>
              <a:rPr lang="en-US" dirty="0"/>
              <a:t>Apply conditional assignment recipe only when there are no side effects</a:t>
            </a:r>
          </a:p>
          <a:p>
            <a:r>
              <a:rPr lang="en-US" dirty="0"/>
              <a:t>Potentially unsafe computations</a:t>
            </a:r>
          </a:p>
          <a:p>
            <a:pPr lvl="1"/>
            <a:endParaRPr lang="en-US" dirty="0"/>
          </a:p>
          <a:p>
            <a:pPr lvl="1"/>
            <a:r>
              <a:rPr lang="en-US" dirty="0"/>
              <a:t>Both expressions evaluated even when </a:t>
            </a:r>
            <a:r>
              <a:rPr lang="en-US" i="1" dirty="0" err="1"/>
              <a:t>test_condition</a:t>
            </a:r>
            <a:r>
              <a:rPr lang="en-US" dirty="0"/>
              <a:t> prevents unsafe evaluation</a:t>
            </a:r>
          </a:p>
          <a:p>
            <a:pPr lvl="1"/>
            <a:r>
              <a:rPr lang="en-US" dirty="0"/>
              <a:t>Apply conditional assignment recipe only when provably safe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69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11BDA8DB-6F16-8F4D-AD6D-A7D7E25110E6}"/>
              </a:ext>
            </a:extLst>
          </p:cNvPr>
          <p:cNvSpPr/>
          <p:nvPr/>
        </p:nvSpPr>
        <p:spPr>
          <a:xfrm>
            <a:off x="2086641" y="2168280"/>
            <a:ext cx="6794123" cy="4316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sqrt(x) : </a:t>
            </a:r>
            <a:r>
              <a:rPr lang="en-US" dirty="0" err="1">
                <a:solidFill>
                  <a:srgbClr val="00FF00"/>
                </a:solidFill>
                <a:latin typeface="Courier New Bold" panose="02070609020205020404" pitchFamily="49" charset="0"/>
                <a:cs typeface="Courier New Bold" panose="02070609020205020404" pitchFamily="49" charset="0"/>
              </a:rPr>
              <a:t>ackermann</a:t>
            </a:r>
            <a:r>
              <a:rPr lang="en-US" dirty="0">
                <a:solidFill>
                  <a:srgbClr val="00FF00"/>
                </a:solidFill>
                <a:latin typeface="Courier New Bold" panose="02070609020205020404" pitchFamily="49" charset="0"/>
                <a:cs typeface="Courier New Bold" panose="02070609020205020404" pitchFamily="49" charset="0"/>
              </a:rPr>
              <a:t>(y);</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Rounded Rectangle 10">
            <a:extLst>
              <a:ext uri="{FF2B5EF4-FFF2-40B4-BE49-F238E27FC236}">
                <a16:creationId xmlns:a16="http://schemas.microsoft.com/office/drawing/2014/main" id="{8525CBD6-240A-884C-AFB0-6A3A10C0C739}"/>
              </a:ext>
            </a:extLst>
          </p:cNvPr>
          <p:cNvSpPr/>
          <p:nvPr/>
        </p:nvSpPr>
        <p:spPr>
          <a:xfrm>
            <a:off x="2086641" y="3708187"/>
            <a:ext cx="6794123" cy="4316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 x++ : x*=3;</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2" name="Rounded Rectangle 11">
            <a:extLst>
              <a:ext uri="{FF2B5EF4-FFF2-40B4-BE49-F238E27FC236}">
                <a16:creationId xmlns:a16="http://schemas.microsoft.com/office/drawing/2014/main" id="{E138B2E3-D4D8-0D45-9841-BC2559D59147}"/>
              </a:ext>
            </a:extLst>
          </p:cNvPr>
          <p:cNvSpPr/>
          <p:nvPr/>
        </p:nvSpPr>
        <p:spPr>
          <a:xfrm>
            <a:off x="2086641" y="5258991"/>
            <a:ext cx="6794123" cy="43165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var</a:t>
            </a:r>
            <a:r>
              <a:rPr lang="en-US" dirty="0">
                <a:solidFill>
                  <a:srgbClr val="00FF00"/>
                </a:solidFill>
                <a:latin typeface="Courier New Bold" panose="02070609020205020404" pitchFamily="49" charset="0"/>
                <a:cs typeface="Courier New Bold" panose="02070609020205020404" pitchFamily="49" charset="0"/>
              </a:rPr>
              <a:t> = p ? *p : -1;</a:t>
            </a:r>
            <a:endParaRPr lang="en-US" i="1" dirty="0">
              <a:solidFill>
                <a:srgbClr val="00FF00"/>
              </a:solidFill>
              <a:latin typeface="Courier New Bold" panose="02070609020205020404" pitchFamily="49" charset="0"/>
              <a:cs typeface="Courier New Bold" panose="02070609020205020404" pitchFamily="49" charset="0"/>
            </a:endParaRPr>
          </a:p>
        </p:txBody>
      </p:sp>
    </p:spTree>
    <p:extLst>
      <p:ext uri="{BB962C8B-B14F-4D97-AF65-F5344CB8AC3E}">
        <p14:creationId xmlns:p14="http://schemas.microsoft.com/office/powerpoint/2010/main" val="361646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dissolve">
                                      <p:cBhvr>
                                        <p:cTn id="10" dur="500"/>
                                        <p:tgtEl>
                                          <p:spTgt spid="9">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dissolve">
                                      <p:cBhvr>
                                        <p:cTn id="13" dur="500"/>
                                        <p:tgtEl>
                                          <p:spTgt spid="9">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dissolve">
                                      <p:cBhvr>
                                        <p:cTn id="21" dur="500"/>
                                        <p:tgtEl>
                                          <p:spTgt spid="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dissolve">
                                      <p:cBhvr>
                                        <p:cTn id="24" dur="500"/>
                                        <p:tgtEl>
                                          <p:spTgt spid="9">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dissolve">
                                      <p:cBhvr>
                                        <p:cTn id="27" dur="500"/>
                                        <p:tgtEl>
                                          <p:spTgt spid="9">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dissolve">
                                      <p:cBhvr>
                                        <p:cTn id="35" dur="500"/>
                                        <p:tgtEl>
                                          <p:spTgt spid="9">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9">
                                            <p:txEl>
                                              <p:pRg st="10" end="10"/>
                                            </p:txEl>
                                          </p:spTgt>
                                        </p:tgtEl>
                                        <p:attrNameLst>
                                          <p:attrName>style.visibility</p:attrName>
                                        </p:attrNameLst>
                                      </p:cBhvr>
                                      <p:to>
                                        <p:strVal val="visible"/>
                                      </p:to>
                                    </p:set>
                                    <p:animEffect transition="in" filter="dissolve">
                                      <p:cBhvr>
                                        <p:cTn id="38" dur="500"/>
                                        <p:tgtEl>
                                          <p:spTgt spid="9">
                                            <p:txEl>
                                              <p:pRg st="10" end="10"/>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9">
                                            <p:txEl>
                                              <p:pRg st="11" end="11"/>
                                            </p:txEl>
                                          </p:spTgt>
                                        </p:tgtEl>
                                        <p:attrNameLst>
                                          <p:attrName>style.visibility</p:attrName>
                                        </p:attrNameLst>
                                      </p:cBhvr>
                                      <p:to>
                                        <p:strVal val="visible"/>
                                      </p:to>
                                    </p:set>
                                    <p:animEffect transition="in" filter="dissolve">
                                      <p:cBhvr>
                                        <p:cTn id="41" dur="500"/>
                                        <p:tgtEl>
                                          <p:spTgt spid="9">
                                            <p:txEl>
                                              <p:pRg st="11" end="11"/>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Element Addresses (x86)</a:t>
            </a:r>
          </a:p>
        </p:txBody>
      </p:sp>
      <p:sp>
        <p:nvSpPr>
          <p:cNvPr id="8" name="Content Placeholder 7">
            <a:extLst>
              <a:ext uri="{FF2B5EF4-FFF2-40B4-BE49-F238E27FC236}">
                <a16:creationId xmlns:a16="http://schemas.microsoft.com/office/drawing/2014/main" id="{046A53B0-2706-D14D-91D1-5B3DCA0FD404}"/>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n</a:t>
            </a:r>
            <a:r>
              <a:rPr lang="en-US" dirty="0">
                <a:latin typeface="Lucida Console" panose="020B0609040504020204" pitchFamily="49" charset="0"/>
              </a:rPr>
              <a:t>];</a:t>
            </a:r>
            <a:endParaRPr lang="en-US" dirty="0"/>
          </a:p>
          <a:p>
            <a:r>
              <a:rPr lang="en-US" dirty="0"/>
              <a:t>If address(0</a:t>
            </a:r>
            <a:r>
              <a:rPr lang="en-US" baseline="30000" dirty="0"/>
              <a:t>th</a:t>
            </a:r>
            <a:r>
              <a:rPr lang="en-US" dirty="0"/>
              <a:t> element)==A, then address(</a:t>
            </a:r>
            <a:r>
              <a:rPr lang="en-US" i="1" dirty="0" err="1"/>
              <a:t>j</a:t>
            </a:r>
            <a:r>
              <a:rPr lang="en-US" baseline="30000" dirty="0" err="1"/>
              <a:t>th</a:t>
            </a:r>
            <a:r>
              <a:rPr lang="en-US" dirty="0"/>
              <a:t> element) = A + </a:t>
            </a:r>
            <a:r>
              <a:rPr lang="en-US" i="1" dirty="0"/>
              <a:t>j</a:t>
            </a:r>
            <a:r>
              <a:rPr lang="en-US" dirty="0"/>
              <a:t>*</a:t>
            </a:r>
            <a:r>
              <a:rPr lang="en-US" dirty="0" err="1"/>
              <a:t>sizeof</a:t>
            </a:r>
            <a:r>
              <a:rPr lang="en-US" dirty="0"/>
              <a:t>(</a:t>
            </a:r>
            <a:r>
              <a:rPr lang="en-US" i="1" dirty="0"/>
              <a:t>T</a:t>
            </a:r>
            <a:r>
              <a:rPr lang="en-US" dirty="0"/>
              <a:t>)</a:t>
            </a:r>
          </a:p>
          <a:p>
            <a:r>
              <a:rPr lang="en-US" dirty="0"/>
              <a:t>Copy pointer to element </a:t>
            </a:r>
            <a:r>
              <a:rPr lang="en-US" i="1" dirty="0"/>
              <a:t>j</a:t>
            </a:r>
            <a:endParaRPr lang="en-US" dirty="0"/>
          </a:p>
          <a:p>
            <a:endParaRPr lang="en-US" dirty="0"/>
          </a:p>
          <a:p>
            <a:endParaRPr lang="en-US" dirty="0"/>
          </a:p>
          <a:p>
            <a:r>
              <a:rPr lang="en-US" dirty="0"/>
              <a:t>Copy value of element </a:t>
            </a:r>
            <a:r>
              <a:rPr lang="en-US" i="1" dirty="0"/>
              <a:t>j</a:t>
            </a:r>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FFC9FD6E-FD49-1B44-BE3B-64A1F85D2DF7}"/>
              </a:ext>
            </a:extLst>
          </p:cNvPr>
          <p:cNvSpPr txBox="1"/>
          <p:nvPr/>
        </p:nvSpPr>
        <p:spPr>
          <a:xfrm>
            <a:off x="838200" y="3321357"/>
            <a:ext cx="10515600" cy="92333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tabLst>
                <a:tab pos="903288" algn="l"/>
                <a:tab pos="3992563" algn="l"/>
              </a:tabLst>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t>leaq</a:t>
            </a:r>
            <a:r>
              <a:rPr lang="en-US" dirty="0"/>
              <a:t>	D(R</a:t>
            </a:r>
            <a:r>
              <a:rPr lang="en-US" baseline="-25000" dirty="0"/>
              <a:t>b</a:t>
            </a:r>
            <a:r>
              <a:rPr lang="en-US" dirty="0"/>
              <a:t>), R</a:t>
            </a:r>
            <a:r>
              <a:rPr lang="en-US" baseline="-25000" dirty="0"/>
              <a:t>d</a:t>
            </a:r>
            <a:r>
              <a:rPr lang="en-US" dirty="0"/>
              <a:t>	# if </a:t>
            </a:r>
            <a:r>
              <a:rPr lang="en-US" i="1" dirty="0"/>
              <a:t>j</a:t>
            </a:r>
            <a:r>
              <a:rPr lang="en-US" dirty="0"/>
              <a:t> is constant value, D=</a:t>
            </a:r>
            <a:r>
              <a:rPr lang="en-US" i="1" dirty="0"/>
              <a:t>j</a:t>
            </a:r>
            <a:r>
              <a:rPr lang="en-US" dirty="0"/>
              <a:t>*</a:t>
            </a:r>
            <a:r>
              <a:rPr lang="en-US" dirty="0" err="1"/>
              <a:t>sizeof</a:t>
            </a:r>
            <a:r>
              <a:rPr lang="en-US" dirty="0"/>
              <a:t>(</a:t>
            </a:r>
            <a:r>
              <a:rPr lang="en-US" i="1" dirty="0"/>
              <a:t>T</a:t>
            </a:r>
            <a:r>
              <a:rPr lang="en-US" dirty="0"/>
              <a:t>)</a:t>
            </a:r>
          </a:p>
          <a:p>
            <a:r>
              <a:rPr lang="en-US" dirty="0"/>
              <a:t>     </a:t>
            </a:r>
            <a:r>
              <a:rPr lang="en-US" i="1" dirty="0"/>
              <a:t>or</a:t>
            </a:r>
          </a:p>
          <a:p>
            <a:r>
              <a:rPr lang="en-US" dirty="0" err="1"/>
              <a:t>leaq</a:t>
            </a:r>
            <a:r>
              <a:rPr lang="en-US" dirty="0"/>
              <a:t>	(R</a:t>
            </a:r>
            <a:r>
              <a:rPr lang="en-US" baseline="-25000" dirty="0"/>
              <a:t>b</a:t>
            </a:r>
            <a:r>
              <a:rPr lang="en-US" dirty="0"/>
              <a:t>, R</a:t>
            </a:r>
            <a:r>
              <a:rPr lang="en-US" baseline="-25000" dirty="0"/>
              <a:t>i</a:t>
            </a:r>
            <a:r>
              <a:rPr lang="en-US" dirty="0"/>
              <a:t>, S), R</a:t>
            </a:r>
            <a:r>
              <a:rPr lang="en-US" baseline="-25000" dirty="0"/>
              <a:t>d</a:t>
            </a:r>
            <a:r>
              <a:rPr lang="en-US" dirty="0"/>
              <a:t>	# if </a:t>
            </a:r>
            <a:r>
              <a:rPr lang="en-US" i="1" dirty="0"/>
              <a:t>j</a:t>
            </a:r>
            <a:r>
              <a:rPr lang="en-US" dirty="0"/>
              <a:t> is variable, store </a:t>
            </a:r>
            <a:r>
              <a:rPr lang="en-US" i="1" dirty="0"/>
              <a:t>j</a:t>
            </a:r>
            <a:r>
              <a:rPr lang="en-US" dirty="0"/>
              <a:t> in R</a:t>
            </a:r>
            <a:r>
              <a:rPr lang="en-US" baseline="-25000" dirty="0"/>
              <a:t>i</a:t>
            </a:r>
            <a:r>
              <a:rPr lang="en-US" dirty="0"/>
              <a:t>, S=</a:t>
            </a:r>
            <a:r>
              <a:rPr lang="en-US" dirty="0" err="1"/>
              <a:t>sizeof</a:t>
            </a:r>
            <a:r>
              <a:rPr lang="en-US" dirty="0"/>
              <a:t>(</a:t>
            </a:r>
            <a:r>
              <a:rPr lang="en-US" i="1" dirty="0"/>
              <a:t>T</a:t>
            </a:r>
            <a:r>
              <a:rPr lang="en-US" dirty="0"/>
              <a:t>)</a:t>
            </a:r>
          </a:p>
        </p:txBody>
      </p:sp>
      <p:sp>
        <p:nvSpPr>
          <p:cNvPr id="11" name="TextBox 10">
            <a:extLst>
              <a:ext uri="{FF2B5EF4-FFF2-40B4-BE49-F238E27FC236}">
                <a16:creationId xmlns:a16="http://schemas.microsoft.com/office/drawing/2014/main" id="{8EADBD94-7C3F-0E47-93E7-19ACADA7A569}"/>
              </a:ext>
            </a:extLst>
          </p:cNvPr>
          <p:cNvSpPr txBox="1"/>
          <p:nvPr/>
        </p:nvSpPr>
        <p:spPr>
          <a:xfrm>
            <a:off x="838199" y="4881662"/>
            <a:ext cx="10515599" cy="92333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tabLst>
                <a:tab pos="903288" algn="l"/>
                <a:tab pos="3992563" algn="l"/>
              </a:tabLst>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t>movq</a:t>
            </a:r>
            <a:r>
              <a:rPr lang="en-US" dirty="0"/>
              <a:t>	D(R</a:t>
            </a:r>
            <a:r>
              <a:rPr lang="en-US" baseline="-25000" dirty="0"/>
              <a:t>b</a:t>
            </a:r>
            <a:r>
              <a:rPr lang="en-US" dirty="0"/>
              <a:t>), R</a:t>
            </a:r>
            <a:r>
              <a:rPr lang="en-US" baseline="-25000" dirty="0"/>
              <a:t>d</a:t>
            </a:r>
            <a:r>
              <a:rPr lang="en-US" dirty="0"/>
              <a:t>	# if </a:t>
            </a:r>
            <a:r>
              <a:rPr lang="en-US" i="1" dirty="0"/>
              <a:t>j</a:t>
            </a:r>
            <a:r>
              <a:rPr lang="en-US" dirty="0"/>
              <a:t> is constant value, D=</a:t>
            </a:r>
            <a:r>
              <a:rPr lang="en-US" i="1" dirty="0"/>
              <a:t>j</a:t>
            </a:r>
            <a:r>
              <a:rPr lang="en-US" dirty="0"/>
              <a:t>*</a:t>
            </a:r>
            <a:r>
              <a:rPr lang="en-US" dirty="0" err="1"/>
              <a:t>sizeof</a:t>
            </a:r>
            <a:r>
              <a:rPr lang="en-US" dirty="0"/>
              <a:t>(</a:t>
            </a:r>
            <a:r>
              <a:rPr lang="en-US" i="1" dirty="0"/>
              <a:t>T</a:t>
            </a:r>
            <a:r>
              <a:rPr lang="en-US" dirty="0"/>
              <a:t>)</a:t>
            </a:r>
          </a:p>
          <a:p>
            <a:r>
              <a:rPr lang="en-US" dirty="0"/>
              <a:t>     </a:t>
            </a:r>
            <a:r>
              <a:rPr lang="en-US" i="1" dirty="0"/>
              <a:t>or</a:t>
            </a:r>
          </a:p>
          <a:p>
            <a:r>
              <a:rPr lang="en-US" dirty="0" err="1"/>
              <a:t>movq</a:t>
            </a:r>
            <a:r>
              <a:rPr lang="en-US" dirty="0"/>
              <a:t>	(R</a:t>
            </a:r>
            <a:r>
              <a:rPr lang="en-US" baseline="-25000" dirty="0"/>
              <a:t>b</a:t>
            </a:r>
            <a:r>
              <a:rPr lang="en-US" dirty="0"/>
              <a:t>, R</a:t>
            </a:r>
            <a:r>
              <a:rPr lang="en-US" baseline="-25000" dirty="0"/>
              <a:t>i</a:t>
            </a:r>
            <a:r>
              <a:rPr lang="en-US" dirty="0"/>
              <a:t>, S), R</a:t>
            </a:r>
            <a:r>
              <a:rPr lang="en-US" baseline="-25000" dirty="0"/>
              <a:t>d</a:t>
            </a:r>
            <a:r>
              <a:rPr lang="en-US" dirty="0"/>
              <a:t>	# if </a:t>
            </a:r>
            <a:r>
              <a:rPr lang="en-US" i="1" dirty="0"/>
              <a:t>j</a:t>
            </a:r>
            <a:r>
              <a:rPr lang="en-US" dirty="0"/>
              <a:t> is variable, store </a:t>
            </a:r>
            <a:r>
              <a:rPr lang="en-US" i="1" dirty="0"/>
              <a:t>j</a:t>
            </a:r>
            <a:r>
              <a:rPr lang="en-US" dirty="0"/>
              <a:t> in R</a:t>
            </a:r>
            <a:r>
              <a:rPr lang="en-US" baseline="-25000" dirty="0"/>
              <a:t>i</a:t>
            </a:r>
            <a:r>
              <a:rPr lang="en-US" dirty="0"/>
              <a:t>, S=</a:t>
            </a:r>
            <a:r>
              <a:rPr lang="en-US" dirty="0" err="1"/>
              <a:t>sizeof</a:t>
            </a:r>
            <a:r>
              <a:rPr lang="en-US" dirty="0"/>
              <a:t>(</a:t>
            </a:r>
            <a:r>
              <a:rPr lang="en-US" i="1" dirty="0"/>
              <a:t>T</a:t>
            </a:r>
            <a:r>
              <a:rPr lang="en-US" dirty="0"/>
              <a:t>)</a:t>
            </a:r>
          </a:p>
        </p:txBody>
      </p:sp>
      <p:pic>
        <p:nvPicPr>
          <p:cNvPr id="14" name="Picture 13">
            <a:extLst>
              <a:ext uri="{FF2B5EF4-FFF2-40B4-BE49-F238E27FC236}">
                <a16:creationId xmlns:a16="http://schemas.microsoft.com/office/drawing/2014/main" id="{0D68512D-C64E-3E43-9D2D-091AE27C0481}"/>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5" name="Picture 14">
            <a:extLst>
              <a:ext uri="{FF2B5EF4-FFF2-40B4-BE49-F238E27FC236}">
                <a16:creationId xmlns:a16="http://schemas.microsoft.com/office/drawing/2014/main" id="{D13E1FEA-AE7F-8B49-9933-47E330DE0DEF}"/>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192631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par>
                          <p:cTn id="13" fill="hold">
                            <p:stCondLst>
                              <p:cond delay="500"/>
                            </p:stCondLst>
                            <p:childTnLst>
                              <p:par>
                                <p:cTn id="14" presetID="14" presetClass="entr" presetSubtype="5"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vertic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dissolve">
                                      <p:cBhvr>
                                        <p:cTn id="21" dur="500"/>
                                        <p:tgtEl>
                                          <p:spTgt spid="8">
                                            <p:txEl>
                                              <p:pRg st="2" end="2"/>
                                            </p:txEl>
                                          </p:spTgt>
                                        </p:tgtEl>
                                      </p:cBhvr>
                                    </p:animEffect>
                                  </p:childTnLst>
                                </p:cTn>
                              </p:par>
                            </p:childTnLst>
                          </p:cTn>
                        </p:par>
                        <p:par>
                          <p:cTn id="22" fill="hold">
                            <p:stCondLst>
                              <p:cond delay="500"/>
                            </p:stCondLst>
                            <p:childTnLst>
                              <p:par>
                                <p:cTn id="23" presetID="14" presetClass="entr" presetSubtype="5"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dissolve">
                                      <p:cBhvr>
                                        <p:cTn id="30" dur="500"/>
                                        <p:tgtEl>
                                          <p:spTgt spid="8">
                                            <p:txEl>
                                              <p:pRg st="5" end="5"/>
                                            </p:txEl>
                                          </p:spTgt>
                                        </p:tgtEl>
                                      </p:cBhvr>
                                    </p:animEffect>
                                  </p:childTnLst>
                                </p:cTn>
                              </p:par>
                            </p:childTnLst>
                          </p:cTn>
                        </p:par>
                        <p:par>
                          <p:cTn id="31" fill="hold">
                            <p:stCondLst>
                              <p:cond delay="500"/>
                            </p:stCondLst>
                            <p:childTnLst>
                              <p:par>
                                <p:cTn id="32" presetID="14" presetClass="entr" presetSubtype="5"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vertical)">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animBg="1"/>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34BD1-788F-BC46-9698-2306C248A3BB}"/>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0EE04897-BCE7-004C-AA62-F3CCBFF1AF8A}"/>
              </a:ext>
            </a:extLst>
          </p:cNvPr>
          <p:cNvSpPr>
            <a:spLocks noGrp="1"/>
          </p:cNvSpPr>
          <p:nvPr>
            <p:ph type="sldNum" sz="quarter" idx="12"/>
          </p:nvPr>
        </p:nvSpPr>
        <p:spPr/>
        <p:txBody>
          <a:bodyPr/>
          <a:lstStyle/>
          <a:p>
            <a:fld id="{B30C84D9-7A41-4FEB-892B-80917372DB87}" type="slidenum">
              <a:rPr lang="en-US" smtClean="0"/>
              <a:t>70</a:t>
            </a:fld>
            <a:endParaRPr lang="en-US"/>
          </a:p>
        </p:txBody>
      </p:sp>
      <p:sp>
        <p:nvSpPr>
          <p:cNvPr id="7" name="Title 6">
            <a:extLst>
              <a:ext uri="{FF2B5EF4-FFF2-40B4-BE49-F238E27FC236}">
                <a16:creationId xmlns:a16="http://schemas.microsoft.com/office/drawing/2014/main" id="{F7860E03-6ADA-CE4D-8110-9F0D2E8D85AF}"/>
              </a:ext>
            </a:extLst>
          </p:cNvPr>
          <p:cNvSpPr>
            <a:spLocks noGrp="1"/>
          </p:cNvSpPr>
          <p:nvPr>
            <p:ph type="title"/>
          </p:nvPr>
        </p:nvSpPr>
        <p:spPr/>
        <p:txBody>
          <a:bodyPr/>
          <a:lstStyle/>
          <a:p>
            <a:r>
              <a:rPr lang="en-US" dirty="0"/>
              <a:t>Structured Programming:</a:t>
            </a:r>
            <a:br>
              <a:rPr lang="en-US" dirty="0"/>
            </a:br>
            <a:r>
              <a:rPr lang="en-US" dirty="0"/>
              <a:t>Loops</a:t>
            </a:r>
          </a:p>
        </p:txBody>
      </p:sp>
      <p:sp>
        <p:nvSpPr>
          <p:cNvPr id="8" name="Text Placeholder 7">
            <a:extLst>
              <a:ext uri="{FF2B5EF4-FFF2-40B4-BE49-F238E27FC236}">
                <a16:creationId xmlns:a16="http://schemas.microsoft.com/office/drawing/2014/main" id="{FD322374-03A9-F349-AF56-E3FB7209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548093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622418E-6DF8-0542-9298-296F8A65C5D6}"/>
              </a:ext>
            </a:extLst>
          </p:cNvPr>
          <p:cNvSpPr>
            <a:spLocks noGrp="1"/>
          </p:cNvSpPr>
          <p:nvPr>
            <p:ph type="title"/>
          </p:nvPr>
        </p:nvSpPr>
        <p:spPr/>
        <p:txBody>
          <a:bodyPr/>
          <a:lstStyle/>
          <a:p>
            <a:r>
              <a:rPr lang="en-US" dirty="0"/>
              <a:t>Do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71</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A88E1F85-16CD-B944-9C2E-B1C637835B42}"/>
              </a:ext>
            </a:extLst>
          </p:cNvPr>
          <p:cNvSpPr/>
          <p:nvPr/>
        </p:nvSpPr>
        <p:spPr>
          <a:xfrm>
            <a:off x="885882" y="2652286"/>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do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while (y&gt;0);</a:t>
            </a:r>
          </a:p>
        </p:txBody>
      </p:sp>
      <p:sp>
        <p:nvSpPr>
          <p:cNvPr id="10" name="Rounded Rectangle 9">
            <a:extLst>
              <a:ext uri="{FF2B5EF4-FFF2-40B4-BE49-F238E27FC236}">
                <a16:creationId xmlns:a16="http://schemas.microsoft.com/office/drawing/2014/main" id="{41688110-0C3C-1246-BBEE-46A7E2867438}"/>
              </a:ext>
            </a:extLst>
          </p:cNvPr>
          <p:cNvSpPr/>
          <p:nvPr/>
        </p:nvSpPr>
        <p:spPr>
          <a:xfrm>
            <a:off x="6096001" y="2937165"/>
            <a:ext cx="3463636"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X0, y in X1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add     x0, x0, x1</a:t>
            </a:r>
          </a:p>
          <a:p>
            <a:r>
              <a:rPr lang="en-US" dirty="0">
                <a:solidFill>
                  <a:srgbClr val="00FA00"/>
                </a:solidFill>
                <a:latin typeface="Lucida Console" panose="020B0609040504020204" pitchFamily="49" charset="0"/>
              </a:rPr>
              <a:t>    sub     x1, x1, #1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bgt</a:t>
            </a:r>
            <a:r>
              <a:rPr lang="en-US" dirty="0">
                <a:solidFill>
                  <a:srgbClr val="00FA00"/>
                </a:solidFill>
                <a:latin typeface="Lucida Console" panose="020B0609040504020204" pitchFamily="49" charset="0"/>
              </a:rPr>
              <a:t>     .L2</a:t>
            </a:r>
          </a:p>
        </p:txBody>
      </p:sp>
    </p:spTree>
    <p:extLst>
      <p:ext uri="{BB962C8B-B14F-4D97-AF65-F5344CB8AC3E}">
        <p14:creationId xmlns:p14="http://schemas.microsoft.com/office/powerpoint/2010/main" val="30609612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Do Loop:</a:t>
            </a:r>
            <a:br>
              <a:rPr lang="en-US" dirty="0"/>
            </a:br>
            <a:r>
              <a:rPr lang="en-US" dirty="0"/>
              <a:t>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72</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7582234A-91B5-E149-9954-4E9D10C27CC3}"/>
              </a:ext>
            </a:extLst>
          </p:cNvPr>
          <p:cNvSpPr/>
          <p:nvPr/>
        </p:nvSpPr>
        <p:spPr>
          <a:xfrm>
            <a:off x="5918214" y="740525"/>
            <a:ext cx="3877510"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84967F6D-907B-6948-BE89-B6490E6E6147}"/>
              </a:ext>
            </a:extLst>
          </p:cNvPr>
          <p:cNvSpPr txBox="1"/>
          <p:nvPr/>
        </p:nvSpPr>
        <p:spPr>
          <a:xfrm>
            <a:off x="7231866" y="371192"/>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97104F19-0F82-714D-BE53-D89EAD79A666}"/>
              </a:ext>
            </a:extLst>
          </p:cNvPr>
          <p:cNvSpPr/>
          <p:nvPr/>
        </p:nvSpPr>
        <p:spPr>
          <a:xfrm>
            <a:off x="838200" y="3594229"/>
            <a:ext cx="5002299" cy="15932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FDDD742B-9C91-E145-9563-86C23072B1D9}"/>
              </a:ext>
            </a:extLst>
          </p:cNvPr>
          <p:cNvSpPr txBox="1"/>
          <p:nvPr/>
        </p:nvSpPr>
        <p:spPr>
          <a:xfrm>
            <a:off x="2747199" y="3244334"/>
            <a:ext cx="1184299" cy="369332"/>
          </a:xfrm>
          <a:prstGeom prst="rect">
            <a:avLst/>
          </a:prstGeom>
          <a:noFill/>
        </p:spPr>
        <p:txBody>
          <a:bodyPr wrap="none" rtlCol="0">
            <a:spAutoFit/>
          </a:bodyPr>
          <a:lstStyle/>
          <a:p>
            <a:pPr algn="ctr"/>
            <a:r>
              <a:rPr lang="en-US" dirty="0" err="1"/>
              <a:t>Goto</a:t>
            </a:r>
            <a:r>
              <a:rPr lang="en-US" dirty="0"/>
              <a:t> Code</a:t>
            </a:r>
          </a:p>
        </p:txBody>
      </p:sp>
      <p:sp>
        <p:nvSpPr>
          <p:cNvPr id="12" name="Rounded Rectangle 11">
            <a:extLst>
              <a:ext uri="{FF2B5EF4-FFF2-40B4-BE49-F238E27FC236}">
                <a16:creationId xmlns:a16="http://schemas.microsoft.com/office/drawing/2014/main" id="{50711DEB-5A65-1D43-8F95-6CA68BFE8F4F}"/>
              </a:ext>
            </a:extLst>
          </p:cNvPr>
          <p:cNvSpPr/>
          <p:nvPr/>
        </p:nvSpPr>
        <p:spPr>
          <a:xfrm>
            <a:off x="6369207" y="3613666"/>
            <a:ext cx="5587267" cy="201127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.L1:</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body_assembly</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cmp</a:t>
            </a:r>
            <a:r>
              <a:rPr lang="en-US" dirty="0">
                <a:solidFill>
                  <a:srgbClr val="00FF00"/>
                </a:solidFill>
                <a:latin typeface="Courier New Bold" panose="02070609020205020404" pitchFamily="49" charset="0"/>
                <a:cs typeface="Courier New Bold" panose="02070609020205020404" pitchFamily="49" charset="0"/>
              </a:rPr>
              <a:t> 	x10, x11	</a:t>
            </a:r>
            <a:r>
              <a:rPr lang="en-US" sz="1400" dirty="0">
                <a:solidFill>
                  <a:srgbClr val="00FF00"/>
                </a:solidFill>
                <a:latin typeface="Courier New Bold" panose="02070609020205020404" pitchFamily="49" charset="0"/>
                <a:cs typeface="Courier New Bold" panose="02070609020205020404" pitchFamily="49" charset="0"/>
              </a:rPr>
              <a:t># or </a:t>
            </a:r>
            <a:r>
              <a:rPr lang="en-US" sz="1400" dirty="0" err="1">
                <a:solidFill>
                  <a:srgbClr val="00FF00"/>
                </a:solidFill>
                <a:latin typeface="Courier New Bold" panose="02070609020205020404" pitchFamily="49" charset="0"/>
                <a:cs typeface="Courier New Bold" panose="02070609020205020404" pitchFamily="49" charset="0"/>
              </a:rPr>
              <a:t>tst</a:t>
            </a:r>
            <a:r>
              <a:rPr lang="en-US" sz="1400" dirty="0">
                <a:solidFill>
                  <a:srgbClr val="00FF00"/>
                </a:solidFill>
                <a:latin typeface="Courier New Bold" panose="02070609020205020404" pitchFamily="49" charset="0"/>
                <a:cs typeface="Courier New Bold" panose="02070609020205020404" pitchFamily="49" charset="0"/>
              </a:rPr>
              <a:t> or arithmetic</a:t>
            </a:r>
            <a:endParaRPr lang="en-US" dirty="0">
              <a:solidFill>
                <a:srgbClr val="00FF00"/>
              </a:solidFill>
              <a:latin typeface="Courier New Bold" panose="02070609020205020404" pitchFamily="49" charset="0"/>
              <a:cs typeface="Courier New Bold" panose="02070609020205020404" pitchFamily="49" charset="0"/>
            </a:endParaRPr>
          </a:p>
          <a:p>
            <a:pPr>
              <a:tabLst>
                <a:tab pos="1254125" algn="l"/>
                <a:tab pos="2743200" algn="l"/>
              </a:tabLst>
            </a:pP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bXX</a:t>
            </a:r>
            <a:r>
              <a:rPr lang="en-US" dirty="0">
                <a:solidFill>
                  <a:srgbClr val="00FF00"/>
                </a:solidFill>
                <a:latin typeface="Courier New Bold" panose="02070609020205020404" pitchFamily="49" charset="0"/>
                <a:cs typeface="Courier New Bold" panose="02070609020205020404" pitchFamily="49" charset="0"/>
              </a:rPr>
              <a:t>	.L1</a:t>
            </a:r>
          </a:p>
          <a:p>
            <a:pPr>
              <a:tabLst>
                <a:tab pos="1254125" algn="l"/>
                <a:tab pos="2743200" algn="l"/>
              </a:tabLst>
            </a:pP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after_code_assembly</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D51AAD49-C7E6-9F47-9AB6-1E6B716D94AF}"/>
              </a:ext>
            </a:extLst>
          </p:cNvPr>
          <p:cNvSpPr txBox="1"/>
          <p:nvPr/>
        </p:nvSpPr>
        <p:spPr>
          <a:xfrm>
            <a:off x="8362171" y="3244334"/>
            <a:ext cx="1611339" cy="369332"/>
          </a:xfrm>
          <a:prstGeom prst="rect">
            <a:avLst/>
          </a:prstGeom>
          <a:noFill/>
        </p:spPr>
        <p:txBody>
          <a:bodyPr wrap="none" rtlCol="0">
            <a:spAutoFit/>
          </a:bodyPr>
          <a:lstStyle/>
          <a:p>
            <a:pPr algn="ctr"/>
            <a:r>
              <a:rPr lang="en-US" dirty="0"/>
              <a:t>Assembly Code</a:t>
            </a:r>
          </a:p>
        </p:txBody>
      </p:sp>
      <p:sp>
        <p:nvSpPr>
          <p:cNvPr id="14" name="Bent Arrow 13">
            <a:extLst>
              <a:ext uri="{FF2B5EF4-FFF2-40B4-BE49-F238E27FC236}">
                <a16:creationId xmlns:a16="http://schemas.microsoft.com/office/drawing/2014/main" id="{FD4FFEAA-19CA-264C-A88A-64FB641C98F7}"/>
              </a:ext>
            </a:extLst>
          </p:cNvPr>
          <p:cNvSpPr/>
          <p:nvPr/>
        </p:nvSpPr>
        <p:spPr>
          <a:xfrm rot="16200000" flipH="1">
            <a:off x="2769911" y="788710"/>
            <a:ext cx="2774670" cy="3877510"/>
          </a:xfrm>
          <a:prstGeom prst="bentArrow">
            <a:avLst>
              <a:gd name="adj1" fmla="val 12018"/>
              <a:gd name="adj2" fmla="val 25000"/>
              <a:gd name="adj3" fmla="val 23003"/>
              <a:gd name="adj4" fmla="val 4375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98E80EC-B6C9-984A-B08A-63A33B924767}"/>
              </a:ext>
            </a:extLst>
          </p:cNvPr>
          <p:cNvSpPr txBox="1"/>
          <p:nvPr/>
        </p:nvSpPr>
        <p:spPr>
          <a:xfrm>
            <a:off x="1479497" y="1891154"/>
            <a:ext cx="3632213" cy="461665"/>
          </a:xfrm>
          <a:prstGeom prst="rect">
            <a:avLst/>
          </a:prstGeom>
          <a:solidFill>
            <a:schemeClr val="accent1">
              <a:lumMod val="20000"/>
              <a:lumOff val="80000"/>
            </a:schemeClr>
          </a:solidFill>
        </p:spPr>
        <p:txBody>
          <a:bodyPr wrap="none" rtlCol="0">
            <a:spAutoFit/>
          </a:bodyPr>
          <a:lstStyle/>
          <a:p>
            <a:r>
              <a:rPr lang="en-US" sz="2400" dirty="0"/>
              <a:t>No change to test condition</a:t>
            </a:r>
          </a:p>
        </p:txBody>
      </p:sp>
      <p:cxnSp>
        <p:nvCxnSpPr>
          <p:cNvPr id="16" name="Straight Arrow Connector 15">
            <a:extLst>
              <a:ext uri="{FF2B5EF4-FFF2-40B4-BE49-F238E27FC236}">
                <a16:creationId xmlns:a16="http://schemas.microsoft.com/office/drawing/2014/main" id="{B350D2B9-AF9C-1647-A13E-5D9C4AC5D65F}"/>
              </a:ext>
            </a:extLst>
          </p:cNvPr>
          <p:cNvCxnSpPr>
            <a:cxnSpLocks/>
          </p:cNvCxnSpPr>
          <p:nvPr/>
        </p:nvCxnSpPr>
        <p:spPr>
          <a:xfrm>
            <a:off x="5527758" y="4658402"/>
            <a:ext cx="1288678" cy="560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6CAD1B-1816-E44B-A92B-DEE2AA11EA84}"/>
              </a:ext>
            </a:extLst>
          </p:cNvPr>
          <p:cNvCxnSpPr>
            <a:cxnSpLocks/>
          </p:cNvCxnSpPr>
          <p:nvPr/>
        </p:nvCxnSpPr>
        <p:spPr>
          <a:xfrm>
            <a:off x="5500048" y="4646511"/>
            <a:ext cx="1316388" cy="3812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D50431A-95DD-1E4E-AA07-19A5DE68EA0B}"/>
              </a:ext>
            </a:extLst>
          </p:cNvPr>
          <p:cNvSpPr txBox="1"/>
          <p:nvPr/>
        </p:nvSpPr>
        <p:spPr>
          <a:xfrm>
            <a:off x="4428985" y="4986152"/>
            <a:ext cx="2142125" cy="1200329"/>
          </a:xfrm>
          <a:prstGeom prst="rect">
            <a:avLst/>
          </a:prstGeom>
          <a:solidFill>
            <a:schemeClr val="accent1">
              <a:lumMod val="20000"/>
              <a:lumOff val="80000"/>
            </a:schemeClr>
          </a:solidFill>
        </p:spPr>
        <p:txBody>
          <a:bodyPr wrap="none" rtlCol="0">
            <a:spAutoFit/>
          </a:bodyPr>
          <a:lstStyle/>
          <a:p>
            <a:r>
              <a:rPr lang="en-US" dirty="0" err="1"/>
              <a:t>cmp</a:t>
            </a:r>
            <a:r>
              <a:rPr lang="en-US" dirty="0"/>
              <a:t>/</a:t>
            </a:r>
            <a:r>
              <a:rPr lang="en-US" dirty="0" err="1"/>
              <a:t>tst</a:t>
            </a:r>
            <a:r>
              <a:rPr lang="en-US" dirty="0"/>
              <a:t> unnecessary</a:t>
            </a:r>
            <a:br>
              <a:rPr lang="en-US" dirty="0"/>
            </a:br>
            <a:r>
              <a:rPr lang="en-US" dirty="0"/>
              <a:t>if arithmetic in</a:t>
            </a:r>
            <a:br>
              <a:rPr lang="en-US" dirty="0"/>
            </a:br>
            <a:r>
              <a:rPr lang="en-US" i="1" dirty="0" err="1"/>
              <a:t>body_assembly</a:t>
            </a:r>
            <a:br>
              <a:rPr lang="en-US" dirty="0"/>
            </a:br>
            <a:r>
              <a:rPr lang="en-US" dirty="0"/>
              <a:t>sets condition codes</a:t>
            </a:r>
          </a:p>
        </p:txBody>
      </p:sp>
    </p:spTree>
    <p:extLst>
      <p:ext uri="{BB962C8B-B14F-4D97-AF65-F5344CB8AC3E}">
        <p14:creationId xmlns:p14="http://schemas.microsoft.com/office/powerpoint/2010/main" val="139743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par>
                          <p:cTn id="11" fill="hold">
                            <p:stCondLst>
                              <p:cond delay="500"/>
                            </p:stCondLst>
                            <p:childTnLst>
                              <p:par>
                                <p:cTn id="12" presetID="22" presetClass="exit" presetSubtype="1" fill="hold" grpId="1" nodeType="afterEffect">
                                  <p:stCondLst>
                                    <p:cond delay="1500"/>
                                  </p:stCondLst>
                                  <p:childTnLst>
                                    <p:animEffect transition="out" filter="wipe(up)">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dissolv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2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622418E-6DF8-0542-9298-296F8A65C5D6}"/>
              </a:ext>
            </a:extLst>
          </p:cNvPr>
          <p:cNvSpPr>
            <a:spLocks noGrp="1"/>
          </p:cNvSpPr>
          <p:nvPr>
            <p:ph type="title"/>
          </p:nvPr>
        </p:nvSpPr>
        <p:spPr/>
        <p:txBody>
          <a:bodyPr/>
          <a:lstStyle/>
          <a:p>
            <a:r>
              <a:rPr lang="en-US" dirty="0"/>
              <a:t>Do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A88E1F85-16CD-B944-9C2E-B1C637835B42}"/>
              </a:ext>
            </a:extLst>
          </p:cNvPr>
          <p:cNvSpPr/>
          <p:nvPr/>
        </p:nvSpPr>
        <p:spPr>
          <a:xfrm>
            <a:off x="885882" y="2652286"/>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do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while (y&gt;0);</a:t>
            </a:r>
          </a:p>
        </p:txBody>
      </p:sp>
      <p:sp>
        <p:nvSpPr>
          <p:cNvPr id="10" name="Rounded Rectangle 9">
            <a:extLst>
              <a:ext uri="{FF2B5EF4-FFF2-40B4-BE49-F238E27FC236}">
                <a16:creationId xmlns:a16="http://schemas.microsoft.com/office/drawing/2014/main" id="{41688110-0C3C-1246-BBEE-46A7E2867438}"/>
              </a:ext>
            </a:extLst>
          </p:cNvPr>
          <p:cNvSpPr/>
          <p:nvPr/>
        </p:nvSpPr>
        <p:spPr>
          <a:xfrm>
            <a:off x="6096001" y="2937165"/>
            <a:ext cx="3463636"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X0, y in X1</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add     x0, x0, x1</a:t>
            </a:r>
          </a:p>
          <a:p>
            <a:r>
              <a:rPr lang="en-US" dirty="0">
                <a:solidFill>
                  <a:srgbClr val="00FA00"/>
                </a:solidFill>
                <a:latin typeface="Lucida Console" panose="020B0609040504020204" pitchFamily="49" charset="0"/>
              </a:rPr>
              <a:t>    sub     x1, x1, #1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x1, 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bgt</a:t>
            </a:r>
            <a:r>
              <a:rPr lang="en-US" dirty="0">
                <a:solidFill>
                  <a:srgbClr val="00FA00"/>
                </a:solidFill>
                <a:latin typeface="Lucida Console" panose="020B0609040504020204" pitchFamily="49" charset="0"/>
              </a:rPr>
              <a:t>     .L2</a:t>
            </a:r>
          </a:p>
        </p:txBody>
      </p:sp>
      <p:sp>
        <p:nvSpPr>
          <p:cNvPr id="11" name="TextBox 10">
            <a:extLst>
              <a:ext uri="{FF2B5EF4-FFF2-40B4-BE49-F238E27FC236}">
                <a16:creationId xmlns:a16="http://schemas.microsoft.com/office/drawing/2014/main" id="{DDAA5429-6821-1441-8503-790C2B8A8FC1}"/>
              </a:ext>
            </a:extLst>
          </p:cNvPr>
          <p:cNvSpPr txBox="1"/>
          <p:nvPr/>
        </p:nvSpPr>
        <p:spPr>
          <a:xfrm>
            <a:off x="1946972" y="2282954"/>
            <a:ext cx="843501" cy="369332"/>
          </a:xfrm>
          <a:prstGeom prst="rect">
            <a:avLst/>
          </a:prstGeom>
          <a:noFill/>
        </p:spPr>
        <p:txBody>
          <a:bodyPr wrap="none" rtlCol="0">
            <a:spAutoFit/>
          </a:bodyPr>
          <a:lstStyle/>
          <a:p>
            <a:pPr algn="ctr"/>
            <a:r>
              <a:rPr lang="en-US" dirty="0"/>
              <a:t>C Code</a:t>
            </a:r>
          </a:p>
        </p:txBody>
      </p:sp>
      <p:sp>
        <p:nvSpPr>
          <p:cNvPr id="12" name="TextBox 11">
            <a:extLst>
              <a:ext uri="{FF2B5EF4-FFF2-40B4-BE49-F238E27FC236}">
                <a16:creationId xmlns:a16="http://schemas.microsoft.com/office/drawing/2014/main" id="{D3274EF8-5B25-6047-9AB3-574641A1AA99}"/>
              </a:ext>
            </a:extLst>
          </p:cNvPr>
          <p:cNvSpPr txBox="1"/>
          <p:nvPr/>
        </p:nvSpPr>
        <p:spPr>
          <a:xfrm>
            <a:off x="6768074" y="2567833"/>
            <a:ext cx="2119491" cy="369332"/>
          </a:xfrm>
          <a:prstGeom prst="rect">
            <a:avLst/>
          </a:prstGeom>
          <a:noFill/>
        </p:spPr>
        <p:txBody>
          <a:bodyPr wrap="none" rtlCol="0">
            <a:spAutoFit/>
          </a:bodyPr>
          <a:lstStyle/>
          <a:p>
            <a:pPr algn="ctr"/>
            <a:r>
              <a:rPr lang="en-US" dirty="0"/>
              <a:t>ARM Assembly Code</a:t>
            </a:r>
          </a:p>
        </p:txBody>
      </p:sp>
      <p:sp>
        <p:nvSpPr>
          <p:cNvPr id="13" name="Rounded Rectangle 12">
            <a:extLst>
              <a:ext uri="{FF2B5EF4-FFF2-40B4-BE49-F238E27FC236}">
                <a16:creationId xmlns:a16="http://schemas.microsoft.com/office/drawing/2014/main" id="{DA7F438B-63A8-3D49-8AC5-AC3ED784F932}"/>
              </a:ext>
            </a:extLst>
          </p:cNvPr>
          <p:cNvSpPr/>
          <p:nvPr/>
        </p:nvSpPr>
        <p:spPr>
          <a:xfrm>
            <a:off x="2037027" y="4971103"/>
            <a:ext cx="5002299" cy="175037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p:txBody>
      </p:sp>
      <p:sp>
        <p:nvSpPr>
          <p:cNvPr id="14" name="TextBox 13">
            <a:extLst>
              <a:ext uri="{FF2B5EF4-FFF2-40B4-BE49-F238E27FC236}">
                <a16:creationId xmlns:a16="http://schemas.microsoft.com/office/drawing/2014/main" id="{6448134A-AB19-864D-83FB-11A0B2E5830D}"/>
              </a:ext>
            </a:extLst>
          </p:cNvPr>
          <p:cNvSpPr txBox="1"/>
          <p:nvPr/>
        </p:nvSpPr>
        <p:spPr>
          <a:xfrm>
            <a:off x="3946026" y="4621209"/>
            <a:ext cx="1184299" cy="369332"/>
          </a:xfrm>
          <a:prstGeom prst="rect">
            <a:avLst/>
          </a:prstGeom>
          <a:noFill/>
        </p:spPr>
        <p:txBody>
          <a:bodyPr wrap="none" rtlCol="0">
            <a:spAutoFit/>
          </a:bodyPr>
          <a:lstStyle/>
          <a:p>
            <a:pPr algn="ctr"/>
            <a:r>
              <a:rPr lang="en-US" dirty="0" err="1"/>
              <a:t>Goto</a:t>
            </a:r>
            <a:r>
              <a:rPr lang="en-US" dirty="0"/>
              <a:t> Code</a:t>
            </a:r>
          </a:p>
        </p:txBody>
      </p:sp>
      <p:sp>
        <p:nvSpPr>
          <p:cNvPr id="15" name="Bent Arrow 14">
            <a:extLst>
              <a:ext uri="{FF2B5EF4-FFF2-40B4-BE49-F238E27FC236}">
                <a16:creationId xmlns:a16="http://schemas.microsoft.com/office/drawing/2014/main" id="{48AA762C-F0AA-7049-B647-FF68DC2A4EC5}"/>
              </a:ext>
            </a:extLst>
          </p:cNvPr>
          <p:cNvSpPr/>
          <p:nvPr/>
        </p:nvSpPr>
        <p:spPr>
          <a:xfrm rot="10800000" flipH="1">
            <a:off x="1076894" y="4417594"/>
            <a:ext cx="1184299" cy="1750370"/>
          </a:xfrm>
          <a:prstGeom prst="bentArrow">
            <a:avLst>
              <a:gd name="adj1" fmla="val 12018"/>
              <a:gd name="adj2" fmla="val 14777"/>
              <a:gd name="adj3" fmla="val 23003"/>
              <a:gd name="adj4" fmla="val 4492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Bent Arrow 15">
            <a:extLst>
              <a:ext uri="{FF2B5EF4-FFF2-40B4-BE49-F238E27FC236}">
                <a16:creationId xmlns:a16="http://schemas.microsoft.com/office/drawing/2014/main" id="{9FB96825-5CD1-5B42-94BB-3B548E733489}"/>
              </a:ext>
            </a:extLst>
          </p:cNvPr>
          <p:cNvSpPr/>
          <p:nvPr/>
        </p:nvSpPr>
        <p:spPr>
          <a:xfrm rot="10800000" flipH="1" flipV="1">
            <a:off x="5176818" y="3653764"/>
            <a:ext cx="1184299" cy="1525301"/>
          </a:xfrm>
          <a:prstGeom prst="bentArrow">
            <a:avLst>
              <a:gd name="adj1" fmla="val 12018"/>
              <a:gd name="adj2" fmla="val 14777"/>
              <a:gd name="adj3" fmla="val 23003"/>
              <a:gd name="adj4" fmla="val 4492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719640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7DAA6D-5056-DC4A-A611-0C624ED181AF}"/>
              </a:ext>
            </a:extLst>
          </p:cNvPr>
          <p:cNvSpPr>
            <a:spLocks noGrp="1"/>
          </p:cNvSpPr>
          <p:nvPr>
            <p:ph type="title"/>
          </p:nvPr>
        </p:nvSpPr>
        <p:spPr/>
        <p:txBody>
          <a:bodyPr/>
          <a:lstStyle/>
          <a:p>
            <a:r>
              <a:rPr lang="en-US" dirty="0"/>
              <a:t>If-Then-Else Recipe vs Do Loop Recipe</a:t>
            </a:r>
          </a:p>
        </p:txBody>
      </p:sp>
      <p:sp>
        <p:nvSpPr>
          <p:cNvPr id="7" name="Text Placeholder 6">
            <a:extLst>
              <a:ext uri="{FF2B5EF4-FFF2-40B4-BE49-F238E27FC236}">
                <a16:creationId xmlns:a16="http://schemas.microsoft.com/office/drawing/2014/main" id="{0CFB6460-6CB7-A540-9E05-21AF9F6E002D}"/>
              </a:ext>
            </a:extLst>
          </p:cNvPr>
          <p:cNvSpPr>
            <a:spLocks noGrp="1"/>
          </p:cNvSpPr>
          <p:nvPr>
            <p:ph type="body" idx="1"/>
          </p:nvPr>
        </p:nvSpPr>
        <p:spPr/>
        <p:txBody>
          <a:bodyPr/>
          <a:lstStyle/>
          <a:p>
            <a:r>
              <a:rPr lang="en-US" dirty="0"/>
              <a:t>If-Then-Else</a:t>
            </a:r>
          </a:p>
        </p:txBody>
      </p:sp>
      <p:sp>
        <p:nvSpPr>
          <p:cNvPr id="8" name="Content Placeholder 7">
            <a:extLst>
              <a:ext uri="{FF2B5EF4-FFF2-40B4-BE49-F238E27FC236}">
                <a16:creationId xmlns:a16="http://schemas.microsoft.com/office/drawing/2014/main" id="{18365DCF-1D51-3145-B2C6-A3FFBCF1062D}"/>
              </a:ext>
            </a:extLst>
          </p:cNvPr>
          <p:cNvSpPr>
            <a:spLocks noGrp="1"/>
          </p:cNvSpPr>
          <p:nvPr>
            <p:ph sz="half" idx="2"/>
          </p:nvPr>
        </p:nvSpPr>
        <p:spPr/>
        <p:txBody>
          <a:bodyPr/>
          <a:lstStyle/>
          <a:p>
            <a:r>
              <a:rPr lang="en-US" dirty="0"/>
              <a:t>Conditional branch </a:t>
            </a:r>
            <a:r>
              <a:rPr lang="en-US" i="1" dirty="0"/>
              <a:t>forward</a:t>
            </a:r>
            <a:endParaRPr lang="en-US" dirty="0"/>
          </a:p>
          <a:p>
            <a:endParaRPr lang="en-US" dirty="0"/>
          </a:p>
          <a:p>
            <a:r>
              <a:rPr lang="en-US" dirty="0"/>
              <a:t>Negate test condition</a:t>
            </a:r>
          </a:p>
          <a:p>
            <a:endParaRPr lang="en-US" dirty="0"/>
          </a:p>
          <a:p>
            <a:r>
              <a:rPr lang="en-US" dirty="0"/>
              <a:t>Often multiple labels</a:t>
            </a:r>
          </a:p>
          <a:p>
            <a:pPr lvl="1"/>
            <a:r>
              <a:rPr lang="en-US" dirty="0"/>
              <a:t>Conditional branch target “Else”</a:t>
            </a:r>
          </a:p>
          <a:p>
            <a:pPr lvl="1"/>
            <a:r>
              <a:rPr lang="en-US" dirty="0"/>
              <a:t>Unconditional jump target “Done”</a:t>
            </a:r>
          </a:p>
        </p:txBody>
      </p:sp>
      <p:sp>
        <p:nvSpPr>
          <p:cNvPr id="9" name="Text Placeholder 8">
            <a:extLst>
              <a:ext uri="{FF2B5EF4-FFF2-40B4-BE49-F238E27FC236}">
                <a16:creationId xmlns:a16="http://schemas.microsoft.com/office/drawing/2014/main" id="{050880C8-E1B9-FD47-B700-BCA4C607FDCC}"/>
              </a:ext>
            </a:extLst>
          </p:cNvPr>
          <p:cNvSpPr>
            <a:spLocks noGrp="1"/>
          </p:cNvSpPr>
          <p:nvPr>
            <p:ph type="body" sz="quarter" idx="3"/>
          </p:nvPr>
        </p:nvSpPr>
        <p:spPr/>
        <p:txBody>
          <a:bodyPr/>
          <a:lstStyle/>
          <a:p>
            <a:r>
              <a:rPr lang="en-US" dirty="0"/>
              <a:t>Do Loop</a:t>
            </a:r>
          </a:p>
        </p:txBody>
      </p:sp>
      <p:sp>
        <p:nvSpPr>
          <p:cNvPr id="10" name="Content Placeholder 9">
            <a:extLst>
              <a:ext uri="{FF2B5EF4-FFF2-40B4-BE49-F238E27FC236}">
                <a16:creationId xmlns:a16="http://schemas.microsoft.com/office/drawing/2014/main" id="{9F7DC86F-E94A-B74F-B9A9-F7DE25A68686}"/>
              </a:ext>
            </a:extLst>
          </p:cNvPr>
          <p:cNvSpPr>
            <a:spLocks noGrp="1"/>
          </p:cNvSpPr>
          <p:nvPr>
            <p:ph sz="quarter" idx="4"/>
          </p:nvPr>
        </p:nvSpPr>
        <p:spPr/>
        <p:txBody>
          <a:bodyPr/>
          <a:lstStyle/>
          <a:p>
            <a:r>
              <a:rPr lang="en-US" dirty="0"/>
              <a:t>Conditional branch </a:t>
            </a:r>
            <a:r>
              <a:rPr lang="en-US" i="1" dirty="0"/>
              <a:t>backward</a:t>
            </a:r>
            <a:endParaRPr lang="en-US" dirty="0"/>
          </a:p>
          <a:p>
            <a:endParaRPr lang="en-US" dirty="0"/>
          </a:p>
          <a:p>
            <a:r>
              <a:rPr lang="en-US" dirty="0"/>
              <a:t>Preserve test condition</a:t>
            </a:r>
          </a:p>
          <a:p>
            <a:endParaRPr lang="en-US" dirty="0"/>
          </a:p>
          <a:p>
            <a:r>
              <a:rPr lang="en-US" dirty="0"/>
              <a:t>Typically one label</a:t>
            </a:r>
          </a:p>
          <a:p>
            <a:pPr lvl="1"/>
            <a:r>
              <a:rPr lang="en-US" dirty="0"/>
              <a:t>Conditional branch target “Loop”</a:t>
            </a:r>
          </a:p>
        </p:txBody>
      </p:sp>
      <p:sp>
        <p:nvSpPr>
          <p:cNvPr id="3" name="Footer Placeholder 2">
            <a:extLst>
              <a:ext uri="{FF2B5EF4-FFF2-40B4-BE49-F238E27FC236}">
                <a16:creationId xmlns:a16="http://schemas.microsoft.com/office/drawing/2014/main" id="{603910C0-5B0B-D64C-B3FC-6CD9FE5B2BA1}"/>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BF28AA6C-8166-7A42-B192-994E95EAD7AE}"/>
              </a:ext>
            </a:extLst>
          </p:cNvPr>
          <p:cNvSpPr>
            <a:spLocks noGrp="1"/>
          </p:cNvSpPr>
          <p:nvPr>
            <p:ph type="sldNum" sz="quarter" idx="12"/>
          </p:nvPr>
        </p:nvSpPr>
        <p:spPr/>
        <p:txBody>
          <a:bodyPr/>
          <a:lstStyle/>
          <a:p>
            <a:fld id="{B30C84D9-7A41-4FEB-892B-80917372DB87}" type="slidenum">
              <a:rPr lang="en-US" smtClean="0"/>
              <a:t>74</a:t>
            </a:fld>
            <a:endParaRPr lang="en-US"/>
          </a:p>
        </p:txBody>
      </p:sp>
      <p:sp>
        <p:nvSpPr>
          <p:cNvPr id="11" name="Text Placeholder 10">
            <a:extLst>
              <a:ext uri="{FF2B5EF4-FFF2-40B4-BE49-F238E27FC236}">
                <a16:creationId xmlns:a16="http://schemas.microsoft.com/office/drawing/2014/main" id="{4A32170F-1E54-2D43-A6FE-4F0827743CA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0167017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Recipe (-</a:t>
            </a:r>
            <a:r>
              <a:rPr lang="en-US" dirty="0" err="1"/>
              <a:t>Og</a:t>
            </a:r>
            <a:r>
              <a:rPr lang="en-US" dirty="0"/>
              <a:t>)</a:t>
            </a:r>
          </a:p>
        </p:txBody>
      </p:sp>
      <p:sp>
        <p:nvSpPr>
          <p:cNvPr id="8" name="Content Placeholder 7">
            <a:extLst>
              <a:ext uri="{FF2B5EF4-FFF2-40B4-BE49-F238E27FC236}">
                <a16:creationId xmlns:a16="http://schemas.microsoft.com/office/drawing/2014/main" id="{199DCB8E-738B-5543-9898-754DD79C6F79}"/>
              </a:ext>
            </a:extLst>
          </p:cNvPr>
          <p:cNvSpPr>
            <a:spLocks noGrp="1"/>
          </p:cNvSpPr>
          <p:nvPr>
            <p:ph sz="half" idx="1"/>
          </p:nvPr>
        </p:nvSpPr>
        <p:spPr/>
        <p:txBody>
          <a:bodyPr/>
          <a:lstStyle/>
          <a:p>
            <a:r>
              <a:rPr lang="en-US" dirty="0"/>
              <a:t>Rewrite as Do Loop, but first </a:t>
            </a:r>
          </a:p>
          <a:p>
            <a:r>
              <a:rPr lang="en-US" dirty="0"/>
              <a:t>Insert </a:t>
            </a:r>
            <a:r>
              <a:rPr lang="en-US" dirty="0" err="1">
                <a:latin typeface="Lucida Console" panose="020B0609040504020204" pitchFamily="49" charset="0"/>
              </a:rPr>
              <a:t>goto</a:t>
            </a:r>
            <a:r>
              <a:rPr lang="en-US" dirty="0"/>
              <a:t> / unconditional jump to the test condition</a:t>
            </a:r>
          </a:p>
          <a:p>
            <a:endParaRPr lang="en-US" dirty="0"/>
          </a:p>
          <a:p>
            <a:r>
              <a:rPr lang="en-US" dirty="0"/>
              <a:t>Jump over loop body to determine if loop body should ever execute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1" name="TextBox 10">
            <a:extLst>
              <a:ext uri="{FF2B5EF4-FFF2-40B4-BE49-F238E27FC236}">
                <a16:creationId xmlns:a16="http://schemas.microsoft.com/office/drawing/2014/main" id="{57DED9F3-1D1C-F641-847F-BA47003CB1AC}"/>
              </a:ext>
            </a:extLst>
          </p:cNvPr>
          <p:cNvSpPr txBox="1"/>
          <p:nvPr/>
        </p:nvSpPr>
        <p:spPr>
          <a:xfrm>
            <a:off x="8492630" y="365125"/>
            <a:ext cx="843501" cy="369332"/>
          </a:xfrm>
          <a:prstGeom prst="rect">
            <a:avLst/>
          </a:prstGeom>
          <a:noFill/>
        </p:spPr>
        <p:txBody>
          <a:bodyPr wrap="none" rtlCol="0">
            <a:spAutoFit/>
          </a:bodyPr>
          <a:lstStyle/>
          <a:p>
            <a:pPr algn="ctr"/>
            <a:r>
              <a:rPr lang="en-US" dirty="0"/>
              <a:t>C Code</a:t>
            </a:r>
          </a:p>
        </p:txBody>
      </p:sp>
      <p:sp>
        <p:nvSpPr>
          <p:cNvPr id="12" name="Rounded Rectangle 11">
            <a:extLst>
              <a:ext uri="{FF2B5EF4-FFF2-40B4-BE49-F238E27FC236}">
                <a16:creationId xmlns:a16="http://schemas.microsoft.com/office/drawing/2014/main" id="{80F599C3-4C41-894B-B16C-9E725801D6F8}"/>
              </a:ext>
            </a:extLst>
          </p:cNvPr>
          <p:cNvSpPr/>
          <p:nvPr/>
        </p:nvSpPr>
        <p:spPr>
          <a:xfrm>
            <a:off x="6351501" y="3996011"/>
            <a:ext cx="5002299" cy="20168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Test;</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Test:</a:t>
            </a: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735091CB-B64C-1D4E-BA27-D59839B76A79}"/>
              </a:ext>
            </a:extLst>
          </p:cNvPr>
          <p:cNvSpPr txBox="1"/>
          <p:nvPr/>
        </p:nvSpPr>
        <p:spPr>
          <a:xfrm>
            <a:off x="8260500" y="3646116"/>
            <a:ext cx="1184299" cy="369332"/>
          </a:xfrm>
          <a:prstGeom prst="rect">
            <a:avLst/>
          </a:prstGeom>
          <a:noFill/>
        </p:spPr>
        <p:txBody>
          <a:bodyPr wrap="none" rtlCol="0">
            <a:spAutoFit/>
          </a:bodyPr>
          <a:lstStyle/>
          <a:p>
            <a:pPr algn="ctr"/>
            <a:r>
              <a:rPr lang="en-US" dirty="0" err="1"/>
              <a:t>Goto</a:t>
            </a:r>
            <a:r>
              <a:rPr lang="en-US" dirty="0"/>
              <a:t> Code</a:t>
            </a:r>
          </a:p>
        </p:txBody>
      </p:sp>
      <p:sp>
        <p:nvSpPr>
          <p:cNvPr id="16" name="Rounded Rectangle 15">
            <a:extLst>
              <a:ext uri="{FF2B5EF4-FFF2-40B4-BE49-F238E27FC236}">
                <a16:creationId xmlns:a16="http://schemas.microsoft.com/office/drawing/2014/main" id="{6DE7BB3E-9593-DB4C-B3E9-E7F3761963C8}"/>
              </a:ext>
            </a:extLst>
          </p:cNvPr>
          <p:cNvSpPr/>
          <p:nvPr/>
        </p:nvSpPr>
        <p:spPr>
          <a:xfrm>
            <a:off x="7178978" y="734458"/>
            <a:ext cx="3738404"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Tree>
    <p:extLst>
      <p:ext uri="{BB962C8B-B14F-4D97-AF65-F5344CB8AC3E}">
        <p14:creationId xmlns:p14="http://schemas.microsoft.com/office/powerpoint/2010/main" val="38613164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xplosion 2 17">
            <a:extLst>
              <a:ext uri="{FF2B5EF4-FFF2-40B4-BE49-F238E27FC236}">
                <a16:creationId xmlns:a16="http://schemas.microsoft.com/office/drawing/2014/main" id="{1B8860C5-3202-6B4B-AD39-C13D99123C63}"/>
              </a:ext>
            </a:extLst>
          </p:cNvPr>
          <p:cNvSpPr/>
          <p:nvPr/>
        </p:nvSpPr>
        <p:spPr>
          <a:xfrm>
            <a:off x="-783749" y="3609900"/>
            <a:ext cx="3974719" cy="3656030"/>
          </a:xfrm>
          <a:prstGeom prst="irregularSeal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Combines Do Loop recipe with If-The-Else recipe</a:t>
            </a:r>
          </a:p>
        </p:txBody>
      </p:sp>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Recipe (-O1)</a:t>
            </a:r>
          </a:p>
        </p:txBody>
      </p:sp>
      <p:sp>
        <p:nvSpPr>
          <p:cNvPr id="8" name="Content Placeholder 7">
            <a:extLst>
              <a:ext uri="{FF2B5EF4-FFF2-40B4-BE49-F238E27FC236}">
                <a16:creationId xmlns:a16="http://schemas.microsoft.com/office/drawing/2014/main" id="{199DCB8E-738B-5543-9898-754DD79C6F79}"/>
              </a:ext>
            </a:extLst>
          </p:cNvPr>
          <p:cNvSpPr>
            <a:spLocks noGrp="1"/>
          </p:cNvSpPr>
          <p:nvPr>
            <p:ph sz="half" idx="1"/>
          </p:nvPr>
        </p:nvSpPr>
        <p:spPr>
          <a:xfrm>
            <a:off x="838199" y="1825625"/>
            <a:ext cx="5698767" cy="4351338"/>
          </a:xfrm>
        </p:spPr>
        <p:txBody>
          <a:bodyPr/>
          <a:lstStyle/>
          <a:p>
            <a:r>
              <a:rPr lang="en-US" dirty="0"/>
              <a:t>Rewrite as Do Loop, but first</a:t>
            </a:r>
          </a:p>
          <a:p>
            <a:r>
              <a:rPr lang="en-US" dirty="0"/>
              <a:t>“Guard” loop with an </a:t>
            </a:r>
            <a:r>
              <a:rPr lang="en-US" dirty="0">
                <a:latin typeface="Lucida Console" panose="020B0609040504020204" pitchFamily="49" charset="0"/>
              </a:rPr>
              <a:t>if</a:t>
            </a:r>
            <a:r>
              <a:rPr lang="en-US" dirty="0"/>
              <a:t> statement</a:t>
            </a:r>
          </a:p>
          <a:p>
            <a:pPr lvl="1"/>
            <a:r>
              <a:rPr lang="en-US" dirty="0"/>
              <a:t>Compiler will try to optimize-away initial test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82816459-39BE-C940-8FC2-DC2825E36AFC}"/>
              </a:ext>
            </a:extLst>
          </p:cNvPr>
          <p:cNvSpPr/>
          <p:nvPr/>
        </p:nvSpPr>
        <p:spPr>
          <a:xfrm>
            <a:off x="7178978" y="734458"/>
            <a:ext cx="3738404"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57DED9F3-1D1C-F641-847F-BA47003CB1AC}"/>
              </a:ext>
            </a:extLst>
          </p:cNvPr>
          <p:cNvSpPr txBox="1"/>
          <p:nvPr/>
        </p:nvSpPr>
        <p:spPr>
          <a:xfrm>
            <a:off x="8492630" y="365125"/>
            <a:ext cx="843501" cy="369332"/>
          </a:xfrm>
          <a:prstGeom prst="rect">
            <a:avLst/>
          </a:prstGeom>
          <a:noFill/>
        </p:spPr>
        <p:txBody>
          <a:bodyPr wrap="none" rtlCol="0">
            <a:spAutoFit/>
          </a:bodyPr>
          <a:lstStyle/>
          <a:p>
            <a:pPr algn="ctr"/>
            <a:r>
              <a:rPr lang="en-US" dirty="0"/>
              <a:t>C Code</a:t>
            </a:r>
          </a:p>
        </p:txBody>
      </p:sp>
      <p:sp>
        <p:nvSpPr>
          <p:cNvPr id="12" name="Rounded Rectangle 11">
            <a:extLst>
              <a:ext uri="{FF2B5EF4-FFF2-40B4-BE49-F238E27FC236}">
                <a16:creationId xmlns:a16="http://schemas.microsoft.com/office/drawing/2014/main" id="{80F599C3-4C41-894B-B16C-9E725801D6F8}"/>
              </a:ext>
            </a:extLst>
          </p:cNvPr>
          <p:cNvSpPr/>
          <p:nvPr/>
        </p:nvSpPr>
        <p:spPr>
          <a:xfrm>
            <a:off x="6351501" y="3996010"/>
            <a:ext cx="5002299" cy="212753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Done;</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Done: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3" name="TextBox 12">
            <a:extLst>
              <a:ext uri="{FF2B5EF4-FFF2-40B4-BE49-F238E27FC236}">
                <a16:creationId xmlns:a16="http://schemas.microsoft.com/office/drawing/2014/main" id="{735091CB-B64C-1D4E-BA27-D59839B76A79}"/>
              </a:ext>
            </a:extLst>
          </p:cNvPr>
          <p:cNvSpPr txBox="1"/>
          <p:nvPr/>
        </p:nvSpPr>
        <p:spPr>
          <a:xfrm>
            <a:off x="8260500" y="3646116"/>
            <a:ext cx="1184299" cy="369332"/>
          </a:xfrm>
          <a:prstGeom prst="rect">
            <a:avLst/>
          </a:prstGeom>
          <a:noFill/>
        </p:spPr>
        <p:txBody>
          <a:bodyPr wrap="none" rtlCol="0">
            <a:spAutoFit/>
          </a:bodyPr>
          <a:lstStyle/>
          <a:p>
            <a:pPr algn="ctr"/>
            <a:r>
              <a:rPr lang="en-US" dirty="0" err="1"/>
              <a:t>Goto</a:t>
            </a:r>
            <a:r>
              <a:rPr lang="en-US" dirty="0"/>
              <a:t> Code</a:t>
            </a:r>
          </a:p>
        </p:txBody>
      </p:sp>
      <p:sp>
        <p:nvSpPr>
          <p:cNvPr id="14" name="Rounded Rectangle 13">
            <a:extLst>
              <a:ext uri="{FF2B5EF4-FFF2-40B4-BE49-F238E27FC236}">
                <a16:creationId xmlns:a16="http://schemas.microsoft.com/office/drawing/2014/main" id="{C43F934D-ED19-0644-AAFE-AB77CF4C8616}"/>
              </a:ext>
            </a:extLst>
          </p:cNvPr>
          <p:cNvSpPr/>
          <p:nvPr/>
        </p:nvSpPr>
        <p:spPr>
          <a:xfrm>
            <a:off x="2066652" y="3931448"/>
            <a:ext cx="4114799" cy="219209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a:t>
            </a:r>
          </a:p>
          <a:p>
            <a:r>
              <a:rPr lang="en-US" dirty="0">
                <a:solidFill>
                  <a:srgbClr val="00FF00"/>
                </a:solidFill>
                <a:latin typeface="Courier New Bold" panose="02070609020205020404" pitchFamily="49" charset="0"/>
                <a:cs typeface="Courier New Bold" panose="02070609020205020404" pitchFamily="49" charset="0"/>
              </a:rPr>
              <a:t>  do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 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5" name="TextBox 14">
            <a:extLst>
              <a:ext uri="{FF2B5EF4-FFF2-40B4-BE49-F238E27FC236}">
                <a16:creationId xmlns:a16="http://schemas.microsoft.com/office/drawing/2014/main" id="{74FF7E00-8D7B-8244-A376-50B6887A33E8}"/>
              </a:ext>
            </a:extLst>
          </p:cNvPr>
          <p:cNvSpPr txBox="1"/>
          <p:nvPr/>
        </p:nvSpPr>
        <p:spPr>
          <a:xfrm>
            <a:off x="3103964" y="3576276"/>
            <a:ext cx="2040174" cy="369332"/>
          </a:xfrm>
          <a:prstGeom prst="rect">
            <a:avLst/>
          </a:prstGeom>
          <a:noFill/>
        </p:spPr>
        <p:txBody>
          <a:bodyPr wrap="none" rtlCol="0">
            <a:spAutoFit/>
          </a:bodyPr>
          <a:lstStyle/>
          <a:p>
            <a:pPr algn="ctr"/>
            <a:r>
              <a:rPr lang="en-US" dirty="0"/>
              <a:t>“Guarded Do” Code</a:t>
            </a:r>
          </a:p>
        </p:txBody>
      </p:sp>
      <p:sp>
        <p:nvSpPr>
          <p:cNvPr id="16" name="Left Arrow 15">
            <a:extLst>
              <a:ext uri="{FF2B5EF4-FFF2-40B4-BE49-F238E27FC236}">
                <a16:creationId xmlns:a16="http://schemas.microsoft.com/office/drawing/2014/main" id="{A4A4D286-B39E-A149-B450-1925FC524CDF}"/>
              </a:ext>
            </a:extLst>
          </p:cNvPr>
          <p:cNvSpPr/>
          <p:nvPr/>
        </p:nvSpPr>
        <p:spPr>
          <a:xfrm rot="18900000">
            <a:off x="5196984" y="2959984"/>
            <a:ext cx="2377346"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Left Arrow 16">
            <a:extLst>
              <a:ext uri="{FF2B5EF4-FFF2-40B4-BE49-F238E27FC236}">
                <a16:creationId xmlns:a16="http://schemas.microsoft.com/office/drawing/2014/main" id="{5E0BDA56-1EAC-AB47-A4AA-881576080A25}"/>
              </a:ext>
            </a:extLst>
          </p:cNvPr>
          <p:cNvSpPr/>
          <p:nvPr/>
        </p:nvSpPr>
        <p:spPr>
          <a:xfrm rot="10800000">
            <a:off x="6019799" y="4823273"/>
            <a:ext cx="517168"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81648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F0E19410-D8C6-4C4A-A639-0D4A9E1126FA}"/>
              </a:ext>
            </a:extLst>
          </p:cNvPr>
          <p:cNvSpPr/>
          <p:nvPr/>
        </p:nvSpPr>
        <p:spPr>
          <a:xfrm>
            <a:off x="4931532" y="409102"/>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while (y&gt;0)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D4FCB5F4-1334-A742-937E-76FED25429FE}"/>
              </a:ext>
            </a:extLst>
          </p:cNvPr>
          <p:cNvSpPr/>
          <p:nvPr/>
        </p:nvSpPr>
        <p:spPr>
          <a:xfrm>
            <a:off x="8243454" y="1847488"/>
            <a:ext cx="3463636" cy="22615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p:txBody>
      </p:sp>
      <p:sp>
        <p:nvSpPr>
          <p:cNvPr id="10" name="TextBox 9">
            <a:extLst>
              <a:ext uri="{FF2B5EF4-FFF2-40B4-BE49-F238E27FC236}">
                <a16:creationId xmlns:a16="http://schemas.microsoft.com/office/drawing/2014/main" id="{3F83EB5B-2CEF-3B40-A3BE-EA84C94E7E02}"/>
              </a:ext>
            </a:extLst>
          </p:cNvPr>
          <p:cNvSpPr txBox="1"/>
          <p:nvPr/>
        </p:nvSpPr>
        <p:spPr>
          <a:xfrm>
            <a:off x="7869362" y="756004"/>
            <a:ext cx="843501" cy="369332"/>
          </a:xfrm>
          <a:prstGeom prst="rect">
            <a:avLst/>
          </a:prstGeom>
          <a:noFill/>
        </p:spPr>
        <p:txBody>
          <a:bodyPr wrap="none" rtlCol="0">
            <a:spAutoFit/>
          </a:bodyPr>
          <a:lstStyle/>
          <a:p>
            <a:pPr algn="ctr"/>
            <a:r>
              <a:rPr lang="en-US" dirty="0"/>
              <a:t>C Code</a:t>
            </a:r>
          </a:p>
        </p:txBody>
      </p:sp>
      <p:sp>
        <p:nvSpPr>
          <p:cNvPr id="11" name="TextBox 10">
            <a:extLst>
              <a:ext uri="{FF2B5EF4-FFF2-40B4-BE49-F238E27FC236}">
                <a16:creationId xmlns:a16="http://schemas.microsoft.com/office/drawing/2014/main" id="{03204451-63E0-C842-AC63-9902C83A5BFD}"/>
              </a:ext>
            </a:extLst>
          </p:cNvPr>
          <p:cNvSpPr txBox="1"/>
          <p:nvPr/>
        </p:nvSpPr>
        <p:spPr>
          <a:xfrm>
            <a:off x="5736781" y="2904565"/>
            <a:ext cx="2523448" cy="369332"/>
          </a:xfrm>
          <a:prstGeom prst="rect">
            <a:avLst/>
          </a:prstGeom>
          <a:noFill/>
        </p:spPr>
        <p:txBody>
          <a:bodyPr wrap="none" rtlCol="0">
            <a:spAutoFit/>
          </a:bodyPr>
          <a:lstStyle/>
          <a:p>
            <a:pPr algn="r"/>
            <a:r>
              <a:rPr lang="en-US" dirty="0"/>
              <a:t>x86 Assembly Code (-</a:t>
            </a:r>
            <a:r>
              <a:rPr lang="en-US" dirty="0" err="1"/>
              <a:t>Og</a:t>
            </a:r>
            <a:r>
              <a:rPr lang="en-US" dirty="0"/>
              <a:t>)</a:t>
            </a:r>
          </a:p>
        </p:txBody>
      </p:sp>
      <p:sp>
        <p:nvSpPr>
          <p:cNvPr id="12" name="Rounded Rectangle 11">
            <a:extLst>
              <a:ext uri="{FF2B5EF4-FFF2-40B4-BE49-F238E27FC236}">
                <a16:creationId xmlns:a16="http://schemas.microsoft.com/office/drawing/2014/main" id="{71908739-1E50-FA4B-994B-C7C129127D39}"/>
              </a:ext>
            </a:extLst>
          </p:cNvPr>
          <p:cNvSpPr/>
          <p:nvPr/>
        </p:nvSpPr>
        <p:spPr>
          <a:xfrm>
            <a:off x="959903" y="184048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Test;</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Test:</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p:txBody>
      </p:sp>
      <p:sp>
        <p:nvSpPr>
          <p:cNvPr id="13" name="TextBox 12">
            <a:extLst>
              <a:ext uri="{FF2B5EF4-FFF2-40B4-BE49-F238E27FC236}">
                <a16:creationId xmlns:a16="http://schemas.microsoft.com/office/drawing/2014/main" id="{55971F4D-2B02-B24B-9070-DA4CABDF4682}"/>
              </a:ext>
            </a:extLst>
          </p:cNvPr>
          <p:cNvSpPr txBox="1"/>
          <p:nvPr/>
        </p:nvSpPr>
        <p:spPr>
          <a:xfrm>
            <a:off x="4562423" y="2563367"/>
            <a:ext cx="1710084" cy="369332"/>
          </a:xfrm>
          <a:prstGeom prst="rect">
            <a:avLst/>
          </a:prstGeom>
          <a:noFill/>
        </p:spPr>
        <p:txBody>
          <a:bodyPr wrap="none" rtlCol="0">
            <a:spAutoFit/>
          </a:bodyPr>
          <a:lstStyle/>
          <a:p>
            <a:r>
              <a:rPr lang="en-US" dirty="0" err="1"/>
              <a:t>Goto</a:t>
            </a:r>
            <a:r>
              <a:rPr lang="en-US" dirty="0"/>
              <a:t> Code (-</a:t>
            </a:r>
            <a:r>
              <a:rPr lang="en-US" dirty="0" err="1"/>
              <a:t>Og</a:t>
            </a:r>
            <a:r>
              <a:rPr lang="en-US" dirty="0"/>
              <a:t>)</a:t>
            </a:r>
          </a:p>
        </p:txBody>
      </p:sp>
      <p:sp>
        <p:nvSpPr>
          <p:cNvPr id="14" name="Rounded Rectangle 13">
            <a:extLst>
              <a:ext uri="{FF2B5EF4-FFF2-40B4-BE49-F238E27FC236}">
                <a16:creationId xmlns:a16="http://schemas.microsoft.com/office/drawing/2014/main" id="{B63911AF-F67D-3740-930F-44F6B42A902B}"/>
              </a:ext>
            </a:extLst>
          </p:cNvPr>
          <p:cNvSpPr/>
          <p:nvPr/>
        </p:nvSpPr>
        <p:spPr>
          <a:xfrm>
            <a:off x="8222672" y="4534268"/>
            <a:ext cx="3463636" cy="22615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.L2:</a:t>
            </a:r>
          </a:p>
        </p:txBody>
      </p:sp>
      <p:sp>
        <p:nvSpPr>
          <p:cNvPr id="15" name="TextBox 14">
            <a:extLst>
              <a:ext uri="{FF2B5EF4-FFF2-40B4-BE49-F238E27FC236}">
                <a16:creationId xmlns:a16="http://schemas.microsoft.com/office/drawing/2014/main" id="{F8FDD5D9-0F4D-9B43-B136-2FA5883D2E1D}"/>
              </a:ext>
            </a:extLst>
          </p:cNvPr>
          <p:cNvSpPr txBox="1"/>
          <p:nvPr/>
        </p:nvSpPr>
        <p:spPr>
          <a:xfrm>
            <a:off x="5711992" y="5591345"/>
            <a:ext cx="2531462" cy="369332"/>
          </a:xfrm>
          <a:prstGeom prst="rect">
            <a:avLst/>
          </a:prstGeom>
          <a:noFill/>
        </p:spPr>
        <p:txBody>
          <a:bodyPr wrap="none" rtlCol="0">
            <a:spAutoFit/>
          </a:bodyPr>
          <a:lstStyle/>
          <a:p>
            <a:pPr algn="r"/>
            <a:r>
              <a:rPr lang="en-US" dirty="0"/>
              <a:t>x86 Assembly Code (-O1)</a:t>
            </a:r>
          </a:p>
        </p:txBody>
      </p:sp>
      <p:sp>
        <p:nvSpPr>
          <p:cNvPr id="16" name="Rounded Rectangle 15">
            <a:extLst>
              <a:ext uri="{FF2B5EF4-FFF2-40B4-BE49-F238E27FC236}">
                <a16:creationId xmlns:a16="http://schemas.microsoft.com/office/drawing/2014/main" id="{FEDDC1A9-D645-6A42-B217-023258EABFB9}"/>
              </a:ext>
            </a:extLst>
          </p:cNvPr>
          <p:cNvSpPr/>
          <p:nvPr/>
        </p:nvSpPr>
        <p:spPr>
          <a:xfrm>
            <a:off x="939121" y="452726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p>
          <a:p>
            <a:r>
              <a:rPr lang="en-US" dirty="0">
                <a:solidFill>
                  <a:srgbClr val="00FA00"/>
                </a:solidFill>
                <a:latin typeface="Lucida Console" panose="020B0609040504020204" pitchFamily="49" charset="0"/>
              </a:rPr>
              <a:t>  if (y&lt;=0)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r>
              <a:rPr lang="en-US" dirty="0">
                <a:solidFill>
                  <a:srgbClr val="00FA00"/>
                </a:solidFill>
                <a:latin typeface="Lucida Console" panose="020B0609040504020204" pitchFamily="49" charset="0"/>
              </a:rPr>
              <a:t>Done:</a:t>
            </a:r>
          </a:p>
        </p:txBody>
      </p:sp>
      <p:sp>
        <p:nvSpPr>
          <p:cNvPr id="17" name="TextBox 16">
            <a:extLst>
              <a:ext uri="{FF2B5EF4-FFF2-40B4-BE49-F238E27FC236}">
                <a16:creationId xmlns:a16="http://schemas.microsoft.com/office/drawing/2014/main" id="{A4F33EFF-8460-3D44-B43E-6391EE10EAC6}"/>
              </a:ext>
            </a:extLst>
          </p:cNvPr>
          <p:cNvSpPr txBox="1"/>
          <p:nvPr/>
        </p:nvSpPr>
        <p:spPr>
          <a:xfrm>
            <a:off x="4537633" y="5250147"/>
            <a:ext cx="1718099" cy="369332"/>
          </a:xfrm>
          <a:prstGeom prst="rect">
            <a:avLst/>
          </a:prstGeom>
          <a:noFill/>
        </p:spPr>
        <p:txBody>
          <a:bodyPr wrap="none" rtlCol="0">
            <a:spAutoFit/>
          </a:bodyPr>
          <a:lstStyle/>
          <a:p>
            <a:r>
              <a:rPr lang="en-US" dirty="0" err="1"/>
              <a:t>Goto</a:t>
            </a:r>
            <a:r>
              <a:rPr lang="en-US" dirty="0"/>
              <a:t> Code (-O1)</a:t>
            </a:r>
          </a:p>
        </p:txBody>
      </p:sp>
    </p:spTree>
    <p:extLst>
      <p:ext uri="{BB962C8B-B14F-4D97-AF65-F5344CB8AC3E}">
        <p14:creationId xmlns:p14="http://schemas.microsoft.com/office/powerpoint/2010/main" val="32712830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While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F0E19410-D8C6-4C4A-A639-0D4A9E1126FA}"/>
              </a:ext>
            </a:extLst>
          </p:cNvPr>
          <p:cNvSpPr/>
          <p:nvPr/>
        </p:nvSpPr>
        <p:spPr>
          <a:xfrm>
            <a:off x="4931532" y="409102"/>
            <a:ext cx="2965682" cy="189200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long y=10;</a:t>
            </a:r>
          </a:p>
          <a:p>
            <a:r>
              <a:rPr lang="en-US" dirty="0">
                <a:solidFill>
                  <a:srgbClr val="00FA00"/>
                </a:solidFill>
                <a:latin typeface="Lucida Console" panose="020B0609040504020204" pitchFamily="49" charset="0"/>
              </a:rPr>
              <a:t>while (y&gt;0)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D4FCB5F4-1334-A742-937E-76FED25429FE}"/>
              </a:ext>
            </a:extLst>
          </p:cNvPr>
          <p:cNvSpPr/>
          <p:nvPr/>
        </p:nvSpPr>
        <p:spPr>
          <a:xfrm>
            <a:off x="8243454" y="1690688"/>
            <a:ext cx="3463636" cy="24183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testq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p:txBody>
      </p:sp>
      <p:sp>
        <p:nvSpPr>
          <p:cNvPr id="10" name="TextBox 9">
            <a:extLst>
              <a:ext uri="{FF2B5EF4-FFF2-40B4-BE49-F238E27FC236}">
                <a16:creationId xmlns:a16="http://schemas.microsoft.com/office/drawing/2014/main" id="{3F83EB5B-2CEF-3B40-A3BE-EA84C94E7E02}"/>
              </a:ext>
            </a:extLst>
          </p:cNvPr>
          <p:cNvSpPr txBox="1"/>
          <p:nvPr/>
        </p:nvSpPr>
        <p:spPr>
          <a:xfrm>
            <a:off x="7869362" y="756004"/>
            <a:ext cx="843501" cy="369332"/>
          </a:xfrm>
          <a:prstGeom prst="rect">
            <a:avLst/>
          </a:prstGeom>
          <a:noFill/>
        </p:spPr>
        <p:txBody>
          <a:bodyPr wrap="none" rtlCol="0">
            <a:spAutoFit/>
          </a:bodyPr>
          <a:lstStyle/>
          <a:p>
            <a:pPr algn="ctr"/>
            <a:r>
              <a:rPr lang="en-US" dirty="0"/>
              <a:t>C Code</a:t>
            </a:r>
          </a:p>
        </p:txBody>
      </p:sp>
      <p:sp>
        <p:nvSpPr>
          <p:cNvPr id="11" name="TextBox 10">
            <a:extLst>
              <a:ext uri="{FF2B5EF4-FFF2-40B4-BE49-F238E27FC236}">
                <a16:creationId xmlns:a16="http://schemas.microsoft.com/office/drawing/2014/main" id="{03204451-63E0-C842-AC63-9902C83A5BFD}"/>
              </a:ext>
            </a:extLst>
          </p:cNvPr>
          <p:cNvSpPr txBox="1"/>
          <p:nvPr/>
        </p:nvSpPr>
        <p:spPr>
          <a:xfrm>
            <a:off x="5736781" y="2904565"/>
            <a:ext cx="2523448" cy="369332"/>
          </a:xfrm>
          <a:prstGeom prst="rect">
            <a:avLst/>
          </a:prstGeom>
          <a:noFill/>
        </p:spPr>
        <p:txBody>
          <a:bodyPr wrap="none" rtlCol="0">
            <a:spAutoFit/>
          </a:bodyPr>
          <a:lstStyle/>
          <a:p>
            <a:pPr algn="r"/>
            <a:r>
              <a:rPr lang="en-US" dirty="0"/>
              <a:t>x86 Assembly Code (-</a:t>
            </a:r>
            <a:r>
              <a:rPr lang="en-US" dirty="0" err="1"/>
              <a:t>Og</a:t>
            </a:r>
            <a:r>
              <a:rPr lang="en-US" dirty="0"/>
              <a:t>)</a:t>
            </a:r>
          </a:p>
        </p:txBody>
      </p:sp>
      <p:sp>
        <p:nvSpPr>
          <p:cNvPr id="12" name="Rounded Rectangle 11">
            <a:extLst>
              <a:ext uri="{FF2B5EF4-FFF2-40B4-BE49-F238E27FC236}">
                <a16:creationId xmlns:a16="http://schemas.microsoft.com/office/drawing/2014/main" id="{71908739-1E50-FA4B-994B-C7C129127D39}"/>
              </a:ext>
            </a:extLst>
          </p:cNvPr>
          <p:cNvSpPr/>
          <p:nvPr/>
        </p:nvSpPr>
        <p:spPr>
          <a:xfrm>
            <a:off x="959903" y="184048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r>
              <a:rPr lang="en-US" dirty="0">
                <a:solidFill>
                  <a:srgbClr val="FECC1F"/>
                </a:solidFill>
                <a:latin typeface="Lucida Console" panose="020B0609040504020204" pitchFamily="49" charset="0"/>
              </a:rPr>
              <a:t>10</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Test;</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Test:</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p:txBody>
      </p:sp>
      <p:sp>
        <p:nvSpPr>
          <p:cNvPr id="13" name="TextBox 12">
            <a:extLst>
              <a:ext uri="{FF2B5EF4-FFF2-40B4-BE49-F238E27FC236}">
                <a16:creationId xmlns:a16="http://schemas.microsoft.com/office/drawing/2014/main" id="{55971F4D-2B02-B24B-9070-DA4CABDF4682}"/>
              </a:ext>
            </a:extLst>
          </p:cNvPr>
          <p:cNvSpPr txBox="1"/>
          <p:nvPr/>
        </p:nvSpPr>
        <p:spPr>
          <a:xfrm>
            <a:off x="4562423" y="2563367"/>
            <a:ext cx="1710084" cy="369332"/>
          </a:xfrm>
          <a:prstGeom prst="rect">
            <a:avLst/>
          </a:prstGeom>
          <a:noFill/>
        </p:spPr>
        <p:txBody>
          <a:bodyPr wrap="none" rtlCol="0">
            <a:spAutoFit/>
          </a:bodyPr>
          <a:lstStyle/>
          <a:p>
            <a:r>
              <a:rPr lang="en-US" dirty="0" err="1"/>
              <a:t>Goto</a:t>
            </a:r>
            <a:r>
              <a:rPr lang="en-US" dirty="0"/>
              <a:t> Code (-</a:t>
            </a:r>
            <a:r>
              <a:rPr lang="en-US" dirty="0" err="1"/>
              <a:t>Og</a:t>
            </a:r>
            <a:r>
              <a:rPr lang="en-US" dirty="0"/>
              <a:t>)</a:t>
            </a:r>
          </a:p>
        </p:txBody>
      </p:sp>
      <p:sp>
        <p:nvSpPr>
          <p:cNvPr id="14" name="Rounded Rectangle 13">
            <a:extLst>
              <a:ext uri="{FF2B5EF4-FFF2-40B4-BE49-F238E27FC236}">
                <a16:creationId xmlns:a16="http://schemas.microsoft.com/office/drawing/2014/main" id="{B63911AF-F67D-3740-930F-44F6B42A902B}"/>
              </a:ext>
            </a:extLst>
          </p:cNvPr>
          <p:cNvSpPr/>
          <p:nvPr/>
        </p:nvSpPr>
        <p:spPr>
          <a:xfrm>
            <a:off x="8222672" y="4712471"/>
            <a:ext cx="3463636" cy="190512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$10,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subq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jg</a:t>
            </a:r>
            <a:r>
              <a:rPr lang="en-US" dirty="0">
                <a:solidFill>
                  <a:srgbClr val="00FA00"/>
                </a:solidFill>
                <a:latin typeface="Lucida Console" panose="020B0609040504020204" pitchFamily="49" charset="0"/>
              </a:rPr>
              <a:t>      .L3</a:t>
            </a:r>
          </a:p>
        </p:txBody>
      </p:sp>
      <p:sp>
        <p:nvSpPr>
          <p:cNvPr id="15" name="TextBox 14">
            <a:extLst>
              <a:ext uri="{FF2B5EF4-FFF2-40B4-BE49-F238E27FC236}">
                <a16:creationId xmlns:a16="http://schemas.microsoft.com/office/drawing/2014/main" id="{F8FDD5D9-0F4D-9B43-B136-2FA5883D2E1D}"/>
              </a:ext>
            </a:extLst>
          </p:cNvPr>
          <p:cNvSpPr txBox="1"/>
          <p:nvPr/>
        </p:nvSpPr>
        <p:spPr>
          <a:xfrm>
            <a:off x="5711992" y="5591345"/>
            <a:ext cx="2531462" cy="369332"/>
          </a:xfrm>
          <a:prstGeom prst="rect">
            <a:avLst/>
          </a:prstGeom>
          <a:noFill/>
        </p:spPr>
        <p:txBody>
          <a:bodyPr wrap="none" rtlCol="0">
            <a:spAutoFit/>
          </a:bodyPr>
          <a:lstStyle/>
          <a:p>
            <a:pPr algn="r"/>
            <a:r>
              <a:rPr lang="en-US" dirty="0"/>
              <a:t>x86 Assembly Code (-O1)</a:t>
            </a:r>
          </a:p>
        </p:txBody>
      </p:sp>
      <p:sp>
        <p:nvSpPr>
          <p:cNvPr id="16" name="Rounded Rectangle 15">
            <a:extLst>
              <a:ext uri="{FF2B5EF4-FFF2-40B4-BE49-F238E27FC236}">
                <a16:creationId xmlns:a16="http://schemas.microsoft.com/office/drawing/2014/main" id="{FEDDC1A9-D645-6A42-B217-023258EABFB9}"/>
              </a:ext>
            </a:extLst>
          </p:cNvPr>
          <p:cNvSpPr/>
          <p:nvPr/>
        </p:nvSpPr>
        <p:spPr>
          <a:xfrm>
            <a:off x="939121" y="4527267"/>
            <a:ext cx="3577730"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long y=</a:t>
            </a:r>
            <a:r>
              <a:rPr lang="en-US" dirty="0">
                <a:solidFill>
                  <a:srgbClr val="FECC1F"/>
                </a:solidFill>
                <a:latin typeface="Lucida Console" panose="020B0609040504020204" pitchFamily="49" charset="0"/>
              </a:rPr>
              <a:t>10</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y = y-1;</a:t>
            </a:r>
          </a:p>
          <a:p>
            <a:r>
              <a:rPr lang="en-US" dirty="0">
                <a:solidFill>
                  <a:srgbClr val="00FA00"/>
                </a:solidFill>
                <a:latin typeface="Lucida Console" panose="020B0609040504020204" pitchFamily="49" charset="0"/>
              </a:rPr>
              <a:t>  if (y&gt;0)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endParaRPr lang="en-US" dirty="0">
              <a:solidFill>
                <a:srgbClr val="00FA00"/>
              </a:solidFill>
              <a:latin typeface="Lucida Console" panose="020B0609040504020204" pitchFamily="49" charset="0"/>
            </a:endParaRPr>
          </a:p>
        </p:txBody>
      </p:sp>
      <p:sp>
        <p:nvSpPr>
          <p:cNvPr id="17" name="TextBox 16">
            <a:extLst>
              <a:ext uri="{FF2B5EF4-FFF2-40B4-BE49-F238E27FC236}">
                <a16:creationId xmlns:a16="http://schemas.microsoft.com/office/drawing/2014/main" id="{A4F33EFF-8460-3D44-B43E-6391EE10EAC6}"/>
              </a:ext>
            </a:extLst>
          </p:cNvPr>
          <p:cNvSpPr txBox="1"/>
          <p:nvPr/>
        </p:nvSpPr>
        <p:spPr>
          <a:xfrm>
            <a:off x="4537633" y="5250147"/>
            <a:ext cx="1718099" cy="369332"/>
          </a:xfrm>
          <a:prstGeom prst="rect">
            <a:avLst/>
          </a:prstGeom>
          <a:noFill/>
        </p:spPr>
        <p:txBody>
          <a:bodyPr wrap="none" rtlCol="0">
            <a:spAutoFit/>
          </a:bodyPr>
          <a:lstStyle/>
          <a:p>
            <a:r>
              <a:rPr lang="en-US" dirty="0" err="1"/>
              <a:t>Goto</a:t>
            </a:r>
            <a:r>
              <a:rPr lang="en-US" dirty="0"/>
              <a:t> Code (-O1)</a:t>
            </a:r>
          </a:p>
        </p:txBody>
      </p:sp>
      <p:sp>
        <p:nvSpPr>
          <p:cNvPr id="18" name="Rounded Rectangle 17">
            <a:extLst>
              <a:ext uri="{FF2B5EF4-FFF2-40B4-BE49-F238E27FC236}">
                <a16:creationId xmlns:a16="http://schemas.microsoft.com/office/drawing/2014/main" id="{8314AA9E-C3C5-984D-A7E7-CA7F7F635871}"/>
              </a:ext>
            </a:extLst>
          </p:cNvPr>
          <p:cNvSpPr/>
          <p:nvPr/>
        </p:nvSpPr>
        <p:spPr>
          <a:xfrm>
            <a:off x="8222672" y="5247718"/>
            <a:ext cx="4114800" cy="95689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ECC1F"/>
                </a:solidFill>
                <a:latin typeface="Lucida Console" panose="020B0609040504020204" pitchFamily="49" charset="0"/>
              </a:rPr>
              <a:t># x in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movq</a:t>
            </a:r>
            <a:r>
              <a:rPr lang="en-US" dirty="0">
                <a:solidFill>
                  <a:srgbClr val="FECC1F"/>
                </a:solidFill>
                <a:latin typeface="Lucida Console" panose="020B0609040504020204" pitchFamily="49" charset="0"/>
              </a:rPr>
              <a:t>    $0, %</a:t>
            </a:r>
            <a:r>
              <a:rPr lang="en-US" dirty="0" err="1">
                <a:solidFill>
                  <a:srgbClr val="FECC1F"/>
                </a:solidFill>
                <a:latin typeface="Lucida Console" panose="020B0609040504020204" pitchFamily="49" charset="0"/>
              </a:rPr>
              <a:t>rsi</a:t>
            </a:r>
            <a:endParaRPr lang="en-US" dirty="0">
              <a:solidFill>
                <a:srgbClr val="FECC1F"/>
              </a:solidFill>
              <a:latin typeface="Lucida Console" panose="020B0609040504020204" pitchFamily="49" charset="0"/>
            </a:endParaRP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movq</a:t>
            </a:r>
            <a:r>
              <a:rPr lang="en-US" dirty="0">
                <a:solidFill>
                  <a:srgbClr val="FECC1F"/>
                </a:solidFill>
                <a:latin typeface="Lucida Console" panose="020B0609040504020204" pitchFamily="49" charset="0"/>
              </a:rPr>
              <a:t>    55(%</a:t>
            </a:r>
            <a:r>
              <a:rPr lang="en-US" dirty="0" err="1">
                <a:solidFill>
                  <a:srgbClr val="FECC1F"/>
                </a:solidFill>
                <a:latin typeface="Lucida Console" panose="020B0609040504020204" pitchFamily="49" charset="0"/>
              </a:rPr>
              <a:t>rdi</a:t>
            </a:r>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rdi</a:t>
            </a:r>
            <a:endParaRPr lang="en-US" dirty="0">
              <a:solidFill>
                <a:srgbClr val="FECC1F"/>
              </a:solidFill>
              <a:latin typeface="Lucida Console" panose="020B0609040504020204" pitchFamily="49" charset="0"/>
            </a:endParaRPr>
          </a:p>
        </p:txBody>
      </p:sp>
    </p:spTree>
    <p:extLst>
      <p:ext uri="{BB962C8B-B14F-4D97-AF65-F5344CB8AC3E}">
        <p14:creationId xmlns:p14="http://schemas.microsoft.com/office/powerpoint/2010/main" val="133264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vertical)">
                                      <p:cBhvr>
                                        <p:cTn id="7" dur="500"/>
                                        <p:tgtEl>
                                          <p:spTgt spid="18"/>
                                        </p:tgtEl>
                                      </p:cBhvr>
                                    </p:animEffect>
                                  </p:childTnLst>
                                </p:cTn>
                              </p:par>
                              <p:par>
                                <p:cTn id="8" presetID="14" presetClass="exit" presetSubtype="5" fill="hold" grpId="0" nodeType="withEffect">
                                  <p:stCondLst>
                                    <p:cond delay="0"/>
                                  </p:stCondLst>
                                  <p:childTnLst>
                                    <p:animEffect transition="out" filter="randombar(vertical)">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For Loop:</a:t>
            </a:r>
            <a:br>
              <a:rPr lang="en-US" dirty="0"/>
            </a:br>
            <a:r>
              <a:rPr lang="en-US" dirty="0"/>
              <a:t>Recipe</a:t>
            </a:r>
          </a:p>
        </p:txBody>
      </p:sp>
      <p:sp>
        <p:nvSpPr>
          <p:cNvPr id="2" name="Content Placeholder 1">
            <a:extLst>
              <a:ext uri="{FF2B5EF4-FFF2-40B4-BE49-F238E27FC236}">
                <a16:creationId xmlns:a16="http://schemas.microsoft.com/office/drawing/2014/main" id="{489301CF-0D46-5446-8D9C-12F943AFF803}"/>
              </a:ext>
            </a:extLst>
          </p:cNvPr>
          <p:cNvSpPr>
            <a:spLocks noGrp="1"/>
          </p:cNvSpPr>
          <p:nvPr>
            <p:ph sz="half" idx="1"/>
          </p:nvPr>
        </p:nvSpPr>
        <p:spPr>
          <a:xfrm>
            <a:off x="838200" y="1562389"/>
            <a:ext cx="5181600" cy="4351338"/>
          </a:xfrm>
        </p:spPr>
        <p:txBody>
          <a:bodyPr/>
          <a:lstStyle/>
          <a:p>
            <a:r>
              <a:rPr lang="en-US" dirty="0"/>
              <a:t>Rewrite as While Loop</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79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0D0E1E-2626-5140-B38D-AE276AC71FA8}"/>
              </a:ext>
            </a:extLst>
          </p:cNvPr>
          <p:cNvSpPr/>
          <p:nvPr/>
        </p:nvSpPr>
        <p:spPr>
          <a:xfrm>
            <a:off x="0" y="2315822"/>
            <a:ext cx="6719455" cy="189086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for (</a:t>
            </a:r>
            <a:r>
              <a:rPr lang="en-US" i="1" dirty="0" err="1">
                <a:solidFill>
                  <a:srgbClr val="00FF00"/>
                </a:solidFill>
                <a:latin typeface="Courier New Bold" panose="02070609020205020404" pitchFamily="49" charset="0"/>
                <a:cs typeface="Courier New Bold" panose="02070609020205020404" pitchFamily="49" charset="0"/>
              </a:rPr>
              <a:t>init_code</a:t>
            </a:r>
            <a:r>
              <a:rPr lang="en-US" dirty="0">
                <a:solidFill>
                  <a:srgbClr val="00FF00"/>
                </a:solidFill>
                <a:latin typeface="Courier New Bold" panose="02070609020205020404" pitchFamily="49" charset="0"/>
                <a:cs typeface="Courier New Bold" panose="02070609020205020404" pitchFamily="49" charset="0"/>
              </a:rPr>
              <a:t>;</a:t>
            </a:r>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9" name="TextBox 8">
            <a:extLst>
              <a:ext uri="{FF2B5EF4-FFF2-40B4-BE49-F238E27FC236}">
                <a16:creationId xmlns:a16="http://schemas.microsoft.com/office/drawing/2014/main" id="{2D808C70-A263-6E45-8F23-937621C894AD}"/>
              </a:ext>
            </a:extLst>
          </p:cNvPr>
          <p:cNvSpPr txBox="1"/>
          <p:nvPr/>
        </p:nvSpPr>
        <p:spPr>
          <a:xfrm>
            <a:off x="2716304" y="1992959"/>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00501F52-4562-1E47-86AB-E7F67C5DAF72}"/>
              </a:ext>
            </a:extLst>
          </p:cNvPr>
          <p:cNvSpPr/>
          <p:nvPr/>
        </p:nvSpPr>
        <p:spPr>
          <a:xfrm>
            <a:off x="2928614" y="4659962"/>
            <a:ext cx="3803887" cy="217299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err="1">
                <a:solidFill>
                  <a:srgbClr val="00FF00"/>
                </a:solidFill>
                <a:latin typeface="Courier New Bold" panose="02070609020205020404" pitchFamily="49" charset="0"/>
                <a:cs typeface="Courier New Bold" panose="02070609020205020404" pitchFamily="49" charset="0"/>
              </a:rPr>
              <a:t>init_code</a:t>
            </a:r>
            <a:endParaRPr lang="en-US" i="1"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while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a:t>
            </a:r>
          </a:p>
          <a:p>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1" name="TextBox 10">
            <a:extLst>
              <a:ext uri="{FF2B5EF4-FFF2-40B4-BE49-F238E27FC236}">
                <a16:creationId xmlns:a16="http://schemas.microsoft.com/office/drawing/2014/main" id="{6379EA55-20AD-7346-AD98-D0803D502BA1}"/>
              </a:ext>
            </a:extLst>
          </p:cNvPr>
          <p:cNvSpPr txBox="1"/>
          <p:nvPr/>
        </p:nvSpPr>
        <p:spPr>
          <a:xfrm>
            <a:off x="3867011" y="4344051"/>
            <a:ext cx="1974771" cy="369332"/>
          </a:xfrm>
          <a:prstGeom prst="rect">
            <a:avLst/>
          </a:prstGeom>
          <a:noFill/>
        </p:spPr>
        <p:txBody>
          <a:bodyPr wrap="none" rtlCol="0">
            <a:spAutoFit/>
          </a:bodyPr>
          <a:lstStyle/>
          <a:p>
            <a:pPr algn="ctr"/>
            <a:r>
              <a:rPr lang="en-US" dirty="0"/>
              <a:t>“While Loop” Code</a:t>
            </a:r>
          </a:p>
        </p:txBody>
      </p:sp>
      <p:sp>
        <p:nvSpPr>
          <p:cNvPr id="12" name="Left Arrow 11">
            <a:extLst>
              <a:ext uri="{FF2B5EF4-FFF2-40B4-BE49-F238E27FC236}">
                <a16:creationId xmlns:a16="http://schemas.microsoft.com/office/drawing/2014/main" id="{3E8E0CDB-11EE-4248-A96C-F87A268B54E8}"/>
              </a:ext>
            </a:extLst>
          </p:cNvPr>
          <p:cNvSpPr/>
          <p:nvPr/>
        </p:nvSpPr>
        <p:spPr>
          <a:xfrm rot="16200000">
            <a:off x="3062990" y="4177602"/>
            <a:ext cx="728388"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a:extLst>
              <a:ext uri="{FF2B5EF4-FFF2-40B4-BE49-F238E27FC236}">
                <a16:creationId xmlns:a16="http://schemas.microsoft.com/office/drawing/2014/main" id="{B1AB0A91-1C2D-D347-9ED8-38E0CC324856}"/>
              </a:ext>
            </a:extLst>
          </p:cNvPr>
          <p:cNvSpPr/>
          <p:nvPr/>
        </p:nvSpPr>
        <p:spPr>
          <a:xfrm>
            <a:off x="7188603" y="815471"/>
            <a:ext cx="5002299" cy="27254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i="1"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init_code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Test;</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Test:</a:t>
            </a: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4" name="TextBox 13">
            <a:extLst>
              <a:ext uri="{FF2B5EF4-FFF2-40B4-BE49-F238E27FC236}">
                <a16:creationId xmlns:a16="http://schemas.microsoft.com/office/drawing/2014/main" id="{379EB7FE-801E-5E49-A8CE-6418B0F116DD}"/>
              </a:ext>
            </a:extLst>
          </p:cNvPr>
          <p:cNvSpPr txBox="1"/>
          <p:nvPr/>
        </p:nvSpPr>
        <p:spPr>
          <a:xfrm>
            <a:off x="8834710" y="465576"/>
            <a:ext cx="1710084" cy="369332"/>
          </a:xfrm>
          <a:prstGeom prst="rect">
            <a:avLst/>
          </a:prstGeom>
          <a:noFill/>
        </p:spPr>
        <p:txBody>
          <a:bodyPr wrap="none" rtlCol="0">
            <a:spAutoFit/>
          </a:bodyPr>
          <a:lstStyle/>
          <a:p>
            <a:pPr algn="ctr"/>
            <a:r>
              <a:rPr lang="en-US" dirty="0" err="1"/>
              <a:t>Goto</a:t>
            </a:r>
            <a:r>
              <a:rPr lang="en-US" dirty="0"/>
              <a:t> Code (-</a:t>
            </a:r>
            <a:r>
              <a:rPr lang="en-US" dirty="0" err="1"/>
              <a:t>Og</a:t>
            </a:r>
            <a:r>
              <a:rPr lang="en-US" dirty="0"/>
              <a:t>)</a:t>
            </a:r>
          </a:p>
        </p:txBody>
      </p:sp>
      <p:sp>
        <p:nvSpPr>
          <p:cNvPr id="15" name="Rounded Rectangle 14">
            <a:extLst>
              <a:ext uri="{FF2B5EF4-FFF2-40B4-BE49-F238E27FC236}">
                <a16:creationId xmlns:a16="http://schemas.microsoft.com/office/drawing/2014/main" id="{688DBE25-2708-C04C-B476-640D236A3B9F}"/>
              </a:ext>
            </a:extLst>
          </p:cNvPr>
          <p:cNvSpPr/>
          <p:nvPr/>
        </p:nvSpPr>
        <p:spPr>
          <a:xfrm>
            <a:off x="7189701" y="4009865"/>
            <a:ext cx="5002299" cy="27254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before_code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init_code</a:t>
            </a:r>
            <a:endParaRPr lang="en-US" i="1" dirty="0">
              <a:solidFill>
                <a:srgbClr val="00FF00"/>
              </a:solidFill>
              <a:latin typeface="Courier New Bold" panose="02070609020205020404" pitchFamily="49" charset="0"/>
              <a:cs typeface="Courier New Bold" panose="02070609020205020404" pitchFamily="49" charset="0"/>
            </a:endParaRPr>
          </a:p>
          <a:p>
            <a:r>
              <a:rPr lang="en-US" i="1" dirty="0">
                <a:solidFill>
                  <a:srgbClr val="00FF00"/>
                </a:solidFill>
                <a:latin typeface="Courier New Bold" panose="02070609020205020404" pitchFamily="49" charset="0"/>
                <a:cs typeface="Courier New Bold" panose="02070609020205020404" pitchFamily="49" charset="0"/>
              </a:rPr>
              <a:t>  </a:t>
            </a:r>
            <a:r>
              <a:rPr lang="en-US" dirty="0">
                <a:solidFill>
                  <a:srgbClr val="00FF00"/>
                </a:solidFill>
                <a:latin typeface="Courier New Bold" panose="02070609020205020404" pitchFamily="49" charset="0"/>
                <a:cs typeface="Courier New Bold" panose="02070609020205020404" pitchFamily="49" charset="0"/>
              </a:rPr>
              <a:t>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dirty="0">
                <a:solidFill>
                  <a:srgbClr val="00FF00"/>
                </a:solidFill>
                <a:latin typeface="Courier New Bold" panose="02070609020205020404" pitchFamily="49" charset="0"/>
                <a:cs typeface="Courier New Bold" panose="02070609020205020404" pitchFamily="49" charset="0"/>
              </a:rPr>
              <a:t> Done;</a:t>
            </a:r>
          </a:p>
          <a:p>
            <a:r>
              <a:rPr lang="en-US" dirty="0">
                <a:solidFill>
                  <a:srgbClr val="00FF00"/>
                </a:solidFill>
                <a:latin typeface="Courier New Bold" panose="02070609020205020404" pitchFamily="49" charset="0"/>
                <a:cs typeface="Courier New Bold" panose="02070609020205020404" pitchFamily="49" charset="0"/>
              </a:rPr>
              <a:t>Loop:</a:t>
            </a:r>
          </a:p>
          <a:p>
            <a:r>
              <a:rPr lang="en-US" dirty="0">
                <a:solidFill>
                  <a:srgbClr val="00FF00"/>
                </a:solidFill>
                <a:latin typeface="Courier New Bold" panose="02070609020205020404" pitchFamily="49" charset="0"/>
                <a:cs typeface="Courier New Bold" panose="02070609020205020404" pitchFamily="49" charset="0"/>
              </a:rPr>
              <a:t>  </a:t>
            </a:r>
            <a:r>
              <a:rPr lang="en-US" i="1" dirty="0">
                <a:solidFill>
                  <a:srgbClr val="00FF00"/>
                </a:solidFill>
                <a:latin typeface="Courier New Bold" panose="02070609020205020404" pitchFamily="49" charset="0"/>
                <a:cs typeface="Courier New Bold" panose="02070609020205020404" pitchFamily="49" charset="0"/>
              </a:rPr>
              <a:t>body</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update_code</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  if (</a:t>
            </a:r>
            <a:r>
              <a:rPr lang="en-US" i="1" dirty="0" err="1">
                <a:solidFill>
                  <a:srgbClr val="00FF00"/>
                </a:solidFill>
                <a:latin typeface="Courier New Bold" panose="02070609020205020404" pitchFamily="49" charset="0"/>
                <a:cs typeface="Courier New Bold" panose="02070609020205020404" pitchFamily="49" charset="0"/>
              </a:rPr>
              <a:t>test_condition</a:t>
            </a:r>
            <a:r>
              <a:rPr lang="en-US" i="1" dirty="0">
                <a:solidFill>
                  <a:srgbClr val="00FF00"/>
                </a:solidFill>
                <a:latin typeface="Courier New Bold" panose="02070609020205020404" pitchFamily="49" charset="0"/>
                <a:cs typeface="Courier New Bold" panose="02070609020205020404" pitchFamily="49" charset="0"/>
              </a:rPr>
              <a:t>) </a:t>
            </a:r>
            <a:r>
              <a:rPr lang="en-US" dirty="0" err="1">
                <a:solidFill>
                  <a:srgbClr val="00FF00"/>
                </a:solidFill>
                <a:latin typeface="Courier New Bold" panose="02070609020205020404" pitchFamily="49" charset="0"/>
                <a:cs typeface="Courier New Bold" panose="02070609020205020404" pitchFamily="49" charset="0"/>
              </a:rPr>
              <a:t>goto</a:t>
            </a:r>
            <a:r>
              <a:rPr lang="en-US" i="1" dirty="0">
                <a:solidFill>
                  <a:srgbClr val="00FF00"/>
                </a:solidFill>
                <a:latin typeface="Courier New Bold" panose="02070609020205020404" pitchFamily="49" charset="0"/>
                <a:cs typeface="Courier New Bold" panose="02070609020205020404" pitchFamily="49" charset="0"/>
              </a:rPr>
              <a:t> Loop;</a:t>
            </a:r>
            <a:endParaRPr lang="en-US" dirty="0">
              <a:solidFill>
                <a:srgbClr val="00FF00"/>
              </a:solidFill>
              <a:latin typeface="Courier New Bold" panose="02070609020205020404" pitchFamily="49" charset="0"/>
              <a:cs typeface="Courier New Bold" panose="02070609020205020404" pitchFamily="49" charset="0"/>
            </a:endParaRPr>
          </a:p>
          <a:p>
            <a:r>
              <a:rPr lang="en-US" dirty="0">
                <a:solidFill>
                  <a:srgbClr val="00FF00"/>
                </a:solidFill>
                <a:latin typeface="Courier New Bold" panose="02070609020205020404" pitchFamily="49" charset="0"/>
                <a:cs typeface="Courier New Bold" panose="02070609020205020404" pitchFamily="49" charset="0"/>
              </a:rPr>
              <a:t>Done:</a:t>
            </a:r>
          </a:p>
          <a:p>
            <a:r>
              <a:rPr lang="en-US" i="1" dirty="0">
                <a:solidFill>
                  <a:srgbClr val="00FF00"/>
                </a:solidFill>
                <a:latin typeface="Courier New Bold" panose="02070609020205020404" pitchFamily="49" charset="0"/>
                <a:cs typeface="Courier New Bold" panose="02070609020205020404" pitchFamily="49" charset="0"/>
              </a:rPr>
              <a:t>  </a:t>
            </a:r>
            <a:r>
              <a:rPr lang="en-US" i="1" dirty="0" err="1">
                <a:solidFill>
                  <a:srgbClr val="00FF00"/>
                </a:solidFill>
                <a:latin typeface="Courier New Bold" panose="02070609020205020404" pitchFamily="49" charset="0"/>
                <a:cs typeface="Courier New Bold" panose="02070609020205020404" pitchFamily="49" charset="0"/>
              </a:rPr>
              <a:t>after_code</a:t>
            </a:r>
            <a:endParaRPr lang="en-US" i="1" dirty="0">
              <a:solidFill>
                <a:srgbClr val="00FF00"/>
              </a:solidFill>
              <a:latin typeface="Courier New Bold" panose="02070609020205020404" pitchFamily="49" charset="0"/>
              <a:cs typeface="Courier New Bold" panose="02070609020205020404" pitchFamily="49" charset="0"/>
            </a:endParaRPr>
          </a:p>
        </p:txBody>
      </p:sp>
      <p:sp>
        <p:nvSpPr>
          <p:cNvPr id="16" name="TextBox 15">
            <a:extLst>
              <a:ext uri="{FF2B5EF4-FFF2-40B4-BE49-F238E27FC236}">
                <a16:creationId xmlns:a16="http://schemas.microsoft.com/office/drawing/2014/main" id="{A2D233FB-6162-3949-A30B-C67841FCFB04}"/>
              </a:ext>
            </a:extLst>
          </p:cNvPr>
          <p:cNvSpPr txBox="1"/>
          <p:nvPr/>
        </p:nvSpPr>
        <p:spPr>
          <a:xfrm>
            <a:off x="8831801" y="3659971"/>
            <a:ext cx="1718099" cy="369332"/>
          </a:xfrm>
          <a:prstGeom prst="rect">
            <a:avLst/>
          </a:prstGeom>
          <a:noFill/>
        </p:spPr>
        <p:txBody>
          <a:bodyPr wrap="none" rtlCol="0">
            <a:spAutoFit/>
          </a:bodyPr>
          <a:lstStyle/>
          <a:p>
            <a:pPr algn="ctr"/>
            <a:r>
              <a:rPr lang="en-US" dirty="0" err="1"/>
              <a:t>Goto</a:t>
            </a:r>
            <a:r>
              <a:rPr lang="en-US" dirty="0"/>
              <a:t> Code (-O1)</a:t>
            </a:r>
          </a:p>
        </p:txBody>
      </p:sp>
      <p:sp>
        <p:nvSpPr>
          <p:cNvPr id="17" name="Left Arrow 16">
            <a:extLst>
              <a:ext uri="{FF2B5EF4-FFF2-40B4-BE49-F238E27FC236}">
                <a16:creationId xmlns:a16="http://schemas.microsoft.com/office/drawing/2014/main" id="{7A7D261E-1124-F947-8EA1-AEDD4CA875CF}"/>
              </a:ext>
            </a:extLst>
          </p:cNvPr>
          <p:cNvSpPr/>
          <p:nvPr/>
        </p:nvSpPr>
        <p:spPr>
          <a:xfrm rot="7200000">
            <a:off x="6036198" y="3913867"/>
            <a:ext cx="1998999"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Left Arrow 17">
            <a:extLst>
              <a:ext uri="{FF2B5EF4-FFF2-40B4-BE49-F238E27FC236}">
                <a16:creationId xmlns:a16="http://schemas.microsoft.com/office/drawing/2014/main" id="{9A511C2D-4F03-DE42-B1B6-3C7B9DC5926D}"/>
              </a:ext>
            </a:extLst>
          </p:cNvPr>
          <p:cNvSpPr/>
          <p:nvPr/>
        </p:nvSpPr>
        <p:spPr>
          <a:xfrm rot="10800000">
            <a:off x="6460870" y="4697329"/>
            <a:ext cx="949031" cy="51965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1797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Element Addresses (ARM)</a:t>
            </a:r>
          </a:p>
        </p:txBody>
      </p:sp>
      <p:sp>
        <p:nvSpPr>
          <p:cNvPr id="8" name="Content Placeholder 7">
            <a:extLst>
              <a:ext uri="{FF2B5EF4-FFF2-40B4-BE49-F238E27FC236}">
                <a16:creationId xmlns:a16="http://schemas.microsoft.com/office/drawing/2014/main" id="{046A53B0-2706-D14D-91D1-5B3DCA0FD404}"/>
              </a:ext>
            </a:extLst>
          </p:cNvPr>
          <p:cNvSpPr>
            <a:spLocks noGrp="1"/>
          </p:cNvSpPr>
          <p:nvPr>
            <p:ph idx="1"/>
          </p:nvPr>
        </p:nvSpPr>
        <p:spPr/>
        <p:txBody>
          <a:bodyPr/>
          <a:lstStyle/>
          <a:p>
            <a:r>
              <a:rPr lang="en-US" i="1" dirty="0">
                <a:latin typeface="Lucida Console" panose="020B0609040504020204" pitchFamily="49" charset="0"/>
              </a:rPr>
              <a:t>T</a:t>
            </a:r>
            <a:r>
              <a:rPr lang="en-US" dirty="0">
                <a:latin typeface="Lucida Console" panose="020B0609040504020204" pitchFamily="49" charset="0"/>
              </a:rPr>
              <a:t> A[</a:t>
            </a:r>
            <a:r>
              <a:rPr lang="en-US" i="1" dirty="0">
                <a:latin typeface="Lucida Console" panose="020B0609040504020204" pitchFamily="49" charset="0"/>
              </a:rPr>
              <a:t>n</a:t>
            </a:r>
            <a:r>
              <a:rPr lang="en-US" dirty="0">
                <a:latin typeface="Lucida Console" panose="020B0609040504020204" pitchFamily="49" charset="0"/>
              </a:rPr>
              <a:t>];</a:t>
            </a:r>
            <a:endParaRPr lang="en-US" dirty="0"/>
          </a:p>
          <a:p>
            <a:r>
              <a:rPr lang="en-US" dirty="0"/>
              <a:t>If address(0</a:t>
            </a:r>
            <a:r>
              <a:rPr lang="en-US" baseline="30000" dirty="0"/>
              <a:t>th</a:t>
            </a:r>
            <a:r>
              <a:rPr lang="en-US" dirty="0"/>
              <a:t> element)==A, then address(</a:t>
            </a:r>
            <a:r>
              <a:rPr lang="en-US" i="1" dirty="0" err="1"/>
              <a:t>j</a:t>
            </a:r>
            <a:r>
              <a:rPr lang="en-US" baseline="30000" dirty="0" err="1"/>
              <a:t>th</a:t>
            </a:r>
            <a:r>
              <a:rPr lang="en-US" dirty="0"/>
              <a:t> element) = A + </a:t>
            </a:r>
            <a:r>
              <a:rPr lang="en-US" i="1" dirty="0"/>
              <a:t>j</a:t>
            </a:r>
            <a:r>
              <a:rPr lang="en-US" dirty="0"/>
              <a:t>*</a:t>
            </a:r>
            <a:r>
              <a:rPr lang="en-US" dirty="0" err="1"/>
              <a:t>sizeof</a:t>
            </a:r>
            <a:r>
              <a:rPr lang="en-US" dirty="0"/>
              <a:t>(</a:t>
            </a:r>
            <a:r>
              <a:rPr lang="en-US" i="1" dirty="0"/>
              <a:t>T</a:t>
            </a:r>
            <a:r>
              <a:rPr lang="en-US" dirty="0"/>
              <a:t>)</a:t>
            </a:r>
          </a:p>
          <a:p>
            <a:r>
              <a:rPr lang="en-US" dirty="0"/>
              <a:t>Copy pointer to element </a:t>
            </a:r>
            <a:r>
              <a:rPr lang="en-US" i="1" dirty="0"/>
              <a:t>j</a:t>
            </a:r>
            <a:endParaRPr lang="en-US" dirty="0"/>
          </a:p>
          <a:p>
            <a:endParaRPr lang="en-US" dirty="0"/>
          </a:p>
          <a:p>
            <a:endParaRPr lang="en-US" dirty="0"/>
          </a:p>
          <a:p>
            <a:r>
              <a:rPr lang="en-US" dirty="0"/>
              <a:t>Copy value of element </a:t>
            </a:r>
            <a:r>
              <a:rPr lang="en-US" i="1" dirty="0"/>
              <a:t>j</a:t>
            </a:r>
            <a:endParaRPr lang="en-US" dirty="0"/>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FFC9FD6E-FD49-1B44-BE3B-64A1F85D2DF7}"/>
              </a:ext>
            </a:extLst>
          </p:cNvPr>
          <p:cNvSpPr txBox="1"/>
          <p:nvPr/>
        </p:nvSpPr>
        <p:spPr>
          <a:xfrm>
            <a:off x="838199" y="3321357"/>
            <a:ext cx="11481487" cy="100894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tabLst>
                <a:tab pos="903288" algn="l"/>
                <a:tab pos="3992563" algn="l"/>
              </a:tabLst>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add	R</a:t>
            </a:r>
            <a:r>
              <a:rPr lang="en-US" baseline="-25000" dirty="0"/>
              <a:t>d</a:t>
            </a:r>
            <a:r>
              <a:rPr lang="en-US" dirty="0"/>
              <a:t>, R</a:t>
            </a:r>
            <a:r>
              <a:rPr lang="en-US" baseline="-25000" dirty="0"/>
              <a:t>s1</a:t>
            </a:r>
            <a:r>
              <a:rPr lang="en-US" dirty="0"/>
              <a:t>, D	# if </a:t>
            </a:r>
            <a:r>
              <a:rPr lang="en-US" i="1" dirty="0"/>
              <a:t>j</a:t>
            </a:r>
            <a:r>
              <a:rPr lang="en-US" dirty="0"/>
              <a:t> is constant value, D=</a:t>
            </a:r>
            <a:r>
              <a:rPr lang="en-US" i="1" dirty="0"/>
              <a:t>j</a:t>
            </a:r>
            <a:r>
              <a:rPr lang="en-US" dirty="0"/>
              <a:t>*</a:t>
            </a:r>
            <a:r>
              <a:rPr lang="en-US" dirty="0" err="1"/>
              <a:t>sizeof</a:t>
            </a:r>
            <a:r>
              <a:rPr lang="en-US" dirty="0"/>
              <a:t>(</a:t>
            </a:r>
            <a:r>
              <a:rPr lang="en-US" i="1" dirty="0"/>
              <a:t>T</a:t>
            </a:r>
            <a:r>
              <a:rPr lang="en-US" dirty="0"/>
              <a:t>)</a:t>
            </a:r>
          </a:p>
          <a:p>
            <a:r>
              <a:rPr lang="en-US" dirty="0"/>
              <a:t>     </a:t>
            </a:r>
            <a:r>
              <a:rPr lang="en-US" i="1" dirty="0"/>
              <a:t>or</a:t>
            </a:r>
          </a:p>
          <a:p>
            <a:r>
              <a:rPr lang="en-US" dirty="0"/>
              <a:t>add	R</a:t>
            </a:r>
            <a:r>
              <a:rPr lang="en-US" baseline="-25000" dirty="0"/>
              <a:t>d</a:t>
            </a:r>
            <a:r>
              <a:rPr lang="en-US" dirty="0"/>
              <a:t>, R</a:t>
            </a:r>
            <a:r>
              <a:rPr lang="en-US" baseline="-25000" dirty="0"/>
              <a:t>s1</a:t>
            </a:r>
            <a:r>
              <a:rPr lang="en-US" dirty="0"/>
              <a:t>, R</a:t>
            </a:r>
            <a:r>
              <a:rPr lang="en-US" baseline="-25000" dirty="0"/>
              <a:t>s2</a:t>
            </a:r>
            <a:r>
              <a:rPr lang="en-US" dirty="0"/>
              <a:t>, </a:t>
            </a:r>
            <a:r>
              <a:rPr lang="en-US" dirty="0" err="1"/>
              <a:t>lsl</a:t>
            </a:r>
            <a:r>
              <a:rPr lang="en-US" dirty="0"/>
              <a:t> S	# if </a:t>
            </a:r>
            <a:r>
              <a:rPr lang="en-US" i="1" dirty="0"/>
              <a:t>j</a:t>
            </a:r>
            <a:r>
              <a:rPr lang="en-US" dirty="0"/>
              <a:t> is variable, store </a:t>
            </a:r>
            <a:r>
              <a:rPr lang="en-US" i="1" dirty="0"/>
              <a:t>j</a:t>
            </a:r>
            <a:r>
              <a:rPr lang="en-US" dirty="0"/>
              <a:t> in R</a:t>
            </a:r>
            <a:r>
              <a:rPr lang="en-US" baseline="-25000" dirty="0"/>
              <a:t>i</a:t>
            </a:r>
            <a:r>
              <a:rPr lang="en-US" dirty="0"/>
              <a:t>, S=log</a:t>
            </a:r>
            <a:r>
              <a:rPr lang="en-US" baseline="-25000" dirty="0"/>
              <a:t>2</a:t>
            </a:r>
            <a:r>
              <a:rPr lang="en-US" dirty="0"/>
              <a:t>(</a:t>
            </a:r>
            <a:r>
              <a:rPr lang="en-US" dirty="0" err="1"/>
              <a:t>sizeof</a:t>
            </a:r>
            <a:r>
              <a:rPr lang="en-US" dirty="0"/>
              <a:t>(</a:t>
            </a:r>
            <a:r>
              <a:rPr lang="en-US" i="1" dirty="0"/>
              <a:t>T</a:t>
            </a:r>
            <a:r>
              <a:rPr lang="en-US" dirty="0"/>
              <a:t>))</a:t>
            </a:r>
          </a:p>
        </p:txBody>
      </p:sp>
      <p:sp>
        <p:nvSpPr>
          <p:cNvPr id="11" name="TextBox 10">
            <a:extLst>
              <a:ext uri="{FF2B5EF4-FFF2-40B4-BE49-F238E27FC236}">
                <a16:creationId xmlns:a16="http://schemas.microsoft.com/office/drawing/2014/main" id="{8EADBD94-7C3F-0E47-93E7-19ACADA7A569}"/>
              </a:ext>
            </a:extLst>
          </p:cNvPr>
          <p:cNvSpPr txBox="1"/>
          <p:nvPr/>
        </p:nvSpPr>
        <p:spPr>
          <a:xfrm>
            <a:off x="838201" y="4881662"/>
            <a:ext cx="11481486" cy="92333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tabLst>
                <a:tab pos="903288" algn="l"/>
                <a:tab pos="3992563" algn="l"/>
              </a:tabLst>
            </a:pPr>
            <a:r>
              <a:rPr lang="en-US" dirty="0" err="1"/>
              <a:t>ldr</a:t>
            </a:r>
            <a:r>
              <a:rPr lang="en-US" dirty="0"/>
              <a:t>	R</a:t>
            </a:r>
            <a:r>
              <a:rPr lang="en-US" baseline="-25000" dirty="0"/>
              <a:t>d</a:t>
            </a:r>
            <a:r>
              <a:rPr lang="en-US" dirty="0"/>
              <a:t>, [R</a:t>
            </a:r>
            <a:r>
              <a:rPr lang="en-US" baseline="-25000" dirty="0"/>
              <a:t>s1</a:t>
            </a:r>
            <a:r>
              <a:rPr lang="en-US" dirty="0"/>
              <a:t>, D]	# if </a:t>
            </a:r>
            <a:r>
              <a:rPr lang="en-US" i="1" dirty="0"/>
              <a:t>j</a:t>
            </a:r>
            <a:r>
              <a:rPr lang="en-US" dirty="0"/>
              <a:t> is constant value, D=</a:t>
            </a:r>
            <a:r>
              <a:rPr lang="en-US" i="1" dirty="0"/>
              <a:t>j</a:t>
            </a:r>
            <a:r>
              <a:rPr lang="en-US" dirty="0"/>
              <a:t>*</a:t>
            </a:r>
            <a:r>
              <a:rPr lang="en-US" dirty="0" err="1"/>
              <a:t>sizeof</a:t>
            </a:r>
            <a:r>
              <a:rPr lang="en-US" dirty="0"/>
              <a:t>(T)</a:t>
            </a:r>
          </a:p>
          <a:p>
            <a:pPr>
              <a:tabLst>
                <a:tab pos="903288" algn="l"/>
                <a:tab pos="3992563" algn="l"/>
              </a:tabLst>
            </a:pPr>
            <a:r>
              <a:rPr lang="en-US" dirty="0"/>
              <a:t>     </a:t>
            </a:r>
            <a:r>
              <a:rPr lang="en-US" i="1" dirty="0"/>
              <a:t>or</a:t>
            </a:r>
          </a:p>
          <a:p>
            <a:pPr>
              <a:tabLst>
                <a:tab pos="903288" algn="l"/>
                <a:tab pos="3992563" algn="l"/>
              </a:tabLst>
            </a:pPr>
            <a:r>
              <a:rPr lang="en-US" dirty="0" err="1"/>
              <a:t>ldr</a:t>
            </a:r>
            <a:r>
              <a:rPr lang="en-US" dirty="0"/>
              <a:t>	R</a:t>
            </a:r>
            <a:r>
              <a:rPr lang="en-US" baseline="-25000" dirty="0"/>
              <a:t>d</a:t>
            </a:r>
            <a:r>
              <a:rPr lang="en-US" dirty="0"/>
              <a:t>, [R</a:t>
            </a:r>
            <a:r>
              <a:rPr lang="en-US" baseline="-25000" dirty="0"/>
              <a:t>s1</a:t>
            </a:r>
            <a:r>
              <a:rPr lang="en-US" dirty="0"/>
              <a:t>, R</a:t>
            </a:r>
            <a:r>
              <a:rPr lang="en-US" baseline="-25000" dirty="0"/>
              <a:t>s2</a:t>
            </a:r>
            <a:r>
              <a:rPr lang="en-US" dirty="0"/>
              <a:t>, </a:t>
            </a:r>
            <a:r>
              <a:rPr lang="en-US" dirty="0" err="1"/>
              <a:t>lsl</a:t>
            </a:r>
            <a:r>
              <a:rPr lang="en-US" dirty="0"/>
              <a:t> S]	# if </a:t>
            </a:r>
            <a:r>
              <a:rPr lang="en-US" i="1" dirty="0"/>
              <a:t>j</a:t>
            </a:r>
            <a:r>
              <a:rPr lang="en-US" dirty="0"/>
              <a:t> is variable, store </a:t>
            </a:r>
            <a:r>
              <a:rPr lang="en-US" i="1" dirty="0"/>
              <a:t>j</a:t>
            </a:r>
            <a:r>
              <a:rPr lang="en-US" dirty="0"/>
              <a:t> in R</a:t>
            </a:r>
            <a:r>
              <a:rPr lang="en-US" baseline="-25000" dirty="0"/>
              <a:t>i</a:t>
            </a:r>
            <a:r>
              <a:rPr lang="en-US" dirty="0"/>
              <a:t>, S=log</a:t>
            </a:r>
            <a:r>
              <a:rPr lang="en-US" baseline="-25000" dirty="0"/>
              <a:t>2</a:t>
            </a:r>
            <a:r>
              <a:rPr lang="en-US" dirty="0"/>
              <a:t>(</a:t>
            </a:r>
            <a:r>
              <a:rPr lang="en-US" dirty="0" err="1"/>
              <a:t>sizeof</a:t>
            </a:r>
            <a:r>
              <a:rPr lang="en-US" dirty="0"/>
              <a:t>(</a:t>
            </a:r>
            <a:r>
              <a:rPr lang="en-US" i="1" dirty="0"/>
              <a:t>T</a:t>
            </a:r>
            <a:r>
              <a:rPr lang="en-US" dirty="0"/>
              <a:t>))</a:t>
            </a:r>
          </a:p>
        </p:txBody>
      </p:sp>
      <p:pic>
        <p:nvPicPr>
          <p:cNvPr id="12" name="Picture 11">
            <a:extLst>
              <a:ext uri="{FF2B5EF4-FFF2-40B4-BE49-F238E27FC236}">
                <a16:creationId xmlns:a16="http://schemas.microsoft.com/office/drawing/2014/main" id="{9F65C0A6-A924-2545-90E7-762F95DB845B}"/>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13" name="Picture 12">
            <a:extLst>
              <a:ext uri="{FF2B5EF4-FFF2-40B4-BE49-F238E27FC236}">
                <a16:creationId xmlns:a16="http://schemas.microsoft.com/office/drawing/2014/main" id="{8C97BF44-49F4-E845-9DA6-3EBEE657764F}"/>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20725070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For Loop:</a:t>
            </a:r>
            <a:br>
              <a:rPr lang="en-US" dirty="0"/>
            </a:br>
            <a:r>
              <a:rPr lang="en-US" dirty="0"/>
              <a:t>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F0E19410-D8C6-4C4A-A639-0D4A9E1126FA}"/>
              </a:ext>
            </a:extLst>
          </p:cNvPr>
          <p:cNvSpPr/>
          <p:nvPr/>
        </p:nvSpPr>
        <p:spPr>
          <a:xfrm>
            <a:off x="4218146" y="409102"/>
            <a:ext cx="4392454" cy="155080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unsigned long y=…;</a:t>
            </a:r>
          </a:p>
          <a:p>
            <a:r>
              <a:rPr lang="en-US" dirty="0">
                <a:solidFill>
                  <a:srgbClr val="00FA00"/>
                </a:solidFill>
                <a:latin typeface="Lucida Console" panose="020B0609040504020204" pitchFamily="49" charset="0"/>
              </a:rPr>
              <a:t>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&lt;=y;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0" name="TextBox 9">
            <a:extLst>
              <a:ext uri="{FF2B5EF4-FFF2-40B4-BE49-F238E27FC236}">
                <a16:creationId xmlns:a16="http://schemas.microsoft.com/office/drawing/2014/main" id="{3F83EB5B-2CEF-3B40-A3BE-EA84C94E7E02}"/>
              </a:ext>
            </a:extLst>
          </p:cNvPr>
          <p:cNvSpPr txBox="1"/>
          <p:nvPr/>
        </p:nvSpPr>
        <p:spPr>
          <a:xfrm>
            <a:off x="8610600" y="746033"/>
            <a:ext cx="843501" cy="369332"/>
          </a:xfrm>
          <a:prstGeom prst="rect">
            <a:avLst/>
          </a:prstGeom>
          <a:noFill/>
        </p:spPr>
        <p:txBody>
          <a:bodyPr wrap="none" rtlCol="0">
            <a:spAutoFit/>
          </a:bodyPr>
          <a:lstStyle/>
          <a:p>
            <a:pPr algn="ctr"/>
            <a:r>
              <a:rPr lang="en-US" dirty="0"/>
              <a:t>C Code</a:t>
            </a:r>
          </a:p>
        </p:txBody>
      </p:sp>
      <p:sp>
        <p:nvSpPr>
          <p:cNvPr id="14" name="Rounded Rectangle 13">
            <a:extLst>
              <a:ext uri="{FF2B5EF4-FFF2-40B4-BE49-F238E27FC236}">
                <a16:creationId xmlns:a16="http://schemas.microsoft.com/office/drawing/2014/main" id="{B63911AF-F67D-3740-930F-44F6B42A902B}"/>
              </a:ext>
            </a:extLst>
          </p:cNvPr>
          <p:cNvSpPr/>
          <p:nvPr/>
        </p:nvSpPr>
        <p:spPr>
          <a:xfrm>
            <a:off x="8222672" y="2818099"/>
            <a:ext cx="3463636" cy="241084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x in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y in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jle</a:t>
            </a:r>
            <a:r>
              <a:rPr lang="en-US" dirty="0">
                <a:solidFill>
                  <a:srgbClr val="00FA00"/>
                </a:solidFill>
                <a:latin typeface="Lucida Console" panose="020B0609040504020204" pitchFamily="49" charset="0"/>
              </a:rPr>
              <a:t>     .L2</a:t>
            </a:r>
          </a:p>
        </p:txBody>
      </p:sp>
      <p:sp>
        <p:nvSpPr>
          <p:cNvPr id="15" name="TextBox 14">
            <a:extLst>
              <a:ext uri="{FF2B5EF4-FFF2-40B4-BE49-F238E27FC236}">
                <a16:creationId xmlns:a16="http://schemas.microsoft.com/office/drawing/2014/main" id="{F8FDD5D9-0F4D-9B43-B136-2FA5883D2E1D}"/>
              </a:ext>
            </a:extLst>
          </p:cNvPr>
          <p:cNvSpPr txBox="1"/>
          <p:nvPr/>
        </p:nvSpPr>
        <p:spPr>
          <a:xfrm>
            <a:off x="8682950" y="2448767"/>
            <a:ext cx="2531463" cy="369332"/>
          </a:xfrm>
          <a:prstGeom prst="rect">
            <a:avLst/>
          </a:prstGeom>
          <a:noFill/>
        </p:spPr>
        <p:txBody>
          <a:bodyPr wrap="none" rtlCol="0">
            <a:spAutoFit/>
          </a:bodyPr>
          <a:lstStyle/>
          <a:p>
            <a:pPr algn="ctr"/>
            <a:r>
              <a:rPr lang="en-US" dirty="0"/>
              <a:t>x86 Assembly Code (-O1)</a:t>
            </a:r>
          </a:p>
        </p:txBody>
      </p:sp>
      <p:sp>
        <p:nvSpPr>
          <p:cNvPr id="16" name="Rounded Rectangle 15">
            <a:extLst>
              <a:ext uri="{FF2B5EF4-FFF2-40B4-BE49-F238E27FC236}">
                <a16:creationId xmlns:a16="http://schemas.microsoft.com/office/drawing/2014/main" id="{FEDDC1A9-D645-6A42-B217-023258EABFB9}"/>
              </a:ext>
            </a:extLst>
          </p:cNvPr>
          <p:cNvSpPr/>
          <p:nvPr/>
        </p:nvSpPr>
        <p:spPr>
          <a:xfrm>
            <a:off x="4038600" y="2818099"/>
            <a:ext cx="3577730" cy="27732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long x=…;</a:t>
            </a:r>
          </a:p>
          <a:p>
            <a:r>
              <a:rPr lang="en-US" dirty="0">
                <a:solidFill>
                  <a:srgbClr val="00FA00"/>
                </a:solidFill>
                <a:latin typeface="Lucida Console" panose="020B0609040504020204" pitchFamily="49" charset="0"/>
              </a:rPr>
              <a:t>  unsigned long y=…;</a:t>
            </a:r>
          </a:p>
          <a:p>
            <a:r>
              <a:rPr lang="en-US" dirty="0">
                <a:solidFill>
                  <a:srgbClr val="00FA00"/>
                </a:solidFill>
                <a:latin typeface="Lucida Console" panose="020B0609040504020204" pitchFamily="49" charset="0"/>
              </a:rPr>
              <a:t>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  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&gt;y)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&lt;=y)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r>
              <a:rPr lang="en-US" dirty="0">
                <a:solidFill>
                  <a:srgbClr val="00FA00"/>
                </a:solidFill>
                <a:latin typeface="Lucida Console" panose="020B0609040504020204" pitchFamily="49" charset="0"/>
              </a:rPr>
              <a:t>Done:</a:t>
            </a:r>
          </a:p>
          <a:p>
            <a:endParaRPr lang="en-US" dirty="0">
              <a:solidFill>
                <a:srgbClr val="00FA00"/>
              </a:solidFill>
              <a:latin typeface="Lucida Console" panose="020B0609040504020204" pitchFamily="49" charset="0"/>
            </a:endParaRPr>
          </a:p>
        </p:txBody>
      </p:sp>
      <p:sp>
        <p:nvSpPr>
          <p:cNvPr id="17" name="TextBox 16">
            <a:extLst>
              <a:ext uri="{FF2B5EF4-FFF2-40B4-BE49-F238E27FC236}">
                <a16:creationId xmlns:a16="http://schemas.microsoft.com/office/drawing/2014/main" id="{A4F33EFF-8460-3D44-B43E-6391EE10EAC6}"/>
              </a:ext>
            </a:extLst>
          </p:cNvPr>
          <p:cNvSpPr txBox="1"/>
          <p:nvPr/>
        </p:nvSpPr>
        <p:spPr>
          <a:xfrm>
            <a:off x="4968415" y="2448768"/>
            <a:ext cx="1718099" cy="369332"/>
          </a:xfrm>
          <a:prstGeom prst="rect">
            <a:avLst/>
          </a:prstGeom>
          <a:noFill/>
        </p:spPr>
        <p:txBody>
          <a:bodyPr wrap="none" rtlCol="0">
            <a:spAutoFit/>
          </a:bodyPr>
          <a:lstStyle/>
          <a:p>
            <a:pPr algn="ctr"/>
            <a:r>
              <a:rPr lang="en-US" dirty="0" err="1"/>
              <a:t>Goto</a:t>
            </a:r>
            <a:r>
              <a:rPr lang="en-US" dirty="0"/>
              <a:t> Code (-O1)</a:t>
            </a:r>
          </a:p>
        </p:txBody>
      </p:sp>
      <p:sp>
        <p:nvSpPr>
          <p:cNvPr id="19" name="Rounded Rectangle 18">
            <a:extLst>
              <a:ext uri="{FF2B5EF4-FFF2-40B4-BE49-F238E27FC236}">
                <a16:creationId xmlns:a16="http://schemas.microsoft.com/office/drawing/2014/main" id="{271575E2-9443-C846-8A7D-B4D944AED21C}"/>
              </a:ext>
            </a:extLst>
          </p:cNvPr>
          <p:cNvSpPr/>
          <p:nvPr/>
        </p:nvSpPr>
        <p:spPr>
          <a:xfrm>
            <a:off x="280361" y="2818100"/>
            <a:ext cx="2953322" cy="230766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x=…;</a:t>
            </a:r>
          </a:p>
          <a:p>
            <a:r>
              <a:rPr lang="en-US" dirty="0">
                <a:solidFill>
                  <a:srgbClr val="00FA00"/>
                </a:solidFill>
                <a:latin typeface="Lucida Console" panose="020B0609040504020204" pitchFamily="49" charset="0"/>
              </a:rPr>
              <a:t>unsigned long y=…;</a:t>
            </a:r>
          </a:p>
          <a:p>
            <a:r>
              <a:rPr lang="en-US" dirty="0">
                <a:solidFill>
                  <a:srgbClr val="00FA00"/>
                </a:solidFill>
                <a:latin typeface="Lucida Console" panose="020B0609040504020204" pitchFamily="49" charset="0"/>
              </a:rPr>
              <a:t>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=0;</a:t>
            </a:r>
          </a:p>
          <a:p>
            <a:r>
              <a:rPr lang="en-US" dirty="0">
                <a:solidFill>
                  <a:srgbClr val="00FA00"/>
                </a:solidFill>
                <a:latin typeface="Lucida Console" panose="020B0609040504020204" pitchFamily="49" charset="0"/>
              </a:rPr>
              <a:t>while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&lt;=y) {</a:t>
            </a:r>
          </a:p>
          <a:p>
            <a:r>
              <a:rPr lang="en-US" dirty="0">
                <a:solidFill>
                  <a:srgbClr val="00FA00"/>
                </a:solidFill>
                <a:latin typeface="Lucida Console" panose="020B0609040504020204" pitchFamily="49" charset="0"/>
              </a:rPr>
              <a:t>    x = </a:t>
            </a:r>
            <a:r>
              <a:rPr lang="en-US" dirty="0" err="1">
                <a:solidFill>
                  <a:srgbClr val="00FA00"/>
                </a:solidFill>
                <a:latin typeface="Lucida Console" panose="020B0609040504020204" pitchFamily="49" charset="0"/>
              </a:rPr>
              <a:t>x+i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20" name="TextBox 19">
            <a:extLst>
              <a:ext uri="{FF2B5EF4-FFF2-40B4-BE49-F238E27FC236}">
                <a16:creationId xmlns:a16="http://schemas.microsoft.com/office/drawing/2014/main" id="{FE016D41-80E6-D64B-88C5-3F7E355EE462}"/>
              </a:ext>
            </a:extLst>
          </p:cNvPr>
          <p:cNvSpPr txBox="1"/>
          <p:nvPr/>
        </p:nvSpPr>
        <p:spPr>
          <a:xfrm>
            <a:off x="769462" y="2455769"/>
            <a:ext cx="1977978" cy="369332"/>
          </a:xfrm>
          <a:prstGeom prst="rect">
            <a:avLst/>
          </a:prstGeom>
          <a:noFill/>
        </p:spPr>
        <p:txBody>
          <a:bodyPr wrap="none" rtlCol="0">
            <a:spAutoFit/>
          </a:bodyPr>
          <a:lstStyle/>
          <a:p>
            <a:pPr algn="ctr"/>
            <a:r>
              <a:rPr lang="en-US" dirty="0"/>
              <a:t>“While Loop” Code</a:t>
            </a:r>
          </a:p>
        </p:txBody>
      </p:sp>
      <p:cxnSp>
        <p:nvCxnSpPr>
          <p:cNvPr id="4" name="Straight Connector 3">
            <a:extLst>
              <a:ext uri="{FF2B5EF4-FFF2-40B4-BE49-F238E27FC236}">
                <a16:creationId xmlns:a16="http://schemas.microsoft.com/office/drawing/2014/main" id="{83A6FCA8-3ECF-C943-9E3D-49C7FAAC0AB4}"/>
              </a:ext>
            </a:extLst>
          </p:cNvPr>
          <p:cNvCxnSpPr/>
          <p:nvPr/>
        </p:nvCxnSpPr>
        <p:spPr>
          <a:xfrm>
            <a:off x="4218146" y="3810000"/>
            <a:ext cx="32840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11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vertical)">
                                      <p:cBhvr>
                                        <p:cTn id="12" dur="500"/>
                                        <p:tgtEl>
                                          <p:spTgt spid="14"/>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vertical)">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C’s null-terminated strings</a:t>
            </a:r>
          </a:p>
        </p:txBody>
      </p:sp>
      <p:sp>
        <p:nvSpPr>
          <p:cNvPr id="6" name="Content Placeholder 5"/>
          <p:cNvSpPr>
            <a:spLocks noGrp="1"/>
          </p:cNvSpPr>
          <p:nvPr>
            <p:ph idx="1"/>
          </p:nvPr>
        </p:nvSpPr>
        <p:spPr>
          <a:xfrm>
            <a:off x="838200" y="1825624"/>
            <a:ext cx="10515600" cy="4733795"/>
          </a:xfrm>
        </p:spPr>
        <p:txBody>
          <a:bodyPr>
            <a:normAutofit/>
          </a:bodyPr>
          <a:lstStyle/>
          <a:p>
            <a:r>
              <a:rPr lang="en-US" dirty="0"/>
              <a:t>C treats strings as arrays of chars</a:t>
            </a:r>
          </a:p>
          <a:p>
            <a:r>
              <a:rPr lang="en-US" dirty="0"/>
              <a:t>C doesn’t store a string’s size</a:t>
            </a:r>
          </a:p>
          <a:p>
            <a:r>
              <a:rPr lang="en-US" dirty="0"/>
              <a:t>Some operations (</a:t>
            </a:r>
            <a:r>
              <a:rPr lang="en-US" i="1" dirty="0"/>
              <a:t>e.g.,</a:t>
            </a:r>
            <a:r>
              <a:rPr lang="en-US" dirty="0"/>
              <a:t> string copy) need to know when string ends</a:t>
            </a:r>
          </a:p>
          <a:p>
            <a:r>
              <a:rPr lang="en-US" dirty="0"/>
              <a:t>SOLUTION: a terminal character</a:t>
            </a:r>
          </a:p>
          <a:p>
            <a:r>
              <a:rPr lang="en-US" dirty="0"/>
              <a:t>C’s designers chose ASCII NUL, 0x00</a:t>
            </a:r>
          </a:p>
          <a:p>
            <a:endParaRPr lang="en-US" dirty="0"/>
          </a:p>
          <a:p>
            <a:pPr marL="0" indent="0">
              <a:buNone/>
            </a:pPr>
            <a:r>
              <a:rPr lang="en-US" dirty="0"/>
              <a:t>Why ASCII NUL?</a:t>
            </a:r>
          </a:p>
          <a:p>
            <a:r>
              <a:rPr lang="en-US" dirty="0"/>
              <a:t>Terminal character has to be </a:t>
            </a:r>
            <a:r>
              <a:rPr lang="en-US" i="1" dirty="0"/>
              <a:t>something</a:t>
            </a:r>
            <a:endParaRPr lang="en-US" dirty="0"/>
          </a:p>
          <a:p>
            <a:r>
              <a:rPr lang="en-US" dirty="0"/>
              <a:t>Comparison operations built on top of concepts of ==0, !=0, &gt;0, &lt;0</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81</a:t>
            </a:fld>
            <a:endParaRPr lang="en-US"/>
          </a:p>
        </p:txBody>
      </p:sp>
      <p:sp>
        <p:nvSpPr>
          <p:cNvPr id="7" name="Text Placeholder 6"/>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2194172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Copying strings</a:t>
            </a:r>
          </a:p>
        </p:txBody>
      </p:sp>
      <p:sp>
        <p:nvSpPr>
          <p:cNvPr id="4" name="Footer Placeholder 3"/>
          <p:cNvSpPr>
            <a:spLocks noGrp="1"/>
          </p:cNvSpPr>
          <p:nvPr>
            <p:ph type="ftr" sz="quarter" idx="11"/>
          </p:nvPr>
        </p:nvSpPr>
        <p:spPr/>
        <p:txBody>
          <a:bodyPr/>
          <a:lstStyle/>
          <a:p>
            <a:r>
              <a:rPr lang="en-US" dirty="0"/>
              <a:t>Programming at the Hardware/Software Interface</a:t>
            </a:r>
          </a:p>
        </p:txBody>
      </p:sp>
      <p:sp>
        <p:nvSpPr>
          <p:cNvPr id="5" name="Slide Number Placeholder 4"/>
          <p:cNvSpPr>
            <a:spLocks noGrp="1"/>
          </p:cNvSpPr>
          <p:nvPr>
            <p:ph type="sldNum" sz="quarter" idx="12"/>
          </p:nvPr>
        </p:nvSpPr>
        <p:spPr/>
        <p:txBody>
          <a:bodyPr/>
          <a:lstStyle/>
          <a:p>
            <a:fld id="{B30C84D9-7A41-4FEB-892B-80917372DB87}" type="slidenum">
              <a:rPr lang="en-US" smtClean="0"/>
              <a:t>82</a:t>
            </a:fld>
            <a:endParaRPr lang="en-US"/>
          </a:p>
        </p:txBody>
      </p:sp>
      <p:sp>
        <p:nvSpPr>
          <p:cNvPr id="7" name="Text Placeholder 6"/>
          <p:cNvSpPr>
            <a:spLocks noGrp="1"/>
          </p:cNvSpPr>
          <p:nvPr>
            <p:ph type="body" sz="quarter" idx="13"/>
          </p:nvPr>
        </p:nvSpPr>
        <p:spPr/>
        <p:txBody>
          <a:bodyPr/>
          <a:lstStyle/>
          <a:p>
            <a:r>
              <a:rPr lang="en-US" dirty="0"/>
              <a:t>Slide by Bohn</a:t>
            </a:r>
          </a:p>
        </p:txBody>
      </p:sp>
      <p:sp>
        <p:nvSpPr>
          <p:cNvPr id="12" name="Rounded Rectangle 11"/>
          <p:cNvSpPr/>
          <p:nvPr/>
        </p:nvSpPr>
        <p:spPr>
          <a:xfrm>
            <a:off x="201794" y="1444038"/>
            <a:ext cx="4805870" cy="320574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 copy t to s*/</a:t>
            </a: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(char *s, char *t) {</a:t>
            </a:r>
          </a:p>
          <a:p>
            <a:r>
              <a:rPr lang="en-US" dirty="0">
                <a:solidFill>
                  <a:srgbClr val="00FA00"/>
                </a:solidFill>
                <a:latin typeface="Lucida Console" panose="020B0609040504020204" pitchFamily="49" charset="0"/>
              </a:rPr>
              <a:t>    char c;</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    do {</a:t>
            </a:r>
          </a:p>
          <a:p>
            <a:r>
              <a:rPr lang="en-US" dirty="0">
                <a:solidFill>
                  <a:srgbClr val="00FA00"/>
                </a:solidFill>
                <a:latin typeface="Lucida Console" panose="020B0609040504020204" pitchFamily="49" charset="0"/>
              </a:rPr>
              <a:t>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 while (c != '\0');</a:t>
            </a:r>
          </a:p>
          <a:p>
            <a:r>
              <a:rPr lang="en-US" dirty="0">
                <a:solidFill>
                  <a:srgbClr val="00FA00"/>
                </a:solidFill>
                <a:latin typeface="Lucida Console" panose="020B0609040504020204" pitchFamily="49" charset="0"/>
              </a:rPr>
              <a:t>}</a:t>
            </a:r>
          </a:p>
        </p:txBody>
      </p:sp>
      <p:sp>
        <p:nvSpPr>
          <p:cNvPr id="16" name="Rounded Rectangle 15"/>
          <p:cNvSpPr/>
          <p:nvPr/>
        </p:nvSpPr>
        <p:spPr>
          <a:xfrm>
            <a:off x="5831221" y="354324"/>
            <a:ext cx="5288036" cy="347800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GOTO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 copy t to s*/</a:t>
            </a: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(char *s, char *t) {</a:t>
            </a:r>
          </a:p>
          <a:p>
            <a:r>
              <a:rPr lang="en-US" dirty="0">
                <a:solidFill>
                  <a:srgbClr val="00FA00"/>
                </a:solidFill>
                <a:latin typeface="Lucida Console" panose="020B0609040504020204" pitchFamily="49" charset="0"/>
              </a:rPr>
              <a:t>    char c;</a:t>
            </a:r>
          </a:p>
          <a:p>
            <a:r>
              <a:rPr lang="en-US" dirty="0">
                <a:solidFill>
                  <a:srgbClr val="00FA00"/>
                </a:solidFill>
                <a:latin typeface="Lucida Console" panose="020B0609040504020204" pitchFamily="49" charset="0"/>
              </a:rPr>
              <a:t>    long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loop:</a:t>
            </a:r>
          </a:p>
          <a:p>
            <a:r>
              <a:rPr lang="en-US" dirty="0">
                <a:solidFill>
                  <a:srgbClr val="00FA00"/>
                </a:solidFill>
                <a:latin typeface="Lucida Console" panose="020B0609040504020204" pitchFamily="49" charset="0"/>
              </a:rPr>
              <a:t>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(c != '\0')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loop;</a:t>
            </a:r>
          </a:p>
          <a:p>
            <a:r>
              <a:rPr lang="en-US" dirty="0">
                <a:solidFill>
                  <a:srgbClr val="00FA00"/>
                </a:solidFill>
                <a:latin typeface="Lucida Console" panose="020B0609040504020204" pitchFamily="49" charset="0"/>
              </a:rPr>
              <a:t>}</a:t>
            </a:r>
          </a:p>
        </p:txBody>
      </p:sp>
      <p:sp>
        <p:nvSpPr>
          <p:cNvPr id="17" name="Rounded Rectangle 16"/>
          <p:cNvSpPr/>
          <p:nvPr/>
        </p:nvSpPr>
        <p:spPr>
          <a:xfrm>
            <a:off x="5007664" y="4161267"/>
            <a:ext cx="7184336" cy="269673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mov     x2, 0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ldrb</a:t>
            </a:r>
            <a:r>
              <a:rPr lang="en-US" dirty="0">
                <a:solidFill>
                  <a:srgbClr val="00FA00"/>
                </a:solidFill>
                <a:latin typeface="Lucida Console" panose="020B0609040504020204" pitchFamily="49" charset="0"/>
              </a:rPr>
              <a:t>    w3, [x1, x2]    //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strb</a:t>
            </a:r>
            <a:r>
              <a:rPr lang="en-US" dirty="0">
                <a:solidFill>
                  <a:srgbClr val="00FA00"/>
                </a:solidFill>
                <a:latin typeface="Lucida Console" panose="020B0609040504020204" pitchFamily="49" charset="0"/>
              </a:rPr>
              <a:t>    w3, [x0, x2]    //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add     x2, x2, 1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tst</a:t>
            </a:r>
            <a:r>
              <a:rPr lang="en-US" dirty="0">
                <a:solidFill>
                  <a:srgbClr val="FECC1F"/>
                </a:solidFill>
                <a:latin typeface="Lucida Console" panose="020B0609040504020204" pitchFamily="49" charset="0"/>
              </a:rPr>
              <a:t>     w3, w3          // sets Z if c==0</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bne</a:t>
            </a:r>
            <a:r>
              <a:rPr lang="en-US" dirty="0">
                <a:solidFill>
                  <a:srgbClr val="FECC1F"/>
                </a:solidFill>
                <a:latin typeface="Lucida Console" panose="020B0609040504020204" pitchFamily="49" charset="0"/>
              </a:rPr>
              <a:t>     .L2             // if c!=0 </a:t>
            </a:r>
            <a:r>
              <a:rPr lang="en-US" dirty="0" err="1">
                <a:solidFill>
                  <a:srgbClr val="FECC1F"/>
                </a:solidFill>
                <a:latin typeface="Lucida Console" panose="020B0609040504020204" pitchFamily="49" charset="0"/>
              </a:rPr>
              <a:t>goto</a:t>
            </a:r>
            <a:r>
              <a:rPr lang="en-US" dirty="0">
                <a:solidFill>
                  <a:srgbClr val="FECC1F"/>
                </a:solidFill>
                <a:latin typeface="Lucida Console" panose="020B0609040504020204" pitchFamily="49" charset="0"/>
              </a:rPr>
              <a:t> loop</a:t>
            </a:r>
          </a:p>
          <a:p>
            <a:r>
              <a:rPr lang="en-US" dirty="0">
                <a:solidFill>
                  <a:srgbClr val="00FA00"/>
                </a:solidFill>
                <a:latin typeface="Lucida Console" panose="020B0609040504020204" pitchFamily="49" charset="0"/>
              </a:rPr>
              <a:t>    ret</a:t>
            </a:r>
          </a:p>
        </p:txBody>
      </p:sp>
      <p:graphicFrame>
        <p:nvGraphicFramePr>
          <p:cNvPr id="18" name="Table 17"/>
          <p:cNvGraphicFramePr>
            <a:graphicFrameLocks noGrp="1"/>
          </p:cNvGraphicFramePr>
          <p:nvPr>
            <p:extLst>
              <p:ext uri="{D42A27DB-BD31-4B8C-83A1-F6EECF244321}">
                <p14:modId xmlns:p14="http://schemas.microsoft.com/office/powerpoint/2010/main" val="4193376868"/>
              </p:ext>
            </p:extLst>
          </p:nvPr>
        </p:nvGraphicFramePr>
        <p:xfrm>
          <a:off x="965199" y="4786312"/>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x0</a:t>
                      </a:r>
                    </a:p>
                  </a:txBody>
                  <a:tcPr/>
                </a:tc>
                <a:tc>
                  <a:txBody>
                    <a:bodyPr/>
                    <a:lstStyle/>
                    <a:p>
                      <a:r>
                        <a:rPr lang="en-US" dirty="0">
                          <a:latin typeface="Calibri"/>
                          <a:cs typeface="Calibri"/>
                        </a:rPr>
                        <a:t>Argument </a:t>
                      </a:r>
                      <a:r>
                        <a:rPr lang="en-US" b="1" i="0" dirty="0">
                          <a:latin typeface="Courier New"/>
                          <a:cs typeface="Courier New"/>
                        </a:rPr>
                        <a:t>s</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x1</a:t>
                      </a:r>
                    </a:p>
                  </a:txBody>
                  <a:tcPr/>
                </a:tc>
                <a:tc>
                  <a:txBody>
                    <a:bodyPr/>
                    <a:lstStyle/>
                    <a:p>
                      <a:r>
                        <a:rPr lang="en-US" dirty="0">
                          <a:latin typeface="Calibri"/>
                          <a:cs typeface="Calibri"/>
                        </a:rPr>
                        <a:t>Argument </a:t>
                      </a:r>
                      <a:r>
                        <a:rPr lang="en-US" b="1" i="0" dirty="0">
                          <a:latin typeface="Courier New"/>
                          <a:cs typeface="Courier New"/>
                        </a:rPr>
                        <a:t>t</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x2</a:t>
                      </a:r>
                    </a:p>
                  </a:txBody>
                  <a:tcPr/>
                </a:tc>
                <a:tc>
                  <a:txBody>
                    <a:bodyPr/>
                    <a:lstStyle/>
                    <a:p>
                      <a:r>
                        <a:rPr lang="en-US" sz="1800" kern="1200" dirty="0">
                          <a:solidFill>
                            <a:schemeClr val="dk1"/>
                          </a:solidFill>
                          <a:latin typeface="Calibri"/>
                          <a:ea typeface="+mn-ea"/>
                          <a:cs typeface="Calibri"/>
                        </a:rPr>
                        <a:t>Local variable </a:t>
                      </a:r>
                      <a:r>
                        <a:rPr lang="en-US" b="1" i="0" dirty="0" err="1">
                          <a:latin typeface="Courier New"/>
                          <a:cs typeface="Courier New"/>
                        </a:rPr>
                        <a:t>i</a:t>
                      </a:r>
                      <a:endParaRPr lang="en-US" b="1" i="0" dirty="0">
                        <a:latin typeface="Courier New"/>
                        <a:cs typeface="Courier New"/>
                      </a:endParaRPr>
                    </a:p>
                  </a:txBody>
                  <a:tcPr/>
                </a:tc>
                <a:extLst>
                  <a:ext uri="{0D108BD9-81ED-4DB2-BD59-A6C34878D82A}">
                    <a16:rowId xmlns:a16="http://schemas.microsoft.com/office/drawing/2014/main" val="3652837462"/>
                  </a:ext>
                </a:extLst>
              </a:tr>
              <a:tr h="381000">
                <a:tc>
                  <a:txBody>
                    <a:bodyPr/>
                    <a:lstStyle/>
                    <a:p>
                      <a:r>
                        <a:rPr lang="en-US" b="1" i="0" dirty="0">
                          <a:latin typeface="Courier New"/>
                          <a:cs typeface="Courier New"/>
                        </a:rPr>
                        <a:t>x3</a:t>
                      </a:r>
                    </a:p>
                  </a:txBody>
                  <a:tcPr/>
                </a:tc>
                <a:tc>
                  <a:txBody>
                    <a:bodyPr/>
                    <a:lstStyle/>
                    <a:p>
                      <a:r>
                        <a:rPr lang="en-US" sz="1800" kern="1200" dirty="0">
                          <a:solidFill>
                            <a:schemeClr val="dk1"/>
                          </a:solidFill>
                          <a:latin typeface="+mn-lt"/>
                          <a:ea typeface="+mn-ea"/>
                          <a:cs typeface="Calibri"/>
                        </a:rPr>
                        <a:t>Local variable </a:t>
                      </a:r>
                      <a:r>
                        <a:rPr lang="en-US" b="1" i="0" dirty="0">
                          <a:latin typeface="Courier New"/>
                          <a:cs typeface="Courier New"/>
                        </a:rPr>
                        <a:t>c</a:t>
                      </a:r>
                    </a:p>
                  </a:txBody>
                  <a:tcPr/>
                </a:tc>
                <a:extLst>
                  <a:ext uri="{0D108BD9-81ED-4DB2-BD59-A6C34878D82A}">
                    <a16:rowId xmlns:a16="http://schemas.microsoft.com/office/drawing/2014/main" val="3870579142"/>
                  </a:ext>
                </a:extLst>
              </a:tr>
            </a:tbl>
          </a:graphicData>
        </a:graphic>
      </p:graphicFrame>
      <p:sp>
        <p:nvSpPr>
          <p:cNvPr id="20" name="Right Arrow 19"/>
          <p:cNvSpPr/>
          <p:nvPr/>
        </p:nvSpPr>
        <p:spPr>
          <a:xfrm rot="19899652">
            <a:off x="4718594" y="2444988"/>
            <a:ext cx="1234440" cy="64922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4E46DD3-E5C7-F94C-B5CA-AC9E2B351C0F}"/>
              </a:ext>
            </a:extLst>
          </p:cNvPr>
          <p:cNvSpPr txBox="1"/>
          <p:nvPr/>
        </p:nvSpPr>
        <p:spPr>
          <a:xfrm>
            <a:off x="7524405" y="3865921"/>
            <a:ext cx="2172390" cy="369332"/>
          </a:xfrm>
          <a:prstGeom prst="rect">
            <a:avLst/>
          </a:prstGeom>
          <a:noFill/>
        </p:spPr>
        <p:txBody>
          <a:bodyPr wrap="none" rtlCol="0">
            <a:spAutoFit/>
          </a:bodyPr>
          <a:lstStyle/>
          <a:p>
            <a:pPr algn="ctr"/>
            <a:r>
              <a:rPr lang="en-US" dirty="0"/>
              <a:t>ARM Assembly Code</a:t>
            </a:r>
          </a:p>
        </p:txBody>
      </p:sp>
      <p:sp>
        <p:nvSpPr>
          <p:cNvPr id="14" name="Rounded Rectangle 13">
            <a:extLst>
              <a:ext uri="{FF2B5EF4-FFF2-40B4-BE49-F238E27FC236}">
                <a16:creationId xmlns:a16="http://schemas.microsoft.com/office/drawing/2014/main" id="{71F25F47-E2FE-BD47-A474-D7E01BA061E8}"/>
              </a:ext>
            </a:extLst>
          </p:cNvPr>
          <p:cNvSpPr/>
          <p:nvPr/>
        </p:nvSpPr>
        <p:spPr>
          <a:xfrm>
            <a:off x="5007664" y="4154702"/>
            <a:ext cx="7184336" cy="269673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strcpy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mov     x2, 0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a:t>
            </a: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ldrb</a:t>
            </a:r>
            <a:r>
              <a:rPr lang="en-US" dirty="0">
                <a:solidFill>
                  <a:srgbClr val="00FA00"/>
                </a:solidFill>
                <a:latin typeface="Lucida Console" panose="020B0609040504020204" pitchFamily="49" charset="0"/>
              </a:rPr>
              <a:t>    w3, [x1, x2]    // c = t[</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strb</a:t>
            </a:r>
            <a:r>
              <a:rPr lang="en-US" dirty="0">
                <a:solidFill>
                  <a:srgbClr val="00FA00"/>
                </a:solidFill>
                <a:latin typeface="Lucida Console" panose="020B0609040504020204" pitchFamily="49" charset="0"/>
              </a:rPr>
              <a:t>    w3, [x0, x2]    // 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c</a:t>
            </a:r>
          </a:p>
          <a:p>
            <a:r>
              <a:rPr lang="en-US" dirty="0">
                <a:solidFill>
                  <a:srgbClr val="00FA00"/>
                </a:solidFill>
                <a:latin typeface="Lucida Console" panose="020B0609040504020204" pitchFamily="49" charset="0"/>
              </a:rPr>
              <a:t>    add     x2, x2, 1       //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FECC1F"/>
                </a:solidFill>
                <a:latin typeface="Lucida Console" panose="020B0609040504020204" pitchFamily="49" charset="0"/>
              </a:rPr>
              <a:t>    </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cbnz</a:t>
            </a:r>
            <a:r>
              <a:rPr lang="en-US" dirty="0">
                <a:solidFill>
                  <a:srgbClr val="FECC1F"/>
                </a:solidFill>
                <a:latin typeface="Lucida Console" panose="020B0609040504020204" pitchFamily="49" charset="0"/>
              </a:rPr>
              <a:t>    w3, .L2         // if c!=0 </a:t>
            </a:r>
            <a:r>
              <a:rPr lang="en-US" dirty="0" err="1">
                <a:solidFill>
                  <a:srgbClr val="FECC1F"/>
                </a:solidFill>
                <a:latin typeface="Lucida Console" panose="020B0609040504020204" pitchFamily="49" charset="0"/>
              </a:rPr>
              <a:t>goto</a:t>
            </a:r>
            <a:r>
              <a:rPr lang="en-US" dirty="0">
                <a:solidFill>
                  <a:srgbClr val="FECC1F"/>
                </a:solidFill>
                <a:latin typeface="Lucida Console" panose="020B0609040504020204" pitchFamily="49" charset="0"/>
              </a:rPr>
              <a:t> loop</a:t>
            </a:r>
          </a:p>
          <a:p>
            <a:r>
              <a:rPr lang="en-US" dirty="0">
                <a:solidFill>
                  <a:srgbClr val="00FA00"/>
                </a:solidFill>
                <a:latin typeface="Lucida Console" panose="020B0609040504020204" pitchFamily="49" charset="0"/>
              </a:rPr>
              <a:t>    ret</a:t>
            </a:r>
          </a:p>
        </p:txBody>
      </p:sp>
      <p:sp>
        <p:nvSpPr>
          <p:cNvPr id="22" name="Bent-Up Arrow 21"/>
          <p:cNvSpPr/>
          <p:nvPr/>
        </p:nvSpPr>
        <p:spPr>
          <a:xfrm flipV="1">
            <a:off x="10899648" y="1801368"/>
            <a:ext cx="1216152" cy="2551176"/>
          </a:xfrm>
          <a:prstGeom prst="ben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756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500"/>
                                        <p:tgtEl>
                                          <p:spTgt spid="22"/>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4" presetClass="entr" presetSubtype="5"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vertic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5"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randombar(vertic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13" grpId="0"/>
      <p:bldP spid="14" grpId="0" animBg="1"/>
      <p:bldP spid="2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34BD1-788F-BC46-9698-2306C248A3BB}"/>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0EE04897-BCE7-004C-AA62-F3CCBFF1AF8A}"/>
              </a:ext>
            </a:extLst>
          </p:cNvPr>
          <p:cNvSpPr>
            <a:spLocks noGrp="1"/>
          </p:cNvSpPr>
          <p:nvPr>
            <p:ph type="sldNum" sz="quarter" idx="12"/>
          </p:nvPr>
        </p:nvSpPr>
        <p:spPr/>
        <p:txBody>
          <a:bodyPr/>
          <a:lstStyle/>
          <a:p>
            <a:fld id="{B30C84D9-7A41-4FEB-892B-80917372DB87}" type="slidenum">
              <a:rPr lang="en-US" smtClean="0"/>
              <a:t>83</a:t>
            </a:fld>
            <a:endParaRPr lang="en-US"/>
          </a:p>
        </p:txBody>
      </p:sp>
      <p:sp>
        <p:nvSpPr>
          <p:cNvPr id="7" name="Title 6">
            <a:extLst>
              <a:ext uri="{FF2B5EF4-FFF2-40B4-BE49-F238E27FC236}">
                <a16:creationId xmlns:a16="http://schemas.microsoft.com/office/drawing/2014/main" id="{F7860E03-6ADA-CE4D-8110-9F0D2E8D85AF}"/>
              </a:ext>
            </a:extLst>
          </p:cNvPr>
          <p:cNvSpPr>
            <a:spLocks noGrp="1"/>
          </p:cNvSpPr>
          <p:nvPr>
            <p:ph type="title"/>
          </p:nvPr>
        </p:nvSpPr>
        <p:spPr/>
        <p:txBody>
          <a:bodyPr/>
          <a:lstStyle/>
          <a:p>
            <a:r>
              <a:rPr lang="en-US" dirty="0"/>
              <a:t>Structured Programming:</a:t>
            </a:r>
            <a:br>
              <a:rPr lang="en-US" dirty="0"/>
            </a:br>
            <a:r>
              <a:rPr lang="en-US" dirty="0"/>
              <a:t>Conditional Execution</a:t>
            </a:r>
          </a:p>
        </p:txBody>
      </p:sp>
      <p:sp>
        <p:nvSpPr>
          <p:cNvPr id="8" name="Text Placeholder 7">
            <a:extLst>
              <a:ext uri="{FF2B5EF4-FFF2-40B4-BE49-F238E27FC236}">
                <a16:creationId xmlns:a16="http://schemas.microsoft.com/office/drawing/2014/main" id="{FD322374-03A9-F349-AF56-E3FB7209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810278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Switch-Case, Case-When, Match</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EAF05591-9598-7945-99D4-BEF483E7AF45}"/>
              </a:ext>
            </a:extLst>
          </p:cNvPr>
          <p:cNvSpPr/>
          <p:nvPr/>
        </p:nvSpPr>
        <p:spPr>
          <a:xfrm>
            <a:off x="836612" y="4239491"/>
            <a:ext cx="3430588" cy="20335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switch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 break;</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C</a:t>
            </a:r>
            <a:r>
              <a:rPr lang="en-US" dirty="0">
                <a:solidFill>
                  <a:srgbClr val="00FA00"/>
                </a:solidFill>
                <a:latin typeface="Lucida Console" panose="020B0609040504020204" pitchFamily="49" charset="0"/>
              </a:rPr>
              <a:t>: …; break;</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default: …;</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2070CF6F-5032-FD4A-909A-B16D7AEDE7E5}"/>
              </a:ext>
            </a:extLst>
          </p:cNvPr>
          <p:cNvSpPr/>
          <p:nvPr/>
        </p:nvSpPr>
        <p:spPr>
          <a:xfrm>
            <a:off x="4589753" y="4239491"/>
            <a:ext cx="3430588" cy="20335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case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is</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a:t>
            </a:r>
            <a:r>
              <a:rPr lang="en-US" i="1" dirty="0">
                <a:solidFill>
                  <a:srgbClr val="00FA00"/>
                </a:solidFill>
                <a:latin typeface="Lucida Console" panose="020B0609040504020204" pitchFamily="49" charset="0"/>
              </a:rPr>
              <a:t>C</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a:t>
            </a:r>
            <a:r>
              <a:rPr lang="en-US" dirty="0">
                <a:solidFill>
                  <a:srgbClr val="00FA00"/>
                </a:solidFill>
                <a:latin typeface="Lucida Console" panose="020B0609040504020204" pitchFamily="49" charset="0"/>
              </a:rPr>
              <a:t>when others =&gt; …;</a:t>
            </a:r>
          </a:p>
          <a:p>
            <a:r>
              <a:rPr lang="en-US" dirty="0">
                <a:solidFill>
                  <a:srgbClr val="00FA00"/>
                </a:solidFill>
                <a:latin typeface="Lucida Console" panose="020B0609040504020204" pitchFamily="49" charset="0"/>
              </a:rPr>
              <a:t>end case</a:t>
            </a:r>
          </a:p>
        </p:txBody>
      </p:sp>
      <p:sp>
        <p:nvSpPr>
          <p:cNvPr id="10" name="Rounded Rectangle 9">
            <a:extLst>
              <a:ext uri="{FF2B5EF4-FFF2-40B4-BE49-F238E27FC236}">
                <a16:creationId xmlns:a16="http://schemas.microsoft.com/office/drawing/2014/main" id="{184FC96F-C6FC-BC4C-B17B-F1B8186C7582}"/>
              </a:ext>
            </a:extLst>
          </p:cNvPr>
          <p:cNvSpPr/>
          <p:nvPr/>
        </p:nvSpPr>
        <p:spPr>
          <a:xfrm>
            <a:off x="8342894" y="4167332"/>
            <a:ext cx="3430588" cy="203351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match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i="1" dirty="0">
                <a:solidFill>
                  <a:srgbClr val="00FA00"/>
                </a:solidFill>
                <a:latin typeface="Lucida Console" panose="020B0609040504020204" pitchFamily="49" charset="0"/>
              </a:rPr>
              <a:t>    A</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B </a:t>
            </a:r>
            <a:r>
              <a:rPr lang="en-US" dirty="0">
                <a:solidFill>
                  <a:srgbClr val="00FA00"/>
                </a:solidFill>
                <a:latin typeface="Lucida Console" panose="020B0609040504020204" pitchFamily="49" charset="0"/>
              </a:rPr>
              <a:t>|</a:t>
            </a:r>
            <a:r>
              <a:rPr lang="en-US" i="1" dirty="0">
                <a:solidFill>
                  <a:srgbClr val="00FA00"/>
                </a:solidFill>
                <a:latin typeface="Lucida Console" panose="020B0609040504020204" pitchFamily="49" charset="0"/>
              </a:rPr>
              <a:t> C</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D </a:t>
            </a:r>
            <a:r>
              <a:rPr lang="en-US" dirty="0">
                <a:solidFill>
                  <a:srgbClr val="00FA00"/>
                </a:solidFill>
                <a:latin typeface="Lucida Console" panose="020B0609040504020204" pitchFamily="49" charset="0"/>
              </a:rPr>
              <a:t>..=</a:t>
            </a:r>
            <a:r>
              <a:rPr lang="en-US" i="1" dirty="0">
                <a:solidFill>
                  <a:srgbClr val="00FA00"/>
                </a:solidFill>
                <a:latin typeface="Lucida Console" panose="020B0609040504020204" pitchFamily="49" charset="0"/>
              </a:rPr>
              <a:t> E</a:t>
            </a:r>
            <a:r>
              <a:rPr lang="en-US" dirty="0">
                <a:solidFill>
                  <a:srgbClr val="00FA00"/>
                </a:solidFill>
                <a:latin typeface="Lucida Console" panose="020B0609040504020204" pitchFamily="49" charset="0"/>
              </a:rPr>
              <a:t>  =&gt; …,</a:t>
            </a:r>
          </a:p>
          <a:p>
            <a:r>
              <a:rPr lang="en-US" i="1" dirty="0">
                <a:solidFill>
                  <a:srgbClr val="00FA00"/>
                </a:solidFill>
                <a:latin typeface="Lucida Console" panose="020B0609040504020204" pitchFamily="49" charset="0"/>
              </a:rPr>
              <a:t>    _  </a:t>
            </a:r>
            <a:r>
              <a:rPr lang="en-US" dirty="0">
                <a:solidFill>
                  <a:srgbClr val="00FA00"/>
                </a:solidFill>
                <a:latin typeface="Lucida Console" panose="020B0609040504020204" pitchFamily="49" charset="0"/>
              </a:rPr>
              <a:t>      =&gt; …,</a:t>
            </a:r>
          </a:p>
          <a:p>
            <a:r>
              <a:rPr lang="en-US" dirty="0">
                <a:solidFill>
                  <a:srgbClr val="00FA00"/>
                </a:solidFill>
                <a:latin typeface="Lucida Console" panose="020B0609040504020204" pitchFamily="49" charset="0"/>
              </a:rPr>
              <a:t>};</a:t>
            </a:r>
          </a:p>
        </p:txBody>
      </p:sp>
      <p:sp>
        <p:nvSpPr>
          <p:cNvPr id="11" name="TextBox 10">
            <a:extLst>
              <a:ext uri="{FF2B5EF4-FFF2-40B4-BE49-F238E27FC236}">
                <a16:creationId xmlns:a16="http://schemas.microsoft.com/office/drawing/2014/main" id="{F3E587DA-5163-AA47-B84C-6F6E4712849C}"/>
              </a:ext>
            </a:extLst>
          </p:cNvPr>
          <p:cNvSpPr txBox="1"/>
          <p:nvPr/>
        </p:nvSpPr>
        <p:spPr>
          <a:xfrm>
            <a:off x="836612" y="2431188"/>
            <a:ext cx="3608134" cy="1569660"/>
          </a:xfrm>
          <a:prstGeom prst="rect">
            <a:avLst/>
          </a:prstGeom>
          <a:noFill/>
        </p:spPr>
        <p:txBody>
          <a:bodyPr wrap="square" rtlCol="0">
            <a:spAutoFit/>
          </a:bodyPr>
          <a:lstStyle/>
          <a:p>
            <a:r>
              <a:rPr lang="en-US" sz="2400" b="1" dirty="0"/>
              <a:t>C</a:t>
            </a:r>
          </a:p>
          <a:p>
            <a:pPr marL="285750" indent="-285750">
              <a:buFont typeface="Arial" panose="020B0604020202020204" pitchFamily="34" charset="0"/>
              <a:buChar char="•"/>
            </a:pPr>
            <a:r>
              <a:rPr lang="en-US" sz="2400" dirty="0" err="1"/>
              <a:t>Fallthrough</a:t>
            </a:r>
            <a:r>
              <a:rPr lang="en-US" sz="2400" dirty="0"/>
              <a:t> possible</a:t>
            </a:r>
          </a:p>
          <a:p>
            <a:pPr marL="285750" indent="-285750">
              <a:buFont typeface="Arial" panose="020B0604020202020204" pitchFamily="34" charset="0"/>
              <a:buChar char="•"/>
            </a:pPr>
            <a:r>
              <a:rPr lang="en-US" sz="2400" dirty="0"/>
              <a:t>Crude pattern matching via idiomatic </a:t>
            </a:r>
            <a:r>
              <a:rPr lang="en-US" sz="2400" dirty="0" err="1"/>
              <a:t>fallthrough</a:t>
            </a:r>
            <a:endParaRPr lang="en-US" sz="2400" dirty="0"/>
          </a:p>
        </p:txBody>
      </p:sp>
      <p:sp>
        <p:nvSpPr>
          <p:cNvPr id="12" name="TextBox 11">
            <a:extLst>
              <a:ext uri="{FF2B5EF4-FFF2-40B4-BE49-F238E27FC236}">
                <a16:creationId xmlns:a16="http://schemas.microsoft.com/office/drawing/2014/main" id="{CDB8794E-609C-C14B-9FF8-B375A87B142B}"/>
              </a:ext>
            </a:extLst>
          </p:cNvPr>
          <p:cNvSpPr txBox="1"/>
          <p:nvPr/>
        </p:nvSpPr>
        <p:spPr>
          <a:xfrm>
            <a:off x="4589753" y="2442170"/>
            <a:ext cx="3430588" cy="1569660"/>
          </a:xfrm>
          <a:prstGeom prst="rect">
            <a:avLst/>
          </a:prstGeom>
          <a:noFill/>
        </p:spPr>
        <p:txBody>
          <a:bodyPr wrap="square" rtlCol="0">
            <a:spAutoFit/>
          </a:bodyPr>
          <a:lstStyle/>
          <a:p>
            <a:r>
              <a:rPr lang="en-US" sz="2400" b="1" dirty="0"/>
              <a:t>Ada</a:t>
            </a:r>
          </a:p>
          <a:p>
            <a:pPr marL="285750" indent="-285750">
              <a:buFont typeface="Arial" panose="020B0604020202020204" pitchFamily="34" charset="0"/>
              <a:buChar char="•"/>
            </a:pPr>
            <a:r>
              <a:rPr lang="en-US" sz="2400" dirty="0" err="1"/>
              <a:t>Fallthrough</a:t>
            </a:r>
            <a:r>
              <a:rPr lang="en-US" sz="2400" dirty="0"/>
              <a:t> not possible</a:t>
            </a:r>
          </a:p>
          <a:p>
            <a:pPr marL="285750" indent="-285750">
              <a:buFont typeface="Arial" panose="020B0604020202020204" pitchFamily="34" charset="0"/>
              <a:buChar char="•"/>
            </a:pPr>
            <a:r>
              <a:rPr lang="en-US" sz="2400" dirty="0"/>
              <a:t>No pattern matching</a:t>
            </a:r>
          </a:p>
        </p:txBody>
      </p:sp>
      <p:sp>
        <p:nvSpPr>
          <p:cNvPr id="13" name="TextBox 12">
            <a:extLst>
              <a:ext uri="{FF2B5EF4-FFF2-40B4-BE49-F238E27FC236}">
                <a16:creationId xmlns:a16="http://schemas.microsoft.com/office/drawing/2014/main" id="{CCD450C8-6743-DB49-804F-0B146250BE5C}"/>
              </a:ext>
            </a:extLst>
          </p:cNvPr>
          <p:cNvSpPr txBox="1"/>
          <p:nvPr/>
        </p:nvSpPr>
        <p:spPr>
          <a:xfrm>
            <a:off x="8153400" y="2442170"/>
            <a:ext cx="3430588" cy="1569660"/>
          </a:xfrm>
          <a:prstGeom prst="rect">
            <a:avLst/>
          </a:prstGeom>
          <a:noFill/>
        </p:spPr>
        <p:txBody>
          <a:bodyPr wrap="square" rtlCol="0">
            <a:spAutoFit/>
          </a:bodyPr>
          <a:lstStyle/>
          <a:p>
            <a:r>
              <a:rPr lang="en-US" sz="2400" b="1" dirty="0"/>
              <a:t>Rust</a:t>
            </a:r>
          </a:p>
          <a:p>
            <a:pPr marL="285750" indent="-285750">
              <a:buFont typeface="Arial" panose="020B0604020202020204" pitchFamily="34" charset="0"/>
              <a:buChar char="•"/>
            </a:pPr>
            <a:r>
              <a:rPr lang="en-US" sz="2400" dirty="0" err="1"/>
              <a:t>Fallthrough</a:t>
            </a:r>
            <a:r>
              <a:rPr lang="en-US" sz="2400" dirty="0"/>
              <a:t> not possible</a:t>
            </a:r>
          </a:p>
          <a:p>
            <a:pPr marL="285750" indent="-285750">
              <a:buFont typeface="Arial" panose="020B0604020202020204" pitchFamily="34" charset="0"/>
              <a:buChar char="•"/>
            </a:pPr>
            <a:r>
              <a:rPr lang="en-US" sz="2400" dirty="0"/>
              <a:t>Pattern matching</a:t>
            </a:r>
          </a:p>
        </p:txBody>
      </p:sp>
      <p:sp>
        <p:nvSpPr>
          <p:cNvPr id="14" name="TextBox 13">
            <a:extLst>
              <a:ext uri="{FF2B5EF4-FFF2-40B4-BE49-F238E27FC236}">
                <a16:creationId xmlns:a16="http://schemas.microsoft.com/office/drawing/2014/main" id="{FBFE6ED9-C132-C940-946A-B959DF4F77E4}"/>
              </a:ext>
            </a:extLst>
          </p:cNvPr>
          <p:cNvSpPr txBox="1"/>
          <p:nvPr/>
        </p:nvSpPr>
        <p:spPr>
          <a:xfrm>
            <a:off x="836612" y="1318184"/>
            <a:ext cx="8017516"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Execute one block among many choices</a:t>
            </a:r>
          </a:p>
          <a:p>
            <a:pPr marL="285750" indent="-285750">
              <a:buFont typeface="Arial" panose="020B0604020202020204" pitchFamily="34" charset="0"/>
              <a:buChar char="•"/>
            </a:pPr>
            <a:r>
              <a:rPr lang="en-US" sz="2400" dirty="0"/>
              <a:t>Selection based on integer type (char, short, int, long, </a:t>
            </a:r>
            <a:r>
              <a:rPr lang="en-US" sz="2400" dirty="0" err="1"/>
              <a:t>enum</a:t>
            </a:r>
            <a:r>
              <a:rPr lang="en-US" sz="2400" dirty="0"/>
              <a:t>)</a:t>
            </a:r>
          </a:p>
          <a:p>
            <a:pPr marL="285750" indent="-285750">
              <a:buFont typeface="Arial" panose="020B0604020202020204" pitchFamily="34" charset="0"/>
              <a:buChar char="•"/>
            </a:pPr>
            <a:r>
              <a:rPr lang="en-US" sz="2400" dirty="0"/>
              <a:t>Execute first case that matches – cases must be constant</a:t>
            </a:r>
          </a:p>
        </p:txBody>
      </p:sp>
    </p:spTree>
    <p:extLst>
      <p:ext uri="{BB962C8B-B14F-4D97-AF65-F5344CB8AC3E}">
        <p14:creationId xmlns:p14="http://schemas.microsoft.com/office/powerpoint/2010/main" val="6802010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Functional Equivalence</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302327"/>
            <a:ext cx="5181600" cy="5419148"/>
          </a:xfrm>
        </p:spPr>
        <p:txBody>
          <a:bodyPr>
            <a:normAutofit lnSpcReduction="10000"/>
          </a:bodyPr>
          <a:lstStyle/>
          <a:p>
            <a:r>
              <a:rPr lang="en-US" dirty="0"/>
              <a:t>Typically described as</a:t>
            </a:r>
          </a:p>
          <a:p>
            <a:endParaRPr lang="en-US" dirty="0"/>
          </a:p>
          <a:p>
            <a:endParaRPr lang="en-US" dirty="0"/>
          </a:p>
          <a:p>
            <a:endParaRPr lang="en-US" dirty="0"/>
          </a:p>
          <a:p>
            <a:endParaRPr lang="en-US" dirty="0"/>
          </a:p>
          <a:p>
            <a:endParaRPr lang="en-US" dirty="0"/>
          </a:p>
          <a:p>
            <a:endParaRPr lang="en-US" dirty="0"/>
          </a:p>
          <a:p>
            <a:endParaRPr lang="en-US" dirty="0"/>
          </a:p>
          <a:p>
            <a:r>
              <a:rPr lang="en-US" dirty="0"/>
              <a:t>Best case: 1 comparison</a:t>
            </a:r>
          </a:p>
          <a:p>
            <a:r>
              <a:rPr lang="en-US" dirty="0"/>
              <a:t>Worst case: </a:t>
            </a:r>
            <a:r>
              <a:rPr lang="en-US" i="1" dirty="0"/>
              <a:t>n</a:t>
            </a:r>
            <a:r>
              <a:rPr lang="en-US" dirty="0"/>
              <a:t> comparisons</a:t>
            </a:r>
          </a:p>
          <a:p>
            <a:r>
              <a:rPr lang="en-US" dirty="0"/>
              <a:t>Average case: </a:t>
            </a:r>
            <a:r>
              <a:rPr lang="en-US" i="1" dirty="0"/>
              <a:t>n</a:t>
            </a:r>
            <a:r>
              <a:rPr lang="en-US" dirty="0"/>
              <a:t>/2 comparisons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836612" y="1870075"/>
            <a:ext cx="2765570" cy="42235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case 1:</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case 2:</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default:</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CCD2A140-7A9F-0847-9009-825E21B97170}"/>
              </a:ext>
            </a:extLst>
          </p:cNvPr>
          <p:cNvSpPr/>
          <p:nvPr/>
        </p:nvSpPr>
        <p:spPr>
          <a:xfrm>
            <a:off x="6632833" y="1694799"/>
            <a:ext cx="3349367" cy="331325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if (x == 0) {</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 else if (x == 1) {</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 else if (x == 2) {</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 else {</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26833017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Conditional Execution:</a:t>
            </a:r>
            <a:br>
              <a:rPr lang="en-US" dirty="0"/>
            </a:br>
            <a:r>
              <a:rPr lang="en-US" dirty="0"/>
              <a:t>Functional Equivalence (with </a:t>
            </a:r>
            <a:r>
              <a:rPr lang="en-US" dirty="0" err="1"/>
              <a:t>fallthrough</a:t>
            </a:r>
            <a:r>
              <a:rPr lang="en-US" dirty="0"/>
              <a:t>)</a:t>
            </a:r>
          </a:p>
        </p:txBody>
      </p:sp>
      <p:sp>
        <p:nvSpPr>
          <p:cNvPr id="2" name="Content Placeholder 1">
            <a:extLst>
              <a:ext uri="{FF2B5EF4-FFF2-40B4-BE49-F238E27FC236}">
                <a16:creationId xmlns:a16="http://schemas.microsoft.com/office/drawing/2014/main" id="{736C39F0-3A34-9C46-B781-33D362A571C9}"/>
              </a:ext>
            </a:extLst>
          </p:cNvPr>
          <p:cNvSpPr>
            <a:spLocks noGrp="1"/>
          </p:cNvSpPr>
          <p:nvPr>
            <p:ph sz="half" idx="2"/>
          </p:nvPr>
        </p:nvSpPr>
        <p:spPr>
          <a:xfrm>
            <a:off x="6172200" y="1825625"/>
            <a:ext cx="5181600" cy="4351338"/>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All cases: </a:t>
            </a:r>
            <a:r>
              <a:rPr lang="en-US" i="1" dirty="0"/>
              <a:t>n</a:t>
            </a:r>
            <a:r>
              <a:rPr lang="en-US" dirty="0"/>
              <a:t> comparisons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86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836611" y="1870075"/>
            <a:ext cx="3749243" cy="42235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case 1:</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        // </a:t>
            </a:r>
            <a:r>
              <a:rPr lang="en-US" dirty="0" err="1">
                <a:solidFill>
                  <a:srgbClr val="00FA00"/>
                </a:solidFill>
                <a:latin typeface="Lucida Console" panose="020B0609040504020204" pitchFamily="49" charset="0"/>
              </a:rPr>
              <a:t>fallthrough</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case 2:</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         break;</a:t>
            </a:r>
          </a:p>
          <a:p>
            <a:r>
              <a:rPr lang="en-US" dirty="0">
                <a:solidFill>
                  <a:srgbClr val="00FA00"/>
                </a:solidFill>
                <a:latin typeface="Lucida Console" panose="020B0609040504020204" pitchFamily="49" charset="0"/>
              </a:rPr>
              <a:t>    default:</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CCD2A140-7A9F-0847-9009-825E21B97170}"/>
              </a:ext>
            </a:extLst>
          </p:cNvPr>
          <p:cNvSpPr/>
          <p:nvPr/>
        </p:nvSpPr>
        <p:spPr>
          <a:xfrm>
            <a:off x="6289965" y="1694799"/>
            <a:ext cx="5403271" cy="379160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if (x == 0) {</a:t>
            </a:r>
          </a:p>
          <a:p>
            <a:r>
              <a:rPr lang="en-US" dirty="0">
                <a:solidFill>
                  <a:srgbClr val="00FA00"/>
                </a:solidFill>
                <a:latin typeface="Lucida Console" panose="020B0609040504020204" pitchFamily="49" charset="0"/>
              </a:rPr>
              <a:t>    y=52;</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if (x == 1 &amp;&amp; x != 0) {</a:t>
            </a:r>
          </a:p>
          <a:p>
            <a:r>
              <a:rPr lang="en-US" dirty="0">
                <a:solidFill>
                  <a:srgbClr val="00FA00"/>
                </a:solidFill>
                <a:latin typeface="Lucida Console" panose="020B0609040504020204" pitchFamily="49" charset="0"/>
              </a:rPr>
              <a:t>    y=50;</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if ((x == 1 || x == 2) &amp;&amp; x != 0) {</a:t>
            </a:r>
          </a:p>
          <a:p>
            <a:r>
              <a:rPr lang="en-US" dirty="0">
                <a:solidFill>
                  <a:srgbClr val="00FA00"/>
                </a:solidFill>
                <a:latin typeface="Lucida Console" panose="020B0609040504020204" pitchFamily="49" charset="0"/>
              </a:rPr>
              <a:t>    y=48;</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if !(x == 0 || x == 1 || x == 2) {</a:t>
            </a:r>
          </a:p>
          <a:p>
            <a:r>
              <a:rPr lang="en-US" dirty="0">
                <a:solidFill>
                  <a:srgbClr val="00FA00"/>
                </a:solidFill>
                <a:latin typeface="Lucida Console" panose="020B0609040504020204" pitchFamily="49" charset="0"/>
              </a:rPr>
              <a:t>    y=x;</a:t>
            </a:r>
          </a:p>
          <a:p>
            <a:r>
              <a:rPr lang="en-US"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5441583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BST 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624611F-70E5-C142-9FB7-6031A6578728}"/>
              </a:ext>
            </a:extLst>
          </p:cNvPr>
          <p:cNvSpPr/>
          <p:nvPr/>
        </p:nvSpPr>
        <p:spPr>
          <a:xfrm>
            <a:off x="836612" y="2213992"/>
            <a:ext cx="2474624" cy="221434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switch(</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default: …;</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D4AECE6C-D8A1-B64E-85EF-086885AB835B}"/>
              </a:ext>
            </a:extLst>
          </p:cNvPr>
          <p:cNvSpPr txBox="1"/>
          <p:nvPr/>
        </p:nvSpPr>
        <p:spPr>
          <a:xfrm>
            <a:off x="1652173" y="1844660"/>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FB1BCBC3-5F20-0746-B082-F1FC4DFDB041}"/>
              </a:ext>
            </a:extLst>
          </p:cNvPr>
          <p:cNvSpPr/>
          <p:nvPr/>
        </p:nvSpPr>
        <p:spPr>
          <a:xfrm>
            <a:off x="5957455" y="40393"/>
            <a:ext cx="6234545" cy="668108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&gt;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a:solidFill>
                  <a:srgbClr val="00FA00"/>
                </a:solidFill>
                <a:latin typeface="Lucida Console" panose="020B0609040504020204" pitchFamily="49" charset="0"/>
              </a:rPr>
              <a:t>median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err="1">
                <a:solidFill>
                  <a:srgbClr val="00FA00"/>
                </a:solidFill>
                <a:latin typeface="Lucida Console" panose="020B0609040504020204" pitchFamily="49" charset="0"/>
              </a:rPr>
              <a:t>lower_half_median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 else {</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lower_quarter_median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 else { …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 else { … }</a:t>
            </a:r>
          </a:p>
          <a:p>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   // assuming break</a:t>
            </a:r>
          </a:p>
          <a:p>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a:t>
            </a:r>
            <a:r>
              <a:rPr lang="en-US" i="1" dirty="0" err="1">
                <a:solidFill>
                  <a:srgbClr val="00FA00"/>
                </a:solidFill>
                <a:latin typeface="Lucida Console" panose="020B0609040504020204" pitchFamily="49" charset="0"/>
              </a:rPr>
              <a:t>N</a:t>
            </a:r>
            <a:r>
              <a:rPr lang="en-US" dirty="0">
                <a:solidFill>
                  <a:srgbClr val="00FA00"/>
                </a:solidFill>
                <a:latin typeface="Lucida Console" panose="020B0609040504020204" pitchFamily="49" charset="0"/>
              </a:rPr>
              <a:t>; // assuming </a:t>
            </a:r>
            <a:r>
              <a:rPr lang="en-US" dirty="0" err="1">
                <a:solidFill>
                  <a:srgbClr val="00FA00"/>
                </a:solidFill>
                <a:latin typeface="Lucida Console" panose="020B0609040504020204" pitchFamily="49" charset="0"/>
              </a:rPr>
              <a:t>fallthrough</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Done:</a:t>
            </a:r>
          </a:p>
        </p:txBody>
      </p:sp>
      <p:sp>
        <p:nvSpPr>
          <p:cNvPr id="11" name="TextBox 10">
            <a:extLst>
              <a:ext uri="{FF2B5EF4-FFF2-40B4-BE49-F238E27FC236}">
                <a16:creationId xmlns:a16="http://schemas.microsoft.com/office/drawing/2014/main" id="{F9EB522F-7F97-2146-975A-97A5C1B77B7B}"/>
              </a:ext>
            </a:extLst>
          </p:cNvPr>
          <p:cNvSpPr txBox="1"/>
          <p:nvPr/>
        </p:nvSpPr>
        <p:spPr>
          <a:xfrm>
            <a:off x="4698200" y="1844660"/>
            <a:ext cx="1259255" cy="369332"/>
          </a:xfrm>
          <a:prstGeom prst="rect">
            <a:avLst/>
          </a:prstGeom>
          <a:noFill/>
        </p:spPr>
        <p:txBody>
          <a:bodyPr wrap="none" rtlCol="0">
            <a:spAutoFit/>
          </a:bodyPr>
          <a:lstStyle/>
          <a:p>
            <a:pPr algn="r"/>
            <a:r>
              <a:rPr lang="en-US" dirty="0"/>
              <a:t>“BST” Code</a:t>
            </a:r>
          </a:p>
        </p:txBody>
      </p:sp>
      <p:sp>
        <p:nvSpPr>
          <p:cNvPr id="12" name="TextBox 11">
            <a:extLst>
              <a:ext uri="{FF2B5EF4-FFF2-40B4-BE49-F238E27FC236}">
                <a16:creationId xmlns:a16="http://schemas.microsoft.com/office/drawing/2014/main" id="{B3DBAE94-7AB2-B340-A840-5A7130C4A5CC}"/>
              </a:ext>
            </a:extLst>
          </p:cNvPr>
          <p:cNvSpPr txBox="1"/>
          <p:nvPr/>
        </p:nvSpPr>
        <p:spPr>
          <a:xfrm>
            <a:off x="448639" y="5631956"/>
            <a:ext cx="5072735"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All cases: </a:t>
            </a:r>
            <a:r>
              <a:rPr lang="en-US" sz="2800" i="1" dirty="0">
                <a:latin typeface="Trebuchet MS" panose="020B0703020202090204" pitchFamily="34" charset="0"/>
              </a:rPr>
              <a:t>O</a:t>
            </a:r>
            <a:r>
              <a:rPr lang="en-US" sz="2800" dirty="0"/>
              <a:t>(log</a:t>
            </a:r>
            <a:r>
              <a:rPr lang="en-US" sz="2800" baseline="-25000" dirty="0"/>
              <a:t>2</a:t>
            </a:r>
            <a:r>
              <a:rPr lang="en-US" sz="2800" i="1" dirty="0"/>
              <a:t>n</a:t>
            </a:r>
            <a:r>
              <a:rPr lang="en-US" sz="2800" dirty="0"/>
              <a:t>) comparisons</a:t>
            </a:r>
          </a:p>
        </p:txBody>
      </p:sp>
    </p:spTree>
    <p:extLst>
      <p:ext uri="{BB962C8B-B14F-4D97-AF65-F5344CB8AC3E}">
        <p14:creationId xmlns:p14="http://schemas.microsoft.com/office/powerpoint/2010/main" val="28831323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BST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467559" y="2295236"/>
            <a:ext cx="3970915" cy="338079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 y=52; break;</a:t>
            </a:r>
          </a:p>
          <a:p>
            <a:r>
              <a:rPr lang="en-US" dirty="0">
                <a:solidFill>
                  <a:srgbClr val="00FA00"/>
                </a:solidFill>
                <a:latin typeface="Lucida Console" panose="020B0609040504020204" pitchFamily="49" charset="0"/>
              </a:rPr>
              <a:t>    case 1: y=50; break;</a:t>
            </a:r>
          </a:p>
          <a:p>
            <a:r>
              <a:rPr lang="en-US" dirty="0">
                <a:solidFill>
                  <a:srgbClr val="00FA00"/>
                </a:solidFill>
                <a:latin typeface="Lucida Console" panose="020B0609040504020204" pitchFamily="49" charset="0"/>
              </a:rPr>
              <a:t>    case 2: y=48; break;</a:t>
            </a:r>
          </a:p>
          <a:p>
            <a:r>
              <a:rPr lang="en-US" dirty="0">
                <a:solidFill>
                  <a:srgbClr val="00FA00"/>
                </a:solidFill>
                <a:latin typeface="Lucida Console" panose="020B0609040504020204" pitchFamily="49" charset="0"/>
              </a:rPr>
              <a:t>    case 3: y=46; break;</a:t>
            </a:r>
          </a:p>
          <a:p>
            <a:r>
              <a:rPr lang="en-US" dirty="0">
                <a:solidFill>
                  <a:srgbClr val="00FA00"/>
                </a:solidFill>
                <a:latin typeface="Lucida Console" panose="020B0609040504020204" pitchFamily="49" charset="0"/>
              </a:rPr>
              <a:t>    case 4: y=44; break;</a:t>
            </a:r>
          </a:p>
          <a:p>
            <a:r>
              <a:rPr lang="en-US" dirty="0">
                <a:solidFill>
                  <a:srgbClr val="00FA00"/>
                </a:solidFill>
                <a:latin typeface="Lucida Console" panose="020B0609040504020204" pitchFamily="49" charset="0"/>
              </a:rPr>
              <a:t>    case 6: y=40; break;</a:t>
            </a:r>
          </a:p>
          <a:p>
            <a:r>
              <a:rPr lang="en-US" dirty="0">
                <a:solidFill>
                  <a:srgbClr val="00FA00"/>
                </a:solidFill>
                <a:latin typeface="Lucida Console" panose="020B0609040504020204" pitchFamily="49" charset="0"/>
              </a:rPr>
              <a:t>    case 7: y=38; break;</a:t>
            </a:r>
          </a:p>
          <a:p>
            <a:r>
              <a:rPr lang="en-US" dirty="0">
                <a:solidFill>
                  <a:srgbClr val="00FA00"/>
                </a:solidFill>
                <a:latin typeface="Lucida Console" panose="020B0609040504020204" pitchFamily="49" charset="0"/>
              </a:rPr>
              <a:t>    default: y=x;</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D6941F82-027E-0942-9DCA-B791CFA415BF}"/>
              </a:ext>
            </a:extLst>
          </p:cNvPr>
          <p:cNvSpPr/>
          <p:nvPr/>
        </p:nvSpPr>
        <p:spPr>
          <a:xfrm>
            <a:off x="6085641" y="518535"/>
            <a:ext cx="5766986" cy="582092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$3,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.L63        # case 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a:t>
            </a:r>
            <a:r>
              <a:rPr lang="en-US" dirty="0">
                <a:solidFill>
                  <a:srgbClr val="00FA00"/>
                </a:solidFill>
                <a:latin typeface="Lucida Console" panose="020B0609040504020204" pitchFamily="49" charset="0"/>
              </a:rPr>
              <a:t>      .L62        # </a:t>
            </a:r>
            <a:r>
              <a:rPr lang="en-US" dirty="0" err="1">
                <a:solidFill>
                  <a:srgbClr val="00FA00"/>
                </a:solidFill>
                <a:latin typeface="Lucida Console" panose="020B0609040504020204" pitchFamily="49" charset="0"/>
              </a:rPr>
              <a:t>lower_half</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je      .L64        # case 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cmpq</a:t>
            </a:r>
            <a:r>
              <a:rPr lang="en-US" dirty="0">
                <a:solidFill>
                  <a:srgbClr val="00FA00"/>
                </a:solidFill>
                <a:latin typeface="Lucida Console" panose="020B0609040504020204" pitchFamily="49" charset="0"/>
              </a:rPr>
              <a:t>    $2,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.L70        # 0 or less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$48,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       .L66        # Done</a:t>
            </a:r>
          </a:p>
          <a:p>
            <a:r>
              <a:rPr lang="en-US" dirty="0">
                <a:solidFill>
                  <a:srgbClr val="00FA00"/>
                </a:solidFill>
                <a:latin typeface="Lucida Console" panose="020B0609040504020204" pitchFamily="49" charset="0"/>
              </a:rPr>
              <a:t>.L70:</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tstq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jne</a:t>
            </a:r>
            <a:r>
              <a:rPr lang="en-US" dirty="0">
                <a:solidFill>
                  <a:srgbClr val="00FA00"/>
                </a:solidFill>
                <a:latin typeface="Lucida Console" panose="020B0609040504020204" pitchFamily="49" charset="0"/>
              </a:rPr>
              <a:t>     .L61        # default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movq</a:t>
            </a:r>
            <a:r>
              <a:rPr lang="en-US" dirty="0">
                <a:solidFill>
                  <a:srgbClr val="00FA00"/>
                </a:solidFill>
                <a:latin typeface="Lucida Console" panose="020B0609040504020204" pitchFamily="49" charset="0"/>
              </a:rPr>
              <a:t>    $52,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 case 0</a:t>
            </a:r>
          </a:p>
          <a:p>
            <a:r>
              <a:rPr lang="en-US" dirty="0">
                <a:solidFill>
                  <a:srgbClr val="00FA00"/>
                </a:solidFill>
                <a:latin typeface="Lucida Console" panose="020B0609040504020204" pitchFamily="49" charset="0"/>
              </a:rPr>
              <a:t>    j       .L66</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.L61:</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moq</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rdi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rsi</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j       .L66</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.L66:</a:t>
            </a:r>
          </a:p>
        </p:txBody>
      </p:sp>
      <p:sp>
        <p:nvSpPr>
          <p:cNvPr id="11" name="TextBox 10">
            <a:extLst>
              <a:ext uri="{FF2B5EF4-FFF2-40B4-BE49-F238E27FC236}">
                <a16:creationId xmlns:a16="http://schemas.microsoft.com/office/drawing/2014/main" id="{97EBF168-5151-D849-ABD9-01A80CFB9068}"/>
              </a:ext>
            </a:extLst>
          </p:cNvPr>
          <p:cNvSpPr txBox="1"/>
          <p:nvPr/>
        </p:nvSpPr>
        <p:spPr>
          <a:xfrm>
            <a:off x="2031265" y="1951593"/>
            <a:ext cx="843501" cy="369332"/>
          </a:xfrm>
          <a:prstGeom prst="rect">
            <a:avLst/>
          </a:prstGeom>
          <a:noFill/>
        </p:spPr>
        <p:txBody>
          <a:bodyPr wrap="none" rtlCol="0">
            <a:spAutoFit/>
          </a:bodyPr>
          <a:lstStyle/>
          <a:p>
            <a:pPr algn="ctr"/>
            <a:r>
              <a:rPr lang="en-US" dirty="0"/>
              <a:t>C Code</a:t>
            </a:r>
          </a:p>
        </p:txBody>
      </p:sp>
      <p:sp>
        <p:nvSpPr>
          <p:cNvPr id="12" name="TextBox 11">
            <a:extLst>
              <a:ext uri="{FF2B5EF4-FFF2-40B4-BE49-F238E27FC236}">
                <a16:creationId xmlns:a16="http://schemas.microsoft.com/office/drawing/2014/main" id="{4E397DB7-ADF3-814B-97AD-1E0F5DD2DB07}"/>
              </a:ext>
            </a:extLst>
          </p:cNvPr>
          <p:cNvSpPr txBox="1"/>
          <p:nvPr/>
        </p:nvSpPr>
        <p:spPr>
          <a:xfrm>
            <a:off x="4077498" y="1707574"/>
            <a:ext cx="2018502" cy="369332"/>
          </a:xfrm>
          <a:prstGeom prst="rect">
            <a:avLst/>
          </a:prstGeom>
          <a:noFill/>
        </p:spPr>
        <p:txBody>
          <a:bodyPr wrap="none" rtlCol="0">
            <a:spAutoFit/>
          </a:bodyPr>
          <a:lstStyle/>
          <a:p>
            <a:pPr algn="r"/>
            <a:r>
              <a:rPr lang="en-US" dirty="0"/>
              <a:t>x86 Assembly Code</a:t>
            </a:r>
          </a:p>
        </p:txBody>
      </p:sp>
    </p:spTree>
    <p:extLst>
      <p:ext uri="{BB962C8B-B14F-4D97-AF65-F5344CB8AC3E}">
        <p14:creationId xmlns:p14="http://schemas.microsoft.com/office/powerpoint/2010/main" val="18286826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Jump Table Recipe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89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2624611F-70E5-C142-9FB7-6031A6578728}"/>
              </a:ext>
            </a:extLst>
          </p:cNvPr>
          <p:cNvSpPr/>
          <p:nvPr/>
        </p:nvSpPr>
        <p:spPr>
          <a:xfrm>
            <a:off x="836612" y="2213992"/>
            <a:ext cx="2474624" cy="221434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switch(</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B</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case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default: …;</a:t>
            </a:r>
          </a:p>
          <a:p>
            <a:r>
              <a:rPr lang="en-US" dirty="0">
                <a:solidFill>
                  <a:srgbClr val="00FA00"/>
                </a:solidFill>
                <a:latin typeface="Lucida Console" panose="020B0609040504020204" pitchFamily="49" charset="0"/>
              </a:rPr>
              <a:t>}</a:t>
            </a:r>
          </a:p>
        </p:txBody>
      </p:sp>
      <p:sp>
        <p:nvSpPr>
          <p:cNvPr id="9" name="TextBox 8">
            <a:extLst>
              <a:ext uri="{FF2B5EF4-FFF2-40B4-BE49-F238E27FC236}">
                <a16:creationId xmlns:a16="http://schemas.microsoft.com/office/drawing/2014/main" id="{D4AECE6C-D8A1-B64E-85EF-086885AB835B}"/>
              </a:ext>
            </a:extLst>
          </p:cNvPr>
          <p:cNvSpPr txBox="1"/>
          <p:nvPr/>
        </p:nvSpPr>
        <p:spPr>
          <a:xfrm>
            <a:off x="1652173" y="1844660"/>
            <a:ext cx="843501" cy="369332"/>
          </a:xfrm>
          <a:prstGeom prst="rect">
            <a:avLst/>
          </a:prstGeom>
          <a:noFill/>
        </p:spPr>
        <p:txBody>
          <a:bodyPr wrap="none" rtlCol="0">
            <a:spAutoFit/>
          </a:bodyPr>
          <a:lstStyle/>
          <a:p>
            <a:pPr algn="ctr"/>
            <a:r>
              <a:rPr lang="en-US" dirty="0"/>
              <a:t>C Code</a:t>
            </a:r>
          </a:p>
        </p:txBody>
      </p:sp>
      <p:sp>
        <p:nvSpPr>
          <p:cNvPr id="10" name="Rounded Rectangle 9">
            <a:extLst>
              <a:ext uri="{FF2B5EF4-FFF2-40B4-BE49-F238E27FC236}">
                <a16:creationId xmlns:a16="http://schemas.microsoft.com/office/drawing/2014/main" id="{FB1BCBC3-5F20-0746-B082-F1FC4DFDB041}"/>
              </a:ext>
            </a:extLst>
          </p:cNvPr>
          <p:cNvSpPr/>
          <p:nvPr/>
        </p:nvSpPr>
        <p:spPr>
          <a:xfrm>
            <a:off x="5205065" y="1606963"/>
            <a:ext cx="6759757" cy="450204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void *</a:t>
            </a:r>
            <a:r>
              <a:rPr lang="en-US" dirty="0" err="1">
                <a:solidFill>
                  <a:srgbClr val="00FA00"/>
                </a:solidFill>
                <a:latin typeface="Lucida Console" panose="020B0609040504020204" pitchFamily="49" charset="0"/>
              </a:rPr>
              <a:t>jump_table</a:t>
            </a:r>
            <a:r>
              <a:rPr lang="en-US" dirty="0">
                <a:solidFill>
                  <a:srgbClr val="00FA00"/>
                </a:solidFill>
                <a:latin typeface="Lucida Console" panose="020B0609040504020204" pitchFamily="49" charset="0"/>
              </a:rPr>
              <a:t>[] = {&amp;&amp;</a:t>
            </a:r>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 &amp;&amp;</a:t>
            </a:r>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br>
              <a:rPr lang="en-US" dirty="0">
                <a:solidFill>
                  <a:srgbClr val="00FA00"/>
                </a:solidFill>
                <a:latin typeface="Lucida Console" panose="020B0609040504020204" pitchFamily="49" charset="0"/>
              </a:rPr>
            </a:br>
            <a:r>
              <a:rPr lang="en-US" dirty="0">
                <a:solidFill>
                  <a:srgbClr val="00FA00"/>
                </a:solidFill>
                <a:latin typeface="Lucida Console" panose="020B0609040504020204" pitchFamily="49" charset="0"/>
              </a:rPr>
              <a:t>                        …, &amp;&amp;</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&lt; </a:t>
            </a:r>
            <a:r>
              <a:rPr lang="en-US" i="1" dirty="0">
                <a:solidFill>
                  <a:srgbClr val="00FA00"/>
                </a:solidFill>
                <a:latin typeface="Lucida Console" panose="020B0609040504020204" pitchFamily="49" charset="0"/>
              </a:rPr>
              <a:t>A</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if (</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 &gt; </a:t>
            </a:r>
            <a:r>
              <a:rPr lang="en-US" i="1" dirty="0">
                <a:solidFill>
                  <a:srgbClr val="00FA00"/>
                </a:solidFill>
                <a:latin typeface="Lucida Console" panose="020B0609040504020204" pitchFamily="49" charset="0"/>
              </a:rPr>
              <a:t>Z</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*labels[</a:t>
            </a:r>
            <a:r>
              <a:rPr lang="en-US" i="1" dirty="0">
                <a:solidFill>
                  <a:srgbClr val="00FA00"/>
                </a:solidFill>
                <a:latin typeface="Lucida Console" panose="020B0609040504020204" pitchFamily="49" charset="0"/>
              </a:rPr>
              <a:t>var</a:t>
            </a:r>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case_A</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Done;   // assuming break</a:t>
            </a:r>
          </a:p>
          <a:p>
            <a:r>
              <a:rPr lang="en-US" dirty="0" err="1">
                <a:solidFill>
                  <a:srgbClr val="00FA00"/>
                </a:solidFill>
                <a:latin typeface="Lucida Console" panose="020B0609040504020204" pitchFamily="49" charset="0"/>
              </a:rPr>
              <a:t>case_B</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goto</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case_</a:t>
            </a:r>
            <a:r>
              <a:rPr lang="en-US" i="1" dirty="0" err="1">
                <a:solidFill>
                  <a:srgbClr val="00FA00"/>
                </a:solidFill>
                <a:latin typeface="Lucida Console" panose="020B0609040504020204" pitchFamily="49" charset="0"/>
              </a:rPr>
              <a:t>N</a:t>
            </a:r>
            <a:r>
              <a:rPr lang="en-US" dirty="0">
                <a:solidFill>
                  <a:srgbClr val="00FA00"/>
                </a:solidFill>
                <a:latin typeface="Lucida Console" panose="020B0609040504020204" pitchFamily="49" charset="0"/>
              </a:rPr>
              <a:t>; // assuming </a:t>
            </a:r>
            <a:r>
              <a:rPr lang="en-US" dirty="0" err="1">
                <a:solidFill>
                  <a:srgbClr val="00FA00"/>
                </a:solidFill>
                <a:latin typeface="Lucida Console" panose="020B0609040504020204" pitchFamily="49" charset="0"/>
              </a:rPr>
              <a:t>fallthrough</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a:t>
            </a:r>
          </a:p>
          <a:p>
            <a:r>
              <a:rPr lang="en-US" dirty="0" err="1">
                <a:solidFill>
                  <a:srgbClr val="00FA00"/>
                </a:solidFill>
                <a:latin typeface="Lucida Console" panose="020B0609040504020204" pitchFamily="49" charset="0"/>
              </a:rPr>
              <a:t>default_case</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Done:</a:t>
            </a:r>
          </a:p>
        </p:txBody>
      </p:sp>
      <p:sp>
        <p:nvSpPr>
          <p:cNvPr id="11" name="TextBox 10">
            <a:extLst>
              <a:ext uri="{FF2B5EF4-FFF2-40B4-BE49-F238E27FC236}">
                <a16:creationId xmlns:a16="http://schemas.microsoft.com/office/drawing/2014/main" id="{F9EB522F-7F97-2146-975A-97A5C1B77B7B}"/>
              </a:ext>
            </a:extLst>
          </p:cNvPr>
          <p:cNvSpPr txBox="1"/>
          <p:nvPr/>
        </p:nvSpPr>
        <p:spPr>
          <a:xfrm>
            <a:off x="7350438" y="1237631"/>
            <a:ext cx="2469009" cy="369332"/>
          </a:xfrm>
          <a:prstGeom prst="rect">
            <a:avLst/>
          </a:prstGeom>
          <a:noFill/>
        </p:spPr>
        <p:txBody>
          <a:bodyPr wrap="none" rtlCol="0">
            <a:spAutoFit/>
          </a:bodyPr>
          <a:lstStyle/>
          <a:p>
            <a:pPr algn="ctr"/>
            <a:r>
              <a:rPr lang="en-US" dirty="0"/>
              <a:t>“Jump Table” </a:t>
            </a:r>
            <a:r>
              <a:rPr lang="en-US" dirty="0" err="1"/>
              <a:t>Goto</a:t>
            </a:r>
            <a:r>
              <a:rPr lang="en-US" dirty="0"/>
              <a:t> Code</a:t>
            </a:r>
          </a:p>
        </p:txBody>
      </p:sp>
      <p:sp>
        <p:nvSpPr>
          <p:cNvPr id="12" name="TextBox 11">
            <a:extLst>
              <a:ext uri="{FF2B5EF4-FFF2-40B4-BE49-F238E27FC236}">
                <a16:creationId xmlns:a16="http://schemas.microsoft.com/office/drawing/2014/main" id="{B3DBAE94-7AB2-B340-A840-5A7130C4A5CC}"/>
              </a:ext>
            </a:extLst>
          </p:cNvPr>
          <p:cNvSpPr txBox="1"/>
          <p:nvPr/>
        </p:nvSpPr>
        <p:spPr>
          <a:xfrm>
            <a:off x="448639" y="5631956"/>
            <a:ext cx="3315844"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All cases: </a:t>
            </a:r>
            <a:r>
              <a:rPr lang="en-US" sz="2800" i="1" dirty="0">
                <a:latin typeface="Trebuchet MS" panose="020B0703020202090204" pitchFamily="34" charset="0"/>
              </a:rPr>
              <a:t>O</a:t>
            </a:r>
            <a:r>
              <a:rPr lang="en-US" sz="2800" dirty="0"/>
              <a:t>(1) code</a:t>
            </a:r>
          </a:p>
        </p:txBody>
      </p:sp>
    </p:spTree>
    <p:extLst>
      <p:ext uri="{BB962C8B-B14F-4D97-AF65-F5344CB8AC3E}">
        <p14:creationId xmlns:p14="http://schemas.microsoft.com/office/powerpoint/2010/main" val="883437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Example:</a:t>
            </a:r>
            <a:br>
              <a:rPr lang="en-US" dirty="0"/>
            </a:br>
            <a:r>
              <a:rPr lang="en-US" dirty="0"/>
              <a:t>Traversing an Array (x86)</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8B63E68-23FE-5E42-904E-0E7ECCFD59E3}"/>
              </a:ext>
            </a:extLst>
          </p:cNvPr>
          <p:cNvSpPr/>
          <p:nvPr/>
        </p:nvSpPr>
        <p:spPr>
          <a:xfrm>
            <a:off x="184525" y="1862616"/>
            <a:ext cx="8081635" cy="15294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(int *values, int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for (int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 0;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 &lt; </a:t>
            </a:r>
            <a:r>
              <a:rPr lang="en-US" dirty="0" err="1">
                <a:solidFill>
                  <a:srgbClr val="00FA00"/>
                </a:solidFill>
                <a:latin typeface="Lucida Console" panose="020B0609040504020204" pitchFamily="49" charset="0"/>
              </a:rPr>
              <a:t>number_of_values</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values[</a:t>
            </a:r>
            <a:r>
              <a:rPr lang="en-US" dirty="0" err="1">
                <a:solidFill>
                  <a:srgbClr val="00FA00"/>
                </a:solidFill>
                <a:latin typeface="Lucida Console" panose="020B0609040504020204" pitchFamily="49" charset="0"/>
              </a:rPr>
              <a:t>i</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EF480632-6717-214E-A4C4-6E18215E02CD}"/>
              </a:ext>
            </a:extLst>
          </p:cNvPr>
          <p:cNvSpPr/>
          <p:nvPr/>
        </p:nvSpPr>
        <p:spPr>
          <a:xfrm>
            <a:off x="6675519" y="2658662"/>
            <a:ext cx="5214709" cy="287380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A00"/>
                </a:solidFill>
                <a:latin typeface="Lucida Console" panose="020B0609040504020204" pitchFamily="49" charset="0"/>
              </a:rPr>
              <a:t>traverse_array</a:t>
            </a:r>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movl</a:t>
            </a:r>
            <a:r>
              <a:rPr lang="en-US" dirty="0">
                <a:solidFill>
                  <a:srgbClr val="00FA00"/>
                </a:solidFill>
                <a:latin typeface="Lucida Console" panose="020B0609040504020204" pitchFamily="49" charset="0"/>
              </a:rPr>
              <a:t>    $0,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jmp</a:t>
            </a:r>
            <a:r>
              <a:rPr lang="en-US" dirty="0">
                <a:solidFill>
                  <a:srgbClr val="00FA00"/>
                </a:solidFill>
                <a:latin typeface="Lucida Console" panose="020B0609040504020204" pitchFamily="49" charset="0"/>
              </a:rPr>
              <a:t>     .L2</a:t>
            </a:r>
          </a:p>
          <a:p>
            <a:r>
              <a:rPr lang="en-US" dirty="0">
                <a:solidFill>
                  <a:srgbClr val="00FA00"/>
                </a:solidFill>
                <a:latin typeface="Lucida Console" panose="020B0609040504020204" pitchFamily="49" charset="0"/>
              </a:rPr>
              <a:t>.L3:</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addl</a:t>
            </a:r>
            <a:r>
              <a:rPr lang="en-US" dirty="0">
                <a:solidFill>
                  <a:srgbClr val="00FA00"/>
                </a:solidFill>
                <a:latin typeface="Lucida Console" panose="020B0609040504020204" pitchFamily="49" charset="0"/>
              </a:rPr>
              <a:t>    $1, (%rdi,%rdx,4)</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addl</a:t>
            </a:r>
            <a:r>
              <a:rPr lang="en-US" dirty="0">
                <a:solidFill>
                  <a:srgbClr val="00FA00"/>
                </a:solidFill>
                <a:latin typeface="Lucida Console" panose="020B0609040504020204" pitchFamily="49" charset="0"/>
              </a:rPr>
              <a:t>    $1,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.L2: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cmpl</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esi</a:t>
            </a:r>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eax</a:t>
            </a:r>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jl</a:t>
            </a:r>
            <a:r>
              <a:rPr lang="en-US" dirty="0">
                <a:solidFill>
                  <a:srgbClr val="00FA00"/>
                </a:solidFill>
                <a:latin typeface="Lucida Console" panose="020B0609040504020204" pitchFamily="49" charset="0"/>
              </a:rPr>
              <a:t>      .L3</a:t>
            </a:r>
          </a:p>
          <a:p>
            <a:r>
              <a:rPr lang="en-US" dirty="0">
                <a:solidFill>
                  <a:srgbClr val="00FA00"/>
                </a:solidFill>
                <a:latin typeface="Lucida Console" panose="020B0609040504020204" pitchFamily="49" charset="0"/>
              </a:rPr>
              <a:t>        ret</a:t>
            </a:r>
          </a:p>
        </p:txBody>
      </p:sp>
      <p:sp>
        <p:nvSpPr>
          <p:cNvPr id="12" name="TextBox 11">
            <a:extLst>
              <a:ext uri="{FF2B5EF4-FFF2-40B4-BE49-F238E27FC236}">
                <a16:creationId xmlns:a16="http://schemas.microsoft.com/office/drawing/2014/main" id="{CE1208FA-259A-A14F-8584-ADA1748452A0}"/>
              </a:ext>
            </a:extLst>
          </p:cNvPr>
          <p:cNvSpPr txBox="1"/>
          <p:nvPr/>
        </p:nvSpPr>
        <p:spPr>
          <a:xfrm>
            <a:off x="9447544" y="2047657"/>
            <a:ext cx="2322367" cy="646331"/>
          </a:xfrm>
          <a:prstGeom prst="rect">
            <a:avLst/>
          </a:prstGeom>
          <a:noFill/>
        </p:spPr>
        <p:txBody>
          <a:bodyPr wrap="none" rtlCol="0">
            <a:spAutoFit/>
          </a:bodyPr>
          <a:lstStyle/>
          <a:p>
            <a:r>
              <a:rPr lang="en-US" dirty="0"/>
              <a:t>compiled with </a:t>
            </a:r>
            <a:r>
              <a:rPr lang="en-US" dirty="0" err="1"/>
              <a:t>gcc</a:t>
            </a:r>
            <a:r>
              <a:rPr lang="en-US" dirty="0"/>
              <a:t> -</a:t>
            </a:r>
            <a:r>
              <a:rPr lang="en-US" dirty="0" err="1"/>
              <a:t>Og</a:t>
            </a:r>
            <a:r>
              <a:rPr lang="en-US" dirty="0"/>
              <a:t>,</a:t>
            </a:r>
          </a:p>
          <a:p>
            <a:r>
              <a:rPr lang="en-US" dirty="0"/>
              <a:t>then hand-simplified</a:t>
            </a:r>
          </a:p>
        </p:txBody>
      </p:sp>
      <p:sp>
        <p:nvSpPr>
          <p:cNvPr id="16" name="Bent-Up Arrow 15">
            <a:extLst>
              <a:ext uri="{FF2B5EF4-FFF2-40B4-BE49-F238E27FC236}">
                <a16:creationId xmlns:a16="http://schemas.microsoft.com/office/drawing/2014/main" id="{C2404BB9-12B9-A34F-868B-8F17D1791F28}"/>
              </a:ext>
            </a:extLst>
          </p:cNvPr>
          <p:cNvSpPr/>
          <p:nvPr/>
        </p:nvSpPr>
        <p:spPr>
          <a:xfrm rot="5400000">
            <a:off x="4471041" y="873315"/>
            <a:ext cx="1397433" cy="5501845"/>
          </a:xfrm>
          <a:prstGeom prst="bentUpArrow">
            <a:avLst>
              <a:gd name="adj1" fmla="val 17926"/>
              <a:gd name="adj2" fmla="val 25000"/>
              <a:gd name="adj3" fmla="val 25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017589E-5EA5-9F45-A407-84DA84C7CF67}"/>
              </a:ext>
            </a:extLst>
          </p:cNvPr>
          <p:cNvPicPr>
            <a:picLocks noChangeAspect="1"/>
          </p:cNvPicPr>
          <p:nvPr/>
        </p:nvPicPr>
        <p:blipFill>
          <a:blip r:embed="rId3"/>
          <a:stretch>
            <a:fillRect/>
          </a:stretch>
        </p:blipFill>
        <p:spPr>
          <a:xfrm>
            <a:off x="5327650" y="365125"/>
            <a:ext cx="6864349" cy="312693"/>
          </a:xfrm>
          <a:prstGeom prst="rect">
            <a:avLst/>
          </a:prstGeom>
          <a:solidFill>
            <a:srgbClr val="002060"/>
          </a:solidFill>
        </p:spPr>
      </p:pic>
      <p:pic>
        <p:nvPicPr>
          <p:cNvPr id="20" name="Picture 19">
            <a:extLst>
              <a:ext uri="{FF2B5EF4-FFF2-40B4-BE49-F238E27FC236}">
                <a16:creationId xmlns:a16="http://schemas.microsoft.com/office/drawing/2014/main" id="{20B8E05D-C582-284E-8E5E-5A9F860F1C2E}"/>
              </a:ext>
            </a:extLst>
          </p:cNvPr>
          <p:cNvPicPr>
            <a:picLocks noChangeAspect="1"/>
          </p:cNvPicPr>
          <p:nvPr/>
        </p:nvPicPr>
        <p:blipFill>
          <a:blip r:embed="rId4"/>
          <a:stretch>
            <a:fillRect/>
          </a:stretch>
        </p:blipFill>
        <p:spPr>
          <a:xfrm>
            <a:off x="5327651" y="5389"/>
            <a:ext cx="6864349" cy="292268"/>
          </a:xfrm>
          <a:prstGeom prst="rect">
            <a:avLst/>
          </a:prstGeom>
          <a:solidFill>
            <a:srgbClr val="002060"/>
          </a:solidFill>
        </p:spPr>
      </p:pic>
    </p:spTree>
    <p:extLst>
      <p:ext uri="{BB962C8B-B14F-4D97-AF65-F5344CB8AC3E}">
        <p14:creationId xmlns:p14="http://schemas.microsoft.com/office/powerpoint/2010/main" val="12775830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Conditional Execution:</a:t>
            </a:r>
            <a:br>
              <a:rPr lang="en-US" dirty="0"/>
            </a:br>
            <a:r>
              <a:rPr lang="en-US" dirty="0"/>
              <a:t>Jump Table Example</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90</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645FFE31-21C7-1349-9C24-5E17AF580B1E}"/>
              </a:ext>
            </a:extLst>
          </p:cNvPr>
          <p:cNvSpPr/>
          <p:nvPr/>
        </p:nvSpPr>
        <p:spPr>
          <a:xfrm>
            <a:off x="467559" y="2295236"/>
            <a:ext cx="3970915" cy="338079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long y;</a:t>
            </a:r>
          </a:p>
          <a:p>
            <a:r>
              <a:rPr lang="en-US" dirty="0">
                <a:solidFill>
                  <a:srgbClr val="00FA00"/>
                </a:solidFill>
                <a:latin typeface="Lucida Console" panose="020B0609040504020204" pitchFamily="49" charset="0"/>
              </a:rPr>
              <a:t>switch(x) {</a:t>
            </a:r>
          </a:p>
          <a:p>
            <a:r>
              <a:rPr lang="en-US" dirty="0">
                <a:solidFill>
                  <a:srgbClr val="00FA00"/>
                </a:solidFill>
                <a:latin typeface="Lucida Console" panose="020B0609040504020204" pitchFamily="49" charset="0"/>
              </a:rPr>
              <a:t>    case 0: y=52; break;</a:t>
            </a:r>
          </a:p>
          <a:p>
            <a:r>
              <a:rPr lang="en-US" dirty="0">
                <a:solidFill>
                  <a:srgbClr val="00FA00"/>
                </a:solidFill>
                <a:latin typeface="Lucida Console" panose="020B0609040504020204" pitchFamily="49" charset="0"/>
              </a:rPr>
              <a:t>    case 1: y=50; break;</a:t>
            </a:r>
          </a:p>
          <a:p>
            <a:r>
              <a:rPr lang="en-US" dirty="0">
                <a:solidFill>
                  <a:srgbClr val="00FA00"/>
                </a:solidFill>
                <a:latin typeface="Lucida Console" panose="020B0609040504020204" pitchFamily="49" charset="0"/>
              </a:rPr>
              <a:t>    case 2: y=48; break;</a:t>
            </a:r>
          </a:p>
          <a:p>
            <a:r>
              <a:rPr lang="en-US" dirty="0">
                <a:solidFill>
                  <a:srgbClr val="00FA00"/>
                </a:solidFill>
                <a:latin typeface="Lucida Console" panose="020B0609040504020204" pitchFamily="49" charset="0"/>
              </a:rPr>
              <a:t>    case 3: y=46; break;</a:t>
            </a:r>
          </a:p>
          <a:p>
            <a:r>
              <a:rPr lang="en-US" dirty="0">
                <a:solidFill>
                  <a:srgbClr val="00FA00"/>
                </a:solidFill>
                <a:latin typeface="Lucida Console" panose="020B0609040504020204" pitchFamily="49" charset="0"/>
              </a:rPr>
              <a:t>    case 4: y=44; break;</a:t>
            </a:r>
          </a:p>
          <a:p>
            <a:r>
              <a:rPr lang="en-US" dirty="0">
                <a:solidFill>
                  <a:srgbClr val="00FA00"/>
                </a:solidFill>
                <a:latin typeface="Lucida Console" panose="020B0609040504020204" pitchFamily="49" charset="0"/>
              </a:rPr>
              <a:t>    case 6: y=40; break;</a:t>
            </a:r>
          </a:p>
          <a:p>
            <a:r>
              <a:rPr lang="en-US" dirty="0">
                <a:solidFill>
                  <a:srgbClr val="00FA00"/>
                </a:solidFill>
                <a:latin typeface="Lucida Console" panose="020B0609040504020204" pitchFamily="49" charset="0"/>
              </a:rPr>
              <a:t>    case 7: y=38; break;</a:t>
            </a:r>
          </a:p>
          <a:p>
            <a:r>
              <a:rPr lang="en-US" dirty="0">
                <a:solidFill>
                  <a:srgbClr val="00FA00"/>
                </a:solidFill>
                <a:latin typeface="Lucida Console" panose="020B0609040504020204" pitchFamily="49" charset="0"/>
              </a:rPr>
              <a:t>    default: y=x;</a:t>
            </a:r>
          </a:p>
          <a:p>
            <a:r>
              <a:rPr lang="en-US"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D6941F82-027E-0942-9DCA-B791CFA415BF}"/>
              </a:ext>
            </a:extLst>
          </p:cNvPr>
          <p:cNvSpPr/>
          <p:nvPr/>
        </p:nvSpPr>
        <p:spPr>
          <a:xfrm>
            <a:off x="6085641" y="136525"/>
            <a:ext cx="5766986" cy="620293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cmp</a:t>
            </a:r>
            <a:r>
              <a:rPr lang="en-US" dirty="0">
                <a:solidFill>
                  <a:srgbClr val="00FA00"/>
                </a:solidFill>
                <a:latin typeface="Lucida Console" panose="020B0609040504020204" pitchFamily="49" charset="0"/>
              </a:rPr>
              <a:t>     w0, 35</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bhi</a:t>
            </a:r>
            <a:r>
              <a:rPr lang="en-US" dirty="0">
                <a:solidFill>
                  <a:srgbClr val="00FA00"/>
                </a:solidFill>
                <a:latin typeface="Lucida Console" panose="020B0609040504020204" pitchFamily="49" charset="0"/>
              </a:rPr>
              <a:t>     .L36      // default</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adrp</a:t>
            </a:r>
            <a:r>
              <a:rPr lang="en-US" dirty="0">
                <a:solidFill>
                  <a:srgbClr val="00FA00"/>
                </a:solidFill>
                <a:latin typeface="Lucida Console" panose="020B0609040504020204" pitchFamily="49" charset="0"/>
              </a:rPr>
              <a:t>    x2, .L39</a:t>
            </a:r>
          </a:p>
          <a:p>
            <a:r>
              <a:rPr lang="en-US" dirty="0">
                <a:solidFill>
                  <a:srgbClr val="00FA00"/>
                </a:solidFill>
                <a:latin typeface="Lucida Console" panose="020B0609040504020204" pitchFamily="49" charset="0"/>
              </a:rPr>
              <a:t>    add     x2, x2, :lo12:.L39</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ldrb</a:t>
            </a:r>
            <a:r>
              <a:rPr lang="en-US" dirty="0">
                <a:solidFill>
                  <a:srgbClr val="00FA00"/>
                </a:solidFill>
                <a:latin typeface="Lucida Console" panose="020B0609040504020204" pitchFamily="49" charset="0"/>
              </a:rPr>
              <a:t>    w1, [x2,w0,uxtw]</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adr</a:t>
            </a:r>
            <a:r>
              <a:rPr lang="en-US" dirty="0">
                <a:solidFill>
                  <a:srgbClr val="00FA00"/>
                </a:solidFill>
                <a:latin typeface="Lucida Console" panose="020B0609040504020204" pitchFamily="49" charset="0"/>
              </a:rPr>
              <a:t>     x2, .Lrtx39</a:t>
            </a:r>
          </a:p>
          <a:p>
            <a:r>
              <a:rPr lang="en-US" dirty="0">
                <a:solidFill>
                  <a:srgbClr val="00FA00"/>
                </a:solidFill>
                <a:latin typeface="Lucida Console" panose="020B0609040504020204" pitchFamily="49" charset="0"/>
              </a:rPr>
              <a:t>    add     x1, x2, w1, </a:t>
            </a:r>
            <a:r>
              <a:rPr lang="en-US" dirty="0" err="1">
                <a:solidFill>
                  <a:srgbClr val="00FA00"/>
                </a:solidFill>
                <a:latin typeface="Lucida Console" panose="020B0609040504020204" pitchFamily="49" charset="0"/>
              </a:rPr>
              <a:t>sxtb</a:t>
            </a:r>
            <a:r>
              <a:rPr lang="en-US" dirty="0">
                <a:solidFill>
                  <a:srgbClr val="00FA00"/>
                </a:solidFill>
                <a:latin typeface="Lucida Console" panose="020B0609040504020204" pitchFamily="49" charset="0"/>
              </a:rPr>
              <a:t> #2</a:t>
            </a:r>
          </a:p>
          <a:p>
            <a:r>
              <a:rPr lang="en-US" dirty="0">
                <a:solidFill>
                  <a:srgbClr val="00FA00"/>
                </a:solidFill>
                <a:latin typeface="Lucida Console" panose="020B0609040504020204" pitchFamily="49" charset="0"/>
              </a:rPr>
              <a:t>    </a:t>
            </a:r>
            <a:r>
              <a:rPr lang="en-US" dirty="0" err="1">
                <a:solidFill>
                  <a:srgbClr val="00FA00"/>
                </a:solidFill>
                <a:latin typeface="Lucida Console" panose="020B0609040504020204" pitchFamily="49" charset="0"/>
              </a:rPr>
              <a:t>br</a:t>
            </a:r>
            <a:r>
              <a:rPr lang="en-US" dirty="0">
                <a:solidFill>
                  <a:srgbClr val="00FA00"/>
                </a:solidFill>
                <a:latin typeface="Lucida Console" panose="020B0609040504020204" pitchFamily="49" charset="0"/>
              </a:rPr>
              <a:t>      x1</a:t>
            </a:r>
          </a:p>
          <a:p>
            <a:r>
              <a:rPr lang="en-US" dirty="0">
                <a:solidFill>
                  <a:srgbClr val="00FA00"/>
                </a:solidFill>
                <a:latin typeface="Lucida Console" panose="020B0609040504020204" pitchFamily="49" charset="0"/>
              </a:rPr>
              <a:t>.Lrtx39:</a:t>
            </a:r>
          </a:p>
          <a:p>
            <a:r>
              <a:rPr lang="en-US" dirty="0">
                <a:solidFill>
                  <a:srgbClr val="00FA00"/>
                </a:solidFill>
                <a:latin typeface="Lucida Console" panose="020B0609040504020204" pitchFamily="49" charset="0"/>
              </a:rPr>
              <a:t>.L39:</a:t>
            </a:r>
          </a:p>
          <a:p>
            <a:r>
              <a:rPr lang="en-US" dirty="0">
                <a:solidFill>
                  <a:srgbClr val="00FA00"/>
                </a:solidFill>
                <a:latin typeface="Lucida Console" panose="020B0609040504020204" pitchFamily="49" charset="0"/>
              </a:rPr>
              <a:t>    .byte   (.L58 - .Lrtx39) / 4</a:t>
            </a:r>
          </a:p>
          <a:p>
            <a:r>
              <a:rPr lang="en-US" dirty="0">
                <a:solidFill>
                  <a:srgbClr val="00FA00"/>
                </a:solidFill>
                <a:latin typeface="Lucida Console" panose="020B0609040504020204" pitchFamily="49" charset="0"/>
              </a:rPr>
              <a:t>    .byte   (.L59 - .Lrtx39) / 4</a:t>
            </a:r>
          </a:p>
          <a:p>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.L58:</a:t>
            </a:r>
          </a:p>
          <a:p>
            <a:r>
              <a:rPr lang="en-US" dirty="0">
                <a:solidFill>
                  <a:srgbClr val="00FA00"/>
                </a:solidFill>
                <a:latin typeface="Lucida Console" panose="020B0609040504020204" pitchFamily="49" charset="0"/>
              </a:rPr>
              <a:t>    mov     x0, 52</a:t>
            </a:r>
          </a:p>
          <a:p>
            <a:r>
              <a:rPr lang="en-US" dirty="0">
                <a:solidFill>
                  <a:srgbClr val="00FA00"/>
                </a:solidFill>
                <a:latin typeface="Lucida Console" panose="020B0609040504020204" pitchFamily="49" charset="0"/>
              </a:rPr>
              <a:t>    b       .L70</a:t>
            </a:r>
          </a:p>
          <a:p>
            <a:r>
              <a:rPr lang="en-US" dirty="0">
                <a:solidFill>
                  <a:srgbClr val="00FA00"/>
                </a:solidFill>
                <a:latin typeface="Lucida Console" panose="020B0609040504020204" pitchFamily="49" charset="0"/>
              </a:rPr>
              <a:t>.L59:</a:t>
            </a:r>
          </a:p>
          <a:p>
            <a:r>
              <a:rPr lang="en-US" dirty="0">
                <a:solidFill>
                  <a:srgbClr val="00FA00"/>
                </a:solidFill>
                <a:latin typeface="Lucida Console" panose="020B0609040504020204" pitchFamily="49" charset="0"/>
              </a:rPr>
              <a:t>    mov     x0, 50</a:t>
            </a:r>
          </a:p>
          <a:p>
            <a:r>
              <a:rPr lang="en-US" dirty="0">
                <a:solidFill>
                  <a:srgbClr val="00FA00"/>
                </a:solidFill>
                <a:latin typeface="Lucida Console" panose="020B0609040504020204" pitchFamily="49" charset="0"/>
              </a:rPr>
              <a:t>    b       .L70</a:t>
            </a:r>
          </a:p>
          <a:p>
            <a:r>
              <a:rPr lang="en-US" dirty="0">
                <a:solidFill>
                  <a:srgbClr val="00FA00"/>
                </a:solidFill>
                <a:latin typeface="Lucida Console" panose="020B0609040504020204" pitchFamily="49" charset="0"/>
              </a:rPr>
              <a:t>…</a:t>
            </a:r>
          </a:p>
          <a:p>
            <a:r>
              <a:rPr lang="en-US" dirty="0">
                <a:solidFill>
                  <a:srgbClr val="00FA00"/>
                </a:solidFill>
                <a:latin typeface="Lucida Console" panose="020B0609040504020204" pitchFamily="49" charset="0"/>
              </a:rPr>
              <a:t>.L70:</a:t>
            </a:r>
          </a:p>
          <a:p>
            <a:endParaRPr lang="en-US" dirty="0">
              <a:solidFill>
                <a:srgbClr val="00FA00"/>
              </a:solidFill>
              <a:latin typeface="Lucida Console" panose="020B0609040504020204" pitchFamily="49" charset="0"/>
            </a:endParaRPr>
          </a:p>
        </p:txBody>
      </p:sp>
      <p:sp>
        <p:nvSpPr>
          <p:cNvPr id="11" name="TextBox 10">
            <a:extLst>
              <a:ext uri="{FF2B5EF4-FFF2-40B4-BE49-F238E27FC236}">
                <a16:creationId xmlns:a16="http://schemas.microsoft.com/office/drawing/2014/main" id="{97EBF168-5151-D849-ABD9-01A80CFB9068}"/>
              </a:ext>
            </a:extLst>
          </p:cNvPr>
          <p:cNvSpPr txBox="1"/>
          <p:nvPr/>
        </p:nvSpPr>
        <p:spPr>
          <a:xfrm>
            <a:off x="2031265" y="1951593"/>
            <a:ext cx="843501" cy="369332"/>
          </a:xfrm>
          <a:prstGeom prst="rect">
            <a:avLst/>
          </a:prstGeom>
          <a:noFill/>
        </p:spPr>
        <p:txBody>
          <a:bodyPr wrap="none" rtlCol="0">
            <a:spAutoFit/>
          </a:bodyPr>
          <a:lstStyle/>
          <a:p>
            <a:pPr algn="ctr"/>
            <a:r>
              <a:rPr lang="en-US" dirty="0"/>
              <a:t>C Code</a:t>
            </a:r>
          </a:p>
        </p:txBody>
      </p:sp>
      <p:sp>
        <p:nvSpPr>
          <p:cNvPr id="12" name="TextBox 11">
            <a:extLst>
              <a:ext uri="{FF2B5EF4-FFF2-40B4-BE49-F238E27FC236}">
                <a16:creationId xmlns:a16="http://schemas.microsoft.com/office/drawing/2014/main" id="{4E397DB7-ADF3-814B-97AD-1E0F5DD2DB07}"/>
              </a:ext>
            </a:extLst>
          </p:cNvPr>
          <p:cNvSpPr txBox="1"/>
          <p:nvPr/>
        </p:nvSpPr>
        <p:spPr>
          <a:xfrm>
            <a:off x="3976509" y="1707574"/>
            <a:ext cx="2119491" cy="369332"/>
          </a:xfrm>
          <a:prstGeom prst="rect">
            <a:avLst/>
          </a:prstGeom>
          <a:noFill/>
        </p:spPr>
        <p:txBody>
          <a:bodyPr wrap="none" rtlCol="0">
            <a:spAutoFit/>
          </a:bodyPr>
          <a:lstStyle/>
          <a:p>
            <a:pPr algn="r"/>
            <a:r>
              <a:rPr lang="en-US" dirty="0"/>
              <a:t>ARM Assembly Code</a:t>
            </a:r>
          </a:p>
        </p:txBody>
      </p:sp>
      <p:sp>
        <p:nvSpPr>
          <p:cNvPr id="13" name="Rounded Rectangle 12">
            <a:extLst>
              <a:ext uri="{FF2B5EF4-FFF2-40B4-BE49-F238E27FC236}">
                <a16:creationId xmlns:a16="http://schemas.microsoft.com/office/drawing/2014/main" id="{4B76E1A3-7B77-D841-BED7-CA068DCAB554}"/>
              </a:ext>
            </a:extLst>
          </p:cNvPr>
          <p:cNvSpPr/>
          <p:nvPr/>
        </p:nvSpPr>
        <p:spPr>
          <a:xfrm>
            <a:off x="6102927" y="799569"/>
            <a:ext cx="5749700" cy="1325563"/>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ldr</a:t>
            </a:r>
            <a:r>
              <a:rPr lang="en-US" dirty="0">
                <a:solidFill>
                  <a:srgbClr val="FECC1F"/>
                </a:solidFill>
                <a:latin typeface="Lucida Console" panose="020B0609040504020204" pitchFamily="49" charset="0"/>
              </a:rPr>
              <a:t>      x2, .L39</a:t>
            </a:r>
          </a:p>
          <a:p>
            <a:r>
              <a:rPr lang="en-US" dirty="0">
                <a:solidFill>
                  <a:srgbClr val="FECC1F"/>
                </a:solidFill>
                <a:latin typeface="Lucida Console" panose="020B0609040504020204" pitchFamily="49" charset="0"/>
              </a:rPr>
              <a:t>     </a:t>
            </a:r>
            <a:r>
              <a:rPr lang="en-US" dirty="0" err="1">
                <a:solidFill>
                  <a:srgbClr val="FECC1F"/>
                </a:solidFill>
                <a:latin typeface="Lucida Console" panose="020B0609040504020204" pitchFamily="49" charset="0"/>
              </a:rPr>
              <a:t>ldr</a:t>
            </a:r>
            <a:r>
              <a:rPr lang="en-US" dirty="0">
                <a:solidFill>
                  <a:srgbClr val="FECC1F"/>
                </a:solidFill>
                <a:latin typeface="Lucida Console" panose="020B0609040504020204" pitchFamily="49" charset="0"/>
              </a:rPr>
              <a:t>      x1, [x2, w0, </a:t>
            </a:r>
            <a:r>
              <a:rPr lang="en-US" dirty="0" err="1">
                <a:solidFill>
                  <a:srgbClr val="FECC1F"/>
                </a:solidFill>
                <a:latin typeface="Lucida Console" panose="020B0609040504020204" pitchFamily="49" charset="0"/>
              </a:rPr>
              <a:t>sxtw</a:t>
            </a:r>
            <a:r>
              <a:rPr lang="en-US" dirty="0">
                <a:solidFill>
                  <a:srgbClr val="FECC1F"/>
                </a:solidFill>
                <a:latin typeface="Lucida Console" panose="020B0609040504020204" pitchFamily="49" charset="0"/>
              </a:rPr>
              <a:t> #2]</a:t>
            </a:r>
          </a:p>
        </p:txBody>
      </p:sp>
      <p:sp>
        <p:nvSpPr>
          <p:cNvPr id="2" name="TextBox 1">
            <a:extLst>
              <a:ext uri="{FF2B5EF4-FFF2-40B4-BE49-F238E27FC236}">
                <a16:creationId xmlns:a16="http://schemas.microsoft.com/office/drawing/2014/main" id="{B6008926-59AD-5A41-B1BD-A307047298D2}"/>
              </a:ext>
            </a:extLst>
          </p:cNvPr>
          <p:cNvSpPr txBox="1"/>
          <p:nvPr/>
        </p:nvSpPr>
        <p:spPr>
          <a:xfrm>
            <a:off x="932654" y="6095916"/>
            <a:ext cx="5854231" cy="369332"/>
          </a:xfrm>
          <a:prstGeom prst="rect">
            <a:avLst/>
          </a:prstGeom>
          <a:noFill/>
        </p:spPr>
        <p:txBody>
          <a:bodyPr wrap="none" rtlCol="0">
            <a:spAutoFit/>
          </a:bodyPr>
          <a:lstStyle/>
          <a:p>
            <a:r>
              <a:rPr lang="en-US" dirty="0"/>
              <a:t>Note: x86 uses indirect jump -- </a:t>
            </a:r>
            <a:r>
              <a:rPr lang="en-US" dirty="0" err="1">
                <a:latin typeface="Lucida Console" panose="020B0609040504020204" pitchFamily="49" charset="0"/>
              </a:rPr>
              <a:t>jmp</a:t>
            </a:r>
            <a:r>
              <a:rPr lang="en-US" dirty="0">
                <a:latin typeface="Lucida Console" panose="020B0609040504020204" pitchFamily="49" charset="0"/>
              </a:rPr>
              <a:t> *.L39(,%rdi,8) </a:t>
            </a:r>
          </a:p>
        </p:txBody>
      </p:sp>
      <p:sp>
        <p:nvSpPr>
          <p:cNvPr id="4" name="Rounded Rectangle 3">
            <a:extLst>
              <a:ext uri="{FF2B5EF4-FFF2-40B4-BE49-F238E27FC236}">
                <a16:creationId xmlns:a16="http://schemas.microsoft.com/office/drawing/2014/main" id="{D1D27A18-0C5F-A944-B0C0-17EB149D13D4}"/>
              </a:ext>
            </a:extLst>
          </p:cNvPr>
          <p:cNvSpPr/>
          <p:nvPr/>
        </p:nvSpPr>
        <p:spPr>
          <a:xfrm>
            <a:off x="4306957" y="3053327"/>
            <a:ext cx="1795970" cy="36933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branch-register</a:t>
            </a:r>
          </a:p>
        </p:txBody>
      </p:sp>
      <p:cxnSp>
        <p:nvCxnSpPr>
          <p:cNvPr id="15" name="Elbow Connector 14">
            <a:extLst>
              <a:ext uri="{FF2B5EF4-FFF2-40B4-BE49-F238E27FC236}">
                <a16:creationId xmlns:a16="http://schemas.microsoft.com/office/drawing/2014/main" id="{2887B63E-FC3B-7147-8F15-3E50FCEB1390}"/>
              </a:ext>
            </a:extLst>
          </p:cNvPr>
          <p:cNvCxnSpPr>
            <a:cxnSpLocks/>
            <a:stCxn id="4" idx="0"/>
          </p:cNvCxnSpPr>
          <p:nvPr/>
        </p:nvCxnSpPr>
        <p:spPr>
          <a:xfrm rot="5400000" flipH="1" flipV="1">
            <a:off x="5651488" y="1848691"/>
            <a:ext cx="758090" cy="1651183"/>
          </a:xfrm>
          <a:prstGeom prst="curvedConnector2">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8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3">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Control Structures:</a:t>
            </a:r>
            <a:br>
              <a:rPr lang="en-US" dirty="0">
                <a:solidFill>
                  <a:srgbClr val="FFFF00"/>
                </a:solidFill>
              </a:rPr>
            </a:br>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199" y="1825624"/>
            <a:ext cx="10714703" cy="4895851"/>
          </a:xfrm>
        </p:spPr>
        <p:txBody>
          <a:bodyPr>
            <a:normAutofit lnSpcReduction="10000"/>
          </a:bodyPr>
          <a:lstStyle/>
          <a:p>
            <a:r>
              <a:rPr lang="en-US" dirty="0">
                <a:solidFill>
                  <a:srgbClr val="FFFF00"/>
                </a:solidFill>
              </a:rPr>
              <a:t>Hand-compiling possible by following “recipes” to convert C code to “</a:t>
            </a:r>
            <a:r>
              <a:rPr lang="en-US" dirty="0" err="1">
                <a:solidFill>
                  <a:srgbClr val="FFFF00"/>
                </a:solidFill>
              </a:rPr>
              <a:t>Goto</a:t>
            </a:r>
            <a:r>
              <a:rPr lang="en-US" dirty="0">
                <a:solidFill>
                  <a:srgbClr val="FFFF00"/>
                </a:solidFill>
              </a:rPr>
              <a:t> code”</a:t>
            </a:r>
          </a:p>
          <a:p>
            <a:pPr lvl="1"/>
            <a:r>
              <a:rPr lang="en-US" dirty="0">
                <a:solidFill>
                  <a:srgbClr val="FFFF00"/>
                </a:solidFill>
              </a:rPr>
              <a:t>If-Then-Else</a:t>
            </a:r>
          </a:p>
          <a:p>
            <a:pPr lvl="1"/>
            <a:r>
              <a:rPr lang="en-US" dirty="0">
                <a:solidFill>
                  <a:srgbClr val="FFFF00"/>
                </a:solidFill>
              </a:rPr>
              <a:t>Conditional Assignment</a:t>
            </a:r>
          </a:p>
          <a:p>
            <a:pPr lvl="1"/>
            <a:r>
              <a:rPr lang="en-US" dirty="0">
                <a:solidFill>
                  <a:srgbClr val="FFFF00"/>
                </a:solidFill>
              </a:rPr>
              <a:t>Conditional Execution</a:t>
            </a:r>
          </a:p>
          <a:p>
            <a:pPr lvl="1"/>
            <a:r>
              <a:rPr lang="en-US" dirty="0">
                <a:solidFill>
                  <a:srgbClr val="FFFF00"/>
                </a:solidFill>
              </a:rPr>
              <a:t>Do-Loop</a:t>
            </a:r>
          </a:p>
          <a:p>
            <a:pPr lvl="1"/>
            <a:r>
              <a:rPr lang="en-US" dirty="0">
                <a:solidFill>
                  <a:srgbClr val="FFFF00"/>
                </a:solidFill>
              </a:rPr>
              <a:t>While-Loop (2 recipes), For-Loop</a:t>
            </a:r>
          </a:p>
          <a:p>
            <a:r>
              <a:rPr lang="en-US" dirty="0">
                <a:solidFill>
                  <a:srgbClr val="FFFF00"/>
                </a:solidFill>
              </a:rPr>
              <a:t>Straight-forward translation from “</a:t>
            </a:r>
            <a:r>
              <a:rPr lang="en-US" dirty="0" err="1">
                <a:solidFill>
                  <a:srgbClr val="FFFF00"/>
                </a:solidFill>
              </a:rPr>
              <a:t>Goto</a:t>
            </a:r>
            <a:r>
              <a:rPr lang="en-US" dirty="0">
                <a:solidFill>
                  <a:srgbClr val="FFFF00"/>
                </a:solidFill>
              </a:rPr>
              <a:t> code” to x86 Assembly code</a:t>
            </a:r>
          </a:p>
          <a:p>
            <a:pPr lvl="1"/>
            <a:r>
              <a:rPr lang="en-US" dirty="0">
                <a:solidFill>
                  <a:srgbClr val="FFFF00"/>
                </a:solidFill>
              </a:rPr>
              <a:t>Less straight-forward to ARM Assembly code (not designed for hand-coding)</a:t>
            </a:r>
          </a:p>
          <a:p>
            <a:r>
              <a:rPr lang="en-US" dirty="0">
                <a:solidFill>
                  <a:srgbClr val="FFFF00"/>
                </a:solidFill>
              </a:rPr>
              <a:t>Compiler will generally follow recipes but will make small optimizations</a:t>
            </a:r>
          </a:p>
          <a:p>
            <a:pPr lvl="1"/>
            <a:r>
              <a:rPr lang="en-US" dirty="0">
                <a:solidFill>
                  <a:srgbClr val="FFFF00"/>
                </a:solidFill>
              </a:rPr>
              <a:t>Optimizing compiler will aggressively deviate from recipes to optimize for faster and/or smaller executable</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91</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40420305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234BD1-788F-BC46-9698-2306C248A3BB}"/>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0EE04897-BCE7-004C-AA62-F3CCBFF1AF8A}"/>
              </a:ext>
            </a:extLst>
          </p:cNvPr>
          <p:cNvSpPr>
            <a:spLocks noGrp="1"/>
          </p:cNvSpPr>
          <p:nvPr>
            <p:ph type="sldNum" sz="quarter" idx="12"/>
          </p:nvPr>
        </p:nvSpPr>
        <p:spPr/>
        <p:txBody>
          <a:bodyPr/>
          <a:lstStyle/>
          <a:p>
            <a:fld id="{B30C84D9-7A41-4FEB-892B-80917372DB87}" type="slidenum">
              <a:rPr lang="en-US" smtClean="0"/>
              <a:t>92</a:t>
            </a:fld>
            <a:endParaRPr lang="en-US"/>
          </a:p>
        </p:txBody>
      </p:sp>
      <p:sp>
        <p:nvSpPr>
          <p:cNvPr id="7" name="Title 6">
            <a:extLst>
              <a:ext uri="{FF2B5EF4-FFF2-40B4-BE49-F238E27FC236}">
                <a16:creationId xmlns:a16="http://schemas.microsoft.com/office/drawing/2014/main" id="{F7860E03-6ADA-CE4D-8110-9F0D2E8D85AF}"/>
              </a:ext>
            </a:extLst>
          </p:cNvPr>
          <p:cNvSpPr>
            <a:spLocks noGrp="1"/>
          </p:cNvSpPr>
          <p:nvPr>
            <p:ph type="title"/>
          </p:nvPr>
        </p:nvSpPr>
        <p:spPr/>
        <p:txBody>
          <a:bodyPr/>
          <a:lstStyle/>
          <a:p>
            <a:r>
              <a:rPr lang="en-US" dirty="0"/>
              <a:t>Structured Programming:</a:t>
            </a:r>
            <a:br>
              <a:rPr lang="en-US" dirty="0"/>
            </a:br>
            <a:r>
              <a:rPr lang="en-US" dirty="0"/>
              <a:t>Procedure Call/Return</a:t>
            </a:r>
          </a:p>
        </p:txBody>
      </p:sp>
      <p:sp>
        <p:nvSpPr>
          <p:cNvPr id="8" name="Text Placeholder 7">
            <a:extLst>
              <a:ext uri="{FF2B5EF4-FFF2-40B4-BE49-F238E27FC236}">
                <a16:creationId xmlns:a16="http://schemas.microsoft.com/office/drawing/2014/main" id="{FD322374-03A9-F349-AF56-E3FB720957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921753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Procedure Call/Return:</a:t>
            </a:r>
            <a:br>
              <a:rPr lang="en-US" dirty="0"/>
            </a:br>
            <a:r>
              <a:rPr lang="en-US" dirty="0"/>
              <a:t>Nomenclature</a:t>
            </a:r>
          </a:p>
        </p:txBody>
      </p:sp>
      <p:sp>
        <p:nvSpPr>
          <p:cNvPr id="8" name="Content Placeholder 7">
            <a:extLst>
              <a:ext uri="{FF2B5EF4-FFF2-40B4-BE49-F238E27FC236}">
                <a16:creationId xmlns:a16="http://schemas.microsoft.com/office/drawing/2014/main" id="{77F2DB4F-A3ED-464D-8413-E88452A65962}"/>
              </a:ext>
            </a:extLst>
          </p:cNvPr>
          <p:cNvSpPr>
            <a:spLocks noGrp="1"/>
          </p:cNvSpPr>
          <p:nvPr>
            <p:ph idx="1"/>
          </p:nvPr>
        </p:nvSpPr>
        <p:spPr/>
        <p:txBody>
          <a:bodyPr/>
          <a:lstStyle/>
          <a:p>
            <a:r>
              <a:rPr lang="en-US" dirty="0"/>
              <a:t>Caller</a:t>
            </a:r>
          </a:p>
          <a:p>
            <a:pPr lvl="1"/>
            <a:r>
              <a:rPr lang="en-US" dirty="0"/>
              <a:t>The procedure making the call</a:t>
            </a:r>
          </a:p>
          <a:p>
            <a:endParaRPr lang="en-US" dirty="0"/>
          </a:p>
          <a:p>
            <a:r>
              <a:rPr lang="en-US" dirty="0"/>
              <a:t>Callee</a:t>
            </a:r>
          </a:p>
          <a:p>
            <a:pPr lvl="1"/>
            <a:r>
              <a:rPr lang="en-US" dirty="0"/>
              <a:t>The procedure being called</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93</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BD687625-1335-2744-B112-6DB46BEEAA7D}"/>
              </a:ext>
            </a:extLst>
          </p:cNvPr>
          <p:cNvSpPr/>
          <p:nvPr/>
        </p:nvSpPr>
        <p:spPr>
          <a:xfrm>
            <a:off x="7363367" y="2463391"/>
            <a:ext cx="3990433" cy="193121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A00"/>
                </a:solidFill>
                <a:latin typeface="Lucida Console" panose="020B0609040504020204" pitchFamily="49" charset="0"/>
              </a:rPr>
              <a:t>void triple(long *value);</a:t>
            </a:r>
          </a:p>
          <a:p>
            <a:endParaRPr lang="en-US" dirty="0">
              <a:solidFill>
                <a:srgbClr val="00FA00"/>
              </a:solidFill>
              <a:latin typeface="Lucida Console" panose="020B0609040504020204" pitchFamily="49" charset="0"/>
            </a:endParaRPr>
          </a:p>
          <a:p>
            <a:r>
              <a:rPr lang="en-US" dirty="0">
                <a:solidFill>
                  <a:srgbClr val="00FA00"/>
                </a:solidFill>
                <a:latin typeface="Lucida Console" panose="020B0609040504020204" pitchFamily="49" charset="0"/>
              </a:rPr>
              <a:t>void </a:t>
            </a:r>
            <a:r>
              <a:rPr lang="en-US" dirty="0" err="1">
                <a:solidFill>
                  <a:srgbClr val="00FA00"/>
                </a:solidFill>
                <a:latin typeface="Lucida Console" panose="020B0609040504020204" pitchFamily="49" charset="0"/>
              </a:rPr>
              <a:t>create_eighteen</a:t>
            </a:r>
            <a:r>
              <a:rPr lang="en-US" dirty="0">
                <a:solidFill>
                  <a:srgbClr val="00FA00"/>
                </a:solidFill>
                <a:latin typeface="Lucida Console" panose="020B0609040504020204" pitchFamily="49" charset="0"/>
              </a:rPr>
              <a:t>() {</a:t>
            </a:r>
          </a:p>
          <a:p>
            <a:r>
              <a:rPr lang="en-US" dirty="0">
                <a:solidFill>
                  <a:srgbClr val="00FA00"/>
                </a:solidFill>
                <a:latin typeface="Lucida Console" panose="020B0609040504020204" pitchFamily="49" charset="0"/>
              </a:rPr>
              <a:t>    long value = 6;</a:t>
            </a:r>
          </a:p>
          <a:p>
            <a:r>
              <a:rPr lang="en-US" dirty="0">
                <a:solidFill>
                  <a:srgbClr val="00FA00"/>
                </a:solidFill>
                <a:latin typeface="Lucida Console" panose="020B0609040504020204" pitchFamily="49" charset="0"/>
              </a:rPr>
              <a:t>    triple(&amp;value);</a:t>
            </a:r>
          </a:p>
          <a:p>
            <a:r>
              <a:rPr lang="en-US" dirty="0">
                <a:solidFill>
                  <a:srgbClr val="00FA00"/>
                </a:solidFill>
                <a:latin typeface="Lucida Console" panose="020B0609040504020204" pitchFamily="49" charset="0"/>
              </a:rPr>
              <a:t>}</a:t>
            </a:r>
          </a:p>
        </p:txBody>
      </p:sp>
      <p:sp>
        <p:nvSpPr>
          <p:cNvPr id="10" name="Rounded Rectangular Callout 9">
            <a:extLst>
              <a:ext uri="{FF2B5EF4-FFF2-40B4-BE49-F238E27FC236}">
                <a16:creationId xmlns:a16="http://schemas.microsoft.com/office/drawing/2014/main" id="{3FF6FCD0-7A4C-8645-8965-5C8E09E742D7}"/>
              </a:ext>
            </a:extLst>
          </p:cNvPr>
          <p:cNvSpPr/>
          <p:nvPr/>
        </p:nvSpPr>
        <p:spPr>
          <a:xfrm>
            <a:off x="5964382" y="4759036"/>
            <a:ext cx="914400" cy="612648"/>
          </a:xfrm>
          <a:prstGeom prst="wedgeRoundRectCallout">
            <a:avLst>
              <a:gd name="adj1" fmla="val 228031"/>
              <a:gd name="adj2" fmla="val -268232"/>
              <a:gd name="adj3" fmla="val 16667"/>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caller</a:t>
            </a:r>
          </a:p>
        </p:txBody>
      </p:sp>
      <p:sp>
        <p:nvSpPr>
          <p:cNvPr id="11" name="Rounded Rectangular Callout 10">
            <a:extLst>
              <a:ext uri="{FF2B5EF4-FFF2-40B4-BE49-F238E27FC236}">
                <a16:creationId xmlns:a16="http://schemas.microsoft.com/office/drawing/2014/main" id="{B04D01F1-87CF-464E-BBAE-2C87144BADCF}"/>
              </a:ext>
            </a:extLst>
          </p:cNvPr>
          <p:cNvSpPr/>
          <p:nvPr/>
        </p:nvSpPr>
        <p:spPr>
          <a:xfrm>
            <a:off x="6795655" y="1270199"/>
            <a:ext cx="1080654" cy="612648"/>
          </a:xfrm>
          <a:prstGeom prst="wedgeRoundRectCallout">
            <a:avLst>
              <a:gd name="adj1" fmla="val 104167"/>
              <a:gd name="adj2" fmla="val 174441"/>
              <a:gd name="adj3" fmla="val 16667"/>
            </a:avLst>
          </a:prstGeom>
          <a:solidFill>
            <a:srgbClr val="FFFF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callee</a:t>
            </a:r>
          </a:p>
        </p:txBody>
      </p:sp>
    </p:spTree>
    <p:extLst>
      <p:ext uri="{BB962C8B-B14F-4D97-AF65-F5344CB8AC3E}">
        <p14:creationId xmlns:p14="http://schemas.microsoft.com/office/powerpoint/2010/main" val="6069003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The Program Stack</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351338"/>
          </a:xfrm>
        </p:spPr>
        <p:txBody>
          <a:bodyPr>
            <a:normAutofit/>
          </a:bodyPr>
          <a:lstStyle/>
          <a:p>
            <a:r>
              <a:rPr lang="en-US" dirty="0"/>
              <a:t>Region of memory used to keep track of procedure call chain &amp; store local variables</a:t>
            </a:r>
          </a:p>
          <a:p>
            <a:endParaRPr lang="en-US" dirty="0"/>
          </a:p>
          <a:p>
            <a:r>
              <a:rPr lang="en-US" dirty="0"/>
              <a:t>(Mostly) managed as a stack</a:t>
            </a:r>
          </a:p>
          <a:p>
            <a:pPr lvl="1"/>
            <a:r>
              <a:rPr lang="en-US" dirty="0"/>
              <a:t>Stack frames for procedure calls stored LIFO</a:t>
            </a:r>
          </a:p>
          <a:p>
            <a:pPr lvl="1"/>
            <a:r>
              <a:rPr lang="en-US" dirty="0"/>
              <a:t>Can access variables deeper in the stack</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94</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ectangle 7">
            <a:extLst>
              <a:ext uri="{FF2B5EF4-FFF2-40B4-BE49-F238E27FC236}">
                <a16:creationId xmlns:a16="http://schemas.microsoft.com/office/drawing/2014/main" id="{8936E8FC-C2D8-584A-99F6-A53C7F63E314}"/>
              </a:ext>
            </a:extLst>
          </p:cNvPr>
          <p:cNvSpPr/>
          <p:nvPr/>
        </p:nvSpPr>
        <p:spPr>
          <a:xfrm>
            <a:off x="7712323" y="442217"/>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CF11F3F4-310E-1542-B193-A88F453BD756}"/>
              </a:ext>
            </a:extLst>
          </p:cNvPr>
          <p:cNvSpPr/>
          <p:nvPr/>
        </p:nvSpPr>
        <p:spPr>
          <a:xfrm>
            <a:off x="7712323" y="1240871"/>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0" name="Rectangle 9">
            <a:extLst>
              <a:ext uri="{FF2B5EF4-FFF2-40B4-BE49-F238E27FC236}">
                <a16:creationId xmlns:a16="http://schemas.microsoft.com/office/drawing/2014/main" id="{A6DA3EB8-9E33-2543-9903-6BF4BF05DF83}"/>
              </a:ext>
            </a:extLst>
          </p:cNvPr>
          <p:cNvSpPr/>
          <p:nvPr/>
        </p:nvSpPr>
        <p:spPr>
          <a:xfrm>
            <a:off x="7712323" y="1808030"/>
            <a:ext cx="1469984" cy="2152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44BF4E0F-ACB6-9B46-8D0B-1DD73299198E}"/>
              </a:ext>
            </a:extLst>
          </p:cNvPr>
          <p:cNvSpPr/>
          <p:nvPr/>
        </p:nvSpPr>
        <p:spPr>
          <a:xfrm>
            <a:off x="7712323" y="3960919"/>
            <a:ext cx="1469984" cy="221076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9" name="Right Brace 18">
            <a:extLst>
              <a:ext uri="{FF2B5EF4-FFF2-40B4-BE49-F238E27FC236}">
                <a16:creationId xmlns:a16="http://schemas.microsoft.com/office/drawing/2014/main" id="{99194DF8-B02A-C846-8918-156003C842D9}"/>
              </a:ext>
            </a:extLst>
          </p:cNvPr>
          <p:cNvSpPr/>
          <p:nvPr/>
        </p:nvSpPr>
        <p:spPr>
          <a:xfrm>
            <a:off x="9321204" y="3960921"/>
            <a:ext cx="277793" cy="22107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F415C8F-95CE-7B41-803F-EBF8AB1C35D0}"/>
              </a:ext>
            </a:extLst>
          </p:cNvPr>
          <p:cNvSpPr txBox="1"/>
          <p:nvPr/>
        </p:nvSpPr>
        <p:spPr>
          <a:xfrm>
            <a:off x="9598997" y="4743136"/>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21" name="Right Brace 20">
            <a:extLst>
              <a:ext uri="{FF2B5EF4-FFF2-40B4-BE49-F238E27FC236}">
                <a16:creationId xmlns:a16="http://schemas.microsoft.com/office/drawing/2014/main" id="{A59A7569-DEBF-B44D-82EA-A7CDABA40C6D}"/>
              </a:ext>
            </a:extLst>
          </p:cNvPr>
          <p:cNvSpPr/>
          <p:nvPr/>
        </p:nvSpPr>
        <p:spPr>
          <a:xfrm>
            <a:off x="9321205" y="1808030"/>
            <a:ext cx="277793" cy="2152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05EB9C7-F5FC-A344-B212-98E8ABA681F0}"/>
              </a:ext>
            </a:extLst>
          </p:cNvPr>
          <p:cNvSpPr txBox="1"/>
          <p:nvPr/>
        </p:nvSpPr>
        <p:spPr>
          <a:xfrm>
            <a:off x="9598998" y="2561308"/>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23" name="Right Brace 22">
            <a:extLst>
              <a:ext uri="{FF2B5EF4-FFF2-40B4-BE49-F238E27FC236}">
                <a16:creationId xmlns:a16="http://schemas.microsoft.com/office/drawing/2014/main" id="{0CF061F1-1557-3C4B-8144-C0679B837010}"/>
              </a:ext>
            </a:extLst>
          </p:cNvPr>
          <p:cNvSpPr/>
          <p:nvPr/>
        </p:nvSpPr>
        <p:spPr>
          <a:xfrm>
            <a:off x="9321204" y="442217"/>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4603751-CE9C-384E-950E-8DAF512D9203}"/>
              </a:ext>
            </a:extLst>
          </p:cNvPr>
          <p:cNvSpPr txBox="1"/>
          <p:nvPr/>
        </p:nvSpPr>
        <p:spPr>
          <a:xfrm>
            <a:off x="9598997" y="518377"/>
            <a:ext cx="928780" cy="646331"/>
          </a:xfrm>
          <a:prstGeom prst="rect">
            <a:avLst/>
          </a:prstGeom>
          <a:noFill/>
        </p:spPr>
        <p:txBody>
          <a:bodyPr wrap="none" rtlCol="0" anchor="ctr">
            <a:spAutoFit/>
          </a:bodyPr>
          <a:lstStyle/>
          <a:p>
            <a:r>
              <a:rPr lang="en-US" dirty="0"/>
              <a:t>main()’s</a:t>
            </a:r>
            <a:br>
              <a:rPr lang="en-US" dirty="0"/>
            </a:br>
            <a:r>
              <a:rPr lang="en-US" dirty="0"/>
              <a:t>Frame</a:t>
            </a:r>
          </a:p>
        </p:txBody>
      </p:sp>
      <p:sp>
        <p:nvSpPr>
          <p:cNvPr id="25" name="TextBox 24">
            <a:extLst>
              <a:ext uri="{FF2B5EF4-FFF2-40B4-BE49-F238E27FC236}">
                <a16:creationId xmlns:a16="http://schemas.microsoft.com/office/drawing/2014/main" id="{32CA7562-EB89-754C-BEC5-EC00417763CB}"/>
              </a:ext>
            </a:extLst>
          </p:cNvPr>
          <p:cNvSpPr txBox="1"/>
          <p:nvPr/>
        </p:nvSpPr>
        <p:spPr>
          <a:xfrm>
            <a:off x="10906936" y="2576158"/>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6" name="TextBox 25">
            <a:extLst>
              <a:ext uri="{FF2B5EF4-FFF2-40B4-BE49-F238E27FC236}">
                <a16:creationId xmlns:a16="http://schemas.microsoft.com/office/drawing/2014/main" id="{F92EB1F9-0493-0F42-A9AF-93A3CB825691}"/>
              </a:ext>
            </a:extLst>
          </p:cNvPr>
          <p:cNvSpPr txBox="1"/>
          <p:nvPr/>
        </p:nvSpPr>
        <p:spPr>
          <a:xfrm>
            <a:off x="10906935" y="3405335"/>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7" name="Straight Arrow Connector 26">
            <a:extLst>
              <a:ext uri="{FF2B5EF4-FFF2-40B4-BE49-F238E27FC236}">
                <a16:creationId xmlns:a16="http://schemas.microsoft.com/office/drawing/2014/main" id="{FE762F07-4FB7-8A44-AC21-B99836E24267}"/>
              </a:ext>
            </a:extLst>
          </p:cNvPr>
          <p:cNvCxnSpPr>
            <a:stCxn id="25" idx="0"/>
          </p:cNvCxnSpPr>
          <p:nvPr/>
        </p:nvCxnSpPr>
        <p:spPr>
          <a:xfrm flipH="1" flipV="1">
            <a:off x="11471712" y="1523769"/>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78297-D8BF-2A49-81BE-1DBB8DB85403}"/>
              </a:ext>
            </a:extLst>
          </p:cNvPr>
          <p:cNvCxnSpPr>
            <a:cxnSpLocks/>
            <a:stCxn id="26" idx="2"/>
          </p:cNvCxnSpPr>
          <p:nvPr/>
        </p:nvCxnSpPr>
        <p:spPr>
          <a:xfrm>
            <a:off x="11476258" y="4051666"/>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49E8F3-7E40-C24C-9B76-B01C4B6CA8B9}"/>
              </a:ext>
            </a:extLst>
          </p:cNvPr>
          <p:cNvSpPr txBox="1"/>
          <p:nvPr/>
        </p:nvSpPr>
        <p:spPr>
          <a:xfrm>
            <a:off x="10760518" y="442217"/>
            <a:ext cx="1431482" cy="369332"/>
          </a:xfrm>
          <a:prstGeom prst="rect">
            <a:avLst/>
          </a:prstGeom>
          <a:noFill/>
        </p:spPr>
        <p:txBody>
          <a:bodyPr wrap="none" rtlCol="0">
            <a:spAutoFit/>
          </a:bodyPr>
          <a:lstStyle/>
          <a:p>
            <a:pPr algn="ctr"/>
            <a:r>
              <a:rPr lang="en-US" dirty="0"/>
              <a:t>Stack Bottom</a:t>
            </a:r>
          </a:p>
        </p:txBody>
      </p:sp>
      <p:sp>
        <p:nvSpPr>
          <p:cNvPr id="30" name="TextBox 29">
            <a:extLst>
              <a:ext uri="{FF2B5EF4-FFF2-40B4-BE49-F238E27FC236}">
                <a16:creationId xmlns:a16="http://schemas.microsoft.com/office/drawing/2014/main" id="{F5497CBB-FDF4-EC41-BFA7-90B5E0EB2ED5}"/>
              </a:ext>
            </a:extLst>
          </p:cNvPr>
          <p:cNvSpPr txBox="1"/>
          <p:nvPr/>
        </p:nvSpPr>
        <p:spPr>
          <a:xfrm>
            <a:off x="10943549" y="5802352"/>
            <a:ext cx="1065420" cy="369332"/>
          </a:xfrm>
          <a:prstGeom prst="rect">
            <a:avLst/>
          </a:prstGeom>
          <a:noFill/>
        </p:spPr>
        <p:txBody>
          <a:bodyPr wrap="none" rtlCol="0">
            <a:spAutoFit/>
          </a:bodyPr>
          <a:lstStyle/>
          <a:p>
            <a:pPr algn="ctr"/>
            <a:r>
              <a:rPr lang="en-US" dirty="0"/>
              <a:t>Stack Top</a:t>
            </a:r>
          </a:p>
        </p:txBody>
      </p:sp>
    </p:spTree>
    <p:extLst>
      <p:ext uri="{BB962C8B-B14F-4D97-AF65-F5344CB8AC3E}">
        <p14:creationId xmlns:p14="http://schemas.microsoft.com/office/powerpoint/2010/main" val="36647648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The Program Stack</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351338"/>
          </a:xfrm>
        </p:spPr>
        <p:txBody>
          <a:bodyPr>
            <a:normAutofit/>
          </a:bodyPr>
          <a:lstStyle/>
          <a:p>
            <a:r>
              <a:rPr lang="en-US" dirty="0"/>
              <a:t>Stack Frame</a:t>
            </a:r>
          </a:p>
          <a:p>
            <a:pPr lvl="1"/>
            <a:r>
              <a:rPr lang="en-US" dirty="0"/>
              <a:t>aka Activation Frame</a:t>
            </a:r>
          </a:p>
          <a:p>
            <a:pPr lvl="1"/>
            <a:r>
              <a:rPr lang="en-US" dirty="0"/>
              <a:t>State of a particular procedure call</a:t>
            </a:r>
          </a:p>
          <a:p>
            <a:pPr lvl="2"/>
            <a:r>
              <a:rPr lang="en-US" dirty="0"/>
              <a:t>Allows same procedure to be called many times (recursion)</a:t>
            </a:r>
          </a:p>
          <a:p>
            <a:pPr lvl="1"/>
            <a:r>
              <a:rPr lang="en-US" dirty="0"/>
              <a:t>Stack discipline: callee returns before caller</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95</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ectangle 7">
            <a:extLst>
              <a:ext uri="{FF2B5EF4-FFF2-40B4-BE49-F238E27FC236}">
                <a16:creationId xmlns:a16="http://schemas.microsoft.com/office/drawing/2014/main" id="{8936E8FC-C2D8-584A-99F6-A53C7F63E314}"/>
              </a:ext>
            </a:extLst>
          </p:cNvPr>
          <p:cNvSpPr/>
          <p:nvPr/>
        </p:nvSpPr>
        <p:spPr>
          <a:xfrm>
            <a:off x="7712322" y="442217"/>
            <a:ext cx="1845285"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a:t>
            </a:r>
          </a:p>
        </p:txBody>
      </p:sp>
      <p:sp>
        <p:nvSpPr>
          <p:cNvPr id="9" name="Rectangle 8">
            <a:extLst>
              <a:ext uri="{FF2B5EF4-FFF2-40B4-BE49-F238E27FC236}">
                <a16:creationId xmlns:a16="http://schemas.microsoft.com/office/drawing/2014/main" id="{CF11F3F4-310E-1542-B193-A88F453BD756}"/>
              </a:ext>
            </a:extLst>
          </p:cNvPr>
          <p:cNvSpPr/>
          <p:nvPr/>
        </p:nvSpPr>
        <p:spPr>
          <a:xfrm>
            <a:off x="7712322" y="1240871"/>
            <a:ext cx="1845285"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0" name="Rectangle 9">
            <a:extLst>
              <a:ext uri="{FF2B5EF4-FFF2-40B4-BE49-F238E27FC236}">
                <a16:creationId xmlns:a16="http://schemas.microsoft.com/office/drawing/2014/main" id="{A6DA3EB8-9E33-2543-9903-6BF4BF05DF83}"/>
              </a:ext>
            </a:extLst>
          </p:cNvPr>
          <p:cNvSpPr/>
          <p:nvPr/>
        </p:nvSpPr>
        <p:spPr>
          <a:xfrm>
            <a:off x="7712322" y="1808030"/>
            <a:ext cx="1845285" cy="6238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some_function</a:t>
            </a:r>
            <a:r>
              <a:rPr lang="en-US" dirty="0">
                <a:solidFill>
                  <a:schemeClr val="tx1"/>
                </a:solidFill>
              </a:rPr>
              <a:t>()</a:t>
            </a:r>
          </a:p>
        </p:txBody>
      </p:sp>
      <p:sp>
        <p:nvSpPr>
          <p:cNvPr id="14" name="Rectangle 13">
            <a:extLst>
              <a:ext uri="{FF2B5EF4-FFF2-40B4-BE49-F238E27FC236}">
                <a16:creationId xmlns:a16="http://schemas.microsoft.com/office/drawing/2014/main" id="{44BF4E0F-ACB6-9B46-8D0B-1DD73299198E}"/>
              </a:ext>
            </a:extLst>
          </p:cNvPr>
          <p:cNvSpPr/>
          <p:nvPr/>
        </p:nvSpPr>
        <p:spPr>
          <a:xfrm>
            <a:off x="7712322" y="2431907"/>
            <a:ext cx="1845285" cy="623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(0,4)</a:t>
            </a:r>
          </a:p>
        </p:txBody>
      </p:sp>
      <p:sp>
        <p:nvSpPr>
          <p:cNvPr id="25" name="TextBox 24">
            <a:extLst>
              <a:ext uri="{FF2B5EF4-FFF2-40B4-BE49-F238E27FC236}">
                <a16:creationId xmlns:a16="http://schemas.microsoft.com/office/drawing/2014/main" id="{32CA7562-EB89-754C-BEC5-EC00417763CB}"/>
              </a:ext>
            </a:extLst>
          </p:cNvPr>
          <p:cNvSpPr txBox="1"/>
          <p:nvPr/>
        </p:nvSpPr>
        <p:spPr>
          <a:xfrm>
            <a:off x="10906936" y="2576158"/>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6" name="TextBox 25">
            <a:extLst>
              <a:ext uri="{FF2B5EF4-FFF2-40B4-BE49-F238E27FC236}">
                <a16:creationId xmlns:a16="http://schemas.microsoft.com/office/drawing/2014/main" id="{F92EB1F9-0493-0F42-A9AF-93A3CB825691}"/>
              </a:ext>
            </a:extLst>
          </p:cNvPr>
          <p:cNvSpPr txBox="1"/>
          <p:nvPr/>
        </p:nvSpPr>
        <p:spPr>
          <a:xfrm>
            <a:off x="10906935" y="3405335"/>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7" name="Straight Arrow Connector 26">
            <a:extLst>
              <a:ext uri="{FF2B5EF4-FFF2-40B4-BE49-F238E27FC236}">
                <a16:creationId xmlns:a16="http://schemas.microsoft.com/office/drawing/2014/main" id="{FE762F07-4FB7-8A44-AC21-B99836E24267}"/>
              </a:ext>
            </a:extLst>
          </p:cNvPr>
          <p:cNvCxnSpPr>
            <a:stCxn id="25" idx="0"/>
          </p:cNvCxnSpPr>
          <p:nvPr/>
        </p:nvCxnSpPr>
        <p:spPr>
          <a:xfrm flipH="1" flipV="1">
            <a:off x="11471712" y="1523769"/>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78297-D8BF-2A49-81BE-1DBB8DB85403}"/>
              </a:ext>
            </a:extLst>
          </p:cNvPr>
          <p:cNvCxnSpPr>
            <a:cxnSpLocks/>
            <a:stCxn id="26" idx="2"/>
          </p:cNvCxnSpPr>
          <p:nvPr/>
        </p:nvCxnSpPr>
        <p:spPr>
          <a:xfrm>
            <a:off x="11476258" y="4051666"/>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49E8F3-7E40-C24C-9B76-B01C4B6CA8B9}"/>
              </a:ext>
            </a:extLst>
          </p:cNvPr>
          <p:cNvSpPr txBox="1"/>
          <p:nvPr/>
        </p:nvSpPr>
        <p:spPr>
          <a:xfrm>
            <a:off x="10760518" y="442217"/>
            <a:ext cx="1431482" cy="369332"/>
          </a:xfrm>
          <a:prstGeom prst="rect">
            <a:avLst/>
          </a:prstGeom>
          <a:noFill/>
        </p:spPr>
        <p:txBody>
          <a:bodyPr wrap="none" rtlCol="0">
            <a:spAutoFit/>
          </a:bodyPr>
          <a:lstStyle/>
          <a:p>
            <a:pPr algn="ctr"/>
            <a:r>
              <a:rPr lang="en-US" dirty="0"/>
              <a:t>Stack Bottom</a:t>
            </a:r>
          </a:p>
        </p:txBody>
      </p:sp>
      <p:sp>
        <p:nvSpPr>
          <p:cNvPr id="30" name="TextBox 29">
            <a:extLst>
              <a:ext uri="{FF2B5EF4-FFF2-40B4-BE49-F238E27FC236}">
                <a16:creationId xmlns:a16="http://schemas.microsoft.com/office/drawing/2014/main" id="{F5497CBB-FDF4-EC41-BFA7-90B5E0EB2ED5}"/>
              </a:ext>
            </a:extLst>
          </p:cNvPr>
          <p:cNvSpPr txBox="1"/>
          <p:nvPr/>
        </p:nvSpPr>
        <p:spPr>
          <a:xfrm>
            <a:off x="10943549" y="5802352"/>
            <a:ext cx="1065420" cy="369332"/>
          </a:xfrm>
          <a:prstGeom prst="rect">
            <a:avLst/>
          </a:prstGeom>
          <a:noFill/>
        </p:spPr>
        <p:txBody>
          <a:bodyPr wrap="none" rtlCol="0">
            <a:spAutoFit/>
          </a:bodyPr>
          <a:lstStyle/>
          <a:p>
            <a:pPr algn="ctr"/>
            <a:r>
              <a:rPr lang="en-US" dirty="0"/>
              <a:t>Stack Top</a:t>
            </a:r>
          </a:p>
        </p:txBody>
      </p:sp>
      <p:sp>
        <p:nvSpPr>
          <p:cNvPr id="2" name="TextBox 1">
            <a:extLst>
              <a:ext uri="{FF2B5EF4-FFF2-40B4-BE49-F238E27FC236}">
                <a16:creationId xmlns:a16="http://schemas.microsoft.com/office/drawing/2014/main" id="{7382D745-ECDE-8446-A0C3-4CB2BCAA8611}"/>
              </a:ext>
            </a:extLst>
          </p:cNvPr>
          <p:cNvSpPr txBox="1"/>
          <p:nvPr/>
        </p:nvSpPr>
        <p:spPr>
          <a:xfrm>
            <a:off x="3851661" y="4258747"/>
            <a:ext cx="1997663" cy="369332"/>
          </a:xfrm>
          <a:prstGeom prst="rect">
            <a:avLst/>
          </a:prstGeom>
          <a:noFill/>
        </p:spPr>
        <p:txBody>
          <a:bodyPr wrap="none" rtlCol="0">
            <a:spAutoFit/>
          </a:bodyPr>
          <a:lstStyle/>
          <a:p>
            <a:pPr algn="ctr"/>
            <a:r>
              <a:rPr lang="en-US" dirty="0" err="1">
                <a:latin typeface="Lucida Console" panose="020B0609040504020204" pitchFamily="49" charset="0"/>
              </a:rPr>
              <a:t>some_function</a:t>
            </a:r>
            <a:endParaRPr lang="en-US" dirty="0">
              <a:latin typeface="Lucida Console" panose="020B0609040504020204" pitchFamily="49" charset="0"/>
            </a:endParaRPr>
          </a:p>
        </p:txBody>
      </p:sp>
      <p:sp>
        <p:nvSpPr>
          <p:cNvPr id="31" name="TextBox 30">
            <a:extLst>
              <a:ext uri="{FF2B5EF4-FFF2-40B4-BE49-F238E27FC236}">
                <a16:creationId xmlns:a16="http://schemas.microsoft.com/office/drawing/2014/main" id="{1288538B-A5C3-2343-946E-546DEB4F875D}"/>
              </a:ext>
            </a:extLst>
          </p:cNvPr>
          <p:cNvSpPr txBox="1"/>
          <p:nvPr/>
        </p:nvSpPr>
        <p:spPr>
          <a:xfrm>
            <a:off x="4200314" y="4763016"/>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(0,4)</a:t>
            </a:r>
          </a:p>
        </p:txBody>
      </p:sp>
      <p:sp>
        <p:nvSpPr>
          <p:cNvPr id="32" name="TextBox 31">
            <a:extLst>
              <a:ext uri="{FF2B5EF4-FFF2-40B4-BE49-F238E27FC236}">
                <a16:creationId xmlns:a16="http://schemas.microsoft.com/office/drawing/2014/main" id="{2DD27A55-5F20-0D4C-B4D4-3B559A328C2E}"/>
              </a:ext>
            </a:extLst>
          </p:cNvPr>
          <p:cNvSpPr txBox="1"/>
          <p:nvPr/>
        </p:nvSpPr>
        <p:spPr>
          <a:xfrm>
            <a:off x="3388422" y="5241484"/>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(0,2)</a:t>
            </a:r>
          </a:p>
        </p:txBody>
      </p:sp>
      <p:sp>
        <p:nvSpPr>
          <p:cNvPr id="33" name="TextBox 32">
            <a:extLst>
              <a:ext uri="{FF2B5EF4-FFF2-40B4-BE49-F238E27FC236}">
                <a16:creationId xmlns:a16="http://schemas.microsoft.com/office/drawing/2014/main" id="{10BF768C-7958-EE45-AEDC-D2B524AB6F75}"/>
              </a:ext>
            </a:extLst>
          </p:cNvPr>
          <p:cNvSpPr txBox="1"/>
          <p:nvPr/>
        </p:nvSpPr>
        <p:spPr>
          <a:xfrm>
            <a:off x="4949887" y="5245799"/>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(3,4)</a:t>
            </a:r>
          </a:p>
        </p:txBody>
      </p:sp>
      <p:sp>
        <p:nvSpPr>
          <p:cNvPr id="34" name="TextBox 33">
            <a:extLst>
              <a:ext uri="{FF2B5EF4-FFF2-40B4-BE49-F238E27FC236}">
                <a16:creationId xmlns:a16="http://schemas.microsoft.com/office/drawing/2014/main" id="{E62B8709-6E31-6840-B756-7CFEA0FBFFE1}"/>
              </a:ext>
            </a:extLst>
          </p:cNvPr>
          <p:cNvSpPr txBox="1"/>
          <p:nvPr/>
        </p:nvSpPr>
        <p:spPr>
          <a:xfrm>
            <a:off x="2598992" y="5783824"/>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(0,1)</a:t>
            </a:r>
          </a:p>
        </p:txBody>
      </p:sp>
      <p:sp>
        <p:nvSpPr>
          <p:cNvPr id="35" name="TextBox 34">
            <a:extLst>
              <a:ext uri="{FF2B5EF4-FFF2-40B4-BE49-F238E27FC236}">
                <a16:creationId xmlns:a16="http://schemas.microsoft.com/office/drawing/2014/main" id="{04573890-2CB0-B042-8171-0385FEA84C79}"/>
              </a:ext>
            </a:extLst>
          </p:cNvPr>
          <p:cNvSpPr txBox="1"/>
          <p:nvPr/>
        </p:nvSpPr>
        <p:spPr>
          <a:xfrm>
            <a:off x="3899348" y="5793368"/>
            <a:ext cx="1300356" cy="369332"/>
          </a:xfrm>
          <a:prstGeom prst="rect">
            <a:avLst/>
          </a:prstGeom>
          <a:noFill/>
        </p:spPr>
        <p:txBody>
          <a:bodyPr wrap="none" rtlCol="0">
            <a:spAutoFit/>
          </a:bodyPr>
          <a:lstStyle/>
          <a:p>
            <a:pPr algn="ctr"/>
            <a:r>
              <a:rPr lang="en-US" dirty="0" err="1">
                <a:latin typeface="Lucida Console" panose="020B0609040504020204" pitchFamily="49" charset="0"/>
              </a:rPr>
              <a:t>bfs</a:t>
            </a:r>
            <a:r>
              <a:rPr lang="en-US" dirty="0">
                <a:latin typeface="Lucida Console" panose="020B0609040504020204" pitchFamily="49" charset="0"/>
              </a:rPr>
              <a:t>(2,2)</a:t>
            </a:r>
          </a:p>
        </p:txBody>
      </p:sp>
      <p:cxnSp>
        <p:nvCxnSpPr>
          <p:cNvPr id="12" name="Straight Connector 11">
            <a:extLst>
              <a:ext uri="{FF2B5EF4-FFF2-40B4-BE49-F238E27FC236}">
                <a16:creationId xmlns:a16="http://schemas.microsoft.com/office/drawing/2014/main" id="{BD760B71-F8E5-2B48-9C1A-5017EC692459}"/>
              </a:ext>
            </a:extLst>
          </p:cNvPr>
          <p:cNvCxnSpPr>
            <a:stCxn id="2" idx="2"/>
            <a:endCxn id="31" idx="0"/>
          </p:cNvCxnSpPr>
          <p:nvPr/>
        </p:nvCxnSpPr>
        <p:spPr>
          <a:xfrm flipH="1">
            <a:off x="4850492" y="4628079"/>
            <a:ext cx="1" cy="134937"/>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4EB92F8-73AB-C64D-9A0D-91EA7135AB31}"/>
              </a:ext>
            </a:extLst>
          </p:cNvPr>
          <p:cNvCxnSpPr>
            <a:cxnSpLocks/>
            <a:stCxn id="31" idx="2"/>
            <a:endCxn id="32" idx="0"/>
          </p:cNvCxnSpPr>
          <p:nvPr/>
        </p:nvCxnSpPr>
        <p:spPr>
          <a:xfrm flipH="1">
            <a:off x="4038600" y="5132348"/>
            <a:ext cx="811892" cy="10913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1455B35-2B38-C143-8C66-54B662171E9F}"/>
              </a:ext>
            </a:extLst>
          </p:cNvPr>
          <p:cNvCxnSpPr>
            <a:cxnSpLocks/>
            <a:stCxn id="31" idx="2"/>
            <a:endCxn id="33" idx="0"/>
          </p:cNvCxnSpPr>
          <p:nvPr/>
        </p:nvCxnSpPr>
        <p:spPr>
          <a:xfrm>
            <a:off x="4850492" y="5132348"/>
            <a:ext cx="749573" cy="11345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CFBD59-B9A8-404A-909D-7E230F76E456}"/>
              </a:ext>
            </a:extLst>
          </p:cNvPr>
          <p:cNvCxnSpPr>
            <a:cxnSpLocks/>
            <a:stCxn id="32" idx="2"/>
            <a:endCxn id="34" idx="0"/>
          </p:cNvCxnSpPr>
          <p:nvPr/>
        </p:nvCxnSpPr>
        <p:spPr>
          <a:xfrm flipH="1">
            <a:off x="3249170" y="5610816"/>
            <a:ext cx="789430" cy="1730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4F4422A-863D-5746-99C5-B8A86B7CDCDE}"/>
              </a:ext>
            </a:extLst>
          </p:cNvPr>
          <p:cNvCxnSpPr>
            <a:cxnSpLocks/>
            <a:stCxn id="32" idx="2"/>
            <a:endCxn id="35" idx="0"/>
          </p:cNvCxnSpPr>
          <p:nvPr/>
        </p:nvCxnSpPr>
        <p:spPr>
          <a:xfrm>
            <a:off x="4038600" y="5610816"/>
            <a:ext cx="510926" cy="182552"/>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B2979918-83D6-614A-B286-46E57F3EA8A2}"/>
              </a:ext>
            </a:extLst>
          </p:cNvPr>
          <p:cNvSpPr/>
          <p:nvPr/>
        </p:nvSpPr>
        <p:spPr>
          <a:xfrm>
            <a:off x="7712322" y="3055783"/>
            <a:ext cx="1845285" cy="623877"/>
          </a:xfrm>
          <a:prstGeom prst="rect">
            <a:avLst/>
          </a:prstGeom>
          <a:solidFill>
            <a:srgbClr val="FAE4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(0,2)</a:t>
            </a:r>
          </a:p>
        </p:txBody>
      </p:sp>
      <p:sp>
        <p:nvSpPr>
          <p:cNvPr id="47" name="Rectangle 46">
            <a:extLst>
              <a:ext uri="{FF2B5EF4-FFF2-40B4-BE49-F238E27FC236}">
                <a16:creationId xmlns:a16="http://schemas.microsoft.com/office/drawing/2014/main" id="{C5DEE943-3AA9-7944-917C-93C53F3AB7FD}"/>
              </a:ext>
            </a:extLst>
          </p:cNvPr>
          <p:cNvSpPr/>
          <p:nvPr/>
        </p:nvSpPr>
        <p:spPr>
          <a:xfrm>
            <a:off x="7712322" y="3668695"/>
            <a:ext cx="1845285" cy="623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(0,1)</a:t>
            </a:r>
          </a:p>
        </p:txBody>
      </p:sp>
      <p:sp>
        <p:nvSpPr>
          <p:cNvPr id="48" name="Rectangle 47">
            <a:extLst>
              <a:ext uri="{FF2B5EF4-FFF2-40B4-BE49-F238E27FC236}">
                <a16:creationId xmlns:a16="http://schemas.microsoft.com/office/drawing/2014/main" id="{1C71F945-56F9-D745-84D3-451D19D35CF6}"/>
              </a:ext>
            </a:extLst>
          </p:cNvPr>
          <p:cNvSpPr/>
          <p:nvPr/>
        </p:nvSpPr>
        <p:spPr>
          <a:xfrm>
            <a:off x="7712322" y="3668695"/>
            <a:ext cx="1845285" cy="6238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(2,2)</a:t>
            </a:r>
          </a:p>
        </p:txBody>
      </p:sp>
      <p:sp>
        <p:nvSpPr>
          <p:cNvPr id="49" name="Rectangle 48">
            <a:extLst>
              <a:ext uri="{FF2B5EF4-FFF2-40B4-BE49-F238E27FC236}">
                <a16:creationId xmlns:a16="http://schemas.microsoft.com/office/drawing/2014/main" id="{1ACEC888-41AF-E144-9DB0-70749030119E}"/>
              </a:ext>
            </a:extLst>
          </p:cNvPr>
          <p:cNvSpPr/>
          <p:nvPr/>
        </p:nvSpPr>
        <p:spPr>
          <a:xfrm>
            <a:off x="7712322" y="3044818"/>
            <a:ext cx="1845285" cy="623877"/>
          </a:xfrm>
          <a:prstGeom prst="rect">
            <a:avLst/>
          </a:prstGeom>
          <a:solidFill>
            <a:srgbClr val="FAE4D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bfs</a:t>
            </a:r>
            <a:r>
              <a:rPr lang="en-US" dirty="0">
                <a:solidFill>
                  <a:schemeClr val="tx1"/>
                </a:solidFill>
              </a:rPr>
              <a:t>(3,4)</a:t>
            </a:r>
          </a:p>
        </p:txBody>
      </p:sp>
    </p:spTree>
    <p:extLst>
      <p:ext uri="{BB962C8B-B14F-4D97-AF65-F5344CB8AC3E}">
        <p14:creationId xmlns:p14="http://schemas.microsoft.com/office/powerpoint/2010/main" val="389707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up)">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47"/>
                                        </p:tgtEl>
                                      </p:cBhvr>
                                    </p:animEffect>
                                    <p:set>
                                      <p:cBhvr>
                                        <p:cTn id="27" dur="1" fill="hold">
                                          <p:stCondLst>
                                            <p:cond delay="499"/>
                                          </p:stCondLst>
                                        </p:cTn>
                                        <p:tgtEl>
                                          <p:spTgt spid="47"/>
                                        </p:tgtEl>
                                        <p:attrNameLst>
                                          <p:attrName>style.visibility</p:attrName>
                                        </p:attrNameLst>
                                      </p:cBhvr>
                                      <p:to>
                                        <p:strVal val="hidden"/>
                                      </p:to>
                                    </p:set>
                                  </p:childTnLst>
                                </p:cTn>
                              </p:par>
                            </p:childTnLst>
                          </p:cTn>
                        </p:par>
                        <p:par>
                          <p:cTn id="28" fill="hold">
                            <p:stCondLst>
                              <p:cond delay="500"/>
                            </p:stCondLst>
                            <p:childTnLst>
                              <p:par>
                                <p:cTn id="29" presetID="22" presetClass="entr" presetSubtype="1" fill="hold" grpId="0" nodeType="afterEffect">
                                  <p:stCondLst>
                                    <p:cond delay="50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grpId="1" nodeType="clickEffect">
                                  <p:stCondLst>
                                    <p:cond delay="0"/>
                                  </p:stCondLst>
                                  <p:childTnLst>
                                    <p:animEffect transition="out" filter="wipe(down)">
                                      <p:cBhvr>
                                        <p:cTn id="35" dur="500"/>
                                        <p:tgtEl>
                                          <p:spTgt spid="48"/>
                                        </p:tgtEl>
                                      </p:cBhvr>
                                    </p:animEffect>
                                    <p:set>
                                      <p:cBhvr>
                                        <p:cTn id="36" dur="1" fill="hold">
                                          <p:stCondLst>
                                            <p:cond delay="499"/>
                                          </p:stCondLst>
                                        </p:cTn>
                                        <p:tgtEl>
                                          <p:spTgt spid="4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grpId="1" nodeType="clickEffect">
                                  <p:stCondLst>
                                    <p:cond delay="0"/>
                                  </p:stCondLst>
                                  <p:childTnLst>
                                    <p:animEffect transition="out" filter="wipe(down)">
                                      <p:cBhvr>
                                        <p:cTn id="40" dur="500"/>
                                        <p:tgtEl>
                                          <p:spTgt spid="46"/>
                                        </p:tgtEl>
                                      </p:cBhvr>
                                    </p:animEffect>
                                    <p:set>
                                      <p:cBhvr>
                                        <p:cTn id="41" dur="1" fill="hold">
                                          <p:stCondLst>
                                            <p:cond delay="499"/>
                                          </p:stCondLst>
                                        </p:cTn>
                                        <p:tgtEl>
                                          <p:spTgt spid="46"/>
                                        </p:tgtEl>
                                        <p:attrNameLst>
                                          <p:attrName>style.visibility</p:attrName>
                                        </p:attrNameLst>
                                      </p:cBhvr>
                                      <p:to>
                                        <p:strVal val="hidden"/>
                                      </p:to>
                                    </p:set>
                                  </p:childTnLst>
                                </p:cTn>
                              </p:par>
                            </p:childTnLst>
                          </p:cTn>
                        </p:par>
                        <p:par>
                          <p:cTn id="42" fill="hold">
                            <p:stCondLst>
                              <p:cond delay="500"/>
                            </p:stCondLst>
                            <p:childTnLst>
                              <p:par>
                                <p:cTn id="43" presetID="22" presetClass="entr" presetSubtype="1" fill="hold" grpId="0" nodeType="afterEffect">
                                  <p:stCondLst>
                                    <p:cond delay="500"/>
                                  </p:stCondLst>
                                  <p:childTnLst>
                                    <p:set>
                                      <p:cBhvr>
                                        <p:cTn id="44" dur="1" fill="hold">
                                          <p:stCondLst>
                                            <p:cond delay="0"/>
                                          </p:stCondLst>
                                        </p:cTn>
                                        <p:tgtEl>
                                          <p:spTgt spid="49"/>
                                        </p:tgtEl>
                                        <p:attrNameLst>
                                          <p:attrName>style.visibility</p:attrName>
                                        </p:attrNameLst>
                                      </p:cBhvr>
                                      <p:to>
                                        <p:strVal val="visible"/>
                                      </p:to>
                                    </p:set>
                                    <p:animEffect transition="in" filter="wipe(up)">
                                      <p:cBhvr>
                                        <p:cTn id="45" dur="500"/>
                                        <p:tgtEl>
                                          <p:spTgt spid="4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49"/>
                                        </p:tgtEl>
                                      </p:cBhvr>
                                    </p:animEffect>
                                    <p:set>
                                      <p:cBhvr>
                                        <p:cTn id="50" dur="1" fill="hold">
                                          <p:stCondLst>
                                            <p:cond delay="499"/>
                                          </p:stCondLst>
                                        </p:cTn>
                                        <p:tgtEl>
                                          <p:spTgt spid="4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xit" presetSubtype="4" fill="hold" grpId="1" nodeType="clickEffect">
                                  <p:stCondLst>
                                    <p:cond delay="0"/>
                                  </p:stCondLst>
                                  <p:childTnLst>
                                    <p:animEffect transition="out" filter="wipe(down)">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grpId="1" nodeType="clickEffect">
                                  <p:stCondLst>
                                    <p:cond delay="0"/>
                                  </p:stCondLst>
                                  <p:childTnLst>
                                    <p:animEffect transition="out" filter="wipe(down)">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4" grpId="0" animBg="1"/>
      <p:bldP spid="14" grpId="1" animBg="1"/>
      <p:bldP spid="46" grpId="0" animBg="1"/>
      <p:bldP spid="46" grpId="1" animBg="1"/>
      <p:bldP spid="47" grpId="0" animBg="1"/>
      <p:bldP spid="47" grpId="1" animBg="1"/>
      <p:bldP spid="48" grpId="0" animBg="1"/>
      <p:bldP spid="48" grpId="1" animBg="1"/>
      <p:bldP spid="49" grpId="0" animBg="1"/>
      <p:bldP spid="49" grpId="1"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a:xfrm>
            <a:off x="838200" y="365125"/>
            <a:ext cx="10515600" cy="1325563"/>
          </a:xfrm>
        </p:spPr>
        <p:txBody>
          <a:bodyPr/>
          <a:lstStyle/>
          <a:p>
            <a:r>
              <a:rPr lang="en-US" dirty="0"/>
              <a:t>The Program Stack</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a:xfrm>
            <a:off x="838200" y="1825625"/>
            <a:ext cx="5181600" cy="4351338"/>
          </a:xfrm>
        </p:spPr>
        <p:txBody>
          <a:bodyPr>
            <a:normAutofit/>
          </a:bodyPr>
          <a:lstStyle/>
          <a:p>
            <a:r>
              <a:rPr lang="en-US" dirty="0"/>
              <a:t>x86 &amp; ARM typically have stack at the high end of address space</a:t>
            </a:r>
          </a:p>
          <a:p>
            <a:pPr lvl="1"/>
            <a:r>
              <a:rPr lang="en-US" dirty="0"/>
              <a:t>Typically grows from higher addresses to lower addresses</a:t>
            </a:r>
          </a:p>
          <a:p>
            <a:endParaRPr lang="en-US" dirty="0"/>
          </a:p>
          <a:p>
            <a:r>
              <a:rPr lang="en-US" dirty="0"/>
              <a:t>Stack pointer contains the address of the top of the stack</a:t>
            </a:r>
          </a:p>
          <a:p>
            <a:pPr lvl="1"/>
            <a:r>
              <a:rPr lang="en-US" dirty="0"/>
              <a:t>%</a:t>
            </a:r>
            <a:r>
              <a:rPr lang="en-US" dirty="0" err="1"/>
              <a:t>rsp</a:t>
            </a:r>
            <a:r>
              <a:rPr lang="en-US" dirty="0"/>
              <a:t> (x86), SP (ARM)</a:t>
            </a:r>
          </a:p>
          <a:p>
            <a:pPr lvl="1"/>
            <a:r>
              <a:rPr lang="en-US" dirty="0"/>
              <a:t>Contains the lowest stack address</a:t>
            </a:r>
          </a:p>
          <a:p>
            <a:endParaRPr lang="en-US" dirty="0"/>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96</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a:xfrm rot="16200000">
            <a:off x="-2229811" y="4259137"/>
            <a:ext cx="4828674" cy="369052"/>
          </a:xfrm>
        </p:spPr>
        <p:txBody>
          <a:bodyPr/>
          <a:lstStyle/>
          <a:p>
            <a:r>
              <a:rPr lang="en-US" dirty="0"/>
              <a:t>Slide by Bohn</a:t>
            </a:r>
          </a:p>
        </p:txBody>
      </p:sp>
      <p:sp>
        <p:nvSpPr>
          <p:cNvPr id="8" name="Rectangle 7">
            <a:extLst>
              <a:ext uri="{FF2B5EF4-FFF2-40B4-BE49-F238E27FC236}">
                <a16:creationId xmlns:a16="http://schemas.microsoft.com/office/drawing/2014/main" id="{8936E8FC-C2D8-584A-99F6-A53C7F63E314}"/>
              </a:ext>
            </a:extLst>
          </p:cNvPr>
          <p:cNvSpPr/>
          <p:nvPr/>
        </p:nvSpPr>
        <p:spPr>
          <a:xfrm>
            <a:off x="7712323" y="442217"/>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CF11F3F4-310E-1542-B193-A88F453BD756}"/>
              </a:ext>
            </a:extLst>
          </p:cNvPr>
          <p:cNvSpPr/>
          <p:nvPr/>
        </p:nvSpPr>
        <p:spPr>
          <a:xfrm>
            <a:off x="7712323" y="1240871"/>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0" name="Rectangle 9">
            <a:extLst>
              <a:ext uri="{FF2B5EF4-FFF2-40B4-BE49-F238E27FC236}">
                <a16:creationId xmlns:a16="http://schemas.microsoft.com/office/drawing/2014/main" id="{A6DA3EB8-9E33-2543-9903-6BF4BF05DF83}"/>
              </a:ext>
            </a:extLst>
          </p:cNvPr>
          <p:cNvSpPr/>
          <p:nvPr/>
        </p:nvSpPr>
        <p:spPr>
          <a:xfrm>
            <a:off x="7712323" y="1808030"/>
            <a:ext cx="1469984" cy="21528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44BF4E0F-ACB6-9B46-8D0B-1DD73299198E}"/>
              </a:ext>
            </a:extLst>
          </p:cNvPr>
          <p:cNvSpPr/>
          <p:nvPr/>
        </p:nvSpPr>
        <p:spPr>
          <a:xfrm>
            <a:off x="7712323" y="3960919"/>
            <a:ext cx="1469984" cy="221076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DC79A912-50CF-5D4F-B78A-46CE65F958B2}"/>
              </a:ext>
            </a:extLst>
          </p:cNvPr>
          <p:cNvSpPr txBox="1"/>
          <p:nvPr/>
        </p:nvSpPr>
        <p:spPr>
          <a:xfrm>
            <a:off x="5536283" y="5987018"/>
            <a:ext cx="1408527" cy="369332"/>
          </a:xfrm>
          <a:prstGeom prst="rect">
            <a:avLst/>
          </a:prstGeom>
          <a:noFill/>
        </p:spPr>
        <p:txBody>
          <a:bodyPr wrap="none" rtlCol="0" anchor="ctr">
            <a:spAutoFit/>
          </a:bodyPr>
          <a:lstStyle/>
          <a:p>
            <a:pPr algn="r"/>
            <a:r>
              <a:rPr lang="en-US" dirty="0"/>
              <a:t>Stack Pointer</a:t>
            </a:r>
          </a:p>
        </p:txBody>
      </p:sp>
      <p:cxnSp>
        <p:nvCxnSpPr>
          <p:cNvPr id="16" name="Straight Arrow Connector 15">
            <a:extLst>
              <a:ext uri="{FF2B5EF4-FFF2-40B4-BE49-F238E27FC236}">
                <a16:creationId xmlns:a16="http://schemas.microsoft.com/office/drawing/2014/main" id="{360EDCCF-2942-3D4C-BF7D-4B6A1A1D35FD}"/>
              </a:ext>
            </a:extLst>
          </p:cNvPr>
          <p:cNvCxnSpPr>
            <a:cxnSpLocks/>
            <a:stCxn id="15" idx="3"/>
          </p:cNvCxnSpPr>
          <p:nvPr/>
        </p:nvCxnSpPr>
        <p:spPr>
          <a:xfrm>
            <a:off x="6944810" y="6171684"/>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19" name="Right Brace 18">
            <a:extLst>
              <a:ext uri="{FF2B5EF4-FFF2-40B4-BE49-F238E27FC236}">
                <a16:creationId xmlns:a16="http://schemas.microsoft.com/office/drawing/2014/main" id="{99194DF8-B02A-C846-8918-156003C842D9}"/>
              </a:ext>
            </a:extLst>
          </p:cNvPr>
          <p:cNvSpPr/>
          <p:nvPr/>
        </p:nvSpPr>
        <p:spPr>
          <a:xfrm>
            <a:off x="9321204" y="3960921"/>
            <a:ext cx="277793" cy="22107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F415C8F-95CE-7B41-803F-EBF8AB1C35D0}"/>
              </a:ext>
            </a:extLst>
          </p:cNvPr>
          <p:cNvSpPr txBox="1"/>
          <p:nvPr/>
        </p:nvSpPr>
        <p:spPr>
          <a:xfrm>
            <a:off x="9598997" y="4743136"/>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21" name="Right Brace 20">
            <a:extLst>
              <a:ext uri="{FF2B5EF4-FFF2-40B4-BE49-F238E27FC236}">
                <a16:creationId xmlns:a16="http://schemas.microsoft.com/office/drawing/2014/main" id="{A59A7569-DEBF-B44D-82EA-A7CDABA40C6D}"/>
              </a:ext>
            </a:extLst>
          </p:cNvPr>
          <p:cNvSpPr/>
          <p:nvPr/>
        </p:nvSpPr>
        <p:spPr>
          <a:xfrm>
            <a:off x="9321205" y="1808030"/>
            <a:ext cx="277793" cy="2152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05EB9C7-F5FC-A344-B212-98E8ABA681F0}"/>
              </a:ext>
            </a:extLst>
          </p:cNvPr>
          <p:cNvSpPr txBox="1"/>
          <p:nvPr/>
        </p:nvSpPr>
        <p:spPr>
          <a:xfrm>
            <a:off x="9598998" y="2561308"/>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23" name="Right Brace 22">
            <a:extLst>
              <a:ext uri="{FF2B5EF4-FFF2-40B4-BE49-F238E27FC236}">
                <a16:creationId xmlns:a16="http://schemas.microsoft.com/office/drawing/2014/main" id="{0CF061F1-1557-3C4B-8144-C0679B837010}"/>
              </a:ext>
            </a:extLst>
          </p:cNvPr>
          <p:cNvSpPr/>
          <p:nvPr/>
        </p:nvSpPr>
        <p:spPr>
          <a:xfrm>
            <a:off x="9321204" y="442217"/>
            <a:ext cx="277793" cy="7986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4603751-CE9C-384E-950E-8DAF512D9203}"/>
              </a:ext>
            </a:extLst>
          </p:cNvPr>
          <p:cNvSpPr txBox="1"/>
          <p:nvPr/>
        </p:nvSpPr>
        <p:spPr>
          <a:xfrm>
            <a:off x="9598997" y="518377"/>
            <a:ext cx="928780" cy="646331"/>
          </a:xfrm>
          <a:prstGeom prst="rect">
            <a:avLst/>
          </a:prstGeom>
          <a:noFill/>
        </p:spPr>
        <p:txBody>
          <a:bodyPr wrap="none" rtlCol="0" anchor="ctr">
            <a:spAutoFit/>
          </a:bodyPr>
          <a:lstStyle/>
          <a:p>
            <a:r>
              <a:rPr lang="en-US" dirty="0"/>
              <a:t>main()’s</a:t>
            </a:r>
            <a:br>
              <a:rPr lang="en-US" dirty="0"/>
            </a:br>
            <a:r>
              <a:rPr lang="en-US" dirty="0"/>
              <a:t>Frame</a:t>
            </a:r>
          </a:p>
        </p:txBody>
      </p:sp>
      <p:sp>
        <p:nvSpPr>
          <p:cNvPr id="25" name="TextBox 24">
            <a:extLst>
              <a:ext uri="{FF2B5EF4-FFF2-40B4-BE49-F238E27FC236}">
                <a16:creationId xmlns:a16="http://schemas.microsoft.com/office/drawing/2014/main" id="{32CA7562-EB89-754C-BEC5-EC00417763CB}"/>
              </a:ext>
            </a:extLst>
          </p:cNvPr>
          <p:cNvSpPr txBox="1"/>
          <p:nvPr/>
        </p:nvSpPr>
        <p:spPr>
          <a:xfrm>
            <a:off x="10906936" y="2576158"/>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26" name="TextBox 25">
            <a:extLst>
              <a:ext uri="{FF2B5EF4-FFF2-40B4-BE49-F238E27FC236}">
                <a16:creationId xmlns:a16="http://schemas.microsoft.com/office/drawing/2014/main" id="{F92EB1F9-0493-0F42-A9AF-93A3CB825691}"/>
              </a:ext>
            </a:extLst>
          </p:cNvPr>
          <p:cNvSpPr txBox="1"/>
          <p:nvPr/>
        </p:nvSpPr>
        <p:spPr>
          <a:xfrm>
            <a:off x="10906935" y="3405335"/>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27" name="Straight Arrow Connector 26">
            <a:extLst>
              <a:ext uri="{FF2B5EF4-FFF2-40B4-BE49-F238E27FC236}">
                <a16:creationId xmlns:a16="http://schemas.microsoft.com/office/drawing/2014/main" id="{FE762F07-4FB7-8A44-AC21-B99836E24267}"/>
              </a:ext>
            </a:extLst>
          </p:cNvPr>
          <p:cNvCxnSpPr>
            <a:stCxn id="25" idx="0"/>
          </p:cNvCxnSpPr>
          <p:nvPr/>
        </p:nvCxnSpPr>
        <p:spPr>
          <a:xfrm flipH="1" flipV="1">
            <a:off x="11471712" y="1523769"/>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78297-D8BF-2A49-81BE-1DBB8DB85403}"/>
              </a:ext>
            </a:extLst>
          </p:cNvPr>
          <p:cNvCxnSpPr>
            <a:cxnSpLocks/>
            <a:stCxn id="26" idx="2"/>
          </p:cNvCxnSpPr>
          <p:nvPr/>
        </p:nvCxnSpPr>
        <p:spPr>
          <a:xfrm>
            <a:off x="11476258" y="4051666"/>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49E8F3-7E40-C24C-9B76-B01C4B6CA8B9}"/>
              </a:ext>
            </a:extLst>
          </p:cNvPr>
          <p:cNvSpPr txBox="1"/>
          <p:nvPr/>
        </p:nvSpPr>
        <p:spPr>
          <a:xfrm>
            <a:off x="10760518" y="442217"/>
            <a:ext cx="1431482" cy="369332"/>
          </a:xfrm>
          <a:prstGeom prst="rect">
            <a:avLst/>
          </a:prstGeom>
          <a:noFill/>
        </p:spPr>
        <p:txBody>
          <a:bodyPr wrap="none" rtlCol="0">
            <a:spAutoFit/>
          </a:bodyPr>
          <a:lstStyle/>
          <a:p>
            <a:pPr algn="ctr"/>
            <a:r>
              <a:rPr lang="en-US" dirty="0"/>
              <a:t>Stack Bottom</a:t>
            </a:r>
          </a:p>
        </p:txBody>
      </p:sp>
      <p:sp>
        <p:nvSpPr>
          <p:cNvPr id="30" name="TextBox 29">
            <a:extLst>
              <a:ext uri="{FF2B5EF4-FFF2-40B4-BE49-F238E27FC236}">
                <a16:creationId xmlns:a16="http://schemas.microsoft.com/office/drawing/2014/main" id="{F5497CBB-FDF4-EC41-BFA7-90B5E0EB2ED5}"/>
              </a:ext>
            </a:extLst>
          </p:cNvPr>
          <p:cNvSpPr txBox="1"/>
          <p:nvPr/>
        </p:nvSpPr>
        <p:spPr>
          <a:xfrm>
            <a:off x="10943549" y="5802352"/>
            <a:ext cx="1065420" cy="369332"/>
          </a:xfrm>
          <a:prstGeom prst="rect">
            <a:avLst/>
          </a:prstGeom>
          <a:noFill/>
        </p:spPr>
        <p:txBody>
          <a:bodyPr wrap="none" rtlCol="0">
            <a:spAutoFit/>
          </a:bodyPr>
          <a:lstStyle/>
          <a:p>
            <a:pPr algn="ctr"/>
            <a:r>
              <a:rPr lang="en-US" dirty="0"/>
              <a:t>Stack Top</a:t>
            </a:r>
          </a:p>
        </p:txBody>
      </p:sp>
    </p:spTree>
    <p:extLst>
      <p:ext uri="{BB962C8B-B14F-4D97-AF65-F5344CB8AC3E}">
        <p14:creationId xmlns:p14="http://schemas.microsoft.com/office/powerpoint/2010/main" val="30590974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Consequences of Stack Growing</a:t>
            </a:r>
            <a:br>
              <a:rPr lang="en-US" dirty="0"/>
            </a:br>
            <a:r>
              <a:rPr lang="en-US" dirty="0"/>
              <a:t>to Lower Addresses</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sz="half" idx="1"/>
          </p:nvPr>
        </p:nvSpPr>
        <p:spPr/>
        <p:txBody>
          <a:bodyPr>
            <a:normAutofit/>
          </a:bodyPr>
          <a:lstStyle/>
          <a:p>
            <a:r>
              <a:rPr lang="en-US" dirty="0"/>
              <a:t>Reduced likelihood of collision with heap (stack overflow)</a:t>
            </a:r>
          </a:p>
          <a:p>
            <a:endParaRPr lang="en-US" dirty="0"/>
          </a:p>
          <a:p>
            <a:r>
              <a:rPr lang="en-US" dirty="0"/>
              <a:t>Variables stored on stack are </a:t>
            </a:r>
            <a:r>
              <a:rPr lang="en-US" i="1" dirty="0"/>
              <a:t>always</a:t>
            </a:r>
            <a:r>
              <a:rPr lang="en-US" dirty="0"/>
              <a:t> accessed with non-negative displacements</a:t>
            </a:r>
          </a:p>
          <a:p>
            <a:pPr lvl="1"/>
            <a:r>
              <a:rPr lang="en-US" dirty="0"/>
              <a:t>Some ISAs can optimize for this</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97</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grpSp>
        <p:nvGrpSpPr>
          <p:cNvPr id="34" name="Group 33">
            <a:extLst>
              <a:ext uri="{FF2B5EF4-FFF2-40B4-BE49-F238E27FC236}">
                <a16:creationId xmlns:a16="http://schemas.microsoft.com/office/drawing/2014/main" id="{B6AF8152-82A4-7841-9992-6FD2EABACA4D}"/>
              </a:ext>
            </a:extLst>
          </p:cNvPr>
          <p:cNvGrpSpPr/>
          <p:nvPr/>
        </p:nvGrpSpPr>
        <p:grpSpPr>
          <a:xfrm>
            <a:off x="9477394" y="60410"/>
            <a:ext cx="1815113" cy="6824567"/>
            <a:chOff x="10113773" y="2610124"/>
            <a:chExt cx="1815113" cy="6824567"/>
          </a:xfrm>
        </p:grpSpPr>
        <p:sp>
          <p:nvSpPr>
            <p:cNvPr id="21" name="TextBox 20">
              <a:extLst>
                <a:ext uri="{FF2B5EF4-FFF2-40B4-BE49-F238E27FC236}">
                  <a16:creationId xmlns:a16="http://schemas.microsoft.com/office/drawing/2014/main" id="{08F2E3C7-6661-A847-A83F-DB53BBBE8A0E}"/>
                </a:ext>
              </a:extLst>
            </p:cNvPr>
            <p:cNvSpPr txBox="1"/>
            <p:nvPr/>
          </p:nvSpPr>
          <p:spPr>
            <a:xfrm>
              <a:off x="10113773" y="2610124"/>
              <a:ext cx="1815113" cy="369332"/>
            </a:xfrm>
            <a:prstGeom prst="rect">
              <a:avLst/>
            </a:prstGeom>
            <a:noFill/>
          </p:spPr>
          <p:txBody>
            <a:bodyPr wrap="none" rtlCol="0">
              <a:spAutoFit/>
            </a:bodyPr>
            <a:lstStyle/>
            <a:p>
              <a:pPr algn="ctr"/>
              <a:r>
                <a:rPr lang="en-US" dirty="0"/>
                <a:t>Higher Addresses</a:t>
              </a:r>
            </a:p>
          </p:txBody>
        </p:sp>
        <p:sp>
          <p:nvSpPr>
            <p:cNvPr id="22" name="TextBox 21">
              <a:extLst>
                <a:ext uri="{FF2B5EF4-FFF2-40B4-BE49-F238E27FC236}">
                  <a16:creationId xmlns:a16="http://schemas.microsoft.com/office/drawing/2014/main" id="{4A9AA578-817D-9941-8F7D-8345DF59D5A8}"/>
                </a:ext>
              </a:extLst>
            </p:cNvPr>
            <p:cNvSpPr txBox="1"/>
            <p:nvPr/>
          </p:nvSpPr>
          <p:spPr>
            <a:xfrm>
              <a:off x="10160004" y="9065359"/>
              <a:ext cx="1768882" cy="369332"/>
            </a:xfrm>
            <a:prstGeom prst="rect">
              <a:avLst/>
            </a:prstGeom>
            <a:noFill/>
          </p:spPr>
          <p:txBody>
            <a:bodyPr wrap="none" rtlCol="0">
              <a:spAutoFit/>
            </a:bodyPr>
            <a:lstStyle/>
            <a:p>
              <a:pPr algn="ctr"/>
              <a:r>
                <a:rPr lang="en-US" dirty="0"/>
                <a:t>Lower Addresses</a:t>
              </a:r>
            </a:p>
          </p:txBody>
        </p:sp>
      </p:grpSp>
      <p:grpSp>
        <p:nvGrpSpPr>
          <p:cNvPr id="33" name="Group 32">
            <a:extLst>
              <a:ext uri="{FF2B5EF4-FFF2-40B4-BE49-F238E27FC236}">
                <a16:creationId xmlns:a16="http://schemas.microsoft.com/office/drawing/2014/main" id="{22EFCD5A-26DE-1D42-ABF8-534A656CEEC9}"/>
              </a:ext>
            </a:extLst>
          </p:cNvPr>
          <p:cNvGrpSpPr/>
          <p:nvPr/>
        </p:nvGrpSpPr>
        <p:grpSpPr>
          <a:xfrm>
            <a:off x="8703106" y="346100"/>
            <a:ext cx="1469984" cy="6191749"/>
            <a:chOff x="8512216" y="365125"/>
            <a:chExt cx="1469984" cy="6191749"/>
          </a:xfrm>
        </p:grpSpPr>
        <p:sp>
          <p:nvSpPr>
            <p:cNvPr id="14" name="Rectangle 13">
              <a:extLst>
                <a:ext uri="{FF2B5EF4-FFF2-40B4-BE49-F238E27FC236}">
                  <a16:creationId xmlns:a16="http://schemas.microsoft.com/office/drawing/2014/main" id="{6209B5DB-27D8-D745-9D02-42AE0F79E1E0}"/>
                </a:ext>
              </a:extLst>
            </p:cNvPr>
            <p:cNvSpPr/>
            <p:nvPr/>
          </p:nvSpPr>
          <p:spPr>
            <a:xfrm>
              <a:off x="8512216" y="5078619"/>
              <a:ext cx="1469984" cy="14782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1" name="Rectangle 10">
              <a:extLst>
                <a:ext uri="{FF2B5EF4-FFF2-40B4-BE49-F238E27FC236}">
                  <a16:creationId xmlns:a16="http://schemas.microsoft.com/office/drawing/2014/main" id="{4AC7291E-523A-884E-8ED7-ADADB146A320}"/>
                </a:ext>
              </a:extLst>
            </p:cNvPr>
            <p:cNvSpPr/>
            <p:nvPr/>
          </p:nvSpPr>
          <p:spPr>
            <a:xfrm>
              <a:off x="8512216" y="1291391"/>
              <a:ext cx="1469984" cy="2663604"/>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7562A17C-85D7-1040-9183-145C1FE29711}"/>
                </a:ext>
              </a:extLst>
            </p:cNvPr>
            <p:cNvSpPr/>
            <p:nvPr/>
          </p:nvSpPr>
          <p:spPr>
            <a:xfrm>
              <a:off x="8512216" y="5598859"/>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15" name="Document 14">
              <a:extLst>
                <a:ext uri="{FF2B5EF4-FFF2-40B4-BE49-F238E27FC236}">
                  <a16:creationId xmlns:a16="http://schemas.microsoft.com/office/drawing/2014/main" id="{C402925C-D8BC-EB46-A0C3-FFCEECB9BEAE}"/>
                </a:ext>
              </a:extLst>
            </p:cNvPr>
            <p:cNvSpPr/>
            <p:nvPr/>
          </p:nvSpPr>
          <p:spPr>
            <a:xfrm>
              <a:off x="8512216" y="365125"/>
              <a:ext cx="1469984" cy="155330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cxnSp>
          <p:nvCxnSpPr>
            <p:cNvPr id="26" name="Straight Arrow Connector 25">
              <a:extLst>
                <a:ext uri="{FF2B5EF4-FFF2-40B4-BE49-F238E27FC236}">
                  <a16:creationId xmlns:a16="http://schemas.microsoft.com/office/drawing/2014/main" id="{E3CA16AF-9255-C34E-AE31-8ADF508EC60A}"/>
                </a:ext>
              </a:extLst>
            </p:cNvPr>
            <p:cNvCxnSpPr>
              <a:cxnSpLocks/>
              <a:stCxn id="11" idx="0"/>
            </p:cNvCxnSpPr>
            <p:nvPr/>
          </p:nvCxnSpPr>
          <p:spPr>
            <a:xfrm>
              <a:off x="9247208" y="1291391"/>
              <a:ext cx="0" cy="1006230"/>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DD5D39C-52AB-B541-B643-8B28D45840DE}"/>
                </a:ext>
              </a:extLst>
            </p:cNvPr>
            <p:cNvSpPr/>
            <p:nvPr/>
          </p:nvSpPr>
          <p:spPr>
            <a:xfrm>
              <a:off x="8512216" y="3421245"/>
              <a:ext cx="1469984" cy="1657374"/>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30" name="Straight Arrow Connector 29">
              <a:extLst>
                <a:ext uri="{FF2B5EF4-FFF2-40B4-BE49-F238E27FC236}">
                  <a16:creationId xmlns:a16="http://schemas.microsoft.com/office/drawing/2014/main" id="{A9202EF4-0869-E844-A009-7A3B21E757D3}"/>
                </a:ext>
              </a:extLst>
            </p:cNvPr>
            <p:cNvCxnSpPr>
              <a:cxnSpLocks/>
              <a:stCxn id="11" idx="2"/>
            </p:cNvCxnSpPr>
            <p:nvPr/>
          </p:nvCxnSpPr>
          <p:spPr>
            <a:xfrm flipV="1">
              <a:off x="9247208" y="2998852"/>
              <a:ext cx="0" cy="956143"/>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6" name="Rounded Rectangle 35">
            <a:extLst>
              <a:ext uri="{FF2B5EF4-FFF2-40B4-BE49-F238E27FC236}">
                <a16:creationId xmlns:a16="http://schemas.microsoft.com/office/drawing/2014/main" id="{1EFBDBBD-0EBD-884F-B783-59B675B696CD}"/>
              </a:ext>
            </a:extLst>
          </p:cNvPr>
          <p:cNvSpPr/>
          <p:nvPr/>
        </p:nvSpPr>
        <p:spPr>
          <a:xfrm>
            <a:off x="5505820" y="3520965"/>
            <a:ext cx="3033406" cy="28845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subq</a:t>
            </a:r>
            <a:r>
              <a:rPr lang="en-US" sz="1600" dirty="0">
                <a:solidFill>
                  <a:srgbClr val="00FA00"/>
                </a:solidFill>
                <a:latin typeface="Lucida Console" panose="020B0609040504020204" pitchFamily="49" charset="0"/>
              </a:rPr>
              <a:t>    $88,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$1, (%</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$2, 4(%</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$3, 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$4, 12(%</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$18, 68(%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$19, 72(%</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$20, 76(%</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a:t>
            </a:r>
          </a:p>
        </p:txBody>
      </p:sp>
      <p:grpSp>
        <p:nvGrpSpPr>
          <p:cNvPr id="53" name="Group 52">
            <a:extLst>
              <a:ext uri="{FF2B5EF4-FFF2-40B4-BE49-F238E27FC236}">
                <a16:creationId xmlns:a16="http://schemas.microsoft.com/office/drawing/2014/main" id="{614FB143-BB7D-134E-83C3-31F79CCAB69A}"/>
              </a:ext>
            </a:extLst>
          </p:cNvPr>
          <p:cNvGrpSpPr/>
          <p:nvPr/>
        </p:nvGrpSpPr>
        <p:grpSpPr>
          <a:xfrm>
            <a:off x="10632621" y="376819"/>
            <a:ext cx="1469984" cy="6191750"/>
            <a:chOff x="10632621" y="376819"/>
            <a:chExt cx="1469984" cy="6191750"/>
          </a:xfrm>
        </p:grpSpPr>
        <p:sp>
          <p:nvSpPr>
            <p:cNvPr id="29" name="Rectangle 28">
              <a:extLst>
                <a:ext uri="{FF2B5EF4-FFF2-40B4-BE49-F238E27FC236}">
                  <a16:creationId xmlns:a16="http://schemas.microsoft.com/office/drawing/2014/main" id="{4E5481D9-F177-FD42-AF9D-6AC7D7BF2B60}"/>
                </a:ext>
              </a:extLst>
            </p:cNvPr>
            <p:cNvSpPr/>
            <p:nvPr/>
          </p:nvSpPr>
          <p:spPr>
            <a:xfrm>
              <a:off x="10632621" y="5090313"/>
              <a:ext cx="1469984" cy="1478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42" name="Rectangle 41">
              <a:extLst>
                <a:ext uri="{FF2B5EF4-FFF2-40B4-BE49-F238E27FC236}">
                  <a16:creationId xmlns:a16="http://schemas.microsoft.com/office/drawing/2014/main" id="{8D2BFB98-DE14-7948-920B-83187409EE92}"/>
                </a:ext>
              </a:extLst>
            </p:cNvPr>
            <p:cNvSpPr/>
            <p:nvPr/>
          </p:nvSpPr>
          <p:spPr>
            <a:xfrm>
              <a:off x="10632621" y="981413"/>
              <a:ext cx="1469984" cy="1157545"/>
            </a:xfrm>
            <a:prstGeom prst="rect">
              <a:avLst/>
            </a:prstGeom>
            <a:pattFill prst="pct90">
              <a:fgClr>
                <a:schemeClr val="tx1">
                  <a:lumMod val="50000"/>
                  <a:lumOff val="50000"/>
                </a:schemeClr>
              </a:fgClr>
              <a:bgClr>
                <a:srgbClr val="00FA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1" name="Document 14">
              <a:extLst>
                <a:ext uri="{FF2B5EF4-FFF2-40B4-BE49-F238E27FC236}">
                  <a16:creationId xmlns:a16="http://schemas.microsoft.com/office/drawing/2014/main" id="{40BE5A04-D51F-CE4C-98B4-9FA1A61E4A33}"/>
                </a:ext>
              </a:extLst>
            </p:cNvPr>
            <p:cNvSpPr/>
            <p:nvPr/>
          </p:nvSpPr>
          <p:spPr>
            <a:xfrm>
              <a:off x="10632621" y="376819"/>
              <a:ext cx="1469984" cy="100623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sp>
          <p:nvSpPr>
            <p:cNvPr id="27" name="Rectangle 26">
              <a:extLst>
                <a:ext uri="{FF2B5EF4-FFF2-40B4-BE49-F238E27FC236}">
                  <a16:creationId xmlns:a16="http://schemas.microsoft.com/office/drawing/2014/main" id="{56131BA8-7A8B-BB49-A517-DFB07D905EEF}"/>
                </a:ext>
              </a:extLst>
            </p:cNvPr>
            <p:cNvSpPr/>
            <p:nvPr/>
          </p:nvSpPr>
          <p:spPr>
            <a:xfrm>
              <a:off x="10632621" y="2332678"/>
              <a:ext cx="1469984" cy="2236482"/>
            </a:xfrm>
            <a:prstGeom prst="rect">
              <a:avLst/>
            </a:prstGeom>
            <a:pattFill prst="pct90">
              <a:fgClr>
                <a:schemeClr val="tx1">
                  <a:lumMod val="50000"/>
                  <a:lumOff val="50000"/>
                </a:schemeClr>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8" name="Rectangle 27">
              <a:extLst>
                <a:ext uri="{FF2B5EF4-FFF2-40B4-BE49-F238E27FC236}">
                  <a16:creationId xmlns:a16="http://schemas.microsoft.com/office/drawing/2014/main" id="{6C7BFA18-057F-874C-A449-040C90906618}"/>
                </a:ext>
              </a:extLst>
            </p:cNvPr>
            <p:cNvSpPr/>
            <p:nvPr/>
          </p:nvSpPr>
          <p:spPr>
            <a:xfrm>
              <a:off x="10632621" y="5595195"/>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37" name="Rectangle 11">
              <a:extLst>
                <a:ext uri="{FF2B5EF4-FFF2-40B4-BE49-F238E27FC236}">
                  <a16:creationId xmlns:a16="http://schemas.microsoft.com/office/drawing/2014/main" id="{A2B57A26-4851-DE4E-BC12-D4CE5F89AF5B}"/>
                </a:ext>
              </a:extLst>
            </p:cNvPr>
            <p:cNvSpPr/>
            <p:nvPr/>
          </p:nvSpPr>
          <p:spPr>
            <a:xfrm>
              <a:off x="10632621" y="4288202"/>
              <a:ext cx="1469984" cy="802110"/>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38" name="Straight Arrow Connector 37">
              <a:extLst>
                <a:ext uri="{FF2B5EF4-FFF2-40B4-BE49-F238E27FC236}">
                  <a16:creationId xmlns:a16="http://schemas.microsoft.com/office/drawing/2014/main" id="{C307F625-E899-2E4C-B3D8-FDE833E55DF8}"/>
                </a:ext>
              </a:extLst>
            </p:cNvPr>
            <p:cNvCxnSpPr>
              <a:cxnSpLocks/>
              <a:stCxn id="27" idx="2"/>
            </p:cNvCxnSpPr>
            <p:nvPr/>
          </p:nvCxnSpPr>
          <p:spPr>
            <a:xfrm flipV="1">
              <a:off x="11367613" y="4109545"/>
              <a:ext cx="0" cy="459615"/>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Document 14">
              <a:extLst>
                <a:ext uri="{FF2B5EF4-FFF2-40B4-BE49-F238E27FC236}">
                  <a16:creationId xmlns:a16="http://schemas.microsoft.com/office/drawing/2014/main" id="{94D2AAEE-D744-1044-B5E9-D095052D2E82}"/>
                </a:ext>
              </a:extLst>
            </p:cNvPr>
            <p:cNvSpPr/>
            <p:nvPr/>
          </p:nvSpPr>
          <p:spPr>
            <a:xfrm>
              <a:off x="10632621" y="1906944"/>
              <a:ext cx="1469984" cy="7316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sp>
          <p:nvSpPr>
            <p:cNvPr id="40" name="Rectangle 39">
              <a:extLst>
                <a:ext uri="{FF2B5EF4-FFF2-40B4-BE49-F238E27FC236}">
                  <a16:creationId xmlns:a16="http://schemas.microsoft.com/office/drawing/2014/main" id="{A5CA229B-70F2-0A4F-B732-08E031ACEBC3}"/>
                </a:ext>
              </a:extLst>
            </p:cNvPr>
            <p:cNvSpPr/>
            <p:nvPr/>
          </p:nvSpPr>
          <p:spPr>
            <a:xfrm>
              <a:off x="10632621" y="3088720"/>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Shared Libraries</a:t>
              </a:r>
            </a:p>
          </p:txBody>
        </p:sp>
        <p:cxnSp>
          <p:nvCxnSpPr>
            <p:cNvPr id="32" name="Straight Arrow Connector 31">
              <a:extLst>
                <a:ext uri="{FF2B5EF4-FFF2-40B4-BE49-F238E27FC236}">
                  <a16:creationId xmlns:a16="http://schemas.microsoft.com/office/drawing/2014/main" id="{D9939AAC-99CE-E144-A3FD-A0E75A435A94}"/>
                </a:ext>
              </a:extLst>
            </p:cNvPr>
            <p:cNvCxnSpPr>
              <a:cxnSpLocks/>
              <a:stCxn id="27" idx="0"/>
            </p:cNvCxnSpPr>
            <p:nvPr/>
          </p:nvCxnSpPr>
          <p:spPr>
            <a:xfrm>
              <a:off x="11367613" y="2332678"/>
              <a:ext cx="0" cy="526136"/>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D1219C0-ADE2-C24A-8A7E-FABEB7269955}"/>
                </a:ext>
              </a:extLst>
            </p:cNvPr>
            <p:cNvCxnSpPr>
              <a:cxnSpLocks/>
              <a:stCxn id="42" idx="0"/>
            </p:cNvCxnSpPr>
            <p:nvPr/>
          </p:nvCxnSpPr>
          <p:spPr>
            <a:xfrm flipH="1">
              <a:off x="11353800" y="981413"/>
              <a:ext cx="13813" cy="556775"/>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50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dissolve">
                                      <p:cBhvr>
                                        <p:cTn id="10" dur="500"/>
                                        <p:tgtEl>
                                          <p:spTgt spid="4">
                                            <p:txEl>
                                              <p:pRg st="3" end="3"/>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randombar(vertical)">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Push (x86)</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idx="1"/>
          </p:nvPr>
        </p:nvSpPr>
        <p:spPr/>
        <p:txBody>
          <a:bodyPr>
            <a:normAutofit/>
          </a:bodyPr>
          <a:lstStyle/>
          <a:p>
            <a:r>
              <a:rPr lang="en-US" dirty="0" err="1">
                <a:latin typeface="Lucida Console" panose="020B0609040504020204" pitchFamily="49" charset="0"/>
              </a:rPr>
              <a:t>pushq</a:t>
            </a:r>
            <a:r>
              <a:rPr lang="en-US" dirty="0">
                <a:latin typeface="Lucida Console" panose="020B0609040504020204" pitchFamily="49" charset="0"/>
              </a:rPr>
              <a:t> </a:t>
            </a:r>
            <a:r>
              <a:rPr lang="en-US" i="1" dirty="0" err="1">
                <a:latin typeface="Lucida Console" panose="020B0609040504020204" pitchFamily="49" charset="0"/>
              </a:rPr>
              <a:t>src</a:t>
            </a:r>
            <a:endParaRPr lang="en-US" dirty="0">
              <a:latin typeface="Lucida Console" panose="020B0609040504020204" pitchFamily="49" charset="0"/>
            </a:endParaRPr>
          </a:p>
          <a:p>
            <a:pPr lvl="1"/>
            <a:r>
              <a:rPr lang="en-US" dirty="0"/>
              <a:t>Fetch operand from </a:t>
            </a:r>
            <a:r>
              <a:rPr lang="en-US" i="1" dirty="0" err="1"/>
              <a:t>src</a:t>
            </a:r>
            <a:r>
              <a:rPr lang="en-US" dirty="0"/>
              <a:t> (register or immediate)</a:t>
            </a:r>
          </a:p>
          <a:p>
            <a:pPr lvl="1"/>
            <a:r>
              <a:rPr lang="en-US" dirty="0"/>
              <a:t>Decrement %</a:t>
            </a:r>
            <a:r>
              <a:rPr lang="en-US" dirty="0" err="1"/>
              <a:t>rsp</a:t>
            </a:r>
            <a:r>
              <a:rPr lang="en-US" dirty="0"/>
              <a:t> by 8</a:t>
            </a:r>
          </a:p>
          <a:p>
            <a:pPr lvl="1"/>
            <a:r>
              <a:rPr lang="en-US" dirty="0"/>
              <a:t>Store operand to address held by %</a:t>
            </a:r>
            <a:r>
              <a:rPr lang="en-US" dirty="0" err="1"/>
              <a:t>rsp</a:t>
            </a:r>
            <a:endParaRPr lang="en-US" dirty="0"/>
          </a:p>
          <a:p>
            <a:r>
              <a:rPr lang="en-US" dirty="0"/>
              <a:t>Equivalent to</a:t>
            </a:r>
          </a:p>
          <a:p>
            <a:pPr lvl="1"/>
            <a:r>
              <a:rPr lang="en-US" dirty="0" err="1">
                <a:latin typeface="Lucida Console" panose="020B0609040504020204" pitchFamily="49" charset="0"/>
              </a:rPr>
              <a:t>subq</a:t>
            </a:r>
            <a:r>
              <a:rPr lang="en-US" dirty="0">
                <a:latin typeface="Lucida Console" panose="020B0609040504020204" pitchFamily="49" charset="0"/>
              </a:rPr>
              <a:t> $8, %</a:t>
            </a:r>
            <a:r>
              <a:rPr lang="en-US" dirty="0" err="1">
                <a:latin typeface="Lucida Console" panose="020B0609040504020204" pitchFamily="49" charset="0"/>
              </a:rPr>
              <a:t>rsp</a:t>
            </a:r>
            <a:endParaRPr lang="en-US" dirty="0">
              <a:latin typeface="Lucida Console" panose="020B0609040504020204" pitchFamily="49" charset="0"/>
            </a:endParaRPr>
          </a:p>
          <a:p>
            <a:pPr lvl="1"/>
            <a:r>
              <a:rPr lang="en-US" dirty="0" err="1">
                <a:latin typeface="Lucida Console" panose="020B0609040504020204" pitchFamily="49" charset="0"/>
              </a:rPr>
              <a:t>movq</a:t>
            </a:r>
            <a:r>
              <a:rPr lang="en-US" dirty="0">
                <a:latin typeface="Lucida Console" panose="020B0609040504020204" pitchFamily="49" charset="0"/>
              </a:rPr>
              <a:t> </a:t>
            </a:r>
            <a:r>
              <a:rPr lang="en-US" i="1" dirty="0" err="1">
                <a:latin typeface="Lucida Console" panose="020B0609040504020204" pitchFamily="49" charset="0"/>
              </a:rPr>
              <a:t>src</a:t>
            </a:r>
            <a:r>
              <a:rPr lang="en-US" dirty="0">
                <a:latin typeface="Lucida Console" panose="020B0609040504020204" pitchFamily="49" charset="0"/>
              </a:rPr>
              <a:t>, (%</a:t>
            </a:r>
            <a:r>
              <a:rPr lang="en-US" dirty="0" err="1">
                <a:latin typeface="Lucida Console" panose="020B0609040504020204" pitchFamily="49" charset="0"/>
              </a:rPr>
              <a:t>rsp</a:t>
            </a:r>
            <a:r>
              <a:rPr lang="en-US" dirty="0">
                <a:latin typeface="Lucida Console" panose="020B0609040504020204" pitchFamily="49" charset="0"/>
              </a:rPr>
              <a:t>)</a:t>
            </a: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98</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7FD55767-B169-2E4B-A66F-CCE3311F6059}"/>
              </a:ext>
            </a:extLst>
          </p:cNvPr>
          <p:cNvSpPr/>
          <p:nvPr/>
        </p:nvSpPr>
        <p:spPr>
          <a:xfrm>
            <a:off x="8288092" y="2424547"/>
            <a:ext cx="1469984" cy="267620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21" name="Group 20">
            <a:extLst>
              <a:ext uri="{FF2B5EF4-FFF2-40B4-BE49-F238E27FC236}">
                <a16:creationId xmlns:a16="http://schemas.microsoft.com/office/drawing/2014/main" id="{6A512D74-181C-134C-A931-1AD503F1ECB7}"/>
              </a:ext>
            </a:extLst>
          </p:cNvPr>
          <p:cNvGrpSpPr/>
          <p:nvPr/>
        </p:nvGrpSpPr>
        <p:grpSpPr>
          <a:xfrm>
            <a:off x="6096000" y="5100753"/>
            <a:ext cx="2192092" cy="369332"/>
            <a:chOff x="6096000" y="5100753"/>
            <a:chExt cx="2192092" cy="369332"/>
          </a:xfrm>
        </p:grpSpPr>
        <p:sp>
          <p:nvSpPr>
            <p:cNvPr id="9" name="TextBox 8">
              <a:extLst>
                <a:ext uri="{FF2B5EF4-FFF2-40B4-BE49-F238E27FC236}">
                  <a16:creationId xmlns:a16="http://schemas.microsoft.com/office/drawing/2014/main" id="{0129034B-CEBD-8840-8F04-356D45D5CC5B}"/>
                </a:ext>
              </a:extLst>
            </p:cNvPr>
            <p:cNvSpPr txBox="1"/>
            <p:nvPr/>
          </p:nvSpPr>
          <p:spPr>
            <a:xfrm>
              <a:off x="6096000" y="5100753"/>
              <a:ext cx="1408527" cy="369332"/>
            </a:xfrm>
            <a:prstGeom prst="rect">
              <a:avLst/>
            </a:prstGeom>
            <a:noFill/>
          </p:spPr>
          <p:txBody>
            <a:bodyPr wrap="none" rtlCol="0" anchor="ctr">
              <a:spAutoFit/>
            </a:bodyPr>
            <a:lstStyle/>
            <a:p>
              <a:pPr algn="r"/>
              <a:r>
                <a:rPr lang="en-US" dirty="0"/>
                <a:t>Stack Pointer</a:t>
              </a:r>
            </a:p>
          </p:txBody>
        </p:sp>
        <p:cxnSp>
          <p:nvCxnSpPr>
            <p:cNvPr id="10" name="Straight Arrow Connector 9">
              <a:extLst>
                <a:ext uri="{FF2B5EF4-FFF2-40B4-BE49-F238E27FC236}">
                  <a16:creationId xmlns:a16="http://schemas.microsoft.com/office/drawing/2014/main" id="{4F11BBBF-0D3B-A749-8F5C-29BCE8952EAA}"/>
                </a:ext>
              </a:extLst>
            </p:cNvPr>
            <p:cNvCxnSpPr>
              <a:cxnSpLocks/>
              <a:stCxn id="9" idx="3"/>
              <a:endCxn id="15" idx="1"/>
            </p:cNvCxnSpPr>
            <p:nvPr/>
          </p:nvCxnSpPr>
          <p:spPr>
            <a:xfrm flipV="1">
              <a:off x="7504527" y="5283316"/>
              <a:ext cx="783565" cy="210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C9572C72-C2BB-8C4D-9730-F2E188396BC3}"/>
              </a:ext>
            </a:extLst>
          </p:cNvPr>
          <p:cNvSpPr txBox="1"/>
          <p:nvPr/>
        </p:nvSpPr>
        <p:spPr>
          <a:xfrm>
            <a:off x="10122762" y="3268885"/>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12" name="TextBox 11">
            <a:extLst>
              <a:ext uri="{FF2B5EF4-FFF2-40B4-BE49-F238E27FC236}">
                <a16:creationId xmlns:a16="http://schemas.microsoft.com/office/drawing/2014/main" id="{950BDE6C-754B-8C46-8AFE-2F09BB25613F}"/>
              </a:ext>
            </a:extLst>
          </p:cNvPr>
          <p:cNvSpPr txBox="1"/>
          <p:nvPr/>
        </p:nvSpPr>
        <p:spPr>
          <a:xfrm>
            <a:off x="10122761" y="4098062"/>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13" name="Straight Arrow Connector 12">
            <a:extLst>
              <a:ext uri="{FF2B5EF4-FFF2-40B4-BE49-F238E27FC236}">
                <a16:creationId xmlns:a16="http://schemas.microsoft.com/office/drawing/2014/main" id="{06C47439-C2FD-0142-ABD5-6143597F55E3}"/>
              </a:ext>
            </a:extLst>
          </p:cNvPr>
          <p:cNvCxnSpPr>
            <a:stCxn id="11" idx="0"/>
          </p:cNvCxnSpPr>
          <p:nvPr/>
        </p:nvCxnSpPr>
        <p:spPr>
          <a:xfrm flipH="1" flipV="1">
            <a:off x="10687538" y="2216496"/>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83BBC88-1CEC-9A4B-997C-D60F15E1B1EC}"/>
              </a:ext>
            </a:extLst>
          </p:cNvPr>
          <p:cNvCxnSpPr>
            <a:cxnSpLocks/>
            <a:stCxn id="12" idx="2"/>
          </p:cNvCxnSpPr>
          <p:nvPr/>
        </p:nvCxnSpPr>
        <p:spPr>
          <a:xfrm>
            <a:off x="10692084" y="4744393"/>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207EFBC-4E76-0A47-B94E-4514425F17F0}"/>
              </a:ext>
            </a:extLst>
          </p:cNvPr>
          <p:cNvSpPr/>
          <p:nvPr/>
        </p:nvSpPr>
        <p:spPr>
          <a:xfrm>
            <a:off x="8288092" y="5100753"/>
            <a:ext cx="1469984" cy="3651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75C7CD67-B98F-1845-BB83-F8AF141A1DFE}"/>
              </a:ext>
            </a:extLst>
          </p:cNvPr>
          <p:cNvSpPr/>
          <p:nvPr/>
        </p:nvSpPr>
        <p:spPr>
          <a:xfrm>
            <a:off x="8288092" y="5453656"/>
            <a:ext cx="1469984" cy="365125"/>
          </a:xfrm>
          <a:prstGeom prst="rect">
            <a:avLst/>
          </a:prstGeom>
          <a:solidFill>
            <a:srgbClr val="38572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14">
            <a:extLst>
              <a:ext uri="{FF2B5EF4-FFF2-40B4-BE49-F238E27FC236}">
                <a16:creationId xmlns:a16="http://schemas.microsoft.com/office/drawing/2014/main" id="{CD8C5EB5-2EB1-5548-AB1E-B4FCD312F3FF}"/>
              </a:ext>
            </a:extLst>
          </p:cNvPr>
          <p:cNvSpPr>
            <a:spLocks/>
          </p:cNvSpPr>
          <p:nvPr/>
        </p:nvSpPr>
        <p:spPr bwMode="auto">
          <a:xfrm>
            <a:off x="7636718" y="5251710"/>
            <a:ext cx="244475" cy="323344"/>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1600" dirty="0">
                <a:latin typeface="Calibri" charset="0"/>
                <a:ea typeface="Calibri" charset="0"/>
                <a:cs typeface="Calibri" charset="0"/>
                <a:sym typeface="Calibri" charset="0"/>
              </a:rPr>
              <a:t>-8</a:t>
            </a:r>
          </a:p>
        </p:txBody>
      </p:sp>
    </p:spTree>
    <p:extLst>
      <p:ext uri="{BB962C8B-B14F-4D97-AF65-F5344CB8AC3E}">
        <p14:creationId xmlns:p14="http://schemas.microsoft.com/office/powerpoint/2010/main" val="250383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par>
                                <p:cTn id="8" presetID="42" presetClass="path" presetSubtype="0" accel="50000" decel="50000" fill="hold" nodeType="withEffect">
                                  <p:stCondLst>
                                    <p:cond delay="0"/>
                                  </p:stCondLst>
                                  <p:childTnLst>
                                    <p:animMotion origin="layout" path="M -3.75E-6 -1.85185E-6 L -3.75E-6 0.05116 " pathEditMode="relative" rAng="0" ptsTypes="AA">
                                      <p:cBhvr>
                                        <p:cTn id="9" dur="1000" fill="hold"/>
                                        <p:tgtEl>
                                          <p:spTgt spid="21"/>
                                        </p:tgtEl>
                                        <p:attrNameLst>
                                          <p:attrName>ppt_x</p:attrName>
                                          <p:attrName>ppt_y</p:attrName>
                                        </p:attrNameLst>
                                      </p:cBhvr>
                                      <p:rCtr x="0" y="2546"/>
                                    </p:animMotion>
                                  </p:childTnLst>
                                </p:cTn>
                              </p:par>
                              <p:par>
                                <p:cTn id="10" presetID="22" presetClass="entr" presetSubtype="1"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F38C1-3DD9-7842-8924-18F78D7A5CC5}"/>
              </a:ext>
            </a:extLst>
          </p:cNvPr>
          <p:cNvSpPr>
            <a:spLocks noGrp="1"/>
          </p:cNvSpPr>
          <p:nvPr>
            <p:ph type="title"/>
          </p:nvPr>
        </p:nvSpPr>
        <p:spPr/>
        <p:txBody>
          <a:bodyPr/>
          <a:lstStyle/>
          <a:p>
            <a:r>
              <a:rPr lang="en-US" dirty="0"/>
              <a:t>Stack Manipulation:</a:t>
            </a:r>
            <a:br>
              <a:rPr lang="en-US" dirty="0"/>
            </a:br>
            <a:r>
              <a:rPr lang="en-US" dirty="0"/>
              <a:t>Pop (x86)</a:t>
            </a:r>
          </a:p>
        </p:txBody>
      </p:sp>
      <p:sp>
        <p:nvSpPr>
          <p:cNvPr id="4" name="Content Placeholder 3">
            <a:extLst>
              <a:ext uri="{FF2B5EF4-FFF2-40B4-BE49-F238E27FC236}">
                <a16:creationId xmlns:a16="http://schemas.microsoft.com/office/drawing/2014/main" id="{D5FD361C-CE84-124C-A447-F35F98CE0406}"/>
              </a:ext>
            </a:extLst>
          </p:cNvPr>
          <p:cNvSpPr>
            <a:spLocks noGrp="1"/>
          </p:cNvSpPr>
          <p:nvPr>
            <p:ph idx="1"/>
          </p:nvPr>
        </p:nvSpPr>
        <p:spPr/>
        <p:txBody>
          <a:bodyPr>
            <a:normAutofit/>
          </a:bodyPr>
          <a:lstStyle/>
          <a:p>
            <a:r>
              <a:rPr lang="en-US" dirty="0" err="1">
                <a:latin typeface="Lucida Console" panose="020B0609040504020204" pitchFamily="49" charset="0"/>
              </a:rPr>
              <a:t>popq</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endParaRPr lang="en-US" baseline="-25000" dirty="0">
              <a:latin typeface="Lucida Console" panose="020B0609040504020204" pitchFamily="49" charset="0"/>
            </a:endParaRPr>
          </a:p>
          <a:p>
            <a:pPr lvl="1"/>
            <a:r>
              <a:rPr lang="en-US"/>
              <a:t>Load </a:t>
            </a:r>
            <a:r>
              <a:rPr lang="en-US" dirty="0"/>
              <a:t>operand from address held by %</a:t>
            </a:r>
            <a:r>
              <a:rPr lang="en-US" dirty="0" err="1"/>
              <a:t>rsp</a:t>
            </a:r>
            <a:endParaRPr lang="en-US" dirty="0"/>
          </a:p>
          <a:p>
            <a:pPr lvl="1"/>
            <a:r>
              <a:rPr lang="en-US" dirty="0"/>
              <a:t>Increment %</a:t>
            </a:r>
            <a:r>
              <a:rPr lang="en-US" dirty="0" err="1"/>
              <a:t>rsp</a:t>
            </a:r>
            <a:r>
              <a:rPr lang="en-US" dirty="0"/>
              <a:t> by 8</a:t>
            </a:r>
          </a:p>
          <a:p>
            <a:pPr lvl="1"/>
            <a:r>
              <a:rPr lang="en-US" dirty="0"/>
              <a:t>Save operand to </a:t>
            </a:r>
            <a:r>
              <a:rPr lang="en-US" i="1" dirty="0" err="1"/>
              <a:t>R</a:t>
            </a:r>
            <a:r>
              <a:rPr lang="en-US" i="1" baseline="-25000" dirty="0" err="1"/>
              <a:t>dest</a:t>
            </a:r>
            <a:endParaRPr lang="en-US" baseline="-25000" dirty="0"/>
          </a:p>
          <a:p>
            <a:r>
              <a:rPr lang="en-US" dirty="0"/>
              <a:t>Equivalent to</a:t>
            </a:r>
          </a:p>
          <a:p>
            <a:pPr lvl="1"/>
            <a:r>
              <a:rPr lang="en-US" dirty="0" err="1">
                <a:latin typeface="Lucida Console" panose="020B0609040504020204" pitchFamily="49" charset="0"/>
              </a:rPr>
              <a:t>movq</a:t>
            </a:r>
            <a:r>
              <a:rPr lang="en-US" dirty="0">
                <a:latin typeface="Lucida Console" panose="020B0609040504020204" pitchFamily="49" charset="0"/>
              </a:rPr>
              <a:t> (%</a:t>
            </a:r>
            <a:r>
              <a:rPr lang="en-US" dirty="0" err="1">
                <a:latin typeface="Lucida Console" panose="020B0609040504020204" pitchFamily="49" charset="0"/>
              </a:rPr>
              <a:t>rsp</a:t>
            </a:r>
            <a:r>
              <a:rPr lang="en-US" dirty="0">
                <a:latin typeface="Lucida Console" panose="020B0609040504020204" pitchFamily="49" charset="0"/>
              </a:rPr>
              <a:t>), </a:t>
            </a:r>
            <a:r>
              <a:rPr lang="en-US" i="1" dirty="0" err="1">
                <a:latin typeface="Lucida Console" panose="020B0609040504020204" pitchFamily="49" charset="0"/>
              </a:rPr>
              <a:t>R</a:t>
            </a:r>
            <a:r>
              <a:rPr lang="en-US" i="1" baseline="-25000" dirty="0" err="1">
                <a:latin typeface="Lucida Console" panose="020B0609040504020204" pitchFamily="49" charset="0"/>
              </a:rPr>
              <a:t>dest</a:t>
            </a:r>
            <a:endParaRPr lang="en-US" baseline="-25000" dirty="0">
              <a:latin typeface="Lucida Console" panose="020B0609040504020204" pitchFamily="49" charset="0"/>
            </a:endParaRPr>
          </a:p>
          <a:p>
            <a:pPr lvl="1"/>
            <a:r>
              <a:rPr lang="en-US" dirty="0" err="1">
                <a:latin typeface="Lucida Console" panose="020B0609040504020204" pitchFamily="49" charset="0"/>
              </a:rPr>
              <a:t>addq</a:t>
            </a:r>
            <a:r>
              <a:rPr lang="en-US" dirty="0">
                <a:latin typeface="Lucida Console" panose="020B0609040504020204" pitchFamily="49" charset="0"/>
              </a:rPr>
              <a:t> $8, %</a:t>
            </a:r>
            <a:r>
              <a:rPr lang="en-US" dirty="0" err="1">
                <a:latin typeface="Lucida Console" panose="020B0609040504020204" pitchFamily="49" charset="0"/>
              </a:rPr>
              <a:t>rsp</a:t>
            </a:r>
            <a:endParaRPr lang="en-US"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E512558-D4F9-C441-9E25-6AB830CAD36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89A23F1-0A6C-C047-A814-2BB6415FCC2C}"/>
              </a:ext>
            </a:extLst>
          </p:cNvPr>
          <p:cNvSpPr>
            <a:spLocks noGrp="1"/>
          </p:cNvSpPr>
          <p:nvPr>
            <p:ph type="sldNum" sz="quarter" idx="12"/>
          </p:nvPr>
        </p:nvSpPr>
        <p:spPr/>
        <p:txBody>
          <a:bodyPr/>
          <a:lstStyle/>
          <a:p>
            <a:fld id="{B30C84D9-7A41-4FEB-892B-80917372DB87}" type="slidenum">
              <a:rPr lang="en-US" smtClean="0"/>
              <a:t>99</a:t>
            </a:fld>
            <a:endParaRPr lang="en-US"/>
          </a:p>
        </p:txBody>
      </p:sp>
      <p:sp>
        <p:nvSpPr>
          <p:cNvPr id="7" name="Text Placeholder 6">
            <a:extLst>
              <a:ext uri="{FF2B5EF4-FFF2-40B4-BE49-F238E27FC236}">
                <a16:creationId xmlns:a16="http://schemas.microsoft.com/office/drawing/2014/main" id="{86CEBD4E-FDE3-6D42-8482-0A80DCC6EB9E}"/>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7FD55767-B169-2E4B-A66F-CCE3311F6059}"/>
              </a:ext>
            </a:extLst>
          </p:cNvPr>
          <p:cNvSpPr/>
          <p:nvPr/>
        </p:nvSpPr>
        <p:spPr>
          <a:xfrm>
            <a:off x="8288092" y="2424547"/>
            <a:ext cx="1469984" cy="267620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21" name="Group 20">
            <a:extLst>
              <a:ext uri="{FF2B5EF4-FFF2-40B4-BE49-F238E27FC236}">
                <a16:creationId xmlns:a16="http://schemas.microsoft.com/office/drawing/2014/main" id="{6A512D74-181C-134C-A931-1AD503F1ECB7}"/>
              </a:ext>
            </a:extLst>
          </p:cNvPr>
          <p:cNvGrpSpPr/>
          <p:nvPr/>
        </p:nvGrpSpPr>
        <p:grpSpPr>
          <a:xfrm>
            <a:off x="6096000" y="5449449"/>
            <a:ext cx="2192092" cy="369332"/>
            <a:chOff x="6096000" y="5449449"/>
            <a:chExt cx="2192092" cy="369332"/>
          </a:xfrm>
        </p:grpSpPr>
        <p:sp>
          <p:nvSpPr>
            <p:cNvPr id="9" name="TextBox 8">
              <a:extLst>
                <a:ext uri="{FF2B5EF4-FFF2-40B4-BE49-F238E27FC236}">
                  <a16:creationId xmlns:a16="http://schemas.microsoft.com/office/drawing/2014/main" id="{0129034B-CEBD-8840-8F04-356D45D5CC5B}"/>
                </a:ext>
              </a:extLst>
            </p:cNvPr>
            <p:cNvSpPr txBox="1"/>
            <p:nvPr/>
          </p:nvSpPr>
          <p:spPr>
            <a:xfrm>
              <a:off x="6096000" y="5449449"/>
              <a:ext cx="1408527" cy="369332"/>
            </a:xfrm>
            <a:prstGeom prst="rect">
              <a:avLst/>
            </a:prstGeom>
            <a:noFill/>
          </p:spPr>
          <p:txBody>
            <a:bodyPr wrap="none" rtlCol="0" anchor="ctr">
              <a:spAutoFit/>
            </a:bodyPr>
            <a:lstStyle/>
            <a:p>
              <a:pPr algn="r"/>
              <a:r>
                <a:rPr lang="en-US" dirty="0"/>
                <a:t>Stack Pointer</a:t>
              </a:r>
            </a:p>
          </p:txBody>
        </p:sp>
        <p:cxnSp>
          <p:nvCxnSpPr>
            <p:cNvPr id="10" name="Straight Arrow Connector 9">
              <a:extLst>
                <a:ext uri="{FF2B5EF4-FFF2-40B4-BE49-F238E27FC236}">
                  <a16:creationId xmlns:a16="http://schemas.microsoft.com/office/drawing/2014/main" id="{4F11BBBF-0D3B-A749-8F5C-29BCE8952EAA}"/>
                </a:ext>
              </a:extLst>
            </p:cNvPr>
            <p:cNvCxnSpPr>
              <a:cxnSpLocks/>
              <a:stCxn id="9" idx="3"/>
              <a:endCxn id="20" idx="1"/>
            </p:cNvCxnSpPr>
            <p:nvPr/>
          </p:nvCxnSpPr>
          <p:spPr>
            <a:xfrm>
              <a:off x="7504527" y="5634115"/>
              <a:ext cx="783565" cy="2104"/>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C9572C72-C2BB-8C4D-9730-F2E188396BC3}"/>
              </a:ext>
            </a:extLst>
          </p:cNvPr>
          <p:cNvSpPr txBox="1"/>
          <p:nvPr/>
        </p:nvSpPr>
        <p:spPr>
          <a:xfrm>
            <a:off x="10122762" y="3268885"/>
            <a:ext cx="1138645" cy="646331"/>
          </a:xfrm>
          <a:prstGeom prst="rect">
            <a:avLst/>
          </a:prstGeom>
          <a:noFill/>
        </p:spPr>
        <p:txBody>
          <a:bodyPr wrap="none" rtlCol="0">
            <a:spAutoFit/>
          </a:bodyPr>
          <a:lstStyle/>
          <a:p>
            <a:pPr algn="ctr"/>
            <a:r>
              <a:rPr lang="en-US" dirty="0"/>
              <a:t>Higher</a:t>
            </a:r>
            <a:br>
              <a:rPr lang="en-US" dirty="0"/>
            </a:br>
            <a:r>
              <a:rPr lang="en-US" dirty="0"/>
              <a:t>Addresses</a:t>
            </a:r>
          </a:p>
        </p:txBody>
      </p:sp>
      <p:sp>
        <p:nvSpPr>
          <p:cNvPr id="12" name="TextBox 11">
            <a:extLst>
              <a:ext uri="{FF2B5EF4-FFF2-40B4-BE49-F238E27FC236}">
                <a16:creationId xmlns:a16="http://schemas.microsoft.com/office/drawing/2014/main" id="{950BDE6C-754B-8C46-8AFE-2F09BB25613F}"/>
              </a:ext>
            </a:extLst>
          </p:cNvPr>
          <p:cNvSpPr txBox="1"/>
          <p:nvPr/>
        </p:nvSpPr>
        <p:spPr>
          <a:xfrm>
            <a:off x="10122761" y="4098062"/>
            <a:ext cx="1138645" cy="646331"/>
          </a:xfrm>
          <a:prstGeom prst="rect">
            <a:avLst/>
          </a:prstGeom>
          <a:noFill/>
        </p:spPr>
        <p:txBody>
          <a:bodyPr wrap="none" rtlCol="0">
            <a:spAutoFit/>
          </a:bodyPr>
          <a:lstStyle/>
          <a:p>
            <a:pPr algn="ctr"/>
            <a:r>
              <a:rPr lang="en-US" dirty="0"/>
              <a:t>Lower</a:t>
            </a:r>
            <a:br>
              <a:rPr lang="en-US" dirty="0"/>
            </a:br>
            <a:r>
              <a:rPr lang="en-US" dirty="0"/>
              <a:t>Addresses</a:t>
            </a:r>
          </a:p>
        </p:txBody>
      </p:sp>
      <p:cxnSp>
        <p:nvCxnSpPr>
          <p:cNvPr id="13" name="Straight Arrow Connector 12">
            <a:extLst>
              <a:ext uri="{FF2B5EF4-FFF2-40B4-BE49-F238E27FC236}">
                <a16:creationId xmlns:a16="http://schemas.microsoft.com/office/drawing/2014/main" id="{06C47439-C2FD-0142-ABD5-6143597F55E3}"/>
              </a:ext>
            </a:extLst>
          </p:cNvPr>
          <p:cNvCxnSpPr>
            <a:stCxn id="11" idx="0"/>
          </p:cNvCxnSpPr>
          <p:nvPr/>
        </p:nvCxnSpPr>
        <p:spPr>
          <a:xfrm flipH="1" flipV="1">
            <a:off x="10687538" y="2216496"/>
            <a:ext cx="4547" cy="105238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83BBC88-1CEC-9A4B-997C-D60F15E1B1EC}"/>
              </a:ext>
            </a:extLst>
          </p:cNvPr>
          <p:cNvCxnSpPr>
            <a:cxnSpLocks/>
            <a:stCxn id="12" idx="2"/>
          </p:cNvCxnSpPr>
          <p:nvPr/>
        </p:nvCxnSpPr>
        <p:spPr>
          <a:xfrm>
            <a:off x="10692084" y="4744393"/>
            <a:ext cx="0" cy="10146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207EFBC-4E76-0A47-B94E-4514425F17F0}"/>
              </a:ext>
            </a:extLst>
          </p:cNvPr>
          <p:cNvSpPr/>
          <p:nvPr/>
        </p:nvSpPr>
        <p:spPr>
          <a:xfrm>
            <a:off x="8288092" y="5100753"/>
            <a:ext cx="1469984" cy="3651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75C7CD67-B98F-1845-BB83-F8AF141A1DFE}"/>
              </a:ext>
            </a:extLst>
          </p:cNvPr>
          <p:cNvSpPr/>
          <p:nvPr/>
        </p:nvSpPr>
        <p:spPr>
          <a:xfrm>
            <a:off x="8288092" y="5453656"/>
            <a:ext cx="1469984" cy="365125"/>
          </a:xfrm>
          <a:prstGeom prst="rect">
            <a:avLst/>
          </a:prstGeom>
          <a:solidFill>
            <a:srgbClr val="38572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14">
            <a:extLst>
              <a:ext uri="{FF2B5EF4-FFF2-40B4-BE49-F238E27FC236}">
                <a16:creationId xmlns:a16="http://schemas.microsoft.com/office/drawing/2014/main" id="{CD8C5EB5-2EB1-5548-AB1E-B4FCD312F3FF}"/>
              </a:ext>
            </a:extLst>
          </p:cNvPr>
          <p:cNvSpPr>
            <a:spLocks/>
          </p:cNvSpPr>
          <p:nvPr/>
        </p:nvSpPr>
        <p:spPr bwMode="auto">
          <a:xfrm>
            <a:off x="7636718" y="5251710"/>
            <a:ext cx="283732" cy="323165"/>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1600" dirty="0">
                <a:latin typeface="Calibri" charset="0"/>
                <a:ea typeface="Calibri" charset="0"/>
                <a:cs typeface="Calibri" charset="0"/>
                <a:sym typeface="Calibri" charset="0"/>
              </a:rPr>
              <a:t>+8</a:t>
            </a:r>
          </a:p>
        </p:txBody>
      </p:sp>
    </p:spTree>
    <p:extLst>
      <p:ext uri="{BB962C8B-B14F-4D97-AF65-F5344CB8AC3E}">
        <p14:creationId xmlns:p14="http://schemas.microsoft.com/office/powerpoint/2010/main" val="10453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1000"/>
                                        <p:tgtEl>
                                          <p:spTgt spid="20"/>
                                        </p:tgtEl>
                                      </p:cBhvr>
                                    </p:animEffect>
                                    <p:set>
                                      <p:cBhvr>
                                        <p:cTn id="7" dur="1" fill="hold">
                                          <p:stCondLst>
                                            <p:cond delay="999"/>
                                          </p:stCondLst>
                                        </p:cTn>
                                        <p:tgtEl>
                                          <p:spTgt spid="20"/>
                                        </p:tgtEl>
                                        <p:attrNameLst>
                                          <p:attrName>style.visibility</p:attrName>
                                        </p:attrNameLst>
                                      </p:cBhvr>
                                      <p:to>
                                        <p:strVal val="hidden"/>
                                      </p:to>
                                    </p:set>
                                  </p:childTnLst>
                                </p:cTn>
                              </p:par>
                              <p:par>
                                <p:cTn id="8" presetID="42" presetClass="path" presetSubtype="0" accel="50000" decel="50000" fill="hold" nodeType="withEffect">
                                  <p:stCondLst>
                                    <p:cond delay="0"/>
                                  </p:stCondLst>
                                  <p:childTnLst>
                                    <p:animMotion origin="layout" path="M -3.75E-6 2.22222E-6 L -0.00195 -0.05579 " pathEditMode="relative" rAng="0" ptsTypes="AA">
                                      <p:cBhvr>
                                        <p:cTn id="9" dur="1000" fill="hold"/>
                                        <p:tgtEl>
                                          <p:spTgt spid="21"/>
                                        </p:tgtEl>
                                        <p:attrNameLst>
                                          <p:attrName>ppt_x</p:attrName>
                                          <p:attrName>ppt_y</p:attrName>
                                        </p:attrNameLst>
                                      </p:cBhvr>
                                      <p:rCtr x="-104" y="-2801"/>
                                    </p:animMotion>
                                  </p:childTnLst>
                                </p:cTn>
                              </p:par>
                              <p:par>
                                <p:cTn id="10" presetID="22" presetClass="entr" presetSubtype="4"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54548</TotalTime>
  <Words>21052</Words>
  <Application>Microsoft Macintosh PowerPoint</Application>
  <PresentationFormat>Widescreen</PresentationFormat>
  <Paragraphs>3855</Paragraphs>
  <Slides>125</Slides>
  <Notes>110</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125</vt:i4>
      </vt:variant>
    </vt:vector>
  </HeadingPairs>
  <TitlesOfParts>
    <vt:vector size="134" baseType="lpstr">
      <vt:lpstr>Arial</vt:lpstr>
      <vt:lpstr>Calibri</vt:lpstr>
      <vt:lpstr>Calibri Light</vt:lpstr>
      <vt:lpstr>Courier</vt:lpstr>
      <vt:lpstr>Courier New</vt:lpstr>
      <vt:lpstr>Courier New Bold</vt:lpstr>
      <vt:lpstr>Lucida Console</vt:lpstr>
      <vt:lpstr>Trebuchet MS</vt:lpstr>
      <vt:lpstr>Office Theme</vt:lpstr>
      <vt:lpstr>Translating C’s Data Structures &amp; Control Structures into Assembly Code</vt:lpstr>
      <vt:lpstr>PowerPoint Presentation</vt:lpstr>
      <vt:lpstr>Structured Data: One-Dimensional Arrays</vt:lpstr>
      <vt:lpstr>Array Overview</vt:lpstr>
      <vt:lpstr>Array Indexing  Pointer Arithmetic</vt:lpstr>
      <vt:lpstr>Array Access</vt:lpstr>
      <vt:lpstr>Element Addresses (x86)</vt:lpstr>
      <vt:lpstr>Element Addresses (ARM)</vt:lpstr>
      <vt:lpstr>Example: Traversing an Array (x86)</vt:lpstr>
      <vt:lpstr>Example: Traversing an Array (ARM)</vt:lpstr>
      <vt:lpstr>Example: Traversing an Array (x86)</vt:lpstr>
      <vt:lpstr>Example: Traversing an Array (ARM)</vt:lpstr>
      <vt:lpstr>Pointer Arithmetic</vt:lpstr>
      <vt:lpstr>Pointer Arithmetic Practice</vt:lpstr>
      <vt:lpstr>Structured Data: Nested Arrays</vt:lpstr>
      <vt:lpstr>Multidimensional Arrays</vt:lpstr>
      <vt:lpstr>Nested Array = Array of Arrays</vt:lpstr>
      <vt:lpstr>Nested Array = Array of Arrays</vt:lpstr>
      <vt:lpstr>Nested Arrays: Example</vt:lpstr>
      <vt:lpstr>Nested Arrays: Example</vt:lpstr>
      <vt:lpstr>Let’s break that down</vt:lpstr>
      <vt:lpstr>Base Address of Row [i]</vt:lpstr>
      <vt:lpstr>Address of Element [i][j]</vt:lpstr>
      <vt:lpstr>Address of Element [i][j]</vt:lpstr>
      <vt:lpstr> Find the Array’s Dimensions</vt:lpstr>
      <vt:lpstr> Find the Array’s Dimensions</vt:lpstr>
      <vt:lpstr>Nested Arrays are Great, but…</vt:lpstr>
      <vt:lpstr>Structured Data: Iliffe Vectors</vt:lpstr>
      <vt:lpstr>Illiffe Vector = Array of Pointers to Arrays</vt:lpstr>
      <vt:lpstr>Iliffe Vector</vt:lpstr>
      <vt:lpstr>Iliffe Vectors: Example</vt:lpstr>
      <vt:lpstr>Let’s step through that</vt:lpstr>
      <vt:lpstr>Iliffe Vectors: Example</vt:lpstr>
      <vt:lpstr>Let’s step through that</vt:lpstr>
      <vt:lpstr>Similar Accesses in C Different Accesses in Assembly</vt:lpstr>
      <vt:lpstr>Structured Data: Structs</vt:lpstr>
      <vt:lpstr>Struct Overview aka “Record”</vt:lpstr>
      <vt:lpstr>Structure layout</vt:lpstr>
      <vt:lpstr>Structure layout</vt:lpstr>
      <vt:lpstr>Field Alignment</vt:lpstr>
      <vt:lpstr>Field Alignment (64-bit system)</vt:lpstr>
      <vt:lpstr>Field Alignment</vt:lpstr>
      <vt:lpstr>Data Structures: Key Ideas</vt:lpstr>
      <vt:lpstr>Structured Programming: Condition Codes/Flags</vt:lpstr>
      <vt:lpstr>Process State</vt:lpstr>
      <vt:lpstr>Condition Codes/Flags: Setting Implicitly</vt:lpstr>
      <vt:lpstr>Condition Codes/Flags: Setting Explicitly</vt:lpstr>
      <vt:lpstr>Jumping/Branching: Conditions independent of signed/unsigned</vt:lpstr>
      <vt:lpstr>Jumping/Branching: Signed values</vt:lpstr>
      <vt:lpstr>Jumping/Branching: Unsigned values</vt:lpstr>
      <vt:lpstr>Nifty Optimization</vt:lpstr>
      <vt:lpstr>Structured Programming: Recipes’ Intermediate Form</vt:lpstr>
      <vt:lpstr>GOTO Statements: Handle with Care</vt:lpstr>
      <vt:lpstr>Structured Programming: Conditional Statements</vt:lpstr>
      <vt:lpstr>If-Then-Else: Example</vt:lpstr>
      <vt:lpstr>Let’s step through that</vt:lpstr>
      <vt:lpstr>If-Then-Else: Recipe</vt:lpstr>
      <vt:lpstr>Tautologies of Expression Negation</vt:lpstr>
      <vt:lpstr>If-Then-Else: Example</vt:lpstr>
      <vt:lpstr>Compound Conditionals: Conjunction</vt:lpstr>
      <vt:lpstr>Compound Conditionals: Disjunction (-O0)</vt:lpstr>
      <vt:lpstr>Compound Conditionals: Disjunction (-Og)</vt:lpstr>
      <vt:lpstr>Conditional Set</vt:lpstr>
      <vt:lpstr>Conditional Assignments</vt:lpstr>
      <vt:lpstr>Conditional Assignment: Recipe</vt:lpstr>
      <vt:lpstr>Conditional Move (x86) Conditional Select (ARM)</vt:lpstr>
      <vt:lpstr>Conditional Assignment: Recipe</vt:lpstr>
      <vt:lpstr>Conditional Assignment: Valuable but Limited</vt:lpstr>
      <vt:lpstr>Conditional Assignment: When is if-then-else the smarter choice?</vt:lpstr>
      <vt:lpstr>Structured Programming: Loops</vt:lpstr>
      <vt:lpstr>Do Loop: Example</vt:lpstr>
      <vt:lpstr>Do Loop: Recipe</vt:lpstr>
      <vt:lpstr>Do Loop: Example</vt:lpstr>
      <vt:lpstr>If-Then-Else Recipe vs Do Loop Recipe</vt:lpstr>
      <vt:lpstr>While Loop: Recipe (-Og)</vt:lpstr>
      <vt:lpstr>While Loop: Recipe (-O1)</vt:lpstr>
      <vt:lpstr>While Loop: Example</vt:lpstr>
      <vt:lpstr>While Loop: Example</vt:lpstr>
      <vt:lpstr>For Loop: Recipe</vt:lpstr>
      <vt:lpstr>For Loop: Example</vt:lpstr>
      <vt:lpstr>Putting it together: C’s null-terminated strings</vt:lpstr>
      <vt:lpstr>Copying strings</vt:lpstr>
      <vt:lpstr>Structured Programming: Conditional Execution</vt:lpstr>
      <vt:lpstr>Switch-Case, Case-When, Match</vt:lpstr>
      <vt:lpstr>Conditional Execution: Functional Equivalence</vt:lpstr>
      <vt:lpstr>Conditional Execution: Functional Equivalence (with fallthrough)</vt:lpstr>
      <vt:lpstr>Conditional Execution: BST Recipe</vt:lpstr>
      <vt:lpstr>Conditional Execution: BST Example</vt:lpstr>
      <vt:lpstr>Conditional Execution: Jump Table Recipe</vt:lpstr>
      <vt:lpstr>Conditional Execution: Jump Table Example</vt:lpstr>
      <vt:lpstr>Control Structures: Key Ideas</vt:lpstr>
      <vt:lpstr>Structured Programming: Procedure Call/Return</vt:lpstr>
      <vt:lpstr>Procedure Call/Return: Nomenclature</vt:lpstr>
      <vt:lpstr>The Program Stack</vt:lpstr>
      <vt:lpstr>The Program Stack</vt:lpstr>
      <vt:lpstr>The Program Stack</vt:lpstr>
      <vt:lpstr>Consequences of Stack Growing to Lower Addresses</vt:lpstr>
      <vt:lpstr>Stack Manipulation: Push (x86)</vt:lpstr>
      <vt:lpstr>Stack Manipulation: Pop (x86)</vt:lpstr>
      <vt:lpstr>Stack Manipulation: Push/Pop Example</vt:lpstr>
      <vt:lpstr>Stack Manipulation: Stack Alignment</vt:lpstr>
      <vt:lpstr>Stack Manipulation: Push/Pop (ARM)</vt:lpstr>
      <vt:lpstr>Stack Manipulation: Push/Pop Example</vt:lpstr>
      <vt:lpstr>Stack Manipulation: Add/Subtract</vt:lpstr>
      <vt:lpstr>Stack Manipulation: Add/Subtract Example</vt:lpstr>
      <vt:lpstr>Procedure Call x86</vt:lpstr>
      <vt:lpstr>Procedure Return x86</vt:lpstr>
      <vt:lpstr>x86 Procedure Call/Return Example</vt:lpstr>
      <vt:lpstr>x86 Procedure Call/Return Example</vt:lpstr>
      <vt:lpstr>x86 Procedure Call/Return Example</vt:lpstr>
      <vt:lpstr>Procedure Call ARM</vt:lpstr>
      <vt:lpstr>Procedure Return ARM</vt:lpstr>
      <vt:lpstr>ARM Procedure Call/Return Example</vt:lpstr>
      <vt:lpstr>ARM Procedure Call/Return Example</vt:lpstr>
      <vt:lpstr>ARM Procedure Call/Return Example</vt:lpstr>
      <vt:lpstr>Procedure Call/Return: x86 Interprocedural Data</vt:lpstr>
      <vt:lpstr>Procedure Call/Return: ARM Interprocedural Data</vt:lpstr>
      <vt:lpstr>Procedure Call/Return: Interprocedural Data Example</vt:lpstr>
      <vt:lpstr>Why is the Compiler Saving X29?</vt:lpstr>
      <vt:lpstr>Procedure Call/Return: Saving Registers</vt:lpstr>
      <vt:lpstr>Procedure Call/Return: x86 Register Saving Conventions</vt:lpstr>
      <vt:lpstr>Procedure Call/Return: ARM Register Saving Conventions</vt:lpstr>
      <vt:lpstr>Procedure Call/Return: Saved Register Example</vt:lpstr>
      <vt:lpstr>Procedure Call/Return: Saved Register Example</vt:lpstr>
      <vt:lpstr>Procedure Call/Return: Key Ideas</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721</cp:revision>
  <dcterms:created xsi:type="dcterms:W3CDTF">2018-01-03T19:54:25Z</dcterms:created>
  <dcterms:modified xsi:type="dcterms:W3CDTF">2022-12-25T03:07:49Z</dcterms:modified>
</cp:coreProperties>
</file>