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301" r:id="rId3"/>
    <p:sldId id="303" r:id="rId4"/>
    <p:sldId id="302" r:id="rId5"/>
    <p:sldId id="322" r:id="rId6"/>
    <p:sldId id="323" r:id="rId7"/>
    <p:sldId id="305" r:id="rId8"/>
    <p:sldId id="324" r:id="rId9"/>
    <p:sldId id="304" r:id="rId10"/>
    <p:sldId id="306" r:id="rId11"/>
    <p:sldId id="307" r:id="rId12"/>
    <p:sldId id="379" r:id="rId13"/>
    <p:sldId id="382" r:id="rId14"/>
    <p:sldId id="368" r:id="rId15"/>
    <p:sldId id="369" r:id="rId16"/>
    <p:sldId id="373" r:id="rId17"/>
    <p:sldId id="380" r:id="rId18"/>
    <p:sldId id="308" r:id="rId19"/>
    <p:sldId id="383" r:id="rId20"/>
    <p:sldId id="384" r:id="rId21"/>
    <p:sldId id="385" r:id="rId22"/>
    <p:sldId id="386" r:id="rId23"/>
    <p:sldId id="381" r:id="rId24"/>
    <p:sldId id="309" r:id="rId25"/>
    <p:sldId id="310" r:id="rId26"/>
    <p:sldId id="387" r:id="rId27"/>
    <p:sldId id="388" r:id="rId28"/>
    <p:sldId id="311" r:id="rId29"/>
    <p:sldId id="389" r:id="rId30"/>
    <p:sldId id="370" r:id="rId31"/>
    <p:sldId id="371" r:id="rId32"/>
    <p:sldId id="395" r:id="rId33"/>
    <p:sldId id="390" r:id="rId34"/>
    <p:sldId id="391" r:id="rId35"/>
    <p:sldId id="392" r:id="rId36"/>
    <p:sldId id="374" r:id="rId37"/>
    <p:sldId id="394" r:id="rId38"/>
    <p:sldId id="396" r:id="rId39"/>
    <p:sldId id="312" r:id="rId40"/>
    <p:sldId id="313" r:id="rId41"/>
    <p:sldId id="314" r:id="rId42"/>
    <p:sldId id="315" r:id="rId43"/>
    <p:sldId id="316" r:id="rId44"/>
    <p:sldId id="317" r:id="rId45"/>
    <p:sldId id="318" r:id="rId46"/>
    <p:sldId id="377" r:id="rId47"/>
    <p:sldId id="409" r:id="rId48"/>
    <p:sldId id="319" r:id="rId49"/>
    <p:sldId id="320" r:id="rId50"/>
    <p:sldId id="410" r:id="rId51"/>
    <p:sldId id="397" r:id="rId52"/>
    <p:sldId id="398" r:id="rId53"/>
    <p:sldId id="399" r:id="rId54"/>
    <p:sldId id="411" r:id="rId55"/>
    <p:sldId id="412" r:id="rId56"/>
    <p:sldId id="3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a:srgbClr val="E9EAFF"/>
    <a:srgbClr val="162AFF"/>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autoAdjust="0"/>
    <p:restoredTop sz="82449" autoAdjust="0"/>
  </p:normalViewPr>
  <p:slideViewPr>
    <p:cSldViewPr snapToGrid="0">
      <p:cViewPr varScale="1">
        <p:scale>
          <a:sx n="100" d="100"/>
          <a:sy n="100" d="100"/>
        </p:scale>
        <p:origin x="1496" y="16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450E9-715D-42D8-9747-C0402EEB663B}" type="datetimeFigureOut">
              <a:rPr lang="en-US" smtClean="0"/>
              <a:t>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1C161-4068-4B77-B93E-241C90510927}" type="slidenum">
              <a:rPr lang="en-US" smtClean="0"/>
              <a:t>‹#›</a:t>
            </a:fld>
            <a:endParaRPr lang="en-US"/>
          </a:p>
        </p:txBody>
      </p:sp>
    </p:spTree>
    <p:extLst>
      <p:ext uri="{BB962C8B-B14F-4D97-AF65-F5344CB8AC3E}">
        <p14:creationId xmlns:p14="http://schemas.microsoft.com/office/powerpoint/2010/main" val="283918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next slide, we do a sanity check for converting binary to hex</a:t>
            </a:r>
          </a:p>
        </p:txBody>
      </p:sp>
      <p:sp>
        <p:nvSpPr>
          <p:cNvPr id="4" name="Slide Number Placeholder 3"/>
          <p:cNvSpPr>
            <a:spLocks noGrp="1"/>
          </p:cNvSpPr>
          <p:nvPr>
            <p:ph type="sldNum" sz="quarter" idx="5"/>
          </p:nvPr>
        </p:nvSpPr>
        <p:spPr/>
        <p:txBody>
          <a:bodyPr/>
          <a:lstStyle/>
          <a:p>
            <a:fld id="{B451C161-4068-4B77-B93E-241C90510927}" type="slidenum">
              <a:rPr lang="en-US" smtClean="0"/>
              <a:t>5</a:t>
            </a:fld>
            <a:endParaRPr lang="en-US"/>
          </a:p>
        </p:txBody>
      </p:sp>
    </p:spTree>
    <p:extLst>
      <p:ext uri="{BB962C8B-B14F-4D97-AF65-F5344CB8AC3E}">
        <p14:creationId xmlns:p14="http://schemas.microsoft.com/office/powerpoint/2010/main" val="3487718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22</a:t>
            </a:fld>
            <a:endParaRPr lang="en-US"/>
          </a:p>
        </p:txBody>
      </p:sp>
    </p:spTree>
    <p:extLst>
      <p:ext uri="{BB962C8B-B14F-4D97-AF65-F5344CB8AC3E}">
        <p14:creationId xmlns:p14="http://schemas.microsoft.com/office/powerpoint/2010/main" val="2202244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+ 1 = 0 isn’t particularly shocking.</a:t>
            </a:r>
          </a:p>
        </p:txBody>
      </p:sp>
      <p:sp>
        <p:nvSpPr>
          <p:cNvPr id="4" name="Slide Number Placeholder 3"/>
          <p:cNvSpPr>
            <a:spLocks noGrp="1"/>
          </p:cNvSpPr>
          <p:nvPr>
            <p:ph type="sldNum" sz="quarter" idx="5"/>
          </p:nvPr>
        </p:nvSpPr>
        <p:spPr/>
        <p:txBody>
          <a:bodyPr/>
          <a:lstStyle/>
          <a:p>
            <a:fld id="{B451C161-4068-4B77-B93E-241C90510927}" type="slidenum">
              <a:rPr lang="en-US" smtClean="0"/>
              <a:t>24</a:t>
            </a:fld>
            <a:endParaRPr lang="en-US"/>
          </a:p>
        </p:txBody>
      </p:sp>
    </p:spTree>
    <p:extLst>
      <p:ext uri="{BB962C8B-B14F-4D97-AF65-F5344CB8AC3E}">
        <p14:creationId xmlns:p14="http://schemas.microsoft.com/office/powerpoint/2010/main" val="3164202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b_{n-1} has to be a 1, because -1 is negative.</a:t>
            </a:r>
          </a:p>
          <a:p>
            <a:r>
              <a:rPr lang="en-US" dirty="0"/>
              <a:t>We already know that -2^{n-1}, which is TYPE_MIN, is 100…00.</a:t>
            </a:r>
          </a:p>
          <a:p>
            <a:r>
              <a:rPr lang="en-US" dirty="0"/>
              <a:t>The remaining summation is 1s in every position except the sign bit.</a:t>
            </a:r>
          </a:p>
          <a:p>
            <a:r>
              <a:rPr lang="en-US" dirty="0"/>
              <a:t>We already know that TYPE_MAX + 1 = TYPE_MIN, so it’s no surprise that -1 = -TYPE_MIN + TYPE_MAX</a:t>
            </a:r>
          </a:p>
          <a:p>
            <a:r>
              <a:rPr lang="en-US" dirty="0"/>
              <a:t>Adding those together, we get all ones…</a:t>
            </a:r>
          </a:p>
          <a:p>
            <a:r>
              <a:rPr lang="en-US" dirty="0"/>
              <a:t>… or all F’s</a:t>
            </a:r>
          </a:p>
        </p:txBody>
      </p:sp>
      <p:sp>
        <p:nvSpPr>
          <p:cNvPr id="4" name="Slide Number Placeholder 3"/>
          <p:cNvSpPr>
            <a:spLocks noGrp="1"/>
          </p:cNvSpPr>
          <p:nvPr>
            <p:ph type="sldNum" sz="quarter" idx="5"/>
          </p:nvPr>
        </p:nvSpPr>
        <p:spPr/>
        <p:txBody>
          <a:bodyPr/>
          <a:lstStyle/>
          <a:p>
            <a:fld id="{B451C161-4068-4B77-B93E-241C90510927}" type="slidenum">
              <a:rPr lang="en-US" smtClean="0"/>
              <a:t>25</a:t>
            </a:fld>
            <a:endParaRPr lang="en-US"/>
          </a:p>
        </p:txBody>
      </p:sp>
    </p:spTree>
    <p:extLst>
      <p:ext uri="{BB962C8B-B14F-4D97-AF65-F5344CB8AC3E}">
        <p14:creationId xmlns:p14="http://schemas.microsoft.com/office/powerpoint/2010/main" val="3170407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this is interesting</a:t>
            </a:r>
          </a:p>
        </p:txBody>
      </p:sp>
      <p:sp>
        <p:nvSpPr>
          <p:cNvPr id="4" name="Slide Number Placeholder 3"/>
          <p:cNvSpPr>
            <a:spLocks noGrp="1"/>
          </p:cNvSpPr>
          <p:nvPr>
            <p:ph type="sldNum" sz="quarter" idx="5"/>
          </p:nvPr>
        </p:nvSpPr>
        <p:spPr/>
        <p:txBody>
          <a:bodyPr/>
          <a:lstStyle/>
          <a:p>
            <a:fld id="{B451C161-4068-4B77-B93E-241C90510927}" type="slidenum">
              <a:rPr lang="en-US" smtClean="0"/>
              <a:t>26</a:t>
            </a:fld>
            <a:endParaRPr lang="en-US"/>
          </a:p>
        </p:txBody>
      </p:sp>
    </p:spTree>
    <p:extLst>
      <p:ext uri="{BB962C8B-B14F-4D97-AF65-F5344CB8AC3E}">
        <p14:creationId xmlns:p14="http://schemas.microsoft.com/office/powerpoint/2010/main" val="3880656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27</a:t>
            </a:fld>
            <a:endParaRPr lang="en-US"/>
          </a:p>
        </p:txBody>
      </p:sp>
    </p:spTree>
    <p:extLst>
      <p:ext uri="{BB962C8B-B14F-4D97-AF65-F5344CB8AC3E}">
        <p14:creationId xmlns:p14="http://schemas.microsoft.com/office/powerpoint/2010/main" val="325155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29</a:t>
            </a:fld>
            <a:endParaRPr lang="en-US"/>
          </a:p>
        </p:txBody>
      </p:sp>
    </p:spTree>
    <p:extLst>
      <p:ext uri="{BB962C8B-B14F-4D97-AF65-F5344CB8AC3E}">
        <p14:creationId xmlns:p14="http://schemas.microsoft.com/office/powerpoint/2010/main" val="4085329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30</a:t>
            </a:fld>
            <a:endParaRPr lang="en-US"/>
          </a:p>
        </p:txBody>
      </p:sp>
    </p:spTree>
    <p:extLst>
      <p:ext uri="{BB962C8B-B14F-4D97-AF65-F5344CB8AC3E}">
        <p14:creationId xmlns:p14="http://schemas.microsoft.com/office/powerpoint/2010/main" val="269781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Subtraction is really addition!</a:t>
            </a:r>
          </a:p>
        </p:txBody>
      </p:sp>
      <p:sp>
        <p:nvSpPr>
          <p:cNvPr id="4" name="Slide Number Placeholder 3"/>
          <p:cNvSpPr>
            <a:spLocks noGrp="1"/>
          </p:cNvSpPr>
          <p:nvPr>
            <p:ph type="sldNum" sz="quarter" idx="5"/>
          </p:nvPr>
        </p:nvSpPr>
        <p:spPr/>
        <p:txBody>
          <a:bodyPr/>
          <a:lstStyle/>
          <a:p>
            <a:fld id="{B451C161-4068-4B77-B93E-241C90510927}" type="slidenum">
              <a:rPr lang="en-US" smtClean="0"/>
              <a:t>31</a:t>
            </a:fld>
            <a:endParaRPr lang="en-US"/>
          </a:p>
        </p:txBody>
      </p:sp>
    </p:spTree>
    <p:extLst>
      <p:ext uri="{BB962C8B-B14F-4D97-AF65-F5344CB8AC3E}">
        <p14:creationId xmlns:p14="http://schemas.microsoft.com/office/powerpoint/2010/main" val="3968334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two’s complement, we can use the same hardware for addition that we did for unsigned integers!</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32</a:t>
            </a:fld>
            <a:endParaRPr lang="en-US"/>
          </a:p>
        </p:txBody>
      </p:sp>
    </p:spTree>
    <p:extLst>
      <p:ext uri="{BB962C8B-B14F-4D97-AF65-F5344CB8AC3E}">
        <p14:creationId xmlns:p14="http://schemas.microsoft.com/office/powerpoint/2010/main" val="3917186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Unsigned: if the sum is less than the addend or augend, then overflow must’ve happened</a:t>
            </a:r>
          </a:p>
          <a:p>
            <a:r>
              <a:rPr lang="en-US" dirty="0"/>
              <a:t>Signed: if the addend and augend have the same sign (+ or -) but the sum has the opposite sign (e.g., adding two positive values and getting a negative sum), then overflow must’ve happened</a:t>
            </a:r>
          </a:p>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33</a:t>
            </a:fld>
            <a:endParaRPr lang="en-US"/>
          </a:p>
        </p:txBody>
      </p:sp>
    </p:spTree>
    <p:extLst>
      <p:ext uri="{BB962C8B-B14F-4D97-AF65-F5344CB8AC3E}">
        <p14:creationId xmlns:p14="http://schemas.microsoft.com/office/powerpoint/2010/main" val="81008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6</a:t>
            </a:fld>
            <a:endParaRPr lang="en-US"/>
          </a:p>
        </p:txBody>
      </p:sp>
    </p:spTree>
    <p:extLst>
      <p:ext uri="{BB962C8B-B14F-4D97-AF65-F5344CB8AC3E}">
        <p14:creationId xmlns:p14="http://schemas.microsoft.com/office/powerpoint/2010/main" val="1916000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different ways to detect overflow at the bit-level</a:t>
            </a:r>
          </a:p>
        </p:txBody>
      </p:sp>
      <p:sp>
        <p:nvSpPr>
          <p:cNvPr id="4" name="Slide Number Placeholder 3"/>
          <p:cNvSpPr>
            <a:spLocks noGrp="1"/>
          </p:cNvSpPr>
          <p:nvPr>
            <p:ph type="sldNum" sz="quarter" idx="5"/>
          </p:nvPr>
        </p:nvSpPr>
        <p:spPr/>
        <p:txBody>
          <a:bodyPr/>
          <a:lstStyle/>
          <a:p>
            <a:fld id="{B451C161-4068-4B77-B93E-241C90510927}" type="slidenum">
              <a:rPr lang="en-US" smtClean="0"/>
              <a:t>37</a:t>
            </a:fld>
            <a:endParaRPr lang="en-US"/>
          </a:p>
        </p:txBody>
      </p:sp>
    </p:spTree>
    <p:extLst>
      <p:ext uri="{BB962C8B-B14F-4D97-AF65-F5344CB8AC3E}">
        <p14:creationId xmlns:p14="http://schemas.microsoft.com/office/powerpoint/2010/main" val="4282311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42</a:t>
            </a:fld>
            <a:endParaRPr lang="en-US"/>
          </a:p>
        </p:txBody>
      </p:sp>
    </p:spTree>
    <p:extLst>
      <p:ext uri="{BB962C8B-B14F-4D97-AF65-F5344CB8AC3E}">
        <p14:creationId xmlns:p14="http://schemas.microsoft.com/office/powerpoint/2010/main" val="404051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take this opportunity to convince ourselves that 0xEC = -20:</a:t>
            </a:r>
          </a:p>
          <a:p>
            <a:r>
              <a:rPr lang="en-US" dirty="0"/>
              <a:t>~0xEC + 1 = 0x13 + 1 = 0x14 = 20_{10}</a:t>
            </a:r>
          </a:p>
        </p:txBody>
      </p:sp>
      <p:sp>
        <p:nvSpPr>
          <p:cNvPr id="4" name="Slide Number Placeholder 3"/>
          <p:cNvSpPr>
            <a:spLocks noGrp="1"/>
          </p:cNvSpPr>
          <p:nvPr>
            <p:ph type="sldNum" sz="quarter" idx="5"/>
          </p:nvPr>
        </p:nvSpPr>
        <p:spPr/>
        <p:txBody>
          <a:bodyPr/>
          <a:lstStyle/>
          <a:p>
            <a:fld id="{B451C161-4068-4B77-B93E-241C90510927}" type="slidenum">
              <a:rPr lang="en-US" smtClean="0"/>
              <a:t>43</a:t>
            </a:fld>
            <a:endParaRPr lang="en-US"/>
          </a:p>
        </p:txBody>
      </p:sp>
    </p:spTree>
    <p:extLst>
      <p:ext uri="{BB962C8B-B14F-4D97-AF65-F5344CB8AC3E}">
        <p14:creationId xmlns:p14="http://schemas.microsoft.com/office/powerpoint/2010/main" val="1474173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49</a:t>
            </a:fld>
            <a:endParaRPr lang="en-US"/>
          </a:p>
        </p:txBody>
      </p:sp>
    </p:spTree>
    <p:extLst>
      <p:ext uri="{BB962C8B-B14F-4D97-AF65-F5344CB8AC3E}">
        <p14:creationId xmlns:p14="http://schemas.microsoft.com/office/powerpoint/2010/main" val="2975061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integer can be expressed as sum of powers-of-two” – this is, after all, what the binary representation is!</a:t>
            </a:r>
          </a:p>
        </p:txBody>
      </p:sp>
      <p:sp>
        <p:nvSpPr>
          <p:cNvPr id="4" name="Slide Number Placeholder 3"/>
          <p:cNvSpPr>
            <a:spLocks noGrp="1"/>
          </p:cNvSpPr>
          <p:nvPr>
            <p:ph type="sldNum" sz="quarter" idx="5"/>
          </p:nvPr>
        </p:nvSpPr>
        <p:spPr/>
        <p:txBody>
          <a:bodyPr/>
          <a:lstStyle/>
          <a:p>
            <a:fld id="{B451C161-4068-4B77-B93E-241C90510927}" type="slidenum">
              <a:rPr lang="en-US" smtClean="0"/>
              <a:t>50</a:t>
            </a:fld>
            <a:endParaRPr lang="en-US"/>
          </a:p>
        </p:txBody>
      </p:sp>
    </p:spTree>
    <p:extLst>
      <p:ext uri="{BB962C8B-B14F-4D97-AF65-F5344CB8AC3E}">
        <p14:creationId xmlns:p14="http://schemas.microsoft.com/office/powerpoint/2010/main" val="2039426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“Compiler will avoid dividing if it 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lab 5, this 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key + 26) % 26;</a:t>
            </a:r>
            <a:endParaRPr lang="en-US" dirty="0"/>
          </a:p>
          <a:p>
            <a:r>
              <a:rPr lang="en-US" dirty="0"/>
              <a:t>Compiles to</a:t>
            </a:r>
          </a:p>
          <a:p>
            <a:r>
              <a:rPr lang="en-US" sz="1200" kern="1200" dirty="0">
                <a:solidFill>
                  <a:schemeClr val="tx1"/>
                </a:solidFill>
                <a:effectLst/>
                <a:latin typeface="+mn-lt"/>
                <a:ea typeface="+mn-ea"/>
                <a:cs typeface="+mn-cs"/>
              </a:rPr>
              <a:t>                        # the next 8 lines are the compiler bending over backwards to avoid dividing</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imulq</a:t>
            </a:r>
            <a:r>
              <a:rPr lang="en-US" sz="1200" kern="1200" dirty="0">
                <a:solidFill>
                  <a:schemeClr val="tx1"/>
                </a:solidFill>
                <a:effectLst/>
                <a:latin typeface="+mn-lt"/>
                <a:ea typeface="+mn-ea"/>
                <a:cs typeface="+mn-cs"/>
              </a:rPr>
              <a:t>   $1321528399, %</a:t>
            </a:r>
            <a:r>
              <a:rPr lang="en-US" sz="1200" kern="1200" dirty="0" err="1">
                <a:solidFill>
                  <a:schemeClr val="tx1"/>
                </a:solidFill>
                <a:effectLst/>
                <a:latin typeface="+mn-lt"/>
                <a:ea typeface="+mn-ea"/>
                <a:cs typeface="+mn-cs"/>
              </a:rPr>
              <a:t>rax</a:t>
            </a:r>
            <a:r>
              <a:rPr lang="en-US" sz="1200" kern="1200" dirty="0">
                <a:solidFill>
                  <a:schemeClr val="tx1"/>
                </a:solidFill>
                <a:effectLst/>
                <a:latin typeface="+mn-lt"/>
                <a:ea typeface="+mn-ea"/>
                <a:cs typeface="+mn-cs"/>
              </a:rPr>
              <a:t>, %r10     ## </a:t>
            </a:r>
            <a:r>
              <a:rPr lang="en-US" sz="1200" kern="1200" dirty="0" err="1">
                <a:solidFill>
                  <a:schemeClr val="tx1"/>
                </a:solidFill>
                <a:effectLst/>
                <a:latin typeface="+mn-lt"/>
                <a:ea typeface="+mn-ea"/>
                <a:cs typeface="+mn-cs"/>
              </a:rPr>
              <a:t>imm</a:t>
            </a:r>
            <a:r>
              <a:rPr lang="en-US" sz="1200" kern="1200" dirty="0">
                <a:solidFill>
                  <a:schemeClr val="tx1"/>
                </a:solidFill>
                <a:effectLst/>
                <a:latin typeface="+mn-lt"/>
                <a:ea typeface="+mn-ea"/>
                <a:cs typeface="+mn-cs"/>
              </a:rPr>
              <a:t> = 0x4EC4EC4F</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movq</a:t>
            </a:r>
            <a:r>
              <a:rPr lang="en-US" sz="1200" kern="1200" dirty="0">
                <a:solidFill>
                  <a:schemeClr val="tx1"/>
                </a:solidFill>
                <a:effectLst/>
                <a:latin typeface="+mn-lt"/>
                <a:ea typeface="+mn-ea"/>
                <a:cs typeface="+mn-cs"/>
              </a:rPr>
              <a:t>    %r10, %r9           # x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&lt;number&gt;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$63, %r9            # sign = x's sign bit</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shrq</a:t>
            </a:r>
            <a:r>
              <a:rPr lang="en-US" sz="1200" kern="1200" dirty="0">
                <a:solidFill>
                  <a:schemeClr val="tx1"/>
                </a:solidFill>
                <a:effectLst/>
                <a:latin typeface="+mn-lt"/>
                <a:ea typeface="+mn-ea"/>
                <a:cs typeface="+mn-cs"/>
              </a:rPr>
              <a:t>    $35, %r10           # x = upper 29 bits of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%r9d, %r10d         # x = x + sign</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(%r10,%r10,4),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leal</a:t>
            </a:r>
            <a:r>
              <a:rPr lang="en-US" sz="1200" kern="1200" dirty="0">
                <a:solidFill>
                  <a:schemeClr val="tx1"/>
                </a:solidFill>
                <a:effectLst/>
                <a:latin typeface="+mn-lt"/>
                <a:ea typeface="+mn-ea"/>
                <a:cs typeface="+mn-cs"/>
              </a:rPr>
              <a:t>    (%rcx,%rcx,4), %</a:t>
            </a:r>
            <a:r>
              <a:rPr lang="en-US" sz="1200" kern="1200" dirty="0" err="1">
                <a:solidFill>
                  <a:schemeClr val="tx1"/>
                </a:solidFill>
                <a:effectLst/>
                <a:latin typeface="+mn-lt"/>
                <a:ea typeface="+mn-ea"/>
                <a:cs typeface="+mn-cs"/>
              </a:rPr>
              <a:t>ecx</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addl</a:t>
            </a:r>
            <a:r>
              <a:rPr lang="en-US" sz="1200" kern="1200" dirty="0">
                <a:solidFill>
                  <a:schemeClr val="tx1"/>
                </a:solidFill>
                <a:effectLst/>
                <a:latin typeface="+mn-lt"/>
                <a:ea typeface="+mn-ea"/>
                <a:cs typeface="+mn-cs"/>
              </a:rPr>
              <a:t>    %r10d,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 c = 26 * x</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subl</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ecx</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eax</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reduced_character</a:t>
            </a:r>
            <a:r>
              <a:rPr lang="en-US" sz="1200" kern="1200" dirty="0">
                <a:solidFill>
                  <a:schemeClr val="tx1"/>
                </a:solidFill>
                <a:effectLst/>
                <a:latin typeface="+mn-lt"/>
                <a:ea typeface="+mn-ea"/>
                <a:cs typeface="+mn-cs"/>
              </a:rPr>
              <a:t> -= c</a:t>
            </a:r>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52</a:t>
            </a:fld>
            <a:endParaRPr lang="en-US"/>
          </a:p>
        </p:txBody>
      </p:sp>
    </p:spTree>
    <p:extLst>
      <p:ext uri="{BB962C8B-B14F-4D97-AF65-F5344CB8AC3E}">
        <p14:creationId xmlns:p14="http://schemas.microsoft.com/office/powerpoint/2010/main" val="3256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I mean by “if used correctly”?</a:t>
            </a:r>
          </a:p>
        </p:txBody>
      </p:sp>
      <p:sp>
        <p:nvSpPr>
          <p:cNvPr id="4" name="Slide Number Placeholder 3"/>
          <p:cNvSpPr>
            <a:spLocks noGrp="1"/>
          </p:cNvSpPr>
          <p:nvPr>
            <p:ph type="sldNum" sz="quarter" idx="5"/>
          </p:nvPr>
        </p:nvSpPr>
        <p:spPr/>
        <p:txBody>
          <a:bodyPr/>
          <a:lstStyle/>
          <a:p>
            <a:fld id="{B451C161-4068-4B77-B93E-241C90510927}" type="slidenum">
              <a:rPr lang="en-US" smtClean="0"/>
              <a:t>9</a:t>
            </a:fld>
            <a:endParaRPr lang="en-US"/>
          </a:p>
        </p:txBody>
      </p:sp>
    </p:spTree>
    <p:extLst>
      <p:ext uri="{BB962C8B-B14F-4D97-AF65-F5344CB8AC3E}">
        <p14:creationId xmlns:p14="http://schemas.microsoft.com/office/powerpoint/2010/main" val="1689000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(gosh) Why won’t the first example terminate? Well…</a:t>
            </a:r>
          </a:p>
        </p:txBody>
      </p:sp>
      <p:sp>
        <p:nvSpPr>
          <p:cNvPr id="4" name="Slide Number Placeholder 3"/>
          <p:cNvSpPr>
            <a:spLocks noGrp="1"/>
          </p:cNvSpPr>
          <p:nvPr>
            <p:ph type="sldNum" sz="quarter" idx="5"/>
          </p:nvPr>
        </p:nvSpPr>
        <p:spPr/>
        <p:txBody>
          <a:bodyPr/>
          <a:lstStyle/>
          <a:p>
            <a:fld id="{B451C161-4068-4B77-B93E-241C90510927}" type="slidenum">
              <a:rPr lang="en-US" smtClean="0"/>
              <a:t>10</a:t>
            </a:fld>
            <a:endParaRPr lang="en-US"/>
          </a:p>
        </p:txBody>
      </p:sp>
    </p:spTree>
    <p:extLst>
      <p:ext uri="{BB962C8B-B14F-4D97-AF65-F5344CB8AC3E}">
        <p14:creationId xmlns:p14="http://schemas.microsoft.com/office/powerpoint/2010/main" val="374472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65533 + 5</a:t>
            </a:r>
          </a:p>
          <a:p>
            <a:r>
              <a:rPr lang="en-US" dirty="0"/>
              <a:t>65534 + 4</a:t>
            </a:r>
          </a:p>
          <a:p>
            <a:r>
              <a:rPr lang="en-US" dirty="0"/>
              <a:t>65535 + 3</a:t>
            </a:r>
          </a:p>
          <a:p>
            <a:r>
              <a:rPr lang="en-US" dirty="0"/>
              <a:t>65536 – oops!</a:t>
            </a:r>
          </a:p>
          <a:p>
            <a:r>
              <a:rPr lang="en-US" dirty="0"/>
              <a:t>0 + 2</a:t>
            </a:r>
          </a:p>
          <a:p>
            <a:r>
              <a:rPr lang="en-US" dirty="0"/>
              <a:t>1 + 1</a:t>
            </a:r>
          </a:p>
          <a:p>
            <a:r>
              <a:rPr lang="en-US" dirty="0"/>
              <a:t>2 + 0</a:t>
            </a:r>
          </a:p>
        </p:txBody>
      </p:sp>
      <p:sp>
        <p:nvSpPr>
          <p:cNvPr id="4" name="Slide Number Placeholder 3"/>
          <p:cNvSpPr>
            <a:spLocks noGrp="1"/>
          </p:cNvSpPr>
          <p:nvPr>
            <p:ph type="sldNum" sz="quarter" idx="5"/>
          </p:nvPr>
        </p:nvSpPr>
        <p:spPr/>
        <p:txBody>
          <a:bodyPr/>
          <a:lstStyle/>
          <a:p>
            <a:fld id="{B451C161-4068-4B77-B93E-241C90510927}" type="slidenum">
              <a:rPr lang="en-US" smtClean="0"/>
              <a:t>13</a:t>
            </a:fld>
            <a:endParaRPr lang="en-US"/>
          </a:p>
        </p:txBody>
      </p:sp>
    </p:spTree>
    <p:extLst>
      <p:ext uri="{BB962C8B-B14F-4D97-AF65-F5344CB8AC3E}">
        <p14:creationId xmlns:p14="http://schemas.microsoft.com/office/powerpoint/2010/main" val="104138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bit, the most significant bit, is the sign bit.</a:t>
            </a:r>
          </a:p>
          <a:p>
            <a:r>
              <a:rPr lang="en-US" dirty="0"/>
              <a:t>0 = non-negative</a:t>
            </a:r>
          </a:p>
          <a:p>
            <a:r>
              <a:rPr lang="en-US" dirty="0"/>
              <a:t>1 = negative</a:t>
            </a:r>
          </a:p>
          <a:p>
            <a:r>
              <a:rPr lang="en-US" dirty="0"/>
              <a:t>If the sign bit is 0, a given bit arrangement has the same value whether or not the integer is a signed integer or an unsigned integer.</a:t>
            </a:r>
          </a:p>
          <a:p>
            <a:r>
              <a:rPr lang="en-US" dirty="0"/>
              <a:t>If the sign bit is 1, then a given bit arrangement has a positive value if it is an unsigned integer, or a negative value if it is a signed integer.</a:t>
            </a:r>
          </a:p>
        </p:txBody>
      </p:sp>
      <p:sp>
        <p:nvSpPr>
          <p:cNvPr id="4" name="Slide Number Placeholder 3"/>
          <p:cNvSpPr>
            <a:spLocks noGrp="1"/>
          </p:cNvSpPr>
          <p:nvPr>
            <p:ph type="sldNum" sz="quarter" idx="5"/>
          </p:nvPr>
        </p:nvSpPr>
        <p:spPr/>
        <p:txBody>
          <a:bodyPr/>
          <a:lstStyle/>
          <a:p>
            <a:fld id="{B451C161-4068-4B77-B93E-241C90510927}" type="slidenum">
              <a:rPr lang="en-US" smtClean="0"/>
              <a:t>18</a:t>
            </a:fld>
            <a:endParaRPr lang="en-US"/>
          </a:p>
        </p:txBody>
      </p:sp>
    </p:spTree>
    <p:extLst>
      <p:ext uri="{BB962C8B-B14F-4D97-AF65-F5344CB8AC3E}">
        <p14:creationId xmlns:p14="http://schemas.microsoft.com/office/powerpoint/2010/main" val="424096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negative values aren’t simply the positive-value representation with a ‘1’ sign bit.</a:t>
            </a:r>
          </a:p>
          <a:p>
            <a:endParaRPr lang="en-US" dirty="0"/>
          </a:p>
          <a:p>
            <a:r>
              <a:rPr lang="en-US" dirty="0"/>
              <a:t>Notice that for non-negative values, as we add bits, the extra bits are 0;</a:t>
            </a:r>
          </a:p>
          <a:p>
            <a:r>
              <a:rPr lang="en-US" dirty="0"/>
              <a:t>For negative values, as we add bits, the extra bits are 1.</a:t>
            </a:r>
          </a:p>
          <a:p>
            <a:r>
              <a:rPr lang="en-US" dirty="0"/>
              <a:t>** Sign Extension **</a:t>
            </a:r>
          </a:p>
        </p:txBody>
      </p:sp>
      <p:sp>
        <p:nvSpPr>
          <p:cNvPr id="4" name="Slide Number Placeholder 3"/>
          <p:cNvSpPr>
            <a:spLocks noGrp="1"/>
          </p:cNvSpPr>
          <p:nvPr>
            <p:ph type="sldNum" sz="quarter" idx="5"/>
          </p:nvPr>
        </p:nvSpPr>
        <p:spPr/>
        <p:txBody>
          <a:bodyPr/>
          <a:lstStyle/>
          <a:p>
            <a:fld id="{B451C161-4068-4B77-B93E-241C90510927}" type="slidenum">
              <a:rPr lang="en-US" smtClean="0"/>
              <a:t>19</a:t>
            </a:fld>
            <a:endParaRPr lang="en-US"/>
          </a:p>
        </p:txBody>
      </p:sp>
    </p:spTree>
    <p:extLst>
      <p:ext uri="{BB962C8B-B14F-4D97-AF65-F5344CB8AC3E}">
        <p14:creationId xmlns:p14="http://schemas.microsoft.com/office/powerpoint/2010/main" val="3294893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20</a:t>
            </a:fld>
            <a:endParaRPr lang="en-US"/>
          </a:p>
        </p:txBody>
      </p:sp>
    </p:spTree>
    <p:extLst>
      <p:ext uri="{BB962C8B-B14F-4D97-AF65-F5344CB8AC3E}">
        <p14:creationId xmlns:p14="http://schemas.microsoft.com/office/powerpoint/2010/main" val="152388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51C161-4068-4B77-B93E-241C90510927}" type="slidenum">
              <a:rPr lang="en-US" smtClean="0"/>
              <a:t>21</a:t>
            </a:fld>
            <a:endParaRPr lang="en-US"/>
          </a:p>
        </p:txBody>
      </p:sp>
    </p:spTree>
    <p:extLst>
      <p:ext uri="{BB962C8B-B14F-4D97-AF65-F5344CB8AC3E}">
        <p14:creationId xmlns:p14="http://schemas.microsoft.com/office/powerpoint/2010/main" val="19862996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DFADBA-712E-3F43-A12A-1B444B85F865}"/>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0" y="-1"/>
            <a:ext cx="8610600" cy="4071937"/>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nchor="b"/>
          <a:lstStyle>
            <a:lvl1pPr algn="ctr">
              <a:defRPr sz="6000">
                <a:ln w="3175">
                  <a:noFill/>
                </a:ln>
                <a:solidFill>
                  <a:srgbClr val="FFFF00"/>
                </a:solidFill>
              </a:defRPr>
            </a:lvl1pPr>
          </a:lstStyle>
          <a:p>
            <a:r>
              <a:rPr lang="en-US" dirty="0"/>
              <a:t>Click to edit Master title style</a:t>
            </a:r>
          </a:p>
        </p:txBody>
      </p:sp>
      <p:sp>
        <p:nvSpPr>
          <p:cNvPr id="3" name="Subtitle 2"/>
          <p:cNvSpPr>
            <a:spLocks noGrp="1"/>
          </p:cNvSpPr>
          <p:nvPr>
            <p:ph type="subTitle" idx="1"/>
          </p:nvPr>
        </p:nvSpPr>
        <p:spPr>
          <a:xfrm>
            <a:off x="0" y="4071938"/>
            <a:ext cx="8610600" cy="2786062"/>
          </a:xfrm>
          <a:gradFill flip="none" rotWithShape="1">
            <a:gsLst>
              <a:gs pos="0">
                <a:schemeClr val="tx1">
                  <a:alpha val="50000"/>
                </a:schemeClr>
              </a:gs>
              <a:gs pos="91000">
                <a:schemeClr val="tx1">
                  <a:alpha val="33000"/>
                </a:schemeClr>
              </a:gs>
              <a:gs pos="95000">
                <a:schemeClr val="tx1">
                  <a:alpha val="17000"/>
                </a:schemeClr>
              </a:gs>
              <a:gs pos="100000">
                <a:schemeClr val="tx1">
                  <a:alpha val="0"/>
                </a:schemeClr>
              </a:gs>
            </a:gsLst>
            <a:lin ang="0" scaled="1"/>
            <a:tileRect/>
          </a:gradFill>
        </p:spPr>
        <p:txBody>
          <a:bodyPr/>
          <a:lstStyle>
            <a:lvl1pPr marL="0" indent="0" algn="ctr">
              <a:buNone/>
              <a:defRPr sz="2400">
                <a:ln w="3175">
                  <a:noFill/>
                </a:ln>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9E6F902-31B0-C749-B955-5A3E4D8260BA}" type="datetime1">
              <a:rPr lang="en-US" smtClean="0"/>
              <a:t>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dirty="0"/>
          </a:p>
        </p:txBody>
      </p:sp>
    </p:spTree>
    <p:extLst>
      <p:ext uri="{BB962C8B-B14F-4D97-AF65-F5344CB8AC3E}">
        <p14:creationId xmlns:p14="http://schemas.microsoft.com/office/powerpoint/2010/main" val="316381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F23D98-3510-7245-86CD-59E60D1657F9}" type="datetime1">
              <a:rPr lang="en-US" smtClean="0"/>
              <a:t>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hasCustomPrompt="1"/>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8690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D8206BE-5D01-FA41-ABE9-9B7F427A5246}"/>
              </a:ext>
            </a:extLst>
          </p:cNvPr>
          <p:cNvSpPr/>
          <p:nvPr userDrawn="1"/>
        </p:nvSpPr>
        <p:spPr>
          <a:xfrm>
            <a:off x="0" y="1349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A60795-CD8B-0C46-9C18-B135FED2187D}"/>
              </a:ext>
            </a:extLst>
          </p:cNvPr>
          <p:cNvSpPr/>
          <p:nvPr userDrawn="1"/>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AFC5AE-625B-5448-A323-7375037ACA0A}" type="datetime1">
              <a:rPr lang="en-US" smtClean="0"/>
              <a:t>1/5/22</a:t>
            </a:fld>
            <a:endParaRPr lang="en-US"/>
          </a:p>
        </p:txBody>
      </p:sp>
      <p:sp>
        <p:nvSpPr>
          <p:cNvPr id="5" name="Footer Placeholder 4"/>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p:cNvSpPr>
            <a:spLocks noGrp="1"/>
          </p:cNvSpPr>
          <p:nvPr>
            <p:ph type="sldNum" sz="quarter" idx="12"/>
          </p:nvPr>
        </p:nvSpPr>
        <p:spPr/>
        <p:txBody>
          <a:bodyPr/>
          <a:lstStyle/>
          <a:p>
            <a:fld id="{B30C84D9-7A41-4FEB-892B-80917372DB87}" type="slidenum">
              <a:rPr lang="en-US" smtClean="0"/>
              <a:t>‹#›</a:t>
            </a:fld>
            <a:endParaRPr lang="en-US"/>
          </a:p>
        </p:txBody>
      </p:sp>
      <p:sp>
        <p:nvSpPr>
          <p:cNvPr id="9" name="Title 1">
            <a:extLst>
              <a:ext uri="{FF2B5EF4-FFF2-40B4-BE49-F238E27FC236}">
                <a16:creationId xmlns:a16="http://schemas.microsoft.com/office/drawing/2014/main" id="{03BEE9C2-B2AF-F143-BFC2-3FD799595814}"/>
              </a:ext>
            </a:extLst>
          </p:cNvPr>
          <p:cNvSpPr>
            <a:spLocks noGrp="1"/>
          </p:cNvSpPr>
          <p:nvPr>
            <p:ph type="title"/>
          </p:nvPr>
        </p:nvSpPr>
        <p:spPr>
          <a:xfrm>
            <a:off x="831850" y="1709738"/>
            <a:ext cx="10515600" cy="2852737"/>
          </a:xfrm>
        </p:spPr>
        <p:txBody>
          <a:bodyPr anchor="b"/>
          <a:lstStyle>
            <a:lvl1pPr>
              <a:defRPr sz="6000">
                <a:solidFill>
                  <a:srgbClr val="FFFF00"/>
                </a:solidFill>
              </a:defRPr>
            </a:lvl1pPr>
          </a:lstStyle>
          <a:p>
            <a:r>
              <a:rPr lang="en-US" dirty="0"/>
              <a:t>Click to edit Master title style</a:t>
            </a:r>
          </a:p>
        </p:txBody>
      </p:sp>
      <p:sp>
        <p:nvSpPr>
          <p:cNvPr id="10" name="Text Placeholder 2">
            <a:extLst>
              <a:ext uri="{FF2B5EF4-FFF2-40B4-BE49-F238E27FC236}">
                <a16:creationId xmlns:a16="http://schemas.microsoft.com/office/drawing/2014/main" id="{72AAA040-09B0-484D-8238-5A562BE40FAE}"/>
              </a:ext>
            </a:extLst>
          </p:cNvPr>
          <p:cNvSpPr>
            <a:spLocks noGrp="1"/>
          </p:cNvSpPr>
          <p:nvPr>
            <p:ph type="body" idx="1" hasCustomPrompt="1"/>
          </p:nvPr>
        </p:nvSpPr>
        <p:spPr>
          <a:xfrm>
            <a:off x="831850" y="4589463"/>
            <a:ext cx="10515600" cy="1500187"/>
          </a:xfrm>
        </p:spPr>
        <p:txBody>
          <a:bodyPr/>
          <a:lstStyle>
            <a:lvl1pPr marL="0" indent="0">
              <a:buNone/>
              <a:defRPr sz="2400">
                <a:solidFill>
                  <a:srgbClr val="FFFF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72183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7DC098-65A3-4C4E-B095-AF27D03BB041}" type="datetime1">
              <a:rPr lang="en-US" smtClean="0"/>
              <a:t>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76718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690363-2B5E-EF47-A323-2A6A6AC3C0A6}" type="datetime1">
              <a:rPr lang="en-US" smtClean="0"/>
              <a:t>1/5/22</a:t>
            </a:fld>
            <a:endParaRPr lang="en-US"/>
          </a:p>
        </p:txBody>
      </p:sp>
      <p:sp>
        <p:nvSpPr>
          <p:cNvPr id="8" name="Footer Placeholder 7"/>
          <p:cNvSpPr>
            <a:spLocks noGrp="1"/>
          </p:cNvSpPr>
          <p:nvPr>
            <p:ph type="ftr" sz="quarter" idx="11"/>
          </p:nvPr>
        </p:nvSpPr>
        <p:spPr/>
        <p:txBody>
          <a:bodyPr/>
          <a:lstStyle/>
          <a:p>
            <a:r>
              <a:rPr lang="en-US"/>
              <a:t>Programming at the Hardware/Software Interface</a:t>
            </a:r>
            <a:endParaRPr lang="en-US" dirty="0"/>
          </a:p>
        </p:txBody>
      </p:sp>
      <p:sp>
        <p:nvSpPr>
          <p:cNvPr id="9" name="Slide Number Placeholder 8"/>
          <p:cNvSpPr>
            <a:spLocks noGrp="1"/>
          </p:cNvSpPr>
          <p:nvPr>
            <p:ph type="sldNum" sz="quarter" idx="12"/>
          </p:nvPr>
        </p:nvSpPr>
        <p:spPr/>
        <p:txBody>
          <a:bodyPr/>
          <a:lstStyle/>
          <a:p>
            <a:fld id="{B30C84D9-7A41-4FEB-892B-80917372DB87}" type="slidenum">
              <a:rPr lang="en-US" smtClean="0"/>
              <a:t>‹#›</a:t>
            </a:fld>
            <a:endParaRPr lang="en-US"/>
          </a:p>
        </p:txBody>
      </p:sp>
      <p:sp>
        <p:nvSpPr>
          <p:cNvPr id="10"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167181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BCE32E-CD4C-2645-AF16-A48AEDD1FD4A}" type="datetime1">
              <a:rPr lang="en-US" smtClean="0"/>
              <a:t>1/5/22</a:t>
            </a:fld>
            <a:endParaRPr lang="en-US"/>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a:t>
            </a:fld>
            <a:endParaRPr lang="en-US"/>
          </a:p>
        </p:txBody>
      </p:sp>
      <p:sp>
        <p:nvSpPr>
          <p:cNvPr id="6"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735615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1833B-C2DE-EF47-B853-9071570580B9}" type="datetime1">
              <a:rPr lang="en-US" smtClean="0"/>
              <a:t>1/5/22</a:t>
            </a:fld>
            <a:endParaRPr lang="en-US"/>
          </a:p>
        </p:txBody>
      </p:sp>
      <p:sp>
        <p:nvSpPr>
          <p:cNvPr id="3" name="Footer Placeholder 2"/>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a:t>
            </a:fld>
            <a:endParaRPr lang="en-US"/>
          </a:p>
        </p:txBody>
      </p:sp>
      <p:sp>
        <p:nvSpPr>
          <p:cNvPr id="5"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303824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F1707C-5FA0-3C4B-BD19-4F2693455920}" type="datetime1">
              <a:rPr lang="en-US" smtClean="0"/>
              <a:t>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13048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5F269E-5328-244F-B514-1780FC037411}" type="datetime1">
              <a:rPr lang="en-US" smtClean="0"/>
              <a:t>1/5/22</a:t>
            </a:fld>
            <a:endParaRPr lang="en-US"/>
          </a:p>
        </p:txBody>
      </p:sp>
      <p:sp>
        <p:nvSpPr>
          <p:cNvPr id="6" name="Footer Placeholder 5"/>
          <p:cNvSpPr>
            <a:spLocks noGrp="1"/>
          </p:cNvSpPr>
          <p:nvPr>
            <p:ph type="ftr" sz="quarter" idx="11"/>
          </p:nvPr>
        </p:nvSpPr>
        <p:spPr/>
        <p:txBody>
          <a:bodyPr/>
          <a:lstStyle/>
          <a:p>
            <a:r>
              <a:rPr lang="en-US"/>
              <a:t>Programming at the Hardware/Software Interface</a:t>
            </a:r>
            <a:endParaRPr lang="en-US" dirty="0"/>
          </a:p>
        </p:txBody>
      </p:sp>
      <p:sp>
        <p:nvSpPr>
          <p:cNvPr id="7" name="Slide Number Placeholder 6"/>
          <p:cNvSpPr>
            <a:spLocks noGrp="1"/>
          </p:cNvSpPr>
          <p:nvPr>
            <p:ph type="sldNum" sz="quarter" idx="12"/>
          </p:nvPr>
        </p:nvSpPr>
        <p:spPr/>
        <p:txBody>
          <a:bodyPr/>
          <a:lstStyle/>
          <a:p>
            <a:fld id="{B30C84D9-7A41-4FEB-892B-80917372DB87}" type="slidenum">
              <a:rPr lang="en-US" smtClean="0"/>
              <a:t>‹#›</a:t>
            </a:fld>
            <a:endParaRPr lang="en-US"/>
          </a:p>
        </p:txBody>
      </p:sp>
      <p:sp>
        <p:nvSpPr>
          <p:cNvPr id="8" name="Text Placeholder 7"/>
          <p:cNvSpPr>
            <a:spLocks noGrp="1"/>
          </p:cNvSpPr>
          <p:nvPr>
            <p:ph type="body" sz="quarter" idx="13"/>
          </p:nvPr>
        </p:nvSpPr>
        <p:spPr>
          <a:xfrm rot="16200000">
            <a:off x="-2229811" y="4259137"/>
            <a:ext cx="4828674" cy="369052"/>
          </a:xfrm>
        </p:spPr>
        <p:txBody>
          <a:bodyPr>
            <a:normAutofit/>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4266953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5C25B9-E38B-C74E-B431-6B4ABD1C4B0C}"/>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F1FA73B-F4EC-5B4A-A1A1-72F87C8885C3}"/>
              </a:ext>
            </a:extLst>
          </p:cNvPr>
          <p:cNvSpPr/>
          <p:nvPr userDrawn="1"/>
        </p:nvSpPr>
        <p:spPr>
          <a:xfrm>
            <a:off x="0" y="0"/>
            <a:ext cx="12192000" cy="6858000"/>
          </a:xfrm>
          <a:prstGeom prst="rect">
            <a:avLst/>
          </a:prstGeom>
          <a:blipFill dpi="0" rotWithShape="1">
            <a:blip r:embed="rId1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5CC9DB8-CF56-BA44-AFB1-49C518FAE1B2}"/>
              </a:ext>
            </a:extLst>
          </p:cNvPr>
          <p:cNvSpPr/>
          <p:nvPr userDrawn="1"/>
        </p:nvSpPr>
        <p:spPr>
          <a:xfrm>
            <a:off x="0" y="0"/>
            <a:ext cx="12192000" cy="6857999"/>
          </a:xfrm>
          <a:prstGeom prst="roundRect">
            <a:avLst>
              <a:gd name="adj" fmla="val 4815"/>
            </a:avLst>
          </a:prstGeom>
          <a:gradFill flip="none" rotWithShape="1">
            <a:gsLst>
              <a:gs pos="85000">
                <a:srgbClr val="162AFF">
                  <a:lumMod val="10000"/>
                  <a:lumOff val="90000"/>
                </a:srgbClr>
              </a:gs>
              <a:gs pos="90000">
                <a:srgbClr val="162AFF">
                  <a:lumMod val="10000"/>
                  <a:lumOff val="90000"/>
                  <a:alpha val="75000"/>
                </a:srgbClr>
              </a:gs>
              <a:gs pos="100000">
                <a:srgbClr val="162AFF">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2060"/>
                </a:solidFill>
              </a:defRPr>
            </a:lvl1pPr>
          </a:lstStyle>
          <a:p>
            <a:fld id="{46C38DEB-2EDB-D742-8978-732BE86CF6BF}" type="datetime1">
              <a:rPr lang="en-US" smtClean="0"/>
              <a:t>1/5/22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2060"/>
                </a:solidFill>
              </a:defRPr>
            </a:lvl1pPr>
          </a:lstStyle>
          <a:p>
            <a:r>
              <a:rPr lang="en-US">
                <a:solidFill>
                  <a:srgbClr val="002060"/>
                </a:solidFill>
              </a:rPr>
              <a:t>Programming at the Hardware/Software Interface</a:t>
            </a:r>
            <a:endParaRPr lang="en-US" dirty="0">
              <a:solidFill>
                <a:srgbClr val="00206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2060"/>
                </a:solidFill>
              </a:defRPr>
            </a:lvl1pPr>
          </a:lstStyle>
          <a:p>
            <a:fld id="{B30C84D9-7A41-4FEB-892B-80917372DB87}" type="slidenum">
              <a:rPr lang="en-US" smtClean="0"/>
              <a:pPr/>
              <a:t>‹#›</a:t>
            </a:fld>
            <a:endParaRPr lang="en-US"/>
          </a:p>
        </p:txBody>
      </p:sp>
    </p:spTree>
    <p:extLst>
      <p:ext uri="{BB962C8B-B14F-4D97-AF65-F5344CB8AC3E}">
        <p14:creationId xmlns:p14="http://schemas.microsoft.com/office/powerpoint/2010/main" val="1377484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4.0/" TargetMode="External"/><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hyperlink" Target="https://www.greatriverlearning.com/product-details/1846" TargetMode="External"/><Relationship Id="rId5" Type="http://schemas.openxmlformats.org/officeDocument/2006/relationships/hyperlink" Target="https://github.com/PHSI-supplements/slides" TargetMode="External"/><Relationship Id="rId4" Type="http://schemas.openxmlformats.org/officeDocument/2006/relationships/hyperlink" Target="mailto:bohn@unl.edu"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xkcd.com/57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Arithmetic for Binary Computers (ABCs)</a:t>
            </a:r>
            <a:br>
              <a:rPr lang="en-US" dirty="0"/>
            </a:br>
            <a:br>
              <a:rPr lang="en-US" dirty="0"/>
            </a:br>
            <a:r>
              <a:rPr lang="en-US" dirty="0"/>
              <a:t>Integers</a:t>
            </a:r>
          </a:p>
        </p:txBody>
      </p:sp>
      <p:sp>
        <p:nvSpPr>
          <p:cNvPr id="3" name="Subtitle 2"/>
          <p:cNvSpPr>
            <a:spLocks noGrp="1"/>
          </p:cNvSpPr>
          <p:nvPr>
            <p:ph type="subTitle" idx="1"/>
          </p:nvPr>
        </p:nvSpPr>
        <p:spPr/>
        <p:txBody>
          <a:bodyPr/>
          <a:lstStyle/>
          <a:p>
            <a:r>
              <a:rPr lang="en-US" dirty="0"/>
              <a:t>Programming at the Hardware/Software Interface</a:t>
            </a:r>
          </a:p>
        </p:txBody>
      </p:sp>
      <p:sp>
        <p:nvSpPr>
          <p:cNvPr id="4" name="Footer Placeholder 3"/>
          <p:cNvSpPr>
            <a:spLocks noGrp="1"/>
          </p:cNvSpPr>
          <p:nvPr>
            <p:ph type="ftr" sz="quarter" idx="11"/>
          </p:nvPr>
        </p:nvSpPr>
        <p:spPr/>
        <p:txBody>
          <a:bodyPr/>
          <a:lstStyle/>
          <a:p>
            <a:r>
              <a:rPr lang="en-US"/>
              <a:t>Programming at the Hardware/Software Interface</a:t>
            </a:r>
            <a:endParaRPr lang="en-US" dirty="0"/>
          </a:p>
        </p:txBody>
      </p:sp>
      <p:sp>
        <p:nvSpPr>
          <p:cNvPr id="5" name="Slide Number Placeholder 4"/>
          <p:cNvSpPr>
            <a:spLocks noGrp="1"/>
          </p:cNvSpPr>
          <p:nvPr>
            <p:ph type="sldNum" sz="quarter" idx="12"/>
          </p:nvPr>
        </p:nvSpPr>
        <p:spPr/>
        <p:txBody>
          <a:bodyPr/>
          <a:lstStyle/>
          <a:p>
            <a:fld id="{B30C84D9-7A41-4FEB-892B-80917372DB87}" type="slidenum">
              <a:rPr lang="en-US" smtClean="0"/>
              <a:t>1</a:t>
            </a:fld>
            <a:endParaRPr lang="en-US"/>
          </a:p>
        </p:txBody>
      </p:sp>
    </p:spTree>
    <p:extLst>
      <p:ext uri="{BB962C8B-B14F-4D97-AF65-F5344CB8AC3E}">
        <p14:creationId xmlns:p14="http://schemas.microsoft.com/office/powerpoint/2010/main" val="407040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“if used correctly”</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5"/>
            <a:ext cx="5395332" cy="4351338"/>
          </a:xfrm>
        </p:spPr>
        <p:txBody>
          <a:bodyPr>
            <a:normAutofit/>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579220" y="1825625"/>
            <a:ext cx="5018047" cy="4351338"/>
          </a:xfrm>
        </p:spPr>
        <p:txBody>
          <a:bodyPr/>
          <a:lstStyle/>
          <a:p>
            <a:pPr marL="0" indent="0">
              <a:buNone/>
            </a:pPr>
            <a:r>
              <a:rPr lang="en-US" sz="2400" dirty="0">
                <a:latin typeface="Lucida Console" panose="020B0609040504020204" pitchFamily="49" charset="0"/>
              </a:rPr>
              <a:t>/* print every valid</a:t>
            </a:r>
          </a:p>
          <a:p>
            <a:pPr marL="0" indent="0">
              <a:buNone/>
            </a:pPr>
            <a:r>
              <a:rPr lang="en-US" sz="2400" dirty="0">
                <a:latin typeface="Lucida Console" panose="020B0609040504020204" pitchFamily="49" charset="0"/>
              </a:rPr>
              <a:t> * unsigned short value */</a:t>
            </a:r>
          </a:p>
          <a:p>
            <a:pPr marL="0" indent="0">
              <a:buNone/>
            </a:pPr>
            <a:r>
              <a:rPr lang="en-US" sz="2400" dirty="0">
                <a:latin typeface="Lucida Console" panose="020B0609040504020204" pitchFamily="49" charset="0"/>
              </a:rPr>
              <a:t>unsigned short s = 0;</a:t>
            </a:r>
          </a:p>
          <a:p>
            <a:pPr marL="0" indent="0">
              <a:buNone/>
            </a:pPr>
            <a:r>
              <a:rPr lang="en-US" sz="2400" dirty="0">
                <a:latin typeface="Lucida Console" panose="020B0609040504020204" pitchFamily="49" charset="0"/>
              </a:rPr>
              <a:t>while (s &lt; USHORT_MAX) {</a:t>
            </a:r>
          </a:p>
          <a:p>
            <a:pPr marL="0" indent="0">
              <a:buNone/>
            </a:pPr>
            <a:r>
              <a:rPr lang="en-US" sz="2400" dirty="0">
                <a:latin typeface="Lucida Console" panose="020B0609040504020204" pitchFamily="49" charset="0"/>
              </a:rPr>
              <a:t>	</a:t>
            </a: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r>
              <a:rPr lang="en-US" sz="2400" dirty="0">
                <a:latin typeface="Lucida Console" panose="020B0609040504020204" pitchFamily="49" charset="0"/>
              </a:rPr>
              <a:t>}</a:t>
            </a:r>
          </a:p>
          <a:p>
            <a:pPr marL="0" indent="0">
              <a:buNone/>
            </a:pPr>
            <a:r>
              <a:rPr lang="en-US" sz="2400" dirty="0" err="1">
                <a:latin typeface="Lucida Console" panose="020B0609040504020204" pitchFamily="49" charset="0"/>
              </a:rPr>
              <a:t>printf</a:t>
            </a:r>
            <a:r>
              <a:rPr lang="en-US" sz="2400" dirty="0">
                <a:latin typeface="Lucida Console" panose="020B0609040504020204" pitchFamily="49" charset="0"/>
              </a:rPr>
              <a:t>("%d\n”, s);</a:t>
            </a:r>
          </a:p>
          <a:p>
            <a:pPr marL="0" indent="0">
              <a:buNone/>
            </a:pPr>
            <a:endParaRPr lang="en-US" sz="2400"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Explosion 1 8">
            <a:extLst>
              <a:ext uri="{FF2B5EF4-FFF2-40B4-BE49-F238E27FC236}">
                <a16:creationId xmlns:a16="http://schemas.microsoft.com/office/drawing/2014/main" id="{D796E3D4-C4C2-0B43-9061-0BD1DE479E0E}"/>
              </a:ext>
            </a:extLst>
          </p:cNvPr>
          <p:cNvSpPr/>
          <p:nvPr/>
        </p:nvSpPr>
        <p:spPr>
          <a:xfrm>
            <a:off x="1070518" y="4001294"/>
            <a:ext cx="3557239" cy="1861441"/>
          </a:xfrm>
          <a:prstGeom prst="irregularSeal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WILL NEVER TERMINATE!</a:t>
            </a:r>
          </a:p>
        </p:txBody>
      </p:sp>
    </p:spTree>
    <p:extLst>
      <p:ext uri="{BB962C8B-B14F-4D97-AF65-F5344CB8AC3E}">
        <p14:creationId xmlns:p14="http://schemas.microsoft.com/office/powerpoint/2010/main" val="338984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6D09E97E-2A79-8B43-9A91-958FF8140986}"/>
              </a:ext>
            </a:extLst>
          </p:cNvPr>
          <p:cNvSpPr txBox="1"/>
          <p:nvPr/>
        </p:nvSpPr>
        <p:spPr>
          <a:xfrm>
            <a:off x="4674567" y="3193650"/>
            <a:ext cx="960519" cy="369332"/>
          </a:xfrm>
          <a:prstGeom prst="rect">
            <a:avLst/>
          </a:prstGeom>
          <a:noFill/>
        </p:spPr>
        <p:txBody>
          <a:bodyPr wrap="none" rtlCol="0">
            <a:spAutoFit/>
          </a:bodyPr>
          <a:lstStyle/>
          <a:p>
            <a:pPr algn="r"/>
            <a:r>
              <a:rPr lang="en-US" i="1" dirty="0"/>
              <a:t>n</a:t>
            </a:r>
            <a:r>
              <a:rPr lang="en-US" dirty="0">
                <a:solidFill>
                  <a:srgbClr val="E9EAFF"/>
                </a:solidFill>
              </a:rPr>
              <a:t>+1 </a:t>
            </a:r>
            <a:r>
              <a:rPr lang="en-US" dirty="0"/>
              <a:t>bits</a:t>
            </a:r>
          </a:p>
        </p:txBody>
      </p:sp>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Unsigned Addition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514278" cy="4667250"/>
          </a:xfrm>
        </p:spPr>
        <p:txBody>
          <a:bodyPr/>
          <a:lstStyle/>
          <a:p>
            <a:r>
              <a:rPr lang="en-US" dirty="0"/>
              <a:t>Add two </a:t>
            </a:r>
            <a:r>
              <a:rPr lang="en-US" i="1" dirty="0"/>
              <a:t>n</a:t>
            </a:r>
            <a:r>
              <a:rPr lang="en-US" dirty="0"/>
              <a:t>-bit integers</a:t>
            </a:r>
          </a:p>
          <a:p>
            <a:r>
              <a:rPr lang="en-US" dirty="0"/>
              <a:t>Potentially need </a:t>
            </a:r>
            <a:r>
              <a:rPr lang="en-US" i="1" dirty="0"/>
              <a:t>n+1</a:t>
            </a:r>
            <a:r>
              <a:rPr lang="en-US" dirty="0"/>
              <a:t> bits for sum</a:t>
            </a:r>
          </a:p>
          <a:p>
            <a:endParaRPr lang="en-US" dirty="0"/>
          </a:p>
          <a:p>
            <a:r>
              <a:rPr lang="en-US" dirty="0"/>
              <a:t>Only have </a:t>
            </a:r>
            <a:r>
              <a:rPr lang="en-US" i="1" dirty="0"/>
              <a:t>n</a:t>
            </a:r>
            <a:r>
              <a:rPr lang="en-US" dirty="0"/>
              <a:t> bits available for sum</a:t>
            </a:r>
          </a:p>
          <a:p>
            <a:endParaRPr lang="en-US" dirty="0">
              <a:solidFill>
                <a:srgbClr val="FF0000"/>
              </a:solidFill>
            </a:endParaRPr>
          </a:p>
          <a:p>
            <a:r>
              <a:rPr lang="en-US" dirty="0">
                <a:solidFill>
                  <a:srgbClr val="FF0000"/>
                </a:solidFill>
              </a:rPr>
              <a:t>Truncate carry-out</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1750741"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2018370"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2285998"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3667687"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3935316"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4198564"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2553627"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1750740"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2018369"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2285997"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3667686"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3935315"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4198563"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2553626"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1750740"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2018369"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2285997"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3667686"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3935315"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4198563"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2553626"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1485302"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1091151"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1063198"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842783" y="3208518"/>
            <a:ext cx="532518" cy="369332"/>
          </a:xfrm>
          <a:prstGeom prst="rect">
            <a:avLst/>
          </a:prstGeom>
          <a:noFill/>
        </p:spPr>
        <p:txBody>
          <a:bodyPr wrap="none" rtlCol="0">
            <a:spAutoFit/>
          </a:bodyPr>
          <a:lstStyle/>
          <a:p>
            <a:pPr algn="r"/>
            <a:r>
              <a:rPr lang="en-US" dirty="0" err="1"/>
              <a:t>a+b</a:t>
            </a:r>
            <a:endParaRPr lang="en-US" dirty="0"/>
          </a:p>
        </p:txBody>
      </p:sp>
      <p:sp>
        <p:nvSpPr>
          <p:cNvPr id="33" name="TextBox 32">
            <a:extLst>
              <a:ext uri="{FF2B5EF4-FFF2-40B4-BE49-F238E27FC236}">
                <a16:creationId xmlns:a16="http://schemas.microsoft.com/office/drawing/2014/main" id="{4D20C268-EC23-D24A-847C-4539B21752DB}"/>
              </a:ext>
            </a:extLst>
          </p:cNvPr>
          <p:cNvSpPr txBox="1"/>
          <p:nvPr/>
        </p:nvSpPr>
        <p:spPr>
          <a:xfrm>
            <a:off x="4939316" y="2082748"/>
            <a:ext cx="697627" cy="369332"/>
          </a:xfrm>
          <a:prstGeom prst="rect">
            <a:avLst/>
          </a:prstGeom>
          <a:noFill/>
        </p:spPr>
        <p:txBody>
          <a:bodyPr wrap="none" rtlCol="0">
            <a:spAutoFit/>
          </a:bodyPr>
          <a:lstStyle/>
          <a:p>
            <a:pPr algn="r"/>
            <a:r>
              <a:rPr lang="en-US" i="1" dirty="0"/>
              <a:t>n</a:t>
            </a:r>
            <a:r>
              <a:rPr lang="en-US" dirty="0"/>
              <a:t> bits</a:t>
            </a:r>
          </a:p>
        </p:txBody>
      </p:sp>
      <p:sp>
        <p:nvSpPr>
          <p:cNvPr id="34" name="TextBox 33">
            <a:extLst>
              <a:ext uri="{FF2B5EF4-FFF2-40B4-BE49-F238E27FC236}">
                <a16:creationId xmlns:a16="http://schemas.microsoft.com/office/drawing/2014/main" id="{17139361-00A3-3546-8426-A0E5B6EA54DC}"/>
              </a:ext>
            </a:extLst>
          </p:cNvPr>
          <p:cNvSpPr txBox="1"/>
          <p:nvPr/>
        </p:nvSpPr>
        <p:spPr>
          <a:xfrm>
            <a:off x="4942986" y="2547962"/>
            <a:ext cx="697627" cy="369332"/>
          </a:xfrm>
          <a:prstGeom prst="rect">
            <a:avLst/>
          </a:prstGeom>
          <a:noFill/>
        </p:spPr>
        <p:txBody>
          <a:bodyPr wrap="none" rtlCol="0">
            <a:spAutoFit/>
          </a:bodyPr>
          <a:lstStyle/>
          <a:p>
            <a:pPr algn="r"/>
            <a:r>
              <a:rPr lang="en-US" i="1" dirty="0"/>
              <a:t>n</a:t>
            </a:r>
            <a:r>
              <a:rPr lang="en-US" dirty="0"/>
              <a:t> bits</a:t>
            </a:r>
          </a:p>
        </p:txBody>
      </p:sp>
      <p:sp>
        <p:nvSpPr>
          <p:cNvPr id="35" name="TextBox 34">
            <a:extLst>
              <a:ext uri="{FF2B5EF4-FFF2-40B4-BE49-F238E27FC236}">
                <a16:creationId xmlns:a16="http://schemas.microsoft.com/office/drawing/2014/main" id="{B4575D2C-A579-6947-9211-591EFCD46F58}"/>
              </a:ext>
            </a:extLst>
          </p:cNvPr>
          <p:cNvSpPr txBox="1"/>
          <p:nvPr/>
        </p:nvSpPr>
        <p:spPr>
          <a:xfrm>
            <a:off x="4829673" y="3201084"/>
            <a:ext cx="417101" cy="369332"/>
          </a:xfrm>
          <a:prstGeom prst="rect">
            <a:avLst/>
          </a:prstGeom>
          <a:noFill/>
        </p:spPr>
        <p:txBody>
          <a:bodyPr wrap="none" rtlCol="0">
            <a:spAutoFit/>
          </a:bodyPr>
          <a:lstStyle/>
          <a:p>
            <a:pPr algn="r"/>
            <a:r>
              <a:rPr lang="en-US" dirty="0"/>
              <a:t>+1</a:t>
            </a:r>
            <a:endParaRPr lang="en-US" dirty="0">
              <a:solidFill>
                <a:srgbClr val="E9EAFF"/>
              </a:solidFill>
            </a:endParaRPr>
          </a:p>
        </p:txBody>
      </p:sp>
      <p:pic>
        <p:nvPicPr>
          <p:cNvPr id="37" name="Picture 36">
            <a:extLst>
              <a:ext uri="{FF2B5EF4-FFF2-40B4-BE49-F238E27FC236}">
                <a16:creationId xmlns:a16="http://schemas.microsoft.com/office/drawing/2014/main" id="{ACB97E60-4D9C-0942-91FF-61E2610C5D71}"/>
              </a:ext>
            </a:extLst>
          </p:cNvPr>
          <p:cNvPicPr>
            <a:picLocks noChangeAspect="1"/>
          </p:cNvPicPr>
          <p:nvPr/>
        </p:nvPicPr>
        <p:blipFill>
          <a:blip r:embed="rId2"/>
          <a:stretch>
            <a:fillRect/>
          </a:stretch>
        </p:blipFill>
        <p:spPr>
          <a:xfrm>
            <a:off x="7360889" y="5937250"/>
            <a:ext cx="2755900" cy="381000"/>
          </a:xfrm>
          <a:prstGeom prst="rect">
            <a:avLst/>
          </a:prstGeom>
        </p:spPr>
      </p:pic>
    </p:spTree>
    <p:extLst>
      <p:ext uri="{BB962C8B-B14F-4D97-AF65-F5344CB8AC3E}">
        <p14:creationId xmlns:p14="http://schemas.microsoft.com/office/powerpoint/2010/main" val="173198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randombar(vertical)">
                                      <p:cBhvr>
                                        <p:cTn id="15" dur="500"/>
                                        <p:tgtEl>
                                          <p:spTgt spid="36"/>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randombar(vertical)">
                                      <p:cBhvr>
                                        <p:cTn id="18" dur="500"/>
                                        <p:tgtEl>
                                          <p:spTgt spid="22"/>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randombar(vertical)">
                                      <p:cBhvr>
                                        <p:cTn id="21" dur="500"/>
                                        <p:tgtEl>
                                          <p:spTgt spid="23"/>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vertical)">
                                      <p:cBhvr>
                                        <p:cTn id="24" dur="500"/>
                                        <p:tgtEl>
                                          <p:spTgt spid="24"/>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randombar(vertical)">
                                      <p:cBhvr>
                                        <p:cTn id="27" dur="500"/>
                                        <p:tgtEl>
                                          <p:spTgt spid="25"/>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vertical)">
                                      <p:cBhvr>
                                        <p:cTn id="30" dur="500"/>
                                        <p:tgtEl>
                                          <p:spTgt spid="26"/>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randombar(vertical)">
                                      <p:cBhvr>
                                        <p:cTn id="33" dur="500"/>
                                        <p:tgtEl>
                                          <p:spTgt spid="27"/>
                                        </p:tgtEl>
                                      </p:cBhvr>
                                    </p:animEffect>
                                  </p:childTnLst>
                                </p:cTn>
                              </p:par>
                              <p:par>
                                <p:cTn id="34" presetID="14" presetClass="entr" presetSubtype="5"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randombar(vertical)">
                                      <p:cBhvr>
                                        <p:cTn id="36" dur="500"/>
                                        <p:tgtEl>
                                          <p:spTgt spid="28"/>
                                        </p:tgtEl>
                                      </p:cBhvr>
                                    </p:animEffect>
                                  </p:childTnLst>
                                </p:cTn>
                              </p:par>
                              <p:par>
                                <p:cTn id="37" presetID="14" presetClass="entr" presetSubtype="5" fill="hold" grpId="2"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randombar(vertical)">
                                      <p:cBhvr>
                                        <p:cTn id="39" dur="500"/>
                                        <p:tgtEl>
                                          <p:spTgt spid="29"/>
                                        </p:tgtEl>
                                      </p:cBhvr>
                                    </p:animEffect>
                                  </p:childTnLst>
                                </p:cTn>
                              </p:par>
                              <p:par>
                                <p:cTn id="40" presetID="14" presetClass="entr" presetSubtype="5"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randombar(vertical)">
                                      <p:cBhvr>
                                        <p:cTn id="42" dur="500"/>
                                        <p:tgtEl>
                                          <p:spTgt spid="32"/>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randombar(vertical)">
                                      <p:cBhvr>
                                        <p:cTn id="45" dur="500"/>
                                        <p:tgtEl>
                                          <p:spTgt spid="3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animEffect transition="in" filter="dissolve">
                                      <p:cBhvr>
                                        <p:cTn id="50" dur="500"/>
                                        <p:tgtEl>
                                          <p:spTgt spid="4">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animEffect transition="in" filter="dissolve">
                                      <p:cBhvr>
                                        <p:cTn id="55" dur="500"/>
                                        <p:tgtEl>
                                          <p:spTgt spid="4">
                                            <p:txEl>
                                              <p:pRg st="5" end="5"/>
                                            </p:txEl>
                                          </p:spTgt>
                                        </p:tgtEl>
                                      </p:cBhvr>
                                    </p:animEffect>
                                  </p:childTnLst>
                                </p:cTn>
                              </p:par>
                            </p:childTnLst>
                          </p:cTn>
                        </p:par>
                        <p:par>
                          <p:cTn id="56" fill="hold">
                            <p:stCondLst>
                              <p:cond delay="500"/>
                            </p:stCondLst>
                            <p:childTnLst>
                              <p:par>
                                <p:cTn id="57" presetID="41" presetClass="path" presetSubtype="0" accel="50000" decel="50000" fill="hold" grpId="0" nodeType="afterEffect">
                                  <p:stCondLst>
                                    <p:cond delay="0"/>
                                  </p:stCondLst>
                                  <p:childTnLst>
                                    <p:animMotion origin="layout" path="M -1.04167E-6 -7.40741E-7 C -0.00312 -0.0162 -0.01354 -0.03194 -0.01732 -0.03194 C -0.04062 -0.03194 -0.06471 0.21921 -0.06471 0.4706 C -0.06471 0.34398 -0.07682 0.21921 -0.08802 0.21921 C -0.1 0.21921 -0.11133 0.34583 -0.11133 0.4706 C -0.11133 0.4081 -0.11732 0.34398 -0.12331 0.34398 C -0.1293 0.34398 -0.13542 0.40625 -0.13542 0.4706 C -0.13542 0.43843 -0.13841 0.4081 -0.14127 0.4081 C -0.1444 0.4081 -0.14726 0.44028 -0.14726 0.4706 C -0.14726 0.45417 -0.14883 0.43843 -0.15039 0.43843 C -0.15117 0.43843 -0.15338 0.45463 -0.15338 0.4706 C -0.15338 0.4625 -0.15417 0.45417 -0.15482 0.45417 C -0.15482 0.45232 -0.15625 0.46204 -0.15625 0.4706 C -0.15625 0.4662 -0.15625 0.4625 -0.15703 0.4625 C -0.15703 0.46435 -0.15781 0.46667 -0.15781 0.4706 C -0.15781 0.46852 -0.15781 0.4662 -0.15781 0.46435 C -0.15859 0.46435 -0.15859 0.4662 -0.15859 0.46852 C -0.15937 0.46852 -0.15937 0.46667 -0.15937 0.46435 C -0.16016 0.46435 -0.16016 0.4662 -0.16016 0.46852 " pathEditMode="relative" rAng="0" ptsTypes="AAAAAAAAAAAAAAAAAAA">
                                      <p:cBhvr>
                                        <p:cTn id="58" dur="2000" fill="hold"/>
                                        <p:tgtEl>
                                          <p:spTgt spid="35"/>
                                        </p:tgtEl>
                                        <p:attrNameLst>
                                          <p:attrName>ppt_x</p:attrName>
                                          <p:attrName>ppt_y</p:attrName>
                                        </p:attrNameLst>
                                      </p:cBhvr>
                                      <p:rCtr x="-8008" y="21921"/>
                                    </p:animMotion>
                                  </p:childTnLst>
                                </p:cTn>
                              </p:par>
                              <p:par>
                                <p:cTn id="59" presetID="41" presetClass="path" presetSubtype="0" accel="50000" decel="50000" fill="hold" grpId="0" nodeType="withEffect">
                                  <p:stCondLst>
                                    <p:cond delay="0"/>
                                  </p:stCondLst>
                                  <p:childTnLst>
                                    <p:animMotion origin="layout" path="M -2.5E-6 7.40741E-7 C -0.00312 -0.0162 -0.01354 -0.03195 -0.01732 -0.03195 C -0.04062 -0.03195 -0.06471 0.21921 -0.06471 0.4706 C -0.06471 0.34398 -0.07682 0.21921 -0.08802 0.21921 C -0.1 0.21921 -0.1112 0.34583 -0.1112 0.4706 C -0.1112 0.4081 -0.11718 0.34398 -0.1233 0.34398 C -0.12929 0.34398 -0.13528 0.40625 -0.13528 0.4706 C -0.13528 0.43843 -0.13828 0.4081 -0.14114 0.4081 C -0.14427 0.4081 -0.14713 0.44028 -0.14713 0.4706 C -0.14713 0.45417 -0.1487 0.43843 -0.15026 0.43843 C -0.15104 0.43843 -0.15325 0.45463 -0.15325 0.4706 C -0.15325 0.4625 -0.15403 0.45417 -0.15469 0.45417 C -0.15469 0.45231 -0.15612 0.46204 -0.15612 0.4706 C -0.15612 0.4662 -0.15612 0.4625 -0.1569 0.4625 C -0.1569 0.46435 -0.15768 0.46667 -0.15768 0.4706 C -0.15768 0.46852 -0.15768 0.4662 -0.15768 0.46435 C -0.15846 0.46435 -0.15846 0.4662 -0.15846 0.46852 C -0.15924 0.46852 -0.15924 0.46667 -0.15924 0.46435 C -0.16015 0.46435 -0.16015 0.4662 -0.16015 0.46852 " pathEditMode="relative" rAng="0" ptsTypes="AAAAAAAAAAAAAAAAAAA">
                                      <p:cBhvr>
                                        <p:cTn id="60" dur="2000" fill="hold"/>
                                        <p:tgtEl>
                                          <p:spTgt spid="29"/>
                                        </p:tgtEl>
                                        <p:attrNameLst>
                                          <p:attrName>ppt_x</p:attrName>
                                          <p:attrName>ppt_y</p:attrName>
                                        </p:attrNameLst>
                                      </p:cBhvr>
                                      <p:rCtr x="-8008" y="21921"/>
                                    </p:animMotion>
                                  </p:childTnLst>
                                </p:cTn>
                              </p:par>
                              <p:par>
                                <p:cTn id="61" presetID="10" presetClass="exit" presetSubtype="0" fill="hold" grpId="1" nodeType="withEffect">
                                  <p:stCondLst>
                                    <p:cond delay="500"/>
                                  </p:stCondLst>
                                  <p:childTnLst>
                                    <p:animEffect transition="out" filter="fade">
                                      <p:cBhvr>
                                        <p:cTn id="62" dur="1000"/>
                                        <p:tgtEl>
                                          <p:spTgt spid="35"/>
                                        </p:tgtEl>
                                      </p:cBhvr>
                                    </p:animEffect>
                                    <p:set>
                                      <p:cBhvr>
                                        <p:cTn id="63" dur="1" fill="hold">
                                          <p:stCondLst>
                                            <p:cond delay="999"/>
                                          </p:stCondLst>
                                        </p:cTn>
                                        <p:tgtEl>
                                          <p:spTgt spid="35"/>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1000"/>
                                        <p:tgtEl>
                                          <p:spTgt spid="29"/>
                                        </p:tgtEl>
                                      </p:cBhvr>
                                    </p:animEffect>
                                    <p:set>
                                      <p:cBhvr>
                                        <p:cTn id="66" dur="1" fill="hold">
                                          <p:stCondLst>
                                            <p:cond delay="999"/>
                                          </p:stCondLst>
                                        </p:cTn>
                                        <p:tgtEl>
                                          <p:spTgt spid="2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dissolve">
                                      <p:cBhvr>
                                        <p:cTn id="71" dur="500"/>
                                        <p:tgtEl>
                                          <p:spTgt spid="4">
                                            <p:txEl>
                                              <p:pRg st="7" end="7"/>
                                            </p:txEl>
                                          </p:spTgt>
                                        </p:tgtEl>
                                      </p:cBhvr>
                                    </p:animEffect>
                                  </p:childTnLst>
                                </p:cTn>
                              </p:par>
                              <p:par>
                                <p:cTn id="72" presetID="9" presetClass="entr" presetSubtype="0" fill="hold"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5" grpId="0"/>
      <p:bldP spid="35" grpId="1"/>
      <p:bldP spid="35"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a:t>
            </a:r>
            <a:r>
              <a:rPr lang="en-US" b="1" dirty="0">
                <a:latin typeface="Castellar" panose="020A0402060406010301" pitchFamily="18" charset="0"/>
              </a:rPr>
              <a:t>Z</a:t>
            </a:r>
            <a:r>
              <a:rPr lang="en-US" dirty="0"/>
              <a:t> and integer types</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12</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9" name="Group 8"/>
          <p:cNvGrpSpPr/>
          <p:nvPr/>
        </p:nvGrpSpPr>
        <p:grpSpPr>
          <a:xfrm>
            <a:off x="1543050" y="1506022"/>
            <a:ext cx="9105900" cy="651892"/>
            <a:chOff x="1543050" y="1506022"/>
            <a:chExt cx="9105900" cy="651892"/>
          </a:xfrm>
        </p:grpSpPr>
        <p:sp>
          <p:nvSpPr>
            <p:cNvPr id="6" name="Left-Right Arrow 5"/>
            <p:cNvSpPr/>
            <p:nvPr/>
          </p:nvSpPr>
          <p:spPr>
            <a:xfrm>
              <a:off x="1543050" y="1690688"/>
              <a:ext cx="9105900" cy="467226"/>
            </a:xfrm>
            <a:prstGeom prst="lef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7" name="TextBox 6"/>
            <p:cNvSpPr txBox="1"/>
            <p:nvPr/>
          </p:nvSpPr>
          <p:spPr>
            <a:xfrm>
              <a:off x="4778075" y="1506022"/>
              <a:ext cx="2635850" cy="369332"/>
            </a:xfrm>
            <a:prstGeom prst="rect">
              <a:avLst/>
            </a:prstGeom>
            <a:noFill/>
          </p:spPr>
          <p:txBody>
            <a:bodyPr wrap="none" rtlCol="0">
              <a:spAutoFit/>
            </a:bodyPr>
            <a:lstStyle/>
            <a:p>
              <a:r>
                <a:rPr lang="en-US" dirty="0"/>
                <a:t>Traditional </a:t>
              </a:r>
              <a:r>
                <a:rPr lang="en-US" b="1" dirty="0">
                  <a:latin typeface="Castellar" panose="020A0402060406010301" pitchFamily="18" charset="0"/>
                </a:rPr>
                <a:t>Z</a:t>
              </a:r>
              <a:r>
                <a:rPr lang="en-US" dirty="0"/>
                <a:t> number line</a:t>
              </a:r>
            </a:p>
          </p:txBody>
        </p:sp>
        <p:sp>
          <p:nvSpPr>
            <p:cNvPr id="8" name="TextBox 7"/>
            <p:cNvSpPr txBox="1"/>
            <p:nvPr/>
          </p:nvSpPr>
          <p:spPr>
            <a:xfrm>
              <a:off x="4562567" y="1730524"/>
              <a:ext cx="3066865" cy="369332"/>
            </a:xfrm>
            <a:prstGeom prst="rect">
              <a:avLst/>
            </a:prstGeom>
            <a:noFill/>
          </p:spPr>
          <p:txBody>
            <a:bodyPr wrap="none" rtlCol="0">
              <a:spAutoFit/>
            </a:bodyPr>
            <a:lstStyle/>
            <a:p>
              <a:r>
                <a:rPr lang="en-US" dirty="0">
                  <a:solidFill>
                    <a:srgbClr val="FFFF00"/>
                  </a:solidFill>
                </a:rPr>
                <a:t>…   -3   -2   -1    0    1    2    3    …</a:t>
              </a:r>
            </a:p>
          </p:txBody>
        </p:sp>
      </p:gr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Tree>
    <p:extLst>
      <p:ext uri="{BB962C8B-B14F-4D97-AF65-F5344CB8AC3E}">
        <p14:creationId xmlns:p14="http://schemas.microsoft.com/office/powerpoint/2010/main" val="362696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27" name="Group 26"/>
          <p:cNvGrpSpPr/>
          <p:nvPr/>
        </p:nvGrpSpPr>
        <p:grpSpPr>
          <a:xfrm>
            <a:off x="4206970" y="2971847"/>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Bit-limited</a:t>
              </a:r>
            </a:p>
            <a:p>
              <a:pPr algn="ctr"/>
              <a:r>
                <a:rPr lang="en-US" dirty="0"/>
                <a:t>number circle</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grpSp>
      <p:sp>
        <p:nvSpPr>
          <p:cNvPr id="29" name="Arc 28">
            <a:extLst>
              <a:ext uri="{FF2B5EF4-FFF2-40B4-BE49-F238E27FC236}">
                <a16:creationId xmlns:a16="http://schemas.microsoft.com/office/drawing/2014/main" id="{706381FD-1601-5642-B5AE-20F59A491F9C}"/>
              </a:ext>
            </a:extLst>
          </p:cNvPr>
          <p:cNvSpPr/>
          <p:nvPr/>
        </p:nvSpPr>
        <p:spPr>
          <a:xfrm>
            <a:off x="5123470" y="3559273"/>
            <a:ext cx="1868862" cy="1868862"/>
          </a:xfrm>
          <a:prstGeom prst="arc">
            <a:avLst>
              <a:gd name="adj1" fmla="val 11699227"/>
              <a:gd name="adj2" fmla="val 18512460"/>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23FD303D-9504-2C4B-8AEC-E42427888596}"/>
              </a:ext>
            </a:extLst>
          </p:cNvPr>
          <p:cNvSpPr txBox="1"/>
          <p:nvPr/>
        </p:nvSpPr>
        <p:spPr>
          <a:xfrm rot="16200000">
            <a:off x="4843692" y="4349105"/>
            <a:ext cx="615874" cy="369332"/>
          </a:xfrm>
          <a:prstGeom prst="rect">
            <a:avLst/>
          </a:prstGeom>
          <a:noFill/>
        </p:spPr>
        <p:txBody>
          <a:bodyPr wrap="none" rtlCol="0">
            <a:spAutoFit/>
          </a:bodyPr>
          <a:lstStyle/>
          <a:p>
            <a:r>
              <a:rPr lang="en-US" b="1" dirty="0">
                <a:solidFill>
                  <a:srgbClr val="C00000"/>
                </a:solidFill>
              </a:rPr>
              <a:t>ADD</a:t>
            </a:r>
          </a:p>
        </p:txBody>
      </p:sp>
      <p:sp>
        <p:nvSpPr>
          <p:cNvPr id="31" name="Arc 30">
            <a:extLst>
              <a:ext uri="{FF2B5EF4-FFF2-40B4-BE49-F238E27FC236}">
                <a16:creationId xmlns:a16="http://schemas.microsoft.com/office/drawing/2014/main" id="{F01CEE8B-4252-8140-AB03-5CAC2C1883FE}"/>
              </a:ext>
            </a:extLst>
          </p:cNvPr>
          <p:cNvSpPr/>
          <p:nvPr/>
        </p:nvSpPr>
        <p:spPr>
          <a:xfrm>
            <a:off x="5384358" y="3805258"/>
            <a:ext cx="1364418" cy="1364418"/>
          </a:xfrm>
          <a:prstGeom prst="arc">
            <a:avLst>
              <a:gd name="adj1" fmla="val 13491935"/>
              <a:gd name="adj2" fmla="val 20780738"/>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a:extLst>
              <a:ext uri="{FF2B5EF4-FFF2-40B4-BE49-F238E27FC236}">
                <a16:creationId xmlns:a16="http://schemas.microsoft.com/office/drawing/2014/main" id="{6C2993FE-0573-E648-910E-81CAC87F7EB6}"/>
              </a:ext>
            </a:extLst>
          </p:cNvPr>
          <p:cNvSpPr txBox="1"/>
          <p:nvPr/>
        </p:nvSpPr>
        <p:spPr>
          <a:xfrm rot="5400000">
            <a:off x="6262554" y="4361005"/>
            <a:ext cx="1186350" cy="369332"/>
          </a:xfrm>
          <a:prstGeom prst="rect">
            <a:avLst/>
          </a:prstGeom>
          <a:noFill/>
        </p:spPr>
        <p:txBody>
          <a:bodyPr wrap="none" rtlCol="0">
            <a:spAutoFit/>
          </a:bodyPr>
          <a:lstStyle/>
          <a:p>
            <a:r>
              <a:rPr lang="en-US" b="1" dirty="0">
                <a:solidFill>
                  <a:srgbClr val="00B050"/>
                </a:solidFill>
              </a:rPr>
              <a:t>SUBTRACT</a:t>
            </a:r>
          </a:p>
        </p:txBody>
      </p:sp>
      <p:sp>
        <p:nvSpPr>
          <p:cNvPr id="10" name="TextBox 9">
            <a:extLst>
              <a:ext uri="{FF2B5EF4-FFF2-40B4-BE49-F238E27FC236}">
                <a16:creationId xmlns:a16="http://schemas.microsoft.com/office/drawing/2014/main" id="{07B8D3BF-1446-5443-AE3A-78F64A4F126B}"/>
              </a:ext>
            </a:extLst>
          </p:cNvPr>
          <p:cNvSpPr txBox="1"/>
          <p:nvPr/>
        </p:nvSpPr>
        <p:spPr>
          <a:xfrm>
            <a:off x="3468506" y="3341179"/>
            <a:ext cx="769763" cy="369332"/>
          </a:xfrm>
          <a:prstGeom prst="rect">
            <a:avLst/>
          </a:prstGeom>
          <a:noFill/>
        </p:spPr>
        <p:txBody>
          <a:bodyPr wrap="none" rtlCol="0">
            <a:spAutoFit/>
          </a:bodyPr>
          <a:lstStyle/>
          <a:p>
            <a:r>
              <a:rPr lang="en-US" b="1" dirty="0">
                <a:solidFill>
                  <a:srgbClr val="162AFF"/>
                </a:solidFill>
              </a:rPr>
              <a:t>65533</a:t>
            </a:r>
          </a:p>
        </p:txBody>
      </p:sp>
      <p:sp>
        <p:nvSpPr>
          <p:cNvPr id="28" name="TextBox 27">
            <a:extLst>
              <a:ext uri="{FF2B5EF4-FFF2-40B4-BE49-F238E27FC236}">
                <a16:creationId xmlns:a16="http://schemas.microsoft.com/office/drawing/2014/main" id="{3D3DE4BD-0B99-1443-9698-F552BCACC1BE}"/>
              </a:ext>
            </a:extLst>
          </p:cNvPr>
          <p:cNvSpPr txBox="1"/>
          <p:nvPr/>
        </p:nvSpPr>
        <p:spPr>
          <a:xfrm>
            <a:off x="1334588" y="1612743"/>
            <a:ext cx="2133918" cy="523220"/>
          </a:xfrm>
          <a:prstGeom prst="rect">
            <a:avLst/>
          </a:prstGeom>
          <a:noFill/>
        </p:spPr>
        <p:txBody>
          <a:bodyPr wrap="none" rtlCol="0">
            <a:spAutoFit/>
          </a:bodyPr>
          <a:lstStyle/>
          <a:p>
            <a:r>
              <a:rPr lang="en-US" sz="2800" dirty="0"/>
              <a:t>65533 + 5 = ?</a:t>
            </a:r>
          </a:p>
        </p:txBody>
      </p:sp>
      <p:sp>
        <p:nvSpPr>
          <p:cNvPr id="33" name="TextBox 32">
            <a:extLst>
              <a:ext uri="{FF2B5EF4-FFF2-40B4-BE49-F238E27FC236}">
                <a16:creationId xmlns:a16="http://schemas.microsoft.com/office/drawing/2014/main" id="{306E0628-B225-AE40-AF81-B8B3893DFB6D}"/>
              </a:ext>
            </a:extLst>
          </p:cNvPr>
          <p:cNvSpPr txBox="1"/>
          <p:nvPr/>
        </p:nvSpPr>
        <p:spPr>
          <a:xfrm>
            <a:off x="1334588" y="2038810"/>
            <a:ext cx="4426405" cy="523220"/>
          </a:xfrm>
          <a:prstGeom prst="rect">
            <a:avLst/>
          </a:prstGeom>
          <a:noFill/>
        </p:spPr>
        <p:txBody>
          <a:bodyPr wrap="none" rtlCol="0">
            <a:spAutoFit/>
          </a:bodyPr>
          <a:lstStyle/>
          <a:p>
            <a:r>
              <a:rPr lang="en-US" sz="2800" dirty="0"/>
              <a:t>True Sum: 65533 + 5 = 65538</a:t>
            </a:r>
          </a:p>
        </p:txBody>
      </p:sp>
      <p:sp>
        <p:nvSpPr>
          <p:cNvPr id="34" name="TextBox 33">
            <a:extLst>
              <a:ext uri="{FF2B5EF4-FFF2-40B4-BE49-F238E27FC236}">
                <a16:creationId xmlns:a16="http://schemas.microsoft.com/office/drawing/2014/main" id="{9C5E7ED1-9B3E-5944-97E3-DA1313579324}"/>
              </a:ext>
            </a:extLst>
          </p:cNvPr>
          <p:cNvSpPr txBox="1"/>
          <p:nvPr/>
        </p:nvSpPr>
        <p:spPr>
          <a:xfrm>
            <a:off x="6726529" y="2036743"/>
            <a:ext cx="1842171" cy="523220"/>
          </a:xfrm>
          <a:prstGeom prst="rect">
            <a:avLst/>
          </a:prstGeom>
          <a:noFill/>
        </p:spPr>
        <p:txBody>
          <a:bodyPr wrap="none" rtlCol="0">
            <a:spAutoFit/>
          </a:bodyPr>
          <a:lstStyle/>
          <a:p>
            <a:r>
              <a:rPr lang="en-US" sz="2800" dirty="0"/>
              <a:t>16 bit Sum:</a:t>
            </a:r>
          </a:p>
        </p:txBody>
      </p:sp>
      <p:sp>
        <p:nvSpPr>
          <p:cNvPr id="35" name="Rectangle 34">
            <a:extLst>
              <a:ext uri="{FF2B5EF4-FFF2-40B4-BE49-F238E27FC236}">
                <a16:creationId xmlns:a16="http://schemas.microsoft.com/office/drawing/2014/main" id="{6AF209D7-22F4-FC47-BA88-E1D46535C53F}"/>
              </a:ext>
            </a:extLst>
          </p:cNvPr>
          <p:cNvSpPr/>
          <p:nvPr/>
        </p:nvSpPr>
        <p:spPr>
          <a:xfrm>
            <a:off x="8441830" y="2047355"/>
            <a:ext cx="2149948" cy="523220"/>
          </a:xfrm>
          <a:prstGeom prst="rect">
            <a:avLst/>
          </a:prstGeom>
        </p:spPr>
        <p:txBody>
          <a:bodyPr wrap="none">
            <a:spAutoFit/>
          </a:bodyPr>
          <a:lstStyle/>
          <a:p>
            <a:r>
              <a:rPr lang="en-US" sz="2800" dirty="0"/>
              <a:t>65533 + 5 = 2</a:t>
            </a:r>
          </a:p>
        </p:txBody>
      </p:sp>
      <p:sp>
        <p:nvSpPr>
          <p:cNvPr id="36" name="TextBox 35">
            <a:extLst>
              <a:ext uri="{FF2B5EF4-FFF2-40B4-BE49-F238E27FC236}">
                <a16:creationId xmlns:a16="http://schemas.microsoft.com/office/drawing/2014/main" id="{110ACB06-9319-E447-978B-BB6E1220DF1E}"/>
              </a:ext>
            </a:extLst>
          </p:cNvPr>
          <p:cNvSpPr txBox="1"/>
          <p:nvPr/>
        </p:nvSpPr>
        <p:spPr>
          <a:xfrm>
            <a:off x="4062731" y="2866390"/>
            <a:ext cx="769763" cy="369332"/>
          </a:xfrm>
          <a:prstGeom prst="rect">
            <a:avLst/>
          </a:prstGeom>
          <a:noFill/>
        </p:spPr>
        <p:txBody>
          <a:bodyPr wrap="none" rtlCol="0">
            <a:spAutoFit/>
          </a:bodyPr>
          <a:lstStyle/>
          <a:p>
            <a:r>
              <a:rPr lang="en-US" b="1" dirty="0">
                <a:solidFill>
                  <a:srgbClr val="162AFF"/>
                </a:solidFill>
              </a:rPr>
              <a:t>65534</a:t>
            </a:r>
          </a:p>
        </p:txBody>
      </p:sp>
      <p:sp>
        <p:nvSpPr>
          <p:cNvPr id="37" name="TextBox 36">
            <a:extLst>
              <a:ext uri="{FF2B5EF4-FFF2-40B4-BE49-F238E27FC236}">
                <a16:creationId xmlns:a16="http://schemas.microsoft.com/office/drawing/2014/main" id="{F2158654-6A47-5740-9B58-4C896A492E56}"/>
              </a:ext>
            </a:extLst>
          </p:cNvPr>
          <p:cNvSpPr txBox="1"/>
          <p:nvPr/>
        </p:nvSpPr>
        <p:spPr>
          <a:xfrm>
            <a:off x="5041847" y="2592512"/>
            <a:ext cx="769763" cy="369332"/>
          </a:xfrm>
          <a:prstGeom prst="rect">
            <a:avLst/>
          </a:prstGeom>
          <a:noFill/>
        </p:spPr>
        <p:txBody>
          <a:bodyPr wrap="none" rtlCol="0">
            <a:spAutoFit/>
          </a:bodyPr>
          <a:lstStyle/>
          <a:p>
            <a:r>
              <a:rPr lang="en-US" b="1" dirty="0">
                <a:solidFill>
                  <a:srgbClr val="162AFF"/>
                </a:solidFill>
              </a:rPr>
              <a:t>65535</a:t>
            </a:r>
          </a:p>
        </p:txBody>
      </p:sp>
      <p:sp>
        <p:nvSpPr>
          <p:cNvPr id="38" name="TextBox 37">
            <a:extLst>
              <a:ext uri="{FF2B5EF4-FFF2-40B4-BE49-F238E27FC236}">
                <a16:creationId xmlns:a16="http://schemas.microsoft.com/office/drawing/2014/main" id="{2966FA2E-41A0-F640-9FA0-AF06DA8B7276}"/>
              </a:ext>
            </a:extLst>
          </p:cNvPr>
          <p:cNvSpPr txBox="1"/>
          <p:nvPr/>
        </p:nvSpPr>
        <p:spPr>
          <a:xfrm>
            <a:off x="6257453" y="2581239"/>
            <a:ext cx="369052" cy="369332"/>
          </a:xfrm>
          <a:prstGeom prst="rect">
            <a:avLst/>
          </a:prstGeom>
          <a:noFill/>
        </p:spPr>
        <p:txBody>
          <a:bodyPr wrap="square" rtlCol="0">
            <a:spAutoFit/>
          </a:bodyPr>
          <a:lstStyle/>
          <a:p>
            <a:r>
              <a:rPr lang="en-US" b="1" dirty="0">
                <a:solidFill>
                  <a:srgbClr val="162AFF"/>
                </a:solidFill>
              </a:rPr>
              <a:t>0</a:t>
            </a:r>
          </a:p>
        </p:txBody>
      </p:sp>
      <p:sp>
        <p:nvSpPr>
          <p:cNvPr id="39" name="TextBox 38">
            <a:extLst>
              <a:ext uri="{FF2B5EF4-FFF2-40B4-BE49-F238E27FC236}">
                <a16:creationId xmlns:a16="http://schemas.microsoft.com/office/drawing/2014/main" id="{00499F69-2C1D-7840-AE41-942AB9C05035}"/>
              </a:ext>
            </a:extLst>
          </p:cNvPr>
          <p:cNvSpPr txBox="1"/>
          <p:nvPr/>
        </p:nvSpPr>
        <p:spPr>
          <a:xfrm>
            <a:off x="7110449" y="2777178"/>
            <a:ext cx="301686" cy="369332"/>
          </a:xfrm>
          <a:prstGeom prst="rect">
            <a:avLst/>
          </a:prstGeom>
          <a:noFill/>
        </p:spPr>
        <p:txBody>
          <a:bodyPr wrap="none" rtlCol="0">
            <a:spAutoFit/>
          </a:bodyPr>
          <a:lstStyle/>
          <a:p>
            <a:r>
              <a:rPr lang="en-US" b="1" dirty="0">
                <a:solidFill>
                  <a:srgbClr val="162AFF"/>
                </a:solidFill>
              </a:rPr>
              <a:t>1</a:t>
            </a:r>
          </a:p>
        </p:txBody>
      </p:sp>
      <p:sp>
        <p:nvSpPr>
          <p:cNvPr id="40" name="TextBox 39">
            <a:extLst>
              <a:ext uri="{FF2B5EF4-FFF2-40B4-BE49-F238E27FC236}">
                <a16:creationId xmlns:a16="http://schemas.microsoft.com/office/drawing/2014/main" id="{CCFF385F-58D3-7841-B765-88EF7AC404C8}"/>
              </a:ext>
            </a:extLst>
          </p:cNvPr>
          <p:cNvSpPr txBox="1"/>
          <p:nvPr/>
        </p:nvSpPr>
        <p:spPr>
          <a:xfrm>
            <a:off x="7791595" y="3217832"/>
            <a:ext cx="301686" cy="369332"/>
          </a:xfrm>
          <a:prstGeom prst="rect">
            <a:avLst/>
          </a:prstGeom>
          <a:noFill/>
        </p:spPr>
        <p:txBody>
          <a:bodyPr wrap="none" rtlCol="0">
            <a:spAutoFit/>
          </a:bodyPr>
          <a:lstStyle/>
          <a:p>
            <a:r>
              <a:rPr lang="en-US" b="1" dirty="0">
                <a:solidFill>
                  <a:srgbClr val="162AFF"/>
                </a:solidFill>
              </a:rPr>
              <a:t>2</a:t>
            </a:r>
          </a:p>
        </p:txBody>
      </p:sp>
      <p:sp>
        <p:nvSpPr>
          <p:cNvPr id="41" name="Rectangle 40">
            <a:extLst>
              <a:ext uri="{FF2B5EF4-FFF2-40B4-BE49-F238E27FC236}">
                <a16:creationId xmlns:a16="http://schemas.microsoft.com/office/drawing/2014/main" id="{8AE43051-1112-4842-800C-8249F4555083}"/>
              </a:ext>
            </a:extLst>
          </p:cNvPr>
          <p:cNvSpPr/>
          <p:nvPr/>
        </p:nvSpPr>
        <p:spPr>
          <a:xfrm>
            <a:off x="7807599" y="2583592"/>
            <a:ext cx="3892412" cy="523220"/>
          </a:xfrm>
          <a:prstGeom prst="rect">
            <a:avLst/>
          </a:prstGeom>
        </p:spPr>
        <p:txBody>
          <a:bodyPr wrap="none">
            <a:spAutoFit/>
          </a:bodyPr>
          <a:lstStyle/>
          <a:p>
            <a:r>
              <a:rPr lang="en-US" sz="2800" dirty="0"/>
              <a:t>65533 + 5 mod 65536 = 2</a:t>
            </a:r>
          </a:p>
        </p:txBody>
      </p:sp>
    </p:spTree>
    <p:extLst>
      <p:ext uri="{BB962C8B-B14F-4D97-AF65-F5344CB8AC3E}">
        <p14:creationId xmlns:p14="http://schemas.microsoft.com/office/powerpoint/2010/main" val="29298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randombar(vertical)">
                                      <p:cBhvr>
                                        <p:cTn id="12" dur="500"/>
                                        <p:tgtEl>
                                          <p:spTgt spid="34"/>
                                        </p:tgtEl>
                                      </p:cBhvr>
                                    </p:animEffect>
                                  </p:childTnLst>
                                </p:cTn>
                              </p:par>
                            </p:childTnLst>
                          </p:cTn>
                        </p:par>
                        <p:par>
                          <p:cTn id="13" fill="hold">
                            <p:stCondLst>
                              <p:cond delay="500"/>
                            </p:stCondLst>
                            <p:childTnLst>
                              <p:par>
                                <p:cTn id="14" presetID="14" presetClass="entr" presetSubtype="5"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randombar(vertical)">
                                      <p:cBhvr>
                                        <p:cTn id="16" dur="500"/>
                                        <p:tgtEl>
                                          <p:spTgt spid="10"/>
                                        </p:tgtEl>
                                      </p:cBhvr>
                                    </p:animEffect>
                                  </p:childTnLst>
                                </p:cTn>
                              </p:par>
                            </p:childTnLst>
                          </p:cTn>
                        </p:par>
                        <p:par>
                          <p:cTn id="17" fill="hold">
                            <p:stCondLst>
                              <p:cond delay="1500"/>
                            </p:stCondLst>
                            <p:childTnLst>
                              <p:par>
                                <p:cTn id="18" presetID="14" presetClass="entr" presetSubtype="5" fill="hold" grpId="0" nodeType="afterEffect">
                                  <p:stCondLst>
                                    <p:cond delay="500"/>
                                  </p:stCondLst>
                                  <p:childTnLst>
                                    <p:set>
                                      <p:cBhvr>
                                        <p:cTn id="19" dur="1" fill="hold">
                                          <p:stCondLst>
                                            <p:cond delay="0"/>
                                          </p:stCondLst>
                                        </p:cTn>
                                        <p:tgtEl>
                                          <p:spTgt spid="36"/>
                                        </p:tgtEl>
                                        <p:attrNameLst>
                                          <p:attrName>style.visibility</p:attrName>
                                        </p:attrNameLst>
                                      </p:cBhvr>
                                      <p:to>
                                        <p:strVal val="visible"/>
                                      </p:to>
                                    </p:set>
                                    <p:animEffect transition="in" filter="randombar(vertical)">
                                      <p:cBhvr>
                                        <p:cTn id="20" dur="500"/>
                                        <p:tgtEl>
                                          <p:spTgt spid="36"/>
                                        </p:tgtEl>
                                      </p:cBhvr>
                                    </p:animEffect>
                                  </p:childTnLst>
                                </p:cTn>
                              </p:par>
                            </p:childTnLst>
                          </p:cTn>
                        </p:par>
                        <p:par>
                          <p:cTn id="21" fill="hold">
                            <p:stCondLst>
                              <p:cond delay="2500"/>
                            </p:stCondLst>
                            <p:childTnLst>
                              <p:par>
                                <p:cTn id="22" presetID="14" presetClass="entr" presetSubtype="5" fill="hold" grpId="0" nodeType="afterEffect">
                                  <p:stCondLst>
                                    <p:cond delay="500"/>
                                  </p:stCondLst>
                                  <p:childTnLst>
                                    <p:set>
                                      <p:cBhvr>
                                        <p:cTn id="23" dur="1" fill="hold">
                                          <p:stCondLst>
                                            <p:cond delay="0"/>
                                          </p:stCondLst>
                                        </p:cTn>
                                        <p:tgtEl>
                                          <p:spTgt spid="37"/>
                                        </p:tgtEl>
                                        <p:attrNameLst>
                                          <p:attrName>style.visibility</p:attrName>
                                        </p:attrNameLst>
                                      </p:cBhvr>
                                      <p:to>
                                        <p:strVal val="visible"/>
                                      </p:to>
                                    </p:set>
                                    <p:animEffect transition="in" filter="randombar(vertical)">
                                      <p:cBhvr>
                                        <p:cTn id="24" dur="500"/>
                                        <p:tgtEl>
                                          <p:spTgt spid="37"/>
                                        </p:tgtEl>
                                      </p:cBhvr>
                                    </p:animEffect>
                                  </p:childTnLst>
                                </p:cTn>
                              </p:par>
                            </p:childTnLst>
                          </p:cTn>
                        </p:par>
                        <p:par>
                          <p:cTn id="25" fill="hold">
                            <p:stCondLst>
                              <p:cond delay="3500"/>
                            </p:stCondLst>
                            <p:childTnLst>
                              <p:par>
                                <p:cTn id="26" presetID="14" presetClass="entr" presetSubtype="5" fill="hold" grpId="0" nodeType="afterEffect">
                                  <p:stCondLst>
                                    <p:cond delay="500"/>
                                  </p:stCondLst>
                                  <p:childTnLst>
                                    <p:set>
                                      <p:cBhvr>
                                        <p:cTn id="27" dur="1" fill="hold">
                                          <p:stCondLst>
                                            <p:cond delay="0"/>
                                          </p:stCondLst>
                                        </p:cTn>
                                        <p:tgtEl>
                                          <p:spTgt spid="38"/>
                                        </p:tgtEl>
                                        <p:attrNameLst>
                                          <p:attrName>style.visibility</p:attrName>
                                        </p:attrNameLst>
                                      </p:cBhvr>
                                      <p:to>
                                        <p:strVal val="visible"/>
                                      </p:to>
                                    </p:set>
                                    <p:animEffect transition="in" filter="randombar(vertical)">
                                      <p:cBhvr>
                                        <p:cTn id="28" dur="500"/>
                                        <p:tgtEl>
                                          <p:spTgt spid="38"/>
                                        </p:tgtEl>
                                      </p:cBhvr>
                                    </p:animEffect>
                                  </p:childTnLst>
                                </p:cTn>
                              </p:par>
                            </p:childTnLst>
                          </p:cTn>
                        </p:par>
                        <p:par>
                          <p:cTn id="29" fill="hold">
                            <p:stCondLst>
                              <p:cond delay="4500"/>
                            </p:stCondLst>
                            <p:childTnLst>
                              <p:par>
                                <p:cTn id="30" presetID="14" presetClass="entr" presetSubtype="5" fill="hold" grpId="0" nodeType="afterEffect">
                                  <p:stCondLst>
                                    <p:cond delay="500"/>
                                  </p:stCondLst>
                                  <p:childTnLst>
                                    <p:set>
                                      <p:cBhvr>
                                        <p:cTn id="31" dur="1" fill="hold">
                                          <p:stCondLst>
                                            <p:cond delay="0"/>
                                          </p:stCondLst>
                                        </p:cTn>
                                        <p:tgtEl>
                                          <p:spTgt spid="39"/>
                                        </p:tgtEl>
                                        <p:attrNameLst>
                                          <p:attrName>style.visibility</p:attrName>
                                        </p:attrNameLst>
                                      </p:cBhvr>
                                      <p:to>
                                        <p:strVal val="visible"/>
                                      </p:to>
                                    </p:set>
                                    <p:animEffect transition="in" filter="randombar(vertical)">
                                      <p:cBhvr>
                                        <p:cTn id="32" dur="500"/>
                                        <p:tgtEl>
                                          <p:spTgt spid="39"/>
                                        </p:tgtEl>
                                      </p:cBhvr>
                                    </p:animEffect>
                                  </p:childTnLst>
                                </p:cTn>
                              </p:par>
                            </p:childTnLst>
                          </p:cTn>
                        </p:par>
                        <p:par>
                          <p:cTn id="33" fill="hold">
                            <p:stCondLst>
                              <p:cond delay="5500"/>
                            </p:stCondLst>
                            <p:childTnLst>
                              <p:par>
                                <p:cTn id="34" presetID="14" presetClass="entr" presetSubtype="5" fill="hold" grpId="0" nodeType="afterEffect">
                                  <p:stCondLst>
                                    <p:cond delay="500"/>
                                  </p:stCondLst>
                                  <p:childTnLst>
                                    <p:set>
                                      <p:cBhvr>
                                        <p:cTn id="35" dur="1" fill="hold">
                                          <p:stCondLst>
                                            <p:cond delay="0"/>
                                          </p:stCondLst>
                                        </p:cTn>
                                        <p:tgtEl>
                                          <p:spTgt spid="40"/>
                                        </p:tgtEl>
                                        <p:attrNameLst>
                                          <p:attrName>style.visibility</p:attrName>
                                        </p:attrNameLst>
                                      </p:cBhvr>
                                      <p:to>
                                        <p:strVal val="visible"/>
                                      </p:to>
                                    </p:set>
                                    <p:animEffect transition="in" filter="randombar(vertical)">
                                      <p:cBhvr>
                                        <p:cTn id="36" dur="500"/>
                                        <p:tgtEl>
                                          <p:spTgt spid="40"/>
                                        </p:tgtEl>
                                      </p:cBhvr>
                                    </p:animEffect>
                                  </p:childTnLst>
                                </p:cTn>
                              </p:par>
                            </p:childTnLst>
                          </p:cTn>
                        </p:par>
                        <p:par>
                          <p:cTn id="37" fill="hold">
                            <p:stCondLst>
                              <p:cond delay="6500"/>
                            </p:stCondLst>
                            <p:childTnLst>
                              <p:par>
                                <p:cTn id="38" presetID="14" presetClass="entr" presetSubtype="5" fill="hold" grpId="0" nodeType="afterEffect">
                                  <p:stCondLst>
                                    <p:cond delay="500"/>
                                  </p:stCondLst>
                                  <p:childTnLst>
                                    <p:set>
                                      <p:cBhvr>
                                        <p:cTn id="39" dur="1" fill="hold">
                                          <p:stCondLst>
                                            <p:cond delay="0"/>
                                          </p:stCondLst>
                                        </p:cTn>
                                        <p:tgtEl>
                                          <p:spTgt spid="35"/>
                                        </p:tgtEl>
                                        <p:attrNameLst>
                                          <p:attrName>style.visibility</p:attrName>
                                        </p:attrNameLst>
                                      </p:cBhvr>
                                      <p:to>
                                        <p:strVal val="visible"/>
                                      </p:to>
                                    </p:set>
                                    <p:animEffect transition="in" filter="randombar(vertical)">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5"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randombar(vertical)">
                                      <p:cBhvr>
                                        <p:cTn id="4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4" grpId="0"/>
      <p:bldP spid="35" grpId="0"/>
      <p:bldP spid="36" grpId="0"/>
      <p:bldP spid="37" grpId="0"/>
      <p:bldP spid="38" grpId="0"/>
      <p:bldP spid="39" grpId="0"/>
      <p:bldP spid="40" grpId="0"/>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14</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p:cNvCxnSpPr>
          <p:nvPr/>
        </p:nvCxnSpPr>
        <p:spPr>
          <a:xfrm flipH="1">
            <a:off x="8310940" y="3780923"/>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237" y="2232192"/>
            <a:ext cx="317716" cy="369332"/>
          </a:xfrm>
          <a:prstGeom prst="rect">
            <a:avLst/>
          </a:prstGeom>
          <a:noFill/>
        </p:spPr>
        <p:txBody>
          <a:bodyPr wrap="none" rtlCol="0">
            <a:spAutoFit/>
          </a:bodyPr>
          <a:lstStyle/>
          <a:p>
            <a:r>
              <a:rPr lang="en-US" dirty="0"/>
              <a:t>A</a:t>
            </a:r>
          </a:p>
        </p:txBody>
      </p:sp>
      <p:sp>
        <p:nvSpPr>
          <p:cNvPr id="16" name="TextBox 15"/>
          <p:cNvSpPr txBox="1"/>
          <p:nvPr/>
        </p:nvSpPr>
        <p:spPr>
          <a:xfrm>
            <a:off x="9660773" y="2232192"/>
            <a:ext cx="317716" cy="369332"/>
          </a:xfrm>
          <a:prstGeom prst="rect">
            <a:avLst/>
          </a:prstGeom>
          <a:noFill/>
        </p:spPr>
        <p:txBody>
          <a:bodyPr wrap="none" rtlCol="0">
            <a:spAutoFit/>
          </a:bodyPr>
          <a:lstStyle/>
          <a:p>
            <a:r>
              <a:rPr lang="en-US" dirty="0"/>
              <a:t>B</a:t>
            </a:r>
          </a:p>
        </p:txBody>
      </p:sp>
      <p:sp>
        <p:nvSpPr>
          <p:cNvPr id="17" name="TextBox 16"/>
          <p:cNvSpPr txBox="1"/>
          <p:nvPr/>
        </p:nvSpPr>
        <p:spPr>
          <a:xfrm>
            <a:off x="10755559" y="3584901"/>
            <a:ext cx="423514" cy="369332"/>
          </a:xfrm>
          <a:prstGeom prst="rect">
            <a:avLst/>
          </a:prstGeom>
          <a:noFill/>
        </p:spPr>
        <p:txBody>
          <a:bodyPr wrap="none" rtlCol="0">
            <a:spAutoFit/>
          </a:bodyPr>
          <a:lstStyle/>
          <a:p>
            <a:r>
              <a:rPr lang="en-US" dirty="0" err="1"/>
              <a:t>C</a:t>
            </a:r>
            <a:r>
              <a:rPr lang="en-US" baseline="-25000" dirty="0" err="1"/>
              <a:t>in</a:t>
            </a:r>
            <a:endParaRPr lang="en-US" dirty="0"/>
          </a:p>
        </p:txBody>
      </p:sp>
      <p:sp>
        <p:nvSpPr>
          <p:cNvPr id="18" name="TextBox 17"/>
          <p:cNvSpPr txBox="1"/>
          <p:nvPr/>
        </p:nvSpPr>
        <p:spPr>
          <a:xfrm>
            <a:off x="6414063" y="3446401"/>
            <a:ext cx="2004075" cy="646331"/>
          </a:xfrm>
          <a:prstGeom prst="rect">
            <a:avLst/>
          </a:prstGeom>
          <a:noFill/>
        </p:spPr>
        <p:txBody>
          <a:bodyPr wrap="none" rtlCol="0">
            <a:spAutoFit/>
          </a:bodyPr>
          <a:lstStyle/>
          <a:p>
            <a:pPr algn="r"/>
            <a:r>
              <a:rPr lang="en-US" dirty="0" err="1"/>
              <a:t>C</a:t>
            </a:r>
            <a:r>
              <a:rPr lang="en-US" baseline="-25000" dirty="0" err="1"/>
              <a:t>out</a:t>
            </a:r>
            <a:endParaRPr lang="en-US" dirty="0"/>
          </a:p>
          <a:p>
            <a:pPr algn="r"/>
            <a:r>
              <a:rPr lang="en-US" dirty="0"/>
              <a:t>(A&amp;B) | ((A^B)&amp;</a:t>
            </a:r>
            <a:r>
              <a:rPr lang="en-US" dirty="0" err="1"/>
              <a:t>C</a:t>
            </a:r>
            <a:r>
              <a:rPr lang="en-US" baseline="-25000" dirty="0" err="1"/>
              <a:t>in</a:t>
            </a:r>
            <a:r>
              <a:rPr lang="en-US" dirty="0"/>
              <a:t>)</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005581" y="4912129"/>
            <a:ext cx="1053494" cy="646331"/>
          </a:xfrm>
          <a:prstGeom prst="rect">
            <a:avLst/>
          </a:prstGeom>
          <a:noFill/>
        </p:spPr>
        <p:txBody>
          <a:bodyPr wrap="none" rtlCol="0">
            <a:spAutoFit/>
          </a:bodyPr>
          <a:lstStyle/>
          <a:p>
            <a:pPr algn="ctr"/>
            <a:r>
              <a:rPr lang="en-US" dirty="0"/>
              <a:t>Sum</a:t>
            </a:r>
          </a:p>
          <a:p>
            <a:pPr algn="ctr"/>
            <a:r>
              <a:rPr lang="en-US" dirty="0"/>
              <a:t>(A^B)^</a:t>
            </a:r>
            <a:r>
              <a:rPr lang="en-US" dirty="0" err="1"/>
              <a:t>C</a:t>
            </a:r>
            <a:r>
              <a:rPr lang="en-US" baseline="-25000" dirty="0" err="1"/>
              <a:t>in</a:t>
            </a:r>
            <a:endParaRPr lang="en-US" dirty="0"/>
          </a:p>
        </p:txBody>
      </p:sp>
    </p:spTree>
    <p:extLst>
      <p:ext uri="{BB962C8B-B14F-4D97-AF65-F5344CB8AC3E}">
        <p14:creationId xmlns:p14="http://schemas.microsoft.com/office/powerpoint/2010/main" val="2452465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15</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Tree>
    <p:extLst>
      <p:ext uri="{BB962C8B-B14F-4D97-AF65-F5344CB8AC3E}">
        <p14:creationId xmlns:p14="http://schemas.microsoft.com/office/powerpoint/2010/main" val="211915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Detecting Unsigned Integer Overflow</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16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8" name="TextBox 47"/>
          <p:cNvSpPr txBox="1"/>
          <p:nvPr/>
        </p:nvSpPr>
        <p:spPr>
          <a:xfrm>
            <a:off x="8153400" y="6071616"/>
            <a:ext cx="4017575" cy="646331"/>
          </a:xfrm>
          <a:prstGeom prst="rect">
            <a:avLst/>
          </a:prstGeom>
          <a:noFill/>
        </p:spPr>
        <p:txBody>
          <a:bodyPr wrap="none" rtlCol="0">
            <a:spAutoFit/>
          </a:bodyPr>
          <a:lstStyle/>
          <a:p>
            <a:r>
              <a:rPr lang="en-US" dirty="0"/>
              <a:t>(</a:t>
            </a:r>
            <a:r>
              <a:rPr lang="en-US" i="1" dirty="0" err="1"/>
              <a:t>n.b</a:t>
            </a:r>
            <a:r>
              <a:rPr lang="en-US" dirty="0" err="1"/>
              <a:t>.</a:t>
            </a:r>
            <a:r>
              <a:rPr lang="en-US" dirty="0"/>
              <a:t>: carry-</a:t>
            </a:r>
            <a:r>
              <a:rPr lang="en-US" dirty="0" err="1"/>
              <a:t>lookahead</a:t>
            </a:r>
            <a:r>
              <a:rPr lang="en-US" dirty="0"/>
              <a:t> adder much faster</a:t>
            </a:r>
            <a:br>
              <a:rPr lang="en-US" dirty="0"/>
            </a:br>
            <a:r>
              <a:rPr lang="en-US" dirty="0"/>
              <a:t>but also much more complex)</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329162" y="3997642"/>
            <a:ext cx="3045536" cy="2104756"/>
          </a:xfrm>
          <a:prstGeom prst="rightArrowCallout">
            <a:avLst>
              <a:gd name="adj1" fmla="val 25000"/>
              <a:gd name="adj2" fmla="val 25000"/>
              <a:gd name="adj3" fmla="val 25000"/>
              <a:gd name="adj4" fmla="val 7410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br>
              <a:rPr lang="en-US" sz="2400" baseline="-25000" dirty="0">
                <a:solidFill>
                  <a:srgbClr val="FFFF00"/>
                </a:solidFill>
              </a:rPr>
            </a:br>
            <a:r>
              <a:rPr lang="en-US" sz="2400" dirty="0">
                <a:solidFill>
                  <a:srgbClr val="FFFF00"/>
                </a:solidFill>
              </a:rPr>
              <a:t>then unsigned addition overflowed</a:t>
            </a:r>
          </a:p>
        </p:txBody>
      </p:sp>
    </p:spTree>
    <p:extLst>
      <p:ext uri="{BB962C8B-B14F-4D97-AF65-F5344CB8AC3E}">
        <p14:creationId xmlns:p14="http://schemas.microsoft.com/office/powerpoint/2010/main" val="2510747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Signed Integers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17</a:t>
            </a:fld>
            <a:endParaRPr lang="en-US"/>
          </a:p>
        </p:txBody>
      </p:sp>
    </p:spTree>
    <p:extLst>
      <p:ext uri="{BB962C8B-B14F-4D97-AF65-F5344CB8AC3E}">
        <p14:creationId xmlns:p14="http://schemas.microsoft.com/office/powerpoint/2010/main" val="89083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Encoding Integers:</a:t>
            </a:r>
            <a:br>
              <a:rPr lang="en-US" dirty="0"/>
            </a:br>
            <a:r>
              <a:rPr lang="en-US" dirty="0"/>
              <a:t>Two’s Complement</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a:xfrm>
            <a:off x="839788" y="1205414"/>
            <a:ext cx="5157787" cy="823912"/>
          </a:xfrm>
        </p:spPr>
        <p:txBody>
          <a:bodyPr/>
          <a:lstStyle/>
          <a:p>
            <a:r>
              <a:rPr lang="en-US" dirty="0"/>
              <a:t>Unsigned Integers</a:t>
            </a:r>
          </a:p>
        </p:txBody>
      </p:sp>
      <p:sp>
        <p:nvSpPr>
          <p:cNvPr id="10" name="Text Placeholder 9">
            <a:extLst>
              <a:ext uri="{FF2B5EF4-FFF2-40B4-BE49-F238E27FC236}">
                <a16:creationId xmlns:a16="http://schemas.microsoft.com/office/drawing/2014/main" id="{101CE2EB-E3B4-9344-B646-516F8EB6670C}"/>
              </a:ext>
            </a:extLst>
          </p:cNvPr>
          <p:cNvSpPr>
            <a:spLocks noGrp="1"/>
          </p:cNvSpPr>
          <p:nvPr>
            <p:ph type="body" sz="quarter" idx="3"/>
          </p:nvPr>
        </p:nvSpPr>
        <p:spPr>
          <a:xfrm>
            <a:off x="6172200" y="1205414"/>
            <a:ext cx="5183188" cy="823912"/>
          </a:xfrm>
        </p:spPr>
        <p:txBody>
          <a:bodyPr/>
          <a:lstStyle/>
          <a:p>
            <a:r>
              <a:rPr lang="en-US" dirty="0"/>
              <a:t>Signed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18</a:t>
            </a:fld>
            <a:endParaRPr lang="en-US"/>
          </a:p>
        </p:txBody>
      </p:sp>
      <p:sp>
        <p:nvSpPr>
          <p:cNvPr id="12" name="Text Placeholder 11">
            <a:extLst>
              <a:ext uri="{FF2B5EF4-FFF2-40B4-BE49-F238E27FC236}">
                <a16:creationId xmlns:a16="http://schemas.microsoft.com/office/drawing/2014/main" id="{030DCC5A-8A0C-194B-8AC2-C1D4CB5E7DA1}"/>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7FED3F75-53E4-A842-9340-EB1697A83845}"/>
              </a:ext>
            </a:extLst>
          </p:cNvPr>
          <p:cNvPicPr>
            <a:picLocks noChangeAspect="1"/>
          </p:cNvPicPr>
          <p:nvPr/>
        </p:nvPicPr>
        <p:blipFill>
          <a:blip r:embed="rId3"/>
          <a:stretch>
            <a:fillRect/>
          </a:stretch>
        </p:blipFill>
        <p:spPr>
          <a:xfrm>
            <a:off x="836612" y="2006551"/>
            <a:ext cx="2866862" cy="1048852"/>
          </a:xfrm>
          <a:prstGeom prst="rect">
            <a:avLst/>
          </a:prstGeom>
        </p:spPr>
      </p:pic>
      <p:pic>
        <p:nvPicPr>
          <p:cNvPr id="13" name="Picture 12">
            <a:extLst>
              <a:ext uri="{FF2B5EF4-FFF2-40B4-BE49-F238E27FC236}">
                <a16:creationId xmlns:a16="http://schemas.microsoft.com/office/drawing/2014/main" id="{6EFAB0B3-3AA0-1442-9E48-607666D8627E}"/>
              </a:ext>
            </a:extLst>
          </p:cNvPr>
          <p:cNvPicPr>
            <a:picLocks noChangeAspect="1"/>
          </p:cNvPicPr>
          <p:nvPr/>
        </p:nvPicPr>
        <p:blipFill>
          <a:blip r:embed="rId4"/>
          <a:stretch>
            <a:fillRect/>
          </a:stretch>
        </p:blipFill>
        <p:spPr>
          <a:xfrm>
            <a:off x="5529148" y="1973693"/>
            <a:ext cx="5474008" cy="1048852"/>
          </a:xfrm>
          <a:prstGeom prst="rect">
            <a:avLst/>
          </a:prstGeom>
        </p:spPr>
      </p:pic>
      <p:sp>
        <p:nvSpPr>
          <p:cNvPr id="14" name="Rounded Rectangular Callout 13">
            <a:extLst>
              <a:ext uri="{FF2B5EF4-FFF2-40B4-BE49-F238E27FC236}">
                <a16:creationId xmlns:a16="http://schemas.microsoft.com/office/drawing/2014/main" id="{A80A1F26-E958-4249-9827-EC3CE553D9A6}"/>
              </a:ext>
            </a:extLst>
          </p:cNvPr>
          <p:cNvSpPr/>
          <p:nvPr/>
        </p:nvSpPr>
        <p:spPr>
          <a:xfrm>
            <a:off x="5876693" y="3136280"/>
            <a:ext cx="1304692" cy="585439"/>
          </a:xfrm>
          <a:prstGeom prst="wedgeRoundRectCallout">
            <a:avLst>
              <a:gd name="adj1" fmla="val 52671"/>
              <a:gd name="adj2" fmla="val -126071"/>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sign bit</a:t>
            </a:r>
          </a:p>
        </p:txBody>
      </p:sp>
      <p:pic>
        <p:nvPicPr>
          <p:cNvPr id="16" name="Picture 15">
            <a:extLst>
              <a:ext uri="{FF2B5EF4-FFF2-40B4-BE49-F238E27FC236}">
                <a16:creationId xmlns:a16="http://schemas.microsoft.com/office/drawing/2014/main" id="{A48D621C-0FBB-CE4F-BC32-320F77749AC1}"/>
              </a:ext>
            </a:extLst>
          </p:cNvPr>
          <p:cNvPicPr>
            <a:picLocks noChangeAspect="1"/>
          </p:cNvPicPr>
          <p:nvPr/>
        </p:nvPicPr>
        <p:blipFill>
          <a:blip r:embed="rId5"/>
          <a:stretch>
            <a:fillRect/>
          </a:stretch>
        </p:blipFill>
        <p:spPr>
          <a:xfrm>
            <a:off x="836612" y="5175144"/>
            <a:ext cx="5157787" cy="637791"/>
          </a:xfrm>
          <a:prstGeom prst="rect">
            <a:avLst/>
          </a:prstGeom>
        </p:spPr>
      </p:pic>
      <p:pic>
        <p:nvPicPr>
          <p:cNvPr id="17" name="Picture 16">
            <a:extLst>
              <a:ext uri="{FF2B5EF4-FFF2-40B4-BE49-F238E27FC236}">
                <a16:creationId xmlns:a16="http://schemas.microsoft.com/office/drawing/2014/main" id="{D87EA027-B605-6B4D-A61C-381114F2340A}"/>
              </a:ext>
            </a:extLst>
          </p:cNvPr>
          <p:cNvPicPr>
            <a:picLocks noChangeAspect="1"/>
          </p:cNvPicPr>
          <p:nvPr/>
        </p:nvPicPr>
        <p:blipFill>
          <a:blip r:embed="rId6"/>
          <a:stretch>
            <a:fillRect/>
          </a:stretch>
        </p:blipFill>
        <p:spPr>
          <a:xfrm>
            <a:off x="5876693" y="5623070"/>
            <a:ext cx="5336013" cy="635075"/>
          </a:xfrm>
          <a:prstGeom prst="rect">
            <a:avLst/>
          </a:prstGeom>
        </p:spPr>
      </p:pic>
      <p:pic>
        <p:nvPicPr>
          <p:cNvPr id="18" name="Picture 17">
            <a:extLst>
              <a:ext uri="{FF2B5EF4-FFF2-40B4-BE49-F238E27FC236}">
                <a16:creationId xmlns:a16="http://schemas.microsoft.com/office/drawing/2014/main" id="{F10D9EEB-1A4C-4B47-86E4-6B4D948F0448}"/>
              </a:ext>
            </a:extLst>
          </p:cNvPr>
          <p:cNvPicPr>
            <a:picLocks noChangeAspect="1"/>
          </p:cNvPicPr>
          <p:nvPr/>
        </p:nvPicPr>
        <p:blipFill>
          <a:blip r:embed="rId7"/>
          <a:stretch>
            <a:fillRect/>
          </a:stretch>
        </p:blipFill>
        <p:spPr>
          <a:xfrm>
            <a:off x="5876693" y="4357555"/>
            <a:ext cx="5614470" cy="679646"/>
          </a:xfrm>
          <a:prstGeom prst="rect">
            <a:avLst/>
          </a:prstGeom>
        </p:spPr>
      </p:pic>
      <p:pic>
        <p:nvPicPr>
          <p:cNvPr id="19" name="Picture 18">
            <a:extLst>
              <a:ext uri="{FF2B5EF4-FFF2-40B4-BE49-F238E27FC236}">
                <a16:creationId xmlns:a16="http://schemas.microsoft.com/office/drawing/2014/main" id="{FEB88712-7D3B-9B4D-8BC7-D99E36098B01}"/>
              </a:ext>
            </a:extLst>
          </p:cNvPr>
          <p:cNvPicPr>
            <a:picLocks noChangeAspect="1"/>
          </p:cNvPicPr>
          <p:nvPr/>
        </p:nvPicPr>
        <p:blipFill>
          <a:blip r:embed="rId8"/>
          <a:stretch>
            <a:fillRect/>
          </a:stretch>
        </p:blipFill>
        <p:spPr>
          <a:xfrm>
            <a:off x="836612" y="3834322"/>
            <a:ext cx="5336013" cy="670646"/>
          </a:xfrm>
          <a:prstGeom prst="rect">
            <a:avLst/>
          </a:prstGeom>
        </p:spPr>
      </p:pic>
    </p:spTree>
    <p:extLst>
      <p:ext uri="{BB962C8B-B14F-4D97-AF65-F5344CB8AC3E}">
        <p14:creationId xmlns:p14="http://schemas.microsoft.com/office/powerpoint/2010/main" val="189696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vertical)">
                                      <p:cBhvr>
                                        <p:cTn id="7" dur="500"/>
                                        <p:tgtEl>
                                          <p:spTgt spid="19"/>
                                        </p:tgtEl>
                                      </p:cBhvr>
                                    </p:animEffect>
                                  </p:childTnLst>
                                </p:cTn>
                              </p:par>
                              <p:par>
                                <p:cTn id="8" presetID="14" presetClass="entr" presetSubtype="5"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randombar(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randombar(vertical)">
                                      <p:cBhvr>
                                        <p:cTn id="15" dur="500"/>
                                        <p:tgtEl>
                                          <p:spTgt spid="16"/>
                                        </p:tgtEl>
                                      </p:cBhvr>
                                    </p:animEffect>
                                  </p:childTnLst>
                                </p:cTn>
                              </p:par>
                              <p:par>
                                <p:cTn id="16" presetID="14" presetClass="entr" presetSubtype="5"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vertical)">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3290509900"/>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19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115292026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short</a:t>
                      </a:r>
                    </a:p>
                  </a:txBody>
                  <a:tcPr/>
                </a:tc>
                <a:tc>
                  <a:txBody>
                    <a:bodyPr/>
                    <a:lstStyle/>
                    <a:p>
                      <a:pPr algn="ctr"/>
                      <a:r>
                        <a:rPr lang="en-US" dirty="0"/>
                        <a:t>16 bits</a:t>
                      </a:r>
                    </a:p>
                  </a:txBody>
                  <a:tcPr/>
                </a:tc>
                <a:tc>
                  <a:txBody>
                    <a:bodyPr/>
                    <a:lstStyle/>
                    <a:p>
                      <a:pPr algn="r"/>
                      <a:r>
                        <a:rPr lang="en-US" dirty="0"/>
                        <a:t>1111 1111 1111 0101</a:t>
                      </a:r>
                    </a:p>
                  </a:txBody>
                  <a:tcPr/>
                </a:tc>
                <a:tc>
                  <a:txBody>
                    <a:bodyPr/>
                    <a:lstStyle/>
                    <a:p>
                      <a:pPr algn="r"/>
                      <a:r>
                        <a:rPr lang="en-US" dirty="0"/>
                        <a:t>FF 19</a:t>
                      </a:r>
                    </a:p>
                  </a:txBody>
                  <a:tcPr/>
                </a:tc>
                <a:extLst>
                  <a:ext uri="{0D108BD9-81ED-4DB2-BD59-A6C34878D82A}">
                    <a16:rowId xmlns:a16="http://schemas.microsoft.com/office/drawing/2014/main" val="2714767002"/>
                  </a:ext>
                </a:extLst>
              </a:tr>
              <a:tr h="370840">
                <a:tc>
                  <a:txBody>
                    <a:bodyPr/>
                    <a:lstStyle/>
                    <a:p>
                      <a:pPr algn="ctr"/>
                      <a:r>
                        <a:rPr lang="en-US" dirty="0"/>
                        <a:t>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1111 1111 1111 1111 1111 1111 1111 0101</a:t>
                      </a:r>
                    </a:p>
                  </a:txBody>
                  <a:tcPr/>
                </a:tc>
                <a:tc>
                  <a:txBody>
                    <a:bodyPr/>
                    <a:lstStyle/>
                    <a:p>
                      <a:pPr algn="r"/>
                      <a:r>
                        <a:rPr lang="en-US" dirty="0"/>
                        <a:t>FF FF FF 19</a:t>
                      </a:r>
                    </a:p>
                  </a:txBody>
                  <a:tcPr/>
                </a:tc>
                <a:extLst>
                  <a:ext uri="{0D108BD9-81ED-4DB2-BD59-A6C34878D82A}">
                    <a16:rowId xmlns:a16="http://schemas.microsoft.com/office/drawing/2014/main" val="3972081534"/>
                  </a:ext>
                </a:extLst>
              </a:tr>
              <a:tr h="370840">
                <a:tc>
                  <a:txBody>
                    <a:bodyPr/>
                    <a:lstStyle/>
                    <a:p>
                      <a:pPr algn="ctr"/>
                      <a:r>
                        <a:rPr lang="en-US" dirty="0"/>
                        <a:t>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1111 1111 1111 1111 1111 1111 1111 1111 1111 1111 1111 1111 1111 1111 1111 0101</a:t>
                      </a:r>
                    </a:p>
                  </a:txBody>
                  <a:tcPr anchor="ctr"/>
                </a:tc>
                <a:tc>
                  <a:txBody>
                    <a:bodyPr/>
                    <a:lstStyle/>
                    <a:p>
                      <a:pPr algn="r"/>
                      <a:r>
                        <a:rPr lang="en-US" dirty="0"/>
                        <a:t>FF FF FF FF FF FF FF 19</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528915" cy="523220"/>
          </a:xfrm>
          <a:prstGeom prst="rect">
            <a:avLst/>
          </a:prstGeom>
          <a:noFill/>
        </p:spPr>
        <p:txBody>
          <a:bodyPr wrap="none" rtlCol="0">
            <a:spAutoFit/>
          </a:bodyPr>
          <a:lstStyle/>
          <a:p>
            <a:r>
              <a:rPr lang="en-US" sz="2800" dirty="0"/>
              <a:t>Representation of -231</a:t>
            </a:r>
            <a:endParaRPr lang="en-US" sz="2800" baseline="-25000" dirty="0"/>
          </a:p>
        </p:txBody>
      </p:sp>
    </p:spTree>
    <p:extLst>
      <p:ext uri="{BB962C8B-B14F-4D97-AF65-F5344CB8AC3E}">
        <p14:creationId xmlns:p14="http://schemas.microsoft.com/office/powerpoint/2010/main" val="368074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B97AEDC2-7975-D542-A801-C10F996AE704}"/>
              </a:ext>
            </a:extLst>
          </p:cNvPr>
          <p:cNvSpPr>
            <a:spLocks noGrp="1"/>
          </p:cNvSpPr>
          <p:nvPr>
            <p:ph sz="half" idx="1"/>
          </p:nvPr>
        </p:nvSpPr>
        <p:spPr>
          <a:xfrm>
            <a:off x="838200" y="1054100"/>
            <a:ext cx="5181600" cy="5122863"/>
          </a:xfrm>
        </p:spPr>
        <p:txBody>
          <a:bodyPr>
            <a:normAutofit/>
          </a:bodyPr>
          <a:lstStyle/>
          <a:p>
            <a:pPr marL="0" indent="0">
              <a:buNone/>
            </a:pPr>
            <a:r>
              <a:rPr lang="en-US" b="1" dirty="0"/>
              <a:t>You are free to:</a:t>
            </a:r>
          </a:p>
          <a:p>
            <a:r>
              <a:rPr lang="en-US" b="1" dirty="0"/>
              <a:t>Share</a:t>
            </a:r>
            <a:r>
              <a:rPr lang="en-US" dirty="0"/>
              <a:t> — copy and redistribute the material in any medium or format</a:t>
            </a:r>
          </a:p>
          <a:p>
            <a:r>
              <a:rPr lang="en-US" b="1" dirty="0"/>
              <a:t>Adapt</a:t>
            </a:r>
            <a:r>
              <a:rPr lang="en-US" dirty="0"/>
              <a:t> — remix, transform, and build upon the material for any purpose, even commercially</a:t>
            </a:r>
          </a:p>
        </p:txBody>
      </p:sp>
      <p:sp>
        <p:nvSpPr>
          <p:cNvPr id="13" name="Content Placeholder 12">
            <a:extLst>
              <a:ext uri="{FF2B5EF4-FFF2-40B4-BE49-F238E27FC236}">
                <a16:creationId xmlns:a16="http://schemas.microsoft.com/office/drawing/2014/main" id="{84AFF9C9-7CB3-D94D-A016-FCF5D8D128E4}"/>
              </a:ext>
            </a:extLst>
          </p:cNvPr>
          <p:cNvSpPr>
            <a:spLocks noGrp="1"/>
          </p:cNvSpPr>
          <p:nvPr>
            <p:ph sz="half" idx="2"/>
          </p:nvPr>
        </p:nvSpPr>
        <p:spPr>
          <a:xfrm>
            <a:off x="6172200" y="1054100"/>
            <a:ext cx="5181600" cy="5122863"/>
          </a:xfrm>
        </p:spPr>
        <p:txBody>
          <a:bodyPr>
            <a:normAutofit fontScale="92500"/>
          </a:bodyPr>
          <a:lstStyle/>
          <a:p>
            <a:pPr marL="0" indent="0">
              <a:buNone/>
            </a:pPr>
            <a:r>
              <a:rPr lang="en-US" b="1" dirty="0"/>
              <a:t>Under the following terms:</a:t>
            </a:r>
          </a:p>
          <a:p>
            <a:r>
              <a:rPr lang="en-US" b="1" dirty="0"/>
              <a:t>Attribution</a:t>
            </a:r>
            <a:r>
              <a:rPr lang="en-US" dirty="0"/>
              <a:t> — You must give appropriate credit, provide a link to the license, and indicate if changes were made. You may do so in any reasonable manner, but not in any way that suggests the licensor endorses you or your use.</a:t>
            </a:r>
          </a:p>
          <a:p>
            <a:r>
              <a:rPr lang="en-US" b="1" dirty="0"/>
              <a:t>No additional restrictions</a:t>
            </a:r>
            <a:r>
              <a:rPr lang="en-US" dirty="0"/>
              <a:t> — You may not apply legal terms or technological measures that legally restrict others from doing anything the license permits.</a:t>
            </a:r>
          </a:p>
          <a:p>
            <a:endParaRPr lang="en-US" dirty="0"/>
          </a:p>
        </p:txBody>
      </p:sp>
      <p:sp>
        <p:nvSpPr>
          <p:cNvPr id="5" name="Slide Number Placeholder 4">
            <a:extLst>
              <a:ext uri="{FF2B5EF4-FFF2-40B4-BE49-F238E27FC236}">
                <a16:creationId xmlns:a16="http://schemas.microsoft.com/office/drawing/2014/main" id="{5791D413-01E9-6146-957E-68BDAF8A949F}"/>
              </a:ext>
            </a:extLst>
          </p:cNvPr>
          <p:cNvSpPr>
            <a:spLocks noGrp="1"/>
          </p:cNvSpPr>
          <p:nvPr>
            <p:ph type="sldNum" sz="quarter" idx="12"/>
          </p:nvPr>
        </p:nvSpPr>
        <p:spPr>
          <a:xfrm>
            <a:off x="8610600" y="6356350"/>
            <a:ext cx="2743200" cy="365125"/>
          </a:xfrm>
        </p:spPr>
        <p:txBody>
          <a:bodyPr/>
          <a:lstStyle/>
          <a:p>
            <a:fld id="{B30C84D9-7A41-4FEB-892B-80917372DB87}" type="slidenum">
              <a:rPr lang="en-US" smtClean="0"/>
              <a:pPr/>
              <a:t>2</a:t>
            </a:fld>
            <a:endParaRPr lang="en-US"/>
          </a:p>
        </p:txBody>
      </p:sp>
      <p:sp>
        <p:nvSpPr>
          <p:cNvPr id="6" name="Text Placeholder 5">
            <a:extLst>
              <a:ext uri="{FF2B5EF4-FFF2-40B4-BE49-F238E27FC236}">
                <a16:creationId xmlns:a16="http://schemas.microsoft.com/office/drawing/2014/main" id="{F4A4D764-6413-B246-A2EA-68C6C24C30E7}"/>
              </a:ext>
            </a:extLst>
          </p:cNvPr>
          <p:cNvSpPr>
            <a:spLocks noGrp="1"/>
          </p:cNvSpPr>
          <p:nvPr>
            <p:ph type="body" sz="quarter" idx="13"/>
          </p:nvPr>
        </p:nvSpPr>
        <p:spPr>
          <a:xfrm rot="16200000">
            <a:off x="-2229811" y="4259137"/>
            <a:ext cx="4828674" cy="369052"/>
          </a:xfrm>
        </p:spPr>
        <p:txBody>
          <a:bodyPr/>
          <a:lstStyle/>
          <a:p>
            <a:r>
              <a:rPr lang="en-US" dirty="0"/>
              <a:t>Slide by Bohn</a:t>
            </a:r>
          </a:p>
        </p:txBody>
      </p:sp>
      <p:pic>
        <p:nvPicPr>
          <p:cNvPr id="1030" name="Picture 6" descr="Creative Commons License">
            <a:extLst>
              <a:ext uri="{FF2B5EF4-FFF2-40B4-BE49-F238E27FC236}">
                <a16:creationId xmlns:a16="http://schemas.microsoft.com/office/drawing/2014/main" id="{B86934FD-89DD-314E-A4B2-90DC86A32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545545"/>
            <a:ext cx="1117600" cy="3937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09A6C4-F747-524D-9048-E5F33DC01186}"/>
              </a:ext>
            </a:extLst>
          </p:cNvPr>
          <p:cNvSpPr txBox="1"/>
          <p:nvPr/>
        </p:nvSpPr>
        <p:spPr>
          <a:xfrm>
            <a:off x="2070100" y="419229"/>
            <a:ext cx="8196796" cy="646331"/>
          </a:xfrm>
          <a:prstGeom prst="rect">
            <a:avLst/>
          </a:prstGeom>
          <a:noFill/>
        </p:spPr>
        <p:txBody>
          <a:bodyPr wrap="none" rtlCol="0">
            <a:spAutoFit/>
          </a:bodyPr>
          <a:lstStyle/>
          <a:p>
            <a:r>
              <a:rPr lang="en-US" dirty="0"/>
              <a:t>This work is licensed under a </a:t>
            </a:r>
            <a:r>
              <a:rPr lang="en-US" dirty="0">
                <a:hlinkClick r:id="rId3"/>
              </a:rPr>
              <a:t>Creative Commons Attribution 4.0 International License</a:t>
            </a:r>
            <a:r>
              <a:rPr lang="en-US" dirty="0"/>
              <a:t>.</a:t>
            </a:r>
            <a:br>
              <a:rPr lang="en-US" dirty="0"/>
            </a:br>
            <a:r>
              <a:rPr lang="en-US" dirty="0"/>
              <a:t>This work is ©2018-21 Christopher A. Bohn, </a:t>
            </a:r>
            <a:r>
              <a:rPr lang="en-US" dirty="0">
                <a:hlinkClick r:id="rId4"/>
              </a:rPr>
              <a:t>bohn@unl.edu</a:t>
            </a:r>
            <a:r>
              <a:rPr lang="en-US" dirty="0"/>
              <a:t>.</a:t>
            </a:r>
          </a:p>
        </p:txBody>
      </p:sp>
      <p:sp>
        <p:nvSpPr>
          <p:cNvPr id="21" name="TextBox 20">
            <a:extLst>
              <a:ext uri="{FF2B5EF4-FFF2-40B4-BE49-F238E27FC236}">
                <a16:creationId xmlns:a16="http://schemas.microsoft.com/office/drawing/2014/main" id="{485CE44C-FE10-7548-BD2C-F762CC23BD6A}"/>
              </a:ext>
            </a:extLst>
          </p:cNvPr>
          <p:cNvSpPr txBox="1"/>
          <p:nvPr/>
        </p:nvSpPr>
        <p:spPr>
          <a:xfrm>
            <a:off x="952500" y="4381500"/>
            <a:ext cx="3746500" cy="1754326"/>
          </a:xfrm>
          <a:prstGeom prst="rect">
            <a:avLst/>
          </a:prstGeom>
          <a:noFill/>
        </p:spPr>
        <p:txBody>
          <a:bodyPr wrap="square" rtlCol="0">
            <a:spAutoFit/>
          </a:bodyPr>
          <a:lstStyle/>
          <a:p>
            <a:r>
              <a:rPr lang="en-US" dirty="0"/>
              <a:t>These lecture </a:t>
            </a:r>
            <a:r>
              <a:rPr lang="en-US" dirty="0">
                <a:hlinkClick r:id="rId5"/>
              </a:rPr>
              <a:t>slides</a:t>
            </a:r>
            <a:r>
              <a:rPr lang="en-US" dirty="0"/>
              <a:t> are meant to enhance your use of the </a:t>
            </a:r>
            <a:r>
              <a:rPr lang="en-US" dirty="0">
                <a:hlinkClick r:id="rId6"/>
              </a:rPr>
              <a:t>Programming at the Hardware/Software Interface </a:t>
            </a:r>
            <a:r>
              <a:rPr lang="en-US" dirty="0"/>
              <a:t>textbook. If you have not adopted this publication for your course, please consider doing so.</a:t>
            </a:r>
          </a:p>
        </p:txBody>
      </p:sp>
      <p:sp>
        <p:nvSpPr>
          <p:cNvPr id="22" name="Footer Placeholder 21">
            <a:extLst>
              <a:ext uri="{FF2B5EF4-FFF2-40B4-BE49-F238E27FC236}">
                <a16:creationId xmlns:a16="http://schemas.microsoft.com/office/drawing/2014/main" id="{D8160775-060F-6D43-BB4D-935B12C4E2F6}"/>
              </a:ext>
            </a:extLst>
          </p:cNvPr>
          <p:cNvSpPr>
            <a:spLocks noGrp="1"/>
          </p:cNvSpPr>
          <p:nvPr>
            <p:ph type="ftr" sz="quarter" idx="11"/>
          </p:nvPr>
        </p:nvSpPr>
        <p:spPr/>
        <p:txBody>
          <a:bodyPr/>
          <a:lstStyle/>
          <a:p>
            <a:r>
              <a:rPr lang="en-US"/>
              <a:t>Programming at the Hardware/Software Interface</a:t>
            </a:r>
            <a:endParaRPr lang="en-US" dirty="0"/>
          </a:p>
        </p:txBody>
      </p:sp>
    </p:spTree>
    <p:extLst>
      <p:ext uri="{BB962C8B-B14F-4D97-AF65-F5344CB8AC3E}">
        <p14:creationId xmlns:p14="http://schemas.microsoft.com/office/powerpoint/2010/main" val="178025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3313361589"/>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3314281705"/>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-128</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127</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-32,768</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32,767</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-2,147,483,648</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2,147,483,647</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-9,223,372,036,854,775,808L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9,223,372,036,854,775,807L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2327228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Maximum Values, by type size – in hexadecimal</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770761377"/>
              </p:ext>
            </p:extLst>
          </p:nvPr>
        </p:nvGraphicFramePr>
        <p:xfrm>
          <a:off x="838200" y="1825625"/>
          <a:ext cx="5181600" cy="333248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UCHAR_MIN</a:t>
                      </a:r>
                    </a:p>
                  </a:txBody>
                  <a:tcPr/>
                </a:tc>
                <a:tc>
                  <a:txBody>
                    <a:bodyPr/>
                    <a:lstStyle/>
                    <a:p>
                      <a:pPr algn="r"/>
                      <a:r>
                        <a:rPr lang="en-US" dirty="0"/>
                        <a:t>0x0</a:t>
                      </a:r>
                    </a:p>
                  </a:txBody>
                  <a:tcPr/>
                </a:tc>
                <a:extLst>
                  <a:ext uri="{0D108BD9-81ED-4DB2-BD59-A6C34878D82A}">
                    <a16:rowId xmlns:a16="http://schemas.microsoft.com/office/drawing/2014/main" val="2399628270"/>
                  </a:ext>
                </a:extLst>
              </a:tr>
              <a:tr h="370840">
                <a:tc>
                  <a:txBody>
                    <a:bodyPr/>
                    <a:lstStyle/>
                    <a:p>
                      <a:pPr algn="ctr"/>
                      <a:r>
                        <a:rPr lang="en-US" dirty="0"/>
                        <a:t>UCHAR_MAX</a:t>
                      </a:r>
                    </a:p>
                  </a:txBody>
                  <a:tcPr/>
                </a:tc>
                <a:tc>
                  <a:txBody>
                    <a:bodyPr/>
                    <a:lstStyle/>
                    <a:p>
                      <a:pPr algn="r"/>
                      <a:r>
                        <a:rPr lang="en-US" dirty="0"/>
                        <a:t>0xFF</a:t>
                      </a:r>
                    </a:p>
                  </a:txBody>
                  <a:tcPr/>
                </a:tc>
                <a:extLst>
                  <a:ext uri="{0D108BD9-81ED-4DB2-BD59-A6C34878D82A}">
                    <a16:rowId xmlns:a16="http://schemas.microsoft.com/office/drawing/2014/main" val="1852049936"/>
                  </a:ext>
                </a:extLst>
              </a:tr>
              <a:tr h="370840">
                <a:tc>
                  <a:txBody>
                    <a:bodyPr/>
                    <a:lstStyle/>
                    <a:p>
                      <a:pPr algn="ctr"/>
                      <a:r>
                        <a:rPr lang="en-US" dirty="0"/>
                        <a:t>USHORT_MIN</a:t>
                      </a:r>
                    </a:p>
                  </a:txBody>
                  <a:tcPr/>
                </a:tc>
                <a:tc>
                  <a:txBody>
                    <a:bodyPr/>
                    <a:lstStyle/>
                    <a:p>
                      <a:pPr algn="r"/>
                      <a:r>
                        <a:rPr lang="en-US" dirty="0"/>
                        <a:t>0x0</a:t>
                      </a:r>
                    </a:p>
                  </a:txBody>
                  <a:tcPr/>
                </a:tc>
                <a:extLst>
                  <a:ext uri="{0D108BD9-81ED-4DB2-BD59-A6C34878D82A}">
                    <a16:rowId xmlns:a16="http://schemas.microsoft.com/office/drawing/2014/main" val="2281518674"/>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0xFF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UINT_MIN</a:t>
                      </a:r>
                    </a:p>
                  </a:txBody>
                  <a:tcPr/>
                </a:tc>
                <a:tc>
                  <a:txBody>
                    <a:bodyPr/>
                    <a:lstStyle/>
                    <a:p>
                      <a:pPr algn="r"/>
                      <a:r>
                        <a:rPr lang="en-US" dirty="0"/>
                        <a:t>0x0</a:t>
                      </a:r>
                    </a:p>
                  </a:txBody>
                  <a:tcPr/>
                </a:tc>
                <a:extLst>
                  <a:ext uri="{0D108BD9-81ED-4DB2-BD59-A6C34878D82A}">
                    <a16:rowId xmlns:a16="http://schemas.microsoft.com/office/drawing/2014/main" val="1518582202"/>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U</a:t>
                      </a:r>
                    </a:p>
                  </a:txBody>
                  <a:tcPr/>
                </a:tc>
                <a:extLst>
                  <a:ext uri="{0D108BD9-81ED-4DB2-BD59-A6C34878D82A}">
                    <a16:rowId xmlns:a16="http://schemas.microsoft.com/office/drawing/2014/main" val="2358104214"/>
                  </a:ext>
                </a:extLst>
              </a:tr>
              <a:tr h="370840">
                <a:tc>
                  <a:txBody>
                    <a:bodyPr/>
                    <a:lstStyle/>
                    <a:p>
                      <a:pPr algn="ctr"/>
                      <a:r>
                        <a:rPr lang="en-US" dirty="0"/>
                        <a:t>ULONG_MIN</a:t>
                      </a:r>
                    </a:p>
                  </a:txBody>
                  <a:tcPr/>
                </a:tc>
                <a:tc>
                  <a:txBody>
                    <a:bodyPr/>
                    <a:lstStyle/>
                    <a:p>
                      <a:pPr algn="r"/>
                      <a:r>
                        <a:rPr lang="en-US" dirty="0"/>
                        <a:t>0x0</a:t>
                      </a:r>
                    </a:p>
                  </a:txBody>
                  <a:tcPr/>
                </a:tc>
                <a:extLst>
                  <a:ext uri="{0D108BD9-81ED-4DB2-BD59-A6C34878D82A}">
                    <a16:rowId xmlns:a16="http://schemas.microsoft.com/office/drawing/2014/main" val="377503235"/>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0xFF FF FF FF FF FF FF FF UL</a:t>
                      </a:r>
                    </a:p>
                  </a:txBody>
                  <a:tcPr/>
                </a:tc>
                <a:extLst>
                  <a:ext uri="{0D108BD9-81ED-4DB2-BD59-A6C34878D82A}">
                    <a16:rowId xmlns:a16="http://schemas.microsoft.com/office/drawing/2014/main" val="306308548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2562125066"/>
              </p:ext>
            </p:extLst>
          </p:nvPr>
        </p:nvGraphicFramePr>
        <p:xfrm>
          <a:off x="6172200" y="1825625"/>
          <a:ext cx="5181600" cy="332740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r h="370840">
                <a:tc>
                  <a:txBody>
                    <a:bodyPr/>
                    <a:lstStyle/>
                    <a:p>
                      <a:pPr algn="ctr"/>
                      <a:r>
                        <a:rPr lang="en-US" dirty="0"/>
                        <a:t>SHORT_MIN</a:t>
                      </a:r>
                    </a:p>
                  </a:txBody>
                  <a:tcPr/>
                </a:tc>
                <a:tc>
                  <a:txBody>
                    <a:bodyPr/>
                    <a:lstStyle/>
                    <a:p>
                      <a:pPr algn="r"/>
                      <a:r>
                        <a:rPr lang="en-US" dirty="0"/>
                        <a:t>0x80 00</a:t>
                      </a:r>
                    </a:p>
                  </a:txBody>
                  <a:tcPr/>
                </a:tc>
                <a:extLst>
                  <a:ext uri="{0D108BD9-81ED-4DB2-BD59-A6C34878D82A}">
                    <a16:rowId xmlns:a16="http://schemas.microsoft.com/office/drawing/2014/main" val="399312772"/>
                  </a:ext>
                </a:extLst>
              </a:tr>
              <a:tr h="370840">
                <a:tc>
                  <a:txBody>
                    <a:bodyPr/>
                    <a:lstStyle/>
                    <a:p>
                      <a:pPr algn="ctr"/>
                      <a:r>
                        <a:rPr lang="en-US" dirty="0"/>
                        <a:t>SHORT_MAX</a:t>
                      </a:r>
                    </a:p>
                  </a:txBody>
                  <a:tcPr/>
                </a:tc>
                <a:tc>
                  <a:txBody>
                    <a:bodyPr/>
                    <a:lstStyle/>
                    <a:p>
                      <a:pPr algn="r"/>
                      <a:r>
                        <a:rPr lang="en-US" sz="1800" b="0" i="0" kern="1200" dirty="0">
                          <a:solidFill>
                            <a:schemeClr val="dk1"/>
                          </a:solidFill>
                          <a:effectLst/>
                          <a:latin typeface="+mn-lt"/>
                          <a:ea typeface="+mn-ea"/>
                          <a:cs typeface="+mn-cs"/>
                        </a:rPr>
                        <a:t>0x7F FF</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INT_MIN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a:t>
                      </a:r>
                    </a:p>
                  </a:txBody>
                  <a:tcPr/>
                </a:tc>
                <a:extLst>
                  <a:ext uri="{0D108BD9-81ED-4DB2-BD59-A6C34878D82A}">
                    <a16:rowId xmlns:a16="http://schemas.microsoft.com/office/drawing/2014/main" val="1526213037"/>
                  </a:ext>
                </a:extLst>
              </a:tr>
              <a:tr h="370840">
                <a:tc>
                  <a:txBody>
                    <a:bodyPr/>
                    <a:lstStyle/>
                    <a:p>
                      <a:pPr algn="ctr"/>
                      <a:r>
                        <a:rPr lang="en-US" dirty="0"/>
                        <a:t>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0x7F FF FF FF</a:t>
                      </a:r>
                    </a:p>
                  </a:txBody>
                  <a:tcPr/>
                </a:tc>
                <a:extLst>
                  <a:ext uri="{0D108BD9-81ED-4DB2-BD59-A6C34878D82A}">
                    <a16:rowId xmlns:a16="http://schemas.microsoft.com/office/drawing/2014/main" val="2358104214"/>
                  </a:ext>
                </a:extLst>
              </a:tr>
              <a:tr h="0">
                <a:tc>
                  <a:txBody>
                    <a:bodyPr/>
                    <a:lstStyle/>
                    <a:p>
                      <a:pPr algn="ctr"/>
                      <a:r>
                        <a:rPr lang="en-US" dirty="0"/>
                        <a:t>LONG_MIN</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0x80 00 00 00 00 00 00 00 L</a:t>
                      </a:r>
                    </a:p>
                  </a:txBody>
                  <a:tcPr/>
                </a:tc>
                <a:extLst>
                  <a:ext uri="{0D108BD9-81ED-4DB2-BD59-A6C34878D82A}">
                    <a16:rowId xmlns:a16="http://schemas.microsoft.com/office/drawing/2014/main" val="1017426357"/>
                  </a:ext>
                </a:extLst>
              </a:tr>
              <a:tr h="0">
                <a:tc>
                  <a:txBody>
                    <a:bodyPr/>
                    <a:lstStyle/>
                    <a:p>
                      <a:pPr algn="ctr"/>
                      <a:r>
                        <a:rPr lang="en-US" dirty="0"/>
                        <a:t>LONG_MAX</a:t>
                      </a:r>
                    </a:p>
                  </a:txBody>
                  <a:tcPr/>
                </a:tc>
                <a:tc>
                  <a:txBody>
                    <a:bodyPr/>
                    <a:lstStyle/>
                    <a:p>
                      <a:pPr algn="r"/>
                      <a:r>
                        <a:rPr lang="en-US" sz="1800" kern="1200" dirty="0">
                          <a:solidFill>
                            <a:schemeClr val="dk1"/>
                          </a:solidFill>
                          <a:effectLst/>
                          <a:latin typeface="+mn-lt"/>
                          <a:ea typeface="+mn-ea"/>
                          <a:cs typeface="+mn-cs"/>
                        </a:rPr>
                        <a:t>0x7F FF FF FF FF FF FF FF L</a:t>
                      </a:r>
                    </a:p>
                  </a:txBody>
                  <a:tcPr/>
                </a:tc>
                <a:extLst>
                  <a:ext uri="{0D108BD9-81ED-4DB2-BD59-A6C34878D82A}">
                    <a16:rowId xmlns:a16="http://schemas.microsoft.com/office/drawing/2014/main" val="3063085483"/>
                  </a:ext>
                </a:extLst>
              </a:tr>
            </a:tbl>
          </a:graphicData>
        </a:graphic>
      </p:graphicFrame>
    </p:spTree>
    <p:extLst>
      <p:ext uri="{BB962C8B-B14F-4D97-AF65-F5344CB8AC3E}">
        <p14:creationId xmlns:p14="http://schemas.microsoft.com/office/powerpoint/2010/main" val="110273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a:xfrm>
            <a:off x="838199" y="365125"/>
            <a:ext cx="10926337" cy="1325563"/>
          </a:xfrm>
        </p:spPr>
        <p:txBody>
          <a:bodyPr/>
          <a:lstStyle/>
          <a:p>
            <a:r>
              <a:rPr lang="en-US" dirty="0"/>
              <a:t>Addition:</a:t>
            </a:r>
            <a:br>
              <a:rPr lang="en-US" dirty="0"/>
            </a:br>
            <a:r>
              <a:rPr lang="en-US" dirty="0"/>
              <a:t>Signed Integer Overflow</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10" name="Table 13">
            <a:extLst>
              <a:ext uri="{FF2B5EF4-FFF2-40B4-BE49-F238E27FC236}">
                <a16:creationId xmlns:a16="http://schemas.microsoft.com/office/drawing/2014/main" id="{5B6A77C4-3F1C-F74B-A8EA-30EDE2A58B4F}"/>
              </a:ext>
            </a:extLst>
          </p:cNvPr>
          <p:cNvGraphicFramePr>
            <a:graphicFrameLocks noGrp="1"/>
          </p:cNvGraphicFramePr>
          <p:nvPr>
            <p:ph sz="half" idx="2"/>
            <p:extLst>
              <p:ext uri="{D42A27DB-BD31-4B8C-83A1-F6EECF244321}">
                <p14:modId xmlns:p14="http://schemas.microsoft.com/office/powerpoint/2010/main" val="129795319"/>
              </p:ext>
            </p:extLst>
          </p:nvPr>
        </p:nvGraphicFramePr>
        <p:xfrm>
          <a:off x="6172200" y="1825625"/>
          <a:ext cx="5181600" cy="11125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CHAR_MIN</a:t>
                      </a:r>
                    </a:p>
                  </a:txBody>
                  <a:tcPr/>
                </a:tc>
                <a:tc>
                  <a:txBody>
                    <a:bodyPr/>
                    <a:lstStyle/>
                    <a:p>
                      <a:pPr algn="r"/>
                      <a:r>
                        <a:rPr lang="en-US" dirty="0"/>
                        <a:t>0x80</a:t>
                      </a:r>
                    </a:p>
                  </a:txBody>
                  <a:tcPr/>
                </a:tc>
                <a:extLst>
                  <a:ext uri="{0D108BD9-81ED-4DB2-BD59-A6C34878D82A}">
                    <a16:rowId xmlns:a16="http://schemas.microsoft.com/office/drawing/2014/main" val="3920401253"/>
                  </a:ext>
                </a:extLst>
              </a:tr>
              <a:tr h="370840">
                <a:tc>
                  <a:txBody>
                    <a:bodyPr/>
                    <a:lstStyle/>
                    <a:p>
                      <a:pPr algn="ctr"/>
                      <a:r>
                        <a:rPr lang="en-US" dirty="0"/>
                        <a:t>CHAR_MAX</a:t>
                      </a:r>
                    </a:p>
                  </a:txBody>
                  <a:tcPr/>
                </a:tc>
                <a:tc>
                  <a:txBody>
                    <a:bodyPr/>
                    <a:lstStyle/>
                    <a:p>
                      <a:pPr algn="r"/>
                      <a:r>
                        <a:rPr lang="en-US" dirty="0"/>
                        <a:t>0x7F</a:t>
                      </a:r>
                    </a:p>
                  </a:txBody>
                  <a:tcPr/>
                </a:tc>
                <a:extLst>
                  <a:ext uri="{0D108BD9-81ED-4DB2-BD59-A6C34878D82A}">
                    <a16:rowId xmlns:a16="http://schemas.microsoft.com/office/drawing/2014/main" val="1852049936"/>
                  </a:ext>
                </a:extLst>
              </a:tr>
            </a:tbl>
          </a:graphicData>
        </a:graphic>
      </p:graphicFrame>
      <p:pic>
        <p:nvPicPr>
          <p:cNvPr id="8" name="Picture 7">
            <a:extLst>
              <a:ext uri="{FF2B5EF4-FFF2-40B4-BE49-F238E27FC236}">
                <a16:creationId xmlns:a16="http://schemas.microsoft.com/office/drawing/2014/main" id="{D158E2A0-D047-0A41-AB4A-6C0D9945FB5C}"/>
              </a:ext>
            </a:extLst>
          </p:cNvPr>
          <p:cNvPicPr>
            <a:picLocks noChangeAspect="1"/>
          </p:cNvPicPr>
          <p:nvPr/>
        </p:nvPicPr>
        <p:blipFill>
          <a:blip r:embed="rId3"/>
          <a:stretch>
            <a:fillRect/>
          </a:stretch>
        </p:blipFill>
        <p:spPr>
          <a:xfrm>
            <a:off x="1955800" y="3610517"/>
            <a:ext cx="8280400" cy="1778000"/>
          </a:xfrm>
          <a:prstGeom prst="rect">
            <a:avLst/>
          </a:prstGeom>
        </p:spPr>
      </p:pic>
      <p:cxnSp>
        <p:nvCxnSpPr>
          <p:cNvPr id="12" name="Straight Connector 11">
            <a:extLst>
              <a:ext uri="{FF2B5EF4-FFF2-40B4-BE49-F238E27FC236}">
                <a16:creationId xmlns:a16="http://schemas.microsoft.com/office/drawing/2014/main" id="{3A09680B-109D-4243-8946-8FB7EF5D681A}"/>
              </a:ext>
            </a:extLst>
          </p:cNvPr>
          <p:cNvCxnSpPr/>
          <p:nvPr/>
        </p:nvCxnSpPr>
        <p:spPr>
          <a:xfrm flipH="1">
            <a:off x="8240751" y="4839629"/>
            <a:ext cx="19954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0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par>
                                <p:cTn id="8" presetID="14" presetClass="entr" presetSubtype="5"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23</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5B113040-7CFB-A44B-A21F-004AB9F53DF7}"/>
              </a:ext>
            </a:extLst>
          </p:cNvPr>
          <p:cNvSpPr txBox="1"/>
          <p:nvPr/>
        </p:nvSpPr>
        <p:spPr>
          <a:xfrm rot="16200000">
            <a:off x="902707" y="3559272"/>
            <a:ext cx="463588" cy="369332"/>
          </a:xfrm>
          <a:prstGeom prst="rect">
            <a:avLst/>
          </a:prstGeom>
          <a:noFill/>
        </p:spPr>
        <p:txBody>
          <a:bodyPr wrap="none" rtlCol="0">
            <a:spAutoFit/>
          </a:bodyPr>
          <a:lstStyle/>
          <a:p>
            <a:r>
              <a:rPr lang="en-US" dirty="0"/>
              <a:t>. . .</a:t>
            </a:r>
          </a:p>
        </p:txBody>
      </p:sp>
      <p:sp>
        <p:nvSpPr>
          <p:cNvPr id="90" name="TextBox 89">
            <a:extLst>
              <a:ext uri="{FF2B5EF4-FFF2-40B4-BE49-F238E27FC236}">
                <a16:creationId xmlns:a16="http://schemas.microsoft.com/office/drawing/2014/main" id="{CA3A784F-B539-DE4C-BA48-B6D1D7EF3246}"/>
              </a:ext>
            </a:extLst>
          </p:cNvPr>
          <p:cNvSpPr txBox="1"/>
          <p:nvPr/>
        </p:nvSpPr>
        <p:spPr>
          <a:xfrm rot="16200000">
            <a:off x="8832106" y="3535525"/>
            <a:ext cx="463588" cy="369332"/>
          </a:xfrm>
          <a:prstGeom prst="rect">
            <a:avLst/>
          </a:prstGeom>
          <a:noFill/>
        </p:spPr>
        <p:txBody>
          <a:bodyPr wrap="none" rtlCol="0">
            <a:spAutoFit/>
          </a:bodyPr>
          <a:lstStyle/>
          <a:p>
            <a:r>
              <a:rPr lang="en-US" dirty="0"/>
              <a:t>. . .</a:t>
            </a:r>
          </a:p>
        </p:txBody>
      </p:sp>
    </p:spTree>
    <p:extLst>
      <p:ext uri="{BB962C8B-B14F-4D97-AF65-F5344CB8AC3E}">
        <p14:creationId xmlns:p14="http://schemas.microsoft.com/office/powerpoint/2010/main" val="92903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24700B-8420-3541-B2BF-0FBCEFB5BEF8}"/>
              </a:ext>
            </a:extLst>
          </p:cNvPr>
          <p:cNvSpPr>
            <a:spLocks noGrp="1"/>
          </p:cNvSpPr>
          <p:nvPr>
            <p:ph type="title"/>
          </p:nvPr>
        </p:nvSpPr>
        <p:spPr/>
        <p:txBody>
          <a:bodyPr/>
          <a:lstStyle/>
          <a:p>
            <a:r>
              <a:rPr lang="en-US" dirty="0"/>
              <a:t>An easier way to find bits for negative value</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idx="1"/>
          </p:nvPr>
        </p:nvSpPr>
        <p:spPr/>
        <p:txBody>
          <a:bodyPr/>
          <a:lstStyle/>
          <a:p>
            <a:r>
              <a:rPr lang="en-US" dirty="0"/>
              <a:t>Adding 1 to greatest non-negative value produces least negative value</a:t>
            </a:r>
          </a:p>
          <a:p>
            <a:pPr lvl="1"/>
            <a:r>
              <a:rPr lang="en-US" dirty="0"/>
              <a:t>Modular arithmetic</a:t>
            </a:r>
          </a:p>
          <a:p>
            <a:endParaRPr lang="en-US" dirty="0"/>
          </a:p>
          <a:p>
            <a:r>
              <a:rPr lang="en-US" dirty="0"/>
              <a:t>Adding 1 to greatest negative value produces least non-negative value</a:t>
            </a:r>
          </a:p>
          <a:p>
            <a:pPr lvl="1"/>
            <a:r>
              <a:rPr lang="en-US" dirty="0"/>
              <a:t>-1 + 1 = 0</a:t>
            </a:r>
          </a:p>
          <a:p>
            <a:endParaRPr lang="en-US" dirty="0"/>
          </a:p>
          <a:p>
            <a:r>
              <a:rPr lang="en-US" dirty="0"/>
              <a:t>What is two’s complement representation of -1?</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5034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dissolve">
                                      <p:cBhvr>
                                        <p:cTn id="15" dur="500"/>
                                        <p:tgtEl>
                                          <p:spTgt spid="3">
                                            <p:txEl>
                                              <p:pRg st="3" end="3"/>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dissolv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dissolv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0" name="Picture 9">
            <a:extLst>
              <a:ext uri="{FF2B5EF4-FFF2-40B4-BE49-F238E27FC236}">
                <a16:creationId xmlns:a16="http://schemas.microsoft.com/office/drawing/2014/main" id="{49B3C3C9-D3CE-5B4A-B15C-8EB6E1F9354D}"/>
              </a:ext>
            </a:extLst>
          </p:cNvPr>
          <p:cNvPicPr>
            <a:picLocks noChangeAspect="1"/>
          </p:cNvPicPr>
          <p:nvPr/>
        </p:nvPicPr>
        <p:blipFill>
          <a:blip r:embed="rId3"/>
          <a:stretch>
            <a:fillRect/>
          </a:stretch>
        </p:blipFill>
        <p:spPr>
          <a:xfrm>
            <a:off x="2851150" y="1771650"/>
            <a:ext cx="6489700" cy="3314700"/>
          </a:xfrm>
          <a:prstGeom prst="rect">
            <a:avLst/>
          </a:prstGeom>
        </p:spPr>
      </p:pic>
      <p:sp>
        <p:nvSpPr>
          <p:cNvPr id="11" name="Rectangle 10">
            <a:extLst>
              <a:ext uri="{FF2B5EF4-FFF2-40B4-BE49-F238E27FC236}">
                <a16:creationId xmlns:a16="http://schemas.microsoft.com/office/drawing/2014/main" id="{8634C212-3F95-4147-A755-74B880AA9FF3}"/>
              </a:ext>
            </a:extLst>
          </p:cNvPr>
          <p:cNvSpPr/>
          <p:nvPr/>
        </p:nvSpPr>
        <p:spPr>
          <a:xfrm>
            <a:off x="3389971" y="3297857"/>
            <a:ext cx="5798634" cy="624469"/>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154-DFBA-584F-B1C7-D3247B8B375C}"/>
              </a:ext>
            </a:extLst>
          </p:cNvPr>
          <p:cNvSpPr/>
          <p:nvPr/>
        </p:nvSpPr>
        <p:spPr>
          <a:xfrm>
            <a:off x="3389971" y="3922326"/>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DA9ADEE-A6AA-3A47-9244-36F8CB0A6C84}"/>
              </a:ext>
            </a:extLst>
          </p:cNvPr>
          <p:cNvSpPr/>
          <p:nvPr/>
        </p:nvSpPr>
        <p:spPr>
          <a:xfrm>
            <a:off x="3389971" y="4542844"/>
            <a:ext cx="5798634" cy="624468"/>
          </a:xfrm>
          <a:prstGeom prst="rect">
            <a:avLst/>
          </a:prstGeom>
          <a:solidFill>
            <a:srgbClr val="E9EA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88C221C-D365-EB45-ADCD-DAE32FA1F753}"/>
              </a:ext>
            </a:extLst>
          </p:cNvPr>
          <p:cNvSpPr txBox="1"/>
          <p:nvPr/>
        </p:nvSpPr>
        <p:spPr>
          <a:xfrm>
            <a:off x="661299" y="3737660"/>
            <a:ext cx="2880917" cy="369332"/>
          </a:xfrm>
          <a:prstGeom prst="rect">
            <a:avLst/>
          </a:prstGeom>
          <a:noFill/>
        </p:spPr>
        <p:txBody>
          <a:bodyPr wrap="none" rtlCol="0">
            <a:spAutoFit/>
          </a:bodyPr>
          <a:lstStyle/>
          <a:p>
            <a:r>
              <a:rPr lang="en-US" dirty="0"/>
              <a:t>-1 = TYPE_MIN + TYPE_MAX</a:t>
            </a:r>
          </a:p>
        </p:txBody>
      </p:sp>
    </p:spTree>
    <p:extLst>
      <p:ext uri="{BB962C8B-B14F-4D97-AF65-F5344CB8AC3E}">
        <p14:creationId xmlns:p14="http://schemas.microsoft.com/office/powerpoint/2010/main" val="924926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5" fill="hold" grpId="0" nodeType="clickEffect">
                                  <p:stCondLst>
                                    <p:cond delay="0"/>
                                  </p:stCondLst>
                                  <p:childTnLst>
                                    <p:animEffect transition="out" filter="randombar(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xit" presetSubtype="5" fill="hold" grpId="0" nodeType="clickEffect">
                                  <p:stCondLst>
                                    <p:cond delay="0"/>
                                  </p:stCondLst>
                                  <p:childTnLst>
                                    <p:animEffect transition="out" filter="randombar(vertical)">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4" presetClass="exit" presetSubtype="5" fill="hold" grpId="0" nodeType="clickEffect">
                                  <p:stCondLst>
                                    <p:cond delay="0"/>
                                  </p:stCondLst>
                                  <p:childTnLst>
                                    <p:animEffect transition="out" filter="randombar(vertical)">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FC96636D-81B9-7140-9968-C85ECF512340}"/>
              </a:ext>
            </a:extLst>
          </p:cNvPr>
          <p:cNvPicPr>
            <a:picLocks noChangeAspect="1"/>
          </p:cNvPicPr>
          <p:nvPr/>
        </p:nvPicPr>
        <p:blipFill>
          <a:blip r:embed="rId3"/>
          <a:stretch>
            <a:fillRect/>
          </a:stretch>
        </p:blipFill>
        <p:spPr>
          <a:xfrm>
            <a:off x="2851150" y="1784350"/>
            <a:ext cx="6489700" cy="3365500"/>
          </a:xfrm>
          <a:prstGeom prst="rect">
            <a:avLst/>
          </a:prstGeom>
        </p:spPr>
      </p:pic>
      <p:sp>
        <p:nvSpPr>
          <p:cNvPr id="15" name="Rectangle 14">
            <a:extLst>
              <a:ext uri="{FF2B5EF4-FFF2-40B4-BE49-F238E27FC236}">
                <a16:creationId xmlns:a16="http://schemas.microsoft.com/office/drawing/2014/main" id="{49A666EA-9E19-B044-932B-3D995569149F}"/>
              </a:ext>
            </a:extLst>
          </p:cNvPr>
          <p:cNvSpPr/>
          <p:nvPr/>
        </p:nvSpPr>
        <p:spPr>
          <a:xfrm>
            <a:off x="3911600" y="3987800"/>
            <a:ext cx="5429250" cy="558800"/>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739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5BDA09F-6289-8341-864C-4FE6219B6CEE}"/>
              </a:ext>
            </a:extLst>
          </p:cNvPr>
          <p:cNvSpPr>
            <a:spLocks noGrp="1"/>
          </p:cNvSpPr>
          <p:nvPr>
            <p:ph type="title"/>
          </p:nvPr>
        </p:nvSpPr>
        <p:spPr/>
        <p:txBody>
          <a:bodyPr/>
          <a:lstStyle/>
          <a:p>
            <a:r>
              <a:rPr lang="en-US" dirty="0"/>
              <a:t>An easier way to find bits for negative value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2" name="Picture 1">
            <a:extLst>
              <a:ext uri="{FF2B5EF4-FFF2-40B4-BE49-F238E27FC236}">
                <a16:creationId xmlns:a16="http://schemas.microsoft.com/office/drawing/2014/main" id="{0410D9FF-2429-3F42-8ACB-379DEA392C30}"/>
              </a:ext>
            </a:extLst>
          </p:cNvPr>
          <p:cNvPicPr>
            <a:picLocks noChangeAspect="1"/>
          </p:cNvPicPr>
          <p:nvPr/>
        </p:nvPicPr>
        <p:blipFill>
          <a:blip r:embed="rId3"/>
          <a:stretch>
            <a:fillRect/>
          </a:stretch>
        </p:blipFill>
        <p:spPr>
          <a:xfrm>
            <a:off x="3467100" y="1832476"/>
            <a:ext cx="5257800" cy="393700"/>
          </a:xfrm>
          <a:prstGeom prst="rect">
            <a:avLst/>
          </a:prstGeom>
        </p:spPr>
      </p:pic>
      <p:pic>
        <p:nvPicPr>
          <p:cNvPr id="10" name="Picture 9">
            <a:extLst>
              <a:ext uri="{FF2B5EF4-FFF2-40B4-BE49-F238E27FC236}">
                <a16:creationId xmlns:a16="http://schemas.microsoft.com/office/drawing/2014/main" id="{8EDE1A39-B6ED-7343-96C9-E588D68A35F9}"/>
              </a:ext>
            </a:extLst>
          </p:cNvPr>
          <p:cNvPicPr>
            <a:picLocks noChangeAspect="1"/>
          </p:cNvPicPr>
          <p:nvPr/>
        </p:nvPicPr>
        <p:blipFill>
          <a:blip r:embed="rId4"/>
          <a:stretch>
            <a:fillRect/>
          </a:stretch>
        </p:blipFill>
        <p:spPr>
          <a:xfrm>
            <a:off x="4013200" y="2892175"/>
            <a:ext cx="4165600" cy="1727200"/>
          </a:xfrm>
          <a:prstGeom prst="rect">
            <a:avLst/>
          </a:prstGeom>
        </p:spPr>
      </p:pic>
      <p:pic>
        <p:nvPicPr>
          <p:cNvPr id="11" name="Picture 10">
            <a:extLst>
              <a:ext uri="{FF2B5EF4-FFF2-40B4-BE49-F238E27FC236}">
                <a16:creationId xmlns:a16="http://schemas.microsoft.com/office/drawing/2014/main" id="{13B08795-77B2-934B-8EEF-A710543298BF}"/>
              </a:ext>
            </a:extLst>
          </p:cNvPr>
          <p:cNvPicPr>
            <a:picLocks noChangeAspect="1"/>
          </p:cNvPicPr>
          <p:nvPr/>
        </p:nvPicPr>
        <p:blipFill>
          <a:blip r:embed="rId5"/>
          <a:stretch>
            <a:fillRect/>
          </a:stretch>
        </p:blipFill>
        <p:spPr>
          <a:xfrm>
            <a:off x="4013200" y="2895600"/>
            <a:ext cx="4165600" cy="1041400"/>
          </a:xfrm>
          <a:prstGeom prst="rect">
            <a:avLst/>
          </a:prstGeom>
        </p:spPr>
      </p:pic>
      <p:cxnSp>
        <p:nvCxnSpPr>
          <p:cNvPr id="13" name="Straight Connector 12">
            <a:extLst>
              <a:ext uri="{FF2B5EF4-FFF2-40B4-BE49-F238E27FC236}">
                <a16:creationId xmlns:a16="http://schemas.microsoft.com/office/drawing/2014/main" id="{6A32994A-BD7E-DD4F-9C38-F255E3538781}"/>
              </a:ext>
            </a:extLst>
          </p:cNvPr>
          <p:cNvCxnSpPr>
            <a:cxnSpLocks/>
          </p:cNvCxnSpPr>
          <p:nvPr/>
        </p:nvCxnSpPr>
        <p:spPr>
          <a:xfrm flipH="1">
            <a:off x="3873500" y="4141129"/>
            <a:ext cx="430530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8326A5A-F544-CF44-A725-0AABCF19AD33}"/>
              </a:ext>
            </a:extLst>
          </p:cNvPr>
          <p:cNvSpPr/>
          <p:nvPr/>
        </p:nvSpPr>
        <p:spPr>
          <a:xfrm>
            <a:off x="4254500" y="4069477"/>
            <a:ext cx="4064000" cy="748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12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vertical)">
                                      <p:cBhvr>
                                        <p:cTn id="7" dur="500"/>
                                        <p:tgtEl>
                                          <p:spTgt spid="13"/>
                                        </p:tgtEl>
                                      </p:cBhvr>
                                    </p:animEffect>
                                  </p:childTnLst>
                                </p:cTn>
                              </p:par>
                              <p:par>
                                <p:cTn id="8" presetID="14" presetClass="entr" presetSubtype="5"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vertical)">
                                      <p:cBhvr>
                                        <p:cTn id="15" dur="500"/>
                                        <p:tgtEl>
                                          <p:spTgt spid="10"/>
                                        </p:tgtEl>
                                      </p:cBhvr>
                                    </p:animEffect>
                                  </p:childTnLst>
                                </p:cTn>
                              </p:par>
                            </p:childTnLst>
                          </p:cTn>
                        </p:par>
                        <p:par>
                          <p:cTn id="16" fill="hold">
                            <p:stCondLst>
                              <p:cond delay="500"/>
                            </p:stCondLst>
                            <p:childTnLst>
                              <p:par>
                                <p:cTn id="17" presetID="21" presetClass="entr" presetSubtype="1" fill="hold" grpId="0" nodeType="afterEffect">
                                  <p:stCondLst>
                                    <p:cond delay="50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Examples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2605CC15-A4D5-1649-A08C-08AF104F02BE}"/>
              </a:ext>
            </a:extLst>
          </p:cNvPr>
          <p:cNvPicPr>
            <a:picLocks noChangeAspect="1"/>
          </p:cNvPicPr>
          <p:nvPr/>
        </p:nvPicPr>
        <p:blipFill>
          <a:blip r:embed="rId2"/>
          <a:stretch>
            <a:fillRect/>
          </a:stretch>
        </p:blipFill>
        <p:spPr>
          <a:xfrm>
            <a:off x="2197100" y="2029326"/>
            <a:ext cx="7797800" cy="1041400"/>
          </a:xfrm>
          <a:prstGeom prst="rect">
            <a:avLst/>
          </a:prstGeom>
        </p:spPr>
      </p:pic>
      <p:pic>
        <p:nvPicPr>
          <p:cNvPr id="10" name="Picture 9">
            <a:extLst>
              <a:ext uri="{FF2B5EF4-FFF2-40B4-BE49-F238E27FC236}">
                <a16:creationId xmlns:a16="http://schemas.microsoft.com/office/drawing/2014/main" id="{CCB9C15F-70DA-354E-AD07-9E8F11D285AA}"/>
              </a:ext>
            </a:extLst>
          </p:cNvPr>
          <p:cNvPicPr>
            <a:picLocks noChangeAspect="1"/>
          </p:cNvPicPr>
          <p:nvPr/>
        </p:nvPicPr>
        <p:blipFill>
          <a:blip r:embed="rId3"/>
          <a:stretch>
            <a:fillRect/>
          </a:stretch>
        </p:blipFill>
        <p:spPr>
          <a:xfrm>
            <a:off x="2400300" y="4265863"/>
            <a:ext cx="7391400" cy="355600"/>
          </a:xfrm>
          <a:prstGeom prst="rect">
            <a:avLst/>
          </a:prstGeom>
        </p:spPr>
      </p:pic>
    </p:spTree>
    <p:extLst>
      <p:ext uri="{BB962C8B-B14F-4D97-AF65-F5344CB8AC3E}">
        <p14:creationId xmlns:p14="http://schemas.microsoft.com/office/powerpoint/2010/main" val="424867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Signed Addition</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29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4" name="Picture 3">
            <a:extLst>
              <a:ext uri="{FF2B5EF4-FFF2-40B4-BE49-F238E27FC236}">
                <a16:creationId xmlns:a16="http://schemas.microsoft.com/office/drawing/2014/main" id="{6EA3C17D-7949-6949-BFAF-FF1DD39303AF}"/>
              </a:ext>
            </a:extLst>
          </p:cNvPr>
          <p:cNvPicPr>
            <a:picLocks noChangeAspect="1"/>
          </p:cNvPicPr>
          <p:nvPr/>
        </p:nvPicPr>
        <p:blipFill>
          <a:blip r:embed="rId3"/>
          <a:stretch>
            <a:fillRect/>
          </a:stretch>
        </p:blipFill>
        <p:spPr>
          <a:xfrm>
            <a:off x="1892300" y="1566669"/>
            <a:ext cx="8407400" cy="2425700"/>
          </a:xfrm>
          <a:prstGeom prst="rect">
            <a:avLst/>
          </a:prstGeom>
        </p:spPr>
      </p:pic>
      <p:pic>
        <p:nvPicPr>
          <p:cNvPr id="9" name="Picture 8">
            <a:extLst>
              <a:ext uri="{FF2B5EF4-FFF2-40B4-BE49-F238E27FC236}">
                <a16:creationId xmlns:a16="http://schemas.microsoft.com/office/drawing/2014/main" id="{CE73A106-F61A-F943-A2C8-CB9F73FDABFD}"/>
              </a:ext>
            </a:extLst>
          </p:cNvPr>
          <p:cNvPicPr>
            <a:picLocks noChangeAspect="1"/>
          </p:cNvPicPr>
          <p:nvPr/>
        </p:nvPicPr>
        <p:blipFill>
          <a:blip r:embed="rId4"/>
          <a:stretch>
            <a:fillRect/>
          </a:stretch>
        </p:blipFill>
        <p:spPr>
          <a:xfrm>
            <a:off x="4394200" y="4360069"/>
            <a:ext cx="2489200" cy="1752600"/>
          </a:xfrm>
          <a:prstGeom prst="rect">
            <a:avLst/>
          </a:prstGeom>
        </p:spPr>
      </p:pic>
      <p:cxnSp>
        <p:nvCxnSpPr>
          <p:cNvPr id="11" name="Straight Connector 10">
            <a:extLst>
              <a:ext uri="{FF2B5EF4-FFF2-40B4-BE49-F238E27FC236}">
                <a16:creationId xmlns:a16="http://schemas.microsoft.com/office/drawing/2014/main" id="{74FA0B17-7730-8D4E-98EE-A84A81E1CDD7}"/>
              </a:ext>
            </a:extLst>
          </p:cNvPr>
          <p:cNvCxnSpPr>
            <a:cxnSpLocks/>
          </p:cNvCxnSpPr>
          <p:nvPr/>
        </p:nvCxnSpPr>
        <p:spPr>
          <a:xfrm flipH="1">
            <a:off x="4394200" y="5588929"/>
            <a:ext cx="2489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ABC7DD9-58C3-6948-80E7-52CDB14DCA11}"/>
              </a:ext>
            </a:extLst>
          </p:cNvPr>
          <p:cNvSpPr txBox="1"/>
          <p:nvPr/>
        </p:nvSpPr>
        <p:spPr>
          <a:xfrm>
            <a:off x="838200" y="1166693"/>
            <a:ext cx="2191626" cy="369332"/>
          </a:xfrm>
          <a:prstGeom prst="rect">
            <a:avLst/>
          </a:prstGeom>
          <a:noFill/>
        </p:spPr>
        <p:txBody>
          <a:bodyPr wrap="none" rtlCol="0">
            <a:spAutoFit/>
          </a:bodyPr>
          <a:lstStyle/>
          <a:p>
            <a:r>
              <a:rPr lang="en-US" dirty="0"/>
              <a:t>assuming signed char</a:t>
            </a:r>
          </a:p>
        </p:txBody>
      </p:sp>
      <p:cxnSp>
        <p:nvCxnSpPr>
          <p:cNvPr id="16" name="Straight Connector 15">
            <a:extLst>
              <a:ext uri="{FF2B5EF4-FFF2-40B4-BE49-F238E27FC236}">
                <a16:creationId xmlns:a16="http://schemas.microsoft.com/office/drawing/2014/main" id="{E9746C3E-FAD7-9C4F-9A2C-DCE85AADF8E7}"/>
              </a:ext>
            </a:extLst>
          </p:cNvPr>
          <p:cNvCxnSpPr/>
          <p:nvPr/>
        </p:nvCxnSpPr>
        <p:spPr>
          <a:xfrm flipH="1">
            <a:off x="4254500" y="5765800"/>
            <a:ext cx="393700" cy="2159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18157D4-C967-6B49-962E-15E61F040C03}"/>
              </a:ext>
            </a:extLst>
          </p:cNvPr>
          <p:cNvSpPr txBox="1"/>
          <p:nvPr/>
        </p:nvSpPr>
        <p:spPr>
          <a:xfrm>
            <a:off x="7183263" y="5595279"/>
            <a:ext cx="970137" cy="584775"/>
          </a:xfrm>
          <a:prstGeom prst="rect">
            <a:avLst/>
          </a:prstGeom>
          <a:noFill/>
        </p:spPr>
        <p:txBody>
          <a:bodyPr wrap="none" rtlCol="0">
            <a:spAutoFit/>
          </a:bodyPr>
          <a:lstStyle/>
          <a:p>
            <a:r>
              <a:rPr lang="en-US" sz="3200" dirty="0"/>
              <a:t>= 8</a:t>
            </a:r>
            <a:r>
              <a:rPr lang="en-US" sz="3200" baseline="-25000" dirty="0"/>
              <a:t>10</a:t>
            </a:r>
            <a:endParaRPr lang="en-US" sz="3200" dirty="0"/>
          </a:p>
        </p:txBody>
      </p:sp>
    </p:spTree>
    <p:extLst>
      <p:ext uri="{BB962C8B-B14F-4D97-AF65-F5344CB8AC3E}">
        <p14:creationId xmlns:p14="http://schemas.microsoft.com/office/powerpoint/2010/main" val="399817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par>
                                <p:cTn id="8" presetID="14" presetClass="entr" presetSubtype="5"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up)">
                                      <p:cBhvr>
                                        <p:cTn id="15" dur="500"/>
                                        <p:tgtEl>
                                          <p:spTgt spid="16"/>
                                        </p:tgtEl>
                                      </p:cBhvr>
                                    </p:animEffect>
                                  </p:childTnLst>
                                </p:cTn>
                              </p:par>
                            </p:childTnLst>
                          </p:cTn>
                        </p:par>
                        <p:par>
                          <p:cTn id="16" fill="hold">
                            <p:stCondLst>
                              <p:cond delay="500"/>
                            </p:stCondLst>
                            <p:childTnLst>
                              <p:par>
                                <p:cTn id="17" presetID="14" presetClass="entr" presetSubtype="5" fill="hold" grpId="0" nodeType="afterEffect">
                                  <p:stCondLst>
                                    <p:cond delay="500"/>
                                  </p:stCondLst>
                                  <p:childTnLst>
                                    <p:set>
                                      <p:cBhvr>
                                        <p:cTn id="18" dur="1" fill="hold">
                                          <p:stCondLst>
                                            <p:cond delay="0"/>
                                          </p:stCondLst>
                                        </p:cTn>
                                        <p:tgtEl>
                                          <p:spTgt spid="17"/>
                                        </p:tgtEl>
                                        <p:attrNameLst>
                                          <p:attrName>style.visibility</p:attrName>
                                        </p:attrNameLst>
                                      </p:cBhvr>
                                      <p:to>
                                        <p:strVal val="visible"/>
                                      </p:to>
                                    </p:set>
                                    <p:animEffect transition="in" filter="randombar(vertical)">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3DB948-B3A1-4A4F-8D0F-8BA6847882DA}"/>
              </a:ext>
            </a:extLst>
          </p:cNvPr>
          <p:cNvSpPr>
            <a:spLocks noGrp="1"/>
          </p:cNvSpPr>
          <p:nvPr>
            <p:ph type="title"/>
          </p:nvPr>
        </p:nvSpPr>
        <p:spPr/>
        <p:txBody>
          <a:bodyPr/>
          <a:lstStyle/>
          <a:p>
            <a:r>
              <a:rPr lang="en-US" dirty="0"/>
              <a:t>Unsigned Integers</a:t>
            </a:r>
          </a:p>
        </p:txBody>
      </p:sp>
      <p:sp>
        <p:nvSpPr>
          <p:cNvPr id="8" name="Text Placeholder 7">
            <a:extLst>
              <a:ext uri="{FF2B5EF4-FFF2-40B4-BE49-F238E27FC236}">
                <a16:creationId xmlns:a16="http://schemas.microsoft.com/office/drawing/2014/main" id="{95FC44A0-2C10-2947-A1E7-69EBB892E15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1957ACD-6BFC-134D-B3D3-5C847A444B71}"/>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7BA5E4D5-8230-554E-98E6-6C50E303B996}"/>
              </a:ext>
            </a:extLst>
          </p:cNvPr>
          <p:cNvSpPr>
            <a:spLocks noGrp="1"/>
          </p:cNvSpPr>
          <p:nvPr>
            <p:ph type="sldNum" sz="quarter" idx="12"/>
          </p:nvPr>
        </p:nvSpPr>
        <p:spPr/>
        <p:txBody>
          <a:bodyPr/>
          <a:lstStyle/>
          <a:p>
            <a:fld id="{B30C84D9-7A41-4FEB-892B-80917372DB87}" type="slidenum">
              <a:rPr lang="en-US" smtClean="0"/>
              <a:t>3</a:t>
            </a:fld>
            <a:endParaRPr lang="en-US"/>
          </a:p>
        </p:txBody>
      </p:sp>
    </p:spTree>
    <p:extLst>
      <p:ext uri="{BB962C8B-B14F-4D97-AF65-F5344CB8AC3E}">
        <p14:creationId xmlns:p14="http://schemas.microsoft.com/office/powerpoint/2010/main" val="404910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30</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dirty="0"/>
              <a:t>0</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Tree>
    <p:extLst>
      <p:ext uri="{BB962C8B-B14F-4D97-AF65-F5344CB8AC3E}">
        <p14:creationId xmlns:p14="http://schemas.microsoft.com/office/powerpoint/2010/main" val="3112014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a:t>
            </a:r>
            <a:br>
              <a:rPr lang="en-US" dirty="0"/>
            </a:br>
            <a:r>
              <a:rPr lang="en-US" dirty="0"/>
              <a:t>Ripple-Carry Adder</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31</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0</a:t>
            </a:r>
          </a:p>
        </p:txBody>
      </p:sp>
      <p:sp>
        <p:nvSpPr>
          <p:cNvPr id="17" name="TextBox 16"/>
          <p:cNvSpPr txBox="1"/>
          <p:nvPr/>
        </p:nvSpPr>
        <p:spPr>
          <a:xfrm>
            <a:off x="10755559" y="3584901"/>
            <a:ext cx="301686" cy="369332"/>
          </a:xfrm>
          <a:prstGeom prst="rect">
            <a:avLst/>
          </a:prstGeom>
          <a:noFill/>
        </p:spPr>
        <p:txBody>
          <a:bodyPr wrap="none" rtlCol="0">
            <a:spAutoFit/>
          </a:bodyPr>
          <a:lstStyle/>
          <a:p>
            <a:r>
              <a:rPr lang="en-US" b="1" dirty="0">
                <a:solidFill>
                  <a:srgbClr val="FF0000"/>
                </a:solidFill>
              </a:rPr>
              <a:t>1</a:t>
            </a:r>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503664" cy="369332"/>
          </a:xfrm>
          <a:prstGeom prst="rect">
            <a:avLst/>
          </a:prstGeom>
          <a:noFill/>
        </p:spPr>
        <p:txBody>
          <a:bodyPr wrap="none" rtlCol="0">
            <a:spAutoFit/>
          </a:bodyPr>
          <a:lstStyle/>
          <a:p>
            <a:r>
              <a:rPr lang="en-US" b="1" dirty="0">
                <a:solidFill>
                  <a:srgbClr val="FF0000"/>
                </a:solidFill>
              </a:rPr>
              <a:t>~</a:t>
            </a:r>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ectangle 6"/>
          <p:cNvSpPr/>
          <p:nvPr/>
        </p:nvSpPr>
        <p:spPr>
          <a:xfrm>
            <a:off x="7041977" y="139237"/>
            <a:ext cx="2300630" cy="800219"/>
          </a:xfrm>
          <a:prstGeom prst="rect">
            <a:avLst/>
          </a:prstGeom>
        </p:spPr>
        <p:txBody>
          <a:bodyPr wrap="none">
            <a:spAutoFit/>
          </a:bodyPr>
          <a:lstStyle/>
          <a:p>
            <a:pPr lvl="1">
              <a:buNone/>
              <a:tabLst>
                <a:tab pos="3200400" algn="l"/>
                <a:tab pos="4114800" algn="l"/>
              </a:tabLst>
              <a:defRPr/>
            </a:pPr>
            <a:r>
              <a:rPr lang="en-US" sz="2800" b="1" dirty="0">
                <a:latin typeface="Calibri" panose="020F0502020204030204" pitchFamily="34" charset="0"/>
                <a:cs typeface="Calibri" panose="020F0502020204030204" pitchFamily="34" charset="0"/>
              </a:rPr>
              <a:t>Recall:</a:t>
            </a:r>
          </a:p>
          <a:p>
            <a:pPr lvl="1">
              <a:buNone/>
              <a:tabLst>
                <a:tab pos="3200400" algn="l"/>
                <a:tab pos="4114800" algn="l"/>
              </a:tabLst>
              <a:defRPr/>
            </a:pPr>
            <a:r>
              <a:rPr lang="en-US" b="1" dirty="0">
                <a:latin typeface="Courier New" pitchFamily="49" charset="0"/>
                <a:cs typeface="Courier New" pitchFamily="49" charset="0"/>
              </a:rPr>
              <a:t>-x == ~x + 1</a:t>
            </a:r>
          </a:p>
        </p:txBody>
      </p:sp>
      <p:sp>
        <p:nvSpPr>
          <p:cNvPr id="11" name="TextBox 10"/>
          <p:cNvSpPr txBox="1"/>
          <p:nvPr/>
        </p:nvSpPr>
        <p:spPr>
          <a:xfrm>
            <a:off x="9881214" y="716247"/>
            <a:ext cx="2045673" cy="1200329"/>
          </a:xfrm>
          <a:prstGeom prst="rect">
            <a:avLst/>
          </a:prstGeom>
          <a:noFill/>
        </p:spPr>
        <p:txBody>
          <a:bodyPr wrap="square" rtlCol="0">
            <a:spAutoFit/>
          </a:bodyPr>
          <a:lstStyle/>
          <a:p>
            <a:r>
              <a:rPr lang="en-US" sz="2400" dirty="0"/>
              <a:t>A - B</a:t>
            </a:r>
          </a:p>
          <a:p>
            <a:r>
              <a:rPr lang="en-US" sz="2400" dirty="0"/>
              <a:t>= A + (-B)</a:t>
            </a:r>
          </a:p>
          <a:p>
            <a:r>
              <a:rPr lang="en-US" sz="2400" dirty="0"/>
              <a:t>= A + ~B + 1</a:t>
            </a:r>
          </a:p>
        </p:txBody>
      </p:sp>
    </p:spTree>
    <p:extLst>
      <p:ext uri="{BB962C8B-B14F-4D97-AF65-F5344CB8AC3E}">
        <p14:creationId xmlns:p14="http://schemas.microsoft.com/office/powerpoint/2010/main" val="133088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fade">
                                      <p:cBhvr>
                                        <p:cTn id="66" dur="500"/>
                                        <p:tgtEl>
                                          <p:spTgt spid="1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fade">
                                      <p:cBhvr>
                                        <p:cTn id="69" dur="500"/>
                                        <p:tgtEl>
                                          <p:spTgt spid="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fade">
                                      <p:cBhvr>
                                        <p:cTn id="102" dur="500"/>
                                        <p:tgtEl>
                                          <p:spTgt spid="40"/>
                                        </p:tgtEl>
                                      </p:cBhvr>
                                    </p:animEffect>
                                  </p:childTnLst>
                                </p:cTn>
                              </p:par>
                              <p:par>
                                <p:cTn id="103" presetID="10" presetClass="entr" presetSubtype="0" fill="hold" nodeType="withEffect">
                                  <p:stCondLst>
                                    <p:cond delay="0"/>
                                  </p:stCondLst>
                                  <p:childTnLst>
                                    <p:set>
                                      <p:cBhvr>
                                        <p:cTn id="104" dur="1" fill="hold">
                                          <p:stCondLst>
                                            <p:cond delay="0"/>
                                          </p:stCondLst>
                                        </p:cTn>
                                        <p:tgtEl>
                                          <p:spTgt spid="41"/>
                                        </p:tgtEl>
                                        <p:attrNameLst>
                                          <p:attrName>style.visibility</p:attrName>
                                        </p:attrNameLst>
                                      </p:cBhvr>
                                      <p:to>
                                        <p:strVal val="visible"/>
                                      </p:to>
                                    </p:set>
                                    <p:animEffect transition="in" filter="fade">
                                      <p:cBhvr>
                                        <p:cTn id="105" dur="500"/>
                                        <p:tgtEl>
                                          <p:spTgt spid="4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Effect transition="in" filter="fade">
                                      <p:cBhvr>
                                        <p:cTn id="108" dur="500"/>
                                        <p:tgtEl>
                                          <p:spTgt spid="4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3"/>
                                        </p:tgtEl>
                                        <p:attrNameLst>
                                          <p:attrName>style.visibility</p:attrName>
                                        </p:attrNameLst>
                                      </p:cBhvr>
                                      <p:to>
                                        <p:strVal val="visible"/>
                                      </p:to>
                                    </p:set>
                                    <p:animEffect transition="in" filter="fade">
                                      <p:cBhvr>
                                        <p:cTn id="111" dur="500"/>
                                        <p:tgtEl>
                                          <p:spTgt spid="43"/>
                                        </p:tgtEl>
                                      </p:cBhvr>
                                    </p:animEffect>
                                  </p:childTnLst>
                                </p:cTn>
                              </p:par>
                              <p:par>
                                <p:cTn id="112" presetID="10" presetClass="entr" presetSubtype="0" fill="hold" nodeType="withEffect">
                                  <p:stCondLst>
                                    <p:cond delay="0"/>
                                  </p:stCondLst>
                                  <p:childTnLst>
                                    <p:set>
                                      <p:cBhvr>
                                        <p:cTn id="113" dur="1" fill="hold">
                                          <p:stCondLst>
                                            <p:cond delay="0"/>
                                          </p:stCondLst>
                                        </p:cTn>
                                        <p:tgtEl>
                                          <p:spTgt spid="44"/>
                                        </p:tgtEl>
                                        <p:attrNameLst>
                                          <p:attrName>style.visibility</p:attrName>
                                        </p:attrNameLst>
                                      </p:cBhvr>
                                      <p:to>
                                        <p:strVal val="visible"/>
                                      </p:to>
                                    </p:set>
                                    <p:animEffect transition="in" filter="fade">
                                      <p:cBhvr>
                                        <p:cTn id="114" dur="500"/>
                                        <p:tgtEl>
                                          <p:spTgt spid="44"/>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5"/>
                                        </p:tgtEl>
                                        <p:attrNameLst>
                                          <p:attrName>style.visibility</p:attrName>
                                        </p:attrNameLst>
                                      </p:cBhvr>
                                      <p:to>
                                        <p:strVal val="visible"/>
                                      </p:to>
                                    </p:set>
                                    <p:animEffect transition="in" filter="fade">
                                      <p:cBhvr>
                                        <p:cTn id="117" dur="500"/>
                                        <p:tgtEl>
                                          <p:spTgt spid="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fade">
                                      <p:cBhvr>
                                        <p:cTn id="120" dur="500"/>
                                        <p:tgtEl>
                                          <p:spTgt spid="46"/>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animEffect transition="in" filter="fade">
                                      <p:cBhvr>
                                        <p:cTn id="1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6" grpId="0"/>
      <p:bldP spid="17" grpId="0"/>
      <p:bldP spid="22" grpId="0"/>
      <p:bldP spid="20" grpId="0" animBg="1"/>
      <p:bldP spid="25" grpId="0"/>
      <p:bldP spid="26" grpId="0"/>
      <p:bldP spid="28" grpId="0"/>
      <p:bldP spid="12" grpId="0"/>
      <p:bldP spid="29" grpId="0"/>
      <p:bldP spid="30" grpId="0" animBg="1"/>
      <p:bldP spid="34" grpId="0"/>
      <p:bldP spid="35" grpId="0"/>
      <p:bldP spid="37" grpId="0"/>
      <p:bldP spid="38" grpId="0" animBg="1"/>
      <p:bldP spid="42" grpId="0"/>
      <p:bldP spid="43" grpId="0"/>
      <p:bldP spid="45" grpId="0"/>
      <p:bldP spid="46" grpId="0"/>
      <p:bldP spid="47"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Addition/Subtraction:</a:t>
            </a:r>
            <a:br>
              <a:rPr lang="en-US" dirty="0"/>
            </a:br>
            <a:r>
              <a:rPr lang="en-US" dirty="0"/>
              <a:t>Ripple-Carry Adder</a:t>
            </a:r>
          </a:p>
        </p:txBody>
      </p:sp>
      <p:sp>
        <p:nvSpPr>
          <p:cNvPr id="88" name="Content Placeholder 87">
            <a:extLst>
              <a:ext uri="{FF2B5EF4-FFF2-40B4-BE49-F238E27FC236}">
                <a16:creationId xmlns:a16="http://schemas.microsoft.com/office/drawing/2014/main" id="{D49C268E-C276-8E44-A8FD-4803FD145CFC}"/>
              </a:ext>
            </a:extLst>
          </p:cNvPr>
          <p:cNvSpPr>
            <a:spLocks noGrp="1"/>
          </p:cNvSpPr>
          <p:nvPr>
            <p:ph sz="half" idx="1"/>
          </p:nvPr>
        </p:nvSpPr>
        <p:spPr/>
        <p:txBody>
          <a:bodyPr/>
          <a:lstStyle/>
          <a:p>
            <a:r>
              <a:rPr lang="en-US" dirty="0"/>
              <a:t>Switch between addition &amp; subtraction with a single bit</a:t>
            </a:r>
          </a:p>
          <a:p>
            <a:endParaRPr lang="en-US" dirty="0"/>
          </a:p>
          <a:p>
            <a:endParaRPr lang="en-US" dirty="0"/>
          </a:p>
          <a:p>
            <a:endParaRPr lang="en-US" dirty="0"/>
          </a:p>
          <a:p>
            <a:endParaRPr lang="en-US" dirty="0"/>
          </a:p>
          <a:p>
            <a:r>
              <a:rPr lang="en-US" dirty="0"/>
              <a:t>On subtract</a:t>
            </a:r>
          </a:p>
          <a:p>
            <a:pPr lvl="1"/>
            <a:r>
              <a:rPr lang="en-US" dirty="0"/>
              <a:t>complement second operand</a:t>
            </a:r>
          </a:p>
          <a:p>
            <a:pPr lvl="1"/>
            <a:r>
              <a:rPr lang="en-US" dirty="0"/>
              <a:t>pass 1 into carry-in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32</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90" name="Rectangle 89">
            <a:extLst>
              <a:ext uri="{FF2B5EF4-FFF2-40B4-BE49-F238E27FC236}">
                <a16:creationId xmlns:a16="http://schemas.microsoft.com/office/drawing/2014/main" id="{93107DC3-02FA-0D44-99E0-430EFE86E334}"/>
              </a:ext>
            </a:extLst>
          </p:cNvPr>
          <p:cNvSpPr/>
          <p:nvPr/>
        </p:nvSpPr>
        <p:spPr>
          <a:xfrm>
            <a:off x="7976118"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1" name="Straight Arrow Connector 90">
            <a:extLst>
              <a:ext uri="{FF2B5EF4-FFF2-40B4-BE49-F238E27FC236}">
                <a16:creationId xmlns:a16="http://schemas.microsoft.com/office/drawing/2014/main" id="{E2FB01BF-CDAE-0E41-A44F-4281FF106173}"/>
              </a:ext>
            </a:extLst>
          </p:cNvPr>
          <p:cNvCxnSpPr>
            <a:cxnSpLocks/>
            <a:stCxn id="109" idx="2"/>
          </p:cNvCxnSpPr>
          <p:nvPr/>
        </p:nvCxnSpPr>
        <p:spPr>
          <a:xfrm>
            <a:off x="8862889"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6E4FF05-1DB5-F749-B6AD-F84997979C3C}"/>
              </a:ext>
            </a:extLst>
          </p:cNvPr>
          <p:cNvCxnSpPr/>
          <p:nvPr/>
        </p:nvCxnSpPr>
        <p:spPr>
          <a:xfrm>
            <a:off x="8371115"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3514DA8-FA35-C148-BCD5-E07F682F626F}"/>
              </a:ext>
            </a:extLst>
          </p:cNvPr>
          <p:cNvCxnSpPr>
            <a:stCxn id="90" idx="1"/>
            <a:endCxn id="98" idx="3"/>
          </p:cNvCxnSpPr>
          <p:nvPr/>
        </p:nvCxnSpPr>
        <p:spPr>
          <a:xfrm flipH="1">
            <a:off x="7388290" y="45556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D56FE420-A050-314C-84A4-AFE87E38D52A}"/>
              </a:ext>
            </a:extLst>
          </p:cNvPr>
          <p:cNvSpPr txBox="1"/>
          <p:nvPr/>
        </p:nvSpPr>
        <p:spPr>
          <a:xfrm>
            <a:off x="8182314" y="3006892"/>
            <a:ext cx="396262" cy="369332"/>
          </a:xfrm>
          <a:prstGeom prst="rect">
            <a:avLst/>
          </a:prstGeom>
          <a:noFill/>
        </p:spPr>
        <p:txBody>
          <a:bodyPr wrap="none" rtlCol="0">
            <a:spAutoFit/>
          </a:bodyPr>
          <a:lstStyle/>
          <a:p>
            <a:r>
              <a:rPr lang="en-US" dirty="0"/>
              <a:t>A</a:t>
            </a:r>
            <a:r>
              <a:rPr lang="en-US" baseline="-25000" dirty="0"/>
              <a:t>0</a:t>
            </a:r>
          </a:p>
        </p:txBody>
      </p:sp>
      <p:sp>
        <p:nvSpPr>
          <p:cNvPr id="95" name="TextBox 94">
            <a:extLst>
              <a:ext uri="{FF2B5EF4-FFF2-40B4-BE49-F238E27FC236}">
                <a16:creationId xmlns:a16="http://schemas.microsoft.com/office/drawing/2014/main" id="{93AD7869-FB93-4043-AB72-EC786C91198A}"/>
              </a:ext>
            </a:extLst>
          </p:cNvPr>
          <p:cNvSpPr txBox="1"/>
          <p:nvPr/>
        </p:nvSpPr>
        <p:spPr>
          <a:xfrm>
            <a:off x="8474641" y="1133286"/>
            <a:ext cx="388248" cy="369332"/>
          </a:xfrm>
          <a:prstGeom prst="rect">
            <a:avLst/>
          </a:prstGeom>
          <a:noFill/>
        </p:spPr>
        <p:txBody>
          <a:bodyPr wrap="none" rtlCol="0">
            <a:spAutoFit/>
          </a:bodyPr>
          <a:lstStyle/>
          <a:p>
            <a:r>
              <a:rPr lang="en-US" dirty="0"/>
              <a:t>B</a:t>
            </a:r>
            <a:r>
              <a:rPr lang="en-US" baseline="-25000" dirty="0"/>
              <a:t>0</a:t>
            </a:r>
          </a:p>
        </p:txBody>
      </p:sp>
      <p:cxnSp>
        <p:nvCxnSpPr>
          <p:cNvPr id="96" name="Straight Arrow Connector 95">
            <a:extLst>
              <a:ext uri="{FF2B5EF4-FFF2-40B4-BE49-F238E27FC236}">
                <a16:creationId xmlns:a16="http://schemas.microsoft.com/office/drawing/2014/main" id="{CC1DADDA-1EC3-BF4E-8275-E6336697F409}"/>
              </a:ext>
            </a:extLst>
          </p:cNvPr>
          <p:cNvCxnSpPr/>
          <p:nvPr/>
        </p:nvCxnSpPr>
        <p:spPr>
          <a:xfrm>
            <a:off x="8623040"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B6A705C-6A5D-6949-A522-FEFA8CEB6FC8}"/>
              </a:ext>
            </a:extLst>
          </p:cNvPr>
          <p:cNvSpPr txBox="1"/>
          <p:nvPr/>
        </p:nvSpPr>
        <p:spPr>
          <a:xfrm>
            <a:off x="8272086" y="5686829"/>
            <a:ext cx="675185" cy="369332"/>
          </a:xfrm>
          <a:prstGeom prst="rect">
            <a:avLst/>
          </a:prstGeom>
          <a:noFill/>
        </p:spPr>
        <p:txBody>
          <a:bodyPr wrap="none" rtlCol="0">
            <a:spAutoFit/>
          </a:bodyPr>
          <a:lstStyle/>
          <a:p>
            <a:pPr algn="ctr"/>
            <a:r>
              <a:rPr lang="en-US" dirty="0"/>
              <a:t>Sum</a:t>
            </a:r>
            <a:r>
              <a:rPr lang="en-US" baseline="-25000" dirty="0"/>
              <a:t>0</a:t>
            </a:r>
          </a:p>
        </p:txBody>
      </p:sp>
      <p:sp>
        <p:nvSpPr>
          <p:cNvPr id="98" name="Rectangle 97">
            <a:extLst>
              <a:ext uri="{FF2B5EF4-FFF2-40B4-BE49-F238E27FC236}">
                <a16:creationId xmlns:a16="http://schemas.microsoft.com/office/drawing/2014/main" id="{62BBDCC3-875A-D74E-96CE-3D70818C50FA}"/>
              </a:ext>
            </a:extLst>
          </p:cNvPr>
          <p:cNvSpPr/>
          <p:nvPr/>
        </p:nvSpPr>
        <p:spPr>
          <a:xfrm>
            <a:off x="6119327" y="39351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99" name="Straight Arrow Connector 98">
            <a:extLst>
              <a:ext uri="{FF2B5EF4-FFF2-40B4-BE49-F238E27FC236}">
                <a16:creationId xmlns:a16="http://schemas.microsoft.com/office/drawing/2014/main" id="{49001350-B17C-AB4A-8451-172CA4BAFBF0}"/>
              </a:ext>
            </a:extLst>
          </p:cNvPr>
          <p:cNvCxnSpPr/>
          <p:nvPr/>
        </p:nvCxnSpPr>
        <p:spPr>
          <a:xfrm>
            <a:off x="6514324" y="33406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955EBA0D-CB04-7F4F-BAFE-D0699EE59B18}"/>
              </a:ext>
            </a:extLst>
          </p:cNvPr>
          <p:cNvCxnSpPr>
            <a:cxnSpLocks/>
            <a:stCxn id="98" idx="1"/>
          </p:cNvCxnSpPr>
          <p:nvPr/>
        </p:nvCxnSpPr>
        <p:spPr>
          <a:xfrm flipH="1">
            <a:off x="5561616" y="45556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FE4480CC-CB98-3B49-A7D1-1CB580347D53}"/>
              </a:ext>
            </a:extLst>
          </p:cNvPr>
          <p:cNvSpPr txBox="1"/>
          <p:nvPr/>
        </p:nvSpPr>
        <p:spPr>
          <a:xfrm>
            <a:off x="6325523" y="3006892"/>
            <a:ext cx="396262" cy="369332"/>
          </a:xfrm>
          <a:prstGeom prst="rect">
            <a:avLst/>
          </a:prstGeom>
          <a:noFill/>
        </p:spPr>
        <p:txBody>
          <a:bodyPr wrap="none" rtlCol="0">
            <a:spAutoFit/>
          </a:bodyPr>
          <a:lstStyle/>
          <a:p>
            <a:r>
              <a:rPr lang="en-US" dirty="0"/>
              <a:t>A</a:t>
            </a:r>
            <a:r>
              <a:rPr lang="en-US" baseline="-25000" dirty="0"/>
              <a:t>1</a:t>
            </a:r>
          </a:p>
        </p:txBody>
      </p:sp>
      <p:sp>
        <p:nvSpPr>
          <p:cNvPr id="102" name="TextBox 101">
            <a:extLst>
              <a:ext uri="{FF2B5EF4-FFF2-40B4-BE49-F238E27FC236}">
                <a16:creationId xmlns:a16="http://schemas.microsoft.com/office/drawing/2014/main" id="{4C4BCFFE-C3B3-A04F-8760-BECF2E4E8432}"/>
              </a:ext>
            </a:extLst>
          </p:cNvPr>
          <p:cNvSpPr txBox="1"/>
          <p:nvPr/>
        </p:nvSpPr>
        <p:spPr>
          <a:xfrm>
            <a:off x="6659223" y="1138650"/>
            <a:ext cx="388248" cy="369332"/>
          </a:xfrm>
          <a:prstGeom prst="rect">
            <a:avLst/>
          </a:prstGeom>
          <a:noFill/>
        </p:spPr>
        <p:txBody>
          <a:bodyPr wrap="square" rtlCol="0">
            <a:spAutoFit/>
          </a:bodyPr>
          <a:lstStyle/>
          <a:p>
            <a:r>
              <a:rPr lang="en-US" dirty="0"/>
              <a:t>B</a:t>
            </a:r>
            <a:r>
              <a:rPr lang="en-US" baseline="-25000" dirty="0"/>
              <a:t>1</a:t>
            </a:r>
          </a:p>
        </p:txBody>
      </p:sp>
      <p:cxnSp>
        <p:nvCxnSpPr>
          <p:cNvPr id="103" name="Straight Arrow Connector 102">
            <a:extLst>
              <a:ext uri="{FF2B5EF4-FFF2-40B4-BE49-F238E27FC236}">
                <a16:creationId xmlns:a16="http://schemas.microsoft.com/office/drawing/2014/main" id="{76FC2D05-A3EE-2340-9CAE-8FA489BF98A2}"/>
              </a:ext>
            </a:extLst>
          </p:cNvPr>
          <p:cNvCxnSpPr/>
          <p:nvPr/>
        </p:nvCxnSpPr>
        <p:spPr>
          <a:xfrm>
            <a:off x="6766249" y="51761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7FD84348-0858-044B-AFCD-200DEAD0B246}"/>
              </a:ext>
            </a:extLst>
          </p:cNvPr>
          <p:cNvSpPr txBox="1"/>
          <p:nvPr/>
        </p:nvSpPr>
        <p:spPr>
          <a:xfrm>
            <a:off x="6415294" y="5686829"/>
            <a:ext cx="675186" cy="369332"/>
          </a:xfrm>
          <a:prstGeom prst="rect">
            <a:avLst/>
          </a:prstGeom>
          <a:noFill/>
        </p:spPr>
        <p:txBody>
          <a:bodyPr wrap="none" rtlCol="0">
            <a:spAutoFit/>
          </a:bodyPr>
          <a:lstStyle/>
          <a:p>
            <a:pPr algn="ctr"/>
            <a:r>
              <a:rPr lang="en-US" dirty="0"/>
              <a:t>Sum</a:t>
            </a:r>
            <a:r>
              <a:rPr lang="en-US" baseline="-25000" dirty="0"/>
              <a:t>1</a:t>
            </a:r>
          </a:p>
        </p:txBody>
      </p:sp>
      <p:sp>
        <p:nvSpPr>
          <p:cNvPr id="105" name="TextBox 104">
            <a:extLst>
              <a:ext uri="{FF2B5EF4-FFF2-40B4-BE49-F238E27FC236}">
                <a16:creationId xmlns:a16="http://schemas.microsoft.com/office/drawing/2014/main" id="{6508EABD-5F6D-0F46-A01B-91751F011D7A}"/>
              </a:ext>
            </a:extLst>
          </p:cNvPr>
          <p:cNvSpPr txBox="1"/>
          <p:nvPr/>
        </p:nvSpPr>
        <p:spPr>
          <a:xfrm rot="16200000">
            <a:off x="7353425" y="4042565"/>
            <a:ext cx="656783" cy="369332"/>
          </a:xfrm>
          <a:prstGeom prst="rect">
            <a:avLst/>
          </a:prstGeom>
          <a:noFill/>
        </p:spPr>
        <p:txBody>
          <a:bodyPr wrap="none" rtlCol="0">
            <a:spAutoFit/>
          </a:bodyPr>
          <a:lstStyle/>
          <a:p>
            <a:r>
              <a:rPr lang="en-US" dirty="0"/>
              <a:t>carry</a:t>
            </a:r>
          </a:p>
        </p:txBody>
      </p:sp>
      <p:sp>
        <p:nvSpPr>
          <p:cNvPr id="106" name="TextBox 105">
            <a:extLst>
              <a:ext uri="{FF2B5EF4-FFF2-40B4-BE49-F238E27FC236}">
                <a16:creationId xmlns:a16="http://schemas.microsoft.com/office/drawing/2014/main" id="{7DBAEF5C-473C-3249-8967-C3A7DA2E06DB}"/>
              </a:ext>
            </a:extLst>
          </p:cNvPr>
          <p:cNvSpPr txBox="1"/>
          <p:nvPr/>
        </p:nvSpPr>
        <p:spPr>
          <a:xfrm rot="16200000">
            <a:off x="5497021" y="4024815"/>
            <a:ext cx="656783" cy="369332"/>
          </a:xfrm>
          <a:prstGeom prst="rect">
            <a:avLst/>
          </a:prstGeom>
          <a:noFill/>
        </p:spPr>
        <p:txBody>
          <a:bodyPr wrap="none" rtlCol="0">
            <a:spAutoFit/>
          </a:bodyPr>
          <a:lstStyle/>
          <a:p>
            <a:r>
              <a:rPr lang="en-US" dirty="0"/>
              <a:t>carry</a:t>
            </a:r>
          </a:p>
        </p:txBody>
      </p:sp>
      <p:grpSp>
        <p:nvGrpSpPr>
          <p:cNvPr id="107" name="Group 106">
            <a:extLst>
              <a:ext uri="{FF2B5EF4-FFF2-40B4-BE49-F238E27FC236}">
                <a16:creationId xmlns:a16="http://schemas.microsoft.com/office/drawing/2014/main" id="{F24164A3-9972-3240-9F66-6E7D4137E3F0}"/>
              </a:ext>
            </a:extLst>
          </p:cNvPr>
          <p:cNvGrpSpPr/>
          <p:nvPr/>
        </p:nvGrpSpPr>
        <p:grpSpPr>
          <a:xfrm>
            <a:off x="8272086" y="1443354"/>
            <a:ext cx="1181606" cy="1558876"/>
            <a:chOff x="9965874" y="365125"/>
            <a:chExt cx="1181606" cy="1558876"/>
          </a:xfrm>
        </p:grpSpPr>
        <p:grpSp>
          <p:nvGrpSpPr>
            <p:cNvPr id="108" name="Group 107">
              <a:extLst>
                <a:ext uri="{FF2B5EF4-FFF2-40B4-BE49-F238E27FC236}">
                  <a16:creationId xmlns:a16="http://schemas.microsoft.com/office/drawing/2014/main" id="{9A990CCE-B82E-1C4E-9591-E09531330D87}"/>
                </a:ext>
              </a:extLst>
            </p:cNvPr>
            <p:cNvGrpSpPr/>
            <p:nvPr/>
          </p:nvGrpSpPr>
          <p:grpSpPr>
            <a:xfrm>
              <a:off x="10556677" y="850580"/>
              <a:ext cx="397764" cy="507415"/>
              <a:chOff x="10262763" y="1078498"/>
              <a:chExt cx="397764" cy="507415"/>
            </a:xfrm>
          </p:grpSpPr>
          <p:sp>
            <p:nvSpPr>
              <p:cNvPr id="113" name="Triangle 112">
                <a:extLst>
                  <a:ext uri="{FF2B5EF4-FFF2-40B4-BE49-F238E27FC236}">
                    <a16:creationId xmlns:a16="http://schemas.microsoft.com/office/drawing/2014/main" id="{EA9C6CEC-D1B8-7C4A-9FCA-6A571038D373}"/>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4FC4546A-E359-0D44-8959-AF7793940008}"/>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Rounded Rectangle 108">
              <a:extLst>
                <a:ext uri="{FF2B5EF4-FFF2-40B4-BE49-F238E27FC236}">
                  <a16:creationId xmlns:a16="http://schemas.microsoft.com/office/drawing/2014/main" id="{36347D63-4226-F248-BC7E-6E31963F2F0A}"/>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10" name="Straight Arrow Connector 109">
              <a:extLst>
                <a:ext uri="{FF2B5EF4-FFF2-40B4-BE49-F238E27FC236}">
                  <a16:creationId xmlns:a16="http://schemas.microsoft.com/office/drawing/2014/main" id="{C5585751-48FC-D04C-B759-E7A3BD5101FA}"/>
                </a:ext>
              </a:extLst>
            </p:cNvPr>
            <p:cNvCxnSpPr>
              <a:cxnSpLocks/>
              <a:stCxn id="11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8A74463-B981-FD4E-B15D-6177B8F6E8D7}"/>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E2DDC81-BE7B-E24C-8FDE-FD13135341CD}"/>
                </a:ext>
              </a:extLst>
            </p:cNvPr>
            <p:cNvCxnSpPr>
              <a:cxnSpLocks/>
              <a:endCxn id="11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15" name="TextBox 114">
            <a:extLst>
              <a:ext uri="{FF2B5EF4-FFF2-40B4-BE49-F238E27FC236}">
                <a16:creationId xmlns:a16="http://schemas.microsoft.com/office/drawing/2014/main" id="{49D61BD7-2B75-B343-AE04-71A520B90E83}"/>
              </a:ext>
            </a:extLst>
          </p:cNvPr>
          <p:cNvSpPr txBox="1"/>
          <p:nvPr/>
        </p:nvSpPr>
        <p:spPr>
          <a:xfrm>
            <a:off x="4622182" y="4266062"/>
            <a:ext cx="636713" cy="523220"/>
          </a:xfrm>
          <a:prstGeom prst="rect">
            <a:avLst/>
          </a:prstGeom>
          <a:noFill/>
        </p:spPr>
        <p:txBody>
          <a:bodyPr wrap="none" rtlCol="0">
            <a:spAutoFit/>
          </a:bodyPr>
          <a:lstStyle/>
          <a:p>
            <a:r>
              <a:rPr lang="en-US" sz="2800" b="1" dirty="0"/>
              <a:t>. . .</a:t>
            </a:r>
          </a:p>
        </p:txBody>
      </p:sp>
      <p:cxnSp>
        <p:nvCxnSpPr>
          <p:cNvPr id="116" name="Straight Arrow Connector 115">
            <a:extLst>
              <a:ext uri="{FF2B5EF4-FFF2-40B4-BE49-F238E27FC236}">
                <a16:creationId xmlns:a16="http://schemas.microsoft.com/office/drawing/2014/main" id="{9BC26C52-1404-F644-8773-FC009821E591}"/>
              </a:ext>
            </a:extLst>
          </p:cNvPr>
          <p:cNvCxnSpPr>
            <a:cxnSpLocks/>
            <a:stCxn id="119" idx="2"/>
          </p:cNvCxnSpPr>
          <p:nvPr/>
        </p:nvCxnSpPr>
        <p:spPr>
          <a:xfrm>
            <a:off x="7086265" y="3002230"/>
            <a:ext cx="0" cy="9442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1E085DF6-9680-0D42-A191-441F588ACAAA}"/>
              </a:ext>
            </a:extLst>
          </p:cNvPr>
          <p:cNvGrpSpPr/>
          <p:nvPr/>
        </p:nvGrpSpPr>
        <p:grpSpPr>
          <a:xfrm>
            <a:off x="6495462" y="1443354"/>
            <a:ext cx="1181606" cy="1558876"/>
            <a:chOff x="9965874" y="365125"/>
            <a:chExt cx="1181606" cy="1558876"/>
          </a:xfrm>
        </p:grpSpPr>
        <p:grpSp>
          <p:nvGrpSpPr>
            <p:cNvPr id="118" name="Group 117">
              <a:extLst>
                <a:ext uri="{FF2B5EF4-FFF2-40B4-BE49-F238E27FC236}">
                  <a16:creationId xmlns:a16="http://schemas.microsoft.com/office/drawing/2014/main" id="{7387C02B-C7D4-494C-9094-9ECC3E026A79}"/>
                </a:ext>
              </a:extLst>
            </p:cNvPr>
            <p:cNvGrpSpPr/>
            <p:nvPr/>
          </p:nvGrpSpPr>
          <p:grpSpPr>
            <a:xfrm>
              <a:off x="10556677" y="850580"/>
              <a:ext cx="397764" cy="507415"/>
              <a:chOff x="10262763" y="1078498"/>
              <a:chExt cx="397764" cy="507415"/>
            </a:xfrm>
          </p:grpSpPr>
          <p:sp>
            <p:nvSpPr>
              <p:cNvPr id="123" name="Triangle 122">
                <a:extLst>
                  <a:ext uri="{FF2B5EF4-FFF2-40B4-BE49-F238E27FC236}">
                    <a16:creationId xmlns:a16="http://schemas.microsoft.com/office/drawing/2014/main" id="{109FF788-AA7A-CB47-888E-912D8E7CD539}"/>
                  </a:ext>
                </a:extLst>
              </p:cNvPr>
              <p:cNvSpPr/>
              <p:nvPr/>
            </p:nvSpPr>
            <p:spPr>
              <a:xfrm rot="10800000">
                <a:off x="10262763" y="1078498"/>
                <a:ext cx="397764" cy="3429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5E83E51-1646-2141-B4A2-6EEEDC4D2411}"/>
                  </a:ext>
                </a:extLst>
              </p:cNvPr>
              <p:cNvSpPr/>
              <p:nvPr/>
            </p:nvSpPr>
            <p:spPr>
              <a:xfrm>
                <a:off x="10386239" y="1435101"/>
                <a:ext cx="150812" cy="150812"/>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Rounded Rectangle 118">
              <a:extLst>
                <a:ext uri="{FF2B5EF4-FFF2-40B4-BE49-F238E27FC236}">
                  <a16:creationId xmlns:a16="http://schemas.microsoft.com/office/drawing/2014/main" id="{B21DEE84-CA5E-0C48-9944-10345409DEA9}"/>
                </a:ext>
              </a:extLst>
            </p:cNvPr>
            <p:cNvSpPr/>
            <p:nvPr/>
          </p:nvSpPr>
          <p:spPr>
            <a:xfrm>
              <a:off x="9965874" y="1531304"/>
              <a:ext cx="1181606" cy="392697"/>
            </a:xfrm>
            <a:prstGeom prst="roundRect">
              <a:avLst>
                <a:gd name="adj" fmla="val 50000"/>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rPr>
                <a:t>0.             1</a:t>
              </a:r>
            </a:p>
            <a:p>
              <a:pPr algn="ctr"/>
              <a:r>
                <a:rPr lang="en-US" dirty="0">
                  <a:solidFill>
                    <a:srgbClr val="000000"/>
                  </a:solidFill>
                </a:rPr>
                <a:t>MUX</a:t>
              </a:r>
              <a:endParaRPr lang="en-US" sz="900" dirty="0">
                <a:solidFill>
                  <a:srgbClr val="000000"/>
                </a:solidFill>
              </a:endParaRPr>
            </a:p>
          </p:txBody>
        </p:sp>
        <p:cxnSp>
          <p:nvCxnSpPr>
            <p:cNvPr id="120" name="Straight Arrow Connector 119">
              <a:extLst>
                <a:ext uri="{FF2B5EF4-FFF2-40B4-BE49-F238E27FC236}">
                  <a16:creationId xmlns:a16="http://schemas.microsoft.com/office/drawing/2014/main" id="{693A968C-BAA2-344C-A31D-10CB1E6EE70B}"/>
                </a:ext>
              </a:extLst>
            </p:cNvPr>
            <p:cNvCxnSpPr>
              <a:cxnSpLocks/>
              <a:stCxn id="124" idx="4"/>
            </p:cNvCxnSpPr>
            <p:nvPr/>
          </p:nvCxnSpPr>
          <p:spPr>
            <a:xfrm>
              <a:off x="10755559" y="1357995"/>
              <a:ext cx="0" cy="1733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C5B3C43-A0CF-7840-912B-1B961C90E261}"/>
                </a:ext>
              </a:extLst>
            </p:cNvPr>
            <p:cNvCxnSpPr>
              <a:cxnSpLocks/>
            </p:cNvCxnSpPr>
            <p:nvPr/>
          </p:nvCxnSpPr>
          <p:spPr>
            <a:xfrm>
              <a:off x="10323759" y="365125"/>
              <a:ext cx="0" cy="1166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Elbow Connector 121">
              <a:extLst>
                <a:ext uri="{FF2B5EF4-FFF2-40B4-BE49-F238E27FC236}">
                  <a16:creationId xmlns:a16="http://schemas.microsoft.com/office/drawing/2014/main" id="{3A265A7D-57FD-CD49-BBC3-1FBECD36A6F7}"/>
                </a:ext>
              </a:extLst>
            </p:cNvPr>
            <p:cNvCxnSpPr>
              <a:cxnSpLocks/>
              <a:endCxn id="123" idx="3"/>
            </p:cNvCxnSpPr>
            <p:nvPr/>
          </p:nvCxnSpPr>
          <p:spPr>
            <a:xfrm>
              <a:off x="10329333" y="618067"/>
              <a:ext cx="426226" cy="232513"/>
            </a:xfrm>
            <a:prstGeom prst="bentConnector2">
              <a:avLst/>
            </a:prstGeom>
            <a:ln w="19050">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25" name="Elbow Connector 124">
            <a:extLst>
              <a:ext uri="{FF2B5EF4-FFF2-40B4-BE49-F238E27FC236}">
                <a16:creationId xmlns:a16="http://schemas.microsoft.com/office/drawing/2014/main" id="{84287892-83D9-2D4F-A4D5-D70F59199CD0}"/>
              </a:ext>
            </a:extLst>
          </p:cNvPr>
          <p:cNvCxnSpPr>
            <a:endCxn id="90" idx="3"/>
          </p:cNvCxnSpPr>
          <p:nvPr/>
        </p:nvCxnSpPr>
        <p:spPr>
          <a:xfrm rot="5400000">
            <a:off x="8273407" y="2415029"/>
            <a:ext cx="3112269" cy="1168919"/>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0357813F-B2E1-884E-AEE9-D724C6EAAED3}"/>
              </a:ext>
            </a:extLst>
          </p:cNvPr>
          <p:cNvSpPr txBox="1"/>
          <p:nvPr/>
        </p:nvSpPr>
        <p:spPr>
          <a:xfrm>
            <a:off x="9949616" y="753205"/>
            <a:ext cx="1501245" cy="646331"/>
          </a:xfrm>
          <a:prstGeom prst="rect">
            <a:avLst/>
          </a:prstGeom>
          <a:noFill/>
        </p:spPr>
        <p:txBody>
          <a:bodyPr wrap="none" rtlCol="0">
            <a:spAutoFit/>
          </a:bodyPr>
          <a:lstStyle/>
          <a:p>
            <a:r>
              <a:rPr lang="en-US" dirty="0"/>
              <a:t>0 = ADD</a:t>
            </a:r>
          </a:p>
          <a:p>
            <a:r>
              <a:rPr lang="en-US" dirty="0"/>
              <a:t>1 = SUBTRACT</a:t>
            </a:r>
          </a:p>
        </p:txBody>
      </p:sp>
      <p:cxnSp>
        <p:nvCxnSpPr>
          <p:cNvPr id="127" name="Elbow Connector 126">
            <a:extLst>
              <a:ext uri="{FF2B5EF4-FFF2-40B4-BE49-F238E27FC236}">
                <a16:creationId xmlns:a16="http://schemas.microsoft.com/office/drawing/2014/main" id="{B0111F1F-3F03-9443-ADF7-1B1EE633550D}"/>
              </a:ext>
            </a:extLst>
          </p:cNvPr>
          <p:cNvCxnSpPr>
            <a:cxnSpLocks/>
            <a:endCxn id="109" idx="3"/>
          </p:cNvCxnSpPr>
          <p:nvPr/>
        </p:nvCxnSpPr>
        <p:spPr>
          <a:xfrm rot="10800000">
            <a:off x="9453692" y="2805883"/>
            <a:ext cx="972996" cy="369657"/>
          </a:xfrm>
          <a:prstGeom prst="bentConnector3">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28" name="Elbow Connector 127">
            <a:extLst>
              <a:ext uri="{FF2B5EF4-FFF2-40B4-BE49-F238E27FC236}">
                <a16:creationId xmlns:a16="http://schemas.microsoft.com/office/drawing/2014/main" id="{F9290B85-17FE-FD4D-8058-36CFE9C47D6B}"/>
              </a:ext>
            </a:extLst>
          </p:cNvPr>
          <p:cNvCxnSpPr>
            <a:cxnSpLocks/>
            <a:endCxn id="119" idx="3"/>
          </p:cNvCxnSpPr>
          <p:nvPr/>
        </p:nvCxnSpPr>
        <p:spPr>
          <a:xfrm rot="10800000">
            <a:off x="7677069" y="2805883"/>
            <a:ext cx="2736933" cy="383025"/>
          </a:xfrm>
          <a:prstGeom prst="bentConnector3">
            <a:avLst>
              <a:gd name="adj1" fmla="val 84802"/>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984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t>A + B = C</a:t>
            </a:r>
          </a:p>
          <a:p>
            <a:pPr lvl="1"/>
            <a:r>
              <a:rPr lang="en-US" dirty="0"/>
              <a:t>If C&lt;A, overflow has occurred</a:t>
            </a:r>
          </a:p>
          <a:p>
            <a:pPr lvl="1"/>
            <a:r>
              <a:rPr lang="en-US" dirty="0" err="1"/>
              <a:t>U</a:t>
            </a:r>
            <a:r>
              <a:rPr lang="en-US" baseline="-25000" dirty="0" err="1"/>
              <a:t>max</a:t>
            </a:r>
            <a:r>
              <a:rPr lang="en-US" dirty="0"/>
              <a:t>-A &lt; B</a:t>
            </a:r>
          </a:p>
          <a:p>
            <a:endParaRPr lang="en-US" dirty="0"/>
          </a:p>
          <a:p>
            <a:r>
              <a:rPr lang="en-US" dirty="0"/>
              <a:t>A – B = C</a:t>
            </a:r>
          </a:p>
          <a:p>
            <a:pPr lvl="1"/>
            <a:r>
              <a:rPr lang="en-US" dirty="0"/>
              <a:t>If C&gt;A, overflow has occurred</a:t>
            </a:r>
          </a:p>
          <a:p>
            <a:pPr lvl="1"/>
            <a:r>
              <a:rPr lang="en-US" dirty="0"/>
              <a:t>A&lt;B</a:t>
            </a:r>
          </a:p>
          <a:p>
            <a:pPr lvl="2"/>
            <a:r>
              <a:rPr lang="en-US" dirty="0"/>
              <a:t>Equivalent to A-0 &lt; B</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p:txBody>
          <a:bodyPr>
            <a:normAutofit/>
          </a:bodyPr>
          <a:lstStyle/>
          <a:p>
            <a:r>
              <a:rPr lang="en-US" dirty="0"/>
              <a:t>A + B = C	A≥0, B≥0</a:t>
            </a:r>
          </a:p>
          <a:p>
            <a:pPr lvl="1"/>
            <a:r>
              <a:rPr lang="en-US" dirty="0"/>
              <a:t>If C&lt;A, overflow has occurred</a:t>
            </a:r>
          </a:p>
          <a:p>
            <a:pPr lvl="1"/>
            <a:r>
              <a:rPr lang="en-US" dirty="0" err="1"/>
              <a:t>T</a:t>
            </a:r>
            <a:r>
              <a:rPr lang="en-US" baseline="-25000" dirty="0" err="1"/>
              <a:t>max</a:t>
            </a:r>
            <a:r>
              <a:rPr lang="en-US" dirty="0"/>
              <a:t>-A &lt; B</a:t>
            </a:r>
          </a:p>
          <a:p>
            <a:endParaRPr lang="en-US" dirty="0"/>
          </a:p>
          <a:p>
            <a:r>
              <a:rPr lang="en-US" dirty="0"/>
              <a:t>A + B = C	A≤0, B≤0</a:t>
            </a:r>
          </a:p>
          <a:p>
            <a:pPr marL="914400" lvl="2" indent="0">
              <a:buNone/>
            </a:pPr>
            <a:r>
              <a:rPr lang="en-US" dirty="0"/>
              <a:t>Equivalent to A - B = C	A≤0,B≥0</a:t>
            </a:r>
          </a:p>
          <a:p>
            <a:pPr lvl="1"/>
            <a:r>
              <a:rPr lang="en-US" dirty="0"/>
              <a:t>If C&gt;A, overflow has occurred</a:t>
            </a:r>
          </a:p>
          <a:p>
            <a:pPr lvl="1"/>
            <a:r>
              <a:rPr lang="en-US" dirty="0"/>
              <a:t>A-</a:t>
            </a:r>
            <a:r>
              <a:rPr lang="en-US" dirty="0" err="1"/>
              <a:t>T</a:t>
            </a:r>
            <a:r>
              <a:rPr lang="en-US" baseline="-25000" dirty="0" err="1"/>
              <a:t>min</a:t>
            </a:r>
            <a:r>
              <a:rPr lang="en-US" dirty="0"/>
              <a:t>&lt; |B|</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33</a:t>
            </a:fld>
            <a:endParaRPr lang="en-US" dirty="0"/>
          </a:p>
        </p:txBody>
      </p:sp>
      <p:sp>
        <p:nvSpPr>
          <p:cNvPr id="5" name="Text Placeholder 4"/>
          <p:cNvSpPr>
            <a:spLocks noGrp="1"/>
          </p:cNvSpPr>
          <p:nvPr>
            <p:ph type="body" sz="quarter" idx="13"/>
          </p:nvPr>
        </p:nvSpPr>
        <p:spPr/>
        <p:txBody>
          <a:bodyPr/>
          <a:lstStyle/>
          <a:p>
            <a:r>
              <a:rPr lang="en-US" dirty="0"/>
              <a:t>Slide by Bohn</a:t>
            </a:r>
          </a:p>
        </p:txBody>
      </p:sp>
      <p:sp>
        <p:nvSpPr>
          <p:cNvPr id="10" name="Freeform 9"/>
          <p:cNvSpPr/>
          <p:nvPr/>
        </p:nvSpPr>
        <p:spPr>
          <a:xfrm>
            <a:off x="4398264" y="1414069"/>
            <a:ext cx="5596128" cy="1146251"/>
          </a:xfrm>
          <a:custGeom>
            <a:avLst/>
            <a:gdLst>
              <a:gd name="connsiteX0" fmla="*/ 0 w 5596128"/>
              <a:gd name="connsiteY0" fmla="*/ 908507 h 1146251"/>
              <a:gd name="connsiteX1" fmla="*/ 1810512 w 5596128"/>
              <a:gd name="connsiteY1" fmla="*/ 76403 h 1146251"/>
              <a:gd name="connsiteX2" fmla="*/ 4892040 w 5596128"/>
              <a:gd name="connsiteY2" fmla="*/ 158699 h 1146251"/>
              <a:gd name="connsiteX3" fmla="*/ 5596128 w 5596128"/>
              <a:gd name="connsiteY3" fmla="*/ 1146251 h 1146251"/>
            </a:gdLst>
            <a:ahLst/>
            <a:cxnLst>
              <a:cxn ang="0">
                <a:pos x="connsiteX0" y="connsiteY0"/>
              </a:cxn>
              <a:cxn ang="0">
                <a:pos x="connsiteX1" y="connsiteY1"/>
              </a:cxn>
              <a:cxn ang="0">
                <a:pos x="connsiteX2" y="connsiteY2"/>
              </a:cxn>
              <a:cxn ang="0">
                <a:pos x="connsiteX3" y="connsiteY3"/>
              </a:cxn>
            </a:cxnLst>
            <a:rect l="l" t="t" r="r" b="b"/>
            <a:pathLst>
              <a:path w="5596128" h="1146251">
                <a:moveTo>
                  <a:pt x="0" y="908507"/>
                </a:moveTo>
                <a:cubicBezTo>
                  <a:pt x="497586" y="554939"/>
                  <a:pt x="995172" y="201371"/>
                  <a:pt x="1810512" y="76403"/>
                </a:cubicBezTo>
                <a:cubicBezTo>
                  <a:pt x="2625852" y="-48565"/>
                  <a:pt x="4261104" y="-19609"/>
                  <a:pt x="4892040" y="158699"/>
                </a:cubicBezTo>
                <a:cubicBezTo>
                  <a:pt x="5522976" y="337007"/>
                  <a:pt x="5559552" y="741629"/>
                  <a:pt x="5596128" y="1146251"/>
                </a:cubicBezTo>
              </a:path>
            </a:pathLst>
          </a:custGeom>
          <a:noFill/>
          <a:ln w="38100">
            <a:solidFill>
              <a:srgbClr val="C0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378734" y="991961"/>
            <a:ext cx="2592313" cy="646331"/>
          </a:xfrm>
          <a:prstGeom prst="rect">
            <a:avLst/>
          </a:prstGeom>
          <a:noFill/>
        </p:spPr>
        <p:txBody>
          <a:bodyPr wrap="none" rtlCol="0">
            <a:spAutoFit/>
          </a:bodyPr>
          <a:lstStyle/>
          <a:p>
            <a:r>
              <a:rPr lang="en-US" dirty="0"/>
              <a:t>SAME CONDITIONS</a:t>
            </a:r>
          </a:p>
          <a:p>
            <a:r>
              <a:rPr lang="en-US" dirty="0"/>
              <a:t>at the interpretation level</a:t>
            </a:r>
          </a:p>
        </p:txBody>
      </p:sp>
      <p:sp>
        <p:nvSpPr>
          <p:cNvPr id="12" name="TextBox 11"/>
          <p:cNvSpPr txBox="1"/>
          <p:nvPr/>
        </p:nvSpPr>
        <p:spPr>
          <a:xfrm>
            <a:off x="10169017" y="1706160"/>
            <a:ext cx="1532086" cy="646331"/>
          </a:xfrm>
          <a:prstGeom prst="rect">
            <a:avLst/>
          </a:prstGeom>
          <a:noFill/>
        </p:spPr>
        <p:txBody>
          <a:bodyPr wrap="none" rtlCol="0">
            <a:spAutoFit/>
          </a:bodyPr>
          <a:lstStyle/>
          <a:p>
            <a:r>
              <a:rPr lang="en-US" dirty="0"/>
              <a:t>but different</a:t>
            </a:r>
          </a:p>
          <a:p>
            <a:r>
              <a:rPr lang="en-US" dirty="0"/>
              <a:t>at the bit level</a:t>
            </a:r>
          </a:p>
        </p:txBody>
      </p:sp>
    </p:spTree>
    <p:extLst>
      <p:ext uri="{BB962C8B-B14F-4D97-AF65-F5344CB8AC3E}">
        <p14:creationId xmlns:p14="http://schemas.microsoft.com/office/powerpoint/2010/main" val="4128038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does overflow happen?</a:t>
            </a:r>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34</a:t>
            </a:fld>
            <a:endParaRPr lang="en-US"/>
          </a:p>
        </p:txBody>
      </p:sp>
      <p:sp>
        <p:nvSpPr>
          <p:cNvPr id="5" name="Text Placeholder 4"/>
          <p:cNvSpPr>
            <a:spLocks noGrp="1"/>
          </p:cNvSpPr>
          <p:nvPr>
            <p:ph type="body" sz="quarter" idx="13"/>
          </p:nvPr>
        </p:nvSpPr>
        <p:spPr/>
        <p:txBody>
          <a:bodyPr/>
          <a:lstStyle/>
          <a:p>
            <a:r>
              <a:rPr lang="en-US" dirty="0"/>
              <a:t>Slide by Bohn</a:t>
            </a:r>
          </a:p>
        </p:txBody>
      </p:sp>
      <p:grpSp>
        <p:nvGrpSpPr>
          <p:cNvPr id="57" name="Group 56"/>
          <p:cNvGrpSpPr/>
          <p:nvPr/>
        </p:nvGrpSpPr>
        <p:grpSpPr>
          <a:xfrm>
            <a:off x="196230" y="2324601"/>
            <a:ext cx="3701860" cy="3101943"/>
            <a:chOff x="1101820" y="2029326"/>
            <a:chExt cx="3701860" cy="3101943"/>
          </a:xfrm>
        </p:grpSpPr>
        <p:grpSp>
          <p:nvGrpSpPr>
            <p:cNvPr id="27" name="Group 26"/>
            <p:cNvGrpSpPr/>
            <p:nvPr/>
          </p:nvGrpSpPr>
          <p:grpSpPr>
            <a:xfrm>
              <a:off x="1101820" y="2029326"/>
              <a:ext cx="3701860" cy="3101943"/>
              <a:chOff x="4206970" y="3324264"/>
              <a:chExt cx="3701860" cy="3101943"/>
            </a:xfrm>
          </p:grpSpPr>
          <p:sp>
            <p:nvSpPr>
              <p:cNvPr id="11" name="TextBox 10"/>
              <p:cNvSpPr txBox="1"/>
              <p:nvPr/>
            </p:nvSpPr>
            <p:spPr>
              <a:xfrm>
                <a:off x="5219596" y="4485306"/>
                <a:ext cx="1606464" cy="646331"/>
              </a:xfrm>
              <a:prstGeom prst="rect">
                <a:avLst/>
              </a:prstGeom>
              <a:noFill/>
            </p:spPr>
            <p:txBody>
              <a:bodyPr wrap="square" rtlCol="0">
                <a:spAutoFit/>
              </a:bodyPr>
              <a:lstStyle/>
              <a:p>
                <a:pPr algn="ctr"/>
                <a:r>
                  <a:rPr lang="en-US" dirty="0"/>
                  <a:t>8-bit</a:t>
                </a:r>
              </a:p>
              <a:p>
                <a:pPr algn="ctr"/>
                <a:r>
                  <a:rPr lang="en-US" dirty="0"/>
                  <a:t>Unsigned</a:t>
                </a:r>
              </a:p>
            </p:txBody>
          </p:sp>
          <p:sp>
            <p:nvSpPr>
              <p:cNvPr id="12" name="Oval 11"/>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14" name="TextBox 13"/>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15" name="TextBox 14"/>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16" name="TextBox 15"/>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17" name="TextBox 16"/>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18" name="TextBox 17"/>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19" name="TextBox 18"/>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20" name="TextBox 19"/>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21" name="TextBox 20"/>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22" name="TextBox 21"/>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23" name="TextBox 22"/>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24" name="TextBox 23"/>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25" name="TextBox 24"/>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26" name="TextBox 25"/>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47" name="TextBox 46"/>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10" name="TextBox 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45" name="TextBox 44"/>
            <p:cNvSpPr txBox="1"/>
            <p:nvPr/>
          </p:nvSpPr>
          <p:spPr>
            <a:xfrm>
              <a:off x="3375947" y="2583324"/>
              <a:ext cx="301686" cy="369332"/>
            </a:xfrm>
            <a:prstGeom prst="rect">
              <a:avLst/>
            </a:prstGeom>
            <a:noFill/>
          </p:spPr>
          <p:txBody>
            <a:bodyPr wrap="none" rtlCol="0">
              <a:spAutoFit/>
            </a:bodyPr>
            <a:lstStyle/>
            <a:p>
              <a:r>
                <a:rPr lang="en-US" dirty="0"/>
                <a:t>1</a:t>
              </a:r>
            </a:p>
          </p:txBody>
        </p:sp>
        <p:sp>
          <p:nvSpPr>
            <p:cNvPr id="46" name="TextBox 45"/>
            <p:cNvSpPr txBox="1"/>
            <p:nvPr/>
          </p:nvSpPr>
          <p:spPr>
            <a:xfrm>
              <a:off x="3611406" y="2838699"/>
              <a:ext cx="301686" cy="369332"/>
            </a:xfrm>
            <a:prstGeom prst="rect">
              <a:avLst/>
            </a:prstGeom>
            <a:noFill/>
          </p:spPr>
          <p:txBody>
            <a:bodyPr wrap="none" rtlCol="0">
              <a:spAutoFit/>
            </a:bodyPr>
            <a:lstStyle/>
            <a:p>
              <a:r>
                <a:rPr lang="en-US" dirty="0"/>
                <a:t>2</a:t>
              </a:r>
            </a:p>
          </p:txBody>
        </p:sp>
        <p:sp>
          <p:nvSpPr>
            <p:cNvPr id="48" name="TextBox 47"/>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49" name="TextBox 48"/>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50" name="TextBox 49"/>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51" name="TextBox 50"/>
            <p:cNvSpPr txBox="1"/>
            <p:nvPr/>
          </p:nvSpPr>
          <p:spPr>
            <a:xfrm>
              <a:off x="2476452" y="4290095"/>
              <a:ext cx="535724" cy="369332"/>
            </a:xfrm>
            <a:prstGeom prst="rect">
              <a:avLst/>
            </a:prstGeom>
            <a:noFill/>
          </p:spPr>
          <p:txBody>
            <a:bodyPr wrap="none" rtlCol="0">
              <a:spAutoFit/>
            </a:bodyPr>
            <a:lstStyle/>
            <a:p>
              <a:r>
                <a:rPr lang="en-US" dirty="0"/>
                <a:t>128</a:t>
              </a:r>
            </a:p>
          </p:txBody>
        </p:sp>
        <p:sp>
          <p:nvSpPr>
            <p:cNvPr id="52" name="TextBox 51"/>
            <p:cNvSpPr txBox="1"/>
            <p:nvPr/>
          </p:nvSpPr>
          <p:spPr>
            <a:xfrm>
              <a:off x="2155322" y="4099506"/>
              <a:ext cx="535724" cy="369332"/>
            </a:xfrm>
            <a:prstGeom prst="rect">
              <a:avLst/>
            </a:prstGeom>
            <a:noFill/>
          </p:spPr>
          <p:txBody>
            <a:bodyPr wrap="none" rtlCol="0">
              <a:spAutoFit/>
            </a:bodyPr>
            <a:lstStyle/>
            <a:p>
              <a:r>
                <a:rPr lang="en-US" dirty="0"/>
                <a:t>129</a:t>
              </a:r>
            </a:p>
          </p:txBody>
        </p:sp>
        <p:sp>
          <p:nvSpPr>
            <p:cNvPr id="53" name="TextBox 52"/>
            <p:cNvSpPr txBox="1"/>
            <p:nvPr/>
          </p:nvSpPr>
          <p:spPr>
            <a:xfrm>
              <a:off x="1946504" y="3791876"/>
              <a:ext cx="535724" cy="369332"/>
            </a:xfrm>
            <a:prstGeom prst="rect">
              <a:avLst/>
            </a:prstGeom>
            <a:noFill/>
          </p:spPr>
          <p:txBody>
            <a:bodyPr wrap="none" rtlCol="0">
              <a:spAutoFit/>
            </a:bodyPr>
            <a:lstStyle/>
            <a:p>
              <a:r>
                <a:rPr lang="en-US" dirty="0"/>
                <a:t>130</a:t>
              </a:r>
            </a:p>
          </p:txBody>
        </p:sp>
        <p:sp>
          <p:nvSpPr>
            <p:cNvPr id="54" name="TextBox 53"/>
            <p:cNvSpPr txBox="1"/>
            <p:nvPr/>
          </p:nvSpPr>
          <p:spPr>
            <a:xfrm>
              <a:off x="1946504" y="2820578"/>
              <a:ext cx="535724" cy="369332"/>
            </a:xfrm>
            <a:prstGeom prst="rect">
              <a:avLst/>
            </a:prstGeom>
            <a:noFill/>
          </p:spPr>
          <p:txBody>
            <a:bodyPr wrap="none" rtlCol="0">
              <a:spAutoFit/>
            </a:bodyPr>
            <a:lstStyle/>
            <a:p>
              <a:r>
                <a:rPr lang="en-US" dirty="0"/>
                <a:t>253</a:t>
              </a:r>
            </a:p>
          </p:txBody>
        </p:sp>
        <p:sp>
          <p:nvSpPr>
            <p:cNvPr id="55" name="TextBox 54"/>
            <p:cNvSpPr txBox="1"/>
            <p:nvPr/>
          </p:nvSpPr>
          <p:spPr>
            <a:xfrm>
              <a:off x="2164846" y="2584730"/>
              <a:ext cx="535724" cy="369332"/>
            </a:xfrm>
            <a:prstGeom prst="rect">
              <a:avLst/>
            </a:prstGeom>
            <a:noFill/>
          </p:spPr>
          <p:txBody>
            <a:bodyPr wrap="none" rtlCol="0">
              <a:spAutoFit/>
            </a:bodyPr>
            <a:lstStyle/>
            <a:p>
              <a:r>
                <a:rPr lang="en-US" dirty="0"/>
                <a:t>254</a:t>
              </a:r>
            </a:p>
          </p:txBody>
        </p:sp>
        <p:sp>
          <p:nvSpPr>
            <p:cNvPr id="56" name="TextBox 55"/>
            <p:cNvSpPr txBox="1"/>
            <p:nvPr/>
          </p:nvSpPr>
          <p:spPr>
            <a:xfrm>
              <a:off x="2476452" y="2406584"/>
              <a:ext cx="535724" cy="369332"/>
            </a:xfrm>
            <a:prstGeom prst="rect">
              <a:avLst/>
            </a:prstGeom>
            <a:noFill/>
          </p:spPr>
          <p:txBody>
            <a:bodyPr wrap="none" rtlCol="0">
              <a:spAutoFit/>
            </a:bodyPr>
            <a:lstStyle/>
            <a:p>
              <a:r>
                <a:rPr lang="en-US" dirty="0"/>
                <a:t>255</a:t>
              </a:r>
            </a:p>
          </p:txBody>
        </p:sp>
      </p:grpSp>
      <p:grpSp>
        <p:nvGrpSpPr>
          <p:cNvPr id="58" name="Group 57"/>
          <p:cNvGrpSpPr/>
          <p:nvPr/>
        </p:nvGrpSpPr>
        <p:grpSpPr>
          <a:xfrm>
            <a:off x="8153400" y="2324601"/>
            <a:ext cx="3701860" cy="3101943"/>
            <a:chOff x="1101820" y="2029326"/>
            <a:chExt cx="3701860" cy="3101943"/>
          </a:xfrm>
        </p:grpSpPr>
        <p:grpSp>
          <p:nvGrpSpPr>
            <p:cNvPr id="59" name="Group 58"/>
            <p:cNvGrpSpPr/>
            <p:nvPr/>
          </p:nvGrpSpPr>
          <p:grpSpPr>
            <a:xfrm>
              <a:off x="1101820" y="2029326"/>
              <a:ext cx="3701860" cy="3101943"/>
              <a:chOff x="4206970" y="3324264"/>
              <a:chExt cx="3701860" cy="3101943"/>
            </a:xfrm>
          </p:grpSpPr>
          <p:sp>
            <p:nvSpPr>
              <p:cNvPr id="72" name="TextBox 71"/>
              <p:cNvSpPr txBox="1"/>
              <p:nvPr/>
            </p:nvSpPr>
            <p:spPr>
              <a:xfrm>
                <a:off x="5219596" y="4485306"/>
                <a:ext cx="1606464" cy="861774"/>
              </a:xfrm>
              <a:prstGeom prst="rect">
                <a:avLst/>
              </a:prstGeom>
              <a:noFill/>
            </p:spPr>
            <p:txBody>
              <a:bodyPr wrap="square" rtlCol="0">
                <a:spAutoFit/>
              </a:bodyPr>
              <a:lstStyle/>
              <a:p>
                <a:pPr algn="ctr"/>
                <a:r>
                  <a:rPr lang="en-US" dirty="0"/>
                  <a:t>8-bit</a:t>
                </a:r>
              </a:p>
              <a:p>
                <a:pPr algn="ctr"/>
                <a:r>
                  <a:rPr lang="en-US" dirty="0"/>
                  <a:t>Signed</a:t>
                </a:r>
              </a:p>
              <a:p>
                <a:pPr algn="ctr"/>
                <a:r>
                  <a:rPr lang="en-US" sz="1200" dirty="0"/>
                  <a:t>(2’s comp)</a:t>
                </a:r>
              </a:p>
            </p:txBody>
          </p:sp>
          <p:sp>
            <p:nvSpPr>
              <p:cNvPr id="73" name="Oval 72"/>
              <p:cNvSpPr/>
              <p:nvPr/>
            </p:nvSpPr>
            <p:spPr>
              <a:xfrm>
                <a:off x="4905375" y="3693596"/>
                <a:ext cx="2305050" cy="2305050"/>
              </a:xfrm>
              <a:prstGeom prst="ellipse">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p:nvSpPr>
            <p:spPr>
              <a:xfrm>
                <a:off x="6057900" y="3324264"/>
                <a:ext cx="768159" cy="369332"/>
              </a:xfrm>
              <a:prstGeom prst="rect">
                <a:avLst/>
              </a:prstGeom>
              <a:noFill/>
            </p:spPr>
            <p:txBody>
              <a:bodyPr wrap="none" rtlCol="0">
                <a:spAutoFit/>
              </a:bodyPr>
              <a:lstStyle/>
              <a:p>
                <a:r>
                  <a:rPr lang="en-US" dirty="0"/>
                  <a:t>00..00</a:t>
                </a:r>
              </a:p>
            </p:txBody>
          </p:sp>
          <p:sp>
            <p:nvSpPr>
              <p:cNvPr id="75" name="TextBox 74"/>
              <p:cNvSpPr txBox="1"/>
              <p:nvPr/>
            </p:nvSpPr>
            <p:spPr>
              <a:xfrm>
                <a:off x="6775642" y="3570249"/>
                <a:ext cx="768159" cy="369332"/>
              </a:xfrm>
              <a:prstGeom prst="rect">
                <a:avLst/>
              </a:prstGeom>
              <a:noFill/>
            </p:spPr>
            <p:txBody>
              <a:bodyPr wrap="none" rtlCol="0">
                <a:spAutoFit/>
              </a:bodyPr>
              <a:lstStyle/>
              <a:p>
                <a:r>
                  <a:rPr lang="en-US" dirty="0"/>
                  <a:t>00..01</a:t>
                </a:r>
              </a:p>
            </p:txBody>
          </p:sp>
          <p:sp>
            <p:nvSpPr>
              <p:cNvPr id="76" name="TextBox 75"/>
              <p:cNvSpPr txBox="1"/>
              <p:nvPr/>
            </p:nvSpPr>
            <p:spPr>
              <a:xfrm>
                <a:off x="7140671" y="3933767"/>
                <a:ext cx="768159" cy="369332"/>
              </a:xfrm>
              <a:prstGeom prst="rect">
                <a:avLst/>
              </a:prstGeom>
              <a:noFill/>
            </p:spPr>
            <p:txBody>
              <a:bodyPr wrap="none" rtlCol="0">
                <a:spAutoFit/>
              </a:bodyPr>
              <a:lstStyle/>
              <a:p>
                <a:r>
                  <a:rPr lang="en-US" dirty="0"/>
                  <a:t>00..10</a:t>
                </a:r>
              </a:p>
            </p:txBody>
          </p:sp>
          <p:sp>
            <p:nvSpPr>
              <p:cNvPr id="77" name="TextBox 76"/>
              <p:cNvSpPr txBox="1"/>
              <p:nvPr/>
            </p:nvSpPr>
            <p:spPr>
              <a:xfrm>
                <a:off x="7140671" y="5250516"/>
                <a:ext cx="768159" cy="369332"/>
              </a:xfrm>
              <a:prstGeom prst="rect">
                <a:avLst/>
              </a:prstGeom>
              <a:noFill/>
            </p:spPr>
            <p:txBody>
              <a:bodyPr wrap="none" rtlCol="0">
                <a:spAutoFit/>
              </a:bodyPr>
              <a:lstStyle/>
              <a:p>
                <a:r>
                  <a:rPr lang="en-US" dirty="0"/>
                  <a:t>01..01</a:t>
                </a:r>
              </a:p>
            </p:txBody>
          </p:sp>
          <p:sp>
            <p:nvSpPr>
              <p:cNvPr id="78" name="TextBox 77"/>
              <p:cNvSpPr txBox="1"/>
              <p:nvPr/>
            </p:nvSpPr>
            <p:spPr>
              <a:xfrm>
                <a:off x="6775642" y="5704458"/>
                <a:ext cx="768159" cy="369332"/>
              </a:xfrm>
              <a:prstGeom prst="rect">
                <a:avLst/>
              </a:prstGeom>
              <a:noFill/>
            </p:spPr>
            <p:txBody>
              <a:bodyPr wrap="none" rtlCol="0">
                <a:spAutoFit/>
              </a:bodyPr>
              <a:lstStyle/>
              <a:p>
                <a:r>
                  <a:rPr lang="en-US" dirty="0"/>
                  <a:t>01..10</a:t>
                </a:r>
              </a:p>
            </p:txBody>
          </p:sp>
          <p:sp>
            <p:nvSpPr>
              <p:cNvPr id="79" name="TextBox 78"/>
              <p:cNvSpPr txBox="1"/>
              <p:nvPr/>
            </p:nvSpPr>
            <p:spPr>
              <a:xfrm>
                <a:off x="6057900" y="6056875"/>
                <a:ext cx="768159" cy="369332"/>
              </a:xfrm>
              <a:prstGeom prst="rect">
                <a:avLst/>
              </a:prstGeom>
              <a:noFill/>
            </p:spPr>
            <p:txBody>
              <a:bodyPr wrap="none" rtlCol="0">
                <a:spAutoFit/>
              </a:bodyPr>
              <a:lstStyle/>
              <a:p>
                <a:r>
                  <a:rPr lang="en-US" dirty="0"/>
                  <a:t>01..11</a:t>
                </a:r>
              </a:p>
            </p:txBody>
          </p:sp>
          <p:sp>
            <p:nvSpPr>
              <p:cNvPr id="80" name="TextBox 79"/>
              <p:cNvSpPr txBox="1"/>
              <p:nvPr/>
            </p:nvSpPr>
            <p:spPr>
              <a:xfrm rot="16200000">
                <a:off x="7277100" y="4561142"/>
                <a:ext cx="463588" cy="369332"/>
              </a:xfrm>
              <a:prstGeom prst="rect">
                <a:avLst/>
              </a:prstGeom>
              <a:noFill/>
            </p:spPr>
            <p:txBody>
              <a:bodyPr wrap="none" rtlCol="0">
                <a:spAutoFit/>
              </a:bodyPr>
              <a:lstStyle/>
              <a:p>
                <a:r>
                  <a:rPr lang="en-US" dirty="0"/>
                  <a:t>. . .</a:t>
                </a:r>
              </a:p>
            </p:txBody>
          </p:sp>
          <p:sp>
            <p:nvSpPr>
              <p:cNvPr id="81" name="TextBox 80"/>
              <p:cNvSpPr txBox="1"/>
              <p:nvPr/>
            </p:nvSpPr>
            <p:spPr>
              <a:xfrm rot="16200000">
                <a:off x="4340205" y="4561142"/>
                <a:ext cx="463588" cy="369332"/>
              </a:xfrm>
              <a:prstGeom prst="rect">
                <a:avLst/>
              </a:prstGeom>
              <a:noFill/>
            </p:spPr>
            <p:txBody>
              <a:bodyPr wrap="none" rtlCol="0">
                <a:spAutoFit/>
              </a:bodyPr>
              <a:lstStyle/>
              <a:p>
                <a:r>
                  <a:rPr lang="en-US" dirty="0"/>
                  <a:t>. . .</a:t>
                </a:r>
              </a:p>
            </p:txBody>
          </p:sp>
          <p:sp>
            <p:nvSpPr>
              <p:cNvPr id="82" name="TextBox 81"/>
              <p:cNvSpPr txBox="1"/>
              <p:nvPr/>
            </p:nvSpPr>
            <p:spPr>
              <a:xfrm>
                <a:off x="4206970" y="3933767"/>
                <a:ext cx="768159" cy="369332"/>
              </a:xfrm>
              <a:prstGeom prst="rect">
                <a:avLst/>
              </a:prstGeom>
              <a:noFill/>
            </p:spPr>
            <p:txBody>
              <a:bodyPr wrap="none" rtlCol="0">
                <a:spAutoFit/>
              </a:bodyPr>
              <a:lstStyle/>
              <a:p>
                <a:r>
                  <a:rPr lang="en-US" dirty="0"/>
                  <a:t>11..01</a:t>
                </a:r>
              </a:p>
            </p:txBody>
          </p:sp>
          <p:sp>
            <p:nvSpPr>
              <p:cNvPr id="83" name="TextBox 82"/>
              <p:cNvSpPr txBox="1"/>
              <p:nvPr/>
            </p:nvSpPr>
            <p:spPr>
              <a:xfrm>
                <a:off x="4206970" y="5250516"/>
                <a:ext cx="768159" cy="369332"/>
              </a:xfrm>
              <a:prstGeom prst="rect">
                <a:avLst/>
              </a:prstGeom>
              <a:noFill/>
            </p:spPr>
            <p:txBody>
              <a:bodyPr wrap="none" rtlCol="0">
                <a:spAutoFit/>
              </a:bodyPr>
              <a:lstStyle/>
              <a:p>
                <a:r>
                  <a:rPr lang="en-US" dirty="0"/>
                  <a:t>10..10</a:t>
                </a:r>
              </a:p>
            </p:txBody>
          </p:sp>
          <p:sp>
            <p:nvSpPr>
              <p:cNvPr id="84" name="TextBox 83"/>
              <p:cNvSpPr txBox="1"/>
              <p:nvPr/>
            </p:nvSpPr>
            <p:spPr>
              <a:xfrm>
                <a:off x="4597140" y="3570249"/>
                <a:ext cx="768159" cy="369332"/>
              </a:xfrm>
              <a:prstGeom prst="rect">
                <a:avLst/>
              </a:prstGeom>
              <a:noFill/>
            </p:spPr>
            <p:txBody>
              <a:bodyPr wrap="none" rtlCol="0">
                <a:spAutoFit/>
              </a:bodyPr>
              <a:lstStyle/>
              <a:p>
                <a:r>
                  <a:rPr lang="en-US" dirty="0"/>
                  <a:t>11..10</a:t>
                </a:r>
              </a:p>
            </p:txBody>
          </p:sp>
          <p:sp>
            <p:nvSpPr>
              <p:cNvPr id="85" name="TextBox 84"/>
              <p:cNvSpPr txBox="1"/>
              <p:nvPr/>
            </p:nvSpPr>
            <p:spPr>
              <a:xfrm>
                <a:off x="4597140" y="5704458"/>
                <a:ext cx="768159" cy="369332"/>
              </a:xfrm>
              <a:prstGeom prst="rect">
                <a:avLst/>
              </a:prstGeom>
              <a:noFill/>
            </p:spPr>
            <p:txBody>
              <a:bodyPr wrap="none" rtlCol="0">
                <a:spAutoFit/>
              </a:bodyPr>
              <a:lstStyle/>
              <a:p>
                <a:r>
                  <a:rPr lang="en-US" dirty="0"/>
                  <a:t>10..01</a:t>
                </a:r>
              </a:p>
            </p:txBody>
          </p:sp>
          <p:sp>
            <p:nvSpPr>
              <p:cNvPr id="86" name="TextBox 85"/>
              <p:cNvSpPr txBox="1"/>
              <p:nvPr/>
            </p:nvSpPr>
            <p:spPr>
              <a:xfrm>
                <a:off x="5197523" y="3324264"/>
                <a:ext cx="768159" cy="369332"/>
              </a:xfrm>
              <a:prstGeom prst="rect">
                <a:avLst/>
              </a:prstGeom>
              <a:noFill/>
            </p:spPr>
            <p:txBody>
              <a:bodyPr wrap="none" rtlCol="0">
                <a:spAutoFit/>
              </a:bodyPr>
              <a:lstStyle/>
              <a:p>
                <a:r>
                  <a:rPr lang="en-US" dirty="0"/>
                  <a:t>11..11</a:t>
                </a:r>
              </a:p>
            </p:txBody>
          </p:sp>
          <p:sp>
            <p:nvSpPr>
              <p:cNvPr id="87" name="TextBox 86"/>
              <p:cNvSpPr txBox="1"/>
              <p:nvPr/>
            </p:nvSpPr>
            <p:spPr>
              <a:xfrm>
                <a:off x="5197523" y="6056875"/>
                <a:ext cx="768159" cy="369332"/>
              </a:xfrm>
              <a:prstGeom prst="rect">
                <a:avLst/>
              </a:prstGeom>
              <a:noFill/>
            </p:spPr>
            <p:txBody>
              <a:bodyPr wrap="none" rtlCol="0">
                <a:spAutoFit/>
              </a:bodyPr>
              <a:lstStyle/>
              <a:p>
                <a:r>
                  <a:rPr lang="en-US" dirty="0"/>
                  <a:t>10..00</a:t>
                </a:r>
              </a:p>
            </p:txBody>
          </p:sp>
          <p:sp>
            <p:nvSpPr>
              <p:cNvPr id="88" name="TextBox 87"/>
              <p:cNvSpPr txBox="1"/>
              <p:nvPr/>
            </p:nvSpPr>
            <p:spPr>
              <a:xfrm rot="16200000">
                <a:off x="6635605" y="4561142"/>
                <a:ext cx="463588" cy="369332"/>
              </a:xfrm>
              <a:prstGeom prst="rect">
                <a:avLst/>
              </a:prstGeom>
              <a:noFill/>
            </p:spPr>
            <p:txBody>
              <a:bodyPr wrap="none" rtlCol="0">
                <a:spAutoFit/>
              </a:bodyPr>
              <a:lstStyle/>
              <a:p>
                <a:r>
                  <a:rPr lang="en-US" dirty="0"/>
                  <a:t>. . .</a:t>
                </a:r>
              </a:p>
            </p:txBody>
          </p:sp>
        </p:grpSp>
        <p:sp>
          <p:nvSpPr>
            <p:cNvPr id="60" name="TextBox 59"/>
            <p:cNvSpPr txBox="1"/>
            <p:nvPr/>
          </p:nvSpPr>
          <p:spPr>
            <a:xfrm>
              <a:off x="3081401" y="2432881"/>
              <a:ext cx="301686" cy="369332"/>
            </a:xfrm>
            <a:prstGeom prst="rect">
              <a:avLst/>
            </a:prstGeom>
            <a:noFill/>
          </p:spPr>
          <p:txBody>
            <a:bodyPr wrap="none" rtlCol="0">
              <a:spAutoFit/>
            </a:bodyPr>
            <a:lstStyle/>
            <a:p>
              <a:r>
                <a:rPr lang="en-US" dirty="0"/>
                <a:t>0</a:t>
              </a:r>
            </a:p>
          </p:txBody>
        </p:sp>
        <p:sp>
          <p:nvSpPr>
            <p:cNvPr id="61" name="TextBox 60"/>
            <p:cNvSpPr txBox="1"/>
            <p:nvPr/>
          </p:nvSpPr>
          <p:spPr>
            <a:xfrm>
              <a:off x="3375947" y="2583324"/>
              <a:ext cx="301686" cy="369332"/>
            </a:xfrm>
            <a:prstGeom prst="rect">
              <a:avLst/>
            </a:prstGeom>
            <a:noFill/>
          </p:spPr>
          <p:txBody>
            <a:bodyPr wrap="none" rtlCol="0">
              <a:spAutoFit/>
            </a:bodyPr>
            <a:lstStyle/>
            <a:p>
              <a:r>
                <a:rPr lang="en-US" dirty="0"/>
                <a:t>1</a:t>
              </a:r>
            </a:p>
          </p:txBody>
        </p:sp>
        <p:sp>
          <p:nvSpPr>
            <p:cNvPr id="62" name="TextBox 61"/>
            <p:cNvSpPr txBox="1"/>
            <p:nvPr/>
          </p:nvSpPr>
          <p:spPr>
            <a:xfrm>
              <a:off x="3611406" y="2838699"/>
              <a:ext cx="301686" cy="369332"/>
            </a:xfrm>
            <a:prstGeom prst="rect">
              <a:avLst/>
            </a:prstGeom>
            <a:noFill/>
          </p:spPr>
          <p:txBody>
            <a:bodyPr wrap="none" rtlCol="0">
              <a:spAutoFit/>
            </a:bodyPr>
            <a:lstStyle/>
            <a:p>
              <a:r>
                <a:rPr lang="en-US" dirty="0"/>
                <a:t>2</a:t>
              </a:r>
            </a:p>
          </p:txBody>
        </p:sp>
        <p:sp>
          <p:nvSpPr>
            <p:cNvPr id="63" name="TextBox 62"/>
            <p:cNvSpPr txBox="1"/>
            <p:nvPr/>
          </p:nvSpPr>
          <p:spPr>
            <a:xfrm>
              <a:off x="3471978" y="3791876"/>
              <a:ext cx="535724" cy="369332"/>
            </a:xfrm>
            <a:prstGeom prst="rect">
              <a:avLst/>
            </a:prstGeom>
            <a:noFill/>
          </p:spPr>
          <p:txBody>
            <a:bodyPr wrap="none" rtlCol="0">
              <a:spAutoFit/>
            </a:bodyPr>
            <a:lstStyle/>
            <a:p>
              <a:r>
                <a:rPr lang="en-US" dirty="0"/>
                <a:t>125</a:t>
              </a:r>
            </a:p>
          </p:txBody>
        </p:sp>
        <p:sp>
          <p:nvSpPr>
            <p:cNvPr id="64" name="TextBox 63"/>
            <p:cNvSpPr txBox="1"/>
            <p:nvPr/>
          </p:nvSpPr>
          <p:spPr>
            <a:xfrm>
              <a:off x="3289963" y="4099506"/>
              <a:ext cx="535724" cy="369332"/>
            </a:xfrm>
            <a:prstGeom prst="rect">
              <a:avLst/>
            </a:prstGeom>
            <a:noFill/>
          </p:spPr>
          <p:txBody>
            <a:bodyPr wrap="none" rtlCol="0">
              <a:spAutoFit/>
            </a:bodyPr>
            <a:lstStyle/>
            <a:p>
              <a:r>
                <a:rPr lang="en-US" dirty="0"/>
                <a:t>126</a:t>
              </a:r>
            </a:p>
          </p:txBody>
        </p:sp>
        <p:sp>
          <p:nvSpPr>
            <p:cNvPr id="65" name="TextBox 64"/>
            <p:cNvSpPr txBox="1"/>
            <p:nvPr/>
          </p:nvSpPr>
          <p:spPr>
            <a:xfrm>
              <a:off x="2994282" y="4290095"/>
              <a:ext cx="535724" cy="369332"/>
            </a:xfrm>
            <a:prstGeom prst="rect">
              <a:avLst/>
            </a:prstGeom>
            <a:noFill/>
          </p:spPr>
          <p:txBody>
            <a:bodyPr wrap="none" rtlCol="0">
              <a:spAutoFit/>
            </a:bodyPr>
            <a:lstStyle/>
            <a:p>
              <a:r>
                <a:rPr lang="en-US" dirty="0"/>
                <a:t>127</a:t>
              </a:r>
            </a:p>
          </p:txBody>
        </p:sp>
        <p:sp>
          <p:nvSpPr>
            <p:cNvPr id="66" name="TextBox 65"/>
            <p:cNvSpPr txBox="1"/>
            <p:nvPr/>
          </p:nvSpPr>
          <p:spPr>
            <a:xfrm>
              <a:off x="2476452" y="4290095"/>
              <a:ext cx="606256" cy="369332"/>
            </a:xfrm>
            <a:prstGeom prst="rect">
              <a:avLst/>
            </a:prstGeom>
            <a:noFill/>
          </p:spPr>
          <p:txBody>
            <a:bodyPr wrap="none" rtlCol="0">
              <a:spAutoFit/>
            </a:bodyPr>
            <a:lstStyle/>
            <a:p>
              <a:r>
                <a:rPr lang="en-US" dirty="0"/>
                <a:t>-128</a:t>
              </a:r>
            </a:p>
          </p:txBody>
        </p:sp>
        <p:sp>
          <p:nvSpPr>
            <p:cNvPr id="67" name="TextBox 66"/>
            <p:cNvSpPr txBox="1"/>
            <p:nvPr/>
          </p:nvSpPr>
          <p:spPr>
            <a:xfrm>
              <a:off x="2155322" y="4099506"/>
              <a:ext cx="606256" cy="369332"/>
            </a:xfrm>
            <a:prstGeom prst="rect">
              <a:avLst/>
            </a:prstGeom>
            <a:noFill/>
          </p:spPr>
          <p:txBody>
            <a:bodyPr wrap="none" rtlCol="0">
              <a:spAutoFit/>
            </a:bodyPr>
            <a:lstStyle/>
            <a:p>
              <a:r>
                <a:rPr lang="en-US" dirty="0"/>
                <a:t>-127</a:t>
              </a:r>
            </a:p>
          </p:txBody>
        </p:sp>
        <p:sp>
          <p:nvSpPr>
            <p:cNvPr id="68" name="TextBox 67"/>
            <p:cNvSpPr txBox="1"/>
            <p:nvPr/>
          </p:nvSpPr>
          <p:spPr>
            <a:xfrm>
              <a:off x="1946504" y="3791876"/>
              <a:ext cx="606256" cy="369332"/>
            </a:xfrm>
            <a:prstGeom prst="rect">
              <a:avLst/>
            </a:prstGeom>
            <a:noFill/>
          </p:spPr>
          <p:txBody>
            <a:bodyPr wrap="none" rtlCol="0">
              <a:spAutoFit/>
            </a:bodyPr>
            <a:lstStyle/>
            <a:p>
              <a:r>
                <a:rPr lang="en-US" dirty="0"/>
                <a:t>-126</a:t>
              </a:r>
            </a:p>
          </p:txBody>
        </p:sp>
        <p:sp>
          <p:nvSpPr>
            <p:cNvPr id="69" name="TextBox 68"/>
            <p:cNvSpPr txBox="1"/>
            <p:nvPr/>
          </p:nvSpPr>
          <p:spPr>
            <a:xfrm>
              <a:off x="1946504" y="2820578"/>
              <a:ext cx="372218" cy="369332"/>
            </a:xfrm>
            <a:prstGeom prst="rect">
              <a:avLst/>
            </a:prstGeom>
            <a:noFill/>
          </p:spPr>
          <p:txBody>
            <a:bodyPr wrap="none" rtlCol="0">
              <a:spAutoFit/>
            </a:bodyPr>
            <a:lstStyle/>
            <a:p>
              <a:r>
                <a:rPr lang="en-US" dirty="0"/>
                <a:t>-3</a:t>
              </a:r>
            </a:p>
          </p:txBody>
        </p:sp>
        <p:sp>
          <p:nvSpPr>
            <p:cNvPr id="70" name="TextBox 69"/>
            <p:cNvSpPr txBox="1"/>
            <p:nvPr/>
          </p:nvSpPr>
          <p:spPr>
            <a:xfrm>
              <a:off x="2164846" y="2584730"/>
              <a:ext cx="372218" cy="369332"/>
            </a:xfrm>
            <a:prstGeom prst="rect">
              <a:avLst/>
            </a:prstGeom>
            <a:noFill/>
          </p:spPr>
          <p:txBody>
            <a:bodyPr wrap="none" rtlCol="0">
              <a:spAutoFit/>
            </a:bodyPr>
            <a:lstStyle/>
            <a:p>
              <a:r>
                <a:rPr lang="en-US" dirty="0"/>
                <a:t>-2</a:t>
              </a:r>
            </a:p>
          </p:txBody>
        </p:sp>
        <p:sp>
          <p:nvSpPr>
            <p:cNvPr id="71" name="TextBox 70"/>
            <p:cNvSpPr txBox="1"/>
            <p:nvPr/>
          </p:nvSpPr>
          <p:spPr>
            <a:xfrm>
              <a:off x="2476452" y="2406584"/>
              <a:ext cx="372218" cy="369332"/>
            </a:xfrm>
            <a:prstGeom prst="rect">
              <a:avLst/>
            </a:prstGeom>
            <a:noFill/>
          </p:spPr>
          <p:txBody>
            <a:bodyPr wrap="none" rtlCol="0">
              <a:spAutoFit/>
            </a:bodyPr>
            <a:lstStyle/>
            <a:p>
              <a:r>
                <a:rPr lang="en-US" dirty="0"/>
                <a:t>-1</a:t>
              </a:r>
            </a:p>
          </p:txBody>
        </p:sp>
      </p:grpSp>
      <p:sp>
        <p:nvSpPr>
          <p:cNvPr id="93" name="TextBox 92"/>
          <p:cNvSpPr txBox="1"/>
          <p:nvPr/>
        </p:nvSpPr>
        <p:spPr>
          <a:xfrm>
            <a:off x="4910143" y="3647364"/>
            <a:ext cx="2382640" cy="369332"/>
          </a:xfrm>
          <a:prstGeom prst="rect">
            <a:avLst/>
          </a:prstGeom>
          <a:noFill/>
        </p:spPr>
        <p:txBody>
          <a:bodyPr wrap="none" rtlCol="0">
            <a:spAutoFit/>
          </a:bodyPr>
          <a:lstStyle/>
          <a:p>
            <a:r>
              <a:rPr lang="en-US" dirty="0"/>
              <a:t>Overflow happens here</a:t>
            </a:r>
          </a:p>
        </p:txBody>
      </p:sp>
      <p:sp>
        <p:nvSpPr>
          <p:cNvPr id="94" name="Freeform 93"/>
          <p:cNvSpPr/>
          <p:nvPr/>
        </p:nvSpPr>
        <p:spPr>
          <a:xfrm>
            <a:off x="2019300" y="1385760"/>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rot="10800000">
            <a:off x="6169943" y="4201208"/>
            <a:ext cx="3848100" cy="2081340"/>
          </a:xfrm>
          <a:custGeom>
            <a:avLst/>
            <a:gdLst>
              <a:gd name="connsiteX0" fmla="*/ 0 w 3848100"/>
              <a:gd name="connsiteY0" fmla="*/ 1090740 h 2081340"/>
              <a:gd name="connsiteX1" fmla="*/ 933450 w 3848100"/>
              <a:gd name="connsiteY1" fmla="*/ 138240 h 2081340"/>
              <a:gd name="connsiteX2" fmla="*/ 2447925 w 3848100"/>
              <a:gd name="connsiteY2" fmla="*/ 214440 h 2081340"/>
              <a:gd name="connsiteX3" fmla="*/ 3848100 w 3848100"/>
              <a:gd name="connsiteY3" fmla="*/ 2081340 h 2081340"/>
            </a:gdLst>
            <a:ahLst/>
            <a:cxnLst>
              <a:cxn ang="0">
                <a:pos x="connsiteX0" y="connsiteY0"/>
              </a:cxn>
              <a:cxn ang="0">
                <a:pos x="connsiteX1" y="connsiteY1"/>
              </a:cxn>
              <a:cxn ang="0">
                <a:pos x="connsiteX2" y="connsiteY2"/>
              </a:cxn>
              <a:cxn ang="0">
                <a:pos x="connsiteX3" y="connsiteY3"/>
              </a:cxn>
            </a:cxnLst>
            <a:rect l="l" t="t" r="r" b="b"/>
            <a:pathLst>
              <a:path w="3848100" h="2081340">
                <a:moveTo>
                  <a:pt x="0" y="1090740"/>
                </a:moveTo>
                <a:cubicBezTo>
                  <a:pt x="262731" y="687515"/>
                  <a:pt x="525463" y="284290"/>
                  <a:pt x="933450" y="138240"/>
                </a:cubicBezTo>
                <a:cubicBezTo>
                  <a:pt x="1341437" y="-7810"/>
                  <a:pt x="1962150" y="-109410"/>
                  <a:pt x="2447925" y="214440"/>
                </a:cubicBezTo>
                <a:cubicBezTo>
                  <a:pt x="2933700" y="538290"/>
                  <a:pt x="3390900" y="1309815"/>
                  <a:pt x="3848100" y="2081340"/>
                </a:cubicBezTo>
              </a:path>
            </a:pathLst>
          </a:custGeom>
          <a:noFill/>
          <a:ln w="38100">
            <a:solidFill>
              <a:srgbClr val="C0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8" idx="2"/>
            <a:endCxn id="25" idx="0"/>
          </p:cNvCxnSpPr>
          <p:nvPr/>
        </p:nvCxnSpPr>
        <p:spPr>
          <a:xfrm>
            <a:off x="1249732" y="1931182"/>
            <a:ext cx="321131" cy="39341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479713" y="1561850"/>
            <a:ext cx="1540037" cy="369332"/>
          </a:xfrm>
          <a:prstGeom prst="rect">
            <a:avLst/>
          </a:prstGeom>
          <a:noFill/>
        </p:spPr>
        <p:txBody>
          <a:bodyPr wrap="none" rtlCol="0">
            <a:spAutoFit/>
          </a:bodyPr>
          <a:lstStyle/>
          <a:p>
            <a:r>
              <a:rPr lang="en-US" dirty="0"/>
              <a:t>greatest value</a:t>
            </a:r>
          </a:p>
        </p:txBody>
      </p:sp>
      <p:sp>
        <p:nvSpPr>
          <p:cNvPr id="99" name="TextBox 98"/>
          <p:cNvSpPr txBox="1"/>
          <p:nvPr/>
        </p:nvSpPr>
        <p:spPr>
          <a:xfrm>
            <a:off x="3050087" y="1941407"/>
            <a:ext cx="1182183" cy="369332"/>
          </a:xfrm>
          <a:prstGeom prst="rect">
            <a:avLst/>
          </a:prstGeom>
          <a:noFill/>
        </p:spPr>
        <p:txBody>
          <a:bodyPr wrap="none" rtlCol="0">
            <a:spAutoFit/>
          </a:bodyPr>
          <a:lstStyle/>
          <a:p>
            <a:r>
              <a:rPr lang="en-US" dirty="0"/>
              <a:t>least value</a:t>
            </a:r>
          </a:p>
        </p:txBody>
      </p:sp>
      <p:cxnSp>
        <p:nvCxnSpPr>
          <p:cNvPr id="102" name="Straight Arrow Connector 101"/>
          <p:cNvCxnSpPr>
            <a:stCxn id="99" idx="2"/>
            <a:endCxn id="13" idx="3"/>
          </p:cNvCxnSpPr>
          <p:nvPr/>
        </p:nvCxnSpPr>
        <p:spPr>
          <a:xfrm flipH="1">
            <a:off x="2815319" y="2310739"/>
            <a:ext cx="825860" cy="1985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105" idx="0"/>
            <a:endCxn id="79" idx="2"/>
          </p:cNvCxnSpPr>
          <p:nvPr/>
        </p:nvCxnSpPr>
        <p:spPr>
          <a:xfrm flipH="1" flipV="1">
            <a:off x="10388410" y="5426544"/>
            <a:ext cx="220995" cy="46439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9839386" y="5890941"/>
            <a:ext cx="1540037" cy="369332"/>
          </a:xfrm>
          <a:prstGeom prst="rect">
            <a:avLst/>
          </a:prstGeom>
          <a:noFill/>
        </p:spPr>
        <p:txBody>
          <a:bodyPr wrap="none" rtlCol="0">
            <a:spAutoFit/>
          </a:bodyPr>
          <a:lstStyle/>
          <a:p>
            <a:r>
              <a:rPr lang="en-US" dirty="0"/>
              <a:t>greatest value</a:t>
            </a:r>
          </a:p>
        </p:txBody>
      </p:sp>
      <p:sp>
        <p:nvSpPr>
          <p:cNvPr id="106" name="TextBox 105"/>
          <p:cNvSpPr txBox="1"/>
          <p:nvPr/>
        </p:nvSpPr>
        <p:spPr>
          <a:xfrm>
            <a:off x="7933951" y="5398359"/>
            <a:ext cx="1182183" cy="369332"/>
          </a:xfrm>
          <a:prstGeom prst="rect">
            <a:avLst/>
          </a:prstGeom>
          <a:noFill/>
        </p:spPr>
        <p:txBody>
          <a:bodyPr wrap="none" rtlCol="0">
            <a:spAutoFit/>
          </a:bodyPr>
          <a:lstStyle/>
          <a:p>
            <a:r>
              <a:rPr lang="en-US" dirty="0"/>
              <a:t>least value</a:t>
            </a:r>
          </a:p>
        </p:txBody>
      </p:sp>
      <p:cxnSp>
        <p:nvCxnSpPr>
          <p:cNvPr id="107" name="Straight Arrow Connector 106"/>
          <p:cNvCxnSpPr>
            <a:stCxn id="106" idx="0"/>
            <a:endCxn id="87" idx="1"/>
          </p:cNvCxnSpPr>
          <p:nvPr/>
        </p:nvCxnSpPr>
        <p:spPr>
          <a:xfrm flipV="1">
            <a:off x="8525043" y="5241878"/>
            <a:ext cx="618910" cy="1564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131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does overflow happen?</a:t>
            </a:r>
          </a:p>
        </p:txBody>
      </p:sp>
      <p:sp>
        <p:nvSpPr>
          <p:cNvPr id="6" name="Content Placeholder 5"/>
          <p:cNvSpPr>
            <a:spLocks noGrp="1"/>
          </p:cNvSpPr>
          <p:nvPr>
            <p:ph type="body" idx="1"/>
          </p:nvPr>
        </p:nvSpPr>
        <p:spPr/>
        <p:txBody>
          <a:bodyPr>
            <a:normAutofit/>
          </a:bodyPr>
          <a:lstStyle/>
          <a:p>
            <a:r>
              <a:rPr lang="en-US" dirty="0"/>
              <a:t>UNSIGNED</a:t>
            </a:r>
          </a:p>
        </p:txBody>
      </p:sp>
      <p:sp>
        <p:nvSpPr>
          <p:cNvPr id="7" name="Content Placeholder 6"/>
          <p:cNvSpPr>
            <a:spLocks noGrp="1"/>
          </p:cNvSpPr>
          <p:nvPr>
            <p:ph sz="half" idx="2"/>
          </p:nvPr>
        </p:nvSpPr>
        <p:spPr/>
        <p:txBody>
          <a:bodyPr/>
          <a:lstStyle/>
          <a:p>
            <a:r>
              <a:rPr lang="en-US" dirty="0">
                <a:solidFill>
                  <a:srgbClr val="C00000"/>
                </a:solidFill>
              </a:rPr>
              <a:t>Is the MSB carry-out bit different from the LSB carry-in bit?</a:t>
            </a:r>
          </a:p>
          <a:p>
            <a:pPr lvl="1"/>
            <a:endParaRPr lang="en-US" dirty="0"/>
          </a:p>
          <a:p>
            <a:endParaRPr lang="en-US" dirty="0"/>
          </a:p>
          <a:p>
            <a:endParaRPr lang="en-US" dirty="0"/>
          </a:p>
        </p:txBody>
      </p:sp>
      <p:sp>
        <p:nvSpPr>
          <p:cNvPr id="8" name="Text Placeholder 7"/>
          <p:cNvSpPr>
            <a:spLocks noGrp="1"/>
          </p:cNvSpPr>
          <p:nvPr>
            <p:ph type="body" sz="quarter" idx="3"/>
          </p:nvPr>
        </p:nvSpPr>
        <p:spPr/>
        <p:txBody>
          <a:bodyPr/>
          <a:lstStyle/>
          <a:p>
            <a:r>
              <a:rPr lang="en-US" dirty="0"/>
              <a:t>SIGNED </a:t>
            </a:r>
            <a:r>
              <a:rPr lang="en-US" b="0" dirty="0"/>
              <a:t>(2’s comp)</a:t>
            </a:r>
          </a:p>
        </p:txBody>
      </p:sp>
      <p:sp>
        <p:nvSpPr>
          <p:cNvPr id="9" name="Content Placeholder 8"/>
          <p:cNvSpPr>
            <a:spLocks noGrp="1"/>
          </p:cNvSpPr>
          <p:nvPr>
            <p:ph sz="quarter" idx="4"/>
          </p:nvPr>
        </p:nvSpPr>
        <p:spPr>
          <a:xfrm>
            <a:off x="6172200" y="2505075"/>
            <a:ext cx="5522976" cy="3684588"/>
          </a:xfrm>
        </p:spPr>
        <p:txBody>
          <a:bodyPr>
            <a:normAutofit/>
          </a:bodyPr>
          <a:lstStyle/>
          <a:p>
            <a:pPr marL="0" indent="0">
              <a:buNone/>
            </a:pPr>
            <a:r>
              <a:rPr lang="en-US" dirty="0">
                <a:solidFill>
                  <a:srgbClr val="C00000"/>
                </a:solidFill>
              </a:rPr>
              <a:t>When viewed as addition:</a:t>
            </a:r>
          </a:p>
          <a:p>
            <a:r>
              <a:rPr lang="en-US" dirty="0">
                <a:solidFill>
                  <a:srgbClr val="C00000"/>
                </a:solidFill>
              </a:rPr>
              <a:t>If both operands have same sign,</a:t>
            </a:r>
            <a:br>
              <a:rPr lang="en-US" dirty="0">
                <a:solidFill>
                  <a:srgbClr val="C00000"/>
                </a:solidFill>
              </a:rPr>
            </a:br>
            <a:r>
              <a:rPr lang="en-US" dirty="0">
                <a:solidFill>
                  <a:srgbClr val="C00000"/>
                </a:solidFill>
              </a:rPr>
              <a:t>does sum have the opposite sign?</a:t>
            </a:r>
          </a:p>
          <a:p>
            <a:endParaRPr lang="en-US" dirty="0">
              <a:solidFill>
                <a:srgbClr val="C00000"/>
              </a:solidFill>
            </a:endParaRPr>
          </a:p>
          <a:p>
            <a:r>
              <a:rPr lang="en-US" dirty="0">
                <a:solidFill>
                  <a:srgbClr val="C00000"/>
                </a:solidFill>
              </a:rPr>
              <a:t>Is the MSB carry-out bit different from the MSB carry-in bit?</a:t>
            </a:r>
          </a:p>
          <a:p>
            <a:endParaRPr lang="en-US" dirty="0"/>
          </a:p>
        </p:txBody>
      </p:sp>
      <p:sp>
        <p:nvSpPr>
          <p:cNvPr id="3" name="Footer Placeholder 2"/>
          <p:cNvSpPr>
            <a:spLocks noGrp="1"/>
          </p:cNvSpPr>
          <p:nvPr>
            <p:ph type="ftr" sz="quarter" idx="11"/>
          </p:nvPr>
        </p:nvSpPr>
        <p:spPr/>
        <p:txBody>
          <a:bodyPr/>
          <a:lstStyle/>
          <a:p>
            <a:r>
              <a:rPr lang="en-US" dirty="0"/>
              <a:t>Programming at the Hardware/Software Interface</a:t>
            </a:r>
          </a:p>
        </p:txBody>
      </p:sp>
      <p:sp>
        <p:nvSpPr>
          <p:cNvPr id="4" name="Slide Number Placeholder 3"/>
          <p:cNvSpPr>
            <a:spLocks noGrp="1"/>
          </p:cNvSpPr>
          <p:nvPr>
            <p:ph type="sldNum" sz="quarter" idx="12"/>
          </p:nvPr>
        </p:nvSpPr>
        <p:spPr/>
        <p:txBody>
          <a:bodyPr/>
          <a:lstStyle/>
          <a:p>
            <a:fld id="{B30C84D9-7A41-4FEB-892B-80917372DB87}" type="slidenum">
              <a:rPr lang="en-US" smtClean="0"/>
              <a:t>35</a:t>
            </a:fld>
            <a:endParaRPr lang="en-US" dirty="0"/>
          </a:p>
        </p:txBody>
      </p:sp>
      <p:sp>
        <p:nvSpPr>
          <p:cNvPr id="5" name="Text Placeholder 4"/>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89527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Unsigned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36</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7" name="Right Arrow Callout 6">
            <a:extLst>
              <a:ext uri="{FF2B5EF4-FFF2-40B4-BE49-F238E27FC236}">
                <a16:creationId xmlns:a16="http://schemas.microsoft.com/office/drawing/2014/main" id="{F29B7A5F-4E96-A14D-AC31-09C76F6F4C44}"/>
              </a:ext>
            </a:extLst>
          </p:cNvPr>
          <p:cNvSpPr/>
          <p:nvPr/>
        </p:nvSpPr>
        <p:spPr>
          <a:xfrm rot="18900000">
            <a:off x="129854" y="4080198"/>
            <a:ext cx="3279039" cy="2104756"/>
          </a:xfrm>
          <a:prstGeom prst="rightArrowCallout">
            <a:avLst>
              <a:gd name="adj1" fmla="val 25000"/>
              <a:gd name="adj2" fmla="val 25000"/>
              <a:gd name="adj3" fmla="val 25000"/>
              <a:gd name="adj4" fmla="val 83953"/>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rPr>
              <a:t>If</a:t>
            </a:r>
            <a:br>
              <a:rPr lang="en-US" sz="2400" dirty="0">
                <a:solidFill>
                  <a:srgbClr val="FFFF00"/>
                </a:solidFill>
              </a:rPr>
            </a:br>
            <a:r>
              <a:rPr lang="en-US" sz="2400" dirty="0">
                <a:solidFill>
                  <a:srgbClr val="FFFF00"/>
                </a:solidFill>
              </a:rPr>
              <a:t>C</a:t>
            </a:r>
            <a:r>
              <a:rPr lang="en-US" sz="2400" baseline="-25000" dirty="0">
                <a:solidFill>
                  <a:srgbClr val="FFFF00"/>
                </a:solidFill>
              </a:rPr>
              <a:t>out_n-1</a:t>
            </a:r>
            <a:r>
              <a:rPr lang="en-US" sz="2400" dirty="0">
                <a:solidFill>
                  <a:srgbClr val="FFFF00"/>
                </a:solidFill>
              </a:rPr>
              <a:t> ^ C</a:t>
            </a:r>
            <a:r>
              <a:rPr lang="en-US" sz="2400" baseline="-25000" dirty="0">
                <a:solidFill>
                  <a:srgbClr val="FFFF00"/>
                </a:solidFill>
              </a:rPr>
              <a:t>in_0</a:t>
            </a:r>
            <a:r>
              <a:rPr lang="en-US" sz="2400" dirty="0">
                <a:solidFill>
                  <a:srgbClr val="FFFF00"/>
                </a:solidFill>
              </a:rPr>
              <a:t> = 1 then unsigned addition/subtraction overflowed</a:t>
            </a:r>
          </a:p>
        </p:txBody>
      </p:sp>
    </p:spTree>
    <p:extLst>
      <p:ext uri="{BB962C8B-B14F-4D97-AF65-F5344CB8AC3E}">
        <p14:creationId xmlns:p14="http://schemas.microsoft.com/office/powerpoint/2010/main" val="2610324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Signed</a:t>
            </a:r>
            <a:r>
              <a:rPr lang="en-US" dirty="0"/>
              <a:t> Addition/Subtraction</a:t>
            </a:r>
            <a:br>
              <a:rPr lang="en-US" dirty="0"/>
            </a:br>
            <a:r>
              <a:rPr lang="en-US" dirty="0"/>
              <a:t>Integer Overflow</a:t>
            </a:r>
          </a:p>
        </p:txBody>
      </p:sp>
      <p:sp>
        <p:nvSpPr>
          <p:cNvPr id="3" name="Footer Placeholder 2"/>
          <p:cNvSpPr>
            <a:spLocks noGrp="1"/>
          </p:cNvSpPr>
          <p:nvPr>
            <p:ph type="ftr" sz="quarter" idx="11"/>
          </p:nvPr>
        </p:nvSpPr>
        <p:spPr/>
        <p:txBody>
          <a:bodyPr/>
          <a:lstStyle/>
          <a:p>
            <a:r>
              <a:rPr lang="en-US"/>
              <a:t>CSCE 231 - Computer Systems Engineering, Fall 2020</a:t>
            </a:r>
            <a:endParaRPr lang="en-US" dirty="0"/>
          </a:p>
        </p:txBody>
      </p:sp>
      <p:sp>
        <p:nvSpPr>
          <p:cNvPr id="4" name="Slide Number Placeholder 3"/>
          <p:cNvSpPr>
            <a:spLocks noGrp="1"/>
          </p:cNvSpPr>
          <p:nvPr>
            <p:ph type="sldNum" sz="quarter" idx="12"/>
          </p:nvPr>
        </p:nvSpPr>
        <p:spPr/>
        <p:txBody>
          <a:bodyPr/>
          <a:lstStyle/>
          <a:p>
            <a:fld id="{B30C84D9-7A41-4FEB-892B-80917372DB87}" type="slidenum">
              <a:rPr lang="en-US" smtClean="0"/>
              <a:t>37</a:t>
            </a:fld>
            <a:endParaRPr lang="en-US"/>
          </a:p>
        </p:txBody>
      </p:sp>
      <p:sp>
        <p:nvSpPr>
          <p:cNvPr id="5" name="Text Placeholder 4"/>
          <p:cNvSpPr>
            <a:spLocks noGrp="1"/>
          </p:cNvSpPr>
          <p:nvPr>
            <p:ph type="body" sz="quarter" idx="13"/>
          </p:nvPr>
        </p:nvSpPr>
        <p:spPr/>
        <p:txBody>
          <a:bodyPr/>
          <a:lstStyle/>
          <a:p>
            <a:r>
              <a:rPr lang="en-US" dirty="0"/>
              <a:t>Slide by Bohn</a:t>
            </a:r>
          </a:p>
        </p:txBody>
      </p:sp>
      <p:sp>
        <p:nvSpPr>
          <p:cNvPr id="6" name="Rectangle 5"/>
          <p:cNvSpPr/>
          <p:nvPr/>
        </p:nvSpPr>
        <p:spPr>
          <a:xfrm>
            <a:off x="8898768"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8" name="Straight Arrow Connector 7"/>
          <p:cNvCxnSpPr/>
          <p:nvPr/>
        </p:nvCxnSpPr>
        <p:spPr>
          <a:xfrm>
            <a:off x="9803838"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293765"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6" idx="3"/>
          </p:cNvCxnSpPr>
          <p:nvPr/>
        </p:nvCxnSpPr>
        <p:spPr>
          <a:xfrm flipH="1">
            <a:off x="10167731" y="3780923"/>
            <a:ext cx="587829"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1"/>
            <a:endCxn id="20" idx="3"/>
          </p:cNvCxnSpPr>
          <p:nvPr/>
        </p:nvCxnSpPr>
        <p:spPr>
          <a:xfrm flipH="1">
            <a:off x="8310940" y="3780923"/>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04964" y="2232192"/>
            <a:ext cx="396262" cy="369332"/>
          </a:xfrm>
          <a:prstGeom prst="rect">
            <a:avLst/>
          </a:prstGeom>
          <a:noFill/>
        </p:spPr>
        <p:txBody>
          <a:bodyPr wrap="none" rtlCol="0">
            <a:spAutoFit/>
          </a:bodyPr>
          <a:lstStyle/>
          <a:p>
            <a:r>
              <a:rPr lang="en-US" dirty="0"/>
              <a:t>A</a:t>
            </a:r>
            <a:r>
              <a:rPr lang="en-US" baseline="-25000" dirty="0"/>
              <a:t>0</a:t>
            </a:r>
          </a:p>
        </p:txBody>
      </p:sp>
      <p:sp>
        <p:nvSpPr>
          <p:cNvPr id="16" name="TextBox 15"/>
          <p:cNvSpPr txBox="1"/>
          <p:nvPr/>
        </p:nvSpPr>
        <p:spPr>
          <a:xfrm>
            <a:off x="9625507" y="2232192"/>
            <a:ext cx="388248" cy="369332"/>
          </a:xfrm>
          <a:prstGeom prst="rect">
            <a:avLst/>
          </a:prstGeom>
          <a:noFill/>
        </p:spPr>
        <p:txBody>
          <a:bodyPr wrap="none" rtlCol="0">
            <a:spAutoFit/>
          </a:bodyPr>
          <a:lstStyle/>
          <a:p>
            <a:r>
              <a:rPr lang="en-US" dirty="0"/>
              <a:t>B</a:t>
            </a:r>
            <a:r>
              <a:rPr lang="en-US" baseline="-25000" dirty="0"/>
              <a:t>0</a:t>
            </a:r>
          </a:p>
        </p:txBody>
      </p:sp>
      <p:sp>
        <p:nvSpPr>
          <p:cNvPr id="17" name="TextBox 16"/>
          <p:cNvSpPr txBox="1"/>
          <p:nvPr/>
        </p:nvSpPr>
        <p:spPr>
          <a:xfrm>
            <a:off x="10755559" y="3584901"/>
            <a:ext cx="579005" cy="369332"/>
          </a:xfrm>
          <a:prstGeom prst="rect">
            <a:avLst/>
          </a:prstGeom>
          <a:noFill/>
        </p:spPr>
        <p:txBody>
          <a:bodyPr wrap="none" rtlCol="0">
            <a:spAutoFit/>
          </a:bodyPr>
          <a:lstStyle/>
          <a:p>
            <a:r>
              <a:rPr lang="en-US" dirty="0"/>
              <a:t>C</a:t>
            </a:r>
            <a:r>
              <a:rPr lang="en-US" baseline="-25000" dirty="0"/>
              <a:t>in_0</a:t>
            </a:r>
            <a:endParaRPr lang="en-US" dirty="0"/>
          </a:p>
        </p:txBody>
      </p:sp>
      <p:cxnSp>
        <p:nvCxnSpPr>
          <p:cNvPr id="19" name="Straight Arrow Connector 18"/>
          <p:cNvCxnSpPr/>
          <p:nvPr/>
        </p:nvCxnSpPr>
        <p:spPr>
          <a:xfrm>
            <a:off x="9545690"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94736" y="4912129"/>
            <a:ext cx="675185" cy="369332"/>
          </a:xfrm>
          <a:prstGeom prst="rect">
            <a:avLst/>
          </a:prstGeom>
          <a:noFill/>
        </p:spPr>
        <p:txBody>
          <a:bodyPr wrap="none" rtlCol="0">
            <a:spAutoFit/>
          </a:bodyPr>
          <a:lstStyle/>
          <a:p>
            <a:pPr algn="ctr"/>
            <a:r>
              <a:rPr lang="en-US" dirty="0"/>
              <a:t>Sum</a:t>
            </a:r>
            <a:r>
              <a:rPr lang="en-US" baseline="-25000" dirty="0"/>
              <a:t>0</a:t>
            </a:r>
          </a:p>
        </p:txBody>
      </p:sp>
      <p:sp>
        <p:nvSpPr>
          <p:cNvPr id="20" name="Rectangle 19"/>
          <p:cNvSpPr/>
          <p:nvPr/>
        </p:nvSpPr>
        <p:spPr>
          <a:xfrm>
            <a:off x="7041977" y="3160437"/>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21" name="Straight Arrow Connector 20"/>
          <p:cNvCxnSpPr/>
          <p:nvPr/>
        </p:nvCxnSpPr>
        <p:spPr>
          <a:xfrm>
            <a:off x="7947047"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436974" y="2565918"/>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1"/>
            <a:endCxn id="30" idx="3"/>
          </p:cNvCxnSpPr>
          <p:nvPr/>
        </p:nvCxnSpPr>
        <p:spPr>
          <a:xfrm flipH="1">
            <a:off x="6484266" y="3780923"/>
            <a:ext cx="557711"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248173" y="2232192"/>
            <a:ext cx="396262" cy="369332"/>
          </a:xfrm>
          <a:prstGeom prst="rect">
            <a:avLst/>
          </a:prstGeom>
          <a:noFill/>
        </p:spPr>
        <p:txBody>
          <a:bodyPr wrap="none" rtlCol="0">
            <a:spAutoFit/>
          </a:bodyPr>
          <a:lstStyle/>
          <a:p>
            <a:r>
              <a:rPr lang="en-US" dirty="0"/>
              <a:t>A</a:t>
            </a:r>
            <a:r>
              <a:rPr lang="en-US" baseline="-25000" dirty="0"/>
              <a:t>1</a:t>
            </a:r>
          </a:p>
        </p:txBody>
      </p:sp>
      <p:sp>
        <p:nvSpPr>
          <p:cNvPr id="26" name="TextBox 25"/>
          <p:cNvSpPr txBox="1"/>
          <p:nvPr/>
        </p:nvSpPr>
        <p:spPr>
          <a:xfrm>
            <a:off x="7768716" y="2232192"/>
            <a:ext cx="388248" cy="369332"/>
          </a:xfrm>
          <a:prstGeom prst="rect">
            <a:avLst/>
          </a:prstGeom>
          <a:noFill/>
        </p:spPr>
        <p:txBody>
          <a:bodyPr wrap="none" rtlCol="0">
            <a:spAutoFit/>
          </a:bodyPr>
          <a:lstStyle/>
          <a:p>
            <a:r>
              <a:rPr lang="en-US" dirty="0"/>
              <a:t>B</a:t>
            </a:r>
            <a:r>
              <a:rPr lang="en-US" baseline="-25000" dirty="0"/>
              <a:t>1</a:t>
            </a:r>
          </a:p>
        </p:txBody>
      </p:sp>
      <p:cxnSp>
        <p:nvCxnSpPr>
          <p:cNvPr id="27" name="Straight Arrow Connector 26"/>
          <p:cNvCxnSpPr/>
          <p:nvPr/>
        </p:nvCxnSpPr>
        <p:spPr>
          <a:xfrm>
            <a:off x="7688899" y="4401409"/>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37944" y="4912129"/>
            <a:ext cx="675186" cy="369332"/>
          </a:xfrm>
          <a:prstGeom prst="rect">
            <a:avLst/>
          </a:prstGeom>
          <a:noFill/>
        </p:spPr>
        <p:txBody>
          <a:bodyPr wrap="none" rtlCol="0">
            <a:spAutoFit/>
          </a:bodyPr>
          <a:lstStyle/>
          <a:p>
            <a:pPr algn="ctr"/>
            <a:r>
              <a:rPr lang="en-US" dirty="0"/>
              <a:t>Sum</a:t>
            </a:r>
            <a:r>
              <a:rPr lang="en-US" baseline="-25000" dirty="0"/>
              <a:t>1</a:t>
            </a:r>
          </a:p>
        </p:txBody>
      </p:sp>
      <p:sp>
        <p:nvSpPr>
          <p:cNvPr id="12" name="TextBox 11"/>
          <p:cNvSpPr txBox="1"/>
          <p:nvPr/>
        </p:nvSpPr>
        <p:spPr>
          <a:xfrm rot="16200000">
            <a:off x="8276075" y="3267865"/>
            <a:ext cx="656783" cy="369332"/>
          </a:xfrm>
          <a:prstGeom prst="rect">
            <a:avLst/>
          </a:prstGeom>
          <a:noFill/>
        </p:spPr>
        <p:txBody>
          <a:bodyPr wrap="none" rtlCol="0">
            <a:spAutoFit/>
          </a:bodyPr>
          <a:lstStyle/>
          <a:p>
            <a:r>
              <a:rPr lang="en-US" dirty="0"/>
              <a:t>carry</a:t>
            </a:r>
          </a:p>
        </p:txBody>
      </p:sp>
      <p:sp>
        <p:nvSpPr>
          <p:cNvPr id="29" name="TextBox 28"/>
          <p:cNvSpPr txBox="1"/>
          <p:nvPr/>
        </p:nvSpPr>
        <p:spPr>
          <a:xfrm rot="16200000">
            <a:off x="6419671" y="3250115"/>
            <a:ext cx="656783" cy="369332"/>
          </a:xfrm>
          <a:prstGeom prst="rect">
            <a:avLst/>
          </a:prstGeom>
          <a:noFill/>
        </p:spPr>
        <p:txBody>
          <a:bodyPr wrap="none" rtlCol="0">
            <a:spAutoFit/>
          </a:bodyPr>
          <a:lstStyle/>
          <a:p>
            <a:r>
              <a:rPr lang="en-US" dirty="0"/>
              <a:t>carry</a:t>
            </a:r>
          </a:p>
        </p:txBody>
      </p:sp>
      <p:sp>
        <p:nvSpPr>
          <p:cNvPr id="30" name="Rectangle 29"/>
          <p:cNvSpPr/>
          <p:nvPr/>
        </p:nvSpPr>
        <p:spPr>
          <a:xfrm>
            <a:off x="5215303"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1" name="Straight Arrow Connector 30"/>
          <p:cNvCxnSpPr/>
          <p:nvPr/>
        </p:nvCxnSpPr>
        <p:spPr>
          <a:xfrm>
            <a:off x="6120373"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10300"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0" idx="1"/>
            <a:endCxn id="38" idx="3"/>
          </p:cNvCxnSpPr>
          <p:nvPr/>
        </p:nvCxnSpPr>
        <p:spPr>
          <a:xfrm flipH="1">
            <a:off x="4627475" y="3792279"/>
            <a:ext cx="58782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21499" y="2243548"/>
            <a:ext cx="396262" cy="369332"/>
          </a:xfrm>
          <a:prstGeom prst="rect">
            <a:avLst/>
          </a:prstGeom>
          <a:noFill/>
        </p:spPr>
        <p:txBody>
          <a:bodyPr wrap="none" rtlCol="0">
            <a:spAutoFit/>
          </a:bodyPr>
          <a:lstStyle/>
          <a:p>
            <a:r>
              <a:rPr lang="en-US" dirty="0"/>
              <a:t>A</a:t>
            </a:r>
            <a:r>
              <a:rPr lang="en-US" baseline="-25000" dirty="0"/>
              <a:t>2</a:t>
            </a:r>
          </a:p>
        </p:txBody>
      </p:sp>
      <p:sp>
        <p:nvSpPr>
          <p:cNvPr id="35" name="TextBox 34"/>
          <p:cNvSpPr txBox="1"/>
          <p:nvPr/>
        </p:nvSpPr>
        <p:spPr>
          <a:xfrm>
            <a:off x="5942042" y="2243548"/>
            <a:ext cx="388248" cy="369332"/>
          </a:xfrm>
          <a:prstGeom prst="rect">
            <a:avLst/>
          </a:prstGeom>
          <a:noFill/>
        </p:spPr>
        <p:txBody>
          <a:bodyPr wrap="none" rtlCol="0">
            <a:spAutoFit/>
          </a:bodyPr>
          <a:lstStyle/>
          <a:p>
            <a:r>
              <a:rPr lang="en-US" dirty="0"/>
              <a:t>B</a:t>
            </a:r>
            <a:r>
              <a:rPr lang="en-US" baseline="-25000" dirty="0"/>
              <a:t>2</a:t>
            </a:r>
          </a:p>
        </p:txBody>
      </p:sp>
      <p:cxnSp>
        <p:nvCxnSpPr>
          <p:cNvPr id="36" name="Straight Arrow Connector 35"/>
          <p:cNvCxnSpPr/>
          <p:nvPr/>
        </p:nvCxnSpPr>
        <p:spPr>
          <a:xfrm>
            <a:off x="5862225"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511270" y="4923485"/>
            <a:ext cx="675186" cy="369332"/>
          </a:xfrm>
          <a:prstGeom prst="rect">
            <a:avLst/>
          </a:prstGeom>
          <a:noFill/>
        </p:spPr>
        <p:txBody>
          <a:bodyPr wrap="none" rtlCol="0">
            <a:spAutoFit/>
          </a:bodyPr>
          <a:lstStyle/>
          <a:p>
            <a:pPr algn="ctr"/>
            <a:r>
              <a:rPr lang="en-US" dirty="0"/>
              <a:t>Sum</a:t>
            </a:r>
            <a:r>
              <a:rPr lang="en-US" baseline="-25000" dirty="0"/>
              <a:t>2</a:t>
            </a:r>
          </a:p>
        </p:txBody>
      </p:sp>
      <p:sp>
        <p:nvSpPr>
          <p:cNvPr id="38" name="Rectangle 37"/>
          <p:cNvSpPr/>
          <p:nvPr/>
        </p:nvSpPr>
        <p:spPr>
          <a:xfrm>
            <a:off x="3358512" y="3171793"/>
            <a:ext cx="1268963" cy="1240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1-bit</a:t>
            </a:r>
            <a:br>
              <a:rPr lang="en-US" dirty="0"/>
            </a:br>
            <a:r>
              <a:rPr lang="en-US" dirty="0"/>
              <a:t>Full Adder</a:t>
            </a:r>
          </a:p>
        </p:txBody>
      </p:sp>
      <p:cxnSp>
        <p:nvCxnSpPr>
          <p:cNvPr id="39" name="Straight Arrow Connector 38"/>
          <p:cNvCxnSpPr/>
          <p:nvPr/>
        </p:nvCxnSpPr>
        <p:spPr>
          <a:xfrm>
            <a:off x="4263582"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753509" y="2577274"/>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1"/>
          </p:cNvCxnSpPr>
          <p:nvPr/>
        </p:nvCxnSpPr>
        <p:spPr>
          <a:xfrm flipH="1">
            <a:off x="2770684" y="3792279"/>
            <a:ext cx="587828" cy="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64708" y="2243548"/>
            <a:ext cx="396262" cy="369332"/>
          </a:xfrm>
          <a:prstGeom prst="rect">
            <a:avLst/>
          </a:prstGeom>
          <a:noFill/>
        </p:spPr>
        <p:txBody>
          <a:bodyPr wrap="none" rtlCol="0">
            <a:spAutoFit/>
          </a:bodyPr>
          <a:lstStyle/>
          <a:p>
            <a:r>
              <a:rPr lang="en-US" dirty="0"/>
              <a:t>A</a:t>
            </a:r>
            <a:r>
              <a:rPr lang="en-US" baseline="-25000" dirty="0"/>
              <a:t>3</a:t>
            </a:r>
          </a:p>
        </p:txBody>
      </p:sp>
      <p:sp>
        <p:nvSpPr>
          <p:cNvPr id="43" name="TextBox 42"/>
          <p:cNvSpPr txBox="1"/>
          <p:nvPr/>
        </p:nvSpPr>
        <p:spPr>
          <a:xfrm>
            <a:off x="4085251" y="2243548"/>
            <a:ext cx="388248" cy="369332"/>
          </a:xfrm>
          <a:prstGeom prst="rect">
            <a:avLst/>
          </a:prstGeom>
          <a:noFill/>
        </p:spPr>
        <p:txBody>
          <a:bodyPr wrap="none" rtlCol="0">
            <a:spAutoFit/>
          </a:bodyPr>
          <a:lstStyle/>
          <a:p>
            <a:r>
              <a:rPr lang="en-US" dirty="0"/>
              <a:t>B</a:t>
            </a:r>
            <a:r>
              <a:rPr lang="en-US" baseline="-25000" dirty="0"/>
              <a:t>3</a:t>
            </a:r>
          </a:p>
        </p:txBody>
      </p:sp>
      <p:cxnSp>
        <p:nvCxnSpPr>
          <p:cNvPr id="44" name="Straight Arrow Connector 43"/>
          <p:cNvCxnSpPr/>
          <p:nvPr/>
        </p:nvCxnSpPr>
        <p:spPr>
          <a:xfrm>
            <a:off x="4005434" y="4412765"/>
            <a:ext cx="0" cy="59451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4479" y="4923485"/>
            <a:ext cx="675186" cy="369332"/>
          </a:xfrm>
          <a:prstGeom prst="rect">
            <a:avLst/>
          </a:prstGeom>
          <a:noFill/>
        </p:spPr>
        <p:txBody>
          <a:bodyPr wrap="none" rtlCol="0">
            <a:spAutoFit/>
          </a:bodyPr>
          <a:lstStyle/>
          <a:p>
            <a:pPr algn="ctr"/>
            <a:r>
              <a:rPr lang="en-US" dirty="0"/>
              <a:t>Sum</a:t>
            </a:r>
            <a:r>
              <a:rPr lang="en-US" baseline="-25000" dirty="0"/>
              <a:t>3</a:t>
            </a:r>
          </a:p>
        </p:txBody>
      </p:sp>
      <p:sp>
        <p:nvSpPr>
          <p:cNvPr id="46" name="TextBox 45"/>
          <p:cNvSpPr txBox="1"/>
          <p:nvPr/>
        </p:nvSpPr>
        <p:spPr>
          <a:xfrm rot="16200000">
            <a:off x="4592610" y="3279221"/>
            <a:ext cx="656783" cy="369332"/>
          </a:xfrm>
          <a:prstGeom prst="rect">
            <a:avLst/>
          </a:prstGeom>
          <a:noFill/>
        </p:spPr>
        <p:txBody>
          <a:bodyPr wrap="none" rtlCol="0">
            <a:spAutoFit/>
          </a:bodyPr>
          <a:lstStyle/>
          <a:p>
            <a:r>
              <a:rPr lang="en-US" dirty="0"/>
              <a:t>carry</a:t>
            </a:r>
          </a:p>
        </p:txBody>
      </p:sp>
      <p:sp>
        <p:nvSpPr>
          <p:cNvPr id="47" name="TextBox 46"/>
          <p:cNvSpPr txBox="1"/>
          <p:nvPr/>
        </p:nvSpPr>
        <p:spPr>
          <a:xfrm rot="16200000">
            <a:off x="2736206" y="3261471"/>
            <a:ext cx="656783" cy="369332"/>
          </a:xfrm>
          <a:prstGeom prst="rect">
            <a:avLst/>
          </a:prstGeom>
          <a:noFill/>
        </p:spPr>
        <p:txBody>
          <a:bodyPr wrap="none" rtlCol="0">
            <a:spAutoFit/>
          </a:bodyPr>
          <a:lstStyle/>
          <a:p>
            <a:r>
              <a:rPr lang="en-US" dirty="0"/>
              <a:t>carry</a:t>
            </a:r>
          </a:p>
        </p:txBody>
      </p:sp>
      <p:sp>
        <p:nvSpPr>
          <p:cNvPr id="49" name="Oval 48">
            <a:extLst>
              <a:ext uri="{FF2B5EF4-FFF2-40B4-BE49-F238E27FC236}">
                <a16:creationId xmlns:a16="http://schemas.microsoft.com/office/drawing/2014/main" id="{5516D5E3-D838-0F42-8C37-848A53E82F02}"/>
              </a:ext>
            </a:extLst>
          </p:cNvPr>
          <p:cNvSpPr/>
          <p:nvPr/>
        </p:nvSpPr>
        <p:spPr>
          <a:xfrm>
            <a:off x="3472249" y="2029326"/>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403AD2E-9595-BB49-BCD9-E86E3668435A}"/>
              </a:ext>
            </a:extLst>
          </p:cNvPr>
          <p:cNvSpPr/>
          <p:nvPr/>
        </p:nvSpPr>
        <p:spPr>
          <a:xfrm>
            <a:off x="3386105" y="4799292"/>
            <a:ext cx="108739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B23EDE86-4B03-7347-A1C4-A8EAC45CDA33}"/>
              </a:ext>
            </a:extLst>
          </p:cNvPr>
          <p:cNvCxnSpPr>
            <a:cxnSpLocks/>
            <a:stCxn id="49" idx="2"/>
            <a:endCxn id="53" idx="0"/>
          </p:cNvCxnSpPr>
          <p:nvPr/>
        </p:nvCxnSpPr>
        <p:spPr>
          <a:xfrm flipH="1">
            <a:off x="1687629" y="2380085"/>
            <a:ext cx="1784620" cy="198466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32E4240-669D-5B42-9ACE-C96967836396}"/>
              </a:ext>
            </a:extLst>
          </p:cNvPr>
          <p:cNvCxnSpPr>
            <a:cxnSpLocks/>
            <a:stCxn id="50" idx="2"/>
            <a:endCxn id="53" idx="3"/>
          </p:cNvCxnSpPr>
          <p:nvPr/>
        </p:nvCxnSpPr>
        <p:spPr>
          <a:xfrm flipH="1">
            <a:off x="3186414" y="5150051"/>
            <a:ext cx="199691" cy="39129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3" name="Rounded Rectangle 52">
            <a:extLst>
              <a:ext uri="{FF2B5EF4-FFF2-40B4-BE49-F238E27FC236}">
                <a16:creationId xmlns:a16="http://schemas.microsoft.com/office/drawing/2014/main" id="{0ED80C6E-5B97-B74E-9EE1-9CC63E21E435}"/>
              </a:ext>
            </a:extLst>
          </p:cNvPr>
          <p:cNvSpPr/>
          <p:nvPr/>
        </p:nvSpPr>
        <p:spPr>
          <a:xfrm>
            <a:off x="188843" y="4364753"/>
            <a:ext cx="2997571" cy="235319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a:t>
            </a:r>
          </a:p>
          <a:p>
            <a:pPr algn="ctr"/>
            <a:r>
              <a:rPr lang="en-US" sz="2400" dirty="0">
                <a:solidFill>
                  <a:srgbClr val="FFFF00"/>
                </a:solidFill>
              </a:rPr>
              <a:t>A</a:t>
            </a:r>
            <a:r>
              <a:rPr lang="en-US" sz="2400" baseline="-25000" dirty="0">
                <a:solidFill>
                  <a:srgbClr val="FFFF00"/>
                </a:solidFill>
              </a:rPr>
              <a:t>n-1</a:t>
            </a:r>
            <a:r>
              <a:rPr lang="en-US" sz="2400" dirty="0">
                <a:solidFill>
                  <a:srgbClr val="FFFF00"/>
                </a:solidFill>
              </a:rPr>
              <a:t> = B</a:t>
            </a:r>
            <a:r>
              <a:rPr lang="en-US" sz="2400" baseline="-25000" dirty="0">
                <a:solidFill>
                  <a:srgbClr val="FFFF00"/>
                </a:solidFill>
              </a:rPr>
              <a:t>n-1</a:t>
            </a:r>
            <a:r>
              <a:rPr lang="en-US" sz="2400" dirty="0">
                <a:solidFill>
                  <a:srgbClr val="FFFF00"/>
                </a:solidFill>
              </a:rPr>
              <a:t> ≠ Sum</a:t>
            </a:r>
            <a:r>
              <a:rPr lang="en-US" sz="2400" baseline="-25000" dirty="0">
                <a:solidFill>
                  <a:srgbClr val="FFFF00"/>
                </a:solidFill>
              </a:rPr>
              <a:t>n-1</a:t>
            </a:r>
            <a:r>
              <a:rPr lang="en-US" sz="2400" dirty="0">
                <a:solidFill>
                  <a:srgbClr val="FFFF00"/>
                </a:solidFill>
              </a:rPr>
              <a:t> </a:t>
            </a:r>
            <a:br>
              <a:rPr lang="en-US" sz="2400" dirty="0">
                <a:solidFill>
                  <a:srgbClr val="FFFF00"/>
                </a:solidFill>
              </a:rPr>
            </a:br>
            <a:r>
              <a:rPr lang="en-US" sz="2400" dirty="0">
                <a:solidFill>
                  <a:srgbClr val="FFFF00"/>
                </a:solidFill>
              </a:rPr>
              <a:t>then signed addition/subtraction overflowed</a:t>
            </a:r>
          </a:p>
        </p:txBody>
      </p:sp>
      <p:sp>
        <p:nvSpPr>
          <p:cNvPr id="54" name="Rounded Rectangle 53">
            <a:extLst>
              <a:ext uri="{FF2B5EF4-FFF2-40B4-BE49-F238E27FC236}">
                <a16:creationId xmlns:a16="http://schemas.microsoft.com/office/drawing/2014/main" id="{BFE4D599-3A01-0F4F-8CE4-B682A56C4D3B}"/>
              </a:ext>
            </a:extLst>
          </p:cNvPr>
          <p:cNvSpPr/>
          <p:nvPr/>
        </p:nvSpPr>
        <p:spPr>
          <a:xfrm>
            <a:off x="4559643" y="5305927"/>
            <a:ext cx="3919906" cy="154898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solidFill>
                  <a:srgbClr val="FFFF00"/>
                </a:solidFill>
              </a:rPr>
              <a:t>If C</a:t>
            </a:r>
            <a:r>
              <a:rPr lang="en-US" sz="2400" baseline="-25000" dirty="0">
                <a:solidFill>
                  <a:srgbClr val="FFFF00"/>
                </a:solidFill>
              </a:rPr>
              <a:t>in_n-1</a:t>
            </a:r>
            <a:r>
              <a:rPr lang="en-US" sz="2400" dirty="0">
                <a:solidFill>
                  <a:srgbClr val="FFFF00"/>
                </a:solidFill>
              </a:rPr>
              <a:t> ^ C</a:t>
            </a:r>
            <a:r>
              <a:rPr lang="en-US" sz="2400" baseline="-25000" dirty="0">
                <a:solidFill>
                  <a:srgbClr val="FFFF00"/>
                </a:solidFill>
              </a:rPr>
              <a:t>out_n-1</a:t>
            </a:r>
            <a:r>
              <a:rPr lang="en-US" sz="2400" dirty="0">
                <a:solidFill>
                  <a:srgbClr val="FFFF00"/>
                </a:solidFill>
              </a:rPr>
              <a:t> = 1 then signed addition/subtraction overflowed</a:t>
            </a:r>
          </a:p>
        </p:txBody>
      </p:sp>
      <p:sp>
        <p:nvSpPr>
          <p:cNvPr id="55" name="Oval 54">
            <a:extLst>
              <a:ext uri="{FF2B5EF4-FFF2-40B4-BE49-F238E27FC236}">
                <a16:creationId xmlns:a16="http://schemas.microsoft.com/office/drawing/2014/main" id="{023F0AA9-3C6B-AB46-97BA-B70541C52E85}"/>
              </a:ext>
            </a:extLst>
          </p:cNvPr>
          <p:cNvSpPr/>
          <p:nvPr/>
        </p:nvSpPr>
        <p:spPr>
          <a:xfrm>
            <a:off x="2763452" y="3096822"/>
            <a:ext cx="703920"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B08F319D-5ECA-FC4F-A295-B7AEC91943BA}"/>
              </a:ext>
            </a:extLst>
          </p:cNvPr>
          <p:cNvSpPr/>
          <p:nvPr/>
        </p:nvSpPr>
        <p:spPr>
          <a:xfrm>
            <a:off x="4599696" y="3152876"/>
            <a:ext cx="714544" cy="70151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C64194C1-53DF-E44E-9006-4FAEDBA630DC}"/>
              </a:ext>
            </a:extLst>
          </p:cNvPr>
          <p:cNvCxnSpPr>
            <a:cxnSpLocks/>
            <a:stCxn id="54" idx="0"/>
            <a:endCxn id="55" idx="5"/>
          </p:cNvCxnSpPr>
          <p:nvPr/>
        </p:nvCxnSpPr>
        <p:spPr>
          <a:xfrm flipH="1" flipV="1">
            <a:off x="3364285" y="3695604"/>
            <a:ext cx="3155311" cy="16103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9CB79A2-A3C6-2542-9E56-C805CC8736E3}"/>
              </a:ext>
            </a:extLst>
          </p:cNvPr>
          <p:cNvCxnSpPr>
            <a:cxnSpLocks/>
            <a:stCxn id="54" idx="0"/>
            <a:endCxn id="56" idx="4"/>
          </p:cNvCxnSpPr>
          <p:nvPr/>
        </p:nvCxnSpPr>
        <p:spPr>
          <a:xfrm flipH="1" flipV="1">
            <a:off x="4956968" y="3854393"/>
            <a:ext cx="1562628" cy="145153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7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vertical)">
                                      <p:cBhvr>
                                        <p:cTn id="7" dur="500"/>
                                        <p:tgtEl>
                                          <p:spTgt spid="58"/>
                                        </p:tgtEl>
                                      </p:cBhvr>
                                    </p:animEffect>
                                  </p:childTnLst>
                                </p:cTn>
                              </p:par>
                              <p:par>
                                <p:cTn id="8" presetID="14" presetClass="entr" presetSubtype="5"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randombar(vertical)">
                                      <p:cBhvr>
                                        <p:cTn id="10" dur="500"/>
                                        <p:tgtEl>
                                          <p:spTgt spid="57"/>
                                        </p:tgtEl>
                                      </p:cBhvr>
                                    </p:animEffect>
                                  </p:childTnLst>
                                </p:cTn>
                              </p:par>
                              <p:par>
                                <p:cTn id="11" presetID="14" presetClass="entr" presetSubtype="5"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randombar(vertical)">
                                      <p:cBhvr>
                                        <p:cTn id="13" dur="500"/>
                                        <p:tgtEl>
                                          <p:spTgt spid="55"/>
                                        </p:tgtEl>
                                      </p:cBhvr>
                                    </p:animEffect>
                                  </p:childTnLst>
                                </p:cTn>
                              </p:par>
                              <p:par>
                                <p:cTn id="14" presetID="14" presetClass="entr" presetSubtype="5"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vertical)">
                                      <p:cBhvr>
                                        <p:cTn id="16" dur="500"/>
                                        <p:tgtEl>
                                          <p:spTgt spid="54"/>
                                        </p:tgtEl>
                                      </p:cBhvr>
                                    </p:animEffect>
                                  </p:childTnLst>
                                </p:cTn>
                              </p:par>
                              <p:par>
                                <p:cTn id="17" presetID="14" presetClass="entr" presetSubtype="5"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randombar(vertical)">
                                      <p:cBhvr>
                                        <p:cTn id="1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77EE8-735C-D541-8AB7-B48CEC5F75B1}"/>
              </a:ext>
            </a:extLst>
          </p:cNvPr>
          <p:cNvSpPr>
            <a:spLocks noGrp="1"/>
          </p:cNvSpPr>
          <p:nvPr>
            <p:ph type="title"/>
          </p:nvPr>
        </p:nvSpPr>
        <p:spPr/>
        <p:txBody>
          <a:bodyPr/>
          <a:lstStyle/>
          <a:p>
            <a:r>
              <a:rPr lang="en-US" dirty="0"/>
              <a:t>Casting Between Integer Types</a:t>
            </a:r>
          </a:p>
        </p:txBody>
      </p:sp>
      <p:sp>
        <p:nvSpPr>
          <p:cNvPr id="3" name="Text Placeholder 2">
            <a:extLst>
              <a:ext uri="{FF2B5EF4-FFF2-40B4-BE49-F238E27FC236}">
                <a16:creationId xmlns:a16="http://schemas.microsoft.com/office/drawing/2014/main" id="{A3BE1E38-9FB1-2043-B00B-50E894EE0E4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400CB50-EB3B-8C4F-9BF0-BE4213F44D0A}"/>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2C4BDEA-8AFF-1842-B061-1CB5975419CB}"/>
              </a:ext>
            </a:extLst>
          </p:cNvPr>
          <p:cNvSpPr>
            <a:spLocks noGrp="1"/>
          </p:cNvSpPr>
          <p:nvPr>
            <p:ph type="sldNum" sz="quarter" idx="12"/>
          </p:nvPr>
        </p:nvSpPr>
        <p:spPr/>
        <p:txBody>
          <a:bodyPr/>
          <a:lstStyle/>
          <a:p>
            <a:fld id="{B30C84D9-7A41-4FEB-892B-80917372DB87}" type="slidenum">
              <a:rPr lang="en-US" smtClean="0"/>
              <a:t>38</a:t>
            </a:fld>
            <a:endParaRPr lang="en-US"/>
          </a:p>
        </p:txBody>
      </p:sp>
    </p:spTree>
    <p:extLst>
      <p:ext uri="{BB962C8B-B14F-4D97-AF65-F5344CB8AC3E}">
        <p14:creationId xmlns:p14="http://schemas.microsoft.com/office/powerpoint/2010/main" val="879697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a:t>
            </a:r>
            <a:br>
              <a:rPr lang="en-US" dirty="0"/>
            </a:br>
            <a:r>
              <a:rPr lang="en-US" dirty="0"/>
              <a:t>signed &amp; unsigned integers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838200" y="1825624"/>
            <a:ext cx="5524500" cy="4667251"/>
          </a:xfrm>
        </p:spPr>
        <p:txBody>
          <a:bodyPr>
            <a:normAutofit fontScale="92500" lnSpcReduction="10000"/>
          </a:bodyPr>
          <a:lstStyle/>
          <a:p>
            <a:r>
              <a:rPr lang="en-US" dirty="0"/>
              <a:t>Keep bit representation unchanged;</a:t>
            </a:r>
            <a:br>
              <a:rPr lang="en-US" dirty="0"/>
            </a:br>
            <a:r>
              <a:rPr lang="en-US" b="1" i="1" dirty="0"/>
              <a:t>Reinterpret</a:t>
            </a:r>
            <a:r>
              <a:rPr lang="en-US" dirty="0"/>
              <a:t> as signed/unsigned</a:t>
            </a:r>
          </a:p>
          <a:p>
            <a:endParaRPr lang="en-US" dirty="0"/>
          </a:p>
          <a:p>
            <a:r>
              <a:rPr lang="en-US" dirty="0">
                <a:highlight>
                  <a:srgbClr val="00FF00"/>
                </a:highlight>
              </a:rPr>
              <a:t>MSB is 0</a:t>
            </a:r>
            <a:br>
              <a:rPr lang="en-US" dirty="0">
                <a:highlight>
                  <a:srgbClr val="00FF00"/>
                </a:highlight>
              </a:rPr>
            </a:br>
            <a:r>
              <a:rPr lang="en-US" dirty="0">
                <a:highlight>
                  <a:srgbClr val="00FF00"/>
                </a:highlight>
              </a:rPr>
              <a:t>(0 ≤ </a:t>
            </a:r>
            <a:r>
              <a:rPr lang="en-US" i="1" dirty="0">
                <a:highlight>
                  <a:srgbClr val="00FF00"/>
                </a:highlight>
              </a:rPr>
              <a:t>value</a:t>
            </a:r>
            <a:r>
              <a:rPr lang="en-US" dirty="0">
                <a:highlight>
                  <a:srgbClr val="00FF00"/>
                </a:highlight>
              </a:rPr>
              <a:t> ≤ TYPE_MAX):</a:t>
            </a:r>
            <a:br>
              <a:rPr lang="en-US" dirty="0">
                <a:highlight>
                  <a:srgbClr val="00FF00"/>
                </a:highlight>
              </a:rPr>
            </a:br>
            <a:r>
              <a:rPr lang="en-US" i="1" dirty="0">
                <a:highlight>
                  <a:srgbClr val="00FF00"/>
                </a:highlight>
              </a:rPr>
              <a:t>value</a:t>
            </a:r>
            <a:r>
              <a:rPr lang="en-US" dirty="0">
                <a:highlight>
                  <a:srgbClr val="00FF00"/>
                </a:highlight>
              </a:rPr>
              <a:t> remains unchanged</a:t>
            </a:r>
          </a:p>
          <a:p>
            <a:endParaRPr lang="en-US" dirty="0"/>
          </a:p>
          <a:p>
            <a:r>
              <a:rPr lang="en-US" dirty="0">
                <a:highlight>
                  <a:srgbClr val="FFFF00"/>
                </a:highlight>
              </a:rPr>
              <a:t>MSB is 1</a:t>
            </a:r>
            <a:br>
              <a:rPr lang="en-US" i="1" dirty="0">
                <a:highlight>
                  <a:srgbClr val="FFFF00"/>
                </a:highlight>
              </a:rPr>
            </a:br>
            <a:r>
              <a:rPr lang="en-US" dirty="0">
                <a:highlight>
                  <a:srgbClr val="FFFF00"/>
                </a:highlight>
              </a:rPr>
              <a:t>(</a:t>
            </a:r>
            <a:r>
              <a:rPr lang="en-US" i="1" dirty="0">
                <a:highlight>
                  <a:srgbClr val="FFFF00"/>
                </a:highlight>
              </a:rPr>
              <a:t>value</a:t>
            </a:r>
            <a:r>
              <a:rPr lang="en-US" dirty="0">
                <a:highlight>
                  <a:srgbClr val="FFFF00"/>
                </a:highlight>
              </a:rPr>
              <a:t> &lt; 0	-or-</a:t>
            </a:r>
            <a:br>
              <a:rPr lang="en-US" dirty="0">
                <a:highlight>
                  <a:srgbClr val="FFFF00"/>
                </a:highlight>
              </a:rPr>
            </a:br>
            <a:r>
              <a:rPr lang="en-US" dirty="0">
                <a:highlight>
                  <a:srgbClr val="FFFF00"/>
                </a:highlight>
              </a:rPr>
              <a:t>TYPE_MAX &lt; </a:t>
            </a:r>
            <a:r>
              <a:rPr lang="en-US" i="1" dirty="0">
                <a:highlight>
                  <a:srgbClr val="FFFF00"/>
                </a:highlight>
              </a:rPr>
              <a:t>value</a:t>
            </a:r>
            <a:r>
              <a:rPr lang="en-US" dirty="0">
                <a:highlight>
                  <a:srgbClr val="FFFF00"/>
                </a:highlight>
              </a:rPr>
              <a:t> ≤ UTYPE_MAX):</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2</a:t>
            </a:r>
            <a:r>
              <a:rPr lang="en-US" i="1" baseline="30000" dirty="0">
                <a:highlight>
                  <a:srgbClr val="FFFF00"/>
                </a:highlight>
              </a:rPr>
              <a:t>n</a:t>
            </a:r>
            <a:br>
              <a:rPr lang="en-US" dirty="0">
                <a:highlight>
                  <a:srgbClr val="FFFF00"/>
                </a:highlight>
              </a:rPr>
            </a:br>
            <a:r>
              <a:rPr lang="en-US" i="1" dirty="0">
                <a:highlight>
                  <a:srgbClr val="FFFF00"/>
                </a:highlight>
              </a:rPr>
              <a:t>value</a:t>
            </a:r>
            <a:r>
              <a:rPr lang="en-US" dirty="0">
                <a:highlight>
                  <a:srgbClr val="FFFF00"/>
                </a:highlight>
              </a:rPr>
              <a:t> = </a:t>
            </a:r>
            <a:r>
              <a:rPr lang="en-US" i="1" dirty="0">
                <a:highlight>
                  <a:srgbClr val="FFFF00"/>
                </a:highlight>
              </a:rPr>
              <a:t>value</a:t>
            </a:r>
            <a:r>
              <a:rPr lang="en-US" dirty="0">
                <a:highlight>
                  <a:srgbClr val="FFFF00"/>
                </a:highlight>
              </a:rPr>
              <a:t> ± (UTYPE_MAX + 1)</a:t>
            </a:r>
            <a:endParaRPr lang="en-US" i="1" baseline="30000" dirty="0">
              <a:highlight>
                <a:srgbClr val="FFFF00"/>
              </a:highlight>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39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graphicFrame>
        <p:nvGraphicFramePr>
          <p:cNvPr id="9" name="Table 9">
            <a:extLst>
              <a:ext uri="{FF2B5EF4-FFF2-40B4-BE49-F238E27FC236}">
                <a16:creationId xmlns:a16="http://schemas.microsoft.com/office/drawing/2014/main" id="{9BF20F6F-540F-4A45-B15D-020F32002068}"/>
              </a:ext>
            </a:extLst>
          </p:cNvPr>
          <p:cNvGraphicFramePr>
            <a:graphicFrameLocks noGrp="1"/>
          </p:cNvGraphicFramePr>
          <p:nvPr>
            <p:ph sz="half" idx="2"/>
            <p:extLst>
              <p:ext uri="{D42A27DB-BD31-4B8C-83A1-F6EECF244321}">
                <p14:modId xmlns:p14="http://schemas.microsoft.com/office/powerpoint/2010/main" val="1490437725"/>
              </p:ext>
            </p:extLst>
          </p:nvPr>
        </p:nvGraphicFramePr>
        <p:xfrm>
          <a:off x="7010400" y="333217"/>
          <a:ext cx="5181600" cy="63042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877038930"/>
                    </a:ext>
                  </a:extLst>
                </a:gridCol>
                <a:gridCol w="1727200">
                  <a:extLst>
                    <a:ext uri="{9D8B030D-6E8A-4147-A177-3AD203B41FA5}">
                      <a16:colId xmlns:a16="http://schemas.microsoft.com/office/drawing/2014/main" val="2896626106"/>
                    </a:ext>
                  </a:extLst>
                </a:gridCol>
                <a:gridCol w="1727200">
                  <a:extLst>
                    <a:ext uri="{9D8B030D-6E8A-4147-A177-3AD203B41FA5}">
                      <a16:colId xmlns:a16="http://schemas.microsoft.com/office/drawing/2014/main" val="1370941000"/>
                    </a:ext>
                  </a:extLst>
                </a:gridCol>
              </a:tblGrid>
              <a:tr h="370840">
                <a:tc>
                  <a:txBody>
                    <a:bodyPr/>
                    <a:lstStyle/>
                    <a:p>
                      <a:pPr algn="ctr"/>
                      <a:r>
                        <a:rPr lang="en-US" dirty="0"/>
                        <a:t>Bit Pattern</a:t>
                      </a:r>
                    </a:p>
                  </a:txBody>
                  <a:tcPr/>
                </a:tc>
                <a:tc>
                  <a:txBody>
                    <a:bodyPr/>
                    <a:lstStyle/>
                    <a:p>
                      <a:pPr algn="ctr"/>
                      <a:r>
                        <a:rPr lang="en-US" dirty="0"/>
                        <a:t>Unsigned Value</a:t>
                      </a:r>
                    </a:p>
                  </a:txBody>
                  <a:tcPr/>
                </a:tc>
                <a:tc>
                  <a:txBody>
                    <a:bodyPr/>
                    <a:lstStyle/>
                    <a:p>
                      <a:pPr algn="ctr"/>
                      <a:r>
                        <a:rPr lang="en-US" dirty="0"/>
                        <a:t>Signed Value</a:t>
                      </a:r>
                    </a:p>
                  </a:txBody>
                  <a:tcPr/>
                </a:tc>
                <a:extLst>
                  <a:ext uri="{0D108BD9-81ED-4DB2-BD59-A6C34878D82A}">
                    <a16:rowId xmlns:a16="http://schemas.microsoft.com/office/drawing/2014/main" val="822029886"/>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tc>
                  <a:txBody>
                    <a:bodyPr/>
                    <a:lstStyle/>
                    <a:p>
                      <a:pPr algn="ctr"/>
                      <a:r>
                        <a:rPr lang="en-US" dirty="0"/>
                        <a:t>0</a:t>
                      </a:r>
                    </a:p>
                  </a:txBody>
                  <a:tcPr>
                    <a:solidFill>
                      <a:schemeClr val="accent6">
                        <a:lumMod val="40000"/>
                        <a:lumOff val="60000"/>
                      </a:schemeClr>
                    </a:solidFill>
                  </a:tcPr>
                </a:tc>
                <a:extLst>
                  <a:ext uri="{0D108BD9-81ED-4DB2-BD59-A6C34878D82A}">
                    <a16:rowId xmlns:a16="http://schemas.microsoft.com/office/drawing/2014/main" val="76414438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0001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tc>
                  <a:txBody>
                    <a:bodyPr/>
                    <a:lstStyle/>
                    <a:p>
                      <a:pPr algn="ctr"/>
                      <a:r>
                        <a:rPr lang="en-US" dirty="0"/>
                        <a:t>1</a:t>
                      </a:r>
                    </a:p>
                  </a:txBody>
                  <a:tcPr>
                    <a:solidFill>
                      <a:schemeClr val="accent6">
                        <a:lumMod val="20000"/>
                        <a:lumOff val="80000"/>
                      </a:schemeClr>
                    </a:solidFill>
                  </a:tcPr>
                </a:tc>
                <a:extLst>
                  <a:ext uri="{0D108BD9-81ED-4DB2-BD59-A6C34878D82A}">
                    <a16:rowId xmlns:a16="http://schemas.microsoft.com/office/drawing/2014/main" val="3945398628"/>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0010</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tc>
                  <a:txBody>
                    <a:bodyPr/>
                    <a:lstStyle/>
                    <a:p>
                      <a:pPr algn="ctr"/>
                      <a:r>
                        <a:rPr lang="en-US" dirty="0"/>
                        <a:t>2</a:t>
                      </a:r>
                    </a:p>
                  </a:txBody>
                  <a:tcPr>
                    <a:solidFill>
                      <a:schemeClr val="accent6">
                        <a:lumMod val="40000"/>
                        <a:lumOff val="60000"/>
                      </a:schemeClr>
                    </a:solidFill>
                  </a:tcPr>
                </a:tc>
                <a:extLst>
                  <a:ext uri="{0D108BD9-81ED-4DB2-BD59-A6C34878D82A}">
                    <a16:rowId xmlns:a16="http://schemas.microsoft.com/office/drawing/2014/main" val="321065330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0011</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tc>
                  <a:txBody>
                    <a:bodyPr/>
                    <a:lstStyle/>
                    <a:p>
                      <a:pPr algn="ctr"/>
                      <a:r>
                        <a:rPr lang="en-US" dirty="0"/>
                        <a:t>3</a:t>
                      </a:r>
                    </a:p>
                  </a:txBody>
                  <a:tcPr>
                    <a:solidFill>
                      <a:schemeClr val="accent6">
                        <a:lumMod val="20000"/>
                        <a:lumOff val="80000"/>
                      </a:schemeClr>
                    </a:solidFill>
                  </a:tcPr>
                </a:tc>
                <a:extLst>
                  <a:ext uri="{0D108BD9-81ED-4DB2-BD59-A6C34878D82A}">
                    <a16:rowId xmlns:a16="http://schemas.microsoft.com/office/drawing/2014/main" val="466227162"/>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0100</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tc>
                  <a:txBody>
                    <a:bodyPr/>
                    <a:lstStyle/>
                    <a:p>
                      <a:pPr algn="ctr"/>
                      <a:r>
                        <a:rPr lang="en-US" dirty="0"/>
                        <a:t>4</a:t>
                      </a:r>
                    </a:p>
                  </a:txBody>
                  <a:tcPr>
                    <a:solidFill>
                      <a:schemeClr val="accent6">
                        <a:lumMod val="40000"/>
                        <a:lumOff val="60000"/>
                      </a:schemeClr>
                    </a:solidFill>
                  </a:tcPr>
                </a:tc>
                <a:extLst>
                  <a:ext uri="{0D108BD9-81ED-4DB2-BD59-A6C34878D82A}">
                    <a16:rowId xmlns:a16="http://schemas.microsoft.com/office/drawing/2014/main" val="4151935497"/>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0101</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tc>
                  <a:txBody>
                    <a:bodyPr/>
                    <a:lstStyle/>
                    <a:p>
                      <a:pPr algn="ctr"/>
                      <a:r>
                        <a:rPr lang="en-US" dirty="0"/>
                        <a:t>5</a:t>
                      </a:r>
                    </a:p>
                  </a:txBody>
                  <a:tcPr>
                    <a:solidFill>
                      <a:schemeClr val="accent6">
                        <a:lumMod val="20000"/>
                        <a:lumOff val="80000"/>
                      </a:schemeClr>
                    </a:solidFill>
                  </a:tcPr>
                </a:tc>
                <a:extLst>
                  <a:ext uri="{0D108BD9-81ED-4DB2-BD59-A6C34878D82A}">
                    <a16:rowId xmlns:a16="http://schemas.microsoft.com/office/drawing/2014/main" val="2041588354"/>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0110</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tc>
                  <a:txBody>
                    <a:bodyPr/>
                    <a:lstStyle/>
                    <a:p>
                      <a:pPr algn="ctr"/>
                      <a:r>
                        <a:rPr lang="en-US" dirty="0"/>
                        <a:t>6</a:t>
                      </a:r>
                    </a:p>
                  </a:txBody>
                  <a:tcPr>
                    <a:solidFill>
                      <a:schemeClr val="accent6">
                        <a:lumMod val="40000"/>
                        <a:lumOff val="60000"/>
                      </a:schemeClr>
                    </a:solidFill>
                  </a:tcPr>
                </a:tc>
                <a:extLst>
                  <a:ext uri="{0D108BD9-81ED-4DB2-BD59-A6C34878D82A}">
                    <a16:rowId xmlns:a16="http://schemas.microsoft.com/office/drawing/2014/main" val="739792679"/>
                  </a:ext>
                </a:extLst>
              </a:tr>
              <a:tr h="370840">
                <a:tc>
                  <a:txBody>
                    <a:bodyPr/>
                    <a:lstStyle/>
                    <a:p>
                      <a:pPr marL="0" algn="ctr" defTabSz="914400" rtl="0" eaLnBrk="1" latinLnBrk="0" hangingPunct="1"/>
                      <a:r>
                        <a:rPr lang="en-US" sz="1800" kern="1200" dirty="0">
                          <a:solidFill>
                            <a:schemeClr val="dk1"/>
                          </a:solidFill>
                          <a:latin typeface="+mn-lt"/>
                          <a:ea typeface="+mn-ea"/>
                          <a:cs typeface="+mn-cs"/>
                        </a:rPr>
                        <a:t>0111</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tc>
                  <a:txBody>
                    <a:bodyPr/>
                    <a:lstStyle/>
                    <a:p>
                      <a:pPr algn="ctr"/>
                      <a:r>
                        <a:rPr lang="en-US" dirty="0"/>
                        <a:t>7</a:t>
                      </a:r>
                    </a:p>
                  </a:txBody>
                  <a:tcPr>
                    <a:solidFill>
                      <a:schemeClr val="accent6">
                        <a:lumMod val="20000"/>
                        <a:lumOff val="80000"/>
                      </a:schemeClr>
                    </a:solidFill>
                  </a:tcPr>
                </a:tc>
                <a:extLst>
                  <a:ext uri="{0D108BD9-81ED-4DB2-BD59-A6C34878D82A}">
                    <a16:rowId xmlns:a16="http://schemas.microsoft.com/office/drawing/2014/main" val="627559708"/>
                  </a:ext>
                </a:extLst>
              </a:tr>
              <a:tr h="370840">
                <a:tc>
                  <a:txBody>
                    <a:bodyPr/>
                    <a:lstStyle/>
                    <a:p>
                      <a:pPr algn="ctr"/>
                      <a:r>
                        <a:rPr lang="en-US" dirty="0"/>
                        <a:t>1000</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tc>
                  <a:txBody>
                    <a:bodyPr/>
                    <a:lstStyle/>
                    <a:p>
                      <a:pPr algn="ctr"/>
                      <a:r>
                        <a:rPr lang="en-US" dirty="0"/>
                        <a:t>-8</a:t>
                      </a:r>
                    </a:p>
                  </a:txBody>
                  <a:tcPr>
                    <a:solidFill>
                      <a:schemeClr val="accent4">
                        <a:lumMod val="40000"/>
                        <a:lumOff val="60000"/>
                      </a:schemeClr>
                    </a:solidFill>
                  </a:tcPr>
                </a:tc>
                <a:extLst>
                  <a:ext uri="{0D108BD9-81ED-4DB2-BD59-A6C34878D82A}">
                    <a16:rowId xmlns:a16="http://schemas.microsoft.com/office/drawing/2014/main" val="2113407543"/>
                  </a:ext>
                </a:extLst>
              </a:tr>
              <a:tr h="370840">
                <a:tc>
                  <a:txBody>
                    <a:bodyPr/>
                    <a:lstStyle/>
                    <a:p>
                      <a:pPr algn="ctr"/>
                      <a:r>
                        <a:rPr lang="en-US" dirty="0"/>
                        <a:t>1001</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extLst>
                  <a:ext uri="{0D108BD9-81ED-4DB2-BD59-A6C34878D82A}">
                    <a16:rowId xmlns:a16="http://schemas.microsoft.com/office/drawing/2014/main" val="694575204"/>
                  </a:ext>
                </a:extLst>
              </a:tr>
              <a:tr h="370840">
                <a:tc>
                  <a:txBody>
                    <a:bodyPr/>
                    <a:lstStyle/>
                    <a:p>
                      <a:pPr algn="ctr"/>
                      <a:r>
                        <a:rPr lang="en-US" dirty="0"/>
                        <a:t>1010</a:t>
                      </a:r>
                    </a:p>
                  </a:txBody>
                  <a:tcPr>
                    <a:solidFill>
                      <a:schemeClr val="accent4">
                        <a:lumMod val="40000"/>
                        <a:lumOff val="60000"/>
                      </a:schemeClr>
                    </a:solidFill>
                  </a:tcPr>
                </a:tc>
                <a:tc>
                  <a:txBody>
                    <a:bodyPr/>
                    <a:lstStyle/>
                    <a:p>
                      <a:pPr algn="ctr"/>
                      <a:r>
                        <a:rPr lang="en-US" dirty="0"/>
                        <a:t>10</a:t>
                      </a:r>
                    </a:p>
                  </a:txBody>
                  <a:tcPr>
                    <a:solidFill>
                      <a:schemeClr val="accent4">
                        <a:lumMod val="40000"/>
                        <a:lumOff val="60000"/>
                      </a:schemeClr>
                    </a:solidFill>
                  </a:tcPr>
                </a:tc>
                <a:tc>
                  <a:txBody>
                    <a:bodyPr/>
                    <a:lstStyle/>
                    <a:p>
                      <a:pPr algn="ctr"/>
                      <a:r>
                        <a:rPr lang="en-US" dirty="0"/>
                        <a:t>-6</a:t>
                      </a:r>
                    </a:p>
                  </a:txBody>
                  <a:tcPr>
                    <a:solidFill>
                      <a:schemeClr val="accent4">
                        <a:lumMod val="40000"/>
                        <a:lumOff val="60000"/>
                      </a:schemeClr>
                    </a:solidFill>
                  </a:tcPr>
                </a:tc>
                <a:extLst>
                  <a:ext uri="{0D108BD9-81ED-4DB2-BD59-A6C34878D82A}">
                    <a16:rowId xmlns:a16="http://schemas.microsoft.com/office/drawing/2014/main" val="1005376325"/>
                  </a:ext>
                </a:extLst>
              </a:tr>
              <a:tr h="370840">
                <a:tc>
                  <a:txBody>
                    <a:bodyPr/>
                    <a:lstStyle/>
                    <a:p>
                      <a:pPr algn="ctr"/>
                      <a:r>
                        <a:rPr lang="en-US" dirty="0"/>
                        <a:t>1011</a:t>
                      </a:r>
                    </a:p>
                  </a:txBody>
                  <a:tcPr>
                    <a:solidFill>
                      <a:schemeClr val="accent4">
                        <a:lumMod val="20000"/>
                        <a:lumOff val="80000"/>
                      </a:schemeClr>
                    </a:solidFill>
                  </a:tcPr>
                </a:tc>
                <a:tc>
                  <a:txBody>
                    <a:bodyPr/>
                    <a:lstStyle/>
                    <a:p>
                      <a:pPr algn="ctr"/>
                      <a:r>
                        <a:rPr lang="en-US" dirty="0"/>
                        <a:t>11</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extLst>
                  <a:ext uri="{0D108BD9-81ED-4DB2-BD59-A6C34878D82A}">
                    <a16:rowId xmlns:a16="http://schemas.microsoft.com/office/drawing/2014/main" val="2944851650"/>
                  </a:ext>
                </a:extLst>
              </a:tr>
              <a:tr h="370840">
                <a:tc>
                  <a:txBody>
                    <a:bodyPr/>
                    <a:lstStyle/>
                    <a:p>
                      <a:pPr algn="ctr"/>
                      <a:r>
                        <a:rPr lang="en-US" dirty="0"/>
                        <a:t>1100</a:t>
                      </a:r>
                    </a:p>
                  </a:txBody>
                  <a:tcPr>
                    <a:solidFill>
                      <a:schemeClr val="accent4">
                        <a:lumMod val="40000"/>
                        <a:lumOff val="60000"/>
                      </a:schemeClr>
                    </a:solidFill>
                  </a:tcPr>
                </a:tc>
                <a:tc>
                  <a:txBody>
                    <a:bodyPr/>
                    <a:lstStyle/>
                    <a:p>
                      <a:pPr algn="ctr"/>
                      <a:r>
                        <a:rPr lang="en-US" dirty="0"/>
                        <a:t>12</a:t>
                      </a:r>
                    </a:p>
                  </a:txBody>
                  <a:tcPr>
                    <a:solidFill>
                      <a:schemeClr val="accent4">
                        <a:lumMod val="40000"/>
                        <a:lumOff val="60000"/>
                      </a:schemeClr>
                    </a:solidFill>
                  </a:tcPr>
                </a:tc>
                <a:tc>
                  <a:txBody>
                    <a:bodyPr/>
                    <a:lstStyle/>
                    <a:p>
                      <a:pPr algn="ctr"/>
                      <a:r>
                        <a:rPr lang="en-US" dirty="0"/>
                        <a:t>-4</a:t>
                      </a:r>
                    </a:p>
                  </a:txBody>
                  <a:tcPr>
                    <a:solidFill>
                      <a:schemeClr val="accent4">
                        <a:lumMod val="40000"/>
                        <a:lumOff val="60000"/>
                      </a:schemeClr>
                    </a:solidFill>
                  </a:tcPr>
                </a:tc>
                <a:extLst>
                  <a:ext uri="{0D108BD9-81ED-4DB2-BD59-A6C34878D82A}">
                    <a16:rowId xmlns:a16="http://schemas.microsoft.com/office/drawing/2014/main" val="1353570111"/>
                  </a:ext>
                </a:extLst>
              </a:tr>
              <a:tr h="370840">
                <a:tc>
                  <a:txBody>
                    <a:bodyPr/>
                    <a:lstStyle/>
                    <a:p>
                      <a:pPr algn="ctr"/>
                      <a:r>
                        <a:rPr lang="en-US" dirty="0"/>
                        <a:t>1101</a:t>
                      </a:r>
                    </a:p>
                  </a:txBody>
                  <a:tcPr>
                    <a:solidFill>
                      <a:schemeClr val="accent4">
                        <a:lumMod val="20000"/>
                        <a:lumOff val="80000"/>
                      </a:schemeClr>
                    </a:solidFill>
                  </a:tcPr>
                </a:tc>
                <a:tc>
                  <a:txBody>
                    <a:bodyPr/>
                    <a:lstStyle/>
                    <a:p>
                      <a:pPr algn="ctr"/>
                      <a:r>
                        <a:rPr lang="en-US" dirty="0"/>
                        <a:t>13</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extLst>
                  <a:ext uri="{0D108BD9-81ED-4DB2-BD59-A6C34878D82A}">
                    <a16:rowId xmlns:a16="http://schemas.microsoft.com/office/drawing/2014/main" val="2957201650"/>
                  </a:ext>
                </a:extLst>
              </a:tr>
              <a:tr h="370840">
                <a:tc>
                  <a:txBody>
                    <a:bodyPr/>
                    <a:lstStyle/>
                    <a:p>
                      <a:pPr algn="ctr"/>
                      <a:r>
                        <a:rPr lang="en-US" dirty="0"/>
                        <a:t>1110</a:t>
                      </a:r>
                    </a:p>
                  </a:txBody>
                  <a:tcPr>
                    <a:solidFill>
                      <a:schemeClr val="accent4">
                        <a:lumMod val="40000"/>
                        <a:lumOff val="60000"/>
                      </a:schemeClr>
                    </a:solidFill>
                  </a:tcPr>
                </a:tc>
                <a:tc>
                  <a:txBody>
                    <a:bodyPr/>
                    <a:lstStyle/>
                    <a:p>
                      <a:pPr algn="ctr"/>
                      <a:r>
                        <a:rPr lang="en-US" dirty="0"/>
                        <a:t>14</a:t>
                      </a:r>
                    </a:p>
                  </a:txBody>
                  <a:tcPr>
                    <a:solidFill>
                      <a:schemeClr val="accent4">
                        <a:lumMod val="40000"/>
                        <a:lumOff val="60000"/>
                      </a:schemeClr>
                    </a:solidFill>
                  </a:tcPr>
                </a:tc>
                <a:tc>
                  <a:txBody>
                    <a:bodyPr/>
                    <a:lstStyle/>
                    <a:p>
                      <a:pPr algn="ctr"/>
                      <a:r>
                        <a:rPr lang="en-US" dirty="0"/>
                        <a:t>-2</a:t>
                      </a:r>
                    </a:p>
                  </a:txBody>
                  <a:tcPr>
                    <a:solidFill>
                      <a:schemeClr val="accent4">
                        <a:lumMod val="40000"/>
                        <a:lumOff val="60000"/>
                      </a:schemeClr>
                    </a:solidFill>
                  </a:tcPr>
                </a:tc>
                <a:extLst>
                  <a:ext uri="{0D108BD9-81ED-4DB2-BD59-A6C34878D82A}">
                    <a16:rowId xmlns:a16="http://schemas.microsoft.com/office/drawing/2014/main" val="2214819460"/>
                  </a:ext>
                </a:extLst>
              </a:tr>
              <a:tr h="370840">
                <a:tc>
                  <a:txBody>
                    <a:bodyPr/>
                    <a:lstStyle/>
                    <a:p>
                      <a:pPr algn="ctr"/>
                      <a:r>
                        <a:rPr lang="en-US" dirty="0"/>
                        <a:t>1111</a:t>
                      </a:r>
                    </a:p>
                  </a:txBody>
                  <a:tcPr>
                    <a:solidFill>
                      <a:schemeClr val="accent4">
                        <a:lumMod val="20000"/>
                        <a:lumOff val="80000"/>
                      </a:schemeClr>
                    </a:solidFill>
                  </a:tcPr>
                </a:tc>
                <a:tc>
                  <a:txBody>
                    <a:bodyPr/>
                    <a:lstStyle/>
                    <a:p>
                      <a:pPr algn="ctr"/>
                      <a:r>
                        <a:rPr lang="en-US" dirty="0"/>
                        <a:t>15</a:t>
                      </a:r>
                    </a:p>
                  </a:txBody>
                  <a:tcPr>
                    <a:solidFill>
                      <a:schemeClr val="accent4">
                        <a:lumMod val="20000"/>
                        <a:lumOff val="80000"/>
                      </a:schemeClr>
                    </a:solidFill>
                  </a:tcPr>
                </a:tc>
                <a:tc>
                  <a:txBody>
                    <a:bodyPr/>
                    <a:lstStyle/>
                    <a:p>
                      <a:pPr algn="ctr"/>
                      <a:r>
                        <a:rPr lang="en-US" dirty="0"/>
                        <a:t>-1</a:t>
                      </a:r>
                    </a:p>
                  </a:txBody>
                  <a:tcPr>
                    <a:solidFill>
                      <a:schemeClr val="accent4">
                        <a:lumMod val="20000"/>
                        <a:lumOff val="80000"/>
                      </a:schemeClr>
                    </a:solidFill>
                  </a:tcPr>
                </a:tc>
                <a:extLst>
                  <a:ext uri="{0D108BD9-81ED-4DB2-BD59-A6C34878D82A}">
                    <a16:rowId xmlns:a16="http://schemas.microsoft.com/office/drawing/2014/main" val="17026308"/>
                  </a:ext>
                </a:extLst>
              </a:tr>
            </a:tbl>
          </a:graphicData>
        </a:graphic>
      </p:graphicFrame>
      <p:sp>
        <p:nvSpPr>
          <p:cNvPr id="10" name="Oval 9">
            <a:extLst>
              <a:ext uri="{FF2B5EF4-FFF2-40B4-BE49-F238E27FC236}">
                <a16:creationId xmlns:a16="http://schemas.microsoft.com/office/drawing/2014/main" id="{5333E7F6-5694-9E49-A5BE-2521707967F1}"/>
              </a:ext>
            </a:extLst>
          </p:cNvPr>
          <p:cNvSpPr/>
          <p:nvPr/>
        </p:nvSpPr>
        <p:spPr>
          <a:xfrm>
            <a:off x="7594600" y="4078538"/>
            <a:ext cx="177800" cy="3651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180CBA-F499-9D40-ADB3-429B3B2EAACE}"/>
              </a:ext>
            </a:extLst>
          </p:cNvPr>
          <p:cNvSpPr txBox="1"/>
          <p:nvPr/>
        </p:nvSpPr>
        <p:spPr>
          <a:xfrm>
            <a:off x="5116629" y="2638524"/>
            <a:ext cx="1805623" cy="923330"/>
          </a:xfrm>
          <a:prstGeom prst="rect">
            <a:avLst/>
          </a:prstGeom>
          <a:noFill/>
        </p:spPr>
        <p:txBody>
          <a:bodyPr wrap="none" rtlCol="0">
            <a:spAutoFit/>
          </a:bodyPr>
          <a:lstStyle/>
          <a:p>
            <a:pPr algn="ctr"/>
            <a:r>
              <a:rPr lang="en-US" dirty="0"/>
              <a:t>Large</a:t>
            </a:r>
            <a:br>
              <a:rPr lang="en-US" dirty="0"/>
            </a:br>
            <a:r>
              <a:rPr lang="en-US" dirty="0"/>
              <a:t>positive/negative</a:t>
            </a:r>
            <a:br>
              <a:rPr lang="en-US" dirty="0"/>
            </a:br>
            <a:r>
              <a:rPr lang="en-US" dirty="0"/>
              <a:t>weight</a:t>
            </a:r>
          </a:p>
        </p:txBody>
      </p:sp>
      <p:cxnSp>
        <p:nvCxnSpPr>
          <p:cNvPr id="13" name="Straight Connector 12">
            <a:extLst>
              <a:ext uri="{FF2B5EF4-FFF2-40B4-BE49-F238E27FC236}">
                <a16:creationId xmlns:a16="http://schemas.microsoft.com/office/drawing/2014/main" id="{8CC4BF22-A829-2041-BCD0-3F59DA23E637}"/>
              </a:ext>
            </a:extLst>
          </p:cNvPr>
          <p:cNvCxnSpPr>
            <a:stCxn id="10" idx="1"/>
            <a:endCxn id="11" idx="2"/>
          </p:cNvCxnSpPr>
          <p:nvPr/>
        </p:nvCxnSpPr>
        <p:spPr>
          <a:xfrm flipH="1" flipV="1">
            <a:off x="6019441" y="3561854"/>
            <a:ext cx="1601197" cy="570155"/>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1049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par>
                          <p:cTn id="8" fill="hold">
                            <p:stCondLst>
                              <p:cond delay="2000"/>
                            </p:stCondLst>
                            <p:childTnLst>
                              <p:par>
                                <p:cTn id="9" presetID="22" presetClass="entr" presetSubtype="4"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11" name="Picture 10">
            <a:extLst>
              <a:ext uri="{FF2B5EF4-FFF2-40B4-BE49-F238E27FC236}">
                <a16:creationId xmlns:a16="http://schemas.microsoft.com/office/drawing/2014/main" id="{469605DC-52E3-314F-8CD6-0D19387FB993}"/>
              </a:ext>
            </a:extLst>
          </p:cNvPr>
          <p:cNvPicPr>
            <a:picLocks noChangeAspect="1"/>
          </p:cNvPicPr>
          <p:nvPr/>
        </p:nvPicPr>
        <p:blipFill>
          <a:blip r:embed="rId2"/>
          <a:stretch>
            <a:fillRect/>
          </a:stretch>
        </p:blipFill>
        <p:spPr>
          <a:xfrm>
            <a:off x="4152900" y="2029326"/>
            <a:ext cx="3886200" cy="990600"/>
          </a:xfrm>
          <a:prstGeom prst="rect">
            <a:avLst/>
          </a:prstGeom>
        </p:spPr>
      </p:pic>
      <p:pic>
        <p:nvPicPr>
          <p:cNvPr id="20" name="Picture 19">
            <a:extLst>
              <a:ext uri="{FF2B5EF4-FFF2-40B4-BE49-F238E27FC236}">
                <a16:creationId xmlns:a16="http://schemas.microsoft.com/office/drawing/2014/main" id="{4CBED601-705F-C44D-A43B-E8C04E7627FC}"/>
              </a:ext>
            </a:extLst>
          </p:cNvPr>
          <p:cNvPicPr>
            <a:picLocks noChangeAspect="1"/>
          </p:cNvPicPr>
          <p:nvPr/>
        </p:nvPicPr>
        <p:blipFill>
          <a:blip r:embed="rId3"/>
          <a:stretch>
            <a:fillRect/>
          </a:stretch>
        </p:blipFill>
        <p:spPr>
          <a:xfrm>
            <a:off x="3016250" y="3755258"/>
            <a:ext cx="6159500" cy="1092200"/>
          </a:xfrm>
          <a:prstGeom prst="rect">
            <a:avLst/>
          </a:prstGeom>
        </p:spPr>
      </p:pic>
    </p:spTree>
    <p:extLst>
      <p:ext uri="{BB962C8B-B14F-4D97-AF65-F5344CB8AC3E}">
        <p14:creationId xmlns:p14="http://schemas.microsoft.com/office/powerpoint/2010/main" val="403044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Examples</a:t>
            </a:r>
          </a:p>
        </p:txBody>
      </p:sp>
      <p:sp>
        <p:nvSpPr>
          <p:cNvPr id="3" name="Content Placeholder 2">
            <a:extLst>
              <a:ext uri="{FF2B5EF4-FFF2-40B4-BE49-F238E27FC236}">
                <a16:creationId xmlns:a16="http://schemas.microsoft.com/office/drawing/2014/main" id="{403D573E-BD4A-8242-9525-123EB58024FA}"/>
              </a:ext>
            </a:extLst>
          </p:cNvPr>
          <p:cNvSpPr>
            <a:spLocks noGrp="1"/>
          </p:cNvSpPr>
          <p:nvPr>
            <p:ph sz="half" idx="1"/>
          </p:nvPr>
        </p:nvSpPr>
        <p:spPr>
          <a:xfrm>
            <a:off x="660400" y="1825625"/>
            <a:ext cx="5359400" cy="4351338"/>
          </a:xfrm>
        </p:spPr>
        <p:txBody>
          <a:bodyPr/>
          <a:lstStyle/>
          <a:p>
            <a:pPr marL="0" indent="0">
              <a:buNone/>
            </a:pPr>
            <a:r>
              <a:rPr lang="en-US" dirty="0"/>
              <a:t>short s = -53;</a:t>
            </a:r>
            <a:br>
              <a:rPr lang="en-US" dirty="0"/>
            </a:br>
            <a:r>
              <a:rPr lang="en-US" dirty="0" err="1"/>
              <a:t>printf</a:t>
            </a:r>
            <a:r>
              <a:rPr lang="en-US" dirty="0"/>
              <a:t>("%d\n”, (unsigned short)s);</a:t>
            </a:r>
          </a:p>
          <a:p>
            <a:pPr marL="0" indent="0">
              <a:buNone/>
            </a:pPr>
            <a:endParaRPr lang="en-US" dirty="0"/>
          </a:p>
          <a:p>
            <a:r>
              <a:rPr lang="en-US" dirty="0"/>
              <a:t>Output: 65483</a:t>
            </a:r>
          </a:p>
          <a:p>
            <a:endParaRPr lang="en-US" dirty="0"/>
          </a:p>
          <a:p>
            <a:r>
              <a:rPr lang="en-US" dirty="0"/>
              <a:t>Explanation:</a:t>
            </a:r>
            <a:br>
              <a:rPr lang="en-US" dirty="0"/>
            </a:br>
            <a:r>
              <a:rPr lang="en-US" dirty="0"/>
              <a:t>-53 = 0xFFCB	(signed short)</a:t>
            </a:r>
            <a:br>
              <a:rPr lang="en-US" dirty="0"/>
            </a:br>
            <a:r>
              <a:rPr lang="en-US" dirty="0"/>
              <a:t>0xFFCB = 65,483	(unsigned short)</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019800" y="1825625"/>
            <a:ext cx="6172200" cy="4351338"/>
          </a:xfrm>
        </p:spPr>
        <p:txBody>
          <a:bodyPr>
            <a:normAutofit/>
          </a:bodyPr>
          <a:lstStyle/>
          <a:p>
            <a:pPr marL="0" indent="0">
              <a:buNone/>
            </a:pPr>
            <a:r>
              <a:rPr lang="en-US" dirty="0"/>
              <a:t>unsigned u = 2461583105;</a:t>
            </a:r>
            <a:br>
              <a:rPr lang="en-US" dirty="0"/>
            </a:br>
            <a:r>
              <a:rPr lang="en-US" dirty="0" err="1"/>
              <a:t>printf</a:t>
            </a:r>
            <a:r>
              <a:rPr lang="en-US" dirty="0"/>
              <a:t>("%d\n”, (int)u);</a:t>
            </a:r>
          </a:p>
          <a:p>
            <a:pPr marL="0" indent="0">
              <a:buNone/>
            </a:pPr>
            <a:endParaRPr lang="en-US" dirty="0"/>
          </a:p>
          <a:p>
            <a:r>
              <a:rPr lang="en-US" dirty="0"/>
              <a:t>Output: -1833384191</a:t>
            </a:r>
          </a:p>
          <a:p>
            <a:endParaRPr lang="en-US" dirty="0"/>
          </a:p>
          <a:p>
            <a:r>
              <a:rPr lang="en-US" dirty="0"/>
              <a:t>Explanation:</a:t>
            </a:r>
            <a:br>
              <a:rPr lang="en-US" dirty="0"/>
            </a:br>
            <a:r>
              <a:rPr lang="en-US" dirty="0"/>
              <a:t>2,461,583,105 = 0x92B8C701 </a:t>
            </a:r>
            <a:r>
              <a:rPr lang="en-US" sz="1800" dirty="0"/>
              <a:t>(unsigned int)</a:t>
            </a:r>
            <a:br>
              <a:rPr lang="en-US" dirty="0"/>
            </a:br>
            <a:r>
              <a:rPr lang="en-US" dirty="0"/>
              <a:t>0x92B8C701 = -1,833,384,191	  (int)</a:t>
            </a:r>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40</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78278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dissolv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dissolve">
                                      <p:cBhvr>
                                        <p:cTn id="22" dur="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dissolv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dissolve">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Constants</a:t>
            </a:r>
          </a:p>
        </p:txBody>
      </p:sp>
      <p:sp>
        <p:nvSpPr>
          <p:cNvPr id="8" name="Content Placeholder 7">
            <a:extLst>
              <a:ext uri="{FF2B5EF4-FFF2-40B4-BE49-F238E27FC236}">
                <a16:creationId xmlns:a16="http://schemas.microsoft.com/office/drawing/2014/main" id="{52FFE997-DE43-4148-8AD0-7BB8DA1A9C09}"/>
              </a:ext>
            </a:extLst>
          </p:cNvPr>
          <p:cNvSpPr>
            <a:spLocks noGrp="1"/>
          </p:cNvSpPr>
          <p:nvPr>
            <p:ph idx="1"/>
          </p:nvPr>
        </p:nvSpPr>
        <p:spPr/>
        <p:txBody>
          <a:bodyPr/>
          <a:lstStyle/>
          <a:p>
            <a:r>
              <a:rPr lang="en-US" dirty="0"/>
              <a:t>By default, constants are signed integers</a:t>
            </a:r>
          </a:p>
          <a:p>
            <a:endParaRPr lang="en-US" dirty="0"/>
          </a:p>
          <a:p>
            <a:r>
              <a:rPr lang="en-US" dirty="0"/>
              <a:t>Unsigned constants must have ‘U’ suffix</a:t>
            </a:r>
          </a:p>
          <a:p>
            <a:pPr lvl="1"/>
            <a:r>
              <a:rPr lang="en-US" dirty="0">
                <a:latin typeface="Lucida Console" panose="020B0609040504020204" pitchFamily="49" charset="0"/>
              </a:rPr>
              <a:t>0U</a:t>
            </a:r>
            <a:r>
              <a:rPr lang="en-US" dirty="0"/>
              <a:t>, </a:t>
            </a:r>
            <a:r>
              <a:rPr lang="en-US" dirty="0">
                <a:latin typeface="Lucida Console" panose="020B0609040504020204" pitchFamily="49" charset="0"/>
              </a:rPr>
              <a:t>4294967295U</a:t>
            </a:r>
          </a:p>
          <a:p>
            <a:endParaRPr lang="en-US" dirty="0"/>
          </a:p>
          <a:p>
            <a:r>
              <a:rPr lang="en-US" dirty="0"/>
              <a:t>Casting during assignment can be explicit or implicit</a:t>
            </a:r>
          </a:p>
          <a:p>
            <a:pPr lvl="1"/>
            <a:r>
              <a:rPr lang="en-US" dirty="0"/>
              <a:t>unsigned int foo = (unsigned int)-3;</a:t>
            </a:r>
          </a:p>
          <a:p>
            <a:pPr lvl="1"/>
            <a:r>
              <a:rPr lang="en-US" dirty="0"/>
              <a:t>unsigned int bar = -5; </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889366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signed &amp; unsigned integers:</a:t>
            </a:r>
            <a:br>
              <a:rPr lang="en-US" dirty="0"/>
            </a:br>
            <a:r>
              <a:rPr lang="en-US" dirty="0"/>
              <a:t>Explicit &amp; Implicit Casting</a:t>
            </a:r>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idx="1"/>
          </p:nvPr>
        </p:nvSpPr>
        <p:spPr/>
        <p:txBody>
          <a:bodyPr/>
          <a:lstStyle/>
          <a:p>
            <a:r>
              <a:rPr lang="en-US" dirty="0"/>
              <a:t>Assignment</a:t>
            </a:r>
          </a:p>
        </p:txBody>
      </p:sp>
      <p:sp>
        <p:nvSpPr>
          <p:cNvPr id="8" name="Content Placeholder 7">
            <a:extLst>
              <a:ext uri="{FF2B5EF4-FFF2-40B4-BE49-F238E27FC236}">
                <a16:creationId xmlns:a16="http://schemas.microsoft.com/office/drawing/2014/main" id="{2977C996-BE98-6F4C-9164-5F8A7C9FBDD0}"/>
              </a:ext>
            </a:extLst>
          </p:cNvPr>
          <p:cNvSpPr>
            <a:spLocks noGrp="1"/>
          </p:cNvSpPr>
          <p:nvPr>
            <p:ph sz="half" idx="2"/>
          </p:nvPr>
        </p:nvSpPr>
        <p:spPr/>
        <p:txBody>
          <a:bodyPr/>
          <a:lstStyle/>
          <a:p>
            <a:r>
              <a:rPr lang="en-US" dirty="0"/>
              <a:t>Can be explicit or implicit</a:t>
            </a:r>
          </a:p>
          <a:p>
            <a:r>
              <a:rPr lang="en-US" dirty="0"/>
              <a:t>Implicit casting of</a:t>
            </a:r>
            <a:br>
              <a:rPr lang="en-US" dirty="0"/>
            </a:br>
            <a:r>
              <a:rPr lang="en-US" dirty="0"/>
              <a:t>RHS to match LHS type</a:t>
            </a:r>
          </a:p>
          <a:p>
            <a:r>
              <a:rPr lang="en-US" dirty="0"/>
              <a:t>unsigned char foo =</a:t>
            </a:r>
            <a:br>
              <a:rPr lang="en-US" dirty="0"/>
            </a:br>
            <a:r>
              <a:rPr lang="en-US" dirty="0"/>
              <a:t>	(unsigned char) -3;</a:t>
            </a:r>
          </a:p>
          <a:p>
            <a:pPr lvl="1"/>
            <a:r>
              <a:rPr lang="en-US" dirty="0"/>
              <a:t>foo == 253</a:t>
            </a:r>
          </a:p>
          <a:p>
            <a:r>
              <a:rPr lang="en-US" dirty="0"/>
              <a:t>unsigned char bar = -5;</a:t>
            </a:r>
          </a:p>
          <a:p>
            <a:pPr lvl="1"/>
            <a:r>
              <a:rPr lang="en-US" dirty="0"/>
              <a:t>bar == 251</a:t>
            </a:r>
          </a:p>
          <a:p>
            <a:endParaRPr lang="en-US" dirty="0"/>
          </a:p>
        </p:txBody>
      </p:sp>
      <p:sp>
        <p:nvSpPr>
          <p:cNvPr id="9" name="Text Placeholder 8">
            <a:extLst>
              <a:ext uri="{FF2B5EF4-FFF2-40B4-BE49-F238E27FC236}">
                <a16:creationId xmlns:a16="http://schemas.microsoft.com/office/drawing/2014/main" id="{C23C11C4-9B33-414A-8501-3A4A7F304C52}"/>
              </a:ext>
            </a:extLst>
          </p:cNvPr>
          <p:cNvSpPr>
            <a:spLocks noGrp="1"/>
          </p:cNvSpPr>
          <p:nvPr>
            <p:ph type="body" sz="quarter" idx="3"/>
          </p:nvPr>
        </p:nvSpPr>
        <p:spPr/>
        <p:txBody>
          <a:bodyPr/>
          <a:lstStyle/>
          <a:p>
            <a:r>
              <a:rPr lang="en-US" dirty="0"/>
              <a:t>Expression Evaluation</a:t>
            </a:r>
          </a:p>
        </p:txBody>
      </p:sp>
      <p:sp>
        <p:nvSpPr>
          <p:cNvPr id="10" name="Content Placeholder 9">
            <a:extLst>
              <a:ext uri="{FF2B5EF4-FFF2-40B4-BE49-F238E27FC236}">
                <a16:creationId xmlns:a16="http://schemas.microsoft.com/office/drawing/2014/main" id="{95151C4F-F16F-2740-B7D5-FDE8F8EC2230}"/>
              </a:ext>
            </a:extLst>
          </p:cNvPr>
          <p:cNvSpPr>
            <a:spLocks noGrp="1"/>
          </p:cNvSpPr>
          <p:nvPr>
            <p:ph sz="quarter" idx="4"/>
          </p:nvPr>
        </p:nvSpPr>
        <p:spPr>
          <a:xfrm>
            <a:off x="5245100" y="2505075"/>
            <a:ext cx="6362700" cy="3684588"/>
          </a:xfrm>
        </p:spPr>
        <p:txBody>
          <a:bodyPr>
            <a:normAutofit lnSpcReduction="10000"/>
          </a:bodyPr>
          <a:lstStyle/>
          <a:p>
            <a:r>
              <a:rPr lang="en-US" dirty="0"/>
              <a:t>Arithmetic, comparison, etc.</a:t>
            </a:r>
          </a:p>
          <a:p>
            <a:endParaRPr lang="en-US" dirty="0"/>
          </a:p>
          <a:p>
            <a:r>
              <a:rPr lang="en-US" dirty="0"/>
              <a:t>If mixing signed &amp; unsigned values,</a:t>
            </a:r>
            <a:br>
              <a:rPr lang="en-US" dirty="0"/>
            </a:br>
            <a:r>
              <a:rPr lang="en-US" dirty="0"/>
              <a:t>signed values implicitly cast to unsigned!</a:t>
            </a:r>
          </a:p>
          <a:p>
            <a:endParaRPr lang="en-US" dirty="0"/>
          </a:p>
          <a:p>
            <a:r>
              <a:rPr lang="en-US" dirty="0"/>
              <a:t>Sometimes surprising, sometimes not:</a:t>
            </a:r>
          </a:p>
          <a:p>
            <a:pPr lvl="1"/>
            <a:r>
              <a:rPr lang="en-US" dirty="0">
                <a:latin typeface="Lucida Console" panose="020B0609040504020204" pitchFamily="49" charset="0"/>
                <a:cs typeface="Arial" panose="020B0604020202020204" pitchFamily="34" charset="0"/>
              </a:rPr>
              <a:t>-1 &lt; 0</a:t>
            </a:r>
            <a:r>
              <a:rPr lang="en-US" dirty="0"/>
              <a:t> but </a:t>
            </a:r>
            <a:r>
              <a:rPr lang="en-US" dirty="0">
                <a:latin typeface="Lucida Console" panose="020B0609040504020204" pitchFamily="49" charset="0"/>
              </a:rPr>
              <a:t>-1 &gt; 0U</a:t>
            </a:r>
            <a:endParaRPr lang="en-US" dirty="0">
              <a:latin typeface="Arial" panose="020B0604020202020204" pitchFamily="34" charset="0"/>
              <a:cs typeface="Arial" panose="020B0604020202020204" pitchFamily="34" charset="0"/>
            </a:endParaRPr>
          </a:p>
          <a:p>
            <a:pPr lvl="1"/>
            <a:r>
              <a:rPr lang="en-US" dirty="0">
                <a:latin typeface="Lucida Console" panose="020B0609040504020204" pitchFamily="49" charset="0"/>
                <a:cs typeface="Arial" panose="020B0604020202020204" pitchFamily="34" charset="0"/>
              </a:rPr>
              <a:t>-1 &gt; -2 </a:t>
            </a:r>
            <a:r>
              <a:rPr lang="en-US" dirty="0">
                <a:latin typeface="Arial" panose="020B0604020202020204" pitchFamily="34" charset="0"/>
                <a:cs typeface="Arial" panose="020B0604020202020204" pitchFamily="34" charset="0"/>
              </a:rPr>
              <a:t>and </a:t>
            </a:r>
            <a:r>
              <a:rPr lang="en-US" dirty="0">
                <a:latin typeface="Lucida Console" panose="020B0609040504020204" pitchFamily="49" charset="0"/>
                <a:cs typeface="Arial" panose="020B0604020202020204" pitchFamily="34" charset="0"/>
              </a:rPr>
              <a:t>(unsigned)-1 &gt; -2</a:t>
            </a:r>
            <a:endParaRPr lang="en-US" dirty="0">
              <a:latin typeface="Lucida Console" panose="020B0609040504020204" pitchFamily="49" charset="0"/>
            </a:endParaRP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42</a:t>
            </a:fld>
            <a:endParaRPr lang="en-US"/>
          </a:p>
        </p:txBody>
      </p:sp>
      <p:sp>
        <p:nvSpPr>
          <p:cNvPr id="11" name="Text Placeholder 10">
            <a:extLst>
              <a:ext uri="{FF2B5EF4-FFF2-40B4-BE49-F238E27FC236}">
                <a16:creationId xmlns:a16="http://schemas.microsoft.com/office/drawing/2014/main" id="{BAF8E473-06A4-5D4F-85F4-29342AE4B92D}"/>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30848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0" end="0"/>
                                            </p:txEl>
                                          </p:spTgt>
                                        </p:tgtEl>
                                        <p:attrNameLst>
                                          <p:attrName>style.visibility</p:attrName>
                                        </p:attrNameLst>
                                      </p:cBhvr>
                                      <p:to>
                                        <p:strVal val="visible"/>
                                      </p:to>
                                    </p:set>
                                    <p:animEffect transition="in" filter="dissolve">
                                      <p:cBhvr>
                                        <p:cTn id="10" dur="500"/>
                                        <p:tgtEl>
                                          <p:spTgt spid="10">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xEl>
                                              <p:pRg st="4" end="4"/>
                                            </p:txEl>
                                          </p:spTgt>
                                        </p:tgtEl>
                                        <p:attrNameLst>
                                          <p:attrName>style.visibility</p:attrName>
                                        </p:attrNameLst>
                                      </p:cBhvr>
                                      <p:to>
                                        <p:strVal val="visible"/>
                                      </p:to>
                                    </p:set>
                                    <p:animEffect transition="in" filter="dissolve">
                                      <p:cBhvr>
                                        <p:cTn id="16" dur="500"/>
                                        <p:tgtEl>
                                          <p:spTgt spid="10">
                                            <p:txEl>
                                              <p:pRg st="4" end="4"/>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dissolve">
                                      <p:cBhvr>
                                        <p:cTn id="19" dur="500"/>
                                        <p:tgtEl>
                                          <p:spTgt spid="10">
                                            <p:txEl>
                                              <p:pRg st="5" end="5"/>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dissolve">
                                      <p:cBhvr>
                                        <p:cTn id="2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uiExpand="1" build="allAtOnce"/>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Larger type to smaller type</a:t>
            </a:r>
          </a:p>
        </p:txBody>
      </p:sp>
      <p:sp>
        <p:nvSpPr>
          <p:cNvPr id="8" name="Content Placeholder 7">
            <a:extLst>
              <a:ext uri="{FF2B5EF4-FFF2-40B4-BE49-F238E27FC236}">
                <a16:creationId xmlns:a16="http://schemas.microsoft.com/office/drawing/2014/main" id="{6DDBD9FD-4B50-4D4A-8246-AC9612125A0D}"/>
              </a:ext>
            </a:extLst>
          </p:cNvPr>
          <p:cNvSpPr>
            <a:spLocks noGrp="1"/>
          </p:cNvSpPr>
          <p:nvPr>
            <p:ph idx="1"/>
          </p:nvPr>
        </p:nvSpPr>
        <p:spPr/>
        <p:txBody>
          <a:bodyPr/>
          <a:lstStyle/>
          <a:p>
            <a:r>
              <a:rPr lang="en-US" dirty="0"/>
              <a:t>Truncate, reinterpret remaining bits</a:t>
            </a:r>
          </a:p>
          <a:p>
            <a:endParaRPr lang="en-US" dirty="0"/>
          </a:p>
          <a:p>
            <a:r>
              <a:rPr lang="en-US" dirty="0"/>
              <a:t>(unsigned char)68588 = 236</a:t>
            </a:r>
            <a:br>
              <a:rPr lang="en-US" dirty="0"/>
            </a:br>
            <a:r>
              <a:rPr lang="en-US" dirty="0"/>
              <a:t>0x00 01 0B EC truncates to 0xEC = 236</a:t>
            </a:r>
            <a:r>
              <a:rPr lang="en-US" baseline="-25000" dirty="0"/>
              <a:t>10</a:t>
            </a:r>
            <a:endParaRPr lang="en-US" dirty="0"/>
          </a:p>
          <a:p>
            <a:r>
              <a:rPr lang="en-US" dirty="0"/>
              <a:t>(char)68588 = -20</a:t>
            </a:r>
            <a:br>
              <a:rPr lang="en-US" dirty="0"/>
            </a:br>
            <a:r>
              <a:rPr lang="en-US" dirty="0"/>
              <a:t>0x00 01 0B EC truncates to 0xEC = -20</a:t>
            </a:r>
            <a:r>
              <a:rPr lang="en-US" baseline="-25000" dirty="0"/>
              <a:t>10</a:t>
            </a:r>
            <a:endParaRPr lang="en-US" dirty="0"/>
          </a:p>
          <a:p>
            <a:endParaRPr lang="en-US" dirty="0"/>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377814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dissolv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dissolve">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Smaller type to larger type</a:t>
            </a:r>
          </a:p>
        </p:txBody>
      </p:sp>
      <p:sp>
        <p:nvSpPr>
          <p:cNvPr id="8" name="Content Placeholder 7">
            <a:extLst>
              <a:ext uri="{FF2B5EF4-FFF2-40B4-BE49-F238E27FC236}">
                <a16:creationId xmlns:a16="http://schemas.microsoft.com/office/drawing/2014/main" id="{0E8483CD-DD1B-C643-8878-16CA6FFB6700}"/>
              </a:ext>
            </a:extLst>
          </p:cNvPr>
          <p:cNvSpPr>
            <a:spLocks noGrp="1"/>
          </p:cNvSpPr>
          <p:nvPr>
            <p:ph idx="1"/>
          </p:nvPr>
        </p:nvSpPr>
        <p:spPr/>
        <p:txBody>
          <a:bodyPr/>
          <a:lstStyle/>
          <a:p>
            <a:r>
              <a:rPr lang="en-US" dirty="0"/>
              <a:t>Unsigned: zero-extend value</a:t>
            </a:r>
          </a:p>
          <a:p>
            <a:pPr lvl="1"/>
            <a:r>
              <a:rPr lang="en-US" dirty="0"/>
              <a:t>unsigned char a = 53;</a:t>
            </a:r>
            <a:br>
              <a:rPr lang="en-US" dirty="0"/>
            </a:br>
            <a:r>
              <a:rPr lang="en-US" dirty="0"/>
              <a:t>unsigned short s = a;	// implicit casting</a:t>
            </a:r>
          </a:p>
          <a:p>
            <a:pPr lvl="1"/>
            <a:r>
              <a:rPr lang="en-US" dirty="0"/>
              <a:t>a == 53</a:t>
            </a:r>
            <a:r>
              <a:rPr lang="en-US" baseline="-25000" dirty="0"/>
              <a:t>10</a:t>
            </a:r>
            <a:r>
              <a:rPr lang="en-US" dirty="0"/>
              <a:t> == 0x35</a:t>
            </a:r>
            <a:br>
              <a:rPr lang="en-US" dirty="0"/>
            </a:br>
            <a:r>
              <a:rPr lang="en-US" dirty="0"/>
              <a:t>s == 0x0035 == 53</a:t>
            </a:r>
            <a:r>
              <a:rPr lang="en-US" baseline="-25000" dirty="0"/>
              <a:t>10</a:t>
            </a:r>
          </a:p>
          <a:p>
            <a:endParaRPr lang="en-US" dirty="0"/>
          </a:p>
          <a:p>
            <a:r>
              <a:rPr lang="en-US" dirty="0"/>
              <a:t>Signed: sign-extend value</a:t>
            </a:r>
          </a:p>
          <a:p>
            <a:pPr lvl="1"/>
            <a:r>
              <a:rPr lang="en-US" dirty="0"/>
              <a:t>Duplicate original MSB into new bytes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5847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Casting between different-sized types:</a:t>
            </a:r>
            <a:br>
              <a:rPr lang="en-US" dirty="0"/>
            </a:br>
            <a:r>
              <a:rPr lang="en-US" dirty="0"/>
              <a:t>Sign-Extension</a:t>
            </a:r>
          </a:p>
        </p:txBody>
      </p:sp>
      <p:graphicFrame>
        <p:nvGraphicFramePr>
          <p:cNvPr id="22" name="Table 22">
            <a:extLst>
              <a:ext uri="{FF2B5EF4-FFF2-40B4-BE49-F238E27FC236}">
                <a16:creationId xmlns:a16="http://schemas.microsoft.com/office/drawing/2014/main" id="{875E1C33-4A71-6340-AA07-CB89BCEF8F30}"/>
              </a:ext>
            </a:extLst>
          </p:cNvPr>
          <p:cNvGraphicFramePr>
            <a:graphicFrameLocks noGrp="1"/>
          </p:cNvGraphicFramePr>
          <p:nvPr>
            <p:ph idx="1"/>
            <p:extLst>
              <p:ext uri="{D42A27DB-BD31-4B8C-83A1-F6EECF244321}">
                <p14:modId xmlns:p14="http://schemas.microsoft.com/office/powerpoint/2010/main" val="1991543453"/>
              </p:ext>
            </p:extLst>
          </p:nvPr>
        </p:nvGraphicFramePr>
        <p:xfrm>
          <a:off x="838200" y="3929886"/>
          <a:ext cx="10515600" cy="2286000"/>
        </p:xfrm>
        <a:graphic>
          <a:graphicData uri="http://schemas.openxmlformats.org/drawingml/2006/table">
            <a:tbl>
              <a:tblPr firstRow="1" bandRow="1">
                <a:tableStyleId>{5C22544A-7EE6-4342-B048-85BDC9FD1C3A}</a:tableStyleId>
              </a:tblPr>
              <a:tblGrid>
                <a:gridCol w="596900">
                  <a:extLst>
                    <a:ext uri="{9D8B030D-6E8A-4147-A177-3AD203B41FA5}">
                      <a16:colId xmlns:a16="http://schemas.microsoft.com/office/drawing/2014/main" val="910720703"/>
                    </a:ext>
                  </a:extLst>
                </a:gridCol>
                <a:gridCol w="1282700">
                  <a:extLst>
                    <a:ext uri="{9D8B030D-6E8A-4147-A177-3AD203B41FA5}">
                      <a16:colId xmlns:a16="http://schemas.microsoft.com/office/drawing/2014/main" val="3651661862"/>
                    </a:ext>
                  </a:extLst>
                </a:gridCol>
                <a:gridCol w="2730500">
                  <a:extLst>
                    <a:ext uri="{9D8B030D-6E8A-4147-A177-3AD203B41FA5}">
                      <a16:colId xmlns:a16="http://schemas.microsoft.com/office/drawing/2014/main" val="1608763130"/>
                    </a:ext>
                  </a:extLst>
                </a:gridCol>
                <a:gridCol w="5905500">
                  <a:extLst>
                    <a:ext uri="{9D8B030D-6E8A-4147-A177-3AD203B41FA5}">
                      <a16:colId xmlns:a16="http://schemas.microsoft.com/office/drawing/2014/main" val="3245706480"/>
                    </a:ext>
                  </a:extLst>
                </a:gridCol>
              </a:tblGrid>
              <a:tr h="370840">
                <a:tc>
                  <a:txBody>
                    <a:bodyPr/>
                    <a:lstStyle/>
                    <a:p>
                      <a:endParaRPr lang="en-US" sz="2400"/>
                    </a:p>
                  </a:txBody>
                  <a:tcPr/>
                </a:tc>
                <a:tc>
                  <a:txBody>
                    <a:bodyPr/>
                    <a:lstStyle/>
                    <a:p>
                      <a:pPr algn="r"/>
                      <a:r>
                        <a:rPr lang="en-US" sz="2400" dirty="0"/>
                        <a:t>Decimal</a:t>
                      </a:r>
                    </a:p>
                  </a:txBody>
                  <a:tcPr/>
                </a:tc>
                <a:tc>
                  <a:txBody>
                    <a:bodyPr/>
                    <a:lstStyle/>
                    <a:p>
                      <a:pPr algn="r"/>
                      <a:r>
                        <a:rPr lang="en-US" sz="2400" dirty="0"/>
                        <a:t>Hex</a:t>
                      </a:r>
                    </a:p>
                  </a:txBody>
                  <a:tcPr/>
                </a:tc>
                <a:tc>
                  <a:txBody>
                    <a:bodyPr/>
                    <a:lstStyle/>
                    <a:p>
                      <a:pPr algn="r"/>
                      <a:endParaRPr lang="en-US" sz="2400"/>
                    </a:p>
                  </a:txBody>
                  <a:tcPr/>
                </a:tc>
                <a:extLst>
                  <a:ext uri="{0D108BD9-81ED-4DB2-BD59-A6C34878D82A}">
                    <a16:rowId xmlns:a16="http://schemas.microsoft.com/office/drawing/2014/main" val="2503537809"/>
                  </a:ext>
                </a:extLst>
              </a:tr>
              <a:tr h="370840">
                <a:tc>
                  <a:txBody>
                    <a:bodyPr/>
                    <a:lstStyle/>
                    <a:p>
                      <a:r>
                        <a:rPr lang="en-US" sz="2400" dirty="0"/>
                        <a:t>s</a:t>
                      </a:r>
                    </a:p>
                  </a:txBody>
                  <a:tcPr/>
                </a:tc>
                <a:tc>
                  <a:txBody>
                    <a:bodyPr/>
                    <a:lstStyle/>
                    <a:p>
                      <a:pPr algn="r"/>
                      <a:r>
                        <a:rPr lang="en-US" sz="2400" dirty="0"/>
                        <a:t>25625</a:t>
                      </a:r>
                    </a:p>
                  </a:txBody>
                  <a:tcPr/>
                </a:tc>
                <a:tc>
                  <a:txBody>
                    <a:bodyPr/>
                    <a:lstStyle/>
                    <a:p>
                      <a:pPr algn="r"/>
                      <a:r>
                        <a:rPr lang="en-US" sz="2400" dirty="0"/>
                        <a:t>64 19</a:t>
                      </a:r>
                    </a:p>
                  </a:txBody>
                  <a:tcPr/>
                </a:tc>
                <a:tc>
                  <a:txBody>
                    <a:bodyPr/>
                    <a:lstStyle/>
                    <a:p>
                      <a:pPr algn="r"/>
                      <a:r>
                        <a:rPr lang="en-US" sz="2400" dirty="0"/>
                        <a:t>0110 0100 0001 1001</a:t>
                      </a:r>
                    </a:p>
                  </a:txBody>
                  <a:tcPr/>
                </a:tc>
                <a:extLst>
                  <a:ext uri="{0D108BD9-81ED-4DB2-BD59-A6C34878D82A}">
                    <a16:rowId xmlns:a16="http://schemas.microsoft.com/office/drawing/2014/main" val="3171220325"/>
                  </a:ext>
                </a:extLst>
              </a:tr>
              <a:tr h="370840">
                <a:tc>
                  <a:txBody>
                    <a:bodyPr/>
                    <a:lstStyle/>
                    <a:p>
                      <a:r>
                        <a:rPr lang="en-US" sz="2400" dirty="0" err="1"/>
                        <a:t>i</a:t>
                      </a:r>
                      <a:endParaRPr lang="en-US" sz="2400" dirty="0"/>
                    </a:p>
                  </a:txBody>
                  <a:tcPr/>
                </a:tc>
                <a:tc>
                  <a:txBody>
                    <a:bodyPr/>
                    <a:lstStyle/>
                    <a:p>
                      <a:pPr algn="r"/>
                      <a:r>
                        <a:rPr lang="en-US" sz="2400" dirty="0"/>
                        <a:t>25625</a:t>
                      </a:r>
                    </a:p>
                  </a:txBody>
                  <a:tcPr/>
                </a:tc>
                <a:tc>
                  <a:txBody>
                    <a:bodyPr/>
                    <a:lstStyle/>
                    <a:p>
                      <a:pPr algn="r"/>
                      <a:r>
                        <a:rPr lang="en-US" sz="2400" dirty="0"/>
                        <a:t>00 00 64 19</a:t>
                      </a:r>
                    </a:p>
                  </a:txBody>
                  <a:tcPr/>
                </a:tc>
                <a:tc>
                  <a:txBody>
                    <a:bodyPr/>
                    <a:lstStyle/>
                    <a:p>
                      <a:pPr algn="r"/>
                      <a:r>
                        <a:rPr lang="en-US" sz="2400" dirty="0"/>
                        <a:t>0000 0000 000 0000 0110 0100 0001 1001</a:t>
                      </a:r>
                    </a:p>
                  </a:txBody>
                  <a:tcPr/>
                </a:tc>
                <a:extLst>
                  <a:ext uri="{0D108BD9-81ED-4DB2-BD59-A6C34878D82A}">
                    <a16:rowId xmlns:a16="http://schemas.microsoft.com/office/drawing/2014/main" val="158464336"/>
                  </a:ext>
                </a:extLst>
              </a:tr>
              <a:tr h="370840">
                <a:tc>
                  <a:txBody>
                    <a:bodyPr/>
                    <a:lstStyle/>
                    <a:p>
                      <a:r>
                        <a:rPr lang="en-US" sz="2400" dirty="0"/>
                        <a:t>t</a:t>
                      </a:r>
                    </a:p>
                  </a:txBody>
                  <a:tcPr/>
                </a:tc>
                <a:tc>
                  <a:txBody>
                    <a:bodyPr/>
                    <a:lstStyle/>
                    <a:p>
                      <a:pPr algn="r"/>
                      <a:r>
                        <a:rPr lang="en-US" sz="2400" dirty="0"/>
                        <a:t>-25625</a:t>
                      </a:r>
                    </a:p>
                  </a:txBody>
                  <a:tcPr/>
                </a:tc>
                <a:tc>
                  <a:txBody>
                    <a:bodyPr/>
                    <a:lstStyle/>
                    <a:p>
                      <a:pPr algn="r"/>
                      <a:r>
                        <a:rPr lang="en-US" sz="2400" dirty="0"/>
                        <a:t>9B E7</a:t>
                      </a:r>
                    </a:p>
                  </a:txBody>
                  <a:tcPr/>
                </a:tc>
                <a:tc>
                  <a:txBody>
                    <a:bodyPr/>
                    <a:lstStyle/>
                    <a:p>
                      <a:pPr algn="r"/>
                      <a:r>
                        <a:rPr lang="en-US" sz="2400" dirty="0"/>
                        <a:t>1001 1011 1110 0111</a:t>
                      </a:r>
                    </a:p>
                  </a:txBody>
                  <a:tcPr/>
                </a:tc>
                <a:extLst>
                  <a:ext uri="{0D108BD9-81ED-4DB2-BD59-A6C34878D82A}">
                    <a16:rowId xmlns:a16="http://schemas.microsoft.com/office/drawing/2014/main" val="140677783"/>
                  </a:ext>
                </a:extLst>
              </a:tr>
              <a:tr h="370840">
                <a:tc>
                  <a:txBody>
                    <a:bodyPr/>
                    <a:lstStyle/>
                    <a:p>
                      <a:r>
                        <a:rPr lang="en-US" sz="2400" dirty="0"/>
                        <a:t>j</a:t>
                      </a:r>
                    </a:p>
                  </a:txBody>
                  <a:tcPr/>
                </a:tc>
                <a:tc>
                  <a:txBody>
                    <a:bodyPr/>
                    <a:lstStyle/>
                    <a:p>
                      <a:pPr algn="r"/>
                      <a:r>
                        <a:rPr lang="en-US" sz="2400" dirty="0"/>
                        <a:t>-25625</a:t>
                      </a:r>
                    </a:p>
                  </a:txBody>
                  <a:tcPr/>
                </a:tc>
                <a:tc>
                  <a:txBody>
                    <a:bodyPr/>
                    <a:lstStyle/>
                    <a:p>
                      <a:pPr algn="r"/>
                      <a:r>
                        <a:rPr lang="en-US" sz="2400" dirty="0"/>
                        <a:t>FF FF 9B E7</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t>1111 1111 1111 1111 1001 1011 1110 0111 </a:t>
                      </a:r>
                    </a:p>
                  </a:txBody>
                  <a:tcPr/>
                </a:tc>
                <a:extLst>
                  <a:ext uri="{0D108BD9-81ED-4DB2-BD59-A6C34878D82A}">
                    <a16:rowId xmlns:a16="http://schemas.microsoft.com/office/drawing/2014/main" val="2202841123"/>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100ED825-9842-E94F-8B84-06B8C69BD1FE}"/>
              </a:ext>
            </a:extLst>
          </p:cNvPr>
          <p:cNvSpPr/>
          <p:nvPr/>
        </p:nvSpPr>
        <p:spPr>
          <a:xfrm>
            <a:off x="9053241"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9" name="Rectangle 8">
            <a:extLst>
              <a:ext uri="{FF2B5EF4-FFF2-40B4-BE49-F238E27FC236}">
                <a16:creationId xmlns:a16="http://schemas.microsoft.com/office/drawing/2014/main" id="{1028B9A0-B2CB-2349-B426-14FEE409D9C0}"/>
              </a:ext>
            </a:extLst>
          </p:cNvPr>
          <p:cNvSpPr/>
          <p:nvPr/>
        </p:nvSpPr>
        <p:spPr>
          <a:xfrm>
            <a:off x="9320870"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5034B-6D95-2141-8474-95C9F8CABA36}"/>
              </a:ext>
            </a:extLst>
          </p:cNvPr>
          <p:cNvSpPr/>
          <p:nvPr/>
        </p:nvSpPr>
        <p:spPr>
          <a:xfrm>
            <a:off x="9588498" y="1563523"/>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2FE6E-291D-A745-8302-DD6AB28987E3}"/>
              </a:ext>
            </a:extLst>
          </p:cNvPr>
          <p:cNvSpPr/>
          <p:nvPr/>
        </p:nvSpPr>
        <p:spPr>
          <a:xfrm>
            <a:off x="10970187" y="15746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B49159-4898-FC43-ACD6-EBFF18AA359E}"/>
              </a:ext>
            </a:extLst>
          </p:cNvPr>
          <p:cNvSpPr/>
          <p:nvPr/>
        </p:nvSpPr>
        <p:spPr>
          <a:xfrm>
            <a:off x="11237816" y="15709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39C1F2-396A-C143-B602-E43319C0DB00}"/>
              </a:ext>
            </a:extLst>
          </p:cNvPr>
          <p:cNvSpPr/>
          <p:nvPr/>
        </p:nvSpPr>
        <p:spPr>
          <a:xfrm>
            <a:off x="11501064" y="156724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F623A7-ED8D-CC47-9F81-534CD96AD3D7}"/>
              </a:ext>
            </a:extLst>
          </p:cNvPr>
          <p:cNvSpPr/>
          <p:nvPr/>
        </p:nvSpPr>
        <p:spPr>
          <a:xfrm>
            <a:off x="9856127" y="1570957"/>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2D16E1DD-04E9-774F-ADCB-2AF4A1F82396}"/>
              </a:ext>
            </a:extLst>
          </p:cNvPr>
          <p:cNvSpPr/>
          <p:nvPr/>
        </p:nvSpPr>
        <p:spPr>
          <a:xfrm>
            <a:off x="9053240"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16" name="Rectangle 15">
            <a:extLst>
              <a:ext uri="{FF2B5EF4-FFF2-40B4-BE49-F238E27FC236}">
                <a16:creationId xmlns:a16="http://schemas.microsoft.com/office/drawing/2014/main" id="{C71C1FD9-F6F6-2F4F-AA51-014CF6FA4212}"/>
              </a:ext>
            </a:extLst>
          </p:cNvPr>
          <p:cNvSpPr/>
          <p:nvPr/>
        </p:nvSpPr>
        <p:spPr>
          <a:xfrm>
            <a:off x="9320869"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346DA3-8191-4841-AF54-EF34947AA2CD}"/>
              </a:ext>
            </a:extLst>
          </p:cNvPr>
          <p:cNvSpPr/>
          <p:nvPr/>
        </p:nvSpPr>
        <p:spPr>
          <a:xfrm>
            <a:off x="9588497" y="245755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7EF45CC-8330-E946-956D-CAAF6AE8D542}"/>
              </a:ext>
            </a:extLst>
          </p:cNvPr>
          <p:cNvSpPr/>
          <p:nvPr/>
        </p:nvSpPr>
        <p:spPr>
          <a:xfrm>
            <a:off x="10970186" y="2468708"/>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328FD0-A82E-1E4E-8ED7-AA65933B7DAE}"/>
              </a:ext>
            </a:extLst>
          </p:cNvPr>
          <p:cNvSpPr/>
          <p:nvPr/>
        </p:nvSpPr>
        <p:spPr>
          <a:xfrm>
            <a:off x="11237815" y="246499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90D922-62AE-894F-87EC-56B1017F114D}"/>
              </a:ext>
            </a:extLst>
          </p:cNvPr>
          <p:cNvSpPr/>
          <p:nvPr/>
        </p:nvSpPr>
        <p:spPr>
          <a:xfrm>
            <a:off x="11501063" y="246127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10D7D3-4D57-074D-9014-009876A2B0CE}"/>
              </a:ext>
            </a:extLst>
          </p:cNvPr>
          <p:cNvSpPr/>
          <p:nvPr/>
        </p:nvSpPr>
        <p:spPr>
          <a:xfrm>
            <a:off x="9856126" y="2464991"/>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3" name="TextBox 22">
            <a:extLst>
              <a:ext uri="{FF2B5EF4-FFF2-40B4-BE49-F238E27FC236}">
                <a16:creationId xmlns:a16="http://schemas.microsoft.com/office/drawing/2014/main" id="{45692AE3-1C5E-F248-8152-D2F01DA91934}"/>
              </a:ext>
            </a:extLst>
          </p:cNvPr>
          <p:cNvSpPr txBox="1"/>
          <p:nvPr/>
        </p:nvSpPr>
        <p:spPr>
          <a:xfrm>
            <a:off x="878761" y="2025457"/>
            <a:ext cx="3345788" cy="1569660"/>
          </a:xfrm>
          <a:prstGeom prst="rect">
            <a:avLst/>
          </a:prstGeom>
          <a:noFill/>
        </p:spPr>
        <p:txBody>
          <a:bodyPr wrap="none" rtlCol="0">
            <a:spAutoFit/>
          </a:bodyPr>
          <a:lstStyle/>
          <a:p>
            <a:r>
              <a:rPr lang="en-US" sz="2400" dirty="0">
                <a:latin typeface="Lucida Console" panose="020B0609040504020204" pitchFamily="49" charset="0"/>
              </a:rPr>
              <a:t>short s = 25625;</a:t>
            </a:r>
          </a:p>
          <a:p>
            <a:r>
              <a:rPr lang="en-US" sz="2400" dirty="0">
                <a:latin typeface="Lucida Console" panose="020B0609040504020204" pitchFamily="49" charset="0"/>
              </a:rPr>
              <a:t>int </a:t>
            </a:r>
            <a:r>
              <a:rPr lang="en-US" sz="2400" dirty="0" err="1">
                <a:latin typeface="Lucida Console" panose="020B0609040504020204" pitchFamily="49" charset="0"/>
              </a:rPr>
              <a:t>i</a:t>
            </a:r>
            <a:r>
              <a:rPr lang="en-US" sz="2400" dirty="0">
                <a:latin typeface="Lucida Console" panose="020B0609040504020204" pitchFamily="49" charset="0"/>
              </a:rPr>
              <a:t> = (int)s;</a:t>
            </a:r>
          </a:p>
          <a:p>
            <a:r>
              <a:rPr lang="en-US" sz="2400" dirty="0">
                <a:latin typeface="Lucida Console" panose="020B0609040504020204" pitchFamily="49" charset="0"/>
              </a:rPr>
              <a:t>short t = -25625;</a:t>
            </a:r>
          </a:p>
          <a:p>
            <a:r>
              <a:rPr lang="en-US" sz="2400" dirty="0">
                <a:latin typeface="Lucida Console" panose="020B0609040504020204" pitchFamily="49" charset="0"/>
              </a:rPr>
              <a:t>int j = (int)t;</a:t>
            </a:r>
          </a:p>
        </p:txBody>
      </p:sp>
      <p:cxnSp>
        <p:nvCxnSpPr>
          <p:cNvPr id="25" name="Straight Arrow Connector 24">
            <a:extLst>
              <a:ext uri="{FF2B5EF4-FFF2-40B4-BE49-F238E27FC236}">
                <a16:creationId xmlns:a16="http://schemas.microsoft.com/office/drawing/2014/main" id="{77298DD8-8F77-E140-94CC-9187B09820B3}"/>
              </a:ext>
            </a:extLst>
          </p:cNvPr>
          <p:cNvCxnSpPr>
            <a:stCxn id="13" idx="2"/>
            <a:endCxn id="20" idx="0"/>
          </p:cNvCxnSpPr>
          <p:nvPr/>
        </p:nvCxnSpPr>
        <p:spPr>
          <a:xfrm flipH="1">
            <a:off x="11634878"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43CF40C-B32B-5E4B-99A1-CE965E344C75}"/>
              </a:ext>
            </a:extLst>
          </p:cNvPr>
          <p:cNvCxnSpPr>
            <a:cxnSpLocks/>
            <a:stCxn id="12" idx="2"/>
            <a:endCxn id="19" idx="0"/>
          </p:cNvCxnSpPr>
          <p:nvPr/>
        </p:nvCxnSpPr>
        <p:spPr>
          <a:xfrm flipH="1">
            <a:off x="11371630"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CC373E3-B1C4-5846-A9FB-6157EE7B51BC}"/>
              </a:ext>
            </a:extLst>
          </p:cNvPr>
          <p:cNvCxnSpPr>
            <a:cxnSpLocks/>
            <a:stCxn id="11" idx="2"/>
            <a:endCxn id="18" idx="0"/>
          </p:cNvCxnSpPr>
          <p:nvPr/>
        </p:nvCxnSpPr>
        <p:spPr>
          <a:xfrm flipH="1">
            <a:off x="11104001" y="1842303"/>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7197B3D-35C5-8F43-A290-37571924798D}"/>
              </a:ext>
            </a:extLst>
          </p:cNvPr>
          <p:cNvCxnSpPr>
            <a:cxnSpLocks/>
            <a:stCxn id="10" idx="2"/>
            <a:endCxn id="17" idx="0"/>
          </p:cNvCxnSpPr>
          <p:nvPr/>
        </p:nvCxnSpPr>
        <p:spPr>
          <a:xfrm flipH="1">
            <a:off x="9722312" y="1831152"/>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97C99B7-FE12-5E45-99DA-BC525AFDBDCD}"/>
              </a:ext>
            </a:extLst>
          </p:cNvPr>
          <p:cNvCxnSpPr>
            <a:cxnSpLocks/>
            <a:stCxn id="9" idx="2"/>
            <a:endCxn id="16" idx="0"/>
          </p:cNvCxnSpPr>
          <p:nvPr/>
        </p:nvCxnSpPr>
        <p:spPr>
          <a:xfrm flipH="1">
            <a:off x="9454684" y="1834869"/>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4832C72-15DC-644D-9948-3AF96691CFE7}"/>
              </a:ext>
            </a:extLst>
          </p:cNvPr>
          <p:cNvSpPr/>
          <p:nvPr/>
        </p:nvSpPr>
        <p:spPr>
          <a:xfrm>
            <a:off x="6337787"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39" name="Rectangle 38">
            <a:extLst>
              <a:ext uri="{FF2B5EF4-FFF2-40B4-BE49-F238E27FC236}">
                <a16:creationId xmlns:a16="http://schemas.microsoft.com/office/drawing/2014/main" id="{3F2E299A-3917-524E-85BB-92FEA0BB107E}"/>
              </a:ext>
            </a:extLst>
          </p:cNvPr>
          <p:cNvSpPr/>
          <p:nvPr/>
        </p:nvSpPr>
        <p:spPr>
          <a:xfrm>
            <a:off x="6605416"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0" name="Rectangle 39">
            <a:extLst>
              <a:ext uri="{FF2B5EF4-FFF2-40B4-BE49-F238E27FC236}">
                <a16:creationId xmlns:a16="http://schemas.microsoft.com/office/drawing/2014/main" id="{83DF5D4C-FB74-DA47-85CD-F0EBB610F12D}"/>
              </a:ext>
            </a:extLst>
          </p:cNvPr>
          <p:cNvSpPr/>
          <p:nvPr/>
        </p:nvSpPr>
        <p:spPr>
          <a:xfrm>
            <a:off x="6873044" y="245755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1" name="Rectangle 40">
            <a:extLst>
              <a:ext uri="{FF2B5EF4-FFF2-40B4-BE49-F238E27FC236}">
                <a16:creationId xmlns:a16="http://schemas.microsoft.com/office/drawing/2014/main" id="{C7DDDD76-F4B0-C345-A8DF-2B97F4F93A3B}"/>
              </a:ext>
            </a:extLst>
          </p:cNvPr>
          <p:cNvSpPr/>
          <p:nvPr/>
        </p:nvSpPr>
        <p:spPr>
          <a:xfrm>
            <a:off x="8254733" y="246870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2" name="Rectangle 41">
            <a:extLst>
              <a:ext uri="{FF2B5EF4-FFF2-40B4-BE49-F238E27FC236}">
                <a16:creationId xmlns:a16="http://schemas.microsoft.com/office/drawing/2014/main" id="{1867C29C-AAF0-D142-8772-626196E2E22D}"/>
              </a:ext>
            </a:extLst>
          </p:cNvPr>
          <p:cNvSpPr/>
          <p:nvPr/>
        </p:nvSpPr>
        <p:spPr>
          <a:xfrm>
            <a:off x="8522362" y="2464991"/>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3" name="Rectangle 42">
            <a:extLst>
              <a:ext uri="{FF2B5EF4-FFF2-40B4-BE49-F238E27FC236}">
                <a16:creationId xmlns:a16="http://schemas.microsoft.com/office/drawing/2014/main" id="{5585E7C0-71B1-6D49-BED8-913DEF534DD2}"/>
              </a:ext>
            </a:extLst>
          </p:cNvPr>
          <p:cNvSpPr/>
          <p:nvPr/>
        </p:nvSpPr>
        <p:spPr>
          <a:xfrm>
            <a:off x="8785610" y="246127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s</a:t>
            </a:r>
          </a:p>
        </p:txBody>
      </p:sp>
      <p:sp>
        <p:nvSpPr>
          <p:cNvPr id="44" name="Rectangle 43">
            <a:extLst>
              <a:ext uri="{FF2B5EF4-FFF2-40B4-BE49-F238E27FC236}">
                <a16:creationId xmlns:a16="http://schemas.microsoft.com/office/drawing/2014/main" id="{621A499F-0CC7-B04F-BFE7-2F5E7FDB0C00}"/>
              </a:ext>
            </a:extLst>
          </p:cNvPr>
          <p:cNvSpPr/>
          <p:nvPr/>
        </p:nvSpPr>
        <p:spPr>
          <a:xfrm>
            <a:off x="7140673" y="2464991"/>
            <a:ext cx="1114061"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45" name="TextBox 44">
            <a:extLst>
              <a:ext uri="{FF2B5EF4-FFF2-40B4-BE49-F238E27FC236}">
                <a16:creationId xmlns:a16="http://schemas.microsoft.com/office/drawing/2014/main" id="{522AD762-62F0-1946-8DCE-1D1B2F8ACB93}"/>
              </a:ext>
            </a:extLst>
          </p:cNvPr>
          <p:cNvSpPr txBox="1"/>
          <p:nvPr/>
        </p:nvSpPr>
        <p:spPr>
          <a:xfrm>
            <a:off x="10214224" y="1862862"/>
            <a:ext cx="397866" cy="461665"/>
          </a:xfrm>
          <a:prstGeom prst="rect">
            <a:avLst/>
          </a:prstGeom>
          <a:noFill/>
        </p:spPr>
        <p:txBody>
          <a:bodyPr wrap="none" rtlCol="0">
            <a:spAutoFit/>
          </a:bodyPr>
          <a:lstStyle/>
          <a:p>
            <a:r>
              <a:rPr lang="en-US" sz="2400" dirty="0">
                <a:solidFill>
                  <a:srgbClr val="7030A0"/>
                </a:solidFill>
              </a:rPr>
              <a:t>…</a:t>
            </a:r>
          </a:p>
        </p:txBody>
      </p:sp>
      <p:cxnSp>
        <p:nvCxnSpPr>
          <p:cNvPr id="46" name="Straight Arrow Connector 45">
            <a:extLst>
              <a:ext uri="{FF2B5EF4-FFF2-40B4-BE49-F238E27FC236}">
                <a16:creationId xmlns:a16="http://schemas.microsoft.com/office/drawing/2014/main" id="{75F48D8C-7644-0C40-8BA1-57C119F81C4E}"/>
              </a:ext>
            </a:extLst>
          </p:cNvPr>
          <p:cNvCxnSpPr>
            <a:cxnSpLocks/>
            <a:stCxn id="8" idx="2"/>
            <a:endCxn id="15" idx="0"/>
          </p:cNvCxnSpPr>
          <p:nvPr/>
        </p:nvCxnSpPr>
        <p:spPr>
          <a:xfrm flipH="1">
            <a:off x="9187055" y="1838586"/>
            <a:ext cx="1" cy="6264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CF2DB24-5EB0-FF49-A992-30532FECBE6B}"/>
              </a:ext>
            </a:extLst>
          </p:cNvPr>
          <p:cNvCxnSpPr>
            <a:cxnSpLocks/>
            <a:stCxn id="8" idx="2"/>
            <a:endCxn id="43" idx="0"/>
          </p:cNvCxnSpPr>
          <p:nvPr/>
        </p:nvCxnSpPr>
        <p:spPr>
          <a:xfrm flipH="1">
            <a:off x="8919425" y="1838586"/>
            <a:ext cx="267631"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5D12E91-3682-A04D-8099-49189A838072}"/>
              </a:ext>
            </a:extLst>
          </p:cNvPr>
          <p:cNvCxnSpPr>
            <a:cxnSpLocks/>
            <a:stCxn id="8" idx="2"/>
            <a:endCxn id="42" idx="0"/>
          </p:cNvCxnSpPr>
          <p:nvPr/>
        </p:nvCxnSpPr>
        <p:spPr>
          <a:xfrm flipH="1">
            <a:off x="8656177" y="1838586"/>
            <a:ext cx="530879"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700669-F477-5D4D-B037-6F3F96A7BF95}"/>
              </a:ext>
            </a:extLst>
          </p:cNvPr>
          <p:cNvCxnSpPr>
            <a:cxnSpLocks/>
            <a:stCxn id="8" idx="2"/>
            <a:endCxn id="41" idx="0"/>
          </p:cNvCxnSpPr>
          <p:nvPr/>
        </p:nvCxnSpPr>
        <p:spPr>
          <a:xfrm flipH="1">
            <a:off x="8388548" y="1838586"/>
            <a:ext cx="798508" cy="6301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B849AD2-6F86-CA48-8276-F8BABBF0F8E5}"/>
              </a:ext>
            </a:extLst>
          </p:cNvPr>
          <p:cNvCxnSpPr>
            <a:cxnSpLocks/>
            <a:stCxn id="8" idx="2"/>
            <a:endCxn id="40" idx="0"/>
          </p:cNvCxnSpPr>
          <p:nvPr/>
        </p:nvCxnSpPr>
        <p:spPr>
          <a:xfrm flipH="1">
            <a:off x="7006859" y="1838586"/>
            <a:ext cx="2180197" cy="6189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D021555-EBCF-0540-8DF4-CFF13FD654D8}"/>
              </a:ext>
            </a:extLst>
          </p:cNvPr>
          <p:cNvCxnSpPr>
            <a:cxnSpLocks/>
            <a:stCxn id="8" idx="2"/>
            <a:endCxn id="39" idx="0"/>
          </p:cNvCxnSpPr>
          <p:nvPr/>
        </p:nvCxnSpPr>
        <p:spPr>
          <a:xfrm flipH="1">
            <a:off x="6739231" y="1838586"/>
            <a:ext cx="2447825" cy="622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F8994AE-8E29-5A4F-B49E-A664199F4B61}"/>
              </a:ext>
            </a:extLst>
          </p:cNvPr>
          <p:cNvCxnSpPr>
            <a:cxnSpLocks/>
            <a:stCxn id="8" idx="2"/>
            <a:endCxn id="38" idx="0"/>
          </p:cNvCxnSpPr>
          <p:nvPr/>
        </p:nvCxnSpPr>
        <p:spPr>
          <a:xfrm flipH="1">
            <a:off x="6471602" y="1838586"/>
            <a:ext cx="2715454" cy="6264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10F5B77B-A4D2-634E-A751-4A71C93699F5}"/>
              </a:ext>
            </a:extLst>
          </p:cNvPr>
          <p:cNvSpPr txBox="1"/>
          <p:nvPr/>
        </p:nvSpPr>
        <p:spPr>
          <a:xfrm>
            <a:off x="8141691" y="1929377"/>
            <a:ext cx="397866" cy="461665"/>
          </a:xfrm>
          <a:prstGeom prst="rect">
            <a:avLst/>
          </a:prstGeom>
          <a:noFill/>
        </p:spPr>
        <p:txBody>
          <a:bodyPr wrap="none" rtlCol="0">
            <a:spAutoFit/>
          </a:bodyPr>
          <a:lstStyle/>
          <a:p>
            <a:r>
              <a:rPr lang="en-US" sz="2400" dirty="0">
                <a:solidFill>
                  <a:srgbClr val="FF0000"/>
                </a:solidFill>
              </a:rPr>
              <a:t>…</a:t>
            </a:r>
          </a:p>
        </p:txBody>
      </p:sp>
    </p:spTree>
    <p:extLst>
      <p:ext uri="{BB962C8B-B14F-4D97-AF65-F5344CB8AC3E}">
        <p14:creationId xmlns:p14="http://schemas.microsoft.com/office/powerpoint/2010/main" val="1314284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7E4F6-D8B1-F14B-83C7-EAC93456EFCB}"/>
              </a:ext>
            </a:extLst>
          </p:cNvPr>
          <p:cNvSpPr>
            <a:spLocks noGrp="1"/>
          </p:cNvSpPr>
          <p:nvPr>
            <p:ph type="title"/>
          </p:nvPr>
        </p:nvSpPr>
        <p:spPr/>
        <p:txBody>
          <a:bodyPr/>
          <a:lstStyle/>
          <a:p>
            <a:r>
              <a:rPr lang="en-US" dirty="0"/>
              <a:t>Integer Multiplication &amp; Division</a:t>
            </a:r>
          </a:p>
        </p:txBody>
      </p:sp>
      <p:sp>
        <p:nvSpPr>
          <p:cNvPr id="3" name="Text Placeholder 2">
            <a:extLst>
              <a:ext uri="{FF2B5EF4-FFF2-40B4-BE49-F238E27FC236}">
                <a16:creationId xmlns:a16="http://schemas.microsoft.com/office/drawing/2014/main" id="{C36E4182-7EBE-D14E-AF12-C997C516BA1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5BB7C6B7-E877-B74A-8098-8849E8F25302}"/>
              </a:ext>
            </a:extLst>
          </p:cNvPr>
          <p:cNvSpPr>
            <a:spLocks noGrp="1"/>
          </p:cNvSpPr>
          <p:nvPr>
            <p:ph type="ftr" sz="quarter" idx="11"/>
          </p:nvPr>
        </p:nvSpPr>
        <p:spPr/>
        <p:txBody>
          <a:bodyPr/>
          <a:lstStyle/>
          <a:p>
            <a:r>
              <a:rPr lang="en-US"/>
              <a:t>CSCE 231 - Computer Systems Engineering, Fall 2020</a:t>
            </a:r>
            <a:endParaRPr lang="en-US" dirty="0"/>
          </a:p>
        </p:txBody>
      </p:sp>
      <p:sp>
        <p:nvSpPr>
          <p:cNvPr id="5" name="Slide Number Placeholder 4">
            <a:extLst>
              <a:ext uri="{FF2B5EF4-FFF2-40B4-BE49-F238E27FC236}">
                <a16:creationId xmlns:a16="http://schemas.microsoft.com/office/drawing/2014/main" id="{F7AF3E7A-A3E9-6249-B5F6-5D7B18A5B3C0}"/>
              </a:ext>
            </a:extLst>
          </p:cNvPr>
          <p:cNvSpPr>
            <a:spLocks noGrp="1"/>
          </p:cNvSpPr>
          <p:nvPr>
            <p:ph type="sldNum" sz="quarter" idx="12"/>
          </p:nvPr>
        </p:nvSpPr>
        <p:spPr/>
        <p:txBody>
          <a:bodyPr/>
          <a:lstStyle/>
          <a:p>
            <a:fld id="{B30C84D9-7A41-4FEB-892B-80917372DB87}" type="slidenum">
              <a:rPr lang="en-US" smtClean="0"/>
              <a:t>46</a:t>
            </a:fld>
            <a:endParaRPr lang="en-US"/>
          </a:p>
        </p:txBody>
      </p:sp>
    </p:spTree>
    <p:extLst>
      <p:ext uri="{BB962C8B-B14F-4D97-AF65-F5344CB8AC3E}">
        <p14:creationId xmlns:p14="http://schemas.microsoft.com/office/powerpoint/2010/main" val="455471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4" name="Content Placeholder 3">
            <a:extLst>
              <a:ext uri="{FF2B5EF4-FFF2-40B4-BE49-F238E27FC236}">
                <a16:creationId xmlns:a16="http://schemas.microsoft.com/office/drawing/2014/main" id="{D2EB394A-0C12-AB46-80F3-47FB119960F8}"/>
              </a:ext>
            </a:extLst>
          </p:cNvPr>
          <p:cNvSpPr>
            <a:spLocks noGrp="1"/>
          </p:cNvSpPr>
          <p:nvPr>
            <p:ph sz="half" idx="2"/>
          </p:nvPr>
        </p:nvSpPr>
        <p:spPr>
          <a:xfrm>
            <a:off x="6172200" y="1825625"/>
            <a:ext cx="5859966" cy="4667250"/>
          </a:xfrm>
        </p:spPr>
        <p:txBody>
          <a:bodyPr/>
          <a:lstStyle/>
          <a:p>
            <a:r>
              <a:rPr lang="en-US" dirty="0"/>
              <a:t>Multiply two </a:t>
            </a:r>
            <a:r>
              <a:rPr lang="en-US" i="1" dirty="0"/>
              <a:t>n</a:t>
            </a:r>
            <a:r>
              <a:rPr lang="en-US" dirty="0"/>
              <a:t>-bit integers</a:t>
            </a:r>
          </a:p>
          <a:p>
            <a:r>
              <a:rPr lang="en-US" dirty="0"/>
              <a:t>Potentially need 2</a:t>
            </a:r>
            <a:r>
              <a:rPr lang="en-US" i="1" dirty="0"/>
              <a:t>n </a:t>
            </a:r>
            <a:r>
              <a:rPr lang="en-US" dirty="0"/>
              <a:t>bits for product</a:t>
            </a:r>
          </a:p>
          <a:p>
            <a:endParaRPr lang="en-US" dirty="0"/>
          </a:p>
          <a:p>
            <a:r>
              <a:rPr lang="en-US" dirty="0"/>
              <a:t>Only have </a:t>
            </a:r>
            <a:r>
              <a:rPr lang="en-US" i="1" dirty="0"/>
              <a:t>n</a:t>
            </a:r>
            <a:r>
              <a:rPr lang="en-US" dirty="0"/>
              <a:t> bits available for product</a:t>
            </a:r>
          </a:p>
          <a:p>
            <a:endParaRPr lang="en-US" dirty="0">
              <a:solidFill>
                <a:srgbClr val="FF0000"/>
              </a:solidFill>
            </a:endParaRPr>
          </a:p>
          <a:p>
            <a:r>
              <a:rPr lang="en-US" dirty="0">
                <a:solidFill>
                  <a:srgbClr val="FF0000"/>
                </a:solidFill>
              </a:rPr>
              <a:t>Truncate high-order </a:t>
            </a:r>
            <a:r>
              <a:rPr lang="en-US" i="1" dirty="0">
                <a:solidFill>
                  <a:srgbClr val="FF0000"/>
                </a:solidFill>
              </a:rPr>
              <a:t>n</a:t>
            </a:r>
            <a:r>
              <a:rPr lang="en-US" dirty="0">
                <a:solidFill>
                  <a:srgbClr val="FF0000"/>
                </a:solidFill>
              </a:rPr>
              <a:t> bits</a:t>
            </a:r>
          </a:p>
          <a:p>
            <a:endParaRPr lang="en-US" dirty="0">
              <a:solidFill>
                <a:srgbClr val="FF0000"/>
              </a:solidFill>
            </a:endParaRPr>
          </a:p>
          <a:p>
            <a:r>
              <a:rPr lang="en-US" dirty="0"/>
              <a:t>Implements modular arithmetic</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dirty="0"/>
              <a:t>Programming at the Hardware/Software Interface</a:t>
            </a:r>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8" name="Rectangle 7">
            <a:extLst>
              <a:ext uri="{FF2B5EF4-FFF2-40B4-BE49-F238E27FC236}">
                <a16:creationId xmlns:a16="http://schemas.microsoft.com/office/drawing/2014/main" id="{C3044752-2D80-374D-9162-3AA9D2881EAD}"/>
              </a:ext>
            </a:extLst>
          </p:cNvPr>
          <p:cNvSpPr/>
          <p:nvPr/>
        </p:nvSpPr>
        <p:spPr>
          <a:xfrm>
            <a:off x="3425123"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BF1BC9-F2C2-7240-A079-042D0F1EFC21}"/>
              </a:ext>
            </a:extLst>
          </p:cNvPr>
          <p:cNvSpPr/>
          <p:nvPr/>
        </p:nvSpPr>
        <p:spPr>
          <a:xfrm>
            <a:off x="3692752"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74FBF84-1881-8A4A-822A-D6E826CAB776}"/>
              </a:ext>
            </a:extLst>
          </p:cNvPr>
          <p:cNvSpPr/>
          <p:nvPr/>
        </p:nvSpPr>
        <p:spPr>
          <a:xfrm>
            <a:off x="3960380" y="2133600"/>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429933-4C8E-124A-822F-9C9A07565221}"/>
              </a:ext>
            </a:extLst>
          </p:cNvPr>
          <p:cNvSpPr/>
          <p:nvPr/>
        </p:nvSpPr>
        <p:spPr>
          <a:xfrm>
            <a:off x="5342069" y="2144751"/>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56C31B-81E3-7546-8F48-41DC0B88D6E5}"/>
              </a:ext>
            </a:extLst>
          </p:cNvPr>
          <p:cNvSpPr/>
          <p:nvPr/>
        </p:nvSpPr>
        <p:spPr>
          <a:xfrm>
            <a:off x="5609698" y="2141034"/>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A288D4F-EBBC-D740-87BB-70D5EEC0A9DA}"/>
              </a:ext>
            </a:extLst>
          </p:cNvPr>
          <p:cNvSpPr/>
          <p:nvPr/>
        </p:nvSpPr>
        <p:spPr>
          <a:xfrm>
            <a:off x="5872946" y="2137317"/>
            <a:ext cx="267629" cy="267629"/>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E1B3B61-AA5B-0E4D-AF0C-08D4447A46DF}"/>
              </a:ext>
            </a:extLst>
          </p:cNvPr>
          <p:cNvSpPr/>
          <p:nvPr/>
        </p:nvSpPr>
        <p:spPr>
          <a:xfrm>
            <a:off x="4228009" y="2141034"/>
            <a:ext cx="1114061" cy="260195"/>
          </a:xfrm>
          <a:prstGeom prst="rect">
            <a:avLst/>
          </a:prstGeom>
          <a:solidFill>
            <a:srgbClr val="00206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15" name="Rectangle 14">
            <a:extLst>
              <a:ext uri="{FF2B5EF4-FFF2-40B4-BE49-F238E27FC236}">
                <a16:creationId xmlns:a16="http://schemas.microsoft.com/office/drawing/2014/main" id="{48D2295C-84DD-274B-8180-C39F30ED6130}"/>
              </a:ext>
            </a:extLst>
          </p:cNvPr>
          <p:cNvSpPr/>
          <p:nvPr/>
        </p:nvSpPr>
        <p:spPr>
          <a:xfrm>
            <a:off x="3425122"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8DBF97-8F04-704B-979B-942BFED65866}"/>
              </a:ext>
            </a:extLst>
          </p:cNvPr>
          <p:cNvSpPr/>
          <p:nvPr/>
        </p:nvSpPr>
        <p:spPr>
          <a:xfrm>
            <a:off x="3692751"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A37583-4C9E-BD44-B4AD-D4CB8804B447}"/>
              </a:ext>
            </a:extLst>
          </p:cNvPr>
          <p:cNvSpPr/>
          <p:nvPr/>
        </p:nvSpPr>
        <p:spPr>
          <a:xfrm>
            <a:off x="3960379" y="2598814"/>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E6F1C47-6EC0-374E-8FE3-D12A8E78BC43}"/>
              </a:ext>
            </a:extLst>
          </p:cNvPr>
          <p:cNvSpPr/>
          <p:nvPr/>
        </p:nvSpPr>
        <p:spPr>
          <a:xfrm>
            <a:off x="5342068" y="2609965"/>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7A18B5-69FD-DA44-9431-CC31EDFA698A}"/>
              </a:ext>
            </a:extLst>
          </p:cNvPr>
          <p:cNvSpPr/>
          <p:nvPr/>
        </p:nvSpPr>
        <p:spPr>
          <a:xfrm>
            <a:off x="5609697" y="2606248"/>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3C6620-8C2B-1646-A7B4-1A7849A298FD}"/>
              </a:ext>
            </a:extLst>
          </p:cNvPr>
          <p:cNvSpPr/>
          <p:nvPr/>
        </p:nvSpPr>
        <p:spPr>
          <a:xfrm>
            <a:off x="5872945" y="2602531"/>
            <a:ext cx="267629" cy="267629"/>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A4EA5C-ECE0-BF43-8A1E-EDBAAC2353CB}"/>
              </a:ext>
            </a:extLst>
          </p:cNvPr>
          <p:cNvSpPr/>
          <p:nvPr/>
        </p:nvSpPr>
        <p:spPr>
          <a:xfrm>
            <a:off x="4228008" y="2606248"/>
            <a:ext cx="1114061" cy="260195"/>
          </a:xfrm>
          <a:prstGeom prst="rect">
            <a:avLst/>
          </a:prstGeom>
          <a:solidFill>
            <a:schemeClr val="accent6">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2" name="Rectangle 21">
            <a:extLst>
              <a:ext uri="{FF2B5EF4-FFF2-40B4-BE49-F238E27FC236}">
                <a16:creationId xmlns:a16="http://schemas.microsoft.com/office/drawing/2014/main" id="{229057D4-97BF-E646-8950-09549CE5A921}"/>
              </a:ext>
            </a:extLst>
          </p:cNvPr>
          <p:cNvSpPr/>
          <p:nvPr/>
        </p:nvSpPr>
        <p:spPr>
          <a:xfrm>
            <a:off x="3425122"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94D4963-CBD6-6C4E-809D-E3296201AEBB}"/>
              </a:ext>
            </a:extLst>
          </p:cNvPr>
          <p:cNvSpPr/>
          <p:nvPr/>
        </p:nvSpPr>
        <p:spPr>
          <a:xfrm>
            <a:off x="3692751"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D9AB50C-B762-9E4A-9D6A-CC666C2D43ED}"/>
              </a:ext>
            </a:extLst>
          </p:cNvPr>
          <p:cNvSpPr/>
          <p:nvPr/>
        </p:nvSpPr>
        <p:spPr>
          <a:xfrm>
            <a:off x="3960379" y="3244502"/>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DBBF41-38CA-4443-83BB-FEE12686228A}"/>
              </a:ext>
            </a:extLst>
          </p:cNvPr>
          <p:cNvSpPr/>
          <p:nvPr/>
        </p:nvSpPr>
        <p:spPr>
          <a:xfrm>
            <a:off x="5342068" y="3255653"/>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5584A2A-20A6-F94C-A11D-2C50C36CEFA8}"/>
              </a:ext>
            </a:extLst>
          </p:cNvPr>
          <p:cNvSpPr/>
          <p:nvPr/>
        </p:nvSpPr>
        <p:spPr>
          <a:xfrm>
            <a:off x="5609697" y="3251936"/>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4CA0BD5-32AB-5E47-96E4-556C929F7FFD}"/>
              </a:ext>
            </a:extLst>
          </p:cNvPr>
          <p:cNvSpPr/>
          <p:nvPr/>
        </p:nvSpPr>
        <p:spPr>
          <a:xfrm>
            <a:off x="5872945" y="3248219"/>
            <a:ext cx="267629" cy="267629"/>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D90BFA-4B85-7C45-B648-081857D5FD8B}"/>
              </a:ext>
            </a:extLst>
          </p:cNvPr>
          <p:cNvSpPr/>
          <p:nvPr/>
        </p:nvSpPr>
        <p:spPr>
          <a:xfrm>
            <a:off x="4228008" y="3251936"/>
            <a:ext cx="1114061" cy="260195"/>
          </a:xfrm>
          <a:prstGeom prst="rect">
            <a:avLst/>
          </a:prstGeom>
          <a:solidFill>
            <a:schemeClr val="accent4">
              <a:lumMod val="50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p>
          <a:p>
            <a:pPr algn="ctr"/>
            <a:endParaRPr lang="en-US" sz="800" dirty="0">
              <a:solidFill>
                <a:srgbClr val="FFFF00"/>
              </a:solidFill>
            </a:endParaRPr>
          </a:p>
        </p:txBody>
      </p:sp>
      <p:sp>
        <p:nvSpPr>
          <p:cNvPr id="29" name="Rectangle 28">
            <a:extLst>
              <a:ext uri="{FF2B5EF4-FFF2-40B4-BE49-F238E27FC236}">
                <a16:creationId xmlns:a16="http://schemas.microsoft.com/office/drawing/2014/main" id="{8D041D67-BD84-3543-B078-5D3CA15EA3EC}"/>
              </a:ext>
            </a:extLst>
          </p:cNvPr>
          <p:cNvSpPr/>
          <p:nvPr/>
        </p:nvSpPr>
        <p:spPr>
          <a:xfrm>
            <a:off x="3159684" y="3250078"/>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EE28677-3E4C-0243-BE6E-9A5BD599198C}"/>
              </a:ext>
            </a:extLst>
          </p:cNvPr>
          <p:cNvSpPr txBox="1"/>
          <p:nvPr/>
        </p:nvSpPr>
        <p:spPr>
          <a:xfrm>
            <a:off x="511386" y="2105050"/>
            <a:ext cx="295274" cy="369332"/>
          </a:xfrm>
          <a:prstGeom prst="rect">
            <a:avLst/>
          </a:prstGeom>
          <a:noFill/>
        </p:spPr>
        <p:txBody>
          <a:bodyPr wrap="none" rtlCol="0">
            <a:spAutoFit/>
          </a:bodyPr>
          <a:lstStyle/>
          <a:p>
            <a:pPr algn="r"/>
            <a:r>
              <a:rPr lang="en-US" dirty="0"/>
              <a:t>a</a:t>
            </a:r>
          </a:p>
        </p:txBody>
      </p:sp>
      <p:sp>
        <p:nvSpPr>
          <p:cNvPr id="31" name="TextBox 30">
            <a:extLst>
              <a:ext uri="{FF2B5EF4-FFF2-40B4-BE49-F238E27FC236}">
                <a16:creationId xmlns:a16="http://schemas.microsoft.com/office/drawing/2014/main" id="{9DAFEAAD-CACF-DF4F-8091-5D8A4A0B6476}"/>
              </a:ext>
            </a:extLst>
          </p:cNvPr>
          <p:cNvSpPr txBox="1"/>
          <p:nvPr/>
        </p:nvSpPr>
        <p:spPr>
          <a:xfrm>
            <a:off x="483433" y="2570264"/>
            <a:ext cx="306494" cy="369332"/>
          </a:xfrm>
          <a:prstGeom prst="rect">
            <a:avLst/>
          </a:prstGeom>
          <a:noFill/>
        </p:spPr>
        <p:txBody>
          <a:bodyPr wrap="none" rtlCol="0">
            <a:spAutoFit/>
          </a:bodyPr>
          <a:lstStyle/>
          <a:p>
            <a:pPr algn="r"/>
            <a:r>
              <a:rPr lang="en-US" dirty="0"/>
              <a:t>b</a:t>
            </a:r>
          </a:p>
        </p:txBody>
      </p:sp>
      <p:sp>
        <p:nvSpPr>
          <p:cNvPr id="32" name="TextBox 31">
            <a:extLst>
              <a:ext uri="{FF2B5EF4-FFF2-40B4-BE49-F238E27FC236}">
                <a16:creationId xmlns:a16="http://schemas.microsoft.com/office/drawing/2014/main" id="{C421AA72-ED8B-7944-8DA2-7FFA2F13D754}"/>
              </a:ext>
            </a:extLst>
          </p:cNvPr>
          <p:cNvSpPr txBox="1"/>
          <p:nvPr/>
        </p:nvSpPr>
        <p:spPr>
          <a:xfrm>
            <a:off x="263019" y="3208518"/>
            <a:ext cx="532517" cy="369332"/>
          </a:xfrm>
          <a:prstGeom prst="rect">
            <a:avLst/>
          </a:prstGeom>
          <a:noFill/>
        </p:spPr>
        <p:txBody>
          <a:bodyPr wrap="none" rtlCol="0">
            <a:spAutoFit/>
          </a:bodyPr>
          <a:lstStyle/>
          <a:p>
            <a:pPr algn="r"/>
            <a:r>
              <a:rPr lang="en-US" dirty="0" err="1"/>
              <a:t>a•b</a:t>
            </a:r>
            <a:endParaRPr lang="en-US" dirty="0"/>
          </a:p>
        </p:txBody>
      </p:sp>
      <p:pic>
        <p:nvPicPr>
          <p:cNvPr id="3" name="Picture 2">
            <a:extLst>
              <a:ext uri="{FF2B5EF4-FFF2-40B4-BE49-F238E27FC236}">
                <a16:creationId xmlns:a16="http://schemas.microsoft.com/office/drawing/2014/main" id="{6A35B975-A798-5640-BD22-78A8AEFF1DB4}"/>
              </a:ext>
            </a:extLst>
          </p:cNvPr>
          <p:cNvPicPr>
            <a:picLocks noChangeAspect="1"/>
          </p:cNvPicPr>
          <p:nvPr/>
        </p:nvPicPr>
        <p:blipFill>
          <a:blip r:embed="rId2"/>
          <a:stretch>
            <a:fillRect/>
          </a:stretch>
        </p:blipFill>
        <p:spPr>
          <a:xfrm>
            <a:off x="7270750" y="5790426"/>
            <a:ext cx="2679700" cy="342900"/>
          </a:xfrm>
          <a:prstGeom prst="rect">
            <a:avLst/>
          </a:prstGeom>
        </p:spPr>
      </p:pic>
      <p:sp>
        <p:nvSpPr>
          <p:cNvPr id="38" name="Rectangle 37">
            <a:extLst>
              <a:ext uri="{FF2B5EF4-FFF2-40B4-BE49-F238E27FC236}">
                <a16:creationId xmlns:a16="http://schemas.microsoft.com/office/drawing/2014/main" id="{D9B7EB7E-7901-354E-9FF8-23CA2ADDDBBF}"/>
              </a:ext>
            </a:extLst>
          </p:cNvPr>
          <p:cNvSpPr/>
          <p:nvPr/>
        </p:nvSpPr>
        <p:spPr>
          <a:xfrm>
            <a:off x="2928015" y="3259369"/>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EE72F6B-53AC-8E4A-A334-08633B844791}"/>
              </a:ext>
            </a:extLst>
          </p:cNvPr>
          <p:cNvSpPr/>
          <p:nvPr/>
        </p:nvSpPr>
        <p:spPr>
          <a:xfrm>
            <a:off x="2674706" y="3253962"/>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D846BA9-8093-614D-96C0-EF3EB15EB8B0}"/>
              </a:ext>
            </a:extLst>
          </p:cNvPr>
          <p:cNvSpPr/>
          <p:nvPr/>
        </p:nvSpPr>
        <p:spPr>
          <a:xfrm>
            <a:off x="1267306" y="3266803"/>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045DAC1-1763-924F-A1DD-49DFF366334C}"/>
              </a:ext>
            </a:extLst>
          </p:cNvPr>
          <p:cNvSpPr/>
          <p:nvPr/>
        </p:nvSpPr>
        <p:spPr>
          <a:xfrm>
            <a:off x="1035637" y="3276094"/>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34D161C-E340-474C-84C7-6E30B4EED1E4}"/>
              </a:ext>
            </a:extLst>
          </p:cNvPr>
          <p:cNvSpPr/>
          <p:nvPr/>
        </p:nvSpPr>
        <p:spPr>
          <a:xfrm>
            <a:off x="782328" y="3270687"/>
            <a:ext cx="267629" cy="267629"/>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3FC9FF2-3B22-F247-9DC4-D76AA692514A}"/>
              </a:ext>
            </a:extLst>
          </p:cNvPr>
          <p:cNvSpPr/>
          <p:nvPr/>
        </p:nvSpPr>
        <p:spPr>
          <a:xfrm>
            <a:off x="1537471" y="3266803"/>
            <a:ext cx="1149463" cy="260195"/>
          </a:xfrm>
          <a:prstGeom prst="rect">
            <a:avLst/>
          </a:prstGeom>
          <a:solidFill>
            <a:srgbClr val="C0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 . .</a:t>
            </a:r>
            <a:endParaRPr lang="en-US" sz="800" dirty="0">
              <a:solidFill>
                <a:srgbClr val="FFFF00"/>
              </a:solidFill>
            </a:endParaRPr>
          </a:p>
          <a:p>
            <a:pPr algn="ctr"/>
            <a:endParaRPr lang="en-US" sz="800" dirty="0">
              <a:solidFill>
                <a:srgbClr val="FFFF00"/>
              </a:solidFill>
            </a:endParaRPr>
          </a:p>
        </p:txBody>
      </p:sp>
    </p:spTree>
    <p:extLst>
      <p:ext uri="{BB962C8B-B14F-4D97-AF65-F5344CB8AC3E}">
        <p14:creationId xmlns:p14="http://schemas.microsoft.com/office/powerpoint/2010/main" val="228484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par>
                                <p:cTn id="13" presetID="14" presetClass="entr" presetSubtype="5"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randombar(vertical)">
                                      <p:cBhvr>
                                        <p:cTn id="15" dur="500"/>
                                        <p:tgtEl>
                                          <p:spTgt spid="22"/>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randombar(vertical)">
                                      <p:cBhvr>
                                        <p:cTn id="18" dur="500"/>
                                        <p:tgtEl>
                                          <p:spTgt spid="23"/>
                                        </p:tgtEl>
                                      </p:cBhvr>
                                    </p:animEffect>
                                  </p:childTnLst>
                                </p:cTn>
                              </p:par>
                              <p:par>
                                <p:cTn id="19" presetID="14" presetClass="entr" presetSubtype="5"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randombar(vertical)">
                                      <p:cBhvr>
                                        <p:cTn id="21" dur="500"/>
                                        <p:tgtEl>
                                          <p:spTgt spid="24"/>
                                        </p:tgtEl>
                                      </p:cBhvr>
                                    </p:animEffect>
                                  </p:childTnLst>
                                </p:cTn>
                              </p:par>
                              <p:par>
                                <p:cTn id="22" presetID="14" presetClass="entr" presetSubtype="5"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randombar(vertical)">
                                      <p:cBhvr>
                                        <p:cTn id="24" dur="500"/>
                                        <p:tgtEl>
                                          <p:spTgt spid="25"/>
                                        </p:tgtEl>
                                      </p:cBhvr>
                                    </p:animEffect>
                                  </p:childTnLst>
                                </p:cTn>
                              </p:par>
                              <p:par>
                                <p:cTn id="25" presetID="14" presetClass="entr" presetSubtype="5"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randombar(vertical)">
                                      <p:cBhvr>
                                        <p:cTn id="27" dur="500"/>
                                        <p:tgtEl>
                                          <p:spTgt spid="26"/>
                                        </p:tgtEl>
                                      </p:cBhvr>
                                    </p:animEffect>
                                  </p:childTnLst>
                                </p:cTn>
                              </p:par>
                              <p:par>
                                <p:cTn id="28" presetID="14" presetClass="entr" presetSubtype="5"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randombar(vertical)">
                                      <p:cBhvr>
                                        <p:cTn id="30" dur="500"/>
                                        <p:tgtEl>
                                          <p:spTgt spid="27"/>
                                        </p:tgtEl>
                                      </p:cBhvr>
                                    </p:animEffect>
                                  </p:childTnLst>
                                </p:cTn>
                              </p:par>
                              <p:par>
                                <p:cTn id="31" presetID="14" presetClass="entr" presetSubtype="5"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randombar(vertical)">
                                      <p:cBhvr>
                                        <p:cTn id="33" dur="500"/>
                                        <p:tgtEl>
                                          <p:spTgt spid="28"/>
                                        </p:tgtEl>
                                      </p:cBhvr>
                                    </p:animEffect>
                                  </p:childTnLst>
                                </p:cTn>
                              </p:par>
                              <p:par>
                                <p:cTn id="34" presetID="14" presetClass="entr" presetSubtype="5" fill="hold" grpId="2"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randombar(vertical)">
                                      <p:cBhvr>
                                        <p:cTn id="36" dur="500"/>
                                        <p:tgtEl>
                                          <p:spTgt spid="29"/>
                                        </p:tgtEl>
                                      </p:cBhvr>
                                    </p:animEffect>
                                  </p:childTnLst>
                                </p:cTn>
                              </p:par>
                              <p:par>
                                <p:cTn id="37" presetID="14" presetClass="entr" presetSubtype="5"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randombar(vertical)">
                                      <p:cBhvr>
                                        <p:cTn id="39" dur="500"/>
                                        <p:tgtEl>
                                          <p:spTgt spid="32"/>
                                        </p:tgtEl>
                                      </p:cBhvr>
                                    </p:animEffect>
                                  </p:childTnLst>
                                </p:cTn>
                              </p:par>
                              <p:par>
                                <p:cTn id="40" presetID="14" presetClass="entr" presetSubtype="5" fill="hold" grpId="2"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randombar(vertical)">
                                      <p:cBhvr>
                                        <p:cTn id="42" dur="500"/>
                                        <p:tgtEl>
                                          <p:spTgt spid="38"/>
                                        </p:tgtEl>
                                      </p:cBhvr>
                                    </p:animEffect>
                                  </p:childTnLst>
                                </p:cTn>
                              </p:par>
                              <p:par>
                                <p:cTn id="43" presetID="14" presetClass="entr" presetSubtype="5" fill="hold" grpId="2"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randombar(vertical)">
                                      <p:cBhvr>
                                        <p:cTn id="45" dur="500"/>
                                        <p:tgtEl>
                                          <p:spTgt spid="39"/>
                                        </p:tgtEl>
                                      </p:cBhvr>
                                    </p:animEffect>
                                  </p:childTnLst>
                                </p:cTn>
                              </p:par>
                              <p:par>
                                <p:cTn id="46" presetID="14" presetClass="entr" presetSubtype="5" fill="hold" grpId="2"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randombar(vertical)">
                                      <p:cBhvr>
                                        <p:cTn id="48" dur="500"/>
                                        <p:tgtEl>
                                          <p:spTgt spid="40"/>
                                        </p:tgtEl>
                                      </p:cBhvr>
                                    </p:animEffect>
                                  </p:childTnLst>
                                </p:cTn>
                              </p:par>
                              <p:par>
                                <p:cTn id="49" presetID="14" presetClass="entr" presetSubtype="5"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randombar(vertical)">
                                      <p:cBhvr>
                                        <p:cTn id="51" dur="500"/>
                                        <p:tgtEl>
                                          <p:spTgt spid="41"/>
                                        </p:tgtEl>
                                      </p:cBhvr>
                                    </p:animEffect>
                                  </p:childTnLst>
                                </p:cTn>
                              </p:par>
                              <p:par>
                                <p:cTn id="52" presetID="14" presetClass="entr" presetSubtype="5" fill="hold" grpId="2"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randombar(vertical)">
                                      <p:cBhvr>
                                        <p:cTn id="54" dur="500"/>
                                        <p:tgtEl>
                                          <p:spTgt spid="42"/>
                                        </p:tgtEl>
                                      </p:cBhvr>
                                    </p:animEffect>
                                  </p:childTnLst>
                                </p:cTn>
                              </p:par>
                              <p:par>
                                <p:cTn id="55" presetID="14" presetClass="entr" presetSubtype="5" fill="hold" grpId="2"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randombar(vertical)">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animEffect transition="in" filter="dissolve">
                                      <p:cBhvr>
                                        <p:cTn id="62" dur="500"/>
                                        <p:tgtEl>
                                          <p:spTgt spid="4">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animEffect transition="in" filter="dissolve">
                                      <p:cBhvr>
                                        <p:cTn id="67" dur="500"/>
                                        <p:tgtEl>
                                          <p:spTgt spid="4">
                                            <p:txEl>
                                              <p:pRg st="5" end="5"/>
                                            </p:txEl>
                                          </p:spTgt>
                                        </p:tgtEl>
                                      </p:cBhvr>
                                    </p:animEffect>
                                  </p:childTnLst>
                                </p:cTn>
                              </p:par>
                              <p:par>
                                <p:cTn id="68" presetID="41" presetClass="path" presetSubtype="0" accel="50000" decel="50000" fill="hold" grpId="0" nodeType="withEffect">
                                  <p:stCondLst>
                                    <p:cond delay="0"/>
                                  </p:stCondLst>
                                  <p:childTnLst>
                                    <p:animMotion origin="layout" path="M -2.08333E-6 2.96296E-6 C -0.00312 -0.01621 -0.01354 -0.03195 -0.01732 -0.03195 C -0.04062 -0.03195 -0.06471 0.21921 -0.06471 0.4706 C -0.06471 0.34398 -0.07682 0.21921 -0.08802 0.21921 C -0.1 0.21921 -0.1112 0.34583 -0.1112 0.4706 C -0.1112 0.4081 -0.11719 0.34398 -0.12331 0.34398 C -0.12929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2 -0.15768 0.4662 -0.15768 0.46435 C -0.15846 0.46435 -0.15846 0.4662 -0.15846 0.46852 C -0.15924 0.46852 -0.15924 0.46666 -0.15924 0.46435 C -0.16015 0.46435 -0.16015 0.4662 -0.16015 0.46852 " pathEditMode="relative" rAng="0" ptsTypes="AAAAAAAAAAAAAAAAAAA">
                                      <p:cBhvr>
                                        <p:cTn id="69" dur="2000" fill="hold"/>
                                        <p:tgtEl>
                                          <p:spTgt spid="29"/>
                                        </p:tgtEl>
                                        <p:attrNameLst>
                                          <p:attrName>ppt_x</p:attrName>
                                          <p:attrName>ppt_y</p:attrName>
                                        </p:attrNameLst>
                                      </p:cBhvr>
                                      <p:rCtr x="-8008" y="21921"/>
                                    </p:animMotion>
                                  </p:childTnLst>
                                </p:cTn>
                              </p:par>
                              <p:par>
                                <p:cTn id="70" presetID="10" presetClass="exit" presetSubtype="0" fill="hold" grpId="1" nodeType="withEffect">
                                  <p:stCondLst>
                                    <p:cond delay="0"/>
                                  </p:stCondLst>
                                  <p:childTnLst>
                                    <p:animEffect transition="out" filter="fade">
                                      <p:cBhvr>
                                        <p:cTn id="71" dur="1000"/>
                                        <p:tgtEl>
                                          <p:spTgt spid="29"/>
                                        </p:tgtEl>
                                      </p:cBhvr>
                                    </p:animEffect>
                                    <p:set>
                                      <p:cBhvr>
                                        <p:cTn id="72" dur="1" fill="hold">
                                          <p:stCondLst>
                                            <p:cond delay="999"/>
                                          </p:stCondLst>
                                        </p:cTn>
                                        <p:tgtEl>
                                          <p:spTgt spid="29"/>
                                        </p:tgtEl>
                                        <p:attrNameLst>
                                          <p:attrName>style.visibility</p:attrName>
                                        </p:attrNameLst>
                                      </p:cBhvr>
                                      <p:to>
                                        <p:strVal val="hidden"/>
                                      </p:to>
                                    </p:set>
                                  </p:childTnLst>
                                </p:cTn>
                              </p:par>
                              <p:par>
                                <p:cTn id="73" presetID="41" presetClass="path" presetSubtype="0" accel="50000" decel="50000" fill="hold" grpId="0" nodeType="withEffect">
                                  <p:stCondLst>
                                    <p:cond delay="0"/>
                                  </p:stCondLst>
                                  <p:childTnLst>
                                    <p:animMotion origin="layout" path="M -1.66667E-6 4.07407E-6 C -0.00312 -0.01621 -0.01354 -0.03195 -0.01732 -0.03195 C -0.04062 -0.03195 -0.06471 0.21921 -0.06471 0.4706 C -0.06471 0.34398 -0.07682 0.21921 -0.08802 0.21921 C -0.1 0.21921 -0.1112 0.34583 -0.1112 0.4706 C -0.1112 0.4081 -0.11719 0.34398 -0.12331 0.34398 C -0.1293 0.34398 -0.13528 0.40625 -0.13528 0.4706 C -0.13528 0.43842 -0.13828 0.4081 -0.14114 0.4081 C -0.14427 0.4081 -0.14713 0.44027 -0.14713 0.4706 C -0.14713 0.45416 -0.1487 0.43842 -0.15026 0.43842 C -0.15104 0.43842 -0.15325 0.45463 -0.15325 0.4706 C -0.15325 0.4625 -0.15403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5 0.46435 -0.16015 0.4662 -0.16015 0.46851 " pathEditMode="relative" rAng="0" ptsTypes="AAAAAAAAAAAAAAAAAAA">
                                      <p:cBhvr>
                                        <p:cTn id="74" dur="2000" fill="hold"/>
                                        <p:tgtEl>
                                          <p:spTgt spid="38"/>
                                        </p:tgtEl>
                                        <p:attrNameLst>
                                          <p:attrName>ppt_x</p:attrName>
                                          <p:attrName>ppt_y</p:attrName>
                                        </p:attrNameLst>
                                      </p:cBhvr>
                                      <p:rCtr x="-8008" y="21921"/>
                                    </p:animMotion>
                                  </p:childTnLst>
                                </p:cTn>
                              </p:par>
                              <p:par>
                                <p:cTn id="75" presetID="10" presetClass="exit" presetSubtype="0" fill="hold" grpId="1" nodeType="withEffect">
                                  <p:stCondLst>
                                    <p:cond delay="0"/>
                                  </p:stCondLst>
                                  <p:childTnLst>
                                    <p:animEffect transition="out" filter="fade">
                                      <p:cBhvr>
                                        <p:cTn id="76" dur="1000"/>
                                        <p:tgtEl>
                                          <p:spTgt spid="38"/>
                                        </p:tgtEl>
                                      </p:cBhvr>
                                    </p:animEffect>
                                    <p:set>
                                      <p:cBhvr>
                                        <p:cTn id="77" dur="1" fill="hold">
                                          <p:stCondLst>
                                            <p:cond delay="999"/>
                                          </p:stCondLst>
                                        </p:cTn>
                                        <p:tgtEl>
                                          <p:spTgt spid="38"/>
                                        </p:tgtEl>
                                        <p:attrNameLst>
                                          <p:attrName>style.visibility</p:attrName>
                                        </p:attrNameLst>
                                      </p:cBhvr>
                                      <p:to>
                                        <p:strVal val="hidden"/>
                                      </p:to>
                                    </p:set>
                                  </p:childTnLst>
                                </p:cTn>
                              </p:par>
                              <p:par>
                                <p:cTn id="78" presetID="41" presetClass="path" presetSubtype="0" accel="50000" decel="50000" fill="hold" grpId="0" nodeType="withEffect">
                                  <p:stCondLst>
                                    <p:cond delay="0"/>
                                  </p:stCondLst>
                                  <p:childTnLst>
                                    <p:animMotion origin="layout" path="M 1.45833E-6 -1.48148E-6 C -0.00313 -0.0162 -0.01354 -0.03194 -0.01732 -0.03194 C -0.04063 -0.03194 -0.06471 0.21921 -0.06471 0.4706 C -0.06471 0.34398 -0.07682 0.21921 -0.08802 0.21921 C -0.1 0.21921 -0.1112 0.34583 -0.1112 0.4706 C -0.1112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1 -0.15612 0.4625 -0.1569 0.4625 C -0.1569 0.46435 -0.15768 0.46667 -0.15768 0.4706 C -0.15768 0.46852 -0.15768 0.46621 -0.15768 0.46435 C -0.15846 0.46435 -0.15846 0.46621 -0.15846 0.46852 C -0.15925 0.46852 -0.15925 0.46667 -0.15925 0.46435 C -0.16016 0.46435 -0.16016 0.46621 -0.16016 0.46852 " pathEditMode="relative" rAng="0" ptsTypes="AAAAAAAAAAAAAAAAAAA">
                                      <p:cBhvr>
                                        <p:cTn id="79" dur="2000" fill="hold"/>
                                        <p:tgtEl>
                                          <p:spTgt spid="39"/>
                                        </p:tgtEl>
                                        <p:attrNameLst>
                                          <p:attrName>ppt_x</p:attrName>
                                          <p:attrName>ppt_y</p:attrName>
                                        </p:attrNameLst>
                                      </p:cBhvr>
                                      <p:rCtr x="-8008" y="21921"/>
                                    </p:animMotion>
                                  </p:childTnLst>
                                </p:cTn>
                              </p:par>
                              <p:par>
                                <p:cTn id="80" presetID="10" presetClass="exit" presetSubtype="0" fill="hold" grpId="1" nodeType="withEffect">
                                  <p:stCondLst>
                                    <p:cond delay="0"/>
                                  </p:stCondLst>
                                  <p:childTnLst>
                                    <p:animEffect transition="out" filter="fade">
                                      <p:cBhvr>
                                        <p:cTn id="81" dur="1000"/>
                                        <p:tgtEl>
                                          <p:spTgt spid="39"/>
                                        </p:tgtEl>
                                      </p:cBhvr>
                                    </p:animEffect>
                                    <p:set>
                                      <p:cBhvr>
                                        <p:cTn id="82" dur="1" fill="hold">
                                          <p:stCondLst>
                                            <p:cond delay="999"/>
                                          </p:stCondLst>
                                        </p:cTn>
                                        <p:tgtEl>
                                          <p:spTgt spid="39"/>
                                        </p:tgtEl>
                                        <p:attrNameLst>
                                          <p:attrName>style.visibility</p:attrName>
                                        </p:attrNameLst>
                                      </p:cBhvr>
                                      <p:to>
                                        <p:strVal val="hidden"/>
                                      </p:to>
                                    </p:set>
                                  </p:childTnLst>
                                </p:cTn>
                              </p:par>
                              <p:par>
                                <p:cTn id="83" presetID="41" presetClass="path" presetSubtype="0" accel="50000" decel="50000" fill="hold" grpId="0" nodeType="withEffect">
                                  <p:stCondLst>
                                    <p:cond delay="0"/>
                                  </p:stCondLst>
                                  <p:childTnLst>
                                    <p:animMotion origin="layout" path="M -3.75E-6 -3.33333E-6 C -0.00312 -0.0162 -0.01354 -0.03194 -0.01731 -0.03194 C -0.04062 -0.03194 -0.06471 0.21922 -0.06471 0.47061 C -0.06471 0.34398 -0.07695 0.21922 -0.08802 0.21922 C -0.1 0.21922 -0.11132 0.34584 -0.11132 0.47061 C -0.11132 0.40811 -0.11718 0.34398 -0.1233 0.34398 C -0.12929 0.34398 -0.13528 0.40625 -0.13528 0.47061 C -0.13528 0.43843 -0.13828 0.40811 -0.14114 0.40811 C -0.14427 0.40811 -0.14713 0.44028 -0.14713 0.47061 C -0.14713 0.45417 -0.14869 0.43843 -0.15026 0.43843 C -0.15104 0.43843 -0.15325 0.45463 -0.15325 0.47061 C -0.15325 0.4625 -0.15403 0.45417 -0.15468 0.45417 C -0.15468 0.45232 -0.15612 0.46204 -0.15612 0.47061 C -0.15612 0.46621 -0.15612 0.4625 -0.1569 0.4625 C -0.1569 0.46436 -0.15768 0.46667 -0.15768 0.47061 C -0.15768 0.46852 -0.15768 0.46621 -0.15768 0.46436 C -0.15846 0.46436 -0.15846 0.46621 -0.15846 0.46852 C -0.15924 0.46852 -0.15924 0.46667 -0.15924 0.46436 C -0.16015 0.46436 -0.16015 0.46621 -0.16015 0.46852 " pathEditMode="relative" rAng="0" ptsTypes="AAAAAAAAAAAAAAAAAAA">
                                      <p:cBhvr>
                                        <p:cTn id="84" dur="2000" fill="hold"/>
                                        <p:tgtEl>
                                          <p:spTgt spid="40"/>
                                        </p:tgtEl>
                                        <p:attrNameLst>
                                          <p:attrName>ppt_x</p:attrName>
                                          <p:attrName>ppt_y</p:attrName>
                                        </p:attrNameLst>
                                      </p:cBhvr>
                                      <p:rCtr x="-8008" y="21921"/>
                                    </p:animMotion>
                                  </p:childTnLst>
                                </p:cTn>
                              </p:par>
                              <p:par>
                                <p:cTn id="85" presetID="10" presetClass="exit" presetSubtype="0" fill="hold" grpId="1" nodeType="withEffect">
                                  <p:stCondLst>
                                    <p:cond delay="0"/>
                                  </p:stCondLst>
                                  <p:childTnLst>
                                    <p:animEffect transition="out" filter="fade">
                                      <p:cBhvr>
                                        <p:cTn id="86" dur="1000"/>
                                        <p:tgtEl>
                                          <p:spTgt spid="40"/>
                                        </p:tgtEl>
                                      </p:cBhvr>
                                    </p:animEffect>
                                    <p:set>
                                      <p:cBhvr>
                                        <p:cTn id="87" dur="1" fill="hold">
                                          <p:stCondLst>
                                            <p:cond delay="999"/>
                                          </p:stCondLst>
                                        </p:cTn>
                                        <p:tgtEl>
                                          <p:spTgt spid="40"/>
                                        </p:tgtEl>
                                        <p:attrNameLst>
                                          <p:attrName>style.visibility</p:attrName>
                                        </p:attrNameLst>
                                      </p:cBhvr>
                                      <p:to>
                                        <p:strVal val="hidden"/>
                                      </p:to>
                                    </p:set>
                                  </p:childTnLst>
                                </p:cTn>
                              </p:par>
                              <p:par>
                                <p:cTn id="88" presetID="41" presetClass="path" presetSubtype="0" accel="50000" decel="50000" fill="hold" grpId="0" nodeType="withEffect">
                                  <p:stCondLst>
                                    <p:cond delay="0"/>
                                  </p:stCondLst>
                                  <p:childTnLst>
                                    <p:animMotion origin="layout" path="M -3.33333E-6 -2.22222E-6 C -0.00312 -0.0162 -0.01354 -0.03194 -0.01731 -0.03194 C -0.04062 -0.03194 -0.06471 0.21922 -0.06471 0.4706 C -0.06471 0.34398 -0.07695 0.21922 -0.08802 0.21922 C -0.1 0.21922 -0.11119 0.34584 -0.11119 0.4706 C -0.11119 0.4081 -0.11718 0.34398 -0.1233 0.34398 C -0.12929 0.34398 -0.13528 0.40625 -0.13528 0.4706 C -0.13528 0.43843 -0.13828 0.4081 -0.14114 0.4081 C -0.14427 0.4081 -0.14713 0.44028 -0.14713 0.4706 C -0.14713 0.45417 -0.14869 0.43843 -0.15026 0.43843 C -0.15104 0.43843 -0.15325 0.45463 -0.15325 0.4706 C -0.15325 0.4625 -0.15403 0.45417 -0.15468 0.45417 C -0.15468 0.45232 -0.15612 0.46204 -0.15612 0.4706 C -0.15612 0.46621 -0.15612 0.4625 -0.1569 0.4625 C -0.1569 0.46435 -0.15768 0.46667 -0.15768 0.4706 C -0.15768 0.46852 -0.15768 0.46621 -0.15768 0.46435 C -0.15846 0.46435 -0.15846 0.46621 -0.15846 0.46852 C -0.15924 0.46852 -0.15924 0.46667 -0.15924 0.46435 C -0.16015 0.46435 -0.16015 0.46621 -0.16015 0.46852 " pathEditMode="relative" rAng="0" ptsTypes="AAAAAAAAAAAAAAAAAAA">
                                      <p:cBhvr>
                                        <p:cTn id="89" dur="2000" fill="hold"/>
                                        <p:tgtEl>
                                          <p:spTgt spid="41"/>
                                        </p:tgtEl>
                                        <p:attrNameLst>
                                          <p:attrName>ppt_x</p:attrName>
                                          <p:attrName>ppt_y</p:attrName>
                                        </p:attrNameLst>
                                      </p:cBhvr>
                                      <p:rCtr x="-8008" y="21921"/>
                                    </p:animMotion>
                                  </p:childTnLst>
                                </p:cTn>
                              </p:par>
                              <p:par>
                                <p:cTn id="90" presetID="10" presetClass="exit" presetSubtype="0" fill="hold" grpId="1" nodeType="withEffect">
                                  <p:stCondLst>
                                    <p:cond delay="0"/>
                                  </p:stCondLst>
                                  <p:childTnLst>
                                    <p:animEffect transition="out" filter="fade">
                                      <p:cBhvr>
                                        <p:cTn id="91" dur="1000"/>
                                        <p:tgtEl>
                                          <p:spTgt spid="41"/>
                                        </p:tgtEl>
                                      </p:cBhvr>
                                    </p:animEffect>
                                    <p:set>
                                      <p:cBhvr>
                                        <p:cTn id="92" dur="1" fill="hold">
                                          <p:stCondLst>
                                            <p:cond delay="999"/>
                                          </p:stCondLst>
                                        </p:cTn>
                                        <p:tgtEl>
                                          <p:spTgt spid="41"/>
                                        </p:tgtEl>
                                        <p:attrNameLst>
                                          <p:attrName>style.visibility</p:attrName>
                                        </p:attrNameLst>
                                      </p:cBhvr>
                                      <p:to>
                                        <p:strVal val="hidden"/>
                                      </p:to>
                                    </p:set>
                                  </p:childTnLst>
                                </p:cTn>
                              </p:par>
                              <p:par>
                                <p:cTn id="93" presetID="41" presetClass="path" presetSubtype="0" accel="50000" decel="50000" fill="hold" grpId="0" nodeType="withEffect">
                                  <p:stCondLst>
                                    <p:cond delay="0"/>
                                  </p:stCondLst>
                                  <p:childTnLst>
                                    <p:animMotion origin="layout" path="M -2.08333E-7 3.7037E-6 C -0.00312 -0.01621 -0.01354 -0.03195 -0.01732 -0.03195 C -0.04062 -0.03195 -0.06471 0.21921 -0.06471 0.4706 C -0.06471 0.34398 -0.07682 0.21921 -0.08802 0.21921 C -0.1 0.21921 -0.1112 0.34583 -0.1112 0.4706 C -0.1112 0.4081 -0.11719 0.34398 -0.12331 0.34398 C -0.1293 0.34398 -0.13529 0.40625 -0.13529 0.4706 C -0.13529 0.43842 -0.13828 0.4081 -0.14115 0.4081 C -0.14427 0.4081 -0.14714 0.44027 -0.14714 0.4706 C -0.14714 0.45416 -0.1487 0.43842 -0.15026 0.43842 C -0.15104 0.43842 -0.15326 0.45463 -0.15326 0.4706 C -0.15326 0.4625 -0.15404 0.45416 -0.15469 0.45416 C -0.15469 0.45231 -0.15612 0.46203 -0.15612 0.4706 C -0.15612 0.4662 -0.15612 0.4625 -0.1569 0.4625 C -0.1569 0.46435 -0.15768 0.46666 -0.15768 0.4706 C -0.15768 0.46851 -0.15768 0.4662 -0.15768 0.46435 C -0.15846 0.46435 -0.15846 0.4662 -0.15846 0.46851 C -0.15924 0.46851 -0.15924 0.46666 -0.15924 0.46435 C -0.16016 0.46435 -0.16016 0.4662 -0.16016 0.46851 " pathEditMode="relative" rAng="0" ptsTypes="AAAAAAAAAAAAAAAAAAA">
                                      <p:cBhvr>
                                        <p:cTn id="94" dur="2000" fill="hold"/>
                                        <p:tgtEl>
                                          <p:spTgt spid="42"/>
                                        </p:tgtEl>
                                        <p:attrNameLst>
                                          <p:attrName>ppt_x</p:attrName>
                                          <p:attrName>ppt_y</p:attrName>
                                        </p:attrNameLst>
                                      </p:cBhvr>
                                      <p:rCtr x="-8008" y="21921"/>
                                    </p:animMotion>
                                  </p:childTnLst>
                                </p:cTn>
                              </p:par>
                              <p:par>
                                <p:cTn id="95" presetID="10" presetClass="exit" presetSubtype="0" fill="hold" grpId="1" nodeType="withEffect">
                                  <p:stCondLst>
                                    <p:cond delay="0"/>
                                  </p:stCondLst>
                                  <p:childTnLst>
                                    <p:animEffect transition="out" filter="fade">
                                      <p:cBhvr>
                                        <p:cTn id="96" dur="1000"/>
                                        <p:tgtEl>
                                          <p:spTgt spid="42"/>
                                        </p:tgtEl>
                                      </p:cBhvr>
                                    </p:animEffect>
                                    <p:set>
                                      <p:cBhvr>
                                        <p:cTn id="97" dur="1" fill="hold">
                                          <p:stCondLst>
                                            <p:cond delay="999"/>
                                          </p:stCondLst>
                                        </p:cTn>
                                        <p:tgtEl>
                                          <p:spTgt spid="42"/>
                                        </p:tgtEl>
                                        <p:attrNameLst>
                                          <p:attrName>style.visibility</p:attrName>
                                        </p:attrNameLst>
                                      </p:cBhvr>
                                      <p:to>
                                        <p:strVal val="hidden"/>
                                      </p:to>
                                    </p:set>
                                  </p:childTnLst>
                                </p:cTn>
                              </p:par>
                              <p:par>
                                <p:cTn id="98" presetID="41" presetClass="path" presetSubtype="0" accel="50000" decel="50000" fill="hold" grpId="0" nodeType="withEffect">
                                  <p:stCondLst>
                                    <p:cond delay="0"/>
                                  </p:stCondLst>
                                  <p:childTnLst>
                                    <p:animMotion origin="layout" path="M 2.91667E-6 -3.7037E-7 C -0.00313 -0.0162 -0.01354 -0.03194 -0.01732 -0.03194 C -0.04063 -0.03194 -0.06472 0.21921 -0.06472 0.4706 C -0.06472 0.34398 -0.07696 0.21921 -0.08802 0.21921 C -0.1 0.21921 -0.11133 0.34583 -0.11133 0.4706 C -0.11133 0.4081 -0.11719 0.34398 -0.12331 0.34398 C -0.1293 0.34398 -0.13529 0.40625 -0.13529 0.4706 C -0.13529 0.43843 -0.13828 0.4081 -0.14115 0.4081 C -0.14427 0.4081 -0.14714 0.44028 -0.14714 0.4706 C -0.14714 0.45417 -0.1487 0.43843 -0.15026 0.43843 C -0.15104 0.43843 -0.15326 0.45463 -0.15326 0.4706 C -0.15326 0.4625 -0.15404 0.45417 -0.15469 0.45417 C -0.15469 0.45232 -0.15612 0.46204 -0.15612 0.4706 C -0.15612 0.4662 -0.15612 0.4625 -0.1569 0.4625 C -0.1569 0.46435 -0.15769 0.46667 -0.15769 0.4706 C -0.15769 0.46852 -0.15769 0.4662 -0.15769 0.46435 C -0.15847 0.46435 -0.15847 0.4662 -0.15847 0.46852 C -0.15925 0.46852 -0.15925 0.46667 -0.15925 0.46435 C -0.16016 0.46435 -0.16016 0.4662 -0.16016 0.46852 " pathEditMode="relative" rAng="0" ptsTypes="AAAAAAAAAAAAAAAAAAA">
                                      <p:cBhvr>
                                        <p:cTn id="99" dur="2000" fill="hold"/>
                                        <p:tgtEl>
                                          <p:spTgt spid="43"/>
                                        </p:tgtEl>
                                        <p:attrNameLst>
                                          <p:attrName>ppt_x</p:attrName>
                                          <p:attrName>ppt_y</p:attrName>
                                        </p:attrNameLst>
                                      </p:cBhvr>
                                      <p:rCtr x="-8008" y="21921"/>
                                    </p:animMotion>
                                  </p:childTnLst>
                                </p:cTn>
                              </p:par>
                              <p:par>
                                <p:cTn id="100" presetID="10" presetClass="exit" presetSubtype="0" fill="hold" grpId="1" nodeType="withEffect">
                                  <p:stCondLst>
                                    <p:cond delay="0"/>
                                  </p:stCondLst>
                                  <p:childTnLst>
                                    <p:animEffect transition="out" filter="fade">
                                      <p:cBhvr>
                                        <p:cTn id="101" dur="1000"/>
                                        <p:tgtEl>
                                          <p:spTgt spid="43"/>
                                        </p:tgtEl>
                                      </p:cBhvr>
                                    </p:animEffect>
                                    <p:set>
                                      <p:cBhvr>
                                        <p:cTn id="102" dur="1" fill="hold">
                                          <p:stCondLst>
                                            <p:cond delay="999"/>
                                          </p:stCondLst>
                                        </p:cTn>
                                        <p:tgtEl>
                                          <p:spTgt spid="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
                                            <p:txEl>
                                              <p:pRg st="7" end="7"/>
                                            </p:txEl>
                                          </p:spTgt>
                                        </p:tgtEl>
                                        <p:attrNameLst>
                                          <p:attrName>style.visibility</p:attrName>
                                        </p:attrNameLst>
                                      </p:cBhvr>
                                      <p:to>
                                        <p:strVal val="visible"/>
                                      </p:to>
                                    </p:set>
                                    <p:animEffect transition="in" filter="dissolve">
                                      <p:cBhvr>
                                        <p:cTn id="107" dur="500"/>
                                        <p:tgtEl>
                                          <p:spTgt spid="4">
                                            <p:txEl>
                                              <p:pRg st="7" end="7"/>
                                            </p:txEl>
                                          </p:spTgt>
                                        </p:tgtEl>
                                      </p:cBhvr>
                                    </p:animEffect>
                                  </p:childTnLst>
                                </p:cTn>
                              </p:par>
                              <p:par>
                                <p:cTn id="108" presetID="14" presetClass="entr" presetSubtype="5"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animEffect transition="in" filter="randombar(vertical)">
                                      <p:cBhvr>
                                        <p:cTn id="1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2" grpId="0" animBg="1"/>
      <p:bldP spid="23" grpId="0" animBg="1"/>
      <p:bldP spid="24" grpId="0" animBg="1"/>
      <p:bldP spid="25" grpId="0" animBg="1"/>
      <p:bldP spid="26" grpId="0" animBg="1"/>
      <p:bldP spid="27" grpId="0" animBg="1"/>
      <p:bldP spid="28" grpId="0" animBg="1"/>
      <p:bldP spid="29" grpId="0" animBg="1"/>
      <p:bldP spid="29" grpId="1" animBg="1"/>
      <p:bldP spid="29" grpId="2" animBg="1"/>
      <p:bldP spid="32" grpId="0"/>
      <p:bldP spid="38" grpId="0" animBg="1"/>
      <p:bldP spid="38" grpId="1" animBg="1"/>
      <p:bldP spid="38" grpId="2" animBg="1"/>
      <p:bldP spid="39" grpId="0" animBg="1"/>
      <p:bldP spid="39" grpId="1" animBg="1"/>
      <p:bldP spid="39" grpId="2" animBg="1"/>
      <p:bldP spid="40" grpId="0" animBg="1"/>
      <p:bldP spid="40" grpId="1" animBg="1"/>
      <p:bldP spid="40" grpId="2" animBg="1"/>
      <p:bldP spid="41" grpId="0" animBg="1"/>
      <p:bldP spid="41" grpId="1" animBg="1"/>
      <p:bldP spid="41" grpId="2" animBg="1"/>
      <p:bldP spid="42" grpId="0" animBg="1"/>
      <p:bldP spid="42" grpId="1" animBg="1"/>
      <p:bldP spid="42" grpId="2" animBg="1"/>
      <p:bldP spid="43" grpId="0" animBg="1"/>
      <p:bldP spid="43" grpId="1" animBg="1"/>
      <p:bldP spid="43" grpId="2"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Multiplication</a:t>
            </a:r>
          </a:p>
        </p:txBody>
      </p:sp>
      <p:sp>
        <p:nvSpPr>
          <p:cNvPr id="8" name="Content Placeholder 7">
            <a:extLst>
              <a:ext uri="{FF2B5EF4-FFF2-40B4-BE49-F238E27FC236}">
                <a16:creationId xmlns:a16="http://schemas.microsoft.com/office/drawing/2014/main" id="{0B4BE0BC-1CEE-EB4E-BE04-4E82BA632172}"/>
              </a:ext>
            </a:extLst>
          </p:cNvPr>
          <p:cNvSpPr>
            <a:spLocks noGrp="1"/>
          </p:cNvSpPr>
          <p:nvPr>
            <p:ph idx="1"/>
          </p:nvPr>
        </p:nvSpPr>
        <p:spPr>
          <a:xfrm>
            <a:off x="838200" y="1825625"/>
            <a:ext cx="10937488" cy="4351338"/>
          </a:xfrm>
        </p:spPr>
        <p:txBody>
          <a:bodyPr/>
          <a:lstStyle/>
          <a:p>
            <a:r>
              <a:rPr lang="en-US" dirty="0"/>
              <a:t>In assembly code, it is possible to get high-order </a:t>
            </a:r>
            <a:r>
              <a:rPr lang="en-US" i="1" dirty="0"/>
              <a:t>n</a:t>
            </a:r>
            <a:r>
              <a:rPr lang="en-US" dirty="0"/>
              <a:t> bits in one result register and lower-order </a:t>
            </a:r>
            <a:r>
              <a:rPr lang="en-US" i="1" dirty="0"/>
              <a:t>n</a:t>
            </a:r>
            <a:r>
              <a:rPr lang="en-US" dirty="0"/>
              <a:t> bits in another result register</a:t>
            </a:r>
          </a:p>
          <a:p>
            <a:pPr lvl="1"/>
            <a:r>
              <a:rPr lang="en-US" dirty="0"/>
              <a:t>Higher-order </a:t>
            </a:r>
            <a:r>
              <a:rPr lang="en-US" i="1" dirty="0"/>
              <a:t>n</a:t>
            </a:r>
            <a:r>
              <a:rPr lang="en-US" dirty="0"/>
              <a:t> bits for signed multiplication differ from unsigned multiplication</a:t>
            </a:r>
          </a:p>
          <a:p>
            <a:pPr lvl="1"/>
            <a:r>
              <a:rPr lang="en-US" dirty="0"/>
              <a:t>Lower-order </a:t>
            </a:r>
            <a:r>
              <a:rPr lang="en-US" i="1" dirty="0"/>
              <a:t>n</a:t>
            </a:r>
            <a:r>
              <a:rPr lang="en-US" dirty="0"/>
              <a:t> bits are the same, regardless of signed or unsigned multiplication</a:t>
            </a:r>
          </a:p>
          <a:p>
            <a:endParaRPr lang="en-US" dirty="0"/>
          </a:p>
          <a:p>
            <a:r>
              <a:rPr lang="en-US" dirty="0"/>
              <a:t>Cannot access high-order </a:t>
            </a:r>
            <a:r>
              <a:rPr lang="en-US" i="1" dirty="0"/>
              <a:t>n</a:t>
            </a:r>
            <a:r>
              <a:rPr lang="en-US" dirty="0"/>
              <a:t> bits through C</a:t>
            </a:r>
          </a:p>
          <a:p>
            <a:pPr lvl="1"/>
            <a:r>
              <a:rPr lang="en-US" dirty="0"/>
              <a:t>Unless you cast operands to larger type</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559053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Multiplication</a:t>
            </a:r>
          </a:p>
        </p:txBody>
      </p:sp>
      <p:sp>
        <p:nvSpPr>
          <p:cNvPr id="8" name="Content Placeholder 7">
            <a:extLst>
              <a:ext uri="{FF2B5EF4-FFF2-40B4-BE49-F238E27FC236}">
                <a16:creationId xmlns:a16="http://schemas.microsoft.com/office/drawing/2014/main" id="{0C682283-F220-DC47-9EE5-8CCE195DD79E}"/>
              </a:ext>
            </a:extLst>
          </p:cNvPr>
          <p:cNvSpPr>
            <a:spLocks noGrp="1"/>
          </p:cNvSpPr>
          <p:nvPr>
            <p:ph idx="1"/>
          </p:nvPr>
        </p:nvSpPr>
        <p:spPr>
          <a:xfrm>
            <a:off x="838200" y="1825625"/>
            <a:ext cx="10515600" cy="4828674"/>
          </a:xfrm>
        </p:spPr>
        <p:txBody>
          <a:bodyPr/>
          <a:lstStyle/>
          <a:p>
            <a:r>
              <a:rPr lang="en-US" i="1" dirty="0"/>
              <a:t>x</a:t>
            </a:r>
            <a:r>
              <a:rPr lang="en-US" dirty="0"/>
              <a:t> * 2</a:t>
            </a:r>
            <a:r>
              <a:rPr lang="en-US" i="1" baseline="30000" dirty="0"/>
              <a:t>y</a:t>
            </a:r>
            <a:r>
              <a:rPr lang="en-US" dirty="0"/>
              <a:t> = </a:t>
            </a:r>
            <a:r>
              <a:rPr lang="en-US" i="1" dirty="0"/>
              <a:t>x</a:t>
            </a:r>
            <a:r>
              <a:rPr lang="en-US" dirty="0"/>
              <a:t> * 100…00</a:t>
            </a:r>
            <a:r>
              <a:rPr lang="en-US" baseline="-25000" dirty="0"/>
              <a:t>2</a:t>
            </a:r>
            <a:endParaRPr lang="en-US" dirty="0"/>
          </a:p>
          <a:p>
            <a:endParaRPr lang="en-US" i="1" dirty="0"/>
          </a:p>
          <a:p>
            <a:endParaRPr lang="en-US" i="1" dirty="0"/>
          </a:p>
          <a:p>
            <a:r>
              <a:rPr lang="en-US" i="1" dirty="0"/>
              <a:t>x</a:t>
            </a:r>
            <a:r>
              <a:rPr lang="en-US" dirty="0"/>
              <a:t> * 2</a:t>
            </a:r>
            <a:r>
              <a:rPr lang="en-US" i="1" baseline="30000" dirty="0"/>
              <a:t>y</a:t>
            </a:r>
            <a:r>
              <a:rPr lang="en-US" dirty="0"/>
              <a:t> = </a:t>
            </a:r>
            <a:r>
              <a:rPr lang="en-US" i="1" dirty="0"/>
              <a:t>x</a:t>
            </a:r>
            <a:r>
              <a:rPr lang="en-US" dirty="0"/>
              <a:t> &lt;&lt; </a:t>
            </a:r>
            <a:r>
              <a:rPr lang="en-US" i="1" dirty="0"/>
              <a:t>y</a:t>
            </a:r>
          </a:p>
          <a:p>
            <a:endParaRPr lang="en-US" i="1" dirty="0"/>
          </a:p>
          <a:p>
            <a:r>
              <a:rPr lang="en-US" dirty="0"/>
              <a:t>Example: 20</a:t>
            </a:r>
            <a:r>
              <a:rPr lang="en-US" baseline="-25000" dirty="0"/>
              <a:t>10</a:t>
            </a:r>
            <a:r>
              <a:rPr lang="en-US" dirty="0"/>
              <a:t> * 4</a:t>
            </a:r>
            <a:r>
              <a:rPr lang="en-US" baseline="-25000" dirty="0"/>
              <a:t>10</a:t>
            </a:r>
            <a:r>
              <a:rPr lang="en-US" dirty="0"/>
              <a:t> = 0001 0100</a:t>
            </a:r>
            <a:r>
              <a:rPr lang="en-US" baseline="-25000" dirty="0"/>
              <a:t>2</a:t>
            </a:r>
            <a:r>
              <a:rPr lang="en-US" dirty="0"/>
              <a:t> * 2</a:t>
            </a:r>
            <a:r>
              <a:rPr lang="en-US" baseline="30000" dirty="0"/>
              <a:t>2</a:t>
            </a:r>
            <a:r>
              <a:rPr lang="en-US" dirty="0"/>
              <a:t> = 0101 00</a:t>
            </a:r>
            <a:r>
              <a:rPr lang="en-US" dirty="0">
                <a:solidFill>
                  <a:srgbClr val="C00000"/>
                </a:solidFill>
              </a:rPr>
              <a:t>00</a:t>
            </a:r>
            <a:r>
              <a:rPr lang="en-US" baseline="-25000" dirty="0"/>
              <a:t>2</a:t>
            </a:r>
            <a:r>
              <a:rPr lang="en-US" dirty="0"/>
              <a:t> = 80</a:t>
            </a:r>
            <a:r>
              <a:rPr lang="en-US" baseline="-25000" dirty="0"/>
              <a:t>10</a:t>
            </a:r>
            <a:endParaRPr lang="en-US" dirty="0"/>
          </a:p>
          <a:p>
            <a:endParaRPr lang="en-US" baseline="-25000" dirty="0"/>
          </a:p>
          <a:p>
            <a:r>
              <a:rPr lang="en-US" dirty="0"/>
              <a:t>If compiler knows either operand is power-of-2, it will substitute</a:t>
            </a:r>
            <a:br>
              <a:rPr lang="en-US" dirty="0"/>
            </a:br>
            <a:r>
              <a:rPr lang="en-US" dirty="0"/>
              <a:t>left-shift</a:t>
            </a:r>
          </a:p>
          <a:p>
            <a:pPr lvl="1"/>
            <a:r>
              <a:rPr lang="en-US" dirty="0"/>
              <a:t>Shift is faster than multiply</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49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Left Brace 8">
            <a:extLst>
              <a:ext uri="{FF2B5EF4-FFF2-40B4-BE49-F238E27FC236}">
                <a16:creationId xmlns:a16="http://schemas.microsoft.com/office/drawing/2014/main" id="{990DF4F0-6237-1C47-8674-93DB524E5AFF}"/>
              </a:ext>
            </a:extLst>
          </p:cNvPr>
          <p:cNvSpPr/>
          <p:nvPr/>
        </p:nvSpPr>
        <p:spPr>
          <a:xfrm rot="16200000">
            <a:off x="3300762" y="1817648"/>
            <a:ext cx="262054" cy="964579"/>
          </a:xfrm>
          <a:prstGeom prst="lef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506196F-C95D-8442-A307-C9F0AF44A495}"/>
              </a:ext>
            </a:extLst>
          </p:cNvPr>
          <p:cNvSpPr txBox="1"/>
          <p:nvPr/>
        </p:nvSpPr>
        <p:spPr>
          <a:xfrm>
            <a:off x="3069125" y="2430965"/>
            <a:ext cx="725328" cy="461665"/>
          </a:xfrm>
          <a:prstGeom prst="rect">
            <a:avLst/>
          </a:prstGeom>
          <a:noFill/>
        </p:spPr>
        <p:txBody>
          <a:bodyPr wrap="none" rtlCol="0">
            <a:spAutoFit/>
          </a:bodyPr>
          <a:lstStyle/>
          <a:p>
            <a:pPr algn="ctr"/>
            <a:r>
              <a:rPr lang="en-US" sz="2400" i="1" dirty="0"/>
              <a:t>y</a:t>
            </a:r>
            <a:r>
              <a:rPr lang="en-US" sz="2400" dirty="0"/>
              <a:t> 0’s</a:t>
            </a:r>
            <a:endParaRPr lang="en-US" sz="2400" i="1" dirty="0"/>
          </a:p>
        </p:txBody>
      </p:sp>
    </p:spTree>
    <p:extLst>
      <p:ext uri="{BB962C8B-B14F-4D97-AF65-F5344CB8AC3E}">
        <p14:creationId xmlns:p14="http://schemas.microsoft.com/office/powerpoint/2010/main" val="77736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dissolve">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animEffect transition="in" filter="dissolve">
                                      <p:cBhvr>
                                        <p:cTn id="17" dur="500"/>
                                        <p:tgtEl>
                                          <p:spTgt spid="8">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
                                            <p:txEl>
                                              <p:pRg st="7" end="7"/>
                                            </p:txEl>
                                          </p:spTgt>
                                        </p:tgtEl>
                                        <p:attrNameLst>
                                          <p:attrName>style.visibility</p:attrName>
                                        </p:attrNameLst>
                                      </p:cBhvr>
                                      <p:to>
                                        <p:strVal val="visible"/>
                                      </p:to>
                                    </p:set>
                                    <p:animEffect transition="in" filter="dissolve">
                                      <p:cBhvr>
                                        <p:cTn id="22" dur="500"/>
                                        <p:tgtEl>
                                          <p:spTgt spid="8">
                                            <p:txEl>
                                              <p:pRg st="7" end="7"/>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animEffect transition="in" filter="dissolve">
                                      <p:cBhvr>
                                        <p:cTn id="25"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9" name="Picture 8">
            <a:extLst>
              <a:ext uri="{FF2B5EF4-FFF2-40B4-BE49-F238E27FC236}">
                <a16:creationId xmlns:a16="http://schemas.microsoft.com/office/drawing/2014/main" id="{127FE215-C2EF-234A-B200-A7146A4BEB8A}"/>
              </a:ext>
            </a:extLst>
          </p:cNvPr>
          <p:cNvPicPr>
            <a:picLocks noChangeAspect="1"/>
          </p:cNvPicPr>
          <p:nvPr/>
        </p:nvPicPr>
        <p:blipFill>
          <a:blip r:embed="rId3"/>
          <a:stretch>
            <a:fillRect/>
          </a:stretch>
        </p:blipFill>
        <p:spPr>
          <a:xfrm>
            <a:off x="4292600" y="2029325"/>
            <a:ext cx="3606800" cy="990600"/>
          </a:xfrm>
          <a:prstGeom prst="rect">
            <a:avLst/>
          </a:prstGeom>
        </p:spPr>
      </p:pic>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4"/>
          <a:stretch>
            <a:fillRect/>
          </a:stretch>
        </p:blipFill>
        <p:spPr>
          <a:xfrm>
            <a:off x="756745" y="3867193"/>
            <a:ext cx="10678510" cy="1323248"/>
          </a:xfrm>
          <a:prstGeom prst="rect">
            <a:avLst/>
          </a:prstGeom>
        </p:spPr>
      </p:pic>
    </p:spTree>
    <p:extLst>
      <p:ext uri="{BB962C8B-B14F-4D97-AF65-F5344CB8AC3E}">
        <p14:creationId xmlns:p14="http://schemas.microsoft.com/office/powerpoint/2010/main" val="22221099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Fast and Simple Multiplication:</a:t>
            </a:r>
            <a:br>
              <a:rPr lang="en-US" dirty="0"/>
            </a:br>
            <a:r>
              <a:rPr lang="en-US" dirty="0"/>
              <a:t>Use Distributive Property</a:t>
            </a:r>
          </a:p>
        </p:txBody>
      </p:sp>
      <p:sp>
        <p:nvSpPr>
          <p:cNvPr id="6" name="Content Placeholder 5"/>
          <p:cNvSpPr>
            <a:spLocks noGrp="1"/>
          </p:cNvSpPr>
          <p:nvPr>
            <p:ph idx="1"/>
          </p:nvPr>
        </p:nvSpPr>
        <p:spPr>
          <a:xfrm>
            <a:off x="838200" y="1825624"/>
            <a:ext cx="10515600" cy="4667251"/>
          </a:xfrm>
        </p:spPr>
        <p:txBody>
          <a:bodyPr>
            <a:normAutofit/>
          </a:bodyPr>
          <a:lstStyle/>
          <a:p>
            <a:r>
              <a:rPr lang="en-US" dirty="0"/>
              <a:t>Recall</a:t>
            </a:r>
          </a:p>
          <a:p>
            <a:endParaRPr lang="en-US" dirty="0"/>
          </a:p>
          <a:p>
            <a:endParaRPr lang="en-US" dirty="0"/>
          </a:p>
          <a:p>
            <a:endParaRPr lang="en-US" dirty="0"/>
          </a:p>
          <a:p>
            <a:endParaRPr lang="en-US" dirty="0"/>
          </a:p>
          <a:p>
            <a:endParaRPr lang="en-US" dirty="0"/>
          </a:p>
          <a:p>
            <a:r>
              <a:rPr lang="en-US" dirty="0"/>
              <a:t>Every integer can be expressed as sum of powers-of-two</a:t>
            </a:r>
          </a:p>
          <a:p>
            <a:endParaRPr lang="en-US" dirty="0"/>
          </a:p>
        </p:txBody>
      </p:sp>
      <p:sp>
        <p:nvSpPr>
          <p:cNvPr id="3" name="Footer Placeholder 2"/>
          <p:cNvSpPr>
            <a:spLocks noGrp="1"/>
          </p:cNvSpPr>
          <p:nvPr>
            <p:ph type="ftr" sz="quarter" idx="11"/>
          </p:nvPr>
        </p:nvSpPr>
        <p:spPr>
          <a:xfrm>
            <a:off x="4038600" y="6356350"/>
            <a:ext cx="4114800" cy="365125"/>
          </a:xfrm>
        </p:spPr>
        <p:txBody>
          <a:bodyPr/>
          <a:lstStyle/>
          <a:p>
            <a:r>
              <a:rPr lang="en-US" dirty="0"/>
              <a:t>Programming at the Hardware/Software Interface</a:t>
            </a:r>
          </a:p>
        </p:txBody>
      </p:sp>
      <p:sp>
        <p:nvSpPr>
          <p:cNvPr id="4" name="Slide Number Placeholder 3"/>
          <p:cNvSpPr>
            <a:spLocks noGrp="1"/>
          </p:cNvSpPr>
          <p:nvPr>
            <p:ph type="sldNum" sz="quarter" idx="12"/>
          </p:nvPr>
        </p:nvSpPr>
        <p:spPr>
          <a:xfrm>
            <a:off x="8610600" y="6356350"/>
            <a:ext cx="2743200" cy="365125"/>
          </a:xfrm>
        </p:spPr>
        <p:txBody>
          <a:bodyPr/>
          <a:lstStyle/>
          <a:p>
            <a:fld id="{B30C84D9-7A41-4FEB-892B-80917372DB87}" type="slidenum">
              <a:rPr lang="en-US" smtClean="0"/>
              <a:pPr/>
              <a:t>50</a:t>
            </a:fld>
            <a:endParaRPr lang="en-US"/>
          </a:p>
        </p:txBody>
      </p:sp>
      <p:sp>
        <p:nvSpPr>
          <p:cNvPr id="5" name="Text Placeholder 4"/>
          <p:cNvSpPr>
            <a:spLocks noGrp="1"/>
          </p:cNvSpPr>
          <p:nvPr>
            <p:ph type="body" sz="quarter" idx="13"/>
          </p:nvPr>
        </p:nvSpPr>
        <p:spPr>
          <a:xfrm rot="16200000">
            <a:off x="-2229811" y="4259137"/>
            <a:ext cx="4828674" cy="369052"/>
          </a:xfrm>
        </p:spPr>
        <p:txBody>
          <a:bodyPr/>
          <a:lstStyle/>
          <a:p>
            <a:r>
              <a:rPr lang="en-US" dirty="0"/>
              <a:t>Slide by Bohn</a:t>
            </a:r>
          </a:p>
        </p:txBody>
      </p:sp>
      <p:pic>
        <p:nvPicPr>
          <p:cNvPr id="8" name="Picture 7">
            <a:extLst>
              <a:ext uri="{FF2B5EF4-FFF2-40B4-BE49-F238E27FC236}">
                <a16:creationId xmlns:a16="http://schemas.microsoft.com/office/drawing/2014/main" id="{AD7B9440-E014-5D47-9A68-7D3D1F8F036E}"/>
              </a:ext>
            </a:extLst>
          </p:cNvPr>
          <p:cNvPicPr>
            <a:picLocks noChangeAspect="1"/>
          </p:cNvPicPr>
          <p:nvPr/>
        </p:nvPicPr>
        <p:blipFill>
          <a:blip r:embed="rId3"/>
          <a:stretch>
            <a:fillRect/>
          </a:stretch>
        </p:blipFill>
        <p:spPr>
          <a:xfrm>
            <a:off x="965200" y="2558431"/>
            <a:ext cx="10261600" cy="469900"/>
          </a:xfrm>
          <a:prstGeom prst="rect">
            <a:avLst/>
          </a:prstGeom>
        </p:spPr>
      </p:pic>
      <p:pic>
        <p:nvPicPr>
          <p:cNvPr id="15" name="Picture 14">
            <a:extLst>
              <a:ext uri="{FF2B5EF4-FFF2-40B4-BE49-F238E27FC236}">
                <a16:creationId xmlns:a16="http://schemas.microsoft.com/office/drawing/2014/main" id="{2A856E3C-DEF0-4348-82E3-76C5F7C72119}"/>
              </a:ext>
            </a:extLst>
          </p:cNvPr>
          <p:cNvPicPr>
            <a:picLocks noChangeAspect="1"/>
          </p:cNvPicPr>
          <p:nvPr/>
        </p:nvPicPr>
        <p:blipFill>
          <a:blip r:embed="rId4"/>
          <a:stretch>
            <a:fillRect/>
          </a:stretch>
        </p:blipFill>
        <p:spPr>
          <a:xfrm>
            <a:off x="806450" y="3659304"/>
            <a:ext cx="10579100" cy="520700"/>
          </a:xfrm>
          <a:prstGeom prst="rect">
            <a:avLst/>
          </a:prstGeom>
        </p:spPr>
      </p:pic>
    </p:spTree>
    <p:extLst>
      <p:ext uri="{BB962C8B-B14F-4D97-AF65-F5344CB8AC3E}">
        <p14:creationId xmlns:p14="http://schemas.microsoft.com/office/powerpoint/2010/main" val="208245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B332A2-40BA-384A-9A67-AA5709B8641A}"/>
              </a:ext>
            </a:extLst>
          </p:cNvPr>
          <p:cNvSpPr>
            <a:spLocks noGrp="1"/>
          </p:cNvSpPr>
          <p:nvPr>
            <p:ph type="title"/>
          </p:nvPr>
        </p:nvSpPr>
        <p:spPr/>
        <p:txBody>
          <a:bodyPr/>
          <a:lstStyle/>
          <a:p>
            <a:r>
              <a:rPr lang="en-US" dirty="0"/>
              <a:t>Fast and Simple Multiplication:</a:t>
            </a:r>
            <a:br>
              <a:rPr lang="en-US" dirty="0"/>
            </a:br>
            <a:r>
              <a:rPr lang="en-US" dirty="0"/>
              <a:t>Use Distributive Property</a:t>
            </a:r>
          </a:p>
        </p:txBody>
      </p:sp>
      <p:sp>
        <p:nvSpPr>
          <p:cNvPr id="9" name="Content Placeholder 8">
            <a:extLst>
              <a:ext uri="{FF2B5EF4-FFF2-40B4-BE49-F238E27FC236}">
                <a16:creationId xmlns:a16="http://schemas.microsoft.com/office/drawing/2014/main" id="{9715952C-2AAA-624A-A1E4-8E362952E014}"/>
              </a:ext>
            </a:extLst>
          </p:cNvPr>
          <p:cNvSpPr>
            <a:spLocks noGrp="1"/>
          </p:cNvSpPr>
          <p:nvPr>
            <p:ph idx="1"/>
          </p:nvPr>
        </p:nvSpPr>
        <p:spPr/>
        <p:txBody>
          <a:bodyPr/>
          <a:lstStyle/>
          <a:p>
            <a:r>
              <a:rPr lang="en-US" dirty="0"/>
              <a:t>Two shifts &amp; add are faster than multiplication</a:t>
            </a:r>
          </a:p>
          <a:p>
            <a:pPr lvl="1"/>
            <a:r>
              <a:rPr lang="en-US" dirty="0"/>
              <a:t>If either operand is a constant, compiler may replace multiplication with shifts-and-add (or shifts-and-subtract)</a:t>
            </a:r>
          </a:p>
          <a:p>
            <a:pPr lvl="1"/>
            <a:r>
              <a:rPr lang="en-US" dirty="0"/>
              <a:t>Diminishing returns limit opportunity for benefit</a:t>
            </a:r>
          </a:p>
          <a:p>
            <a:endParaRPr lang="en-US" dirty="0"/>
          </a:p>
          <a:p>
            <a:r>
              <a:rPr lang="en-US" dirty="0"/>
              <a:t>Examples</a:t>
            </a:r>
            <a:endParaRPr lang="en-US" i="1" dirty="0"/>
          </a:p>
          <a:p>
            <a:pPr lvl="1"/>
            <a:r>
              <a:rPr lang="en-US" dirty="0">
                <a:latin typeface="Lucida Console" panose="020B0609040504020204" pitchFamily="49" charset="0"/>
              </a:rPr>
              <a:t>j*40 == j*(32+8) == j*32 + j*8 == (j&lt;&lt;5)+(j&lt;&lt;3)</a:t>
            </a:r>
          </a:p>
          <a:p>
            <a:pPr lvl="1"/>
            <a:r>
              <a:rPr lang="en-US" dirty="0">
                <a:latin typeface="Lucida Console" panose="020B0609040504020204" pitchFamily="49" charset="0"/>
              </a:rPr>
              <a:t>j*56 == j*(64-8) == j*64 - j*8 == (j&lt;&lt;6)-(j&lt;&lt;3)</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51</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928089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Division</a:t>
            </a:r>
          </a:p>
        </p:txBody>
      </p:sp>
      <p:sp>
        <p:nvSpPr>
          <p:cNvPr id="8" name="Content Placeholder 7">
            <a:extLst>
              <a:ext uri="{FF2B5EF4-FFF2-40B4-BE49-F238E27FC236}">
                <a16:creationId xmlns:a16="http://schemas.microsoft.com/office/drawing/2014/main" id="{B7B9DD0F-0776-4545-85E2-634A95CCC1EB}"/>
              </a:ext>
            </a:extLst>
          </p:cNvPr>
          <p:cNvSpPr>
            <a:spLocks noGrp="1"/>
          </p:cNvSpPr>
          <p:nvPr>
            <p:ph idx="1"/>
          </p:nvPr>
        </p:nvSpPr>
        <p:spPr>
          <a:xfrm>
            <a:off x="838199" y="1825625"/>
            <a:ext cx="10725615" cy="4667250"/>
          </a:xfrm>
        </p:spPr>
        <p:txBody>
          <a:bodyPr>
            <a:normAutofit/>
          </a:bodyPr>
          <a:lstStyle/>
          <a:p>
            <a:r>
              <a:rPr lang="en-US" dirty="0"/>
              <a:t>Computationally expensive</a:t>
            </a:r>
          </a:p>
          <a:p>
            <a:r>
              <a:rPr lang="en-US" dirty="0"/>
              <a:t>Compiler will avoid dividing if it can</a:t>
            </a:r>
          </a:p>
          <a:p>
            <a:endParaRPr lang="en-US" dirty="0"/>
          </a:p>
          <a:p>
            <a:r>
              <a:rPr lang="en-US" dirty="0"/>
              <a:t>If divisor is constant power-of-two, can replace division with right-shift</a:t>
            </a:r>
          </a:p>
          <a:p>
            <a:endParaRPr lang="en-US" dirty="0"/>
          </a:p>
          <a:p>
            <a:r>
              <a:rPr lang="en-US" dirty="0"/>
              <a:t>More limited than left-shift for multiplication</a:t>
            </a:r>
          </a:p>
          <a:p>
            <a:pPr lvl="1"/>
            <a:r>
              <a:rPr lang="en-US" dirty="0"/>
              <a:t>Multiplication works with either operand (due to commutativity); division only works with divisor</a:t>
            </a:r>
          </a:p>
          <a:p>
            <a:pPr lvl="1"/>
            <a:r>
              <a:rPr lang="en-US" dirty="0"/>
              <a:t>Multiplication works with any constant (due to distributivity); division only works with exact powers-of-two</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52</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116599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dissolv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animEffect transition="in" filter="dissolve">
                                      <p:cBhvr>
                                        <p:cTn id="23" dur="500"/>
                                        <p:tgtEl>
                                          <p:spTgt spid="8">
                                            <p:txEl>
                                              <p:pRg st="6" end="6"/>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xEl>
                                              <p:pRg st="7" end="7"/>
                                            </p:txEl>
                                          </p:spTgt>
                                        </p:tgtEl>
                                        <p:attrNameLst>
                                          <p:attrName>style.visibility</p:attrName>
                                        </p:attrNameLst>
                                      </p:cBhvr>
                                      <p:to>
                                        <p:strVal val="visible"/>
                                      </p:to>
                                    </p:set>
                                    <p:animEffect transition="in" filter="dissolve">
                                      <p:cBhvr>
                                        <p:cTn id="2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Unsigned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logical right-shift</a:t>
            </a:r>
          </a:p>
          <a:p>
            <a:endParaRPr lang="en-US" dirty="0"/>
          </a:p>
          <a:p>
            <a:r>
              <a:rPr lang="en-US" dirty="0"/>
              <a:t>Always produces correct quotient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53</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spTree>
    <p:extLst>
      <p:ext uri="{BB962C8B-B14F-4D97-AF65-F5344CB8AC3E}">
        <p14:creationId xmlns:p14="http://schemas.microsoft.com/office/powerpoint/2010/main" val="513049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Fast &amp; Simple Division:</a:t>
            </a:r>
            <a:br>
              <a:rPr lang="en-US" dirty="0"/>
            </a:br>
            <a:r>
              <a:rPr lang="en-US" dirty="0"/>
              <a:t>Signed Integers</a:t>
            </a:r>
          </a:p>
        </p:txBody>
      </p:sp>
      <p:sp>
        <p:nvSpPr>
          <p:cNvPr id="9" name="Content Placeholder 8">
            <a:extLst>
              <a:ext uri="{FF2B5EF4-FFF2-40B4-BE49-F238E27FC236}">
                <a16:creationId xmlns:a16="http://schemas.microsoft.com/office/drawing/2014/main" id="{4DE97427-F2CC-ED44-AD25-FCFB5E634777}"/>
              </a:ext>
            </a:extLst>
          </p:cNvPr>
          <p:cNvSpPr>
            <a:spLocks noGrp="1"/>
          </p:cNvSpPr>
          <p:nvPr>
            <p:ph idx="1"/>
          </p:nvPr>
        </p:nvSpPr>
        <p:spPr/>
        <p:txBody>
          <a:bodyPr/>
          <a:lstStyle/>
          <a:p>
            <a:endParaRPr lang="en-US" dirty="0"/>
          </a:p>
          <a:p>
            <a:endParaRPr lang="en-US" dirty="0"/>
          </a:p>
          <a:p>
            <a:r>
              <a:rPr lang="en-US" dirty="0"/>
              <a:t>Uses arithmetic right-shift</a:t>
            </a:r>
          </a:p>
          <a:p>
            <a:endParaRPr lang="en-US" dirty="0"/>
          </a:p>
          <a:p>
            <a:r>
              <a:rPr lang="en-US" dirty="0"/>
              <a:t>Rounds in wrong direction if </a:t>
            </a:r>
            <a:r>
              <a:rPr lang="en-US" i="1" dirty="0"/>
              <a:t>x</a:t>
            </a:r>
            <a:r>
              <a:rPr lang="en-US" dirty="0"/>
              <a:t> &lt; 0</a:t>
            </a:r>
          </a:p>
          <a:p>
            <a:endParaRPr lang="en-US" dirty="0"/>
          </a:p>
          <a:p>
            <a:r>
              <a:rPr lang="en-US" dirty="0"/>
              <a:t>Error corrected by introducing a </a:t>
            </a:r>
            <a:r>
              <a:rPr lang="en-US" i="1" dirty="0"/>
              <a:t>bias</a:t>
            </a:r>
            <a:r>
              <a:rPr lang="en-US" dirty="0"/>
              <a: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54</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8" name="Picture 7">
            <a:extLst>
              <a:ext uri="{FF2B5EF4-FFF2-40B4-BE49-F238E27FC236}">
                <a16:creationId xmlns:a16="http://schemas.microsoft.com/office/drawing/2014/main" id="{64C13EF6-859C-E843-A70F-AB751C19A3D2}"/>
              </a:ext>
            </a:extLst>
          </p:cNvPr>
          <p:cNvPicPr>
            <a:picLocks noChangeAspect="1"/>
          </p:cNvPicPr>
          <p:nvPr/>
        </p:nvPicPr>
        <p:blipFill>
          <a:blip r:embed="rId2"/>
          <a:stretch>
            <a:fillRect/>
          </a:stretch>
        </p:blipFill>
        <p:spPr>
          <a:xfrm>
            <a:off x="4597400" y="1673961"/>
            <a:ext cx="2997200" cy="850900"/>
          </a:xfrm>
          <a:prstGeom prst="rect">
            <a:avLst/>
          </a:prstGeom>
        </p:spPr>
      </p:pic>
      <p:pic>
        <p:nvPicPr>
          <p:cNvPr id="3" name="Picture 2">
            <a:extLst>
              <a:ext uri="{FF2B5EF4-FFF2-40B4-BE49-F238E27FC236}">
                <a16:creationId xmlns:a16="http://schemas.microsoft.com/office/drawing/2014/main" id="{A3801385-24FF-5843-A8EB-464D35A0D66A}"/>
              </a:ext>
            </a:extLst>
          </p:cNvPr>
          <p:cNvPicPr>
            <a:picLocks noChangeAspect="1"/>
          </p:cNvPicPr>
          <p:nvPr/>
        </p:nvPicPr>
        <p:blipFill>
          <a:blip r:embed="rId3"/>
          <a:stretch>
            <a:fillRect/>
          </a:stretch>
        </p:blipFill>
        <p:spPr>
          <a:xfrm>
            <a:off x="724650" y="5302416"/>
            <a:ext cx="10629150" cy="1002968"/>
          </a:xfrm>
          <a:prstGeom prst="rect">
            <a:avLst/>
          </a:prstGeom>
        </p:spPr>
      </p:pic>
    </p:spTree>
    <p:extLst>
      <p:ext uri="{BB962C8B-B14F-4D97-AF65-F5344CB8AC3E}">
        <p14:creationId xmlns:p14="http://schemas.microsoft.com/office/powerpoint/2010/main" val="34257975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36AB5FA-8873-6041-88EA-59D156764133}"/>
              </a:ext>
            </a:extLst>
          </p:cNvPr>
          <p:cNvSpPr/>
          <p:nvPr/>
        </p:nvSpPr>
        <p:spPr>
          <a:xfrm>
            <a:off x="-1" y="0"/>
            <a:ext cx="12192001" cy="6858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9E72841-F851-694E-8244-382959B6D12F}"/>
              </a:ext>
            </a:extLst>
          </p:cNvPr>
          <p:cNvSpPr/>
          <p:nvPr/>
        </p:nvSpPr>
        <p:spPr>
          <a:xfrm>
            <a:off x="0" y="0"/>
            <a:ext cx="12192000" cy="6858000"/>
          </a:xfrm>
          <a:prstGeom prst="rect">
            <a:avLst/>
          </a:prstGeom>
          <a:blipFill dpi="0" rotWithShape="1">
            <a:blip r:embed="rId2">
              <a:alphaModFix amt="3266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F080-9636-8A4F-8A7D-DC5EE1546B2D}"/>
              </a:ext>
            </a:extLst>
          </p:cNvPr>
          <p:cNvSpPr>
            <a:spLocks noGrp="1"/>
          </p:cNvSpPr>
          <p:nvPr>
            <p:ph type="title"/>
          </p:nvPr>
        </p:nvSpPr>
        <p:spPr/>
        <p:txBody>
          <a:bodyPr/>
          <a:lstStyle/>
          <a:p>
            <a:r>
              <a:rPr lang="en-US" dirty="0">
                <a:solidFill>
                  <a:srgbClr val="FFFF00"/>
                </a:solidFill>
              </a:rPr>
              <a:t>Key Ideas</a:t>
            </a:r>
          </a:p>
        </p:txBody>
      </p:sp>
      <p:sp>
        <p:nvSpPr>
          <p:cNvPr id="7" name="Content Placeholder 6">
            <a:extLst>
              <a:ext uri="{FF2B5EF4-FFF2-40B4-BE49-F238E27FC236}">
                <a16:creationId xmlns:a16="http://schemas.microsoft.com/office/drawing/2014/main" id="{6EC673D7-A525-BA44-B1BF-7A6E360EB906}"/>
              </a:ext>
            </a:extLst>
          </p:cNvPr>
          <p:cNvSpPr>
            <a:spLocks noGrp="1"/>
          </p:cNvSpPr>
          <p:nvPr>
            <p:ph idx="1"/>
          </p:nvPr>
        </p:nvSpPr>
        <p:spPr>
          <a:xfrm>
            <a:off x="838200" y="1825624"/>
            <a:ext cx="10515600" cy="4828674"/>
          </a:xfrm>
        </p:spPr>
        <p:txBody>
          <a:bodyPr>
            <a:normAutofit/>
          </a:bodyPr>
          <a:lstStyle/>
          <a:p>
            <a:r>
              <a:rPr lang="en-US" dirty="0">
                <a:solidFill>
                  <a:srgbClr val="FFFF00"/>
                </a:solidFill>
              </a:rPr>
              <a:t>Signed vs unsigned integers</a:t>
            </a:r>
          </a:p>
          <a:p>
            <a:r>
              <a:rPr lang="en-US" dirty="0">
                <a:solidFill>
                  <a:srgbClr val="FFFF00"/>
                </a:solidFill>
              </a:rPr>
              <a:t>MSB is sign bit (for signed integers)</a:t>
            </a:r>
          </a:p>
          <a:p>
            <a:r>
              <a:rPr lang="en-US" dirty="0">
                <a:solidFill>
                  <a:srgbClr val="FFFF00"/>
                </a:solidFill>
              </a:rPr>
              <a:t>Unsigned integer overflow, signed integer overflow</a:t>
            </a:r>
          </a:p>
          <a:p>
            <a:r>
              <a:rPr lang="en-US" dirty="0">
                <a:solidFill>
                  <a:srgbClr val="FFFF00"/>
                </a:solidFill>
              </a:rPr>
              <a:t>Given </a:t>
            </a:r>
            <a:r>
              <a:rPr lang="en-US" i="1" dirty="0">
                <a:solidFill>
                  <a:srgbClr val="FFFF00"/>
                </a:solidFill>
              </a:rPr>
              <a:t>x</a:t>
            </a:r>
            <a:r>
              <a:rPr lang="en-US" dirty="0">
                <a:solidFill>
                  <a:srgbClr val="FFFF00"/>
                </a:solidFill>
              </a:rPr>
              <a:t>, negate </a:t>
            </a:r>
            <a:r>
              <a:rPr lang="en-US" i="1" dirty="0">
                <a:solidFill>
                  <a:srgbClr val="FFFF00"/>
                </a:solidFill>
              </a:rPr>
              <a:t>x</a:t>
            </a:r>
            <a:r>
              <a:rPr lang="en-US" dirty="0">
                <a:solidFill>
                  <a:srgbClr val="FFFF00"/>
                </a:solidFill>
              </a:rPr>
              <a:t> and add 1 to get bit pattern for -</a:t>
            </a:r>
            <a:r>
              <a:rPr lang="en-US" i="1" dirty="0">
                <a:solidFill>
                  <a:srgbClr val="FFFF00"/>
                </a:solidFill>
              </a:rPr>
              <a:t>x</a:t>
            </a:r>
            <a:r>
              <a:rPr lang="en-US" dirty="0">
                <a:solidFill>
                  <a:srgbClr val="FFFF00"/>
                </a:solidFill>
              </a:rPr>
              <a:t> </a:t>
            </a:r>
          </a:p>
          <a:p>
            <a:r>
              <a:rPr lang="en-US" dirty="0">
                <a:solidFill>
                  <a:srgbClr val="FFFF00"/>
                </a:solidFill>
              </a:rPr>
              <a:t>Casting between integer types</a:t>
            </a:r>
          </a:p>
          <a:p>
            <a:r>
              <a:rPr lang="en-US" dirty="0">
                <a:solidFill>
                  <a:srgbClr val="FFFF00"/>
                </a:solidFill>
              </a:rPr>
              <a:t>Integer arithmetic</a:t>
            </a:r>
          </a:p>
          <a:p>
            <a:pPr lvl="1"/>
            <a:r>
              <a:rPr lang="en-US" dirty="0">
                <a:solidFill>
                  <a:srgbClr val="FFFF00"/>
                </a:solidFill>
              </a:rPr>
              <a:t>Ripple-carry adder</a:t>
            </a:r>
          </a:p>
        </p:txBody>
      </p:sp>
      <p:sp>
        <p:nvSpPr>
          <p:cNvPr id="3" name="Footer Placeholder 2">
            <a:extLst>
              <a:ext uri="{FF2B5EF4-FFF2-40B4-BE49-F238E27FC236}">
                <a16:creationId xmlns:a16="http://schemas.microsoft.com/office/drawing/2014/main" id="{2C15EE23-D7C1-5D4A-9A69-3FDEC1DC6D57}"/>
              </a:ext>
            </a:extLst>
          </p:cNvPr>
          <p:cNvSpPr>
            <a:spLocks noGrp="1"/>
          </p:cNvSpPr>
          <p:nvPr>
            <p:ph type="ftr" sz="quarter" idx="11"/>
          </p:nvPr>
        </p:nvSpPr>
        <p:spPr/>
        <p:txBody>
          <a:bodyPr/>
          <a:lstStyle/>
          <a:p>
            <a:r>
              <a:rPr lang="en-US"/>
              <a:t>Programming at the Hardware/Software Interface</a:t>
            </a:r>
            <a:endParaRPr lang="en-US" dirty="0"/>
          </a:p>
        </p:txBody>
      </p:sp>
      <p:sp>
        <p:nvSpPr>
          <p:cNvPr id="4" name="Slide Number Placeholder 3">
            <a:extLst>
              <a:ext uri="{FF2B5EF4-FFF2-40B4-BE49-F238E27FC236}">
                <a16:creationId xmlns:a16="http://schemas.microsoft.com/office/drawing/2014/main" id="{FCABED9D-231A-B646-AAE2-DD1BA9075786}"/>
              </a:ext>
            </a:extLst>
          </p:cNvPr>
          <p:cNvSpPr>
            <a:spLocks noGrp="1"/>
          </p:cNvSpPr>
          <p:nvPr>
            <p:ph type="sldNum" sz="quarter" idx="12"/>
          </p:nvPr>
        </p:nvSpPr>
        <p:spPr/>
        <p:txBody>
          <a:bodyPr/>
          <a:lstStyle/>
          <a:p>
            <a:fld id="{B30C84D9-7A41-4FEB-892B-80917372DB87}" type="slidenum">
              <a:rPr lang="en-US" smtClean="0"/>
              <a:t>55</a:t>
            </a:fld>
            <a:endParaRPr lang="en-US"/>
          </a:p>
        </p:txBody>
      </p:sp>
      <p:sp>
        <p:nvSpPr>
          <p:cNvPr id="5" name="Text Placeholder 4">
            <a:extLst>
              <a:ext uri="{FF2B5EF4-FFF2-40B4-BE49-F238E27FC236}">
                <a16:creationId xmlns:a16="http://schemas.microsoft.com/office/drawing/2014/main" id="{73990C29-A431-614B-AA09-1E0593CDD5D8}"/>
              </a:ext>
            </a:extLst>
          </p:cNvPr>
          <p:cNvSpPr>
            <a:spLocks noGrp="1"/>
          </p:cNvSpPr>
          <p:nvPr>
            <p:ph type="body" sz="quarter" idx="13"/>
          </p:nvPr>
        </p:nvSpPr>
        <p:spPr/>
        <p:txBody>
          <a:bodyPr/>
          <a:lstStyle/>
          <a:p>
            <a:r>
              <a:rPr lang="en-US" dirty="0"/>
              <a:t>Slide by Bohn</a:t>
            </a:r>
          </a:p>
        </p:txBody>
      </p:sp>
    </p:spTree>
    <p:extLst>
      <p:ext uri="{BB962C8B-B14F-4D97-AF65-F5344CB8AC3E}">
        <p14:creationId xmlns:p14="http://schemas.microsoft.com/office/powerpoint/2010/main" val="2860074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30BA685-E4B7-FD4F-BBC6-2E73C247794D}"/>
              </a:ext>
            </a:extLst>
          </p:cNvPr>
          <p:cNvSpPr>
            <a:spLocks noGrp="1"/>
          </p:cNvSpPr>
          <p:nvPr>
            <p:ph type="title"/>
          </p:nvPr>
        </p:nvSpPr>
        <p:spPr/>
        <p:txBody>
          <a:bodyPr/>
          <a:lstStyle/>
          <a:p>
            <a:endParaRPr lang="en-US"/>
          </a:p>
        </p:txBody>
      </p:sp>
      <p:sp>
        <p:nvSpPr>
          <p:cNvPr id="5" name="Footer Placeholder 4">
            <a:extLst>
              <a:ext uri="{FF2B5EF4-FFF2-40B4-BE49-F238E27FC236}">
                <a16:creationId xmlns:a16="http://schemas.microsoft.com/office/drawing/2014/main" id="{40D81244-1055-6C40-BF44-EB29BE68AB51}"/>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F1E0179C-80EE-6743-A171-1D776EA7FFA5}"/>
              </a:ext>
            </a:extLst>
          </p:cNvPr>
          <p:cNvSpPr>
            <a:spLocks noGrp="1"/>
          </p:cNvSpPr>
          <p:nvPr>
            <p:ph type="sldNum" sz="quarter" idx="12"/>
          </p:nvPr>
        </p:nvSpPr>
        <p:spPr/>
        <p:txBody>
          <a:bodyPr/>
          <a:lstStyle/>
          <a:p>
            <a:fld id="{B30C84D9-7A41-4FEB-892B-80917372DB87}" type="slidenum">
              <a:rPr lang="en-US" smtClean="0"/>
              <a:t>56</a:t>
            </a:fld>
            <a:endParaRPr lang="en-US"/>
          </a:p>
        </p:txBody>
      </p:sp>
      <p:sp>
        <p:nvSpPr>
          <p:cNvPr id="7" name="Text Placeholder 6">
            <a:extLst>
              <a:ext uri="{FF2B5EF4-FFF2-40B4-BE49-F238E27FC236}">
                <a16:creationId xmlns:a16="http://schemas.microsoft.com/office/drawing/2014/main" id="{9389A839-9030-3248-8503-8C55FDB1E312}"/>
              </a:ext>
            </a:extLst>
          </p:cNvPr>
          <p:cNvSpPr>
            <a:spLocks noGrp="1"/>
          </p:cNvSpPr>
          <p:nvPr>
            <p:ph type="body" sz="quarter" idx="13"/>
          </p:nvPr>
        </p:nvSpPr>
        <p:spPr/>
        <p:txBody>
          <a:bodyPr/>
          <a:lstStyle/>
          <a:p>
            <a:r>
              <a:rPr lang="en-US" dirty="0"/>
              <a:t>Slide by Bohn</a:t>
            </a:r>
          </a:p>
        </p:txBody>
      </p:sp>
      <p:sp>
        <p:nvSpPr>
          <p:cNvPr id="11" name="TextBox 10">
            <a:extLst>
              <a:ext uri="{FF2B5EF4-FFF2-40B4-BE49-F238E27FC236}">
                <a16:creationId xmlns:a16="http://schemas.microsoft.com/office/drawing/2014/main" id="{311B1E2E-CBAB-DB4B-88AB-5232C0772C17}"/>
              </a:ext>
            </a:extLst>
          </p:cNvPr>
          <p:cNvSpPr txBox="1"/>
          <p:nvPr/>
        </p:nvSpPr>
        <p:spPr>
          <a:xfrm>
            <a:off x="8987027" y="5624513"/>
            <a:ext cx="2315634" cy="369332"/>
          </a:xfrm>
          <a:prstGeom prst="rect">
            <a:avLst/>
          </a:prstGeom>
          <a:noFill/>
        </p:spPr>
        <p:txBody>
          <a:bodyPr wrap="none" rtlCol="0">
            <a:spAutoFit/>
          </a:bodyPr>
          <a:lstStyle/>
          <a:p>
            <a:r>
              <a:rPr lang="en-US" dirty="0">
                <a:hlinkClick r:id="rId2"/>
              </a:rPr>
              <a:t>https://xkcd.com/571/</a:t>
            </a:r>
            <a:endParaRPr lang="en-US" dirty="0"/>
          </a:p>
        </p:txBody>
      </p:sp>
      <p:pic>
        <p:nvPicPr>
          <p:cNvPr id="1026" name="Picture 2" descr="Can't Sleep">
            <a:extLst>
              <a:ext uri="{FF2B5EF4-FFF2-40B4-BE49-F238E27FC236}">
                <a16:creationId xmlns:a16="http://schemas.microsoft.com/office/drawing/2014/main" id="{2B997B38-F4A0-9843-9C80-2F9DD394C9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89339" y="2286619"/>
            <a:ext cx="10413322" cy="342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48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193E49-9089-B540-9145-D7C63DA1873B}"/>
              </a:ext>
            </a:extLst>
          </p:cNvPr>
          <p:cNvSpPr>
            <a:spLocks noGrp="1"/>
          </p:cNvSpPr>
          <p:nvPr>
            <p:ph type="title"/>
          </p:nvPr>
        </p:nvSpPr>
        <p:spPr/>
        <p:txBody>
          <a:bodyPr/>
          <a:lstStyle/>
          <a:p>
            <a:r>
              <a:rPr lang="en-US" dirty="0"/>
              <a:t>Encoding Integers</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6</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pic>
        <p:nvPicPr>
          <p:cNvPr id="3" name="Picture 2">
            <a:extLst>
              <a:ext uri="{FF2B5EF4-FFF2-40B4-BE49-F238E27FC236}">
                <a16:creationId xmlns:a16="http://schemas.microsoft.com/office/drawing/2014/main" id="{2B2130FA-C998-554F-BF48-1BF252E39EEA}"/>
              </a:ext>
            </a:extLst>
          </p:cNvPr>
          <p:cNvPicPr>
            <a:picLocks noChangeAspect="1"/>
          </p:cNvPicPr>
          <p:nvPr/>
        </p:nvPicPr>
        <p:blipFill>
          <a:blip r:embed="rId3"/>
          <a:stretch>
            <a:fillRect/>
          </a:stretch>
        </p:blipFill>
        <p:spPr>
          <a:xfrm>
            <a:off x="756745" y="3867193"/>
            <a:ext cx="10678510" cy="1323248"/>
          </a:xfrm>
          <a:prstGeom prst="rect">
            <a:avLst/>
          </a:prstGeom>
        </p:spPr>
      </p:pic>
      <p:pic>
        <p:nvPicPr>
          <p:cNvPr id="4" name="Picture 3">
            <a:extLst>
              <a:ext uri="{FF2B5EF4-FFF2-40B4-BE49-F238E27FC236}">
                <a16:creationId xmlns:a16="http://schemas.microsoft.com/office/drawing/2014/main" id="{487282B4-3F99-2E44-B3F9-52F324D252D0}"/>
              </a:ext>
            </a:extLst>
          </p:cNvPr>
          <p:cNvPicPr>
            <a:picLocks noChangeAspect="1"/>
          </p:cNvPicPr>
          <p:nvPr/>
        </p:nvPicPr>
        <p:blipFill>
          <a:blip r:embed="rId4"/>
          <a:stretch>
            <a:fillRect/>
          </a:stretch>
        </p:blipFill>
        <p:spPr>
          <a:xfrm>
            <a:off x="724531" y="2047765"/>
            <a:ext cx="10742938" cy="2762470"/>
          </a:xfrm>
          <a:prstGeom prst="rect">
            <a:avLst/>
          </a:prstGeom>
        </p:spPr>
      </p:pic>
    </p:spTree>
    <p:extLst>
      <p:ext uri="{BB962C8B-B14F-4D97-AF65-F5344CB8AC3E}">
        <p14:creationId xmlns:p14="http://schemas.microsoft.com/office/powerpoint/2010/main" val="242358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3.33333E-6 L 0 -0.26644 " pathEditMode="relative" rAng="0" ptsTypes="AA">
                                      <p:cBhvr>
                                        <p:cTn id="6" dur="2000" fill="hold"/>
                                        <p:tgtEl>
                                          <p:spTgt spid="3"/>
                                        </p:tgtEl>
                                        <p:attrNameLst>
                                          <p:attrName>ppt_x</p:attrName>
                                          <p:attrName>ppt_y</p:attrName>
                                        </p:attrNameLst>
                                      </p:cBhvr>
                                      <p:rCtr x="0" y="-13333"/>
                                    </p:animMotion>
                                  </p:childTnLst>
                                </p:cTn>
                              </p:par>
                            </p:childTnLst>
                          </p:cTn>
                        </p:par>
                        <p:par>
                          <p:cTn id="7" fill="hold">
                            <p:stCondLst>
                              <p:cond delay="2000"/>
                            </p:stCondLst>
                            <p:childTnLst>
                              <p:par>
                                <p:cTn id="8" presetID="22" presetClass="entr" presetSubtype="1"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xit" presetSubtype="1" fill="hold" nodeType="withEffect">
                                  <p:stCondLst>
                                    <p:cond delay="0"/>
                                  </p:stCondLst>
                                  <p:childTnLst>
                                    <p:animEffect transition="out" filter="wipe(up)">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2922299432"/>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a:txBody>
                    <a:bodyPr/>
                    <a:lstStyle/>
                    <a:p>
                      <a:pPr algn="r"/>
                      <a:r>
                        <a:rPr lang="en-US" dirty="0"/>
                        <a:t>1110 0111</a:t>
                      </a:r>
                    </a:p>
                  </a:txBody>
                  <a:tcPr/>
                </a:tc>
                <a:tc>
                  <a:txBody>
                    <a:bodyPr/>
                    <a:lstStyle/>
                    <a:p>
                      <a:pPr algn="r"/>
                      <a:r>
                        <a:rPr lang="en-US" dirty="0"/>
                        <a:t>E7</a:t>
                      </a:r>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0000 0000 1110 0111</a:t>
                      </a:r>
                    </a:p>
                  </a:txBody>
                  <a:tcPr/>
                </a:tc>
                <a:tc>
                  <a:txBody>
                    <a:bodyPr/>
                    <a:lstStyle/>
                    <a:p>
                      <a:pPr algn="r"/>
                      <a:r>
                        <a:rPr lang="en-US" dirty="0"/>
                        <a:t>00 E7</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0000 0000 0000 0000 0000 0000 1110 0111</a:t>
                      </a:r>
                    </a:p>
                  </a:txBody>
                  <a:tcPr/>
                </a:tc>
                <a:tc>
                  <a:txBody>
                    <a:bodyPr/>
                    <a:lstStyle/>
                    <a:p>
                      <a:pPr algn="r"/>
                      <a:r>
                        <a:rPr lang="en-US" dirty="0"/>
                        <a:t>00 00 00 E7</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0000 0000 0000 0000 0000 0000 0000 0000 0000 0000 0000 0000 0000 0000 1110 0111</a:t>
                      </a:r>
                    </a:p>
                  </a:txBody>
                  <a:tcPr anchor="ctr"/>
                </a:tc>
                <a:tc>
                  <a:txBody>
                    <a:bodyPr/>
                    <a:lstStyle/>
                    <a:p>
                      <a:pPr algn="r"/>
                      <a:r>
                        <a:rPr lang="en-US" dirty="0"/>
                        <a:t>00 00 00 00 00 00 00 E7</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7</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3661965" cy="523220"/>
          </a:xfrm>
          <a:prstGeom prst="rect">
            <a:avLst/>
          </a:prstGeom>
          <a:noFill/>
        </p:spPr>
        <p:txBody>
          <a:bodyPr wrap="none" rtlCol="0">
            <a:spAutoFit/>
          </a:bodyPr>
          <a:lstStyle/>
          <a:p>
            <a:r>
              <a:rPr lang="en-US" sz="2800" dirty="0"/>
              <a:t>Representation of 231</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graphicFrame>
        <p:nvGraphicFramePr>
          <p:cNvPr id="17" name="Table 14">
            <a:extLst>
              <a:ext uri="{FF2B5EF4-FFF2-40B4-BE49-F238E27FC236}">
                <a16:creationId xmlns:a16="http://schemas.microsoft.com/office/drawing/2014/main" id="{F2D31A03-5EF7-C74E-842B-2D3444E6A5FB}"/>
              </a:ext>
            </a:extLst>
          </p:cNvPr>
          <p:cNvGraphicFramePr>
            <a:graphicFrameLocks/>
          </p:cNvGraphicFramePr>
          <p:nvPr>
            <p:extLst>
              <p:ext uri="{D42A27DB-BD31-4B8C-83A1-F6EECF244321}">
                <p14:modId xmlns:p14="http://schemas.microsoft.com/office/powerpoint/2010/main" val="3435644117"/>
              </p:ext>
            </p:extLst>
          </p:nvPr>
        </p:nvGraphicFramePr>
        <p:xfrm>
          <a:off x="838200" y="4800644"/>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algn="ct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a:txBody>
                    <a:bodyPr/>
                    <a:lstStyle/>
                    <a:p>
                      <a:pPr algn="r"/>
                      <a:r>
                        <a:rPr lang="en-US" dirty="0"/>
                        <a:t>0000 0111 1110 0101</a:t>
                      </a:r>
                    </a:p>
                  </a:txBody>
                  <a:tcPr/>
                </a:tc>
                <a:tc>
                  <a:txBody>
                    <a:bodyPr/>
                    <a:lstStyle/>
                    <a:p>
                      <a:pPr algn="r"/>
                      <a:r>
                        <a:rPr lang="en-US" dirty="0"/>
                        <a:t>07 E5</a:t>
                      </a:r>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0000 0000 0000 0000 0000 0111 1110 0101</a:t>
                      </a:r>
                    </a:p>
                  </a:txBody>
                  <a:tcPr/>
                </a:tc>
                <a:tc>
                  <a:txBody>
                    <a:bodyPr/>
                    <a:lstStyle/>
                    <a:p>
                      <a:pPr algn="r"/>
                      <a:r>
                        <a:rPr lang="en-US" dirty="0"/>
                        <a:t>00 00 07 E5</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0000 0000 0000 0000 0000 0000 0000 0000 0000 0000 0000 0000 0000 0111 1110 0101</a:t>
                      </a:r>
                    </a:p>
                  </a:txBody>
                  <a:tcPr anchor="ctr"/>
                </a:tc>
                <a:tc>
                  <a:txBody>
                    <a:bodyPr/>
                    <a:lstStyle/>
                    <a:p>
                      <a:pPr algn="r"/>
                      <a:r>
                        <a:rPr lang="en-US" dirty="0"/>
                        <a:t>00 00 00 00 00 00 07 E5</a:t>
                      </a:r>
                    </a:p>
                  </a:txBody>
                  <a:tcPr/>
                </a:tc>
                <a:extLst>
                  <a:ext uri="{0D108BD9-81ED-4DB2-BD59-A6C34878D82A}">
                    <a16:rowId xmlns:a16="http://schemas.microsoft.com/office/drawing/2014/main" val="4138833251"/>
                  </a:ext>
                </a:extLst>
              </a:tr>
            </a:tbl>
          </a:graphicData>
        </a:graphic>
      </p:graphicFrame>
      <p:sp>
        <p:nvSpPr>
          <p:cNvPr id="18" name="TextBox 17">
            <a:extLst>
              <a:ext uri="{FF2B5EF4-FFF2-40B4-BE49-F238E27FC236}">
                <a16:creationId xmlns:a16="http://schemas.microsoft.com/office/drawing/2014/main" id="{9FB0534F-77B9-DC4D-BB05-15F42DE30FDA}"/>
              </a:ext>
            </a:extLst>
          </p:cNvPr>
          <p:cNvSpPr txBox="1"/>
          <p:nvPr/>
        </p:nvSpPr>
        <p:spPr>
          <a:xfrm>
            <a:off x="2475571" y="4277424"/>
            <a:ext cx="3844707" cy="523220"/>
          </a:xfrm>
          <a:prstGeom prst="rect">
            <a:avLst/>
          </a:prstGeom>
          <a:noFill/>
        </p:spPr>
        <p:txBody>
          <a:bodyPr wrap="none" rtlCol="0">
            <a:spAutoFit/>
          </a:bodyPr>
          <a:lstStyle/>
          <a:p>
            <a:r>
              <a:rPr lang="en-US" sz="2800" dirty="0"/>
              <a:t>Representation of 2021</a:t>
            </a:r>
            <a:r>
              <a:rPr lang="en-US" sz="2800" baseline="-25000" dirty="0"/>
              <a:t>10</a:t>
            </a:r>
          </a:p>
        </p:txBody>
      </p:sp>
    </p:spTree>
    <p:extLst>
      <p:ext uri="{BB962C8B-B14F-4D97-AF65-F5344CB8AC3E}">
        <p14:creationId xmlns:p14="http://schemas.microsoft.com/office/powerpoint/2010/main" val="400670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Bit-level representation, by type size</a:t>
            </a:r>
          </a:p>
        </p:txBody>
      </p:sp>
      <p:graphicFrame>
        <p:nvGraphicFramePr>
          <p:cNvPr id="14" name="Table 14">
            <a:extLst>
              <a:ext uri="{FF2B5EF4-FFF2-40B4-BE49-F238E27FC236}">
                <a16:creationId xmlns:a16="http://schemas.microsoft.com/office/drawing/2014/main" id="{DDF10171-7961-884D-9FAD-C42059FC85E0}"/>
              </a:ext>
            </a:extLst>
          </p:cNvPr>
          <p:cNvGraphicFramePr>
            <a:graphicFrameLocks noGrp="1"/>
          </p:cNvGraphicFramePr>
          <p:nvPr>
            <p:ph idx="1"/>
            <p:extLst>
              <p:ext uri="{D42A27DB-BD31-4B8C-83A1-F6EECF244321}">
                <p14:modId xmlns:p14="http://schemas.microsoft.com/office/powerpoint/2010/main" val="720295203"/>
              </p:ext>
            </p:extLst>
          </p:nvPr>
        </p:nvGraphicFramePr>
        <p:xfrm>
          <a:off x="838200" y="2318566"/>
          <a:ext cx="10515600" cy="1854200"/>
        </p:xfrm>
        <a:graphic>
          <a:graphicData uri="http://schemas.openxmlformats.org/drawingml/2006/table">
            <a:tbl>
              <a:tblPr firstRow="1" bandRow="1">
                <a:tableStyleId>{5C22544A-7EE6-4342-B048-85BDC9FD1C3A}</a:tableStyleId>
              </a:tblPr>
              <a:tblGrid>
                <a:gridCol w="1670824">
                  <a:extLst>
                    <a:ext uri="{9D8B030D-6E8A-4147-A177-3AD203B41FA5}">
                      <a16:colId xmlns:a16="http://schemas.microsoft.com/office/drawing/2014/main" val="2478666493"/>
                    </a:ext>
                  </a:extLst>
                </a:gridCol>
                <a:gridCol w="1304693">
                  <a:extLst>
                    <a:ext uri="{9D8B030D-6E8A-4147-A177-3AD203B41FA5}">
                      <a16:colId xmlns:a16="http://schemas.microsoft.com/office/drawing/2014/main" val="1825459458"/>
                    </a:ext>
                  </a:extLst>
                </a:gridCol>
                <a:gridCol w="4911183">
                  <a:extLst>
                    <a:ext uri="{9D8B030D-6E8A-4147-A177-3AD203B41FA5}">
                      <a16:colId xmlns:a16="http://schemas.microsoft.com/office/drawing/2014/main" val="2770196445"/>
                    </a:ext>
                  </a:extLst>
                </a:gridCol>
                <a:gridCol w="2628900">
                  <a:extLst>
                    <a:ext uri="{9D8B030D-6E8A-4147-A177-3AD203B41FA5}">
                      <a16:colId xmlns:a16="http://schemas.microsoft.com/office/drawing/2014/main" val="1135363822"/>
                    </a:ext>
                  </a:extLst>
                </a:gridCol>
              </a:tblGrid>
              <a:tr h="370840">
                <a:tc>
                  <a:txBody>
                    <a:bodyPr/>
                    <a:lstStyle/>
                    <a:p>
                      <a:pPr algn="ctr"/>
                      <a:r>
                        <a:rPr lang="en-US" dirty="0"/>
                        <a:t>Type</a:t>
                      </a:r>
                    </a:p>
                  </a:txBody>
                  <a:tcPr/>
                </a:tc>
                <a:tc>
                  <a:txBody>
                    <a:bodyPr/>
                    <a:lstStyle/>
                    <a:p>
                      <a:pPr algn="ctr"/>
                      <a:r>
                        <a:rPr lang="en-US" dirty="0"/>
                        <a:t>Size</a:t>
                      </a:r>
                    </a:p>
                  </a:txBody>
                  <a:tcPr/>
                </a:tc>
                <a:tc>
                  <a:txBody>
                    <a:bodyPr/>
                    <a:lstStyle/>
                    <a:p>
                      <a:pPr algn="ctr"/>
                      <a:r>
                        <a:rPr lang="en-US" dirty="0"/>
                        <a:t>Binary</a:t>
                      </a:r>
                    </a:p>
                  </a:txBody>
                  <a:tcPr/>
                </a:tc>
                <a:tc>
                  <a:txBody>
                    <a:bodyPr/>
                    <a:lstStyle/>
                    <a:p>
                      <a:pPr algn="ctr"/>
                      <a:r>
                        <a:rPr lang="en-US" dirty="0"/>
                        <a:t>Hexadecimal</a:t>
                      </a:r>
                    </a:p>
                  </a:txBody>
                  <a:tcPr/>
                </a:tc>
                <a:extLst>
                  <a:ext uri="{0D108BD9-81ED-4DB2-BD59-A6C34878D82A}">
                    <a16:rowId xmlns:a16="http://schemas.microsoft.com/office/drawing/2014/main" val="2924983196"/>
                  </a:ext>
                </a:extLst>
              </a:tr>
              <a:tr h="370840">
                <a:tc>
                  <a:txBody>
                    <a:bodyPr/>
                    <a:lstStyle/>
                    <a:p>
                      <a:pPr algn="ctr"/>
                      <a:r>
                        <a:rPr lang="en-US" dirty="0"/>
                        <a:t>unsigned char</a:t>
                      </a:r>
                    </a:p>
                  </a:txBody>
                  <a:tcPr/>
                </a:tc>
                <a:tc>
                  <a:txBody>
                    <a:bodyPr/>
                    <a:lstStyle/>
                    <a:p>
                      <a:pPr algn="ctr"/>
                      <a:r>
                        <a:rPr lang="en-US" dirty="0"/>
                        <a:t>8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6720287"/>
                  </a:ext>
                </a:extLst>
              </a:tr>
              <a:tr h="370840">
                <a:tc>
                  <a:txBody>
                    <a:bodyPr/>
                    <a:lstStyle/>
                    <a:p>
                      <a:pPr algn="ctr"/>
                      <a:r>
                        <a:rPr lang="en-US" dirty="0"/>
                        <a:t>unsigned short</a:t>
                      </a:r>
                    </a:p>
                  </a:txBody>
                  <a:tcPr/>
                </a:tc>
                <a:tc>
                  <a:txBody>
                    <a:bodyPr/>
                    <a:lstStyle/>
                    <a:p>
                      <a:pPr algn="ctr"/>
                      <a:r>
                        <a:rPr lang="en-US" dirty="0"/>
                        <a:t>16 bits</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(insufficient bits)</a:t>
                      </a:r>
                    </a:p>
                  </a:txBody>
                  <a:tcPr/>
                </a:tc>
                <a:tc hMerge="1">
                  <a:txBody>
                    <a:bodyPr/>
                    <a:lstStyle/>
                    <a:p>
                      <a:pPr algn="r"/>
                      <a:endParaRPr lang="en-US" dirty="0"/>
                    </a:p>
                  </a:txBody>
                  <a:tcPr/>
                </a:tc>
                <a:extLst>
                  <a:ext uri="{0D108BD9-81ED-4DB2-BD59-A6C34878D82A}">
                    <a16:rowId xmlns:a16="http://schemas.microsoft.com/office/drawing/2014/main" val="2714767002"/>
                  </a:ext>
                </a:extLst>
              </a:tr>
              <a:tr h="370840">
                <a:tc>
                  <a:txBody>
                    <a:bodyPr/>
                    <a:lstStyle/>
                    <a:p>
                      <a:pPr algn="ctr"/>
                      <a:r>
                        <a:rPr lang="en-US" dirty="0"/>
                        <a:t>unsigned int</a:t>
                      </a:r>
                    </a:p>
                  </a:txBody>
                  <a:tcPr/>
                </a:tc>
                <a:tc>
                  <a:txBody>
                    <a:bodyPr/>
                    <a:lstStyle/>
                    <a:p>
                      <a:pPr algn="ctr"/>
                      <a:r>
                        <a:rPr lang="en-US" dirty="0"/>
                        <a:t>32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t>0000 0000 0000 0001 0000 1011 1110 1100</a:t>
                      </a:r>
                    </a:p>
                  </a:txBody>
                  <a:tcPr/>
                </a:tc>
                <a:tc>
                  <a:txBody>
                    <a:bodyPr/>
                    <a:lstStyle/>
                    <a:p>
                      <a:pPr algn="r"/>
                      <a:r>
                        <a:rPr lang="en-US" dirty="0"/>
                        <a:t>00 01 0B EC</a:t>
                      </a:r>
                    </a:p>
                  </a:txBody>
                  <a:tcPr/>
                </a:tc>
                <a:extLst>
                  <a:ext uri="{0D108BD9-81ED-4DB2-BD59-A6C34878D82A}">
                    <a16:rowId xmlns:a16="http://schemas.microsoft.com/office/drawing/2014/main" val="3972081534"/>
                  </a:ext>
                </a:extLst>
              </a:tr>
              <a:tr h="370840">
                <a:tc>
                  <a:txBody>
                    <a:bodyPr/>
                    <a:lstStyle/>
                    <a:p>
                      <a:pPr algn="ctr"/>
                      <a:r>
                        <a:rPr lang="en-US" dirty="0"/>
                        <a:t>unsigned long</a:t>
                      </a:r>
                    </a:p>
                  </a:txBody>
                  <a:tcPr/>
                </a:tc>
                <a:tc>
                  <a:txBody>
                    <a:bodyPr/>
                    <a:lstStyle/>
                    <a:p>
                      <a:pPr algn="ctr"/>
                      <a:r>
                        <a:rPr lang="en-US" dirty="0"/>
                        <a:t>64 bits</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000" dirty="0"/>
                        <a:t>0000 0000 0000 0000 0000 0000 0000 0000 0000 0000 0000 0001 0000 1011 1110 1100</a:t>
                      </a:r>
                    </a:p>
                  </a:txBody>
                  <a:tcPr anchor="ctr"/>
                </a:tc>
                <a:tc>
                  <a:txBody>
                    <a:bodyPr/>
                    <a:lstStyle/>
                    <a:p>
                      <a:pPr algn="r"/>
                      <a:r>
                        <a:rPr lang="en-US" dirty="0"/>
                        <a:t>00 00 00 00 00 01 0B EC</a:t>
                      </a:r>
                    </a:p>
                  </a:txBody>
                  <a:tcPr/>
                </a:tc>
                <a:extLst>
                  <a:ext uri="{0D108BD9-81ED-4DB2-BD59-A6C34878D82A}">
                    <a16:rowId xmlns:a16="http://schemas.microsoft.com/office/drawing/2014/main" val="4138833251"/>
                  </a:ext>
                </a:extLst>
              </a:tr>
            </a:tbl>
          </a:graphicData>
        </a:graphic>
      </p:graphicFrame>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8</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15" name="TextBox 14">
            <a:extLst>
              <a:ext uri="{FF2B5EF4-FFF2-40B4-BE49-F238E27FC236}">
                <a16:creationId xmlns:a16="http://schemas.microsoft.com/office/drawing/2014/main" id="{30EA8315-BBFA-374C-B63A-7CD1CC7CE6DA}"/>
              </a:ext>
            </a:extLst>
          </p:cNvPr>
          <p:cNvSpPr txBox="1"/>
          <p:nvPr/>
        </p:nvSpPr>
        <p:spPr>
          <a:xfrm>
            <a:off x="2475571" y="1795346"/>
            <a:ext cx="4027449" cy="523220"/>
          </a:xfrm>
          <a:prstGeom prst="rect">
            <a:avLst/>
          </a:prstGeom>
          <a:noFill/>
        </p:spPr>
        <p:txBody>
          <a:bodyPr wrap="none" rtlCol="0">
            <a:spAutoFit/>
          </a:bodyPr>
          <a:lstStyle/>
          <a:p>
            <a:r>
              <a:rPr lang="en-US" sz="2800" dirty="0"/>
              <a:t>Representation of 68588</a:t>
            </a:r>
            <a:r>
              <a:rPr lang="en-US" sz="2800" baseline="-25000" dirty="0"/>
              <a:t>10</a:t>
            </a:r>
          </a:p>
        </p:txBody>
      </p:sp>
      <p:sp>
        <p:nvSpPr>
          <p:cNvPr id="16" name="TextBox 15">
            <a:extLst>
              <a:ext uri="{FF2B5EF4-FFF2-40B4-BE49-F238E27FC236}">
                <a16:creationId xmlns:a16="http://schemas.microsoft.com/office/drawing/2014/main" id="{F06B1AC0-65D7-2242-90A1-AABE9A8801C7}"/>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Tree>
    <p:extLst>
      <p:ext uri="{BB962C8B-B14F-4D97-AF65-F5344CB8AC3E}">
        <p14:creationId xmlns:p14="http://schemas.microsoft.com/office/powerpoint/2010/main" val="30965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200A-9056-ED40-8DC3-F7C5A238792E}"/>
              </a:ext>
            </a:extLst>
          </p:cNvPr>
          <p:cNvSpPr>
            <a:spLocks noGrp="1"/>
          </p:cNvSpPr>
          <p:nvPr>
            <p:ph type="title"/>
          </p:nvPr>
        </p:nvSpPr>
        <p:spPr/>
        <p:txBody>
          <a:bodyPr/>
          <a:lstStyle/>
          <a:p>
            <a:r>
              <a:rPr lang="en-US" dirty="0"/>
              <a:t>Maximum Values, by type size</a:t>
            </a:r>
          </a:p>
        </p:txBody>
      </p:sp>
      <p:graphicFrame>
        <p:nvGraphicFramePr>
          <p:cNvPr id="13" name="Table 13">
            <a:extLst>
              <a:ext uri="{FF2B5EF4-FFF2-40B4-BE49-F238E27FC236}">
                <a16:creationId xmlns:a16="http://schemas.microsoft.com/office/drawing/2014/main" id="{A58A4C38-8DF4-1341-89CA-A8FE8A87BFDE}"/>
              </a:ext>
            </a:extLst>
          </p:cNvPr>
          <p:cNvGraphicFramePr>
            <a:graphicFrameLocks noGrp="1"/>
          </p:cNvGraphicFramePr>
          <p:nvPr>
            <p:ph sz="half" idx="1"/>
            <p:extLst>
              <p:ext uri="{D42A27DB-BD31-4B8C-83A1-F6EECF244321}">
                <p14:modId xmlns:p14="http://schemas.microsoft.com/office/powerpoint/2010/main" val="1172689073"/>
              </p:ext>
            </p:extLst>
          </p:nvPr>
        </p:nvGraphicFramePr>
        <p:xfrm>
          <a:off x="838200" y="1825625"/>
          <a:ext cx="5181600" cy="1849120"/>
        </p:xfrm>
        <a:graphic>
          <a:graphicData uri="http://schemas.openxmlformats.org/drawingml/2006/table">
            <a:tbl>
              <a:tblPr firstRow="1" bandRow="1">
                <a:tableStyleId>{5C22544A-7EE6-4342-B048-85BDC9FD1C3A}</a:tableStyleId>
              </a:tblPr>
              <a:tblGrid>
                <a:gridCol w="1971907">
                  <a:extLst>
                    <a:ext uri="{9D8B030D-6E8A-4147-A177-3AD203B41FA5}">
                      <a16:colId xmlns:a16="http://schemas.microsoft.com/office/drawing/2014/main" val="95662471"/>
                    </a:ext>
                  </a:extLst>
                </a:gridCol>
                <a:gridCol w="3209693">
                  <a:extLst>
                    <a:ext uri="{9D8B030D-6E8A-4147-A177-3AD203B41FA5}">
                      <a16:colId xmlns:a16="http://schemas.microsoft.com/office/drawing/2014/main" val="550159351"/>
                    </a:ext>
                  </a:extLst>
                </a:gridCol>
              </a:tblGrid>
              <a:tr h="370840">
                <a:tc>
                  <a:txBody>
                    <a:bodyPr/>
                    <a:lstStyle/>
                    <a:p>
                      <a:pPr algn="ctr"/>
                      <a:r>
                        <a:rPr lang="en-US" dirty="0"/>
                        <a:t>Constant</a:t>
                      </a:r>
                    </a:p>
                  </a:txBody>
                  <a:tcPr/>
                </a:tc>
                <a:tc>
                  <a:txBody>
                    <a:bodyPr/>
                    <a:lstStyle/>
                    <a:p>
                      <a:pPr algn="ctr"/>
                      <a:r>
                        <a:rPr lang="en-US" dirty="0"/>
                        <a:t>Value</a:t>
                      </a:r>
                    </a:p>
                  </a:txBody>
                  <a:tcPr/>
                </a:tc>
                <a:extLst>
                  <a:ext uri="{0D108BD9-81ED-4DB2-BD59-A6C34878D82A}">
                    <a16:rowId xmlns:a16="http://schemas.microsoft.com/office/drawing/2014/main" val="322870133"/>
                  </a:ext>
                </a:extLst>
              </a:tr>
              <a:tr h="370840">
                <a:tc>
                  <a:txBody>
                    <a:bodyPr/>
                    <a:lstStyle/>
                    <a:p>
                      <a:pPr algn="ctr"/>
                      <a:r>
                        <a:rPr lang="en-US" dirty="0"/>
                        <a:t>UCHAR_MAX</a:t>
                      </a:r>
                    </a:p>
                  </a:txBody>
                  <a:tcPr/>
                </a:tc>
                <a:tc>
                  <a:txBody>
                    <a:bodyPr/>
                    <a:lstStyle/>
                    <a:p>
                      <a:pPr algn="r"/>
                      <a:r>
                        <a:rPr lang="en-US" dirty="0"/>
                        <a:t>255</a:t>
                      </a:r>
                    </a:p>
                  </a:txBody>
                  <a:tcPr/>
                </a:tc>
                <a:extLst>
                  <a:ext uri="{0D108BD9-81ED-4DB2-BD59-A6C34878D82A}">
                    <a16:rowId xmlns:a16="http://schemas.microsoft.com/office/drawing/2014/main" val="1852049936"/>
                  </a:ext>
                </a:extLst>
              </a:tr>
              <a:tr h="370840">
                <a:tc>
                  <a:txBody>
                    <a:bodyPr/>
                    <a:lstStyle/>
                    <a:p>
                      <a:pPr algn="ctr"/>
                      <a:r>
                        <a:rPr lang="en-US" dirty="0"/>
                        <a:t>USHORT_MAX</a:t>
                      </a:r>
                    </a:p>
                  </a:txBody>
                  <a:tcPr/>
                </a:tc>
                <a:tc>
                  <a:txBody>
                    <a:bodyPr/>
                    <a:lstStyle/>
                    <a:p>
                      <a:pPr algn="r"/>
                      <a:r>
                        <a:rPr lang="en-US" sz="1800" b="0" i="0" kern="1200" dirty="0">
                          <a:solidFill>
                            <a:schemeClr val="dk1"/>
                          </a:solidFill>
                          <a:effectLst/>
                          <a:latin typeface="+mn-lt"/>
                          <a:ea typeface="+mn-ea"/>
                          <a:cs typeface="+mn-cs"/>
                        </a:rPr>
                        <a:t>65,535</a:t>
                      </a:r>
                      <a:endParaRPr lang="en-US" dirty="0"/>
                    </a:p>
                  </a:txBody>
                  <a:tcPr/>
                </a:tc>
                <a:extLst>
                  <a:ext uri="{0D108BD9-81ED-4DB2-BD59-A6C34878D82A}">
                    <a16:rowId xmlns:a16="http://schemas.microsoft.com/office/drawing/2014/main" val="2257998877"/>
                  </a:ext>
                </a:extLst>
              </a:tr>
              <a:tr h="370840">
                <a:tc>
                  <a:txBody>
                    <a:bodyPr/>
                    <a:lstStyle/>
                    <a:p>
                      <a:pPr algn="ctr"/>
                      <a:r>
                        <a:rPr lang="en-US" dirty="0"/>
                        <a:t>UINT_MAX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4,294,967,295U</a:t>
                      </a:r>
                    </a:p>
                  </a:txBody>
                  <a:tcPr/>
                </a:tc>
                <a:extLst>
                  <a:ext uri="{0D108BD9-81ED-4DB2-BD59-A6C34878D82A}">
                    <a16:rowId xmlns:a16="http://schemas.microsoft.com/office/drawing/2014/main" val="2358104214"/>
                  </a:ext>
                </a:extLst>
              </a:tr>
              <a:tr h="0">
                <a:tc>
                  <a:txBody>
                    <a:bodyPr/>
                    <a:lstStyle/>
                    <a:p>
                      <a:pPr algn="ctr"/>
                      <a:r>
                        <a:rPr lang="en-US" dirty="0"/>
                        <a:t>ULONG_MAX</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18,446,744,073,709,551,615UL</a:t>
                      </a:r>
                    </a:p>
                  </a:txBody>
                  <a:tcPr/>
                </a:tc>
                <a:extLst>
                  <a:ext uri="{0D108BD9-81ED-4DB2-BD59-A6C34878D82A}">
                    <a16:rowId xmlns:a16="http://schemas.microsoft.com/office/drawing/2014/main" val="3063085483"/>
                  </a:ext>
                </a:extLst>
              </a:tr>
            </a:tbl>
          </a:graphicData>
        </a:graphic>
      </p:graphicFrame>
      <p:sp>
        <p:nvSpPr>
          <p:cNvPr id="12" name="Content Placeholder 11">
            <a:extLst>
              <a:ext uri="{FF2B5EF4-FFF2-40B4-BE49-F238E27FC236}">
                <a16:creationId xmlns:a16="http://schemas.microsoft.com/office/drawing/2014/main" id="{C9526393-B197-2148-9DA7-CB5B91174139}"/>
              </a:ext>
            </a:extLst>
          </p:cNvPr>
          <p:cNvSpPr>
            <a:spLocks noGrp="1"/>
          </p:cNvSpPr>
          <p:nvPr>
            <p:ph sz="half" idx="2"/>
          </p:nvPr>
        </p:nvSpPr>
        <p:spPr/>
        <p:txBody>
          <a:bodyPr/>
          <a:lstStyle/>
          <a:p>
            <a:r>
              <a:rPr lang="en-US" dirty="0"/>
              <a:t>Constants defined in &lt;</a:t>
            </a:r>
            <a:r>
              <a:rPr lang="en-US" dirty="0" err="1"/>
              <a:t>limits.h</a:t>
            </a:r>
            <a:r>
              <a:rPr lang="en-US" dirty="0"/>
              <a:t>&gt;</a:t>
            </a:r>
          </a:p>
          <a:p>
            <a:endParaRPr lang="en-US" dirty="0"/>
          </a:p>
          <a:p>
            <a:r>
              <a:rPr lang="en-US" dirty="0"/>
              <a:t>Values are platform-specific</a:t>
            </a:r>
          </a:p>
          <a:p>
            <a:endParaRPr lang="en-US" dirty="0"/>
          </a:p>
          <a:p>
            <a:r>
              <a:rPr lang="en-US" dirty="0"/>
              <a:t>Useful, if used correctly</a:t>
            </a:r>
          </a:p>
          <a:p>
            <a:endParaRPr lang="en-US" dirty="0"/>
          </a:p>
          <a:p>
            <a:r>
              <a:rPr lang="en-US" dirty="0"/>
              <a:t>Use uint8_t, uint16_t, etc. if number of bits is critical</a:t>
            </a:r>
          </a:p>
          <a:p>
            <a:pPr lvl="1"/>
            <a:r>
              <a:rPr lang="en-US" dirty="0"/>
              <a:t>Defined in &lt;</a:t>
            </a:r>
            <a:r>
              <a:rPr lang="en-US" dirty="0" err="1"/>
              <a:t>stdint.h</a:t>
            </a:r>
            <a:r>
              <a:rPr lang="en-US" dirty="0"/>
              <a:t>&gt;</a:t>
            </a:r>
          </a:p>
        </p:txBody>
      </p:sp>
      <p:sp>
        <p:nvSpPr>
          <p:cNvPr id="5" name="Footer Placeholder 4">
            <a:extLst>
              <a:ext uri="{FF2B5EF4-FFF2-40B4-BE49-F238E27FC236}">
                <a16:creationId xmlns:a16="http://schemas.microsoft.com/office/drawing/2014/main" id="{60A620ED-977F-B746-A06B-9E443E98E999}"/>
              </a:ext>
            </a:extLst>
          </p:cNvPr>
          <p:cNvSpPr>
            <a:spLocks noGrp="1"/>
          </p:cNvSpPr>
          <p:nvPr>
            <p:ph type="ftr" sz="quarter" idx="11"/>
          </p:nvPr>
        </p:nvSpPr>
        <p:spPr/>
        <p:txBody>
          <a:bodyPr/>
          <a:lstStyle/>
          <a:p>
            <a:r>
              <a:rPr lang="en-US"/>
              <a:t>Programming at the Hardware/Software Interface</a:t>
            </a:r>
            <a:endParaRPr lang="en-US" dirty="0"/>
          </a:p>
        </p:txBody>
      </p:sp>
      <p:sp>
        <p:nvSpPr>
          <p:cNvPr id="6" name="Slide Number Placeholder 5">
            <a:extLst>
              <a:ext uri="{FF2B5EF4-FFF2-40B4-BE49-F238E27FC236}">
                <a16:creationId xmlns:a16="http://schemas.microsoft.com/office/drawing/2014/main" id="{824C3D50-A0EE-2343-83C8-0B2556ED6086}"/>
              </a:ext>
            </a:extLst>
          </p:cNvPr>
          <p:cNvSpPr>
            <a:spLocks noGrp="1"/>
          </p:cNvSpPr>
          <p:nvPr>
            <p:ph type="sldNum" sz="quarter" idx="12"/>
          </p:nvPr>
        </p:nvSpPr>
        <p:spPr/>
        <p:txBody>
          <a:bodyPr/>
          <a:lstStyle/>
          <a:p>
            <a:fld id="{B30C84D9-7A41-4FEB-892B-80917372DB87}" type="slidenum">
              <a:rPr lang="en-US" smtClean="0"/>
              <a:t>9</a:t>
            </a:fld>
            <a:endParaRPr lang="en-US"/>
          </a:p>
        </p:txBody>
      </p:sp>
      <p:sp>
        <p:nvSpPr>
          <p:cNvPr id="7" name="Text Placeholder 6">
            <a:extLst>
              <a:ext uri="{FF2B5EF4-FFF2-40B4-BE49-F238E27FC236}">
                <a16:creationId xmlns:a16="http://schemas.microsoft.com/office/drawing/2014/main" id="{440B0DEF-79FC-834C-9554-7A5BE8D900FB}"/>
              </a:ext>
            </a:extLst>
          </p:cNvPr>
          <p:cNvSpPr>
            <a:spLocks noGrp="1"/>
          </p:cNvSpPr>
          <p:nvPr>
            <p:ph type="body" sz="quarter" idx="13"/>
          </p:nvPr>
        </p:nvSpPr>
        <p:spPr/>
        <p:txBody>
          <a:bodyPr/>
          <a:lstStyle/>
          <a:p>
            <a:r>
              <a:rPr lang="en-US" dirty="0"/>
              <a:t>Slide by Bohn</a:t>
            </a:r>
          </a:p>
        </p:txBody>
      </p:sp>
      <p:sp>
        <p:nvSpPr>
          <p:cNvPr id="9" name="TextBox 8">
            <a:extLst>
              <a:ext uri="{FF2B5EF4-FFF2-40B4-BE49-F238E27FC236}">
                <a16:creationId xmlns:a16="http://schemas.microsoft.com/office/drawing/2014/main" id="{993BDC9A-89BF-3F4B-8068-FB37E4F7C495}"/>
              </a:ext>
            </a:extLst>
          </p:cNvPr>
          <p:cNvSpPr txBox="1"/>
          <p:nvPr/>
        </p:nvSpPr>
        <p:spPr>
          <a:xfrm>
            <a:off x="838200" y="1230193"/>
            <a:ext cx="2663999" cy="369332"/>
          </a:xfrm>
          <a:prstGeom prst="rect">
            <a:avLst/>
          </a:prstGeom>
          <a:noFill/>
        </p:spPr>
        <p:txBody>
          <a:bodyPr wrap="none" rtlCol="0">
            <a:spAutoFit/>
          </a:bodyPr>
          <a:lstStyle/>
          <a:p>
            <a:r>
              <a:rPr lang="en-US" dirty="0"/>
              <a:t>assuming 64-bit processor</a:t>
            </a:r>
          </a:p>
        </p:txBody>
      </p:sp>
      <p:sp>
        <p:nvSpPr>
          <p:cNvPr id="14" name="Rounded Rectangular Callout 13">
            <a:extLst>
              <a:ext uri="{FF2B5EF4-FFF2-40B4-BE49-F238E27FC236}">
                <a16:creationId xmlns:a16="http://schemas.microsoft.com/office/drawing/2014/main" id="{384A6A51-D402-B944-825F-4EB1FD317F9B}"/>
              </a:ext>
            </a:extLst>
          </p:cNvPr>
          <p:cNvSpPr/>
          <p:nvPr/>
        </p:nvSpPr>
        <p:spPr>
          <a:xfrm>
            <a:off x="3238500" y="4947826"/>
            <a:ext cx="2616200" cy="1284892"/>
          </a:xfrm>
          <a:prstGeom prst="wedgeRoundRectCallout">
            <a:avLst>
              <a:gd name="adj1" fmla="val 48179"/>
              <a:gd name="adj2" fmla="val -154066"/>
              <a:gd name="adj3" fmla="val 1666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Suffixes U, L, UL specify not to treat these as signed int (default for constants)</a:t>
            </a:r>
          </a:p>
        </p:txBody>
      </p:sp>
    </p:spTree>
    <p:extLst>
      <p:ext uri="{BB962C8B-B14F-4D97-AF65-F5344CB8AC3E}">
        <p14:creationId xmlns:p14="http://schemas.microsoft.com/office/powerpoint/2010/main" val="84768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32823</TotalTime>
  <Words>4478</Words>
  <Application>Microsoft Macintosh PowerPoint</Application>
  <PresentationFormat>Widescreen</PresentationFormat>
  <Paragraphs>1139</Paragraphs>
  <Slides>56</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Castellar</vt:lpstr>
      <vt:lpstr>Courier New</vt:lpstr>
      <vt:lpstr>Lucida Console</vt:lpstr>
      <vt:lpstr>Office Theme</vt:lpstr>
      <vt:lpstr>Arithmetic for Binary Computers (ABCs)  Integers</vt:lpstr>
      <vt:lpstr>PowerPoint Presentation</vt:lpstr>
      <vt:lpstr>Unsigned Integers</vt:lpstr>
      <vt:lpstr>Encoding Integers</vt:lpstr>
      <vt:lpstr>Encoding Integers</vt:lpstr>
      <vt:lpstr>Encoding Integers</vt:lpstr>
      <vt:lpstr>Bit-level representation, by type size</vt:lpstr>
      <vt:lpstr>Bit-level representation, by type size</vt:lpstr>
      <vt:lpstr>Maximum Values, by type size</vt:lpstr>
      <vt:lpstr>“if used correctly”</vt:lpstr>
      <vt:lpstr>Unsigned Addition</vt:lpstr>
      <vt:lpstr>Difference between Z and integer types</vt:lpstr>
      <vt:lpstr>Addition: Unsigned Integer Overflow</vt:lpstr>
      <vt:lpstr>Addition: Ripple-Carry Adder</vt:lpstr>
      <vt:lpstr>Addition: Ripple-Carry Adder</vt:lpstr>
      <vt:lpstr>Addition: Detecting Unsigned Integer Overflow</vt:lpstr>
      <vt:lpstr>Signed Integers</vt:lpstr>
      <vt:lpstr>Encoding Integers: Two’s Complement</vt:lpstr>
      <vt:lpstr>Bit-level representation, by type size</vt:lpstr>
      <vt:lpstr>Maximum Values, by type size</vt:lpstr>
      <vt:lpstr>Maximum Values, by type size – in hexadecimal</vt:lpstr>
      <vt:lpstr>Addition: Signed Integer Overflow</vt:lpstr>
      <vt:lpstr>Where does overflow happen?</vt:lpstr>
      <vt:lpstr>An easier way to find bits for negative value</vt:lpstr>
      <vt:lpstr>An easier way to find bits for negative value</vt:lpstr>
      <vt:lpstr>An easier way to find bits for negative value</vt:lpstr>
      <vt:lpstr>An easier way to find bits for negative value</vt:lpstr>
      <vt:lpstr>Examples</vt:lpstr>
      <vt:lpstr>Signed Addition</vt:lpstr>
      <vt:lpstr>Addition: Ripple-Carry Adder</vt:lpstr>
      <vt:lpstr>Subtraction: Ripple-Carry Adder</vt:lpstr>
      <vt:lpstr>Addition/Subtraction: Ripple-Carry Adder</vt:lpstr>
      <vt:lpstr>When does overflow happen?</vt:lpstr>
      <vt:lpstr>Where does overflow happen?</vt:lpstr>
      <vt:lpstr>When does overflow happen?</vt:lpstr>
      <vt:lpstr>Unsigned Addition/Subtraction Integer Overflow</vt:lpstr>
      <vt:lpstr>Signed Addition/Subtraction Integer Overflow</vt:lpstr>
      <vt:lpstr>Casting Between Integer Types</vt:lpstr>
      <vt:lpstr>Casting between signed &amp; unsigned integers</vt:lpstr>
      <vt:lpstr>Casting between signed &amp; unsigned integers: Examples</vt:lpstr>
      <vt:lpstr>Casting between signed &amp; unsigned integers: Constants</vt:lpstr>
      <vt:lpstr>Casting between signed &amp; unsigned integers: Explicit &amp; Implicit Casting</vt:lpstr>
      <vt:lpstr>Casting between different-sized types: Larger type to smaller type</vt:lpstr>
      <vt:lpstr>Casting between different-sized types: Smaller type to larger type</vt:lpstr>
      <vt:lpstr>Casting between different-sized types: Sign-Extension</vt:lpstr>
      <vt:lpstr>Integer Multiplication &amp; Division</vt:lpstr>
      <vt:lpstr>Multiplication</vt:lpstr>
      <vt:lpstr>Multiplication</vt:lpstr>
      <vt:lpstr>Fast &amp; Simple Multiplication</vt:lpstr>
      <vt:lpstr>Fast and Simple Multiplication: Use Distributive Property</vt:lpstr>
      <vt:lpstr>Fast and Simple Multiplication: Use Distributive Property</vt:lpstr>
      <vt:lpstr>Division</vt:lpstr>
      <vt:lpstr>Fast &amp; Simple Division: Unsigned Integers</vt:lpstr>
      <vt:lpstr>Fast &amp; Simple Division: Signed Integers</vt:lpstr>
      <vt:lpstr>Key Ideas</vt:lpstr>
      <vt:lpstr>PowerPoint Presentation</vt:lpstr>
    </vt:vector>
  </TitlesOfParts>
  <Company>University of Nebraska-Lincoln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Christopher Bohn</dc:creator>
  <cp:lastModifiedBy>Christopher Bohn</cp:lastModifiedBy>
  <cp:revision>286</cp:revision>
  <dcterms:created xsi:type="dcterms:W3CDTF">2018-01-03T19:54:25Z</dcterms:created>
  <dcterms:modified xsi:type="dcterms:W3CDTF">2022-01-05T22:59:17Z</dcterms:modified>
</cp:coreProperties>
</file>