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01" r:id="rId3"/>
    <p:sldId id="444" r:id="rId4"/>
    <p:sldId id="427" r:id="rId5"/>
    <p:sldId id="428" r:id="rId6"/>
    <p:sldId id="429" r:id="rId7"/>
    <p:sldId id="430" r:id="rId8"/>
    <p:sldId id="446" r:id="rId9"/>
    <p:sldId id="431" r:id="rId10"/>
    <p:sldId id="449" r:id="rId11"/>
    <p:sldId id="447" r:id="rId12"/>
    <p:sldId id="450" r:id="rId13"/>
    <p:sldId id="432" r:id="rId14"/>
    <p:sldId id="451" r:id="rId15"/>
    <p:sldId id="445" r:id="rId16"/>
    <p:sldId id="433" r:id="rId17"/>
    <p:sldId id="434" r:id="rId18"/>
    <p:sldId id="452" r:id="rId19"/>
    <p:sldId id="435" r:id="rId20"/>
    <p:sldId id="453" r:id="rId21"/>
    <p:sldId id="436" r:id="rId22"/>
    <p:sldId id="455" r:id="rId23"/>
    <p:sldId id="456" r:id="rId24"/>
    <p:sldId id="457" r:id="rId25"/>
    <p:sldId id="438" r:id="rId26"/>
    <p:sldId id="458" r:id="rId27"/>
    <p:sldId id="439" r:id="rId28"/>
    <p:sldId id="459" r:id="rId29"/>
    <p:sldId id="460" r:id="rId30"/>
    <p:sldId id="440" r:id="rId31"/>
    <p:sldId id="441" r:id="rId32"/>
    <p:sldId id="461" r:id="rId33"/>
    <p:sldId id="462" r:id="rId34"/>
    <p:sldId id="463" r:id="rId35"/>
    <p:sldId id="470" r:id="rId36"/>
    <p:sldId id="471" r:id="rId37"/>
    <p:sldId id="472" r:id="rId38"/>
    <p:sldId id="442" r:id="rId39"/>
    <p:sldId id="473" r:id="rId40"/>
    <p:sldId id="464" r:id="rId41"/>
    <p:sldId id="465" r:id="rId42"/>
    <p:sldId id="466" r:id="rId43"/>
    <p:sldId id="474" r:id="rId44"/>
    <p:sldId id="475" r:id="rId45"/>
    <p:sldId id="467" r:id="rId46"/>
    <p:sldId id="468" r:id="rId47"/>
    <p:sldId id="476" r:id="rId48"/>
    <p:sldId id="481" r:id="rId49"/>
    <p:sldId id="479" r:id="rId50"/>
    <p:sldId id="480" r:id="rId51"/>
    <p:sldId id="482" r:id="rId52"/>
    <p:sldId id="477" r:id="rId53"/>
    <p:sldId id="484" r:id="rId54"/>
    <p:sldId id="483" r:id="rId55"/>
    <p:sldId id="469" r:id="rId56"/>
    <p:sldId id="492" r:id="rId57"/>
    <p:sldId id="443" r:id="rId58"/>
    <p:sldId id="265" r:id="rId59"/>
    <p:sldId id="493" r:id="rId60"/>
    <p:sldId id="485" r:id="rId61"/>
    <p:sldId id="494" r:id="rId62"/>
    <p:sldId id="495" r:id="rId63"/>
    <p:sldId id="486" r:id="rId64"/>
    <p:sldId id="496" r:id="rId65"/>
    <p:sldId id="498" r:id="rId66"/>
    <p:sldId id="497" r:id="rId67"/>
    <p:sldId id="499" r:id="rId68"/>
    <p:sldId id="487" r:id="rId69"/>
    <p:sldId id="488" r:id="rId70"/>
    <p:sldId id="500" r:id="rId71"/>
    <p:sldId id="489" r:id="rId72"/>
    <p:sldId id="516" r:id="rId73"/>
    <p:sldId id="522" r:id="rId74"/>
    <p:sldId id="517" r:id="rId75"/>
    <p:sldId id="519" r:id="rId76"/>
    <p:sldId id="490" r:id="rId77"/>
    <p:sldId id="524" r:id="rId78"/>
    <p:sldId id="525" r:id="rId79"/>
    <p:sldId id="518" r:id="rId80"/>
    <p:sldId id="526" r:id="rId81"/>
    <p:sldId id="339" r:id="rId82"/>
    <p:sldId id="340" r:id="rId83"/>
    <p:sldId id="520" r:id="rId84"/>
    <p:sldId id="528" r:id="rId85"/>
    <p:sldId id="529" r:id="rId86"/>
    <p:sldId id="532" r:id="rId87"/>
    <p:sldId id="530" r:id="rId88"/>
    <p:sldId id="533" r:id="rId89"/>
    <p:sldId id="534" r:id="rId90"/>
    <p:sldId id="535" r:id="rId91"/>
    <p:sldId id="549" r:id="rId92"/>
    <p:sldId id="521" r:id="rId93"/>
    <p:sldId id="551" r:id="rId94"/>
    <p:sldId id="531" r:id="rId95"/>
    <p:sldId id="552" r:id="rId96"/>
    <p:sldId id="536" r:id="rId97"/>
    <p:sldId id="501" r:id="rId98"/>
    <p:sldId id="502" r:id="rId99"/>
    <p:sldId id="537" r:id="rId100"/>
    <p:sldId id="503" r:id="rId101"/>
    <p:sldId id="504" r:id="rId102"/>
    <p:sldId id="505" r:id="rId103"/>
    <p:sldId id="538" r:id="rId104"/>
    <p:sldId id="506" r:id="rId105"/>
    <p:sldId id="539" r:id="rId106"/>
    <p:sldId id="507" r:id="rId107"/>
    <p:sldId id="542" r:id="rId108"/>
    <p:sldId id="508" r:id="rId109"/>
    <p:sldId id="540" r:id="rId110"/>
    <p:sldId id="541" r:id="rId111"/>
    <p:sldId id="543" r:id="rId112"/>
    <p:sldId id="544" r:id="rId113"/>
    <p:sldId id="545" r:id="rId114"/>
    <p:sldId id="546" r:id="rId115"/>
    <p:sldId id="547" r:id="rId116"/>
    <p:sldId id="509" r:id="rId117"/>
    <p:sldId id="548" r:id="rId118"/>
    <p:sldId id="550" r:id="rId119"/>
    <p:sldId id="512" r:id="rId120"/>
    <p:sldId id="553" r:id="rId121"/>
    <p:sldId id="513" r:id="rId122"/>
    <p:sldId id="554" r:id="rId123"/>
    <p:sldId id="514" r:id="rId124"/>
    <p:sldId id="555" r:id="rId125"/>
    <p:sldId id="412"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AE4D5"/>
    <a:srgbClr val="FECC1F"/>
    <a:srgbClr val="0432FF"/>
    <a:srgbClr val="7F97FF"/>
    <a:srgbClr val="C27CF8"/>
    <a:srgbClr val="8C71A0"/>
    <a:srgbClr val="E8EAFF"/>
    <a:srgbClr val="F6D6FB"/>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autoAdjust="0"/>
    <p:restoredTop sz="79524" autoAdjust="0"/>
  </p:normalViewPr>
  <p:slideViewPr>
    <p:cSldViewPr snapToGrid="0">
      <p:cViewPr varScale="1">
        <p:scale>
          <a:sx n="96" d="100"/>
          <a:sy n="96" d="100"/>
        </p:scale>
        <p:origin x="1304"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10/24/21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pointer arithmetic in the ARM code is a little </a:t>
            </a:r>
            <a:r>
              <a:rPr lang="en-US" dirty="0" err="1"/>
              <a:t>CISCy</a:t>
            </a:r>
            <a:r>
              <a:rPr lang="en-US" dirty="0"/>
              <a:t> – adding 4 to x0 after dereferencing x0</a:t>
            </a:r>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351687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US" i="0" dirty="0"/>
              <a:t>bl at 4005A4</a:t>
            </a:r>
          </a:p>
          <a:p>
            <a:pPr marL="228600" indent="-228600">
              <a:buFont typeface="+mj-lt"/>
              <a:buAutoNum type="arabicPeriod" startAt="7"/>
            </a:pPr>
            <a:r>
              <a:rPr lang="en-US" dirty="0"/>
              <a:t>The following instruction is 0x4005A8 – this will be the return address, placed in LR</a:t>
            </a:r>
          </a:p>
          <a:p>
            <a:pPr marL="228600" indent="-228600">
              <a:buFont typeface="+mj-lt"/>
              <a:buAutoNum type="arabicPeriod" startAt="7"/>
            </a:pPr>
            <a:r>
              <a:rPr lang="en-US" dirty="0"/>
              <a:t>The target is at 0x400580</a:t>
            </a:r>
          </a:p>
          <a:p>
            <a:pPr marL="228600" indent="-228600">
              <a:buFont typeface="+mj-lt"/>
              <a:buAutoNum type="arabicPeriod" startAt="7"/>
            </a:pPr>
            <a:r>
              <a:rPr lang="en-US" dirty="0"/>
              <a:t>Subtract and you get the displacement</a:t>
            </a:r>
          </a:p>
          <a:p>
            <a:pPr marL="228600" indent="-228600">
              <a:buFont typeface="+mj-lt"/>
              <a:buAutoNum type="arabicPeriod" startAt="7"/>
            </a:pPr>
            <a:r>
              <a:rPr lang="en-US" dirty="0"/>
              <a:t>Set PC to target address</a:t>
            </a:r>
          </a:p>
          <a:p>
            <a:pPr marL="228600" indent="-228600">
              <a:buFont typeface="+mj-lt"/>
              <a:buAutoNum type="arabicPeriod" startAt="7"/>
            </a:pPr>
            <a:r>
              <a:rPr lang="en-US" dirty="0"/>
              <a:t>Fast-forward to the end of “triple”</a:t>
            </a:r>
          </a:p>
          <a:p>
            <a:pPr marL="228600" indent="-228600">
              <a:buFont typeface="+mj-lt"/>
              <a:buAutoNum type="arabicPeriod" startAt="7"/>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114</a:t>
            </a:fld>
            <a:endParaRPr lang="en-US"/>
          </a:p>
        </p:txBody>
      </p:sp>
    </p:spTree>
    <p:extLst>
      <p:ext uri="{BB962C8B-B14F-4D97-AF65-F5344CB8AC3E}">
        <p14:creationId xmlns:p14="http://schemas.microsoft.com/office/powerpoint/2010/main" val="41055106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US" dirty="0"/>
              <a:t>The ret instruction moves the return address from LR to PC.</a:t>
            </a:r>
          </a:p>
          <a:p>
            <a:pPr marL="228600" indent="-228600">
              <a:buFont typeface="+mj-lt"/>
              <a:buAutoNum type="arabicPeriod" startAt="13"/>
            </a:pPr>
            <a:r>
              <a:rPr lang="en-US" dirty="0"/>
              <a:t>The </a:t>
            </a:r>
            <a:r>
              <a:rPr lang="en-US" dirty="0" err="1"/>
              <a:t>ldp</a:t>
            </a:r>
            <a:r>
              <a:rPr lang="en-US" dirty="0"/>
              <a:t> instruction restores the previous FP and LR, and then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115</a:t>
            </a:fld>
            <a:endParaRPr lang="en-US"/>
          </a:p>
        </p:txBody>
      </p:sp>
    </p:spTree>
    <p:extLst>
      <p:ext uri="{BB962C8B-B14F-4D97-AF65-F5344CB8AC3E}">
        <p14:creationId xmlns:p14="http://schemas.microsoft.com/office/powerpoint/2010/main" val="34516364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software engineering perspective, you really shouldn’t have so many arguments that you have to put some on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ignoring 16-byte stack alignment, using %</a:t>
            </a:r>
            <a:r>
              <a:rPr lang="en-US" dirty="0" err="1"/>
              <a:t>rdx</a:t>
            </a:r>
            <a:r>
              <a:rPr lang="en-US" dirty="0"/>
              <a:t>:%</a:t>
            </a:r>
            <a:r>
              <a:rPr lang="en-US" dirty="0" err="1"/>
              <a:t>rax</a:t>
            </a:r>
            <a:r>
              <a:rPr lang="en-US" dirty="0"/>
              <a:t> for 16-byte return values is something you can probably get away with until you call something that has to follow strict rules (e.g., cannot assume any particular compiler) such as a system 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as the first argument.</a:t>
            </a:r>
          </a:p>
        </p:txBody>
      </p:sp>
      <p:sp>
        <p:nvSpPr>
          <p:cNvPr id="4" name="Slide Number Placeholder 3"/>
          <p:cNvSpPr>
            <a:spLocks noGrp="1"/>
          </p:cNvSpPr>
          <p:nvPr>
            <p:ph type="sldNum" sz="quarter" idx="5"/>
          </p:nvPr>
        </p:nvSpPr>
        <p:spPr/>
        <p:txBody>
          <a:bodyPr/>
          <a:lstStyle/>
          <a:p>
            <a:fld id="{B451C161-4068-4B77-B93E-241C90510927}" type="slidenum">
              <a:rPr lang="en-US" smtClean="0"/>
              <a:t>116</a:t>
            </a:fld>
            <a:endParaRPr lang="en-US"/>
          </a:p>
        </p:txBody>
      </p:sp>
    </p:spTree>
    <p:extLst>
      <p:ext uri="{BB962C8B-B14F-4D97-AF65-F5344CB8AC3E}">
        <p14:creationId xmlns:p14="http://schemas.microsoft.com/office/powerpoint/2010/main" val="371235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software engineering perspective, you really, really shouldn’t have so many arguments that you have to put some on the stack!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in X8.</a:t>
            </a:r>
          </a:p>
        </p:txBody>
      </p:sp>
      <p:sp>
        <p:nvSpPr>
          <p:cNvPr id="4" name="Slide Number Placeholder 3"/>
          <p:cNvSpPr>
            <a:spLocks noGrp="1"/>
          </p:cNvSpPr>
          <p:nvPr>
            <p:ph type="sldNum" sz="quarter" idx="5"/>
          </p:nvPr>
        </p:nvSpPr>
        <p:spPr/>
        <p:txBody>
          <a:bodyPr/>
          <a:lstStyle/>
          <a:p>
            <a:fld id="{B451C161-4068-4B77-B93E-241C90510927}" type="slidenum">
              <a:rPr lang="en-US" smtClean="0"/>
              <a:t>117</a:t>
            </a:fld>
            <a:endParaRPr lang="en-US"/>
          </a:p>
        </p:txBody>
      </p:sp>
    </p:spTree>
    <p:extLst>
      <p:ext uri="{BB962C8B-B14F-4D97-AF65-F5344CB8AC3E}">
        <p14:creationId xmlns:p14="http://schemas.microsoft.com/office/powerpoint/2010/main" val="35285437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upon earlier lessons: Notice the conditional assignment recipe in </a:t>
            </a:r>
            <a:r>
              <a:rPr lang="en-US" dirty="0" err="1"/>
              <a:t>average_four</a:t>
            </a:r>
            <a:r>
              <a:rPr lang="en-US" dirty="0"/>
              <a:t>, where we’re correcting for the bias of using shift-right to divide a negative number</a:t>
            </a:r>
          </a:p>
        </p:txBody>
      </p:sp>
      <p:sp>
        <p:nvSpPr>
          <p:cNvPr id="4" name="Slide Number Placeholder 3"/>
          <p:cNvSpPr>
            <a:spLocks noGrp="1"/>
          </p:cNvSpPr>
          <p:nvPr>
            <p:ph type="sldNum" sz="quarter" idx="5"/>
          </p:nvPr>
        </p:nvSpPr>
        <p:spPr/>
        <p:txBody>
          <a:bodyPr/>
          <a:lstStyle/>
          <a:p>
            <a:fld id="{B451C161-4068-4B77-B93E-241C90510927}" type="slidenum">
              <a:rPr lang="en-US" smtClean="0"/>
              <a:t>118</a:t>
            </a:fld>
            <a:endParaRPr lang="en-US"/>
          </a:p>
        </p:txBody>
      </p:sp>
    </p:spTree>
    <p:extLst>
      <p:ext uri="{BB962C8B-B14F-4D97-AF65-F5344CB8AC3E}">
        <p14:creationId xmlns:p14="http://schemas.microsoft.com/office/powerpoint/2010/main" val="22953086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it’s saving X30 because that’s the old return address. But what’s with the frame pointer?</a:t>
            </a:r>
          </a:p>
        </p:txBody>
      </p:sp>
      <p:sp>
        <p:nvSpPr>
          <p:cNvPr id="4" name="Slide Number Placeholder 3"/>
          <p:cNvSpPr>
            <a:spLocks noGrp="1"/>
          </p:cNvSpPr>
          <p:nvPr>
            <p:ph type="sldNum" sz="quarter" idx="5"/>
          </p:nvPr>
        </p:nvSpPr>
        <p:spPr/>
        <p:txBody>
          <a:bodyPr/>
          <a:lstStyle/>
          <a:p>
            <a:fld id="{B451C161-4068-4B77-B93E-241C90510927}" type="slidenum">
              <a:rPr lang="en-US" smtClean="0"/>
              <a:t>119</a:t>
            </a:fld>
            <a:endParaRPr lang="en-US"/>
          </a:p>
        </p:txBody>
      </p:sp>
    </p:spTree>
    <p:extLst>
      <p:ext uri="{BB962C8B-B14F-4D97-AF65-F5344CB8AC3E}">
        <p14:creationId xmlns:p14="http://schemas.microsoft.com/office/powerpoint/2010/main" val="21732048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they’re preserved between procedure calls – we rely on them to be so, otherwise they’d be no good for passing arguments and return values.</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120</a:t>
            </a:fld>
            <a:endParaRPr lang="en-US"/>
          </a:p>
        </p:txBody>
      </p:sp>
    </p:spTree>
    <p:extLst>
      <p:ext uri="{BB962C8B-B14F-4D97-AF65-F5344CB8AC3E}">
        <p14:creationId xmlns:p14="http://schemas.microsoft.com/office/powerpoint/2010/main" val="2096109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121</a:t>
            </a:fld>
            <a:endParaRPr lang="en-US"/>
          </a:p>
        </p:txBody>
      </p:sp>
    </p:spTree>
    <p:extLst>
      <p:ext uri="{BB962C8B-B14F-4D97-AF65-F5344CB8AC3E}">
        <p14:creationId xmlns:p14="http://schemas.microsoft.com/office/powerpoint/2010/main" val="3434588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122</a:t>
            </a:fld>
            <a:endParaRPr lang="en-US"/>
          </a:p>
        </p:txBody>
      </p:sp>
    </p:spTree>
    <p:extLst>
      <p:ext uri="{BB962C8B-B14F-4D97-AF65-F5344CB8AC3E}">
        <p14:creationId xmlns:p14="http://schemas.microsoft.com/office/powerpoint/2010/main" val="1490306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second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123</a:t>
            </a:fld>
            <a:endParaRPr lang="en-US"/>
          </a:p>
        </p:txBody>
      </p:sp>
    </p:spTree>
    <p:extLst>
      <p:ext uri="{BB962C8B-B14F-4D97-AF65-F5344CB8AC3E}">
        <p14:creationId xmlns:p14="http://schemas.microsoft.com/office/powerpoint/2010/main" val="222418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2643588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subsequent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124</a:t>
            </a:fld>
            <a:endParaRPr lang="en-US"/>
          </a:p>
        </p:txBody>
      </p:sp>
    </p:spTree>
    <p:extLst>
      <p:ext uri="{BB962C8B-B14F-4D97-AF65-F5344CB8AC3E}">
        <p14:creationId xmlns:p14="http://schemas.microsoft.com/office/powerpoint/2010/main" val="36528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77544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array declaration with initialization must have bounds for all but first dimension (first dimension can also be bounded)</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67158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i="1" dirty="0"/>
              <a:t>why</a:t>
            </a:r>
            <a:r>
              <a:rPr lang="en-US" i="0" dirty="0"/>
              <a:t> the number of columns must be bounded</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29456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1206303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t>
            </a:r>
            <a:r>
              <a:rPr lang="en-US" dirty="0" err="1"/>
              <a:t>ldp</a:t>
            </a:r>
            <a:r>
              <a:rPr lang="en-US" dirty="0"/>
              <a:t> / </a:t>
            </a:r>
            <a:r>
              <a:rPr lang="en-US" dirty="0" err="1"/>
              <a:t>stp</a:t>
            </a:r>
            <a:r>
              <a:rPr lang="en-US" dirty="0"/>
              <a:t> (loads/stores a </a:t>
            </a:r>
            <a:r>
              <a:rPr lang="en-US" i="1" dirty="0"/>
              <a:t>pair</a:t>
            </a:r>
            <a:r>
              <a:rPr lang="en-US" i="0" dirty="0"/>
              <a:t> of registers)</a:t>
            </a:r>
            <a:r>
              <a:rPr lang="en-US" dirty="0"/>
              <a:t> – copying the array from constant memory to the stack, 16 bytes at a time</a:t>
            </a:r>
          </a:p>
          <a:p>
            <a:endParaRPr lang="en-US" dirty="0"/>
          </a:p>
          <a:p>
            <a:r>
              <a:rPr lang="en-US" dirty="0"/>
              <a:t>By now, you should really be getting the sense that x86 is designed to be readable (and writable) by humans, but ARM </a:t>
            </a:r>
            <a:r>
              <a:rPr lang="en-US" dirty="0" err="1"/>
              <a:t>ins’t</a:t>
            </a:r>
            <a:r>
              <a:rPr lang="en-US" dirty="0"/>
              <a:t>.</a:t>
            </a:r>
          </a:p>
          <a:p>
            <a:endParaRPr lang="en-US" dirty="0"/>
          </a:p>
          <a:p>
            <a:r>
              <a:rPr lang="en-US" dirty="0"/>
              <a:t>Incidentally, both “</a:t>
            </a:r>
            <a:r>
              <a:rPr lang="en-US" dirty="0" err="1"/>
              <a:t>subq</a:t>
            </a:r>
            <a:r>
              <a:rPr lang="en-US" dirty="0"/>
              <a:t> $88, %</a:t>
            </a:r>
            <a:r>
              <a:rPr lang="en-US" dirty="0" err="1"/>
              <a:t>rsp</a:t>
            </a:r>
            <a:r>
              <a:rPr lang="en-US" dirty="0"/>
              <a:t>” (when only 80 bytes are needed) and the use of </a:t>
            </a:r>
            <a:r>
              <a:rPr lang="en-US" dirty="0" err="1"/>
              <a:t>ldp</a:t>
            </a:r>
            <a:r>
              <a:rPr lang="en-US" dirty="0"/>
              <a:t>/</a:t>
            </a:r>
            <a:r>
              <a:rPr lang="en-US" dirty="0" err="1"/>
              <a:t>stp</a:t>
            </a:r>
            <a:r>
              <a:rPr lang="en-US" dirty="0"/>
              <a:t> are the result of both ISAs (in their 64-bit versions) expecting the stack pointer to be divisible by 16 when the </a:t>
            </a:r>
            <a:r>
              <a:rPr lang="en-US" dirty="0" err="1"/>
              <a:t>printf</a:t>
            </a:r>
            <a:r>
              <a:rPr lang="en-US" dirty="0"/>
              <a:t> call is made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42981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64274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402277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Recall how to find address of an element of an array </a:t>
            </a:r>
            <a:r>
              <a:rPr lang="en-US" i="1" dirty="0"/>
              <a:t>&lt;click&gt;</a:t>
            </a:r>
            <a:endParaRPr lang="en-US" dirty="0"/>
          </a:p>
          <a:p>
            <a:pPr marL="171450" indent="-171450">
              <a:buFontTx/>
              <a:buChar char="-"/>
            </a:pPr>
            <a:r>
              <a:rPr lang="en-US" dirty="0"/>
              <a:t>Recall that each row in a 2D nested array is the element of a 1D array</a:t>
            </a:r>
          </a:p>
          <a:p>
            <a:pPr marL="171450" indent="-171450">
              <a:buFontTx/>
              <a:buChar char="-"/>
            </a:pPr>
            <a:r>
              <a:rPr lang="en-US" dirty="0"/>
              <a:t>Thus, the base address of row </a:t>
            </a:r>
            <a:r>
              <a:rPr lang="en-US" i="1" dirty="0" err="1"/>
              <a:t>i</a:t>
            </a:r>
            <a:r>
              <a:rPr lang="en-US" i="1" dirty="0"/>
              <a:t> is &lt;click&gt;</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462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calloc</a:t>
            </a:r>
            <a:r>
              <a:rPr lang="en-US" dirty="0"/>
              <a:t> &amp; malloc will always allocate space on the heap</a:t>
            </a:r>
          </a:p>
          <a:p>
            <a:r>
              <a:rPr lang="en-US" dirty="0"/>
              <a:t>A[n] will allocate space on the stack unless the array is too big, then will allocate space on the heap</a:t>
            </a:r>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42628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401690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14709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0(,%rdi,8),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subq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rsi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(%rsi,%rsi,2),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(%rdi,%rdx,2),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2*</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B(,%rdx,8),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A(,%rax,8),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Mem[A + 8*(7i+j)]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rdx</a:t>
            </a:r>
            <a:endParaRPr lang="en-US" sz="1200" dirty="0">
              <a:solidFill>
                <a:srgbClr val="FFBF00"/>
              </a:solidFill>
              <a:latin typeface="Courier New Bold" panose="02070609020205020404" pitchFamily="49" charset="0"/>
              <a:cs typeface="Courier New Bold" panose="020706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2121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r>
              <a:rPr lang="en-US" dirty="0"/>
              <a:t>ARM equivalent</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adrp</a:t>
            </a:r>
            <a:r>
              <a:rPr lang="en-US" sz="12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:lo12:.LANCHOR0	x2 = base address of A</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x3, x0, 3			x3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sub     x3, x3, x0		x3 = x3 -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x3, x3, x1		x3 = x3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x3, [x2, x3,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x3 = Mem[A + 8*(7i+j)]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336		x2 = base address of B (note: 336 = M*N*8, therefore M*N = 42)</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x1,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j + 2*j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x0,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+ 2*x1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x0, [x2,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x0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add     x0, x3, x0		x0 = Mem[A + 8*(7i+j)]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77098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203188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70584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353233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5352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224270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370795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arrays has 24 bytes allocated</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88210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a:p>
            <a:endParaRPr lang="en-US" dirty="0"/>
          </a:p>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164715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malloc will always allocate space on the heap</a:t>
            </a:r>
          </a:p>
          <a:p>
            <a:r>
              <a:rPr lang="en-US" dirty="0"/>
              <a:t>Simple declaration will probably allocate space on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400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9473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movzbl</a:t>
            </a:r>
            <a:r>
              <a:rPr lang="en-US" dirty="0"/>
              <a:t>: move byte source to long-word destination, zero-extending (will also zero-extend to full %</a:t>
            </a:r>
            <a:r>
              <a:rPr lang="en-US" dirty="0" err="1"/>
              <a:t>rax</a:t>
            </a:r>
            <a:r>
              <a:rPr lang="en-US" dirty="0"/>
              <a:t>)</a:t>
            </a:r>
          </a:p>
          <a:p>
            <a:endParaRPr lang="en-US" dirty="0"/>
          </a:p>
          <a:p>
            <a:r>
              <a:rPr lang="en-US" dirty="0" err="1"/>
              <a:t>movzbl</a:t>
            </a:r>
            <a:r>
              <a:rPr lang="en-US" dirty="0"/>
              <a:t> 11(%r10), %</a:t>
            </a:r>
            <a:r>
              <a:rPr lang="en-US" dirty="0" err="1"/>
              <a:t>eax</a:t>
            </a:r>
            <a:r>
              <a:rPr lang="en-US" dirty="0"/>
              <a:t> </a:t>
            </a:r>
            <a:r>
              <a:rPr lang="en-US" dirty="0">
                <a:sym typeface="Wingdings" pitchFamily="2" charset="2"/>
              </a:rPr>
              <a:t>– 11 = 8+3 – both field displacement and array displacement are known at compile-time</a:t>
            </a:r>
          </a:p>
          <a:p>
            <a:r>
              <a:rPr lang="en-US" dirty="0" err="1"/>
              <a:t>movzbl</a:t>
            </a:r>
            <a:r>
              <a:rPr lang="en-US" dirty="0"/>
              <a:t> 8(%r10,%r11), %</a:t>
            </a:r>
            <a:r>
              <a:rPr lang="en-US" dirty="0" err="1"/>
              <a:t>eax</a:t>
            </a:r>
            <a:r>
              <a:rPr lang="en-US" dirty="0"/>
              <a:t> – add i’s value in %r10 to base address in %r10 and add 8 (field displacement)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77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40</a:t>
            </a:fld>
            <a:endParaRPr lang="en-US"/>
          </a:p>
        </p:txBody>
      </p:sp>
    </p:spTree>
    <p:extLst>
      <p:ext uri="{BB962C8B-B14F-4D97-AF65-F5344CB8AC3E}">
        <p14:creationId xmlns:p14="http://schemas.microsoft.com/office/powerpoint/2010/main" val="567391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string (an array of chars) is aligned with addresses divisible by 1 because the primitive type is char, but a pointer to a char (points to a string outside the contiguous memory) is aligned with addresses divisible by 8 because the primitive type is char* (or, pointer)</a:t>
            </a:r>
          </a:p>
          <a:p>
            <a:r>
              <a:rPr lang="en-US" sz="1200" b="0" kern="1200" dirty="0">
                <a:solidFill>
                  <a:schemeClr val="tx1"/>
                </a:solidFill>
                <a:effectLst/>
                <a:latin typeface="+mn-lt"/>
                <a:ea typeface="+mn-ea"/>
                <a:cs typeface="+mn-cs"/>
              </a:rPr>
              <a:t>struct T {</a:t>
            </a:r>
          </a:p>
          <a:p>
            <a:r>
              <a:rPr lang="en-US" sz="1200" b="0" kern="1200" dirty="0">
                <a:solidFill>
                  <a:schemeClr val="tx1"/>
                </a:solidFill>
                <a:effectLst/>
                <a:latin typeface="+mn-lt"/>
                <a:ea typeface="+mn-ea"/>
                <a:cs typeface="+mn-cs"/>
              </a:rPr>
              <a:t>long payload;</a:t>
            </a:r>
          </a:p>
          <a:p>
            <a:r>
              <a:rPr lang="en-US" sz="1200" b="0" kern="1200" dirty="0">
                <a:solidFill>
                  <a:schemeClr val="tx1"/>
                </a:solidFill>
                <a:effectLst/>
                <a:latin typeface="+mn-lt"/>
                <a:ea typeface="+mn-ea"/>
                <a:cs typeface="+mn-cs"/>
              </a:rPr>
              <a:t>char description[16];</a:t>
            </a:r>
          </a:p>
          <a:p>
            <a:r>
              <a:rPr lang="en-US" sz="1200" b="0" kern="1200" dirty="0">
                <a:solidFill>
                  <a:schemeClr val="tx1"/>
                </a:solidFill>
                <a:effectLst/>
                <a:latin typeface="+mn-lt"/>
                <a:ea typeface="+mn-ea"/>
                <a:cs typeface="+mn-cs"/>
              </a:rPr>
              <a:t>char *</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struct T *next;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strcpy</a:t>
            </a:r>
            <a:r>
              <a:rPr lang="en-US" sz="1200" b="0" kern="1200" dirty="0">
                <a:solidFill>
                  <a:schemeClr val="tx1"/>
                </a:solidFill>
                <a:effectLst/>
                <a:latin typeface="+mn-lt"/>
                <a:ea typeface="+mn-ea"/>
                <a:cs typeface="+mn-cs"/>
              </a:rPr>
              <a:t>(S-&gt;description, "hello");</a:t>
            </a:r>
          </a:p>
          <a:p>
            <a:r>
              <a:rPr lang="en-US" sz="1200" b="0" kern="1200" dirty="0">
                <a:solidFill>
                  <a:schemeClr val="tx1"/>
                </a:solidFill>
                <a:effectLst/>
                <a:latin typeface="+mn-lt"/>
                <a:ea typeface="+mn-ea"/>
                <a:cs typeface="+mn-cs"/>
              </a:rPr>
              <a:t>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="world";</a:t>
            </a:r>
          </a:p>
          <a:p>
            <a:r>
              <a:rPr lang="en-US" sz="1200" b="0" kern="1200" dirty="0" err="1">
                <a:solidFill>
                  <a:schemeClr val="tx1"/>
                </a:solidFill>
                <a:effectLst/>
                <a:latin typeface="+mn-lt"/>
                <a:ea typeface="+mn-ea"/>
                <a:cs typeface="+mn-cs"/>
              </a:rPr>
              <a:t>printf</a:t>
            </a:r>
            <a:r>
              <a:rPr lang="en-US" sz="1200" b="0" kern="1200" dirty="0">
                <a:solidFill>
                  <a:schemeClr val="tx1"/>
                </a:solidFill>
                <a:effectLst/>
                <a:latin typeface="+mn-lt"/>
                <a:ea typeface="+mn-ea"/>
                <a:cs typeface="+mn-cs"/>
              </a:rPr>
              <a:t>("%s %s\n", S-&gt;description, 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Outputs: hello world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361060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largest types first will result in optimal placement</a:t>
            </a:r>
          </a:p>
          <a:p>
            <a:endParaRPr lang="en-US" dirty="0"/>
          </a:p>
          <a:p>
            <a:r>
              <a:rPr lang="en-US" dirty="0"/>
              <a:t>This example of multiple structs looks like an array of structs, but even ordinary creation of multiple structs will be laid out in (nearly) contiguous memory (though malloc may result in extra “padding” by placing structs on 16-byte boundaries even when unnecessary)</a:t>
            </a:r>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9675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 Is the last result zero?</a:t>
            </a:r>
          </a:p>
          <a:p>
            <a:r>
              <a:rPr lang="en-US" dirty="0"/>
              <a:t>S / N = Is the sign bit of the last result a 1? Is the last result negative?</a:t>
            </a:r>
          </a:p>
          <a:p>
            <a:r>
              <a:rPr lang="en-US" dirty="0"/>
              <a:t>C = Did the last computation carry-</a:t>
            </a:r>
            <a:r>
              <a:rPr lang="en-US" dirty="0" err="1"/>
              <a:t>a-one</a:t>
            </a:r>
            <a:r>
              <a:rPr lang="en-US" dirty="0"/>
              <a:t>? Unsigned overflow, but also can be used to ripple-add</a:t>
            </a:r>
          </a:p>
          <a:p>
            <a:r>
              <a:rPr lang="en-US" dirty="0"/>
              <a:t>O / V = Did the last computation experience signed overflow?</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347190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2845868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same register as both sources checks whether the register contains 0. Also checks whether register contains a negative value, but I don’t see that often.</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40942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Values[4]	type=int	value=3</a:t>
            </a:r>
          </a:p>
          <a:p>
            <a:r>
              <a:rPr lang="en-US" dirty="0"/>
              <a:t>Values	type=int*	value=x</a:t>
            </a:r>
          </a:p>
          <a:p>
            <a:r>
              <a:rPr lang="en-US" dirty="0"/>
              <a:t>Values+1	type=int*	value=x+4</a:t>
            </a:r>
          </a:p>
          <a:p>
            <a:r>
              <a:rPr lang="en-US" dirty="0"/>
              <a:t>&amp;values[2]	type=int*	value=x+8</a:t>
            </a:r>
          </a:p>
          <a:p>
            <a:r>
              <a:rPr lang="en-US" dirty="0"/>
              <a:t>*(values+3)	type=int	value=2</a:t>
            </a:r>
          </a:p>
          <a:p>
            <a:r>
              <a:rPr lang="en-US" dirty="0"/>
              <a:t>*values+3	type=int	value=9</a:t>
            </a:r>
          </a:p>
          <a:p>
            <a:r>
              <a:rPr lang="en-US" dirty="0"/>
              <a:t>Values+6	type=int*	value=x+24</a:t>
            </a:r>
          </a:p>
          <a:p>
            <a:r>
              <a:rPr lang="en-US" dirty="0"/>
              <a:t>Values[6]	type=int	value=??	*** This is a perfectly “legal” thing to do – C won’t stop you – but the result depends on how data gets laid out in memory and may vary among processors, compilers, and optimization levels</a:t>
            </a:r>
          </a:p>
          <a:p>
            <a:r>
              <a:rPr lang="en-US" dirty="0"/>
              <a:t>Values-1	type=int*	value=x-1</a:t>
            </a:r>
          </a:p>
          <a:p>
            <a:r>
              <a:rPr lang="en-US" dirty="0"/>
              <a:t>Values[-1]	type=int	value=??	*** Likewise</a:t>
            </a:r>
          </a:p>
          <a:p>
            <a:r>
              <a:rPr lang="en-US" dirty="0" err="1"/>
              <a:t>Values+j</a:t>
            </a:r>
            <a:r>
              <a:rPr lang="en-US" dirty="0"/>
              <a:t>	type=int*	value=x+4j</a:t>
            </a:r>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342359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196899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18546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26801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GOTO because all of the other languages of the era had GOTO. Also because it has a corresponding assembly instruction.</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562546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55</a:t>
            </a:fld>
            <a:endParaRPr lang="en-US"/>
          </a:p>
        </p:txBody>
      </p:sp>
    </p:spTree>
    <p:extLst>
      <p:ext uri="{BB962C8B-B14F-4D97-AF65-F5344CB8AC3E}">
        <p14:creationId xmlns:p14="http://schemas.microsoft.com/office/powerpoint/2010/main" val="41866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3931090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57</a:t>
            </a:fld>
            <a:endParaRPr lang="en-US"/>
          </a:p>
        </p:txBody>
      </p:sp>
    </p:spTree>
    <p:extLst>
      <p:ext uri="{BB962C8B-B14F-4D97-AF65-F5344CB8AC3E}">
        <p14:creationId xmlns:p14="http://schemas.microsoft.com/office/powerpoint/2010/main" val="210090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58</a:t>
            </a:fld>
            <a:endParaRPr lang="en-US"/>
          </a:p>
        </p:txBody>
      </p:sp>
    </p:spTree>
    <p:extLst>
      <p:ext uri="{BB962C8B-B14F-4D97-AF65-F5344CB8AC3E}">
        <p14:creationId xmlns:p14="http://schemas.microsoft.com/office/powerpoint/2010/main" val="256738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4113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things have to be true to execute the “then” block, either can be false to execute the “else” block (or skip over “then” if there is no “else”). Checking each sub-conditional rather than building a </a:t>
            </a:r>
            <a:r>
              <a:rPr lang="en-US" dirty="0" err="1"/>
              <a:t>boolean</a:t>
            </a:r>
            <a:r>
              <a:rPr lang="en-US" dirty="0"/>
              <a:t> variable.</a:t>
            </a:r>
          </a:p>
          <a:p>
            <a:endParaRPr lang="en-US" dirty="0"/>
          </a:p>
          <a:p>
            <a:r>
              <a:rPr lang="en-US" dirty="0"/>
              <a:t>Now you see why C shortcuts &amp;&amp;.</a:t>
            </a:r>
          </a:p>
          <a:p>
            <a:endParaRPr lang="en-US" dirty="0"/>
          </a:p>
          <a:p>
            <a:r>
              <a:rPr lang="en-US" dirty="0"/>
              <a:t>(note that both x86 and ARM (well, </a:t>
            </a:r>
            <a:r>
              <a:rPr lang="en-US" dirty="0" err="1"/>
              <a:t>gcc</a:t>
            </a:r>
            <a:r>
              <a:rPr lang="en-US" dirty="0"/>
              <a:t>, really) reversed the operands on the inequality comparison: if (*p &lt;= </a:t>
            </a:r>
            <a:r>
              <a:rPr lang="en-US" dirty="0" err="1"/>
              <a:t>i</a:t>
            </a:r>
            <a:r>
              <a:rPr lang="en-US" dirty="0"/>
              <a:t>)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60</a:t>
            </a:fld>
            <a:endParaRPr lang="en-US"/>
          </a:p>
        </p:txBody>
      </p:sp>
    </p:spTree>
    <p:extLst>
      <p:ext uri="{BB962C8B-B14F-4D97-AF65-F5344CB8AC3E}">
        <p14:creationId xmlns:p14="http://schemas.microsoft.com/office/powerpoint/2010/main" val="664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1605878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i="1" dirty="0"/>
              <a:t>exactly</a:t>
            </a:r>
            <a:r>
              <a:rPr lang="en-US" i="0" dirty="0"/>
              <a:t> -O0, as I’m omitting some of the unnecessary stack operations – but the point is that this has </a:t>
            </a:r>
            <a:r>
              <a:rPr lang="en-US" i="1" dirty="0"/>
              <a:t>no</a:t>
            </a:r>
            <a:r>
              <a:rPr lang="en-US" i="0" dirty="0"/>
              <a:t> optimization.</a:t>
            </a:r>
            <a:endParaRPr lang="en-US" dirty="0"/>
          </a:p>
          <a:p>
            <a:endParaRPr lang="en-US" dirty="0"/>
          </a:p>
          <a:p>
            <a:r>
              <a:rPr lang="en-US" dirty="0"/>
              <a:t>%</a:t>
            </a:r>
            <a:r>
              <a:rPr lang="en-US" dirty="0" err="1"/>
              <a:t>dil</a:t>
            </a:r>
            <a:r>
              <a:rPr lang="en-US" dirty="0"/>
              <a:t> = lower 8 bits of %di (and, by extension, lower 8 bits of %</a:t>
            </a:r>
            <a:r>
              <a:rPr lang="en-US" dirty="0" err="1"/>
              <a:t>rdi</a:t>
            </a:r>
            <a:r>
              <a:rPr lang="en-US" dirty="0"/>
              <a:t>)</a:t>
            </a:r>
          </a:p>
          <a:p>
            <a:r>
              <a:rPr lang="en-US" dirty="0"/>
              <a:t>and w0, w0, 255 = apply bitmask to retain only lower 8 bits of w0</a:t>
            </a:r>
          </a:p>
          <a:p>
            <a:endParaRPr lang="en-US" dirty="0"/>
          </a:p>
          <a:p>
            <a:r>
              <a:rPr lang="en-US" dirty="0"/>
              <a:t>If the first sub-condition is true, that’s enough for the “then”. Otherwise, evaluate second sub-expression.</a:t>
            </a:r>
          </a:p>
          <a:p>
            <a:r>
              <a:rPr lang="en-US" dirty="0"/>
              <a:t>(because both exit, </a:t>
            </a:r>
            <a:r>
              <a:rPr lang="en-US" dirty="0" err="1"/>
              <a:t>gcc</a:t>
            </a:r>
            <a:r>
              <a:rPr lang="en-US" dirty="0"/>
              <a:t> omitted a jump to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see why C shortcuts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61</a:t>
            </a:fld>
            <a:endParaRPr lang="en-US"/>
          </a:p>
        </p:txBody>
      </p:sp>
    </p:spTree>
    <p:extLst>
      <p:ext uri="{BB962C8B-B14F-4D97-AF65-F5344CB8AC3E}">
        <p14:creationId xmlns:p14="http://schemas.microsoft.com/office/powerpoint/2010/main" val="269388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evaluates both sub-expressions every time (does </a:t>
            </a:r>
            <a:r>
              <a:rPr lang="en-US" i="1" dirty="0"/>
              <a:t>not</a:t>
            </a:r>
            <a:r>
              <a:rPr lang="en-US" i="0" dirty="0"/>
              <a:t> shortcut </a:t>
            </a:r>
            <a:r>
              <a:rPr lang="en-US" dirty="0"/>
              <a:t>||), but the evaluations are side-effect-free and so the compiler can safely do so.</a:t>
            </a:r>
          </a:p>
          <a:p>
            <a:endParaRPr lang="en-US" dirty="0"/>
          </a:p>
          <a:p>
            <a:r>
              <a:rPr lang="en-US" dirty="0" err="1"/>
              <a:t>orrs</a:t>
            </a:r>
            <a:r>
              <a:rPr lang="en-US" dirty="0"/>
              <a:t> – “s” suffix indicates the condition flags should be set</a:t>
            </a:r>
          </a:p>
          <a:p>
            <a:endParaRPr lang="en-US" dirty="0"/>
          </a:p>
          <a:p>
            <a:r>
              <a:rPr lang="en-US" dirty="0" err="1"/>
              <a:t>setX</a:t>
            </a:r>
            <a:r>
              <a:rPr lang="en-US" dirty="0"/>
              <a:t>, </a:t>
            </a:r>
            <a:r>
              <a:rPr lang="en-US" dirty="0" err="1"/>
              <a:t>cset</a:t>
            </a:r>
            <a:r>
              <a:rPr lang="en-US" dirty="0"/>
              <a: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326353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5821122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learned that this is equivalent to</a:t>
            </a:r>
          </a:p>
          <a:p>
            <a:r>
              <a:rPr lang="en-US" dirty="0"/>
              <a:t>if (</a:t>
            </a:r>
            <a:r>
              <a:rPr lang="en-US" i="1" dirty="0" err="1"/>
              <a:t>test_condition</a:t>
            </a:r>
            <a:r>
              <a:rPr lang="en-US" i="0" dirty="0"/>
              <a:t>)</a:t>
            </a:r>
          </a:p>
          <a:p>
            <a:r>
              <a:rPr lang="en-US" i="0" dirty="0"/>
              <a:t>    var = </a:t>
            </a:r>
            <a:r>
              <a:rPr lang="en-US" i="1" dirty="0" err="1"/>
              <a:t>then_expr</a:t>
            </a:r>
            <a:r>
              <a:rPr lang="en-US" i="0" dirty="0"/>
              <a:t>;</a:t>
            </a:r>
          </a:p>
          <a:p>
            <a:r>
              <a:rPr lang="en-US" i="0" dirty="0"/>
              <a:t>else</a:t>
            </a:r>
          </a:p>
          <a:p>
            <a:r>
              <a:rPr lang="en-US" dirty="0"/>
              <a:t>    </a:t>
            </a:r>
            <a:r>
              <a:rPr lang="en-US" i="0" dirty="0"/>
              <a:t>var = </a:t>
            </a:r>
            <a:r>
              <a:rPr lang="en-US" i="1" dirty="0" err="1"/>
              <a:t>else_expr</a:t>
            </a:r>
            <a:r>
              <a:rPr lang="en-US" i="0" dirty="0"/>
              <a:t>;</a:t>
            </a:r>
          </a:p>
          <a:p>
            <a:endParaRPr lang="en-US" i="0" dirty="0"/>
          </a:p>
          <a:p>
            <a:r>
              <a:rPr lang="en-US" i="0" dirty="0"/>
              <a:t>And it </a:t>
            </a:r>
            <a:r>
              <a:rPr lang="en-US" i="1" dirty="0"/>
              <a:t>is</a:t>
            </a:r>
            <a:r>
              <a:rPr lang="en-US" i="0" dirty="0"/>
              <a:t> functionally equivalent. But it’d be nice if we could eliminate a branch (which might be </a:t>
            </a:r>
            <a:r>
              <a:rPr lang="en-US" i="0" dirty="0" err="1"/>
              <a:t>mispredicted</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65</a:t>
            </a:fld>
            <a:endParaRPr lang="en-US"/>
          </a:p>
        </p:txBody>
      </p:sp>
    </p:spTree>
    <p:extLst>
      <p:ext uri="{BB962C8B-B14F-4D97-AF65-F5344CB8AC3E}">
        <p14:creationId xmlns:p14="http://schemas.microsoft.com/office/powerpoint/2010/main" val="2765712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66</a:t>
            </a:fld>
            <a:endParaRPr lang="en-US"/>
          </a:p>
        </p:txBody>
      </p:sp>
    </p:spTree>
    <p:extLst>
      <p:ext uri="{BB962C8B-B14F-4D97-AF65-F5344CB8AC3E}">
        <p14:creationId xmlns:p14="http://schemas.microsoft.com/office/powerpoint/2010/main" val="165734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67</a:t>
            </a:fld>
            <a:endParaRPr lang="en-US"/>
          </a:p>
        </p:txBody>
      </p:sp>
    </p:spTree>
    <p:extLst>
      <p:ext uri="{BB962C8B-B14F-4D97-AF65-F5344CB8AC3E}">
        <p14:creationId xmlns:p14="http://schemas.microsoft.com/office/powerpoint/2010/main" val="4197112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68</a:t>
            </a:fld>
            <a:endParaRPr lang="en-US"/>
          </a:p>
        </p:txBody>
      </p:sp>
    </p:spTree>
    <p:extLst>
      <p:ext uri="{BB962C8B-B14F-4D97-AF65-F5344CB8AC3E}">
        <p14:creationId xmlns:p14="http://schemas.microsoft.com/office/powerpoint/2010/main" val="597929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062019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581205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Recognize a loop because of conditional branch </a:t>
            </a:r>
            <a:r>
              <a:rPr lang="en-US" i="1" dirty="0"/>
              <a:t>backwards</a:t>
            </a:r>
            <a:r>
              <a:rPr lang="en-US" i="0" dirty="0"/>
              <a:t>. That might seem obvious, but it isn’t to some students.</a:t>
            </a:r>
          </a:p>
          <a:p>
            <a:endParaRPr lang="en-US" i="0" dirty="0"/>
          </a:p>
          <a:p>
            <a:r>
              <a:rPr lang="en-US" i="0" dirty="0"/>
              <a:t>You might occasionally see non-looping unconditional jumps backwards due to optimizations, but a conditional branch backwards screams “I’m a loop!”</a:t>
            </a:r>
          </a:p>
        </p:txBody>
      </p:sp>
      <p:sp>
        <p:nvSpPr>
          <p:cNvPr id="4" name="Slide Number Placeholder 3"/>
          <p:cNvSpPr>
            <a:spLocks noGrp="1"/>
          </p:cNvSpPr>
          <p:nvPr>
            <p:ph type="sldNum" sz="quarter" idx="5"/>
          </p:nvPr>
        </p:nvSpPr>
        <p:spPr/>
        <p:txBody>
          <a:bodyPr/>
          <a:lstStyle/>
          <a:p>
            <a:fld id="{B451C161-4068-4B77-B93E-241C90510927}" type="slidenum">
              <a:rPr lang="en-US" smtClean="0"/>
              <a:t>72</a:t>
            </a:fld>
            <a:endParaRPr lang="en-US"/>
          </a:p>
        </p:txBody>
      </p:sp>
    </p:spTree>
    <p:extLst>
      <p:ext uri="{BB962C8B-B14F-4D97-AF65-F5344CB8AC3E}">
        <p14:creationId xmlns:p14="http://schemas.microsoft.com/office/powerpoint/2010/main" val="117031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4536983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73</a:t>
            </a:fld>
            <a:endParaRPr lang="en-US"/>
          </a:p>
        </p:txBody>
      </p:sp>
    </p:spTree>
    <p:extLst>
      <p:ext uri="{BB962C8B-B14F-4D97-AF65-F5344CB8AC3E}">
        <p14:creationId xmlns:p14="http://schemas.microsoft.com/office/powerpoint/2010/main" val="240238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if-then-else scenarios have only one label: if there’s no “Else” block then only have a conditional branch target “Done”</a:t>
            </a:r>
          </a:p>
        </p:txBody>
      </p:sp>
      <p:sp>
        <p:nvSpPr>
          <p:cNvPr id="4" name="Slide Number Placeholder 3"/>
          <p:cNvSpPr>
            <a:spLocks noGrp="1"/>
          </p:cNvSpPr>
          <p:nvPr>
            <p:ph type="sldNum" sz="quarter" idx="5"/>
          </p:nvPr>
        </p:nvSpPr>
        <p:spPr/>
        <p:txBody>
          <a:bodyPr/>
          <a:lstStyle/>
          <a:p>
            <a:fld id="{B451C161-4068-4B77-B93E-241C90510927}" type="slidenum">
              <a:rPr lang="en-US" smtClean="0"/>
              <a:t>74</a:t>
            </a:fld>
            <a:endParaRPr lang="en-US"/>
          </a:p>
        </p:txBody>
      </p:sp>
    </p:spTree>
    <p:extLst>
      <p:ext uri="{BB962C8B-B14F-4D97-AF65-F5344CB8AC3E}">
        <p14:creationId xmlns:p14="http://schemas.microsoft.com/office/powerpoint/2010/main" val="123341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75</a:t>
            </a:fld>
            <a:endParaRPr lang="en-US"/>
          </a:p>
        </p:txBody>
      </p:sp>
    </p:spTree>
    <p:extLst>
      <p:ext uri="{BB962C8B-B14F-4D97-AF65-F5344CB8AC3E}">
        <p14:creationId xmlns:p14="http://schemas.microsoft.com/office/powerpoint/2010/main" val="4263608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a:t>
            </a:r>
            <a:r>
              <a:rPr lang="en-US" dirty="0" err="1"/>
              <a:t>Goto</a:t>
            </a:r>
            <a:r>
              <a:rPr lang="en-US" dirty="0"/>
              <a:t>” code (and in assembly) the guard branches on the exact opposite condition as the loop condition</a:t>
            </a:r>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845075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demonstrate optimizing away the first test by letting the compiler see that y is initially greater than 0…</a:t>
            </a:r>
          </a:p>
        </p:txBody>
      </p:sp>
      <p:sp>
        <p:nvSpPr>
          <p:cNvPr id="4" name="Slide Number Placeholder 3"/>
          <p:cNvSpPr>
            <a:spLocks noGrp="1"/>
          </p:cNvSpPr>
          <p:nvPr>
            <p:ph type="sldNum" sz="quarter" idx="5"/>
          </p:nvPr>
        </p:nvSpPr>
        <p:spPr/>
        <p:txBody>
          <a:bodyPr/>
          <a:lstStyle/>
          <a:p>
            <a:fld id="{B451C161-4068-4B77-B93E-241C90510927}" type="slidenum">
              <a:rPr lang="en-US" smtClean="0"/>
              <a:t>77</a:t>
            </a:fld>
            <a:endParaRPr lang="en-US"/>
          </a:p>
        </p:txBody>
      </p:sp>
    </p:spTree>
    <p:extLst>
      <p:ext uri="{BB962C8B-B14F-4D97-AF65-F5344CB8AC3E}">
        <p14:creationId xmlns:p14="http://schemas.microsoft.com/office/powerpoint/2010/main" val="1548790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As expected, the compiler’s ability to optimize is limited at -</a:t>
            </a:r>
            <a:r>
              <a:rPr lang="en-US" dirty="0" err="1"/>
              <a:t>Og</a:t>
            </a:r>
            <a:r>
              <a:rPr lang="en-US" dirty="0"/>
              <a:t>. The -O1 initially shows what we </a:t>
            </a:r>
            <a:r>
              <a:rPr lang="en-US" i="1" dirty="0"/>
              <a:t>expect</a:t>
            </a:r>
            <a:r>
              <a:rPr lang="en-US" i="0" dirty="0"/>
              <a:t> the compiler to do when it’s allowed to optimize without preserving debugging-level behavior.</a:t>
            </a:r>
          </a:p>
          <a:p>
            <a:pPr marL="228600" indent="-228600">
              <a:buFont typeface="+mj-lt"/>
              <a:buAutoNum type="arabicPeriod"/>
            </a:pPr>
            <a:r>
              <a:rPr lang="en-US" i="0" dirty="0"/>
              <a:t>&lt;click&gt; The compiler, however, realizes that it can now predict the number of loop iterations and spends a little more time generating code for a faster execution.</a:t>
            </a:r>
          </a:p>
        </p:txBody>
      </p:sp>
      <p:sp>
        <p:nvSpPr>
          <p:cNvPr id="4" name="Slide Number Placeholder 3"/>
          <p:cNvSpPr>
            <a:spLocks noGrp="1"/>
          </p:cNvSpPr>
          <p:nvPr>
            <p:ph type="sldNum" sz="quarter" idx="5"/>
          </p:nvPr>
        </p:nvSpPr>
        <p:spPr/>
        <p:txBody>
          <a:bodyPr/>
          <a:lstStyle/>
          <a:p>
            <a:fld id="{B451C161-4068-4B77-B93E-241C90510927}" type="slidenum">
              <a:rPr lang="en-US" smtClean="0"/>
              <a:t>78</a:t>
            </a:fld>
            <a:endParaRPr lang="en-US"/>
          </a:p>
        </p:txBody>
      </p:sp>
    </p:spTree>
    <p:extLst>
      <p:ext uri="{BB962C8B-B14F-4D97-AF65-F5344CB8AC3E}">
        <p14:creationId xmlns:p14="http://schemas.microsoft.com/office/powerpoint/2010/main" val="381103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-O1, almost always will be able to eliminate the guard “if” because we generally write For Loops that will execute their body at least once. Probably won’t eliminate the unconditional jump from -</a:t>
            </a:r>
            <a:r>
              <a:rPr lang="en-US" dirty="0" err="1"/>
              <a:t>Og</a:t>
            </a:r>
            <a:r>
              <a:rPr lang="en-US" dirty="0"/>
              <a:t> because -</a:t>
            </a:r>
            <a:r>
              <a:rPr lang="en-US" dirty="0" err="1"/>
              <a:t>Og</a:t>
            </a:r>
            <a:r>
              <a:rPr lang="en-US" dirty="0"/>
              <a:t> obligates compiler to preserve debugging-level behavior.</a:t>
            </a:r>
          </a:p>
        </p:txBody>
      </p:sp>
      <p:sp>
        <p:nvSpPr>
          <p:cNvPr id="4" name="Slide Number Placeholder 3"/>
          <p:cNvSpPr>
            <a:spLocks noGrp="1"/>
          </p:cNvSpPr>
          <p:nvPr>
            <p:ph type="sldNum" sz="quarter" idx="5"/>
          </p:nvPr>
        </p:nvSpPr>
        <p:spPr/>
        <p:txBody>
          <a:bodyPr/>
          <a:lstStyle/>
          <a:p>
            <a:fld id="{B451C161-4068-4B77-B93E-241C90510927}" type="slidenum">
              <a:rPr lang="en-US" smtClean="0"/>
              <a:t>79</a:t>
            </a:fld>
            <a:endParaRPr lang="en-US"/>
          </a:p>
        </p:txBody>
      </p:sp>
    </p:spTree>
    <p:extLst>
      <p:ext uri="{BB962C8B-B14F-4D97-AF65-F5344CB8AC3E}">
        <p14:creationId xmlns:p14="http://schemas.microsoft.com/office/powerpoint/2010/main" val="318789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80</a:t>
            </a:fld>
            <a:endParaRPr lang="en-US"/>
          </a:p>
        </p:txBody>
      </p:sp>
    </p:spTree>
    <p:extLst>
      <p:ext uri="{BB962C8B-B14F-4D97-AF65-F5344CB8AC3E}">
        <p14:creationId xmlns:p14="http://schemas.microsoft.com/office/powerpoint/2010/main" val="259449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cbnz</a:t>
            </a:r>
            <a:r>
              <a:rPr lang="en-US" dirty="0"/>
              <a:t> (and </a:t>
            </a:r>
            <a:r>
              <a:rPr lang="en-US" dirty="0" err="1"/>
              <a:t>cbz</a:t>
            </a:r>
            <a:r>
              <a:rPr lang="en-US" dirty="0"/>
              <a:t>) : testing against 0 happens often enough that there are instructions specifically to make that comparison and execute the branch in one instruction</a:t>
            </a:r>
          </a:p>
        </p:txBody>
      </p:sp>
      <p:sp>
        <p:nvSpPr>
          <p:cNvPr id="4" name="Slide Number Placeholder 3"/>
          <p:cNvSpPr>
            <a:spLocks noGrp="1"/>
          </p:cNvSpPr>
          <p:nvPr>
            <p:ph type="sldNum" sz="quarter" idx="10"/>
          </p:nvPr>
        </p:nvSpPr>
        <p:spPr/>
        <p:txBody>
          <a:bodyPr/>
          <a:lstStyle/>
          <a:p>
            <a:fld id="{B451C161-4068-4B77-B93E-241C90510927}" type="slidenum">
              <a:rPr lang="en-US" smtClean="0"/>
              <a:t>82</a:t>
            </a:fld>
            <a:endParaRPr lang="en-US"/>
          </a:p>
        </p:txBody>
      </p:sp>
    </p:spTree>
    <p:extLst>
      <p:ext uri="{BB962C8B-B14F-4D97-AF65-F5344CB8AC3E}">
        <p14:creationId xmlns:p14="http://schemas.microsoft.com/office/powerpoint/2010/main" val="88994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affinity, this probably belongs with Conditional Statements and Conditional Assignments, but indirect jumps are a little more advanced</a:t>
            </a:r>
          </a:p>
        </p:txBody>
      </p:sp>
      <p:sp>
        <p:nvSpPr>
          <p:cNvPr id="4" name="Slide Number Placeholder 3"/>
          <p:cNvSpPr>
            <a:spLocks noGrp="1"/>
          </p:cNvSpPr>
          <p:nvPr>
            <p:ph type="sldNum" sz="quarter" idx="5"/>
          </p:nvPr>
        </p:nvSpPr>
        <p:spPr/>
        <p:txBody>
          <a:bodyPr/>
          <a:lstStyle/>
          <a:p>
            <a:fld id="{B451C161-4068-4B77-B93E-241C90510927}" type="slidenum">
              <a:rPr lang="en-US" smtClean="0"/>
              <a:t>83</a:t>
            </a:fld>
            <a:endParaRPr lang="en-US"/>
          </a:p>
        </p:txBody>
      </p:sp>
    </p:spTree>
    <p:extLst>
      <p:ext uri="{BB962C8B-B14F-4D97-AF65-F5344CB8AC3E}">
        <p14:creationId xmlns:p14="http://schemas.microsoft.com/office/powerpoint/2010/main" val="9046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417984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know that Java allows switching based on strings – we’ll get to that</a:t>
            </a:r>
          </a:p>
        </p:txBody>
      </p:sp>
      <p:sp>
        <p:nvSpPr>
          <p:cNvPr id="4" name="Slide Number Placeholder 3"/>
          <p:cNvSpPr>
            <a:spLocks noGrp="1"/>
          </p:cNvSpPr>
          <p:nvPr>
            <p:ph type="sldNum" sz="quarter" idx="5"/>
          </p:nvPr>
        </p:nvSpPr>
        <p:spPr/>
        <p:txBody>
          <a:bodyPr/>
          <a:lstStyle/>
          <a:p>
            <a:fld id="{B451C161-4068-4B77-B93E-241C90510927}" type="slidenum">
              <a:rPr lang="en-US" smtClean="0"/>
              <a:t>84</a:t>
            </a:fld>
            <a:endParaRPr lang="en-US"/>
          </a:p>
        </p:txBody>
      </p:sp>
    </p:spTree>
    <p:extLst>
      <p:ext uri="{BB962C8B-B14F-4D97-AF65-F5344CB8AC3E}">
        <p14:creationId xmlns:p14="http://schemas.microsoft.com/office/powerpoint/2010/main" val="1857867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could</a:t>
            </a:r>
            <a:r>
              <a:rPr lang="en-US" i="0" dirty="0"/>
              <a:t> use the if-then-else recipe, but I wouldn’t recommend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85</a:t>
            </a:fld>
            <a:endParaRPr lang="en-US"/>
          </a:p>
        </p:txBody>
      </p:sp>
    </p:spTree>
    <p:extLst>
      <p:ext uri="{BB962C8B-B14F-4D97-AF65-F5344CB8AC3E}">
        <p14:creationId xmlns:p14="http://schemas.microsoft.com/office/powerpoint/2010/main" val="609431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7869220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comparable type constants, so Java string cases can use this recipe</a:t>
            </a:r>
          </a:p>
          <a:p>
            <a:endParaRPr lang="en-US" dirty="0"/>
          </a:p>
          <a:p>
            <a:r>
              <a:rPr lang="en-US" dirty="0"/>
              <a:t>For students who haven’t yet had algorithms course: Binary Search Tree first determines whether a value is in the “lower half” or the “upper half”, then within that half it determines whether the value is in that half’s lower/upper half, then within that quarter it determines whether the value is in that quarter’s lower/upper half, and so on.</a:t>
            </a:r>
          </a:p>
          <a:p>
            <a:endParaRPr lang="en-US" dirty="0"/>
          </a:p>
          <a:p>
            <a:r>
              <a:rPr lang="en-US" dirty="0"/>
              <a:t>Apply if-then-else recipe (properly nested) to the BST.</a:t>
            </a:r>
          </a:p>
        </p:txBody>
      </p:sp>
      <p:sp>
        <p:nvSpPr>
          <p:cNvPr id="4" name="Slide Number Placeholder 3"/>
          <p:cNvSpPr>
            <a:spLocks noGrp="1"/>
          </p:cNvSpPr>
          <p:nvPr>
            <p:ph type="sldNum" sz="quarter" idx="5"/>
          </p:nvPr>
        </p:nvSpPr>
        <p:spPr/>
        <p:txBody>
          <a:bodyPr/>
          <a:lstStyle/>
          <a:p>
            <a:fld id="{B451C161-4068-4B77-B93E-241C90510927}" type="slidenum">
              <a:rPr lang="en-US" smtClean="0"/>
              <a:t>87</a:t>
            </a:fld>
            <a:endParaRPr lang="en-US"/>
          </a:p>
        </p:txBody>
      </p:sp>
    </p:spTree>
    <p:extLst>
      <p:ext uri="{BB962C8B-B14F-4D97-AF65-F5344CB8AC3E}">
        <p14:creationId xmlns:p14="http://schemas.microsoft.com/office/powerpoint/2010/main" val="502474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exact recipe I showed, but close enough</a:t>
            </a:r>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203176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integer type constants to build the jump table</a:t>
            </a:r>
          </a:p>
          <a:p>
            <a:endParaRPr lang="en-US" dirty="0"/>
          </a:p>
          <a:p>
            <a:r>
              <a:rPr lang="en-US" dirty="0" err="1"/>
              <a:t>gcc</a:t>
            </a:r>
            <a:r>
              <a:rPr lang="en-US" dirty="0"/>
              <a:t> uses “&amp;&amp;” to treat labels as values – this is not standard C</a:t>
            </a:r>
          </a:p>
          <a:p>
            <a:endParaRPr lang="en-US" dirty="0"/>
          </a:p>
          <a:p>
            <a:r>
              <a:rPr lang="en-US" dirty="0"/>
              <a:t>Jump table is an array of addresses. Index the array to get the address, and </a:t>
            </a:r>
            <a:r>
              <a:rPr lang="en-US" dirty="0" err="1"/>
              <a:t>goto</a:t>
            </a:r>
            <a:r>
              <a:rPr lang="en-US" dirty="0"/>
              <a:t> there.</a:t>
            </a:r>
          </a:p>
          <a:p>
            <a:endParaRPr lang="en-US" dirty="0"/>
          </a:p>
          <a:p>
            <a:r>
              <a:rPr lang="en-US" dirty="0"/>
              <a:t>Using a jump table is very efficient, especially for 16/32-bit x86 that would’ve had to make comparisons against values in memory (accessing memory takes a long time relative to the processor’s execution). Because using a jump table does require a memory access (you’re indexing an array, after all), if comparisons are made with values in registers than you might see the compiler prefer the BST recipe when the number of cases is relatively small.</a:t>
            </a:r>
          </a:p>
        </p:txBody>
      </p:sp>
      <p:sp>
        <p:nvSpPr>
          <p:cNvPr id="4" name="Slide Number Placeholder 3"/>
          <p:cNvSpPr>
            <a:spLocks noGrp="1"/>
          </p:cNvSpPr>
          <p:nvPr>
            <p:ph type="sldNum" sz="quarter" idx="5"/>
          </p:nvPr>
        </p:nvSpPr>
        <p:spPr/>
        <p:txBody>
          <a:bodyPr/>
          <a:lstStyle/>
          <a:p>
            <a:fld id="{B451C161-4068-4B77-B93E-241C90510927}" type="slidenum">
              <a:rPr lang="en-US" smtClean="0"/>
              <a:t>89</a:t>
            </a:fld>
            <a:endParaRPr lang="en-US"/>
          </a:p>
        </p:txBody>
      </p:sp>
    </p:spTree>
    <p:extLst>
      <p:ext uri="{BB962C8B-B14F-4D97-AF65-F5344CB8AC3E}">
        <p14:creationId xmlns:p14="http://schemas.microsoft.com/office/powerpoint/2010/main" val="18222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conceptually, the amber code is what’s happening: loading the address of the jump table into X2 and then indexing it with X0, but &lt;click&gt; the details are a little more elaborate because we’re using relative addressing for efficiency.</a:t>
            </a:r>
          </a:p>
          <a:p>
            <a:endParaRPr lang="en-US" dirty="0"/>
          </a:p>
          <a:p>
            <a:r>
              <a:rPr lang="en-US" dirty="0" err="1"/>
              <a:t>br</a:t>
            </a:r>
            <a:r>
              <a:rPr lang="en-US" dirty="0"/>
              <a:t> = branch to address in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90</a:t>
            </a:fld>
            <a:endParaRPr lang="en-US"/>
          </a:p>
        </p:txBody>
      </p:sp>
    </p:spTree>
    <p:extLst>
      <p:ext uri="{BB962C8B-B14F-4D97-AF65-F5344CB8AC3E}">
        <p14:creationId xmlns:p14="http://schemas.microsoft.com/office/powerpoint/2010/main" val="1690814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91</a:t>
            </a:fld>
            <a:endParaRPr lang="en-US"/>
          </a:p>
        </p:txBody>
      </p:sp>
    </p:spTree>
    <p:extLst>
      <p:ext uri="{BB962C8B-B14F-4D97-AF65-F5344CB8AC3E}">
        <p14:creationId xmlns:p14="http://schemas.microsoft.com/office/powerpoint/2010/main" val="3513344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92</a:t>
            </a:fld>
            <a:endParaRPr lang="en-US"/>
          </a:p>
        </p:txBody>
      </p:sp>
    </p:spTree>
    <p:extLst>
      <p:ext uri="{BB962C8B-B14F-4D97-AF65-F5344CB8AC3E}">
        <p14:creationId xmlns:p14="http://schemas.microsoft.com/office/powerpoint/2010/main" val="3068786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93</a:t>
            </a:fld>
            <a:endParaRPr lang="en-US"/>
          </a:p>
        </p:txBody>
      </p:sp>
    </p:spTree>
    <p:extLst>
      <p:ext uri="{BB962C8B-B14F-4D97-AF65-F5344CB8AC3E}">
        <p14:creationId xmlns:p14="http://schemas.microsoft.com/office/powerpoint/2010/main" val="29755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682203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94</a:t>
            </a:fld>
            <a:endParaRPr lang="en-US"/>
          </a:p>
        </p:txBody>
      </p:sp>
    </p:spTree>
    <p:extLst>
      <p:ext uri="{BB962C8B-B14F-4D97-AF65-F5344CB8AC3E}">
        <p14:creationId xmlns:p14="http://schemas.microsoft.com/office/powerpoint/2010/main" val="3334844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1576285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(and a few other processors) allow stack to grow up or down, but down is default. T32 has down only.</a:t>
            </a:r>
          </a:p>
          <a:p>
            <a:r>
              <a:rPr lang="en-US" dirty="0"/>
              <a:t>Intel 8051 grows stack from lower to higher addresses.</a:t>
            </a:r>
          </a:p>
          <a:p>
            <a:endParaRPr lang="en-US" dirty="0"/>
          </a:p>
          <a:p>
            <a:r>
              <a:rPr lang="en-US" dirty="0"/>
              <a:t>Some (older) architectures didn’t have stacks at all (S/360, PDP-8)</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96</a:t>
            </a:fld>
            <a:endParaRPr lang="en-US"/>
          </a:p>
        </p:txBody>
      </p:sp>
    </p:spTree>
    <p:extLst>
      <p:ext uri="{BB962C8B-B14F-4D97-AF65-F5344CB8AC3E}">
        <p14:creationId xmlns:p14="http://schemas.microsoft.com/office/powerpoint/2010/main" val="9517744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Layout is </a:t>
            </a:r>
            <a:r>
              <a:rPr lang="en-US" i="1" dirty="0"/>
              <a:t>not to scale</a:t>
            </a:r>
            <a:endParaRPr lang="en-US" dirty="0"/>
          </a:p>
          <a:p>
            <a:endParaRPr lang="en-US" dirty="0"/>
          </a:p>
          <a:p>
            <a:r>
              <a:rPr lang="en-US" dirty="0"/>
              <a:t>Note that, even though this diagram shows the heap growing in one direction, it doesn’t follow stack discipline – as memory is freed, malloc may re-allocate that memory.</a:t>
            </a:r>
          </a:p>
          <a:p>
            <a:endParaRPr lang="en-US"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endParaRPr lang="en-US" dirty="0"/>
          </a:p>
          <a:p>
            <a:endParaRPr lang="en-US" dirty="0"/>
          </a:p>
          <a:p>
            <a:r>
              <a:rPr lang="en-US" dirty="0"/>
              <a:t>48-64 bytes between stack frames. 374 GB between the stack and where the “small variable” was </a:t>
            </a:r>
            <a:r>
              <a:rPr lang="en-US" dirty="0" err="1"/>
              <a:t>malloc’d</a:t>
            </a:r>
            <a:r>
              <a:rPr lang="en-US" dirty="0"/>
              <a:t>. The “large variable” is way down at the other end of memory, near the “text”.</a:t>
            </a:r>
          </a:p>
          <a:p>
            <a:endParaRPr lang="en-US" dirty="0"/>
          </a:p>
          <a:p>
            <a:r>
              <a:rPr lang="en-US" dirty="0"/>
              <a:t>Hmm… this might be interesting to run on an Arduino (but w/o 4MB variable)</a:t>
            </a:r>
          </a:p>
          <a:p>
            <a:r>
              <a:rPr lang="en-US" dirty="0"/>
              <a:t>(noting that the function address is in a distinct address space)</a:t>
            </a:r>
          </a:p>
          <a:p>
            <a:r>
              <a:rPr lang="en-US" sz="1200" b="0" i="0" kern="1200" dirty="0">
                <a:solidFill>
                  <a:schemeClr val="tx1"/>
                </a:solidFill>
                <a:effectLst/>
                <a:latin typeface="+mn-lt"/>
                <a:ea typeface="+mn-ea"/>
                <a:cs typeface="+mn-cs"/>
              </a:rPr>
              <a:t>Main stack frame at 8E6</a:t>
            </a:r>
          </a:p>
          <a:p>
            <a:r>
              <a:rPr lang="en-US" sz="1200" b="0" i="0" kern="1200" dirty="0">
                <a:solidFill>
                  <a:schemeClr val="tx1"/>
                </a:solidFill>
                <a:effectLst/>
                <a:latin typeface="+mn-lt"/>
                <a:ea typeface="+mn-ea"/>
                <a:cs typeface="+mn-cs"/>
              </a:rPr>
              <a:t>First called stack frame at 8D6</a:t>
            </a:r>
          </a:p>
          <a:p>
            <a:r>
              <a:rPr lang="en-US" sz="1200" b="0" i="0" kern="1200" dirty="0">
                <a:solidFill>
                  <a:schemeClr val="tx1"/>
                </a:solidFill>
                <a:effectLst/>
                <a:latin typeface="+mn-lt"/>
                <a:ea typeface="+mn-ea"/>
                <a:cs typeface="+mn-cs"/>
              </a:rPr>
              <a:t>Second called stack frame at 8C8</a:t>
            </a:r>
          </a:p>
          <a:p>
            <a:r>
              <a:rPr lang="en-US" sz="1200" b="0" i="0" kern="1200" dirty="0">
                <a:solidFill>
                  <a:schemeClr val="tx1"/>
                </a:solidFill>
                <a:effectLst/>
                <a:latin typeface="+mn-lt"/>
                <a:ea typeface="+mn-ea"/>
                <a:cs typeface="+mn-cs"/>
              </a:rPr>
              <a:t>Small </a:t>
            </a:r>
            <a:r>
              <a:rPr lang="en-US" sz="1200" b="0" i="0" kern="1200" dirty="0" err="1">
                <a:solidFill>
                  <a:schemeClr val="tx1"/>
                </a:solidFill>
                <a:effectLst/>
                <a:latin typeface="+mn-lt"/>
                <a:ea typeface="+mn-ea"/>
                <a:cs typeface="+mn-cs"/>
              </a:rPr>
              <a:t>malloc'd</a:t>
            </a:r>
            <a:r>
              <a:rPr lang="en-US" sz="1200" b="0" i="0" kern="1200" dirty="0">
                <a:solidFill>
                  <a:schemeClr val="tx1"/>
                </a:solidFill>
                <a:effectLst/>
                <a:latin typeface="+mn-lt"/>
                <a:ea typeface="+mn-ea"/>
                <a:cs typeface="+mn-cs"/>
              </a:rPr>
              <a:t> variable stored at 2F8</a:t>
            </a:r>
          </a:p>
          <a:p>
            <a:r>
              <a:rPr lang="en-US" sz="1200" b="0" i="0" kern="1200" dirty="0">
                <a:solidFill>
                  <a:schemeClr val="tx1"/>
                </a:solidFill>
                <a:effectLst/>
                <a:latin typeface="+mn-lt"/>
                <a:ea typeface="+mn-ea"/>
                <a:cs typeface="+mn-cs"/>
              </a:rPr>
              <a:t>Called function stored at 173 // </a:t>
            </a:r>
            <a:r>
              <a:rPr lang="en-US" sz="1200" b="0" i="0" kern="1200" dirty="0" err="1">
                <a:solidFill>
                  <a:schemeClr val="tx1"/>
                </a:solidFill>
                <a:effectLst/>
                <a:latin typeface="+mn-lt"/>
                <a:ea typeface="+mn-ea"/>
                <a:cs typeface="+mn-cs"/>
              </a:rPr>
              <a:t>ATmega</a:t>
            </a:r>
            <a:r>
              <a:rPr lang="en-US" sz="1200" b="0" i="0" kern="1200" dirty="0">
                <a:solidFill>
                  <a:schemeClr val="tx1"/>
                </a:solidFill>
                <a:effectLst/>
                <a:latin typeface="+mn-lt"/>
                <a:ea typeface="+mn-ea"/>
                <a:cs typeface="+mn-cs"/>
              </a:rPr>
              <a:t> has instruction memory space separate from data memory space</a:t>
            </a:r>
          </a:p>
          <a:p>
            <a:r>
              <a:rPr lang="en-US" sz="1200" b="0" i="0" kern="1200" dirty="0">
                <a:solidFill>
                  <a:schemeClr val="tx1"/>
                </a:solidFill>
                <a:effectLst/>
                <a:latin typeface="+mn-lt"/>
                <a:ea typeface="+mn-ea"/>
                <a:cs typeface="+mn-cs"/>
              </a:rPr>
              <a:t>Global variable stored at 106</a:t>
            </a:r>
          </a:p>
          <a:p>
            <a:r>
              <a:rPr lang="en-US" sz="1200" b="0" i="0" kern="1200" dirty="0">
                <a:solidFill>
                  <a:schemeClr val="tx1"/>
                </a:solidFill>
                <a:effectLst/>
                <a:latin typeface="+mn-lt"/>
                <a:ea typeface="+mn-ea"/>
                <a:cs typeface="+mn-cs"/>
              </a:rPr>
              <a:t>String constant stored at 8EA // part of main’s stack frame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97</a:t>
            </a:fld>
            <a:endParaRPr lang="en-US"/>
          </a:p>
        </p:txBody>
      </p:sp>
    </p:spTree>
    <p:extLst>
      <p:ext uri="{BB962C8B-B14F-4D97-AF65-F5344CB8AC3E}">
        <p14:creationId xmlns:p14="http://schemas.microsoft.com/office/powerpoint/2010/main" val="10351162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98</a:t>
            </a:fld>
            <a:endParaRPr lang="en-US"/>
          </a:p>
        </p:txBody>
      </p:sp>
    </p:spTree>
    <p:extLst>
      <p:ext uri="{BB962C8B-B14F-4D97-AF65-F5344CB8AC3E}">
        <p14:creationId xmlns:p14="http://schemas.microsoft.com/office/powerpoint/2010/main" val="8793780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99</a:t>
            </a:fld>
            <a:endParaRPr lang="en-US"/>
          </a:p>
        </p:txBody>
      </p:sp>
    </p:spTree>
    <p:extLst>
      <p:ext uri="{BB962C8B-B14F-4D97-AF65-F5344CB8AC3E}">
        <p14:creationId xmlns:p14="http://schemas.microsoft.com/office/powerpoint/2010/main" val="22127538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 654 remains at address 0x2000, even though that’s no longer part of the stack. When memory is deallocated, it generally isn’t wiped.</a:t>
            </a:r>
          </a:p>
        </p:txBody>
      </p:sp>
      <p:sp>
        <p:nvSpPr>
          <p:cNvPr id="4" name="Slide Number Placeholder 3"/>
          <p:cNvSpPr>
            <a:spLocks noGrp="1"/>
          </p:cNvSpPr>
          <p:nvPr>
            <p:ph type="sldNum" sz="quarter" idx="5"/>
          </p:nvPr>
        </p:nvSpPr>
        <p:spPr/>
        <p:txBody>
          <a:bodyPr/>
          <a:lstStyle/>
          <a:p>
            <a:fld id="{B451C161-4068-4B77-B93E-241C90510927}" type="slidenum">
              <a:rPr lang="en-US" smtClean="0"/>
              <a:t>100</a:t>
            </a:fld>
            <a:endParaRPr lang="en-US"/>
          </a:p>
        </p:txBody>
      </p:sp>
    </p:spTree>
    <p:extLst>
      <p:ext uri="{BB962C8B-B14F-4D97-AF65-F5344CB8AC3E}">
        <p14:creationId xmlns:p14="http://schemas.microsoft.com/office/powerpoint/2010/main" val="952134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A32/T32, stack alignment is to 8-byte address.</a:t>
            </a:r>
          </a:p>
          <a:p>
            <a:endParaRPr lang="en-US" i="0" dirty="0"/>
          </a:p>
          <a:p>
            <a:r>
              <a:rPr lang="en-US" i="0" dirty="0"/>
              <a:t>In IA32 there were different alignment requirements depending on the OS, and even those weren’t closely followed. In 8086, it may have been a free-for-all.</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101</a:t>
            </a:fld>
            <a:endParaRPr lang="en-US"/>
          </a:p>
        </p:txBody>
      </p:sp>
    </p:spTree>
    <p:extLst>
      <p:ext uri="{BB962C8B-B14F-4D97-AF65-F5344CB8AC3E}">
        <p14:creationId xmlns:p14="http://schemas.microsoft.com/office/powerpoint/2010/main" val="1455095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 store register</a:t>
            </a:r>
          </a:p>
          <a:p>
            <a:r>
              <a:rPr lang="en-US" dirty="0" err="1"/>
              <a:t>ldr</a:t>
            </a:r>
            <a:r>
              <a:rPr lang="en-US" dirty="0"/>
              <a:t>  = load register</a:t>
            </a:r>
          </a:p>
          <a:p>
            <a:r>
              <a:rPr lang="en-US" dirty="0" err="1"/>
              <a:t>stp</a:t>
            </a:r>
            <a:r>
              <a:rPr lang="en-US" dirty="0"/>
              <a:t> = store pair of registers</a:t>
            </a:r>
          </a:p>
          <a:p>
            <a:r>
              <a:rPr lang="en-US" dirty="0" err="1"/>
              <a:t>ldp</a:t>
            </a:r>
            <a:r>
              <a:rPr lang="en-US" dirty="0"/>
              <a:t> = load pair of registers</a:t>
            </a:r>
          </a:p>
          <a:p>
            <a:r>
              <a:rPr lang="en-US" dirty="0"/>
              <a:t>…[</a:t>
            </a:r>
            <a:r>
              <a:rPr lang="en-US" dirty="0" err="1"/>
              <a:t>sp</a:t>
            </a:r>
            <a:r>
              <a:rPr lang="en-US" i="0" dirty="0"/>
              <a:t>,#</a:t>
            </a:r>
            <a:r>
              <a:rPr lang="en-US" i="1" dirty="0"/>
              <a:t>n</a:t>
            </a:r>
            <a:r>
              <a:rPr lang="en-US" i="0" dirty="0"/>
              <a:t>]!</a:t>
            </a:r>
            <a:r>
              <a:rPr lang="en-US" dirty="0"/>
              <a:t> = pre-increment/decrement</a:t>
            </a:r>
          </a:p>
          <a:p>
            <a:r>
              <a:rPr lang="en-US" dirty="0"/>
              <a:t>…[</a:t>
            </a:r>
            <a:r>
              <a:rPr lang="en-US" dirty="0" err="1"/>
              <a:t>sp</a:t>
            </a:r>
            <a:r>
              <a:rPr lang="en-US" dirty="0"/>
              <a:t>], #</a:t>
            </a:r>
            <a:r>
              <a:rPr lang="en-US" i="1" dirty="0"/>
              <a:t>n</a:t>
            </a:r>
            <a:r>
              <a:rPr lang="en-US" i="0" dirty="0"/>
              <a:t> = post-increment/decrement</a:t>
            </a:r>
          </a:p>
          <a:p>
            <a:endParaRPr lang="en-US" i="0" dirty="0"/>
          </a:p>
          <a:p>
            <a:r>
              <a:rPr lang="en-US" dirty="0"/>
              <a:t>A64 doesn’t have “push” &amp; “pop” instructions, but using its pre/post increment addressing, we can achieve the same thing.</a:t>
            </a:r>
          </a:p>
          <a:p>
            <a:pPr marL="228600" indent="-228600">
              <a:buFont typeface="+mj-lt"/>
              <a:buAutoNum type="arabicPeriod"/>
            </a:pPr>
            <a:r>
              <a:rPr lang="en-US" dirty="0"/>
              <a:t>str/</a:t>
            </a:r>
            <a:r>
              <a:rPr lang="en-US" dirty="0" err="1"/>
              <a:t>ldr</a:t>
            </a:r>
            <a:r>
              <a:rPr lang="en-US" dirty="0"/>
              <a:t> is the direct equivalent to push/pop</a:t>
            </a:r>
          </a:p>
          <a:p>
            <a:pPr marL="228600" indent="-228600">
              <a:buFont typeface="+mj-lt"/>
              <a:buAutoNum type="arabicPeriod"/>
            </a:pPr>
            <a:r>
              <a:rPr lang="en-US" dirty="0"/>
              <a:t>For efficient memory access (and to assure stack alignment), </a:t>
            </a:r>
            <a:r>
              <a:rPr lang="en-US" dirty="0" err="1"/>
              <a:t>stp</a:t>
            </a:r>
            <a:r>
              <a:rPr lang="en-US" dirty="0"/>
              <a:t>/</a:t>
            </a:r>
            <a:r>
              <a:rPr lang="en-US" dirty="0" err="1"/>
              <a:t>ldp</a:t>
            </a:r>
            <a:r>
              <a:rPr lang="en-US" dirty="0"/>
              <a:t> is more common</a:t>
            </a:r>
          </a:p>
          <a:p>
            <a:pPr marL="228600" indent="-228600">
              <a:buFont typeface="+mj-lt"/>
              <a:buAutoNum type="arabicPeriod"/>
            </a:pPr>
            <a:r>
              <a:rPr lang="en-US" dirty="0"/>
              <a:t>For 32-bit registers, the second pair is stored using displacement mode</a:t>
            </a:r>
          </a:p>
          <a:p>
            <a:pPr marL="228600" indent="-228600">
              <a:buFont typeface="+mj-lt"/>
              <a:buAutoNum type="arabicPeriod"/>
            </a:pPr>
            <a:endParaRPr lang="en-US" dirty="0"/>
          </a:p>
          <a:p>
            <a:pPr marL="0" indent="0">
              <a:buFont typeface="+mj-lt"/>
              <a:buNone/>
            </a:pPr>
            <a:r>
              <a:rPr lang="en-US" dirty="0"/>
              <a:t>A32 has push/pop that are aliased to </a:t>
            </a:r>
            <a:r>
              <a:rPr lang="en-US" dirty="0" err="1"/>
              <a:t>stm</a:t>
            </a:r>
            <a:r>
              <a:rPr lang="en-US" dirty="0"/>
              <a:t>/</a:t>
            </a:r>
            <a:r>
              <a:rPr lang="en-US" dirty="0" err="1"/>
              <a:t>ldm</a:t>
            </a:r>
            <a:r>
              <a:rPr lang="en-US" dirty="0"/>
              <a:t> (store/load multiple, which are not present in A64). T32 has push/pop as first-class instructions (which get translated to </a:t>
            </a:r>
            <a:r>
              <a:rPr lang="en-US" dirty="0" err="1"/>
              <a:t>ldr</a:t>
            </a:r>
            <a:r>
              <a:rPr lang="en-US" dirty="0"/>
              <a:t>/str </a:t>
            </a:r>
            <a:r>
              <a:rPr lang="en-US" dirty="0" err="1"/>
              <a:t>r</a:t>
            </a:r>
            <a:r>
              <a:rPr lang="en-US" i="1" dirty="0" err="1"/>
              <a:t>nn</a:t>
            </a:r>
            <a:r>
              <a:rPr lang="en-US" i="0" dirty="0"/>
              <a:t>, [</a:t>
            </a:r>
            <a:r>
              <a:rPr lang="en-US" i="0" dirty="0" err="1"/>
              <a:t>sp</a:t>
            </a:r>
            <a:r>
              <a:rPr lang="en-US" i="0" dirty="0"/>
              <a:t>]) because </a:t>
            </a:r>
            <a:r>
              <a:rPr lang="en-US" i="0" dirty="0" err="1"/>
              <a:t>ldr</a:t>
            </a:r>
            <a:r>
              <a:rPr lang="en-US" i="0" dirty="0"/>
              <a:t>/str can only access registers R0-R7 in T32.</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102</a:t>
            </a:fld>
            <a:endParaRPr lang="en-US"/>
          </a:p>
        </p:txBody>
      </p:sp>
    </p:spTree>
    <p:extLst>
      <p:ext uri="{BB962C8B-B14F-4D97-AF65-F5344CB8AC3E}">
        <p14:creationId xmlns:p14="http://schemas.microsoft.com/office/powerpoint/2010/main" val="27425163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chapter 5 slides</a:t>
            </a:r>
          </a:p>
        </p:txBody>
      </p:sp>
      <p:sp>
        <p:nvSpPr>
          <p:cNvPr id="4" name="Slide Number Placeholder 3"/>
          <p:cNvSpPr>
            <a:spLocks noGrp="1"/>
          </p:cNvSpPr>
          <p:nvPr>
            <p:ph type="sldNum" sz="quarter" idx="5"/>
          </p:nvPr>
        </p:nvSpPr>
        <p:spPr/>
        <p:txBody>
          <a:bodyPr/>
          <a:lstStyle/>
          <a:p>
            <a:fld id="{B451C161-4068-4B77-B93E-241C90510927}" type="slidenum">
              <a:rPr lang="en-US" smtClean="0"/>
              <a:t>103</a:t>
            </a:fld>
            <a:endParaRPr lang="en-US"/>
          </a:p>
        </p:txBody>
      </p:sp>
    </p:spTree>
    <p:extLst>
      <p:ext uri="{BB962C8B-B14F-4D97-AF65-F5344CB8AC3E}">
        <p14:creationId xmlns:p14="http://schemas.microsoft.com/office/powerpoint/2010/main" val="1394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2278807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104</a:t>
            </a:fld>
            <a:endParaRPr lang="en-US"/>
          </a:p>
        </p:txBody>
      </p:sp>
    </p:spTree>
    <p:extLst>
      <p:ext uri="{BB962C8B-B14F-4D97-AF65-F5344CB8AC3E}">
        <p14:creationId xmlns:p14="http://schemas.microsoft.com/office/powerpoint/2010/main" val="102906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code might be a little hard to read.</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save frame pointer and return address, allocating 32 bytes on stack (only need 16 for those two registers)</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 make a copy of the stack pointer in the frame pointer</a:t>
            </a:r>
          </a:p>
          <a:p>
            <a:r>
              <a:rPr lang="en-US" dirty="0">
                <a:solidFill>
                  <a:srgbClr val="00FA00"/>
                </a:solidFill>
                <a:latin typeface="Lucida Console" panose="020B0609040504020204" pitchFamily="49" charset="0"/>
              </a:rPr>
              <a:t> mov     x0, 6 – long value=6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getting an address on the stack for value; notice it’s displaced from the stack pointer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putting value’s address into X0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bl      triple – the function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restoring registers, restoring stack pointer</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105</a:t>
            </a:fld>
            <a:endParaRPr lang="en-US"/>
          </a:p>
        </p:txBody>
      </p:sp>
    </p:spTree>
    <p:extLst>
      <p:ext uri="{BB962C8B-B14F-4D97-AF65-F5344CB8AC3E}">
        <p14:creationId xmlns:p14="http://schemas.microsoft.com/office/powerpoint/2010/main" val="3337857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106</a:t>
            </a:fld>
            <a:endParaRPr lang="en-US"/>
          </a:p>
        </p:txBody>
      </p:sp>
    </p:spTree>
    <p:extLst>
      <p:ext uri="{BB962C8B-B14F-4D97-AF65-F5344CB8AC3E}">
        <p14:creationId xmlns:p14="http://schemas.microsoft.com/office/powerpoint/2010/main" val="3817881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107</a:t>
            </a:fld>
            <a:endParaRPr lang="en-US"/>
          </a:p>
        </p:txBody>
      </p:sp>
    </p:spTree>
    <p:extLst>
      <p:ext uri="{BB962C8B-B14F-4D97-AF65-F5344CB8AC3E}">
        <p14:creationId xmlns:p14="http://schemas.microsoft.com/office/powerpoint/2010/main" val="22335151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rip=4004a2, </a:t>
            </a:r>
            <a:r>
              <a:rPr lang="en-US" i="0" dirty="0" err="1"/>
              <a:t>rsp</a:t>
            </a:r>
            <a:r>
              <a:rPr lang="en-US" i="0" dirty="0"/>
              <a:t>=2010</a:t>
            </a:r>
          </a:p>
          <a:p>
            <a:pPr marL="228600" indent="-228600">
              <a:buFont typeface="+mj-lt"/>
              <a:buAutoNum type="arabicPeriod"/>
            </a:pPr>
            <a:r>
              <a:rPr lang="en-US" i="0" dirty="0"/>
              <a:t>When the </a:t>
            </a:r>
            <a:r>
              <a:rPr lang="en-US" i="0" dirty="0" err="1"/>
              <a:t>subq</a:t>
            </a:r>
            <a:r>
              <a:rPr lang="en-US" i="0" dirty="0"/>
              <a:t> instruction executes, the stack grows, and </a:t>
            </a:r>
            <a:r>
              <a:rPr lang="en-US" i="0" dirty="0" err="1"/>
              <a:t>rsp</a:t>
            </a:r>
            <a:r>
              <a:rPr lang="en-US" i="0" dirty="0"/>
              <a:t>=2000</a:t>
            </a:r>
          </a:p>
          <a:p>
            <a:pPr marL="228600" indent="-228600">
              <a:buFont typeface="+mj-lt"/>
              <a:buAutoNum type="arabicPeriod"/>
            </a:pPr>
            <a:r>
              <a:rPr lang="en-US" i="0" dirty="0"/>
              <a:t>The next instruction, </a:t>
            </a:r>
            <a:r>
              <a:rPr lang="en-US" i="0" dirty="0" err="1"/>
              <a:t>movq</a:t>
            </a:r>
            <a:r>
              <a:rPr lang="en-US" i="0" dirty="0"/>
              <a:t>, rip=4004a6, the value 6 is placed at 0x2008 (this is a 9-byte instruction!)</a:t>
            </a:r>
          </a:p>
          <a:p>
            <a:pPr marL="228600" indent="-228600">
              <a:buFont typeface="+mj-lt"/>
              <a:buAutoNum type="arabicPeriod"/>
            </a:pPr>
            <a:r>
              <a:rPr lang="en-US" i="0" dirty="0"/>
              <a:t>The next instruction, </a:t>
            </a:r>
            <a:r>
              <a:rPr lang="en-US" i="0" dirty="0" err="1"/>
              <a:t>leaq</a:t>
            </a:r>
            <a:r>
              <a:rPr lang="en-US" i="0" dirty="0"/>
              <a:t>, rip=4004af, the address 0x2008 is placed in </a:t>
            </a:r>
            <a:r>
              <a:rPr lang="en-US" i="0" dirty="0" err="1"/>
              <a:t>rdi</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108</a:t>
            </a:fld>
            <a:endParaRPr lang="en-US"/>
          </a:p>
        </p:txBody>
      </p:sp>
    </p:spTree>
    <p:extLst>
      <p:ext uri="{BB962C8B-B14F-4D97-AF65-F5344CB8AC3E}">
        <p14:creationId xmlns:p14="http://schemas.microsoft.com/office/powerpoint/2010/main" val="716740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US" dirty="0" err="1"/>
              <a:t>callq</a:t>
            </a:r>
            <a:r>
              <a:rPr lang="en-US" dirty="0"/>
              <a:t> at rip=4004b4</a:t>
            </a:r>
          </a:p>
          <a:p>
            <a:pPr marL="228600" indent="-228600">
              <a:buFont typeface="+mj-lt"/>
              <a:buAutoNum type="arabicPeriod" startAt="5"/>
            </a:pPr>
            <a:r>
              <a:rPr lang="en-US" dirty="0"/>
              <a:t>The following instruction is 0x4004b9 – this will be the return address</a:t>
            </a:r>
          </a:p>
          <a:p>
            <a:pPr marL="228600" indent="-228600">
              <a:buFont typeface="+mj-lt"/>
              <a:buAutoNum type="arabicPeriod" startAt="5"/>
            </a:pPr>
            <a:r>
              <a:rPr lang="en-US" dirty="0"/>
              <a:t>The target is at 0x400497</a:t>
            </a:r>
          </a:p>
          <a:p>
            <a:pPr marL="228600" indent="-228600">
              <a:buFont typeface="+mj-lt"/>
              <a:buAutoNum type="arabicPeriod" startAt="5"/>
            </a:pPr>
            <a:r>
              <a:rPr lang="en-US" dirty="0"/>
              <a:t>Subtract and you get the displacement</a:t>
            </a:r>
          </a:p>
          <a:p>
            <a:pPr marL="228600" indent="-228600">
              <a:buFont typeface="+mj-lt"/>
              <a:buAutoNum type="arabicPeriod" startAt="5"/>
            </a:pPr>
            <a:r>
              <a:rPr lang="en-US" dirty="0"/>
              <a:t>Execute the call: push return address to stack, set %rip to target address</a:t>
            </a:r>
          </a:p>
          <a:p>
            <a:pPr marL="228600" indent="-228600">
              <a:buFont typeface="+mj-lt"/>
              <a:buAutoNum type="arabicPeriod" startAt="5"/>
            </a:pPr>
            <a:r>
              <a:rPr lang="en-US" dirty="0"/>
              <a:t>Fast-forward to the end of “triple”</a:t>
            </a:r>
          </a:p>
        </p:txBody>
      </p:sp>
      <p:sp>
        <p:nvSpPr>
          <p:cNvPr id="4" name="Slide Number Placeholder 3"/>
          <p:cNvSpPr>
            <a:spLocks noGrp="1"/>
          </p:cNvSpPr>
          <p:nvPr>
            <p:ph type="sldNum" sz="quarter" idx="5"/>
          </p:nvPr>
        </p:nvSpPr>
        <p:spPr/>
        <p:txBody>
          <a:bodyPr/>
          <a:lstStyle/>
          <a:p>
            <a:fld id="{B451C161-4068-4B77-B93E-241C90510927}" type="slidenum">
              <a:rPr lang="en-US" smtClean="0"/>
              <a:t>109</a:t>
            </a:fld>
            <a:endParaRPr lang="en-US"/>
          </a:p>
        </p:txBody>
      </p:sp>
    </p:spTree>
    <p:extLst>
      <p:ext uri="{BB962C8B-B14F-4D97-AF65-F5344CB8AC3E}">
        <p14:creationId xmlns:p14="http://schemas.microsoft.com/office/powerpoint/2010/main" val="2434035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US" dirty="0"/>
              <a:t>The ret instruction pops the return address off of the stack and places it in rip. The stack, of course, shrinks.</a:t>
            </a:r>
          </a:p>
          <a:p>
            <a:pPr marL="228600" indent="-228600">
              <a:buFont typeface="+mj-lt"/>
              <a:buAutoNum type="arabicPeriod" startAt="11"/>
            </a:pPr>
            <a:r>
              <a:rPr lang="en-US" dirty="0"/>
              <a:t>The </a:t>
            </a:r>
            <a:r>
              <a:rPr lang="en-US" dirty="0" err="1"/>
              <a:t>addq</a:t>
            </a:r>
            <a:r>
              <a:rPr lang="en-US" dirty="0"/>
              <a:t> instruction further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110</a:t>
            </a:fld>
            <a:endParaRPr lang="en-US"/>
          </a:p>
        </p:txBody>
      </p:sp>
    </p:spTree>
    <p:extLst>
      <p:ext uri="{BB962C8B-B14F-4D97-AF65-F5344CB8AC3E}">
        <p14:creationId xmlns:p14="http://schemas.microsoft.com/office/powerpoint/2010/main" val="16001471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111</a:t>
            </a:fld>
            <a:endParaRPr lang="en-US"/>
          </a:p>
        </p:txBody>
      </p:sp>
    </p:spTree>
    <p:extLst>
      <p:ext uri="{BB962C8B-B14F-4D97-AF65-F5344CB8AC3E}">
        <p14:creationId xmlns:p14="http://schemas.microsoft.com/office/powerpoint/2010/main" val="40320126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112</a:t>
            </a:fld>
            <a:endParaRPr lang="en-US"/>
          </a:p>
        </p:txBody>
      </p:sp>
    </p:spTree>
    <p:extLst>
      <p:ext uri="{BB962C8B-B14F-4D97-AF65-F5344CB8AC3E}">
        <p14:creationId xmlns:p14="http://schemas.microsoft.com/office/powerpoint/2010/main" val="2431753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PC=400590, SP=2010</a:t>
            </a:r>
          </a:p>
          <a:p>
            <a:pPr marL="228600" indent="-228600">
              <a:buFont typeface="+mj-lt"/>
              <a:buAutoNum type="arabicPeriod"/>
            </a:pPr>
            <a:r>
              <a:rPr lang="en-US" i="0" dirty="0"/>
              <a:t>When the </a:t>
            </a:r>
            <a:r>
              <a:rPr lang="en-US" i="0" dirty="0" err="1"/>
              <a:t>stp</a:t>
            </a:r>
            <a:r>
              <a:rPr lang="en-US" i="0" dirty="0"/>
              <a:t> instruction executes, the stack grows, and </a:t>
            </a:r>
            <a:r>
              <a:rPr lang="en-US" i="0" dirty="0" err="1"/>
              <a:t>rsp</a:t>
            </a:r>
            <a:r>
              <a:rPr lang="en-US" i="0" dirty="0"/>
              <a:t>=1FF0. LR &amp; FP are stored on the stack.</a:t>
            </a:r>
          </a:p>
          <a:p>
            <a:pPr marL="228600" indent="-228600">
              <a:buFont typeface="+mj-lt"/>
              <a:buAutoNum type="arabicPeriod"/>
            </a:pPr>
            <a:r>
              <a:rPr lang="en-US" i="0" dirty="0"/>
              <a:t>The SP will be the next FP, because that’s the address that the old FP is stored at.</a:t>
            </a:r>
          </a:p>
          <a:p>
            <a:pPr marL="228600" indent="-228600">
              <a:buFont typeface="+mj-lt"/>
              <a:buAutoNum type="arabicPeriod"/>
            </a:pPr>
            <a:r>
              <a:rPr lang="en-US" i="0" dirty="0"/>
              <a:t>Put 6 in X0…</a:t>
            </a:r>
          </a:p>
          <a:p>
            <a:pPr marL="228600" indent="-228600">
              <a:buFont typeface="+mj-lt"/>
              <a:buAutoNum type="arabicPeriod"/>
            </a:pPr>
            <a:r>
              <a:rPr lang="en-US" i="0" dirty="0"/>
              <a:t>…so it can be placed on the stack…</a:t>
            </a:r>
          </a:p>
          <a:p>
            <a:pPr marL="228600" indent="-228600">
              <a:buFont typeface="+mj-lt"/>
              <a:buAutoNum type="arabicPeriod"/>
            </a:pPr>
            <a:r>
              <a:rPr lang="en-US" i="0" dirty="0"/>
              <a:t>…and its address placed in X0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dirty="0"/>
              <a:t>bl at 4005A4</a:t>
            </a:r>
          </a:p>
        </p:txBody>
      </p:sp>
      <p:sp>
        <p:nvSpPr>
          <p:cNvPr id="4" name="Slide Number Placeholder 3"/>
          <p:cNvSpPr>
            <a:spLocks noGrp="1"/>
          </p:cNvSpPr>
          <p:nvPr>
            <p:ph type="sldNum" sz="quarter" idx="5"/>
          </p:nvPr>
        </p:nvSpPr>
        <p:spPr/>
        <p:txBody>
          <a:bodyPr/>
          <a:lstStyle/>
          <a:p>
            <a:fld id="{B451C161-4068-4B77-B93E-241C90510927}" type="slidenum">
              <a:rPr lang="en-US" smtClean="0"/>
              <a:t>113</a:t>
            </a:fld>
            <a:endParaRPr lang="en-US"/>
          </a:p>
        </p:txBody>
      </p:sp>
    </p:spTree>
    <p:extLst>
      <p:ext uri="{BB962C8B-B14F-4D97-AF65-F5344CB8AC3E}">
        <p14:creationId xmlns:p14="http://schemas.microsoft.com/office/powerpoint/2010/main" val="41540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F74351-DC36-9E4A-A656-6ABE4AD632A7}" type="datetime1">
              <a:rPr lang="en-US" smtClean="0"/>
              <a:t>10/24/21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100FA-E43E-5D43-80DD-92DF2F93F269}" type="datetime1">
              <a:rPr lang="en-US" smtClean="0"/>
              <a:t>10/24/21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6673C7-255B-F345-9AB7-941E075ECEA0}" type="datetime1">
              <a:rPr lang="en-US" smtClean="0"/>
              <a:t>10/24/21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0A01D-CF99-2F44-8437-2E6EE040BF3F}" type="datetime1">
              <a:rPr lang="en-US" smtClean="0"/>
              <a:t>10/24/21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AD3FE7-E2CB-1645-AD06-D3A400E58391}" type="datetime1">
              <a:rPr lang="en-US" smtClean="0"/>
              <a:t>10/24/21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500-6134-6140-86E2-38660493C2A9}" type="datetime1">
              <a:rPr lang="en-US" smtClean="0"/>
              <a:t>10/24/21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D3D-6B49-9D4E-9660-E8E0CD4F0D1E}" type="datetime1">
              <a:rPr lang="en-US" smtClean="0"/>
              <a:t>10/24/21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EE086-718F-7A4A-A8F6-97331097908B}" type="datetime1">
              <a:rPr lang="en-US" smtClean="0"/>
              <a:t>10/24/21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D1AF5-A7CC-F345-85E4-F2221D025F25}" type="datetime1">
              <a:rPr lang="en-US" smtClean="0"/>
              <a:t>10/24/21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1CEFC49E-D16C-E041-AAF4-58EE991B3FE9}" type="datetime1">
              <a:rPr lang="en-US" smtClean="0"/>
              <a:t>10/24/21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Translating C’s</a:t>
            </a:r>
            <a:br>
              <a:rPr lang="en-US" dirty="0"/>
            </a:br>
            <a:r>
              <a:rPr lang="en-US" dirty="0"/>
              <a:t>Data Structures</a:t>
            </a:r>
            <a:br>
              <a:rPr lang="en-US" dirty="0"/>
            </a:br>
            <a:r>
              <a:rPr lang="en-US" dirty="0"/>
              <a:t>&amp; Control Structures</a:t>
            </a:r>
            <a:br>
              <a:rPr lang="en-US" dirty="0"/>
            </a:br>
            <a:r>
              <a:rPr lang="en-US" dirty="0"/>
              <a:t>into Assembly Code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388383" y="2658662"/>
            <a:ext cx="5501845" cy="369768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w2, 0</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x4, w2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w3, w3, 1</a:t>
            </a:r>
          </a:p>
          <a:p>
            <a:r>
              <a:rPr lang="en-US" dirty="0">
                <a:solidFill>
                  <a:srgbClr val="00FA00"/>
                </a:solidFill>
                <a:latin typeface="Lucida Console" panose="020B0609040504020204" pitchFamily="49" charset="0"/>
              </a:rPr>
              <a:t>        str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blt</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84896"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3852246" y="1492109"/>
            <a:ext cx="2128396" cy="4995219"/>
          </a:xfrm>
          <a:prstGeom prst="bentUpArrow">
            <a:avLst>
              <a:gd name="adj1" fmla="val 13862"/>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B3C8916-7F46-4E41-B07D-7C7440097A08}"/>
              </a:ext>
            </a:extLst>
          </p:cNvPr>
          <p:cNvSpPr/>
          <p:nvPr/>
        </p:nvSpPr>
        <p:spPr>
          <a:xfrm>
            <a:off x="7414054" y="4164227"/>
            <a:ext cx="308919" cy="691978"/>
          </a:xfrm>
          <a:prstGeom prst="leftBrace">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a:extLst>
              <a:ext uri="{FF2B5EF4-FFF2-40B4-BE49-F238E27FC236}">
                <a16:creationId xmlns:a16="http://schemas.microsoft.com/office/drawing/2014/main" id="{A76D5C8F-49E3-CD46-8A56-0CBB6BA13412}"/>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9C32ECF4-13AA-A84E-9602-C16D4249B7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151638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2B9F-F5AE-CB48-B274-6AFB2EB6299C}"/>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ectangle 19">
            <a:extLst>
              <a:ext uri="{FF2B5EF4-FFF2-40B4-BE49-F238E27FC236}">
                <a16:creationId xmlns:a16="http://schemas.microsoft.com/office/drawing/2014/main" id="{81845CF0-746B-5C42-8C3F-FD6672D0756D}"/>
              </a:ext>
            </a:extLst>
          </p:cNvPr>
          <p:cNvSpPr>
            <a:spLocks noChangeArrowheads="1"/>
          </p:cNvSpPr>
          <p:nvPr/>
        </p:nvSpPr>
        <p:spPr bwMode="auto">
          <a:xfrm>
            <a:off x="2812473" y="5433219"/>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10" name="Rectangle 21">
            <a:extLst>
              <a:ext uri="{FF2B5EF4-FFF2-40B4-BE49-F238E27FC236}">
                <a16:creationId xmlns:a16="http://schemas.microsoft.com/office/drawing/2014/main" id="{C710CF1F-B868-6E41-821E-F89C7D7865CD}"/>
              </a:ext>
            </a:extLst>
          </p:cNvPr>
          <p:cNvSpPr>
            <a:spLocks noChangeArrowheads="1"/>
          </p:cNvSpPr>
          <p:nvPr/>
        </p:nvSpPr>
        <p:spPr bwMode="auto">
          <a:xfrm>
            <a:off x="28124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11" name="Rectangle 23">
            <a:extLst>
              <a:ext uri="{FF2B5EF4-FFF2-40B4-BE49-F238E27FC236}">
                <a16:creationId xmlns:a16="http://schemas.microsoft.com/office/drawing/2014/main" id="{8C96D1EA-BE54-6D48-98A1-8F16F5B1EE14}"/>
              </a:ext>
            </a:extLst>
          </p:cNvPr>
          <p:cNvSpPr>
            <a:spLocks noChangeArrowheads="1"/>
          </p:cNvSpPr>
          <p:nvPr/>
        </p:nvSpPr>
        <p:spPr bwMode="auto">
          <a:xfrm>
            <a:off x="2812473" y="3604419"/>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12" name="Rectangle 24">
            <a:extLst>
              <a:ext uri="{FF2B5EF4-FFF2-40B4-BE49-F238E27FC236}">
                <a16:creationId xmlns:a16="http://schemas.microsoft.com/office/drawing/2014/main" id="{25D74314-9962-BD42-B071-00EA234D6118}"/>
              </a:ext>
            </a:extLst>
          </p:cNvPr>
          <p:cNvSpPr>
            <a:spLocks noChangeArrowheads="1"/>
          </p:cNvSpPr>
          <p:nvPr/>
        </p:nvSpPr>
        <p:spPr bwMode="auto">
          <a:xfrm>
            <a:off x="28124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25">
            <a:extLst>
              <a:ext uri="{FF2B5EF4-FFF2-40B4-BE49-F238E27FC236}">
                <a16:creationId xmlns:a16="http://schemas.microsoft.com/office/drawing/2014/main" id="{6C4883F1-6435-5D48-BA9B-C4070136CFFD}"/>
              </a:ext>
            </a:extLst>
          </p:cNvPr>
          <p:cNvSpPr>
            <a:spLocks noChangeArrowheads="1"/>
          </p:cNvSpPr>
          <p:nvPr/>
        </p:nvSpPr>
        <p:spPr bwMode="auto">
          <a:xfrm>
            <a:off x="2812473" y="5814219"/>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grpSp>
        <p:nvGrpSpPr>
          <p:cNvPr id="61" name="Group 60">
            <a:extLst>
              <a:ext uri="{FF2B5EF4-FFF2-40B4-BE49-F238E27FC236}">
                <a16:creationId xmlns:a16="http://schemas.microsoft.com/office/drawing/2014/main" id="{9BF670AD-9BAF-CB40-B435-65F6028EF6A7}"/>
              </a:ext>
            </a:extLst>
          </p:cNvPr>
          <p:cNvGrpSpPr/>
          <p:nvPr/>
        </p:nvGrpSpPr>
        <p:grpSpPr>
          <a:xfrm>
            <a:off x="4336473" y="2385219"/>
            <a:ext cx="2743200" cy="3810000"/>
            <a:chOff x="4336473" y="2385219"/>
            <a:chExt cx="2743200" cy="3810000"/>
          </a:xfrm>
        </p:grpSpPr>
        <p:sp>
          <p:nvSpPr>
            <p:cNvPr id="15" name="Rectangle 7">
              <a:extLst>
                <a:ext uri="{FF2B5EF4-FFF2-40B4-BE49-F238E27FC236}">
                  <a16:creationId xmlns:a16="http://schemas.microsoft.com/office/drawing/2014/main" id="{367073B8-6CBE-4A42-942F-A92AA13A3D20}"/>
                </a:ext>
              </a:extLst>
            </p:cNvPr>
            <p:cNvSpPr>
              <a:spLocks noChangeArrowheads="1"/>
            </p:cNvSpPr>
            <p:nvPr/>
          </p:nvSpPr>
          <p:spPr bwMode="auto">
            <a:xfrm>
              <a:off x="43364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16" name="Rectangle 9">
              <a:extLst>
                <a:ext uri="{FF2B5EF4-FFF2-40B4-BE49-F238E27FC236}">
                  <a16:creationId xmlns:a16="http://schemas.microsoft.com/office/drawing/2014/main" id="{017C25DD-EEA1-4840-8C8D-82FB4257916A}"/>
                </a:ext>
              </a:extLst>
            </p:cNvPr>
            <p:cNvSpPr>
              <a:spLocks noChangeArrowheads="1"/>
            </p:cNvSpPr>
            <p:nvPr/>
          </p:nvSpPr>
          <p:spPr bwMode="auto">
            <a:xfrm>
              <a:off x="43364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17" name="Rectangle 14">
              <a:extLst>
                <a:ext uri="{FF2B5EF4-FFF2-40B4-BE49-F238E27FC236}">
                  <a16:creationId xmlns:a16="http://schemas.microsoft.com/office/drawing/2014/main" id="{EE7091EF-2187-4941-9683-A3AF516EC157}"/>
                </a:ext>
              </a:extLst>
            </p:cNvPr>
            <p:cNvSpPr>
              <a:spLocks noChangeArrowheads="1"/>
            </p:cNvSpPr>
            <p:nvPr/>
          </p:nvSpPr>
          <p:spPr bwMode="auto">
            <a:xfrm>
              <a:off x="43364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19" name="Rectangle 2">
              <a:extLst>
                <a:ext uri="{FF2B5EF4-FFF2-40B4-BE49-F238E27FC236}">
                  <a16:creationId xmlns:a16="http://schemas.microsoft.com/office/drawing/2014/main" id="{4BBC0FE2-5803-BE4E-A5DB-60CA6E2CD8BC}"/>
                </a:ext>
              </a:extLst>
            </p:cNvPr>
            <p:cNvSpPr>
              <a:spLocks noChangeArrowheads="1"/>
            </p:cNvSpPr>
            <p:nvPr/>
          </p:nvSpPr>
          <p:spPr bwMode="auto">
            <a:xfrm>
              <a:off x="43364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20" name="Rectangle 3">
              <a:extLst>
                <a:ext uri="{FF2B5EF4-FFF2-40B4-BE49-F238E27FC236}">
                  <a16:creationId xmlns:a16="http://schemas.microsoft.com/office/drawing/2014/main" id="{801DADE9-4689-A44B-88B5-93859891034C}"/>
                </a:ext>
              </a:extLst>
            </p:cNvPr>
            <p:cNvSpPr>
              <a:spLocks noChangeArrowheads="1"/>
            </p:cNvSpPr>
            <p:nvPr/>
          </p:nvSpPr>
          <p:spPr bwMode="auto">
            <a:xfrm>
              <a:off x="43364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21" name="Rectangle 4">
              <a:extLst>
                <a:ext uri="{FF2B5EF4-FFF2-40B4-BE49-F238E27FC236}">
                  <a16:creationId xmlns:a16="http://schemas.microsoft.com/office/drawing/2014/main" id="{48B88501-A0BF-1C4A-8515-3EBBB9FA85BF}"/>
                </a:ext>
              </a:extLst>
            </p:cNvPr>
            <p:cNvSpPr>
              <a:spLocks noChangeArrowheads="1"/>
            </p:cNvSpPr>
            <p:nvPr/>
          </p:nvSpPr>
          <p:spPr bwMode="auto">
            <a:xfrm>
              <a:off x="43364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22" name="Rectangle 5">
              <a:extLst>
                <a:ext uri="{FF2B5EF4-FFF2-40B4-BE49-F238E27FC236}">
                  <a16:creationId xmlns:a16="http://schemas.microsoft.com/office/drawing/2014/main" id="{69B1CC99-C923-804B-B56C-0095BB69533A}"/>
                </a:ext>
              </a:extLst>
            </p:cNvPr>
            <p:cNvSpPr>
              <a:spLocks noChangeArrowheads="1"/>
            </p:cNvSpPr>
            <p:nvPr/>
          </p:nvSpPr>
          <p:spPr bwMode="auto">
            <a:xfrm>
              <a:off x="4336473" y="3985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23" name="Rectangle 6">
              <a:extLst>
                <a:ext uri="{FF2B5EF4-FFF2-40B4-BE49-F238E27FC236}">
                  <a16:creationId xmlns:a16="http://schemas.microsoft.com/office/drawing/2014/main" id="{1ACA3257-7E31-6A42-A117-EBAAF8135BEF}"/>
                </a:ext>
              </a:extLst>
            </p:cNvPr>
            <p:cNvSpPr>
              <a:spLocks noChangeArrowheads="1"/>
            </p:cNvSpPr>
            <p:nvPr/>
          </p:nvSpPr>
          <p:spPr bwMode="auto">
            <a:xfrm>
              <a:off x="5708073" y="5433219"/>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24" name="Rectangle 8">
              <a:extLst>
                <a:ext uri="{FF2B5EF4-FFF2-40B4-BE49-F238E27FC236}">
                  <a16:creationId xmlns:a16="http://schemas.microsoft.com/office/drawing/2014/main" id="{92C9F292-98C7-D34D-9CC7-D4C49DC000C1}"/>
                </a:ext>
              </a:extLst>
            </p:cNvPr>
            <p:cNvSpPr>
              <a:spLocks noChangeArrowheads="1"/>
            </p:cNvSpPr>
            <p:nvPr/>
          </p:nvSpPr>
          <p:spPr bwMode="auto">
            <a:xfrm>
              <a:off x="57080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25" name="Rectangle 10">
              <a:extLst>
                <a:ext uri="{FF2B5EF4-FFF2-40B4-BE49-F238E27FC236}">
                  <a16:creationId xmlns:a16="http://schemas.microsoft.com/office/drawing/2014/main" id="{EFFFC14E-A3A8-CE48-9994-FC0DAA77FC5D}"/>
                </a:ext>
              </a:extLst>
            </p:cNvPr>
            <p:cNvSpPr>
              <a:spLocks noChangeArrowheads="1"/>
            </p:cNvSpPr>
            <p:nvPr/>
          </p:nvSpPr>
          <p:spPr bwMode="auto">
            <a:xfrm>
              <a:off x="5708073" y="3985419"/>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654</a:t>
              </a:r>
            </a:p>
          </p:txBody>
        </p:sp>
        <p:sp>
          <p:nvSpPr>
            <p:cNvPr id="26" name="Rectangle 11">
              <a:extLst>
                <a:ext uri="{FF2B5EF4-FFF2-40B4-BE49-F238E27FC236}">
                  <a16:creationId xmlns:a16="http://schemas.microsoft.com/office/drawing/2014/main" id="{0F165C1C-2BCD-CF48-B43D-2CE33F352520}"/>
                </a:ext>
              </a:extLst>
            </p:cNvPr>
            <p:cNvSpPr>
              <a:spLocks noChangeArrowheads="1"/>
            </p:cNvSpPr>
            <p:nvPr/>
          </p:nvSpPr>
          <p:spPr bwMode="auto">
            <a:xfrm>
              <a:off x="5708073" y="3604419"/>
              <a:ext cx="1371600" cy="381000"/>
            </a:xfrm>
            <a:prstGeom prst="rect">
              <a:avLst/>
            </a:prstGeom>
            <a:solidFill>
              <a:srgbClr val="00B050"/>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27" name="Rectangle 12">
              <a:extLst>
                <a:ext uri="{FF2B5EF4-FFF2-40B4-BE49-F238E27FC236}">
                  <a16:creationId xmlns:a16="http://schemas.microsoft.com/office/drawing/2014/main" id="{23D10A87-1EFA-D741-BC01-6121C01A83F4}"/>
                </a:ext>
              </a:extLst>
            </p:cNvPr>
            <p:cNvSpPr>
              <a:spLocks noChangeArrowheads="1"/>
            </p:cNvSpPr>
            <p:nvPr/>
          </p:nvSpPr>
          <p:spPr bwMode="auto">
            <a:xfrm>
              <a:off x="57080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Rectangle 13">
              <a:extLst>
                <a:ext uri="{FF2B5EF4-FFF2-40B4-BE49-F238E27FC236}">
                  <a16:creationId xmlns:a16="http://schemas.microsoft.com/office/drawing/2014/main" id="{0847D319-124C-5744-A4C8-8392B56B2855}"/>
                </a:ext>
              </a:extLst>
            </p:cNvPr>
            <p:cNvSpPr>
              <a:spLocks noChangeArrowheads="1"/>
            </p:cNvSpPr>
            <p:nvPr/>
          </p:nvSpPr>
          <p:spPr bwMode="auto">
            <a:xfrm>
              <a:off x="5708073" y="5814219"/>
              <a:ext cx="1371600" cy="381000"/>
            </a:xfrm>
            <a:prstGeom prst="rect">
              <a:avLst/>
            </a:prstGeom>
            <a:solidFill>
              <a:srgbClr val="F6D6FB"/>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grpSp>
      <p:sp>
        <p:nvSpPr>
          <p:cNvPr id="29" name="Text Box 27">
            <a:extLst>
              <a:ext uri="{FF2B5EF4-FFF2-40B4-BE49-F238E27FC236}">
                <a16:creationId xmlns:a16="http://schemas.microsoft.com/office/drawing/2014/main" id="{8EF9D5FC-E046-EB46-809E-775D1BF7DC25}"/>
              </a:ext>
            </a:extLst>
          </p:cNvPr>
          <p:cNvSpPr txBox="1">
            <a:spLocks noChangeArrowheads="1"/>
          </p:cNvSpPr>
          <p:nvPr/>
        </p:nvSpPr>
        <p:spPr bwMode="auto">
          <a:xfrm>
            <a:off x="5631873" y="1851819"/>
            <a:ext cx="156324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pushq</a:t>
            </a:r>
            <a:r>
              <a:rPr lang="en-US" dirty="0">
                <a:latin typeface="Courier"/>
                <a:cs typeface="Courier"/>
              </a:rPr>
              <a:t> %r10</a:t>
            </a:r>
          </a:p>
        </p:txBody>
      </p:sp>
      <p:sp>
        <p:nvSpPr>
          <p:cNvPr id="30" name="Text Box 39">
            <a:extLst>
              <a:ext uri="{FF2B5EF4-FFF2-40B4-BE49-F238E27FC236}">
                <a16:creationId xmlns:a16="http://schemas.microsoft.com/office/drawing/2014/main" id="{D88F3F56-54A2-FA4E-8502-40E51FB29EA8}"/>
              </a:ext>
            </a:extLst>
          </p:cNvPr>
          <p:cNvSpPr txBox="1">
            <a:spLocks noChangeArrowheads="1"/>
          </p:cNvSpPr>
          <p:nvPr/>
        </p:nvSpPr>
        <p:spPr bwMode="auto">
          <a:xfrm>
            <a:off x="8679873" y="1851819"/>
            <a:ext cx="142539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popq</a:t>
            </a:r>
            <a:r>
              <a:rPr lang="en-US" dirty="0">
                <a:latin typeface="Courier"/>
                <a:cs typeface="Courier"/>
              </a:rPr>
              <a:t> %r11</a:t>
            </a:r>
          </a:p>
        </p:txBody>
      </p:sp>
      <p:grpSp>
        <p:nvGrpSpPr>
          <p:cNvPr id="62" name="Group 61">
            <a:extLst>
              <a:ext uri="{FF2B5EF4-FFF2-40B4-BE49-F238E27FC236}">
                <a16:creationId xmlns:a16="http://schemas.microsoft.com/office/drawing/2014/main" id="{593541BE-60CD-9A47-B985-5CDB40741780}"/>
              </a:ext>
            </a:extLst>
          </p:cNvPr>
          <p:cNvGrpSpPr/>
          <p:nvPr/>
        </p:nvGrpSpPr>
        <p:grpSpPr>
          <a:xfrm>
            <a:off x="7384473" y="2385219"/>
            <a:ext cx="2743200" cy="3810000"/>
            <a:chOff x="7384473" y="2385219"/>
            <a:chExt cx="2743200" cy="3810000"/>
          </a:xfrm>
        </p:grpSpPr>
        <p:sp>
          <p:nvSpPr>
            <p:cNvPr id="32" name="Rectangle 32">
              <a:extLst>
                <a:ext uri="{FF2B5EF4-FFF2-40B4-BE49-F238E27FC236}">
                  <a16:creationId xmlns:a16="http://schemas.microsoft.com/office/drawing/2014/main" id="{1EDBD1F1-A6FF-C542-AA16-B49C36FA49E2}"/>
                </a:ext>
              </a:extLst>
            </p:cNvPr>
            <p:cNvSpPr>
              <a:spLocks noChangeArrowheads="1"/>
            </p:cNvSpPr>
            <p:nvPr/>
          </p:nvSpPr>
          <p:spPr bwMode="auto">
            <a:xfrm>
              <a:off x="73844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33" name="Rectangle 34">
              <a:extLst>
                <a:ext uri="{FF2B5EF4-FFF2-40B4-BE49-F238E27FC236}">
                  <a16:creationId xmlns:a16="http://schemas.microsoft.com/office/drawing/2014/main" id="{218C6DE1-DBA4-9D4F-83F5-A5C5C50673FE}"/>
                </a:ext>
              </a:extLst>
            </p:cNvPr>
            <p:cNvSpPr>
              <a:spLocks noChangeArrowheads="1"/>
            </p:cNvSpPr>
            <p:nvPr/>
          </p:nvSpPr>
          <p:spPr bwMode="auto">
            <a:xfrm>
              <a:off x="73844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34" name="Rectangle 38">
              <a:extLst>
                <a:ext uri="{FF2B5EF4-FFF2-40B4-BE49-F238E27FC236}">
                  <a16:creationId xmlns:a16="http://schemas.microsoft.com/office/drawing/2014/main" id="{486784E5-A00E-D745-B1B9-B39BA209C6FA}"/>
                </a:ext>
              </a:extLst>
            </p:cNvPr>
            <p:cNvSpPr>
              <a:spLocks noChangeArrowheads="1"/>
            </p:cNvSpPr>
            <p:nvPr/>
          </p:nvSpPr>
          <p:spPr bwMode="auto">
            <a:xfrm>
              <a:off x="73844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35" name="Rectangle 46">
              <a:extLst>
                <a:ext uri="{FF2B5EF4-FFF2-40B4-BE49-F238E27FC236}">
                  <a16:creationId xmlns:a16="http://schemas.microsoft.com/office/drawing/2014/main" id="{42433AB9-BDE9-FA42-BDC1-972CFA8FDD63}"/>
                </a:ext>
              </a:extLst>
            </p:cNvPr>
            <p:cNvSpPr>
              <a:spLocks noChangeArrowheads="1"/>
            </p:cNvSpPr>
            <p:nvPr/>
          </p:nvSpPr>
          <p:spPr bwMode="auto">
            <a:xfrm>
              <a:off x="7384473" y="3985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37" name="Rectangle 28">
              <a:extLst>
                <a:ext uri="{FF2B5EF4-FFF2-40B4-BE49-F238E27FC236}">
                  <a16:creationId xmlns:a16="http://schemas.microsoft.com/office/drawing/2014/main" id="{C3C4A94B-B8C3-F541-9171-928C786243A0}"/>
                </a:ext>
              </a:extLst>
            </p:cNvPr>
            <p:cNvSpPr>
              <a:spLocks noChangeArrowheads="1"/>
            </p:cNvSpPr>
            <p:nvPr/>
          </p:nvSpPr>
          <p:spPr bwMode="auto">
            <a:xfrm>
              <a:off x="73844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38" name="Rectangle 29">
              <a:extLst>
                <a:ext uri="{FF2B5EF4-FFF2-40B4-BE49-F238E27FC236}">
                  <a16:creationId xmlns:a16="http://schemas.microsoft.com/office/drawing/2014/main" id="{1C329B3D-B73A-974C-8210-AF95B82AB6CB}"/>
                </a:ext>
              </a:extLst>
            </p:cNvPr>
            <p:cNvSpPr>
              <a:spLocks noChangeArrowheads="1"/>
            </p:cNvSpPr>
            <p:nvPr/>
          </p:nvSpPr>
          <p:spPr bwMode="auto">
            <a:xfrm>
              <a:off x="73844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39" name="Rectangle 30">
              <a:extLst>
                <a:ext uri="{FF2B5EF4-FFF2-40B4-BE49-F238E27FC236}">
                  <a16:creationId xmlns:a16="http://schemas.microsoft.com/office/drawing/2014/main" id="{C9EB4218-9D76-6A44-A127-27341ED2B6F5}"/>
                </a:ext>
              </a:extLst>
            </p:cNvPr>
            <p:cNvSpPr>
              <a:spLocks noChangeArrowheads="1"/>
            </p:cNvSpPr>
            <p:nvPr/>
          </p:nvSpPr>
          <p:spPr bwMode="auto">
            <a:xfrm>
              <a:off x="73844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40" name="Rectangle 33">
              <a:extLst>
                <a:ext uri="{FF2B5EF4-FFF2-40B4-BE49-F238E27FC236}">
                  <a16:creationId xmlns:a16="http://schemas.microsoft.com/office/drawing/2014/main" id="{570B7D62-3A13-BC4A-9F07-646A56102247}"/>
                </a:ext>
              </a:extLst>
            </p:cNvPr>
            <p:cNvSpPr>
              <a:spLocks noChangeArrowheads="1"/>
            </p:cNvSpPr>
            <p:nvPr/>
          </p:nvSpPr>
          <p:spPr bwMode="auto">
            <a:xfrm>
              <a:off x="87560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1" name="Rectangle 40">
              <a:extLst>
                <a:ext uri="{FF2B5EF4-FFF2-40B4-BE49-F238E27FC236}">
                  <a16:creationId xmlns:a16="http://schemas.microsoft.com/office/drawing/2014/main" id="{BEB5FB94-0665-5745-AAB3-B064BD6FCBE1}"/>
                </a:ext>
              </a:extLst>
            </p:cNvPr>
            <p:cNvSpPr>
              <a:spLocks noChangeArrowheads="1"/>
            </p:cNvSpPr>
            <p:nvPr/>
          </p:nvSpPr>
          <p:spPr bwMode="auto">
            <a:xfrm>
              <a:off x="8756073" y="3604419"/>
              <a:ext cx="1371600" cy="381000"/>
            </a:xfrm>
            <a:prstGeom prst="rect">
              <a:avLst/>
            </a:prstGeom>
            <a:solidFill>
              <a:srgbClr val="00B050"/>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42" name="Rectangle 41">
              <a:extLst>
                <a:ext uri="{FF2B5EF4-FFF2-40B4-BE49-F238E27FC236}">
                  <a16:creationId xmlns:a16="http://schemas.microsoft.com/office/drawing/2014/main" id="{C9A69EFC-0863-2048-8298-B69B82B99EAC}"/>
                </a:ext>
              </a:extLst>
            </p:cNvPr>
            <p:cNvSpPr>
              <a:spLocks noChangeArrowheads="1"/>
            </p:cNvSpPr>
            <p:nvPr/>
          </p:nvSpPr>
          <p:spPr bwMode="auto">
            <a:xfrm>
              <a:off x="87560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31">
              <a:extLst>
                <a:ext uri="{FF2B5EF4-FFF2-40B4-BE49-F238E27FC236}">
                  <a16:creationId xmlns:a16="http://schemas.microsoft.com/office/drawing/2014/main" id="{D00D82B1-AA9D-D14F-BCD0-47D567B10338}"/>
                </a:ext>
              </a:extLst>
            </p:cNvPr>
            <p:cNvSpPr>
              <a:spLocks noChangeArrowheads="1"/>
            </p:cNvSpPr>
            <p:nvPr/>
          </p:nvSpPr>
          <p:spPr bwMode="auto">
            <a:xfrm>
              <a:off x="8756073" y="5429178"/>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5" name="Rectangle 42">
              <a:extLst>
                <a:ext uri="{FF2B5EF4-FFF2-40B4-BE49-F238E27FC236}">
                  <a16:creationId xmlns:a16="http://schemas.microsoft.com/office/drawing/2014/main" id="{FFF407AD-238D-A846-B98C-7C0F59F3E5E2}"/>
                </a:ext>
              </a:extLst>
            </p:cNvPr>
            <p:cNvSpPr>
              <a:spLocks noChangeArrowheads="1"/>
            </p:cNvSpPr>
            <p:nvPr/>
          </p:nvSpPr>
          <p:spPr bwMode="auto">
            <a:xfrm>
              <a:off x="8756073" y="5806137"/>
              <a:ext cx="1371600" cy="381000"/>
            </a:xfrm>
            <a:prstGeom prst="rect">
              <a:avLst/>
            </a:prstGeom>
            <a:solidFill>
              <a:srgbClr val="F6D6FB"/>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46" name="Rectangle 45">
              <a:extLst>
                <a:ext uri="{FF2B5EF4-FFF2-40B4-BE49-F238E27FC236}">
                  <a16:creationId xmlns:a16="http://schemas.microsoft.com/office/drawing/2014/main" id="{7C0A9271-DA85-0A40-8356-9372A5E8A4E2}"/>
                </a:ext>
              </a:extLst>
            </p:cNvPr>
            <p:cNvSpPr>
              <a:spLocks noChangeArrowheads="1"/>
            </p:cNvSpPr>
            <p:nvPr/>
          </p:nvSpPr>
          <p:spPr bwMode="auto">
            <a:xfrm>
              <a:off x="8756073" y="3985419"/>
              <a:ext cx="1371600" cy="381000"/>
            </a:xfrm>
            <a:prstGeom prst="rect">
              <a:avLst/>
            </a:prstGeom>
            <a:solidFill>
              <a:srgbClr val="E8EAFF"/>
            </a:solidFill>
            <a:ln w="25400">
              <a:solidFill>
                <a:schemeClr val="tx1"/>
              </a:solidFill>
              <a:prstDash val="sysDot"/>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lnSpc>
                  <a:spcPct val="100000"/>
                </a:lnSpc>
              </a:pPr>
              <a:r>
                <a:rPr lang="en-US" dirty="0">
                  <a:latin typeface="Courier"/>
                  <a:cs typeface="Courier"/>
                </a:rPr>
                <a:t>654</a:t>
              </a:r>
            </a:p>
          </p:txBody>
        </p:sp>
      </p:grpSp>
      <p:sp>
        <p:nvSpPr>
          <p:cNvPr id="47" name="Rectangle 20">
            <a:extLst>
              <a:ext uri="{FF2B5EF4-FFF2-40B4-BE49-F238E27FC236}">
                <a16:creationId xmlns:a16="http://schemas.microsoft.com/office/drawing/2014/main" id="{DB228BF3-0D0C-A148-9260-FF46CF9A52CE}"/>
              </a:ext>
            </a:extLst>
          </p:cNvPr>
          <p:cNvSpPr>
            <a:spLocks noChangeArrowheads="1"/>
          </p:cNvSpPr>
          <p:nvPr/>
        </p:nvSpPr>
        <p:spPr bwMode="auto">
          <a:xfrm>
            <a:off x="14408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48" name="Rectangle 22">
            <a:extLst>
              <a:ext uri="{FF2B5EF4-FFF2-40B4-BE49-F238E27FC236}">
                <a16:creationId xmlns:a16="http://schemas.microsoft.com/office/drawing/2014/main" id="{804A2DEC-68A5-4541-B3DE-D23F1AC649D9}"/>
              </a:ext>
            </a:extLst>
          </p:cNvPr>
          <p:cNvSpPr>
            <a:spLocks noChangeArrowheads="1"/>
          </p:cNvSpPr>
          <p:nvPr/>
        </p:nvSpPr>
        <p:spPr bwMode="auto">
          <a:xfrm>
            <a:off x="14408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%r10</a:t>
            </a:r>
          </a:p>
        </p:txBody>
      </p:sp>
      <p:sp>
        <p:nvSpPr>
          <p:cNvPr id="49" name="Rectangle 26">
            <a:extLst>
              <a:ext uri="{FF2B5EF4-FFF2-40B4-BE49-F238E27FC236}">
                <a16:creationId xmlns:a16="http://schemas.microsoft.com/office/drawing/2014/main" id="{E3857D0E-C62E-4945-8888-E5B5431D23A1}"/>
              </a:ext>
            </a:extLst>
          </p:cNvPr>
          <p:cNvSpPr>
            <a:spLocks noChangeArrowheads="1"/>
          </p:cNvSpPr>
          <p:nvPr/>
        </p:nvSpPr>
        <p:spPr bwMode="auto">
          <a:xfrm>
            <a:off x="14408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%r11</a:t>
            </a:r>
          </a:p>
        </p:txBody>
      </p:sp>
      <p:sp>
        <p:nvSpPr>
          <p:cNvPr id="50" name="Rectangle 16">
            <a:extLst>
              <a:ext uri="{FF2B5EF4-FFF2-40B4-BE49-F238E27FC236}">
                <a16:creationId xmlns:a16="http://schemas.microsoft.com/office/drawing/2014/main" id="{D70D9B35-EE2D-A34C-A460-08C44C3180DE}"/>
              </a:ext>
            </a:extLst>
          </p:cNvPr>
          <p:cNvSpPr>
            <a:spLocks noChangeArrowheads="1"/>
          </p:cNvSpPr>
          <p:nvPr/>
        </p:nvSpPr>
        <p:spPr bwMode="auto">
          <a:xfrm>
            <a:off x="14408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51" name="Rectangle 17">
            <a:extLst>
              <a:ext uri="{FF2B5EF4-FFF2-40B4-BE49-F238E27FC236}">
                <a16:creationId xmlns:a16="http://schemas.microsoft.com/office/drawing/2014/main" id="{03FE75A2-584F-CC46-A137-3739B5057A57}"/>
              </a:ext>
            </a:extLst>
          </p:cNvPr>
          <p:cNvSpPr>
            <a:spLocks noChangeArrowheads="1"/>
          </p:cNvSpPr>
          <p:nvPr/>
        </p:nvSpPr>
        <p:spPr bwMode="auto">
          <a:xfrm>
            <a:off x="14408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52" name="Rectangle 18">
            <a:extLst>
              <a:ext uri="{FF2B5EF4-FFF2-40B4-BE49-F238E27FC236}">
                <a16:creationId xmlns:a16="http://schemas.microsoft.com/office/drawing/2014/main" id="{603A3AB7-6014-BF46-8200-9FA24382A422}"/>
              </a:ext>
            </a:extLst>
          </p:cNvPr>
          <p:cNvSpPr>
            <a:spLocks noChangeArrowheads="1"/>
          </p:cNvSpPr>
          <p:nvPr/>
        </p:nvSpPr>
        <p:spPr bwMode="auto">
          <a:xfrm>
            <a:off x="14408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cxnSp>
        <p:nvCxnSpPr>
          <p:cNvPr id="53" name="Straight Arrow Connector 52">
            <a:extLst>
              <a:ext uri="{FF2B5EF4-FFF2-40B4-BE49-F238E27FC236}">
                <a16:creationId xmlns:a16="http://schemas.microsoft.com/office/drawing/2014/main" id="{B541646A-8EF9-924C-AF0B-28E1399AEB57}"/>
              </a:ext>
            </a:extLst>
          </p:cNvPr>
          <p:cNvCxnSpPr>
            <a:stCxn id="10" idx="3"/>
            <a:endCxn id="25" idx="2"/>
          </p:cNvCxnSpPr>
          <p:nvPr/>
        </p:nvCxnSpPr>
        <p:spPr bwMode="auto">
          <a:xfrm flipV="1">
            <a:off x="4184073" y="4366419"/>
            <a:ext cx="2209800" cy="876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4" name="Group 53">
            <a:extLst>
              <a:ext uri="{FF2B5EF4-FFF2-40B4-BE49-F238E27FC236}">
                <a16:creationId xmlns:a16="http://schemas.microsoft.com/office/drawing/2014/main" id="{B64E0910-D08B-274B-B978-ED69A29F3EA1}"/>
              </a:ext>
            </a:extLst>
          </p:cNvPr>
          <p:cNvGrpSpPr/>
          <p:nvPr/>
        </p:nvGrpSpPr>
        <p:grpSpPr>
          <a:xfrm>
            <a:off x="4725179" y="3985419"/>
            <a:ext cx="982894" cy="2019300"/>
            <a:chOff x="4808306" y="3352800"/>
            <a:chExt cx="982894" cy="2019300"/>
          </a:xfrm>
        </p:grpSpPr>
        <p:cxnSp>
          <p:nvCxnSpPr>
            <p:cNvPr id="55" name="Straight Arrow Connector 54">
              <a:extLst>
                <a:ext uri="{FF2B5EF4-FFF2-40B4-BE49-F238E27FC236}">
                  <a16:creationId xmlns:a16="http://schemas.microsoft.com/office/drawing/2014/main" id="{1714E528-905B-D642-B1A7-8D70F6080D4C}"/>
                </a:ext>
              </a:extLst>
            </p:cNvPr>
            <p:cNvCxnSpPr>
              <a:cxnSpLocks/>
              <a:stCxn id="56" idx="4"/>
              <a:endCxn id="28" idx="1"/>
            </p:cNvCxnSpPr>
            <p:nvPr/>
          </p:nvCxnSpPr>
          <p:spPr bwMode="auto">
            <a:xfrm>
              <a:off x="5299753" y="3733800"/>
              <a:ext cx="491447" cy="1638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6" name="Oval 55">
              <a:extLst>
                <a:ext uri="{FF2B5EF4-FFF2-40B4-BE49-F238E27FC236}">
                  <a16:creationId xmlns:a16="http://schemas.microsoft.com/office/drawing/2014/main" id="{14ED3AD5-41E0-7C46-BB0A-DF042844DACF}"/>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grpSp>
        <p:nvGrpSpPr>
          <p:cNvPr id="57" name="Group 56">
            <a:extLst>
              <a:ext uri="{FF2B5EF4-FFF2-40B4-BE49-F238E27FC236}">
                <a16:creationId xmlns:a16="http://schemas.microsoft.com/office/drawing/2014/main" id="{63C6C350-FC1F-874F-BA5A-5C8BA70F169E}"/>
              </a:ext>
            </a:extLst>
          </p:cNvPr>
          <p:cNvGrpSpPr/>
          <p:nvPr/>
        </p:nvGrpSpPr>
        <p:grpSpPr>
          <a:xfrm>
            <a:off x="7765473" y="3604419"/>
            <a:ext cx="990600" cy="2392218"/>
            <a:chOff x="4808306" y="3352800"/>
            <a:chExt cx="990600" cy="2392218"/>
          </a:xfrm>
        </p:grpSpPr>
        <p:cxnSp>
          <p:nvCxnSpPr>
            <p:cNvPr id="58" name="Straight Arrow Connector 57">
              <a:extLst>
                <a:ext uri="{FF2B5EF4-FFF2-40B4-BE49-F238E27FC236}">
                  <a16:creationId xmlns:a16="http://schemas.microsoft.com/office/drawing/2014/main" id="{2CF266D5-DAC2-B248-B403-9DC36AAB5B9F}"/>
                </a:ext>
              </a:extLst>
            </p:cNvPr>
            <p:cNvCxnSpPr>
              <a:cxnSpLocks/>
              <a:stCxn id="59" idx="4"/>
              <a:endCxn id="45" idx="1"/>
            </p:cNvCxnSpPr>
            <p:nvPr/>
          </p:nvCxnSpPr>
          <p:spPr bwMode="auto">
            <a:xfrm>
              <a:off x="5299753" y="3733800"/>
              <a:ext cx="499153" cy="20112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9" name="Oval 58">
              <a:extLst>
                <a:ext uri="{FF2B5EF4-FFF2-40B4-BE49-F238E27FC236}">
                  <a16:creationId xmlns:a16="http://schemas.microsoft.com/office/drawing/2014/main" id="{46324310-EAB4-2549-A19A-B84CAD4D382B}"/>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DDC3C857-EC97-5E4B-813D-1E6EC5996CB5}"/>
              </a:ext>
            </a:extLst>
          </p:cNvPr>
          <p:cNvCxnSpPr>
            <a:cxnSpLocks/>
            <a:stCxn id="46" idx="2"/>
            <a:endCxn id="44" idx="0"/>
          </p:cNvCxnSpPr>
          <p:nvPr/>
        </p:nvCxnSpPr>
        <p:spPr bwMode="auto">
          <a:xfrm>
            <a:off x="9441873" y="4366419"/>
            <a:ext cx="0" cy="106275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146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5"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vertical)">
                                      <p:cBhvr>
                                        <p:cTn id="11" dur="500"/>
                                        <p:tgtEl>
                                          <p:spTgt spid="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5"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randombar(vertical)">
                                      <p:cBhvr>
                                        <p:cTn id="34" dur="500"/>
                                        <p:tgtEl>
                                          <p:spTgt spid="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up)">
                                      <p:cBhvr>
                                        <p:cTn id="38" dur="500"/>
                                        <p:tgtEl>
                                          <p:spTgt spid="60"/>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Stack Alignment</a:t>
            </a:r>
          </a:p>
        </p:txBody>
      </p:sp>
      <p:sp>
        <p:nvSpPr>
          <p:cNvPr id="8" name="Content Placeholder 7">
            <a:extLst>
              <a:ext uri="{FF2B5EF4-FFF2-40B4-BE49-F238E27FC236}">
                <a16:creationId xmlns:a16="http://schemas.microsoft.com/office/drawing/2014/main" id="{1508E340-EFFF-4D47-A415-240FBED6844D}"/>
              </a:ext>
            </a:extLst>
          </p:cNvPr>
          <p:cNvSpPr>
            <a:spLocks noGrp="1"/>
          </p:cNvSpPr>
          <p:nvPr>
            <p:ph idx="1"/>
          </p:nvPr>
        </p:nvSpPr>
        <p:spPr/>
        <p:txBody>
          <a:bodyPr/>
          <a:lstStyle/>
          <a:p>
            <a:r>
              <a:rPr lang="en-US" dirty="0">
                <a:solidFill>
                  <a:srgbClr val="FF0000"/>
                </a:solidFill>
              </a:rPr>
              <a:t>WARNING</a:t>
            </a:r>
            <a:br>
              <a:rPr lang="en-US" dirty="0"/>
            </a:br>
            <a:r>
              <a:rPr lang="en-US" dirty="0"/>
              <a:t>Both x86-64 and A64 expect stack top to be aligned to 16-byte address when procedure call is made</a:t>
            </a:r>
          </a:p>
          <a:p>
            <a:pPr lvl="1"/>
            <a:r>
              <a:rPr lang="en-US" dirty="0"/>
              <a:t>Stack pointer must be divisible by 16 </a:t>
            </a:r>
            <a:r>
              <a:rPr lang="en-US" dirty="0">
                <a:sym typeface="Wingdings" pitchFamily="2" charset="2"/>
              </a:rPr>
              <a:t> ends in 0x0</a:t>
            </a:r>
            <a:endParaRPr lang="en-US" dirty="0"/>
          </a:p>
          <a:p>
            <a:endParaRPr lang="en-US" dirty="0"/>
          </a:p>
          <a:p>
            <a:r>
              <a:rPr lang="en-US" dirty="0"/>
              <a:t>x86 will allow misalignment, but expect segmentation fault when calling function compiled from different file (e.g., a library call)</a:t>
            </a:r>
          </a:p>
          <a:p>
            <a:r>
              <a:rPr lang="en-US" dirty="0"/>
              <a:t>ARM checks every time stack is accessed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07142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(ARM)</a:t>
            </a:r>
          </a:p>
        </p:txBody>
      </p:sp>
      <p:sp>
        <p:nvSpPr>
          <p:cNvPr id="8" name="Text Placeholder 7">
            <a:extLst>
              <a:ext uri="{FF2B5EF4-FFF2-40B4-BE49-F238E27FC236}">
                <a16:creationId xmlns:a16="http://schemas.microsoft.com/office/drawing/2014/main" id="{08CE8636-F488-7D4B-9FAE-0B010754975F}"/>
              </a:ext>
            </a:extLst>
          </p:cNvPr>
          <p:cNvSpPr>
            <a:spLocks noGrp="1"/>
          </p:cNvSpPr>
          <p:nvPr>
            <p:ph type="body" idx="1"/>
          </p:nvPr>
        </p:nvSpPr>
        <p:spPr/>
        <p:txBody>
          <a:bodyPr/>
          <a:lstStyle/>
          <a:p>
            <a:r>
              <a:rPr lang="en-US" dirty="0"/>
              <a:t>Push</a:t>
            </a:r>
          </a:p>
        </p:txBody>
      </p:sp>
      <p:sp>
        <p:nvSpPr>
          <p:cNvPr id="9" name="Content Placeholder 8">
            <a:extLst>
              <a:ext uri="{FF2B5EF4-FFF2-40B4-BE49-F238E27FC236}">
                <a16:creationId xmlns:a16="http://schemas.microsoft.com/office/drawing/2014/main" id="{C0A7D17F-F062-0547-915D-97694E9DB626}"/>
              </a:ext>
            </a:extLst>
          </p:cNvPr>
          <p:cNvSpPr>
            <a:spLocks noGrp="1"/>
          </p:cNvSpPr>
          <p:nvPr>
            <p:ph sz="half" idx="2"/>
          </p:nvPr>
        </p:nvSpPr>
        <p:spPr/>
        <p:txBody>
          <a:bodyPr/>
          <a:lstStyle/>
          <a:p>
            <a:r>
              <a:rPr lang="en-US" dirty="0">
                <a:latin typeface="Lucida Console" panose="020B0609040504020204" pitchFamily="49" charset="0"/>
              </a:rPr>
              <a:t>str x0, [</a:t>
            </a:r>
            <a:r>
              <a:rPr lang="en-US" dirty="0" err="1">
                <a:latin typeface="Lucida Console" panose="020B0609040504020204" pitchFamily="49" charset="0"/>
              </a:rPr>
              <a:t>sp</a:t>
            </a:r>
            <a:r>
              <a:rPr lang="en-US" dirty="0">
                <a:latin typeface="Lucida Console" panose="020B0609040504020204" pitchFamily="49" charset="0"/>
              </a:rPr>
              <a:t>,#-8]!</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,#-16]!</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,#-16]!</a:t>
            </a:r>
            <a:br>
              <a:rPr lang="en-US" dirty="0">
                <a:latin typeface="Lucida Console" panose="020B0609040504020204" pitchFamily="49" charset="0"/>
              </a:rPr>
            </a:br>
            <a:r>
              <a:rPr lang="en-US" dirty="0" err="1">
                <a:latin typeface="Lucida Console" panose="020B0609040504020204" pitchFamily="49" charset="0"/>
              </a:rPr>
              <a:t>stp</a:t>
            </a:r>
            <a:r>
              <a:rPr lang="en-US" dirty="0">
                <a:latin typeface="Lucida Console" panose="020B0609040504020204" pitchFamily="49" charset="0"/>
              </a:rPr>
              <a:t> w2, w3, [sp,#8]</a:t>
            </a:r>
          </a:p>
          <a:p>
            <a:endParaRPr lang="en-US" dirty="0"/>
          </a:p>
        </p:txBody>
      </p:sp>
      <p:sp>
        <p:nvSpPr>
          <p:cNvPr id="10" name="Text Placeholder 9">
            <a:extLst>
              <a:ext uri="{FF2B5EF4-FFF2-40B4-BE49-F238E27FC236}">
                <a16:creationId xmlns:a16="http://schemas.microsoft.com/office/drawing/2014/main" id="{AC247E92-B5BA-D446-A311-E00EA4C76EDA}"/>
              </a:ext>
            </a:extLst>
          </p:cNvPr>
          <p:cNvSpPr>
            <a:spLocks noGrp="1"/>
          </p:cNvSpPr>
          <p:nvPr>
            <p:ph type="body" sz="quarter" idx="3"/>
          </p:nvPr>
        </p:nvSpPr>
        <p:spPr/>
        <p:txBody>
          <a:bodyPr/>
          <a:lstStyle/>
          <a:p>
            <a:r>
              <a:rPr lang="en-US" dirty="0"/>
              <a:t>Pop</a:t>
            </a:r>
          </a:p>
        </p:txBody>
      </p:sp>
      <p:sp>
        <p:nvSpPr>
          <p:cNvPr id="11" name="Content Placeholder 10">
            <a:extLst>
              <a:ext uri="{FF2B5EF4-FFF2-40B4-BE49-F238E27FC236}">
                <a16:creationId xmlns:a16="http://schemas.microsoft.com/office/drawing/2014/main" id="{589444A5-807E-E140-95B6-B7FB836EE9F4}"/>
              </a:ext>
            </a:extLst>
          </p:cNvPr>
          <p:cNvSpPr>
            <a:spLocks noGrp="1"/>
          </p:cNvSpPr>
          <p:nvPr>
            <p:ph sz="quarter" idx="4"/>
          </p:nvPr>
        </p:nvSpPr>
        <p:spPr/>
        <p:txBody>
          <a:bodyPr/>
          <a:lstStyle/>
          <a:p>
            <a:r>
              <a:rPr lang="en-US" dirty="0" err="1">
                <a:latin typeface="Lucida Console" panose="020B0609040504020204" pitchFamily="49" charset="0"/>
              </a:rPr>
              <a:t>ldr</a:t>
            </a:r>
            <a:r>
              <a:rPr lang="en-US" dirty="0">
                <a:latin typeface="Lucida Console" panose="020B0609040504020204" pitchFamily="49" charset="0"/>
              </a:rPr>
              <a:t> x0, [</a:t>
            </a:r>
            <a:r>
              <a:rPr lang="en-US" dirty="0" err="1">
                <a:latin typeface="Lucida Console" panose="020B0609040504020204" pitchFamily="49" charset="0"/>
              </a:rPr>
              <a:t>sp</a:t>
            </a:r>
            <a:r>
              <a:rPr lang="en-US" dirty="0">
                <a:latin typeface="Lucida Console" panose="020B0609040504020204" pitchFamily="49" charset="0"/>
              </a:rPr>
              <a:t>], #8</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w2, w3, [sp,#8]</a:t>
            </a:r>
            <a:br>
              <a:rPr lang="en-US" dirty="0">
                <a:latin typeface="Lucida Console" panose="020B0609040504020204" pitchFamily="49" charset="0"/>
              </a:rPr>
            </a:br>
            <a:r>
              <a:rPr lang="en-US" dirty="0" err="1">
                <a:latin typeface="Lucida Console" panose="020B0609040504020204" pitchFamily="49" charset="0"/>
              </a:rPr>
              <a:t>ldp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102</a:t>
            </a:fld>
            <a:endParaRPr lang="en-US"/>
          </a:p>
        </p:txBody>
      </p:sp>
      <p:sp>
        <p:nvSpPr>
          <p:cNvPr id="12" name="Text Placeholder 11">
            <a:extLst>
              <a:ext uri="{FF2B5EF4-FFF2-40B4-BE49-F238E27FC236}">
                <a16:creationId xmlns:a16="http://schemas.microsoft.com/office/drawing/2014/main" id="{0FEDF128-14D3-A945-B97D-7FC96DAF22CA}"/>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639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dissolv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5861538"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(long a, long b);</a:t>
            </a:r>
          </a:p>
          <a:p>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(long x, long y,</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long *destination) {</a:t>
            </a:r>
          </a:p>
          <a:p>
            <a:r>
              <a:rPr lang="en-US" dirty="0">
                <a:solidFill>
                  <a:srgbClr val="00FA00"/>
                </a:solidFill>
                <a:latin typeface="Lucida Console" panose="020B0609040504020204" pitchFamily="49" charset="0"/>
              </a:rPr>
              <a:t>    long z =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(x, y);</a:t>
            </a:r>
          </a:p>
          <a:p>
            <a:r>
              <a:rPr lang="en-US" dirty="0">
                <a:solidFill>
                  <a:srgbClr val="00FA00"/>
                </a:solidFill>
                <a:latin typeface="Lucida Console" panose="020B0609040504020204" pitchFamily="49" charset="0"/>
              </a:rPr>
              <a:t>    *destination = z;</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4730486"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551102" cy="31437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x19, x2</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x0, [x19]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3165231" y="1977319"/>
            <a:ext cx="3927231"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3165231" y="4472781"/>
            <a:ext cx="3475667" cy="8270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98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a:t>
            </a:r>
          </a:p>
        </p:txBody>
      </p:sp>
      <p:sp>
        <p:nvSpPr>
          <p:cNvPr id="8" name="Content Placeholder 7">
            <a:extLst>
              <a:ext uri="{FF2B5EF4-FFF2-40B4-BE49-F238E27FC236}">
                <a16:creationId xmlns:a16="http://schemas.microsoft.com/office/drawing/2014/main" id="{908A3306-654E-9240-B286-A71FC97980C1}"/>
              </a:ext>
            </a:extLst>
          </p:cNvPr>
          <p:cNvSpPr>
            <a:spLocks noGrp="1"/>
          </p:cNvSpPr>
          <p:nvPr>
            <p:ph idx="1"/>
          </p:nvPr>
        </p:nvSpPr>
        <p:spPr/>
        <p:txBody>
          <a:bodyPr/>
          <a:lstStyle/>
          <a:p>
            <a:r>
              <a:rPr lang="en-US" dirty="0"/>
              <a:t>Typically will see push/pop only to save/restore registers during procedure calls</a:t>
            </a:r>
          </a:p>
          <a:p>
            <a:endParaRPr lang="en-US" dirty="0"/>
          </a:p>
          <a:p>
            <a:r>
              <a:rPr lang="en-US" dirty="0"/>
              <a:t>Typically compiler allocates space on stack by subtracting from stack pointer</a:t>
            </a:r>
          </a:p>
          <a:p>
            <a:pPr lvl="1"/>
            <a:r>
              <a:rPr lang="en-US" dirty="0"/>
              <a:t>Most variables placed on stack are addressed relative to stack pointer (</a:t>
            </a:r>
            <a:r>
              <a:rPr lang="en-US" i="1" dirty="0"/>
              <a:t>not</a:t>
            </a:r>
            <a:r>
              <a:rPr lang="en-US" dirty="0"/>
              <a:t> pushed/popped)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39346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3990433"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$6,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010775" cy="27649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x0, 6</a:t>
            </a:r>
          </a:p>
          <a:p>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bl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2229679" y="1977319"/>
            <a:ext cx="4862783"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2229679" y="4059382"/>
            <a:ext cx="4411219" cy="10510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47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a:xfrm>
            <a:off x="838199" y="1825625"/>
            <a:ext cx="11261035" cy="4351338"/>
          </a:xfrm>
        </p:spPr>
        <p:txBody>
          <a:bodyPr/>
          <a:lstStyle/>
          <a:p>
            <a:r>
              <a:rPr lang="en-US" dirty="0">
                <a:latin typeface="Lucida Console" panose="020B0609040504020204" pitchFamily="49" charset="0"/>
              </a:rPr>
              <a:t>call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After linking: </a:t>
            </a:r>
            <a:r>
              <a:rPr lang="en-US" dirty="0">
                <a:latin typeface="Lucida Console" panose="020B0609040504020204" pitchFamily="49" charset="0"/>
              </a:rPr>
              <a:t>call 0x1234 &lt;</a:t>
            </a:r>
            <a:r>
              <a:rPr lang="en-US" i="1" dirty="0">
                <a:latin typeface="Lucida Console" panose="020B0609040504020204" pitchFamily="49" charset="0"/>
              </a:rPr>
              <a:t>function</a:t>
            </a:r>
            <a:r>
              <a:rPr lang="en-US" dirty="0">
                <a:latin typeface="Lucida Console" panose="020B0609040504020204" pitchFamily="49" charset="0"/>
              </a:rPr>
              <a:t>&gt;</a:t>
            </a:r>
            <a:r>
              <a:rPr lang="en-US" dirty="0"/>
              <a:t> #0x1234 is </a:t>
            </a:r>
            <a:r>
              <a:rPr lang="en-US" i="1" dirty="0"/>
              <a:t>function</a:t>
            </a:r>
            <a:r>
              <a:rPr lang="en-US" dirty="0"/>
              <a:t>’s address</a:t>
            </a:r>
          </a:p>
          <a:p>
            <a:pPr lvl="1"/>
            <a:r>
              <a:rPr lang="en-US" dirty="0"/>
              <a:t>Pushes return address to stack, jumps to </a:t>
            </a:r>
            <a:r>
              <a:rPr lang="en-US" i="1" dirty="0"/>
              <a:t>function</a:t>
            </a:r>
            <a:endParaRPr lang="en-US" dirty="0"/>
          </a:p>
          <a:p>
            <a:pPr lvl="1"/>
            <a:r>
              <a:rPr lang="en-US" dirty="0"/>
              <a:t>Equivalent to</a:t>
            </a:r>
            <a:br>
              <a:rPr lang="en-US" dirty="0"/>
            </a:br>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err="1">
                <a:latin typeface="Lucida Console" panose="020B0609040504020204" pitchFamily="49" charset="0"/>
              </a:rPr>
              <a:t>jmp</a:t>
            </a:r>
            <a:r>
              <a:rPr lang="en-US" dirty="0">
                <a:latin typeface="Lucida Console" panose="020B0609040504020204" pitchFamily="49" charset="0"/>
              </a:rPr>
              <a:t>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call</a:t>
            </a:r>
          </a:p>
          <a:p>
            <a:pPr lvl="1"/>
            <a:r>
              <a:rPr lang="en-US" dirty="0"/>
              <a:t>Commonly </a:t>
            </a:r>
            <a:r>
              <a:rPr lang="en-US" dirty="0">
                <a:latin typeface="Lucida Console" panose="020B0609040504020204" pitchFamily="49" charset="0"/>
              </a:rPr>
              <a:t>%rip+5</a:t>
            </a:r>
            <a:r>
              <a:rPr lang="en-US" dirty="0"/>
              <a:t> – a “near call” with a 32-bit offset</a:t>
            </a:r>
          </a:p>
          <a:p>
            <a:pPr lvl="1"/>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286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Pops return address from stack into %rip</a:t>
            </a:r>
          </a:p>
          <a:p>
            <a:pPr lvl="1"/>
            <a:r>
              <a:rPr lang="en-US" dirty="0"/>
              <a:t>Resumes execution at instruction pointed to by %rip</a:t>
            </a:r>
          </a:p>
          <a:p>
            <a:pPr lvl="2"/>
            <a:r>
              <a:rPr lang="en-US" dirty="0"/>
              <a:t>return address</a:t>
            </a:r>
          </a:p>
          <a:p>
            <a:pPr lvl="1"/>
            <a:r>
              <a:rPr lang="en-US" dirty="0"/>
              <a:t>Equivalent to </a:t>
            </a:r>
            <a:r>
              <a:rPr lang="en-US" dirty="0" err="1">
                <a:latin typeface="Lucida Console" panose="020B0609040504020204" pitchFamily="49" charset="0"/>
              </a:rPr>
              <a:t>popq</a:t>
            </a:r>
            <a:r>
              <a:rPr lang="en-US" dirty="0">
                <a:latin typeface="Lucida Console" panose="020B0609040504020204" pitchFamily="49" charset="0"/>
              </a:rPr>
              <a:t> %rip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76976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0x4004a2</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ectangle 25">
            <a:extLst>
              <a:ext uri="{FF2B5EF4-FFF2-40B4-BE49-F238E27FC236}">
                <a16:creationId xmlns:a16="http://schemas.microsoft.com/office/drawing/2014/main" id="{260998C7-1E76-7546-9455-D175C31CF31A}"/>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5" name="Rectangle 23">
            <a:extLst>
              <a:ext uri="{FF2B5EF4-FFF2-40B4-BE49-F238E27FC236}">
                <a16:creationId xmlns:a16="http://schemas.microsoft.com/office/drawing/2014/main" id="{F6D0FFE9-4646-9949-959B-D2B339601648}"/>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36" name="Rectangle 19">
            <a:extLst>
              <a:ext uri="{FF2B5EF4-FFF2-40B4-BE49-F238E27FC236}">
                <a16:creationId xmlns:a16="http://schemas.microsoft.com/office/drawing/2014/main" id="{ECDEC6FD-0C1D-2148-A5A6-8A80EA7EB7D1}"/>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0x4004a6</a:t>
            </a:r>
          </a:p>
        </p:txBody>
      </p:sp>
      <p:sp>
        <p:nvSpPr>
          <p:cNvPr id="37" name="Rectangle 19">
            <a:extLst>
              <a:ext uri="{FF2B5EF4-FFF2-40B4-BE49-F238E27FC236}">
                <a16:creationId xmlns:a16="http://schemas.microsoft.com/office/drawing/2014/main" id="{B42918C3-1355-EF46-8112-066B164645D7}"/>
              </a:ext>
            </a:extLst>
          </p:cNvPr>
          <p:cNvSpPr>
            <a:spLocks noChangeArrowheads="1"/>
          </p:cNvSpPr>
          <p:nvPr/>
        </p:nvSpPr>
        <p:spPr bwMode="auto">
          <a:xfrm>
            <a:off x="10820400" y="5210463"/>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38" name="Rectangle 21">
            <a:extLst>
              <a:ext uri="{FF2B5EF4-FFF2-40B4-BE49-F238E27FC236}">
                <a16:creationId xmlns:a16="http://schemas.microsoft.com/office/drawing/2014/main" id="{E668DD77-E3F3-2E46-9D1E-FE1917156A35}"/>
              </a:ext>
            </a:extLst>
          </p:cNvPr>
          <p:cNvSpPr>
            <a:spLocks noChangeArrowheads="1"/>
          </p:cNvSpPr>
          <p:nvPr/>
        </p:nvSpPr>
        <p:spPr bwMode="auto">
          <a:xfrm>
            <a:off x="10820400" y="4835862"/>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39" name="Rounded Rectangle 38">
            <a:extLst>
              <a:ext uri="{FF2B5EF4-FFF2-40B4-BE49-F238E27FC236}">
                <a16:creationId xmlns:a16="http://schemas.microsoft.com/office/drawing/2014/main" id="{03FC1B18-E1BB-F346-A912-557CDE0C6AED}"/>
              </a:ext>
            </a:extLst>
          </p:cNvPr>
          <p:cNvSpPr/>
          <p:nvPr/>
        </p:nvSpPr>
        <p:spPr>
          <a:xfrm>
            <a:off x="5735782" y="3810000"/>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01D5639E-92E3-A048-AB06-9232C7F7B7C0}"/>
              </a:ext>
            </a:extLst>
          </p:cNvPr>
          <p:cNvSpPr/>
          <p:nvPr/>
        </p:nvSpPr>
        <p:spPr>
          <a:xfrm>
            <a:off x="5735781" y="4083444"/>
            <a:ext cx="3241963" cy="54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9BE26459-652D-894A-B83B-736681975E5F}"/>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par>
                                <p:cTn id="21" presetID="21" presetClass="exit" presetSubtype="1" fill="hold" grpId="0" nodeType="withEffect">
                                  <p:stCondLst>
                                    <p:cond delay="0"/>
                                  </p:stCondLst>
                                  <p:childTnLst>
                                    <p:animEffect transition="out" filter="wheel(1)">
                                      <p:cBhvr>
                                        <p:cTn id="22" dur="1000"/>
                                        <p:tgtEl>
                                          <p:spTgt spid="39"/>
                                        </p:tgtEl>
                                      </p:cBhvr>
                                    </p:animEffect>
                                    <p:set>
                                      <p:cBhvr>
                                        <p:cTn id="23" dur="1" fill="hold">
                                          <p:stCondLst>
                                            <p:cond delay="999"/>
                                          </p:stCondLst>
                                        </p:cTn>
                                        <p:tgtEl>
                                          <p:spTgt spid="3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heel(1)">
                                      <p:cBhvr>
                                        <p:cTn id="26" dur="1000"/>
                                        <p:tgtEl>
                                          <p:spTgt spid="40"/>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21" presetClass="exit" presetSubtype="1" fill="hold" grpId="1" nodeType="withEffect">
                                  <p:stCondLst>
                                    <p:cond delay="0"/>
                                  </p:stCondLst>
                                  <p:childTnLst>
                                    <p:animEffect transition="out" filter="wheel(1)">
                                      <p:cBhvr>
                                        <p:cTn id="37" dur="1000"/>
                                        <p:tgtEl>
                                          <p:spTgt spid="40"/>
                                        </p:tgtEl>
                                      </p:cBhvr>
                                    </p:animEffect>
                                    <p:set>
                                      <p:cBhvr>
                                        <p:cTn id="38" dur="1" fill="hold">
                                          <p:stCondLst>
                                            <p:cond delay="999"/>
                                          </p:stCondLst>
                                        </p:cTn>
                                        <p:tgtEl>
                                          <p:spTgt spid="40"/>
                                        </p:tgtEl>
                                        <p:attrNameLst>
                                          <p:attrName>style.visibility</p:attrName>
                                        </p:attrNameLst>
                                      </p:cBhvr>
                                      <p:to>
                                        <p:strVal val="hidden"/>
                                      </p:to>
                                    </p:set>
                                  </p:childTnLst>
                                </p:cTn>
                              </p:par>
                              <p:par>
                                <p:cTn id="39" presetID="21" presetClass="entr" presetSubtype="1"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heel(1)">
                                      <p:cBhvr>
                                        <p:cTn id="41" dur="1000"/>
                                        <p:tgtEl>
                                          <p:spTgt spid="41"/>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animBg="1"/>
      <p:bldP spid="35" grpId="0" animBg="1"/>
      <p:bldP spid="36" grpId="0" animBg="1"/>
      <p:bldP spid="37" grpId="0" animBg="1"/>
      <p:bldP spid="38" grpId="0" animBg="1"/>
      <p:bldP spid="39" grpId="0" animBg="1"/>
      <p:bldP spid="40" grpId="0" animBg="1"/>
      <p:bldP spid="40" grpId="1" animBg="1"/>
      <p:bldP spid="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6B548800-B9FC-CA41-91D6-C2F020ADE99C}"/>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0359E36-19D9-9646-8ED2-5E9A81247A76}"/>
              </a:ext>
            </a:extLst>
          </p:cNvPr>
          <p:cNvSpPr/>
          <p:nvPr/>
        </p:nvSpPr>
        <p:spPr>
          <a:xfrm>
            <a:off x="5735779" y="490884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0E646E16-B86B-4243-8C72-22F163567C97}"/>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0x4004b4</a:t>
            </a:r>
          </a:p>
        </p:txBody>
      </p:sp>
      <p:sp>
        <p:nvSpPr>
          <p:cNvPr id="2" name="TextBox 1">
            <a:extLst>
              <a:ext uri="{FF2B5EF4-FFF2-40B4-BE49-F238E27FC236}">
                <a16:creationId xmlns:a16="http://schemas.microsoft.com/office/drawing/2014/main" id="{4F71677A-BCF1-614E-86DE-CB9561AFD4CC}"/>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4" name="TextBox 3">
            <a:extLst>
              <a:ext uri="{FF2B5EF4-FFF2-40B4-BE49-F238E27FC236}">
                <a16:creationId xmlns:a16="http://schemas.microsoft.com/office/drawing/2014/main" id="{E9848780-C27C-6541-81ED-0E9B786C371E}"/>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0x400497</a:t>
            </a:r>
          </a:p>
        </p:txBody>
      </p:sp>
      <p:sp>
        <p:nvSpPr>
          <p:cNvPr id="38" name="TextBox 37">
            <a:extLst>
              <a:ext uri="{FF2B5EF4-FFF2-40B4-BE49-F238E27FC236}">
                <a16:creationId xmlns:a16="http://schemas.microsoft.com/office/drawing/2014/main" id="{8091AF6B-5A64-BE4D-902C-9F44CFD50658}"/>
              </a:ext>
            </a:extLst>
          </p:cNvPr>
          <p:cNvSpPr txBox="1"/>
          <p:nvPr/>
        </p:nvSpPr>
        <p:spPr>
          <a:xfrm>
            <a:off x="4920758" y="1091778"/>
            <a:ext cx="1856086" cy="369332"/>
          </a:xfrm>
          <a:prstGeom prst="rect">
            <a:avLst/>
          </a:prstGeom>
          <a:noFill/>
        </p:spPr>
        <p:txBody>
          <a:bodyPr wrap="none" rtlCol="0">
            <a:spAutoFit/>
          </a:bodyPr>
          <a:lstStyle/>
          <a:p>
            <a:pPr algn="r"/>
            <a:r>
              <a:rPr lang="en-US" dirty="0"/>
              <a:t>Next instruction =</a:t>
            </a:r>
          </a:p>
        </p:txBody>
      </p:sp>
      <p:sp>
        <p:nvSpPr>
          <p:cNvPr id="39" name="TextBox 38">
            <a:extLst>
              <a:ext uri="{FF2B5EF4-FFF2-40B4-BE49-F238E27FC236}">
                <a16:creationId xmlns:a16="http://schemas.microsoft.com/office/drawing/2014/main" id="{8A9F040C-A68C-5946-8C72-2D10650A453D}"/>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0x4004b9</a:t>
            </a:r>
          </a:p>
        </p:txBody>
      </p:sp>
      <p:sp>
        <p:nvSpPr>
          <p:cNvPr id="40" name="TextBox 39">
            <a:extLst>
              <a:ext uri="{FF2B5EF4-FFF2-40B4-BE49-F238E27FC236}">
                <a16:creationId xmlns:a16="http://schemas.microsoft.com/office/drawing/2014/main" id="{7F4A227D-B044-5240-B06A-3DF6C569A8EE}"/>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41" name="TextBox 40">
            <a:extLst>
              <a:ext uri="{FF2B5EF4-FFF2-40B4-BE49-F238E27FC236}">
                <a16:creationId xmlns:a16="http://schemas.microsoft.com/office/drawing/2014/main" id="{9EFD53D3-E211-7C40-9E05-0CF2F0DDF872}"/>
              </a:ext>
            </a:extLst>
          </p:cNvPr>
          <p:cNvSpPr txBox="1"/>
          <p:nvPr/>
        </p:nvSpPr>
        <p:spPr>
          <a:xfrm>
            <a:off x="6776844" y="1412124"/>
            <a:ext cx="3113353" cy="369332"/>
          </a:xfrm>
          <a:prstGeom prst="rect">
            <a:avLst/>
          </a:prstGeom>
          <a:noFill/>
        </p:spPr>
        <p:txBody>
          <a:bodyPr wrap="none" rtlCol="0">
            <a:spAutoFit/>
          </a:bodyPr>
          <a:lstStyle/>
          <a:p>
            <a:r>
              <a:rPr lang="en-US" dirty="0">
                <a:latin typeface="Lucida Console" panose="020B0609040504020204" pitchFamily="49" charset="0"/>
              </a:rPr>
              <a:t>   -0x22 = 0xFFFFFFDE</a:t>
            </a:r>
          </a:p>
        </p:txBody>
      </p:sp>
      <p:sp>
        <p:nvSpPr>
          <p:cNvPr id="42" name="Rectangle 25">
            <a:extLst>
              <a:ext uri="{FF2B5EF4-FFF2-40B4-BE49-F238E27FC236}">
                <a16:creationId xmlns:a16="http://schemas.microsoft.com/office/drawing/2014/main" id="{A2C4F29B-BB14-6B45-A8A0-7F77758C3F37}"/>
              </a:ext>
            </a:extLst>
          </p:cNvPr>
          <p:cNvSpPr>
            <a:spLocks noChangeArrowheads="1"/>
          </p:cNvSpPr>
          <p:nvPr/>
        </p:nvSpPr>
        <p:spPr bwMode="auto">
          <a:xfrm>
            <a:off x="10820400" y="5600124"/>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43" name="Rectangle 19">
            <a:extLst>
              <a:ext uri="{FF2B5EF4-FFF2-40B4-BE49-F238E27FC236}">
                <a16:creationId xmlns:a16="http://schemas.microsoft.com/office/drawing/2014/main" id="{9514CE03-2D8B-2F4C-9B45-939E32898A60}"/>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0x400497</a:t>
            </a:r>
          </a:p>
        </p:txBody>
      </p:sp>
      <p:sp>
        <p:nvSpPr>
          <p:cNvPr id="44" name="Rounded Rectangle 43">
            <a:extLst>
              <a:ext uri="{FF2B5EF4-FFF2-40B4-BE49-F238E27FC236}">
                <a16:creationId xmlns:a16="http://schemas.microsoft.com/office/drawing/2014/main" id="{0250EEE2-2AF5-8D4C-9C4C-7F7006EC010D}"/>
              </a:ext>
            </a:extLst>
          </p:cNvPr>
          <p:cNvSpPr/>
          <p:nvPr/>
        </p:nvSpPr>
        <p:spPr>
          <a:xfrm>
            <a:off x="5735779" y="218470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5F02E21-ABF7-2342-9D0C-A05609CE2AFD}"/>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id="{B2BD6E89-C638-884E-A29D-334E15950BAE}"/>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47" name="Rectangle 23">
            <a:extLst>
              <a:ext uri="{FF2B5EF4-FFF2-40B4-BE49-F238E27FC236}">
                <a16:creationId xmlns:a16="http://schemas.microsoft.com/office/drawing/2014/main" id="{14AC2154-3F98-D147-B8B6-33B312F4F1F6}"/>
              </a:ext>
            </a:extLst>
          </p:cNvPr>
          <p:cNvSpPr>
            <a:spLocks noChangeArrowheads="1"/>
          </p:cNvSpPr>
          <p:nvPr/>
        </p:nvSpPr>
        <p:spPr bwMode="auto">
          <a:xfrm>
            <a:off x="10820400" y="2294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5642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21" presetClass="exit" presetSubtype="1" fill="hold" grpId="0" nodeType="withEffect">
                                  <p:stCondLst>
                                    <p:cond delay="0"/>
                                  </p:stCondLst>
                                  <p:childTnLst>
                                    <p:animEffect transition="out" filter="wheel(1)">
                                      <p:cBhvr>
                                        <p:cTn id="9" dur="1000"/>
                                        <p:tgtEl>
                                          <p:spTgt spid="34"/>
                                        </p:tgtEl>
                                      </p:cBhvr>
                                    </p:animEffect>
                                    <p:set>
                                      <p:cBhvr>
                                        <p:cTn id="10" dur="1" fill="hold">
                                          <p:stCondLst>
                                            <p:cond delay="999"/>
                                          </p:stCondLst>
                                        </p:cTn>
                                        <p:tgtEl>
                                          <p:spTgt spid="34"/>
                                        </p:tgtEl>
                                        <p:attrNameLst>
                                          <p:attrName>style.visibility</p:attrName>
                                        </p:attrNameLst>
                                      </p:cBhvr>
                                      <p:to>
                                        <p:strVal val="hidden"/>
                                      </p:to>
                                    </p:se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1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heel(1)">
                                      <p:cBhvr>
                                        <p:cTn id="52" dur="1000"/>
                                        <p:tgtEl>
                                          <p:spTgt spid="44"/>
                                        </p:tgtEl>
                                      </p:cBhvr>
                                    </p:animEffect>
                                  </p:childTnLst>
                                </p:cTn>
                              </p:par>
                              <p:par>
                                <p:cTn id="53" presetID="21" presetClass="exit" presetSubtype="1" fill="hold" grpId="1" nodeType="withEffect">
                                  <p:stCondLst>
                                    <p:cond delay="0"/>
                                  </p:stCondLst>
                                  <p:childTnLst>
                                    <p:animEffect transition="out" filter="wheel(1)">
                                      <p:cBhvr>
                                        <p:cTn id="54" dur="1000"/>
                                        <p:tgtEl>
                                          <p:spTgt spid="35"/>
                                        </p:tgtEl>
                                      </p:cBhvr>
                                    </p:animEffect>
                                    <p:set>
                                      <p:cBhvr>
                                        <p:cTn id="55" dur="1" fill="hold">
                                          <p:stCondLst>
                                            <p:cond delay="999"/>
                                          </p:stCondLst>
                                        </p:cTn>
                                        <p:tgtEl>
                                          <p:spTgt spid="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heel(1)">
                                      <p:cBhvr>
                                        <p:cTn id="63" dur="1000"/>
                                        <p:tgtEl>
                                          <p:spTgt spid="45"/>
                                        </p:tgtEl>
                                      </p:cBhvr>
                                    </p:animEffect>
                                  </p:childTnLst>
                                </p:cTn>
                              </p:par>
                              <p:par>
                                <p:cTn id="64" presetID="21" presetClass="exit" presetSubtype="1" fill="hold" grpId="1" nodeType="withEffect">
                                  <p:stCondLst>
                                    <p:cond delay="0"/>
                                  </p:stCondLst>
                                  <p:childTnLst>
                                    <p:animEffect transition="out" filter="wheel(1)">
                                      <p:cBhvr>
                                        <p:cTn id="65" dur="1000"/>
                                        <p:tgtEl>
                                          <p:spTgt spid="44"/>
                                        </p:tgtEl>
                                      </p:cBhvr>
                                    </p:animEffect>
                                    <p:set>
                                      <p:cBhvr>
                                        <p:cTn id="66" dur="1" fill="hold">
                                          <p:stCondLst>
                                            <p:cond delay="999"/>
                                          </p:stCondLst>
                                        </p:cTn>
                                        <p:tgtEl>
                                          <p:spTgt spid="4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dissolv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5" grpId="1" animBg="1"/>
      <p:bldP spid="36" grpId="0" animBg="1"/>
      <p:bldP spid="2" grpId="0"/>
      <p:bldP spid="4" grpId="0"/>
      <p:bldP spid="38" grpId="0"/>
      <p:bldP spid="39" grpId="0"/>
      <p:bldP spid="40" grpId="0"/>
      <p:bldP spid="41" grpId="0"/>
      <p:bldP spid="42" grpId="0" animBg="1"/>
      <p:bldP spid="43" grpId="0" animBg="1"/>
      <p:bldP spid="44" grpId="0" animBg="1"/>
      <p:bldP spid="44" grpId="1"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movslq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(%rdi,%rsi,4),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$4,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7009"/>
              <a:gd name="adj2" fmla="val -20351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128678"/>
              <a:gd name="adj2" fmla="val -24803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6331DEEB-F4FD-FA48-9D20-46AD366A26C0}"/>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7980226-2C59-9A43-B6BC-C8BEE2E802A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0044872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9E6A37ED-E1E1-E040-AC8F-58A35D7B33DD}"/>
              </a:ext>
            </a:extLst>
          </p:cNvPr>
          <p:cNvSpPr>
            <a:spLocks noChangeArrowheads="1"/>
          </p:cNvSpPr>
          <p:nvPr/>
        </p:nvSpPr>
        <p:spPr bwMode="auto">
          <a:xfrm>
            <a:off x="10820400" y="3057958"/>
            <a:ext cx="1371600" cy="381000"/>
          </a:xfrm>
          <a:prstGeom prst="rect">
            <a:avLst/>
          </a:prstGeom>
          <a:noFill/>
          <a:ln w="28575">
            <a:noFill/>
            <a:prstDash val="das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9" name="Rectangle 23">
            <a:extLst>
              <a:ext uri="{FF2B5EF4-FFF2-40B4-BE49-F238E27FC236}">
                <a16:creationId xmlns:a16="http://schemas.microsoft.com/office/drawing/2014/main" id="{F4303E4A-46AA-0C40-B6AF-8D3F8F093F6E}"/>
              </a:ext>
            </a:extLst>
          </p:cNvPr>
          <p:cNvSpPr>
            <a:spLocks noChangeArrowheads="1"/>
          </p:cNvSpPr>
          <p:nvPr/>
        </p:nvSpPr>
        <p:spPr bwMode="auto">
          <a:xfrm>
            <a:off x="10820400" y="2322272"/>
            <a:ext cx="1371600" cy="3810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72462"/>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21948AD8-E747-5642-AB9A-54ADA346902E}"/>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29E523BA-11C8-D64B-9FA6-9C06D0BBE470}"/>
              </a:ext>
            </a:extLst>
          </p:cNvPr>
          <p:cNvSpPr>
            <a:spLocks noChangeArrowheads="1"/>
          </p:cNvSpPr>
          <p:nvPr/>
        </p:nvSpPr>
        <p:spPr bwMode="auto">
          <a:xfrm>
            <a:off x="10820400" y="522076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5" name="Rectangle 10">
            <a:extLst>
              <a:ext uri="{FF2B5EF4-FFF2-40B4-BE49-F238E27FC236}">
                <a16:creationId xmlns:a16="http://schemas.microsoft.com/office/drawing/2014/main" id="{1EACF497-08C7-8048-9330-AB2DD29DD8FA}"/>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7" name="Rectangle 25">
            <a:extLst>
              <a:ext uri="{FF2B5EF4-FFF2-40B4-BE49-F238E27FC236}">
                <a16:creationId xmlns:a16="http://schemas.microsoft.com/office/drawing/2014/main" id="{E14D1A42-B4E7-6F46-A188-1CE6D2FCDEA0}"/>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8" name="Rounded Rectangle 37">
            <a:extLst>
              <a:ext uri="{FF2B5EF4-FFF2-40B4-BE49-F238E27FC236}">
                <a16:creationId xmlns:a16="http://schemas.microsoft.com/office/drawing/2014/main" id="{88299F0E-1B21-5C49-9AF9-2575C8681CCC}"/>
              </a:ext>
            </a:extLst>
          </p:cNvPr>
          <p:cNvSpPr/>
          <p:nvPr/>
        </p:nvSpPr>
        <p:spPr>
          <a:xfrm>
            <a:off x="5735779" y="5195022"/>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C4F5BF8-12EB-514B-824A-1249C21470B1}"/>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22971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022E-16 -1.11111E-6 L 1.11022E-16 0.31482 " pathEditMode="relative" rAng="0" ptsTypes="AA">
                                      <p:cBhvr>
                                        <p:cTn id="6" dur="2000" fill="hold"/>
                                        <p:tgtEl>
                                          <p:spTgt spid="35"/>
                                        </p:tgtEl>
                                        <p:attrNameLst>
                                          <p:attrName>ppt_x</p:attrName>
                                          <p:attrName>ppt_y</p:attrName>
                                        </p:attrNameLst>
                                      </p:cBhvr>
                                      <p:rCtr x="0" y="15741"/>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1000"/>
                                        <p:tgtEl>
                                          <p:spTgt spid="35"/>
                                        </p:tgtEl>
                                      </p:cBhvr>
                                    </p:animEffect>
                                    <p:set>
                                      <p:cBhvr>
                                        <p:cTn id="10" dur="1" fill="hold">
                                          <p:stCondLst>
                                            <p:cond delay="999"/>
                                          </p:stCondLst>
                                        </p:cTn>
                                        <p:tgtEl>
                                          <p:spTgt spid="3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1000"/>
                                        <p:tgtEl>
                                          <p:spTgt spid="38"/>
                                        </p:tgtEl>
                                      </p:cBhvr>
                                    </p:animEffect>
                                  </p:childTnLst>
                                </p:cTn>
                              </p:par>
                              <p:par>
                                <p:cTn id="17" presetID="21" presetClass="exit" presetSubtype="1" fill="hold" grpId="0" nodeType="withEffect">
                                  <p:stCondLst>
                                    <p:cond delay="0"/>
                                  </p:stCondLst>
                                  <p:childTnLst>
                                    <p:animEffect transition="out" filter="wheel(1)">
                                      <p:cBhvr>
                                        <p:cTn id="18" dur="1000"/>
                                        <p:tgtEl>
                                          <p:spTgt spid="34"/>
                                        </p:tgtEl>
                                      </p:cBhvr>
                                    </p:animEffect>
                                    <p:set>
                                      <p:cBhvr>
                                        <p:cTn id="19" dur="1" fill="hold">
                                          <p:stCondLst>
                                            <p:cond delay="999"/>
                                          </p:stCondLst>
                                        </p:cTn>
                                        <p:tgtEl>
                                          <p:spTgt spid="34"/>
                                        </p:tgtEl>
                                        <p:attrNameLst>
                                          <p:attrName>style.visibility</p:attrName>
                                        </p:attrNameLst>
                                      </p:cBhvr>
                                      <p:to>
                                        <p:strVal val="hidden"/>
                                      </p:to>
                                    </p:set>
                                  </p:childTnLst>
                                </p:cTn>
                              </p:par>
                            </p:childTnLst>
                          </p:cTn>
                        </p:par>
                        <p:par>
                          <p:cTn id="20" fill="hold">
                            <p:stCondLst>
                              <p:cond delay="3000"/>
                            </p:stCondLst>
                            <p:childTnLst>
                              <p:par>
                                <p:cTn id="21" presetID="22" presetClass="exit" presetSubtype="4" fill="hold" grpId="0" nodeType="after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22" presetClass="exit" presetSubtype="4" fill="hold" grpId="0" nodeType="withEffect">
                                  <p:stCondLst>
                                    <p:cond delay="0"/>
                                  </p:stCondLst>
                                  <p:childTnLst>
                                    <p:animEffect transition="out" filter="wipe(down)">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31" grpId="0" animBg="1"/>
      <p:bldP spid="34" grpId="0" animBg="1"/>
      <p:bldP spid="36" grpId="0" animBg="1"/>
      <p:bldP spid="35" grpId="0" animBg="1"/>
      <p:bldP spid="35" grpId="1" animBg="1"/>
      <p:bldP spid="37" grpId="0" animBg="1"/>
      <p:bldP spid="38" grpId="0" animBg="1"/>
      <p:bldP spid="4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ARM</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bl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“Branch-and-Link”</a:t>
            </a:r>
          </a:p>
          <a:p>
            <a:pPr lvl="1"/>
            <a:r>
              <a:rPr lang="en-US" dirty="0"/>
              <a:t>After linking: </a:t>
            </a:r>
            <a:r>
              <a:rPr lang="en-US" dirty="0">
                <a:latin typeface="Lucida Console" panose="020B0609040504020204" pitchFamily="49" charset="0"/>
              </a:rPr>
              <a:t>bl 0x1234 &lt;</a:t>
            </a:r>
            <a:r>
              <a:rPr lang="en-US" i="1" dirty="0">
                <a:latin typeface="Lucida Console" panose="020B0609040504020204" pitchFamily="49" charset="0"/>
              </a:rPr>
              <a:t>label</a:t>
            </a:r>
            <a:r>
              <a:rPr lang="en-US" dirty="0">
                <a:latin typeface="Lucida Console" panose="020B0609040504020204" pitchFamily="49" charset="0"/>
              </a:rPr>
              <a:t>&gt;</a:t>
            </a:r>
            <a:r>
              <a:rPr lang="en-US" dirty="0"/>
              <a:t> // 0x1234 is </a:t>
            </a:r>
            <a:r>
              <a:rPr lang="en-US" i="1" dirty="0"/>
              <a:t>function</a:t>
            </a:r>
            <a:r>
              <a:rPr lang="en-US" dirty="0"/>
              <a:t>’s address</a:t>
            </a:r>
          </a:p>
          <a:p>
            <a:pPr lvl="1"/>
            <a:r>
              <a:rPr lang="en-US" dirty="0"/>
              <a:t>Places return address in X30, jumps to </a:t>
            </a:r>
            <a:r>
              <a:rPr lang="en-US" i="1" dirty="0"/>
              <a:t>function</a:t>
            </a:r>
            <a:endParaRPr lang="en-US" dirty="0"/>
          </a:p>
          <a:p>
            <a:pPr lvl="2"/>
            <a:r>
              <a:rPr lang="en-US" dirty="0"/>
              <a:t>X30, aka LR, is the Link Register</a:t>
            </a:r>
          </a:p>
          <a:p>
            <a:pPr lvl="1"/>
            <a:r>
              <a:rPr lang="en-US" dirty="0"/>
              <a:t>Equivalent to</a:t>
            </a:r>
            <a:br>
              <a:rPr lang="en-US" dirty="0"/>
            </a:br>
            <a:r>
              <a:rPr lang="en-US" dirty="0">
                <a:latin typeface="Lucida Console" panose="020B0609040504020204" pitchFamily="49" charset="0"/>
              </a:rPr>
              <a:t>mov LR,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a:latin typeface="Lucida Console" panose="020B0609040504020204" pitchFamily="49" charset="0"/>
              </a:rPr>
              <a:t>b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bl</a:t>
            </a:r>
          </a:p>
          <a:p>
            <a:pPr lvl="1"/>
            <a:r>
              <a:rPr lang="en-US" dirty="0"/>
              <a:t>Always </a:t>
            </a:r>
            <a:r>
              <a:rPr lang="en-US" dirty="0">
                <a:latin typeface="Lucida Console" panose="020B0609040504020204" pitchFamily="49" charset="0"/>
              </a:rPr>
              <a:t>PC+4</a:t>
            </a:r>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9747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Jumps to address stored in LR</a:t>
            </a:r>
          </a:p>
          <a:p>
            <a:pPr lvl="2"/>
            <a:r>
              <a:rPr lang="en-US" dirty="0"/>
              <a:t>return address</a:t>
            </a:r>
          </a:p>
          <a:p>
            <a:pPr lvl="1"/>
            <a:r>
              <a:rPr lang="en-US" dirty="0"/>
              <a:t>Equivalent to </a:t>
            </a:r>
            <a:r>
              <a:rPr lang="en-US" dirty="0" err="1">
                <a:latin typeface="Lucida Console" panose="020B0609040504020204" pitchFamily="49" charset="0"/>
              </a:rPr>
              <a:t>br</a:t>
            </a:r>
            <a:r>
              <a:rPr lang="en-US" dirty="0">
                <a:latin typeface="Lucida Console" panose="020B0609040504020204" pitchFamily="49" charset="0"/>
              </a:rPr>
              <a:t> LR</a:t>
            </a:r>
            <a:endParaRPr lang="en-US" dirty="0"/>
          </a:p>
          <a:p>
            <a:pPr lvl="2"/>
            <a:r>
              <a:rPr lang="en-US" dirty="0">
                <a:latin typeface="Lucida Console" panose="020B0609040504020204" pitchFamily="49" charset="0"/>
              </a:rPr>
              <a:t>“Branch-Register”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84010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53" name="Rectangle 19">
            <a:extLst>
              <a:ext uri="{FF2B5EF4-FFF2-40B4-BE49-F238E27FC236}">
                <a16:creationId xmlns:a16="http://schemas.microsoft.com/office/drawing/2014/main" id="{BB4BA6B2-A2D9-C446-9BE4-67AFCB6B4238}"/>
              </a:ext>
            </a:extLst>
          </p:cNvPr>
          <p:cNvSpPr>
            <a:spLocks noChangeArrowheads="1"/>
          </p:cNvSpPr>
          <p:nvPr/>
        </p:nvSpPr>
        <p:spPr bwMode="auto">
          <a:xfrm>
            <a:off x="10827026" y="5985415"/>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0x400590</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49" name="Rectangle 25">
            <a:extLst>
              <a:ext uri="{FF2B5EF4-FFF2-40B4-BE49-F238E27FC236}">
                <a16:creationId xmlns:a16="http://schemas.microsoft.com/office/drawing/2014/main" id="{4136B4D2-D52E-6742-89AD-FF87C368B890}"/>
              </a:ext>
            </a:extLst>
          </p:cNvPr>
          <p:cNvSpPr>
            <a:spLocks noChangeArrowheads="1"/>
          </p:cNvSpPr>
          <p:nvPr/>
        </p:nvSpPr>
        <p:spPr bwMode="auto">
          <a:xfrm>
            <a:off x="10820400" y="5602753"/>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50" name="Rectangle 23">
            <a:extLst>
              <a:ext uri="{FF2B5EF4-FFF2-40B4-BE49-F238E27FC236}">
                <a16:creationId xmlns:a16="http://schemas.microsoft.com/office/drawing/2014/main" id="{7A4B6426-A2A5-B245-891E-F6D992E10D6B}"/>
              </a:ext>
            </a:extLst>
          </p:cNvPr>
          <p:cNvSpPr>
            <a:spLocks noChangeArrowheads="1"/>
          </p:cNvSpPr>
          <p:nvPr/>
        </p:nvSpPr>
        <p:spPr bwMode="auto">
          <a:xfrm>
            <a:off x="10827026" y="306593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1" name="Rectangle 23">
            <a:extLst>
              <a:ext uri="{FF2B5EF4-FFF2-40B4-BE49-F238E27FC236}">
                <a16:creationId xmlns:a16="http://schemas.microsoft.com/office/drawing/2014/main" id="{A921EA0B-31BE-7C44-831D-7E7C829B7C3E}"/>
              </a:ext>
            </a:extLst>
          </p:cNvPr>
          <p:cNvSpPr>
            <a:spLocks noChangeArrowheads="1"/>
          </p:cNvSpPr>
          <p:nvPr/>
        </p:nvSpPr>
        <p:spPr bwMode="auto">
          <a:xfrm>
            <a:off x="10827026" y="3444047"/>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52" name="Rounded Rectangle 51">
            <a:extLst>
              <a:ext uri="{FF2B5EF4-FFF2-40B4-BE49-F238E27FC236}">
                <a16:creationId xmlns:a16="http://schemas.microsoft.com/office/drawing/2014/main" id="{DD9ABACC-4C62-204E-89AC-BF52A35C0EE1}"/>
              </a:ext>
            </a:extLst>
          </p:cNvPr>
          <p:cNvSpPr/>
          <p:nvPr/>
        </p:nvSpPr>
        <p:spPr>
          <a:xfrm>
            <a:off x="5512904" y="367364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26B8317E-7E09-884D-BCA0-B0C32AA9CD73}"/>
              </a:ext>
            </a:extLst>
          </p:cNvPr>
          <p:cNvSpPr/>
          <p:nvPr/>
        </p:nvSpPr>
        <p:spPr>
          <a:xfrm>
            <a:off x="5512903" y="39637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9">
            <a:extLst>
              <a:ext uri="{FF2B5EF4-FFF2-40B4-BE49-F238E27FC236}">
                <a16:creationId xmlns:a16="http://schemas.microsoft.com/office/drawing/2014/main" id="{0266DABA-751E-F348-8D8E-181671419503}"/>
              </a:ext>
            </a:extLst>
          </p:cNvPr>
          <p:cNvSpPr>
            <a:spLocks noChangeArrowheads="1"/>
          </p:cNvSpPr>
          <p:nvPr/>
        </p:nvSpPr>
        <p:spPr bwMode="auto">
          <a:xfrm>
            <a:off x="10827026" y="5224356"/>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0x400594</a:t>
            </a:r>
          </a:p>
        </p:txBody>
      </p:sp>
      <p:sp>
        <p:nvSpPr>
          <p:cNvPr id="57" name="Rounded Rectangle 56">
            <a:extLst>
              <a:ext uri="{FF2B5EF4-FFF2-40B4-BE49-F238E27FC236}">
                <a16:creationId xmlns:a16="http://schemas.microsoft.com/office/drawing/2014/main" id="{3202EFB3-94E2-C84B-A1E6-3A03C23CF237}"/>
              </a:ext>
            </a:extLst>
          </p:cNvPr>
          <p:cNvSpPr/>
          <p:nvPr/>
        </p:nvSpPr>
        <p:spPr>
          <a:xfrm>
            <a:off x="5512902" y="42406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EC2E5D02-131B-0D46-8D9C-3BFDEA317CEF}"/>
              </a:ext>
            </a:extLst>
          </p:cNvPr>
          <p:cNvSpPr>
            <a:spLocks noChangeArrowheads="1"/>
          </p:cNvSpPr>
          <p:nvPr/>
        </p:nvSpPr>
        <p:spPr bwMode="auto">
          <a:xfrm>
            <a:off x="10820400" y="5217681"/>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0x400598</a:t>
            </a:r>
          </a:p>
        </p:txBody>
      </p:sp>
      <p:sp>
        <p:nvSpPr>
          <p:cNvPr id="59" name="Rectangle 21">
            <a:extLst>
              <a:ext uri="{FF2B5EF4-FFF2-40B4-BE49-F238E27FC236}">
                <a16:creationId xmlns:a16="http://schemas.microsoft.com/office/drawing/2014/main" id="{1CA8F1C4-AB16-C145-9321-C132011A176A}"/>
              </a:ext>
            </a:extLst>
          </p:cNvPr>
          <p:cNvSpPr>
            <a:spLocks noChangeArrowheads="1"/>
          </p:cNvSpPr>
          <p:nvPr/>
        </p:nvSpPr>
        <p:spPr bwMode="auto">
          <a:xfrm>
            <a:off x="10820400" y="4842415"/>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0" name="Rounded Rectangle 59">
            <a:extLst>
              <a:ext uri="{FF2B5EF4-FFF2-40B4-BE49-F238E27FC236}">
                <a16:creationId xmlns:a16="http://schemas.microsoft.com/office/drawing/2014/main" id="{DE8A2F42-2641-4B40-AEFE-0882ABC1DAB9}"/>
              </a:ext>
            </a:extLst>
          </p:cNvPr>
          <p:cNvSpPr/>
          <p:nvPr/>
        </p:nvSpPr>
        <p:spPr>
          <a:xfrm>
            <a:off x="5512901" y="4511492"/>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9">
            <a:extLst>
              <a:ext uri="{FF2B5EF4-FFF2-40B4-BE49-F238E27FC236}">
                <a16:creationId xmlns:a16="http://schemas.microsoft.com/office/drawing/2014/main" id="{6ADC4DFC-A292-2C4C-A968-DD7C02FD598E}"/>
              </a:ext>
            </a:extLst>
          </p:cNvPr>
          <p:cNvSpPr>
            <a:spLocks noChangeArrowheads="1"/>
          </p:cNvSpPr>
          <p:nvPr/>
        </p:nvSpPr>
        <p:spPr bwMode="auto">
          <a:xfrm>
            <a:off x="10833652" y="5223886"/>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0x40059C</a:t>
            </a:r>
          </a:p>
        </p:txBody>
      </p:sp>
      <p:sp>
        <p:nvSpPr>
          <p:cNvPr id="62" name="Rectangle 23">
            <a:extLst>
              <a:ext uri="{FF2B5EF4-FFF2-40B4-BE49-F238E27FC236}">
                <a16:creationId xmlns:a16="http://schemas.microsoft.com/office/drawing/2014/main" id="{DB9BF11B-65E1-0447-B6C6-103909E25A93}"/>
              </a:ext>
            </a:extLst>
          </p:cNvPr>
          <p:cNvSpPr>
            <a:spLocks noChangeArrowheads="1"/>
          </p:cNvSpPr>
          <p:nvPr/>
        </p:nvSpPr>
        <p:spPr bwMode="auto">
          <a:xfrm>
            <a:off x="10820400" y="229664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3" name="Rounded Rectangle 62">
            <a:extLst>
              <a:ext uri="{FF2B5EF4-FFF2-40B4-BE49-F238E27FC236}">
                <a16:creationId xmlns:a16="http://schemas.microsoft.com/office/drawing/2014/main" id="{425AE136-5A7C-F643-939B-EEBCBA1331F1}"/>
              </a:ext>
            </a:extLst>
          </p:cNvPr>
          <p:cNvSpPr/>
          <p:nvPr/>
        </p:nvSpPr>
        <p:spPr>
          <a:xfrm>
            <a:off x="5512901" y="4782288"/>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17C1A069-F25E-2E4A-B7A8-0F8093DF9EB3}"/>
              </a:ext>
            </a:extLst>
          </p:cNvPr>
          <p:cNvSpPr>
            <a:spLocks noChangeArrowheads="1"/>
          </p:cNvSpPr>
          <p:nvPr/>
        </p:nvSpPr>
        <p:spPr bwMode="auto">
          <a:xfrm>
            <a:off x="10827026" y="5217178"/>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0x4005A0</a:t>
            </a:r>
          </a:p>
        </p:txBody>
      </p:sp>
      <p:sp>
        <p:nvSpPr>
          <p:cNvPr id="65" name="Rectangle 21">
            <a:extLst>
              <a:ext uri="{FF2B5EF4-FFF2-40B4-BE49-F238E27FC236}">
                <a16:creationId xmlns:a16="http://schemas.microsoft.com/office/drawing/2014/main" id="{F35811D8-8DF6-134C-B4CB-4ED00CEC9445}"/>
              </a:ext>
            </a:extLst>
          </p:cNvPr>
          <p:cNvSpPr>
            <a:spLocks noChangeArrowheads="1"/>
          </p:cNvSpPr>
          <p:nvPr/>
        </p:nvSpPr>
        <p:spPr bwMode="auto">
          <a:xfrm>
            <a:off x="10820400" y="4836126"/>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66" name="Rounded Rectangle 65">
            <a:extLst>
              <a:ext uri="{FF2B5EF4-FFF2-40B4-BE49-F238E27FC236}">
                <a16:creationId xmlns:a16="http://schemas.microsoft.com/office/drawing/2014/main" id="{D8315E22-D2E3-B040-A1CD-5F51DFB2EE64}"/>
              </a:ext>
            </a:extLst>
          </p:cNvPr>
          <p:cNvSpPr/>
          <p:nvPr/>
        </p:nvSpPr>
        <p:spPr>
          <a:xfrm>
            <a:off x="5506275" y="503497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9">
            <a:extLst>
              <a:ext uri="{FF2B5EF4-FFF2-40B4-BE49-F238E27FC236}">
                <a16:creationId xmlns:a16="http://schemas.microsoft.com/office/drawing/2014/main" id="{97813327-AC52-0F4C-BAD7-FE280B47769D}"/>
              </a:ext>
            </a:extLst>
          </p:cNvPr>
          <p:cNvSpPr>
            <a:spLocks noChangeArrowheads="1"/>
          </p:cNvSpPr>
          <p:nvPr/>
        </p:nvSpPr>
        <p:spPr bwMode="auto">
          <a:xfrm>
            <a:off x="10820400" y="522318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Tree>
    <p:extLst>
      <p:ext uri="{BB962C8B-B14F-4D97-AF65-F5344CB8AC3E}">
        <p14:creationId xmlns:p14="http://schemas.microsoft.com/office/powerpoint/2010/main" val="2484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1000"/>
                                        <p:tgtEl>
                                          <p:spTgt spid="49"/>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xit" presetSubtype="1" fill="hold" grpId="0" nodeType="clickEffect">
                                  <p:stCondLst>
                                    <p:cond delay="0"/>
                                  </p:stCondLst>
                                  <p:childTnLst>
                                    <p:animEffect transition="out" filter="wheel(1)">
                                      <p:cBhvr>
                                        <p:cTn id="33" dur="1000"/>
                                        <p:tgtEl>
                                          <p:spTgt spid="52"/>
                                        </p:tgtEl>
                                      </p:cBhvr>
                                    </p:animEffect>
                                    <p:set>
                                      <p:cBhvr>
                                        <p:cTn id="34" dur="1" fill="hold">
                                          <p:stCondLst>
                                            <p:cond delay="999"/>
                                          </p:stCondLst>
                                        </p:cTn>
                                        <p:tgtEl>
                                          <p:spTgt spid="52"/>
                                        </p:tgtEl>
                                        <p:attrNameLst>
                                          <p:attrName>style.visibility</p:attrName>
                                        </p:attrNameLst>
                                      </p:cBhvr>
                                      <p:to>
                                        <p:strVal val="hidden"/>
                                      </p:to>
                                    </p:set>
                                  </p:childTnLst>
                                </p:cTn>
                              </p:par>
                              <p:par>
                                <p:cTn id="35" presetID="21" presetClass="entr" presetSubtype="1" fill="hold" grpId="1"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10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grpId="0" nodeType="clickEffect">
                                  <p:stCondLst>
                                    <p:cond delay="0"/>
                                  </p:stCondLst>
                                  <p:childTnLst>
                                    <p:animEffect transition="out" filter="wheel(1)">
                                      <p:cBhvr>
                                        <p:cTn id="48" dur="1000"/>
                                        <p:tgtEl>
                                          <p:spTgt spid="54"/>
                                        </p:tgtEl>
                                      </p:cBhvr>
                                    </p:animEffect>
                                    <p:set>
                                      <p:cBhvr>
                                        <p:cTn id="49" dur="1" fill="hold">
                                          <p:stCondLst>
                                            <p:cond delay="999"/>
                                          </p:stCondLst>
                                        </p:cTn>
                                        <p:tgtEl>
                                          <p:spTgt spid="54"/>
                                        </p:tgtEl>
                                        <p:attrNameLst>
                                          <p:attrName>style.visibility</p:attrName>
                                        </p:attrNameLst>
                                      </p:cBhvr>
                                      <p:to>
                                        <p:strVal val="hidden"/>
                                      </p:to>
                                    </p:set>
                                  </p:childTnLst>
                                </p:cTn>
                              </p:par>
                              <p:par>
                                <p:cTn id="50" presetID="21" presetClass="entr" presetSubtype="1" fill="hold" grpId="1"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heel(1)">
                                      <p:cBhvr>
                                        <p:cTn id="52" dur="10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xit" presetSubtype="1" fill="hold" grpId="0" nodeType="clickEffect">
                                  <p:stCondLst>
                                    <p:cond delay="0"/>
                                  </p:stCondLst>
                                  <p:childTnLst>
                                    <p:animEffect transition="out" filter="wheel(1)">
                                      <p:cBhvr>
                                        <p:cTn id="63" dur="1000"/>
                                        <p:tgtEl>
                                          <p:spTgt spid="57"/>
                                        </p:tgtEl>
                                      </p:cBhvr>
                                    </p:animEffect>
                                    <p:set>
                                      <p:cBhvr>
                                        <p:cTn id="64" dur="1" fill="hold">
                                          <p:stCondLst>
                                            <p:cond delay="999"/>
                                          </p:stCondLst>
                                        </p:cTn>
                                        <p:tgtEl>
                                          <p:spTgt spid="57"/>
                                        </p:tgtEl>
                                        <p:attrNameLst>
                                          <p:attrName>style.visibility</p:attrName>
                                        </p:attrNameLst>
                                      </p:cBhvr>
                                      <p:to>
                                        <p:strVal val="hidden"/>
                                      </p:to>
                                    </p:set>
                                  </p:childTnLst>
                                </p:cTn>
                              </p:par>
                              <p:par>
                                <p:cTn id="65" presetID="21" presetClass="entr" presetSubtype="1" fill="hold" grpId="1"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heel(1)">
                                      <p:cBhvr>
                                        <p:cTn id="67" dur="1000"/>
                                        <p:tgtEl>
                                          <p:spTgt spid="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dissolve">
                                      <p:cBhvr>
                                        <p:cTn id="70" dur="500"/>
                                        <p:tgtEl>
                                          <p:spTgt spid="61"/>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grpId="0" nodeType="clickEffect">
                                  <p:stCondLst>
                                    <p:cond delay="0"/>
                                  </p:stCondLst>
                                  <p:childTnLst>
                                    <p:animEffect transition="out" filter="wheel(1)">
                                      <p:cBhvr>
                                        <p:cTn id="78" dur="1000"/>
                                        <p:tgtEl>
                                          <p:spTgt spid="60"/>
                                        </p:tgtEl>
                                      </p:cBhvr>
                                    </p:animEffect>
                                    <p:set>
                                      <p:cBhvr>
                                        <p:cTn id="79" dur="1" fill="hold">
                                          <p:stCondLst>
                                            <p:cond delay="999"/>
                                          </p:stCondLst>
                                        </p:cTn>
                                        <p:tgtEl>
                                          <p:spTgt spid="60"/>
                                        </p:tgtEl>
                                        <p:attrNameLst>
                                          <p:attrName>style.visibility</p:attrName>
                                        </p:attrNameLst>
                                      </p:cBhvr>
                                      <p:to>
                                        <p:strVal val="hidden"/>
                                      </p:to>
                                    </p:set>
                                  </p:childTnLst>
                                </p:cTn>
                              </p:par>
                              <p:par>
                                <p:cTn id="80" presetID="21" presetClass="entr" presetSubtype="1" fill="hold" grpId="1"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heel(1)">
                                      <p:cBhvr>
                                        <p:cTn id="82" dur="10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dissolve">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xit" presetSubtype="1" fill="hold" grpId="0" nodeType="clickEffect">
                                  <p:stCondLst>
                                    <p:cond delay="0"/>
                                  </p:stCondLst>
                                  <p:childTnLst>
                                    <p:animEffect transition="out" filter="wheel(1)">
                                      <p:cBhvr>
                                        <p:cTn id="93" dur="1000"/>
                                        <p:tgtEl>
                                          <p:spTgt spid="63"/>
                                        </p:tgtEl>
                                      </p:cBhvr>
                                    </p:animEffect>
                                    <p:set>
                                      <p:cBhvr>
                                        <p:cTn id="94" dur="1" fill="hold">
                                          <p:stCondLst>
                                            <p:cond delay="999"/>
                                          </p:stCondLst>
                                        </p:cTn>
                                        <p:tgtEl>
                                          <p:spTgt spid="63"/>
                                        </p:tgtEl>
                                        <p:attrNameLst>
                                          <p:attrName>style.visibility</p:attrName>
                                        </p:attrNameLst>
                                      </p:cBhvr>
                                      <p:to>
                                        <p:strVal val="hidden"/>
                                      </p:to>
                                    </p:set>
                                  </p:childTnLst>
                                </p:cTn>
                              </p:par>
                              <p:par>
                                <p:cTn id="95" presetID="21" presetClass="entr" presetSubtype="1" fill="hold" grpId="1"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heel(1)">
                                      <p:cBhvr>
                                        <p:cTn id="97" dur="1000"/>
                                        <p:tgtEl>
                                          <p:spTgt spid="6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ssolve">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1" grpId="0" animBg="1"/>
      <p:bldP spid="31" grpId="0" animBg="1"/>
      <p:bldP spid="30" grpId="0" animBg="1"/>
      <p:bldP spid="42" grpId="0" animBg="1"/>
      <p:bldP spid="49" grpId="0" animBg="1"/>
      <p:bldP spid="50" grpId="0" animBg="1"/>
      <p:bldP spid="51" grpId="0" animBg="1"/>
      <p:bldP spid="52" grpId="0" animBg="1"/>
      <p:bldP spid="54" grpId="0" animBg="1"/>
      <p:bldP spid="54" grpId="1" animBg="1"/>
      <p:bldP spid="56" grpId="0" animBg="1"/>
      <p:bldP spid="57" grpId="0" animBg="1"/>
      <p:bldP spid="57" grpId="1"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1" animBg="1"/>
      <p:bldP spid="6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55" name="TextBox 54">
            <a:extLst>
              <a:ext uri="{FF2B5EF4-FFF2-40B4-BE49-F238E27FC236}">
                <a16:creationId xmlns:a16="http://schemas.microsoft.com/office/drawing/2014/main" id="{5A9AE9DE-36E4-2A46-9D00-E03AC7DEFF8B}"/>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68" name="TextBox 67">
            <a:extLst>
              <a:ext uri="{FF2B5EF4-FFF2-40B4-BE49-F238E27FC236}">
                <a16:creationId xmlns:a16="http://schemas.microsoft.com/office/drawing/2014/main" id="{DF401F6B-D304-6E4E-8B98-484787943825}"/>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0x400580</a:t>
            </a:r>
          </a:p>
        </p:txBody>
      </p:sp>
      <p:sp>
        <p:nvSpPr>
          <p:cNvPr id="69" name="TextBox 68">
            <a:extLst>
              <a:ext uri="{FF2B5EF4-FFF2-40B4-BE49-F238E27FC236}">
                <a16:creationId xmlns:a16="http://schemas.microsoft.com/office/drawing/2014/main" id="{E57F7409-E818-F54E-899A-7C6D2E69E307}"/>
              </a:ext>
            </a:extLst>
          </p:cNvPr>
          <p:cNvSpPr txBox="1"/>
          <p:nvPr/>
        </p:nvSpPr>
        <p:spPr>
          <a:xfrm>
            <a:off x="4644208" y="1091778"/>
            <a:ext cx="2132636" cy="369332"/>
          </a:xfrm>
          <a:prstGeom prst="rect">
            <a:avLst/>
          </a:prstGeom>
          <a:noFill/>
        </p:spPr>
        <p:txBody>
          <a:bodyPr wrap="none" rtlCol="0">
            <a:spAutoFit/>
          </a:bodyPr>
          <a:lstStyle/>
          <a:p>
            <a:pPr algn="r"/>
            <a:r>
              <a:rPr lang="en-US" dirty="0"/>
              <a:t>Current instruction =</a:t>
            </a:r>
          </a:p>
        </p:txBody>
      </p:sp>
      <p:sp>
        <p:nvSpPr>
          <p:cNvPr id="70" name="TextBox 69">
            <a:extLst>
              <a:ext uri="{FF2B5EF4-FFF2-40B4-BE49-F238E27FC236}">
                <a16:creationId xmlns:a16="http://schemas.microsoft.com/office/drawing/2014/main" id="{88555A79-8FA9-054F-B093-076579107471}"/>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0x4005A4</a:t>
            </a:r>
          </a:p>
        </p:txBody>
      </p:sp>
      <p:sp>
        <p:nvSpPr>
          <p:cNvPr id="71" name="TextBox 70">
            <a:extLst>
              <a:ext uri="{FF2B5EF4-FFF2-40B4-BE49-F238E27FC236}">
                <a16:creationId xmlns:a16="http://schemas.microsoft.com/office/drawing/2014/main" id="{082263C7-8325-9048-9420-6B02A65527C7}"/>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72" name="TextBox 71">
            <a:extLst>
              <a:ext uri="{FF2B5EF4-FFF2-40B4-BE49-F238E27FC236}">
                <a16:creationId xmlns:a16="http://schemas.microsoft.com/office/drawing/2014/main" id="{35C997EC-93B3-3B43-81D2-825149594F72}"/>
              </a:ext>
            </a:extLst>
          </p:cNvPr>
          <p:cNvSpPr txBox="1"/>
          <p:nvPr/>
        </p:nvSpPr>
        <p:spPr>
          <a:xfrm>
            <a:off x="6776844" y="1412124"/>
            <a:ext cx="3995325" cy="805612"/>
          </a:xfrm>
          <a:custGeom>
            <a:avLst/>
            <a:gdLst>
              <a:gd name="connsiteX0" fmla="*/ 0 w 3995325"/>
              <a:gd name="connsiteY0" fmla="*/ 0 h 784830"/>
              <a:gd name="connsiteX1" fmla="*/ 3995325 w 3995325"/>
              <a:gd name="connsiteY1" fmla="*/ 0 h 784830"/>
              <a:gd name="connsiteX2" fmla="*/ 3995325 w 3995325"/>
              <a:gd name="connsiteY2" fmla="*/ 784830 h 784830"/>
              <a:gd name="connsiteX3" fmla="*/ 0 w 3995325"/>
              <a:gd name="connsiteY3" fmla="*/ 784830 h 784830"/>
              <a:gd name="connsiteX4" fmla="*/ 0 w 3995325"/>
              <a:gd name="connsiteY4" fmla="*/ 0 h 784830"/>
              <a:gd name="connsiteX0" fmla="*/ 0 w 3995325"/>
              <a:gd name="connsiteY0" fmla="*/ 0 h 805612"/>
              <a:gd name="connsiteX1" fmla="*/ 3995325 w 3995325"/>
              <a:gd name="connsiteY1" fmla="*/ 0 h 805612"/>
              <a:gd name="connsiteX2" fmla="*/ 3995325 w 3995325"/>
              <a:gd name="connsiteY2" fmla="*/ 784830 h 805612"/>
              <a:gd name="connsiteX3" fmla="*/ 945572 w 3995325"/>
              <a:gd name="connsiteY3" fmla="*/ 805612 h 805612"/>
              <a:gd name="connsiteX4" fmla="*/ 0 w 3995325"/>
              <a:gd name="connsiteY4" fmla="*/ 0 h 80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325" h="805612">
                <a:moveTo>
                  <a:pt x="0" y="0"/>
                </a:moveTo>
                <a:lnTo>
                  <a:pt x="3995325" y="0"/>
                </a:lnTo>
                <a:lnTo>
                  <a:pt x="3995325" y="784830"/>
                </a:lnTo>
                <a:lnTo>
                  <a:pt x="945572" y="805612"/>
                </a:lnTo>
                <a:lnTo>
                  <a:pt x="0" y="0"/>
                </a:lnTo>
                <a:close/>
              </a:path>
            </a:pathLst>
          </a:custGeom>
          <a:solidFill>
            <a:srgbClr val="E8EAFF"/>
          </a:solidFill>
        </p:spPr>
        <p:txBody>
          <a:bodyPr wrap="none" rIns="274320" bIns="182880" rtlCol="0">
            <a:spAutoFit/>
          </a:bodyPr>
          <a:lstStyle/>
          <a:p>
            <a:r>
              <a:rPr lang="en-US" dirty="0">
                <a:latin typeface="Lucida Console" panose="020B0609040504020204" pitchFamily="49" charset="0"/>
              </a:rPr>
              <a:t>   -0x24 = 0xFFFFFFDC</a:t>
            </a:r>
          </a:p>
          <a:p>
            <a:r>
              <a:rPr lang="en-US" dirty="0">
                <a:latin typeface="Lucida Console" panose="020B0609040504020204" pitchFamily="49" charset="0"/>
              </a:rPr>
              <a:t>         = 0xFFFFFFF7 &lt;&lt; 2</a:t>
            </a:r>
            <a:endParaRPr lang="en-US" sz="900" dirty="0">
              <a:latin typeface="Lucida Console" panose="020B0609040504020204" pitchFamily="49" charset="0"/>
            </a:endParaRP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6350"/>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5024327"/>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29FEEB1C-8F83-C44B-9CCA-8258B1C844DA}"/>
              </a:ext>
            </a:extLst>
          </p:cNvPr>
          <p:cNvSpPr/>
          <p:nvPr/>
        </p:nvSpPr>
        <p:spPr>
          <a:xfrm>
            <a:off x="5512903" y="203256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4794"/>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0x400580</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06275"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9">
            <a:extLst>
              <a:ext uri="{FF2B5EF4-FFF2-40B4-BE49-F238E27FC236}">
                <a16:creationId xmlns:a16="http://schemas.microsoft.com/office/drawing/2014/main" id="{8F065726-253E-F146-B2C3-8CE0D49D4AC7}"/>
              </a:ext>
            </a:extLst>
          </p:cNvPr>
          <p:cNvSpPr>
            <a:spLocks noChangeArrowheads="1"/>
          </p:cNvSpPr>
          <p:nvPr/>
        </p:nvSpPr>
        <p:spPr bwMode="auto">
          <a:xfrm>
            <a:off x="10820400" y="522084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79" name="Rectangle 23">
            <a:extLst>
              <a:ext uri="{FF2B5EF4-FFF2-40B4-BE49-F238E27FC236}">
                <a16:creationId xmlns:a16="http://schemas.microsoft.com/office/drawing/2014/main" id="{2F20A765-43C2-E440-A471-CC135869D7F4}"/>
              </a:ext>
            </a:extLst>
          </p:cNvPr>
          <p:cNvSpPr>
            <a:spLocks noChangeArrowheads="1"/>
          </p:cNvSpPr>
          <p:nvPr/>
        </p:nvSpPr>
        <p:spPr bwMode="auto">
          <a:xfrm>
            <a:off x="10820400" y="230822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8046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dissolv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dissolve">
                                      <p:cBhvr>
                                        <p:cTn id="20" dur="500"/>
                                        <p:tgtEl>
                                          <p:spTgt spid="6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0" nodeType="clickEffect">
                                  <p:stCondLst>
                                    <p:cond delay="0"/>
                                  </p:stCondLst>
                                  <p:childTnLst>
                                    <p:animEffect transition="out" filter="wheel(1)">
                                      <p:cBhvr>
                                        <p:cTn id="35" dur="1000"/>
                                        <p:tgtEl>
                                          <p:spTgt spid="74"/>
                                        </p:tgtEl>
                                      </p:cBhvr>
                                    </p:animEffect>
                                    <p:set>
                                      <p:cBhvr>
                                        <p:cTn id="36" dur="1" fill="hold">
                                          <p:stCondLst>
                                            <p:cond delay="999"/>
                                          </p:stCondLst>
                                        </p:cTn>
                                        <p:tgtEl>
                                          <p:spTgt spid="74"/>
                                        </p:tgtEl>
                                        <p:attrNameLst>
                                          <p:attrName>style.visibility</p:attrName>
                                        </p:attrNameLst>
                                      </p:cBhvr>
                                      <p:to>
                                        <p:strVal val="hidden"/>
                                      </p:to>
                                    </p:set>
                                  </p:childTnLst>
                                </p:cTn>
                              </p:par>
                              <p:par>
                                <p:cTn id="37" presetID="21" presetClass="entr" presetSubtype="1" fill="hold" grpId="1"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heel(1)">
                                      <p:cBhvr>
                                        <p:cTn id="39" dur="1000"/>
                                        <p:tgtEl>
                                          <p:spTgt spid="7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dissolv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0" nodeType="clickEffect">
                                  <p:stCondLst>
                                    <p:cond delay="0"/>
                                  </p:stCondLst>
                                  <p:childTnLst>
                                    <p:animEffect transition="out" filter="wheel(1)">
                                      <p:cBhvr>
                                        <p:cTn id="46" dur="1000"/>
                                        <p:tgtEl>
                                          <p:spTgt spid="75"/>
                                        </p:tgtEl>
                                      </p:cBhvr>
                                    </p:animEffect>
                                    <p:set>
                                      <p:cBhvr>
                                        <p:cTn id="47" dur="1" fill="hold">
                                          <p:stCondLst>
                                            <p:cond delay="999"/>
                                          </p:stCondLst>
                                        </p:cTn>
                                        <p:tgtEl>
                                          <p:spTgt spid="75"/>
                                        </p:tgtEl>
                                        <p:attrNameLst>
                                          <p:attrName>style.visibility</p:attrName>
                                        </p:attrNameLst>
                                      </p:cBhvr>
                                      <p:to>
                                        <p:strVal val="hidden"/>
                                      </p:to>
                                    </p:set>
                                  </p:childTnLst>
                                </p:cTn>
                              </p:par>
                              <p:par>
                                <p:cTn id="48" presetID="21" presetClass="entr" presetSubtype="1"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heel(1)">
                                      <p:cBhvr>
                                        <p:cTn id="50" dur="1000"/>
                                        <p:tgtEl>
                                          <p:spTgt spid="7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500"/>
                                        <p:tgtEl>
                                          <p:spTgt spid="7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p:bldP spid="69" grpId="0"/>
      <p:bldP spid="70" grpId="0"/>
      <p:bldP spid="71" grpId="0"/>
      <p:bldP spid="72" grpId="0" animBg="1"/>
      <p:bldP spid="73" grpId="0" animBg="1"/>
      <p:bldP spid="74" grpId="0" animBg="1"/>
      <p:bldP spid="75" grpId="0" animBg="1"/>
      <p:bldP spid="75" grpId="1" animBg="1"/>
      <p:bldP spid="76" grpId="0" animBg="1"/>
      <p:bldP spid="77" grpId="0" animBg="1"/>
      <p:bldP spid="78" grpId="0" animBg="1"/>
      <p:bldP spid="7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3">
            <a:extLst>
              <a:ext uri="{FF2B5EF4-FFF2-40B4-BE49-F238E27FC236}">
                <a16:creationId xmlns:a16="http://schemas.microsoft.com/office/drawing/2014/main" id="{6FFC7DEC-3862-6643-B1CD-A47246805EEA}"/>
              </a:ext>
            </a:extLst>
          </p:cNvPr>
          <p:cNvSpPr>
            <a:spLocks noChangeArrowheads="1"/>
          </p:cNvSpPr>
          <p:nvPr/>
        </p:nvSpPr>
        <p:spPr bwMode="auto">
          <a:xfrm>
            <a:off x="10818744" y="2298559"/>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52" name="Rectangle 23">
            <a:extLst>
              <a:ext uri="{FF2B5EF4-FFF2-40B4-BE49-F238E27FC236}">
                <a16:creationId xmlns:a16="http://schemas.microsoft.com/office/drawing/2014/main" id="{E97EBE5B-2491-6443-A301-C63920D7C9B7}"/>
              </a:ext>
            </a:extLst>
          </p:cNvPr>
          <p:cNvSpPr>
            <a:spLocks noChangeArrowheads="1"/>
          </p:cNvSpPr>
          <p:nvPr/>
        </p:nvSpPr>
        <p:spPr bwMode="auto">
          <a:xfrm>
            <a:off x="10818744" y="3057672"/>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3" name="Rectangle 23">
            <a:extLst>
              <a:ext uri="{FF2B5EF4-FFF2-40B4-BE49-F238E27FC236}">
                <a16:creationId xmlns:a16="http://schemas.microsoft.com/office/drawing/2014/main" id="{53931696-8F38-D34F-ACFC-3EA3B39E4E18}"/>
              </a:ext>
            </a:extLst>
          </p:cNvPr>
          <p:cNvSpPr>
            <a:spLocks noChangeArrowheads="1"/>
          </p:cNvSpPr>
          <p:nvPr/>
        </p:nvSpPr>
        <p:spPr bwMode="auto">
          <a:xfrm>
            <a:off x="10818744" y="3435785"/>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3713"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3713"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1"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1" y="345150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12903" y="532173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2ACCEC14-A719-D648-B096-1D468BEEDFDA}"/>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4" name="Rectangle 19">
            <a:extLst>
              <a:ext uri="{FF2B5EF4-FFF2-40B4-BE49-F238E27FC236}">
                <a16:creationId xmlns:a16="http://schemas.microsoft.com/office/drawing/2014/main" id="{64548D46-3A9E-0C4A-A6EA-1465362370C2}"/>
              </a:ext>
            </a:extLst>
          </p:cNvPr>
          <p:cNvSpPr>
            <a:spLocks noChangeArrowheads="1"/>
          </p:cNvSpPr>
          <p:nvPr/>
        </p:nvSpPr>
        <p:spPr bwMode="auto">
          <a:xfrm>
            <a:off x="10820400" y="597390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49" name="Rectangle 23">
            <a:extLst>
              <a:ext uri="{FF2B5EF4-FFF2-40B4-BE49-F238E27FC236}">
                <a16:creationId xmlns:a16="http://schemas.microsoft.com/office/drawing/2014/main" id="{CF1E8155-CF5A-6E4D-8BC5-17FFA1415525}"/>
              </a:ext>
            </a:extLst>
          </p:cNvPr>
          <p:cNvSpPr>
            <a:spLocks noChangeArrowheads="1"/>
          </p:cNvSpPr>
          <p:nvPr/>
        </p:nvSpPr>
        <p:spPr bwMode="auto">
          <a:xfrm>
            <a:off x="10827026" y="306200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0" name="Rectangle 23">
            <a:extLst>
              <a:ext uri="{FF2B5EF4-FFF2-40B4-BE49-F238E27FC236}">
                <a16:creationId xmlns:a16="http://schemas.microsoft.com/office/drawing/2014/main" id="{6839F045-4CD3-CD42-85A4-8C1C17C1FC2B}"/>
              </a:ext>
            </a:extLst>
          </p:cNvPr>
          <p:cNvSpPr>
            <a:spLocks noChangeArrowheads="1"/>
          </p:cNvSpPr>
          <p:nvPr/>
        </p:nvSpPr>
        <p:spPr bwMode="auto">
          <a:xfrm>
            <a:off x="10827026" y="3442125"/>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15522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11022E-16 -2.59259E-6 L 1.11022E-16 -0.16713 " pathEditMode="relative" rAng="0" ptsTypes="AA">
                                      <p:cBhvr>
                                        <p:cTn id="6" dur="2000" fill="hold"/>
                                        <p:tgtEl>
                                          <p:spTgt spid="41"/>
                                        </p:tgtEl>
                                        <p:attrNameLst>
                                          <p:attrName>ppt_x</p:attrName>
                                          <p:attrName>ppt_y</p:attrName>
                                        </p:attrNameLst>
                                      </p:cBhvr>
                                      <p:rCtr x="0" y="-8356"/>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21" presetClass="exit" presetSubtype="1" fill="hold" grpId="0" nodeType="withEffect">
                                  <p:stCondLst>
                                    <p:cond delay="0"/>
                                  </p:stCondLst>
                                  <p:childTnLst>
                                    <p:animEffect transition="out" filter="wheel(1)">
                                      <p:cBhvr>
                                        <p:cTn id="15" dur="1000"/>
                                        <p:tgtEl>
                                          <p:spTgt spid="74"/>
                                        </p:tgtEl>
                                      </p:cBhvr>
                                    </p:animEffect>
                                    <p:set>
                                      <p:cBhvr>
                                        <p:cTn id="16" dur="1" fill="hold">
                                          <p:stCondLst>
                                            <p:cond delay="999"/>
                                          </p:stCondLst>
                                        </p:cTn>
                                        <p:tgtEl>
                                          <p:spTgt spid="74"/>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heel(1)">
                                      <p:cBhvr>
                                        <p:cTn id="19" dur="10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path" presetSubtype="0" accel="50000" decel="50000" fill="hold" grpId="0" nodeType="clickEffect">
                                  <p:stCondLst>
                                    <p:cond delay="0"/>
                                  </p:stCondLst>
                                  <p:childTnLst>
                                    <p:animMotion origin="layout" path="M 0.00026 4.44444E-6 L -0.03971 0.12824 C -0.0487 0.15555 -0.05378 0.19583 -0.05378 0.23819 C -0.05378 0.28634 -0.0487 0.32476 -0.03971 0.35185 L 0.00026 0.48078 " pathEditMode="relative" rAng="0" ptsTypes="AAAAA">
                                      <p:cBhvr>
                                        <p:cTn id="23" dur="2000" fill="hold"/>
                                        <p:tgtEl>
                                          <p:spTgt spid="49"/>
                                        </p:tgtEl>
                                        <p:attrNameLst>
                                          <p:attrName>ppt_x</p:attrName>
                                          <p:attrName>ppt_y</p:attrName>
                                        </p:attrNameLst>
                                      </p:cBhvr>
                                      <p:rCtr x="-2708" y="24028"/>
                                    </p:animMotion>
                                  </p:childTnLst>
                                </p:cTn>
                              </p:par>
                              <p:par>
                                <p:cTn id="24" presetID="42" presetClass="path" presetSubtype="0" accel="50000" decel="50000" fill="hold" grpId="0" nodeType="withEffect">
                                  <p:stCondLst>
                                    <p:cond delay="0"/>
                                  </p:stCondLst>
                                  <p:childTnLst>
                                    <p:animMotion origin="layout" path="M -8.33333E-7 3.7037E-7 L -8.33333E-7 0.36898 " pathEditMode="relative" rAng="0" ptsTypes="AA">
                                      <p:cBhvr>
                                        <p:cTn id="25" dur="2000" fill="hold"/>
                                        <p:tgtEl>
                                          <p:spTgt spid="50"/>
                                        </p:tgtEl>
                                        <p:attrNameLst>
                                          <p:attrName>ppt_x</p:attrName>
                                          <p:attrName>ppt_y</p:attrName>
                                        </p:attrNameLst>
                                      </p:cBhvr>
                                      <p:rCtr x="0" y="18449"/>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dissolve">
                                      <p:cBhvr>
                                        <p:cTn id="35" dur="500"/>
                                        <p:tgtEl>
                                          <p:spTgt spid="7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dissolve">
                                      <p:cBhvr>
                                        <p:cTn id="38" dur="500"/>
                                        <p:tgtEl>
                                          <p:spTgt spid="44"/>
                                        </p:tgtEl>
                                      </p:cBhvr>
                                    </p:animEffect>
                                  </p:childTnLst>
                                </p:cTn>
                              </p:par>
                            </p:childTnLst>
                          </p:cTn>
                        </p:par>
                        <p:par>
                          <p:cTn id="39" fill="hold">
                            <p:stCondLst>
                              <p:cond delay="2500"/>
                            </p:stCondLst>
                            <p:childTnLst>
                              <p:par>
                                <p:cTn id="40" presetID="22" presetClass="exit" presetSubtype="4" fill="hold" grpId="0" nodeType="afterEffect">
                                  <p:stCondLst>
                                    <p:cond delay="0"/>
                                  </p:stCondLst>
                                  <p:childTnLst>
                                    <p:animEffect transition="out" filter="wipe(down)">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par>
                          <p:cTn id="43" fill="hold">
                            <p:stCondLst>
                              <p:cond delay="3000"/>
                            </p:stCondLst>
                            <p:childTnLst>
                              <p:par>
                                <p:cTn id="44" presetID="22" presetClass="exit" presetSubtype="4" fill="hold" grpId="0" nodeType="afterEffect">
                                  <p:stCondLst>
                                    <p:cond delay="0"/>
                                  </p:stCondLst>
                                  <p:childTnLst>
                                    <p:animEffect transition="out" filter="wipe(down)">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par>
                          <p:cTn id="47" fill="hold">
                            <p:stCondLst>
                              <p:cond delay="3500"/>
                            </p:stCondLst>
                            <p:childTnLst>
                              <p:par>
                                <p:cTn id="48" presetID="22" presetClass="exit" presetSubtype="4" fill="hold" grpId="0" nodeType="afterEffect">
                                  <p:stCondLst>
                                    <p:cond delay="0"/>
                                  </p:stCondLst>
                                  <p:childTnLst>
                                    <p:animEffect transition="out" filter="wipe(down)">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par>
                          <p:cTn id="51" fill="hold">
                            <p:stCondLst>
                              <p:cond delay="4000"/>
                            </p:stCondLst>
                            <p:childTnLst>
                              <p:par>
                                <p:cTn id="52" presetID="22" presetClass="exit" presetSubtype="4" fill="hold" grpId="0" nodeType="afterEffect">
                                  <p:stCondLst>
                                    <p:cond delay="0"/>
                                  </p:stCondLst>
                                  <p:childTnLst>
                                    <p:animEffect transition="out" filter="wipe(down)">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0" grpId="0" animBg="1"/>
      <p:bldP spid="42" grpId="0" animBg="1"/>
      <p:bldP spid="74" grpId="0" animBg="1"/>
      <p:bldP spid="76" grpId="0" animBg="1"/>
      <p:bldP spid="77" grpId="0" animBg="1"/>
      <p:bldP spid="41" grpId="0" animBg="1"/>
      <p:bldP spid="41" grpId="1" animBg="1"/>
      <p:bldP spid="73" grpId="0" animBg="1"/>
      <p:bldP spid="44" grpId="0" animBg="1"/>
      <p:bldP spid="49" grpId="0" animBg="1"/>
      <p:bldP spid="49" grpId="1" animBg="1"/>
      <p:bldP spid="50" grpId="0" animBg="1"/>
      <p:bldP spid="50"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p:txBody>
          <a:bodyPr/>
          <a:lstStyle/>
          <a:p>
            <a:r>
              <a:rPr lang="en-US" dirty="0"/>
              <a:t>Registers</a:t>
            </a:r>
          </a:p>
        </p:txBody>
      </p:sp>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p:txBody>
          <a:bodyPr/>
          <a:lstStyle/>
          <a:p>
            <a:r>
              <a:rPr lang="en-US" dirty="0"/>
              <a:t>Caller pushes arguments 7..</a:t>
            </a:r>
            <a:r>
              <a:rPr lang="en-US" i="1" dirty="0"/>
              <a:t>n</a:t>
            </a:r>
            <a:r>
              <a:rPr lang="en-US" dirty="0"/>
              <a:t> in reverse order, so</a:t>
            </a:r>
          </a:p>
          <a:p>
            <a:r>
              <a:rPr lang="en-US" dirty="0"/>
              <a:t>Callee pops arguments 7..</a:t>
            </a:r>
            <a:r>
              <a:rPr lang="en-US" i="1" dirty="0"/>
              <a:t>n</a:t>
            </a:r>
            <a:r>
              <a:rPr lang="en-US" dirty="0"/>
              <a:t> in correct order</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116</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p:txBody>
          <a:bodyPr/>
          <a:lstStyle/>
          <a:p>
            <a:r>
              <a:rPr lang="en-US" dirty="0"/>
              <a:t>Slide by Bohn</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4084679509"/>
              </p:ext>
            </p:extLst>
          </p:nvPr>
        </p:nvGraphicFramePr>
        <p:xfrm>
          <a:off x="839788" y="2505075"/>
          <a:ext cx="5157788" cy="3606800"/>
        </p:xfrm>
        <a:graphic>
          <a:graphicData uri="http://schemas.openxmlformats.org/drawingml/2006/table">
            <a:tbl>
              <a:tblPr firstRow="1" bandRow="1">
                <a:tableStyleId>{BC89EF96-8CEA-46FF-86C4-4CE0E7609802}</a:tableStyleId>
              </a:tblPr>
              <a:tblGrid>
                <a:gridCol w="1311130">
                  <a:extLst>
                    <a:ext uri="{9D8B030D-6E8A-4147-A177-3AD203B41FA5}">
                      <a16:colId xmlns:a16="http://schemas.microsoft.com/office/drawing/2014/main" val="3992299227"/>
                    </a:ext>
                  </a:extLst>
                </a:gridCol>
                <a:gridCol w="3846658">
                  <a:extLst>
                    <a:ext uri="{9D8B030D-6E8A-4147-A177-3AD203B41FA5}">
                      <a16:colId xmlns:a16="http://schemas.microsoft.com/office/drawing/2014/main" val="2626303498"/>
                    </a:ext>
                  </a:extLst>
                </a:gridCol>
              </a:tblGrid>
              <a:tr h="370840">
                <a:tc>
                  <a:txBody>
                    <a:bodyPr/>
                    <a:lstStyle/>
                    <a:p>
                      <a:r>
                        <a:rPr lang="en-US" b="0" dirty="0"/>
                        <a:t>%</a:t>
                      </a:r>
                      <a:r>
                        <a:rPr lang="en-US" b="0" dirty="0" err="1"/>
                        <a:t>rdi</a:t>
                      </a:r>
                      <a:endParaRPr lang="en-US" b="0" dirty="0"/>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%r8</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%r9</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a:t>
                      </a:r>
                      <a:r>
                        <a:rPr lang="en-US" dirty="0" err="1"/>
                        <a:t>rax</a:t>
                      </a:r>
                      <a:endParaRPr lang="en-US" dirty="0"/>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a:t>
                      </a:r>
                      <a:r>
                        <a:rPr lang="en-US" dirty="0" err="1"/>
                        <a:t>rdx</a:t>
                      </a:r>
                      <a:r>
                        <a:rPr lang="en-US" dirty="0"/>
                        <a:t>:%</a:t>
                      </a:r>
                      <a:r>
                        <a:rPr lang="en-US" dirty="0" err="1"/>
                        <a:t>rax</a:t>
                      </a:r>
                      <a:endParaRPr lang="en-US" dirty="0"/>
                    </a:p>
                  </a:txBody>
                  <a:tcPr/>
                </a:tc>
                <a:tc>
                  <a:txBody>
                    <a:bodyPr/>
                    <a:lstStyle/>
                    <a:p>
                      <a:r>
                        <a:rPr lang="en-US" dirty="0"/>
                        <a:t>16-byte return value</a:t>
                      </a:r>
                      <a:br>
                        <a:rPr lang="en-US" dirty="0"/>
                      </a:br>
                      <a:r>
                        <a:rPr lang="en-US" dirty="0"/>
                        <a:t>(some compilers, not guaranteed)</a:t>
                      </a:r>
                    </a:p>
                  </a:txBody>
                  <a:tcPr/>
                </a:tc>
                <a:extLst>
                  <a:ext uri="{0D108BD9-81ED-4DB2-BD59-A6C34878D82A}">
                    <a16:rowId xmlns:a16="http://schemas.microsoft.com/office/drawing/2014/main" val="422933273"/>
                  </a:ext>
                </a:extLst>
              </a:tr>
            </a:tbl>
          </a:graphicData>
        </a:graphic>
      </p:graphicFrame>
      <p:sp>
        <p:nvSpPr>
          <p:cNvPr id="22" name="Rectangle 21">
            <a:extLst>
              <a:ext uri="{FF2B5EF4-FFF2-40B4-BE49-F238E27FC236}">
                <a16:creationId xmlns:a16="http://schemas.microsoft.com/office/drawing/2014/main" id="{E0251281-9D7C-CA47-8C40-5722BF48D1C1}"/>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3" name="Rectangle 22">
            <a:extLst>
              <a:ext uri="{FF2B5EF4-FFF2-40B4-BE49-F238E27FC236}">
                <a16:creationId xmlns:a16="http://schemas.microsoft.com/office/drawing/2014/main" id="{46358477-7BCE-BF42-9F4B-18BA4ED322FA}"/>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4" name="Rectangle 23">
            <a:extLst>
              <a:ext uri="{FF2B5EF4-FFF2-40B4-BE49-F238E27FC236}">
                <a16:creationId xmlns:a16="http://schemas.microsoft.com/office/drawing/2014/main" id="{F64BE976-02FA-2E4D-9FA7-E0C70DAABE1E}"/>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8th argument</a:t>
            </a:r>
            <a:endParaRPr lang="en-US" i="1" dirty="0">
              <a:solidFill>
                <a:srgbClr val="FFFF00"/>
              </a:solidFill>
            </a:endParaRPr>
          </a:p>
        </p:txBody>
      </p:sp>
      <p:sp>
        <p:nvSpPr>
          <p:cNvPr id="25" name="Rectangle 24">
            <a:extLst>
              <a:ext uri="{FF2B5EF4-FFF2-40B4-BE49-F238E27FC236}">
                <a16:creationId xmlns:a16="http://schemas.microsoft.com/office/drawing/2014/main" id="{37203623-FABF-B641-BCF9-AF19DAC17367}"/>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7th argument</a:t>
            </a:r>
            <a:endParaRPr lang="en-US" i="1" dirty="0">
              <a:solidFill>
                <a:srgbClr val="FFFF00"/>
              </a:solidFill>
            </a:endParaRPr>
          </a:p>
        </p:txBody>
      </p:sp>
    </p:spTree>
    <p:extLst>
      <p:ext uri="{BB962C8B-B14F-4D97-AF65-F5344CB8AC3E}">
        <p14:creationId xmlns:p14="http://schemas.microsoft.com/office/powerpoint/2010/main" val="1537616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9788" y="365125"/>
            <a:ext cx="10515600" cy="1325563"/>
          </a:xfrm>
        </p:spPr>
        <p:txBody>
          <a:bodyPr/>
          <a:lstStyle/>
          <a:p>
            <a:r>
              <a:rPr lang="en-US" dirty="0"/>
              <a:t>Procedure Call/Return:</a:t>
            </a:r>
            <a:br>
              <a:rPr lang="en-US" dirty="0"/>
            </a:br>
            <a:r>
              <a:rPr lang="en-US" dirty="0"/>
              <a:t>ARM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a:xfrm>
            <a:off x="839788" y="1681163"/>
            <a:ext cx="5157787" cy="823912"/>
          </a:xfrm>
        </p:spPr>
        <p:txBody>
          <a:bodyPr/>
          <a:lstStyle/>
          <a:p>
            <a:r>
              <a:rPr lang="en-US" dirty="0"/>
              <a:t>Registers</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2358605619"/>
              </p:ext>
            </p:extLst>
          </p:nvPr>
        </p:nvGraphicFramePr>
        <p:xfrm>
          <a:off x="839788" y="2505075"/>
          <a:ext cx="5157788" cy="4079240"/>
        </p:xfrm>
        <a:graphic>
          <a:graphicData uri="http://schemas.openxmlformats.org/drawingml/2006/table">
            <a:tbl>
              <a:tblPr firstRow="1" bandRow="1">
                <a:tableStyleId>{BC89EF96-8CEA-46FF-86C4-4CE0E7609802}</a:tableStyleId>
              </a:tblPr>
              <a:tblGrid>
                <a:gridCol w="1466994">
                  <a:extLst>
                    <a:ext uri="{9D8B030D-6E8A-4147-A177-3AD203B41FA5}">
                      <a16:colId xmlns:a16="http://schemas.microsoft.com/office/drawing/2014/main" val="3992299227"/>
                    </a:ext>
                  </a:extLst>
                </a:gridCol>
                <a:gridCol w="3690794">
                  <a:extLst>
                    <a:ext uri="{9D8B030D-6E8A-4147-A177-3AD203B41FA5}">
                      <a16:colId xmlns:a16="http://schemas.microsoft.com/office/drawing/2014/main" val="2626303498"/>
                    </a:ext>
                  </a:extLst>
                </a:gridCol>
              </a:tblGrid>
              <a:tr h="370840">
                <a:tc>
                  <a:txBody>
                    <a:bodyPr/>
                    <a:lstStyle/>
                    <a:p>
                      <a:r>
                        <a:rPr lang="en-US" b="0" dirty="0"/>
                        <a:t>X0</a:t>
                      </a:r>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X1</a:t>
                      </a:r>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X1</a:t>
                      </a:r>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X3</a:t>
                      </a:r>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X4</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X5</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r>
                        <a:rPr lang="en-US" dirty="0"/>
                        <a:t>X6</a:t>
                      </a:r>
                    </a:p>
                  </a:txBody>
                  <a:tcPr/>
                </a:tc>
                <a:tc>
                  <a:txBody>
                    <a:bodyPr/>
                    <a:lstStyle/>
                    <a:p>
                      <a:r>
                        <a:rPr lang="en-US" dirty="0"/>
                        <a:t>7th argument</a:t>
                      </a:r>
                    </a:p>
                  </a:txBody>
                  <a:tcPr/>
                </a:tc>
                <a:extLst>
                  <a:ext uri="{0D108BD9-81ED-4DB2-BD59-A6C34878D82A}">
                    <a16:rowId xmlns:a16="http://schemas.microsoft.com/office/drawing/2014/main" val="2839873559"/>
                  </a:ext>
                </a:extLst>
              </a:tr>
              <a:tr h="370840">
                <a:tc>
                  <a:txBody>
                    <a:bodyPr/>
                    <a:lstStyle/>
                    <a:p>
                      <a:r>
                        <a:rPr lang="en-US" dirty="0"/>
                        <a:t>X7</a:t>
                      </a:r>
                    </a:p>
                  </a:txBody>
                  <a:tcPr/>
                </a:tc>
                <a:tc>
                  <a:txBody>
                    <a:bodyPr/>
                    <a:lstStyle/>
                    <a:p>
                      <a:r>
                        <a:rPr lang="en-US" dirty="0"/>
                        <a:t>8th argument</a:t>
                      </a:r>
                    </a:p>
                  </a:txBody>
                  <a:tcPr/>
                </a:tc>
                <a:extLst>
                  <a:ext uri="{0D108BD9-81ED-4DB2-BD59-A6C34878D82A}">
                    <a16:rowId xmlns:a16="http://schemas.microsoft.com/office/drawing/2014/main" val="323541815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X0</a:t>
                      </a:r>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X1:X0</a:t>
                      </a:r>
                    </a:p>
                  </a:txBody>
                  <a:tcPr/>
                </a:tc>
                <a:tc>
                  <a:txBody>
                    <a:bodyPr/>
                    <a:lstStyle/>
                    <a:p>
                      <a:r>
                        <a:rPr lang="en-US" dirty="0"/>
                        <a:t>16-byte return value (by convention)</a:t>
                      </a:r>
                    </a:p>
                  </a:txBody>
                  <a:tcPr/>
                </a:tc>
                <a:extLst>
                  <a:ext uri="{0D108BD9-81ED-4DB2-BD59-A6C34878D82A}">
                    <a16:rowId xmlns:a16="http://schemas.microsoft.com/office/drawing/2014/main" val="4063570755"/>
                  </a:ext>
                </a:extLst>
              </a:tr>
            </a:tbl>
          </a:graphicData>
        </a:graphic>
      </p:graphicFrame>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a:xfrm>
            <a:off x="6172200" y="1681163"/>
            <a:ext cx="5183188" cy="823912"/>
          </a:xfrm>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a:xfrm>
            <a:off x="6172200" y="2505075"/>
            <a:ext cx="5183188" cy="3684588"/>
          </a:xfrm>
        </p:spPr>
        <p:txBody>
          <a:bodyPr/>
          <a:lstStyle/>
          <a:p>
            <a:r>
              <a:rPr lang="en-US" dirty="0"/>
              <a:t>Caller pushes arguments 9..n in reverse order, so</a:t>
            </a:r>
          </a:p>
          <a:p>
            <a:r>
              <a:rPr lang="en-US" dirty="0"/>
              <a:t>Callee pops arguments 9..n in correct order</a:t>
            </a:r>
          </a:p>
          <a:p>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117</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26" name="Rectangle 25">
            <a:extLst>
              <a:ext uri="{FF2B5EF4-FFF2-40B4-BE49-F238E27FC236}">
                <a16:creationId xmlns:a16="http://schemas.microsoft.com/office/drawing/2014/main" id="{54AB6357-6F1A-DC47-9F0B-E497AB3B14F4}"/>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7" name="Rectangle 26">
            <a:extLst>
              <a:ext uri="{FF2B5EF4-FFF2-40B4-BE49-F238E27FC236}">
                <a16:creationId xmlns:a16="http://schemas.microsoft.com/office/drawing/2014/main" id="{3F1F85D5-2A27-0F44-A7A2-B92CDE3847F1}"/>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8" name="Rectangle 27">
            <a:extLst>
              <a:ext uri="{FF2B5EF4-FFF2-40B4-BE49-F238E27FC236}">
                <a16:creationId xmlns:a16="http://schemas.microsoft.com/office/drawing/2014/main" id="{FD20541B-1DFD-4D45-83A2-F8ED9DC750A4}"/>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10th argument</a:t>
            </a:r>
            <a:endParaRPr lang="en-US" i="1" dirty="0">
              <a:solidFill>
                <a:srgbClr val="FFFF00"/>
              </a:solidFill>
            </a:endParaRPr>
          </a:p>
        </p:txBody>
      </p:sp>
      <p:sp>
        <p:nvSpPr>
          <p:cNvPr id="29" name="Rectangle 28">
            <a:extLst>
              <a:ext uri="{FF2B5EF4-FFF2-40B4-BE49-F238E27FC236}">
                <a16:creationId xmlns:a16="http://schemas.microsoft.com/office/drawing/2014/main" id="{452C6BDD-BFBD-974B-AADF-EB1532CCC1E8}"/>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9th argument</a:t>
            </a:r>
            <a:endParaRPr lang="en-US" i="1" dirty="0">
              <a:solidFill>
                <a:srgbClr val="FFFF00"/>
              </a:solidFill>
            </a:endParaRPr>
          </a:p>
        </p:txBody>
      </p:sp>
    </p:spTree>
    <p:extLst>
      <p:ext uri="{BB962C8B-B14F-4D97-AF65-F5344CB8AC3E}">
        <p14:creationId xmlns:p14="http://schemas.microsoft.com/office/powerpoint/2010/main" val="2155248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573899" y="365125"/>
            <a:ext cx="10515600" cy="1325563"/>
          </a:xfrm>
        </p:spPr>
        <p:txBody>
          <a:bodyPr/>
          <a:lstStyle/>
          <a:p>
            <a:r>
              <a:rPr lang="en-US" dirty="0"/>
              <a:t>Procedure Call/Return:</a:t>
            </a:r>
            <a:br>
              <a:rPr lang="en-US" dirty="0"/>
            </a:br>
            <a:r>
              <a:rPr lang="en-US" dirty="0"/>
              <a:t>Interprocedural Data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2044646-2986-B64E-B431-86FA051E1D15}"/>
              </a:ext>
            </a:extLst>
          </p:cNvPr>
          <p:cNvSpPr/>
          <p:nvPr/>
        </p:nvSpPr>
        <p:spPr>
          <a:xfrm>
            <a:off x="573899" y="2571465"/>
            <a:ext cx="5522101" cy="31850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(long a, long b,</a:t>
            </a:r>
          </a:p>
          <a:p>
            <a:r>
              <a:rPr lang="en-US" dirty="0">
                <a:solidFill>
                  <a:srgbClr val="00FA00"/>
                </a:solidFill>
                <a:latin typeface="Lucida Console" panose="020B0609040504020204" pitchFamily="49" charset="0"/>
              </a:rPr>
              <a:t>                  long c, long d) {</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a+b+c+d</a:t>
            </a:r>
            <a:r>
              <a:rPr lang="en-US" dirty="0">
                <a:solidFill>
                  <a:srgbClr val="00FA00"/>
                </a:solidFill>
                <a:latin typeface="Lucida Console" panose="020B0609040504020204" pitchFamily="49" charset="0"/>
              </a:rPr>
              <a:t>)/4;</a:t>
            </a:r>
          </a:p>
          <a:p>
            <a:r>
              <a:rPr lang="en-US" dirty="0">
                <a:solidFill>
                  <a:srgbClr val="00FA00"/>
                </a:solidFill>
                <a:latin typeface="Lucida Console" panose="020B0609040504020204" pitchFamily="49" charset="0"/>
              </a:rPr>
              <a:t>}</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avg =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(15, 20,</a:t>
            </a:r>
          </a:p>
          <a:p>
            <a:r>
              <a:rPr lang="en-US" dirty="0">
                <a:solidFill>
                  <a:srgbClr val="00FA00"/>
                </a:solidFill>
                <a:latin typeface="Lucida Console" panose="020B0609040504020204" pitchFamily="49" charset="0"/>
              </a:rPr>
              <a:t>                            25, 30);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 avg);</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0FA4641F-AC56-734F-99C1-CADDE1671AAF}"/>
              </a:ext>
            </a:extLst>
          </p:cNvPr>
          <p:cNvSpPr/>
          <p:nvPr/>
        </p:nvSpPr>
        <p:spPr>
          <a:xfrm>
            <a:off x="7512627"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$30, %</a:t>
            </a:r>
            <a:r>
              <a:rPr lang="en-US" dirty="0" err="1">
                <a:solidFill>
                  <a:srgbClr val="00FA00"/>
                </a:solidFill>
                <a:latin typeface="Lucida Console" panose="020B0609040504020204" pitchFamily="49" charset="0"/>
              </a:rPr>
              <a:t>ecx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$25, %</a:t>
            </a:r>
            <a:r>
              <a:rPr lang="en-US" dirty="0" err="1">
                <a:solidFill>
                  <a:srgbClr val="00FA00"/>
                </a:solidFill>
                <a:latin typeface="Lucida Console" panose="020B0609040504020204" pitchFamily="49" charset="0"/>
              </a:rPr>
              <a:t>edx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$15,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373BCAE6-E7D4-A749-A073-985BF280E1E5}"/>
              </a:ext>
            </a:extLst>
          </p:cNvPr>
          <p:cNvSpPr/>
          <p:nvPr/>
        </p:nvSpPr>
        <p:spPr>
          <a:xfrm>
            <a:off x="7512626"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732A0EBE-A0DB-3A46-A691-B6C413684659}"/>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Rounded Rectangle 12">
            <a:extLst>
              <a:ext uri="{FF2B5EF4-FFF2-40B4-BE49-F238E27FC236}">
                <a16:creationId xmlns:a16="http://schemas.microsoft.com/office/drawing/2014/main" id="{47B6C99C-0BCF-0C49-A323-9E2AD6E1208B}"/>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C27CF8"/>
                </a:solidFill>
                <a:latin typeface="Lucida Console" panose="020B0609040504020204" pitchFamily="49" charset="0"/>
              </a:rPr>
              <a:t>%</a:t>
            </a:r>
            <a:r>
              <a:rPr lang="en-US" dirty="0" err="1">
                <a:solidFill>
                  <a:srgbClr val="C27CF8"/>
                </a:solidFill>
                <a:latin typeface="Lucida Console" panose="020B0609040504020204" pitchFamily="49" charset="0"/>
              </a:rPr>
              <a:t>rsi</a:t>
            </a:r>
            <a:endParaRPr lang="en-US" dirty="0">
              <a:solidFill>
                <a:srgbClr val="C27CF8"/>
              </a:solidFill>
              <a:latin typeface="Lucida Console" panose="020B0609040504020204" pitchFamily="49" charset="0"/>
            </a:endParaRP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movl</a:t>
            </a:r>
            <a:r>
              <a:rPr lang="en-US" dirty="0">
                <a:solidFill>
                  <a:srgbClr val="7F97FF"/>
                </a:solidFill>
                <a:latin typeface="Lucida Console" panose="020B0609040504020204" pitchFamily="49" charset="0"/>
              </a:rPr>
              <a:t>    $.LC0, %</a:t>
            </a:r>
            <a:r>
              <a:rPr lang="en-US" dirty="0" err="1">
                <a:solidFill>
                  <a:srgbClr val="7F97FF"/>
                </a:solidFill>
                <a:latin typeface="Lucida Console" panose="020B0609040504020204" pitchFamily="49" charset="0"/>
              </a:rPr>
              <a:t>edi</a:t>
            </a:r>
            <a:endParaRPr lang="en-US" dirty="0">
              <a:solidFill>
                <a:srgbClr val="7F97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1" name="Rounded Rectangle 10">
            <a:extLst>
              <a:ext uri="{FF2B5EF4-FFF2-40B4-BE49-F238E27FC236}">
                <a16:creationId xmlns:a16="http://schemas.microsoft.com/office/drawing/2014/main" id="{C6B17E11-2261-FA4C-9427-0F39AFB68045}"/>
              </a:ext>
            </a:extLst>
          </p:cNvPr>
          <p:cNvSpPr/>
          <p:nvPr/>
        </p:nvSpPr>
        <p:spPr>
          <a:xfrm>
            <a:off x="7467691" y="21213"/>
            <a:ext cx="5755228" cy="70907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add     x0, x0, x1</a:t>
            </a:r>
          </a:p>
          <a:p>
            <a:r>
              <a:rPr lang="en-US" dirty="0">
                <a:solidFill>
                  <a:srgbClr val="FECC1F"/>
                </a:solidFill>
                <a:latin typeface="Lucida Console" panose="020B0609040504020204" pitchFamily="49" charset="0"/>
              </a:rPr>
              <a:t>        add     x0, x0, x2</a:t>
            </a:r>
          </a:p>
          <a:p>
            <a:r>
              <a:rPr lang="en-US" dirty="0">
                <a:solidFill>
                  <a:srgbClr val="FECC1F"/>
                </a:solidFill>
                <a:latin typeface="Lucida Console" panose="020B0609040504020204" pitchFamily="49" charset="0"/>
              </a:rPr>
              <a:t>        adds    x3, x0, x3</a:t>
            </a:r>
          </a:p>
          <a:p>
            <a:r>
              <a:rPr lang="en-US" dirty="0">
                <a:solidFill>
                  <a:srgbClr val="00FA00"/>
                </a:solidFill>
                <a:latin typeface="Lucida Console" panose="020B0609040504020204" pitchFamily="49" charset="0"/>
              </a:rPr>
              <a:t>        add     x0, x3,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csel</a:t>
            </a:r>
            <a:r>
              <a:rPr lang="en-US" dirty="0">
                <a:solidFill>
                  <a:srgbClr val="00FA00"/>
                </a:solidFill>
                <a:latin typeface="Lucida Console" panose="020B0609040504020204" pitchFamily="49" charset="0"/>
              </a:rPr>
              <a:t>    x0, x0, x3, mi</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asr</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r>
              <a:rPr lang="en-US" dirty="0">
                <a:solidFill>
                  <a:srgbClr val="00FA00"/>
                </a:solidFill>
                <a:latin typeface="Lucida Console" panose="020B0609040504020204" pitchFamily="49" charset="0"/>
              </a:rPr>
              <a:t>, x0, 2</a:t>
            </a: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mov     x3, 30</a:t>
            </a:r>
          </a:p>
          <a:p>
            <a:r>
              <a:rPr lang="en-US" dirty="0">
                <a:solidFill>
                  <a:srgbClr val="FECC1F"/>
                </a:solidFill>
                <a:latin typeface="Lucida Console" panose="020B0609040504020204" pitchFamily="49" charset="0"/>
              </a:rPr>
              <a:t>        mov     x2, 25</a:t>
            </a:r>
          </a:p>
          <a:p>
            <a:r>
              <a:rPr lang="en-US" dirty="0">
                <a:solidFill>
                  <a:srgbClr val="FECC1F"/>
                </a:solidFill>
                <a:latin typeface="Lucida Console" panose="020B0609040504020204" pitchFamily="49" charset="0"/>
              </a:rPr>
              <a:t>        mov     x1, 20</a:t>
            </a:r>
          </a:p>
          <a:p>
            <a:r>
              <a:rPr lang="en-US" dirty="0">
                <a:solidFill>
                  <a:srgbClr val="FECC1F"/>
                </a:solidFill>
                <a:latin typeface="Lucida Console" panose="020B0609040504020204" pitchFamily="49" charset="0"/>
              </a:rPr>
              <a:t>        mov     x0, 15</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a:t>
            </a:r>
            <a:r>
              <a:rPr lang="en-US" dirty="0">
                <a:solidFill>
                  <a:srgbClr val="C27CF8"/>
                </a:solidFill>
                <a:latin typeface="Lucida Console" panose="020B0609040504020204" pitchFamily="49" charset="0"/>
              </a:rPr>
              <a:t>x1</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adrp</a:t>
            </a:r>
            <a:r>
              <a:rPr lang="en-US" dirty="0">
                <a:solidFill>
                  <a:srgbClr val="7F97FF"/>
                </a:solidFill>
                <a:latin typeface="Lucida Console" panose="020B0609040504020204" pitchFamily="49" charset="0"/>
              </a:rPr>
              <a:t>    x0, .LC0</a:t>
            </a:r>
          </a:p>
          <a:p>
            <a:r>
              <a:rPr lang="en-US" dirty="0">
                <a:solidFill>
                  <a:srgbClr val="7F97FF"/>
                </a:solidFill>
                <a:latin typeface="Lucida Console" panose="020B0609040504020204" pitchFamily="49" charset="0"/>
              </a:rPr>
              <a:t>        add     x0, x0, :lo12:.LC0</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81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Why is the Compiler Saving X29?</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fontScale="92500" lnSpcReduction="10000"/>
          </a:bodyPr>
          <a:lstStyle/>
          <a:p>
            <a:r>
              <a:rPr lang="en-US" dirty="0"/>
              <a:t>Frame Pointer</a:t>
            </a:r>
          </a:p>
          <a:p>
            <a:pPr lvl="1"/>
            <a:r>
              <a:rPr lang="en-US" dirty="0"/>
              <a:t>x86: %</a:t>
            </a:r>
            <a:r>
              <a:rPr lang="en-US" dirty="0" err="1"/>
              <a:t>rbp</a:t>
            </a:r>
            <a:br>
              <a:rPr lang="en-US" dirty="0"/>
            </a:br>
            <a:r>
              <a:rPr lang="en-US" dirty="0"/>
              <a:t>ARM: X29</a:t>
            </a:r>
          </a:p>
          <a:p>
            <a:pPr lvl="1"/>
            <a:r>
              <a:rPr lang="en-US" dirty="0"/>
              <a:t>aka Base Pointer</a:t>
            </a:r>
          </a:p>
          <a:p>
            <a:r>
              <a:rPr lang="en-US" dirty="0"/>
              <a:t>If %</a:t>
            </a:r>
            <a:r>
              <a:rPr lang="en-US" dirty="0" err="1"/>
              <a:t>rbp</a:t>
            </a:r>
            <a:r>
              <a:rPr lang="en-US" dirty="0"/>
              <a:t> is used as frame pointer, we’d also save it</a:t>
            </a:r>
          </a:p>
          <a:p>
            <a:r>
              <a:rPr lang="en-US" dirty="0"/>
              <a:t>Points to the base of the frame</a:t>
            </a:r>
          </a:p>
          <a:p>
            <a:r>
              <a:rPr lang="en-US" dirty="0"/>
              <a:t>Constant point of reference when stack pointer cannot be established at compile-time</a:t>
            </a:r>
          </a:p>
          <a:p>
            <a:r>
              <a:rPr lang="en-US" dirty="0"/>
              <a:t>Forms linked list of frame pointers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8" name="Group 47">
            <a:extLst>
              <a:ext uri="{FF2B5EF4-FFF2-40B4-BE49-F238E27FC236}">
                <a16:creationId xmlns:a16="http://schemas.microsoft.com/office/drawing/2014/main" id="{61059840-73A3-A746-80C9-38C4FC50733B}"/>
              </a:ext>
            </a:extLst>
          </p:cNvPr>
          <p:cNvGrpSpPr/>
          <p:nvPr/>
        </p:nvGrpSpPr>
        <p:grpSpPr>
          <a:xfrm>
            <a:off x="6488948" y="451413"/>
            <a:ext cx="5090624" cy="5914133"/>
            <a:chOff x="6488948" y="451413"/>
            <a:chExt cx="5090624" cy="5914133"/>
          </a:xfrm>
        </p:grpSpPr>
        <p:sp>
          <p:nvSpPr>
            <p:cNvPr id="31" name="Rectangle 30">
              <a:extLst>
                <a:ext uri="{FF2B5EF4-FFF2-40B4-BE49-F238E27FC236}">
                  <a16:creationId xmlns:a16="http://schemas.microsoft.com/office/drawing/2014/main" id="{01A223A8-C083-D647-9FAE-E0D2EA71C906}"/>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507F8421-BCC2-FE4F-A910-48E41F302F9F}"/>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33" name="Rectangle 32">
              <a:extLst>
                <a:ext uri="{FF2B5EF4-FFF2-40B4-BE49-F238E27FC236}">
                  <a16:creationId xmlns:a16="http://schemas.microsoft.com/office/drawing/2014/main" id="{D99ED5FE-DFC4-544B-8B90-D8019D216669}"/>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B0B2B6FD-9474-6B49-99EC-E56863559796}"/>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35" name="Rectangle 34">
              <a:extLst>
                <a:ext uri="{FF2B5EF4-FFF2-40B4-BE49-F238E27FC236}">
                  <a16:creationId xmlns:a16="http://schemas.microsoft.com/office/drawing/2014/main" id="{7CA15736-58C9-AB4B-A17F-309C53D7835A}"/>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 (x86)</a:t>
              </a:r>
            </a:p>
          </p:txBody>
        </p:sp>
        <p:sp>
          <p:nvSpPr>
            <p:cNvPr id="36" name="Rectangle 35">
              <a:extLst>
                <a:ext uri="{FF2B5EF4-FFF2-40B4-BE49-F238E27FC236}">
                  <a16:creationId xmlns:a16="http://schemas.microsoft.com/office/drawing/2014/main" id="{363EE0FA-D8AF-7F4F-A68D-B3520D3EC3A6}"/>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37" name="Rectangle 36">
              <a:extLst>
                <a:ext uri="{FF2B5EF4-FFF2-40B4-BE49-F238E27FC236}">
                  <a16:creationId xmlns:a16="http://schemas.microsoft.com/office/drawing/2014/main" id="{CAE6879B-4EB0-8E4D-AC36-0063E2827595}"/>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38" name="TextBox 37">
              <a:extLst>
                <a:ext uri="{FF2B5EF4-FFF2-40B4-BE49-F238E27FC236}">
                  <a16:creationId xmlns:a16="http://schemas.microsoft.com/office/drawing/2014/main" id="{6E1A83CD-E89E-0F49-A724-6513B915D29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39" name="Straight Arrow Connector 38">
              <a:extLst>
                <a:ext uri="{FF2B5EF4-FFF2-40B4-BE49-F238E27FC236}">
                  <a16:creationId xmlns:a16="http://schemas.microsoft.com/office/drawing/2014/main" id="{91360A42-614D-BC4E-AAAC-D0F14F933A78}"/>
                </a:ext>
              </a:extLst>
            </p:cNvPr>
            <p:cNvCxnSpPr>
              <a:cxnSpLocks/>
              <a:stCxn id="3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A273FF-F4FD-7F40-AACC-34AA009BDB18}"/>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r>
                <a:rPr lang="en-US" dirty="0"/>
                <a:t>(optional)</a:t>
              </a:r>
            </a:p>
          </p:txBody>
        </p:sp>
        <p:cxnSp>
          <p:nvCxnSpPr>
            <p:cNvPr id="41" name="Straight Arrow Connector 40">
              <a:extLst>
                <a:ext uri="{FF2B5EF4-FFF2-40B4-BE49-F238E27FC236}">
                  <a16:creationId xmlns:a16="http://schemas.microsoft.com/office/drawing/2014/main" id="{6CEE7C5F-891B-1845-A324-81CA7648A48C}"/>
                </a:ext>
              </a:extLst>
            </p:cNvPr>
            <p:cNvCxnSpPr>
              <a:cxnSpLocks/>
              <a:stCxn id="40"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48B49468-66BD-8142-B045-12DB10FF9A47}"/>
                </a:ext>
              </a:extLst>
            </p:cNvPr>
            <p:cNvSpPr/>
            <p:nvPr/>
          </p:nvSpPr>
          <p:spPr>
            <a:xfrm>
              <a:off x="10372999" y="3970117"/>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BCE9EBD3-3BDC-7F48-8F09-7B2852BFDE39}"/>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44" name="Right Brace 43">
              <a:extLst>
                <a:ext uri="{FF2B5EF4-FFF2-40B4-BE49-F238E27FC236}">
                  <a16:creationId xmlns:a16="http://schemas.microsoft.com/office/drawing/2014/main" id="{09A29B7F-5BEA-464C-9125-80BF2352E8D8}"/>
                </a:ext>
              </a:extLst>
            </p:cNvPr>
            <p:cNvSpPr/>
            <p:nvPr/>
          </p:nvSpPr>
          <p:spPr>
            <a:xfrm>
              <a:off x="10373000" y="1817226"/>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39A89027-E8B8-6B43-834A-FB287E65489F}"/>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46" name="Right Brace 45">
              <a:extLst>
                <a:ext uri="{FF2B5EF4-FFF2-40B4-BE49-F238E27FC236}">
                  <a16:creationId xmlns:a16="http://schemas.microsoft.com/office/drawing/2014/main" id="{B82556E0-A5AB-044B-993A-299B25CFADD2}"/>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64E6508-D39D-BA4C-B28E-220652B9E5A8}"/>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grpSp>
        <p:nvGrpSpPr>
          <p:cNvPr id="49" name="Group 48">
            <a:extLst>
              <a:ext uri="{FF2B5EF4-FFF2-40B4-BE49-F238E27FC236}">
                <a16:creationId xmlns:a16="http://schemas.microsoft.com/office/drawing/2014/main" id="{B3E5D3B6-5552-DA42-A2DE-A5ED9E984CF3}"/>
              </a:ext>
            </a:extLst>
          </p:cNvPr>
          <p:cNvGrpSpPr/>
          <p:nvPr/>
        </p:nvGrpSpPr>
        <p:grpSpPr>
          <a:xfrm>
            <a:off x="6491776" y="457464"/>
            <a:ext cx="5090624" cy="5914133"/>
            <a:chOff x="6488948" y="451413"/>
            <a:chExt cx="5090624" cy="5914133"/>
          </a:xfrm>
        </p:grpSpPr>
        <p:sp>
          <p:nvSpPr>
            <p:cNvPr id="50" name="Rectangle 49">
              <a:extLst>
                <a:ext uri="{FF2B5EF4-FFF2-40B4-BE49-F238E27FC236}">
                  <a16:creationId xmlns:a16="http://schemas.microsoft.com/office/drawing/2014/main" id="{9570FA7A-55EB-D342-AD9C-E92486081A6C}"/>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FCE0B56D-7C0A-1A48-9E62-7A7F82D42FA9}"/>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032EC4-ADC3-BE49-B18E-8D8FC983F748}"/>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4C807831-6A3E-D844-8DC6-A811A7E70A0A}"/>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54" name="Rectangle 53">
              <a:extLst>
                <a:ext uri="{FF2B5EF4-FFF2-40B4-BE49-F238E27FC236}">
                  <a16:creationId xmlns:a16="http://schemas.microsoft.com/office/drawing/2014/main" id="{1AACBF17-305D-CC46-B677-D740D94B1FEE}"/>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caller’s return address (ARM)</a:t>
              </a:r>
            </a:p>
          </p:txBody>
        </p:sp>
        <p:sp>
          <p:nvSpPr>
            <p:cNvPr id="55" name="Rectangle 54">
              <a:extLst>
                <a:ext uri="{FF2B5EF4-FFF2-40B4-BE49-F238E27FC236}">
                  <a16:creationId xmlns:a16="http://schemas.microsoft.com/office/drawing/2014/main" id="{BCBA3F75-A40F-9744-BDAF-4F2E2A36DEDF}"/>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56" name="Rectangle 55">
              <a:extLst>
                <a:ext uri="{FF2B5EF4-FFF2-40B4-BE49-F238E27FC236}">
                  <a16:creationId xmlns:a16="http://schemas.microsoft.com/office/drawing/2014/main" id="{076A968B-B339-EB45-9387-9B8B420B21A8}"/>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57" name="TextBox 56">
              <a:extLst>
                <a:ext uri="{FF2B5EF4-FFF2-40B4-BE49-F238E27FC236}">
                  <a16:creationId xmlns:a16="http://schemas.microsoft.com/office/drawing/2014/main" id="{9BFC7099-5AC6-B048-9C8A-87DF2580F99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58" name="Straight Arrow Connector 57">
              <a:extLst>
                <a:ext uri="{FF2B5EF4-FFF2-40B4-BE49-F238E27FC236}">
                  <a16:creationId xmlns:a16="http://schemas.microsoft.com/office/drawing/2014/main" id="{C0CF156C-C328-FF4A-B36F-58DF08DD44F7}"/>
                </a:ext>
              </a:extLst>
            </p:cNvPr>
            <p:cNvCxnSpPr>
              <a:cxnSpLocks/>
              <a:stCxn id="57"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AC0C99-683F-4342-BA05-80936524FDB2}"/>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endParaRPr lang="en-US" dirty="0"/>
            </a:p>
          </p:txBody>
        </p:sp>
        <p:cxnSp>
          <p:nvCxnSpPr>
            <p:cNvPr id="60" name="Straight Arrow Connector 59">
              <a:extLst>
                <a:ext uri="{FF2B5EF4-FFF2-40B4-BE49-F238E27FC236}">
                  <a16:creationId xmlns:a16="http://schemas.microsoft.com/office/drawing/2014/main" id="{913E4006-D435-7144-9515-7D12D45E7FF5}"/>
                </a:ext>
              </a:extLst>
            </p:cNvPr>
            <p:cNvCxnSpPr>
              <a:cxnSpLocks/>
              <a:stCxn id="59"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61" name="Right Brace 60">
              <a:extLst>
                <a:ext uri="{FF2B5EF4-FFF2-40B4-BE49-F238E27FC236}">
                  <a16:creationId xmlns:a16="http://schemas.microsoft.com/office/drawing/2014/main" id="{3365D39F-1C89-5341-B845-A546BAD899FC}"/>
                </a:ext>
              </a:extLst>
            </p:cNvPr>
            <p:cNvSpPr/>
            <p:nvPr/>
          </p:nvSpPr>
          <p:spPr>
            <a:xfrm>
              <a:off x="10372999" y="3414531"/>
              <a:ext cx="277793" cy="27663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B023DFEE-1624-D24A-BF57-2B54B07EE04B}"/>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63" name="Right Brace 62">
              <a:extLst>
                <a:ext uri="{FF2B5EF4-FFF2-40B4-BE49-F238E27FC236}">
                  <a16:creationId xmlns:a16="http://schemas.microsoft.com/office/drawing/2014/main" id="{4CF5327A-5772-A14C-AAD0-A2937AD23BB8}"/>
                </a:ext>
              </a:extLst>
            </p:cNvPr>
            <p:cNvSpPr/>
            <p:nvPr/>
          </p:nvSpPr>
          <p:spPr>
            <a:xfrm>
              <a:off x="10373000" y="1817226"/>
              <a:ext cx="277793" cy="1597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70CE2373-AD8D-0D45-9074-7FDF74C6C8D3}"/>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65" name="Right Brace 64">
              <a:extLst>
                <a:ext uri="{FF2B5EF4-FFF2-40B4-BE49-F238E27FC236}">
                  <a16:creationId xmlns:a16="http://schemas.microsoft.com/office/drawing/2014/main" id="{AB50EC8E-E083-B64A-8E17-4ED6154CECA7}"/>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5BEE394-5698-C04A-911F-022E4F6C6856}"/>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cxnSp>
        <p:nvCxnSpPr>
          <p:cNvPr id="71" name="Elbow Connector 70">
            <a:extLst>
              <a:ext uri="{FF2B5EF4-FFF2-40B4-BE49-F238E27FC236}">
                <a16:creationId xmlns:a16="http://schemas.microsoft.com/office/drawing/2014/main" id="{4F280B1C-CD5C-B548-86FA-DF64DBE3B12C}"/>
              </a:ext>
            </a:extLst>
          </p:cNvPr>
          <p:cNvCxnSpPr>
            <a:cxnSpLocks/>
            <a:stCxn id="55" idx="3"/>
            <a:endCxn id="52" idx="3"/>
          </p:cNvCxnSpPr>
          <p:nvPr/>
        </p:nvCxnSpPr>
        <p:spPr>
          <a:xfrm flipV="1">
            <a:off x="10236930" y="2338350"/>
            <a:ext cx="12700" cy="1921398"/>
          </a:xfrm>
          <a:prstGeom prst="bentConnector3">
            <a:avLst>
              <a:gd name="adj1" fmla="val 1031612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66CADCA0-E813-9045-B89D-C7E4D5AB17A5}"/>
              </a:ext>
            </a:extLst>
          </p:cNvPr>
          <p:cNvCxnSpPr>
            <a:cxnSpLocks/>
            <a:stCxn id="52" idx="1"/>
            <a:endCxn id="51" idx="1"/>
          </p:cNvCxnSpPr>
          <p:nvPr/>
        </p:nvCxnSpPr>
        <p:spPr>
          <a:xfrm rot="10800000">
            <a:off x="8766946" y="1539698"/>
            <a:ext cx="12700" cy="798652"/>
          </a:xfrm>
          <a:prstGeom prst="bentConnector3">
            <a:avLst>
              <a:gd name="adj1" fmla="val 6522583"/>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vertical)">
                                      <p:cBhvr>
                                        <p:cTn id="7" dur="500"/>
                                        <p:tgtEl>
                                          <p:spTgt spid="49"/>
                                        </p:tgtEl>
                                      </p:cBhvr>
                                    </p:animEffect>
                                  </p:childTnLst>
                                </p:cTn>
                              </p:par>
                              <p:par>
                                <p:cTn id="8" presetID="14" presetClass="exit" presetSubtype="5" fill="hold" nodeType="withEffect">
                                  <p:stCondLst>
                                    <p:cond delay="0"/>
                                  </p:stCondLst>
                                  <p:childTnLst>
                                    <p:animEffect transition="out" filter="randombar(vertical)">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dissolve">
                                      <p:cBhvr>
                                        <p:cTn id="15" dur="500"/>
                                        <p:tgtEl>
                                          <p:spTgt spid="4">
                                            <p:txEl>
                                              <p:pRg st="6" end="6"/>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down)">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add     x1, x0, x1,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[x0]</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        str     w2, [x0], 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9346"/>
              <a:gd name="adj2" fmla="val -196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278249"/>
              <a:gd name="adj2" fmla="val -24106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D897F716-6EAD-B54A-826D-15850B4970AF}"/>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0920EDE-4B77-044B-84CF-9371C27B4EED}"/>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90128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Saving Registers</a:t>
            </a:r>
          </a:p>
        </p:txBody>
      </p:sp>
      <p:sp>
        <p:nvSpPr>
          <p:cNvPr id="8" name="Content Placeholder 7">
            <a:extLst>
              <a:ext uri="{FF2B5EF4-FFF2-40B4-BE49-F238E27FC236}">
                <a16:creationId xmlns:a16="http://schemas.microsoft.com/office/drawing/2014/main" id="{B40816E8-908E-6C40-8111-3EAE4ED50D6E}"/>
              </a:ext>
            </a:extLst>
          </p:cNvPr>
          <p:cNvSpPr>
            <a:spLocks noGrp="1"/>
          </p:cNvSpPr>
          <p:nvPr>
            <p:ph idx="1"/>
          </p:nvPr>
        </p:nvSpPr>
        <p:spPr/>
        <p:txBody>
          <a:bodyPr/>
          <a:lstStyle/>
          <a:p>
            <a:r>
              <a:rPr lang="en-US" dirty="0"/>
              <a:t>Registers are </a:t>
            </a:r>
            <a:r>
              <a:rPr lang="en-US" i="1" dirty="0"/>
              <a:t>not</a:t>
            </a:r>
            <a:r>
              <a:rPr lang="en-US" dirty="0"/>
              <a:t> scope-limited variables – preserved between procedure calls</a:t>
            </a:r>
          </a:p>
          <a:p>
            <a:r>
              <a:rPr lang="en-US" dirty="0"/>
              <a:t>Some registers have special uses; others are “scratch registers”</a:t>
            </a:r>
          </a:p>
          <a:p>
            <a:r>
              <a:rPr lang="en-US" dirty="0"/>
              <a:t>Caller-Saved Registers</a:t>
            </a:r>
          </a:p>
          <a:p>
            <a:pPr lvl="1"/>
            <a:r>
              <a:rPr lang="en-US" dirty="0"/>
              <a:t>If caller needs values in these registers, it must save them to stack or another register before a procedure call, and restore them after procedure call</a:t>
            </a:r>
          </a:p>
          <a:p>
            <a:pPr lvl="1"/>
            <a:r>
              <a:rPr lang="en-US" dirty="0"/>
              <a:t>Callee can safely overwrite these registers</a:t>
            </a:r>
          </a:p>
          <a:p>
            <a:r>
              <a:rPr lang="en-US" dirty="0"/>
              <a:t>Callee-Saved Registers</a:t>
            </a:r>
          </a:p>
          <a:p>
            <a:pPr lvl="1"/>
            <a:r>
              <a:rPr lang="en-US" dirty="0"/>
              <a:t>If callee will overwrite these registers, it must save their contents to stack or another register to stack before use, and restore their values before returning</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1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121</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1265199866"/>
              </p:ext>
            </p:extLst>
          </p:nvPr>
        </p:nvGraphicFramePr>
        <p:xfrm>
          <a:off x="839788" y="2505075"/>
          <a:ext cx="5157788" cy="33375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a:t>
                      </a:r>
                      <a:r>
                        <a:rPr lang="en-US" b="0" dirty="0" err="1"/>
                        <a:t>rax</a:t>
                      </a:r>
                      <a:endParaRPr lang="en-US" b="0" dirty="0"/>
                    </a:p>
                  </a:txBody>
                  <a:tcPr anchor="ctr"/>
                </a:tc>
                <a:tc>
                  <a:txBody>
                    <a:bodyPr/>
                    <a:lstStyle/>
                    <a:p>
                      <a:r>
                        <a:rPr lang="en-US" b="0" dirty="0"/>
                        <a:t>return</a:t>
                      </a:r>
                      <a:r>
                        <a:rPr lang="en-US" b="0" baseline="0" dirty="0"/>
                        <a:t> value</a:t>
                      </a:r>
                      <a:endParaRPr lang="en-US" b="0" dirty="0"/>
                    </a:p>
                  </a:txBody>
                  <a:tcPr anchor="ctr"/>
                </a:tc>
                <a:extLst>
                  <a:ext uri="{0D108BD9-81ED-4DB2-BD59-A6C34878D82A}">
                    <a16:rowId xmlns:a16="http://schemas.microsoft.com/office/drawing/2014/main" val="2109501014"/>
                  </a:ext>
                </a:extLst>
              </a:tr>
              <a:tr h="370840">
                <a:tc>
                  <a:txBody>
                    <a:bodyPr/>
                    <a:lstStyle/>
                    <a:p>
                      <a:r>
                        <a:rPr lang="en-US" b="0" dirty="0"/>
                        <a:t>%</a:t>
                      </a:r>
                      <a:r>
                        <a:rPr lang="en-US" b="0" dirty="0" err="1"/>
                        <a:t>rdi</a:t>
                      </a:r>
                      <a:endParaRPr lang="en-US" b="0" dirty="0"/>
                    </a:p>
                  </a:txBody>
                  <a:tcPr anchor="ctr"/>
                </a:tc>
                <a:tc rowSpan="6">
                  <a:txBody>
                    <a:bodyPr/>
                    <a:lstStyle/>
                    <a:p>
                      <a:r>
                        <a:rPr lang="en-US" b="0" dirty="0"/>
                        <a:t>arguments</a:t>
                      </a:r>
                    </a:p>
                  </a:txBody>
                  <a:tcPr anchor="ct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nchor="ctr"/>
                </a:tc>
                <a:tc vMerge="1">
                  <a:txBody>
                    <a:bodyPr/>
                    <a:lstStyle/>
                    <a:p>
                      <a:endParaRPr lang="en-US" dirty="0"/>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nchor="ctr"/>
                </a:tc>
                <a:tc vMerge="1">
                  <a:txBody>
                    <a:bodyPr/>
                    <a:lstStyle/>
                    <a:p>
                      <a:endParaRPr lang="en-US" dirty="0"/>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nchor="ctr"/>
                </a:tc>
                <a:tc vMerge="1">
                  <a:txBody>
                    <a:bodyPr/>
                    <a:lstStyle/>
                    <a:p>
                      <a:endParaRPr lang="en-US" dirty="0"/>
                    </a:p>
                  </a:txBody>
                  <a:tcPr/>
                </a:tc>
                <a:extLst>
                  <a:ext uri="{0D108BD9-81ED-4DB2-BD59-A6C34878D82A}">
                    <a16:rowId xmlns:a16="http://schemas.microsoft.com/office/drawing/2014/main" val="3067895860"/>
                  </a:ext>
                </a:extLst>
              </a:tr>
              <a:tr h="370840">
                <a:tc>
                  <a:txBody>
                    <a:bodyPr/>
                    <a:lstStyle/>
                    <a:p>
                      <a:r>
                        <a:rPr lang="en-US" dirty="0"/>
                        <a:t>%r8</a:t>
                      </a:r>
                    </a:p>
                  </a:txBody>
                  <a:tcPr anchor="ctr"/>
                </a:tc>
                <a:tc vMerge="1">
                  <a:txBody>
                    <a:bodyPr/>
                    <a:lstStyle/>
                    <a:p>
                      <a:endParaRPr lang="en-US" dirty="0"/>
                    </a:p>
                  </a:txBody>
                  <a:tcPr/>
                </a:tc>
                <a:extLst>
                  <a:ext uri="{0D108BD9-81ED-4DB2-BD59-A6C34878D82A}">
                    <a16:rowId xmlns:a16="http://schemas.microsoft.com/office/drawing/2014/main" val="1851764915"/>
                  </a:ext>
                </a:extLst>
              </a:tr>
              <a:tr h="370840">
                <a:tc>
                  <a:txBody>
                    <a:bodyPr/>
                    <a:lstStyle/>
                    <a:p>
                      <a:r>
                        <a:rPr lang="en-US" dirty="0"/>
                        <a:t>%r9</a:t>
                      </a:r>
                    </a:p>
                  </a:txBody>
                  <a:tcPr anchor="ctr"/>
                </a:tc>
                <a:tc vMerge="1">
                  <a:txBody>
                    <a:bodyPr/>
                    <a:lstStyle/>
                    <a:p>
                      <a:endParaRPr lang="en-US" dirty="0"/>
                    </a:p>
                  </a:txBody>
                  <a:tcPr/>
                </a:tc>
                <a:extLst>
                  <a:ext uri="{0D108BD9-81ED-4DB2-BD59-A6C34878D82A}">
                    <a16:rowId xmlns:a16="http://schemas.microsoft.com/office/drawing/2014/main" val="2161343733"/>
                  </a:ext>
                </a:extLst>
              </a:tr>
              <a:tr h="370840">
                <a:tc>
                  <a:txBody>
                    <a:bodyPr/>
                    <a:lstStyle/>
                    <a:p>
                      <a:r>
                        <a:rPr lang="en-US" dirty="0"/>
                        <a:t>%r10</a:t>
                      </a:r>
                    </a:p>
                  </a:txBody>
                  <a:tcPr anchor="ctr"/>
                </a:tc>
                <a:tc rowSpan="2">
                  <a:txBody>
                    <a:bodyPr/>
                    <a:lstStyle/>
                    <a:p>
                      <a:r>
                        <a:rPr lang="en-US" dirty="0"/>
                        <a:t>scratch registers</a:t>
                      </a:r>
                    </a:p>
                  </a:txBody>
                  <a:tcPr anchor="ctr">
                    <a:noFill/>
                  </a:tcPr>
                </a:tc>
                <a:extLst>
                  <a:ext uri="{0D108BD9-81ED-4DB2-BD59-A6C34878D82A}">
                    <a16:rowId xmlns:a16="http://schemas.microsoft.com/office/drawing/2014/main" val="3532268361"/>
                  </a:ext>
                </a:extLst>
              </a:tr>
              <a:tr h="370840">
                <a:tc>
                  <a:txBody>
                    <a:bodyPr/>
                    <a:lstStyle/>
                    <a:p>
                      <a:r>
                        <a:rPr lang="en-US" dirty="0"/>
                        <a:t>%r11</a:t>
                      </a:r>
                    </a:p>
                  </a:txBody>
                  <a:tcPr anchor="ctr"/>
                </a:tc>
                <a:tc vMerge="1">
                  <a:txBody>
                    <a:bodyPr/>
                    <a:lstStyle/>
                    <a:p>
                      <a:endParaRPr lang="en-US" dirty="0"/>
                    </a:p>
                  </a:txBody>
                  <a:tcPr anchor="ctr"/>
                </a:tc>
                <a:extLst>
                  <a:ext uri="{0D108BD9-81ED-4DB2-BD59-A6C34878D82A}">
                    <a16:rowId xmlns:a16="http://schemas.microsoft.com/office/drawing/2014/main" val="3872235781"/>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3091548072"/>
              </p:ext>
            </p:extLst>
          </p:nvPr>
        </p:nvGraphicFramePr>
        <p:xfrm>
          <a:off x="6172200" y="2505075"/>
          <a:ext cx="5183188" cy="2595880"/>
        </p:xfrm>
        <a:graphic>
          <a:graphicData uri="http://schemas.openxmlformats.org/drawingml/2006/table">
            <a:tbl>
              <a:tblPr firstRow="1" bandRow="1">
                <a:tableStyleId>{BC89EF96-8CEA-46FF-86C4-4CE0E7609802}</a:tableStyleId>
              </a:tblPr>
              <a:tblGrid>
                <a:gridCol w="2591594">
                  <a:extLst>
                    <a:ext uri="{9D8B030D-6E8A-4147-A177-3AD203B41FA5}">
                      <a16:colId xmlns:a16="http://schemas.microsoft.com/office/drawing/2014/main" val="3992299227"/>
                    </a:ext>
                  </a:extLst>
                </a:gridCol>
                <a:gridCol w="2591594">
                  <a:extLst>
                    <a:ext uri="{9D8B030D-6E8A-4147-A177-3AD203B41FA5}">
                      <a16:colId xmlns:a16="http://schemas.microsoft.com/office/drawing/2014/main" val="2626303498"/>
                    </a:ext>
                  </a:extLst>
                </a:gridCol>
              </a:tblGrid>
              <a:tr h="370840">
                <a:tc>
                  <a:txBody>
                    <a:bodyPr/>
                    <a:lstStyle/>
                    <a:p>
                      <a:r>
                        <a:rPr lang="en-US" b="0" dirty="0"/>
                        <a:t>%</a:t>
                      </a:r>
                      <a:r>
                        <a:rPr lang="en-US" b="0" dirty="0" err="1"/>
                        <a:t>rbx</a:t>
                      </a:r>
                      <a:endParaRPr lang="en-US" b="0" dirty="0"/>
                    </a:p>
                  </a:txBody>
                  <a:tcPr marL="91890" marR="91890" anchor="ctr"/>
                </a:tc>
                <a:tc rowSpan="5">
                  <a:txBody>
                    <a:bodyPr/>
                    <a:lstStyle/>
                    <a:p>
                      <a:r>
                        <a:rPr lang="en-US" b="0" dirty="0"/>
                        <a:t>scratch registers</a:t>
                      </a:r>
                    </a:p>
                  </a:txBody>
                  <a:tcPr marL="91890" marR="91890" anchor="ctr"/>
                </a:tc>
                <a:extLst>
                  <a:ext uri="{0D108BD9-81ED-4DB2-BD59-A6C34878D82A}">
                    <a16:rowId xmlns:a16="http://schemas.microsoft.com/office/drawing/2014/main" val="2109501014"/>
                  </a:ext>
                </a:extLst>
              </a:tr>
              <a:tr h="370840">
                <a:tc>
                  <a:txBody>
                    <a:bodyPr/>
                    <a:lstStyle/>
                    <a:p>
                      <a:r>
                        <a:rPr lang="en-US" b="0" dirty="0"/>
                        <a:t>%r12</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765188526"/>
                  </a:ext>
                </a:extLst>
              </a:tr>
              <a:tr h="370840">
                <a:tc>
                  <a:txBody>
                    <a:bodyPr/>
                    <a:lstStyle/>
                    <a:p>
                      <a:r>
                        <a:rPr lang="en-US" dirty="0"/>
                        <a:t>%r13</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2791670835"/>
                  </a:ext>
                </a:extLst>
              </a:tr>
              <a:tr h="370840">
                <a:tc>
                  <a:txBody>
                    <a:bodyPr/>
                    <a:lstStyle/>
                    <a:p>
                      <a:r>
                        <a:rPr lang="en-US" dirty="0"/>
                        <a:t>%r14</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509293175"/>
                  </a:ext>
                </a:extLst>
              </a:tr>
              <a:tr h="370840">
                <a:tc>
                  <a:txBody>
                    <a:bodyPr/>
                    <a:lstStyle/>
                    <a:p>
                      <a:r>
                        <a:rPr lang="en-US" dirty="0"/>
                        <a:t>%r15</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067895860"/>
                  </a:ext>
                </a:extLst>
              </a:tr>
              <a:tr h="370840">
                <a:tc>
                  <a:txBody>
                    <a:bodyPr/>
                    <a:lstStyle/>
                    <a:p>
                      <a:r>
                        <a:rPr lang="en-US" dirty="0"/>
                        <a:t>%</a:t>
                      </a:r>
                      <a:r>
                        <a:rPr lang="en-US" dirty="0" err="1"/>
                        <a:t>rbp</a:t>
                      </a:r>
                      <a:endParaRPr lang="en-US" dirty="0"/>
                    </a:p>
                  </a:txBody>
                  <a:tcPr marL="91890" marR="91890" anchor="ctr"/>
                </a:tc>
                <a:tc>
                  <a:txBody>
                    <a:bodyPr/>
                    <a:lstStyle/>
                    <a:p>
                      <a:r>
                        <a:rPr lang="en-US" b="0" dirty="0"/>
                        <a:t>Frame</a:t>
                      </a:r>
                      <a:r>
                        <a:rPr lang="en-US" b="0" baseline="0" dirty="0"/>
                        <a:t> Pointer (optional)</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dirty="0"/>
                        <a:t>%</a:t>
                      </a:r>
                      <a:r>
                        <a:rPr lang="en-US" dirty="0" err="1"/>
                        <a:t>rsp</a:t>
                      </a:r>
                      <a:endParaRPr lang="en-US" dirty="0"/>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2161343733"/>
                  </a:ext>
                </a:extLst>
              </a:tr>
            </a:tbl>
          </a:graphicData>
        </a:graphic>
      </p:graphicFrame>
    </p:spTree>
    <p:extLst>
      <p:ext uri="{BB962C8B-B14F-4D97-AF65-F5344CB8AC3E}">
        <p14:creationId xmlns:p14="http://schemas.microsoft.com/office/powerpoint/2010/main" val="12984168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ARM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122</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3217001743"/>
              </p:ext>
            </p:extLst>
          </p:nvPr>
        </p:nvGraphicFramePr>
        <p:xfrm>
          <a:off x="839788" y="2505075"/>
          <a:ext cx="5157788" cy="14833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X0-X7</a:t>
                      </a:r>
                    </a:p>
                  </a:txBody>
                  <a:tcPr anchor="ctr"/>
                </a:tc>
                <a:tc>
                  <a:txBody>
                    <a:bodyPr/>
                    <a:lstStyle/>
                    <a:p>
                      <a:r>
                        <a:rPr lang="en-US" b="0" dirty="0"/>
                        <a:t>arguments</a:t>
                      </a:r>
                    </a:p>
                  </a:txBody>
                  <a:tcPr anchor="ctr"/>
                </a:tc>
                <a:extLst>
                  <a:ext uri="{0D108BD9-81ED-4DB2-BD59-A6C34878D82A}">
                    <a16:rowId xmlns:a16="http://schemas.microsoft.com/office/drawing/2014/main" val="2109501014"/>
                  </a:ext>
                </a:extLst>
              </a:tr>
              <a:tr h="370840">
                <a:tc>
                  <a:txBody>
                    <a:bodyPr/>
                    <a:lstStyle/>
                    <a:p>
                      <a:r>
                        <a:rPr lang="en-US" b="0" dirty="0"/>
                        <a:t>X8</a:t>
                      </a:r>
                    </a:p>
                  </a:txBody>
                  <a:tcPr anchor="ctr"/>
                </a:tc>
                <a:tc>
                  <a:txBody>
                    <a:bodyPr/>
                    <a:lstStyle/>
                    <a:p>
                      <a:r>
                        <a:rPr lang="en-US" b="0" dirty="0"/>
                        <a:t>indirect result address</a:t>
                      </a:r>
                    </a:p>
                  </a:txBody>
                  <a:tcPr anchor="ctr"/>
                </a:tc>
                <a:extLst>
                  <a:ext uri="{0D108BD9-81ED-4DB2-BD59-A6C34878D82A}">
                    <a16:rowId xmlns:a16="http://schemas.microsoft.com/office/drawing/2014/main" val="3765188526"/>
                  </a:ext>
                </a:extLst>
              </a:tr>
              <a:tr h="370840">
                <a:tc>
                  <a:txBody>
                    <a:bodyPr/>
                    <a:lstStyle/>
                    <a:p>
                      <a:r>
                        <a:rPr lang="en-US" dirty="0"/>
                        <a:t>X9-X15</a:t>
                      </a:r>
                    </a:p>
                  </a:txBody>
                  <a:tcPr anchor="ctr"/>
                </a:tc>
                <a:tc>
                  <a:txBody>
                    <a:bodyPr/>
                    <a:lstStyle/>
                    <a:p>
                      <a:r>
                        <a:rPr lang="en-US" dirty="0"/>
                        <a:t>scratch registers</a:t>
                      </a:r>
                    </a:p>
                  </a:txBody>
                  <a:tcPr anchor="ctr"/>
                </a:tc>
                <a:extLst>
                  <a:ext uri="{0D108BD9-81ED-4DB2-BD59-A6C34878D82A}">
                    <a16:rowId xmlns:a16="http://schemas.microsoft.com/office/drawing/2014/main" val="3872235781"/>
                  </a:ext>
                </a:extLst>
              </a:tr>
              <a:tr h="370840">
                <a:tc>
                  <a:txBody>
                    <a:bodyPr/>
                    <a:lstStyle/>
                    <a:p>
                      <a:r>
                        <a:rPr lang="en-US" dirty="0"/>
                        <a:t>X16-X18</a:t>
                      </a:r>
                    </a:p>
                  </a:txBody>
                  <a:tcPr anchor="ctr"/>
                </a:tc>
                <a:tc>
                  <a:txBody>
                    <a:bodyPr/>
                    <a:lstStyle/>
                    <a:p>
                      <a:r>
                        <a:rPr lang="en-US" dirty="0"/>
                        <a:t>special use (veneers, </a:t>
                      </a:r>
                      <a:r>
                        <a:rPr lang="en-US" dirty="0" err="1"/>
                        <a:t>etc</a:t>
                      </a:r>
                      <a:r>
                        <a:rPr lang="en-US" dirty="0"/>
                        <a:t>)</a:t>
                      </a:r>
                    </a:p>
                  </a:txBody>
                  <a:tcPr anchor="ctr"/>
                </a:tc>
                <a:extLst>
                  <a:ext uri="{0D108BD9-81ED-4DB2-BD59-A6C34878D82A}">
                    <a16:rowId xmlns:a16="http://schemas.microsoft.com/office/drawing/2014/main" val="1377315407"/>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2527940590"/>
              </p:ext>
            </p:extLst>
          </p:nvPr>
        </p:nvGraphicFramePr>
        <p:xfrm>
          <a:off x="6172200" y="2505075"/>
          <a:ext cx="5183188" cy="148336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X19-X27</a:t>
                      </a:r>
                    </a:p>
                  </a:txBody>
                  <a:tcPr marL="91890" marR="91890" anchor="ctr"/>
                </a:tc>
                <a:tc>
                  <a:txBody>
                    <a:bodyPr/>
                    <a:lstStyle/>
                    <a:p>
                      <a:r>
                        <a:rPr lang="en-US" b="0" dirty="0"/>
                        <a:t>scratch registers</a:t>
                      </a:r>
                    </a:p>
                  </a:txBody>
                  <a:tcPr marL="91890" marR="91890" anchor="ctr"/>
                </a:tc>
                <a:extLst>
                  <a:ext uri="{0D108BD9-81ED-4DB2-BD59-A6C34878D82A}">
                    <a16:rowId xmlns:a16="http://schemas.microsoft.com/office/drawing/2014/main" val="405074629"/>
                  </a:ext>
                </a:extLst>
              </a:tr>
              <a:tr h="370840">
                <a:tc>
                  <a:txBody>
                    <a:bodyPr/>
                    <a:lstStyle/>
                    <a:p>
                      <a:r>
                        <a:rPr lang="en-US" b="0" dirty="0"/>
                        <a:t>X28 (SP)</a:t>
                      </a:r>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3708257980"/>
                  </a:ext>
                </a:extLst>
              </a:tr>
              <a:tr h="370840">
                <a:tc>
                  <a:txBody>
                    <a:bodyPr/>
                    <a:lstStyle/>
                    <a:p>
                      <a:r>
                        <a:rPr lang="en-US" b="0" dirty="0"/>
                        <a:t>X29 (FP)</a:t>
                      </a:r>
                    </a:p>
                  </a:txBody>
                  <a:tcPr marL="91890" marR="91890" anchor="ctr"/>
                </a:tc>
                <a:tc>
                  <a:txBody>
                    <a:bodyPr/>
                    <a:lstStyle/>
                    <a:p>
                      <a:r>
                        <a:rPr lang="en-US" b="0" dirty="0"/>
                        <a:t>Frame</a:t>
                      </a:r>
                      <a:r>
                        <a:rPr lang="en-US" b="0" baseline="0" dirty="0"/>
                        <a:t> Pointer</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b="0" dirty="0"/>
                        <a:t>X30 (LR)</a:t>
                      </a:r>
                    </a:p>
                  </a:txBody>
                  <a:tcPr marL="91890" marR="91890" anchor="ctr"/>
                </a:tc>
                <a:tc>
                  <a:txBody>
                    <a:bodyPr/>
                    <a:lstStyle/>
                    <a:p>
                      <a:r>
                        <a:rPr lang="en-US" b="0" dirty="0"/>
                        <a:t>Link Register (return address)</a:t>
                      </a:r>
                    </a:p>
                  </a:txBody>
                  <a:tcPr marL="91890" marR="91890" anchor="ctr"/>
                </a:tc>
                <a:extLst>
                  <a:ext uri="{0D108BD9-81ED-4DB2-BD59-A6C34878D82A}">
                    <a16:rowId xmlns:a16="http://schemas.microsoft.com/office/drawing/2014/main" val="2161343733"/>
                  </a:ext>
                </a:extLst>
              </a:tr>
            </a:tbl>
          </a:graphicData>
        </a:graphic>
      </p:graphicFrame>
      <p:sp>
        <p:nvSpPr>
          <p:cNvPr id="11" name="Text Placeholder 9">
            <a:extLst>
              <a:ext uri="{FF2B5EF4-FFF2-40B4-BE49-F238E27FC236}">
                <a16:creationId xmlns:a16="http://schemas.microsoft.com/office/drawing/2014/main" id="{6058DD5A-1187-7C4E-8EC1-C2A04F330103}"/>
              </a:ext>
            </a:extLst>
          </p:cNvPr>
          <p:cNvSpPr txBox="1">
            <a:spLocks/>
          </p:cNvSpPr>
          <p:nvPr/>
        </p:nvSpPr>
        <p:spPr>
          <a:xfrm>
            <a:off x="6172200" y="40586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 Need to Save </a:t>
            </a:r>
            <a:r>
              <a:rPr lang="en-US" sz="2000" b="0" dirty="0"/>
              <a:t>(cannot be overwritten)</a:t>
            </a:r>
            <a:endParaRPr lang="en-US" b="0" dirty="0"/>
          </a:p>
        </p:txBody>
      </p:sp>
      <p:graphicFrame>
        <p:nvGraphicFramePr>
          <p:cNvPr id="15" name="Content Placeholder 14">
            <a:extLst>
              <a:ext uri="{FF2B5EF4-FFF2-40B4-BE49-F238E27FC236}">
                <a16:creationId xmlns:a16="http://schemas.microsoft.com/office/drawing/2014/main" id="{2A004878-637E-5548-BD1F-5AF490600812}"/>
              </a:ext>
            </a:extLst>
          </p:cNvPr>
          <p:cNvGraphicFramePr>
            <a:graphicFrameLocks/>
          </p:cNvGraphicFramePr>
          <p:nvPr>
            <p:extLst>
              <p:ext uri="{D42A27DB-BD31-4B8C-83A1-F6EECF244321}">
                <p14:modId xmlns:p14="http://schemas.microsoft.com/office/powerpoint/2010/main" val="973300504"/>
              </p:ext>
            </p:extLst>
          </p:nvPr>
        </p:nvGraphicFramePr>
        <p:xfrm>
          <a:off x="6172200" y="4882515"/>
          <a:ext cx="5183188" cy="37084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XZR</a:t>
                      </a:r>
                    </a:p>
                  </a:txBody>
                  <a:tcPr marL="91890" marR="91890" anchor="ctr"/>
                </a:tc>
                <a:tc>
                  <a:txBody>
                    <a:bodyPr/>
                    <a:lstStyle/>
                    <a:p>
                      <a:r>
                        <a:rPr lang="en-US" b="0" dirty="0"/>
                        <a:t>Zero Register</a:t>
                      </a:r>
                    </a:p>
                  </a:txBody>
                  <a:tcPr marL="91890" marR="91890" anchor="ctr"/>
                </a:tc>
                <a:extLst>
                  <a:ext uri="{0D108BD9-81ED-4DB2-BD59-A6C34878D82A}">
                    <a16:rowId xmlns:a16="http://schemas.microsoft.com/office/drawing/2014/main" val="405074629"/>
                  </a:ext>
                </a:extLst>
              </a:tr>
            </a:tbl>
          </a:graphicData>
        </a:graphic>
      </p:graphicFrame>
    </p:spTree>
    <p:extLst>
      <p:ext uri="{BB962C8B-B14F-4D97-AF65-F5344CB8AC3E}">
        <p14:creationId xmlns:p14="http://schemas.microsoft.com/office/powerpoint/2010/main" val="2678820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573900" y="2571465"/>
            <a:ext cx="5236966"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unsigned </a:t>
            </a:r>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(unsigned seed) {</a:t>
            </a:r>
          </a:p>
          <a:p>
            <a:r>
              <a:rPr lang="en-US" dirty="0">
                <a:solidFill>
                  <a:srgbClr val="00FA00"/>
                </a:solidFill>
                <a:latin typeface="Lucida Console" panose="020B0609040504020204" pitchFamily="49" charset="0"/>
              </a:rPr>
              <a:t>    if (seed &lt; 2)</a:t>
            </a:r>
          </a:p>
          <a:p>
            <a:r>
              <a:rPr lang="en-US" dirty="0">
                <a:solidFill>
                  <a:srgbClr val="00FA00"/>
                </a:solidFill>
                <a:latin typeface="Lucida Console" panose="020B0609040504020204" pitchFamily="49" charset="0"/>
              </a:rPr>
              <a:t>        return seed;</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(seed-2);</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subq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addq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ebp</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1" name="Rounded Rectangle 10">
            <a:extLst>
              <a:ext uri="{FF2B5EF4-FFF2-40B4-BE49-F238E27FC236}">
                <a16:creationId xmlns:a16="http://schemas.microsoft.com/office/drawing/2014/main" id="{CA3EA5F7-35D9-2348-B998-CBCA5069D9D0}"/>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ebx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edi</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a:t>
            </a:r>
            <a:r>
              <a:rPr lang="en-US" dirty="0" err="1">
                <a:solidFill>
                  <a:srgbClr val="FAE4D5"/>
                </a:solidFill>
                <a:latin typeface="Lucida Console" panose="020B0609040504020204" pitchFamily="49" charset="0"/>
              </a:rPr>
              <a:t>edi</a:t>
            </a:r>
            <a:endParaRPr lang="en-US" dirty="0">
              <a:solidFill>
                <a:srgbClr val="FAE4D5"/>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8717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255639" y="2571465"/>
            <a:ext cx="5722373"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(int addend, int augend);</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(int a,</a:t>
            </a:r>
          </a:p>
          <a:p>
            <a:r>
              <a:rPr lang="en-US" dirty="0">
                <a:solidFill>
                  <a:srgbClr val="00FA00"/>
                </a:solidFill>
                <a:latin typeface="Lucida Console" panose="020B0609040504020204" pitchFamily="49" charset="0"/>
              </a:rPr>
              <a:t>                              int b) {</a:t>
            </a:r>
          </a:p>
          <a:p>
            <a:r>
              <a:rPr lang="en-US" dirty="0">
                <a:solidFill>
                  <a:srgbClr val="00FA00"/>
                </a:solidFill>
                <a:latin typeface="Lucida Console" panose="020B0609040504020204" pitchFamily="49" charset="0"/>
              </a:rPr>
              <a:t>    int seven =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(3, 4);</a:t>
            </a:r>
          </a:p>
          <a:p>
            <a:r>
              <a:rPr lang="en-US" dirty="0">
                <a:solidFill>
                  <a:srgbClr val="00FA00"/>
                </a:solidFill>
                <a:latin typeface="Lucida Console" panose="020B0609040504020204" pitchFamily="49" charset="0"/>
              </a:rPr>
              <a:t>    return (a + b) * seven;</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w19, w0</a:t>
            </a:r>
          </a:p>
          <a:p>
            <a:r>
              <a:rPr lang="en-US" dirty="0">
                <a:solidFill>
                  <a:srgbClr val="00FA00"/>
                </a:solidFill>
                <a:latin typeface="Lucida Console" panose="020B0609040504020204" pitchFamily="49" charset="0"/>
              </a:rPr>
              <a:t>        mov     w20,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8"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x29</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w0</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w20</a:t>
            </a:r>
            <a:r>
              <a:rPr lang="en-US" dirty="0">
                <a:solidFill>
                  <a:srgbClr val="00FA00"/>
                </a:solidFill>
                <a:latin typeface="Lucida Console" panose="020B0609040504020204" pitchFamily="49" charset="0"/>
              </a:rPr>
              <a:t>,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5A2E7304-07D6-ED49-AB3A-D12D9BDF59BB}"/>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FECC1F"/>
                </a:solidFill>
                <a:latin typeface="Lucida Console" panose="020B0609040504020204" pitchFamily="49" charset="0"/>
              </a:rPr>
              <a:t>        mov     w19, w0</a:t>
            </a:r>
          </a:p>
          <a:p>
            <a:r>
              <a:rPr lang="en-US" dirty="0">
                <a:solidFill>
                  <a:srgbClr val="FECC1F"/>
                </a:solidFill>
                <a:latin typeface="Lucida Console" panose="020B0609040504020204" pitchFamily="49" charset="0"/>
              </a:rPr>
              <a:t>        mov     w20, w1</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a:t>
            </a:r>
            <a:r>
              <a:rPr lang="en-US" dirty="0">
                <a:solidFill>
                  <a:srgbClr val="00FA00"/>
                </a:solidFill>
                <a:latin typeface="Lucida Console" panose="020B0609040504020204" pitchFamily="49" charset="0"/>
              </a:rPr>
              <a:t>, 4</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w0</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w0</a:t>
            </a:r>
            <a:r>
              <a:rPr lang="en-US" dirty="0">
                <a:solidFill>
                  <a:srgbClr val="00FA00"/>
                </a:solidFill>
                <a:latin typeface="Lucida Console" panose="020B0609040504020204" pitchFamily="49" charset="0"/>
              </a:rPr>
              <a:t>,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39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Procedure Call/Return:</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95851"/>
          </a:xfrm>
        </p:spPr>
        <p:txBody>
          <a:bodyPr>
            <a:normAutofit/>
          </a:bodyPr>
          <a:lstStyle/>
          <a:p>
            <a:r>
              <a:rPr lang="en-US" dirty="0">
                <a:solidFill>
                  <a:srgbClr val="FFFF00"/>
                </a:solidFill>
              </a:rPr>
              <a:t>Program stack</a:t>
            </a:r>
          </a:p>
          <a:p>
            <a:pPr lvl="1"/>
            <a:r>
              <a:rPr lang="en-US" dirty="0">
                <a:solidFill>
                  <a:srgbClr val="FFFF00"/>
                </a:solidFill>
              </a:rPr>
              <a:t>Frames contain saved (and temporary) state for a procedure call</a:t>
            </a:r>
          </a:p>
          <a:p>
            <a:pPr lvl="1"/>
            <a:r>
              <a:rPr lang="en-US" dirty="0">
                <a:solidFill>
                  <a:srgbClr val="FFFF00"/>
                </a:solidFill>
              </a:rPr>
              <a:t>Grows from higher addresses to lower addresses</a:t>
            </a:r>
          </a:p>
          <a:p>
            <a:pPr lvl="1"/>
            <a:r>
              <a:rPr lang="en-US" dirty="0">
                <a:solidFill>
                  <a:srgbClr val="FFFF00"/>
                </a:solidFill>
              </a:rPr>
              <a:t>Stack discipline ensures callee returns before caller</a:t>
            </a:r>
          </a:p>
          <a:p>
            <a:r>
              <a:rPr lang="en-US" dirty="0">
                <a:solidFill>
                  <a:srgbClr val="FFFF00"/>
                </a:solidFill>
              </a:rPr>
              <a:t>Push/Pop</a:t>
            </a:r>
          </a:p>
          <a:p>
            <a:pPr lvl="1"/>
            <a:r>
              <a:rPr lang="en-US" dirty="0">
                <a:solidFill>
                  <a:srgbClr val="FFFF00"/>
                </a:solidFill>
              </a:rPr>
              <a:t>Follows stack semantics</a:t>
            </a:r>
          </a:p>
          <a:p>
            <a:pPr lvl="1"/>
            <a:r>
              <a:rPr lang="en-US" dirty="0">
                <a:solidFill>
                  <a:srgbClr val="FFFF00"/>
                </a:solidFill>
              </a:rPr>
              <a:t>Updates stack pointer (%</a:t>
            </a:r>
            <a:r>
              <a:rPr lang="en-US" dirty="0" err="1">
                <a:solidFill>
                  <a:srgbClr val="FFFF00"/>
                </a:solidFill>
              </a:rPr>
              <a:t>rsp</a:t>
            </a:r>
            <a:r>
              <a:rPr lang="en-US" dirty="0">
                <a:solidFill>
                  <a:srgbClr val="FFFF00"/>
                </a:solidFill>
              </a:rPr>
              <a:t> / SP)</a:t>
            </a:r>
          </a:p>
          <a:p>
            <a:r>
              <a:rPr lang="en-US" dirty="0">
                <a:solidFill>
                  <a:srgbClr val="FFFF00"/>
                </a:solidFill>
              </a:rPr>
              <a:t>Call/Return</a:t>
            </a:r>
          </a:p>
          <a:p>
            <a:pPr lvl="1"/>
            <a:r>
              <a:rPr lang="en-US" dirty="0">
                <a:solidFill>
                  <a:srgbClr val="FFFF00"/>
                </a:solidFill>
              </a:rPr>
              <a:t>x86 pushes/pops return address to stack</a:t>
            </a:r>
          </a:p>
          <a:p>
            <a:pPr lvl="1"/>
            <a:r>
              <a:rPr lang="en-US" dirty="0">
                <a:solidFill>
                  <a:srgbClr val="FFFF00"/>
                </a:solidFill>
              </a:rPr>
              <a:t>ARM moves return address to/from register</a:t>
            </a:r>
          </a:p>
          <a:p>
            <a:pPr lvl="1"/>
            <a:r>
              <a:rPr lang="en-US" dirty="0">
                <a:solidFill>
                  <a:srgbClr val="FFFF00"/>
                </a:solidFill>
              </a:rPr>
              <a:t>Calling conventions: arguments, return values; caller/callee saved registers</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125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p:txBody>
          <a:bodyPr/>
          <a:lstStyle/>
          <a:p>
            <a:r>
              <a:rPr lang="en-US" dirty="0"/>
              <a:t>Pointer Arithmetic</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2816203652"/>
              </p:ext>
            </p:extLst>
          </p:nvPr>
        </p:nvGraphicFramePr>
        <p:xfrm>
          <a:off x="369052" y="1825625"/>
          <a:ext cx="11353800" cy="368300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685800">
                  <a:extLst>
                    <a:ext uri="{9D8B030D-6E8A-4147-A177-3AD203B41FA5}">
                      <a16:colId xmlns:a16="http://schemas.microsoft.com/office/drawing/2014/main" val="478796546"/>
                    </a:ext>
                  </a:extLst>
                </a:gridCol>
                <a:gridCol w="1854200">
                  <a:extLst>
                    <a:ext uri="{9D8B030D-6E8A-4147-A177-3AD203B41FA5}">
                      <a16:colId xmlns:a16="http://schemas.microsoft.com/office/drawing/2014/main" val="117367703"/>
                    </a:ext>
                  </a:extLst>
                </a:gridCol>
                <a:gridCol w="4000500">
                  <a:extLst>
                    <a:ext uri="{9D8B030D-6E8A-4147-A177-3AD203B41FA5}">
                      <a16:colId xmlns:a16="http://schemas.microsoft.com/office/drawing/2014/main" val="2287140579"/>
                    </a:ext>
                  </a:extLst>
                </a:gridCol>
                <a:gridCol w="3518652">
                  <a:extLst>
                    <a:ext uri="{9D8B030D-6E8A-4147-A177-3AD203B41FA5}">
                      <a16:colId xmlns:a16="http://schemas.microsoft.com/office/drawing/2014/main" val="926616422"/>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x86 Assembly Code</a:t>
                      </a:r>
                    </a:p>
                  </a:txBody>
                  <a:tcPr anchor="ctr"/>
                </a:tc>
                <a:tc>
                  <a:txBody>
                    <a:bodyPr/>
                    <a:lstStyle/>
                    <a:p>
                      <a:r>
                        <a:rPr lang="en-US" dirty="0"/>
                        <a:t>ARM Assembly Code</a:t>
                      </a:r>
                    </a:p>
                  </a:txBody>
                  <a:tcPr anchor="ctr"/>
                </a:tc>
                <a:extLst>
                  <a:ext uri="{0D108BD9-81ED-4DB2-BD59-A6C34878D82A}">
                    <a16:rowId xmlns:a16="http://schemas.microsoft.com/office/drawing/2014/main" val="3532736708"/>
                  </a:ext>
                </a:extLst>
              </a:tr>
              <a:tr h="370840">
                <a:tc>
                  <a:txBody>
                    <a:bodyPr/>
                    <a:lstStyle/>
                    <a:p>
                      <a:r>
                        <a:rPr lang="en-US" dirty="0"/>
                        <a:t>A</a:t>
                      </a:r>
                    </a:p>
                  </a:txBody>
                  <a:tcPr anchor="ctr"/>
                </a:tc>
                <a:tc>
                  <a:txBody>
                    <a:bodyPr/>
                    <a:lstStyle/>
                    <a:p>
                      <a:r>
                        <a:rPr lang="en-US" dirty="0"/>
                        <a:t>int*</a:t>
                      </a:r>
                    </a:p>
                  </a:txBody>
                  <a:tcPr anchor="ctr"/>
                </a:tc>
                <a:tc>
                  <a:txBody>
                    <a:bodyPr/>
                    <a:lstStyle/>
                    <a:p>
                      <a:r>
                        <a:rPr lang="en-US" dirty="0" err="1"/>
                        <a:t>x</a:t>
                      </a:r>
                      <a:r>
                        <a:rPr lang="en-US" baseline="-25000" dirty="0" err="1"/>
                        <a:t>A</a:t>
                      </a:r>
                      <a:endParaRPr lang="en-US" baseline="-25000" dirty="0"/>
                    </a:p>
                  </a:txBody>
                  <a:tcPr anchor="ctr"/>
                </a:tc>
                <a:tc>
                  <a:txBody>
                    <a:bodyPr/>
                    <a:lstStyle/>
                    <a:p>
                      <a:r>
                        <a:rPr lang="en-US" dirty="0" err="1">
                          <a:latin typeface="Lucida Console" panose="020B0609040504020204" pitchFamily="49" charset="0"/>
                          <a:cs typeface="Courier New Bold" panose="02070609020205020404" pitchFamily="49" charset="0"/>
                        </a:rPr>
                        <a:t>movq</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mov x0, x11</a:t>
                      </a:r>
                    </a:p>
                  </a:txBody>
                  <a:tcPr anchor="ctr"/>
                </a:tc>
                <a:extLst>
                  <a:ext uri="{0D108BD9-81ED-4DB2-BD59-A6C34878D82A}">
                    <a16:rowId xmlns:a16="http://schemas.microsoft.com/office/drawing/2014/main" val="2957797916"/>
                  </a:ext>
                </a:extLst>
              </a:tr>
              <a:tr h="370840">
                <a:tc>
                  <a:txBody>
                    <a:bodyPr/>
                    <a:lstStyle/>
                    <a:p>
                      <a:r>
                        <a:rPr lang="en-US" dirty="0"/>
                        <a:t>A[0]</a:t>
                      </a:r>
                    </a:p>
                  </a:txBody>
                  <a:tcPr anchor="ctr"/>
                </a:tc>
                <a:tc>
                  <a:txBody>
                    <a:bodyPr/>
                    <a:lstStyle/>
                    <a:p>
                      <a:r>
                        <a:rPr lang="en-US" dirty="0" err="1"/>
                        <a:t>int</a:t>
                      </a:r>
                      <a:endParaRPr lang="en-US" dirty="0"/>
                    </a:p>
                  </a:txBody>
                  <a:tcPr anchor="ctr"/>
                </a:tc>
                <a:tc>
                  <a:txBody>
                    <a:bodyPr/>
                    <a:lstStyle/>
                    <a:p>
                      <a:r>
                        <a:rPr lang="en-US" dirty="0"/>
                        <a:t>Mem[</a:t>
                      </a:r>
                      <a:r>
                        <a:rPr lang="en-US" dirty="0" err="1"/>
                        <a:t>x</a:t>
                      </a:r>
                      <a:r>
                        <a:rPr lang="en-US" baseline="-25000" dirty="0" err="1"/>
                        <a:t>A</a:t>
                      </a:r>
                      <a:r>
                        <a:rPr lang="en-US" dirty="0"/>
                        <a:t>]</a:t>
                      </a:r>
                    </a:p>
                  </a:txBody>
                  <a:tcPr anchor="ctr"/>
                </a:tc>
                <a:tc>
                  <a:txBody>
                    <a:bodyPr/>
                    <a:lstStyle/>
                    <a:p>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a:t>
                      </a:r>
                    </a:p>
                  </a:txBody>
                  <a:tcPr anchor="ctr"/>
                </a:tc>
                <a:extLst>
                  <a:ext uri="{0D108BD9-81ED-4DB2-BD59-A6C34878D82A}">
                    <a16:rowId xmlns:a16="http://schemas.microsoft.com/office/drawing/2014/main" val="1412602928"/>
                  </a:ext>
                </a:extLst>
              </a:tr>
              <a:tr h="370840">
                <a:tc>
                  <a:txBody>
                    <a:bodyPr/>
                    <a:lstStyle/>
                    <a:p>
                      <a:r>
                        <a:rPr lang="en-US" dirty="0"/>
                        <a:t>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[x11,x12,sxtw 2]</a:t>
                      </a:r>
                    </a:p>
                  </a:txBody>
                  <a:tcPr anchor="ctr"/>
                </a:tc>
                <a:extLst>
                  <a:ext uri="{0D108BD9-81ED-4DB2-BD59-A6C34878D82A}">
                    <a16:rowId xmlns:a16="http://schemas.microsoft.com/office/drawing/2014/main" val="3003816705"/>
                  </a:ext>
                </a:extLst>
              </a:tr>
              <a:tr h="370840">
                <a:tc>
                  <a:txBody>
                    <a:bodyPr/>
                    <a:lstStyle/>
                    <a:p>
                      <a:r>
                        <a:rPr lang="en-US" dirty="0"/>
                        <a:t>&amp;A[2]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+ 8</a:t>
                      </a:r>
                    </a:p>
                  </a:txBody>
                  <a:tcPr anchor="ctr"/>
                </a:tc>
                <a:tc>
                  <a:txBody>
                    <a:bodyPr/>
                    <a:lstStyle/>
                    <a:p>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8(%r11),%</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add x0, x11, 8</a:t>
                      </a:r>
                    </a:p>
                  </a:txBody>
                  <a:tcPr anchor="ctr"/>
                </a:tc>
                <a:extLst>
                  <a:ext uri="{0D108BD9-81ED-4DB2-BD59-A6C34878D82A}">
                    <a16:rowId xmlns:a16="http://schemas.microsoft.com/office/drawing/2014/main" val="2457796459"/>
                  </a:ext>
                </a:extLst>
              </a:tr>
              <a:tr h="370840">
                <a:tc>
                  <a:txBody>
                    <a:bodyPr/>
                    <a:lstStyle/>
                    <a:p>
                      <a:r>
                        <a:rPr lang="en-US" dirty="0"/>
                        <a:t>A + </a:t>
                      </a:r>
                      <a:r>
                        <a:rPr lang="en-US" dirty="0" err="1"/>
                        <a:t>i</a:t>
                      </a:r>
                      <a:r>
                        <a:rPr lang="en-US" dirty="0"/>
                        <a:t> - 1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+ 4</a:t>
                      </a:r>
                      <a:r>
                        <a:rPr lang="en-US" i="1" dirty="0"/>
                        <a:t>i</a:t>
                      </a:r>
                      <a:r>
                        <a:rPr lang="en-US" baseline="0" dirty="0"/>
                        <a:t> – 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-4(%r11,%r12,4),%</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add x0, x11, x12</a:t>
                      </a:r>
                    </a:p>
                  </a:txBody>
                  <a:tcPr anchor="ctr"/>
                </a:tc>
                <a:extLst>
                  <a:ext uri="{0D108BD9-81ED-4DB2-BD59-A6C34878D82A}">
                    <a16:rowId xmlns:a16="http://schemas.microsoft.com/office/drawing/2014/main" val="812528806"/>
                  </a:ext>
                </a:extLst>
              </a:tr>
              <a:tr h="370840">
                <a:tc>
                  <a:txBody>
                    <a:bodyPr/>
                    <a:lstStyle/>
                    <a:p>
                      <a:r>
                        <a:rPr lang="en-US" dirty="0"/>
                        <a:t>*(A + </a:t>
                      </a:r>
                      <a:r>
                        <a:rPr lang="en-US" dirty="0" err="1"/>
                        <a:t>i</a:t>
                      </a:r>
                      <a:r>
                        <a:rPr lang="en-US" dirty="0"/>
                        <a:t> - 3)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 - 12]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-12(%r11,%r12,4),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 x12]</a:t>
                      </a:r>
                    </a:p>
                  </a:txBody>
                  <a:tcPr anchor="ctr"/>
                </a:tc>
                <a:extLst>
                  <a:ext uri="{0D108BD9-81ED-4DB2-BD59-A6C34878D82A}">
                    <a16:rowId xmlns:a16="http://schemas.microsoft.com/office/drawing/2014/main" val="102874638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int</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pic>
        <p:nvPicPr>
          <p:cNvPr id="17" name="Picture 16">
            <a:extLst>
              <a:ext uri="{FF2B5EF4-FFF2-40B4-BE49-F238E27FC236}">
                <a16:creationId xmlns:a16="http://schemas.microsoft.com/office/drawing/2014/main" id="{0EA2ED4E-B954-A84E-9032-514FECFBC2E8}"/>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48F186D6-4BBC-0946-AB30-3A11D629A2A0}"/>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733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a:xfrm>
            <a:off x="838200" y="365125"/>
            <a:ext cx="10515600" cy="1325563"/>
          </a:xfrm>
        </p:spPr>
        <p:txBody>
          <a:bodyPr/>
          <a:lstStyle/>
          <a:p>
            <a:r>
              <a:rPr lang="en-US" dirty="0"/>
              <a:t>Pointer Arithmetic</a:t>
            </a:r>
            <a:br>
              <a:rPr lang="en-US" dirty="0"/>
            </a:br>
            <a:r>
              <a:rPr lang="en-US" dirty="0"/>
              <a:t>Practice</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1056703172"/>
              </p:ext>
            </p:extLst>
          </p:nvPr>
        </p:nvGraphicFramePr>
        <p:xfrm>
          <a:off x="838200" y="1825625"/>
          <a:ext cx="10490200" cy="357124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877052">
                  <a:extLst>
                    <a:ext uri="{9D8B030D-6E8A-4147-A177-3AD203B41FA5}">
                      <a16:colId xmlns:a16="http://schemas.microsoft.com/office/drawing/2014/main" val="478796546"/>
                    </a:ext>
                  </a:extLst>
                </a:gridCol>
                <a:gridCol w="3505200">
                  <a:extLst>
                    <a:ext uri="{9D8B030D-6E8A-4147-A177-3AD203B41FA5}">
                      <a16:colId xmlns:a16="http://schemas.microsoft.com/office/drawing/2014/main" val="117367703"/>
                    </a:ext>
                  </a:extLst>
                </a:gridCol>
                <a:gridCol w="4813300">
                  <a:extLst>
                    <a:ext uri="{9D8B030D-6E8A-4147-A177-3AD203B41FA5}">
                      <a16:colId xmlns:a16="http://schemas.microsoft.com/office/drawing/2014/main" val="2287140579"/>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Assembly Code</a:t>
                      </a:r>
                    </a:p>
                  </a:txBody>
                  <a:tcPr anchor="ctr"/>
                </a:tc>
                <a:extLst>
                  <a:ext uri="{0D108BD9-81ED-4DB2-BD59-A6C34878D82A}">
                    <a16:rowId xmlns:a16="http://schemas.microsoft.com/office/drawing/2014/main" val="3532736708"/>
                  </a:ext>
                </a:extLst>
              </a:tr>
              <a:tr h="640080">
                <a:tc>
                  <a:txBody>
                    <a:bodyPr/>
                    <a:lstStyle/>
                    <a:p>
                      <a:r>
                        <a:rPr lang="en-US" dirty="0"/>
                        <a:t>A + 2</a:t>
                      </a:r>
                    </a:p>
                  </a:txBody>
                  <a:tcPr anchor="ctr"/>
                </a:tc>
                <a:tc>
                  <a:txBody>
                    <a:bodyPr/>
                    <a:lstStyle/>
                    <a:p>
                      <a:endParaRPr lang="en-US" dirty="0"/>
                    </a:p>
                  </a:txBody>
                  <a:tcPr anchor="ctr"/>
                </a:tc>
                <a:tc>
                  <a:txBody>
                    <a:bodyPr/>
                    <a:lstStyle/>
                    <a:p>
                      <a:endParaRPr lang="en-US" baseline="-25000"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957797916"/>
                  </a:ext>
                </a:extLst>
              </a:tr>
              <a:tr h="640080">
                <a:tc>
                  <a:txBody>
                    <a:bodyPr/>
                    <a:lstStyle/>
                    <a:p>
                      <a:r>
                        <a:rPr lang="en-US" dirty="0"/>
                        <a:t>A[1]</a:t>
                      </a:r>
                    </a:p>
                  </a:txBody>
                  <a:tcPr anchor="ctr"/>
                </a:tc>
                <a:tc>
                  <a:txBody>
                    <a:bodyPr/>
                    <a:lstStyle/>
                    <a:p>
                      <a:endParaRPr lang="en-US" dirty="0"/>
                    </a:p>
                  </a:txBody>
                  <a:tcPr anchor="ctr"/>
                </a:tc>
                <a:tc>
                  <a:txBody>
                    <a:bodyPr/>
                    <a:lstStyle/>
                    <a:p>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1412602928"/>
                  </a:ext>
                </a:extLst>
              </a:tr>
              <a:tr h="640080">
                <a:tc>
                  <a:txBody>
                    <a:bodyPr/>
                    <a:lstStyle/>
                    <a:p>
                      <a:r>
                        <a:rPr lang="en-US" dirty="0"/>
                        <a:t>&amp;A[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3003816705"/>
                  </a:ext>
                </a:extLst>
              </a:tr>
              <a:tr h="640080">
                <a:tc>
                  <a:txBody>
                    <a:bodyPr/>
                    <a:lstStyle/>
                    <a:p>
                      <a:r>
                        <a:rPr lang="en-US" dirty="0"/>
                        <a:t>A[2 * </a:t>
                      </a:r>
                      <a:r>
                        <a:rPr lang="en-US" dirty="0" err="1"/>
                        <a:t>i</a:t>
                      </a:r>
                      <a:r>
                        <a:rPr lang="en-US" dirty="0"/>
                        <a:t> + 5]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457796459"/>
                  </a:ext>
                </a:extLst>
              </a:tr>
              <a:tr h="640080">
                <a:tc>
                  <a:txBody>
                    <a:bodyPr/>
                    <a:lstStyle/>
                    <a:p>
                      <a:r>
                        <a:rPr lang="en-US" dirty="0"/>
                        <a:t>A + </a:t>
                      </a:r>
                      <a:r>
                        <a:rPr lang="en-US" dirty="0" err="1"/>
                        <a:t>i</a:t>
                      </a:r>
                      <a:r>
                        <a:rPr lang="en-US" dirty="0"/>
                        <a:t> - 4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812528806"/>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0" name="TextBox 9">
            <a:extLst>
              <a:ext uri="{FF2B5EF4-FFF2-40B4-BE49-F238E27FC236}">
                <a16:creationId xmlns:a16="http://schemas.microsoft.com/office/drawing/2014/main" id="{139EB0AD-2CFD-F347-B410-891CC0C7E9E2}"/>
              </a:ext>
            </a:extLst>
          </p:cNvPr>
          <p:cNvSpPr txBox="1"/>
          <p:nvPr/>
        </p:nvSpPr>
        <p:spPr>
          <a:xfrm>
            <a:off x="5227782"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long</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spTree>
    <p:extLst>
      <p:ext uri="{BB962C8B-B14F-4D97-AF65-F5344CB8AC3E}">
        <p14:creationId xmlns:p14="http://schemas.microsoft.com/office/powerpoint/2010/main" val="30071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Nested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81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7B42DFB1-3BF2-CC49-A1E7-740D4D13497C}"/>
              </a:ext>
            </a:extLst>
          </p:cNvPr>
          <p:cNvSpPr>
            <a:spLocks noGrp="1"/>
          </p:cNvSpPr>
          <p:nvPr>
            <p:ph type="title"/>
          </p:nvPr>
        </p:nvSpPr>
        <p:spPr/>
        <p:txBody>
          <a:bodyPr/>
          <a:lstStyle/>
          <a:p>
            <a:r>
              <a:rPr lang="en-US" dirty="0"/>
              <a:t>Multidimensional Arrays</a:t>
            </a:r>
          </a:p>
        </p:txBody>
      </p:sp>
      <p:sp>
        <p:nvSpPr>
          <p:cNvPr id="30" name="Content Placeholder 29">
            <a:extLst>
              <a:ext uri="{FF2B5EF4-FFF2-40B4-BE49-F238E27FC236}">
                <a16:creationId xmlns:a16="http://schemas.microsoft.com/office/drawing/2014/main" id="{817BB838-D40C-EC46-BE59-6AACF8973BF1}"/>
              </a:ext>
            </a:extLst>
          </p:cNvPr>
          <p:cNvSpPr>
            <a:spLocks noGrp="1"/>
          </p:cNvSpPr>
          <p:nvPr>
            <p:ph idx="1"/>
          </p:nvPr>
        </p:nvSpPr>
        <p:spPr/>
        <p:txBody>
          <a:bodyPr/>
          <a:lstStyle/>
          <a:p>
            <a:r>
              <a:rPr lang="en-US" dirty="0"/>
              <a:t>Allocate space for </a:t>
            </a:r>
            <a:r>
              <a:rPr lang="en-US" i="1" dirty="0"/>
              <a:t>R</a:t>
            </a:r>
            <a:r>
              <a:rPr lang="en-US" dirty="0"/>
              <a:t> rows by </a:t>
            </a:r>
            <a:r>
              <a:rPr lang="en-US" i="1" dirty="0"/>
              <a:t>C</a:t>
            </a:r>
            <a:r>
              <a:rPr lang="en-US" dirty="0"/>
              <a:t> columns of elements of type </a:t>
            </a:r>
            <a:r>
              <a:rPr lang="en-US" i="1" dirty="0"/>
              <a:t>T</a:t>
            </a:r>
            <a:endParaRPr lang="en-US" dirty="0"/>
          </a:p>
          <a:p>
            <a:pPr lvl="1"/>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C</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a:t>
            </a:r>
            <a:r>
              <a:rPr lang="en-US" i="1" dirty="0"/>
              <a:t>or</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3" name="Group 32">
            <a:extLst>
              <a:ext uri="{FF2B5EF4-FFF2-40B4-BE49-F238E27FC236}">
                <a16:creationId xmlns:a16="http://schemas.microsoft.com/office/drawing/2014/main" id="{CB8A275C-5223-F841-92A1-536F03DCEA89}"/>
              </a:ext>
            </a:extLst>
          </p:cNvPr>
          <p:cNvGrpSpPr/>
          <p:nvPr/>
        </p:nvGrpSpPr>
        <p:grpSpPr>
          <a:xfrm>
            <a:off x="5846616" y="4001294"/>
            <a:ext cx="6169888" cy="2678540"/>
            <a:chOff x="5668816" y="5153646"/>
            <a:chExt cx="6169888" cy="2678540"/>
          </a:xfrm>
        </p:grpSpPr>
        <p:sp>
          <p:nvSpPr>
            <p:cNvPr id="18" name="Rectangle 17">
              <a:extLst>
                <a:ext uri="{FF2B5EF4-FFF2-40B4-BE49-F238E27FC236}">
                  <a16:creationId xmlns:a16="http://schemas.microsoft.com/office/drawing/2014/main" id="{5505518A-577A-2B40-9376-9E7C43C8F6FA}"/>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12" name="Rectangle 11">
              <a:extLst>
                <a:ext uri="{FF2B5EF4-FFF2-40B4-BE49-F238E27FC236}">
                  <a16:creationId xmlns:a16="http://schemas.microsoft.com/office/drawing/2014/main" id="{0655F95F-7150-FC49-9C92-6A11EB80F2C4}"/>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A[0][C-1]</a:t>
              </a:r>
            </a:p>
          </p:txBody>
        </p:sp>
        <p:sp>
          <p:nvSpPr>
            <p:cNvPr id="13" name="Rectangle 12">
              <a:extLst>
                <a:ext uri="{FF2B5EF4-FFF2-40B4-BE49-F238E27FC236}">
                  <a16:creationId xmlns:a16="http://schemas.microsoft.com/office/drawing/2014/main" id="{CD9CC070-500D-2147-B489-1A90E1BCD789}"/>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14" name="Rectangle 13">
              <a:extLst>
                <a:ext uri="{FF2B5EF4-FFF2-40B4-BE49-F238E27FC236}">
                  <a16:creationId xmlns:a16="http://schemas.microsoft.com/office/drawing/2014/main" id="{CB03ABAB-3793-B647-B0DE-52BB1318AFB5}"/>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15" name="Rectangle 14">
              <a:extLst>
                <a:ext uri="{FF2B5EF4-FFF2-40B4-BE49-F238E27FC236}">
                  <a16:creationId xmlns:a16="http://schemas.microsoft.com/office/drawing/2014/main" id="{BB899B8E-B776-A445-BCD0-8135534CB3CE}"/>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Rectangle 15">
              <a:extLst>
                <a:ext uri="{FF2B5EF4-FFF2-40B4-BE49-F238E27FC236}">
                  <a16:creationId xmlns:a16="http://schemas.microsoft.com/office/drawing/2014/main" id="{6DCA231F-1B7F-6B49-BBB0-B149F0D277EB}"/>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A[1][C-1]</a:t>
              </a:r>
            </a:p>
          </p:txBody>
        </p:sp>
        <p:sp>
          <p:nvSpPr>
            <p:cNvPr id="17" name="Rectangle 16">
              <a:extLst>
                <a:ext uri="{FF2B5EF4-FFF2-40B4-BE49-F238E27FC236}">
                  <a16:creationId xmlns:a16="http://schemas.microsoft.com/office/drawing/2014/main" id="{68973E2A-6B7A-BB44-83AD-6E2680F40E30}"/>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19" name="Rectangle 18">
              <a:extLst>
                <a:ext uri="{FF2B5EF4-FFF2-40B4-BE49-F238E27FC236}">
                  <a16:creationId xmlns:a16="http://schemas.microsoft.com/office/drawing/2014/main" id="{BFB69077-CA1D-B64B-B715-03497F27A799}"/>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A474629E-D6FC-A144-A82B-617C0049F001}"/>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A[R-1][C-1]</a:t>
              </a:r>
            </a:p>
          </p:txBody>
        </p:sp>
        <p:sp>
          <p:nvSpPr>
            <p:cNvPr id="21" name="Rectangle 20">
              <a:extLst>
                <a:ext uri="{FF2B5EF4-FFF2-40B4-BE49-F238E27FC236}">
                  <a16:creationId xmlns:a16="http://schemas.microsoft.com/office/drawing/2014/main" id="{A216DF41-6B20-6B43-B60D-4A129466B959}"/>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22" name="Rectangle 21">
              <a:extLst>
                <a:ext uri="{FF2B5EF4-FFF2-40B4-BE49-F238E27FC236}">
                  <a16:creationId xmlns:a16="http://schemas.microsoft.com/office/drawing/2014/main" id="{E88E292E-B8F0-5B48-93EA-ACF08462CB0C}"/>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23" name="Rectangle 22">
              <a:extLst>
                <a:ext uri="{FF2B5EF4-FFF2-40B4-BE49-F238E27FC236}">
                  <a16:creationId xmlns:a16="http://schemas.microsoft.com/office/drawing/2014/main" id="{A49DA997-6CC1-6C44-911D-9676EC00BD86}"/>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a:extLst>
                <a:ext uri="{FF2B5EF4-FFF2-40B4-BE49-F238E27FC236}">
                  <a16:creationId xmlns:a16="http://schemas.microsoft.com/office/drawing/2014/main" id="{8A0827D3-8CE3-3549-925C-53D6E482963F}"/>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Rectangle 24">
              <a:extLst>
                <a:ext uri="{FF2B5EF4-FFF2-40B4-BE49-F238E27FC236}">
                  <a16:creationId xmlns:a16="http://schemas.microsoft.com/office/drawing/2014/main" id="{2E6B30EB-DB31-024C-8890-00059160F8F0}"/>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064DF82D-6A6D-7547-86C1-9442ACBAD452}"/>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7" name="Rectangle 26">
              <a:extLst>
                <a:ext uri="{FF2B5EF4-FFF2-40B4-BE49-F238E27FC236}">
                  <a16:creationId xmlns:a16="http://schemas.microsoft.com/office/drawing/2014/main" id="{095F1E3E-B5D9-AC43-9CFB-60CD52DF0500}"/>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grpSp>
      <p:pic>
        <p:nvPicPr>
          <p:cNvPr id="35" name="Picture 34">
            <a:extLst>
              <a:ext uri="{FF2B5EF4-FFF2-40B4-BE49-F238E27FC236}">
                <a16:creationId xmlns:a16="http://schemas.microsoft.com/office/drawing/2014/main" id="{DA94BAD9-A980-6F42-B5FF-0350CAB255EA}"/>
              </a:ext>
            </a:extLst>
          </p:cNvPr>
          <p:cNvPicPr>
            <a:picLocks noChangeAspect="1"/>
          </p:cNvPicPr>
          <p:nvPr/>
        </p:nvPicPr>
        <p:blipFill>
          <a:blip r:embed="rId3"/>
          <a:stretch>
            <a:fillRect/>
          </a:stretch>
        </p:blipFill>
        <p:spPr>
          <a:xfrm>
            <a:off x="1479550" y="3503429"/>
            <a:ext cx="7131050" cy="362928"/>
          </a:xfrm>
          <a:prstGeom prst="rect">
            <a:avLst/>
          </a:prstGeom>
        </p:spPr>
      </p:pic>
    </p:spTree>
    <p:extLst>
      <p:ext uri="{BB962C8B-B14F-4D97-AF65-F5344CB8AC3E}">
        <p14:creationId xmlns:p14="http://schemas.microsoft.com/office/powerpoint/2010/main" val="311879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4" name="Picture 33">
            <a:extLst>
              <a:ext uri="{FF2B5EF4-FFF2-40B4-BE49-F238E27FC236}">
                <a16:creationId xmlns:a16="http://schemas.microsoft.com/office/drawing/2014/main" id="{F314F422-CF47-F74C-9AE7-F45744C0486E}"/>
              </a:ext>
            </a:extLst>
          </p:cNvPr>
          <p:cNvPicPr>
            <a:picLocks noChangeAspect="1"/>
          </p:cNvPicPr>
          <p:nvPr/>
        </p:nvPicPr>
        <p:blipFill>
          <a:blip r:embed="rId3"/>
          <a:stretch>
            <a:fillRect/>
          </a:stretch>
        </p:blipFill>
        <p:spPr>
          <a:xfrm>
            <a:off x="1479550" y="3464717"/>
            <a:ext cx="7131050" cy="362928"/>
          </a:xfrm>
          <a:prstGeom prst="rect">
            <a:avLst/>
          </a:prstGeom>
        </p:spPr>
      </p:pic>
    </p:spTree>
    <p:extLst>
      <p:ext uri="{BB962C8B-B14F-4D97-AF65-F5344CB8AC3E}">
        <p14:creationId xmlns:p14="http://schemas.microsoft.com/office/powerpoint/2010/main" val="111275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endParaRPr lang="en-US" dirty="0"/>
          </a:p>
          <a:p>
            <a:pPr lvl="1"/>
            <a:r>
              <a:rPr lang="en-US" dirty="0"/>
              <a:t>C stores nested arrays in </a:t>
            </a:r>
            <a:r>
              <a:rPr lang="en-US" i="1" dirty="0"/>
              <a:t>row-major order</a:t>
            </a:r>
            <a:r>
              <a:rPr lang="en-US" dirty="0"/>
              <a:t> (rows are the elements)</a:t>
            </a:r>
            <a:endParaRPr lang="en-US" i="1" dirty="0"/>
          </a:p>
          <a:p>
            <a:pPr lvl="1"/>
            <a:r>
              <a:rPr lang="en-US" dirty="0"/>
              <a:t>Some languages store nested arrays in </a:t>
            </a:r>
            <a:r>
              <a:rPr lang="en-US" i="1" dirty="0"/>
              <a:t>column-major order</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2" name="Picture 31">
            <a:extLst>
              <a:ext uri="{FF2B5EF4-FFF2-40B4-BE49-F238E27FC236}">
                <a16:creationId xmlns:a16="http://schemas.microsoft.com/office/drawing/2014/main" id="{31CE201F-693B-264D-A273-0899EFD4B7F5}"/>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Tree>
    <p:extLst>
      <p:ext uri="{BB962C8B-B14F-4D97-AF65-F5344CB8AC3E}">
        <p14:creationId xmlns:p14="http://schemas.microsoft.com/office/powerpoint/2010/main" val="51588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6312652" y="71819"/>
            <a:ext cx="3669548"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3805386"/>
            <a:ext cx="5246895" cy="309159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 stack space allocated earlier</a:t>
            </a:r>
          </a:p>
          <a:p>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x0, .LANCHOR0</a:t>
            </a:r>
          </a:p>
          <a:p>
            <a:r>
              <a:rPr lang="en-US" dirty="0">
                <a:solidFill>
                  <a:srgbClr val="00FA00"/>
                </a:solidFill>
                <a:latin typeface="Lucida Console" panose="020B0609040504020204" pitchFamily="49" charset="0"/>
              </a:rPr>
              <a:t>add     x0, x0, :lo12:.LANCHOR0</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 16]</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48]</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x0, x1, [x0, 64]</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x0,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96]</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085096" y="345664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0662598-D019-8342-A5CB-CC4825EA774F}"/>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56" name="Straight Arrow Connector 55">
            <a:extLst>
              <a:ext uri="{FF2B5EF4-FFF2-40B4-BE49-F238E27FC236}">
                <a16:creationId xmlns:a16="http://schemas.microsoft.com/office/drawing/2014/main" id="{06FD2A50-C0FE-9746-9F10-FFAD03587C61}"/>
              </a:ext>
            </a:extLst>
          </p:cNvPr>
          <p:cNvCxnSpPr>
            <a:cxnSpLocks/>
            <a:stCxn id="5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DA3B691-6245-D546-B8B4-49C7B0E447C4}"/>
              </a:ext>
            </a:extLst>
          </p:cNvPr>
          <p:cNvSpPr/>
          <p:nvPr/>
        </p:nvSpPr>
        <p:spPr>
          <a:xfrm>
            <a:off x="192026"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FECC1F"/>
                </a:solidFill>
                <a:latin typeface="Lucida Console" panose="020B0609040504020204" pitchFamily="49" charset="0"/>
              </a:rPr>
              <a:t>    int A[R][C] = { {1,2,3,4,5},</a:t>
            </a:r>
          </a:p>
          <a:p>
            <a:r>
              <a:rPr lang="en-US" dirty="0">
                <a:solidFill>
                  <a:srgbClr val="FECC1F"/>
                </a:solidFill>
                <a:latin typeface="Lucida Console" panose="020B0609040504020204" pitchFamily="49" charset="0"/>
              </a:rPr>
              <a:t>                    {6,7,8,9,10},</a:t>
            </a:r>
          </a:p>
          <a:p>
            <a:r>
              <a:rPr lang="en-US" dirty="0">
                <a:solidFill>
                  <a:srgbClr val="FECC1F"/>
                </a:solidFill>
                <a:latin typeface="Lucida Console" panose="020B0609040504020204" pitchFamily="49" charset="0"/>
              </a:rPr>
              <a:t>                    {11,12,13,14,15},</a:t>
            </a:r>
          </a:p>
          <a:p>
            <a:r>
              <a:rPr lang="en-US" dirty="0">
                <a:solidFill>
                  <a:srgbClr val="FECC1F"/>
                </a:solidFill>
                <a:latin typeface="Lucida Console" panose="020B0609040504020204" pitchFamily="49" charset="0"/>
              </a:rPr>
              <a:t>                    {16,17,18,19,20}</a:t>
            </a:r>
          </a:p>
          <a:p>
            <a:r>
              <a:rPr lang="en-US" dirty="0">
                <a:solidFill>
                  <a:srgbClr val="FECC1F"/>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4210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vertical)">
                                      <p:cBhvr>
                                        <p:cTn id="7" dur="500"/>
                                        <p:tgtEl>
                                          <p:spTgt spid="5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randombar(vertical)">
                                      <p:cBhvr>
                                        <p:cTn id="18" dur="500"/>
                                        <p:tgtEl>
                                          <p:spTgt spid="51"/>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randombar(vertical)">
                                      <p:cBhvr>
                                        <p:cTn id="26" dur="500"/>
                                        <p:tgtEl>
                                          <p:spTgt spid="5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vertical)">
                                      <p:cBhvr>
                                        <p:cTn id="29" dur="500"/>
                                        <p:tgtEl>
                                          <p:spTgt spid="53"/>
                                        </p:tgtEl>
                                      </p:cBhvr>
                                    </p:animEffect>
                                  </p:childTnLst>
                                </p:cTn>
                              </p:par>
                              <p:par>
                                <p:cTn id="30" presetID="14" presetClass="entr" presetSubtype="5"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vertical)">
                                      <p:cBhvr>
                                        <p:cTn id="32" dur="500"/>
                                        <p:tgtEl>
                                          <p:spTgt spid="54"/>
                                        </p:tgtEl>
                                      </p:cBhvr>
                                    </p:animEffect>
                                  </p:childTnLst>
                                </p:cTn>
                              </p:par>
                              <p:par>
                                <p:cTn id="33" presetID="14" presetClass="entr" presetSubtype="5"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randombar(vertical)">
                                      <p:cBhvr>
                                        <p:cTn id="35" dur="500"/>
                                        <p:tgtEl>
                                          <p:spTgt spid="56"/>
                                        </p:tgtEl>
                                      </p:cBhvr>
                                    </p:animEffect>
                                  </p:childTnLst>
                                </p:cTn>
                              </p:par>
                              <p:par>
                                <p:cTn id="36" presetID="14" presetClass="entr" presetSubtype="5"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p:bldP spid="51" grpId="0"/>
      <p:bldP spid="53" grpId="0"/>
      <p:bldP spid="55"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5552661" y="652839"/>
            <a:ext cx="4429539" cy="26836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0(%rbp,%rbp,4),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(%rsp,%rax,4),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4026040"/>
            <a:ext cx="5462243" cy="28709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x19, j in x20</a:t>
            </a:r>
          </a:p>
          <a:p>
            <a:r>
              <a:rPr lang="en-US" dirty="0">
                <a:solidFill>
                  <a:srgbClr val="00FA00"/>
                </a:solidFill>
                <a:latin typeface="Lucida Console" panose="020B0609040504020204" pitchFamily="49" charset="0"/>
              </a:rPr>
              <a:t>// base address is 32 bytes above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x0</a:t>
            </a:r>
          </a:p>
          <a:p>
            <a:r>
              <a:rPr lang="en-US" dirty="0">
                <a:solidFill>
                  <a:srgbClr val="00FA00"/>
                </a:solidFill>
                <a:latin typeface="Lucida Console" panose="020B0609040504020204" pitchFamily="49" charset="0"/>
              </a:rPr>
              <a:t>// value goes in w1</a:t>
            </a:r>
          </a:p>
          <a:p>
            <a:r>
              <a:rPr lang="en-US" dirty="0">
                <a:solidFill>
                  <a:srgbClr val="00FA00"/>
                </a:solidFill>
                <a:latin typeface="Lucida Console" panose="020B0609040504020204" pitchFamily="49" charset="0"/>
              </a:rPr>
              <a:t>add     x0, x20,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add     x0, x0, x19</a:t>
            </a:r>
          </a:p>
          <a:p>
            <a:r>
              <a:rPr lang="en-US" dirty="0">
                <a:solidFill>
                  <a:srgbClr val="00FA00"/>
                </a:solidFill>
                <a:latin typeface="Lucida Console" panose="020B0609040504020204" pitchFamily="49" charset="0"/>
              </a:rPr>
              <a:t>add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w1, [x1,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149820" y="362830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BC6BA9-850B-F946-99B0-30BCD72B4CF3}"/>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46" name="Straight Arrow Connector 45">
            <a:extLst>
              <a:ext uri="{FF2B5EF4-FFF2-40B4-BE49-F238E27FC236}">
                <a16:creationId xmlns:a16="http://schemas.microsoft.com/office/drawing/2014/main" id="{021717BC-5D5D-A14D-96CD-BDD699532017}"/>
              </a:ext>
            </a:extLst>
          </p:cNvPr>
          <p:cNvCxnSpPr>
            <a:cxnSpLocks/>
            <a:stCxn id="4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738B7261-C220-964B-ADB4-286A86C058E4}"/>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Tree>
    <p:extLst>
      <p:ext uri="{BB962C8B-B14F-4D97-AF65-F5344CB8AC3E}">
        <p14:creationId xmlns:p14="http://schemas.microsoft.com/office/powerpoint/2010/main" val="8632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D2B88-A9C3-A941-B081-05449C0B85C6}"/>
              </a:ext>
            </a:extLst>
          </p:cNvPr>
          <p:cNvSpPr>
            <a:spLocks noGrp="1"/>
          </p:cNvSpPr>
          <p:nvPr>
            <p:ph type="title"/>
          </p:nvPr>
        </p:nvSpPr>
        <p:spPr/>
        <p:txBody>
          <a:bodyPr/>
          <a:lstStyle/>
          <a:p>
            <a:r>
              <a:rPr lang="en-US" dirty="0"/>
              <a:t>Let’s break that down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61FBD7F3-9ED6-8748-94F1-F8A50227B5E3}"/>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636D0C4A-F319-4041-BE63-CD9501E87E16}"/>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7" name="Group 16">
            <a:extLst>
              <a:ext uri="{FF2B5EF4-FFF2-40B4-BE49-F238E27FC236}">
                <a16:creationId xmlns:a16="http://schemas.microsoft.com/office/drawing/2014/main" id="{8BACF93A-719B-0244-A71C-CCBD77A5D8A2}"/>
              </a:ext>
            </a:extLst>
          </p:cNvPr>
          <p:cNvGrpSpPr/>
          <p:nvPr/>
        </p:nvGrpSpPr>
        <p:grpSpPr>
          <a:xfrm>
            <a:off x="416245" y="2254982"/>
            <a:ext cx="1796868" cy="1747175"/>
            <a:chOff x="416245" y="2254982"/>
            <a:chExt cx="1796868" cy="1747175"/>
          </a:xfrm>
        </p:grpSpPr>
        <p:sp>
          <p:nvSpPr>
            <p:cNvPr id="12" name="Oval 11">
              <a:extLst>
                <a:ext uri="{FF2B5EF4-FFF2-40B4-BE49-F238E27FC236}">
                  <a16:creationId xmlns:a16="http://schemas.microsoft.com/office/drawing/2014/main" id="{FBC84929-EA1E-7048-BF86-B48B11BBA2E0}"/>
                </a:ext>
              </a:extLst>
            </p:cNvPr>
            <p:cNvSpPr/>
            <p:nvPr/>
          </p:nvSpPr>
          <p:spPr>
            <a:xfrm>
              <a:off x="1404730" y="3657600"/>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67B6AC-8D3F-B54B-8631-99BD2C14B53B}"/>
                </a:ext>
              </a:extLst>
            </p:cNvPr>
            <p:cNvSpPr/>
            <p:nvPr/>
          </p:nvSpPr>
          <p:spPr>
            <a:xfrm>
              <a:off x="416245" y="2254982"/>
              <a:ext cx="179686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C928AE-1672-CA45-B1DE-AAC80C5CEFF2}"/>
                </a:ext>
              </a:extLst>
            </p:cNvPr>
            <p:cNvCxnSpPr>
              <a:cxnSpLocks/>
              <a:stCxn id="13" idx="4"/>
              <a:endCxn id="12" idx="0"/>
            </p:cNvCxnSpPr>
            <p:nvPr/>
          </p:nvCxnSpPr>
          <p:spPr>
            <a:xfrm>
              <a:off x="1314679" y="2610678"/>
              <a:ext cx="282208" cy="10469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C518E3BB-ED52-C04F-9C6C-1BC03B910D8E}"/>
              </a:ext>
            </a:extLst>
          </p:cNvPr>
          <p:cNvGrpSpPr/>
          <p:nvPr/>
        </p:nvGrpSpPr>
        <p:grpSpPr>
          <a:xfrm>
            <a:off x="3846443" y="4271384"/>
            <a:ext cx="3953660" cy="2145242"/>
            <a:chOff x="-1833312" y="4440812"/>
            <a:chExt cx="3953660" cy="2145242"/>
          </a:xfrm>
        </p:grpSpPr>
        <p:sp>
          <p:nvSpPr>
            <p:cNvPr id="19" name="Oval 18">
              <a:extLst>
                <a:ext uri="{FF2B5EF4-FFF2-40B4-BE49-F238E27FC236}">
                  <a16:creationId xmlns:a16="http://schemas.microsoft.com/office/drawing/2014/main" id="{DB64F8D9-BE4E-A44A-910E-1975D41DE855}"/>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D68CAF-BA5A-B942-8ADE-0F01495FB598}"/>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1" name="Straight Connector 20">
              <a:extLst>
                <a:ext uri="{FF2B5EF4-FFF2-40B4-BE49-F238E27FC236}">
                  <a16:creationId xmlns:a16="http://schemas.microsoft.com/office/drawing/2014/main" id="{B958B4C4-76AA-A940-8D34-7B88037D9F33}"/>
                </a:ext>
              </a:extLst>
            </p:cNvPr>
            <p:cNvCxnSpPr>
              <a:cxnSpLocks/>
              <a:stCxn id="20" idx="1"/>
              <a:endCxn id="19"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907CE71F-D47B-6942-BDC2-F5E4EE8D18FA}"/>
              </a:ext>
            </a:extLst>
          </p:cNvPr>
          <p:cNvGrpSpPr/>
          <p:nvPr/>
        </p:nvGrpSpPr>
        <p:grpSpPr>
          <a:xfrm>
            <a:off x="1404729" y="2809396"/>
            <a:ext cx="7486130" cy="1218520"/>
            <a:chOff x="-7046140" y="2198907"/>
            <a:chExt cx="7486130" cy="1218520"/>
          </a:xfrm>
        </p:grpSpPr>
        <p:sp>
          <p:nvSpPr>
            <p:cNvPr id="24" name="Oval 23">
              <a:extLst>
                <a:ext uri="{FF2B5EF4-FFF2-40B4-BE49-F238E27FC236}">
                  <a16:creationId xmlns:a16="http://schemas.microsoft.com/office/drawing/2014/main" id="{1D40BE32-3B47-4245-981B-123ACCEC1FB1}"/>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C2674BF-30A1-AE4B-9513-202910793E88}"/>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6" name="Straight Connector 25">
              <a:extLst>
                <a:ext uri="{FF2B5EF4-FFF2-40B4-BE49-F238E27FC236}">
                  <a16:creationId xmlns:a16="http://schemas.microsoft.com/office/drawing/2014/main" id="{2214502F-3D91-A142-997F-5396F687ED98}"/>
                </a:ext>
              </a:extLst>
            </p:cNvPr>
            <p:cNvCxnSpPr>
              <a:cxnSpLocks/>
              <a:stCxn id="25" idx="2"/>
              <a:endCxn id="24"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0978E6DF-DC86-054F-B8AD-EB0EADCC2D56}"/>
              </a:ext>
            </a:extLst>
          </p:cNvPr>
          <p:cNvGrpSpPr/>
          <p:nvPr/>
        </p:nvGrpSpPr>
        <p:grpSpPr>
          <a:xfrm>
            <a:off x="1528017" y="3612240"/>
            <a:ext cx="8463177" cy="923657"/>
            <a:chOff x="-7046140" y="2187097"/>
            <a:chExt cx="8463177" cy="923657"/>
          </a:xfrm>
        </p:grpSpPr>
        <p:sp>
          <p:nvSpPr>
            <p:cNvPr id="33" name="Oval 32">
              <a:extLst>
                <a:ext uri="{FF2B5EF4-FFF2-40B4-BE49-F238E27FC236}">
                  <a16:creationId xmlns:a16="http://schemas.microsoft.com/office/drawing/2014/main" id="{8FCB3183-E296-1345-88C4-9B3ADFFF3D36}"/>
                </a:ext>
              </a:extLst>
            </p:cNvPr>
            <p:cNvSpPr/>
            <p:nvPr/>
          </p:nvSpPr>
          <p:spPr>
            <a:xfrm>
              <a:off x="-7046140" y="2576663"/>
              <a:ext cx="445552"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F64E416-C40F-D24C-8C5E-91C6B7342A2B}"/>
                </a:ext>
              </a:extLst>
            </p:cNvPr>
            <p:cNvSpPr/>
            <p:nvPr/>
          </p:nvSpPr>
          <p:spPr>
            <a:xfrm>
              <a:off x="-631622" y="2187097"/>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of element </a:t>
              </a:r>
              <a:r>
                <a:rPr lang="en-US" i="1" dirty="0"/>
                <a:t>j</a:t>
              </a:r>
              <a:r>
                <a:rPr lang="en-US" dirty="0"/>
                <a:t> within row </a:t>
              </a:r>
              <a:r>
                <a:rPr lang="en-US" i="1" dirty="0" err="1"/>
                <a:t>i</a:t>
              </a:r>
              <a:r>
                <a:rPr lang="en-US" i="1" dirty="0"/>
                <a:t> </a:t>
              </a:r>
            </a:p>
          </p:txBody>
        </p:sp>
        <p:cxnSp>
          <p:nvCxnSpPr>
            <p:cNvPr id="35" name="Straight Connector 34">
              <a:extLst>
                <a:ext uri="{FF2B5EF4-FFF2-40B4-BE49-F238E27FC236}">
                  <a16:creationId xmlns:a16="http://schemas.microsoft.com/office/drawing/2014/main" id="{DDEE5D37-F495-6E4E-A887-66225F162BFB}"/>
                </a:ext>
              </a:extLst>
            </p:cNvPr>
            <p:cNvCxnSpPr>
              <a:cxnSpLocks/>
              <a:stCxn id="34" idx="2"/>
              <a:endCxn id="33" idx="6"/>
            </p:cNvCxnSpPr>
            <p:nvPr/>
          </p:nvCxnSpPr>
          <p:spPr>
            <a:xfrm flipH="1">
              <a:off x="-6600588" y="2648926"/>
              <a:ext cx="5968966" cy="10001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CF87C427-6F08-034C-ADEE-C0A18D72EF58}"/>
              </a:ext>
            </a:extLst>
          </p:cNvPr>
          <p:cNvGrpSpPr/>
          <p:nvPr/>
        </p:nvGrpSpPr>
        <p:grpSpPr>
          <a:xfrm>
            <a:off x="4474814" y="4271384"/>
            <a:ext cx="6509656" cy="1372607"/>
            <a:chOff x="-4279657" y="1608211"/>
            <a:chExt cx="6509656" cy="1372607"/>
          </a:xfrm>
        </p:grpSpPr>
        <p:sp>
          <p:nvSpPr>
            <p:cNvPr id="44" name="Oval 43">
              <a:extLst>
                <a:ext uri="{FF2B5EF4-FFF2-40B4-BE49-F238E27FC236}">
                  <a16:creationId xmlns:a16="http://schemas.microsoft.com/office/drawing/2014/main" id="{9FC53E05-401B-2D44-8936-884AE6613D59}"/>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E7E4B3E-D4E7-4E4C-B2C1-F4541038EBC5}"/>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46" name="Straight Connector 45">
              <a:extLst>
                <a:ext uri="{FF2B5EF4-FFF2-40B4-BE49-F238E27FC236}">
                  <a16:creationId xmlns:a16="http://schemas.microsoft.com/office/drawing/2014/main" id="{14DA3B75-F9CC-3043-B9F2-AEE5AD377A37}"/>
                </a:ext>
              </a:extLst>
            </p:cNvPr>
            <p:cNvCxnSpPr>
              <a:cxnSpLocks/>
              <a:stCxn id="45" idx="2"/>
              <a:endCxn id="44"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0E9AC5F8-0672-504B-ABF3-A825215BA73E}"/>
              </a:ext>
            </a:extLst>
          </p:cNvPr>
          <p:cNvGrpSpPr/>
          <p:nvPr/>
        </p:nvGrpSpPr>
        <p:grpSpPr>
          <a:xfrm>
            <a:off x="10424095" y="106409"/>
            <a:ext cx="841817" cy="3658513"/>
            <a:chOff x="10424095" y="106409"/>
            <a:chExt cx="841817" cy="3658513"/>
          </a:xfrm>
        </p:grpSpPr>
        <p:grpSp>
          <p:nvGrpSpPr>
            <p:cNvPr id="51" name="Group 50">
              <a:extLst>
                <a:ext uri="{FF2B5EF4-FFF2-40B4-BE49-F238E27FC236}">
                  <a16:creationId xmlns:a16="http://schemas.microsoft.com/office/drawing/2014/main" id="{5F216557-6C73-5B44-9AE4-EBAC7A3B54A6}"/>
                </a:ext>
              </a:extLst>
            </p:cNvPr>
            <p:cNvGrpSpPr/>
            <p:nvPr/>
          </p:nvGrpSpPr>
          <p:grpSpPr>
            <a:xfrm>
              <a:off x="10425016" y="2843518"/>
              <a:ext cx="560131" cy="911664"/>
              <a:chOff x="10915650" y="5456908"/>
              <a:chExt cx="560131" cy="911664"/>
            </a:xfrm>
          </p:grpSpPr>
          <p:sp>
            <p:nvSpPr>
              <p:cNvPr id="74" name="Rectangle 73">
                <a:extLst>
                  <a:ext uri="{FF2B5EF4-FFF2-40B4-BE49-F238E27FC236}">
                    <a16:creationId xmlns:a16="http://schemas.microsoft.com/office/drawing/2014/main" id="{6E4279B8-3EF5-664A-B9F1-25F3C1855AE5}"/>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75" name="Straight Connector 74">
                <a:extLst>
                  <a:ext uri="{FF2B5EF4-FFF2-40B4-BE49-F238E27FC236}">
                    <a16:creationId xmlns:a16="http://schemas.microsoft.com/office/drawing/2014/main" id="{259E32DA-A20F-7647-9C27-3E2DFFED27C5}"/>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DCB818-8423-314B-97AD-D97D9C104953}"/>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E66BD8-6BB1-5E4A-BA98-8A3FAF25C2E3}"/>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D483D3-6B7A-1E4C-87F6-DED9465DD1DE}"/>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CB65E18-159C-5F4A-9932-C8975E33F029}"/>
                </a:ext>
              </a:extLst>
            </p:cNvPr>
            <p:cNvGrpSpPr/>
            <p:nvPr/>
          </p:nvGrpSpPr>
          <p:grpSpPr>
            <a:xfrm>
              <a:off x="10424709" y="1928954"/>
              <a:ext cx="560131" cy="911664"/>
              <a:chOff x="10915650" y="5456908"/>
              <a:chExt cx="560131" cy="911664"/>
            </a:xfrm>
          </p:grpSpPr>
          <p:sp>
            <p:nvSpPr>
              <p:cNvPr id="69" name="Rectangle 68">
                <a:extLst>
                  <a:ext uri="{FF2B5EF4-FFF2-40B4-BE49-F238E27FC236}">
                    <a16:creationId xmlns:a16="http://schemas.microsoft.com/office/drawing/2014/main" id="{C8F9ED37-87FF-1F4A-A076-2020E09B01A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70" name="Straight Connector 69">
                <a:extLst>
                  <a:ext uri="{FF2B5EF4-FFF2-40B4-BE49-F238E27FC236}">
                    <a16:creationId xmlns:a16="http://schemas.microsoft.com/office/drawing/2014/main" id="{30FE09C9-5805-EF4B-A6DA-A1C80BB0052C}"/>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F3C096F0-0008-0147-A36C-874FD92B5800}"/>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7D266235-E606-C440-BDD1-D37353FCD5A5}"/>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E76AFD0C-382E-034F-8968-F5AE35D6DB65}"/>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Group 52">
              <a:extLst>
                <a:ext uri="{FF2B5EF4-FFF2-40B4-BE49-F238E27FC236}">
                  <a16:creationId xmlns:a16="http://schemas.microsoft.com/office/drawing/2014/main" id="{FD3D6021-2802-084A-B3D3-36F0E8C39F72}"/>
                </a:ext>
              </a:extLst>
            </p:cNvPr>
            <p:cNvGrpSpPr/>
            <p:nvPr/>
          </p:nvGrpSpPr>
          <p:grpSpPr>
            <a:xfrm>
              <a:off x="10424402" y="1020985"/>
              <a:ext cx="560131" cy="911664"/>
              <a:chOff x="10915650" y="5456908"/>
              <a:chExt cx="560131" cy="911664"/>
            </a:xfrm>
          </p:grpSpPr>
          <p:sp>
            <p:nvSpPr>
              <p:cNvPr id="64" name="Rectangle 63">
                <a:extLst>
                  <a:ext uri="{FF2B5EF4-FFF2-40B4-BE49-F238E27FC236}">
                    <a16:creationId xmlns:a16="http://schemas.microsoft.com/office/drawing/2014/main" id="{85AFE9F5-1B63-C643-9D58-070B6736F1D2}"/>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65" name="Straight Connector 64">
                <a:extLst>
                  <a:ext uri="{FF2B5EF4-FFF2-40B4-BE49-F238E27FC236}">
                    <a16:creationId xmlns:a16="http://schemas.microsoft.com/office/drawing/2014/main" id="{94536887-BF58-AB48-BC71-B09C76923F6E}"/>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E2CA7B05-DDA6-0747-BE53-D01CAD395EF0}"/>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3105DAE7-55E4-7B4D-A41B-7889B8DE7D8E}"/>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DD1D4B55-2BB2-2549-8D02-B1851D52F22F}"/>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4" name="Group 53">
              <a:extLst>
                <a:ext uri="{FF2B5EF4-FFF2-40B4-BE49-F238E27FC236}">
                  <a16:creationId xmlns:a16="http://schemas.microsoft.com/office/drawing/2014/main" id="{A8A0F725-88B5-4240-BFFA-4C5BD469CFC5}"/>
                </a:ext>
              </a:extLst>
            </p:cNvPr>
            <p:cNvGrpSpPr/>
            <p:nvPr/>
          </p:nvGrpSpPr>
          <p:grpSpPr>
            <a:xfrm>
              <a:off x="10424095" y="106421"/>
              <a:ext cx="560131" cy="911664"/>
              <a:chOff x="10915650" y="5456908"/>
              <a:chExt cx="560131" cy="911664"/>
            </a:xfrm>
          </p:grpSpPr>
          <p:sp>
            <p:nvSpPr>
              <p:cNvPr id="59" name="Rectangle 58">
                <a:extLst>
                  <a:ext uri="{FF2B5EF4-FFF2-40B4-BE49-F238E27FC236}">
                    <a16:creationId xmlns:a16="http://schemas.microsoft.com/office/drawing/2014/main" id="{394387D2-A911-2641-8A84-1DBCBE7C72F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60" name="Straight Connector 59">
                <a:extLst>
                  <a:ext uri="{FF2B5EF4-FFF2-40B4-BE49-F238E27FC236}">
                    <a16:creationId xmlns:a16="http://schemas.microsoft.com/office/drawing/2014/main" id="{76715148-87C7-2546-BCCC-CE694B032846}"/>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6D946435-EB3C-294E-824B-82E8A71E0CE3}"/>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A6282275-3BC6-664D-9808-79CE273A6E3C}"/>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0AD45E49-7E62-8D4C-A301-3251D3D784C3}"/>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5" name="Rectangle 54">
              <a:extLst>
                <a:ext uri="{FF2B5EF4-FFF2-40B4-BE49-F238E27FC236}">
                  <a16:creationId xmlns:a16="http://schemas.microsoft.com/office/drawing/2014/main" id="{954EF71A-B6F1-AD4D-9622-CB5E29F67855}"/>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56" name="Rectangle 55">
              <a:extLst>
                <a:ext uri="{FF2B5EF4-FFF2-40B4-BE49-F238E27FC236}">
                  <a16:creationId xmlns:a16="http://schemas.microsoft.com/office/drawing/2014/main" id="{374A4E7C-AC28-324B-A34B-8B9321E63FCC}"/>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57" name="Rectangle 56">
              <a:extLst>
                <a:ext uri="{FF2B5EF4-FFF2-40B4-BE49-F238E27FC236}">
                  <a16:creationId xmlns:a16="http://schemas.microsoft.com/office/drawing/2014/main" id="{AF58728A-FE40-1343-AADB-74ABE99F8623}"/>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58" name="Rectangle 57">
              <a:extLst>
                <a:ext uri="{FF2B5EF4-FFF2-40B4-BE49-F238E27FC236}">
                  <a16:creationId xmlns:a16="http://schemas.microsoft.com/office/drawing/2014/main" id="{0D3E134D-98BA-7E49-84F7-AA2B17BE8459}"/>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Tree>
    <p:extLst>
      <p:ext uri="{BB962C8B-B14F-4D97-AF65-F5344CB8AC3E}">
        <p14:creationId xmlns:p14="http://schemas.microsoft.com/office/powerpoint/2010/main" val="27511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xit" presetSubtype="0" fill="hold" nodeType="withEffect">
                                  <p:stCondLst>
                                    <p:cond delay="0"/>
                                  </p:stCondLst>
                                  <p:childTnLst>
                                    <p:animEffect transition="out" filter="dissolv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Base Address of Row [</a:t>
            </a:r>
            <a:r>
              <a:rPr lang="en-US" i="1" dirty="0" err="1"/>
              <a:t>i</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4" name="Group 13">
            <a:extLst>
              <a:ext uri="{FF2B5EF4-FFF2-40B4-BE49-F238E27FC236}">
                <a16:creationId xmlns:a16="http://schemas.microsoft.com/office/drawing/2014/main" id="{E210BE6E-97EA-0F44-9072-ECE3D1D8337A}"/>
              </a:ext>
            </a:extLst>
          </p:cNvPr>
          <p:cNvGrpSpPr/>
          <p:nvPr/>
        </p:nvGrpSpPr>
        <p:grpSpPr>
          <a:xfrm>
            <a:off x="3846443" y="4271384"/>
            <a:ext cx="3953660" cy="2145242"/>
            <a:chOff x="-1833312" y="4440812"/>
            <a:chExt cx="3953660" cy="2145242"/>
          </a:xfrm>
        </p:grpSpPr>
        <p:sp>
          <p:nvSpPr>
            <p:cNvPr id="15" name="Oval 14">
              <a:extLst>
                <a:ext uri="{FF2B5EF4-FFF2-40B4-BE49-F238E27FC236}">
                  <a16:creationId xmlns:a16="http://schemas.microsoft.com/office/drawing/2014/main" id="{93C3F888-0B62-C441-81F6-EB80F098BBFC}"/>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B357B-5909-9847-8E77-69FA7670F641}"/>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17" name="Straight Connector 16">
              <a:extLst>
                <a:ext uri="{FF2B5EF4-FFF2-40B4-BE49-F238E27FC236}">
                  <a16:creationId xmlns:a16="http://schemas.microsoft.com/office/drawing/2014/main" id="{30712DD6-A556-754D-B8E0-114B37813F3B}"/>
                </a:ext>
              </a:extLst>
            </p:cNvPr>
            <p:cNvCxnSpPr>
              <a:cxnSpLocks/>
              <a:stCxn id="16" idx="1"/>
              <a:endCxn id="1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11184F9C-3DEE-A549-ACCD-6FD894C0249D}"/>
              </a:ext>
            </a:extLst>
          </p:cNvPr>
          <p:cNvGrpSpPr/>
          <p:nvPr/>
        </p:nvGrpSpPr>
        <p:grpSpPr>
          <a:xfrm>
            <a:off x="1404729" y="2809396"/>
            <a:ext cx="7486130" cy="1218520"/>
            <a:chOff x="-7046140" y="2198907"/>
            <a:chExt cx="7486130" cy="1218520"/>
          </a:xfrm>
        </p:grpSpPr>
        <p:sp>
          <p:nvSpPr>
            <p:cNvPr id="19" name="Oval 18">
              <a:extLst>
                <a:ext uri="{FF2B5EF4-FFF2-40B4-BE49-F238E27FC236}">
                  <a16:creationId xmlns:a16="http://schemas.microsoft.com/office/drawing/2014/main" id="{F1AE9758-0634-B74F-B04D-3A571C418F90}"/>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36BACF-EF68-4345-BB62-0D642866B7EB}"/>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1" name="Straight Connector 20">
              <a:extLst>
                <a:ext uri="{FF2B5EF4-FFF2-40B4-BE49-F238E27FC236}">
                  <a16:creationId xmlns:a16="http://schemas.microsoft.com/office/drawing/2014/main" id="{632B51D6-0581-2C43-8FD6-927346153C60}"/>
                </a:ext>
              </a:extLst>
            </p:cNvPr>
            <p:cNvCxnSpPr>
              <a:cxnSpLocks/>
              <a:stCxn id="20" idx="2"/>
              <a:endCxn id="19"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Oval 21">
            <a:extLst>
              <a:ext uri="{FF2B5EF4-FFF2-40B4-BE49-F238E27FC236}">
                <a16:creationId xmlns:a16="http://schemas.microsoft.com/office/drawing/2014/main" id="{10FCC939-41B2-044F-B60C-1AD44945E750}"/>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9F5D0C-1137-FA45-AA0F-33D9D50B2009}"/>
              </a:ext>
            </a:extLst>
          </p:cNvPr>
          <p:cNvPicPr>
            <a:picLocks noChangeAspect="1"/>
          </p:cNvPicPr>
          <p:nvPr/>
        </p:nvPicPr>
        <p:blipFill>
          <a:blip r:embed="rId4"/>
          <a:stretch>
            <a:fillRect/>
          </a:stretch>
        </p:blipFill>
        <p:spPr>
          <a:xfrm>
            <a:off x="609601" y="1813197"/>
            <a:ext cx="11184834" cy="388876"/>
          </a:xfrm>
          <a:prstGeom prst="rect">
            <a:avLst/>
          </a:prstGeom>
        </p:spPr>
      </p:pic>
      <p:pic>
        <p:nvPicPr>
          <p:cNvPr id="23" name="Picture 22">
            <a:extLst>
              <a:ext uri="{FF2B5EF4-FFF2-40B4-BE49-F238E27FC236}">
                <a16:creationId xmlns:a16="http://schemas.microsoft.com/office/drawing/2014/main" id="{61736FF2-F61C-3E46-A81C-6D0D60E1E667}"/>
              </a:ext>
            </a:extLst>
          </p:cNvPr>
          <p:cNvPicPr>
            <a:picLocks noChangeAspect="1"/>
          </p:cNvPicPr>
          <p:nvPr/>
        </p:nvPicPr>
        <p:blipFill>
          <a:blip r:embed="rId5"/>
          <a:stretch>
            <a:fillRect/>
          </a:stretch>
        </p:blipFill>
        <p:spPr>
          <a:xfrm>
            <a:off x="917177" y="1790249"/>
            <a:ext cx="10119108" cy="411824"/>
          </a:xfrm>
          <a:prstGeom prst="rect">
            <a:avLst/>
          </a:prstGeom>
        </p:spPr>
      </p:pic>
    </p:spTree>
    <p:extLst>
      <p:ext uri="{BB962C8B-B14F-4D97-AF65-F5344CB8AC3E}">
        <p14:creationId xmlns:p14="http://schemas.microsoft.com/office/powerpoint/2010/main" val="2789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par>
                                <p:cTn id="13" presetID="14" presetClass="exit" presetSubtype="5" fill="hold" nodeType="withEffect">
                                  <p:stCondLst>
                                    <p:cond delay="0"/>
                                  </p:stCondLst>
                                  <p:childTnLst>
                                    <p:animEffect transition="out" filter="randombar(vertical)">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pic>
        <p:nvPicPr>
          <p:cNvPr id="11" name="Picture 10">
            <a:extLst>
              <a:ext uri="{FF2B5EF4-FFF2-40B4-BE49-F238E27FC236}">
                <a16:creationId xmlns:a16="http://schemas.microsoft.com/office/drawing/2014/main" id="{38A1B2FC-40B5-3647-BDA6-AAA90C277206}"/>
              </a:ext>
            </a:extLst>
          </p:cNvPr>
          <p:cNvPicPr>
            <a:picLocks noChangeAspect="1"/>
          </p:cNvPicPr>
          <p:nvPr/>
        </p:nvPicPr>
        <p:blipFill>
          <a:blip r:embed="rId4"/>
          <a:stretch>
            <a:fillRect/>
          </a:stretch>
        </p:blipFill>
        <p:spPr>
          <a:xfrm>
            <a:off x="369052" y="2040483"/>
            <a:ext cx="11672883" cy="442076"/>
          </a:xfrm>
          <a:prstGeom prst="rect">
            <a:avLst/>
          </a:prstGeom>
        </p:spPr>
      </p:pic>
      <p:pic>
        <p:nvPicPr>
          <p:cNvPr id="12" name="Picture 11">
            <a:extLst>
              <a:ext uri="{FF2B5EF4-FFF2-40B4-BE49-F238E27FC236}">
                <a16:creationId xmlns:a16="http://schemas.microsoft.com/office/drawing/2014/main" id="{066132AF-3B9D-5442-9604-0FCB34CCFB2A}"/>
              </a:ext>
            </a:extLst>
          </p:cNvPr>
          <p:cNvPicPr>
            <a:picLocks noChangeAspect="1"/>
          </p:cNvPicPr>
          <p:nvPr/>
        </p:nvPicPr>
        <p:blipFill>
          <a:blip r:embed="rId5"/>
          <a:stretch>
            <a:fillRect/>
          </a:stretch>
        </p:blipFill>
        <p:spPr>
          <a:xfrm>
            <a:off x="1055293" y="2038867"/>
            <a:ext cx="10986642" cy="443692"/>
          </a:xfrm>
          <a:prstGeom prst="rect">
            <a:avLst/>
          </a:prstGeom>
        </p:spPr>
      </p:pic>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6"/>
          <a:stretch>
            <a:fillRect/>
          </a:stretch>
        </p:blipFill>
        <p:spPr>
          <a:xfrm>
            <a:off x="2651552" y="378744"/>
            <a:ext cx="9540447" cy="331704"/>
          </a:xfrm>
          <a:prstGeom prst="rect">
            <a:avLst/>
          </a:prstGeom>
          <a:solidFill>
            <a:srgbClr val="002060"/>
          </a:solidFill>
        </p:spPr>
      </p:pic>
      <p:grpSp>
        <p:nvGrpSpPr>
          <p:cNvPr id="36" name="Group 35">
            <a:extLst>
              <a:ext uri="{FF2B5EF4-FFF2-40B4-BE49-F238E27FC236}">
                <a16:creationId xmlns:a16="http://schemas.microsoft.com/office/drawing/2014/main" id="{5B315893-B0F9-4B4B-A8BF-E72AE4FCEBB2}"/>
              </a:ext>
            </a:extLst>
          </p:cNvPr>
          <p:cNvGrpSpPr/>
          <p:nvPr/>
        </p:nvGrpSpPr>
        <p:grpSpPr>
          <a:xfrm>
            <a:off x="2451652" y="378744"/>
            <a:ext cx="6086061" cy="2103815"/>
            <a:chOff x="578669" y="2254982"/>
            <a:chExt cx="6086061" cy="2103815"/>
          </a:xfrm>
        </p:grpSpPr>
        <p:sp>
          <p:nvSpPr>
            <p:cNvPr id="37" name="Oval 36">
              <a:extLst>
                <a:ext uri="{FF2B5EF4-FFF2-40B4-BE49-F238E27FC236}">
                  <a16:creationId xmlns:a16="http://schemas.microsoft.com/office/drawing/2014/main" id="{0E128C21-72F1-7F49-81EF-BE08E1172292}"/>
                </a:ext>
              </a:extLst>
            </p:cNvPr>
            <p:cNvSpPr/>
            <p:nvPr/>
          </p:nvSpPr>
          <p:spPr>
            <a:xfrm>
              <a:off x="2871296" y="3882799"/>
              <a:ext cx="3793434" cy="4759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2271C-8BB6-8046-AF5F-AF91591AFBAC}"/>
                </a:ext>
              </a:extLst>
            </p:cNvPr>
            <p:cNvSpPr/>
            <p:nvPr/>
          </p:nvSpPr>
          <p:spPr>
            <a:xfrm>
              <a:off x="578669" y="2254982"/>
              <a:ext cx="299930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3A3B834-CDB5-E246-84C4-0B085D9F1095}"/>
                </a:ext>
              </a:extLst>
            </p:cNvPr>
            <p:cNvCxnSpPr>
              <a:cxnSpLocks/>
              <a:stCxn id="38" idx="4"/>
              <a:endCxn id="37" idx="0"/>
            </p:cNvCxnSpPr>
            <p:nvPr/>
          </p:nvCxnSpPr>
          <p:spPr>
            <a:xfrm>
              <a:off x="2078323" y="2610678"/>
              <a:ext cx="2689690" cy="127212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6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xit" presetSubtype="5" fill="hold" nodeType="withEffect">
                                  <p:stCondLst>
                                    <p:cond delay="0"/>
                                  </p:stCondLst>
                                  <p:childTnLst>
                                    <p:animEffect transition="out" filter="randombar(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4"/>
          <a:stretch>
            <a:fillRect/>
          </a:stretch>
        </p:blipFill>
        <p:spPr>
          <a:xfrm>
            <a:off x="2651552" y="378744"/>
            <a:ext cx="9540447" cy="331704"/>
          </a:xfrm>
          <a:prstGeom prst="rect">
            <a:avLst/>
          </a:prstGeom>
          <a:solidFill>
            <a:srgbClr val="002060"/>
          </a:solidFill>
        </p:spPr>
      </p:pic>
      <p:pic>
        <p:nvPicPr>
          <p:cNvPr id="13" name="Picture 12">
            <a:extLst>
              <a:ext uri="{FF2B5EF4-FFF2-40B4-BE49-F238E27FC236}">
                <a16:creationId xmlns:a16="http://schemas.microsoft.com/office/drawing/2014/main" id="{1F02B4E3-BB9C-EB47-A724-D2F35FD42B84}"/>
              </a:ext>
            </a:extLst>
          </p:cNvPr>
          <p:cNvPicPr>
            <a:picLocks noChangeAspect="1"/>
          </p:cNvPicPr>
          <p:nvPr/>
        </p:nvPicPr>
        <p:blipFill>
          <a:blip r:embed="rId5"/>
          <a:stretch>
            <a:fillRect/>
          </a:stretch>
        </p:blipFill>
        <p:spPr>
          <a:xfrm>
            <a:off x="369052" y="1579085"/>
            <a:ext cx="11453896" cy="1699664"/>
          </a:xfrm>
          <a:prstGeom prst="rect">
            <a:avLst/>
          </a:prstGeom>
        </p:spPr>
      </p:pic>
    </p:spTree>
    <p:extLst>
      <p:ext uri="{BB962C8B-B14F-4D97-AF65-F5344CB8AC3E}">
        <p14:creationId xmlns:p14="http://schemas.microsoft.com/office/powerpoint/2010/main" val="250408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lnSpcReduction="1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rdi</a:t>
            </a:r>
            <a:r>
              <a:rPr lang="en-US" sz="2000" dirty="0">
                <a:solidFill>
                  <a:schemeClr val="bg1"/>
                </a:solidFill>
                <a:cs typeface="Courier New Bold" panose="02070609020205020404" pitchFamily="49" charset="0"/>
              </a:rPr>
              <a:t>	j in %</a:t>
            </a:r>
            <a:r>
              <a:rPr lang="en-US" sz="2000" dirty="0" err="1">
                <a:solidFill>
                  <a:schemeClr val="bg1"/>
                </a:solidFill>
                <a:cs typeface="Courier New Bold" panose="02070609020205020404" pitchFamily="49" charset="0"/>
              </a:rPr>
              <a:t>rsi</a:t>
            </a:r>
            <a:r>
              <a:rPr lang="en-US" sz="2000" dirty="0">
                <a:solidFill>
                  <a:schemeClr val="bg1"/>
                </a:solidFill>
                <a:cs typeface="Courier New Bold" panose="02070609020205020404" pitchFamily="49" charset="0"/>
              </a:rPr>
              <a:t>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rax</a:t>
            </a:r>
            <a:endParaRPr lang="en-US" sz="2000" dirty="0">
              <a:solidFill>
                <a:schemeClr val="bg1"/>
              </a:solidFill>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0(,%rdi,8),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subq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rsi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(%rsi,%rsi,2),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(%rdi,%rdx,2),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B(,%rdx,8),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A(,%rax,8),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rdx</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1106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fontScale="85000" lnSpcReduction="2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X0	j in X1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adrp</a:t>
            </a:r>
            <a:r>
              <a:rPr lang="en-US" sz="20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:lo12:.LANCHOR0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x3, x0,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sub     x3,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x3, x3, x1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x3, [x2, x3,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336</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x1,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x0,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x0, [x2,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x0,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381800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3F634-3CC0-F143-AB39-02EA006B4C4C}"/>
              </a:ext>
            </a:extLst>
          </p:cNvPr>
          <p:cNvSpPr>
            <a:spLocks noGrp="1"/>
          </p:cNvSpPr>
          <p:nvPr>
            <p:ph type="title"/>
          </p:nvPr>
        </p:nvSpPr>
        <p:spPr/>
        <p:txBody>
          <a:bodyPr/>
          <a:lstStyle/>
          <a:p>
            <a:r>
              <a:rPr lang="en-US" dirty="0"/>
              <a:t>Nested Arrays are Great, but…</a:t>
            </a:r>
          </a:p>
        </p:txBody>
      </p:sp>
      <p:sp>
        <p:nvSpPr>
          <p:cNvPr id="9" name="Content Placeholder 8">
            <a:extLst>
              <a:ext uri="{FF2B5EF4-FFF2-40B4-BE49-F238E27FC236}">
                <a16:creationId xmlns:a16="http://schemas.microsoft.com/office/drawing/2014/main" id="{2727689C-2A51-6A44-8197-DFED66C73F4B}"/>
              </a:ext>
            </a:extLst>
          </p:cNvPr>
          <p:cNvSpPr>
            <a:spLocks noGrp="1"/>
          </p:cNvSpPr>
          <p:nvPr>
            <p:ph idx="1"/>
          </p:nvPr>
        </p:nvSpPr>
        <p:spPr/>
        <p:txBody>
          <a:bodyPr/>
          <a:lstStyle/>
          <a:p>
            <a:r>
              <a:rPr lang="en-US" dirty="0"/>
              <a:t>Nested arrays are compact &amp; fast to access     🎉</a:t>
            </a:r>
          </a:p>
          <a:p>
            <a:endParaRPr lang="en-US" dirty="0"/>
          </a:p>
          <a:p>
            <a:r>
              <a:rPr lang="en-US" dirty="0"/>
              <a:t>Nested arrays require </a:t>
            </a:r>
            <a:r>
              <a:rPr lang="en-US" i="1" dirty="0"/>
              <a:t>a priori</a:t>
            </a:r>
            <a:r>
              <a:rPr lang="en-US" dirty="0"/>
              <a:t> knowledge of dimensions     😞</a:t>
            </a:r>
          </a:p>
          <a:p>
            <a:endParaRPr lang="en-US" dirty="0"/>
          </a:p>
          <a:p>
            <a:r>
              <a:rPr lang="en-US" dirty="0"/>
              <a:t>Nested arrays require all rows to be the same length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97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Iliffe Vectors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30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err="1"/>
              <a:t>Illiffe</a:t>
            </a:r>
            <a:r>
              <a:rPr lang="en-US" dirty="0"/>
              <a:t> Vector = Array of Pointers to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A[0]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A[1]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pointer</a:t>
            </a:r>
            <a:br>
              <a:rPr lang="en-US" dirty="0"/>
            </a:br>
            <a:r>
              <a:rPr lang="en-US" dirty="0"/>
              <a:t>Each pointer points to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54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One-Dimensional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Iliffe Vector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7A345C9-DB4F-464E-97DA-CBC3E49BA14A}"/>
              </a:ext>
            </a:extLst>
          </p:cNvPr>
          <p:cNvGrpSpPr/>
          <p:nvPr/>
        </p:nvGrpSpPr>
        <p:grpSpPr>
          <a:xfrm>
            <a:off x="5740470" y="438907"/>
            <a:ext cx="5189269" cy="2252823"/>
            <a:chOff x="5668816" y="5153646"/>
            <a:chExt cx="6169888" cy="2678540"/>
          </a:xfrm>
        </p:grpSpPr>
        <p:sp>
          <p:nvSpPr>
            <p:cNvPr id="9" name="Rectangle 8">
              <a:extLst>
                <a:ext uri="{FF2B5EF4-FFF2-40B4-BE49-F238E27FC236}">
                  <a16:creationId xmlns:a16="http://schemas.microsoft.com/office/drawing/2014/main" id="{957E8492-E5BC-5340-B75D-56B526FE554E}"/>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A[1][1]</a:t>
              </a:r>
            </a:p>
          </p:txBody>
        </p:sp>
        <p:sp>
          <p:nvSpPr>
            <p:cNvPr id="10" name="Rectangle 9">
              <a:extLst>
                <a:ext uri="{FF2B5EF4-FFF2-40B4-BE49-F238E27FC236}">
                  <a16:creationId xmlns:a16="http://schemas.microsoft.com/office/drawing/2014/main" id="{239B660A-4B17-0140-A5E8-EF440E5E2C95}"/>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A[0][C-1]</a:t>
              </a:r>
            </a:p>
          </p:txBody>
        </p:sp>
        <p:sp>
          <p:nvSpPr>
            <p:cNvPr id="11" name="Rectangle 10">
              <a:extLst>
                <a:ext uri="{FF2B5EF4-FFF2-40B4-BE49-F238E27FC236}">
                  <a16:creationId xmlns:a16="http://schemas.microsoft.com/office/drawing/2014/main" id="{58317FDB-9845-114E-B295-323DBE20263A}"/>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A[0][0]</a:t>
              </a:r>
            </a:p>
          </p:txBody>
        </p:sp>
        <p:sp>
          <p:nvSpPr>
            <p:cNvPr id="12" name="Rectangle 11">
              <a:extLst>
                <a:ext uri="{FF2B5EF4-FFF2-40B4-BE49-F238E27FC236}">
                  <a16:creationId xmlns:a16="http://schemas.microsoft.com/office/drawing/2014/main" id="{EE505C95-88DE-AF4A-8276-0A5262309830}"/>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A[0][1]</a:t>
              </a:r>
            </a:p>
          </p:txBody>
        </p:sp>
        <p:sp>
          <p:nvSpPr>
            <p:cNvPr id="13" name="Rectangle 12">
              <a:extLst>
                <a:ext uri="{FF2B5EF4-FFF2-40B4-BE49-F238E27FC236}">
                  <a16:creationId xmlns:a16="http://schemas.microsoft.com/office/drawing/2014/main" id="{22F895A3-B56E-CA4D-ADC3-AAE2DE66F4A7}"/>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a:extLst>
                <a:ext uri="{FF2B5EF4-FFF2-40B4-BE49-F238E27FC236}">
                  <a16:creationId xmlns:a16="http://schemas.microsoft.com/office/drawing/2014/main" id="{DC91F099-E79F-884F-9C8C-E5C26877DD16}"/>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A[1][C-1]</a:t>
              </a:r>
            </a:p>
          </p:txBody>
        </p:sp>
        <p:sp>
          <p:nvSpPr>
            <p:cNvPr id="15" name="Rectangle 14">
              <a:extLst>
                <a:ext uri="{FF2B5EF4-FFF2-40B4-BE49-F238E27FC236}">
                  <a16:creationId xmlns:a16="http://schemas.microsoft.com/office/drawing/2014/main" id="{23A4F5E9-9003-DC4D-AFC7-CB7E4397CCB6}"/>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p>
          </p:txBody>
        </p:sp>
        <p:sp>
          <p:nvSpPr>
            <p:cNvPr id="16" name="Rectangle 15">
              <a:extLst>
                <a:ext uri="{FF2B5EF4-FFF2-40B4-BE49-F238E27FC236}">
                  <a16:creationId xmlns:a16="http://schemas.microsoft.com/office/drawing/2014/main" id="{5BC960C5-58AB-B94C-8889-3FEC584537A3}"/>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7" name="Rectangle 16">
              <a:extLst>
                <a:ext uri="{FF2B5EF4-FFF2-40B4-BE49-F238E27FC236}">
                  <a16:creationId xmlns:a16="http://schemas.microsoft.com/office/drawing/2014/main" id="{960C3E90-F910-4F40-A32D-6610B260CB23}"/>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A[R-1][C-1]</a:t>
              </a:r>
            </a:p>
          </p:txBody>
        </p:sp>
        <p:sp>
          <p:nvSpPr>
            <p:cNvPr id="18" name="Rectangle 17">
              <a:extLst>
                <a:ext uri="{FF2B5EF4-FFF2-40B4-BE49-F238E27FC236}">
                  <a16:creationId xmlns:a16="http://schemas.microsoft.com/office/drawing/2014/main" id="{BDC5F8F0-0ACB-9448-8429-350BD5CCC0D3}"/>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A[R-1][0]</a:t>
              </a:r>
            </a:p>
          </p:txBody>
        </p:sp>
        <p:sp>
          <p:nvSpPr>
            <p:cNvPr id="19" name="Rectangle 18">
              <a:extLst>
                <a:ext uri="{FF2B5EF4-FFF2-40B4-BE49-F238E27FC236}">
                  <a16:creationId xmlns:a16="http://schemas.microsoft.com/office/drawing/2014/main" id="{2E9B95C0-0EC3-5B4F-84C0-F48EFCDAEA39}"/>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A[R-1][1]</a:t>
              </a:r>
            </a:p>
          </p:txBody>
        </p:sp>
        <p:sp>
          <p:nvSpPr>
            <p:cNvPr id="20" name="Rectangle 19">
              <a:extLst>
                <a:ext uri="{FF2B5EF4-FFF2-40B4-BE49-F238E27FC236}">
                  <a16:creationId xmlns:a16="http://schemas.microsoft.com/office/drawing/2014/main" id="{F376AC2E-0D16-5348-99D2-7071284AF8DF}"/>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1" name="Rectangle 20">
              <a:extLst>
                <a:ext uri="{FF2B5EF4-FFF2-40B4-BE49-F238E27FC236}">
                  <a16:creationId xmlns:a16="http://schemas.microsoft.com/office/drawing/2014/main" id="{69F6646D-F694-0542-BE15-78AD12033B1A}"/>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2" name="Rectangle 21">
              <a:extLst>
                <a:ext uri="{FF2B5EF4-FFF2-40B4-BE49-F238E27FC236}">
                  <a16:creationId xmlns:a16="http://schemas.microsoft.com/office/drawing/2014/main" id="{79D8D8F5-9F42-E24C-B4C7-ACBCA587AF72}"/>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3" name="Rectangle 22">
              <a:extLst>
                <a:ext uri="{FF2B5EF4-FFF2-40B4-BE49-F238E27FC236}">
                  <a16:creationId xmlns:a16="http://schemas.microsoft.com/office/drawing/2014/main" id="{548A105F-1F3F-754E-B9EE-A10815D6095B}"/>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sp>
          <p:nvSpPr>
            <p:cNvPr id="24" name="Rectangle 23">
              <a:extLst>
                <a:ext uri="{FF2B5EF4-FFF2-40B4-BE49-F238E27FC236}">
                  <a16:creationId xmlns:a16="http://schemas.microsoft.com/office/drawing/2014/main" id="{668DCE5A-9A81-C14F-8B6C-CFF7B16E9292}"/>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grpSp>
        <p:nvGrpSpPr>
          <p:cNvPr id="42" name="Group 41">
            <a:extLst>
              <a:ext uri="{FF2B5EF4-FFF2-40B4-BE49-F238E27FC236}">
                <a16:creationId xmlns:a16="http://schemas.microsoft.com/office/drawing/2014/main" id="{18C58AF6-9BDF-B94B-8BA2-6F8B8E95E97E}"/>
              </a:ext>
            </a:extLst>
          </p:cNvPr>
          <p:cNvGrpSpPr/>
          <p:nvPr/>
        </p:nvGrpSpPr>
        <p:grpSpPr>
          <a:xfrm>
            <a:off x="796161" y="3231872"/>
            <a:ext cx="9888617" cy="3489603"/>
            <a:chOff x="1209440" y="1412959"/>
            <a:chExt cx="9888617" cy="3489603"/>
          </a:xfrm>
        </p:grpSpPr>
        <p:sp>
          <p:nvSpPr>
            <p:cNvPr id="26" name="Rectangle 25">
              <a:extLst>
                <a:ext uri="{FF2B5EF4-FFF2-40B4-BE49-F238E27FC236}">
                  <a16:creationId xmlns:a16="http://schemas.microsoft.com/office/drawing/2014/main" id="{02FA3E08-456E-7845-8176-C53700568A5C}"/>
                </a:ext>
              </a:extLst>
            </p:cNvPr>
            <p:cNvSpPr/>
            <p:nvPr/>
          </p:nvSpPr>
          <p:spPr>
            <a:xfrm>
              <a:off x="1546426"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27" name="Rectangle 26">
              <a:extLst>
                <a:ext uri="{FF2B5EF4-FFF2-40B4-BE49-F238E27FC236}">
                  <a16:creationId xmlns:a16="http://schemas.microsoft.com/office/drawing/2014/main" id="{90C48A52-F564-8B48-9E7C-994D549A0279}"/>
                </a:ext>
              </a:extLst>
            </p:cNvPr>
            <p:cNvSpPr/>
            <p:nvPr/>
          </p:nvSpPr>
          <p:spPr>
            <a:xfrm>
              <a:off x="2788718"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28" name="Rectangle 27">
              <a:extLst>
                <a:ext uri="{FF2B5EF4-FFF2-40B4-BE49-F238E27FC236}">
                  <a16:creationId xmlns:a16="http://schemas.microsoft.com/office/drawing/2014/main" id="{FC7D571B-7FE7-1244-AEFE-138A88566932}"/>
                </a:ext>
              </a:extLst>
            </p:cNvPr>
            <p:cNvSpPr/>
            <p:nvPr/>
          </p:nvSpPr>
          <p:spPr>
            <a:xfrm>
              <a:off x="4010224" y="4366852"/>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ectangle 28">
              <a:extLst>
                <a:ext uri="{FF2B5EF4-FFF2-40B4-BE49-F238E27FC236}">
                  <a16:creationId xmlns:a16="http://schemas.microsoft.com/office/drawing/2014/main" id="{EA3431D0-563B-3E4C-8C0F-643F8A7314DD}"/>
                </a:ext>
              </a:extLst>
            </p:cNvPr>
            <p:cNvSpPr/>
            <p:nvPr/>
          </p:nvSpPr>
          <p:spPr>
            <a:xfrm>
              <a:off x="3665091"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30" name="Rectangle 29">
              <a:extLst>
                <a:ext uri="{FF2B5EF4-FFF2-40B4-BE49-F238E27FC236}">
                  <a16:creationId xmlns:a16="http://schemas.microsoft.com/office/drawing/2014/main" id="{32F4BA31-A0C1-2841-A7F8-C56530B2EB3C}"/>
                </a:ext>
              </a:extLst>
            </p:cNvPr>
            <p:cNvSpPr/>
            <p:nvPr/>
          </p:nvSpPr>
          <p:spPr>
            <a:xfrm>
              <a:off x="4907383"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31" name="Rectangle 30">
              <a:extLst>
                <a:ext uri="{FF2B5EF4-FFF2-40B4-BE49-F238E27FC236}">
                  <a16:creationId xmlns:a16="http://schemas.microsoft.com/office/drawing/2014/main" id="{07B9C83C-F3F6-894C-A0EC-3239B2BE3727}"/>
                </a:ext>
              </a:extLst>
            </p:cNvPr>
            <p:cNvSpPr/>
            <p:nvPr/>
          </p:nvSpPr>
          <p:spPr>
            <a:xfrm>
              <a:off x="6128889" y="3562727"/>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4D0C281A-FE90-DA43-97F9-1E8A9642A3B9}"/>
                </a:ext>
              </a:extLst>
            </p:cNvPr>
            <p:cNvSpPr/>
            <p:nvPr/>
          </p:nvSpPr>
          <p:spPr>
            <a:xfrm>
              <a:off x="6149675"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33" name="Rectangle 32">
              <a:extLst>
                <a:ext uri="{FF2B5EF4-FFF2-40B4-BE49-F238E27FC236}">
                  <a16:creationId xmlns:a16="http://schemas.microsoft.com/office/drawing/2014/main" id="{B7683DA9-03B8-2F43-836F-E6B2E390897C}"/>
                </a:ext>
              </a:extLst>
            </p:cNvPr>
            <p:cNvSpPr/>
            <p:nvPr/>
          </p:nvSpPr>
          <p:spPr>
            <a:xfrm>
              <a:off x="7391967"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34" name="Rectangle 33">
              <a:extLst>
                <a:ext uri="{FF2B5EF4-FFF2-40B4-BE49-F238E27FC236}">
                  <a16:creationId xmlns:a16="http://schemas.microsoft.com/office/drawing/2014/main" id="{F22FB4EC-1CE4-F344-AB60-1DE570527459}"/>
                </a:ext>
              </a:extLst>
            </p:cNvPr>
            <p:cNvSpPr/>
            <p:nvPr/>
          </p:nvSpPr>
          <p:spPr>
            <a:xfrm>
              <a:off x="8613473" y="2789254"/>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Rectangle 34">
              <a:extLst>
                <a:ext uri="{FF2B5EF4-FFF2-40B4-BE49-F238E27FC236}">
                  <a16:creationId xmlns:a16="http://schemas.microsoft.com/office/drawing/2014/main" id="{7CBBE3FF-26F0-E64C-9323-EBC75142EA88}"/>
                </a:ext>
              </a:extLst>
            </p:cNvPr>
            <p:cNvSpPr/>
            <p:nvPr/>
          </p:nvSpPr>
          <p:spPr>
            <a:xfrm>
              <a:off x="1209440" y="1414085"/>
              <a:ext cx="1242292" cy="53570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sp>
          <p:nvSpPr>
            <p:cNvPr id="36" name="Rectangle 35">
              <a:extLst>
                <a:ext uri="{FF2B5EF4-FFF2-40B4-BE49-F238E27FC236}">
                  <a16:creationId xmlns:a16="http://schemas.microsoft.com/office/drawing/2014/main" id="{02D210C2-4B0F-1B4B-9BF9-E7B81A34D803}"/>
                </a:ext>
              </a:extLst>
            </p:cNvPr>
            <p:cNvSpPr/>
            <p:nvPr/>
          </p:nvSpPr>
          <p:spPr>
            <a:xfrm>
              <a:off x="2453978" y="1412959"/>
              <a:ext cx="1242292" cy="5368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7" name="Rectangle 36">
              <a:extLst>
                <a:ext uri="{FF2B5EF4-FFF2-40B4-BE49-F238E27FC236}">
                  <a16:creationId xmlns:a16="http://schemas.microsoft.com/office/drawing/2014/main" id="{35EF3B5C-A44C-134A-8C72-71CA299AF7F9}"/>
                </a:ext>
              </a:extLst>
            </p:cNvPr>
            <p:cNvSpPr/>
            <p:nvPr/>
          </p:nvSpPr>
          <p:spPr>
            <a:xfrm>
              <a:off x="6170461" y="1412961"/>
              <a:ext cx="1221506" cy="5368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A[R-1]</a:t>
              </a:r>
            </a:p>
          </p:txBody>
        </p:sp>
        <p:sp>
          <p:nvSpPr>
            <p:cNvPr id="38" name="Rectangle 37">
              <a:extLst>
                <a:ext uri="{FF2B5EF4-FFF2-40B4-BE49-F238E27FC236}">
                  <a16:creationId xmlns:a16="http://schemas.microsoft.com/office/drawing/2014/main" id="{E994CF7C-635F-5945-867A-8DF27923F413}"/>
                </a:ext>
              </a:extLst>
            </p:cNvPr>
            <p:cNvSpPr/>
            <p:nvPr/>
          </p:nvSpPr>
          <p:spPr>
            <a:xfrm>
              <a:off x="3696270" y="1412961"/>
              <a:ext cx="2484584" cy="536832"/>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cxnSp>
          <p:nvCxnSpPr>
            <p:cNvPr id="39" name="Curved Connector 38">
              <a:extLst>
                <a:ext uri="{FF2B5EF4-FFF2-40B4-BE49-F238E27FC236}">
                  <a16:creationId xmlns:a16="http://schemas.microsoft.com/office/drawing/2014/main" id="{A59EF477-7DF7-EA41-A34E-0EDB80B5831B}"/>
                </a:ext>
              </a:extLst>
            </p:cNvPr>
            <p:cNvCxnSpPr>
              <a:stCxn id="35" idx="2"/>
              <a:endCxn id="26" idx="1"/>
            </p:cNvCxnSpPr>
            <p:nvPr/>
          </p:nvCxnSpPr>
          <p:spPr>
            <a:xfrm rot="5400000">
              <a:off x="346048" y="3150169"/>
              <a:ext cx="2684917" cy="284160"/>
            </a:xfrm>
            <a:prstGeom prst="curvedConnector4">
              <a:avLst>
                <a:gd name="adj1" fmla="val 45012"/>
                <a:gd name="adj2" fmla="val 36374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80677D59-1828-7349-9C8C-621118C61ADC}"/>
                </a:ext>
              </a:extLst>
            </p:cNvPr>
            <p:cNvCxnSpPr>
              <a:cxnSpLocks/>
              <a:stCxn id="36" idx="2"/>
              <a:endCxn id="29" idx="1"/>
            </p:cNvCxnSpPr>
            <p:nvPr/>
          </p:nvCxnSpPr>
          <p:spPr>
            <a:xfrm rot="16200000" flipH="1">
              <a:off x="2429712" y="2595203"/>
              <a:ext cx="1880791" cy="589967"/>
            </a:xfrm>
            <a:prstGeom prst="curvedConnector2">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87C3DE01-394B-9E40-9DB1-2BFBA5C3F25B}"/>
                </a:ext>
              </a:extLst>
            </p:cNvPr>
            <p:cNvCxnSpPr>
              <a:cxnSpLocks/>
              <a:stCxn id="37" idx="2"/>
              <a:endCxn id="32" idx="1"/>
            </p:cNvCxnSpPr>
            <p:nvPr/>
          </p:nvCxnSpPr>
          <p:spPr>
            <a:xfrm rot="5400000">
              <a:off x="5911787" y="2187682"/>
              <a:ext cx="1107317" cy="631539"/>
            </a:xfrm>
            <a:prstGeom prst="curvedConnector4">
              <a:avLst>
                <a:gd name="adj1" fmla="val 37905"/>
                <a:gd name="adj2" fmla="val 213174"/>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A1ABB09-1F45-654D-8805-9F6B191AE9B0}"/>
              </a:ext>
            </a:extLst>
          </p:cNvPr>
          <p:cNvSpPr txBox="1"/>
          <p:nvPr/>
        </p:nvSpPr>
        <p:spPr>
          <a:xfrm>
            <a:off x="4198961" y="1414460"/>
            <a:ext cx="1598771" cy="461665"/>
          </a:xfrm>
          <a:prstGeom prst="rect">
            <a:avLst/>
          </a:prstGeom>
          <a:noFill/>
        </p:spPr>
        <p:txBody>
          <a:bodyPr wrap="none" rtlCol="0">
            <a:spAutoFit/>
          </a:bodyPr>
          <a:lstStyle/>
          <a:p>
            <a:r>
              <a:rPr lang="en-US" sz="2400" dirty="0"/>
              <a:t>Conceptual</a:t>
            </a:r>
          </a:p>
        </p:txBody>
      </p:sp>
      <p:sp>
        <p:nvSpPr>
          <p:cNvPr id="44" name="TextBox 43">
            <a:extLst>
              <a:ext uri="{FF2B5EF4-FFF2-40B4-BE49-F238E27FC236}">
                <a16:creationId xmlns:a16="http://schemas.microsoft.com/office/drawing/2014/main" id="{5294942C-C113-A04D-8336-D1CB21631BD4}"/>
              </a:ext>
            </a:extLst>
          </p:cNvPr>
          <p:cNvSpPr txBox="1"/>
          <p:nvPr/>
        </p:nvSpPr>
        <p:spPr>
          <a:xfrm>
            <a:off x="1026636" y="2668386"/>
            <a:ext cx="1030475" cy="461665"/>
          </a:xfrm>
          <a:prstGeom prst="rect">
            <a:avLst/>
          </a:prstGeom>
          <a:noFill/>
        </p:spPr>
        <p:txBody>
          <a:bodyPr wrap="none" rtlCol="0">
            <a:spAutoFit/>
          </a:bodyPr>
          <a:lstStyle/>
          <a:p>
            <a:r>
              <a:rPr lang="en-US" sz="2400" dirty="0"/>
              <a:t>Reality</a:t>
            </a:r>
          </a:p>
        </p:txBody>
      </p:sp>
    </p:spTree>
    <p:extLst>
      <p:ext uri="{BB962C8B-B14F-4D97-AF65-F5344CB8AC3E}">
        <p14:creationId xmlns:p14="http://schemas.microsoft.com/office/powerpoint/2010/main" val="26320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vertical)">
                                      <p:cBhvr>
                                        <p:cTn id="7" dur="500"/>
                                        <p:tgtEl>
                                          <p:spTgt spid="44"/>
                                        </p:tgtEl>
                                      </p:cBhvr>
                                    </p:animEffect>
                                  </p:childTnLst>
                                </p:cTn>
                              </p:par>
                              <p:par>
                                <p:cTn id="8" presetID="14" presetClass="entr" presetSubtype="5"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vertic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4943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salq</a:t>
            </a:r>
            <a:r>
              <a:rPr lang="en-US" dirty="0"/>
              <a:t> $3, %</a:t>
            </a:r>
            <a:r>
              <a:rPr lang="en-US" dirty="0" err="1"/>
              <a:t>rbx</a:t>
            </a:r>
            <a:endParaRPr lang="en-US" dirty="0"/>
          </a:p>
          <a:p>
            <a:pPr lvl="1"/>
            <a:r>
              <a:rPr lang="en-US" dirty="0"/>
              <a:t>Compute </a:t>
            </a:r>
            <a:r>
              <a:rPr lang="en-US" dirty="0" err="1"/>
              <a:t>sizeof</a:t>
            </a:r>
            <a:r>
              <a:rPr lang="en-US" dirty="0"/>
              <a:t>(long) * j</a:t>
            </a:r>
          </a:p>
          <a:p>
            <a:r>
              <a:rPr lang="en-US" dirty="0" err="1"/>
              <a:t>addq</a:t>
            </a:r>
            <a:r>
              <a:rPr lang="en-US" dirty="0"/>
              <a:t> (%rsp,%rbp,8), %</a:t>
            </a:r>
            <a:r>
              <a:rPr lang="en-US" dirty="0" err="1"/>
              <a:t>rbx</a:t>
            </a:r>
            <a:endParaRPr lang="en-US" dirty="0"/>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pPr lvl="1"/>
            <a:r>
              <a:rPr lang="en-US" dirty="0"/>
              <a:t>Add 8j to the retrieved address</a:t>
            </a:r>
          </a:p>
          <a:p>
            <a:r>
              <a:rPr lang="en-US" dirty="0" err="1"/>
              <a:t>movq</a:t>
            </a:r>
            <a:r>
              <a:rPr lang="en-US" dirty="0"/>
              <a:t> (%</a:t>
            </a:r>
            <a:r>
              <a:rPr lang="en-US" dirty="0" err="1"/>
              <a:t>rbx</a:t>
            </a:r>
            <a:r>
              <a:rPr lang="en-US" dirty="0"/>
              <a:t>), %</a:t>
            </a:r>
            <a:r>
              <a:rPr lang="en-US" dirty="0" err="1"/>
              <a:t>rax</a:t>
            </a:r>
            <a:endParaRPr lang="en-US" dirty="0"/>
          </a:p>
          <a:p>
            <a:pPr lvl="1"/>
            <a:r>
              <a:rPr lang="en-US" dirty="0"/>
              <a:t>Retrieve the value at the calculated address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120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400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ldr</a:t>
            </a:r>
            <a:r>
              <a:rPr lang="en-US" dirty="0"/>
              <a:t> x0, [x19, x21, </a:t>
            </a:r>
            <a:r>
              <a:rPr lang="en-US" dirty="0" err="1"/>
              <a:t>lsl</a:t>
            </a:r>
            <a:r>
              <a:rPr lang="en-US" dirty="0"/>
              <a:t> 3]</a:t>
            </a:r>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endParaRPr lang="en-US" dirty="0"/>
          </a:p>
          <a:p>
            <a:r>
              <a:rPr lang="en-US" dirty="0" err="1"/>
              <a:t>ldr</a:t>
            </a:r>
            <a:r>
              <a:rPr lang="en-US" dirty="0"/>
              <a:t> x0, [x0, x20, </a:t>
            </a:r>
            <a:r>
              <a:rPr lang="en-US" dirty="0" err="1"/>
              <a:t>lsl</a:t>
            </a:r>
            <a:r>
              <a:rPr lang="en-US" dirty="0"/>
              <a:t> 3]</a:t>
            </a:r>
          </a:p>
          <a:p>
            <a:pPr lvl="1"/>
            <a:r>
              <a:rPr lang="en-US" dirty="0"/>
              <a:t>Retrieve the value at the calculated address</a:t>
            </a:r>
          </a:p>
          <a:p>
            <a:pPr lvl="2"/>
            <a:r>
              <a:rPr lang="en-US" dirty="0" err="1"/>
              <a:t>row_addr</a:t>
            </a:r>
            <a:r>
              <a:rPr lang="en-US" dirty="0"/>
              <a:t> + </a:t>
            </a:r>
            <a:r>
              <a:rPr lang="en-US" dirty="0" err="1"/>
              <a:t>sizeof</a:t>
            </a:r>
            <a:r>
              <a:rPr lang="en-US" dirty="0"/>
              <a:t>(long) * j</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34678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2BC11-683F-0641-AFF1-7B1EC5B29ED9}"/>
              </a:ext>
            </a:extLst>
          </p:cNvPr>
          <p:cNvSpPr>
            <a:spLocks noGrp="1"/>
          </p:cNvSpPr>
          <p:nvPr>
            <p:ph type="title"/>
          </p:nvPr>
        </p:nvSpPr>
        <p:spPr/>
        <p:txBody>
          <a:bodyPr/>
          <a:lstStyle/>
          <a:p>
            <a:r>
              <a:rPr lang="en-US" dirty="0"/>
              <a:t>Similar Accesses in C</a:t>
            </a:r>
            <a:br>
              <a:rPr lang="en-US" dirty="0"/>
            </a:br>
            <a:r>
              <a:rPr lang="en-US" dirty="0"/>
              <a:t>Different Accesses in Assembly</a:t>
            </a:r>
          </a:p>
        </p:txBody>
      </p:sp>
      <p:sp>
        <p:nvSpPr>
          <p:cNvPr id="8" name="Text Placeholder 7">
            <a:extLst>
              <a:ext uri="{FF2B5EF4-FFF2-40B4-BE49-F238E27FC236}">
                <a16:creationId xmlns:a16="http://schemas.microsoft.com/office/drawing/2014/main" id="{E10FEE13-B041-3B4A-8EA9-A9744F005827}"/>
              </a:ext>
            </a:extLst>
          </p:cNvPr>
          <p:cNvSpPr>
            <a:spLocks noGrp="1"/>
          </p:cNvSpPr>
          <p:nvPr>
            <p:ph type="body" idx="1"/>
          </p:nvPr>
        </p:nvSpPr>
        <p:spPr/>
        <p:txBody>
          <a:bodyPr/>
          <a:lstStyle/>
          <a:p>
            <a:r>
              <a:rPr lang="en-US" dirty="0"/>
              <a:t>Nested Array</a:t>
            </a:r>
          </a:p>
        </p:txBody>
      </p:sp>
      <p:sp>
        <p:nvSpPr>
          <p:cNvPr id="9" name="Content Placeholder 8">
            <a:extLst>
              <a:ext uri="{FF2B5EF4-FFF2-40B4-BE49-F238E27FC236}">
                <a16:creationId xmlns:a16="http://schemas.microsoft.com/office/drawing/2014/main" id="{774E6A7A-EB16-F34F-81E7-0B477C7E78C7}"/>
              </a:ext>
            </a:extLst>
          </p:cNvPr>
          <p:cNvSpPr>
            <a:spLocks noGrp="1"/>
          </p:cNvSpPr>
          <p:nvPr>
            <p:ph sz="half" idx="2"/>
          </p:nvPr>
        </p:nvSpPr>
        <p:spPr/>
        <p:txBody>
          <a:bodyPr/>
          <a:lstStyle/>
          <a:p>
            <a:endParaRPr lang="en-US" sz="2400" dirty="0"/>
          </a:p>
          <a:p>
            <a:endParaRPr lang="en-US" sz="2400" dirty="0"/>
          </a:p>
          <a:p>
            <a:pPr marL="0" indent="0">
              <a:buNone/>
            </a:pPr>
            <a:endParaRPr lang="en-US" dirty="0"/>
          </a:p>
          <a:p>
            <a:r>
              <a:rPr lang="en-US" dirty="0"/>
              <a:t>Element at</a:t>
            </a:r>
            <a:br>
              <a:rPr lang="en-US" dirty="0"/>
            </a:br>
            <a:r>
              <a:rPr lang="en-US" dirty="0"/>
              <a:t>Mem[A + (</a:t>
            </a:r>
            <a:r>
              <a:rPr lang="en-US" i="1" dirty="0"/>
              <a:t>C</a:t>
            </a:r>
            <a:r>
              <a:rPr lang="en-US" dirty="0"/>
              <a:t>*</a:t>
            </a:r>
            <a:r>
              <a:rPr lang="en-US" i="1" dirty="0" err="1"/>
              <a:t>i</a:t>
            </a:r>
            <a:r>
              <a:rPr lang="en-US" dirty="0"/>
              <a:t> + </a:t>
            </a:r>
            <a:r>
              <a:rPr lang="en-US" i="1" dirty="0"/>
              <a:t>j</a:t>
            </a:r>
            <a:r>
              <a:rPr lang="en-US" dirty="0"/>
              <a:t>) * 2]</a:t>
            </a:r>
          </a:p>
          <a:p>
            <a:r>
              <a:rPr lang="en-US" dirty="0"/>
              <a:t>One memory access</a:t>
            </a:r>
          </a:p>
          <a:p>
            <a:pPr lvl="1"/>
            <a:r>
              <a:rPr lang="en-US" dirty="0"/>
              <a:t>Displacement can be computed at compile-time if </a:t>
            </a:r>
            <a:r>
              <a:rPr lang="en-US" i="1" dirty="0" err="1"/>
              <a:t>i</a:t>
            </a:r>
            <a:r>
              <a:rPr lang="en-US" dirty="0"/>
              <a:t>, </a:t>
            </a:r>
            <a:r>
              <a:rPr lang="en-US" i="1" dirty="0"/>
              <a:t>j</a:t>
            </a:r>
            <a:r>
              <a:rPr lang="en-US" dirty="0"/>
              <a:t> are known</a:t>
            </a:r>
          </a:p>
        </p:txBody>
      </p:sp>
      <p:sp>
        <p:nvSpPr>
          <p:cNvPr id="10" name="Text Placeholder 9">
            <a:extLst>
              <a:ext uri="{FF2B5EF4-FFF2-40B4-BE49-F238E27FC236}">
                <a16:creationId xmlns:a16="http://schemas.microsoft.com/office/drawing/2014/main" id="{79CF68D6-2749-5949-B0F5-C7C2D98B61CD}"/>
              </a:ext>
            </a:extLst>
          </p:cNvPr>
          <p:cNvSpPr>
            <a:spLocks noGrp="1"/>
          </p:cNvSpPr>
          <p:nvPr>
            <p:ph type="body" sz="quarter" idx="3"/>
          </p:nvPr>
        </p:nvSpPr>
        <p:spPr/>
        <p:txBody>
          <a:bodyPr/>
          <a:lstStyle/>
          <a:p>
            <a:r>
              <a:rPr lang="en-US" dirty="0"/>
              <a:t>Iliffe Vector</a:t>
            </a:r>
          </a:p>
        </p:txBody>
      </p:sp>
      <p:sp>
        <p:nvSpPr>
          <p:cNvPr id="11" name="Content Placeholder 10">
            <a:extLst>
              <a:ext uri="{FF2B5EF4-FFF2-40B4-BE49-F238E27FC236}">
                <a16:creationId xmlns:a16="http://schemas.microsoft.com/office/drawing/2014/main" id="{6344B722-7A1D-E74C-B67C-4623D31529FA}"/>
              </a:ext>
            </a:extLst>
          </p:cNvPr>
          <p:cNvSpPr>
            <a:spLocks noGrp="1"/>
          </p:cNvSpPr>
          <p:nvPr>
            <p:ph sz="quarter" idx="4"/>
          </p:nvPr>
        </p:nvSpPr>
        <p:spPr>
          <a:xfrm>
            <a:off x="6172200" y="2505074"/>
            <a:ext cx="5183188" cy="4216401"/>
          </a:xfrm>
        </p:spPr>
        <p:txBody>
          <a:bodyPr>
            <a:normAutofit/>
          </a:bodyPr>
          <a:lstStyle/>
          <a:p>
            <a:endParaRPr lang="en-US" sz="2400" dirty="0"/>
          </a:p>
          <a:p>
            <a:endParaRPr lang="en-US" sz="2400" dirty="0"/>
          </a:p>
          <a:p>
            <a:pPr marL="0" indent="0">
              <a:buNone/>
            </a:pPr>
            <a:endParaRPr lang="en-US" dirty="0"/>
          </a:p>
          <a:p>
            <a:r>
              <a:rPr lang="en-US" dirty="0"/>
              <a:t>Element at</a:t>
            </a:r>
            <a:br>
              <a:rPr lang="en-US" dirty="0"/>
            </a:br>
            <a:r>
              <a:rPr lang="en-US" dirty="0"/>
              <a:t>Mem[Mem[A + </a:t>
            </a:r>
            <a:r>
              <a:rPr lang="en-US" i="1" dirty="0" err="1"/>
              <a:t>i</a:t>
            </a:r>
            <a:r>
              <a:rPr lang="en-US" dirty="0"/>
              <a:t> * 8] + </a:t>
            </a:r>
            <a:r>
              <a:rPr lang="en-US" i="1" dirty="0"/>
              <a:t>j</a:t>
            </a:r>
            <a:r>
              <a:rPr lang="en-US" dirty="0"/>
              <a:t> * 2]</a:t>
            </a:r>
          </a:p>
          <a:p>
            <a:r>
              <a:rPr lang="en-US" dirty="0"/>
              <a:t>Requires two memory accesses</a:t>
            </a:r>
          </a:p>
          <a:p>
            <a:pPr lvl="1"/>
            <a:r>
              <a:rPr lang="en-US" dirty="0"/>
              <a:t>Even when </a:t>
            </a:r>
            <a:r>
              <a:rPr lang="en-US" i="1" dirty="0" err="1"/>
              <a:t>i</a:t>
            </a:r>
            <a:r>
              <a:rPr lang="en-US" dirty="0"/>
              <a:t>, </a:t>
            </a:r>
            <a:r>
              <a:rPr lang="en-US" i="1" dirty="0"/>
              <a:t>j</a:t>
            </a:r>
            <a:r>
              <a:rPr lang="en-US" dirty="0"/>
              <a:t> are constant</a:t>
            </a:r>
          </a:p>
          <a:p>
            <a:r>
              <a:rPr lang="en-US" dirty="0"/>
              <a:t>Does not require </a:t>
            </a:r>
            <a:r>
              <a:rPr lang="en-US" i="1" dirty="0"/>
              <a:t>R</a:t>
            </a:r>
            <a:r>
              <a:rPr lang="en-US" dirty="0"/>
              <a:t>, </a:t>
            </a:r>
            <a:r>
              <a:rPr lang="en-US" i="1" dirty="0"/>
              <a:t>C</a:t>
            </a:r>
            <a:r>
              <a:rPr lang="en-US" dirty="0"/>
              <a:t> to be known at compile-time</a:t>
            </a:r>
          </a:p>
        </p:txBody>
      </p:sp>
      <p:sp>
        <p:nvSpPr>
          <p:cNvPr id="4" name="Footer Placeholder 3">
            <a:extLst>
              <a:ext uri="{FF2B5EF4-FFF2-40B4-BE49-F238E27FC236}">
                <a16:creationId xmlns:a16="http://schemas.microsoft.com/office/drawing/2014/main" id="{4EFEFB26-0684-3B42-9C3B-C31616C38397}"/>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3E4BBE0A-9941-A543-A792-8BE186AB9F22}"/>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12" name="Text Placeholder 11">
            <a:extLst>
              <a:ext uri="{FF2B5EF4-FFF2-40B4-BE49-F238E27FC236}">
                <a16:creationId xmlns:a16="http://schemas.microsoft.com/office/drawing/2014/main" id="{0841AACF-0178-A54C-9CB1-72DD89E13D26}"/>
              </a:ext>
            </a:extLst>
          </p:cNvPr>
          <p:cNvSpPr>
            <a:spLocks noGrp="1"/>
          </p:cNvSpPr>
          <p:nvPr>
            <p:ph type="body" sz="quarter" idx="13"/>
          </p:nvPr>
        </p:nvSpPr>
        <p:spPr/>
        <p:txBody>
          <a:bodyPr/>
          <a:lstStyle/>
          <a:p>
            <a:r>
              <a:rPr lang="en-US" dirty="0"/>
              <a:t>Slide by Bohn</a:t>
            </a:r>
          </a:p>
        </p:txBody>
      </p:sp>
      <p:sp>
        <p:nvSpPr>
          <p:cNvPr id="13" name="Rounded Rectangle 12">
            <a:extLst>
              <a:ext uri="{FF2B5EF4-FFF2-40B4-BE49-F238E27FC236}">
                <a16:creationId xmlns:a16="http://schemas.microsoft.com/office/drawing/2014/main" id="{EC52FB1A-541B-3748-9B36-B532E3A17FCB}"/>
              </a:ext>
            </a:extLst>
          </p:cNvPr>
          <p:cNvSpPr/>
          <p:nvPr/>
        </p:nvSpPr>
        <p:spPr>
          <a:xfrm>
            <a:off x="836612" y="2396739"/>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A[R][C];</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29CA59F0-F9C4-364D-B141-415F1877AFA2}"/>
              </a:ext>
            </a:extLst>
          </p:cNvPr>
          <p:cNvSpPr/>
          <p:nvPr/>
        </p:nvSpPr>
        <p:spPr>
          <a:xfrm>
            <a:off x="6172200" y="2396738"/>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2494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Structs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03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normAutofit/>
          </a:bodyPr>
          <a:lstStyle/>
          <a:p>
            <a:r>
              <a:rPr lang="en-US" dirty="0"/>
              <a:t>Struct Overview</a:t>
            </a:r>
            <a:br>
              <a:rPr lang="en-US" dirty="0"/>
            </a:br>
            <a:r>
              <a:rPr lang="en-US" sz="2800" dirty="0"/>
              <a:t>aka “Record”</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199" y="1825625"/>
            <a:ext cx="10999573" cy="4665662"/>
          </a:xfrm>
        </p:spPr>
        <p:txBody>
          <a:bodyPr>
            <a:normAutofit/>
          </a:bodyPr>
          <a:lstStyle/>
          <a:p>
            <a:r>
              <a:rPr lang="en-US" dirty="0"/>
              <a:t>Contiguous region of memory</a:t>
            </a:r>
          </a:p>
          <a:p>
            <a:r>
              <a:rPr lang="en-US" dirty="0"/>
              <a:t>Heterogeneous data (contains many types)</a:t>
            </a:r>
          </a:p>
          <a:p>
            <a:r>
              <a:rPr lang="en-US" dirty="0"/>
              <a:t>Allocate space for </a:t>
            </a:r>
            <a:r>
              <a:rPr lang="en-US" i="1" dirty="0"/>
              <a:t>n</a:t>
            </a:r>
            <a:r>
              <a:rPr lang="en-US" dirty="0"/>
              <a:t> elements of type </a:t>
            </a:r>
            <a:r>
              <a:rPr lang="en-US" i="1" dirty="0"/>
              <a:t>T</a:t>
            </a:r>
            <a:endParaRPr lang="en-US" dirty="0"/>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R;</a:t>
            </a:r>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*S = malloc(</a:t>
            </a:r>
            <a:r>
              <a:rPr lang="en-US" dirty="0" err="1">
                <a:latin typeface="Lucida Console" panose="020B0609040504020204" pitchFamily="49" charset="0"/>
              </a:rPr>
              <a:t>sizeof</a:t>
            </a:r>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a:t>
            </a:r>
          </a:p>
          <a:p>
            <a:r>
              <a:rPr lang="en-US" dirty="0"/>
              <a:t>Pointer variables </a:t>
            </a:r>
            <a:r>
              <a:rPr lang="en-US" dirty="0">
                <a:latin typeface="Lucida Console" panose="020B0609040504020204" pitchFamily="49" charset="0"/>
              </a:rPr>
              <a:t>&amp;R</a:t>
            </a:r>
            <a:r>
              <a:rPr lang="en-US" dirty="0"/>
              <a:t> and </a:t>
            </a:r>
            <a:r>
              <a:rPr lang="en-US" dirty="0">
                <a:latin typeface="Lucida Console" panose="020B0609040504020204" pitchFamily="49" charset="0"/>
              </a:rPr>
              <a:t>S</a:t>
            </a:r>
            <a:r>
              <a:rPr lang="en-US" dirty="0"/>
              <a:t> holds the structs’ base addresses</a:t>
            </a:r>
          </a:p>
          <a:p>
            <a:pPr>
              <a:tabLst>
                <a:tab pos="3883025" algn="l"/>
              </a:tabLst>
            </a:pPr>
            <a:r>
              <a:rPr lang="en-US" dirty="0" err="1">
                <a:latin typeface="Lucida Console" panose="020B0609040504020204" pitchFamily="49" charset="0"/>
              </a:rPr>
              <a:t>R.field_name</a:t>
            </a:r>
            <a:r>
              <a:rPr lang="en-US" dirty="0">
                <a:latin typeface="Lucida Console" panose="020B0609040504020204" pitchFamily="49" charset="0"/>
              </a:rPr>
              <a:t>	S-&gt;</a:t>
            </a:r>
            <a:r>
              <a:rPr lang="en-US" dirty="0" err="1">
                <a:latin typeface="Lucida Console" panose="020B0609040504020204" pitchFamily="49" charset="0"/>
              </a:rPr>
              <a:t>field_name</a:t>
            </a:r>
            <a:endParaRPr lang="en-US" dirty="0"/>
          </a:p>
          <a:p>
            <a:pPr>
              <a:tabLst>
                <a:tab pos="3883025" algn="l"/>
              </a:tabLst>
            </a:pPr>
            <a:r>
              <a:rPr lang="en-US" dirty="0">
                <a:latin typeface="Lucida Console" panose="020B0609040504020204" pitchFamily="49" charset="0"/>
              </a:rPr>
              <a:t>struct foo = R;	</a:t>
            </a:r>
            <a:r>
              <a:rPr lang="en-US" dirty="0"/>
              <a:t>makes a copy of the struct</a:t>
            </a:r>
            <a:endParaRPr lang="en-US" dirty="0">
              <a:latin typeface="Lucida Console" panose="020B0609040504020204" pitchFamily="49" charset="0"/>
            </a:endParaRPr>
          </a:p>
          <a:p>
            <a:pPr>
              <a:tabLst>
                <a:tab pos="3883025" algn="l"/>
              </a:tabLst>
            </a:pPr>
            <a:r>
              <a:rPr lang="en-US" dirty="0">
                <a:latin typeface="Lucida Console" panose="020B0609040504020204" pitchFamily="49" charset="0"/>
              </a:rPr>
              <a:t>struct *bar = S;	</a:t>
            </a:r>
            <a:r>
              <a:rPr lang="en-US" dirty="0"/>
              <a:t>makes a copy of the pointer (creates an alias)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2" name="Group 1">
            <a:extLst>
              <a:ext uri="{FF2B5EF4-FFF2-40B4-BE49-F238E27FC236}">
                <a16:creationId xmlns:a16="http://schemas.microsoft.com/office/drawing/2014/main" id="{47D589A0-8899-9644-BF11-34C8F4CE6DC3}"/>
              </a:ext>
            </a:extLst>
          </p:cNvPr>
          <p:cNvGrpSpPr/>
          <p:nvPr/>
        </p:nvGrpSpPr>
        <p:grpSpPr>
          <a:xfrm>
            <a:off x="5757225" y="591183"/>
            <a:ext cx="6169888" cy="535710"/>
            <a:chOff x="5757225" y="591183"/>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10684821" y="591183"/>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S.last_field</a:t>
              </a:r>
              <a:endParaRPr lang="en-US" sz="1400" dirty="0">
                <a:solidFill>
                  <a:schemeClr val="tx1"/>
                </a:solidFill>
              </a:endParaRPr>
            </a:p>
          </p:txBody>
        </p:sp>
        <p:sp>
          <p:nvSpPr>
            <p:cNvPr id="12" name="Rectangle 11">
              <a:extLst>
                <a:ext uri="{FF2B5EF4-FFF2-40B4-BE49-F238E27FC236}">
                  <a16:creationId xmlns:a16="http://schemas.microsoft.com/office/drawing/2014/main" id="{D648C325-A23C-C145-9BE1-FC2645D9D03D}"/>
                </a:ext>
              </a:extLst>
            </p:cNvPr>
            <p:cNvSpPr/>
            <p:nvPr/>
          </p:nvSpPr>
          <p:spPr>
            <a:xfrm>
              <a:off x="5757225" y="591184"/>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S.first_field</a:t>
              </a:r>
              <a:endParaRPr lang="en-US" sz="1400" dirty="0">
                <a:solidFill>
                  <a:schemeClr val="tx1"/>
                </a:solidFill>
              </a:endParaRPr>
            </a:p>
          </p:txBody>
        </p:sp>
        <p:sp>
          <p:nvSpPr>
            <p:cNvPr id="13" name="Rectangle 12">
              <a:extLst>
                <a:ext uri="{FF2B5EF4-FFF2-40B4-BE49-F238E27FC236}">
                  <a16:creationId xmlns:a16="http://schemas.microsoft.com/office/drawing/2014/main" id="{AE49134E-1B87-A847-9573-9E4426F3DA88}"/>
                </a:ext>
              </a:extLst>
            </p:cNvPr>
            <p:cNvSpPr/>
            <p:nvPr/>
          </p:nvSpPr>
          <p:spPr>
            <a:xfrm>
              <a:off x="6999517" y="591184"/>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S.second_field</a:t>
              </a:r>
              <a:endParaRPr lang="en-US" sz="1400" dirty="0">
                <a:solidFill>
                  <a:schemeClr val="tx1"/>
                </a:solidFill>
              </a:endParaRPr>
            </a:p>
          </p:txBody>
        </p:sp>
        <p:sp>
          <p:nvSpPr>
            <p:cNvPr id="14" name="Rectangle 13">
              <a:extLst>
                <a:ext uri="{FF2B5EF4-FFF2-40B4-BE49-F238E27FC236}">
                  <a16:creationId xmlns:a16="http://schemas.microsoft.com/office/drawing/2014/main" id="{E48D5709-9FB3-304E-BF84-A55E2B83B47C}"/>
                </a:ext>
              </a:extLst>
            </p:cNvPr>
            <p:cNvSpPr/>
            <p:nvPr/>
          </p:nvSpPr>
          <p:spPr>
            <a:xfrm>
              <a:off x="8221023" y="591183"/>
              <a:ext cx="24845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456293"/>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S</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1126893"/>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3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p:txBody>
          <a:bodyPr/>
          <a:lstStyle/>
          <a:p>
            <a:r>
              <a:rPr lang="en-US" dirty="0"/>
              <a:t>Field placement in memory matches declaration order</a:t>
            </a:r>
          </a:p>
          <a:p>
            <a:endParaRPr lang="en-US" dirty="0"/>
          </a:p>
          <a:p>
            <a:r>
              <a:rPr lang="en-US" dirty="0"/>
              <a:t>When accessing a field, compiler uses known displacement values</a:t>
            </a:r>
          </a:p>
          <a:p>
            <a:pPr lvl="1">
              <a:tabLst>
                <a:tab pos="1479550" algn="l"/>
              </a:tabLst>
            </a:pPr>
            <a:r>
              <a:rPr lang="en-US" dirty="0"/>
              <a:t>C:	</a:t>
            </a:r>
            <a:r>
              <a:rPr lang="en-US" dirty="0">
                <a:latin typeface="Lucida Console" panose="020B0609040504020204" pitchFamily="49" charset="0"/>
              </a:rPr>
              <a:t>return foo-&gt;next;</a:t>
            </a:r>
          </a:p>
          <a:p>
            <a:pPr lvl="1">
              <a:tabLst>
                <a:tab pos="1479550" algn="l"/>
              </a:tabLst>
            </a:pPr>
            <a:r>
              <a:rPr lang="en-US" dirty="0"/>
              <a:t>x86:	</a:t>
            </a:r>
            <a:r>
              <a:rPr lang="en-US" dirty="0" err="1">
                <a:latin typeface="Lucida Console" panose="020B0609040504020204" pitchFamily="49" charset="0"/>
              </a:rPr>
              <a:t>movq</a:t>
            </a:r>
            <a:r>
              <a:rPr lang="en-US" dirty="0">
                <a:latin typeface="Lucida Console" panose="020B0609040504020204" pitchFamily="49" charset="0"/>
              </a:rPr>
              <a:t> 24(%r10), %</a:t>
            </a:r>
            <a:r>
              <a:rPr lang="en-US" dirty="0" err="1">
                <a:latin typeface="Lucida Console" panose="020B0609040504020204" pitchFamily="49" charset="0"/>
              </a:rPr>
              <a:t>rax</a:t>
            </a:r>
            <a:endParaRPr lang="en-US" dirty="0"/>
          </a:p>
          <a:p>
            <a:pPr lvl="1">
              <a:tabLst>
                <a:tab pos="1479550" algn="l"/>
              </a:tabLst>
            </a:pPr>
            <a:r>
              <a:rPr lang="en-US" dirty="0"/>
              <a:t>ARM:	</a:t>
            </a:r>
            <a:r>
              <a:rPr lang="en-US" dirty="0" err="1">
                <a:latin typeface="Lucida Console" panose="020B0609040504020204" pitchFamily="49" charset="0"/>
              </a:rPr>
              <a:t>ldr</a:t>
            </a:r>
            <a:r>
              <a:rPr lang="en-US" dirty="0">
                <a:latin typeface="Lucida Console" panose="020B0609040504020204" pitchFamily="49" charset="0"/>
              </a:rPr>
              <a:t> x0, [x10, 24]</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33524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a:xfrm>
            <a:off x="838200" y="1825624"/>
            <a:ext cx="6045748" cy="4530725"/>
          </a:xfrm>
        </p:spPr>
        <p:txBody>
          <a:bodyPr>
            <a:normAutofit/>
          </a:bodyPr>
          <a:lstStyle/>
          <a:p>
            <a:r>
              <a:rPr lang="en-US" dirty="0"/>
              <a:t>If field is array, then array’s base address is field’s address</a:t>
            </a:r>
          </a:p>
          <a:p>
            <a:endParaRPr lang="en-US" dirty="0"/>
          </a:p>
          <a:p>
            <a:pPr>
              <a:tabLst>
                <a:tab pos="1022350" algn="l"/>
              </a:tabLst>
            </a:pPr>
            <a:r>
              <a:rPr lang="en-US" sz="2400" dirty="0"/>
              <a:t>C:	</a:t>
            </a:r>
            <a:r>
              <a:rPr lang="en-US" sz="2000" dirty="0">
                <a:latin typeface="Lucida Console" panose="020B0609040504020204" pitchFamily="49" charset="0"/>
              </a:rPr>
              <a:t>return foo-&gt;description[3];</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11(%r10), %</a:t>
            </a:r>
            <a:r>
              <a:rPr lang="en-US" sz="2400" dirty="0" err="1">
                <a:latin typeface="Lucida Console" panose="020B0609040504020204" pitchFamily="49" charset="0"/>
              </a:rPr>
              <a:t>eax</a:t>
            </a:r>
            <a:endParaRPr lang="en-US" sz="2400" dirty="0"/>
          </a:p>
          <a:p>
            <a:pPr>
              <a:tabLst>
                <a:tab pos="1022350" algn="l"/>
              </a:tabLst>
            </a:pPr>
            <a:endParaRPr lang="en-US" sz="2400" dirty="0">
              <a:latin typeface="Lucida Console" panose="020B0609040504020204" pitchFamily="49" charset="0"/>
            </a:endParaRPr>
          </a:p>
          <a:p>
            <a:pPr>
              <a:tabLst>
                <a:tab pos="1022350" algn="l"/>
              </a:tabLst>
            </a:pPr>
            <a:r>
              <a:rPr lang="en-US" sz="2400" dirty="0"/>
              <a:t>C:	</a:t>
            </a:r>
            <a:r>
              <a:rPr lang="en-US" sz="2000" dirty="0">
                <a:latin typeface="Lucida Console" panose="020B0609040504020204" pitchFamily="49" charset="0"/>
              </a:rPr>
              <a:t>return foo-&gt;description[</a:t>
            </a:r>
            <a:r>
              <a:rPr lang="en-US" sz="2000" dirty="0" err="1">
                <a:latin typeface="Lucida Console" panose="020B0609040504020204" pitchFamily="49" charset="0"/>
              </a:rPr>
              <a:t>i</a:t>
            </a:r>
            <a:r>
              <a:rPr lang="en-US" sz="2000" dirty="0">
                <a:latin typeface="Lucida Console" panose="020B0609040504020204" pitchFamily="49" charset="0"/>
              </a:rPr>
              <a:t>];</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8(%r10,%r11), %</a:t>
            </a:r>
            <a:r>
              <a:rPr lang="en-US" sz="2400" dirty="0" err="1">
                <a:latin typeface="Lucida Console" panose="020B0609040504020204" pitchFamily="49" charset="0"/>
              </a:rPr>
              <a:t>eax</a:t>
            </a:r>
            <a:endParaRPr lang="en-US" sz="2400" dirty="0"/>
          </a:p>
          <a:p>
            <a:pPr>
              <a:tabLst>
                <a:tab pos="1022350" algn="l"/>
              </a:tabLst>
            </a:pPr>
            <a:r>
              <a:rPr lang="en-US" sz="2400" dirty="0"/>
              <a:t>ARM:	</a:t>
            </a:r>
            <a:r>
              <a:rPr lang="en-US" sz="2400" dirty="0">
                <a:latin typeface="Lucida Console" panose="020B0609040504020204" pitchFamily="49" charset="0"/>
              </a:rPr>
              <a:t>add	x10, x10, x11</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ldr</a:t>
            </a:r>
            <a:r>
              <a:rPr lang="en-US" sz="2400" dirty="0">
                <a:latin typeface="Lucida Console" panose="020B0609040504020204" pitchFamily="49" charset="0"/>
              </a:rPr>
              <a:t> x0, [x10, 8]</a:t>
            </a:r>
          </a:p>
          <a:p>
            <a:pPr>
              <a:tabLst>
                <a:tab pos="1022350" algn="l"/>
              </a:tabLst>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2099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lstStyle/>
          <a:p>
            <a:r>
              <a:rPr lang="en-US" dirty="0"/>
              <a:t>Array Overview</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200" y="1825625"/>
            <a:ext cx="10740242" cy="4667250"/>
          </a:xfrm>
        </p:spPr>
        <p:txBody>
          <a:bodyPr>
            <a:normAutofit lnSpcReduction="10000"/>
          </a:bodyPr>
          <a:lstStyle/>
          <a:p>
            <a:r>
              <a:rPr lang="en-US" dirty="0"/>
              <a:t>Contiguous region of memory</a:t>
            </a:r>
          </a:p>
          <a:p>
            <a:r>
              <a:rPr lang="en-US" dirty="0"/>
              <a:t>Homogeneous data (all of one type: int, char, pointer, …)</a:t>
            </a:r>
          </a:p>
          <a:p>
            <a:r>
              <a:rPr lang="en-US" dirty="0"/>
              <a:t>Allocate space for </a:t>
            </a:r>
            <a:r>
              <a:rPr lang="en-US" i="1" dirty="0"/>
              <a:t>n</a:t>
            </a:r>
            <a:r>
              <a:rPr lang="en-US" dirty="0"/>
              <a:t> elements of type </a:t>
            </a:r>
            <a:r>
              <a:rPr lang="en-US" i="1" dirty="0"/>
              <a:t>T</a:t>
            </a:r>
            <a:endParaRPr lang="en-US" dirty="0"/>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a:t> 	// initializes memory</a:t>
            </a:r>
            <a:endParaRPr lang="en-US" i="1" dirty="0">
              <a:latin typeface="Lucida Console" panose="020B0609040504020204" pitchFamily="49" charset="0"/>
            </a:endParaRP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r>
              <a:rPr lang="en-US" dirty="0"/>
              <a:t>	// </a:t>
            </a:r>
            <a:r>
              <a:rPr lang="en-US" i="1" dirty="0"/>
              <a:t>n</a:t>
            </a:r>
            <a:r>
              <a:rPr lang="en-US" dirty="0"/>
              <a:t> must be a constant</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n</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r>
              <a:rPr lang="en-US" dirty="0"/>
              <a:t>	// initializes memory to 0</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malloc(</a:t>
            </a:r>
            <a:r>
              <a:rPr lang="en-US" i="1" dirty="0">
                <a:latin typeface="Lucida Console" panose="020B0609040504020204" pitchFamily="49" charset="0"/>
              </a:rPr>
              <a:t>n</a:t>
            </a:r>
            <a:r>
              <a:rPr lang="en-US" dirty="0">
                <a:latin typeface="Lucida Console" panose="020B0609040504020204" pitchFamily="49" charset="0"/>
              </a:rPr>
              <a:t> *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p>
          <a:p>
            <a:pPr>
              <a:tabLst>
                <a:tab pos="7313613" algn="l"/>
              </a:tabLst>
            </a:pPr>
            <a:r>
              <a:rPr lang="en-US" dirty="0"/>
              <a:t>Array variable </a:t>
            </a:r>
            <a:r>
              <a:rPr lang="en-US" dirty="0">
                <a:latin typeface="Lucida Console" panose="020B0609040504020204" pitchFamily="49" charset="0"/>
              </a:rPr>
              <a:t>A</a:t>
            </a:r>
            <a:r>
              <a:rPr lang="en-US" dirty="0"/>
              <a:t> holds the array’s base address</a:t>
            </a:r>
          </a:p>
          <a:p>
            <a:pPr lvl="1">
              <a:tabLst>
                <a:tab pos="7313613" algn="l"/>
              </a:tabLst>
            </a:pPr>
            <a:r>
              <a:rPr lang="en-US" dirty="0"/>
              <a:t>Variable </a:t>
            </a:r>
            <a:r>
              <a:rPr lang="en-US" dirty="0">
                <a:latin typeface="Lucida Console" panose="020B0609040504020204" pitchFamily="49" charset="0"/>
              </a:rPr>
              <a:t>A</a:t>
            </a:r>
            <a:r>
              <a:rPr lang="en-US" dirty="0"/>
              <a:t> is a pointer!</a:t>
            </a:r>
          </a:p>
          <a:p>
            <a:pPr lvl="1">
              <a:tabLst>
                <a:tab pos="7313613" algn="l"/>
              </a:tabLst>
            </a:pPr>
            <a:r>
              <a:rPr lang="en-US" dirty="0">
                <a:latin typeface="Lucida Console" panose="020B0609040504020204" pitchFamily="49" charset="0"/>
              </a:rPr>
              <a:t>A[0]</a:t>
            </a:r>
            <a:r>
              <a:rPr lang="en-US" dirty="0"/>
              <a:t> </a:t>
            </a:r>
            <a:r>
              <a:rPr lang="en-US" dirty="0">
                <a:sym typeface="Wingdings" pitchFamily="2" charset="2"/>
              </a:rPr>
              <a:t> </a:t>
            </a:r>
            <a:r>
              <a:rPr lang="en-US" dirty="0">
                <a:latin typeface="Lucida Console" panose="020B0609040504020204" pitchFamily="49" charset="0"/>
                <a:sym typeface="Wingdings" pitchFamily="2" charset="2"/>
              </a:rPr>
              <a:t>*A</a:t>
            </a:r>
          </a:p>
          <a:p>
            <a:pPr lvl="1">
              <a:tabLst>
                <a:tab pos="7313613" algn="l"/>
              </a:tabLst>
            </a:pPr>
            <a:r>
              <a:rPr lang="en-US" i="1" dirty="0">
                <a:latin typeface="Lucida Console" panose="020B0609040504020204" pitchFamily="49" charset="0"/>
                <a:sym typeface="Wingdings" pitchFamily="2" charset="2"/>
              </a:rPr>
              <a:t>T</a:t>
            </a:r>
            <a:r>
              <a:rPr lang="en-US" dirty="0">
                <a:latin typeface="Lucida Console" panose="020B0609040504020204" pitchFamily="49" charset="0"/>
                <a:sym typeface="Wingdings" pitchFamily="2" charset="2"/>
              </a:rPr>
              <a:t> *B = A; </a:t>
            </a:r>
            <a:r>
              <a:rPr lang="en-US" dirty="0">
                <a:sym typeface="Wingdings" pitchFamily="2" charset="2"/>
              </a:rPr>
              <a:t>makes a copy of the pointer, not the array (creates an </a:t>
            </a:r>
            <a:r>
              <a:rPr lang="en-US" i="1" dirty="0">
                <a:sym typeface="Wingdings" pitchFamily="2" charset="2"/>
              </a:rPr>
              <a:t>alias</a:t>
            </a:r>
            <a:r>
              <a:rPr lang="en-US" dirty="0">
                <a:sym typeface="Wingdings" pitchFamily="2" charset="2"/>
              </a:rPr>
              <a:t>)</a:t>
            </a:r>
            <a:endParaRPr lang="en-US" i="1"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980C5809-7755-EB41-A969-B81999C51773}"/>
              </a:ext>
            </a:extLst>
          </p:cNvPr>
          <p:cNvGrpSpPr/>
          <p:nvPr/>
        </p:nvGrpSpPr>
        <p:grpSpPr>
          <a:xfrm>
            <a:off x="5757225" y="456246"/>
            <a:ext cx="6169888" cy="535710"/>
            <a:chOff x="1574802" y="3161145"/>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6502398" y="316114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i="1" dirty="0">
                  <a:solidFill>
                    <a:schemeClr val="tx1"/>
                  </a:solidFill>
                </a:rPr>
                <a:t>n</a:t>
              </a:r>
              <a:r>
                <a:rPr lang="en-US" dirty="0">
                  <a:solidFill>
                    <a:schemeClr val="tx1"/>
                  </a:solidFill>
                </a:rPr>
                <a:t>-1]</a:t>
              </a:r>
            </a:p>
          </p:txBody>
        </p:sp>
        <p:sp>
          <p:nvSpPr>
            <p:cNvPr id="12" name="Rectangle 11">
              <a:extLst>
                <a:ext uri="{FF2B5EF4-FFF2-40B4-BE49-F238E27FC236}">
                  <a16:creationId xmlns:a16="http://schemas.microsoft.com/office/drawing/2014/main" id="{D648C325-A23C-C145-9BE1-FC2645D9D03D}"/>
                </a:ext>
              </a:extLst>
            </p:cNvPr>
            <p:cNvSpPr/>
            <p:nvPr/>
          </p:nvSpPr>
          <p:spPr>
            <a:xfrm>
              <a:off x="1574802"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a:t>
              </a:r>
            </a:p>
          </p:txBody>
        </p:sp>
        <p:sp>
          <p:nvSpPr>
            <p:cNvPr id="13" name="Rectangle 12">
              <a:extLst>
                <a:ext uri="{FF2B5EF4-FFF2-40B4-BE49-F238E27FC236}">
                  <a16:creationId xmlns:a16="http://schemas.microsoft.com/office/drawing/2014/main" id="{AE49134E-1B87-A847-9573-9E4426F3DA88}"/>
                </a:ext>
              </a:extLst>
            </p:cNvPr>
            <p:cNvSpPr/>
            <p:nvPr/>
          </p:nvSpPr>
          <p:spPr>
            <a:xfrm>
              <a:off x="2817094"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4" name="Rectangle 13">
              <a:extLst>
                <a:ext uri="{FF2B5EF4-FFF2-40B4-BE49-F238E27FC236}">
                  <a16:creationId xmlns:a16="http://schemas.microsoft.com/office/drawing/2014/main" id="{E48D5709-9FB3-304E-BF84-A55E2B83B47C}"/>
                </a:ext>
              </a:extLst>
            </p:cNvPr>
            <p:cNvSpPr/>
            <p:nvPr/>
          </p:nvSpPr>
          <p:spPr>
            <a:xfrm>
              <a:off x="4038600" y="316114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321356"/>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A</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991956"/>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9B66F5-97FF-084D-9D5C-6EDB0343C765}"/>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730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Field Alignment</a:t>
            </a:r>
          </a:p>
        </p:txBody>
      </p:sp>
      <p:sp>
        <p:nvSpPr>
          <p:cNvPr id="9" name="Content Placeholder 8">
            <a:extLst>
              <a:ext uri="{FF2B5EF4-FFF2-40B4-BE49-F238E27FC236}">
                <a16:creationId xmlns:a16="http://schemas.microsoft.com/office/drawing/2014/main" id="{4CB05E53-25A7-914D-B229-EAEABBA9511A}"/>
              </a:ext>
            </a:extLst>
          </p:cNvPr>
          <p:cNvSpPr>
            <a:spLocks noGrp="1"/>
          </p:cNvSpPr>
          <p:nvPr>
            <p:ph sz="half" idx="1"/>
          </p:nvPr>
        </p:nvSpPr>
        <p:spPr/>
        <p:txBody>
          <a:bodyPr/>
          <a:lstStyle/>
          <a:p>
            <a:r>
              <a:rPr lang="en-US" dirty="0"/>
              <a:t>Naïve field placement</a:t>
            </a:r>
          </a:p>
          <a:p>
            <a:pPr lvl="1"/>
            <a:endParaRPr lang="en-US" dirty="0"/>
          </a:p>
          <a:p>
            <a:pPr lvl="1"/>
            <a:endParaRPr lang="en-US" dirty="0"/>
          </a:p>
          <a:p>
            <a:pPr lvl="1"/>
            <a:endParaRPr lang="en-US" dirty="0"/>
          </a:p>
          <a:p>
            <a:pPr lvl="1"/>
            <a:r>
              <a:rPr lang="en-US" dirty="0"/>
              <a:t>Compact</a:t>
            </a:r>
          </a:p>
          <a:p>
            <a:pPr lvl="1"/>
            <a:r>
              <a:rPr lang="en-US" dirty="0"/>
              <a:t>Inefficient memory access</a:t>
            </a:r>
          </a:p>
          <a:p>
            <a:pPr lvl="2"/>
            <a:r>
              <a:rPr lang="en-US" dirty="0"/>
              <a:t>May require multiple reads to obtain one value</a:t>
            </a:r>
          </a:p>
        </p:txBody>
      </p:sp>
      <p:sp>
        <p:nvSpPr>
          <p:cNvPr id="38" name="Content Placeholder 37">
            <a:extLst>
              <a:ext uri="{FF2B5EF4-FFF2-40B4-BE49-F238E27FC236}">
                <a16:creationId xmlns:a16="http://schemas.microsoft.com/office/drawing/2014/main" id="{7819EF27-4DC1-4444-809E-84CFE5CAFED4}"/>
              </a:ext>
            </a:extLst>
          </p:cNvPr>
          <p:cNvSpPr>
            <a:spLocks noGrp="1"/>
          </p:cNvSpPr>
          <p:nvPr>
            <p:ph sz="half" idx="2"/>
          </p:nvPr>
        </p:nvSpPr>
        <p:spPr>
          <a:xfrm>
            <a:off x="6172200" y="1825624"/>
            <a:ext cx="5181600" cy="4530725"/>
          </a:xfrm>
        </p:spPr>
        <p:txBody>
          <a:bodyPr>
            <a:normAutofit/>
          </a:bodyPr>
          <a:lstStyle/>
          <a:p>
            <a:r>
              <a:rPr lang="en-US" dirty="0"/>
              <a:t>Memory-aligned field placement</a:t>
            </a:r>
          </a:p>
          <a:p>
            <a:pPr lvl="1"/>
            <a:endParaRPr lang="en-US" dirty="0"/>
          </a:p>
          <a:p>
            <a:pPr lvl="1"/>
            <a:endParaRPr lang="en-US" dirty="0"/>
          </a:p>
          <a:p>
            <a:pPr lvl="1"/>
            <a:endParaRPr lang="en-US" dirty="0"/>
          </a:p>
          <a:p>
            <a:pPr lvl="1"/>
            <a:r>
              <a:rPr lang="en-US" dirty="0"/>
              <a:t>Primitive type requiring </a:t>
            </a:r>
            <a:r>
              <a:rPr lang="en-US" i="1" dirty="0"/>
              <a:t>n</a:t>
            </a:r>
            <a:r>
              <a:rPr lang="en-US" dirty="0"/>
              <a:t> bytes is aligned to address divisible by </a:t>
            </a:r>
            <a:r>
              <a:rPr lang="en-US" i="1" dirty="0"/>
              <a:t>n</a:t>
            </a:r>
            <a:endParaRPr lang="en-US" dirty="0"/>
          </a:p>
          <a:p>
            <a:pPr lvl="1"/>
            <a:r>
              <a:rPr lang="en-US" dirty="0"/>
              <a:t>Unused bytes (“padding”) between fields to align fields</a:t>
            </a:r>
          </a:p>
          <a:p>
            <a:pPr lvl="1"/>
            <a:r>
              <a:rPr lang="en-US" dirty="0"/>
              <a:t>Overall struct aligned according to largest primitive type</a:t>
            </a:r>
          </a:p>
          <a:p>
            <a:pPr lvl="2"/>
            <a:r>
              <a:rPr lang="en-US" dirty="0"/>
              <a:t>Here, base address must be divisible by 8</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03392DE8-880E-AA46-805E-30D2CB5E2C8D}"/>
              </a:ext>
            </a:extLst>
          </p:cNvPr>
          <p:cNvSpPr/>
          <p:nvPr/>
        </p:nvSpPr>
        <p:spPr>
          <a:xfrm>
            <a:off x="4995422" y="3531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37" name="Group 36">
            <a:extLst>
              <a:ext uri="{FF2B5EF4-FFF2-40B4-BE49-F238E27FC236}">
                <a16:creationId xmlns:a16="http://schemas.microsoft.com/office/drawing/2014/main" id="{095EA16A-2B09-7C42-853C-FE8AF2B5FCB2}"/>
              </a:ext>
            </a:extLst>
          </p:cNvPr>
          <p:cNvGrpSpPr/>
          <p:nvPr/>
        </p:nvGrpSpPr>
        <p:grpSpPr>
          <a:xfrm>
            <a:off x="1885442" y="2174789"/>
            <a:ext cx="2711459" cy="1135029"/>
            <a:chOff x="7851714" y="3816628"/>
            <a:chExt cx="2711459" cy="1135029"/>
          </a:xfrm>
        </p:grpSpPr>
        <p:sp>
          <p:nvSpPr>
            <p:cNvPr id="17" name="Rectangle 16">
              <a:extLst>
                <a:ext uri="{FF2B5EF4-FFF2-40B4-BE49-F238E27FC236}">
                  <a16:creationId xmlns:a16="http://schemas.microsoft.com/office/drawing/2014/main" id="{B8D031D8-92E1-4B43-A49D-33AE8FE2D738}"/>
                </a:ext>
              </a:extLst>
            </p:cNvPr>
            <p:cNvSpPr/>
            <p:nvPr/>
          </p:nvSpPr>
          <p:spPr>
            <a:xfrm>
              <a:off x="9074145" y="441594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9" name="Rectangle 18">
              <a:extLst>
                <a:ext uri="{FF2B5EF4-FFF2-40B4-BE49-F238E27FC236}">
                  <a16:creationId xmlns:a16="http://schemas.microsoft.com/office/drawing/2014/main" id="{7A3F62CB-5B35-C444-857B-3BDCD7B2CE75}"/>
                </a:ext>
              </a:extLst>
            </p:cNvPr>
            <p:cNvSpPr/>
            <p:nvPr/>
          </p:nvSpPr>
          <p:spPr>
            <a:xfrm>
              <a:off x="7998370" y="4415948"/>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20" name="Rectangle 19">
              <a:extLst>
                <a:ext uri="{FF2B5EF4-FFF2-40B4-BE49-F238E27FC236}">
                  <a16:creationId xmlns:a16="http://schemas.microsoft.com/office/drawing/2014/main" id="{6E2ED1A5-7B79-9844-8B24-3503248A875E}"/>
                </a:ext>
              </a:extLst>
            </p:cNvPr>
            <p:cNvSpPr/>
            <p:nvPr/>
          </p:nvSpPr>
          <p:spPr>
            <a:xfrm>
              <a:off x="8160434" y="441594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21" name="Rectangle 20">
              <a:extLst>
                <a:ext uri="{FF2B5EF4-FFF2-40B4-BE49-F238E27FC236}">
                  <a16:creationId xmlns:a16="http://schemas.microsoft.com/office/drawing/2014/main" id="{DC1D6106-DF5A-174C-B5E9-8172C03E1ECC}"/>
                </a:ext>
              </a:extLst>
            </p:cNvPr>
            <p:cNvSpPr/>
            <p:nvPr/>
          </p:nvSpPr>
          <p:spPr>
            <a:xfrm>
              <a:off x="8808528" y="441594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2" name="TextBox 11">
              <a:extLst>
                <a:ext uri="{FF2B5EF4-FFF2-40B4-BE49-F238E27FC236}">
                  <a16:creationId xmlns:a16="http://schemas.microsoft.com/office/drawing/2014/main" id="{CB88A637-1918-3047-82C6-1159E0877F18}"/>
                </a:ext>
              </a:extLst>
            </p:cNvPr>
            <p:cNvSpPr txBox="1"/>
            <p:nvPr/>
          </p:nvSpPr>
          <p:spPr>
            <a:xfrm>
              <a:off x="7851714" y="4044518"/>
              <a:ext cx="301686" cy="369332"/>
            </a:xfrm>
            <a:prstGeom prst="rect">
              <a:avLst/>
            </a:prstGeom>
            <a:noFill/>
          </p:spPr>
          <p:txBody>
            <a:bodyPr wrap="none" rtlCol="0">
              <a:spAutoFit/>
            </a:bodyPr>
            <a:lstStyle/>
            <a:p>
              <a:pPr algn="ctr"/>
              <a:r>
                <a:rPr lang="en-US" dirty="0"/>
                <a:t>0</a:t>
              </a:r>
            </a:p>
          </p:txBody>
        </p:sp>
        <p:sp>
          <p:nvSpPr>
            <p:cNvPr id="13" name="TextBox 12">
              <a:extLst>
                <a:ext uri="{FF2B5EF4-FFF2-40B4-BE49-F238E27FC236}">
                  <a16:creationId xmlns:a16="http://schemas.microsoft.com/office/drawing/2014/main" id="{34A18896-8EF1-D440-86AA-BC0F65F3BECC}"/>
                </a:ext>
              </a:extLst>
            </p:cNvPr>
            <p:cNvSpPr txBox="1"/>
            <p:nvPr/>
          </p:nvSpPr>
          <p:spPr>
            <a:xfrm>
              <a:off x="8009519" y="4042420"/>
              <a:ext cx="301686" cy="369332"/>
            </a:xfrm>
            <a:prstGeom prst="rect">
              <a:avLst/>
            </a:prstGeom>
            <a:noFill/>
          </p:spPr>
          <p:txBody>
            <a:bodyPr wrap="none" rtlCol="0">
              <a:spAutoFit/>
            </a:bodyPr>
            <a:lstStyle/>
            <a:p>
              <a:pPr algn="ctr"/>
              <a:r>
                <a:rPr lang="en-US" dirty="0"/>
                <a:t>1</a:t>
              </a:r>
            </a:p>
          </p:txBody>
        </p:sp>
        <p:sp>
          <p:nvSpPr>
            <p:cNvPr id="14" name="TextBox 13">
              <a:extLst>
                <a:ext uri="{FF2B5EF4-FFF2-40B4-BE49-F238E27FC236}">
                  <a16:creationId xmlns:a16="http://schemas.microsoft.com/office/drawing/2014/main" id="{2C9A5F62-E508-DA4E-8AC9-FBA0C33B3F13}"/>
                </a:ext>
              </a:extLst>
            </p:cNvPr>
            <p:cNvSpPr txBox="1"/>
            <p:nvPr/>
          </p:nvSpPr>
          <p:spPr>
            <a:xfrm>
              <a:off x="8657613" y="4042420"/>
              <a:ext cx="301685" cy="369332"/>
            </a:xfrm>
            <a:prstGeom prst="rect">
              <a:avLst/>
            </a:prstGeom>
            <a:noFill/>
          </p:spPr>
          <p:txBody>
            <a:bodyPr wrap="none" rtlCol="0">
              <a:spAutoFit/>
            </a:bodyPr>
            <a:lstStyle/>
            <a:p>
              <a:pPr algn="ctr"/>
              <a:r>
                <a:rPr lang="en-US" dirty="0"/>
                <a:t>5</a:t>
              </a:r>
            </a:p>
          </p:txBody>
        </p:sp>
        <p:sp>
          <p:nvSpPr>
            <p:cNvPr id="15" name="TextBox 14">
              <a:extLst>
                <a:ext uri="{FF2B5EF4-FFF2-40B4-BE49-F238E27FC236}">
                  <a16:creationId xmlns:a16="http://schemas.microsoft.com/office/drawing/2014/main" id="{49578E51-8D94-D14C-9DFC-4DBD20E55C49}"/>
                </a:ext>
              </a:extLst>
            </p:cNvPr>
            <p:cNvSpPr txBox="1"/>
            <p:nvPr/>
          </p:nvSpPr>
          <p:spPr>
            <a:xfrm>
              <a:off x="8983229" y="4042420"/>
              <a:ext cx="301685" cy="369332"/>
            </a:xfrm>
            <a:prstGeom prst="rect">
              <a:avLst/>
            </a:prstGeom>
            <a:noFill/>
          </p:spPr>
          <p:txBody>
            <a:bodyPr wrap="none" rtlCol="0">
              <a:spAutoFit/>
            </a:bodyPr>
            <a:lstStyle/>
            <a:p>
              <a:pPr algn="ctr"/>
              <a:r>
                <a:rPr lang="en-US" dirty="0"/>
                <a:t>7</a:t>
              </a:r>
            </a:p>
          </p:txBody>
        </p:sp>
        <p:sp>
          <p:nvSpPr>
            <p:cNvPr id="16" name="TextBox 15">
              <a:extLst>
                <a:ext uri="{FF2B5EF4-FFF2-40B4-BE49-F238E27FC236}">
                  <a16:creationId xmlns:a16="http://schemas.microsoft.com/office/drawing/2014/main" id="{2EA74D8F-11A8-7348-959C-752E4AD55BC0}"/>
                </a:ext>
              </a:extLst>
            </p:cNvPr>
            <p:cNvSpPr txBox="1"/>
            <p:nvPr/>
          </p:nvSpPr>
          <p:spPr>
            <a:xfrm>
              <a:off x="8060648" y="3816628"/>
              <a:ext cx="2143728" cy="369332"/>
            </a:xfrm>
            <a:prstGeom prst="rect">
              <a:avLst/>
            </a:prstGeom>
            <a:noFill/>
          </p:spPr>
          <p:txBody>
            <a:bodyPr wrap="none" rtlCol="0">
              <a:spAutoFit/>
            </a:bodyPr>
            <a:lstStyle/>
            <a:p>
              <a:r>
                <a:rPr lang="en-US" dirty="0"/>
                <a:t>displacement (bytes)</a:t>
              </a:r>
            </a:p>
          </p:txBody>
        </p:sp>
        <p:sp>
          <p:nvSpPr>
            <p:cNvPr id="36" name="TextBox 35">
              <a:extLst>
                <a:ext uri="{FF2B5EF4-FFF2-40B4-BE49-F238E27FC236}">
                  <a16:creationId xmlns:a16="http://schemas.microsoft.com/office/drawing/2014/main" id="{EEFF47C0-6BF6-0F4F-9FA8-36E662200536}"/>
                </a:ext>
              </a:extLst>
            </p:cNvPr>
            <p:cNvSpPr txBox="1"/>
            <p:nvPr/>
          </p:nvSpPr>
          <p:spPr>
            <a:xfrm>
              <a:off x="10144469" y="4042420"/>
              <a:ext cx="418704" cy="369332"/>
            </a:xfrm>
            <a:prstGeom prst="rect">
              <a:avLst/>
            </a:prstGeom>
            <a:noFill/>
          </p:spPr>
          <p:txBody>
            <a:bodyPr wrap="none" rtlCol="0">
              <a:spAutoFit/>
            </a:bodyPr>
            <a:lstStyle/>
            <a:p>
              <a:pPr algn="ctr"/>
              <a:r>
                <a:rPr lang="en-US" dirty="0"/>
                <a:t>15</a:t>
              </a:r>
            </a:p>
          </p:txBody>
        </p:sp>
      </p:grpSp>
      <p:grpSp>
        <p:nvGrpSpPr>
          <p:cNvPr id="52" name="Group 51">
            <a:extLst>
              <a:ext uri="{FF2B5EF4-FFF2-40B4-BE49-F238E27FC236}">
                <a16:creationId xmlns:a16="http://schemas.microsoft.com/office/drawing/2014/main" id="{E794550E-C6FA-8B49-8F7B-D56E62AD8CB1}"/>
              </a:ext>
            </a:extLst>
          </p:cNvPr>
          <p:cNvGrpSpPr/>
          <p:nvPr/>
        </p:nvGrpSpPr>
        <p:grpSpPr>
          <a:xfrm>
            <a:off x="6940545" y="2174789"/>
            <a:ext cx="4197567" cy="1136514"/>
            <a:chOff x="7595099" y="2173304"/>
            <a:chExt cx="4197567" cy="1136514"/>
          </a:xfrm>
        </p:grpSpPr>
        <p:sp>
          <p:nvSpPr>
            <p:cNvPr id="40" name="Rectangle 39">
              <a:extLst>
                <a:ext uri="{FF2B5EF4-FFF2-40B4-BE49-F238E27FC236}">
                  <a16:creationId xmlns:a16="http://schemas.microsoft.com/office/drawing/2014/main" id="{34510714-5F9E-FA4F-8053-C983D6F2AB61}"/>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41" name="Rectangle 40">
              <a:extLst>
                <a:ext uri="{FF2B5EF4-FFF2-40B4-BE49-F238E27FC236}">
                  <a16:creationId xmlns:a16="http://schemas.microsoft.com/office/drawing/2014/main" id="{427D3AD1-2605-CC43-B346-32408F27C2DE}"/>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42" name="Rectangle 41">
              <a:extLst>
                <a:ext uri="{FF2B5EF4-FFF2-40B4-BE49-F238E27FC236}">
                  <a16:creationId xmlns:a16="http://schemas.microsoft.com/office/drawing/2014/main" id="{BC92997D-6C97-8147-9EB4-740C2C873C31}"/>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43" name="Rectangle 42">
              <a:extLst>
                <a:ext uri="{FF2B5EF4-FFF2-40B4-BE49-F238E27FC236}">
                  <a16:creationId xmlns:a16="http://schemas.microsoft.com/office/drawing/2014/main" id="{3C242ED3-F2DC-354A-A9E8-A276AC1FB173}"/>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44" name="TextBox 43">
              <a:extLst>
                <a:ext uri="{FF2B5EF4-FFF2-40B4-BE49-F238E27FC236}">
                  <a16:creationId xmlns:a16="http://schemas.microsoft.com/office/drawing/2014/main" id="{27CC52FE-C15A-A349-867D-F5A1B16D2458}"/>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45" name="TextBox 44">
              <a:extLst>
                <a:ext uri="{FF2B5EF4-FFF2-40B4-BE49-F238E27FC236}">
                  <a16:creationId xmlns:a16="http://schemas.microsoft.com/office/drawing/2014/main" id="{26604B49-C7DF-1B45-ADB6-E662A66F030B}"/>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46" name="TextBox 45">
              <a:extLst>
                <a:ext uri="{FF2B5EF4-FFF2-40B4-BE49-F238E27FC236}">
                  <a16:creationId xmlns:a16="http://schemas.microsoft.com/office/drawing/2014/main" id="{FC45B598-B2E0-3849-95D2-B41D73CE23A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C62D844F-350C-174F-880D-D511B8EBA231}"/>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48" name="TextBox 47">
              <a:extLst>
                <a:ext uri="{FF2B5EF4-FFF2-40B4-BE49-F238E27FC236}">
                  <a16:creationId xmlns:a16="http://schemas.microsoft.com/office/drawing/2014/main" id="{CADF47B5-A203-5346-BE92-544721B24B43}"/>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49" name="TextBox 48">
              <a:extLst>
                <a:ext uri="{FF2B5EF4-FFF2-40B4-BE49-F238E27FC236}">
                  <a16:creationId xmlns:a16="http://schemas.microsoft.com/office/drawing/2014/main" id="{82DB8D17-36BD-7B48-A7B3-9855ECF914A0}"/>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50" name="Rectangle 49">
              <a:extLst>
                <a:ext uri="{FF2B5EF4-FFF2-40B4-BE49-F238E27FC236}">
                  <a16:creationId xmlns:a16="http://schemas.microsoft.com/office/drawing/2014/main" id="{ECF4824E-F86E-004B-9C8B-40AD86B9F555}"/>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51" name="Rectangle 50">
              <a:extLst>
                <a:ext uri="{FF2B5EF4-FFF2-40B4-BE49-F238E27FC236}">
                  <a16:creationId xmlns:a16="http://schemas.microsoft.com/office/drawing/2014/main" id="{73CAA8F5-05FD-9D4A-A9A8-01FE4A309E8E}"/>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1534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vertical)">
                                      <p:cBhvr>
                                        <p:cTn id="7" dur="500"/>
                                        <p:tgtEl>
                                          <p:spTgt spid="38">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8">
                                            <p:txEl>
                                              <p:pRg st="4" end="4"/>
                                            </p:txEl>
                                          </p:spTgt>
                                        </p:tgtEl>
                                        <p:attrNameLst>
                                          <p:attrName>style.visibility</p:attrName>
                                        </p:attrNameLst>
                                      </p:cBhvr>
                                      <p:to>
                                        <p:strVal val="visible"/>
                                      </p:to>
                                    </p:set>
                                    <p:animEffect transition="in" filter="randombar(vertical)">
                                      <p:cBhvr>
                                        <p:cTn id="10" dur="500"/>
                                        <p:tgtEl>
                                          <p:spTgt spid="38">
                                            <p:txEl>
                                              <p:pRg st="4" end="4"/>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8">
                                            <p:txEl>
                                              <p:pRg st="5" end="5"/>
                                            </p:txEl>
                                          </p:spTgt>
                                        </p:tgtEl>
                                        <p:attrNameLst>
                                          <p:attrName>style.visibility</p:attrName>
                                        </p:attrNameLst>
                                      </p:cBhvr>
                                      <p:to>
                                        <p:strVal val="visible"/>
                                      </p:to>
                                    </p:set>
                                    <p:animEffect transition="in" filter="randombar(vertical)">
                                      <p:cBhvr>
                                        <p:cTn id="13" dur="500"/>
                                        <p:tgtEl>
                                          <p:spTgt spid="38">
                                            <p:txEl>
                                              <p:pRg st="5" end="5"/>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8">
                                            <p:txEl>
                                              <p:pRg st="6" end="6"/>
                                            </p:txEl>
                                          </p:spTgt>
                                        </p:tgtEl>
                                        <p:attrNameLst>
                                          <p:attrName>style.visibility</p:attrName>
                                        </p:attrNameLst>
                                      </p:cBhvr>
                                      <p:to>
                                        <p:strVal val="visible"/>
                                      </p:to>
                                    </p:set>
                                    <p:animEffect transition="in" filter="randombar(vertical)">
                                      <p:cBhvr>
                                        <p:cTn id="16" dur="500"/>
                                        <p:tgtEl>
                                          <p:spTgt spid="38">
                                            <p:txEl>
                                              <p:pRg st="6" end="6"/>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38">
                                            <p:txEl>
                                              <p:pRg st="7" end="7"/>
                                            </p:txEl>
                                          </p:spTgt>
                                        </p:tgtEl>
                                        <p:attrNameLst>
                                          <p:attrName>style.visibility</p:attrName>
                                        </p:attrNameLst>
                                      </p:cBhvr>
                                      <p:to>
                                        <p:strVal val="visible"/>
                                      </p:to>
                                    </p:set>
                                    <p:animEffect transition="in" filter="randombar(vertical)">
                                      <p:cBhvr>
                                        <p:cTn id="19" dur="500"/>
                                        <p:tgtEl>
                                          <p:spTgt spid="38">
                                            <p:txEl>
                                              <p:pRg st="7" end="7"/>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vertical)">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BDEB44-E19A-BD40-BB80-D4CC7964E580}"/>
              </a:ext>
            </a:extLst>
          </p:cNvPr>
          <p:cNvSpPr>
            <a:spLocks noGrp="1"/>
          </p:cNvSpPr>
          <p:nvPr>
            <p:ph type="title"/>
          </p:nvPr>
        </p:nvSpPr>
        <p:spPr/>
        <p:txBody>
          <a:bodyPr/>
          <a:lstStyle/>
          <a:p>
            <a:r>
              <a:rPr lang="en-US" dirty="0"/>
              <a:t>Field Alignment (64-bit system)</a:t>
            </a:r>
          </a:p>
        </p:txBody>
      </p:sp>
      <p:graphicFrame>
        <p:nvGraphicFramePr>
          <p:cNvPr id="12" name="Table 12">
            <a:extLst>
              <a:ext uri="{FF2B5EF4-FFF2-40B4-BE49-F238E27FC236}">
                <a16:creationId xmlns:a16="http://schemas.microsoft.com/office/drawing/2014/main" id="{A238D9EB-C319-834D-9FB7-0EFF53252195}"/>
              </a:ext>
            </a:extLst>
          </p:cNvPr>
          <p:cNvGraphicFramePr>
            <a:graphicFrameLocks noGrp="1"/>
          </p:cNvGraphicFramePr>
          <p:nvPr>
            <p:ph idx="1"/>
            <p:extLst>
              <p:ext uri="{D42A27DB-BD31-4B8C-83A1-F6EECF244321}">
                <p14:modId xmlns:p14="http://schemas.microsoft.com/office/powerpoint/2010/main" val="962572160"/>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54339728"/>
                    </a:ext>
                  </a:extLst>
                </a:gridCol>
                <a:gridCol w="1685668">
                  <a:extLst>
                    <a:ext uri="{9D8B030D-6E8A-4147-A177-3AD203B41FA5}">
                      <a16:colId xmlns:a16="http://schemas.microsoft.com/office/drawing/2014/main" val="3591606604"/>
                    </a:ext>
                  </a:extLst>
                </a:gridCol>
                <a:gridCol w="2496064">
                  <a:extLst>
                    <a:ext uri="{9D8B030D-6E8A-4147-A177-3AD203B41FA5}">
                      <a16:colId xmlns:a16="http://schemas.microsoft.com/office/drawing/2014/main" val="375886542"/>
                    </a:ext>
                  </a:extLst>
                </a:gridCol>
                <a:gridCol w="3704968">
                  <a:extLst>
                    <a:ext uri="{9D8B030D-6E8A-4147-A177-3AD203B41FA5}">
                      <a16:colId xmlns:a16="http://schemas.microsoft.com/office/drawing/2014/main" val="800138303"/>
                    </a:ext>
                  </a:extLst>
                </a:gridCol>
              </a:tblGrid>
              <a:tr h="370840">
                <a:tc>
                  <a:txBody>
                    <a:bodyPr/>
                    <a:lstStyle/>
                    <a:p>
                      <a:r>
                        <a:rPr lang="en-US" dirty="0"/>
                        <a:t>Primitive Type</a:t>
                      </a:r>
                    </a:p>
                  </a:txBody>
                  <a:tcPr/>
                </a:tc>
                <a:tc>
                  <a:txBody>
                    <a:bodyPr/>
                    <a:lstStyle/>
                    <a:p>
                      <a:r>
                        <a:rPr lang="en-US" dirty="0"/>
                        <a:t>Address must be divisible by</a:t>
                      </a:r>
                    </a:p>
                  </a:txBody>
                  <a:tcPr/>
                </a:tc>
                <a:tc>
                  <a:txBody>
                    <a:bodyPr/>
                    <a:lstStyle/>
                    <a:p>
                      <a:r>
                        <a:rPr lang="en-US" dirty="0"/>
                        <a:t>Address must end with (binary)</a:t>
                      </a:r>
                    </a:p>
                  </a:txBody>
                  <a:tcPr/>
                </a:tc>
                <a:tc>
                  <a:txBody>
                    <a:bodyPr/>
                    <a:lstStyle/>
                    <a:p>
                      <a:r>
                        <a:rPr lang="en-US" dirty="0"/>
                        <a:t>Address must end with (hexadecimal)</a:t>
                      </a:r>
                    </a:p>
                  </a:txBody>
                  <a:tcPr/>
                </a:tc>
                <a:extLst>
                  <a:ext uri="{0D108BD9-81ED-4DB2-BD59-A6C34878D82A}">
                    <a16:rowId xmlns:a16="http://schemas.microsoft.com/office/drawing/2014/main" val="414484869"/>
                  </a:ext>
                </a:extLst>
              </a:tr>
              <a:tr h="370840">
                <a:tc>
                  <a:txBody>
                    <a:bodyPr/>
                    <a:lstStyle/>
                    <a:p>
                      <a:r>
                        <a:rPr lang="en-US" dirty="0"/>
                        <a:t>char</a:t>
                      </a:r>
                    </a:p>
                  </a:txBody>
                  <a:tcPr/>
                </a:tc>
                <a:tc>
                  <a:txBody>
                    <a:bodyPr/>
                    <a:lstStyle/>
                    <a:p>
                      <a:pPr algn="ctr"/>
                      <a:r>
                        <a:rPr lang="en-US" dirty="0"/>
                        <a:t>1</a:t>
                      </a:r>
                    </a:p>
                  </a:txBody>
                  <a:tcPr/>
                </a:tc>
                <a:tc>
                  <a:txBody>
                    <a:bodyPr/>
                    <a:lstStyle/>
                    <a:p>
                      <a:r>
                        <a:rPr lang="en-US" dirty="0"/>
                        <a:t>anything</a:t>
                      </a:r>
                    </a:p>
                  </a:txBody>
                  <a:tcPr/>
                </a:tc>
                <a:tc>
                  <a:txBody>
                    <a:bodyPr/>
                    <a:lstStyle/>
                    <a:p>
                      <a:r>
                        <a:rPr lang="en-US" dirty="0"/>
                        <a:t>anything</a:t>
                      </a:r>
                    </a:p>
                  </a:txBody>
                  <a:tcPr/>
                </a:tc>
                <a:extLst>
                  <a:ext uri="{0D108BD9-81ED-4DB2-BD59-A6C34878D82A}">
                    <a16:rowId xmlns:a16="http://schemas.microsoft.com/office/drawing/2014/main" val="1432204663"/>
                  </a:ext>
                </a:extLst>
              </a:tr>
              <a:tr h="370840">
                <a:tc>
                  <a:txBody>
                    <a:bodyPr/>
                    <a:lstStyle/>
                    <a:p>
                      <a:r>
                        <a:rPr lang="en-US" dirty="0"/>
                        <a:t>short</a:t>
                      </a:r>
                    </a:p>
                  </a:txBody>
                  <a:tcPr/>
                </a:tc>
                <a:tc>
                  <a:txBody>
                    <a:bodyPr/>
                    <a:lstStyle/>
                    <a:p>
                      <a:pPr algn="ctr"/>
                      <a:r>
                        <a:rPr lang="en-US" dirty="0"/>
                        <a:t>2</a:t>
                      </a:r>
                    </a:p>
                  </a:txBody>
                  <a:tcPr/>
                </a:tc>
                <a:tc>
                  <a:txBody>
                    <a:bodyPr/>
                    <a:lstStyle/>
                    <a:p>
                      <a:r>
                        <a:rPr lang="en-US" dirty="0"/>
                        <a:t>0</a:t>
                      </a:r>
                      <a:r>
                        <a:rPr lang="en-US" baseline="-25000" dirty="0"/>
                        <a:t>2</a:t>
                      </a:r>
                      <a:endParaRPr lang="en-US" dirty="0"/>
                    </a:p>
                  </a:txBody>
                  <a:tcPr/>
                </a:tc>
                <a:tc>
                  <a:txBody>
                    <a:bodyPr/>
                    <a:lstStyle/>
                    <a:p>
                      <a:r>
                        <a:rPr lang="en-US" dirty="0"/>
                        <a:t>0x0, 0x2, 0x4, 0x6, 0x8, 0xA, 0xC</a:t>
                      </a:r>
                    </a:p>
                  </a:txBody>
                  <a:tcPr/>
                </a:tc>
                <a:extLst>
                  <a:ext uri="{0D108BD9-81ED-4DB2-BD59-A6C34878D82A}">
                    <a16:rowId xmlns:a16="http://schemas.microsoft.com/office/drawing/2014/main" val="3968790877"/>
                  </a:ext>
                </a:extLst>
              </a:tr>
              <a:tr h="370840">
                <a:tc>
                  <a:txBody>
                    <a:bodyPr/>
                    <a:lstStyle/>
                    <a:p>
                      <a:r>
                        <a:rPr lang="en-US" dirty="0"/>
                        <a:t>int, float</a:t>
                      </a:r>
                    </a:p>
                  </a:txBody>
                  <a:tcPr/>
                </a:tc>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a:t>
                      </a:r>
                      <a:r>
                        <a:rPr lang="en-US" baseline="-25000" dirty="0"/>
                        <a:t>2</a:t>
                      </a:r>
                      <a:endParaRPr lang="en-US" dirty="0"/>
                    </a:p>
                  </a:txBody>
                  <a:tcPr/>
                </a:tc>
                <a:tc>
                  <a:txBody>
                    <a:bodyPr/>
                    <a:lstStyle/>
                    <a:p>
                      <a:r>
                        <a:rPr lang="en-US" dirty="0"/>
                        <a:t>0x0, 0x4, 0x8, 0xC</a:t>
                      </a:r>
                    </a:p>
                  </a:txBody>
                  <a:tcPr/>
                </a:tc>
                <a:extLst>
                  <a:ext uri="{0D108BD9-81ED-4DB2-BD59-A6C34878D82A}">
                    <a16:rowId xmlns:a16="http://schemas.microsoft.com/office/drawing/2014/main" val="2363182492"/>
                  </a:ext>
                </a:extLst>
              </a:tr>
              <a:tr h="370840">
                <a:tc>
                  <a:txBody>
                    <a:bodyPr/>
                    <a:lstStyle/>
                    <a:p>
                      <a:r>
                        <a:rPr lang="en-US" dirty="0"/>
                        <a:t>double, long, pointer</a:t>
                      </a:r>
                    </a:p>
                  </a:txBody>
                  <a:tcPr/>
                </a:tc>
                <a:tc>
                  <a:txBody>
                    <a:bodyPr/>
                    <a:lstStyle/>
                    <a:p>
                      <a:pPr algn="ctr"/>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a:t>
                      </a:r>
                      <a:r>
                        <a:rPr lang="en-US" baseline="-25000" dirty="0"/>
                        <a:t>2</a:t>
                      </a:r>
                      <a:endParaRPr lang="en-US" dirty="0"/>
                    </a:p>
                  </a:txBody>
                  <a:tcPr/>
                </a:tc>
                <a:tc>
                  <a:txBody>
                    <a:bodyPr/>
                    <a:lstStyle/>
                    <a:p>
                      <a:r>
                        <a:rPr lang="en-US" dirty="0"/>
                        <a:t>0x0, 0x8</a:t>
                      </a:r>
                    </a:p>
                  </a:txBody>
                  <a:tcPr/>
                </a:tc>
                <a:extLst>
                  <a:ext uri="{0D108BD9-81ED-4DB2-BD59-A6C34878D82A}">
                    <a16:rowId xmlns:a16="http://schemas.microsoft.com/office/drawing/2014/main" val="1747403436"/>
                  </a:ext>
                </a:extLst>
              </a:tr>
              <a:tr h="370840">
                <a:tc>
                  <a:txBody>
                    <a:bodyPr/>
                    <a:lstStyle/>
                    <a:p>
                      <a:r>
                        <a:rPr lang="en-US" dirty="0"/>
                        <a:t>long double</a:t>
                      </a:r>
                    </a:p>
                  </a:txBody>
                  <a:tcPr/>
                </a:tc>
                <a:tc>
                  <a:txBody>
                    <a:bodyPr/>
                    <a:lstStyle/>
                    <a:p>
                      <a:pPr algn="ctr"/>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r>
                        <a:rPr lang="en-US" baseline="-25000" dirty="0"/>
                        <a:t>2</a:t>
                      </a:r>
                      <a:endParaRPr lang="en-US" dirty="0"/>
                    </a:p>
                  </a:txBody>
                  <a:tcPr/>
                </a:tc>
                <a:tc>
                  <a:txBody>
                    <a:bodyPr/>
                    <a:lstStyle/>
                    <a:p>
                      <a:r>
                        <a:rPr lang="en-US" dirty="0"/>
                        <a:t>0x0</a:t>
                      </a:r>
                    </a:p>
                  </a:txBody>
                  <a:tcPr/>
                </a:tc>
                <a:extLst>
                  <a:ext uri="{0D108BD9-81ED-4DB2-BD59-A6C34878D82A}">
                    <a16:rowId xmlns:a16="http://schemas.microsoft.com/office/drawing/2014/main" val="61573109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484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B8E9548-9D0E-9D4C-8523-3E55ED82B593}"/>
              </a:ext>
            </a:extLst>
          </p:cNvPr>
          <p:cNvSpPr txBox="1"/>
          <p:nvPr/>
        </p:nvSpPr>
        <p:spPr>
          <a:xfrm>
            <a:off x="9688656" y="5466368"/>
            <a:ext cx="418704" cy="369332"/>
          </a:xfrm>
          <a:prstGeom prst="rect">
            <a:avLst/>
          </a:prstGeom>
          <a:noFill/>
        </p:spPr>
        <p:txBody>
          <a:bodyPr wrap="none" rtlCol="0">
            <a:spAutoFit/>
          </a:bodyPr>
          <a:lstStyle/>
          <a:p>
            <a:pPr algn="ctr"/>
            <a:r>
              <a:rPr lang="en-US" dirty="0"/>
              <a:t>15</a:t>
            </a:r>
          </a:p>
        </p:txBody>
      </p:sp>
      <p:sp>
        <p:nvSpPr>
          <p:cNvPr id="8" name="Title 7">
            <a:extLst>
              <a:ext uri="{FF2B5EF4-FFF2-40B4-BE49-F238E27FC236}">
                <a16:creationId xmlns:a16="http://schemas.microsoft.com/office/drawing/2014/main" id="{195E5192-17C8-9D4C-8969-0852EBB730E2}"/>
              </a:ext>
            </a:extLst>
          </p:cNvPr>
          <p:cNvSpPr>
            <a:spLocks noGrp="1"/>
          </p:cNvSpPr>
          <p:nvPr>
            <p:ph type="title"/>
          </p:nvPr>
        </p:nvSpPr>
        <p:spPr/>
        <p:txBody>
          <a:bodyPr/>
          <a:lstStyle/>
          <a:p>
            <a:r>
              <a:rPr lang="en-US" dirty="0"/>
              <a:t>Field Alignment</a:t>
            </a:r>
          </a:p>
        </p:txBody>
      </p:sp>
      <p:sp>
        <p:nvSpPr>
          <p:cNvPr id="24" name="Content Placeholder 23">
            <a:extLst>
              <a:ext uri="{FF2B5EF4-FFF2-40B4-BE49-F238E27FC236}">
                <a16:creationId xmlns:a16="http://schemas.microsoft.com/office/drawing/2014/main" id="{54DAA5EB-475B-9047-9C40-66E80127A0A7}"/>
              </a:ext>
            </a:extLst>
          </p:cNvPr>
          <p:cNvSpPr>
            <a:spLocks noGrp="1"/>
          </p:cNvSpPr>
          <p:nvPr>
            <p:ph sz="half" idx="1"/>
          </p:nvPr>
        </p:nvSpPr>
        <p:spPr>
          <a:xfrm>
            <a:off x="838200" y="1825625"/>
            <a:ext cx="5400356" cy="3633012"/>
          </a:xfrm>
        </p:spPr>
        <p:txBody>
          <a:bodyPr>
            <a:normAutofit fontScale="92500" lnSpcReduction="10000"/>
          </a:bodyPr>
          <a:lstStyle/>
          <a:p>
            <a:r>
              <a:rPr lang="en-US" dirty="0"/>
              <a:t>Compiler is not allowed to re-order fields in memory</a:t>
            </a:r>
          </a:p>
          <a:p>
            <a:endParaRPr lang="en-US" dirty="0"/>
          </a:p>
          <a:p>
            <a:r>
              <a:rPr lang="en-US" dirty="0"/>
              <a:t>If more-compact struct is desirable, </a:t>
            </a:r>
            <a:r>
              <a:rPr lang="en-US" i="1" dirty="0"/>
              <a:t>you</a:t>
            </a:r>
            <a:r>
              <a:rPr lang="en-US" dirty="0"/>
              <a:t> must re-order fields</a:t>
            </a:r>
          </a:p>
          <a:p>
            <a:endParaRPr lang="en-US" dirty="0"/>
          </a:p>
          <a:p>
            <a:r>
              <a:rPr lang="en-US" dirty="0"/>
              <a:t>May still have padding after last field so next struct will be properly aligned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F5D7262-7B7F-9841-AD81-62CC267030CB}"/>
              </a:ext>
            </a:extLst>
          </p:cNvPr>
          <p:cNvSpPr/>
          <p:nvPr/>
        </p:nvSpPr>
        <p:spPr>
          <a:xfrm>
            <a:off x="6751238" y="13968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6" name="Rounded Rectangle 25">
            <a:extLst>
              <a:ext uri="{FF2B5EF4-FFF2-40B4-BE49-F238E27FC236}">
                <a16:creationId xmlns:a16="http://schemas.microsoft.com/office/drawing/2014/main" id="{EAD080BF-629C-EF4A-B9C6-D6758A1B1B0B}"/>
              </a:ext>
            </a:extLst>
          </p:cNvPr>
          <p:cNvSpPr/>
          <p:nvPr/>
        </p:nvSpPr>
        <p:spPr>
          <a:xfrm>
            <a:off x="6751238" y="3457802"/>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struct </a:t>
            </a:r>
            <a:r>
              <a:rPr lang="en-US" dirty="0" err="1">
                <a:solidFill>
                  <a:srgbClr val="FECC1F"/>
                </a:solidFill>
                <a:latin typeface="Lucida Console" panose="020B0609040504020204" pitchFamily="49" charset="0"/>
              </a:rPr>
              <a:t>some_record</a:t>
            </a:r>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long </a:t>
            </a:r>
            <a:r>
              <a:rPr lang="en-US" dirty="0" err="1">
                <a:solidFill>
                  <a:srgbClr val="FECC1F"/>
                </a:solidFill>
                <a:latin typeface="Lucida Console" panose="020B0609040504020204" pitchFamily="49" charset="0"/>
              </a:rPr>
              <a:t>a_bigger_number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int </a:t>
            </a:r>
            <a:r>
              <a:rPr lang="en-US" dirty="0" err="1">
                <a:solidFill>
                  <a:srgbClr val="FECC1F"/>
                </a:solidFill>
                <a:latin typeface="Lucida Console" panose="020B0609040504020204" pitchFamily="49" charset="0"/>
              </a:rPr>
              <a:t>a_number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short </a:t>
            </a:r>
            <a:r>
              <a:rPr lang="en-US" dirty="0" err="1">
                <a:solidFill>
                  <a:srgbClr val="FECC1F"/>
                </a:solidFill>
                <a:latin typeface="Lucida Console" panose="020B0609040504020204" pitchFamily="49" charset="0"/>
              </a:rPr>
              <a:t>a_smaller_number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char </a:t>
            </a:r>
            <a:r>
              <a:rPr lang="en-US" dirty="0" err="1">
                <a:solidFill>
                  <a:srgbClr val="FECC1F"/>
                </a:solidFill>
                <a:latin typeface="Lucida Console" panose="020B0609040504020204" pitchFamily="49" charset="0"/>
              </a:rPr>
              <a:t>a_letter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a:t>
            </a:r>
          </a:p>
        </p:txBody>
      </p:sp>
      <p:grpSp>
        <p:nvGrpSpPr>
          <p:cNvPr id="41" name="Group 40">
            <a:extLst>
              <a:ext uri="{FF2B5EF4-FFF2-40B4-BE49-F238E27FC236}">
                <a16:creationId xmlns:a16="http://schemas.microsoft.com/office/drawing/2014/main" id="{9063884A-0AC0-BB4F-911E-A15D44AF23BE}"/>
              </a:ext>
            </a:extLst>
          </p:cNvPr>
          <p:cNvGrpSpPr/>
          <p:nvPr/>
        </p:nvGrpSpPr>
        <p:grpSpPr>
          <a:xfrm>
            <a:off x="7224847" y="5461461"/>
            <a:ext cx="2606020" cy="898916"/>
            <a:chOff x="7224847" y="5461461"/>
            <a:chExt cx="2606020" cy="898916"/>
          </a:xfrm>
        </p:grpSpPr>
        <p:sp>
          <p:nvSpPr>
            <p:cNvPr id="28" name="Rectangle 27">
              <a:extLst>
                <a:ext uri="{FF2B5EF4-FFF2-40B4-BE49-F238E27FC236}">
                  <a16:creationId xmlns:a16="http://schemas.microsoft.com/office/drawing/2014/main" id="{45EA1B53-956C-F144-B10D-B6FC22A982AE}"/>
                </a:ext>
              </a:extLst>
            </p:cNvPr>
            <p:cNvSpPr/>
            <p:nvPr/>
          </p:nvSpPr>
          <p:spPr>
            <a:xfrm>
              <a:off x="7380161" y="582466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29" name="Rectangle 28">
              <a:extLst>
                <a:ext uri="{FF2B5EF4-FFF2-40B4-BE49-F238E27FC236}">
                  <a16:creationId xmlns:a16="http://schemas.microsoft.com/office/drawing/2014/main" id="{D26D8232-A858-EE4F-A4EB-5D51B91F70F6}"/>
                </a:ext>
              </a:extLst>
            </p:cNvPr>
            <p:cNvSpPr/>
            <p:nvPr/>
          </p:nvSpPr>
          <p:spPr>
            <a:xfrm>
              <a:off x="9621422" y="5824367"/>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30" name="Rectangle 29">
              <a:extLst>
                <a:ext uri="{FF2B5EF4-FFF2-40B4-BE49-F238E27FC236}">
                  <a16:creationId xmlns:a16="http://schemas.microsoft.com/office/drawing/2014/main" id="{22CEBF7D-4FEA-F143-90B7-7FBBD774B8DE}"/>
                </a:ext>
              </a:extLst>
            </p:cNvPr>
            <p:cNvSpPr/>
            <p:nvPr/>
          </p:nvSpPr>
          <p:spPr>
            <a:xfrm>
              <a:off x="8662722" y="582436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31" name="Rectangle 30">
              <a:extLst>
                <a:ext uri="{FF2B5EF4-FFF2-40B4-BE49-F238E27FC236}">
                  <a16:creationId xmlns:a16="http://schemas.microsoft.com/office/drawing/2014/main" id="{A6796681-D764-F84F-BE83-386D20DFFAC9}"/>
                </a:ext>
              </a:extLst>
            </p:cNvPr>
            <p:cNvSpPr/>
            <p:nvPr/>
          </p:nvSpPr>
          <p:spPr>
            <a:xfrm>
              <a:off x="9310816" y="582436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32" name="TextBox 31">
              <a:extLst>
                <a:ext uri="{FF2B5EF4-FFF2-40B4-BE49-F238E27FC236}">
                  <a16:creationId xmlns:a16="http://schemas.microsoft.com/office/drawing/2014/main" id="{54A7CF74-E78E-1F42-87BC-EB477A506274}"/>
                </a:ext>
              </a:extLst>
            </p:cNvPr>
            <p:cNvSpPr txBox="1"/>
            <p:nvPr/>
          </p:nvSpPr>
          <p:spPr>
            <a:xfrm>
              <a:off x="7224847" y="5463559"/>
              <a:ext cx="301686" cy="369332"/>
            </a:xfrm>
            <a:prstGeom prst="rect">
              <a:avLst/>
            </a:prstGeom>
            <a:noFill/>
          </p:spPr>
          <p:txBody>
            <a:bodyPr wrap="none" rtlCol="0">
              <a:spAutoFit/>
            </a:bodyPr>
            <a:lstStyle/>
            <a:p>
              <a:pPr algn="ctr"/>
              <a:r>
                <a:rPr lang="en-US" dirty="0"/>
                <a:t>0</a:t>
              </a:r>
            </a:p>
          </p:txBody>
        </p:sp>
        <p:sp>
          <p:nvSpPr>
            <p:cNvPr id="33" name="TextBox 32">
              <a:extLst>
                <a:ext uri="{FF2B5EF4-FFF2-40B4-BE49-F238E27FC236}">
                  <a16:creationId xmlns:a16="http://schemas.microsoft.com/office/drawing/2014/main" id="{0C5EA7E8-09E5-1442-A46F-F3E8B957EB16}"/>
                </a:ext>
              </a:extLst>
            </p:cNvPr>
            <p:cNvSpPr txBox="1"/>
            <p:nvPr/>
          </p:nvSpPr>
          <p:spPr>
            <a:xfrm>
              <a:off x="9412163" y="5468675"/>
              <a:ext cx="418704" cy="369332"/>
            </a:xfrm>
            <a:prstGeom prst="rect">
              <a:avLst/>
            </a:prstGeom>
            <a:noFill/>
          </p:spPr>
          <p:txBody>
            <a:bodyPr wrap="none" rtlCol="0">
              <a:spAutoFit/>
            </a:bodyPr>
            <a:lstStyle/>
            <a:p>
              <a:pPr algn="ctr"/>
              <a:r>
                <a:rPr lang="en-US" dirty="0"/>
                <a:t>14</a:t>
              </a:r>
            </a:p>
          </p:txBody>
        </p:sp>
        <p:sp>
          <p:nvSpPr>
            <p:cNvPr id="34" name="TextBox 33">
              <a:extLst>
                <a:ext uri="{FF2B5EF4-FFF2-40B4-BE49-F238E27FC236}">
                  <a16:creationId xmlns:a16="http://schemas.microsoft.com/office/drawing/2014/main" id="{0ABEF4BF-6ECD-654B-B7CC-73898F72841E}"/>
                </a:ext>
              </a:extLst>
            </p:cNvPr>
            <p:cNvSpPr txBox="1"/>
            <p:nvPr/>
          </p:nvSpPr>
          <p:spPr>
            <a:xfrm>
              <a:off x="8512824" y="5461461"/>
              <a:ext cx="301685" cy="369332"/>
            </a:xfrm>
            <a:prstGeom prst="rect">
              <a:avLst/>
            </a:prstGeom>
            <a:noFill/>
          </p:spPr>
          <p:txBody>
            <a:bodyPr wrap="none" rtlCol="0">
              <a:spAutoFit/>
            </a:bodyPr>
            <a:lstStyle/>
            <a:p>
              <a:pPr algn="ctr"/>
              <a:r>
                <a:rPr lang="en-US" dirty="0"/>
                <a:t>8</a:t>
              </a:r>
            </a:p>
          </p:txBody>
        </p:sp>
        <p:sp>
          <p:nvSpPr>
            <p:cNvPr id="35" name="TextBox 34">
              <a:extLst>
                <a:ext uri="{FF2B5EF4-FFF2-40B4-BE49-F238E27FC236}">
                  <a16:creationId xmlns:a16="http://schemas.microsoft.com/office/drawing/2014/main" id="{9BA70282-2458-2344-9C7E-38E5712EC4B4}"/>
                </a:ext>
              </a:extLst>
            </p:cNvPr>
            <p:cNvSpPr txBox="1"/>
            <p:nvPr/>
          </p:nvSpPr>
          <p:spPr>
            <a:xfrm>
              <a:off x="9099120" y="5461461"/>
              <a:ext cx="418704" cy="369332"/>
            </a:xfrm>
            <a:prstGeom prst="rect">
              <a:avLst/>
            </a:prstGeom>
            <a:noFill/>
          </p:spPr>
          <p:txBody>
            <a:bodyPr wrap="none" rtlCol="0">
              <a:spAutoFit/>
            </a:bodyPr>
            <a:lstStyle/>
            <a:p>
              <a:pPr algn="ctr"/>
              <a:r>
                <a:rPr lang="en-US" dirty="0"/>
                <a:t>12</a:t>
              </a:r>
            </a:p>
          </p:txBody>
        </p:sp>
      </p:grpSp>
      <p:sp>
        <p:nvSpPr>
          <p:cNvPr id="36" name="TextBox 35">
            <a:extLst>
              <a:ext uri="{FF2B5EF4-FFF2-40B4-BE49-F238E27FC236}">
                <a16:creationId xmlns:a16="http://schemas.microsoft.com/office/drawing/2014/main" id="{C5CDF051-898A-9D4A-8C2F-5DA57E63EF2C}"/>
              </a:ext>
            </a:extLst>
          </p:cNvPr>
          <p:cNvSpPr txBox="1"/>
          <p:nvPr/>
        </p:nvSpPr>
        <p:spPr>
          <a:xfrm>
            <a:off x="7752309" y="5234184"/>
            <a:ext cx="2143728" cy="369332"/>
          </a:xfrm>
          <a:prstGeom prst="rect">
            <a:avLst/>
          </a:prstGeom>
          <a:noFill/>
        </p:spPr>
        <p:txBody>
          <a:bodyPr wrap="none" rtlCol="0">
            <a:spAutoFit/>
          </a:bodyPr>
          <a:lstStyle/>
          <a:p>
            <a:r>
              <a:rPr lang="en-US" dirty="0"/>
              <a:t>displacement (bytes)</a:t>
            </a:r>
          </a:p>
        </p:txBody>
      </p:sp>
      <p:sp>
        <p:nvSpPr>
          <p:cNvPr id="39" name="Rectangle 38">
            <a:extLst>
              <a:ext uri="{FF2B5EF4-FFF2-40B4-BE49-F238E27FC236}">
                <a16:creationId xmlns:a16="http://schemas.microsoft.com/office/drawing/2014/main" id="{C2AB8643-5116-D240-9C92-B055F694DA23}"/>
              </a:ext>
            </a:extLst>
          </p:cNvPr>
          <p:cNvSpPr/>
          <p:nvPr/>
        </p:nvSpPr>
        <p:spPr>
          <a:xfrm>
            <a:off x="9787467" y="5821768"/>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nvGrpSpPr>
          <p:cNvPr id="53" name="Group 52">
            <a:extLst>
              <a:ext uri="{FF2B5EF4-FFF2-40B4-BE49-F238E27FC236}">
                <a16:creationId xmlns:a16="http://schemas.microsoft.com/office/drawing/2014/main" id="{898FBC41-E4B2-BE44-AD4E-9611C34C23C9}"/>
              </a:ext>
            </a:extLst>
          </p:cNvPr>
          <p:cNvGrpSpPr/>
          <p:nvPr/>
        </p:nvGrpSpPr>
        <p:grpSpPr>
          <a:xfrm>
            <a:off x="4651138" y="5461461"/>
            <a:ext cx="2726541" cy="898916"/>
            <a:chOff x="3311874" y="5391440"/>
            <a:chExt cx="2726541" cy="898916"/>
          </a:xfrm>
        </p:grpSpPr>
        <p:sp>
          <p:nvSpPr>
            <p:cNvPr id="43" name="Rectangle 42">
              <a:extLst>
                <a:ext uri="{FF2B5EF4-FFF2-40B4-BE49-F238E27FC236}">
                  <a16:creationId xmlns:a16="http://schemas.microsoft.com/office/drawing/2014/main" id="{A9D02B58-AE21-3F42-8425-DE47A844B08C}"/>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Rectangle 43">
              <a:extLst>
                <a:ext uri="{FF2B5EF4-FFF2-40B4-BE49-F238E27FC236}">
                  <a16:creationId xmlns:a16="http://schemas.microsoft.com/office/drawing/2014/main" id="{6BDE2A95-0617-AB40-8158-15208F1D2BF1}"/>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30F0B3CC-81FA-2C4C-9CAD-21066E6EC1C2}"/>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F769CE9-27E4-5E4C-BCC2-C46A76E1ADB8}"/>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47" name="TextBox 46">
              <a:extLst>
                <a:ext uri="{FF2B5EF4-FFF2-40B4-BE49-F238E27FC236}">
                  <a16:creationId xmlns:a16="http://schemas.microsoft.com/office/drawing/2014/main" id="{2FD51C8F-6EC6-214F-8617-033DF23A46DE}"/>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48" name="TextBox 47">
              <a:extLst>
                <a:ext uri="{FF2B5EF4-FFF2-40B4-BE49-F238E27FC236}">
                  <a16:creationId xmlns:a16="http://schemas.microsoft.com/office/drawing/2014/main" id="{4AD76B2F-ACA4-D14E-AB30-C8E856AE7AA7}"/>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49" name="TextBox 48">
              <a:extLst>
                <a:ext uri="{FF2B5EF4-FFF2-40B4-BE49-F238E27FC236}">
                  <a16:creationId xmlns:a16="http://schemas.microsoft.com/office/drawing/2014/main" id="{B83DC95A-1980-BC47-8F35-C7E92A3FC343}"/>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50" name="TextBox 49">
              <a:extLst>
                <a:ext uri="{FF2B5EF4-FFF2-40B4-BE49-F238E27FC236}">
                  <a16:creationId xmlns:a16="http://schemas.microsoft.com/office/drawing/2014/main" id="{614F21BE-CC5E-D644-99DE-B1BC13B072F5}"/>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51" name="Rectangle 50">
              <a:extLst>
                <a:ext uri="{FF2B5EF4-FFF2-40B4-BE49-F238E27FC236}">
                  <a16:creationId xmlns:a16="http://schemas.microsoft.com/office/drawing/2014/main" id="{81EA4897-A93F-364A-9164-96F27C507018}"/>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64" name="Group 63">
            <a:extLst>
              <a:ext uri="{FF2B5EF4-FFF2-40B4-BE49-F238E27FC236}">
                <a16:creationId xmlns:a16="http://schemas.microsoft.com/office/drawing/2014/main" id="{965A1D63-763D-924B-A461-22E051D2CE1E}"/>
              </a:ext>
            </a:extLst>
          </p:cNvPr>
          <p:cNvGrpSpPr/>
          <p:nvPr/>
        </p:nvGrpSpPr>
        <p:grpSpPr>
          <a:xfrm>
            <a:off x="9800800" y="5457434"/>
            <a:ext cx="2726541" cy="898916"/>
            <a:chOff x="3311874" y="5391440"/>
            <a:chExt cx="2726541" cy="898916"/>
          </a:xfrm>
        </p:grpSpPr>
        <p:sp>
          <p:nvSpPr>
            <p:cNvPr id="65" name="Rectangle 64">
              <a:extLst>
                <a:ext uri="{FF2B5EF4-FFF2-40B4-BE49-F238E27FC236}">
                  <a16:creationId xmlns:a16="http://schemas.microsoft.com/office/drawing/2014/main" id="{18AEFFFF-29C9-924D-8D9C-0EF6D7D98CE0}"/>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6" name="Rectangle 65">
              <a:extLst>
                <a:ext uri="{FF2B5EF4-FFF2-40B4-BE49-F238E27FC236}">
                  <a16:creationId xmlns:a16="http://schemas.microsoft.com/office/drawing/2014/main" id="{5443ECF6-5E7D-A344-860C-D8206B062D1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41E21E72-794E-6F45-B632-09047F3037E9}"/>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8" name="Rectangle 67">
              <a:extLst>
                <a:ext uri="{FF2B5EF4-FFF2-40B4-BE49-F238E27FC236}">
                  <a16:creationId xmlns:a16="http://schemas.microsoft.com/office/drawing/2014/main" id="{C624F878-748D-EA4D-AE95-8FC81D41CBBE}"/>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9" name="TextBox 68">
              <a:extLst>
                <a:ext uri="{FF2B5EF4-FFF2-40B4-BE49-F238E27FC236}">
                  <a16:creationId xmlns:a16="http://schemas.microsoft.com/office/drawing/2014/main" id="{6FC65216-883D-F848-A4AD-19E81D9A3B28}"/>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70" name="TextBox 69">
              <a:extLst>
                <a:ext uri="{FF2B5EF4-FFF2-40B4-BE49-F238E27FC236}">
                  <a16:creationId xmlns:a16="http://schemas.microsoft.com/office/drawing/2014/main" id="{B0CB5B38-7E91-4A43-9708-3C63BE3871C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71" name="TextBox 70">
              <a:extLst>
                <a:ext uri="{FF2B5EF4-FFF2-40B4-BE49-F238E27FC236}">
                  <a16:creationId xmlns:a16="http://schemas.microsoft.com/office/drawing/2014/main" id="{4EE01D8C-CE7F-254B-8862-310D93471B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72" name="TextBox 71">
              <a:extLst>
                <a:ext uri="{FF2B5EF4-FFF2-40B4-BE49-F238E27FC236}">
                  <a16:creationId xmlns:a16="http://schemas.microsoft.com/office/drawing/2014/main" id="{D9700877-6C81-5249-B923-6AA3DC25184E}"/>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73" name="Rectangle 72">
              <a:extLst>
                <a:ext uri="{FF2B5EF4-FFF2-40B4-BE49-F238E27FC236}">
                  <a16:creationId xmlns:a16="http://schemas.microsoft.com/office/drawing/2014/main" id="{3711B304-76D7-E049-9A5E-302DEB99C46F}"/>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84" name="Group 83">
            <a:extLst>
              <a:ext uri="{FF2B5EF4-FFF2-40B4-BE49-F238E27FC236}">
                <a16:creationId xmlns:a16="http://schemas.microsoft.com/office/drawing/2014/main" id="{2A116D80-41C5-8A43-8AB6-984C223CF5A5}"/>
              </a:ext>
            </a:extLst>
          </p:cNvPr>
          <p:cNvGrpSpPr/>
          <p:nvPr/>
        </p:nvGrpSpPr>
        <p:grpSpPr>
          <a:xfrm>
            <a:off x="2078960" y="5461461"/>
            <a:ext cx="2726541" cy="898916"/>
            <a:chOff x="3311874" y="5391440"/>
            <a:chExt cx="2726541" cy="898916"/>
          </a:xfrm>
        </p:grpSpPr>
        <p:sp>
          <p:nvSpPr>
            <p:cNvPr id="85" name="Rectangle 84">
              <a:extLst>
                <a:ext uri="{FF2B5EF4-FFF2-40B4-BE49-F238E27FC236}">
                  <a16:creationId xmlns:a16="http://schemas.microsoft.com/office/drawing/2014/main" id="{7E2CBFFE-8E68-074D-AD35-36FBC5A86262}"/>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6" name="Rectangle 85">
              <a:extLst>
                <a:ext uri="{FF2B5EF4-FFF2-40B4-BE49-F238E27FC236}">
                  <a16:creationId xmlns:a16="http://schemas.microsoft.com/office/drawing/2014/main" id="{30E2CCDF-C615-E34B-84C2-0EDC4E480FF6}"/>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7" name="Rectangle 86">
              <a:extLst>
                <a:ext uri="{FF2B5EF4-FFF2-40B4-BE49-F238E27FC236}">
                  <a16:creationId xmlns:a16="http://schemas.microsoft.com/office/drawing/2014/main" id="{5BC1A5A5-E08B-6648-B411-B421CF50F3AC}"/>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8" name="Rectangle 87">
              <a:extLst>
                <a:ext uri="{FF2B5EF4-FFF2-40B4-BE49-F238E27FC236}">
                  <a16:creationId xmlns:a16="http://schemas.microsoft.com/office/drawing/2014/main" id="{57E9289D-61DD-454A-84ED-04182BE07175}"/>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9" name="TextBox 88">
              <a:extLst>
                <a:ext uri="{FF2B5EF4-FFF2-40B4-BE49-F238E27FC236}">
                  <a16:creationId xmlns:a16="http://schemas.microsoft.com/office/drawing/2014/main" id="{76A39826-AB73-0D45-88F7-E0D8CAD50D14}"/>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90" name="TextBox 89">
              <a:extLst>
                <a:ext uri="{FF2B5EF4-FFF2-40B4-BE49-F238E27FC236}">
                  <a16:creationId xmlns:a16="http://schemas.microsoft.com/office/drawing/2014/main" id="{DF8796B5-2010-0A45-8659-E28D754BB662}"/>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91" name="TextBox 90">
              <a:extLst>
                <a:ext uri="{FF2B5EF4-FFF2-40B4-BE49-F238E27FC236}">
                  <a16:creationId xmlns:a16="http://schemas.microsoft.com/office/drawing/2014/main" id="{5999D596-B036-8A4A-B143-B2BDCD0E90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92" name="TextBox 91">
              <a:extLst>
                <a:ext uri="{FF2B5EF4-FFF2-40B4-BE49-F238E27FC236}">
                  <a16:creationId xmlns:a16="http://schemas.microsoft.com/office/drawing/2014/main" id="{7AE54380-7467-E94F-8B1E-C7EAAF6590CF}"/>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93" name="Rectangle 92">
              <a:extLst>
                <a:ext uri="{FF2B5EF4-FFF2-40B4-BE49-F238E27FC236}">
                  <a16:creationId xmlns:a16="http://schemas.microsoft.com/office/drawing/2014/main" id="{C0858243-45B2-7E43-A97B-015D93CE01C1}"/>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94" name="Group 93">
            <a:extLst>
              <a:ext uri="{FF2B5EF4-FFF2-40B4-BE49-F238E27FC236}">
                <a16:creationId xmlns:a16="http://schemas.microsoft.com/office/drawing/2014/main" id="{12F3FD7D-1F1B-C542-8F90-AB889FD1F3BC}"/>
              </a:ext>
            </a:extLst>
          </p:cNvPr>
          <p:cNvGrpSpPr/>
          <p:nvPr/>
        </p:nvGrpSpPr>
        <p:grpSpPr>
          <a:xfrm>
            <a:off x="-488859" y="5461461"/>
            <a:ext cx="2726541" cy="898916"/>
            <a:chOff x="3311874" y="5391440"/>
            <a:chExt cx="2726541" cy="898916"/>
          </a:xfrm>
        </p:grpSpPr>
        <p:sp>
          <p:nvSpPr>
            <p:cNvPr id="95" name="Rectangle 94">
              <a:extLst>
                <a:ext uri="{FF2B5EF4-FFF2-40B4-BE49-F238E27FC236}">
                  <a16:creationId xmlns:a16="http://schemas.microsoft.com/office/drawing/2014/main" id="{84F42603-F234-0E47-924A-D6297512E266}"/>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6" name="Rectangle 95">
              <a:extLst>
                <a:ext uri="{FF2B5EF4-FFF2-40B4-BE49-F238E27FC236}">
                  <a16:creationId xmlns:a16="http://schemas.microsoft.com/office/drawing/2014/main" id="{6F728514-7FFA-854D-8A65-B0AC7333AAE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 name="Rectangle 96">
              <a:extLst>
                <a:ext uri="{FF2B5EF4-FFF2-40B4-BE49-F238E27FC236}">
                  <a16:creationId xmlns:a16="http://schemas.microsoft.com/office/drawing/2014/main" id="{3174F121-1975-234C-913E-D14B922DE301}"/>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Rectangle 97">
              <a:extLst>
                <a:ext uri="{FF2B5EF4-FFF2-40B4-BE49-F238E27FC236}">
                  <a16:creationId xmlns:a16="http://schemas.microsoft.com/office/drawing/2014/main" id="{3FECE26C-0FBA-0049-924D-65E503E7C223}"/>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99" name="TextBox 98">
              <a:extLst>
                <a:ext uri="{FF2B5EF4-FFF2-40B4-BE49-F238E27FC236}">
                  <a16:creationId xmlns:a16="http://schemas.microsoft.com/office/drawing/2014/main" id="{8DFE1926-D24B-FA40-951F-AA517DE82EBA}"/>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100" name="TextBox 99">
              <a:extLst>
                <a:ext uri="{FF2B5EF4-FFF2-40B4-BE49-F238E27FC236}">
                  <a16:creationId xmlns:a16="http://schemas.microsoft.com/office/drawing/2014/main" id="{AD43AFFC-2339-864A-9DC8-D4ECB427273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101" name="TextBox 100">
              <a:extLst>
                <a:ext uri="{FF2B5EF4-FFF2-40B4-BE49-F238E27FC236}">
                  <a16:creationId xmlns:a16="http://schemas.microsoft.com/office/drawing/2014/main" id="{1F959F4D-6B6B-7C49-AEF1-F6D77CAAF891}"/>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102" name="TextBox 101">
              <a:extLst>
                <a:ext uri="{FF2B5EF4-FFF2-40B4-BE49-F238E27FC236}">
                  <a16:creationId xmlns:a16="http://schemas.microsoft.com/office/drawing/2014/main" id="{D011D143-4339-4146-9831-CD8BB1A2D384}"/>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103" name="Rectangle 102">
              <a:extLst>
                <a:ext uri="{FF2B5EF4-FFF2-40B4-BE49-F238E27FC236}">
                  <a16:creationId xmlns:a16="http://schemas.microsoft.com/office/drawing/2014/main" id="{DC180931-284B-CB4B-AC6F-57F278F8F2A2}"/>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74" name="Group 73">
            <a:extLst>
              <a:ext uri="{FF2B5EF4-FFF2-40B4-BE49-F238E27FC236}">
                <a16:creationId xmlns:a16="http://schemas.microsoft.com/office/drawing/2014/main" id="{6C78E25F-F20B-E141-A35B-0828AE932FCD}"/>
              </a:ext>
            </a:extLst>
          </p:cNvPr>
          <p:cNvGrpSpPr/>
          <p:nvPr/>
        </p:nvGrpSpPr>
        <p:grpSpPr>
          <a:xfrm>
            <a:off x="6940545" y="2174789"/>
            <a:ext cx="4197567" cy="1136514"/>
            <a:chOff x="7595099" y="2173304"/>
            <a:chExt cx="4197567" cy="1136514"/>
          </a:xfrm>
        </p:grpSpPr>
        <p:sp>
          <p:nvSpPr>
            <p:cNvPr id="75" name="Rectangle 74">
              <a:extLst>
                <a:ext uri="{FF2B5EF4-FFF2-40B4-BE49-F238E27FC236}">
                  <a16:creationId xmlns:a16="http://schemas.microsoft.com/office/drawing/2014/main" id="{D5BCD083-61B4-FC40-ABBA-BE13339E2F4E}"/>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76" name="Rectangle 75">
              <a:extLst>
                <a:ext uri="{FF2B5EF4-FFF2-40B4-BE49-F238E27FC236}">
                  <a16:creationId xmlns:a16="http://schemas.microsoft.com/office/drawing/2014/main" id="{9E556E64-AEC2-1744-82D4-F99A3D941F4C}"/>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77" name="Rectangle 76">
              <a:extLst>
                <a:ext uri="{FF2B5EF4-FFF2-40B4-BE49-F238E27FC236}">
                  <a16:creationId xmlns:a16="http://schemas.microsoft.com/office/drawing/2014/main" id="{1EAA2359-1F00-BD4F-8C5B-68088E4A0B4D}"/>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78" name="Rectangle 77">
              <a:extLst>
                <a:ext uri="{FF2B5EF4-FFF2-40B4-BE49-F238E27FC236}">
                  <a16:creationId xmlns:a16="http://schemas.microsoft.com/office/drawing/2014/main" id="{71C40322-25B9-0046-B6E9-9142DFE4CD3C}"/>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79" name="TextBox 78">
              <a:extLst>
                <a:ext uri="{FF2B5EF4-FFF2-40B4-BE49-F238E27FC236}">
                  <a16:creationId xmlns:a16="http://schemas.microsoft.com/office/drawing/2014/main" id="{5C590791-720D-DA46-A63C-0BF9669E3E89}"/>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80" name="TextBox 79">
              <a:extLst>
                <a:ext uri="{FF2B5EF4-FFF2-40B4-BE49-F238E27FC236}">
                  <a16:creationId xmlns:a16="http://schemas.microsoft.com/office/drawing/2014/main" id="{642F3E1E-F07A-B649-90BE-6E793A1E7DC6}"/>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81" name="TextBox 80">
              <a:extLst>
                <a:ext uri="{FF2B5EF4-FFF2-40B4-BE49-F238E27FC236}">
                  <a16:creationId xmlns:a16="http://schemas.microsoft.com/office/drawing/2014/main" id="{257A05EA-F6FA-7A41-90D0-0BC5DB5A4831}"/>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82" name="TextBox 81">
              <a:extLst>
                <a:ext uri="{FF2B5EF4-FFF2-40B4-BE49-F238E27FC236}">
                  <a16:creationId xmlns:a16="http://schemas.microsoft.com/office/drawing/2014/main" id="{6E61AB98-FEEB-6F4F-BD3A-DB2392AFB48B}"/>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83" name="TextBox 82">
              <a:extLst>
                <a:ext uri="{FF2B5EF4-FFF2-40B4-BE49-F238E27FC236}">
                  <a16:creationId xmlns:a16="http://schemas.microsoft.com/office/drawing/2014/main" id="{C7C559A1-62E3-384C-8B19-9E1047DBBE62}"/>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104" name="TextBox 103">
              <a:extLst>
                <a:ext uri="{FF2B5EF4-FFF2-40B4-BE49-F238E27FC236}">
                  <a16:creationId xmlns:a16="http://schemas.microsoft.com/office/drawing/2014/main" id="{C81100F2-4D9E-E649-AC2B-5C61DA42D81D}"/>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105" name="Rectangle 104">
              <a:extLst>
                <a:ext uri="{FF2B5EF4-FFF2-40B4-BE49-F238E27FC236}">
                  <a16:creationId xmlns:a16="http://schemas.microsoft.com/office/drawing/2014/main" id="{51398B56-7A9D-5B40-8006-8A7AD810494A}"/>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106" name="Rectangle 105">
              <a:extLst>
                <a:ext uri="{FF2B5EF4-FFF2-40B4-BE49-F238E27FC236}">
                  <a16:creationId xmlns:a16="http://schemas.microsoft.com/office/drawing/2014/main" id="{B8F39714-C7D1-C24E-A278-2A63EAE7F048}"/>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325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dissolve">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vertical)">
                                      <p:cBhvr>
                                        <p:cTn id="17" dur="500"/>
                                        <p:tgtEl>
                                          <p:spTgt spid="4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vertical)">
                                      <p:cBhvr>
                                        <p:cTn id="20" dur="500"/>
                                        <p:tgtEl>
                                          <p:spTgt spid="26"/>
                                        </p:tgtEl>
                                      </p:cBhvr>
                                    </p:animEffect>
                                  </p:childTnLst>
                                </p:cTn>
                              </p:par>
                              <p:par>
                                <p:cTn id="21" presetID="14" presetClass="entr" presetSubtype="5" fill="hold" grpId="1"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vertical)">
                                      <p:cBhvr>
                                        <p:cTn id="23" dur="500"/>
                                        <p:tgtEl>
                                          <p:spTgt spid="40"/>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5" fill="hold" grpId="0" nodeType="clickEffect">
                                  <p:stCondLst>
                                    <p:cond delay="0"/>
                                  </p:stCondLst>
                                  <p:childTnLst>
                                    <p:animEffect transition="out" filter="randombar(vertical)">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4" presetClass="entr" presetSubtype="5"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vertical)">
                                      <p:cBhvr>
                                        <p:cTn id="39" dur="500"/>
                                        <p:tgtEl>
                                          <p:spTgt spid="39"/>
                                        </p:tgtEl>
                                      </p:cBhvr>
                                    </p:animEffect>
                                  </p:childTnLst>
                                </p:cTn>
                              </p:par>
                              <p:par>
                                <p:cTn id="40" presetID="14" presetClass="entr" presetSubtype="5"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vertical)">
                                      <p:cBhvr>
                                        <p:cTn id="42" dur="500"/>
                                        <p:tgtEl>
                                          <p:spTgt spid="53"/>
                                        </p:tgtEl>
                                      </p:cBhvr>
                                    </p:animEffect>
                                  </p:childTnLst>
                                </p:cTn>
                              </p:par>
                              <p:par>
                                <p:cTn id="43" presetID="14" presetClass="entr" presetSubtype="5"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randombar(vertical)">
                                      <p:cBhvr>
                                        <p:cTn id="45" dur="500"/>
                                        <p:tgtEl>
                                          <p:spTgt spid="64"/>
                                        </p:tgtEl>
                                      </p:cBhvr>
                                    </p:animEffect>
                                  </p:childTnLst>
                                </p:cTn>
                              </p:par>
                              <p:par>
                                <p:cTn id="46" presetID="14" presetClass="entr" presetSubtype="5"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vertical)">
                                      <p:cBhvr>
                                        <p:cTn id="48" dur="500"/>
                                        <p:tgtEl>
                                          <p:spTgt spid="84"/>
                                        </p:tgtEl>
                                      </p:cBhvr>
                                    </p:animEffect>
                                  </p:childTnLst>
                                </p:cTn>
                              </p:par>
                              <p:par>
                                <p:cTn id="49" presetID="14" presetClass="entr" presetSubtype="5"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24" grpId="0" uiExpand="1" build="p"/>
      <p:bldP spid="26" grpId="0" animBg="1"/>
      <p:bldP spid="36"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Data Structures:</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1353799" cy="5032376"/>
          </a:xfrm>
        </p:spPr>
        <p:txBody>
          <a:bodyPr>
            <a:normAutofit/>
          </a:bodyPr>
          <a:lstStyle/>
          <a:p>
            <a:r>
              <a:rPr lang="en-US" dirty="0">
                <a:solidFill>
                  <a:srgbClr val="FFFF00"/>
                </a:solidFill>
              </a:rPr>
              <a:t>Arrays’ homogeneous data makes for easy indexed addressing</a:t>
            </a:r>
          </a:p>
          <a:p>
            <a:pPr marL="0" indent="0">
              <a:buNone/>
            </a:pPr>
            <a:endParaRPr lang="en-US" dirty="0">
              <a:solidFill>
                <a:srgbClr val="FFFF00"/>
              </a:solidFill>
            </a:endParaRPr>
          </a:p>
          <a:p>
            <a:r>
              <a:rPr lang="en-US" dirty="0">
                <a:solidFill>
                  <a:srgbClr val="FFFF00"/>
                </a:solidFill>
              </a:rPr>
              <a:t>Nested arrays are row-major “arrays of arrays”</a:t>
            </a:r>
          </a:p>
          <a:p>
            <a:endParaRPr lang="en-US" dirty="0">
              <a:solidFill>
                <a:srgbClr val="FFFF00"/>
              </a:solidFill>
            </a:endParaRPr>
          </a:p>
          <a:p>
            <a:endParaRPr lang="en-US" dirty="0">
              <a:solidFill>
                <a:srgbClr val="FFFF00"/>
              </a:solidFill>
            </a:endParaRPr>
          </a:p>
          <a:p>
            <a:r>
              <a:rPr lang="en-US" dirty="0">
                <a:solidFill>
                  <a:srgbClr val="FFFF00"/>
                </a:solidFill>
              </a:rPr>
              <a:t>Iliffe vectors are “arrays of pointers to arrays”</a:t>
            </a:r>
          </a:p>
          <a:p>
            <a:r>
              <a:rPr lang="en-US" dirty="0">
                <a:solidFill>
                  <a:srgbClr val="FFFF00"/>
                </a:solidFill>
              </a:rPr>
              <a:t>Structs’ named fields allow compile-time displacement addressing</a:t>
            </a:r>
          </a:p>
          <a:p>
            <a:pPr lvl="1"/>
            <a:r>
              <a:rPr lang="en-US" dirty="0">
                <a:solidFill>
                  <a:srgbClr val="FFFF00"/>
                </a:solidFill>
              </a:rPr>
              <a:t>Fields placed in memory according to declaration order</a:t>
            </a:r>
          </a:p>
          <a:p>
            <a:pPr lvl="1"/>
            <a:r>
              <a:rPr lang="en-US" dirty="0">
                <a:solidFill>
                  <a:srgbClr val="FFFF00"/>
                </a:solidFill>
              </a:rPr>
              <a:t>Field address must be divisible by type size (e.g., short at addresses divisible by 2)</a:t>
            </a:r>
          </a:p>
          <a:p>
            <a:pPr lvl="1"/>
            <a:r>
              <a:rPr lang="en-US" dirty="0">
                <a:solidFill>
                  <a:srgbClr val="FFFF00"/>
                </a:solidFill>
              </a:rPr>
              <a:t>Overall struct must be aligned, too</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pic>
        <p:nvPicPr>
          <p:cNvPr id="14" name="Picture 13">
            <a:extLst>
              <a:ext uri="{FF2B5EF4-FFF2-40B4-BE49-F238E27FC236}">
                <a16:creationId xmlns:a16="http://schemas.microsoft.com/office/drawing/2014/main" id="{C8088A4C-2771-3E4E-AC1A-5929522D4DC8}"/>
              </a:ext>
            </a:extLst>
          </p:cNvPr>
          <p:cNvPicPr>
            <a:picLocks noChangeAspect="1"/>
          </p:cNvPicPr>
          <p:nvPr/>
        </p:nvPicPr>
        <p:blipFill>
          <a:blip r:embed="rId3"/>
          <a:stretch>
            <a:fillRect/>
          </a:stretch>
        </p:blipFill>
        <p:spPr>
          <a:xfrm>
            <a:off x="1578918" y="2558943"/>
            <a:ext cx="6864349" cy="312693"/>
          </a:xfrm>
          <a:prstGeom prst="rect">
            <a:avLst/>
          </a:prstGeom>
          <a:solidFill>
            <a:srgbClr val="002060"/>
          </a:solidFill>
        </p:spPr>
      </p:pic>
      <p:pic>
        <p:nvPicPr>
          <p:cNvPr id="15" name="Picture 14">
            <a:extLst>
              <a:ext uri="{FF2B5EF4-FFF2-40B4-BE49-F238E27FC236}">
                <a16:creationId xmlns:a16="http://schemas.microsoft.com/office/drawing/2014/main" id="{9D5B924D-9ED0-2349-99A0-7D5E0F937B8A}"/>
              </a:ext>
            </a:extLst>
          </p:cNvPr>
          <p:cNvPicPr>
            <a:picLocks noChangeAspect="1"/>
          </p:cNvPicPr>
          <p:nvPr/>
        </p:nvPicPr>
        <p:blipFill>
          <a:blip r:embed="rId4"/>
          <a:stretch>
            <a:fillRect/>
          </a:stretch>
        </p:blipFill>
        <p:spPr>
          <a:xfrm>
            <a:off x="1578919" y="2266675"/>
            <a:ext cx="6864349" cy="292268"/>
          </a:xfrm>
          <a:prstGeom prst="rect">
            <a:avLst/>
          </a:prstGeom>
          <a:solidFill>
            <a:srgbClr val="002060"/>
          </a:solidFill>
        </p:spPr>
      </p:pic>
      <p:pic>
        <p:nvPicPr>
          <p:cNvPr id="16" name="Picture 15">
            <a:extLst>
              <a:ext uri="{FF2B5EF4-FFF2-40B4-BE49-F238E27FC236}">
                <a16:creationId xmlns:a16="http://schemas.microsoft.com/office/drawing/2014/main" id="{880FC416-53E6-2D4B-8B1A-D67FF10A5D24}"/>
              </a:ext>
            </a:extLst>
          </p:cNvPr>
          <p:cNvPicPr>
            <a:picLocks noChangeAspect="1"/>
          </p:cNvPicPr>
          <p:nvPr/>
        </p:nvPicPr>
        <p:blipFill>
          <a:blip r:embed="rId5"/>
          <a:stretch>
            <a:fillRect/>
          </a:stretch>
        </p:blipFill>
        <p:spPr>
          <a:xfrm>
            <a:off x="838200" y="3974535"/>
            <a:ext cx="11353800" cy="389947"/>
          </a:xfrm>
          <a:prstGeom prst="rect">
            <a:avLst/>
          </a:prstGeom>
          <a:solidFill>
            <a:srgbClr val="002060"/>
          </a:solidFill>
        </p:spPr>
      </p:pic>
      <p:pic>
        <p:nvPicPr>
          <p:cNvPr id="17" name="Picture 16">
            <a:extLst>
              <a:ext uri="{FF2B5EF4-FFF2-40B4-BE49-F238E27FC236}">
                <a16:creationId xmlns:a16="http://schemas.microsoft.com/office/drawing/2014/main" id="{90E6CD52-DE2E-7B4D-A0F1-807809EB4285}"/>
              </a:ext>
            </a:extLst>
          </p:cNvPr>
          <p:cNvPicPr>
            <a:picLocks noChangeAspect="1"/>
          </p:cNvPicPr>
          <p:nvPr/>
        </p:nvPicPr>
        <p:blipFill>
          <a:blip r:embed="rId6"/>
          <a:stretch>
            <a:fillRect/>
          </a:stretch>
        </p:blipFill>
        <p:spPr>
          <a:xfrm>
            <a:off x="1603462" y="3216805"/>
            <a:ext cx="6864350" cy="349355"/>
          </a:xfrm>
          <a:prstGeom prst="rect">
            <a:avLst/>
          </a:prstGeom>
          <a:solidFill>
            <a:srgbClr val="002060"/>
          </a:solidFill>
        </p:spPr>
      </p:pic>
      <p:pic>
        <p:nvPicPr>
          <p:cNvPr id="18" name="Picture 17">
            <a:extLst>
              <a:ext uri="{FF2B5EF4-FFF2-40B4-BE49-F238E27FC236}">
                <a16:creationId xmlns:a16="http://schemas.microsoft.com/office/drawing/2014/main" id="{5927AA92-F033-EF46-B07D-CFD2A584EA05}"/>
              </a:ext>
            </a:extLst>
          </p:cNvPr>
          <p:cNvPicPr>
            <a:picLocks noChangeAspect="1"/>
          </p:cNvPicPr>
          <p:nvPr/>
        </p:nvPicPr>
        <p:blipFill>
          <a:blip r:embed="rId7"/>
          <a:stretch>
            <a:fillRect/>
          </a:stretch>
        </p:blipFill>
        <p:spPr>
          <a:xfrm>
            <a:off x="1578918" y="3608173"/>
            <a:ext cx="9540447" cy="331704"/>
          </a:xfrm>
          <a:prstGeom prst="rect">
            <a:avLst/>
          </a:prstGeom>
          <a:solidFill>
            <a:srgbClr val="002060"/>
          </a:solidFill>
        </p:spPr>
      </p:pic>
    </p:spTree>
    <p:extLst>
      <p:ext uri="{BB962C8B-B14F-4D97-AF65-F5344CB8AC3E}">
        <p14:creationId xmlns:p14="http://schemas.microsoft.com/office/powerpoint/2010/main" val="252163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 Codes/Flags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836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Process State</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257800" cy="4667250"/>
          </a:xfrm>
        </p:spPr>
        <p:txBody>
          <a:bodyPr>
            <a:normAutofit lnSpcReduction="10000"/>
          </a:bodyPr>
          <a:lstStyle/>
          <a:p>
            <a:pPr marL="0" indent="0">
              <a:buNone/>
            </a:pPr>
            <a:r>
              <a:rPr lang="en-US" dirty="0"/>
              <a:t>Information about executing program includes (not limited to)</a:t>
            </a:r>
          </a:p>
          <a:p>
            <a:r>
              <a:rPr lang="en-US" dirty="0"/>
              <a:t>Data in general-purpose registers</a:t>
            </a:r>
          </a:p>
          <a:p>
            <a:endParaRPr lang="en-US" dirty="0"/>
          </a:p>
          <a:p>
            <a:r>
              <a:rPr lang="en-US" dirty="0"/>
              <a:t>Stack pointer (%</a:t>
            </a:r>
            <a:r>
              <a:rPr lang="en-US" dirty="0" err="1"/>
              <a:t>rsp</a:t>
            </a:r>
            <a:r>
              <a:rPr lang="en-US" dirty="0"/>
              <a:t>, SP)</a:t>
            </a:r>
          </a:p>
          <a:p>
            <a:endParaRPr lang="en-US" dirty="0"/>
          </a:p>
          <a:p>
            <a:r>
              <a:rPr lang="en-US" dirty="0"/>
              <a:t>Program counter (%rip, PC)</a:t>
            </a:r>
          </a:p>
          <a:p>
            <a:endParaRPr lang="en-US" dirty="0"/>
          </a:p>
          <a:p>
            <a:r>
              <a:rPr lang="en-US" dirty="0"/>
              <a:t>Condition Register / Flag Register / Status Register</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4"/>
            <a:ext cx="6019800" cy="4667249"/>
          </a:xfrm>
        </p:spPr>
        <p:txBody>
          <a:bodyPr>
            <a:normAutofit/>
          </a:bodyPr>
          <a:lstStyle/>
          <a:p>
            <a:r>
              <a:rPr lang="en-US" dirty="0"/>
              <a:t>Condition codes/flags set by results of recent arithmetic</a:t>
            </a:r>
          </a:p>
          <a:p>
            <a:pPr lvl="1"/>
            <a:r>
              <a:rPr lang="en-US" dirty="0"/>
              <a:t>Includes compare, test instructions</a:t>
            </a:r>
          </a:p>
          <a:p>
            <a:pPr lvl="1"/>
            <a:r>
              <a:rPr lang="en-US" dirty="0"/>
              <a:t>Does not include </a:t>
            </a:r>
            <a:r>
              <a:rPr lang="en-US" dirty="0">
                <a:latin typeface="Lucida Console" panose="020B0609040504020204" pitchFamily="49" charset="0"/>
              </a:rPr>
              <a:t>lea</a:t>
            </a:r>
            <a:r>
              <a:rPr lang="en-US" dirty="0"/>
              <a:t> instructions</a:t>
            </a:r>
          </a:p>
          <a:p>
            <a:r>
              <a:rPr lang="en-US" dirty="0"/>
              <a:t>ZF / Z = Zero flag</a:t>
            </a:r>
          </a:p>
          <a:p>
            <a:r>
              <a:rPr lang="en-US" dirty="0"/>
              <a:t>SF / N = Sign / Negative flag</a:t>
            </a:r>
          </a:p>
          <a:p>
            <a:r>
              <a:rPr lang="en-US" dirty="0"/>
              <a:t>CF / C = Carry flag (unsigned overflow)</a:t>
            </a:r>
          </a:p>
          <a:p>
            <a:r>
              <a:rPr lang="en-US" dirty="0"/>
              <a:t>OF / V = Signed Overflow flag</a:t>
            </a:r>
          </a:p>
          <a:p>
            <a:r>
              <a:rPr lang="en-US" dirty="0"/>
              <a:t>Possibly other flags (architecture dependent)</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36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dissolve">
                                      <p:cBhvr>
                                        <p:cTn id="32" dur="500"/>
                                        <p:tgtEl>
                                          <p:spTgt spid="2">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dissolve">
                                      <p:cBhvr>
                                        <p:cTn id="35" dur="500"/>
                                        <p:tgtEl>
                                          <p:spTgt spid="2">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dissolv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dissolve">
                                      <p:cBhvr>
                                        <p:cTn id="43" dur="50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dissolv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dissolv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dissolve">
                                      <p:cBhvr>
                                        <p:cTn id="58" dur="500"/>
                                        <p:tgtEl>
                                          <p:spTgt spid="2">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dissolv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 Codes/Flags:</a:t>
            </a:r>
            <a:br>
              <a:rPr lang="en-US" dirty="0"/>
            </a:br>
            <a:r>
              <a:rPr lang="en-US" dirty="0"/>
              <a:t>Setting Implicitly</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667250"/>
          </a:xfrm>
        </p:spPr>
        <p:txBody>
          <a:bodyPr>
            <a:normAutofit/>
          </a:bodyPr>
          <a:lstStyle/>
          <a:p>
            <a:r>
              <a:rPr lang="en-US" dirty="0"/>
              <a:t>Implicitly set by arithmetic</a:t>
            </a:r>
          </a:p>
          <a:p>
            <a:endParaRPr lang="en-US" dirty="0"/>
          </a:p>
          <a:p>
            <a:r>
              <a:rPr lang="en-US" dirty="0"/>
              <a:t>%r10 contains 0x77</a:t>
            </a:r>
            <a:br>
              <a:rPr lang="en-US" dirty="0"/>
            </a:br>
            <a:r>
              <a:rPr lang="en-US" dirty="0"/>
              <a:t>%r11 contains 0x22</a:t>
            </a:r>
          </a:p>
          <a:p>
            <a:r>
              <a:rPr lang="en-US" dirty="0" err="1">
                <a:latin typeface="Lucida Console" panose="020B0609040504020204" pitchFamily="49" charset="0"/>
              </a:rPr>
              <a:t>addq</a:t>
            </a:r>
            <a:r>
              <a:rPr lang="en-US" dirty="0">
                <a:latin typeface="Lucida Console" panose="020B0609040504020204" pitchFamily="49" charset="0"/>
              </a:rPr>
              <a:t> %r11, %r10</a:t>
            </a:r>
            <a:br>
              <a:rPr lang="en-US" dirty="0"/>
            </a:br>
            <a:r>
              <a:rPr lang="en-US" dirty="0"/>
              <a:t>	places 0x99 in %r10</a:t>
            </a:r>
          </a:p>
          <a:p>
            <a:r>
              <a:rPr lang="en-US" dirty="0"/>
              <a:t>ZF = 0</a:t>
            </a:r>
            <a:br>
              <a:rPr lang="en-US" dirty="0"/>
            </a:br>
            <a:r>
              <a:rPr lang="en-US" dirty="0"/>
              <a:t>SF = 1</a:t>
            </a:r>
            <a:br>
              <a:rPr lang="en-US" dirty="0"/>
            </a:br>
            <a:r>
              <a:rPr lang="en-US" dirty="0"/>
              <a:t>CF = 0</a:t>
            </a:r>
            <a:br>
              <a:rPr lang="en-US" dirty="0"/>
            </a:br>
            <a:r>
              <a:rPr lang="en-US" dirty="0"/>
              <a:t>OF = 1</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r>
              <a:rPr lang="en-US" dirty="0"/>
              <a:t>x86: Condition codes set by all arithmetic and logic instructions</a:t>
            </a:r>
          </a:p>
          <a:p>
            <a:pPr lvl="1"/>
            <a:r>
              <a:rPr lang="en-US" dirty="0"/>
              <a:t>Not by </a:t>
            </a:r>
            <a:r>
              <a:rPr lang="en-US" dirty="0" err="1"/>
              <a:t>leaq</a:t>
            </a:r>
            <a:endParaRPr lang="en-US" dirty="0"/>
          </a:p>
          <a:p>
            <a:endParaRPr lang="en-US" dirty="0"/>
          </a:p>
          <a:p>
            <a:r>
              <a:rPr lang="en-US" dirty="0"/>
              <a:t>ARM: Condition flags set by arithmetic &amp; logic instructions only when </a:t>
            </a:r>
            <a:r>
              <a:rPr lang="en-US" dirty="0">
                <a:latin typeface="Lucida Console" panose="020B0609040504020204" pitchFamily="49" charset="0"/>
              </a:rPr>
              <a:t>s</a:t>
            </a:r>
            <a:r>
              <a:rPr lang="en-US" dirty="0"/>
              <a:t> suffix is added</a:t>
            </a:r>
          </a:p>
          <a:p>
            <a:pPr lvl="1"/>
            <a:r>
              <a:rPr lang="en-US" dirty="0">
                <a:latin typeface="Lucida Console" panose="020B0609040504020204" pitchFamily="49" charset="0"/>
              </a:rPr>
              <a:t>add  x12, x11, x10</a:t>
            </a:r>
            <a:br>
              <a:rPr lang="en-US" dirty="0"/>
            </a:br>
            <a:r>
              <a:rPr lang="en-US" dirty="0"/>
              <a:t>will not set flags</a:t>
            </a:r>
          </a:p>
          <a:p>
            <a:pPr lvl="1"/>
            <a:r>
              <a:rPr lang="en-US" dirty="0">
                <a:latin typeface="Lucida Console" panose="020B0609040504020204" pitchFamily="49" charset="0"/>
              </a:rPr>
              <a:t>adds x12, x11, x10</a:t>
            </a:r>
            <a:br>
              <a:rPr lang="en-US" dirty="0"/>
            </a:br>
            <a:r>
              <a:rPr lang="en-US" dirty="0"/>
              <a:t>will set flags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46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19005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20BAC-9E29-574E-8C3D-28F2D03B7FFF}"/>
              </a:ext>
            </a:extLst>
          </p:cNvPr>
          <p:cNvSpPr>
            <a:spLocks noGrp="1"/>
          </p:cNvSpPr>
          <p:nvPr>
            <p:ph type="title"/>
          </p:nvPr>
        </p:nvSpPr>
        <p:spPr/>
        <p:txBody>
          <a:bodyPr/>
          <a:lstStyle/>
          <a:p>
            <a:r>
              <a:rPr lang="en-US" dirty="0"/>
              <a:t>Condition Codes/Flags:</a:t>
            </a:r>
            <a:br>
              <a:rPr lang="en-US" dirty="0"/>
            </a:br>
            <a:r>
              <a:rPr lang="en-US" dirty="0"/>
              <a:t>Setting Explicitly</a:t>
            </a:r>
          </a:p>
        </p:txBody>
      </p:sp>
      <p:sp>
        <p:nvSpPr>
          <p:cNvPr id="9" name="Text Placeholder 8">
            <a:extLst>
              <a:ext uri="{FF2B5EF4-FFF2-40B4-BE49-F238E27FC236}">
                <a16:creationId xmlns:a16="http://schemas.microsoft.com/office/drawing/2014/main" id="{CA07434B-1840-8B47-AE51-0A411390A453}"/>
              </a:ext>
            </a:extLst>
          </p:cNvPr>
          <p:cNvSpPr>
            <a:spLocks noGrp="1"/>
          </p:cNvSpPr>
          <p:nvPr>
            <p:ph type="body" idx="1"/>
          </p:nvPr>
        </p:nvSpPr>
        <p:spPr/>
        <p:txBody>
          <a:bodyPr/>
          <a:lstStyle/>
          <a:p>
            <a:r>
              <a:rPr lang="en-US" dirty="0"/>
              <a:t>Compare</a:t>
            </a:r>
          </a:p>
        </p:txBody>
      </p:sp>
      <p:sp>
        <p:nvSpPr>
          <p:cNvPr id="10" name="Content Placeholder 9">
            <a:extLst>
              <a:ext uri="{FF2B5EF4-FFF2-40B4-BE49-F238E27FC236}">
                <a16:creationId xmlns:a16="http://schemas.microsoft.com/office/drawing/2014/main" id="{4F5EFB0D-7FB1-A543-8E2B-A4A45D577F9E}"/>
              </a:ext>
            </a:extLst>
          </p:cNvPr>
          <p:cNvSpPr>
            <a:spLocks noGrp="1"/>
          </p:cNvSpPr>
          <p:nvPr>
            <p:ph sz="half" idx="2"/>
          </p:nvPr>
        </p:nvSpPr>
        <p:spPr>
          <a:xfrm>
            <a:off x="543678" y="2505075"/>
            <a:ext cx="5453898" cy="3684588"/>
          </a:xfrm>
        </p:spPr>
        <p:txBody>
          <a:bodyPr>
            <a:normAutofit/>
          </a:bodyPr>
          <a:lstStyle/>
          <a:p>
            <a:r>
              <a:rPr lang="en-US" dirty="0"/>
              <a:t>x86</a:t>
            </a:r>
            <a:br>
              <a:rPr lang="en-US" dirty="0"/>
            </a:br>
            <a:r>
              <a:rPr lang="en-US" dirty="0" err="1">
                <a:latin typeface="Lucida Console" panose="020B0609040504020204" pitchFamily="49" charset="0"/>
              </a:rPr>
              <a:t>cmpq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src1</a:t>
            </a:r>
            <a:r>
              <a:rPr lang="en-US" dirty="0"/>
              <a:t>-</a:t>
            </a:r>
            <a:r>
              <a:rPr lang="en-US" i="1" dirty="0"/>
              <a:t>src2</a:t>
            </a:r>
            <a:r>
              <a:rPr lang="en-US" dirty="0"/>
              <a:t> w/o saving result</a:t>
            </a:r>
          </a:p>
          <a:p>
            <a:r>
              <a:rPr lang="en-US" dirty="0"/>
              <a:t>ARM</a:t>
            </a:r>
            <a:br>
              <a:rPr lang="en-US" dirty="0"/>
            </a:br>
            <a:r>
              <a:rPr lang="en-US" dirty="0" err="1">
                <a:latin typeface="Lucida Console" panose="020B0609040504020204" pitchFamily="49" charset="0"/>
              </a:rPr>
              <a:t>cmp</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R</a:t>
            </a:r>
            <a:r>
              <a:rPr lang="en-US" i="1" baseline="-25000" dirty="0"/>
              <a:t>src1</a:t>
            </a:r>
            <a:r>
              <a:rPr lang="en-US" dirty="0"/>
              <a:t>-</a:t>
            </a:r>
            <a:r>
              <a:rPr lang="en-US" i="1" dirty="0"/>
              <a:t>src2</a:t>
            </a:r>
            <a:r>
              <a:rPr lang="en-US" dirty="0"/>
              <a:t> w/o saving result</a:t>
            </a:r>
          </a:p>
          <a:p>
            <a:r>
              <a:rPr lang="en-US" dirty="0"/>
              <a:t>Which is greater, </a:t>
            </a:r>
            <a:r>
              <a:rPr lang="en-US" i="1" dirty="0"/>
              <a:t>src1</a:t>
            </a:r>
            <a:r>
              <a:rPr lang="en-US" dirty="0"/>
              <a:t> or </a:t>
            </a:r>
            <a:r>
              <a:rPr lang="en-US" i="1" dirty="0"/>
              <a:t>src2</a:t>
            </a:r>
            <a:r>
              <a:rPr lang="en-US" dirty="0"/>
              <a:t>?</a:t>
            </a:r>
          </a:p>
          <a:p>
            <a:r>
              <a:rPr lang="en-US" dirty="0"/>
              <a:t>Mind operand order!</a:t>
            </a:r>
          </a:p>
        </p:txBody>
      </p:sp>
      <p:sp>
        <p:nvSpPr>
          <p:cNvPr id="11" name="Text Placeholder 10">
            <a:extLst>
              <a:ext uri="{FF2B5EF4-FFF2-40B4-BE49-F238E27FC236}">
                <a16:creationId xmlns:a16="http://schemas.microsoft.com/office/drawing/2014/main" id="{3C454C3A-D068-4940-A4A7-C31AA01C4093}"/>
              </a:ext>
            </a:extLst>
          </p:cNvPr>
          <p:cNvSpPr>
            <a:spLocks noGrp="1"/>
          </p:cNvSpPr>
          <p:nvPr>
            <p:ph type="body" sz="quarter" idx="3"/>
          </p:nvPr>
        </p:nvSpPr>
        <p:spPr/>
        <p:txBody>
          <a:bodyPr/>
          <a:lstStyle/>
          <a:p>
            <a:r>
              <a:rPr lang="en-US" dirty="0"/>
              <a:t>Test</a:t>
            </a:r>
          </a:p>
        </p:txBody>
      </p:sp>
      <p:sp>
        <p:nvSpPr>
          <p:cNvPr id="12" name="Content Placeholder 11">
            <a:extLst>
              <a:ext uri="{FF2B5EF4-FFF2-40B4-BE49-F238E27FC236}">
                <a16:creationId xmlns:a16="http://schemas.microsoft.com/office/drawing/2014/main" id="{EFC562E9-2AAB-6F42-8362-3C89B68F1FFC}"/>
              </a:ext>
            </a:extLst>
          </p:cNvPr>
          <p:cNvSpPr>
            <a:spLocks noGrp="1"/>
          </p:cNvSpPr>
          <p:nvPr>
            <p:ph sz="quarter" idx="4"/>
          </p:nvPr>
        </p:nvSpPr>
        <p:spPr>
          <a:xfrm>
            <a:off x="6172199" y="2505075"/>
            <a:ext cx="5576455" cy="3987800"/>
          </a:xfrm>
        </p:spPr>
        <p:txBody>
          <a:bodyPr>
            <a:normAutofit/>
          </a:bodyPr>
          <a:lstStyle/>
          <a:p>
            <a:r>
              <a:rPr lang="en-US" dirty="0"/>
              <a:t>x86</a:t>
            </a:r>
            <a:br>
              <a:rPr lang="en-US" dirty="0"/>
            </a:br>
            <a:r>
              <a:rPr lang="en-US" dirty="0" err="1">
                <a:latin typeface="Lucida Console" panose="020B0609040504020204" pitchFamily="49" charset="0"/>
              </a:rPr>
              <a:t>testq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src1</a:t>
            </a:r>
            <a:r>
              <a:rPr lang="en-US" dirty="0"/>
              <a:t>&amp;</a:t>
            </a:r>
            <a:r>
              <a:rPr lang="en-US" i="1" dirty="0"/>
              <a:t>src2</a:t>
            </a:r>
            <a:r>
              <a:rPr lang="en-US" dirty="0"/>
              <a:t> w/o saving result</a:t>
            </a:r>
          </a:p>
          <a:p>
            <a:r>
              <a:rPr lang="en-US" dirty="0"/>
              <a:t>ARM</a:t>
            </a:r>
            <a:br>
              <a:rPr lang="en-US" dirty="0"/>
            </a:br>
            <a:r>
              <a:rPr lang="en-US" dirty="0" err="1">
                <a:latin typeface="Lucida Console" panose="020B0609040504020204" pitchFamily="49" charset="0"/>
              </a:rPr>
              <a:t>tst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R</a:t>
            </a:r>
            <a:r>
              <a:rPr lang="en-US" i="1" baseline="-25000" dirty="0"/>
              <a:t>src1</a:t>
            </a:r>
            <a:r>
              <a:rPr lang="en-US" dirty="0"/>
              <a:t>&amp;</a:t>
            </a:r>
            <a:r>
              <a:rPr lang="en-US" i="1" dirty="0"/>
              <a:t>src2</a:t>
            </a:r>
            <a:r>
              <a:rPr lang="en-US" dirty="0"/>
              <a:t> w/o saving result</a:t>
            </a:r>
          </a:p>
          <a:p>
            <a:r>
              <a:rPr lang="en-US" dirty="0"/>
              <a:t>Do any positions have 1 in both operands?</a:t>
            </a:r>
          </a:p>
          <a:p>
            <a:r>
              <a:rPr lang="en-US" dirty="0"/>
              <a:t>Idiom: </a:t>
            </a:r>
            <a:r>
              <a:rPr lang="en-US" dirty="0" err="1">
                <a:latin typeface="Lucida Console" panose="020B0609040504020204" pitchFamily="49" charset="0"/>
              </a:rPr>
              <a:t>tst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endParaRPr lang="en-US" dirty="0"/>
          </a:p>
        </p:txBody>
      </p:sp>
      <p:sp>
        <p:nvSpPr>
          <p:cNvPr id="5" name="Footer Placeholder 4">
            <a:extLst>
              <a:ext uri="{FF2B5EF4-FFF2-40B4-BE49-F238E27FC236}">
                <a16:creationId xmlns:a16="http://schemas.microsoft.com/office/drawing/2014/main" id="{3EF92031-71E1-2D4E-82D7-A95AD72F6F8E}"/>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2250EE58-ADC7-7441-9C1E-BF1D9251B6A5}"/>
              </a:ext>
            </a:extLst>
          </p:cNvPr>
          <p:cNvSpPr>
            <a:spLocks noGrp="1"/>
          </p:cNvSpPr>
          <p:nvPr>
            <p:ph type="sldNum" sz="quarter" idx="12"/>
          </p:nvPr>
        </p:nvSpPr>
        <p:spPr/>
        <p:txBody>
          <a:bodyPr/>
          <a:lstStyle/>
          <a:p>
            <a:fld id="{B30C84D9-7A41-4FEB-892B-80917372DB87}" type="slidenum">
              <a:rPr lang="en-US" smtClean="0"/>
              <a:t>47</a:t>
            </a:fld>
            <a:endParaRPr lang="en-US" dirty="0"/>
          </a:p>
        </p:txBody>
      </p:sp>
      <p:sp>
        <p:nvSpPr>
          <p:cNvPr id="13" name="Text Placeholder 12">
            <a:extLst>
              <a:ext uri="{FF2B5EF4-FFF2-40B4-BE49-F238E27FC236}">
                <a16:creationId xmlns:a16="http://schemas.microsoft.com/office/drawing/2014/main" id="{2DD03A1C-1693-0145-886F-B72C85D4B48F}"/>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540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Conditions independent of signed/unsigned</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3799557027"/>
              </p:ext>
            </p:extLst>
          </p:nvPr>
        </p:nvGraphicFramePr>
        <p:xfrm>
          <a:off x="838200" y="2675657"/>
          <a:ext cx="10515600" cy="1747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jmp</a:t>
                      </a:r>
                      <a:endParaRPr lang="en-US" dirty="0"/>
                    </a:p>
                  </a:txBody>
                  <a:tcPr/>
                </a:tc>
                <a:tc>
                  <a:txBody>
                    <a:bodyPr/>
                    <a:lstStyle/>
                    <a:p>
                      <a:pPr algn="ctr"/>
                      <a:r>
                        <a:rPr lang="en-US" dirty="0"/>
                        <a:t>b</a:t>
                      </a:r>
                    </a:p>
                  </a:txBody>
                  <a:tcPr/>
                </a:tc>
                <a:tc gridSpan="4">
                  <a:txBody>
                    <a:bodyPr/>
                    <a:lstStyle/>
                    <a:p>
                      <a:pPr algn="ctr"/>
                      <a:r>
                        <a:rPr lang="en-US" dirty="0"/>
                        <a:t>Unconditional (does not use condition codes)</a:t>
                      </a:r>
                    </a:p>
                  </a:txBody>
                  <a:tcPr/>
                </a:tc>
                <a:tc hMerge="1">
                  <a:txBody>
                    <a:bodyPr/>
                    <a:lstStyle/>
                    <a:p>
                      <a:pPr algn="ctr"/>
                      <a:endParaRPr lang="en-US" dirty="0"/>
                    </a:p>
                  </a:txBody>
                  <a:tcPr/>
                </a:tc>
                <a:tc hMerge="1">
                  <a:txBody>
                    <a:bodyPr/>
                    <a:lstStyle/>
                    <a:p>
                      <a:pPr algn="ctr"/>
                      <a:endParaRPr lang="en-US"/>
                    </a:p>
                  </a:txBody>
                  <a:tcPr/>
                </a:tc>
                <a:tc hMerge="1">
                  <a:txBody>
                    <a:bodyPr/>
                    <a:lstStyle/>
                    <a:p>
                      <a:pPr algn="ctr"/>
                      <a:endParaRPr lang="en-US" dirty="0"/>
                    </a:p>
                  </a:txBody>
                  <a:tcPr/>
                </a:tc>
                <a:extLst>
                  <a:ext uri="{0D108BD9-81ED-4DB2-BD59-A6C34878D82A}">
                    <a16:rowId xmlns:a16="http://schemas.microsoft.com/office/drawing/2014/main" val="103435158"/>
                  </a:ext>
                </a:extLst>
              </a:tr>
              <a:tr h="0">
                <a:tc>
                  <a:txBody>
                    <a:bodyPr/>
                    <a:lstStyle/>
                    <a:p>
                      <a:pPr algn="ctr"/>
                      <a:r>
                        <a:rPr lang="en-US" dirty="0"/>
                        <a:t>je</a:t>
                      </a:r>
                    </a:p>
                  </a:txBody>
                  <a:tcPr/>
                </a:tc>
                <a:tc>
                  <a:txBody>
                    <a:bodyPr/>
                    <a:lstStyle/>
                    <a:p>
                      <a:pPr algn="ctr"/>
                      <a:r>
                        <a:rPr lang="en-US" dirty="0" err="1"/>
                        <a:t>beq</a:t>
                      </a:r>
                      <a:endParaRPr lang="en-US" dirty="0"/>
                    </a:p>
                  </a:txBody>
                  <a:tcPr/>
                </a:tc>
                <a:tc>
                  <a:txBody>
                    <a:bodyPr/>
                    <a:lstStyle/>
                    <a:p>
                      <a:pPr algn="ctr"/>
                      <a:r>
                        <a:rPr lang="en-US" dirty="0"/>
                        <a:t>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612889227"/>
                  </a:ext>
                </a:extLst>
              </a:tr>
              <a:tr h="370840">
                <a:tc>
                  <a:txBody>
                    <a:bodyPr/>
                    <a:lstStyle/>
                    <a:p>
                      <a:pPr algn="ctr"/>
                      <a:r>
                        <a:rPr lang="en-US" dirty="0" err="1"/>
                        <a:t>jne</a:t>
                      </a:r>
                      <a:endParaRPr lang="en-US" dirty="0"/>
                    </a:p>
                  </a:txBody>
                  <a:tcPr/>
                </a:tc>
                <a:tc>
                  <a:txBody>
                    <a:bodyPr/>
                    <a:lstStyle/>
                    <a:p>
                      <a:pPr algn="ctr"/>
                      <a:r>
                        <a:rPr lang="en-US" dirty="0" err="1"/>
                        <a:t>bne</a:t>
                      </a:r>
                      <a:endParaRPr lang="en-US" dirty="0"/>
                    </a:p>
                  </a:txBody>
                  <a:tcPr/>
                </a:tc>
                <a:tc>
                  <a:txBody>
                    <a:bodyPr/>
                    <a:lstStyle/>
                    <a:p>
                      <a:pPr algn="ctr"/>
                      <a:r>
                        <a:rPr lang="en-US" dirty="0"/>
                        <a:t>Not 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32907408"/>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5" name="TextBox 14">
            <a:extLst>
              <a:ext uri="{FF2B5EF4-FFF2-40B4-BE49-F238E27FC236}">
                <a16:creationId xmlns:a16="http://schemas.microsoft.com/office/drawing/2014/main" id="{52D09BFB-EDE5-DC4E-9C6F-518C3AB2C86E}"/>
              </a:ext>
            </a:extLst>
          </p:cNvPr>
          <p:cNvSpPr txBox="1"/>
          <p:nvPr/>
        </p:nvSpPr>
        <p:spPr>
          <a:xfrm>
            <a:off x="838200" y="5597336"/>
            <a:ext cx="1770869" cy="369332"/>
          </a:xfrm>
          <a:prstGeom prst="rect">
            <a:avLst/>
          </a:prstGeom>
          <a:noFill/>
        </p:spPr>
        <p:txBody>
          <a:bodyPr wrap="none" rtlCol="0">
            <a:spAutoFit/>
          </a:bodyPr>
          <a:lstStyle/>
          <a:p>
            <a:r>
              <a:rPr lang="en-US" dirty="0"/>
              <a:t>Z / ZF = Zero Flag</a:t>
            </a:r>
          </a:p>
        </p:txBody>
      </p:sp>
    </p:spTree>
    <p:extLst>
      <p:ext uri="{BB962C8B-B14F-4D97-AF65-F5344CB8AC3E}">
        <p14:creationId xmlns:p14="http://schemas.microsoft.com/office/powerpoint/2010/main" val="359095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068937316"/>
              </p:ext>
            </p:extLst>
          </p:nvPr>
        </p:nvGraphicFramePr>
        <p:xfrm>
          <a:off x="838200" y="2675657"/>
          <a:ext cx="10515600" cy="286004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js</a:t>
                      </a:r>
                      <a:endParaRPr lang="en-US" dirty="0"/>
                    </a:p>
                  </a:txBody>
                  <a:tcPr/>
                </a:tc>
                <a:tc>
                  <a:txBody>
                    <a:bodyPr/>
                    <a:lstStyle/>
                    <a:p>
                      <a:pPr algn="ctr"/>
                      <a:r>
                        <a:rPr lang="en-US" dirty="0" err="1"/>
                        <a:t>bmi</a:t>
                      </a:r>
                      <a:endParaRPr lang="en-US" dirty="0"/>
                    </a:p>
                  </a:txBody>
                  <a:tcPr/>
                </a:tc>
                <a:tc>
                  <a:txBody>
                    <a:bodyPr/>
                    <a:lstStyle/>
                    <a:p>
                      <a:pPr algn="ctr"/>
                      <a:r>
                        <a:rPr lang="en-US" dirty="0"/>
                        <a:t>Sign bit / Minus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&lt; 0</a:t>
                      </a:r>
                    </a:p>
                  </a:txBody>
                  <a:tcPr/>
                </a:tc>
                <a:extLst>
                  <a:ext uri="{0D108BD9-81ED-4DB2-BD59-A6C34878D82A}">
                    <a16:rowId xmlns:a16="http://schemas.microsoft.com/office/drawing/2014/main" val="103435158"/>
                  </a:ext>
                </a:extLst>
              </a:tr>
              <a:tr h="0">
                <a:tc>
                  <a:txBody>
                    <a:bodyPr/>
                    <a:lstStyle/>
                    <a:p>
                      <a:pPr algn="ctr"/>
                      <a:r>
                        <a:rPr lang="en-US" dirty="0" err="1"/>
                        <a:t>jns</a:t>
                      </a:r>
                      <a:endParaRPr lang="en-US" dirty="0"/>
                    </a:p>
                  </a:txBody>
                  <a:tcPr/>
                </a:tc>
                <a:tc>
                  <a:txBody>
                    <a:bodyPr/>
                    <a:lstStyle/>
                    <a:p>
                      <a:pPr algn="ctr"/>
                      <a:r>
                        <a:rPr lang="en-US" dirty="0"/>
                        <a:t>bpl</a:t>
                      </a:r>
                    </a:p>
                  </a:txBody>
                  <a:tcPr/>
                </a:tc>
                <a:tc>
                  <a:txBody>
                    <a:bodyPr/>
                    <a:lstStyle/>
                    <a:p>
                      <a:pPr algn="ctr"/>
                      <a:r>
                        <a:rPr lang="en-US" dirty="0"/>
                        <a:t>Not sign bit / Plus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&gt;= 0</a:t>
                      </a:r>
                    </a:p>
                  </a:txBody>
                  <a:tcPr/>
                </a:tc>
                <a:extLst>
                  <a:ext uri="{0D108BD9-81ED-4DB2-BD59-A6C34878D82A}">
                    <a16:rowId xmlns:a16="http://schemas.microsoft.com/office/drawing/2014/main" val="1612889227"/>
                  </a:ext>
                </a:extLst>
              </a:tr>
              <a:tr h="370840">
                <a:tc>
                  <a:txBody>
                    <a:bodyPr/>
                    <a:lstStyle/>
                    <a:p>
                      <a:pPr algn="ctr"/>
                      <a:r>
                        <a:rPr lang="en-US" dirty="0" err="1"/>
                        <a:t>jg</a:t>
                      </a:r>
                      <a:endParaRPr lang="en-US" dirty="0"/>
                    </a:p>
                  </a:txBody>
                  <a:tcPr/>
                </a:tc>
                <a:tc>
                  <a:txBody>
                    <a:bodyPr/>
                    <a:lstStyle/>
                    <a:p>
                      <a:pPr algn="ctr"/>
                      <a:r>
                        <a:rPr lang="en-US" dirty="0" err="1"/>
                        <a:t>bgt</a:t>
                      </a:r>
                      <a:endParaRPr lang="en-US" dirty="0"/>
                    </a:p>
                  </a:txBody>
                  <a:tcPr/>
                </a:tc>
                <a:tc>
                  <a:txBody>
                    <a:bodyPr/>
                    <a:lstStyle/>
                    <a:p>
                      <a:pPr algn="ctr"/>
                      <a:r>
                        <a:rPr lang="en-US" dirty="0"/>
                        <a:t>Greater than</a:t>
                      </a:r>
                    </a:p>
                  </a:txBody>
                  <a:tcPr/>
                </a:tc>
                <a:tc>
                  <a:txBody>
                    <a:bodyPr/>
                    <a:lstStyle/>
                    <a:p>
                      <a:pPr algn="ctr"/>
                      <a:r>
                        <a:rPr lang="en-US" dirty="0"/>
                        <a:t>~(N ^ V) &amp; ~Z</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132907408"/>
                  </a:ext>
                </a:extLst>
              </a:tr>
              <a:tr h="370840">
                <a:tc>
                  <a:txBody>
                    <a:bodyPr/>
                    <a:lstStyle/>
                    <a:p>
                      <a:pPr algn="ctr"/>
                      <a:r>
                        <a:rPr lang="en-US" dirty="0" err="1"/>
                        <a:t>jge</a:t>
                      </a:r>
                      <a:endParaRPr lang="en-US" dirty="0"/>
                    </a:p>
                  </a:txBody>
                  <a:tcPr/>
                </a:tc>
                <a:tc>
                  <a:txBody>
                    <a:bodyPr/>
                    <a:lstStyle/>
                    <a:p>
                      <a:pPr algn="ctr"/>
                      <a:r>
                        <a:rPr lang="en-US" dirty="0" err="1"/>
                        <a:t>bge</a:t>
                      </a:r>
                      <a:endParaRPr lang="en-US" dirty="0"/>
                    </a:p>
                  </a:txBody>
                  <a:tcPr/>
                </a:tc>
                <a:tc>
                  <a:txBody>
                    <a:bodyPr/>
                    <a:lstStyle/>
                    <a:p>
                      <a:pPr algn="ctr"/>
                      <a:r>
                        <a:rPr lang="en-US" dirty="0"/>
                        <a:t>Greater than or equal</a:t>
                      </a:r>
                    </a:p>
                  </a:txBody>
                  <a:tcPr/>
                </a:tc>
                <a:tc>
                  <a:txBody>
                    <a:bodyPr/>
                    <a:lstStyle/>
                    <a:p>
                      <a:pPr algn="ctr"/>
                      <a:r>
                        <a:rPr lang="en-US" dirty="0"/>
                        <a:t>~(N ^ V)</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4157197994"/>
                  </a:ext>
                </a:extLst>
              </a:tr>
              <a:tr h="370840">
                <a:tc>
                  <a:txBody>
                    <a:bodyPr/>
                    <a:lstStyle/>
                    <a:p>
                      <a:pPr algn="ctr"/>
                      <a:r>
                        <a:rPr lang="en-US" dirty="0" err="1"/>
                        <a:t>jl</a:t>
                      </a:r>
                      <a:endParaRPr lang="en-US" dirty="0"/>
                    </a:p>
                  </a:txBody>
                  <a:tcPr/>
                </a:tc>
                <a:tc>
                  <a:txBody>
                    <a:bodyPr/>
                    <a:lstStyle/>
                    <a:p>
                      <a:pPr algn="ctr"/>
                      <a:r>
                        <a:rPr lang="en-US" dirty="0" err="1"/>
                        <a:t>blt</a:t>
                      </a:r>
                      <a:endParaRPr lang="en-US" dirty="0"/>
                    </a:p>
                  </a:txBody>
                  <a:tcPr/>
                </a:tc>
                <a:tc>
                  <a:txBody>
                    <a:bodyPr/>
                    <a:lstStyle/>
                    <a:p>
                      <a:pPr algn="ctr"/>
                      <a:r>
                        <a:rPr lang="en-US" dirty="0"/>
                        <a:t>Less than</a:t>
                      </a:r>
                    </a:p>
                  </a:txBody>
                  <a:tcPr/>
                </a:tc>
                <a:tc>
                  <a:txBody>
                    <a:bodyPr/>
                    <a:lstStyle/>
                    <a:p>
                      <a:pPr algn="ctr"/>
                      <a:r>
                        <a:rPr lang="en-US" dirty="0"/>
                        <a:t>(N ^ V)</a:t>
                      </a:r>
                    </a:p>
                  </a:txBody>
                  <a:tcPr/>
                </a:tc>
                <a:tc>
                  <a:txBody>
                    <a:bodyPr/>
                    <a:lstStyle/>
                    <a:p>
                      <a:pPr algn="ctr"/>
                      <a:r>
                        <a:rPr lang="en-US" dirty="0"/>
                        <a:t>A &lt; B</a:t>
                      </a:r>
                    </a:p>
                  </a:txBody>
                  <a:tcPr/>
                </a:tc>
                <a:tc>
                  <a:txBody>
                    <a:bodyPr/>
                    <a:lstStyle/>
                    <a:p>
                      <a:pPr algn="ctr"/>
                      <a:endParaRPr lang="en-US" dirty="0"/>
                    </a:p>
                  </a:txBody>
                  <a:tcPr/>
                </a:tc>
                <a:extLst>
                  <a:ext uri="{0D108BD9-81ED-4DB2-BD59-A6C34878D82A}">
                    <a16:rowId xmlns:a16="http://schemas.microsoft.com/office/drawing/2014/main" val="3898684391"/>
                  </a:ext>
                </a:extLst>
              </a:tr>
              <a:tr h="370840">
                <a:tc>
                  <a:txBody>
                    <a:bodyPr/>
                    <a:lstStyle/>
                    <a:p>
                      <a:pPr algn="ctr"/>
                      <a:r>
                        <a:rPr lang="en-US" dirty="0" err="1"/>
                        <a:t>jle</a:t>
                      </a:r>
                      <a:endParaRPr lang="en-US" dirty="0"/>
                    </a:p>
                  </a:txBody>
                  <a:tcPr/>
                </a:tc>
                <a:tc>
                  <a:txBody>
                    <a:bodyPr/>
                    <a:lstStyle/>
                    <a:p>
                      <a:pPr algn="ctr"/>
                      <a:r>
                        <a:rPr lang="en-US" dirty="0" err="1"/>
                        <a:t>ble</a:t>
                      </a:r>
                      <a:endParaRPr lang="en-US" dirty="0"/>
                    </a:p>
                  </a:txBody>
                  <a:tcPr/>
                </a:tc>
                <a:tc>
                  <a:txBody>
                    <a:bodyPr/>
                    <a:lstStyle/>
                    <a:p>
                      <a:pPr algn="ctr"/>
                      <a:r>
                        <a:rPr lang="en-US" dirty="0"/>
                        <a:t>Less than or equal</a:t>
                      </a:r>
                    </a:p>
                  </a:txBody>
                  <a:tcPr/>
                </a:tc>
                <a:tc>
                  <a:txBody>
                    <a:bodyPr/>
                    <a:lstStyle/>
                    <a:p>
                      <a:pPr algn="ctr"/>
                      <a:r>
                        <a:rPr lang="en-US" dirty="0"/>
                        <a:t>(N ^ V) | Z</a:t>
                      </a:r>
                    </a:p>
                  </a:txBody>
                  <a:tcPr/>
                </a:tc>
                <a:tc>
                  <a:txBody>
                    <a:bodyPr/>
                    <a:lstStyle/>
                    <a:p>
                      <a:pPr algn="ctr"/>
                      <a:r>
                        <a:rPr lang="en-US" dirty="0"/>
                        <a:t>A &lt;=B</a:t>
                      </a:r>
                    </a:p>
                  </a:txBody>
                  <a:tcPr/>
                </a:tc>
                <a:tc>
                  <a:txBody>
                    <a:bodyPr/>
                    <a:lstStyle/>
                    <a:p>
                      <a:pPr algn="ctr"/>
                      <a:endParaRPr lang="en-US" dirty="0"/>
                    </a:p>
                  </a:txBody>
                  <a:tcP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F17EDBC5-45D9-3C46-B85F-EBA297D31130}"/>
              </a:ext>
            </a:extLst>
          </p:cNvPr>
          <p:cNvSpPr txBox="1"/>
          <p:nvPr/>
        </p:nvSpPr>
        <p:spPr>
          <a:xfrm>
            <a:off x="838200" y="5597336"/>
            <a:ext cx="3966855" cy="923330"/>
          </a:xfrm>
          <a:prstGeom prst="rect">
            <a:avLst/>
          </a:prstGeom>
          <a:noFill/>
        </p:spPr>
        <p:txBody>
          <a:bodyPr wrap="none" rtlCol="0">
            <a:spAutoFit/>
          </a:bodyPr>
          <a:lstStyle/>
          <a:p>
            <a:r>
              <a:rPr lang="en-US" dirty="0"/>
              <a:t>Z / ZF = Zero Flag</a:t>
            </a:r>
          </a:p>
          <a:p>
            <a:r>
              <a:rPr lang="en-US" dirty="0"/>
              <a:t>SF / N = Sign / Negative Flag</a:t>
            </a:r>
          </a:p>
          <a:p>
            <a:r>
              <a:rPr lang="en-US" dirty="0"/>
              <a:t>OF / V = Overflow Flag (signed overflow)</a:t>
            </a:r>
          </a:p>
        </p:txBody>
      </p:sp>
    </p:spTree>
    <p:extLst>
      <p:ext uri="{BB962C8B-B14F-4D97-AF65-F5344CB8AC3E}">
        <p14:creationId xmlns:p14="http://schemas.microsoft.com/office/powerpoint/2010/main" val="392812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ECCB8F-B0AE-4540-97C8-7FBAC13C2D15}"/>
              </a:ext>
            </a:extLst>
          </p:cNvPr>
          <p:cNvSpPr>
            <a:spLocks noGrp="1"/>
          </p:cNvSpPr>
          <p:nvPr>
            <p:ph type="title"/>
          </p:nvPr>
        </p:nvSpPr>
        <p:spPr/>
        <p:txBody>
          <a:bodyPr/>
          <a:lstStyle/>
          <a:p>
            <a:r>
              <a:rPr lang="en-US" dirty="0"/>
              <a:t>Array Indexing </a:t>
            </a:r>
            <a:r>
              <a:rPr lang="en-US" dirty="0">
                <a:sym typeface="Wingdings" pitchFamily="2" charset="2"/>
              </a:rPr>
              <a:t> Pointer Arithmetic</a:t>
            </a:r>
            <a:endParaRPr lang="en-US" dirty="0"/>
          </a:p>
        </p:txBody>
      </p:sp>
      <p:sp>
        <p:nvSpPr>
          <p:cNvPr id="9" name="Content Placeholder 8">
            <a:extLst>
              <a:ext uri="{FF2B5EF4-FFF2-40B4-BE49-F238E27FC236}">
                <a16:creationId xmlns:a16="http://schemas.microsoft.com/office/drawing/2014/main" id="{917E7A5D-AEBA-0B4C-9F0F-5221375EC3F7}"/>
              </a:ext>
            </a:extLst>
          </p:cNvPr>
          <p:cNvSpPr>
            <a:spLocks noGrp="1"/>
          </p:cNvSpPr>
          <p:nvPr>
            <p:ph idx="1"/>
          </p:nvPr>
        </p:nvSpPr>
        <p:spPr>
          <a:xfrm>
            <a:off x="838200" y="1825625"/>
            <a:ext cx="2629209" cy="652999"/>
          </a:xfrm>
        </p:spPr>
        <p:txBody>
          <a:bodyPr/>
          <a:lstStyle/>
          <a:p>
            <a:r>
              <a:rPr lang="en-US" dirty="0"/>
              <a:t>A[</a:t>
            </a:r>
            <a:r>
              <a:rPr lang="en-US" i="1" dirty="0"/>
              <a:t>j</a:t>
            </a:r>
            <a:r>
              <a:rPr lang="en-US" dirty="0"/>
              <a:t>] </a:t>
            </a:r>
            <a:r>
              <a:rPr lang="en-US" dirty="0">
                <a:sym typeface="Wingdings" panose="05000000000000000000" pitchFamily="2" charset="2"/>
              </a:rPr>
              <a:t> *(</a:t>
            </a:r>
            <a:r>
              <a:rPr lang="en-US" dirty="0" err="1">
                <a:sym typeface="Wingdings" panose="05000000000000000000" pitchFamily="2" charset="2"/>
              </a:rPr>
              <a:t>A+</a:t>
            </a:r>
            <a:r>
              <a:rPr lang="en-US" i="1" dirty="0" err="1">
                <a:sym typeface="Wingdings" panose="05000000000000000000" pitchFamily="2" charset="2"/>
              </a:rPr>
              <a:t>j</a:t>
            </a:r>
            <a:r>
              <a:rPr lang="en-US" dirty="0">
                <a:sym typeface="Wingdings" panose="05000000000000000000" pitchFamily="2" charset="2"/>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4" name="Group 43">
            <a:extLst>
              <a:ext uri="{FF2B5EF4-FFF2-40B4-BE49-F238E27FC236}">
                <a16:creationId xmlns:a16="http://schemas.microsoft.com/office/drawing/2014/main" id="{8929E7C9-23DD-D74D-997B-B61A0E977668}"/>
              </a:ext>
            </a:extLst>
          </p:cNvPr>
          <p:cNvGrpSpPr/>
          <p:nvPr/>
        </p:nvGrpSpPr>
        <p:grpSpPr>
          <a:xfrm>
            <a:off x="3510231" y="2658011"/>
            <a:ext cx="7698159" cy="320634"/>
            <a:chOff x="3510231" y="2658011"/>
            <a:chExt cx="7698159" cy="320634"/>
          </a:xfrm>
        </p:grpSpPr>
        <p:sp>
          <p:nvSpPr>
            <p:cNvPr id="19" name="Rectangle 18">
              <a:extLst>
                <a:ext uri="{FF2B5EF4-FFF2-40B4-BE49-F238E27FC236}">
                  <a16:creationId xmlns:a16="http://schemas.microsoft.com/office/drawing/2014/main" id="{D2DCD092-20CD-BC44-A684-816205FC59F9}"/>
                </a:ext>
              </a:extLst>
            </p:cNvPr>
            <p:cNvSpPr/>
            <p:nvPr/>
          </p:nvSpPr>
          <p:spPr>
            <a:xfrm>
              <a:off x="351023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6BD83F9-4EE8-244B-B473-D6AAEAA27194}"/>
                </a:ext>
              </a:extLst>
            </p:cNvPr>
            <p:cNvSpPr/>
            <p:nvPr/>
          </p:nvSpPr>
          <p:spPr>
            <a:xfrm>
              <a:off x="383086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EE6ED969-542B-4344-B892-D7104F95EB28}"/>
                </a:ext>
              </a:extLst>
            </p:cNvPr>
            <p:cNvSpPr/>
            <p:nvPr/>
          </p:nvSpPr>
          <p:spPr>
            <a:xfrm>
              <a:off x="415149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728130ED-DCA8-CA46-A93B-D5F7C853E9DF}"/>
                </a:ext>
              </a:extLst>
            </p:cNvPr>
            <p:cNvSpPr/>
            <p:nvPr/>
          </p:nvSpPr>
          <p:spPr>
            <a:xfrm>
              <a:off x="447213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21A77F8F-D521-1C44-825E-061F86975B48}"/>
                </a:ext>
              </a:extLst>
            </p:cNvPr>
            <p:cNvSpPr/>
            <p:nvPr/>
          </p:nvSpPr>
          <p:spPr>
            <a:xfrm>
              <a:off x="479374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6EC8A64-B302-1C4F-A4A2-A93183041138}"/>
                </a:ext>
              </a:extLst>
            </p:cNvPr>
            <p:cNvSpPr/>
            <p:nvPr/>
          </p:nvSpPr>
          <p:spPr>
            <a:xfrm>
              <a:off x="511438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664A99F-E1BA-6F4A-96E4-E1435033D7A7}"/>
                </a:ext>
              </a:extLst>
            </p:cNvPr>
            <p:cNvSpPr/>
            <p:nvPr/>
          </p:nvSpPr>
          <p:spPr>
            <a:xfrm>
              <a:off x="543501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8BBBB65E-8788-7248-A7A6-182F13D99702}"/>
                </a:ext>
              </a:extLst>
            </p:cNvPr>
            <p:cNvSpPr/>
            <p:nvPr/>
          </p:nvSpPr>
          <p:spPr>
            <a:xfrm>
              <a:off x="5755650"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E58D8203-BFDD-0C45-B78B-33F12DF74B6C}"/>
                </a:ext>
              </a:extLst>
            </p:cNvPr>
            <p:cNvSpPr/>
            <p:nvPr/>
          </p:nvSpPr>
          <p:spPr>
            <a:xfrm>
              <a:off x="607628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06DCCFF7-ED12-6940-8B2C-900C4F6DCC2D}"/>
                </a:ext>
              </a:extLst>
            </p:cNvPr>
            <p:cNvSpPr/>
            <p:nvPr/>
          </p:nvSpPr>
          <p:spPr>
            <a:xfrm>
              <a:off x="639691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9EA312C-4397-2E4E-BBD4-4B9837FB1BF0}"/>
                </a:ext>
              </a:extLst>
            </p:cNvPr>
            <p:cNvSpPr/>
            <p:nvPr/>
          </p:nvSpPr>
          <p:spPr>
            <a:xfrm>
              <a:off x="671755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0F40458E-1207-FA47-89A1-E04DD8BE8CFD}"/>
                </a:ext>
              </a:extLst>
            </p:cNvPr>
            <p:cNvSpPr/>
            <p:nvPr/>
          </p:nvSpPr>
          <p:spPr>
            <a:xfrm>
              <a:off x="703818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8066C9DA-97D0-E94E-B59E-9A2FEA78703A}"/>
                </a:ext>
              </a:extLst>
            </p:cNvPr>
            <p:cNvSpPr/>
            <p:nvPr/>
          </p:nvSpPr>
          <p:spPr>
            <a:xfrm>
              <a:off x="735980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79CDD55B-9E0E-3547-8EB5-8B95C58C9796}"/>
                </a:ext>
              </a:extLst>
            </p:cNvPr>
            <p:cNvSpPr/>
            <p:nvPr/>
          </p:nvSpPr>
          <p:spPr>
            <a:xfrm>
              <a:off x="768043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A0EEF05E-6BE5-8F45-ACD2-59405284667D}"/>
                </a:ext>
              </a:extLst>
            </p:cNvPr>
            <p:cNvSpPr/>
            <p:nvPr/>
          </p:nvSpPr>
          <p:spPr>
            <a:xfrm>
              <a:off x="800106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4EA9D5FF-E805-ED4C-A657-07E3D76D0A98}"/>
                </a:ext>
              </a:extLst>
            </p:cNvPr>
            <p:cNvSpPr/>
            <p:nvPr/>
          </p:nvSpPr>
          <p:spPr>
            <a:xfrm>
              <a:off x="832170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9791C83-A674-2748-9C10-AB6559B9A657}"/>
                </a:ext>
              </a:extLst>
            </p:cNvPr>
            <p:cNvSpPr/>
            <p:nvPr/>
          </p:nvSpPr>
          <p:spPr>
            <a:xfrm>
              <a:off x="8642337"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D92B797F-0C67-B749-B791-7D0A650B97F1}"/>
                </a:ext>
              </a:extLst>
            </p:cNvPr>
            <p:cNvSpPr/>
            <p:nvPr/>
          </p:nvSpPr>
          <p:spPr>
            <a:xfrm>
              <a:off x="896297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A055C4F6-65A5-0241-B113-B87E40627859}"/>
                </a:ext>
              </a:extLst>
            </p:cNvPr>
            <p:cNvSpPr/>
            <p:nvPr/>
          </p:nvSpPr>
          <p:spPr>
            <a:xfrm>
              <a:off x="928360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F4C90470-04E5-D548-B607-023DECD71E40}"/>
                </a:ext>
              </a:extLst>
            </p:cNvPr>
            <p:cNvSpPr/>
            <p:nvPr/>
          </p:nvSpPr>
          <p:spPr>
            <a:xfrm>
              <a:off x="960423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8DFC0828-6522-0242-9980-7A665E28EBE1}"/>
                </a:ext>
              </a:extLst>
            </p:cNvPr>
            <p:cNvSpPr/>
            <p:nvPr/>
          </p:nvSpPr>
          <p:spPr>
            <a:xfrm>
              <a:off x="992585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399575D-B3F4-DE49-9A01-B7FB79C8951D}"/>
                </a:ext>
              </a:extLst>
            </p:cNvPr>
            <p:cNvSpPr/>
            <p:nvPr/>
          </p:nvSpPr>
          <p:spPr>
            <a:xfrm>
              <a:off x="1024648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FB16DB-1E14-554B-A4EA-2F8AADBB7D2E}"/>
                </a:ext>
              </a:extLst>
            </p:cNvPr>
            <p:cNvSpPr/>
            <p:nvPr/>
          </p:nvSpPr>
          <p:spPr>
            <a:xfrm>
              <a:off x="1056712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30444B47-75AD-244D-BA2F-338E519231FB}"/>
                </a:ext>
              </a:extLst>
            </p:cNvPr>
            <p:cNvSpPr/>
            <p:nvPr/>
          </p:nvSpPr>
          <p:spPr>
            <a:xfrm>
              <a:off x="1088775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6260F5B2-2AC2-504E-8747-AB9C1779A55F}"/>
              </a:ext>
            </a:extLst>
          </p:cNvPr>
          <p:cNvGrpSpPr/>
          <p:nvPr/>
        </p:nvGrpSpPr>
        <p:grpSpPr>
          <a:xfrm>
            <a:off x="3509739" y="3997191"/>
            <a:ext cx="7698650" cy="320634"/>
            <a:chOff x="3510230" y="2658011"/>
            <a:chExt cx="7698650" cy="320634"/>
          </a:xfrm>
        </p:grpSpPr>
        <p:sp>
          <p:nvSpPr>
            <p:cNvPr id="46" name="Rectangle 45">
              <a:extLst>
                <a:ext uri="{FF2B5EF4-FFF2-40B4-BE49-F238E27FC236}">
                  <a16:creationId xmlns:a16="http://schemas.microsoft.com/office/drawing/2014/main" id="{79CE839B-9621-294A-89EB-E77F0199689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D843CD59-CB18-7E43-AE80-DA8F24334DAF}"/>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55DE29EC-D053-3842-A173-5269EC698DF6}"/>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46EDE969-9452-F745-BB30-A1FC1466E1DE}"/>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CA806DEE-A7E6-F042-8365-6881EFE9DFF9}"/>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344D711-8434-154C-8760-6632C785719E}"/>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99130296-31DE-7A45-8C27-910496B23B4D}"/>
              </a:ext>
            </a:extLst>
          </p:cNvPr>
          <p:cNvGrpSpPr/>
          <p:nvPr/>
        </p:nvGrpSpPr>
        <p:grpSpPr>
          <a:xfrm>
            <a:off x="3509739" y="5336372"/>
            <a:ext cx="7698159" cy="320634"/>
            <a:chOff x="3529947" y="4462608"/>
            <a:chExt cx="7698159" cy="320634"/>
          </a:xfrm>
        </p:grpSpPr>
        <p:sp>
          <p:nvSpPr>
            <p:cNvPr id="70" name="Rectangle 69">
              <a:extLst>
                <a:ext uri="{FF2B5EF4-FFF2-40B4-BE49-F238E27FC236}">
                  <a16:creationId xmlns:a16="http://schemas.microsoft.com/office/drawing/2014/main" id="{64791401-76AC-6C4D-8577-26AF89A4C87C}"/>
                </a:ext>
              </a:extLst>
            </p:cNvPr>
            <p:cNvSpPr/>
            <p:nvPr/>
          </p:nvSpPr>
          <p:spPr>
            <a:xfrm>
              <a:off x="3529947"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2" name="Rectangle 71">
              <a:extLst>
                <a:ext uri="{FF2B5EF4-FFF2-40B4-BE49-F238E27FC236}">
                  <a16:creationId xmlns:a16="http://schemas.microsoft.com/office/drawing/2014/main" id="{C1CDF299-CD72-AB49-99B3-D3D46B1549FF}"/>
                </a:ext>
              </a:extLst>
            </p:cNvPr>
            <p:cNvSpPr/>
            <p:nvPr/>
          </p:nvSpPr>
          <p:spPr>
            <a:xfrm>
              <a:off x="6096000"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4" name="Rectangle 73">
              <a:extLst>
                <a:ext uri="{FF2B5EF4-FFF2-40B4-BE49-F238E27FC236}">
                  <a16:creationId xmlns:a16="http://schemas.microsoft.com/office/drawing/2014/main" id="{9C20E5AB-14DB-094C-B931-729379C4F970}"/>
                </a:ext>
              </a:extLst>
            </p:cNvPr>
            <p:cNvSpPr/>
            <p:nvPr/>
          </p:nvSpPr>
          <p:spPr>
            <a:xfrm>
              <a:off x="8662053"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7" name="TextBox 76">
            <a:extLst>
              <a:ext uri="{FF2B5EF4-FFF2-40B4-BE49-F238E27FC236}">
                <a16:creationId xmlns:a16="http://schemas.microsoft.com/office/drawing/2014/main" id="{E80499DE-8B53-DC4E-BFE8-A6AFBD1241C0}"/>
              </a:ext>
            </a:extLst>
          </p:cNvPr>
          <p:cNvSpPr txBox="1"/>
          <p:nvPr/>
        </p:nvSpPr>
        <p:spPr>
          <a:xfrm>
            <a:off x="1051364" y="2640146"/>
            <a:ext cx="2416046" cy="369332"/>
          </a:xfrm>
          <a:prstGeom prst="rect">
            <a:avLst/>
          </a:prstGeom>
          <a:noFill/>
        </p:spPr>
        <p:txBody>
          <a:bodyPr wrap="none" rtlCol="0">
            <a:spAutoFit/>
          </a:bodyPr>
          <a:lstStyle/>
          <a:p>
            <a:r>
              <a:rPr lang="en-US" dirty="0">
                <a:latin typeface="Lucida Console" panose="020B0609040504020204" pitchFamily="49" charset="0"/>
              </a:rPr>
              <a:t>char string[24];</a:t>
            </a:r>
          </a:p>
        </p:txBody>
      </p:sp>
      <p:sp>
        <p:nvSpPr>
          <p:cNvPr id="78" name="TextBox 77">
            <a:extLst>
              <a:ext uri="{FF2B5EF4-FFF2-40B4-BE49-F238E27FC236}">
                <a16:creationId xmlns:a16="http://schemas.microsoft.com/office/drawing/2014/main" id="{547E49C7-4421-8745-8501-A11B997FA9A0}"/>
              </a:ext>
            </a:extLst>
          </p:cNvPr>
          <p:cNvSpPr txBox="1"/>
          <p:nvPr/>
        </p:nvSpPr>
        <p:spPr>
          <a:xfrm>
            <a:off x="1053454" y="3979326"/>
            <a:ext cx="2137124" cy="369332"/>
          </a:xfrm>
          <a:prstGeom prst="rect">
            <a:avLst/>
          </a:prstGeom>
          <a:noFill/>
        </p:spPr>
        <p:txBody>
          <a:bodyPr wrap="none" rtlCol="0">
            <a:spAutoFit/>
          </a:bodyPr>
          <a:lstStyle/>
          <a:p>
            <a:r>
              <a:rPr lang="en-US" dirty="0">
                <a:latin typeface="Lucida Console" panose="020B0609040504020204" pitchFamily="49" charset="0"/>
              </a:rPr>
              <a:t>int values[6];</a:t>
            </a:r>
          </a:p>
        </p:txBody>
      </p:sp>
      <p:sp>
        <p:nvSpPr>
          <p:cNvPr id="79" name="TextBox 78">
            <a:extLst>
              <a:ext uri="{FF2B5EF4-FFF2-40B4-BE49-F238E27FC236}">
                <a16:creationId xmlns:a16="http://schemas.microsoft.com/office/drawing/2014/main" id="{FF499AC8-FF44-734B-AE5C-C7A31CF4515F}"/>
              </a:ext>
            </a:extLst>
          </p:cNvPr>
          <p:cNvSpPr txBox="1"/>
          <p:nvPr/>
        </p:nvSpPr>
        <p:spPr>
          <a:xfrm>
            <a:off x="1051364" y="5306146"/>
            <a:ext cx="1718740" cy="369332"/>
          </a:xfrm>
          <a:prstGeom prst="rect">
            <a:avLst/>
          </a:prstGeom>
          <a:noFill/>
        </p:spPr>
        <p:txBody>
          <a:bodyPr wrap="none" rtlCol="0">
            <a:spAutoFit/>
          </a:bodyPr>
          <a:lstStyle/>
          <a:p>
            <a:r>
              <a:rPr lang="en-US" dirty="0">
                <a:latin typeface="Lucida Console" panose="020B0609040504020204" pitchFamily="49" charset="0"/>
              </a:rPr>
              <a:t>long *p[3];</a:t>
            </a:r>
          </a:p>
        </p:txBody>
      </p:sp>
      <p:sp>
        <p:nvSpPr>
          <p:cNvPr id="80" name="TextBox 79">
            <a:extLst>
              <a:ext uri="{FF2B5EF4-FFF2-40B4-BE49-F238E27FC236}">
                <a16:creationId xmlns:a16="http://schemas.microsoft.com/office/drawing/2014/main" id="{DCDEE3AB-417E-7546-9A19-5177C737E912}"/>
              </a:ext>
            </a:extLst>
          </p:cNvPr>
          <p:cNvSpPr txBox="1"/>
          <p:nvPr/>
        </p:nvSpPr>
        <p:spPr>
          <a:xfrm>
            <a:off x="3509739" y="1844660"/>
            <a:ext cx="1462260" cy="369332"/>
          </a:xfrm>
          <a:prstGeom prst="rect">
            <a:avLst/>
          </a:prstGeom>
          <a:noFill/>
        </p:spPr>
        <p:txBody>
          <a:bodyPr wrap="none" rtlCol="0">
            <a:spAutoFit/>
          </a:bodyPr>
          <a:lstStyle/>
          <a:p>
            <a:r>
              <a:rPr lang="en-US" dirty="0" err="1"/>
              <a:t>base_address</a:t>
            </a:r>
            <a:endParaRPr lang="en-US" dirty="0"/>
          </a:p>
        </p:txBody>
      </p:sp>
      <p:cxnSp>
        <p:nvCxnSpPr>
          <p:cNvPr id="82" name="Straight Connector 81">
            <a:extLst>
              <a:ext uri="{FF2B5EF4-FFF2-40B4-BE49-F238E27FC236}">
                <a16:creationId xmlns:a16="http://schemas.microsoft.com/office/drawing/2014/main" id="{A3CADC86-89EF-4541-8D13-EBD8E9BF7CBD}"/>
              </a:ext>
            </a:extLst>
          </p:cNvPr>
          <p:cNvCxnSpPr>
            <a:cxnSpLocks/>
            <a:stCxn id="80" idx="1"/>
            <a:endCxn id="89" idx="1"/>
          </p:cNvCxnSpPr>
          <p:nvPr/>
        </p:nvCxnSpPr>
        <p:spPr>
          <a:xfrm>
            <a:off x="3509739"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8DFC4-2B39-DD4A-88CE-39A3B4B7045B}"/>
              </a:ext>
            </a:extLst>
          </p:cNvPr>
          <p:cNvSpPr txBox="1"/>
          <p:nvPr/>
        </p:nvSpPr>
        <p:spPr>
          <a:xfrm>
            <a:off x="3467409" y="3036358"/>
            <a:ext cx="970779" cy="369332"/>
          </a:xfrm>
          <a:prstGeom prst="rect">
            <a:avLst/>
          </a:prstGeom>
          <a:noFill/>
        </p:spPr>
        <p:txBody>
          <a:bodyPr wrap="none" rtlCol="0">
            <a:spAutoFit/>
          </a:bodyPr>
          <a:lstStyle/>
          <a:p>
            <a:r>
              <a:rPr lang="en-US" dirty="0"/>
              <a:t>string[0]</a:t>
            </a:r>
          </a:p>
        </p:txBody>
      </p:sp>
      <p:sp>
        <p:nvSpPr>
          <p:cNvPr id="84" name="TextBox 83">
            <a:extLst>
              <a:ext uri="{FF2B5EF4-FFF2-40B4-BE49-F238E27FC236}">
                <a16:creationId xmlns:a16="http://schemas.microsoft.com/office/drawing/2014/main" id="{9AAF7337-5F75-2C4C-96C8-D2E60A9FAD62}"/>
              </a:ext>
            </a:extLst>
          </p:cNvPr>
          <p:cNvSpPr txBox="1"/>
          <p:nvPr/>
        </p:nvSpPr>
        <p:spPr>
          <a:xfrm>
            <a:off x="3467409" y="4412722"/>
            <a:ext cx="1034066" cy="369332"/>
          </a:xfrm>
          <a:prstGeom prst="rect">
            <a:avLst/>
          </a:prstGeom>
          <a:noFill/>
        </p:spPr>
        <p:txBody>
          <a:bodyPr wrap="none" rtlCol="0">
            <a:spAutoFit/>
          </a:bodyPr>
          <a:lstStyle/>
          <a:p>
            <a:r>
              <a:rPr lang="en-US" dirty="0"/>
              <a:t>values[0]</a:t>
            </a:r>
          </a:p>
        </p:txBody>
      </p:sp>
      <p:sp>
        <p:nvSpPr>
          <p:cNvPr id="85" name="TextBox 84">
            <a:extLst>
              <a:ext uri="{FF2B5EF4-FFF2-40B4-BE49-F238E27FC236}">
                <a16:creationId xmlns:a16="http://schemas.microsoft.com/office/drawing/2014/main" id="{470F6090-0749-AE48-AF1D-C9C5CA37D165}"/>
              </a:ext>
            </a:extLst>
          </p:cNvPr>
          <p:cNvSpPr txBox="1"/>
          <p:nvPr/>
        </p:nvSpPr>
        <p:spPr>
          <a:xfrm>
            <a:off x="3509248" y="5741421"/>
            <a:ext cx="564578" cy="369332"/>
          </a:xfrm>
          <a:prstGeom prst="rect">
            <a:avLst/>
          </a:prstGeom>
          <a:noFill/>
        </p:spPr>
        <p:txBody>
          <a:bodyPr wrap="none" rtlCol="0">
            <a:spAutoFit/>
          </a:bodyPr>
          <a:lstStyle/>
          <a:p>
            <a:r>
              <a:rPr lang="en-US" dirty="0"/>
              <a:t>p[0]</a:t>
            </a:r>
          </a:p>
        </p:txBody>
      </p:sp>
      <p:sp>
        <p:nvSpPr>
          <p:cNvPr id="87" name="TextBox 86">
            <a:extLst>
              <a:ext uri="{FF2B5EF4-FFF2-40B4-BE49-F238E27FC236}">
                <a16:creationId xmlns:a16="http://schemas.microsoft.com/office/drawing/2014/main" id="{03CBBE25-BF2C-3F4F-B740-BE716682EEFC}"/>
              </a:ext>
            </a:extLst>
          </p:cNvPr>
          <p:cNvSpPr txBox="1"/>
          <p:nvPr/>
        </p:nvSpPr>
        <p:spPr>
          <a:xfrm>
            <a:off x="3471181" y="3374996"/>
            <a:ext cx="828112" cy="369332"/>
          </a:xfrm>
          <a:prstGeom prst="rect">
            <a:avLst/>
          </a:prstGeom>
          <a:noFill/>
        </p:spPr>
        <p:txBody>
          <a:bodyPr wrap="none" rtlCol="0">
            <a:spAutoFit/>
          </a:bodyPr>
          <a:lstStyle/>
          <a:p>
            <a:r>
              <a:rPr lang="en-US" dirty="0"/>
              <a:t>*string</a:t>
            </a:r>
          </a:p>
        </p:txBody>
      </p:sp>
      <p:sp>
        <p:nvSpPr>
          <p:cNvPr id="88" name="TextBox 87">
            <a:extLst>
              <a:ext uri="{FF2B5EF4-FFF2-40B4-BE49-F238E27FC236}">
                <a16:creationId xmlns:a16="http://schemas.microsoft.com/office/drawing/2014/main" id="{FA802102-0656-5F41-AC3A-1E7AC965A24B}"/>
              </a:ext>
            </a:extLst>
          </p:cNvPr>
          <p:cNvSpPr txBox="1"/>
          <p:nvPr/>
        </p:nvSpPr>
        <p:spPr>
          <a:xfrm>
            <a:off x="3471181" y="4751360"/>
            <a:ext cx="891398" cy="369332"/>
          </a:xfrm>
          <a:prstGeom prst="rect">
            <a:avLst/>
          </a:prstGeom>
          <a:noFill/>
        </p:spPr>
        <p:txBody>
          <a:bodyPr wrap="none" rtlCol="0">
            <a:spAutoFit/>
          </a:bodyPr>
          <a:lstStyle/>
          <a:p>
            <a:r>
              <a:rPr lang="en-US" dirty="0"/>
              <a:t>*values</a:t>
            </a:r>
          </a:p>
        </p:txBody>
      </p:sp>
      <p:sp>
        <p:nvSpPr>
          <p:cNvPr id="89" name="TextBox 88">
            <a:extLst>
              <a:ext uri="{FF2B5EF4-FFF2-40B4-BE49-F238E27FC236}">
                <a16:creationId xmlns:a16="http://schemas.microsoft.com/office/drawing/2014/main" id="{10E0AF7A-CFB7-DB46-836C-B11EE57B0667}"/>
              </a:ext>
            </a:extLst>
          </p:cNvPr>
          <p:cNvSpPr txBox="1"/>
          <p:nvPr/>
        </p:nvSpPr>
        <p:spPr>
          <a:xfrm>
            <a:off x="3513020" y="6080059"/>
            <a:ext cx="421910" cy="369332"/>
          </a:xfrm>
          <a:prstGeom prst="rect">
            <a:avLst/>
          </a:prstGeom>
          <a:noFill/>
        </p:spPr>
        <p:txBody>
          <a:bodyPr wrap="none" rtlCol="0">
            <a:spAutoFit/>
          </a:bodyPr>
          <a:lstStyle/>
          <a:p>
            <a:r>
              <a:rPr lang="en-US" dirty="0"/>
              <a:t>*p</a:t>
            </a:r>
          </a:p>
        </p:txBody>
      </p:sp>
      <p:sp>
        <p:nvSpPr>
          <p:cNvPr id="91" name="TextBox 90">
            <a:extLst>
              <a:ext uri="{FF2B5EF4-FFF2-40B4-BE49-F238E27FC236}">
                <a16:creationId xmlns:a16="http://schemas.microsoft.com/office/drawing/2014/main" id="{03349211-B836-7F45-B64B-D47A772B89C6}"/>
              </a:ext>
            </a:extLst>
          </p:cNvPr>
          <p:cNvSpPr txBox="1"/>
          <p:nvPr/>
        </p:nvSpPr>
        <p:spPr>
          <a:xfrm>
            <a:off x="6059490" y="1844660"/>
            <a:ext cx="1696490" cy="369332"/>
          </a:xfrm>
          <a:prstGeom prst="rect">
            <a:avLst/>
          </a:prstGeom>
          <a:noFill/>
        </p:spPr>
        <p:txBody>
          <a:bodyPr wrap="none" rtlCol="0">
            <a:spAutoFit/>
          </a:bodyPr>
          <a:lstStyle/>
          <a:p>
            <a:r>
              <a:rPr lang="en-US" dirty="0"/>
              <a:t>base_address+8</a:t>
            </a:r>
          </a:p>
        </p:txBody>
      </p:sp>
      <p:cxnSp>
        <p:nvCxnSpPr>
          <p:cNvPr id="92" name="Straight Connector 91">
            <a:extLst>
              <a:ext uri="{FF2B5EF4-FFF2-40B4-BE49-F238E27FC236}">
                <a16:creationId xmlns:a16="http://schemas.microsoft.com/office/drawing/2014/main" id="{27DD742F-BA6F-3A47-845D-6D69FC0B425F}"/>
              </a:ext>
            </a:extLst>
          </p:cNvPr>
          <p:cNvCxnSpPr>
            <a:cxnSpLocks/>
            <a:stCxn id="91" idx="1"/>
            <a:endCxn id="98" idx="1"/>
          </p:cNvCxnSpPr>
          <p:nvPr/>
        </p:nvCxnSpPr>
        <p:spPr>
          <a:xfrm>
            <a:off x="6059490"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5F5ED38-315E-8B4D-A0BD-8446F1B31989}"/>
              </a:ext>
            </a:extLst>
          </p:cNvPr>
          <p:cNvSpPr txBox="1"/>
          <p:nvPr/>
        </p:nvSpPr>
        <p:spPr>
          <a:xfrm>
            <a:off x="6017160" y="3036358"/>
            <a:ext cx="970779" cy="369332"/>
          </a:xfrm>
          <a:prstGeom prst="rect">
            <a:avLst/>
          </a:prstGeom>
          <a:noFill/>
        </p:spPr>
        <p:txBody>
          <a:bodyPr wrap="none" rtlCol="0">
            <a:spAutoFit/>
          </a:bodyPr>
          <a:lstStyle/>
          <a:p>
            <a:r>
              <a:rPr lang="en-US" dirty="0"/>
              <a:t>string[8]</a:t>
            </a:r>
          </a:p>
        </p:txBody>
      </p:sp>
      <p:sp>
        <p:nvSpPr>
          <p:cNvPr id="94" name="TextBox 93">
            <a:extLst>
              <a:ext uri="{FF2B5EF4-FFF2-40B4-BE49-F238E27FC236}">
                <a16:creationId xmlns:a16="http://schemas.microsoft.com/office/drawing/2014/main" id="{A6BA66FB-EAAE-DA40-A026-CF5E23DC1A67}"/>
              </a:ext>
            </a:extLst>
          </p:cNvPr>
          <p:cNvSpPr txBox="1"/>
          <p:nvPr/>
        </p:nvSpPr>
        <p:spPr>
          <a:xfrm>
            <a:off x="6017160" y="4412722"/>
            <a:ext cx="1034066" cy="369332"/>
          </a:xfrm>
          <a:prstGeom prst="rect">
            <a:avLst/>
          </a:prstGeom>
          <a:noFill/>
        </p:spPr>
        <p:txBody>
          <a:bodyPr wrap="none" rtlCol="0">
            <a:spAutoFit/>
          </a:bodyPr>
          <a:lstStyle/>
          <a:p>
            <a:r>
              <a:rPr lang="en-US" dirty="0"/>
              <a:t>values[2]</a:t>
            </a:r>
          </a:p>
        </p:txBody>
      </p:sp>
      <p:sp>
        <p:nvSpPr>
          <p:cNvPr id="95" name="TextBox 94">
            <a:extLst>
              <a:ext uri="{FF2B5EF4-FFF2-40B4-BE49-F238E27FC236}">
                <a16:creationId xmlns:a16="http://schemas.microsoft.com/office/drawing/2014/main" id="{6DE5BDBE-D36B-7440-BD72-5C79A6B57B2C}"/>
              </a:ext>
            </a:extLst>
          </p:cNvPr>
          <p:cNvSpPr txBox="1"/>
          <p:nvPr/>
        </p:nvSpPr>
        <p:spPr>
          <a:xfrm>
            <a:off x="6058999" y="5741421"/>
            <a:ext cx="564578" cy="369332"/>
          </a:xfrm>
          <a:prstGeom prst="rect">
            <a:avLst/>
          </a:prstGeom>
          <a:noFill/>
        </p:spPr>
        <p:txBody>
          <a:bodyPr wrap="none" rtlCol="0">
            <a:spAutoFit/>
          </a:bodyPr>
          <a:lstStyle/>
          <a:p>
            <a:r>
              <a:rPr lang="en-US" dirty="0"/>
              <a:t>p[1]</a:t>
            </a:r>
          </a:p>
        </p:txBody>
      </p:sp>
      <p:sp>
        <p:nvSpPr>
          <p:cNvPr id="96" name="TextBox 95">
            <a:extLst>
              <a:ext uri="{FF2B5EF4-FFF2-40B4-BE49-F238E27FC236}">
                <a16:creationId xmlns:a16="http://schemas.microsoft.com/office/drawing/2014/main" id="{8D0A2196-ADF7-9549-A486-AADD3A87C136}"/>
              </a:ext>
            </a:extLst>
          </p:cNvPr>
          <p:cNvSpPr txBox="1"/>
          <p:nvPr/>
        </p:nvSpPr>
        <p:spPr>
          <a:xfrm>
            <a:off x="6020932" y="3374996"/>
            <a:ext cx="1201611" cy="369332"/>
          </a:xfrm>
          <a:prstGeom prst="rect">
            <a:avLst/>
          </a:prstGeom>
          <a:noFill/>
        </p:spPr>
        <p:txBody>
          <a:bodyPr wrap="none" rtlCol="0">
            <a:spAutoFit/>
          </a:bodyPr>
          <a:lstStyle/>
          <a:p>
            <a:r>
              <a:rPr lang="en-US" dirty="0"/>
              <a:t>*(string+8)</a:t>
            </a:r>
          </a:p>
        </p:txBody>
      </p:sp>
      <p:sp>
        <p:nvSpPr>
          <p:cNvPr id="97" name="TextBox 96">
            <a:extLst>
              <a:ext uri="{FF2B5EF4-FFF2-40B4-BE49-F238E27FC236}">
                <a16:creationId xmlns:a16="http://schemas.microsoft.com/office/drawing/2014/main" id="{A1F77347-E681-5C4D-8584-E17A02303D4F}"/>
              </a:ext>
            </a:extLst>
          </p:cNvPr>
          <p:cNvSpPr txBox="1"/>
          <p:nvPr/>
        </p:nvSpPr>
        <p:spPr>
          <a:xfrm>
            <a:off x="6020932" y="4751360"/>
            <a:ext cx="1264898" cy="369332"/>
          </a:xfrm>
          <a:prstGeom prst="rect">
            <a:avLst/>
          </a:prstGeom>
          <a:noFill/>
        </p:spPr>
        <p:txBody>
          <a:bodyPr wrap="none" rtlCol="0">
            <a:spAutoFit/>
          </a:bodyPr>
          <a:lstStyle/>
          <a:p>
            <a:r>
              <a:rPr lang="en-US" dirty="0"/>
              <a:t>*(values+2)</a:t>
            </a:r>
          </a:p>
        </p:txBody>
      </p:sp>
      <p:sp>
        <p:nvSpPr>
          <p:cNvPr id="98" name="TextBox 97">
            <a:extLst>
              <a:ext uri="{FF2B5EF4-FFF2-40B4-BE49-F238E27FC236}">
                <a16:creationId xmlns:a16="http://schemas.microsoft.com/office/drawing/2014/main" id="{59532967-AE55-4642-BC83-13A40288D35E}"/>
              </a:ext>
            </a:extLst>
          </p:cNvPr>
          <p:cNvSpPr txBox="1"/>
          <p:nvPr/>
        </p:nvSpPr>
        <p:spPr>
          <a:xfrm>
            <a:off x="6062771" y="6080059"/>
            <a:ext cx="795411" cy="369332"/>
          </a:xfrm>
          <a:prstGeom prst="rect">
            <a:avLst/>
          </a:prstGeom>
          <a:noFill/>
        </p:spPr>
        <p:txBody>
          <a:bodyPr wrap="none" rtlCol="0">
            <a:spAutoFit/>
          </a:bodyPr>
          <a:lstStyle/>
          <a:p>
            <a:r>
              <a:rPr lang="en-US" dirty="0"/>
              <a:t>*(p+1)</a:t>
            </a:r>
          </a:p>
        </p:txBody>
      </p:sp>
      <p:sp>
        <p:nvSpPr>
          <p:cNvPr id="105" name="TextBox 104">
            <a:extLst>
              <a:ext uri="{FF2B5EF4-FFF2-40B4-BE49-F238E27FC236}">
                <a16:creationId xmlns:a16="http://schemas.microsoft.com/office/drawing/2014/main" id="{8BFF10A3-D23C-994B-BE31-77AA409D5C5F}"/>
              </a:ext>
            </a:extLst>
          </p:cNvPr>
          <p:cNvSpPr txBox="1"/>
          <p:nvPr/>
        </p:nvSpPr>
        <p:spPr>
          <a:xfrm>
            <a:off x="9908551" y="3374996"/>
            <a:ext cx="1794274" cy="369332"/>
          </a:xfrm>
          <a:prstGeom prst="rect">
            <a:avLst/>
          </a:prstGeom>
          <a:noFill/>
        </p:spPr>
        <p:txBody>
          <a:bodyPr wrap="none" rtlCol="0">
            <a:spAutoFit/>
          </a:bodyPr>
          <a:lstStyle/>
          <a:p>
            <a:r>
              <a:rPr lang="en-US" dirty="0" err="1"/>
              <a:t>base_address</a:t>
            </a:r>
            <a:r>
              <a:rPr lang="en-US" dirty="0"/>
              <a:t>+??</a:t>
            </a:r>
          </a:p>
        </p:txBody>
      </p:sp>
      <p:cxnSp>
        <p:nvCxnSpPr>
          <p:cNvPr id="106" name="Straight Connector 105">
            <a:extLst>
              <a:ext uri="{FF2B5EF4-FFF2-40B4-BE49-F238E27FC236}">
                <a16:creationId xmlns:a16="http://schemas.microsoft.com/office/drawing/2014/main" id="{B2DDC66D-583E-B24F-87B4-EA980A1E4A10}"/>
              </a:ext>
            </a:extLst>
          </p:cNvPr>
          <p:cNvCxnSpPr>
            <a:cxnSpLocks/>
            <a:stCxn id="105" idx="1"/>
            <a:endCxn id="108" idx="1"/>
          </p:cNvCxnSpPr>
          <p:nvPr/>
        </p:nvCxnSpPr>
        <p:spPr>
          <a:xfrm>
            <a:off x="9908551" y="3559662"/>
            <a:ext cx="16321" cy="137636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4E58A10-7DE8-BC43-96AD-2C68C91C2D37}"/>
              </a:ext>
            </a:extLst>
          </p:cNvPr>
          <p:cNvSpPr txBox="1"/>
          <p:nvPr/>
        </p:nvSpPr>
        <p:spPr>
          <a:xfrm>
            <a:off x="9921100" y="4412722"/>
            <a:ext cx="1034066" cy="369332"/>
          </a:xfrm>
          <a:prstGeom prst="rect">
            <a:avLst/>
          </a:prstGeom>
          <a:noFill/>
        </p:spPr>
        <p:txBody>
          <a:bodyPr wrap="none" rtlCol="0">
            <a:spAutoFit/>
          </a:bodyPr>
          <a:lstStyle/>
          <a:p>
            <a:r>
              <a:rPr lang="en-US" dirty="0"/>
              <a:t>values[5]</a:t>
            </a:r>
          </a:p>
        </p:txBody>
      </p:sp>
      <p:sp>
        <p:nvSpPr>
          <p:cNvPr id="108" name="TextBox 107">
            <a:extLst>
              <a:ext uri="{FF2B5EF4-FFF2-40B4-BE49-F238E27FC236}">
                <a16:creationId xmlns:a16="http://schemas.microsoft.com/office/drawing/2014/main" id="{64D6B3A2-F936-A54C-8EFC-194FADA96D09}"/>
              </a:ext>
            </a:extLst>
          </p:cNvPr>
          <p:cNvSpPr txBox="1"/>
          <p:nvPr/>
        </p:nvSpPr>
        <p:spPr>
          <a:xfrm>
            <a:off x="9924872" y="4751360"/>
            <a:ext cx="1264898" cy="369332"/>
          </a:xfrm>
          <a:prstGeom prst="rect">
            <a:avLst/>
          </a:prstGeom>
          <a:noFill/>
        </p:spPr>
        <p:txBody>
          <a:bodyPr wrap="none" rtlCol="0">
            <a:spAutoFit/>
          </a:bodyPr>
          <a:lstStyle/>
          <a:p>
            <a:r>
              <a:rPr lang="en-US" dirty="0"/>
              <a:t>*(values+5)</a:t>
            </a:r>
          </a:p>
        </p:txBody>
      </p:sp>
      <p:sp>
        <p:nvSpPr>
          <p:cNvPr id="112" name="TextBox 111">
            <a:extLst>
              <a:ext uri="{FF2B5EF4-FFF2-40B4-BE49-F238E27FC236}">
                <a16:creationId xmlns:a16="http://schemas.microsoft.com/office/drawing/2014/main" id="{55373E93-40FF-B04B-8679-BAF05C0BAC0A}"/>
              </a:ext>
            </a:extLst>
          </p:cNvPr>
          <p:cNvSpPr txBox="1"/>
          <p:nvPr/>
        </p:nvSpPr>
        <p:spPr>
          <a:xfrm>
            <a:off x="9904354" y="3380766"/>
            <a:ext cx="1813510" cy="369332"/>
          </a:xfrm>
          <a:prstGeom prst="rect">
            <a:avLst/>
          </a:prstGeom>
          <a:noFill/>
        </p:spPr>
        <p:txBody>
          <a:bodyPr wrap="none" rtlCol="0">
            <a:spAutoFit/>
          </a:bodyPr>
          <a:lstStyle/>
          <a:p>
            <a:r>
              <a:rPr lang="en-US" dirty="0"/>
              <a:t>base_address+20</a:t>
            </a:r>
          </a:p>
        </p:txBody>
      </p:sp>
      <p:pic>
        <p:nvPicPr>
          <p:cNvPr id="115" name="Picture 114">
            <a:extLst>
              <a:ext uri="{FF2B5EF4-FFF2-40B4-BE49-F238E27FC236}">
                <a16:creationId xmlns:a16="http://schemas.microsoft.com/office/drawing/2014/main" id="{49EE10E9-D50A-6340-B763-3D443A5179EB}"/>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4905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500"/>
                                        <p:tgtEl>
                                          <p:spTgt spid="8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randombar(vertical)">
                                      <p:cBhvr>
                                        <p:cTn id="13" dur="500"/>
                                        <p:tgtEl>
                                          <p:spTgt spid="8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vertical)">
                                      <p:cBhvr>
                                        <p:cTn id="16" dur="500"/>
                                        <p:tgtEl>
                                          <p:spTgt spid="80"/>
                                        </p:tgtEl>
                                      </p:cBhvr>
                                    </p:animEffect>
                                  </p:childTnLst>
                                </p:cTn>
                              </p:par>
                              <p:par>
                                <p:cTn id="17" presetID="14" presetClass="entr" presetSubtype="5"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vertical)">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vertical)">
                                      <p:cBhvr>
                                        <p:cTn id="24" dur="500"/>
                                        <p:tgtEl>
                                          <p:spTgt spid="89"/>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vertical)">
                                      <p:cBhvr>
                                        <p:cTn id="27" dur="500"/>
                                        <p:tgtEl>
                                          <p:spTgt spid="88"/>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randombar(vertical)">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vertical)">
                                      <p:cBhvr>
                                        <p:cTn id="35" dur="500"/>
                                        <p:tgtEl>
                                          <p:spTgt spid="91"/>
                                        </p:tgtEl>
                                      </p:cBhvr>
                                    </p:animEffect>
                                  </p:childTnLst>
                                </p:cTn>
                              </p:par>
                              <p:par>
                                <p:cTn id="36" presetID="14" presetClass="entr" presetSubtype="5"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randombar(vertical)">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vertical)">
                                      <p:cBhvr>
                                        <p:cTn id="43" dur="500"/>
                                        <p:tgtEl>
                                          <p:spTgt spid="9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randombar(vertical)">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randombar(vertical)">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randombar(vertical)">
                                      <p:cBhvr>
                                        <p:cTn id="59" dur="500"/>
                                        <p:tgtEl>
                                          <p:spTgt spid="95"/>
                                        </p:tgtEl>
                                      </p:cBhvr>
                                    </p:animEffect>
                                  </p:childTnLst>
                                </p:cTn>
                              </p:par>
                              <p:par>
                                <p:cTn id="60" presetID="14" presetClass="entr" presetSubtype="5"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randombar(vertical)">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randombar(vertical)">
                                      <p:cBhvr>
                                        <p:cTn id="67" dur="500"/>
                                        <p:tgtEl>
                                          <p:spTgt spid="105"/>
                                        </p:tgtEl>
                                      </p:cBhvr>
                                    </p:animEffect>
                                  </p:childTnLst>
                                </p:cTn>
                              </p:par>
                              <p:par>
                                <p:cTn id="68" presetID="14" presetClass="entr" presetSubtype="5"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randombar(vertical)">
                                      <p:cBhvr>
                                        <p:cTn id="70" dur="500"/>
                                        <p:tgtEl>
                                          <p:spTgt spid="106"/>
                                        </p:tgtEl>
                                      </p:cBhvr>
                                    </p:animEffect>
                                  </p:childTnLst>
                                </p:cTn>
                              </p:par>
                              <p:par>
                                <p:cTn id="71" presetID="14" presetClass="entr" presetSubtype="5"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randombar(vertical)">
                                      <p:cBhvr>
                                        <p:cTn id="73" dur="500"/>
                                        <p:tgtEl>
                                          <p:spTgt spid="107"/>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randombar(vertical)">
                                      <p:cBhvr>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5"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randombar(vertical)">
                                      <p:cBhvr>
                                        <p:cTn id="81" dur="500"/>
                                        <p:tgtEl>
                                          <p:spTgt spid="112"/>
                                        </p:tgtEl>
                                      </p:cBhvr>
                                    </p:animEffect>
                                  </p:childTnLst>
                                </p:cTn>
                              </p:par>
                              <p:par>
                                <p:cTn id="82" presetID="14" presetClass="exit" presetSubtype="5" fill="hold" grpId="1" nodeType="withEffect">
                                  <p:stCondLst>
                                    <p:cond delay="0"/>
                                  </p:stCondLst>
                                  <p:childTnLst>
                                    <p:animEffect transition="out" filter="randombar(vertical)">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4" grpId="0"/>
      <p:bldP spid="85" grpId="0"/>
      <p:bldP spid="87" grpId="0"/>
      <p:bldP spid="88" grpId="0"/>
      <p:bldP spid="89" grpId="0"/>
      <p:bldP spid="91" grpId="0"/>
      <p:bldP spid="93" grpId="0"/>
      <p:bldP spid="94" grpId="0"/>
      <p:bldP spid="95" grpId="0"/>
      <p:bldP spid="96" grpId="0"/>
      <p:bldP spid="97" grpId="0"/>
      <p:bldP spid="98" grpId="0"/>
      <p:bldP spid="105" grpId="0"/>
      <p:bldP spid="105" grpId="1"/>
      <p:bldP spid="107" grpId="0"/>
      <p:bldP spid="108"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Unsigned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376568728"/>
              </p:ext>
            </p:extLst>
          </p:nvPr>
        </p:nvGraphicFramePr>
        <p:xfrm>
          <a:off x="838200" y="2675657"/>
          <a:ext cx="8763000" cy="26619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extLst>
                  <a:ext uri="{0D108BD9-81ED-4DB2-BD59-A6C34878D82A}">
                    <a16:rowId xmlns:a16="http://schemas.microsoft.com/office/drawing/2014/main" val="3403590405"/>
                  </a:ext>
                </a:extLst>
              </a:tr>
              <a:tr h="370840">
                <a:tc>
                  <a:txBody>
                    <a:bodyPr/>
                    <a:lstStyle/>
                    <a:p>
                      <a:pPr algn="ctr"/>
                      <a:r>
                        <a:rPr lang="en-US" dirty="0"/>
                        <a:t>ja</a:t>
                      </a:r>
                    </a:p>
                  </a:txBody>
                  <a:tcPr anchor="ctr"/>
                </a:tc>
                <a:tc>
                  <a:txBody>
                    <a:bodyPr/>
                    <a:lstStyle/>
                    <a:p>
                      <a:pPr algn="ctr"/>
                      <a:r>
                        <a:rPr lang="en-US" dirty="0" err="1"/>
                        <a:t>bhi</a:t>
                      </a:r>
                      <a:endParaRPr lang="en-US" dirty="0"/>
                    </a:p>
                  </a:txBody>
                  <a:tcPr anchor="ctr"/>
                </a:tc>
                <a:tc>
                  <a:txBody>
                    <a:bodyPr/>
                    <a:lstStyle/>
                    <a:p>
                      <a:pPr algn="ctr"/>
                      <a:r>
                        <a:rPr lang="en-US" dirty="0"/>
                        <a:t>Above / Higher</a:t>
                      </a:r>
                    </a:p>
                  </a:txBody>
                  <a:tcPr anchor="ctr"/>
                </a:tc>
                <a:tc>
                  <a:txBody>
                    <a:bodyPr/>
                    <a:lstStyle/>
                    <a:p>
                      <a:pPr algn="ctr"/>
                      <a:r>
                        <a:rPr lang="en-US" dirty="0"/>
                        <a:t>~C &amp; ~Z</a:t>
                      </a:r>
                    </a:p>
                  </a:txBody>
                  <a:tcPr anchor="ctr"/>
                </a:tc>
                <a:tc>
                  <a:txBody>
                    <a:bodyPr/>
                    <a:lstStyle/>
                    <a:p>
                      <a:pPr algn="ctr"/>
                      <a:r>
                        <a:rPr lang="en-US" dirty="0"/>
                        <a:t>A &gt; B</a:t>
                      </a:r>
                    </a:p>
                  </a:txBody>
                  <a:tcPr anchor="ctr"/>
                </a:tc>
                <a:extLst>
                  <a:ext uri="{0D108BD9-81ED-4DB2-BD59-A6C34878D82A}">
                    <a16:rowId xmlns:a16="http://schemas.microsoft.com/office/drawing/2014/main" val="132907408"/>
                  </a:ext>
                </a:extLst>
              </a:tr>
              <a:tr h="370840">
                <a:tc>
                  <a:txBody>
                    <a:bodyPr/>
                    <a:lstStyle/>
                    <a:p>
                      <a:pPr algn="ctr"/>
                      <a:r>
                        <a:rPr lang="en-US" dirty="0" err="1"/>
                        <a:t>jae</a:t>
                      </a:r>
                      <a:endParaRPr lang="en-US" dirty="0"/>
                    </a:p>
                  </a:txBody>
                  <a:tcPr anchor="ctr"/>
                </a:tc>
                <a:tc>
                  <a:txBody>
                    <a:bodyPr/>
                    <a:lstStyle/>
                    <a:p>
                      <a:pPr algn="ctr"/>
                      <a:r>
                        <a:rPr lang="en-US" dirty="0" err="1"/>
                        <a:t>bhs</a:t>
                      </a:r>
                      <a:endParaRPr lang="en-US" dirty="0"/>
                    </a:p>
                  </a:txBody>
                  <a:tcPr anchor="ctr"/>
                </a:tc>
                <a:tc>
                  <a:txBody>
                    <a:bodyPr/>
                    <a:lstStyle/>
                    <a:p>
                      <a:pPr algn="ctr"/>
                      <a:r>
                        <a:rPr lang="en-US" dirty="0"/>
                        <a:t>Above or equal /</a:t>
                      </a:r>
                      <a:br>
                        <a:rPr lang="en-US" dirty="0"/>
                      </a:br>
                      <a:r>
                        <a:rPr lang="en-US" dirty="0"/>
                        <a:t>Higher or same</a:t>
                      </a:r>
                    </a:p>
                  </a:txBody>
                  <a:tcPr anchor="ctr"/>
                </a:tc>
                <a:tc>
                  <a:txBody>
                    <a:bodyPr/>
                    <a:lstStyle/>
                    <a:p>
                      <a:pPr algn="ctr"/>
                      <a:r>
                        <a:rPr lang="en-US" dirty="0"/>
                        <a:t>~C</a:t>
                      </a:r>
                    </a:p>
                  </a:txBody>
                  <a:tcPr anchor="ctr"/>
                </a:tc>
                <a:tc>
                  <a:txBody>
                    <a:bodyPr/>
                    <a:lstStyle/>
                    <a:p>
                      <a:pPr algn="ctr"/>
                      <a:r>
                        <a:rPr lang="en-US" dirty="0"/>
                        <a:t>A &gt;= B</a:t>
                      </a:r>
                    </a:p>
                  </a:txBody>
                  <a:tcPr anchor="ctr"/>
                </a:tc>
                <a:extLst>
                  <a:ext uri="{0D108BD9-81ED-4DB2-BD59-A6C34878D82A}">
                    <a16:rowId xmlns:a16="http://schemas.microsoft.com/office/drawing/2014/main" val="4157197994"/>
                  </a:ext>
                </a:extLst>
              </a:tr>
              <a:tr h="370840">
                <a:tc>
                  <a:txBody>
                    <a:bodyPr/>
                    <a:lstStyle/>
                    <a:p>
                      <a:pPr algn="ctr"/>
                      <a:r>
                        <a:rPr lang="en-US" dirty="0" err="1"/>
                        <a:t>jb</a:t>
                      </a:r>
                      <a:endParaRPr lang="en-US" dirty="0"/>
                    </a:p>
                  </a:txBody>
                  <a:tcPr anchor="ctr"/>
                </a:tc>
                <a:tc>
                  <a:txBody>
                    <a:bodyPr/>
                    <a:lstStyle/>
                    <a:p>
                      <a:pPr algn="ctr"/>
                      <a:r>
                        <a:rPr lang="en-US" dirty="0" err="1"/>
                        <a:t>blo</a:t>
                      </a:r>
                      <a:endParaRPr lang="en-US" dirty="0"/>
                    </a:p>
                  </a:txBody>
                  <a:tcPr anchor="ctr"/>
                </a:tc>
                <a:tc>
                  <a:txBody>
                    <a:bodyPr/>
                    <a:lstStyle/>
                    <a:p>
                      <a:pPr algn="ctr"/>
                      <a:r>
                        <a:rPr lang="en-US" dirty="0"/>
                        <a:t>Below / Lower</a:t>
                      </a:r>
                    </a:p>
                  </a:txBody>
                  <a:tcPr anchor="ctr"/>
                </a:tc>
                <a:tc>
                  <a:txBody>
                    <a:bodyPr/>
                    <a:lstStyle/>
                    <a:p>
                      <a:pPr algn="ctr"/>
                      <a:r>
                        <a:rPr lang="en-US" dirty="0"/>
                        <a:t>C</a:t>
                      </a:r>
                    </a:p>
                  </a:txBody>
                  <a:tcPr anchor="ctr"/>
                </a:tc>
                <a:tc>
                  <a:txBody>
                    <a:bodyPr/>
                    <a:lstStyle/>
                    <a:p>
                      <a:pPr algn="ctr"/>
                      <a:r>
                        <a:rPr lang="en-US" dirty="0"/>
                        <a:t>A &lt; B</a:t>
                      </a:r>
                    </a:p>
                  </a:txBody>
                  <a:tcPr anchor="ctr"/>
                </a:tc>
                <a:extLst>
                  <a:ext uri="{0D108BD9-81ED-4DB2-BD59-A6C34878D82A}">
                    <a16:rowId xmlns:a16="http://schemas.microsoft.com/office/drawing/2014/main" val="3898684391"/>
                  </a:ext>
                </a:extLst>
              </a:tr>
              <a:tr h="370840">
                <a:tc>
                  <a:txBody>
                    <a:bodyPr/>
                    <a:lstStyle/>
                    <a:p>
                      <a:pPr algn="ctr"/>
                      <a:r>
                        <a:rPr lang="en-US" dirty="0" err="1"/>
                        <a:t>jbe</a:t>
                      </a:r>
                      <a:endParaRPr lang="en-US" dirty="0"/>
                    </a:p>
                  </a:txBody>
                  <a:tcPr anchor="ctr"/>
                </a:tc>
                <a:tc>
                  <a:txBody>
                    <a:bodyPr/>
                    <a:lstStyle/>
                    <a:p>
                      <a:pPr algn="ctr"/>
                      <a:r>
                        <a:rPr lang="en-US" dirty="0"/>
                        <a:t>bls</a:t>
                      </a:r>
                    </a:p>
                  </a:txBody>
                  <a:tcPr anchor="ctr"/>
                </a:tc>
                <a:tc>
                  <a:txBody>
                    <a:bodyPr/>
                    <a:lstStyle/>
                    <a:p>
                      <a:pPr algn="ctr"/>
                      <a:r>
                        <a:rPr lang="en-US" dirty="0"/>
                        <a:t>Below or equal /</a:t>
                      </a:r>
                      <a:br>
                        <a:rPr lang="en-US" dirty="0"/>
                      </a:br>
                      <a:r>
                        <a:rPr lang="en-US" dirty="0"/>
                        <a:t>Lower or same</a:t>
                      </a:r>
                    </a:p>
                  </a:txBody>
                  <a:tcPr anchor="ctr"/>
                </a:tc>
                <a:tc>
                  <a:txBody>
                    <a:bodyPr/>
                    <a:lstStyle/>
                    <a:p>
                      <a:pPr algn="ctr"/>
                      <a:r>
                        <a:rPr lang="en-US" dirty="0"/>
                        <a:t>C | Z</a:t>
                      </a:r>
                    </a:p>
                  </a:txBody>
                  <a:tcPr anchor="ctr"/>
                </a:tc>
                <a:tc>
                  <a:txBody>
                    <a:bodyPr/>
                    <a:lstStyle/>
                    <a:p>
                      <a:pPr algn="ctr"/>
                      <a:r>
                        <a:rPr lang="en-US" dirty="0"/>
                        <a:t>A &lt;=B</a:t>
                      </a:r>
                    </a:p>
                  </a:txBody>
                  <a:tcPr anchor="ct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433D77A6-4659-B541-A0F9-3BE6131A9D1C}"/>
              </a:ext>
            </a:extLst>
          </p:cNvPr>
          <p:cNvSpPr txBox="1"/>
          <p:nvPr/>
        </p:nvSpPr>
        <p:spPr>
          <a:xfrm>
            <a:off x="838200" y="5597336"/>
            <a:ext cx="3814057" cy="646331"/>
          </a:xfrm>
          <a:prstGeom prst="rect">
            <a:avLst/>
          </a:prstGeom>
          <a:noFill/>
        </p:spPr>
        <p:txBody>
          <a:bodyPr wrap="none" rtlCol="0">
            <a:spAutoFit/>
          </a:bodyPr>
          <a:lstStyle/>
          <a:p>
            <a:r>
              <a:rPr lang="en-US" dirty="0"/>
              <a:t>Z / ZF = Zero Flag</a:t>
            </a:r>
          </a:p>
          <a:p>
            <a:r>
              <a:rPr lang="en-US" dirty="0"/>
              <a:t>CF / C = Carry Flag (unsigned overflow)</a:t>
            </a:r>
          </a:p>
        </p:txBody>
      </p:sp>
    </p:spTree>
    <p:extLst>
      <p:ext uri="{BB962C8B-B14F-4D97-AF65-F5344CB8AC3E}">
        <p14:creationId xmlns:p14="http://schemas.microsoft.com/office/powerpoint/2010/main" val="1777878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96B-43B9-0547-90D7-A0A6FAAF50B8}"/>
              </a:ext>
            </a:extLst>
          </p:cNvPr>
          <p:cNvSpPr>
            <a:spLocks noGrp="1"/>
          </p:cNvSpPr>
          <p:nvPr>
            <p:ph type="title"/>
          </p:nvPr>
        </p:nvSpPr>
        <p:spPr/>
        <p:txBody>
          <a:bodyPr/>
          <a:lstStyle/>
          <a:p>
            <a:r>
              <a:rPr lang="en-US" dirty="0"/>
              <a:t>Nifty Optimization</a:t>
            </a:r>
          </a:p>
        </p:txBody>
      </p:sp>
      <p:sp>
        <p:nvSpPr>
          <p:cNvPr id="3" name="Content Placeholder 2">
            <a:extLst>
              <a:ext uri="{FF2B5EF4-FFF2-40B4-BE49-F238E27FC236}">
                <a16:creationId xmlns:a16="http://schemas.microsoft.com/office/drawing/2014/main" id="{FD2F27BB-CFA6-CB4B-A6E9-72B6A19BB97C}"/>
              </a:ext>
            </a:extLst>
          </p:cNvPr>
          <p:cNvSpPr>
            <a:spLocks noGrp="1"/>
          </p:cNvSpPr>
          <p:nvPr>
            <p:ph idx="1"/>
          </p:nvPr>
        </p:nvSpPr>
        <p:spPr/>
        <p:txBody>
          <a:bodyPr/>
          <a:lstStyle/>
          <a:p>
            <a:r>
              <a:rPr lang="en-US" dirty="0"/>
              <a:t>Replace signed range check with unsigned upper bound check</a:t>
            </a:r>
            <a:br>
              <a:rPr lang="en-US" sz="1800" dirty="0"/>
            </a:br>
            <a:endParaRPr lang="en-US" sz="1800" dirty="0"/>
          </a:p>
          <a:p>
            <a:r>
              <a:rPr lang="en-US" dirty="0"/>
              <a:t>Example: branching if </a:t>
            </a:r>
            <a:r>
              <a:rPr lang="en-US" i="1" dirty="0" err="1"/>
              <a:t>i</a:t>
            </a:r>
            <a:r>
              <a:rPr lang="en-US" dirty="0"/>
              <a:t> &lt; 0 or if </a:t>
            </a:r>
            <a:r>
              <a:rPr lang="en-US" i="1" dirty="0" err="1"/>
              <a:t>i</a:t>
            </a:r>
            <a:r>
              <a:rPr lang="en-US" dirty="0"/>
              <a:t> &gt; 9</a:t>
            </a:r>
            <a:br>
              <a:rPr lang="en-US" dirty="0"/>
            </a:br>
            <a:br>
              <a:rPr lang="en-US" dirty="0"/>
            </a:br>
            <a:br>
              <a:rPr lang="en-US" dirty="0"/>
            </a:br>
            <a:br>
              <a:rPr lang="en-US" dirty="0"/>
            </a:br>
            <a:br>
              <a:rPr lang="en-US" dirty="0"/>
            </a:br>
            <a:br>
              <a:rPr lang="en-US" dirty="0"/>
            </a:br>
            <a:r>
              <a:rPr lang="en-US" dirty="0"/>
              <a:t>becomes branching if (unsigned)</a:t>
            </a:r>
            <a:r>
              <a:rPr lang="en-US" i="1" dirty="0" err="1"/>
              <a:t>i</a:t>
            </a:r>
            <a:r>
              <a:rPr lang="en-US" dirty="0"/>
              <a:t> &gt; 9</a:t>
            </a:r>
          </a:p>
          <a:p>
            <a:endParaRPr lang="en-US" dirty="0"/>
          </a:p>
        </p:txBody>
      </p:sp>
      <p:sp>
        <p:nvSpPr>
          <p:cNvPr id="4" name="Footer Placeholder 3">
            <a:extLst>
              <a:ext uri="{FF2B5EF4-FFF2-40B4-BE49-F238E27FC236}">
                <a16:creationId xmlns:a16="http://schemas.microsoft.com/office/drawing/2014/main" id="{7B8D7718-205B-CB4D-9D5C-33474FC4E14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501B576-258D-9C49-A3DB-F21ABE0C5FEE}"/>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93AE3D48-9C04-BB4E-93BD-26B8F16C3EA6}"/>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B11354CB-F293-584E-B788-3345AB18F665}"/>
              </a:ext>
            </a:extLst>
          </p:cNvPr>
          <p:cNvSpPr/>
          <p:nvPr/>
        </p:nvSpPr>
        <p:spPr>
          <a:xfrm>
            <a:off x="1175874" y="3201133"/>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js</a:t>
            </a:r>
            <a:r>
              <a:rPr lang="en-US" dirty="0">
                <a:solidFill>
                  <a:srgbClr val="00FA00"/>
                </a:solidFill>
                <a:latin typeface="Lucida Console" panose="020B0609040504020204" pitchFamily="49" charset="0"/>
              </a:rPr>
              <a:t>   .L2</a:t>
            </a:r>
          </a:p>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.L2</a:t>
            </a:r>
          </a:p>
        </p:txBody>
      </p:sp>
      <p:sp>
        <p:nvSpPr>
          <p:cNvPr id="8" name="Rounded Rectangle 7">
            <a:extLst>
              <a:ext uri="{FF2B5EF4-FFF2-40B4-BE49-F238E27FC236}">
                <a16:creationId xmlns:a16="http://schemas.microsoft.com/office/drawing/2014/main" id="{0272E01C-9839-EE4D-9E75-F1025E9DBEAA}"/>
              </a:ext>
            </a:extLst>
          </p:cNvPr>
          <p:cNvSpPr/>
          <p:nvPr/>
        </p:nvSpPr>
        <p:spPr>
          <a:xfrm>
            <a:off x="1175873" y="5426555"/>
            <a:ext cx="4469853"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ja   .L2</a:t>
            </a:r>
          </a:p>
        </p:txBody>
      </p:sp>
    </p:spTree>
    <p:extLst>
      <p:ext uri="{BB962C8B-B14F-4D97-AF65-F5344CB8AC3E}">
        <p14:creationId xmlns:p14="http://schemas.microsoft.com/office/powerpoint/2010/main" val="2800844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Recipes’ Intermediate Form</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95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GOTO Statements:</a:t>
            </a:r>
            <a:br>
              <a:rPr lang="en-US" dirty="0"/>
            </a:br>
            <a:r>
              <a:rPr lang="en-US" dirty="0"/>
              <a:t>Handle with Care</a:t>
            </a:r>
          </a:p>
        </p:txBody>
      </p:sp>
      <p:sp>
        <p:nvSpPr>
          <p:cNvPr id="8" name="Content Placeholder 7">
            <a:extLst>
              <a:ext uri="{FF2B5EF4-FFF2-40B4-BE49-F238E27FC236}">
                <a16:creationId xmlns:a16="http://schemas.microsoft.com/office/drawing/2014/main" id="{DFBBB645-5245-864B-87F6-B791E35067E8}"/>
              </a:ext>
            </a:extLst>
          </p:cNvPr>
          <p:cNvSpPr>
            <a:spLocks noGrp="1"/>
          </p:cNvSpPr>
          <p:nvPr>
            <p:ph idx="1"/>
          </p:nvPr>
        </p:nvSpPr>
        <p:spPr/>
        <p:txBody>
          <a:bodyPr/>
          <a:lstStyle/>
          <a:p>
            <a:r>
              <a:rPr lang="en-US" dirty="0"/>
              <a:t>C has a </a:t>
            </a:r>
            <a:r>
              <a:rPr lang="en-US" dirty="0" err="1">
                <a:latin typeface="Lucida Console" panose="020B0609040504020204" pitchFamily="49" charset="0"/>
              </a:rPr>
              <a:t>goto</a:t>
            </a:r>
            <a:r>
              <a:rPr lang="en-US" dirty="0"/>
              <a:t> statement</a:t>
            </a:r>
          </a:p>
          <a:p>
            <a:pPr lvl="1"/>
            <a:r>
              <a:rPr lang="en-US" dirty="0"/>
              <a:t>do not, Do Not, DO NOT use </a:t>
            </a:r>
            <a:r>
              <a:rPr lang="en-US" dirty="0" err="1">
                <a:latin typeface="Lucida Console" panose="020B0609040504020204" pitchFamily="49" charset="0"/>
              </a:rPr>
              <a:t>goto</a:t>
            </a:r>
            <a:r>
              <a:rPr lang="en-US" dirty="0"/>
              <a:t> in real code</a:t>
            </a:r>
          </a:p>
          <a:p>
            <a:endParaRPr lang="en-US" dirty="0"/>
          </a:p>
          <a:p>
            <a:r>
              <a:rPr lang="en-US" dirty="0"/>
              <a:t>Directly analogous to jumps</a:t>
            </a:r>
          </a:p>
          <a:p>
            <a:pPr lvl="1"/>
            <a:r>
              <a:rPr lang="en-US" dirty="0" err="1">
                <a:latin typeface="Lucida Console" panose="020B0609040504020204" pitchFamily="49" charset="0"/>
              </a:rPr>
              <a:t>goto</a:t>
            </a:r>
            <a:r>
              <a:rPr lang="en-US" dirty="0">
                <a:latin typeface="Lucida Console" panose="020B0609040504020204" pitchFamily="49" charset="0"/>
              </a:rPr>
              <a:t> </a:t>
            </a:r>
            <a:r>
              <a:rPr lang="en-US" i="1" dirty="0">
                <a:latin typeface="Lucida Console" panose="020B0609040504020204" pitchFamily="49" charset="0"/>
              </a:rPr>
              <a:t>label</a:t>
            </a:r>
            <a:r>
              <a:rPr lang="en-US" dirty="0">
                <a:latin typeface="Lucida Console" panose="020B0609040504020204" pitchFamily="49" charset="0"/>
              </a:rPr>
              <a:t> </a:t>
            </a:r>
            <a:r>
              <a:rPr lang="en-US" dirty="0">
                <a:sym typeface="Wingdings" pitchFamily="2" charset="2"/>
              </a:rPr>
              <a:t> </a:t>
            </a:r>
            <a:r>
              <a:rPr lang="en-US" dirty="0" err="1">
                <a:latin typeface="Lucida Console" panose="020B0609040504020204" pitchFamily="49" charset="0"/>
                <a:sym typeface="Wingdings" pitchFamily="2" charset="2"/>
              </a:rPr>
              <a:t>jmp</a:t>
            </a:r>
            <a:r>
              <a:rPr lang="en-US" dirty="0">
                <a:latin typeface="Lucida Console" panose="020B0609040504020204" pitchFamily="49" charset="0"/>
                <a:sym typeface="Wingdings" pitchFamily="2" charset="2"/>
              </a:rPr>
              <a:t> </a:t>
            </a:r>
            <a:r>
              <a:rPr lang="en-US" i="1" dirty="0">
                <a:latin typeface="Lucida Console" panose="020B0609040504020204" pitchFamily="49" charset="0"/>
                <a:sym typeface="Wingdings" pitchFamily="2" charset="2"/>
              </a:rPr>
              <a:t>label</a:t>
            </a:r>
          </a:p>
          <a:p>
            <a:endParaRPr lang="en-US" dirty="0">
              <a:sym typeface="Wingdings" pitchFamily="2" charset="2"/>
            </a:endParaRPr>
          </a:p>
          <a:p>
            <a:r>
              <a:rPr lang="en-US" dirty="0">
                <a:sym typeface="Wingdings" pitchFamily="2" charset="2"/>
              </a:rPr>
              <a:t>We’ll use “</a:t>
            </a:r>
            <a:r>
              <a:rPr lang="en-US" dirty="0" err="1">
                <a:latin typeface="Lucida Console" panose="020B0609040504020204" pitchFamily="49" charset="0"/>
                <a:sym typeface="Wingdings" pitchFamily="2" charset="2"/>
              </a:rPr>
              <a:t>goto</a:t>
            </a:r>
            <a:r>
              <a:rPr lang="en-US" dirty="0">
                <a:sym typeface="Wingdings" pitchFamily="2" charset="2"/>
              </a:rPr>
              <a:t> code” as intermediate form between C code and assembly code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6C8C2D0A-5EA7-084A-A100-968D8239A157}"/>
              </a:ext>
            </a:extLst>
          </p:cNvPr>
          <p:cNvSpPr/>
          <p:nvPr/>
        </p:nvSpPr>
        <p:spPr>
          <a:xfrm>
            <a:off x="2334019" y="5516249"/>
            <a:ext cx="2920727" cy="607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j)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Foo</a:t>
            </a:r>
          </a:p>
        </p:txBody>
      </p:sp>
      <p:sp>
        <p:nvSpPr>
          <p:cNvPr id="10" name="Rounded Rectangle 9">
            <a:extLst>
              <a:ext uri="{FF2B5EF4-FFF2-40B4-BE49-F238E27FC236}">
                <a16:creationId xmlns:a16="http://schemas.microsoft.com/office/drawing/2014/main" id="{975F8242-95DE-7147-AA9A-CCEBF5346244}"/>
              </a:ext>
            </a:extLst>
          </p:cNvPr>
          <p:cNvSpPr/>
          <p:nvPr/>
        </p:nvSpPr>
        <p:spPr>
          <a:xfrm>
            <a:off x="6350547" y="5444925"/>
            <a:ext cx="2447089"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Foo</a:t>
            </a:r>
          </a:p>
        </p:txBody>
      </p:sp>
      <p:sp>
        <p:nvSpPr>
          <p:cNvPr id="11" name="Oval 10">
            <a:extLst>
              <a:ext uri="{FF2B5EF4-FFF2-40B4-BE49-F238E27FC236}">
                <a16:creationId xmlns:a16="http://schemas.microsoft.com/office/drawing/2014/main" id="{5C485D5F-ABC2-EF44-B8F3-68C515C0C6EE}"/>
              </a:ext>
            </a:extLst>
          </p:cNvPr>
          <p:cNvSpPr/>
          <p:nvPr/>
        </p:nvSpPr>
        <p:spPr>
          <a:xfrm>
            <a:off x="2431001" y="5516249"/>
            <a:ext cx="353763"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A6548-A31D-534C-A882-6E550D2D2DC9}"/>
              </a:ext>
            </a:extLst>
          </p:cNvPr>
          <p:cNvSpPr/>
          <p:nvPr/>
        </p:nvSpPr>
        <p:spPr>
          <a:xfrm>
            <a:off x="2964472" y="5544282"/>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CAF8D6-1B46-1940-BE08-B0AB23058FC7}"/>
              </a:ext>
            </a:extLst>
          </p:cNvPr>
          <p:cNvSpPr/>
          <p:nvPr/>
        </p:nvSpPr>
        <p:spPr>
          <a:xfrm>
            <a:off x="3507251" y="5530265"/>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CD1160-1A1E-D44E-BA41-A62A3F658277}"/>
              </a:ext>
            </a:extLst>
          </p:cNvPr>
          <p:cNvSpPr/>
          <p:nvPr/>
        </p:nvSpPr>
        <p:spPr>
          <a:xfrm>
            <a:off x="6416642" y="553026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74F99A-5473-4045-B132-4B01916FA698}"/>
              </a:ext>
            </a:extLst>
          </p:cNvPr>
          <p:cNvSpPr/>
          <p:nvPr/>
        </p:nvSpPr>
        <p:spPr>
          <a:xfrm>
            <a:off x="7951741" y="5516572"/>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A558450-FCC1-384B-BEC4-0E252B295AF9}"/>
              </a:ext>
            </a:extLst>
          </p:cNvPr>
          <p:cNvSpPr/>
          <p:nvPr/>
        </p:nvSpPr>
        <p:spPr>
          <a:xfrm>
            <a:off x="7136956" y="550255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E1D661D7-B3C9-7E49-8B20-1C86DAD7C0E8}"/>
              </a:ext>
            </a:extLst>
          </p:cNvPr>
          <p:cNvCxnSpPr>
            <a:cxnSpLocks/>
            <a:stCxn id="11" idx="0"/>
            <a:endCxn id="14" idx="0"/>
          </p:cNvCxnSpPr>
          <p:nvPr/>
        </p:nvCxnSpPr>
        <p:spPr>
          <a:xfrm rot="16200000" flipH="1">
            <a:off x="4677939" y="3446193"/>
            <a:ext cx="14016" cy="4154129"/>
          </a:xfrm>
          <a:prstGeom prst="curvedConnector3">
            <a:avLst>
              <a:gd name="adj1" fmla="val -291601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Curved Connector 21">
            <a:extLst>
              <a:ext uri="{FF2B5EF4-FFF2-40B4-BE49-F238E27FC236}">
                <a16:creationId xmlns:a16="http://schemas.microsoft.com/office/drawing/2014/main" id="{ACF3A017-2D08-F840-BC03-0D93B8F00F39}"/>
              </a:ext>
            </a:extLst>
          </p:cNvPr>
          <p:cNvCxnSpPr>
            <a:cxnSpLocks/>
            <a:stCxn id="12" idx="0"/>
            <a:endCxn id="15" idx="0"/>
          </p:cNvCxnSpPr>
          <p:nvPr/>
        </p:nvCxnSpPr>
        <p:spPr>
          <a:xfrm rot="5400000" flipH="1" flipV="1">
            <a:off x="5678905" y="2926077"/>
            <a:ext cx="27710" cy="5208701"/>
          </a:xfrm>
          <a:prstGeom prst="curvedConnector3">
            <a:avLst>
              <a:gd name="adj1" fmla="val 12749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urved Connector 25">
            <a:extLst>
              <a:ext uri="{FF2B5EF4-FFF2-40B4-BE49-F238E27FC236}">
                <a16:creationId xmlns:a16="http://schemas.microsoft.com/office/drawing/2014/main" id="{FC363C08-920F-914C-9B22-81064150E874}"/>
              </a:ext>
            </a:extLst>
          </p:cNvPr>
          <p:cNvCxnSpPr>
            <a:cxnSpLocks/>
            <a:stCxn id="13" idx="0"/>
            <a:endCxn id="16" idx="0"/>
          </p:cNvCxnSpPr>
          <p:nvPr/>
        </p:nvCxnSpPr>
        <p:spPr>
          <a:xfrm rot="5400000" flipH="1" flipV="1">
            <a:off x="5542902" y="3590842"/>
            <a:ext cx="27710" cy="3851137"/>
          </a:xfrm>
          <a:prstGeom prst="curvedConnector3">
            <a:avLst>
              <a:gd name="adj1" fmla="val 92497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a:extLst>
              <a:ext uri="{FF2B5EF4-FFF2-40B4-BE49-F238E27FC236}">
                <a16:creationId xmlns:a16="http://schemas.microsoft.com/office/drawing/2014/main" id="{1AE3BC2A-199A-B448-B196-DDC39CADDBD7}"/>
              </a:ext>
            </a:extLst>
          </p:cNvPr>
          <p:cNvSpPr/>
          <p:nvPr/>
        </p:nvSpPr>
        <p:spPr>
          <a:xfrm>
            <a:off x="3228316" y="5544281"/>
            <a:ext cx="247876"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CAA75D-3A5B-5D4C-A808-100B70924879}"/>
              </a:ext>
            </a:extLst>
          </p:cNvPr>
          <p:cNvSpPr/>
          <p:nvPr/>
        </p:nvSpPr>
        <p:spPr>
          <a:xfrm>
            <a:off x="3919743" y="5558299"/>
            <a:ext cx="65225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33014F3-1EC0-364E-A1CE-30599A50BB4C}"/>
              </a:ext>
            </a:extLst>
          </p:cNvPr>
          <p:cNvSpPr/>
          <p:nvPr/>
        </p:nvSpPr>
        <p:spPr>
          <a:xfrm>
            <a:off x="4641203" y="5544281"/>
            <a:ext cx="47869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3CF28D-049E-5C48-8DF0-86C55F7AD8CC}"/>
              </a:ext>
            </a:extLst>
          </p:cNvPr>
          <p:cNvSpPr/>
          <p:nvPr/>
        </p:nvSpPr>
        <p:spPr>
          <a:xfrm>
            <a:off x="7026427" y="5820128"/>
            <a:ext cx="690740"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C9E4278-62C3-A145-9BF3-0D075D2FA98B}"/>
              </a:ext>
            </a:extLst>
          </p:cNvPr>
          <p:cNvSpPr/>
          <p:nvPr/>
        </p:nvSpPr>
        <p:spPr>
          <a:xfrm>
            <a:off x="6439974" y="5806112"/>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E51A5C-9552-684A-9FE4-8E2F254B5605}"/>
              </a:ext>
            </a:extLst>
          </p:cNvPr>
          <p:cNvSpPr/>
          <p:nvPr/>
        </p:nvSpPr>
        <p:spPr>
          <a:xfrm>
            <a:off x="6591578" y="5820128"/>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5D5100C0-D774-2F46-848E-DEB78C6E16E6}"/>
              </a:ext>
            </a:extLst>
          </p:cNvPr>
          <p:cNvCxnSpPr>
            <a:cxnSpLocks/>
            <a:stCxn id="30" idx="4"/>
            <a:endCxn id="35" idx="4"/>
          </p:cNvCxnSpPr>
          <p:nvPr/>
        </p:nvCxnSpPr>
        <p:spPr>
          <a:xfrm rot="16200000" flipH="1">
            <a:off x="5005625" y="4470636"/>
            <a:ext cx="29490" cy="3336233"/>
          </a:xfrm>
          <a:prstGeom prst="curvedConnector3">
            <a:avLst>
              <a:gd name="adj1" fmla="val 1251024"/>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urved Connector 39">
            <a:extLst>
              <a:ext uri="{FF2B5EF4-FFF2-40B4-BE49-F238E27FC236}">
                <a16:creationId xmlns:a16="http://schemas.microsoft.com/office/drawing/2014/main" id="{F8E458AE-9D98-DE43-A72F-DF0341B61205}"/>
              </a:ext>
            </a:extLst>
          </p:cNvPr>
          <p:cNvCxnSpPr>
            <a:cxnSpLocks/>
            <a:stCxn id="31" idx="4"/>
            <a:endCxn id="34" idx="4"/>
          </p:cNvCxnSpPr>
          <p:nvPr/>
        </p:nvCxnSpPr>
        <p:spPr>
          <a:xfrm rot="16200000" flipH="1">
            <a:off x="5390647" y="4993246"/>
            <a:ext cx="1456" cy="2291015"/>
          </a:xfrm>
          <a:prstGeom prst="curvedConnector3">
            <a:avLst>
              <a:gd name="adj1" fmla="val 15800549"/>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urved Connector 42">
            <a:extLst>
              <a:ext uri="{FF2B5EF4-FFF2-40B4-BE49-F238E27FC236}">
                <a16:creationId xmlns:a16="http://schemas.microsoft.com/office/drawing/2014/main" id="{A4ED93BD-1952-2B4C-A2B4-FADA26279494}"/>
              </a:ext>
            </a:extLst>
          </p:cNvPr>
          <p:cNvCxnSpPr>
            <a:cxnSpLocks/>
            <a:stCxn id="32" idx="4"/>
            <a:endCxn id="33" idx="4"/>
          </p:cNvCxnSpPr>
          <p:nvPr/>
        </p:nvCxnSpPr>
        <p:spPr>
          <a:xfrm rot="16200000" flipH="1">
            <a:off x="6111427" y="4893128"/>
            <a:ext cx="29490" cy="2491249"/>
          </a:xfrm>
          <a:prstGeom prst="curvedConnector3">
            <a:avLst>
              <a:gd name="adj1" fmla="val 1204042"/>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33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vertical)">
                                      <p:cBhvr>
                                        <p:cTn id="22" dur="500"/>
                                        <p:tgtEl>
                                          <p:spTgt spid="16"/>
                                        </p:tgtEl>
                                      </p:cBhvr>
                                    </p:animEffect>
                                  </p:childTnLst>
                                </p:cTn>
                              </p:par>
                              <p:par>
                                <p:cTn id="23" presetID="14" presetClass="entr" presetSubtype="5"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par>
                                <p:cTn id="26" presetID="14" presetClass="entr" presetSubtype="5"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vertical)">
                                      <p:cBhvr>
                                        <p:cTn id="28" dur="500"/>
                                        <p:tgtEl>
                                          <p:spTgt spid="22"/>
                                        </p:tgtEl>
                                      </p:cBhvr>
                                    </p:animEffect>
                                  </p:childTnLst>
                                </p:cTn>
                              </p:par>
                              <p:par>
                                <p:cTn id="29" presetID="14" presetClass="entr" presetSubtype="5"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vertical)">
                                      <p:cBhvr>
                                        <p:cTn id="31" dur="500"/>
                                        <p:tgtEl>
                                          <p:spTgt spid="26"/>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vertical)">
                                      <p:cBhvr>
                                        <p:cTn id="34" dur="500"/>
                                        <p:tgtEl>
                                          <p:spTgt spid="30"/>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vertical)">
                                      <p:cBhvr>
                                        <p:cTn id="37" dur="500"/>
                                        <p:tgtEl>
                                          <p:spTgt spid="31"/>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vertical)">
                                      <p:cBhvr>
                                        <p:cTn id="40" dur="500"/>
                                        <p:tgtEl>
                                          <p:spTgt spid="3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vertical)">
                                      <p:cBhvr>
                                        <p:cTn id="43" dur="500"/>
                                        <p:tgtEl>
                                          <p:spTgt spid="3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vertical)">
                                      <p:cBhvr>
                                        <p:cTn id="46" dur="500"/>
                                        <p:tgtEl>
                                          <p:spTgt spid="34"/>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vertical)">
                                      <p:cBhvr>
                                        <p:cTn id="49" dur="500"/>
                                        <p:tgtEl>
                                          <p:spTgt spid="35"/>
                                        </p:tgtEl>
                                      </p:cBhvr>
                                    </p:animEffect>
                                  </p:childTnLst>
                                </p:cTn>
                              </p:par>
                              <p:par>
                                <p:cTn id="50" presetID="14" presetClass="entr" presetSubtype="5"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vertical)">
                                      <p:cBhvr>
                                        <p:cTn id="52" dur="500"/>
                                        <p:tgtEl>
                                          <p:spTgt spid="36"/>
                                        </p:tgtEl>
                                      </p:cBhvr>
                                    </p:animEffect>
                                  </p:childTnLst>
                                </p:cTn>
                              </p:par>
                              <p:par>
                                <p:cTn id="53" presetID="14" presetClass="entr" presetSubtype="5"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randombar(vertical)">
                                      <p:cBhvr>
                                        <p:cTn id="55" dur="500"/>
                                        <p:tgtEl>
                                          <p:spTgt spid="40"/>
                                        </p:tgtEl>
                                      </p:cBhvr>
                                    </p:animEffect>
                                  </p:childTnLst>
                                </p:cTn>
                              </p:par>
                              <p:par>
                                <p:cTn id="56" presetID="14" presetClass="entr" presetSubtype="5"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vertic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0" grpId="0" animBg="1"/>
      <p:bldP spid="31" grpId="0" animBg="1"/>
      <p:bldP spid="32" grpId="0" animBg="1"/>
      <p:bldP spid="33" grpId="0" animBg="1"/>
      <p:bldP spid="34" grpId="0" animBg="1"/>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Conditional Statements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429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885882" y="2652285"/>
            <a:ext cx="20512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(x&gt;0)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460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3786651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DAE54666-1DFC-FF48-B78D-257CC1617765}"/>
              </a:ext>
            </a:extLst>
          </p:cNvPr>
          <p:cNvSpPr>
            <a:spLocks noGrp="1"/>
          </p:cNvSpPr>
          <p:nvPr>
            <p:ph idx="1"/>
          </p:nvPr>
        </p:nvSpPr>
        <p:spPr>
          <a:xfrm>
            <a:off x="838200" y="1825625"/>
            <a:ext cx="10515600" cy="4667250"/>
          </a:xfrm>
        </p:spPr>
        <p:txBody>
          <a:bodyPr>
            <a:normAutofit/>
          </a:bodyPr>
          <a:lstStyle/>
          <a:p>
            <a:r>
              <a:rPr lang="en-US" sz="2400" dirty="0" err="1">
                <a:latin typeface="Lucida Console" panose="020B0609040504020204" pitchFamily="49" charset="0"/>
              </a:rPr>
              <a:t>testq</a:t>
            </a:r>
            <a:r>
              <a:rPr lang="en-US" sz="2400" dirty="0">
                <a:latin typeface="Lucida Console" panose="020B0609040504020204" pitchFamily="49" charset="0"/>
              </a:rPr>
              <a:t> %</a:t>
            </a:r>
            <a:r>
              <a:rPr lang="en-US" sz="2400" dirty="0" err="1">
                <a:latin typeface="Lucida Console" panose="020B0609040504020204" pitchFamily="49" charset="0"/>
              </a:rPr>
              <a:t>rdi</a:t>
            </a:r>
            <a:r>
              <a:rPr lang="en-US" sz="2400" dirty="0">
                <a:latin typeface="Lucida Console" panose="020B0609040504020204" pitchFamily="49" charset="0"/>
              </a:rPr>
              <a:t>, %</a:t>
            </a:r>
            <a:r>
              <a:rPr lang="en-US" sz="2400" dirty="0" err="1">
                <a:latin typeface="Lucida Console" panose="020B0609040504020204" pitchFamily="49" charset="0"/>
              </a:rPr>
              <a:t>rdi</a:t>
            </a:r>
            <a:br>
              <a:rPr lang="en-US" sz="2400" dirty="0">
                <a:latin typeface="Lucida Console" panose="020B0609040504020204" pitchFamily="49" charset="0"/>
              </a:rPr>
            </a:br>
            <a:r>
              <a:rPr lang="en-US" sz="2400" dirty="0" err="1">
                <a:latin typeface="Lucida Console" panose="020B0609040504020204" pitchFamily="49" charset="0"/>
              </a:rPr>
              <a:t>jle</a:t>
            </a:r>
            <a:r>
              <a:rPr lang="en-US" sz="2400" dirty="0">
                <a:latin typeface="Lucida Console" panose="020B0609040504020204" pitchFamily="49" charset="0"/>
              </a:rPr>
              <a:t> .L1</a:t>
            </a:r>
          </a:p>
          <a:p>
            <a:pPr lvl="1"/>
            <a:r>
              <a:rPr lang="en-US" sz="2000" dirty="0">
                <a:latin typeface="Lucida Console" panose="020B0609040504020204" pitchFamily="49" charset="0"/>
              </a:rPr>
              <a:t>if (x &lt;= 0) </a:t>
            </a:r>
            <a:r>
              <a:rPr lang="en-US" sz="2000" dirty="0" err="1">
                <a:latin typeface="Lucida Console" panose="020B0609040504020204" pitchFamily="49" charset="0"/>
              </a:rPr>
              <a:t>goto</a:t>
            </a:r>
            <a:r>
              <a:rPr lang="en-US" sz="2000" dirty="0">
                <a:latin typeface="Lucida Console" panose="020B0609040504020204" pitchFamily="49" charset="0"/>
              </a:rPr>
              <a:t> .L1;</a:t>
            </a:r>
          </a:p>
          <a:p>
            <a:r>
              <a:rPr lang="en-US" sz="2400" dirty="0" err="1">
                <a:latin typeface="Lucida Console" panose="020B0609040504020204" pitchFamily="49" charset="0"/>
              </a:rPr>
              <a:t>addq</a:t>
            </a:r>
            <a:r>
              <a:rPr lang="en-US" sz="2400" dirty="0">
                <a:latin typeface="Lucida Console" panose="020B0609040504020204" pitchFamily="49" charset="0"/>
              </a:rPr>
              <a:t> $3,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+ 3; // "if" block</a:t>
            </a:r>
          </a:p>
          <a:p>
            <a:r>
              <a:rPr lang="en-US" sz="2400" dirty="0" err="1">
                <a:latin typeface="Lucida Console" panose="020B0609040504020204" pitchFamily="49" charset="0"/>
              </a:rPr>
              <a:t>jmp</a:t>
            </a:r>
            <a:r>
              <a:rPr lang="en-US" sz="2400" dirty="0">
                <a:latin typeface="Lucida Console" panose="020B0609040504020204" pitchFamily="49" charset="0"/>
              </a:rPr>
              <a:t> .L2</a:t>
            </a:r>
          </a:p>
          <a:p>
            <a:pPr lvl="1"/>
            <a:r>
              <a:rPr lang="en-US" sz="2000" dirty="0">
                <a:latin typeface="Lucida Console" panose="020B0609040504020204" pitchFamily="49" charset="0"/>
              </a:rPr>
              <a:t>// skip over "else" block</a:t>
            </a:r>
          </a:p>
          <a:p>
            <a:r>
              <a:rPr lang="en-US" sz="2400" dirty="0" err="1">
                <a:latin typeface="Lucida Console" panose="020B0609040504020204" pitchFamily="49" charset="0"/>
              </a:rPr>
              <a:t>leaq</a:t>
            </a:r>
            <a:r>
              <a:rPr lang="en-US" sz="2400" dirty="0">
                <a:latin typeface="Lucida Console" panose="020B0609040504020204" pitchFamily="49" charset="0"/>
              </a:rPr>
              <a:t> (%rdi,%rdi,2),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3 * x; // "else" block</a:t>
            </a:r>
          </a:p>
          <a:p>
            <a:pPr lvl="1"/>
            <a:r>
              <a:rPr lang="en-US" sz="2000" dirty="0">
                <a:latin typeface="Lucida Console" panose="020B0609040504020204" pitchFamily="49" charset="0"/>
              </a:rPr>
              <a:t>// fall through .L2 label</a:t>
            </a:r>
          </a:p>
          <a:p>
            <a:r>
              <a:rPr lang="en-US" sz="2400" dirty="0" err="1">
                <a:latin typeface="Lucida Console" panose="020B0609040504020204" pitchFamily="49" charset="0"/>
              </a:rPr>
              <a:t>negq</a:t>
            </a:r>
            <a:r>
              <a:rPr lang="en-US" sz="2400" dirty="0">
                <a:latin typeface="Lucida Console" panose="020B0609040504020204" pitchFamily="49" charset="0"/>
              </a:rPr>
              <a:t>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1;</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7161919" y="191944"/>
            <a:ext cx="221760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3221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1" name="Oval 10">
            <a:extLst>
              <a:ext uri="{FF2B5EF4-FFF2-40B4-BE49-F238E27FC236}">
                <a16:creationId xmlns:a16="http://schemas.microsoft.com/office/drawing/2014/main" id="{22E3FB6A-65F7-C449-92B1-2ECE48822670}"/>
              </a:ext>
            </a:extLst>
          </p:cNvPr>
          <p:cNvSpPr/>
          <p:nvPr/>
        </p:nvSpPr>
        <p:spPr>
          <a:xfrm>
            <a:off x="7161919" y="953913"/>
            <a:ext cx="1648300" cy="3899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904F56-1AD2-9240-82F2-1FADEEFD7368}"/>
              </a:ext>
            </a:extLst>
          </p:cNvPr>
          <p:cNvSpPr/>
          <p:nvPr/>
        </p:nvSpPr>
        <p:spPr>
          <a:xfrm>
            <a:off x="6535882" y="3269673"/>
            <a:ext cx="3235036" cy="6373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984D15-B754-C548-9338-59A3C705978E}"/>
              </a:ext>
            </a:extLst>
          </p:cNvPr>
          <p:cNvSpPr/>
          <p:nvPr/>
        </p:nvSpPr>
        <p:spPr>
          <a:xfrm>
            <a:off x="7028689" y="4314835"/>
            <a:ext cx="4430411" cy="870545"/>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1458052 w 3289642"/>
              <a:gd name="connsiteY0" fmla="*/ 5209 h 856220"/>
              <a:gd name="connsiteX1" fmla="*/ 3099816 w 3289642"/>
              <a:gd name="connsiteY1" fmla="*/ 124358 h 856220"/>
              <a:gd name="connsiteX2" fmla="*/ 2907792 w 3289642"/>
              <a:gd name="connsiteY2" fmla="*/ 755294 h 856220"/>
              <a:gd name="connsiteX3" fmla="*/ 0 w 3289642"/>
              <a:gd name="connsiteY3" fmla="*/ 846734 h 856220"/>
              <a:gd name="connsiteX0" fmla="*/ 1458052 w 4097173"/>
              <a:gd name="connsiteY0" fmla="*/ 2993 h 854004"/>
              <a:gd name="connsiteX1" fmla="*/ 4055780 w 4097173"/>
              <a:gd name="connsiteY1" fmla="*/ 149851 h 854004"/>
              <a:gd name="connsiteX2" fmla="*/ 2907792 w 4097173"/>
              <a:gd name="connsiteY2" fmla="*/ 753078 h 854004"/>
              <a:gd name="connsiteX3" fmla="*/ 0 w 4097173"/>
              <a:gd name="connsiteY3" fmla="*/ 844518 h 854004"/>
              <a:gd name="connsiteX0" fmla="*/ 1458052 w 4430411"/>
              <a:gd name="connsiteY0" fmla="*/ 3355 h 870545"/>
              <a:gd name="connsiteX1" fmla="*/ 4055780 w 4430411"/>
              <a:gd name="connsiteY1" fmla="*/ 150213 h 870545"/>
              <a:gd name="connsiteX2" fmla="*/ 4085428 w 4430411"/>
              <a:gd name="connsiteY2" fmla="*/ 795004 h 870545"/>
              <a:gd name="connsiteX3" fmla="*/ 0 w 4430411"/>
              <a:gd name="connsiteY3" fmla="*/ 844880 h 870545"/>
            </a:gdLst>
            <a:ahLst/>
            <a:cxnLst>
              <a:cxn ang="0">
                <a:pos x="connsiteX0" y="connsiteY0"/>
              </a:cxn>
              <a:cxn ang="0">
                <a:pos x="connsiteX1" y="connsiteY1"/>
              </a:cxn>
              <a:cxn ang="0">
                <a:pos x="connsiteX2" y="connsiteY2"/>
              </a:cxn>
              <a:cxn ang="0">
                <a:pos x="connsiteX3" y="connsiteY3"/>
              </a:cxn>
            </a:cxnLst>
            <a:rect l="l" t="t" r="r" b="b"/>
            <a:pathLst>
              <a:path w="4430411" h="870545">
                <a:moveTo>
                  <a:pt x="1458052" y="3355"/>
                </a:moveTo>
                <a:cubicBezTo>
                  <a:pt x="1759804" y="-11123"/>
                  <a:pt x="3617884" y="18272"/>
                  <a:pt x="4055780" y="150213"/>
                </a:cubicBezTo>
                <a:cubicBezTo>
                  <a:pt x="4493676" y="282155"/>
                  <a:pt x="4602064" y="674608"/>
                  <a:pt x="4085428" y="795004"/>
                </a:cubicBezTo>
                <a:cubicBezTo>
                  <a:pt x="3568792" y="915400"/>
                  <a:pt x="1195578" y="859358"/>
                  <a:pt x="0" y="84488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DF2A212-3E66-B64F-9448-72F6BA8F0BDD}"/>
              </a:ext>
            </a:extLst>
          </p:cNvPr>
          <p:cNvSpPr/>
          <p:nvPr/>
        </p:nvSpPr>
        <p:spPr>
          <a:xfrm>
            <a:off x="7074085" y="3745073"/>
            <a:ext cx="4116924" cy="953552"/>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2615184 w 3443151"/>
              <a:gd name="connsiteY0" fmla="*/ 9486 h 1308326"/>
              <a:gd name="connsiteX1" fmla="*/ 3300984 w 3443151"/>
              <a:gd name="connsiteY1" fmla="*/ 100926 h 1308326"/>
              <a:gd name="connsiteX2" fmla="*/ 3108960 w 3443151"/>
              <a:gd name="connsiteY2" fmla="*/ 731862 h 1308326"/>
              <a:gd name="connsiteX3" fmla="*/ 0 w 3443151"/>
              <a:gd name="connsiteY3" fmla="*/ 1307934 h 1308326"/>
              <a:gd name="connsiteX0" fmla="*/ 1225296 w 3531409"/>
              <a:gd name="connsiteY0" fmla="*/ 281688 h 1214768"/>
              <a:gd name="connsiteX1" fmla="*/ 3300984 w 3531409"/>
              <a:gd name="connsiteY1" fmla="*/ 7368 h 1214768"/>
              <a:gd name="connsiteX2" fmla="*/ 3108960 w 3531409"/>
              <a:gd name="connsiteY2" fmla="*/ 638304 h 1214768"/>
              <a:gd name="connsiteX3" fmla="*/ 0 w 3531409"/>
              <a:gd name="connsiteY3" fmla="*/ 1214376 h 1214768"/>
              <a:gd name="connsiteX0" fmla="*/ 1225296 w 3545477"/>
              <a:gd name="connsiteY0" fmla="*/ 309602 h 1341690"/>
              <a:gd name="connsiteX1" fmla="*/ 3300984 w 3545477"/>
              <a:gd name="connsiteY1" fmla="*/ 35282 h 1341690"/>
              <a:gd name="connsiteX2" fmla="*/ 3136392 w 3545477"/>
              <a:gd name="connsiteY2" fmla="*/ 1251434 h 1341690"/>
              <a:gd name="connsiteX3" fmla="*/ 0 w 3545477"/>
              <a:gd name="connsiteY3" fmla="*/ 1242290 h 1341690"/>
              <a:gd name="connsiteX0" fmla="*/ 1225296 w 3615719"/>
              <a:gd name="connsiteY0" fmla="*/ 3739 h 1003316"/>
              <a:gd name="connsiteX1" fmla="*/ 3410712 w 3615719"/>
              <a:gd name="connsiteY1" fmla="*/ 168331 h 1003316"/>
              <a:gd name="connsiteX2" fmla="*/ 3136392 w 3615719"/>
              <a:gd name="connsiteY2" fmla="*/ 945571 h 1003316"/>
              <a:gd name="connsiteX3" fmla="*/ 0 w 3615719"/>
              <a:gd name="connsiteY3" fmla="*/ 936427 h 1003316"/>
              <a:gd name="connsiteX0" fmla="*/ 996696 w 3632015"/>
              <a:gd name="connsiteY0" fmla="*/ 8939 h 962796"/>
              <a:gd name="connsiteX1" fmla="*/ 3410712 w 3632015"/>
              <a:gd name="connsiteY1" fmla="*/ 127811 h 962796"/>
              <a:gd name="connsiteX2" fmla="*/ 3136392 w 3632015"/>
              <a:gd name="connsiteY2" fmla="*/ 905051 h 962796"/>
              <a:gd name="connsiteX3" fmla="*/ 0 w 3632015"/>
              <a:gd name="connsiteY3" fmla="*/ 895907 h 962796"/>
              <a:gd name="connsiteX0" fmla="*/ 1481605 w 4116924"/>
              <a:gd name="connsiteY0" fmla="*/ 8939 h 953552"/>
              <a:gd name="connsiteX1" fmla="*/ 3895621 w 4116924"/>
              <a:gd name="connsiteY1" fmla="*/ 127811 h 953552"/>
              <a:gd name="connsiteX2" fmla="*/ 3621301 w 4116924"/>
              <a:gd name="connsiteY2" fmla="*/ 905051 h 953552"/>
              <a:gd name="connsiteX3" fmla="*/ 0 w 4116924"/>
              <a:gd name="connsiteY3" fmla="*/ 854343 h 953552"/>
            </a:gdLst>
            <a:ahLst/>
            <a:cxnLst>
              <a:cxn ang="0">
                <a:pos x="connsiteX0" y="connsiteY0"/>
              </a:cxn>
              <a:cxn ang="0">
                <a:pos x="connsiteX1" y="connsiteY1"/>
              </a:cxn>
              <a:cxn ang="0">
                <a:pos x="connsiteX2" y="connsiteY2"/>
              </a:cxn>
              <a:cxn ang="0">
                <a:pos x="connsiteX3" y="connsiteY3"/>
              </a:cxn>
            </a:cxnLst>
            <a:rect l="l" t="t" r="r" b="b"/>
            <a:pathLst>
              <a:path w="4116924" h="953552">
                <a:moveTo>
                  <a:pt x="1481605" y="8939"/>
                </a:moveTo>
                <a:cubicBezTo>
                  <a:pt x="1783357" y="-5539"/>
                  <a:pt x="3539005" y="-21541"/>
                  <a:pt x="3895621" y="127811"/>
                </a:cubicBezTo>
                <a:cubicBezTo>
                  <a:pt x="4252237" y="277163"/>
                  <a:pt x="4189753" y="777035"/>
                  <a:pt x="3621301" y="905051"/>
                </a:cubicBezTo>
                <a:cubicBezTo>
                  <a:pt x="3052849" y="1033067"/>
                  <a:pt x="1195578" y="868821"/>
                  <a:pt x="0" y="854343"/>
                </a:cubicBez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dissolv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dissolve">
                                      <p:cBhvr>
                                        <p:cTn id="33" dur="500"/>
                                        <p:tgtEl>
                                          <p:spTgt spid="2">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dissolve">
                                      <p:cBhvr>
                                        <p:cTn id="36" dur="500"/>
                                        <p:tgtEl>
                                          <p:spTgt spid="2">
                                            <p:txEl>
                                              <p:pRg st="5" end="5"/>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ssolve">
                                      <p:cBhvr>
                                        <p:cTn id="47" dur="500"/>
                                        <p:tgtEl>
                                          <p:spTgt spid="2">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dissolv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dissolve">
                                      <p:cBhvr>
                                        <p:cTn id="55" dur="500"/>
                                        <p:tgtEl>
                                          <p:spTgt spid="2">
                                            <p:txEl>
                                              <p:pRg st="9" end="9"/>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dissolve">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If-Then-Else:</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4"/>
            <a:ext cx="3478300"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else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8"/>
            <a:ext cx="5002299"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Else;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Else:</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981882" y="3613666"/>
            <a:ext cx="4371918"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%r10, %r11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jmp</a:t>
            </a:r>
            <a:r>
              <a:rPr lang="en-US" dirty="0">
                <a:solidFill>
                  <a:srgbClr val="00FF00"/>
                </a:solidFill>
                <a:latin typeface="Courier New Bold" panose="02070609020205020404" pitchFamily="49" charset="0"/>
                <a:cs typeface="Courier New Bold" panose="02070609020205020404" pitchFamily="49" charset="0"/>
              </a:rPr>
              <a:t>	.L2</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.L2:</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918380" cy="830997"/>
          </a:xfrm>
          <a:prstGeom prst="rect">
            <a:avLst/>
          </a:prstGeom>
          <a:solidFill>
            <a:schemeClr val="accent1">
              <a:lumMod val="20000"/>
              <a:lumOff val="80000"/>
            </a:schemeClr>
          </a:solidFill>
        </p:spPr>
        <p:txBody>
          <a:bodyPr wrap="none" rtlCol="0">
            <a:spAutoFit/>
          </a:bodyPr>
          <a:lstStyle/>
          <a:p>
            <a:r>
              <a:rPr lang="en-US" sz="2400" dirty="0"/>
              <a:t>Negate test condition</a:t>
            </a:r>
          </a:p>
          <a:p>
            <a:r>
              <a:rPr lang="en-US" sz="2400" dirty="0"/>
              <a:t>Conditionally Branch to “Else”</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flipV="1">
            <a:off x="5652655" y="4114800"/>
            <a:ext cx="1745672" cy="130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624945" y="4232953"/>
            <a:ext cx="1773382" cy="93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5295286" y="4864270"/>
            <a:ext cx="1588705" cy="646331"/>
          </a:xfrm>
          <a:prstGeom prst="rect">
            <a:avLst/>
          </a:prstGeom>
          <a:solidFill>
            <a:schemeClr val="accent1">
              <a:lumMod val="20000"/>
              <a:lumOff val="80000"/>
            </a:schemeClr>
          </a:solidFill>
        </p:spPr>
        <p:txBody>
          <a:bodyPr wrap="none" rtlCol="0">
            <a:spAutoFit/>
          </a:bodyPr>
          <a:lstStyle/>
          <a:p>
            <a:r>
              <a:rPr lang="en-US" dirty="0"/>
              <a:t>Not needed if</a:t>
            </a:r>
          </a:p>
          <a:p>
            <a:r>
              <a:rPr lang="en-US" dirty="0"/>
              <a:t>no “else” block</a:t>
            </a:r>
          </a:p>
        </p:txBody>
      </p:sp>
      <p:sp>
        <p:nvSpPr>
          <p:cNvPr id="28" name="Left Brace 27">
            <a:extLst>
              <a:ext uri="{FF2B5EF4-FFF2-40B4-BE49-F238E27FC236}">
                <a16:creationId xmlns:a16="http://schemas.microsoft.com/office/drawing/2014/main" id="{3282379C-3350-EF49-A37B-D14FFA8F2387}"/>
              </a:ext>
            </a:extLst>
          </p:cNvPr>
          <p:cNvSpPr/>
          <p:nvPr/>
        </p:nvSpPr>
        <p:spPr>
          <a:xfrm rot="10800000">
            <a:off x="2441114" y="4631403"/>
            <a:ext cx="612169" cy="85275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7E87F57-7352-CD47-9426-DF9717E3387A}"/>
              </a:ext>
            </a:extLst>
          </p:cNvPr>
          <p:cNvCxnSpPr>
            <a:cxnSpLocks/>
            <a:stCxn id="28" idx="1"/>
            <a:endCxn id="27" idx="1"/>
          </p:cNvCxnSpPr>
          <p:nvPr/>
        </p:nvCxnSpPr>
        <p:spPr>
          <a:xfrm>
            <a:off x="3053283" y="5057780"/>
            <a:ext cx="2242003" cy="1296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Left Brace 25">
            <a:extLst>
              <a:ext uri="{FF2B5EF4-FFF2-40B4-BE49-F238E27FC236}">
                <a16:creationId xmlns:a16="http://schemas.microsoft.com/office/drawing/2014/main" id="{F81390FC-BD22-A545-8445-5F77DC151580}"/>
              </a:ext>
            </a:extLst>
          </p:cNvPr>
          <p:cNvSpPr/>
          <p:nvPr/>
        </p:nvSpPr>
        <p:spPr>
          <a:xfrm>
            <a:off x="6786101" y="4789212"/>
            <a:ext cx="612169" cy="78083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5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P spid="28"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of Expression Negation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783672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6751490"/>
                    </a:ext>
                  </a:extLst>
                </a:gridCol>
                <a:gridCol w="5257800">
                  <a:extLst>
                    <a:ext uri="{9D8B030D-6E8A-4147-A177-3AD203B41FA5}">
                      <a16:colId xmlns:a16="http://schemas.microsoft.com/office/drawing/2014/main" val="2534506118"/>
                    </a:ext>
                  </a:extLst>
                </a:gridCol>
              </a:tblGrid>
              <a:tr h="370840">
                <a:tc>
                  <a:txBody>
                    <a:bodyPr/>
                    <a:lstStyle/>
                    <a:p>
                      <a:pPr algn="ctr"/>
                      <a:r>
                        <a:rPr lang="en-US" i="1" dirty="0"/>
                        <a:t>Expression</a:t>
                      </a:r>
                    </a:p>
                  </a:txBody>
                  <a:tcPr/>
                </a:tc>
                <a:tc>
                  <a:txBody>
                    <a:bodyPr/>
                    <a:lstStyle/>
                    <a:p>
                      <a:pPr algn="ctr"/>
                      <a:r>
                        <a:rPr lang="en-US" baseline="0" dirty="0"/>
                        <a:t>!</a:t>
                      </a:r>
                      <a:r>
                        <a:rPr lang="en-US" i="1" baseline="0" dirty="0"/>
                        <a:t>Expression</a:t>
                      </a:r>
                      <a:endParaRPr lang="en-US" i="1" dirty="0"/>
                    </a:p>
                  </a:txBody>
                  <a:tcPr/>
                </a:tc>
                <a:extLst>
                  <a:ext uri="{0D108BD9-81ED-4DB2-BD59-A6C34878D82A}">
                    <a16:rowId xmlns:a16="http://schemas.microsoft.com/office/drawing/2014/main" val="2051113019"/>
                  </a:ext>
                </a:extLst>
              </a:tr>
              <a:tr h="370840">
                <a:tc>
                  <a:txBody>
                    <a:bodyPr/>
                    <a:lstStyle/>
                    <a:p>
                      <a:pPr algn="ctr"/>
                      <a:r>
                        <a:rPr lang="en-US" dirty="0"/>
                        <a:t>A</a:t>
                      </a:r>
                    </a:p>
                  </a:txBody>
                  <a:tcPr/>
                </a:tc>
                <a:tc>
                  <a:txBody>
                    <a:bodyPr/>
                    <a:lstStyle/>
                    <a:p>
                      <a:pPr algn="ctr"/>
                      <a:r>
                        <a:rPr lang="en-US" dirty="0"/>
                        <a:t>!A</a:t>
                      </a:r>
                    </a:p>
                  </a:txBody>
                  <a:tcPr/>
                </a:tc>
                <a:extLst>
                  <a:ext uri="{0D108BD9-81ED-4DB2-BD59-A6C34878D82A}">
                    <a16:rowId xmlns:a16="http://schemas.microsoft.com/office/drawing/2014/main" val="847329181"/>
                  </a:ext>
                </a:extLst>
              </a:tr>
              <a:tr h="370840">
                <a:tc>
                  <a:txBody>
                    <a:bodyPr/>
                    <a:lstStyle/>
                    <a:p>
                      <a:pPr algn="ctr"/>
                      <a:r>
                        <a:rPr lang="en-US" dirty="0"/>
                        <a:t>A &amp;&amp; B</a:t>
                      </a:r>
                    </a:p>
                  </a:txBody>
                  <a:tcPr/>
                </a:tc>
                <a:tc>
                  <a:txBody>
                    <a:bodyPr/>
                    <a:lstStyle/>
                    <a:p>
                      <a:pPr algn="ctr"/>
                      <a:r>
                        <a:rPr lang="en-US" dirty="0"/>
                        <a:t>!A</a:t>
                      </a:r>
                      <a:r>
                        <a:rPr lang="en-US" baseline="0" dirty="0"/>
                        <a:t> || !B</a:t>
                      </a:r>
                      <a:endParaRPr lang="en-US" dirty="0"/>
                    </a:p>
                  </a:txBody>
                  <a:tcPr/>
                </a:tc>
                <a:extLst>
                  <a:ext uri="{0D108BD9-81ED-4DB2-BD59-A6C34878D82A}">
                    <a16:rowId xmlns:a16="http://schemas.microsoft.com/office/drawing/2014/main" val="4183229800"/>
                  </a:ext>
                </a:extLst>
              </a:tr>
              <a:tr h="370840">
                <a:tc>
                  <a:txBody>
                    <a:bodyPr/>
                    <a:lstStyle/>
                    <a:p>
                      <a:pPr algn="ctr"/>
                      <a:r>
                        <a:rPr lang="en-US" dirty="0"/>
                        <a:t>A || B</a:t>
                      </a:r>
                    </a:p>
                  </a:txBody>
                  <a:tcPr/>
                </a:tc>
                <a:tc>
                  <a:txBody>
                    <a:bodyPr/>
                    <a:lstStyle/>
                    <a:p>
                      <a:pPr algn="ctr"/>
                      <a:r>
                        <a:rPr lang="en-US" dirty="0"/>
                        <a:t>!A &amp;&amp; !B</a:t>
                      </a:r>
                    </a:p>
                  </a:txBody>
                  <a:tcPr/>
                </a:tc>
                <a:extLst>
                  <a:ext uri="{0D108BD9-81ED-4DB2-BD59-A6C34878D82A}">
                    <a16:rowId xmlns:a16="http://schemas.microsoft.com/office/drawing/2014/main" val="952639873"/>
                  </a:ext>
                </a:extLst>
              </a:tr>
              <a:tr h="370840">
                <a:tc>
                  <a:txBody>
                    <a:bodyPr/>
                    <a:lstStyle/>
                    <a:p>
                      <a:pPr algn="ctr"/>
                      <a:r>
                        <a:rPr lang="en-US" dirty="0"/>
                        <a:t>A &lt; B</a:t>
                      </a:r>
                    </a:p>
                  </a:txBody>
                  <a:tcPr/>
                </a:tc>
                <a:tc>
                  <a:txBody>
                    <a:bodyPr/>
                    <a:lstStyle/>
                    <a:p>
                      <a:pPr algn="ctr"/>
                      <a:r>
                        <a:rPr lang="en-US" dirty="0"/>
                        <a:t>A &gt;= B</a:t>
                      </a:r>
                    </a:p>
                  </a:txBody>
                  <a:tcPr/>
                </a:tc>
                <a:extLst>
                  <a:ext uri="{0D108BD9-81ED-4DB2-BD59-A6C34878D82A}">
                    <a16:rowId xmlns:a16="http://schemas.microsoft.com/office/drawing/2014/main" val="177832445"/>
                  </a:ext>
                </a:extLst>
              </a:tr>
              <a:tr h="370840">
                <a:tc>
                  <a:txBody>
                    <a:bodyPr/>
                    <a:lstStyle/>
                    <a:p>
                      <a:pPr algn="ctr"/>
                      <a:r>
                        <a:rPr lang="en-US" dirty="0"/>
                        <a:t>A &lt;=</a:t>
                      </a:r>
                      <a:r>
                        <a:rPr lang="en-US" baseline="0" dirty="0"/>
                        <a:t> B</a:t>
                      </a:r>
                      <a:endParaRPr lang="en-US" dirty="0"/>
                    </a:p>
                  </a:txBody>
                  <a:tcPr/>
                </a:tc>
                <a:tc>
                  <a:txBody>
                    <a:bodyPr/>
                    <a:lstStyle/>
                    <a:p>
                      <a:pPr algn="ctr"/>
                      <a:r>
                        <a:rPr lang="en-US" dirty="0"/>
                        <a:t>A &gt; B</a:t>
                      </a:r>
                    </a:p>
                  </a:txBody>
                  <a:tcPr/>
                </a:tc>
                <a:extLst>
                  <a:ext uri="{0D108BD9-81ED-4DB2-BD59-A6C34878D82A}">
                    <a16:rowId xmlns:a16="http://schemas.microsoft.com/office/drawing/2014/main" val="365042018"/>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109504466"/>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955629801"/>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3251599542"/>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4022349351"/>
                  </a:ext>
                </a:extLst>
              </a:tr>
            </a:tbl>
          </a:graphicData>
        </a:graphic>
      </p:graphicFrame>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83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3973682" y="523362"/>
            <a:ext cx="222372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1" name="TextBox 10">
            <a:extLst>
              <a:ext uri="{FF2B5EF4-FFF2-40B4-BE49-F238E27FC236}">
                <a16:creationId xmlns:a16="http://schemas.microsoft.com/office/drawing/2014/main" id="{3C964DCE-B555-564B-A072-E786465C2011}"/>
              </a:ext>
            </a:extLst>
          </p:cNvPr>
          <p:cNvSpPr txBox="1"/>
          <p:nvPr/>
        </p:nvSpPr>
        <p:spPr>
          <a:xfrm>
            <a:off x="4663792" y="154030"/>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EE03DD4A-D036-C646-99CE-059B266C3EBC}"/>
              </a:ext>
            </a:extLst>
          </p:cNvPr>
          <p:cNvSpPr/>
          <p:nvPr/>
        </p:nvSpPr>
        <p:spPr>
          <a:xfrm>
            <a:off x="339607" y="3265829"/>
            <a:ext cx="37761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 = …</a:t>
            </a:r>
          </a:p>
          <a:p>
            <a:r>
              <a:rPr lang="en-US" dirty="0">
                <a:solidFill>
                  <a:srgbClr val="00FA00"/>
                </a:solidFill>
                <a:latin typeface="Lucida Console" panose="020B0609040504020204" pitchFamily="49" charset="0"/>
              </a:rPr>
              <a:t>  long y = …;</a:t>
            </a:r>
          </a:p>
          <a:p>
            <a:r>
              <a:rPr lang="en-US" dirty="0">
                <a:solidFill>
                  <a:srgbClr val="00FA00"/>
                </a:solidFill>
                <a:latin typeface="Lucida Console" panose="020B0609040504020204" pitchFamily="49" charset="0"/>
              </a:rPr>
              <a:t>  if (x &lt;=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Else:</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Done:</a:t>
            </a:r>
          </a:p>
          <a:p>
            <a:r>
              <a:rPr lang="en-US" dirty="0">
                <a:solidFill>
                  <a:srgbClr val="00FA00"/>
                </a:solidFill>
                <a:latin typeface="Lucida Console" panose="020B0609040504020204" pitchFamily="49" charset="0"/>
              </a:rPr>
              <a:t>  y = -y;</a:t>
            </a:r>
          </a:p>
        </p:txBody>
      </p:sp>
      <p:sp>
        <p:nvSpPr>
          <p:cNvPr id="13" name="TextBox 12">
            <a:extLst>
              <a:ext uri="{FF2B5EF4-FFF2-40B4-BE49-F238E27FC236}">
                <a16:creationId xmlns:a16="http://schemas.microsoft.com/office/drawing/2014/main" id="{547B00D5-3180-5F4F-9F6E-8127D34131CD}"/>
              </a:ext>
            </a:extLst>
          </p:cNvPr>
          <p:cNvSpPr txBox="1"/>
          <p:nvPr/>
        </p:nvSpPr>
        <p:spPr>
          <a:xfrm>
            <a:off x="1549431" y="2896497"/>
            <a:ext cx="1184300"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7BDF480C-9E53-A744-86A8-E8777D6FC21D}"/>
              </a:ext>
            </a:extLst>
          </p:cNvPr>
          <p:cNvSpPr/>
          <p:nvPr/>
        </p:nvSpPr>
        <p:spPr>
          <a:xfrm>
            <a:off x="6428509" y="92292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5" name="TextBox 14">
            <a:extLst>
              <a:ext uri="{FF2B5EF4-FFF2-40B4-BE49-F238E27FC236}">
                <a16:creationId xmlns:a16="http://schemas.microsoft.com/office/drawing/2014/main" id="{3D02300D-0B71-E94B-97F4-78F5C100AD89}"/>
              </a:ext>
            </a:extLst>
          </p:cNvPr>
          <p:cNvSpPr txBox="1"/>
          <p:nvPr/>
        </p:nvSpPr>
        <p:spPr>
          <a:xfrm>
            <a:off x="8287151" y="554718"/>
            <a:ext cx="2018502" cy="369332"/>
          </a:xfrm>
          <a:prstGeom prst="rect">
            <a:avLst/>
          </a:prstGeom>
          <a:noFill/>
        </p:spPr>
        <p:txBody>
          <a:bodyPr wrap="none" rtlCol="0">
            <a:spAutoFit/>
          </a:bodyPr>
          <a:lstStyle/>
          <a:p>
            <a:pPr algn="ctr"/>
            <a:r>
              <a:rPr lang="en-US" dirty="0"/>
              <a:t>x86 Assembly Code</a:t>
            </a:r>
          </a:p>
        </p:txBody>
      </p:sp>
      <p:sp>
        <p:nvSpPr>
          <p:cNvPr id="16" name="Rounded Rectangle 15">
            <a:extLst>
              <a:ext uri="{FF2B5EF4-FFF2-40B4-BE49-F238E27FC236}">
                <a16:creationId xmlns:a16="http://schemas.microsoft.com/office/drawing/2014/main" id="{40F1CDF9-1004-CF43-B31F-E8E184441928}"/>
              </a:ext>
            </a:extLst>
          </p:cNvPr>
          <p:cNvSpPr/>
          <p:nvPr/>
        </p:nvSpPr>
        <p:spPr>
          <a:xfrm>
            <a:off x="5742709" y="411553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x0,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add     x1, x1, 3</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add     x1, x0,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neg     x1, x1</a:t>
            </a:r>
          </a:p>
        </p:txBody>
      </p:sp>
      <p:sp>
        <p:nvSpPr>
          <p:cNvPr id="17" name="TextBox 16">
            <a:extLst>
              <a:ext uri="{FF2B5EF4-FFF2-40B4-BE49-F238E27FC236}">
                <a16:creationId xmlns:a16="http://schemas.microsoft.com/office/drawing/2014/main" id="{0D30C262-4150-654E-86DA-E8FA159A0215}"/>
              </a:ext>
            </a:extLst>
          </p:cNvPr>
          <p:cNvSpPr txBox="1"/>
          <p:nvPr/>
        </p:nvSpPr>
        <p:spPr>
          <a:xfrm>
            <a:off x="7550856" y="3747328"/>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012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vertical)">
                                      <p:cBhvr>
                                        <p:cTn id="21" dur="500"/>
                                        <p:tgtEl>
                                          <p:spTgt spid="1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vertical)">
                                      <p:cBhvr>
                                        <p:cTn id="24" dur="500"/>
                                        <p:tgtEl>
                                          <p:spTgt spid="15"/>
                                        </p:tgtEl>
                                      </p:cBhvr>
                                    </p:animEffect>
                                  </p:childTnLst>
                                </p:cTn>
                              </p:par>
                              <p:par>
                                <p:cTn id="25" presetID="14" presetClass="exit" presetSubtype="5" fill="hold" grpId="0" nodeType="withEffect">
                                  <p:stCondLst>
                                    <p:cond delay="0"/>
                                  </p:stCondLst>
                                  <p:childTnLst>
                                    <p:animEffect transition="out" filter="randombar(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4" presetClass="exit" presetSubtype="5" fill="hold" grpId="0" nodeType="withEffect">
                                  <p:stCondLst>
                                    <p:cond delay="0"/>
                                  </p:stCondLst>
                                  <p:childTnLst>
                                    <p:animEffect transition="out" filter="randombar(vertic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Array Access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values[4]</a:t>
            </a:r>
          </a:p>
          <a:p>
            <a:pPr>
              <a:tabLst>
                <a:tab pos="2735263" algn="ctr"/>
                <a:tab pos="4052888" algn="ctr"/>
              </a:tabLst>
            </a:pPr>
            <a:r>
              <a:rPr lang="en-US" dirty="0"/>
              <a:t>values</a:t>
            </a:r>
          </a:p>
          <a:p>
            <a:pPr>
              <a:tabLst>
                <a:tab pos="2735263" algn="ctr"/>
                <a:tab pos="4052888" algn="ctr"/>
              </a:tabLst>
            </a:pPr>
            <a:r>
              <a:rPr lang="en-US" dirty="0"/>
              <a:t>values + 1</a:t>
            </a:r>
          </a:p>
          <a:p>
            <a:pPr>
              <a:tabLst>
                <a:tab pos="2735263" algn="ctr"/>
                <a:tab pos="4052888" algn="ctr"/>
              </a:tabLst>
            </a:pPr>
            <a:r>
              <a:rPr lang="en-US" dirty="0"/>
              <a:t>&amp;values[2]</a:t>
            </a:r>
          </a:p>
          <a:p>
            <a:pPr>
              <a:tabLst>
                <a:tab pos="2735263" algn="ctr"/>
                <a:tab pos="4052888" algn="ctr"/>
              </a:tabLst>
            </a:pPr>
            <a:r>
              <a:rPr lang="en-US" dirty="0"/>
              <a:t>*(values + 3)</a:t>
            </a:r>
          </a:p>
          <a:p>
            <a:pPr>
              <a:tabLst>
                <a:tab pos="2735263" algn="ctr"/>
                <a:tab pos="4052888" algn="ctr"/>
              </a:tabLst>
            </a:pPr>
            <a:r>
              <a:rPr lang="en-US" dirty="0"/>
              <a:t>*values+3</a:t>
            </a:r>
          </a:p>
          <a:p>
            <a:pPr>
              <a:tabLst>
                <a:tab pos="2735263" algn="ctr"/>
                <a:tab pos="4052888" algn="ctr"/>
              </a:tabLst>
            </a:pPr>
            <a:endParaRPr lang="en-US" dirty="0"/>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 + 6</a:t>
            </a:r>
          </a:p>
          <a:p>
            <a:pPr>
              <a:tabLst>
                <a:tab pos="2735263" algn="ctr"/>
                <a:tab pos="4052888" algn="ctr"/>
              </a:tabLst>
            </a:pPr>
            <a:r>
              <a:rPr lang="en-US" dirty="0"/>
              <a:t>values[6]</a:t>
            </a:r>
          </a:p>
          <a:p>
            <a:pPr>
              <a:tabLst>
                <a:tab pos="2735263" algn="ctr"/>
                <a:tab pos="4052888" algn="ctr"/>
              </a:tabLst>
            </a:pPr>
            <a:r>
              <a:rPr lang="en-US" dirty="0"/>
              <a:t>values - 1</a:t>
            </a:r>
          </a:p>
          <a:p>
            <a:pPr>
              <a:tabLst>
                <a:tab pos="2735263" algn="ctr"/>
                <a:tab pos="4052888" algn="ctr"/>
              </a:tabLst>
            </a:pPr>
            <a:r>
              <a:rPr lang="en-US" dirty="0"/>
              <a:t>values[-1]</a:t>
            </a:r>
          </a:p>
          <a:p>
            <a:pPr>
              <a:tabLst>
                <a:tab pos="2735263" algn="ctr"/>
                <a:tab pos="4052888" algn="ctr"/>
              </a:tabLst>
            </a:pPr>
            <a:endParaRPr lang="en-US" dirty="0"/>
          </a:p>
          <a:p>
            <a:pPr>
              <a:tabLst>
                <a:tab pos="2735263" algn="ctr"/>
                <a:tab pos="4052888" algn="ctr"/>
              </a:tabLst>
            </a:pPr>
            <a:r>
              <a:rPr lang="en-US" dirty="0"/>
              <a:t>values +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7" name="Group 16">
            <a:extLst>
              <a:ext uri="{FF2B5EF4-FFF2-40B4-BE49-F238E27FC236}">
                <a16:creationId xmlns:a16="http://schemas.microsoft.com/office/drawing/2014/main" id="{7CCA6229-315A-8F4A-8E7B-E553A8625C0A}"/>
              </a:ext>
            </a:extLst>
          </p:cNvPr>
          <p:cNvGrpSpPr/>
          <p:nvPr/>
        </p:nvGrpSpPr>
        <p:grpSpPr>
          <a:xfrm>
            <a:off x="3294485" y="5825496"/>
            <a:ext cx="7698650" cy="320634"/>
            <a:chOff x="3510230" y="2658011"/>
            <a:chExt cx="7698650" cy="320634"/>
          </a:xfrm>
        </p:grpSpPr>
        <p:sp>
          <p:nvSpPr>
            <p:cNvPr id="18" name="Rectangle 17">
              <a:extLst>
                <a:ext uri="{FF2B5EF4-FFF2-40B4-BE49-F238E27FC236}">
                  <a16:creationId xmlns:a16="http://schemas.microsoft.com/office/drawing/2014/main" id="{F8FC3C63-9537-2647-9D89-F57F35D6867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9" name="Rectangle 18">
              <a:extLst>
                <a:ext uri="{FF2B5EF4-FFF2-40B4-BE49-F238E27FC236}">
                  <a16:creationId xmlns:a16="http://schemas.microsoft.com/office/drawing/2014/main" id="{F2D64882-FC67-C140-BEAB-A1A53EA4FC65}"/>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0" name="Rectangle 19">
              <a:extLst>
                <a:ext uri="{FF2B5EF4-FFF2-40B4-BE49-F238E27FC236}">
                  <a16:creationId xmlns:a16="http://schemas.microsoft.com/office/drawing/2014/main" id="{C315A43A-AEF4-7841-BFD7-1816D9432E85}"/>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Rectangle 20">
              <a:extLst>
                <a:ext uri="{FF2B5EF4-FFF2-40B4-BE49-F238E27FC236}">
                  <a16:creationId xmlns:a16="http://schemas.microsoft.com/office/drawing/2014/main" id="{6E242789-BD4E-5547-AE0C-673ABBE5246C}"/>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37C77D69-8DC0-0946-A5AE-1E9D074F0932}"/>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Rectangle 22">
              <a:extLst>
                <a:ext uri="{FF2B5EF4-FFF2-40B4-BE49-F238E27FC236}">
                  <a16:creationId xmlns:a16="http://schemas.microsoft.com/office/drawing/2014/main" id="{C05BCF32-8D86-FB4C-B9AE-D00106B8FAD6}"/>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grpSp>
      <p:sp>
        <p:nvSpPr>
          <p:cNvPr id="24" name="TextBox 23">
            <a:extLst>
              <a:ext uri="{FF2B5EF4-FFF2-40B4-BE49-F238E27FC236}">
                <a16:creationId xmlns:a16="http://schemas.microsoft.com/office/drawing/2014/main" id="{12B1EC38-DF90-284A-B8A0-FE1116FDE3BF}"/>
              </a:ext>
            </a:extLst>
          </p:cNvPr>
          <p:cNvSpPr txBox="1"/>
          <p:nvPr/>
        </p:nvSpPr>
        <p:spPr>
          <a:xfrm>
            <a:off x="838200" y="5807631"/>
            <a:ext cx="2137124" cy="369332"/>
          </a:xfrm>
          <a:prstGeom prst="rect">
            <a:avLst/>
          </a:prstGeom>
          <a:noFill/>
        </p:spPr>
        <p:txBody>
          <a:bodyPr wrap="square" rtlCol="0">
            <a:spAutoFit/>
          </a:bodyPr>
          <a:lstStyle/>
          <a:p>
            <a:r>
              <a:rPr lang="en-US" dirty="0">
                <a:latin typeface="Lucida Console" panose="020B0609040504020204" pitchFamily="49" charset="0"/>
              </a:rPr>
              <a:t>int values[6];</a:t>
            </a:r>
          </a:p>
        </p:txBody>
      </p:sp>
      <p:sp>
        <p:nvSpPr>
          <p:cNvPr id="25" name="TextBox 24">
            <a:extLst>
              <a:ext uri="{FF2B5EF4-FFF2-40B4-BE49-F238E27FC236}">
                <a16:creationId xmlns:a16="http://schemas.microsoft.com/office/drawing/2014/main" id="{70C7CDAC-7F39-3541-9E3A-D51D3827CB7F}"/>
              </a:ext>
            </a:extLst>
          </p:cNvPr>
          <p:cNvSpPr txBox="1"/>
          <p:nvPr/>
        </p:nvSpPr>
        <p:spPr>
          <a:xfrm>
            <a:off x="3294485" y="5321227"/>
            <a:ext cx="1944780" cy="369332"/>
          </a:xfrm>
          <a:prstGeom prst="rect">
            <a:avLst/>
          </a:prstGeom>
          <a:noFill/>
        </p:spPr>
        <p:txBody>
          <a:bodyPr wrap="square" rtlCol="0">
            <a:spAutoFit/>
          </a:bodyPr>
          <a:lstStyle/>
          <a:p>
            <a:r>
              <a:rPr lang="en-US" dirty="0" err="1"/>
              <a:t>base_address</a:t>
            </a:r>
            <a:r>
              <a:rPr lang="en-US" dirty="0"/>
              <a:t> = </a:t>
            </a:r>
            <a:r>
              <a:rPr lang="en-US" i="1" dirty="0"/>
              <a:t>x</a:t>
            </a:r>
            <a:endParaRPr lang="en-US" dirty="0"/>
          </a:p>
        </p:txBody>
      </p:sp>
      <p:cxnSp>
        <p:nvCxnSpPr>
          <p:cNvPr id="26" name="Straight Connector 25">
            <a:extLst>
              <a:ext uri="{FF2B5EF4-FFF2-40B4-BE49-F238E27FC236}">
                <a16:creationId xmlns:a16="http://schemas.microsoft.com/office/drawing/2014/main" id="{E655421D-1A3E-3041-8B25-2BD97F5B7134}"/>
              </a:ext>
            </a:extLst>
          </p:cNvPr>
          <p:cNvCxnSpPr>
            <a:cxnSpLocks/>
            <a:stCxn id="25" idx="1"/>
          </p:cNvCxnSpPr>
          <p:nvPr/>
        </p:nvCxnSpPr>
        <p:spPr>
          <a:xfrm>
            <a:off x="3294485" y="5505893"/>
            <a:ext cx="0" cy="77084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27E5ED-3CD9-2249-8529-1D1FA6DF769C}"/>
              </a:ext>
            </a:extLst>
          </p:cNvPr>
          <p:cNvSpPr txBox="1"/>
          <p:nvPr/>
        </p:nvSpPr>
        <p:spPr>
          <a:xfrm>
            <a:off x="5219515"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32830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dissolve">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dissolve">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dissolve">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dissolve">
                                      <p:cBhvr>
                                        <p:cTn id="57" dur="500"/>
                                        <p:tgtEl>
                                          <p:spTgt spid="2">
                                            <p:txEl>
                                              <p:pRg st="3" end="3"/>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dissolve">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dissolve">
                                      <p:cBhvr>
                                        <p:cTn id="6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Conjunction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7" y="2103436"/>
            <a:ext cx="4408318"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&amp;&amp;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*p))</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3955255"/>
            <a:ext cx="4408318" cy="20576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*p)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return;</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3585924"/>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6754907" y="1074627"/>
            <a:ext cx="3788402" cy="23543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7601349" y="705295"/>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6754907" y="3994624"/>
            <a:ext cx="3788402" cy="24982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str     w0, [x1]</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7550854" y="3625292"/>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0543309" y="1075420"/>
            <a:ext cx="970971" cy="646331"/>
          </a:xfrm>
          <a:prstGeom prst="rect">
            <a:avLst/>
          </a:prstGeom>
          <a:noFill/>
        </p:spPr>
        <p:txBody>
          <a:bodyPr wrap="none" rtlCol="0">
            <a:spAutoFit/>
          </a:bodyPr>
          <a:lstStyle/>
          <a:p>
            <a:r>
              <a:rPr lang="en-US" dirty="0" err="1"/>
              <a:t>i</a:t>
            </a:r>
            <a:r>
              <a:rPr lang="en-US" dirty="0"/>
              <a:t> in %</a:t>
            </a:r>
            <a:r>
              <a:rPr lang="en-US" dirty="0" err="1"/>
              <a:t>edi</a:t>
            </a:r>
            <a:endParaRPr lang="en-US" dirty="0"/>
          </a:p>
          <a:p>
            <a:r>
              <a:rPr lang="en-US" dirty="0"/>
              <a:t>p in %</a:t>
            </a:r>
            <a:r>
              <a:rPr lang="en-US" dirty="0" err="1"/>
              <a:t>rsi</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10543309" y="3994624"/>
            <a:ext cx="800219" cy="646331"/>
          </a:xfrm>
          <a:prstGeom prst="rect">
            <a:avLst/>
          </a:prstGeom>
          <a:noFill/>
        </p:spPr>
        <p:txBody>
          <a:bodyPr wrap="none" rtlCol="0">
            <a:spAutoFit/>
          </a:bodyPr>
          <a:lstStyle/>
          <a:p>
            <a:r>
              <a:rPr lang="en-US" dirty="0" err="1"/>
              <a:t>i</a:t>
            </a:r>
            <a:r>
              <a:rPr lang="en-US" dirty="0"/>
              <a:t> in w0</a:t>
            </a:r>
          </a:p>
          <a:p>
            <a:r>
              <a:rPr lang="en-US" dirty="0"/>
              <a:t>p in x1</a:t>
            </a:r>
          </a:p>
        </p:txBody>
      </p:sp>
    </p:spTree>
    <p:extLst>
      <p:ext uri="{BB962C8B-B14F-4D97-AF65-F5344CB8AC3E}">
        <p14:creationId xmlns:p14="http://schemas.microsoft.com/office/powerpoint/2010/main" val="34534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(-O0)</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if (c != 'y’)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7457476" y="365125"/>
            <a:ext cx="3788402" cy="3332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8303918" y="-4207"/>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5531641" y="3528351"/>
            <a:ext cx="3788402" cy="33344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5423719" y="3214363"/>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1245878" y="3659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9307684" y="3838853"/>
            <a:ext cx="845103" cy="369332"/>
          </a:xfrm>
          <a:prstGeom prst="rect">
            <a:avLst/>
          </a:prstGeom>
          <a:noFill/>
        </p:spPr>
        <p:txBody>
          <a:bodyPr wrap="none" rtlCol="0">
            <a:spAutoFit/>
          </a:bodyPr>
          <a:lstStyle/>
          <a:p>
            <a:r>
              <a:rPr lang="en-US" dirty="0"/>
              <a:t>c in w0</a:t>
            </a:r>
          </a:p>
        </p:txBody>
      </p:sp>
    </p:spTree>
    <p:extLst>
      <p:ext uri="{BB962C8B-B14F-4D97-AF65-F5344CB8AC3E}">
        <p14:creationId xmlns:p14="http://schemas.microsoft.com/office/powerpoint/2010/main" val="380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a:t>
            </a:r>
            <a:r>
              <a:rPr lang="en-US" dirty="0" err="1"/>
              <a:t>Og</a:t>
            </a:r>
            <a:r>
              <a:rPr lang="en-US" dirty="0"/>
              <a:t>)</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t1 = (c == 'w’);</a:t>
            </a:r>
          </a:p>
          <a:p>
            <a:r>
              <a:rPr lang="en-US" dirty="0">
                <a:solidFill>
                  <a:srgbClr val="00FA00"/>
                </a:solidFill>
                <a:latin typeface="Lucida Console" panose="020B0609040504020204" pitchFamily="49" charset="0"/>
              </a:rPr>
              <a:t>    t2 = (c == ‘y’);    </a:t>
            </a:r>
          </a:p>
          <a:p>
            <a:r>
              <a:rPr lang="en-US" dirty="0">
                <a:solidFill>
                  <a:srgbClr val="00FA00"/>
                </a:solidFill>
                <a:latin typeface="Lucida Console" panose="020B0609040504020204" pitchFamily="49" charset="0"/>
              </a:rPr>
              <a:t>    if (t1 | t2)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8" name="Rounded Rectangle 17">
            <a:extLst>
              <a:ext uri="{FF2B5EF4-FFF2-40B4-BE49-F238E27FC236}">
                <a16:creationId xmlns:a16="http://schemas.microsoft.com/office/drawing/2014/main" id="{1A4B5835-08E6-5E43-823A-78596F0D71A5}"/>
              </a:ext>
            </a:extLst>
          </p:cNvPr>
          <p:cNvSpPr/>
          <p:nvPr/>
        </p:nvSpPr>
        <p:spPr>
          <a:xfrm>
            <a:off x="8782834" y="379518"/>
            <a:ext cx="3633695" cy="3469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%dl</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%al</a:t>
            </a:r>
          </a:p>
          <a:p>
            <a:r>
              <a:rPr lang="en-US" dirty="0">
                <a:solidFill>
                  <a:srgbClr val="00FA00"/>
                </a:solidFill>
                <a:latin typeface="Lucida Console" panose="020B0609040504020204" pitchFamily="49" charset="0"/>
              </a:rPr>
              <a:t>    orb     %al, %dl</a:t>
            </a:r>
          </a:p>
          <a:p>
            <a:r>
              <a:rPr lang="en-US" dirty="0">
                <a:solidFill>
                  <a:srgbClr val="00FA00"/>
                </a:solidFill>
                <a:latin typeface="Lucida Console" panose="020B0609040504020204" pitchFamily="49" charset="0"/>
              </a:rPr>
              <a:t>    je     .L3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9" name="TextBox 18">
            <a:extLst>
              <a:ext uri="{FF2B5EF4-FFF2-40B4-BE49-F238E27FC236}">
                <a16:creationId xmlns:a16="http://schemas.microsoft.com/office/drawing/2014/main" id="{9138F3D3-77F6-E540-94DF-3811C2225B00}"/>
              </a:ext>
            </a:extLst>
          </p:cNvPr>
          <p:cNvSpPr txBox="1"/>
          <p:nvPr/>
        </p:nvSpPr>
        <p:spPr>
          <a:xfrm>
            <a:off x="9629276" y="10186"/>
            <a:ext cx="2018502" cy="369332"/>
          </a:xfrm>
          <a:prstGeom prst="rect">
            <a:avLst/>
          </a:prstGeom>
          <a:noFill/>
        </p:spPr>
        <p:txBody>
          <a:bodyPr wrap="none" rtlCol="0">
            <a:spAutoFit/>
          </a:bodyPr>
          <a:lstStyle/>
          <a:p>
            <a:pPr algn="ctr"/>
            <a:r>
              <a:rPr lang="en-US" dirty="0"/>
              <a:t>x86 Assembly Code</a:t>
            </a:r>
          </a:p>
        </p:txBody>
      </p:sp>
      <p:sp>
        <p:nvSpPr>
          <p:cNvPr id="21" name="TextBox 20">
            <a:extLst>
              <a:ext uri="{FF2B5EF4-FFF2-40B4-BE49-F238E27FC236}">
                <a16:creationId xmlns:a16="http://schemas.microsoft.com/office/drawing/2014/main" id="{32B63725-DF36-8A4C-921A-1A50DA2DB59E}"/>
              </a:ext>
            </a:extLst>
          </p:cNvPr>
          <p:cNvSpPr txBox="1"/>
          <p:nvPr/>
        </p:nvSpPr>
        <p:spPr>
          <a:xfrm>
            <a:off x="6327588" y="2766309"/>
            <a:ext cx="2119491" cy="369332"/>
          </a:xfrm>
          <a:prstGeom prst="rect">
            <a:avLst/>
          </a:prstGeom>
          <a:noFill/>
        </p:spPr>
        <p:txBody>
          <a:bodyPr wrap="none" rtlCol="0">
            <a:spAutoFit/>
          </a:bodyPr>
          <a:lstStyle/>
          <a:p>
            <a:pPr algn="ctr"/>
            <a:r>
              <a:rPr lang="en-US" dirty="0"/>
              <a:t>ARM Assembly Code</a:t>
            </a:r>
          </a:p>
        </p:txBody>
      </p:sp>
      <p:sp>
        <p:nvSpPr>
          <p:cNvPr id="22" name="TextBox 21">
            <a:extLst>
              <a:ext uri="{FF2B5EF4-FFF2-40B4-BE49-F238E27FC236}">
                <a16:creationId xmlns:a16="http://schemas.microsoft.com/office/drawing/2014/main" id="{46370EEB-C96A-D04A-BBE9-88F6728D1303}"/>
              </a:ext>
            </a:extLst>
          </p:cNvPr>
          <p:cNvSpPr txBox="1"/>
          <p:nvPr/>
        </p:nvSpPr>
        <p:spPr>
          <a:xfrm>
            <a:off x="7827123" y="3795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23" name="TextBox 22">
            <a:extLst>
              <a:ext uri="{FF2B5EF4-FFF2-40B4-BE49-F238E27FC236}">
                <a16:creationId xmlns:a16="http://schemas.microsoft.com/office/drawing/2014/main" id="{67F4E331-6BB6-8949-ACDE-9CDE026D007A}"/>
              </a:ext>
            </a:extLst>
          </p:cNvPr>
          <p:cNvSpPr txBox="1"/>
          <p:nvPr/>
        </p:nvSpPr>
        <p:spPr>
          <a:xfrm>
            <a:off x="9320043" y="4168304"/>
            <a:ext cx="845103" cy="369332"/>
          </a:xfrm>
          <a:prstGeom prst="rect">
            <a:avLst/>
          </a:prstGeom>
          <a:noFill/>
        </p:spPr>
        <p:txBody>
          <a:bodyPr wrap="none" rtlCol="0">
            <a:spAutoFit/>
          </a:bodyPr>
          <a:lstStyle/>
          <a:p>
            <a:r>
              <a:rPr lang="en-US" dirty="0"/>
              <a:t>c in w0</a:t>
            </a:r>
          </a:p>
        </p:txBody>
      </p:sp>
      <p:sp>
        <p:nvSpPr>
          <p:cNvPr id="20" name="Rounded Rectangle 19">
            <a:extLst>
              <a:ext uri="{FF2B5EF4-FFF2-40B4-BE49-F238E27FC236}">
                <a16:creationId xmlns:a16="http://schemas.microsoft.com/office/drawing/2014/main" id="{44FBDAAD-64B8-D249-837B-F98D2D5CB963}"/>
              </a:ext>
            </a:extLst>
          </p:cNvPr>
          <p:cNvSpPr/>
          <p:nvPr/>
        </p:nvSpPr>
        <p:spPr>
          <a:xfrm>
            <a:off x="5531641" y="3135642"/>
            <a:ext cx="3788402" cy="372235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w1, eq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w0, eq</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orrs</a:t>
            </a:r>
            <a:r>
              <a:rPr lang="en-US" dirty="0">
                <a:solidFill>
                  <a:srgbClr val="00FA00"/>
                </a:solidFill>
                <a:latin typeface="Lucida Console" panose="020B0609040504020204" pitchFamily="49" charset="0"/>
              </a:rPr>
              <a:t>    w1, w1,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5312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vertical)">
                                      <p:cBhvr>
                                        <p:cTn id="13" dur="500"/>
                                        <p:tgtEl>
                                          <p:spTgt spid="22"/>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vertical)">
                                      <p:cBhvr>
                                        <p:cTn id="16" dur="500"/>
                                        <p:tgtEl>
                                          <p:spTgt spid="23"/>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a:t>Conditional Set</a:t>
            </a:r>
            <a:endParaRPr lang="en-US" dirty="0"/>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Places a 0 or 1 in register based on condition codes</a:t>
            </a:r>
          </a:p>
          <a:p>
            <a:endParaRPr lang="en-US" dirty="0"/>
          </a:p>
          <a:p>
            <a:pPr>
              <a:tabLst>
                <a:tab pos="1255713" algn="l"/>
              </a:tabLst>
            </a:pPr>
            <a:r>
              <a:rPr lang="en-US" dirty="0"/>
              <a:t>x86:	</a:t>
            </a:r>
            <a:r>
              <a:rPr lang="en-US" dirty="0" err="1">
                <a:latin typeface="Lucida Console" panose="020B0609040504020204" pitchFamily="49" charset="0"/>
              </a:rPr>
              <a:t>set</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dest</a:t>
            </a:r>
            <a:endParaRPr lang="en-US" i="1" dirty="0">
              <a:latin typeface="Lucida Console" panose="020B0609040504020204" pitchFamily="49" charset="0"/>
            </a:endParaRPr>
          </a:p>
          <a:p>
            <a:pPr>
              <a:tabLst>
                <a:tab pos="1255713" algn="l"/>
              </a:tabLst>
            </a:pPr>
            <a:r>
              <a:rPr lang="en-US" dirty="0"/>
              <a:t>ARM:	</a:t>
            </a:r>
            <a:r>
              <a:rPr lang="en-US" dirty="0" err="1">
                <a:latin typeface="Lucida Console" panose="020B0609040504020204" pitchFamily="49" charset="0"/>
              </a:rPr>
              <a:t>cset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1007053700"/>
              </p:ext>
            </p:extLst>
          </p:nvPr>
        </p:nvGraphicFramePr>
        <p:xfrm>
          <a:off x="6172200" y="1403350"/>
          <a:ext cx="5181600" cy="4953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gridCol w="2590800">
                  <a:extLst>
                    <a:ext uri="{9D8B030D-6E8A-4147-A177-3AD203B41FA5}">
                      <a16:colId xmlns:a16="http://schemas.microsoft.com/office/drawing/2014/main" val="284652537"/>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set register to 1 </a:t>
                      </a:r>
                      <a:r>
                        <a:rPr lang="en-US" dirty="0" err="1"/>
                        <a:t>iff</a:t>
                      </a:r>
                      <a:r>
                        <a:rPr lang="en-US" dirty="0"/>
                        <a:t>…</a:t>
                      </a:r>
                    </a:p>
                  </a:txBody>
                  <a:tcPr anchor="b"/>
                </a:tc>
                <a:extLst>
                  <a:ext uri="{0D108BD9-81ED-4DB2-BD59-A6C34878D82A}">
                    <a16:rowId xmlns:a16="http://schemas.microsoft.com/office/drawing/2014/main" val="1924459273"/>
                  </a:ext>
                </a:extLst>
              </a:tr>
              <a:tr h="370840">
                <a:tc>
                  <a:txBody>
                    <a:bodyPr/>
                    <a:lstStyle/>
                    <a:p>
                      <a:pPr algn="ctr"/>
                      <a:r>
                        <a:rPr lang="en-US" dirty="0" err="1"/>
                        <a:t>sete</a:t>
                      </a:r>
                      <a:r>
                        <a:rPr lang="en-US" dirty="0"/>
                        <a:t> %r10</a:t>
                      </a:r>
                    </a:p>
                  </a:txBody>
                  <a:tcPr anchor="ctr"/>
                </a:tc>
                <a:tc>
                  <a:txBody>
                    <a:bodyPr/>
                    <a:lstStyle/>
                    <a:p>
                      <a:pPr algn="ctr"/>
                      <a:r>
                        <a:rPr lang="en-US" dirty="0" err="1"/>
                        <a:t>cset</a:t>
                      </a:r>
                      <a:r>
                        <a:rPr lang="en-US" dirty="0"/>
                        <a:t> x10, eq</a:t>
                      </a:r>
                    </a:p>
                  </a:txBody>
                  <a:tcPr anchor="ctr"/>
                </a:tc>
                <a:tc>
                  <a:txBody>
                    <a:bodyPr/>
                    <a:lstStyle/>
                    <a:p>
                      <a:pPr algn="ctr"/>
                      <a:r>
                        <a:rPr lang="en-US" dirty="0"/>
                        <a:t>src1 == src2</a:t>
                      </a:r>
                    </a:p>
                    <a:p>
                      <a:pPr algn="ctr"/>
                      <a:r>
                        <a:rPr lang="en-US" dirty="0"/>
                        <a:t>last result is 0</a:t>
                      </a:r>
                    </a:p>
                  </a:txBody>
                  <a:tcPr anchor="ctr"/>
                </a:tc>
                <a:extLst>
                  <a:ext uri="{0D108BD9-81ED-4DB2-BD59-A6C34878D82A}">
                    <a16:rowId xmlns:a16="http://schemas.microsoft.com/office/drawing/2014/main" val="3807213126"/>
                  </a:ext>
                </a:extLst>
              </a:tr>
              <a:tr h="370840">
                <a:tc>
                  <a:txBody>
                    <a:bodyPr/>
                    <a:lstStyle/>
                    <a:p>
                      <a:pPr algn="ctr"/>
                      <a:r>
                        <a:rPr lang="en-US" dirty="0" err="1"/>
                        <a:t>setne</a:t>
                      </a:r>
                      <a:r>
                        <a:rPr lang="en-US" dirty="0"/>
                        <a:t> %r10</a:t>
                      </a:r>
                    </a:p>
                  </a:txBody>
                  <a:tcPr anchor="ctr"/>
                </a:tc>
                <a:tc>
                  <a:txBody>
                    <a:bodyPr/>
                    <a:lstStyle/>
                    <a:p>
                      <a:pPr algn="ctr"/>
                      <a:r>
                        <a:rPr lang="en-US" dirty="0" err="1"/>
                        <a:t>cset</a:t>
                      </a:r>
                      <a:r>
                        <a:rPr lang="en-US" dirty="0"/>
                        <a:t> x10, 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src1 != src2</a:t>
                      </a:r>
                    </a:p>
                    <a:p>
                      <a:pPr algn="ctr"/>
                      <a:r>
                        <a:rPr lang="en-US" dirty="0"/>
                        <a:t>last result not 0</a:t>
                      </a:r>
                    </a:p>
                  </a:txBody>
                  <a:tcPr anchor="ctr"/>
                </a:tc>
                <a:extLst>
                  <a:ext uri="{0D108BD9-81ED-4DB2-BD59-A6C34878D82A}">
                    <a16:rowId xmlns:a16="http://schemas.microsoft.com/office/drawing/2014/main" val="3337391876"/>
                  </a:ext>
                </a:extLst>
              </a:tr>
              <a:tr h="370840">
                <a:tc>
                  <a:txBody>
                    <a:bodyPr/>
                    <a:lstStyle/>
                    <a:p>
                      <a:pPr algn="ctr"/>
                      <a:r>
                        <a:rPr lang="en-US" dirty="0"/>
                        <a:t>sets %r10</a:t>
                      </a:r>
                    </a:p>
                  </a:txBody>
                  <a:tcPr anchor="ctr"/>
                </a:tc>
                <a:tc>
                  <a:txBody>
                    <a:bodyPr/>
                    <a:lstStyle/>
                    <a:p>
                      <a:pPr algn="ctr"/>
                      <a:r>
                        <a:rPr lang="en-US" dirty="0" err="1"/>
                        <a:t>cset</a:t>
                      </a:r>
                      <a:r>
                        <a:rPr lang="en-US" dirty="0"/>
                        <a:t> x10, mi</a:t>
                      </a:r>
                    </a:p>
                  </a:txBody>
                  <a:tcPr anchor="ctr"/>
                </a:tc>
                <a:tc>
                  <a:txBody>
                    <a:bodyPr/>
                    <a:lstStyle/>
                    <a:p>
                      <a:pPr algn="ctr"/>
                      <a:r>
                        <a:rPr lang="en-US" dirty="0"/>
                        <a:t>last result is negative</a:t>
                      </a:r>
                    </a:p>
                  </a:txBody>
                  <a:tcPr anchor="ctr"/>
                </a:tc>
                <a:extLst>
                  <a:ext uri="{0D108BD9-81ED-4DB2-BD59-A6C34878D82A}">
                    <a16:rowId xmlns:a16="http://schemas.microsoft.com/office/drawing/2014/main" val="1687687994"/>
                  </a:ext>
                </a:extLst>
              </a:tr>
              <a:tr h="370840">
                <a:tc>
                  <a:txBody>
                    <a:bodyPr/>
                    <a:lstStyle/>
                    <a:p>
                      <a:pPr algn="ctr"/>
                      <a:r>
                        <a:rPr lang="en-US" dirty="0" err="1"/>
                        <a:t>setns</a:t>
                      </a:r>
                      <a:r>
                        <a:rPr lang="en-US" dirty="0"/>
                        <a:t> %r10</a:t>
                      </a:r>
                    </a:p>
                  </a:txBody>
                  <a:tcPr anchor="ctr"/>
                </a:tc>
                <a:tc>
                  <a:txBody>
                    <a:bodyPr/>
                    <a:lstStyle/>
                    <a:p>
                      <a:pPr algn="ctr"/>
                      <a:r>
                        <a:rPr lang="en-US" dirty="0" err="1"/>
                        <a:t>cset</a:t>
                      </a:r>
                      <a:r>
                        <a:rPr lang="en-US" dirty="0"/>
                        <a:t> x10, pl</a:t>
                      </a:r>
                    </a:p>
                  </a:txBody>
                  <a:tcPr anchor="ctr"/>
                </a:tc>
                <a:tc>
                  <a:txBody>
                    <a:bodyPr/>
                    <a:lstStyle/>
                    <a:p>
                      <a:pPr algn="ctr"/>
                      <a:r>
                        <a:rPr lang="en-US" dirty="0"/>
                        <a:t>last result is non-negative</a:t>
                      </a:r>
                    </a:p>
                  </a:txBody>
                  <a:tcPr anchor="ctr"/>
                </a:tc>
                <a:extLst>
                  <a:ext uri="{0D108BD9-81ED-4DB2-BD59-A6C34878D82A}">
                    <a16:rowId xmlns:a16="http://schemas.microsoft.com/office/drawing/2014/main" val="3416672045"/>
                  </a:ext>
                </a:extLst>
              </a:tr>
              <a:tr h="370840">
                <a:tc>
                  <a:txBody>
                    <a:bodyPr/>
                    <a:lstStyle/>
                    <a:p>
                      <a:pPr algn="ctr"/>
                      <a:r>
                        <a:rPr lang="en-US" dirty="0" err="1"/>
                        <a:t>setg</a:t>
                      </a:r>
                      <a:r>
                        <a:rPr lang="en-US" dirty="0"/>
                        <a:t> %r10</a:t>
                      </a:r>
                    </a:p>
                    <a:p>
                      <a:pPr algn="ctr"/>
                      <a:r>
                        <a:rPr lang="en-US" dirty="0"/>
                        <a:t>seta %r10</a:t>
                      </a:r>
                    </a:p>
                  </a:txBody>
                  <a:tcPr anchor="ctr"/>
                </a:tc>
                <a:tc>
                  <a:txBody>
                    <a:bodyPr/>
                    <a:lstStyle/>
                    <a:p>
                      <a:pPr algn="ctr"/>
                      <a:r>
                        <a:rPr lang="en-US" dirty="0" err="1"/>
                        <a:t>cset</a:t>
                      </a:r>
                      <a:r>
                        <a:rPr lang="en-US" dirty="0"/>
                        <a:t> x10, </a:t>
                      </a:r>
                      <a:r>
                        <a:rPr lang="en-US" dirty="0" err="1"/>
                        <a:t>gt</a:t>
                      </a:r>
                      <a:endParaRPr lang="en-US" dirty="0"/>
                    </a:p>
                    <a:p>
                      <a:pPr algn="ctr"/>
                      <a:r>
                        <a:rPr lang="en-US" dirty="0" err="1"/>
                        <a:t>cset</a:t>
                      </a:r>
                      <a:r>
                        <a:rPr lang="en-US" dirty="0"/>
                        <a:t> x10, hi</a:t>
                      </a:r>
                    </a:p>
                  </a:txBody>
                  <a:tcPr anchor="ctr"/>
                </a:tc>
                <a:tc>
                  <a:txBody>
                    <a:bodyPr/>
                    <a:lstStyle/>
                    <a:p>
                      <a:pPr algn="ctr"/>
                      <a:r>
                        <a:rPr lang="en-US" dirty="0"/>
                        <a:t>src1 &gt; src2</a:t>
                      </a:r>
                    </a:p>
                  </a:txBody>
                  <a:tcPr anchor="ctr"/>
                </a:tc>
                <a:extLst>
                  <a:ext uri="{0D108BD9-81ED-4DB2-BD59-A6C34878D82A}">
                    <a16:rowId xmlns:a16="http://schemas.microsoft.com/office/drawing/2014/main" val="2564183426"/>
                  </a:ext>
                </a:extLst>
              </a:tr>
              <a:tr h="370840">
                <a:tc>
                  <a:txBody>
                    <a:bodyPr/>
                    <a:lstStyle/>
                    <a:p>
                      <a:pPr algn="ctr"/>
                      <a:r>
                        <a:rPr lang="en-US" dirty="0" err="1"/>
                        <a:t>setgt</a:t>
                      </a:r>
                      <a:r>
                        <a:rPr lang="en-US" dirty="0"/>
                        <a:t> %r10</a:t>
                      </a:r>
                    </a:p>
                    <a:p>
                      <a:pPr algn="ctr"/>
                      <a:r>
                        <a:rPr lang="en-US" dirty="0"/>
                        <a:t>setae %r10</a:t>
                      </a:r>
                    </a:p>
                  </a:txBody>
                  <a:tcPr anchor="ctr"/>
                </a:tc>
                <a:tc>
                  <a:txBody>
                    <a:bodyPr/>
                    <a:lstStyle/>
                    <a:p>
                      <a:pPr algn="ctr"/>
                      <a:r>
                        <a:rPr lang="en-US" dirty="0" err="1"/>
                        <a:t>cset</a:t>
                      </a:r>
                      <a:r>
                        <a:rPr lang="en-US" dirty="0"/>
                        <a:t> x10, </a:t>
                      </a:r>
                      <a:r>
                        <a:rPr lang="en-US" dirty="0" err="1"/>
                        <a:t>ge</a:t>
                      </a:r>
                      <a:endParaRPr lang="en-US" dirty="0"/>
                    </a:p>
                    <a:p>
                      <a:pPr algn="ctr"/>
                      <a:r>
                        <a:rPr lang="en-US" dirty="0" err="1"/>
                        <a:t>cset</a:t>
                      </a:r>
                      <a:r>
                        <a:rPr lang="en-US" dirty="0"/>
                        <a:t> x10, </a:t>
                      </a:r>
                      <a:r>
                        <a:rPr lang="en-US" dirty="0" err="1"/>
                        <a:t>hs</a:t>
                      </a:r>
                      <a:endParaRPr lang="en-US" dirty="0"/>
                    </a:p>
                  </a:txBody>
                  <a:tcPr anchor="ctr"/>
                </a:tc>
                <a:tc>
                  <a:txBody>
                    <a:bodyPr/>
                    <a:lstStyle/>
                    <a:p>
                      <a:pPr algn="ctr"/>
                      <a:r>
                        <a:rPr lang="en-US" dirty="0"/>
                        <a:t>src1 &gt;= src2</a:t>
                      </a:r>
                    </a:p>
                  </a:txBody>
                  <a:tcPr anchor="ctr"/>
                </a:tc>
                <a:extLst>
                  <a:ext uri="{0D108BD9-81ED-4DB2-BD59-A6C34878D82A}">
                    <a16:rowId xmlns:a16="http://schemas.microsoft.com/office/drawing/2014/main" val="1388935070"/>
                  </a:ext>
                </a:extLst>
              </a:tr>
              <a:tr h="370840">
                <a:tc>
                  <a:txBody>
                    <a:bodyPr/>
                    <a:lstStyle/>
                    <a:p>
                      <a:pPr algn="ctr"/>
                      <a:r>
                        <a:rPr lang="en-US" dirty="0" err="1"/>
                        <a:t>setl</a:t>
                      </a:r>
                      <a:r>
                        <a:rPr lang="en-US" dirty="0"/>
                        <a:t> %r10</a:t>
                      </a:r>
                    </a:p>
                    <a:p>
                      <a:pPr algn="ctr"/>
                      <a:r>
                        <a:rPr lang="en-US" dirty="0" err="1"/>
                        <a:t>setb</a:t>
                      </a:r>
                      <a:r>
                        <a:rPr lang="en-US" dirty="0"/>
                        <a:t> %r10</a:t>
                      </a:r>
                    </a:p>
                  </a:txBody>
                  <a:tcPr anchor="ctr"/>
                </a:tc>
                <a:tc>
                  <a:txBody>
                    <a:bodyPr/>
                    <a:lstStyle/>
                    <a:p>
                      <a:pPr algn="ctr"/>
                      <a:r>
                        <a:rPr lang="en-US" dirty="0" err="1"/>
                        <a:t>cset</a:t>
                      </a:r>
                      <a:r>
                        <a:rPr lang="en-US" dirty="0"/>
                        <a:t> x10, </a:t>
                      </a:r>
                      <a:r>
                        <a:rPr lang="en-US" dirty="0" err="1"/>
                        <a:t>lt</a:t>
                      </a:r>
                      <a:endParaRPr lang="en-US" dirty="0"/>
                    </a:p>
                    <a:p>
                      <a:pPr algn="ctr"/>
                      <a:r>
                        <a:rPr lang="en-US" dirty="0" err="1"/>
                        <a:t>cset</a:t>
                      </a:r>
                      <a:r>
                        <a:rPr lang="en-US" dirty="0"/>
                        <a:t> x10, lo</a:t>
                      </a:r>
                    </a:p>
                  </a:txBody>
                  <a:tcPr anchor="ctr"/>
                </a:tc>
                <a:tc>
                  <a:txBody>
                    <a:bodyPr/>
                    <a:lstStyle/>
                    <a:p>
                      <a:pPr algn="ctr"/>
                      <a:r>
                        <a:rPr lang="en-US" dirty="0"/>
                        <a:t>src1 &lt; src2</a:t>
                      </a:r>
                    </a:p>
                  </a:txBody>
                  <a:tcPr anchor="ctr"/>
                </a:tc>
                <a:extLst>
                  <a:ext uri="{0D108BD9-81ED-4DB2-BD59-A6C34878D82A}">
                    <a16:rowId xmlns:a16="http://schemas.microsoft.com/office/drawing/2014/main" val="2540564554"/>
                  </a:ext>
                </a:extLst>
              </a:tr>
              <a:tr h="370840">
                <a:tc>
                  <a:txBody>
                    <a:bodyPr/>
                    <a:lstStyle/>
                    <a:p>
                      <a:pPr algn="ctr"/>
                      <a:r>
                        <a:rPr lang="en-US" dirty="0" err="1"/>
                        <a:t>setle</a:t>
                      </a:r>
                      <a:r>
                        <a:rPr lang="en-US" dirty="0"/>
                        <a:t> %r10</a:t>
                      </a:r>
                    </a:p>
                    <a:p>
                      <a:pPr algn="ctr"/>
                      <a:r>
                        <a:rPr lang="en-US" dirty="0" err="1"/>
                        <a:t>setbe</a:t>
                      </a:r>
                      <a:r>
                        <a:rPr lang="en-US" dirty="0"/>
                        <a:t> %r10</a:t>
                      </a:r>
                    </a:p>
                  </a:txBody>
                  <a:tcPr anchor="ctr"/>
                </a:tc>
                <a:tc>
                  <a:txBody>
                    <a:bodyPr/>
                    <a:lstStyle/>
                    <a:p>
                      <a:pPr algn="ctr"/>
                      <a:r>
                        <a:rPr lang="en-US" dirty="0" err="1"/>
                        <a:t>cset</a:t>
                      </a:r>
                      <a:r>
                        <a:rPr lang="en-US" dirty="0"/>
                        <a:t> x10, le</a:t>
                      </a:r>
                    </a:p>
                    <a:p>
                      <a:pPr algn="ctr"/>
                      <a:r>
                        <a:rPr lang="en-US" dirty="0" err="1"/>
                        <a:t>cset</a:t>
                      </a:r>
                      <a:r>
                        <a:rPr lang="en-US" dirty="0"/>
                        <a:t> x10, ls</a:t>
                      </a:r>
                    </a:p>
                  </a:txBody>
                  <a:tcPr anchor="ctr"/>
                </a:tc>
                <a:tc>
                  <a:txBody>
                    <a:bodyPr/>
                    <a:lstStyle/>
                    <a:p>
                      <a:pPr algn="ctr"/>
                      <a:r>
                        <a:rPr lang="en-US" dirty="0"/>
                        <a:t>src1 &lt;= src2</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837038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8EBC67-32A5-A943-A81D-0E29E05251EB}"/>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8DB77CB1-ACE9-5C47-99BD-4C761E15390D}"/>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itle 5">
            <a:extLst>
              <a:ext uri="{FF2B5EF4-FFF2-40B4-BE49-F238E27FC236}">
                <a16:creationId xmlns:a16="http://schemas.microsoft.com/office/drawing/2014/main" id="{B2583DCB-C35E-CE42-A42F-085BBB71A0DD}"/>
              </a:ext>
            </a:extLst>
          </p:cNvPr>
          <p:cNvSpPr>
            <a:spLocks noGrp="1"/>
          </p:cNvSpPr>
          <p:nvPr>
            <p:ph type="title"/>
          </p:nvPr>
        </p:nvSpPr>
        <p:spPr/>
        <p:txBody>
          <a:bodyPr/>
          <a:lstStyle/>
          <a:p>
            <a:r>
              <a:rPr lang="en-US" dirty="0"/>
              <a:t>Conditional Assignments</a:t>
            </a:r>
          </a:p>
        </p:txBody>
      </p:sp>
      <p:sp>
        <p:nvSpPr>
          <p:cNvPr id="7" name="Text Placeholder 6">
            <a:extLst>
              <a:ext uri="{FF2B5EF4-FFF2-40B4-BE49-F238E27FC236}">
                <a16:creationId xmlns:a16="http://schemas.microsoft.com/office/drawing/2014/main" id="{2F7DA2E6-AF4E-6045-8CAC-E689EE7060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341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13138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vertical)">
                                      <p:cBhvr>
                                        <p:cTn id="21" dur="500"/>
                                        <p:tgtEl>
                                          <p:spTgt spid="21"/>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vertical)">
                                      <p:cBhvr>
                                        <p:cTn id="24" dur="500"/>
                                        <p:tgtEl>
                                          <p:spTgt spid="2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vertical)">
                                      <p:cBhvr>
                                        <p:cTn id="27" dur="500"/>
                                        <p:tgtEl>
                                          <p:spTgt spid="23"/>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vertic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0" grpId="0" animBg="1"/>
      <p:bldP spid="21"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Move (x86)</a:t>
            </a:r>
            <a:br>
              <a:rPr lang="en-US" dirty="0"/>
            </a:br>
            <a:r>
              <a:rPr lang="en-US" dirty="0"/>
              <a:t>Conditional Select (ARM)</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199" y="1825625"/>
            <a:ext cx="5493327" cy="4351338"/>
          </a:xfrm>
        </p:spPr>
        <p:txBody>
          <a:bodyPr>
            <a:normAutofit fontScale="92500"/>
          </a:bodyPr>
          <a:lstStyle/>
          <a:p>
            <a:pPr>
              <a:tabLst>
                <a:tab pos="1255713" algn="l"/>
              </a:tabLst>
            </a:pPr>
            <a:r>
              <a:rPr lang="en-US" dirty="0"/>
              <a:t>x86:</a:t>
            </a:r>
            <a:br>
              <a:rPr lang="en-US" dirty="0"/>
            </a:br>
            <a:r>
              <a:rPr lang="en-US" dirty="0" err="1">
                <a:latin typeface="Lucida Console" panose="020B0609040504020204" pitchFamily="49" charset="0"/>
              </a:rPr>
              <a:t>cmov</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tabLst>
                <a:tab pos="1255713" algn="l"/>
              </a:tabLst>
            </a:pPr>
            <a:r>
              <a:rPr lang="en-US" dirty="0"/>
              <a:t>if </a:t>
            </a:r>
            <a:r>
              <a:rPr lang="en-US" i="1" dirty="0"/>
              <a:t>XX</a:t>
            </a:r>
            <a:r>
              <a:rPr lang="en-US" dirty="0"/>
              <a:t> then </a:t>
            </a:r>
            <a:r>
              <a:rPr lang="en-US" i="1" dirty="0" err="1"/>
              <a:t>dest</a:t>
            </a:r>
            <a:r>
              <a:rPr lang="en-US" dirty="0"/>
              <a:t> = </a:t>
            </a:r>
            <a:r>
              <a:rPr lang="en-US" i="1" dirty="0" err="1"/>
              <a:t>src</a:t>
            </a:r>
            <a:endParaRPr lang="en-US" i="1" dirty="0"/>
          </a:p>
          <a:p>
            <a:pPr>
              <a:tabLst>
                <a:tab pos="1255713" algn="l"/>
              </a:tabLst>
            </a:pPr>
            <a:endParaRPr lang="en-US" dirty="0"/>
          </a:p>
          <a:p>
            <a:pPr>
              <a:tabLst>
                <a:tab pos="1255713" algn="l"/>
              </a:tabLst>
            </a:pPr>
            <a:r>
              <a:rPr lang="en-US" dirty="0"/>
              <a:t>ARM:</a:t>
            </a:r>
            <a:br>
              <a:rPr lang="en-US" dirty="0"/>
            </a:br>
            <a:r>
              <a:rPr lang="en-US" dirty="0" err="1">
                <a:latin typeface="Lucida Console" panose="020B0609040504020204" pitchFamily="49" charset="0"/>
              </a:rPr>
              <a:t>csel</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 </a:t>
            </a:r>
            <a:r>
              <a:rPr lang="en-US" i="1" dirty="0">
                <a:latin typeface="Lucida Console" panose="020B0609040504020204" pitchFamily="49" charset="0"/>
              </a:rPr>
              <a:t>R</a:t>
            </a:r>
            <a:r>
              <a:rPr lang="en-US" i="1" baseline="-25000"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pPr lvl="1"/>
            <a:r>
              <a:rPr lang="en-US" dirty="0"/>
              <a:t>if </a:t>
            </a:r>
            <a:r>
              <a:rPr lang="en-US" i="1" dirty="0"/>
              <a:t>XX</a:t>
            </a:r>
            <a:r>
              <a:rPr lang="en-US" dirty="0"/>
              <a:t> then </a:t>
            </a:r>
            <a:r>
              <a:rPr lang="en-US" i="1" dirty="0" err="1"/>
              <a:t>R</a:t>
            </a:r>
            <a:r>
              <a:rPr lang="en-US" i="1" baseline="-25000" dirty="0" err="1"/>
              <a:t>dest</a:t>
            </a:r>
            <a:r>
              <a:rPr lang="en-US" dirty="0"/>
              <a:t>=</a:t>
            </a:r>
            <a:r>
              <a:rPr lang="en-US" i="1" dirty="0"/>
              <a:t>R</a:t>
            </a:r>
            <a:r>
              <a:rPr lang="en-US" i="1" baseline="-25000" dirty="0"/>
              <a:t>src1</a:t>
            </a:r>
            <a:r>
              <a:rPr lang="en-US" dirty="0"/>
              <a:t> else </a:t>
            </a:r>
            <a:r>
              <a:rPr lang="en-US" i="1" dirty="0" err="1"/>
              <a:t>R</a:t>
            </a:r>
            <a:r>
              <a:rPr lang="en-US" i="1" baseline="-25000" dirty="0" err="1"/>
              <a:t>dest</a:t>
            </a:r>
            <a:r>
              <a:rPr lang="en-US" dirty="0"/>
              <a:t>=</a:t>
            </a:r>
            <a:r>
              <a:rPr lang="en-US" i="1" dirty="0"/>
              <a:t>R</a:t>
            </a:r>
            <a:r>
              <a:rPr lang="en-US" i="1" baseline="-25000" dirty="0"/>
              <a:t>src2</a:t>
            </a:r>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2763686832"/>
              </p:ext>
            </p:extLst>
          </p:nvPr>
        </p:nvGraphicFramePr>
        <p:xfrm>
          <a:off x="7315200" y="1690688"/>
          <a:ext cx="2590800" cy="4414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tblGrid>
              <a:tr h="370840">
                <a:tc>
                  <a:txBody>
                    <a:bodyPr/>
                    <a:lstStyle/>
                    <a:p>
                      <a:pPr algn="ctr"/>
                      <a:r>
                        <a:rPr lang="en-US" dirty="0"/>
                        <a:t>x86</a:t>
                      </a:r>
                    </a:p>
                  </a:txBody>
                  <a:tcPr anchor="b"/>
                </a:tc>
                <a:tc>
                  <a:txBody>
                    <a:bodyPr/>
                    <a:lstStyle/>
                    <a:p>
                      <a:pPr algn="ctr"/>
                      <a:r>
                        <a:rPr lang="en-US" dirty="0"/>
                        <a:t>ARM</a:t>
                      </a:r>
                    </a:p>
                  </a:txBody>
                  <a:tcPr anchor="b"/>
                </a:tc>
                <a:extLst>
                  <a:ext uri="{0D108BD9-81ED-4DB2-BD59-A6C34878D82A}">
                    <a16:rowId xmlns:a16="http://schemas.microsoft.com/office/drawing/2014/main" val="1924459273"/>
                  </a:ext>
                </a:extLst>
              </a:tr>
              <a:tr h="370840">
                <a:tc>
                  <a:txBody>
                    <a:bodyPr/>
                    <a:lstStyle/>
                    <a:p>
                      <a:pPr algn="ctr"/>
                      <a:r>
                        <a:rPr lang="en-US" dirty="0" err="1"/>
                        <a:t>cmove</a:t>
                      </a:r>
                      <a:r>
                        <a:rPr lang="en-US" dirty="0"/>
                        <a:t> …</a:t>
                      </a:r>
                    </a:p>
                  </a:txBody>
                  <a:tcPr anchor="ctr"/>
                </a:tc>
                <a:tc>
                  <a:txBody>
                    <a:bodyPr/>
                    <a:lstStyle/>
                    <a:p>
                      <a:pPr algn="ctr"/>
                      <a:r>
                        <a:rPr lang="en-US" dirty="0" err="1"/>
                        <a:t>csel</a:t>
                      </a:r>
                      <a:r>
                        <a:rPr lang="en-US" dirty="0"/>
                        <a:t> ..., eq</a:t>
                      </a:r>
                    </a:p>
                  </a:txBody>
                  <a:tcPr anchor="ctr"/>
                </a:tc>
                <a:extLst>
                  <a:ext uri="{0D108BD9-81ED-4DB2-BD59-A6C34878D82A}">
                    <a16:rowId xmlns:a16="http://schemas.microsoft.com/office/drawing/2014/main" val="3807213126"/>
                  </a:ext>
                </a:extLst>
              </a:tr>
              <a:tr h="370840">
                <a:tc>
                  <a:txBody>
                    <a:bodyPr/>
                    <a:lstStyle/>
                    <a:p>
                      <a:pPr algn="ctr"/>
                      <a:r>
                        <a:rPr lang="en-US" dirty="0" err="1"/>
                        <a:t>cmovne</a:t>
                      </a:r>
                      <a:r>
                        <a:rPr lang="en-US" dirty="0"/>
                        <a:t> …</a:t>
                      </a:r>
                    </a:p>
                  </a:txBody>
                  <a:tcPr anchor="ctr"/>
                </a:tc>
                <a:tc>
                  <a:txBody>
                    <a:bodyPr/>
                    <a:lstStyle/>
                    <a:p>
                      <a:pPr algn="ctr"/>
                      <a:r>
                        <a:rPr lang="en-US" dirty="0" err="1"/>
                        <a:t>csel</a:t>
                      </a:r>
                      <a:r>
                        <a:rPr lang="en-US" dirty="0"/>
                        <a:t> ..., ne</a:t>
                      </a:r>
                    </a:p>
                  </a:txBody>
                  <a:tcPr anchor="ctr"/>
                </a:tc>
                <a:extLst>
                  <a:ext uri="{0D108BD9-81ED-4DB2-BD59-A6C34878D82A}">
                    <a16:rowId xmlns:a16="http://schemas.microsoft.com/office/drawing/2014/main" val="3337391876"/>
                  </a:ext>
                </a:extLst>
              </a:tr>
              <a:tr h="370840">
                <a:tc>
                  <a:txBody>
                    <a:bodyPr/>
                    <a:lstStyle/>
                    <a:p>
                      <a:pPr algn="ctr"/>
                      <a:r>
                        <a:rPr lang="en-US" dirty="0" err="1"/>
                        <a:t>cmovs</a:t>
                      </a:r>
                      <a:r>
                        <a:rPr lang="en-US" dirty="0"/>
                        <a:t> …</a:t>
                      </a:r>
                    </a:p>
                  </a:txBody>
                  <a:tcPr anchor="ctr"/>
                </a:tc>
                <a:tc>
                  <a:txBody>
                    <a:bodyPr/>
                    <a:lstStyle/>
                    <a:p>
                      <a:pPr algn="ctr"/>
                      <a:r>
                        <a:rPr lang="en-US" dirty="0" err="1"/>
                        <a:t>csel</a:t>
                      </a:r>
                      <a:r>
                        <a:rPr lang="en-US" dirty="0"/>
                        <a:t> ..., mi</a:t>
                      </a:r>
                    </a:p>
                  </a:txBody>
                  <a:tcPr anchor="ctr"/>
                </a:tc>
                <a:extLst>
                  <a:ext uri="{0D108BD9-81ED-4DB2-BD59-A6C34878D82A}">
                    <a16:rowId xmlns:a16="http://schemas.microsoft.com/office/drawing/2014/main" val="1687687994"/>
                  </a:ext>
                </a:extLst>
              </a:tr>
              <a:tr h="370840">
                <a:tc>
                  <a:txBody>
                    <a:bodyPr/>
                    <a:lstStyle/>
                    <a:p>
                      <a:pPr algn="ctr"/>
                      <a:r>
                        <a:rPr lang="en-US" dirty="0" err="1"/>
                        <a:t>cmovns</a:t>
                      </a:r>
                      <a:r>
                        <a:rPr lang="en-US" dirty="0"/>
                        <a:t> …</a:t>
                      </a:r>
                    </a:p>
                  </a:txBody>
                  <a:tcPr anchor="ctr"/>
                </a:tc>
                <a:tc>
                  <a:txBody>
                    <a:bodyPr/>
                    <a:lstStyle/>
                    <a:p>
                      <a:pPr algn="ctr"/>
                      <a:r>
                        <a:rPr lang="en-US" dirty="0" err="1"/>
                        <a:t>csel</a:t>
                      </a:r>
                      <a:r>
                        <a:rPr lang="en-US" dirty="0"/>
                        <a:t> ..., pl</a:t>
                      </a:r>
                    </a:p>
                  </a:txBody>
                  <a:tcPr anchor="ctr"/>
                </a:tc>
                <a:extLst>
                  <a:ext uri="{0D108BD9-81ED-4DB2-BD59-A6C34878D82A}">
                    <a16:rowId xmlns:a16="http://schemas.microsoft.com/office/drawing/2014/main" val="3416672045"/>
                  </a:ext>
                </a:extLst>
              </a:tr>
              <a:tr h="370840">
                <a:tc>
                  <a:txBody>
                    <a:bodyPr/>
                    <a:lstStyle/>
                    <a:p>
                      <a:pPr algn="ctr"/>
                      <a:r>
                        <a:rPr lang="en-US" dirty="0" err="1"/>
                        <a:t>cmovg</a:t>
                      </a:r>
                      <a:r>
                        <a:rPr lang="en-US" dirty="0"/>
                        <a:t> …</a:t>
                      </a:r>
                    </a:p>
                    <a:p>
                      <a:pPr algn="ctr"/>
                      <a:r>
                        <a:rPr lang="en-US" dirty="0" err="1"/>
                        <a:t>cmova</a:t>
                      </a:r>
                      <a:r>
                        <a:rPr lang="en-US" dirty="0"/>
                        <a:t> …</a:t>
                      </a:r>
                    </a:p>
                  </a:txBody>
                  <a:tcPr anchor="ctr"/>
                </a:tc>
                <a:tc>
                  <a:txBody>
                    <a:bodyPr/>
                    <a:lstStyle/>
                    <a:p>
                      <a:pPr algn="ctr"/>
                      <a:r>
                        <a:rPr lang="en-US" dirty="0" err="1"/>
                        <a:t>csel</a:t>
                      </a:r>
                      <a:r>
                        <a:rPr lang="en-US" dirty="0"/>
                        <a:t> ..., </a:t>
                      </a:r>
                      <a:r>
                        <a:rPr lang="en-US" dirty="0" err="1"/>
                        <a:t>gt</a:t>
                      </a:r>
                      <a:endParaRPr lang="en-US" dirty="0"/>
                    </a:p>
                    <a:p>
                      <a:pPr algn="ctr"/>
                      <a:r>
                        <a:rPr lang="en-US" dirty="0" err="1"/>
                        <a:t>csel</a:t>
                      </a:r>
                      <a:r>
                        <a:rPr lang="en-US" dirty="0"/>
                        <a:t> ..., hi</a:t>
                      </a:r>
                    </a:p>
                  </a:txBody>
                  <a:tcPr anchor="ctr"/>
                </a:tc>
                <a:extLst>
                  <a:ext uri="{0D108BD9-81ED-4DB2-BD59-A6C34878D82A}">
                    <a16:rowId xmlns:a16="http://schemas.microsoft.com/office/drawing/2014/main" val="2564183426"/>
                  </a:ext>
                </a:extLst>
              </a:tr>
              <a:tr h="370840">
                <a:tc>
                  <a:txBody>
                    <a:bodyPr/>
                    <a:lstStyle/>
                    <a:p>
                      <a:pPr algn="ctr"/>
                      <a:r>
                        <a:rPr lang="en-US" dirty="0" err="1"/>
                        <a:t>cmovgt</a:t>
                      </a:r>
                      <a:r>
                        <a:rPr lang="en-US" dirty="0"/>
                        <a:t> …</a:t>
                      </a:r>
                    </a:p>
                    <a:p>
                      <a:pPr algn="ctr"/>
                      <a:r>
                        <a:rPr lang="en-US" dirty="0" err="1"/>
                        <a:t>cmovae</a:t>
                      </a:r>
                      <a:r>
                        <a:rPr lang="en-US" dirty="0"/>
                        <a:t> …</a:t>
                      </a:r>
                    </a:p>
                  </a:txBody>
                  <a:tcPr anchor="ctr"/>
                </a:tc>
                <a:tc>
                  <a:txBody>
                    <a:bodyPr/>
                    <a:lstStyle/>
                    <a:p>
                      <a:pPr algn="ctr"/>
                      <a:r>
                        <a:rPr lang="en-US" dirty="0" err="1"/>
                        <a:t>csel</a:t>
                      </a:r>
                      <a:r>
                        <a:rPr lang="en-US" dirty="0"/>
                        <a:t> ..., </a:t>
                      </a:r>
                      <a:r>
                        <a:rPr lang="en-US" dirty="0" err="1"/>
                        <a:t>ge</a:t>
                      </a:r>
                      <a:endParaRPr lang="en-US" dirty="0"/>
                    </a:p>
                    <a:p>
                      <a:pPr algn="ctr"/>
                      <a:r>
                        <a:rPr lang="en-US" dirty="0" err="1"/>
                        <a:t>csel</a:t>
                      </a:r>
                      <a:r>
                        <a:rPr lang="en-US" dirty="0"/>
                        <a:t> ..., </a:t>
                      </a:r>
                      <a:r>
                        <a:rPr lang="en-US" dirty="0" err="1"/>
                        <a:t>hs</a:t>
                      </a:r>
                      <a:endParaRPr lang="en-US" dirty="0"/>
                    </a:p>
                  </a:txBody>
                  <a:tcPr anchor="ctr"/>
                </a:tc>
                <a:extLst>
                  <a:ext uri="{0D108BD9-81ED-4DB2-BD59-A6C34878D82A}">
                    <a16:rowId xmlns:a16="http://schemas.microsoft.com/office/drawing/2014/main" val="1388935070"/>
                  </a:ext>
                </a:extLst>
              </a:tr>
              <a:tr h="370840">
                <a:tc>
                  <a:txBody>
                    <a:bodyPr/>
                    <a:lstStyle/>
                    <a:p>
                      <a:pPr algn="ctr"/>
                      <a:r>
                        <a:rPr lang="en-US" dirty="0" err="1"/>
                        <a:t>cmovl</a:t>
                      </a:r>
                      <a:r>
                        <a:rPr lang="en-US" dirty="0"/>
                        <a:t> …</a:t>
                      </a:r>
                    </a:p>
                    <a:p>
                      <a:pPr algn="ctr"/>
                      <a:r>
                        <a:rPr lang="en-US" dirty="0" err="1"/>
                        <a:t>cmovb</a:t>
                      </a:r>
                      <a:r>
                        <a:rPr lang="en-US" dirty="0"/>
                        <a:t> …</a:t>
                      </a:r>
                    </a:p>
                  </a:txBody>
                  <a:tcPr anchor="ctr"/>
                </a:tc>
                <a:tc>
                  <a:txBody>
                    <a:bodyPr/>
                    <a:lstStyle/>
                    <a:p>
                      <a:pPr algn="ctr"/>
                      <a:r>
                        <a:rPr lang="en-US" dirty="0" err="1"/>
                        <a:t>csel</a:t>
                      </a:r>
                      <a:r>
                        <a:rPr lang="en-US" dirty="0"/>
                        <a:t> ..., </a:t>
                      </a:r>
                      <a:r>
                        <a:rPr lang="en-US" dirty="0" err="1"/>
                        <a:t>lt</a:t>
                      </a:r>
                      <a:endParaRPr lang="en-US" dirty="0"/>
                    </a:p>
                    <a:p>
                      <a:pPr algn="ctr"/>
                      <a:r>
                        <a:rPr lang="en-US" dirty="0" err="1"/>
                        <a:t>csel</a:t>
                      </a:r>
                      <a:r>
                        <a:rPr lang="en-US" dirty="0"/>
                        <a:t> ..., lo</a:t>
                      </a:r>
                    </a:p>
                  </a:txBody>
                  <a:tcPr anchor="ctr"/>
                </a:tc>
                <a:extLst>
                  <a:ext uri="{0D108BD9-81ED-4DB2-BD59-A6C34878D82A}">
                    <a16:rowId xmlns:a16="http://schemas.microsoft.com/office/drawing/2014/main" val="2540564554"/>
                  </a:ext>
                </a:extLst>
              </a:tr>
              <a:tr h="370840">
                <a:tc>
                  <a:txBody>
                    <a:bodyPr/>
                    <a:lstStyle/>
                    <a:p>
                      <a:pPr algn="ctr"/>
                      <a:r>
                        <a:rPr lang="en-US" dirty="0" err="1"/>
                        <a:t>cmovle</a:t>
                      </a:r>
                      <a:r>
                        <a:rPr lang="en-US" dirty="0"/>
                        <a:t> …</a:t>
                      </a:r>
                    </a:p>
                    <a:p>
                      <a:pPr algn="ctr"/>
                      <a:r>
                        <a:rPr lang="en-US" dirty="0" err="1"/>
                        <a:t>cmovbe</a:t>
                      </a:r>
                      <a:r>
                        <a:rPr lang="en-US" dirty="0"/>
                        <a:t> …</a:t>
                      </a:r>
                    </a:p>
                  </a:txBody>
                  <a:tcPr anchor="ctr"/>
                </a:tc>
                <a:tc>
                  <a:txBody>
                    <a:bodyPr/>
                    <a:lstStyle/>
                    <a:p>
                      <a:pPr algn="ctr"/>
                      <a:r>
                        <a:rPr lang="en-US" dirty="0" err="1"/>
                        <a:t>csel</a:t>
                      </a:r>
                      <a:r>
                        <a:rPr lang="en-US" dirty="0"/>
                        <a:t> ..., le</a:t>
                      </a:r>
                    </a:p>
                    <a:p>
                      <a:pPr algn="ctr"/>
                      <a:r>
                        <a:rPr lang="en-US" dirty="0" err="1"/>
                        <a:t>csel</a:t>
                      </a:r>
                      <a:r>
                        <a:rPr lang="en-US" dirty="0"/>
                        <a:t> ..., ls</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78840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75220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Valuable but Limited</a:t>
            </a:r>
          </a:p>
        </p:txBody>
      </p:sp>
      <p:sp>
        <p:nvSpPr>
          <p:cNvPr id="8" name="Content Placeholder 7">
            <a:extLst>
              <a:ext uri="{FF2B5EF4-FFF2-40B4-BE49-F238E27FC236}">
                <a16:creationId xmlns:a16="http://schemas.microsoft.com/office/drawing/2014/main" id="{DA64721D-D586-314B-8BF5-B6E5F1292989}"/>
              </a:ext>
            </a:extLst>
          </p:cNvPr>
          <p:cNvSpPr>
            <a:spLocks noGrp="1"/>
          </p:cNvSpPr>
          <p:nvPr>
            <p:ph idx="1"/>
          </p:nvPr>
        </p:nvSpPr>
        <p:spPr/>
        <p:txBody>
          <a:bodyPr/>
          <a:lstStyle/>
          <a:p>
            <a:r>
              <a:rPr lang="en-US" dirty="0"/>
              <a:t>Eliminates potential performance impacts of conditional branches &amp; unconditional jumps in the if-then-else recipe</a:t>
            </a:r>
          </a:p>
          <a:p>
            <a:pPr lvl="1"/>
            <a:r>
              <a:rPr lang="en-US" dirty="0"/>
              <a:t>Chapter 8: branches can be disruptive to pipelined processor architectures</a:t>
            </a:r>
          </a:p>
          <a:p>
            <a:pPr lvl="1"/>
            <a:r>
              <a:rPr lang="en-US" dirty="0"/>
              <a:t>Chapter 10: branches &amp; jumps reduce memory locality</a:t>
            </a:r>
          </a:p>
          <a:p>
            <a:endParaRPr lang="en-US" dirty="0"/>
          </a:p>
          <a:p>
            <a:r>
              <a:rPr lang="en-US" dirty="0"/>
              <a:t>Cannot always be used</a:t>
            </a:r>
          </a:p>
          <a:p>
            <a:pPr lvl="1"/>
            <a:r>
              <a:rPr lang="en-US" dirty="0"/>
              <a:t>Both </a:t>
            </a:r>
            <a:r>
              <a:rPr lang="en-US" i="1" dirty="0" err="1"/>
              <a:t>then_expression</a:t>
            </a:r>
            <a:r>
              <a:rPr lang="en-US" dirty="0"/>
              <a:t> and </a:t>
            </a:r>
            <a:r>
              <a:rPr lang="en-US" i="1" dirty="0" err="1"/>
              <a:t>else_expression</a:t>
            </a:r>
            <a:r>
              <a:rPr lang="en-US" dirty="0"/>
              <a:t> get evaluated</a:t>
            </a:r>
          </a:p>
          <a:p>
            <a:pPr lvl="1"/>
            <a:r>
              <a:rPr lang="en-US" dirty="0"/>
              <a:t>Not always smart to evaluate both expressions</a:t>
            </a:r>
          </a:p>
          <a:p>
            <a:r>
              <a:rPr lang="en-US" dirty="0"/>
              <a:t>In case of doubt, compiler will apply if-then-else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0797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C612DD-8777-3041-9E50-72033EE80036}"/>
              </a:ext>
            </a:extLst>
          </p:cNvPr>
          <p:cNvSpPr>
            <a:spLocks noGrp="1"/>
          </p:cNvSpPr>
          <p:nvPr>
            <p:ph type="title"/>
          </p:nvPr>
        </p:nvSpPr>
        <p:spPr/>
        <p:txBody>
          <a:bodyPr/>
          <a:lstStyle/>
          <a:p>
            <a:r>
              <a:rPr lang="en-US" dirty="0"/>
              <a:t>Conditional Assignment:</a:t>
            </a:r>
            <a:br>
              <a:rPr lang="en-US" dirty="0"/>
            </a:br>
            <a:r>
              <a:rPr lang="en-US" dirty="0"/>
              <a:t>When is if-then-else the smarter choice?</a:t>
            </a:r>
          </a:p>
        </p:txBody>
      </p:sp>
      <p:sp>
        <p:nvSpPr>
          <p:cNvPr id="9" name="Content Placeholder 8">
            <a:extLst>
              <a:ext uri="{FF2B5EF4-FFF2-40B4-BE49-F238E27FC236}">
                <a16:creationId xmlns:a16="http://schemas.microsoft.com/office/drawing/2014/main" id="{9ED9BFD3-CD5D-EA4D-9901-2E7ED3406816}"/>
              </a:ext>
            </a:extLst>
          </p:cNvPr>
          <p:cNvSpPr>
            <a:spLocks noGrp="1"/>
          </p:cNvSpPr>
          <p:nvPr>
            <p:ph idx="1"/>
          </p:nvPr>
        </p:nvSpPr>
        <p:spPr>
          <a:xfrm>
            <a:off x="838199" y="1825625"/>
            <a:ext cx="11215255" cy="4667250"/>
          </a:xfrm>
        </p:spPr>
        <p:txBody>
          <a:bodyPr>
            <a:normAutofit lnSpcReduction="10000"/>
          </a:bodyPr>
          <a:lstStyle/>
          <a:p>
            <a:r>
              <a:rPr lang="en-US" dirty="0"/>
              <a:t>Expensive computations</a:t>
            </a:r>
          </a:p>
          <a:p>
            <a:pPr lvl="1"/>
            <a:endParaRPr lang="en-US" dirty="0"/>
          </a:p>
          <a:p>
            <a:pPr lvl="1"/>
            <a:r>
              <a:rPr lang="en-US" dirty="0"/>
              <a:t>Don’t want to slow down program unless necessary</a:t>
            </a:r>
          </a:p>
          <a:p>
            <a:pPr lvl="1"/>
            <a:r>
              <a:rPr lang="en-US" dirty="0"/>
              <a:t>Apply conditional assignment recipe only for simple expressions</a:t>
            </a:r>
          </a:p>
          <a:p>
            <a:r>
              <a:rPr lang="en-US" dirty="0"/>
              <a:t>Computations with side effects</a:t>
            </a:r>
          </a:p>
          <a:p>
            <a:pPr lvl="1"/>
            <a:endParaRPr lang="en-US" dirty="0"/>
          </a:p>
          <a:p>
            <a:pPr lvl="1"/>
            <a:r>
              <a:rPr lang="en-US" dirty="0"/>
              <a:t>Don’t want to produce incorrect result</a:t>
            </a:r>
          </a:p>
          <a:p>
            <a:pPr lvl="1"/>
            <a:r>
              <a:rPr lang="en-US" dirty="0"/>
              <a:t>Apply conditional assignment recipe only when there are no side effects</a:t>
            </a:r>
          </a:p>
          <a:p>
            <a:r>
              <a:rPr lang="en-US" dirty="0"/>
              <a:t>Potentially unsafe computations</a:t>
            </a:r>
          </a:p>
          <a:p>
            <a:pPr lvl="1"/>
            <a:endParaRPr lang="en-US" dirty="0"/>
          </a:p>
          <a:p>
            <a:pPr lvl="1"/>
            <a:r>
              <a:rPr lang="en-US" dirty="0"/>
              <a:t>Both expressions evaluated even when </a:t>
            </a:r>
            <a:r>
              <a:rPr lang="en-US" i="1" dirty="0" err="1"/>
              <a:t>test_condition</a:t>
            </a:r>
            <a:r>
              <a:rPr lang="en-US" dirty="0"/>
              <a:t> prevents unsafe evaluation</a:t>
            </a:r>
          </a:p>
          <a:p>
            <a:pPr lvl="1"/>
            <a:r>
              <a:rPr lang="en-US" dirty="0"/>
              <a:t>Apply conditional assignment recipe only when provably safe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11BDA8DB-6F16-8F4D-AD6D-A7D7E25110E6}"/>
              </a:ext>
            </a:extLst>
          </p:cNvPr>
          <p:cNvSpPr/>
          <p:nvPr/>
        </p:nvSpPr>
        <p:spPr>
          <a:xfrm>
            <a:off x="2086641" y="2168280"/>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sqrt(x) : </a:t>
            </a:r>
            <a:r>
              <a:rPr lang="en-US" dirty="0" err="1">
                <a:solidFill>
                  <a:srgbClr val="00FF00"/>
                </a:solidFill>
                <a:latin typeface="Courier New Bold" panose="02070609020205020404" pitchFamily="49" charset="0"/>
                <a:cs typeface="Courier New Bold" panose="02070609020205020404" pitchFamily="49" charset="0"/>
              </a:rPr>
              <a:t>ackermann</a:t>
            </a:r>
            <a:r>
              <a:rPr lang="en-US" dirty="0">
                <a:solidFill>
                  <a:srgbClr val="00FF00"/>
                </a:solidFill>
                <a:latin typeface="Courier New Bold" panose="02070609020205020404" pitchFamily="49" charset="0"/>
                <a:cs typeface="Courier New Bold" panose="02070609020205020404" pitchFamily="49" charset="0"/>
              </a:rPr>
              <a:t>(y);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Rounded Rectangle 10">
            <a:extLst>
              <a:ext uri="{FF2B5EF4-FFF2-40B4-BE49-F238E27FC236}">
                <a16:creationId xmlns:a16="http://schemas.microsoft.com/office/drawing/2014/main" id="{8525CBD6-240A-884C-AFB0-6A3A10C0C739}"/>
              </a:ext>
            </a:extLst>
          </p:cNvPr>
          <p:cNvSpPr/>
          <p:nvPr/>
        </p:nvSpPr>
        <p:spPr>
          <a:xfrm>
            <a:off x="2086641" y="3708187"/>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x++ : x*=3;</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2" name="Rounded Rectangle 11">
            <a:extLst>
              <a:ext uri="{FF2B5EF4-FFF2-40B4-BE49-F238E27FC236}">
                <a16:creationId xmlns:a16="http://schemas.microsoft.com/office/drawing/2014/main" id="{E138B2E3-D4D8-0D45-9841-BC2559D59147}"/>
              </a:ext>
            </a:extLst>
          </p:cNvPr>
          <p:cNvSpPr/>
          <p:nvPr/>
        </p:nvSpPr>
        <p:spPr>
          <a:xfrm>
            <a:off x="2086641" y="5258991"/>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p ? *p : -1;</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616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dissolve">
                                      <p:cBhvr>
                                        <p:cTn id="13" dur="500"/>
                                        <p:tgtEl>
                                          <p:spTgt spid="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dissolve">
                                      <p:cBhvr>
                                        <p:cTn id="38" dur="500"/>
                                        <p:tgtEl>
                                          <p:spTgt spid="9">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dissolve">
                                      <p:cBhvr>
                                        <p:cTn id="41" dur="500"/>
                                        <p:tgtEl>
                                          <p:spTgt spid="9">
                                            <p:txEl>
                                              <p:pRg st="11" end="1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(x86)</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200" y="3321357"/>
            <a:ext cx="10515600"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leaq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leaq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199" y="4881662"/>
            <a:ext cx="10515599"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movq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movq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pic>
        <p:nvPicPr>
          <p:cNvPr id="14" name="Picture 13">
            <a:extLst>
              <a:ext uri="{FF2B5EF4-FFF2-40B4-BE49-F238E27FC236}">
                <a16:creationId xmlns:a16="http://schemas.microsoft.com/office/drawing/2014/main" id="{0D68512D-C64E-3E43-9D2D-091AE27C0481}"/>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5" name="Picture 14">
            <a:extLst>
              <a:ext uri="{FF2B5EF4-FFF2-40B4-BE49-F238E27FC236}">
                <a16:creationId xmlns:a16="http://schemas.microsoft.com/office/drawing/2014/main" id="{D13E1FEA-AE7F-8B49-9933-47E330DE0DE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9263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p:stCondLst>
                              <p:cond delay="500"/>
                            </p:stCondLst>
                            <p:childTnLst>
                              <p:par>
                                <p:cTn id="14" presetID="14"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par>
                          <p:cTn id="22" fill="hold">
                            <p:stCondLst>
                              <p:cond delay="500"/>
                            </p:stCondLst>
                            <p:childTnLst>
                              <p:par>
                                <p:cTn id="23" presetID="14" presetClass="entr" presetSubtype="5"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par>
                          <p:cTn id="31" fill="hold">
                            <p:stCondLst>
                              <p:cond delay="500"/>
                            </p:stCondLst>
                            <p:childTnLst>
                              <p:par>
                                <p:cTn id="32" presetID="14" presetClass="entr" presetSubtype="5"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Loops</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809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306096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Do Loop:</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5"/>
            <a:ext cx="3877510"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9"/>
            <a:ext cx="5002299" cy="15932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369207" y="3613666"/>
            <a:ext cx="5587267" cy="20112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a:t>
            </a:r>
            <a:r>
              <a:rPr lang="en-US" dirty="0">
                <a:solidFill>
                  <a:srgbClr val="00FF00"/>
                </a:solidFill>
                <a:latin typeface="Courier New Bold" panose="02070609020205020404" pitchFamily="49" charset="0"/>
                <a:cs typeface="Courier New Bold" panose="02070609020205020404" pitchFamily="49" charset="0"/>
              </a:rPr>
              <a:t> 	x10, x11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tst</a:t>
            </a:r>
            <a:r>
              <a:rPr lang="en-US" sz="1400" dirty="0">
                <a:solidFill>
                  <a:srgbClr val="00FF00"/>
                </a:solidFill>
                <a:latin typeface="Courier New Bold" panose="02070609020205020404" pitchFamily="49" charset="0"/>
                <a:cs typeface="Courier New Bold" panose="02070609020205020404" pitchFamily="49" charset="0"/>
              </a:rPr>
              <a:t> or arithmetic</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bXX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632213" cy="461665"/>
          </a:xfrm>
          <a:prstGeom prst="rect">
            <a:avLst/>
          </a:prstGeom>
          <a:solidFill>
            <a:schemeClr val="accent1">
              <a:lumMod val="20000"/>
              <a:lumOff val="80000"/>
            </a:schemeClr>
          </a:solidFill>
        </p:spPr>
        <p:txBody>
          <a:bodyPr wrap="none" rtlCol="0">
            <a:spAutoFit/>
          </a:bodyPr>
          <a:lstStyle/>
          <a:p>
            <a:r>
              <a:rPr lang="en-US" sz="2400" dirty="0"/>
              <a:t>No change to test condition</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a:off x="5527758" y="4658402"/>
            <a:ext cx="1288678" cy="56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500048" y="4646511"/>
            <a:ext cx="1316388" cy="381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4428985" y="4986152"/>
            <a:ext cx="2142125" cy="1200329"/>
          </a:xfrm>
          <a:prstGeom prst="rect">
            <a:avLst/>
          </a:prstGeom>
          <a:solidFill>
            <a:schemeClr val="accent1">
              <a:lumMod val="20000"/>
              <a:lumOff val="80000"/>
            </a:schemeClr>
          </a:solidFill>
        </p:spPr>
        <p:txBody>
          <a:bodyPr wrap="none" rtlCol="0">
            <a:spAutoFit/>
          </a:bodyPr>
          <a:lstStyle/>
          <a:p>
            <a:r>
              <a:rPr lang="en-US" dirty="0" err="1"/>
              <a:t>cmp</a:t>
            </a:r>
            <a:r>
              <a:rPr lang="en-US" dirty="0"/>
              <a:t>/</a:t>
            </a:r>
            <a:r>
              <a:rPr lang="en-US" dirty="0" err="1"/>
              <a:t>tst</a:t>
            </a:r>
            <a:r>
              <a:rPr lang="en-US" dirty="0"/>
              <a:t> unnecessary</a:t>
            </a:r>
            <a:br>
              <a:rPr lang="en-US" dirty="0"/>
            </a:br>
            <a:r>
              <a:rPr lang="en-US" dirty="0"/>
              <a:t>if arithmetic in</a:t>
            </a:r>
            <a:br>
              <a:rPr lang="en-US" dirty="0"/>
            </a:br>
            <a:r>
              <a:rPr lang="en-US" i="1" dirty="0" err="1"/>
              <a:t>body_assembly</a:t>
            </a:r>
            <a:br>
              <a:rPr lang="en-US" dirty="0"/>
            </a:br>
            <a:r>
              <a:rPr lang="en-US" dirty="0"/>
              <a:t>sets condition codes</a:t>
            </a:r>
          </a:p>
        </p:txBody>
      </p:sp>
    </p:spTree>
    <p:extLst>
      <p:ext uri="{BB962C8B-B14F-4D97-AF65-F5344CB8AC3E}">
        <p14:creationId xmlns:p14="http://schemas.microsoft.com/office/powerpoint/2010/main" val="13974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
        <p:nvSpPr>
          <p:cNvPr id="11" name="TextBox 10">
            <a:extLst>
              <a:ext uri="{FF2B5EF4-FFF2-40B4-BE49-F238E27FC236}">
                <a16:creationId xmlns:a16="http://schemas.microsoft.com/office/drawing/2014/main" id="{DDAA5429-6821-1441-8503-790C2B8A8FC1}"/>
              </a:ext>
            </a:extLst>
          </p:cNvPr>
          <p:cNvSpPr txBox="1"/>
          <p:nvPr/>
        </p:nvSpPr>
        <p:spPr>
          <a:xfrm>
            <a:off x="1946972" y="2282954"/>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D3274EF8-5B25-6047-9AB3-574641A1AA99}"/>
              </a:ext>
            </a:extLst>
          </p:cNvPr>
          <p:cNvSpPr txBox="1"/>
          <p:nvPr/>
        </p:nvSpPr>
        <p:spPr>
          <a:xfrm>
            <a:off x="6768074" y="2567833"/>
            <a:ext cx="2119491" cy="369332"/>
          </a:xfrm>
          <a:prstGeom prst="rect">
            <a:avLst/>
          </a:prstGeom>
          <a:noFill/>
        </p:spPr>
        <p:txBody>
          <a:bodyPr wrap="none" rtlCol="0">
            <a:spAutoFit/>
          </a:bodyPr>
          <a:lstStyle/>
          <a:p>
            <a:pPr algn="ctr"/>
            <a:r>
              <a:rPr lang="en-US" dirty="0"/>
              <a:t>ARM Assembly Code</a:t>
            </a:r>
          </a:p>
        </p:txBody>
      </p:sp>
      <p:sp>
        <p:nvSpPr>
          <p:cNvPr id="13" name="Rounded Rectangle 12">
            <a:extLst>
              <a:ext uri="{FF2B5EF4-FFF2-40B4-BE49-F238E27FC236}">
                <a16:creationId xmlns:a16="http://schemas.microsoft.com/office/drawing/2014/main" id="{DA7F438B-63A8-3D49-8AC5-AC3ED784F932}"/>
              </a:ext>
            </a:extLst>
          </p:cNvPr>
          <p:cNvSpPr/>
          <p:nvPr/>
        </p:nvSpPr>
        <p:spPr>
          <a:xfrm>
            <a:off x="2037027" y="4971103"/>
            <a:ext cx="5002299" cy="175037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4" name="TextBox 13">
            <a:extLst>
              <a:ext uri="{FF2B5EF4-FFF2-40B4-BE49-F238E27FC236}">
                <a16:creationId xmlns:a16="http://schemas.microsoft.com/office/drawing/2014/main" id="{6448134A-AB19-864D-83FB-11A0B2E5830D}"/>
              </a:ext>
            </a:extLst>
          </p:cNvPr>
          <p:cNvSpPr txBox="1"/>
          <p:nvPr/>
        </p:nvSpPr>
        <p:spPr>
          <a:xfrm>
            <a:off x="3946026" y="4621209"/>
            <a:ext cx="1184299" cy="369332"/>
          </a:xfrm>
          <a:prstGeom prst="rect">
            <a:avLst/>
          </a:prstGeom>
          <a:noFill/>
        </p:spPr>
        <p:txBody>
          <a:bodyPr wrap="none" rtlCol="0">
            <a:spAutoFit/>
          </a:bodyPr>
          <a:lstStyle/>
          <a:p>
            <a:pPr algn="ctr"/>
            <a:r>
              <a:rPr lang="en-US" dirty="0" err="1"/>
              <a:t>Goto</a:t>
            </a:r>
            <a:r>
              <a:rPr lang="en-US" dirty="0"/>
              <a:t> Code</a:t>
            </a:r>
          </a:p>
        </p:txBody>
      </p:sp>
      <p:sp>
        <p:nvSpPr>
          <p:cNvPr id="15" name="Bent Arrow 14">
            <a:extLst>
              <a:ext uri="{FF2B5EF4-FFF2-40B4-BE49-F238E27FC236}">
                <a16:creationId xmlns:a16="http://schemas.microsoft.com/office/drawing/2014/main" id="{48AA762C-F0AA-7049-B647-FF68DC2A4EC5}"/>
              </a:ext>
            </a:extLst>
          </p:cNvPr>
          <p:cNvSpPr/>
          <p:nvPr/>
        </p:nvSpPr>
        <p:spPr>
          <a:xfrm rot="10800000" flipH="1">
            <a:off x="1076894" y="4417594"/>
            <a:ext cx="1184299" cy="1750370"/>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9FB96825-5CD1-5B42-94BB-3B548E733489}"/>
              </a:ext>
            </a:extLst>
          </p:cNvPr>
          <p:cNvSpPr/>
          <p:nvPr/>
        </p:nvSpPr>
        <p:spPr>
          <a:xfrm rot="10800000" flipH="1" flipV="1">
            <a:off x="5176818" y="3653764"/>
            <a:ext cx="1184299" cy="1525301"/>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9640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DAA6D-5056-DC4A-A611-0C624ED181AF}"/>
              </a:ext>
            </a:extLst>
          </p:cNvPr>
          <p:cNvSpPr>
            <a:spLocks noGrp="1"/>
          </p:cNvSpPr>
          <p:nvPr>
            <p:ph type="title"/>
          </p:nvPr>
        </p:nvSpPr>
        <p:spPr/>
        <p:txBody>
          <a:bodyPr/>
          <a:lstStyle/>
          <a:p>
            <a:r>
              <a:rPr lang="en-US" dirty="0"/>
              <a:t>If-Then-Else Recipe vs Do Loop Recipe</a:t>
            </a:r>
          </a:p>
        </p:txBody>
      </p:sp>
      <p:sp>
        <p:nvSpPr>
          <p:cNvPr id="7" name="Text Placeholder 6">
            <a:extLst>
              <a:ext uri="{FF2B5EF4-FFF2-40B4-BE49-F238E27FC236}">
                <a16:creationId xmlns:a16="http://schemas.microsoft.com/office/drawing/2014/main" id="{0CFB6460-6CB7-A540-9E05-21AF9F6E002D}"/>
              </a:ext>
            </a:extLst>
          </p:cNvPr>
          <p:cNvSpPr>
            <a:spLocks noGrp="1"/>
          </p:cNvSpPr>
          <p:nvPr>
            <p:ph type="body" idx="1"/>
          </p:nvPr>
        </p:nvSpPr>
        <p:spPr/>
        <p:txBody>
          <a:bodyPr/>
          <a:lstStyle/>
          <a:p>
            <a:r>
              <a:rPr lang="en-US" dirty="0"/>
              <a:t>If-Then-Else</a:t>
            </a:r>
          </a:p>
        </p:txBody>
      </p:sp>
      <p:sp>
        <p:nvSpPr>
          <p:cNvPr id="8" name="Content Placeholder 7">
            <a:extLst>
              <a:ext uri="{FF2B5EF4-FFF2-40B4-BE49-F238E27FC236}">
                <a16:creationId xmlns:a16="http://schemas.microsoft.com/office/drawing/2014/main" id="{18365DCF-1D51-3145-B2C6-A3FFBCF1062D}"/>
              </a:ext>
            </a:extLst>
          </p:cNvPr>
          <p:cNvSpPr>
            <a:spLocks noGrp="1"/>
          </p:cNvSpPr>
          <p:nvPr>
            <p:ph sz="half" idx="2"/>
          </p:nvPr>
        </p:nvSpPr>
        <p:spPr/>
        <p:txBody>
          <a:bodyPr/>
          <a:lstStyle/>
          <a:p>
            <a:r>
              <a:rPr lang="en-US" dirty="0"/>
              <a:t>Conditional branch </a:t>
            </a:r>
            <a:r>
              <a:rPr lang="en-US" i="1" dirty="0"/>
              <a:t>forward</a:t>
            </a:r>
            <a:endParaRPr lang="en-US" dirty="0"/>
          </a:p>
          <a:p>
            <a:endParaRPr lang="en-US" dirty="0"/>
          </a:p>
          <a:p>
            <a:r>
              <a:rPr lang="en-US" dirty="0"/>
              <a:t>Negate test condition</a:t>
            </a:r>
          </a:p>
          <a:p>
            <a:endParaRPr lang="en-US" dirty="0"/>
          </a:p>
          <a:p>
            <a:r>
              <a:rPr lang="en-US" dirty="0"/>
              <a:t>Often multiple labels</a:t>
            </a:r>
          </a:p>
          <a:p>
            <a:pPr lvl="1"/>
            <a:r>
              <a:rPr lang="en-US" dirty="0"/>
              <a:t>Conditional branch target “Else”</a:t>
            </a:r>
          </a:p>
          <a:p>
            <a:pPr lvl="1"/>
            <a:r>
              <a:rPr lang="en-US" dirty="0"/>
              <a:t>Unconditional jump target “Done”</a:t>
            </a:r>
          </a:p>
        </p:txBody>
      </p:sp>
      <p:sp>
        <p:nvSpPr>
          <p:cNvPr id="9" name="Text Placeholder 8">
            <a:extLst>
              <a:ext uri="{FF2B5EF4-FFF2-40B4-BE49-F238E27FC236}">
                <a16:creationId xmlns:a16="http://schemas.microsoft.com/office/drawing/2014/main" id="{050880C8-E1B9-FD47-B700-BCA4C607FDCC}"/>
              </a:ext>
            </a:extLst>
          </p:cNvPr>
          <p:cNvSpPr>
            <a:spLocks noGrp="1"/>
          </p:cNvSpPr>
          <p:nvPr>
            <p:ph type="body" sz="quarter" idx="3"/>
          </p:nvPr>
        </p:nvSpPr>
        <p:spPr/>
        <p:txBody>
          <a:bodyPr/>
          <a:lstStyle/>
          <a:p>
            <a:r>
              <a:rPr lang="en-US" dirty="0"/>
              <a:t>Do Loop</a:t>
            </a:r>
          </a:p>
        </p:txBody>
      </p:sp>
      <p:sp>
        <p:nvSpPr>
          <p:cNvPr id="10" name="Content Placeholder 9">
            <a:extLst>
              <a:ext uri="{FF2B5EF4-FFF2-40B4-BE49-F238E27FC236}">
                <a16:creationId xmlns:a16="http://schemas.microsoft.com/office/drawing/2014/main" id="{9F7DC86F-E94A-B74F-B9A9-F7DE25A68686}"/>
              </a:ext>
            </a:extLst>
          </p:cNvPr>
          <p:cNvSpPr>
            <a:spLocks noGrp="1"/>
          </p:cNvSpPr>
          <p:nvPr>
            <p:ph sz="quarter" idx="4"/>
          </p:nvPr>
        </p:nvSpPr>
        <p:spPr/>
        <p:txBody>
          <a:bodyPr/>
          <a:lstStyle/>
          <a:p>
            <a:r>
              <a:rPr lang="en-US" dirty="0"/>
              <a:t>Conditional branch </a:t>
            </a:r>
            <a:r>
              <a:rPr lang="en-US" i="1" dirty="0"/>
              <a:t>backward</a:t>
            </a:r>
            <a:endParaRPr lang="en-US" dirty="0"/>
          </a:p>
          <a:p>
            <a:endParaRPr lang="en-US" dirty="0"/>
          </a:p>
          <a:p>
            <a:r>
              <a:rPr lang="en-US" dirty="0"/>
              <a:t>Preserve test condition</a:t>
            </a:r>
          </a:p>
          <a:p>
            <a:endParaRPr lang="en-US" dirty="0"/>
          </a:p>
          <a:p>
            <a:r>
              <a:rPr lang="en-US" dirty="0"/>
              <a:t>Typically one label</a:t>
            </a:r>
          </a:p>
          <a:p>
            <a:pPr lvl="1"/>
            <a:r>
              <a:rPr lang="en-US" dirty="0"/>
              <a:t>Conditional branch target “Loop”</a:t>
            </a:r>
          </a:p>
        </p:txBody>
      </p:sp>
      <p:sp>
        <p:nvSpPr>
          <p:cNvPr id="3" name="Footer Placeholder 2">
            <a:extLst>
              <a:ext uri="{FF2B5EF4-FFF2-40B4-BE49-F238E27FC236}">
                <a16:creationId xmlns:a16="http://schemas.microsoft.com/office/drawing/2014/main" id="{603910C0-5B0B-D64C-B3FC-6CD9FE5B2BA1}"/>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BF28AA6C-8166-7A42-B192-994E95EAD7AE}"/>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11" name="Text Placeholder 10">
            <a:extLst>
              <a:ext uri="{FF2B5EF4-FFF2-40B4-BE49-F238E27FC236}">
                <a16:creationId xmlns:a16="http://schemas.microsoft.com/office/drawing/2014/main" id="{4A32170F-1E54-2D43-A6FE-4F0827743CA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6701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a:t>
            </a:r>
            <a:r>
              <a:rPr lang="en-US" dirty="0" err="1"/>
              <a:t>Og</a:t>
            </a:r>
            <a:r>
              <a:rPr lang="en-US" dirty="0"/>
              <a:t>)</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p:txBody>
          <a:bodyPr/>
          <a:lstStyle/>
          <a:p>
            <a:r>
              <a:rPr lang="en-US" dirty="0"/>
              <a:t>Rewrite as Do Loop, but first </a:t>
            </a:r>
          </a:p>
          <a:p>
            <a:r>
              <a:rPr lang="en-US" dirty="0"/>
              <a:t>Insert </a:t>
            </a:r>
            <a:r>
              <a:rPr lang="en-US" dirty="0" err="1">
                <a:latin typeface="Lucida Console" panose="020B0609040504020204" pitchFamily="49" charset="0"/>
              </a:rPr>
              <a:t>goto</a:t>
            </a:r>
            <a:r>
              <a:rPr lang="en-US" dirty="0"/>
              <a:t> / unconditional jump to the test condition</a:t>
            </a:r>
          </a:p>
          <a:p>
            <a:endParaRPr lang="en-US" dirty="0"/>
          </a:p>
          <a:p>
            <a:r>
              <a:rPr lang="en-US" dirty="0"/>
              <a:t>Jump over loop body to determine if loop body should ever execute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1"/>
            <a:ext cx="5002299" cy="20168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6" name="Rounded Rectangle 15">
            <a:extLst>
              <a:ext uri="{FF2B5EF4-FFF2-40B4-BE49-F238E27FC236}">
                <a16:creationId xmlns:a16="http://schemas.microsoft.com/office/drawing/2014/main" id="{6DE7BB3E-9593-DB4C-B3E9-E7F3761963C8}"/>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861316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2 17">
            <a:extLst>
              <a:ext uri="{FF2B5EF4-FFF2-40B4-BE49-F238E27FC236}">
                <a16:creationId xmlns:a16="http://schemas.microsoft.com/office/drawing/2014/main" id="{1B8860C5-3202-6B4B-AD39-C13D99123C63}"/>
              </a:ext>
            </a:extLst>
          </p:cNvPr>
          <p:cNvSpPr/>
          <p:nvPr/>
        </p:nvSpPr>
        <p:spPr>
          <a:xfrm>
            <a:off x="-783749" y="3609900"/>
            <a:ext cx="3974719" cy="3656030"/>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Combines Do Loop recipe with If-The-Else recipe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(-O1)</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a:xfrm>
            <a:off x="838199" y="1825625"/>
            <a:ext cx="5698767" cy="4351338"/>
          </a:xfrm>
        </p:spPr>
        <p:txBody>
          <a:bodyPr/>
          <a:lstStyle/>
          <a:p>
            <a:r>
              <a:rPr lang="en-US" dirty="0"/>
              <a:t>Rewrite as Do Loop, but first</a:t>
            </a:r>
          </a:p>
          <a:p>
            <a:r>
              <a:rPr lang="en-US" dirty="0"/>
              <a:t>“Guard” loop with an </a:t>
            </a:r>
            <a:r>
              <a:rPr lang="en-US" dirty="0">
                <a:latin typeface="Lucida Console" panose="020B0609040504020204" pitchFamily="49" charset="0"/>
              </a:rPr>
              <a:t>if</a:t>
            </a:r>
            <a:r>
              <a:rPr lang="en-US" dirty="0"/>
              <a:t> statement</a:t>
            </a:r>
          </a:p>
          <a:p>
            <a:pPr lvl="1"/>
            <a:r>
              <a:rPr lang="en-US" dirty="0"/>
              <a:t>Compiler will try to optimize-away initial test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2816459-39BE-C940-8FC2-DC2825E36AFC}"/>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0"/>
            <a:ext cx="5002299" cy="21275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C43F934D-ED19-0644-AAFE-AB77CF4C8616}"/>
              </a:ext>
            </a:extLst>
          </p:cNvPr>
          <p:cNvSpPr/>
          <p:nvPr/>
        </p:nvSpPr>
        <p:spPr>
          <a:xfrm>
            <a:off x="2066652" y="3931448"/>
            <a:ext cx="4114799" cy="219209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  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5" name="TextBox 14">
            <a:extLst>
              <a:ext uri="{FF2B5EF4-FFF2-40B4-BE49-F238E27FC236}">
                <a16:creationId xmlns:a16="http://schemas.microsoft.com/office/drawing/2014/main" id="{74FF7E00-8D7B-8244-A376-50B6887A33E8}"/>
              </a:ext>
            </a:extLst>
          </p:cNvPr>
          <p:cNvSpPr txBox="1"/>
          <p:nvPr/>
        </p:nvSpPr>
        <p:spPr>
          <a:xfrm>
            <a:off x="3103964" y="3576276"/>
            <a:ext cx="2040174" cy="369332"/>
          </a:xfrm>
          <a:prstGeom prst="rect">
            <a:avLst/>
          </a:prstGeom>
          <a:noFill/>
        </p:spPr>
        <p:txBody>
          <a:bodyPr wrap="none" rtlCol="0">
            <a:spAutoFit/>
          </a:bodyPr>
          <a:lstStyle/>
          <a:p>
            <a:pPr algn="ctr"/>
            <a:r>
              <a:rPr lang="en-US" dirty="0"/>
              <a:t>“Guarded Do” Code</a:t>
            </a:r>
          </a:p>
        </p:txBody>
      </p:sp>
      <p:sp>
        <p:nvSpPr>
          <p:cNvPr id="16" name="Left Arrow 15">
            <a:extLst>
              <a:ext uri="{FF2B5EF4-FFF2-40B4-BE49-F238E27FC236}">
                <a16:creationId xmlns:a16="http://schemas.microsoft.com/office/drawing/2014/main" id="{A4A4D286-B39E-A149-B450-1925FC524CDF}"/>
              </a:ext>
            </a:extLst>
          </p:cNvPr>
          <p:cNvSpPr/>
          <p:nvPr/>
        </p:nvSpPr>
        <p:spPr>
          <a:xfrm rot="18900000">
            <a:off x="5196984" y="2959984"/>
            <a:ext cx="2377346"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eft Arrow 16">
            <a:extLst>
              <a:ext uri="{FF2B5EF4-FFF2-40B4-BE49-F238E27FC236}">
                <a16:creationId xmlns:a16="http://schemas.microsoft.com/office/drawing/2014/main" id="{5E0BDA56-1EAC-AB47-A4AA-881576080A25}"/>
              </a:ext>
            </a:extLst>
          </p:cNvPr>
          <p:cNvSpPr/>
          <p:nvPr/>
        </p:nvSpPr>
        <p:spPr>
          <a:xfrm rot="10800000">
            <a:off x="6019799" y="4823273"/>
            <a:ext cx="51716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8164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84748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53426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if (y&lt;=0)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Tree>
    <p:extLst>
      <p:ext uri="{BB962C8B-B14F-4D97-AF65-F5344CB8AC3E}">
        <p14:creationId xmlns:p14="http://schemas.microsoft.com/office/powerpoint/2010/main" val="327128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y=10;</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690688"/>
            <a:ext cx="3463636" cy="24183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712471"/>
            <a:ext cx="3463636" cy="190512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
        <p:nvSpPr>
          <p:cNvPr id="18" name="Rounded Rectangle 17">
            <a:extLst>
              <a:ext uri="{FF2B5EF4-FFF2-40B4-BE49-F238E27FC236}">
                <a16:creationId xmlns:a16="http://schemas.microsoft.com/office/drawing/2014/main" id="{8314AA9E-C3C5-984D-A7E7-CA7F7F635871}"/>
              </a:ext>
            </a:extLst>
          </p:cNvPr>
          <p:cNvSpPr/>
          <p:nvPr/>
        </p:nvSpPr>
        <p:spPr>
          <a:xfrm>
            <a:off x="8222672" y="5247718"/>
            <a:ext cx="4114800" cy="95689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x in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$0, %</a:t>
            </a:r>
            <a:r>
              <a:rPr lang="en-US" dirty="0" err="1">
                <a:solidFill>
                  <a:srgbClr val="FECC1F"/>
                </a:solidFill>
                <a:latin typeface="Lucida Console" panose="020B0609040504020204" pitchFamily="49" charset="0"/>
              </a:rPr>
              <a:t>rsi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55(%</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p:txBody>
      </p:sp>
    </p:spTree>
    <p:extLst>
      <p:ext uri="{BB962C8B-B14F-4D97-AF65-F5344CB8AC3E}">
        <p14:creationId xmlns:p14="http://schemas.microsoft.com/office/powerpoint/2010/main" val="13326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xit" presetSubtype="5" fill="hold" grpId="0" nodeType="withEffect">
                                  <p:stCondLst>
                                    <p:cond delay="0"/>
                                  </p:stCondLst>
                                  <p:childTnLst>
                                    <p:animEffect transition="out" filter="randombar(vertic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Recipe</a:t>
            </a:r>
          </a:p>
        </p:txBody>
      </p:sp>
      <p:sp>
        <p:nvSpPr>
          <p:cNvPr id="2" name="Content Placeholder 1">
            <a:extLst>
              <a:ext uri="{FF2B5EF4-FFF2-40B4-BE49-F238E27FC236}">
                <a16:creationId xmlns:a16="http://schemas.microsoft.com/office/drawing/2014/main" id="{489301CF-0D46-5446-8D9C-12F943AFF803}"/>
              </a:ext>
            </a:extLst>
          </p:cNvPr>
          <p:cNvSpPr>
            <a:spLocks noGrp="1"/>
          </p:cNvSpPr>
          <p:nvPr>
            <p:ph sz="half" idx="1"/>
          </p:nvPr>
        </p:nvSpPr>
        <p:spPr>
          <a:xfrm>
            <a:off x="838200" y="1562389"/>
            <a:ext cx="5181600" cy="4351338"/>
          </a:xfrm>
        </p:spPr>
        <p:txBody>
          <a:bodyPr/>
          <a:lstStyle/>
          <a:p>
            <a:r>
              <a:rPr lang="en-US" dirty="0"/>
              <a:t>Rewrite as While Loop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0D0E1E-2626-5140-B38D-AE276AC71FA8}"/>
              </a:ext>
            </a:extLst>
          </p:cNvPr>
          <p:cNvSpPr/>
          <p:nvPr/>
        </p:nvSpPr>
        <p:spPr>
          <a:xfrm>
            <a:off x="0" y="2315822"/>
            <a:ext cx="6719455"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for (</a:t>
            </a:r>
            <a:r>
              <a:rPr lang="en-US" i="1" dirty="0" err="1">
                <a:solidFill>
                  <a:srgbClr val="00FF00"/>
                </a:solidFill>
                <a:latin typeface="Courier New Bold" panose="02070609020205020404" pitchFamily="49" charset="0"/>
                <a:cs typeface="Courier New Bold" panose="02070609020205020404" pitchFamily="49" charset="0"/>
              </a:rPr>
              <a:t>init_code</a:t>
            </a:r>
            <a:r>
              <a:rPr lang="en-US" dirty="0">
                <a:solidFill>
                  <a:srgbClr val="00FF00"/>
                </a:solidFill>
                <a:latin typeface="Courier New Bold" panose="02070609020205020404" pitchFamily="49" charset="0"/>
                <a:cs typeface="Courier New Bold" panose="02070609020205020404" pitchFamily="49" charset="0"/>
              </a:rPr>
              <a:t>;</a:t>
            </a: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2D808C70-A263-6E45-8F23-937621C894AD}"/>
              </a:ext>
            </a:extLst>
          </p:cNvPr>
          <p:cNvSpPr txBox="1"/>
          <p:nvPr/>
        </p:nvSpPr>
        <p:spPr>
          <a:xfrm>
            <a:off x="2716304" y="1992959"/>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00501F52-4562-1E47-86AB-E7F67C5DAF72}"/>
              </a:ext>
            </a:extLst>
          </p:cNvPr>
          <p:cNvSpPr/>
          <p:nvPr/>
        </p:nvSpPr>
        <p:spPr>
          <a:xfrm>
            <a:off x="2928614" y="4659962"/>
            <a:ext cx="3803887" cy="21729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6379EA55-20AD-7346-AD98-D0803D502BA1}"/>
              </a:ext>
            </a:extLst>
          </p:cNvPr>
          <p:cNvSpPr txBox="1"/>
          <p:nvPr/>
        </p:nvSpPr>
        <p:spPr>
          <a:xfrm>
            <a:off x="3867011" y="4344051"/>
            <a:ext cx="1974771" cy="369332"/>
          </a:xfrm>
          <a:prstGeom prst="rect">
            <a:avLst/>
          </a:prstGeom>
          <a:noFill/>
        </p:spPr>
        <p:txBody>
          <a:bodyPr wrap="none" rtlCol="0">
            <a:spAutoFit/>
          </a:bodyPr>
          <a:lstStyle/>
          <a:p>
            <a:pPr algn="ctr"/>
            <a:r>
              <a:rPr lang="en-US" dirty="0"/>
              <a:t>“While Loop” Code</a:t>
            </a:r>
          </a:p>
        </p:txBody>
      </p:sp>
      <p:sp>
        <p:nvSpPr>
          <p:cNvPr id="12" name="Left Arrow 11">
            <a:extLst>
              <a:ext uri="{FF2B5EF4-FFF2-40B4-BE49-F238E27FC236}">
                <a16:creationId xmlns:a16="http://schemas.microsoft.com/office/drawing/2014/main" id="{3E8E0CDB-11EE-4248-A96C-F87A268B54E8}"/>
              </a:ext>
            </a:extLst>
          </p:cNvPr>
          <p:cNvSpPr/>
          <p:nvPr/>
        </p:nvSpPr>
        <p:spPr>
          <a:xfrm rot="16200000">
            <a:off x="3062990" y="4177602"/>
            <a:ext cx="72838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B1AB0A91-1C2D-D347-9ED8-38E0CC324856}"/>
              </a:ext>
            </a:extLst>
          </p:cNvPr>
          <p:cNvSpPr/>
          <p:nvPr/>
        </p:nvSpPr>
        <p:spPr>
          <a:xfrm>
            <a:off x="7188603" y="815471"/>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4" name="TextBox 13">
            <a:extLst>
              <a:ext uri="{FF2B5EF4-FFF2-40B4-BE49-F238E27FC236}">
                <a16:creationId xmlns:a16="http://schemas.microsoft.com/office/drawing/2014/main" id="{379EB7FE-801E-5E49-A8CE-6418B0F116DD}"/>
              </a:ext>
            </a:extLst>
          </p:cNvPr>
          <p:cNvSpPr txBox="1"/>
          <p:nvPr/>
        </p:nvSpPr>
        <p:spPr>
          <a:xfrm>
            <a:off x="8834710" y="465576"/>
            <a:ext cx="1710084" cy="369332"/>
          </a:xfrm>
          <a:prstGeom prst="rect">
            <a:avLst/>
          </a:prstGeom>
          <a:noFill/>
        </p:spPr>
        <p:txBody>
          <a:bodyPr wrap="none" rtlCol="0">
            <a:spAutoFit/>
          </a:bodyPr>
          <a:lstStyle/>
          <a:p>
            <a:pPr algn="ctr"/>
            <a:r>
              <a:rPr lang="en-US" dirty="0" err="1"/>
              <a:t>Goto</a:t>
            </a:r>
            <a:r>
              <a:rPr lang="en-US" dirty="0"/>
              <a:t> Code (-</a:t>
            </a:r>
            <a:r>
              <a:rPr lang="en-US" dirty="0" err="1"/>
              <a:t>Og</a:t>
            </a:r>
            <a:r>
              <a:rPr lang="en-US" dirty="0"/>
              <a:t>)</a:t>
            </a:r>
          </a:p>
        </p:txBody>
      </p:sp>
      <p:sp>
        <p:nvSpPr>
          <p:cNvPr id="15" name="Rounded Rectangle 14">
            <a:extLst>
              <a:ext uri="{FF2B5EF4-FFF2-40B4-BE49-F238E27FC236}">
                <a16:creationId xmlns:a16="http://schemas.microsoft.com/office/drawing/2014/main" id="{688DBE25-2708-C04C-B476-640D236A3B9F}"/>
              </a:ext>
            </a:extLst>
          </p:cNvPr>
          <p:cNvSpPr/>
          <p:nvPr/>
        </p:nvSpPr>
        <p:spPr>
          <a:xfrm>
            <a:off x="7189701" y="4009865"/>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6" name="TextBox 15">
            <a:extLst>
              <a:ext uri="{FF2B5EF4-FFF2-40B4-BE49-F238E27FC236}">
                <a16:creationId xmlns:a16="http://schemas.microsoft.com/office/drawing/2014/main" id="{A2D233FB-6162-3949-A30B-C67841FCFB04}"/>
              </a:ext>
            </a:extLst>
          </p:cNvPr>
          <p:cNvSpPr txBox="1"/>
          <p:nvPr/>
        </p:nvSpPr>
        <p:spPr>
          <a:xfrm>
            <a:off x="8831801" y="3659971"/>
            <a:ext cx="1718099" cy="369332"/>
          </a:xfrm>
          <a:prstGeom prst="rect">
            <a:avLst/>
          </a:prstGeom>
          <a:noFill/>
        </p:spPr>
        <p:txBody>
          <a:bodyPr wrap="none" rtlCol="0">
            <a:spAutoFit/>
          </a:bodyPr>
          <a:lstStyle/>
          <a:p>
            <a:pPr algn="ctr"/>
            <a:r>
              <a:rPr lang="en-US" dirty="0" err="1"/>
              <a:t>Goto</a:t>
            </a:r>
            <a:r>
              <a:rPr lang="en-US" dirty="0"/>
              <a:t> Code (-O1)</a:t>
            </a:r>
          </a:p>
        </p:txBody>
      </p:sp>
      <p:sp>
        <p:nvSpPr>
          <p:cNvPr id="17" name="Left Arrow 16">
            <a:extLst>
              <a:ext uri="{FF2B5EF4-FFF2-40B4-BE49-F238E27FC236}">
                <a16:creationId xmlns:a16="http://schemas.microsoft.com/office/drawing/2014/main" id="{7A7D261E-1124-F947-8EA1-AEDD4CA875CF}"/>
              </a:ext>
            </a:extLst>
          </p:cNvPr>
          <p:cNvSpPr/>
          <p:nvPr/>
        </p:nvSpPr>
        <p:spPr>
          <a:xfrm rot="7200000">
            <a:off x="6036198" y="3913867"/>
            <a:ext cx="1998999"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9A511C2D-4F03-DE42-B1B6-3C7B9DC5926D}"/>
              </a:ext>
            </a:extLst>
          </p:cNvPr>
          <p:cNvSpPr/>
          <p:nvPr/>
        </p:nvSpPr>
        <p:spPr>
          <a:xfrm rot="10800000">
            <a:off x="6460870" y="4697329"/>
            <a:ext cx="949031"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9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(ARM)</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199" y="3321357"/>
            <a:ext cx="11481487" cy="100894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add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a:t>add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1" y="4881662"/>
            <a:ext cx="11481486"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(T)</a:t>
            </a:r>
          </a:p>
          <a:p>
            <a:pPr>
              <a:tabLst>
                <a:tab pos="903288" algn="l"/>
                <a:tab pos="3992563" algn="l"/>
              </a:tabLst>
            </a:pPr>
            <a:r>
              <a:rPr lang="en-US" dirty="0"/>
              <a:t>     </a:t>
            </a:r>
            <a:r>
              <a:rPr lang="en-US" i="1" dirty="0"/>
              <a:t>or</a:t>
            </a:r>
          </a:p>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pic>
        <p:nvPicPr>
          <p:cNvPr id="12" name="Picture 11">
            <a:extLst>
              <a:ext uri="{FF2B5EF4-FFF2-40B4-BE49-F238E27FC236}">
                <a16:creationId xmlns:a16="http://schemas.microsoft.com/office/drawing/2014/main" id="{9F65C0A6-A924-2545-90E7-762F95DB845B}"/>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3" name="Picture 12">
            <a:extLst>
              <a:ext uri="{FF2B5EF4-FFF2-40B4-BE49-F238E27FC236}">
                <a16:creationId xmlns:a16="http://schemas.microsoft.com/office/drawing/2014/main" id="{8C97BF44-49F4-E845-9DA6-3EBEE657764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2072507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218146" y="409102"/>
            <a:ext cx="4392454" cy="15508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0" name="TextBox 9">
            <a:extLst>
              <a:ext uri="{FF2B5EF4-FFF2-40B4-BE49-F238E27FC236}">
                <a16:creationId xmlns:a16="http://schemas.microsoft.com/office/drawing/2014/main" id="{3F83EB5B-2CEF-3B40-A3BE-EA84C94E7E02}"/>
              </a:ext>
            </a:extLst>
          </p:cNvPr>
          <p:cNvSpPr txBox="1"/>
          <p:nvPr/>
        </p:nvSpPr>
        <p:spPr>
          <a:xfrm>
            <a:off x="8610600" y="746033"/>
            <a:ext cx="843501" cy="369332"/>
          </a:xfrm>
          <a:prstGeom prst="rect">
            <a:avLst/>
          </a:prstGeom>
          <a:noFill/>
        </p:spPr>
        <p:txBody>
          <a:bodyPr wrap="none" rtlCol="0">
            <a:spAutoFit/>
          </a:bodyPr>
          <a:lstStyle/>
          <a:p>
            <a:pPr algn="ctr"/>
            <a:r>
              <a:rPr lang="en-US" dirty="0"/>
              <a:t>C Code</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2818099"/>
            <a:ext cx="3463636" cy="241084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8682950" y="2448767"/>
            <a:ext cx="2531463" cy="369332"/>
          </a:xfrm>
          <a:prstGeom prst="rect">
            <a:avLst/>
          </a:prstGeom>
          <a:noFill/>
        </p:spPr>
        <p:txBody>
          <a:bodyPr wrap="none" rtlCol="0">
            <a:spAutoFit/>
          </a:bodyPr>
          <a:lstStyle/>
          <a:p>
            <a:pPr algn="ct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4038600" y="2818099"/>
            <a:ext cx="3577730" cy="27732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unsigned long y=…;</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&gt;y)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968415" y="2448768"/>
            <a:ext cx="1718099" cy="369332"/>
          </a:xfrm>
          <a:prstGeom prst="rect">
            <a:avLst/>
          </a:prstGeom>
          <a:noFill/>
        </p:spPr>
        <p:txBody>
          <a:bodyPr wrap="none" rtlCol="0">
            <a:spAutoFit/>
          </a:bodyPr>
          <a:lstStyle/>
          <a:p>
            <a:pPr algn="ctr"/>
            <a:r>
              <a:rPr lang="en-US" dirty="0" err="1"/>
              <a:t>Goto</a:t>
            </a:r>
            <a:r>
              <a:rPr lang="en-US" dirty="0"/>
              <a:t> Code (-O1)</a:t>
            </a:r>
          </a:p>
        </p:txBody>
      </p:sp>
      <p:sp>
        <p:nvSpPr>
          <p:cNvPr id="19" name="Rounded Rectangle 18">
            <a:extLst>
              <a:ext uri="{FF2B5EF4-FFF2-40B4-BE49-F238E27FC236}">
                <a16:creationId xmlns:a16="http://schemas.microsoft.com/office/drawing/2014/main" id="{271575E2-9443-C846-8A7D-B4D944AED21C}"/>
              </a:ext>
            </a:extLst>
          </p:cNvPr>
          <p:cNvSpPr/>
          <p:nvPr/>
        </p:nvSpPr>
        <p:spPr>
          <a:xfrm>
            <a:off x="280361" y="2818100"/>
            <a:ext cx="2953322"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a:t>
            </a:r>
          </a:p>
          <a:p>
            <a:r>
              <a:rPr lang="en-US" dirty="0">
                <a:solidFill>
                  <a:srgbClr val="00FA00"/>
                </a:solidFill>
                <a:latin typeface="Lucida Console" panose="020B0609040504020204" pitchFamily="49" charset="0"/>
              </a:rPr>
              <a:t>while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0" name="TextBox 19">
            <a:extLst>
              <a:ext uri="{FF2B5EF4-FFF2-40B4-BE49-F238E27FC236}">
                <a16:creationId xmlns:a16="http://schemas.microsoft.com/office/drawing/2014/main" id="{FE016D41-80E6-D64B-88C5-3F7E355EE462}"/>
              </a:ext>
            </a:extLst>
          </p:cNvPr>
          <p:cNvSpPr txBox="1"/>
          <p:nvPr/>
        </p:nvSpPr>
        <p:spPr>
          <a:xfrm>
            <a:off x="769462" y="2455769"/>
            <a:ext cx="1977978" cy="369332"/>
          </a:xfrm>
          <a:prstGeom prst="rect">
            <a:avLst/>
          </a:prstGeom>
          <a:noFill/>
        </p:spPr>
        <p:txBody>
          <a:bodyPr wrap="none" rtlCol="0">
            <a:spAutoFit/>
          </a:bodyPr>
          <a:lstStyle/>
          <a:p>
            <a:pPr algn="ctr"/>
            <a:r>
              <a:rPr lang="en-US" dirty="0"/>
              <a:t>“While Loop” Code</a:t>
            </a:r>
          </a:p>
        </p:txBody>
      </p:sp>
      <p:cxnSp>
        <p:nvCxnSpPr>
          <p:cNvPr id="4" name="Straight Connector 3">
            <a:extLst>
              <a:ext uri="{FF2B5EF4-FFF2-40B4-BE49-F238E27FC236}">
                <a16:creationId xmlns:a16="http://schemas.microsoft.com/office/drawing/2014/main" id="{83A6FCA8-3ECF-C943-9E3D-49C7FAAC0AB4}"/>
              </a:ext>
            </a:extLst>
          </p:cNvPr>
          <p:cNvCxnSpPr/>
          <p:nvPr/>
        </p:nvCxnSpPr>
        <p:spPr>
          <a:xfrm>
            <a:off x="4218146" y="3810000"/>
            <a:ext cx="32840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1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C’s null-terminated strings</a:t>
            </a:r>
          </a:p>
        </p:txBody>
      </p:sp>
      <p:sp>
        <p:nvSpPr>
          <p:cNvPr id="6" name="Content Placeholder 5"/>
          <p:cNvSpPr>
            <a:spLocks noGrp="1"/>
          </p:cNvSpPr>
          <p:nvPr>
            <p:ph idx="1"/>
          </p:nvPr>
        </p:nvSpPr>
        <p:spPr>
          <a:xfrm>
            <a:off x="838200" y="1825624"/>
            <a:ext cx="10515600" cy="4733795"/>
          </a:xfrm>
        </p:spPr>
        <p:txBody>
          <a:bodyPr>
            <a:normAutofit/>
          </a:bodyPr>
          <a:lstStyle/>
          <a:p>
            <a:r>
              <a:rPr lang="en-US" dirty="0"/>
              <a:t>C treats strings as arrays of chars</a:t>
            </a:r>
          </a:p>
          <a:p>
            <a:r>
              <a:rPr lang="en-US" dirty="0"/>
              <a:t>C doesn’t store a string’s size</a:t>
            </a:r>
          </a:p>
          <a:p>
            <a:r>
              <a:rPr lang="en-US" dirty="0"/>
              <a:t>Some operations (</a:t>
            </a:r>
            <a:r>
              <a:rPr lang="en-US" i="1" dirty="0"/>
              <a:t>e.g.,</a:t>
            </a:r>
            <a:r>
              <a:rPr lang="en-US" dirty="0"/>
              <a:t> string copy) need to know when string ends</a:t>
            </a:r>
          </a:p>
          <a:p>
            <a:r>
              <a:rPr lang="en-US" dirty="0"/>
              <a:t>SOLUTION: a terminal character</a:t>
            </a:r>
          </a:p>
          <a:p>
            <a:r>
              <a:rPr lang="en-US" dirty="0"/>
              <a:t>C’s designers chose ASCII NUL, 0x00</a:t>
            </a:r>
          </a:p>
          <a:p>
            <a:endParaRPr lang="en-US" dirty="0"/>
          </a:p>
          <a:p>
            <a:pPr marL="0" indent="0">
              <a:buNone/>
            </a:pPr>
            <a:r>
              <a:rPr lang="en-US" dirty="0"/>
              <a:t>Why ASCII NUL?</a:t>
            </a:r>
          </a:p>
          <a:p>
            <a:r>
              <a:rPr lang="en-US" dirty="0"/>
              <a:t>Terminal character has to be </a:t>
            </a:r>
            <a:r>
              <a:rPr lang="en-US" i="1" dirty="0"/>
              <a:t>something</a:t>
            </a:r>
            <a:endParaRPr lang="en-US" dirty="0"/>
          </a:p>
          <a:p>
            <a:r>
              <a:rPr lang="en-US" dirty="0"/>
              <a:t>Comparison operations built on top of concepts of ==0, !=0, &gt;0, &lt;0</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81</a:t>
            </a:fld>
            <a:endParaRPr lang="en-US"/>
          </a:p>
        </p:txBody>
      </p:sp>
      <p:sp>
        <p:nvSpPr>
          <p:cNvPr id="7" name="Text Placeholder 6"/>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219417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strings</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82</a:t>
            </a:fld>
            <a:endParaRPr lang="en-US"/>
          </a:p>
        </p:txBody>
      </p:sp>
      <p:sp>
        <p:nvSpPr>
          <p:cNvPr id="7" name="Text Placeholder 6"/>
          <p:cNvSpPr>
            <a:spLocks noGrp="1"/>
          </p:cNvSpPr>
          <p:nvPr>
            <p:ph type="body" sz="quarter" idx="13"/>
          </p:nvPr>
        </p:nvSpPr>
        <p:spPr/>
        <p:txBody>
          <a:bodyPr/>
          <a:lstStyle/>
          <a:p>
            <a:r>
              <a:rPr lang="en-US" dirty="0"/>
              <a:t>Slide by Bohn</a:t>
            </a:r>
          </a:p>
        </p:txBody>
      </p:sp>
      <p:sp>
        <p:nvSpPr>
          <p:cNvPr id="12" name="Rounded Rectangle 11"/>
          <p:cNvSpPr/>
          <p:nvPr/>
        </p:nvSpPr>
        <p:spPr>
          <a:xfrm>
            <a:off x="201794" y="1444038"/>
            <a:ext cx="4805870" cy="32057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 while (c != '\0');</a:t>
            </a:r>
          </a:p>
          <a:p>
            <a:r>
              <a:rPr lang="en-US" dirty="0">
                <a:solidFill>
                  <a:srgbClr val="00FA00"/>
                </a:solidFill>
                <a:latin typeface="Lucida Console" panose="020B0609040504020204" pitchFamily="49" charset="0"/>
              </a:rPr>
              <a:t>}</a:t>
            </a:r>
          </a:p>
        </p:txBody>
      </p:sp>
      <p:sp>
        <p:nvSpPr>
          <p:cNvPr id="16" name="Rounded Rectangle 15"/>
          <p:cNvSpPr/>
          <p:nvPr/>
        </p:nvSpPr>
        <p:spPr>
          <a:xfrm>
            <a:off x="5831221" y="354324"/>
            <a:ext cx="5288036" cy="347800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GOTO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(c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a:t>
            </a:r>
          </a:p>
        </p:txBody>
      </p:sp>
      <p:sp>
        <p:nvSpPr>
          <p:cNvPr id="17" name="Rounded Rectangle 16"/>
          <p:cNvSpPr/>
          <p:nvPr/>
        </p:nvSpPr>
        <p:spPr>
          <a:xfrm>
            <a:off x="5007664" y="4161267"/>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tst</a:t>
            </a:r>
            <a:r>
              <a:rPr lang="en-US" dirty="0">
                <a:solidFill>
                  <a:srgbClr val="FECC1F"/>
                </a:solidFill>
                <a:latin typeface="Lucida Console" panose="020B0609040504020204" pitchFamily="49" charset="0"/>
              </a:rPr>
              <a:t>     w3, w3          // sets Z if c==0</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bne</a:t>
            </a:r>
            <a:r>
              <a:rPr lang="en-US" dirty="0">
                <a:solidFill>
                  <a:srgbClr val="FECC1F"/>
                </a:solidFill>
                <a:latin typeface="Lucida Console" panose="020B0609040504020204" pitchFamily="49" charset="0"/>
              </a:rPr>
              <a:t>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graphicFrame>
        <p:nvGraphicFramePr>
          <p:cNvPr id="18" name="Table 17"/>
          <p:cNvGraphicFramePr>
            <a:graphicFrameLocks noGrp="1"/>
          </p:cNvGraphicFramePr>
          <p:nvPr>
            <p:extLst>
              <p:ext uri="{D42A27DB-BD31-4B8C-83A1-F6EECF244321}">
                <p14:modId xmlns:p14="http://schemas.microsoft.com/office/powerpoint/2010/main" val="4193376868"/>
              </p:ext>
            </p:extLst>
          </p:nvPr>
        </p:nvGraphicFramePr>
        <p:xfrm>
          <a:off x="965199" y="4786312"/>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x0</a:t>
                      </a:r>
                    </a:p>
                  </a:txBody>
                  <a:tcPr/>
                </a:tc>
                <a:tc>
                  <a:txBody>
                    <a:bodyPr/>
                    <a:lstStyle/>
                    <a:p>
                      <a:r>
                        <a:rPr lang="en-US" dirty="0">
                          <a:latin typeface="Calibri"/>
                          <a:cs typeface="Calibri"/>
                        </a:rPr>
                        <a:t>Argument </a:t>
                      </a:r>
                      <a:r>
                        <a:rPr lang="en-US" b="1" i="0" dirty="0">
                          <a:latin typeface="Courier New"/>
                          <a:cs typeface="Courier New"/>
                        </a:rPr>
                        <a:t>s</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x1</a:t>
                      </a:r>
                    </a:p>
                  </a:txBody>
                  <a:tcPr/>
                </a:tc>
                <a:tc>
                  <a:txBody>
                    <a:bodyPr/>
                    <a:lstStyle/>
                    <a:p>
                      <a:r>
                        <a:rPr lang="en-US" dirty="0">
                          <a:latin typeface="Calibri"/>
                          <a:cs typeface="Calibri"/>
                        </a:rPr>
                        <a:t>Argument </a:t>
                      </a:r>
                      <a:r>
                        <a:rPr lang="en-US" b="1" i="0" dirty="0">
                          <a:latin typeface="Courier New"/>
                          <a:cs typeface="Courier New"/>
                        </a:rPr>
                        <a:t>t</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x2</a:t>
                      </a:r>
                    </a:p>
                  </a:txBody>
                  <a:tcPr/>
                </a:tc>
                <a:tc>
                  <a:txBody>
                    <a:bodyPr/>
                    <a:lstStyle/>
                    <a:p>
                      <a:r>
                        <a:rPr lang="en-US" sz="1800" kern="1200" dirty="0">
                          <a:solidFill>
                            <a:schemeClr val="dk1"/>
                          </a:solidFill>
                          <a:latin typeface="Calibri"/>
                          <a:ea typeface="+mn-ea"/>
                          <a:cs typeface="Calibri"/>
                        </a:rPr>
                        <a:t>Local variable </a:t>
                      </a:r>
                      <a:r>
                        <a:rPr lang="en-US" b="1" i="0" dirty="0" err="1">
                          <a:latin typeface="Courier New"/>
                          <a:cs typeface="Courier New"/>
                        </a:rPr>
                        <a:t>i</a:t>
                      </a:r>
                      <a:endParaRPr lang="en-US" b="1" i="0" dirty="0">
                        <a:latin typeface="Courier New"/>
                        <a:cs typeface="Courier New"/>
                      </a:endParaRPr>
                    </a:p>
                  </a:txBody>
                  <a:tcPr/>
                </a:tc>
                <a:extLst>
                  <a:ext uri="{0D108BD9-81ED-4DB2-BD59-A6C34878D82A}">
                    <a16:rowId xmlns:a16="http://schemas.microsoft.com/office/drawing/2014/main" val="3652837462"/>
                  </a:ext>
                </a:extLst>
              </a:tr>
              <a:tr h="381000">
                <a:tc>
                  <a:txBody>
                    <a:bodyPr/>
                    <a:lstStyle/>
                    <a:p>
                      <a:r>
                        <a:rPr lang="en-US" b="1" i="0" dirty="0">
                          <a:latin typeface="Courier New"/>
                          <a:cs typeface="Courier New"/>
                        </a:rPr>
                        <a:t>x3</a:t>
                      </a:r>
                    </a:p>
                  </a:txBody>
                  <a:tcPr/>
                </a:tc>
                <a:tc>
                  <a:txBody>
                    <a:bodyPr/>
                    <a:lstStyle/>
                    <a:p>
                      <a:r>
                        <a:rPr lang="en-US" sz="1800" kern="1200" dirty="0">
                          <a:solidFill>
                            <a:schemeClr val="dk1"/>
                          </a:solidFill>
                          <a:latin typeface="+mn-lt"/>
                          <a:ea typeface="+mn-ea"/>
                          <a:cs typeface="Calibri"/>
                        </a:rPr>
                        <a:t>Local variable </a:t>
                      </a:r>
                      <a:r>
                        <a:rPr lang="en-US" b="1" i="0" dirty="0">
                          <a:latin typeface="Courier New"/>
                          <a:cs typeface="Courier New"/>
                        </a:rPr>
                        <a:t>c</a:t>
                      </a:r>
                    </a:p>
                  </a:txBody>
                  <a:tcPr/>
                </a:tc>
                <a:extLst>
                  <a:ext uri="{0D108BD9-81ED-4DB2-BD59-A6C34878D82A}">
                    <a16:rowId xmlns:a16="http://schemas.microsoft.com/office/drawing/2014/main" val="3870579142"/>
                  </a:ext>
                </a:extLst>
              </a:tr>
            </a:tbl>
          </a:graphicData>
        </a:graphic>
      </p:graphicFrame>
      <p:sp>
        <p:nvSpPr>
          <p:cNvPr id="20" name="Right Arrow 19"/>
          <p:cNvSpPr/>
          <p:nvPr/>
        </p:nvSpPr>
        <p:spPr>
          <a:xfrm rot="19899652">
            <a:off x="4718594" y="2444988"/>
            <a:ext cx="1234440" cy="6492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46DD3-E5C7-F94C-B5CA-AC9E2B351C0F}"/>
              </a:ext>
            </a:extLst>
          </p:cNvPr>
          <p:cNvSpPr txBox="1"/>
          <p:nvPr/>
        </p:nvSpPr>
        <p:spPr>
          <a:xfrm>
            <a:off x="7524405" y="3865921"/>
            <a:ext cx="2172390" cy="369332"/>
          </a:xfrm>
          <a:prstGeom prst="rect">
            <a:avLst/>
          </a:prstGeom>
          <a:noFill/>
        </p:spPr>
        <p:txBody>
          <a:bodyPr wrap="none" rtlCol="0">
            <a:spAutoFit/>
          </a:bodyPr>
          <a:lstStyle/>
          <a:p>
            <a:pPr algn="ctr"/>
            <a:r>
              <a:rPr lang="en-US" dirty="0"/>
              <a:t>ARM Assembly Code</a:t>
            </a:r>
          </a:p>
        </p:txBody>
      </p:sp>
      <p:sp>
        <p:nvSpPr>
          <p:cNvPr id="14" name="Rounded Rectangle 13">
            <a:extLst>
              <a:ext uri="{FF2B5EF4-FFF2-40B4-BE49-F238E27FC236}">
                <a16:creationId xmlns:a16="http://schemas.microsoft.com/office/drawing/2014/main" id="{71F25F47-E2FE-BD47-A474-D7E01BA061E8}"/>
              </a:ext>
            </a:extLst>
          </p:cNvPr>
          <p:cNvSpPr/>
          <p:nvPr/>
        </p:nvSpPr>
        <p:spPr>
          <a:xfrm>
            <a:off x="5007664" y="4154702"/>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cbnz</a:t>
            </a:r>
            <a:r>
              <a:rPr lang="en-US" dirty="0">
                <a:solidFill>
                  <a:srgbClr val="FECC1F"/>
                </a:solidFill>
                <a:latin typeface="Lucida Console" panose="020B0609040504020204" pitchFamily="49" charset="0"/>
              </a:rPr>
              <a:t>    w3,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sp>
        <p:nvSpPr>
          <p:cNvPr id="22" name="Bent-Up Arrow 21"/>
          <p:cNvSpPr/>
          <p:nvPr/>
        </p:nvSpPr>
        <p:spPr>
          <a:xfrm flipV="1">
            <a:off x="10899648" y="1801368"/>
            <a:ext cx="1216152" cy="2551176"/>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5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13" grpId="0"/>
      <p:bldP spid="14"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Conditional Execution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027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Switch-Case, Case-When, Match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EAF05591-9598-7945-99D4-BEF483E7AF45}"/>
              </a:ext>
            </a:extLst>
          </p:cNvPr>
          <p:cNvSpPr/>
          <p:nvPr/>
        </p:nvSpPr>
        <p:spPr>
          <a:xfrm>
            <a:off x="836612"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default: …;</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2070CF6F-5032-FD4A-909A-B16D7AEDE7E5}"/>
              </a:ext>
            </a:extLst>
          </p:cNvPr>
          <p:cNvSpPr/>
          <p:nvPr/>
        </p:nvSpPr>
        <p:spPr>
          <a:xfrm>
            <a:off x="4589753"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is</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others =&gt; …;</a:t>
            </a:r>
          </a:p>
          <a:p>
            <a:r>
              <a:rPr lang="en-US" dirty="0">
                <a:solidFill>
                  <a:srgbClr val="00FA00"/>
                </a:solidFill>
                <a:latin typeface="Lucida Console" panose="020B0609040504020204" pitchFamily="49" charset="0"/>
              </a:rPr>
              <a:t>end case</a:t>
            </a:r>
          </a:p>
        </p:txBody>
      </p:sp>
      <p:sp>
        <p:nvSpPr>
          <p:cNvPr id="10" name="Rounded Rectangle 9">
            <a:extLst>
              <a:ext uri="{FF2B5EF4-FFF2-40B4-BE49-F238E27FC236}">
                <a16:creationId xmlns:a16="http://schemas.microsoft.com/office/drawing/2014/main" id="{184FC96F-C6FC-BC4C-B17B-F1B8186C7582}"/>
              </a:ext>
            </a:extLst>
          </p:cNvPr>
          <p:cNvSpPr/>
          <p:nvPr/>
        </p:nvSpPr>
        <p:spPr>
          <a:xfrm>
            <a:off x="8342894" y="4167332"/>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match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B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D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E</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_  </a:t>
            </a:r>
            <a:r>
              <a:rPr lang="en-US" dirty="0">
                <a:solidFill>
                  <a:srgbClr val="00FA00"/>
                </a:solidFill>
                <a:latin typeface="Lucida Console" panose="020B0609040504020204" pitchFamily="49" charset="0"/>
              </a:rPr>
              <a:t>      =&gt; …,</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3E587DA-5163-AA47-B84C-6F6E4712849C}"/>
              </a:ext>
            </a:extLst>
          </p:cNvPr>
          <p:cNvSpPr txBox="1"/>
          <p:nvPr/>
        </p:nvSpPr>
        <p:spPr>
          <a:xfrm>
            <a:off x="836612" y="2431188"/>
            <a:ext cx="3608134" cy="1569660"/>
          </a:xfrm>
          <a:prstGeom prst="rect">
            <a:avLst/>
          </a:prstGeom>
          <a:noFill/>
        </p:spPr>
        <p:txBody>
          <a:bodyPr wrap="square" rtlCol="0">
            <a:spAutoFit/>
          </a:bodyPr>
          <a:lstStyle/>
          <a:p>
            <a:r>
              <a:rPr lang="en-US" sz="2400" b="1" dirty="0"/>
              <a:t>C</a:t>
            </a:r>
          </a:p>
          <a:p>
            <a:pPr marL="285750" indent="-285750">
              <a:buFont typeface="Arial" panose="020B0604020202020204" pitchFamily="34" charset="0"/>
              <a:buChar char="•"/>
            </a:pPr>
            <a:r>
              <a:rPr lang="en-US" sz="2400" dirty="0" err="1"/>
              <a:t>Fallthrough</a:t>
            </a:r>
            <a:r>
              <a:rPr lang="en-US" sz="2400" dirty="0"/>
              <a:t> possible</a:t>
            </a:r>
          </a:p>
          <a:p>
            <a:pPr marL="285750" indent="-285750">
              <a:buFont typeface="Arial" panose="020B0604020202020204" pitchFamily="34" charset="0"/>
              <a:buChar char="•"/>
            </a:pPr>
            <a:r>
              <a:rPr lang="en-US" sz="2400" dirty="0"/>
              <a:t>Crude pattern matching via idiomatic </a:t>
            </a:r>
            <a:r>
              <a:rPr lang="en-US" sz="2400" dirty="0" err="1"/>
              <a:t>fallthrough</a:t>
            </a:r>
            <a:endParaRPr lang="en-US" sz="2400" dirty="0"/>
          </a:p>
        </p:txBody>
      </p:sp>
      <p:sp>
        <p:nvSpPr>
          <p:cNvPr id="12" name="TextBox 11">
            <a:extLst>
              <a:ext uri="{FF2B5EF4-FFF2-40B4-BE49-F238E27FC236}">
                <a16:creationId xmlns:a16="http://schemas.microsoft.com/office/drawing/2014/main" id="{CDB8794E-609C-C14B-9FF8-B375A87B142B}"/>
              </a:ext>
            </a:extLst>
          </p:cNvPr>
          <p:cNvSpPr txBox="1"/>
          <p:nvPr/>
        </p:nvSpPr>
        <p:spPr>
          <a:xfrm>
            <a:off x="4589753" y="2442170"/>
            <a:ext cx="3430588" cy="1569660"/>
          </a:xfrm>
          <a:prstGeom prst="rect">
            <a:avLst/>
          </a:prstGeom>
          <a:noFill/>
        </p:spPr>
        <p:txBody>
          <a:bodyPr wrap="square" rtlCol="0">
            <a:spAutoFit/>
          </a:bodyPr>
          <a:lstStyle/>
          <a:p>
            <a:r>
              <a:rPr lang="en-US" sz="2400" b="1" dirty="0"/>
              <a:t>Ada</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No pattern matching</a:t>
            </a:r>
          </a:p>
        </p:txBody>
      </p:sp>
      <p:sp>
        <p:nvSpPr>
          <p:cNvPr id="13" name="TextBox 12">
            <a:extLst>
              <a:ext uri="{FF2B5EF4-FFF2-40B4-BE49-F238E27FC236}">
                <a16:creationId xmlns:a16="http://schemas.microsoft.com/office/drawing/2014/main" id="{CCD450C8-6743-DB49-804F-0B146250BE5C}"/>
              </a:ext>
            </a:extLst>
          </p:cNvPr>
          <p:cNvSpPr txBox="1"/>
          <p:nvPr/>
        </p:nvSpPr>
        <p:spPr>
          <a:xfrm>
            <a:off x="8153400" y="2442170"/>
            <a:ext cx="3430588" cy="1569660"/>
          </a:xfrm>
          <a:prstGeom prst="rect">
            <a:avLst/>
          </a:prstGeom>
          <a:noFill/>
        </p:spPr>
        <p:txBody>
          <a:bodyPr wrap="square" rtlCol="0">
            <a:spAutoFit/>
          </a:bodyPr>
          <a:lstStyle/>
          <a:p>
            <a:r>
              <a:rPr lang="en-US" sz="2400" b="1" dirty="0"/>
              <a:t>Rust</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Pattern matching</a:t>
            </a:r>
          </a:p>
        </p:txBody>
      </p:sp>
      <p:sp>
        <p:nvSpPr>
          <p:cNvPr id="14" name="TextBox 13">
            <a:extLst>
              <a:ext uri="{FF2B5EF4-FFF2-40B4-BE49-F238E27FC236}">
                <a16:creationId xmlns:a16="http://schemas.microsoft.com/office/drawing/2014/main" id="{FBFE6ED9-C132-C940-946A-B959DF4F77E4}"/>
              </a:ext>
            </a:extLst>
          </p:cNvPr>
          <p:cNvSpPr txBox="1"/>
          <p:nvPr/>
        </p:nvSpPr>
        <p:spPr>
          <a:xfrm>
            <a:off x="836612" y="1318184"/>
            <a:ext cx="801751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Execute one block among many choices</a:t>
            </a:r>
          </a:p>
          <a:p>
            <a:pPr marL="285750" indent="-285750">
              <a:buFont typeface="Arial" panose="020B0604020202020204" pitchFamily="34" charset="0"/>
              <a:buChar char="•"/>
            </a:pPr>
            <a:r>
              <a:rPr lang="en-US" sz="2400" dirty="0"/>
              <a:t>Selection based on integer type (char, short, int, long, </a:t>
            </a:r>
            <a:r>
              <a:rPr lang="en-US" sz="2400" dirty="0" err="1"/>
              <a:t>enum</a:t>
            </a:r>
            <a:r>
              <a:rPr lang="en-US" sz="2400" dirty="0"/>
              <a:t>)</a:t>
            </a:r>
          </a:p>
          <a:p>
            <a:pPr marL="285750" indent="-285750">
              <a:buFont typeface="Arial" panose="020B0604020202020204" pitchFamily="34" charset="0"/>
              <a:buChar char="•"/>
            </a:pPr>
            <a:r>
              <a:rPr lang="en-US" sz="2400" dirty="0"/>
              <a:t>Execute first case that matches – cases must be constant</a:t>
            </a:r>
          </a:p>
        </p:txBody>
      </p:sp>
    </p:spTree>
    <p:extLst>
      <p:ext uri="{BB962C8B-B14F-4D97-AF65-F5344CB8AC3E}">
        <p14:creationId xmlns:p14="http://schemas.microsoft.com/office/powerpoint/2010/main" val="680201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Functional Equivalence</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302327"/>
            <a:ext cx="5181600" cy="5419148"/>
          </a:xfrm>
        </p:spPr>
        <p:txBody>
          <a:bodyPr>
            <a:normAutofit lnSpcReduction="10000"/>
          </a:bodyPr>
          <a:lstStyle/>
          <a:p>
            <a:r>
              <a:rPr lang="en-US" dirty="0"/>
              <a:t>Typically described as</a:t>
            </a:r>
          </a:p>
          <a:p>
            <a:endParaRPr lang="en-US" dirty="0"/>
          </a:p>
          <a:p>
            <a:endParaRPr lang="en-US" dirty="0"/>
          </a:p>
          <a:p>
            <a:endParaRPr lang="en-US" dirty="0"/>
          </a:p>
          <a:p>
            <a:endParaRPr lang="en-US" dirty="0"/>
          </a:p>
          <a:p>
            <a:endParaRPr lang="en-US" dirty="0"/>
          </a:p>
          <a:p>
            <a:endParaRPr lang="en-US" dirty="0"/>
          </a:p>
          <a:p>
            <a:endParaRPr lang="en-US" dirty="0"/>
          </a:p>
          <a:p>
            <a:r>
              <a:rPr lang="en-US" dirty="0"/>
              <a:t>Best case: 1 comparison</a:t>
            </a:r>
          </a:p>
          <a:p>
            <a:r>
              <a:rPr lang="en-US" dirty="0"/>
              <a:t>Worst case: </a:t>
            </a:r>
            <a:r>
              <a:rPr lang="en-US" i="1" dirty="0"/>
              <a:t>n</a:t>
            </a:r>
            <a:r>
              <a:rPr lang="en-US" dirty="0"/>
              <a:t> comparisons</a:t>
            </a:r>
          </a:p>
          <a:p>
            <a:r>
              <a:rPr lang="en-US" dirty="0"/>
              <a:t>Average case: </a:t>
            </a:r>
            <a:r>
              <a:rPr lang="en-US" i="1" dirty="0"/>
              <a:t>n</a:t>
            </a:r>
            <a:r>
              <a:rPr lang="en-US" dirty="0"/>
              <a:t>/2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2" y="1870075"/>
            <a:ext cx="2765570"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632833" y="1694799"/>
            <a:ext cx="3349367" cy="33132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else if (x == 1)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else if (x == 2)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683301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Conditional Execution:</a:t>
            </a:r>
            <a:br>
              <a:rPr lang="en-US" dirty="0"/>
            </a:br>
            <a:r>
              <a:rPr lang="en-US" dirty="0"/>
              <a:t>Functional Equivalence (with </a:t>
            </a:r>
            <a:r>
              <a:rPr lang="en-US" dirty="0" err="1"/>
              <a:t>fallthrough</a:t>
            </a:r>
            <a:r>
              <a:rPr lang="en-US" dirty="0"/>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cases: </a:t>
            </a:r>
            <a:r>
              <a:rPr lang="en-US" i="1" dirty="0"/>
              <a:t>n</a:t>
            </a:r>
            <a:r>
              <a:rPr lang="en-US" dirty="0"/>
              <a:t>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86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1" y="1870075"/>
            <a:ext cx="3749243"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289965" y="1694799"/>
            <a:ext cx="5403271" cy="379160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&amp;&amp; x != 0)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 x == 2) &amp;&amp; x != 0)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0 || x == 1 || x == 2)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544158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957455" y="40393"/>
            <a:ext cx="6234545" cy="6681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err="1">
                <a:solidFill>
                  <a:srgbClr val="00FA00"/>
                </a:solidFill>
                <a:latin typeface="Lucida Console" panose="020B0609040504020204" pitchFamily="49" charset="0"/>
              </a:rPr>
              <a:t>lower_half_median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lower_quarter_median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4698200" y="1844660"/>
            <a:ext cx="1259255" cy="369332"/>
          </a:xfrm>
          <a:prstGeom prst="rect">
            <a:avLst/>
          </a:prstGeom>
          <a:noFill/>
        </p:spPr>
        <p:txBody>
          <a:bodyPr wrap="none" rtlCol="0">
            <a:spAutoFit/>
          </a:bodyPr>
          <a:lstStyle/>
          <a:p>
            <a:pPr algn="r"/>
            <a:r>
              <a:rPr lang="en-US" dirty="0"/>
              <a:t>“BST”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507273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(log</a:t>
            </a:r>
            <a:r>
              <a:rPr lang="en-US" sz="2800" baseline="-25000" dirty="0"/>
              <a:t>2</a:t>
            </a:r>
            <a:r>
              <a:rPr lang="en-US" sz="2800" i="1" dirty="0"/>
              <a:t>n</a:t>
            </a:r>
            <a:r>
              <a:rPr lang="en-US" sz="2800" dirty="0"/>
              <a:t>) comparisons</a:t>
            </a:r>
          </a:p>
        </p:txBody>
      </p:sp>
    </p:spTree>
    <p:extLst>
      <p:ext uri="{BB962C8B-B14F-4D97-AF65-F5344CB8AC3E}">
        <p14:creationId xmlns:p14="http://schemas.microsoft.com/office/powerpoint/2010/main" val="2883132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518535"/>
            <a:ext cx="5766986" cy="58209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.L63        # case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.L62        # </a:t>
            </a:r>
            <a:r>
              <a:rPr lang="en-US" dirty="0" err="1">
                <a:solidFill>
                  <a:srgbClr val="00FA00"/>
                </a:solidFill>
                <a:latin typeface="Lucida Console" panose="020B0609040504020204" pitchFamily="49" charset="0"/>
              </a:rPr>
              <a:t>lower_half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.L64        # case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.L70        # 0 or less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$48,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        # Done</a:t>
            </a:r>
          </a:p>
          <a:p>
            <a:r>
              <a:rPr lang="en-US" dirty="0">
                <a:solidFill>
                  <a:srgbClr val="00FA00"/>
                </a:solidFill>
                <a:latin typeface="Lucida Console" panose="020B0609040504020204" pitchFamily="49" charset="0"/>
              </a:rPr>
              <a:t>.L70: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.L61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$52,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 case 0</a:t>
            </a: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.L66:</a:t>
            </a: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4077498" y="1707574"/>
            <a:ext cx="2018502" cy="369332"/>
          </a:xfrm>
          <a:prstGeom prst="rect">
            <a:avLst/>
          </a:prstGeom>
          <a:noFill/>
        </p:spPr>
        <p:txBody>
          <a:bodyPr wrap="none" rtlCol="0">
            <a:spAutoFit/>
          </a:bodyPr>
          <a:lstStyle/>
          <a:p>
            <a:pPr algn="r"/>
            <a:r>
              <a:rPr lang="en-US" dirty="0"/>
              <a:t>x86 Assembly Code</a:t>
            </a:r>
          </a:p>
        </p:txBody>
      </p:sp>
    </p:spTree>
    <p:extLst>
      <p:ext uri="{BB962C8B-B14F-4D97-AF65-F5344CB8AC3E}">
        <p14:creationId xmlns:p14="http://schemas.microsoft.com/office/powerpoint/2010/main" val="1828682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205065" y="1606963"/>
            <a:ext cx="6759757" cy="45020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void *</a:t>
            </a:r>
            <a:r>
              <a:rPr lang="en-US" dirty="0" err="1">
                <a:solidFill>
                  <a:srgbClr val="00FA00"/>
                </a:solidFill>
                <a:latin typeface="Lucida Console" panose="020B0609040504020204" pitchFamily="49" charset="0"/>
              </a:rPr>
              <a:t>jump_table</a:t>
            </a: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 &amp;&amp;</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*labels[</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7350438" y="1237631"/>
            <a:ext cx="2469009" cy="369332"/>
          </a:xfrm>
          <a:prstGeom prst="rect">
            <a:avLst/>
          </a:prstGeom>
          <a:noFill/>
        </p:spPr>
        <p:txBody>
          <a:bodyPr wrap="none" rtlCol="0">
            <a:spAutoFit/>
          </a:bodyPr>
          <a:lstStyle/>
          <a:p>
            <a:pPr algn="ctr"/>
            <a:r>
              <a:rPr lang="en-US" dirty="0"/>
              <a:t>“Jump Table” </a:t>
            </a:r>
            <a:r>
              <a:rPr lang="en-US" dirty="0" err="1"/>
              <a:t>Goto</a:t>
            </a:r>
            <a:r>
              <a:rPr lang="en-US" dirty="0"/>
              <a: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3315844"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(1) code</a:t>
            </a:r>
          </a:p>
        </p:txBody>
      </p:sp>
    </p:spTree>
    <p:extLst>
      <p:ext uri="{BB962C8B-B14F-4D97-AF65-F5344CB8AC3E}">
        <p14:creationId xmlns:p14="http://schemas.microsoft.com/office/powerpoint/2010/main" val="883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675519" y="2658662"/>
            <a:ext cx="5214709" cy="28738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(%rdi,%rdx,4)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4471041" y="873315"/>
            <a:ext cx="1397433" cy="5501845"/>
          </a:xfrm>
          <a:prstGeom prst="bentUpArrow">
            <a:avLst>
              <a:gd name="adj1" fmla="val 17926"/>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017589E-5EA5-9F45-A407-84DA84C7CF67}"/>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0" name="Picture 19">
            <a:extLst>
              <a:ext uri="{FF2B5EF4-FFF2-40B4-BE49-F238E27FC236}">
                <a16:creationId xmlns:a16="http://schemas.microsoft.com/office/drawing/2014/main" id="{20B8E05D-C582-284E-8E5E-5A9F860F1C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277583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136525"/>
            <a:ext cx="5766986" cy="620293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35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bhi</a:t>
            </a:r>
            <a:r>
              <a:rPr lang="en-US" dirty="0">
                <a:solidFill>
                  <a:srgbClr val="00FA00"/>
                </a:solidFill>
                <a:latin typeface="Lucida Console" panose="020B0609040504020204" pitchFamily="49" charset="0"/>
              </a:rPr>
              <a:t>     .L36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x2, .L39</a:t>
            </a:r>
          </a:p>
          <a:p>
            <a:r>
              <a:rPr lang="en-US" dirty="0">
                <a:solidFill>
                  <a:srgbClr val="00FA00"/>
                </a:solidFill>
                <a:latin typeface="Lucida Console" panose="020B0609040504020204" pitchFamily="49" charset="0"/>
              </a:rPr>
              <a:t>    add     x2, x2, :lo12:.L39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w1, [x2,w0,uxtw]</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a:t>
            </a:r>
            <a:r>
              <a:rPr lang="en-US" dirty="0">
                <a:solidFill>
                  <a:srgbClr val="00FA00"/>
                </a:solidFill>
                <a:latin typeface="Lucida Console" panose="020B0609040504020204" pitchFamily="49" charset="0"/>
              </a:rPr>
              <a:t>     x2, .Lrtx39</a:t>
            </a:r>
          </a:p>
          <a:p>
            <a:r>
              <a:rPr lang="en-US" dirty="0">
                <a:solidFill>
                  <a:srgbClr val="00FA00"/>
                </a:solidFill>
                <a:latin typeface="Lucida Console" panose="020B0609040504020204" pitchFamily="49" charset="0"/>
              </a:rPr>
              <a:t>    add     x1, x2, w1, </a:t>
            </a:r>
            <a:r>
              <a:rPr lang="en-US" dirty="0" err="1">
                <a:solidFill>
                  <a:srgbClr val="00FA00"/>
                </a:solidFill>
                <a:latin typeface="Lucida Console" panose="020B0609040504020204" pitchFamily="49" charset="0"/>
              </a:rPr>
              <a:t>sxtb</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br</a:t>
            </a:r>
            <a:r>
              <a:rPr lang="en-US" dirty="0">
                <a:solidFill>
                  <a:srgbClr val="00FA00"/>
                </a:solidFill>
                <a:latin typeface="Lucida Console" panose="020B0609040504020204" pitchFamily="49" charset="0"/>
              </a:rPr>
              <a:t>      x1</a:t>
            </a:r>
          </a:p>
          <a:p>
            <a:r>
              <a:rPr lang="en-US" dirty="0">
                <a:solidFill>
                  <a:srgbClr val="00FA00"/>
                </a:solidFill>
                <a:latin typeface="Lucida Console" panose="020B0609040504020204" pitchFamily="49" charset="0"/>
              </a:rPr>
              <a:t>.Lrtx39:</a:t>
            </a:r>
          </a:p>
          <a:p>
            <a:r>
              <a:rPr lang="en-US" dirty="0">
                <a:solidFill>
                  <a:srgbClr val="00FA00"/>
                </a:solidFill>
                <a:latin typeface="Lucida Console" panose="020B0609040504020204" pitchFamily="49" charset="0"/>
              </a:rPr>
              <a:t>.L39:</a:t>
            </a:r>
          </a:p>
          <a:p>
            <a:r>
              <a:rPr lang="en-US" dirty="0">
                <a:solidFill>
                  <a:srgbClr val="00FA00"/>
                </a:solidFill>
                <a:latin typeface="Lucida Console" panose="020B0609040504020204" pitchFamily="49" charset="0"/>
              </a:rPr>
              <a:t>    .byte   (.L58 - .Lrtx39) / 4</a:t>
            </a:r>
          </a:p>
          <a:p>
            <a:r>
              <a:rPr lang="en-US" dirty="0">
                <a:solidFill>
                  <a:srgbClr val="00FA00"/>
                </a:solidFill>
                <a:latin typeface="Lucida Console" panose="020B0609040504020204" pitchFamily="49" charset="0"/>
              </a:rPr>
              <a:t>    .byte   (.L59 - .Lrtx39) / 4</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.L58:</a:t>
            </a:r>
          </a:p>
          <a:p>
            <a:r>
              <a:rPr lang="en-US" dirty="0">
                <a:solidFill>
                  <a:srgbClr val="00FA00"/>
                </a:solidFill>
                <a:latin typeface="Lucida Console" panose="020B0609040504020204" pitchFamily="49" charset="0"/>
              </a:rPr>
              <a:t>    mov     x0, 52</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.L59:</a:t>
            </a:r>
          </a:p>
          <a:p>
            <a:r>
              <a:rPr lang="en-US" dirty="0">
                <a:solidFill>
                  <a:srgbClr val="00FA00"/>
                </a:solidFill>
                <a:latin typeface="Lucida Console" panose="020B0609040504020204" pitchFamily="49" charset="0"/>
              </a:rPr>
              <a:t>    mov     x0, 50</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.L70:</a:t>
            </a:r>
          </a:p>
          <a:p>
            <a:endParaRPr lang="en-US" dirty="0">
              <a:solidFill>
                <a:srgbClr val="00FA00"/>
              </a:solidFill>
              <a:latin typeface="Lucida Console" panose="020B0609040504020204" pitchFamily="49" charset="0"/>
            </a:endParaRP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3976509" y="1707574"/>
            <a:ext cx="2119491" cy="369332"/>
          </a:xfrm>
          <a:prstGeom prst="rect">
            <a:avLst/>
          </a:prstGeom>
          <a:noFill/>
        </p:spPr>
        <p:txBody>
          <a:bodyPr wrap="none" rtlCol="0">
            <a:spAutoFit/>
          </a:bodyPr>
          <a:lstStyle/>
          <a:p>
            <a:pPr algn="r"/>
            <a:r>
              <a:rPr lang="en-US" dirty="0"/>
              <a:t>ARM Assembly Code</a:t>
            </a:r>
          </a:p>
        </p:txBody>
      </p:sp>
      <p:sp>
        <p:nvSpPr>
          <p:cNvPr id="13" name="Rounded Rectangle 12">
            <a:extLst>
              <a:ext uri="{FF2B5EF4-FFF2-40B4-BE49-F238E27FC236}">
                <a16:creationId xmlns:a16="http://schemas.microsoft.com/office/drawing/2014/main" id="{4B76E1A3-7B77-D841-BED7-CA068DCAB554}"/>
              </a:ext>
            </a:extLst>
          </p:cNvPr>
          <p:cNvSpPr/>
          <p:nvPr/>
        </p:nvSpPr>
        <p:spPr>
          <a:xfrm>
            <a:off x="6102927" y="799569"/>
            <a:ext cx="5749700" cy="13255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x2, .L39</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x1, [x2, w0, </a:t>
            </a:r>
            <a:r>
              <a:rPr lang="en-US" dirty="0" err="1">
                <a:solidFill>
                  <a:srgbClr val="FECC1F"/>
                </a:solidFill>
                <a:latin typeface="Lucida Console" panose="020B0609040504020204" pitchFamily="49" charset="0"/>
              </a:rPr>
              <a:t>sxtw</a:t>
            </a:r>
            <a:r>
              <a:rPr lang="en-US" dirty="0">
                <a:solidFill>
                  <a:srgbClr val="FECC1F"/>
                </a:solidFill>
                <a:latin typeface="Lucida Console" panose="020B0609040504020204" pitchFamily="49" charset="0"/>
              </a:rPr>
              <a:t> #2]</a:t>
            </a:r>
          </a:p>
        </p:txBody>
      </p:sp>
      <p:sp>
        <p:nvSpPr>
          <p:cNvPr id="2" name="TextBox 1">
            <a:extLst>
              <a:ext uri="{FF2B5EF4-FFF2-40B4-BE49-F238E27FC236}">
                <a16:creationId xmlns:a16="http://schemas.microsoft.com/office/drawing/2014/main" id="{B6008926-59AD-5A41-B1BD-A307047298D2}"/>
              </a:ext>
            </a:extLst>
          </p:cNvPr>
          <p:cNvSpPr txBox="1"/>
          <p:nvPr/>
        </p:nvSpPr>
        <p:spPr>
          <a:xfrm>
            <a:off x="932654" y="6095916"/>
            <a:ext cx="5854231" cy="369332"/>
          </a:xfrm>
          <a:prstGeom prst="rect">
            <a:avLst/>
          </a:prstGeom>
          <a:noFill/>
        </p:spPr>
        <p:txBody>
          <a:bodyPr wrap="none" rtlCol="0">
            <a:spAutoFit/>
          </a:bodyPr>
          <a:lstStyle/>
          <a:p>
            <a:r>
              <a:rPr lang="en-US" dirty="0"/>
              <a:t>Note: x86 uses indirect jump -- </a:t>
            </a:r>
            <a:r>
              <a:rPr lang="en-US" dirty="0" err="1">
                <a:latin typeface="Lucida Console" panose="020B0609040504020204" pitchFamily="49" charset="0"/>
              </a:rPr>
              <a:t>jmp</a:t>
            </a:r>
            <a:r>
              <a:rPr lang="en-US" dirty="0">
                <a:latin typeface="Lucida Console" panose="020B0609040504020204" pitchFamily="49" charset="0"/>
              </a:rPr>
              <a:t> *.L39(,%rdi,8) </a:t>
            </a:r>
          </a:p>
        </p:txBody>
      </p:sp>
      <p:sp>
        <p:nvSpPr>
          <p:cNvPr id="4" name="Rounded Rectangle 3">
            <a:extLst>
              <a:ext uri="{FF2B5EF4-FFF2-40B4-BE49-F238E27FC236}">
                <a16:creationId xmlns:a16="http://schemas.microsoft.com/office/drawing/2014/main" id="{D1D27A18-0C5F-A944-B0C0-17EB149D13D4}"/>
              </a:ext>
            </a:extLst>
          </p:cNvPr>
          <p:cNvSpPr/>
          <p:nvPr/>
        </p:nvSpPr>
        <p:spPr>
          <a:xfrm>
            <a:off x="4306957" y="3053327"/>
            <a:ext cx="1795970" cy="3693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branch-register</a:t>
            </a:r>
          </a:p>
        </p:txBody>
      </p:sp>
      <p:cxnSp>
        <p:nvCxnSpPr>
          <p:cNvPr id="15" name="Elbow Connector 14">
            <a:extLst>
              <a:ext uri="{FF2B5EF4-FFF2-40B4-BE49-F238E27FC236}">
                <a16:creationId xmlns:a16="http://schemas.microsoft.com/office/drawing/2014/main" id="{2887B63E-FC3B-7147-8F15-3E50FCEB1390}"/>
              </a:ext>
            </a:extLst>
          </p:cNvPr>
          <p:cNvCxnSpPr>
            <a:cxnSpLocks/>
            <a:stCxn id="4" idx="0"/>
          </p:cNvCxnSpPr>
          <p:nvPr/>
        </p:nvCxnSpPr>
        <p:spPr>
          <a:xfrm rot="5400000" flipH="1" flipV="1">
            <a:off x="5651488" y="1848691"/>
            <a:ext cx="758090" cy="1651183"/>
          </a:xfrm>
          <a:prstGeom prst="curved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Control Structures:</a:t>
            </a:r>
            <a:br>
              <a:rPr lang="en-US" dirty="0">
                <a:solidFill>
                  <a:srgbClr val="FFFF00"/>
                </a:solidFill>
              </a:rPr>
            </a:br>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714703" cy="4895851"/>
          </a:xfrm>
        </p:spPr>
        <p:txBody>
          <a:bodyPr>
            <a:normAutofit lnSpcReduction="10000"/>
          </a:bodyPr>
          <a:lstStyle/>
          <a:p>
            <a:r>
              <a:rPr lang="en-US" dirty="0">
                <a:solidFill>
                  <a:srgbClr val="FFFF00"/>
                </a:solidFill>
              </a:rPr>
              <a:t>Hand-compiling possible by following “recipes” to convert C code to “</a:t>
            </a:r>
            <a:r>
              <a:rPr lang="en-US" dirty="0" err="1">
                <a:solidFill>
                  <a:srgbClr val="FFFF00"/>
                </a:solidFill>
              </a:rPr>
              <a:t>Goto</a:t>
            </a:r>
            <a:r>
              <a:rPr lang="en-US" dirty="0">
                <a:solidFill>
                  <a:srgbClr val="FFFF00"/>
                </a:solidFill>
              </a:rPr>
              <a:t> code”</a:t>
            </a:r>
          </a:p>
          <a:p>
            <a:pPr lvl="1"/>
            <a:r>
              <a:rPr lang="en-US" dirty="0">
                <a:solidFill>
                  <a:srgbClr val="FFFF00"/>
                </a:solidFill>
              </a:rPr>
              <a:t>If-Then-Else</a:t>
            </a:r>
          </a:p>
          <a:p>
            <a:pPr lvl="1"/>
            <a:r>
              <a:rPr lang="en-US" dirty="0">
                <a:solidFill>
                  <a:srgbClr val="FFFF00"/>
                </a:solidFill>
              </a:rPr>
              <a:t>Conditional Assignment</a:t>
            </a:r>
          </a:p>
          <a:p>
            <a:pPr lvl="1"/>
            <a:r>
              <a:rPr lang="en-US" dirty="0">
                <a:solidFill>
                  <a:srgbClr val="FFFF00"/>
                </a:solidFill>
              </a:rPr>
              <a:t>Conditional Execution</a:t>
            </a:r>
          </a:p>
          <a:p>
            <a:pPr lvl="1"/>
            <a:r>
              <a:rPr lang="en-US" dirty="0">
                <a:solidFill>
                  <a:srgbClr val="FFFF00"/>
                </a:solidFill>
              </a:rPr>
              <a:t>Do-Loop</a:t>
            </a:r>
          </a:p>
          <a:p>
            <a:pPr lvl="1"/>
            <a:r>
              <a:rPr lang="en-US" dirty="0">
                <a:solidFill>
                  <a:srgbClr val="FFFF00"/>
                </a:solidFill>
              </a:rPr>
              <a:t>While-Loop (2 recipes), For-Loop</a:t>
            </a:r>
          </a:p>
          <a:p>
            <a:r>
              <a:rPr lang="en-US" dirty="0">
                <a:solidFill>
                  <a:srgbClr val="FFFF00"/>
                </a:solidFill>
              </a:rPr>
              <a:t>Straight-forward translation from “</a:t>
            </a:r>
            <a:r>
              <a:rPr lang="en-US" dirty="0" err="1">
                <a:solidFill>
                  <a:srgbClr val="FFFF00"/>
                </a:solidFill>
              </a:rPr>
              <a:t>Goto</a:t>
            </a:r>
            <a:r>
              <a:rPr lang="en-US" dirty="0">
                <a:solidFill>
                  <a:srgbClr val="FFFF00"/>
                </a:solidFill>
              </a:rPr>
              <a:t> code” to x86 Assembly code</a:t>
            </a:r>
          </a:p>
          <a:p>
            <a:pPr lvl="1"/>
            <a:r>
              <a:rPr lang="en-US" dirty="0">
                <a:solidFill>
                  <a:srgbClr val="FFFF00"/>
                </a:solidFill>
              </a:rPr>
              <a:t>Less straight-forward to ARM Assembly code (not designed for hand-coding)</a:t>
            </a:r>
          </a:p>
          <a:p>
            <a:r>
              <a:rPr lang="en-US" dirty="0">
                <a:solidFill>
                  <a:srgbClr val="FFFF00"/>
                </a:solidFill>
              </a:rPr>
              <a:t>Compiler will generally follow recipes but will make small optimizations</a:t>
            </a:r>
          </a:p>
          <a:p>
            <a:pPr lvl="1"/>
            <a:r>
              <a:rPr lang="en-US" dirty="0">
                <a:solidFill>
                  <a:srgbClr val="FFFF00"/>
                </a:solidFill>
              </a:rPr>
              <a:t>Optimizing compiler will aggressively deviate from recipes to optimize for faster and/or smaller executable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042030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92</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Procedure Call/Return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2175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Nomenclature</a:t>
            </a:r>
          </a:p>
        </p:txBody>
      </p:sp>
      <p:sp>
        <p:nvSpPr>
          <p:cNvPr id="8" name="Content Placeholder 7">
            <a:extLst>
              <a:ext uri="{FF2B5EF4-FFF2-40B4-BE49-F238E27FC236}">
                <a16:creationId xmlns:a16="http://schemas.microsoft.com/office/drawing/2014/main" id="{77F2DB4F-A3ED-464D-8413-E88452A65962}"/>
              </a:ext>
            </a:extLst>
          </p:cNvPr>
          <p:cNvSpPr>
            <a:spLocks noGrp="1"/>
          </p:cNvSpPr>
          <p:nvPr>
            <p:ph idx="1"/>
          </p:nvPr>
        </p:nvSpPr>
        <p:spPr/>
        <p:txBody>
          <a:bodyPr/>
          <a:lstStyle/>
          <a:p>
            <a:r>
              <a:rPr lang="en-US" dirty="0"/>
              <a:t>Caller</a:t>
            </a:r>
          </a:p>
          <a:p>
            <a:pPr lvl="1"/>
            <a:r>
              <a:rPr lang="en-US" dirty="0"/>
              <a:t>The procedure making the call</a:t>
            </a:r>
          </a:p>
          <a:p>
            <a:endParaRPr lang="en-US" dirty="0"/>
          </a:p>
          <a:p>
            <a:r>
              <a:rPr lang="en-US" dirty="0"/>
              <a:t>Callee</a:t>
            </a:r>
          </a:p>
          <a:p>
            <a:pPr lvl="1"/>
            <a:r>
              <a:rPr lang="en-US" dirty="0"/>
              <a:t>The procedure being called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D687625-1335-2744-B112-6DB46BEEAA7D}"/>
              </a:ext>
            </a:extLst>
          </p:cNvPr>
          <p:cNvSpPr/>
          <p:nvPr/>
        </p:nvSpPr>
        <p:spPr>
          <a:xfrm>
            <a:off x="7363367" y="2463391"/>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10" name="Rounded Rectangular Callout 9">
            <a:extLst>
              <a:ext uri="{FF2B5EF4-FFF2-40B4-BE49-F238E27FC236}">
                <a16:creationId xmlns:a16="http://schemas.microsoft.com/office/drawing/2014/main" id="{3FF6FCD0-7A4C-8645-8965-5C8E09E742D7}"/>
              </a:ext>
            </a:extLst>
          </p:cNvPr>
          <p:cNvSpPr/>
          <p:nvPr/>
        </p:nvSpPr>
        <p:spPr>
          <a:xfrm>
            <a:off x="5964382" y="4759036"/>
            <a:ext cx="914400" cy="612648"/>
          </a:xfrm>
          <a:prstGeom prst="wedgeRoundRectCallout">
            <a:avLst>
              <a:gd name="adj1" fmla="val 228031"/>
              <a:gd name="adj2" fmla="val -268232"/>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caller</a:t>
            </a:r>
          </a:p>
        </p:txBody>
      </p:sp>
      <p:sp>
        <p:nvSpPr>
          <p:cNvPr id="11" name="Rounded Rectangular Callout 10">
            <a:extLst>
              <a:ext uri="{FF2B5EF4-FFF2-40B4-BE49-F238E27FC236}">
                <a16:creationId xmlns:a16="http://schemas.microsoft.com/office/drawing/2014/main" id="{B04D01F1-87CF-464E-BBAE-2C87144BADCF}"/>
              </a:ext>
            </a:extLst>
          </p:cNvPr>
          <p:cNvSpPr/>
          <p:nvPr/>
        </p:nvSpPr>
        <p:spPr>
          <a:xfrm>
            <a:off x="6795655" y="1270199"/>
            <a:ext cx="1080654" cy="612648"/>
          </a:xfrm>
          <a:prstGeom prst="wedgeRoundRectCallout">
            <a:avLst>
              <a:gd name="adj1" fmla="val 104167"/>
              <a:gd name="adj2" fmla="val 174441"/>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callee</a:t>
            </a:r>
          </a:p>
        </p:txBody>
      </p:sp>
    </p:spTree>
    <p:extLst>
      <p:ext uri="{BB962C8B-B14F-4D97-AF65-F5344CB8AC3E}">
        <p14:creationId xmlns:p14="http://schemas.microsoft.com/office/powerpoint/2010/main" val="60690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Region of memory used to keep track of procedure call chain &amp; store local variables</a:t>
            </a:r>
          </a:p>
          <a:p>
            <a:endParaRPr lang="en-US" dirty="0"/>
          </a:p>
          <a:p>
            <a:r>
              <a:rPr lang="en-US" dirty="0"/>
              <a:t>(Mostly) managed as a stack</a:t>
            </a:r>
          </a:p>
          <a:p>
            <a:pPr lvl="1"/>
            <a:r>
              <a:rPr lang="en-US" dirty="0"/>
              <a:t>Stack frames for procedure calls stored LIFO</a:t>
            </a:r>
          </a:p>
          <a:p>
            <a:pPr lvl="1"/>
            <a:r>
              <a:rPr lang="en-US" dirty="0"/>
              <a:t>Can access variables deeper in the stack</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664764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Stack Frame</a:t>
            </a:r>
          </a:p>
          <a:p>
            <a:pPr lvl="1"/>
            <a:r>
              <a:rPr lang="en-US" dirty="0"/>
              <a:t>aka Activation Frame</a:t>
            </a:r>
          </a:p>
          <a:p>
            <a:pPr lvl="1"/>
            <a:r>
              <a:rPr lang="en-US" dirty="0"/>
              <a:t>State of a particular procedure call</a:t>
            </a:r>
          </a:p>
          <a:p>
            <a:pPr lvl="2"/>
            <a:r>
              <a:rPr lang="en-US" dirty="0"/>
              <a:t>Allows same procedure to be called many times (recursion)</a:t>
            </a:r>
          </a:p>
          <a:p>
            <a:pPr lvl="1"/>
            <a:r>
              <a:rPr lang="en-US" dirty="0"/>
              <a:t>Stack discipline: callee returns before caller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2" y="442217"/>
            <a:ext cx="1845285"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9" name="Rectangle 8">
            <a:extLst>
              <a:ext uri="{FF2B5EF4-FFF2-40B4-BE49-F238E27FC236}">
                <a16:creationId xmlns:a16="http://schemas.microsoft.com/office/drawing/2014/main" id="{CF11F3F4-310E-1542-B193-A88F453BD756}"/>
              </a:ext>
            </a:extLst>
          </p:cNvPr>
          <p:cNvSpPr/>
          <p:nvPr/>
        </p:nvSpPr>
        <p:spPr>
          <a:xfrm>
            <a:off x="7712322" y="1240871"/>
            <a:ext cx="1845285"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2" y="1808030"/>
            <a:ext cx="1845285" cy="6238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some_function</a:t>
            </a:r>
            <a:r>
              <a:rPr lang="en-US" dirty="0">
                <a:solidFill>
                  <a:schemeClr val="tx1"/>
                </a:solidFill>
              </a:rPr>
              <a:t>()</a:t>
            </a:r>
          </a:p>
        </p:txBody>
      </p:sp>
      <p:sp>
        <p:nvSpPr>
          <p:cNvPr id="14" name="Rectangle 13">
            <a:extLst>
              <a:ext uri="{FF2B5EF4-FFF2-40B4-BE49-F238E27FC236}">
                <a16:creationId xmlns:a16="http://schemas.microsoft.com/office/drawing/2014/main" id="{44BF4E0F-ACB6-9B46-8D0B-1DD73299198E}"/>
              </a:ext>
            </a:extLst>
          </p:cNvPr>
          <p:cNvSpPr/>
          <p:nvPr/>
        </p:nvSpPr>
        <p:spPr>
          <a:xfrm>
            <a:off x="7712322" y="2431907"/>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(0,4)</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
        <p:nvSpPr>
          <p:cNvPr id="2" name="TextBox 1">
            <a:extLst>
              <a:ext uri="{FF2B5EF4-FFF2-40B4-BE49-F238E27FC236}">
                <a16:creationId xmlns:a16="http://schemas.microsoft.com/office/drawing/2014/main" id="{7382D745-ECDE-8446-A0C3-4CB2BCAA8611}"/>
              </a:ext>
            </a:extLst>
          </p:cNvPr>
          <p:cNvSpPr txBox="1"/>
          <p:nvPr/>
        </p:nvSpPr>
        <p:spPr>
          <a:xfrm>
            <a:off x="3851661" y="4258747"/>
            <a:ext cx="1997663" cy="369332"/>
          </a:xfrm>
          <a:prstGeom prst="rect">
            <a:avLst/>
          </a:prstGeom>
          <a:noFill/>
        </p:spPr>
        <p:txBody>
          <a:bodyPr wrap="none" rtlCol="0">
            <a:spAutoFit/>
          </a:bodyPr>
          <a:lstStyle/>
          <a:p>
            <a:pPr algn="ctr"/>
            <a:r>
              <a:rPr lang="en-US" dirty="0" err="1">
                <a:latin typeface="Lucida Console" panose="020B0609040504020204" pitchFamily="49" charset="0"/>
              </a:rPr>
              <a:t>some_function</a:t>
            </a:r>
            <a:endParaRPr lang="en-US" dirty="0">
              <a:latin typeface="Lucida Console" panose="020B0609040504020204" pitchFamily="49" charset="0"/>
            </a:endParaRPr>
          </a:p>
        </p:txBody>
      </p:sp>
      <p:sp>
        <p:nvSpPr>
          <p:cNvPr id="31" name="TextBox 30">
            <a:extLst>
              <a:ext uri="{FF2B5EF4-FFF2-40B4-BE49-F238E27FC236}">
                <a16:creationId xmlns:a16="http://schemas.microsoft.com/office/drawing/2014/main" id="{1288538B-A5C3-2343-946E-546DEB4F875D}"/>
              </a:ext>
            </a:extLst>
          </p:cNvPr>
          <p:cNvSpPr txBox="1"/>
          <p:nvPr/>
        </p:nvSpPr>
        <p:spPr>
          <a:xfrm>
            <a:off x="4200314" y="4763016"/>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(0,4)</a:t>
            </a:r>
          </a:p>
        </p:txBody>
      </p:sp>
      <p:sp>
        <p:nvSpPr>
          <p:cNvPr id="32" name="TextBox 31">
            <a:extLst>
              <a:ext uri="{FF2B5EF4-FFF2-40B4-BE49-F238E27FC236}">
                <a16:creationId xmlns:a16="http://schemas.microsoft.com/office/drawing/2014/main" id="{2DD27A55-5F20-0D4C-B4D4-3B559A328C2E}"/>
              </a:ext>
            </a:extLst>
          </p:cNvPr>
          <p:cNvSpPr txBox="1"/>
          <p:nvPr/>
        </p:nvSpPr>
        <p:spPr>
          <a:xfrm>
            <a:off x="3388422" y="524148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(0,2)</a:t>
            </a:r>
          </a:p>
        </p:txBody>
      </p:sp>
      <p:sp>
        <p:nvSpPr>
          <p:cNvPr id="33" name="TextBox 32">
            <a:extLst>
              <a:ext uri="{FF2B5EF4-FFF2-40B4-BE49-F238E27FC236}">
                <a16:creationId xmlns:a16="http://schemas.microsoft.com/office/drawing/2014/main" id="{10BF768C-7958-EE45-AEDC-D2B524AB6F75}"/>
              </a:ext>
            </a:extLst>
          </p:cNvPr>
          <p:cNvSpPr txBox="1"/>
          <p:nvPr/>
        </p:nvSpPr>
        <p:spPr>
          <a:xfrm>
            <a:off x="4949887" y="5245799"/>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(3,4)</a:t>
            </a:r>
          </a:p>
        </p:txBody>
      </p:sp>
      <p:sp>
        <p:nvSpPr>
          <p:cNvPr id="34" name="TextBox 33">
            <a:extLst>
              <a:ext uri="{FF2B5EF4-FFF2-40B4-BE49-F238E27FC236}">
                <a16:creationId xmlns:a16="http://schemas.microsoft.com/office/drawing/2014/main" id="{E62B8709-6E31-6840-B756-7CFEA0FBFFE1}"/>
              </a:ext>
            </a:extLst>
          </p:cNvPr>
          <p:cNvSpPr txBox="1"/>
          <p:nvPr/>
        </p:nvSpPr>
        <p:spPr>
          <a:xfrm>
            <a:off x="2598992" y="578382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(0,1)</a:t>
            </a:r>
          </a:p>
        </p:txBody>
      </p:sp>
      <p:sp>
        <p:nvSpPr>
          <p:cNvPr id="35" name="TextBox 34">
            <a:extLst>
              <a:ext uri="{FF2B5EF4-FFF2-40B4-BE49-F238E27FC236}">
                <a16:creationId xmlns:a16="http://schemas.microsoft.com/office/drawing/2014/main" id="{04573890-2CB0-B042-8171-0385FEA84C79}"/>
              </a:ext>
            </a:extLst>
          </p:cNvPr>
          <p:cNvSpPr txBox="1"/>
          <p:nvPr/>
        </p:nvSpPr>
        <p:spPr>
          <a:xfrm>
            <a:off x="3899348" y="5793368"/>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(2,2)</a:t>
            </a:r>
          </a:p>
        </p:txBody>
      </p:sp>
      <p:cxnSp>
        <p:nvCxnSpPr>
          <p:cNvPr id="12" name="Straight Connector 11">
            <a:extLst>
              <a:ext uri="{FF2B5EF4-FFF2-40B4-BE49-F238E27FC236}">
                <a16:creationId xmlns:a16="http://schemas.microsoft.com/office/drawing/2014/main" id="{BD760B71-F8E5-2B48-9C1A-5017EC692459}"/>
              </a:ext>
            </a:extLst>
          </p:cNvPr>
          <p:cNvCxnSpPr>
            <a:stCxn id="2" idx="2"/>
            <a:endCxn id="31" idx="0"/>
          </p:cNvCxnSpPr>
          <p:nvPr/>
        </p:nvCxnSpPr>
        <p:spPr>
          <a:xfrm flipH="1">
            <a:off x="4850492" y="4628079"/>
            <a:ext cx="1" cy="1349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B92F8-73AB-C64D-9A0D-91EA7135AB31}"/>
              </a:ext>
            </a:extLst>
          </p:cNvPr>
          <p:cNvCxnSpPr>
            <a:cxnSpLocks/>
            <a:stCxn id="31" idx="2"/>
            <a:endCxn id="32" idx="0"/>
          </p:cNvCxnSpPr>
          <p:nvPr/>
        </p:nvCxnSpPr>
        <p:spPr>
          <a:xfrm flipH="1">
            <a:off x="4038600" y="5132348"/>
            <a:ext cx="811892" cy="1091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455B35-2B38-C143-8C66-54B662171E9F}"/>
              </a:ext>
            </a:extLst>
          </p:cNvPr>
          <p:cNvCxnSpPr>
            <a:cxnSpLocks/>
            <a:stCxn id="31" idx="2"/>
            <a:endCxn id="33" idx="0"/>
          </p:cNvCxnSpPr>
          <p:nvPr/>
        </p:nvCxnSpPr>
        <p:spPr>
          <a:xfrm>
            <a:off x="4850492" y="5132348"/>
            <a:ext cx="749573" cy="11345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CFBD59-B9A8-404A-909D-7E230F76E456}"/>
              </a:ext>
            </a:extLst>
          </p:cNvPr>
          <p:cNvCxnSpPr>
            <a:cxnSpLocks/>
            <a:stCxn id="32" idx="2"/>
            <a:endCxn id="34" idx="0"/>
          </p:cNvCxnSpPr>
          <p:nvPr/>
        </p:nvCxnSpPr>
        <p:spPr>
          <a:xfrm flipH="1">
            <a:off x="3249170" y="5610816"/>
            <a:ext cx="789430" cy="1730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F4422A-863D-5746-99C5-B8A86B7CDCDE}"/>
              </a:ext>
            </a:extLst>
          </p:cNvPr>
          <p:cNvCxnSpPr>
            <a:cxnSpLocks/>
            <a:stCxn id="32" idx="2"/>
            <a:endCxn id="35" idx="0"/>
          </p:cNvCxnSpPr>
          <p:nvPr/>
        </p:nvCxnSpPr>
        <p:spPr>
          <a:xfrm>
            <a:off x="4038600" y="5610816"/>
            <a:ext cx="510926" cy="1825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2979918-83D6-614A-B286-46E57F3EA8A2}"/>
              </a:ext>
            </a:extLst>
          </p:cNvPr>
          <p:cNvSpPr/>
          <p:nvPr/>
        </p:nvSpPr>
        <p:spPr>
          <a:xfrm>
            <a:off x="7712322" y="3055783"/>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(0,2)</a:t>
            </a:r>
          </a:p>
        </p:txBody>
      </p:sp>
      <p:sp>
        <p:nvSpPr>
          <p:cNvPr id="47" name="Rectangle 46">
            <a:extLst>
              <a:ext uri="{FF2B5EF4-FFF2-40B4-BE49-F238E27FC236}">
                <a16:creationId xmlns:a16="http://schemas.microsoft.com/office/drawing/2014/main" id="{C5DEE943-3AA9-7944-917C-93C53F3AB7FD}"/>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(0,1)</a:t>
            </a:r>
          </a:p>
        </p:txBody>
      </p:sp>
      <p:sp>
        <p:nvSpPr>
          <p:cNvPr id="48" name="Rectangle 47">
            <a:extLst>
              <a:ext uri="{FF2B5EF4-FFF2-40B4-BE49-F238E27FC236}">
                <a16:creationId xmlns:a16="http://schemas.microsoft.com/office/drawing/2014/main" id="{1C71F945-56F9-D745-84D3-451D19D35CF6}"/>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(2,2)</a:t>
            </a:r>
          </a:p>
        </p:txBody>
      </p:sp>
      <p:sp>
        <p:nvSpPr>
          <p:cNvPr id="49" name="Rectangle 48">
            <a:extLst>
              <a:ext uri="{FF2B5EF4-FFF2-40B4-BE49-F238E27FC236}">
                <a16:creationId xmlns:a16="http://schemas.microsoft.com/office/drawing/2014/main" id="{1ACEC888-41AF-E144-9DB0-70749030119E}"/>
              </a:ext>
            </a:extLst>
          </p:cNvPr>
          <p:cNvSpPr/>
          <p:nvPr/>
        </p:nvSpPr>
        <p:spPr>
          <a:xfrm>
            <a:off x="7712322" y="3044818"/>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(3,4)</a:t>
            </a:r>
          </a:p>
        </p:txBody>
      </p:sp>
    </p:spTree>
    <p:extLst>
      <p:ext uri="{BB962C8B-B14F-4D97-AF65-F5344CB8AC3E}">
        <p14:creationId xmlns:p14="http://schemas.microsoft.com/office/powerpoint/2010/main" val="38970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grpId="0" nodeType="afterEffect">
                                  <p:stCondLst>
                                    <p:cond delay="50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x86 &amp; ARM typically have stack at the high end of address space</a:t>
            </a:r>
          </a:p>
          <a:p>
            <a:pPr lvl="1"/>
            <a:r>
              <a:rPr lang="en-US" dirty="0"/>
              <a:t>Typically grows from higher addresses to lower addresses</a:t>
            </a:r>
          </a:p>
          <a:p>
            <a:endParaRPr lang="en-US" dirty="0"/>
          </a:p>
          <a:p>
            <a:r>
              <a:rPr lang="en-US" dirty="0"/>
              <a:t>Stack pointer contains the address of the top of the stack</a:t>
            </a:r>
          </a:p>
          <a:p>
            <a:pPr lvl="1"/>
            <a:r>
              <a:rPr lang="en-US" dirty="0"/>
              <a:t>%</a:t>
            </a:r>
            <a:r>
              <a:rPr lang="en-US" dirty="0" err="1"/>
              <a:t>rsp</a:t>
            </a:r>
            <a:r>
              <a:rPr lang="en-US" dirty="0"/>
              <a:t> (x86), SP (ARM)</a:t>
            </a:r>
          </a:p>
          <a:p>
            <a:pPr lvl="1"/>
            <a:r>
              <a:rPr lang="en-US" dirty="0"/>
              <a:t>Contains the lowest stack address</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C79A912-50CF-5D4F-B78A-46CE65F958B2}"/>
              </a:ext>
            </a:extLst>
          </p:cNvPr>
          <p:cNvSpPr txBox="1"/>
          <p:nvPr/>
        </p:nvSpPr>
        <p:spPr>
          <a:xfrm>
            <a:off x="5536283" y="5987018"/>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360EDCCF-2942-3D4C-BF7D-4B6A1A1D35FD}"/>
              </a:ext>
            </a:extLst>
          </p:cNvPr>
          <p:cNvCxnSpPr>
            <a:cxnSpLocks/>
            <a:stCxn id="15" idx="3"/>
          </p:cNvCxnSpPr>
          <p:nvPr/>
        </p:nvCxnSpPr>
        <p:spPr>
          <a:xfrm>
            <a:off x="6944810" y="6171684"/>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059097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Consequences of Stack Growing</a:t>
            </a:r>
            <a:br>
              <a:rPr lang="en-US" dirty="0"/>
            </a:br>
            <a:r>
              <a:rPr lang="en-US" dirty="0"/>
              <a:t>to Lower Addresses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Reduced likelihood of collision with heap (stack overflow)</a:t>
            </a:r>
          </a:p>
          <a:p>
            <a:endParaRPr lang="en-US" dirty="0"/>
          </a:p>
          <a:p>
            <a:r>
              <a:rPr lang="en-US" dirty="0"/>
              <a:t>Variables stored on stack are </a:t>
            </a:r>
            <a:r>
              <a:rPr lang="en-US" i="1" dirty="0"/>
              <a:t>always</a:t>
            </a:r>
            <a:r>
              <a:rPr lang="en-US" dirty="0"/>
              <a:t> accessed with non-negative displacements</a:t>
            </a:r>
          </a:p>
          <a:p>
            <a:pPr lvl="1"/>
            <a:r>
              <a:rPr lang="en-US" dirty="0"/>
              <a:t>Some ISAs can optimize for this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B6AF8152-82A4-7841-9992-6FD2EABACA4D}"/>
              </a:ext>
            </a:extLst>
          </p:cNvPr>
          <p:cNvGrpSpPr/>
          <p:nvPr/>
        </p:nvGrpSpPr>
        <p:grpSpPr>
          <a:xfrm>
            <a:off x="9477394" y="60410"/>
            <a:ext cx="1815113" cy="6824567"/>
            <a:chOff x="10113773" y="2610124"/>
            <a:chExt cx="1815113" cy="6824567"/>
          </a:xfrm>
        </p:grpSpPr>
        <p:sp>
          <p:nvSpPr>
            <p:cNvPr id="21" name="TextBox 20">
              <a:extLst>
                <a:ext uri="{FF2B5EF4-FFF2-40B4-BE49-F238E27FC236}">
                  <a16:creationId xmlns:a16="http://schemas.microsoft.com/office/drawing/2014/main" id="{08F2E3C7-6661-A847-A83F-DB53BBBE8A0E}"/>
                </a:ext>
              </a:extLst>
            </p:cNvPr>
            <p:cNvSpPr txBox="1"/>
            <p:nvPr/>
          </p:nvSpPr>
          <p:spPr>
            <a:xfrm>
              <a:off x="10113773" y="2610124"/>
              <a:ext cx="1815113" cy="369332"/>
            </a:xfrm>
            <a:prstGeom prst="rect">
              <a:avLst/>
            </a:prstGeom>
            <a:noFill/>
          </p:spPr>
          <p:txBody>
            <a:bodyPr wrap="none" rtlCol="0">
              <a:spAutoFit/>
            </a:bodyPr>
            <a:lstStyle/>
            <a:p>
              <a:pPr algn="ctr"/>
              <a:r>
                <a:rPr lang="en-US" dirty="0"/>
                <a:t>Higher Addresses</a:t>
              </a:r>
            </a:p>
          </p:txBody>
        </p:sp>
        <p:sp>
          <p:nvSpPr>
            <p:cNvPr id="22" name="TextBox 21">
              <a:extLst>
                <a:ext uri="{FF2B5EF4-FFF2-40B4-BE49-F238E27FC236}">
                  <a16:creationId xmlns:a16="http://schemas.microsoft.com/office/drawing/2014/main" id="{4A9AA578-817D-9941-8F7D-8345DF59D5A8}"/>
                </a:ext>
              </a:extLst>
            </p:cNvPr>
            <p:cNvSpPr txBox="1"/>
            <p:nvPr/>
          </p:nvSpPr>
          <p:spPr>
            <a:xfrm>
              <a:off x="10160004" y="9065359"/>
              <a:ext cx="1768882" cy="369332"/>
            </a:xfrm>
            <a:prstGeom prst="rect">
              <a:avLst/>
            </a:prstGeom>
            <a:noFill/>
          </p:spPr>
          <p:txBody>
            <a:bodyPr wrap="none" rtlCol="0">
              <a:spAutoFit/>
            </a:bodyPr>
            <a:lstStyle/>
            <a:p>
              <a:pPr algn="ctr"/>
              <a:r>
                <a:rPr lang="en-US" dirty="0"/>
                <a:t>Lower Addresses</a:t>
              </a:r>
            </a:p>
          </p:txBody>
        </p:sp>
      </p:grpSp>
      <p:grpSp>
        <p:nvGrpSpPr>
          <p:cNvPr id="33" name="Group 32">
            <a:extLst>
              <a:ext uri="{FF2B5EF4-FFF2-40B4-BE49-F238E27FC236}">
                <a16:creationId xmlns:a16="http://schemas.microsoft.com/office/drawing/2014/main" id="{22EFCD5A-26DE-1D42-ABF8-534A656CEEC9}"/>
              </a:ext>
            </a:extLst>
          </p:cNvPr>
          <p:cNvGrpSpPr/>
          <p:nvPr/>
        </p:nvGrpSpPr>
        <p:grpSpPr>
          <a:xfrm>
            <a:off x="8703106" y="346100"/>
            <a:ext cx="1469984" cy="6191749"/>
            <a:chOff x="8512216" y="365125"/>
            <a:chExt cx="1469984" cy="6191749"/>
          </a:xfrm>
        </p:grpSpPr>
        <p:sp>
          <p:nvSpPr>
            <p:cNvPr id="14" name="Rectangle 13">
              <a:extLst>
                <a:ext uri="{FF2B5EF4-FFF2-40B4-BE49-F238E27FC236}">
                  <a16:creationId xmlns:a16="http://schemas.microsoft.com/office/drawing/2014/main" id="{6209B5DB-27D8-D745-9D02-42AE0F79E1E0}"/>
                </a:ext>
              </a:extLst>
            </p:cNvPr>
            <p:cNvSpPr/>
            <p:nvPr/>
          </p:nvSpPr>
          <p:spPr>
            <a:xfrm>
              <a:off x="8512216" y="5078619"/>
              <a:ext cx="1469984" cy="14782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4AC7291E-523A-884E-8ED7-ADADB146A320}"/>
                </a:ext>
              </a:extLst>
            </p:cNvPr>
            <p:cNvSpPr/>
            <p:nvPr/>
          </p:nvSpPr>
          <p:spPr>
            <a:xfrm>
              <a:off x="8512216" y="1291391"/>
              <a:ext cx="1469984" cy="266360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7562A17C-85D7-1040-9183-145C1FE29711}"/>
                </a:ext>
              </a:extLst>
            </p:cNvPr>
            <p:cNvSpPr/>
            <p:nvPr/>
          </p:nvSpPr>
          <p:spPr>
            <a:xfrm>
              <a:off x="8512216" y="5598859"/>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5" name="Document 14">
              <a:extLst>
                <a:ext uri="{FF2B5EF4-FFF2-40B4-BE49-F238E27FC236}">
                  <a16:creationId xmlns:a16="http://schemas.microsoft.com/office/drawing/2014/main" id="{C402925C-D8BC-EB46-A0C3-FFCEECB9BEAE}"/>
                </a:ext>
              </a:extLst>
            </p:cNvPr>
            <p:cNvSpPr/>
            <p:nvPr/>
          </p:nvSpPr>
          <p:spPr>
            <a:xfrm>
              <a:off x="8512216" y="365125"/>
              <a:ext cx="1469984" cy="1553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cxnSp>
          <p:nvCxnSpPr>
            <p:cNvPr id="26" name="Straight Arrow Connector 25">
              <a:extLst>
                <a:ext uri="{FF2B5EF4-FFF2-40B4-BE49-F238E27FC236}">
                  <a16:creationId xmlns:a16="http://schemas.microsoft.com/office/drawing/2014/main" id="{E3CA16AF-9255-C34E-AE31-8ADF508EC60A}"/>
                </a:ext>
              </a:extLst>
            </p:cNvPr>
            <p:cNvCxnSpPr>
              <a:cxnSpLocks/>
              <a:stCxn id="11" idx="0"/>
            </p:cNvCxnSpPr>
            <p:nvPr/>
          </p:nvCxnSpPr>
          <p:spPr>
            <a:xfrm>
              <a:off x="9247208" y="1291391"/>
              <a:ext cx="0" cy="1006230"/>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D5D39C-52AB-B541-B643-8B28D45840DE}"/>
                </a:ext>
              </a:extLst>
            </p:cNvPr>
            <p:cNvSpPr/>
            <p:nvPr/>
          </p:nvSpPr>
          <p:spPr>
            <a:xfrm>
              <a:off x="8512216" y="3421245"/>
              <a:ext cx="1469984" cy="1657374"/>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0" name="Straight Arrow Connector 29">
              <a:extLst>
                <a:ext uri="{FF2B5EF4-FFF2-40B4-BE49-F238E27FC236}">
                  <a16:creationId xmlns:a16="http://schemas.microsoft.com/office/drawing/2014/main" id="{A9202EF4-0869-E844-A009-7A3B21E757D3}"/>
                </a:ext>
              </a:extLst>
            </p:cNvPr>
            <p:cNvCxnSpPr>
              <a:cxnSpLocks/>
              <a:stCxn id="11" idx="2"/>
            </p:cNvCxnSpPr>
            <p:nvPr/>
          </p:nvCxnSpPr>
          <p:spPr>
            <a:xfrm flipV="1">
              <a:off x="9247208" y="2998852"/>
              <a:ext cx="0" cy="956143"/>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le 35">
            <a:extLst>
              <a:ext uri="{FF2B5EF4-FFF2-40B4-BE49-F238E27FC236}">
                <a16:creationId xmlns:a16="http://schemas.microsoft.com/office/drawing/2014/main" id="{1EFBDBBD-0EBD-884F-B783-59B675B696CD}"/>
              </a:ext>
            </a:extLst>
          </p:cNvPr>
          <p:cNvSpPr/>
          <p:nvPr/>
        </p:nvSpPr>
        <p:spPr>
          <a:xfrm>
            <a:off x="5505820" y="3520965"/>
            <a:ext cx="3033406" cy="28845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$88,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 4(%</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$3, 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$4, 12(%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$18, 68(%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$19, 72(%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$20, 76(%</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grpSp>
        <p:nvGrpSpPr>
          <p:cNvPr id="53" name="Group 52">
            <a:extLst>
              <a:ext uri="{FF2B5EF4-FFF2-40B4-BE49-F238E27FC236}">
                <a16:creationId xmlns:a16="http://schemas.microsoft.com/office/drawing/2014/main" id="{614FB143-BB7D-134E-83C3-31F79CCAB69A}"/>
              </a:ext>
            </a:extLst>
          </p:cNvPr>
          <p:cNvGrpSpPr/>
          <p:nvPr/>
        </p:nvGrpSpPr>
        <p:grpSpPr>
          <a:xfrm>
            <a:off x="10632621" y="376819"/>
            <a:ext cx="1469984" cy="6191750"/>
            <a:chOff x="10632621" y="376819"/>
            <a:chExt cx="1469984" cy="6191750"/>
          </a:xfrm>
        </p:grpSpPr>
        <p:sp>
          <p:nvSpPr>
            <p:cNvPr id="29" name="Rectangle 28">
              <a:extLst>
                <a:ext uri="{FF2B5EF4-FFF2-40B4-BE49-F238E27FC236}">
                  <a16:creationId xmlns:a16="http://schemas.microsoft.com/office/drawing/2014/main" id="{4E5481D9-F177-FD42-AF9D-6AC7D7BF2B60}"/>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42" name="Rectangle 41">
              <a:extLst>
                <a:ext uri="{FF2B5EF4-FFF2-40B4-BE49-F238E27FC236}">
                  <a16:creationId xmlns:a16="http://schemas.microsoft.com/office/drawing/2014/main" id="{8D2BFB98-DE14-7948-920B-83187409EE92}"/>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Document 14">
              <a:extLst>
                <a:ext uri="{FF2B5EF4-FFF2-40B4-BE49-F238E27FC236}">
                  <a16:creationId xmlns:a16="http://schemas.microsoft.com/office/drawing/2014/main" id="{40BE5A04-D51F-CE4C-98B4-9FA1A61E4A33}"/>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27" name="Rectangle 26">
              <a:extLst>
                <a:ext uri="{FF2B5EF4-FFF2-40B4-BE49-F238E27FC236}">
                  <a16:creationId xmlns:a16="http://schemas.microsoft.com/office/drawing/2014/main" id="{56131BA8-7A8B-BB49-A517-DFB07D905EEF}"/>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6C7BFA18-057F-874C-A449-040C90906618}"/>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37" name="Rectangle 11">
              <a:extLst>
                <a:ext uri="{FF2B5EF4-FFF2-40B4-BE49-F238E27FC236}">
                  <a16:creationId xmlns:a16="http://schemas.microsoft.com/office/drawing/2014/main" id="{A2B57A26-4851-DE4E-BC12-D4CE5F89AF5B}"/>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8" name="Straight Arrow Connector 37">
              <a:extLst>
                <a:ext uri="{FF2B5EF4-FFF2-40B4-BE49-F238E27FC236}">
                  <a16:creationId xmlns:a16="http://schemas.microsoft.com/office/drawing/2014/main" id="{C307F625-E899-2E4C-B3D8-FDE833E55DF8}"/>
                </a:ext>
              </a:extLst>
            </p:cNvPr>
            <p:cNvCxnSpPr>
              <a:cxnSpLocks/>
              <a:stCxn id="27"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ocument 14">
              <a:extLst>
                <a:ext uri="{FF2B5EF4-FFF2-40B4-BE49-F238E27FC236}">
                  <a16:creationId xmlns:a16="http://schemas.microsoft.com/office/drawing/2014/main" id="{94D2AAEE-D744-1044-B5E9-D095052D2E82}"/>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40" name="Rectangle 39">
              <a:extLst>
                <a:ext uri="{FF2B5EF4-FFF2-40B4-BE49-F238E27FC236}">
                  <a16:creationId xmlns:a16="http://schemas.microsoft.com/office/drawing/2014/main" id="{A5CA229B-70F2-0A4F-B732-08E031ACEBC3}"/>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32" name="Straight Arrow Connector 31">
              <a:extLst>
                <a:ext uri="{FF2B5EF4-FFF2-40B4-BE49-F238E27FC236}">
                  <a16:creationId xmlns:a16="http://schemas.microsoft.com/office/drawing/2014/main" id="{D9939AAC-99CE-E144-A3FD-A0E75A435A94}"/>
                </a:ext>
              </a:extLst>
            </p:cNvPr>
            <p:cNvCxnSpPr>
              <a:cxnSpLocks/>
              <a:stCxn id="27"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1219C0-ADE2-C24A-8A7E-FABEB7269955}"/>
                </a:ext>
              </a:extLst>
            </p:cNvPr>
            <p:cNvCxnSpPr>
              <a:cxnSpLocks/>
              <a:stCxn id="4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5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r>
              <a:rPr lang="en-US" dirty="0"/>
              <a:t>Fetch operand from </a:t>
            </a:r>
            <a:r>
              <a:rPr lang="en-US" i="1" dirty="0" err="1"/>
              <a:t>src</a:t>
            </a:r>
            <a:r>
              <a:rPr lang="en-US" dirty="0"/>
              <a:t> (register or immediate)</a:t>
            </a:r>
          </a:p>
          <a:p>
            <a:pPr lvl="1"/>
            <a:r>
              <a:rPr lang="en-US" dirty="0"/>
              <a:t>Decrement %</a:t>
            </a:r>
            <a:r>
              <a:rPr lang="en-US" dirty="0" err="1"/>
              <a:t>rsp</a:t>
            </a:r>
            <a:r>
              <a:rPr lang="en-US" dirty="0"/>
              <a:t> by 8</a:t>
            </a:r>
          </a:p>
          <a:p>
            <a:pPr lvl="1"/>
            <a:r>
              <a:rPr lang="en-US" dirty="0"/>
              <a:t>Store operand to address held by %</a:t>
            </a:r>
            <a:r>
              <a:rPr lang="en-US" dirty="0" err="1"/>
              <a:t>rsp</a:t>
            </a:r>
            <a:endParaRPr lang="en-US" dirty="0"/>
          </a:p>
          <a:p>
            <a:r>
              <a:rPr lang="en-US" dirty="0"/>
              <a:t>Equivalent to</a:t>
            </a:r>
          </a:p>
          <a:p>
            <a:pPr lvl="1"/>
            <a:r>
              <a:rPr lang="en-US" dirty="0" err="1">
                <a:latin typeface="Lucida Console" panose="020B0609040504020204" pitchFamily="49" charset="0"/>
              </a:rPr>
              <a:t>subq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a:p>
            <a:pPr lvl="1"/>
            <a:r>
              <a:rPr lang="en-US" dirty="0" err="1">
                <a:latin typeface="Lucida Console" panose="020B0609040504020204" pitchFamily="49" charset="0"/>
              </a:rPr>
              <a:t>movq</a:t>
            </a:r>
            <a:r>
              <a:rPr lang="en-US" dirty="0">
                <a:latin typeface="Lucida Console" panose="020B0609040504020204" pitchFamily="49" charset="0"/>
              </a:rPr>
              <a:t> </a:t>
            </a:r>
            <a:r>
              <a:rPr lang="en-US" i="1" dirty="0" err="1">
                <a:latin typeface="Lucida Console" panose="020B0609040504020204" pitchFamily="49" charset="0"/>
              </a:rPr>
              <a:t>src</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100753"/>
            <a:ext cx="2192092" cy="369332"/>
            <a:chOff x="6096000" y="5100753"/>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100753"/>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15" idx="1"/>
            </p:cNvCxnSpPr>
            <p:nvPr/>
          </p:nvCxnSpPr>
          <p:spPr>
            <a:xfrm flipV="1">
              <a:off x="7504527" y="5283316"/>
              <a:ext cx="783565" cy="210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44475" cy="323344"/>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25038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par>
                                <p:cTn id="8" presetID="42" presetClass="path" presetSubtype="0" accel="50000" decel="50000" fill="hold" nodeType="withEffect">
                                  <p:stCondLst>
                                    <p:cond delay="0"/>
                                  </p:stCondLst>
                                  <p:childTnLst>
                                    <p:animMotion origin="layout" path="M -3.75E-6 -1.85185E-6 L -3.75E-6 0.05116 " pathEditMode="relative" rAng="0" ptsTypes="AA">
                                      <p:cBhvr>
                                        <p:cTn id="9" dur="1000" fill="hold"/>
                                        <p:tgtEl>
                                          <p:spTgt spid="21"/>
                                        </p:tgtEl>
                                        <p:attrNameLst>
                                          <p:attrName>ppt_x</p:attrName>
                                          <p:attrName>ppt_y</p:attrName>
                                        </p:attrNameLst>
                                      </p:cBhvr>
                                      <p:rCtr x="0" y="2546"/>
                                    </p:animMotion>
                                  </p:childTnLst>
                                </p:cTn>
                              </p:par>
                              <p:par>
                                <p:cTn id="10" presetID="22"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Pop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popq</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a:t>Load </a:t>
            </a:r>
            <a:r>
              <a:rPr lang="en-US" dirty="0"/>
              <a:t>operand from address held by %</a:t>
            </a:r>
            <a:r>
              <a:rPr lang="en-US" dirty="0" err="1"/>
              <a:t>rsp</a:t>
            </a:r>
            <a:endParaRPr lang="en-US" dirty="0"/>
          </a:p>
          <a:p>
            <a:pPr lvl="1"/>
            <a:r>
              <a:rPr lang="en-US" dirty="0"/>
              <a:t>Increment %</a:t>
            </a:r>
            <a:r>
              <a:rPr lang="en-US" dirty="0" err="1"/>
              <a:t>rsp</a:t>
            </a:r>
            <a:r>
              <a:rPr lang="en-US" dirty="0"/>
              <a:t> by 8</a:t>
            </a:r>
          </a:p>
          <a:p>
            <a:pPr lvl="1"/>
            <a:r>
              <a:rPr lang="en-US" dirty="0"/>
              <a:t>Save operand to </a:t>
            </a:r>
            <a:r>
              <a:rPr lang="en-US" i="1" dirty="0" err="1"/>
              <a:t>R</a:t>
            </a:r>
            <a:r>
              <a:rPr lang="en-US" i="1" baseline="-25000" dirty="0" err="1"/>
              <a:t>dest</a:t>
            </a:r>
            <a:endParaRPr lang="en-US" baseline="-25000" dirty="0"/>
          </a:p>
          <a:p>
            <a:r>
              <a:rPr lang="en-US" dirty="0"/>
              <a:t>Equivalent to</a:t>
            </a:r>
          </a:p>
          <a:p>
            <a:pPr lvl="1"/>
            <a:r>
              <a:rPr lang="en-US" dirty="0" err="1">
                <a:latin typeface="Lucida Console" panose="020B0609040504020204" pitchFamily="49" charset="0"/>
              </a:rPr>
              <a:t>movq</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latin typeface="Lucida Console" panose="020B0609040504020204" pitchFamily="49" charset="0"/>
              </a:rPr>
              <a:t>addq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449449"/>
            <a:ext cx="2192092" cy="369332"/>
            <a:chOff x="6096000" y="5449449"/>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449449"/>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20" idx="1"/>
            </p:cNvCxnSpPr>
            <p:nvPr/>
          </p:nvCxnSpPr>
          <p:spPr>
            <a:xfrm>
              <a:off x="7504527" y="5634115"/>
              <a:ext cx="783565" cy="2104"/>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83732" cy="323165"/>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104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75E-6 2.22222E-6 L -0.00195 -0.05579 " pathEditMode="relative" rAng="0" ptsTypes="AA">
                                      <p:cBhvr>
                                        <p:cTn id="9" dur="1000" fill="hold"/>
                                        <p:tgtEl>
                                          <p:spTgt spid="21"/>
                                        </p:tgtEl>
                                        <p:attrNameLst>
                                          <p:attrName>ppt_x</p:attrName>
                                          <p:attrName>ppt_y</p:attrName>
                                        </p:attrNameLst>
                                      </p:cBhvr>
                                      <p:rCtr x="-104" y="-2801"/>
                                    </p:animMotion>
                                  </p:childTnLst>
                                </p:cTn>
                              </p:par>
                              <p:par>
                                <p:cTn id="10" presetID="22" presetClass="entr" presetSubtype="4"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54012</TotalTime>
  <Words>21052</Words>
  <Application>Microsoft Macintosh PowerPoint</Application>
  <PresentationFormat>Widescreen</PresentationFormat>
  <Paragraphs>3855</Paragraphs>
  <Slides>125</Slides>
  <Notes>110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Calibri</vt:lpstr>
      <vt:lpstr>Calibri Light</vt:lpstr>
      <vt:lpstr>Courier</vt:lpstr>
      <vt:lpstr>Courier New</vt:lpstr>
      <vt:lpstr>Courier New Bold</vt:lpstr>
      <vt:lpstr>Lucida Console</vt:lpstr>
      <vt:lpstr>Trebuchet MS</vt:lpstr>
      <vt:lpstr>Office Theme</vt:lpstr>
      <vt:lpstr>Translating C’s Data Structures &amp; Control Structures into Assembly Code</vt:lpstr>
      <vt:lpstr>PowerPoint Presentation</vt:lpstr>
      <vt:lpstr>Structured Data: One-Dimensional Arrays</vt:lpstr>
      <vt:lpstr>Array Overview</vt:lpstr>
      <vt:lpstr>Array Indexing  Pointer Arithmetic</vt:lpstr>
      <vt:lpstr>Array Access</vt:lpstr>
      <vt:lpstr>Element Addresses (x86)</vt:lpstr>
      <vt:lpstr>Element Addresses (ARM)</vt:lpstr>
      <vt:lpstr>Example: Traversing an Array (x86)</vt:lpstr>
      <vt:lpstr>Example: Traversing an Array (ARM)</vt:lpstr>
      <vt:lpstr>Example: Traversing an Array (x86)</vt:lpstr>
      <vt:lpstr>Example: Traversing an Array (ARM)</vt:lpstr>
      <vt:lpstr>Pointer Arithmetic</vt:lpstr>
      <vt:lpstr>Pointer Arithmetic Practice</vt:lpstr>
      <vt:lpstr>Structured Data: Nested Arrays</vt:lpstr>
      <vt:lpstr>Multidimensional Arrays</vt:lpstr>
      <vt:lpstr>Nested Array = Array of Arrays</vt:lpstr>
      <vt:lpstr>Nested Array = Array of Arrays</vt:lpstr>
      <vt:lpstr>Nested Arrays: Example</vt:lpstr>
      <vt:lpstr>Nested Arrays: Example</vt:lpstr>
      <vt:lpstr>Let’s break that down</vt:lpstr>
      <vt:lpstr>Base Address of Row [i]</vt:lpstr>
      <vt:lpstr>Address of Element [i][j]</vt:lpstr>
      <vt:lpstr>Address of Element [i][j]</vt:lpstr>
      <vt:lpstr> Find the Array’s Dimensions</vt:lpstr>
      <vt:lpstr> Find the Array’s Dimensions</vt:lpstr>
      <vt:lpstr>Nested Arrays are Great, but…</vt:lpstr>
      <vt:lpstr>Structured Data: Iliffe Vectors</vt:lpstr>
      <vt:lpstr>Illiffe Vector = Array of Pointers to Arrays</vt:lpstr>
      <vt:lpstr>Iliffe Vector</vt:lpstr>
      <vt:lpstr>Iliffe Vectors: Example</vt:lpstr>
      <vt:lpstr>Let’s step through that</vt:lpstr>
      <vt:lpstr>Iliffe Vectors: Example</vt:lpstr>
      <vt:lpstr>Let’s step through that</vt:lpstr>
      <vt:lpstr>Similar Accesses in C Different Accesses in Assembly</vt:lpstr>
      <vt:lpstr>Structured Data: Structs</vt:lpstr>
      <vt:lpstr>Struct Overview aka “Record”</vt:lpstr>
      <vt:lpstr>Structure layout</vt:lpstr>
      <vt:lpstr>Structure layout</vt:lpstr>
      <vt:lpstr>Field Alignment</vt:lpstr>
      <vt:lpstr>Field Alignment (64-bit system)</vt:lpstr>
      <vt:lpstr>Field Alignment</vt:lpstr>
      <vt:lpstr>Data Structures: Key Ideas</vt:lpstr>
      <vt:lpstr>Structured Programming: Condition Codes/Flags</vt:lpstr>
      <vt:lpstr>Process State</vt:lpstr>
      <vt:lpstr>Condition Codes/Flags: Setting Implicitly</vt:lpstr>
      <vt:lpstr>Condition Codes/Flags: Setting Explicitly</vt:lpstr>
      <vt:lpstr>Jumping/Branching: Conditions independent of signed/unsigned</vt:lpstr>
      <vt:lpstr>Jumping/Branching: Signed values</vt:lpstr>
      <vt:lpstr>Jumping/Branching: Unsigned values</vt:lpstr>
      <vt:lpstr>Nifty Optimization</vt:lpstr>
      <vt:lpstr>Structured Programming: Recipes’ Intermediate Form</vt:lpstr>
      <vt:lpstr>GOTO Statements: Handle with Care</vt:lpstr>
      <vt:lpstr>Structured Programming: Conditional Statements</vt:lpstr>
      <vt:lpstr>If-Then-Else: Example</vt:lpstr>
      <vt:lpstr>Let’s step through that</vt:lpstr>
      <vt:lpstr>If-Then-Else: Recipe</vt:lpstr>
      <vt:lpstr>Tautologies of Expression Negation</vt:lpstr>
      <vt:lpstr>If-Then-Else: Example</vt:lpstr>
      <vt:lpstr>Compound Conditionals: Conjunction</vt:lpstr>
      <vt:lpstr>Compound Conditionals: Disjunction (-O0)</vt:lpstr>
      <vt:lpstr>Compound Conditionals: Disjunction (-Og)</vt:lpstr>
      <vt:lpstr>Conditional Set</vt:lpstr>
      <vt:lpstr>Conditional Assignments</vt:lpstr>
      <vt:lpstr>Conditional Assignment: Recipe</vt:lpstr>
      <vt:lpstr>Conditional Move (x86) Conditional Select (ARM)</vt:lpstr>
      <vt:lpstr>Conditional Assignment: Recipe</vt:lpstr>
      <vt:lpstr>Conditional Assignment: Valuable but Limited</vt:lpstr>
      <vt:lpstr>Conditional Assignment: When is if-then-else the smarter choice?</vt:lpstr>
      <vt:lpstr>Structured Programming: Loops</vt:lpstr>
      <vt:lpstr>Do Loop: Example</vt:lpstr>
      <vt:lpstr>Do Loop: Recipe</vt:lpstr>
      <vt:lpstr>Do Loop: Example</vt:lpstr>
      <vt:lpstr>If-Then-Else Recipe vs Do Loop Recipe</vt:lpstr>
      <vt:lpstr>While Loop: Recipe (-Og)</vt:lpstr>
      <vt:lpstr>While Loop: Recipe (-O1)</vt:lpstr>
      <vt:lpstr>While Loop: Example</vt:lpstr>
      <vt:lpstr>While Loop: Example</vt:lpstr>
      <vt:lpstr>For Loop: Recipe</vt:lpstr>
      <vt:lpstr>For Loop: Example</vt:lpstr>
      <vt:lpstr>Putting it together: C’s null-terminated strings</vt:lpstr>
      <vt:lpstr>Copying strings</vt:lpstr>
      <vt:lpstr>Structured Programming: Conditional Execution</vt:lpstr>
      <vt:lpstr>Switch-Case, Case-When, Match</vt:lpstr>
      <vt:lpstr>Conditional Execution: Functional Equivalence</vt:lpstr>
      <vt:lpstr>Conditional Execution: Functional Equivalence (with fallthrough)</vt:lpstr>
      <vt:lpstr>Conditional Execution: BST Recipe</vt:lpstr>
      <vt:lpstr>Conditional Execution: BST Example</vt:lpstr>
      <vt:lpstr>Conditional Execution: Jump Table Recipe</vt:lpstr>
      <vt:lpstr>Conditional Execution: Jump Table Example</vt:lpstr>
      <vt:lpstr>Control Structures: Key Ideas</vt:lpstr>
      <vt:lpstr>Structured Programming: Procedure Call/Return</vt:lpstr>
      <vt:lpstr>Procedure Call/Return: Nomenclature</vt:lpstr>
      <vt:lpstr>The Program Stack</vt:lpstr>
      <vt:lpstr>The Program Stack</vt:lpstr>
      <vt:lpstr>The Program Stack</vt:lpstr>
      <vt:lpstr>Consequences of Stack Growing to Lower Addresses</vt:lpstr>
      <vt:lpstr>Stack Manipulation: Push (x86)</vt:lpstr>
      <vt:lpstr>Stack Manipulation: Pop (x86)</vt:lpstr>
      <vt:lpstr>Stack Manipulation: Push/Pop Example</vt:lpstr>
      <vt:lpstr>Stack Manipulation: Stack Alignment</vt:lpstr>
      <vt:lpstr>Stack Manipulation: Push/Pop (ARM)</vt:lpstr>
      <vt:lpstr>Stack Manipulation: Push/Pop Example</vt:lpstr>
      <vt:lpstr>Stack Manipulation: Add/Subtract</vt:lpstr>
      <vt:lpstr>Stack Manipulation: Add/Subtract Example</vt:lpstr>
      <vt:lpstr>Procedure Call x86</vt:lpstr>
      <vt:lpstr>Procedure Return x86</vt:lpstr>
      <vt:lpstr>x86 Procedure Call/Return Example</vt:lpstr>
      <vt:lpstr>x86 Procedure Call/Return Example</vt:lpstr>
      <vt:lpstr>x86 Procedure Call/Return Example</vt:lpstr>
      <vt:lpstr>Procedure Call ARM</vt:lpstr>
      <vt:lpstr>Procedure Return x86</vt:lpstr>
      <vt:lpstr>ARM Procedure Call/Return Example</vt:lpstr>
      <vt:lpstr>ARM Procedure Call/Return Example</vt:lpstr>
      <vt:lpstr>ARM Procedure Call/Return Example</vt:lpstr>
      <vt:lpstr>Procedure Call/Return: x86 Interprocedural Data</vt:lpstr>
      <vt:lpstr>Procedure Call/Return: ARM Interprocedural Data</vt:lpstr>
      <vt:lpstr>Procedure Call/Return: Interprocedural Data Example</vt:lpstr>
      <vt:lpstr>Why is the Compiler Saving X29?</vt:lpstr>
      <vt:lpstr>Procedure Call/Return: Saving Registers</vt:lpstr>
      <vt:lpstr>Procedure Call/Return: x86 Register Saving Conventions</vt:lpstr>
      <vt:lpstr>Procedure Call/Return: ARM Register Saving Conventions</vt:lpstr>
      <vt:lpstr>Procedure Call/Return: Saved Register Example</vt:lpstr>
      <vt:lpstr>Procedure Call/Return: Saved Register Example</vt:lpstr>
      <vt:lpstr>Procedure Call/Return: 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719</cp:revision>
  <dcterms:created xsi:type="dcterms:W3CDTF">2018-01-03T19:54:25Z</dcterms:created>
  <dcterms:modified xsi:type="dcterms:W3CDTF">2021-10-24T13:27:15Z</dcterms:modified>
</cp:coreProperties>
</file>