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301" r:id="rId3"/>
    <p:sldId id="292" r:id="rId4"/>
    <p:sldId id="323" r:id="rId5"/>
    <p:sldId id="324" r:id="rId6"/>
    <p:sldId id="414" r:id="rId7"/>
    <p:sldId id="290" r:id="rId8"/>
    <p:sldId id="416" r:id="rId9"/>
    <p:sldId id="432" r:id="rId10"/>
    <p:sldId id="422" r:id="rId11"/>
    <p:sldId id="328" r:id="rId12"/>
    <p:sldId id="329" r:id="rId13"/>
    <p:sldId id="360" r:id="rId14"/>
    <p:sldId id="419" r:id="rId15"/>
    <p:sldId id="433" r:id="rId16"/>
    <p:sldId id="434" r:id="rId17"/>
    <p:sldId id="435" r:id="rId18"/>
    <p:sldId id="420" r:id="rId19"/>
    <p:sldId id="421" r:id="rId20"/>
    <p:sldId id="436" r:id="rId21"/>
    <p:sldId id="438" r:id="rId22"/>
    <p:sldId id="423" r:id="rId23"/>
    <p:sldId id="437" r:id="rId24"/>
    <p:sldId id="439" r:id="rId25"/>
    <p:sldId id="442" r:id="rId26"/>
    <p:sldId id="440" r:id="rId27"/>
    <p:sldId id="443" r:id="rId28"/>
    <p:sldId id="424" r:id="rId29"/>
    <p:sldId id="444" r:id="rId30"/>
    <p:sldId id="445" r:id="rId31"/>
    <p:sldId id="425" r:id="rId32"/>
    <p:sldId id="446" r:id="rId33"/>
    <p:sldId id="426" r:id="rId34"/>
    <p:sldId id="448" r:id="rId35"/>
    <p:sldId id="449" r:id="rId36"/>
    <p:sldId id="418" r:id="rId37"/>
    <p:sldId id="427" r:id="rId38"/>
    <p:sldId id="417" r:id="rId39"/>
    <p:sldId id="428" r:id="rId40"/>
    <p:sldId id="429" r:id="rId41"/>
    <p:sldId id="430" r:id="rId42"/>
    <p:sldId id="431" r:id="rId43"/>
    <p:sldId id="450" r:id="rId44"/>
    <p:sldId id="451" r:id="rId45"/>
    <p:sldId id="453" r:id="rId46"/>
    <p:sldId id="458" r:id="rId47"/>
    <p:sldId id="459" r:id="rId48"/>
    <p:sldId id="454" r:id="rId49"/>
    <p:sldId id="455" r:id="rId50"/>
    <p:sldId id="456" r:id="rId51"/>
    <p:sldId id="460" r:id="rId52"/>
    <p:sldId id="461" r:id="rId53"/>
    <p:sldId id="466" r:id="rId54"/>
    <p:sldId id="452" r:id="rId55"/>
    <p:sldId id="462" r:id="rId56"/>
    <p:sldId id="467" r:id="rId57"/>
    <p:sldId id="457" r:id="rId58"/>
    <p:sldId id="463" r:id="rId59"/>
    <p:sldId id="471" r:id="rId60"/>
    <p:sldId id="464" r:id="rId61"/>
    <p:sldId id="468" r:id="rId62"/>
    <p:sldId id="475" r:id="rId63"/>
    <p:sldId id="476" r:id="rId64"/>
    <p:sldId id="477" r:id="rId65"/>
    <p:sldId id="331" r:id="rId66"/>
    <p:sldId id="482" r:id="rId67"/>
    <p:sldId id="469" r:id="rId68"/>
    <p:sldId id="483" r:id="rId69"/>
    <p:sldId id="484" r:id="rId70"/>
    <p:sldId id="485" r:id="rId71"/>
    <p:sldId id="486" r:id="rId72"/>
    <p:sldId id="470" r:id="rId73"/>
    <p:sldId id="495" r:id="rId74"/>
    <p:sldId id="479" r:id="rId75"/>
    <p:sldId id="465" r:id="rId76"/>
    <p:sldId id="494" r:id="rId77"/>
    <p:sldId id="493" r:id="rId78"/>
    <p:sldId id="487" r:id="rId79"/>
    <p:sldId id="496" r:id="rId80"/>
    <p:sldId id="488" r:id="rId81"/>
    <p:sldId id="489" r:id="rId82"/>
    <p:sldId id="497" r:id="rId83"/>
    <p:sldId id="490" r:id="rId84"/>
    <p:sldId id="491" r:id="rId85"/>
    <p:sldId id="498" r:id="rId86"/>
    <p:sldId id="499" r:id="rId87"/>
    <p:sldId id="385" r:id="rId88"/>
    <p:sldId id="500" r:id="rId89"/>
    <p:sldId id="492" r:id="rId90"/>
    <p:sldId id="501" r:id="rId91"/>
    <p:sldId id="481" r:id="rId92"/>
    <p:sldId id="478" r:id="rId93"/>
    <p:sldId id="502" r:id="rId94"/>
    <p:sldId id="503" r:id="rId95"/>
    <p:sldId id="412"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9FF"/>
    <a:srgbClr val="B4B4FF"/>
    <a:srgbClr val="C27CF8"/>
    <a:srgbClr val="0432FF"/>
    <a:srgbClr val="E9F1F8"/>
    <a:srgbClr val="D2DFF0"/>
    <a:srgbClr val="7F97FF"/>
    <a:srgbClr val="E7ECEE"/>
    <a:srgbClr val="00FA00"/>
    <a:srgbClr val="FEC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2" autoAdjust="0"/>
    <p:restoredTop sz="87219" autoAdjust="0"/>
  </p:normalViewPr>
  <p:slideViewPr>
    <p:cSldViewPr snapToGrid="0">
      <p:cViewPr varScale="1">
        <p:scale>
          <a:sx n="107" d="100"/>
          <a:sy n="107" d="100"/>
        </p:scale>
        <p:origin x="176" y="6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7/29/21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We start as Instruction 4 is about to issue, and “Instruction 0” is about to retire</a:t>
            </a:r>
          </a:p>
          <a:p>
            <a:pPr marL="228600" indent="-228600">
              <a:buAutoNum type="arabicPeriod"/>
            </a:pPr>
            <a:r>
              <a:rPr lang="en-US" dirty="0"/>
              <a:t>With the rising edge of the clock, the intermediate results are latched in to the pipeline registers</a:t>
            </a:r>
          </a:p>
          <a:p>
            <a:pPr marL="228600" indent="-228600">
              <a:buAutoNum type="arabicPeriod"/>
            </a:pPr>
            <a:r>
              <a:rPr lang="en-US" dirty="0"/>
              <a:t>During the clock period, the intermediate results are formed in the combinatorial logic</a:t>
            </a:r>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53344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591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pipeline depth increases the clock rate, but the returns diminish even in the ideal case, at the cost of increased circuit complexity. As we’ll see, there are more penalties to be had…</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286451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Data dependences are </a:t>
            </a:r>
            <a:r>
              <a:rPr lang="en-US" i="1" dirty="0"/>
              <a:t>good</a:t>
            </a:r>
            <a:r>
              <a:rPr lang="en-US" i="0" dirty="0"/>
              <a:t> things – what would be the point of computing if no calculation relied on the result of an earlier calculation?</a:t>
            </a:r>
          </a:p>
          <a:p>
            <a:pPr marL="228600" indent="-228600">
              <a:buAutoNum type="arabicPeriod"/>
            </a:pPr>
            <a:r>
              <a:rPr lang="en-US" i="0" dirty="0"/>
              <a:t>RAW – anytime we’re using a value we previously calculated, it’s a RAW dependence – for ARM, the “read” can be source1 or source2 (or a register used to calculate an address), and the “write” can only be destination (“read” can also be the memory location in a load, and ”write” can also be the memory location in a store) – for x86, the “read” can be source or destination (or a register used to calculate an address), and the “write” can only be destination (the more noteworthy part here is that destination is both a read and a write).</a:t>
            </a:r>
          </a:p>
          <a:p>
            <a:pPr marL="228600" indent="-228600">
              <a:buAutoNum type="arabicPeriod"/>
            </a:pPr>
            <a:r>
              <a:rPr lang="en-US" i="0" dirty="0"/>
              <a:t>WAR – if we used a value and later overwrite it</a:t>
            </a:r>
          </a:p>
          <a:p>
            <a:pPr marL="228600" indent="-228600">
              <a:buAutoNum type="arabicPeriod"/>
            </a:pPr>
            <a:r>
              <a:rPr lang="en-US" i="0" dirty="0"/>
              <a:t>WAR – if we write a value and later overwrite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1103429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2847771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35</a:t>
            </a:fld>
            <a:endParaRPr lang="en-US"/>
          </a:p>
        </p:txBody>
      </p:sp>
    </p:spTree>
    <p:extLst>
      <p:ext uri="{BB962C8B-B14F-4D97-AF65-F5344CB8AC3E}">
        <p14:creationId xmlns:p14="http://schemas.microsoft.com/office/powerpoint/2010/main" val="114873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showing that the wrong values will be used in the store instruction.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is that we were issuing the store instruction before the results were ready. Maybe we can delay issuing the store instruction…</a:t>
            </a:r>
          </a:p>
          <a:p>
            <a:endParaRPr lang="en-US" dirty="0"/>
          </a:p>
          <a:p>
            <a:r>
              <a:rPr lang="en-US" dirty="0"/>
              <a:t>(Registers in parentheses indicate the source/destination registers for the intermediate values)</a:t>
            </a:r>
          </a:p>
        </p:txBody>
      </p:sp>
      <p:sp>
        <p:nvSpPr>
          <p:cNvPr id="4" name="Slide Number Placeholder 3"/>
          <p:cNvSpPr>
            <a:spLocks noGrp="1"/>
          </p:cNvSpPr>
          <p:nvPr>
            <p:ph type="sldNum" sz="quarter" idx="5"/>
          </p:nvPr>
        </p:nvSpPr>
        <p:spPr/>
        <p:txBody>
          <a:bodyPr/>
          <a:lstStyle/>
          <a:p>
            <a:fld id="{B451C161-4068-4B77-B93E-241C90510927}" type="slidenum">
              <a:rPr lang="en-US" smtClean="0"/>
              <a:t>36</a:t>
            </a:fld>
            <a:endParaRPr lang="en-US"/>
          </a:p>
        </p:txBody>
      </p:sp>
    </p:spTree>
    <p:extLst>
      <p:ext uri="{BB962C8B-B14F-4D97-AF65-F5344CB8AC3E}">
        <p14:creationId xmlns:p14="http://schemas.microsoft.com/office/powerpoint/2010/main" val="2501414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NOP = “no op” = “no operation” = “do nothing for one clock cycle”</a:t>
            </a:r>
          </a:p>
          <a:p>
            <a:endParaRPr lang="en-US" dirty="0"/>
          </a:p>
          <a:p>
            <a:r>
              <a:rPr lang="en-US" dirty="0"/>
              <a:t>This doesn’t seem to be enough. Obviously, X4 still isn’t ready, and X2 won’t be ready until the </a:t>
            </a:r>
            <a:r>
              <a:rPr lang="en-US" i="1" dirty="0"/>
              <a:t>end</a:t>
            </a:r>
            <a:r>
              <a:rPr lang="en-US" i="0" dirty="0"/>
              <a:t> of cycle 5 – but we need the values at the </a:t>
            </a:r>
            <a:r>
              <a:rPr lang="en-US" i="1" dirty="0"/>
              <a:t>start</a:t>
            </a:r>
            <a:r>
              <a:rPr lang="en-US" i="0" dirty="0"/>
              <a:t> of cycle 5.</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857410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fixed X2, but we’re still getting the wrong value out of X4</a:t>
            </a:r>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32495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fixed the problem – we now get the correct outcome</a:t>
            </a:r>
          </a:p>
          <a:p>
            <a:endParaRPr lang="en-US" dirty="0"/>
          </a:p>
          <a:p>
            <a:r>
              <a:rPr lang="en-US" dirty="0"/>
              <a:t>Five simultaneous instructions, but here we turned three instructions into six (it won’t always be that bad) – instead of running 5x as fast, we’re running 1.67x as fast.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428656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403777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br</a:t>
            </a:r>
            <a:r>
              <a:rPr lang="en-US" dirty="0"/>
              <a:t> x30” is equivalent to “ret”</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01897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the return address (or target address for </a:t>
            </a:r>
            <a:r>
              <a:rPr lang="en-US" dirty="0" err="1"/>
              <a:t>br</a:t>
            </a:r>
            <a:r>
              <a:rPr lang="en-US" dirty="0"/>
              <a:t> instruction) is in a register – available at the end of decode stage / start of execute stage</a:t>
            </a:r>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260213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x86, the return address is on the stack – available at end of memory stage / start of writeback stage</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42178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(or other flag) available at end of Execute / start of Memory – need at least three instructions after </a:t>
            </a:r>
            <a:r>
              <a:rPr lang="en-US" dirty="0" err="1"/>
              <a:t>cmp</a:t>
            </a:r>
            <a:r>
              <a:rPr lang="en-US" dirty="0"/>
              <a:t> before potentially-incorrect instruction.</a:t>
            </a:r>
          </a:p>
          <a:p>
            <a:r>
              <a:rPr lang="en-US" dirty="0"/>
              <a:t>One of these is </a:t>
            </a:r>
            <a:r>
              <a:rPr lang="en-US" dirty="0" err="1"/>
              <a:t>beq</a:t>
            </a:r>
            <a:r>
              <a:rPr lang="en-US" dirty="0"/>
              <a:t> and the other two are NOPs.</a:t>
            </a:r>
          </a:p>
          <a:p>
            <a:r>
              <a:rPr lang="en-US" dirty="0"/>
              <a:t>At least one of those NOPs needs to be after </a:t>
            </a:r>
            <a:r>
              <a:rPr lang="en-US" dirty="0" err="1"/>
              <a:t>beq</a:t>
            </a:r>
            <a:r>
              <a:rPr lang="en-US" dirty="0"/>
              <a:t> since we won’t have the branch control signal until end of Decode / start of Execute.</a:t>
            </a:r>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30556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51</a:t>
            </a:fld>
            <a:endParaRPr lang="en-US"/>
          </a:p>
        </p:txBody>
      </p:sp>
    </p:spTree>
    <p:extLst>
      <p:ext uri="{BB962C8B-B14F-4D97-AF65-F5344CB8AC3E}">
        <p14:creationId xmlns:p14="http://schemas.microsoft.com/office/powerpoint/2010/main" val="2015119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1996108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Instructions ahead of the bubble continue as before</a:t>
            </a:r>
          </a:p>
          <a:p>
            <a:pPr marL="228600" indent="-228600">
              <a:buAutoNum type="arabicPeriod"/>
            </a:pPr>
            <a:r>
              <a:rPr lang="en-US" dirty="0"/>
              <a:t>The D-E pipeline register takes on a NOP (bubble) instead of the str instruction</a:t>
            </a:r>
          </a:p>
          <a:p>
            <a:pPr marL="228600" indent="-228600">
              <a:buAutoNum type="arabicPeriod"/>
            </a:pPr>
            <a:r>
              <a:rPr lang="en-US" dirty="0"/>
              <a:t>The pipeline registers behind the decode stage do not latch in the intermediate results for one cycle, preventing instructions behind the bubble from moving forward for one cycle</a:t>
            </a:r>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2581665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3966564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Decode &amp; Fetch are stalled. A bubble is injected into Execute.</a:t>
            </a:r>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603817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Decode &amp; Fetch are stalled (again). A bubble is injected into Execute (again). The bubble moves down the pipeline.</a:t>
            </a:r>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3081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2376185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Decode &amp; Fetch are stalled (yet again). A bubble is injected into Execute (yet again). The bubbles move down the pipeline.</a:t>
            </a:r>
          </a:p>
          <a:p>
            <a:pPr marL="228600" indent="-228600">
              <a:buAutoNum type="arabicPeriod"/>
            </a:pPr>
            <a:r>
              <a:rPr lang="en-US" dirty="0"/>
              <a:t>No need for further stalls/bubbles.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64</a:t>
            </a:fld>
            <a:endParaRPr lang="en-US"/>
          </a:p>
        </p:txBody>
      </p:sp>
    </p:spTree>
    <p:extLst>
      <p:ext uri="{BB962C8B-B14F-4D97-AF65-F5344CB8AC3E}">
        <p14:creationId xmlns:p14="http://schemas.microsoft.com/office/powerpoint/2010/main" val="3324175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Making visual room to show data forwarding (there is no extra time lapsed here)</a:t>
            </a:r>
          </a:p>
          <a:p>
            <a:pPr marL="228600" indent="-228600">
              <a:buAutoNum type="arabicPeriod"/>
            </a:pPr>
            <a:r>
              <a:rPr lang="en-US" dirty="0"/>
              <a:t>Because the values that str needs are already in the pipeline, </a:t>
            </a:r>
            <a:r>
              <a:rPr lang="en-US" i="1" dirty="0"/>
              <a:t>forward</a:t>
            </a:r>
            <a:r>
              <a:rPr lang="en-US" i="0" dirty="0"/>
              <a:t> these values to the str instruction rather than waiting for the values to be written to the registers</a:t>
            </a:r>
          </a:p>
          <a:p>
            <a:pPr marL="228600" indent="-228600">
              <a:buAutoNum type="arabicPeriod"/>
            </a:pPr>
            <a:r>
              <a:rPr lang="en-US" i="0" dirty="0"/>
              <a:t>The values still need to continue down the pipeline so that they are, in fact, written to the registers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552673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forwarding from the Writeback stage to Decode to show the idea</a:t>
            </a:r>
          </a:p>
        </p:txBody>
      </p:sp>
      <p:sp>
        <p:nvSpPr>
          <p:cNvPr id="4" name="Slide Number Placeholder 3"/>
          <p:cNvSpPr>
            <a:spLocks noGrp="1"/>
          </p:cNvSpPr>
          <p:nvPr>
            <p:ph type="sldNum" sz="quarter" idx="5"/>
          </p:nvPr>
        </p:nvSpPr>
        <p:spPr/>
        <p:txBody>
          <a:bodyPr/>
          <a:lstStyle/>
          <a:p>
            <a:fld id="{B451C161-4068-4B77-B93E-241C90510927}" type="slidenum">
              <a:rPr lang="en-US" smtClean="0"/>
              <a:t>70</a:t>
            </a:fld>
            <a:endParaRPr lang="en-US"/>
          </a:p>
        </p:txBody>
      </p:sp>
    </p:spTree>
    <p:extLst>
      <p:ext uri="{BB962C8B-B14F-4D97-AF65-F5344CB8AC3E}">
        <p14:creationId xmlns:p14="http://schemas.microsoft.com/office/powerpoint/2010/main" val="3902648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Expand that to include forwarding from Memory and from Execute to Decode.</a:t>
            </a:r>
          </a:p>
          <a:p>
            <a:pPr marL="228600" indent="-228600">
              <a:buAutoNum type="arabicPeriod"/>
            </a:pPr>
            <a:r>
              <a:rPr lang="en-US" dirty="0"/>
              <a:t>And it needs to forward to both Sources</a:t>
            </a:r>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940528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2293487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Sometimes it’s not a question of which design has better performance, but it’s a tradeoff: better performance vs more complex design or extra power / heat dissipation requirements.</a:t>
            </a:r>
          </a:p>
          <a:p>
            <a:pPr marL="0" indent="0">
              <a:buNone/>
            </a:pPr>
            <a:endParaRPr lang="en-US" dirty="0"/>
          </a:p>
          <a:p>
            <a:pPr marL="0" indent="0">
              <a:buNone/>
            </a:pPr>
            <a:r>
              <a:rPr lang="en-US" dirty="0"/>
              <a:t>Here we’ll assume a pipeline that has two memory stages to compensate for slower memory, allowing for a faster clock (but a greater load/use penalty).</a:t>
            </a:r>
          </a:p>
          <a:p>
            <a:pPr marL="228600" indent="-228600">
              <a:buAutoNum type="arabicPeriod"/>
            </a:pPr>
            <a:endParaRPr lang="en-US" dirty="0"/>
          </a:p>
          <a:p>
            <a:pPr marL="228600" indent="-228600">
              <a:buAutoNum type="arabicPeriod"/>
            </a:pPr>
            <a:r>
              <a:rPr lang="en-US" dirty="0"/>
              <a:t>What is the penalty? What is the CPI?</a:t>
            </a:r>
          </a:p>
          <a:p>
            <a:pPr marL="228600" indent="-228600">
              <a:buAutoNum type="arabicPeriod"/>
            </a:pPr>
            <a:r>
              <a:rPr lang="en-US" dirty="0"/>
              <a:t>BTFNT recognizes that loops almost always branch to the target (every iteration except the last one) but more often than not, programmers write </a:t>
            </a:r>
            <a:r>
              <a:rPr lang="en-US" i="1" dirty="0"/>
              <a:t>if</a:t>
            </a:r>
            <a:r>
              <a:rPr lang="en-US" i="0" dirty="0"/>
              <a:t> statements expecting the </a:t>
            </a:r>
            <a:r>
              <a:rPr lang="en-US" i="1" dirty="0"/>
              <a:t>then</a:t>
            </a:r>
            <a:r>
              <a:rPr lang="en-US" i="0" dirty="0"/>
              <a:t> block to execute so we don’t want to assume that we should branch to the </a:t>
            </a:r>
            <a:r>
              <a:rPr lang="en-US" i="1" dirty="0"/>
              <a:t>else</a:t>
            </a:r>
            <a:r>
              <a:rPr lang="en-US" i="0" dirty="0"/>
              <a:t> target.</a:t>
            </a:r>
          </a:p>
          <a:p>
            <a:pPr marL="228600" indent="-228600">
              <a:buAutoNum type="arabicPeriod"/>
            </a:pPr>
            <a:r>
              <a:rPr lang="en-US" i="0" dirty="0"/>
              <a:t>What is the condition frequency for branches now? If we’re correct 65 of the time, how often are we wrong?</a:t>
            </a:r>
          </a:p>
          <a:p>
            <a:pPr marL="228600" indent="-228600">
              <a:buAutoNum type="arabicPeriod"/>
            </a:pPr>
            <a:r>
              <a:rPr lang="en-US" i="0" dirty="0"/>
              <a:t>What’s the penalty &amp; CPI?</a:t>
            </a:r>
          </a:p>
          <a:p>
            <a:pPr marL="228600" indent="-228600">
              <a:buAutoNum type="arabicPeriod"/>
            </a:pPr>
            <a:endParaRPr lang="en-US" i="0" dirty="0"/>
          </a:p>
          <a:p>
            <a:pPr marL="0" indent="0">
              <a:buNone/>
            </a:pPr>
            <a:r>
              <a:rPr lang="en-US" i="0" dirty="0"/>
              <a:t>Is the performance gain worth the extra design complexity? Probably. It’s a small gain, but the cost is only an extra adder, and we’d only be interested in the sign bit after comparing the current PC and the potential target.</a:t>
            </a:r>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3191900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695005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46770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334453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35511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really only matters for the first instruction. Ideally, every instruction after that will finish one cycle after the previous.</a:t>
            </a:r>
          </a:p>
          <a:p>
            <a:endParaRPr lang="en-US" dirty="0"/>
          </a:p>
          <a:p>
            <a:r>
              <a:rPr lang="en-US" dirty="0"/>
              <a:t>Throughput is a much more useful measure.</a:t>
            </a:r>
          </a:p>
          <a:p>
            <a:endParaRPr lang="en-US" dirty="0"/>
          </a:p>
          <a:p>
            <a:r>
              <a:rPr lang="en-US" dirty="0"/>
              <a:t>Clock rate is a horrible measure of performance … as we’ll see.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292080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48647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2220021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935388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B5C618F-B4FA-DB45-8259-74CB4922BAA3}" type="datetime1">
              <a:rPr lang="en-US" smtClean="0"/>
              <a:t>7/29/21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CA6CB-A919-1341-92EE-BF5C59140803}" type="datetime1">
              <a:rPr lang="en-US" smtClean="0"/>
              <a:t>7/29/21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CCE31D3-FC36-7E4D-9D69-7C1CBA240334}" type="datetime1">
              <a:rPr lang="en-US" smtClean="0"/>
              <a:t>7/29/21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7AD018-6EC9-DF48-875C-B044623D1DBC}" type="datetime1">
              <a:rPr lang="en-US" smtClean="0"/>
              <a:t>7/29/21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65A83C-512A-9C44-AFD3-1E8D412B4CA7}" type="datetime1">
              <a:rPr lang="en-US" smtClean="0"/>
              <a:t>7/29/21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C7A71-0A77-0845-8928-4DC3767F5FAB}" type="datetime1">
              <a:rPr lang="en-US" smtClean="0"/>
              <a:t>7/29/21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422E3-691F-7E49-AE0A-91ADCAF4D60A}" type="datetime1">
              <a:rPr lang="en-US" smtClean="0"/>
              <a:t>7/29/21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F8ED80-DA8A-CB45-B3A9-2BAC1E7E03BA}" type="datetime1">
              <a:rPr lang="en-US" smtClean="0"/>
              <a:t>7/29/21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4EE3CB-3002-F948-B1DF-3CD4475565D8}" type="datetime1">
              <a:rPr lang="en-US" smtClean="0"/>
              <a:t>7/29/21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AD107D20-2C7C-A44C-82AD-136336442BEC}" type="datetime1">
              <a:rPr lang="en-US" smtClean="0"/>
              <a:t>7/29/21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Pipelined Processor Architecture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8" descr="Diagram, schematic&#10;&#10;Description automatically generated">
            <a:extLst>
              <a:ext uri="{FF2B5EF4-FFF2-40B4-BE49-F238E27FC236}">
                <a16:creationId xmlns:a16="http://schemas.microsoft.com/office/drawing/2014/main" id="{0990EE3B-A1A3-3D43-8783-C296633FB2C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277" y="1857667"/>
            <a:ext cx="8574506" cy="4287254"/>
          </a:xfrm>
          <a:prstGeom prst="rect">
            <a:avLst/>
          </a:prstGeom>
        </p:spPr>
      </p:pic>
      <p:sp>
        <p:nvSpPr>
          <p:cNvPr id="10" name="Title 9"/>
          <p:cNvSpPr>
            <a:spLocks noGrp="1"/>
          </p:cNvSpPr>
          <p:nvPr>
            <p:ph type="title"/>
          </p:nvPr>
        </p:nvSpPr>
        <p:spPr>
          <a:xfrm>
            <a:off x="838200" y="365125"/>
            <a:ext cx="11002347" cy="1325563"/>
          </a:xfrm>
        </p:spPr>
        <p:txBody>
          <a:bodyPr/>
          <a:lstStyle/>
          <a:p>
            <a:r>
              <a:rPr lang="en-US" dirty="0"/>
              <a:t>Pipeline Concept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22" name="Freeform 21"/>
          <p:cNvSpPr/>
          <p:nvPr/>
        </p:nvSpPr>
        <p:spPr>
          <a:xfrm>
            <a:off x="897801"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309971"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4497824"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463637"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137062"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728952D-9A75-0C4B-8A47-3B8E4DAB278F}"/>
              </a:ext>
            </a:extLst>
          </p:cNvPr>
          <p:cNvSpPr txBox="1"/>
          <p:nvPr/>
        </p:nvSpPr>
        <p:spPr>
          <a:xfrm>
            <a:off x="8950781" y="1749107"/>
            <a:ext cx="3310971" cy="369332"/>
          </a:xfrm>
          <a:prstGeom prst="rect">
            <a:avLst/>
          </a:prstGeom>
          <a:noFill/>
        </p:spPr>
        <p:txBody>
          <a:bodyPr wrap="none" rtlCol="0">
            <a:spAutoFit/>
          </a:bodyPr>
          <a:lstStyle/>
          <a:p>
            <a:r>
              <a:rPr lang="en-US" dirty="0"/>
              <a:t>Processor has independent tasks:</a:t>
            </a:r>
          </a:p>
        </p:txBody>
      </p:sp>
      <p:sp>
        <p:nvSpPr>
          <p:cNvPr id="28" name="TextBox 27">
            <a:extLst>
              <a:ext uri="{FF2B5EF4-FFF2-40B4-BE49-F238E27FC236}">
                <a16:creationId xmlns:a16="http://schemas.microsoft.com/office/drawing/2014/main" id="{19407E47-D627-5B45-9BB7-3AB2F189C509}"/>
              </a:ext>
            </a:extLst>
          </p:cNvPr>
          <p:cNvSpPr txBox="1"/>
          <p:nvPr/>
        </p:nvSpPr>
        <p:spPr>
          <a:xfrm>
            <a:off x="9533783" y="2395438"/>
            <a:ext cx="2048574" cy="369332"/>
          </a:xfrm>
          <a:prstGeom prst="rect">
            <a:avLst/>
          </a:prstGeom>
          <a:noFill/>
        </p:spPr>
        <p:txBody>
          <a:bodyPr wrap="none" rtlCol="0">
            <a:spAutoFit/>
          </a:bodyPr>
          <a:lstStyle/>
          <a:p>
            <a:pPr marL="285750" indent="-285750">
              <a:buFont typeface="Arial" panose="020B0604020202020204" pitchFamily="34" charset="0"/>
              <a:buChar char="•"/>
            </a:pPr>
            <a:r>
              <a:rPr lang="en-US" dirty="0"/>
              <a:t>Fetch instruction</a:t>
            </a:r>
          </a:p>
        </p:txBody>
      </p:sp>
      <p:sp>
        <p:nvSpPr>
          <p:cNvPr id="29" name="TextBox 28">
            <a:extLst>
              <a:ext uri="{FF2B5EF4-FFF2-40B4-BE49-F238E27FC236}">
                <a16:creationId xmlns:a16="http://schemas.microsoft.com/office/drawing/2014/main" id="{6E9DB0DB-647A-F04E-A7A3-D6CD14C1A7C4}"/>
              </a:ext>
            </a:extLst>
          </p:cNvPr>
          <p:cNvSpPr txBox="1"/>
          <p:nvPr/>
        </p:nvSpPr>
        <p:spPr>
          <a:xfrm>
            <a:off x="9533783" y="2764770"/>
            <a:ext cx="2514150" cy="646331"/>
          </a:xfrm>
          <a:prstGeom prst="rect">
            <a:avLst/>
          </a:prstGeom>
          <a:noFill/>
        </p:spPr>
        <p:txBody>
          <a:bodyPr wrap="none" rtlCol="0">
            <a:spAutoFit/>
          </a:bodyPr>
          <a:lstStyle/>
          <a:p>
            <a:pPr marL="285750" indent="-285750">
              <a:buFont typeface="Arial" panose="020B0604020202020204" pitchFamily="34" charset="0"/>
              <a:buChar char="•"/>
            </a:pPr>
            <a:r>
              <a:rPr lang="en-US" dirty="0"/>
              <a:t>Decode  instruction &amp;</a:t>
            </a:r>
            <a:br>
              <a:rPr lang="en-US" dirty="0"/>
            </a:br>
            <a:r>
              <a:rPr lang="en-US" dirty="0"/>
              <a:t>read from register file</a:t>
            </a:r>
          </a:p>
        </p:txBody>
      </p:sp>
      <p:sp>
        <p:nvSpPr>
          <p:cNvPr id="30" name="TextBox 29">
            <a:extLst>
              <a:ext uri="{FF2B5EF4-FFF2-40B4-BE49-F238E27FC236}">
                <a16:creationId xmlns:a16="http://schemas.microsoft.com/office/drawing/2014/main" id="{9A5E7DC7-4153-D44B-BE98-BAB29A8943F8}"/>
              </a:ext>
            </a:extLst>
          </p:cNvPr>
          <p:cNvSpPr txBox="1"/>
          <p:nvPr/>
        </p:nvSpPr>
        <p:spPr>
          <a:xfrm>
            <a:off x="9533783" y="3411101"/>
            <a:ext cx="2229072" cy="646331"/>
          </a:xfrm>
          <a:prstGeom prst="rect">
            <a:avLst/>
          </a:prstGeom>
          <a:noFill/>
        </p:spPr>
        <p:txBody>
          <a:bodyPr wrap="none" rtlCol="0">
            <a:spAutoFit/>
          </a:bodyPr>
          <a:lstStyle/>
          <a:p>
            <a:pPr marL="285750" indent="-285750">
              <a:buFont typeface="Arial" panose="020B0604020202020204" pitchFamily="34" charset="0"/>
              <a:buChar char="•"/>
            </a:pPr>
            <a:r>
              <a:rPr lang="en-US" dirty="0"/>
              <a:t>Execute arithmetic</a:t>
            </a:r>
            <a:br>
              <a:rPr lang="en-US" dirty="0"/>
            </a:br>
            <a:r>
              <a:rPr lang="en-US" dirty="0"/>
              <a:t>(compute address)</a:t>
            </a:r>
          </a:p>
        </p:txBody>
      </p:sp>
      <p:sp>
        <p:nvSpPr>
          <p:cNvPr id="31" name="TextBox 30">
            <a:extLst>
              <a:ext uri="{FF2B5EF4-FFF2-40B4-BE49-F238E27FC236}">
                <a16:creationId xmlns:a16="http://schemas.microsoft.com/office/drawing/2014/main" id="{8FF086B5-03EA-BE4C-B176-3C5586D96CBB}"/>
              </a:ext>
            </a:extLst>
          </p:cNvPr>
          <p:cNvSpPr txBox="1"/>
          <p:nvPr/>
        </p:nvSpPr>
        <p:spPr>
          <a:xfrm>
            <a:off x="9533783" y="4057432"/>
            <a:ext cx="2333909" cy="369332"/>
          </a:xfrm>
          <a:prstGeom prst="rect">
            <a:avLst/>
          </a:prstGeom>
          <a:noFill/>
        </p:spPr>
        <p:txBody>
          <a:bodyPr wrap="none" rtlCol="0">
            <a:spAutoFit/>
          </a:bodyPr>
          <a:lstStyle/>
          <a:p>
            <a:pPr marL="285750" indent="-285750">
              <a:buFont typeface="Arial" panose="020B0604020202020204" pitchFamily="34" charset="0"/>
              <a:buChar char="•"/>
            </a:pPr>
            <a:r>
              <a:rPr lang="en-US" dirty="0"/>
              <a:t>Fetch from memory</a:t>
            </a:r>
          </a:p>
        </p:txBody>
      </p:sp>
      <p:sp>
        <p:nvSpPr>
          <p:cNvPr id="32" name="TextBox 31">
            <a:extLst>
              <a:ext uri="{FF2B5EF4-FFF2-40B4-BE49-F238E27FC236}">
                <a16:creationId xmlns:a16="http://schemas.microsoft.com/office/drawing/2014/main" id="{8E29ADCB-158C-E949-87F6-F5D47F3A6E9C}"/>
              </a:ext>
            </a:extLst>
          </p:cNvPr>
          <p:cNvSpPr txBox="1"/>
          <p:nvPr/>
        </p:nvSpPr>
        <p:spPr>
          <a:xfrm>
            <a:off x="9533783" y="4426764"/>
            <a:ext cx="2353208" cy="369332"/>
          </a:xfrm>
          <a:prstGeom prst="rect">
            <a:avLst/>
          </a:prstGeom>
          <a:noFill/>
        </p:spPr>
        <p:txBody>
          <a:bodyPr wrap="none" rtlCol="0">
            <a:spAutoFit/>
          </a:bodyPr>
          <a:lstStyle/>
          <a:p>
            <a:pPr marL="285750" indent="-285750">
              <a:buFont typeface="Arial" panose="020B0604020202020204" pitchFamily="34" charset="0"/>
              <a:buChar char="•"/>
            </a:pPr>
            <a:r>
              <a:rPr lang="en-US" dirty="0"/>
              <a:t>Write to register file</a:t>
            </a:r>
          </a:p>
        </p:txBody>
      </p:sp>
      <p:sp>
        <p:nvSpPr>
          <p:cNvPr id="33" name="Freeform 32">
            <a:extLst>
              <a:ext uri="{FF2B5EF4-FFF2-40B4-BE49-F238E27FC236}">
                <a16:creationId xmlns:a16="http://schemas.microsoft.com/office/drawing/2014/main" id="{2CEF8DAB-77C6-F740-977F-AD6313D6F5D7}"/>
              </a:ext>
            </a:extLst>
          </p:cNvPr>
          <p:cNvSpPr/>
          <p:nvPr/>
        </p:nvSpPr>
        <p:spPr>
          <a:xfrm>
            <a:off x="897801"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CCEA00FF-7F6A-D149-8BC0-5E2C95A94ACC}"/>
              </a:ext>
            </a:extLst>
          </p:cNvPr>
          <p:cNvSpPr/>
          <p:nvPr/>
        </p:nvSpPr>
        <p:spPr>
          <a:xfrm>
            <a:off x="3309971"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AFC4B433-4B81-BB4B-83A5-1C5046BD18E1}"/>
              </a:ext>
            </a:extLst>
          </p:cNvPr>
          <p:cNvSpPr/>
          <p:nvPr/>
        </p:nvSpPr>
        <p:spPr>
          <a:xfrm>
            <a:off x="4497824"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DE7F0769-040F-C044-AA64-E531AC5FA659}"/>
              </a:ext>
            </a:extLst>
          </p:cNvPr>
          <p:cNvSpPr/>
          <p:nvPr/>
        </p:nvSpPr>
        <p:spPr>
          <a:xfrm>
            <a:off x="7463637"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158A12A3-9DD9-1C4E-A95C-9BFF34A28E2E}"/>
              </a:ext>
            </a:extLst>
          </p:cNvPr>
          <p:cNvSpPr/>
          <p:nvPr/>
        </p:nvSpPr>
        <p:spPr>
          <a:xfrm>
            <a:off x="3137062"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ACD45C1D-1DEC-BB45-99DF-D016611EB278}"/>
              </a:ext>
            </a:extLst>
          </p:cNvPr>
          <p:cNvSpPr/>
          <p:nvPr/>
        </p:nvSpPr>
        <p:spPr>
          <a:xfrm>
            <a:off x="854440"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B2FB44E-5A4F-8A40-8F91-8A03241F41FE}"/>
              </a:ext>
            </a:extLst>
          </p:cNvPr>
          <p:cNvSpPr/>
          <p:nvPr/>
        </p:nvSpPr>
        <p:spPr>
          <a:xfrm>
            <a:off x="3266610"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D7C84826-655F-4C47-9277-66EB13A85EAE}"/>
              </a:ext>
            </a:extLst>
          </p:cNvPr>
          <p:cNvSpPr/>
          <p:nvPr/>
        </p:nvSpPr>
        <p:spPr>
          <a:xfrm>
            <a:off x="4454463"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1367858F-1689-E94D-86FB-EA7DBCE2A9FB}"/>
              </a:ext>
            </a:extLst>
          </p:cNvPr>
          <p:cNvSpPr/>
          <p:nvPr/>
        </p:nvSpPr>
        <p:spPr>
          <a:xfrm>
            <a:off x="7420276"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A01504D6-4DB4-8C4D-9121-38D742E39B76}"/>
              </a:ext>
            </a:extLst>
          </p:cNvPr>
          <p:cNvSpPr/>
          <p:nvPr/>
        </p:nvSpPr>
        <p:spPr>
          <a:xfrm>
            <a:off x="3093701"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C32E3118-1A78-014A-BB08-FF62A71FAEB6}"/>
              </a:ext>
            </a:extLst>
          </p:cNvPr>
          <p:cNvSpPr/>
          <p:nvPr/>
        </p:nvSpPr>
        <p:spPr>
          <a:xfrm>
            <a:off x="897801"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CD9BF39F-206D-6A44-B7AC-CFC1C5496D31}"/>
              </a:ext>
            </a:extLst>
          </p:cNvPr>
          <p:cNvSpPr/>
          <p:nvPr/>
        </p:nvSpPr>
        <p:spPr>
          <a:xfrm>
            <a:off x="3309971"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43CA39A1-3298-A341-A521-26D5BA8E71EB}"/>
              </a:ext>
            </a:extLst>
          </p:cNvPr>
          <p:cNvSpPr/>
          <p:nvPr/>
        </p:nvSpPr>
        <p:spPr>
          <a:xfrm>
            <a:off x="4497824"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24B49431-1CC9-3D49-AA92-4F16E7FB13BF}"/>
              </a:ext>
            </a:extLst>
          </p:cNvPr>
          <p:cNvSpPr/>
          <p:nvPr/>
        </p:nvSpPr>
        <p:spPr>
          <a:xfrm>
            <a:off x="7463637"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9268F5EE-5DAA-4543-9CAE-0069BEF87957}"/>
              </a:ext>
            </a:extLst>
          </p:cNvPr>
          <p:cNvSpPr/>
          <p:nvPr/>
        </p:nvSpPr>
        <p:spPr>
          <a:xfrm>
            <a:off x="3137062"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452C17F6-5954-F24B-9E6E-7AA299058514}"/>
              </a:ext>
            </a:extLst>
          </p:cNvPr>
          <p:cNvSpPr/>
          <p:nvPr/>
        </p:nvSpPr>
        <p:spPr>
          <a:xfrm>
            <a:off x="870680"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85AF527B-4BA8-FD41-8CD1-C76FDB5A93F9}"/>
              </a:ext>
            </a:extLst>
          </p:cNvPr>
          <p:cNvSpPr/>
          <p:nvPr/>
        </p:nvSpPr>
        <p:spPr>
          <a:xfrm>
            <a:off x="3282850"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52E04799-5C4A-4F44-AAE9-87117E11E1AD}"/>
              </a:ext>
            </a:extLst>
          </p:cNvPr>
          <p:cNvSpPr/>
          <p:nvPr/>
        </p:nvSpPr>
        <p:spPr>
          <a:xfrm>
            <a:off x="4470703"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a16="http://schemas.microsoft.com/office/drawing/2014/main" id="{03743052-2C08-1C48-AD15-D0E7E209E613}"/>
              </a:ext>
            </a:extLst>
          </p:cNvPr>
          <p:cNvSpPr/>
          <p:nvPr/>
        </p:nvSpPr>
        <p:spPr>
          <a:xfrm>
            <a:off x="7436516"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23BE2746-4095-504C-B172-24B2AFB21883}"/>
              </a:ext>
            </a:extLst>
          </p:cNvPr>
          <p:cNvSpPr/>
          <p:nvPr/>
        </p:nvSpPr>
        <p:spPr>
          <a:xfrm>
            <a:off x="3109941"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9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xit" presetSubtype="0" fill="hold" grpId="1" nodeType="withEffect">
                                  <p:stCondLst>
                                    <p:cond delay="50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par>
                          <p:cTn id="15" fill="hold">
                            <p:stCondLst>
                              <p:cond delay="2000"/>
                            </p:stCondLst>
                            <p:childTnLst>
                              <p:par>
                                <p:cTn id="16" presetID="10" presetClass="entr" presetSubtype="0" fill="hold" grpId="0"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xit" presetSubtype="0" fill="hold" grpId="1" nodeType="withEffect">
                                  <p:stCondLst>
                                    <p:cond delay="500"/>
                                  </p:stCondLst>
                                  <p:childTnLst>
                                    <p:animEffect transition="out" filter="fade">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xit" presetSubtype="0" fill="hold" grpId="1" nodeType="withEffect">
                                  <p:stCondLst>
                                    <p:cond delay="50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par>
                          <p:cTn id="29" fill="hold">
                            <p:stCondLst>
                              <p:cond delay="4000"/>
                            </p:stCondLst>
                            <p:childTnLst>
                              <p:par>
                                <p:cTn id="30" presetID="10" presetClass="entr" presetSubtype="0" fill="hold" grpId="0" nodeType="afterEffect">
                                  <p:stCondLst>
                                    <p:cond delay="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xit" presetSubtype="0" fill="hold" grpId="1" nodeType="withEffect">
                                  <p:stCondLst>
                                    <p:cond delay="50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par>
                          <p:cTn id="36" fill="hold">
                            <p:stCondLst>
                              <p:cond delay="5000"/>
                            </p:stCondLst>
                            <p:childTnLst>
                              <p:par>
                                <p:cTn id="37" presetID="10" presetClass="exit" presetSubtype="0" fill="hold" grpId="1" nodeType="afterEffect">
                                  <p:stCondLst>
                                    <p:cond delay="500"/>
                                  </p:stCondLst>
                                  <p:childTnLst>
                                    <p:animEffect transition="out" filter="fade">
                                      <p:cBhvr>
                                        <p:cTn id="38" dur="500"/>
                                        <p:tgtEl>
                                          <p:spTgt spid="27"/>
                                        </p:tgtEl>
                                      </p:cBhvr>
                                    </p:animEffect>
                                    <p:set>
                                      <p:cBhvr>
                                        <p:cTn id="39" dur="1" fill="hold">
                                          <p:stCondLst>
                                            <p:cond delay="499"/>
                                          </p:stCondLst>
                                        </p:cTn>
                                        <p:tgtEl>
                                          <p:spTgt spid="27"/>
                                        </p:tgtEl>
                                        <p:attrNameLst>
                                          <p:attrName>style.visibility</p:attrName>
                                        </p:attrNameLst>
                                      </p:cBhvr>
                                      <p:to>
                                        <p:strVal val="hidden"/>
                                      </p:to>
                                    </p:set>
                                  </p:childTnLst>
                                </p:cTn>
                              </p:par>
                              <p:par>
                                <p:cTn id="40" presetID="10" presetClass="entr" presetSubtype="0" fill="hold" grpId="0" nodeType="withEffect">
                                  <p:stCondLst>
                                    <p:cond delay="50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6000"/>
                            </p:stCondLst>
                            <p:childTnLst>
                              <p:par>
                                <p:cTn id="44" presetID="10" presetClass="entr" presetSubtype="0" fill="hold" grpId="0" nodeType="afterEffect">
                                  <p:stCondLst>
                                    <p:cond delay="50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xit" presetSubtype="0" fill="hold" grpId="1" nodeType="withEffect">
                                  <p:stCondLst>
                                    <p:cond delay="500"/>
                                  </p:stCondLst>
                                  <p:childTnLst>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childTnLst>
                          </p:cTn>
                        </p:par>
                        <p:par>
                          <p:cTn id="50" fill="hold">
                            <p:stCondLst>
                              <p:cond delay="7000"/>
                            </p:stCondLst>
                            <p:childTnLst>
                              <p:par>
                                <p:cTn id="51" presetID="10" presetClass="entr" presetSubtype="0" fill="hold" grpId="0" nodeType="afterEffect">
                                  <p:stCondLst>
                                    <p:cond delay="5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xit" presetSubtype="0" fill="hold" grpId="1" nodeType="withEffect">
                                  <p:stCondLst>
                                    <p:cond delay="50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8000"/>
                            </p:stCondLst>
                            <p:childTnLst>
                              <p:par>
                                <p:cTn id="58" presetID="10"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xit" presetSubtype="0" fill="hold" grpId="1" nodeType="withEffect">
                                  <p:stCondLst>
                                    <p:cond delay="500"/>
                                  </p:stCondLst>
                                  <p:childTnLst>
                                    <p:animEffect transition="out" filter="fade">
                                      <p:cBhvr>
                                        <p:cTn id="62" dur="500"/>
                                        <p:tgtEl>
                                          <p:spTgt spid="35"/>
                                        </p:tgtEl>
                                      </p:cBhvr>
                                    </p:animEffect>
                                    <p:set>
                                      <p:cBhvr>
                                        <p:cTn id="63" dur="1" fill="hold">
                                          <p:stCondLst>
                                            <p:cond delay="499"/>
                                          </p:stCondLst>
                                        </p:cTn>
                                        <p:tgtEl>
                                          <p:spTgt spid="35"/>
                                        </p:tgtEl>
                                        <p:attrNameLst>
                                          <p:attrName>style.visibility</p:attrName>
                                        </p:attrNameLst>
                                      </p:cBhvr>
                                      <p:to>
                                        <p:strVal val="hidden"/>
                                      </p:to>
                                    </p:set>
                                  </p:childTnLst>
                                </p:cTn>
                              </p:par>
                            </p:childTnLst>
                          </p:cTn>
                        </p:par>
                        <p:par>
                          <p:cTn id="64" fill="hold">
                            <p:stCondLst>
                              <p:cond delay="9000"/>
                            </p:stCondLst>
                            <p:childTnLst>
                              <p:par>
                                <p:cTn id="65" presetID="10" presetClass="entr" presetSubtype="0" fill="hold" grpId="0" nodeType="afterEffect">
                                  <p:stCondLst>
                                    <p:cond delay="50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xit" presetSubtype="0" fill="hold" grpId="1" nodeType="withEffect">
                                  <p:stCondLst>
                                    <p:cond delay="500"/>
                                  </p:stCondLst>
                                  <p:childTnLst>
                                    <p:animEffect transition="out" filter="fade">
                                      <p:cBhvr>
                                        <p:cTn id="69" dur="500"/>
                                        <p:tgtEl>
                                          <p:spTgt spid="36"/>
                                        </p:tgtEl>
                                      </p:cBhvr>
                                    </p:animEffect>
                                    <p:set>
                                      <p:cBhvr>
                                        <p:cTn id="70" dur="1" fill="hold">
                                          <p:stCondLst>
                                            <p:cond delay="499"/>
                                          </p:stCondLst>
                                        </p:cTn>
                                        <p:tgtEl>
                                          <p:spTgt spid="36"/>
                                        </p:tgtEl>
                                        <p:attrNameLst>
                                          <p:attrName>style.visibility</p:attrName>
                                        </p:attrNameLst>
                                      </p:cBhvr>
                                      <p:to>
                                        <p:strVal val="hidden"/>
                                      </p:to>
                                    </p:set>
                                  </p:childTnLst>
                                </p:cTn>
                              </p:par>
                            </p:childTnLst>
                          </p:cTn>
                        </p:par>
                        <p:par>
                          <p:cTn id="71" fill="hold">
                            <p:stCondLst>
                              <p:cond delay="10000"/>
                            </p:stCondLst>
                            <p:childTnLst>
                              <p:par>
                                <p:cTn id="72" presetID="10" presetClass="exit" presetSubtype="0" fill="hold" grpId="1" nodeType="afterEffect">
                                  <p:stCondLst>
                                    <p:cond delay="500"/>
                                  </p:stCondLst>
                                  <p:childTnLst>
                                    <p:animEffect transition="out" filter="fade">
                                      <p:cBhvr>
                                        <p:cTn id="73" dur="500"/>
                                        <p:tgtEl>
                                          <p:spTgt spid="37"/>
                                        </p:tgtEl>
                                      </p:cBhvr>
                                    </p:animEffect>
                                    <p:set>
                                      <p:cBhvr>
                                        <p:cTn id="74" dur="1" fill="hold">
                                          <p:stCondLst>
                                            <p:cond delay="499"/>
                                          </p:stCondLst>
                                        </p:cTn>
                                        <p:tgtEl>
                                          <p:spTgt spid="37"/>
                                        </p:tgtEl>
                                        <p:attrNameLst>
                                          <p:attrName>style.visibility</p:attrName>
                                        </p:attrNameLst>
                                      </p:cBhvr>
                                      <p:to>
                                        <p:strVal val="hidden"/>
                                      </p:to>
                                    </p:set>
                                  </p:childTnLst>
                                </p:cTn>
                              </p:par>
                              <p:par>
                                <p:cTn id="75" presetID="10" presetClass="entr" presetSubtype="0" fill="hold" grpId="0" nodeType="withEffect">
                                  <p:stCondLst>
                                    <p:cond delay="50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par>
                          <p:cTn id="78" fill="hold">
                            <p:stCondLst>
                              <p:cond delay="11000"/>
                            </p:stCondLst>
                            <p:childTnLst>
                              <p:par>
                                <p:cTn id="79" presetID="10" presetClass="entr" presetSubtype="0" fill="hold" grpId="0" nodeType="afterEffect">
                                  <p:stCondLst>
                                    <p:cond delay="50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xit" presetSubtype="0" fill="hold" grpId="1" nodeType="withEffect">
                                  <p:stCondLst>
                                    <p:cond delay="500"/>
                                  </p:stCondLst>
                                  <p:childTnLst>
                                    <p:animEffect transition="out" filter="fade">
                                      <p:cBhvr>
                                        <p:cTn id="83" dur="500"/>
                                        <p:tgtEl>
                                          <p:spTgt spid="43"/>
                                        </p:tgtEl>
                                      </p:cBhvr>
                                    </p:animEffect>
                                    <p:set>
                                      <p:cBhvr>
                                        <p:cTn id="84" dur="1" fill="hold">
                                          <p:stCondLst>
                                            <p:cond delay="499"/>
                                          </p:stCondLst>
                                        </p:cTn>
                                        <p:tgtEl>
                                          <p:spTgt spid="43"/>
                                        </p:tgtEl>
                                        <p:attrNameLst>
                                          <p:attrName>style.visibility</p:attrName>
                                        </p:attrNameLst>
                                      </p:cBhvr>
                                      <p:to>
                                        <p:strVal val="hidden"/>
                                      </p:to>
                                    </p:set>
                                  </p:childTnLst>
                                </p:cTn>
                              </p:par>
                            </p:childTnLst>
                          </p:cTn>
                        </p:par>
                        <p:par>
                          <p:cTn id="85" fill="hold">
                            <p:stCondLst>
                              <p:cond delay="12000"/>
                            </p:stCondLst>
                            <p:childTnLst>
                              <p:par>
                                <p:cTn id="86" presetID="10"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xit" presetSubtype="0" fill="hold" grpId="1" nodeType="withEffect">
                                  <p:stCondLst>
                                    <p:cond delay="500"/>
                                  </p:stCondLst>
                                  <p:childTnLst>
                                    <p:animEffect transition="out" filter="fade">
                                      <p:cBhvr>
                                        <p:cTn id="90" dur="500"/>
                                        <p:tgtEl>
                                          <p:spTgt spid="44"/>
                                        </p:tgtEl>
                                      </p:cBhvr>
                                    </p:animEffect>
                                    <p:set>
                                      <p:cBhvr>
                                        <p:cTn id="91" dur="1" fill="hold">
                                          <p:stCondLst>
                                            <p:cond delay="499"/>
                                          </p:stCondLst>
                                        </p:cTn>
                                        <p:tgtEl>
                                          <p:spTgt spid="44"/>
                                        </p:tgtEl>
                                        <p:attrNameLst>
                                          <p:attrName>style.visibility</p:attrName>
                                        </p:attrNameLst>
                                      </p:cBhvr>
                                      <p:to>
                                        <p:strVal val="hidden"/>
                                      </p:to>
                                    </p:set>
                                  </p:childTnLst>
                                </p:cTn>
                              </p:par>
                            </p:childTnLst>
                          </p:cTn>
                        </p:par>
                        <p:par>
                          <p:cTn id="92" fill="hold">
                            <p:stCondLst>
                              <p:cond delay="13000"/>
                            </p:stCondLst>
                            <p:childTnLst>
                              <p:par>
                                <p:cTn id="93" presetID="10"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par>
                                <p:cTn id="96" presetID="10" presetClass="exit" presetSubtype="0" fill="hold" grpId="1" nodeType="withEffect">
                                  <p:stCondLst>
                                    <p:cond delay="500"/>
                                  </p:stCondLst>
                                  <p:childTnLst>
                                    <p:animEffect transition="out" filter="fade">
                                      <p:cBhvr>
                                        <p:cTn id="97" dur="500"/>
                                        <p:tgtEl>
                                          <p:spTgt spid="45"/>
                                        </p:tgtEl>
                                      </p:cBhvr>
                                    </p:animEffect>
                                    <p:set>
                                      <p:cBhvr>
                                        <p:cTn id="98" dur="1" fill="hold">
                                          <p:stCondLst>
                                            <p:cond delay="499"/>
                                          </p:stCondLst>
                                        </p:cTn>
                                        <p:tgtEl>
                                          <p:spTgt spid="45"/>
                                        </p:tgtEl>
                                        <p:attrNameLst>
                                          <p:attrName>style.visibility</p:attrName>
                                        </p:attrNameLst>
                                      </p:cBhvr>
                                      <p:to>
                                        <p:strVal val="hidden"/>
                                      </p:to>
                                    </p:set>
                                  </p:childTnLst>
                                </p:cTn>
                              </p:par>
                            </p:childTnLst>
                          </p:cTn>
                        </p:par>
                        <p:par>
                          <p:cTn id="99" fill="hold">
                            <p:stCondLst>
                              <p:cond delay="14000"/>
                            </p:stCondLst>
                            <p:childTnLst>
                              <p:par>
                                <p:cTn id="100" presetID="10" presetClass="entr" presetSubtype="0" fill="hold" grpId="0" nodeType="afterEffect">
                                  <p:stCondLst>
                                    <p:cond delay="50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xit" presetSubtype="0" fill="hold" grpId="1" nodeType="withEffect">
                                  <p:stCondLst>
                                    <p:cond delay="500"/>
                                  </p:stCondLst>
                                  <p:childTnLst>
                                    <p:animEffect transition="out" filter="fade">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childTnLst>
                          </p:cTn>
                        </p:par>
                        <p:par>
                          <p:cTn id="106" fill="hold">
                            <p:stCondLst>
                              <p:cond delay="15000"/>
                            </p:stCondLst>
                            <p:childTnLst>
                              <p:par>
                                <p:cTn id="107" presetID="10" presetClass="exit" presetSubtype="0" fill="hold" grpId="1" nodeType="afterEffect">
                                  <p:stCondLst>
                                    <p:cond delay="500"/>
                                  </p:stCondLst>
                                  <p:childTnLst>
                                    <p:animEffect transition="out" filter="fade">
                                      <p:cBhvr>
                                        <p:cTn id="108" dur="500"/>
                                        <p:tgtEl>
                                          <p:spTgt spid="47"/>
                                        </p:tgtEl>
                                      </p:cBhvr>
                                    </p:animEffect>
                                    <p:set>
                                      <p:cBhvr>
                                        <p:cTn id="109" dur="1" fill="hold">
                                          <p:stCondLst>
                                            <p:cond delay="499"/>
                                          </p:stCondLst>
                                        </p:cTn>
                                        <p:tgtEl>
                                          <p:spTgt spid="47"/>
                                        </p:tgtEl>
                                        <p:attrNameLst>
                                          <p:attrName>style.visibility</p:attrName>
                                        </p:attrNameLst>
                                      </p:cBhvr>
                                      <p:to>
                                        <p:strVal val="hidden"/>
                                      </p:to>
                                    </p:set>
                                  </p:childTnLst>
                                </p:cTn>
                              </p:par>
                              <p:par>
                                <p:cTn id="110" presetID="10" presetClass="entr" presetSubtype="0" fill="hold" grpId="0" nodeType="withEffect">
                                  <p:stCondLst>
                                    <p:cond delay="50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childTnLst>
                          </p:cTn>
                        </p:par>
                        <p:par>
                          <p:cTn id="113" fill="hold">
                            <p:stCondLst>
                              <p:cond delay="16000"/>
                            </p:stCondLst>
                            <p:childTnLst>
                              <p:par>
                                <p:cTn id="114" presetID="10" presetClass="entr" presetSubtype="0" fill="hold" grpId="0" nodeType="afterEffect">
                                  <p:stCondLst>
                                    <p:cond delay="50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par>
                                <p:cTn id="117" presetID="10" presetClass="exit" presetSubtype="0" fill="hold" grpId="1" nodeType="withEffect">
                                  <p:stCondLst>
                                    <p:cond delay="500"/>
                                  </p:stCondLst>
                                  <p:childTnLst>
                                    <p:animEffect transition="out" filter="fade">
                                      <p:cBhvr>
                                        <p:cTn id="118" dur="500"/>
                                        <p:tgtEl>
                                          <p:spTgt spid="48"/>
                                        </p:tgtEl>
                                      </p:cBhvr>
                                    </p:animEffect>
                                    <p:set>
                                      <p:cBhvr>
                                        <p:cTn id="119" dur="1" fill="hold">
                                          <p:stCondLst>
                                            <p:cond delay="499"/>
                                          </p:stCondLst>
                                        </p:cTn>
                                        <p:tgtEl>
                                          <p:spTgt spid="48"/>
                                        </p:tgtEl>
                                        <p:attrNameLst>
                                          <p:attrName>style.visibility</p:attrName>
                                        </p:attrNameLst>
                                      </p:cBhvr>
                                      <p:to>
                                        <p:strVal val="hidden"/>
                                      </p:to>
                                    </p:set>
                                  </p:childTnLst>
                                </p:cTn>
                              </p:par>
                            </p:childTnLst>
                          </p:cTn>
                        </p:par>
                        <p:par>
                          <p:cTn id="120" fill="hold">
                            <p:stCondLst>
                              <p:cond delay="17000"/>
                            </p:stCondLst>
                            <p:childTnLst>
                              <p:par>
                                <p:cTn id="121" presetID="10" presetClass="entr" presetSubtype="0" fill="hold" grpId="0" nodeType="afterEffect">
                                  <p:stCondLst>
                                    <p:cond delay="500"/>
                                  </p:stCondLst>
                                  <p:childTnLst>
                                    <p:set>
                                      <p:cBhvr>
                                        <p:cTn id="122" dur="1" fill="hold">
                                          <p:stCondLst>
                                            <p:cond delay="0"/>
                                          </p:stCondLst>
                                        </p:cTn>
                                        <p:tgtEl>
                                          <p:spTgt spid="50"/>
                                        </p:tgtEl>
                                        <p:attrNameLst>
                                          <p:attrName>style.visibility</p:attrName>
                                        </p:attrNameLst>
                                      </p:cBhvr>
                                      <p:to>
                                        <p:strVal val="visible"/>
                                      </p:to>
                                    </p:set>
                                    <p:animEffect transition="in" filter="fade">
                                      <p:cBhvr>
                                        <p:cTn id="123" dur="500"/>
                                        <p:tgtEl>
                                          <p:spTgt spid="50"/>
                                        </p:tgtEl>
                                      </p:cBhvr>
                                    </p:animEffect>
                                  </p:childTnLst>
                                </p:cTn>
                              </p:par>
                              <p:par>
                                <p:cTn id="124" presetID="10" presetClass="exit" presetSubtype="0" fill="hold" grpId="1" nodeType="withEffect">
                                  <p:stCondLst>
                                    <p:cond delay="50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childTnLst>
                          </p:cTn>
                        </p:par>
                        <p:par>
                          <p:cTn id="127" fill="hold">
                            <p:stCondLst>
                              <p:cond delay="18000"/>
                            </p:stCondLst>
                            <p:childTnLst>
                              <p:par>
                                <p:cTn id="128" presetID="10" presetClass="entr" presetSubtype="0" fill="hold" grpId="0" nodeType="after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fade">
                                      <p:cBhvr>
                                        <p:cTn id="130" dur="500"/>
                                        <p:tgtEl>
                                          <p:spTgt spid="51"/>
                                        </p:tgtEl>
                                      </p:cBhvr>
                                    </p:animEffect>
                                  </p:childTnLst>
                                </p:cTn>
                              </p:par>
                              <p:par>
                                <p:cTn id="131" presetID="10" presetClass="exit" presetSubtype="0" fill="hold" grpId="1" nodeType="withEffect">
                                  <p:stCondLst>
                                    <p:cond delay="500"/>
                                  </p:stCondLst>
                                  <p:childTnLst>
                                    <p:animEffect transition="out" filter="fade">
                                      <p:cBhvr>
                                        <p:cTn id="132" dur="500"/>
                                        <p:tgtEl>
                                          <p:spTgt spid="50"/>
                                        </p:tgtEl>
                                      </p:cBhvr>
                                    </p:animEffect>
                                    <p:set>
                                      <p:cBhvr>
                                        <p:cTn id="133" dur="1" fill="hold">
                                          <p:stCondLst>
                                            <p:cond delay="499"/>
                                          </p:stCondLst>
                                        </p:cTn>
                                        <p:tgtEl>
                                          <p:spTgt spid="50"/>
                                        </p:tgtEl>
                                        <p:attrNameLst>
                                          <p:attrName>style.visibility</p:attrName>
                                        </p:attrNameLst>
                                      </p:cBhvr>
                                      <p:to>
                                        <p:strVal val="hidden"/>
                                      </p:to>
                                    </p:set>
                                  </p:childTnLst>
                                </p:cTn>
                              </p:par>
                            </p:childTnLst>
                          </p:cTn>
                        </p:par>
                        <p:par>
                          <p:cTn id="134" fill="hold">
                            <p:stCondLst>
                              <p:cond delay="19000"/>
                            </p:stCondLst>
                            <p:childTnLst>
                              <p:par>
                                <p:cTn id="135" presetID="10" presetClass="entr" presetSubtype="0" fill="hold" grpId="0" nodeType="afterEffect">
                                  <p:stCondLst>
                                    <p:cond delay="50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500"/>
                                        <p:tgtEl>
                                          <p:spTgt spid="52"/>
                                        </p:tgtEl>
                                      </p:cBhvr>
                                    </p:animEffect>
                                  </p:childTnLst>
                                </p:cTn>
                              </p:par>
                              <p:par>
                                <p:cTn id="138" presetID="10" presetClass="exit" presetSubtype="0" fill="hold" grpId="1" nodeType="withEffect">
                                  <p:stCondLst>
                                    <p:cond delay="500"/>
                                  </p:stCondLst>
                                  <p:childTnLst>
                                    <p:animEffect transition="out" filter="fade">
                                      <p:cBhvr>
                                        <p:cTn id="139" dur="500"/>
                                        <p:tgtEl>
                                          <p:spTgt spid="51"/>
                                        </p:tgtEl>
                                      </p:cBhvr>
                                    </p:animEffect>
                                    <p:set>
                                      <p:cBhvr>
                                        <p:cTn id="140" dur="1" fill="hold">
                                          <p:stCondLst>
                                            <p:cond delay="499"/>
                                          </p:stCondLst>
                                        </p:cTn>
                                        <p:tgtEl>
                                          <p:spTgt spid="51"/>
                                        </p:tgtEl>
                                        <p:attrNameLst>
                                          <p:attrName>style.visibility</p:attrName>
                                        </p:attrNameLst>
                                      </p:cBhvr>
                                      <p:to>
                                        <p:strVal val="hidden"/>
                                      </p:to>
                                    </p:set>
                                  </p:childTnLst>
                                </p:cTn>
                              </p:par>
                            </p:childTnLst>
                          </p:cTn>
                        </p:par>
                        <p:par>
                          <p:cTn id="141" fill="hold">
                            <p:stCondLst>
                              <p:cond delay="20000"/>
                            </p:stCondLst>
                            <p:childTnLst>
                              <p:par>
                                <p:cTn id="142" presetID="10" presetClass="exit" presetSubtype="0" fill="hold" grpId="1" nodeType="afterEffect">
                                  <p:stCondLst>
                                    <p:cond delay="500"/>
                                  </p:stCondLst>
                                  <p:childTnLst>
                                    <p:animEffect transition="out" filter="fade">
                                      <p:cBhvr>
                                        <p:cTn id="143" dur="500"/>
                                        <p:tgtEl>
                                          <p:spTgt spid="52"/>
                                        </p:tgtEl>
                                      </p:cBhvr>
                                    </p:animEffect>
                                    <p:set>
                                      <p:cBhvr>
                                        <p:cTn id="144" dur="1" fill="hold">
                                          <p:stCondLst>
                                            <p:cond delay="499"/>
                                          </p:stCondLst>
                                        </p:cTn>
                                        <p:tgtEl>
                                          <p:spTgt spid="52"/>
                                        </p:tgtEl>
                                        <p:attrNameLst>
                                          <p:attrName>style.visibility</p:attrName>
                                        </p:attrNameLst>
                                      </p:cBhvr>
                                      <p:to>
                                        <p:strVal val="hidden"/>
                                      </p:to>
                                    </p:set>
                                  </p:childTnLst>
                                </p:cTn>
                              </p:par>
                              <p:par>
                                <p:cTn id="145" presetID="10" presetClass="entr" presetSubtype="0" fill="hold" grpId="0" nodeType="withEffect">
                                  <p:stCondLst>
                                    <p:cond delay="500"/>
                                  </p:stCondLst>
                                  <p:childTnLst>
                                    <p:set>
                                      <p:cBhvr>
                                        <p:cTn id="146" dur="1" fill="hold">
                                          <p:stCondLst>
                                            <p:cond delay="0"/>
                                          </p:stCondLst>
                                        </p:cTn>
                                        <p:tgtEl>
                                          <p:spTgt spid="53"/>
                                        </p:tgtEl>
                                        <p:attrNameLst>
                                          <p:attrName>style.visibility</p:attrName>
                                        </p:attrNameLst>
                                      </p:cBhvr>
                                      <p:to>
                                        <p:strVal val="visible"/>
                                      </p:to>
                                    </p:set>
                                    <p:animEffect transition="in" filter="fade">
                                      <p:cBhvr>
                                        <p:cTn id="147" dur="500"/>
                                        <p:tgtEl>
                                          <p:spTgt spid="53"/>
                                        </p:tgtEl>
                                      </p:cBhvr>
                                    </p:animEffect>
                                  </p:childTnLst>
                                </p:cTn>
                              </p:par>
                            </p:childTnLst>
                          </p:cTn>
                        </p:par>
                        <p:par>
                          <p:cTn id="148" fill="hold">
                            <p:stCondLst>
                              <p:cond delay="21000"/>
                            </p:stCondLst>
                            <p:childTnLst>
                              <p:par>
                                <p:cTn id="149" presetID="10" presetClass="entr" presetSubtype="0" fill="hold" grpId="0" nodeType="afterEffect">
                                  <p:stCondLst>
                                    <p:cond delay="50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par>
                                <p:cTn id="152" presetID="10" presetClass="exit" presetSubtype="0" fill="hold" grpId="1" nodeType="withEffect">
                                  <p:stCondLst>
                                    <p:cond delay="500"/>
                                  </p:stCondLst>
                                  <p:childTnLst>
                                    <p:animEffect transition="out" filter="fade">
                                      <p:cBhvr>
                                        <p:cTn id="153" dur="500"/>
                                        <p:tgtEl>
                                          <p:spTgt spid="53"/>
                                        </p:tgtEl>
                                      </p:cBhvr>
                                    </p:animEffect>
                                    <p:set>
                                      <p:cBhvr>
                                        <p:cTn id="154" dur="1" fill="hold">
                                          <p:stCondLst>
                                            <p:cond delay="499"/>
                                          </p:stCondLst>
                                        </p:cTn>
                                        <p:tgtEl>
                                          <p:spTgt spid="53"/>
                                        </p:tgtEl>
                                        <p:attrNameLst>
                                          <p:attrName>style.visibility</p:attrName>
                                        </p:attrNameLst>
                                      </p:cBhvr>
                                      <p:to>
                                        <p:strVal val="hidden"/>
                                      </p:to>
                                    </p:set>
                                  </p:childTnLst>
                                </p:cTn>
                              </p:par>
                            </p:childTnLst>
                          </p:cTn>
                        </p:par>
                        <p:par>
                          <p:cTn id="155" fill="hold">
                            <p:stCondLst>
                              <p:cond delay="22000"/>
                            </p:stCondLst>
                            <p:childTnLst>
                              <p:par>
                                <p:cTn id="156" presetID="10" presetClass="entr" presetSubtype="0" fill="hold" grpId="0" nodeType="afterEffect">
                                  <p:stCondLst>
                                    <p:cond delay="500"/>
                                  </p:stCondLst>
                                  <p:childTnLst>
                                    <p:set>
                                      <p:cBhvr>
                                        <p:cTn id="157" dur="1" fill="hold">
                                          <p:stCondLst>
                                            <p:cond delay="0"/>
                                          </p:stCondLst>
                                        </p:cTn>
                                        <p:tgtEl>
                                          <p:spTgt spid="55"/>
                                        </p:tgtEl>
                                        <p:attrNameLst>
                                          <p:attrName>style.visibility</p:attrName>
                                        </p:attrNameLst>
                                      </p:cBhvr>
                                      <p:to>
                                        <p:strVal val="visible"/>
                                      </p:to>
                                    </p:set>
                                    <p:animEffect transition="in" filter="fade">
                                      <p:cBhvr>
                                        <p:cTn id="158" dur="500"/>
                                        <p:tgtEl>
                                          <p:spTgt spid="55"/>
                                        </p:tgtEl>
                                      </p:cBhvr>
                                    </p:animEffect>
                                  </p:childTnLst>
                                </p:cTn>
                              </p:par>
                              <p:par>
                                <p:cTn id="159" presetID="10" presetClass="exit" presetSubtype="0" fill="hold" grpId="1" nodeType="withEffect">
                                  <p:stCondLst>
                                    <p:cond delay="500"/>
                                  </p:stCondLst>
                                  <p:childTnLst>
                                    <p:animEffect transition="out" filter="fade">
                                      <p:cBhvr>
                                        <p:cTn id="160" dur="500"/>
                                        <p:tgtEl>
                                          <p:spTgt spid="54"/>
                                        </p:tgtEl>
                                      </p:cBhvr>
                                    </p:animEffect>
                                    <p:set>
                                      <p:cBhvr>
                                        <p:cTn id="161" dur="1" fill="hold">
                                          <p:stCondLst>
                                            <p:cond delay="499"/>
                                          </p:stCondLst>
                                        </p:cTn>
                                        <p:tgtEl>
                                          <p:spTgt spid="54"/>
                                        </p:tgtEl>
                                        <p:attrNameLst>
                                          <p:attrName>style.visibility</p:attrName>
                                        </p:attrNameLst>
                                      </p:cBhvr>
                                      <p:to>
                                        <p:strVal val="hidden"/>
                                      </p:to>
                                    </p:set>
                                  </p:childTnLst>
                                </p:cTn>
                              </p:par>
                            </p:childTnLst>
                          </p:cTn>
                        </p:par>
                        <p:par>
                          <p:cTn id="162" fill="hold">
                            <p:stCondLst>
                              <p:cond delay="23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par>
                                <p:cTn id="166" presetID="10" presetClass="exit" presetSubtype="0" fill="hold" grpId="1" nodeType="withEffect">
                                  <p:stCondLst>
                                    <p:cond delay="500"/>
                                  </p:stCondLst>
                                  <p:childTnLst>
                                    <p:animEffect transition="out" filter="fade">
                                      <p:cBhvr>
                                        <p:cTn id="167" dur="500"/>
                                        <p:tgtEl>
                                          <p:spTgt spid="55"/>
                                        </p:tgtEl>
                                      </p:cBhvr>
                                    </p:animEffect>
                                    <p:set>
                                      <p:cBhvr>
                                        <p:cTn id="168" dur="1" fill="hold">
                                          <p:stCondLst>
                                            <p:cond delay="499"/>
                                          </p:stCondLst>
                                        </p:cTn>
                                        <p:tgtEl>
                                          <p:spTgt spid="55"/>
                                        </p:tgtEl>
                                        <p:attrNameLst>
                                          <p:attrName>style.visibility</p:attrName>
                                        </p:attrNameLst>
                                      </p:cBhvr>
                                      <p:to>
                                        <p:strVal val="hidden"/>
                                      </p:to>
                                    </p:set>
                                  </p:childTnLst>
                                </p:cTn>
                              </p:par>
                            </p:childTnLst>
                          </p:cTn>
                        </p:par>
                        <p:par>
                          <p:cTn id="169" fill="hold">
                            <p:stCondLst>
                              <p:cond delay="24000"/>
                            </p:stCondLst>
                            <p:childTnLst>
                              <p:par>
                                <p:cTn id="170" presetID="10" presetClass="entr" presetSubtype="0" fill="hold" grpId="0" nodeType="afterEffect">
                                  <p:stCondLst>
                                    <p:cond delay="500"/>
                                  </p:stCondLst>
                                  <p:childTnLst>
                                    <p:set>
                                      <p:cBhvr>
                                        <p:cTn id="171" dur="1" fill="hold">
                                          <p:stCondLst>
                                            <p:cond delay="0"/>
                                          </p:stCondLst>
                                        </p:cTn>
                                        <p:tgtEl>
                                          <p:spTgt spid="57"/>
                                        </p:tgtEl>
                                        <p:attrNameLst>
                                          <p:attrName>style.visibility</p:attrName>
                                        </p:attrNameLst>
                                      </p:cBhvr>
                                      <p:to>
                                        <p:strVal val="visible"/>
                                      </p:to>
                                    </p:set>
                                    <p:animEffect transition="in" filter="fade">
                                      <p:cBhvr>
                                        <p:cTn id="172" dur="500"/>
                                        <p:tgtEl>
                                          <p:spTgt spid="57"/>
                                        </p:tgtEl>
                                      </p:cBhvr>
                                    </p:animEffect>
                                  </p:childTnLst>
                                </p:cTn>
                              </p:par>
                              <p:par>
                                <p:cTn id="173" presetID="10" presetClass="exit" presetSubtype="0" fill="hold" grpId="1" nodeType="withEffect">
                                  <p:stCondLst>
                                    <p:cond delay="500"/>
                                  </p:stCondLst>
                                  <p:childTnLst>
                                    <p:animEffect transition="out" filter="fade">
                                      <p:cBhvr>
                                        <p:cTn id="174" dur="500"/>
                                        <p:tgtEl>
                                          <p:spTgt spid="56"/>
                                        </p:tgtEl>
                                      </p:cBhvr>
                                    </p:animEffect>
                                    <p:set>
                                      <p:cBhvr>
                                        <p:cTn id="175" dur="1" fill="hold">
                                          <p:stCondLst>
                                            <p:cond delay="499"/>
                                          </p:stCondLst>
                                        </p:cTn>
                                        <p:tgtEl>
                                          <p:spTgt spid="56"/>
                                        </p:tgtEl>
                                        <p:attrNameLst>
                                          <p:attrName>style.visibility</p:attrName>
                                        </p:attrNameLst>
                                      </p:cBhvr>
                                      <p:to>
                                        <p:strVal val="hidden"/>
                                      </p:to>
                                    </p:set>
                                  </p:childTnLst>
                                </p:cTn>
                              </p:par>
                            </p:childTnLst>
                          </p:cTn>
                        </p:par>
                        <p:par>
                          <p:cTn id="176" fill="hold">
                            <p:stCondLst>
                              <p:cond delay="25000"/>
                            </p:stCondLst>
                            <p:childTnLst>
                              <p:par>
                                <p:cTn id="177" presetID="10" presetClass="exit" presetSubtype="0" fill="hold" grpId="1" nodeType="afterEffect">
                                  <p:stCondLst>
                                    <p:cond delay="500"/>
                                  </p:stCondLst>
                                  <p:childTnLst>
                                    <p:animEffect transition="out" filter="fade">
                                      <p:cBhvr>
                                        <p:cTn id="178" dur="500"/>
                                        <p:tgtEl>
                                          <p:spTgt spid="57"/>
                                        </p:tgtEl>
                                      </p:cBhvr>
                                    </p:animEffect>
                                    <p:set>
                                      <p:cBhvr>
                                        <p:cTn id="179"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7" grpId="0" animBg="1"/>
      <p:bldP spid="27"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6" name="Content Placeholder 5"/>
          <p:cNvSpPr>
            <a:spLocks noGrp="1"/>
          </p:cNvSpPr>
          <p:nvPr>
            <p:ph sz="half" idx="1"/>
          </p:nvPr>
        </p:nvSpPr>
        <p:spPr>
          <a:xfrm>
            <a:off x="838199" y="1825625"/>
            <a:ext cx="6225347" cy="4351338"/>
          </a:xfrm>
        </p:spPr>
        <p:txBody>
          <a:bodyPr/>
          <a:lstStyle/>
          <a:p>
            <a:endParaRPr lang="en-US" dirty="0"/>
          </a:p>
          <a:p>
            <a:r>
              <a:rPr lang="en-US" dirty="0"/>
              <a:t>Divide process into independent stages</a:t>
            </a:r>
          </a:p>
          <a:p>
            <a:endParaRPr lang="en-US" dirty="0"/>
          </a:p>
          <a:p>
            <a:r>
              <a:rPr lang="en-US" dirty="0"/>
              <a:t>Each load of laundry moves through stages in sequence</a:t>
            </a:r>
          </a:p>
          <a:p>
            <a:endParaRPr lang="en-US" dirty="0"/>
          </a:p>
          <a:p>
            <a:r>
              <a:rPr lang="en-US" dirty="0"/>
              <a:t>At any given time, multiple loads of laundry being processed</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11</a:t>
            </a:fld>
            <a:endParaRPr lang="en-US"/>
          </a:p>
        </p:txBody>
      </p:sp>
      <p:sp>
        <p:nvSpPr>
          <p:cNvPr id="5" name="Text Placeholder 4"/>
          <p:cNvSpPr>
            <a:spLocks noGrp="1"/>
          </p:cNvSpPr>
          <p:nvPr>
            <p:ph type="body" sz="quarter" idx="13"/>
          </p:nvPr>
        </p:nvSpPr>
        <p:spPr/>
        <p:txBody>
          <a:bodyPr/>
          <a:lstStyle/>
          <a:p>
            <a:r>
              <a:rPr lang="en-US" dirty="0"/>
              <a:t>Slide by Bohn; screen image by Home Depot</a:t>
            </a:r>
          </a:p>
        </p:txBody>
      </p:sp>
      <p:grpSp>
        <p:nvGrpSpPr>
          <p:cNvPr id="7" name="Group 6">
            <a:extLst>
              <a:ext uri="{FF2B5EF4-FFF2-40B4-BE49-F238E27FC236}">
                <a16:creationId xmlns:a16="http://schemas.microsoft.com/office/drawing/2014/main" id="{F0D72599-1768-4442-B83A-012746ECA293}"/>
              </a:ext>
            </a:extLst>
          </p:cNvPr>
          <p:cNvGrpSpPr/>
          <p:nvPr/>
        </p:nvGrpSpPr>
        <p:grpSpPr>
          <a:xfrm>
            <a:off x="10077606" y="5546466"/>
            <a:ext cx="4170245" cy="932158"/>
            <a:chOff x="5638754" y="4741896"/>
            <a:chExt cx="4170245" cy="932158"/>
          </a:xfrm>
        </p:grpSpPr>
        <p:pic>
          <p:nvPicPr>
            <p:cNvPr id="57" name="Content Placeholder 7" descr="Washer and dryer with basket of dirty towels and empty basket waiting for clean towels">
              <a:extLst>
                <a:ext uri="{FF2B5EF4-FFF2-40B4-BE49-F238E27FC236}">
                  <a16:creationId xmlns:a16="http://schemas.microsoft.com/office/drawing/2014/main" id="{75DB1FE0-15CE-EB43-BBBD-B025D701E696}"/>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65" name="Content Placeholder 7" descr="Washer and dryer with basket of dirty towels and empty basket waiting for clean towels">
              <a:extLst>
                <a:ext uri="{FF2B5EF4-FFF2-40B4-BE49-F238E27FC236}">
                  <a16:creationId xmlns:a16="http://schemas.microsoft.com/office/drawing/2014/main" id="{EC18E83D-804F-9E40-ACC5-3520BB31F78C}"/>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73" name="Content Placeholder 7" descr="Washer and dryer with basket of dirty towels and empty basket waiting for clean towels">
              <a:extLst>
                <a:ext uri="{FF2B5EF4-FFF2-40B4-BE49-F238E27FC236}">
                  <a16:creationId xmlns:a16="http://schemas.microsoft.com/office/drawing/2014/main" id="{979063DB-8325-AD4C-98FA-B1E7368F9635}"/>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78" name="Content Placeholder 7" descr="Washer and dryer with basket of dirty towels and empty basket waiting for clean towels">
              <a:extLst>
                <a:ext uri="{FF2B5EF4-FFF2-40B4-BE49-F238E27FC236}">
                  <a16:creationId xmlns:a16="http://schemas.microsoft.com/office/drawing/2014/main" id="{74148CD6-6403-2F47-9003-9C8ABC4F0E3C}"/>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79" name="TextBox 78">
              <a:extLst>
                <a:ext uri="{FF2B5EF4-FFF2-40B4-BE49-F238E27FC236}">
                  <a16:creationId xmlns:a16="http://schemas.microsoft.com/office/drawing/2014/main" id="{F725473B-7996-1A4E-99E7-C01B03B29117}"/>
                </a:ext>
              </a:extLst>
            </p:cNvPr>
            <p:cNvSpPr txBox="1"/>
            <p:nvPr/>
          </p:nvSpPr>
          <p:spPr>
            <a:xfrm>
              <a:off x="5638754" y="5050857"/>
              <a:ext cx="1102289" cy="369332"/>
            </a:xfrm>
            <a:prstGeom prst="rect">
              <a:avLst/>
            </a:prstGeom>
            <a:noFill/>
          </p:spPr>
          <p:txBody>
            <a:bodyPr wrap="none" rtlCol="0">
              <a:spAutoFit/>
            </a:bodyPr>
            <a:lstStyle/>
            <a:p>
              <a:pPr algn="r"/>
              <a:r>
                <a:rPr lang="en-US" dirty="0"/>
                <a:t>Sixth load</a:t>
              </a:r>
            </a:p>
          </p:txBody>
        </p:sp>
      </p:grpSp>
      <p:grpSp>
        <p:nvGrpSpPr>
          <p:cNvPr id="80" name="Group 79">
            <a:extLst>
              <a:ext uri="{FF2B5EF4-FFF2-40B4-BE49-F238E27FC236}">
                <a16:creationId xmlns:a16="http://schemas.microsoft.com/office/drawing/2014/main" id="{80BD2B36-B661-0749-9735-44AEE6E17691}"/>
              </a:ext>
            </a:extLst>
          </p:cNvPr>
          <p:cNvGrpSpPr/>
          <p:nvPr/>
        </p:nvGrpSpPr>
        <p:grpSpPr>
          <a:xfrm>
            <a:off x="9318288" y="4507234"/>
            <a:ext cx="4140687" cy="932158"/>
            <a:chOff x="5668312" y="4741896"/>
            <a:chExt cx="4140687" cy="932158"/>
          </a:xfrm>
        </p:grpSpPr>
        <p:pic>
          <p:nvPicPr>
            <p:cNvPr id="81" name="Content Placeholder 7" descr="Washer and dryer with basket of dirty towels and empty basket waiting for clean towels">
              <a:extLst>
                <a:ext uri="{FF2B5EF4-FFF2-40B4-BE49-F238E27FC236}">
                  <a16:creationId xmlns:a16="http://schemas.microsoft.com/office/drawing/2014/main" id="{CF1BCED0-75DE-674C-BC72-94D069F855D3}"/>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82" name="Content Placeholder 7" descr="Washer and dryer with basket of dirty towels and empty basket waiting for clean towels">
              <a:extLst>
                <a:ext uri="{FF2B5EF4-FFF2-40B4-BE49-F238E27FC236}">
                  <a16:creationId xmlns:a16="http://schemas.microsoft.com/office/drawing/2014/main" id="{9649FB2C-45B1-574A-8212-44B05A0843FC}"/>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83" name="Content Placeholder 7" descr="Washer and dryer with basket of dirty towels and empty basket waiting for clean towels">
              <a:extLst>
                <a:ext uri="{FF2B5EF4-FFF2-40B4-BE49-F238E27FC236}">
                  <a16:creationId xmlns:a16="http://schemas.microsoft.com/office/drawing/2014/main" id="{08A3C174-7A48-234A-83E1-66D39E5C6212}"/>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84" name="Content Placeholder 7" descr="Washer and dryer with basket of dirty towels and empty basket waiting for clean towels">
              <a:extLst>
                <a:ext uri="{FF2B5EF4-FFF2-40B4-BE49-F238E27FC236}">
                  <a16:creationId xmlns:a16="http://schemas.microsoft.com/office/drawing/2014/main" id="{315D47E0-80E2-B440-AABB-46AC30D1BFED}"/>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85" name="TextBox 84">
              <a:extLst>
                <a:ext uri="{FF2B5EF4-FFF2-40B4-BE49-F238E27FC236}">
                  <a16:creationId xmlns:a16="http://schemas.microsoft.com/office/drawing/2014/main" id="{15E66CA6-54AD-2641-96B0-E1AC98EB5723}"/>
                </a:ext>
              </a:extLst>
            </p:cNvPr>
            <p:cNvSpPr txBox="1"/>
            <p:nvPr/>
          </p:nvSpPr>
          <p:spPr>
            <a:xfrm>
              <a:off x="5668312" y="5050857"/>
              <a:ext cx="1072731" cy="369332"/>
            </a:xfrm>
            <a:prstGeom prst="rect">
              <a:avLst/>
            </a:prstGeom>
            <a:noFill/>
          </p:spPr>
          <p:txBody>
            <a:bodyPr wrap="none" rtlCol="0">
              <a:spAutoFit/>
            </a:bodyPr>
            <a:lstStyle/>
            <a:p>
              <a:pPr algn="r"/>
              <a:r>
                <a:rPr lang="en-US" dirty="0"/>
                <a:t>Fifth load</a:t>
              </a:r>
            </a:p>
          </p:txBody>
        </p:sp>
      </p:grpSp>
      <p:grpSp>
        <p:nvGrpSpPr>
          <p:cNvPr id="86" name="Group 85">
            <a:extLst>
              <a:ext uri="{FF2B5EF4-FFF2-40B4-BE49-F238E27FC236}">
                <a16:creationId xmlns:a16="http://schemas.microsoft.com/office/drawing/2014/main" id="{34C46E3A-041A-B24F-83D5-33865319C1C0}"/>
              </a:ext>
            </a:extLst>
          </p:cNvPr>
          <p:cNvGrpSpPr/>
          <p:nvPr/>
        </p:nvGrpSpPr>
        <p:grpSpPr>
          <a:xfrm>
            <a:off x="8323378" y="3452088"/>
            <a:ext cx="4337919" cy="932158"/>
            <a:chOff x="5471080" y="4741896"/>
            <a:chExt cx="4337919" cy="932158"/>
          </a:xfrm>
        </p:grpSpPr>
        <p:pic>
          <p:nvPicPr>
            <p:cNvPr id="87" name="Content Placeholder 7" descr="Washer and dryer with basket of dirty towels and empty basket waiting for clean towels">
              <a:extLst>
                <a:ext uri="{FF2B5EF4-FFF2-40B4-BE49-F238E27FC236}">
                  <a16:creationId xmlns:a16="http://schemas.microsoft.com/office/drawing/2014/main" id="{0E4722AA-2D56-DA48-9B0C-D6F6D0758061}"/>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88" name="Content Placeholder 7" descr="Washer and dryer with basket of dirty towels and empty basket waiting for clean towels">
              <a:extLst>
                <a:ext uri="{FF2B5EF4-FFF2-40B4-BE49-F238E27FC236}">
                  <a16:creationId xmlns:a16="http://schemas.microsoft.com/office/drawing/2014/main" id="{64CC2708-9E28-1849-93BB-13F7DBFF16A1}"/>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89" name="Content Placeholder 7" descr="Washer and dryer with basket of dirty towels and empty basket waiting for clean towels">
              <a:extLst>
                <a:ext uri="{FF2B5EF4-FFF2-40B4-BE49-F238E27FC236}">
                  <a16:creationId xmlns:a16="http://schemas.microsoft.com/office/drawing/2014/main" id="{D3CEF1EA-A817-C948-B6D8-99ED94CE4A60}"/>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90" name="Content Placeholder 7" descr="Washer and dryer with basket of dirty towels and empty basket waiting for clean towels">
              <a:extLst>
                <a:ext uri="{FF2B5EF4-FFF2-40B4-BE49-F238E27FC236}">
                  <a16:creationId xmlns:a16="http://schemas.microsoft.com/office/drawing/2014/main" id="{71BF52C7-D019-924C-8BC9-1A3FCCAB517A}"/>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91" name="TextBox 90">
              <a:extLst>
                <a:ext uri="{FF2B5EF4-FFF2-40B4-BE49-F238E27FC236}">
                  <a16:creationId xmlns:a16="http://schemas.microsoft.com/office/drawing/2014/main" id="{55F96D4B-B4D3-DE41-982A-452E4AC9A976}"/>
                </a:ext>
              </a:extLst>
            </p:cNvPr>
            <p:cNvSpPr txBox="1"/>
            <p:nvPr/>
          </p:nvSpPr>
          <p:spPr>
            <a:xfrm>
              <a:off x="5471080" y="5050857"/>
              <a:ext cx="1269963" cy="369332"/>
            </a:xfrm>
            <a:prstGeom prst="rect">
              <a:avLst/>
            </a:prstGeom>
            <a:noFill/>
          </p:spPr>
          <p:txBody>
            <a:bodyPr wrap="none" rtlCol="0">
              <a:spAutoFit/>
            </a:bodyPr>
            <a:lstStyle/>
            <a:p>
              <a:pPr algn="r"/>
              <a:r>
                <a:rPr lang="en-US" dirty="0"/>
                <a:t>Fourth load</a:t>
              </a:r>
            </a:p>
          </p:txBody>
        </p:sp>
      </p:grpSp>
      <p:grpSp>
        <p:nvGrpSpPr>
          <p:cNvPr id="92" name="Group 91">
            <a:extLst>
              <a:ext uri="{FF2B5EF4-FFF2-40B4-BE49-F238E27FC236}">
                <a16:creationId xmlns:a16="http://schemas.microsoft.com/office/drawing/2014/main" id="{AF6EBFA1-7F81-3142-BDCE-240318672E1D}"/>
              </a:ext>
            </a:extLst>
          </p:cNvPr>
          <p:cNvGrpSpPr/>
          <p:nvPr/>
        </p:nvGrpSpPr>
        <p:grpSpPr>
          <a:xfrm>
            <a:off x="7673963" y="2412856"/>
            <a:ext cx="4198458" cy="932158"/>
            <a:chOff x="5610541" y="4741896"/>
            <a:chExt cx="4198458" cy="932158"/>
          </a:xfrm>
        </p:grpSpPr>
        <p:pic>
          <p:nvPicPr>
            <p:cNvPr id="93" name="Content Placeholder 7" descr="Washer and dryer with basket of dirty towels and empty basket waiting for clean towels">
              <a:extLst>
                <a:ext uri="{FF2B5EF4-FFF2-40B4-BE49-F238E27FC236}">
                  <a16:creationId xmlns:a16="http://schemas.microsoft.com/office/drawing/2014/main" id="{3DABA2AA-E183-D24B-BA96-42777C0ACFD4}"/>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94" name="Content Placeholder 7" descr="Washer and dryer with basket of dirty towels and empty basket waiting for clean towels">
              <a:extLst>
                <a:ext uri="{FF2B5EF4-FFF2-40B4-BE49-F238E27FC236}">
                  <a16:creationId xmlns:a16="http://schemas.microsoft.com/office/drawing/2014/main" id="{BCCA795D-74A8-4447-9FB6-8BC196E302A8}"/>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95" name="Content Placeholder 7" descr="Washer and dryer with basket of dirty towels and empty basket waiting for clean towels">
              <a:extLst>
                <a:ext uri="{FF2B5EF4-FFF2-40B4-BE49-F238E27FC236}">
                  <a16:creationId xmlns:a16="http://schemas.microsoft.com/office/drawing/2014/main" id="{3E4EBFAA-15BF-944B-9860-E0ED608E46F7}"/>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96" name="Content Placeholder 7" descr="Washer and dryer with basket of dirty towels and empty basket waiting for clean towels">
              <a:extLst>
                <a:ext uri="{FF2B5EF4-FFF2-40B4-BE49-F238E27FC236}">
                  <a16:creationId xmlns:a16="http://schemas.microsoft.com/office/drawing/2014/main" id="{EB8C8BF8-C93B-DC4C-AB08-C975965D97D8}"/>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97" name="TextBox 96">
              <a:extLst>
                <a:ext uri="{FF2B5EF4-FFF2-40B4-BE49-F238E27FC236}">
                  <a16:creationId xmlns:a16="http://schemas.microsoft.com/office/drawing/2014/main" id="{012723C2-8060-D64A-8C95-DD4140C47977}"/>
                </a:ext>
              </a:extLst>
            </p:cNvPr>
            <p:cNvSpPr txBox="1"/>
            <p:nvPr/>
          </p:nvSpPr>
          <p:spPr>
            <a:xfrm>
              <a:off x="5610541" y="5050857"/>
              <a:ext cx="1130502" cy="369332"/>
            </a:xfrm>
            <a:prstGeom prst="rect">
              <a:avLst/>
            </a:prstGeom>
            <a:noFill/>
          </p:spPr>
          <p:txBody>
            <a:bodyPr wrap="none" rtlCol="0">
              <a:spAutoFit/>
            </a:bodyPr>
            <a:lstStyle/>
            <a:p>
              <a:pPr algn="r"/>
              <a:r>
                <a:rPr lang="en-US" dirty="0"/>
                <a:t>Third load</a:t>
              </a:r>
            </a:p>
          </p:txBody>
        </p:sp>
      </p:grpSp>
      <p:grpSp>
        <p:nvGrpSpPr>
          <p:cNvPr id="98" name="Group 97">
            <a:extLst>
              <a:ext uri="{FF2B5EF4-FFF2-40B4-BE49-F238E27FC236}">
                <a16:creationId xmlns:a16="http://schemas.microsoft.com/office/drawing/2014/main" id="{8480CE70-9E4B-1A4B-ACFE-2DEC05E74D62}"/>
              </a:ext>
            </a:extLst>
          </p:cNvPr>
          <p:cNvGrpSpPr/>
          <p:nvPr/>
        </p:nvGrpSpPr>
        <p:grpSpPr>
          <a:xfrm>
            <a:off x="6673125" y="1375607"/>
            <a:ext cx="4395242" cy="932158"/>
            <a:chOff x="5413757" y="4741896"/>
            <a:chExt cx="4395242" cy="932158"/>
          </a:xfrm>
        </p:grpSpPr>
        <p:pic>
          <p:nvPicPr>
            <p:cNvPr id="99" name="Content Placeholder 7" descr="Washer and dryer with basket of dirty towels and empty basket waiting for clean towels">
              <a:extLst>
                <a:ext uri="{FF2B5EF4-FFF2-40B4-BE49-F238E27FC236}">
                  <a16:creationId xmlns:a16="http://schemas.microsoft.com/office/drawing/2014/main" id="{4FE7DCA9-3354-1D4E-87AA-FFCB06BD248C}"/>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100" name="Content Placeholder 7" descr="Washer and dryer with basket of dirty towels and empty basket waiting for clean towels">
              <a:extLst>
                <a:ext uri="{FF2B5EF4-FFF2-40B4-BE49-F238E27FC236}">
                  <a16:creationId xmlns:a16="http://schemas.microsoft.com/office/drawing/2014/main" id="{679B14B7-E63C-9647-AFA1-B9E34F7EE16D}"/>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101" name="Content Placeholder 7" descr="Washer and dryer with basket of dirty towels and empty basket waiting for clean towels">
              <a:extLst>
                <a:ext uri="{FF2B5EF4-FFF2-40B4-BE49-F238E27FC236}">
                  <a16:creationId xmlns:a16="http://schemas.microsoft.com/office/drawing/2014/main" id="{2E3FE6B1-637D-614B-A31C-20E68736333A}"/>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102" name="Content Placeholder 7" descr="Washer and dryer with basket of dirty towels and empty basket waiting for clean towels">
              <a:extLst>
                <a:ext uri="{FF2B5EF4-FFF2-40B4-BE49-F238E27FC236}">
                  <a16:creationId xmlns:a16="http://schemas.microsoft.com/office/drawing/2014/main" id="{D6819F3B-FF30-5646-A3D7-266D2C066995}"/>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103" name="TextBox 102">
              <a:extLst>
                <a:ext uri="{FF2B5EF4-FFF2-40B4-BE49-F238E27FC236}">
                  <a16:creationId xmlns:a16="http://schemas.microsoft.com/office/drawing/2014/main" id="{E3BB7EA4-80DB-5943-85D0-3EFC2BA0114B}"/>
                </a:ext>
              </a:extLst>
            </p:cNvPr>
            <p:cNvSpPr txBox="1"/>
            <p:nvPr/>
          </p:nvSpPr>
          <p:spPr>
            <a:xfrm>
              <a:off x="5413757" y="5050857"/>
              <a:ext cx="1327286" cy="369332"/>
            </a:xfrm>
            <a:prstGeom prst="rect">
              <a:avLst/>
            </a:prstGeom>
            <a:noFill/>
          </p:spPr>
          <p:txBody>
            <a:bodyPr wrap="none" rtlCol="0">
              <a:spAutoFit/>
            </a:bodyPr>
            <a:lstStyle/>
            <a:p>
              <a:pPr algn="r"/>
              <a:r>
                <a:rPr lang="en-US" dirty="0"/>
                <a:t>Second load</a:t>
              </a:r>
            </a:p>
          </p:txBody>
        </p:sp>
      </p:grpSp>
      <p:grpSp>
        <p:nvGrpSpPr>
          <p:cNvPr id="104" name="Group 103">
            <a:extLst>
              <a:ext uri="{FF2B5EF4-FFF2-40B4-BE49-F238E27FC236}">
                <a16:creationId xmlns:a16="http://schemas.microsoft.com/office/drawing/2014/main" id="{24EAF242-8C35-A943-86A5-58E9BBC9F3CE}"/>
              </a:ext>
            </a:extLst>
          </p:cNvPr>
          <p:cNvGrpSpPr/>
          <p:nvPr/>
        </p:nvGrpSpPr>
        <p:grpSpPr>
          <a:xfrm>
            <a:off x="6167788" y="336375"/>
            <a:ext cx="4111703" cy="932158"/>
            <a:chOff x="5697296" y="4741896"/>
            <a:chExt cx="4111703" cy="932158"/>
          </a:xfrm>
        </p:grpSpPr>
        <p:pic>
          <p:nvPicPr>
            <p:cNvPr id="105" name="Content Placeholder 7" descr="Washer and dryer with basket of dirty towels and empty basket waiting for clean towels">
              <a:extLst>
                <a:ext uri="{FF2B5EF4-FFF2-40B4-BE49-F238E27FC236}">
                  <a16:creationId xmlns:a16="http://schemas.microsoft.com/office/drawing/2014/main" id="{52B08F9B-DDB4-B849-9941-42A61F519768}"/>
                </a:ext>
              </a:extLst>
            </p:cNvPr>
            <p:cNvPicPr>
              <a:picLocks noChangeAspect="1"/>
            </p:cNvPicPr>
            <p:nvPr/>
          </p:nvPicPr>
          <p:blipFill rotWithShape="1">
            <a:blip r:embed="rId2">
              <a:extLst>
                <a:ext uri="{28A0092B-C50C-407E-A947-70E740481C1C}">
                  <a14:useLocalDpi xmlns:a14="http://schemas.microsoft.com/office/drawing/2010/main" val="0"/>
                </a:ext>
              </a:extLst>
            </a:blip>
            <a:srcRect l="61177" t="74748" r="4983"/>
            <a:stretch/>
          </p:blipFill>
          <p:spPr>
            <a:xfrm>
              <a:off x="9175345" y="5020206"/>
              <a:ext cx="633654" cy="430634"/>
            </a:xfrm>
            <a:prstGeom prst="rect">
              <a:avLst/>
            </a:prstGeom>
          </p:spPr>
        </p:pic>
        <p:pic>
          <p:nvPicPr>
            <p:cNvPr id="106" name="Content Placeholder 7" descr="Washer and dryer with basket of dirty towels and empty basket waiting for clean towels">
              <a:extLst>
                <a:ext uri="{FF2B5EF4-FFF2-40B4-BE49-F238E27FC236}">
                  <a16:creationId xmlns:a16="http://schemas.microsoft.com/office/drawing/2014/main" id="{E2720728-EE25-1945-8268-55BA7486574B}"/>
                </a:ext>
              </a:extLst>
            </p:cNvPr>
            <p:cNvPicPr>
              <a:picLocks noChangeAspect="1"/>
            </p:cNvPicPr>
            <p:nvPr/>
          </p:nvPicPr>
          <p:blipFill rotWithShape="1">
            <a:blip r:embed="rId2">
              <a:extLst>
                <a:ext uri="{28A0092B-C50C-407E-A947-70E740481C1C}">
                  <a14:useLocalDpi xmlns:a14="http://schemas.microsoft.com/office/drawing/2010/main" val="0"/>
                </a:ext>
              </a:extLst>
            </a:blip>
            <a:srcRect l="52093" r="3189" b="28755"/>
            <a:stretch/>
          </p:blipFill>
          <p:spPr>
            <a:xfrm>
              <a:off x="8377667" y="4741896"/>
              <a:ext cx="642456" cy="932158"/>
            </a:xfrm>
            <a:prstGeom prst="rect">
              <a:avLst/>
            </a:prstGeom>
          </p:spPr>
        </p:pic>
        <p:pic>
          <p:nvPicPr>
            <p:cNvPr id="107" name="Content Placeholder 7" descr="Washer and dryer with basket of dirty towels and empty basket waiting for clean towels">
              <a:extLst>
                <a:ext uri="{FF2B5EF4-FFF2-40B4-BE49-F238E27FC236}">
                  <a16:creationId xmlns:a16="http://schemas.microsoft.com/office/drawing/2014/main" id="{503A3C56-1639-2346-A9B5-227280F64703}"/>
                </a:ext>
              </a:extLst>
            </p:cNvPr>
            <p:cNvPicPr>
              <a:picLocks noChangeAspect="1"/>
            </p:cNvPicPr>
            <p:nvPr/>
          </p:nvPicPr>
          <p:blipFill rotWithShape="1">
            <a:blip r:embed="rId2">
              <a:extLst>
                <a:ext uri="{28A0092B-C50C-407E-A947-70E740481C1C}">
                  <a14:useLocalDpi xmlns:a14="http://schemas.microsoft.com/office/drawing/2010/main" val="0"/>
                </a:ext>
              </a:extLst>
            </a:blip>
            <a:srcRect l="2030" r="51843" b="32257"/>
            <a:stretch/>
          </p:blipFill>
          <p:spPr>
            <a:xfrm>
              <a:off x="7559755" y="4757810"/>
              <a:ext cx="662690" cy="886332"/>
            </a:xfrm>
            <a:prstGeom prst="rect">
              <a:avLst/>
            </a:prstGeom>
          </p:spPr>
        </p:pic>
        <p:pic>
          <p:nvPicPr>
            <p:cNvPr id="108" name="Content Placeholder 7" descr="Washer and dryer with basket of dirty towels and empty basket waiting for clean towels">
              <a:extLst>
                <a:ext uri="{FF2B5EF4-FFF2-40B4-BE49-F238E27FC236}">
                  <a16:creationId xmlns:a16="http://schemas.microsoft.com/office/drawing/2014/main" id="{D17D7840-14AE-5A46-9A7F-E581B4F5C4EB}"/>
                </a:ext>
              </a:extLst>
            </p:cNvPr>
            <p:cNvPicPr>
              <a:picLocks noChangeAspect="1"/>
            </p:cNvPicPr>
            <p:nvPr/>
          </p:nvPicPr>
          <p:blipFill rotWithShape="1">
            <a:blip r:embed="rId2">
              <a:extLst>
                <a:ext uri="{28A0092B-C50C-407E-A947-70E740481C1C}">
                  <a14:useLocalDpi xmlns:a14="http://schemas.microsoft.com/office/drawing/2010/main" val="0"/>
                </a:ext>
              </a:extLst>
            </a:blip>
            <a:srcRect l="8652" t="69529" r="53308"/>
            <a:stretch/>
          </p:blipFill>
          <p:spPr>
            <a:xfrm>
              <a:off x="6736797" y="5029262"/>
              <a:ext cx="663114" cy="483732"/>
            </a:xfrm>
            <a:prstGeom prst="rect">
              <a:avLst/>
            </a:prstGeom>
          </p:spPr>
        </p:pic>
        <p:sp>
          <p:nvSpPr>
            <p:cNvPr id="109" name="TextBox 108">
              <a:extLst>
                <a:ext uri="{FF2B5EF4-FFF2-40B4-BE49-F238E27FC236}">
                  <a16:creationId xmlns:a16="http://schemas.microsoft.com/office/drawing/2014/main" id="{6F9ABA31-B79A-F446-B03E-85064DCE7439}"/>
                </a:ext>
              </a:extLst>
            </p:cNvPr>
            <p:cNvSpPr txBox="1"/>
            <p:nvPr/>
          </p:nvSpPr>
          <p:spPr>
            <a:xfrm>
              <a:off x="5697296" y="5050857"/>
              <a:ext cx="1043747" cy="369332"/>
            </a:xfrm>
            <a:prstGeom prst="rect">
              <a:avLst/>
            </a:prstGeom>
            <a:noFill/>
          </p:spPr>
          <p:txBody>
            <a:bodyPr wrap="none" rtlCol="0">
              <a:spAutoFit/>
            </a:bodyPr>
            <a:lstStyle/>
            <a:p>
              <a:pPr algn="r"/>
              <a:r>
                <a:rPr lang="en-US" dirty="0"/>
                <a:t>First load</a:t>
              </a:r>
            </a:p>
          </p:txBody>
        </p:sp>
      </p:grpSp>
    </p:spTree>
    <p:extLst>
      <p:ext uri="{BB962C8B-B14F-4D97-AF65-F5344CB8AC3E}">
        <p14:creationId xmlns:p14="http://schemas.microsoft.com/office/powerpoint/2010/main" val="43349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6" name="Content Placeholder 5"/>
          <p:cNvSpPr>
            <a:spLocks noGrp="1"/>
          </p:cNvSpPr>
          <p:nvPr>
            <p:ph sz="half" idx="1"/>
          </p:nvPr>
        </p:nvSpPr>
        <p:spPr>
          <a:xfrm>
            <a:off x="838199" y="1825625"/>
            <a:ext cx="6225347" cy="4351338"/>
          </a:xfrm>
        </p:spPr>
        <p:txBody>
          <a:bodyPr/>
          <a:lstStyle/>
          <a:p>
            <a:endParaRPr lang="en-US" dirty="0"/>
          </a:p>
          <a:p>
            <a:r>
              <a:rPr lang="en-US" dirty="0"/>
              <a:t>Divide process into independent stages</a:t>
            </a:r>
          </a:p>
          <a:p>
            <a:endParaRPr lang="en-US" dirty="0"/>
          </a:p>
          <a:p>
            <a:r>
              <a:rPr lang="en-US" dirty="0"/>
              <a:t>Each instruction moves through stages in sequence</a:t>
            </a:r>
          </a:p>
          <a:p>
            <a:endParaRPr lang="en-US" dirty="0"/>
          </a:p>
          <a:p>
            <a:r>
              <a:rPr lang="en-US" dirty="0"/>
              <a:t>At any given time, multiple instructions being processed</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18" name="Group 17"/>
          <p:cNvGrpSpPr/>
          <p:nvPr/>
        </p:nvGrpSpPr>
        <p:grpSpPr>
          <a:xfrm>
            <a:off x="7535710" y="114300"/>
            <a:ext cx="2515259" cy="1265954"/>
            <a:chOff x="7535710" y="114300"/>
            <a:chExt cx="2515259" cy="1265954"/>
          </a:xfrm>
        </p:grpSpPr>
        <p:cxnSp>
          <p:nvCxnSpPr>
            <p:cNvPr id="17" name="Straight Connector 16"/>
            <p:cNvCxnSpPr/>
            <p:nvPr/>
          </p:nvCxnSpPr>
          <p:spPr>
            <a:xfrm>
              <a:off x="7535710" y="114300"/>
              <a:ext cx="10939" cy="126595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419004" y="114300"/>
              <a:ext cx="10939" cy="126595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212957" y="114300"/>
              <a:ext cx="10939" cy="126595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0040030" y="114300"/>
              <a:ext cx="10939" cy="1265954"/>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8409777" y="1533622"/>
            <a:ext cx="2515259" cy="1265954"/>
            <a:chOff x="7535710" y="114300"/>
            <a:chExt cx="2515259" cy="1265954"/>
          </a:xfrm>
        </p:grpSpPr>
        <p:cxnSp>
          <p:nvCxnSpPr>
            <p:cNvPr id="112" name="Straight Connector 111"/>
            <p:cNvCxnSpPr/>
            <p:nvPr/>
          </p:nvCxnSpPr>
          <p:spPr>
            <a:xfrm>
              <a:off x="7535710" y="114300"/>
              <a:ext cx="10939" cy="126595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8419004" y="114300"/>
              <a:ext cx="10939" cy="126595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9212957" y="114300"/>
              <a:ext cx="10939" cy="126595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040030" y="114300"/>
              <a:ext cx="10939" cy="1265954"/>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9307194" y="2797957"/>
            <a:ext cx="2515259" cy="1265954"/>
            <a:chOff x="7535710" y="114300"/>
            <a:chExt cx="2515259" cy="1265954"/>
          </a:xfrm>
        </p:grpSpPr>
        <p:cxnSp>
          <p:nvCxnSpPr>
            <p:cNvPr id="117" name="Straight Connector 116"/>
            <p:cNvCxnSpPr/>
            <p:nvPr/>
          </p:nvCxnSpPr>
          <p:spPr>
            <a:xfrm>
              <a:off x="7535710" y="114300"/>
              <a:ext cx="10939" cy="126595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419004" y="114300"/>
              <a:ext cx="10939" cy="126595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212957" y="114300"/>
              <a:ext cx="10939" cy="126595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040030" y="114300"/>
              <a:ext cx="10939" cy="1265954"/>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10185541" y="4043634"/>
            <a:ext cx="2515259" cy="1265954"/>
            <a:chOff x="7535710" y="114300"/>
            <a:chExt cx="2515259" cy="1265954"/>
          </a:xfrm>
        </p:grpSpPr>
        <p:cxnSp>
          <p:nvCxnSpPr>
            <p:cNvPr id="122" name="Straight Connector 121"/>
            <p:cNvCxnSpPr/>
            <p:nvPr/>
          </p:nvCxnSpPr>
          <p:spPr>
            <a:xfrm>
              <a:off x="7535710" y="114300"/>
              <a:ext cx="10939" cy="126595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8419004" y="114300"/>
              <a:ext cx="10939" cy="126595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9212957" y="114300"/>
              <a:ext cx="10939" cy="126595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040030" y="114300"/>
              <a:ext cx="10939" cy="1265954"/>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11044150" y="5333695"/>
            <a:ext cx="2515259" cy="1265954"/>
            <a:chOff x="7535710" y="114300"/>
            <a:chExt cx="2515259" cy="1265954"/>
          </a:xfrm>
        </p:grpSpPr>
        <p:cxnSp>
          <p:nvCxnSpPr>
            <p:cNvPr id="127" name="Straight Connector 126"/>
            <p:cNvCxnSpPr/>
            <p:nvPr/>
          </p:nvCxnSpPr>
          <p:spPr>
            <a:xfrm>
              <a:off x="7535710" y="114300"/>
              <a:ext cx="10939" cy="126595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419004" y="114300"/>
              <a:ext cx="10939" cy="126595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9212957" y="114300"/>
              <a:ext cx="10939" cy="126595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0040030" y="114300"/>
              <a:ext cx="10939" cy="1265954"/>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09AC671-8651-4F4A-B7A2-41F1CA2946D0}"/>
              </a:ext>
            </a:extLst>
          </p:cNvPr>
          <p:cNvGrpSpPr/>
          <p:nvPr/>
        </p:nvGrpSpPr>
        <p:grpSpPr>
          <a:xfrm>
            <a:off x="5695133" y="1593504"/>
            <a:ext cx="5925217" cy="1163230"/>
            <a:chOff x="5676279" y="1593504"/>
            <a:chExt cx="5925217" cy="1163230"/>
          </a:xfrm>
        </p:grpSpPr>
        <p:sp>
          <p:nvSpPr>
            <p:cNvPr id="86" name="TextBox 85"/>
            <p:cNvSpPr txBox="1"/>
            <p:nvPr/>
          </p:nvSpPr>
          <p:spPr>
            <a:xfrm>
              <a:off x="5676279" y="1865135"/>
              <a:ext cx="1932260" cy="369332"/>
            </a:xfrm>
            <a:prstGeom prst="rect">
              <a:avLst/>
            </a:prstGeom>
            <a:noFill/>
          </p:spPr>
          <p:txBody>
            <a:bodyPr wrap="none" rtlCol="0">
              <a:spAutoFit/>
            </a:bodyPr>
            <a:lstStyle/>
            <a:p>
              <a:pPr algn="r"/>
              <a:r>
                <a:rPr lang="en-US" dirty="0"/>
                <a:t>Second instruction</a:t>
              </a:r>
            </a:p>
          </p:txBody>
        </p:sp>
        <p:grpSp>
          <p:nvGrpSpPr>
            <p:cNvPr id="67" name="Group 66">
              <a:extLst>
                <a:ext uri="{FF2B5EF4-FFF2-40B4-BE49-F238E27FC236}">
                  <a16:creationId xmlns:a16="http://schemas.microsoft.com/office/drawing/2014/main" id="{D844EBB8-0637-2941-A427-ED9F9D8CA652}"/>
                </a:ext>
              </a:extLst>
            </p:cNvPr>
            <p:cNvGrpSpPr/>
            <p:nvPr/>
          </p:nvGrpSpPr>
          <p:grpSpPr>
            <a:xfrm>
              <a:off x="7574492" y="1593504"/>
              <a:ext cx="4027004" cy="1163230"/>
              <a:chOff x="3297844" y="2164639"/>
              <a:chExt cx="4968194" cy="1435100"/>
            </a:xfrm>
          </p:grpSpPr>
          <p:pic>
            <p:nvPicPr>
              <p:cNvPr id="68" name="Picture 67">
                <a:extLst>
                  <a:ext uri="{FF2B5EF4-FFF2-40B4-BE49-F238E27FC236}">
                    <a16:creationId xmlns:a16="http://schemas.microsoft.com/office/drawing/2014/main" id="{ABED85D2-86F8-E542-AFB5-E2402B1412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7844" y="2437690"/>
                <a:ext cx="990600" cy="889000"/>
              </a:xfrm>
              <a:prstGeom prst="rect">
                <a:avLst/>
              </a:prstGeom>
            </p:spPr>
          </p:pic>
          <p:pic>
            <p:nvPicPr>
              <p:cNvPr id="69" name="Picture 68">
                <a:extLst>
                  <a:ext uri="{FF2B5EF4-FFF2-40B4-BE49-F238E27FC236}">
                    <a16:creationId xmlns:a16="http://schemas.microsoft.com/office/drawing/2014/main" id="{89403579-9053-DA41-B054-30B86991025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98661" y="2367839"/>
                <a:ext cx="850900" cy="1028700"/>
              </a:xfrm>
              <a:prstGeom prst="rect">
                <a:avLst/>
              </a:prstGeom>
            </p:spPr>
          </p:pic>
          <p:pic>
            <p:nvPicPr>
              <p:cNvPr id="70" name="Picture 69">
                <a:extLst>
                  <a:ext uri="{FF2B5EF4-FFF2-40B4-BE49-F238E27FC236}">
                    <a16:creationId xmlns:a16="http://schemas.microsoft.com/office/drawing/2014/main" id="{80B0DADA-C2F3-5D4A-9E99-C39AC7C05A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22850" y="2342439"/>
                <a:ext cx="990600" cy="1079500"/>
              </a:xfrm>
              <a:prstGeom prst="rect">
                <a:avLst/>
              </a:prstGeom>
            </p:spPr>
          </p:pic>
          <p:pic>
            <p:nvPicPr>
              <p:cNvPr id="71" name="Picture 70">
                <a:extLst>
                  <a:ext uri="{FF2B5EF4-FFF2-40B4-BE49-F238E27FC236}">
                    <a16:creationId xmlns:a16="http://schemas.microsoft.com/office/drawing/2014/main" id="{0BF40425-9CA4-284A-88BF-48E470B6292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9445" y="2247188"/>
                <a:ext cx="990600" cy="1270000"/>
              </a:xfrm>
              <a:prstGeom prst="rect">
                <a:avLst/>
              </a:prstGeom>
            </p:spPr>
          </p:pic>
          <p:pic>
            <p:nvPicPr>
              <p:cNvPr id="72" name="Picture 71">
                <a:extLst>
                  <a:ext uri="{FF2B5EF4-FFF2-40B4-BE49-F238E27FC236}">
                    <a16:creationId xmlns:a16="http://schemas.microsoft.com/office/drawing/2014/main" id="{DDC98669-E2CA-CE45-BAF6-1FBBDF81FEA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40538" y="2164639"/>
                <a:ext cx="825500" cy="1435100"/>
              </a:xfrm>
              <a:prstGeom prst="rect">
                <a:avLst/>
              </a:prstGeom>
            </p:spPr>
          </p:pic>
        </p:grpSp>
      </p:grpSp>
      <p:grpSp>
        <p:nvGrpSpPr>
          <p:cNvPr id="151" name="Group 150">
            <a:extLst>
              <a:ext uri="{FF2B5EF4-FFF2-40B4-BE49-F238E27FC236}">
                <a16:creationId xmlns:a16="http://schemas.microsoft.com/office/drawing/2014/main" id="{BAC5D540-2768-0946-A02D-F49C5EC715F5}"/>
              </a:ext>
            </a:extLst>
          </p:cNvPr>
          <p:cNvGrpSpPr/>
          <p:nvPr/>
        </p:nvGrpSpPr>
        <p:grpSpPr>
          <a:xfrm>
            <a:off x="5094124" y="199459"/>
            <a:ext cx="5641678" cy="1163230"/>
            <a:chOff x="5959818" y="1593504"/>
            <a:chExt cx="5641678" cy="1163230"/>
          </a:xfrm>
        </p:grpSpPr>
        <p:sp>
          <p:nvSpPr>
            <p:cNvPr id="152" name="TextBox 151">
              <a:extLst>
                <a:ext uri="{FF2B5EF4-FFF2-40B4-BE49-F238E27FC236}">
                  <a16:creationId xmlns:a16="http://schemas.microsoft.com/office/drawing/2014/main" id="{CA54B70C-F1AD-A945-99F3-D39C2DE7F77B}"/>
                </a:ext>
              </a:extLst>
            </p:cNvPr>
            <p:cNvSpPr txBox="1"/>
            <p:nvPr/>
          </p:nvSpPr>
          <p:spPr>
            <a:xfrm>
              <a:off x="5959818" y="1865135"/>
              <a:ext cx="1648721" cy="369332"/>
            </a:xfrm>
            <a:prstGeom prst="rect">
              <a:avLst/>
            </a:prstGeom>
            <a:noFill/>
          </p:spPr>
          <p:txBody>
            <a:bodyPr wrap="none" rtlCol="0">
              <a:spAutoFit/>
            </a:bodyPr>
            <a:lstStyle/>
            <a:p>
              <a:pPr algn="r"/>
              <a:r>
                <a:rPr lang="en-US" dirty="0"/>
                <a:t>First instruction</a:t>
              </a:r>
            </a:p>
          </p:txBody>
        </p:sp>
        <p:grpSp>
          <p:nvGrpSpPr>
            <p:cNvPr id="153" name="Group 152">
              <a:extLst>
                <a:ext uri="{FF2B5EF4-FFF2-40B4-BE49-F238E27FC236}">
                  <a16:creationId xmlns:a16="http://schemas.microsoft.com/office/drawing/2014/main" id="{017CD549-A2C1-1E42-A79D-0628490644A4}"/>
                </a:ext>
              </a:extLst>
            </p:cNvPr>
            <p:cNvGrpSpPr/>
            <p:nvPr/>
          </p:nvGrpSpPr>
          <p:grpSpPr>
            <a:xfrm>
              <a:off x="7574492" y="1593504"/>
              <a:ext cx="4027004" cy="1163230"/>
              <a:chOff x="3297844" y="2164639"/>
              <a:chExt cx="4968194" cy="1435100"/>
            </a:xfrm>
          </p:grpSpPr>
          <p:pic>
            <p:nvPicPr>
              <p:cNvPr id="154" name="Picture 153">
                <a:extLst>
                  <a:ext uri="{FF2B5EF4-FFF2-40B4-BE49-F238E27FC236}">
                    <a16:creationId xmlns:a16="http://schemas.microsoft.com/office/drawing/2014/main" id="{CF552464-F270-674E-A254-8B3BA12B1A5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7844" y="2437690"/>
                <a:ext cx="990600" cy="889000"/>
              </a:xfrm>
              <a:prstGeom prst="rect">
                <a:avLst/>
              </a:prstGeom>
            </p:spPr>
          </p:pic>
          <p:pic>
            <p:nvPicPr>
              <p:cNvPr id="155" name="Picture 154">
                <a:extLst>
                  <a:ext uri="{FF2B5EF4-FFF2-40B4-BE49-F238E27FC236}">
                    <a16:creationId xmlns:a16="http://schemas.microsoft.com/office/drawing/2014/main" id="{B1A75E58-957C-2B4E-9A55-C2146777850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98661" y="2367839"/>
                <a:ext cx="850900" cy="1028700"/>
              </a:xfrm>
              <a:prstGeom prst="rect">
                <a:avLst/>
              </a:prstGeom>
            </p:spPr>
          </p:pic>
          <p:pic>
            <p:nvPicPr>
              <p:cNvPr id="156" name="Picture 155">
                <a:extLst>
                  <a:ext uri="{FF2B5EF4-FFF2-40B4-BE49-F238E27FC236}">
                    <a16:creationId xmlns:a16="http://schemas.microsoft.com/office/drawing/2014/main" id="{928B18B6-73F8-F24C-BA9D-3F5BC23BB42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22850" y="2342439"/>
                <a:ext cx="990600" cy="1079500"/>
              </a:xfrm>
              <a:prstGeom prst="rect">
                <a:avLst/>
              </a:prstGeom>
            </p:spPr>
          </p:pic>
          <p:pic>
            <p:nvPicPr>
              <p:cNvPr id="157" name="Picture 156">
                <a:extLst>
                  <a:ext uri="{FF2B5EF4-FFF2-40B4-BE49-F238E27FC236}">
                    <a16:creationId xmlns:a16="http://schemas.microsoft.com/office/drawing/2014/main" id="{C3541DBA-0EFE-4042-948C-2F9E9B84F079}"/>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9445" y="2247188"/>
                <a:ext cx="990600" cy="1270000"/>
              </a:xfrm>
              <a:prstGeom prst="rect">
                <a:avLst/>
              </a:prstGeom>
            </p:spPr>
          </p:pic>
          <p:pic>
            <p:nvPicPr>
              <p:cNvPr id="158" name="Picture 157">
                <a:extLst>
                  <a:ext uri="{FF2B5EF4-FFF2-40B4-BE49-F238E27FC236}">
                    <a16:creationId xmlns:a16="http://schemas.microsoft.com/office/drawing/2014/main" id="{38BEB294-0085-8F4B-B2B4-8F4BB8EE9C1B}"/>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40538" y="2164639"/>
                <a:ext cx="825500" cy="1435100"/>
              </a:xfrm>
              <a:prstGeom prst="rect">
                <a:avLst/>
              </a:prstGeom>
            </p:spPr>
          </p:pic>
        </p:grpSp>
      </p:grpSp>
      <p:grpSp>
        <p:nvGrpSpPr>
          <p:cNvPr id="159" name="Group 158">
            <a:extLst>
              <a:ext uri="{FF2B5EF4-FFF2-40B4-BE49-F238E27FC236}">
                <a16:creationId xmlns:a16="http://schemas.microsoft.com/office/drawing/2014/main" id="{0A9CFCD8-3783-8941-9B3F-7D100594F9BB}"/>
              </a:ext>
            </a:extLst>
          </p:cNvPr>
          <p:cNvGrpSpPr/>
          <p:nvPr/>
        </p:nvGrpSpPr>
        <p:grpSpPr>
          <a:xfrm>
            <a:off x="6776806" y="2875162"/>
            <a:ext cx="5728433" cy="1163230"/>
            <a:chOff x="5873063" y="1593504"/>
            <a:chExt cx="5728433" cy="1163230"/>
          </a:xfrm>
        </p:grpSpPr>
        <p:sp>
          <p:nvSpPr>
            <p:cNvPr id="160" name="TextBox 159">
              <a:extLst>
                <a:ext uri="{FF2B5EF4-FFF2-40B4-BE49-F238E27FC236}">
                  <a16:creationId xmlns:a16="http://schemas.microsoft.com/office/drawing/2014/main" id="{047718DB-50E5-5049-9258-EA3D9E58BEDD}"/>
                </a:ext>
              </a:extLst>
            </p:cNvPr>
            <p:cNvSpPr txBox="1"/>
            <p:nvPr/>
          </p:nvSpPr>
          <p:spPr>
            <a:xfrm>
              <a:off x="5873063" y="1865135"/>
              <a:ext cx="1735476" cy="369332"/>
            </a:xfrm>
            <a:prstGeom prst="rect">
              <a:avLst/>
            </a:prstGeom>
            <a:noFill/>
          </p:spPr>
          <p:txBody>
            <a:bodyPr wrap="none" rtlCol="0">
              <a:spAutoFit/>
            </a:bodyPr>
            <a:lstStyle/>
            <a:p>
              <a:pPr algn="r"/>
              <a:r>
                <a:rPr lang="en-US" dirty="0"/>
                <a:t>Third instruction</a:t>
              </a:r>
            </a:p>
          </p:txBody>
        </p:sp>
        <p:grpSp>
          <p:nvGrpSpPr>
            <p:cNvPr id="161" name="Group 160">
              <a:extLst>
                <a:ext uri="{FF2B5EF4-FFF2-40B4-BE49-F238E27FC236}">
                  <a16:creationId xmlns:a16="http://schemas.microsoft.com/office/drawing/2014/main" id="{E003BFD9-4741-8145-9370-1CABCF093510}"/>
                </a:ext>
              </a:extLst>
            </p:cNvPr>
            <p:cNvGrpSpPr/>
            <p:nvPr/>
          </p:nvGrpSpPr>
          <p:grpSpPr>
            <a:xfrm>
              <a:off x="7574492" y="1593504"/>
              <a:ext cx="4027004" cy="1163230"/>
              <a:chOff x="3297844" y="2164639"/>
              <a:chExt cx="4968194" cy="1435100"/>
            </a:xfrm>
          </p:grpSpPr>
          <p:pic>
            <p:nvPicPr>
              <p:cNvPr id="162" name="Picture 161">
                <a:extLst>
                  <a:ext uri="{FF2B5EF4-FFF2-40B4-BE49-F238E27FC236}">
                    <a16:creationId xmlns:a16="http://schemas.microsoft.com/office/drawing/2014/main" id="{B9C98BE2-B8F3-4E4E-8474-BA609E2628A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7844" y="2437690"/>
                <a:ext cx="990600" cy="889000"/>
              </a:xfrm>
              <a:prstGeom prst="rect">
                <a:avLst/>
              </a:prstGeom>
            </p:spPr>
          </p:pic>
          <p:pic>
            <p:nvPicPr>
              <p:cNvPr id="163" name="Picture 162">
                <a:extLst>
                  <a:ext uri="{FF2B5EF4-FFF2-40B4-BE49-F238E27FC236}">
                    <a16:creationId xmlns:a16="http://schemas.microsoft.com/office/drawing/2014/main" id="{8971258D-F432-A449-87D2-1511C24DB42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98661" y="2367839"/>
                <a:ext cx="850900" cy="1028700"/>
              </a:xfrm>
              <a:prstGeom prst="rect">
                <a:avLst/>
              </a:prstGeom>
            </p:spPr>
          </p:pic>
          <p:pic>
            <p:nvPicPr>
              <p:cNvPr id="164" name="Picture 163">
                <a:extLst>
                  <a:ext uri="{FF2B5EF4-FFF2-40B4-BE49-F238E27FC236}">
                    <a16:creationId xmlns:a16="http://schemas.microsoft.com/office/drawing/2014/main" id="{7D267E64-3F42-3047-8C5B-3509D4D7B3E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22850" y="2342439"/>
                <a:ext cx="990600" cy="1079500"/>
              </a:xfrm>
              <a:prstGeom prst="rect">
                <a:avLst/>
              </a:prstGeom>
            </p:spPr>
          </p:pic>
          <p:pic>
            <p:nvPicPr>
              <p:cNvPr id="165" name="Picture 164">
                <a:extLst>
                  <a:ext uri="{FF2B5EF4-FFF2-40B4-BE49-F238E27FC236}">
                    <a16:creationId xmlns:a16="http://schemas.microsoft.com/office/drawing/2014/main" id="{5B89A7E9-665B-6A42-91A6-0852775BA9A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9445" y="2247188"/>
                <a:ext cx="990600" cy="1270000"/>
              </a:xfrm>
              <a:prstGeom prst="rect">
                <a:avLst/>
              </a:prstGeom>
            </p:spPr>
          </p:pic>
          <p:pic>
            <p:nvPicPr>
              <p:cNvPr id="166" name="Picture 165">
                <a:extLst>
                  <a:ext uri="{FF2B5EF4-FFF2-40B4-BE49-F238E27FC236}">
                    <a16:creationId xmlns:a16="http://schemas.microsoft.com/office/drawing/2014/main" id="{CFF371CA-D434-8944-A935-08B414C6E90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40538" y="2164639"/>
                <a:ext cx="825500" cy="1435100"/>
              </a:xfrm>
              <a:prstGeom prst="rect">
                <a:avLst/>
              </a:prstGeom>
            </p:spPr>
          </p:pic>
        </p:grpSp>
      </p:grpSp>
      <p:grpSp>
        <p:nvGrpSpPr>
          <p:cNvPr id="167" name="Group 166">
            <a:extLst>
              <a:ext uri="{FF2B5EF4-FFF2-40B4-BE49-F238E27FC236}">
                <a16:creationId xmlns:a16="http://schemas.microsoft.com/office/drawing/2014/main" id="{B72F3B2B-DFC6-FF41-A243-89F583EA7EF1}"/>
              </a:ext>
            </a:extLst>
          </p:cNvPr>
          <p:cNvGrpSpPr/>
          <p:nvPr/>
        </p:nvGrpSpPr>
        <p:grpSpPr>
          <a:xfrm>
            <a:off x="7512497" y="4147781"/>
            <a:ext cx="5867894" cy="1163230"/>
            <a:chOff x="5733602" y="1593504"/>
            <a:chExt cx="5867894" cy="1163230"/>
          </a:xfrm>
        </p:grpSpPr>
        <p:sp>
          <p:nvSpPr>
            <p:cNvPr id="168" name="TextBox 167">
              <a:extLst>
                <a:ext uri="{FF2B5EF4-FFF2-40B4-BE49-F238E27FC236}">
                  <a16:creationId xmlns:a16="http://schemas.microsoft.com/office/drawing/2014/main" id="{4F5201E9-68A1-AD4A-ABB7-C2FE71805AD0}"/>
                </a:ext>
              </a:extLst>
            </p:cNvPr>
            <p:cNvSpPr txBox="1"/>
            <p:nvPr/>
          </p:nvSpPr>
          <p:spPr>
            <a:xfrm>
              <a:off x="5733602" y="1865135"/>
              <a:ext cx="1874937" cy="369332"/>
            </a:xfrm>
            <a:prstGeom prst="rect">
              <a:avLst/>
            </a:prstGeom>
            <a:noFill/>
          </p:spPr>
          <p:txBody>
            <a:bodyPr wrap="none" rtlCol="0">
              <a:spAutoFit/>
            </a:bodyPr>
            <a:lstStyle/>
            <a:p>
              <a:pPr algn="r"/>
              <a:r>
                <a:rPr lang="en-US" dirty="0"/>
                <a:t>Fourth instruction</a:t>
              </a:r>
            </a:p>
          </p:txBody>
        </p:sp>
        <p:grpSp>
          <p:nvGrpSpPr>
            <p:cNvPr id="169" name="Group 168">
              <a:extLst>
                <a:ext uri="{FF2B5EF4-FFF2-40B4-BE49-F238E27FC236}">
                  <a16:creationId xmlns:a16="http://schemas.microsoft.com/office/drawing/2014/main" id="{7CA74DBA-8A94-594F-B025-B48D424CD8B8}"/>
                </a:ext>
              </a:extLst>
            </p:cNvPr>
            <p:cNvGrpSpPr/>
            <p:nvPr/>
          </p:nvGrpSpPr>
          <p:grpSpPr>
            <a:xfrm>
              <a:off x="7574492" y="1593504"/>
              <a:ext cx="4027004" cy="1163230"/>
              <a:chOff x="3297844" y="2164639"/>
              <a:chExt cx="4968194" cy="1435100"/>
            </a:xfrm>
          </p:grpSpPr>
          <p:pic>
            <p:nvPicPr>
              <p:cNvPr id="170" name="Picture 169">
                <a:extLst>
                  <a:ext uri="{FF2B5EF4-FFF2-40B4-BE49-F238E27FC236}">
                    <a16:creationId xmlns:a16="http://schemas.microsoft.com/office/drawing/2014/main" id="{4794DA63-C084-C748-A3F3-37E355E2787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7844" y="2437690"/>
                <a:ext cx="990600" cy="889000"/>
              </a:xfrm>
              <a:prstGeom prst="rect">
                <a:avLst/>
              </a:prstGeom>
            </p:spPr>
          </p:pic>
          <p:pic>
            <p:nvPicPr>
              <p:cNvPr id="171" name="Picture 170">
                <a:extLst>
                  <a:ext uri="{FF2B5EF4-FFF2-40B4-BE49-F238E27FC236}">
                    <a16:creationId xmlns:a16="http://schemas.microsoft.com/office/drawing/2014/main" id="{18D06BF1-606C-C74E-A4EE-DDEBBDE2A47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98661" y="2367839"/>
                <a:ext cx="850900" cy="1028700"/>
              </a:xfrm>
              <a:prstGeom prst="rect">
                <a:avLst/>
              </a:prstGeom>
            </p:spPr>
          </p:pic>
          <p:pic>
            <p:nvPicPr>
              <p:cNvPr id="172" name="Picture 171">
                <a:extLst>
                  <a:ext uri="{FF2B5EF4-FFF2-40B4-BE49-F238E27FC236}">
                    <a16:creationId xmlns:a16="http://schemas.microsoft.com/office/drawing/2014/main" id="{16E0F7BB-C738-3D4C-B934-C39D07E67B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22850" y="2342439"/>
                <a:ext cx="990600" cy="1079500"/>
              </a:xfrm>
              <a:prstGeom prst="rect">
                <a:avLst/>
              </a:prstGeom>
            </p:spPr>
          </p:pic>
          <p:pic>
            <p:nvPicPr>
              <p:cNvPr id="173" name="Picture 172">
                <a:extLst>
                  <a:ext uri="{FF2B5EF4-FFF2-40B4-BE49-F238E27FC236}">
                    <a16:creationId xmlns:a16="http://schemas.microsoft.com/office/drawing/2014/main" id="{9EF9D818-90F2-D24C-A319-E022D082693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9445" y="2247188"/>
                <a:ext cx="990600" cy="1270000"/>
              </a:xfrm>
              <a:prstGeom prst="rect">
                <a:avLst/>
              </a:prstGeom>
            </p:spPr>
          </p:pic>
          <p:pic>
            <p:nvPicPr>
              <p:cNvPr id="174" name="Picture 173">
                <a:extLst>
                  <a:ext uri="{FF2B5EF4-FFF2-40B4-BE49-F238E27FC236}">
                    <a16:creationId xmlns:a16="http://schemas.microsoft.com/office/drawing/2014/main" id="{3217ABBB-B402-8644-B1C7-41E2B2855418}"/>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40538" y="2164639"/>
                <a:ext cx="825500" cy="1435100"/>
              </a:xfrm>
              <a:prstGeom prst="rect">
                <a:avLst/>
              </a:prstGeom>
            </p:spPr>
          </p:pic>
        </p:grpSp>
      </p:grpSp>
      <p:grpSp>
        <p:nvGrpSpPr>
          <p:cNvPr id="175" name="Group 174">
            <a:extLst>
              <a:ext uri="{FF2B5EF4-FFF2-40B4-BE49-F238E27FC236}">
                <a16:creationId xmlns:a16="http://schemas.microsoft.com/office/drawing/2014/main" id="{2812A5CB-5925-764F-9D53-EC9977BCF955}"/>
              </a:ext>
            </a:extLst>
          </p:cNvPr>
          <p:cNvGrpSpPr/>
          <p:nvPr/>
        </p:nvGrpSpPr>
        <p:grpSpPr>
          <a:xfrm>
            <a:off x="8577740" y="5431092"/>
            <a:ext cx="5670660" cy="1163230"/>
            <a:chOff x="5930836" y="1593504"/>
            <a:chExt cx="5670660" cy="1163230"/>
          </a:xfrm>
        </p:grpSpPr>
        <p:sp>
          <p:nvSpPr>
            <p:cNvPr id="176" name="TextBox 175">
              <a:extLst>
                <a:ext uri="{FF2B5EF4-FFF2-40B4-BE49-F238E27FC236}">
                  <a16:creationId xmlns:a16="http://schemas.microsoft.com/office/drawing/2014/main" id="{EB2B73E2-BF19-F74B-B880-782C538CF428}"/>
                </a:ext>
              </a:extLst>
            </p:cNvPr>
            <p:cNvSpPr txBox="1"/>
            <p:nvPr/>
          </p:nvSpPr>
          <p:spPr>
            <a:xfrm>
              <a:off x="5930836" y="1865135"/>
              <a:ext cx="1677703" cy="369332"/>
            </a:xfrm>
            <a:prstGeom prst="rect">
              <a:avLst/>
            </a:prstGeom>
            <a:noFill/>
          </p:spPr>
          <p:txBody>
            <a:bodyPr wrap="none" rtlCol="0">
              <a:spAutoFit/>
            </a:bodyPr>
            <a:lstStyle/>
            <a:p>
              <a:pPr algn="r"/>
              <a:r>
                <a:rPr lang="en-US" dirty="0"/>
                <a:t>Fifth instruction</a:t>
              </a:r>
            </a:p>
          </p:txBody>
        </p:sp>
        <p:grpSp>
          <p:nvGrpSpPr>
            <p:cNvPr id="177" name="Group 176">
              <a:extLst>
                <a:ext uri="{FF2B5EF4-FFF2-40B4-BE49-F238E27FC236}">
                  <a16:creationId xmlns:a16="http://schemas.microsoft.com/office/drawing/2014/main" id="{CDDB1CAA-8593-C543-9FCC-A55ABFBBF1D8}"/>
                </a:ext>
              </a:extLst>
            </p:cNvPr>
            <p:cNvGrpSpPr/>
            <p:nvPr/>
          </p:nvGrpSpPr>
          <p:grpSpPr>
            <a:xfrm>
              <a:off x="7574492" y="1593504"/>
              <a:ext cx="4027004" cy="1163230"/>
              <a:chOff x="3297844" y="2164639"/>
              <a:chExt cx="4968194" cy="1435100"/>
            </a:xfrm>
          </p:grpSpPr>
          <p:pic>
            <p:nvPicPr>
              <p:cNvPr id="178" name="Picture 177">
                <a:extLst>
                  <a:ext uri="{FF2B5EF4-FFF2-40B4-BE49-F238E27FC236}">
                    <a16:creationId xmlns:a16="http://schemas.microsoft.com/office/drawing/2014/main" id="{3D647072-D157-544B-B85B-7C56515A96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7844" y="2437690"/>
                <a:ext cx="990600" cy="889000"/>
              </a:xfrm>
              <a:prstGeom prst="rect">
                <a:avLst/>
              </a:prstGeom>
            </p:spPr>
          </p:pic>
          <p:pic>
            <p:nvPicPr>
              <p:cNvPr id="179" name="Picture 178">
                <a:extLst>
                  <a:ext uri="{FF2B5EF4-FFF2-40B4-BE49-F238E27FC236}">
                    <a16:creationId xmlns:a16="http://schemas.microsoft.com/office/drawing/2014/main" id="{EF3D06D8-E1E3-DC46-A6C4-FCCE6FBBDC5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98661" y="2367839"/>
                <a:ext cx="850900" cy="1028700"/>
              </a:xfrm>
              <a:prstGeom prst="rect">
                <a:avLst/>
              </a:prstGeom>
            </p:spPr>
          </p:pic>
          <p:pic>
            <p:nvPicPr>
              <p:cNvPr id="180" name="Picture 179">
                <a:extLst>
                  <a:ext uri="{FF2B5EF4-FFF2-40B4-BE49-F238E27FC236}">
                    <a16:creationId xmlns:a16="http://schemas.microsoft.com/office/drawing/2014/main" id="{9FF43030-C166-EB47-AD38-68F4D1AEB22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22850" y="2342439"/>
                <a:ext cx="990600" cy="1079500"/>
              </a:xfrm>
              <a:prstGeom prst="rect">
                <a:avLst/>
              </a:prstGeom>
            </p:spPr>
          </p:pic>
          <p:pic>
            <p:nvPicPr>
              <p:cNvPr id="181" name="Picture 180">
                <a:extLst>
                  <a:ext uri="{FF2B5EF4-FFF2-40B4-BE49-F238E27FC236}">
                    <a16:creationId xmlns:a16="http://schemas.microsoft.com/office/drawing/2014/main" id="{11AB9C8E-C813-804C-9B04-B0F62ADE50B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9445" y="2247188"/>
                <a:ext cx="990600" cy="1270000"/>
              </a:xfrm>
              <a:prstGeom prst="rect">
                <a:avLst/>
              </a:prstGeom>
            </p:spPr>
          </p:pic>
          <p:pic>
            <p:nvPicPr>
              <p:cNvPr id="182" name="Picture 181">
                <a:extLst>
                  <a:ext uri="{FF2B5EF4-FFF2-40B4-BE49-F238E27FC236}">
                    <a16:creationId xmlns:a16="http://schemas.microsoft.com/office/drawing/2014/main" id="{4FBF0468-5488-094C-89BE-39149BA0124E}"/>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40538" y="2164639"/>
                <a:ext cx="825500" cy="1435100"/>
              </a:xfrm>
              <a:prstGeom prst="rect">
                <a:avLst/>
              </a:prstGeom>
            </p:spPr>
          </p:pic>
        </p:grpSp>
      </p:grpSp>
    </p:spTree>
    <p:extLst>
      <p:ext uri="{BB962C8B-B14F-4D97-AF65-F5344CB8AC3E}">
        <p14:creationId xmlns:p14="http://schemas.microsoft.com/office/powerpoint/2010/main" val="35043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fade">
                                      <p:cBhvr>
                                        <p:cTn id="10" dur="500"/>
                                        <p:tgtEl>
                                          <p:spTgt spid="111"/>
                                        </p:tgtEl>
                                      </p:cBhvr>
                                    </p:animEffect>
                                  </p:childTnLst>
                                </p:cTn>
                              </p:par>
                              <p:par>
                                <p:cTn id="11" presetID="10"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fade">
                                      <p:cBhvr>
                                        <p:cTn id="16" dur="500"/>
                                        <p:tgtEl>
                                          <p:spTgt spid="121"/>
                                        </p:tgtEl>
                                      </p:cBhvr>
                                    </p:animEffect>
                                  </p:childTnLst>
                                </p:cTn>
                              </p:par>
                              <p:par>
                                <p:cTn id="17" presetID="10"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Diagram&#10;&#10;Description automatically generated">
            <a:extLst>
              <a:ext uri="{FF2B5EF4-FFF2-40B4-BE49-F238E27FC236}">
                <a16:creationId xmlns:a16="http://schemas.microsoft.com/office/drawing/2014/main" id="{47478DF8-B4FB-184B-A6C2-DA5FFA67DA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3846" y="2561164"/>
            <a:ext cx="5959391" cy="2448129"/>
          </a:xfrm>
        </p:spPr>
      </p:pic>
      <p:sp>
        <p:nvSpPr>
          <p:cNvPr id="8" name="Title 7">
            <a:extLst>
              <a:ext uri="{FF2B5EF4-FFF2-40B4-BE49-F238E27FC236}">
                <a16:creationId xmlns:a16="http://schemas.microsoft.com/office/drawing/2014/main" id="{97E444CB-BCEF-6D46-9050-A5B63F487C50}"/>
              </a:ext>
            </a:extLst>
          </p:cNvPr>
          <p:cNvSpPr>
            <a:spLocks noGrp="1"/>
          </p:cNvSpPr>
          <p:nvPr>
            <p:ph type="title"/>
          </p:nvPr>
        </p:nvSpPr>
        <p:spPr/>
        <p:txBody>
          <a:bodyPr/>
          <a:lstStyle/>
          <a:p>
            <a:r>
              <a:rPr lang="en-US" dirty="0"/>
              <a:t>Pipeline Stages</a:t>
            </a:r>
          </a:p>
        </p:txBody>
      </p:sp>
      <p:sp>
        <p:nvSpPr>
          <p:cNvPr id="15" name="Content Placeholder 14">
            <a:extLst>
              <a:ext uri="{FF2B5EF4-FFF2-40B4-BE49-F238E27FC236}">
                <a16:creationId xmlns:a16="http://schemas.microsoft.com/office/drawing/2014/main" id="{6DF3D82F-C278-A24C-B14D-FBC48CE636B5}"/>
              </a:ext>
            </a:extLst>
          </p:cNvPr>
          <p:cNvSpPr>
            <a:spLocks noGrp="1"/>
          </p:cNvSpPr>
          <p:nvPr>
            <p:ph sz="half" idx="2"/>
          </p:nvPr>
        </p:nvSpPr>
        <p:spPr>
          <a:xfrm>
            <a:off x="6857999" y="570016"/>
            <a:ext cx="5147954" cy="5606948"/>
          </a:xfrm>
        </p:spPr>
        <p:txBody>
          <a:bodyPr>
            <a:normAutofit fontScale="92500" lnSpcReduction="10000"/>
          </a:bodyPr>
          <a:lstStyle/>
          <a:p>
            <a:r>
              <a:rPr lang="en-US" dirty="0"/>
              <a:t>Fetch</a:t>
            </a:r>
          </a:p>
          <a:p>
            <a:pPr lvl="1"/>
            <a:r>
              <a:rPr lang="en-US" dirty="0"/>
              <a:t>Select current PC</a:t>
            </a:r>
          </a:p>
          <a:p>
            <a:pPr lvl="1"/>
            <a:r>
              <a:rPr lang="en-US" dirty="0"/>
              <a:t>Read instruction</a:t>
            </a:r>
          </a:p>
          <a:p>
            <a:pPr lvl="1"/>
            <a:r>
              <a:rPr lang="en-US" dirty="0"/>
              <a:t>Compute incremented PC</a:t>
            </a:r>
          </a:p>
          <a:p>
            <a:r>
              <a:rPr lang="en-US" dirty="0"/>
              <a:t>Decode</a:t>
            </a:r>
          </a:p>
          <a:p>
            <a:pPr lvl="1"/>
            <a:r>
              <a:rPr lang="en-US" dirty="0"/>
              <a:t>Generate control signals</a:t>
            </a:r>
          </a:p>
          <a:p>
            <a:pPr lvl="1"/>
            <a:r>
              <a:rPr lang="en-US" dirty="0"/>
              <a:t>Read program registers</a:t>
            </a:r>
          </a:p>
          <a:p>
            <a:r>
              <a:rPr lang="en-US" dirty="0"/>
              <a:t>Execute</a:t>
            </a:r>
          </a:p>
          <a:p>
            <a:pPr lvl="1"/>
            <a:r>
              <a:rPr lang="en-US" dirty="0"/>
              <a:t>Compute result or address</a:t>
            </a:r>
          </a:p>
          <a:p>
            <a:pPr lvl="1"/>
            <a:r>
              <a:rPr lang="en-US" dirty="0"/>
              <a:t>Determine if branch should be taken</a:t>
            </a:r>
          </a:p>
          <a:p>
            <a:pPr lvl="2"/>
            <a:r>
              <a:rPr lang="en-US" dirty="0"/>
              <a:t>Compute new PC if so</a:t>
            </a:r>
          </a:p>
          <a:p>
            <a:r>
              <a:rPr lang="en-US" dirty="0"/>
              <a:t>Memory</a:t>
            </a:r>
          </a:p>
          <a:p>
            <a:pPr lvl="1"/>
            <a:r>
              <a:rPr lang="en-US" dirty="0"/>
              <a:t>Read or write data memory</a:t>
            </a:r>
          </a:p>
          <a:p>
            <a:r>
              <a:rPr lang="en-US" dirty="0"/>
              <a:t>Write Back</a:t>
            </a:r>
          </a:p>
          <a:p>
            <a:pPr lvl="1"/>
            <a:r>
              <a:rPr lang="en-US" dirty="0"/>
              <a:t>Update register file</a:t>
            </a:r>
          </a:p>
        </p:txBody>
      </p:sp>
      <p:sp>
        <p:nvSpPr>
          <p:cNvPr id="5" name="Footer Placeholder 4">
            <a:extLst>
              <a:ext uri="{FF2B5EF4-FFF2-40B4-BE49-F238E27FC236}">
                <a16:creationId xmlns:a16="http://schemas.microsoft.com/office/drawing/2014/main" id="{044B5E8E-FE2A-894D-BE57-04D6F57FB4E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CFE0AE7B-74B7-2E4B-8E66-FF41B24BA3C1}"/>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10" name="Text Placeholder 9">
            <a:extLst>
              <a:ext uri="{FF2B5EF4-FFF2-40B4-BE49-F238E27FC236}">
                <a16:creationId xmlns:a16="http://schemas.microsoft.com/office/drawing/2014/main" id="{32194D7C-6E41-2A4A-A0C0-7EFC15C8DCFA}"/>
              </a:ext>
            </a:extLst>
          </p:cNvPr>
          <p:cNvSpPr>
            <a:spLocks noGrp="1"/>
          </p:cNvSpPr>
          <p:nvPr>
            <p:ph type="body" sz="quarter" idx="13"/>
          </p:nvPr>
        </p:nvSpPr>
        <p:spPr/>
        <p:txBody>
          <a:bodyPr/>
          <a:lstStyle/>
          <a:p>
            <a:r>
              <a:rPr lang="en-US" dirty="0"/>
              <a:t>Slide by Bohn</a:t>
            </a:r>
          </a:p>
        </p:txBody>
      </p:sp>
      <p:cxnSp>
        <p:nvCxnSpPr>
          <p:cNvPr id="14" name="Straight Connector 13">
            <a:extLst>
              <a:ext uri="{FF2B5EF4-FFF2-40B4-BE49-F238E27FC236}">
                <a16:creationId xmlns:a16="http://schemas.microsoft.com/office/drawing/2014/main" id="{BD99DCAD-6D32-3545-85F4-4BB0FD0E97C4}"/>
              </a:ext>
            </a:extLst>
          </p:cNvPr>
          <p:cNvCxnSpPr>
            <a:cxnSpLocks/>
          </p:cNvCxnSpPr>
          <p:nvPr/>
        </p:nvCxnSpPr>
        <p:spPr>
          <a:xfrm flipH="1">
            <a:off x="2539441" y="2707573"/>
            <a:ext cx="1" cy="215017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917FB3-F4DB-A542-A7DF-F8E96300C964}"/>
              </a:ext>
            </a:extLst>
          </p:cNvPr>
          <p:cNvCxnSpPr>
            <a:cxnSpLocks/>
          </p:cNvCxnSpPr>
          <p:nvPr/>
        </p:nvCxnSpPr>
        <p:spPr>
          <a:xfrm>
            <a:off x="4354000" y="2707573"/>
            <a:ext cx="0" cy="215017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C0DA06-0099-B64C-B193-C37AB373869C}"/>
              </a:ext>
            </a:extLst>
          </p:cNvPr>
          <p:cNvCxnSpPr>
            <a:cxnSpLocks/>
          </p:cNvCxnSpPr>
          <p:nvPr/>
        </p:nvCxnSpPr>
        <p:spPr>
          <a:xfrm>
            <a:off x="5297874" y="3268980"/>
            <a:ext cx="17556" cy="158877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B1F421-0EA2-8E4D-A556-DEB84244EA09}"/>
              </a:ext>
            </a:extLst>
          </p:cNvPr>
          <p:cNvCxnSpPr>
            <a:cxnSpLocks/>
          </p:cNvCxnSpPr>
          <p:nvPr/>
        </p:nvCxnSpPr>
        <p:spPr>
          <a:xfrm>
            <a:off x="6596664" y="3268980"/>
            <a:ext cx="0" cy="158877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65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Adding Pipeline Registers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14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8" name="Content Placeholder 22" descr="Diagram&#10;&#10;Description automatically generated">
            <a:extLst>
              <a:ext uri="{FF2B5EF4-FFF2-40B4-BE49-F238E27FC236}">
                <a16:creationId xmlns:a16="http://schemas.microsoft.com/office/drawing/2014/main" id="{FB85761B-10A6-3F48-9F74-462C0E6C5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226" y="1851660"/>
            <a:ext cx="10465548" cy="4299268"/>
          </a:xfrm>
        </p:spPr>
      </p:pic>
      <p:sp>
        <p:nvSpPr>
          <p:cNvPr id="9" name="Rectangle 8">
            <a:extLst>
              <a:ext uri="{FF2B5EF4-FFF2-40B4-BE49-F238E27FC236}">
                <a16:creationId xmlns:a16="http://schemas.microsoft.com/office/drawing/2014/main" id="{87515AED-0CA1-9C44-93BD-A443A6830C7E}"/>
              </a:ext>
            </a:extLst>
          </p:cNvPr>
          <p:cNvSpPr/>
          <p:nvPr/>
        </p:nvSpPr>
        <p:spPr>
          <a:xfrm>
            <a:off x="7964130" y="193179"/>
            <a:ext cx="4191000" cy="1292662"/>
          </a:xfrm>
          <a:prstGeom prst="rect">
            <a:avLst/>
          </a:prstGeom>
        </p:spPr>
        <p:txBody>
          <a:bodyPr wrap="square">
            <a:spAutoFit/>
          </a:bodyPr>
          <a:lstStyle/>
          <a:p>
            <a:pPr lvl="1"/>
            <a:r>
              <a:rPr lang="en-US" sz="2600" dirty="0"/>
              <a:t>Pipeline registers hold intermediate values from instruction execution</a:t>
            </a:r>
          </a:p>
        </p:txBody>
      </p:sp>
      <p:sp>
        <p:nvSpPr>
          <p:cNvPr id="14" name="Rectangle 13">
            <a:extLst>
              <a:ext uri="{FF2B5EF4-FFF2-40B4-BE49-F238E27FC236}">
                <a16:creationId xmlns:a16="http://schemas.microsoft.com/office/drawing/2014/main" id="{C3F34EB5-CF21-A547-9347-B5DB9482306C}"/>
              </a:ext>
            </a:extLst>
          </p:cNvPr>
          <p:cNvSpPr/>
          <p:nvPr/>
        </p:nvSpPr>
        <p:spPr>
          <a:xfrm>
            <a:off x="3656619" y="2067474"/>
            <a:ext cx="281354" cy="394986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5" name="TextBox 14">
            <a:extLst>
              <a:ext uri="{FF2B5EF4-FFF2-40B4-BE49-F238E27FC236}">
                <a16:creationId xmlns:a16="http://schemas.microsoft.com/office/drawing/2014/main" id="{072003C7-678B-7841-9D89-67E77349AD94}"/>
              </a:ext>
            </a:extLst>
          </p:cNvPr>
          <p:cNvSpPr txBox="1"/>
          <p:nvPr/>
        </p:nvSpPr>
        <p:spPr>
          <a:xfrm>
            <a:off x="3595189" y="2225615"/>
            <a:ext cx="404214" cy="276999"/>
          </a:xfrm>
          <a:prstGeom prst="rect">
            <a:avLst/>
          </a:prstGeom>
          <a:noFill/>
        </p:spPr>
        <p:txBody>
          <a:bodyPr wrap="none" rtlCol="0">
            <a:spAutoFit/>
          </a:bodyPr>
          <a:lstStyle/>
          <a:p>
            <a:pPr algn="ctr"/>
            <a:r>
              <a:rPr lang="en-US" sz="1200" dirty="0"/>
              <a:t>F/D</a:t>
            </a:r>
          </a:p>
        </p:txBody>
      </p:sp>
      <p:sp>
        <p:nvSpPr>
          <p:cNvPr id="16" name="Rectangle 15">
            <a:extLst>
              <a:ext uri="{FF2B5EF4-FFF2-40B4-BE49-F238E27FC236}">
                <a16:creationId xmlns:a16="http://schemas.microsoft.com/office/drawing/2014/main" id="{C278182A-C5E3-7C4D-A6E0-E082577FB1E2}"/>
              </a:ext>
            </a:extLst>
          </p:cNvPr>
          <p:cNvSpPr/>
          <p:nvPr/>
        </p:nvSpPr>
        <p:spPr>
          <a:xfrm>
            <a:off x="6745929" y="2067474"/>
            <a:ext cx="281354" cy="394986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7" name="TextBox 16">
            <a:extLst>
              <a:ext uri="{FF2B5EF4-FFF2-40B4-BE49-F238E27FC236}">
                <a16:creationId xmlns:a16="http://schemas.microsoft.com/office/drawing/2014/main" id="{4A1734EE-B5F9-7E4A-806C-7ECA6D983AD1}"/>
              </a:ext>
            </a:extLst>
          </p:cNvPr>
          <p:cNvSpPr txBox="1"/>
          <p:nvPr/>
        </p:nvSpPr>
        <p:spPr>
          <a:xfrm>
            <a:off x="6679658" y="2225615"/>
            <a:ext cx="413896" cy="276999"/>
          </a:xfrm>
          <a:prstGeom prst="rect">
            <a:avLst/>
          </a:prstGeom>
          <a:noFill/>
        </p:spPr>
        <p:txBody>
          <a:bodyPr wrap="none" rtlCol="0">
            <a:spAutoFit/>
          </a:bodyPr>
          <a:lstStyle/>
          <a:p>
            <a:pPr algn="ctr"/>
            <a:r>
              <a:rPr lang="en-US" sz="1200" dirty="0"/>
              <a:t>D/E</a:t>
            </a:r>
          </a:p>
        </p:txBody>
      </p:sp>
      <p:sp>
        <p:nvSpPr>
          <p:cNvPr id="18" name="Rectangle 17">
            <a:extLst>
              <a:ext uri="{FF2B5EF4-FFF2-40B4-BE49-F238E27FC236}">
                <a16:creationId xmlns:a16="http://schemas.microsoft.com/office/drawing/2014/main" id="{13EBA3D7-2F0E-EA47-8B43-5A250D3C5DAD}"/>
              </a:ext>
            </a:extLst>
          </p:cNvPr>
          <p:cNvSpPr/>
          <p:nvPr/>
        </p:nvSpPr>
        <p:spPr>
          <a:xfrm>
            <a:off x="8332358" y="3294291"/>
            <a:ext cx="281354"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9" name="TextBox 18">
            <a:extLst>
              <a:ext uri="{FF2B5EF4-FFF2-40B4-BE49-F238E27FC236}">
                <a16:creationId xmlns:a16="http://schemas.microsoft.com/office/drawing/2014/main" id="{7D5C75A1-7729-924F-89AD-036A0139E3DF}"/>
              </a:ext>
            </a:extLst>
          </p:cNvPr>
          <p:cNvSpPr txBox="1"/>
          <p:nvPr/>
        </p:nvSpPr>
        <p:spPr>
          <a:xfrm>
            <a:off x="8248643" y="3452431"/>
            <a:ext cx="450764" cy="276999"/>
          </a:xfrm>
          <a:prstGeom prst="rect">
            <a:avLst/>
          </a:prstGeom>
          <a:noFill/>
        </p:spPr>
        <p:txBody>
          <a:bodyPr wrap="none" rtlCol="0">
            <a:spAutoFit/>
          </a:bodyPr>
          <a:lstStyle/>
          <a:p>
            <a:pPr algn="ctr"/>
            <a:r>
              <a:rPr lang="en-US" sz="1200" dirty="0"/>
              <a:t>E/M</a:t>
            </a:r>
          </a:p>
        </p:txBody>
      </p:sp>
      <p:sp>
        <p:nvSpPr>
          <p:cNvPr id="20" name="Rectangle 19">
            <a:extLst>
              <a:ext uri="{FF2B5EF4-FFF2-40B4-BE49-F238E27FC236}">
                <a16:creationId xmlns:a16="http://schemas.microsoft.com/office/drawing/2014/main" id="{1B48877C-72A4-B745-8C16-602D6ACD59C6}"/>
              </a:ext>
            </a:extLst>
          </p:cNvPr>
          <p:cNvSpPr/>
          <p:nvPr/>
        </p:nvSpPr>
        <p:spPr>
          <a:xfrm>
            <a:off x="10822295" y="3294291"/>
            <a:ext cx="281354"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 name="TextBox 20">
            <a:extLst>
              <a:ext uri="{FF2B5EF4-FFF2-40B4-BE49-F238E27FC236}">
                <a16:creationId xmlns:a16="http://schemas.microsoft.com/office/drawing/2014/main" id="{5C1EC4A8-4546-1847-A2FA-CE23935EAE3F}"/>
              </a:ext>
            </a:extLst>
          </p:cNvPr>
          <p:cNvSpPr txBox="1"/>
          <p:nvPr/>
        </p:nvSpPr>
        <p:spPr>
          <a:xfrm>
            <a:off x="10707131" y="3452431"/>
            <a:ext cx="511680" cy="276999"/>
          </a:xfrm>
          <a:prstGeom prst="rect">
            <a:avLst/>
          </a:prstGeom>
          <a:noFill/>
        </p:spPr>
        <p:txBody>
          <a:bodyPr wrap="none" rtlCol="0">
            <a:spAutoFit/>
          </a:bodyPr>
          <a:lstStyle/>
          <a:p>
            <a:pPr algn="ctr"/>
            <a:r>
              <a:rPr lang="en-US" sz="1200" dirty="0"/>
              <a:t>M/W</a:t>
            </a:r>
          </a:p>
        </p:txBody>
      </p:sp>
    </p:spTree>
    <p:extLst>
      <p:ext uri="{BB962C8B-B14F-4D97-AF65-F5344CB8AC3E}">
        <p14:creationId xmlns:p14="http://schemas.microsoft.com/office/powerpoint/2010/main" val="367527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Fixing Writeback</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8" name="Content Placeholder 22" descr="Diagram&#10;&#10;Description automatically generated">
            <a:extLst>
              <a:ext uri="{FF2B5EF4-FFF2-40B4-BE49-F238E27FC236}">
                <a16:creationId xmlns:a16="http://schemas.microsoft.com/office/drawing/2014/main" id="{FB85761B-10A6-3F48-9F74-462C0E6C53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p:spPr>
      </p:pic>
      <p:sp>
        <p:nvSpPr>
          <p:cNvPr id="3" name="Rectangle 2">
            <a:extLst>
              <a:ext uri="{FF2B5EF4-FFF2-40B4-BE49-F238E27FC236}">
                <a16:creationId xmlns:a16="http://schemas.microsoft.com/office/drawing/2014/main" id="{27FAFA27-EE9F-E945-92EB-17307DC45F9A}"/>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35BC52C8-309C-D342-919B-6F483B01362C}"/>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F34EB5-CF21-A547-9347-B5DB9482306C}"/>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5" name="TextBox 14">
            <a:extLst>
              <a:ext uri="{FF2B5EF4-FFF2-40B4-BE49-F238E27FC236}">
                <a16:creationId xmlns:a16="http://schemas.microsoft.com/office/drawing/2014/main" id="{072003C7-678B-7841-9D89-67E77349AD94}"/>
              </a:ext>
            </a:extLst>
          </p:cNvPr>
          <p:cNvSpPr txBox="1"/>
          <p:nvPr/>
        </p:nvSpPr>
        <p:spPr>
          <a:xfrm>
            <a:off x="3595189" y="2225615"/>
            <a:ext cx="404214" cy="276999"/>
          </a:xfrm>
          <a:prstGeom prst="rect">
            <a:avLst/>
          </a:prstGeom>
          <a:noFill/>
        </p:spPr>
        <p:txBody>
          <a:bodyPr wrap="none" rtlCol="0">
            <a:spAutoFit/>
          </a:bodyPr>
          <a:lstStyle/>
          <a:p>
            <a:pPr algn="ctr"/>
            <a:r>
              <a:rPr lang="en-US" sz="1200" dirty="0"/>
              <a:t>F/D</a:t>
            </a:r>
          </a:p>
        </p:txBody>
      </p:sp>
      <p:sp>
        <p:nvSpPr>
          <p:cNvPr id="16" name="Rectangle 15">
            <a:extLst>
              <a:ext uri="{FF2B5EF4-FFF2-40B4-BE49-F238E27FC236}">
                <a16:creationId xmlns:a16="http://schemas.microsoft.com/office/drawing/2014/main" id="{C278182A-C5E3-7C4D-A6E0-E082577FB1E2}"/>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7" name="TextBox 16">
            <a:extLst>
              <a:ext uri="{FF2B5EF4-FFF2-40B4-BE49-F238E27FC236}">
                <a16:creationId xmlns:a16="http://schemas.microsoft.com/office/drawing/2014/main" id="{4A1734EE-B5F9-7E4A-806C-7ECA6D983AD1}"/>
              </a:ext>
            </a:extLst>
          </p:cNvPr>
          <p:cNvSpPr txBox="1"/>
          <p:nvPr/>
        </p:nvSpPr>
        <p:spPr>
          <a:xfrm>
            <a:off x="6679658" y="2225615"/>
            <a:ext cx="413896" cy="276999"/>
          </a:xfrm>
          <a:prstGeom prst="rect">
            <a:avLst/>
          </a:prstGeom>
          <a:noFill/>
        </p:spPr>
        <p:txBody>
          <a:bodyPr wrap="none" rtlCol="0">
            <a:spAutoFit/>
          </a:bodyPr>
          <a:lstStyle/>
          <a:p>
            <a:pPr algn="ctr"/>
            <a:r>
              <a:rPr lang="en-US" sz="1200" dirty="0"/>
              <a:t>D/E</a:t>
            </a:r>
          </a:p>
        </p:txBody>
      </p:sp>
      <p:sp>
        <p:nvSpPr>
          <p:cNvPr id="18" name="Rectangle 17">
            <a:extLst>
              <a:ext uri="{FF2B5EF4-FFF2-40B4-BE49-F238E27FC236}">
                <a16:creationId xmlns:a16="http://schemas.microsoft.com/office/drawing/2014/main" id="{13EBA3D7-2F0E-EA47-8B43-5A250D3C5DAD}"/>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9" name="TextBox 18">
            <a:extLst>
              <a:ext uri="{FF2B5EF4-FFF2-40B4-BE49-F238E27FC236}">
                <a16:creationId xmlns:a16="http://schemas.microsoft.com/office/drawing/2014/main" id="{7D5C75A1-7729-924F-89AD-036A0139E3DF}"/>
              </a:ext>
            </a:extLst>
          </p:cNvPr>
          <p:cNvSpPr txBox="1"/>
          <p:nvPr/>
        </p:nvSpPr>
        <p:spPr>
          <a:xfrm>
            <a:off x="8248643" y="3452431"/>
            <a:ext cx="450764" cy="276999"/>
          </a:xfrm>
          <a:prstGeom prst="rect">
            <a:avLst/>
          </a:prstGeom>
          <a:noFill/>
        </p:spPr>
        <p:txBody>
          <a:bodyPr wrap="none" rtlCol="0">
            <a:spAutoFit/>
          </a:bodyPr>
          <a:lstStyle/>
          <a:p>
            <a:pPr algn="ctr"/>
            <a:r>
              <a:rPr lang="en-US" sz="1200" dirty="0"/>
              <a:t>E/M</a:t>
            </a:r>
          </a:p>
        </p:txBody>
      </p:sp>
      <p:sp>
        <p:nvSpPr>
          <p:cNvPr id="20" name="Rectangle 19">
            <a:extLst>
              <a:ext uri="{FF2B5EF4-FFF2-40B4-BE49-F238E27FC236}">
                <a16:creationId xmlns:a16="http://schemas.microsoft.com/office/drawing/2014/main" id="{1B48877C-72A4-B745-8C16-602D6ACD59C6}"/>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 name="TextBox 20">
            <a:extLst>
              <a:ext uri="{FF2B5EF4-FFF2-40B4-BE49-F238E27FC236}">
                <a16:creationId xmlns:a16="http://schemas.microsoft.com/office/drawing/2014/main" id="{5C1EC4A8-4546-1847-A2FA-CE23935EAE3F}"/>
              </a:ext>
            </a:extLst>
          </p:cNvPr>
          <p:cNvSpPr txBox="1"/>
          <p:nvPr/>
        </p:nvSpPr>
        <p:spPr>
          <a:xfrm>
            <a:off x="10707131" y="3452431"/>
            <a:ext cx="511680" cy="276999"/>
          </a:xfrm>
          <a:prstGeom prst="rect">
            <a:avLst/>
          </a:prstGeom>
          <a:noFill/>
        </p:spPr>
        <p:txBody>
          <a:bodyPr wrap="none" rtlCol="0">
            <a:spAutoFit/>
          </a:bodyPr>
          <a:lstStyle/>
          <a:p>
            <a:pPr algn="ctr"/>
            <a:r>
              <a:rPr lang="en-US" sz="1200" dirty="0"/>
              <a:t>M/W</a:t>
            </a:r>
          </a:p>
        </p:txBody>
      </p:sp>
      <p:cxnSp>
        <p:nvCxnSpPr>
          <p:cNvPr id="12" name="Straight Arrow Connector 11">
            <a:extLst>
              <a:ext uri="{FF2B5EF4-FFF2-40B4-BE49-F238E27FC236}">
                <a16:creationId xmlns:a16="http://schemas.microsoft.com/office/drawing/2014/main" id="{62A62269-0E22-E841-92D9-53E7FDBAC201}"/>
              </a:ext>
            </a:extLst>
          </p:cNvPr>
          <p:cNvCxnSpPr>
            <a:cxnSpLocks/>
          </p:cNvCxnSpPr>
          <p:nvPr/>
        </p:nvCxnSpPr>
        <p:spPr>
          <a:xfrm>
            <a:off x="6252882"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59714169-E57C-A945-9970-268F6CDDDE70}"/>
              </a:ext>
            </a:extLst>
          </p:cNvPr>
          <p:cNvCxnSpPr>
            <a:cxnSpLocks/>
          </p:cNvCxnSpPr>
          <p:nvPr/>
        </p:nvCxnSpPr>
        <p:spPr>
          <a:xfrm>
            <a:off x="7839311"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a:extLst>
              <a:ext uri="{FF2B5EF4-FFF2-40B4-BE49-F238E27FC236}">
                <a16:creationId xmlns:a16="http://schemas.microsoft.com/office/drawing/2014/main" id="{C5E115A1-A9E3-BE4E-93F8-3A82F587F495}"/>
              </a:ext>
            </a:extLst>
          </p:cNvPr>
          <p:cNvCxnSpPr>
            <a:cxnSpLocks/>
          </p:cNvCxnSpPr>
          <p:nvPr/>
        </p:nvCxnSpPr>
        <p:spPr>
          <a:xfrm>
            <a:off x="10329248"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1829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a:xfrm>
            <a:off x="838200" y="365125"/>
            <a:ext cx="10591800" cy="1325563"/>
          </a:xfrm>
        </p:spPr>
        <p:txBody>
          <a:bodyPr/>
          <a:lstStyle/>
          <a:p>
            <a:r>
              <a:rPr lang="en-US" dirty="0"/>
              <a:t>Pass Control Signals through Pipeline Registers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8" name="Content Placeholder 22" descr="Diagram&#10;&#10;Description automatically generated">
            <a:extLst>
              <a:ext uri="{FF2B5EF4-FFF2-40B4-BE49-F238E27FC236}">
                <a16:creationId xmlns:a16="http://schemas.microsoft.com/office/drawing/2014/main" id="{FB85761B-10A6-3F48-9F74-462C0E6C53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p:spPr>
      </p:pic>
      <p:sp>
        <p:nvSpPr>
          <p:cNvPr id="3" name="Rectangle 2">
            <a:extLst>
              <a:ext uri="{FF2B5EF4-FFF2-40B4-BE49-F238E27FC236}">
                <a16:creationId xmlns:a16="http://schemas.microsoft.com/office/drawing/2014/main" id="{27FAFA27-EE9F-E945-92EB-17307DC45F9A}"/>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35BC52C8-309C-D342-919B-6F483B01362C}"/>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62A62269-0E22-E841-92D9-53E7FDBAC201}"/>
              </a:ext>
            </a:extLst>
          </p:cNvPr>
          <p:cNvCxnSpPr>
            <a:cxnSpLocks/>
          </p:cNvCxnSpPr>
          <p:nvPr/>
        </p:nvCxnSpPr>
        <p:spPr>
          <a:xfrm>
            <a:off x="6252882"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59714169-E57C-A945-9970-268F6CDDDE70}"/>
              </a:ext>
            </a:extLst>
          </p:cNvPr>
          <p:cNvCxnSpPr>
            <a:cxnSpLocks/>
          </p:cNvCxnSpPr>
          <p:nvPr/>
        </p:nvCxnSpPr>
        <p:spPr>
          <a:xfrm>
            <a:off x="7839311"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a:extLst>
              <a:ext uri="{FF2B5EF4-FFF2-40B4-BE49-F238E27FC236}">
                <a16:creationId xmlns:a16="http://schemas.microsoft.com/office/drawing/2014/main" id="{C5E115A1-A9E3-BE4E-93F8-3A82F587F495}"/>
              </a:ext>
            </a:extLst>
          </p:cNvPr>
          <p:cNvCxnSpPr>
            <a:cxnSpLocks/>
          </p:cNvCxnSpPr>
          <p:nvPr/>
        </p:nvCxnSpPr>
        <p:spPr>
          <a:xfrm>
            <a:off x="10329248" y="6024283"/>
            <a:ext cx="493047" cy="0"/>
          </a:xfrm>
          <a:prstGeom prst="straightConnector1">
            <a:avLst/>
          </a:pr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7" name="Freeform 6">
            <a:extLst>
              <a:ext uri="{FF2B5EF4-FFF2-40B4-BE49-F238E27FC236}">
                <a16:creationId xmlns:a16="http://schemas.microsoft.com/office/drawing/2014/main" id="{EA2DA93A-FAFA-C547-BE86-6336FD0A0933}"/>
              </a:ext>
            </a:extLst>
          </p:cNvPr>
          <p:cNvSpPr/>
          <p:nvPr/>
        </p:nvSpPr>
        <p:spPr>
          <a:xfrm>
            <a:off x="5948516" y="3165987"/>
            <a:ext cx="1700981" cy="275303"/>
          </a:xfrm>
          <a:custGeom>
            <a:avLst/>
            <a:gdLst>
              <a:gd name="connsiteX0" fmla="*/ 0 w 1700981"/>
              <a:gd name="connsiteY0" fmla="*/ 0 h 275303"/>
              <a:gd name="connsiteX1" fmla="*/ 1700981 w 1700981"/>
              <a:gd name="connsiteY1" fmla="*/ 0 h 275303"/>
              <a:gd name="connsiteX2" fmla="*/ 1700981 w 1700981"/>
              <a:gd name="connsiteY2" fmla="*/ 275303 h 275303"/>
            </a:gdLst>
            <a:ahLst/>
            <a:cxnLst>
              <a:cxn ang="0">
                <a:pos x="connsiteX0" y="connsiteY0"/>
              </a:cxn>
              <a:cxn ang="0">
                <a:pos x="connsiteX1" y="connsiteY1"/>
              </a:cxn>
              <a:cxn ang="0">
                <a:pos x="connsiteX2" y="connsiteY2"/>
              </a:cxn>
            </a:cxnLst>
            <a:rect l="l" t="t" r="r" b="b"/>
            <a:pathLst>
              <a:path w="1700981" h="275303">
                <a:moveTo>
                  <a:pt x="0" y="0"/>
                </a:moveTo>
                <a:lnTo>
                  <a:pt x="1700981" y="0"/>
                </a:lnTo>
                <a:lnTo>
                  <a:pt x="1700981" y="275303"/>
                </a:lnTo>
              </a:path>
            </a:pathLst>
          </a:cu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9C5F1B71-788F-0A42-BB28-50A84A672ABD}"/>
              </a:ext>
            </a:extLst>
          </p:cNvPr>
          <p:cNvSpPr/>
          <p:nvPr/>
        </p:nvSpPr>
        <p:spPr>
          <a:xfrm>
            <a:off x="5936982" y="3162528"/>
            <a:ext cx="3556268" cy="952189"/>
          </a:xfrm>
          <a:custGeom>
            <a:avLst/>
            <a:gdLst>
              <a:gd name="connsiteX0" fmla="*/ 0 w 1700981"/>
              <a:gd name="connsiteY0" fmla="*/ 0 h 275303"/>
              <a:gd name="connsiteX1" fmla="*/ 1700981 w 1700981"/>
              <a:gd name="connsiteY1" fmla="*/ 0 h 275303"/>
              <a:gd name="connsiteX2" fmla="*/ 1700981 w 1700981"/>
              <a:gd name="connsiteY2" fmla="*/ 275303 h 275303"/>
            </a:gdLst>
            <a:ahLst/>
            <a:cxnLst>
              <a:cxn ang="0">
                <a:pos x="connsiteX0" y="connsiteY0"/>
              </a:cxn>
              <a:cxn ang="0">
                <a:pos x="connsiteX1" y="connsiteY1"/>
              </a:cxn>
              <a:cxn ang="0">
                <a:pos x="connsiteX2" y="connsiteY2"/>
              </a:cxn>
            </a:cxnLst>
            <a:rect l="l" t="t" r="r" b="b"/>
            <a:pathLst>
              <a:path w="1700981" h="275303">
                <a:moveTo>
                  <a:pt x="0" y="0"/>
                </a:moveTo>
                <a:lnTo>
                  <a:pt x="1700981" y="0"/>
                </a:lnTo>
                <a:lnTo>
                  <a:pt x="1700981" y="275303"/>
                </a:lnTo>
              </a:path>
            </a:pathLst>
          </a:cu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7FAFB6E6-17E0-104A-9549-FBFA9E1F9E6A}"/>
              </a:ext>
            </a:extLst>
          </p:cNvPr>
          <p:cNvSpPr/>
          <p:nvPr/>
        </p:nvSpPr>
        <p:spPr>
          <a:xfrm>
            <a:off x="5251450" y="3162300"/>
            <a:ext cx="946150" cy="438150"/>
          </a:xfrm>
          <a:custGeom>
            <a:avLst/>
            <a:gdLst>
              <a:gd name="connsiteX0" fmla="*/ 698500 w 946150"/>
              <a:gd name="connsiteY0" fmla="*/ 0 h 438150"/>
              <a:gd name="connsiteX1" fmla="*/ 946150 w 946150"/>
              <a:gd name="connsiteY1" fmla="*/ 0 h 438150"/>
              <a:gd name="connsiteX2" fmla="*/ 946150 w 946150"/>
              <a:gd name="connsiteY2" fmla="*/ 336550 h 438150"/>
              <a:gd name="connsiteX3" fmla="*/ 0 w 946150"/>
              <a:gd name="connsiteY3" fmla="*/ 336550 h 438150"/>
              <a:gd name="connsiteX4" fmla="*/ 0 w 946150"/>
              <a:gd name="connsiteY4" fmla="*/ 4381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150" h="438150">
                <a:moveTo>
                  <a:pt x="698500" y="0"/>
                </a:moveTo>
                <a:lnTo>
                  <a:pt x="946150" y="0"/>
                </a:lnTo>
                <a:lnTo>
                  <a:pt x="946150" y="336550"/>
                </a:lnTo>
                <a:lnTo>
                  <a:pt x="0" y="336550"/>
                </a:lnTo>
                <a:lnTo>
                  <a:pt x="0" y="438150"/>
                </a:lnTo>
              </a:path>
            </a:pathLst>
          </a:cu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F34EB5-CF21-A547-9347-B5DB9482306C}"/>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5" name="TextBox 14">
            <a:extLst>
              <a:ext uri="{FF2B5EF4-FFF2-40B4-BE49-F238E27FC236}">
                <a16:creationId xmlns:a16="http://schemas.microsoft.com/office/drawing/2014/main" id="{072003C7-678B-7841-9D89-67E77349AD94}"/>
              </a:ext>
            </a:extLst>
          </p:cNvPr>
          <p:cNvSpPr txBox="1"/>
          <p:nvPr/>
        </p:nvSpPr>
        <p:spPr>
          <a:xfrm>
            <a:off x="3595189" y="2225615"/>
            <a:ext cx="404214" cy="276999"/>
          </a:xfrm>
          <a:prstGeom prst="rect">
            <a:avLst/>
          </a:prstGeom>
          <a:noFill/>
        </p:spPr>
        <p:txBody>
          <a:bodyPr wrap="none" rtlCol="0">
            <a:spAutoFit/>
          </a:bodyPr>
          <a:lstStyle/>
          <a:p>
            <a:pPr algn="ctr"/>
            <a:r>
              <a:rPr lang="en-US" sz="1200" dirty="0"/>
              <a:t>F/D</a:t>
            </a:r>
          </a:p>
        </p:txBody>
      </p:sp>
      <p:sp>
        <p:nvSpPr>
          <p:cNvPr id="11" name="Freeform 10">
            <a:extLst>
              <a:ext uri="{FF2B5EF4-FFF2-40B4-BE49-F238E27FC236}">
                <a16:creationId xmlns:a16="http://schemas.microsoft.com/office/drawing/2014/main" id="{2F6F507F-C64B-4740-8C91-2587439C6FA2}"/>
              </a:ext>
            </a:extLst>
          </p:cNvPr>
          <p:cNvSpPr/>
          <p:nvPr/>
        </p:nvSpPr>
        <p:spPr>
          <a:xfrm>
            <a:off x="5378244" y="3165987"/>
            <a:ext cx="6125497" cy="3224981"/>
          </a:xfrm>
          <a:custGeom>
            <a:avLst/>
            <a:gdLst>
              <a:gd name="connsiteX0" fmla="*/ 570271 w 6253316"/>
              <a:gd name="connsiteY0" fmla="*/ 0 h 3224981"/>
              <a:gd name="connsiteX1" fmla="*/ 6125497 w 6253316"/>
              <a:gd name="connsiteY1" fmla="*/ 0 h 3224981"/>
              <a:gd name="connsiteX2" fmla="*/ 6125497 w 6253316"/>
              <a:gd name="connsiteY2" fmla="*/ 3224981 h 3224981"/>
              <a:gd name="connsiteX3" fmla="*/ 6253316 w 6253316"/>
              <a:gd name="connsiteY3" fmla="*/ 3224981 h 3224981"/>
              <a:gd name="connsiteX4" fmla="*/ 0 w 6253316"/>
              <a:gd name="connsiteY4" fmla="*/ 3224981 h 3224981"/>
              <a:gd name="connsiteX5" fmla="*/ 0 w 6253316"/>
              <a:gd name="connsiteY5" fmla="*/ 2113936 h 3224981"/>
              <a:gd name="connsiteX0" fmla="*/ 570271 w 6125497"/>
              <a:gd name="connsiteY0" fmla="*/ 0 h 3224981"/>
              <a:gd name="connsiteX1" fmla="*/ 6125497 w 6125497"/>
              <a:gd name="connsiteY1" fmla="*/ 0 h 3224981"/>
              <a:gd name="connsiteX2" fmla="*/ 6125497 w 6125497"/>
              <a:gd name="connsiteY2" fmla="*/ 3224981 h 3224981"/>
              <a:gd name="connsiteX3" fmla="*/ 0 w 6125497"/>
              <a:gd name="connsiteY3" fmla="*/ 3224981 h 3224981"/>
              <a:gd name="connsiteX4" fmla="*/ 0 w 6125497"/>
              <a:gd name="connsiteY4" fmla="*/ 2113936 h 322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5497" h="3224981">
                <a:moveTo>
                  <a:pt x="570271" y="0"/>
                </a:moveTo>
                <a:lnTo>
                  <a:pt x="6125497" y="0"/>
                </a:lnTo>
                <a:lnTo>
                  <a:pt x="6125497" y="3224981"/>
                </a:lnTo>
                <a:lnTo>
                  <a:pt x="0" y="3224981"/>
                </a:lnTo>
                <a:lnTo>
                  <a:pt x="0" y="2113936"/>
                </a:lnTo>
              </a:path>
            </a:pathLst>
          </a:custGeom>
          <a:noFill/>
          <a:ln w="19050">
            <a:solidFill>
              <a:srgbClr val="0432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78182A-C5E3-7C4D-A6E0-E082577FB1E2}"/>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7" name="TextBox 16">
            <a:extLst>
              <a:ext uri="{FF2B5EF4-FFF2-40B4-BE49-F238E27FC236}">
                <a16:creationId xmlns:a16="http://schemas.microsoft.com/office/drawing/2014/main" id="{4A1734EE-B5F9-7E4A-806C-7ECA6D983AD1}"/>
              </a:ext>
            </a:extLst>
          </p:cNvPr>
          <p:cNvSpPr txBox="1"/>
          <p:nvPr/>
        </p:nvSpPr>
        <p:spPr>
          <a:xfrm>
            <a:off x="6679658" y="2225615"/>
            <a:ext cx="413896" cy="276999"/>
          </a:xfrm>
          <a:prstGeom prst="rect">
            <a:avLst/>
          </a:prstGeom>
          <a:noFill/>
        </p:spPr>
        <p:txBody>
          <a:bodyPr wrap="none" rtlCol="0">
            <a:spAutoFit/>
          </a:bodyPr>
          <a:lstStyle/>
          <a:p>
            <a:pPr algn="ctr"/>
            <a:r>
              <a:rPr lang="en-US" sz="1200" dirty="0"/>
              <a:t>D/E</a:t>
            </a:r>
          </a:p>
        </p:txBody>
      </p:sp>
      <p:sp>
        <p:nvSpPr>
          <p:cNvPr id="18" name="Rectangle 17">
            <a:extLst>
              <a:ext uri="{FF2B5EF4-FFF2-40B4-BE49-F238E27FC236}">
                <a16:creationId xmlns:a16="http://schemas.microsoft.com/office/drawing/2014/main" id="{13EBA3D7-2F0E-EA47-8B43-5A250D3C5DAD}"/>
              </a:ext>
            </a:extLst>
          </p:cNvPr>
          <p:cNvSpPr/>
          <p:nvPr/>
        </p:nvSpPr>
        <p:spPr>
          <a:xfrm>
            <a:off x="8332358" y="2896329"/>
            <a:ext cx="281354" cy="3181742"/>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19" name="TextBox 18">
            <a:extLst>
              <a:ext uri="{FF2B5EF4-FFF2-40B4-BE49-F238E27FC236}">
                <a16:creationId xmlns:a16="http://schemas.microsoft.com/office/drawing/2014/main" id="{7D5C75A1-7729-924F-89AD-036A0139E3DF}"/>
              </a:ext>
            </a:extLst>
          </p:cNvPr>
          <p:cNvSpPr txBox="1"/>
          <p:nvPr/>
        </p:nvSpPr>
        <p:spPr>
          <a:xfrm>
            <a:off x="8248643" y="3045969"/>
            <a:ext cx="450764" cy="276999"/>
          </a:xfrm>
          <a:prstGeom prst="rect">
            <a:avLst/>
          </a:prstGeom>
          <a:noFill/>
        </p:spPr>
        <p:txBody>
          <a:bodyPr wrap="none" rtlCol="0">
            <a:spAutoFit/>
          </a:bodyPr>
          <a:lstStyle/>
          <a:p>
            <a:pPr algn="ctr"/>
            <a:r>
              <a:rPr lang="en-US" sz="1200" dirty="0"/>
              <a:t>E/M</a:t>
            </a:r>
          </a:p>
        </p:txBody>
      </p:sp>
      <p:sp>
        <p:nvSpPr>
          <p:cNvPr id="20" name="Rectangle 19">
            <a:extLst>
              <a:ext uri="{FF2B5EF4-FFF2-40B4-BE49-F238E27FC236}">
                <a16:creationId xmlns:a16="http://schemas.microsoft.com/office/drawing/2014/main" id="{1B48877C-72A4-B745-8C16-602D6ACD59C6}"/>
              </a:ext>
            </a:extLst>
          </p:cNvPr>
          <p:cNvSpPr/>
          <p:nvPr/>
        </p:nvSpPr>
        <p:spPr>
          <a:xfrm>
            <a:off x="10822295" y="2896329"/>
            <a:ext cx="281354" cy="3181742"/>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21" name="TextBox 20">
            <a:extLst>
              <a:ext uri="{FF2B5EF4-FFF2-40B4-BE49-F238E27FC236}">
                <a16:creationId xmlns:a16="http://schemas.microsoft.com/office/drawing/2014/main" id="{5C1EC4A8-4546-1847-A2FA-CE23935EAE3F}"/>
              </a:ext>
            </a:extLst>
          </p:cNvPr>
          <p:cNvSpPr txBox="1"/>
          <p:nvPr/>
        </p:nvSpPr>
        <p:spPr>
          <a:xfrm>
            <a:off x="10707131" y="3045969"/>
            <a:ext cx="511680" cy="276999"/>
          </a:xfrm>
          <a:prstGeom prst="rect">
            <a:avLst/>
          </a:prstGeom>
          <a:noFill/>
        </p:spPr>
        <p:txBody>
          <a:bodyPr wrap="none" rtlCol="0">
            <a:spAutoFit/>
          </a:bodyPr>
          <a:lstStyle/>
          <a:p>
            <a:pPr algn="ctr"/>
            <a:r>
              <a:rPr lang="en-US" sz="1200" dirty="0"/>
              <a:t>M/W</a:t>
            </a:r>
          </a:p>
        </p:txBody>
      </p:sp>
      <p:cxnSp>
        <p:nvCxnSpPr>
          <p:cNvPr id="28" name="Straight Arrow Connector 27">
            <a:extLst>
              <a:ext uri="{FF2B5EF4-FFF2-40B4-BE49-F238E27FC236}">
                <a16:creationId xmlns:a16="http://schemas.microsoft.com/office/drawing/2014/main" id="{D59C2CC9-7EB5-7945-8EC6-524569B33796}"/>
              </a:ext>
            </a:extLst>
          </p:cNvPr>
          <p:cNvCxnSpPr>
            <a:cxnSpLocks/>
          </p:cNvCxnSpPr>
          <p:nvPr/>
        </p:nvCxnSpPr>
        <p:spPr>
          <a:xfrm>
            <a:off x="6252882" y="3164325"/>
            <a:ext cx="493047" cy="0"/>
          </a:xfrm>
          <a:prstGeom prst="straightConnector1">
            <a:avLst/>
          </a:prstGeom>
          <a:noFill/>
          <a:ln w="19050">
            <a:solidFill>
              <a:srgbClr val="0432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a:extLst>
              <a:ext uri="{FF2B5EF4-FFF2-40B4-BE49-F238E27FC236}">
                <a16:creationId xmlns:a16="http://schemas.microsoft.com/office/drawing/2014/main" id="{8B02C1F0-F76D-4448-9AEF-65BECFC9E280}"/>
              </a:ext>
            </a:extLst>
          </p:cNvPr>
          <p:cNvCxnSpPr>
            <a:cxnSpLocks/>
          </p:cNvCxnSpPr>
          <p:nvPr/>
        </p:nvCxnSpPr>
        <p:spPr>
          <a:xfrm>
            <a:off x="7839311" y="3162300"/>
            <a:ext cx="493047" cy="0"/>
          </a:xfrm>
          <a:prstGeom prst="straightConnector1">
            <a:avLst/>
          </a:prstGeom>
          <a:noFill/>
          <a:ln w="19050">
            <a:solidFill>
              <a:srgbClr val="0432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a:extLst>
              <a:ext uri="{FF2B5EF4-FFF2-40B4-BE49-F238E27FC236}">
                <a16:creationId xmlns:a16="http://schemas.microsoft.com/office/drawing/2014/main" id="{78274FA4-196C-A746-8A2A-776D5539AFFE}"/>
              </a:ext>
            </a:extLst>
          </p:cNvPr>
          <p:cNvCxnSpPr>
            <a:cxnSpLocks/>
          </p:cNvCxnSpPr>
          <p:nvPr/>
        </p:nvCxnSpPr>
        <p:spPr>
          <a:xfrm>
            <a:off x="10329248" y="3162300"/>
            <a:ext cx="493047" cy="0"/>
          </a:xfrm>
          <a:prstGeom prst="straightConnector1">
            <a:avLst/>
          </a:prstGeom>
          <a:noFill/>
          <a:ln w="19050">
            <a:solidFill>
              <a:srgbClr val="0432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8881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29348D-5A38-CC46-9A80-2A9E793BD31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41F52E8-73BA-C741-821C-58F1C85C26A7}"/>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17</a:t>
            </a:fld>
            <a:endParaRPr lang="en-US"/>
          </a:p>
        </p:txBody>
      </p:sp>
      <p:sp>
        <p:nvSpPr>
          <p:cNvPr id="7" name="Title 6">
            <a:extLst>
              <a:ext uri="{FF2B5EF4-FFF2-40B4-BE49-F238E27FC236}">
                <a16:creationId xmlns:a16="http://schemas.microsoft.com/office/drawing/2014/main" id="{29C9FB10-D20E-F44C-9CE7-73568888B7C6}"/>
              </a:ext>
            </a:extLst>
          </p:cNvPr>
          <p:cNvSpPr>
            <a:spLocks noGrp="1"/>
          </p:cNvSpPr>
          <p:nvPr>
            <p:ph type="title"/>
          </p:nvPr>
        </p:nvSpPr>
        <p:spPr>
          <a:xfrm>
            <a:off x="831850" y="1709738"/>
            <a:ext cx="10515600" cy="2852737"/>
          </a:xfrm>
        </p:spPr>
        <p:txBody>
          <a:bodyPr/>
          <a:lstStyle/>
          <a:p>
            <a:r>
              <a:rPr lang="en-US" dirty="0"/>
              <a:t>Benefit of Pipelining</a:t>
            </a:r>
          </a:p>
        </p:txBody>
      </p:sp>
      <p:sp>
        <p:nvSpPr>
          <p:cNvPr id="9" name="Text Placeholder 8">
            <a:extLst>
              <a:ext uri="{FF2B5EF4-FFF2-40B4-BE49-F238E27FC236}">
                <a16:creationId xmlns:a16="http://schemas.microsoft.com/office/drawing/2014/main" id="{1E1CBBCF-9424-A148-ABCE-D38F6E8BC3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317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No Pipelining</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4470985"/>
            <a:ext cx="10515600" cy="1705977"/>
          </a:xfrm>
        </p:spPr>
        <p:txBody>
          <a:bodyPr/>
          <a:lstStyle/>
          <a:p>
            <a:r>
              <a:rPr lang="en-US" dirty="0"/>
              <a:t>Computation requires 320ps</a:t>
            </a:r>
          </a:p>
          <a:p>
            <a:r>
              <a:rPr lang="en-US" dirty="0"/>
              <a:t>Saving result to register require 25ps (</a:t>
            </a:r>
            <a:r>
              <a:rPr lang="en-US" i="1" dirty="0" err="1"/>
              <a:t>t</a:t>
            </a:r>
            <a:r>
              <a:rPr lang="en-US" i="1" baseline="-25000" dirty="0" err="1"/>
              <a:t>setup</a:t>
            </a:r>
            <a:r>
              <a:rPr lang="en-US" dirty="0" err="1"/>
              <a:t>+</a:t>
            </a:r>
            <a:r>
              <a:rPr lang="en-US" i="1" dirty="0" err="1"/>
              <a:t>t</a:t>
            </a:r>
            <a:r>
              <a:rPr lang="en-US" i="1" baseline="-25000" dirty="0" err="1"/>
              <a:t>hold</a:t>
            </a:r>
            <a:r>
              <a:rPr lang="en-US" dirty="0"/>
              <a:t>)</a:t>
            </a:r>
          </a:p>
          <a:p>
            <a:r>
              <a:rPr lang="en-US" dirty="0"/>
              <a:t>Clock period must be at least 345ps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TextBox 6">
            <a:extLst>
              <a:ext uri="{FF2B5EF4-FFF2-40B4-BE49-F238E27FC236}">
                <a16:creationId xmlns:a16="http://schemas.microsoft.com/office/drawing/2014/main" id="{C552F7B5-DA9F-3F48-94E5-B9722FCE7AE6}"/>
              </a:ext>
            </a:extLst>
          </p:cNvPr>
          <p:cNvSpPr txBox="1"/>
          <p:nvPr/>
        </p:nvSpPr>
        <p:spPr>
          <a:xfrm>
            <a:off x="4994066" y="3429000"/>
            <a:ext cx="1068241" cy="461665"/>
          </a:xfrm>
          <a:prstGeom prst="rect">
            <a:avLst/>
          </a:prstGeom>
          <a:noFill/>
        </p:spPr>
        <p:txBody>
          <a:bodyPr wrap="none" rtlCol="0">
            <a:spAutoFit/>
          </a:bodyPr>
          <a:lstStyle/>
          <a:p>
            <a:pPr algn="ctr"/>
            <a:r>
              <a:rPr lang="en-US" sz="1200" dirty="0"/>
              <a:t>Combinatorial</a:t>
            </a:r>
            <a:br>
              <a:rPr lang="en-US" sz="1200" dirty="0"/>
            </a:br>
            <a:r>
              <a:rPr lang="en-US" sz="1200" dirty="0"/>
              <a:t>Logic</a:t>
            </a:r>
          </a:p>
        </p:txBody>
      </p:sp>
      <p:sp>
        <p:nvSpPr>
          <p:cNvPr id="8" name="Rectangle 7">
            <a:extLst>
              <a:ext uri="{FF2B5EF4-FFF2-40B4-BE49-F238E27FC236}">
                <a16:creationId xmlns:a16="http://schemas.microsoft.com/office/drawing/2014/main" id="{B0FFCA05-3E21-604A-A1E5-5AFA0E447F57}"/>
              </a:ext>
            </a:extLst>
          </p:cNvPr>
          <p:cNvSpPr/>
          <p:nvPr/>
        </p:nvSpPr>
        <p:spPr>
          <a:xfrm>
            <a:off x="6831618" y="1416844"/>
            <a:ext cx="281354"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50" dirty="0">
                <a:solidFill>
                  <a:schemeClr val="tx1"/>
                </a:solidFill>
              </a:rPr>
              <a:t>25ps</a:t>
            </a:r>
          </a:p>
        </p:txBody>
      </p:sp>
      <p:sp>
        <p:nvSpPr>
          <p:cNvPr id="9" name="Rectangle 8">
            <a:extLst>
              <a:ext uri="{FF2B5EF4-FFF2-40B4-BE49-F238E27FC236}">
                <a16:creationId xmlns:a16="http://schemas.microsoft.com/office/drawing/2014/main" id="{F5DCBB3F-7C2A-1448-B80F-37AC7025413B}"/>
              </a:ext>
            </a:extLst>
          </p:cNvPr>
          <p:cNvSpPr/>
          <p:nvPr/>
        </p:nvSpPr>
        <p:spPr>
          <a:xfrm>
            <a:off x="4355690" y="2127738"/>
            <a:ext cx="2344994" cy="130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320ps</a:t>
            </a:r>
          </a:p>
        </p:txBody>
      </p:sp>
    </p:spTree>
    <p:extLst>
      <p:ext uri="{BB962C8B-B14F-4D97-AF65-F5344CB8AC3E}">
        <p14:creationId xmlns:p14="http://schemas.microsoft.com/office/powerpoint/2010/main" val="429369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Measures of Performance</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Latency – time between instruction being issued and result being available</a:t>
            </a:r>
          </a:p>
          <a:p>
            <a:endParaRPr lang="en-US" dirty="0"/>
          </a:p>
          <a:p>
            <a:r>
              <a:rPr lang="en-US" dirty="0"/>
              <a:t>Throughput – number of instructions processed per second</a:t>
            </a:r>
          </a:p>
          <a:p>
            <a:endParaRPr lang="en-US" dirty="0"/>
          </a:p>
          <a:p>
            <a:r>
              <a:rPr lang="en-US" dirty="0"/>
              <a:t>Clock Rate – number of clock cycles per second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13" name="Group 12">
            <a:extLst>
              <a:ext uri="{FF2B5EF4-FFF2-40B4-BE49-F238E27FC236}">
                <a16:creationId xmlns:a16="http://schemas.microsoft.com/office/drawing/2014/main" id="{83FE4CC7-C42A-8246-9E3E-5A75BBD603A8}"/>
              </a:ext>
            </a:extLst>
          </p:cNvPr>
          <p:cNvGrpSpPr/>
          <p:nvPr/>
        </p:nvGrpSpPr>
        <p:grpSpPr>
          <a:xfrm>
            <a:off x="1019039" y="4166700"/>
            <a:ext cx="6941574" cy="553925"/>
            <a:chOff x="1052052" y="4126230"/>
            <a:chExt cx="6941574" cy="553925"/>
          </a:xfrm>
        </p:grpSpPr>
        <p:cxnSp>
          <p:nvCxnSpPr>
            <p:cNvPr id="9" name="Straight Connector 8">
              <a:extLst>
                <a:ext uri="{FF2B5EF4-FFF2-40B4-BE49-F238E27FC236}">
                  <a16:creationId xmlns:a16="http://schemas.microsoft.com/office/drawing/2014/main" id="{F74160AB-8FD8-B243-9522-2F32DC2C4256}"/>
                </a:ext>
              </a:extLst>
            </p:cNvPr>
            <p:cNvCxnSpPr/>
            <p:nvPr/>
          </p:nvCxnSpPr>
          <p:spPr>
            <a:xfrm>
              <a:off x="1052052" y="4208206"/>
              <a:ext cx="6941574" cy="471949"/>
            </a:xfrm>
            <a:prstGeom prst="line">
              <a:avLst/>
            </a:prstGeom>
            <a:ln w="762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C8A955-413A-474E-A159-189F972DC5C8}"/>
                </a:ext>
              </a:extLst>
            </p:cNvPr>
            <p:cNvCxnSpPr>
              <a:cxnSpLocks/>
            </p:cNvCxnSpPr>
            <p:nvPr/>
          </p:nvCxnSpPr>
          <p:spPr>
            <a:xfrm flipV="1">
              <a:off x="1052052" y="4126230"/>
              <a:ext cx="6941574" cy="553407"/>
            </a:xfrm>
            <a:prstGeom prst="line">
              <a:avLst/>
            </a:prstGeom>
            <a:ln w="76200" cmpd="tri">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83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No Pipelining</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4470985"/>
            <a:ext cx="10515600" cy="1705977"/>
          </a:xfrm>
        </p:spPr>
        <p:txBody>
          <a:bodyPr/>
          <a:lstStyle/>
          <a:p>
            <a:r>
              <a:rPr lang="en-US" dirty="0"/>
              <a:t>Computation requires 320ps</a:t>
            </a:r>
          </a:p>
          <a:p>
            <a:r>
              <a:rPr lang="en-US" dirty="0"/>
              <a:t>Saving result to register require 25ps (</a:t>
            </a:r>
            <a:r>
              <a:rPr lang="en-US" i="1" dirty="0" err="1"/>
              <a:t>t</a:t>
            </a:r>
            <a:r>
              <a:rPr lang="en-US" i="1" baseline="-25000" dirty="0" err="1"/>
              <a:t>setup</a:t>
            </a:r>
            <a:r>
              <a:rPr lang="en-US" dirty="0" err="1"/>
              <a:t>+</a:t>
            </a:r>
            <a:r>
              <a:rPr lang="en-US" i="1" dirty="0" err="1"/>
              <a:t>t</a:t>
            </a:r>
            <a:r>
              <a:rPr lang="en-US" i="1" baseline="-25000" dirty="0" err="1"/>
              <a:t>hold</a:t>
            </a:r>
            <a:r>
              <a:rPr lang="en-US" dirty="0"/>
              <a:t>)</a:t>
            </a:r>
          </a:p>
          <a:p>
            <a:r>
              <a:rPr lang="en-US" dirty="0"/>
              <a:t>Clock period must be at least 345ps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TextBox 6">
            <a:extLst>
              <a:ext uri="{FF2B5EF4-FFF2-40B4-BE49-F238E27FC236}">
                <a16:creationId xmlns:a16="http://schemas.microsoft.com/office/drawing/2014/main" id="{C552F7B5-DA9F-3F48-94E5-B9722FCE7AE6}"/>
              </a:ext>
            </a:extLst>
          </p:cNvPr>
          <p:cNvSpPr txBox="1"/>
          <p:nvPr/>
        </p:nvSpPr>
        <p:spPr>
          <a:xfrm>
            <a:off x="4847103" y="3429000"/>
            <a:ext cx="1362169" cy="584775"/>
          </a:xfrm>
          <a:prstGeom prst="rect">
            <a:avLst/>
          </a:prstGeom>
          <a:noFill/>
        </p:spPr>
        <p:txBody>
          <a:bodyPr wrap="none" rtlCol="0">
            <a:spAutoFit/>
          </a:bodyPr>
          <a:lstStyle/>
          <a:p>
            <a:pPr algn="ctr"/>
            <a:r>
              <a:rPr lang="en-US" sz="1600" dirty="0"/>
              <a:t>Combinatorial</a:t>
            </a:r>
            <a:br>
              <a:rPr lang="en-US" sz="1600" dirty="0"/>
            </a:br>
            <a:r>
              <a:rPr lang="en-US" sz="1600" dirty="0"/>
              <a:t>Logic</a:t>
            </a:r>
          </a:p>
        </p:txBody>
      </p:sp>
      <p:sp>
        <p:nvSpPr>
          <p:cNvPr id="8" name="Rectangle 7">
            <a:extLst>
              <a:ext uri="{FF2B5EF4-FFF2-40B4-BE49-F238E27FC236}">
                <a16:creationId xmlns:a16="http://schemas.microsoft.com/office/drawing/2014/main" id="{B0FFCA05-3E21-604A-A1E5-5AFA0E447F57}"/>
              </a:ext>
            </a:extLst>
          </p:cNvPr>
          <p:cNvSpPr/>
          <p:nvPr/>
        </p:nvSpPr>
        <p:spPr>
          <a:xfrm>
            <a:off x="6831618" y="1416844"/>
            <a:ext cx="369052"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9" name="Rectangle 8">
            <a:extLst>
              <a:ext uri="{FF2B5EF4-FFF2-40B4-BE49-F238E27FC236}">
                <a16:creationId xmlns:a16="http://schemas.microsoft.com/office/drawing/2014/main" id="{F5DCBB3F-7C2A-1448-B80F-37AC7025413B}"/>
              </a:ext>
            </a:extLst>
          </p:cNvPr>
          <p:cNvSpPr/>
          <p:nvPr/>
        </p:nvSpPr>
        <p:spPr>
          <a:xfrm>
            <a:off x="4355690" y="2127738"/>
            <a:ext cx="234499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320ps</a:t>
            </a:r>
          </a:p>
        </p:txBody>
      </p:sp>
    </p:spTree>
    <p:extLst>
      <p:ext uri="{BB962C8B-B14F-4D97-AF65-F5344CB8AC3E}">
        <p14:creationId xmlns:p14="http://schemas.microsoft.com/office/powerpoint/2010/main" val="357688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No Pipelining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TextBox 6">
            <a:extLst>
              <a:ext uri="{FF2B5EF4-FFF2-40B4-BE49-F238E27FC236}">
                <a16:creationId xmlns:a16="http://schemas.microsoft.com/office/drawing/2014/main" id="{C552F7B5-DA9F-3F48-94E5-B9722FCE7AE6}"/>
              </a:ext>
            </a:extLst>
          </p:cNvPr>
          <p:cNvSpPr txBox="1"/>
          <p:nvPr/>
        </p:nvSpPr>
        <p:spPr>
          <a:xfrm>
            <a:off x="4847103" y="3429000"/>
            <a:ext cx="1362169" cy="584775"/>
          </a:xfrm>
          <a:prstGeom prst="rect">
            <a:avLst/>
          </a:prstGeom>
          <a:noFill/>
        </p:spPr>
        <p:txBody>
          <a:bodyPr wrap="none" rtlCol="0">
            <a:spAutoFit/>
          </a:bodyPr>
          <a:lstStyle/>
          <a:p>
            <a:pPr algn="ctr"/>
            <a:r>
              <a:rPr lang="en-US" sz="1600" dirty="0"/>
              <a:t>Combinatorial</a:t>
            </a:r>
            <a:br>
              <a:rPr lang="en-US" sz="1600" dirty="0"/>
            </a:br>
            <a:r>
              <a:rPr lang="en-US" sz="1600" dirty="0"/>
              <a:t>Logic</a:t>
            </a:r>
          </a:p>
        </p:txBody>
      </p:sp>
      <p:sp>
        <p:nvSpPr>
          <p:cNvPr id="8" name="Rectangle 7">
            <a:extLst>
              <a:ext uri="{FF2B5EF4-FFF2-40B4-BE49-F238E27FC236}">
                <a16:creationId xmlns:a16="http://schemas.microsoft.com/office/drawing/2014/main" id="{B0FFCA05-3E21-604A-A1E5-5AFA0E447F57}"/>
              </a:ext>
            </a:extLst>
          </p:cNvPr>
          <p:cNvSpPr/>
          <p:nvPr/>
        </p:nvSpPr>
        <p:spPr>
          <a:xfrm>
            <a:off x="6831618" y="1416844"/>
            <a:ext cx="369052"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9" name="Rectangle 8">
            <a:extLst>
              <a:ext uri="{FF2B5EF4-FFF2-40B4-BE49-F238E27FC236}">
                <a16:creationId xmlns:a16="http://schemas.microsoft.com/office/drawing/2014/main" id="{F5DCBB3F-7C2A-1448-B80F-37AC7025413B}"/>
              </a:ext>
            </a:extLst>
          </p:cNvPr>
          <p:cNvSpPr/>
          <p:nvPr/>
        </p:nvSpPr>
        <p:spPr>
          <a:xfrm>
            <a:off x="4355690" y="2127738"/>
            <a:ext cx="234499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320ps</a:t>
            </a:r>
          </a:p>
        </p:txBody>
      </p:sp>
      <p:pic>
        <p:nvPicPr>
          <p:cNvPr id="11" name="Picture 10">
            <a:extLst>
              <a:ext uri="{FF2B5EF4-FFF2-40B4-BE49-F238E27FC236}">
                <a16:creationId xmlns:a16="http://schemas.microsoft.com/office/drawing/2014/main" id="{B5261F5D-86FE-714D-BE57-49AD883C0936}"/>
              </a:ext>
            </a:extLst>
          </p:cNvPr>
          <p:cNvPicPr>
            <a:picLocks noChangeAspect="1"/>
          </p:cNvPicPr>
          <p:nvPr/>
        </p:nvPicPr>
        <p:blipFill>
          <a:blip r:embed="rId2"/>
          <a:stretch>
            <a:fillRect/>
          </a:stretch>
        </p:blipFill>
        <p:spPr>
          <a:xfrm>
            <a:off x="376052" y="4350027"/>
            <a:ext cx="11439896" cy="1796190"/>
          </a:xfrm>
          <a:prstGeom prst="rect">
            <a:avLst/>
          </a:prstGeom>
        </p:spPr>
      </p:pic>
    </p:spTree>
    <p:extLst>
      <p:ext uri="{BB962C8B-B14F-4D97-AF65-F5344CB8AC3E}">
        <p14:creationId xmlns:p14="http://schemas.microsoft.com/office/powerpoint/2010/main" val="364764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p:txBody>
          <a:bodyPr/>
          <a:lstStyle/>
          <a:p>
            <a:r>
              <a:rPr lang="en-US" dirty="0"/>
              <a:t>Instruction </a:t>
            </a:r>
            <a:r>
              <a:rPr lang="en-US" i="1" dirty="0"/>
              <a:t>n</a:t>
            </a:r>
            <a:r>
              <a:rPr lang="en-US" dirty="0"/>
              <a:t> cannot start</a:t>
            </a:r>
            <a:br>
              <a:rPr lang="en-US" dirty="0"/>
            </a:br>
            <a:r>
              <a:rPr lang="en-US" dirty="0"/>
              <a:t>until Instruction </a:t>
            </a:r>
            <a:r>
              <a:rPr lang="en-US" i="1" dirty="0"/>
              <a:t>n</a:t>
            </a:r>
            <a:r>
              <a:rPr lang="en-US" dirty="0"/>
              <a:t>-1 finishes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5272A26-9669-1446-852E-BE28E2E7731D}"/>
              </a:ext>
            </a:extLst>
          </p:cNvPr>
          <p:cNvSpPr/>
          <p:nvPr/>
        </p:nvSpPr>
        <p:spPr>
          <a:xfrm>
            <a:off x="3304613" y="2213545"/>
            <a:ext cx="1467973"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Rectangle 8">
            <a:extLst>
              <a:ext uri="{FF2B5EF4-FFF2-40B4-BE49-F238E27FC236}">
                <a16:creationId xmlns:a16="http://schemas.microsoft.com/office/drawing/2014/main" id="{E4322960-34DB-C94D-AB87-9F5EA305E196}"/>
              </a:ext>
            </a:extLst>
          </p:cNvPr>
          <p:cNvSpPr/>
          <p:nvPr/>
        </p:nvSpPr>
        <p:spPr>
          <a:xfrm>
            <a:off x="4772586" y="2705914"/>
            <a:ext cx="1467973"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0" name="Rectangle 9">
            <a:extLst>
              <a:ext uri="{FF2B5EF4-FFF2-40B4-BE49-F238E27FC236}">
                <a16:creationId xmlns:a16="http://schemas.microsoft.com/office/drawing/2014/main" id="{90611713-A256-C143-A483-DCCEB4DE84E0}"/>
              </a:ext>
            </a:extLst>
          </p:cNvPr>
          <p:cNvSpPr/>
          <p:nvPr/>
        </p:nvSpPr>
        <p:spPr>
          <a:xfrm>
            <a:off x="6240559" y="3198283"/>
            <a:ext cx="1467973"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1" name="Rectangle 10">
            <a:extLst>
              <a:ext uri="{FF2B5EF4-FFF2-40B4-BE49-F238E27FC236}">
                <a16:creationId xmlns:a16="http://schemas.microsoft.com/office/drawing/2014/main" id="{83D2BA7D-AE8A-4D40-B1C5-42734C7BA610}"/>
              </a:ext>
            </a:extLst>
          </p:cNvPr>
          <p:cNvSpPr/>
          <p:nvPr/>
        </p:nvSpPr>
        <p:spPr>
          <a:xfrm>
            <a:off x="7708532" y="3694846"/>
            <a:ext cx="1467973"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12" name="Rectangle 11">
            <a:extLst>
              <a:ext uri="{FF2B5EF4-FFF2-40B4-BE49-F238E27FC236}">
                <a16:creationId xmlns:a16="http://schemas.microsoft.com/office/drawing/2014/main" id="{EEDA4410-1D54-1F42-827E-600094394DE5}"/>
              </a:ext>
            </a:extLst>
          </p:cNvPr>
          <p:cNvSpPr/>
          <p:nvPr/>
        </p:nvSpPr>
        <p:spPr>
          <a:xfrm>
            <a:off x="9176505" y="4187215"/>
            <a:ext cx="1467973"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13" name="TextBox 12">
            <a:extLst>
              <a:ext uri="{FF2B5EF4-FFF2-40B4-BE49-F238E27FC236}">
                <a16:creationId xmlns:a16="http://schemas.microsoft.com/office/drawing/2014/main" id="{DC8E4825-7443-CD4D-A2CA-3DEC9B483C98}"/>
              </a:ext>
            </a:extLst>
          </p:cNvPr>
          <p:cNvSpPr txBox="1"/>
          <p:nvPr/>
        </p:nvSpPr>
        <p:spPr>
          <a:xfrm>
            <a:off x="1918845" y="2044375"/>
            <a:ext cx="1304331" cy="2635209"/>
          </a:xfrm>
          <a:prstGeom prst="rect">
            <a:avLst/>
          </a:prstGeom>
          <a:noFill/>
        </p:spPr>
        <p:txBody>
          <a:bodyPr wrap="none" rtlCol="0" anchor="b">
            <a:spAutoFit/>
          </a:bodyPr>
          <a:lstStyle/>
          <a:p>
            <a:pPr>
              <a:lnSpc>
                <a:spcPct val="200000"/>
              </a:lnSpc>
            </a:pPr>
            <a:r>
              <a:rPr lang="en-US" sz="1700" dirty="0"/>
              <a:t>Instruction 1</a:t>
            </a:r>
          </a:p>
          <a:p>
            <a:pPr>
              <a:lnSpc>
                <a:spcPct val="200000"/>
              </a:lnSpc>
            </a:pPr>
            <a:r>
              <a:rPr lang="en-US" sz="1700" dirty="0"/>
              <a:t>Instruction 2</a:t>
            </a:r>
          </a:p>
          <a:p>
            <a:pPr>
              <a:lnSpc>
                <a:spcPct val="200000"/>
              </a:lnSpc>
            </a:pPr>
            <a:r>
              <a:rPr lang="en-US" sz="1700" dirty="0"/>
              <a:t>Instruction 3</a:t>
            </a:r>
          </a:p>
          <a:p>
            <a:pPr>
              <a:lnSpc>
                <a:spcPct val="200000"/>
              </a:lnSpc>
            </a:pPr>
            <a:r>
              <a:rPr lang="en-US" sz="1700" dirty="0"/>
              <a:t>Instruction 4</a:t>
            </a:r>
          </a:p>
          <a:p>
            <a:pPr>
              <a:lnSpc>
                <a:spcPct val="200000"/>
              </a:lnSpc>
            </a:pPr>
            <a:r>
              <a:rPr lang="en-US" sz="1700" dirty="0"/>
              <a:t>Instruction 5</a:t>
            </a:r>
          </a:p>
        </p:txBody>
      </p:sp>
    </p:spTree>
    <p:extLst>
      <p:ext uri="{BB962C8B-B14F-4D97-AF65-F5344CB8AC3E}">
        <p14:creationId xmlns:p14="http://schemas.microsoft.com/office/powerpoint/2010/main" val="40201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Idealized 4-Way Pipeline</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4470985"/>
            <a:ext cx="10515600" cy="1680433"/>
          </a:xfrm>
        </p:spPr>
        <p:txBody>
          <a:bodyPr>
            <a:normAutofit/>
          </a:bodyPr>
          <a:lstStyle/>
          <a:p>
            <a:r>
              <a:rPr lang="en-US" dirty="0"/>
              <a:t>Ideal case: Divide combinatorial logic evenly; each stage requires 80ps</a:t>
            </a:r>
          </a:p>
          <a:p>
            <a:r>
              <a:rPr lang="en-US" dirty="0"/>
              <a:t>Saving intermediate results to pipeline registers require 25ps</a:t>
            </a:r>
          </a:p>
          <a:p>
            <a:r>
              <a:rPr lang="en-US" dirty="0"/>
              <a:t>Clock period must be at least 105ps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29550C8F-F16A-5047-9A40-104361F931C8}"/>
              </a:ext>
            </a:extLst>
          </p:cNvPr>
          <p:cNvGrpSpPr/>
          <p:nvPr/>
        </p:nvGrpSpPr>
        <p:grpSpPr>
          <a:xfrm>
            <a:off x="3245992" y="1470733"/>
            <a:ext cx="5746273" cy="2723050"/>
            <a:chOff x="2080343" y="1584239"/>
            <a:chExt cx="5746273" cy="2723050"/>
          </a:xfrm>
        </p:grpSpPr>
        <p:sp>
          <p:nvSpPr>
            <p:cNvPr id="11" name="TextBox 10">
              <a:extLst>
                <a:ext uri="{FF2B5EF4-FFF2-40B4-BE49-F238E27FC236}">
                  <a16:creationId xmlns:a16="http://schemas.microsoft.com/office/drawing/2014/main" id="{3CAF9788-A3B1-F349-92BA-ACF70915ED45}"/>
                </a:ext>
              </a:extLst>
            </p:cNvPr>
            <p:cNvSpPr txBox="1"/>
            <p:nvPr/>
          </p:nvSpPr>
          <p:spPr>
            <a:xfrm>
              <a:off x="2137879" y="3596396"/>
              <a:ext cx="791179" cy="338554"/>
            </a:xfrm>
            <a:prstGeom prst="rect">
              <a:avLst/>
            </a:prstGeom>
            <a:noFill/>
          </p:spPr>
          <p:txBody>
            <a:bodyPr wrap="none" rtlCol="0">
              <a:spAutoFit/>
            </a:bodyPr>
            <a:lstStyle/>
            <a:p>
              <a:pPr algn="ctr"/>
              <a:r>
                <a:rPr lang="en-US" sz="1600" dirty="0"/>
                <a:t>Stage 1</a:t>
              </a:r>
            </a:p>
          </p:txBody>
        </p:sp>
        <p:sp>
          <p:nvSpPr>
            <p:cNvPr id="12" name="Rectangle 11">
              <a:extLst>
                <a:ext uri="{FF2B5EF4-FFF2-40B4-BE49-F238E27FC236}">
                  <a16:creationId xmlns:a16="http://schemas.microsoft.com/office/drawing/2014/main" id="{A771DD85-D2B0-6E4F-ABE0-15066A1212C2}"/>
                </a:ext>
              </a:extLst>
            </p:cNvPr>
            <p:cNvSpPr/>
            <p:nvPr/>
          </p:nvSpPr>
          <p:spPr>
            <a:xfrm>
              <a:off x="3066331"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3" name="Rectangle 12">
              <a:extLst>
                <a:ext uri="{FF2B5EF4-FFF2-40B4-BE49-F238E27FC236}">
                  <a16:creationId xmlns:a16="http://schemas.microsoft.com/office/drawing/2014/main" id="{C2F4FE59-3F1F-6044-8C0F-5B3CDC1B643C}"/>
                </a:ext>
              </a:extLst>
            </p:cNvPr>
            <p:cNvSpPr/>
            <p:nvPr/>
          </p:nvSpPr>
          <p:spPr>
            <a:xfrm>
              <a:off x="4514484"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4" name="Rectangle 13">
              <a:extLst>
                <a:ext uri="{FF2B5EF4-FFF2-40B4-BE49-F238E27FC236}">
                  <a16:creationId xmlns:a16="http://schemas.microsoft.com/office/drawing/2014/main" id="{F6514A7A-D340-384C-9B6A-B60A7EAAC82B}"/>
                </a:ext>
              </a:extLst>
            </p:cNvPr>
            <p:cNvSpPr/>
            <p:nvPr/>
          </p:nvSpPr>
          <p:spPr>
            <a:xfrm>
              <a:off x="5969759"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5" name="Rectangle 14">
              <a:extLst>
                <a:ext uri="{FF2B5EF4-FFF2-40B4-BE49-F238E27FC236}">
                  <a16:creationId xmlns:a16="http://schemas.microsoft.com/office/drawing/2014/main" id="{1F50FA60-B5B5-854A-8CF6-03FAE05739D3}"/>
                </a:ext>
              </a:extLst>
            </p:cNvPr>
            <p:cNvSpPr/>
            <p:nvPr/>
          </p:nvSpPr>
          <p:spPr>
            <a:xfrm>
              <a:off x="7426570"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6" name="Rectangle 15">
              <a:extLst>
                <a:ext uri="{FF2B5EF4-FFF2-40B4-BE49-F238E27FC236}">
                  <a16:creationId xmlns:a16="http://schemas.microsoft.com/office/drawing/2014/main" id="{E5425CA2-F314-DB4D-A77D-5ACBBD7C90AF}"/>
                </a:ext>
              </a:extLst>
            </p:cNvPr>
            <p:cNvSpPr/>
            <p:nvPr/>
          </p:nvSpPr>
          <p:spPr>
            <a:xfrm>
              <a:off x="20803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7" name="Rectangle 16">
              <a:extLst>
                <a:ext uri="{FF2B5EF4-FFF2-40B4-BE49-F238E27FC236}">
                  <a16:creationId xmlns:a16="http://schemas.microsoft.com/office/drawing/2014/main" id="{88763A10-A60F-3446-A8AF-11745580F841}"/>
                </a:ext>
              </a:extLst>
            </p:cNvPr>
            <p:cNvSpPr/>
            <p:nvPr/>
          </p:nvSpPr>
          <p:spPr>
            <a:xfrm>
              <a:off x="3533230"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8" name="Rectangle 17">
              <a:extLst>
                <a:ext uri="{FF2B5EF4-FFF2-40B4-BE49-F238E27FC236}">
                  <a16:creationId xmlns:a16="http://schemas.microsoft.com/office/drawing/2014/main" id="{1B2EB93D-A60D-DF47-ADE6-812D02BBCCDC}"/>
                </a:ext>
              </a:extLst>
            </p:cNvPr>
            <p:cNvSpPr/>
            <p:nvPr/>
          </p:nvSpPr>
          <p:spPr>
            <a:xfrm>
              <a:off x="4988202"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9" name="Rectangle 18">
              <a:extLst>
                <a:ext uri="{FF2B5EF4-FFF2-40B4-BE49-F238E27FC236}">
                  <a16:creationId xmlns:a16="http://schemas.microsoft.com/office/drawing/2014/main" id="{3C1446C3-1AF2-044F-BD20-65EB704878C5}"/>
                </a:ext>
              </a:extLst>
            </p:cNvPr>
            <p:cNvSpPr/>
            <p:nvPr/>
          </p:nvSpPr>
          <p:spPr>
            <a:xfrm>
              <a:off x="64454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20" name="TextBox 19">
              <a:extLst>
                <a:ext uri="{FF2B5EF4-FFF2-40B4-BE49-F238E27FC236}">
                  <a16:creationId xmlns:a16="http://schemas.microsoft.com/office/drawing/2014/main" id="{21CF1FB7-FA32-F245-B012-42621892B9CF}"/>
                </a:ext>
              </a:extLst>
            </p:cNvPr>
            <p:cNvSpPr txBox="1"/>
            <p:nvPr/>
          </p:nvSpPr>
          <p:spPr>
            <a:xfrm>
              <a:off x="3598211" y="3596396"/>
              <a:ext cx="791179" cy="338554"/>
            </a:xfrm>
            <a:prstGeom prst="rect">
              <a:avLst/>
            </a:prstGeom>
            <a:noFill/>
          </p:spPr>
          <p:txBody>
            <a:bodyPr wrap="none" rtlCol="0">
              <a:spAutoFit/>
            </a:bodyPr>
            <a:lstStyle/>
            <a:p>
              <a:pPr algn="ctr"/>
              <a:r>
                <a:rPr lang="en-US" sz="1600" dirty="0"/>
                <a:t>Stage 2</a:t>
              </a:r>
            </a:p>
          </p:txBody>
        </p:sp>
        <p:sp>
          <p:nvSpPr>
            <p:cNvPr id="21" name="TextBox 20">
              <a:extLst>
                <a:ext uri="{FF2B5EF4-FFF2-40B4-BE49-F238E27FC236}">
                  <a16:creationId xmlns:a16="http://schemas.microsoft.com/office/drawing/2014/main" id="{30CF8CE4-03C1-CE43-90BC-855BBFF64E72}"/>
                </a:ext>
              </a:extLst>
            </p:cNvPr>
            <p:cNvSpPr txBox="1"/>
            <p:nvPr/>
          </p:nvSpPr>
          <p:spPr>
            <a:xfrm>
              <a:off x="5036273" y="3596396"/>
              <a:ext cx="791179" cy="338554"/>
            </a:xfrm>
            <a:prstGeom prst="rect">
              <a:avLst/>
            </a:prstGeom>
            <a:noFill/>
          </p:spPr>
          <p:txBody>
            <a:bodyPr wrap="none" rtlCol="0">
              <a:spAutoFit/>
            </a:bodyPr>
            <a:lstStyle/>
            <a:p>
              <a:pPr algn="ctr"/>
              <a:r>
                <a:rPr lang="en-US" sz="1600" dirty="0"/>
                <a:t>Stage 3</a:t>
              </a:r>
            </a:p>
          </p:txBody>
        </p:sp>
        <p:sp>
          <p:nvSpPr>
            <p:cNvPr id="22" name="TextBox 21">
              <a:extLst>
                <a:ext uri="{FF2B5EF4-FFF2-40B4-BE49-F238E27FC236}">
                  <a16:creationId xmlns:a16="http://schemas.microsoft.com/office/drawing/2014/main" id="{E66DA45D-C277-EB48-B70E-B84BD8262485}"/>
                </a:ext>
              </a:extLst>
            </p:cNvPr>
            <p:cNvSpPr txBox="1"/>
            <p:nvPr/>
          </p:nvSpPr>
          <p:spPr>
            <a:xfrm>
              <a:off x="6479469" y="3596396"/>
              <a:ext cx="791179" cy="338554"/>
            </a:xfrm>
            <a:prstGeom prst="rect">
              <a:avLst/>
            </a:prstGeom>
            <a:noFill/>
          </p:spPr>
          <p:txBody>
            <a:bodyPr wrap="none" rtlCol="0">
              <a:spAutoFit/>
            </a:bodyPr>
            <a:lstStyle/>
            <a:p>
              <a:pPr algn="ctr"/>
              <a:r>
                <a:rPr lang="en-US" sz="1600" dirty="0"/>
                <a:t>Stage 4</a:t>
              </a:r>
            </a:p>
          </p:txBody>
        </p:sp>
      </p:grpSp>
    </p:spTree>
    <p:extLst>
      <p:ext uri="{BB962C8B-B14F-4D97-AF65-F5344CB8AC3E}">
        <p14:creationId xmlns:p14="http://schemas.microsoft.com/office/powerpoint/2010/main" val="175657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Idealized 4-Way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29550C8F-F16A-5047-9A40-104361F931C8}"/>
              </a:ext>
            </a:extLst>
          </p:cNvPr>
          <p:cNvGrpSpPr/>
          <p:nvPr/>
        </p:nvGrpSpPr>
        <p:grpSpPr>
          <a:xfrm>
            <a:off x="3245992" y="1470733"/>
            <a:ext cx="5746273" cy="2723050"/>
            <a:chOff x="2080343" y="1584239"/>
            <a:chExt cx="5746273" cy="2723050"/>
          </a:xfrm>
        </p:grpSpPr>
        <p:sp>
          <p:nvSpPr>
            <p:cNvPr id="11" name="TextBox 10">
              <a:extLst>
                <a:ext uri="{FF2B5EF4-FFF2-40B4-BE49-F238E27FC236}">
                  <a16:creationId xmlns:a16="http://schemas.microsoft.com/office/drawing/2014/main" id="{3CAF9788-A3B1-F349-92BA-ACF70915ED45}"/>
                </a:ext>
              </a:extLst>
            </p:cNvPr>
            <p:cNvSpPr txBox="1"/>
            <p:nvPr/>
          </p:nvSpPr>
          <p:spPr>
            <a:xfrm>
              <a:off x="2137879" y="3596396"/>
              <a:ext cx="791179" cy="338554"/>
            </a:xfrm>
            <a:prstGeom prst="rect">
              <a:avLst/>
            </a:prstGeom>
            <a:noFill/>
          </p:spPr>
          <p:txBody>
            <a:bodyPr wrap="none" rtlCol="0">
              <a:spAutoFit/>
            </a:bodyPr>
            <a:lstStyle/>
            <a:p>
              <a:pPr algn="ctr"/>
              <a:r>
                <a:rPr lang="en-US" sz="1600" dirty="0"/>
                <a:t>Stage 1</a:t>
              </a:r>
            </a:p>
          </p:txBody>
        </p:sp>
        <p:sp>
          <p:nvSpPr>
            <p:cNvPr id="12" name="Rectangle 11">
              <a:extLst>
                <a:ext uri="{FF2B5EF4-FFF2-40B4-BE49-F238E27FC236}">
                  <a16:creationId xmlns:a16="http://schemas.microsoft.com/office/drawing/2014/main" id="{A771DD85-D2B0-6E4F-ABE0-15066A1212C2}"/>
                </a:ext>
              </a:extLst>
            </p:cNvPr>
            <p:cNvSpPr/>
            <p:nvPr/>
          </p:nvSpPr>
          <p:spPr>
            <a:xfrm>
              <a:off x="3066331"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3" name="Rectangle 12">
              <a:extLst>
                <a:ext uri="{FF2B5EF4-FFF2-40B4-BE49-F238E27FC236}">
                  <a16:creationId xmlns:a16="http://schemas.microsoft.com/office/drawing/2014/main" id="{C2F4FE59-3F1F-6044-8C0F-5B3CDC1B643C}"/>
                </a:ext>
              </a:extLst>
            </p:cNvPr>
            <p:cNvSpPr/>
            <p:nvPr/>
          </p:nvSpPr>
          <p:spPr>
            <a:xfrm>
              <a:off x="4514484"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4" name="Rectangle 13">
              <a:extLst>
                <a:ext uri="{FF2B5EF4-FFF2-40B4-BE49-F238E27FC236}">
                  <a16:creationId xmlns:a16="http://schemas.microsoft.com/office/drawing/2014/main" id="{F6514A7A-D340-384C-9B6A-B60A7EAAC82B}"/>
                </a:ext>
              </a:extLst>
            </p:cNvPr>
            <p:cNvSpPr/>
            <p:nvPr/>
          </p:nvSpPr>
          <p:spPr>
            <a:xfrm>
              <a:off x="5969759"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5" name="Rectangle 14">
              <a:extLst>
                <a:ext uri="{FF2B5EF4-FFF2-40B4-BE49-F238E27FC236}">
                  <a16:creationId xmlns:a16="http://schemas.microsoft.com/office/drawing/2014/main" id="{1F50FA60-B5B5-854A-8CF6-03FAE05739D3}"/>
                </a:ext>
              </a:extLst>
            </p:cNvPr>
            <p:cNvSpPr/>
            <p:nvPr/>
          </p:nvSpPr>
          <p:spPr>
            <a:xfrm>
              <a:off x="7426570"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a:solidFill>
                    <a:schemeClr val="tx1"/>
                  </a:solidFill>
                </a:rPr>
                <a:t>25ps</a:t>
              </a:r>
            </a:p>
          </p:txBody>
        </p:sp>
        <p:sp>
          <p:nvSpPr>
            <p:cNvPr id="16" name="Rectangle 15">
              <a:extLst>
                <a:ext uri="{FF2B5EF4-FFF2-40B4-BE49-F238E27FC236}">
                  <a16:creationId xmlns:a16="http://schemas.microsoft.com/office/drawing/2014/main" id="{E5425CA2-F314-DB4D-A77D-5ACBBD7C90AF}"/>
                </a:ext>
              </a:extLst>
            </p:cNvPr>
            <p:cNvSpPr/>
            <p:nvPr/>
          </p:nvSpPr>
          <p:spPr>
            <a:xfrm>
              <a:off x="20803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7" name="Rectangle 16">
              <a:extLst>
                <a:ext uri="{FF2B5EF4-FFF2-40B4-BE49-F238E27FC236}">
                  <a16:creationId xmlns:a16="http://schemas.microsoft.com/office/drawing/2014/main" id="{88763A10-A60F-3446-A8AF-11745580F841}"/>
                </a:ext>
              </a:extLst>
            </p:cNvPr>
            <p:cNvSpPr/>
            <p:nvPr/>
          </p:nvSpPr>
          <p:spPr>
            <a:xfrm>
              <a:off x="3533230"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8" name="Rectangle 17">
              <a:extLst>
                <a:ext uri="{FF2B5EF4-FFF2-40B4-BE49-F238E27FC236}">
                  <a16:creationId xmlns:a16="http://schemas.microsoft.com/office/drawing/2014/main" id="{1B2EB93D-A60D-DF47-ADE6-812D02BBCCDC}"/>
                </a:ext>
              </a:extLst>
            </p:cNvPr>
            <p:cNvSpPr/>
            <p:nvPr/>
          </p:nvSpPr>
          <p:spPr>
            <a:xfrm>
              <a:off x="4988202"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19" name="Rectangle 18">
              <a:extLst>
                <a:ext uri="{FF2B5EF4-FFF2-40B4-BE49-F238E27FC236}">
                  <a16:creationId xmlns:a16="http://schemas.microsoft.com/office/drawing/2014/main" id="{3C1446C3-1AF2-044F-BD20-65EB704878C5}"/>
                </a:ext>
              </a:extLst>
            </p:cNvPr>
            <p:cNvSpPr/>
            <p:nvPr/>
          </p:nvSpPr>
          <p:spPr>
            <a:xfrm>
              <a:off x="64454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80ps</a:t>
              </a:r>
            </a:p>
          </p:txBody>
        </p:sp>
        <p:sp>
          <p:nvSpPr>
            <p:cNvPr id="20" name="TextBox 19">
              <a:extLst>
                <a:ext uri="{FF2B5EF4-FFF2-40B4-BE49-F238E27FC236}">
                  <a16:creationId xmlns:a16="http://schemas.microsoft.com/office/drawing/2014/main" id="{21CF1FB7-FA32-F245-B012-42621892B9CF}"/>
                </a:ext>
              </a:extLst>
            </p:cNvPr>
            <p:cNvSpPr txBox="1"/>
            <p:nvPr/>
          </p:nvSpPr>
          <p:spPr>
            <a:xfrm>
              <a:off x="3598211" y="3596396"/>
              <a:ext cx="791179" cy="338554"/>
            </a:xfrm>
            <a:prstGeom prst="rect">
              <a:avLst/>
            </a:prstGeom>
            <a:noFill/>
          </p:spPr>
          <p:txBody>
            <a:bodyPr wrap="none" rtlCol="0">
              <a:spAutoFit/>
            </a:bodyPr>
            <a:lstStyle/>
            <a:p>
              <a:pPr algn="ctr"/>
              <a:r>
                <a:rPr lang="en-US" sz="1600" dirty="0"/>
                <a:t>Stage 2</a:t>
              </a:r>
            </a:p>
          </p:txBody>
        </p:sp>
        <p:sp>
          <p:nvSpPr>
            <p:cNvPr id="21" name="TextBox 20">
              <a:extLst>
                <a:ext uri="{FF2B5EF4-FFF2-40B4-BE49-F238E27FC236}">
                  <a16:creationId xmlns:a16="http://schemas.microsoft.com/office/drawing/2014/main" id="{30CF8CE4-03C1-CE43-90BC-855BBFF64E72}"/>
                </a:ext>
              </a:extLst>
            </p:cNvPr>
            <p:cNvSpPr txBox="1"/>
            <p:nvPr/>
          </p:nvSpPr>
          <p:spPr>
            <a:xfrm>
              <a:off x="5036273" y="3596396"/>
              <a:ext cx="791179" cy="338554"/>
            </a:xfrm>
            <a:prstGeom prst="rect">
              <a:avLst/>
            </a:prstGeom>
            <a:noFill/>
          </p:spPr>
          <p:txBody>
            <a:bodyPr wrap="none" rtlCol="0">
              <a:spAutoFit/>
            </a:bodyPr>
            <a:lstStyle/>
            <a:p>
              <a:pPr algn="ctr"/>
              <a:r>
                <a:rPr lang="en-US" sz="1600" dirty="0"/>
                <a:t>Stage 3</a:t>
              </a:r>
            </a:p>
          </p:txBody>
        </p:sp>
        <p:sp>
          <p:nvSpPr>
            <p:cNvPr id="22" name="TextBox 21">
              <a:extLst>
                <a:ext uri="{FF2B5EF4-FFF2-40B4-BE49-F238E27FC236}">
                  <a16:creationId xmlns:a16="http://schemas.microsoft.com/office/drawing/2014/main" id="{E66DA45D-C277-EB48-B70E-B84BD8262485}"/>
                </a:ext>
              </a:extLst>
            </p:cNvPr>
            <p:cNvSpPr txBox="1"/>
            <p:nvPr/>
          </p:nvSpPr>
          <p:spPr>
            <a:xfrm>
              <a:off x="6479469" y="3596396"/>
              <a:ext cx="791179" cy="338554"/>
            </a:xfrm>
            <a:prstGeom prst="rect">
              <a:avLst/>
            </a:prstGeom>
            <a:noFill/>
          </p:spPr>
          <p:txBody>
            <a:bodyPr wrap="none" rtlCol="0">
              <a:spAutoFit/>
            </a:bodyPr>
            <a:lstStyle/>
            <a:p>
              <a:pPr algn="ctr"/>
              <a:r>
                <a:rPr lang="en-US" sz="1600" dirty="0"/>
                <a:t>Stage 4</a:t>
              </a:r>
            </a:p>
          </p:txBody>
        </p:sp>
      </p:grpSp>
      <p:pic>
        <p:nvPicPr>
          <p:cNvPr id="9" name="Picture 8">
            <a:extLst>
              <a:ext uri="{FF2B5EF4-FFF2-40B4-BE49-F238E27FC236}">
                <a16:creationId xmlns:a16="http://schemas.microsoft.com/office/drawing/2014/main" id="{85E2A569-DBC7-0247-9898-BB9877FB6DD8}"/>
              </a:ext>
            </a:extLst>
          </p:cNvPr>
          <p:cNvPicPr>
            <a:picLocks noChangeAspect="1"/>
          </p:cNvPicPr>
          <p:nvPr/>
        </p:nvPicPr>
        <p:blipFill>
          <a:blip r:embed="rId2"/>
          <a:stretch>
            <a:fillRect/>
          </a:stretch>
        </p:blipFill>
        <p:spPr>
          <a:xfrm>
            <a:off x="1462993" y="4352791"/>
            <a:ext cx="8834325" cy="1817965"/>
          </a:xfrm>
          <a:prstGeom prst="rect">
            <a:avLst/>
          </a:prstGeom>
        </p:spPr>
      </p:pic>
    </p:spTree>
    <p:extLst>
      <p:ext uri="{BB962C8B-B14F-4D97-AF65-F5344CB8AC3E}">
        <p14:creationId xmlns:p14="http://schemas.microsoft.com/office/powerpoint/2010/main" val="56410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a:xfrm>
            <a:off x="838199" y="365125"/>
            <a:ext cx="11179630" cy="1325563"/>
          </a:xfrm>
        </p:spPr>
        <p:txBody>
          <a:bodyPr>
            <a:normAutofit/>
          </a:bodyPr>
          <a:lstStyle/>
          <a:p>
            <a:r>
              <a:rPr lang="en-US" dirty="0"/>
              <a:t>Pipelined Instructions have Greater Latency…</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5272A26-9669-1446-852E-BE28E2E7731D}"/>
              </a:ext>
            </a:extLst>
          </p:cNvPr>
          <p:cNvSpPr/>
          <p:nvPr/>
        </p:nvSpPr>
        <p:spPr>
          <a:xfrm>
            <a:off x="3304613" y="2213545"/>
            <a:ext cx="1467973"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Rectangle 8">
            <a:extLst>
              <a:ext uri="{FF2B5EF4-FFF2-40B4-BE49-F238E27FC236}">
                <a16:creationId xmlns:a16="http://schemas.microsoft.com/office/drawing/2014/main" id="{E4322960-34DB-C94D-AB87-9F5EA305E196}"/>
              </a:ext>
            </a:extLst>
          </p:cNvPr>
          <p:cNvSpPr/>
          <p:nvPr/>
        </p:nvSpPr>
        <p:spPr>
          <a:xfrm>
            <a:off x="4772586" y="2705914"/>
            <a:ext cx="1467973"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0" name="Rectangle 9">
            <a:extLst>
              <a:ext uri="{FF2B5EF4-FFF2-40B4-BE49-F238E27FC236}">
                <a16:creationId xmlns:a16="http://schemas.microsoft.com/office/drawing/2014/main" id="{90611713-A256-C143-A483-DCCEB4DE84E0}"/>
              </a:ext>
            </a:extLst>
          </p:cNvPr>
          <p:cNvSpPr/>
          <p:nvPr/>
        </p:nvSpPr>
        <p:spPr>
          <a:xfrm>
            <a:off x="6240559" y="3198283"/>
            <a:ext cx="1467973"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1" name="Rectangle 10">
            <a:extLst>
              <a:ext uri="{FF2B5EF4-FFF2-40B4-BE49-F238E27FC236}">
                <a16:creationId xmlns:a16="http://schemas.microsoft.com/office/drawing/2014/main" id="{83D2BA7D-AE8A-4D40-B1C5-42734C7BA610}"/>
              </a:ext>
            </a:extLst>
          </p:cNvPr>
          <p:cNvSpPr/>
          <p:nvPr/>
        </p:nvSpPr>
        <p:spPr>
          <a:xfrm>
            <a:off x="7708532" y="3694846"/>
            <a:ext cx="1467973"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12" name="Rectangle 11">
            <a:extLst>
              <a:ext uri="{FF2B5EF4-FFF2-40B4-BE49-F238E27FC236}">
                <a16:creationId xmlns:a16="http://schemas.microsoft.com/office/drawing/2014/main" id="{EEDA4410-1D54-1F42-827E-600094394DE5}"/>
              </a:ext>
            </a:extLst>
          </p:cNvPr>
          <p:cNvSpPr/>
          <p:nvPr/>
        </p:nvSpPr>
        <p:spPr>
          <a:xfrm>
            <a:off x="9176505" y="4187215"/>
            <a:ext cx="1467973"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13" name="TextBox 12">
            <a:extLst>
              <a:ext uri="{FF2B5EF4-FFF2-40B4-BE49-F238E27FC236}">
                <a16:creationId xmlns:a16="http://schemas.microsoft.com/office/drawing/2014/main" id="{DC8E4825-7443-CD4D-A2CA-3DEC9B483C98}"/>
              </a:ext>
            </a:extLst>
          </p:cNvPr>
          <p:cNvSpPr txBox="1"/>
          <p:nvPr/>
        </p:nvSpPr>
        <p:spPr>
          <a:xfrm>
            <a:off x="1918845" y="2044375"/>
            <a:ext cx="1304331" cy="2635209"/>
          </a:xfrm>
          <a:prstGeom prst="rect">
            <a:avLst/>
          </a:prstGeom>
          <a:noFill/>
        </p:spPr>
        <p:txBody>
          <a:bodyPr wrap="none" rtlCol="0" anchor="b">
            <a:spAutoFit/>
          </a:bodyPr>
          <a:lstStyle/>
          <a:p>
            <a:pPr>
              <a:lnSpc>
                <a:spcPct val="200000"/>
              </a:lnSpc>
            </a:pPr>
            <a:r>
              <a:rPr lang="en-US" sz="1700" dirty="0"/>
              <a:t>Instruction 1</a:t>
            </a:r>
          </a:p>
          <a:p>
            <a:pPr>
              <a:lnSpc>
                <a:spcPct val="200000"/>
              </a:lnSpc>
            </a:pPr>
            <a:r>
              <a:rPr lang="en-US" sz="1700" dirty="0"/>
              <a:t>Instruction 2</a:t>
            </a:r>
          </a:p>
          <a:p>
            <a:pPr>
              <a:lnSpc>
                <a:spcPct val="200000"/>
              </a:lnSpc>
            </a:pPr>
            <a:r>
              <a:rPr lang="en-US" sz="1700" dirty="0"/>
              <a:t>Instruction 3</a:t>
            </a:r>
          </a:p>
          <a:p>
            <a:pPr>
              <a:lnSpc>
                <a:spcPct val="200000"/>
              </a:lnSpc>
            </a:pPr>
            <a:r>
              <a:rPr lang="en-US" sz="1700" dirty="0"/>
              <a:t>Instruction 4</a:t>
            </a:r>
          </a:p>
          <a:p>
            <a:pPr>
              <a:lnSpc>
                <a:spcPct val="200000"/>
              </a:lnSpc>
            </a:pPr>
            <a:r>
              <a:rPr lang="en-US" sz="1700" dirty="0"/>
              <a:t>Instruction 5</a:t>
            </a:r>
          </a:p>
        </p:txBody>
      </p:sp>
      <p:sp>
        <p:nvSpPr>
          <p:cNvPr id="15" name="Rectangle 14">
            <a:extLst>
              <a:ext uri="{FF2B5EF4-FFF2-40B4-BE49-F238E27FC236}">
                <a16:creationId xmlns:a16="http://schemas.microsoft.com/office/drawing/2014/main" id="{2C2BE8D3-1EAB-D245-B2A2-6ED1E6D84B64}"/>
              </a:ext>
            </a:extLst>
          </p:cNvPr>
          <p:cNvSpPr/>
          <p:nvPr/>
        </p:nvSpPr>
        <p:spPr>
          <a:xfrm>
            <a:off x="3304613" y="2213545"/>
            <a:ext cx="1969476"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6" name="Rectangle 15">
            <a:extLst>
              <a:ext uri="{FF2B5EF4-FFF2-40B4-BE49-F238E27FC236}">
                <a16:creationId xmlns:a16="http://schemas.microsoft.com/office/drawing/2014/main" id="{E8F8C9EB-41B6-7846-B156-AF3A72D7F96F}"/>
              </a:ext>
            </a:extLst>
          </p:cNvPr>
          <p:cNvSpPr/>
          <p:nvPr/>
        </p:nvSpPr>
        <p:spPr>
          <a:xfrm>
            <a:off x="4772586" y="2705914"/>
            <a:ext cx="1969476"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7" name="Rectangle 16">
            <a:extLst>
              <a:ext uri="{FF2B5EF4-FFF2-40B4-BE49-F238E27FC236}">
                <a16:creationId xmlns:a16="http://schemas.microsoft.com/office/drawing/2014/main" id="{FC9C0C48-42E9-C54E-B82A-028CD5FD1F28}"/>
              </a:ext>
            </a:extLst>
          </p:cNvPr>
          <p:cNvSpPr/>
          <p:nvPr/>
        </p:nvSpPr>
        <p:spPr>
          <a:xfrm>
            <a:off x="6240559" y="3198283"/>
            <a:ext cx="1969476"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8" name="Rectangle 17">
            <a:extLst>
              <a:ext uri="{FF2B5EF4-FFF2-40B4-BE49-F238E27FC236}">
                <a16:creationId xmlns:a16="http://schemas.microsoft.com/office/drawing/2014/main" id="{E35F26ED-1216-6D46-B7E4-1C9317B4EF1F}"/>
              </a:ext>
            </a:extLst>
          </p:cNvPr>
          <p:cNvSpPr/>
          <p:nvPr/>
        </p:nvSpPr>
        <p:spPr>
          <a:xfrm>
            <a:off x="7708532" y="3694846"/>
            <a:ext cx="1969476"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19" name="Rectangle 18">
            <a:extLst>
              <a:ext uri="{FF2B5EF4-FFF2-40B4-BE49-F238E27FC236}">
                <a16:creationId xmlns:a16="http://schemas.microsoft.com/office/drawing/2014/main" id="{7E939A2D-0E41-4D4B-AEB3-F5A1993AA8CB}"/>
              </a:ext>
            </a:extLst>
          </p:cNvPr>
          <p:cNvSpPr/>
          <p:nvPr/>
        </p:nvSpPr>
        <p:spPr>
          <a:xfrm>
            <a:off x="9176505" y="4187215"/>
            <a:ext cx="1969476"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grpSp>
        <p:nvGrpSpPr>
          <p:cNvPr id="2" name="Group 1">
            <a:extLst>
              <a:ext uri="{FF2B5EF4-FFF2-40B4-BE49-F238E27FC236}">
                <a16:creationId xmlns:a16="http://schemas.microsoft.com/office/drawing/2014/main" id="{81E001F6-E1DB-7D48-BE26-E10F95C9C9BE}"/>
              </a:ext>
            </a:extLst>
          </p:cNvPr>
          <p:cNvGrpSpPr/>
          <p:nvPr/>
        </p:nvGrpSpPr>
        <p:grpSpPr>
          <a:xfrm>
            <a:off x="3304613" y="2213545"/>
            <a:ext cx="1969476" cy="492369"/>
            <a:chOff x="4290646" y="3748087"/>
            <a:chExt cx="1969476" cy="492369"/>
          </a:xfrm>
        </p:grpSpPr>
        <p:sp>
          <p:nvSpPr>
            <p:cNvPr id="24" name="Rectangle 23">
              <a:extLst>
                <a:ext uri="{FF2B5EF4-FFF2-40B4-BE49-F238E27FC236}">
                  <a16:creationId xmlns:a16="http://schemas.microsoft.com/office/drawing/2014/main" id="{9063A7B8-7E5F-EB42-B964-1E800915A72A}"/>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a:t>
              </a:r>
            </a:p>
          </p:txBody>
        </p:sp>
        <p:sp>
          <p:nvSpPr>
            <p:cNvPr id="25" name="Rectangle 24">
              <a:extLst>
                <a:ext uri="{FF2B5EF4-FFF2-40B4-BE49-F238E27FC236}">
                  <a16:creationId xmlns:a16="http://schemas.microsoft.com/office/drawing/2014/main" id="{9E67A7A0-0AEE-964B-B926-9493C5A42554}"/>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a:t>
              </a:r>
            </a:p>
          </p:txBody>
        </p:sp>
        <p:sp>
          <p:nvSpPr>
            <p:cNvPr id="26" name="Rectangle 25">
              <a:extLst>
                <a:ext uri="{FF2B5EF4-FFF2-40B4-BE49-F238E27FC236}">
                  <a16:creationId xmlns:a16="http://schemas.microsoft.com/office/drawing/2014/main" id="{25F38357-87D1-F043-843F-3A10D4C91B68}"/>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a:t>
              </a:r>
            </a:p>
          </p:txBody>
        </p:sp>
        <p:sp>
          <p:nvSpPr>
            <p:cNvPr id="27" name="Rectangle 26">
              <a:extLst>
                <a:ext uri="{FF2B5EF4-FFF2-40B4-BE49-F238E27FC236}">
                  <a16:creationId xmlns:a16="http://schemas.microsoft.com/office/drawing/2014/main" id="{03F07508-4CF1-8A40-96EE-6723524F278E}"/>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grpSp>
      <p:grpSp>
        <p:nvGrpSpPr>
          <p:cNvPr id="32" name="Group 31">
            <a:extLst>
              <a:ext uri="{FF2B5EF4-FFF2-40B4-BE49-F238E27FC236}">
                <a16:creationId xmlns:a16="http://schemas.microsoft.com/office/drawing/2014/main" id="{1089EEAD-F447-994D-A127-E10F63DEAF63}"/>
              </a:ext>
            </a:extLst>
          </p:cNvPr>
          <p:cNvGrpSpPr/>
          <p:nvPr/>
        </p:nvGrpSpPr>
        <p:grpSpPr>
          <a:xfrm>
            <a:off x="4763530" y="2705913"/>
            <a:ext cx="1969476" cy="492369"/>
            <a:chOff x="4290646" y="3748087"/>
            <a:chExt cx="1969476" cy="492369"/>
          </a:xfrm>
        </p:grpSpPr>
        <p:sp>
          <p:nvSpPr>
            <p:cNvPr id="33" name="Rectangle 32">
              <a:extLst>
                <a:ext uri="{FF2B5EF4-FFF2-40B4-BE49-F238E27FC236}">
                  <a16:creationId xmlns:a16="http://schemas.microsoft.com/office/drawing/2014/main" id="{CC610B1A-543E-DB4D-A7FC-133ED12905F8}"/>
                </a:ext>
              </a:extLst>
            </p:cNvPr>
            <p:cNvSpPr/>
            <p:nvPr/>
          </p:nvSpPr>
          <p:spPr>
            <a:xfrm>
              <a:off x="4290646"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A</a:t>
              </a:r>
            </a:p>
          </p:txBody>
        </p:sp>
        <p:sp>
          <p:nvSpPr>
            <p:cNvPr id="34" name="Rectangle 33">
              <a:extLst>
                <a:ext uri="{FF2B5EF4-FFF2-40B4-BE49-F238E27FC236}">
                  <a16:creationId xmlns:a16="http://schemas.microsoft.com/office/drawing/2014/main" id="{99FB6A0B-ADD9-4E4F-8FA2-5970E6C8DEE6}"/>
                </a:ext>
              </a:extLst>
            </p:cNvPr>
            <p:cNvSpPr/>
            <p:nvPr/>
          </p:nvSpPr>
          <p:spPr>
            <a:xfrm>
              <a:off x="4783015"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B</a:t>
              </a:r>
            </a:p>
          </p:txBody>
        </p:sp>
        <p:sp>
          <p:nvSpPr>
            <p:cNvPr id="35" name="Rectangle 34">
              <a:extLst>
                <a:ext uri="{FF2B5EF4-FFF2-40B4-BE49-F238E27FC236}">
                  <a16:creationId xmlns:a16="http://schemas.microsoft.com/office/drawing/2014/main" id="{13B6EC87-73E4-5B41-9EF0-D360167BA166}"/>
                </a:ext>
              </a:extLst>
            </p:cNvPr>
            <p:cNvSpPr/>
            <p:nvPr/>
          </p:nvSpPr>
          <p:spPr>
            <a:xfrm>
              <a:off x="5275384"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C</a:t>
              </a:r>
            </a:p>
          </p:txBody>
        </p:sp>
        <p:sp>
          <p:nvSpPr>
            <p:cNvPr id="36" name="Rectangle 35">
              <a:extLst>
                <a:ext uri="{FF2B5EF4-FFF2-40B4-BE49-F238E27FC236}">
                  <a16:creationId xmlns:a16="http://schemas.microsoft.com/office/drawing/2014/main" id="{25E13F7F-CF5A-7C4B-9359-DFDD61DC4DDA}"/>
                </a:ext>
              </a:extLst>
            </p:cNvPr>
            <p:cNvSpPr/>
            <p:nvPr/>
          </p:nvSpPr>
          <p:spPr>
            <a:xfrm>
              <a:off x="5767753"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D</a:t>
              </a:r>
            </a:p>
          </p:txBody>
        </p:sp>
      </p:grpSp>
      <p:grpSp>
        <p:nvGrpSpPr>
          <p:cNvPr id="37" name="Group 36">
            <a:extLst>
              <a:ext uri="{FF2B5EF4-FFF2-40B4-BE49-F238E27FC236}">
                <a16:creationId xmlns:a16="http://schemas.microsoft.com/office/drawing/2014/main" id="{3E9BC1DF-DD1C-7549-8873-94C42E10736B}"/>
              </a:ext>
            </a:extLst>
          </p:cNvPr>
          <p:cNvGrpSpPr/>
          <p:nvPr/>
        </p:nvGrpSpPr>
        <p:grpSpPr>
          <a:xfrm>
            <a:off x="6247622" y="3202476"/>
            <a:ext cx="1969476" cy="492369"/>
            <a:chOff x="4290646" y="3748087"/>
            <a:chExt cx="1969476" cy="492369"/>
          </a:xfrm>
        </p:grpSpPr>
        <p:sp>
          <p:nvSpPr>
            <p:cNvPr id="38" name="Rectangle 37">
              <a:extLst>
                <a:ext uri="{FF2B5EF4-FFF2-40B4-BE49-F238E27FC236}">
                  <a16:creationId xmlns:a16="http://schemas.microsoft.com/office/drawing/2014/main" id="{521FB781-8AB1-C144-9068-4C89246270FC}"/>
                </a:ext>
              </a:extLst>
            </p:cNvPr>
            <p:cNvSpPr/>
            <p:nvPr/>
          </p:nvSpPr>
          <p:spPr>
            <a:xfrm>
              <a:off x="4290646"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a:t>
              </a:r>
            </a:p>
          </p:txBody>
        </p:sp>
        <p:sp>
          <p:nvSpPr>
            <p:cNvPr id="39" name="Rectangle 38">
              <a:extLst>
                <a:ext uri="{FF2B5EF4-FFF2-40B4-BE49-F238E27FC236}">
                  <a16:creationId xmlns:a16="http://schemas.microsoft.com/office/drawing/2014/main" id="{D708D081-E4D0-E548-9C59-2CFFEEAC70FE}"/>
                </a:ext>
              </a:extLst>
            </p:cNvPr>
            <p:cNvSpPr/>
            <p:nvPr/>
          </p:nvSpPr>
          <p:spPr>
            <a:xfrm>
              <a:off x="4783015"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a:t>
              </a:r>
            </a:p>
          </p:txBody>
        </p:sp>
        <p:sp>
          <p:nvSpPr>
            <p:cNvPr id="40" name="Rectangle 39">
              <a:extLst>
                <a:ext uri="{FF2B5EF4-FFF2-40B4-BE49-F238E27FC236}">
                  <a16:creationId xmlns:a16="http://schemas.microsoft.com/office/drawing/2014/main" id="{E5786C3A-09FA-BE41-BC92-46C1F136729A}"/>
                </a:ext>
              </a:extLst>
            </p:cNvPr>
            <p:cNvSpPr/>
            <p:nvPr/>
          </p:nvSpPr>
          <p:spPr>
            <a:xfrm>
              <a:off x="5275384"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p>
          </p:txBody>
        </p:sp>
        <p:sp>
          <p:nvSpPr>
            <p:cNvPr id="41" name="Rectangle 40">
              <a:extLst>
                <a:ext uri="{FF2B5EF4-FFF2-40B4-BE49-F238E27FC236}">
                  <a16:creationId xmlns:a16="http://schemas.microsoft.com/office/drawing/2014/main" id="{4445B42B-C92A-7149-BFEB-7A73F4435C15}"/>
                </a:ext>
              </a:extLst>
            </p:cNvPr>
            <p:cNvSpPr/>
            <p:nvPr/>
          </p:nvSpPr>
          <p:spPr>
            <a:xfrm>
              <a:off x="5767753"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
              </a:r>
            </a:p>
          </p:txBody>
        </p:sp>
      </p:grpSp>
      <p:grpSp>
        <p:nvGrpSpPr>
          <p:cNvPr id="42" name="Group 41">
            <a:extLst>
              <a:ext uri="{FF2B5EF4-FFF2-40B4-BE49-F238E27FC236}">
                <a16:creationId xmlns:a16="http://schemas.microsoft.com/office/drawing/2014/main" id="{DA64DB8E-ABFD-4545-807B-A58E72B24F4D}"/>
              </a:ext>
            </a:extLst>
          </p:cNvPr>
          <p:cNvGrpSpPr/>
          <p:nvPr/>
        </p:nvGrpSpPr>
        <p:grpSpPr>
          <a:xfrm>
            <a:off x="7708454" y="3694845"/>
            <a:ext cx="1969476" cy="492369"/>
            <a:chOff x="4290646" y="3748087"/>
            <a:chExt cx="1969476" cy="492369"/>
          </a:xfrm>
        </p:grpSpPr>
        <p:sp>
          <p:nvSpPr>
            <p:cNvPr id="43" name="Rectangle 42">
              <a:extLst>
                <a:ext uri="{FF2B5EF4-FFF2-40B4-BE49-F238E27FC236}">
                  <a16:creationId xmlns:a16="http://schemas.microsoft.com/office/drawing/2014/main" id="{5525CE2C-C666-6C4F-900B-9B94400CEDFF}"/>
                </a:ext>
              </a:extLst>
            </p:cNvPr>
            <p:cNvSpPr/>
            <p:nvPr/>
          </p:nvSpPr>
          <p:spPr>
            <a:xfrm>
              <a:off x="4290646"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A</a:t>
              </a:r>
            </a:p>
          </p:txBody>
        </p:sp>
        <p:sp>
          <p:nvSpPr>
            <p:cNvPr id="44" name="Rectangle 43">
              <a:extLst>
                <a:ext uri="{FF2B5EF4-FFF2-40B4-BE49-F238E27FC236}">
                  <a16:creationId xmlns:a16="http://schemas.microsoft.com/office/drawing/2014/main" id="{AD07B9D1-192A-4244-814F-62361E5E97D2}"/>
                </a:ext>
              </a:extLst>
            </p:cNvPr>
            <p:cNvSpPr/>
            <p:nvPr/>
          </p:nvSpPr>
          <p:spPr>
            <a:xfrm>
              <a:off x="4783015"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B</a:t>
              </a:r>
            </a:p>
          </p:txBody>
        </p:sp>
        <p:sp>
          <p:nvSpPr>
            <p:cNvPr id="45" name="Rectangle 44">
              <a:extLst>
                <a:ext uri="{FF2B5EF4-FFF2-40B4-BE49-F238E27FC236}">
                  <a16:creationId xmlns:a16="http://schemas.microsoft.com/office/drawing/2014/main" id="{6868C26C-612E-1F49-9060-F3A3E84966EF}"/>
                </a:ext>
              </a:extLst>
            </p:cNvPr>
            <p:cNvSpPr/>
            <p:nvPr/>
          </p:nvSpPr>
          <p:spPr>
            <a:xfrm>
              <a:off x="5275384"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C</a:t>
              </a:r>
            </a:p>
          </p:txBody>
        </p:sp>
        <p:sp>
          <p:nvSpPr>
            <p:cNvPr id="46" name="Rectangle 45">
              <a:extLst>
                <a:ext uri="{FF2B5EF4-FFF2-40B4-BE49-F238E27FC236}">
                  <a16:creationId xmlns:a16="http://schemas.microsoft.com/office/drawing/2014/main" id="{D945E7F3-6B30-0B49-B26B-BF1B8FD1D9AB}"/>
                </a:ext>
              </a:extLst>
            </p:cNvPr>
            <p:cNvSpPr/>
            <p:nvPr/>
          </p:nvSpPr>
          <p:spPr>
            <a:xfrm>
              <a:off x="5767753"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D</a:t>
              </a:r>
            </a:p>
          </p:txBody>
        </p:sp>
      </p:grpSp>
      <p:grpSp>
        <p:nvGrpSpPr>
          <p:cNvPr id="47" name="Group 46">
            <a:extLst>
              <a:ext uri="{FF2B5EF4-FFF2-40B4-BE49-F238E27FC236}">
                <a16:creationId xmlns:a16="http://schemas.microsoft.com/office/drawing/2014/main" id="{2604A0AB-51EC-C64B-8300-E14FF14A6587}"/>
              </a:ext>
            </a:extLst>
          </p:cNvPr>
          <p:cNvGrpSpPr/>
          <p:nvPr/>
        </p:nvGrpSpPr>
        <p:grpSpPr>
          <a:xfrm>
            <a:off x="9176505" y="4197478"/>
            <a:ext cx="1969476" cy="492369"/>
            <a:chOff x="4290646" y="3748087"/>
            <a:chExt cx="1969476" cy="492369"/>
          </a:xfrm>
        </p:grpSpPr>
        <p:sp>
          <p:nvSpPr>
            <p:cNvPr id="48" name="Rectangle 47">
              <a:extLst>
                <a:ext uri="{FF2B5EF4-FFF2-40B4-BE49-F238E27FC236}">
                  <a16:creationId xmlns:a16="http://schemas.microsoft.com/office/drawing/2014/main" id="{8EF575CB-0582-B045-A34B-7A80E9F32CE7}"/>
                </a:ext>
              </a:extLst>
            </p:cNvPr>
            <p:cNvSpPr/>
            <p:nvPr/>
          </p:nvSpPr>
          <p:spPr>
            <a:xfrm>
              <a:off x="4290646"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A</a:t>
              </a:r>
            </a:p>
          </p:txBody>
        </p:sp>
        <p:sp>
          <p:nvSpPr>
            <p:cNvPr id="49" name="Rectangle 48">
              <a:extLst>
                <a:ext uri="{FF2B5EF4-FFF2-40B4-BE49-F238E27FC236}">
                  <a16:creationId xmlns:a16="http://schemas.microsoft.com/office/drawing/2014/main" id="{C5E10C32-843C-CE49-88C9-11A963EEB395}"/>
                </a:ext>
              </a:extLst>
            </p:cNvPr>
            <p:cNvSpPr/>
            <p:nvPr/>
          </p:nvSpPr>
          <p:spPr>
            <a:xfrm>
              <a:off x="4783015"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B</a:t>
              </a:r>
            </a:p>
          </p:txBody>
        </p:sp>
        <p:sp>
          <p:nvSpPr>
            <p:cNvPr id="50" name="Rectangle 49">
              <a:extLst>
                <a:ext uri="{FF2B5EF4-FFF2-40B4-BE49-F238E27FC236}">
                  <a16:creationId xmlns:a16="http://schemas.microsoft.com/office/drawing/2014/main" id="{E745C416-BC8C-FB4E-9C85-F3B43DE5861B}"/>
                </a:ext>
              </a:extLst>
            </p:cNvPr>
            <p:cNvSpPr/>
            <p:nvPr/>
          </p:nvSpPr>
          <p:spPr>
            <a:xfrm>
              <a:off x="5275384"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C</a:t>
              </a:r>
            </a:p>
          </p:txBody>
        </p:sp>
        <p:sp>
          <p:nvSpPr>
            <p:cNvPr id="51" name="Rectangle 50">
              <a:extLst>
                <a:ext uri="{FF2B5EF4-FFF2-40B4-BE49-F238E27FC236}">
                  <a16:creationId xmlns:a16="http://schemas.microsoft.com/office/drawing/2014/main" id="{9B27C62D-FB57-074C-BEF1-444B1F5FD91A}"/>
                </a:ext>
              </a:extLst>
            </p:cNvPr>
            <p:cNvSpPr/>
            <p:nvPr/>
          </p:nvSpPr>
          <p:spPr>
            <a:xfrm>
              <a:off x="5767753"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D</a:t>
              </a:r>
            </a:p>
          </p:txBody>
        </p:sp>
      </p:grpSp>
    </p:spTree>
    <p:extLst>
      <p:ext uri="{BB962C8B-B14F-4D97-AF65-F5344CB8AC3E}">
        <p14:creationId xmlns:p14="http://schemas.microsoft.com/office/powerpoint/2010/main" val="3709548875"/>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1000"/>
                            </p:stCondLst>
                            <p:childTnLst>
                              <p:par>
                                <p:cTn id="21" presetID="9" presetClass="entr" presetSubtype="0" fill="hold" nodeType="afterEffect">
                                  <p:stCondLst>
                                    <p:cond delay="500"/>
                                  </p:stCondLst>
                                  <p:childTnLst>
                                    <p:set>
                                      <p:cBhvr>
                                        <p:cTn id="22" dur="1" fill="hold">
                                          <p:stCondLst>
                                            <p:cond delay="0"/>
                                          </p:stCondLst>
                                        </p:cTn>
                                        <p:tgtEl>
                                          <p:spTgt spid="47"/>
                                        </p:tgtEl>
                                        <p:attrNameLst>
                                          <p:attrName>style.visibility</p:attrName>
                                        </p:attrNameLst>
                                      </p:cBhvr>
                                      <p:to>
                                        <p:strVal val="visible"/>
                                      </p:to>
                                    </p:set>
                                    <p:animEffect transition="in" filter="dissolve">
                                      <p:cBhvr>
                                        <p:cTn id="23" dur="500"/>
                                        <p:tgtEl>
                                          <p:spTgt spid="47"/>
                                        </p:tgtEl>
                                      </p:cBhvr>
                                    </p:animEffect>
                                  </p:childTnLst>
                                </p:cTn>
                              </p:par>
                              <p:par>
                                <p:cTn id="24" presetID="9" presetClass="entr" presetSubtype="0" fill="hold" nodeType="withEffect">
                                  <p:stCondLst>
                                    <p:cond delay="50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par>
                                <p:cTn id="27" presetID="9" presetClass="entr" presetSubtype="0" fill="hold" nodeType="withEffect">
                                  <p:stCondLst>
                                    <p:cond delay="500"/>
                                  </p:stCondLst>
                                  <p:childTnLst>
                                    <p:set>
                                      <p:cBhvr>
                                        <p:cTn id="28" dur="1" fill="hold">
                                          <p:stCondLst>
                                            <p:cond delay="0"/>
                                          </p:stCondLst>
                                        </p:cTn>
                                        <p:tgtEl>
                                          <p:spTgt spid="37"/>
                                        </p:tgtEl>
                                        <p:attrNameLst>
                                          <p:attrName>style.visibility</p:attrName>
                                        </p:attrNameLst>
                                      </p:cBhvr>
                                      <p:to>
                                        <p:strVal val="visible"/>
                                      </p:to>
                                    </p:set>
                                    <p:animEffect transition="in" filter="dissolve">
                                      <p:cBhvr>
                                        <p:cTn id="29" dur="500"/>
                                        <p:tgtEl>
                                          <p:spTgt spid="37"/>
                                        </p:tgtEl>
                                      </p:cBhvr>
                                    </p:animEffect>
                                  </p:childTnLst>
                                </p:cTn>
                              </p:par>
                              <p:par>
                                <p:cTn id="30" presetID="9" presetClass="entr" presetSubtype="0" fill="hold" nodeType="withEffect">
                                  <p:stCondLst>
                                    <p:cond delay="50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nodeType="withEffect">
                                  <p:stCondLst>
                                    <p:cond delay="50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a:xfrm>
            <a:off x="838199" y="365125"/>
            <a:ext cx="11132127" cy="1325563"/>
          </a:xfrm>
        </p:spPr>
        <p:txBody>
          <a:bodyPr>
            <a:normAutofit/>
          </a:bodyPr>
          <a:lstStyle/>
          <a:p>
            <a:r>
              <a:rPr lang="en-US" dirty="0"/>
              <a:t>Pipelined Instructions have Greater Throughput!</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3" name="TextBox 12">
            <a:extLst>
              <a:ext uri="{FF2B5EF4-FFF2-40B4-BE49-F238E27FC236}">
                <a16:creationId xmlns:a16="http://schemas.microsoft.com/office/drawing/2014/main" id="{DC8E4825-7443-CD4D-A2CA-3DEC9B483C98}"/>
              </a:ext>
            </a:extLst>
          </p:cNvPr>
          <p:cNvSpPr txBox="1"/>
          <p:nvPr/>
        </p:nvSpPr>
        <p:spPr>
          <a:xfrm>
            <a:off x="1918845" y="2044375"/>
            <a:ext cx="1304331" cy="2635209"/>
          </a:xfrm>
          <a:prstGeom prst="rect">
            <a:avLst/>
          </a:prstGeom>
          <a:noFill/>
        </p:spPr>
        <p:txBody>
          <a:bodyPr wrap="none" rtlCol="0" anchor="b">
            <a:spAutoFit/>
          </a:bodyPr>
          <a:lstStyle/>
          <a:p>
            <a:pPr>
              <a:lnSpc>
                <a:spcPct val="200000"/>
              </a:lnSpc>
            </a:pPr>
            <a:r>
              <a:rPr lang="en-US" sz="1700" dirty="0"/>
              <a:t>Instruction 1</a:t>
            </a:r>
          </a:p>
          <a:p>
            <a:pPr>
              <a:lnSpc>
                <a:spcPct val="200000"/>
              </a:lnSpc>
            </a:pPr>
            <a:r>
              <a:rPr lang="en-US" sz="1700" dirty="0"/>
              <a:t>Instruction 2</a:t>
            </a:r>
          </a:p>
          <a:p>
            <a:pPr>
              <a:lnSpc>
                <a:spcPct val="200000"/>
              </a:lnSpc>
            </a:pPr>
            <a:r>
              <a:rPr lang="en-US" sz="1700" dirty="0"/>
              <a:t>Instruction 3</a:t>
            </a:r>
          </a:p>
          <a:p>
            <a:pPr>
              <a:lnSpc>
                <a:spcPct val="200000"/>
              </a:lnSpc>
            </a:pPr>
            <a:r>
              <a:rPr lang="en-US" sz="1700" dirty="0"/>
              <a:t>Instruction 4</a:t>
            </a:r>
          </a:p>
          <a:p>
            <a:pPr>
              <a:lnSpc>
                <a:spcPct val="200000"/>
              </a:lnSpc>
            </a:pPr>
            <a:r>
              <a:rPr lang="en-US" sz="1700" dirty="0"/>
              <a:t>Instruction 5</a:t>
            </a:r>
          </a:p>
        </p:txBody>
      </p:sp>
      <p:grpSp>
        <p:nvGrpSpPr>
          <p:cNvPr id="2" name="Group 1">
            <a:extLst>
              <a:ext uri="{FF2B5EF4-FFF2-40B4-BE49-F238E27FC236}">
                <a16:creationId xmlns:a16="http://schemas.microsoft.com/office/drawing/2014/main" id="{81E001F6-E1DB-7D48-BE26-E10F95C9C9BE}"/>
              </a:ext>
            </a:extLst>
          </p:cNvPr>
          <p:cNvGrpSpPr/>
          <p:nvPr/>
        </p:nvGrpSpPr>
        <p:grpSpPr>
          <a:xfrm>
            <a:off x="3304613" y="2213545"/>
            <a:ext cx="1969476" cy="492369"/>
            <a:chOff x="4290646" y="3748087"/>
            <a:chExt cx="1969476" cy="492369"/>
          </a:xfrm>
        </p:grpSpPr>
        <p:sp>
          <p:nvSpPr>
            <p:cNvPr id="24" name="Rectangle 23">
              <a:extLst>
                <a:ext uri="{FF2B5EF4-FFF2-40B4-BE49-F238E27FC236}">
                  <a16:creationId xmlns:a16="http://schemas.microsoft.com/office/drawing/2014/main" id="{9063A7B8-7E5F-EB42-B964-1E800915A72A}"/>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a:t>
              </a:r>
            </a:p>
          </p:txBody>
        </p:sp>
        <p:sp>
          <p:nvSpPr>
            <p:cNvPr id="25" name="Rectangle 24">
              <a:extLst>
                <a:ext uri="{FF2B5EF4-FFF2-40B4-BE49-F238E27FC236}">
                  <a16:creationId xmlns:a16="http://schemas.microsoft.com/office/drawing/2014/main" id="{9E67A7A0-0AEE-964B-B926-9493C5A42554}"/>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a:t>
              </a:r>
            </a:p>
          </p:txBody>
        </p:sp>
        <p:sp>
          <p:nvSpPr>
            <p:cNvPr id="26" name="Rectangle 25">
              <a:extLst>
                <a:ext uri="{FF2B5EF4-FFF2-40B4-BE49-F238E27FC236}">
                  <a16:creationId xmlns:a16="http://schemas.microsoft.com/office/drawing/2014/main" id="{25F38357-87D1-F043-843F-3A10D4C91B68}"/>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a:t>
              </a:r>
            </a:p>
          </p:txBody>
        </p:sp>
        <p:sp>
          <p:nvSpPr>
            <p:cNvPr id="27" name="Rectangle 26">
              <a:extLst>
                <a:ext uri="{FF2B5EF4-FFF2-40B4-BE49-F238E27FC236}">
                  <a16:creationId xmlns:a16="http://schemas.microsoft.com/office/drawing/2014/main" id="{03F07508-4CF1-8A40-96EE-6723524F278E}"/>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grpSp>
      <p:grpSp>
        <p:nvGrpSpPr>
          <p:cNvPr id="32" name="Group 31">
            <a:extLst>
              <a:ext uri="{FF2B5EF4-FFF2-40B4-BE49-F238E27FC236}">
                <a16:creationId xmlns:a16="http://schemas.microsoft.com/office/drawing/2014/main" id="{1089EEAD-F447-994D-A127-E10F63DEAF63}"/>
              </a:ext>
            </a:extLst>
          </p:cNvPr>
          <p:cNvGrpSpPr/>
          <p:nvPr/>
        </p:nvGrpSpPr>
        <p:grpSpPr>
          <a:xfrm>
            <a:off x="3777640" y="2705913"/>
            <a:ext cx="1969476" cy="492369"/>
            <a:chOff x="4290646" y="3748087"/>
            <a:chExt cx="1969476" cy="492369"/>
          </a:xfrm>
        </p:grpSpPr>
        <p:sp>
          <p:nvSpPr>
            <p:cNvPr id="33" name="Rectangle 32">
              <a:extLst>
                <a:ext uri="{FF2B5EF4-FFF2-40B4-BE49-F238E27FC236}">
                  <a16:creationId xmlns:a16="http://schemas.microsoft.com/office/drawing/2014/main" id="{CC610B1A-543E-DB4D-A7FC-133ED12905F8}"/>
                </a:ext>
              </a:extLst>
            </p:cNvPr>
            <p:cNvSpPr/>
            <p:nvPr/>
          </p:nvSpPr>
          <p:spPr>
            <a:xfrm>
              <a:off x="4290646"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A</a:t>
              </a:r>
            </a:p>
          </p:txBody>
        </p:sp>
        <p:sp>
          <p:nvSpPr>
            <p:cNvPr id="34" name="Rectangle 33">
              <a:extLst>
                <a:ext uri="{FF2B5EF4-FFF2-40B4-BE49-F238E27FC236}">
                  <a16:creationId xmlns:a16="http://schemas.microsoft.com/office/drawing/2014/main" id="{99FB6A0B-ADD9-4E4F-8FA2-5970E6C8DEE6}"/>
                </a:ext>
              </a:extLst>
            </p:cNvPr>
            <p:cNvSpPr/>
            <p:nvPr/>
          </p:nvSpPr>
          <p:spPr>
            <a:xfrm>
              <a:off x="4783015"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B</a:t>
              </a:r>
            </a:p>
          </p:txBody>
        </p:sp>
        <p:sp>
          <p:nvSpPr>
            <p:cNvPr id="35" name="Rectangle 34">
              <a:extLst>
                <a:ext uri="{FF2B5EF4-FFF2-40B4-BE49-F238E27FC236}">
                  <a16:creationId xmlns:a16="http://schemas.microsoft.com/office/drawing/2014/main" id="{13B6EC87-73E4-5B41-9EF0-D360167BA166}"/>
                </a:ext>
              </a:extLst>
            </p:cNvPr>
            <p:cNvSpPr/>
            <p:nvPr/>
          </p:nvSpPr>
          <p:spPr>
            <a:xfrm>
              <a:off x="5275384"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C</a:t>
              </a:r>
            </a:p>
          </p:txBody>
        </p:sp>
        <p:sp>
          <p:nvSpPr>
            <p:cNvPr id="36" name="Rectangle 35">
              <a:extLst>
                <a:ext uri="{FF2B5EF4-FFF2-40B4-BE49-F238E27FC236}">
                  <a16:creationId xmlns:a16="http://schemas.microsoft.com/office/drawing/2014/main" id="{25E13F7F-CF5A-7C4B-9359-DFDD61DC4DDA}"/>
                </a:ext>
              </a:extLst>
            </p:cNvPr>
            <p:cNvSpPr/>
            <p:nvPr/>
          </p:nvSpPr>
          <p:spPr>
            <a:xfrm>
              <a:off x="5767753"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D</a:t>
              </a:r>
            </a:p>
          </p:txBody>
        </p:sp>
      </p:grpSp>
      <p:grpSp>
        <p:nvGrpSpPr>
          <p:cNvPr id="37" name="Group 36">
            <a:extLst>
              <a:ext uri="{FF2B5EF4-FFF2-40B4-BE49-F238E27FC236}">
                <a16:creationId xmlns:a16="http://schemas.microsoft.com/office/drawing/2014/main" id="{3E9BC1DF-DD1C-7549-8873-94C42E10736B}"/>
              </a:ext>
            </a:extLst>
          </p:cNvPr>
          <p:cNvGrpSpPr/>
          <p:nvPr/>
        </p:nvGrpSpPr>
        <p:grpSpPr>
          <a:xfrm>
            <a:off x="4265979" y="3202476"/>
            <a:ext cx="1969476" cy="492369"/>
            <a:chOff x="4290646" y="3748087"/>
            <a:chExt cx="1969476" cy="492369"/>
          </a:xfrm>
        </p:grpSpPr>
        <p:sp>
          <p:nvSpPr>
            <p:cNvPr id="38" name="Rectangle 37">
              <a:extLst>
                <a:ext uri="{FF2B5EF4-FFF2-40B4-BE49-F238E27FC236}">
                  <a16:creationId xmlns:a16="http://schemas.microsoft.com/office/drawing/2014/main" id="{521FB781-8AB1-C144-9068-4C89246270FC}"/>
                </a:ext>
              </a:extLst>
            </p:cNvPr>
            <p:cNvSpPr/>
            <p:nvPr/>
          </p:nvSpPr>
          <p:spPr>
            <a:xfrm>
              <a:off x="4290646"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a:t>
              </a:r>
            </a:p>
          </p:txBody>
        </p:sp>
        <p:sp>
          <p:nvSpPr>
            <p:cNvPr id="39" name="Rectangle 38">
              <a:extLst>
                <a:ext uri="{FF2B5EF4-FFF2-40B4-BE49-F238E27FC236}">
                  <a16:creationId xmlns:a16="http://schemas.microsoft.com/office/drawing/2014/main" id="{D708D081-E4D0-E548-9C59-2CFFEEAC70FE}"/>
                </a:ext>
              </a:extLst>
            </p:cNvPr>
            <p:cNvSpPr/>
            <p:nvPr/>
          </p:nvSpPr>
          <p:spPr>
            <a:xfrm>
              <a:off x="4783015"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a:t>
              </a:r>
            </a:p>
          </p:txBody>
        </p:sp>
        <p:sp>
          <p:nvSpPr>
            <p:cNvPr id="40" name="Rectangle 39">
              <a:extLst>
                <a:ext uri="{FF2B5EF4-FFF2-40B4-BE49-F238E27FC236}">
                  <a16:creationId xmlns:a16="http://schemas.microsoft.com/office/drawing/2014/main" id="{E5786C3A-09FA-BE41-BC92-46C1F136729A}"/>
                </a:ext>
              </a:extLst>
            </p:cNvPr>
            <p:cNvSpPr/>
            <p:nvPr/>
          </p:nvSpPr>
          <p:spPr>
            <a:xfrm>
              <a:off x="5275384"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p>
          </p:txBody>
        </p:sp>
        <p:sp>
          <p:nvSpPr>
            <p:cNvPr id="41" name="Rectangle 40">
              <a:extLst>
                <a:ext uri="{FF2B5EF4-FFF2-40B4-BE49-F238E27FC236}">
                  <a16:creationId xmlns:a16="http://schemas.microsoft.com/office/drawing/2014/main" id="{4445B42B-C92A-7149-BFEB-7A73F4435C15}"/>
                </a:ext>
              </a:extLst>
            </p:cNvPr>
            <p:cNvSpPr/>
            <p:nvPr/>
          </p:nvSpPr>
          <p:spPr>
            <a:xfrm>
              <a:off x="5767753"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
              </a:r>
            </a:p>
          </p:txBody>
        </p:sp>
      </p:grpSp>
      <p:grpSp>
        <p:nvGrpSpPr>
          <p:cNvPr id="42" name="Group 41">
            <a:extLst>
              <a:ext uri="{FF2B5EF4-FFF2-40B4-BE49-F238E27FC236}">
                <a16:creationId xmlns:a16="http://schemas.microsoft.com/office/drawing/2014/main" id="{DA64DB8E-ABFD-4545-807B-A58E72B24F4D}"/>
              </a:ext>
            </a:extLst>
          </p:cNvPr>
          <p:cNvGrpSpPr/>
          <p:nvPr/>
        </p:nvGrpSpPr>
        <p:grpSpPr>
          <a:xfrm>
            <a:off x="4753781" y="3694845"/>
            <a:ext cx="1969476" cy="492369"/>
            <a:chOff x="4290646" y="3748087"/>
            <a:chExt cx="1969476" cy="492369"/>
          </a:xfrm>
        </p:grpSpPr>
        <p:sp>
          <p:nvSpPr>
            <p:cNvPr id="43" name="Rectangle 42">
              <a:extLst>
                <a:ext uri="{FF2B5EF4-FFF2-40B4-BE49-F238E27FC236}">
                  <a16:creationId xmlns:a16="http://schemas.microsoft.com/office/drawing/2014/main" id="{5525CE2C-C666-6C4F-900B-9B94400CEDFF}"/>
                </a:ext>
              </a:extLst>
            </p:cNvPr>
            <p:cNvSpPr/>
            <p:nvPr/>
          </p:nvSpPr>
          <p:spPr>
            <a:xfrm>
              <a:off x="4290646"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A</a:t>
              </a:r>
            </a:p>
          </p:txBody>
        </p:sp>
        <p:sp>
          <p:nvSpPr>
            <p:cNvPr id="44" name="Rectangle 43">
              <a:extLst>
                <a:ext uri="{FF2B5EF4-FFF2-40B4-BE49-F238E27FC236}">
                  <a16:creationId xmlns:a16="http://schemas.microsoft.com/office/drawing/2014/main" id="{AD07B9D1-192A-4244-814F-62361E5E97D2}"/>
                </a:ext>
              </a:extLst>
            </p:cNvPr>
            <p:cNvSpPr/>
            <p:nvPr/>
          </p:nvSpPr>
          <p:spPr>
            <a:xfrm>
              <a:off x="4783015"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B</a:t>
              </a:r>
            </a:p>
          </p:txBody>
        </p:sp>
        <p:sp>
          <p:nvSpPr>
            <p:cNvPr id="45" name="Rectangle 44">
              <a:extLst>
                <a:ext uri="{FF2B5EF4-FFF2-40B4-BE49-F238E27FC236}">
                  <a16:creationId xmlns:a16="http://schemas.microsoft.com/office/drawing/2014/main" id="{6868C26C-612E-1F49-9060-F3A3E84966EF}"/>
                </a:ext>
              </a:extLst>
            </p:cNvPr>
            <p:cNvSpPr/>
            <p:nvPr/>
          </p:nvSpPr>
          <p:spPr>
            <a:xfrm>
              <a:off x="5275384"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C</a:t>
              </a:r>
            </a:p>
          </p:txBody>
        </p:sp>
        <p:sp>
          <p:nvSpPr>
            <p:cNvPr id="46" name="Rectangle 45">
              <a:extLst>
                <a:ext uri="{FF2B5EF4-FFF2-40B4-BE49-F238E27FC236}">
                  <a16:creationId xmlns:a16="http://schemas.microsoft.com/office/drawing/2014/main" id="{D945E7F3-6B30-0B49-B26B-BF1B8FD1D9AB}"/>
                </a:ext>
              </a:extLst>
            </p:cNvPr>
            <p:cNvSpPr/>
            <p:nvPr/>
          </p:nvSpPr>
          <p:spPr>
            <a:xfrm>
              <a:off x="5767753"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D</a:t>
              </a:r>
            </a:p>
          </p:txBody>
        </p:sp>
      </p:grpSp>
      <p:grpSp>
        <p:nvGrpSpPr>
          <p:cNvPr id="47" name="Group 46">
            <a:extLst>
              <a:ext uri="{FF2B5EF4-FFF2-40B4-BE49-F238E27FC236}">
                <a16:creationId xmlns:a16="http://schemas.microsoft.com/office/drawing/2014/main" id="{2604A0AB-51EC-C64B-8300-E14FF14A6587}"/>
              </a:ext>
            </a:extLst>
          </p:cNvPr>
          <p:cNvGrpSpPr/>
          <p:nvPr/>
        </p:nvGrpSpPr>
        <p:grpSpPr>
          <a:xfrm>
            <a:off x="5246150" y="4197478"/>
            <a:ext cx="1969476" cy="492369"/>
            <a:chOff x="4290646" y="3748087"/>
            <a:chExt cx="1969476" cy="492369"/>
          </a:xfrm>
        </p:grpSpPr>
        <p:sp>
          <p:nvSpPr>
            <p:cNvPr id="48" name="Rectangle 47">
              <a:extLst>
                <a:ext uri="{FF2B5EF4-FFF2-40B4-BE49-F238E27FC236}">
                  <a16:creationId xmlns:a16="http://schemas.microsoft.com/office/drawing/2014/main" id="{8EF575CB-0582-B045-A34B-7A80E9F32CE7}"/>
                </a:ext>
              </a:extLst>
            </p:cNvPr>
            <p:cNvSpPr/>
            <p:nvPr/>
          </p:nvSpPr>
          <p:spPr>
            <a:xfrm>
              <a:off x="4290646"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A</a:t>
              </a:r>
            </a:p>
          </p:txBody>
        </p:sp>
        <p:sp>
          <p:nvSpPr>
            <p:cNvPr id="49" name="Rectangle 48">
              <a:extLst>
                <a:ext uri="{FF2B5EF4-FFF2-40B4-BE49-F238E27FC236}">
                  <a16:creationId xmlns:a16="http://schemas.microsoft.com/office/drawing/2014/main" id="{C5E10C32-843C-CE49-88C9-11A963EEB395}"/>
                </a:ext>
              </a:extLst>
            </p:cNvPr>
            <p:cNvSpPr/>
            <p:nvPr/>
          </p:nvSpPr>
          <p:spPr>
            <a:xfrm>
              <a:off x="4783015"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B</a:t>
              </a:r>
            </a:p>
          </p:txBody>
        </p:sp>
        <p:sp>
          <p:nvSpPr>
            <p:cNvPr id="50" name="Rectangle 49">
              <a:extLst>
                <a:ext uri="{FF2B5EF4-FFF2-40B4-BE49-F238E27FC236}">
                  <a16:creationId xmlns:a16="http://schemas.microsoft.com/office/drawing/2014/main" id="{E745C416-BC8C-FB4E-9C85-F3B43DE5861B}"/>
                </a:ext>
              </a:extLst>
            </p:cNvPr>
            <p:cNvSpPr/>
            <p:nvPr/>
          </p:nvSpPr>
          <p:spPr>
            <a:xfrm>
              <a:off x="5275384"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C</a:t>
              </a:r>
            </a:p>
          </p:txBody>
        </p:sp>
        <p:sp>
          <p:nvSpPr>
            <p:cNvPr id="51" name="Rectangle 50">
              <a:extLst>
                <a:ext uri="{FF2B5EF4-FFF2-40B4-BE49-F238E27FC236}">
                  <a16:creationId xmlns:a16="http://schemas.microsoft.com/office/drawing/2014/main" id="{9B27C62D-FB57-074C-BEF1-444B1F5FD91A}"/>
                </a:ext>
              </a:extLst>
            </p:cNvPr>
            <p:cNvSpPr/>
            <p:nvPr/>
          </p:nvSpPr>
          <p:spPr>
            <a:xfrm>
              <a:off x="5767753"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D</a:t>
              </a:r>
            </a:p>
          </p:txBody>
        </p:sp>
      </p:grpSp>
      <p:sp>
        <p:nvSpPr>
          <p:cNvPr id="3" name="TextBox 2">
            <a:extLst>
              <a:ext uri="{FF2B5EF4-FFF2-40B4-BE49-F238E27FC236}">
                <a16:creationId xmlns:a16="http://schemas.microsoft.com/office/drawing/2014/main" id="{6F56540C-972B-4A49-B5C2-C73A584FDEF0}"/>
              </a:ext>
            </a:extLst>
          </p:cNvPr>
          <p:cNvSpPr txBox="1"/>
          <p:nvPr/>
        </p:nvSpPr>
        <p:spPr>
          <a:xfrm>
            <a:off x="3223176" y="5328169"/>
            <a:ext cx="4379084" cy="461665"/>
          </a:xfrm>
          <a:prstGeom prst="rect">
            <a:avLst/>
          </a:prstGeom>
          <a:noFill/>
        </p:spPr>
        <p:txBody>
          <a:bodyPr wrap="none" rtlCol="0">
            <a:spAutoFit/>
          </a:bodyPr>
          <a:lstStyle/>
          <a:p>
            <a:r>
              <a:rPr lang="en-US" sz="2400" dirty="0"/>
              <a:t>Up to 4 simultaneous instructions</a:t>
            </a:r>
          </a:p>
        </p:txBody>
      </p:sp>
    </p:spTree>
    <p:extLst>
      <p:ext uri="{BB962C8B-B14F-4D97-AF65-F5344CB8AC3E}">
        <p14:creationId xmlns:p14="http://schemas.microsoft.com/office/powerpoint/2010/main" val="8771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8112 0.00069 L 5E-6 0.00069 " pathEditMode="relative" rAng="0" ptsTypes="AA">
                                      <p:cBhvr>
                                        <p:cTn id="6" dur="2000" fill="hold"/>
                                        <p:tgtEl>
                                          <p:spTgt spid="32"/>
                                        </p:tgtEl>
                                        <p:attrNameLst>
                                          <p:attrName>ppt_x</p:attrName>
                                          <p:attrName>ppt_y</p:attrName>
                                        </p:attrNameLst>
                                      </p:cBhvr>
                                      <p:rCtr x="-4062" y="0"/>
                                    </p:animMotion>
                                  </p:childTnLst>
                                </p:cTn>
                              </p:par>
                              <p:par>
                                <p:cTn id="7" presetID="42" presetClass="path" presetSubtype="0" accel="50000" decel="50000" fill="hold" nodeType="withEffect">
                                  <p:stCondLst>
                                    <p:cond delay="0"/>
                                  </p:stCondLst>
                                  <p:childTnLst>
                                    <p:animMotion origin="layout" path="M 0.1612 -0.00278 L 1.04167E-6 2.22222E-6 " pathEditMode="relative" rAng="0" ptsTypes="AA">
                                      <p:cBhvr>
                                        <p:cTn id="8" dur="2000" fill="hold"/>
                                        <p:tgtEl>
                                          <p:spTgt spid="37"/>
                                        </p:tgtEl>
                                        <p:attrNameLst>
                                          <p:attrName>ppt_x</p:attrName>
                                          <p:attrName>ppt_y</p:attrName>
                                        </p:attrNameLst>
                                      </p:cBhvr>
                                      <p:rCtr x="-8060" y="139"/>
                                    </p:animMotion>
                                  </p:childTnLst>
                                </p:cTn>
                              </p:par>
                              <p:par>
                                <p:cTn id="9" presetID="42" presetClass="path" presetSubtype="0" accel="50000" decel="50000" fill="hold" nodeType="withEffect">
                                  <p:stCondLst>
                                    <p:cond delay="0"/>
                                  </p:stCondLst>
                                  <p:childTnLst>
                                    <p:animMotion origin="layout" path="M 0.24232 0.00208 L -3.75E-6 -3.7037E-7 " pathEditMode="relative" rAng="0" ptsTypes="AA">
                                      <p:cBhvr>
                                        <p:cTn id="10" dur="2000" fill="hold"/>
                                        <p:tgtEl>
                                          <p:spTgt spid="42"/>
                                        </p:tgtEl>
                                        <p:attrNameLst>
                                          <p:attrName>ppt_x</p:attrName>
                                          <p:attrName>ppt_y</p:attrName>
                                        </p:attrNameLst>
                                      </p:cBhvr>
                                      <p:rCtr x="-12096" y="0"/>
                                    </p:animMotion>
                                  </p:childTnLst>
                                </p:cTn>
                              </p:par>
                              <p:par>
                                <p:cTn id="11" presetID="42" presetClass="path" presetSubtype="0" accel="50000" decel="50000" fill="hold" nodeType="withEffect">
                                  <p:stCondLst>
                                    <p:cond delay="0"/>
                                  </p:stCondLst>
                                  <p:childTnLst>
                                    <p:animMotion origin="layout" path="M 0.32239 0.00139 L 2.29167E-6 4.81481E-6 " pathEditMode="relative" rAng="0" ptsTypes="AA">
                                      <p:cBhvr>
                                        <p:cTn id="12" dur="2000" fill="hold"/>
                                        <p:tgtEl>
                                          <p:spTgt spid="47"/>
                                        </p:tgtEl>
                                        <p:attrNameLst>
                                          <p:attrName>ppt_x</p:attrName>
                                          <p:attrName>ppt_y</p:attrName>
                                        </p:attrNameLst>
                                      </p:cBhvr>
                                      <p:rCtr x="-16120" y="-93"/>
                                    </p:animMotion>
                                  </p:childTnLst>
                                </p:cTn>
                              </p:par>
                            </p:childTnLst>
                          </p:cTn>
                        </p:par>
                        <p:par>
                          <p:cTn id="13" fill="hold">
                            <p:stCondLst>
                              <p:cond delay="2000"/>
                            </p:stCondLst>
                            <p:childTnLst>
                              <p:par>
                                <p:cTn id="14" presetID="18" presetClass="entr" presetSubtype="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Baseline: Idealized 4-Way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A771DD85-D2B0-6E4F-ABE0-15066A1212C2}"/>
              </a:ext>
            </a:extLst>
          </p:cNvPr>
          <p:cNvSpPr/>
          <p:nvPr/>
        </p:nvSpPr>
        <p:spPr>
          <a:xfrm>
            <a:off x="4231980" y="1382560"/>
            <a:ext cx="400046" cy="1605864"/>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3" name="Rectangle 12">
            <a:extLst>
              <a:ext uri="{FF2B5EF4-FFF2-40B4-BE49-F238E27FC236}">
                <a16:creationId xmlns:a16="http://schemas.microsoft.com/office/drawing/2014/main" id="{C2F4FE59-3F1F-6044-8C0F-5B3CDC1B643C}"/>
              </a:ext>
            </a:extLst>
          </p:cNvPr>
          <p:cNvSpPr/>
          <p:nvPr/>
        </p:nvSpPr>
        <p:spPr>
          <a:xfrm>
            <a:off x="5680133" y="1382560"/>
            <a:ext cx="400046" cy="1605864"/>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4" name="Rectangle 13">
            <a:extLst>
              <a:ext uri="{FF2B5EF4-FFF2-40B4-BE49-F238E27FC236}">
                <a16:creationId xmlns:a16="http://schemas.microsoft.com/office/drawing/2014/main" id="{F6514A7A-D340-384C-9B6A-B60A7EAAC82B}"/>
              </a:ext>
            </a:extLst>
          </p:cNvPr>
          <p:cNvSpPr/>
          <p:nvPr/>
        </p:nvSpPr>
        <p:spPr>
          <a:xfrm>
            <a:off x="7135408" y="1382560"/>
            <a:ext cx="400046" cy="1605864"/>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5" name="Rectangle 14">
            <a:extLst>
              <a:ext uri="{FF2B5EF4-FFF2-40B4-BE49-F238E27FC236}">
                <a16:creationId xmlns:a16="http://schemas.microsoft.com/office/drawing/2014/main" id="{1F50FA60-B5B5-854A-8CF6-03FAE05739D3}"/>
              </a:ext>
            </a:extLst>
          </p:cNvPr>
          <p:cNvSpPr/>
          <p:nvPr/>
        </p:nvSpPr>
        <p:spPr>
          <a:xfrm>
            <a:off x="8592219" y="1382560"/>
            <a:ext cx="400046" cy="1605864"/>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E5425CA2-F314-DB4D-A77D-5ACBBD7C90AF}"/>
              </a:ext>
            </a:extLst>
          </p:cNvPr>
          <p:cNvSpPr/>
          <p:nvPr/>
        </p:nvSpPr>
        <p:spPr>
          <a:xfrm>
            <a:off x="3245992" y="1534861"/>
            <a:ext cx="914400" cy="130126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a:t>
            </a:r>
          </a:p>
        </p:txBody>
      </p:sp>
      <p:sp>
        <p:nvSpPr>
          <p:cNvPr id="17" name="Rectangle 16">
            <a:extLst>
              <a:ext uri="{FF2B5EF4-FFF2-40B4-BE49-F238E27FC236}">
                <a16:creationId xmlns:a16="http://schemas.microsoft.com/office/drawing/2014/main" id="{88763A10-A60F-3446-A8AF-11745580F841}"/>
              </a:ext>
            </a:extLst>
          </p:cNvPr>
          <p:cNvSpPr/>
          <p:nvPr/>
        </p:nvSpPr>
        <p:spPr>
          <a:xfrm>
            <a:off x="4698879" y="1534861"/>
            <a:ext cx="914400" cy="1301262"/>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B</a:t>
            </a:r>
          </a:p>
        </p:txBody>
      </p:sp>
      <p:sp>
        <p:nvSpPr>
          <p:cNvPr id="18" name="Rectangle 17">
            <a:extLst>
              <a:ext uri="{FF2B5EF4-FFF2-40B4-BE49-F238E27FC236}">
                <a16:creationId xmlns:a16="http://schemas.microsoft.com/office/drawing/2014/main" id="{1B2EB93D-A60D-DF47-ADE6-812D02BBCCDC}"/>
              </a:ext>
            </a:extLst>
          </p:cNvPr>
          <p:cNvSpPr/>
          <p:nvPr/>
        </p:nvSpPr>
        <p:spPr>
          <a:xfrm>
            <a:off x="6153851" y="1534861"/>
            <a:ext cx="914400" cy="1301262"/>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a:t>
            </a:r>
          </a:p>
        </p:txBody>
      </p:sp>
      <p:sp>
        <p:nvSpPr>
          <p:cNvPr id="19" name="Rectangle 18">
            <a:extLst>
              <a:ext uri="{FF2B5EF4-FFF2-40B4-BE49-F238E27FC236}">
                <a16:creationId xmlns:a16="http://schemas.microsoft.com/office/drawing/2014/main" id="{3C1446C3-1AF2-044F-BD20-65EB704878C5}"/>
              </a:ext>
            </a:extLst>
          </p:cNvPr>
          <p:cNvSpPr/>
          <p:nvPr/>
        </p:nvSpPr>
        <p:spPr>
          <a:xfrm>
            <a:off x="7611092" y="1534861"/>
            <a:ext cx="914400" cy="1301262"/>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D</a:t>
            </a:r>
          </a:p>
        </p:txBody>
      </p:sp>
      <p:grpSp>
        <p:nvGrpSpPr>
          <p:cNvPr id="23" name="Group 22">
            <a:extLst>
              <a:ext uri="{FF2B5EF4-FFF2-40B4-BE49-F238E27FC236}">
                <a16:creationId xmlns:a16="http://schemas.microsoft.com/office/drawing/2014/main" id="{0018AFCD-5067-2441-A4F6-CB7337709E3D}"/>
              </a:ext>
            </a:extLst>
          </p:cNvPr>
          <p:cNvGrpSpPr/>
          <p:nvPr/>
        </p:nvGrpSpPr>
        <p:grpSpPr>
          <a:xfrm>
            <a:off x="3053862" y="3973828"/>
            <a:ext cx="3650370" cy="492369"/>
            <a:chOff x="4290646" y="3748087"/>
            <a:chExt cx="1969476" cy="492369"/>
          </a:xfrm>
        </p:grpSpPr>
        <p:sp>
          <p:nvSpPr>
            <p:cNvPr id="24" name="Rectangle 23">
              <a:extLst>
                <a:ext uri="{FF2B5EF4-FFF2-40B4-BE49-F238E27FC236}">
                  <a16:creationId xmlns:a16="http://schemas.microsoft.com/office/drawing/2014/main" id="{BE6F9DCB-293D-514B-906D-2BBD93431AD8}"/>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a:t>
              </a:r>
            </a:p>
          </p:txBody>
        </p:sp>
        <p:sp>
          <p:nvSpPr>
            <p:cNvPr id="25" name="Rectangle 24">
              <a:extLst>
                <a:ext uri="{FF2B5EF4-FFF2-40B4-BE49-F238E27FC236}">
                  <a16:creationId xmlns:a16="http://schemas.microsoft.com/office/drawing/2014/main" id="{92FDA6DD-6393-B143-B578-15F7F16D8762}"/>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a:t>
              </a:r>
            </a:p>
          </p:txBody>
        </p:sp>
        <p:sp>
          <p:nvSpPr>
            <p:cNvPr id="26" name="Rectangle 25">
              <a:extLst>
                <a:ext uri="{FF2B5EF4-FFF2-40B4-BE49-F238E27FC236}">
                  <a16:creationId xmlns:a16="http://schemas.microsoft.com/office/drawing/2014/main" id="{C697658F-FAA9-7149-9F62-8A184D6B8F7B}"/>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a:t>
              </a:r>
            </a:p>
          </p:txBody>
        </p:sp>
        <p:sp>
          <p:nvSpPr>
            <p:cNvPr id="27" name="Rectangle 26">
              <a:extLst>
                <a:ext uri="{FF2B5EF4-FFF2-40B4-BE49-F238E27FC236}">
                  <a16:creationId xmlns:a16="http://schemas.microsoft.com/office/drawing/2014/main" id="{412A8047-7926-3C48-BE9D-A2BA295A053B}"/>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grpSp>
      <p:grpSp>
        <p:nvGrpSpPr>
          <p:cNvPr id="28" name="Group 27">
            <a:extLst>
              <a:ext uri="{FF2B5EF4-FFF2-40B4-BE49-F238E27FC236}">
                <a16:creationId xmlns:a16="http://schemas.microsoft.com/office/drawing/2014/main" id="{C53FEF94-BE80-824C-8EF4-79348F7C894B}"/>
              </a:ext>
            </a:extLst>
          </p:cNvPr>
          <p:cNvGrpSpPr/>
          <p:nvPr/>
        </p:nvGrpSpPr>
        <p:grpSpPr>
          <a:xfrm>
            <a:off x="3966455" y="4466197"/>
            <a:ext cx="3650370" cy="492369"/>
            <a:chOff x="4290646" y="3748087"/>
            <a:chExt cx="1969476" cy="492369"/>
          </a:xfrm>
        </p:grpSpPr>
        <p:sp>
          <p:nvSpPr>
            <p:cNvPr id="29" name="Rectangle 28">
              <a:extLst>
                <a:ext uri="{FF2B5EF4-FFF2-40B4-BE49-F238E27FC236}">
                  <a16:creationId xmlns:a16="http://schemas.microsoft.com/office/drawing/2014/main" id="{340BE91D-D211-1F41-82D1-58EEB6EE0129}"/>
                </a:ext>
              </a:extLst>
            </p:cNvPr>
            <p:cNvSpPr/>
            <p:nvPr/>
          </p:nvSpPr>
          <p:spPr>
            <a:xfrm>
              <a:off x="4290646"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A</a:t>
              </a:r>
            </a:p>
          </p:txBody>
        </p:sp>
        <p:sp>
          <p:nvSpPr>
            <p:cNvPr id="30" name="Rectangle 29">
              <a:extLst>
                <a:ext uri="{FF2B5EF4-FFF2-40B4-BE49-F238E27FC236}">
                  <a16:creationId xmlns:a16="http://schemas.microsoft.com/office/drawing/2014/main" id="{70E8E96B-4AC9-E542-9956-ABE7E443D457}"/>
                </a:ext>
              </a:extLst>
            </p:cNvPr>
            <p:cNvSpPr/>
            <p:nvPr/>
          </p:nvSpPr>
          <p:spPr>
            <a:xfrm>
              <a:off x="4783015"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B</a:t>
              </a:r>
            </a:p>
          </p:txBody>
        </p:sp>
        <p:sp>
          <p:nvSpPr>
            <p:cNvPr id="31" name="Rectangle 30">
              <a:extLst>
                <a:ext uri="{FF2B5EF4-FFF2-40B4-BE49-F238E27FC236}">
                  <a16:creationId xmlns:a16="http://schemas.microsoft.com/office/drawing/2014/main" id="{8B472242-5014-7B4C-800E-A3E5F104FDC5}"/>
                </a:ext>
              </a:extLst>
            </p:cNvPr>
            <p:cNvSpPr/>
            <p:nvPr/>
          </p:nvSpPr>
          <p:spPr>
            <a:xfrm>
              <a:off x="5275384"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C</a:t>
              </a:r>
            </a:p>
          </p:txBody>
        </p:sp>
        <p:sp>
          <p:nvSpPr>
            <p:cNvPr id="32" name="Rectangle 31">
              <a:extLst>
                <a:ext uri="{FF2B5EF4-FFF2-40B4-BE49-F238E27FC236}">
                  <a16:creationId xmlns:a16="http://schemas.microsoft.com/office/drawing/2014/main" id="{64C95DD7-0A79-9744-8809-99E01D08AB29}"/>
                </a:ext>
              </a:extLst>
            </p:cNvPr>
            <p:cNvSpPr/>
            <p:nvPr/>
          </p:nvSpPr>
          <p:spPr>
            <a:xfrm>
              <a:off x="5767753" y="3748087"/>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D</a:t>
              </a:r>
            </a:p>
          </p:txBody>
        </p:sp>
      </p:grpSp>
      <p:grpSp>
        <p:nvGrpSpPr>
          <p:cNvPr id="33" name="Group 32">
            <a:extLst>
              <a:ext uri="{FF2B5EF4-FFF2-40B4-BE49-F238E27FC236}">
                <a16:creationId xmlns:a16="http://schemas.microsoft.com/office/drawing/2014/main" id="{67D123D9-AEE6-A941-BFA9-BAC99BB31A9E}"/>
              </a:ext>
            </a:extLst>
          </p:cNvPr>
          <p:cNvGrpSpPr/>
          <p:nvPr/>
        </p:nvGrpSpPr>
        <p:grpSpPr>
          <a:xfrm>
            <a:off x="4879048" y="4953590"/>
            <a:ext cx="3650370" cy="492369"/>
            <a:chOff x="4290646" y="3748087"/>
            <a:chExt cx="1969476" cy="492369"/>
          </a:xfrm>
        </p:grpSpPr>
        <p:sp>
          <p:nvSpPr>
            <p:cNvPr id="34" name="Rectangle 33">
              <a:extLst>
                <a:ext uri="{FF2B5EF4-FFF2-40B4-BE49-F238E27FC236}">
                  <a16:creationId xmlns:a16="http://schemas.microsoft.com/office/drawing/2014/main" id="{C06E412E-635A-1149-ABEE-B9552675D6E7}"/>
                </a:ext>
              </a:extLst>
            </p:cNvPr>
            <p:cNvSpPr/>
            <p:nvPr/>
          </p:nvSpPr>
          <p:spPr>
            <a:xfrm>
              <a:off x="4290646"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a:t>
              </a:r>
            </a:p>
          </p:txBody>
        </p:sp>
        <p:sp>
          <p:nvSpPr>
            <p:cNvPr id="35" name="Rectangle 34">
              <a:extLst>
                <a:ext uri="{FF2B5EF4-FFF2-40B4-BE49-F238E27FC236}">
                  <a16:creationId xmlns:a16="http://schemas.microsoft.com/office/drawing/2014/main" id="{2F1547F5-D011-C948-8BF9-8C376B012F2D}"/>
                </a:ext>
              </a:extLst>
            </p:cNvPr>
            <p:cNvSpPr/>
            <p:nvPr/>
          </p:nvSpPr>
          <p:spPr>
            <a:xfrm>
              <a:off x="4783015"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a:t>
              </a:r>
            </a:p>
          </p:txBody>
        </p:sp>
        <p:sp>
          <p:nvSpPr>
            <p:cNvPr id="36" name="Rectangle 35">
              <a:extLst>
                <a:ext uri="{FF2B5EF4-FFF2-40B4-BE49-F238E27FC236}">
                  <a16:creationId xmlns:a16="http://schemas.microsoft.com/office/drawing/2014/main" id="{A0A2908B-D793-9C42-B0DF-DD0A0E43C0C8}"/>
                </a:ext>
              </a:extLst>
            </p:cNvPr>
            <p:cNvSpPr/>
            <p:nvPr/>
          </p:nvSpPr>
          <p:spPr>
            <a:xfrm>
              <a:off x="5275384"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p>
          </p:txBody>
        </p:sp>
        <p:sp>
          <p:nvSpPr>
            <p:cNvPr id="37" name="Rectangle 36">
              <a:extLst>
                <a:ext uri="{FF2B5EF4-FFF2-40B4-BE49-F238E27FC236}">
                  <a16:creationId xmlns:a16="http://schemas.microsoft.com/office/drawing/2014/main" id="{D61132B1-1A31-CC4E-943D-CB87C2C4DBF0}"/>
                </a:ext>
              </a:extLst>
            </p:cNvPr>
            <p:cNvSpPr/>
            <p:nvPr/>
          </p:nvSpPr>
          <p:spPr>
            <a:xfrm>
              <a:off x="5767753" y="3748087"/>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
              </a:r>
            </a:p>
          </p:txBody>
        </p:sp>
      </p:grpSp>
      <p:grpSp>
        <p:nvGrpSpPr>
          <p:cNvPr id="38" name="Group 37">
            <a:extLst>
              <a:ext uri="{FF2B5EF4-FFF2-40B4-BE49-F238E27FC236}">
                <a16:creationId xmlns:a16="http://schemas.microsoft.com/office/drawing/2014/main" id="{C713DA9F-FD41-0845-87B9-04D3E3EFD32B}"/>
              </a:ext>
            </a:extLst>
          </p:cNvPr>
          <p:cNvGrpSpPr/>
          <p:nvPr/>
        </p:nvGrpSpPr>
        <p:grpSpPr>
          <a:xfrm>
            <a:off x="5785907" y="5440983"/>
            <a:ext cx="3650370" cy="492369"/>
            <a:chOff x="4290646" y="3748087"/>
            <a:chExt cx="1969476" cy="492369"/>
          </a:xfrm>
        </p:grpSpPr>
        <p:sp>
          <p:nvSpPr>
            <p:cNvPr id="39" name="Rectangle 38">
              <a:extLst>
                <a:ext uri="{FF2B5EF4-FFF2-40B4-BE49-F238E27FC236}">
                  <a16:creationId xmlns:a16="http://schemas.microsoft.com/office/drawing/2014/main" id="{01FE1AC5-08EF-814B-A2C4-2C299A90F261}"/>
                </a:ext>
              </a:extLst>
            </p:cNvPr>
            <p:cNvSpPr/>
            <p:nvPr/>
          </p:nvSpPr>
          <p:spPr>
            <a:xfrm>
              <a:off x="4290646"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A</a:t>
              </a:r>
            </a:p>
          </p:txBody>
        </p:sp>
        <p:sp>
          <p:nvSpPr>
            <p:cNvPr id="40" name="Rectangle 39">
              <a:extLst>
                <a:ext uri="{FF2B5EF4-FFF2-40B4-BE49-F238E27FC236}">
                  <a16:creationId xmlns:a16="http://schemas.microsoft.com/office/drawing/2014/main" id="{BD023B06-B47E-7E4A-A705-D9F48E88D50D}"/>
                </a:ext>
              </a:extLst>
            </p:cNvPr>
            <p:cNvSpPr/>
            <p:nvPr/>
          </p:nvSpPr>
          <p:spPr>
            <a:xfrm>
              <a:off x="4783015"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B</a:t>
              </a:r>
            </a:p>
          </p:txBody>
        </p:sp>
        <p:sp>
          <p:nvSpPr>
            <p:cNvPr id="41" name="Rectangle 40">
              <a:extLst>
                <a:ext uri="{FF2B5EF4-FFF2-40B4-BE49-F238E27FC236}">
                  <a16:creationId xmlns:a16="http://schemas.microsoft.com/office/drawing/2014/main" id="{E90E91A9-C030-3144-B37C-5C8D25728FCE}"/>
                </a:ext>
              </a:extLst>
            </p:cNvPr>
            <p:cNvSpPr/>
            <p:nvPr/>
          </p:nvSpPr>
          <p:spPr>
            <a:xfrm>
              <a:off x="5275384"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C</a:t>
              </a:r>
            </a:p>
          </p:txBody>
        </p:sp>
        <p:sp>
          <p:nvSpPr>
            <p:cNvPr id="42" name="Rectangle 41">
              <a:extLst>
                <a:ext uri="{FF2B5EF4-FFF2-40B4-BE49-F238E27FC236}">
                  <a16:creationId xmlns:a16="http://schemas.microsoft.com/office/drawing/2014/main" id="{96D3FB65-EFB2-954D-877F-4B7914555D7D}"/>
                </a:ext>
              </a:extLst>
            </p:cNvPr>
            <p:cNvSpPr/>
            <p:nvPr/>
          </p:nvSpPr>
          <p:spPr>
            <a:xfrm>
              <a:off x="5767753" y="3748087"/>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D</a:t>
              </a:r>
            </a:p>
          </p:txBody>
        </p:sp>
      </p:grpSp>
      <p:grpSp>
        <p:nvGrpSpPr>
          <p:cNvPr id="48" name="Group 47">
            <a:extLst>
              <a:ext uri="{FF2B5EF4-FFF2-40B4-BE49-F238E27FC236}">
                <a16:creationId xmlns:a16="http://schemas.microsoft.com/office/drawing/2014/main" id="{E7EDE02F-BEBA-9641-802B-F0CB157838C1}"/>
              </a:ext>
            </a:extLst>
          </p:cNvPr>
          <p:cNvGrpSpPr/>
          <p:nvPr/>
        </p:nvGrpSpPr>
        <p:grpSpPr>
          <a:xfrm>
            <a:off x="6698500" y="5928376"/>
            <a:ext cx="3650371" cy="492369"/>
            <a:chOff x="4290646" y="3748087"/>
            <a:chExt cx="1969476" cy="492369"/>
          </a:xfrm>
        </p:grpSpPr>
        <p:sp>
          <p:nvSpPr>
            <p:cNvPr id="49" name="Rectangle 48">
              <a:extLst>
                <a:ext uri="{FF2B5EF4-FFF2-40B4-BE49-F238E27FC236}">
                  <a16:creationId xmlns:a16="http://schemas.microsoft.com/office/drawing/2014/main" id="{EB9F07BA-B0D2-F049-9D3B-185BFC6EFBC8}"/>
                </a:ext>
              </a:extLst>
            </p:cNvPr>
            <p:cNvSpPr/>
            <p:nvPr/>
          </p:nvSpPr>
          <p:spPr>
            <a:xfrm>
              <a:off x="4290646"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A</a:t>
              </a:r>
            </a:p>
          </p:txBody>
        </p:sp>
        <p:sp>
          <p:nvSpPr>
            <p:cNvPr id="50" name="Rectangle 49">
              <a:extLst>
                <a:ext uri="{FF2B5EF4-FFF2-40B4-BE49-F238E27FC236}">
                  <a16:creationId xmlns:a16="http://schemas.microsoft.com/office/drawing/2014/main" id="{E890BA7F-0400-A247-90E1-150709F23C1C}"/>
                </a:ext>
              </a:extLst>
            </p:cNvPr>
            <p:cNvSpPr/>
            <p:nvPr/>
          </p:nvSpPr>
          <p:spPr>
            <a:xfrm>
              <a:off x="4783015"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B</a:t>
              </a:r>
            </a:p>
          </p:txBody>
        </p:sp>
        <p:sp>
          <p:nvSpPr>
            <p:cNvPr id="51" name="Rectangle 50">
              <a:extLst>
                <a:ext uri="{FF2B5EF4-FFF2-40B4-BE49-F238E27FC236}">
                  <a16:creationId xmlns:a16="http://schemas.microsoft.com/office/drawing/2014/main" id="{8EA7B924-CDA7-404B-B468-74DBFC316787}"/>
                </a:ext>
              </a:extLst>
            </p:cNvPr>
            <p:cNvSpPr/>
            <p:nvPr/>
          </p:nvSpPr>
          <p:spPr>
            <a:xfrm>
              <a:off x="5275384"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C</a:t>
              </a:r>
            </a:p>
          </p:txBody>
        </p:sp>
        <p:sp>
          <p:nvSpPr>
            <p:cNvPr id="52" name="Rectangle 51">
              <a:extLst>
                <a:ext uri="{FF2B5EF4-FFF2-40B4-BE49-F238E27FC236}">
                  <a16:creationId xmlns:a16="http://schemas.microsoft.com/office/drawing/2014/main" id="{BBD53B5F-F274-844B-81DD-AFB4EE9C513E}"/>
                </a:ext>
              </a:extLst>
            </p:cNvPr>
            <p:cNvSpPr/>
            <p:nvPr/>
          </p:nvSpPr>
          <p:spPr>
            <a:xfrm>
              <a:off x="5767753" y="3748087"/>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D</a:t>
              </a:r>
            </a:p>
          </p:txBody>
        </p:sp>
      </p:grpSp>
      <p:sp>
        <p:nvSpPr>
          <p:cNvPr id="7" name="Freeform 6">
            <a:extLst>
              <a:ext uri="{FF2B5EF4-FFF2-40B4-BE49-F238E27FC236}">
                <a16:creationId xmlns:a16="http://schemas.microsoft.com/office/drawing/2014/main" id="{C45C9AF2-D178-634C-AD00-C313CE7505C6}"/>
              </a:ext>
            </a:extLst>
          </p:cNvPr>
          <p:cNvSpPr/>
          <p:nvPr/>
        </p:nvSpPr>
        <p:spPr>
          <a:xfrm>
            <a:off x="3053861"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F7430456-2102-9347-A5B8-B96ED70B602C}"/>
              </a:ext>
            </a:extLst>
          </p:cNvPr>
          <p:cNvSpPr/>
          <p:nvPr/>
        </p:nvSpPr>
        <p:spPr>
          <a:xfrm>
            <a:off x="3966454"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DF2E9910-38CE-1F4D-859C-6EB53D6D3D63}"/>
              </a:ext>
            </a:extLst>
          </p:cNvPr>
          <p:cNvSpPr/>
          <p:nvPr/>
        </p:nvSpPr>
        <p:spPr>
          <a:xfrm>
            <a:off x="4873314"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A81E4EAD-6CA1-DA40-88FF-9C60F4328F30}"/>
              </a:ext>
            </a:extLst>
          </p:cNvPr>
          <p:cNvSpPr/>
          <p:nvPr/>
        </p:nvSpPr>
        <p:spPr>
          <a:xfrm>
            <a:off x="5785907"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a16="http://schemas.microsoft.com/office/drawing/2014/main" id="{5A658585-901B-BF4B-85B9-54993D9AD568}"/>
              </a:ext>
            </a:extLst>
          </p:cNvPr>
          <p:cNvSpPr/>
          <p:nvPr/>
        </p:nvSpPr>
        <p:spPr>
          <a:xfrm>
            <a:off x="6698500"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1EB2581-E4A9-8547-8836-F13E1DF96B03}"/>
              </a:ext>
            </a:extLst>
          </p:cNvPr>
          <p:cNvSpPr/>
          <p:nvPr/>
        </p:nvSpPr>
        <p:spPr>
          <a:xfrm>
            <a:off x="7611093"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a16="http://schemas.microsoft.com/office/drawing/2014/main" id="{C37EFCDC-1D8D-0E4F-A090-50D00F3B69B0}"/>
              </a:ext>
            </a:extLst>
          </p:cNvPr>
          <p:cNvSpPr/>
          <p:nvPr/>
        </p:nvSpPr>
        <p:spPr>
          <a:xfrm>
            <a:off x="8523685"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a16="http://schemas.microsoft.com/office/drawing/2014/main" id="{3998F8A5-A722-9A4A-B09A-7C0571D10D59}"/>
              </a:ext>
            </a:extLst>
          </p:cNvPr>
          <p:cNvSpPr/>
          <p:nvPr/>
        </p:nvSpPr>
        <p:spPr>
          <a:xfrm>
            <a:off x="9436278" y="3322391"/>
            <a:ext cx="912593" cy="486888"/>
          </a:xfrm>
          <a:custGeom>
            <a:avLst/>
            <a:gdLst>
              <a:gd name="connsiteX0" fmla="*/ 11876 w 1840676"/>
              <a:gd name="connsiteY0" fmla="*/ 475013 h 486888"/>
              <a:gd name="connsiteX1" fmla="*/ 0 w 1840676"/>
              <a:gd name="connsiteY1" fmla="*/ 0 h 486888"/>
              <a:gd name="connsiteX2" fmla="*/ 926276 w 1840676"/>
              <a:gd name="connsiteY2" fmla="*/ 0 h 486888"/>
              <a:gd name="connsiteX3" fmla="*/ 926276 w 1840676"/>
              <a:gd name="connsiteY3" fmla="*/ 486888 h 486888"/>
              <a:gd name="connsiteX4" fmla="*/ 1840676 w 1840676"/>
              <a:gd name="connsiteY4" fmla="*/ 486888 h 48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76" h="486888">
                <a:moveTo>
                  <a:pt x="11876" y="475013"/>
                </a:moveTo>
                <a:lnTo>
                  <a:pt x="0" y="0"/>
                </a:lnTo>
                <a:lnTo>
                  <a:pt x="926276" y="0"/>
                </a:lnTo>
                <a:lnTo>
                  <a:pt x="926276" y="486888"/>
                </a:lnTo>
                <a:lnTo>
                  <a:pt x="1840676" y="486888"/>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022DF26A-853C-A442-BB34-CD59C31359F9}"/>
              </a:ext>
            </a:extLst>
          </p:cNvPr>
          <p:cNvSpPr txBox="1"/>
          <p:nvPr/>
        </p:nvSpPr>
        <p:spPr>
          <a:xfrm>
            <a:off x="1643947" y="3785536"/>
            <a:ext cx="1304331" cy="2635209"/>
          </a:xfrm>
          <a:prstGeom prst="rect">
            <a:avLst/>
          </a:prstGeom>
          <a:noFill/>
        </p:spPr>
        <p:txBody>
          <a:bodyPr wrap="none" rtlCol="0" anchor="b">
            <a:spAutoFit/>
          </a:bodyPr>
          <a:lstStyle/>
          <a:p>
            <a:pPr>
              <a:lnSpc>
                <a:spcPct val="200000"/>
              </a:lnSpc>
            </a:pPr>
            <a:r>
              <a:rPr lang="en-US" sz="1700" dirty="0"/>
              <a:t>Instruction 1</a:t>
            </a:r>
          </a:p>
          <a:p>
            <a:pPr>
              <a:lnSpc>
                <a:spcPct val="200000"/>
              </a:lnSpc>
            </a:pPr>
            <a:r>
              <a:rPr lang="en-US" sz="1700" dirty="0"/>
              <a:t>Instruction 2</a:t>
            </a:r>
          </a:p>
          <a:p>
            <a:pPr>
              <a:lnSpc>
                <a:spcPct val="200000"/>
              </a:lnSpc>
            </a:pPr>
            <a:r>
              <a:rPr lang="en-US" sz="1700" dirty="0"/>
              <a:t>Instruction 3</a:t>
            </a:r>
          </a:p>
          <a:p>
            <a:pPr>
              <a:lnSpc>
                <a:spcPct val="200000"/>
              </a:lnSpc>
            </a:pPr>
            <a:r>
              <a:rPr lang="en-US" sz="1700" dirty="0"/>
              <a:t>Instruction 4</a:t>
            </a:r>
          </a:p>
          <a:p>
            <a:pPr>
              <a:lnSpc>
                <a:spcPct val="200000"/>
              </a:lnSpc>
            </a:pPr>
            <a:r>
              <a:rPr lang="en-US" sz="1700" dirty="0"/>
              <a:t>Instruction 5</a:t>
            </a:r>
          </a:p>
        </p:txBody>
      </p:sp>
      <p:sp>
        <p:nvSpPr>
          <p:cNvPr id="8" name="TextBox 7">
            <a:extLst>
              <a:ext uri="{FF2B5EF4-FFF2-40B4-BE49-F238E27FC236}">
                <a16:creationId xmlns:a16="http://schemas.microsoft.com/office/drawing/2014/main" id="{72F3F2B3-3D05-8B47-8400-4391EDFA1975}"/>
              </a:ext>
            </a:extLst>
          </p:cNvPr>
          <p:cNvSpPr txBox="1"/>
          <p:nvPr/>
        </p:nvSpPr>
        <p:spPr>
          <a:xfrm>
            <a:off x="1906215" y="3401161"/>
            <a:ext cx="796757" cy="369332"/>
          </a:xfrm>
          <a:prstGeom prst="rect">
            <a:avLst/>
          </a:prstGeom>
          <a:noFill/>
        </p:spPr>
        <p:txBody>
          <a:bodyPr wrap="none" rtlCol="0">
            <a:spAutoFit/>
          </a:bodyPr>
          <a:lstStyle/>
          <a:p>
            <a:r>
              <a:rPr lang="en-US" dirty="0"/>
              <a:t>CLOCK</a:t>
            </a:r>
          </a:p>
        </p:txBody>
      </p:sp>
      <p:cxnSp>
        <p:nvCxnSpPr>
          <p:cNvPr id="61" name="Straight Connector 60">
            <a:extLst>
              <a:ext uri="{FF2B5EF4-FFF2-40B4-BE49-F238E27FC236}">
                <a16:creationId xmlns:a16="http://schemas.microsoft.com/office/drawing/2014/main" id="{6830D9CA-4125-6D42-82F7-1ABA27A612B3}"/>
              </a:ext>
            </a:extLst>
          </p:cNvPr>
          <p:cNvCxnSpPr>
            <a:cxnSpLocks/>
          </p:cNvCxnSpPr>
          <p:nvPr/>
        </p:nvCxnSpPr>
        <p:spPr>
          <a:xfrm>
            <a:off x="5680133" y="3111335"/>
            <a:ext cx="0" cy="34275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12C6689-FA8F-F14A-9D8B-0DD74C67407B}"/>
              </a:ext>
            </a:extLst>
          </p:cNvPr>
          <p:cNvSpPr/>
          <p:nvPr/>
        </p:nvSpPr>
        <p:spPr>
          <a:xfrm>
            <a:off x="8592219" y="1382560"/>
            <a:ext cx="400046" cy="1605864"/>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cxnSp>
        <p:nvCxnSpPr>
          <p:cNvPr id="72" name="Straight Connector 71">
            <a:extLst>
              <a:ext uri="{FF2B5EF4-FFF2-40B4-BE49-F238E27FC236}">
                <a16:creationId xmlns:a16="http://schemas.microsoft.com/office/drawing/2014/main" id="{ED14207A-FC66-E249-971E-2105326B9219}"/>
              </a:ext>
            </a:extLst>
          </p:cNvPr>
          <p:cNvCxnSpPr>
            <a:cxnSpLocks/>
          </p:cNvCxnSpPr>
          <p:nvPr/>
        </p:nvCxnSpPr>
        <p:spPr>
          <a:xfrm>
            <a:off x="5880156" y="3111335"/>
            <a:ext cx="0" cy="34275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99F8139-FBA8-9A43-B7E3-A0BCA480F345}"/>
              </a:ext>
            </a:extLst>
          </p:cNvPr>
          <p:cNvSpPr/>
          <p:nvPr/>
        </p:nvSpPr>
        <p:spPr>
          <a:xfrm>
            <a:off x="5688917" y="1382560"/>
            <a:ext cx="400046" cy="1605864"/>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76" name="Rectangle 75">
            <a:extLst>
              <a:ext uri="{FF2B5EF4-FFF2-40B4-BE49-F238E27FC236}">
                <a16:creationId xmlns:a16="http://schemas.microsoft.com/office/drawing/2014/main" id="{BFB97FF7-1782-F845-A932-1E2B4BCC08DB}"/>
              </a:ext>
            </a:extLst>
          </p:cNvPr>
          <p:cNvSpPr/>
          <p:nvPr/>
        </p:nvSpPr>
        <p:spPr>
          <a:xfrm>
            <a:off x="7137070" y="1382560"/>
            <a:ext cx="400046" cy="1605864"/>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77" name="Rectangle 76">
            <a:extLst>
              <a:ext uri="{FF2B5EF4-FFF2-40B4-BE49-F238E27FC236}">
                <a16:creationId xmlns:a16="http://schemas.microsoft.com/office/drawing/2014/main" id="{0718E57B-9255-4149-8E96-EEE43E5508EF}"/>
              </a:ext>
            </a:extLst>
          </p:cNvPr>
          <p:cNvSpPr/>
          <p:nvPr/>
        </p:nvSpPr>
        <p:spPr>
          <a:xfrm>
            <a:off x="4236204" y="1377358"/>
            <a:ext cx="400046" cy="160586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78" name="Rectangle 77">
            <a:extLst>
              <a:ext uri="{FF2B5EF4-FFF2-40B4-BE49-F238E27FC236}">
                <a16:creationId xmlns:a16="http://schemas.microsoft.com/office/drawing/2014/main" id="{08E25E17-A15C-3A48-B8A7-9A70517EAB7F}"/>
              </a:ext>
            </a:extLst>
          </p:cNvPr>
          <p:cNvSpPr/>
          <p:nvPr/>
        </p:nvSpPr>
        <p:spPr>
          <a:xfrm>
            <a:off x="3245992" y="1530996"/>
            <a:ext cx="914400" cy="1301262"/>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A</a:t>
            </a:r>
          </a:p>
        </p:txBody>
      </p:sp>
      <p:sp>
        <p:nvSpPr>
          <p:cNvPr id="79" name="Rectangle 78">
            <a:extLst>
              <a:ext uri="{FF2B5EF4-FFF2-40B4-BE49-F238E27FC236}">
                <a16:creationId xmlns:a16="http://schemas.microsoft.com/office/drawing/2014/main" id="{B92E9A8E-B808-1640-9489-69250559252A}"/>
              </a:ext>
            </a:extLst>
          </p:cNvPr>
          <p:cNvSpPr/>
          <p:nvPr/>
        </p:nvSpPr>
        <p:spPr>
          <a:xfrm>
            <a:off x="4698879" y="1530996"/>
            <a:ext cx="914400" cy="130126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a:t>
            </a:r>
          </a:p>
        </p:txBody>
      </p:sp>
      <p:sp>
        <p:nvSpPr>
          <p:cNvPr id="80" name="Rectangle 79">
            <a:extLst>
              <a:ext uri="{FF2B5EF4-FFF2-40B4-BE49-F238E27FC236}">
                <a16:creationId xmlns:a16="http://schemas.microsoft.com/office/drawing/2014/main" id="{3BAD8B49-E33E-9846-AEFA-8F238785E239}"/>
              </a:ext>
            </a:extLst>
          </p:cNvPr>
          <p:cNvSpPr/>
          <p:nvPr/>
        </p:nvSpPr>
        <p:spPr>
          <a:xfrm>
            <a:off x="6153851" y="1530996"/>
            <a:ext cx="914400" cy="1301262"/>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C</a:t>
            </a:r>
          </a:p>
        </p:txBody>
      </p:sp>
      <p:sp>
        <p:nvSpPr>
          <p:cNvPr id="81" name="Rectangle 80">
            <a:extLst>
              <a:ext uri="{FF2B5EF4-FFF2-40B4-BE49-F238E27FC236}">
                <a16:creationId xmlns:a16="http://schemas.microsoft.com/office/drawing/2014/main" id="{F3023D1B-F4C2-354C-92C7-D0899F03775A}"/>
              </a:ext>
            </a:extLst>
          </p:cNvPr>
          <p:cNvSpPr/>
          <p:nvPr/>
        </p:nvSpPr>
        <p:spPr>
          <a:xfrm>
            <a:off x="7611092" y="1530996"/>
            <a:ext cx="914400" cy="1301262"/>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cxnSp>
        <p:nvCxnSpPr>
          <p:cNvPr id="83" name="Straight Connector 82">
            <a:extLst>
              <a:ext uri="{FF2B5EF4-FFF2-40B4-BE49-F238E27FC236}">
                <a16:creationId xmlns:a16="http://schemas.microsoft.com/office/drawing/2014/main" id="{72DAF9D7-1E63-D24A-912E-2759383A6691}"/>
              </a:ext>
            </a:extLst>
          </p:cNvPr>
          <p:cNvCxnSpPr>
            <a:cxnSpLocks/>
          </p:cNvCxnSpPr>
          <p:nvPr/>
        </p:nvCxnSpPr>
        <p:spPr>
          <a:xfrm>
            <a:off x="6611051" y="3111335"/>
            <a:ext cx="0" cy="342757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AAA781-82A0-A648-B641-B301B86DB479}"/>
              </a:ext>
            </a:extLst>
          </p:cNvPr>
          <p:cNvCxnSpPr>
            <a:cxnSpLocks/>
          </p:cNvCxnSpPr>
          <p:nvPr/>
        </p:nvCxnSpPr>
        <p:spPr>
          <a:xfrm>
            <a:off x="6811074" y="3111335"/>
            <a:ext cx="0" cy="34275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7CB9EAA-A13D-0B42-BCB8-AD1D70E05A72}"/>
              </a:ext>
            </a:extLst>
          </p:cNvPr>
          <p:cNvSpPr/>
          <p:nvPr/>
        </p:nvSpPr>
        <p:spPr>
          <a:xfrm>
            <a:off x="4232415" y="1382560"/>
            <a:ext cx="400046" cy="1605864"/>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86" name="Rectangle 85">
            <a:extLst>
              <a:ext uri="{FF2B5EF4-FFF2-40B4-BE49-F238E27FC236}">
                <a16:creationId xmlns:a16="http://schemas.microsoft.com/office/drawing/2014/main" id="{D58DB407-E562-1948-B21F-CC0E4B3392BA}"/>
              </a:ext>
            </a:extLst>
          </p:cNvPr>
          <p:cNvSpPr/>
          <p:nvPr/>
        </p:nvSpPr>
        <p:spPr>
          <a:xfrm>
            <a:off x="7148667" y="1382560"/>
            <a:ext cx="400046" cy="1605864"/>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87" name="Rectangle 86">
            <a:extLst>
              <a:ext uri="{FF2B5EF4-FFF2-40B4-BE49-F238E27FC236}">
                <a16:creationId xmlns:a16="http://schemas.microsoft.com/office/drawing/2014/main" id="{56F38410-FCFA-6748-B03B-21DDB570ED89}"/>
              </a:ext>
            </a:extLst>
          </p:cNvPr>
          <p:cNvSpPr/>
          <p:nvPr/>
        </p:nvSpPr>
        <p:spPr>
          <a:xfrm>
            <a:off x="8596820" y="1382560"/>
            <a:ext cx="400046" cy="1605864"/>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88" name="Rectangle 87">
            <a:extLst>
              <a:ext uri="{FF2B5EF4-FFF2-40B4-BE49-F238E27FC236}">
                <a16:creationId xmlns:a16="http://schemas.microsoft.com/office/drawing/2014/main" id="{3115CA5C-BE3F-3049-8FC6-004C3C4C91D7}"/>
              </a:ext>
            </a:extLst>
          </p:cNvPr>
          <p:cNvSpPr/>
          <p:nvPr/>
        </p:nvSpPr>
        <p:spPr>
          <a:xfrm>
            <a:off x="5695954" y="1377358"/>
            <a:ext cx="400046" cy="160586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95" name="Rectangle 94">
            <a:extLst>
              <a:ext uri="{FF2B5EF4-FFF2-40B4-BE49-F238E27FC236}">
                <a16:creationId xmlns:a16="http://schemas.microsoft.com/office/drawing/2014/main" id="{F7F058F2-CBDD-2A4D-9614-217E9480530A}"/>
              </a:ext>
            </a:extLst>
          </p:cNvPr>
          <p:cNvSpPr/>
          <p:nvPr/>
        </p:nvSpPr>
        <p:spPr>
          <a:xfrm>
            <a:off x="4698879" y="1530996"/>
            <a:ext cx="914400" cy="1301262"/>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B</a:t>
            </a:r>
          </a:p>
        </p:txBody>
      </p:sp>
      <p:sp>
        <p:nvSpPr>
          <p:cNvPr id="96" name="Rectangle 95">
            <a:extLst>
              <a:ext uri="{FF2B5EF4-FFF2-40B4-BE49-F238E27FC236}">
                <a16:creationId xmlns:a16="http://schemas.microsoft.com/office/drawing/2014/main" id="{5D078235-DFDB-BF44-887F-DB6F7201C5E5}"/>
              </a:ext>
            </a:extLst>
          </p:cNvPr>
          <p:cNvSpPr/>
          <p:nvPr/>
        </p:nvSpPr>
        <p:spPr>
          <a:xfrm>
            <a:off x="6151766" y="1530996"/>
            <a:ext cx="914400" cy="130126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p>
        </p:txBody>
      </p:sp>
      <p:sp>
        <p:nvSpPr>
          <p:cNvPr id="97" name="Rectangle 96">
            <a:extLst>
              <a:ext uri="{FF2B5EF4-FFF2-40B4-BE49-F238E27FC236}">
                <a16:creationId xmlns:a16="http://schemas.microsoft.com/office/drawing/2014/main" id="{211E18AF-01AC-3442-84B2-92B451245414}"/>
              </a:ext>
            </a:extLst>
          </p:cNvPr>
          <p:cNvSpPr/>
          <p:nvPr/>
        </p:nvSpPr>
        <p:spPr>
          <a:xfrm>
            <a:off x="7606738" y="1530996"/>
            <a:ext cx="914400" cy="1301262"/>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D</a:t>
            </a:r>
          </a:p>
        </p:txBody>
      </p:sp>
      <p:sp>
        <p:nvSpPr>
          <p:cNvPr id="98" name="Rectangle 97">
            <a:extLst>
              <a:ext uri="{FF2B5EF4-FFF2-40B4-BE49-F238E27FC236}">
                <a16:creationId xmlns:a16="http://schemas.microsoft.com/office/drawing/2014/main" id="{7CAD9F66-11F9-E04A-A3C6-AD7F20503130}"/>
              </a:ext>
            </a:extLst>
          </p:cNvPr>
          <p:cNvSpPr/>
          <p:nvPr/>
        </p:nvSpPr>
        <p:spPr>
          <a:xfrm>
            <a:off x="3253029" y="1530996"/>
            <a:ext cx="914400" cy="130126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A</a:t>
            </a:r>
          </a:p>
        </p:txBody>
      </p:sp>
      <p:cxnSp>
        <p:nvCxnSpPr>
          <p:cNvPr id="99" name="Straight Connector 98">
            <a:extLst>
              <a:ext uri="{FF2B5EF4-FFF2-40B4-BE49-F238E27FC236}">
                <a16:creationId xmlns:a16="http://schemas.microsoft.com/office/drawing/2014/main" id="{B6A28EAA-0E5C-EF47-B87D-8288C0BEB8B0}"/>
              </a:ext>
            </a:extLst>
          </p:cNvPr>
          <p:cNvCxnSpPr>
            <a:cxnSpLocks/>
          </p:cNvCxnSpPr>
          <p:nvPr/>
        </p:nvCxnSpPr>
        <p:spPr>
          <a:xfrm>
            <a:off x="7539224" y="3111335"/>
            <a:ext cx="0" cy="34275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38AF0094-453E-8D41-B45D-71FD2800E0A6}"/>
              </a:ext>
            </a:extLst>
          </p:cNvPr>
          <p:cNvSpPr/>
          <p:nvPr/>
        </p:nvSpPr>
        <p:spPr>
          <a:xfrm>
            <a:off x="5695954" y="1382560"/>
            <a:ext cx="400046" cy="1605864"/>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119" name="Rectangle 118">
            <a:extLst>
              <a:ext uri="{FF2B5EF4-FFF2-40B4-BE49-F238E27FC236}">
                <a16:creationId xmlns:a16="http://schemas.microsoft.com/office/drawing/2014/main" id="{B43D0FF4-E3D0-AD44-8060-085EFA4805B9}"/>
              </a:ext>
            </a:extLst>
          </p:cNvPr>
          <p:cNvSpPr/>
          <p:nvPr/>
        </p:nvSpPr>
        <p:spPr>
          <a:xfrm>
            <a:off x="8612206" y="1382560"/>
            <a:ext cx="400046" cy="1605864"/>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20" name="Rectangle 119">
            <a:extLst>
              <a:ext uri="{FF2B5EF4-FFF2-40B4-BE49-F238E27FC236}">
                <a16:creationId xmlns:a16="http://schemas.microsoft.com/office/drawing/2014/main" id="{312E5F1D-2B60-234E-A336-8FF171A5B254}"/>
              </a:ext>
            </a:extLst>
          </p:cNvPr>
          <p:cNvSpPr/>
          <p:nvPr/>
        </p:nvSpPr>
        <p:spPr>
          <a:xfrm>
            <a:off x="4239017" y="1382560"/>
            <a:ext cx="400046" cy="1605864"/>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121" name="Rectangle 120">
            <a:extLst>
              <a:ext uri="{FF2B5EF4-FFF2-40B4-BE49-F238E27FC236}">
                <a16:creationId xmlns:a16="http://schemas.microsoft.com/office/drawing/2014/main" id="{6A027C40-5D7F-4443-A05D-EE1AD71A9852}"/>
              </a:ext>
            </a:extLst>
          </p:cNvPr>
          <p:cNvSpPr/>
          <p:nvPr/>
        </p:nvSpPr>
        <p:spPr>
          <a:xfrm>
            <a:off x="7159493" y="1377358"/>
            <a:ext cx="400046" cy="160586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p14="http://schemas.microsoft.com/office/powerpoint/2010/main" val="292824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2.22222E-6 L 0.0164 0.00047 " pathEditMode="relative" rAng="0" ptsTypes="AA">
                                      <p:cBhvr>
                                        <p:cTn id="6" dur="500" fill="hold"/>
                                        <p:tgtEl>
                                          <p:spTgt spid="61"/>
                                        </p:tgtEl>
                                        <p:attrNameLst>
                                          <p:attrName>ppt_x</p:attrName>
                                          <p:attrName>ppt_y</p:attrName>
                                        </p:attrNameLst>
                                      </p:cBhvr>
                                      <p:rCtr x="820" y="23"/>
                                    </p:animMotion>
                                  </p:childTnLst>
                                </p:cTn>
                              </p:par>
                              <p:par>
                                <p:cTn id="7" presetID="14" presetClass="entr" presetSubtype="1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animEffect transition="in" filter="randombar(horizontal)">
                                      <p:cBhvr>
                                        <p:cTn id="9" dur="500"/>
                                        <p:tgtEl>
                                          <p:spTgt spid="71"/>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randombar(horizontal)">
                                      <p:cBhvr>
                                        <p:cTn id="12" dur="500"/>
                                        <p:tgtEl>
                                          <p:spTgt spid="7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randombar(horizontal)">
                                      <p:cBhvr>
                                        <p:cTn id="15" dur="500"/>
                                        <p:tgtEl>
                                          <p:spTgt spid="7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randombar(horizontal)">
                                      <p:cBhvr>
                                        <p:cTn id="18" dur="500"/>
                                        <p:tgtEl>
                                          <p:spTgt spid="77"/>
                                        </p:tgtEl>
                                      </p:cBhvr>
                                    </p:animEffect>
                                  </p:childTnLst>
                                </p:cTn>
                              </p:par>
                            </p:childTnLst>
                          </p:cTn>
                        </p:par>
                        <p:par>
                          <p:cTn id="19" fill="hold">
                            <p:stCondLst>
                              <p:cond delay="500"/>
                            </p:stCondLst>
                            <p:childTnLst>
                              <p:par>
                                <p:cTn id="20" presetID="1" presetClass="exit" presetSubtype="0" fill="hold" nodeType="afterEffect">
                                  <p:stCondLst>
                                    <p:cond delay="0"/>
                                  </p:stCondLst>
                                  <p:childTnLst>
                                    <p:set>
                                      <p:cBhvr>
                                        <p:cTn id="21" dur="1" fill="hold">
                                          <p:stCondLst>
                                            <p:cond delay="0"/>
                                          </p:stCondLst>
                                        </p:cTn>
                                        <p:tgtEl>
                                          <p:spTgt spid="61"/>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1.66667E-6 -2.22222E-6 L 0.0599 -2.22222E-6 " pathEditMode="relative" rAng="0" ptsTypes="AA">
                                      <p:cBhvr>
                                        <p:cTn id="27" dur="1000" fill="hold"/>
                                        <p:tgtEl>
                                          <p:spTgt spid="72"/>
                                        </p:tgtEl>
                                        <p:attrNameLst>
                                          <p:attrName>ppt_x</p:attrName>
                                          <p:attrName>ppt_y</p:attrName>
                                        </p:attrNameLst>
                                      </p:cBhvr>
                                      <p:rCtr x="2995" y="0"/>
                                    </p:animMotion>
                                  </p:childTnLst>
                                </p:cTn>
                              </p:par>
                              <p:par>
                                <p:cTn id="28" presetID="22" presetClass="entr" presetSubtype="8"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wipe(left)">
                                      <p:cBhvr>
                                        <p:cTn id="30" dur="1000"/>
                                        <p:tgtEl>
                                          <p:spTgt spid="8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wipe(left)">
                                      <p:cBhvr>
                                        <p:cTn id="33" dur="1000"/>
                                        <p:tgtEl>
                                          <p:spTgt spid="8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1000"/>
                                        <p:tgtEl>
                                          <p:spTgt spid="7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1000"/>
                                        <p:tgtEl>
                                          <p:spTgt spid="78"/>
                                        </p:tgtEl>
                                      </p:cBhvr>
                                    </p:animEffect>
                                  </p:childTnLst>
                                </p:cTn>
                              </p:par>
                            </p:childTnLst>
                          </p:cTn>
                        </p:par>
                        <p:par>
                          <p:cTn id="40" fill="hold">
                            <p:stCondLst>
                              <p:cond delay="1000"/>
                            </p:stCondLst>
                            <p:childTnLst>
                              <p:par>
                                <p:cTn id="41" presetID="1" presetClass="exit" presetSubtype="0" fill="hold" nodeType="afterEffect">
                                  <p:stCondLst>
                                    <p:cond delay="0"/>
                                  </p:stCondLst>
                                  <p:childTnLst>
                                    <p:set>
                                      <p:cBhvr>
                                        <p:cTn id="42" dur="1" fill="hold">
                                          <p:stCondLst>
                                            <p:cond delay="0"/>
                                          </p:stCondLst>
                                        </p:cTn>
                                        <p:tgtEl>
                                          <p:spTgt spid="7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par>
                          <p:cTn id="45" fill="hold">
                            <p:stCondLst>
                              <p:cond delay="1000"/>
                            </p:stCondLst>
                            <p:childTnLst>
                              <p:par>
                                <p:cTn id="46" presetID="42" presetClass="path" presetSubtype="0" accel="50000" decel="50000" fill="hold" nodeType="afterEffect">
                                  <p:stCondLst>
                                    <p:cond delay="0"/>
                                  </p:stCondLst>
                                  <p:childTnLst>
                                    <p:animMotion origin="layout" path="M 2.5E-6 -2.22222E-6 L 0.0164 0.00047 " pathEditMode="relative" rAng="0" ptsTypes="AA">
                                      <p:cBhvr>
                                        <p:cTn id="47" dur="500" fill="hold"/>
                                        <p:tgtEl>
                                          <p:spTgt spid="83"/>
                                        </p:tgtEl>
                                        <p:attrNameLst>
                                          <p:attrName>ppt_x</p:attrName>
                                          <p:attrName>ppt_y</p:attrName>
                                        </p:attrNameLst>
                                      </p:cBhvr>
                                      <p:rCtr x="820" y="23"/>
                                    </p:animMotion>
                                  </p:childTnLst>
                                </p:cTn>
                              </p:par>
                              <p:par>
                                <p:cTn id="48" presetID="14" presetClass="entr" presetSubtype="1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randombar(horizontal)">
                                      <p:cBhvr>
                                        <p:cTn id="50" dur="500"/>
                                        <p:tgtEl>
                                          <p:spTgt spid="85"/>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randombar(horizontal)">
                                      <p:cBhvr>
                                        <p:cTn id="53" dur="500"/>
                                        <p:tgtEl>
                                          <p:spTgt spid="8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randombar(horizontal)">
                                      <p:cBhvr>
                                        <p:cTn id="56" dur="500"/>
                                        <p:tgtEl>
                                          <p:spTgt spid="87"/>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randombar(horizontal)">
                                      <p:cBhvr>
                                        <p:cTn id="59" dur="500"/>
                                        <p:tgtEl>
                                          <p:spTgt spid="88"/>
                                        </p:tgtEl>
                                      </p:cBhvr>
                                    </p:animEffect>
                                  </p:childTnLst>
                                </p:cTn>
                              </p:par>
                            </p:childTnLst>
                          </p:cTn>
                        </p:par>
                        <p:par>
                          <p:cTn id="60" fill="hold">
                            <p:stCondLst>
                              <p:cond delay="1500"/>
                            </p:stCondLst>
                            <p:childTnLst>
                              <p:par>
                                <p:cTn id="61" presetID="1" presetClass="exit" presetSubtype="0" fill="hold" nodeType="afterEffect">
                                  <p:stCondLst>
                                    <p:cond delay="0"/>
                                  </p:stCondLst>
                                  <p:childTnLst>
                                    <p:set>
                                      <p:cBhvr>
                                        <p:cTn id="62" dur="1" fill="hold">
                                          <p:stCondLst>
                                            <p:cond delay="0"/>
                                          </p:stCondLst>
                                        </p:cTn>
                                        <p:tgtEl>
                                          <p:spTgt spid="8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par>
                          <p:cTn id="65" fill="hold">
                            <p:stCondLst>
                              <p:cond delay="1500"/>
                            </p:stCondLst>
                            <p:childTnLst>
                              <p:par>
                                <p:cTn id="66" presetID="42" presetClass="path" presetSubtype="0" accel="50000" decel="50000" fill="hold" nodeType="afterEffect">
                                  <p:stCondLst>
                                    <p:cond delay="0"/>
                                  </p:stCondLst>
                                  <p:childTnLst>
                                    <p:animMotion origin="layout" path="M -3.75E-6 -2.22222E-6 L 0.05951 -2.22222E-6 " pathEditMode="relative" rAng="0" ptsTypes="AA">
                                      <p:cBhvr>
                                        <p:cTn id="67" dur="1000" fill="hold"/>
                                        <p:tgtEl>
                                          <p:spTgt spid="84"/>
                                        </p:tgtEl>
                                        <p:attrNameLst>
                                          <p:attrName>ppt_x</p:attrName>
                                          <p:attrName>ppt_y</p:attrName>
                                        </p:attrNameLst>
                                      </p:cBhvr>
                                      <p:rCtr x="2969" y="0"/>
                                    </p:animMotion>
                                  </p:childTnLst>
                                </p:cTn>
                              </p:par>
                              <p:par>
                                <p:cTn id="68" presetID="22" presetClass="entr" presetSubtype="8"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1000"/>
                                        <p:tgtEl>
                                          <p:spTgt spid="9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wipe(left)">
                                      <p:cBhvr>
                                        <p:cTn id="73" dur="1000"/>
                                        <p:tgtEl>
                                          <p:spTgt spid="9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wipe(left)">
                                      <p:cBhvr>
                                        <p:cTn id="76" dur="1000"/>
                                        <p:tgtEl>
                                          <p:spTgt spid="9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95"/>
                                        </p:tgtEl>
                                        <p:attrNameLst>
                                          <p:attrName>style.visibility</p:attrName>
                                        </p:attrNameLst>
                                      </p:cBhvr>
                                      <p:to>
                                        <p:strVal val="visible"/>
                                      </p:to>
                                    </p:set>
                                    <p:animEffect transition="in" filter="wipe(left)">
                                      <p:cBhvr>
                                        <p:cTn id="79" dur="1000"/>
                                        <p:tgtEl>
                                          <p:spTgt spid="95"/>
                                        </p:tgtEl>
                                      </p:cBhvr>
                                    </p:animEffect>
                                  </p:childTnLst>
                                </p:cTn>
                              </p:par>
                            </p:childTnLst>
                          </p:cTn>
                        </p:par>
                        <p:par>
                          <p:cTn id="80" fill="hold">
                            <p:stCondLst>
                              <p:cond delay="2500"/>
                            </p:stCondLst>
                            <p:childTnLst>
                              <p:par>
                                <p:cTn id="81" presetID="1" presetClass="exit" presetSubtype="0" fill="hold" nodeType="afterEffect">
                                  <p:stCondLst>
                                    <p:cond delay="0"/>
                                  </p:stCondLst>
                                  <p:childTnLst>
                                    <p:set>
                                      <p:cBhvr>
                                        <p:cTn id="82" dur="1" fill="hold">
                                          <p:stCondLst>
                                            <p:cond delay="0"/>
                                          </p:stCondLst>
                                        </p:cTn>
                                        <p:tgtEl>
                                          <p:spTgt spid="84"/>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childTnLst>
                          </p:cTn>
                        </p:par>
                        <p:par>
                          <p:cTn id="85" fill="hold">
                            <p:stCondLst>
                              <p:cond delay="2500"/>
                            </p:stCondLst>
                            <p:childTnLst>
                              <p:par>
                                <p:cTn id="86" presetID="42" presetClass="path" presetSubtype="0" accel="50000" decel="50000" fill="hold" nodeType="afterEffect">
                                  <p:stCondLst>
                                    <p:cond delay="0"/>
                                  </p:stCondLst>
                                  <p:childTnLst>
                                    <p:animMotion origin="layout" path="M 6.25E-7 -2.22222E-6 L 0.01276 0.00162 " pathEditMode="relative" rAng="0" ptsTypes="AA">
                                      <p:cBhvr>
                                        <p:cTn id="87" dur="500" fill="hold"/>
                                        <p:tgtEl>
                                          <p:spTgt spid="99"/>
                                        </p:tgtEl>
                                        <p:attrNameLst>
                                          <p:attrName>ppt_x</p:attrName>
                                          <p:attrName>ppt_y</p:attrName>
                                        </p:attrNameLst>
                                      </p:cBhvr>
                                      <p:rCtr x="638" y="69"/>
                                    </p:animMotion>
                                  </p:childTnLst>
                                </p:cTn>
                              </p:par>
                              <p:par>
                                <p:cTn id="88" presetID="14" presetClass="entr" presetSubtype="10" fill="hold" grpId="0" nodeType="with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randombar(horizontal)">
                                      <p:cBhvr>
                                        <p:cTn id="90" dur="500"/>
                                        <p:tgtEl>
                                          <p:spTgt spid="118"/>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randombar(horizontal)">
                                      <p:cBhvr>
                                        <p:cTn id="93" dur="500"/>
                                        <p:tgtEl>
                                          <p:spTgt spid="11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20"/>
                                        </p:tgtEl>
                                        <p:attrNameLst>
                                          <p:attrName>style.visibility</p:attrName>
                                        </p:attrNameLst>
                                      </p:cBhvr>
                                      <p:to>
                                        <p:strVal val="visible"/>
                                      </p:to>
                                    </p:set>
                                    <p:animEffect transition="in" filter="randombar(horizontal)">
                                      <p:cBhvr>
                                        <p:cTn id="96" dur="500"/>
                                        <p:tgtEl>
                                          <p:spTgt spid="12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121"/>
                                        </p:tgtEl>
                                        <p:attrNameLst>
                                          <p:attrName>style.visibility</p:attrName>
                                        </p:attrNameLst>
                                      </p:cBhvr>
                                      <p:to>
                                        <p:strVal val="visible"/>
                                      </p:to>
                                    </p:set>
                                    <p:animEffect transition="in" filter="randombar(horizontal)">
                                      <p:cBhvr>
                                        <p:cTn id="99"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5" grpId="0" animBg="1"/>
      <p:bldP spid="76" grpId="0" animBg="1"/>
      <p:bldP spid="77" grpId="0" animBg="1"/>
      <p:bldP spid="78" grpId="0" animBg="1"/>
      <p:bldP spid="79" grpId="0" animBg="1"/>
      <p:bldP spid="80" grpId="0" animBg="1"/>
      <p:bldP spid="81" grpId="0" animBg="1"/>
      <p:bldP spid="85" grpId="0" animBg="1"/>
      <p:bldP spid="86" grpId="0" animBg="1"/>
      <p:bldP spid="87" grpId="0" animBg="1"/>
      <p:bldP spid="88" grpId="0" animBg="1"/>
      <p:bldP spid="95" grpId="0" animBg="1"/>
      <p:bldP spid="96" grpId="0" animBg="1"/>
      <p:bldP spid="97" grpId="0" animBg="1"/>
      <p:bldP spid="98" grpId="0" animBg="1"/>
      <p:bldP spid="118" grpId="0" animBg="1"/>
      <p:bldP spid="119" grpId="0" animBg="1"/>
      <p:bldP spid="120" grpId="0" animBg="1"/>
      <p:bldP spid="1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Non-idealized 4-Way Pipeline</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4684721"/>
            <a:ext cx="10515600" cy="1492241"/>
          </a:xfrm>
        </p:spPr>
        <p:txBody>
          <a:bodyPr/>
          <a:lstStyle/>
          <a:p>
            <a:r>
              <a:rPr lang="en-US" dirty="0"/>
              <a:t>Clock rate set by slowest stage</a:t>
            </a:r>
          </a:p>
          <a:p>
            <a:r>
              <a:rPr lang="en-US" dirty="0"/>
              <a:t>Faster stages idle while waiting for slowest stage to finish</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00C15938-4649-4E4C-B634-7A57568DC114}"/>
              </a:ext>
            </a:extLst>
          </p:cNvPr>
          <p:cNvGrpSpPr/>
          <p:nvPr/>
        </p:nvGrpSpPr>
        <p:grpSpPr>
          <a:xfrm>
            <a:off x="3217912" y="1460255"/>
            <a:ext cx="5779320" cy="2723050"/>
            <a:chOff x="3217912" y="1460255"/>
            <a:chExt cx="5779320" cy="2723050"/>
          </a:xfrm>
        </p:grpSpPr>
        <p:sp>
          <p:nvSpPr>
            <p:cNvPr id="8" name="TextBox 7">
              <a:extLst>
                <a:ext uri="{FF2B5EF4-FFF2-40B4-BE49-F238E27FC236}">
                  <a16:creationId xmlns:a16="http://schemas.microsoft.com/office/drawing/2014/main" id="{98BC4129-3AA4-C04C-8FE6-ACED807F52F0}"/>
                </a:ext>
              </a:extLst>
            </p:cNvPr>
            <p:cNvSpPr txBox="1"/>
            <p:nvPr/>
          </p:nvSpPr>
          <p:spPr>
            <a:xfrm>
              <a:off x="3318508" y="3472412"/>
              <a:ext cx="791179" cy="338554"/>
            </a:xfrm>
            <a:prstGeom prst="rect">
              <a:avLst/>
            </a:prstGeom>
            <a:noFill/>
          </p:spPr>
          <p:txBody>
            <a:bodyPr wrap="none" rtlCol="0">
              <a:spAutoFit/>
            </a:bodyPr>
            <a:lstStyle>
              <a:defPPr>
                <a:defRPr lang="en-US"/>
              </a:defPPr>
              <a:lvl1pPr algn="ctr">
                <a:defRPr sz="1600"/>
              </a:lvl1pPr>
            </a:lstStyle>
            <a:p>
              <a:r>
                <a:rPr lang="en-US" dirty="0"/>
                <a:t>Stage 1</a:t>
              </a:r>
            </a:p>
          </p:txBody>
        </p:sp>
        <p:sp>
          <p:nvSpPr>
            <p:cNvPr id="9" name="Rectangle 8">
              <a:extLst>
                <a:ext uri="{FF2B5EF4-FFF2-40B4-BE49-F238E27FC236}">
                  <a16:creationId xmlns:a16="http://schemas.microsoft.com/office/drawing/2014/main" id="{58B779C4-AAC2-5A48-8E05-1582327931BF}"/>
                </a:ext>
              </a:extLst>
            </p:cNvPr>
            <p:cNvSpPr/>
            <p:nvPr/>
          </p:nvSpPr>
          <p:spPr>
            <a:xfrm>
              <a:off x="4283540"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0" name="Rectangle 9">
              <a:extLst>
                <a:ext uri="{FF2B5EF4-FFF2-40B4-BE49-F238E27FC236}">
                  <a16:creationId xmlns:a16="http://schemas.microsoft.com/office/drawing/2014/main" id="{0EA172A1-5534-A748-BE1D-58B5F62E67C8}"/>
                </a:ext>
              </a:extLst>
            </p:cNvPr>
            <p:cNvSpPr/>
            <p:nvPr/>
          </p:nvSpPr>
          <p:spPr>
            <a:xfrm>
              <a:off x="5470296"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1" name="Rectangle 10">
              <a:extLst>
                <a:ext uri="{FF2B5EF4-FFF2-40B4-BE49-F238E27FC236}">
                  <a16:creationId xmlns:a16="http://schemas.microsoft.com/office/drawing/2014/main" id="{1282F948-4016-B143-9590-66BDBC7E6111}"/>
                </a:ext>
              </a:extLst>
            </p:cNvPr>
            <p:cNvSpPr/>
            <p:nvPr/>
          </p:nvSpPr>
          <p:spPr>
            <a:xfrm>
              <a:off x="6861229"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2" name="Rectangle 11">
              <a:extLst>
                <a:ext uri="{FF2B5EF4-FFF2-40B4-BE49-F238E27FC236}">
                  <a16:creationId xmlns:a16="http://schemas.microsoft.com/office/drawing/2014/main" id="{963EFC0A-4652-9242-BF7F-B6688509739E}"/>
                </a:ext>
              </a:extLst>
            </p:cNvPr>
            <p:cNvSpPr/>
            <p:nvPr/>
          </p:nvSpPr>
          <p:spPr>
            <a:xfrm>
              <a:off x="8606306"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3" name="Rectangle 12">
              <a:extLst>
                <a:ext uri="{FF2B5EF4-FFF2-40B4-BE49-F238E27FC236}">
                  <a16:creationId xmlns:a16="http://schemas.microsoft.com/office/drawing/2014/main" id="{6470FD7F-B7BA-C14B-B41D-740C13628428}"/>
                </a:ext>
              </a:extLst>
            </p:cNvPr>
            <p:cNvSpPr/>
            <p:nvPr/>
          </p:nvSpPr>
          <p:spPr>
            <a:xfrm>
              <a:off x="3217912" y="2171149"/>
              <a:ext cx="99826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90ps</a:t>
              </a:r>
            </a:p>
          </p:txBody>
        </p:sp>
        <p:sp>
          <p:nvSpPr>
            <p:cNvPr id="14" name="Rectangle 13">
              <a:extLst>
                <a:ext uri="{FF2B5EF4-FFF2-40B4-BE49-F238E27FC236}">
                  <a16:creationId xmlns:a16="http://schemas.microsoft.com/office/drawing/2014/main" id="{9CE6968A-32EE-5348-B799-19B85FC038F9}"/>
                </a:ext>
              </a:extLst>
            </p:cNvPr>
            <p:cNvSpPr/>
            <p:nvPr/>
          </p:nvSpPr>
          <p:spPr>
            <a:xfrm>
              <a:off x="4754664" y="2171149"/>
              <a:ext cx="63543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60ps</a:t>
              </a:r>
            </a:p>
          </p:txBody>
        </p:sp>
        <p:sp>
          <p:nvSpPr>
            <p:cNvPr id="15" name="Rectangle 14">
              <a:extLst>
                <a:ext uri="{FF2B5EF4-FFF2-40B4-BE49-F238E27FC236}">
                  <a16:creationId xmlns:a16="http://schemas.microsoft.com/office/drawing/2014/main" id="{747AEB6B-7A64-2648-9D84-34E0CCBD53FF}"/>
                </a:ext>
              </a:extLst>
            </p:cNvPr>
            <p:cNvSpPr/>
            <p:nvPr/>
          </p:nvSpPr>
          <p:spPr>
            <a:xfrm>
              <a:off x="5939544" y="2171149"/>
              <a:ext cx="80281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70ps</a:t>
              </a:r>
            </a:p>
          </p:txBody>
        </p:sp>
        <p:sp>
          <p:nvSpPr>
            <p:cNvPr id="16" name="Rectangle 15">
              <a:extLst>
                <a:ext uri="{FF2B5EF4-FFF2-40B4-BE49-F238E27FC236}">
                  <a16:creationId xmlns:a16="http://schemas.microsoft.com/office/drawing/2014/main" id="{EA03C661-ADC3-4D4F-AA4B-FCFAB64A54F7}"/>
                </a:ext>
              </a:extLst>
            </p:cNvPr>
            <p:cNvSpPr/>
            <p:nvPr/>
          </p:nvSpPr>
          <p:spPr>
            <a:xfrm>
              <a:off x="7371030" y="2171149"/>
              <a:ext cx="114802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100ps</a:t>
              </a:r>
            </a:p>
          </p:txBody>
        </p:sp>
        <p:sp>
          <p:nvSpPr>
            <p:cNvPr id="17" name="TextBox 16">
              <a:extLst>
                <a:ext uri="{FF2B5EF4-FFF2-40B4-BE49-F238E27FC236}">
                  <a16:creationId xmlns:a16="http://schemas.microsoft.com/office/drawing/2014/main" id="{2A415C1E-0342-8149-9ED4-F9CFE48A3B13}"/>
                </a:ext>
              </a:extLst>
            </p:cNvPr>
            <p:cNvSpPr txBox="1"/>
            <p:nvPr/>
          </p:nvSpPr>
          <p:spPr>
            <a:xfrm>
              <a:off x="4680425" y="3472412"/>
              <a:ext cx="791179" cy="338554"/>
            </a:xfrm>
            <a:prstGeom prst="rect">
              <a:avLst/>
            </a:prstGeom>
            <a:noFill/>
          </p:spPr>
          <p:txBody>
            <a:bodyPr wrap="none" rtlCol="0">
              <a:spAutoFit/>
            </a:bodyPr>
            <a:lstStyle>
              <a:defPPr>
                <a:defRPr lang="en-US"/>
              </a:defPPr>
              <a:lvl1pPr algn="ctr">
                <a:defRPr sz="1600"/>
              </a:lvl1pPr>
            </a:lstStyle>
            <a:p>
              <a:r>
                <a:rPr lang="en-US" dirty="0"/>
                <a:t>Stage 2</a:t>
              </a:r>
            </a:p>
          </p:txBody>
        </p:sp>
        <p:sp>
          <p:nvSpPr>
            <p:cNvPr id="18" name="TextBox 17">
              <a:extLst>
                <a:ext uri="{FF2B5EF4-FFF2-40B4-BE49-F238E27FC236}">
                  <a16:creationId xmlns:a16="http://schemas.microsoft.com/office/drawing/2014/main" id="{5174D2D6-43D7-5344-A4AC-6C1995B4D399}"/>
                </a:ext>
              </a:extLst>
            </p:cNvPr>
            <p:cNvSpPr txBox="1"/>
            <p:nvPr/>
          </p:nvSpPr>
          <p:spPr>
            <a:xfrm>
              <a:off x="5945359" y="3459606"/>
              <a:ext cx="791179" cy="338554"/>
            </a:xfrm>
            <a:prstGeom prst="rect">
              <a:avLst/>
            </a:prstGeom>
            <a:noFill/>
          </p:spPr>
          <p:txBody>
            <a:bodyPr wrap="none" rtlCol="0">
              <a:spAutoFit/>
            </a:bodyPr>
            <a:lstStyle>
              <a:defPPr>
                <a:defRPr lang="en-US"/>
              </a:defPPr>
              <a:lvl1pPr algn="ctr">
                <a:defRPr sz="1600"/>
              </a:lvl1pPr>
            </a:lstStyle>
            <a:p>
              <a:r>
                <a:rPr lang="en-US" dirty="0"/>
                <a:t>Stage 3</a:t>
              </a:r>
            </a:p>
          </p:txBody>
        </p:sp>
        <p:sp>
          <p:nvSpPr>
            <p:cNvPr id="19" name="TextBox 18">
              <a:extLst>
                <a:ext uri="{FF2B5EF4-FFF2-40B4-BE49-F238E27FC236}">
                  <a16:creationId xmlns:a16="http://schemas.microsoft.com/office/drawing/2014/main" id="{A4FFBADD-CD11-B24F-8E2D-B3A6958AFF4F}"/>
                </a:ext>
              </a:extLst>
            </p:cNvPr>
            <p:cNvSpPr txBox="1"/>
            <p:nvPr/>
          </p:nvSpPr>
          <p:spPr>
            <a:xfrm>
              <a:off x="7553413" y="3472412"/>
              <a:ext cx="791179" cy="338554"/>
            </a:xfrm>
            <a:prstGeom prst="rect">
              <a:avLst/>
            </a:prstGeom>
            <a:noFill/>
          </p:spPr>
          <p:txBody>
            <a:bodyPr wrap="none" rtlCol="0">
              <a:spAutoFit/>
            </a:bodyPr>
            <a:lstStyle>
              <a:defPPr>
                <a:defRPr lang="en-US"/>
              </a:defPPr>
              <a:lvl1pPr algn="ctr">
                <a:defRPr sz="1600"/>
              </a:lvl1pPr>
            </a:lstStyle>
            <a:p>
              <a:r>
                <a:rPr lang="en-US" dirty="0"/>
                <a:t>Stage 4</a:t>
              </a:r>
            </a:p>
          </p:txBody>
        </p:sp>
      </p:grpSp>
    </p:spTree>
    <p:extLst>
      <p:ext uri="{BB962C8B-B14F-4D97-AF65-F5344CB8AC3E}">
        <p14:creationId xmlns:p14="http://schemas.microsoft.com/office/powerpoint/2010/main" val="85158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Non-idealized 4-Way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00C15938-4649-4E4C-B634-7A57568DC114}"/>
              </a:ext>
            </a:extLst>
          </p:cNvPr>
          <p:cNvGrpSpPr/>
          <p:nvPr/>
        </p:nvGrpSpPr>
        <p:grpSpPr>
          <a:xfrm>
            <a:off x="3217912" y="1460255"/>
            <a:ext cx="5779320" cy="2723050"/>
            <a:chOff x="3217912" y="1460255"/>
            <a:chExt cx="5779320" cy="2723050"/>
          </a:xfrm>
        </p:grpSpPr>
        <p:sp>
          <p:nvSpPr>
            <p:cNvPr id="8" name="TextBox 7">
              <a:extLst>
                <a:ext uri="{FF2B5EF4-FFF2-40B4-BE49-F238E27FC236}">
                  <a16:creationId xmlns:a16="http://schemas.microsoft.com/office/drawing/2014/main" id="{98BC4129-3AA4-C04C-8FE6-ACED807F52F0}"/>
                </a:ext>
              </a:extLst>
            </p:cNvPr>
            <p:cNvSpPr txBox="1"/>
            <p:nvPr/>
          </p:nvSpPr>
          <p:spPr>
            <a:xfrm>
              <a:off x="3318508" y="3472412"/>
              <a:ext cx="791179" cy="338554"/>
            </a:xfrm>
            <a:prstGeom prst="rect">
              <a:avLst/>
            </a:prstGeom>
            <a:noFill/>
          </p:spPr>
          <p:txBody>
            <a:bodyPr wrap="none" rtlCol="0">
              <a:spAutoFit/>
            </a:bodyPr>
            <a:lstStyle>
              <a:defPPr>
                <a:defRPr lang="en-US"/>
              </a:defPPr>
              <a:lvl1pPr algn="ctr">
                <a:defRPr sz="1600"/>
              </a:lvl1pPr>
            </a:lstStyle>
            <a:p>
              <a:r>
                <a:rPr lang="en-US" dirty="0"/>
                <a:t>Stage 1</a:t>
              </a:r>
            </a:p>
          </p:txBody>
        </p:sp>
        <p:sp>
          <p:nvSpPr>
            <p:cNvPr id="9" name="Rectangle 8">
              <a:extLst>
                <a:ext uri="{FF2B5EF4-FFF2-40B4-BE49-F238E27FC236}">
                  <a16:creationId xmlns:a16="http://schemas.microsoft.com/office/drawing/2014/main" id="{58B779C4-AAC2-5A48-8E05-1582327931BF}"/>
                </a:ext>
              </a:extLst>
            </p:cNvPr>
            <p:cNvSpPr/>
            <p:nvPr/>
          </p:nvSpPr>
          <p:spPr>
            <a:xfrm>
              <a:off x="4283540"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0" name="Rectangle 9">
              <a:extLst>
                <a:ext uri="{FF2B5EF4-FFF2-40B4-BE49-F238E27FC236}">
                  <a16:creationId xmlns:a16="http://schemas.microsoft.com/office/drawing/2014/main" id="{0EA172A1-5534-A748-BE1D-58B5F62E67C8}"/>
                </a:ext>
              </a:extLst>
            </p:cNvPr>
            <p:cNvSpPr/>
            <p:nvPr/>
          </p:nvSpPr>
          <p:spPr>
            <a:xfrm>
              <a:off x="5470296"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1" name="Rectangle 10">
              <a:extLst>
                <a:ext uri="{FF2B5EF4-FFF2-40B4-BE49-F238E27FC236}">
                  <a16:creationId xmlns:a16="http://schemas.microsoft.com/office/drawing/2014/main" id="{1282F948-4016-B143-9590-66BDBC7E6111}"/>
                </a:ext>
              </a:extLst>
            </p:cNvPr>
            <p:cNvSpPr/>
            <p:nvPr/>
          </p:nvSpPr>
          <p:spPr>
            <a:xfrm>
              <a:off x="6861229"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2" name="Rectangle 11">
              <a:extLst>
                <a:ext uri="{FF2B5EF4-FFF2-40B4-BE49-F238E27FC236}">
                  <a16:creationId xmlns:a16="http://schemas.microsoft.com/office/drawing/2014/main" id="{963EFC0A-4652-9242-BF7F-B6688509739E}"/>
                </a:ext>
              </a:extLst>
            </p:cNvPr>
            <p:cNvSpPr/>
            <p:nvPr/>
          </p:nvSpPr>
          <p:spPr>
            <a:xfrm>
              <a:off x="8606306" y="1460255"/>
              <a:ext cx="39092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400" dirty="0">
                  <a:solidFill>
                    <a:schemeClr val="tx1"/>
                  </a:solidFill>
                </a:rPr>
                <a:t>25ps</a:t>
              </a:r>
            </a:p>
          </p:txBody>
        </p:sp>
        <p:sp>
          <p:nvSpPr>
            <p:cNvPr id="13" name="Rectangle 12">
              <a:extLst>
                <a:ext uri="{FF2B5EF4-FFF2-40B4-BE49-F238E27FC236}">
                  <a16:creationId xmlns:a16="http://schemas.microsoft.com/office/drawing/2014/main" id="{6470FD7F-B7BA-C14B-B41D-740C13628428}"/>
                </a:ext>
              </a:extLst>
            </p:cNvPr>
            <p:cNvSpPr/>
            <p:nvPr/>
          </p:nvSpPr>
          <p:spPr>
            <a:xfrm>
              <a:off x="3217912" y="2171149"/>
              <a:ext cx="99826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90ps</a:t>
              </a:r>
            </a:p>
          </p:txBody>
        </p:sp>
        <p:sp>
          <p:nvSpPr>
            <p:cNvPr id="14" name="Rectangle 13">
              <a:extLst>
                <a:ext uri="{FF2B5EF4-FFF2-40B4-BE49-F238E27FC236}">
                  <a16:creationId xmlns:a16="http://schemas.microsoft.com/office/drawing/2014/main" id="{9CE6968A-32EE-5348-B799-19B85FC038F9}"/>
                </a:ext>
              </a:extLst>
            </p:cNvPr>
            <p:cNvSpPr/>
            <p:nvPr/>
          </p:nvSpPr>
          <p:spPr>
            <a:xfrm>
              <a:off x="4754664" y="2171149"/>
              <a:ext cx="63543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60ps</a:t>
              </a:r>
            </a:p>
          </p:txBody>
        </p:sp>
        <p:sp>
          <p:nvSpPr>
            <p:cNvPr id="15" name="Rectangle 14">
              <a:extLst>
                <a:ext uri="{FF2B5EF4-FFF2-40B4-BE49-F238E27FC236}">
                  <a16:creationId xmlns:a16="http://schemas.microsoft.com/office/drawing/2014/main" id="{747AEB6B-7A64-2648-9D84-34E0CCBD53FF}"/>
                </a:ext>
              </a:extLst>
            </p:cNvPr>
            <p:cNvSpPr/>
            <p:nvPr/>
          </p:nvSpPr>
          <p:spPr>
            <a:xfrm>
              <a:off x="5939544" y="2171149"/>
              <a:ext cx="80281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70ps</a:t>
              </a:r>
            </a:p>
          </p:txBody>
        </p:sp>
        <p:sp>
          <p:nvSpPr>
            <p:cNvPr id="16" name="Rectangle 15">
              <a:extLst>
                <a:ext uri="{FF2B5EF4-FFF2-40B4-BE49-F238E27FC236}">
                  <a16:creationId xmlns:a16="http://schemas.microsoft.com/office/drawing/2014/main" id="{EA03C661-ADC3-4D4F-AA4B-FCFAB64A54F7}"/>
                </a:ext>
              </a:extLst>
            </p:cNvPr>
            <p:cNvSpPr/>
            <p:nvPr/>
          </p:nvSpPr>
          <p:spPr>
            <a:xfrm>
              <a:off x="7371030" y="2171149"/>
              <a:ext cx="114802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100ps</a:t>
              </a:r>
            </a:p>
          </p:txBody>
        </p:sp>
        <p:sp>
          <p:nvSpPr>
            <p:cNvPr id="17" name="TextBox 16">
              <a:extLst>
                <a:ext uri="{FF2B5EF4-FFF2-40B4-BE49-F238E27FC236}">
                  <a16:creationId xmlns:a16="http://schemas.microsoft.com/office/drawing/2014/main" id="{2A415C1E-0342-8149-9ED4-F9CFE48A3B13}"/>
                </a:ext>
              </a:extLst>
            </p:cNvPr>
            <p:cNvSpPr txBox="1"/>
            <p:nvPr/>
          </p:nvSpPr>
          <p:spPr>
            <a:xfrm>
              <a:off x="4680425" y="3472412"/>
              <a:ext cx="791179" cy="338554"/>
            </a:xfrm>
            <a:prstGeom prst="rect">
              <a:avLst/>
            </a:prstGeom>
            <a:noFill/>
          </p:spPr>
          <p:txBody>
            <a:bodyPr wrap="none" rtlCol="0">
              <a:spAutoFit/>
            </a:bodyPr>
            <a:lstStyle>
              <a:defPPr>
                <a:defRPr lang="en-US"/>
              </a:defPPr>
              <a:lvl1pPr algn="ctr">
                <a:defRPr sz="1600"/>
              </a:lvl1pPr>
            </a:lstStyle>
            <a:p>
              <a:r>
                <a:rPr lang="en-US" dirty="0"/>
                <a:t>Stage 2</a:t>
              </a:r>
            </a:p>
          </p:txBody>
        </p:sp>
        <p:sp>
          <p:nvSpPr>
            <p:cNvPr id="18" name="TextBox 17">
              <a:extLst>
                <a:ext uri="{FF2B5EF4-FFF2-40B4-BE49-F238E27FC236}">
                  <a16:creationId xmlns:a16="http://schemas.microsoft.com/office/drawing/2014/main" id="{5174D2D6-43D7-5344-A4AC-6C1995B4D399}"/>
                </a:ext>
              </a:extLst>
            </p:cNvPr>
            <p:cNvSpPr txBox="1"/>
            <p:nvPr/>
          </p:nvSpPr>
          <p:spPr>
            <a:xfrm>
              <a:off x="5945359" y="3459606"/>
              <a:ext cx="791179" cy="338554"/>
            </a:xfrm>
            <a:prstGeom prst="rect">
              <a:avLst/>
            </a:prstGeom>
            <a:noFill/>
          </p:spPr>
          <p:txBody>
            <a:bodyPr wrap="none" rtlCol="0">
              <a:spAutoFit/>
            </a:bodyPr>
            <a:lstStyle>
              <a:defPPr>
                <a:defRPr lang="en-US"/>
              </a:defPPr>
              <a:lvl1pPr algn="ctr">
                <a:defRPr sz="1600"/>
              </a:lvl1pPr>
            </a:lstStyle>
            <a:p>
              <a:r>
                <a:rPr lang="en-US" dirty="0"/>
                <a:t>Stage 3</a:t>
              </a:r>
            </a:p>
          </p:txBody>
        </p:sp>
        <p:sp>
          <p:nvSpPr>
            <p:cNvPr id="19" name="TextBox 18">
              <a:extLst>
                <a:ext uri="{FF2B5EF4-FFF2-40B4-BE49-F238E27FC236}">
                  <a16:creationId xmlns:a16="http://schemas.microsoft.com/office/drawing/2014/main" id="{A4FFBADD-CD11-B24F-8E2D-B3A6958AFF4F}"/>
                </a:ext>
              </a:extLst>
            </p:cNvPr>
            <p:cNvSpPr txBox="1"/>
            <p:nvPr/>
          </p:nvSpPr>
          <p:spPr>
            <a:xfrm>
              <a:off x="7553413" y="3472412"/>
              <a:ext cx="791179" cy="338554"/>
            </a:xfrm>
            <a:prstGeom prst="rect">
              <a:avLst/>
            </a:prstGeom>
            <a:noFill/>
          </p:spPr>
          <p:txBody>
            <a:bodyPr wrap="none" rtlCol="0">
              <a:spAutoFit/>
            </a:bodyPr>
            <a:lstStyle>
              <a:defPPr>
                <a:defRPr lang="en-US"/>
              </a:defPPr>
              <a:lvl1pPr algn="ctr">
                <a:defRPr sz="1600"/>
              </a:lvl1pPr>
            </a:lstStyle>
            <a:p>
              <a:r>
                <a:rPr lang="en-US" dirty="0"/>
                <a:t>Stage 4</a:t>
              </a:r>
            </a:p>
          </p:txBody>
        </p:sp>
      </p:grpSp>
      <p:pic>
        <p:nvPicPr>
          <p:cNvPr id="21" name="Picture 20">
            <a:extLst>
              <a:ext uri="{FF2B5EF4-FFF2-40B4-BE49-F238E27FC236}">
                <a16:creationId xmlns:a16="http://schemas.microsoft.com/office/drawing/2014/main" id="{C6FCD541-8CD6-684E-AD74-17E640B19337}"/>
              </a:ext>
            </a:extLst>
          </p:cNvPr>
          <p:cNvPicPr>
            <a:picLocks noChangeAspect="1"/>
          </p:cNvPicPr>
          <p:nvPr/>
        </p:nvPicPr>
        <p:blipFill>
          <a:blip r:embed="rId2"/>
          <a:stretch>
            <a:fillRect/>
          </a:stretch>
        </p:blipFill>
        <p:spPr>
          <a:xfrm>
            <a:off x="1135674" y="4306504"/>
            <a:ext cx="9060169" cy="1864440"/>
          </a:xfrm>
          <a:prstGeom prst="rect">
            <a:avLst/>
          </a:prstGeom>
        </p:spPr>
      </p:pic>
    </p:spTree>
    <p:extLst>
      <p:ext uri="{BB962C8B-B14F-4D97-AF65-F5344CB8AC3E}">
        <p14:creationId xmlns:p14="http://schemas.microsoft.com/office/powerpoint/2010/main" val="350687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29348D-5A38-CC46-9A80-2A9E793BD31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41F52E8-73BA-C741-821C-58F1C85C26A7}"/>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3</a:t>
            </a:fld>
            <a:endParaRPr lang="en-US"/>
          </a:p>
        </p:txBody>
      </p:sp>
      <p:sp>
        <p:nvSpPr>
          <p:cNvPr id="7" name="Title 6">
            <a:extLst>
              <a:ext uri="{FF2B5EF4-FFF2-40B4-BE49-F238E27FC236}">
                <a16:creationId xmlns:a16="http://schemas.microsoft.com/office/drawing/2014/main" id="{29C9FB10-D20E-F44C-9CE7-73568888B7C6}"/>
              </a:ext>
            </a:extLst>
          </p:cNvPr>
          <p:cNvSpPr>
            <a:spLocks noGrp="1"/>
          </p:cNvSpPr>
          <p:nvPr>
            <p:ph type="title"/>
          </p:nvPr>
        </p:nvSpPr>
        <p:spPr>
          <a:xfrm>
            <a:off x="831850" y="1709738"/>
            <a:ext cx="10515600" cy="2852737"/>
          </a:xfrm>
        </p:spPr>
        <p:txBody>
          <a:bodyPr/>
          <a:lstStyle/>
          <a:p>
            <a:r>
              <a:rPr lang="en-US" dirty="0"/>
              <a:t>Instruction-Level Parallelism</a:t>
            </a:r>
          </a:p>
        </p:txBody>
      </p:sp>
      <p:sp>
        <p:nvSpPr>
          <p:cNvPr id="9" name="Text Placeholder 8">
            <a:extLst>
              <a:ext uri="{FF2B5EF4-FFF2-40B4-BE49-F238E27FC236}">
                <a16:creationId xmlns:a16="http://schemas.microsoft.com/office/drawing/2014/main" id="{1E1CBBCF-9424-A148-ABCE-D38F6E8BC3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4761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a:xfrm>
            <a:off x="838200" y="365125"/>
            <a:ext cx="10515600" cy="1325563"/>
          </a:xfrm>
        </p:spPr>
        <p:txBody>
          <a:bodyPr>
            <a:normAutofit/>
          </a:bodyPr>
          <a:lstStyle/>
          <a:p>
            <a:r>
              <a:rPr lang="en-US" dirty="0"/>
              <a:t>Limitation to Benefits: Faster Stages Sit Idle</a:t>
            </a:r>
            <a:br>
              <a:rPr lang="en-US" dirty="0"/>
            </a:br>
            <a:r>
              <a:rPr lang="en-US" dirty="0"/>
              <a:t>While Waiting for Slowest Stage to Finish</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30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3" name="TextBox 12">
            <a:extLst>
              <a:ext uri="{FF2B5EF4-FFF2-40B4-BE49-F238E27FC236}">
                <a16:creationId xmlns:a16="http://schemas.microsoft.com/office/drawing/2014/main" id="{DC8E4825-7443-CD4D-A2CA-3DEC9B483C98}"/>
              </a:ext>
            </a:extLst>
          </p:cNvPr>
          <p:cNvSpPr txBox="1"/>
          <p:nvPr/>
        </p:nvSpPr>
        <p:spPr>
          <a:xfrm>
            <a:off x="2849224" y="2044375"/>
            <a:ext cx="1304331" cy="2635209"/>
          </a:xfrm>
          <a:prstGeom prst="rect">
            <a:avLst/>
          </a:prstGeom>
          <a:noFill/>
        </p:spPr>
        <p:txBody>
          <a:bodyPr wrap="none" rtlCol="0" anchor="b">
            <a:spAutoFit/>
          </a:bodyPr>
          <a:lstStyle/>
          <a:p>
            <a:pPr>
              <a:lnSpc>
                <a:spcPct val="200000"/>
              </a:lnSpc>
            </a:pPr>
            <a:r>
              <a:rPr lang="en-US" sz="1700" dirty="0"/>
              <a:t>Instruction 1</a:t>
            </a:r>
          </a:p>
          <a:p>
            <a:pPr>
              <a:lnSpc>
                <a:spcPct val="200000"/>
              </a:lnSpc>
            </a:pPr>
            <a:r>
              <a:rPr lang="en-US" sz="1700" dirty="0"/>
              <a:t>Instruction 2</a:t>
            </a:r>
          </a:p>
          <a:p>
            <a:pPr>
              <a:lnSpc>
                <a:spcPct val="200000"/>
              </a:lnSpc>
            </a:pPr>
            <a:r>
              <a:rPr lang="en-US" sz="1700" dirty="0"/>
              <a:t>Instruction 3</a:t>
            </a:r>
          </a:p>
          <a:p>
            <a:pPr>
              <a:lnSpc>
                <a:spcPct val="200000"/>
              </a:lnSpc>
            </a:pPr>
            <a:r>
              <a:rPr lang="en-US" sz="1700" dirty="0"/>
              <a:t>Instruction 4</a:t>
            </a:r>
          </a:p>
          <a:p>
            <a:pPr>
              <a:lnSpc>
                <a:spcPct val="200000"/>
              </a:lnSpc>
            </a:pPr>
            <a:r>
              <a:rPr lang="en-US" sz="1700" dirty="0"/>
              <a:t>Instruction 5</a:t>
            </a:r>
          </a:p>
        </p:txBody>
      </p:sp>
      <p:sp>
        <p:nvSpPr>
          <p:cNvPr id="24" name="Rectangle 23">
            <a:extLst>
              <a:ext uri="{FF2B5EF4-FFF2-40B4-BE49-F238E27FC236}">
                <a16:creationId xmlns:a16="http://schemas.microsoft.com/office/drawing/2014/main" id="{9063A7B8-7E5F-EB42-B964-1E800915A72A}"/>
              </a:ext>
            </a:extLst>
          </p:cNvPr>
          <p:cNvSpPr/>
          <p:nvPr/>
        </p:nvSpPr>
        <p:spPr>
          <a:xfrm>
            <a:off x="4234992" y="221354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a:t>
            </a:r>
          </a:p>
        </p:txBody>
      </p:sp>
      <p:sp>
        <p:nvSpPr>
          <p:cNvPr id="25" name="Rectangle 24">
            <a:extLst>
              <a:ext uri="{FF2B5EF4-FFF2-40B4-BE49-F238E27FC236}">
                <a16:creationId xmlns:a16="http://schemas.microsoft.com/office/drawing/2014/main" id="{9E67A7A0-0AEE-964B-B926-9493C5A42554}"/>
              </a:ext>
            </a:extLst>
          </p:cNvPr>
          <p:cNvSpPr/>
          <p:nvPr/>
        </p:nvSpPr>
        <p:spPr>
          <a:xfrm>
            <a:off x="4808798" y="2213545"/>
            <a:ext cx="259241"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a:t>
            </a:r>
          </a:p>
        </p:txBody>
      </p:sp>
      <p:sp>
        <p:nvSpPr>
          <p:cNvPr id="26" name="Rectangle 25">
            <a:extLst>
              <a:ext uri="{FF2B5EF4-FFF2-40B4-BE49-F238E27FC236}">
                <a16:creationId xmlns:a16="http://schemas.microsoft.com/office/drawing/2014/main" id="{25F38357-87D1-F043-843F-3A10D4C91B68}"/>
              </a:ext>
            </a:extLst>
          </p:cNvPr>
          <p:cNvSpPr/>
          <p:nvPr/>
        </p:nvSpPr>
        <p:spPr>
          <a:xfrm>
            <a:off x="5382605" y="2213545"/>
            <a:ext cx="341896"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a:t>
            </a:r>
          </a:p>
        </p:txBody>
      </p:sp>
      <p:sp>
        <p:nvSpPr>
          <p:cNvPr id="27" name="Rectangle 26">
            <a:extLst>
              <a:ext uri="{FF2B5EF4-FFF2-40B4-BE49-F238E27FC236}">
                <a16:creationId xmlns:a16="http://schemas.microsoft.com/office/drawing/2014/main" id="{03F07508-4CF1-8A40-96EE-6723524F278E}"/>
              </a:ext>
            </a:extLst>
          </p:cNvPr>
          <p:cNvSpPr/>
          <p:nvPr/>
        </p:nvSpPr>
        <p:spPr>
          <a:xfrm>
            <a:off x="5956410" y="2213545"/>
            <a:ext cx="56923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3" name="Rectangle 32">
            <a:extLst>
              <a:ext uri="{FF2B5EF4-FFF2-40B4-BE49-F238E27FC236}">
                <a16:creationId xmlns:a16="http://schemas.microsoft.com/office/drawing/2014/main" id="{CC610B1A-543E-DB4D-A7FC-133ED12905F8}"/>
              </a:ext>
            </a:extLst>
          </p:cNvPr>
          <p:cNvSpPr/>
          <p:nvPr/>
        </p:nvSpPr>
        <p:spPr>
          <a:xfrm>
            <a:off x="4808798" y="2705913"/>
            <a:ext cx="49236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A</a:t>
            </a:r>
          </a:p>
        </p:txBody>
      </p:sp>
      <p:sp>
        <p:nvSpPr>
          <p:cNvPr id="34" name="Rectangle 33">
            <a:extLst>
              <a:ext uri="{FF2B5EF4-FFF2-40B4-BE49-F238E27FC236}">
                <a16:creationId xmlns:a16="http://schemas.microsoft.com/office/drawing/2014/main" id="{99FB6A0B-ADD9-4E4F-8FA2-5970E6C8DEE6}"/>
              </a:ext>
            </a:extLst>
          </p:cNvPr>
          <p:cNvSpPr/>
          <p:nvPr/>
        </p:nvSpPr>
        <p:spPr>
          <a:xfrm>
            <a:off x="5382604" y="2705913"/>
            <a:ext cx="259241"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B</a:t>
            </a:r>
          </a:p>
        </p:txBody>
      </p:sp>
      <p:sp>
        <p:nvSpPr>
          <p:cNvPr id="35" name="Rectangle 34">
            <a:extLst>
              <a:ext uri="{FF2B5EF4-FFF2-40B4-BE49-F238E27FC236}">
                <a16:creationId xmlns:a16="http://schemas.microsoft.com/office/drawing/2014/main" id="{13B6EC87-73E4-5B41-9EF0-D360167BA166}"/>
              </a:ext>
            </a:extLst>
          </p:cNvPr>
          <p:cNvSpPr/>
          <p:nvPr/>
        </p:nvSpPr>
        <p:spPr>
          <a:xfrm>
            <a:off x="5956411" y="2705913"/>
            <a:ext cx="341896"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C</a:t>
            </a:r>
          </a:p>
        </p:txBody>
      </p:sp>
      <p:sp>
        <p:nvSpPr>
          <p:cNvPr id="36" name="Rectangle 35">
            <a:extLst>
              <a:ext uri="{FF2B5EF4-FFF2-40B4-BE49-F238E27FC236}">
                <a16:creationId xmlns:a16="http://schemas.microsoft.com/office/drawing/2014/main" id="{25E13F7F-CF5A-7C4B-9359-DFDD61DC4DDA}"/>
              </a:ext>
            </a:extLst>
          </p:cNvPr>
          <p:cNvSpPr/>
          <p:nvPr/>
        </p:nvSpPr>
        <p:spPr>
          <a:xfrm>
            <a:off x="6534246" y="2705913"/>
            <a:ext cx="569239"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40000"/>
                    <a:lumOff val="60000"/>
                  </a:schemeClr>
                </a:solidFill>
              </a:rPr>
              <a:t>D</a:t>
            </a:r>
          </a:p>
        </p:txBody>
      </p:sp>
      <p:sp>
        <p:nvSpPr>
          <p:cNvPr id="38" name="Rectangle 37">
            <a:extLst>
              <a:ext uri="{FF2B5EF4-FFF2-40B4-BE49-F238E27FC236}">
                <a16:creationId xmlns:a16="http://schemas.microsoft.com/office/drawing/2014/main" id="{521FB781-8AB1-C144-9068-4C89246270FC}"/>
              </a:ext>
            </a:extLst>
          </p:cNvPr>
          <p:cNvSpPr/>
          <p:nvPr/>
        </p:nvSpPr>
        <p:spPr>
          <a:xfrm>
            <a:off x="5378574" y="3202476"/>
            <a:ext cx="49236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a:t>
            </a:r>
          </a:p>
        </p:txBody>
      </p:sp>
      <p:sp>
        <p:nvSpPr>
          <p:cNvPr id="39" name="Rectangle 38">
            <a:extLst>
              <a:ext uri="{FF2B5EF4-FFF2-40B4-BE49-F238E27FC236}">
                <a16:creationId xmlns:a16="http://schemas.microsoft.com/office/drawing/2014/main" id="{D708D081-E4D0-E548-9C59-2CFFEEAC70FE}"/>
              </a:ext>
            </a:extLst>
          </p:cNvPr>
          <p:cNvSpPr/>
          <p:nvPr/>
        </p:nvSpPr>
        <p:spPr>
          <a:xfrm>
            <a:off x="5952380" y="3202476"/>
            <a:ext cx="259241"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a:t>
            </a:r>
          </a:p>
        </p:txBody>
      </p:sp>
      <p:sp>
        <p:nvSpPr>
          <p:cNvPr id="40" name="Rectangle 39">
            <a:extLst>
              <a:ext uri="{FF2B5EF4-FFF2-40B4-BE49-F238E27FC236}">
                <a16:creationId xmlns:a16="http://schemas.microsoft.com/office/drawing/2014/main" id="{E5786C3A-09FA-BE41-BC92-46C1F136729A}"/>
              </a:ext>
            </a:extLst>
          </p:cNvPr>
          <p:cNvSpPr/>
          <p:nvPr/>
        </p:nvSpPr>
        <p:spPr>
          <a:xfrm>
            <a:off x="6530217" y="3202476"/>
            <a:ext cx="341896"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p>
        </p:txBody>
      </p:sp>
      <p:sp>
        <p:nvSpPr>
          <p:cNvPr id="41" name="Rectangle 40">
            <a:extLst>
              <a:ext uri="{FF2B5EF4-FFF2-40B4-BE49-F238E27FC236}">
                <a16:creationId xmlns:a16="http://schemas.microsoft.com/office/drawing/2014/main" id="{4445B42B-C92A-7149-BFEB-7A73F4435C15}"/>
              </a:ext>
            </a:extLst>
          </p:cNvPr>
          <p:cNvSpPr/>
          <p:nvPr/>
        </p:nvSpPr>
        <p:spPr>
          <a:xfrm>
            <a:off x="7116112" y="3202476"/>
            <a:ext cx="569239" cy="4923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
            </a:r>
          </a:p>
        </p:txBody>
      </p:sp>
      <p:sp>
        <p:nvSpPr>
          <p:cNvPr id="43" name="Rectangle 42">
            <a:extLst>
              <a:ext uri="{FF2B5EF4-FFF2-40B4-BE49-F238E27FC236}">
                <a16:creationId xmlns:a16="http://schemas.microsoft.com/office/drawing/2014/main" id="{5525CE2C-C666-6C4F-900B-9B94400CEDFF}"/>
              </a:ext>
            </a:extLst>
          </p:cNvPr>
          <p:cNvSpPr/>
          <p:nvPr/>
        </p:nvSpPr>
        <p:spPr>
          <a:xfrm>
            <a:off x="5947813" y="3694845"/>
            <a:ext cx="49236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A</a:t>
            </a:r>
          </a:p>
        </p:txBody>
      </p:sp>
      <p:sp>
        <p:nvSpPr>
          <p:cNvPr id="44" name="Rectangle 43">
            <a:extLst>
              <a:ext uri="{FF2B5EF4-FFF2-40B4-BE49-F238E27FC236}">
                <a16:creationId xmlns:a16="http://schemas.microsoft.com/office/drawing/2014/main" id="{AD07B9D1-192A-4244-814F-62361E5E97D2}"/>
              </a:ext>
            </a:extLst>
          </p:cNvPr>
          <p:cNvSpPr/>
          <p:nvPr/>
        </p:nvSpPr>
        <p:spPr>
          <a:xfrm>
            <a:off x="6525649" y="3694845"/>
            <a:ext cx="259241"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B</a:t>
            </a:r>
          </a:p>
        </p:txBody>
      </p:sp>
      <p:sp>
        <p:nvSpPr>
          <p:cNvPr id="45" name="Rectangle 44">
            <a:extLst>
              <a:ext uri="{FF2B5EF4-FFF2-40B4-BE49-F238E27FC236}">
                <a16:creationId xmlns:a16="http://schemas.microsoft.com/office/drawing/2014/main" id="{6868C26C-612E-1F49-9060-F3A3E84966EF}"/>
              </a:ext>
            </a:extLst>
          </p:cNvPr>
          <p:cNvSpPr/>
          <p:nvPr/>
        </p:nvSpPr>
        <p:spPr>
          <a:xfrm>
            <a:off x="7111546" y="3694845"/>
            <a:ext cx="341896"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C</a:t>
            </a:r>
          </a:p>
        </p:txBody>
      </p:sp>
      <p:sp>
        <p:nvSpPr>
          <p:cNvPr id="46" name="Rectangle 45">
            <a:extLst>
              <a:ext uri="{FF2B5EF4-FFF2-40B4-BE49-F238E27FC236}">
                <a16:creationId xmlns:a16="http://schemas.microsoft.com/office/drawing/2014/main" id="{D945E7F3-6B30-0B49-B26B-BF1B8FD1D9AB}"/>
              </a:ext>
            </a:extLst>
          </p:cNvPr>
          <p:cNvSpPr/>
          <p:nvPr/>
        </p:nvSpPr>
        <p:spPr>
          <a:xfrm>
            <a:off x="7686513" y="3694845"/>
            <a:ext cx="569239"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rPr>
              <a:t>D</a:t>
            </a:r>
          </a:p>
        </p:txBody>
      </p:sp>
      <p:sp>
        <p:nvSpPr>
          <p:cNvPr id="48" name="Rectangle 47">
            <a:extLst>
              <a:ext uri="{FF2B5EF4-FFF2-40B4-BE49-F238E27FC236}">
                <a16:creationId xmlns:a16="http://schemas.microsoft.com/office/drawing/2014/main" id="{8EF575CB-0582-B045-A34B-7A80E9F32CE7}"/>
              </a:ext>
            </a:extLst>
          </p:cNvPr>
          <p:cNvSpPr/>
          <p:nvPr/>
        </p:nvSpPr>
        <p:spPr>
          <a:xfrm>
            <a:off x="6525649" y="4197478"/>
            <a:ext cx="49236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A</a:t>
            </a:r>
          </a:p>
        </p:txBody>
      </p:sp>
      <p:sp>
        <p:nvSpPr>
          <p:cNvPr id="49" name="Rectangle 48">
            <a:extLst>
              <a:ext uri="{FF2B5EF4-FFF2-40B4-BE49-F238E27FC236}">
                <a16:creationId xmlns:a16="http://schemas.microsoft.com/office/drawing/2014/main" id="{C5E10C32-843C-CE49-88C9-11A963EEB395}"/>
              </a:ext>
            </a:extLst>
          </p:cNvPr>
          <p:cNvSpPr/>
          <p:nvPr/>
        </p:nvSpPr>
        <p:spPr>
          <a:xfrm>
            <a:off x="7111545" y="4197478"/>
            <a:ext cx="259241"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B</a:t>
            </a:r>
          </a:p>
        </p:txBody>
      </p:sp>
      <p:sp>
        <p:nvSpPr>
          <p:cNvPr id="50" name="Rectangle 49">
            <a:extLst>
              <a:ext uri="{FF2B5EF4-FFF2-40B4-BE49-F238E27FC236}">
                <a16:creationId xmlns:a16="http://schemas.microsoft.com/office/drawing/2014/main" id="{E745C416-BC8C-FB4E-9C85-F3B43DE5861B}"/>
              </a:ext>
            </a:extLst>
          </p:cNvPr>
          <p:cNvSpPr/>
          <p:nvPr/>
        </p:nvSpPr>
        <p:spPr>
          <a:xfrm>
            <a:off x="7686514" y="4197478"/>
            <a:ext cx="341896"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C</a:t>
            </a:r>
          </a:p>
        </p:txBody>
      </p:sp>
      <p:sp>
        <p:nvSpPr>
          <p:cNvPr id="51" name="Rectangle 50">
            <a:extLst>
              <a:ext uri="{FF2B5EF4-FFF2-40B4-BE49-F238E27FC236}">
                <a16:creationId xmlns:a16="http://schemas.microsoft.com/office/drawing/2014/main" id="{9B27C62D-FB57-074C-BEF1-444B1F5FD91A}"/>
              </a:ext>
            </a:extLst>
          </p:cNvPr>
          <p:cNvSpPr/>
          <p:nvPr/>
        </p:nvSpPr>
        <p:spPr>
          <a:xfrm>
            <a:off x="8261481" y="4197478"/>
            <a:ext cx="569239" cy="492369"/>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90000"/>
                  </a:schemeClr>
                </a:solidFill>
              </a:rPr>
              <a:t>D</a:t>
            </a:r>
          </a:p>
        </p:txBody>
      </p:sp>
    </p:spTree>
    <p:extLst>
      <p:ext uri="{BB962C8B-B14F-4D97-AF65-F5344CB8AC3E}">
        <p14:creationId xmlns:p14="http://schemas.microsoft.com/office/powerpoint/2010/main" val="2336391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Limitation to Benefits: We Can Divide</a:t>
            </a:r>
            <a:br>
              <a:rPr lang="en-US" dirty="0"/>
            </a:br>
            <a:r>
              <a:rPr lang="en-US" dirty="0"/>
              <a:t>Combinatorial Logic but Not Registers</a:t>
            </a:r>
          </a:p>
        </p:txBody>
      </p:sp>
      <p:graphicFrame>
        <p:nvGraphicFramePr>
          <p:cNvPr id="34" name="Table 34">
            <a:extLst>
              <a:ext uri="{FF2B5EF4-FFF2-40B4-BE49-F238E27FC236}">
                <a16:creationId xmlns:a16="http://schemas.microsoft.com/office/drawing/2014/main" id="{22602372-7E74-BF45-BB80-448139B970F5}"/>
              </a:ext>
            </a:extLst>
          </p:cNvPr>
          <p:cNvGraphicFramePr>
            <a:graphicFrameLocks noGrp="1"/>
          </p:cNvGraphicFramePr>
          <p:nvPr>
            <p:ph sz="half" idx="1"/>
            <p:extLst>
              <p:ext uri="{D42A27DB-BD31-4B8C-83A1-F6EECF244321}">
                <p14:modId xmlns:p14="http://schemas.microsoft.com/office/powerpoint/2010/main" val="4234796650"/>
              </p:ext>
            </p:extLst>
          </p:nvPr>
        </p:nvGraphicFramePr>
        <p:xfrm>
          <a:off x="838200" y="1825625"/>
          <a:ext cx="3108957" cy="2494280"/>
        </p:xfrm>
        <a:graphic>
          <a:graphicData uri="http://schemas.openxmlformats.org/drawingml/2006/table">
            <a:tbl>
              <a:tblPr firstRow="1" bandRow="1">
                <a:tableStyleId>{5C22544A-7EE6-4342-B048-85BDC9FD1C3A}</a:tableStyleId>
              </a:tblPr>
              <a:tblGrid>
                <a:gridCol w="931223">
                  <a:extLst>
                    <a:ext uri="{9D8B030D-6E8A-4147-A177-3AD203B41FA5}">
                      <a16:colId xmlns:a16="http://schemas.microsoft.com/office/drawing/2014/main" val="1203061362"/>
                    </a:ext>
                  </a:extLst>
                </a:gridCol>
                <a:gridCol w="819398">
                  <a:extLst>
                    <a:ext uri="{9D8B030D-6E8A-4147-A177-3AD203B41FA5}">
                      <a16:colId xmlns:a16="http://schemas.microsoft.com/office/drawing/2014/main" val="317895844"/>
                    </a:ext>
                  </a:extLst>
                </a:gridCol>
                <a:gridCol w="1358336">
                  <a:extLst>
                    <a:ext uri="{9D8B030D-6E8A-4147-A177-3AD203B41FA5}">
                      <a16:colId xmlns:a16="http://schemas.microsoft.com/office/drawing/2014/main" val="2590714308"/>
                    </a:ext>
                  </a:extLst>
                </a:gridCol>
              </a:tblGrid>
              <a:tr h="370840">
                <a:tc>
                  <a:txBody>
                    <a:bodyPr/>
                    <a:lstStyle/>
                    <a:p>
                      <a:pPr algn="ctr"/>
                      <a:r>
                        <a:rPr lang="en-US" dirty="0"/>
                        <a:t># stages</a:t>
                      </a:r>
                    </a:p>
                  </a:txBody>
                  <a:tcPr anchor="b"/>
                </a:tc>
                <a:tc>
                  <a:txBody>
                    <a:bodyPr/>
                    <a:lstStyle/>
                    <a:p>
                      <a:pPr algn="ctr"/>
                      <a:r>
                        <a:rPr lang="en-US" i="1" dirty="0" err="1"/>
                        <a:t>t</a:t>
                      </a:r>
                      <a:r>
                        <a:rPr lang="en-US" i="0" baseline="-25000" dirty="0" err="1"/>
                        <a:t>clock</a:t>
                      </a:r>
                      <a:endParaRPr lang="en-US" i="1" baseline="-25000" dirty="0"/>
                    </a:p>
                  </a:txBody>
                  <a:tcPr anchor="b"/>
                </a:tc>
                <a:tc>
                  <a:txBody>
                    <a:bodyPr/>
                    <a:lstStyle/>
                    <a:p>
                      <a:pPr algn="ctr"/>
                      <a:r>
                        <a:rPr lang="en-US" dirty="0"/>
                        <a:t>Throughput</a:t>
                      </a:r>
                    </a:p>
                  </a:txBody>
                  <a:tcPr anchor="b"/>
                </a:tc>
                <a:extLst>
                  <a:ext uri="{0D108BD9-81ED-4DB2-BD59-A6C34878D82A}">
                    <a16:rowId xmlns:a16="http://schemas.microsoft.com/office/drawing/2014/main" val="349570154"/>
                  </a:ext>
                </a:extLst>
              </a:tr>
              <a:tr h="370840">
                <a:tc>
                  <a:txBody>
                    <a:bodyPr/>
                    <a:lstStyle/>
                    <a:p>
                      <a:pPr algn="ctr"/>
                      <a:r>
                        <a:rPr lang="en-US" dirty="0"/>
                        <a:t>1</a:t>
                      </a:r>
                    </a:p>
                  </a:txBody>
                  <a:tcPr/>
                </a:tc>
                <a:tc>
                  <a:txBody>
                    <a:bodyPr/>
                    <a:lstStyle/>
                    <a:p>
                      <a:pPr algn="ctr"/>
                      <a:r>
                        <a:rPr lang="en-US" dirty="0"/>
                        <a:t>345ps</a:t>
                      </a:r>
                    </a:p>
                  </a:txBody>
                  <a:tcPr/>
                </a:tc>
                <a:tc>
                  <a:txBody>
                    <a:bodyPr/>
                    <a:lstStyle/>
                    <a:p>
                      <a:pPr algn="ctr"/>
                      <a:r>
                        <a:rPr lang="en-US" dirty="0"/>
                        <a:t>2.90 GIPS</a:t>
                      </a:r>
                    </a:p>
                  </a:txBody>
                  <a:tcPr/>
                </a:tc>
                <a:extLst>
                  <a:ext uri="{0D108BD9-81ED-4DB2-BD59-A6C34878D82A}">
                    <a16:rowId xmlns:a16="http://schemas.microsoft.com/office/drawing/2014/main" val="3365791074"/>
                  </a:ext>
                </a:extLst>
              </a:tr>
              <a:tr h="370840">
                <a:tc>
                  <a:txBody>
                    <a:bodyPr/>
                    <a:lstStyle/>
                    <a:p>
                      <a:pPr algn="ctr"/>
                      <a:r>
                        <a:rPr lang="en-US" dirty="0"/>
                        <a:t>2</a:t>
                      </a:r>
                    </a:p>
                  </a:txBody>
                  <a:tcPr/>
                </a:tc>
                <a:tc>
                  <a:txBody>
                    <a:bodyPr/>
                    <a:lstStyle/>
                    <a:p>
                      <a:pPr algn="ctr"/>
                      <a:r>
                        <a:rPr lang="en-US" dirty="0"/>
                        <a:t>185ps</a:t>
                      </a:r>
                    </a:p>
                  </a:txBody>
                  <a:tcPr/>
                </a:tc>
                <a:tc>
                  <a:txBody>
                    <a:bodyPr/>
                    <a:lstStyle/>
                    <a:p>
                      <a:pPr algn="ctr"/>
                      <a:r>
                        <a:rPr lang="en-US" dirty="0"/>
                        <a:t>5.41 GIPS</a:t>
                      </a:r>
                    </a:p>
                  </a:txBody>
                  <a:tcPr/>
                </a:tc>
                <a:extLst>
                  <a:ext uri="{0D108BD9-81ED-4DB2-BD59-A6C34878D82A}">
                    <a16:rowId xmlns:a16="http://schemas.microsoft.com/office/drawing/2014/main" val="3078020438"/>
                  </a:ext>
                </a:extLst>
              </a:tr>
              <a:tr h="370840">
                <a:tc>
                  <a:txBody>
                    <a:bodyPr/>
                    <a:lstStyle/>
                    <a:p>
                      <a:pPr algn="ctr"/>
                      <a:r>
                        <a:rPr lang="en-US" dirty="0"/>
                        <a:t>4</a:t>
                      </a:r>
                    </a:p>
                  </a:txBody>
                  <a:tcPr/>
                </a:tc>
                <a:tc>
                  <a:txBody>
                    <a:bodyPr/>
                    <a:lstStyle/>
                    <a:p>
                      <a:pPr algn="ctr"/>
                      <a:r>
                        <a:rPr lang="en-US" dirty="0"/>
                        <a:t>105ps</a:t>
                      </a:r>
                    </a:p>
                  </a:txBody>
                  <a:tcPr/>
                </a:tc>
                <a:tc>
                  <a:txBody>
                    <a:bodyPr/>
                    <a:lstStyle/>
                    <a:p>
                      <a:pPr algn="ctr"/>
                      <a:r>
                        <a:rPr lang="en-US" dirty="0"/>
                        <a:t>9.52 GIPS</a:t>
                      </a:r>
                    </a:p>
                  </a:txBody>
                  <a:tcPr/>
                </a:tc>
                <a:extLst>
                  <a:ext uri="{0D108BD9-81ED-4DB2-BD59-A6C34878D82A}">
                    <a16:rowId xmlns:a16="http://schemas.microsoft.com/office/drawing/2014/main" val="1223966418"/>
                  </a:ext>
                </a:extLst>
              </a:tr>
              <a:tr h="370840">
                <a:tc>
                  <a:txBody>
                    <a:bodyPr/>
                    <a:lstStyle/>
                    <a:p>
                      <a:pPr algn="ctr"/>
                      <a:r>
                        <a:rPr lang="en-US" dirty="0"/>
                        <a:t>8</a:t>
                      </a:r>
                    </a:p>
                  </a:txBody>
                  <a:tcPr/>
                </a:tc>
                <a:tc>
                  <a:txBody>
                    <a:bodyPr/>
                    <a:lstStyle/>
                    <a:p>
                      <a:pPr algn="ctr"/>
                      <a:r>
                        <a:rPr lang="en-US" dirty="0"/>
                        <a:t>65ps</a:t>
                      </a:r>
                    </a:p>
                  </a:txBody>
                  <a:tcPr/>
                </a:tc>
                <a:tc>
                  <a:txBody>
                    <a:bodyPr/>
                    <a:lstStyle/>
                    <a:p>
                      <a:pPr algn="ctr"/>
                      <a:r>
                        <a:rPr lang="en-US" dirty="0"/>
                        <a:t>15.38 GIPS</a:t>
                      </a:r>
                    </a:p>
                  </a:txBody>
                  <a:tcPr/>
                </a:tc>
                <a:extLst>
                  <a:ext uri="{0D108BD9-81ED-4DB2-BD59-A6C34878D82A}">
                    <a16:rowId xmlns:a16="http://schemas.microsoft.com/office/drawing/2014/main" val="4189900717"/>
                  </a:ext>
                </a:extLst>
              </a:tr>
              <a:tr h="370840">
                <a:tc>
                  <a:txBody>
                    <a:bodyPr/>
                    <a:lstStyle/>
                    <a:p>
                      <a:pPr algn="ctr"/>
                      <a:r>
                        <a:rPr lang="en-US" dirty="0"/>
                        <a:t>16</a:t>
                      </a:r>
                    </a:p>
                  </a:txBody>
                  <a:tcPr/>
                </a:tc>
                <a:tc>
                  <a:txBody>
                    <a:bodyPr/>
                    <a:lstStyle/>
                    <a:p>
                      <a:pPr algn="ctr"/>
                      <a:r>
                        <a:rPr lang="en-US" dirty="0"/>
                        <a:t>45ps</a:t>
                      </a:r>
                    </a:p>
                  </a:txBody>
                  <a:tcPr/>
                </a:tc>
                <a:tc>
                  <a:txBody>
                    <a:bodyPr/>
                    <a:lstStyle/>
                    <a:p>
                      <a:pPr algn="ctr"/>
                      <a:r>
                        <a:rPr lang="en-US" dirty="0"/>
                        <a:t>22.22 GIPS</a:t>
                      </a:r>
                    </a:p>
                  </a:txBody>
                  <a:tcPr/>
                </a:tc>
                <a:extLst>
                  <a:ext uri="{0D108BD9-81ED-4DB2-BD59-A6C34878D82A}">
                    <a16:rowId xmlns:a16="http://schemas.microsoft.com/office/drawing/2014/main" val="2897135756"/>
                  </a:ext>
                </a:extLst>
              </a:tr>
            </a:tbl>
          </a:graphicData>
        </a:graphic>
      </p:graphicFrame>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22" name="Group 21">
            <a:extLst>
              <a:ext uri="{FF2B5EF4-FFF2-40B4-BE49-F238E27FC236}">
                <a16:creationId xmlns:a16="http://schemas.microsoft.com/office/drawing/2014/main" id="{141D74A9-A8F4-384E-887D-1BF28802E21A}"/>
              </a:ext>
            </a:extLst>
          </p:cNvPr>
          <p:cNvGrpSpPr>
            <a:grpSpLocks noChangeAspect="1"/>
          </p:cNvGrpSpPr>
          <p:nvPr/>
        </p:nvGrpSpPr>
        <p:grpSpPr>
          <a:xfrm>
            <a:off x="4355690" y="2273030"/>
            <a:ext cx="1433016" cy="1371600"/>
            <a:chOff x="4355690" y="2273030"/>
            <a:chExt cx="2844980" cy="2723050"/>
          </a:xfrm>
        </p:grpSpPr>
        <p:sp>
          <p:nvSpPr>
            <p:cNvPr id="20" name="Rectangle 19">
              <a:extLst>
                <a:ext uri="{FF2B5EF4-FFF2-40B4-BE49-F238E27FC236}">
                  <a16:creationId xmlns:a16="http://schemas.microsoft.com/office/drawing/2014/main" id="{FBDB93D5-1654-A743-BB6A-5572B74F1667}"/>
                </a:ext>
              </a:extLst>
            </p:cNvPr>
            <p:cNvSpPr/>
            <p:nvPr/>
          </p:nvSpPr>
          <p:spPr>
            <a:xfrm>
              <a:off x="6831618" y="2273030"/>
              <a:ext cx="369052"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21" name="Rectangle 20">
              <a:extLst>
                <a:ext uri="{FF2B5EF4-FFF2-40B4-BE49-F238E27FC236}">
                  <a16:creationId xmlns:a16="http://schemas.microsoft.com/office/drawing/2014/main" id="{B6308D89-A2D2-AC47-A390-6EB138235B31}"/>
                </a:ext>
              </a:extLst>
            </p:cNvPr>
            <p:cNvSpPr/>
            <p:nvPr/>
          </p:nvSpPr>
          <p:spPr>
            <a:xfrm>
              <a:off x="4355690" y="2983924"/>
              <a:ext cx="234499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320ps</a:t>
              </a:r>
            </a:p>
          </p:txBody>
        </p:sp>
      </p:grpSp>
      <p:grpSp>
        <p:nvGrpSpPr>
          <p:cNvPr id="35" name="Group 34">
            <a:extLst>
              <a:ext uri="{FF2B5EF4-FFF2-40B4-BE49-F238E27FC236}">
                <a16:creationId xmlns:a16="http://schemas.microsoft.com/office/drawing/2014/main" id="{812A7100-4164-EC44-B8D7-C45C0B38257A}"/>
              </a:ext>
            </a:extLst>
          </p:cNvPr>
          <p:cNvGrpSpPr>
            <a:grpSpLocks noChangeAspect="1"/>
          </p:cNvGrpSpPr>
          <p:nvPr/>
        </p:nvGrpSpPr>
        <p:grpSpPr>
          <a:xfrm>
            <a:off x="4355690" y="2273030"/>
            <a:ext cx="1799974" cy="1371600"/>
            <a:chOff x="7681426" y="1365447"/>
            <a:chExt cx="3573504" cy="2723050"/>
          </a:xfrm>
        </p:grpSpPr>
        <p:sp>
          <p:nvSpPr>
            <p:cNvPr id="24" name="Rectangle 23">
              <a:extLst>
                <a:ext uri="{FF2B5EF4-FFF2-40B4-BE49-F238E27FC236}">
                  <a16:creationId xmlns:a16="http://schemas.microsoft.com/office/drawing/2014/main" id="{4A5F0C10-9C3D-314E-838F-90C082B931A3}"/>
                </a:ext>
              </a:extLst>
            </p:cNvPr>
            <p:cNvSpPr/>
            <p:nvPr/>
          </p:nvSpPr>
          <p:spPr>
            <a:xfrm>
              <a:off x="9027777" y="136544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25" name="Rectangle 24">
              <a:extLst>
                <a:ext uri="{FF2B5EF4-FFF2-40B4-BE49-F238E27FC236}">
                  <a16:creationId xmlns:a16="http://schemas.microsoft.com/office/drawing/2014/main" id="{F8B3AA19-0D1E-8348-9C60-ABC9B5ACB446}"/>
                </a:ext>
              </a:extLst>
            </p:cNvPr>
            <p:cNvSpPr/>
            <p:nvPr/>
          </p:nvSpPr>
          <p:spPr>
            <a:xfrm>
              <a:off x="10854884" y="136544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28" name="Rectangle 27">
              <a:extLst>
                <a:ext uri="{FF2B5EF4-FFF2-40B4-BE49-F238E27FC236}">
                  <a16:creationId xmlns:a16="http://schemas.microsoft.com/office/drawing/2014/main" id="{3BE94D56-2E2A-F240-9283-5694B3E83302}"/>
                </a:ext>
              </a:extLst>
            </p:cNvPr>
            <p:cNvSpPr/>
            <p:nvPr/>
          </p:nvSpPr>
          <p:spPr>
            <a:xfrm>
              <a:off x="7681426" y="2076341"/>
              <a:ext cx="128444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160ps</a:t>
              </a:r>
            </a:p>
          </p:txBody>
        </p:sp>
        <p:sp>
          <p:nvSpPr>
            <p:cNvPr id="29" name="Rectangle 28">
              <a:extLst>
                <a:ext uri="{FF2B5EF4-FFF2-40B4-BE49-F238E27FC236}">
                  <a16:creationId xmlns:a16="http://schemas.microsoft.com/office/drawing/2014/main" id="{8F4FD4C9-2CAA-9844-A5EB-B7023FA1C428}"/>
                </a:ext>
              </a:extLst>
            </p:cNvPr>
            <p:cNvSpPr/>
            <p:nvPr/>
          </p:nvSpPr>
          <p:spPr>
            <a:xfrm>
              <a:off x="9494676" y="2076341"/>
              <a:ext cx="1284444"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160ps</a:t>
              </a:r>
            </a:p>
          </p:txBody>
        </p:sp>
      </p:grpSp>
      <p:grpSp>
        <p:nvGrpSpPr>
          <p:cNvPr id="7" name="Group 6">
            <a:extLst>
              <a:ext uri="{FF2B5EF4-FFF2-40B4-BE49-F238E27FC236}">
                <a16:creationId xmlns:a16="http://schemas.microsoft.com/office/drawing/2014/main" id="{F3BEEB93-D63E-AF4D-8A2E-A71F9AB4F12D}"/>
              </a:ext>
            </a:extLst>
          </p:cNvPr>
          <p:cNvGrpSpPr>
            <a:grpSpLocks noChangeAspect="1"/>
          </p:cNvGrpSpPr>
          <p:nvPr/>
        </p:nvGrpSpPr>
        <p:grpSpPr>
          <a:xfrm>
            <a:off x="4355690" y="2273030"/>
            <a:ext cx="2894397" cy="1371600"/>
            <a:chOff x="2080343" y="1584239"/>
            <a:chExt cx="5746273" cy="2723050"/>
          </a:xfrm>
        </p:grpSpPr>
        <p:sp>
          <p:nvSpPr>
            <p:cNvPr id="9" name="Rectangle 8">
              <a:extLst>
                <a:ext uri="{FF2B5EF4-FFF2-40B4-BE49-F238E27FC236}">
                  <a16:creationId xmlns:a16="http://schemas.microsoft.com/office/drawing/2014/main" id="{06DDBC2B-F273-6B4C-8DE4-E53EEEEDEB62}"/>
                </a:ext>
              </a:extLst>
            </p:cNvPr>
            <p:cNvSpPr/>
            <p:nvPr/>
          </p:nvSpPr>
          <p:spPr>
            <a:xfrm>
              <a:off x="3066331"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10" name="Rectangle 9">
              <a:extLst>
                <a:ext uri="{FF2B5EF4-FFF2-40B4-BE49-F238E27FC236}">
                  <a16:creationId xmlns:a16="http://schemas.microsoft.com/office/drawing/2014/main" id="{FF8E23B8-82EF-994C-8F23-C3A45A0E2EFF}"/>
                </a:ext>
              </a:extLst>
            </p:cNvPr>
            <p:cNvSpPr/>
            <p:nvPr/>
          </p:nvSpPr>
          <p:spPr>
            <a:xfrm>
              <a:off x="4514484"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11" name="Rectangle 10">
              <a:extLst>
                <a:ext uri="{FF2B5EF4-FFF2-40B4-BE49-F238E27FC236}">
                  <a16:creationId xmlns:a16="http://schemas.microsoft.com/office/drawing/2014/main" id="{6464B367-4601-7F41-AA25-2543A672AA8C}"/>
                </a:ext>
              </a:extLst>
            </p:cNvPr>
            <p:cNvSpPr/>
            <p:nvPr/>
          </p:nvSpPr>
          <p:spPr>
            <a:xfrm>
              <a:off x="5969759"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12" name="Rectangle 11">
              <a:extLst>
                <a:ext uri="{FF2B5EF4-FFF2-40B4-BE49-F238E27FC236}">
                  <a16:creationId xmlns:a16="http://schemas.microsoft.com/office/drawing/2014/main" id="{6A334BA6-62DA-2349-B0A0-D2E76831C906}"/>
                </a:ext>
              </a:extLst>
            </p:cNvPr>
            <p:cNvSpPr/>
            <p:nvPr/>
          </p:nvSpPr>
          <p:spPr>
            <a:xfrm>
              <a:off x="7426570" y="1584239"/>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13" name="Rectangle 12">
              <a:extLst>
                <a:ext uri="{FF2B5EF4-FFF2-40B4-BE49-F238E27FC236}">
                  <a16:creationId xmlns:a16="http://schemas.microsoft.com/office/drawing/2014/main" id="{C8B7CAD5-7470-C74C-9FA2-E4612F941F2F}"/>
                </a:ext>
              </a:extLst>
            </p:cNvPr>
            <p:cNvSpPr/>
            <p:nvPr/>
          </p:nvSpPr>
          <p:spPr>
            <a:xfrm>
              <a:off x="20803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80ps</a:t>
              </a:r>
            </a:p>
          </p:txBody>
        </p:sp>
        <p:sp>
          <p:nvSpPr>
            <p:cNvPr id="14" name="Rectangle 13">
              <a:extLst>
                <a:ext uri="{FF2B5EF4-FFF2-40B4-BE49-F238E27FC236}">
                  <a16:creationId xmlns:a16="http://schemas.microsoft.com/office/drawing/2014/main" id="{47E704F4-BA6E-AD42-8C60-4450B8AECD9B}"/>
                </a:ext>
              </a:extLst>
            </p:cNvPr>
            <p:cNvSpPr/>
            <p:nvPr/>
          </p:nvSpPr>
          <p:spPr>
            <a:xfrm>
              <a:off x="3533230"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80ps</a:t>
              </a:r>
            </a:p>
          </p:txBody>
        </p:sp>
        <p:sp>
          <p:nvSpPr>
            <p:cNvPr id="15" name="Rectangle 14">
              <a:extLst>
                <a:ext uri="{FF2B5EF4-FFF2-40B4-BE49-F238E27FC236}">
                  <a16:creationId xmlns:a16="http://schemas.microsoft.com/office/drawing/2014/main" id="{A3C83B1E-D4AD-654B-A6E6-A6ACEC956CC3}"/>
                </a:ext>
              </a:extLst>
            </p:cNvPr>
            <p:cNvSpPr/>
            <p:nvPr/>
          </p:nvSpPr>
          <p:spPr>
            <a:xfrm>
              <a:off x="4988202"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80ps</a:t>
              </a:r>
            </a:p>
          </p:txBody>
        </p:sp>
        <p:sp>
          <p:nvSpPr>
            <p:cNvPr id="16" name="Rectangle 15">
              <a:extLst>
                <a:ext uri="{FF2B5EF4-FFF2-40B4-BE49-F238E27FC236}">
                  <a16:creationId xmlns:a16="http://schemas.microsoft.com/office/drawing/2014/main" id="{EE425DD3-78E0-714C-BBBB-203878886A38}"/>
                </a:ext>
              </a:extLst>
            </p:cNvPr>
            <p:cNvSpPr/>
            <p:nvPr/>
          </p:nvSpPr>
          <p:spPr>
            <a:xfrm>
              <a:off x="6445443" y="2295133"/>
              <a:ext cx="91440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80ps</a:t>
              </a:r>
            </a:p>
          </p:txBody>
        </p:sp>
      </p:grpSp>
      <p:grpSp>
        <p:nvGrpSpPr>
          <p:cNvPr id="53" name="Group 52">
            <a:extLst>
              <a:ext uri="{FF2B5EF4-FFF2-40B4-BE49-F238E27FC236}">
                <a16:creationId xmlns:a16="http://schemas.microsoft.com/office/drawing/2014/main" id="{DB79E41F-278F-5F44-B2F3-98251A1B6B6A}"/>
              </a:ext>
            </a:extLst>
          </p:cNvPr>
          <p:cNvGrpSpPr>
            <a:grpSpLocks noChangeAspect="1"/>
          </p:cNvGrpSpPr>
          <p:nvPr/>
        </p:nvGrpSpPr>
        <p:grpSpPr>
          <a:xfrm>
            <a:off x="4355690" y="2273030"/>
            <a:ext cx="4783720" cy="1371600"/>
            <a:chOff x="604800" y="-124077"/>
            <a:chExt cx="9497163" cy="2723050"/>
          </a:xfrm>
        </p:grpSpPr>
        <p:sp>
          <p:nvSpPr>
            <p:cNvPr id="37" name="Rectangle 36">
              <a:extLst>
                <a:ext uri="{FF2B5EF4-FFF2-40B4-BE49-F238E27FC236}">
                  <a16:creationId xmlns:a16="http://schemas.microsoft.com/office/drawing/2014/main" id="{FC0C0193-A42B-6A4B-9323-FA38FC385F1E}"/>
                </a:ext>
              </a:extLst>
            </p:cNvPr>
            <p:cNvSpPr/>
            <p:nvPr/>
          </p:nvSpPr>
          <p:spPr>
            <a:xfrm>
              <a:off x="6139127"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38" name="Rectangle 37">
              <a:extLst>
                <a:ext uri="{FF2B5EF4-FFF2-40B4-BE49-F238E27FC236}">
                  <a16:creationId xmlns:a16="http://schemas.microsoft.com/office/drawing/2014/main" id="{344DC89B-D2DF-FC45-9EC5-C85804150ABC}"/>
                </a:ext>
              </a:extLst>
            </p:cNvPr>
            <p:cNvSpPr/>
            <p:nvPr/>
          </p:nvSpPr>
          <p:spPr>
            <a:xfrm>
              <a:off x="7312933"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39" name="Rectangle 38">
              <a:extLst>
                <a:ext uri="{FF2B5EF4-FFF2-40B4-BE49-F238E27FC236}">
                  <a16:creationId xmlns:a16="http://schemas.microsoft.com/office/drawing/2014/main" id="{3749E199-76AB-3141-BFFC-536A76D1E8F9}"/>
                </a:ext>
              </a:extLst>
            </p:cNvPr>
            <p:cNvSpPr/>
            <p:nvPr/>
          </p:nvSpPr>
          <p:spPr>
            <a:xfrm>
              <a:off x="8503982"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40" name="Rectangle 39">
              <a:extLst>
                <a:ext uri="{FF2B5EF4-FFF2-40B4-BE49-F238E27FC236}">
                  <a16:creationId xmlns:a16="http://schemas.microsoft.com/office/drawing/2014/main" id="{CC463B70-22FB-C447-A725-0876359D77FD}"/>
                </a:ext>
              </a:extLst>
            </p:cNvPr>
            <p:cNvSpPr/>
            <p:nvPr/>
          </p:nvSpPr>
          <p:spPr>
            <a:xfrm>
              <a:off x="9701917"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41" name="Rectangle 40">
              <a:extLst>
                <a:ext uri="{FF2B5EF4-FFF2-40B4-BE49-F238E27FC236}">
                  <a16:creationId xmlns:a16="http://schemas.microsoft.com/office/drawing/2014/main" id="{80DC6F92-5958-334A-947D-21885496702D}"/>
                </a:ext>
              </a:extLst>
            </p:cNvPr>
            <p:cNvSpPr/>
            <p:nvPr/>
          </p:nvSpPr>
          <p:spPr>
            <a:xfrm>
              <a:off x="5415795"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42" name="Rectangle 41">
              <a:extLst>
                <a:ext uri="{FF2B5EF4-FFF2-40B4-BE49-F238E27FC236}">
                  <a16:creationId xmlns:a16="http://schemas.microsoft.com/office/drawing/2014/main" id="{302A35B2-149D-4C48-8C53-D54FA7C422C2}"/>
                </a:ext>
              </a:extLst>
            </p:cNvPr>
            <p:cNvSpPr/>
            <p:nvPr/>
          </p:nvSpPr>
          <p:spPr>
            <a:xfrm>
              <a:off x="6606026"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43" name="Rectangle 42">
              <a:extLst>
                <a:ext uri="{FF2B5EF4-FFF2-40B4-BE49-F238E27FC236}">
                  <a16:creationId xmlns:a16="http://schemas.microsoft.com/office/drawing/2014/main" id="{862B8434-FA2D-9E4C-BAEA-EDCF6486EF03}"/>
                </a:ext>
              </a:extLst>
            </p:cNvPr>
            <p:cNvSpPr/>
            <p:nvPr/>
          </p:nvSpPr>
          <p:spPr>
            <a:xfrm>
              <a:off x="7786651"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44" name="Rectangle 43">
              <a:extLst>
                <a:ext uri="{FF2B5EF4-FFF2-40B4-BE49-F238E27FC236}">
                  <a16:creationId xmlns:a16="http://schemas.microsoft.com/office/drawing/2014/main" id="{0821EA56-8BCC-5244-A500-6E5977852C44}"/>
                </a:ext>
              </a:extLst>
            </p:cNvPr>
            <p:cNvSpPr/>
            <p:nvPr/>
          </p:nvSpPr>
          <p:spPr>
            <a:xfrm>
              <a:off x="8979666"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45" name="Rectangle 44">
              <a:extLst>
                <a:ext uri="{FF2B5EF4-FFF2-40B4-BE49-F238E27FC236}">
                  <a16:creationId xmlns:a16="http://schemas.microsoft.com/office/drawing/2014/main" id="{7B2B4E8B-1474-8644-8AFA-C48519CB1C9A}"/>
                </a:ext>
              </a:extLst>
            </p:cNvPr>
            <p:cNvSpPr/>
            <p:nvPr/>
          </p:nvSpPr>
          <p:spPr>
            <a:xfrm>
              <a:off x="1328132"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46" name="Rectangle 45">
              <a:extLst>
                <a:ext uri="{FF2B5EF4-FFF2-40B4-BE49-F238E27FC236}">
                  <a16:creationId xmlns:a16="http://schemas.microsoft.com/office/drawing/2014/main" id="{86275B62-A737-9442-999A-005FC6DA3F84}"/>
                </a:ext>
              </a:extLst>
            </p:cNvPr>
            <p:cNvSpPr/>
            <p:nvPr/>
          </p:nvSpPr>
          <p:spPr>
            <a:xfrm>
              <a:off x="2501938"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47" name="Rectangle 46">
              <a:extLst>
                <a:ext uri="{FF2B5EF4-FFF2-40B4-BE49-F238E27FC236}">
                  <a16:creationId xmlns:a16="http://schemas.microsoft.com/office/drawing/2014/main" id="{9DEA0B34-96F0-BF44-A449-059AC445DEE7}"/>
                </a:ext>
              </a:extLst>
            </p:cNvPr>
            <p:cNvSpPr/>
            <p:nvPr/>
          </p:nvSpPr>
          <p:spPr>
            <a:xfrm>
              <a:off x="3692987"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48" name="Rectangle 47">
              <a:extLst>
                <a:ext uri="{FF2B5EF4-FFF2-40B4-BE49-F238E27FC236}">
                  <a16:creationId xmlns:a16="http://schemas.microsoft.com/office/drawing/2014/main" id="{9598DE56-119B-6C41-BFD6-86ABDF592305}"/>
                </a:ext>
              </a:extLst>
            </p:cNvPr>
            <p:cNvSpPr/>
            <p:nvPr/>
          </p:nvSpPr>
          <p:spPr>
            <a:xfrm>
              <a:off x="4890922" y="-124077"/>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25ps</a:t>
              </a:r>
            </a:p>
          </p:txBody>
        </p:sp>
        <p:sp>
          <p:nvSpPr>
            <p:cNvPr id="49" name="Rectangle 48">
              <a:extLst>
                <a:ext uri="{FF2B5EF4-FFF2-40B4-BE49-F238E27FC236}">
                  <a16:creationId xmlns:a16="http://schemas.microsoft.com/office/drawing/2014/main" id="{CD6B0D1D-9648-AB41-8B32-8EBC0E428CB8}"/>
                </a:ext>
              </a:extLst>
            </p:cNvPr>
            <p:cNvSpPr/>
            <p:nvPr/>
          </p:nvSpPr>
          <p:spPr>
            <a:xfrm>
              <a:off x="604800"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50" name="Rectangle 49">
              <a:extLst>
                <a:ext uri="{FF2B5EF4-FFF2-40B4-BE49-F238E27FC236}">
                  <a16:creationId xmlns:a16="http://schemas.microsoft.com/office/drawing/2014/main" id="{8476AE0C-8D67-B24C-B2BF-1A3BDD5537A1}"/>
                </a:ext>
              </a:extLst>
            </p:cNvPr>
            <p:cNvSpPr/>
            <p:nvPr/>
          </p:nvSpPr>
          <p:spPr>
            <a:xfrm>
              <a:off x="1795031"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51" name="Rectangle 50">
              <a:extLst>
                <a:ext uri="{FF2B5EF4-FFF2-40B4-BE49-F238E27FC236}">
                  <a16:creationId xmlns:a16="http://schemas.microsoft.com/office/drawing/2014/main" id="{4979B48B-22F3-1242-99B4-4D5531ABCA16}"/>
                </a:ext>
              </a:extLst>
            </p:cNvPr>
            <p:cNvSpPr/>
            <p:nvPr/>
          </p:nvSpPr>
          <p:spPr>
            <a:xfrm>
              <a:off x="2975656"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sp>
          <p:nvSpPr>
            <p:cNvPr id="52" name="Rectangle 51">
              <a:extLst>
                <a:ext uri="{FF2B5EF4-FFF2-40B4-BE49-F238E27FC236}">
                  <a16:creationId xmlns:a16="http://schemas.microsoft.com/office/drawing/2014/main" id="{34CF5AE4-E3B3-B44C-9852-872D3C26FA53}"/>
                </a:ext>
              </a:extLst>
            </p:cNvPr>
            <p:cNvSpPr/>
            <p:nvPr/>
          </p:nvSpPr>
          <p:spPr>
            <a:xfrm>
              <a:off x="4168671" y="586817"/>
              <a:ext cx="625625"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40ps</a:t>
              </a:r>
            </a:p>
          </p:txBody>
        </p:sp>
      </p:grpSp>
      <p:grpSp>
        <p:nvGrpSpPr>
          <p:cNvPr id="101" name="Group 100">
            <a:extLst>
              <a:ext uri="{FF2B5EF4-FFF2-40B4-BE49-F238E27FC236}">
                <a16:creationId xmlns:a16="http://schemas.microsoft.com/office/drawing/2014/main" id="{93540308-0E7D-834D-AF63-D0BB61FA8603}"/>
              </a:ext>
            </a:extLst>
          </p:cNvPr>
          <p:cNvGrpSpPr>
            <a:grpSpLocks noChangeAspect="1"/>
          </p:cNvGrpSpPr>
          <p:nvPr/>
        </p:nvGrpSpPr>
        <p:grpSpPr>
          <a:xfrm>
            <a:off x="4346299" y="2273030"/>
            <a:ext cx="9326071" cy="1371600"/>
            <a:chOff x="4038600" y="7431114"/>
            <a:chExt cx="18515133" cy="2723050"/>
          </a:xfrm>
        </p:grpSpPr>
        <p:sp>
          <p:nvSpPr>
            <p:cNvPr id="63" name="Rectangle 62">
              <a:extLst>
                <a:ext uri="{FF2B5EF4-FFF2-40B4-BE49-F238E27FC236}">
                  <a16:creationId xmlns:a16="http://schemas.microsoft.com/office/drawing/2014/main" id="{73D6FE57-120C-AF43-A427-804976B27E86}"/>
                </a:ext>
              </a:extLst>
            </p:cNvPr>
            <p:cNvSpPr/>
            <p:nvPr/>
          </p:nvSpPr>
          <p:spPr>
            <a:xfrm>
              <a:off x="4700157"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67" name="Rectangle 66">
              <a:extLst>
                <a:ext uri="{FF2B5EF4-FFF2-40B4-BE49-F238E27FC236}">
                  <a16:creationId xmlns:a16="http://schemas.microsoft.com/office/drawing/2014/main" id="{10EC01D3-92D8-6C4A-8B96-3F262A913149}"/>
                </a:ext>
              </a:extLst>
            </p:cNvPr>
            <p:cNvSpPr/>
            <p:nvPr/>
          </p:nvSpPr>
          <p:spPr>
            <a:xfrm>
              <a:off x="4038600"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71" name="Rectangle 70">
              <a:extLst>
                <a:ext uri="{FF2B5EF4-FFF2-40B4-BE49-F238E27FC236}">
                  <a16:creationId xmlns:a16="http://schemas.microsoft.com/office/drawing/2014/main" id="{0FFA5F40-BF98-564A-AC76-51951179A467}"/>
                </a:ext>
              </a:extLst>
            </p:cNvPr>
            <p:cNvSpPr/>
            <p:nvPr/>
          </p:nvSpPr>
          <p:spPr>
            <a:xfrm>
              <a:off x="5858700"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72" name="Rectangle 71">
              <a:extLst>
                <a:ext uri="{FF2B5EF4-FFF2-40B4-BE49-F238E27FC236}">
                  <a16:creationId xmlns:a16="http://schemas.microsoft.com/office/drawing/2014/main" id="{BDF0D982-FDAA-924A-9F20-40C897A3C526}"/>
                </a:ext>
              </a:extLst>
            </p:cNvPr>
            <p:cNvSpPr/>
            <p:nvPr/>
          </p:nvSpPr>
          <p:spPr>
            <a:xfrm>
              <a:off x="5197143"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73" name="Rectangle 72">
              <a:extLst>
                <a:ext uri="{FF2B5EF4-FFF2-40B4-BE49-F238E27FC236}">
                  <a16:creationId xmlns:a16="http://schemas.microsoft.com/office/drawing/2014/main" id="{18243FBB-D427-A64B-8449-6A2EF47CCBFE}"/>
                </a:ext>
              </a:extLst>
            </p:cNvPr>
            <p:cNvSpPr/>
            <p:nvPr/>
          </p:nvSpPr>
          <p:spPr>
            <a:xfrm>
              <a:off x="7032506"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74" name="Rectangle 73">
              <a:extLst>
                <a:ext uri="{FF2B5EF4-FFF2-40B4-BE49-F238E27FC236}">
                  <a16:creationId xmlns:a16="http://schemas.microsoft.com/office/drawing/2014/main" id="{79C7DE70-6856-B946-B267-E41322B16E58}"/>
                </a:ext>
              </a:extLst>
            </p:cNvPr>
            <p:cNvSpPr/>
            <p:nvPr/>
          </p:nvSpPr>
          <p:spPr>
            <a:xfrm>
              <a:off x="6370949"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75" name="Rectangle 74">
              <a:extLst>
                <a:ext uri="{FF2B5EF4-FFF2-40B4-BE49-F238E27FC236}">
                  <a16:creationId xmlns:a16="http://schemas.microsoft.com/office/drawing/2014/main" id="{D9C80B85-1CAC-434D-BCD3-C24B22ACEEDE}"/>
                </a:ext>
              </a:extLst>
            </p:cNvPr>
            <p:cNvSpPr/>
            <p:nvPr/>
          </p:nvSpPr>
          <p:spPr>
            <a:xfrm>
              <a:off x="8191049"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76" name="Rectangle 75">
              <a:extLst>
                <a:ext uri="{FF2B5EF4-FFF2-40B4-BE49-F238E27FC236}">
                  <a16:creationId xmlns:a16="http://schemas.microsoft.com/office/drawing/2014/main" id="{7B10A339-DEBC-9448-958E-53FE4EB15B1F}"/>
                </a:ext>
              </a:extLst>
            </p:cNvPr>
            <p:cNvSpPr/>
            <p:nvPr/>
          </p:nvSpPr>
          <p:spPr>
            <a:xfrm>
              <a:off x="7529492"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77" name="Rectangle 76">
              <a:extLst>
                <a:ext uri="{FF2B5EF4-FFF2-40B4-BE49-F238E27FC236}">
                  <a16:creationId xmlns:a16="http://schemas.microsoft.com/office/drawing/2014/main" id="{9685A7BB-585B-7B44-A380-0F4A4991DC56}"/>
                </a:ext>
              </a:extLst>
            </p:cNvPr>
            <p:cNvSpPr/>
            <p:nvPr/>
          </p:nvSpPr>
          <p:spPr>
            <a:xfrm>
              <a:off x="9345214"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78" name="Rectangle 77">
              <a:extLst>
                <a:ext uri="{FF2B5EF4-FFF2-40B4-BE49-F238E27FC236}">
                  <a16:creationId xmlns:a16="http://schemas.microsoft.com/office/drawing/2014/main" id="{7BC4A0D4-F4BD-924F-99B2-4BDFEA2151C0}"/>
                </a:ext>
              </a:extLst>
            </p:cNvPr>
            <p:cNvSpPr/>
            <p:nvPr/>
          </p:nvSpPr>
          <p:spPr>
            <a:xfrm>
              <a:off x="8683657"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79" name="Rectangle 78">
              <a:extLst>
                <a:ext uri="{FF2B5EF4-FFF2-40B4-BE49-F238E27FC236}">
                  <a16:creationId xmlns:a16="http://schemas.microsoft.com/office/drawing/2014/main" id="{6C295727-C2F9-EF4E-938D-F6B84F8ACD68}"/>
                </a:ext>
              </a:extLst>
            </p:cNvPr>
            <p:cNvSpPr/>
            <p:nvPr/>
          </p:nvSpPr>
          <p:spPr>
            <a:xfrm>
              <a:off x="10503757"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80" name="Rectangle 79">
              <a:extLst>
                <a:ext uri="{FF2B5EF4-FFF2-40B4-BE49-F238E27FC236}">
                  <a16:creationId xmlns:a16="http://schemas.microsoft.com/office/drawing/2014/main" id="{32B27C7B-F5D3-8B46-A40F-516DFE280C8B}"/>
                </a:ext>
              </a:extLst>
            </p:cNvPr>
            <p:cNvSpPr/>
            <p:nvPr/>
          </p:nvSpPr>
          <p:spPr>
            <a:xfrm>
              <a:off x="9842200"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81" name="Rectangle 80">
              <a:extLst>
                <a:ext uri="{FF2B5EF4-FFF2-40B4-BE49-F238E27FC236}">
                  <a16:creationId xmlns:a16="http://schemas.microsoft.com/office/drawing/2014/main" id="{F21C41A8-2A13-C84D-8805-28B2D943649B}"/>
                </a:ext>
              </a:extLst>
            </p:cNvPr>
            <p:cNvSpPr/>
            <p:nvPr/>
          </p:nvSpPr>
          <p:spPr>
            <a:xfrm>
              <a:off x="11677563"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82" name="Rectangle 81">
              <a:extLst>
                <a:ext uri="{FF2B5EF4-FFF2-40B4-BE49-F238E27FC236}">
                  <a16:creationId xmlns:a16="http://schemas.microsoft.com/office/drawing/2014/main" id="{3393AF88-1C0A-5649-B257-50E050FAE4DA}"/>
                </a:ext>
              </a:extLst>
            </p:cNvPr>
            <p:cNvSpPr/>
            <p:nvPr/>
          </p:nvSpPr>
          <p:spPr>
            <a:xfrm>
              <a:off x="11016006"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83" name="Rectangle 82">
              <a:extLst>
                <a:ext uri="{FF2B5EF4-FFF2-40B4-BE49-F238E27FC236}">
                  <a16:creationId xmlns:a16="http://schemas.microsoft.com/office/drawing/2014/main" id="{4FA6A835-9CA0-F74F-9145-495D8B638D94}"/>
                </a:ext>
              </a:extLst>
            </p:cNvPr>
            <p:cNvSpPr/>
            <p:nvPr/>
          </p:nvSpPr>
          <p:spPr>
            <a:xfrm>
              <a:off x="12836106"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84" name="Rectangle 83">
              <a:extLst>
                <a:ext uri="{FF2B5EF4-FFF2-40B4-BE49-F238E27FC236}">
                  <a16:creationId xmlns:a16="http://schemas.microsoft.com/office/drawing/2014/main" id="{68C9D0C8-254B-0640-87CB-7AEA2926C736}"/>
                </a:ext>
              </a:extLst>
            </p:cNvPr>
            <p:cNvSpPr/>
            <p:nvPr/>
          </p:nvSpPr>
          <p:spPr>
            <a:xfrm>
              <a:off x="12174549"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85" name="Rectangle 84">
              <a:extLst>
                <a:ext uri="{FF2B5EF4-FFF2-40B4-BE49-F238E27FC236}">
                  <a16:creationId xmlns:a16="http://schemas.microsoft.com/office/drawing/2014/main" id="{3C18348A-7CE2-AC4F-92DD-A949F8B0F823}"/>
                </a:ext>
              </a:extLst>
            </p:cNvPr>
            <p:cNvSpPr/>
            <p:nvPr/>
          </p:nvSpPr>
          <p:spPr>
            <a:xfrm>
              <a:off x="14017738"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86" name="Rectangle 85">
              <a:extLst>
                <a:ext uri="{FF2B5EF4-FFF2-40B4-BE49-F238E27FC236}">
                  <a16:creationId xmlns:a16="http://schemas.microsoft.com/office/drawing/2014/main" id="{14AD16AD-8F13-644F-B472-B1E31826964F}"/>
                </a:ext>
              </a:extLst>
            </p:cNvPr>
            <p:cNvSpPr/>
            <p:nvPr/>
          </p:nvSpPr>
          <p:spPr>
            <a:xfrm>
              <a:off x="13356181"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87" name="Rectangle 86">
              <a:extLst>
                <a:ext uri="{FF2B5EF4-FFF2-40B4-BE49-F238E27FC236}">
                  <a16:creationId xmlns:a16="http://schemas.microsoft.com/office/drawing/2014/main" id="{FC5D720D-AC8C-B546-B8EB-423DAB71DCEF}"/>
                </a:ext>
              </a:extLst>
            </p:cNvPr>
            <p:cNvSpPr/>
            <p:nvPr/>
          </p:nvSpPr>
          <p:spPr>
            <a:xfrm>
              <a:off x="15176281"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88" name="Rectangle 87">
              <a:extLst>
                <a:ext uri="{FF2B5EF4-FFF2-40B4-BE49-F238E27FC236}">
                  <a16:creationId xmlns:a16="http://schemas.microsoft.com/office/drawing/2014/main" id="{93E41F4C-89EE-2C40-9840-9B7A3CD10814}"/>
                </a:ext>
              </a:extLst>
            </p:cNvPr>
            <p:cNvSpPr/>
            <p:nvPr/>
          </p:nvSpPr>
          <p:spPr>
            <a:xfrm>
              <a:off x="14514724"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89" name="Rectangle 88">
              <a:extLst>
                <a:ext uri="{FF2B5EF4-FFF2-40B4-BE49-F238E27FC236}">
                  <a16:creationId xmlns:a16="http://schemas.microsoft.com/office/drawing/2014/main" id="{9A8067E9-8175-134D-9590-30F04DF71ECC}"/>
                </a:ext>
              </a:extLst>
            </p:cNvPr>
            <p:cNvSpPr/>
            <p:nvPr/>
          </p:nvSpPr>
          <p:spPr>
            <a:xfrm>
              <a:off x="16350087"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90" name="Rectangle 89">
              <a:extLst>
                <a:ext uri="{FF2B5EF4-FFF2-40B4-BE49-F238E27FC236}">
                  <a16:creationId xmlns:a16="http://schemas.microsoft.com/office/drawing/2014/main" id="{53DD8EC0-BE1A-FD4C-BA54-A704174C21CA}"/>
                </a:ext>
              </a:extLst>
            </p:cNvPr>
            <p:cNvSpPr/>
            <p:nvPr/>
          </p:nvSpPr>
          <p:spPr>
            <a:xfrm>
              <a:off x="15688530"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91" name="Rectangle 90">
              <a:extLst>
                <a:ext uri="{FF2B5EF4-FFF2-40B4-BE49-F238E27FC236}">
                  <a16:creationId xmlns:a16="http://schemas.microsoft.com/office/drawing/2014/main" id="{3357A23A-FDE8-2540-9BB1-1E6119B86E7D}"/>
                </a:ext>
              </a:extLst>
            </p:cNvPr>
            <p:cNvSpPr/>
            <p:nvPr/>
          </p:nvSpPr>
          <p:spPr>
            <a:xfrm>
              <a:off x="17508630"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92" name="Rectangle 91">
              <a:extLst>
                <a:ext uri="{FF2B5EF4-FFF2-40B4-BE49-F238E27FC236}">
                  <a16:creationId xmlns:a16="http://schemas.microsoft.com/office/drawing/2014/main" id="{6CF2E841-53C4-E54E-B6C3-8D471A401C57}"/>
                </a:ext>
              </a:extLst>
            </p:cNvPr>
            <p:cNvSpPr/>
            <p:nvPr/>
          </p:nvSpPr>
          <p:spPr>
            <a:xfrm>
              <a:off x="16847073"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93" name="Rectangle 92">
              <a:extLst>
                <a:ext uri="{FF2B5EF4-FFF2-40B4-BE49-F238E27FC236}">
                  <a16:creationId xmlns:a16="http://schemas.microsoft.com/office/drawing/2014/main" id="{F861DFEC-E627-3E41-910F-6C8403EC66F4}"/>
                </a:ext>
              </a:extLst>
            </p:cNvPr>
            <p:cNvSpPr/>
            <p:nvPr/>
          </p:nvSpPr>
          <p:spPr>
            <a:xfrm>
              <a:off x="18662795"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94" name="Rectangle 93">
              <a:extLst>
                <a:ext uri="{FF2B5EF4-FFF2-40B4-BE49-F238E27FC236}">
                  <a16:creationId xmlns:a16="http://schemas.microsoft.com/office/drawing/2014/main" id="{51EE2A32-C5CD-9C48-A403-BF1EA9E07EBF}"/>
                </a:ext>
              </a:extLst>
            </p:cNvPr>
            <p:cNvSpPr/>
            <p:nvPr/>
          </p:nvSpPr>
          <p:spPr>
            <a:xfrm>
              <a:off x="18001238"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95" name="Rectangle 94">
              <a:extLst>
                <a:ext uri="{FF2B5EF4-FFF2-40B4-BE49-F238E27FC236}">
                  <a16:creationId xmlns:a16="http://schemas.microsoft.com/office/drawing/2014/main" id="{9EBB61F1-2129-3049-B489-073E94168B75}"/>
                </a:ext>
              </a:extLst>
            </p:cNvPr>
            <p:cNvSpPr/>
            <p:nvPr/>
          </p:nvSpPr>
          <p:spPr>
            <a:xfrm>
              <a:off x="19821338"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96" name="Rectangle 95">
              <a:extLst>
                <a:ext uri="{FF2B5EF4-FFF2-40B4-BE49-F238E27FC236}">
                  <a16:creationId xmlns:a16="http://schemas.microsoft.com/office/drawing/2014/main" id="{29B63303-F09C-DB4A-9CF2-999A200F044F}"/>
                </a:ext>
              </a:extLst>
            </p:cNvPr>
            <p:cNvSpPr/>
            <p:nvPr/>
          </p:nvSpPr>
          <p:spPr>
            <a:xfrm>
              <a:off x="19159781"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97" name="Rectangle 96">
              <a:extLst>
                <a:ext uri="{FF2B5EF4-FFF2-40B4-BE49-F238E27FC236}">
                  <a16:creationId xmlns:a16="http://schemas.microsoft.com/office/drawing/2014/main" id="{EC41E6F5-B983-4749-B7E5-4E67C6563A07}"/>
                </a:ext>
              </a:extLst>
            </p:cNvPr>
            <p:cNvSpPr/>
            <p:nvPr/>
          </p:nvSpPr>
          <p:spPr>
            <a:xfrm>
              <a:off x="20995144"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98" name="Rectangle 97">
              <a:extLst>
                <a:ext uri="{FF2B5EF4-FFF2-40B4-BE49-F238E27FC236}">
                  <a16:creationId xmlns:a16="http://schemas.microsoft.com/office/drawing/2014/main" id="{6AF0B013-06CF-014A-8A10-7E0B473E869B}"/>
                </a:ext>
              </a:extLst>
            </p:cNvPr>
            <p:cNvSpPr/>
            <p:nvPr/>
          </p:nvSpPr>
          <p:spPr>
            <a:xfrm>
              <a:off x="20333587"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sp>
          <p:nvSpPr>
            <p:cNvPr id="99" name="Rectangle 98">
              <a:extLst>
                <a:ext uri="{FF2B5EF4-FFF2-40B4-BE49-F238E27FC236}">
                  <a16:creationId xmlns:a16="http://schemas.microsoft.com/office/drawing/2014/main" id="{24068543-F70F-3B44-BCC5-32C21EDDB4EC}"/>
                </a:ext>
              </a:extLst>
            </p:cNvPr>
            <p:cNvSpPr/>
            <p:nvPr/>
          </p:nvSpPr>
          <p:spPr>
            <a:xfrm>
              <a:off x="22153687" y="7431114"/>
              <a:ext cx="400046" cy="272305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800" dirty="0">
                  <a:solidFill>
                    <a:schemeClr val="tx1"/>
                  </a:solidFill>
                </a:rPr>
                <a:t>25ps</a:t>
              </a:r>
            </a:p>
          </p:txBody>
        </p:sp>
        <p:sp>
          <p:nvSpPr>
            <p:cNvPr id="100" name="Rectangle 99">
              <a:extLst>
                <a:ext uri="{FF2B5EF4-FFF2-40B4-BE49-F238E27FC236}">
                  <a16:creationId xmlns:a16="http://schemas.microsoft.com/office/drawing/2014/main" id="{4B124DCB-8F2B-0847-84F6-3582981BE32A}"/>
                </a:ext>
              </a:extLst>
            </p:cNvPr>
            <p:cNvSpPr/>
            <p:nvPr/>
          </p:nvSpPr>
          <p:spPr>
            <a:xfrm>
              <a:off x="21492130" y="8142008"/>
              <a:ext cx="563850" cy="13012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20 </a:t>
              </a:r>
              <a:r>
                <a:rPr lang="en-US" sz="1000" dirty="0" err="1"/>
                <a:t>ps</a:t>
              </a:r>
              <a:endParaRPr lang="en-US" sz="1000" dirty="0"/>
            </a:p>
          </p:txBody>
        </p:sp>
      </p:grpSp>
      <p:pic>
        <p:nvPicPr>
          <p:cNvPr id="102" name="Picture 101">
            <a:extLst>
              <a:ext uri="{FF2B5EF4-FFF2-40B4-BE49-F238E27FC236}">
                <a16:creationId xmlns:a16="http://schemas.microsoft.com/office/drawing/2014/main" id="{841CCEAD-820F-5042-A019-C4BE6D079549}"/>
              </a:ext>
            </a:extLst>
          </p:cNvPr>
          <p:cNvPicPr>
            <a:picLocks noChangeAspect="1"/>
          </p:cNvPicPr>
          <p:nvPr/>
        </p:nvPicPr>
        <p:blipFill>
          <a:blip r:embed="rId3"/>
          <a:stretch>
            <a:fillRect/>
          </a:stretch>
        </p:blipFill>
        <p:spPr>
          <a:xfrm>
            <a:off x="4771144" y="3744708"/>
            <a:ext cx="5185204" cy="3113292"/>
          </a:xfrm>
          <a:prstGeom prst="rect">
            <a:avLst/>
          </a:prstGeom>
        </p:spPr>
      </p:pic>
      <p:sp>
        <p:nvSpPr>
          <p:cNvPr id="103" name="Rectangle 102">
            <a:extLst>
              <a:ext uri="{FF2B5EF4-FFF2-40B4-BE49-F238E27FC236}">
                <a16:creationId xmlns:a16="http://schemas.microsoft.com/office/drawing/2014/main" id="{3D4D750D-E4C0-1A46-89B7-2990D39599E3}"/>
              </a:ext>
            </a:extLst>
          </p:cNvPr>
          <p:cNvSpPr/>
          <p:nvPr/>
        </p:nvSpPr>
        <p:spPr>
          <a:xfrm>
            <a:off x="850938" y="3942608"/>
            <a:ext cx="3200400" cy="150545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0EAB26C-1049-7142-86AA-FDFE9EE1E47E}"/>
              </a:ext>
            </a:extLst>
          </p:cNvPr>
          <p:cNvSpPr/>
          <p:nvPr/>
        </p:nvSpPr>
        <p:spPr>
          <a:xfrm>
            <a:off x="858542" y="3567178"/>
            <a:ext cx="3200400" cy="150545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B1BBC9F-4D9F-F445-A360-0B05290F7C67}"/>
              </a:ext>
            </a:extLst>
          </p:cNvPr>
          <p:cNvSpPr/>
          <p:nvPr/>
        </p:nvSpPr>
        <p:spPr>
          <a:xfrm>
            <a:off x="858542" y="3189881"/>
            <a:ext cx="3200400" cy="150545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07A23A8-3B13-914F-A4E8-45D0D27107C6}"/>
              </a:ext>
            </a:extLst>
          </p:cNvPr>
          <p:cNvSpPr/>
          <p:nvPr/>
        </p:nvSpPr>
        <p:spPr>
          <a:xfrm>
            <a:off x="858542" y="2836846"/>
            <a:ext cx="3200400" cy="150545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8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nodeType="clickEffect">
                                  <p:stCondLst>
                                    <p:cond delay="0"/>
                                  </p:stCondLst>
                                  <p:childTnLst>
                                    <p:animEffect transition="out" filter="randombar(vertical)">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4" presetClass="entr" presetSubtype="5"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randombar(vertical)">
                                      <p:cBhvr>
                                        <p:cTn id="10" dur="500"/>
                                        <p:tgtEl>
                                          <p:spTgt spid="35"/>
                                        </p:tgtEl>
                                      </p:cBhvr>
                                    </p:animEffect>
                                  </p:childTnLst>
                                </p:cTn>
                              </p:par>
                              <p:par>
                                <p:cTn id="11" presetID="10" presetClass="exit" presetSubtype="0" fill="hold" grpId="0" nodeType="withEffect">
                                  <p:stCondLst>
                                    <p:cond delay="0"/>
                                  </p:stCondLst>
                                  <p:childTnLst>
                                    <p:animEffect transition="out" filter="fade">
                                      <p:cBhvr>
                                        <p:cTn id="12" dur="500"/>
                                        <p:tgtEl>
                                          <p:spTgt spid="106"/>
                                        </p:tgtEl>
                                      </p:cBhvr>
                                    </p:animEffect>
                                    <p:set>
                                      <p:cBhvr>
                                        <p:cTn id="13" dur="1" fill="hold">
                                          <p:stCondLst>
                                            <p:cond delay="499"/>
                                          </p:stCondLst>
                                        </p:cTn>
                                        <p:tgtEl>
                                          <p:spTgt spid="10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xit" presetSubtype="5" fill="hold" nodeType="clickEffect">
                                  <p:stCondLst>
                                    <p:cond delay="0"/>
                                  </p:stCondLst>
                                  <p:childTnLst>
                                    <p:animEffect transition="out" filter="randombar(vertical)">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14" presetClass="entr" presetSubtype="5"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vertical)">
                                      <p:cBhvr>
                                        <p:cTn id="21" dur="500"/>
                                        <p:tgtEl>
                                          <p:spTgt spid="7"/>
                                        </p:tgtEl>
                                      </p:cBhvr>
                                    </p:animEffect>
                                  </p:childTnLst>
                                </p:cTn>
                              </p:par>
                              <p:par>
                                <p:cTn id="22" presetID="10" presetClass="exit" presetSubtype="0" fill="hold" grpId="0" nodeType="withEffect">
                                  <p:stCondLst>
                                    <p:cond delay="0"/>
                                  </p:stCondLst>
                                  <p:childTnLst>
                                    <p:animEffect transition="out" filter="fade">
                                      <p:cBhvr>
                                        <p:cTn id="23" dur="500"/>
                                        <p:tgtEl>
                                          <p:spTgt spid="105"/>
                                        </p:tgtEl>
                                      </p:cBhvr>
                                    </p:animEffect>
                                    <p:set>
                                      <p:cBhvr>
                                        <p:cTn id="24" dur="1" fill="hold">
                                          <p:stCondLst>
                                            <p:cond delay="499"/>
                                          </p:stCondLst>
                                        </p:cTn>
                                        <p:tgtEl>
                                          <p:spTgt spid="10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xit" presetSubtype="5" fill="hold" nodeType="clickEffect">
                                  <p:stCondLst>
                                    <p:cond delay="0"/>
                                  </p:stCondLst>
                                  <p:childTnLst>
                                    <p:animEffect transition="out" filter="randombar(vertical)">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4" presetClass="entr" presetSubtype="5"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randombar(vertical)">
                                      <p:cBhvr>
                                        <p:cTn id="32" dur="500"/>
                                        <p:tgtEl>
                                          <p:spTgt spid="53"/>
                                        </p:tgtEl>
                                      </p:cBhvr>
                                    </p:animEffect>
                                  </p:childTnLst>
                                </p:cTn>
                              </p:par>
                              <p:par>
                                <p:cTn id="33" presetID="10" presetClass="exit" presetSubtype="0" fill="hold" grpId="0" nodeType="withEffect">
                                  <p:stCondLst>
                                    <p:cond delay="0"/>
                                  </p:stCondLst>
                                  <p:childTnLst>
                                    <p:animEffect transition="out" filter="fade">
                                      <p:cBhvr>
                                        <p:cTn id="34" dur="500"/>
                                        <p:tgtEl>
                                          <p:spTgt spid="104"/>
                                        </p:tgtEl>
                                      </p:cBhvr>
                                    </p:animEffect>
                                    <p:set>
                                      <p:cBhvr>
                                        <p:cTn id="35" dur="1" fill="hold">
                                          <p:stCondLst>
                                            <p:cond delay="499"/>
                                          </p:stCondLst>
                                        </p:cTn>
                                        <p:tgtEl>
                                          <p:spTgt spid="10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xit" presetSubtype="5" fill="hold" nodeType="clickEffect">
                                  <p:stCondLst>
                                    <p:cond delay="0"/>
                                  </p:stCondLst>
                                  <p:childTnLst>
                                    <p:animEffect transition="out" filter="randombar(vertical)">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14" presetClass="entr" presetSubtype="5"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randombar(vertical)">
                                      <p:cBhvr>
                                        <p:cTn id="43" dur="500"/>
                                        <p:tgtEl>
                                          <p:spTgt spid="101"/>
                                        </p:tgtEl>
                                      </p:cBhvr>
                                    </p:animEffect>
                                  </p:childTnLst>
                                </p:cTn>
                              </p:par>
                              <p:par>
                                <p:cTn id="44" presetID="10" presetClass="exit" presetSubtype="0" fill="hold" grpId="0" nodeType="withEffect">
                                  <p:stCondLst>
                                    <p:cond delay="0"/>
                                  </p:stCondLst>
                                  <p:childTnLst>
                                    <p:animEffect transition="out" filter="fade">
                                      <p:cBhvr>
                                        <p:cTn id="45" dur="500"/>
                                        <p:tgtEl>
                                          <p:spTgt spid="103"/>
                                        </p:tgtEl>
                                      </p:cBhvr>
                                    </p:animEffect>
                                    <p:set>
                                      <p:cBhvr>
                                        <p:cTn id="46" dur="1" fill="hold">
                                          <p:stCondLst>
                                            <p:cond delay="499"/>
                                          </p:stCondLst>
                                        </p:cTn>
                                        <p:tgtEl>
                                          <p:spTgt spid="103"/>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29348D-5A38-CC46-9A80-2A9E793BD31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41F52E8-73BA-C741-821C-58F1C85C26A7}"/>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32</a:t>
            </a:fld>
            <a:endParaRPr lang="en-US"/>
          </a:p>
        </p:txBody>
      </p:sp>
      <p:sp>
        <p:nvSpPr>
          <p:cNvPr id="7" name="Title 6">
            <a:extLst>
              <a:ext uri="{FF2B5EF4-FFF2-40B4-BE49-F238E27FC236}">
                <a16:creationId xmlns:a16="http://schemas.microsoft.com/office/drawing/2014/main" id="{29C9FB10-D20E-F44C-9CE7-73568888B7C6}"/>
              </a:ext>
            </a:extLst>
          </p:cNvPr>
          <p:cNvSpPr>
            <a:spLocks noGrp="1"/>
          </p:cNvSpPr>
          <p:nvPr>
            <p:ph type="title"/>
          </p:nvPr>
        </p:nvSpPr>
        <p:spPr>
          <a:xfrm>
            <a:off x="831850" y="1709738"/>
            <a:ext cx="10515600" cy="2852737"/>
          </a:xfrm>
        </p:spPr>
        <p:txBody>
          <a:bodyPr/>
          <a:lstStyle/>
          <a:p>
            <a:r>
              <a:rPr lang="en-US" dirty="0"/>
              <a:t>Pipeline Hazards</a:t>
            </a:r>
          </a:p>
        </p:txBody>
      </p:sp>
      <p:sp>
        <p:nvSpPr>
          <p:cNvPr id="9" name="Text Placeholder 8">
            <a:extLst>
              <a:ext uri="{FF2B5EF4-FFF2-40B4-BE49-F238E27FC236}">
                <a16:creationId xmlns:a16="http://schemas.microsoft.com/office/drawing/2014/main" id="{1E1CBBCF-9424-A148-ABCE-D38F6E8BC3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5442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Data Dependences</a:t>
            </a:r>
          </a:p>
        </p:txBody>
      </p:sp>
      <p:sp>
        <p:nvSpPr>
          <p:cNvPr id="8" name="Content Placeholder 7">
            <a:extLst>
              <a:ext uri="{FF2B5EF4-FFF2-40B4-BE49-F238E27FC236}">
                <a16:creationId xmlns:a16="http://schemas.microsoft.com/office/drawing/2014/main" id="{2A8F668D-8555-CD47-972C-12D1C3B89DBC}"/>
              </a:ext>
            </a:extLst>
          </p:cNvPr>
          <p:cNvSpPr>
            <a:spLocks noGrp="1"/>
          </p:cNvSpPr>
          <p:nvPr>
            <p:ph sz="half" idx="2"/>
          </p:nvPr>
        </p:nvSpPr>
        <p:spPr/>
        <p:txBody>
          <a:bodyPr/>
          <a:lstStyle/>
          <a:p>
            <a:r>
              <a:rPr lang="en-US" dirty="0"/>
              <a:t>Data dependences are </a:t>
            </a:r>
            <a:r>
              <a:rPr lang="en-US" i="1" dirty="0"/>
              <a:t>not</a:t>
            </a:r>
            <a:r>
              <a:rPr lang="en-US" dirty="0"/>
              <a:t> bad</a:t>
            </a:r>
            <a:endParaRPr lang="en-US" i="1" dirty="0"/>
          </a:p>
          <a:p>
            <a:r>
              <a:rPr lang="en-US" dirty="0"/>
              <a:t>Read After Write (</a:t>
            </a:r>
            <a:r>
              <a:rPr lang="en-US" i="1" dirty="0"/>
              <a:t>RAW</a:t>
            </a:r>
            <a:r>
              <a:rPr lang="en-US" dirty="0"/>
              <a:t>)</a:t>
            </a:r>
          </a:p>
          <a:p>
            <a:pPr lvl="1"/>
            <a:r>
              <a:rPr lang="en-US" dirty="0"/>
              <a:t>Using the result of an earlier calculation</a:t>
            </a:r>
          </a:p>
          <a:p>
            <a:r>
              <a:rPr lang="en-US" dirty="0"/>
              <a:t>Write After Read (</a:t>
            </a:r>
            <a:r>
              <a:rPr lang="en-US" i="1" dirty="0"/>
              <a:t>WAR</a:t>
            </a:r>
            <a:r>
              <a:rPr lang="en-US" dirty="0"/>
              <a:t>)</a:t>
            </a:r>
          </a:p>
          <a:p>
            <a:pPr lvl="1"/>
            <a:r>
              <a:rPr lang="en-US" dirty="0"/>
              <a:t>Replacing the value previously stored in a location</a:t>
            </a:r>
          </a:p>
          <a:p>
            <a:r>
              <a:rPr lang="en-US" dirty="0"/>
              <a:t>Write After Write (</a:t>
            </a:r>
            <a:r>
              <a:rPr lang="en-US" i="1" dirty="0"/>
              <a:t>WAW</a:t>
            </a:r>
            <a:r>
              <a:rPr lang="en-US" dirty="0"/>
              <a:t>)</a:t>
            </a:r>
          </a:p>
          <a:p>
            <a:pPr lvl="1"/>
            <a:r>
              <a:rPr lang="en-US" dirty="0"/>
              <a:t>Replacing the value previously stored in a location</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61D0EB8-D5F2-BC49-9587-1AAC93F58B3C}"/>
              </a:ext>
            </a:extLst>
          </p:cNvPr>
          <p:cNvSpPr/>
          <p:nvPr/>
        </p:nvSpPr>
        <p:spPr>
          <a:xfrm>
            <a:off x="158263" y="1664037"/>
            <a:ext cx="5861538" cy="142055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C code; p, q are pointers</a:t>
            </a:r>
          </a:p>
          <a:p>
            <a:r>
              <a:rPr lang="en-US" dirty="0">
                <a:solidFill>
                  <a:srgbClr val="00FA00"/>
                </a:solidFill>
                <a:latin typeface="Lucida Console" panose="020B0609040504020204" pitchFamily="49" charset="0"/>
              </a:rPr>
              <a:t>q = p + 50;</a:t>
            </a:r>
          </a:p>
          <a:p>
            <a:r>
              <a:rPr lang="en-US" dirty="0">
                <a:solidFill>
                  <a:srgbClr val="00FA00"/>
                </a:solidFill>
                <a:latin typeface="Lucida Console" panose="020B0609040504020204" pitchFamily="49" charset="0"/>
              </a:rPr>
              <a:t>*q = m + n;</a:t>
            </a:r>
          </a:p>
        </p:txBody>
      </p:sp>
      <p:sp>
        <p:nvSpPr>
          <p:cNvPr id="10" name="Rounded Rectangle 9">
            <a:extLst>
              <a:ext uri="{FF2B5EF4-FFF2-40B4-BE49-F238E27FC236}">
                <a16:creationId xmlns:a16="http://schemas.microsoft.com/office/drawing/2014/main" id="{7129FFC9-7891-B342-96D4-16DF588D29F3}"/>
              </a:ext>
            </a:extLst>
          </p:cNvPr>
          <p:cNvSpPr/>
          <p:nvPr/>
        </p:nvSpPr>
        <p:spPr>
          <a:xfrm>
            <a:off x="184525" y="3292411"/>
            <a:ext cx="5861538" cy="142055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ARM Assembly Code</a:t>
            </a:r>
          </a:p>
          <a:p>
            <a:r>
              <a:rPr lang="en-US" dirty="0">
                <a:solidFill>
                  <a:srgbClr val="00FA00"/>
                </a:solidFill>
                <a:latin typeface="Lucida Console" panose="020B0609040504020204" pitchFamily="49" charset="0"/>
              </a:rPr>
              <a:t>add   x2, x0, 50</a:t>
            </a:r>
          </a:p>
          <a:p>
            <a:r>
              <a:rPr lang="en-US" dirty="0">
                <a:solidFill>
                  <a:srgbClr val="00FA00"/>
                </a:solidFill>
                <a:latin typeface="Lucida Console" panose="020B0609040504020204" pitchFamily="49" charset="0"/>
              </a:rPr>
              <a:t>add   x4, x3, x1</a:t>
            </a:r>
          </a:p>
          <a:p>
            <a:r>
              <a:rPr lang="en-US" dirty="0">
                <a:solidFill>
                  <a:srgbClr val="00FA00"/>
                </a:solidFill>
                <a:latin typeface="Lucida Console" panose="020B0609040504020204" pitchFamily="49" charset="0"/>
              </a:rPr>
              <a:t>str   x4, [x2]</a:t>
            </a:r>
          </a:p>
        </p:txBody>
      </p:sp>
      <p:sp>
        <p:nvSpPr>
          <p:cNvPr id="11" name="Rounded Rectangle 10">
            <a:extLst>
              <a:ext uri="{FF2B5EF4-FFF2-40B4-BE49-F238E27FC236}">
                <a16:creationId xmlns:a16="http://schemas.microsoft.com/office/drawing/2014/main" id="{E77B0F99-5B01-FA41-BC5E-1D1C5E9E97F1}"/>
              </a:ext>
            </a:extLst>
          </p:cNvPr>
          <p:cNvSpPr/>
          <p:nvPr/>
        </p:nvSpPr>
        <p:spPr>
          <a:xfrm>
            <a:off x="158263" y="4962447"/>
            <a:ext cx="5861538" cy="142055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x86-64 Assembly Code</a:t>
            </a: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50(%</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50(%</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p:txBody>
      </p:sp>
      <p:grpSp>
        <p:nvGrpSpPr>
          <p:cNvPr id="20" name="Group 19">
            <a:extLst>
              <a:ext uri="{FF2B5EF4-FFF2-40B4-BE49-F238E27FC236}">
                <a16:creationId xmlns:a16="http://schemas.microsoft.com/office/drawing/2014/main" id="{785F451C-D354-3F46-AB53-7DEB49F1B177}"/>
              </a:ext>
            </a:extLst>
          </p:cNvPr>
          <p:cNvGrpSpPr/>
          <p:nvPr/>
        </p:nvGrpSpPr>
        <p:grpSpPr>
          <a:xfrm>
            <a:off x="1109600" y="3982627"/>
            <a:ext cx="458048" cy="640950"/>
            <a:chOff x="1109600" y="3982627"/>
            <a:chExt cx="458048" cy="640950"/>
          </a:xfrm>
        </p:grpSpPr>
        <p:sp>
          <p:nvSpPr>
            <p:cNvPr id="13" name="Oval 7">
              <a:extLst>
                <a:ext uri="{FF2B5EF4-FFF2-40B4-BE49-F238E27FC236}">
                  <a16:creationId xmlns:a16="http://schemas.microsoft.com/office/drawing/2014/main" id="{293D6051-5344-974B-A425-9DA642DEC8AC}"/>
                </a:ext>
              </a:extLst>
            </p:cNvPr>
            <p:cNvSpPr>
              <a:spLocks noChangeArrowheads="1"/>
            </p:cNvSpPr>
            <p:nvPr/>
          </p:nvSpPr>
          <p:spPr bwMode="auto">
            <a:xfrm>
              <a:off x="1109600" y="4318211"/>
              <a:ext cx="458048" cy="305366"/>
            </a:xfrm>
            <a:prstGeom prst="ellipse">
              <a:avLst/>
            </a:prstGeom>
            <a:noFill/>
            <a:ln w="12700">
              <a:solidFill>
                <a:srgbClr val="FF0000"/>
              </a:solidFill>
              <a:round/>
              <a:headEnd/>
              <a:tailEnd/>
            </a:ln>
            <a:effectLst/>
          </p:spPr>
          <p:txBody>
            <a:bodyPr wrap="none" anchor="ctr"/>
            <a:lstStyle/>
            <a:p>
              <a:endParaRPr lang="en-US" sz="1803"/>
            </a:p>
          </p:txBody>
        </p:sp>
        <p:sp>
          <p:nvSpPr>
            <p:cNvPr id="14" name="Oval 8">
              <a:extLst>
                <a:ext uri="{FF2B5EF4-FFF2-40B4-BE49-F238E27FC236}">
                  <a16:creationId xmlns:a16="http://schemas.microsoft.com/office/drawing/2014/main" id="{B64A7B38-14CA-6E4B-B53C-5807521D3C3B}"/>
                </a:ext>
              </a:extLst>
            </p:cNvPr>
            <p:cNvSpPr>
              <a:spLocks noChangeArrowheads="1"/>
            </p:cNvSpPr>
            <p:nvPr/>
          </p:nvSpPr>
          <p:spPr bwMode="auto">
            <a:xfrm>
              <a:off x="1109600" y="3982627"/>
              <a:ext cx="458048" cy="305366"/>
            </a:xfrm>
            <a:prstGeom prst="ellipse">
              <a:avLst/>
            </a:prstGeom>
            <a:noFill/>
            <a:ln w="12700">
              <a:solidFill>
                <a:srgbClr val="FF0000"/>
              </a:solidFill>
              <a:round/>
              <a:headEnd/>
              <a:tailEnd/>
            </a:ln>
            <a:effectLst/>
          </p:spPr>
          <p:txBody>
            <a:bodyPr wrap="none" anchor="ctr"/>
            <a:lstStyle/>
            <a:p>
              <a:endParaRPr lang="en-US" sz="1803"/>
            </a:p>
          </p:txBody>
        </p:sp>
        <p:cxnSp>
          <p:nvCxnSpPr>
            <p:cNvPr id="19" name="Curved Connector 18">
              <a:extLst>
                <a:ext uri="{FF2B5EF4-FFF2-40B4-BE49-F238E27FC236}">
                  <a16:creationId xmlns:a16="http://schemas.microsoft.com/office/drawing/2014/main" id="{C0BA0BF3-1E1C-5D40-9615-CEA181311C22}"/>
                </a:ext>
              </a:extLst>
            </p:cNvPr>
            <p:cNvCxnSpPr>
              <a:stCxn id="13" idx="2"/>
              <a:endCxn id="14" idx="2"/>
            </p:cNvCxnSpPr>
            <p:nvPr/>
          </p:nvCxnSpPr>
          <p:spPr>
            <a:xfrm rot="10800000">
              <a:off x="1109600" y="4135310"/>
              <a:ext cx="12700" cy="335584"/>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DD38947-53A9-0846-BAD5-64E8552C5CE9}"/>
              </a:ext>
            </a:extLst>
          </p:cNvPr>
          <p:cNvGrpSpPr/>
          <p:nvPr/>
        </p:nvGrpSpPr>
        <p:grpSpPr>
          <a:xfrm>
            <a:off x="1109600" y="3694183"/>
            <a:ext cx="1100622" cy="896066"/>
            <a:chOff x="1109600" y="3694183"/>
            <a:chExt cx="1100622" cy="896066"/>
          </a:xfrm>
        </p:grpSpPr>
        <p:sp>
          <p:nvSpPr>
            <p:cNvPr id="22" name="Oval 7">
              <a:extLst>
                <a:ext uri="{FF2B5EF4-FFF2-40B4-BE49-F238E27FC236}">
                  <a16:creationId xmlns:a16="http://schemas.microsoft.com/office/drawing/2014/main" id="{C4D0B89E-7FD9-464A-92AD-56A8330569DA}"/>
                </a:ext>
              </a:extLst>
            </p:cNvPr>
            <p:cNvSpPr>
              <a:spLocks noChangeArrowheads="1"/>
            </p:cNvSpPr>
            <p:nvPr/>
          </p:nvSpPr>
          <p:spPr bwMode="auto">
            <a:xfrm>
              <a:off x="1752174" y="4284883"/>
              <a:ext cx="458048" cy="305366"/>
            </a:xfrm>
            <a:prstGeom prst="ellipse">
              <a:avLst/>
            </a:prstGeom>
            <a:noFill/>
            <a:ln w="12700">
              <a:solidFill>
                <a:srgbClr val="00B0F0"/>
              </a:solidFill>
              <a:round/>
              <a:headEnd/>
              <a:tailEnd/>
            </a:ln>
            <a:effectLst/>
          </p:spPr>
          <p:txBody>
            <a:bodyPr wrap="none" anchor="ctr"/>
            <a:lstStyle/>
            <a:p>
              <a:endParaRPr lang="en-US" sz="1803"/>
            </a:p>
          </p:txBody>
        </p:sp>
        <p:sp>
          <p:nvSpPr>
            <p:cNvPr id="23" name="Oval 8">
              <a:extLst>
                <a:ext uri="{FF2B5EF4-FFF2-40B4-BE49-F238E27FC236}">
                  <a16:creationId xmlns:a16="http://schemas.microsoft.com/office/drawing/2014/main" id="{8DBA8077-5D78-C14B-BBE1-2AD6973E1536}"/>
                </a:ext>
              </a:extLst>
            </p:cNvPr>
            <p:cNvSpPr>
              <a:spLocks noChangeArrowheads="1"/>
            </p:cNvSpPr>
            <p:nvPr/>
          </p:nvSpPr>
          <p:spPr bwMode="auto">
            <a:xfrm>
              <a:off x="1109600" y="3694183"/>
              <a:ext cx="458048" cy="305366"/>
            </a:xfrm>
            <a:prstGeom prst="ellipse">
              <a:avLst/>
            </a:prstGeom>
            <a:noFill/>
            <a:ln w="12700">
              <a:solidFill>
                <a:srgbClr val="00B0F0"/>
              </a:solidFill>
              <a:round/>
              <a:headEnd/>
              <a:tailEnd/>
            </a:ln>
            <a:effectLst/>
          </p:spPr>
          <p:txBody>
            <a:bodyPr wrap="none" anchor="ctr"/>
            <a:lstStyle/>
            <a:p>
              <a:endParaRPr lang="en-US" sz="1803"/>
            </a:p>
          </p:txBody>
        </p:sp>
        <p:cxnSp>
          <p:nvCxnSpPr>
            <p:cNvPr id="30" name="Straight Arrow Connector 29">
              <a:extLst>
                <a:ext uri="{FF2B5EF4-FFF2-40B4-BE49-F238E27FC236}">
                  <a16:creationId xmlns:a16="http://schemas.microsoft.com/office/drawing/2014/main" id="{1CC314BF-EE65-5E42-847E-09EDFEFFDF51}"/>
                </a:ext>
              </a:extLst>
            </p:cNvPr>
            <p:cNvCxnSpPr>
              <a:stCxn id="22" idx="1"/>
              <a:endCxn id="23" idx="6"/>
            </p:cNvCxnSpPr>
            <p:nvPr/>
          </p:nvCxnSpPr>
          <p:spPr>
            <a:xfrm flipH="1" flipV="1">
              <a:off x="1567648" y="3846866"/>
              <a:ext cx="251606" cy="48273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863F1D8-822D-164C-A8CF-51E4084BE05A}"/>
              </a:ext>
            </a:extLst>
          </p:cNvPr>
          <p:cNvGrpSpPr/>
          <p:nvPr/>
        </p:nvGrpSpPr>
        <p:grpSpPr>
          <a:xfrm>
            <a:off x="1907042" y="5506858"/>
            <a:ext cx="1218930" cy="640950"/>
            <a:chOff x="1109600" y="3982627"/>
            <a:chExt cx="458048" cy="640950"/>
          </a:xfrm>
        </p:grpSpPr>
        <p:sp>
          <p:nvSpPr>
            <p:cNvPr id="33" name="Oval 7">
              <a:extLst>
                <a:ext uri="{FF2B5EF4-FFF2-40B4-BE49-F238E27FC236}">
                  <a16:creationId xmlns:a16="http://schemas.microsoft.com/office/drawing/2014/main" id="{518A7B78-FB9C-344D-9932-37436886CEAC}"/>
                </a:ext>
              </a:extLst>
            </p:cNvPr>
            <p:cNvSpPr>
              <a:spLocks noChangeArrowheads="1"/>
            </p:cNvSpPr>
            <p:nvPr/>
          </p:nvSpPr>
          <p:spPr bwMode="auto">
            <a:xfrm>
              <a:off x="1109600" y="4318211"/>
              <a:ext cx="458048" cy="305366"/>
            </a:xfrm>
            <a:prstGeom prst="ellipse">
              <a:avLst/>
            </a:prstGeom>
            <a:noFill/>
            <a:ln w="12700">
              <a:solidFill>
                <a:schemeClr val="accent4">
                  <a:lumMod val="40000"/>
                  <a:lumOff val="60000"/>
                </a:schemeClr>
              </a:solidFill>
              <a:round/>
              <a:headEnd/>
              <a:tailEnd/>
            </a:ln>
            <a:effectLst/>
          </p:spPr>
          <p:txBody>
            <a:bodyPr wrap="none" anchor="ctr"/>
            <a:lstStyle/>
            <a:p>
              <a:endParaRPr lang="en-US" sz="1803"/>
            </a:p>
          </p:txBody>
        </p:sp>
        <p:sp>
          <p:nvSpPr>
            <p:cNvPr id="34" name="Oval 8">
              <a:extLst>
                <a:ext uri="{FF2B5EF4-FFF2-40B4-BE49-F238E27FC236}">
                  <a16:creationId xmlns:a16="http://schemas.microsoft.com/office/drawing/2014/main" id="{817F2AEF-E94F-9C43-BC87-F96E1F0B478B}"/>
                </a:ext>
              </a:extLst>
            </p:cNvPr>
            <p:cNvSpPr>
              <a:spLocks noChangeArrowheads="1"/>
            </p:cNvSpPr>
            <p:nvPr/>
          </p:nvSpPr>
          <p:spPr bwMode="auto">
            <a:xfrm>
              <a:off x="1109600" y="3982627"/>
              <a:ext cx="458048" cy="305366"/>
            </a:xfrm>
            <a:prstGeom prst="ellipse">
              <a:avLst/>
            </a:prstGeom>
            <a:noFill/>
            <a:ln w="12700">
              <a:solidFill>
                <a:schemeClr val="accent4">
                  <a:lumMod val="40000"/>
                  <a:lumOff val="60000"/>
                </a:schemeClr>
              </a:solidFill>
              <a:round/>
              <a:headEnd/>
              <a:tailEnd/>
            </a:ln>
            <a:effectLst/>
          </p:spPr>
          <p:txBody>
            <a:bodyPr wrap="none" anchor="ctr"/>
            <a:lstStyle/>
            <a:p>
              <a:endParaRPr lang="en-US" sz="1803"/>
            </a:p>
          </p:txBody>
        </p:sp>
        <p:cxnSp>
          <p:nvCxnSpPr>
            <p:cNvPr id="35" name="Curved Connector 34">
              <a:extLst>
                <a:ext uri="{FF2B5EF4-FFF2-40B4-BE49-F238E27FC236}">
                  <a16:creationId xmlns:a16="http://schemas.microsoft.com/office/drawing/2014/main" id="{16C94A54-4071-AF4E-8A73-6CC6FC3C0500}"/>
                </a:ext>
              </a:extLst>
            </p:cNvPr>
            <p:cNvCxnSpPr>
              <a:stCxn id="33" idx="2"/>
              <a:endCxn id="34" idx="2"/>
            </p:cNvCxnSpPr>
            <p:nvPr/>
          </p:nvCxnSpPr>
          <p:spPr>
            <a:xfrm rot="10800000">
              <a:off x="1109600" y="4135310"/>
              <a:ext cx="12700" cy="335584"/>
            </a:xfrm>
            <a:prstGeom prst="curvedConnector3">
              <a:avLst>
                <a:gd name="adj1" fmla="val 310844"/>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ounded Rectangle 36">
            <a:extLst>
              <a:ext uri="{FF2B5EF4-FFF2-40B4-BE49-F238E27FC236}">
                <a16:creationId xmlns:a16="http://schemas.microsoft.com/office/drawing/2014/main" id="{33B8BDD9-9F83-DD44-B90E-73721FB95847}"/>
              </a:ext>
            </a:extLst>
          </p:cNvPr>
          <p:cNvSpPr/>
          <p:nvPr/>
        </p:nvSpPr>
        <p:spPr>
          <a:xfrm>
            <a:off x="171394" y="1664037"/>
            <a:ext cx="5861538" cy="238188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C000"/>
                </a:solidFill>
                <a:latin typeface="Lucida Console" panose="020B0609040504020204" pitchFamily="49" charset="0"/>
              </a:rPr>
              <a:t>// ARM Assembly Code</a:t>
            </a:r>
          </a:p>
          <a:p>
            <a:r>
              <a:rPr lang="en-US" dirty="0">
                <a:solidFill>
                  <a:srgbClr val="FFC000"/>
                </a:solidFill>
                <a:latin typeface="Lucida Console" panose="020B0609040504020204" pitchFamily="49" charset="0"/>
              </a:rPr>
              <a:t>add   x0, x1, x2</a:t>
            </a:r>
          </a:p>
          <a:p>
            <a:r>
              <a:rPr lang="en-US" dirty="0">
                <a:solidFill>
                  <a:srgbClr val="FFC000"/>
                </a:solidFill>
                <a:latin typeface="Lucida Console" panose="020B0609040504020204" pitchFamily="49" charset="0"/>
              </a:rPr>
              <a:t>add   x1, x0, x3</a:t>
            </a:r>
          </a:p>
          <a:p>
            <a:r>
              <a:rPr lang="en-US" dirty="0">
                <a:solidFill>
                  <a:srgbClr val="FFC000"/>
                </a:solidFill>
                <a:latin typeface="Lucida Console" panose="020B0609040504020204" pitchFamily="49" charset="0"/>
              </a:rPr>
              <a:t>add   x1, x1, x4</a:t>
            </a:r>
          </a:p>
        </p:txBody>
      </p:sp>
      <p:sp>
        <p:nvSpPr>
          <p:cNvPr id="38" name="Rounded Rectangle 37">
            <a:extLst>
              <a:ext uri="{FF2B5EF4-FFF2-40B4-BE49-F238E27FC236}">
                <a16:creationId xmlns:a16="http://schemas.microsoft.com/office/drawing/2014/main" id="{38385645-10D0-584C-A05C-6AD9ED403095}"/>
              </a:ext>
            </a:extLst>
          </p:cNvPr>
          <p:cNvSpPr/>
          <p:nvPr/>
        </p:nvSpPr>
        <p:spPr>
          <a:xfrm>
            <a:off x="158263" y="4045921"/>
            <a:ext cx="5861538" cy="2337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C000"/>
                </a:solidFill>
                <a:latin typeface="Lucida Console" panose="020B0609040504020204" pitchFamily="49" charset="0"/>
              </a:rPr>
              <a:t># x86-64 Assembly Code</a:t>
            </a:r>
          </a:p>
          <a:p>
            <a:r>
              <a:rPr lang="en-US" dirty="0" err="1">
                <a:solidFill>
                  <a:srgbClr val="FFC000"/>
                </a:solidFill>
                <a:latin typeface="Lucida Console" panose="020B0609040504020204" pitchFamily="49" charset="0"/>
              </a:rPr>
              <a:t>addq</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rax</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rbx</a:t>
            </a:r>
            <a:endParaRPr lang="en-US" dirty="0">
              <a:solidFill>
                <a:srgbClr val="FFC000"/>
              </a:solidFill>
              <a:latin typeface="Lucida Console" panose="020B0609040504020204" pitchFamily="49" charset="0"/>
            </a:endParaRPr>
          </a:p>
          <a:p>
            <a:r>
              <a:rPr lang="en-US" dirty="0" err="1">
                <a:solidFill>
                  <a:srgbClr val="FFC000"/>
                </a:solidFill>
                <a:latin typeface="Lucida Console" panose="020B0609040504020204" pitchFamily="49" charset="0"/>
              </a:rPr>
              <a:t>addq</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rcx</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rax</a:t>
            </a:r>
            <a:endParaRPr lang="en-US" dirty="0">
              <a:solidFill>
                <a:srgbClr val="FFC000"/>
              </a:solidFill>
              <a:latin typeface="Lucida Console" panose="020B0609040504020204" pitchFamily="49" charset="0"/>
            </a:endParaRPr>
          </a:p>
          <a:p>
            <a:r>
              <a:rPr lang="en-US" dirty="0" err="1">
                <a:solidFill>
                  <a:srgbClr val="FFC000"/>
                </a:solidFill>
                <a:latin typeface="Lucida Console" panose="020B0609040504020204" pitchFamily="49" charset="0"/>
              </a:rPr>
              <a:t>addq</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rdx</a:t>
            </a:r>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rax</a:t>
            </a:r>
            <a:endParaRPr lang="en-US" dirty="0">
              <a:solidFill>
                <a:srgbClr val="FFC000"/>
              </a:solidFill>
              <a:latin typeface="Lucida Console" panose="020B0609040504020204" pitchFamily="49" charset="0"/>
            </a:endParaRPr>
          </a:p>
        </p:txBody>
      </p:sp>
      <p:grpSp>
        <p:nvGrpSpPr>
          <p:cNvPr id="39" name="Group 38">
            <a:extLst>
              <a:ext uri="{FF2B5EF4-FFF2-40B4-BE49-F238E27FC236}">
                <a16:creationId xmlns:a16="http://schemas.microsoft.com/office/drawing/2014/main" id="{11041F1F-BCD9-F049-9C5F-82D87358C2EF}"/>
              </a:ext>
            </a:extLst>
          </p:cNvPr>
          <p:cNvGrpSpPr/>
          <p:nvPr/>
        </p:nvGrpSpPr>
        <p:grpSpPr>
          <a:xfrm>
            <a:off x="1102126" y="2825598"/>
            <a:ext cx="458048" cy="609311"/>
            <a:chOff x="830130" y="3875427"/>
            <a:chExt cx="458048" cy="609311"/>
          </a:xfrm>
        </p:grpSpPr>
        <p:sp>
          <p:nvSpPr>
            <p:cNvPr id="40" name="Oval 7">
              <a:extLst>
                <a:ext uri="{FF2B5EF4-FFF2-40B4-BE49-F238E27FC236}">
                  <a16:creationId xmlns:a16="http://schemas.microsoft.com/office/drawing/2014/main" id="{BD854DB3-69F8-A342-BCAF-B511121900A9}"/>
                </a:ext>
              </a:extLst>
            </p:cNvPr>
            <p:cNvSpPr>
              <a:spLocks noChangeArrowheads="1"/>
            </p:cNvSpPr>
            <p:nvPr/>
          </p:nvSpPr>
          <p:spPr bwMode="auto">
            <a:xfrm>
              <a:off x="830130" y="4179372"/>
              <a:ext cx="458048" cy="305366"/>
            </a:xfrm>
            <a:prstGeom prst="ellipse">
              <a:avLst/>
            </a:prstGeom>
            <a:noFill/>
            <a:ln w="12700">
              <a:solidFill>
                <a:srgbClr val="FF0000"/>
              </a:solidFill>
              <a:round/>
              <a:headEnd/>
              <a:tailEnd/>
            </a:ln>
            <a:effectLst/>
          </p:spPr>
          <p:txBody>
            <a:bodyPr wrap="none" anchor="ctr"/>
            <a:lstStyle/>
            <a:p>
              <a:endParaRPr lang="en-US" sz="1803"/>
            </a:p>
          </p:txBody>
        </p:sp>
        <p:sp>
          <p:nvSpPr>
            <p:cNvPr id="41" name="Oval 8">
              <a:extLst>
                <a:ext uri="{FF2B5EF4-FFF2-40B4-BE49-F238E27FC236}">
                  <a16:creationId xmlns:a16="http://schemas.microsoft.com/office/drawing/2014/main" id="{798E1289-F8B5-8A40-9E45-A7F8080CAA35}"/>
                </a:ext>
              </a:extLst>
            </p:cNvPr>
            <p:cNvSpPr>
              <a:spLocks noChangeArrowheads="1"/>
            </p:cNvSpPr>
            <p:nvPr/>
          </p:nvSpPr>
          <p:spPr bwMode="auto">
            <a:xfrm>
              <a:off x="830130" y="3875427"/>
              <a:ext cx="458048" cy="305366"/>
            </a:xfrm>
            <a:prstGeom prst="ellipse">
              <a:avLst/>
            </a:prstGeom>
            <a:noFill/>
            <a:ln w="12700">
              <a:solidFill>
                <a:srgbClr val="FF0000"/>
              </a:solidFill>
              <a:round/>
              <a:headEnd/>
              <a:tailEnd/>
            </a:ln>
            <a:effectLst/>
          </p:spPr>
          <p:txBody>
            <a:bodyPr wrap="none" anchor="ctr"/>
            <a:lstStyle/>
            <a:p>
              <a:endParaRPr lang="en-US" sz="1803"/>
            </a:p>
          </p:txBody>
        </p:sp>
        <p:cxnSp>
          <p:nvCxnSpPr>
            <p:cNvPr id="42" name="Curved Connector 41">
              <a:extLst>
                <a:ext uri="{FF2B5EF4-FFF2-40B4-BE49-F238E27FC236}">
                  <a16:creationId xmlns:a16="http://schemas.microsoft.com/office/drawing/2014/main" id="{232F29FC-A2C0-A24D-8851-3F86BBCE5C6F}"/>
                </a:ext>
              </a:extLst>
            </p:cNvPr>
            <p:cNvCxnSpPr>
              <a:cxnSpLocks/>
              <a:stCxn id="40" idx="2"/>
              <a:endCxn id="41" idx="2"/>
            </p:cNvCxnSpPr>
            <p:nvPr/>
          </p:nvCxnSpPr>
          <p:spPr>
            <a:xfrm rot="10800000">
              <a:off x="830130" y="4028111"/>
              <a:ext cx="12700" cy="303945"/>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59A5F7E1-26BE-4543-836A-5E082B193816}"/>
              </a:ext>
            </a:extLst>
          </p:cNvPr>
          <p:cNvGrpSpPr/>
          <p:nvPr/>
        </p:nvGrpSpPr>
        <p:grpSpPr>
          <a:xfrm>
            <a:off x="1102126" y="2573931"/>
            <a:ext cx="1020897" cy="557033"/>
            <a:chOff x="1752174" y="4033216"/>
            <a:chExt cx="1020897" cy="557033"/>
          </a:xfrm>
        </p:grpSpPr>
        <p:sp>
          <p:nvSpPr>
            <p:cNvPr id="44" name="Oval 7">
              <a:extLst>
                <a:ext uri="{FF2B5EF4-FFF2-40B4-BE49-F238E27FC236}">
                  <a16:creationId xmlns:a16="http://schemas.microsoft.com/office/drawing/2014/main" id="{B4D18060-B535-AD49-A8FF-2A8871FAFE93}"/>
                </a:ext>
              </a:extLst>
            </p:cNvPr>
            <p:cNvSpPr>
              <a:spLocks noChangeArrowheads="1"/>
            </p:cNvSpPr>
            <p:nvPr/>
          </p:nvSpPr>
          <p:spPr bwMode="auto">
            <a:xfrm>
              <a:off x="1752174" y="4284883"/>
              <a:ext cx="458048" cy="305366"/>
            </a:xfrm>
            <a:prstGeom prst="ellipse">
              <a:avLst/>
            </a:prstGeom>
            <a:noFill/>
            <a:ln w="12700">
              <a:solidFill>
                <a:srgbClr val="00B0F0"/>
              </a:solidFill>
              <a:round/>
              <a:headEnd/>
              <a:tailEnd/>
            </a:ln>
            <a:effectLst/>
          </p:spPr>
          <p:txBody>
            <a:bodyPr wrap="none" anchor="ctr"/>
            <a:lstStyle/>
            <a:p>
              <a:endParaRPr lang="en-US" sz="1803"/>
            </a:p>
          </p:txBody>
        </p:sp>
        <p:sp>
          <p:nvSpPr>
            <p:cNvPr id="45" name="Oval 8">
              <a:extLst>
                <a:ext uri="{FF2B5EF4-FFF2-40B4-BE49-F238E27FC236}">
                  <a16:creationId xmlns:a16="http://schemas.microsoft.com/office/drawing/2014/main" id="{6B016D98-627A-5948-967F-680AEBDD97C2}"/>
                </a:ext>
              </a:extLst>
            </p:cNvPr>
            <p:cNvSpPr>
              <a:spLocks noChangeArrowheads="1"/>
            </p:cNvSpPr>
            <p:nvPr/>
          </p:nvSpPr>
          <p:spPr bwMode="auto">
            <a:xfrm>
              <a:off x="2315023" y="4033216"/>
              <a:ext cx="458048" cy="305366"/>
            </a:xfrm>
            <a:prstGeom prst="ellipse">
              <a:avLst/>
            </a:prstGeom>
            <a:noFill/>
            <a:ln w="12700">
              <a:solidFill>
                <a:srgbClr val="00B0F0"/>
              </a:solidFill>
              <a:round/>
              <a:headEnd/>
              <a:tailEnd/>
            </a:ln>
            <a:effectLst/>
          </p:spPr>
          <p:txBody>
            <a:bodyPr wrap="none" anchor="ctr"/>
            <a:lstStyle/>
            <a:p>
              <a:endParaRPr lang="en-US" sz="1803"/>
            </a:p>
          </p:txBody>
        </p:sp>
        <p:cxnSp>
          <p:nvCxnSpPr>
            <p:cNvPr id="46" name="Straight Arrow Connector 45">
              <a:extLst>
                <a:ext uri="{FF2B5EF4-FFF2-40B4-BE49-F238E27FC236}">
                  <a16:creationId xmlns:a16="http://schemas.microsoft.com/office/drawing/2014/main" id="{CA989F0D-9CB8-1B4D-AC8F-625CD71A5500}"/>
                </a:ext>
              </a:extLst>
            </p:cNvPr>
            <p:cNvCxnSpPr>
              <a:cxnSpLocks/>
              <a:stCxn id="44" idx="7"/>
              <a:endCxn id="45" idx="3"/>
            </p:cNvCxnSpPr>
            <p:nvPr/>
          </p:nvCxnSpPr>
          <p:spPr>
            <a:xfrm flipV="1">
              <a:off x="2143142" y="4293862"/>
              <a:ext cx="238961" cy="3574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F4421B8F-6AA1-F740-A220-8AA5906A0650}"/>
              </a:ext>
            </a:extLst>
          </p:cNvPr>
          <p:cNvGrpSpPr/>
          <p:nvPr/>
        </p:nvGrpSpPr>
        <p:grpSpPr>
          <a:xfrm>
            <a:off x="1109599" y="4919038"/>
            <a:ext cx="1533016" cy="592480"/>
            <a:chOff x="887408" y="3997769"/>
            <a:chExt cx="1533016" cy="592480"/>
          </a:xfrm>
        </p:grpSpPr>
        <p:sp>
          <p:nvSpPr>
            <p:cNvPr id="55" name="Oval 7">
              <a:extLst>
                <a:ext uri="{FF2B5EF4-FFF2-40B4-BE49-F238E27FC236}">
                  <a16:creationId xmlns:a16="http://schemas.microsoft.com/office/drawing/2014/main" id="{260FA7D0-8C2C-334A-A3B1-314CCCF3BF04}"/>
                </a:ext>
              </a:extLst>
            </p:cNvPr>
            <p:cNvSpPr>
              <a:spLocks noChangeArrowheads="1"/>
            </p:cNvSpPr>
            <p:nvPr/>
          </p:nvSpPr>
          <p:spPr bwMode="auto">
            <a:xfrm>
              <a:off x="1752173" y="4284883"/>
              <a:ext cx="668251" cy="305366"/>
            </a:xfrm>
            <a:prstGeom prst="ellipse">
              <a:avLst/>
            </a:prstGeom>
            <a:noFill/>
            <a:ln w="12700">
              <a:solidFill>
                <a:srgbClr val="FF0000"/>
              </a:solidFill>
              <a:round/>
              <a:headEnd/>
              <a:tailEnd/>
            </a:ln>
            <a:effectLst/>
          </p:spPr>
          <p:txBody>
            <a:bodyPr wrap="none" anchor="ctr"/>
            <a:lstStyle/>
            <a:p>
              <a:endParaRPr lang="en-US" sz="1803"/>
            </a:p>
          </p:txBody>
        </p:sp>
        <p:sp>
          <p:nvSpPr>
            <p:cNvPr id="56" name="Oval 8">
              <a:extLst>
                <a:ext uri="{FF2B5EF4-FFF2-40B4-BE49-F238E27FC236}">
                  <a16:creationId xmlns:a16="http://schemas.microsoft.com/office/drawing/2014/main" id="{18B29B80-1EA7-1D41-B6F5-3BBB64A29ACA}"/>
                </a:ext>
              </a:extLst>
            </p:cNvPr>
            <p:cNvSpPr>
              <a:spLocks noChangeArrowheads="1"/>
            </p:cNvSpPr>
            <p:nvPr/>
          </p:nvSpPr>
          <p:spPr bwMode="auto">
            <a:xfrm>
              <a:off x="887408" y="3997769"/>
              <a:ext cx="668251" cy="305366"/>
            </a:xfrm>
            <a:prstGeom prst="ellipse">
              <a:avLst/>
            </a:prstGeom>
            <a:noFill/>
            <a:ln w="12700">
              <a:solidFill>
                <a:srgbClr val="FF0000"/>
              </a:solidFill>
              <a:round/>
              <a:headEnd/>
              <a:tailEnd/>
            </a:ln>
            <a:effectLst/>
          </p:spPr>
          <p:txBody>
            <a:bodyPr wrap="none" anchor="ctr"/>
            <a:lstStyle/>
            <a:p>
              <a:endParaRPr lang="en-US" sz="1803"/>
            </a:p>
          </p:txBody>
        </p:sp>
        <p:cxnSp>
          <p:nvCxnSpPr>
            <p:cNvPr id="57" name="Straight Arrow Connector 56">
              <a:extLst>
                <a:ext uri="{FF2B5EF4-FFF2-40B4-BE49-F238E27FC236}">
                  <a16:creationId xmlns:a16="http://schemas.microsoft.com/office/drawing/2014/main" id="{5C063199-433B-5D4C-8779-ACC4977DE353}"/>
                </a:ext>
              </a:extLst>
            </p:cNvPr>
            <p:cNvCxnSpPr>
              <a:cxnSpLocks/>
              <a:stCxn id="55" idx="1"/>
              <a:endCxn id="56" idx="5"/>
            </p:cNvCxnSpPr>
            <p:nvPr/>
          </p:nvCxnSpPr>
          <p:spPr>
            <a:xfrm flipH="1" flipV="1">
              <a:off x="1457796" y="4258415"/>
              <a:ext cx="392240" cy="71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5B0CE3A2-29B2-FA4C-B5C6-F15D2655A9BB}"/>
              </a:ext>
            </a:extLst>
          </p:cNvPr>
          <p:cNvGrpSpPr/>
          <p:nvPr/>
        </p:nvGrpSpPr>
        <p:grpSpPr>
          <a:xfrm>
            <a:off x="1981198" y="5181734"/>
            <a:ext cx="680950" cy="609311"/>
            <a:chOff x="830130" y="3875427"/>
            <a:chExt cx="466753" cy="609311"/>
          </a:xfrm>
        </p:grpSpPr>
        <p:sp>
          <p:nvSpPr>
            <p:cNvPr id="74" name="Oval 7">
              <a:extLst>
                <a:ext uri="{FF2B5EF4-FFF2-40B4-BE49-F238E27FC236}">
                  <a16:creationId xmlns:a16="http://schemas.microsoft.com/office/drawing/2014/main" id="{0C9770EB-02E6-3442-A592-5F338587D30C}"/>
                </a:ext>
              </a:extLst>
            </p:cNvPr>
            <p:cNvSpPr>
              <a:spLocks noChangeArrowheads="1"/>
            </p:cNvSpPr>
            <p:nvPr/>
          </p:nvSpPr>
          <p:spPr bwMode="auto">
            <a:xfrm>
              <a:off x="830130" y="4179372"/>
              <a:ext cx="458048" cy="305366"/>
            </a:xfrm>
            <a:prstGeom prst="ellipse">
              <a:avLst/>
            </a:prstGeom>
            <a:noFill/>
            <a:ln w="12700">
              <a:solidFill>
                <a:srgbClr val="7F97FF"/>
              </a:solidFill>
              <a:round/>
              <a:headEnd/>
              <a:tailEnd/>
            </a:ln>
            <a:effectLst/>
          </p:spPr>
          <p:txBody>
            <a:bodyPr wrap="none" anchor="ctr"/>
            <a:lstStyle/>
            <a:p>
              <a:endParaRPr lang="en-US" sz="1803"/>
            </a:p>
          </p:txBody>
        </p:sp>
        <p:sp>
          <p:nvSpPr>
            <p:cNvPr id="75" name="Oval 8">
              <a:extLst>
                <a:ext uri="{FF2B5EF4-FFF2-40B4-BE49-F238E27FC236}">
                  <a16:creationId xmlns:a16="http://schemas.microsoft.com/office/drawing/2014/main" id="{3A77B160-BC11-694D-96F8-8CEF80319305}"/>
                </a:ext>
              </a:extLst>
            </p:cNvPr>
            <p:cNvSpPr>
              <a:spLocks noChangeArrowheads="1"/>
            </p:cNvSpPr>
            <p:nvPr/>
          </p:nvSpPr>
          <p:spPr bwMode="auto">
            <a:xfrm>
              <a:off x="830130" y="3875427"/>
              <a:ext cx="458048" cy="305366"/>
            </a:xfrm>
            <a:prstGeom prst="ellipse">
              <a:avLst/>
            </a:prstGeom>
            <a:noFill/>
            <a:ln w="12700">
              <a:solidFill>
                <a:srgbClr val="7F97FF"/>
              </a:solidFill>
              <a:round/>
              <a:headEnd/>
              <a:tailEnd/>
            </a:ln>
            <a:effectLst/>
          </p:spPr>
          <p:txBody>
            <a:bodyPr wrap="none" anchor="ctr"/>
            <a:lstStyle/>
            <a:p>
              <a:endParaRPr lang="en-US" sz="1803"/>
            </a:p>
          </p:txBody>
        </p:sp>
        <p:cxnSp>
          <p:nvCxnSpPr>
            <p:cNvPr id="76" name="Curved Connector 75">
              <a:extLst>
                <a:ext uri="{FF2B5EF4-FFF2-40B4-BE49-F238E27FC236}">
                  <a16:creationId xmlns:a16="http://schemas.microsoft.com/office/drawing/2014/main" id="{E4BEB4B8-9DFF-8647-AE32-B519FEF67C96}"/>
                </a:ext>
              </a:extLst>
            </p:cNvPr>
            <p:cNvCxnSpPr>
              <a:cxnSpLocks/>
              <a:stCxn id="74" idx="6"/>
              <a:endCxn id="75" idx="6"/>
            </p:cNvCxnSpPr>
            <p:nvPr/>
          </p:nvCxnSpPr>
          <p:spPr>
            <a:xfrm flipV="1">
              <a:off x="1288178" y="4028110"/>
              <a:ext cx="8705" cy="303945"/>
            </a:xfrm>
            <a:prstGeom prst="curvedConnector3">
              <a:avLst>
                <a:gd name="adj1" fmla="val 1800000"/>
              </a:avLst>
            </a:prstGeom>
            <a:ln>
              <a:solidFill>
                <a:srgbClr val="7F97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938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500"/>
                                        <p:tgtEl>
                                          <p:spTgt spid="20"/>
                                        </p:tgtEl>
                                      </p:cBhvr>
                                    </p:animEffect>
                                  </p:childTnLst>
                                </p:cTn>
                              </p:par>
                              <p:par>
                                <p:cTn id="19" presetID="9"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dissolve">
                                      <p:cBhvr>
                                        <p:cTn id="29" dur="500"/>
                                        <p:tgtEl>
                                          <p:spTgt spid="8">
                                            <p:txEl>
                                              <p:pRg st="3" end="3"/>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dissolve">
                                      <p:cBhvr>
                                        <p:cTn id="32" dur="500"/>
                                        <p:tgtEl>
                                          <p:spTgt spid="8">
                                            <p:txEl>
                                              <p:pRg st="4" end="4"/>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par>
                                <p:cTn id="39" presetID="9" presetClass="entr" presetSubtype="0" fill="hold" nodeType="withEffect">
                                  <p:stCondLst>
                                    <p:cond delay="100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1000"/>
                                  </p:stCondLst>
                                  <p:childTnLst>
                                    <p:set>
                                      <p:cBhvr>
                                        <p:cTn id="43" dur="1" fill="hold">
                                          <p:stCondLst>
                                            <p:cond delay="0"/>
                                          </p:stCondLst>
                                        </p:cTn>
                                        <p:tgtEl>
                                          <p:spTgt spid="54"/>
                                        </p:tgtEl>
                                        <p:attrNameLst>
                                          <p:attrName>style.visibility</p:attrName>
                                        </p:attrNameLst>
                                      </p:cBhvr>
                                      <p:to>
                                        <p:strVal val="visible"/>
                                      </p:to>
                                    </p:set>
                                    <p:animEffect transition="in" filter="dissolve">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dissolve">
                                      <p:cBhvr>
                                        <p:cTn id="49" dur="500"/>
                                        <p:tgtEl>
                                          <p:spTgt spid="8">
                                            <p:txEl>
                                              <p:pRg st="5" end="5"/>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dissolve">
                                      <p:cBhvr>
                                        <p:cTn id="52" dur="500"/>
                                        <p:tgtEl>
                                          <p:spTgt spid="8">
                                            <p:txEl>
                                              <p:pRg st="6" end="6"/>
                                            </p:txEl>
                                          </p:spTgt>
                                        </p:tgtEl>
                                      </p:cBhvr>
                                    </p:animEffect>
                                  </p:childTnLst>
                                </p:cTn>
                              </p:par>
                              <p:par>
                                <p:cTn id="53" presetID="9" presetClass="entr" presetSubtype="0" fill="hold" nodeType="withEffect">
                                  <p:stCondLst>
                                    <p:cond delay="1000"/>
                                  </p:stCondLst>
                                  <p:childTnLst>
                                    <p:set>
                                      <p:cBhvr>
                                        <p:cTn id="54" dur="1" fill="hold">
                                          <p:stCondLst>
                                            <p:cond delay="0"/>
                                          </p:stCondLst>
                                        </p:cTn>
                                        <p:tgtEl>
                                          <p:spTgt spid="39"/>
                                        </p:tgtEl>
                                        <p:attrNameLst>
                                          <p:attrName>style.visibility</p:attrName>
                                        </p:attrNameLst>
                                      </p:cBhvr>
                                      <p:to>
                                        <p:strVal val="visible"/>
                                      </p:to>
                                    </p:set>
                                    <p:animEffect transition="in" filter="dissolve">
                                      <p:cBhvr>
                                        <p:cTn id="55" dur="500"/>
                                        <p:tgtEl>
                                          <p:spTgt spid="39"/>
                                        </p:tgtEl>
                                      </p:cBhvr>
                                    </p:animEffect>
                                  </p:childTnLst>
                                </p:cTn>
                              </p:par>
                              <p:par>
                                <p:cTn id="56" presetID="9" presetClass="entr" presetSubtype="0" fill="hold" nodeType="withEffect">
                                  <p:stCondLst>
                                    <p:cond delay="1000"/>
                                  </p:stCondLst>
                                  <p:childTnLst>
                                    <p:set>
                                      <p:cBhvr>
                                        <p:cTn id="57" dur="1" fill="hold">
                                          <p:stCondLst>
                                            <p:cond delay="0"/>
                                          </p:stCondLst>
                                        </p:cTn>
                                        <p:tgtEl>
                                          <p:spTgt spid="73"/>
                                        </p:tgtEl>
                                        <p:attrNameLst>
                                          <p:attrName>style.visibility</p:attrName>
                                        </p:attrNameLst>
                                      </p:cBhvr>
                                      <p:to>
                                        <p:strVal val="visible"/>
                                      </p:to>
                                    </p:set>
                                    <p:animEffect transition="in" filter="dissolve">
                                      <p:cBhvr>
                                        <p:cTn id="58" dur="500"/>
                                        <p:tgtEl>
                                          <p:spTgt spid="73"/>
                                        </p:tgtEl>
                                      </p:cBhvr>
                                    </p:animEffect>
                                  </p:childTnLst>
                                </p:cTn>
                              </p:par>
                              <p:par>
                                <p:cTn id="59" presetID="9" presetClass="exit" presetSubtype="0" fill="hold" nodeType="withEffect">
                                  <p:stCondLst>
                                    <p:cond delay="0"/>
                                  </p:stCondLst>
                                  <p:childTnLst>
                                    <p:animEffect transition="out" filter="dissolve">
                                      <p:cBhvr>
                                        <p:cTn id="60" dur="500"/>
                                        <p:tgtEl>
                                          <p:spTgt spid="43"/>
                                        </p:tgtEl>
                                      </p:cBhvr>
                                    </p:animEffect>
                                    <p:set>
                                      <p:cBhvr>
                                        <p:cTn id="61" dur="1" fill="hold">
                                          <p:stCondLst>
                                            <p:cond delay="499"/>
                                          </p:stCondLst>
                                        </p:cTn>
                                        <p:tgtEl>
                                          <p:spTgt spid="43"/>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54"/>
                                        </p:tgtEl>
                                      </p:cBhvr>
                                    </p:animEffect>
                                    <p:set>
                                      <p:cBhvr>
                                        <p:cTn id="6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7" grpId="0"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p:txBody>
          <a:bodyPr/>
          <a:lstStyle/>
          <a:p>
            <a:r>
              <a:rPr lang="en-US" dirty="0"/>
              <a:t>Data Hazard:</a:t>
            </a:r>
            <a:br>
              <a:rPr lang="en-US" dirty="0"/>
            </a:br>
            <a:r>
              <a:rPr lang="en-US" dirty="0"/>
              <a:t>Potentially Unsafe Data Dependence</a:t>
            </a:r>
          </a:p>
        </p:txBody>
      </p:sp>
      <p:sp>
        <p:nvSpPr>
          <p:cNvPr id="2" name="Content Placeholder 1">
            <a:extLst>
              <a:ext uri="{FF2B5EF4-FFF2-40B4-BE49-F238E27FC236}">
                <a16:creationId xmlns:a16="http://schemas.microsoft.com/office/drawing/2014/main" id="{BBF2A309-F8E1-B44C-B7CA-A91CE5D0FA99}"/>
              </a:ext>
            </a:extLst>
          </p:cNvPr>
          <p:cNvSpPr>
            <a:spLocks noGrp="1"/>
          </p:cNvSpPr>
          <p:nvPr>
            <p:ph sz="half" idx="1"/>
          </p:nvPr>
        </p:nvSpPr>
        <p:spPr/>
        <p:txBody>
          <a:bodyPr/>
          <a:lstStyle/>
          <a:p>
            <a:r>
              <a:rPr lang="en-US" dirty="0"/>
              <a:t>If earlier results are ready to be used, no hazard</a:t>
            </a:r>
          </a:p>
          <a:p>
            <a:r>
              <a:rPr lang="en-US" dirty="0"/>
              <a:t>Here, the results of the additions are latched into x2 and x4 before the store instruction issues</a:t>
            </a:r>
          </a:p>
          <a:p>
            <a:pPr lvl="1"/>
            <a:r>
              <a:rPr lang="en-US" dirty="0"/>
              <a:t>No hazard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9" name="Rectangle 8">
            <a:extLst>
              <a:ext uri="{FF2B5EF4-FFF2-40B4-BE49-F238E27FC236}">
                <a16:creationId xmlns:a16="http://schemas.microsoft.com/office/drawing/2014/main" id="{E4322960-34DB-C94D-AB87-9F5EA305E196}"/>
              </a:ext>
            </a:extLst>
          </p:cNvPr>
          <p:cNvSpPr/>
          <p:nvPr/>
        </p:nvSpPr>
        <p:spPr>
          <a:xfrm>
            <a:off x="8044713" y="2836542"/>
            <a:ext cx="1073642" cy="492369"/>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40000"/>
                  <a:lumOff val="60000"/>
                </a:schemeClr>
              </a:solidFill>
            </a:endParaRPr>
          </a:p>
        </p:txBody>
      </p:sp>
      <p:sp>
        <p:nvSpPr>
          <p:cNvPr id="10" name="Rectangle 9">
            <a:extLst>
              <a:ext uri="{FF2B5EF4-FFF2-40B4-BE49-F238E27FC236}">
                <a16:creationId xmlns:a16="http://schemas.microsoft.com/office/drawing/2014/main" id="{90611713-A256-C143-A483-DCCEB4DE84E0}"/>
              </a:ext>
            </a:extLst>
          </p:cNvPr>
          <p:cNvSpPr/>
          <p:nvPr/>
        </p:nvSpPr>
        <p:spPr>
          <a:xfrm>
            <a:off x="9118355" y="3328911"/>
            <a:ext cx="1073642"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1" name="Rectangle 10">
            <a:extLst>
              <a:ext uri="{FF2B5EF4-FFF2-40B4-BE49-F238E27FC236}">
                <a16:creationId xmlns:a16="http://schemas.microsoft.com/office/drawing/2014/main" id="{83D2BA7D-AE8A-4D40-B1C5-42734C7BA610}"/>
              </a:ext>
            </a:extLst>
          </p:cNvPr>
          <p:cNvSpPr/>
          <p:nvPr/>
        </p:nvSpPr>
        <p:spPr>
          <a:xfrm>
            <a:off x="10203958" y="3821280"/>
            <a:ext cx="1073642" cy="492369"/>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13" name="TextBox 12">
            <a:extLst>
              <a:ext uri="{FF2B5EF4-FFF2-40B4-BE49-F238E27FC236}">
                <a16:creationId xmlns:a16="http://schemas.microsoft.com/office/drawing/2014/main" id="{DC8E4825-7443-CD4D-A2CA-3DEC9B483C98}"/>
              </a:ext>
            </a:extLst>
          </p:cNvPr>
          <p:cNvSpPr txBox="1"/>
          <p:nvPr/>
        </p:nvSpPr>
        <p:spPr>
          <a:xfrm>
            <a:off x="6019800" y="2703510"/>
            <a:ext cx="2137124" cy="1665969"/>
          </a:xfrm>
          <a:prstGeom prst="rect">
            <a:avLst/>
          </a:prstGeom>
          <a:noFill/>
        </p:spPr>
        <p:txBody>
          <a:bodyPr wrap="none" rtlCol="0" anchor="b">
            <a:spAutoFit/>
          </a:bodyPr>
          <a:lstStyle/>
          <a:p>
            <a:pPr>
              <a:lnSpc>
                <a:spcPct val="200000"/>
              </a:lnSpc>
            </a:pPr>
            <a:r>
              <a:rPr lang="en-US" dirty="0">
                <a:latin typeface="Lucida Sans Typewriter" panose="020B0509030504030204" pitchFamily="49" charset="77"/>
              </a:rPr>
              <a:t>add x2, x0, 50</a:t>
            </a:r>
          </a:p>
          <a:p>
            <a:pPr>
              <a:lnSpc>
                <a:spcPct val="200000"/>
              </a:lnSpc>
            </a:pPr>
            <a:r>
              <a:rPr lang="en-US" dirty="0">
                <a:latin typeface="Lucida Sans Typewriter" panose="020B0509030504030204" pitchFamily="49" charset="77"/>
              </a:rPr>
              <a:t>add x4, x3, x1</a:t>
            </a:r>
          </a:p>
          <a:p>
            <a:pPr>
              <a:lnSpc>
                <a:spcPct val="200000"/>
              </a:lnSpc>
            </a:pPr>
            <a:r>
              <a:rPr lang="en-US" dirty="0">
                <a:latin typeface="Lucida Sans Typewriter" panose="020B0509030504030204" pitchFamily="49" charset="77"/>
              </a:rPr>
              <a:t>str x4, [x2]</a:t>
            </a:r>
          </a:p>
        </p:txBody>
      </p:sp>
    </p:spTree>
    <p:extLst>
      <p:ext uri="{BB962C8B-B14F-4D97-AF65-F5344CB8AC3E}">
        <p14:creationId xmlns:p14="http://schemas.microsoft.com/office/powerpoint/2010/main" val="121484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67BEB-F0D8-6742-A39E-A680C34C30D0}"/>
              </a:ext>
            </a:extLst>
          </p:cNvPr>
          <p:cNvSpPr>
            <a:spLocks noGrp="1"/>
          </p:cNvSpPr>
          <p:nvPr>
            <p:ph type="title"/>
          </p:nvPr>
        </p:nvSpPr>
        <p:spPr/>
        <p:txBody>
          <a:bodyPr/>
          <a:lstStyle/>
          <a:p>
            <a:r>
              <a:rPr lang="en-US" dirty="0"/>
              <a:t>Data Hazard:</a:t>
            </a:r>
            <a:br>
              <a:rPr lang="en-US" dirty="0"/>
            </a:br>
            <a:r>
              <a:rPr lang="en-US" dirty="0"/>
              <a:t>Potentially Unsafe Data Dependence</a:t>
            </a:r>
          </a:p>
        </p:txBody>
      </p:sp>
      <p:sp>
        <p:nvSpPr>
          <p:cNvPr id="2" name="Content Placeholder 1">
            <a:extLst>
              <a:ext uri="{FF2B5EF4-FFF2-40B4-BE49-F238E27FC236}">
                <a16:creationId xmlns:a16="http://schemas.microsoft.com/office/drawing/2014/main" id="{BBF2A309-F8E1-B44C-B7CA-A91CE5D0FA99}"/>
              </a:ext>
            </a:extLst>
          </p:cNvPr>
          <p:cNvSpPr>
            <a:spLocks noGrp="1"/>
          </p:cNvSpPr>
          <p:nvPr>
            <p:ph sz="half" idx="1"/>
          </p:nvPr>
        </p:nvSpPr>
        <p:spPr/>
        <p:txBody>
          <a:bodyPr/>
          <a:lstStyle/>
          <a:p>
            <a:r>
              <a:rPr lang="en-US" dirty="0"/>
              <a:t>If earlier results are ready to be used, no hazard</a:t>
            </a:r>
          </a:p>
          <a:p>
            <a:r>
              <a:rPr lang="en-US" dirty="0"/>
              <a:t>Here, the results of the additions are latched into x2 and x4 before the store instruction issues</a:t>
            </a:r>
          </a:p>
          <a:p>
            <a:pPr lvl="1"/>
            <a:r>
              <a:rPr lang="en-US" dirty="0"/>
              <a:t>No hazard</a:t>
            </a:r>
          </a:p>
          <a:p>
            <a:r>
              <a:rPr lang="en-US" dirty="0"/>
              <a:t>With instruction-level parallelism, result might not be ready</a:t>
            </a:r>
          </a:p>
          <a:p>
            <a:pPr lvl="1"/>
            <a:r>
              <a:rPr lang="en-US" dirty="0"/>
              <a:t>Could alter computation</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CA750163-006B-2F4D-A7AE-8E396C43FC1A}"/>
              </a:ext>
            </a:extLst>
          </p:cNvPr>
          <p:cNvSpPr/>
          <p:nvPr/>
        </p:nvSpPr>
        <p:spPr>
          <a:xfrm>
            <a:off x="8403108" y="283460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F4A9922B-ADB2-114B-9424-520651A88CF9}"/>
              </a:ext>
            </a:extLst>
          </p:cNvPr>
          <p:cNvSpPr/>
          <p:nvPr/>
        </p:nvSpPr>
        <p:spPr>
          <a:xfrm>
            <a:off x="8895477" y="283460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8521EA5D-37F6-804C-A20F-009392E8E5A8}"/>
              </a:ext>
            </a:extLst>
          </p:cNvPr>
          <p:cNvSpPr/>
          <p:nvPr/>
        </p:nvSpPr>
        <p:spPr>
          <a:xfrm>
            <a:off x="9387846" y="283460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6" name="Rectangle 15">
            <a:extLst>
              <a:ext uri="{FF2B5EF4-FFF2-40B4-BE49-F238E27FC236}">
                <a16:creationId xmlns:a16="http://schemas.microsoft.com/office/drawing/2014/main" id="{104AF91F-6EBE-3C41-A566-29E664AE003D}"/>
              </a:ext>
            </a:extLst>
          </p:cNvPr>
          <p:cNvSpPr/>
          <p:nvPr/>
        </p:nvSpPr>
        <p:spPr>
          <a:xfrm>
            <a:off x="9880215" y="283460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17" name="Rectangle 16">
            <a:extLst>
              <a:ext uri="{FF2B5EF4-FFF2-40B4-BE49-F238E27FC236}">
                <a16:creationId xmlns:a16="http://schemas.microsoft.com/office/drawing/2014/main" id="{9C952B49-3FAD-E048-86B6-58C162600105}"/>
              </a:ext>
            </a:extLst>
          </p:cNvPr>
          <p:cNvSpPr/>
          <p:nvPr/>
        </p:nvSpPr>
        <p:spPr>
          <a:xfrm>
            <a:off x="10372584" y="283460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8" name="TextBox 17">
            <a:extLst>
              <a:ext uri="{FF2B5EF4-FFF2-40B4-BE49-F238E27FC236}">
                <a16:creationId xmlns:a16="http://schemas.microsoft.com/office/drawing/2014/main" id="{2E503B75-D4D7-0E48-882F-C93BC441E41F}"/>
              </a:ext>
            </a:extLst>
          </p:cNvPr>
          <p:cNvSpPr txBox="1"/>
          <p:nvPr/>
        </p:nvSpPr>
        <p:spPr>
          <a:xfrm>
            <a:off x="6019800" y="2896119"/>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9" name="Rectangle 18">
            <a:extLst>
              <a:ext uri="{FF2B5EF4-FFF2-40B4-BE49-F238E27FC236}">
                <a16:creationId xmlns:a16="http://schemas.microsoft.com/office/drawing/2014/main" id="{10603C7C-C15A-1B4B-99F4-E4356AFFD0B9}"/>
              </a:ext>
            </a:extLst>
          </p:cNvPr>
          <p:cNvSpPr/>
          <p:nvPr/>
        </p:nvSpPr>
        <p:spPr>
          <a:xfrm>
            <a:off x="8895477" y="33269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5FCC4CB8-AF88-7143-B5F7-619548689EA4}"/>
              </a:ext>
            </a:extLst>
          </p:cNvPr>
          <p:cNvSpPr/>
          <p:nvPr/>
        </p:nvSpPr>
        <p:spPr>
          <a:xfrm>
            <a:off x="9387846" y="33269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1" name="Rectangle 20">
            <a:extLst>
              <a:ext uri="{FF2B5EF4-FFF2-40B4-BE49-F238E27FC236}">
                <a16:creationId xmlns:a16="http://schemas.microsoft.com/office/drawing/2014/main" id="{F2455BA6-2380-7941-9A0D-B4EAC34A64DF}"/>
              </a:ext>
            </a:extLst>
          </p:cNvPr>
          <p:cNvSpPr/>
          <p:nvPr/>
        </p:nvSpPr>
        <p:spPr>
          <a:xfrm>
            <a:off x="9880215" y="33269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2" name="Rectangle 21">
            <a:extLst>
              <a:ext uri="{FF2B5EF4-FFF2-40B4-BE49-F238E27FC236}">
                <a16:creationId xmlns:a16="http://schemas.microsoft.com/office/drawing/2014/main" id="{D7FC659F-1FC4-5942-BEBA-51232BC16BEC}"/>
              </a:ext>
            </a:extLst>
          </p:cNvPr>
          <p:cNvSpPr/>
          <p:nvPr/>
        </p:nvSpPr>
        <p:spPr>
          <a:xfrm>
            <a:off x="10372584" y="33269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3" name="Rectangle 22">
            <a:extLst>
              <a:ext uri="{FF2B5EF4-FFF2-40B4-BE49-F238E27FC236}">
                <a16:creationId xmlns:a16="http://schemas.microsoft.com/office/drawing/2014/main" id="{99D2D616-E66C-D049-9442-E6FAEEDEF3EB}"/>
              </a:ext>
            </a:extLst>
          </p:cNvPr>
          <p:cNvSpPr/>
          <p:nvPr/>
        </p:nvSpPr>
        <p:spPr>
          <a:xfrm>
            <a:off x="10864953" y="33269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24" name="TextBox 23">
            <a:extLst>
              <a:ext uri="{FF2B5EF4-FFF2-40B4-BE49-F238E27FC236}">
                <a16:creationId xmlns:a16="http://schemas.microsoft.com/office/drawing/2014/main" id="{0FDF457F-6CD7-6345-A20D-A2AFD23A53E6}"/>
              </a:ext>
            </a:extLst>
          </p:cNvPr>
          <p:cNvSpPr txBox="1"/>
          <p:nvPr/>
        </p:nvSpPr>
        <p:spPr>
          <a:xfrm>
            <a:off x="6019800" y="3388488"/>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25" name="Rectangle 24">
            <a:extLst>
              <a:ext uri="{FF2B5EF4-FFF2-40B4-BE49-F238E27FC236}">
                <a16:creationId xmlns:a16="http://schemas.microsoft.com/office/drawing/2014/main" id="{58326824-FC95-BF45-8301-1CDDE10512C3}"/>
              </a:ext>
            </a:extLst>
          </p:cNvPr>
          <p:cNvSpPr/>
          <p:nvPr/>
        </p:nvSpPr>
        <p:spPr>
          <a:xfrm>
            <a:off x="9387846" y="38193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6" name="Rectangle 25">
            <a:extLst>
              <a:ext uri="{FF2B5EF4-FFF2-40B4-BE49-F238E27FC236}">
                <a16:creationId xmlns:a16="http://schemas.microsoft.com/office/drawing/2014/main" id="{2998BCA2-784C-C24D-B0E0-63C929B58EA5}"/>
              </a:ext>
            </a:extLst>
          </p:cNvPr>
          <p:cNvSpPr/>
          <p:nvPr/>
        </p:nvSpPr>
        <p:spPr>
          <a:xfrm>
            <a:off x="9880215" y="38193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7" name="Rectangle 26">
            <a:extLst>
              <a:ext uri="{FF2B5EF4-FFF2-40B4-BE49-F238E27FC236}">
                <a16:creationId xmlns:a16="http://schemas.microsoft.com/office/drawing/2014/main" id="{21AEF31C-1191-DC43-8AC9-64A2625FDAE6}"/>
              </a:ext>
            </a:extLst>
          </p:cNvPr>
          <p:cNvSpPr/>
          <p:nvPr/>
        </p:nvSpPr>
        <p:spPr>
          <a:xfrm>
            <a:off x="10372584" y="38193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8" name="Rectangle 27">
            <a:extLst>
              <a:ext uri="{FF2B5EF4-FFF2-40B4-BE49-F238E27FC236}">
                <a16:creationId xmlns:a16="http://schemas.microsoft.com/office/drawing/2014/main" id="{464FBB09-A30D-574C-8B76-61B6DF31208A}"/>
              </a:ext>
            </a:extLst>
          </p:cNvPr>
          <p:cNvSpPr/>
          <p:nvPr/>
        </p:nvSpPr>
        <p:spPr>
          <a:xfrm>
            <a:off x="10864953" y="38193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9" name="Rectangle 28">
            <a:extLst>
              <a:ext uri="{FF2B5EF4-FFF2-40B4-BE49-F238E27FC236}">
                <a16:creationId xmlns:a16="http://schemas.microsoft.com/office/drawing/2014/main" id="{41493E89-EF72-2343-8C66-E847137C24D8}"/>
              </a:ext>
            </a:extLst>
          </p:cNvPr>
          <p:cNvSpPr/>
          <p:nvPr/>
        </p:nvSpPr>
        <p:spPr>
          <a:xfrm>
            <a:off x="11357322" y="38193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0" name="TextBox 29">
            <a:extLst>
              <a:ext uri="{FF2B5EF4-FFF2-40B4-BE49-F238E27FC236}">
                <a16:creationId xmlns:a16="http://schemas.microsoft.com/office/drawing/2014/main" id="{93998C5C-AEF2-D343-A578-31B8B73ED2DE}"/>
              </a:ext>
            </a:extLst>
          </p:cNvPr>
          <p:cNvSpPr txBox="1"/>
          <p:nvPr/>
        </p:nvSpPr>
        <p:spPr>
          <a:xfrm>
            <a:off x="6019800" y="3880857"/>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3" name="TextBox 2">
            <a:extLst>
              <a:ext uri="{FF2B5EF4-FFF2-40B4-BE49-F238E27FC236}">
                <a16:creationId xmlns:a16="http://schemas.microsoft.com/office/drawing/2014/main" id="{FFB1E82C-1B65-F84A-A15E-FFBD968CE5CA}"/>
              </a:ext>
            </a:extLst>
          </p:cNvPr>
          <p:cNvSpPr txBox="1"/>
          <p:nvPr/>
        </p:nvSpPr>
        <p:spPr>
          <a:xfrm>
            <a:off x="9141661" y="1935317"/>
            <a:ext cx="2537490" cy="400110"/>
          </a:xfrm>
          <a:prstGeom prst="rect">
            <a:avLst/>
          </a:prstGeom>
          <a:noFill/>
        </p:spPr>
        <p:txBody>
          <a:bodyPr wrap="none" rtlCol="0">
            <a:spAutoFit/>
          </a:bodyPr>
          <a:lstStyle/>
          <a:p>
            <a:r>
              <a:rPr lang="en-US" sz="2000" dirty="0"/>
              <a:t>x2, x4 are written here</a:t>
            </a:r>
          </a:p>
        </p:txBody>
      </p:sp>
      <p:cxnSp>
        <p:nvCxnSpPr>
          <p:cNvPr id="31" name="Curved Connector 30">
            <a:extLst>
              <a:ext uri="{FF2B5EF4-FFF2-40B4-BE49-F238E27FC236}">
                <a16:creationId xmlns:a16="http://schemas.microsoft.com/office/drawing/2014/main" id="{B9A78CD5-5D85-5947-BBDE-2F0F19DA23CD}"/>
              </a:ext>
            </a:extLst>
          </p:cNvPr>
          <p:cNvCxnSpPr>
            <a:stCxn id="3" idx="3"/>
            <a:endCxn id="17" idx="3"/>
          </p:cNvCxnSpPr>
          <p:nvPr/>
        </p:nvCxnSpPr>
        <p:spPr>
          <a:xfrm flipH="1">
            <a:off x="10864953" y="2135372"/>
            <a:ext cx="814198" cy="945414"/>
          </a:xfrm>
          <a:prstGeom prst="curvedConnector3">
            <a:avLst>
              <a:gd name="adj1" fmla="val -2807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4A9BA97A-E648-FF49-9605-6F061F7412A1}"/>
              </a:ext>
            </a:extLst>
          </p:cNvPr>
          <p:cNvCxnSpPr>
            <a:stCxn id="3" idx="3"/>
            <a:endCxn id="23" idx="3"/>
          </p:cNvCxnSpPr>
          <p:nvPr/>
        </p:nvCxnSpPr>
        <p:spPr>
          <a:xfrm flipH="1">
            <a:off x="11357322" y="2135372"/>
            <a:ext cx="321829" cy="1437783"/>
          </a:xfrm>
          <a:prstGeom prst="curvedConnector3">
            <a:avLst>
              <a:gd name="adj1" fmla="val -7103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CD8B76-C2F3-0643-9147-EA21586F5E4C}"/>
              </a:ext>
            </a:extLst>
          </p:cNvPr>
          <p:cNvSpPr txBox="1"/>
          <p:nvPr/>
        </p:nvSpPr>
        <p:spPr>
          <a:xfrm>
            <a:off x="8263467" y="4971502"/>
            <a:ext cx="2248757" cy="400110"/>
          </a:xfrm>
          <a:prstGeom prst="rect">
            <a:avLst/>
          </a:prstGeom>
          <a:noFill/>
        </p:spPr>
        <p:txBody>
          <a:bodyPr wrap="none" rtlCol="0">
            <a:spAutoFit/>
          </a:bodyPr>
          <a:lstStyle/>
          <a:p>
            <a:r>
              <a:rPr lang="en-US" sz="2000" dirty="0"/>
              <a:t>x2, x4 are read here</a:t>
            </a:r>
          </a:p>
        </p:txBody>
      </p:sp>
      <p:cxnSp>
        <p:nvCxnSpPr>
          <p:cNvPr id="36" name="Curved Connector 35">
            <a:extLst>
              <a:ext uri="{FF2B5EF4-FFF2-40B4-BE49-F238E27FC236}">
                <a16:creationId xmlns:a16="http://schemas.microsoft.com/office/drawing/2014/main" id="{FE39EEE3-1FEE-904F-954B-D7710BDEB2E7}"/>
              </a:ext>
            </a:extLst>
          </p:cNvPr>
          <p:cNvCxnSpPr>
            <a:cxnSpLocks/>
            <a:stCxn id="34" idx="0"/>
            <a:endCxn id="26" idx="1"/>
          </p:cNvCxnSpPr>
          <p:nvPr/>
        </p:nvCxnSpPr>
        <p:spPr>
          <a:xfrm rot="5400000" flipH="1" flipV="1">
            <a:off x="9181041" y="4272329"/>
            <a:ext cx="905978" cy="49236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5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C1CCA3-7767-F348-A575-6AAF7466E226}"/>
              </a:ext>
            </a:extLst>
          </p:cNvPr>
          <p:cNvSpPr>
            <a:spLocks noGrp="1"/>
          </p:cNvSpPr>
          <p:nvPr>
            <p:ph type="title"/>
          </p:nvPr>
        </p:nvSpPr>
        <p:spPr/>
        <p:txBody>
          <a:bodyPr/>
          <a:lstStyle/>
          <a:p>
            <a:r>
              <a:rPr lang="en-US" dirty="0"/>
              <a:t>Data Hazard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5F2BB9FC-E3DE-A545-951E-969049B1CA9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9" name="Rectangle 8">
            <a:extLst>
              <a:ext uri="{FF2B5EF4-FFF2-40B4-BE49-F238E27FC236}">
                <a16:creationId xmlns:a16="http://schemas.microsoft.com/office/drawing/2014/main" id="{324893F4-D16A-8748-99AF-A11AF0FA2EE9}"/>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0" name="Rectangle 9">
            <a:extLst>
              <a:ext uri="{FF2B5EF4-FFF2-40B4-BE49-F238E27FC236}">
                <a16:creationId xmlns:a16="http://schemas.microsoft.com/office/drawing/2014/main" id="{0700B895-2D96-0A46-B9A1-D684A4EEC1DB}"/>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1" name="Rectangle 10">
            <a:extLst>
              <a:ext uri="{FF2B5EF4-FFF2-40B4-BE49-F238E27FC236}">
                <a16:creationId xmlns:a16="http://schemas.microsoft.com/office/drawing/2014/main" id="{3CA98774-A861-8241-B7C2-092549A07F96}"/>
              </a:ext>
            </a:extLst>
          </p:cNvPr>
          <p:cNvSpPr/>
          <p:nvPr/>
        </p:nvSpPr>
        <p:spPr>
          <a:xfrm>
            <a:off x="4783015"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a:t>
            </a:r>
          </a:p>
        </p:txBody>
      </p:sp>
      <p:sp>
        <p:nvSpPr>
          <p:cNvPr id="12" name="Rectangle 11">
            <a:extLst>
              <a:ext uri="{FF2B5EF4-FFF2-40B4-BE49-F238E27FC236}">
                <a16:creationId xmlns:a16="http://schemas.microsoft.com/office/drawing/2014/main" id="{6D71349B-D0B0-2E43-98DB-172AFCF6CFB3}"/>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3" name="TextBox 12">
            <a:extLst>
              <a:ext uri="{FF2B5EF4-FFF2-40B4-BE49-F238E27FC236}">
                <a16:creationId xmlns:a16="http://schemas.microsoft.com/office/drawing/2014/main" id="{753D4FA7-B801-DE44-8DF8-88B7BA6472E2}"/>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4" name="Rectangle 13">
            <a:extLst>
              <a:ext uri="{FF2B5EF4-FFF2-40B4-BE49-F238E27FC236}">
                <a16:creationId xmlns:a16="http://schemas.microsoft.com/office/drawing/2014/main" id="{882FC34F-EA60-2844-A8B2-7EDED9BD0A48}"/>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5" name="Rectangle 14">
            <a:extLst>
              <a:ext uri="{FF2B5EF4-FFF2-40B4-BE49-F238E27FC236}">
                <a16:creationId xmlns:a16="http://schemas.microsoft.com/office/drawing/2014/main" id="{BF6B755A-8850-3D4E-B558-5936CA6ADBA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6" name="Rectangle 15">
            <a:extLst>
              <a:ext uri="{FF2B5EF4-FFF2-40B4-BE49-F238E27FC236}">
                <a16:creationId xmlns:a16="http://schemas.microsoft.com/office/drawing/2014/main" id="{7CEF6686-96F5-4342-BC57-89ED3F415D0A}"/>
              </a:ext>
            </a:extLst>
          </p:cNvPr>
          <p:cNvSpPr/>
          <p:nvPr/>
        </p:nvSpPr>
        <p:spPr>
          <a:xfrm>
            <a:off x="4783015"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E</a:t>
            </a:r>
          </a:p>
        </p:txBody>
      </p:sp>
      <p:sp>
        <p:nvSpPr>
          <p:cNvPr id="17" name="Rectangle 16">
            <a:extLst>
              <a:ext uri="{FF2B5EF4-FFF2-40B4-BE49-F238E27FC236}">
                <a16:creationId xmlns:a16="http://schemas.microsoft.com/office/drawing/2014/main" id="{A53A94CD-E015-6D47-A625-BCC77E7B954B}"/>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18" name="Rectangle 17">
            <a:extLst>
              <a:ext uri="{FF2B5EF4-FFF2-40B4-BE49-F238E27FC236}">
                <a16:creationId xmlns:a16="http://schemas.microsoft.com/office/drawing/2014/main" id="{E12AACDC-7FB8-C44C-A0B6-9728FF676D0B}"/>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9" name="TextBox 18">
            <a:extLst>
              <a:ext uri="{FF2B5EF4-FFF2-40B4-BE49-F238E27FC236}">
                <a16:creationId xmlns:a16="http://schemas.microsoft.com/office/drawing/2014/main" id="{280B2165-66D6-6640-85CA-658766994A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20" name="Rectangle 19">
            <a:extLst>
              <a:ext uri="{FF2B5EF4-FFF2-40B4-BE49-F238E27FC236}">
                <a16:creationId xmlns:a16="http://schemas.microsoft.com/office/drawing/2014/main" id="{A1ADC7BA-1B71-7444-86E6-55529B703E9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1" name="Rectangle 20">
            <a:extLst>
              <a:ext uri="{FF2B5EF4-FFF2-40B4-BE49-F238E27FC236}">
                <a16:creationId xmlns:a16="http://schemas.microsoft.com/office/drawing/2014/main" id="{5B95A207-77E6-E549-9376-50064F1BF3F3}"/>
              </a:ext>
            </a:extLst>
          </p:cNvPr>
          <p:cNvSpPr/>
          <p:nvPr/>
        </p:nvSpPr>
        <p:spPr>
          <a:xfrm>
            <a:off x="4783015" y="3748087"/>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22" name="Rectangle 21">
            <a:extLst>
              <a:ext uri="{FF2B5EF4-FFF2-40B4-BE49-F238E27FC236}">
                <a16:creationId xmlns:a16="http://schemas.microsoft.com/office/drawing/2014/main" id="{875E7BB8-4C3E-8944-A3EC-6FE46BEB4D96}"/>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3" name="Rectangle 22">
            <a:extLst>
              <a:ext uri="{FF2B5EF4-FFF2-40B4-BE49-F238E27FC236}">
                <a16:creationId xmlns:a16="http://schemas.microsoft.com/office/drawing/2014/main" id="{B4EF3BB6-CE77-8245-AE5A-5F12C4CE8762}"/>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4" name="Rectangle 23">
            <a:extLst>
              <a:ext uri="{FF2B5EF4-FFF2-40B4-BE49-F238E27FC236}">
                <a16:creationId xmlns:a16="http://schemas.microsoft.com/office/drawing/2014/main" id="{36E70D46-A990-434B-9FCF-F3F2A99B6F09}"/>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25" name="TextBox 24">
            <a:extLst>
              <a:ext uri="{FF2B5EF4-FFF2-40B4-BE49-F238E27FC236}">
                <a16:creationId xmlns:a16="http://schemas.microsoft.com/office/drawing/2014/main" id="{17A1E0BF-FD74-C74C-8F36-FE82F652A9B0}"/>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26" name="TextBox 25">
            <a:extLst>
              <a:ext uri="{FF2B5EF4-FFF2-40B4-BE49-F238E27FC236}">
                <a16:creationId xmlns:a16="http://schemas.microsoft.com/office/drawing/2014/main" id="{5BE29ABC-F923-B04F-822A-716E353D3E2E}"/>
              </a:ext>
            </a:extLst>
          </p:cNvPr>
          <p:cNvSpPr txBox="1"/>
          <p:nvPr/>
        </p:nvSpPr>
        <p:spPr>
          <a:xfrm>
            <a:off x="922600" y="1475466"/>
            <a:ext cx="5697394"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x0 = 1000	x1 = 200	x2 = 400	x3 = 20	x4 = 30</a:t>
            </a:r>
          </a:p>
        </p:txBody>
      </p:sp>
      <p:sp>
        <p:nvSpPr>
          <p:cNvPr id="27" name="Rectangle 26">
            <a:extLst>
              <a:ext uri="{FF2B5EF4-FFF2-40B4-BE49-F238E27FC236}">
                <a16:creationId xmlns:a16="http://schemas.microsoft.com/office/drawing/2014/main" id="{0A0D5415-8AAA-8D4A-A6E7-81DDD1DA8D6E}"/>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8" name="Rectangle 27">
            <a:extLst>
              <a:ext uri="{FF2B5EF4-FFF2-40B4-BE49-F238E27FC236}">
                <a16:creationId xmlns:a16="http://schemas.microsoft.com/office/drawing/2014/main" id="{CCBA96F8-EA6F-8045-9582-7D19592F835F}"/>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9" name="Rectangle 28">
            <a:extLst>
              <a:ext uri="{FF2B5EF4-FFF2-40B4-BE49-F238E27FC236}">
                <a16:creationId xmlns:a16="http://schemas.microsoft.com/office/drawing/2014/main" id="{85AE0B72-9701-C949-9E42-3ED90598BDA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Rectangle 29">
            <a:extLst>
              <a:ext uri="{FF2B5EF4-FFF2-40B4-BE49-F238E27FC236}">
                <a16:creationId xmlns:a16="http://schemas.microsoft.com/office/drawing/2014/main" id="{74426F55-6082-A445-B92F-DB69360B6B59}"/>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1" name="Rectangle 30">
            <a:extLst>
              <a:ext uri="{FF2B5EF4-FFF2-40B4-BE49-F238E27FC236}">
                <a16:creationId xmlns:a16="http://schemas.microsoft.com/office/drawing/2014/main" id="{C2038591-15E7-B343-86C0-493A973BD48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2" name="Rectangle 31">
            <a:extLst>
              <a:ext uri="{FF2B5EF4-FFF2-40B4-BE49-F238E27FC236}">
                <a16:creationId xmlns:a16="http://schemas.microsoft.com/office/drawing/2014/main" id="{206A867C-5D36-4E45-93C0-350686B81668}"/>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3" name="Rectangle 32">
            <a:extLst>
              <a:ext uri="{FF2B5EF4-FFF2-40B4-BE49-F238E27FC236}">
                <a16:creationId xmlns:a16="http://schemas.microsoft.com/office/drawing/2014/main" id="{EAC628A8-3057-5648-B62E-AFB1C42E8D5B}"/>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4" name="TextBox 33">
            <a:extLst>
              <a:ext uri="{FF2B5EF4-FFF2-40B4-BE49-F238E27FC236}">
                <a16:creationId xmlns:a16="http://schemas.microsoft.com/office/drawing/2014/main" id="{AAF788D9-71E3-F447-BC81-FBA8EFA2649D}"/>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5" name="TextBox 34">
            <a:extLst>
              <a:ext uri="{FF2B5EF4-FFF2-40B4-BE49-F238E27FC236}">
                <a16:creationId xmlns:a16="http://schemas.microsoft.com/office/drawing/2014/main" id="{4ECACD44-502E-454D-9AF3-5A686681420B}"/>
              </a:ext>
            </a:extLst>
          </p:cNvPr>
          <p:cNvSpPr txBox="1"/>
          <p:nvPr/>
        </p:nvSpPr>
        <p:spPr>
          <a:xfrm>
            <a:off x="7244860" y="3138882"/>
            <a:ext cx="2092569" cy="307777"/>
          </a:xfrm>
          <a:prstGeom prst="rect">
            <a:avLst/>
          </a:prstGeom>
          <a:noFill/>
          <a:ln w="19050">
            <a:solidFill>
              <a:schemeClr val="bg1">
                <a:lumMod val="65000"/>
              </a:schemeClr>
            </a:solidFill>
          </a:ln>
        </p:spPr>
        <p:txBody>
          <a:bodyPr wrap="square" rtlCol="0">
            <a:spAutoFit/>
          </a:bodyPr>
          <a:lstStyle/>
          <a:p>
            <a:r>
              <a:rPr lang="en-US" sz="1400" dirty="0" err="1"/>
              <a:t>ALU_Result</a:t>
            </a:r>
            <a:r>
              <a:rPr lang="en-US" sz="1400" dirty="0"/>
              <a:t> (x2) = 1050 </a:t>
            </a:r>
          </a:p>
        </p:txBody>
      </p:sp>
      <p:sp>
        <p:nvSpPr>
          <p:cNvPr id="36" name="Rectangle 35">
            <a:extLst>
              <a:ext uri="{FF2B5EF4-FFF2-40B4-BE49-F238E27FC236}">
                <a16:creationId xmlns:a16="http://schemas.microsoft.com/office/drawing/2014/main" id="{D0E0547C-A242-FD47-9994-78E3EC99F251}"/>
              </a:ext>
            </a:extLst>
          </p:cNvPr>
          <p:cNvSpPr/>
          <p:nvPr/>
        </p:nvSpPr>
        <p:spPr>
          <a:xfrm>
            <a:off x="7244861" y="271941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M</a:t>
            </a:r>
          </a:p>
        </p:txBody>
      </p:sp>
      <p:sp>
        <p:nvSpPr>
          <p:cNvPr id="37" name="TextBox 36">
            <a:extLst>
              <a:ext uri="{FF2B5EF4-FFF2-40B4-BE49-F238E27FC236}">
                <a16:creationId xmlns:a16="http://schemas.microsoft.com/office/drawing/2014/main" id="{85AF131F-089C-D748-960A-AC10813A352B}"/>
              </a:ext>
            </a:extLst>
          </p:cNvPr>
          <p:cNvSpPr txBox="1"/>
          <p:nvPr/>
        </p:nvSpPr>
        <p:spPr>
          <a:xfrm>
            <a:off x="7244860" y="3995400"/>
            <a:ext cx="2092569" cy="738664"/>
          </a:xfrm>
          <a:prstGeom prst="rect">
            <a:avLst/>
          </a:prstGeom>
          <a:noFill/>
          <a:ln w="19050">
            <a:solidFill>
              <a:schemeClr val="bg1">
                <a:lumMod val="65000"/>
              </a:schemeClr>
            </a:solidFill>
          </a:ln>
        </p:spPr>
        <p:txBody>
          <a:bodyPr wrap="square" rtlCol="0">
            <a:spAutoFit/>
          </a:bodyPr>
          <a:lstStyle/>
          <a:p>
            <a:r>
              <a:rPr lang="en-US" sz="1400" dirty="0"/>
              <a:t>ALU_Src1 (x3) = 20</a:t>
            </a:r>
          </a:p>
          <a:p>
            <a:r>
              <a:rPr lang="en-US" sz="1400" dirty="0"/>
              <a:t>ALU_Src2 (x1) = 200</a:t>
            </a:r>
          </a:p>
          <a:p>
            <a:r>
              <a:rPr lang="en-US" sz="1400" dirty="0" err="1"/>
              <a:t>ALU_Result</a:t>
            </a:r>
            <a:r>
              <a:rPr lang="en-US" sz="1400" dirty="0"/>
              <a:t> (x4) = 220</a:t>
            </a:r>
          </a:p>
        </p:txBody>
      </p:sp>
      <p:sp>
        <p:nvSpPr>
          <p:cNvPr id="38" name="Rectangle 37">
            <a:extLst>
              <a:ext uri="{FF2B5EF4-FFF2-40B4-BE49-F238E27FC236}">
                <a16:creationId xmlns:a16="http://schemas.microsoft.com/office/drawing/2014/main" id="{C73B4B95-C947-B040-BEC2-D0B9B89A964B}"/>
              </a:ext>
            </a:extLst>
          </p:cNvPr>
          <p:cNvSpPr/>
          <p:nvPr/>
        </p:nvSpPr>
        <p:spPr>
          <a:xfrm>
            <a:off x="7244861" y="3575933"/>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E</a:t>
            </a:r>
          </a:p>
        </p:txBody>
      </p:sp>
      <p:sp>
        <p:nvSpPr>
          <p:cNvPr id="39" name="TextBox 38">
            <a:extLst>
              <a:ext uri="{FF2B5EF4-FFF2-40B4-BE49-F238E27FC236}">
                <a16:creationId xmlns:a16="http://schemas.microsoft.com/office/drawing/2014/main" id="{90B971AA-CB89-8842-937D-EC3FFB217758}"/>
              </a:ext>
            </a:extLst>
          </p:cNvPr>
          <p:cNvSpPr txBox="1"/>
          <p:nvPr/>
        </p:nvSpPr>
        <p:spPr>
          <a:xfrm>
            <a:off x="7244860" y="5285303"/>
            <a:ext cx="2092569" cy="523220"/>
          </a:xfrm>
          <a:prstGeom prst="rect">
            <a:avLst/>
          </a:prstGeom>
          <a:noFill/>
          <a:ln w="19050">
            <a:solidFill>
              <a:schemeClr val="bg1">
                <a:lumMod val="65000"/>
              </a:schemeClr>
            </a:solidFill>
          </a:ln>
        </p:spPr>
        <p:txBody>
          <a:bodyPr wrap="square" rtlCol="0">
            <a:spAutoFit/>
          </a:bodyPr>
          <a:lstStyle/>
          <a:p>
            <a:r>
              <a:rPr lang="en-US" sz="1400" dirty="0"/>
              <a:t>ReadData1 (x2) = 400</a:t>
            </a:r>
          </a:p>
          <a:p>
            <a:r>
              <a:rPr lang="en-US" sz="1400" dirty="0"/>
              <a:t>ReadData2 (x4) = 30</a:t>
            </a:r>
          </a:p>
        </p:txBody>
      </p:sp>
      <p:sp>
        <p:nvSpPr>
          <p:cNvPr id="40" name="Rectangle 39">
            <a:extLst>
              <a:ext uri="{FF2B5EF4-FFF2-40B4-BE49-F238E27FC236}">
                <a16:creationId xmlns:a16="http://schemas.microsoft.com/office/drawing/2014/main" id="{8F633219-2155-684D-826E-8CD71A89FC76}"/>
              </a:ext>
            </a:extLst>
          </p:cNvPr>
          <p:cNvSpPr/>
          <p:nvPr/>
        </p:nvSpPr>
        <p:spPr>
          <a:xfrm>
            <a:off x="7244861" y="4865836"/>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41" name="TextBox 40">
            <a:extLst>
              <a:ext uri="{FF2B5EF4-FFF2-40B4-BE49-F238E27FC236}">
                <a16:creationId xmlns:a16="http://schemas.microsoft.com/office/drawing/2014/main" id="{63420B57-AEFB-584C-BBC1-534E9CFF286F}"/>
              </a:ext>
            </a:extLst>
          </p:cNvPr>
          <p:cNvSpPr txBox="1"/>
          <p:nvPr/>
        </p:nvSpPr>
        <p:spPr>
          <a:xfrm>
            <a:off x="7881288" y="2350083"/>
            <a:ext cx="819712" cy="369332"/>
          </a:xfrm>
          <a:prstGeom prst="rect">
            <a:avLst/>
          </a:prstGeom>
          <a:noFill/>
        </p:spPr>
        <p:txBody>
          <a:bodyPr wrap="none" rtlCol="0">
            <a:spAutoFit/>
          </a:bodyPr>
          <a:lstStyle/>
          <a:p>
            <a:pPr algn="ctr"/>
            <a:r>
              <a:rPr lang="en-US" dirty="0"/>
              <a:t>cycle 4</a:t>
            </a:r>
          </a:p>
        </p:txBody>
      </p:sp>
      <p:sp>
        <p:nvSpPr>
          <p:cNvPr id="42" name="TextBox 41">
            <a:extLst>
              <a:ext uri="{FF2B5EF4-FFF2-40B4-BE49-F238E27FC236}">
                <a16:creationId xmlns:a16="http://schemas.microsoft.com/office/drawing/2014/main" id="{22C34E7F-1FDE-1A48-B6A4-F55871F359A0}"/>
              </a:ext>
            </a:extLst>
          </p:cNvPr>
          <p:cNvSpPr txBox="1"/>
          <p:nvPr/>
        </p:nvSpPr>
        <p:spPr>
          <a:xfrm>
            <a:off x="9487710" y="5195433"/>
            <a:ext cx="1625766" cy="369332"/>
          </a:xfrm>
          <a:prstGeom prst="rect">
            <a:avLst/>
          </a:prstGeom>
          <a:noFill/>
        </p:spPr>
        <p:txBody>
          <a:bodyPr wrap="none" rtlCol="0">
            <a:spAutoFit/>
          </a:bodyPr>
          <a:lstStyle/>
          <a:p>
            <a:r>
              <a:rPr lang="en-US" dirty="0">
                <a:solidFill>
                  <a:srgbClr val="C00000"/>
                </a:solidFill>
              </a:rPr>
              <a:t>should be 1050</a:t>
            </a:r>
          </a:p>
        </p:txBody>
      </p:sp>
      <p:cxnSp>
        <p:nvCxnSpPr>
          <p:cNvPr id="43" name="Straight Arrow Connector 42">
            <a:extLst>
              <a:ext uri="{FF2B5EF4-FFF2-40B4-BE49-F238E27FC236}">
                <a16:creationId xmlns:a16="http://schemas.microsoft.com/office/drawing/2014/main" id="{550FA206-39CB-F94B-B2AB-80EE1CCA4260}"/>
              </a:ext>
            </a:extLst>
          </p:cNvPr>
          <p:cNvCxnSpPr>
            <a:cxnSpLocks/>
            <a:stCxn id="42" idx="1"/>
          </p:cNvCxnSpPr>
          <p:nvPr/>
        </p:nvCxnSpPr>
        <p:spPr>
          <a:xfrm flipH="1">
            <a:off x="9068859" y="5380099"/>
            <a:ext cx="41885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F69153C-31B1-4F47-80F9-08E850DCA694}"/>
              </a:ext>
            </a:extLst>
          </p:cNvPr>
          <p:cNvSpPr txBox="1"/>
          <p:nvPr/>
        </p:nvSpPr>
        <p:spPr>
          <a:xfrm>
            <a:off x="9487710" y="5500746"/>
            <a:ext cx="1508746" cy="369332"/>
          </a:xfrm>
          <a:prstGeom prst="rect">
            <a:avLst/>
          </a:prstGeom>
          <a:noFill/>
        </p:spPr>
        <p:txBody>
          <a:bodyPr wrap="none" rtlCol="0">
            <a:spAutoFit/>
          </a:bodyPr>
          <a:lstStyle/>
          <a:p>
            <a:r>
              <a:rPr lang="en-US" dirty="0">
                <a:solidFill>
                  <a:srgbClr val="C00000"/>
                </a:solidFill>
              </a:rPr>
              <a:t>should be 220</a:t>
            </a:r>
          </a:p>
        </p:txBody>
      </p:sp>
      <p:cxnSp>
        <p:nvCxnSpPr>
          <p:cNvPr id="45" name="Straight Arrow Connector 44">
            <a:extLst>
              <a:ext uri="{FF2B5EF4-FFF2-40B4-BE49-F238E27FC236}">
                <a16:creationId xmlns:a16="http://schemas.microsoft.com/office/drawing/2014/main" id="{648DE73C-B279-1F4A-9262-0563F4AE64EA}"/>
              </a:ext>
            </a:extLst>
          </p:cNvPr>
          <p:cNvCxnSpPr>
            <a:cxnSpLocks/>
            <a:stCxn id="44" idx="1"/>
          </p:cNvCxnSpPr>
          <p:nvPr/>
        </p:nvCxnSpPr>
        <p:spPr>
          <a:xfrm flipH="1">
            <a:off x="9068860" y="5685412"/>
            <a:ext cx="41885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056889CC-19C3-4C46-A558-2DDFF10963F7}"/>
              </a:ext>
            </a:extLst>
          </p:cNvPr>
          <p:cNvGrpSpPr/>
          <p:nvPr/>
        </p:nvGrpSpPr>
        <p:grpSpPr>
          <a:xfrm>
            <a:off x="8843442" y="629214"/>
            <a:ext cx="2708664" cy="1085709"/>
            <a:chOff x="863226" y="1851660"/>
            <a:chExt cx="11030640" cy="4421393"/>
          </a:xfrm>
        </p:grpSpPr>
        <p:pic>
          <p:nvPicPr>
            <p:cNvPr id="46" name="Content Placeholder 22" descr="Diagram&#10;&#10;Description automatically generated">
              <a:extLst>
                <a:ext uri="{FF2B5EF4-FFF2-40B4-BE49-F238E27FC236}">
                  <a16:creationId xmlns:a16="http://schemas.microsoft.com/office/drawing/2014/main" id="{090D654F-2701-AD49-831F-9A7498313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47" name="Rectangle 46">
              <a:extLst>
                <a:ext uri="{FF2B5EF4-FFF2-40B4-BE49-F238E27FC236}">
                  <a16:creationId xmlns:a16="http://schemas.microsoft.com/office/drawing/2014/main" id="{CCD25430-FEBE-7F4D-9C98-ED1998E67CDC}"/>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47">
              <a:extLst>
                <a:ext uri="{FF2B5EF4-FFF2-40B4-BE49-F238E27FC236}">
                  <a16:creationId xmlns:a16="http://schemas.microsoft.com/office/drawing/2014/main" id="{F474EA1B-6764-004D-9972-5235CEE2D8F4}"/>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9" name="Rectangle 48">
              <a:extLst>
                <a:ext uri="{FF2B5EF4-FFF2-40B4-BE49-F238E27FC236}">
                  <a16:creationId xmlns:a16="http://schemas.microsoft.com/office/drawing/2014/main" id="{DF095481-B7B4-894E-9327-6F5976088888}"/>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0" name="TextBox 49">
              <a:extLst>
                <a:ext uri="{FF2B5EF4-FFF2-40B4-BE49-F238E27FC236}">
                  <a16:creationId xmlns:a16="http://schemas.microsoft.com/office/drawing/2014/main" id="{638708A1-5EDC-404D-BDBC-8F1BE4793F98}"/>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51" name="Rectangle 50">
              <a:extLst>
                <a:ext uri="{FF2B5EF4-FFF2-40B4-BE49-F238E27FC236}">
                  <a16:creationId xmlns:a16="http://schemas.microsoft.com/office/drawing/2014/main" id="{28D7F178-2CF0-5644-AA75-58348E66A2D3}"/>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2" name="TextBox 51">
              <a:extLst>
                <a:ext uri="{FF2B5EF4-FFF2-40B4-BE49-F238E27FC236}">
                  <a16:creationId xmlns:a16="http://schemas.microsoft.com/office/drawing/2014/main" id="{AD8CC88C-28F6-B04E-BBF8-4E057EB6B372}"/>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53" name="Rectangle 52">
              <a:extLst>
                <a:ext uri="{FF2B5EF4-FFF2-40B4-BE49-F238E27FC236}">
                  <a16:creationId xmlns:a16="http://schemas.microsoft.com/office/drawing/2014/main" id="{682D3B5B-2DEE-CE49-ACE4-2D2B7699D7EF}"/>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4" name="TextBox 53">
              <a:extLst>
                <a:ext uri="{FF2B5EF4-FFF2-40B4-BE49-F238E27FC236}">
                  <a16:creationId xmlns:a16="http://schemas.microsoft.com/office/drawing/2014/main" id="{88DFC124-6959-3E4A-91FE-955683AB0F25}"/>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55" name="Rectangle 54">
              <a:extLst>
                <a:ext uri="{FF2B5EF4-FFF2-40B4-BE49-F238E27FC236}">
                  <a16:creationId xmlns:a16="http://schemas.microsoft.com/office/drawing/2014/main" id="{0D61B8B5-372A-7546-9C4F-6B566145F58E}"/>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6" name="TextBox 55">
              <a:extLst>
                <a:ext uri="{FF2B5EF4-FFF2-40B4-BE49-F238E27FC236}">
                  <a16:creationId xmlns:a16="http://schemas.microsoft.com/office/drawing/2014/main" id="{77AC5F3F-77F4-0A45-88CA-0953A3C0F3E8}"/>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57" name="Straight Arrow Connector 56">
              <a:extLst>
                <a:ext uri="{FF2B5EF4-FFF2-40B4-BE49-F238E27FC236}">
                  <a16:creationId xmlns:a16="http://schemas.microsoft.com/office/drawing/2014/main" id="{9D5175FA-E5F9-BC44-B151-88073A6B5146}"/>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3AFD7C12-B832-0C43-A403-FC542C0884D9}"/>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a:extLst>
                <a:ext uri="{FF2B5EF4-FFF2-40B4-BE49-F238E27FC236}">
                  <a16:creationId xmlns:a16="http://schemas.microsoft.com/office/drawing/2014/main" id="{89960ACB-16E9-D741-B13F-ACA11ECB2969}"/>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641342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8A9E62-13F3-A14F-A37F-FD0D1DE26DDF}"/>
              </a:ext>
            </a:extLst>
          </p:cNvPr>
          <p:cNvSpPr>
            <a:spLocks noGrp="1"/>
          </p:cNvSpPr>
          <p:nvPr>
            <p:ph type="title"/>
          </p:nvPr>
        </p:nvSpPr>
        <p:spPr/>
        <p:txBody>
          <a:bodyPr/>
          <a:lstStyle/>
          <a:p>
            <a:r>
              <a:rPr lang="en-US" dirty="0"/>
              <a:t>Trying to Fix Data Hazard</a:t>
            </a:r>
            <a:br>
              <a:rPr lang="en-US" dirty="0"/>
            </a:br>
            <a:r>
              <a:rPr lang="en-US" dirty="0"/>
              <a:t>with a NOP</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DB6F605E-145F-1E41-AF2B-7AA2ADF580D4}"/>
              </a:ext>
            </a:extLst>
          </p:cNvPr>
          <p:cNvGrpSpPr/>
          <p:nvPr/>
        </p:nvGrpSpPr>
        <p:grpSpPr>
          <a:xfrm>
            <a:off x="8843442" y="629214"/>
            <a:ext cx="2708664" cy="1085709"/>
            <a:chOff x="863226" y="1851660"/>
            <a:chExt cx="11030640" cy="4421393"/>
          </a:xfrm>
        </p:grpSpPr>
        <p:pic>
          <p:nvPicPr>
            <p:cNvPr id="9" name="Content Placeholder 22" descr="Diagram&#10;&#10;Description automatically generated">
              <a:extLst>
                <a:ext uri="{FF2B5EF4-FFF2-40B4-BE49-F238E27FC236}">
                  <a16:creationId xmlns:a16="http://schemas.microsoft.com/office/drawing/2014/main" id="{AA345A86-FA5E-0742-AFE6-B35062BE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10" name="Rectangle 9">
              <a:extLst>
                <a:ext uri="{FF2B5EF4-FFF2-40B4-BE49-F238E27FC236}">
                  <a16:creationId xmlns:a16="http://schemas.microsoft.com/office/drawing/2014/main" id="{2C1848E7-1774-5D4D-81CC-18F5480B70EA}"/>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Freeform 10">
              <a:extLst>
                <a:ext uri="{FF2B5EF4-FFF2-40B4-BE49-F238E27FC236}">
                  <a16:creationId xmlns:a16="http://schemas.microsoft.com/office/drawing/2014/main" id="{53E06049-649A-B242-ABE8-64D4C02A4601}"/>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11">
              <a:extLst>
                <a:ext uri="{FF2B5EF4-FFF2-40B4-BE49-F238E27FC236}">
                  <a16:creationId xmlns:a16="http://schemas.microsoft.com/office/drawing/2014/main" id="{8E6BC5F9-677F-3B43-8500-EECE1477F9D8}"/>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 name="TextBox 12">
              <a:extLst>
                <a:ext uri="{FF2B5EF4-FFF2-40B4-BE49-F238E27FC236}">
                  <a16:creationId xmlns:a16="http://schemas.microsoft.com/office/drawing/2014/main" id="{903A0D02-4585-E64A-8AF3-DAE499286822}"/>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14" name="Rectangle 13">
              <a:extLst>
                <a:ext uri="{FF2B5EF4-FFF2-40B4-BE49-F238E27FC236}">
                  <a16:creationId xmlns:a16="http://schemas.microsoft.com/office/drawing/2014/main" id="{EAEC3323-5B46-EA46-BC92-79E4F3C03234}"/>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 name="TextBox 14">
              <a:extLst>
                <a:ext uri="{FF2B5EF4-FFF2-40B4-BE49-F238E27FC236}">
                  <a16:creationId xmlns:a16="http://schemas.microsoft.com/office/drawing/2014/main" id="{FE20E08E-6C01-BF4D-909A-3BB637D641E9}"/>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16" name="Rectangle 15">
              <a:extLst>
                <a:ext uri="{FF2B5EF4-FFF2-40B4-BE49-F238E27FC236}">
                  <a16:creationId xmlns:a16="http://schemas.microsoft.com/office/drawing/2014/main" id="{EE3EE90C-8F34-5E47-A9ED-04476DDC6E49}"/>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 name="TextBox 16">
              <a:extLst>
                <a:ext uri="{FF2B5EF4-FFF2-40B4-BE49-F238E27FC236}">
                  <a16:creationId xmlns:a16="http://schemas.microsoft.com/office/drawing/2014/main" id="{D60900A8-E1D2-5947-A435-7052986A1107}"/>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18" name="Rectangle 17">
              <a:extLst>
                <a:ext uri="{FF2B5EF4-FFF2-40B4-BE49-F238E27FC236}">
                  <a16:creationId xmlns:a16="http://schemas.microsoft.com/office/drawing/2014/main" id="{63555B6C-E6A2-ED40-AE3B-3E19743510E8}"/>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 name="TextBox 18">
              <a:extLst>
                <a:ext uri="{FF2B5EF4-FFF2-40B4-BE49-F238E27FC236}">
                  <a16:creationId xmlns:a16="http://schemas.microsoft.com/office/drawing/2014/main" id="{4B95B557-7296-6747-97FB-42C8884F45BC}"/>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20" name="Straight Arrow Connector 19">
              <a:extLst>
                <a:ext uri="{FF2B5EF4-FFF2-40B4-BE49-F238E27FC236}">
                  <a16:creationId xmlns:a16="http://schemas.microsoft.com/office/drawing/2014/main" id="{3AEC7ACB-360F-EA4B-A530-35E56A0A3FE2}"/>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35EDE541-7459-104B-B908-DDB9B1F9024C}"/>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C0FD53BF-3510-4D45-9E9F-D24A5784CA3B}"/>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23" name="Rectangle 22">
            <a:extLst>
              <a:ext uri="{FF2B5EF4-FFF2-40B4-BE49-F238E27FC236}">
                <a16:creationId xmlns:a16="http://schemas.microsoft.com/office/drawing/2014/main" id="{68B12DF8-995C-CE40-9F21-78CB36825318}"/>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4" name="Rectangle 23">
            <a:extLst>
              <a:ext uri="{FF2B5EF4-FFF2-40B4-BE49-F238E27FC236}">
                <a16:creationId xmlns:a16="http://schemas.microsoft.com/office/drawing/2014/main" id="{2EAB8E47-CF15-F54C-82D6-26B5B1A71BDA}"/>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5" name="Rectangle 24">
            <a:extLst>
              <a:ext uri="{FF2B5EF4-FFF2-40B4-BE49-F238E27FC236}">
                <a16:creationId xmlns:a16="http://schemas.microsoft.com/office/drawing/2014/main" id="{DD49C2D1-050B-1641-B14E-D265C01FC70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Rectangle 25">
            <a:extLst>
              <a:ext uri="{FF2B5EF4-FFF2-40B4-BE49-F238E27FC236}">
                <a16:creationId xmlns:a16="http://schemas.microsoft.com/office/drawing/2014/main" id="{0A366FBD-5B51-F54D-9263-B28E78D925B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7" name="Rectangle 26">
            <a:extLst>
              <a:ext uri="{FF2B5EF4-FFF2-40B4-BE49-F238E27FC236}">
                <a16:creationId xmlns:a16="http://schemas.microsoft.com/office/drawing/2014/main" id="{F9C8A3BA-2BB8-A24F-8984-68023FD7DDBE}"/>
              </a:ext>
            </a:extLst>
          </p:cNvPr>
          <p:cNvSpPr/>
          <p:nvPr/>
        </p:nvSpPr>
        <p:spPr>
          <a:xfrm>
            <a:off x="5275384"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28" name="TextBox 27">
            <a:extLst>
              <a:ext uri="{FF2B5EF4-FFF2-40B4-BE49-F238E27FC236}">
                <a16:creationId xmlns:a16="http://schemas.microsoft.com/office/drawing/2014/main" id="{7F6A8A13-751F-D04C-ADC1-B3601803856D}"/>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29" name="Rectangle 28">
            <a:extLst>
              <a:ext uri="{FF2B5EF4-FFF2-40B4-BE49-F238E27FC236}">
                <a16:creationId xmlns:a16="http://schemas.microsoft.com/office/drawing/2014/main" id="{8635A33E-9D47-CA41-BCE3-F45554C1FDCF}"/>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389A1E79-3BB2-BF47-9190-AE3C349A582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5BA85248-70ED-C54B-943B-5F74AAA6AAC2}"/>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CF9A2B1F-2543-C44D-9E6F-BCFE0D3B5CD8}"/>
              </a:ext>
            </a:extLst>
          </p:cNvPr>
          <p:cNvSpPr/>
          <p:nvPr/>
        </p:nvSpPr>
        <p:spPr>
          <a:xfrm>
            <a:off x="5275384"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M</a:t>
            </a:r>
          </a:p>
        </p:txBody>
      </p:sp>
      <p:sp>
        <p:nvSpPr>
          <p:cNvPr id="33" name="Rectangle 32">
            <a:extLst>
              <a:ext uri="{FF2B5EF4-FFF2-40B4-BE49-F238E27FC236}">
                <a16:creationId xmlns:a16="http://schemas.microsoft.com/office/drawing/2014/main" id="{F8B8CB73-AB5D-EE40-A7B5-3E54CE2B6BBA}"/>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4" name="TextBox 33">
            <a:extLst>
              <a:ext uri="{FF2B5EF4-FFF2-40B4-BE49-F238E27FC236}">
                <a16:creationId xmlns:a16="http://schemas.microsoft.com/office/drawing/2014/main" id="{B71C0C67-D114-BA4E-98D6-3FC23F21D986}"/>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35" name="Rectangle 34">
            <a:extLst>
              <a:ext uri="{FF2B5EF4-FFF2-40B4-BE49-F238E27FC236}">
                <a16:creationId xmlns:a16="http://schemas.microsoft.com/office/drawing/2014/main" id="{E76F89C8-00C1-044E-A1C8-0EC6C71D6FB8}"/>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6" name="Rectangle 35">
            <a:extLst>
              <a:ext uri="{FF2B5EF4-FFF2-40B4-BE49-F238E27FC236}">
                <a16:creationId xmlns:a16="http://schemas.microsoft.com/office/drawing/2014/main" id="{7C632D34-821B-364D-ADFD-CA383F4BFF2E}"/>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6A528F85-F58F-1048-A8E6-8C2FA79376D1}"/>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E13CECC1-A2E0-2A46-9C63-67C9E7CBFC2E}"/>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B344A32D-3B6E-BA49-B9BB-A3C19EF4C2C9}"/>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TextBox 39">
            <a:extLst>
              <a:ext uri="{FF2B5EF4-FFF2-40B4-BE49-F238E27FC236}">
                <a16:creationId xmlns:a16="http://schemas.microsoft.com/office/drawing/2014/main" id="{62AA93EA-1876-2D49-B0FA-9BC024C7A8A4}"/>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1" name="TextBox 40">
            <a:extLst>
              <a:ext uri="{FF2B5EF4-FFF2-40B4-BE49-F238E27FC236}">
                <a16:creationId xmlns:a16="http://schemas.microsoft.com/office/drawing/2014/main" id="{FD611737-AF06-2946-AB7A-9CE9DEAC443E}"/>
              </a:ext>
            </a:extLst>
          </p:cNvPr>
          <p:cNvSpPr txBox="1"/>
          <p:nvPr/>
        </p:nvSpPr>
        <p:spPr>
          <a:xfrm>
            <a:off x="922600" y="1475466"/>
            <a:ext cx="5697394"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x0 = 1000	x1 = 200	x2 = 400	x3 = 20	x4 = 30</a:t>
            </a:r>
          </a:p>
        </p:txBody>
      </p:sp>
      <p:sp>
        <p:nvSpPr>
          <p:cNvPr id="42" name="Rectangle 41">
            <a:extLst>
              <a:ext uri="{FF2B5EF4-FFF2-40B4-BE49-F238E27FC236}">
                <a16:creationId xmlns:a16="http://schemas.microsoft.com/office/drawing/2014/main" id="{FFC77CC8-D233-CC4A-8F27-EC3A2DCBCC5B}"/>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3" name="Rectangle 42">
            <a:extLst>
              <a:ext uri="{FF2B5EF4-FFF2-40B4-BE49-F238E27FC236}">
                <a16:creationId xmlns:a16="http://schemas.microsoft.com/office/drawing/2014/main" id="{D212C948-4FBF-C447-B7A7-EF3C1808791C}"/>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4" name="Rectangle 43">
            <a:extLst>
              <a:ext uri="{FF2B5EF4-FFF2-40B4-BE49-F238E27FC236}">
                <a16:creationId xmlns:a16="http://schemas.microsoft.com/office/drawing/2014/main" id="{AE521589-C1FA-6541-B13B-655CE6C95A1D}"/>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2D1CE47C-AED4-B740-81B7-CF865179C1EF}"/>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Rectangle 45">
            <a:extLst>
              <a:ext uri="{FF2B5EF4-FFF2-40B4-BE49-F238E27FC236}">
                <a16:creationId xmlns:a16="http://schemas.microsoft.com/office/drawing/2014/main" id="{CC31DAE9-4A59-114C-BC45-23AE39B8495C}"/>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a:extLst>
              <a:ext uri="{FF2B5EF4-FFF2-40B4-BE49-F238E27FC236}">
                <a16:creationId xmlns:a16="http://schemas.microsoft.com/office/drawing/2014/main" id="{35C5332D-0900-5741-867B-2888D9EE59E7}"/>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a:extLst>
              <a:ext uri="{FF2B5EF4-FFF2-40B4-BE49-F238E27FC236}">
                <a16:creationId xmlns:a16="http://schemas.microsoft.com/office/drawing/2014/main" id="{7A9530D9-B1CA-7840-81B9-C54301B6E386}"/>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9" name="TextBox 48">
            <a:extLst>
              <a:ext uri="{FF2B5EF4-FFF2-40B4-BE49-F238E27FC236}">
                <a16:creationId xmlns:a16="http://schemas.microsoft.com/office/drawing/2014/main" id="{6F1891F3-1F62-5845-B4D4-E601F43B48F4}"/>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50" name="TextBox 49">
            <a:extLst>
              <a:ext uri="{FF2B5EF4-FFF2-40B4-BE49-F238E27FC236}">
                <a16:creationId xmlns:a16="http://schemas.microsoft.com/office/drawing/2014/main" id="{712B0AFD-B1B0-3F4A-8EF9-381100E3FDE3}"/>
              </a:ext>
            </a:extLst>
          </p:cNvPr>
          <p:cNvSpPr txBox="1"/>
          <p:nvPr/>
        </p:nvSpPr>
        <p:spPr>
          <a:xfrm>
            <a:off x="7737229" y="3138882"/>
            <a:ext cx="2092569" cy="307777"/>
          </a:xfrm>
          <a:prstGeom prst="rect">
            <a:avLst/>
          </a:prstGeom>
          <a:noFill/>
          <a:ln w="19050">
            <a:solidFill>
              <a:schemeClr val="bg1">
                <a:lumMod val="65000"/>
              </a:schemeClr>
            </a:solidFill>
          </a:ln>
        </p:spPr>
        <p:txBody>
          <a:bodyPr wrap="square" rtlCol="0">
            <a:spAutoFit/>
          </a:bodyPr>
          <a:lstStyle/>
          <a:p>
            <a:r>
              <a:rPr lang="en-US" sz="1400" dirty="0" err="1"/>
              <a:t>WriteData</a:t>
            </a:r>
            <a:r>
              <a:rPr lang="en-US" sz="1400" dirty="0"/>
              <a:t>(x2) = 1050 </a:t>
            </a:r>
          </a:p>
        </p:txBody>
      </p:sp>
      <p:sp>
        <p:nvSpPr>
          <p:cNvPr id="51" name="Rectangle 50">
            <a:extLst>
              <a:ext uri="{FF2B5EF4-FFF2-40B4-BE49-F238E27FC236}">
                <a16:creationId xmlns:a16="http://schemas.microsoft.com/office/drawing/2014/main" id="{AF159795-F2BF-C144-B0C6-61BD2EB12F12}"/>
              </a:ext>
            </a:extLst>
          </p:cNvPr>
          <p:cNvSpPr/>
          <p:nvPr/>
        </p:nvSpPr>
        <p:spPr>
          <a:xfrm>
            <a:off x="7737230" y="271941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52" name="TextBox 51">
            <a:extLst>
              <a:ext uri="{FF2B5EF4-FFF2-40B4-BE49-F238E27FC236}">
                <a16:creationId xmlns:a16="http://schemas.microsoft.com/office/drawing/2014/main" id="{592860FF-171B-5044-8015-EEADC6A28C0F}"/>
              </a:ext>
            </a:extLst>
          </p:cNvPr>
          <p:cNvSpPr txBox="1"/>
          <p:nvPr/>
        </p:nvSpPr>
        <p:spPr>
          <a:xfrm>
            <a:off x="7737229" y="3995400"/>
            <a:ext cx="2092569" cy="307777"/>
          </a:xfrm>
          <a:prstGeom prst="rect">
            <a:avLst/>
          </a:prstGeom>
          <a:noFill/>
          <a:ln w="19050">
            <a:solidFill>
              <a:schemeClr val="bg1">
                <a:lumMod val="65000"/>
              </a:schemeClr>
            </a:solidFill>
          </a:ln>
        </p:spPr>
        <p:txBody>
          <a:bodyPr wrap="square" rtlCol="0">
            <a:spAutoFit/>
          </a:bodyPr>
          <a:lstStyle/>
          <a:p>
            <a:r>
              <a:rPr lang="en-US" sz="1400" dirty="0" err="1"/>
              <a:t>ALU_Result</a:t>
            </a:r>
            <a:r>
              <a:rPr lang="en-US" sz="1400" dirty="0"/>
              <a:t> (x4) = 220</a:t>
            </a:r>
          </a:p>
        </p:txBody>
      </p:sp>
      <p:sp>
        <p:nvSpPr>
          <p:cNvPr id="53" name="Rectangle 52">
            <a:extLst>
              <a:ext uri="{FF2B5EF4-FFF2-40B4-BE49-F238E27FC236}">
                <a16:creationId xmlns:a16="http://schemas.microsoft.com/office/drawing/2014/main" id="{1F984FEA-8951-3442-A96E-DD823AF50277}"/>
              </a:ext>
            </a:extLst>
          </p:cNvPr>
          <p:cNvSpPr/>
          <p:nvPr/>
        </p:nvSpPr>
        <p:spPr>
          <a:xfrm>
            <a:off x="7737230" y="3575933"/>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M</a:t>
            </a:r>
          </a:p>
        </p:txBody>
      </p:sp>
      <p:sp>
        <p:nvSpPr>
          <p:cNvPr id="54" name="TextBox 53">
            <a:extLst>
              <a:ext uri="{FF2B5EF4-FFF2-40B4-BE49-F238E27FC236}">
                <a16:creationId xmlns:a16="http://schemas.microsoft.com/office/drawing/2014/main" id="{1FA77F96-D3F0-1A48-A22F-FEC6A5C8E1A1}"/>
              </a:ext>
            </a:extLst>
          </p:cNvPr>
          <p:cNvSpPr txBox="1"/>
          <p:nvPr/>
        </p:nvSpPr>
        <p:spPr>
          <a:xfrm>
            <a:off x="7737229" y="4851918"/>
            <a:ext cx="2092569" cy="523220"/>
          </a:xfrm>
          <a:prstGeom prst="rect">
            <a:avLst/>
          </a:prstGeom>
          <a:noFill/>
          <a:ln w="19050">
            <a:solidFill>
              <a:schemeClr val="bg1">
                <a:lumMod val="65000"/>
              </a:schemeClr>
            </a:solidFill>
          </a:ln>
        </p:spPr>
        <p:txBody>
          <a:bodyPr wrap="square" rtlCol="0">
            <a:spAutoFit/>
          </a:bodyPr>
          <a:lstStyle/>
          <a:p>
            <a:r>
              <a:rPr lang="en-US" sz="1400" dirty="0"/>
              <a:t>ReadData1 (x2) = 400</a:t>
            </a:r>
          </a:p>
          <a:p>
            <a:r>
              <a:rPr lang="en-US" sz="1400" dirty="0"/>
              <a:t>ReadData2 (x4) = 30</a:t>
            </a:r>
          </a:p>
        </p:txBody>
      </p:sp>
      <p:sp>
        <p:nvSpPr>
          <p:cNvPr id="55" name="Rectangle 54">
            <a:extLst>
              <a:ext uri="{FF2B5EF4-FFF2-40B4-BE49-F238E27FC236}">
                <a16:creationId xmlns:a16="http://schemas.microsoft.com/office/drawing/2014/main" id="{D319B616-AF99-CC48-BCFE-7D3F4D250677}"/>
              </a:ext>
            </a:extLst>
          </p:cNvPr>
          <p:cNvSpPr/>
          <p:nvPr/>
        </p:nvSpPr>
        <p:spPr>
          <a:xfrm>
            <a:off x="7737230" y="4432451"/>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56" name="TextBox 55">
            <a:extLst>
              <a:ext uri="{FF2B5EF4-FFF2-40B4-BE49-F238E27FC236}">
                <a16:creationId xmlns:a16="http://schemas.microsoft.com/office/drawing/2014/main" id="{BB52F3CB-EEA3-3445-B7D1-2572BD16C6D6}"/>
              </a:ext>
            </a:extLst>
          </p:cNvPr>
          <p:cNvSpPr txBox="1"/>
          <p:nvPr/>
        </p:nvSpPr>
        <p:spPr>
          <a:xfrm>
            <a:off x="8373657" y="2350083"/>
            <a:ext cx="819712" cy="369332"/>
          </a:xfrm>
          <a:prstGeom prst="rect">
            <a:avLst/>
          </a:prstGeom>
          <a:noFill/>
        </p:spPr>
        <p:txBody>
          <a:bodyPr wrap="none" rtlCol="0">
            <a:spAutoFit/>
          </a:bodyPr>
          <a:lstStyle/>
          <a:p>
            <a:pPr algn="ctr"/>
            <a:r>
              <a:rPr lang="en-US" dirty="0"/>
              <a:t>cycle 5</a:t>
            </a:r>
          </a:p>
        </p:txBody>
      </p:sp>
      <p:sp>
        <p:nvSpPr>
          <p:cNvPr id="57" name="TextBox 56">
            <a:extLst>
              <a:ext uri="{FF2B5EF4-FFF2-40B4-BE49-F238E27FC236}">
                <a16:creationId xmlns:a16="http://schemas.microsoft.com/office/drawing/2014/main" id="{A4ED7A56-9A62-0946-AB99-EB1EB4E576A6}"/>
              </a:ext>
            </a:extLst>
          </p:cNvPr>
          <p:cNvSpPr txBox="1"/>
          <p:nvPr/>
        </p:nvSpPr>
        <p:spPr>
          <a:xfrm>
            <a:off x="9980079" y="4762048"/>
            <a:ext cx="1625766" cy="369332"/>
          </a:xfrm>
          <a:prstGeom prst="rect">
            <a:avLst/>
          </a:prstGeom>
          <a:noFill/>
        </p:spPr>
        <p:txBody>
          <a:bodyPr wrap="none" rtlCol="0">
            <a:spAutoFit/>
          </a:bodyPr>
          <a:lstStyle/>
          <a:p>
            <a:r>
              <a:rPr lang="en-US" dirty="0">
                <a:solidFill>
                  <a:srgbClr val="C00000"/>
                </a:solidFill>
              </a:rPr>
              <a:t>should be 1050</a:t>
            </a:r>
          </a:p>
        </p:txBody>
      </p:sp>
      <p:cxnSp>
        <p:nvCxnSpPr>
          <p:cNvPr id="58" name="Straight Arrow Connector 57">
            <a:extLst>
              <a:ext uri="{FF2B5EF4-FFF2-40B4-BE49-F238E27FC236}">
                <a16:creationId xmlns:a16="http://schemas.microsoft.com/office/drawing/2014/main" id="{E4A484AB-FCBC-9E44-8887-67D84E43F2CC}"/>
              </a:ext>
            </a:extLst>
          </p:cNvPr>
          <p:cNvCxnSpPr>
            <a:cxnSpLocks/>
            <a:stCxn id="57" idx="1"/>
          </p:cNvCxnSpPr>
          <p:nvPr/>
        </p:nvCxnSpPr>
        <p:spPr>
          <a:xfrm flipH="1">
            <a:off x="9561228" y="4946714"/>
            <a:ext cx="41885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0650B26-E798-5D4B-A655-C028478542B5}"/>
              </a:ext>
            </a:extLst>
          </p:cNvPr>
          <p:cNvSpPr txBox="1"/>
          <p:nvPr/>
        </p:nvSpPr>
        <p:spPr>
          <a:xfrm>
            <a:off x="9980079" y="5067361"/>
            <a:ext cx="1508746" cy="369332"/>
          </a:xfrm>
          <a:prstGeom prst="rect">
            <a:avLst/>
          </a:prstGeom>
          <a:noFill/>
        </p:spPr>
        <p:txBody>
          <a:bodyPr wrap="none" rtlCol="0">
            <a:spAutoFit/>
          </a:bodyPr>
          <a:lstStyle/>
          <a:p>
            <a:r>
              <a:rPr lang="en-US" dirty="0">
                <a:solidFill>
                  <a:srgbClr val="C00000"/>
                </a:solidFill>
              </a:rPr>
              <a:t>should be 220</a:t>
            </a:r>
          </a:p>
        </p:txBody>
      </p:sp>
      <p:cxnSp>
        <p:nvCxnSpPr>
          <p:cNvPr id="60" name="Straight Arrow Connector 59">
            <a:extLst>
              <a:ext uri="{FF2B5EF4-FFF2-40B4-BE49-F238E27FC236}">
                <a16:creationId xmlns:a16="http://schemas.microsoft.com/office/drawing/2014/main" id="{C5966AD5-B9FB-7746-947E-3EC96B8DA53A}"/>
              </a:ext>
            </a:extLst>
          </p:cNvPr>
          <p:cNvCxnSpPr>
            <a:cxnSpLocks/>
            <a:stCxn id="59" idx="1"/>
          </p:cNvCxnSpPr>
          <p:nvPr/>
        </p:nvCxnSpPr>
        <p:spPr>
          <a:xfrm flipH="1">
            <a:off x="9561229" y="5252027"/>
            <a:ext cx="41885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6C09221-96F1-E842-8593-26CA0E908B93}"/>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62" name="Rectangle 61">
            <a:extLst>
              <a:ext uri="{FF2B5EF4-FFF2-40B4-BE49-F238E27FC236}">
                <a16:creationId xmlns:a16="http://schemas.microsoft.com/office/drawing/2014/main" id="{FEA128FB-9FF2-3648-8A3D-6243C75B8FA2}"/>
              </a:ext>
            </a:extLst>
          </p:cNvPr>
          <p:cNvSpPr/>
          <p:nvPr/>
        </p:nvSpPr>
        <p:spPr>
          <a:xfrm>
            <a:off x="5275384" y="4240456"/>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63" name="Rectangle 62">
            <a:extLst>
              <a:ext uri="{FF2B5EF4-FFF2-40B4-BE49-F238E27FC236}">
                <a16:creationId xmlns:a16="http://schemas.microsoft.com/office/drawing/2014/main" id="{54143214-6715-904B-8810-70FA647F51B7}"/>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4" name="Rectangle 63">
            <a:extLst>
              <a:ext uri="{FF2B5EF4-FFF2-40B4-BE49-F238E27FC236}">
                <a16:creationId xmlns:a16="http://schemas.microsoft.com/office/drawing/2014/main" id="{84433F26-2AEC-6840-AA65-6DEBD3CB385B}"/>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5" name="Rectangle 64">
            <a:extLst>
              <a:ext uri="{FF2B5EF4-FFF2-40B4-BE49-F238E27FC236}">
                <a16:creationId xmlns:a16="http://schemas.microsoft.com/office/drawing/2014/main" id="{505B8FC5-636C-CB4A-B40A-AE581D342357}"/>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6" name="TextBox 65">
            <a:extLst>
              <a:ext uri="{FF2B5EF4-FFF2-40B4-BE49-F238E27FC236}">
                <a16:creationId xmlns:a16="http://schemas.microsoft.com/office/drawing/2014/main" id="{B84C6497-8416-C044-889E-79E065FBDB1B}"/>
              </a:ext>
            </a:extLst>
          </p:cNvPr>
          <p:cNvSpPr txBox="1"/>
          <p:nvPr/>
        </p:nvSpPr>
        <p:spPr>
          <a:xfrm>
            <a:off x="922600" y="4301974"/>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Tree>
    <p:extLst>
      <p:ext uri="{BB962C8B-B14F-4D97-AF65-F5344CB8AC3E}">
        <p14:creationId xmlns:p14="http://schemas.microsoft.com/office/powerpoint/2010/main" val="3810347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6DBB83-3579-354B-A304-C2EE60881288}"/>
              </a:ext>
            </a:extLst>
          </p:cNvPr>
          <p:cNvSpPr>
            <a:spLocks noGrp="1"/>
          </p:cNvSpPr>
          <p:nvPr>
            <p:ph type="title"/>
          </p:nvPr>
        </p:nvSpPr>
        <p:spPr/>
        <p:txBody>
          <a:bodyPr/>
          <a:lstStyle/>
          <a:p>
            <a:r>
              <a:rPr lang="en-US" dirty="0"/>
              <a:t>Trying to Fix Data Hazard</a:t>
            </a:r>
            <a:br>
              <a:rPr lang="en-US" dirty="0"/>
            </a:br>
            <a:r>
              <a:rPr lang="en-US" dirty="0"/>
              <a:t>with 2 NOPs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9CC65C62-17ED-6741-AA5F-B7331B98386F}"/>
              </a:ext>
            </a:extLst>
          </p:cNvPr>
          <p:cNvGrpSpPr/>
          <p:nvPr/>
        </p:nvGrpSpPr>
        <p:grpSpPr>
          <a:xfrm>
            <a:off x="8843442" y="629214"/>
            <a:ext cx="2708664" cy="1085709"/>
            <a:chOff x="863226" y="1851660"/>
            <a:chExt cx="11030640" cy="4421393"/>
          </a:xfrm>
        </p:grpSpPr>
        <p:pic>
          <p:nvPicPr>
            <p:cNvPr id="9" name="Content Placeholder 22" descr="Diagram&#10;&#10;Description automatically generated">
              <a:extLst>
                <a:ext uri="{FF2B5EF4-FFF2-40B4-BE49-F238E27FC236}">
                  <a16:creationId xmlns:a16="http://schemas.microsoft.com/office/drawing/2014/main" id="{FDA2CAB7-ABE6-8644-8A9E-F48FB28D2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10" name="Rectangle 9">
              <a:extLst>
                <a:ext uri="{FF2B5EF4-FFF2-40B4-BE49-F238E27FC236}">
                  <a16:creationId xmlns:a16="http://schemas.microsoft.com/office/drawing/2014/main" id="{1F61FFE5-80DD-2D4C-850F-CAE05A13974E}"/>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Freeform 10">
              <a:extLst>
                <a:ext uri="{FF2B5EF4-FFF2-40B4-BE49-F238E27FC236}">
                  <a16:creationId xmlns:a16="http://schemas.microsoft.com/office/drawing/2014/main" id="{BA1950E2-872F-A240-9EB5-7657956D4B38}"/>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11">
              <a:extLst>
                <a:ext uri="{FF2B5EF4-FFF2-40B4-BE49-F238E27FC236}">
                  <a16:creationId xmlns:a16="http://schemas.microsoft.com/office/drawing/2014/main" id="{621AF4B4-946A-FC47-9127-9241545DA7D6}"/>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 name="TextBox 12">
              <a:extLst>
                <a:ext uri="{FF2B5EF4-FFF2-40B4-BE49-F238E27FC236}">
                  <a16:creationId xmlns:a16="http://schemas.microsoft.com/office/drawing/2014/main" id="{3B841193-9485-0E4F-8324-F9EB27A77134}"/>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14" name="Rectangle 13">
              <a:extLst>
                <a:ext uri="{FF2B5EF4-FFF2-40B4-BE49-F238E27FC236}">
                  <a16:creationId xmlns:a16="http://schemas.microsoft.com/office/drawing/2014/main" id="{CF683AD1-EA73-9344-B3BB-3621EC340CF0}"/>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 name="TextBox 14">
              <a:extLst>
                <a:ext uri="{FF2B5EF4-FFF2-40B4-BE49-F238E27FC236}">
                  <a16:creationId xmlns:a16="http://schemas.microsoft.com/office/drawing/2014/main" id="{868607DF-4A18-9240-BC69-5EC0763DCDDD}"/>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16" name="Rectangle 15">
              <a:extLst>
                <a:ext uri="{FF2B5EF4-FFF2-40B4-BE49-F238E27FC236}">
                  <a16:creationId xmlns:a16="http://schemas.microsoft.com/office/drawing/2014/main" id="{94469D0C-B525-A543-923D-700057D36D52}"/>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 name="TextBox 16">
              <a:extLst>
                <a:ext uri="{FF2B5EF4-FFF2-40B4-BE49-F238E27FC236}">
                  <a16:creationId xmlns:a16="http://schemas.microsoft.com/office/drawing/2014/main" id="{29A9BE78-3B69-AA46-A69E-158D1F2F0F21}"/>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18" name="Rectangle 17">
              <a:extLst>
                <a:ext uri="{FF2B5EF4-FFF2-40B4-BE49-F238E27FC236}">
                  <a16:creationId xmlns:a16="http://schemas.microsoft.com/office/drawing/2014/main" id="{9A6A5DB5-3CB1-0D4E-A08A-73315BA050CC}"/>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 name="TextBox 18">
              <a:extLst>
                <a:ext uri="{FF2B5EF4-FFF2-40B4-BE49-F238E27FC236}">
                  <a16:creationId xmlns:a16="http://schemas.microsoft.com/office/drawing/2014/main" id="{0EFAF60C-3162-E045-9AA7-A369B1FE3973}"/>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20" name="Straight Arrow Connector 19">
              <a:extLst>
                <a:ext uri="{FF2B5EF4-FFF2-40B4-BE49-F238E27FC236}">
                  <a16:creationId xmlns:a16="http://schemas.microsoft.com/office/drawing/2014/main" id="{6ED82B71-C8B1-8847-A75C-CDFBEC31D30C}"/>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5BDBF27D-1833-1746-8F5A-B5E9BC003A5A}"/>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8BD338AF-7C82-E146-B8DF-5697D3D673D3}"/>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23" name="Rectangle 22">
            <a:extLst>
              <a:ext uri="{FF2B5EF4-FFF2-40B4-BE49-F238E27FC236}">
                <a16:creationId xmlns:a16="http://schemas.microsoft.com/office/drawing/2014/main" id="{8D92125A-ECF7-704B-AC5C-2BAD82CB10D4}"/>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4" name="Rectangle 23">
            <a:extLst>
              <a:ext uri="{FF2B5EF4-FFF2-40B4-BE49-F238E27FC236}">
                <a16:creationId xmlns:a16="http://schemas.microsoft.com/office/drawing/2014/main" id="{F078D6C2-326F-1244-99B5-34D0B1807C65}"/>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5" name="Rectangle 24">
            <a:extLst>
              <a:ext uri="{FF2B5EF4-FFF2-40B4-BE49-F238E27FC236}">
                <a16:creationId xmlns:a16="http://schemas.microsoft.com/office/drawing/2014/main" id="{F6A94A23-ECD8-5049-A02D-29DCA6D2705A}"/>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Rectangle 25">
            <a:extLst>
              <a:ext uri="{FF2B5EF4-FFF2-40B4-BE49-F238E27FC236}">
                <a16:creationId xmlns:a16="http://schemas.microsoft.com/office/drawing/2014/main" id="{92B1C05D-DCDF-9741-AB06-6E0FA295C716}"/>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7" name="Rectangle 26">
            <a:extLst>
              <a:ext uri="{FF2B5EF4-FFF2-40B4-BE49-F238E27FC236}">
                <a16:creationId xmlns:a16="http://schemas.microsoft.com/office/drawing/2014/main" id="{E00252A5-9B3E-194C-A445-62FEF268C4FF}"/>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28" name="TextBox 27">
            <a:extLst>
              <a:ext uri="{FF2B5EF4-FFF2-40B4-BE49-F238E27FC236}">
                <a16:creationId xmlns:a16="http://schemas.microsoft.com/office/drawing/2014/main" id="{D1EFB41C-CDE2-B24B-8B12-69CFEFD6A9CD}"/>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29" name="Rectangle 28">
            <a:extLst>
              <a:ext uri="{FF2B5EF4-FFF2-40B4-BE49-F238E27FC236}">
                <a16:creationId xmlns:a16="http://schemas.microsoft.com/office/drawing/2014/main" id="{43F3A4A3-7121-D74F-B1BE-3545D40A9696}"/>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F7B55216-0D73-6748-ACC4-382B7E3D60FF}"/>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566FF768-9F93-BE4E-B1EF-D10EA3FBBBD1}"/>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F6A69B79-95C1-7A40-A89D-53DC59964CFF}"/>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3" name="Rectangle 32">
            <a:extLst>
              <a:ext uri="{FF2B5EF4-FFF2-40B4-BE49-F238E27FC236}">
                <a16:creationId xmlns:a16="http://schemas.microsoft.com/office/drawing/2014/main" id="{6A03D317-51FC-1047-9181-4B08E90DE413}"/>
              </a:ext>
            </a:extLst>
          </p:cNvPr>
          <p:cNvSpPr/>
          <p:nvPr/>
        </p:nvSpPr>
        <p:spPr>
          <a:xfrm>
            <a:off x="5767753"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34" name="TextBox 33">
            <a:extLst>
              <a:ext uri="{FF2B5EF4-FFF2-40B4-BE49-F238E27FC236}">
                <a16:creationId xmlns:a16="http://schemas.microsoft.com/office/drawing/2014/main" id="{9D95D88A-BEC1-F34C-B8BD-3E17B5E02674}"/>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35" name="Rectangle 34">
            <a:extLst>
              <a:ext uri="{FF2B5EF4-FFF2-40B4-BE49-F238E27FC236}">
                <a16:creationId xmlns:a16="http://schemas.microsoft.com/office/drawing/2014/main" id="{FA9927DC-D206-5B40-AFF2-D0F85A1D2505}"/>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6" name="Rectangle 35">
            <a:extLst>
              <a:ext uri="{FF2B5EF4-FFF2-40B4-BE49-F238E27FC236}">
                <a16:creationId xmlns:a16="http://schemas.microsoft.com/office/drawing/2014/main" id="{C9BA9819-D2D4-7B4D-B590-A28A6FF006C5}"/>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39FDA6E0-2E5C-6C46-93F2-F208821CDE4D}"/>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B5F5140C-9CDE-C141-8947-584A0030D50F}"/>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E6F6C445-080E-0E47-AD59-EA68513D1D80}"/>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TextBox 39">
            <a:extLst>
              <a:ext uri="{FF2B5EF4-FFF2-40B4-BE49-F238E27FC236}">
                <a16:creationId xmlns:a16="http://schemas.microsoft.com/office/drawing/2014/main" id="{FCE6B3FA-12E8-854D-9C2F-8B860416708D}"/>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1" name="TextBox 40">
            <a:extLst>
              <a:ext uri="{FF2B5EF4-FFF2-40B4-BE49-F238E27FC236}">
                <a16:creationId xmlns:a16="http://schemas.microsoft.com/office/drawing/2014/main" id="{10C49A16-3A08-C646-971D-DA224F7361AD}"/>
              </a:ext>
            </a:extLst>
          </p:cNvPr>
          <p:cNvSpPr txBox="1"/>
          <p:nvPr/>
        </p:nvSpPr>
        <p:spPr>
          <a:xfrm>
            <a:off x="922600" y="1475466"/>
            <a:ext cx="5697394"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x0 = 1000	x1 = 200	x2 = 400	x3 = 20	x4 = 30</a:t>
            </a:r>
          </a:p>
        </p:txBody>
      </p:sp>
      <p:sp>
        <p:nvSpPr>
          <p:cNvPr id="42" name="Rectangle 41">
            <a:extLst>
              <a:ext uri="{FF2B5EF4-FFF2-40B4-BE49-F238E27FC236}">
                <a16:creationId xmlns:a16="http://schemas.microsoft.com/office/drawing/2014/main" id="{A051AC47-F0D7-604B-B061-E653E334976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3" name="Rectangle 42">
            <a:extLst>
              <a:ext uri="{FF2B5EF4-FFF2-40B4-BE49-F238E27FC236}">
                <a16:creationId xmlns:a16="http://schemas.microsoft.com/office/drawing/2014/main" id="{1F17FE6E-5EF4-854B-9AA1-0B1FACCE42D7}"/>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4" name="Rectangle 43">
            <a:extLst>
              <a:ext uri="{FF2B5EF4-FFF2-40B4-BE49-F238E27FC236}">
                <a16:creationId xmlns:a16="http://schemas.microsoft.com/office/drawing/2014/main" id="{BE7FF417-883A-794F-8E56-D6A66DD4AEEC}"/>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EC583E29-D9E7-5445-A797-1FCCAB6DFCD8}"/>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Rectangle 45">
            <a:extLst>
              <a:ext uri="{FF2B5EF4-FFF2-40B4-BE49-F238E27FC236}">
                <a16:creationId xmlns:a16="http://schemas.microsoft.com/office/drawing/2014/main" id="{A000393D-310D-314B-989E-12CF1C262DA3}"/>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a:extLst>
              <a:ext uri="{FF2B5EF4-FFF2-40B4-BE49-F238E27FC236}">
                <a16:creationId xmlns:a16="http://schemas.microsoft.com/office/drawing/2014/main" id="{6B466655-43D3-3749-9D90-2B5D5703A596}"/>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a:extLst>
              <a:ext uri="{FF2B5EF4-FFF2-40B4-BE49-F238E27FC236}">
                <a16:creationId xmlns:a16="http://schemas.microsoft.com/office/drawing/2014/main" id="{7FD3C425-6612-BE44-8F1B-E5F49791F19B}"/>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9" name="TextBox 48">
            <a:extLst>
              <a:ext uri="{FF2B5EF4-FFF2-40B4-BE49-F238E27FC236}">
                <a16:creationId xmlns:a16="http://schemas.microsoft.com/office/drawing/2014/main" id="{932FF329-0CC7-8C47-9BB1-8CC875414E86}"/>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50" name="TextBox 49">
            <a:extLst>
              <a:ext uri="{FF2B5EF4-FFF2-40B4-BE49-F238E27FC236}">
                <a16:creationId xmlns:a16="http://schemas.microsoft.com/office/drawing/2014/main" id="{72624D82-33A1-9147-9D75-37557D53E1D2}"/>
              </a:ext>
            </a:extLst>
          </p:cNvPr>
          <p:cNvSpPr txBox="1"/>
          <p:nvPr/>
        </p:nvSpPr>
        <p:spPr>
          <a:xfrm>
            <a:off x="8229598" y="3995400"/>
            <a:ext cx="2092569" cy="307777"/>
          </a:xfrm>
          <a:prstGeom prst="rect">
            <a:avLst/>
          </a:prstGeom>
          <a:noFill/>
          <a:ln w="19050">
            <a:solidFill>
              <a:schemeClr val="bg1">
                <a:lumMod val="65000"/>
              </a:schemeClr>
            </a:solidFill>
          </a:ln>
        </p:spPr>
        <p:txBody>
          <a:bodyPr wrap="square" rtlCol="0">
            <a:spAutoFit/>
          </a:bodyPr>
          <a:lstStyle/>
          <a:p>
            <a:r>
              <a:rPr lang="en-US" sz="1400" dirty="0" err="1"/>
              <a:t>WriteData</a:t>
            </a:r>
            <a:r>
              <a:rPr lang="en-US" sz="1400" dirty="0"/>
              <a:t>(x4) = 220</a:t>
            </a:r>
          </a:p>
        </p:txBody>
      </p:sp>
      <p:sp>
        <p:nvSpPr>
          <p:cNvPr id="51" name="Rectangle 50">
            <a:extLst>
              <a:ext uri="{FF2B5EF4-FFF2-40B4-BE49-F238E27FC236}">
                <a16:creationId xmlns:a16="http://schemas.microsoft.com/office/drawing/2014/main" id="{AD3502B2-CBD5-984B-85E5-1F1699C202C5}"/>
              </a:ext>
            </a:extLst>
          </p:cNvPr>
          <p:cNvSpPr/>
          <p:nvPr/>
        </p:nvSpPr>
        <p:spPr>
          <a:xfrm>
            <a:off x="8229599" y="3575933"/>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52" name="TextBox 51">
            <a:extLst>
              <a:ext uri="{FF2B5EF4-FFF2-40B4-BE49-F238E27FC236}">
                <a16:creationId xmlns:a16="http://schemas.microsoft.com/office/drawing/2014/main" id="{A59BB296-1130-2746-9BC1-5AB5EF14603A}"/>
              </a:ext>
            </a:extLst>
          </p:cNvPr>
          <p:cNvSpPr txBox="1"/>
          <p:nvPr/>
        </p:nvSpPr>
        <p:spPr>
          <a:xfrm>
            <a:off x="8229598" y="4851918"/>
            <a:ext cx="2092569" cy="523220"/>
          </a:xfrm>
          <a:prstGeom prst="rect">
            <a:avLst/>
          </a:prstGeom>
          <a:noFill/>
          <a:ln w="19050">
            <a:solidFill>
              <a:schemeClr val="bg1">
                <a:lumMod val="65000"/>
              </a:schemeClr>
            </a:solidFill>
          </a:ln>
        </p:spPr>
        <p:txBody>
          <a:bodyPr wrap="square" rtlCol="0">
            <a:spAutoFit/>
          </a:bodyPr>
          <a:lstStyle/>
          <a:p>
            <a:r>
              <a:rPr lang="en-US" sz="1400" dirty="0"/>
              <a:t>ReadData1 (x2) = 1050</a:t>
            </a:r>
          </a:p>
          <a:p>
            <a:r>
              <a:rPr lang="en-US" sz="1400" dirty="0"/>
              <a:t>ReadData2 (x4) = 30</a:t>
            </a:r>
          </a:p>
        </p:txBody>
      </p:sp>
      <p:sp>
        <p:nvSpPr>
          <p:cNvPr id="53" name="Rectangle 52">
            <a:extLst>
              <a:ext uri="{FF2B5EF4-FFF2-40B4-BE49-F238E27FC236}">
                <a16:creationId xmlns:a16="http://schemas.microsoft.com/office/drawing/2014/main" id="{EE3D8AF5-DC8E-B942-8452-BC48F19FC140}"/>
              </a:ext>
            </a:extLst>
          </p:cNvPr>
          <p:cNvSpPr/>
          <p:nvPr/>
        </p:nvSpPr>
        <p:spPr>
          <a:xfrm>
            <a:off x="8229599" y="4432451"/>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54" name="TextBox 53">
            <a:extLst>
              <a:ext uri="{FF2B5EF4-FFF2-40B4-BE49-F238E27FC236}">
                <a16:creationId xmlns:a16="http://schemas.microsoft.com/office/drawing/2014/main" id="{5FCD11E4-5329-6A45-8F7B-7C19D94D4DB0}"/>
              </a:ext>
            </a:extLst>
          </p:cNvPr>
          <p:cNvSpPr txBox="1"/>
          <p:nvPr/>
        </p:nvSpPr>
        <p:spPr>
          <a:xfrm>
            <a:off x="8866026" y="2350083"/>
            <a:ext cx="819712" cy="369332"/>
          </a:xfrm>
          <a:prstGeom prst="rect">
            <a:avLst/>
          </a:prstGeom>
          <a:noFill/>
        </p:spPr>
        <p:txBody>
          <a:bodyPr wrap="none" rtlCol="0">
            <a:spAutoFit/>
          </a:bodyPr>
          <a:lstStyle/>
          <a:p>
            <a:pPr algn="ctr"/>
            <a:r>
              <a:rPr lang="en-US" dirty="0"/>
              <a:t>cycle 6</a:t>
            </a:r>
          </a:p>
        </p:txBody>
      </p:sp>
      <p:sp>
        <p:nvSpPr>
          <p:cNvPr id="55" name="TextBox 54">
            <a:extLst>
              <a:ext uri="{FF2B5EF4-FFF2-40B4-BE49-F238E27FC236}">
                <a16:creationId xmlns:a16="http://schemas.microsoft.com/office/drawing/2014/main" id="{EC09C988-A581-3E4C-AA5C-E43A48BCEC38}"/>
              </a:ext>
            </a:extLst>
          </p:cNvPr>
          <p:cNvSpPr txBox="1"/>
          <p:nvPr/>
        </p:nvSpPr>
        <p:spPr>
          <a:xfrm>
            <a:off x="10472448" y="5067361"/>
            <a:ext cx="1508746" cy="369332"/>
          </a:xfrm>
          <a:prstGeom prst="rect">
            <a:avLst/>
          </a:prstGeom>
          <a:noFill/>
        </p:spPr>
        <p:txBody>
          <a:bodyPr wrap="none" rtlCol="0">
            <a:spAutoFit/>
          </a:bodyPr>
          <a:lstStyle/>
          <a:p>
            <a:r>
              <a:rPr lang="en-US" dirty="0">
                <a:solidFill>
                  <a:srgbClr val="C00000"/>
                </a:solidFill>
              </a:rPr>
              <a:t>should be 220</a:t>
            </a:r>
          </a:p>
        </p:txBody>
      </p:sp>
      <p:cxnSp>
        <p:nvCxnSpPr>
          <p:cNvPr id="56" name="Straight Arrow Connector 55">
            <a:extLst>
              <a:ext uri="{FF2B5EF4-FFF2-40B4-BE49-F238E27FC236}">
                <a16:creationId xmlns:a16="http://schemas.microsoft.com/office/drawing/2014/main" id="{368F3341-46EF-7E4D-B357-158AB671B57A}"/>
              </a:ext>
            </a:extLst>
          </p:cNvPr>
          <p:cNvCxnSpPr>
            <a:cxnSpLocks/>
            <a:stCxn id="55" idx="1"/>
          </p:cNvCxnSpPr>
          <p:nvPr/>
        </p:nvCxnSpPr>
        <p:spPr>
          <a:xfrm flipH="1">
            <a:off x="10053598" y="5252027"/>
            <a:ext cx="41885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3C58613-46E1-464B-B7C0-1B813C846F56}"/>
              </a:ext>
            </a:extLst>
          </p:cNvPr>
          <p:cNvSpPr/>
          <p:nvPr/>
        </p:nvSpPr>
        <p:spPr>
          <a:xfrm>
            <a:off x="527538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8" name="Rectangle 57">
            <a:extLst>
              <a:ext uri="{FF2B5EF4-FFF2-40B4-BE49-F238E27FC236}">
                <a16:creationId xmlns:a16="http://schemas.microsoft.com/office/drawing/2014/main" id="{9FB398E5-286E-2E40-8B96-015642492FCE}"/>
              </a:ext>
            </a:extLst>
          </p:cNvPr>
          <p:cNvSpPr/>
          <p:nvPr/>
        </p:nvSpPr>
        <p:spPr>
          <a:xfrm>
            <a:off x="5767753" y="473282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59" name="Rectangle 58">
            <a:extLst>
              <a:ext uri="{FF2B5EF4-FFF2-40B4-BE49-F238E27FC236}">
                <a16:creationId xmlns:a16="http://schemas.microsoft.com/office/drawing/2014/main" id="{7D522AA9-36F1-6F4B-B05F-A481C3641B2D}"/>
              </a:ext>
            </a:extLst>
          </p:cNvPr>
          <p:cNvSpPr/>
          <p:nvPr/>
        </p:nvSpPr>
        <p:spPr>
          <a:xfrm>
            <a:off x="6260122"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0" name="Rectangle 59">
            <a:extLst>
              <a:ext uri="{FF2B5EF4-FFF2-40B4-BE49-F238E27FC236}">
                <a16:creationId xmlns:a16="http://schemas.microsoft.com/office/drawing/2014/main" id="{30BB15F2-6D51-6848-A24B-5D6A49086004}"/>
              </a:ext>
            </a:extLst>
          </p:cNvPr>
          <p:cNvSpPr/>
          <p:nvPr/>
        </p:nvSpPr>
        <p:spPr>
          <a:xfrm>
            <a:off x="6752491"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1" name="Rectangle 60">
            <a:extLst>
              <a:ext uri="{FF2B5EF4-FFF2-40B4-BE49-F238E27FC236}">
                <a16:creationId xmlns:a16="http://schemas.microsoft.com/office/drawing/2014/main" id="{3E07C563-BC00-5E44-8EB0-49AF4192A276}"/>
              </a:ext>
            </a:extLst>
          </p:cNvPr>
          <p:cNvSpPr/>
          <p:nvPr/>
        </p:nvSpPr>
        <p:spPr>
          <a:xfrm>
            <a:off x="7244860"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2" name="TextBox 61">
            <a:extLst>
              <a:ext uri="{FF2B5EF4-FFF2-40B4-BE49-F238E27FC236}">
                <a16:creationId xmlns:a16="http://schemas.microsoft.com/office/drawing/2014/main" id="{C8D74EAF-BAFF-F140-9CB7-EF05DE85C238}"/>
              </a:ext>
            </a:extLst>
          </p:cNvPr>
          <p:cNvSpPr txBox="1"/>
          <p:nvPr/>
        </p:nvSpPr>
        <p:spPr>
          <a:xfrm>
            <a:off x="922600" y="4794343"/>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63" name="Rectangle 62">
            <a:extLst>
              <a:ext uri="{FF2B5EF4-FFF2-40B4-BE49-F238E27FC236}">
                <a16:creationId xmlns:a16="http://schemas.microsoft.com/office/drawing/2014/main" id="{2ECEDEC6-5A40-6241-8718-A25DF3445197}"/>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64" name="Rectangle 63">
            <a:extLst>
              <a:ext uri="{FF2B5EF4-FFF2-40B4-BE49-F238E27FC236}">
                <a16:creationId xmlns:a16="http://schemas.microsoft.com/office/drawing/2014/main" id="{07D17DB6-A317-5C4F-933D-0567F3BC1004}"/>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5" name="Rectangle 64">
            <a:extLst>
              <a:ext uri="{FF2B5EF4-FFF2-40B4-BE49-F238E27FC236}">
                <a16:creationId xmlns:a16="http://schemas.microsoft.com/office/drawing/2014/main" id="{A0105780-FF3C-6D45-B217-A434F7FC443F}"/>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6" name="Rectangle 65">
            <a:extLst>
              <a:ext uri="{FF2B5EF4-FFF2-40B4-BE49-F238E27FC236}">
                <a16:creationId xmlns:a16="http://schemas.microsoft.com/office/drawing/2014/main" id="{AD16B14F-0F25-4D41-9A8C-59A91342286E}"/>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7" name="Rectangle 66">
            <a:extLst>
              <a:ext uri="{FF2B5EF4-FFF2-40B4-BE49-F238E27FC236}">
                <a16:creationId xmlns:a16="http://schemas.microsoft.com/office/drawing/2014/main" id="{C3B3DEC8-9079-4347-97F8-E8C1AD6C3E3A}"/>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8" name="TextBox 67">
            <a:extLst>
              <a:ext uri="{FF2B5EF4-FFF2-40B4-BE49-F238E27FC236}">
                <a16:creationId xmlns:a16="http://schemas.microsoft.com/office/drawing/2014/main" id="{8720000C-04BE-CC42-B5AA-8FB4706EECC6}"/>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69" name="Rectangle 68">
            <a:extLst>
              <a:ext uri="{FF2B5EF4-FFF2-40B4-BE49-F238E27FC236}">
                <a16:creationId xmlns:a16="http://schemas.microsoft.com/office/drawing/2014/main" id="{5A67BBAD-7135-9A4A-B974-ECCC6D02AF15}"/>
              </a:ext>
            </a:extLst>
          </p:cNvPr>
          <p:cNvSpPr/>
          <p:nvPr/>
        </p:nvSpPr>
        <p:spPr>
          <a:xfrm>
            <a:off x="5746620" y="2763349"/>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x2 = 1050</a:t>
            </a:r>
          </a:p>
        </p:txBody>
      </p:sp>
    </p:spTree>
    <p:extLst>
      <p:ext uri="{BB962C8B-B14F-4D97-AF65-F5344CB8AC3E}">
        <p14:creationId xmlns:p14="http://schemas.microsoft.com/office/powerpoint/2010/main" val="33470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E0CA7E-7CDF-D042-84F0-0B425D4FFC7A}"/>
              </a:ext>
            </a:extLst>
          </p:cNvPr>
          <p:cNvSpPr>
            <a:spLocks noGrp="1"/>
          </p:cNvSpPr>
          <p:nvPr>
            <p:ph type="title"/>
          </p:nvPr>
        </p:nvSpPr>
        <p:spPr/>
        <p:txBody>
          <a:bodyPr/>
          <a:lstStyle/>
          <a:p>
            <a:r>
              <a:rPr lang="en-US" dirty="0"/>
              <a:t>Fixing Data Hazard</a:t>
            </a:r>
            <a:br>
              <a:rPr lang="en-US" dirty="0"/>
            </a:br>
            <a:r>
              <a:rPr lang="en-US" dirty="0"/>
              <a:t>with 3 NOPs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8407767-4C68-EA43-9F60-21DC91DCC47E}"/>
              </a:ext>
            </a:extLst>
          </p:cNvPr>
          <p:cNvGrpSpPr/>
          <p:nvPr/>
        </p:nvGrpSpPr>
        <p:grpSpPr>
          <a:xfrm>
            <a:off x="8843442" y="629214"/>
            <a:ext cx="2708664" cy="1085709"/>
            <a:chOff x="863226" y="1851660"/>
            <a:chExt cx="11030640" cy="4421393"/>
          </a:xfrm>
        </p:grpSpPr>
        <p:pic>
          <p:nvPicPr>
            <p:cNvPr id="9" name="Content Placeholder 22" descr="Diagram&#10;&#10;Description automatically generated">
              <a:extLst>
                <a:ext uri="{FF2B5EF4-FFF2-40B4-BE49-F238E27FC236}">
                  <a16:creationId xmlns:a16="http://schemas.microsoft.com/office/drawing/2014/main" id="{291D6918-E594-3C47-B88F-329D0C557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10" name="Rectangle 9">
              <a:extLst>
                <a:ext uri="{FF2B5EF4-FFF2-40B4-BE49-F238E27FC236}">
                  <a16:creationId xmlns:a16="http://schemas.microsoft.com/office/drawing/2014/main" id="{CBF7DACD-419B-B541-81C5-4625A746DD42}"/>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Freeform 10">
              <a:extLst>
                <a:ext uri="{FF2B5EF4-FFF2-40B4-BE49-F238E27FC236}">
                  <a16:creationId xmlns:a16="http://schemas.microsoft.com/office/drawing/2014/main" id="{061058A8-F6D8-8B44-B25D-A9D203A2D8EB}"/>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11">
              <a:extLst>
                <a:ext uri="{FF2B5EF4-FFF2-40B4-BE49-F238E27FC236}">
                  <a16:creationId xmlns:a16="http://schemas.microsoft.com/office/drawing/2014/main" id="{39CD7B92-6656-554F-A098-824EFEC58873}"/>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 name="TextBox 12">
              <a:extLst>
                <a:ext uri="{FF2B5EF4-FFF2-40B4-BE49-F238E27FC236}">
                  <a16:creationId xmlns:a16="http://schemas.microsoft.com/office/drawing/2014/main" id="{B4DA15E4-5BED-9D46-909B-7A89A3BEA9FE}"/>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14" name="Rectangle 13">
              <a:extLst>
                <a:ext uri="{FF2B5EF4-FFF2-40B4-BE49-F238E27FC236}">
                  <a16:creationId xmlns:a16="http://schemas.microsoft.com/office/drawing/2014/main" id="{30730863-6323-CA41-A7F6-E299BA807019}"/>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 name="TextBox 14">
              <a:extLst>
                <a:ext uri="{FF2B5EF4-FFF2-40B4-BE49-F238E27FC236}">
                  <a16:creationId xmlns:a16="http://schemas.microsoft.com/office/drawing/2014/main" id="{F00CC29C-C918-0E45-B12D-D8671E0725CA}"/>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16" name="Rectangle 15">
              <a:extLst>
                <a:ext uri="{FF2B5EF4-FFF2-40B4-BE49-F238E27FC236}">
                  <a16:creationId xmlns:a16="http://schemas.microsoft.com/office/drawing/2014/main" id="{A39580CD-24B7-8B44-A33F-C0955944E26A}"/>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 name="TextBox 16">
              <a:extLst>
                <a:ext uri="{FF2B5EF4-FFF2-40B4-BE49-F238E27FC236}">
                  <a16:creationId xmlns:a16="http://schemas.microsoft.com/office/drawing/2014/main" id="{D50F0E09-948F-8941-9F8B-D41AE531F651}"/>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18" name="Rectangle 17">
              <a:extLst>
                <a:ext uri="{FF2B5EF4-FFF2-40B4-BE49-F238E27FC236}">
                  <a16:creationId xmlns:a16="http://schemas.microsoft.com/office/drawing/2014/main" id="{186B89C1-39EC-4641-8BC0-51413B1D2630}"/>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 name="TextBox 18">
              <a:extLst>
                <a:ext uri="{FF2B5EF4-FFF2-40B4-BE49-F238E27FC236}">
                  <a16:creationId xmlns:a16="http://schemas.microsoft.com/office/drawing/2014/main" id="{A8281CC6-1ACC-4C48-AB1C-A2CDF4C4FE79}"/>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20" name="Straight Arrow Connector 19">
              <a:extLst>
                <a:ext uri="{FF2B5EF4-FFF2-40B4-BE49-F238E27FC236}">
                  <a16:creationId xmlns:a16="http://schemas.microsoft.com/office/drawing/2014/main" id="{36FFB123-5B5C-8F40-8B56-64079E2D68E2}"/>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7804FA66-45B4-F843-9821-71FBB92A2603}"/>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05F37169-64D4-2A4B-9200-90A6267FDE56}"/>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23" name="Rectangle 22">
            <a:extLst>
              <a:ext uri="{FF2B5EF4-FFF2-40B4-BE49-F238E27FC236}">
                <a16:creationId xmlns:a16="http://schemas.microsoft.com/office/drawing/2014/main" id="{8BB678AB-0BA1-164F-AA51-5F5FD493C381}"/>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4" name="Rectangle 23">
            <a:extLst>
              <a:ext uri="{FF2B5EF4-FFF2-40B4-BE49-F238E27FC236}">
                <a16:creationId xmlns:a16="http://schemas.microsoft.com/office/drawing/2014/main" id="{000CD3FE-4A9A-7F45-93BF-D26390D96605}"/>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5" name="Rectangle 24">
            <a:extLst>
              <a:ext uri="{FF2B5EF4-FFF2-40B4-BE49-F238E27FC236}">
                <a16:creationId xmlns:a16="http://schemas.microsoft.com/office/drawing/2014/main" id="{43D5C9D7-F737-5F4D-B5F9-30FD2AABBBC5}"/>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Rectangle 25">
            <a:extLst>
              <a:ext uri="{FF2B5EF4-FFF2-40B4-BE49-F238E27FC236}">
                <a16:creationId xmlns:a16="http://schemas.microsoft.com/office/drawing/2014/main" id="{6C5B4C4B-D43E-E647-952F-66D8151684A9}"/>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7" name="Rectangle 26">
            <a:extLst>
              <a:ext uri="{FF2B5EF4-FFF2-40B4-BE49-F238E27FC236}">
                <a16:creationId xmlns:a16="http://schemas.microsoft.com/office/drawing/2014/main" id="{DF5064B3-A0A8-6549-B17A-33D33E90246B}"/>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28" name="TextBox 27">
            <a:extLst>
              <a:ext uri="{FF2B5EF4-FFF2-40B4-BE49-F238E27FC236}">
                <a16:creationId xmlns:a16="http://schemas.microsoft.com/office/drawing/2014/main" id="{1C519EF1-002F-D844-8B53-C76802B3931A}"/>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29" name="Rectangle 28">
            <a:extLst>
              <a:ext uri="{FF2B5EF4-FFF2-40B4-BE49-F238E27FC236}">
                <a16:creationId xmlns:a16="http://schemas.microsoft.com/office/drawing/2014/main" id="{8505ADA1-7274-BF4C-A25A-703C2DF81ADC}"/>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8F6A1070-4A92-EE4F-97E1-3EED17A55AAA}"/>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CEFD0039-3399-744D-88B1-44451D7FDB3A}"/>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99D0A2FD-0C5F-2A4F-81C6-7696767539FF}"/>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3" name="Rectangle 32">
            <a:extLst>
              <a:ext uri="{FF2B5EF4-FFF2-40B4-BE49-F238E27FC236}">
                <a16:creationId xmlns:a16="http://schemas.microsoft.com/office/drawing/2014/main" id="{9377760F-B58A-E74F-AF34-B35140B2DB31}"/>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34" name="TextBox 33">
            <a:extLst>
              <a:ext uri="{FF2B5EF4-FFF2-40B4-BE49-F238E27FC236}">
                <a16:creationId xmlns:a16="http://schemas.microsoft.com/office/drawing/2014/main" id="{05B9E020-8311-0448-AFA1-C0F9F9DF80B1}"/>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35" name="Rectangle 34">
            <a:extLst>
              <a:ext uri="{FF2B5EF4-FFF2-40B4-BE49-F238E27FC236}">
                <a16:creationId xmlns:a16="http://schemas.microsoft.com/office/drawing/2014/main" id="{CBC12C28-958E-0F4D-9D26-A76983B3CEEE}"/>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6" name="Rectangle 35">
            <a:extLst>
              <a:ext uri="{FF2B5EF4-FFF2-40B4-BE49-F238E27FC236}">
                <a16:creationId xmlns:a16="http://schemas.microsoft.com/office/drawing/2014/main" id="{7C3D98F9-7BBD-3B48-A77C-104E480119D7}"/>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B7D61595-1742-F845-A7FE-9D8309B66752}"/>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FD1125BF-FE53-C645-AEEC-35B0F812137F}"/>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0E85BB22-6B59-9A41-9BFA-06FC3DA003D9}"/>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TextBox 39">
            <a:extLst>
              <a:ext uri="{FF2B5EF4-FFF2-40B4-BE49-F238E27FC236}">
                <a16:creationId xmlns:a16="http://schemas.microsoft.com/office/drawing/2014/main" id="{82E0504B-15F6-5144-9C9B-6D0F5454141A}"/>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1" name="TextBox 40">
            <a:extLst>
              <a:ext uri="{FF2B5EF4-FFF2-40B4-BE49-F238E27FC236}">
                <a16:creationId xmlns:a16="http://schemas.microsoft.com/office/drawing/2014/main" id="{E66E2C26-83EF-0542-982E-CC871B485BE4}"/>
              </a:ext>
            </a:extLst>
          </p:cNvPr>
          <p:cNvSpPr txBox="1"/>
          <p:nvPr/>
        </p:nvSpPr>
        <p:spPr>
          <a:xfrm>
            <a:off x="922600" y="1475466"/>
            <a:ext cx="5697394"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x0 = 1000	x1 = 200	x2 = 400	x3 = 20	x4 = 30</a:t>
            </a:r>
          </a:p>
        </p:txBody>
      </p:sp>
      <p:sp>
        <p:nvSpPr>
          <p:cNvPr id="42" name="Rectangle 41">
            <a:extLst>
              <a:ext uri="{FF2B5EF4-FFF2-40B4-BE49-F238E27FC236}">
                <a16:creationId xmlns:a16="http://schemas.microsoft.com/office/drawing/2014/main" id="{12B84443-730C-274A-95DE-04BE2E082788}"/>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3" name="Rectangle 42">
            <a:extLst>
              <a:ext uri="{FF2B5EF4-FFF2-40B4-BE49-F238E27FC236}">
                <a16:creationId xmlns:a16="http://schemas.microsoft.com/office/drawing/2014/main" id="{9F00904F-3B1E-F542-AACA-1AAFC7B09483}"/>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4" name="Rectangle 43">
            <a:extLst>
              <a:ext uri="{FF2B5EF4-FFF2-40B4-BE49-F238E27FC236}">
                <a16:creationId xmlns:a16="http://schemas.microsoft.com/office/drawing/2014/main" id="{2F48EF75-4C6A-5B4E-84A8-AB84C1625B96}"/>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61B58E89-6DBC-F348-9D32-7E6318FEFD18}"/>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Rectangle 45">
            <a:extLst>
              <a:ext uri="{FF2B5EF4-FFF2-40B4-BE49-F238E27FC236}">
                <a16:creationId xmlns:a16="http://schemas.microsoft.com/office/drawing/2014/main" id="{CDA436B3-5BCC-744E-9F10-F25A7BC5F67F}"/>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a:extLst>
              <a:ext uri="{FF2B5EF4-FFF2-40B4-BE49-F238E27FC236}">
                <a16:creationId xmlns:a16="http://schemas.microsoft.com/office/drawing/2014/main" id="{F442BDA2-22A6-224E-A20D-90ED9CDD1D20}"/>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a:extLst>
              <a:ext uri="{FF2B5EF4-FFF2-40B4-BE49-F238E27FC236}">
                <a16:creationId xmlns:a16="http://schemas.microsoft.com/office/drawing/2014/main" id="{E39FB714-CE0D-474C-A9B6-6E200EB92FE4}"/>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9" name="TextBox 48">
            <a:extLst>
              <a:ext uri="{FF2B5EF4-FFF2-40B4-BE49-F238E27FC236}">
                <a16:creationId xmlns:a16="http://schemas.microsoft.com/office/drawing/2014/main" id="{FAE20133-F3A2-D44E-8B7B-CA8CA4294CE3}"/>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50" name="TextBox 49">
            <a:extLst>
              <a:ext uri="{FF2B5EF4-FFF2-40B4-BE49-F238E27FC236}">
                <a16:creationId xmlns:a16="http://schemas.microsoft.com/office/drawing/2014/main" id="{D3468151-463D-7143-AA05-F7C8270C4A4B}"/>
              </a:ext>
            </a:extLst>
          </p:cNvPr>
          <p:cNvSpPr txBox="1"/>
          <p:nvPr/>
        </p:nvSpPr>
        <p:spPr>
          <a:xfrm>
            <a:off x="8721967" y="4851918"/>
            <a:ext cx="2092569" cy="523220"/>
          </a:xfrm>
          <a:prstGeom prst="rect">
            <a:avLst/>
          </a:prstGeom>
          <a:noFill/>
          <a:ln w="19050">
            <a:solidFill>
              <a:schemeClr val="bg1">
                <a:lumMod val="65000"/>
              </a:schemeClr>
            </a:solidFill>
          </a:ln>
        </p:spPr>
        <p:txBody>
          <a:bodyPr wrap="square" rtlCol="0">
            <a:spAutoFit/>
          </a:bodyPr>
          <a:lstStyle/>
          <a:p>
            <a:r>
              <a:rPr lang="en-US" sz="1400" dirty="0"/>
              <a:t>ReadData1 (x2) = 1050</a:t>
            </a:r>
          </a:p>
          <a:p>
            <a:r>
              <a:rPr lang="en-US" sz="1400" dirty="0"/>
              <a:t>ReadData2 (x4) = 220</a:t>
            </a:r>
          </a:p>
        </p:txBody>
      </p:sp>
      <p:sp>
        <p:nvSpPr>
          <p:cNvPr id="51" name="Rectangle 50">
            <a:extLst>
              <a:ext uri="{FF2B5EF4-FFF2-40B4-BE49-F238E27FC236}">
                <a16:creationId xmlns:a16="http://schemas.microsoft.com/office/drawing/2014/main" id="{DDDA2F42-BF8A-3447-9CC0-2AF8C444C3B0}"/>
              </a:ext>
            </a:extLst>
          </p:cNvPr>
          <p:cNvSpPr/>
          <p:nvPr/>
        </p:nvSpPr>
        <p:spPr>
          <a:xfrm>
            <a:off x="8721968" y="4432451"/>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52" name="TextBox 51">
            <a:extLst>
              <a:ext uri="{FF2B5EF4-FFF2-40B4-BE49-F238E27FC236}">
                <a16:creationId xmlns:a16="http://schemas.microsoft.com/office/drawing/2014/main" id="{ECB65201-055F-4B40-8052-A916A2CF71FA}"/>
              </a:ext>
            </a:extLst>
          </p:cNvPr>
          <p:cNvSpPr txBox="1"/>
          <p:nvPr/>
        </p:nvSpPr>
        <p:spPr>
          <a:xfrm>
            <a:off x="8866026" y="2350083"/>
            <a:ext cx="819712" cy="369332"/>
          </a:xfrm>
          <a:prstGeom prst="rect">
            <a:avLst/>
          </a:prstGeom>
          <a:noFill/>
        </p:spPr>
        <p:txBody>
          <a:bodyPr wrap="none" rtlCol="0">
            <a:spAutoFit/>
          </a:bodyPr>
          <a:lstStyle/>
          <a:p>
            <a:pPr algn="ctr"/>
            <a:r>
              <a:rPr lang="en-US" dirty="0"/>
              <a:t>cycle 7</a:t>
            </a:r>
          </a:p>
        </p:txBody>
      </p:sp>
      <p:sp>
        <p:nvSpPr>
          <p:cNvPr id="53" name="Rectangle 52">
            <a:extLst>
              <a:ext uri="{FF2B5EF4-FFF2-40B4-BE49-F238E27FC236}">
                <a16:creationId xmlns:a16="http://schemas.microsoft.com/office/drawing/2014/main" id="{E024867F-FCEF-AA4D-AE18-BAFB11AB577D}"/>
              </a:ext>
            </a:extLst>
          </p:cNvPr>
          <p:cNvSpPr/>
          <p:nvPr/>
        </p:nvSpPr>
        <p:spPr>
          <a:xfrm>
            <a:off x="5767753"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4" name="Rectangle 53">
            <a:extLst>
              <a:ext uri="{FF2B5EF4-FFF2-40B4-BE49-F238E27FC236}">
                <a16:creationId xmlns:a16="http://schemas.microsoft.com/office/drawing/2014/main" id="{10C53463-2E81-6F45-9BD4-101F113FFA6E}"/>
              </a:ext>
            </a:extLst>
          </p:cNvPr>
          <p:cNvSpPr/>
          <p:nvPr/>
        </p:nvSpPr>
        <p:spPr>
          <a:xfrm>
            <a:off x="6260122" y="523026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55" name="Rectangle 54">
            <a:extLst>
              <a:ext uri="{FF2B5EF4-FFF2-40B4-BE49-F238E27FC236}">
                <a16:creationId xmlns:a16="http://schemas.microsoft.com/office/drawing/2014/main" id="{382DE323-D689-6945-BDF0-E24906D9F8C0}"/>
              </a:ext>
            </a:extLst>
          </p:cNvPr>
          <p:cNvSpPr/>
          <p:nvPr/>
        </p:nvSpPr>
        <p:spPr>
          <a:xfrm>
            <a:off x="6752491"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56" name="Rectangle 55">
            <a:extLst>
              <a:ext uri="{FF2B5EF4-FFF2-40B4-BE49-F238E27FC236}">
                <a16:creationId xmlns:a16="http://schemas.microsoft.com/office/drawing/2014/main" id="{14B3CDE0-F9C0-234D-9F5E-9FE842E75BFA}"/>
              </a:ext>
            </a:extLst>
          </p:cNvPr>
          <p:cNvSpPr/>
          <p:nvPr/>
        </p:nvSpPr>
        <p:spPr>
          <a:xfrm>
            <a:off x="7244860"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57" name="Rectangle 56">
            <a:extLst>
              <a:ext uri="{FF2B5EF4-FFF2-40B4-BE49-F238E27FC236}">
                <a16:creationId xmlns:a16="http://schemas.microsoft.com/office/drawing/2014/main" id="{3E1DA177-5DC9-3B47-9BDE-20292FE0FB75}"/>
              </a:ext>
            </a:extLst>
          </p:cNvPr>
          <p:cNvSpPr/>
          <p:nvPr/>
        </p:nvSpPr>
        <p:spPr>
          <a:xfrm>
            <a:off x="7737229"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58" name="TextBox 57">
            <a:extLst>
              <a:ext uri="{FF2B5EF4-FFF2-40B4-BE49-F238E27FC236}">
                <a16:creationId xmlns:a16="http://schemas.microsoft.com/office/drawing/2014/main" id="{29B4E298-7329-A145-A538-486541B940F2}"/>
              </a:ext>
            </a:extLst>
          </p:cNvPr>
          <p:cNvSpPr txBox="1"/>
          <p:nvPr/>
        </p:nvSpPr>
        <p:spPr>
          <a:xfrm>
            <a:off x="922600" y="5291783"/>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59" name="Rectangle 58">
            <a:extLst>
              <a:ext uri="{FF2B5EF4-FFF2-40B4-BE49-F238E27FC236}">
                <a16:creationId xmlns:a16="http://schemas.microsoft.com/office/drawing/2014/main" id="{ED716B81-528C-2843-B762-0FE8C60E8EE8}"/>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60" name="Rectangle 59">
            <a:extLst>
              <a:ext uri="{FF2B5EF4-FFF2-40B4-BE49-F238E27FC236}">
                <a16:creationId xmlns:a16="http://schemas.microsoft.com/office/drawing/2014/main" id="{E65C5FA8-2BCC-B746-AB02-3B2424FD3079}"/>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1" name="Rectangle 60">
            <a:extLst>
              <a:ext uri="{FF2B5EF4-FFF2-40B4-BE49-F238E27FC236}">
                <a16:creationId xmlns:a16="http://schemas.microsoft.com/office/drawing/2014/main" id="{CE5324C6-E5A4-4244-B80B-DE83A260C297}"/>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2" name="Rectangle 61">
            <a:extLst>
              <a:ext uri="{FF2B5EF4-FFF2-40B4-BE49-F238E27FC236}">
                <a16:creationId xmlns:a16="http://schemas.microsoft.com/office/drawing/2014/main" id="{014A07CE-5F82-6E49-B05E-B07970420299}"/>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3" name="Rectangle 62">
            <a:extLst>
              <a:ext uri="{FF2B5EF4-FFF2-40B4-BE49-F238E27FC236}">
                <a16:creationId xmlns:a16="http://schemas.microsoft.com/office/drawing/2014/main" id="{8E0A0A4F-0AFA-DE4F-9176-DF36C3619144}"/>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4" name="TextBox 63">
            <a:extLst>
              <a:ext uri="{FF2B5EF4-FFF2-40B4-BE49-F238E27FC236}">
                <a16:creationId xmlns:a16="http://schemas.microsoft.com/office/drawing/2014/main" id="{A3DF9D2F-268E-B442-9B25-49DBA0ABD561}"/>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65" name="Rectangle 64">
            <a:extLst>
              <a:ext uri="{FF2B5EF4-FFF2-40B4-BE49-F238E27FC236}">
                <a16:creationId xmlns:a16="http://schemas.microsoft.com/office/drawing/2014/main" id="{832007A6-58D6-0D40-97FE-24C425735D08}"/>
              </a:ext>
            </a:extLst>
          </p:cNvPr>
          <p:cNvSpPr/>
          <p:nvPr/>
        </p:nvSpPr>
        <p:spPr>
          <a:xfrm>
            <a:off x="5746620" y="2763349"/>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x2 = 1050</a:t>
            </a:r>
          </a:p>
        </p:txBody>
      </p:sp>
      <p:sp>
        <p:nvSpPr>
          <p:cNvPr id="66" name="Rectangle 65">
            <a:extLst>
              <a:ext uri="{FF2B5EF4-FFF2-40B4-BE49-F238E27FC236}">
                <a16:creationId xmlns:a16="http://schemas.microsoft.com/office/drawing/2014/main" id="{76296ED7-23D2-4F45-AD05-63009D8126A9}"/>
              </a:ext>
            </a:extLst>
          </p:cNvPr>
          <p:cNvSpPr/>
          <p:nvPr/>
        </p:nvSpPr>
        <p:spPr>
          <a:xfrm>
            <a:off x="5275383"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67" name="Rectangle 66">
            <a:extLst>
              <a:ext uri="{FF2B5EF4-FFF2-40B4-BE49-F238E27FC236}">
                <a16:creationId xmlns:a16="http://schemas.microsoft.com/office/drawing/2014/main" id="{5896264A-3D8C-9C4D-9A49-0F1667108273}"/>
              </a:ext>
            </a:extLst>
          </p:cNvPr>
          <p:cNvSpPr/>
          <p:nvPr/>
        </p:nvSpPr>
        <p:spPr>
          <a:xfrm>
            <a:off x="5767752"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8" name="Rectangle 67">
            <a:extLst>
              <a:ext uri="{FF2B5EF4-FFF2-40B4-BE49-F238E27FC236}">
                <a16:creationId xmlns:a16="http://schemas.microsoft.com/office/drawing/2014/main" id="{666F736D-4577-0946-AAE9-25899E3E854E}"/>
              </a:ext>
            </a:extLst>
          </p:cNvPr>
          <p:cNvSpPr/>
          <p:nvPr/>
        </p:nvSpPr>
        <p:spPr>
          <a:xfrm>
            <a:off x="6260121"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9" name="Rectangle 68">
            <a:extLst>
              <a:ext uri="{FF2B5EF4-FFF2-40B4-BE49-F238E27FC236}">
                <a16:creationId xmlns:a16="http://schemas.microsoft.com/office/drawing/2014/main" id="{3F175A3B-3EAD-7145-91B1-8DB1477AA40C}"/>
              </a:ext>
            </a:extLst>
          </p:cNvPr>
          <p:cNvSpPr/>
          <p:nvPr/>
        </p:nvSpPr>
        <p:spPr>
          <a:xfrm>
            <a:off x="6752490"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70" name="Rectangle 69">
            <a:extLst>
              <a:ext uri="{FF2B5EF4-FFF2-40B4-BE49-F238E27FC236}">
                <a16:creationId xmlns:a16="http://schemas.microsoft.com/office/drawing/2014/main" id="{7B213522-CEE5-6F43-BB88-B9BB9054176D}"/>
              </a:ext>
            </a:extLst>
          </p:cNvPr>
          <p:cNvSpPr/>
          <p:nvPr/>
        </p:nvSpPr>
        <p:spPr>
          <a:xfrm>
            <a:off x="7244859"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71" name="TextBox 70">
            <a:extLst>
              <a:ext uri="{FF2B5EF4-FFF2-40B4-BE49-F238E27FC236}">
                <a16:creationId xmlns:a16="http://schemas.microsoft.com/office/drawing/2014/main" id="{C27F2852-3538-C048-9FEE-93C0B33A9DC1}"/>
              </a:ext>
            </a:extLst>
          </p:cNvPr>
          <p:cNvSpPr txBox="1"/>
          <p:nvPr/>
        </p:nvSpPr>
        <p:spPr>
          <a:xfrm>
            <a:off x="922600" y="4794343"/>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72" name="Rectangle 71">
            <a:extLst>
              <a:ext uri="{FF2B5EF4-FFF2-40B4-BE49-F238E27FC236}">
                <a16:creationId xmlns:a16="http://schemas.microsoft.com/office/drawing/2014/main" id="{B5A4B83B-8F90-184D-B978-EB9FE42126EF}"/>
              </a:ext>
            </a:extLst>
          </p:cNvPr>
          <p:cNvSpPr/>
          <p:nvPr/>
        </p:nvSpPr>
        <p:spPr>
          <a:xfrm>
            <a:off x="6305037" y="3255718"/>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x4 = 220</a:t>
            </a:r>
          </a:p>
        </p:txBody>
      </p:sp>
    </p:spTree>
    <p:extLst>
      <p:ext uri="{BB962C8B-B14F-4D97-AF65-F5344CB8AC3E}">
        <p14:creationId xmlns:p14="http://schemas.microsoft.com/office/powerpoint/2010/main" val="146694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 Multi-Threading</a:t>
            </a:r>
          </a:p>
        </p:txBody>
      </p:sp>
      <p:sp>
        <p:nvSpPr>
          <p:cNvPr id="3" name="Content Placeholder 2"/>
          <p:cNvSpPr>
            <a:spLocks noGrp="1"/>
          </p:cNvSpPr>
          <p:nvPr>
            <p:ph idx="1"/>
          </p:nvPr>
        </p:nvSpPr>
        <p:spPr/>
        <p:txBody>
          <a:bodyPr/>
          <a:lstStyle/>
          <a:p>
            <a:r>
              <a:rPr lang="en-US" dirty="0"/>
              <a:t>Can improve performance</a:t>
            </a:r>
          </a:p>
          <a:p>
            <a:pPr lvl="1"/>
            <a:r>
              <a:rPr lang="en-US" dirty="0"/>
              <a:t>“Parallel programming” if extra processor cores are available</a:t>
            </a:r>
          </a:p>
          <a:p>
            <a:pPr lvl="1"/>
            <a:r>
              <a:rPr lang="en-US" dirty="0"/>
              <a:t>When one thread blocks, other threads can continue (responsiveness)</a:t>
            </a:r>
          </a:p>
          <a:p>
            <a:endParaRPr lang="en-US" dirty="0"/>
          </a:p>
          <a:p>
            <a:r>
              <a:rPr lang="en-US" dirty="0"/>
              <a:t>Must explicitly introduce concurrency</a:t>
            </a:r>
          </a:p>
          <a:p>
            <a:pPr lvl="1"/>
            <a:r>
              <a:rPr lang="en-US" dirty="0"/>
              <a:t>Difficult to reason about</a:t>
            </a:r>
          </a:p>
          <a:p>
            <a:pPr lvl="1"/>
            <a:r>
              <a:rPr lang="en-US" dirty="0"/>
              <a:t>Pernicious bugs</a:t>
            </a:r>
          </a:p>
          <a:p>
            <a:pPr lvl="1"/>
            <a:r>
              <a:rPr lang="en-US" dirty="0"/>
              <a:t>Limited by portion of code that is parallelizable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4</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91066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Control Dependences:</a:t>
            </a:r>
            <a:br>
              <a:rPr lang="en-US" dirty="0"/>
            </a:br>
            <a:r>
              <a:rPr lang="en-US" dirty="0"/>
              <a:t>Predicting the PC</a:t>
            </a:r>
          </a:p>
        </p:txBody>
      </p:sp>
      <p:sp>
        <p:nvSpPr>
          <p:cNvPr id="8" name="Content Placeholder 7">
            <a:extLst>
              <a:ext uri="{FF2B5EF4-FFF2-40B4-BE49-F238E27FC236}">
                <a16:creationId xmlns:a16="http://schemas.microsoft.com/office/drawing/2014/main" id="{4AF4E601-E725-2D44-8806-E33DE20960A0}"/>
              </a:ext>
            </a:extLst>
          </p:cNvPr>
          <p:cNvSpPr>
            <a:spLocks noGrp="1"/>
          </p:cNvSpPr>
          <p:nvPr>
            <p:ph sz="half" idx="2"/>
          </p:nvPr>
        </p:nvSpPr>
        <p:spPr>
          <a:xfrm>
            <a:off x="5913912" y="1825625"/>
            <a:ext cx="5439888" cy="4351338"/>
          </a:xfrm>
        </p:spPr>
        <p:txBody>
          <a:bodyPr>
            <a:normAutofit/>
          </a:bodyPr>
          <a:lstStyle/>
          <a:p>
            <a:r>
              <a:rPr lang="en-US" dirty="0"/>
              <a:t>Fetch current instruction this clock cycle; fetch next instruction in next clock cycle</a:t>
            </a:r>
          </a:p>
          <a:p>
            <a:r>
              <a:rPr lang="en-US" dirty="0"/>
              <a:t>If current instruction is conditional branch, cannot determine whether branch is taken until later</a:t>
            </a:r>
          </a:p>
          <a:p>
            <a:r>
              <a:rPr lang="en-US" dirty="0"/>
              <a:t>If branch/jump target address is saved in a register or memory, cannot determine target address until later</a:t>
            </a:r>
          </a:p>
          <a:p>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12" name="Content Placeholder 22" descr="Diagram&#10;&#10;Description automatically generated">
            <a:extLst>
              <a:ext uri="{FF2B5EF4-FFF2-40B4-BE49-F238E27FC236}">
                <a16:creationId xmlns:a16="http://schemas.microsoft.com/office/drawing/2014/main" id="{99EBA27C-94C2-F144-B402-C62D5D6E183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3778" b="15936"/>
          <a:stretch/>
        </p:blipFill>
        <p:spPr>
          <a:xfrm>
            <a:off x="2122038" y="2280062"/>
            <a:ext cx="2613924" cy="3442464"/>
          </a:xfrm>
        </p:spPr>
      </p:pic>
    </p:spTree>
    <p:extLst>
      <p:ext uri="{BB962C8B-B14F-4D97-AF65-F5344CB8AC3E}">
        <p14:creationId xmlns:p14="http://schemas.microsoft.com/office/powerpoint/2010/main" val="228256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Simple Prediction Strategy</a:t>
            </a:r>
            <a:br>
              <a:rPr lang="en-US" dirty="0"/>
            </a:br>
            <a:r>
              <a:rPr lang="en-US" sz="3600" dirty="0"/>
              <a:t>If current instruction…</a:t>
            </a:r>
            <a:endParaRPr lang="en-US" dirty="0"/>
          </a:p>
        </p:txBody>
      </p:sp>
      <p:sp>
        <p:nvSpPr>
          <p:cNvPr id="7" name="Content Placeholder 6">
            <a:extLst>
              <a:ext uri="{FF2B5EF4-FFF2-40B4-BE49-F238E27FC236}">
                <a16:creationId xmlns:a16="http://schemas.microsoft.com/office/drawing/2014/main" id="{D520221A-284C-E643-9D7D-AE214CE00B8A}"/>
              </a:ext>
            </a:extLst>
          </p:cNvPr>
          <p:cNvSpPr>
            <a:spLocks noGrp="1"/>
          </p:cNvSpPr>
          <p:nvPr>
            <p:ph sz="half" idx="1"/>
          </p:nvPr>
        </p:nvSpPr>
        <p:spPr/>
        <p:txBody>
          <a:bodyPr/>
          <a:lstStyle/>
          <a:p>
            <a:r>
              <a:rPr lang="en-US" dirty="0"/>
              <a:t>Does not transfer control</a:t>
            </a:r>
          </a:p>
          <a:p>
            <a:pPr lvl="1"/>
            <a:r>
              <a:rPr lang="en-US" dirty="0"/>
              <a:t>ARM: next instruction guaranteed to be at PC+4</a:t>
            </a:r>
          </a:p>
          <a:p>
            <a:pPr lvl="1"/>
            <a:r>
              <a:rPr lang="en-US" dirty="0"/>
              <a:t>x86: next instruction guaranteed to be at %</a:t>
            </a:r>
            <a:r>
              <a:rPr lang="en-US" dirty="0" err="1"/>
              <a:t>rip+</a:t>
            </a:r>
            <a:r>
              <a:rPr lang="en-US" i="1" dirty="0" err="1"/>
              <a:t>sizeof</a:t>
            </a:r>
            <a:r>
              <a:rPr lang="en-US" dirty="0"/>
              <a:t>(</a:t>
            </a:r>
            <a:r>
              <a:rPr lang="en-US" i="1" dirty="0" err="1"/>
              <a:t>current_instr</a:t>
            </a:r>
            <a:r>
              <a:rPr lang="en-US" i="1" dirty="0"/>
              <a:t>)</a:t>
            </a:r>
            <a:endParaRPr lang="en-US" dirty="0"/>
          </a:p>
          <a:p>
            <a:endParaRPr lang="en-US" dirty="0"/>
          </a:p>
          <a:p>
            <a:r>
              <a:rPr lang="en-US" dirty="0"/>
              <a:t>Procedure call or</a:t>
            </a:r>
            <a:br>
              <a:rPr lang="en-US" dirty="0"/>
            </a:br>
            <a:r>
              <a:rPr lang="en-US" dirty="0"/>
              <a:t>unconditional jump to &lt;LABEL&gt;</a:t>
            </a:r>
          </a:p>
          <a:p>
            <a:pPr lvl="1"/>
            <a:r>
              <a:rPr lang="en-US" dirty="0"/>
              <a:t>Next instruction guaranteed to be at &lt;LABEL&gt;</a:t>
            </a:r>
          </a:p>
        </p:txBody>
      </p:sp>
      <p:sp>
        <p:nvSpPr>
          <p:cNvPr id="8" name="Content Placeholder 7">
            <a:extLst>
              <a:ext uri="{FF2B5EF4-FFF2-40B4-BE49-F238E27FC236}">
                <a16:creationId xmlns:a16="http://schemas.microsoft.com/office/drawing/2014/main" id="{322A4D6E-DF2A-BB42-A264-BC0F633F8D50}"/>
              </a:ext>
            </a:extLst>
          </p:cNvPr>
          <p:cNvSpPr>
            <a:spLocks noGrp="1"/>
          </p:cNvSpPr>
          <p:nvPr>
            <p:ph sz="half" idx="2"/>
          </p:nvPr>
        </p:nvSpPr>
        <p:spPr/>
        <p:txBody>
          <a:bodyPr/>
          <a:lstStyle/>
          <a:p>
            <a:r>
              <a:rPr lang="en-US" dirty="0"/>
              <a:t>Conditional Branch</a:t>
            </a:r>
          </a:p>
          <a:p>
            <a:pPr lvl="1"/>
            <a:r>
              <a:rPr lang="en-US" dirty="0"/>
              <a:t>Predict next PC to be </a:t>
            </a:r>
            <a:r>
              <a:rPr lang="en-US" dirty="0" err="1"/>
              <a:t>PC+Offset</a:t>
            </a:r>
            <a:endParaRPr lang="en-US" dirty="0"/>
          </a:p>
          <a:p>
            <a:pPr lvl="2"/>
            <a:r>
              <a:rPr lang="en-US" dirty="0"/>
              <a:t>Predict “branch taken”</a:t>
            </a:r>
          </a:p>
          <a:p>
            <a:pPr lvl="1"/>
            <a:r>
              <a:rPr lang="en-US" dirty="0"/>
              <a:t>Only correct if branch is taken</a:t>
            </a:r>
          </a:p>
          <a:p>
            <a:pPr lvl="2"/>
            <a:r>
              <a:rPr lang="en-US" dirty="0"/>
              <a:t>Typically right 60% of time</a:t>
            </a:r>
          </a:p>
          <a:p>
            <a:endParaRPr lang="en-US" dirty="0"/>
          </a:p>
          <a:p>
            <a:r>
              <a:rPr lang="en-US" dirty="0"/>
              <a:t>Procedure return or</a:t>
            </a:r>
            <a:br>
              <a:rPr lang="en-US" dirty="0"/>
            </a:br>
            <a:r>
              <a:rPr lang="en-US" dirty="0"/>
              <a:t>jump to address saved in register</a:t>
            </a:r>
          </a:p>
          <a:p>
            <a:pPr lvl="1"/>
            <a:r>
              <a:rPr lang="en-US" dirty="0"/>
              <a:t>Don’t try to predict</a:t>
            </a:r>
          </a:p>
          <a:p>
            <a:pPr lvl="1"/>
            <a:r>
              <a:rPr lang="en-US" dirty="0"/>
              <a:t>Cannot predict target address</a:t>
            </a:r>
          </a:p>
          <a:p>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1557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Recovering from Misprediction</a:t>
            </a:r>
            <a:br>
              <a:rPr lang="en-US" dirty="0"/>
            </a:br>
            <a:r>
              <a:rPr lang="en-US" dirty="0"/>
              <a:t>Recovering from </a:t>
            </a:r>
            <a:r>
              <a:rPr lang="en-US" dirty="0" err="1"/>
              <a:t>Nonprediction</a:t>
            </a:r>
            <a:endParaRPr lang="en-US" dirty="0"/>
          </a:p>
        </p:txBody>
      </p:sp>
      <p:sp>
        <p:nvSpPr>
          <p:cNvPr id="12" name="Content Placeholder 11">
            <a:extLst>
              <a:ext uri="{FF2B5EF4-FFF2-40B4-BE49-F238E27FC236}">
                <a16:creationId xmlns:a16="http://schemas.microsoft.com/office/drawing/2014/main" id="{DF2F2C88-4921-0748-AE8A-4E298F273090}"/>
              </a:ext>
            </a:extLst>
          </p:cNvPr>
          <p:cNvSpPr>
            <a:spLocks noGrp="1"/>
          </p:cNvSpPr>
          <p:nvPr>
            <p:ph sz="half" idx="2"/>
          </p:nvPr>
        </p:nvSpPr>
        <p:spPr>
          <a:xfrm>
            <a:off x="5699874" y="1825625"/>
            <a:ext cx="5653925" cy="4351338"/>
          </a:xfrm>
        </p:spPr>
        <p:txBody>
          <a:bodyPr/>
          <a:lstStyle/>
          <a:p>
            <a:r>
              <a:rPr lang="en-US" dirty="0"/>
              <a:t>Conditional Branch</a:t>
            </a:r>
          </a:p>
          <a:p>
            <a:pPr lvl="1"/>
            <a:r>
              <a:rPr lang="en-US" dirty="0"/>
              <a:t>Detect misprediction at end of EXECUTE stage</a:t>
            </a:r>
          </a:p>
          <a:p>
            <a:endParaRPr lang="en-US" dirty="0"/>
          </a:p>
          <a:p>
            <a:r>
              <a:rPr lang="en-US" dirty="0"/>
              <a:t>Procedure Return</a:t>
            </a:r>
          </a:p>
          <a:p>
            <a:pPr lvl="1"/>
            <a:r>
              <a:rPr lang="en-US" dirty="0"/>
              <a:t>x86: get address from stack (MEMORY)</a:t>
            </a:r>
          </a:p>
          <a:p>
            <a:pPr lvl="1"/>
            <a:r>
              <a:rPr lang="en-US" dirty="0"/>
              <a:t>ARM: get address from register (DECODE)</a:t>
            </a:r>
          </a:p>
          <a:p>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10" name="Content Placeholder 8" descr="Diagram, schematic&#10;&#10;Description automatically generated">
            <a:extLst>
              <a:ext uri="{FF2B5EF4-FFF2-40B4-BE49-F238E27FC236}">
                <a16:creationId xmlns:a16="http://schemas.microsoft.com/office/drawing/2014/main" id="{8121C4A2-C098-0642-B768-1608771705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8875" t="18591" r="32066" b="72283"/>
          <a:stretch/>
        </p:blipFill>
        <p:spPr>
          <a:xfrm rot="5400000">
            <a:off x="3852098" y="2919329"/>
            <a:ext cx="1008884" cy="508190"/>
          </a:xfrm>
          <a:prstGeom prst="rect">
            <a:avLst/>
          </a:prstGeom>
        </p:spPr>
      </p:pic>
      <p:pic>
        <p:nvPicPr>
          <p:cNvPr id="13" name="Content Placeholder 22" descr="Diagram&#10;&#10;Description automatically generated">
            <a:extLst>
              <a:ext uri="{FF2B5EF4-FFF2-40B4-BE49-F238E27FC236}">
                <a16:creationId xmlns:a16="http://schemas.microsoft.com/office/drawing/2014/main" id="{81DAA45B-8E87-DC47-89F1-1935D8FEAC92}"/>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58591" t="24298" r="25973" b="25994"/>
          <a:stretch/>
        </p:blipFill>
        <p:spPr>
          <a:xfrm>
            <a:off x="2290916" y="2700224"/>
            <a:ext cx="1736978" cy="2297834"/>
          </a:xfrm>
          <a:prstGeom prst="rect">
            <a:avLst/>
          </a:prstGeom>
        </p:spPr>
      </p:pic>
      <p:cxnSp>
        <p:nvCxnSpPr>
          <p:cNvPr id="15" name="Straight Connector 14">
            <a:extLst>
              <a:ext uri="{FF2B5EF4-FFF2-40B4-BE49-F238E27FC236}">
                <a16:creationId xmlns:a16="http://schemas.microsoft.com/office/drawing/2014/main" id="{CDB39046-0792-9E4F-9D0E-59CC561A22F0}"/>
              </a:ext>
            </a:extLst>
          </p:cNvPr>
          <p:cNvCxnSpPr>
            <a:cxnSpLocks/>
          </p:cNvCxnSpPr>
          <p:nvPr/>
        </p:nvCxnSpPr>
        <p:spPr>
          <a:xfrm flipH="1">
            <a:off x="4038600" y="3677866"/>
            <a:ext cx="254788" cy="0"/>
          </a:xfrm>
          <a:prstGeom prst="line">
            <a:avLst/>
          </a:prstGeom>
          <a:ln w="1905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D58BC85-6BFD-7741-AA70-6233B5FF289F}"/>
              </a:ext>
            </a:extLst>
          </p:cNvPr>
          <p:cNvCxnSpPr>
            <a:cxnSpLocks/>
          </p:cNvCxnSpPr>
          <p:nvPr/>
        </p:nvCxnSpPr>
        <p:spPr>
          <a:xfrm flipV="1">
            <a:off x="3854424" y="3677866"/>
            <a:ext cx="602766" cy="205259"/>
          </a:xfrm>
          <a:prstGeom prst="bentConnector3">
            <a:avLst>
              <a:gd name="adj1" fmla="val 99660"/>
            </a:avLst>
          </a:prstGeom>
          <a:ln w="19050">
            <a:solidFill>
              <a:srgbClr val="0432FF"/>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410DC43-673A-1C44-9FC8-536A6D337BAB}"/>
              </a:ext>
            </a:extLst>
          </p:cNvPr>
          <p:cNvSpPr/>
          <p:nvPr/>
        </p:nvSpPr>
        <p:spPr>
          <a:xfrm>
            <a:off x="3812366" y="3045969"/>
            <a:ext cx="281354" cy="2281461"/>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9" name="TextBox 8">
            <a:extLst>
              <a:ext uri="{FF2B5EF4-FFF2-40B4-BE49-F238E27FC236}">
                <a16:creationId xmlns:a16="http://schemas.microsoft.com/office/drawing/2014/main" id="{F1564A0F-9AAF-2341-91DA-C5600B0C428B}"/>
              </a:ext>
            </a:extLst>
          </p:cNvPr>
          <p:cNvSpPr txBox="1"/>
          <p:nvPr/>
        </p:nvSpPr>
        <p:spPr>
          <a:xfrm>
            <a:off x="3727661" y="3071495"/>
            <a:ext cx="450764" cy="276999"/>
          </a:xfrm>
          <a:prstGeom prst="rect">
            <a:avLst/>
          </a:prstGeom>
          <a:noFill/>
        </p:spPr>
        <p:txBody>
          <a:bodyPr wrap="none" rtlCol="0">
            <a:spAutoFit/>
          </a:bodyPr>
          <a:lstStyle/>
          <a:p>
            <a:pPr algn="ctr"/>
            <a:r>
              <a:rPr lang="en-US" sz="1200" dirty="0"/>
              <a:t>E/M</a:t>
            </a:r>
          </a:p>
        </p:txBody>
      </p:sp>
    </p:spTree>
    <p:extLst>
      <p:ext uri="{BB962C8B-B14F-4D97-AF65-F5344CB8AC3E}">
        <p14:creationId xmlns:p14="http://schemas.microsoft.com/office/powerpoint/2010/main" val="887477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34DAE784-9FCF-454E-8C02-0676E4D6637C}"/>
              </a:ext>
            </a:extLst>
          </p:cNvPr>
          <p:cNvSpPr>
            <a:spLocks noGrp="1"/>
          </p:cNvSpPr>
          <p:nvPr>
            <p:ph type="title"/>
          </p:nvPr>
        </p:nvSpPr>
        <p:spPr/>
        <p:txBody>
          <a:bodyPr/>
          <a:lstStyle/>
          <a:p>
            <a:r>
              <a:rPr lang="en-US" dirty="0"/>
              <a:t>Unconditional Jump to</a:t>
            </a:r>
            <a:br>
              <a:rPr lang="en-US" dirty="0"/>
            </a:br>
            <a:r>
              <a:rPr lang="en-US" dirty="0"/>
              <a:t>Address in Register</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D0B8EAD3-502F-5D4E-A070-7DFD1F73C085}"/>
              </a:ext>
            </a:extLst>
          </p:cNvPr>
          <p:cNvSpPr/>
          <p:nvPr/>
        </p:nvSpPr>
        <p:spPr>
          <a:xfrm>
            <a:off x="3855441"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DF785F49-146E-9E46-8351-6A7F6C158EED}"/>
              </a:ext>
            </a:extLst>
          </p:cNvPr>
          <p:cNvSpPr/>
          <p:nvPr/>
        </p:nvSpPr>
        <p:spPr>
          <a:xfrm>
            <a:off x="4347810"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9" name="Rectangle 8">
            <a:extLst>
              <a:ext uri="{FF2B5EF4-FFF2-40B4-BE49-F238E27FC236}">
                <a16:creationId xmlns:a16="http://schemas.microsoft.com/office/drawing/2014/main" id="{11C57866-1336-F145-80D7-C87D8FD192F2}"/>
              </a:ext>
            </a:extLst>
          </p:cNvPr>
          <p:cNvSpPr/>
          <p:nvPr/>
        </p:nvSpPr>
        <p:spPr>
          <a:xfrm>
            <a:off x="4840179"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01195799-7518-F74F-B465-F6E7C9106CE0}"/>
              </a:ext>
            </a:extLst>
          </p:cNvPr>
          <p:cNvSpPr/>
          <p:nvPr/>
        </p:nvSpPr>
        <p:spPr>
          <a:xfrm>
            <a:off x="533254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1" name="Rectangle 10">
            <a:extLst>
              <a:ext uri="{FF2B5EF4-FFF2-40B4-BE49-F238E27FC236}">
                <a16:creationId xmlns:a16="http://schemas.microsoft.com/office/drawing/2014/main" id="{601F3342-9AE1-A64B-B0F4-65208BA2AEE9}"/>
              </a:ext>
            </a:extLst>
          </p:cNvPr>
          <p:cNvSpPr/>
          <p:nvPr/>
        </p:nvSpPr>
        <p:spPr>
          <a:xfrm>
            <a:off x="582491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2" name="Rectangle 11">
            <a:extLst>
              <a:ext uri="{FF2B5EF4-FFF2-40B4-BE49-F238E27FC236}">
                <a16:creationId xmlns:a16="http://schemas.microsoft.com/office/drawing/2014/main" id="{43118758-BA74-CC4F-8153-25BE1BEEC619}"/>
              </a:ext>
            </a:extLst>
          </p:cNvPr>
          <p:cNvSpPr/>
          <p:nvPr/>
        </p:nvSpPr>
        <p:spPr>
          <a:xfrm>
            <a:off x="4347810"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13" name="Rectangle 12">
            <a:extLst>
              <a:ext uri="{FF2B5EF4-FFF2-40B4-BE49-F238E27FC236}">
                <a16:creationId xmlns:a16="http://schemas.microsoft.com/office/drawing/2014/main" id="{78002F7E-F382-574E-BE91-96E890E5E721}"/>
              </a:ext>
            </a:extLst>
          </p:cNvPr>
          <p:cNvSpPr/>
          <p:nvPr/>
        </p:nvSpPr>
        <p:spPr>
          <a:xfrm>
            <a:off x="4840179"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14" name="Rectangle 13">
            <a:extLst>
              <a:ext uri="{FF2B5EF4-FFF2-40B4-BE49-F238E27FC236}">
                <a16:creationId xmlns:a16="http://schemas.microsoft.com/office/drawing/2014/main" id="{9E3FD1EC-7F5D-484A-A6CC-0C7C654CEDA6}"/>
              </a:ext>
            </a:extLst>
          </p:cNvPr>
          <p:cNvSpPr/>
          <p:nvPr/>
        </p:nvSpPr>
        <p:spPr>
          <a:xfrm>
            <a:off x="5332548"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5" name="Rectangle 14">
            <a:extLst>
              <a:ext uri="{FF2B5EF4-FFF2-40B4-BE49-F238E27FC236}">
                <a16:creationId xmlns:a16="http://schemas.microsoft.com/office/drawing/2014/main" id="{8897EDFA-63C9-674D-9397-FFA6D8B91EB4}"/>
              </a:ext>
            </a:extLst>
          </p:cNvPr>
          <p:cNvSpPr/>
          <p:nvPr/>
        </p:nvSpPr>
        <p:spPr>
          <a:xfrm>
            <a:off x="582491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16" name="Rectangle 15">
            <a:extLst>
              <a:ext uri="{FF2B5EF4-FFF2-40B4-BE49-F238E27FC236}">
                <a16:creationId xmlns:a16="http://schemas.microsoft.com/office/drawing/2014/main" id="{18C14D5D-3D2F-064E-8B44-F159AB32D9BE}"/>
              </a:ext>
            </a:extLst>
          </p:cNvPr>
          <p:cNvSpPr/>
          <p:nvPr/>
        </p:nvSpPr>
        <p:spPr>
          <a:xfrm>
            <a:off x="631728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7" name="TextBox 16">
            <a:extLst>
              <a:ext uri="{FF2B5EF4-FFF2-40B4-BE49-F238E27FC236}">
                <a16:creationId xmlns:a16="http://schemas.microsoft.com/office/drawing/2014/main" id="{8F493985-3E29-2745-B92C-4EEF8917F681}"/>
              </a:ext>
            </a:extLst>
          </p:cNvPr>
          <p:cNvSpPr txBox="1"/>
          <p:nvPr/>
        </p:nvSpPr>
        <p:spPr>
          <a:xfrm>
            <a:off x="1472133" y="1475466"/>
            <a:ext cx="1653338"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x30 = 0x3000</a:t>
            </a:r>
          </a:p>
        </p:txBody>
      </p:sp>
      <p:sp>
        <p:nvSpPr>
          <p:cNvPr id="18" name="Rectangle 17">
            <a:extLst>
              <a:ext uri="{FF2B5EF4-FFF2-40B4-BE49-F238E27FC236}">
                <a16:creationId xmlns:a16="http://schemas.microsoft.com/office/drawing/2014/main" id="{29F8B79E-C4FE-FE49-A89B-888125ECE728}"/>
              </a:ext>
            </a:extLst>
          </p:cNvPr>
          <p:cNvSpPr/>
          <p:nvPr/>
        </p:nvSpPr>
        <p:spPr>
          <a:xfrm>
            <a:off x="385544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Rectangle 18">
            <a:extLst>
              <a:ext uri="{FF2B5EF4-FFF2-40B4-BE49-F238E27FC236}">
                <a16:creationId xmlns:a16="http://schemas.microsoft.com/office/drawing/2014/main" id="{640B1A2A-1274-2544-B378-954376E145C5}"/>
              </a:ext>
            </a:extLst>
          </p:cNvPr>
          <p:cNvSpPr/>
          <p:nvPr/>
        </p:nvSpPr>
        <p:spPr>
          <a:xfrm>
            <a:off x="434781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0" name="Rectangle 19">
            <a:extLst>
              <a:ext uri="{FF2B5EF4-FFF2-40B4-BE49-F238E27FC236}">
                <a16:creationId xmlns:a16="http://schemas.microsoft.com/office/drawing/2014/main" id="{7A9ED3C2-1AE1-6245-8CAA-60BA8D59F043}"/>
              </a:ext>
            </a:extLst>
          </p:cNvPr>
          <p:cNvSpPr/>
          <p:nvPr/>
        </p:nvSpPr>
        <p:spPr>
          <a:xfrm>
            <a:off x="484017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Rectangle 20">
            <a:extLst>
              <a:ext uri="{FF2B5EF4-FFF2-40B4-BE49-F238E27FC236}">
                <a16:creationId xmlns:a16="http://schemas.microsoft.com/office/drawing/2014/main" id="{976E2FEE-5F58-8D4A-8DCB-A27DE7264F5A}"/>
              </a:ext>
            </a:extLst>
          </p:cNvPr>
          <p:cNvSpPr/>
          <p:nvPr/>
        </p:nvSpPr>
        <p:spPr>
          <a:xfrm>
            <a:off x="533254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2" name="Rectangle 21">
            <a:extLst>
              <a:ext uri="{FF2B5EF4-FFF2-40B4-BE49-F238E27FC236}">
                <a16:creationId xmlns:a16="http://schemas.microsoft.com/office/drawing/2014/main" id="{3D600958-46AA-3743-8F34-4AE3A34D0E12}"/>
              </a:ext>
            </a:extLst>
          </p:cNvPr>
          <p:cNvSpPr/>
          <p:nvPr/>
        </p:nvSpPr>
        <p:spPr>
          <a:xfrm>
            <a:off x="582491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3" name="Rectangle 22">
            <a:extLst>
              <a:ext uri="{FF2B5EF4-FFF2-40B4-BE49-F238E27FC236}">
                <a16:creationId xmlns:a16="http://schemas.microsoft.com/office/drawing/2014/main" id="{9404CE87-03BA-A340-8787-17BFB54EF8C1}"/>
              </a:ext>
            </a:extLst>
          </p:cNvPr>
          <p:cNvSpPr/>
          <p:nvPr/>
        </p:nvSpPr>
        <p:spPr>
          <a:xfrm>
            <a:off x="631728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4" name="TextBox 23">
            <a:extLst>
              <a:ext uri="{FF2B5EF4-FFF2-40B4-BE49-F238E27FC236}">
                <a16:creationId xmlns:a16="http://schemas.microsoft.com/office/drawing/2014/main" id="{309EC393-9A78-3148-9E59-521FC3B62652}"/>
              </a:ext>
            </a:extLst>
          </p:cNvPr>
          <p:cNvSpPr txBox="1"/>
          <p:nvPr/>
        </p:nvSpPr>
        <p:spPr>
          <a:xfrm>
            <a:off x="3011684" y="2350083"/>
            <a:ext cx="843757" cy="369332"/>
          </a:xfrm>
          <a:prstGeom prst="rect">
            <a:avLst/>
          </a:prstGeom>
          <a:noFill/>
        </p:spPr>
        <p:txBody>
          <a:bodyPr wrap="none" rtlCol="0">
            <a:spAutoFit/>
          </a:bodyPr>
          <a:lstStyle/>
          <a:p>
            <a:r>
              <a:rPr lang="en-US" dirty="0"/>
              <a:t>cycle #</a:t>
            </a:r>
          </a:p>
        </p:txBody>
      </p:sp>
      <p:sp>
        <p:nvSpPr>
          <p:cNvPr id="25" name="TextBox 24">
            <a:extLst>
              <a:ext uri="{FF2B5EF4-FFF2-40B4-BE49-F238E27FC236}">
                <a16:creationId xmlns:a16="http://schemas.microsoft.com/office/drawing/2014/main" id="{505E68D0-69BC-0E43-870F-EC3EAED78CB6}"/>
              </a:ext>
            </a:extLst>
          </p:cNvPr>
          <p:cNvSpPr txBox="1"/>
          <p:nvPr/>
        </p:nvSpPr>
        <p:spPr>
          <a:xfrm>
            <a:off x="7794393" y="3138882"/>
            <a:ext cx="2092569" cy="523220"/>
          </a:xfrm>
          <a:prstGeom prst="rect">
            <a:avLst/>
          </a:prstGeom>
          <a:noFill/>
          <a:ln w="19050">
            <a:solidFill>
              <a:schemeClr val="bg1">
                <a:lumMod val="65000"/>
              </a:schemeClr>
            </a:solidFill>
          </a:ln>
        </p:spPr>
        <p:txBody>
          <a:bodyPr wrap="square" rtlCol="0">
            <a:spAutoFit/>
          </a:bodyPr>
          <a:lstStyle/>
          <a:p>
            <a:r>
              <a:rPr lang="en-US" sz="1400" dirty="0"/>
              <a:t>ReadData1 (x30) = 0x3000</a:t>
            </a:r>
          </a:p>
          <a:p>
            <a:r>
              <a:rPr lang="en-US" sz="1400" dirty="0"/>
              <a:t>Jump = 1 </a:t>
            </a:r>
          </a:p>
        </p:txBody>
      </p:sp>
      <p:sp>
        <p:nvSpPr>
          <p:cNvPr id="26" name="Rectangle 25">
            <a:extLst>
              <a:ext uri="{FF2B5EF4-FFF2-40B4-BE49-F238E27FC236}">
                <a16:creationId xmlns:a16="http://schemas.microsoft.com/office/drawing/2014/main" id="{090E77CF-9738-4A41-AF5D-27C520B7CEC2}"/>
              </a:ext>
            </a:extLst>
          </p:cNvPr>
          <p:cNvSpPr/>
          <p:nvPr/>
        </p:nvSpPr>
        <p:spPr>
          <a:xfrm>
            <a:off x="7794394" y="271941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27" name="TextBox 26">
            <a:extLst>
              <a:ext uri="{FF2B5EF4-FFF2-40B4-BE49-F238E27FC236}">
                <a16:creationId xmlns:a16="http://schemas.microsoft.com/office/drawing/2014/main" id="{6C221659-8224-7944-93B6-F406CB0B7F73}"/>
              </a:ext>
            </a:extLst>
          </p:cNvPr>
          <p:cNvSpPr txBox="1"/>
          <p:nvPr/>
        </p:nvSpPr>
        <p:spPr>
          <a:xfrm>
            <a:off x="7794393" y="4229072"/>
            <a:ext cx="2092569" cy="307777"/>
          </a:xfrm>
          <a:prstGeom prst="rect">
            <a:avLst/>
          </a:prstGeom>
          <a:noFill/>
          <a:ln w="19050">
            <a:solidFill>
              <a:schemeClr val="bg1">
                <a:lumMod val="65000"/>
              </a:schemeClr>
            </a:solidFill>
          </a:ln>
        </p:spPr>
        <p:txBody>
          <a:bodyPr wrap="square" rtlCol="0">
            <a:spAutoFit/>
          </a:bodyPr>
          <a:lstStyle/>
          <a:p>
            <a:r>
              <a:rPr lang="en-US" sz="1400" dirty="0"/>
              <a:t>PC = 0x2004</a:t>
            </a:r>
          </a:p>
        </p:txBody>
      </p:sp>
      <p:sp>
        <p:nvSpPr>
          <p:cNvPr id="28" name="Rectangle 27">
            <a:extLst>
              <a:ext uri="{FF2B5EF4-FFF2-40B4-BE49-F238E27FC236}">
                <a16:creationId xmlns:a16="http://schemas.microsoft.com/office/drawing/2014/main" id="{53BDEC85-3023-454B-B7AE-B009EA7154A7}"/>
              </a:ext>
            </a:extLst>
          </p:cNvPr>
          <p:cNvSpPr/>
          <p:nvPr/>
        </p:nvSpPr>
        <p:spPr>
          <a:xfrm>
            <a:off x="7794394" y="380960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29" name="TextBox 28">
            <a:extLst>
              <a:ext uri="{FF2B5EF4-FFF2-40B4-BE49-F238E27FC236}">
                <a16:creationId xmlns:a16="http://schemas.microsoft.com/office/drawing/2014/main" id="{3214101B-82C3-9449-827E-EE7AE64F010B}"/>
              </a:ext>
            </a:extLst>
          </p:cNvPr>
          <p:cNvSpPr txBox="1"/>
          <p:nvPr/>
        </p:nvSpPr>
        <p:spPr>
          <a:xfrm>
            <a:off x="8430821" y="2350083"/>
            <a:ext cx="819712" cy="369332"/>
          </a:xfrm>
          <a:prstGeom prst="rect">
            <a:avLst/>
          </a:prstGeom>
          <a:noFill/>
        </p:spPr>
        <p:txBody>
          <a:bodyPr wrap="none" rtlCol="0">
            <a:spAutoFit/>
          </a:bodyPr>
          <a:lstStyle/>
          <a:p>
            <a:pPr algn="ctr"/>
            <a:r>
              <a:rPr lang="en-US" dirty="0"/>
              <a:t>cycle 2</a:t>
            </a:r>
          </a:p>
        </p:txBody>
      </p:sp>
      <p:sp>
        <p:nvSpPr>
          <p:cNvPr id="30" name="TextBox 29">
            <a:extLst>
              <a:ext uri="{FF2B5EF4-FFF2-40B4-BE49-F238E27FC236}">
                <a16:creationId xmlns:a16="http://schemas.microsoft.com/office/drawing/2014/main" id="{D7C9FDC4-585B-B04B-AE93-B5E32BF4B07C}"/>
              </a:ext>
            </a:extLst>
          </p:cNvPr>
          <p:cNvSpPr txBox="1"/>
          <p:nvPr/>
        </p:nvSpPr>
        <p:spPr>
          <a:xfrm>
            <a:off x="10037243" y="4178937"/>
            <a:ext cx="1842171" cy="369332"/>
          </a:xfrm>
          <a:prstGeom prst="rect">
            <a:avLst/>
          </a:prstGeom>
          <a:noFill/>
        </p:spPr>
        <p:txBody>
          <a:bodyPr wrap="none" rtlCol="0">
            <a:spAutoFit/>
          </a:bodyPr>
          <a:lstStyle/>
          <a:p>
            <a:r>
              <a:rPr lang="en-US" dirty="0">
                <a:solidFill>
                  <a:srgbClr val="C00000"/>
                </a:solidFill>
              </a:rPr>
              <a:t>should be 0x3000</a:t>
            </a:r>
          </a:p>
        </p:txBody>
      </p:sp>
      <p:cxnSp>
        <p:nvCxnSpPr>
          <p:cNvPr id="31" name="Straight Arrow Connector 30">
            <a:extLst>
              <a:ext uri="{FF2B5EF4-FFF2-40B4-BE49-F238E27FC236}">
                <a16:creationId xmlns:a16="http://schemas.microsoft.com/office/drawing/2014/main" id="{D294EDFF-4129-8347-81AA-F733B33D4948}"/>
              </a:ext>
            </a:extLst>
          </p:cNvPr>
          <p:cNvCxnSpPr>
            <a:cxnSpLocks/>
            <a:stCxn id="30" idx="1"/>
          </p:cNvCxnSpPr>
          <p:nvPr/>
        </p:nvCxnSpPr>
        <p:spPr>
          <a:xfrm flipH="1">
            <a:off x="9618393" y="4363603"/>
            <a:ext cx="41885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A8D28AA-2F75-7843-91B9-578D51B8B43C}"/>
              </a:ext>
            </a:extLst>
          </p:cNvPr>
          <p:cNvSpPr txBox="1"/>
          <p:nvPr/>
        </p:nvSpPr>
        <p:spPr>
          <a:xfrm>
            <a:off x="369052" y="2824867"/>
            <a:ext cx="3363297" cy="369332"/>
          </a:xfrm>
          <a:prstGeom prst="rect">
            <a:avLst/>
          </a:prstGeom>
          <a:noFill/>
        </p:spPr>
        <p:txBody>
          <a:bodyPr wrap="square" rtlCol="0">
            <a:spAutoFit/>
          </a:bodyPr>
          <a:lstStyle/>
          <a:p>
            <a:r>
              <a:rPr lang="en-US" dirty="0">
                <a:latin typeface="Lucida Sans Typewriter" panose="020B0509030504030204" pitchFamily="49" charset="77"/>
              </a:rPr>
              <a:t>0x2000: </a:t>
            </a:r>
            <a:r>
              <a:rPr lang="en-US" dirty="0" err="1">
                <a:latin typeface="Lucida Sans Typewriter" panose="020B0509030504030204" pitchFamily="49" charset="77"/>
              </a:rPr>
              <a:t>br</a:t>
            </a:r>
            <a:r>
              <a:rPr lang="en-US" dirty="0">
                <a:latin typeface="Lucida Sans Typewriter" panose="020B0509030504030204" pitchFamily="49" charset="77"/>
              </a:rPr>
              <a:t>  x30</a:t>
            </a:r>
          </a:p>
        </p:txBody>
      </p:sp>
      <p:sp>
        <p:nvSpPr>
          <p:cNvPr id="33" name="TextBox 32">
            <a:extLst>
              <a:ext uri="{FF2B5EF4-FFF2-40B4-BE49-F238E27FC236}">
                <a16:creationId xmlns:a16="http://schemas.microsoft.com/office/drawing/2014/main" id="{59F1333B-1EE2-174D-8811-CC05884E853F}"/>
              </a:ext>
            </a:extLst>
          </p:cNvPr>
          <p:cNvSpPr txBox="1"/>
          <p:nvPr/>
        </p:nvSpPr>
        <p:spPr>
          <a:xfrm>
            <a:off x="369052" y="3317236"/>
            <a:ext cx="3363297" cy="369332"/>
          </a:xfrm>
          <a:prstGeom prst="rect">
            <a:avLst/>
          </a:prstGeom>
          <a:noFill/>
        </p:spPr>
        <p:txBody>
          <a:bodyPr wrap="square" rtlCol="0">
            <a:spAutoFit/>
          </a:bodyPr>
          <a:lstStyle/>
          <a:p>
            <a:r>
              <a:rPr lang="en-US" dirty="0">
                <a:latin typeface="Lucida Sans Typewriter" panose="020B0509030504030204" pitchFamily="49" charset="77"/>
              </a:rPr>
              <a:t>0x2004: halt</a:t>
            </a:r>
          </a:p>
        </p:txBody>
      </p:sp>
      <p:sp>
        <p:nvSpPr>
          <p:cNvPr id="34" name="TextBox 33">
            <a:extLst>
              <a:ext uri="{FF2B5EF4-FFF2-40B4-BE49-F238E27FC236}">
                <a16:creationId xmlns:a16="http://schemas.microsoft.com/office/drawing/2014/main" id="{505E3894-9072-314E-86E6-7EC9919A96A2}"/>
              </a:ext>
            </a:extLst>
          </p:cNvPr>
          <p:cNvSpPr txBox="1"/>
          <p:nvPr/>
        </p:nvSpPr>
        <p:spPr>
          <a:xfrm>
            <a:off x="369052" y="3809605"/>
            <a:ext cx="3363297" cy="369332"/>
          </a:xfrm>
          <a:prstGeom prst="rect">
            <a:avLst/>
          </a:prstGeom>
          <a:noFill/>
        </p:spPr>
        <p:txBody>
          <a:bodyPr wrap="square" rtlCol="0">
            <a:spAutoFit/>
          </a:bodyPr>
          <a:lstStyle/>
          <a:p>
            <a:r>
              <a:rPr lang="en-US" dirty="0">
                <a:latin typeface="Lucida Sans Typewriter" panose="020B0509030504030204" pitchFamily="49" charset="77"/>
              </a:rPr>
              <a:t>    ⋮</a:t>
            </a:r>
          </a:p>
        </p:txBody>
      </p:sp>
      <p:sp>
        <p:nvSpPr>
          <p:cNvPr id="35" name="TextBox 34">
            <a:extLst>
              <a:ext uri="{FF2B5EF4-FFF2-40B4-BE49-F238E27FC236}">
                <a16:creationId xmlns:a16="http://schemas.microsoft.com/office/drawing/2014/main" id="{F712AA43-0F8E-0C43-857B-A3DF913A5B91}"/>
              </a:ext>
            </a:extLst>
          </p:cNvPr>
          <p:cNvSpPr txBox="1"/>
          <p:nvPr/>
        </p:nvSpPr>
        <p:spPr>
          <a:xfrm>
            <a:off x="369052" y="4303213"/>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38" name="TextBox 37">
            <a:extLst>
              <a:ext uri="{FF2B5EF4-FFF2-40B4-BE49-F238E27FC236}">
                <a16:creationId xmlns:a16="http://schemas.microsoft.com/office/drawing/2014/main" id="{42CD0F5A-63CD-8249-9B14-759096D6B977}"/>
              </a:ext>
            </a:extLst>
          </p:cNvPr>
          <p:cNvSpPr txBox="1"/>
          <p:nvPr/>
        </p:nvSpPr>
        <p:spPr>
          <a:xfrm>
            <a:off x="369052" y="2824867"/>
            <a:ext cx="3363297" cy="369332"/>
          </a:xfrm>
          <a:prstGeom prst="rect">
            <a:avLst/>
          </a:prstGeom>
          <a:noFill/>
        </p:spPr>
        <p:txBody>
          <a:bodyPr wrap="square" rtlCol="0">
            <a:spAutoFit/>
          </a:bodyPr>
          <a:lstStyle/>
          <a:p>
            <a:r>
              <a:rPr lang="en-US" dirty="0">
                <a:latin typeface="Lucida Sans Typewriter" panose="020B0509030504030204" pitchFamily="49" charset="77"/>
              </a:rPr>
              <a:t>0x2000: ret</a:t>
            </a:r>
          </a:p>
        </p:txBody>
      </p:sp>
      <p:grpSp>
        <p:nvGrpSpPr>
          <p:cNvPr id="39" name="Group 38">
            <a:extLst>
              <a:ext uri="{FF2B5EF4-FFF2-40B4-BE49-F238E27FC236}">
                <a16:creationId xmlns:a16="http://schemas.microsoft.com/office/drawing/2014/main" id="{FEBBF328-735C-B44E-8281-2EFCCB0D1539}"/>
              </a:ext>
            </a:extLst>
          </p:cNvPr>
          <p:cNvGrpSpPr/>
          <p:nvPr/>
        </p:nvGrpSpPr>
        <p:grpSpPr>
          <a:xfrm>
            <a:off x="8843442" y="629214"/>
            <a:ext cx="2708664" cy="1085709"/>
            <a:chOff x="863226" y="1851660"/>
            <a:chExt cx="11030640" cy="4421393"/>
          </a:xfrm>
        </p:grpSpPr>
        <p:pic>
          <p:nvPicPr>
            <p:cNvPr id="40" name="Content Placeholder 22" descr="Diagram&#10;&#10;Description automatically generated">
              <a:extLst>
                <a:ext uri="{FF2B5EF4-FFF2-40B4-BE49-F238E27FC236}">
                  <a16:creationId xmlns:a16="http://schemas.microsoft.com/office/drawing/2014/main" id="{C6976BB4-8224-DB46-B063-3A43CBB97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41" name="Rectangle 40">
              <a:extLst>
                <a:ext uri="{FF2B5EF4-FFF2-40B4-BE49-F238E27FC236}">
                  <a16:creationId xmlns:a16="http://schemas.microsoft.com/office/drawing/2014/main" id="{DC7C6875-F8A6-ED44-A21B-1AE9FF9BA873}"/>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41">
              <a:extLst>
                <a:ext uri="{FF2B5EF4-FFF2-40B4-BE49-F238E27FC236}">
                  <a16:creationId xmlns:a16="http://schemas.microsoft.com/office/drawing/2014/main" id="{318C9BA6-36FC-AC47-B4CA-73D9CF510DB2}"/>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a:extLst>
                <a:ext uri="{FF2B5EF4-FFF2-40B4-BE49-F238E27FC236}">
                  <a16:creationId xmlns:a16="http://schemas.microsoft.com/office/drawing/2014/main" id="{EB4D3F64-06C3-F047-85F4-C0D9F49C5E3D}"/>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4" name="TextBox 43">
              <a:extLst>
                <a:ext uri="{FF2B5EF4-FFF2-40B4-BE49-F238E27FC236}">
                  <a16:creationId xmlns:a16="http://schemas.microsoft.com/office/drawing/2014/main" id="{D1FA9B13-2A5A-0146-AF3F-7AE83312DCD0}"/>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45" name="Rectangle 44">
              <a:extLst>
                <a:ext uri="{FF2B5EF4-FFF2-40B4-BE49-F238E27FC236}">
                  <a16:creationId xmlns:a16="http://schemas.microsoft.com/office/drawing/2014/main" id="{574BEBCD-6685-F644-846A-9F5E7466DAE5}"/>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6" name="TextBox 45">
              <a:extLst>
                <a:ext uri="{FF2B5EF4-FFF2-40B4-BE49-F238E27FC236}">
                  <a16:creationId xmlns:a16="http://schemas.microsoft.com/office/drawing/2014/main" id="{95F26632-3D8F-744C-9D27-B472F4B4A480}"/>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47" name="Rectangle 46">
              <a:extLst>
                <a:ext uri="{FF2B5EF4-FFF2-40B4-BE49-F238E27FC236}">
                  <a16:creationId xmlns:a16="http://schemas.microsoft.com/office/drawing/2014/main" id="{A106BA3F-5994-7845-88F8-6769DBF14EA0}"/>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8" name="TextBox 47">
              <a:extLst>
                <a:ext uri="{FF2B5EF4-FFF2-40B4-BE49-F238E27FC236}">
                  <a16:creationId xmlns:a16="http://schemas.microsoft.com/office/drawing/2014/main" id="{1B054899-3684-5747-A7EB-4FC2D50CE842}"/>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49" name="Rectangle 48">
              <a:extLst>
                <a:ext uri="{FF2B5EF4-FFF2-40B4-BE49-F238E27FC236}">
                  <a16:creationId xmlns:a16="http://schemas.microsoft.com/office/drawing/2014/main" id="{69103F03-DE1B-7443-AA5D-6AD2DE85A16D}"/>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0" name="TextBox 49">
              <a:extLst>
                <a:ext uri="{FF2B5EF4-FFF2-40B4-BE49-F238E27FC236}">
                  <a16:creationId xmlns:a16="http://schemas.microsoft.com/office/drawing/2014/main" id="{5C338E7C-C5F6-8648-931C-D42925FC3630}"/>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51" name="Straight Arrow Connector 50">
              <a:extLst>
                <a:ext uri="{FF2B5EF4-FFF2-40B4-BE49-F238E27FC236}">
                  <a16:creationId xmlns:a16="http://schemas.microsoft.com/office/drawing/2014/main" id="{07522ACC-EC93-204A-9C14-F47EDB1EC3B1}"/>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7BBD47CE-5304-6147-8DD3-51A363C4494D}"/>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a:extLst>
                <a:ext uri="{FF2B5EF4-FFF2-40B4-BE49-F238E27FC236}">
                  <a16:creationId xmlns:a16="http://schemas.microsoft.com/office/drawing/2014/main" id="{40D9005A-77F2-5C48-B8ED-B89FFC52D477}"/>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7739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122E24-CBA6-C24B-A1DF-38361C412951}"/>
              </a:ext>
            </a:extLst>
          </p:cNvPr>
          <p:cNvSpPr>
            <a:spLocks noGrp="1"/>
          </p:cNvSpPr>
          <p:nvPr>
            <p:ph type="title"/>
          </p:nvPr>
        </p:nvSpPr>
        <p:spPr/>
        <p:txBody>
          <a:bodyPr>
            <a:normAutofit/>
          </a:bodyPr>
          <a:lstStyle/>
          <a:p>
            <a:r>
              <a:rPr lang="en-US" dirty="0"/>
              <a:t>Fixing ARM </a:t>
            </a:r>
            <a:r>
              <a:rPr lang="en-US" dirty="0" err="1"/>
              <a:t>Nonprediction</a:t>
            </a:r>
            <a:r>
              <a:rPr lang="en-US" dirty="0"/>
              <a:t> Control</a:t>
            </a:r>
            <a:br>
              <a:rPr lang="en-US" dirty="0"/>
            </a:br>
            <a:r>
              <a:rPr lang="en-US" dirty="0"/>
              <a:t>Hazard with 1 NOP</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85E9632-3077-5F43-9A22-61A27EB00ECF}"/>
              </a:ext>
            </a:extLst>
          </p:cNvPr>
          <p:cNvSpPr/>
          <p:nvPr/>
        </p:nvSpPr>
        <p:spPr>
          <a:xfrm>
            <a:off x="3855441"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9" name="Rectangle 8">
            <a:extLst>
              <a:ext uri="{FF2B5EF4-FFF2-40B4-BE49-F238E27FC236}">
                <a16:creationId xmlns:a16="http://schemas.microsoft.com/office/drawing/2014/main" id="{D6BE8A12-2F43-F94F-878F-EC6EE346E84C}"/>
              </a:ext>
            </a:extLst>
          </p:cNvPr>
          <p:cNvSpPr/>
          <p:nvPr/>
        </p:nvSpPr>
        <p:spPr>
          <a:xfrm>
            <a:off x="4347810"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10" name="Rectangle 9">
            <a:extLst>
              <a:ext uri="{FF2B5EF4-FFF2-40B4-BE49-F238E27FC236}">
                <a16:creationId xmlns:a16="http://schemas.microsoft.com/office/drawing/2014/main" id="{A469109A-E9AC-B449-BE2C-ABEA713B4036}"/>
              </a:ext>
            </a:extLst>
          </p:cNvPr>
          <p:cNvSpPr/>
          <p:nvPr/>
        </p:nvSpPr>
        <p:spPr>
          <a:xfrm>
            <a:off x="4840179"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E</a:t>
            </a:r>
          </a:p>
        </p:txBody>
      </p:sp>
      <p:sp>
        <p:nvSpPr>
          <p:cNvPr id="11" name="Rectangle 10">
            <a:extLst>
              <a:ext uri="{FF2B5EF4-FFF2-40B4-BE49-F238E27FC236}">
                <a16:creationId xmlns:a16="http://schemas.microsoft.com/office/drawing/2014/main" id="{81640055-D3BA-D448-B683-8EE20585F3D0}"/>
              </a:ext>
            </a:extLst>
          </p:cNvPr>
          <p:cNvSpPr/>
          <p:nvPr/>
        </p:nvSpPr>
        <p:spPr>
          <a:xfrm>
            <a:off x="533254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Rectangle 11">
            <a:extLst>
              <a:ext uri="{FF2B5EF4-FFF2-40B4-BE49-F238E27FC236}">
                <a16:creationId xmlns:a16="http://schemas.microsoft.com/office/drawing/2014/main" id="{6994FAB0-8014-B944-A7C4-B2D2C3C398E3}"/>
              </a:ext>
            </a:extLst>
          </p:cNvPr>
          <p:cNvSpPr/>
          <p:nvPr/>
        </p:nvSpPr>
        <p:spPr>
          <a:xfrm>
            <a:off x="582491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3" name="TextBox 12">
            <a:extLst>
              <a:ext uri="{FF2B5EF4-FFF2-40B4-BE49-F238E27FC236}">
                <a16:creationId xmlns:a16="http://schemas.microsoft.com/office/drawing/2014/main" id="{9F9B9B8A-73B0-7C4B-9C84-800351A3AF60}"/>
              </a:ext>
            </a:extLst>
          </p:cNvPr>
          <p:cNvSpPr txBox="1"/>
          <p:nvPr/>
        </p:nvSpPr>
        <p:spPr>
          <a:xfrm>
            <a:off x="1472133" y="1475466"/>
            <a:ext cx="1653338"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x30 = 0x3000</a:t>
            </a:r>
          </a:p>
        </p:txBody>
      </p:sp>
      <p:sp>
        <p:nvSpPr>
          <p:cNvPr id="14" name="Rectangle 13">
            <a:extLst>
              <a:ext uri="{FF2B5EF4-FFF2-40B4-BE49-F238E27FC236}">
                <a16:creationId xmlns:a16="http://schemas.microsoft.com/office/drawing/2014/main" id="{6AEE76C8-BAD8-9848-B014-DAA13B013C13}"/>
              </a:ext>
            </a:extLst>
          </p:cNvPr>
          <p:cNvSpPr/>
          <p:nvPr/>
        </p:nvSpPr>
        <p:spPr>
          <a:xfrm>
            <a:off x="385544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Rectangle 14">
            <a:extLst>
              <a:ext uri="{FF2B5EF4-FFF2-40B4-BE49-F238E27FC236}">
                <a16:creationId xmlns:a16="http://schemas.microsoft.com/office/drawing/2014/main" id="{CBE6FC1C-E315-894C-879B-E28E3BD5CDB4}"/>
              </a:ext>
            </a:extLst>
          </p:cNvPr>
          <p:cNvSpPr/>
          <p:nvPr/>
        </p:nvSpPr>
        <p:spPr>
          <a:xfrm>
            <a:off x="434781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Rectangle 15">
            <a:extLst>
              <a:ext uri="{FF2B5EF4-FFF2-40B4-BE49-F238E27FC236}">
                <a16:creationId xmlns:a16="http://schemas.microsoft.com/office/drawing/2014/main" id="{71492820-BA48-3043-AC12-B56EB36B16EA}"/>
              </a:ext>
            </a:extLst>
          </p:cNvPr>
          <p:cNvSpPr/>
          <p:nvPr/>
        </p:nvSpPr>
        <p:spPr>
          <a:xfrm>
            <a:off x="484017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Rectangle 16">
            <a:extLst>
              <a:ext uri="{FF2B5EF4-FFF2-40B4-BE49-F238E27FC236}">
                <a16:creationId xmlns:a16="http://schemas.microsoft.com/office/drawing/2014/main" id="{99EC5654-BFD9-6046-9FEC-976A93351983}"/>
              </a:ext>
            </a:extLst>
          </p:cNvPr>
          <p:cNvSpPr/>
          <p:nvPr/>
        </p:nvSpPr>
        <p:spPr>
          <a:xfrm>
            <a:off x="533254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8" name="Rectangle 17">
            <a:extLst>
              <a:ext uri="{FF2B5EF4-FFF2-40B4-BE49-F238E27FC236}">
                <a16:creationId xmlns:a16="http://schemas.microsoft.com/office/drawing/2014/main" id="{ED37B078-F7FB-154F-A3B8-2FDD2C8CBBE3}"/>
              </a:ext>
            </a:extLst>
          </p:cNvPr>
          <p:cNvSpPr/>
          <p:nvPr/>
        </p:nvSpPr>
        <p:spPr>
          <a:xfrm>
            <a:off x="582491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Rectangle 18">
            <a:extLst>
              <a:ext uri="{FF2B5EF4-FFF2-40B4-BE49-F238E27FC236}">
                <a16:creationId xmlns:a16="http://schemas.microsoft.com/office/drawing/2014/main" id="{3682E07B-2291-D84D-8E76-4B5961F789A0}"/>
              </a:ext>
            </a:extLst>
          </p:cNvPr>
          <p:cNvSpPr/>
          <p:nvPr/>
        </p:nvSpPr>
        <p:spPr>
          <a:xfrm>
            <a:off x="631728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0" name="TextBox 19">
            <a:extLst>
              <a:ext uri="{FF2B5EF4-FFF2-40B4-BE49-F238E27FC236}">
                <a16:creationId xmlns:a16="http://schemas.microsoft.com/office/drawing/2014/main" id="{01C372C0-04D4-F944-AFE6-1EAF30323848}"/>
              </a:ext>
            </a:extLst>
          </p:cNvPr>
          <p:cNvSpPr txBox="1"/>
          <p:nvPr/>
        </p:nvSpPr>
        <p:spPr>
          <a:xfrm>
            <a:off x="3011684" y="2350083"/>
            <a:ext cx="843757" cy="369332"/>
          </a:xfrm>
          <a:prstGeom prst="rect">
            <a:avLst/>
          </a:prstGeom>
          <a:noFill/>
        </p:spPr>
        <p:txBody>
          <a:bodyPr wrap="none" rtlCol="0">
            <a:spAutoFit/>
          </a:bodyPr>
          <a:lstStyle/>
          <a:p>
            <a:r>
              <a:rPr lang="en-US" dirty="0"/>
              <a:t>cycle #</a:t>
            </a:r>
          </a:p>
        </p:txBody>
      </p:sp>
      <p:sp>
        <p:nvSpPr>
          <p:cNvPr id="21" name="TextBox 20">
            <a:extLst>
              <a:ext uri="{FF2B5EF4-FFF2-40B4-BE49-F238E27FC236}">
                <a16:creationId xmlns:a16="http://schemas.microsoft.com/office/drawing/2014/main" id="{7AFCE7F7-9B56-9147-AC6C-B349E0645871}"/>
              </a:ext>
            </a:extLst>
          </p:cNvPr>
          <p:cNvSpPr txBox="1"/>
          <p:nvPr/>
        </p:nvSpPr>
        <p:spPr>
          <a:xfrm>
            <a:off x="8286762" y="3138882"/>
            <a:ext cx="2092569" cy="523220"/>
          </a:xfrm>
          <a:prstGeom prst="rect">
            <a:avLst/>
          </a:prstGeom>
          <a:noFill/>
          <a:ln w="19050">
            <a:solidFill>
              <a:schemeClr val="bg1">
                <a:lumMod val="65000"/>
              </a:schemeClr>
            </a:solidFill>
          </a:ln>
        </p:spPr>
        <p:txBody>
          <a:bodyPr wrap="square" rtlCol="0">
            <a:spAutoFit/>
          </a:bodyPr>
          <a:lstStyle/>
          <a:p>
            <a:r>
              <a:rPr lang="en-US" sz="1400" dirty="0"/>
              <a:t>ReadData1 (x30) = 0x3000</a:t>
            </a:r>
          </a:p>
          <a:p>
            <a:r>
              <a:rPr lang="en-US" sz="1400" dirty="0"/>
              <a:t>Jump = 1 </a:t>
            </a:r>
          </a:p>
        </p:txBody>
      </p:sp>
      <p:sp>
        <p:nvSpPr>
          <p:cNvPr id="22" name="Rectangle 21">
            <a:extLst>
              <a:ext uri="{FF2B5EF4-FFF2-40B4-BE49-F238E27FC236}">
                <a16:creationId xmlns:a16="http://schemas.microsoft.com/office/drawing/2014/main" id="{5B82CF7B-3F82-F54B-9369-BD63FD1EFB0C}"/>
              </a:ext>
            </a:extLst>
          </p:cNvPr>
          <p:cNvSpPr/>
          <p:nvPr/>
        </p:nvSpPr>
        <p:spPr>
          <a:xfrm>
            <a:off x="8286763" y="271941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23" name="TextBox 22">
            <a:extLst>
              <a:ext uri="{FF2B5EF4-FFF2-40B4-BE49-F238E27FC236}">
                <a16:creationId xmlns:a16="http://schemas.microsoft.com/office/drawing/2014/main" id="{2ABB0042-C1BB-894B-A416-3C1A92C8AD97}"/>
              </a:ext>
            </a:extLst>
          </p:cNvPr>
          <p:cNvSpPr txBox="1"/>
          <p:nvPr/>
        </p:nvSpPr>
        <p:spPr>
          <a:xfrm>
            <a:off x="8286762" y="4229072"/>
            <a:ext cx="2092569" cy="307777"/>
          </a:xfrm>
          <a:prstGeom prst="rect">
            <a:avLst/>
          </a:prstGeom>
          <a:noFill/>
          <a:ln w="19050">
            <a:solidFill>
              <a:schemeClr val="bg1">
                <a:lumMod val="65000"/>
              </a:schemeClr>
            </a:solidFill>
          </a:ln>
        </p:spPr>
        <p:txBody>
          <a:bodyPr wrap="square" rtlCol="0">
            <a:spAutoFit/>
          </a:bodyPr>
          <a:lstStyle/>
          <a:p>
            <a:r>
              <a:rPr lang="en-US" sz="1400" dirty="0"/>
              <a:t>PC = 0x3000</a:t>
            </a:r>
          </a:p>
        </p:txBody>
      </p:sp>
      <p:sp>
        <p:nvSpPr>
          <p:cNvPr id="24" name="Rectangle 23">
            <a:extLst>
              <a:ext uri="{FF2B5EF4-FFF2-40B4-BE49-F238E27FC236}">
                <a16:creationId xmlns:a16="http://schemas.microsoft.com/office/drawing/2014/main" id="{C5240568-B586-8943-BBAB-B0DFA32E06EB}"/>
              </a:ext>
            </a:extLst>
          </p:cNvPr>
          <p:cNvSpPr/>
          <p:nvPr/>
        </p:nvSpPr>
        <p:spPr>
          <a:xfrm>
            <a:off x="8286763" y="380960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25" name="TextBox 24">
            <a:extLst>
              <a:ext uri="{FF2B5EF4-FFF2-40B4-BE49-F238E27FC236}">
                <a16:creationId xmlns:a16="http://schemas.microsoft.com/office/drawing/2014/main" id="{E0A920F4-7AE1-9A41-95A3-D48967D9436C}"/>
              </a:ext>
            </a:extLst>
          </p:cNvPr>
          <p:cNvSpPr txBox="1"/>
          <p:nvPr/>
        </p:nvSpPr>
        <p:spPr>
          <a:xfrm>
            <a:off x="8923190" y="2350083"/>
            <a:ext cx="819712" cy="369332"/>
          </a:xfrm>
          <a:prstGeom prst="rect">
            <a:avLst/>
          </a:prstGeom>
          <a:noFill/>
        </p:spPr>
        <p:txBody>
          <a:bodyPr wrap="none" rtlCol="0">
            <a:spAutoFit/>
          </a:bodyPr>
          <a:lstStyle/>
          <a:p>
            <a:pPr algn="ctr"/>
            <a:r>
              <a:rPr lang="en-US" dirty="0"/>
              <a:t>cycle 3</a:t>
            </a:r>
          </a:p>
        </p:txBody>
      </p:sp>
      <p:sp>
        <p:nvSpPr>
          <p:cNvPr id="26" name="TextBox 25">
            <a:extLst>
              <a:ext uri="{FF2B5EF4-FFF2-40B4-BE49-F238E27FC236}">
                <a16:creationId xmlns:a16="http://schemas.microsoft.com/office/drawing/2014/main" id="{E541DC87-9344-E64A-853A-BA9134F70E7C}"/>
              </a:ext>
            </a:extLst>
          </p:cNvPr>
          <p:cNvSpPr txBox="1"/>
          <p:nvPr/>
        </p:nvSpPr>
        <p:spPr>
          <a:xfrm>
            <a:off x="369052" y="2824867"/>
            <a:ext cx="3363297" cy="369332"/>
          </a:xfrm>
          <a:prstGeom prst="rect">
            <a:avLst/>
          </a:prstGeom>
          <a:noFill/>
        </p:spPr>
        <p:txBody>
          <a:bodyPr wrap="square" rtlCol="0">
            <a:spAutoFit/>
          </a:bodyPr>
          <a:lstStyle/>
          <a:p>
            <a:r>
              <a:rPr lang="en-US" dirty="0">
                <a:latin typeface="Lucida Sans Typewriter" panose="020B0509030504030204" pitchFamily="49" charset="77"/>
              </a:rPr>
              <a:t>0x2000: </a:t>
            </a:r>
            <a:r>
              <a:rPr lang="en-US" dirty="0" err="1">
                <a:latin typeface="Lucida Sans Typewriter" panose="020B0509030504030204" pitchFamily="49" charset="77"/>
              </a:rPr>
              <a:t>br</a:t>
            </a:r>
            <a:r>
              <a:rPr lang="en-US" dirty="0">
                <a:latin typeface="Lucida Sans Typewriter" panose="020B0509030504030204" pitchFamily="49" charset="77"/>
              </a:rPr>
              <a:t>  x30</a:t>
            </a:r>
          </a:p>
        </p:txBody>
      </p:sp>
      <p:sp>
        <p:nvSpPr>
          <p:cNvPr id="27" name="TextBox 26">
            <a:extLst>
              <a:ext uri="{FF2B5EF4-FFF2-40B4-BE49-F238E27FC236}">
                <a16:creationId xmlns:a16="http://schemas.microsoft.com/office/drawing/2014/main" id="{695CA505-0CF0-1A44-8024-F1BB71100B72}"/>
              </a:ext>
            </a:extLst>
          </p:cNvPr>
          <p:cNvSpPr txBox="1"/>
          <p:nvPr/>
        </p:nvSpPr>
        <p:spPr>
          <a:xfrm>
            <a:off x="369052" y="3809605"/>
            <a:ext cx="3363297" cy="369332"/>
          </a:xfrm>
          <a:prstGeom prst="rect">
            <a:avLst/>
          </a:prstGeom>
          <a:noFill/>
        </p:spPr>
        <p:txBody>
          <a:bodyPr wrap="square" rtlCol="0">
            <a:spAutoFit/>
          </a:bodyPr>
          <a:lstStyle/>
          <a:p>
            <a:r>
              <a:rPr lang="en-US" dirty="0">
                <a:latin typeface="Lucida Sans Typewriter" panose="020B0509030504030204" pitchFamily="49" charset="77"/>
              </a:rPr>
              <a:t>0x2008: halt</a:t>
            </a:r>
          </a:p>
        </p:txBody>
      </p:sp>
      <p:sp>
        <p:nvSpPr>
          <p:cNvPr id="28" name="TextBox 27">
            <a:extLst>
              <a:ext uri="{FF2B5EF4-FFF2-40B4-BE49-F238E27FC236}">
                <a16:creationId xmlns:a16="http://schemas.microsoft.com/office/drawing/2014/main" id="{04BB887B-A80F-EA45-BEC9-C61AB6D2CC3B}"/>
              </a:ext>
            </a:extLst>
          </p:cNvPr>
          <p:cNvSpPr txBox="1"/>
          <p:nvPr/>
        </p:nvSpPr>
        <p:spPr>
          <a:xfrm>
            <a:off x="369052" y="4301974"/>
            <a:ext cx="3363297" cy="369332"/>
          </a:xfrm>
          <a:prstGeom prst="rect">
            <a:avLst/>
          </a:prstGeom>
          <a:noFill/>
        </p:spPr>
        <p:txBody>
          <a:bodyPr wrap="square" rtlCol="0">
            <a:spAutoFit/>
          </a:bodyPr>
          <a:lstStyle/>
          <a:p>
            <a:r>
              <a:rPr lang="en-US" dirty="0">
                <a:latin typeface="Lucida Sans Typewriter" panose="020B0509030504030204" pitchFamily="49" charset="77"/>
              </a:rPr>
              <a:t>    ⋮</a:t>
            </a:r>
          </a:p>
        </p:txBody>
      </p:sp>
      <p:sp>
        <p:nvSpPr>
          <p:cNvPr id="29" name="TextBox 28">
            <a:extLst>
              <a:ext uri="{FF2B5EF4-FFF2-40B4-BE49-F238E27FC236}">
                <a16:creationId xmlns:a16="http://schemas.microsoft.com/office/drawing/2014/main" id="{1FBD6747-A3BE-1F40-B465-9B95B037C0C8}"/>
              </a:ext>
            </a:extLst>
          </p:cNvPr>
          <p:cNvSpPr txBox="1"/>
          <p:nvPr/>
        </p:nvSpPr>
        <p:spPr>
          <a:xfrm>
            <a:off x="369052" y="4795582"/>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30" name="Rectangle 29">
            <a:extLst>
              <a:ext uri="{FF2B5EF4-FFF2-40B4-BE49-F238E27FC236}">
                <a16:creationId xmlns:a16="http://schemas.microsoft.com/office/drawing/2014/main" id="{6911AA21-0830-EF41-AF61-5FE368E26583}"/>
              </a:ext>
            </a:extLst>
          </p:cNvPr>
          <p:cNvSpPr/>
          <p:nvPr/>
        </p:nvSpPr>
        <p:spPr>
          <a:xfrm>
            <a:off x="4347810"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1" name="Rectangle 30">
            <a:extLst>
              <a:ext uri="{FF2B5EF4-FFF2-40B4-BE49-F238E27FC236}">
                <a16:creationId xmlns:a16="http://schemas.microsoft.com/office/drawing/2014/main" id="{8429BEDF-48FC-2244-A982-449DBEAA3BB6}"/>
              </a:ext>
            </a:extLst>
          </p:cNvPr>
          <p:cNvSpPr/>
          <p:nvPr/>
        </p:nvSpPr>
        <p:spPr>
          <a:xfrm>
            <a:off x="4840179"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2" name="Rectangle 31">
            <a:extLst>
              <a:ext uri="{FF2B5EF4-FFF2-40B4-BE49-F238E27FC236}">
                <a16:creationId xmlns:a16="http://schemas.microsoft.com/office/drawing/2014/main" id="{20BC4F43-D787-B54B-B0F1-97D3C5D190B0}"/>
              </a:ext>
            </a:extLst>
          </p:cNvPr>
          <p:cNvSpPr/>
          <p:nvPr/>
        </p:nvSpPr>
        <p:spPr>
          <a:xfrm>
            <a:off x="5332548"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3" name="Rectangle 32">
            <a:extLst>
              <a:ext uri="{FF2B5EF4-FFF2-40B4-BE49-F238E27FC236}">
                <a16:creationId xmlns:a16="http://schemas.microsoft.com/office/drawing/2014/main" id="{2B297392-FC46-444C-A496-F15CE4711C37}"/>
              </a:ext>
            </a:extLst>
          </p:cNvPr>
          <p:cNvSpPr/>
          <p:nvPr/>
        </p:nvSpPr>
        <p:spPr>
          <a:xfrm>
            <a:off x="582491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4" name="Rectangle 33">
            <a:extLst>
              <a:ext uri="{FF2B5EF4-FFF2-40B4-BE49-F238E27FC236}">
                <a16:creationId xmlns:a16="http://schemas.microsoft.com/office/drawing/2014/main" id="{E216837E-4D41-2E4B-B9F3-90E43347A8EA}"/>
              </a:ext>
            </a:extLst>
          </p:cNvPr>
          <p:cNvSpPr/>
          <p:nvPr/>
        </p:nvSpPr>
        <p:spPr>
          <a:xfrm>
            <a:off x="631728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5" name="TextBox 34">
            <a:extLst>
              <a:ext uri="{FF2B5EF4-FFF2-40B4-BE49-F238E27FC236}">
                <a16:creationId xmlns:a16="http://schemas.microsoft.com/office/drawing/2014/main" id="{81B4D1F6-0881-E74B-8EE2-1FBFAC40E961}"/>
              </a:ext>
            </a:extLst>
          </p:cNvPr>
          <p:cNvSpPr txBox="1"/>
          <p:nvPr/>
        </p:nvSpPr>
        <p:spPr>
          <a:xfrm>
            <a:off x="369052" y="3317236"/>
            <a:ext cx="3363297" cy="369332"/>
          </a:xfrm>
          <a:prstGeom prst="rect">
            <a:avLst/>
          </a:prstGeom>
          <a:noFill/>
        </p:spPr>
        <p:txBody>
          <a:bodyPr wrap="square" rtlCol="0">
            <a:spAutoFit/>
          </a:bodyPr>
          <a:lstStyle/>
          <a:p>
            <a:r>
              <a:rPr lang="en-US" dirty="0">
                <a:latin typeface="Lucida Sans Typewriter" panose="020B0509030504030204" pitchFamily="49" charset="77"/>
              </a:rPr>
              <a:t>0x2004: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36" name="Rectangle 35">
            <a:extLst>
              <a:ext uri="{FF2B5EF4-FFF2-40B4-BE49-F238E27FC236}">
                <a16:creationId xmlns:a16="http://schemas.microsoft.com/office/drawing/2014/main" id="{410188E3-C132-3949-B2BA-57810D832B5F}"/>
              </a:ext>
            </a:extLst>
          </p:cNvPr>
          <p:cNvSpPr/>
          <p:nvPr/>
        </p:nvSpPr>
        <p:spPr>
          <a:xfrm>
            <a:off x="4840179" y="473282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37" name="Rectangle 36">
            <a:extLst>
              <a:ext uri="{FF2B5EF4-FFF2-40B4-BE49-F238E27FC236}">
                <a16:creationId xmlns:a16="http://schemas.microsoft.com/office/drawing/2014/main" id="{3E468BF5-8C85-7648-962B-E96278AC3242}"/>
              </a:ext>
            </a:extLst>
          </p:cNvPr>
          <p:cNvSpPr/>
          <p:nvPr/>
        </p:nvSpPr>
        <p:spPr>
          <a:xfrm>
            <a:off x="5332548"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8" name="Rectangle 37">
            <a:extLst>
              <a:ext uri="{FF2B5EF4-FFF2-40B4-BE49-F238E27FC236}">
                <a16:creationId xmlns:a16="http://schemas.microsoft.com/office/drawing/2014/main" id="{D562F97A-6B58-0842-8902-948EADE1A959}"/>
              </a:ext>
            </a:extLst>
          </p:cNvPr>
          <p:cNvSpPr/>
          <p:nvPr/>
        </p:nvSpPr>
        <p:spPr>
          <a:xfrm>
            <a:off x="5824917"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9" name="Rectangle 38">
            <a:extLst>
              <a:ext uri="{FF2B5EF4-FFF2-40B4-BE49-F238E27FC236}">
                <a16:creationId xmlns:a16="http://schemas.microsoft.com/office/drawing/2014/main" id="{D4047592-3366-1A44-8434-5532C39C04B1}"/>
              </a:ext>
            </a:extLst>
          </p:cNvPr>
          <p:cNvSpPr/>
          <p:nvPr/>
        </p:nvSpPr>
        <p:spPr>
          <a:xfrm>
            <a:off x="6317286"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0" name="Rectangle 39">
            <a:extLst>
              <a:ext uri="{FF2B5EF4-FFF2-40B4-BE49-F238E27FC236}">
                <a16:creationId xmlns:a16="http://schemas.microsoft.com/office/drawing/2014/main" id="{FEE1D1EB-94D4-F54F-AFFF-381CAF2DF1E5}"/>
              </a:ext>
            </a:extLst>
          </p:cNvPr>
          <p:cNvSpPr/>
          <p:nvPr/>
        </p:nvSpPr>
        <p:spPr>
          <a:xfrm>
            <a:off x="6809655"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1" name="Rectangle 40">
            <a:extLst>
              <a:ext uri="{FF2B5EF4-FFF2-40B4-BE49-F238E27FC236}">
                <a16:creationId xmlns:a16="http://schemas.microsoft.com/office/drawing/2014/main" id="{B3603531-F64F-074E-A6AD-6C1193FC5A6C}"/>
              </a:ext>
            </a:extLst>
          </p:cNvPr>
          <p:cNvSpPr/>
          <p:nvPr/>
        </p:nvSpPr>
        <p:spPr>
          <a:xfrm>
            <a:off x="6317286" y="2763349"/>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PC=0x3000</a:t>
            </a:r>
          </a:p>
        </p:txBody>
      </p:sp>
      <p:grpSp>
        <p:nvGrpSpPr>
          <p:cNvPr id="43" name="Group 42">
            <a:extLst>
              <a:ext uri="{FF2B5EF4-FFF2-40B4-BE49-F238E27FC236}">
                <a16:creationId xmlns:a16="http://schemas.microsoft.com/office/drawing/2014/main" id="{ABA8528C-11EF-6F49-AC20-9E785C63F664}"/>
              </a:ext>
            </a:extLst>
          </p:cNvPr>
          <p:cNvGrpSpPr/>
          <p:nvPr/>
        </p:nvGrpSpPr>
        <p:grpSpPr>
          <a:xfrm>
            <a:off x="8843442" y="629214"/>
            <a:ext cx="2708664" cy="1085709"/>
            <a:chOff x="863226" y="1851660"/>
            <a:chExt cx="11030640" cy="4421393"/>
          </a:xfrm>
        </p:grpSpPr>
        <p:pic>
          <p:nvPicPr>
            <p:cNvPr id="44" name="Content Placeholder 22" descr="Diagram&#10;&#10;Description automatically generated">
              <a:extLst>
                <a:ext uri="{FF2B5EF4-FFF2-40B4-BE49-F238E27FC236}">
                  <a16:creationId xmlns:a16="http://schemas.microsoft.com/office/drawing/2014/main" id="{8D6E2C15-84AC-724B-86F3-976BD812C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45" name="Rectangle 44">
              <a:extLst>
                <a:ext uri="{FF2B5EF4-FFF2-40B4-BE49-F238E27FC236}">
                  <a16:creationId xmlns:a16="http://schemas.microsoft.com/office/drawing/2014/main" id="{FE7372DC-5090-F94A-A7B8-CEE7212EA7D6}"/>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45">
              <a:extLst>
                <a:ext uri="{FF2B5EF4-FFF2-40B4-BE49-F238E27FC236}">
                  <a16:creationId xmlns:a16="http://schemas.microsoft.com/office/drawing/2014/main" id="{6C48CA79-B9F1-B64D-96EE-7E3677EE06AD}"/>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Rectangle 46">
              <a:extLst>
                <a:ext uri="{FF2B5EF4-FFF2-40B4-BE49-F238E27FC236}">
                  <a16:creationId xmlns:a16="http://schemas.microsoft.com/office/drawing/2014/main" id="{CA4C4849-A807-0E48-AA42-A1DF6C90A0FB}"/>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8" name="TextBox 47">
              <a:extLst>
                <a:ext uri="{FF2B5EF4-FFF2-40B4-BE49-F238E27FC236}">
                  <a16:creationId xmlns:a16="http://schemas.microsoft.com/office/drawing/2014/main" id="{89D79330-7010-BA4D-A1C8-6C600FC16F99}"/>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49" name="Rectangle 48">
              <a:extLst>
                <a:ext uri="{FF2B5EF4-FFF2-40B4-BE49-F238E27FC236}">
                  <a16:creationId xmlns:a16="http://schemas.microsoft.com/office/drawing/2014/main" id="{EB734F77-D233-A84D-B197-F58A638E6C59}"/>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0" name="TextBox 49">
              <a:extLst>
                <a:ext uri="{FF2B5EF4-FFF2-40B4-BE49-F238E27FC236}">
                  <a16:creationId xmlns:a16="http://schemas.microsoft.com/office/drawing/2014/main" id="{8B90F7E1-2266-4F42-98F1-F45A7CAF7BEF}"/>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51" name="Rectangle 50">
              <a:extLst>
                <a:ext uri="{FF2B5EF4-FFF2-40B4-BE49-F238E27FC236}">
                  <a16:creationId xmlns:a16="http://schemas.microsoft.com/office/drawing/2014/main" id="{E33DB348-F434-3A42-9B5E-BC4CCBB14EED}"/>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2" name="TextBox 51">
              <a:extLst>
                <a:ext uri="{FF2B5EF4-FFF2-40B4-BE49-F238E27FC236}">
                  <a16:creationId xmlns:a16="http://schemas.microsoft.com/office/drawing/2014/main" id="{457F8F68-EF0C-444C-90C9-8152ED3CB5CC}"/>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53" name="Rectangle 52">
              <a:extLst>
                <a:ext uri="{FF2B5EF4-FFF2-40B4-BE49-F238E27FC236}">
                  <a16:creationId xmlns:a16="http://schemas.microsoft.com/office/drawing/2014/main" id="{A654851B-BCA9-C647-A1BF-811D8908B6A4}"/>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4" name="TextBox 53">
              <a:extLst>
                <a:ext uri="{FF2B5EF4-FFF2-40B4-BE49-F238E27FC236}">
                  <a16:creationId xmlns:a16="http://schemas.microsoft.com/office/drawing/2014/main" id="{7F20F118-94AC-2340-8B75-B80B36F4FDA9}"/>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55" name="Straight Arrow Connector 54">
              <a:extLst>
                <a:ext uri="{FF2B5EF4-FFF2-40B4-BE49-F238E27FC236}">
                  <a16:creationId xmlns:a16="http://schemas.microsoft.com/office/drawing/2014/main" id="{FBBC3C00-BEB6-6042-B60E-B730C11F10F0}"/>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B06E79B3-5D06-A545-8BB6-0A5C40B3012F}"/>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0543928A-DCCF-A146-802A-0FBAE9839F33}"/>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867802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normAutofit/>
          </a:bodyPr>
          <a:lstStyle/>
          <a:p>
            <a:r>
              <a:rPr lang="en-US" dirty="0"/>
              <a:t>Fixing x86 </a:t>
            </a:r>
            <a:r>
              <a:rPr lang="en-US" dirty="0" err="1"/>
              <a:t>Nonprediction</a:t>
            </a:r>
            <a:r>
              <a:rPr lang="en-US" dirty="0"/>
              <a:t> Control</a:t>
            </a:r>
            <a:br>
              <a:rPr lang="en-US" dirty="0"/>
            </a:br>
            <a:r>
              <a:rPr lang="en-US" dirty="0"/>
              <a:t>Hazard with 3 NOPs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FBA82696-D411-D449-9EE1-CBB5EEB708F7}"/>
              </a:ext>
            </a:extLst>
          </p:cNvPr>
          <p:cNvSpPr/>
          <p:nvPr/>
        </p:nvSpPr>
        <p:spPr>
          <a:xfrm>
            <a:off x="3855441"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00EEA88C-35C3-7747-8094-F14C71A2FFFC}"/>
              </a:ext>
            </a:extLst>
          </p:cNvPr>
          <p:cNvSpPr/>
          <p:nvPr/>
        </p:nvSpPr>
        <p:spPr>
          <a:xfrm>
            <a:off x="4347810"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9" name="Rectangle 8">
            <a:extLst>
              <a:ext uri="{FF2B5EF4-FFF2-40B4-BE49-F238E27FC236}">
                <a16:creationId xmlns:a16="http://schemas.microsoft.com/office/drawing/2014/main" id="{B46778B0-1D23-E04F-8C74-46F208F342A2}"/>
              </a:ext>
            </a:extLst>
          </p:cNvPr>
          <p:cNvSpPr/>
          <p:nvPr/>
        </p:nvSpPr>
        <p:spPr>
          <a:xfrm>
            <a:off x="4840179"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D021EF69-5B15-BB44-843B-085048582ADC}"/>
              </a:ext>
            </a:extLst>
          </p:cNvPr>
          <p:cNvSpPr/>
          <p:nvPr/>
        </p:nvSpPr>
        <p:spPr>
          <a:xfrm>
            <a:off x="533254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1" name="Rectangle 10">
            <a:extLst>
              <a:ext uri="{FF2B5EF4-FFF2-40B4-BE49-F238E27FC236}">
                <a16:creationId xmlns:a16="http://schemas.microsoft.com/office/drawing/2014/main" id="{0F872F55-CB13-AA49-806A-3E833AD90C7D}"/>
              </a:ext>
            </a:extLst>
          </p:cNvPr>
          <p:cNvSpPr/>
          <p:nvPr/>
        </p:nvSpPr>
        <p:spPr>
          <a:xfrm>
            <a:off x="5824917"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12" name="TextBox 11">
            <a:extLst>
              <a:ext uri="{FF2B5EF4-FFF2-40B4-BE49-F238E27FC236}">
                <a16:creationId xmlns:a16="http://schemas.microsoft.com/office/drawing/2014/main" id="{5EB4A2A8-FE52-6346-9750-C0576BAD909E}"/>
              </a:ext>
            </a:extLst>
          </p:cNvPr>
          <p:cNvSpPr txBox="1"/>
          <p:nvPr/>
        </p:nvSpPr>
        <p:spPr>
          <a:xfrm>
            <a:off x="1472133" y="1475466"/>
            <a:ext cx="2410788"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Mem(%</a:t>
            </a:r>
            <a:r>
              <a:rPr lang="en-US" dirty="0" err="1"/>
              <a:t>rsp</a:t>
            </a:r>
            <a:r>
              <a:rPr lang="en-US" dirty="0"/>
              <a:t>) = 0x3000</a:t>
            </a:r>
          </a:p>
        </p:txBody>
      </p:sp>
      <p:sp>
        <p:nvSpPr>
          <p:cNvPr id="13" name="Rectangle 12">
            <a:extLst>
              <a:ext uri="{FF2B5EF4-FFF2-40B4-BE49-F238E27FC236}">
                <a16:creationId xmlns:a16="http://schemas.microsoft.com/office/drawing/2014/main" id="{FD8C9262-CE33-0345-948B-82808EE41206}"/>
              </a:ext>
            </a:extLst>
          </p:cNvPr>
          <p:cNvSpPr/>
          <p:nvPr/>
        </p:nvSpPr>
        <p:spPr>
          <a:xfrm>
            <a:off x="385544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a:extLst>
              <a:ext uri="{FF2B5EF4-FFF2-40B4-BE49-F238E27FC236}">
                <a16:creationId xmlns:a16="http://schemas.microsoft.com/office/drawing/2014/main" id="{B6676C96-2411-9F4E-A426-7973A9B15AEE}"/>
              </a:ext>
            </a:extLst>
          </p:cNvPr>
          <p:cNvSpPr/>
          <p:nvPr/>
        </p:nvSpPr>
        <p:spPr>
          <a:xfrm>
            <a:off x="434781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Rectangle 14">
            <a:extLst>
              <a:ext uri="{FF2B5EF4-FFF2-40B4-BE49-F238E27FC236}">
                <a16:creationId xmlns:a16="http://schemas.microsoft.com/office/drawing/2014/main" id="{D01C8F7E-E6D7-304C-AE82-95ACE07CFEB6}"/>
              </a:ext>
            </a:extLst>
          </p:cNvPr>
          <p:cNvSpPr/>
          <p:nvPr/>
        </p:nvSpPr>
        <p:spPr>
          <a:xfrm>
            <a:off x="484017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a:extLst>
              <a:ext uri="{FF2B5EF4-FFF2-40B4-BE49-F238E27FC236}">
                <a16:creationId xmlns:a16="http://schemas.microsoft.com/office/drawing/2014/main" id="{46E24E61-B4BF-594A-9231-20B847497538}"/>
              </a:ext>
            </a:extLst>
          </p:cNvPr>
          <p:cNvSpPr/>
          <p:nvPr/>
        </p:nvSpPr>
        <p:spPr>
          <a:xfrm>
            <a:off x="533254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 name="Rectangle 16">
            <a:extLst>
              <a:ext uri="{FF2B5EF4-FFF2-40B4-BE49-F238E27FC236}">
                <a16:creationId xmlns:a16="http://schemas.microsoft.com/office/drawing/2014/main" id="{964C25A6-9D0E-8C43-96E9-A0028B36D9E6}"/>
              </a:ext>
            </a:extLst>
          </p:cNvPr>
          <p:cNvSpPr/>
          <p:nvPr/>
        </p:nvSpPr>
        <p:spPr>
          <a:xfrm>
            <a:off x="582491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8" name="Rectangle 17">
            <a:extLst>
              <a:ext uri="{FF2B5EF4-FFF2-40B4-BE49-F238E27FC236}">
                <a16:creationId xmlns:a16="http://schemas.microsoft.com/office/drawing/2014/main" id="{9574B677-E48D-7246-8216-9B861694E706}"/>
              </a:ext>
            </a:extLst>
          </p:cNvPr>
          <p:cNvSpPr/>
          <p:nvPr/>
        </p:nvSpPr>
        <p:spPr>
          <a:xfrm>
            <a:off x="631728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9" name="TextBox 18">
            <a:extLst>
              <a:ext uri="{FF2B5EF4-FFF2-40B4-BE49-F238E27FC236}">
                <a16:creationId xmlns:a16="http://schemas.microsoft.com/office/drawing/2014/main" id="{4AF9CB96-7670-384C-BEC9-788532DF1F12}"/>
              </a:ext>
            </a:extLst>
          </p:cNvPr>
          <p:cNvSpPr txBox="1"/>
          <p:nvPr/>
        </p:nvSpPr>
        <p:spPr>
          <a:xfrm>
            <a:off x="3011684" y="2350083"/>
            <a:ext cx="843757" cy="369332"/>
          </a:xfrm>
          <a:prstGeom prst="rect">
            <a:avLst/>
          </a:prstGeom>
          <a:noFill/>
        </p:spPr>
        <p:txBody>
          <a:bodyPr wrap="none" rtlCol="0">
            <a:spAutoFit/>
          </a:bodyPr>
          <a:lstStyle/>
          <a:p>
            <a:r>
              <a:rPr lang="en-US" dirty="0"/>
              <a:t>cycle #</a:t>
            </a:r>
          </a:p>
        </p:txBody>
      </p:sp>
      <p:sp>
        <p:nvSpPr>
          <p:cNvPr id="20" name="TextBox 19">
            <a:extLst>
              <a:ext uri="{FF2B5EF4-FFF2-40B4-BE49-F238E27FC236}">
                <a16:creationId xmlns:a16="http://schemas.microsoft.com/office/drawing/2014/main" id="{5B579B13-E76B-1F43-9A26-51C759D0B5AE}"/>
              </a:ext>
            </a:extLst>
          </p:cNvPr>
          <p:cNvSpPr txBox="1"/>
          <p:nvPr/>
        </p:nvSpPr>
        <p:spPr>
          <a:xfrm>
            <a:off x="8758000" y="3138882"/>
            <a:ext cx="2606069" cy="523220"/>
          </a:xfrm>
          <a:prstGeom prst="rect">
            <a:avLst/>
          </a:prstGeom>
          <a:noFill/>
          <a:ln w="19050">
            <a:solidFill>
              <a:schemeClr val="bg1">
                <a:lumMod val="65000"/>
              </a:schemeClr>
            </a:solidFill>
          </a:ln>
        </p:spPr>
        <p:txBody>
          <a:bodyPr wrap="square" rtlCol="0">
            <a:spAutoFit/>
          </a:bodyPr>
          <a:lstStyle/>
          <a:p>
            <a:r>
              <a:rPr lang="en-US" sz="1400" dirty="0"/>
              <a:t>Mem_ReadData1 = 0x3000</a:t>
            </a:r>
          </a:p>
          <a:p>
            <a:r>
              <a:rPr lang="en-US" sz="1400" dirty="0"/>
              <a:t>Jump = 1 </a:t>
            </a:r>
          </a:p>
        </p:txBody>
      </p:sp>
      <p:sp>
        <p:nvSpPr>
          <p:cNvPr id="21" name="Rectangle 20">
            <a:extLst>
              <a:ext uri="{FF2B5EF4-FFF2-40B4-BE49-F238E27FC236}">
                <a16:creationId xmlns:a16="http://schemas.microsoft.com/office/drawing/2014/main" id="{1C14CF8D-7283-0E4F-8F49-87255E460E2E}"/>
              </a:ext>
            </a:extLst>
          </p:cNvPr>
          <p:cNvSpPr/>
          <p:nvPr/>
        </p:nvSpPr>
        <p:spPr>
          <a:xfrm>
            <a:off x="8758001" y="2719415"/>
            <a:ext cx="2606070"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22" name="TextBox 21">
            <a:extLst>
              <a:ext uri="{FF2B5EF4-FFF2-40B4-BE49-F238E27FC236}">
                <a16:creationId xmlns:a16="http://schemas.microsoft.com/office/drawing/2014/main" id="{F7320A0A-101F-D246-8EAF-85D3C114E826}"/>
              </a:ext>
            </a:extLst>
          </p:cNvPr>
          <p:cNvSpPr txBox="1"/>
          <p:nvPr/>
        </p:nvSpPr>
        <p:spPr>
          <a:xfrm>
            <a:off x="8758000" y="4229072"/>
            <a:ext cx="2606069" cy="307777"/>
          </a:xfrm>
          <a:prstGeom prst="rect">
            <a:avLst/>
          </a:prstGeom>
          <a:noFill/>
          <a:ln w="19050">
            <a:solidFill>
              <a:schemeClr val="bg1">
                <a:lumMod val="65000"/>
              </a:schemeClr>
            </a:solidFill>
          </a:ln>
        </p:spPr>
        <p:txBody>
          <a:bodyPr wrap="square" rtlCol="0">
            <a:spAutoFit/>
          </a:bodyPr>
          <a:lstStyle/>
          <a:p>
            <a:r>
              <a:rPr lang="en-US" sz="1400" dirty="0"/>
              <a:t>PC = 0x3000</a:t>
            </a:r>
          </a:p>
        </p:txBody>
      </p:sp>
      <p:sp>
        <p:nvSpPr>
          <p:cNvPr id="23" name="Rectangle 22">
            <a:extLst>
              <a:ext uri="{FF2B5EF4-FFF2-40B4-BE49-F238E27FC236}">
                <a16:creationId xmlns:a16="http://schemas.microsoft.com/office/drawing/2014/main" id="{1262E6CD-AA98-3146-9F17-1274FB12FAF5}"/>
              </a:ext>
            </a:extLst>
          </p:cNvPr>
          <p:cNvSpPr/>
          <p:nvPr/>
        </p:nvSpPr>
        <p:spPr>
          <a:xfrm>
            <a:off x="8758001" y="3809605"/>
            <a:ext cx="2606070"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24" name="TextBox 23">
            <a:extLst>
              <a:ext uri="{FF2B5EF4-FFF2-40B4-BE49-F238E27FC236}">
                <a16:creationId xmlns:a16="http://schemas.microsoft.com/office/drawing/2014/main" id="{3430AC21-87A1-8541-B5B9-DB1840DE5172}"/>
              </a:ext>
            </a:extLst>
          </p:cNvPr>
          <p:cNvSpPr txBox="1"/>
          <p:nvPr/>
        </p:nvSpPr>
        <p:spPr>
          <a:xfrm>
            <a:off x="9651178" y="2350083"/>
            <a:ext cx="819712" cy="369332"/>
          </a:xfrm>
          <a:prstGeom prst="rect">
            <a:avLst/>
          </a:prstGeom>
          <a:noFill/>
        </p:spPr>
        <p:txBody>
          <a:bodyPr wrap="none" rtlCol="0">
            <a:spAutoFit/>
          </a:bodyPr>
          <a:lstStyle/>
          <a:p>
            <a:pPr algn="ctr"/>
            <a:r>
              <a:rPr lang="en-US" dirty="0"/>
              <a:t>cycle 5</a:t>
            </a:r>
          </a:p>
        </p:txBody>
      </p:sp>
      <p:sp>
        <p:nvSpPr>
          <p:cNvPr id="25" name="TextBox 24">
            <a:extLst>
              <a:ext uri="{FF2B5EF4-FFF2-40B4-BE49-F238E27FC236}">
                <a16:creationId xmlns:a16="http://schemas.microsoft.com/office/drawing/2014/main" id="{ACC00BC1-ADFE-2D45-A799-26E00DF1FC9D}"/>
              </a:ext>
            </a:extLst>
          </p:cNvPr>
          <p:cNvSpPr txBox="1"/>
          <p:nvPr/>
        </p:nvSpPr>
        <p:spPr>
          <a:xfrm>
            <a:off x="369052" y="2805002"/>
            <a:ext cx="3363297" cy="369332"/>
          </a:xfrm>
          <a:prstGeom prst="rect">
            <a:avLst/>
          </a:prstGeom>
          <a:noFill/>
        </p:spPr>
        <p:txBody>
          <a:bodyPr wrap="square" rtlCol="0">
            <a:spAutoFit/>
          </a:bodyPr>
          <a:lstStyle/>
          <a:p>
            <a:r>
              <a:rPr lang="en-US" dirty="0">
                <a:latin typeface="Lucida Sans Typewriter" panose="020B0509030504030204" pitchFamily="49" charset="77"/>
              </a:rPr>
              <a:t>0x2000: ret</a:t>
            </a:r>
          </a:p>
        </p:txBody>
      </p:sp>
      <p:sp>
        <p:nvSpPr>
          <p:cNvPr id="26" name="TextBox 25">
            <a:extLst>
              <a:ext uri="{FF2B5EF4-FFF2-40B4-BE49-F238E27FC236}">
                <a16:creationId xmlns:a16="http://schemas.microsoft.com/office/drawing/2014/main" id="{8E2AF1F5-2250-284C-B57C-0578051C1108}"/>
              </a:ext>
            </a:extLst>
          </p:cNvPr>
          <p:cNvSpPr txBox="1"/>
          <p:nvPr/>
        </p:nvSpPr>
        <p:spPr>
          <a:xfrm>
            <a:off x="369052" y="4794343"/>
            <a:ext cx="3363297" cy="369332"/>
          </a:xfrm>
          <a:prstGeom prst="rect">
            <a:avLst/>
          </a:prstGeom>
          <a:noFill/>
        </p:spPr>
        <p:txBody>
          <a:bodyPr wrap="square" rtlCol="0">
            <a:spAutoFit/>
          </a:bodyPr>
          <a:lstStyle/>
          <a:p>
            <a:r>
              <a:rPr lang="en-US" dirty="0">
                <a:latin typeface="Lucida Sans Typewriter" panose="020B0509030504030204" pitchFamily="49" charset="77"/>
              </a:rPr>
              <a:t>0x2010: halt</a:t>
            </a:r>
          </a:p>
        </p:txBody>
      </p:sp>
      <p:sp>
        <p:nvSpPr>
          <p:cNvPr id="27" name="TextBox 26">
            <a:extLst>
              <a:ext uri="{FF2B5EF4-FFF2-40B4-BE49-F238E27FC236}">
                <a16:creationId xmlns:a16="http://schemas.microsoft.com/office/drawing/2014/main" id="{1B0D06C3-FDB8-2F45-BB4D-5A0A9AEE9496}"/>
              </a:ext>
            </a:extLst>
          </p:cNvPr>
          <p:cNvSpPr txBox="1"/>
          <p:nvPr/>
        </p:nvSpPr>
        <p:spPr>
          <a:xfrm>
            <a:off x="369052" y="5286712"/>
            <a:ext cx="3363297" cy="369332"/>
          </a:xfrm>
          <a:prstGeom prst="rect">
            <a:avLst/>
          </a:prstGeom>
          <a:noFill/>
        </p:spPr>
        <p:txBody>
          <a:bodyPr wrap="square" rtlCol="0">
            <a:spAutoFit/>
          </a:bodyPr>
          <a:lstStyle/>
          <a:p>
            <a:r>
              <a:rPr lang="en-US" dirty="0">
                <a:latin typeface="Lucida Sans Typewriter" panose="020B0509030504030204" pitchFamily="49" charset="77"/>
              </a:rPr>
              <a:t>    ⋮</a:t>
            </a:r>
          </a:p>
        </p:txBody>
      </p:sp>
      <p:sp>
        <p:nvSpPr>
          <p:cNvPr id="28" name="TextBox 27">
            <a:extLst>
              <a:ext uri="{FF2B5EF4-FFF2-40B4-BE49-F238E27FC236}">
                <a16:creationId xmlns:a16="http://schemas.microsoft.com/office/drawing/2014/main" id="{2A9D24CC-D340-3342-B60D-CF0B072B0765}"/>
              </a:ext>
            </a:extLst>
          </p:cNvPr>
          <p:cNvSpPr txBox="1"/>
          <p:nvPr/>
        </p:nvSpPr>
        <p:spPr>
          <a:xfrm>
            <a:off x="369052" y="5780320"/>
            <a:ext cx="3363297" cy="369332"/>
          </a:xfrm>
          <a:prstGeom prst="rect">
            <a:avLst/>
          </a:prstGeom>
          <a:noFill/>
        </p:spPr>
        <p:txBody>
          <a:bodyPr wrap="square" rtlCol="0">
            <a:spAutoFit/>
          </a:bodyPr>
          <a:lstStyle/>
          <a:p>
            <a:r>
              <a:rPr lang="en-US" dirty="0">
                <a:latin typeface="Lucida Sans Typewriter" panose="020B0509030504030204" pitchFamily="49" charset="77"/>
              </a:rPr>
              <a:t>0x3000: sub %r10, %</a:t>
            </a:r>
            <a:r>
              <a:rPr lang="en-US" dirty="0" err="1">
                <a:latin typeface="Lucida Sans Typewriter" panose="020B0509030504030204" pitchFamily="49" charset="77"/>
              </a:rPr>
              <a:t>rax</a:t>
            </a:r>
            <a:endParaRPr lang="en-US" dirty="0">
              <a:latin typeface="Lucida Sans Typewriter" panose="020B0509030504030204" pitchFamily="49" charset="77"/>
            </a:endParaRPr>
          </a:p>
        </p:txBody>
      </p:sp>
      <p:sp>
        <p:nvSpPr>
          <p:cNvPr id="29" name="Rectangle 28">
            <a:extLst>
              <a:ext uri="{FF2B5EF4-FFF2-40B4-BE49-F238E27FC236}">
                <a16:creationId xmlns:a16="http://schemas.microsoft.com/office/drawing/2014/main" id="{3F417D58-0534-CC45-9FC9-89ED1ADA3F52}"/>
              </a:ext>
            </a:extLst>
          </p:cNvPr>
          <p:cNvSpPr/>
          <p:nvPr/>
        </p:nvSpPr>
        <p:spPr>
          <a:xfrm>
            <a:off x="5332548"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2810D886-5EE7-D547-922C-9998D450F0CF}"/>
              </a:ext>
            </a:extLst>
          </p:cNvPr>
          <p:cNvSpPr/>
          <p:nvPr/>
        </p:nvSpPr>
        <p:spPr>
          <a:xfrm>
            <a:off x="5824917"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565B09EA-091A-6147-A9CF-D7EAC2B04A94}"/>
              </a:ext>
            </a:extLst>
          </p:cNvPr>
          <p:cNvSpPr/>
          <p:nvPr/>
        </p:nvSpPr>
        <p:spPr>
          <a:xfrm>
            <a:off x="6317286"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BD044353-F9B1-1547-8F76-58EF78528B7B}"/>
              </a:ext>
            </a:extLst>
          </p:cNvPr>
          <p:cNvSpPr/>
          <p:nvPr/>
        </p:nvSpPr>
        <p:spPr>
          <a:xfrm>
            <a:off x="680965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3" name="Rectangle 32">
            <a:extLst>
              <a:ext uri="{FF2B5EF4-FFF2-40B4-BE49-F238E27FC236}">
                <a16:creationId xmlns:a16="http://schemas.microsoft.com/office/drawing/2014/main" id="{CEEA7187-8172-9847-9C97-7ED05857370B}"/>
              </a:ext>
            </a:extLst>
          </p:cNvPr>
          <p:cNvSpPr/>
          <p:nvPr/>
        </p:nvSpPr>
        <p:spPr>
          <a:xfrm>
            <a:off x="730202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4" name="TextBox 33">
            <a:extLst>
              <a:ext uri="{FF2B5EF4-FFF2-40B4-BE49-F238E27FC236}">
                <a16:creationId xmlns:a16="http://schemas.microsoft.com/office/drawing/2014/main" id="{7D6E2126-5A49-FC4B-B032-A9BE3C45B083}"/>
              </a:ext>
            </a:extLst>
          </p:cNvPr>
          <p:cNvSpPr txBox="1"/>
          <p:nvPr/>
        </p:nvSpPr>
        <p:spPr>
          <a:xfrm>
            <a:off x="369052" y="4301974"/>
            <a:ext cx="3363297" cy="369332"/>
          </a:xfrm>
          <a:prstGeom prst="rect">
            <a:avLst/>
          </a:prstGeom>
          <a:noFill/>
        </p:spPr>
        <p:txBody>
          <a:bodyPr wrap="square" rtlCol="0">
            <a:spAutoFit/>
          </a:bodyPr>
          <a:lstStyle/>
          <a:p>
            <a:r>
              <a:rPr lang="en-US" dirty="0">
                <a:latin typeface="Lucida Sans Typewriter" panose="020B0509030504030204" pitchFamily="49" charset="77"/>
              </a:rPr>
              <a:t>0x200C: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35" name="Rectangle 34">
            <a:extLst>
              <a:ext uri="{FF2B5EF4-FFF2-40B4-BE49-F238E27FC236}">
                <a16:creationId xmlns:a16="http://schemas.microsoft.com/office/drawing/2014/main" id="{6DC097B6-FD7C-DD49-B126-9DB5686F3820}"/>
              </a:ext>
            </a:extLst>
          </p:cNvPr>
          <p:cNvSpPr/>
          <p:nvPr/>
        </p:nvSpPr>
        <p:spPr>
          <a:xfrm>
            <a:off x="5824917" y="5717563"/>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F</a:t>
            </a:r>
          </a:p>
        </p:txBody>
      </p:sp>
      <p:sp>
        <p:nvSpPr>
          <p:cNvPr id="36" name="Rectangle 35">
            <a:extLst>
              <a:ext uri="{FF2B5EF4-FFF2-40B4-BE49-F238E27FC236}">
                <a16:creationId xmlns:a16="http://schemas.microsoft.com/office/drawing/2014/main" id="{52F90DFE-DC60-F84A-8B59-00F7EAE21B42}"/>
              </a:ext>
            </a:extLst>
          </p:cNvPr>
          <p:cNvSpPr/>
          <p:nvPr/>
        </p:nvSpPr>
        <p:spPr>
          <a:xfrm>
            <a:off x="6317286" y="571756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E0ABFB1E-79C3-4C4D-A234-0F7F0F198463}"/>
              </a:ext>
            </a:extLst>
          </p:cNvPr>
          <p:cNvSpPr/>
          <p:nvPr/>
        </p:nvSpPr>
        <p:spPr>
          <a:xfrm>
            <a:off x="6809655" y="571756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88BC634F-87D6-FA41-92A7-D28A09823609}"/>
              </a:ext>
            </a:extLst>
          </p:cNvPr>
          <p:cNvSpPr/>
          <p:nvPr/>
        </p:nvSpPr>
        <p:spPr>
          <a:xfrm>
            <a:off x="7302024" y="571756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782BECD6-CAEA-334B-8594-378CECDFC95C}"/>
              </a:ext>
            </a:extLst>
          </p:cNvPr>
          <p:cNvSpPr/>
          <p:nvPr/>
        </p:nvSpPr>
        <p:spPr>
          <a:xfrm>
            <a:off x="7794393" y="571756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Rectangle 39">
            <a:extLst>
              <a:ext uri="{FF2B5EF4-FFF2-40B4-BE49-F238E27FC236}">
                <a16:creationId xmlns:a16="http://schemas.microsoft.com/office/drawing/2014/main" id="{4850322A-81C9-D747-8188-E3E88ACB4E2A}"/>
              </a:ext>
            </a:extLst>
          </p:cNvPr>
          <p:cNvSpPr/>
          <p:nvPr/>
        </p:nvSpPr>
        <p:spPr>
          <a:xfrm>
            <a:off x="6317286" y="2763349"/>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%rip=0x3000</a:t>
            </a:r>
          </a:p>
        </p:txBody>
      </p:sp>
      <p:sp>
        <p:nvSpPr>
          <p:cNvPr id="41" name="Rectangle 40">
            <a:extLst>
              <a:ext uri="{FF2B5EF4-FFF2-40B4-BE49-F238E27FC236}">
                <a16:creationId xmlns:a16="http://schemas.microsoft.com/office/drawing/2014/main" id="{87AF5EBD-CAC6-6B48-8B5D-847D017FF766}"/>
              </a:ext>
            </a:extLst>
          </p:cNvPr>
          <p:cNvSpPr/>
          <p:nvPr/>
        </p:nvSpPr>
        <p:spPr>
          <a:xfrm>
            <a:off x="4347810"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42" name="Rectangle 41">
            <a:extLst>
              <a:ext uri="{FF2B5EF4-FFF2-40B4-BE49-F238E27FC236}">
                <a16:creationId xmlns:a16="http://schemas.microsoft.com/office/drawing/2014/main" id="{7130C555-3D29-0D40-B477-19FC79D62EE7}"/>
              </a:ext>
            </a:extLst>
          </p:cNvPr>
          <p:cNvSpPr/>
          <p:nvPr/>
        </p:nvSpPr>
        <p:spPr>
          <a:xfrm>
            <a:off x="4840179"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3" name="Rectangle 42">
            <a:extLst>
              <a:ext uri="{FF2B5EF4-FFF2-40B4-BE49-F238E27FC236}">
                <a16:creationId xmlns:a16="http://schemas.microsoft.com/office/drawing/2014/main" id="{1FDB2D4A-9CDE-F34D-90C7-1659DEDA4F42}"/>
              </a:ext>
            </a:extLst>
          </p:cNvPr>
          <p:cNvSpPr/>
          <p:nvPr/>
        </p:nvSpPr>
        <p:spPr>
          <a:xfrm>
            <a:off x="5332548"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44" name="Rectangle 43">
            <a:extLst>
              <a:ext uri="{FF2B5EF4-FFF2-40B4-BE49-F238E27FC236}">
                <a16:creationId xmlns:a16="http://schemas.microsoft.com/office/drawing/2014/main" id="{746635F2-579C-B043-BAAC-DF15BFDA7BEF}"/>
              </a:ext>
            </a:extLst>
          </p:cNvPr>
          <p:cNvSpPr/>
          <p:nvPr/>
        </p:nvSpPr>
        <p:spPr>
          <a:xfrm>
            <a:off x="582491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5" name="Rectangle 44">
            <a:extLst>
              <a:ext uri="{FF2B5EF4-FFF2-40B4-BE49-F238E27FC236}">
                <a16:creationId xmlns:a16="http://schemas.microsoft.com/office/drawing/2014/main" id="{F599FC68-3A8B-524C-86F4-D6A8FCC026DE}"/>
              </a:ext>
            </a:extLst>
          </p:cNvPr>
          <p:cNvSpPr/>
          <p:nvPr/>
        </p:nvSpPr>
        <p:spPr>
          <a:xfrm>
            <a:off x="631728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6" name="TextBox 45">
            <a:extLst>
              <a:ext uri="{FF2B5EF4-FFF2-40B4-BE49-F238E27FC236}">
                <a16:creationId xmlns:a16="http://schemas.microsoft.com/office/drawing/2014/main" id="{5C8FFC24-774F-914D-8FE8-CBD0E99396CB}"/>
              </a:ext>
            </a:extLst>
          </p:cNvPr>
          <p:cNvSpPr txBox="1"/>
          <p:nvPr/>
        </p:nvSpPr>
        <p:spPr>
          <a:xfrm>
            <a:off x="369052" y="3317236"/>
            <a:ext cx="3363297" cy="369332"/>
          </a:xfrm>
          <a:prstGeom prst="rect">
            <a:avLst/>
          </a:prstGeom>
          <a:noFill/>
        </p:spPr>
        <p:txBody>
          <a:bodyPr wrap="square" rtlCol="0">
            <a:spAutoFit/>
          </a:bodyPr>
          <a:lstStyle/>
          <a:p>
            <a:r>
              <a:rPr lang="en-US" dirty="0">
                <a:latin typeface="Lucida Sans Typewriter" panose="020B0509030504030204" pitchFamily="49" charset="77"/>
              </a:rPr>
              <a:t>0x2004: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7" name="Rectangle 46">
            <a:extLst>
              <a:ext uri="{FF2B5EF4-FFF2-40B4-BE49-F238E27FC236}">
                <a16:creationId xmlns:a16="http://schemas.microsoft.com/office/drawing/2014/main" id="{F99006BA-E3EE-7A4A-9037-049253EE5178}"/>
              </a:ext>
            </a:extLst>
          </p:cNvPr>
          <p:cNvSpPr/>
          <p:nvPr/>
        </p:nvSpPr>
        <p:spPr>
          <a:xfrm>
            <a:off x="4840179"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48" name="Rectangle 47">
            <a:extLst>
              <a:ext uri="{FF2B5EF4-FFF2-40B4-BE49-F238E27FC236}">
                <a16:creationId xmlns:a16="http://schemas.microsoft.com/office/drawing/2014/main" id="{94CD2D8D-C9F5-5848-B7AB-85CFA3184B0D}"/>
              </a:ext>
            </a:extLst>
          </p:cNvPr>
          <p:cNvSpPr/>
          <p:nvPr/>
        </p:nvSpPr>
        <p:spPr>
          <a:xfrm>
            <a:off x="5332548"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9" name="Rectangle 48">
            <a:extLst>
              <a:ext uri="{FF2B5EF4-FFF2-40B4-BE49-F238E27FC236}">
                <a16:creationId xmlns:a16="http://schemas.microsoft.com/office/drawing/2014/main" id="{EE51F932-BF5A-ED4B-8FDE-F608D33F0525}"/>
              </a:ext>
            </a:extLst>
          </p:cNvPr>
          <p:cNvSpPr/>
          <p:nvPr/>
        </p:nvSpPr>
        <p:spPr>
          <a:xfrm>
            <a:off x="5824917"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50" name="Rectangle 49">
            <a:extLst>
              <a:ext uri="{FF2B5EF4-FFF2-40B4-BE49-F238E27FC236}">
                <a16:creationId xmlns:a16="http://schemas.microsoft.com/office/drawing/2014/main" id="{EB528301-FE02-7243-9481-706BF7E52216}"/>
              </a:ext>
            </a:extLst>
          </p:cNvPr>
          <p:cNvSpPr/>
          <p:nvPr/>
        </p:nvSpPr>
        <p:spPr>
          <a:xfrm>
            <a:off x="631728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51" name="Rectangle 50">
            <a:extLst>
              <a:ext uri="{FF2B5EF4-FFF2-40B4-BE49-F238E27FC236}">
                <a16:creationId xmlns:a16="http://schemas.microsoft.com/office/drawing/2014/main" id="{D28E75A0-519F-6E46-B185-4AE99447BB99}"/>
              </a:ext>
            </a:extLst>
          </p:cNvPr>
          <p:cNvSpPr/>
          <p:nvPr/>
        </p:nvSpPr>
        <p:spPr>
          <a:xfrm>
            <a:off x="680965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52" name="TextBox 51">
            <a:extLst>
              <a:ext uri="{FF2B5EF4-FFF2-40B4-BE49-F238E27FC236}">
                <a16:creationId xmlns:a16="http://schemas.microsoft.com/office/drawing/2014/main" id="{264DBE07-A5CF-D241-BEE3-6928B25CDF6B}"/>
              </a:ext>
            </a:extLst>
          </p:cNvPr>
          <p:cNvSpPr txBox="1"/>
          <p:nvPr/>
        </p:nvSpPr>
        <p:spPr>
          <a:xfrm>
            <a:off x="369052" y="3809605"/>
            <a:ext cx="3363297" cy="369332"/>
          </a:xfrm>
          <a:prstGeom prst="rect">
            <a:avLst/>
          </a:prstGeom>
          <a:noFill/>
        </p:spPr>
        <p:txBody>
          <a:bodyPr wrap="square" rtlCol="0">
            <a:spAutoFit/>
          </a:bodyPr>
          <a:lstStyle/>
          <a:p>
            <a:r>
              <a:rPr lang="en-US" dirty="0">
                <a:latin typeface="Lucida Sans Typewriter" panose="020B0509030504030204" pitchFamily="49" charset="77"/>
              </a:rPr>
              <a:t>0x2008: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grpSp>
        <p:nvGrpSpPr>
          <p:cNvPr id="57" name="Group 56">
            <a:extLst>
              <a:ext uri="{FF2B5EF4-FFF2-40B4-BE49-F238E27FC236}">
                <a16:creationId xmlns:a16="http://schemas.microsoft.com/office/drawing/2014/main" id="{2D575CD9-A7DF-B442-98E0-D7CEFB5DF7F8}"/>
              </a:ext>
            </a:extLst>
          </p:cNvPr>
          <p:cNvGrpSpPr/>
          <p:nvPr/>
        </p:nvGrpSpPr>
        <p:grpSpPr>
          <a:xfrm>
            <a:off x="8843442" y="629214"/>
            <a:ext cx="2708664" cy="1085709"/>
            <a:chOff x="863226" y="1851660"/>
            <a:chExt cx="11030640" cy="4421393"/>
          </a:xfrm>
        </p:grpSpPr>
        <p:pic>
          <p:nvPicPr>
            <p:cNvPr id="58" name="Content Placeholder 22" descr="Diagram&#10;&#10;Description automatically generated">
              <a:extLst>
                <a:ext uri="{FF2B5EF4-FFF2-40B4-BE49-F238E27FC236}">
                  <a16:creationId xmlns:a16="http://schemas.microsoft.com/office/drawing/2014/main" id="{2B573051-A4B9-894F-B568-8081E5E8D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59" name="Rectangle 58">
              <a:extLst>
                <a:ext uri="{FF2B5EF4-FFF2-40B4-BE49-F238E27FC236}">
                  <a16:creationId xmlns:a16="http://schemas.microsoft.com/office/drawing/2014/main" id="{6EBB7338-3DBC-F44F-91E6-5F640485EEA1}"/>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59">
              <a:extLst>
                <a:ext uri="{FF2B5EF4-FFF2-40B4-BE49-F238E27FC236}">
                  <a16:creationId xmlns:a16="http://schemas.microsoft.com/office/drawing/2014/main" id="{22BFC623-3F38-784F-AC2C-2CE32C9B4F7A}"/>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3183A3F9-4F39-AF42-BAEA-6E9A73F75EFE}"/>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2" name="TextBox 61">
              <a:extLst>
                <a:ext uri="{FF2B5EF4-FFF2-40B4-BE49-F238E27FC236}">
                  <a16:creationId xmlns:a16="http://schemas.microsoft.com/office/drawing/2014/main" id="{B1382BC8-7A40-784B-AD92-FAA6DC5A0B55}"/>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63" name="Rectangle 62">
              <a:extLst>
                <a:ext uri="{FF2B5EF4-FFF2-40B4-BE49-F238E27FC236}">
                  <a16:creationId xmlns:a16="http://schemas.microsoft.com/office/drawing/2014/main" id="{93F5E86F-DC47-114C-9753-25455010F09F}"/>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4" name="TextBox 63">
              <a:extLst>
                <a:ext uri="{FF2B5EF4-FFF2-40B4-BE49-F238E27FC236}">
                  <a16:creationId xmlns:a16="http://schemas.microsoft.com/office/drawing/2014/main" id="{9D886313-FE82-944E-A9EE-F855ACA56C66}"/>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65" name="Rectangle 64">
              <a:extLst>
                <a:ext uri="{FF2B5EF4-FFF2-40B4-BE49-F238E27FC236}">
                  <a16:creationId xmlns:a16="http://schemas.microsoft.com/office/drawing/2014/main" id="{D2354B17-D75B-FE49-989A-C512D339D332}"/>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6" name="TextBox 65">
              <a:extLst>
                <a:ext uri="{FF2B5EF4-FFF2-40B4-BE49-F238E27FC236}">
                  <a16:creationId xmlns:a16="http://schemas.microsoft.com/office/drawing/2014/main" id="{9DD1A856-122E-FA4F-BF22-ABDBCC8CF1A3}"/>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67" name="Rectangle 66">
              <a:extLst>
                <a:ext uri="{FF2B5EF4-FFF2-40B4-BE49-F238E27FC236}">
                  <a16:creationId xmlns:a16="http://schemas.microsoft.com/office/drawing/2014/main" id="{13BE2DE1-B600-554E-A470-9BD722A89FC2}"/>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8" name="TextBox 67">
              <a:extLst>
                <a:ext uri="{FF2B5EF4-FFF2-40B4-BE49-F238E27FC236}">
                  <a16:creationId xmlns:a16="http://schemas.microsoft.com/office/drawing/2014/main" id="{143FC1BB-FC18-0142-86BD-6DDA54EE26D0}"/>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69" name="Straight Arrow Connector 68">
              <a:extLst>
                <a:ext uri="{FF2B5EF4-FFF2-40B4-BE49-F238E27FC236}">
                  <a16:creationId xmlns:a16="http://schemas.microsoft.com/office/drawing/2014/main" id="{EB226552-F7EC-AE45-83AA-D9C7FECC26D2}"/>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0D69AB8A-2976-3A45-AAF3-9805B1C4EBF4}"/>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30CE39CC-0615-CC4C-BBC2-DD4FF3C09745}"/>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635559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Fixing Conditional Branch</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1825625"/>
            <a:ext cx="11049000" cy="4351338"/>
          </a:xfrm>
        </p:spPr>
        <p:txBody>
          <a:bodyPr/>
          <a:lstStyle/>
          <a:p>
            <a:pPr marL="0" indent="0">
              <a:buNone/>
            </a:pPr>
            <a:r>
              <a:rPr lang="en-US" dirty="0"/>
              <a:t>Fix data hazard (</a:t>
            </a:r>
            <a:r>
              <a:rPr lang="en-US" dirty="0" err="1">
                <a:latin typeface="Lucida Console" panose="020B0609040504020204" pitchFamily="49" charset="0"/>
              </a:rPr>
              <a:t>cmp</a:t>
            </a:r>
            <a:r>
              <a:rPr lang="en-US" dirty="0"/>
              <a:t> setting flags) and control hazard (setting PC correctly)</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6DB33-871C-0048-8380-1C5EAD755976}"/>
              </a:ext>
            </a:extLst>
          </p:cNvPr>
          <p:cNvSpPr/>
          <p:nvPr/>
        </p:nvSpPr>
        <p:spPr>
          <a:xfrm>
            <a:off x="3855441"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1356EAC5-A4C5-A14F-A813-530884131DE9}"/>
              </a:ext>
            </a:extLst>
          </p:cNvPr>
          <p:cNvSpPr/>
          <p:nvPr/>
        </p:nvSpPr>
        <p:spPr>
          <a:xfrm>
            <a:off x="4347810"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48FFEDF7-4F66-E042-AF86-8AD230F8F5BE}"/>
              </a:ext>
            </a:extLst>
          </p:cNvPr>
          <p:cNvSpPr/>
          <p:nvPr/>
        </p:nvSpPr>
        <p:spPr>
          <a:xfrm>
            <a:off x="4840179"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0D5BA83C-0D64-2B46-8F81-0F07885E23DA}"/>
              </a:ext>
            </a:extLst>
          </p:cNvPr>
          <p:cNvSpPr/>
          <p:nvPr/>
        </p:nvSpPr>
        <p:spPr>
          <a:xfrm>
            <a:off x="5332548" y="276334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M</a:t>
            </a:r>
          </a:p>
        </p:txBody>
      </p:sp>
      <p:sp>
        <p:nvSpPr>
          <p:cNvPr id="11" name="Rectangle 10">
            <a:extLst>
              <a:ext uri="{FF2B5EF4-FFF2-40B4-BE49-F238E27FC236}">
                <a16:creationId xmlns:a16="http://schemas.microsoft.com/office/drawing/2014/main" id="{C434A28C-5E24-2449-A3A6-7B15A3082097}"/>
              </a:ext>
            </a:extLst>
          </p:cNvPr>
          <p:cNvSpPr/>
          <p:nvPr/>
        </p:nvSpPr>
        <p:spPr>
          <a:xfrm>
            <a:off x="582491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2" name="Rectangle 11">
            <a:extLst>
              <a:ext uri="{FF2B5EF4-FFF2-40B4-BE49-F238E27FC236}">
                <a16:creationId xmlns:a16="http://schemas.microsoft.com/office/drawing/2014/main" id="{CCD69546-9721-7B4B-9E20-A299A27B733E}"/>
              </a:ext>
            </a:extLst>
          </p:cNvPr>
          <p:cNvSpPr/>
          <p:nvPr/>
        </p:nvSpPr>
        <p:spPr>
          <a:xfrm>
            <a:off x="4840178" y="37419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13" name="Rectangle 12">
            <a:extLst>
              <a:ext uri="{FF2B5EF4-FFF2-40B4-BE49-F238E27FC236}">
                <a16:creationId xmlns:a16="http://schemas.microsoft.com/office/drawing/2014/main" id="{0183BE28-6854-F64C-8A90-49142D7B885B}"/>
              </a:ext>
            </a:extLst>
          </p:cNvPr>
          <p:cNvSpPr/>
          <p:nvPr/>
        </p:nvSpPr>
        <p:spPr>
          <a:xfrm>
            <a:off x="5332547" y="3741939"/>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14" name="Rectangle 13">
            <a:extLst>
              <a:ext uri="{FF2B5EF4-FFF2-40B4-BE49-F238E27FC236}">
                <a16:creationId xmlns:a16="http://schemas.microsoft.com/office/drawing/2014/main" id="{CA18C649-3428-A040-83BE-53E54FB6FFA3}"/>
              </a:ext>
            </a:extLst>
          </p:cNvPr>
          <p:cNvSpPr/>
          <p:nvPr/>
        </p:nvSpPr>
        <p:spPr>
          <a:xfrm>
            <a:off x="5824916" y="37419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5" name="Rectangle 14">
            <a:extLst>
              <a:ext uri="{FF2B5EF4-FFF2-40B4-BE49-F238E27FC236}">
                <a16:creationId xmlns:a16="http://schemas.microsoft.com/office/drawing/2014/main" id="{C962B13A-25CC-954E-B9FA-F232A761068D}"/>
              </a:ext>
            </a:extLst>
          </p:cNvPr>
          <p:cNvSpPr/>
          <p:nvPr/>
        </p:nvSpPr>
        <p:spPr>
          <a:xfrm>
            <a:off x="6317285" y="37419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16" name="Rectangle 15">
            <a:extLst>
              <a:ext uri="{FF2B5EF4-FFF2-40B4-BE49-F238E27FC236}">
                <a16:creationId xmlns:a16="http://schemas.microsoft.com/office/drawing/2014/main" id="{45296669-0973-2947-AFBD-9F99CA686CA2}"/>
              </a:ext>
            </a:extLst>
          </p:cNvPr>
          <p:cNvSpPr/>
          <p:nvPr/>
        </p:nvSpPr>
        <p:spPr>
          <a:xfrm>
            <a:off x="6809654" y="37419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7" name="Rectangle 16">
            <a:extLst>
              <a:ext uri="{FF2B5EF4-FFF2-40B4-BE49-F238E27FC236}">
                <a16:creationId xmlns:a16="http://schemas.microsoft.com/office/drawing/2014/main" id="{AA87D554-6810-6348-BE50-0669A08201CC}"/>
              </a:ext>
            </a:extLst>
          </p:cNvPr>
          <p:cNvSpPr/>
          <p:nvPr/>
        </p:nvSpPr>
        <p:spPr>
          <a:xfrm>
            <a:off x="385544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a:extLst>
              <a:ext uri="{FF2B5EF4-FFF2-40B4-BE49-F238E27FC236}">
                <a16:creationId xmlns:a16="http://schemas.microsoft.com/office/drawing/2014/main" id="{2B920407-95BA-DA43-92DB-484C18839E23}"/>
              </a:ext>
            </a:extLst>
          </p:cNvPr>
          <p:cNvSpPr/>
          <p:nvPr/>
        </p:nvSpPr>
        <p:spPr>
          <a:xfrm>
            <a:off x="434781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Rectangle 18">
            <a:extLst>
              <a:ext uri="{FF2B5EF4-FFF2-40B4-BE49-F238E27FC236}">
                <a16:creationId xmlns:a16="http://schemas.microsoft.com/office/drawing/2014/main" id="{379B1030-85DD-2E4D-8820-DBB43E4DD2CB}"/>
              </a:ext>
            </a:extLst>
          </p:cNvPr>
          <p:cNvSpPr/>
          <p:nvPr/>
        </p:nvSpPr>
        <p:spPr>
          <a:xfrm>
            <a:off x="484017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Rectangle 19">
            <a:extLst>
              <a:ext uri="{FF2B5EF4-FFF2-40B4-BE49-F238E27FC236}">
                <a16:creationId xmlns:a16="http://schemas.microsoft.com/office/drawing/2014/main" id="{77CE8EF4-02CA-4F44-ABFF-69034AA7CF45}"/>
              </a:ext>
            </a:extLst>
          </p:cNvPr>
          <p:cNvSpPr/>
          <p:nvPr/>
        </p:nvSpPr>
        <p:spPr>
          <a:xfrm>
            <a:off x="533254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1" name="Rectangle 20">
            <a:extLst>
              <a:ext uri="{FF2B5EF4-FFF2-40B4-BE49-F238E27FC236}">
                <a16:creationId xmlns:a16="http://schemas.microsoft.com/office/drawing/2014/main" id="{B3A71E4A-9429-5D4D-977A-2ADE2660A9C6}"/>
              </a:ext>
            </a:extLst>
          </p:cNvPr>
          <p:cNvSpPr/>
          <p:nvPr/>
        </p:nvSpPr>
        <p:spPr>
          <a:xfrm>
            <a:off x="582491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2" name="Rectangle 21">
            <a:extLst>
              <a:ext uri="{FF2B5EF4-FFF2-40B4-BE49-F238E27FC236}">
                <a16:creationId xmlns:a16="http://schemas.microsoft.com/office/drawing/2014/main" id="{0EFD0771-3179-4F4D-B46E-07FD0EB5E106}"/>
              </a:ext>
            </a:extLst>
          </p:cNvPr>
          <p:cNvSpPr/>
          <p:nvPr/>
        </p:nvSpPr>
        <p:spPr>
          <a:xfrm>
            <a:off x="631728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3" name="TextBox 22">
            <a:extLst>
              <a:ext uri="{FF2B5EF4-FFF2-40B4-BE49-F238E27FC236}">
                <a16:creationId xmlns:a16="http://schemas.microsoft.com/office/drawing/2014/main" id="{979EB85E-7A0C-D04E-B0C9-EC4831F3B811}"/>
              </a:ext>
            </a:extLst>
          </p:cNvPr>
          <p:cNvSpPr txBox="1"/>
          <p:nvPr/>
        </p:nvSpPr>
        <p:spPr>
          <a:xfrm>
            <a:off x="3011684" y="2350083"/>
            <a:ext cx="843757" cy="369332"/>
          </a:xfrm>
          <a:prstGeom prst="rect">
            <a:avLst/>
          </a:prstGeom>
          <a:noFill/>
        </p:spPr>
        <p:txBody>
          <a:bodyPr wrap="none" rtlCol="0">
            <a:spAutoFit/>
          </a:bodyPr>
          <a:lstStyle/>
          <a:p>
            <a:r>
              <a:rPr lang="en-US" dirty="0"/>
              <a:t>cycle #</a:t>
            </a:r>
          </a:p>
        </p:txBody>
      </p:sp>
      <p:sp>
        <p:nvSpPr>
          <p:cNvPr id="24" name="TextBox 23">
            <a:extLst>
              <a:ext uri="{FF2B5EF4-FFF2-40B4-BE49-F238E27FC236}">
                <a16:creationId xmlns:a16="http://schemas.microsoft.com/office/drawing/2014/main" id="{9F686253-3D3F-4C49-B72F-1F392196070C}"/>
              </a:ext>
            </a:extLst>
          </p:cNvPr>
          <p:cNvSpPr txBox="1"/>
          <p:nvPr/>
        </p:nvSpPr>
        <p:spPr>
          <a:xfrm>
            <a:off x="8779130" y="3138882"/>
            <a:ext cx="2092569" cy="307777"/>
          </a:xfrm>
          <a:prstGeom prst="rect">
            <a:avLst/>
          </a:prstGeom>
          <a:noFill/>
          <a:ln w="19050">
            <a:solidFill>
              <a:schemeClr val="bg1">
                <a:lumMod val="65000"/>
              </a:schemeClr>
            </a:solidFill>
          </a:ln>
        </p:spPr>
        <p:txBody>
          <a:bodyPr wrap="square" rtlCol="0">
            <a:spAutoFit/>
          </a:bodyPr>
          <a:lstStyle/>
          <a:p>
            <a:r>
              <a:rPr lang="en-US" sz="1400" dirty="0"/>
              <a:t>Zero = 0 or 1</a:t>
            </a:r>
          </a:p>
        </p:txBody>
      </p:sp>
      <p:sp>
        <p:nvSpPr>
          <p:cNvPr id="25" name="Rectangle 24">
            <a:extLst>
              <a:ext uri="{FF2B5EF4-FFF2-40B4-BE49-F238E27FC236}">
                <a16:creationId xmlns:a16="http://schemas.microsoft.com/office/drawing/2014/main" id="{B4DEC15D-9269-7142-A4A7-23D6F33689B6}"/>
              </a:ext>
            </a:extLst>
          </p:cNvPr>
          <p:cNvSpPr/>
          <p:nvPr/>
        </p:nvSpPr>
        <p:spPr>
          <a:xfrm>
            <a:off x="8779131" y="2719415"/>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M</a:t>
            </a:r>
          </a:p>
        </p:txBody>
      </p:sp>
      <p:sp>
        <p:nvSpPr>
          <p:cNvPr id="26" name="TextBox 25">
            <a:extLst>
              <a:ext uri="{FF2B5EF4-FFF2-40B4-BE49-F238E27FC236}">
                <a16:creationId xmlns:a16="http://schemas.microsoft.com/office/drawing/2014/main" id="{7A5B6390-3822-C349-BF98-5912A2AA90BA}"/>
              </a:ext>
            </a:extLst>
          </p:cNvPr>
          <p:cNvSpPr txBox="1"/>
          <p:nvPr/>
        </p:nvSpPr>
        <p:spPr>
          <a:xfrm>
            <a:off x="8779130" y="3957820"/>
            <a:ext cx="2092569" cy="523220"/>
          </a:xfrm>
          <a:prstGeom prst="rect">
            <a:avLst/>
          </a:prstGeom>
          <a:noFill/>
          <a:ln w="19050">
            <a:solidFill>
              <a:schemeClr val="bg1">
                <a:lumMod val="65000"/>
              </a:schemeClr>
            </a:solidFill>
          </a:ln>
        </p:spPr>
        <p:txBody>
          <a:bodyPr wrap="square" rtlCol="0">
            <a:spAutoFit/>
          </a:bodyPr>
          <a:lstStyle/>
          <a:p>
            <a:r>
              <a:rPr lang="en-US" sz="1400" dirty="0" err="1"/>
              <a:t>Prev_Zero</a:t>
            </a:r>
            <a:r>
              <a:rPr lang="en-US" sz="1400" dirty="0"/>
              <a:t> = 0 or 1</a:t>
            </a:r>
          </a:p>
          <a:p>
            <a:r>
              <a:rPr lang="en-US" sz="1400" dirty="0"/>
              <a:t>Branch = 1</a:t>
            </a:r>
          </a:p>
        </p:txBody>
      </p:sp>
      <p:sp>
        <p:nvSpPr>
          <p:cNvPr id="27" name="Rectangle 26">
            <a:extLst>
              <a:ext uri="{FF2B5EF4-FFF2-40B4-BE49-F238E27FC236}">
                <a16:creationId xmlns:a16="http://schemas.microsoft.com/office/drawing/2014/main" id="{F00256E7-3FCB-8946-9AB3-E24C211EFD6F}"/>
              </a:ext>
            </a:extLst>
          </p:cNvPr>
          <p:cNvSpPr/>
          <p:nvPr/>
        </p:nvSpPr>
        <p:spPr>
          <a:xfrm>
            <a:off x="8779131" y="3538353"/>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28" name="TextBox 27">
            <a:extLst>
              <a:ext uri="{FF2B5EF4-FFF2-40B4-BE49-F238E27FC236}">
                <a16:creationId xmlns:a16="http://schemas.microsoft.com/office/drawing/2014/main" id="{5B2429FE-1026-1543-A5B6-E96E3D7F530C}"/>
              </a:ext>
            </a:extLst>
          </p:cNvPr>
          <p:cNvSpPr txBox="1"/>
          <p:nvPr/>
        </p:nvSpPr>
        <p:spPr>
          <a:xfrm>
            <a:off x="9415558" y="2350083"/>
            <a:ext cx="819712" cy="369332"/>
          </a:xfrm>
          <a:prstGeom prst="rect">
            <a:avLst/>
          </a:prstGeom>
          <a:noFill/>
        </p:spPr>
        <p:txBody>
          <a:bodyPr wrap="none" rtlCol="0">
            <a:spAutoFit/>
          </a:bodyPr>
          <a:lstStyle/>
          <a:p>
            <a:pPr algn="ctr"/>
            <a:r>
              <a:rPr lang="en-US" dirty="0"/>
              <a:t>cycle 4</a:t>
            </a:r>
          </a:p>
        </p:txBody>
      </p:sp>
      <p:sp>
        <p:nvSpPr>
          <p:cNvPr id="29" name="TextBox 28">
            <a:extLst>
              <a:ext uri="{FF2B5EF4-FFF2-40B4-BE49-F238E27FC236}">
                <a16:creationId xmlns:a16="http://schemas.microsoft.com/office/drawing/2014/main" id="{80841C4A-A018-0040-B338-C472EC267DDD}"/>
              </a:ext>
            </a:extLst>
          </p:cNvPr>
          <p:cNvSpPr txBox="1"/>
          <p:nvPr/>
        </p:nvSpPr>
        <p:spPr>
          <a:xfrm>
            <a:off x="369052" y="2824867"/>
            <a:ext cx="3363297" cy="369332"/>
          </a:xfrm>
          <a:prstGeom prst="rect">
            <a:avLst/>
          </a:prstGeom>
          <a:noFill/>
        </p:spPr>
        <p:txBody>
          <a:bodyPr wrap="square" rtlCol="0">
            <a:spAutoFit/>
          </a:bodyPr>
          <a:lstStyle/>
          <a:p>
            <a:r>
              <a:rPr lang="en-US" dirty="0">
                <a:latin typeface="Lucida Sans Typewriter" panose="020B0509030504030204" pitchFamily="49" charset="77"/>
              </a:rPr>
              <a:t>0x2000: </a:t>
            </a:r>
            <a:r>
              <a:rPr lang="en-US" dirty="0" err="1">
                <a:latin typeface="Lucida Sans Typewriter" panose="020B0509030504030204" pitchFamily="49" charset="77"/>
              </a:rPr>
              <a:t>cmp</a:t>
            </a:r>
            <a:r>
              <a:rPr lang="en-US" dirty="0">
                <a:latin typeface="Lucida Sans Typewriter" panose="020B0509030504030204" pitchFamily="49" charset="77"/>
              </a:rPr>
              <a:t> x2, x3</a:t>
            </a:r>
          </a:p>
        </p:txBody>
      </p:sp>
      <p:sp>
        <p:nvSpPr>
          <p:cNvPr id="30" name="TextBox 29">
            <a:extLst>
              <a:ext uri="{FF2B5EF4-FFF2-40B4-BE49-F238E27FC236}">
                <a16:creationId xmlns:a16="http://schemas.microsoft.com/office/drawing/2014/main" id="{C4ED3EC1-3DD4-DB49-80AE-565D9625CDC2}"/>
              </a:ext>
            </a:extLst>
          </p:cNvPr>
          <p:cNvSpPr txBox="1"/>
          <p:nvPr/>
        </p:nvSpPr>
        <p:spPr>
          <a:xfrm>
            <a:off x="369052" y="3803457"/>
            <a:ext cx="3363297" cy="369332"/>
          </a:xfrm>
          <a:prstGeom prst="rect">
            <a:avLst/>
          </a:prstGeom>
          <a:noFill/>
        </p:spPr>
        <p:txBody>
          <a:bodyPr wrap="square" rtlCol="0">
            <a:spAutoFit/>
          </a:bodyPr>
          <a:lstStyle/>
          <a:p>
            <a:r>
              <a:rPr lang="en-US" dirty="0">
                <a:latin typeface="Lucida Sans Typewriter" panose="020B0509030504030204" pitchFamily="49" charset="77"/>
              </a:rPr>
              <a:t>0x2008: </a:t>
            </a:r>
            <a:r>
              <a:rPr lang="en-US" dirty="0" err="1">
                <a:latin typeface="Lucida Sans Typewriter" panose="020B0509030504030204" pitchFamily="49" charset="77"/>
              </a:rPr>
              <a:t>beq</a:t>
            </a:r>
            <a:r>
              <a:rPr lang="en-US" dirty="0">
                <a:latin typeface="Lucida Sans Typewriter" panose="020B0509030504030204" pitchFamily="49" charset="77"/>
              </a:rPr>
              <a:t> 0x3000</a:t>
            </a:r>
          </a:p>
        </p:txBody>
      </p:sp>
      <p:sp>
        <p:nvSpPr>
          <p:cNvPr id="31" name="TextBox 30">
            <a:extLst>
              <a:ext uri="{FF2B5EF4-FFF2-40B4-BE49-F238E27FC236}">
                <a16:creationId xmlns:a16="http://schemas.microsoft.com/office/drawing/2014/main" id="{060FE23C-2D92-1F46-B3F6-2C0EAF0B4570}"/>
              </a:ext>
            </a:extLst>
          </p:cNvPr>
          <p:cNvSpPr txBox="1"/>
          <p:nvPr/>
        </p:nvSpPr>
        <p:spPr>
          <a:xfrm>
            <a:off x="369052" y="5285800"/>
            <a:ext cx="3363297" cy="369332"/>
          </a:xfrm>
          <a:prstGeom prst="rect">
            <a:avLst/>
          </a:prstGeom>
          <a:noFill/>
        </p:spPr>
        <p:txBody>
          <a:bodyPr wrap="square" rtlCol="0">
            <a:spAutoFit/>
          </a:bodyPr>
          <a:lstStyle/>
          <a:p>
            <a:r>
              <a:rPr lang="en-US" dirty="0">
                <a:latin typeface="Lucida Sans Typewriter" panose="020B0509030504030204" pitchFamily="49" charset="77"/>
              </a:rPr>
              <a:t>    ⋮</a:t>
            </a:r>
          </a:p>
        </p:txBody>
      </p:sp>
      <p:sp>
        <p:nvSpPr>
          <p:cNvPr id="32" name="TextBox 31">
            <a:extLst>
              <a:ext uri="{FF2B5EF4-FFF2-40B4-BE49-F238E27FC236}">
                <a16:creationId xmlns:a16="http://schemas.microsoft.com/office/drawing/2014/main" id="{1B2D009A-80E3-B546-A648-14096FFCD958}"/>
              </a:ext>
            </a:extLst>
          </p:cNvPr>
          <p:cNvSpPr txBox="1"/>
          <p:nvPr/>
        </p:nvSpPr>
        <p:spPr>
          <a:xfrm>
            <a:off x="369052" y="5779408"/>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33" name="Rectangle 32">
            <a:extLst>
              <a:ext uri="{FF2B5EF4-FFF2-40B4-BE49-F238E27FC236}">
                <a16:creationId xmlns:a16="http://schemas.microsoft.com/office/drawing/2014/main" id="{F6765743-E3D8-634E-8609-46BDBF2F743D}"/>
              </a:ext>
            </a:extLst>
          </p:cNvPr>
          <p:cNvSpPr/>
          <p:nvPr/>
        </p:nvSpPr>
        <p:spPr>
          <a:xfrm>
            <a:off x="5824915" y="570526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4" name="Rectangle 33">
            <a:extLst>
              <a:ext uri="{FF2B5EF4-FFF2-40B4-BE49-F238E27FC236}">
                <a16:creationId xmlns:a16="http://schemas.microsoft.com/office/drawing/2014/main" id="{C5755633-F71D-AE43-ACB2-277073F34AC3}"/>
              </a:ext>
            </a:extLst>
          </p:cNvPr>
          <p:cNvSpPr/>
          <p:nvPr/>
        </p:nvSpPr>
        <p:spPr>
          <a:xfrm>
            <a:off x="6317284" y="570526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5" name="Rectangle 34">
            <a:extLst>
              <a:ext uri="{FF2B5EF4-FFF2-40B4-BE49-F238E27FC236}">
                <a16:creationId xmlns:a16="http://schemas.microsoft.com/office/drawing/2014/main" id="{31DE5F17-CD7E-214F-9C77-DD9DD8FFE2A9}"/>
              </a:ext>
            </a:extLst>
          </p:cNvPr>
          <p:cNvSpPr/>
          <p:nvPr/>
        </p:nvSpPr>
        <p:spPr>
          <a:xfrm>
            <a:off x="6809653" y="570526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6" name="Rectangle 35">
            <a:extLst>
              <a:ext uri="{FF2B5EF4-FFF2-40B4-BE49-F238E27FC236}">
                <a16:creationId xmlns:a16="http://schemas.microsoft.com/office/drawing/2014/main" id="{3D3E460E-CB6D-7744-95E2-73B5A2D9D09B}"/>
              </a:ext>
            </a:extLst>
          </p:cNvPr>
          <p:cNvSpPr/>
          <p:nvPr/>
        </p:nvSpPr>
        <p:spPr>
          <a:xfrm>
            <a:off x="7302022" y="570526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A1D37067-982E-5A4D-A828-656FD0E3A008}"/>
              </a:ext>
            </a:extLst>
          </p:cNvPr>
          <p:cNvSpPr/>
          <p:nvPr/>
        </p:nvSpPr>
        <p:spPr>
          <a:xfrm>
            <a:off x="7794391" y="570526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8" name="Rectangle 37">
            <a:extLst>
              <a:ext uri="{FF2B5EF4-FFF2-40B4-BE49-F238E27FC236}">
                <a16:creationId xmlns:a16="http://schemas.microsoft.com/office/drawing/2014/main" id="{BD289576-24A2-E14C-8082-854BC289B4C3}"/>
              </a:ext>
            </a:extLst>
          </p:cNvPr>
          <p:cNvSpPr/>
          <p:nvPr/>
        </p:nvSpPr>
        <p:spPr>
          <a:xfrm>
            <a:off x="5824915" y="47205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9" name="Rectangle 38">
            <a:extLst>
              <a:ext uri="{FF2B5EF4-FFF2-40B4-BE49-F238E27FC236}">
                <a16:creationId xmlns:a16="http://schemas.microsoft.com/office/drawing/2014/main" id="{E3F8EC12-C24C-1145-B25A-C3595F695A7B}"/>
              </a:ext>
            </a:extLst>
          </p:cNvPr>
          <p:cNvSpPr/>
          <p:nvPr/>
        </p:nvSpPr>
        <p:spPr>
          <a:xfrm>
            <a:off x="6317284" y="47205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0" name="Rectangle 39">
            <a:extLst>
              <a:ext uri="{FF2B5EF4-FFF2-40B4-BE49-F238E27FC236}">
                <a16:creationId xmlns:a16="http://schemas.microsoft.com/office/drawing/2014/main" id="{5CBB00BB-4697-1D48-AF47-7E85A9FD60FA}"/>
              </a:ext>
            </a:extLst>
          </p:cNvPr>
          <p:cNvSpPr/>
          <p:nvPr/>
        </p:nvSpPr>
        <p:spPr>
          <a:xfrm>
            <a:off x="6809653" y="47205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41" name="Rectangle 40">
            <a:extLst>
              <a:ext uri="{FF2B5EF4-FFF2-40B4-BE49-F238E27FC236}">
                <a16:creationId xmlns:a16="http://schemas.microsoft.com/office/drawing/2014/main" id="{4C9CBE09-003A-704E-BA9B-E7D788B81A02}"/>
              </a:ext>
            </a:extLst>
          </p:cNvPr>
          <p:cNvSpPr/>
          <p:nvPr/>
        </p:nvSpPr>
        <p:spPr>
          <a:xfrm>
            <a:off x="7302022" y="47205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2" name="Rectangle 41">
            <a:extLst>
              <a:ext uri="{FF2B5EF4-FFF2-40B4-BE49-F238E27FC236}">
                <a16:creationId xmlns:a16="http://schemas.microsoft.com/office/drawing/2014/main" id="{200770BA-7A9E-F54B-B503-13545F354C03}"/>
              </a:ext>
            </a:extLst>
          </p:cNvPr>
          <p:cNvSpPr/>
          <p:nvPr/>
        </p:nvSpPr>
        <p:spPr>
          <a:xfrm>
            <a:off x="7794391" y="47205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3" name="TextBox 42">
            <a:extLst>
              <a:ext uri="{FF2B5EF4-FFF2-40B4-BE49-F238E27FC236}">
                <a16:creationId xmlns:a16="http://schemas.microsoft.com/office/drawing/2014/main" id="{01342B4C-5F54-4E41-9527-3365AA167A10}"/>
              </a:ext>
            </a:extLst>
          </p:cNvPr>
          <p:cNvSpPr txBox="1"/>
          <p:nvPr/>
        </p:nvSpPr>
        <p:spPr>
          <a:xfrm>
            <a:off x="369052" y="4782047"/>
            <a:ext cx="3363297" cy="369332"/>
          </a:xfrm>
          <a:prstGeom prst="rect">
            <a:avLst/>
          </a:prstGeom>
          <a:noFill/>
        </p:spPr>
        <p:txBody>
          <a:bodyPr wrap="square" rtlCol="0">
            <a:spAutoFit/>
          </a:bodyPr>
          <a:lstStyle/>
          <a:p>
            <a:r>
              <a:rPr lang="en-US" dirty="0">
                <a:latin typeface="Lucida Sans Typewriter" panose="020B0509030504030204" pitchFamily="49" charset="77"/>
              </a:rPr>
              <a:t>0x2010: add x5, x0, x1</a:t>
            </a:r>
          </a:p>
        </p:txBody>
      </p:sp>
      <p:sp>
        <p:nvSpPr>
          <p:cNvPr id="44" name="Rectangle 43">
            <a:extLst>
              <a:ext uri="{FF2B5EF4-FFF2-40B4-BE49-F238E27FC236}">
                <a16:creationId xmlns:a16="http://schemas.microsoft.com/office/drawing/2014/main" id="{505A05B8-FD3E-2D48-9EA8-81985D2257A7}"/>
              </a:ext>
            </a:extLst>
          </p:cNvPr>
          <p:cNvSpPr/>
          <p:nvPr/>
        </p:nvSpPr>
        <p:spPr>
          <a:xfrm>
            <a:off x="4347810" y="32495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45" name="Rectangle 44">
            <a:extLst>
              <a:ext uri="{FF2B5EF4-FFF2-40B4-BE49-F238E27FC236}">
                <a16:creationId xmlns:a16="http://schemas.microsoft.com/office/drawing/2014/main" id="{8179EEDB-953C-E64E-9862-C0B2DC526077}"/>
              </a:ext>
            </a:extLst>
          </p:cNvPr>
          <p:cNvSpPr/>
          <p:nvPr/>
        </p:nvSpPr>
        <p:spPr>
          <a:xfrm>
            <a:off x="4840179" y="32495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6" name="Rectangle 45">
            <a:extLst>
              <a:ext uri="{FF2B5EF4-FFF2-40B4-BE49-F238E27FC236}">
                <a16:creationId xmlns:a16="http://schemas.microsoft.com/office/drawing/2014/main" id="{9C9F978E-3D85-064E-BB60-F215D47EF000}"/>
              </a:ext>
            </a:extLst>
          </p:cNvPr>
          <p:cNvSpPr/>
          <p:nvPr/>
        </p:nvSpPr>
        <p:spPr>
          <a:xfrm>
            <a:off x="5332548" y="32495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47" name="Rectangle 46">
            <a:extLst>
              <a:ext uri="{FF2B5EF4-FFF2-40B4-BE49-F238E27FC236}">
                <a16:creationId xmlns:a16="http://schemas.microsoft.com/office/drawing/2014/main" id="{3E24782E-FBE8-4D4F-8EBB-67855037B936}"/>
              </a:ext>
            </a:extLst>
          </p:cNvPr>
          <p:cNvSpPr/>
          <p:nvPr/>
        </p:nvSpPr>
        <p:spPr>
          <a:xfrm>
            <a:off x="5824917" y="32495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8" name="Rectangle 47">
            <a:extLst>
              <a:ext uri="{FF2B5EF4-FFF2-40B4-BE49-F238E27FC236}">
                <a16:creationId xmlns:a16="http://schemas.microsoft.com/office/drawing/2014/main" id="{4FC638F4-EAA9-984B-AE7C-908D21ABE32C}"/>
              </a:ext>
            </a:extLst>
          </p:cNvPr>
          <p:cNvSpPr/>
          <p:nvPr/>
        </p:nvSpPr>
        <p:spPr>
          <a:xfrm>
            <a:off x="6317286" y="324957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9" name="TextBox 48">
            <a:extLst>
              <a:ext uri="{FF2B5EF4-FFF2-40B4-BE49-F238E27FC236}">
                <a16:creationId xmlns:a16="http://schemas.microsoft.com/office/drawing/2014/main" id="{0D02DCEA-F849-654D-8CC5-52223CF92311}"/>
              </a:ext>
            </a:extLst>
          </p:cNvPr>
          <p:cNvSpPr txBox="1"/>
          <p:nvPr/>
        </p:nvSpPr>
        <p:spPr>
          <a:xfrm>
            <a:off x="369052" y="3311088"/>
            <a:ext cx="3363297" cy="369332"/>
          </a:xfrm>
          <a:prstGeom prst="rect">
            <a:avLst/>
          </a:prstGeom>
          <a:noFill/>
        </p:spPr>
        <p:txBody>
          <a:bodyPr wrap="square" rtlCol="0">
            <a:spAutoFit/>
          </a:bodyPr>
          <a:lstStyle/>
          <a:p>
            <a:r>
              <a:rPr lang="en-US" dirty="0">
                <a:latin typeface="Lucida Sans Typewriter" panose="020B0509030504030204" pitchFamily="49" charset="77"/>
              </a:rPr>
              <a:t>0x2004: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50" name="Rectangle 49">
            <a:extLst>
              <a:ext uri="{FF2B5EF4-FFF2-40B4-BE49-F238E27FC236}">
                <a16:creationId xmlns:a16="http://schemas.microsoft.com/office/drawing/2014/main" id="{7777D99F-701E-8845-9EDC-8208077D3A75}"/>
              </a:ext>
            </a:extLst>
          </p:cNvPr>
          <p:cNvSpPr/>
          <p:nvPr/>
        </p:nvSpPr>
        <p:spPr>
          <a:xfrm>
            <a:off x="5332547" y="422816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51" name="Rectangle 50">
            <a:extLst>
              <a:ext uri="{FF2B5EF4-FFF2-40B4-BE49-F238E27FC236}">
                <a16:creationId xmlns:a16="http://schemas.microsoft.com/office/drawing/2014/main" id="{949EB838-68A2-DB44-8401-205A7695FB47}"/>
              </a:ext>
            </a:extLst>
          </p:cNvPr>
          <p:cNvSpPr/>
          <p:nvPr/>
        </p:nvSpPr>
        <p:spPr>
          <a:xfrm>
            <a:off x="5824916" y="422816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52" name="Rectangle 51">
            <a:extLst>
              <a:ext uri="{FF2B5EF4-FFF2-40B4-BE49-F238E27FC236}">
                <a16:creationId xmlns:a16="http://schemas.microsoft.com/office/drawing/2014/main" id="{4CBB0C8F-7780-C547-B882-51EE19715CFD}"/>
              </a:ext>
            </a:extLst>
          </p:cNvPr>
          <p:cNvSpPr/>
          <p:nvPr/>
        </p:nvSpPr>
        <p:spPr>
          <a:xfrm>
            <a:off x="6317285" y="422816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53" name="Rectangle 52">
            <a:extLst>
              <a:ext uri="{FF2B5EF4-FFF2-40B4-BE49-F238E27FC236}">
                <a16:creationId xmlns:a16="http://schemas.microsoft.com/office/drawing/2014/main" id="{BC089F7B-092C-D64F-BDEA-E3E14CC4C7E8}"/>
              </a:ext>
            </a:extLst>
          </p:cNvPr>
          <p:cNvSpPr/>
          <p:nvPr/>
        </p:nvSpPr>
        <p:spPr>
          <a:xfrm>
            <a:off x="6809654" y="422816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54" name="Rectangle 53">
            <a:extLst>
              <a:ext uri="{FF2B5EF4-FFF2-40B4-BE49-F238E27FC236}">
                <a16:creationId xmlns:a16="http://schemas.microsoft.com/office/drawing/2014/main" id="{72601097-73C4-084E-ACA3-0367588C4B42}"/>
              </a:ext>
            </a:extLst>
          </p:cNvPr>
          <p:cNvSpPr/>
          <p:nvPr/>
        </p:nvSpPr>
        <p:spPr>
          <a:xfrm>
            <a:off x="7302023" y="4228160"/>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55" name="TextBox 54">
            <a:extLst>
              <a:ext uri="{FF2B5EF4-FFF2-40B4-BE49-F238E27FC236}">
                <a16:creationId xmlns:a16="http://schemas.microsoft.com/office/drawing/2014/main" id="{A0B7453E-59EB-6A4B-A547-CBB03FB1AAD2}"/>
              </a:ext>
            </a:extLst>
          </p:cNvPr>
          <p:cNvSpPr txBox="1"/>
          <p:nvPr/>
        </p:nvSpPr>
        <p:spPr>
          <a:xfrm>
            <a:off x="369052" y="4289678"/>
            <a:ext cx="3363297" cy="369332"/>
          </a:xfrm>
          <a:prstGeom prst="rect">
            <a:avLst/>
          </a:prstGeom>
          <a:noFill/>
        </p:spPr>
        <p:txBody>
          <a:bodyPr wrap="square" rtlCol="0">
            <a:spAutoFit/>
          </a:bodyPr>
          <a:lstStyle/>
          <a:p>
            <a:r>
              <a:rPr lang="en-US" dirty="0">
                <a:latin typeface="Lucida Sans Typewriter" panose="020B0509030504030204" pitchFamily="49" charset="77"/>
              </a:rPr>
              <a:t>0x200C: </a:t>
            </a:r>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grpSp>
        <p:nvGrpSpPr>
          <p:cNvPr id="58" name="Group 57">
            <a:extLst>
              <a:ext uri="{FF2B5EF4-FFF2-40B4-BE49-F238E27FC236}">
                <a16:creationId xmlns:a16="http://schemas.microsoft.com/office/drawing/2014/main" id="{0C88DEBD-32B3-6B46-B1EE-0293FA7EFE20}"/>
              </a:ext>
            </a:extLst>
          </p:cNvPr>
          <p:cNvGrpSpPr/>
          <p:nvPr/>
        </p:nvGrpSpPr>
        <p:grpSpPr>
          <a:xfrm>
            <a:off x="8843442" y="629214"/>
            <a:ext cx="2708664" cy="1085709"/>
            <a:chOff x="863226" y="1851660"/>
            <a:chExt cx="11030640" cy="4421393"/>
          </a:xfrm>
        </p:grpSpPr>
        <p:pic>
          <p:nvPicPr>
            <p:cNvPr id="59" name="Content Placeholder 22" descr="Diagram&#10;&#10;Description automatically generated">
              <a:extLst>
                <a:ext uri="{FF2B5EF4-FFF2-40B4-BE49-F238E27FC236}">
                  <a16:creationId xmlns:a16="http://schemas.microsoft.com/office/drawing/2014/main" id="{3338A370-D55C-2146-9EE9-AC3CECA52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60" name="Rectangle 59">
              <a:extLst>
                <a:ext uri="{FF2B5EF4-FFF2-40B4-BE49-F238E27FC236}">
                  <a16:creationId xmlns:a16="http://schemas.microsoft.com/office/drawing/2014/main" id="{7DA8E111-95AE-5948-85EC-14593126E8F2}"/>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60">
              <a:extLst>
                <a:ext uri="{FF2B5EF4-FFF2-40B4-BE49-F238E27FC236}">
                  <a16:creationId xmlns:a16="http://schemas.microsoft.com/office/drawing/2014/main" id="{191D66FA-DC52-CA42-9CD8-4269B094B6F5}"/>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12E9E01E-1692-2B40-B816-7E95F4EC7C38}"/>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3" name="TextBox 62">
              <a:extLst>
                <a:ext uri="{FF2B5EF4-FFF2-40B4-BE49-F238E27FC236}">
                  <a16:creationId xmlns:a16="http://schemas.microsoft.com/office/drawing/2014/main" id="{1C661188-4BFA-D846-9E10-48A2F17F56E4}"/>
                </a:ext>
              </a:extLst>
            </p:cNvPr>
            <p:cNvSpPr txBox="1"/>
            <p:nvPr/>
          </p:nvSpPr>
          <p:spPr>
            <a:xfrm>
              <a:off x="3039394" y="2225616"/>
              <a:ext cx="1515804" cy="1002699"/>
            </a:xfrm>
            <a:prstGeom prst="rect">
              <a:avLst/>
            </a:prstGeom>
            <a:noFill/>
          </p:spPr>
          <p:txBody>
            <a:bodyPr wrap="none" rtlCol="0">
              <a:spAutoFit/>
            </a:bodyPr>
            <a:lstStyle/>
            <a:p>
              <a:pPr algn="ctr"/>
              <a:r>
                <a:rPr lang="en-US" sz="1000" dirty="0"/>
                <a:t>F/D</a:t>
              </a:r>
            </a:p>
          </p:txBody>
        </p:sp>
        <p:sp>
          <p:nvSpPr>
            <p:cNvPr id="64" name="Rectangle 63">
              <a:extLst>
                <a:ext uri="{FF2B5EF4-FFF2-40B4-BE49-F238E27FC236}">
                  <a16:creationId xmlns:a16="http://schemas.microsoft.com/office/drawing/2014/main" id="{3B72800F-6371-6646-9618-7D7C439CFDA3}"/>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5" name="TextBox 64">
              <a:extLst>
                <a:ext uri="{FF2B5EF4-FFF2-40B4-BE49-F238E27FC236}">
                  <a16:creationId xmlns:a16="http://schemas.microsoft.com/office/drawing/2014/main" id="{8EAD9835-8750-1543-A4D4-7C43F51DA6B9}"/>
                </a:ext>
              </a:extLst>
            </p:cNvPr>
            <p:cNvSpPr txBox="1"/>
            <p:nvPr/>
          </p:nvSpPr>
          <p:spPr>
            <a:xfrm>
              <a:off x="6122179" y="2225616"/>
              <a:ext cx="1528860" cy="1002699"/>
            </a:xfrm>
            <a:prstGeom prst="rect">
              <a:avLst/>
            </a:prstGeom>
            <a:noFill/>
          </p:spPr>
          <p:txBody>
            <a:bodyPr wrap="none" rtlCol="0">
              <a:spAutoFit/>
            </a:bodyPr>
            <a:lstStyle/>
            <a:p>
              <a:pPr algn="ctr"/>
              <a:r>
                <a:rPr lang="en-US" sz="1000" dirty="0"/>
                <a:t>D/E</a:t>
              </a:r>
            </a:p>
          </p:txBody>
        </p:sp>
        <p:sp>
          <p:nvSpPr>
            <p:cNvPr id="66" name="Rectangle 65">
              <a:extLst>
                <a:ext uri="{FF2B5EF4-FFF2-40B4-BE49-F238E27FC236}">
                  <a16:creationId xmlns:a16="http://schemas.microsoft.com/office/drawing/2014/main" id="{0F2AE05A-D20A-394A-B6AF-E103475BE9D3}"/>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7" name="TextBox 66">
              <a:extLst>
                <a:ext uri="{FF2B5EF4-FFF2-40B4-BE49-F238E27FC236}">
                  <a16:creationId xmlns:a16="http://schemas.microsoft.com/office/drawing/2014/main" id="{AE9FF7B6-96BD-874C-BF47-78D7012C06E0}"/>
                </a:ext>
              </a:extLst>
            </p:cNvPr>
            <p:cNvSpPr txBox="1"/>
            <p:nvPr/>
          </p:nvSpPr>
          <p:spPr>
            <a:xfrm>
              <a:off x="7647581" y="3452430"/>
              <a:ext cx="1652891" cy="1002699"/>
            </a:xfrm>
            <a:prstGeom prst="rect">
              <a:avLst/>
            </a:prstGeom>
            <a:noFill/>
          </p:spPr>
          <p:txBody>
            <a:bodyPr wrap="none" rtlCol="0">
              <a:spAutoFit/>
            </a:bodyPr>
            <a:lstStyle/>
            <a:p>
              <a:pPr algn="ctr"/>
              <a:r>
                <a:rPr lang="en-US" sz="1000" dirty="0"/>
                <a:t>E/M</a:t>
              </a:r>
            </a:p>
          </p:txBody>
        </p:sp>
        <p:sp>
          <p:nvSpPr>
            <p:cNvPr id="68" name="Rectangle 67">
              <a:extLst>
                <a:ext uri="{FF2B5EF4-FFF2-40B4-BE49-F238E27FC236}">
                  <a16:creationId xmlns:a16="http://schemas.microsoft.com/office/drawing/2014/main" id="{77C4FD0B-C4E8-2042-982C-49C7BC4C6839}"/>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9" name="TextBox 68">
              <a:extLst>
                <a:ext uri="{FF2B5EF4-FFF2-40B4-BE49-F238E27FC236}">
                  <a16:creationId xmlns:a16="http://schemas.microsoft.com/office/drawing/2014/main" id="{B7A964EC-DC2E-8747-B980-7E44439BEA98}"/>
                </a:ext>
              </a:extLst>
            </p:cNvPr>
            <p:cNvSpPr txBox="1"/>
            <p:nvPr/>
          </p:nvSpPr>
          <p:spPr>
            <a:xfrm>
              <a:off x="10032079" y="3452430"/>
              <a:ext cx="1861787" cy="1002699"/>
            </a:xfrm>
            <a:prstGeom prst="rect">
              <a:avLst/>
            </a:prstGeom>
            <a:noFill/>
          </p:spPr>
          <p:txBody>
            <a:bodyPr wrap="none" rtlCol="0">
              <a:spAutoFit/>
            </a:bodyPr>
            <a:lstStyle/>
            <a:p>
              <a:pPr algn="ctr"/>
              <a:r>
                <a:rPr lang="en-US" sz="1000" dirty="0"/>
                <a:t>M/W</a:t>
              </a:r>
            </a:p>
          </p:txBody>
        </p:sp>
        <p:cxnSp>
          <p:nvCxnSpPr>
            <p:cNvPr id="70" name="Straight Arrow Connector 69">
              <a:extLst>
                <a:ext uri="{FF2B5EF4-FFF2-40B4-BE49-F238E27FC236}">
                  <a16:creationId xmlns:a16="http://schemas.microsoft.com/office/drawing/2014/main" id="{8D5479BD-526B-1C4D-B235-2E57BF20C24F}"/>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8BB24528-FBB3-9645-9DBC-836E7BC4BF9D}"/>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D446EE69-5879-E648-9CFA-0A3BCAEA9829}"/>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82379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Overcoming Data Hazards:</a:t>
            </a:r>
            <a:br>
              <a:rPr lang="en-US" dirty="0"/>
            </a:br>
            <a:r>
              <a:rPr lang="en-US" dirty="0"/>
              <a:t>Pipeline Stalls</a:t>
            </a:r>
          </a:p>
        </p:txBody>
      </p:sp>
      <p:sp>
        <p:nvSpPr>
          <p:cNvPr id="3" name="Subtitle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47</a:t>
            </a:fld>
            <a:endParaRPr lang="en-US"/>
          </a:p>
        </p:txBody>
      </p:sp>
    </p:spTree>
    <p:extLst>
      <p:ext uri="{BB962C8B-B14F-4D97-AF65-F5344CB8AC3E}">
        <p14:creationId xmlns:p14="http://schemas.microsoft.com/office/powerpoint/2010/main" val="1312573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Our situation…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We introduced pipelining to improve performance by overlapping instructions</a:t>
            </a:r>
          </a:p>
          <a:p>
            <a:r>
              <a:rPr lang="en-US" dirty="0"/>
              <a:t>Instructions write their results to registers at the end of the pipeline</a:t>
            </a:r>
          </a:p>
          <a:p>
            <a:r>
              <a:rPr lang="en-US" dirty="0"/>
              <a:t>Instructions that need results must wait so they can execute correctly</a:t>
            </a:r>
          </a:p>
          <a:p>
            <a:r>
              <a:rPr lang="en-US" dirty="0"/>
              <a:t>Our compiler introduces NOPs to make that happen</a:t>
            </a:r>
          </a:p>
          <a:p>
            <a:pPr lvl="1"/>
            <a:r>
              <a:rPr lang="en-US" dirty="0"/>
              <a:t>Making the compiler aware of the pipeline is no worse than VLIW</a:t>
            </a:r>
          </a:p>
          <a:p>
            <a:pPr lvl="1"/>
            <a:r>
              <a:rPr lang="en-US" dirty="0"/>
              <a:t>The programmer doesn’t need to think about the pipeline</a:t>
            </a:r>
          </a:p>
          <a:p>
            <a:r>
              <a:rPr lang="en-US" dirty="0"/>
              <a:t>The number of NOPs depends on the instructions</a:t>
            </a:r>
            <a:br>
              <a:rPr lang="en-US" dirty="0"/>
            </a:br>
            <a:r>
              <a:rPr lang="en-US" dirty="0"/>
              <a:t>and on the pipeline design</a:t>
            </a:r>
          </a:p>
          <a:p>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TextBox 6">
            <a:extLst>
              <a:ext uri="{FF2B5EF4-FFF2-40B4-BE49-F238E27FC236}">
                <a16:creationId xmlns:a16="http://schemas.microsoft.com/office/drawing/2014/main" id="{E7BEC7C7-B26C-ED49-82A2-16230D2B29B8}"/>
              </a:ext>
            </a:extLst>
          </p:cNvPr>
          <p:cNvSpPr txBox="1"/>
          <p:nvPr/>
        </p:nvSpPr>
        <p:spPr>
          <a:xfrm>
            <a:off x="1071715" y="5426278"/>
            <a:ext cx="4115229" cy="477054"/>
          </a:xfrm>
          <a:prstGeom prst="rect">
            <a:avLst/>
          </a:prstGeom>
          <a:solidFill>
            <a:srgbClr val="E8E9FF"/>
          </a:solidFill>
        </p:spPr>
        <p:txBody>
          <a:bodyPr wrap="none" rtlCol="0">
            <a:spAutoFit/>
          </a:bodyPr>
          <a:lstStyle/>
          <a:p>
            <a:pPr>
              <a:lnSpc>
                <a:spcPts val="3045"/>
              </a:lnSpc>
            </a:pPr>
            <a:r>
              <a:rPr lang="en-US" sz="2800" dirty="0"/>
              <a:t>and </a:t>
            </a:r>
            <a:r>
              <a:rPr lang="en-US" sz="2800" b="1" dirty="0">
                <a:solidFill>
                  <a:srgbClr val="FF0000"/>
                </a:solidFill>
              </a:rPr>
              <a:t>on the pipeline design</a:t>
            </a:r>
          </a:p>
        </p:txBody>
      </p:sp>
    </p:spTree>
    <p:extLst>
      <p:ext uri="{BB962C8B-B14F-4D97-AF65-F5344CB8AC3E}">
        <p14:creationId xmlns:p14="http://schemas.microsoft.com/office/powerpoint/2010/main" val="29658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BA2C03-BABF-1C40-80DE-C52642D9195F}"/>
              </a:ext>
            </a:extLst>
          </p:cNvPr>
          <p:cNvSpPr>
            <a:spLocks noGrp="1"/>
          </p:cNvSpPr>
          <p:nvPr>
            <p:ph type="title"/>
          </p:nvPr>
        </p:nvSpPr>
        <p:spPr/>
        <p:txBody>
          <a:bodyPr/>
          <a:lstStyle/>
          <a:p>
            <a:r>
              <a:rPr lang="en-US" dirty="0"/>
              <a:t>Let’s Compile for a Pipeline that Requires</a:t>
            </a:r>
            <a:br>
              <a:rPr lang="en-US" dirty="0"/>
            </a:br>
            <a:r>
              <a:rPr lang="en-US" dirty="0"/>
              <a:t>2 NOPs to overcome a Data Hazard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09061683-B34F-7D43-A7F2-29A3DFFE6F8E}"/>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9" name="Rectangle 8">
            <a:extLst>
              <a:ext uri="{FF2B5EF4-FFF2-40B4-BE49-F238E27FC236}">
                <a16:creationId xmlns:a16="http://schemas.microsoft.com/office/drawing/2014/main" id="{CABAA8A2-0801-C44B-9528-27AB44F7F64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0" name="Rectangle 9">
            <a:extLst>
              <a:ext uri="{FF2B5EF4-FFF2-40B4-BE49-F238E27FC236}">
                <a16:creationId xmlns:a16="http://schemas.microsoft.com/office/drawing/2014/main" id="{7895B410-888A-D44B-9F63-90B3A97FC55F}"/>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E-M</a:t>
            </a:r>
          </a:p>
        </p:txBody>
      </p:sp>
      <p:sp>
        <p:nvSpPr>
          <p:cNvPr id="11" name="Rectangle 10">
            <a:extLst>
              <a:ext uri="{FF2B5EF4-FFF2-40B4-BE49-F238E27FC236}">
                <a16:creationId xmlns:a16="http://schemas.microsoft.com/office/drawing/2014/main" id="{6A0FCF36-1208-CD48-82D1-9E8234E77FD7}"/>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13" name="TextBox 12">
            <a:extLst>
              <a:ext uri="{FF2B5EF4-FFF2-40B4-BE49-F238E27FC236}">
                <a16:creationId xmlns:a16="http://schemas.microsoft.com/office/drawing/2014/main" id="{3CE5B17D-429E-E349-BBC8-4AB64B500E8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4" name="Rectangle 13">
            <a:extLst>
              <a:ext uri="{FF2B5EF4-FFF2-40B4-BE49-F238E27FC236}">
                <a16:creationId xmlns:a16="http://schemas.microsoft.com/office/drawing/2014/main" id="{B7E69D2A-CE74-D840-8905-366F625C7000}"/>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5" name="Rectangle 14">
            <a:extLst>
              <a:ext uri="{FF2B5EF4-FFF2-40B4-BE49-F238E27FC236}">
                <a16:creationId xmlns:a16="http://schemas.microsoft.com/office/drawing/2014/main" id="{BF277411-A66F-074D-AA99-4512A1B3FAD5}"/>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6" name="Rectangle 15">
            <a:extLst>
              <a:ext uri="{FF2B5EF4-FFF2-40B4-BE49-F238E27FC236}">
                <a16:creationId xmlns:a16="http://schemas.microsoft.com/office/drawing/2014/main" id="{377D880D-4AE6-2742-822F-3F8EDBDC04D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rPr>
              <a:t>E-M</a:t>
            </a:r>
          </a:p>
        </p:txBody>
      </p:sp>
      <p:sp>
        <p:nvSpPr>
          <p:cNvPr id="17" name="Rectangle 16">
            <a:extLst>
              <a:ext uri="{FF2B5EF4-FFF2-40B4-BE49-F238E27FC236}">
                <a16:creationId xmlns:a16="http://schemas.microsoft.com/office/drawing/2014/main" id="{465E8C29-4004-6542-8045-4994436DE7E8}"/>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19" name="TextBox 18">
            <a:extLst>
              <a:ext uri="{FF2B5EF4-FFF2-40B4-BE49-F238E27FC236}">
                <a16:creationId xmlns:a16="http://schemas.microsoft.com/office/drawing/2014/main" id="{EF46C342-1311-1143-A827-ECDA9441542D}"/>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20" name="Rectangle 19">
            <a:extLst>
              <a:ext uri="{FF2B5EF4-FFF2-40B4-BE49-F238E27FC236}">
                <a16:creationId xmlns:a16="http://schemas.microsoft.com/office/drawing/2014/main" id="{D0497A51-20A9-0840-A53D-17F23933F8B3}"/>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1" name="Rectangle 20">
            <a:extLst>
              <a:ext uri="{FF2B5EF4-FFF2-40B4-BE49-F238E27FC236}">
                <a16:creationId xmlns:a16="http://schemas.microsoft.com/office/drawing/2014/main" id="{0C790FFA-87D1-4343-BA2F-F5BC5E11F32E}"/>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2" name="Rectangle 21">
            <a:extLst>
              <a:ext uri="{FF2B5EF4-FFF2-40B4-BE49-F238E27FC236}">
                <a16:creationId xmlns:a16="http://schemas.microsoft.com/office/drawing/2014/main" id="{AA6704A8-80CE-384B-876A-520530D18062}"/>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E-M</a:t>
            </a:r>
          </a:p>
        </p:txBody>
      </p:sp>
      <p:sp>
        <p:nvSpPr>
          <p:cNvPr id="23" name="Rectangle 22">
            <a:extLst>
              <a:ext uri="{FF2B5EF4-FFF2-40B4-BE49-F238E27FC236}">
                <a16:creationId xmlns:a16="http://schemas.microsoft.com/office/drawing/2014/main" id="{7D77DB22-DD00-1841-913A-1081D4B3F14C}"/>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25" name="TextBox 24">
            <a:extLst>
              <a:ext uri="{FF2B5EF4-FFF2-40B4-BE49-F238E27FC236}">
                <a16:creationId xmlns:a16="http://schemas.microsoft.com/office/drawing/2014/main" id="{C797B11F-64E7-7243-B19D-A43816B3B18F}"/>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26" name="Rectangle 25">
            <a:extLst>
              <a:ext uri="{FF2B5EF4-FFF2-40B4-BE49-F238E27FC236}">
                <a16:creationId xmlns:a16="http://schemas.microsoft.com/office/drawing/2014/main" id="{91D7A4B1-AB63-1C40-AC13-4F0A68337885}"/>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a:extLst>
              <a:ext uri="{FF2B5EF4-FFF2-40B4-BE49-F238E27FC236}">
                <a16:creationId xmlns:a16="http://schemas.microsoft.com/office/drawing/2014/main" id="{2B716AFF-6CE4-0744-A919-A390B14D27A9}"/>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Rectangle 27">
            <a:extLst>
              <a:ext uri="{FF2B5EF4-FFF2-40B4-BE49-F238E27FC236}">
                <a16:creationId xmlns:a16="http://schemas.microsoft.com/office/drawing/2014/main" id="{E1619089-1E42-C249-8F7F-F10DB86D5A12}"/>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a:extLst>
              <a:ext uri="{FF2B5EF4-FFF2-40B4-BE49-F238E27FC236}">
                <a16:creationId xmlns:a16="http://schemas.microsoft.com/office/drawing/2014/main" id="{CFABF0AF-3709-7F48-9723-11852762C71E}"/>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Rectangle 29">
            <a:extLst>
              <a:ext uri="{FF2B5EF4-FFF2-40B4-BE49-F238E27FC236}">
                <a16:creationId xmlns:a16="http://schemas.microsoft.com/office/drawing/2014/main" id="{66A939AA-AB9D-1249-96AC-E0BBD3C0A48E}"/>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1" name="Rectangle 30">
            <a:extLst>
              <a:ext uri="{FF2B5EF4-FFF2-40B4-BE49-F238E27FC236}">
                <a16:creationId xmlns:a16="http://schemas.microsoft.com/office/drawing/2014/main" id="{457DC61A-1530-0644-846F-34F406C4110C}"/>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2" name="Rectangle 31">
            <a:extLst>
              <a:ext uri="{FF2B5EF4-FFF2-40B4-BE49-F238E27FC236}">
                <a16:creationId xmlns:a16="http://schemas.microsoft.com/office/drawing/2014/main" id="{E8D18C74-7754-D747-8F8A-A083449B8F6E}"/>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3" name="TextBox 32">
            <a:extLst>
              <a:ext uri="{FF2B5EF4-FFF2-40B4-BE49-F238E27FC236}">
                <a16:creationId xmlns:a16="http://schemas.microsoft.com/office/drawing/2014/main" id="{B4FF2EC3-39E7-7743-99BD-03EBE06C5031}"/>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4" name="Rectangle 33">
            <a:extLst>
              <a:ext uri="{FF2B5EF4-FFF2-40B4-BE49-F238E27FC236}">
                <a16:creationId xmlns:a16="http://schemas.microsoft.com/office/drawing/2014/main" id="{9455CA27-0D4D-EE41-BB44-08F74AB2D688}"/>
              </a:ext>
            </a:extLst>
          </p:cNvPr>
          <p:cNvSpPr/>
          <p:nvPr/>
        </p:nvSpPr>
        <p:spPr>
          <a:xfrm>
            <a:off x="5275380"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5" name="Rectangle 34">
            <a:extLst>
              <a:ext uri="{FF2B5EF4-FFF2-40B4-BE49-F238E27FC236}">
                <a16:creationId xmlns:a16="http://schemas.microsoft.com/office/drawing/2014/main" id="{AC1735B7-72CA-814B-B793-F1DCFA459198}"/>
              </a:ext>
            </a:extLst>
          </p:cNvPr>
          <p:cNvSpPr/>
          <p:nvPr/>
        </p:nvSpPr>
        <p:spPr>
          <a:xfrm>
            <a:off x="6260122"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E-M</a:t>
            </a:r>
          </a:p>
        </p:txBody>
      </p:sp>
      <p:sp>
        <p:nvSpPr>
          <p:cNvPr id="36" name="Rectangle 35">
            <a:extLst>
              <a:ext uri="{FF2B5EF4-FFF2-40B4-BE49-F238E27FC236}">
                <a16:creationId xmlns:a16="http://schemas.microsoft.com/office/drawing/2014/main" id="{94FA1D6E-6974-5C48-8F1E-C25AC3FD659B}"/>
              </a:ext>
            </a:extLst>
          </p:cNvPr>
          <p:cNvSpPr/>
          <p:nvPr/>
        </p:nvSpPr>
        <p:spPr>
          <a:xfrm>
            <a:off x="6752491"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9" name="TextBox 38">
            <a:extLst>
              <a:ext uri="{FF2B5EF4-FFF2-40B4-BE49-F238E27FC236}">
                <a16:creationId xmlns:a16="http://schemas.microsoft.com/office/drawing/2014/main" id="{42A5C4F2-5377-2B4A-B2E2-2C4F62AE4BF6}"/>
              </a:ext>
            </a:extLst>
          </p:cNvPr>
          <p:cNvSpPr txBox="1"/>
          <p:nvPr/>
        </p:nvSpPr>
        <p:spPr>
          <a:xfrm>
            <a:off x="922600" y="4801464"/>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40" name="Rectangle 39">
            <a:extLst>
              <a:ext uri="{FF2B5EF4-FFF2-40B4-BE49-F238E27FC236}">
                <a16:creationId xmlns:a16="http://schemas.microsoft.com/office/drawing/2014/main" id="{93BEB965-7379-3548-A3B9-1755AC2872BE}"/>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41" name="Rectangle 40">
            <a:extLst>
              <a:ext uri="{FF2B5EF4-FFF2-40B4-BE49-F238E27FC236}">
                <a16:creationId xmlns:a16="http://schemas.microsoft.com/office/drawing/2014/main" id="{949ED923-78BB-0E4F-A48C-DA30566BF6D0}"/>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2" name="Rectangle 41">
            <a:extLst>
              <a:ext uri="{FF2B5EF4-FFF2-40B4-BE49-F238E27FC236}">
                <a16:creationId xmlns:a16="http://schemas.microsoft.com/office/drawing/2014/main" id="{9ABB55D1-0556-914F-B9CA-CE9E59B83A86}"/>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E-M</a:t>
            </a:r>
          </a:p>
        </p:txBody>
      </p:sp>
      <p:sp>
        <p:nvSpPr>
          <p:cNvPr id="43" name="Rectangle 42">
            <a:extLst>
              <a:ext uri="{FF2B5EF4-FFF2-40B4-BE49-F238E27FC236}">
                <a16:creationId xmlns:a16="http://schemas.microsoft.com/office/drawing/2014/main" id="{2F2495EA-B7E8-4E41-9675-B75249AC56DF}"/>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5" name="TextBox 44">
            <a:extLst>
              <a:ext uri="{FF2B5EF4-FFF2-40B4-BE49-F238E27FC236}">
                <a16:creationId xmlns:a16="http://schemas.microsoft.com/office/drawing/2014/main" id="{6217361C-6DF0-144F-8A37-C7EF596B42AD}"/>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9" name="Rectangle 48">
            <a:extLst>
              <a:ext uri="{FF2B5EF4-FFF2-40B4-BE49-F238E27FC236}">
                <a16:creationId xmlns:a16="http://schemas.microsoft.com/office/drawing/2014/main" id="{3055E91B-8317-F646-97E7-672788EC27ED}"/>
              </a:ext>
            </a:extLst>
          </p:cNvPr>
          <p:cNvSpPr/>
          <p:nvPr/>
        </p:nvSpPr>
        <p:spPr>
          <a:xfrm>
            <a:off x="5767751"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55" name="Rectangle 54">
            <a:extLst>
              <a:ext uri="{FF2B5EF4-FFF2-40B4-BE49-F238E27FC236}">
                <a16:creationId xmlns:a16="http://schemas.microsoft.com/office/drawing/2014/main" id="{E49CDCF6-E780-B54F-941C-4D96C1C3551A}"/>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TextBox 62">
            <a:extLst>
              <a:ext uri="{FF2B5EF4-FFF2-40B4-BE49-F238E27FC236}">
                <a16:creationId xmlns:a16="http://schemas.microsoft.com/office/drawing/2014/main" id="{26466539-630D-264C-8525-BBE80F545C4E}"/>
              </a:ext>
            </a:extLst>
          </p:cNvPr>
          <p:cNvSpPr txBox="1"/>
          <p:nvPr/>
        </p:nvSpPr>
        <p:spPr>
          <a:xfrm>
            <a:off x="922600" y="5278614"/>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67" name="Rectangle 66">
            <a:extLst>
              <a:ext uri="{FF2B5EF4-FFF2-40B4-BE49-F238E27FC236}">
                <a16:creationId xmlns:a16="http://schemas.microsoft.com/office/drawing/2014/main" id="{56B143EE-6AE6-F648-AA35-BDE8DD9B5AB2}"/>
              </a:ext>
            </a:extLst>
          </p:cNvPr>
          <p:cNvSpPr/>
          <p:nvPr/>
        </p:nvSpPr>
        <p:spPr>
          <a:xfrm>
            <a:off x="5767749"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68" name="Rectangle 67">
            <a:extLst>
              <a:ext uri="{FF2B5EF4-FFF2-40B4-BE49-F238E27FC236}">
                <a16:creationId xmlns:a16="http://schemas.microsoft.com/office/drawing/2014/main" id="{BDEE737C-FC88-F741-9315-B39A4FA7C281}"/>
              </a:ext>
            </a:extLst>
          </p:cNvPr>
          <p:cNvSpPr/>
          <p:nvPr/>
        </p:nvSpPr>
        <p:spPr>
          <a:xfrm>
            <a:off x="6752491"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E-M</a:t>
            </a:r>
          </a:p>
        </p:txBody>
      </p:sp>
      <p:sp>
        <p:nvSpPr>
          <p:cNvPr id="69" name="Rectangle 68">
            <a:extLst>
              <a:ext uri="{FF2B5EF4-FFF2-40B4-BE49-F238E27FC236}">
                <a16:creationId xmlns:a16="http://schemas.microsoft.com/office/drawing/2014/main" id="{DAAFFC7C-2F53-664C-9E86-47E37358E705}"/>
              </a:ext>
            </a:extLst>
          </p:cNvPr>
          <p:cNvSpPr/>
          <p:nvPr/>
        </p:nvSpPr>
        <p:spPr>
          <a:xfrm>
            <a:off x="7244860"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70" name="Rectangle 69">
            <a:extLst>
              <a:ext uri="{FF2B5EF4-FFF2-40B4-BE49-F238E27FC236}">
                <a16:creationId xmlns:a16="http://schemas.microsoft.com/office/drawing/2014/main" id="{EDB41115-0598-B648-88CC-F3668727975E}"/>
              </a:ext>
            </a:extLst>
          </p:cNvPr>
          <p:cNvSpPr/>
          <p:nvPr/>
        </p:nvSpPr>
        <p:spPr>
          <a:xfrm>
            <a:off x="6260120"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Tree>
    <p:extLst>
      <p:ext uri="{BB962C8B-B14F-4D97-AF65-F5344CB8AC3E}">
        <p14:creationId xmlns:p14="http://schemas.microsoft.com/office/powerpoint/2010/main" val="461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Instruction-Level Parallelism</a:t>
            </a:r>
          </a:p>
        </p:txBody>
      </p:sp>
      <p:sp>
        <p:nvSpPr>
          <p:cNvPr id="3" name="Content Placeholder 2"/>
          <p:cNvSpPr>
            <a:spLocks noGrp="1"/>
          </p:cNvSpPr>
          <p:nvPr>
            <p:ph idx="1"/>
          </p:nvPr>
        </p:nvSpPr>
        <p:spPr>
          <a:xfrm>
            <a:off x="838200" y="1371599"/>
            <a:ext cx="10515600" cy="5281127"/>
          </a:xfrm>
        </p:spPr>
        <p:txBody>
          <a:bodyPr>
            <a:normAutofit/>
          </a:bodyPr>
          <a:lstStyle/>
          <a:p>
            <a:r>
              <a:rPr lang="en-US" dirty="0"/>
              <a:t>Maintains illusion of sequential programming</a:t>
            </a:r>
          </a:p>
          <a:p>
            <a:pPr lvl="1"/>
            <a:r>
              <a:rPr lang="en-US" dirty="0"/>
              <a:t>Pro:  As “easy” to reason about as a sequential program (because it is)</a:t>
            </a:r>
          </a:p>
          <a:p>
            <a:pPr lvl="1"/>
            <a:r>
              <a:rPr lang="en-US" dirty="0"/>
              <a:t>Con:  If sequential implementation would block, so will ILP</a:t>
            </a:r>
          </a:p>
          <a:p>
            <a:r>
              <a:rPr lang="en-US" dirty="0"/>
              <a:t>Vector Processing / SIMD</a:t>
            </a:r>
          </a:p>
          <a:p>
            <a:pPr lvl="1"/>
            <a:r>
              <a:rPr lang="en-US" dirty="0"/>
              <a:t>Classic Cray Supercomputers</a:t>
            </a:r>
          </a:p>
          <a:p>
            <a:pPr lvl="1"/>
            <a:r>
              <a:rPr lang="en-US" dirty="0"/>
              <a:t>Intel MMX / SSE / SSE2</a:t>
            </a:r>
          </a:p>
          <a:p>
            <a:r>
              <a:rPr lang="en-US" dirty="0"/>
              <a:t>Very Long Instruction Word (VLIW)</a:t>
            </a:r>
          </a:p>
          <a:p>
            <a:pPr lvl="1"/>
            <a:r>
              <a:rPr lang="en-US" dirty="0"/>
              <a:t>Intel i860, HP-Intel Itanium</a:t>
            </a:r>
          </a:p>
          <a:p>
            <a:pPr lvl="1"/>
            <a:r>
              <a:rPr lang="en-US" dirty="0"/>
              <a:t>Relies on compiler</a:t>
            </a:r>
          </a:p>
          <a:p>
            <a:r>
              <a:rPr lang="en-US" dirty="0"/>
              <a:t>Pipelining</a:t>
            </a:r>
          </a:p>
          <a:p>
            <a:pPr lvl="1"/>
            <a:r>
              <a:rPr lang="en-US" dirty="0"/>
              <a:t>All x86 after 80486</a:t>
            </a:r>
          </a:p>
          <a:p>
            <a:pPr lvl="1"/>
            <a:r>
              <a:rPr lang="en-US" dirty="0"/>
              <a:t>Exclusively done in hardware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4096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Compatibility Issues</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A program compiled for a processor should run without modification on future backwards-compatible processors</a:t>
            </a:r>
          </a:p>
          <a:p>
            <a:endParaRPr lang="en-US" dirty="0"/>
          </a:p>
          <a:p>
            <a:r>
              <a:rPr lang="en-US" dirty="0"/>
              <a:t>If the future processor requires fewer NOPs, our program is fine</a:t>
            </a:r>
          </a:p>
          <a:p>
            <a:endParaRPr lang="en-US" dirty="0"/>
          </a:p>
          <a:p>
            <a:r>
              <a:rPr lang="en-US" dirty="0"/>
              <a:t>If the future processor requires more NOPs, we have a problem</a:t>
            </a:r>
          </a:p>
          <a:p>
            <a:pPr lvl="1"/>
            <a:r>
              <a:rPr lang="en-US" dirty="0"/>
              <a:t>Example: program compiled for 1-stage processor wouldn’t have enough NOPs for our 5-stage pipeline</a:t>
            </a:r>
          </a:p>
          <a:p>
            <a:pPr lvl="1"/>
            <a:r>
              <a:rPr lang="en-US" dirty="0"/>
              <a:t>Example: program compiled for 4-stage processor wouldn’t have enough NOPs for our 5-stage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87972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6DBB83-3579-354B-A304-C2EE60881288}"/>
              </a:ext>
            </a:extLst>
          </p:cNvPr>
          <p:cNvSpPr>
            <a:spLocks noGrp="1"/>
          </p:cNvSpPr>
          <p:nvPr>
            <p:ph type="title"/>
          </p:nvPr>
        </p:nvSpPr>
        <p:spPr/>
        <p:txBody>
          <a:bodyPr/>
          <a:lstStyle/>
          <a:p>
            <a:r>
              <a:rPr lang="en-US" dirty="0"/>
              <a:t>2 NOPs Aren’t Enough</a:t>
            </a:r>
            <a:br>
              <a:rPr lang="en-US" dirty="0"/>
            </a:br>
            <a:r>
              <a:rPr lang="en-US" dirty="0"/>
              <a:t>When Pipeline Design Needs 3</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23" name="Rectangle 22">
            <a:extLst>
              <a:ext uri="{FF2B5EF4-FFF2-40B4-BE49-F238E27FC236}">
                <a16:creationId xmlns:a16="http://schemas.microsoft.com/office/drawing/2014/main" id="{8D92125A-ECF7-704B-AC5C-2BAD82CB10D4}"/>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4" name="Rectangle 23">
            <a:extLst>
              <a:ext uri="{FF2B5EF4-FFF2-40B4-BE49-F238E27FC236}">
                <a16:creationId xmlns:a16="http://schemas.microsoft.com/office/drawing/2014/main" id="{F078D6C2-326F-1244-99B5-34D0B1807C65}"/>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5" name="Rectangle 24">
            <a:extLst>
              <a:ext uri="{FF2B5EF4-FFF2-40B4-BE49-F238E27FC236}">
                <a16:creationId xmlns:a16="http://schemas.microsoft.com/office/drawing/2014/main" id="{F6A94A23-ECD8-5049-A02D-29DCA6D2705A}"/>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Rectangle 25">
            <a:extLst>
              <a:ext uri="{FF2B5EF4-FFF2-40B4-BE49-F238E27FC236}">
                <a16:creationId xmlns:a16="http://schemas.microsoft.com/office/drawing/2014/main" id="{92B1C05D-DCDF-9741-AB06-6E0FA295C716}"/>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7" name="Rectangle 26">
            <a:extLst>
              <a:ext uri="{FF2B5EF4-FFF2-40B4-BE49-F238E27FC236}">
                <a16:creationId xmlns:a16="http://schemas.microsoft.com/office/drawing/2014/main" id="{E00252A5-9B3E-194C-A445-62FEF268C4FF}"/>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28" name="TextBox 27">
            <a:extLst>
              <a:ext uri="{FF2B5EF4-FFF2-40B4-BE49-F238E27FC236}">
                <a16:creationId xmlns:a16="http://schemas.microsoft.com/office/drawing/2014/main" id="{D1EFB41C-CDE2-B24B-8B12-69CFEFD6A9CD}"/>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29" name="Rectangle 28">
            <a:extLst>
              <a:ext uri="{FF2B5EF4-FFF2-40B4-BE49-F238E27FC236}">
                <a16:creationId xmlns:a16="http://schemas.microsoft.com/office/drawing/2014/main" id="{43F3A4A3-7121-D74F-B1BE-3545D40A9696}"/>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F7B55216-0D73-6748-ACC4-382B7E3D60FF}"/>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566FF768-9F93-BE4E-B1EF-D10EA3FBBBD1}"/>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F6A69B79-95C1-7A40-A89D-53DC59964CFF}"/>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3" name="Rectangle 32">
            <a:extLst>
              <a:ext uri="{FF2B5EF4-FFF2-40B4-BE49-F238E27FC236}">
                <a16:creationId xmlns:a16="http://schemas.microsoft.com/office/drawing/2014/main" id="{6A03D317-51FC-1047-9181-4B08E90DE413}"/>
              </a:ext>
            </a:extLst>
          </p:cNvPr>
          <p:cNvSpPr/>
          <p:nvPr/>
        </p:nvSpPr>
        <p:spPr>
          <a:xfrm>
            <a:off x="5767753"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34" name="TextBox 33">
            <a:extLst>
              <a:ext uri="{FF2B5EF4-FFF2-40B4-BE49-F238E27FC236}">
                <a16:creationId xmlns:a16="http://schemas.microsoft.com/office/drawing/2014/main" id="{9D95D88A-BEC1-F34C-B8BD-3E17B5E02674}"/>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35" name="Rectangle 34">
            <a:extLst>
              <a:ext uri="{FF2B5EF4-FFF2-40B4-BE49-F238E27FC236}">
                <a16:creationId xmlns:a16="http://schemas.microsoft.com/office/drawing/2014/main" id="{FA9927DC-D206-5B40-AFF2-D0F85A1D2505}"/>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6" name="Rectangle 35">
            <a:extLst>
              <a:ext uri="{FF2B5EF4-FFF2-40B4-BE49-F238E27FC236}">
                <a16:creationId xmlns:a16="http://schemas.microsoft.com/office/drawing/2014/main" id="{C9BA9819-D2D4-7B4D-B590-A28A6FF006C5}"/>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39FDA6E0-2E5C-6C46-93F2-F208821CDE4D}"/>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B5F5140C-9CDE-C141-8947-584A0030D50F}"/>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E6F6C445-080E-0E47-AD59-EA68513D1D80}"/>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TextBox 39">
            <a:extLst>
              <a:ext uri="{FF2B5EF4-FFF2-40B4-BE49-F238E27FC236}">
                <a16:creationId xmlns:a16="http://schemas.microsoft.com/office/drawing/2014/main" id="{FCE6B3FA-12E8-854D-9C2F-8B860416708D}"/>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1" name="TextBox 40">
            <a:extLst>
              <a:ext uri="{FF2B5EF4-FFF2-40B4-BE49-F238E27FC236}">
                <a16:creationId xmlns:a16="http://schemas.microsoft.com/office/drawing/2014/main" id="{10C49A16-3A08-C646-971D-DA224F7361AD}"/>
              </a:ext>
            </a:extLst>
          </p:cNvPr>
          <p:cNvSpPr txBox="1"/>
          <p:nvPr/>
        </p:nvSpPr>
        <p:spPr>
          <a:xfrm>
            <a:off x="922600" y="1475466"/>
            <a:ext cx="5697394" cy="646331"/>
          </a:xfrm>
          <a:prstGeom prst="rect">
            <a:avLst/>
          </a:prstGeom>
          <a:noFill/>
        </p:spPr>
        <p:txBody>
          <a:bodyPr wrap="none" rtlCol="0">
            <a:spAutoFit/>
          </a:bodyPr>
          <a:lstStyle/>
          <a:p>
            <a:r>
              <a:rPr lang="en-US" dirty="0"/>
              <a:t>initial values:</a:t>
            </a:r>
          </a:p>
          <a:p>
            <a:pPr>
              <a:tabLst>
                <a:tab pos="227013" algn="l"/>
                <a:tab pos="1365250" algn="l"/>
                <a:tab pos="2513013" algn="l"/>
                <a:tab pos="3651250" algn="l"/>
                <a:tab pos="4794250" algn="l"/>
              </a:tabLst>
            </a:pPr>
            <a:r>
              <a:rPr lang="en-US" dirty="0"/>
              <a:t>	x0 = 1000	x1 = 200	x2 = 400	x3 = 20	x4 = 30</a:t>
            </a:r>
          </a:p>
        </p:txBody>
      </p:sp>
      <p:sp>
        <p:nvSpPr>
          <p:cNvPr id="42" name="Rectangle 41">
            <a:extLst>
              <a:ext uri="{FF2B5EF4-FFF2-40B4-BE49-F238E27FC236}">
                <a16:creationId xmlns:a16="http://schemas.microsoft.com/office/drawing/2014/main" id="{A051AC47-F0D7-604B-B061-E653E334976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3" name="Rectangle 42">
            <a:extLst>
              <a:ext uri="{FF2B5EF4-FFF2-40B4-BE49-F238E27FC236}">
                <a16:creationId xmlns:a16="http://schemas.microsoft.com/office/drawing/2014/main" id="{1F17FE6E-5EF4-854B-9AA1-0B1FACCE42D7}"/>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4" name="Rectangle 43">
            <a:extLst>
              <a:ext uri="{FF2B5EF4-FFF2-40B4-BE49-F238E27FC236}">
                <a16:creationId xmlns:a16="http://schemas.microsoft.com/office/drawing/2014/main" id="{BE7FF417-883A-794F-8E56-D6A66DD4AEEC}"/>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EC583E29-D9E7-5445-A797-1FCCAB6DFCD8}"/>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Rectangle 45">
            <a:extLst>
              <a:ext uri="{FF2B5EF4-FFF2-40B4-BE49-F238E27FC236}">
                <a16:creationId xmlns:a16="http://schemas.microsoft.com/office/drawing/2014/main" id="{A000393D-310D-314B-989E-12CF1C262DA3}"/>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a:extLst>
              <a:ext uri="{FF2B5EF4-FFF2-40B4-BE49-F238E27FC236}">
                <a16:creationId xmlns:a16="http://schemas.microsoft.com/office/drawing/2014/main" id="{6B466655-43D3-3749-9D90-2B5D5703A596}"/>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a:extLst>
              <a:ext uri="{FF2B5EF4-FFF2-40B4-BE49-F238E27FC236}">
                <a16:creationId xmlns:a16="http://schemas.microsoft.com/office/drawing/2014/main" id="{7FD3C425-6612-BE44-8F1B-E5F49791F19B}"/>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9" name="TextBox 48">
            <a:extLst>
              <a:ext uri="{FF2B5EF4-FFF2-40B4-BE49-F238E27FC236}">
                <a16:creationId xmlns:a16="http://schemas.microsoft.com/office/drawing/2014/main" id="{932FF329-0CC7-8C47-9BB1-8CC875414E86}"/>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50" name="TextBox 49">
            <a:extLst>
              <a:ext uri="{FF2B5EF4-FFF2-40B4-BE49-F238E27FC236}">
                <a16:creationId xmlns:a16="http://schemas.microsoft.com/office/drawing/2014/main" id="{72624D82-33A1-9147-9D75-37557D53E1D2}"/>
              </a:ext>
            </a:extLst>
          </p:cNvPr>
          <p:cNvSpPr txBox="1"/>
          <p:nvPr/>
        </p:nvSpPr>
        <p:spPr>
          <a:xfrm>
            <a:off x="8229598" y="3995400"/>
            <a:ext cx="2092569" cy="307777"/>
          </a:xfrm>
          <a:prstGeom prst="rect">
            <a:avLst/>
          </a:prstGeom>
          <a:noFill/>
          <a:ln w="19050">
            <a:solidFill>
              <a:schemeClr val="bg1">
                <a:lumMod val="65000"/>
              </a:schemeClr>
            </a:solidFill>
          </a:ln>
        </p:spPr>
        <p:txBody>
          <a:bodyPr wrap="square" rtlCol="0">
            <a:spAutoFit/>
          </a:bodyPr>
          <a:lstStyle/>
          <a:p>
            <a:r>
              <a:rPr lang="en-US" sz="1400" dirty="0" err="1"/>
              <a:t>WriteData</a:t>
            </a:r>
            <a:r>
              <a:rPr lang="en-US" sz="1400" dirty="0"/>
              <a:t>(x4) = 220</a:t>
            </a:r>
          </a:p>
        </p:txBody>
      </p:sp>
      <p:sp>
        <p:nvSpPr>
          <p:cNvPr id="51" name="Rectangle 50">
            <a:extLst>
              <a:ext uri="{FF2B5EF4-FFF2-40B4-BE49-F238E27FC236}">
                <a16:creationId xmlns:a16="http://schemas.microsoft.com/office/drawing/2014/main" id="{AD3502B2-CBD5-984B-85E5-1F1699C202C5}"/>
              </a:ext>
            </a:extLst>
          </p:cNvPr>
          <p:cNvSpPr/>
          <p:nvPr/>
        </p:nvSpPr>
        <p:spPr>
          <a:xfrm>
            <a:off x="8229599" y="3575933"/>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52" name="TextBox 51">
            <a:extLst>
              <a:ext uri="{FF2B5EF4-FFF2-40B4-BE49-F238E27FC236}">
                <a16:creationId xmlns:a16="http://schemas.microsoft.com/office/drawing/2014/main" id="{A59BB296-1130-2746-9BC1-5AB5EF14603A}"/>
              </a:ext>
            </a:extLst>
          </p:cNvPr>
          <p:cNvSpPr txBox="1"/>
          <p:nvPr/>
        </p:nvSpPr>
        <p:spPr>
          <a:xfrm>
            <a:off x="8229598" y="4851918"/>
            <a:ext cx="2092569" cy="523220"/>
          </a:xfrm>
          <a:prstGeom prst="rect">
            <a:avLst/>
          </a:prstGeom>
          <a:noFill/>
          <a:ln w="19050">
            <a:solidFill>
              <a:schemeClr val="bg1">
                <a:lumMod val="65000"/>
              </a:schemeClr>
            </a:solidFill>
          </a:ln>
        </p:spPr>
        <p:txBody>
          <a:bodyPr wrap="square" rtlCol="0">
            <a:spAutoFit/>
          </a:bodyPr>
          <a:lstStyle/>
          <a:p>
            <a:r>
              <a:rPr lang="en-US" sz="1400" dirty="0"/>
              <a:t>ReadData1 (x2) = 1050</a:t>
            </a:r>
          </a:p>
          <a:p>
            <a:r>
              <a:rPr lang="en-US" sz="1400" dirty="0"/>
              <a:t>ReadData2 (x4) = 30</a:t>
            </a:r>
          </a:p>
        </p:txBody>
      </p:sp>
      <p:sp>
        <p:nvSpPr>
          <p:cNvPr id="53" name="Rectangle 52">
            <a:extLst>
              <a:ext uri="{FF2B5EF4-FFF2-40B4-BE49-F238E27FC236}">
                <a16:creationId xmlns:a16="http://schemas.microsoft.com/office/drawing/2014/main" id="{EE3D8AF5-DC8E-B942-8452-BC48F19FC140}"/>
              </a:ext>
            </a:extLst>
          </p:cNvPr>
          <p:cNvSpPr/>
          <p:nvPr/>
        </p:nvSpPr>
        <p:spPr>
          <a:xfrm>
            <a:off x="8229599" y="4432451"/>
            <a:ext cx="2092569" cy="419467"/>
          </a:xfrm>
          <a:prstGeom prst="rect">
            <a:avLst/>
          </a:prstGeom>
          <a:solidFill>
            <a:schemeClr val="bg1">
              <a:lumMod val="6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D</a:t>
            </a:r>
          </a:p>
        </p:txBody>
      </p:sp>
      <p:sp>
        <p:nvSpPr>
          <p:cNvPr id="54" name="TextBox 53">
            <a:extLst>
              <a:ext uri="{FF2B5EF4-FFF2-40B4-BE49-F238E27FC236}">
                <a16:creationId xmlns:a16="http://schemas.microsoft.com/office/drawing/2014/main" id="{5FCD11E4-5329-6A45-8F7B-7C19D94D4DB0}"/>
              </a:ext>
            </a:extLst>
          </p:cNvPr>
          <p:cNvSpPr txBox="1"/>
          <p:nvPr/>
        </p:nvSpPr>
        <p:spPr>
          <a:xfrm>
            <a:off x="8866026" y="2350083"/>
            <a:ext cx="819712" cy="369332"/>
          </a:xfrm>
          <a:prstGeom prst="rect">
            <a:avLst/>
          </a:prstGeom>
          <a:noFill/>
        </p:spPr>
        <p:txBody>
          <a:bodyPr wrap="none" rtlCol="0">
            <a:spAutoFit/>
          </a:bodyPr>
          <a:lstStyle/>
          <a:p>
            <a:pPr algn="ctr"/>
            <a:r>
              <a:rPr lang="en-US" dirty="0"/>
              <a:t>cycle 6</a:t>
            </a:r>
          </a:p>
        </p:txBody>
      </p:sp>
      <p:sp>
        <p:nvSpPr>
          <p:cNvPr id="55" name="TextBox 54">
            <a:extLst>
              <a:ext uri="{FF2B5EF4-FFF2-40B4-BE49-F238E27FC236}">
                <a16:creationId xmlns:a16="http://schemas.microsoft.com/office/drawing/2014/main" id="{EC09C988-A581-3E4C-AA5C-E43A48BCEC38}"/>
              </a:ext>
            </a:extLst>
          </p:cNvPr>
          <p:cNvSpPr txBox="1"/>
          <p:nvPr/>
        </p:nvSpPr>
        <p:spPr>
          <a:xfrm>
            <a:off x="10472448" y="5067361"/>
            <a:ext cx="1508746" cy="369332"/>
          </a:xfrm>
          <a:prstGeom prst="rect">
            <a:avLst/>
          </a:prstGeom>
          <a:noFill/>
        </p:spPr>
        <p:txBody>
          <a:bodyPr wrap="none" rtlCol="0">
            <a:spAutoFit/>
          </a:bodyPr>
          <a:lstStyle/>
          <a:p>
            <a:r>
              <a:rPr lang="en-US" dirty="0">
                <a:solidFill>
                  <a:srgbClr val="C00000"/>
                </a:solidFill>
              </a:rPr>
              <a:t>should be 220</a:t>
            </a:r>
          </a:p>
        </p:txBody>
      </p:sp>
      <p:cxnSp>
        <p:nvCxnSpPr>
          <p:cNvPr id="56" name="Straight Arrow Connector 55">
            <a:extLst>
              <a:ext uri="{FF2B5EF4-FFF2-40B4-BE49-F238E27FC236}">
                <a16:creationId xmlns:a16="http://schemas.microsoft.com/office/drawing/2014/main" id="{368F3341-46EF-7E4D-B357-158AB671B57A}"/>
              </a:ext>
            </a:extLst>
          </p:cNvPr>
          <p:cNvCxnSpPr>
            <a:cxnSpLocks/>
            <a:stCxn id="55" idx="1"/>
          </p:cNvCxnSpPr>
          <p:nvPr/>
        </p:nvCxnSpPr>
        <p:spPr>
          <a:xfrm flipH="1">
            <a:off x="10053598" y="5252027"/>
            <a:ext cx="41885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3C58613-46E1-464B-B7C0-1B813C846F56}"/>
              </a:ext>
            </a:extLst>
          </p:cNvPr>
          <p:cNvSpPr/>
          <p:nvPr/>
        </p:nvSpPr>
        <p:spPr>
          <a:xfrm>
            <a:off x="527538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8" name="Rectangle 57">
            <a:extLst>
              <a:ext uri="{FF2B5EF4-FFF2-40B4-BE49-F238E27FC236}">
                <a16:creationId xmlns:a16="http://schemas.microsoft.com/office/drawing/2014/main" id="{9FB398E5-286E-2E40-8B96-015642492FCE}"/>
              </a:ext>
            </a:extLst>
          </p:cNvPr>
          <p:cNvSpPr/>
          <p:nvPr/>
        </p:nvSpPr>
        <p:spPr>
          <a:xfrm>
            <a:off x="5767753" y="473282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59" name="Rectangle 58">
            <a:extLst>
              <a:ext uri="{FF2B5EF4-FFF2-40B4-BE49-F238E27FC236}">
                <a16:creationId xmlns:a16="http://schemas.microsoft.com/office/drawing/2014/main" id="{7D522AA9-36F1-6F4B-B05F-A481C3641B2D}"/>
              </a:ext>
            </a:extLst>
          </p:cNvPr>
          <p:cNvSpPr/>
          <p:nvPr/>
        </p:nvSpPr>
        <p:spPr>
          <a:xfrm>
            <a:off x="6260122"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0" name="Rectangle 59">
            <a:extLst>
              <a:ext uri="{FF2B5EF4-FFF2-40B4-BE49-F238E27FC236}">
                <a16:creationId xmlns:a16="http://schemas.microsoft.com/office/drawing/2014/main" id="{30BB15F2-6D51-6848-A24B-5D6A49086004}"/>
              </a:ext>
            </a:extLst>
          </p:cNvPr>
          <p:cNvSpPr/>
          <p:nvPr/>
        </p:nvSpPr>
        <p:spPr>
          <a:xfrm>
            <a:off x="6752491"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1" name="Rectangle 60">
            <a:extLst>
              <a:ext uri="{FF2B5EF4-FFF2-40B4-BE49-F238E27FC236}">
                <a16:creationId xmlns:a16="http://schemas.microsoft.com/office/drawing/2014/main" id="{3E07C563-BC00-5E44-8EB0-49AF4192A276}"/>
              </a:ext>
            </a:extLst>
          </p:cNvPr>
          <p:cNvSpPr/>
          <p:nvPr/>
        </p:nvSpPr>
        <p:spPr>
          <a:xfrm>
            <a:off x="7244860"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2" name="TextBox 61">
            <a:extLst>
              <a:ext uri="{FF2B5EF4-FFF2-40B4-BE49-F238E27FC236}">
                <a16:creationId xmlns:a16="http://schemas.microsoft.com/office/drawing/2014/main" id="{C8D74EAF-BAFF-F140-9CB7-EF05DE85C238}"/>
              </a:ext>
            </a:extLst>
          </p:cNvPr>
          <p:cNvSpPr txBox="1"/>
          <p:nvPr/>
        </p:nvSpPr>
        <p:spPr>
          <a:xfrm>
            <a:off x="922600" y="4794343"/>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63" name="Rectangle 62">
            <a:extLst>
              <a:ext uri="{FF2B5EF4-FFF2-40B4-BE49-F238E27FC236}">
                <a16:creationId xmlns:a16="http://schemas.microsoft.com/office/drawing/2014/main" id="{2ECEDEC6-5A40-6241-8718-A25DF3445197}"/>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64" name="Rectangle 63">
            <a:extLst>
              <a:ext uri="{FF2B5EF4-FFF2-40B4-BE49-F238E27FC236}">
                <a16:creationId xmlns:a16="http://schemas.microsoft.com/office/drawing/2014/main" id="{07D17DB6-A317-5C4F-933D-0567F3BC1004}"/>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5" name="Rectangle 64">
            <a:extLst>
              <a:ext uri="{FF2B5EF4-FFF2-40B4-BE49-F238E27FC236}">
                <a16:creationId xmlns:a16="http://schemas.microsoft.com/office/drawing/2014/main" id="{A0105780-FF3C-6D45-B217-A434F7FC443F}"/>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6" name="Rectangle 65">
            <a:extLst>
              <a:ext uri="{FF2B5EF4-FFF2-40B4-BE49-F238E27FC236}">
                <a16:creationId xmlns:a16="http://schemas.microsoft.com/office/drawing/2014/main" id="{AD16B14F-0F25-4D41-9A8C-59A91342286E}"/>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7" name="Rectangle 66">
            <a:extLst>
              <a:ext uri="{FF2B5EF4-FFF2-40B4-BE49-F238E27FC236}">
                <a16:creationId xmlns:a16="http://schemas.microsoft.com/office/drawing/2014/main" id="{C3B3DEC8-9079-4347-97F8-E8C1AD6C3E3A}"/>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8" name="TextBox 67">
            <a:extLst>
              <a:ext uri="{FF2B5EF4-FFF2-40B4-BE49-F238E27FC236}">
                <a16:creationId xmlns:a16="http://schemas.microsoft.com/office/drawing/2014/main" id="{8720000C-04BE-CC42-B5AA-8FB4706EECC6}"/>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69" name="Rectangle 68">
            <a:extLst>
              <a:ext uri="{FF2B5EF4-FFF2-40B4-BE49-F238E27FC236}">
                <a16:creationId xmlns:a16="http://schemas.microsoft.com/office/drawing/2014/main" id="{5A67BBAD-7135-9A4A-B974-ECCC6D02AF15}"/>
              </a:ext>
            </a:extLst>
          </p:cNvPr>
          <p:cNvSpPr/>
          <p:nvPr/>
        </p:nvSpPr>
        <p:spPr>
          <a:xfrm>
            <a:off x="5746620" y="2763349"/>
            <a:ext cx="149823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x2 = 1050</a:t>
            </a:r>
          </a:p>
        </p:txBody>
      </p:sp>
      <p:sp>
        <p:nvSpPr>
          <p:cNvPr id="70" name="Rectangle 69">
            <a:extLst>
              <a:ext uri="{FF2B5EF4-FFF2-40B4-BE49-F238E27FC236}">
                <a16:creationId xmlns:a16="http://schemas.microsoft.com/office/drawing/2014/main" id="{4B6D41AC-665A-A349-9D69-8800103EE8FF}"/>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1" name="Rectangle 70">
            <a:extLst>
              <a:ext uri="{FF2B5EF4-FFF2-40B4-BE49-F238E27FC236}">
                <a16:creationId xmlns:a16="http://schemas.microsoft.com/office/drawing/2014/main" id="{001C0530-2A3A-254F-A44E-F967F5B6EB9A}"/>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2" name="Rectangle 81">
            <a:extLst>
              <a:ext uri="{FF2B5EF4-FFF2-40B4-BE49-F238E27FC236}">
                <a16:creationId xmlns:a16="http://schemas.microsoft.com/office/drawing/2014/main" id="{C0B55179-52E0-7A41-A458-8AA05FCCB055}"/>
              </a:ext>
            </a:extLst>
          </p:cNvPr>
          <p:cNvSpPr/>
          <p:nvPr/>
        </p:nvSpPr>
        <p:spPr>
          <a:xfrm>
            <a:off x="6260116"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83" name="Rectangle 82">
            <a:extLst>
              <a:ext uri="{FF2B5EF4-FFF2-40B4-BE49-F238E27FC236}">
                <a16:creationId xmlns:a16="http://schemas.microsoft.com/office/drawing/2014/main" id="{5A29D5B9-7A66-8146-9F51-08A829CB83BA}"/>
              </a:ext>
            </a:extLst>
          </p:cNvPr>
          <p:cNvSpPr/>
          <p:nvPr/>
        </p:nvSpPr>
        <p:spPr>
          <a:xfrm>
            <a:off x="6752485"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84" name="Rectangle 83">
            <a:extLst>
              <a:ext uri="{FF2B5EF4-FFF2-40B4-BE49-F238E27FC236}">
                <a16:creationId xmlns:a16="http://schemas.microsoft.com/office/drawing/2014/main" id="{F6F38B27-0C70-0141-BCD8-494AE08B82E6}"/>
              </a:ext>
            </a:extLst>
          </p:cNvPr>
          <p:cNvSpPr/>
          <p:nvPr/>
        </p:nvSpPr>
        <p:spPr>
          <a:xfrm>
            <a:off x="7244854"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85" name="Rectangle 84">
            <a:extLst>
              <a:ext uri="{FF2B5EF4-FFF2-40B4-BE49-F238E27FC236}">
                <a16:creationId xmlns:a16="http://schemas.microsoft.com/office/drawing/2014/main" id="{F8F6A732-D9ED-B44B-BA5E-A8F37159C375}"/>
              </a:ext>
            </a:extLst>
          </p:cNvPr>
          <p:cNvSpPr/>
          <p:nvPr/>
        </p:nvSpPr>
        <p:spPr>
          <a:xfrm>
            <a:off x="7737223"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86" name="TextBox 85">
            <a:extLst>
              <a:ext uri="{FF2B5EF4-FFF2-40B4-BE49-F238E27FC236}">
                <a16:creationId xmlns:a16="http://schemas.microsoft.com/office/drawing/2014/main" id="{D68FFF7E-CD29-2644-8349-FEB0C206FC60}"/>
              </a:ext>
            </a:extLst>
          </p:cNvPr>
          <p:cNvSpPr txBox="1"/>
          <p:nvPr/>
        </p:nvSpPr>
        <p:spPr>
          <a:xfrm>
            <a:off x="922600" y="5274559"/>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88" name="Rectangle 87">
            <a:extLst>
              <a:ext uri="{FF2B5EF4-FFF2-40B4-BE49-F238E27FC236}">
                <a16:creationId xmlns:a16="http://schemas.microsoft.com/office/drawing/2014/main" id="{F10A9F05-A2A6-314E-B3C1-3AC35DB46E19}"/>
              </a:ext>
            </a:extLst>
          </p:cNvPr>
          <p:cNvSpPr/>
          <p:nvPr/>
        </p:nvSpPr>
        <p:spPr>
          <a:xfrm>
            <a:off x="5767750"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Tree>
    <p:extLst>
      <p:ext uri="{BB962C8B-B14F-4D97-AF65-F5344CB8AC3E}">
        <p14:creationId xmlns:p14="http://schemas.microsoft.com/office/powerpoint/2010/main" val="334084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How Do We Know that</a:t>
            </a:r>
            <a:br>
              <a:rPr lang="en-US" dirty="0"/>
            </a:br>
            <a:r>
              <a:rPr lang="en-US" dirty="0"/>
              <a:t>Another NOP is Needed?</a:t>
            </a:r>
          </a:p>
        </p:txBody>
      </p:sp>
      <p:sp>
        <p:nvSpPr>
          <p:cNvPr id="9" name="Content Placeholder 8">
            <a:extLst>
              <a:ext uri="{FF2B5EF4-FFF2-40B4-BE49-F238E27FC236}">
                <a16:creationId xmlns:a16="http://schemas.microsoft.com/office/drawing/2014/main" id="{C90A37B8-D6C0-734D-A40D-9459111AAEC8}"/>
              </a:ext>
            </a:extLst>
          </p:cNvPr>
          <p:cNvSpPr>
            <a:spLocks noGrp="1"/>
          </p:cNvSpPr>
          <p:nvPr>
            <p:ph sz="half" idx="2"/>
          </p:nvPr>
        </p:nvSpPr>
        <p:spPr>
          <a:xfrm>
            <a:off x="6267928" y="1825625"/>
            <a:ext cx="5181600" cy="4351338"/>
          </a:xfrm>
        </p:spPr>
        <p:txBody>
          <a:bodyPr/>
          <a:lstStyle/>
          <a:p>
            <a:r>
              <a:rPr lang="en-US" dirty="0"/>
              <a:t>We know this pipeline needs 3 NOPs to overcome a Data Hazard</a:t>
            </a:r>
          </a:p>
          <a:p>
            <a:r>
              <a:rPr lang="en-US" dirty="0"/>
              <a:t>The </a:t>
            </a:r>
            <a:r>
              <a:rPr lang="en-US" dirty="0">
                <a:latin typeface="Lucida Console" panose="020B0609040504020204" pitchFamily="49" charset="0"/>
              </a:rPr>
              <a:t>str</a:t>
            </a:r>
            <a:r>
              <a:rPr lang="en-US" dirty="0"/>
              <a:t> instruction uses X4</a:t>
            </a:r>
          </a:p>
          <a:p>
            <a:r>
              <a:rPr lang="en-US" dirty="0"/>
              <a:t>X4 is the destination for an earlier instruction that’s still in the pipeline</a:t>
            </a:r>
          </a:p>
          <a:p>
            <a:endParaRPr lang="en-US" dirty="0"/>
          </a:p>
          <a:p>
            <a:r>
              <a:rPr lang="en-US" dirty="0"/>
              <a:t>The processor can detect this condition!</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0" name="Rectangle 9">
            <a:extLst>
              <a:ext uri="{FF2B5EF4-FFF2-40B4-BE49-F238E27FC236}">
                <a16:creationId xmlns:a16="http://schemas.microsoft.com/office/drawing/2014/main" id="{A96F2374-63D8-9040-965F-493E06F5F2F1}"/>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1" name="Rectangle 10">
            <a:extLst>
              <a:ext uri="{FF2B5EF4-FFF2-40B4-BE49-F238E27FC236}">
                <a16:creationId xmlns:a16="http://schemas.microsoft.com/office/drawing/2014/main" id="{3E3BA27F-AC85-6B4E-9669-241AA14C7EC4}"/>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2" name="Rectangle 11">
            <a:extLst>
              <a:ext uri="{FF2B5EF4-FFF2-40B4-BE49-F238E27FC236}">
                <a16:creationId xmlns:a16="http://schemas.microsoft.com/office/drawing/2014/main" id="{4A64755B-DBBB-2C4F-B7ED-283BDD0E469C}"/>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3" name="Rectangle 12">
            <a:extLst>
              <a:ext uri="{FF2B5EF4-FFF2-40B4-BE49-F238E27FC236}">
                <a16:creationId xmlns:a16="http://schemas.microsoft.com/office/drawing/2014/main" id="{C0AD9808-3E35-F244-9C6B-2A9092C55AB9}"/>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4" name="Rectangle 13">
            <a:extLst>
              <a:ext uri="{FF2B5EF4-FFF2-40B4-BE49-F238E27FC236}">
                <a16:creationId xmlns:a16="http://schemas.microsoft.com/office/drawing/2014/main" id="{5F341C76-D6F6-6B48-99A7-129CE19F2620}"/>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15" name="TextBox 14">
            <a:extLst>
              <a:ext uri="{FF2B5EF4-FFF2-40B4-BE49-F238E27FC236}">
                <a16:creationId xmlns:a16="http://schemas.microsoft.com/office/drawing/2014/main" id="{55FBFC31-B692-BB42-93C7-F978004EBA7A}"/>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6" name="Rectangle 15">
            <a:extLst>
              <a:ext uri="{FF2B5EF4-FFF2-40B4-BE49-F238E27FC236}">
                <a16:creationId xmlns:a16="http://schemas.microsoft.com/office/drawing/2014/main" id="{FB3302F7-A238-0746-B6FE-C0B706F9B16E}"/>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7" name="Rectangle 16">
            <a:extLst>
              <a:ext uri="{FF2B5EF4-FFF2-40B4-BE49-F238E27FC236}">
                <a16:creationId xmlns:a16="http://schemas.microsoft.com/office/drawing/2014/main" id="{F4900AC8-7E33-F043-9691-61BE110C1821}"/>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8" name="Rectangle 17">
            <a:extLst>
              <a:ext uri="{FF2B5EF4-FFF2-40B4-BE49-F238E27FC236}">
                <a16:creationId xmlns:a16="http://schemas.microsoft.com/office/drawing/2014/main" id="{E61333EC-3D5F-A64E-917C-9A163A0186C1}"/>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9" name="Rectangle 18">
            <a:extLst>
              <a:ext uri="{FF2B5EF4-FFF2-40B4-BE49-F238E27FC236}">
                <a16:creationId xmlns:a16="http://schemas.microsoft.com/office/drawing/2014/main" id="{A56757F4-FE0D-5948-AA0A-9F5B44973C0A}"/>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0" name="Rectangle 19">
            <a:extLst>
              <a:ext uri="{FF2B5EF4-FFF2-40B4-BE49-F238E27FC236}">
                <a16:creationId xmlns:a16="http://schemas.microsoft.com/office/drawing/2014/main" id="{D01728C4-C0B5-B041-B906-EB7E9FC3DCEB}"/>
              </a:ext>
            </a:extLst>
          </p:cNvPr>
          <p:cNvSpPr/>
          <p:nvPr/>
        </p:nvSpPr>
        <p:spPr>
          <a:xfrm>
            <a:off x="5767753"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21" name="TextBox 20">
            <a:extLst>
              <a:ext uri="{FF2B5EF4-FFF2-40B4-BE49-F238E27FC236}">
                <a16:creationId xmlns:a16="http://schemas.microsoft.com/office/drawing/2014/main" id="{E55424D8-551D-D94D-AEBB-7A55B8D4A6AB}"/>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22" name="Rectangle 21">
            <a:extLst>
              <a:ext uri="{FF2B5EF4-FFF2-40B4-BE49-F238E27FC236}">
                <a16:creationId xmlns:a16="http://schemas.microsoft.com/office/drawing/2014/main" id="{90895432-7A9A-2141-8E73-BF0D00877BA4}"/>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3" name="Rectangle 22">
            <a:extLst>
              <a:ext uri="{FF2B5EF4-FFF2-40B4-BE49-F238E27FC236}">
                <a16:creationId xmlns:a16="http://schemas.microsoft.com/office/drawing/2014/main" id="{2570655B-8BBF-BA48-A54E-4802F57BB8A2}"/>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C01DEA40-EACF-2F42-A302-0072D66F7776}"/>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5" name="Rectangle 24">
            <a:extLst>
              <a:ext uri="{FF2B5EF4-FFF2-40B4-BE49-F238E27FC236}">
                <a16:creationId xmlns:a16="http://schemas.microsoft.com/office/drawing/2014/main" id="{56B48779-098A-BC4E-98A3-0654180FE67D}"/>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7" name="TextBox 26">
            <a:extLst>
              <a:ext uri="{FF2B5EF4-FFF2-40B4-BE49-F238E27FC236}">
                <a16:creationId xmlns:a16="http://schemas.microsoft.com/office/drawing/2014/main" id="{948EBCB8-3D15-3545-9306-61EE2B3436F3}"/>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28" name="Rectangle 27">
            <a:extLst>
              <a:ext uri="{FF2B5EF4-FFF2-40B4-BE49-F238E27FC236}">
                <a16:creationId xmlns:a16="http://schemas.microsoft.com/office/drawing/2014/main" id="{2A2E2922-F8C7-9A45-A3AE-42BDECFB4819}"/>
              </a:ext>
            </a:extLst>
          </p:cNvPr>
          <p:cNvSpPr/>
          <p:nvPr/>
        </p:nvSpPr>
        <p:spPr>
          <a:xfrm>
            <a:off x="527538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9" name="Rectangle 28">
            <a:extLst>
              <a:ext uri="{FF2B5EF4-FFF2-40B4-BE49-F238E27FC236}">
                <a16:creationId xmlns:a16="http://schemas.microsoft.com/office/drawing/2014/main" id="{4C593953-F904-5747-A94B-23277B955273}"/>
              </a:ext>
            </a:extLst>
          </p:cNvPr>
          <p:cNvSpPr/>
          <p:nvPr/>
        </p:nvSpPr>
        <p:spPr>
          <a:xfrm>
            <a:off x="5767753" y="473282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33" name="TextBox 32">
            <a:extLst>
              <a:ext uri="{FF2B5EF4-FFF2-40B4-BE49-F238E27FC236}">
                <a16:creationId xmlns:a16="http://schemas.microsoft.com/office/drawing/2014/main" id="{1EDE6081-9838-6341-BF18-D46BFDA271B9}"/>
              </a:ext>
            </a:extLst>
          </p:cNvPr>
          <p:cNvSpPr txBox="1"/>
          <p:nvPr/>
        </p:nvSpPr>
        <p:spPr>
          <a:xfrm>
            <a:off x="922600" y="4794343"/>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34" name="Rectangle 33">
            <a:extLst>
              <a:ext uri="{FF2B5EF4-FFF2-40B4-BE49-F238E27FC236}">
                <a16:creationId xmlns:a16="http://schemas.microsoft.com/office/drawing/2014/main" id="{9E3EB0B5-0FEF-CA41-9A77-8EF91DDE3480}"/>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5" name="Rectangle 34">
            <a:extLst>
              <a:ext uri="{FF2B5EF4-FFF2-40B4-BE49-F238E27FC236}">
                <a16:creationId xmlns:a16="http://schemas.microsoft.com/office/drawing/2014/main" id="{1CD4A31F-28F6-E04C-965A-7555B5A23B1F}"/>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6" name="Rectangle 35">
            <a:extLst>
              <a:ext uri="{FF2B5EF4-FFF2-40B4-BE49-F238E27FC236}">
                <a16:creationId xmlns:a16="http://schemas.microsoft.com/office/drawing/2014/main" id="{EE915564-955F-F84C-BE43-C4C9B7A59441}"/>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9" name="TextBox 38">
            <a:extLst>
              <a:ext uri="{FF2B5EF4-FFF2-40B4-BE49-F238E27FC236}">
                <a16:creationId xmlns:a16="http://schemas.microsoft.com/office/drawing/2014/main" id="{058D1D30-5104-C345-BB14-770721D45303}"/>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1" name="TextBox 40">
            <a:extLst>
              <a:ext uri="{FF2B5EF4-FFF2-40B4-BE49-F238E27FC236}">
                <a16:creationId xmlns:a16="http://schemas.microsoft.com/office/drawing/2014/main" id="{4F3766F6-684B-404A-8CA1-32A98D662DA0}"/>
              </a:ext>
            </a:extLst>
          </p:cNvPr>
          <p:cNvSpPr txBox="1"/>
          <p:nvPr/>
        </p:nvSpPr>
        <p:spPr>
          <a:xfrm>
            <a:off x="922600" y="5274559"/>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42" name="Rectangle 41">
            <a:extLst>
              <a:ext uri="{FF2B5EF4-FFF2-40B4-BE49-F238E27FC236}">
                <a16:creationId xmlns:a16="http://schemas.microsoft.com/office/drawing/2014/main" id="{A1353D68-C986-414C-95ED-92AC9932B980}"/>
              </a:ext>
            </a:extLst>
          </p:cNvPr>
          <p:cNvSpPr/>
          <p:nvPr/>
        </p:nvSpPr>
        <p:spPr>
          <a:xfrm>
            <a:off x="5767750"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Tree>
    <p:extLst>
      <p:ext uri="{BB962C8B-B14F-4D97-AF65-F5344CB8AC3E}">
        <p14:creationId xmlns:p14="http://schemas.microsoft.com/office/powerpoint/2010/main" val="271539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6DBB83-3579-354B-A304-C2EE60881288}"/>
              </a:ext>
            </a:extLst>
          </p:cNvPr>
          <p:cNvSpPr>
            <a:spLocks noGrp="1"/>
          </p:cNvSpPr>
          <p:nvPr>
            <p:ph type="title"/>
          </p:nvPr>
        </p:nvSpPr>
        <p:spPr/>
        <p:txBody>
          <a:bodyPr/>
          <a:lstStyle/>
          <a:p>
            <a:r>
              <a:rPr lang="en-US" dirty="0"/>
              <a:t>Stalling the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23" name="Rectangle 22">
            <a:extLst>
              <a:ext uri="{FF2B5EF4-FFF2-40B4-BE49-F238E27FC236}">
                <a16:creationId xmlns:a16="http://schemas.microsoft.com/office/drawing/2014/main" id="{8D92125A-ECF7-704B-AC5C-2BAD82CB10D4}"/>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4" name="Rectangle 23">
            <a:extLst>
              <a:ext uri="{FF2B5EF4-FFF2-40B4-BE49-F238E27FC236}">
                <a16:creationId xmlns:a16="http://schemas.microsoft.com/office/drawing/2014/main" id="{F078D6C2-326F-1244-99B5-34D0B1807C65}"/>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5" name="Rectangle 24">
            <a:extLst>
              <a:ext uri="{FF2B5EF4-FFF2-40B4-BE49-F238E27FC236}">
                <a16:creationId xmlns:a16="http://schemas.microsoft.com/office/drawing/2014/main" id="{F6A94A23-ECD8-5049-A02D-29DCA6D2705A}"/>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Rectangle 25">
            <a:extLst>
              <a:ext uri="{FF2B5EF4-FFF2-40B4-BE49-F238E27FC236}">
                <a16:creationId xmlns:a16="http://schemas.microsoft.com/office/drawing/2014/main" id="{92B1C05D-DCDF-9741-AB06-6E0FA295C716}"/>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27" name="Rectangle 26">
            <a:extLst>
              <a:ext uri="{FF2B5EF4-FFF2-40B4-BE49-F238E27FC236}">
                <a16:creationId xmlns:a16="http://schemas.microsoft.com/office/drawing/2014/main" id="{E00252A5-9B3E-194C-A445-62FEF268C4FF}"/>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28" name="TextBox 27">
            <a:extLst>
              <a:ext uri="{FF2B5EF4-FFF2-40B4-BE49-F238E27FC236}">
                <a16:creationId xmlns:a16="http://schemas.microsoft.com/office/drawing/2014/main" id="{D1EFB41C-CDE2-B24B-8B12-69CFEFD6A9CD}"/>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29" name="Rectangle 28">
            <a:extLst>
              <a:ext uri="{FF2B5EF4-FFF2-40B4-BE49-F238E27FC236}">
                <a16:creationId xmlns:a16="http://schemas.microsoft.com/office/drawing/2014/main" id="{43F3A4A3-7121-D74F-B1BE-3545D40A9696}"/>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0" name="Rectangle 29">
            <a:extLst>
              <a:ext uri="{FF2B5EF4-FFF2-40B4-BE49-F238E27FC236}">
                <a16:creationId xmlns:a16="http://schemas.microsoft.com/office/drawing/2014/main" id="{F7B55216-0D73-6748-ACC4-382B7E3D60FF}"/>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1" name="Rectangle 30">
            <a:extLst>
              <a:ext uri="{FF2B5EF4-FFF2-40B4-BE49-F238E27FC236}">
                <a16:creationId xmlns:a16="http://schemas.microsoft.com/office/drawing/2014/main" id="{566FF768-9F93-BE4E-B1EF-D10EA3FBBBD1}"/>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2" name="Rectangle 31">
            <a:extLst>
              <a:ext uri="{FF2B5EF4-FFF2-40B4-BE49-F238E27FC236}">
                <a16:creationId xmlns:a16="http://schemas.microsoft.com/office/drawing/2014/main" id="{F6A69B79-95C1-7A40-A89D-53DC59964CFF}"/>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3" name="Rectangle 32">
            <a:extLst>
              <a:ext uri="{FF2B5EF4-FFF2-40B4-BE49-F238E27FC236}">
                <a16:creationId xmlns:a16="http://schemas.microsoft.com/office/drawing/2014/main" id="{6A03D317-51FC-1047-9181-4B08E90DE413}"/>
              </a:ext>
            </a:extLst>
          </p:cNvPr>
          <p:cNvSpPr/>
          <p:nvPr/>
        </p:nvSpPr>
        <p:spPr>
          <a:xfrm>
            <a:off x="5767753" y="3255718"/>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FF0000"/>
                </a:solidFill>
              </a:rPr>
              <a:t>W</a:t>
            </a:r>
          </a:p>
        </p:txBody>
      </p:sp>
      <p:sp>
        <p:nvSpPr>
          <p:cNvPr id="34" name="TextBox 33">
            <a:extLst>
              <a:ext uri="{FF2B5EF4-FFF2-40B4-BE49-F238E27FC236}">
                <a16:creationId xmlns:a16="http://schemas.microsoft.com/office/drawing/2014/main" id="{9D95D88A-BEC1-F34C-B8BD-3E17B5E02674}"/>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35" name="Rectangle 34">
            <a:extLst>
              <a:ext uri="{FF2B5EF4-FFF2-40B4-BE49-F238E27FC236}">
                <a16:creationId xmlns:a16="http://schemas.microsoft.com/office/drawing/2014/main" id="{FA9927DC-D206-5B40-AFF2-D0F85A1D2505}"/>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6" name="Rectangle 35">
            <a:extLst>
              <a:ext uri="{FF2B5EF4-FFF2-40B4-BE49-F238E27FC236}">
                <a16:creationId xmlns:a16="http://schemas.microsoft.com/office/drawing/2014/main" id="{C9BA9819-D2D4-7B4D-B590-A28A6FF006C5}"/>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7" name="Rectangle 36">
            <a:extLst>
              <a:ext uri="{FF2B5EF4-FFF2-40B4-BE49-F238E27FC236}">
                <a16:creationId xmlns:a16="http://schemas.microsoft.com/office/drawing/2014/main" id="{39FDA6E0-2E5C-6C46-93F2-F208821CDE4D}"/>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8" name="Rectangle 37">
            <a:extLst>
              <a:ext uri="{FF2B5EF4-FFF2-40B4-BE49-F238E27FC236}">
                <a16:creationId xmlns:a16="http://schemas.microsoft.com/office/drawing/2014/main" id="{B5F5140C-9CDE-C141-8947-584A0030D50F}"/>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9" name="Rectangle 38">
            <a:extLst>
              <a:ext uri="{FF2B5EF4-FFF2-40B4-BE49-F238E27FC236}">
                <a16:creationId xmlns:a16="http://schemas.microsoft.com/office/drawing/2014/main" id="{E6F6C445-080E-0E47-AD59-EA68513D1D80}"/>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TextBox 39">
            <a:extLst>
              <a:ext uri="{FF2B5EF4-FFF2-40B4-BE49-F238E27FC236}">
                <a16:creationId xmlns:a16="http://schemas.microsoft.com/office/drawing/2014/main" id="{FCE6B3FA-12E8-854D-9C2F-8B860416708D}"/>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2" name="Rectangle 41">
            <a:extLst>
              <a:ext uri="{FF2B5EF4-FFF2-40B4-BE49-F238E27FC236}">
                <a16:creationId xmlns:a16="http://schemas.microsoft.com/office/drawing/2014/main" id="{A051AC47-F0D7-604B-B061-E653E334976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3" name="Rectangle 42">
            <a:extLst>
              <a:ext uri="{FF2B5EF4-FFF2-40B4-BE49-F238E27FC236}">
                <a16:creationId xmlns:a16="http://schemas.microsoft.com/office/drawing/2014/main" id="{1F17FE6E-5EF4-854B-9AA1-0B1FACCE42D7}"/>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4" name="Rectangle 43">
            <a:extLst>
              <a:ext uri="{FF2B5EF4-FFF2-40B4-BE49-F238E27FC236}">
                <a16:creationId xmlns:a16="http://schemas.microsoft.com/office/drawing/2014/main" id="{BE7FF417-883A-794F-8E56-D6A66DD4AEEC}"/>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EC583E29-D9E7-5445-A797-1FCCAB6DFCD8}"/>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6" name="Rectangle 45">
            <a:extLst>
              <a:ext uri="{FF2B5EF4-FFF2-40B4-BE49-F238E27FC236}">
                <a16:creationId xmlns:a16="http://schemas.microsoft.com/office/drawing/2014/main" id="{A000393D-310D-314B-989E-12CF1C262DA3}"/>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7" name="Rectangle 46">
            <a:extLst>
              <a:ext uri="{FF2B5EF4-FFF2-40B4-BE49-F238E27FC236}">
                <a16:creationId xmlns:a16="http://schemas.microsoft.com/office/drawing/2014/main" id="{6B466655-43D3-3749-9D90-2B5D5703A596}"/>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Rectangle 47">
            <a:extLst>
              <a:ext uri="{FF2B5EF4-FFF2-40B4-BE49-F238E27FC236}">
                <a16:creationId xmlns:a16="http://schemas.microsoft.com/office/drawing/2014/main" id="{7FD3C425-6612-BE44-8F1B-E5F49791F19B}"/>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9" name="TextBox 48">
            <a:extLst>
              <a:ext uri="{FF2B5EF4-FFF2-40B4-BE49-F238E27FC236}">
                <a16:creationId xmlns:a16="http://schemas.microsoft.com/office/drawing/2014/main" id="{932FF329-0CC7-8C47-9BB1-8CC875414E86}"/>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57" name="Rectangle 56">
            <a:extLst>
              <a:ext uri="{FF2B5EF4-FFF2-40B4-BE49-F238E27FC236}">
                <a16:creationId xmlns:a16="http://schemas.microsoft.com/office/drawing/2014/main" id="{D3C58613-46E1-464B-B7C0-1B813C846F56}"/>
              </a:ext>
            </a:extLst>
          </p:cNvPr>
          <p:cNvSpPr/>
          <p:nvPr/>
        </p:nvSpPr>
        <p:spPr>
          <a:xfrm>
            <a:off x="527538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8" name="Rectangle 57">
            <a:extLst>
              <a:ext uri="{FF2B5EF4-FFF2-40B4-BE49-F238E27FC236}">
                <a16:creationId xmlns:a16="http://schemas.microsoft.com/office/drawing/2014/main" id="{9FB398E5-286E-2E40-8B96-015642492FCE}"/>
              </a:ext>
            </a:extLst>
          </p:cNvPr>
          <p:cNvSpPr/>
          <p:nvPr/>
        </p:nvSpPr>
        <p:spPr>
          <a:xfrm>
            <a:off x="5767753" y="4732825"/>
            <a:ext cx="492369" cy="492369"/>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p>
        </p:txBody>
      </p:sp>
      <p:sp>
        <p:nvSpPr>
          <p:cNvPr id="59" name="Rectangle 58">
            <a:extLst>
              <a:ext uri="{FF2B5EF4-FFF2-40B4-BE49-F238E27FC236}">
                <a16:creationId xmlns:a16="http://schemas.microsoft.com/office/drawing/2014/main" id="{7D522AA9-36F1-6F4B-B05F-A481C3641B2D}"/>
              </a:ext>
            </a:extLst>
          </p:cNvPr>
          <p:cNvSpPr/>
          <p:nvPr/>
        </p:nvSpPr>
        <p:spPr>
          <a:xfrm>
            <a:off x="6260122"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0" name="Rectangle 59">
            <a:extLst>
              <a:ext uri="{FF2B5EF4-FFF2-40B4-BE49-F238E27FC236}">
                <a16:creationId xmlns:a16="http://schemas.microsoft.com/office/drawing/2014/main" id="{30BB15F2-6D51-6848-A24B-5D6A49086004}"/>
              </a:ext>
            </a:extLst>
          </p:cNvPr>
          <p:cNvSpPr/>
          <p:nvPr/>
        </p:nvSpPr>
        <p:spPr>
          <a:xfrm>
            <a:off x="6752491"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1" name="Rectangle 60">
            <a:extLst>
              <a:ext uri="{FF2B5EF4-FFF2-40B4-BE49-F238E27FC236}">
                <a16:creationId xmlns:a16="http://schemas.microsoft.com/office/drawing/2014/main" id="{3E07C563-BC00-5E44-8EB0-49AF4192A276}"/>
              </a:ext>
            </a:extLst>
          </p:cNvPr>
          <p:cNvSpPr/>
          <p:nvPr/>
        </p:nvSpPr>
        <p:spPr>
          <a:xfrm>
            <a:off x="7244860"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2" name="TextBox 61">
            <a:extLst>
              <a:ext uri="{FF2B5EF4-FFF2-40B4-BE49-F238E27FC236}">
                <a16:creationId xmlns:a16="http://schemas.microsoft.com/office/drawing/2014/main" id="{C8D74EAF-BAFF-F140-9CB7-EF05DE85C238}"/>
              </a:ext>
            </a:extLst>
          </p:cNvPr>
          <p:cNvSpPr txBox="1"/>
          <p:nvPr/>
        </p:nvSpPr>
        <p:spPr>
          <a:xfrm>
            <a:off x="922600" y="4794343"/>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63" name="Rectangle 62">
            <a:extLst>
              <a:ext uri="{FF2B5EF4-FFF2-40B4-BE49-F238E27FC236}">
                <a16:creationId xmlns:a16="http://schemas.microsoft.com/office/drawing/2014/main" id="{2ECEDEC6-5A40-6241-8718-A25DF3445197}"/>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64" name="Rectangle 63">
            <a:extLst>
              <a:ext uri="{FF2B5EF4-FFF2-40B4-BE49-F238E27FC236}">
                <a16:creationId xmlns:a16="http://schemas.microsoft.com/office/drawing/2014/main" id="{07D17DB6-A317-5C4F-933D-0567F3BC1004}"/>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5" name="Rectangle 64">
            <a:extLst>
              <a:ext uri="{FF2B5EF4-FFF2-40B4-BE49-F238E27FC236}">
                <a16:creationId xmlns:a16="http://schemas.microsoft.com/office/drawing/2014/main" id="{A0105780-FF3C-6D45-B217-A434F7FC443F}"/>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6" name="Rectangle 65">
            <a:extLst>
              <a:ext uri="{FF2B5EF4-FFF2-40B4-BE49-F238E27FC236}">
                <a16:creationId xmlns:a16="http://schemas.microsoft.com/office/drawing/2014/main" id="{AD16B14F-0F25-4D41-9A8C-59A91342286E}"/>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7" name="Rectangle 66">
            <a:extLst>
              <a:ext uri="{FF2B5EF4-FFF2-40B4-BE49-F238E27FC236}">
                <a16:creationId xmlns:a16="http://schemas.microsoft.com/office/drawing/2014/main" id="{C3B3DEC8-9079-4347-97F8-E8C1AD6C3E3A}"/>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8" name="TextBox 67">
            <a:extLst>
              <a:ext uri="{FF2B5EF4-FFF2-40B4-BE49-F238E27FC236}">
                <a16:creationId xmlns:a16="http://schemas.microsoft.com/office/drawing/2014/main" id="{8720000C-04BE-CC42-B5AA-8FB4706EECC6}"/>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70" name="Rectangle 69">
            <a:extLst>
              <a:ext uri="{FF2B5EF4-FFF2-40B4-BE49-F238E27FC236}">
                <a16:creationId xmlns:a16="http://schemas.microsoft.com/office/drawing/2014/main" id="{D42E9940-9256-3249-A41C-0D42DEB9432E}"/>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1" name="Rectangle 70">
            <a:extLst>
              <a:ext uri="{FF2B5EF4-FFF2-40B4-BE49-F238E27FC236}">
                <a16:creationId xmlns:a16="http://schemas.microsoft.com/office/drawing/2014/main" id="{E90A7E17-E145-5D4F-B910-20247000A413}"/>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 name="TextBox 1">
            <a:extLst>
              <a:ext uri="{FF2B5EF4-FFF2-40B4-BE49-F238E27FC236}">
                <a16:creationId xmlns:a16="http://schemas.microsoft.com/office/drawing/2014/main" id="{E56E2C61-BF3A-F849-8D29-23232E0D47E8}"/>
              </a:ext>
            </a:extLst>
          </p:cNvPr>
          <p:cNvSpPr txBox="1"/>
          <p:nvPr/>
        </p:nvSpPr>
        <p:spPr>
          <a:xfrm>
            <a:off x="8050010" y="3357806"/>
            <a:ext cx="3303790" cy="369332"/>
          </a:xfrm>
          <a:prstGeom prst="rect">
            <a:avLst/>
          </a:prstGeom>
          <a:noFill/>
        </p:spPr>
        <p:txBody>
          <a:bodyPr wrap="none" rtlCol="0">
            <a:spAutoFit/>
          </a:bodyPr>
          <a:lstStyle/>
          <a:p>
            <a:r>
              <a:rPr lang="en-US" dirty="0"/>
              <a:t>X4 will be read by this instruction</a:t>
            </a:r>
          </a:p>
        </p:txBody>
      </p:sp>
      <p:sp>
        <p:nvSpPr>
          <p:cNvPr id="72" name="TextBox 71">
            <a:extLst>
              <a:ext uri="{FF2B5EF4-FFF2-40B4-BE49-F238E27FC236}">
                <a16:creationId xmlns:a16="http://schemas.microsoft.com/office/drawing/2014/main" id="{134720A1-3E2C-3448-B384-44F27B3D5650}"/>
              </a:ext>
            </a:extLst>
          </p:cNvPr>
          <p:cNvSpPr txBox="1"/>
          <p:nvPr/>
        </p:nvSpPr>
        <p:spPr>
          <a:xfrm>
            <a:off x="8040380" y="3880556"/>
            <a:ext cx="3562322" cy="369332"/>
          </a:xfrm>
          <a:prstGeom prst="rect">
            <a:avLst/>
          </a:prstGeom>
          <a:noFill/>
        </p:spPr>
        <p:txBody>
          <a:bodyPr wrap="none" rtlCol="0">
            <a:spAutoFit/>
          </a:bodyPr>
          <a:lstStyle/>
          <a:p>
            <a:r>
              <a:rPr lang="en-US" dirty="0"/>
              <a:t>X4 will be written by this instruction</a:t>
            </a:r>
          </a:p>
        </p:txBody>
      </p:sp>
      <p:cxnSp>
        <p:nvCxnSpPr>
          <p:cNvPr id="8" name="Straight Arrow Connector 7">
            <a:extLst>
              <a:ext uri="{FF2B5EF4-FFF2-40B4-BE49-F238E27FC236}">
                <a16:creationId xmlns:a16="http://schemas.microsoft.com/office/drawing/2014/main" id="{38C3676D-E392-3248-9FBE-2285DC46BB9A}"/>
              </a:ext>
            </a:extLst>
          </p:cNvPr>
          <p:cNvCxnSpPr>
            <a:cxnSpLocks/>
            <a:stCxn id="2" idx="1"/>
            <a:endCxn id="59" idx="1"/>
          </p:cNvCxnSpPr>
          <p:nvPr/>
        </p:nvCxnSpPr>
        <p:spPr>
          <a:xfrm flipH="1">
            <a:off x="6260122" y="3542472"/>
            <a:ext cx="1789888" cy="143653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C9D7AA-67F0-574F-AC6F-B883E4793F74}"/>
              </a:ext>
            </a:extLst>
          </p:cNvPr>
          <p:cNvCxnSpPr>
            <a:cxnSpLocks/>
            <a:stCxn id="72" idx="1"/>
            <a:endCxn id="33" idx="3"/>
          </p:cNvCxnSpPr>
          <p:nvPr/>
        </p:nvCxnSpPr>
        <p:spPr>
          <a:xfrm flipH="1" flipV="1">
            <a:off x="6260122" y="3501903"/>
            <a:ext cx="1780258" cy="5633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0EE67AA-B5B4-C146-A0B9-2A4AD58C68C1}"/>
              </a:ext>
            </a:extLst>
          </p:cNvPr>
          <p:cNvSpPr txBox="1"/>
          <p:nvPr/>
        </p:nvSpPr>
        <p:spPr>
          <a:xfrm>
            <a:off x="8040380" y="4403306"/>
            <a:ext cx="3353482" cy="369332"/>
          </a:xfrm>
          <a:prstGeom prst="rect">
            <a:avLst/>
          </a:prstGeom>
          <a:noFill/>
        </p:spPr>
        <p:txBody>
          <a:bodyPr wrap="none" rtlCol="0">
            <a:spAutoFit/>
          </a:bodyPr>
          <a:lstStyle/>
          <a:p>
            <a:r>
              <a:rPr lang="en-US" dirty="0"/>
              <a:t>Processor will inject a “NOP” here</a:t>
            </a:r>
          </a:p>
        </p:txBody>
      </p:sp>
      <p:cxnSp>
        <p:nvCxnSpPr>
          <p:cNvPr id="75" name="Straight Arrow Connector 74">
            <a:extLst>
              <a:ext uri="{FF2B5EF4-FFF2-40B4-BE49-F238E27FC236}">
                <a16:creationId xmlns:a16="http://schemas.microsoft.com/office/drawing/2014/main" id="{2933D1CF-C3E1-5C44-B0BA-28AFBFA5C068}"/>
              </a:ext>
            </a:extLst>
          </p:cNvPr>
          <p:cNvCxnSpPr>
            <a:cxnSpLocks/>
            <a:stCxn id="74" idx="1"/>
            <a:endCxn id="62" idx="0"/>
          </p:cNvCxnSpPr>
          <p:nvPr/>
        </p:nvCxnSpPr>
        <p:spPr>
          <a:xfrm flipH="1">
            <a:off x="1851701" y="4587972"/>
            <a:ext cx="6188679" cy="20637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DD61539-299C-044B-A054-35035A286649}"/>
              </a:ext>
            </a:extLst>
          </p:cNvPr>
          <p:cNvSpPr/>
          <p:nvPr/>
        </p:nvSpPr>
        <p:spPr>
          <a:xfrm>
            <a:off x="6260116"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77" name="Rectangle 76">
            <a:extLst>
              <a:ext uri="{FF2B5EF4-FFF2-40B4-BE49-F238E27FC236}">
                <a16:creationId xmlns:a16="http://schemas.microsoft.com/office/drawing/2014/main" id="{D86151CD-22ED-5041-B45B-A3C3A0321E11}"/>
              </a:ext>
            </a:extLst>
          </p:cNvPr>
          <p:cNvSpPr/>
          <p:nvPr/>
        </p:nvSpPr>
        <p:spPr>
          <a:xfrm>
            <a:off x="6752485"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78" name="Rectangle 77">
            <a:extLst>
              <a:ext uri="{FF2B5EF4-FFF2-40B4-BE49-F238E27FC236}">
                <a16:creationId xmlns:a16="http://schemas.microsoft.com/office/drawing/2014/main" id="{CCBDC0D8-02BB-6145-AC40-669BABA3BA49}"/>
              </a:ext>
            </a:extLst>
          </p:cNvPr>
          <p:cNvSpPr/>
          <p:nvPr/>
        </p:nvSpPr>
        <p:spPr>
          <a:xfrm>
            <a:off x="7244854"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79" name="Rectangle 78">
            <a:extLst>
              <a:ext uri="{FF2B5EF4-FFF2-40B4-BE49-F238E27FC236}">
                <a16:creationId xmlns:a16="http://schemas.microsoft.com/office/drawing/2014/main" id="{BF45C866-A4AE-A849-8D90-46D19A785B0E}"/>
              </a:ext>
            </a:extLst>
          </p:cNvPr>
          <p:cNvSpPr/>
          <p:nvPr/>
        </p:nvSpPr>
        <p:spPr>
          <a:xfrm>
            <a:off x="7737223"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80" name="TextBox 79">
            <a:extLst>
              <a:ext uri="{FF2B5EF4-FFF2-40B4-BE49-F238E27FC236}">
                <a16:creationId xmlns:a16="http://schemas.microsoft.com/office/drawing/2014/main" id="{DCE0891C-DB5C-D242-880E-AB98C7C45F43}"/>
              </a:ext>
            </a:extLst>
          </p:cNvPr>
          <p:cNvSpPr txBox="1"/>
          <p:nvPr/>
        </p:nvSpPr>
        <p:spPr>
          <a:xfrm>
            <a:off x="922600" y="5274559"/>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81" name="Rectangle 80">
            <a:extLst>
              <a:ext uri="{FF2B5EF4-FFF2-40B4-BE49-F238E27FC236}">
                <a16:creationId xmlns:a16="http://schemas.microsoft.com/office/drawing/2014/main" id="{F5790CBC-FEDC-EC41-AF76-C7BF0FC03A1C}"/>
              </a:ext>
            </a:extLst>
          </p:cNvPr>
          <p:cNvSpPr/>
          <p:nvPr/>
        </p:nvSpPr>
        <p:spPr>
          <a:xfrm>
            <a:off x="5767750" y="522113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Tree>
    <p:extLst>
      <p:ext uri="{BB962C8B-B14F-4D97-AF65-F5344CB8AC3E}">
        <p14:creationId xmlns:p14="http://schemas.microsoft.com/office/powerpoint/2010/main" val="35086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Stalling the Pipeline</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b="1" dirty="0"/>
              <a:t>Bubble</a:t>
            </a:r>
            <a:r>
              <a:rPr lang="en-US" dirty="0"/>
              <a:t>: hardware-injected NOP</a:t>
            </a:r>
          </a:p>
          <a:p>
            <a:r>
              <a:rPr lang="en-US" dirty="0"/>
              <a:t>Causes the pipeline to </a:t>
            </a:r>
            <a:r>
              <a:rPr lang="en-US" b="1" dirty="0"/>
              <a:t>stall</a:t>
            </a:r>
            <a:r>
              <a:rPr lang="en-US" dirty="0"/>
              <a:t> behind the bubble</a:t>
            </a:r>
          </a:p>
          <a:p>
            <a:endParaRPr lang="en-US" dirty="0"/>
          </a:p>
          <a:p>
            <a:r>
              <a:rPr lang="en-US" dirty="0"/>
              <a:t>Metaphor: air bubble in water pipe</a:t>
            </a:r>
          </a:p>
          <a:p>
            <a:pPr lvl="1"/>
            <a:r>
              <a:rPr lang="en-US" dirty="0"/>
              <a:t>Bubble stalls water behind it</a:t>
            </a:r>
          </a:p>
          <a:p>
            <a:pPr lvl="1"/>
            <a:r>
              <a:rPr lang="en-US" dirty="0"/>
              <a:t>Bubble moves through the pipe</a:t>
            </a:r>
          </a:p>
          <a:p>
            <a:pPr lvl="1"/>
            <a:r>
              <a:rPr lang="en-US" dirty="0"/>
              <a:t>Water behind the bubble is delayed by the bubble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1596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0D5254E5-D14B-4446-B9FE-9F473AE2CD9A}"/>
              </a:ext>
            </a:extLst>
          </p:cNvPr>
          <p:cNvSpPr>
            <a:spLocks noGrp="1"/>
          </p:cNvSpPr>
          <p:nvPr>
            <p:ph type="title"/>
          </p:nvPr>
        </p:nvSpPr>
        <p:spPr/>
        <p:txBody>
          <a:bodyPr/>
          <a:lstStyle/>
          <a:p>
            <a:r>
              <a:rPr lang="en-US" dirty="0"/>
              <a:t>Without Stalling the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6" name="Group 35">
            <a:extLst>
              <a:ext uri="{FF2B5EF4-FFF2-40B4-BE49-F238E27FC236}">
                <a16:creationId xmlns:a16="http://schemas.microsoft.com/office/drawing/2014/main" id="{2EAD6240-F4BC-014E-93BA-9EE3FA321042}"/>
              </a:ext>
            </a:extLst>
          </p:cNvPr>
          <p:cNvGrpSpPr/>
          <p:nvPr/>
        </p:nvGrpSpPr>
        <p:grpSpPr>
          <a:xfrm>
            <a:off x="2089684" y="1978166"/>
            <a:ext cx="7675681" cy="3211689"/>
            <a:chOff x="863226" y="1851660"/>
            <a:chExt cx="10566774" cy="4421393"/>
          </a:xfrm>
        </p:grpSpPr>
        <p:pic>
          <p:nvPicPr>
            <p:cNvPr id="37" name="Content Placeholder 22" descr="Diagram&#10;&#10;Description automatically generated">
              <a:extLst>
                <a:ext uri="{FF2B5EF4-FFF2-40B4-BE49-F238E27FC236}">
                  <a16:creationId xmlns:a16="http://schemas.microsoft.com/office/drawing/2014/main" id="{A86A498B-F16D-764F-996B-E406E4ABB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8" name="Rectangle 37">
              <a:extLst>
                <a:ext uri="{FF2B5EF4-FFF2-40B4-BE49-F238E27FC236}">
                  <a16:creationId xmlns:a16="http://schemas.microsoft.com/office/drawing/2014/main" id="{9043D7E3-E925-C84E-994F-F48BD968A135}"/>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38">
              <a:extLst>
                <a:ext uri="{FF2B5EF4-FFF2-40B4-BE49-F238E27FC236}">
                  <a16:creationId xmlns:a16="http://schemas.microsoft.com/office/drawing/2014/main" id="{9E2C9068-7DC0-A741-98E5-14C768F9B0E0}"/>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a:extLst>
                <a:ext uri="{FF2B5EF4-FFF2-40B4-BE49-F238E27FC236}">
                  <a16:creationId xmlns:a16="http://schemas.microsoft.com/office/drawing/2014/main" id="{23F927BE-8B5E-BC4C-8F18-1A5D774D05B4}"/>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2" name="Rectangle 41">
              <a:extLst>
                <a:ext uri="{FF2B5EF4-FFF2-40B4-BE49-F238E27FC236}">
                  <a16:creationId xmlns:a16="http://schemas.microsoft.com/office/drawing/2014/main" id="{555C12C0-8929-B043-8B5C-04B68A86B223}"/>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4" name="Rectangle 43">
              <a:extLst>
                <a:ext uri="{FF2B5EF4-FFF2-40B4-BE49-F238E27FC236}">
                  <a16:creationId xmlns:a16="http://schemas.microsoft.com/office/drawing/2014/main" id="{EB79CC0E-B479-B846-99B9-72B173C046A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6" name="Rectangle 45">
              <a:extLst>
                <a:ext uri="{FF2B5EF4-FFF2-40B4-BE49-F238E27FC236}">
                  <a16:creationId xmlns:a16="http://schemas.microsoft.com/office/drawing/2014/main" id="{D3CF5D0C-968E-294F-903A-9AF424A793D3}"/>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8" name="Straight Arrow Connector 47">
              <a:extLst>
                <a:ext uri="{FF2B5EF4-FFF2-40B4-BE49-F238E27FC236}">
                  <a16:creationId xmlns:a16="http://schemas.microsoft.com/office/drawing/2014/main" id="{16FAAFFF-4236-F041-8425-B39AFEC0F77C}"/>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F72011A4-C8E0-C541-B898-D81C25CEFCE7}"/>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600F9A9C-A4F0-0F4A-B329-2182B5048BE2}"/>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51" name="TextBox 50">
            <a:extLst>
              <a:ext uri="{FF2B5EF4-FFF2-40B4-BE49-F238E27FC236}">
                <a16:creationId xmlns:a16="http://schemas.microsoft.com/office/drawing/2014/main" id="{7ED38770-0334-1448-AE26-E87286A5CF19}"/>
              </a:ext>
            </a:extLst>
          </p:cNvPr>
          <p:cNvSpPr txBox="1"/>
          <p:nvPr/>
        </p:nvSpPr>
        <p:spPr>
          <a:xfrm>
            <a:off x="9691834" y="5169152"/>
            <a:ext cx="603050" cy="369332"/>
          </a:xfrm>
          <a:prstGeom prst="rect">
            <a:avLst/>
          </a:prstGeom>
          <a:noFill/>
        </p:spPr>
        <p:txBody>
          <a:bodyPr wrap="none" rtlCol="0">
            <a:spAutoFit/>
          </a:bodyPr>
          <a:lstStyle/>
          <a:p>
            <a:pPr algn="ctr"/>
            <a:r>
              <a:rPr lang="en-US" b="1" dirty="0">
                <a:solidFill>
                  <a:srgbClr val="0432FF"/>
                </a:solidFill>
                <a:latin typeface="Lucida Sans Typewriter" panose="020B0509030504030204" pitchFamily="49" charset="77"/>
              </a:rPr>
              <a:t>add</a:t>
            </a:r>
          </a:p>
        </p:txBody>
      </p:sp>
      <p:sp>
        <p:nvSpPr>
          <p:cNvPr id="76" name="TextBox 75">
            <a:extLst>
              <a:ext uri="{FF2B5EF4-FFF2-40B4-BE49-F238E27FC236}">
                <a16:creationId xmlns:a16="http://schemas.microsoft.com/office/drawing/2014/main" id="{D9C842CA-A258-5D42-BA11-D1EA1AE56C69}"/>
              </a:ext>
            </a:extLst>
          </p:cNvPr>
          <p:cNvSpPr txBox="1"/>
          <p:nvPr/>
        </p:nvSpPr>
        <p:spPr>
          <a:xfrm>
            <a:off x="3953671" y="4074331"/>
            <a:ext cx="543740" cy="369332"/>
          </a:xfrm>
          <a:prstGeom prst="rect">
            <a:avLst/>
          </a:prstGeom>
          <a:solidFill>
            <a:schemeClr val="accent2">
              <a:lumMod val="20000"/>
              <a:lumOff val="80000"/>
            </a:schemeClr>
          </a:solidFill>
        </p:spPr>
        <p:txBody>
          <a:bodyPr wrap="none" rtlCol="0">
            <a:spAutoFit/>
          </a:bodyPr>
          <a:lstStyle/>
          <a:p>
            <a:pPr algn="ctr"/>
            <a:r>
              <a:rPr lang="en-US" dirty="0" err="1"/>
              <a:t>mul</a:t>
            </a:r>
            <a:endParaRPr lang="en-US" dirty="0"/>
          </a:p>
        </p:txBody>
      </p:sp>
      <p:sp>
        <p:nvSpPr>
          <p:cNvPr id="67" name="TextBox 66">
            <a:extLst>
              <a:ext uri="{FF2B5EF4-FFF2-40B4-BE49-F238E27FC236}">
                <a16:creationId xmlns:a16="http://schemas.microsoft.com/office/drawing/2014/main" id="{EE04584E-818E-D846-B012-B9CA82550E80}"/>
              </a:ext>
            </a:extLst>
          </p:cNvPr>
          <p:cNvSpPr txBox="1"/>
          <p:nvPr/>
        </p:nvSpPr>
        <p:spPr>
          <a:xfrm>
            <a:off x="8146868" y="5160325"/>
            <a:ext cx="1021433"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nop</a:t>
            </a:r>
            <a:r>
              <a:rPr lang="en-US" b="1" dirty="0">
                <a:solidFill>
                  <a:srgbClr val="0432FF"/>
                </a:solidFill>
                <a:latin typeface="Lucida Sans Typewriter" panose="020B0509030504030204" pitchFamily="49" charset="77"/>
              </a:rPr>
              <a:t> #1</a:t>
            </a:r>
          </a:p>
        </p:txBody>
      </p:sp>
      <p:sp>
        <p:nvSpPr>
          <p:cNvPr id="68" name="TextBox 67">
            <a:extLst>
              <a:ext uri="{FF2B5EF4-FFF2-40B4-BE49-F238E27FC236}">
                <a16:creationId xmlns:a16="http://schemas.microsoft.com/office/drawing/2014/main" id="{5967D2CA-ECE1-B548-A405-300246E15294}"/>
              </a:ext>
            </a:extLst>
          </p:cNvPr>
          <p:cNvSpPr txBox="1"/>
          <p:nvPr/>
        </p:nvSpPr>
        <p:spPr>
          <a:xfrm>
            <a:off x="6500948" y="5160325"/>
            <a:ext cx="1021433"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nop</a:t>
            </a:r>
            <a:r>
              <a:rPr lang="en-US" b="1" dirty="0">
                <a:solidFill>
                  <a:srgbClr val="0432FF"/>
                </a:solidFill>
                <a:latin typeface="Lucida Sans Typewriter" panose="020B0509030504030204" pitchFamily="49" charset="77"/>
              </a:rPr>
              <a:t> #2</a:t>
            </a:r>
          </a:p>
        </p:txBody>
      </p:sp>
      <p:sp>
        <p:nvSpPr>
          <p:cNvPr id="69" name="TextBox 68">
            <a:extLst>
              <a:ext uri="{FF2B5EF4-FFF2-40B4-BE49-F238E27FC236}">
                <a16:creationId xmlns:a16="http://schemas.microsoft.com/office/drawing/2014/main" id="{CE1F44B4-33CA-1A4A-BFCC-7046A9B75619}"/>
              </a:ext>
            </a:extLst>
          </p:cNvPr>
          <p:cNvSpPr txBox="1"/>
          <p:nvPr/>
        </p:nvSpPr>
        <p:spPr>
          <a:xfrm>
            <a:off x="5018455" y="5169969"/>
            <a:ext cx="603050" cy="369332"/>
          </a:xfrm>
          <a:prstGeom prst="rect">
            <a:avLst/>
          </a:prstGeom>
          <a:noFill/>
        </p:spPr>
        <p:txBody>
          <a:bodyPr wrap="none" rtlCol="0">
            <a:spAutoFit/>
          </a:bodyPr>
          <a:lstStyle/>
          <a:p>
            <a:pPr algn="ctr"/>
            <a:r>
              <a:rPr lang="en-US" b="1" dirty="0">
                <a:solidFill>
                  <a:srgbClr val="0432FF"/>
                </a:solidFill>
                <a:latin typeface="Lucida Sans Typewriter" panose="020B0509030504030204" pitchFamily="49" charset="77"/>
              </a:rPr>
              <a:t>str</a:t>
            </a:r>
          </a:p>
        </p:txBody>
      </p:sp>
      <p:sp>
        <p:nvSpPr>
          <p:cNvPr id="70" name="TextBox 69">
            <a:extLst>
              <a:ext uri="{FF2B5EF4-FFF2-40B4-BE49-F238E27FC236}">
                <a16:creationId xmlns:a16="http://schemas.microsoft.com/office/drawing/2014/main" id="{DCBECE72-7C0F-7244-9048-814E6E0C5243}"/>
              </a:ext>
            </a:extLst>
          </p:cNvPr>
          <p:cNvSpPr txBox="1"/>
          <p:nvPr/>
        </p:nvSpPr>
        <p:spPr>
          <a:xfrm>
            <a:off x="2763844" y="5169969"/>
            <a:ext cx="603050"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mul</a:t>
            </a:r>
            <a:endParaRPr lang="en-US" b="1" dirty="0">
              <a:solidFill>
                <a:srgbClr val="0432FF"/>
              </a:solidFill>
              <a:latin typeface="Lucida Sans Typewriter" panose="020B0509030504030204" pitchFamily="49" charset="77"/>
            </a:endParaRPr>
          </a:p>
        </p:txBody>
      </p:sp>
      <p:sp>
        <p:nvSpPr>
          <p:cNvPr id="71" name="TextBox 70">
            <a:extLst>
              <a:ext uri="{FF2B5EF4-FFF2-40B4-BE49-F238E27FC236}">
                <a16:creationId xmlns:a16="http://schemas.microsoft.com/office/drawing/2014/main" id="{5D4527AE-F390-E94C-8A22-408F5BE80168}"/>
              </a:ext>
            </a:extLst>
          </p:cNvPr>
          <p:cNvSpPr txBox="1"/>
          <p:nvPr/>
        </p:nvSpPr>
        <p:spPr>
          <a:xfrm>
            <a:off x="9156651" y="4056570"/>
            <a:ext cx="538930" cy="369332"/>
          </a:xfrm>
          <a:prstGeom prst="rect">
            <a:avLst/>
          </a:prstGeom>
          <a:solidFill>
            <a:schemeClr val="accent2">
              <a:lumMod val="20000"/>
              <a:lumOff val="80000"/>
            </a:schemeClr>
          </a:solidFill>
        </p:spPr>
        <p:txBody>
          <a:bodyPr wrap="none" rtlCol="0">
            <a:spAutoFit/>
          </a:bodyPr>
          <a:lstStyle/>
          <a:p>
            <a:pPr algn="ctr"/>
            <a:r>
              <a:rPr lang="en-US" dirty="0"/>
              <a:t>add</a:t>
            </a:r>
          </a:p>
        </p:txBody>
      </p:sp>
      <p:sp>
        <p:nvSpPr>
          <p:cNvPr id="72" name="TextBox 71">
            <a:extLst>
              <a:ext uri="{FF2B5EF4-FFF2-40B4-BE49-F238E27FC236}">
                <a16:creationId xmlns:a16="http://schemas.microsoft.com/office/drawing/2014/main" id="{ABDB3AFD-5283-434C-9756-BB384DB83514}"/>
              </a:ext>
            </a:extLst>
          </p:cNvPr>
          <p:cNvSpPr txBox="1"/>
          <p:nvPr/>
        </p:nvSpPr>
        <p:spPr>
          <a:xfrm>
            <a:off x="7347967" y="4056570"/>
            <a:ext cx="550151" cy="369332"/>
          </a:xfrm>
          <a:prstGeom prst="rect">
            <a:avLst/>
          </a:prstGeom>
          <a:solidFill>
            <a:schemeClr val="accent2">
              <a:lumMod val="20000"/>
              <a:lumOff val="80000"/>
            </a:schemeClr>
          </a:solidFill>
        </p:spPr>
        <p:txBody>
          <a:bodyPr wrap="none" rtlCol="0">
            <a:spAutoFit/>
          </a:bodyPr>
          <a:lstStyle/>
          <a:p>
            <a:pPr algn="ctr"/>
            <a:r>
              <a:rPr lang="en-US" dirty="0" err="1"/>
              <a:t>nop</a:t>
            </a:r>
            <a:endParaRPr lang="en-US" dirty="0"/>
          </a:p>
        </p:txBody>
      </p:sp>
      <p:sp>
        <p:nvSpPr>
          <p:cNvPr id="73" name="TextBox 72">
            <a:extLst>
              <a:ext uri="{FF2B5EF4-FFF2-40B4-BE49-F238E27FC236}">
                <a16:creationId xmlns:a16="http://schemas.microsoft.com/office/drawing/2014/main" id="{6885B83C-0AC1-6E4E-8A9C-82D6F7D381E2}"/>
              </a:ext>
            </a:extLst>
          </p:cNvPr>
          <p:cNvSpPr txBox="1"/>
          <p:nvPr/>
        </p:nvSpPr>
        <p:spPr>
          <a:xfrm>
            <a:off x="6189977" y="4056570"/>
            <a:ext cx="550151" cy="369332"/>
          </a:xfrm>
          <a:prstGeom prst="rect">
            <a:avLst/>
          </a:prstGeom>
          <a:solidFill>
            <a:schemeClr val="accent2">
              <a:lumMod val="20000"/>
              <a:lumOff val="80000"/>
            </a:schemeClr>
          </a:solidFill>
        </p:spPr>
        <p:txBody>
          <a:bodyPr wrap="none" rtlCol="0">
            <a:spAutoFit/>
          </a:bodyPr>
          <a:lstStyle/>
          <a:p>
            <a:pPr algn="ctr"/>
            <a:r>
              <a:rPr lang="en-US" dirty="0" err="1"/>
              <a:t>nop</a:t>
            </a:r>
            <a:endParaRPr lang="en-US" dirty="0"/>
          </a:p>
        </p:txBody>
      </p:sp>
      <p:sp>
        <p:nvSpPr>
          <p:cNvPr id="74" name="TextBox 73">
            <a:extLst>
              <a:ext uri="{FF2B5EF4-FFF2-40B4-BE49-F238E27FC236}">
                <a16:creationId xmlns:a16="http://schemas.microsoft.com/office/drawing/2014/main" id="{632BB013-AC10-F047-A0DE-FEF38FA95255}"/>
              </a:ext>
            </a:extLst>
          </p:cNvPr>
          <p:cNvSpPr txBox="1"/>
          <p:nvPr/>
        </p:nvSpPr>
        <p:spPr>
          <a:xfrm>
            <a:off x="4006503" y="4074331"/>
            <a:ext cx="428964" cy="369332"/>
          </a:xfrm>
          <a:prstGeom prst="rect">
            <a:avLst/>
          </a:prstGeom>
          <a:solidFill>
            <a:schemeClr val="accent2">
              <a:lumMod val="20000"/>
              <a:lumOff val="80000"/>
            </a:schemeClr>
          </a:solidFill>
        </p:spPr>
        <p:txBody>
          <a:bodyPr wrap="none" rtlCol="0">
            <a:spAutoFit/>
          </a:bodyPr>
          <a:lstStyle/>
          <a:p>
            <a:pPr algn="ctr"/>
            <a:r>
              <a:rPr lang="en-US" dirty="0"/>
              <a:t>str</a:t>
            </a:r>
          </a:p>
        </p:txBody>
      </p:sp>
      <p:sp>
        <p:nvSpPr>
          <p:cNvPr id="77" name="TextBox 76">
            <a:extLst>
              <a:ext uri="{FF2B5EF4-FFF2-40B4-BE49-F238E27FC236}">
                <a16:creationId xmlns:a16="http://schemas.microsoft.com/office/drawing/2014/main" id="{55D16BD7-3319-9D46-9B9F-9D3551208903}"/>
              </a:ext>
            </a:extLst>
          </p:cNvPr>
          <p:cNvSpPr txBox="1"/>
          <p:nvPr/>
        </p:nvSpPr>
        <p:spPr>
          <a:xfrm>
            <a:off x="1870274" y="4056570"/>
            <a:ext cx="869149" cy="369332"/>
          </a:xfrm>
          <a:prstGeom prst="rect">
            <a:avLst/>
          </a:prstGeom>
          <a:solidFill>
            <a:schemeClr val="accent2">
              <a:lumMod val="20000"/>
              <a:lumOff val="80000"/>
            </a:schemeClr>
          </a:solidFill>
        </p:spPr>
        <p:txBody>
          <a:bodyPr wrap="none" rtlCol="0">
            <a:spAutoFit/>
          </a:bodyPr>
          <a:lstStyle/>
          <a:p>
            <a:pPr algn="ctr"/>
            <a:r>
              <a:rPr lang="en-US" dirty="0"/>
              <a:t>0x4004</a:t>
            </a:r>
          </a:p>
        </p:txBody>
      </p:sp>
      <p:sp>
        <p:nvSpPr>
          <p:cNvPr id="75" name="TextBox 74">
            <a:extLst>
              <a:ext uri="{FF2B5EF4-FFF2-40B4-BE49-F238E27FC236}">
                <a16:creationId xmlns:a16="http://schemas.microsoft.com/office/drawing/2014/main" id="{72ED1C71-96D6-E44F-B561-80833B1DB8BB}"/>
              </a:ext>
            </a:extLst>
          </p:cNvPr>
          <p:cNvSpPr txBox="1"/>
          <p:nvPr/>
        </p:nvSpPr>
        <p:spPr>
          <a:xfrm>
            <a:off x="1865846" y="4056570"/>
            <a:ext cx="869149" cy="369332"/>
          </a:xfrm>
          <a:prstGeom prst="rect">
            <a:avLst/>
          </a:prstGeom>
          <a:solidFill>
            <a:schemeClr val="accent2">
              <a:lumMod val="20000"/>
              <a:lumOff val="80000"/>
            </a:schemeClr>
          </a:solidFill>
        </p:spPr>
        <p:txBody>
          <a:bodyPr wrap="none" rtlCol="0">
            <a:spAutoFit/>
          </a:bodyPr>
          <a:lstStyle/>
          <a:p>
            <a:pPr algn="ctr"/>
            <a:r>
              <a:rPr lang="en-US" dirty="0"/>
              <a:t>0x4000</a:t>
            </a:r>
          </a:p>
        </p:txBody>
      </p:sp>
    </p:spTree>
    <p:extLst>
      <p:ext uri="{BB962C8B-B14F-4D97-AF65-F5344CB8AC3E}">
        <p14:creationId xmlns:p14="http://schemas.microsoft.com/office/powerpoint/2010/main" val="241483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1000"/>
                                        <p:tgtEl>
                                          <p:spTgt spid="51"/>
                                        </p:tgtEl>
                                      </p:cBhvr>
                                    </p:animEffect>
                                    <p:set>
                                      <p:cBhvr>
                                        <p:cTn id="7" dur="1" fill="hold">
                                          <p:stCondLst>
                                            <p:cond delay="999"/>
                                          </p:stCondLst>
                                        </p:cTn>
                                        <p:tgtEl>
                                          <p:spTgt spid="5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1000"/>
                                        <p:tgtEl>
                                          <p:spTgt spid="71"/>
                                        </p:tgtEl>
                                      </p:cBhvr>
                                    </p:animEffect>
                                    <p:set>
                                      <p:cBhvr>
                                        <p:cTn id="10" dur="1" fill="hold">
                                          <p:stCondLst>
                                            <p:cond delay="999"/>
                                          </p:stCondLst>
                                        </p:cTn>
                                        <p:tgtEl>
                                          <p:spTgt spid="71"/>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4.16667E-7 2.96296E-6 L 0.14909 2.96296E-6 " pathEditMode="relative" rAng="0" ptsTypes="AA">
                                      <p:cBhvr>
                                        <p:cTn id="12" dur="1000" fill="hold"/>
                                        <p:tgtEl>
                                          <p:spTgt spid="72"/>
                                        </p:tgtEl>
                                        <p:attrNameLst>
                                          <p:attrName>ppt_x</p:attrName>
                                          <p:attrName>ppt_y</p:attrName>
                                        </p:attrNameLst>
                                      </p:cBhvr>
                                      <p:rCtr x="7448" y="0"/>
                                    </p:animMotion>
                                  </p:childTnLst>
                                </p:cTn>
                              </p:par>
                              <p:par>
                                <p:cTn id="13" presetID="42" presetClass="path" presetSubtype="0" accel="50000" decel="50000" fill="hold" grpId="0" nodeType="withEffect">
                                  <p:stCondLst>
                                    <p:cond delay="0"/>
                                  </p:stCondLst>
                                  <p:childTnLst>
                                    <p:animMotion origin="layout" path="M 3.95833E-6 1.85185E-6 L 0.10846 0.00092 " pathEditMode="relative" rAng="0" ptsTypes="AA">
                                      <p:cBhvr>
                                        <p:cTn id="14" dur="1000" fill="hold"/>
                                        <p:tgtEl>
                                          <p:spTgt spid="67"/>
                                        </p:tgtEl>
                                        <p:attrNameLst>
                                          <p:attrName>ppt_x</p:attrName>
                                          <p:attrName>ppt_y</p:attrName>
                                        </p:attrNameLst>
                                      </p:cBhvr>
                                      <p:rCtr x="5417" y="46"/>
                                    </p:animMotion>
                                  </p:childTnLst>
                                </p:cTn>
                              </p:par>
                              <p:par>
                                <p:cTn id="15" presetID="42" presetClass="path" presetSubtype="0" accel="50000" decel="50000" fill="hold" grpId="0" nodeType="withEffect">
                                  <p:stCondLst>
                                    <p:cond delay="0"/>
                                  </p:stCondLst>
                                  <p:childTnLst>
                                    <p:animMotion origin="layout" path="M 1.66667E-6 2.96296E-6 L 0.09505 2.96296E-6 " pathEditMode="relative" rAng="0" ptsTypes="AA">
                                      <p:cBhvr>
                                        <p:cTn id="16" dur="1000" fill="hold"/>
                                        <p:tgtEl>
                                          <p:spTgt spid="73"/>
                                        </p:tgtEl>
                                        <p:attrNameLst>
                                          <p:attrName>ppt_x</p:attrName>
                                          <p:attrName>ppt_y</p:attrName>
                                        </p:attrNameLst>
                                      </p:cBhvr>
                                      <p:rCtr x="4870" y="0"/>
                                    </p:animMotion>
                                  </p:childTnLst>
                                </p:cTn>
                              </p:par>
                              <p:par>
                                <p:cTn id="17" presetID="42" presetClass="path" presetSubtype="0" accel="50000" decel="50000" fill="hold" grpId="0" nodeType="withEffect">
                                  <p:stCondLst>
                                    <p:cond delay="0"/>
                                  </p:stCondLst>
                                  <p:childTnLst>
                                    <p:animMotion origin="layout" path="M -2.08333E-7 1.85185E-6 L 0.13489 -4.07407E-6 " pathEditMode="relative" rAng="0" ptsTypes="AA">
                                      <p:cBhvr>
                                        <p:cTn id="18" dur="1000" fill="hold"/>
                                        <p:tgtEl>
                                          <p:spTgt spid="68"/>
                                        </p:tgtEl>
                                        <p:attrNameLst>
                                          <p:attrName>ppt_x</p:attrName>
                                          <p:attrName>ppt_y</p:attrName>
                                        </p:attrNameLst>
                                      </p:cBhvr>
                                      <p:rCtr x="6914" y="46"/>
                                    </p:animMotion>
                                  </p:childTnLst>
                                </p:cTn>
                              </p:par>
                              <p:par>
                                <p:cTn id="19" presetID="42" presetClass="path" presetSubtype="0" accel="50000" decel="50000" fill="hold" grpId="0" nodeType="withEffect">
                                  <p:stCondLst>
                                    <p:cond delay="0"/>
                                  </p:stCondLst>
                                  <p:childTnLst>
                                    <p:animMotion origin="layout" path="M -3.95833E-6 -4.81481E-6 L 0.18399 -4.81481E-6 " pathEditMode="relative" rAng="0" ptsTypes="AA">
                                      <p:cBhvr>
                                        <p:cTn id="20" dur="1000" fill="hold"/>
                                        <p:tgtEl>
                                          <p:spTgt spid="74"/>
                                        </p:tgtEl>
                                        <p:attrNameLst>
                                          <p:attrName>ppt_x</p:attrName>
                                          <p:attrName>ppt_y</p:attrName>
                                        </p:attrNameLst>
                                      </p:cBhvr>
                                      <p:rCtr x="9193" y="0"/>
                                    </p:animMotion>
                                  </p:childTnLst>
                                </p:cTn>
                              </p:par>
                              <p:par>
                                <p:cTn id="21" presetID="42" presetClass="path" presetSubtype="0" accel="50000" decel="50000" fill="hold" grpId="0" nodeType="withEffect">
                                  <p:stCondLst>
                                    <p:cond delay="0"/>
                                  </p:stCondLst>
                                  <p:childTnLst>
                                    <p:animMotion origin="layout" path="M 1.875E-6 2.96296E-6 L 0.1388 -0.00139 " pathEditMode="relative" rAng="0" ptsTypes="AA">
                                      <p:cBhvr>
                                        <p:cTn id="22" dur="1000" fill="hold"/>
                                        <p:tgtEl>
                                          <p:spTgt spid="69"/>
                                        </p:tgtEl>
                                        <p:attrNameLst>
                                          <p:attrName>ppt_x</p:attrName>
                                          <p:attrName>ppt_y</p:attrName>
                                        </p:attrNameLst>
                                      </p:cBhvr>
                                      <p:rCtr x="6862" y="-23"/>
                                    </p:animMotion>
                                  </p:childTnLst>
                                </p:cTn>
                              </p:par>
                              <p:par>
                                <p:cTn id="23" presetID="42" presetClass="path" presetSubtype="0" accel="50000" decel="50000" fill="hold" grpId="0" nodeType="withEffect">
                                  <p:stCondLst>
                                    <p:cond delay="0"/>
                                  </p:stCondLst>
                                  <p:childTnLst>
                                    <p:animMotion origin="layout" path="M -2.29167E-6 2.96296E-6 L 0.1849 -4.07407E-6 " pathEditMode="relative" rAng="0" ptsTypes="AA">
                                      <p:cBhvr>
                                        <p:cTn id="24" dur="1000" fill="hold"/>
                                        <p:tgtEl>
                                          <p:spTgt spid="70"/>
                                        </p:tgtEl>
                                        <p:attrNameLst>
                                          <p:attrName>ppt_x</p:attrName>
                                          <p:attrName>ppt_y</p:attrName>
                                        </p:attrNameLst>
                                      </p:cBhvr>
                                      <p:rCtr x="9271" y="-23"/>
                                    </p:animMotion>
                                  </p:childTnLst>
                                </p:cTn>
                              </p:par>
                              <p:par>
                                <p:cTn id="25" presetID="9"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dissolve">
                                      <p:cBhvr>
                                        <p:cTn id="27" dur="1000"/>
                                        <p:tgtEl>
                                          <p:spTgt spid="76"/>
                                        </p:tgtEl>
                                      </p:cBhvr>
                                    </p:animEffect>
                                  </p:childTnLst>
                                </p:cTn>
                              </p:par>
                              <p:par>
                                <p:cTn id="28" presetID="9" presetClass="exit" presetSubtype="0" fill="hold" grpId="0" nodeType="withEffect">
                                  <p:stCondLst>
                                    <p:cond delay="0"/>
                                  </p:stCondLst>
                                  <p:childTnLst>
                                    <p:animEffect transition="out" filter="dissolve">
                                      <p:cBhvr>
                                        <p:cTn id="29" dur="1000"/>
                                        <p:tgtEl>
                                          <p:spTgt spid="75"/>
                                        </p:tgtEl>
                                      </p:cBhvr>
                                    </p:animEffect>
                                    <p:set>
                                      <p:cBhvr>
                                        <p:cTn id="30" dur="1" fill="hold">
                                          <p:stCondLst>
                                            <p:cond delay="999"/>
                                          </p:stCondLst>
                                        </p:cTn>
                                        <p:tgtEl>
                                          <p:spTgt spid="75"/>
                                        </p:tgtEl>
                                        <p:attrNameLst>
                                          <p:attrName>style.visibility</p:attrName>
                                        </p:attrNameLst>
                                      </p:cBhvr>
                                      <p:to>
                                        <p:strVal val="hidden"/>
                                      </p:to>
                                    </p:set>
                                  </p:childTnLst>
                                </p:cTn>
                              </p:par>
                              <p:par>
                                <p:cTn id="31" presetID="42" presetClass="path" presetSubtype="0" accel="50000" decel="50000" fill="hold" grpId="1" nodeType="withEffect">
                                  <p:stCondLst>
                                    <p:cond delay="0"/>
                                  </p:stCondLst>
                                  <p:childTnLst>
                                    <p:animMotion origin="layout" path="M -1.875E-6 2.96296E-6 L 0.15756 0.00278 " pathEditMode="relative" rAng="0" ptsTypes="AA">
                                      <p:cBhvr>
                                        <p:cTn id="32" dur="1000" fill="hold"/>
                                        <p:tgtEl>
                                          <p:spTgt spid="75"/>
                                        </p:tgtEl>
                                        <p:attrNameLst>
                                          <p:attrName>ppt_x</p:attrName>
                                          <p:attrName>ppt_y</p:attrName>
                                        </p:attrNameLst>
                                      </p:cBhvr>
                                      <p:rCtr x="7917"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76" grpId="0" animBg="1"/>
      <p:bldP spid="67" grpId="0"/>
      <p:bldP spid="68" grpId="0"/>
      <p:bldP spid="69" grpId="0"/>
      <p:bldP spid="70" grpId="0"/>
      <p:bldP spid="71" grpId="0" animBg="1"/>
      <p:bldP spid="72" grpId="0" animBg="1"/>
      <p:bldP spid="73" grpId="0" animBg="1"/>
      <p:bldP spid="74" grpId="0" animBg="1"/>
      <p:bldP spid="75" grpId="0" animBg="1"/>
      <p:bldP spid="7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0D5254E5-D14B-4446-B9FE-9F473AE2CD9A}"/>
              </a:ext>
            </a:extLst>
          </p:cNvPr>
          <p:cNvSpPr>
            <a:spLocks noGrp="1"/>
          </p:cNvSpPr>
          <p:nvPr>
            <p:ph type="title"/>
          </p:nvPr>
        </p:nvSpPr>
        <p:spPr/>
        <p:txBody>
          <a:bodyPr/>
          <a:lstStyle/>
          <a:p>
            <a:r>
              <a:rPr lang="en-US" dirty="0"/>
              <a:t>Stalling the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6" name="Group 35">
            <a:extLst>
              <a:ext uri="{FF2B5EF4-FFF2-40B4-BE49-F238E27FC236}">
                <a16:creationId xmlns:a16="http://schemas.microsoft.com/office/drawing/2014/main" id="{2EAD6240-F4BC-014E-93BA-9EE3FA321042}"/>
              </a:ext>
            </a:extLst>
          </p:cNvPr>
          <p:cNvGrpSpPr/>
          <p:nvPr/>
        </p:nvGrpSpPr>
        <p:grpSpPr>
          <a:xfrm>
            <a:off x="2089684" y="1978166"/>
            <a:ext cx="7675681" cy="3211689"/>
            <a:chOff x="863226" y="1851660"/>
            <a:chExt cx="10566774" cy="4421393"/>
          </a:xfrm>
        </p:grpSpPr>
        <p:pic>
          <p:nvPicPr>
            <p:cNvPr id="37" name="Content Placeholder 22" descr="Diagram&#10;&#10;Description automatically generated">
              <a:extLst>
                <a:ext uri="{FF2B5EF4-FFF2-40B4-BE49-F238E27FC236}">
                  <a16:creationId xmlns:a16="http://schemas.microsoft.com/office/drawing/2014/main" id="{A86A498B-F16D-764F-996B-E406E4ABB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8" name="Rectangle 37">
              <a:extLst>
                <a:ext uri="{FF2B5EF4-FFF2-40B4-BE49-F238E27FC236}">
                  <a16:creationId xmlns:a16="http://schemas.microsoft.com/office/drawing/2014/main" id="{9043D7E3-E925-C84E-994F-F48BD968A135}"/>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38">
              <a:extLst>
                <a:ext uri="{FF2B5EF4-FFF2-40B4-BE49-F238E27FC236}">
                  <a16:creationId xmlns:a16="http://schemas.microsoft.com/office/drawing/2014/main" id="{9E2C9068-7DC0-A741-98E5-14C768F9B0E0}"/>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a:extLst>
                <a:ext uri="{FF2B5EF4-FFF2-40B4-BE49-F238E27FC236}">
                  <a16:creationId xmlns:a16="http://schemas.microsoft.com/office/drawing/2014/main" id="{23F927BE-8B5E-BC4C-8F18-1A5D774D05B4}"/>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2" name="Rectangle 41">
              <a:extLst>
                <a:ext uri="{FF2B5EF4-FFF2-40B4-BE49-F238E27FC236}">
                  <a16:creationId xmlns:a16="http://schemas.microsoft.com/office/drawing/2014/main" id="{555C12C0-8929-B043-8B5C-04B68A86B223}"/>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4" name="Rectangle 43">
              <a:extLst>
                <a:ext uri="{FF2B5EF4-FFF2-40B4-BE49-F238E27FC236}">
                  <a16:creationId xmlns:a16="http://schemas.microsoft.com/office/drawing/2014/main" id="{EB79CC0E-B479-B846-99B9-72B173C046A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6" name="Rectangle 45">
              <a:extLst>
                <a:ext uri="{FF2B5EF4-FFF2-40B4-BE49-F238E27FC236}">
                  <a16:creationId xmlns:a16="http://schemas.microsoft.com/office/drawing/2014/main" id="{D3CF5D0C-968E-294F-903A-9AF424A793D3}"/>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8" name="Straight Arrow Connector 47">
              <a:extLst>
                <a:ext uri="{FF2B5EF4-FFF2-40B4-BE49-F238E27FC236}">
                  <a16:creationId xmlns:a16="http://schemas.microsoft.com/office/drawing/2014/main" id="{16FAAFFF-4236-F041-8425-B39AFEC0F77C}"/>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F72011A4-C8E0-C541-B898-D81C25CEFCE7}"/>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600F9A9C-A4F0-0F4A-B329-2182B5048BE2}"/>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51" name="TextBox 50">
            <a:extLst>
              <a:ext uri="{FF2B5EF4-FFF2-40B4-BE49-F238E27FC236}">
                <a16:creationId xmlns:a16="http://schemas.microsoft.com/office/drawing/2014/main" id="{7ED38770-0334-1448-AE26-E87286A5CF19}"/>
              </a:ext>
            </a:extLst>
          </p:cNvPr>
          <p:cNvSpPr txBox="1"/>
          <p:nvPr/>
        </p:nvSpPr>
        <p:spPr>
          <a:xfrm>
            <a:off x="9691834" y="5169152"/>
            <a:ext cx="603050" cy="369332"/>
          </a:xfrm>
          <a:prstGeom prst="rect">
            <a:avLst/>
          </a:prstGeom>
          <a:noFill/>
        </p:spPr>
        <p:txBody>
          <a:bodyPr wrap="none" rtlCol="0">
            <a:spAutoFit/>
          </a:bodyPr>
          <a:lstStyle/>
          <a:p>
            <a:pPr algn="ctr"/>
            <a:r>
              <a:rPr lang="en-US" b="1" dirty="0">
                <a:solidFill>
                  <a:srgbClr val="0432FF"/>
                </a:solidFill>
                <a:latin typeface="Lucida Sans Typewriter" panose="020B0509030504030204" pitchFamily="49" charset="77"/>
              </a:rPr>
              <a:t>add</a:t>
            </a:r>
          </a:p>
        </p:txBody>
      </p:sp>
      <p:sp>
        <p:nvSpPr>
          <p:cNvPr id="67" name="TextBox 66">
            <a:extLst>
              <a:ext uri="{FF2B5EF4-FFF2-40B4-BE49-F238E27FC236}">
                <a16:creationId xmlns:a16="http://schemas.microsoft.com/office/drawing/2014/main" id="{EE04584E-818E-D846-B012-B9CA82550E80}"/>
              </a:ext>
            </a:extLst>
          </p:cNvPr>
          <p:cNvSpPr txBox="1"/>
          <p:nvPr/>
        </p:nvSpPr>
        <p:spPr>
          <a:xfrm>
            <a:off x="8146868" y="5160325"/>
            <a:ext cx="1021433"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nop</a:t>
            </a:r>
            <a:r>
              <a:rPr lang="en-US" b="1" dirty="0">
                <a:solidFill>
                  <a:srgbClr val="0432FF"/>
                </a:solidFill>
                <a:latin typeface="Lucida Sans Typewriter" panose="020B0509030504030204" pitchFamily="49" charset="77"/>
              </a:rPr>
              <a:t> #1</a:t>
            </a:r>
          </a:p>
        </p:txBody>
      </p:sp>
      <p:sp>
        <p:nvSpPr>
          <p:cNvPr id="68" name="TextBox 67">
            <a:extLst>
              <a:ext uri="{FF2B5EF4-FFF2-40B4-BE49-F238E27FC236}">
                <a16:creationId xmlns:a16="http://schemas.microsoft.com/office/drawing/2014/main" id="{5967D2CA-ECE1-B548-A405-300246E15294}"/>
              </a:ext>
            </a:extLst>
          </p:cNvPr>
          <p:cNvSpPr txBox="1"/>
          <p:nvPr/>
        </p:nvSpPr>
        <p:spPr>
          <a:xfrm>
            <a:off x="6500948" y="5160325"/>
            <a:ext cx="1021433"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nop</a:t>
            </a:r>
            <a:r>
              <a:rPr lang="en-US" b="1" dirty="0">
                <a:solidFill>
                  <a:srgbClr val="0432FF"/>
                </a:solidFill>
                <a:latin typeface="Lucida Sans Typewriter" panose="020B0509030504030204" pitchFamily="49" charset="77"/>
              </a:rPr>
              <a:t> #2</a:t>
            </a:r>
          </a:p>
        </p:txBody>
      </p:sp>
      <p:sp>
        <p:nvSpPr>
          <p:cNvPr id="69" name="TextBox 68">
            <a:extLst>
              <a:ext uri="{FF2B5EF4-FFF2-40B4-BE49-F238E27FC236}">
                <a16:creationId xmlns:a16="http://schemas.microsoft.com/office/drawing/2014/main" id="{CE1F44B4-33CA-1A4A-BFCC-7046A9B75619}"/>
              </a:ext>
            </a:extLst>
          </p:cNvPr>
          <p:cNvSpPr txBox="1"/>
          <p:nvPr/>
        </p:nvSpPr>
        <p:spPr>
          <a:xfrm>
            <a:off x="5018455" y="5169969"/>
            <a:ext cx="603050" cy="369332"/>
          </a:xfrm>
          <a:prstGeom prst="rect">
            <a:avLst/>
          </a:prstGeom>
          <a:noFill/>
        </p:spPr>
        <p:txBody>
          <a:bodyPr wrap="none" rtlCol="0">
            <a:spAutoFit/>
          </a:bodyPr>
          <a:lstStyle/>
          <a:p>
            <a:pPr algn="ctr"/>
            <a:r>
              <a:rPr lang="en-US" b="1" dirty="0">
                <a:solidFill>
                  <a:srgbClr val="0432FF"/>
                </a:solidFill>
                <a:latin typeface="Lucida Sans Typewriter" panose="020B0509030504030204" pitchFamily="49" charset="77"/>
              </a:rPr>
              <a:t>str</a:t>
            </a:r>
          </a:p>
        </p:txBody>
      </p:sp>
      <p:sp>
        <p:nvSpPr>
          <p:cNvPr id="70" name="TextBox 69">
            <a:extLst>
              <a:ext uri="{FF2B5EF4-FFF2-40B4-BE49-F238E27FC236}">
                <a16:creationId xmlns:a16="http://schemas.microsoft.com/office/drawing/2014/main" id="{DCBECE72-7C0F-7244-9048-814E6E0C5243}"/>
              </a:ext>
            </a:extLst>
          </p:cNvPr>
          <p:cNvSpPr txBox="1"/>
          <p:nvPr/>
        </p:nvSpPr>
        <p:spPr>
          <a:xfrm>
            <a:off x="2763844" y="5169969"/>
            <a:ext cx="603050" cy="369332"/>
          </a:xfrm>
          <a:prstGeom prst="rect">
            <a:avLst/>
          </a:prstGeom>
          <a:noFill/>
        </p:spPr>
        <p:txBody>
          <a:bodyPr wrap="none" rtlCol="0">
            <a:spAutoFit/>
          </a:bodyPr>
          <a:lstStyle/>
          <a:p>
            <a:pPr algn="ctr"/>
            <a:r>
              <a:rPr lang="en-US" b="1" dirty="0" err="1">
                <a:solidFill>
                  <a:srgbClr val="0432FF"/>
                </a:solidFill>
                <a:latin typeface="Lucida Sans Typewriter" panose="020B0509030504030204" pitchFamily="49" charset="77"/>
              </a:rPr>
              <a:t>mul</a:t>
            </a:r>
            <a:endParaRPr lang="en-US" b="1" dirty="0">
              <a:solidFill>
                <a:srgbClr val="0432FF"/>
              </a:solidFill>
              <a:latin typeface="Lucida Sans Typewriter" panose="020B0509030504030204" pitchFamily="49" charset="77"/>
            </a:endParaRPr>
          </a:p>
        </p:txBody>
      </p:sp>
      <p:sp>
        <p:nvSpPr>
          <p:cNvPr id="71" name="TextBox 70">
            <a:extLst>
              <a:ext uri="{FF2B5EF4-FFF2-40B4-BE49-F238E27FC236}">
                <a16:creationId xmlns:a16="http://schemas.microsoft.com/office/drawing/2014/main" id="{5D4527AE-F390-E94C-8A22-408F5BE80168}"/>
              </a:ext>
            </a:extLst>
          </p:cNvPr>
          <p:cNvSpPr txBox="1"/>
          <p:nvPr/>
        </p:nvSpPr>
        <p:spPr>
          <a:xfrm>
            <a:off x="9156651" y="4056570"/>
            <a:ext cx="538930" cy="369332"/>
          </a:xfrm>
          <a:prstGeom prst="rect">
            <a:avLst/>
          </a:prstGeom>
          <a:solidFill>
            <a:schemeClr val="accent2">
              <a:lumMod val="20000"/>
              <a:lumOff val="80000"/>
            </a:schemeClr>
          </a:solidFill>
        </p:spPr>
        <p:txBody>
          <a:bodyPr wrap="none" rtlCol="0">
            <a:spAutoFit/>
          </a:bodyPr>
          <a:lstStyle/>
          <a:p>
            <a:pPr algn="ctr"/>
            <a:r>
              <a:rPr lang="en-US" dirty="0"/>
              <a:t>add</a:t>
            </a:r>
          </a:p>
        </p:txBody>
      </p:sp>
      <p:sp>
        <p:nvSpPr>
          <p:cNvPr id="72" name="TextBox 71">
            <a:extLst>
              <a:ext uri="{FF2B5EF4-FFF2-40B4-BE49-F238E27FC236}">
                <a16:creationId xmlns:a16="http://schemas.microsoft.com/office/drawing/2014/main" id="{ABDB3AFD-5283-434C-9756-BB384DB83514}"/>
              </a:ext>
            </a:extLst>
          </p:cNvPr>
          <p:cNvSpPr txBox="1"/>
          <p:nvPr/>
        </p:nvSpPr>
        <p:spPr>
          <a:xfrm>
            <a:off x="7347967" y="4056570"/>
            <a:ext cx="550151" cy="369332"/>
          </a:xfrm>
          <a:prstGeom prst="rect">
            <a:avLst/>
          </a:prstGeom>
          <a:solidFill>
            <a:schemeClr val="accent2">
              <a:lumMod val="20000"/>
              <a:lumOff val="80000"/>
            </a:schemeClr>
          </a:solidFill>
        </p:spPr>
        <p:txBody>
          <a:bodyPr wrap="none" rtlCol="0">
            <a:spAutoFit/>
          </a:bodyPr>
          <a:lstStyle/>
          <a:p>
            <a:pPr algn="ctr"/>
            <a:r>
              <a:rPr lang="en-US" dirty="0" err="1"/>
              <a:t>nop</a:t>
            </a:r>
            <a:endParaRPr lang="en-US" dirty="0"/>
          </a:p>
        </p:txBody>
      </p:sp>
      <p:sp>
        <p:nvSpPr>
          <p:cNvPr id="73" name="TextBox 72">
            <a:extLst>
              <a:ext uri="{FF2B5EF4-FFF2-40B4-BE49-F238E27FC236}">
                <a16:creationId xmlns:a16="http://schemas.microsoft.com/office/drawing/2014/main" id="{6885B83C-0AC1-6E4E-8A9C-82D6F7D381E2}"/>
              </a:ext>
            </a:extLst>
          </p:cNvPr>
          <p:cNvSpPr txBox="1"/>
          <p:nvPr/>
        </p:nvSpPr>
        <p:spPr>
          <a:xfrm>
            <a:off x="6189977" y="4056570"/>
            <a:ext cx="550151" cy="369332"/>
          </a:xfrm>
          <a:prstGeom prst="rect">
            <a:avLst/>
          </a:prstGeom>
          <a:solidFill>
            <a:schemeClr val="accent2">
              <a:lumMod val="20000"/>
              <a:lumOff val="80000"/>
            </a:schemeClr>
          </a:solidFill>
        </p:spPr>
        <p:txBody>
          <a:bodyPr wrap="none" rtlCol="0">
            <a:spAutoFit/>
          </a:bodyPr>
          <a:lstStyle/>
          <a:p>
            <a:pPr algn="ctr"/>
            <a:r>
              <a:rPr lang="en-US" dirty="0" err="1"/>
              <a:t>nop</a:t>
            </a:r>
            <a:endParaRPr lang="en-US" dirty="0"/>
          </a:p>
        </p:txBody>
      </p:sp>
      <p:sp>
        <p:nvSpPr>
          <p:cNvPr id="74" name="TextBox 73">
            <a:extLst>
              <a:ext uri="{FF2B5EF4-FFF2-40B4-BE49-F238E27FC236}">
                <a16:creationId xmlns:a16="http://schemas.microsoft.com/office/drawing/2014/main" id="{632BB013-AC10-F047-A0DE-FEF38FA95255}"/>
              </a:ext>
            </a:extLst>
          </p:cNvPr>
          <p:cNvSpPr txBox="1"/>
          <p:nvPr/>
        </p:nvSpPr>
        <p:spPr>
          <a:xfrm>
            <a:off x="4006503" y="4056570"/>
            <a:ext cx="428964" cy="369332"/>
          </a:xfrm>
          <a:prstGeom prst="rect">
            <a:avLst/>
          </a:prstGeom>
          <a:solidFill>
            <a:schemeClr val="accent2">
              <a:lumMod val="20000"/>
              <a:lumOff val="80000"/>
            </a:schemeClr>
          </a:solidFill>
        </p:spPr>
        <p:txBody>
          <a:bodyPr wrap="none" rtlCol="0">
            <a:spAutoFit/>
          </a:bodyPr>
          <a:lstStyle/>
          <a:p>
            <a:pPr algn="ctr"/>
            <a:r>
              <a:rPr lang="en-US" dirty="0"/>
              <a:t>str</a:t>
            </a:r>
          </a:p>
        </p:txBody>
      </p:sp>
      <p:sp>
        <p:nvSpPr>
          <p:cNvPr id="75" name="TextBox 74">
            <a:extLst>
              <a:ext uri="{FF2B5EF4-FFF2-40B4-BE49-F238E27FC236}">
                <a16:creationId xmlns:a16="http://schemas.microsoft.com/office/drawing/2014/main" id="{72ED1C71-96D6-E44F-B561-80833B1DB8BB}"/>
              </a:ext>
            </a:extLst>
          </p:cNvPr>
          <p:cNvSpPr txBox="1"/>
          <p:nvPr/>
        </p:nvSpPr>
        <p:spPr>
          <a:xfrm>
            <a:off x="1865846" y="4056570"/>
            <a:ext cx="869149" cy="369332"/>
          </a:xfrm>
          <a:prstGeom prst="rect">
            <a:avLst/>
          </a:prstGeom>
          <a:solidFill>
            <a:schemeClr val="accent2">
              <a:lumMod val="20000"/>
              <a:lumOff val="80000"/>
            </a:schemeClr>
          </a:solidFill>
        </p:spPr>
        <p:txBody>
          <a:bodyPr wrap="none" rtlCol="0">
            <a:spAutoFit/>
          </a:bodyPr>
          <a:lstStyle/>
          <a:p>
            <a:pPr algn="ctr"/>
            <a:r>
              <a:rPr lang="en-US" dirty="0"/>
              <a:t>0x4000</a:t>
            </a:r>
          </a:p>
        </p:txBody>
      </p:sp>
      <p:sp>
        <p:nvSpPr>
          <p:cNvPr id="29" name="TextBox 28">
            <a:extLst>
              <a:ext uri="{FF2B5EF4-FFF2-40B4-BE49-F238E27FC236}">
                <a16:creationId xmlns:a16="http://schemas.microsoft.com/office/drawing/2014/main" id="{1C57D727-9196-F646-9654-45590E5EF51F}"/>
              </a:ext>
            </a:extLst>
          </p:cNvPr>
          <p:cNvSpPr txBox="1"/>
          <p:nvPr/>
        </p:nvSpPr>
        <p:spPr>
          <a:xfrm>
            <a:off x="6189977" y="4041805"/>
            <a:ext cx="550151" cy="369332"/>
          </a:xfrm>
          <a:prstGeom prst="rect">
            <a:avLst/>
          </a:prstGeom>
          <a:solidFill>
            <a:schemeClr val="accent2">
              <a:lumMod val="20000"/>
              <a:lumOff val="80000"/>
            </a:schemeClr>
          </a:solidFill>
        </p:spPr>
        <p:txBody>
          <a:bodyPr wrap="none" rtlCol="0">
            <a:spAutoFit/>
          </a:bodyPr>
          <a:lstStyle/>
          <a:p>
            <a:pPr algn="ctr"/>
            <a:r>
              <a:rPr lang="en-US" dirty="0" err="1"/>
              <a:t>nop</a:t>
            </a:r>
            <a:endParaRPr lang="en-US" dirty="0"/>
          </a:p>
        </p:txBody>
      </p:sp>
      <p:sp>
        <p:nvSpPr>
          <p:cNvPr id="31" name="TextBox 30">
            <a:extLst>
              <a:ext uri="{FF2B5EF4-FFF2-40B4-BE49-F238E27FC236}">
                <a16:creationId xmlns:a16="http://schemas.microsoft.com/office/drawing/2014/main" id="{6DC6F3FE-5F1E-4A48-B1EF-30E31F5051E5}"/>
              </a:ext>
            </a:extLst>
          </p:cNvPr>
          <p:cNvSpPr txBox="1"/>
          <p:nvPr/>
        </p:nvSpPr>
        <p:spPr>
          <a:xfrm>
            <a:off x="6500947" y="5169152"/>
            <a:ext cx="1021434" cy="369332"/>
          </a:xfrm>
          <a:prstGeom prst="rect">
            <a:avLst/>
          </a:prstGeom>
          <a:noFill/>
        </p:spPr>
        <p:txBody>
          <a:bodyPr wrap="none" rtlCol="0">
            <a:spAutoFit/>
          </a:bodyPr>
          <a:lstStyle/>
          <a:p>
            <a:pPr algn="ctr"/>
            <a:r>
              <a:rPr lang="en-US" b="1" dirty="0">
                <a:solidFill>
                  <a:srgbClr val="0432FF"/>
                </a:solidFill>
                <a:latin typeface="Lucida Sans Typewriter" panose="020B0509030504030204" pitchFamily="49" charset="77"/>
              </a:rPr>
              <a:t>bubble</a:t>
            </a:r>
          </a:p>
        </p:txBody>
      </p:sp>
      <p:sp>
        <p:nvSpPr>
          <p:cNvPr id="2" name="TextBox 1">
            <a:extLst>
              <a:ext uri="{FF2B5EF4-FFF2-40B4-BE49-F238E27FC236}">
                <a16:creationId xmlns:a16="http://schemas.microsoft.com/office/drawing/2014/main" id="{F6BA53FF-206A-DD42-9507-2948A8690B8C}"/>
              </a:ext>
            </a:extLst>
          </p:cNvPr>
          <p:cNvSpPr txBox="1"/>
          <p:nvPr/>
        </p:nvSpPr>
        <p:spPr>
          <a:xfrm rot="18000000">
            <a:off x="5710800" y="5762752"/>
            <a:ext cx="840295" cy="369332"/>
          </a:xfrm>
          <a:prstGeom prst="rect">
            <a:avLst/>
          </a:prstGeom>
          <a:noFill/>
        </p:spPr>
        <p:txBody>
          <a:bodyPr wrap="none" rtlCol="0">
            <a:spAutoFit/>
          </a:bodyPr>
          <a:lstStyle/>
          <a:p>
            <a:r>
              <a:rPr lang="en-US" dirty="0"/>
              <a:t>bubble</a:t>
            </a:r>
          </a:p>
        </p:txBody>
      </p:sp>
      <p:cxnSp>
        <p:nvCxnSpPr>
          <p:cNvPr id="7" name="Straight Arrow Connector 6">
            <a:extLst>
              <a:ext uri="{FF2B5EF4-FFF2-40B4-BE49-F238E27FC236}">
                <a16:creationId xmlns:a16="http://schemas.microsoft.com/office/drawing/2014/main" id="{718EE3B7-C2EF-B945-87B4-C629E6FB1353}"/>
              </a:ext>
            </a:extLst>
          </p:cNvPr>
          <p:cNvCxnSpPr>
            <a:stCxn id="2" idx="3"/>
          </p:cNvCxnSpPr>
          <p:nvPr/>
        </p:nvCxnSpPr>
        <p:spPr>
          <a:xfrm flipV="1">
            <a:off x="6341021" y="5068331"/>
            <a:ext cx="124031" cy="515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83D5C7A-62A7-694E-8EED-5AF3F8887183}"/>
              </a:ext>
            </a:extLst>
          </p:cNvPr>
          <p:cNvSpPr txBox="1"/>
          <p:nvPr/>
        </p:nvSpPr>
        <p:spPr>
          <a:xfrm rot="18000000">
            <a:off x="3470279" y="5762752"/>
            <a:ext cx="840295" cy="369332"/>
          </a:xfrm>
          <a:prstGeom prst="rect">
            <a:avLst/>
          </a:prstGeom>
          <a:noFill/>
        </p:spPr>
        <p:txBody>
          <a:bodyPr wrap="none" rtlCol="0">
            <a:spAutoFit/>
          </a:bodyPr>
          <a:lstStyle/>
          <a:p>
            <a:r>
              <a:rPr lang="en-US" dirty="0"/>
              <a:t>bubble</a:t>
            </a:r>
          </a:p>
        </p:txBody>
      </p:sp>
      <p:cxnSp>
        <p:nvCxnSpPr>
          <p:cNvPr id="41" name="Straight Arrow Connector 40">
            <a:extLst>
              <a:ext uri="{FF2B5EF4-FFF2-40B4-BE49-F238E27FC236}">
                <a16:creationId xmlns:a16="http://schemas.microsoft.com/office/drawing/2014/main" id="{6F9B6C3D-E99D-7C4D-A892-6119AF2D2DDA}"/>
              </a:ext>
            </a:extLst>
          </p:cNvPr>
          <p:cNvCxnSpPr>
            <a:cxnSpLocks/>
            <a:stCxn id="35" idx="3"/>
            <a:endCxn id="40" idx="2"/>
          </p:cNvCxnSpPr>
          <p:nvPr/>
        </p:nvCxnSpPr>
        <p:spPr>
          <a:xfrm flipV="1">
            <a:off x="4100500" y="5048221"/>
            <a:ext cx="120486" cy="5353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47144E9-A489-0D4A-9980-2BEE657E378A}"/>
              </a:ext>
            </a:extLst>
          </p:cNvPr>
          <p:cNvSpPr txBox="1"/>
          <p:nvPr/>
        </p:nvSpPr>
        <p:spPr>
          <a:xfrm rot="18000000">
            <a:off x="1445700" y="5762751"/>
            <a:ext cx="840295" cy="369332"/>
          </a:xfrm>
          <a:prstGeom prst="rect">
            <a:avLst/>
          </a:prstGeom>
          <a:noFill/>
        </p:spPr>
        <p:txBody>
          <a:bodyPr wrap="none" rtlCol="0">
            <a:spAutoFit/>
          </a:bodyPr>
          <a:lstStyle/>
          <a:p>
            <a:r>
              <a:rPr lang="en-US" dirty="0"/>
              <a:t>bubble</a:t>
            </a:r>
          </a:p>
        </p:txBody>
      </p:sp>
      <p:cxnSp>
        <p:nvCxnSpPr>
          <p:cNvPr id="45" name="Straight Arrow Connector 44">
            <a:extLst>
              <a:ext uri="{FF2B5EF4-FFF2-40B4-BE49-F238E27FC236}">
                <a16:creationId xmlns:a16="http://schemas.microsoft.com/office/drawing/2014/main" id="{D0D4D265-9FDC-1044-9161-B6454DBC785E}"/>
              </a:ext>
            </a:extLst>
          </p:cNvPr>
          <p:cNvCxnSpPr>
            <a:cxnSpLocks/>
            <a:stCxn id="43" idx="3"/>
            <a:endCxn id="75" idx="2"/>
          </p:cNvCxnSpPr>
          <p:nvPr/>
        </p:nvCxnSpPr>
        <p:spPr>
          <a:xfrm flipV="1">
            <a:off x="2075921" y="4425902"/>
            <a:ext cx="224500" cy="1157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55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1000"/>
                                        <p:tgtEl>
                                          <p:spTgt spid="51"/>
                                        </p:tgtEl>
                                      </p:cBhvr>
                                    </p:animEffect>
                                    <p:set>
                                      <p:cBhvr>
                                        <p:cTn id="7" dur="1" fill="hold">
                                          <p:stCondLst>
                                            <p:cond delay="999"/>
                                          </p:stCondLst>
                                        </p:cTn>
                                        <p:tgtEl>
                                          <p:spTgt spid="5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1000"/>
                                        <p:tgtEl>
                                          <p:spTgt spid="71"/>
                                        </p:tgtEl>
                                      </p:cBhvr>
                                    </p:animEffect>
                                    <p:set>
                                      <p:cBhvr>
                                        <p:cTn id="10" dur="1" fill="hold">
                                          <p:stCondLst>
                                            <p:cond delay="999"/>
                                          </p:stCondLst>
                                        </p:cTn>
                                        <p:tgtEl>
                                          <p:spTgt spid="71"/>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4.16667E-7 2.96296E-6 L 0.14909 2.96296E-6 " pathEditMode="relative" rAng="0" ptsTypes="AA">
                                      <p:cBhvr>
                                        <p:cTn id="12" dur="1000" fill="hold"/>
                                        <p:tgtEl>
                                          <p:spTgt spid="72"/>
                                        </p:tgtEl>
                                        <p:attrNameLst>
                                          <p:attrName>ppt_x</p:attrName>
                                          <p:attrName>ppt_y</p:attrName>
                                        </p:attrNameLst>
                                      </p:cBhvr>
                                      <p:rCtr x="7448" y="0"/>
                                    </p:animMotion>
                                  </p:childTnLst>
                                </p:cTn>
                              </p:par>
                              <p:par>
                                <p:cTn id="13" presetID="42" presetClass="path" presetSubtype="0" accel="50000" decel="50000" fill="hold" grpId="0" nodeType="withEffect">
                                  <p:stCondLst>
                                    <p:cond delay="0"/>
                                  </p:stCondLst>
                                  <p:childTnLst>
                                    <p:animMotion origin="layout" path="M 3.95833E-6 1.85185E-6 L 0.10846 0.00092 " pathEditMode="relative" rAng="0" ptsTypes="AA">
                                      <p:cBhvr>
                                        <p:cTn id="14" dur="1000" fill="hold"/>
                                        <p:tgtEl>
                                          <p:spTgt spid="67"/>
                                        </p:tgtEl>
                                        <p:attrNameLst>
                                          <p:attrName>ppt_x</p:attrName>
                                          <p:attrName>ppt_y</p:attrName>
                                        </p:attrNameLst>
                                      </p:cBhvr>
                                      <p:rCtr x="5417" y="46"/>
                                    </p:animMotion>
                                  </p:childTnLst>
                                </p:cTn>
                              </p:par>
                              <p:par>
                                <p:cTn id="15" presetID="42" presetClass="path" presetSubtype="0" accel="50000" decel="50000" fill="hold" grpId="0" nodeType="withEffect">
                                  <p:stCondLst>
                                    <p:cond delay="0"/>
                                  </p:stCondLst>
                                  <p:childTnLst>
                                    <p:animMotion origin="layout" path="M 1.66667E-6 2.96296E-6 L 0.09505 2.96296E-6 " pathEditMode="relative" rAng="0" ptsTypes="AA">
                                      <p:cBhvr>
                                        <p:cTn id="16" dur="1000" fill="hold"/>
                                        <p:tgtEl>
                                          <p:spTgt spid="73"/>
                                        </p:tgtEl>
                                        <p:attrNameLst>
                                          <p:attrName>ppt_x</p:attrName>
                                          <p:attrName>ppt_y</p:attrName>
                                        </p:attrNameLst>
                                      </p:cBhvr>
                                      <p:rCtr x="4870" y="0"/>
                                    </p:animMotion>
                                  </p:childTnLst>
                                </p:cTn>
                              </p:par>
                              <p:par>
                                <p:cTn id="17" presetID="42" presetClass="path" presetSubtype="0" accel="50000" decel="50000" fill="hold" grpId="0" nodeType="withEffect">
                                  <p:stCondLst>
                                    <p:cond delay="0"/>
                                  </p:stCondLst>
                                  <p:childTnLst>
                                    <p:animMotion origin="layout" path="M -2.08333E-7 1.85185E-6 L 0.13489 -4.07407E-6 " pathEditMode="relative" rAng="0" ptsTypes="AA">
                                      <p:cBhvr>
                                        <p:cTn id="18" dur="1000" fill="hold"/>
                                        <p:tgtEl>
                                          <p:spTgt spid="68"/>
                                        </p:tgtEl>
                                        <p:attrNameLst>
                                          <p:attrName>ppt_x</p:attrName>
                                          <p:attrName>ppt_y</p:attrName>
                                        </p:attrNameLst>
                                      </p:cBhvr>
                                      <p:rCtr x="6914" y="46"/>
                                    </p:animMotion>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10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1000"/>
                                        <p:tgtEl>
                                          <p:spTgt spid="29"/>
                                        </p:tgtEl>
                                      </p:cBhvr>
                                    </p:animEffect>
                                  </p:childTnLst>
                                </p:cTn>
                              </p:par>
                              <p:par>
                                <p:cTn id="27" presetID="9"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1000"/>
                                        <p:tgtEl>
                                          <p:spTgt spid="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1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1000"/>
                                        <p:tgtEl>
                                          <p:spTgt spid="4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1000"/>
                                        <p:tgtEl>
                                          <p:spTgt spid="35"/>
                                        </p:tgtEl>
                                      </p:cBhvr>
                                    </p:animEffect>
                                  </p:childTnLst>
                                </p:cTn>
                              </p:par>
                              <p:par>
                                <p:cTn id="41" presetID="9"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1000"/>
                                        <p:tgtEl>
                                          <p:spTgt spid="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dissolve">
                                      <p:cBhvr>
                                        <p:cTn id="4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7" grpId="0"/>
      <p:bldP spid="68" grpId="0"/>
      <p:bldP spid="71" grpId="0" animBg="1"/>
      <p:bldP spid="72" grpId="0" animBg="1"/>
      <p:bldP spid="73" grpId="0" animBg="1"/>
      <p:bldP spid="29" grpId="0" animBg="1"/>
      <p:bldP spid="31" grpId="0"/>
      <p:bldP spid="2" grpId="0"/>
      <p:bldP spid="35" grpId="0"/>
      <p:bldP spid="4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B4B159-F2A3-6742-95A3-6E669A371C61}"/>
              </a:ext>
            </a:extLst>
          </p:cNvPr>
          <p:cNvSpPr>
            <a:spLocks noGrp="1"/>
          </p:cNvSpPr>
          <p:nvPr>
            <p:ph type="title"/>
          </p:nvPr>
        </p:nvSpPr>
        <p:spPr/>
        <p:txBody>
          <a:bodyPr/>
          <a:lstStyle/>
          <a:p>
            <a:r>
              <a:rPr lang="en-US" dirty="0"/>
              <a:t>Stalling the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29CB00B4-2E33-D945-9A0A-3080978EC2BC}"/>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9" name="Rectangle 8">
            <a:extLst>
              <a:ext uri="{FF2B5EF4-FFF2-40B4-BE49-F238E27FC236}">
                <a16:creationId xmlns:a16="http://schemas.microsoft.com/office/drawing/2014/main" id="{6979C3C8-6E2B-C445-8357-739665EFFC52}"/>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0" name="Rectangle 9">
            <a:extLst>
              <a:ext uri="{FF2B5EF4-FFF2-40B4-BE49-F238E27FC236}">
                <a16:creationId xmlns:a16="http://schemas.microsoft.com/office/drawing/2014/main" id="{F9A8118B-B954-AE4E-B1E5-EDDF1F05F156}"/>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1" name="Rectangle 10">
            <a:extLst>
              <a:ext uri="{FF2B5EF4-FFF2-40B4-BE49-F238E27FC236}">
                <a16:creationId xmlns:a16="http://schemas.microsoft.com/office/drawing/2014/main" id="{9720C8F8-1051-584A-B660-F1EA74B7F516}"/>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Rectangle 11">
            <a:extLst>
              <a:ext uri="{FF2B5EF4-FFF2-40B4-BE49-F238E27FC236}">
                <a16:creationId xmlns:a16="http://schemas.microsoft.com/office/drawing/2014/main" id="{5F8004A0-AF85-1241-ACD1-266014E22C44}"/>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13" name="TextBox 12">
            <a:extLst>
              <a:ext uri="{FF2B5EF4-FFF2-40B4-BE49-F238E27FC236}">
                <a16:creationId xmlns:a16="http://schemas.microsoft.com/office/drawing/2014/main" id="{2D6C2FC5-6CC7-C148-A836-A1830FAB0881}"/>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4" name="Rectangle 13">
            <a:extLst>
              <a:ext uri="{FF2B5EF4-FFF2-40B4-BE49-F238E27FC236}">
                <a16:creationId xmlns:a16="http://schemas.microsoft.com/office/drawing/2014/main" id="{47249FEA-5493-2D4C-A382-39CB84F52F45}"/>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5" name="Rectangle 14">
            <a:extLst>
              <a:ext uri="{FF2B5EF4-FFF2-40B4-BE49-F238E27FC236}">
                <a16:creationId xmlns:a16="http://schemas.microsoft.com/office/drawing/2014/main" id="{8A105005-2C10-8F48-95F0-1EC749A1343C}"/>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6" name="Rectangle 15">
            <a:extLst>
              <a:ext uri="{FF2B5EF4-FFF2-40B4-BE49-F238E27FC236}">
                <a16:creationId xmlns:a16="http://schemas.microsoft.com/office/drawing/2014/main" id="{EFA77385-0269-A24A-A9C8-532E08F2BE90}"/>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7" name="Rectangle 16">
            <a:extLst>
              <a:ext uri="{FF2B5EF4-FFF2-40B4-BE49-F238E27FC236}">
                <a16:creationId xmlns:a16="http://schemas.microsoft.com/office/drawing/2014/main" id="{A86DD8B1-91A6-C941-AA9A-F7379D2AAAE5}"/>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8" name="Rectangle 17">
            <a:extLst>
              <a:ext uri="{FF2B5EF4-FFF2-40B4-BE49-F238E27FC236}">
                <a16:creationId xmlns:a16="http://schemas.microsoft.com/office/drawing/2014/main" id="{D5432AFB-B764-E241-A5F1-2A1E1F6C2A79}"/>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19" name="TextBox 18">
            <a:extLst>
              <a:ext uri="{FF2B5EF4-FFF2-40B4-BE49-F238E27FC236}">
                <a16:creationId xmlns:a16="http://schemas.microsoft.com/office/drawing/2014/main" id="{7ACF7776-D55F-F04C-9BFC-317900F46318}"/>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20" name="Rectangle 19">
            <a:extLst>
              <a:ext uri="{FF2B5EF4-FFF2-40B4-BE49-F238E27FC236}">
                <a16:creationId xmlns:a16="http://schemas.microsoft.com/office/drawing/2014/main" id="{F79BBDE9-96AD-B049-8B0E-A2CCCCB488E2}"/>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1" name="Rectangle 20">
            <a:extLst>
              <a:ext uri="{FF2B5EF4-FFF2-40B4-BE49-F238E27FC236}">
                <a16:creationId xmlns:a16="http://schemas.microsoft.com/office/drawing/2014/main" id="{171D233A-7BB1-EE44-9163-CB0D4A169FB3}"/>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2" name="Rectangle 21">
            <a:extLst>
              <a:ext uri="{FF2B5EF4-FFF2-40B4-BE49-F238E27FC236}">
                <a16:creationId xmlns:a16="http://schemas.microsoft.com/office/drawing/2014/main" id="{A210AA34-1B15-2340-B214-4201DFD9F903}"/>
              </a:ext>
            </a:extLst>
          </p:cNvPr>
          <p:cNvSpPr/>
          <p:nvPr/>
        </p:nvSpPr>
        <p:spPr>
          <a:xfrm>
            <a:off x="527538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3" name="Rectangle 22">
            <a:extLst>
              <a:ext uri="{FF2B5EF4-FFF2-40B4-BE49-F238E27FC236}">
                <a16:creationId xmlns:a16="http://schemas.microsoft.com/office/drawing/2014/main" id="{CEC99D47-4F4B-C449-B5E0-567600BA9280}"/>
              </a:ext>
            </a:extLst>
          </p:cNvPr>
          <p:cNvSpPr/>
          <p:nvPr/>
        </p:nvSpPr>
        <p:spPr>
          <a:xfrm>
            <a:off x="576775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4" name="Rectangle 23">
            <a:extLst>
              <a:ext uri="{FF2B5EF4-FFF2-40B4-BE49-F238E27FC236}">
                <a16:creationId xmlns:a16="http://schemas.microsoft.com/office/drawing/2014/main" id="{3BCCA18B-CA08-E640-8B1D-05819499EBAF}"/>
              </a:ext>
            </a:extLst>
          </p:cNvPr>
          <p:cNvSpPr/>
          <p:nvPr/>
        </p:nvSpPr>
        <p:spPr>
          <a:xfrm>
            <a:off x="6260122"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25" name="TextBox 24">
            <a:extLst>
              <a:ext uri="{FF2B5EF4-FFF2-40B4-BE49-F238E27FC236}">
                <a16:creationId xmlns:a16="http://schemas.microsoft.com/office/drawing/2014/main" id="{696C9A40-564D-D64F-BAD5-C3AA780A89E4}"/>
              </a:ext>
            </a:extLst>
          </p:cNvPr>
          <p:cNvSpPr txBox="1"/>
          <p:nvPr/>
        </p:nvSpPr>
        <p:spPr>
          <a:xfrm>
            <a:off x="922600" y="3809605"/>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26" name="Rectangle 25">
            <a:extLst>
              <a:ext uri="{FF2B5EF4-FFF2-40B4-BE49-F238E27FC236}">
                <a16:creationId xmlns:a16="http://schemas.microsoft.com/office/drawing/2014/main" id="{3CB52BC5-CD70-F045-B360-47C2633E61B7}"/>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a:extLst>
              <a:ext uri="{FF2B5EF4-FFF2-40B4-BE49-F238E27FC236}">
                <a16:creationId xmlns:a16="http://schemas.microsoft.com/office/drawing/2014/main" id="{97CB1CCA-28BA-6947-94E5-862378E31CA5}"/>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Rectangle 27">
            <a:extLst>
              <a:ext uri="{FF2B5EF4-FFF2-40B4-BE49-F238E27FC236}">
                <a16:creationId xmlns:a16="http://schemas.microsoft.com/office/drawing/2014/main" id="{9151B458-EE4C-0443-B16A-2BEF75E23FBF}"/>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a:extLst>
              <a:ext uri="{FF2B5EF4-FFF2-40B4-BE49-F238E27FC236}">
                <a16:creationId xmlns:a16="http://schemas.microsoft.com/office/drawing/2014/main" id="{188D26A1-CE17-2D4D-9EB9-2EC40A40A8BA}"/>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Rectangle 29">
            <a:extLst>
              <a:ext uri="{FF2B5EF4-FFF2-40B4-BE49-F238E27FC236}">
                <a16:creationId xmlns:a16="http://schemas.microsoft.com/office/drawing/2014/main" id="{8E5727E3-15D7-0943-BEC5-18C47F325BB0}"/>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1" name="Rectangle 30">
            <a:extLst>
              <a:ext uri="{FF2B5EF4-FFF2-40B4-BE49-F238E27FC236}">
                <a16:creationId xmlns:a16="http://schemas.microsoft.com/office/drawing/2014/main" id="{BC917D65-6E71-E74E-A759-0D8E3AF2D2A7}"/>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2" name="Rectangle 31">
            <a:extLst>
              <a:ext uri="{FF2B5EF4-FFF2-40B4-BE49-F238E27FC236}">
                <a16:creationId xmlns:a16="http://schemas.microsoft.com/office/drawing/2014/main" id="{0F011474-5EEA-2F4A-92F2-5C1B1333B03E}"/>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3" name="TextBox 32">
            <a:extLst>
              <a:ext uri="{FF2B5EF4-FFF2-40B4-BE49-F238E27FC236}">
                <a16:creationId xmlns:a16="http://schemas.microsoft.com/office/drawing/2014/main" id="{DE0D8875-A02F-194B-A48A-EE972C575592}"/>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4" name="Rectangle 33">
            <a:extLst>
              <a:ext uri="{FF2B5EF4-FFF2-40B4-BE49-F238E27FC236}">
                <a16:creationId xmlns:a16="http://schemas.microsoft.com/office/drawing/2014/main" id="{38930569-E5E3-C74C-9AE3-EA7F5E7DDA5C}"/>
              </a:ext>
            </a:extLst>
          </p:cNvPr>
          <p:cNvSpPr/>
          <p:nvPr/>
        </p:nvSpPr>
        <p:spPr>
          <a:xfrm>
            <a:off x="5275380"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5" name="Rectangle 34">
            <a:extLst>
              <a:ext uri="{FF2B5EF4-FFF2-40B4-BE49-F238E27FC236}">
                <a16:creationId xmlns:a16="http://schemas.microsoft.com/office/drawing/2014/main" id="{25C953B5-09D9-A34E-ADB1-B0995176763A}"/>
              </a:ext>
            </a:extLst>
          </p:cNvPr>
          <p:cNvSpPr/>
          <p:nvPr/>
        </p:nvSpPr>
        <p:spPr>
          <a:xfrm>
            <a:off x="6260122"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36" name="Rectangle 35">
            <a:extLst>
              <a:ext uri="{FF2B5EF4-FFF2-40B4-BE49-F238E27FC236}">
                <a16:creationId xmlns:a16="http://schemas.microsoft.com/office/drawing/2014/main" id="{802553FC-AD53-5041-A182-04941AAB355D}"/>
              </a:ext>
            </a:extLst>
          </p:cNvPr>
          <p:cNvSpPr/>
          <p:nvPr/>
        </p:nvSpPr>
        <p:spPr>
          <a:xfrm>
            <a:off x="6752491"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37" name="Rectangle 36">
            <a:extLst>
              <a:ext uri="{FF2B5EF4-FFF2-40B4-BE49-F238E27FC236}">
                <a16:creationId xmlns:a16="http://schemas.microsoft.com/office/drawing/2014/main" id="{633EBC22-C4D4-5D41-9962-3578D9414840}"/>
              </a:ext>
            </a:extLst>
          </p:cNvPr>
          <p:cNvSpPr/>
          <p:nvPr/>
        </p:nvSpPr>
        <p:spPr>
          <a:xfrm>
            <a:off x="7244860"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8" name="Rectangle 37">
            <a:extLst>
              <a:ext uri="{FF2B5EF4-FFF2-40B4-BE49-F238E27FC236}">
                <a16:creationId xmlns:a16="http://schemas.microsoft.com/office/drawing/2014/main" id="{B818C0AB-2421-2440-917B-0B1235FE4316}"/>
              </a:ext>
            </a:extLst>
          </p:cNvPr>
          <p:cNvSpPr/>
          <p:nvPr/>
        </p:nvSpPr>
        <p:spPr>
          <a:xfrm>
            <a:off x="7737229"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9" name="TextBox 38">
            <a:extLst>
              <a:ext uri="{FF2B5EF4-FFF2-40B4-BE49-F238E27FC236}">
                <a16:creationId xmlns:a16="http://schemas.microsoft.com/office/drawing/2014/main" id="{4AF6EF07-0CF9-7446-9697-921CB772ADDC}"/>
              </a:ext>
            </a:extLst>
          </p:cNvPr>
          <p:cNvSpPr txBox="1"/>
          <p:nvPr/>
        </p:nvSpPr>
        <p:spPr>
          <a:xfrm>
            <a:off x="922600" y="4801464"/>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40" name="Rectangle 39">
            <a:extLst>
              <a:ext uri="{FF2B5EF4-FFF2-40B4-BE49-F238E27FC236}">
                <a16:creationId xmlns:a16="http://schemas.microsoft.com/office/drawing/2014/main" id="{A21D01BA-3EB8-BE40-A09E-D68ECA06B240}"/>
              </a:ext>
            </a:extLst>
          </p:cNvPr>
          <p:cNvSpPr/>
          <p:nvPr/>
        </p:nvSpPr>
        <p:spPr>
          <a:xfrm>
            <a:off x="4783015"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41" name="Rectangle 40">
            <a:extLst>
              <a:ext uri="{FF2B5EF4-FFF2-40B4-BE49-F238E27FC236}">
                <a16:creationId xmlns:a16="http://schemas.microsoft.com/office/drawing/2014/main" id="{2C7CC51E-F865-A649-B4BB-A64C292C13A9}"/>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2" name="Rectangle 41">
            <a:extLst>
              <a:ext uri="{FF2B5EF4-FFF2-40B4-BE49-F238E27FC236}">
                <a16:creationId xmlns:a16="http://schemas.microsoft.com/office/drawing/2014/main" id="{890DB5F5-EC14-A841-A33A-E7BEE1713A9A}"/>
              </a:ext>
            </a:extLst>
          </p:cNvPr>
          <p:cNvSpPr/>
          <p:nvPr/>
        </p:nvSpPr>
        <p:spPr>
          <a:xfrm>
            <a:off x="576775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43" name="Rectangle 42">
            <a:extLst>
              <a:ext uri="{FF2B5EF4-FFF2-40B4-BE49-F238E27FC236}">
                <a16:creationId xmlns:a16="http://schemas.microsoft.com/office/drawing/2014/main" id="{B333E1C4-D0F0-7B45-979B-57CF6F99581F}"/>
              </a:ext>
            </a:extLst>
          </p:cNvPr>
          <p:cNvSpPr/>
          <p:nvPr/>
        </p:nvSpPr>
        <p:spPr>
          <a:xfrm>
            <a:off x="626012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4" name="Rectangle 43">
            <a:extLst>
              <a:ext uri="{FF2B5EF4-FFF2-40B4-BE49-F238E27FC236}">
                <a16:creationId xmlns:a16="http://schemas.microsoft.com/office/drawing/2014/main" id="{730B5244-1BE7-8D4E-AFAD-DB4FA65FDE68}"/>
              </a:ext>
            </a:extLst>
          </p:cNvPr>
          <p:cNvSpPr/>
          <p:nvPr/>
        </p:nvSpPr>
        <p:spPr>
          <a:xfrm>
            <a:off x="6752491"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5" name="TextBox 44">
            <a:extLst>
              <a:ext uri="{FF2B5EF4-FFF2-40B4-BE49-F238E27FC236}">
                <a16:creationId xmlns:a16="http://schemas.microsoft.com/office/drawing/2014/main" id="{D31EF386-E1A2-A343-B726-5A30496751E8}"/>
              </a:ext>
            </a:extLst>
          </p:cNvPr>
          <p:cNvSpPr txBox="1"/>
          <p:nvPr/>
        </p:nvSpPr>
        <p:spPr>
          <a:xfrm>
            <a:off x="922600" y="4301974"/>
            <a:ext cx="603050" cy="369332"/>
          </a:xfrm>
          <a:prstGeom prst="rect">
            <a:avLst/>
          </a:prstGeom>
          <a:noFill/>
        </p:spPr>
        <p:txBody>
          <a:bodyPr wrap="none" rtlCol="0">
            <a:spAutoFit/>
          </a:bodyPr>
          <a:lstStyle/>
          <a:p>
            <a:r>
              <a:rPr lang="en-US" dirty="0" err="1">
                <a:latin typeface="Lucida Sans Typewriter" panose="020B0509030504030204" pitchFamily="49" charset="77"/>
              </a:rPr>
              <a:t>nop</a:t>
            </a:r>
            <a:endParaRPr lang="en-US" dirty="0">
              <a:latin typeface="Lucida Sans Typewriter" panose="020B0509030504030204" pitchFamily="49" charset="77"/>
            </a:endParaRPr>
          </a:p>
        </p:txBody>
      </p:sp>
      <p:sp>
        <p:nvSpPr>
          <p:cNvPr id="46" name="Rectangle 45">
            <a:extLst>
              <a:ext uri="{FF2B5EF4-FFF2-40B4-BE49-F238E27FC236}">
                <a16:creationId xmlns:a16="http://schemas.microsoft.com/office/drawing/2014/main" id="{CABA1F87-18C7-3748-BA87-91D657A65B20}"/>
              </a:ext>
            </a:extLst>
          </p:cNvPr>
          <p:cNvSpPr/>
          <p:nvPr/>
        </p:nvSpPr>
        <p:spPr>
          <a:xfrm>
            <a:off x="6260121"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47" name="Rectangle 46">
            <a:extLst>
              <a:ext uri="{FF2B5EF4-FFF2-40B4-BE49-F238E27FC236}">
                <a16:creationId xmlns:a16="http://schemas.microsoft.com/office/drawing/2014/main" id="{F6062FDF-8275-9D4B-9E4C-BB4BFA7625B9}"/>
              </a:ext>
            </a:extLst>
          </p:cNvPr>
          <p:cNvSpPr/>
          <p:nvPr/>
        </p:nvSpPr>
        <p:spPr>
          <a:xfrm>
            <a:off x="6752490"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48" name="Rectangle 47">
            <a:extLst>
              <a:ext uri="{FF2B5EF4-FFF2-40B4-BE49-F238E27FC236}">
                <a16:creationId xmlns:a16="http://schemas.microsoft.com/office/drawing/2014/main" id="{47D738DE-1C37-DD43-8086-174C88319A71}"/>
              </a:ext>
            </a:extLst>
          </p:cNvPr>
          <p:cNvSpPr/>
          <p:nvPr/>
        </p:nvSpPr>
        <p:spPr>
          <a:xfrm>
            <a:off x="7244859"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49" name="Rectangle 48">
            <a:extLst>
              <a:ext uri="{FF2B5EF4-FFF2-40B4-BE49-F238E27FC236}">
                <a16:creationId xmlns:a16="http://schemas.microsoft.com/office/drawing/2014/main" id="{906185E9-A0AF-384F-B1C5-4737C8A0376A}"/>
              </a:ext>
            </a:extLst>
          </p:cNvPr>
          <p:cNvSpPr/>
          <p:nvPr/>
        </p:nvSpPr>
        <p:spPr>
          <a:xfrm>
            <a:off x="5767751"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cxnSp>
        <p:nvCxnSpPr>
          <p:cNvPr id="50" name="Elbow Connector 49">
            <a:extLst>
              <a:ext uri="{FF2B5EF4-FFF2-40B4-BE49-F238E27FC236}">
                <a16:creationId xmlns:a16="http://schemas.microsoft.com/office/drawing/2014/main" id="{97463460-F3F5-D343-A23F-6503539AE368}"/>
              </a:ext>
            </a:extLst>
          </p:cNvPr>
          <p:cNvCxnSpPr>
            <a:stCxn id="49" idx="2"/>
            <a:endCxn id="35" idx="1"/>
          </p:cNvCxnSpPr>
          <p:nvPr/>
        </p:nvCxnSpPr>
        <p:spPr>
          <a:xfrm rot="16200000" flipH="1">
            <a:off x="6014962" y="5231289"/>
            <a:ext cx="244135" cy="246186"/>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EB82535-132B-794C-80F4-3A0B7F2BECF0}"/>
              </a:ext>
            </a:extLst>
          </p:cNvPr>
          <p:cNvSpPr txBox="1"/>
          <p:nvPr/>
        </p:nvSpPr>
        <p:spPr>
          <a:xfrm>
            <a:off x="4013650" y="5785805"/>
            <a:ext cx="1370312" cy="369332"/>
          </a:xfrm>
          <a:prstGeom prst="rect">
            <a:avLst/>
          </a:prstGeom>
          <a:noFill/>
        </p:spPr>
        <p:txBody>
          <a:bodyPr wrap="none" rtlCol="0">
            <a:spAutoFit/>
          </a:bodyPr>
          <a:lstStyle/>
          <a:p>
            <a:r>
              <a:rPr lang="en-US" dirty="0"/>
              <a:t>pipeline stall</a:t>
            </a:r>
          </a:p>
        </p:txBody>
      </p:sp>
      <p:sp>
        <p:nvSpPr>
          <p:cNvPr id="52" name="TextBox 51">
            <a:extLst>
              <a:ext uri="{FF2B5EF4-FFF2-40B4-BE49-F238E27FC236}">
                <a16:creationId xmlns:a16="http://schemas.microsoft.com/office/drawing/2014/main" id="{9F605CB2-F2A3-3442-A163-C91054C80E7B}"/>
              </a:ext>
            </a:extLst>
          </p:cNvPr>
          <p:cNvSpPr txBox="1"/>
          <p:nvPr/>
        </p:nvSpPr>
        <p:spPr>
          <a:xfrm>
            <a:off x="7678188" y="4055790"/>
            <a:ext cx="1709122" cy="369332"/>
          </a:xfrm>
          <a:prstGeom prst="rect">
            <a:avLst/>
          </a:prstGeom>
          <a:noFill/>
        </p:spPr>
        <p:txBody>
          <a:bodyPr wrap="none" rtlCol="0">
            <a:spAutoFit/>
          </a:bodyPr>
          <a:lstStyle/>
          <a:p>
            <a:r>
              <a:rPr lang="en-US" dirty="0"/>
              <a:t>bubble injection</a:t>
            </a:r>
          </a:p>
        </p:txBody>
      </p:sp>
      <p:cxnSp>
        <p:nvCxnSpPr>
          <p:cNvPr id="53" name="Curved Connector 52">
            <a:extLst>
              <a:ext uri="{FF2B5EF4-FFF2-40B4-BE49-F238E27FC236}">
                <a16:creationId xmlns:a16="http://schemas.microsoft.com/office/drawing/2014/main" id="{D010D851-7838-CC4D-A51F-1C6CFBB51D44}"/>
              </a:ext>
            </a:extLst>
          </p:cNvPr>
          <p:cNvCxnSpPr>
            <a:stCxn id="51" idx="3"/>
          </p:cNvCxnSpPr>
          <p:nvPr/>
        </p:nvCxnSpPr>
        <p:spPr>
          <a:xfrm flipV="1">
            <a:off x="5383962" y="5476449"/>
            <a:ext cx="513968" cy="494022"/>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a:extLst>
              <a:ext uri="{FF2B5EF4-FFF2-40B4-BE49-F238E27FC236}">
                <a16:creationId xmlns:a16="http://schemas.microsoft.com/office/drawing/2014/main" id="{05749E8E-8E28-DB46-B2CC-045EDE01BCD4}"/>
              </a:ext>
            </a:extLst>
          </p:cNvPr>
          <p:cNvCxnSpPr>
            <a:stCxn id="52" idx="2"/>
            <a:endCxn id="46" idx="1"/>
          </p:cNvCxnSpPr>
          <p:nvPr/>
        </p:nvCxnSpPr>
        <p:spPr>
          <a:xfrm rot="5400000">
            <a:off x="7119491" y="3565752"/>
            <a:ext cx="553888" cy="2272628"/>
          </a:xfrm>
          <a:prstGeom prst="curvedConnector4">
            <a:avLst>
              <a:gd name="adj1" fmla="val 27777"/>
              <a:gd name="adj2" fmla="val 11005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3545644-9365-5F44-BBDD-AF84FC94B73A}"/>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6" name="Rectangle 55">
            <a:extLst>
              <a:ext uri="{FF2B5EF4-FFF2-40B4-BE49-F238E27FC236}">
                <a16:creationId xmlns:a16="http://schemas.microsoft.com/office/drawing/2014/main" id="{D04188DB-4BE7-1240-8026-CF3D84302488}"/>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7" name="Rectangle 56">
            <a:extLst>
              <a:ext uri="{FF2B5EF4-FFF2-40B4-BE49-F238E27FC236}">
                <a16:creationId xmlns:a16="http://schemas.microsoft.com/office/drawing/2014/main" id="{191408A0-9C5E-9E4C-B000-371C0C86D8C3}"/>
              </a:ext>
            </a:extLst>
          </p:cNvPr>
          <p:cNvSpPr/>
          <p:nvPr/>
        </p:nvSpPr>
        <p:spPr>
          <a:xfrm>
            <a:off x="773722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9" name="Rectangle 58">
            <a:extLst>
              <a:ext uri="{FF2B5EF4-FFF2-40B4-BE49-F238E27FC236}">
                <a16:creationId xmlns:a16="http://schemas.microsoft.com/office/drawing/2014/main" id="{DCB89DED-63DC-5E4E-8EF4-8C9F6D5907F2}"/>
              </a:ext>
            </a:extLst>
          </p:cNvPr>
          <p:cNvSpPr/>
          <p:nvPr/>
        </p:nvSpPr>
        <p:spPr>
          <a:xfrm>
            <a:off x="6752488"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60" name="Rectangle 59">
            <a:extLst>
              <a:ext uri="{FF2B5EF4-FFF2-40B4-BE49-F238E27FC236}">
                <a16:creationId xmlns:a16="http://schemas.microsoft.com/office/drawing/2014/main" id="{2EE18385-1EC0-1E4E-878C-61D63499949E}"/>
              </a:ext>
            </a:extLst>
          </p:cNvPr>
          <p:cNvSpPr/>
          <p:nvPr/>
        </p:nvSpPr>
        <p:spPr>
          <a:xfrm>
            <a:off x="7244857"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61" name="Rectangle 60">
            <a:extLst>
              <a:ext uri="{FF2B5EF4-FFF2-40B4-BE49-F238E27FC236}">
                <a16:creationId xmlns:a16="http://schemas.microsoft.com/office/drawing/2014/main" id="{C60C1B82-4622-4C42-860E-9E3E4DC49F70}"/>
              </a:ext>
            </a:extLst>
          </p:cNvPr>
          <p:cNvSpPr/>
          <p:nvPr/>
        </p:nvSpPr>
        <p:spPr>
          <a:xfrm>
            <a:off x="7737226"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62" name="Rectangle 61">
            <a:extLst>
              <a:ext uri="{FF2B5EF4-FFF2-40B4-BE49-F238E27FC236}">
                <a16:creationId xmlns:a16="http://schemas.microsoft.com/office/drawing/2014/main" id="{8A54A4EC-84C9-9746-80D8-E12519214233}"/>
              </a:ext>
            </a:extLst>
          </p:cNvPr>
          <p:cNvSpPr/>
          <p:nvPr/>
        </p:nvSpPr>
        <p:spPr>
          <a:xfrm>
            <a:off x="8229595"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63" name="TextBox 62">
            <a:extLst>
              <a:ext uri="{FF2B5EF4-FFF2-40B4-BE49-F238E27FC236}">
                <a16:creationId xmlns:a16="http://schemas.microsoft.com/office/drawing/2014/main" id="{D1D20FA5-7E51-AD4D-876F-DB6AAA3BC2F4}"/>
              </a:ext>
            </a:extLst>
          </p:cNvPr>
          <p:cNvSpPr txBox="1"/>
          <p:nvPr/>
        </p:nvSpPr>
        <p:spPr>
          <a:xfrm>
            <a:off x="922600" y="5778103"/>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65" name="Rectangle 64">
            <a:extLst>
              <a:ext uri="{FF2B5EF4-FFF2-40B4-BE49-F238E27FC236}">
                <a16:creationId xmlns:a16="http://schemas.microsoft.com/office/drawing/2014/main" id="{23E05DD2-9BD6-D24C-895C-E43D5F9D1938}"/>
              </a:ext>
            </a:extLst>
          </p:cNvPr>
          <p:cNvSpPr/>
          <p:nvPr/>
        </p:nvSpPr>
        <p:spPr>
          <a:xfrm>
            <a:off x="5767750"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66" name="Rectangle 65">
            <a:extLst>
              <a:ext uri="{FF2B5EF4-FFF2-40B4-BE49-F238E27FC236}">
                <a16:creationId xmlns:a16="http://schemas.microsoft.com/office/drawing/2014/main" id="{F5AC2131-0186-4B40-BAFC-CF06FEB19E02}"/>
              </a:ext>
            </a:extLst>
          </p:cNvPr>
          <p:cNvSpPr/>
          <p:nvPr/>
        </p:nvSpPr>
        <p:spPr>
          <a:xfrm>
            <a:off x="6260116"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Tree>
    <p:extLst>
      <p:ext uri="{BB962C8B-B14F-4D97-AF65-F5344CB8AC3E}">
        <p14:creationId xmlns:p14="http://schemas.microsoft.com/office/powerpoint/2010/main" val="3804170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A7F12700-A276-484D-8A6B-A4A825854BAA}"/>
              </a:ext>
            </a:extLst>
          </p:cNvPr>
          <p:cNvSpPr>
            <a:spLocks noGrp="1"/>
          </p:cNvSpPr>
          <p:nvPr>
            <p:ph type="title"/>
          </p:nvPr>
        </p:nvSpPr>
        <p:spPr/>
        <p:txBody>
          <a:bodyPr/>
          <a:lstStyle/>
          <a:p>
            <a:r>
              <a:rPr lang="en-US" dirty="0"/>
              <a:t>Detecting Stall Condition</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0" name="Group 29">
            <a:extLst>
              <a:ext uri="{FF2B5EF4-FFF2-40B4-BE49-F238E27FC236}">
                <a16:creationId xmlns:a16="http://schemas.microsoft.com/office/drawing/2014/main" id="{EE0EAAC8-4936-1F41-8B82-886923FE98A4}"/>
              </a:ext>
            </a:extLst>
          </p:cNvPr>
          <p:cNvGrpSpPr/>
          <p:nvPr/>
        </p:nvGrpSpPr>
        <p:grpSpPr>
          <a:xfrm>
            <a:off x="1294010" y="1419732"/>
            <a:ext cx="9603980" cy="4018536"/>
            <a:chOff x="863226" y="1851660"/>
            <a:chExt cx="10566774" cy="4421393"/>
          </a:xfrm>
        </p:grpSpPr>
        <p:pic>
          <p:nvPicPr>
            <p:cNvPr id="31" name="Content Placeholder 22" descr="Diagram&#10;&#10;Description automatically generated">
              <a:extLst>
                <a:ext uri="{FF2B5EF4-FFF2-40B4-BE49-F238E27FC236}">
                  <a16:creationId xmlns:a16="http://schemas.microsoft.com/office/drawing/2014/main" id="{40A5AFB0-058D-6943-B2D8-5402FD69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2" name="Rectangle 31">
              <a:extLst>
                <a:ext uri="{FF2B5EF4-FFF2-40B4-BE49-F238E27FC236}">
                  <a16:creationId xmlns:a16="http://schemas.microsoft.com/office/drawing/2014/main" id="{BCF14E0B-5332-B640-A4F1-0C8E03617523}"/>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32">
              <a:extLst>
                <a:ext uri="{FF2B5EF4-FFF2-40B4-BE49-F238E27FC236}">
                  <a16:creationId xmlns:a16="http://schemas.microsoft.com/office/drawing/2014/main" id="{751B5336-4AAA-2946-B493-88C747F3F3AE}"/>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a:extLst>
                <a:ext uri="{FF2B5EF4-FFF2-40B4-BE49-F238E27FC236}">
                  <a16:creationId xmlns:a16="http://schemas.microsoft.com/office/drawing/2014/main" id="{5FF5529B-3183-DF47-A6E7-D5F520A5A877}"/>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5" name="Rectangle 34">
              <a:extLst>
                <a:ext uri="{FF2B5EF4-FFF2-40B4-BE49-F238E27FC236}">
                  <a16:creationId xmlns:a16="http://schemas.microsoft.com/office/drawing/2014/main" id="{BF40E60E-F277-E04F-8605-09607DE39F85}"/>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6" name="Rectangle 35">
              <a:extLst>
                <a:ext uri="{FF2B5EF4-FFF2-40B4-BE49-F238E27FC236}">
                  <a16:creationId xmlns:a16="http://schemas.microsoft.com/office/drawing/2014/main" id="{7E4E9A5D-CAD9-8F4E-931A-57E237B7BD6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7" name="Rectangle 36">
              <a:extLst>
                <a:ext uri="{FF2B5EF4-FFF2-40B4-BE49-F238E27FC236}">
                  <a16:creationId xmlns:a16="http://schemas.microsoft.com/office/drawing/2014/main" id="{437343BA-F7E3-AE44-9BFA-840C3AA76359}"/>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38" name="Straight Arrow Connector 37">
              <a:extLst>
                <a:ext uri="{FF2B5EF4-FFF2-40B4-BE49-F238E27FC236}">
                  <a16:creationId xmlns:a16="http://schemas.microsoft.com/office/drawing/2014/main" id="{75F31C94-852E-044E-87B6-8C03FE225D3A}"/>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08C70960-884F-7D45-96A2-AC6C04124144}"/>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A33B8695-758D-224F-9F6C-BD5F075B22DF}"/>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41" name="TextBox 40">
            <a:extLst>
              <a:ext uri="{FF2B5EF4-FFF2-40B4-BE49-F238E27FC236}">
                <a16:creationId xmlns:a16="http://schemas.microsoft.com/office/drawing/2014/main" id="{7A41E8E9-E02E-0A4B-AA75-A29DF5C37592}"/>
              </a:ext>
            </a:extLst>
          </p:cNvPr>
          <p:cNvSpPr txBox="1"/>
          <p:nvPr/>
        </p:nvSpPr>
        <p:spPr>
          <a:xfrm>
            <a:off x="475065" y="5717469"/>
            <a:ext cx="3904980" cy="923330"/>
          </a:xfrm>
          <a:prstGeom prst="rect">
            <a:avLst/>
          </a:prstGeom>
          <a:noFill/>
        </p:spPr>
        <p:txBody>
          <a:bodyPr wrap="none" rtlCol="0">
            <a:spAutoFit/>
          </a:bodyPr>
          <a:lstStyle/>
          <a:p>
            <a:r>
              <a:rPr lang="en-US" dirty="0" err="1"/>
              <a:t>E.dest</a:t>
            </a:r>
            <a:r>
              <a:rPr lang="en-US" dirty="0"/>
              <a:t> == D.src1 || </a:t>
            </a:r>
            <a:r>
              <a:rPr lang="en-US" dirty="0" err="1"/>
              <a:t>E.dest</a:t>
            </a:r>
            <a:r>
              <a:rPr lang="en-US" dirty="0"/>
              <a:t> == D.src2</a:t>
            </a:r>
            <a:br>
              <a:rPr lang="en-US" dirty="0"/>
            </a:br>
            <a:r>
              <a:rPr lang="en-US" dirty="0"/>
              <a:t>|| </a:t>
            </a:r>
            <a:r>
              <a:rPr lang="en-US" dirty="0" err="1"/>
              <a:t>M.dest</a:t>
            </a:r>
            <a:r>
              <a:rPr lang="en-US" dirty="0"/>
              <a:t> == D.src1 || </a:t>
            </a:r>
            <a:r>
              <a:rPr lang="en-US" dirty="0" err="1"/>
              <a:t>M.dest</a:t>
            </a:r>
            <a:r>
              <a:rPr lang="en-US" dirty="0"/>
              <a:t> == D.src2</a:t>
            </a:r>
          </a:p>
          <a:p>
            <a:r>
              <a:rPr lang="en-US" dirty="0"/>
              <a:t>|| </a:t>
            </a:r>
            <a:r>
              <a:rPr lang="en-US" dirty="0" err="1"/>
              <a:t>W.dest</a:t>
            </a:r>
            <a:r>
              <a:rPr lang="en-US" dirty="0"/>
              <a:t> == D.src1 || </a:t>
            </a:r>
            <a:r>
              <a:rPr lang="en-US" dirty="0" err="1"/>
              <a:t>W.dest</a:t>
            </a:r>
            <a:r>
              <a:rPr lang="en-US" dirty="0"/>
              <a:t> == D.src2</a:t>
            </a:r>
          </a:p>
        </p:txBody>
      </p:sp>
      <p:sp>
        <p:nvSpPr>
          <p:cNvPr id="42" name="Oval 41">
            <a:extLst>
              <a:ext uri="{FF2B5EF4-FFF2-40B4-BE49-F238E27FC236}">
                <a16:creationId xmlns:a16="http://schemas.microsoft.com/office/drawing/2014/main" id="{F2AD0B83-E468-6A48-9489-091C7FB75B28}"/>
              </a:ext>
            </a:extLst>
          </p:cNvPr>
          <p:cNvSpPr/>
          <p:nvPr/>
        </p:nvSpPr>
        <p:spPr>
          <a:xfrm>
            <a:off x="4284958" y="3273147"/>
            <a:ext cx="411480" cy="6766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0FC8DB8-4635-DE4B-8C34-42101F1B3621}"/>
              </a:ext>
            </a:extLst>
          </p:cNvPr>
          <p:cNvSpPr/>
          <p:nvPr/>
        </p:nvSpPr>
        <p:spPr>
          <a:xfrm>
            <a:off x="7241562" y="5001854"/>
            <a:ext cx="329063" cy="3285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C68732C-81E9-454D-9B13-C834C2C15255}"/>
              </a:ext>
            </a:extLst>
          </p:cNvPr>
          <p:cNvSpPr/>
          <p:nvPr/>
        </p:nvSpPr>
        <p:spPr>
          <a:xfrm>
            <a:off x="9054103" y="4997942"/>
            <a:ext cx="329063" cy="3285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66F880ED-1A27-B242-829C-DE6C097282CC}"/>
              </a:ext>
            </a:extLst>
          </p:cNvPr>
          <p:cNvCxnSpPr>
            <a:cxnSpLocks/>
            <a:stCxn id="42" idx="3"/>
            <a:endCxn id="41" idx="0"/>
          </p:cNvCxnSpPr>
          <p:nvPr/>
        </p:nvCxnSpPr>
        <p:spPr>
          <a:xfrm flipH="1">
            <a:off x="2427555" y="3850709"/>
            <a:ext cx="1917663" cy="18667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FD5B9B-4995-6B4C-8382-51CA1888FC04}"/>
              </a:ext>
            </a:extLst>
          </p:cNvPr>
          <p:cNvCxnSpPr>
            <a:cxnSpLocks/>
            <a:stCxn id="43" idx="2"/>
            <a:endCxn id="41" idx="3"/>
          </p:cNvCxnSpPr>
          <p:nvPr/>
        </p:nvCxnSpPr>
        <p:spPr>
          <a:xfrm flipH="1">
            <a:off x="4380045" y="5166145"/>
            <a:ext cx="2861517" cy="10129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9C168DE-3FD3-3843-A5B2-82443103BFCE}"/>
              </a:ext>
            </a:extLst>
          </p:cNvPr>
          <p:cNvCxnSpPr>
            <a:cxnSpLocks/>
            <a:stCxn id="44" idx="3"/>
            <a:endCxn id="41" idx="3"/>
          </p:cNvCxnSpPr>
          <p:nvPr/>
        </p:nvCxnSpPr>
        <p:spPr>
          <a:xfrm flipH="1">
            <a:off x="4380045" y="5278404"/>
            <a:ext cx="4722248" cy="9007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71C56B1-EC0C-7540-8BA4-D785964CC78C}"/>
              </a:ext>
            </a:extLst>
          </p:cNvPr>
          <p:cNvSpPr/>
          <p:nvPr/>
        </p:nvSpPr>
        <p:spPr>
          <a:xfrm>
            <a:off x="10775624" y="5162233"/>
            <a:ext cx="329063" cy="3285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808B2A75-60D4-294F-A165-C0A7CDBC3536}"/>
              </a:ext>
            </a:extLst>
          </p:cNvPr>
          <p:cNvCxnSpPr>
            <a:cxnSpLocks/>
            <a:stCxn id="48" idx="4"/>
            <a:endCxn id="41" idx="3"/>
          </p:cNvCxnSpPr>
          <p:nvPr/>
        </p:nvCxnSpPr>
        <p:spPr>
          <a:xfrm flipH="1">
            <a:off x="4380045" y="5490815"/>
            <a:ext cx="6560111" cy="6883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4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dissolve">
                                      <p:cBhvr>
                                        <p:cTn id="19" dur="500"/>
                                        <p:tgtEl>
                                          <p:spTgt spid="47"/>
                                        </p:tgtEl>
                                      </p:cBhvr>
                                    </p:animEffect>
                                  </p:childTnLst>
                                </p:cTn>
                              </p:par>
                              <p:par>
                                <p:cTn id="20" presetID="9"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dissolve">
                                      <p:cBhvr>
                                        <p:cTn id="28" dur="500"/>
                                        <p:tgtEl>
                                          <p:spTgt spid="4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animBg="1"/>
      <p:bldP spid="4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B7865ED-B61F-2147-8488-8EA42428E125}"/>
              </a:ext>
            </a:extLst>
          </p:cNvPr>
          <p:cNvSpPr/>
          <p:nvPr/>
        </p:nvSpPr>
        <p:spPr>
          <a:xfrm>
            <a:off x="2790701" y="2279603"/>
            <a:ext cx="178130" cy="365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28">
            <a:extLst>
              <a:ext uri="{FF2B5EF4-FFF2-40B4-BE49-F238E27FC236}">
                <a16:creationId xmlns:a16="http://schemas.microsoft.com/office/drawing/2014/main" id="{A7F12700-A276-484D-8A6B-A4A825854BAA}"/>
              </a:ext>
            </a:extLst>
          </p:cNvPr>
          <p:cNvSpPr>
            <a:spLocks noGrp="1"/>
          </p:cNvSpPr>
          <p:nvPr>
            <p:ph type="title"/>
          </p:nvPr>
        </p:nvSpPr>
        <p:spPr/>
        <p:txBody>
          <a:bodyPr/>
          <a:lstStyle/>
          <a:p>
            <a:r>
              <a:rPr lang="en-US" dirty="0"/>
              <a:t>Implementing Stall</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0" name="Group 29">
            <a:extLst>
              <a:ext uri="{FF2B5EF4-FFF2-40B4-BE49-F238E27FC236}">
                <a16:creationId xmlns:a16="http://schemas.microsoft.com/office/drawing/2014/main" id="{EE0EAAC8-4936-1F41-8B82-886923FE98A4}"/>
              </a:ext>
            </a:extLst>
          </p:cNvPr>
          <p:cNvGrpSpPr/>
          <p:nvPr/>
        </p:nvGrpSpPr>
        <p:grpSpPr>
          <a:xfrm>
            <a:off x="1294010" y="2232190"/>
            <a:ext cx="9603980" cy="4018536"/>
            <a:chOff x="863226" y="1851660"/>
            <a:chExt cx="10566774" cy="4421393"/>
          </a:xfrm>
        </p:grpSpPr>
        <p:pic>
          <p:nvPicPr>
            <p:cNvPr id="31" name="Content Placeholder 22" descr="Diagram&#10;&#10;Description automatically generated">
              <a:extLst>
                <a:ext uri="{FF2B5EF4-FFF2-40B4-BE49-F238E27FC236}">
                  <a16:creationId xmlns:a16="http://schemas.microsoft.com/office/drawing/2014/main" id="{40A5AFB0-058D-6943-B2D8-5402FD699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2" name="Rectangle 31">
              <a:extLst>
                <a:ext uri="{FF2B5EF4-FFF2-40B4-BE49-F238E27FC236}">
                  <a16:creationId xmlns:a16="http://schemas.microsoft.com/office/drawing/2014/main" id="{BCF14E0B-5332-B640-A4F1-0C8E03617523}"/>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32">
              <a:extLst>
                <a:ext uri="{FF2B5EF4-FFF2-40B4-BE49-F238E27FC236}">
                  <a16:creationId xmlns:a16="http://schemas.microsoft.com/office/drawing/2014/main" id="{751B5336-4AAA-2946-B493-88C747F3F3AE}"/>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a:extLst>
                <a:ext uri="{FF2B5EF4-FFF2-40B4-BE49-F238E27FC236}">
                  <a16:creationId xmlns:a16="http://schemas.microsoft.com/office/drawing/2014/main" id="{5FF5529B-3183-DF47-A6E7-D5F520A5A877}"/>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5" name="Rectangle 34">
              <a:extLst>
                <a:ext uri="{FF2B5EF4-FFF2-40B4-BE49-F238E27FC236}">
                  <a16:creationId xmlns:a16="http://schemas.microsoft.com/office/drawing/2014/main" id="{BF40E60E-F277-E04F-8605-09607DE39F85}"/>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6" name="Rectangle 35">
              <a:extLst>
                <a:ext uri="{FF2B5EF4-FFF2-40B4-BE49-F238E27FC236}">
                  <a16:creationId xmlns:a16="http://schemas.microsoft.com/office/drawing/2014/main" id="{7E4E9A5D-CAD9-8F4E-931A-57E237B7BD6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7" name="Rectangle 36">
              <a:extLst>
                <a:ext uri="{FF2B5EF4-FFF2-40B4-BE49-F238E27FC236}">
                  <a16:creationId xmlns:a16="http://schemas.microsoft.com/office/drawing/2014/main" id="{437343BA-F7E3-AE44-9BFA-840C3AA76359}"/>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38" name="Straight Arrow Connector 37">
              <a:extLst>
                <a:ext uri="{FF2B5EF4-FFF2-40B4-BE49-F238E27FC236}">
                  <a16:creationId xmlns:a16="http://schemas.microsoft.com/office/drawing/2014/main" id="{75F31C94-852E-044E-87B6-8C03FE225D3A}"/>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08C70960-884F-7D45-96A2-AC6C04124144}"/>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A33B8695-758D-224F-9F6C-BD5F075B22DF}"/>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sp>
        <p:nvSpPr>
          <p:cNvPr id="26" name="Oval 25">
            <a:extLst>
              <a:ext uri="{FF2B5EF4-FFF2-40B4-BE49-F238E27FC236}">
                <a16:creationId xmlns:a16="http://schemas.microsoft.com/office/drawing/2014/main" id="{C0E49670-4584-DC4C-808B-8877E291AD2A}"/>
              </a:ext>
            </a:extLst>
          </p:cNvPr>
          <p:cNvSpPr/>
          <p:nvPr/>
        </p:nvSpPr>
        <p:spPr>
          <a:xfrm>
            <a:off x="6192586" y="1127017"/>
            <a:ext cx="1571602" cy="822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Stall Detection</a:t>
            </a:r>
          </a:p>
        </p:txBody>
      </p:sp>
      <p:cxnSp>
        <p:nvCxnSpPr>
          <p:cNvPr id="27" name="Straight Arrow Connector 26">
            <a:extLst>
              <a:ext uri="{FF2B5EF4-FFF2-40B4-BE49-F238E27FC236}">
                <a16:creationId xmlns:a16="http://schemas.microsoft.com/office/drawing/2014/main" id="{EED0FDD3-599D-5A4B-9648-8A52125CA402}"/>
              </a:ext>
            </a:extLst>
          </p:cNvPr>
          <p:cNvCxnSpPr>
            <a:cxnSpLocks/>
            <a:stCxn id="26" idx="3"/>
            <a:endCxn id="34" idx="0"/>
          </p:cNvCxnSpPr>
          <p:nvPr/>
        </p:nvCxnSpPr>
        <p:spPr>
          <a:xfrm flipH="1">
            <a:off x="3960741" y="1829092"/>
            <a:ext cx="2462001" cy="5992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79C675-D095-2046-8011-EEFA2400E3BE}"/>
              </a:ext>
            </a:extLst>
          </p:cNvPr>
          <p:cNvCxnSpPr>
            <a:cxnSpLocks/>
            <a:stCxn id="26" idx="4"/>
            <a:endCxn id="35" idx="0"/>
          </p:cNvCxnSpPr>
          <p:nvPr/>
        </p:nvCxnSpPr>
        <p:spPr>
          <a:xfrm flipH="1">
            <a:off x="6768568" y="1949549"/>
            <a:ext cx="209819" cy="4787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BE36A2-3CB9-624D-9E63-D8C0B3E31573}"/>
              </a:ext>
            </a:extLst>
          </p:cNvPr>
          <p:cNvSpPr txBox="1"/>
          <p:nvPr/>
        </p:nvSpPr>
        <p:spPr>
          <a:xfrm rot="21254381">
            <a:off x="5470485" y="1936526"/>
            <a:ext cx="562398" cy="369332"/>
          </a:xfrm>
          <a:prstGeom prst="rect">
            <a:avLst/>
          </a:prstGeom>
          <a:noFill/>
        </p:spPr>
        <p:txBody>
          <a:bodyPr wrap="square" rtlCol="0">
            <a:spAutoFit/>
          </a:bodyPr>
          <a:lstStyle/>
          <a:p>
            <a:r>
              <a:rPr lang="en-US" dirty="0">
                <a:solidFill>
                  <a:srgbClr val="FF0000"/>
                </a:solidFill>
              </a:rPr>
              <a:t>stall</a:t>
            </a:r>
          </a:p>
        </p:txBody>
      </p:sp>
      <p:sp>
        <p:nvSpPr>
          <p:cNvPr id="51" name="TextBox 50">
            <a:extLst>
              <a:ext uri="{FF2B5EF4-FFF2-40B4-BE49-F238E27FC236}">
                <a16:creationId xmlns:a16="http://schemas.microsoft.com/office/drawing/2014/main" id="{C46261F3-C329-494C-8215-A8FE291DF20A}"/>
              </a:ext>
            </a:extLst>
          </p:cNvPr>
          <p:cNvSpPr txBox="1"/>
          <p:nvPr/>
        </p:nvSpPr>
        <p:spPr>
          <a:xfrm rot="21254381">
            <a:off x="6912331" y="1952036"/>
            <a:ext cx="1042293" cy="369332"/>
          </a:xfrm>
          <a:prstGeom prst="rect">
            <a:avLst/>
          </a:prstGeom>
          <a:noFill/>
        </p:spPr>
        <p:txBody>
          <a:bodyPr wrap="square" rtlCol="0">
            <a:spAutoFit/>
          </a:bodyPr>
          <a:lstStyle/>
          <a:p>
            <a:r>
              <a:rPr lang="en-US" dirty="0">
                <a:solidFill>
                  <a:srgbClr val="FF0000"/>
                </a:solidFill>
              </a:rPr>
              <a:t>bubble</a:t>
            </a:r>
          </a:p>
        </p:txBody>
      </p:sp>
      <p:cxnSp>
        <p:nvCxnSpPr>
          <p:cNvPr id="52" name="Elbow Connector 51">
            <a:extLst>
              <a:ext uri="{FF2B5EF4-FFF2-40B4-BE49-F238E27FC236}">
                <a16:creationId xmlns:a16="http://schemas.microsoft.com/office/drawing/2014/main" id="{8F5471D1-671B-824B-8E8A-A0C503863F7B}"/>
              </a:ext>
            </a:extLst>
          </p:cNvPr>
          <p:cNvCxnSpPr>
            <a:cxnSpLocks/>
            <a:stCxn id="53" idx="3"/>
            <a:endCxn id="20" idx="3"/>
          </p:cNvCxnSpPr>
          <p:nvPr/>
        </p:nvCxnSpPr>
        <p:spPr>
          <a:xfrm rot="10800000" flipV="1">
            <a:off x="2968832" y="1632201"/>
            <a:ext cx="347947" cy="830082"/>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Delay 52">
            <a:extLst>
              <a:ext uri="{FF2B5EF4-FFF2-40B4-BE49-F238E27FC236}">
                <a16:creationId xmlns:a16="http://schemas.microsoft.com/office/drawing/2014/main" id="{F20C3494-7AD1-5040-AB24-386F21454553}"/>
              </a:ext>
            </a:extLst>
          </p:cNvPr>
          <p:cNvSpPr/>
          <p:nvPr/>
        </p:nvSpPr>
        <p:spPr>
          <a:xfrm rot="10800000">
            <a:off x="3316778" y="1453257"/>
            <a:ext cx="454661" cy="357888"/>
          </a:xfrm>
          <a:prstGeom prst="flowChartDela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FAC246A-018A-CD49-BE81-45E57BC7F063}"/>
              </a:ext>
            </a:extLst>
          </p:cNvPr>
          <p:cNvCxnSpPr>
            <a:cxnSpLocks/>
            <a:endCxn id="26" idx="1"/>
          </p:cNvCxnSpPr>
          <p:nvPr/>
        </p:nvCxnSpPr>
        <p:spPr>
          <a:xfrm flipV="1">
            <a:off x="3771440" y="1247474"/>
            <a:ext cx="2651302" cy="290809"/>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3A6013-5740-7A45-9C56-CFD646972A62}"/>
              </a:ext>
            </a:extLst>
          </p:cNvPr>
          <p:cNvCxnSpPr>
            <a:cxnSpLocks/>
            <a:endCxn id="53" idx="1"/>
          </p:cNvCxnSpPr>
          <p:nvPr/>
        </p:nvCxnSpPr>
        <p:spPr>
          <a:xfrm rot="5400000" flipH="1" flipV="1">
            <a:off x="3157557" y="2164939"/>
            <a:ext cx="1146619" cy="81145"/>
          </a:xfrm>
          <a:prstGeom prst="bentConnector4">
            <a:avLst>
              <a:gd name="adj1" fmla="val 57732"/>
              <a:gd name="adj2" fmla="val 381718"/>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51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29348D-5A38-CC46-9A80-2A9E793BD31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41F52E8-73BA-C741-821C-58F1C85C26A7}"/>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6</a:t>
            </a:fld>
            <a:endParaRPr lang="en-US"/>
          </a:p>
        </p:txBody>
      </p:sp>
      <p:sp>
        <p:nvSpPr>
          <p:cNvPr id="7" name="Title 6">
            <a:extLst>
              <a:ext uri="{FF2B5EF4-FFF2-40B4-BE49-F238E27FC236}">
                <a16:creationId xmlns:a16="http://schemas.microsoft.com/office/drawing/2014/main" id="{29C9FB10-D20E-F44C-9CE7-73568888B7C6}"/>
              </a:ext>
            </a:extLst>
          </p:cNvPr>
          <p:cNvSpPr>
            <a:spLocks noGrp="1"/>
          </p:cNvSpPr>
          <p:nvPr>
            <p:ph type="title"/>
          </p:nvPr>
        </p:nvSpPr>
        <p:spPr>
          <a:xfrm>
            <a:off x="831850" y="1709738"/>
            <a:ext cx="10515600" cy="2852737"/>
          </a:xfrm>
        </p:spPr>
        <p:txBody>
          <a:bodyPr/>
          <a:lstStyle/>
          <a:p>
            <a:r>
              <a:rPr lang="en-US" dirty="0"/>
              <a:t>Pipelining</a:t>
            </a:r>
          </a:p>
        </p:txBody>
      </p:sp>
      <p:sp>
        <p:nvSpPr>
          <p:cNvPr id="9" name="Text Placeholder 8">
            <a:extLst>
              <a:ext uri="{FF2B5EF4-FFF2-40B4-BE49-F238E27FC236}">
                <a16:creationId xmlns:a16="http://schemas.microsoft.com/office/drawing/2014/main" id="{1E1CBBCF-9424-A148-ABCE-D38F6E8BC3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4604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Compiler Can Now Ignore Pipeline Design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Stall condition detected whenever a </a:t>
            </a:r>
            <a:r>
              <a:rPr lang="en-US" i="1" dirty="0"/>
              <a:t>source</a:t>
            </a:r>
            <a:r>
              <a:rPr lang="en-US" dirty="0"/>
              <a:t> in Decode stage is a </a:t>
            </a:r>
            <a:r>
              <a:rPr lang="en-US" i="1" dirty="0"/>
              <a:t>destination</a:t>
            </a:r>
            <a:r>
              <a:rPr lang="en-US" dirty="0"/>
              <a:t> in any later stage</a:t>
            </a:r>
          </a:p>
          <a:p>
            <a:pPr lvl="1"/>
            <a:r>
              <a:rPr lang="en-US" i="1" dirty="0"/>
              <a:t>i.e</a:t>
            </a:r>
            <a:r>
              <a:rPr lang="en-US" dirty="0"/>
              <a:t>., any earlier instruction still in the pipeline</a:t>
            </a:r>
          </a:p>
          <a:p>
            <a:endParaRPr lang="en-US" dirty="0"/>
          </a:p>
          <a:p>
            <a:r>
              <a:rPr lang="en-US" dirty="0"/>
              <a:t>Stalls 1 cycle if stall condition detected</a:t>
            </a:r>
          </a:p>
          <a:p>
            <a:endParaRPr lang="en-US" dirty="0"/>
          </a:p>
          <a:p>
            <a:r>
              <a:rPr lang="en-US" dirty="0"/>
              <a:t>If stall condition detected in next cycle, will stall another cycle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125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Pipeline Stalls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48" name="Rectangle 47">
            <a:extLst>
              <a:ext uri="{FF2B5EF4-FFF2-40B4-BE49-F238E27FC236}">
                <a16:creationId xmlns:a16="http://schemas.microsoft.com/office/drawing/2014/main" id="{B8AF6056-B4DD-5542-9581-28B123D2EDD9}"/>
              </a:ext>
            </a:extLst>
          </p:cNvPr>
          <p:cNvSpPr/>
          <p:nvPr/>
        </p:nvSpPr>
        <p:spPr>
          <a:xfrm>
            <a:off x="478301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4293876"/>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62" name="Rectangle 61">
            <a:extLst>
              <a:ext uri="{FF2B5EF4-FFF2-40B4-BE49-F238E27FC236}">
                <a16:creationId xmlns:a16="http://schemas.microsoft.com/office/drawing/2014/main" id="{D87A6C7F-6367-2A43-968E-FD9D5368BD83}"/>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Rectangle 62">
            <a:extLst>
              <a:ext uri="{FF2B5EF4-FFF2-40B4-BE49-F238E27FC236}">
                <a16:creationId xmlns:a16="http://schemas.microsoft.com/office/drawing/2014/main" id="{58C98DA8-15FD-B741-8747-E6B78EA093A5}"/>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4" name="Rectangle 63">
            <a:extLst>
              <a:ext uri="{FF2B5EF4-FFF2-40B4-BE49-F238E27FC236}">
                <a16:creationId xmlns:a16="http://schemas.microsoft.com/office/drawing/2014/main" id="{CA6B92E1-847E-1C47-9543-A05F370BF8B0}"/>
              </a:ext>
            </a:extLst>
          </p:cNvPr>
          <p:cNvSpPr/>
          <p:nvPr/>
        </p:nvSpPr>
        <p:spPr>
          <a:xfrm>
            <a:off x="773722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cxnSp>
        <p:nvCxnSpPr>
          <p:cNvPr id="66" name="Curved Connector 65">
            <a:extLst>
              <a:ext uri="{FF2B5EF4-FFF2-40B4-BE49-F238E27FC236}">
                <a16:creationId xmlns:a16="http://schemas.microsoft.com/office/drawing/2014/main" id="{BAC9C26E-1CE7-9C4C-8FC7-09B0AF868EC9}"/>
              </a:ext>
            </a:extLst>
          </p:cNvPr>
          <p:cNvCxnSpPr>
            <a:stCxn id="20" idx="3"/>
            <a:endCxn id="10" idx="3"/>
          </p:cNvCxnSpPr>
          <p:nvPr/>
        </p:nvCxnSpPr>
        <p:spPr>
          <a:xfrm flipV="1">
            <a:off x="5275384" y="3009534"/>
            <a:ext cx="12700" cy="984738"/>
          </a:xfrm>
          <a:prstGeom prst="curvedConnector3">
            <a:avLst>
              <a:gd name="adj1" fmla="val 80649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05CBA850-7A19-9A46-99F5-AE6EF6721940}"/>
              </a:ext>
            </a:extLst>
          </p:cNvPr>
          <p:cNvCxnSpPr>
            <a:stCxn id="20" idx="3"/>
            <a:endCxn id="15" idx="3"/>
          </p:cNvCxnSpPr>
          <p:nvPr/>
        </p:nvCxnSpPr>
        <p:spPr>
          <a:xfrm flipV="1">
            <a:off x="5275384" y="3501903"/>
            <a:ext cx="12700" cy="492369"/>
          </a:xfrm>
          <a:prstGeom prst="curvedConnector3">
            <a:avLst>
              <a:gd name="adj1" fmla="val 41376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44F10F9-28EA-2744-A05B-A454A3F2A2EA}"/>
              </a:ext>
            </a:extLst>
          </p:cNvPr>
          <p:cNvSpPr txBox="1"/>
          <p:nvPr/>
        </p:nvSpPr>
        <p:spPr>
          <a:xfrm>
            <a:off x="8704608" y="3317236"/>
            <a:ext cx="1753878" cy="923330"/>
          </a:xfrm>
          <a:prstGeom prst="rect">
            <a:avLst/>
          </a:prstGeom>
          <a:noFill/>
        </p:spPr>
        <p:txBody>
          <a:bodyPr wrap="none" rtlCol="0">
            <a:spAutoFit/>
          </a:bodyPr>
          <a:lstStyle/>
          <a:p>
            <a:r>
              <a:rPr lang="en-US" b="1" dirty="0">
                <a:solidFill>
                  <a:srgbClr val="C00000"/>
                </a:solidFill>
              </a:rPr>
              <a:t>STALL!</a:t>
            </a:r>
          </a:p>
          <a:p>
            <a:r>
              <a:rPr lang="en-US" dirty="0"/>
              <a:t>D.src1 == </a:t>
            </a:r>
            <a:r>
              <a:rPr lang="en-US" dirty="0" err="1"/>
              <a:t>M.dest</a:t>
            </a:r>
            <a:br>
              <a:rPr lang="en-US" dirty="0"/>
            </a:br>
            <a:r>
              <a:rPr lang="en-US" dirty="0"/>
              <a:t>D.src2 == </a:t>
            </a:r>
            <a:r>
              <a:rPr lang="en-US" dirty="0" err="1"/>
              <a:t>E.dest</a:t>
            </a:r>
            <a:endParaRPr lang="en-US" dirty="0"/>
          </a:p>
        </p:txBody>
      </p:sp>
    </p:spTree>
    <p:extLst>
      <p:ext uri="{BB962C8B-B14F-4D97-AF65-F5344CB8AC3E}">
        <p14:creationId xmlns:p14="http://schemas.microsoft.com/office/powerpoint/2010/main" val="16381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par>
                          <p:cTn id="38" fill="hold">
                            <p:stCondLst>
                              <p:cond delay="2000"/>
                            </p:stCondLst>
                            <p:childTnLst>
                              <p:par>
                                <p:cTn id="39" presetID="14" presetClass="entr" presetSubtype="5"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randombar(vertical)">
                                      <p:cBhvr>
                                        <p:cTn id="41" dur="500"/>
                                        <p:tgtEl>
                                          <p:spTgt spid="69"/>
                                        </p:tgtEl>
                                      </p:cBhvr>
                                    </p:animEffect>
                                  </p:childTnLst>
                                </p:cTn>
                              </p:par>
                              <p:par>
                                <p:cTn id="42" presetID="14" presetClass="entr" presetSubtype="5" fill="hold"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randombar(vertical)">
                                      <p:cBhvr>
                                        <p:cTn id="44" dur="500"/>
                                        <p:tgtEl>
                                          <p:spTgt spid="66"/>
                                        </p:tgtEl>
                                      </p:cBhvr>
                                    </p:animEffect>
                                  </p:childTnLst>
                                </p:cTn>
                              </p:par>
                              <p:par>
                                <p:cTn id="45" presetID="14" presetClass="entr" presetSubtype="5"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randombar(vertical)">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5" grpId="0" animBg="1"/>
      <p:bldP spid="19" grpId="0" animBg="1"/>
      <p:bldP spid="20" grpId="0" animBg="1"/>
      <p:bldP spid="48" grpId="0" animBg="1"/>
      <p:bldP spid="7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Pipeline Stalls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grpSp>
        <p:nvGrpSpPr>
          <p:cNvPr id="3" name="Group 2">
            <a:extLst>
              <a:ext uri="{FF2B5EF4-FFF2-40B4-BE49-F238E27FC236}">
                <a16:creationId xmlns:a16="http://schemas.microsoft.com/office/drawing/2014/main" id="{CC806BAC-3D05-BB4E-8127-2BE28FB01738}"/>
              </a:ext>
            </a:extLst>
          </p:cNvPr>
          <p:cNvGrpSpPr/>
          <p:nvPr/>
        </p:nvGrpSpPr>
        <p:grpSpPr>
          <a:xfrm>
            <a:off x="922600" y="4732825"/>
            <a:ext cx="4352783" cy="492369"/>
            <a:chOff x="922600" y="4732825"/>
            <a:chExt cx="4352783" cy="492369"/>
          </a:xfrm>
        </p:grpSpPr>
        <p:sp>
          <p:nvSpPr>
            <p:cNvPr id="48" name="Rectangle 47">
              <a:extLst>
                <a:ext uri="{FF2B5EF4-FFF2-40B4-BE49-F238E27FC236}">
                  <a16:creationId xmlns:a16="http://schemas.microsoft.com/office/drawing/2014/main" id="{B8AF6056-B4DD-5542-9581-28B123D2EDD9}"/>
                </a:ext>
              </a:extLst>
            </p:cNvPr>
            <p:cNvSpPr/>
            <p:nvPr/>
          </p:nvSpPr>
          <p:spPr>
            <a:xfrm>
              <a:off x="478301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4786245"/>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grpSp>
      <p:sp>
        <p:nvSpPr>
          <p:cNvPr id="62" name="Rectangle 61">
            <a:extLst>
              <a:ext uri="{FF2B5EF4-FFF2-40B4-BE49-F238E27FC236}">
                <a16:creationId xmlns:a16="http://schemas.microsoft.com/office/drawing/2014/main" id="{D87A6C7F-6367-2A43-968E-FD9D5368BD83}"/>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Rectangle 62">
            <a:extLst>
              <a:ext uri="{FF2B5EF4-FFF2-40B4-BE49-F238E27FC236}">
                <a16:creationId xmlns:a16="http://schemas.microsoft.com/office/drawing/2014/main" id="{58C98DA8-15FD-B741-8747-E6B78EA093A5}"/>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4" name="Rectangle 63">
            <a:extLst>
              <a:ext uri="{FF2B5EF4-FFF2-40B4-BE49-F238E27FC236}">
                <a16:creationId xmlns:a16="http://schemas.microsoft.com/office/drawing/2014/main" id="{CA6B92E1-847E-1C47-9543-A05F370BF8B0}"/>
              </a:ext>
            </a:extLst>
          </p:cNvPr>
          <p:cNvSpPr/>
          <p:nvPr/>
        </p:nvSpPr>
        <p:spPr>
          <a:xfrm>
            <a:off x="773722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4" name="Rectangle 33">
            <a:extLst>
              <a:ext uri="{FF2B5EF4-FFF2-40B4-BE49-F238E27FC236}">
                <a16:creationId xmlns:a16="http://schemas.microsoft.com/office/drawing/2014/main" id="{1FDDE783-C1A9-E441-830C-A3BE836A350C}"/>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35" name="Rectangle 34">
            <a:extLst>
              <a:ext uri="{FF2B5EF4-FFF2-40B4-BE49-F238E27FC236}">
                <a16:creationId xmlns:a16="http://schemas.microsoft.com/office/drawing/2014/main" id="{036D4EC1-C241-4041-8D67-BCB3583D9257}"/>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BDDC797B-035F-DF48-A302-447AC3C7A85B}"/>
              </a:ext>
            </a:extLst>
          </p:cNvPr>
          <p:cNvSpPr/>
          <p:nvPr/>
        </p:nvSpPr>
        <p:spPr>
          <a:xfrm>
            <a:off x="5275384"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cxnSp>
        <p:nvCxnSpPr>
          <p:cNvPr id="39" name="Elbow Connector 38">
            <a:extLst>
              <a:ext uri="{FF2B5EF4-FFF2-40B4-BE49-F238E27FC236}">
                <a16:creationId xmlns:a16="http://schemas.microsoft.com/office/drawing/2014/main" id="{C9435041-EFDA-A94B-96D8-E90D95C0AE34}"/>
              </a:ext>
            </a:extLst>
          </p:cNvPr>
          <p:cNvCxnSpPr>
            <a:cxnSpLocks/>
            <a:endCxn id="38" idx="1"/>
          </p:cNvCxnSpPr>
          <p:nvPr/>
        </p:nvCxnSpPr>
        <p:spPr>
          <a:xfrm rot="16200000" flipH="1">
            <a:off x="5029200" y="4240456"/>
            <a:ext cx="246185" cy="246184"/>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BD25176-7D67-D34C-951B-76D132AD792C}"/>
              </a:ext>
            </a:extLst>
          </p:cNvPr>
          <p:cNvSpPr/>
          <p:nvPr/>
        </p:nvSpPr>
        <p:spPr>
          <a:xfrm>
            <a:off x="5275380"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cxnSp>
        <p:nvCxnSpPr>
          <p:cNvPr id="41" name="Curved Connector 40">
            <a:extLst>
              <a:ext uri="{FF2B5EF4-FFF2-40B4-BE49-F238E27FC236}">
                <a16:creationId xmlns:a16="http://schemas.microsoft.com/office/drawing/2014/main" id="{522D403B-3250-014A-A7F9-285D8ACF2E38}"/>
              </a:ext>
            </a:extLst>
          </p:cNvPr>
          <p:cNvCxnSpPr>
            <a:cxnSpLocks/>
            <a:stCxn id="38" idx="3"/>
            <a:endCxn id="34" idx="3"/>
          </p:cNvCxnSpPr>
          <p:nvPr/>
        </p:nvCxnSpPr>
        <p:spPr>
          <a:xfrm flipV="1">
            <a:off x="5767753" y="3009534"/>
            <a:ext cx="12700" cy="1477107"/>
          </a:xfrm>
          <a:prstGeom prst="curvedConnector3">
            <a:avLst>
              <a:gd name="adj1" fmla="val 778441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C205C22-8797-274A-A188-2277A107F8C1}"/>
              </a:ext>
            </a:extLst>
          </p:cNvPr>
          <p:cNvCxnSpPr>
            <a:cxnSpLocks/>
            <a:stCxn id="38" idx="3"/>
            <a:endCxn id="35" idx="3"/>
          </p:cNvCxnSpPr>
          <p:nvPr/>
        </p:nvCxnSpPr>
        <p:spPr>
          <a:xfrm flipV="1">
            <a:off x="5767753" y="3501903"/>
            <a:ext cx="12700" cy="984738"/>
          </a:xfrm>
          <a:prstGeom prst="curvedConnector3">
            <a:avLst>
              <a:gd name="adj1" fmla="val 395064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F27F45A-89E8-6F4B-8D50-6B557E50CEA1}"/>
              </a:ext>
            </a:extLst>
          </p:cNvPr>
          <p:cNvSpPr txBox="1"/>
          <p:nvPr/>
        </p:nvSpPr>
        <p:spPr>
          <a:xfrm>
            <a:off x="8704608" y="3809605"/>
            <a:ext cx="1753878" cy="923330"/>
          </a:xfrm>
          <a:prstGeom prst="rect">
            <a:avLst/>
          </a:prstGeom>
          <a:noFill/>
        </p:spPr>
        <p:txBody>
          <a:bodyPr wrap="none" rtlCol="0">
            <a:spAutoFit/>
          </a:bodyPr>
          <a:lstStyle/>
          <a:p>
            <a:r>
              <a:rPr lang="en-US" b="1" dirty="0">
                <a:solidFill>
                  <a:srgbClr val="C00000"/>
                </a:solidFill>
              </a:rPr>
              <a:t>STALL!</a:t>
            </a:r>
          </a:p>
          <a:p>
            <a:r>
              <a:rPr lang="en-US" dirty="0"/>
              <a:t>D.src1 == </a:t>
            </a:r>
            <a:r>
              <a:rPr lang="en-US" dirty="0" err="1"/>
              <a:t>W.dest</a:t>
            </a:r>
            <a:br>
              <a:rPr lang="en-US" dirty="0"/>
            </a:br>
            <a:r>
              <a:rPr lang="en-US" dirty="0"/>
              <a:t>D.src2 == </a:t>
            </a:r>
            <a:r>
              <a:rPr lang="en-US" dirty="0" err="1"/>
              <a:t>M.dest</a:t>
            </a:r>
            <a:endParaRPr lang="en-US" dirty="0"/>
          </a:p>
        </p:txBody>
      </p:sp>
      <p:sp>
        <p:nvSpPr>
          <p:cNvPr id="38" name="Rectangle 37">
            <a:extLst>
              <a:ext uri="{FF2B5EF4-FFF2-40B4-BE49-F238E27FC236}">
                <a16:creationId xmlns:a16="http://schemas.microsoft.com/office/drawing/2014/main" id="{EC7A2108-DF72-1048-8934-DBCD9D793FF6}"/>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Tree>
    <p:extLst>
      <p:ext uri="{BB962C8B-B14F-4D97-AF65-F5344CB8AC3E}">
        <p14:creationId xmlns:p14="http://schemas.microsoft.com/office/powerpoint/2010/main" val="42314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33333E-6 -0.07176 L 3.33333E-6 4.07407E-6 " pathEditMode="relative" rAng="0" ptsTypes="AA">
                                      <p:cBhvr>
                                        <p:cTn id="6" dur="1000" fill="hold"/>
                                        <p:tgtEl>
                                          <p:spTgt spid="3"/>
                                        </p:tgtEl>
                                        <p:attrNameLst>
                                          <p:attrName>ppt_x</p:attrName>
                                          <p:attrName>ppt_y</p:attrName>
                                        </p:attrNameLst>
                                      </p:cBhvr>
                                      <p:rCtr x="0" y="3588"/>
                                    </p:animMotion>
                                  </p:childTnLst>
                                </p:cTn>
                              </p:par>
                            </p:childTnLst>
                          </p:cTn>
                        </p:par>
                        <p:par>
                          <p:cTn id="7" fill="hold">
                            <p:stCondLst>
                              <p:cond delay="1000"/>
                            </p:stCondLst>
                            <p:childTnLst>
                              <p:par>
                                <p:cTn id="8" presetID="1" presetClass="entr" presetSubtype="0" fill="hold" grpId="1"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par>
                                <p:cTn id="10" presetID="42" presetClass="path" presetSubtype="0" accel="50000" decel="50000" fill="hold" grpId="0" nodeType="withEffect">
                                  <p:stCondLst>
                                    <p:cond delay="0"/>
                                  </p:stCondLst>
                                  <p:childTnLst>
                                    <p:animMotion origin="layout" path="M -0.04036 4.07407E-6 L -4.58333E-6 4.07407E-6 " pathEditMode="relative" rAng="0" ptsTypes="AA">
                                      <p:cBhvr>
                                        <p:cTn id="11" dur="500" fill="hold"/>
                                        <p:tgtEl>
                                          <p:spTgt spid="40"/>
                                        </p:tgtEl>
                                        <p:attrNameLst>
                                          <p:attrName>ppt_x</p:attrName>
                                          <p:attrName>ppt_y</p:attrName>
                                        </p:attrNameLst>
                                      </p:cBhvr>
                                      <p:rCtr x="2018" y="0"/>
                                    </p:animMotion>
                                  </p:childTnLst>
                                </p:cTn>
                              </p:par>
                              <p:par>
                                <p:cTn id="12" presetID="1" presetClass="entr" presetSubtype="0" fill="hold" grpId="1"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42" presetClass="path" presetSubtype="0" accel="50000" decel="50000" fill="hold" grpId="0" nodeType="withEffect">
                                  <p:stCondLst>
                                    <p:cond delay="0"/>
                                  </p:stCondLst>
                                  <p:childTnLst>
                                    <p:animMotion origin="layout" path="M -0.04036 -0.07176 L -4.58333E-6 3.33333E-6 " pathEditMode="relative" rAng="0" ptsTypes="AA">
                                      <p:cBhvr>
                                        <p:cTn id="15" dur="500" fill="hold"/>
                                        <p:tgtEl>
                                          <p:spTgt spid="38"/>
                                        </p:tgtEl>
                                        <p:attrNameLst>
                                          <p:attrName>ppt_x</p:attrName>
                                          <p:attrName>ppt_y</p:attrName>
                                        </p:attrNameLst>
                                      </p:cBhvr>
                                      <p:rCtr x="2018" y="3588"/>
                                    </p:animMotion>
                                  </p:childTnLst>
                                </p:cTn>
                              </p:par>
                              <p:par>
                                <p:cTn id="16" presetID="9"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par>
                          <p:cTn id="28" fill="hold">
                            <p:stCondLst>
                              <p:cond delay="1500"/>
                            </p:stCondLst>
                            <p:childTnLst>
                              <p:par>
                                <p:cTn id="29" presetID="14" presetClass="entr" presetSubtype="5"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randombar(vertical)">
                                      <p:cBhvr>
                                        <p:cTn id="31" dur="500"/>
                                        <p:tgtEl>
                                          <p:spTgt spid="42"/>
                                        </p:tgtEl>
                                      </p:cBhvr>
                                    </p:animEffect>
                                  </p:childTnLst>
                                </p:cTn>
                              </p:par>
                              <p:par>
                                <p:cTn id="32" presetID="14" presetClass="entr" presetSubtype="5"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randombar(vertical)">
                                      <p:cBhvr>
                                        <p:cTn id="34" dur="500"/>
                                        <p:tgtEl>
                                          <p:spTgt spid="41"/>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randombar(vertical)">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0" grpId="0" animBg="1"/>
      <p:bldP spid="40" grpId="1" animBg="1"/>
      <p:bldP spid="43" grpId="0"/>
      <p:bldP spid="38" grpId="0" animBg="1"/>
      <p:bldP spid="38"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Pipeline Stalls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62" name="Rectangle 61">
            <a:extLst>
              <a:ext uri="{FF2B5EF4-FFF2-40B4-BE49-F238E27FC236}">
                <a16:creationId xmlns:a16="http://schemas.microsoft.com/office/drawing/2014/main" id="{D87A6C7F-6367-2A43-968E-FD9D5368BD83}"/>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Rectangle 62">
            <a:extLst>
              <a:ext uri="{FF2B5EF4-FFF2-40B4-BE49-F238E27FC236}">
                <a16:creationId xmlns:a16="http://schemas.microsoft.com/office/drawing/2014/main" id="{58C98DA8-15FD-B741-8747-E6B78EA093A5}"/>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4" name="Rectangle 63">
            <a:extLst>
              <a:ext uri="{FF2B5EF4-FFF2-40B4-BE49-F238E27FC236}">
                <a16:creationId xmlns:a16="http://schemas.microsoft.com/office/drawing/2014/main" id="{CA6B92E1-847E-1C47-9543-A05F370BF8B0}"/>
              </a:ext>
            </a:extLst>
          </p:cNvPr>
          <p:cNvSpPr/>
          <p:nvPr/>
        </p:nvSpPr>
        <p:spPr>
          <a:xfrm>
            <a:off x="773722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4" name="Rectangle 33">
            <a:extLst>
              <a:ext uri="{FF2B5EF4-FFF2-40B4-BE49-F238E27FC236}">
                <a16:creationId xmlns:a16="http://schemas.microsoft.com/office/drawing/2014/main" id="{1FDDE783-C1A9-E441-830C-A3BE836A350C}"/>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35" name="Rectangle 34">
            <a:extLst>
              <a:ext uri="{FF2B5EF4-FFF2-40B4-BE49-F238E27FC236}">
                <a16:creationId xmlns:a16="http://schemas.microsoft.com/office/drawing/2014/main" id="{036D4EC1-C241-4041-8D67-BCB3583D9257}"/>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BDDC797B-035F-DF48-A302-447AC3C7A85B}"/>
              </a:ext>
            </a:extLst>
          </p:cNvPr>
          <p:cNvSpPr/>
          <p:nvPr/>
        </p:nvSpPr>
        <p:spPr>
          <a:xfrm>
            <a:off x="5275384"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38" name="Rectangle 37">
            <a:extLst>
              <a:ext uri="{FF2B5EF4-FFF2-40B4-BE49-F238E27FC236}">
                <a16:creationId xmlns:a16="http://schemas.microsoft.com/office/drawing/2014/main" id="{EC7A2108-DF72-1048-8934-DBCD9D793FF6}"/>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cxnSp>
        <p:nvCxnSpPr>
          <p:cNvPr id="39" name="Elbow Connector 38">
            <a:extLst>
              <a:ext uri="{FF2B5EF4-FFF2-40B4-BE49-F238E27FC236}">
                <a16:creationId xmlns:a16="http://schemas.microsoft.com/office/drawing/2014/main" id="{C9435041-EFDA-A94B-96D8-E90D95C0AE34}"/>
              </a:ext>
            </a:extLst>
          </p:cNvPr>
          <p:cNvCxnSpPr>
            <a:cxnSpLocks/>
            <a:endCxn id="38" idx="1"/>
          </p:cNvCxnSpPr>
          <p:nvPr/>
        </p:nvCxnSpPr>
        <p:spPr>
          <a:xfrm rot="16200000" flipH="1">
            <a:off x="5029200" y="4240456"/>
            <a:ext cx="246185" cy="246184"/>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F654CBA-EBB8-3149-8EA5-5AE592BC10C5}"/>
              </a:ext>
            </a:extLst>
          </p:cNvPr>
          <p:cNvGrpSpPr/>
          <p:nvPr/>
        </p:nvGrpSpPr>
        <p:grpSpPr>
          <a:xfrm>
            <a:off x="922600" y="5225194"/>
            <a:ext cx="4845153" cy="492369"/>
            <a:chOff x="922600" y="4732825"/>
            <a:chExt cx="4845153" cy="492369"/>
          </a:xfrm>
        </p:grpSpPr>
        <p:sp>
          <p:nvSpPr>
            <p:cNvPr id="48" name="Rectangle 47">
              <a:extLst>
                <a:ext uri="{FF2B5EF4-FFF2-40B4-BE49-F238E27FC236}">
                  <a16:creationId xmlns:a16="http://schemas.microsoft.com/office/drawing/2014/main" id="{B8AF6056-B4DD-5542-9581-28B123D2EDD9}"/>
                </a:ext>
              </a:extLst>
            </p:cNvPr>
            <p:cNvSpPr/>
            <p:nvPr/>
          </p:nvSpPr>
          <p:spPr>
            <a:xfrm>
              <a:off x="478301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4786245"/>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44" name="Rectangle 43">
              <a:extLst>
                <a:ext uri="{FF2B5EF4-FFF2-40B4-BE49-F238E27FC236}">
                  <a16:creationId xmlns:a16="http://schemas.microsoft.com/office/drawing/2014/main" id="{0A1ADE42-F77D-F44B-A206-4B48E8C2B584}"/>
                </a:ext>
              </a:extLst>
            </p:cNvPr>
            <p:cNvSpPr/>
            <p:nvPr/>
          </p:nvSpPr>
          <p:spPr>
            <a:xfrm>
              <a:off x="5275384"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grpSp>
      <p:sp>
        <p:nvSpPr>
          <p:cNvPr id="46" name="Rectangle 45">
            <a:extLst>
              <a:ext uri="{FF2B5EF4-FFF2-40B4-BE49-F238E27FC236}">
                <a16:creationId xmlns:a16="http://schemas.microsoft.com/office/drawing/2014/main" id="{03C514B7-E9F4-D740-8437-3E2C71238CDC}"/>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47" name="Rectangle 46">
            <a:extLst>
              <a:ext uri="{FF2B5EF4-FFF2-40B4-BE49-F238E27FC236}">
                <a16:creationId xmlns:a16="http://schemas.microsoft.com/office/drawing/2014/main" id="{534185E2-E550-4E46-97FA-3C7258212DE8}"/>
              </a:ext>
            </a:extLst>
          </p:cNvPr>
          <p:cNvSpPr/>
          <p:nvPr/>
        </p:nvSpPr>
        <p:spPr>
          <a:xfrm>
            <a:off x="5767753"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49" name="Rectangle 48">
            <a:extLst>
              <a:ext uri="{FF2B5EF4-FFF2-40B4-BE49-F238E27FC236}">
                <a16:creationId xmlns:a16="http://schemas.microsoft.com/office/drawing/2014/main" id="{D3C3478B-C809-D544-B335-87662EE7309F}"/>
              </a:ext>
            </a:extLst>
          </p:cNvPr>
          <p:cNvSpPr/>
          <p:nvPr/>
        </p:nvSpPr>
        <p:spPr>
          <a:xfrm>
            <a:off x="5767753" y="4240456"/>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cxnSp>
        <p:nvCxnSpPr>
          <p:cNvPr id="50" name="Elbow Connector 49">
            <a:extLst>
              <a:ext uri="{FF2B5EF4-FFF2-40B4-BE49-F238E27FC236}">
                <a16:creationId xmlns:a16="http://schemas.microsoft.com/office/drawing/2014/main" id="{90142DB5-3CBD-DB45-9DDC-34E0135AC31B}"/>
              </a:ext>
            </a:extLst>
          </p:cNvPr>
          <p:cNvCxnSpPr>
            <a:cxnSpLocks/>
          </p:cNvCxnSpPr>
          <p:nvPr/>
        </p:nvCxnSpPr>
        <p:spPr>
          <a:xfrm rot="16200000" flipH="1">
            <a:off x="5518007" y="4736387"/>
            <a:ext cx="253306" cy="246182"/>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BE0576B-7325-744E-9678-557F5D29B301}"/>
              </a:ext>
            </a:extLst>
          </p:cNvPr>
          <p:cNvSpPr/>
          <p:nvPr/>
        </p:nvSpPr>
        <p:spPr>
          <a:xfrm>
            <a:off x="5767753" y="473282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0" name="Rectangle 39">
            <a:extLst>
              <a:ext uri="{FF2B5EF4-FFF2-40B4-BE49-F238E27FC236}">
                <a16:creationId xmlns:a16="http://schemas.microsoft.com/office/drawing/2014/main" id="{BBD25176-7D67-D34C-951B-76D132AD792C}"/>
              </a:ext>
            </a:extLst>
          </p:cNvPr>
          <p:cNvSpPr/>
          <p:nvPr/>
        </p:nvSpPr>
        <p:spPr>
          <a:xfrm>
            <a:off x="5767753"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cxnSp>
        <p:nvCxnSpPr>
          <p:cNvPr id="52" name="Curved Connector 51">
            <a:extLst>
              <a:ext uri="{FF2B5EF4-FFF2-40B4-BE49-F238E27FC236}">
                <a16:creationId xmlns:a16="http://schemas.microsoft.com/office/drawing/2014/main" id="{D8F302D1-1E67-2841-906C-3D09FCDD7857}"/>
              </a:ext>
            </a:extLst>
          </p:cNvPr>
          <p:cNvCxnSpPr>
            <a:cxnSpLocks/>
            <a:stCxn id="45" idx="3"/>
            <a:endCxn id="46" idx="3"/>
          </p:cNvCxnSpPr>
          <p:nvPr/>
        </p:nvCxnSpPr>
        <p:spPr>
          <a:xfrm flipV="1">
            <a:off x="6260122" y="3501903"/>
            <a:ext cx="12700" cy="1477107"/>
          </a:xfrm>
          <a:prstGeom prst="curvedConnector3">
            <a:avLst>
              <a:gd name="adj1" fmla="val 535324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D88CF87-931A-F74F-9A9A-F4E4F7CF6FC4}"/>
              </a:ext>
            </a:extLst>
          </p:cNvPr>
          <p:cNvSpPr txBox="1"/>
          <p:nvPr/>
        </p:nvSpPr>
        <p:spPr>
          <a:xfrm>
            <a:off x="8704608" y="4578863"/>
            <a:ext cx="1738681" cy="646331"/>
          </a:xfrm>
          <a:prstGeom prst="rect">
            <a:avLst/>
          </a:prstGeom>
          <a:noFill/>
        </p:spPr>
        <p:txBody>
          <a:bodyPr wrap="none" rtlCol="0">
            <a:spAutoFit/>
          </a:bodyPr>
          <a:lstStyle/>
          <a:p>
            <a:r>
              <a:rPr lang="en-US" b="1" dirty="0">
                <a:solidFill>
                  <a:srgbClr val="C00000"/>
                </a:solidFill>
              </a:rPr>
              <a:t>STALL!</a:t>
            </a:r>
          </a:p>
          <a:p>
            <a:r>
              <a:rPr lang="en-US" dirty="0"/>
              <a:t>D.src2 == </a:t>
            </a:r>
            <a:r>
              <a:rPr lang="en-US" dirty="0" err="1"/>
              <a:t>W.dest</a:t>
            </a:r>
            <a:endParaRPr lang="en-US" dirty="0"/>
          </a:p>
        </p:txBody>
      </p:sp>
    </p:spTree>
    <p:extLst>
      <p:ext uri="{BB962C8B-B14F-4D97-AF65-F5344CB8AC3E}">
        <p14:creationId xmlns:p14="http://schemas.microsoft.com/office/powerpoint/2010/main" val="39218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0.07176 L 1.04167E-6 3.33333E-6 " pathEditMode="relative" rAng="0" ptsTypes="AA">
                                      <p:cBhvr>
                                        <p:cTn id="6" dur="1000" fill="hold"/>
                                        <p:tgtEl>
                                          <p:spTgt spid="11"/>
                                        </p:tgtEl>
                                        <p:attrNameLst>
                                          <p:attrName>ppt_x</p:attrName>
                                          <p:attrName>ppt_y</p:attrName>
                                        </p:attrNameLst>
                                      </p:cBhvr>
                                      <p:rCtr x="0" y="3588"/>
                                    </p:animMotion>
                                  </p:childTnLst>
                                </p:cTn>
                              </p:par>
                            </p:childTnLst>
                          </p:cTn>
                        </p:par>
                        <p:par>
                          <p:cTn id="7" fill="hold">
                            <p:stCondLst>
                              <p:cond delay="1000"/>
                            </p:stCondLst>
                            <p:childTnLst>
                              <p:par>
                                <p:cTn id="8" presetID="1" presetClass="entr" presetSubtype="0" fill="hold" grpId="1"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par>
                                <p:cTn id="10" presetID="42" presetClass="path" presetSubtype="0" accel="50000" decel="50000" fill="hold" grpId="0" nodeType="withEffect">
                                  <p:stCondLst>
                                    <p:cond delay="0"/>
                                  </p:stCondLst>
                                  <p:childTnLst>
                                    <p:animMotion origin="layout" path="M -0.04037 4.81481E-6 L 8.33333E-7 4.81481E-6 " pathEditMode="relative" rAng="0" ptsTypes="AA">
                                      <p:cBhvr>
                                        <p:cTn id="11" dur="500" fill="hold"/>
                                        <p:tgtEl>
                                          <p:spTgt spid="40"/>
                                        </p:tgtEl>
                                        <p:attrNameLst>
                                          <p:attrName>ppt_x</p:attrName>
                                          <p:attrName>ppt_y</p:attrName>
                                        </p:attrNameLst>
                                      </p:cBhvr>
                                      <p:rCtr x="2018" y="0"/>
                                    </p:animMotion>
                                  </p:childTnLst>
                                </p:cTn>
                              </p:par>
                              <p:par>
                                <p:cTn id="12" presetID="1" presetClass="entr" presetSubtype="0" fill="hold" grpId="1"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42" presetClass="path" presetSubtype="0" accel="50000" decel="50000" fill="hold" grpId="0" nodeType="withEffect">
                                  <p:stCondLst>
                                    <p:cond delay="0"/>
                                  </p:stCondLst>
                                  <p:childTnLst>
                                    <p:animMotion origin="layout" path="M -0.04036 -0.07176 L -4.58333E-6 3.33333E-6 " pathEditMode="relative" rAng="0" ptsTypes="AA">
                                      <p:cBhvr>
                                        <p:cTn id="15" dur="500" fill="hold"/>
                                        <p:tgtEl>
                                          <p:spTgt spid="45"/>
                                        </p:tgtEl>
                                        <p:attrNameLst>
                                          <p:attrName>ppt_x</p:attrName>
                                          <p:attrName>ppt_y</p:attrName>
                                        </p:attrNameLst>
                                      </p:cBhvr>
                                      <p:rCtr x="2018" y="3588"/>
                                    </p:animMotion>
                                  </p:childTnLst>
                                </p:cTn>
                              </p:par>
                              <p:par>
                                <p:cTn id="16" presetID="22" presetClass="entr" presetSubtype="8"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500"/>
                                        <p:tgtEl>
                                          <p:spTgt spid="4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9"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childTnLst>
                          </p:cTn>
                        </p:par>
                        <p:par>
                          <p:cTn id="28" fill="hold">
                            <p:stCondLst>
                              <p:cond delay="1500"/>
                            </p:stCondLst>
                            <p:childTnLst>
                              <p:par>
                                <p:cTn id="29" presetID="14" presetClass="entr" presetSubtype="5" fill="hold"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randombar(vertical)">
                                      <p:cBhvr>
                                        <p:cTn id="31" dur="500"/>
                                        <p:tgtEl>
                                          <p:spTgt spid="52"/>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randombar(vertical)">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9" grpId="0" animBg="1"/>
      <p:bldP spid="45" grpId="0" animBg="1"/>
      <p:bldP spid="45" grpId="1" animBg="1"/>
      <p:bldP spid="40" grpId="0" animBg="1"/>
      <p:bldP spid="40" grpId="1" animBg="1"/>
      <p:bldP spid="5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Pipeline Stalls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62" name="Rectangle 61">
            <a:extLst>
              <a:ext uri="{FF2B5EF4-FFF2-40B4-BE49-F238E27FC236}">
                <a16:creationId xmlns:a16="http://schemas.microsoft.com/office/drawing/2014/main" id="{D87A6C7F-6367-2A43-968E-FD9D5368BD83}"/>
              </a:ext>
            </a:extLst>
          </p:cNvPr>
          <p:cNvSpPr/>
          <p:nvPr/>
        </p:nvSpPr>
        <p:spPr>
          <a:xfrm>
            <a:off x="6752491"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3" name="Rectangle 62">
            <a:extLst>
              <a:ext uri="{FF2B5EF4-FFF2-40B4-BE49-F238E27FC236}">
                <a16:creationId xmlns:a16="http://schemas.microsoft.com/office/drawing/2014/main" id="{58C98DA8-15FD-B741-8747-E6B78EA093A5}"/>
              </a:ext>
            </a:extLst>
          </p:cNvPr>
          <p:cNvSpPr/>
          <p:nvPr/>
        </p:nvSpPr>
        <p:spPr>
          <a:xfrm>
            <a:off x="7244860"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4" name="Rectangle 63">
            <a:extLst>
              <a:ext uri="{FF2B5EF4-FFF2-40B4-BE49-F238E27FC236}">
                <a16:creationId xmlns:a16="http://schemas.microsoft.com/office/drawing/2014/main" id="{CA6B92E1-847E-1C47-9543-A05F370BF8B0}"/>
              </a:ext>
            </a:extLst>
          </p:cNvPr>
          <p:cNvSpPr/>
          <p:nvPr/>
        </p:nvSpPr>
        <p:spPr>
          <a:xfrm>
            <a:off x="7737229"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4" name="Rectangle 33">
            <a:extLst>
              <a:ext uri="{FF2B5EF4-FFF2-40B4-BE49-F238E27FC236}">
                <a16:creationId xmlns:a16="http://schemas.microsoft.com/office/drawing/2014/main" id="{1FDDE783-C1A9-E441-830C-A3BE836A350C}"/>
              </a:ext>
            </a:extLst>
          </p:cNvPr>
          <p:cNvSpPr/>
          <p:nvPr/>
        </p:nvSpPr>
        <p:spPr>
          <a:xfrm>
            <a:off x="5275384"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35" name="Rectangle 34">
            <a:extLst>
              <a:ext uri="{FF2B5EF4-FFF2-40B4-BE49-F238E27FC236}">
                <a16:creationId xmlns:a16="http://schemas.microsoft.com/office/drawing/2014/main" id="{036D4EC1-C241-4041-8D67-BCB3583D9257}"/>
              </a:ext>
            </a:extLst>
          </p:cNvPr>
          <p:cNvSpPr/>
          <p:nvPr/>
        </p:nvSpPr>
        <p:spPr>
          <a:xfrm>
            <a:off x="527538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BDDC797B-035F-DF48-A302-447AC3C7A85B}"/>
              </a:ext>
            </a:extLst>
          </p:cNvPr>
          <p:cNvSpPr/>
          <p:nvPr/>
        </p:nvSpPr>
        <p:spPr>
          <a:xfrm>
            <a:off x="5275384"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38" name="Rectangle 37">
            <a:extLst>
              <a:ext uri="{FF2B5EF4-FFF2-40B4-BE49-F238E27FC236}">
                <a16:creationId xmlns:a16="http://schemas.microsoft.com/office/drawing/2014/main" id="{EC7A2108-DF72-1048-8934-DBCD9D793FF6}"/>
              </a:ext>
            </a:extLst>
          </p:cNvPr>
          <p:cNvSpPr/>
          <p:nvPr/>
        </p:nvSpPr>
        <p:spPr>
          <a:xfrm>
            <a:off x="527538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cxnSp>
        <p:nvCxnSpPr>
          <p:cNvPr id="39" name="Elbow Connector 38">
            <a:extLst>
              <a:ext uri="{FF2B5EF4-FFF2-40B4-BE49-F238E27FC236}">
                <a16:creationId xmlns:a16="http://schemas.microsoft.com/office/drawing/2014/main" id="{C9435041-EFDA-A94B-96D8-E90D95C0AE34}"/>
              </a:ext>
            </a:extLst>
          </p:cNvPr>
          <p:cNvCxnSpPr>
            <a:cxnSpLocks/>
            <a:endCxn id="38" idx="1"/>
          </p:cNvCxnSpPr>
          <p:nvPr/>
        </p:nvCxnSpPr>
        <p:spPr>
          <a:xfrm rot="16200000" flipH="1">
            <a:off x="5029200" y="4240456"/>
            <a:ext cx="246185" cy="246184"/>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3C514B7-E9F4-D740-8437-3E2C71238CDC}"/>
              </a:ext>
            </a:extLst>
          </p:cNvPr>
          <p:cNvSpPr/>
          <p:nvPr/>
        </p:nvSpPr>
        <p:spPr>
          <a:xfrm>
            <a:off x="5767753"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47" name="Rectangle 46">
            <a:extLst>
              <a:ext uri="{FF2B5EF4-FFF2-40B4-BE49-F238E27FC236}">
                <a16:creationId xmlns:a16="http://schemas.microsoft.com/office/drawing/2014/main" id="{534185E2-E550-4E46-97FA-3C7258212DE8}"/>
              </a:ext>
            </a:extLst>
          </p:cNvPr>
          <p:cNvSpPr/>
          <p:nvPr/>
        </p:nvSpPr>
        <p:spPr>
          <a:xfrm>
            <a:off x="5767753"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49" name="Rectangle 48">
            <a:extLst>
              <a:ext uri="{FF2B5EF4-FFF2-40B4-BE49-F238E27FC236}">
                <a16:creationId xmlns:a16="http://schemas.microsoft.com/office/drawing/2014/main" id="{D3C3478B-C809-D544-B335-87662EE7309F}"/>
              </a:ext>
            </a:extLst>
          </p:cNvPr>
          <p:cNvSpPr/>
          <p:nvPr/>
        </p:nvSpPr>
        <p:spPr>
          <a:xfrm>
            <a:off x="5767753" y="4240456"/>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cxnSp>
        <p:nvCxnSpPr>
          <p:cNvPr id="50" name="Elbow Connector 49">
            <a:extLst>
              <a:ext uri="{FF2B5EF4-FFF2-40B4-BE49-F238E27FC236}">
                <a16:creationId xmlns:a16="http://schemas.microsoft.com/office/drawing/2014/main" id="{90142DB5-3CBD-DB45-9DDC-34E0135AC31B}"/>
              </a:ext>
            </a:extLst>
          </p:cNvPr>
          <p:cNvCxnSpPr>
            <a:cxnSpLocks/>
          </p:cNvCxnSpPr>
          <p:nvPr/>
        </p:nvCxnSpPr>
        <p:spPr>
          <a:xfrm rot="16200000" flipH="1">
            <a:off x="5518007" y="4736387"/>
            <a:ext cx="253306" cy="246182"/>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327857F-0CC2-AC46-A86C-0420F1EC040F}"/>
              </a:ext>
            </a:extLst>
          </p:cNvPr>
          <p:cNvGrpSpPr/>
          <p:nvPr/>
        </p:nvGrpSpPr>
        <p:grpSpPr>
          <a:xfrm>
            <a:off x="922600" y="5717563"/>
            <a:ext cx="5337520" cy="492369"/>
            <a:chOff x="922600" y="5225194"/>
            <a:chExt cx="5337520" cy="492369"/>
          </a:xfrm>
        </p:grpSpPr>
        <p:sp>
          <p:nvSpPr>
            <p:cNvPr id="48" name="Rectangle 47">
              <a:extLst>
                <a:ext uri="{FF2B5EF4-FFF2-40B4-BE49-F238E27FC236}">
                  <a16:creationId xmlns:a16="http://schemas.microsoft.com/office/drawing/2014/main" id="{B8AF6056-B4DD-5542-9581-28B123D2EDD9}"/>
                </a:ext>
              </a:extLst>
            </p:cNvPr>
            <p:cNvSpPr/>
            <p:nvPr/>
          </p:nvSpPr>
          <p:spPr>
            <a:xfrm>
              <a:off x="4783014"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5278614"/>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44" name="Rectangle 43">
              <a:extLst>
                <a:ext uri="{FF2B5EF4-FFF2-40B4-BE49-F238E27FC236}">
                  <a16:creationId xmlns:a16="http://schemas.microsoft.com/office/drawing/2014/main" id="{0A1ADE42-F77D-F44B-A206-4B48E8C2B584}"/>
                </a:ext>
              </a:extLst>
            </p:cNvPr>
            <p:cNvSpPr/>
            <p:nvPr/>
          </p:nvSpPr>
          <p:spPr>
            <a:xfrm>
              <a:off x="5275384"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8" name="Rectangle 57">
              <a:extLst>
                <a:ext uri="{FF2B5EF4-FFF2-40B4-BE49-F238E27FC236}">
                  <a16:creationId xmlns:a16="http://schemas.microsoft.com/office/drawing/2014/main" id="{6ED627B2-1018-764C-8185-EE01AEEAC408}"/>
                </a:ext>
              </a:extLst>
            </p:cNvPr>
            <p:cNvSpPr/>
            <p:nvPr/>
          </p:nvSpPr>
          <p:spPr>
            <a:xfrm>
              <a:off x="5767751"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grpSp>
      <p:sp>
        <p:nvSpPr>
          <p:cNvPr id="59" name="Rectangle 58">
            <a:extLst>
              <a:ext uri="{FF2B5EF4-FFF2-40B4-BE49-F238E27FC236}">
                <a16:creationId xmlns:a16="http://schemas.microsoft.com/office/drawing/2014/main" id="{AF02A353-F17A-1449-A4E5-F393E8B62CF9}"/>
              </a:ext>
            </a:extLst>
          </p:cNvPr>
          <p:cNvSpPr/>
          <p:nvPr/>
        </p:nvSpPr>
        <p:spPr>
          <a:xfrm>
            <a:off x="5767751" y="4739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60" name="Rectangle 59">
            <a:extLst>
              <a:ext uri="{FF2B5EF4-FFF2-40B4-BE49-F238E27FC236}">
                <a16:creationId xmlns:a16="http://schemas.microsoft.com/office/drawing/2014/main" id="{2E58F619-7C75-994C-9179-FA211606CA4C}"/>
              </a:ext>
            </a:extLst>
          </p:cNvPr>
          <p:cNvSpPr/>
          <p:nvPr/>
        </p:nvSpPr>
        <p:spPr>
          <a:xfrm>
            <a:off x="6260122" y="374808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61" name="Rectangle 60">
            <a:extLst>
              <a:ext uri="{FF2B5EF4-FFF2-40B4-BE49-F238E27FC236}">
                <a16:creationId xmlns:a16="http://schemas.microsoft.com/office/drawing/2014/main" id="{7C0445FA-9E42-224E-AB67-AA44F9FBD9BF}"/>
              </a:ext>
            </a:extLst>
          </p:cNvPr>
          <p:cNvSpPr/>
          <p:nvPr/>
        </p:nvSpPr>
        <p:spPr>
          <a:xfrm>
            <a:off x="6260122" y="4240456"/>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65" name="Rectangle 64">
            <a:extLst>
              <a:ext uri="{FF2B5EF4-FFF2-40B4-BE49-F238E27FC236}">
                <a16:creationId xmlns:a16="http://schemas.microsoft.com/office/drawing/2014/main" id="{67167144-E9C4-AE45-8A91-5FCD14E18A21}"/>
              </a:ext>
            </a:extLst>
          </p:cNvPr>
          <p:cNvSpPr/>
          <p:nvPr/>
        </p:nvSpPr>
        <p:spPr>
          <a:xfrm>
            <a:off x="6260121"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cxnSp>
        <p:nvCxnSpPr>
          <p:cNvPr id="66" name="Elbow Connector 65">
            <a:extLst>
              <a:ext uri="{FF2B5EF4-FFF2-40B4-BE49-F238E27FC236}">
                <a16:creationId xmlns:a16="http://schemas.microsoft.com/office/drawing/2014/main" id="{45D7DF21-F584-1549-B9E0-CEC2D783E674}"/>
              </a:ext>
            </a:extLst>
          </p:cNvPr>
          <p:cNvCxnSpPr/>
          <p:nvPr/>
        </p:nvCxnSpPr>
        <p:spPr>
          <a:xfrm rot="16200000" flipH="1">
            <a:off x="6014962" y="5231289"/>
            <a:ext cx="244135" cy="246186"/>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BE0576B-7325-744E-9678-557F5D29B301}"/>
              </a:ext>
            </a:extLst>
          </p:cNvPr>
          <p:cNvSpPr/>
          <p:nvPr/>
        </p:nvSpPr>
        <p:spPr>
          <a:xfrm>
            <a:off x="6260121" y="522519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40" name="Rectangle 39">
            <a:extLst>
              <a:ext uri="{FF2B5EF4-FFF2-40B4-BE49-F238E27FC236}">
                <a16:creationId xmlns:a16="http://schemas.microsoft.com/office/drawing/2014/main" id="{BBD25176-7D67-D34C-951B-76D132AD792C}"/>
              </a:ext>
            </a:extLst>
          </p:cNvPr>
          <p:cNvSpPr/>
          <p:nvPr/>
        </p:nvSpPr>
        <p:spPr>
          <a:xfrm>
            <a:off x="6260121" y="571756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67" name="Rectangle 66">
            <a:extLst>
              <a:ext uri="{FF2B5EF4-FFF2-40B4-BE49-F238E27FC236}">
                <a16:creationId xmlns:a16="http://schemas.microsoft.com/office/drawing/2014/main" id="{0271E2B1-BF23-1147-A0D8-54D885148A8D}"/>
              </a:ext>
            </a:extLst>
          </p:cNvPr>
          <p:cNvSpPr/>
          <p:nvPr/>
        </p:nvSpPr>
        <p:spPr>
          <a:xfrm>
            <a:off x="6752491"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68" name="Rectangle 67">
            <a:extLst>
              <a:ext uri="{FF2B5EF4-FFF2-40B4-BE49-F238E27FC236}">
                <a16:creationId xmlns:a16="http://schemas.microsoft.com/office/drawing/2014/main" id="{F4433C22-BD90-0B4C-8D06-DFC39E2C0A14}"/>
              </a:ext>
            </a:extLst>
          </p:cNvPr>
          <p:cNvSpPr/>
          <p:nvPr/>
        </p:nvSpPr>
        <p:spPr>
          <a:xfrm>
            <a:off x="7244860"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69" name="Rectangle 68">
            <a:extLst>
              <a:ext uri="{FF2B5EF4-FFF2-40B4-BE49-F238E27FC236}">
                <a16:creationId xmlns:a16="http://schemas.microsoft.com/office/drawing/2014/main" id="{8716E356-7907-5949-99F0-A140B3E05052}"/>
              </a:ext>
            </a:extLst>
          </p:cNvPr>
          <p:cNvSpPr/>
          <p:nvPr/>
        </p:nvSpPr>
        <p:spPr>
          <a:xfrm>
            <a:off x="7737229" y="5230265"/>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70" name="Rectangle 69">
            <a:extLst>
              <a:ext uri="{FF2B5EF4-FFF2-40B4-BE49-F238E27FC236}">
                <a16:creationId xmlns:a16="http://schemas.microsoft.com/office/drawing/2014/main" id="{B0F9238A-B71C-1C43-AB6B-F30D60E23A92}"/>
              </a:ext>
            </a:extLst>
          </p:cNvPr>
          <p:cNvSpPr/>
          <p:nvPr/>
        </p:nvSpPr>
        <p:spPr>
          <a:xfrm>
            <a:off x="6752491" y="4240456"/>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71" name="Rectangle 70">
            <a:extLst>
              <a:ext uri="{FF2B5EF4-FFF2-40B4-BE49-F238E27FC236}">
                <a16:creationId xmlns:a16="http://schemas.microsoft.com/office/drawing/2014/main" id="{3090C054-43E1-844A-A32F-BFE7794DC868}"/>
              </a:ext>
            </a:extLst>
          </p:cNvPr>
          <p:cNvSpPr/>
          <p:nvPr/>
        </p:nvSpPr>
        <p:spPr>
          <a:xfrm>
            <a:off x="6752490"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72" name="Rectangle 71">
            <a:extLst>
              <a:ext uri="{FF2B5EF4-FFF2-40B4-BE49-F238E27FC236}">
                <a16:creationId xmlns:a16="http://schemas.microsoft.com/office/drawing/2014/main" id="{469C52AD-CDF3-3748-8E1D-723846699C30}"/>
              </a:ext>
            </a:extLst>
          </p:cNvPr>
          <p:cNvSpPr/>
          <p:nvPr/>
        </p:nvSpPr>
        <p:spPr>
          <a:xfrm>
            <a:off x="7244859" y="4732825"/>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73" name="Rectangle 72">
            <a:extLst>
              <a:ext uri="{FF2B5EF4-FFF2-40B4-BE49-F238E27FC236}">
                <a16:creationId xmlns:a16="http://schemas.microsoft.com/office/drawing/2014/main" id="{0CCAAB35-74A0-7F4E-82B4-64029FB69254}"/>
              </a:ext>
            </a:extLst>
          </p:cNvPr>
          <p:cNvSpPr/>
          <p:nvPr/>
        </p:nvSpPr>
        <p:spPr>
          <a:xfrm>
            <a:off x="6752488"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74" name="Rectangle 73">
            <a:extLst>
              <a:ext uri="{FF2B5EF4-FFF2-40B4-BE49-F238E27FC236}">
                <a16:creationId xmlns:a16="http://schemas.microsoft.com/office/drawing/2014/main" id="{A0332486-50CC-7947-8EBD-6A9331374B9E}"/>
              </a:ext>
            </a:extLst>
          </p:cNvPr>
          <p:cNvSpPr/>
          <p:nvPr/>
        </p:nvSpPr>
        <p:spPr>
          <a:xfrm>
            <a:off x="7244857"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75" name="Rectangle 74">
            <a:extLst>
              <a:ext uri="{FF2B5EF4-FFF2-40B4-BE49-F238E27FC236}">
                <a16:creationId xmlns:a16="http://schemas.microsoft.com/office/drawing/2014/main" id="{85D9F093-DB44-2C4B-B01C-6E799EEC804E}"/>
              </a:ext>
            </a:extLst>
          </p:cNvPr>
          <p:cNvSpPr/>
          <p:nvPr/>
        </p:nvSpPr>
        <p:spPr>
          <a:xfrm>
            <a:off x="7737226"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76" name="Rectangle 75">
            <a:extLst>
              <a:ext uri="{FF2B5EF4-FFF2-40B4-BE49-F238E27FC236}">
                <a16:creationId xmlns:a16="http://schemas.microsoft.com/office/drawing/2014/main" id="{4AA13C38-BD28-8D44-B156-01CB405309F8}"/>
              </a:ext>
            </a:extLst>
          </p:cNvPr>
          <p:cNvSpPr/>
          <p:nvPr/>
        </p:nvSpPr>
        <p:spPr>
          <a:xfrm>
            <a:off x="8229595" y="572468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Tree>
    <p:extLst>
      <p:ext uri="{BB962C8B-B14F-4D97-AF65-F5344CB8AC3E}">
        <p14:creationId xmlns:p14="http://schemas.microsoft.com/office/powerpoint/2010/main" val="13644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25E-6 -0.07176 L -1.25E-6 4.07407E-6 " pathEditMode="relative" rAng="0" ptsTypes="AA">
                                      <p:cBhvr>
                                        <p:cTn id="6" dur="1000" fill="hold"/>
                                        <p:tgtEl>
                                          <p:spTgt spid="3"/>
                                        </p:tgtEl>
                                        <p:attrNameLst>
                                          <p:attrName>ppt_x</p:attrName>
                                          <p:attrName>ppt_y</p:attrName>
                                        </p:attrNameLst>
                                      </p:cBhvr>
                                      <p:rCtr x="0" y="3588"/>
                                    </p:animMotion>
                                  </p:childTnLst>
                                </p:cTn>
                              </p:par>
                            </p:childTnLst>
                          </p:cTn>
                        </p:par>
                        <p:par>
                          <p:cTn id="7" fill="hold">
                            <p:stCondLst>
                              <p:cond delay="1000"/>
                            </p:stCondLst>
                            <p:childTnLst>
                              <p:par>
                                <p:cTn id="8" presetID="1" presetClass="entr" presetSubtype="0" fill="hold" grpId="1"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par>
                                <p:cTn id="10" presetID="42" presetClass="path" presetSubtype="0" accel="50000" decel="50000" fill="hold" grpId="0" nodeType="withEffect">
                                  <p:stCondLst>
                                    <p:cond delay="0"/>
                                  </p:stCondLst>
                                  <p:childTnLst>
                                    <p:animMotion origin="layout" path="M -0.04036 4.07407E-6 L -3.75E-6 4.07407E-6 " pathEditMode="relative" rAng="0" ptsTypes="AA">
                                      <p:cBhvr>
                                        <p:cTn id="11" dur="500" fill="hold"/>
                                        <p:tgtEl>
                                          <p:spTgt spid="40"/>
                                        </p:tgtEl>
                                        <p:attrNameLst>
                                          <p:attrName>ppt_x</p:attrName>
                                          <p:attrName>ppt_y</p:attrName>
                                        </p:attrNameLst>
                                      </p:cBhvr>
                                      <p:rCtr x="2018" y="0"/>
                                    </p:animMotion>
                                  </p:childTnLst>
                                </p:cTn>
                              </p:par>
                              <p:par>
                                <p:cTn id="12" presetID="1" presetClass="entr" presetSubtype="0" fill="hold" grpId="1"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42" presetClass="path" presetSubtype="0" accel="50000" decel="50000" fill="hold" grpId="0" nodeType="withEffect">
                                  <p:stCondLst>
                                    <p:cond delay="0"/>
                                  </p:stCondLst>
                                  <p:childTnLst>
                                    <p:animMotion origin="layout" path="M -0.04036 -0.07176 L -3.75E-6 4.81481E-6 " pathEditMode="relative" rAng="0" ptsTypes="AA">
                                      <p:cBhvr>
                                        <p:cTn id="15" dur="500" fill="hold"/>
                                        <p:tgtEl>
                                          <p:spTgt spid="45"/>
                                        </p:tgtEl>
                                        <p:attrNameLst>
                                          <p:attrName>ppt_x</p:attrName>
                                          <p:attrName>ppt_y</p:attrName>
                                        </p:attrNameLst>
                                      </p:cBhvr>
                                      <p:rCtr x="2018" y="3588"/>
                                    </p:animMotion>
                                  </p:childTnLst>
                                </p:cTn>
                              </p:par>
                              <p:par>
                                <p:cTn id="16" presetID="9"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dissolve">
                                      <p:cBhvr>
                                        <p:cTn id="18" dur="500"/>
                                        <p:tgtEl>
                                          <p:spTgt spid="6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left)">
                                      <p:cBhvr>
                                        <p:cTn id="31" dur="500"/>
                                        <p:tgtEl>
                                          <p:spTgt spid="6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500"/>
                                        <p:tgtEl>
                                          <p:spTgt spid="6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500"/>
                                        <p:tgtEl>
                                          <p:spTgt spid="74"/>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left)">
                                      <p:cBhvr>
                                        <p:cTn id="57" dur="500"/>
                                        <p:tgtEl>
                                          <p:spTgt spid="75"/>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left)">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5" grpId="0" animBg="1"/>
      <p:bldP spid="45" grpId="0" animBg="1"/>
      <p:bldP spid="45" grpId="1" animBg="1"/>
      <p:bldP spid="40" grpId="0" animBg="1"/>
      <p:bldP spid="40" grpId="1"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Overcoming Data Hazards:</a:t>
            </a:r>
            <a:br>
              <a:rPr lang="en-US" dirty="0"/>
            </a:br>
            <a:r>
              <a:rPr lang="en-US" dirty="0"/>
              <a:t>Data Forwarding</a:t>
            </a:r>
          </a:p>
        </p:txBody>
      </p:sp>
      <p:sp>
        <p:nvSpPr>
          <p:cNvPr id="3" name="Subtitle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65</a:t>
            </a:fld>
            <a:endParaRPr lang="en-US"/>
          </a:p>
        </p:txBody>
      </p:sp>
    </p:spTree>
    <p:extLst>
      <p:ext uri="{BB962C8B-B14F-4D97-AF65-F5344CB8AC3E}">
        <p14:creationId xmlns:p14="http://schemas.microsoft.com/office/powerpoint/2010/main" val="2531851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Our situation…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We introduced pipelining to improve performance by overlapping instructions</a:t>
            </a:r>
          </a:p>
          <a:p>
            <a:r>
              <a:rPr lang="en-US" dirty="0"/>
              <a:t>Instructions write their results to registers at the end of the pipeline</a:t>
            </a:r>
          </a:p>
          <a:p>
            <a:r>
              <a:rPr lang="en-US" dirty="0"/>
              <a:t>Instructions that need results must wait so they can execute correctly</a:t>
            </a:r>
          </a:p>
          <a:p>
            <a:r>
              <a:rPr lang="en-US" dirty="0"/>
              <a:t>The pipeline stalls to make that happen</a:t>
            </a:r>
          </a:p>
          <a:p>
            <a:endParaRPr lang="en-US" dirty="0"/>
          </a:p>
          <a:p>
            <a:r>
              <a:rPr lang="en-US" dirty="0"/>
              <a:t>Performance gains are limited by stalls needed for data &amp; control hazards</a:t>
            </a:r>
          </a:p>
          <a:p>
            <a:pPr lvl="1"/>
            <a:r>
              <a:rPr lang="en-US" dirty="0"/>
              <a:t>Is the added complexity worth the performance benefit?</a:t>
            </a:r>
          </a:p>
          <a:p>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13884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Data Forwarding</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199" y="1825625"/>
            <a:ext cx="11215255" cy="4351338"/>
          </a:xfrm>
        </p:spPr>
        <p:txBody>
          <a:bodyPr>
            <a:normAutofit lnSpcReduction="10000"/>
          </a:bodyPr>
          <a:lstStyle/>
          <a:p>
            <a:r>
              <a:rPr lang="en-US" dirty="0"/>
              <a:t>The problem</a:t>
            </a:r>
          </a:p>
          <a:p>
            <a:pPr lvl="1"/>
            <a:r>
              <a:rPr lang="en-US" dirty="0"/>
              <a:t>Values written to destination registers at end of Writeback stage</a:t>
            </a:r>
          </a:p>
          <a:p>
            <a:pPr lvl="1"/>
            <a:r>
              <a:rPr lang="en-US" dirty="0"/>
              <a:t>Values needed from source registers before end of Decode stage </a:t>
            </a:r>
          </a:p>
          <a:p>
            <a:endParaRPr lang="en-US" dirty="0"/>
          </a:p>
          <a:p>
            <a:r>
              <a:rPr lang="en-US" dirty="0"/>
              <a:t>Key insight</a:t>
            </a:r>
          </a:p>
          <a:p>
            <a:pPr lvl="1"/>
            <a:r>
              <a:rPr lang="en-US" dirty="0"/>
              <a:t>The values exist in the pipeline!</a:t>
            </a:r>
          </a:p>
          <a:p>
            <a:pPr lvl="1"/>
            <a:r>
              <a:rPr lang="en-US" dirty="0"/>
              <a:t>The values are ready at end of Execute or Memory stage (depending on instruction)</a:t>
            </a:r>
          </a:p>
          <a:p>
            <a:endParaRPr lang="en-US" dirty="0"/>
          </a:p>
          <a:p>
            <a:r>
              <a:rPr lang="en-US" dirty="0"/>
              <a:t>Solution</a:t>
            </a:r>
          </a:p>
          <a:p>
            <a:pPr lvl="1"/>
            <a:r>
              <a:rPr lang="en-US" dirty="0"/>
              <a:t>Pass values directly from later stages to Decode stage when needed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636027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Data Forwarding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48" name="Rectangle 47">
            <a:extLst>
              <a:ext uri="{FF2B5EF4-FFF2-40B4-BE49-F238E27FC236}">
                <a16:creationId xmlns:a16="http://schemas.microsoft.com/office/drawing/2014/main" id="{B8AF6056-B4DD-5542-9581-28B123D2EDD9}"/>
              </a:ext>
            </a:extLst>
          </p:cNvPr>
          <p:cNvSpPr/>
          <p:nvPr/>
        </p:nvSpPr>
        <p:spPr>
          <a:xfrm>
            <a:off x="478301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4293876"/>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cxnSp>
        <p:nvCxnSpPr>
          <p:cNvPr id="66" name="Curved Connector 65">
            <a:extLst>
              <a:ext uri="{FF2B5EF4-FFF2-40B4-BE49-F238E27FC236}">
                <a16:creationId xmlns:a16="http://schemas.microsoft.com/office/drawing/2014/main" id="{BAC9C26E-1CE7-9C4C-8FC7-09B0AF868EC9}"/>
              </a:ext>
            </a:extLst>
          </p:cNvPr>
          <p:cNvCxnSpPr>
            <a:stCxn id="20" idx="3"/>
            <a:endCxn id="10" idx="3"/>
          </p:cNvCxnSpPr>
          <p:nvPr/>
        </p:nvCxnSpPr>
        <p:spPr>
          <a:xfrm flipV="1">
            <a:off x="5275384" y="3009534"/>
            <a:ext cx="12700" cy="984738"/>
          </a:xfrm>
          <a:prstGeom prst="curvedConnector3">
            <a:avLst>
              <a:gd name="adj1" fmla="val 80649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05CBA850-7A19-9A46-99F5-AE6EF6721940}"/>
              </a:ext>
            </a:extLst>
          </p:cNvPr>
          <p:cNvCxnSpPr>
            <a:stCxn id="20" idx="3"/>
            <a:endCxn id="15" idx="3"/>
          </p:cNvCxnSpPr>
          <p:nvPr/>
        </p:nvCxnSpPr>
        <p:spPr>
          <a:xfrm flipV="1">
            <a:off x="5275384" y="3501903"/>
            <a:ext cx="12700" cy="492369"/>
          </a:xfrm>
          <a:prstGeom prst="curvedConnector3">
            <a:avLst>
              <a:gd name="adj1" fmla="val 41376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44F10F9-28EA-2744-A05B-A454A3F2A2EA}"/>
              </a:ext>
            </a:extLst>
          </p:cNvPr>
          <p:cNvSpPr txBox="1"/>
          <p:nvPr/>
        </p:nvSpPr>
        <p:spPr>
          <a:xfrm>
            <a:off x="8704608" y="3317236"/>
            <a:ext cx="2268826" cy="923330"/>
          </a:xfrm>
          <a:prstGeom prst="rect">
            <a:avLst/>
          </a:prstGeom>
          <a:noFill/>
        </p:spPr>
        <p:txBody>
          <a:bodyPr wrap="none" rtlCol="0">
            <a:spAutoFit/>
          </a:bodyPr>
          <a:lstStyle/>
          <a:p>
            <a:r>
              <a:rPr lang="en-US" b="1" dirty="0">
                <a:solidFill>
                  <a:srgbClr val="C00000"/>
                </a:solidFill>
              </a:rPr>
              <a:t>Data Hazard Detected</a:t>
            </a:r>
          </a:p>
          <a:p>
            <a:r>
              <a:rPr lang="en-US" dirty="0"/>
              <a:t>D.src1 == </a:t>
            </a:r>
            <a:r>
              <a:rPr lang="en-US" dirty="0" err="1"/>
              <a:t>M.dest</a:t>
            </a:r>
            <a:br>
              <a:rPr lang="en-US" dirty="0"/>
            </a:br>
            <a:r>
              <a:rPr lang="en-US" dirty="0"/>
              <a:t>D.src2 == </a:t>
            </a:r>
            <a:r>
              <a:rPr lang="en-US" dirty="0" err="1"/>
              <a:t>E.dest</a:t>
            </a:r>
            <a:endParaRPr lang="en-US" dirty="0"/>
          </a:p>
        </p:txBody>
      </p:sp>
    </p:spTree>
    <p:extLst>
      <p:ext uri="{BB962C8B-B14F-4D97-AF65-F5344CB8AC3E}">
        <p14:creationId xmlns:p14="http://schemas.microsoft.com/office/powerpoint/2010/main" val="18268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par>
                          <p:cTn id="38" fill="hold">
                            <p:stCondLst>
                              <p:cond delay="2000"/>
                            </p:stCondLst>
                            <p:childTnLst>
                              <p:par>
                                <p:cTn id="39" presetID="14" presetClass="entr" presetSubtype="5"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randombar(vertical)">
                                      <p:cBhvr>
                                        <p:cTn id="41" dur="500"/>
                                        <p:tgtEl>
                                          <p:spTgt spid="69"/>
                                        </p:tgtEl>
                                      </p:cBhvr>
                                    </p:animEffect>
                                  </p:childTnLst>
                                </p:cTn>
                              </p:par>
                              <p:par>
                                <p:cTn id="42" presetID="14" presetClass="entr" presetSubtype="5" fill="hold"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randombar(vertical)">
                                      <p:cBhvr>
                                        <p:cTn id="44" dur="500"/>
                                        <p:tgtEl>
                                          <p:spTgt spid="66"/>
                                        </p:tgtEl>
                                      </p:cBhvr>
                                    </p:animEffect>
                                  </p:childTnLst>
                                </p:cTn>
                              </p:par>
                              <p:par>
                                <p:cTn id="45" presetID="14" presetClass="entr" presetSubtype="5"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randombar(vertical)">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5" grpId="0" animBg="1"/>
      <p:bldP spid="19" grpId="0" animBg="1"/>
      <p:bldP spid="20" grpId="0" animBg="1"/>
      <p:bldP spid="48" grpId="0" animBg="1"/>
      <p:bldP spid="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Overcome Data Hazard with Data Forwarding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45FAAA56-86AC-EF4E-A64E-777A6D5C4109}"/>
              </a:ext>
            </a:extLst>
          </p:cNvPr>
          <p:cNvSpPr/>
          <p:nvPr/>
        </p:nvSpPr>
        <p:spPr>
          <a:xfrm>
            <a:off x="3305908"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7E65463D-FE8F-0E45-B2BA-98884BEC78C0}"/>
              </a:ext>
            </a:extLst>
          </p:cNvPr>
          <p:cNvSpPr/>
          <p:nvPr/>
        </p:nvSpPr>
        <p:spPr>
          <a:xfrm>
            <a:off x="3798277"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0741DE89-76A4-8F4E-8858-50DBE4108384}"/>
              </a:ext>
            </a:extLst>
          </p:cNvPr>
          <p:cNvSpPr/>
          <p:nvPr/>
        </p:nvSpPr>
        <p:spPr>
          <a:xfrm>
            <a:off x="4290646"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1A35A480-F912-8D4E-B6C7-238AA6B9711A}"/>
              </a:ext>
            </a:extLst>
          </p:cNvPr>
          <p:cNvSpPr/>
          <p:nvPr/>
        </p:nvSpPr>
        <p:spPr>
          <a:xfrm>
            <a:off x="4783015"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2" name="TextBox 11">
            <a:extLst>
              <a:ext uri="{FF2B5EF4-FFF2-40B4-BE49-F238E27FC236}">
                <a16:creationId xmlns:a16="http://schemas.microsoft.com/office/drawing/2014/main" id="{A5C62D96-8C72-BB40-AA87-CBA76B8F2CD3}"/>
              </a:ext>
            </a:extLst>
          </p:cNvPr>
          <p:cNvSpPr txBox="1"/>
          <p:nvPr/>
        </p:nvSpPr>
        <p:spPr>
          <a:xfrm>
            <a:off x="922600" y="2824867"/>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3" name="Rectangle 12">
            <a:extLst>
              <a:ext uri="{FF2B5EF4-FFF2-40B4-BE49-F238E27FC236}">
                <a16:creationId xmlns:a16="http://schemas.microsoft.com/office/drawing/2014/main" id="{F41ED9AD-4867-D04B-8E24-15CF011DED3A}"/>
              </a:ext>
            </a:extLst>
          </p:cNvPr>
          <p:cNvSpPr/>
          <p:nvPr/>
        </p:nvSpPr>
        <p:spPr>
          <a:xfrm>
            <a:off x="3798277"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4" name="Rectangle 13">
            <a:extLst>
              <a:ext uri="{FF2B5EF4-FFF2-40B4-BE49-F238E27FC236}">
                <a16:creationId xmlns:a16="http://schemas.microsoft.com/office/drawing/2014/main" id="{EB70C3DF-549B-4948-AA4D-0B4E14C66FED}"/>
              </a:ext>
            </a:extLst>
          </p:cNvPr>
          <p:cNvSpPr/>
          <p:nvPr/>
        </p:nvSpPr>
        <p:spPr>
          <a:xfrm>
            <a:off x="4290646"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5" name="Rectangle 14">
            <a:extLst>
              <a:ext uri="{FF2B5EF4-FFF2-40B4-BE49-F238E27FC236}">
                <a16:creationId xmlns:a16="http://schemas.microsoft.com/office/drawing/2014/main" id="{2D41AEBE-D295-B947-A8DE-DE075EBF38C9}"/>
              </a:ext>
            </a:extLst>
          </p:cNvPr>
          <p:cNvSpPr/>
          <p:nvPr/>
        </p:nvSpPr>
        <p:spPr>
          <a:xfrm>
            <a:off x="4783015"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8" name="TextBox 17">
            <a:extLst>
              <a:ext uri="{FF2B5EF4-FFF2-40B4-BE49-F238E27FC236}">
                <a16:creationId xmlns:a16="http://schemas.microsoft.com/office/drawing/2014/main" id="{CAC3134A-88A9-6B45-9E93-241D678C6B9C}"/>
              </a:ext>
            </a:extLst>
          </p:cNvPr>
          <p:cNvSpPr txBox="1"/>
          <p:nvPr/>
        </p:nvSpPr>
        <p:spPr>
          <a:xfrm>
            <a:off x="922600" y="3317236"/>
            <a:ext cx="2137124" cy="369332"/>
          </a:xfrm>
          <a:prstGeom prst="rect">
            <a:avLst/>
          </a:prstGeom>
          <a:noFill/>
        </p:spPr>
        <p:txBody>
          <a:bodyPr wrap="none" rtlCol="0">
            <a:spAutoFit/>
          </a:bodyPr>
          <a:lstStyle/>
          <a:p>
            <a:r>
              <a:rPr lang="en-US" dirty="0">
                <a:latin typeface="Lucida Sans Typewriter" panose="020B0509030504030204" pitchFamily="49" charset="77"/>
              </a:rPr>
              <a:t>add x4, x3, x1</a:t>
            </a:r>
          </a:p>
        </p:txBody>
      </p:sp>
      <p:sp>
        <p:nvSpPr>
          <p:cNvPr id="19" name="Rectangle 18">
            <a:extLst>
              <a:ext uri="{FF2B5EF4-FFF2-40B4-BE49-F238E27FC236}">
                <a16:creationId xmlns:a16="http://schemas.microsoft.com/office/drawing/2014/main" id="{7A8031FE-6C5C-A440-81EA-7F1854E7EFF7}"/>
              </a:ext>
            </a:extLst>
          </p:cNvPr>
          <p:cNvSpPr/>
          <p:nvPr/>
        </p:nvSpPr>
        <p:spPr>
          <a:xfrm>
            <a:off x="4290646"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0" name="Rectangle 19">
            <a:extLst>
              <a:ext uri="{FF2B5EF4-FFF2-40B4-BE49-F238E27FC236}">
                <a16:creationId xmlns:a16="http://schemas.microsoft.com/office/drawing/2014/main" id="{204831A3-5380-CA4C-A75C-38F881C2FEDC}"/>
              </a:ext>
            </a:extLst>
          </p:cNvPr>
          <p:cNvSpPr/>
          <p:nvPr/>
        </p:nvSpPr>
        <p:spPr>
          <a:xfrm>
            <a:off x="4783015"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E1A121AF-F1EF-9E40-82C7-C76D89ED688A}"/>
              </a:ext>
            </a:extLst>
          </p:cNvPr>
          <p:cNvSpPr/>
          <p:nvPr/>
        </p:nvSpPr>
        <p:spPr>
          <a:xfrm>
            <a:off x="3305908"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721B5648-1837-6B44-8649-8F99361CFA8E}"/>
              </a:ext>
            </a:extLst>
          </p:cNvPr>
          <p:cNvSpPr/>
          <p:nvPr/>
        </p:nvSpPr>
        <p:spPr>
          <a:xfrm>
            <a:off x="3798277"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57C608BC-08AB-F64C-8296-256453E752BA}"/>
              </a:ext>
            </a:extLst>
          </p:cNvPr>
          <p:cNvSpPr/>
          <p:nvPr/>
        </p:nvSpPr>
        <p:spPr>
          <a:xfrm>
            <a:off x="4290646"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26">
            <a:extLst>
              <a:ext uri="{FF2B5EF4-FFF2-40B4-BE49-F238E27FC236}">
                <a16:creationId xmlns:a16="http://schemas.microsoft.com/office/drawing/2014/main" id="{2D4F70AA-5FEA-9B4B-BD54-A0231E1A38C4}"/>
              </a:ext>
            </a:extLst>
          </p:cNvPr>
          <p:cNvSpPr/>
          <p:nvPr/>
        </p:nvSpPr>
        <p:spPr>
          <a:xfrm>
            <a:off x="4783015"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3" name="Group 2">
            <a:extLst>
              <a:ext uri="{FF2B5EF4-FFF2-40B4-BE49-F238E27FC236}">
                <a16:creationId xmlns:a16="http://schemas.microsoft.com/office/drawing/2014/main" id="{2C27FB51-ABC7-3E49-9E02-B95931A084F4}"/>
              </a:ext>
            </a:extLst>
          </p:cNvPr>
          <p:cNvGrpSpPr/>
          <p:nvPr/>
        </p:nvGrpSpPr>
        <p:grpSpPr>
          <a:xfrm>
            <a:off x="5275384" y="2270980"/>
            <a:ext cx="1477107" cy="492369"/>
            <a:chOff x="5275384" y="2270980"/>
            <a:chExt cx="1477107" cy="492369"/>
          </a:xfrm>
        </p:grpSpPr>
        <p:sp>
          <p:nvSpPr>
            <p:cNvPr id="28" name="Rectangle 27">
              <a:extLst>
                <a:ext uri="{FF2B5EF4-FFF2-40B4-BE49-F238E27FC236}">
                  <a16:creationId xmlns:a16="http://schemas.microsoft.com/office/drawing/2014/main" id="{7C5970F5-7EF5-E347-B834-6A500089611D}"/>
                </a:ext>
              </a:extLst>
            </p:cNvPr>
            <p:cNvSpPr/>
            <p:nvPr/>
          </p:nvSpPr>
          <p:spPr>
            <a:xfrm>
              <a:off x="5275384"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29" name="Rectangle 28">
              <a:extLst>
                <a:ext uri="{FF2B5EF4-FFF2-40B4-BE49-F238E27FC236}">
                  <a16:creationId xmlns:a16="http://schemas.microsoft.com/office/drawing/2014/main" id="{72BCDE51-75C4-EC4C-9BFD-8ABA43F0B2C1}"/>
                </a:ext>
              </a:extLst>
            </p:cNvPr>
            <p:cNvSpPr/>
            <p:nvPr/>
          </p:nvSpPr>
          <p:spPr>
            <a:xfrm>
              <a:off x="5767753"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Rectangle 29">
              <a:extLst>
                <a:ext uri="{FF2B5EF4-FFF2-40B4-BE49-F238E27FC236}">
                  <a16:creationId xmlns:a16="http://schemas.microsoft.com/office/drawing/2014/main" id="{AA7E1D05-73E6-F44B-9F0A-232AF82C0929}"/>
                </a:ext>
              </a:extLst>
            </p:cNvPr>
            <p:cNvSpPr/>
            <p:nvPr/>
          </p:nvSpPr>
          <p:spPr>
            <a:xfrm>
              <a:off x="6260122" y="2270980"/>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grpSp>
      <p:sp>
        <p:nvSpPr>
          <p:cNvPr id="31" name="TextBox 30">
            <a:extLst>
              <a:ext uri="{FF2B5EF4-FFF2-40B4-BE49-F238E27FC236}">
                <a16:creationId xmlns:a16="http://schemas.microsoft.com/office/drawing/2014/main" id="{138FA76D-7158-6440-ACFC-432205C0B927}"/>
              </a:ext>
            </a:extLst>
          </p:cNvPr>
          <p:cNvSpPr txBox="1"/>
          <p:nvPr/>
        </p:nvSpPr>
        <p:spPr>
          <a:xfrm>
            <a:off x="2462151" y="2350083"/>
            <a:ext cx="843757" cy="369332"/>
          </a:xfrm>
          <a:prstGeom prst="rect">
            <a:avLst/>
          </a:prstGeom>
          <a:noFill/>
        </p:spPr>
        <p:txBody>
          <a:bodyPr wrap="none" rtlCol="0">
            <a:spAutoFit/>
          </a:bodyPr>
          <a:lstStyle/>
          <a:p>
            <a:r>
              <a:rPr lang="en-US" dirty="0"/>
              <a:t>cycle #</a:t>
            </a:r>
          </a:p>
        </p:txBody>
      </p:sp>
      <p:sp>
        <p:nvSpPr>
          <p:cNvPr id="36" name="TextBox 35">
            <a:extLst>
              <a:ext uri="{FF2B5EF4-FFF2-40B4-BE49-F238E27FC236}">
                <a16:creationId xmlns:a16="http://schemas.microsoft.com/office/drawing/2014/main" id="{06B9AE3F-E59B-CA4D-912E-6EFB957E98D8}"/>
              </a:ext>
            </a:extLst>
          </p:cNvPr>
          <p:cNvSpPr txBox="1"/>
          <p:nvPr/>
        </p:nvSpPr>
        <p:spPr>
          <a:xfrm>
            <a:off x="922600" y="3809605"/>
            <a:ext cx="1858201" cy="369332"/>
          </a:xfrm>
          <a:prstGeom prst="rect">
            <a:avLst/>
          </a:prstGeom>
          <a:noFill/>
        </p:spPr>
        <p:txBody>
          <a:bodyPr wrap="none" rtlCol="0">
            <a:spAutoFit/>
          </a:bodyPr>
          <a:lstStyle/>
          <a:p>
            <a:r>
              <a:rPr lang="en-US" dirty="0" err="1">
                <a:latin typeface="Lucida Sans Typewriter" panose="020B0509030504030204" pitchFamily="49" charset="77"/>
              </a:rPr>
              <a:t>str</a:t>
            </a:r>
            <a:r>
              <a:rPr lang="en-US" dirty="0">
                <a:latin typeface="Lucida Sans Typewriter" panose="020B0509030504030204" pitchFamily="49" charset="77"/>
              </a:rPr>
              <a:t> x4, [x2]</a:t>
            </a:r>
          </a:p>
        </p:txBody>
      </p:sp>
      <p:sp>
        <p:nvSpPr>
          <p:cNvPr id="48" name="Rectangle 47">
            <a:extLst>
              <a:ext uri="{FF2B5EF4-FFF2-40B4-BE49-F238E27FC236}">
                <a16:creationId xmlns:a16="http://schemas.microsoft.com/office/drawing/2014/main" id="{B8AF6056-B4DD-5542-9581-28B123D2EDD9}"/>
              </a:ext>
            </a:extLst>
          </p:cNvPr>
          <p:cNvSpPr/>
          <p:nvPr/>
        </p:nvSpPr>
        <p:spPr>
          <a:xfrm>
            <a:off x="478301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53" name="TextBox 52">
            <a:extLst>
              <a:ext uri="{FF2B5EF4-FFF2-40B4-BE49-F238E27FC236}">
                <a16:creationId xmlns:a16="http://schemas.microsoft.com/office/drawing/2014/main" id="{31F05A63-043D-A24B-B1B9-BAC9B138B355}"/>
              </a:ext>
            </a:extLst>
          </p:cNvPr>
          <p:cNvSpPr txBox="1"/>
          <p:nvPr/>
        </p:nvSpPr>
        <p:spPr>
          <a:xfrm>
            <a:off x="922600" y="4293876"/>
            <a:ext cx="2137124" cy="369332"/>
          </a:xfrm>
          <a:prstGeom prst="rect">
            <a:avLst/>
          </a:prstGeom>
          <a:noFill/>
        </p:spPr>
        <p:txBody>
          <a:bodyPr wrap="none" rtlCol="0">
            <a:spAutoFit/>
          </a:bodyPr>
          <a:lstStyle/>
          <a:p>
            <a:r>
              <a:rPr lang="en-US" dirty="0" err="1">
                <a:latin typeface="Lucida Sans Typewriter" panose="020B0509030504030204" pitchFamily="49" charset="77"/>
              </a:rPr>
              <a:t>mul</a:t>
            </a:r>
            <a:r>
              <a:rPr lang="en-US" dirty="0">
                <a:latin typeface="Lucida Sans Typewriter" panose="020B0509030504030204" pitchFamily="49" charset="77"/>
              </a:rPr>
              <a:t> x5, x6, x7</a:t>
            </a:r>
          </a:p>
        </p:txBody>
      </p:sp>
      <p:sp>
        <p:nvSpPr>
          <p:cNvPr id="32" name="Rectangle 31">
            <a:extLst>
              <a:ext uri="{FF2B5EF4-FFF2-40B4-BE49-F238E27FC236}">
                <a16:creationId xmlns:a16="http://schemas.microsoft.com/office/drawing/2014/main" id="{87761C7B-254E-1B42-8573-4B96FBC38467}"/>
              </a:ext>
            </a:extLst>
          </p:cNvPr>
          <p:cNvSpPr/>
          <p:nvPr/>
        </p:nvSpPr>
        <p:spPr>
          <a:xfrm>
            <a:off x="6262859" y="276334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W</a:t>
            </a:r>
          </a:p>
        </p:txBody>
      </p:sp>
      <p:sp>
        <p:nvSpPr>
          <p:cNvPr id="33" name="Rectangle 32">
            <a:extLst>
              <a:ext uri="{FF2B5EF4-FFF2-40B4-BE49-F238E27FC236}">
                <a16:creationId xmlns:a16="http://schemas.microsoft.com/office/drawing/2014/main" id="{E5EB9606-CD98-5B4E-B804-D94DD2D54A87}"/>
              </a:ext>
            </a:extLst>
          </p:cNvPr>
          <p:cNvSpPr/>
          <p:nvPr/>
        </p:nvSpPr>
        <p:spPr>
          <a:xfrm>
            <a:off x="6262859"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4" name="Rectangle 33">
            <a:extLst>
              <a:ext uri="{FF2B5EF4-FFF2-40B4-BE49-F238E27FC236}">
                <a16:creationId xmlns:a16="http://schemas.microsoft.com/office/drawing/2014/main" id="{471B4277-5FBF-A842-811A-C043582D4E52}"/>
              </a:ext>
            </a:extLst>
          </p:cNvPr>
          <p:cNvSpPr/>
          <p:nvPr/>
        </p:nvSpPr>
        <p:spPr>
          <a:xfrm>
            <a:off x="6262859"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5" name="Rectangle 34">
            <a:extLst>
              <a:ext uri="{FF2B5EF4-FFF2-40B4-BE49-F238E27FC236}">
                <a16:creationId xmlns:a16="http://schemas.microsoft.com/office/drawing/2014/main" id="{322A6ED9-DCD2-E845-A5BB-CEECEA6E11EB}"/>
              </a:ext>
            </a:extLst>
          </p:cNvPr>
          <p:cNvSpPr/>
          <p:nvPr/>
        </p:nvSpPr>
        <p:spPr>
          <a:xfrm>
            <a:off x="6262858"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cxnSp>
        <p:nvCxnSpPr>
          <p:cNvPr id="16" name="Curved Connector 15">
            <a:extLst>
              <a:ext uri="{FF2B5EF4-FFF2-40B4-BE49-F238E27FC236}">
                <a16:creationId xmlns:a16="http://schemas.microsoft.com/office/drawing/2014/main" id="{4BAF9F03-E00A-BF45-AE2B-71C067F5D106}"/>
              </a:ext>
            </a:extLst>
          </p:cNvPr>
          <p:cNvCxnSpPr>
            <a:stCxn id="10" idx="3"/>
            <a:endCxn id="34" idx="1"/>
          </p:cNvCxnSpPr>
          <p:nvPr/>
        </p:nvCxnSpPr>
        <p:spPr>
          <a:xfrm>
            <a:off x="5275384" y="3009534"/>
            <a:ext cx="987475" cy="984738"/>
          </a:xfrm>
          <a:prstGeom prst="curved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7362E73E-D435-B742-B720-24599FC75122}"/>
              </a:ext>
            </a:extLst>
          </p:cNvPr>
          <p:cNvCxnSpPr>
            <a:stCxn id="15" idx="3"/>
            <a:endCxn id="34" idx="1"/>
          </p:cNvCxnSpPr>
          <p:nvPr/>
        </p:nvCxnSpPr>
        <p:spPr>
          <a:xfrm>
            <a:off x="5275384" y="3501903"/>
            <a:ext cx="987475" cy="492369"/>
          </a:xfrm>
          <a:prstGeom prst="curved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6E7697-FE87-7D4E-BE07-FF07A1636A0F}"/>
              </a:ext>
            </a:extLst>
          </p:cNvPr>
          <p:cNvCxnSpPr>
            <a:stCxn id="10" idx="3"/>
            <a:endCxn id="32" idx="1"/>
          </p:cNvCxnSpPr>
          <p:nvPr/>
        </p:nvCxnSpPr>
        <p:spPr>
          <a:xfrm>
            <a:off x="5275384" y="3009534"/>
            <a:ext cx="98747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D3803A2-351A-2140-88F3-7838C7668D02}"/>
              </a:ext>
            </a:extLst>
          </p:cNvPr>
          <p:cNvCxnSpPr>
            <a:stCxn id="15" idx="3"/>
            <a:endCxn id="33" idx="1"/>
          </p:cNvCxnSpPr>
          <p:nvPr/>
        </p:nvCxnSpPr>
        <p:spPr>
          <a:xfrm>
            <a:off x="5275384" y="3501903"/>
            <a:ext cx="98747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BB72CB9-B590-6447-BA01-184D8373B119}"/>
              </a:ext>
            </a:extLst>
          </p:cNvPr>
          <p:cNvSpPr/>
          <p:nvPr/>
        </p:nvSpPr>
        <p:spPr>
          <a:xfrm>
            <a:off x="6757964" y="325571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5" name="Rectangle 44">
            <a:extLst>
              <a:ext uri="{FF2B5EF4-FFF2-40B4-BE49-F238E27FC236}">
                <a16:creationId xmlns:a16="http://schemas.microsoft.com/office/drawing/2014/main" id="{D2D0AE9F-D4E4-8441-BF8C-AC0D15D8C6D0}"/>
              </a:ext>
            </a:extLst>
          </p:cNvPr>
          <p:cNvSpPr/>
          <p:nvPr/>
        </p:nvSpPr>
        <p:spPr>
          <a:xfrm>
            <a:off x="6757964"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6" name="Rectangle 45">
            <a:extLst>
              <a:ext uri="{FF2B5EF4-FFF2-40B4-BE49-F238E27FC236}">
                <a16:creationId xmlns:a16="http://schemas.microsoft.com/office/drawing/2014/main" id="{39434DF9-FB7B-2D4A-8ABA-C5F7263DEDD2}"/>
              </a:ext>
            </a:extLst>
          </p:cNvPr>
          <p:cNvSpPr/>
          <p:nvPr/>
        </p:nvSpPr>
        <p:spPr>
          <a:xfrm>
            <a:off x="7250333" y="374808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7" name="Rectangle 46">
            <a:extLst>
              <a:ext uri="{FF2B5EF4-FFF2-40B4-BE49-F238E27FC236}">
                <a16:creationId xmlns:a16="http://schemas.microsoft.com/office/drawing/2014/main" id="{0DB92269-01DD-C94E-A25F-3999CDB0F132}"/>
              </a:ext>
            </a:extLst>
          </p:cNvPr>
          <p:cNvSpPr/>
          <p:nvPr/>
        </p:nvSpPr>
        <p:spPr>
          <a:xfrm>
            <a:off x="6757964"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49" name="Rectangle 48">
            <a:extLst>
              <a:ext uri="{FF2B5EF4-FFF2-40B4-BE49-F238E27FC236}">
                <a16:creationId xmlns:a16="http://schemas.microsoft.com/office/drawing/2014/main" id="{780E6780-04CA-0D48-AE2A-E7459D4363D7}"/>
              </a:ext>
            </a:extLst>
          </p:cNvPr>
          <p:cNvSpPr/>
          <p:nvPr/>
        </p:nvSpPr>
        <p:spPr>
          <a:xfrm>
            <a:off x="7250333"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50" name="Rectangle 49">
            <a:extLst>
              <a:ext uri="{FF2B5EF4-FFF2-40B4-BE49-F238E27FC236}">
                <a16:creationId xmlns:a16="http://schemas.microsoft.com/office/drawing/2014/main" id="{4FE971C3-32E2-DE42-BF98-E833DD6E0C58}"/>
              </a:ext>
            </a:extLst>
          </p:cNvPr>
          <p:cNvSpPr/>
          <p:nvPr/>
        </p:nvSpPr>
        <p:spPr>
          <a:xfrm>
            <a:off x="7742702" y="424045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Tree>
    <p:extLst>
      <p:ext uri="{BB962C8B-B14F-4D97-AF65-F5344CB8AC3E}">
        <p14:creationId xmlns:p14="http://schemas.microsoft.com/office/powerpoint/2010/main" val="28868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8.33333E-7 3.7037E-7 L 0.08047 3.7037E-7 " pathEditMode="relative" rAng="0" ptsTypes="AA">
                                      <p:cBhvr>
                                        <p:cTn id="6" dur="1000" fill="hold"/>
                                        <p:tgtEl>
                                          <p:spTgt spid="3"/>
                                        </p:tgtEl>
                                        <p:attrNameLst>
                                          <p:attrName>ppt_x</p:attrName>
                                          <p:attrName>ppt_y</p:attrName>
                                        </p:attrNameLst>
                                      </p:cBhvr>
                                      <p:rCtr x="4023" y="0"/>
                                    </p:animMotion>
                                  </p:childTnLst>
                                </p:cTn>
                              </p:par>
                              <p:par>
                                <p:cTn id="7" presetID="22" presetClass="entr" presetSubtype="8" fill="hold" grpId="0" nodeType="withEffect">
                                  <p:stCondLst>
                                    <p:cond delay="500"/>
                                  </p:stCondLst>
                                  <p:childTnLst>
                                    <p:set>
                                      <p:cBhvr>
                                        <p:cTn id="8" dur="1" fill="hold">
                                          <p:stCondLst>
                                            <p:cond delay="0"/>
                                          </p:stCondLst>
                                        </p:cTn>
                                        <p:tgtEl>
                                          <p:spTgt spid="35"/>
                                        </p:tgtEl>
                                        <p:attrNameLst>
                                          <p:attrName>style.visibility</p:attrName>
                                        </p:attrNameLst>
                                      </p:cBhvr>
                                      <p:to>
                                        <p:strVal val="visible"/>
                                      </p:to>
                                    </p:set>
                                    <p:animEffect transition="in" filter="wipe(left)">
                                      <p:cBhvr>
                                        <p:cTn id="9" dur="500"/>
                                        <p:tgtEl>
                                          <p:spTgt spid="3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2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4" grpId="0" animBg="1"/>
      <p:bldP spid="45" grpId="0" animBg="1"/>
      <p:bldP spid="46" grpId="0" animBg="1"/>
      <p:bldP spid="47"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8" descr="Diagram, schematic&#10;&#10;Description automatically generated">
            <a:extLst>
              <a:ext uri="{FF2B5EF4-FFF2-40B4-BE49-F238E27FC236}">
                <a16:creationId xmlns:a16="http://schemas.microsoft.com/office/drawing/2014/main" id="{0990EE3B-A1A3-3D43-8783-C296633FB2C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277" y="1857667"/>
            <a:ext cx="8574506" cy="4287254"/>
          </a:xfrm>
          <a:prstGeom prst="rect">
            <a:avLst/>
          </a:prstGeom>
        </p:spPr>
      </p:pic>
      <p:sp>
        <p:nvSpPr>
          <p:cNvPr id="10" name="Title 9"/>
          <p:cNvSpPr>
            <a:spLocks noGrp="1"/>
          </p:cNvSpPr>
          <p:nvPr>
            <p:ph type="title"/>
          </p:nvPr>
        </p:nvSpPr>
        <p:spPr>
          <a:xfrm>
            <a:off x="838200" y="365125"/>
            <a:ext cx="11002347" cy="1325563"/>
          </a:xfrm>
        </p:spPr>
        <p:txBody>
          <a:bodyPr/>
          <a:lstStyle/>
          <a:p>
            <a:r>
              <a:rPr lang="en-US" dirty="0"/>
              <a:t>Simple One-Cycle-Per-Instruction Architecture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14" name="TextBox 13"/>
          <p:cNvSpPr txBox="1"/>
          <p:nvPr/>
        </p:nvSpPr>
        <p:spPr>
          <a:xfrm>
            <a:off x="8950781" y="1749107"/>
            <a:ext cx="3239285" cy="646331"/>
          </a:xfrm>
          <a:prstGeom prst="rect">
            <a:avLst/>
          </a:prstGeom>
          <a:noFill/>
        </p:spPr>
        <p:txBody>
          <a:bodyPr wrap="none" rtlCol="0">
            <a:spAutoFit/>
          </a:bodyPr>
          <a:lstStyle/>
          <a:p>
            <a:r>
              <a:rPr lang="en-US" dirty="0"/>
              <a:t>Clock cycle must be long enough</a:t>
            </a:r>
            <a:br>
              <a:rPr lang="en-US" dirty="0"/>
            </a:br>
            <a:r>
              <a:rPr lang="en-US" dirty="0"/>
              <a:t>for “load word” instruction:</a:t>
            </a:r>
          </a:p>
        </p:txBody>
      </p:sp>
      <p:sp>
        <p:nvSpPr>
          <p:cNvPr id="15" name="TextBox 14"/>
          <p:cNvSpPr txBox="1"/>
          <p:nvPr/>
        </p:nvSpPr>
        <p:spPr>
          <a:xfrm>
            <a:off x="9533783" y="2395438"/>
            <a:ext cx="2048574" cy="369332"/>
          </a:xfrm>
          <a:prstGeom prst="rect">
            <a:avLst/>
          </a:prstGeom>
          <a:noFill/>
        </p:spPr>
        <p:txBody>
          <a:bodyPr wrap="none" rtlCol="0">
            <a:spAutoFit/>
          </a:bodyPr>
          <a:lstStyle/>
          <a:p>
            <a:pPr marL="285750" indent="-285750">
              <a:buFont typeface="Arial" panose="020B0604020202020204" pitchFamily="34" charset="0"/>
              <a:buChar char="•"/>
            </a:pPr>
            <a:r>
              <a:rPr lang="en-US" dirty="0"/>
              <a:t>Fetch instruction</a:t>
            </a:r>
          </a:p>
        </p:txBody>
      </p:sp>
      <p:sp>
        <p:nvSpPr>
          <p:cNvPr id="17" name="TextBox 16"/>
          <p:cNvSpPr txBox="1"/>
          <p:nvPr/>
        </p:nvSpPr>
        <p:spPr>
          <a:xfrm>
            <a:off x="9533783" y="2764770"/>
            <a:ext cx="2514150" cy="646331"/>
          </a:xfrm>
          <a:prstGeom prst="rect">
            <a:avLst/>
          </a:prstGeom>
          <a:noFill/>
        </p:spPr>
        <p:txBody>
          <a:bodyPr wrap="none" rtlCol="0">
            <a:spAutoFit/>
          </a:bodyPr>
          <a:lstStyle/>
          <a:p>
            <a:pPr marL="285750" indent="-285750">
              <a:buFont typeface="Arial" panose="020B0604020202020204" pitchFamily="34" charset="0"/>
              <a:buChar char="•"/>
            </a:pPr>
            <a:r>
              <a:rPr lang="en-US" dirty="0"/>
              <a:t>Decode  instruction &amp;</a:t>
            </a:r>
            <a:br>
              <a:rPr lang="en-US" dirty="0"/>
            </a:br>
            <a:r>
              <a:rPr lang="en-US" dirty="0"/>
              <a:t>read from register file</a:t>
            </a:r>
          </a:p>
        </p:txBody>
      </p:sp>
      <p:sp>
        <p:nvSpPr>
          <p:cNvPr id="18" name="TextBox 17"/>
          <p:cNvSpPr txBox="1"/>
          <p:nvPr/>
        </p:nvSpPr>
        <p:spPr>
          <a:xfrm>
            <a:off x="9533783" y="3411101"/>
            <a:ext cx="2229072" cy="646331"/>
          </a:xfrm>
          <a:prstGeom prst="rect">
            <a:avLst/>
          </a:prstGeom>
          <a:noFill/>
        </p:spPr>
        <p:txBody>
          <a:bodyPr wrap="none" rtlCol="0">
            <a:spAutoFit/>
          </a:bodyPr>
          <a:lstStyle/>
          <a:p>
            <a:pPr marL="285750" indent="-285750">
              <a:buFont typeface="Arial" panose="020B0604020202020204" pitchFamily="34" charset="0"/>
              <a:buChar char="•"/>
            </a:pPr>
            <a:r>
              <a:rPr lang="en-US" dirty="0"/>
              <a:t>Execute arithmetic</a:t>
            </a:r>
            <a:br>
              <a:rPr lang="en-US" dirty="0"/>
            </a:br>
            <a:r>
              <a:rPr lang="en-US" dirty="0"/>
              <a:t>(compute address)</a:t>
            </a:r>
          </a:p>
        </p:txBody>
      </p:sp>
      <p:sp>
        <p:nvSpPr>
          <p:cNvPr id="19" name="TextBox 18"/>
          <p:cNvSpPr txBox="1"/>
          <p:nvPr/>
        </p:nvSpPr>
        <p:spPr>
          <a:xfrm>
            <a:off x="9533783" y="4057432"/>
            <a:ext cx="2333909" cy="369332"/>
          </a:xfrm>
          <a:prstGeom prst="rect">
            <a:avLst/>
          </a:prstGeom>
          <a:noFill/>
        </p:spPr>
        <p:txBody>
          <a:bodyPr wrap="none" rtlCol="0">
            <a:spAutoFit/>
          </a:bodyPr>
          <a:lstStyle/>
          <a:p>
            <a:pPr marL="285750" indent="-285750">
              <a:buFont typeface="Arial" panose="020B0604020202020204" pitchFamily="34" charset="0"/>
              <a:buChar char="•"/>
            </a:pPr>
            <a:r>
              <a:rPr lang="en-US" dirty="0"/>
              <a:t>Fetch from memory</a:t>
            </a:r>
          </a:p>
        </p:txBody>
      </p:sp>
      <p:sp>
        <p:nvSpPr>
          <p:cNvPr id="20" name="TextBox 19"/>
          <p:cNvSpPr txBox="1"/>
          <p:nvPr/>
        </p:nvSpPr>
        <p:spPr>
          <a:xfrm>
            <a:off x="9533783" y="4426764"/>
            <a:ext cx="2353208" cy="369332"/>
          </a:xfrm>
          <a:prstGeom prst="rect">
            <a:avLst/>
          </a:prstGeom>
          <a:noFill/>
        </p:spPr>
        <p:txBody>
          <a:bodyPr wrap="none" rtlCol="0">
            <a:spAutoFit/>
          </a:bodyPr>
          <a:lstStyle/>
          <a:p>
            <a:pPr marL="285750" indent="-285750">
              <a:buFont typeface="Arial" panose="020B0604020202020204" pitchFamily="34" charset="0"/>
              <a:buChar char="•"/>
            </a:pPr>
            <a:r>
              <a:rPr lang="en-US" dirty="0"/>
              <a:t>Write to register file</a:t>
            </a:r>
          </a:p>
        </p:txBody>
      </p:sp>
      <p:sp>
        <p:nvSpPr>
          <p:cNvPr id="22" name="Freeform 21"/>
          <p:cNvSpPr/>
          <p:nvPr/>
        </p:nvSpPr>
        <p:spPr>
          <a:xfrm>
            <a:off x="897801" y="1690688"/>
            <a:ext cx="7343130" cy="3653946"/>
          </a:xfrm>
          <a:custGeom>
            <a:avLst/>
            <a:gdLst>
              <a:gd name="connsiteX0" fmla="*/ 102637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02637 w 6232849"/>
              <a:gd name="connsiteY8" fmla="*/ 4012163 h 4012163"/>
              <a:gd name="connsiteX0" fmla="*/ 0 w 6270171"/>
              <a:gd name="connsiteY0" fmla="*/ 4021494 h 4021494"/>
              <a:gd name="connsiteX1" fmla="*/ 1586204 w 6270171"/>
              <a:gd name="connsiteY1" fmla="*/ 4012163 h 4021494"/>
              <a:gd name="connsiteX2" fmla="*/ 1586204 w 6270171"/>
              <a:gd name="connsiteY2" fmla="*/ 1017036 h 4021494"/>
              <a:gd name="connsiteX3" fmla="*/ 3937518 w 6270171"/>
              <a:gd name="connsiteY3" fmla="*/ 1017036 h 4021494"/>
              <a:gd name="connsiteX4" fmla="*/ 3937518 w 6270171"/>
              <a:gd name="connsiteY4" fmla="*/ 1688841 h 4021494"/>
              <a:gd name="connsiteX5" fmla="*/ 6270171 w 6270171"/>
              <a:gd name="connsiteY5" fmla="*/ 1688841 h 4021494"/>
              <a:gd name="connsiteX6" fmla="*/ 6270171 w 6270171"/>
              <a:gd name="connsiteY6" fmla="*/ 0 h 4021494"/>
              <a:gd name="connsiteX7" fmla="*/ 37322 w 6270171"/>
              <a:gd name="connsiteY7" fmla="*/ 0 h 4021494"/>
              <a:gd name="connsiteX8" fmla="*/ 0 w 6270171"/>
              <a:gd name="connsiteY8" fmla="*/ 4021494 h 4021494"/>
              <a:gd name="connsiteX0" fmla="*/ 1 w 6232849"/>
              <a:gd name="connsiteY0" fmla="*/ 4012163 h 4012163"/>
              <a:gd name="connsiteX1" fmla="*/ 1548882 w 6232849"/>
              <a:gd name="connsiteY1" fmla="*/ 4012163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4012163 h 4012163"/>
              <a:gd name="connsiteX1" fmla="*/ 1548882 w 6232849"/>
              <a:gd name="connsiteY1" fmla="*/ 3653944 h 4012163"/>
              <a:gd name="connsiteX2" fmla="*/ 1548882 w 6232849"/>
              <a:gd name="connsiteY2" fmla="*/ 1017036 h 4012163"/>
              <a:gd name="connsiteX3" fmla="*/ 3900196 w 6232849"/>
              <a:gd name="connsiteY3" fmla="*/ 1017036 h 4012163"/>
              <a:gd name="connsiteX4" fmla="*/ 3900196 w 6232849"/>
              <a:gd name="connsiteY4" fmla="*/ 1688841 h 4012163"/>
              <a:gd name="connsiteX5" fmla="*/ 6232849 w 6232849"/>
              <a:gd name="connsiteY5" fmla="*/ 1688841 h 4012163"/>
              <a:gd name="connsiteX6" fmla="*/ 6232849 w 6232849"/>
              <a:gd name="connsiteY6" fmla="*/ 0 h 4012163"/>
              <a:gd name="connsiteX7" fmla="*/ 0 w 6232849"/>
              <a:gd name="connsiteY7" fmla="*/ 0 h 4012163"/>
              <a:gd name="connsiteX8" fmla="*/ 1 w 6232849"/>
              <a:gd name="connsiteY8" fmla="*/ 4012163 h 4012163"/>
              <a:gd name="connsiteX0" fmla="*/ 1 w 6232849"/>
              <a:gd name="connsiteY0" fmla="*/ 3672799 h 3672799"/>
              <a:gd name="connsiteX1" fmla="*/ 1548882 w 6232849"/>
              <a:gd name="connsiteY1" fmla="*/ 3653944 h 3672799"/>
              <a:gd name="connsiteX2" fmla="*/ 1548882 w 6232849"/>
              <a:gd name="connsiteY2" fmla="*/ 1017036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900196 w 6232849"/>
              <a:gd name="connsiteY3" fmla="*/ 1017036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900196 w 6232849"/>
              <a:gd name="connsiteY4" fmla="*/ 1688841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92195 w 6232849"/>
              <a:gd name="connsiteY3" fmla="*/ 1120730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32849 w 6232849"/>
              <a:gd name="connsiteY5" fmla="*/ 1688841 h 3672799"/>
              <a:gd name="connsiteX6" fmla="*/ 6232849 w 6232849"/>
              <a:gd name="connsiteY6" fmla="*/ 0 h 3672799"/>
              <a:gd name="connsiteX7" fmla="*/ 0 w 6232849"/>
              <a:gd name="connsiteY7" fmla="*/ 0 h 3672799"/>
              <a:gd name="connsiteX8" fmla="*/ 1 w 6232849"/>
              <a:gd name="connsiteY8" fmla="*/ 3672799 h 3672799"/>
              <a:gd name="connsiteX0" fmla="*/ 1 w 6232849"/>
              <a:gd name="connsiteY0" fmla="*/ 3672799 h 3672799"/>
              <a:gd name="connsiteX1" fmla="*/ 1548882 w 6232849"/>
              <a:gd name="connsiteY1" fmla="*/ 3653944 h 3672799"/>
              <a:gd name="connsiteX2" fmla="*/ 1556883 w 6232849"/>
              <a:gd name="connsiteY2" fmla="*/ 1083024 h 3672799"/>
              <a:gd name="connsiteX3" fmla="*/ 3884194 w 6232849"/>
              <a:gd name="connsiteY3" fmla="*/ 1073596 h 3672799"/>
              <a:gd name="connsiteX4" fmla="*/ 3892195 w 6232849"/>
              <a:gd name="connsiteY4" fmla="*/ 1330622 h 3672799"/>
              <a:gd name="connsiteX5" fmla="*/ 6216846 w 6232849"/>
              <a:gd name="connsiteY5" fmla="*/ 1330622 h 3672799"/>
              <a:gd name="connsiteX6" fmla="*/ 6232849 w 6232849"/>
              <a:gd name="connsiteY6" fmla="*/ 0 h 3672799"/>
              <a:gd name="connsiteX7" fmla="*/ 0 w 6232849"/>
              <a:gd name="connsiteY7" fmla="*/ 0 h 3672799"/>
              <a:gd name="connsiteX8" fmla="*/ 1 w 6232849"/>
              <a:gd name="connsiteY8" fmla="*/ 3672799 h 3672799"/>
              <a:gd name="connsiteX0" fmla="*/ 8002 w 6232849"/>
              <a:gd name="connsiteY0" fmla="*/ 3653946 h 3653946"/>
              <a:gd name="connsiteX1" fmla="*/ 1548882 w 6232849"/>
              <a:gd name="connsiteY1" fmla="*/ 3653944 h 3653946"/>
              <a:gd name="connsiteX2" fmla="*/ 1556883 w 6232849"/>
              <a:gd name="connsiteY2" fmla="*/ 1083024 h 3653946"/>
              <a:gd name="connsiteX3" fmla="*/ 3884194 w 6232849"/>
              <a:gd name="connsiteY3" fmla="*/ 1073596 h 3653946"/>
              <a:gd name="connsiteX4" fmla="*/ 3892195 w 6232849"/>
              <a:gd name="connsiteY4" fmla="*/ 1330622 h 3653946"/>
              <a:gd name="connsiteX5" fmla="*/ 6216846 w 6232849"/>
              <a:gd name="connsiteY5" fmla="*/ 1330622 h 3653946"/>
              <a:gd name="connsiteX6" fmla="*/ 6232849 w 6232849"/>
              <a:gd name="connsiteY6" fmla="*/ 0 h 3653946"/>
              <a:gd name="connsiteX7" fmla="*/ 0 w 6232849"/>
              <a:gd name="connsiteY7" fmla="*/ 0 h 3653946"/>
              <a:gd name="connsiteX8" fmla="*/ 8002 w 6232849"/>
              <a:gd name="connsiteY8" fmla="*/ 3653946 h 36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2849" h="3653946">
                <a:moveTo>
                  <a:pt x="8002" y="3653946"/>
                </a:moveTo>
                <a:lnTo>
                  <a:pt x="1548882" y="3653944"/>
                </a:lnTo>
                <a:lnTo>
                  <a:pt x="1556883" y="1083024"/>
                </a:lnTo>
                <a:lnTo>
                  <a:pt x="3884194" y="1073596"/>
                </a:lnTo>
                <a:lnTo>
                  <a:pt x="3892195" y="1330622"/>
                </a:lnTo>
                <a:lnTo>
                  <a:pt x="6216846" y="1330622"/>
                </a:lnTo>
                <a:lnTo>
                  <a:pt x="6232849" y="0"/>
                </a:lnTo>
                <a:lnTo>
                  <a:pt x="0" y="0"/>
                </a:lnTo>
                <a:cubicBezTo>
                  <a:pt x="0" y="1337388"/>
                  <a:pt x="8002" y="2316558"/>
                  <a:pt x="8002" y="3653946"/>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309971" y="2780523"/>
            <a:ext cx="1886723" cy="2564111"/>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4497824" y="3419814"/>
            <a:ext cx="2448693" cy="2443177"/>
          </a:xfrm>
          <a:custGeom>
            <a:avLst/>
            <a:gdLst>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519265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519265 w 3918857"/>
              <a:gd name="connsiteY5" fmla="*/ 2323322 h 3498980"/>
              <a:gd name="connsiteX6" fmla="*/ 0 w 3918857"/>
              <a:gd name="connsiteY6" fmla="*/ 2332653 h 3498980"/>
              <a:gd name="connsiteX0" fmla="*/ 0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0 w 3918857"/>
              <a:gd name="connsiteY6" fmla="*/ 2332653 h 3498980"/>
              <a:gd name="connsiteX0" fmla="*/ 1395167 w 3918857"/>
              <a:gd name="connsiteY0" fmla="*/ 2332653 h 3498980"/>
              <a:gd name="connsiteX1" fmla="*/ 0 w 3918857"/>
              <a:gd name="connsiteY1" fmla="*/ 3498980 h 3498980"/>
              <a:gd name="connsiteX2" fmla="*/ 3918857 w 3918857"/>
              <a:gd name="connsiteY2" fmla="*/ 3498980 h 3498980"/>
              <a:gd name="connsiteX3" fmla="*/ 3918857 w 3918857"/>
              <a:gd name="connsiteY3" fmla="*/ 0 h 3498980"/>
              <a:gd name="connsiteX4" fmla="*/ 2387290 w 3918857"/>
              <a:gd name="connsiteY4" fmla="*/ 0 h 3498980"/>
              <a:gd name="connsiteX5" fmla="*/ 2368436 w 3918857"/>
              <a:gd name="connsiteY5" fmla="*/ 2332749 h 3498980"/>
              <a:gd name="connsiteX6" fmla="*/ 1395167 w 3918857"/>
              <a:gd name="connsiteY6" fmla="*/ 2332653 h 3498980"/>
              <a:gd name="connsiteX0" fmla="*/ 0 w 2523690"/>
              <a:gd name="connsiteY0" fmla="*/ 2332653 h 3498980"/>
              <a:gd name="connsiteX1" fmla="*/ 18853 w 2523690"/>
              <a:gd name="connsiteY1" fmla="*/ 2914518 h 3498980"/>
              <a:gd name="connsiteX2" fmla="*/ 2523690 w 2523690"/>
              <a:gd name="connsiteY2" fmla="*/ 3498980 h 3498980"/>
              <a:gd name="connsiteX3" fmla="*/ 2523690 w 2523690"/>
              <a:gd name="connsiteY3" fmla="*/ 0 h 3498980"/>
              <a:gd name="connsiteX4" fmla="*/ 992123 w 2523690"/>
              <a:gd name="connsiteY4" fmla="*/ 0 h 3498980"/>
              <a:gd name="connsiteX5" fmla="*/ 973269 w 2523690"/>
              <a:gd name="connsiteY5" fmla="*/ 2332749 h 3498980"/>
              <a:gd name="connsiteX6" fmla="*/ 0 w 2523690"/>
              <a:gd name="connsiteY6" fmla="*/ 2332653 h 3498980"/>
              <a:gd name="connsiteX0" fmla="*/ 0 w 2523690"/>
              <a:gd name="connsiteY0" fmla="*/ 2332653 h 2914518"/>
              <a:gd name="connsiteX1" fmla="*/ 18853 w 2523690"/>
              <a:gd name="connsiteY1" fmla="*/ 2914518 h 2914518"/>
              <a:gd name="connsiteX2" fmla="*/ 2448276 w 2523690"/>
              <a:gd name="connsiteY2" fmla="*/ 2895664 h 2914518"/>
              <a:gd name="connsiteX3" fmla="*/ 2523690 w 2523690"/>
              <a:gd name="connsiteY3" fmla="*/ 0 h 2914518"/>
              <a:gd name="connsiteX4" fmla="*/ 992123 w 2523690"/>
              <a:gd name="connsiteY4" fmla="*/ 0 h 2914518"/>
              <a:gd name="connsiteX5" fmla="*/ 973269 w 2523690"/>
              <a:gd name="connsiteY5" fmla="*/ 2332749 h 2914518"/>
              <a:gd name="connsiteX6" fmla="*/ 0 w 2523690"/>
              <a:gd name="connsiteY6" fmla="*/ 2332653 h 2914518"/>
              <a:gd name="connsiteX0" fmla="*/ 0 w 2457703"/>
              <a:gd name="connsiteY0" fmla="*/ 2332653 h 2914518"/>
              <a:gd name="connsiteX1" fmla="*/ 18853 w 2457703"/>
              <a:gd name="connsiteY1" fmla="*/ 2914518 h 2914518"/>
              <a:gd name="connsiteX2" fmla="*/ 2448276 w 2457703"/>
              <a:gd name="connsiteY2" fmla="*/ 2895664 h 2914518"/>
              <a:gd name="connsiteX3" fmla="*/ 2457703 w 2457703"/>
              <a:gd name="connsiteY3" fmla="*/ 593889 h 2914518"/>
              <a:gd name="connsiteX4" fmla="*/ 992123 w 2457703"/>
              <a:gd name="connsiteY4" fmla="*/ 0 h 2914518"/>
              <a:gd name="connsiteX5" fmla="*/ 973269 w 2457703"/>
              <a:gd name="connsiteY5" fmla="*/ 2332749 h 2914518"/>
              <a:gd name="connsiteX6" fmla="*/ 0 w 2457703"/>
              <a:gd name="connsiteY6" fmla="*/ 2332653 h 2914518"/>
              <a:gd name="connsiteX0" fmla="*/ 0 w 2457703"/>
              <a:gd name="connsiteY0" fmla="*/ 1861312 h 2443177"/>
              <a:gd name="connsiteX1" fmla="*/ 18853 w 2457703"/>
              <a:gd name="connsiteY1" fmla="*/ 2443177 h 2443177"/>
              <a:gd name="connsiteX2" fmla="*/ 2448276 w 2457703"/>
              <a:gd name="connsiteY2" fmla="*/ 2424323 h 2443177"/>
              <a:gd name="connsiteX3" fmla="*/ 2457703 w 2457703"/>
              <a:gd name="connsiteY3" fmla="*/ 122548 h 2443177"/>
              <a:gd name="connsiteX4" fmla="*/ 982696 w 2457703"/>
              <a:gd name="connsiteY4" fmla="*/ 0 h 2443177"/>
              <a:gd name="connsiteX5" fmla="*/ 973269 w 2457703"/>
              <a:gd name="connsiteY5" fmla="*/ 1861408 h 2443177"/>
              <a:gd name="connsiteX6" fmla="*/ 0 w 2457703"/>
              <a:gd name="connsiteY6" fmla="*/ 1861312 h 2443177"/>
              <a:gd name="connsiteX0" fmla="*/ 0 w 2448693"/>
              <a:gd name="connsiteY0" fmla="*/ 1861312 h 2443177"/>
              <a:gd name="connsiteX1" fmla="*/ 18853 w 2448693"/>
              <a:gd name="connsiteY1" fmla="*/ 2443177 h 2443177"/>
              <a:gd name="connsiteX2" fmla="*/ 2448276 w 2448693"/>
              <a:gd name="connsiteY2" fmla="*/ 2424323 h 2443177"/>
              <a:gd name="connsiteX3" fmla="*/ 2438850 w 2448693"/>
              <a:gd name="connsiteY3" fmla="*/ 18853 h 2443177"/>
              <a:gd name="connsiteX4" fmla="*/ 982696 w 2448693"/>
              <a:gd name="connsiteY4" fmla="*/ 0 h 2443177"/>
              <a:gd name="connsiteX5" fmla="*/ 973269 w 2448693"/>
              <a:gd name="connsiteY5" fmla="*/ 1861408 h 2443177"/>
              <a:gd name="connsiteX6" fmla="*/ 0 w 2448693"/>
              <a:gd name="connsiteY6" fmla="*/ 1861312 h 24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693" h="2443177">
                <a:moveTo>
                  <a:pt x="0" y="1861312"/>
                </a:moveTo>
                <a:lnTo>
                  <a:pt x="18853" y="2443177"/>
                </a:lnTo>
                <a:lnTo>
                  <a:pt x="2448276" y="2424323"/>
                </a:lnTo>
                <a:cubicBezTo>
                  <a:pt x="2451418" y="1657065"/>
                  <a:pt x="2435708" y="786111"/>
                  <a:pt x="2438850" y="18853"/>
                </a:cubicBezTo>
                <a:lnTo>
                  <a:pt x="982696" y="0"/>
                </a:lnTo>
                <a:cubicBezTo>
                  <a:pt x="979554" y="620469"/>
                  <a:pt x="976411" y="1240939"/>
                  <a:pt x="973269" y="1861408"/>
                </a:cubicBezTo>
                <a:lnTo>
                  <a:pt x="0" y="1861312"/>
                </a:ln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463637" y="3839924"/>
            <a:ext cx="1136751" cy="1661994"/>
          </a:xfrm>
          <a:custGeom>
            <a:avLst/>
            <a:gdLst>
              <a:gd name="connsiteX0" fmla="*/ 0 w 2379306"/>
              <a:gd name="connsiteY0" fmla="*/ 0 h 2976465"/>
              <a:gd name="connsiteX1" fmla="*/ 2379306 w 2379306"/>
              <a:gd name="connsiteY1" fmla="*/ 0 h 2976465"/>
              <a:gd name="connsiteX2" fmla="*/ 2379306 w 2379306"/>
              <a:gd name="connsiteY2" fmla="*/ 2976465 h 2976465"/>
              <a:gd name="connsiteX3" fmla="*/ 0 w 2379306"/>
              <a:gd name="connsiteY3" fmla="*/ 2976465 h 2976465"/>
            </a:gdLst>
            <a:ahLst/>
            <a:cxnLst>
              <a:cxn ang="0">
                <a:pos x="connsiteX0" y="connsiteY0"/>
              </a:cxn>
              <a:cxn ang="0">
                <a:pos x="connsiteX1" y="connsiteY1"/>
              </a:cxn>
              <a:cxn ang="0">
                <a:pos x="connsiteX2" y="connsiteY2"/>
              </a:cxn>
              <a:cxn ang="0">
                <a:pos x="connsiteX3" y="connsiteY3"/>
              </a:cxn>
            </a:cxnLst>
            <a:rect l="l" t="t" r="r" b="b"/>
            <a:pathLst>
              <a:path w="2379306" h="2976465">
                <a:moveTo>
                  <a:pt x="0" y="0"/>
                </a:moveTo>
                <a:lnTo>
                  <a:pt x="2379306" y="0"/>
                </a:lnTo>
                <a:lnTo>
                  <a:pt x="2379306" y="2976465"/>
                </a:lnTo>
                <a:lnTo>
                  <a:pt x="0" y="2976465"/>
                </a:lnTo>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137062" y="4404358"/>
            <a:ext cx="6101236" cy="1816968"/>
          </a:xfrm>
          <a:custGeom>
            <a:avLst/>
            <a:gdLst>
              <a:gd name="connsiteX0" fmla="*/ 3732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37323 w 4404049"/>
              <a:gd name="connsiteY10" fmla="*/ 0 h 2099388"/>
              <a:gd name="connsiteX0" fmla="*/ 0 w 4413379"/>
              <a:gd name="connsiteY0" fmla="*/ 0 h 2099388"/>
              <a:gd name="connsiteX1" fmla="*/ 914400 w 4413379"/>
              <a:gd name="connsiteY1" fmla="*/ 0 h 2099388"/>
              <a:gd name="connsiteX2" fmla="*/ 914400 w 4413379"/>
              <a:gd name="connsiteY2" fmla="*/ 886408 h 2099388"/>
              <a:gd name="connsiteX3" fmla="*/ 382555 w 4413379"/>
              <a:gd name="connsiteY3" fmla="*/ 886408 h 2099388"/>
              <a:gd name="connsiteX4" fmla="*/ 382555 w 4413379"/>
              <a:gd name="connsiteY4" fmla="*/ 1987421 h 2099388"/>
              <a:gd name="connsiteX5" fmla="*/ 3993502 w 4413379"/>
              <a:gd name="connsiteY5" fmla="*/ 1987421 h 2099388"/>
              <a:gd name="connsiteX6" fmla="*/ 3993502 w 4413379"/>
              <a:gd name="connsiteY6" fmla="*/ 37323 h 2099388"/>
              <a:gd name="connsiteX7" fmla="*/ 4413379 w 4413379"/>
              <a:gd name="connsiteY7" fmla="*/ 37323 h 2099388"/>
              <a:gd name="connsiteX8" fmla="*/ 4413379 w 4413379"/>
              <a:gd name="connsiteY8" fmla="*/ 2099388 h 2099388"/>
              <a:gd name="connsiteX9" fmla="*/ 9330 w 4413379"/>
              <a:gd name="connsiteY9" fmla="*/ 2099388 h 2099388"/>
              <a:gd name="connsiteX10" fmla="*/ 0 w 4413379"/>
              <a:gd name="connsiteY10" fmla="*/ 0 h 2099388"/>
              <a:gd name="connsiteX0" fmla="*/ 18662 w 4404049"/>
              <a:gd name="connsiteY0" fmla="*/ 0 h 2108719"/>
              <a:gd name="connsiteX1" fmla="*/ 905070 w 4404049"/>
              <a:gd name="connsiteY1" fmla="*/ 9331 h 2108719"/>
              <a:gd name="connsiteX2" fmla="*/ 905070 w 4404049"/>
              <a:gd name="connsiteY2" fmla="*/ 895739 h 2108719"/>
              <a:gd name="connsiteX3" fmla="*/ 373225 w 4404049"/>
              <a:gd name="connsiteY3" fmla="*/ 895739 h 2108719"/>
              <a:gd name="connsiteX4" fmla="*/ 373225 w 4404049"/>
              <a:gd name="connsiteY4" fmla="*/ 1996752 h 2108719"/>
              <a:gd name="connsiteX5" fmla="*/ 3984172 w 4404049"/>
              <a:gd name="connsiteY5" fmla="*/ 1996752 h 2108719"/>
              <a:gd name="connsiteX6" fmla="*/ 3984172 w 4404049"/>
              <a:gd name="connsiteY6" fmla="*/ 46654 h 2108719"/>
              <a:gd name="connsiteX7" fmla="*/ 4404049 w 4404049"/>
              <a:gd name="connsiteY7" fmla="*/ 46654 h 2108719"/>
              <a:gd name="connsiteX8" fmla="*/ 4404049 w 4404049"/>
              <a:gd name="connsiteY8" fmla="*/ 2108719 h 2108719"/>
              <a:gd name="connsiteX9" fmla="*/ 0 w 4404049"/>
              <a:gd name="connsiteY9" fmla="*/ 2108719 h 2108719"/>
              <a:gd name="connsiteX10" fmla="*/ 18662 w 4404049"/>
              <a:gd name="connsiteY10" fmla="*/ 0 h 2108719"/>
              <a:gd name="connsiteX0" fmla="*/ 9332 w 4404049"/>
              <a:gd name="connsiteY0" fmla="*/ 0 h 2118050"/>
              <a:gd name="connsiteX1" fmla="*/ 905070 w 4404049"/>
              <a:gd name="connsiteY1" fmla="*/ 18662 h 2118050"/>
              <a:gd name="connsiteX2" fmla="*/ 905070 w 4404049"/>
              <a:gd name="connsiteY2" fmla="*/ 905070 h 2118050"/>
              <a:gd name="connsiteX3" fmla="*/ 373225 w 4404049"/>
              <a:gd name="connsiteY3" fmla="*/ 905070 h 2118050"/>
              <a:gd name="connsiteX4" fmla="*/ 373225 w 4404049"/>
              <a:gd name="connsiteY4" fmla="*/ 2006083 h 2118050"/>
              <a:gd name="connsiteX5" fmla="*/ 3984172 w 4404049"/>
              <a:gd name="connsiteY5" fmla="*/ 2006083 h 2118050"/>
              <a:gd name="connsiteX6" fmla="*/ 3984172 w 4404049"/>
              <a:gd name="connsiteY6" fmla="*/ 55985 h 2118050"/>
              <a:gd name="connsiteX7" fmla="*/ 4404049 w 4404049"/>
              <a:gd name="connsiteY7" fmla="*/ 55985 h 2118050"/>
              <a:gd name="connsiteX8" fmla="*/ 4404049 w 4404049"/>
              <a:gd name="connsiteY8" fmla="*/ 2118050 h 2118050"/>
              <a:gd name="connsiteX9" fmla="*/ 0 w 4404049"/>
              <a:gd name="connsiteY9" fmla="*/ 2118050 h 2118050"/>
              <a:gd name="connsiteX10" fmla="*/ 9332 w 4404049"/>
              <a:gd name="connsiteY10" fmla="*/ 0 h 2118050"/>
              <a:gd name="connsiteX0" fmla="*/ 269 w 4422978"/>
              <a:gd name="connsiteY0" fmla="*/ 0 h 2108719"/>
              <a:gd name="connsiteX1" fmla="*/ 923999 w 4422978"/>
              <a:gd name="connsiteY1" fmla="*/ 9331 h 2108719"/>
              <a:gd name="connsiteX2" fmla="*/ 923999 w 4422978"/>
              <a:gd name="connsiteY2" fmla="*/ 895739 h 2108719"/>
              <a:gd name="connsiteX3" fmla="*/ 392154 w 4422978"/>
              <a:gd name="connsiteY3" fmla="*/ 895739 h 2108719"/>
              <a:gd name="connsiteX4" fmla="*/ 392154 w 4422978"/>
              <a:gd name="connsiteY4" fmla="*/ 1996752 h 2108719"/>
              <a:gd name="connsiteX5" fmla="*/ 4003101 w 4422978"/>
              <a:gd name="connsiteY5" fmla="*/ 1996752 h 2108719"/>
              <a:gd name="connsiteX6" fmla="*/ 4003101 w 4422978"/>
              <a:gd name="connsiteY6" fmla="*/ 46654 h 2108719"/>
              <a:gd name="connsiteX7" fmla="*/ 4422978 w 4422978"/>
              <a:gd name="connsiteY7" fmla="*/ 46654 h 2108719"/>
              <a:gd name="connsiteX8" fmla="*/ 4422978 w 4422978"/>
              <a:gd name="connsiteY8" fmla="*/ 2108719 h 2108719"/>
              <a:gd name="connsiteX9" fmla="*/ 18929 w 4422978"/>
              <a:gd name="connsiteY9" fmla="*/ 2108719 h 2108719"/>
              <a:gd name="connsiteX10" fmla="*/ 269 w 4422978"/>
              <a:gd name="connsiteY10" fmla="*/ 0 h 2108719"/>
              <a:gd name="connsiteX0" fmla="*/ 18663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18663 w 4404049"/>
              <a:gd name="connsiteY10" fmla="*/ 0 h 2099388"/>
              <a:gd name="connsiteX0" fmla="*/ 9332 w 4404049"/>
              <a:gd name="connsiteY0" fmla="*/ 0 h 2099388"/>
              <a:gd name="connsiteX1" fmla="*/ 905070 w 4404049"/>
              <a:gd name="connsiteY1" fmla="*/ 0 h 2099388"/>
              <a:gd name="connsiteX2" fmla="*/ 905070 w 4404049"/>
              <a:gd name="connsiteY2" fmla="*/ 886408 h 2099388"/>
              <a:gd name="connsiteX3" fmla="*/ 373225 w 4404049"/>
              <a:gd name="connsiteY3" fmla="*/ 886408 h 2099388"/>
              <a:gd name="connsiteX4" fmla="*/ 373225 w 4404049"/>
              <a:gd name="connsiteY4" fmla="*/ 1987421 h 2099388"/>
              <a:gd name="connsiteX5" fmla="*/ 3984172 w 4404049"/>
              <a:gd name="connsiteY5" fmla="*/ 1987421 h 2099388"/>
              <a:gd name="connsiteX6" fmla="*/ 3984172 w 4404049"/>
              <a:gd name="connsiteY6" fmla="*/ 37323 h 2099388"/>
              <a:gd name="connsiteX7" fmla="*/ 4404049 w 4404049"/>
              <a:gd name="connsiteY7" fmla="*/ 37323 h 2099388"/>
              <a:gd name="connsiteX8" fmla="*/ 4404049 w 4404049"/>
              <a:gd name="connsiteY8" fmla="*/ 2099388 h 2099388"/>
              <a:gd name="connsiteX9" fmla="*/ 0 w 4404049"/>
              <a:gd name="connsiteY9" fmla="*/ 2099388 h 2099388"/>
              <a:gd name="connsiteX10" fmla="*/ 9332 w 4404049"/>
              <a:gd name="connsiteY10" fmla="*/ 0 h 2099388"/>
              <a:gd name="connsiteX0" fmla="*/ 1706157 w 6100874"/>
              <a:gd name="connsiteY0" fmla="*/ 0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1706157 w 6100874"/>
              <a:gd name="connsiteY10" fmla="*/ 0 h 2099388"/>
              <a:gd name="connsiteX0" fmla="*/ 28185 w 6100874"/>
              <a:gd name="connsiteY0" fmla="*/ 339365 h 2099388"/>
              <a:gd name="connsiteX1" fmla="*/ 2601895 w 6100874"/>
              <a:gd name="connsiteY1" fmla="*/ 0 h 2099388"/>
              <a:gd name="connsiteX2" fmla="*/ 2601895 w 6100874"/>
              <a:gd name="connsiteY2" fmla="*/ 886408 h 2099388"/>
              <a:gd name="connsiteX3" fmla="*/ 2070050 w 6100874"/>
              <a:gd name="connsiteY3" fmla="*/ 886408 h 2099388"/>
              <a:gd name="connsiteX4" fmla="*/ 2070050 w 6100874"/>
              <a:gd name="connsiteY4" fmla="*/ 1987421 h 2099388"/>
              <a:gd name="connsiteX5" fmla="*/ 5680997 w 6100874"/>
              <a:gd name="connsiteY5" fmla="*/ 1987421 h 2099388"/>
              <a:gd name="connsiteX6" fmla="*/ 5680997 w 6100874"/>
              <a:gd name="connsiteY6" fmla="*/ 37323 h 2099388"/>
              <a:gd name="connsiteX7" fmla="*/ 6100874 w 6100874"/>
              <a:gd name="connsiteY7" fmla="*/ 37323 h 2099388"/>
              <a:gd name="connsiteX8" fmla="*/ 6100874 w 6100874"/>
              <a:gd name="connsiteY8" fmla="*/ 2099388 h 2099388"/>
              <a:gd name="connsiteX9" fmla="*/ 0 w 6100874"/>
              <a:gd name="connsiteY9" fmla="*/ 2071107 h 2099388"/>
              <a:gd name="connsiteX10" fmla="*/ 28185 w 6100874"/>
              <a:gd name="connsiteY10" fmla="*/ 339365 h 2099388"/>
              <a:gd name="connsiteX0" fmla="*/ 28185 w 6100874"/>
              <a:gd name="connsiteY0" fmla="*/ 302042 h 2062065"/>
              <a:gd name="connsiteX1" fmla="*/ 1659215 w 6100874"/>
              <a:gd name="connsiteY1" fmla="*/ 302042 h 2062065"/>
              <a:gd name="connsiteX2" fmla="*/ 2601895 w 6100874"/>
              <a:gd name="connsiteY2" fmla="*/ 849085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2070050 w 6100874"/>
              <a:gd name="connsiteY3" fmla="*/ 849085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2070050 w 6100874"/>
              <a:gd name="connsiteY4" fmla="*/ 1950098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680997 w 6100874"/>
              <a:gd name="connsiteY5" fmla="*/ 1950098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18704 w 6100874"/>
              <a:gd name="connsiteY5" fmla="*/ 165786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00874"/>
              <a:gd name="connsiteY0" fmla="*/ 302042 h 2062065"/>
              <a:gd name="connsiteX1" fmla="*/ 1659215 w 6100874"/>
              <a:gd name="connsiteY1" fmla="*/ 302042 h 2062065"/>
              <a:gd name="connsiteX2" fmla="*/ 1668642 w 6100874"/>
              <a:gd name="connsiteY2" fmla="*/ 811377 h 2062065"/>
              <a:gd name="connsiteX3" fmla="*/ 1278198 w 6100874"/>
              <a:gd name="connsiteY3" fmla="*/ 811378 h 2062065"/>
              <a:gd name="connsiteX4" fmla="*/ 1287626 w 6100874"/>
              <a:gd name="connsiteY4" fmla="*/ 1629587 h 2062065"/>
              <a:gd name="connsiteX5" fmla="*/ 5709277 w 6100874"/>
              <a:gd name="connsiteY5" fmla="*/ 1629587 h 2062065"/>
              <a:gd name="connsiteX6" fmla="*/ 5680997 w 6100874"/>
              <a:gd name="connsiteY6" fmla="*/ 0 h 2062065"/>
              <a:gd name="connsiteX7" fmla="*/ 6100874 w 6100874"/>
              <a:gd name="connsiteY7" fmla="*/ 0 h 2062065"/>
              <a:gd name="connsiteX8" fmla="*/ 6100874 w 6100874"/>
              <a:gd name="connsiteY8" fmla="*/ 2062065 h 2062065"/>
              <a:gd name="connsiteX9" fmla="*/ 0 w 6100874"/>
              <a:gd name="connsiteY9" fmla="*/ 2033784 h 2062065"/>
              <a:gd name="connsiteX10" fmla="*/ 28185 w 6100874"/>
              <a:gd name="connsiteY10" fmla="*/ 302042 h 2062065"/>
              <a:gd name="connsiteX0" fmla="*/ 28185 w 6129154"/>
              <a:gd name="connsiteY0" fmla="*/ 302042 h 2033784"/>
              <a:gd name="connsiteX1" fmla="*/ 1659215 w 6129154"/>
              <a:gd name="connsiteY1" fmla="*/ 302042 h 2033784"/>
              <a:gd name="connsiteX2" fmla="*/ 1668642 w 6129154"/>
              <a:gd name="connsiteY2" fmla="*/ 811377 h 2033784"/>
              <a:gd name="connsiteX3" fmla="*/ 1278198 w 6129154"/>
              <a:gd name="connsiteY3" fmla="*/ 811378 h 2033784"/>
              <a:gd name="connsiteX4" fmla="*/ 1287626 w 6129154"/>
              <a:gd name="connsiteY4" fmla="*/ 1629587 h 2033784"/>
              <a:gd name="connsiteX5" fmla="*/ 5709277 w 6129154"/>
              <a:gd name="connsiteY5" fmla="*/ 1629587 h 2033784"/>
              <a:gd name="connsiteX6" fmla="*/ 5680997 w 6129154"/>
              <a:gd name="connsiteY6" fmla="*/ 0 h 2033784"/>
              <a:gd name="connsiteX7" fmla="*/ 6100874 w 6129154"/>
              <a:gd name="connsiteY7" fmla="*/ 0 h 2033784"/>
              <a:gd name="connsiteX8" fmla="*/ 6129154 w 6129154"/>
              <a:gd name="connsiteY8" fmla="*/ 1807541 h 2033784"/>
              <a:gd name="connsiteX9" fmla="*/ 0 w 6129154"/>
              <a:gd name="connsiteY9" fmla="*/ 2033784 h 2033784"/>
              <a:gd name="connsiteX10" fmla="*/ 28185 w 6129154"/>
              <a:gd name="connsiteY10" fmla="*/ 302042 h 2033784"/>
              <a:gd name="connsiteX0" fmla="*/ 158 w 6101127"/>
              <a:gd name="connsiteY0" fmla="*/ 302042 h 1816968"/>
              <a:gd name="connsiteX1" fmla="*/ 1631188 w 6101127"/>
              <a:gd name="connsiteY1" fmla="*/ 302042 h 1816968"/>
              <a:gd name="connsiteX2" fmla="*/ 1640615 w 6101127"/>
              <a:gd name="connsiteY2" fmla="*/ 811377 h 1816968"/>
              <a:gd name="connsiteX3" fmla="*/ 1250171 w 6101127"/>
              <a:gd name="connsiteY3" fmla="*/ 811378 h 1816968"/>
              <a:gd name="connsiteX4" fmla="*/ 1259599 w 6101127"/>
              <a:gd name="connsiteY4" fmla="*/ 1629587 h 1816968"/>
              <a:gd name="connsiteX5" fmla="*/ 5681250 w 6101127"/>
              <a:gd name="connsiteY5" fmla="*/ 1629587 h 1816968"/>
              <a:gd name="connsiteX6" fmla="*/ 5652970 w 6101127"/>
              <a:gd name="connsiteY6" fmla="*/ 0 h 1816968"/>
              <a:gd name="connsiteX7" fmla="*/ 6072847 w 6101127"/>
              <a:gd name="connsiteY7" fmla="*/ 0 h 1816968"/>
              <a:gd name="connsiteX8" fmla="*/ 6101127 w 6101127"/>
              <a:gd name="connsiteY8" fmla="*/ 1807541 h 1816968"/>
              <a:gd name="connsiteX9" fmla="*/ 37960 w 6101127"/>
              <a:gd name="connsiteY9" fmla="*/ 1816968 h 1816968"/>
              <a:gd name="connsiteX10" fmla="*/ 158 w 6101127"/>
              <a:gd name="connsiteY10" fmla="*/ 302042 h 1816968"/>
              <a:gd name="connsiteX0" fmla="*/ 18758 w 6119727"/>
              <a:gd name="connsiteY0" fmla="*/ 302042 h 1816968"/>
              <a:gd name="connsiteX1" fmla="*/ 1649788 w 6119727"/>
              <a:gd name="connsiteY1" fmla="*/ 302042 h 1816968"/>
              <a:gd name="connsiteX2" fmla="*/ 1659215 w 6119727"/>
              <a:gd name="connsiteY2" fmla="*/ 811377 h 1816968"/>
              <a:gd name="connsiteX3" fmla="*/ 1268771 w 6119727"/>
              <a:gd name="connsiteY3" fmla="*/ 811378 h 1816968"/>
              <a:gd name="connsiteX4" fmla="*/ 1278199 w 6119727"/>
              <a:gd name="connsiteY4" fmla="*/ 1629587 h 1816968"/>
              <a:gd name="connsiteX5" fmla="*/ 5699850 w 6119727"/>
              <a:gd name="connsiteY5" fmla="*/ 1629587 h 1816968"/>
              <a:gd name="connsiteX6" fmla="*/ 5671570 w 6119727"/>
              <a:gd name="connsiteY6" fmla="*/ 0 h 1816968"/>
              <a:gd name="connsiteX7" fmla="*/ 6091447 w 6119727"/>
              <a:gd name="connsiteY7" fmla="*/ 0 h 1816968"/>
              <a:gd name="connsiteX8" fmla="*/ 6119727 w 6119727"/>
              <a:gd name="connsiteY8" fmla="*/ 1807541 h 1816968"/>
              <a:gd name="connsiteX9" fmla="*/ 0 w 6119727"/>
              <a:gd name="connsiteY9" fmla="*/ 1816968 h 1816968"/>
              <a:gd name="connsiteX10" fmla="*/ 18758 w 6119727"/>
              <a:gd name="connsiteY10" fmla="*/ 302042 h 1816968"/>
              <a:gd name="connsiteX0" fmla="*/ 267 w 6101236"/>
              <a:gd name="connsiteY0" fmla="*/ 302042 h 1816968"/>
              <a:gd name="connsiteX1" fmla="*/ 1631297 w 6101236"/>
              <a:gd name="connsiteY1" fmla="*/ 302042 h 1816968"/>
              <a:gd name="connsiteX2" fmla="*/ 1640724 w 6101236"/>
              <a:gd name="connsiteY2" fmla="*/ 811377 h 1816968"/>
              <a:gd name="connsiteX3" fmla="*/ 1250280 w 6101236"/>
              <a:gd name="connsiteY3" fmla="*/ 811378 h 1816968"/>
              <a:gd name="connsiteX4" fmla="*/ 1259708 w 6101236"/>
              <a:gd name="connsiteY4" fmla="*/ 1629587 h 1816968"/>
              <a:gd name="connsiteX5" fmla="*/ 5681359 w 6101236"/>
              <a:gd name="connsiteY5" fmla="*/ 1629587 h 1816968"/>
              <a:gd name="connsiteX6" fmla="*/ 5653079 w 6101236"/>
              <a:gd name="connsiteY6" fmla="*/ 0 h 1816968"/>
              <a:gd name="connsiteX7" fmla="*/ 6072956 w 6101236"/>
              <a:gd name="connsiteY7" fmla="*/ 0 h 1816968"/>
              <a:gd name="connsiteX8" fmla="*/ 6101236 w 6101236"/>
              <a:gd name="connsiteY8" fmla="*/ 1807541 h 1816968"/>
              <a:gd name="connsiteX9" fmla="*/ 19216 w 6101236"/>
              <a:gd name="connsiteY9" fmla="*/ 1816968 h 1816968"/>
              <a:gd name="connsiteX10" fmla="*/ 267 w 6101236"/>
              <a:gd name="connsiteY10" fmla="*/ 302042 h 18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01236" h="1816968">
                <a:moveTo>
                  <a:pt x="267" y="302042"/>
                </a:moveTo>
                <a:lnTo>
                  <a:pt x="1631297" y="302042"/>
                </a:lnTo>
                <a:lnTo>
                  <a:pt x="1640724" y="811377"/>
                </a:lnTo>
                <a:lnTo>
                  <a:pt x="1250280" y="811378"/>
                </a:lnTo>
                <a:lnTo>
                  <a:pt x="1259708" y="1629587"/>
                </a:lnTo>
                <a:lnTo>
                  <a:pt x="5681359" y="1629587"/>
                </a:lnTo>
                <a:lnTo>
                  <a:pt x="5653079" y="0"/>
                </a:lnTo>
                <a:lnTo>
                  <a:pt x="6072956" y="0"/>
                </a:lnTo>
                <a:lnTo>
                  <a:pt x="6101236" y="1807541"/>
                </a:lnTo>
                <a:lnTo>
                  <a:pt x="19216" y="1816968"/>
                </a:lnTo>
                <a:cubicBezTo>
                  <a:pt x="22327" y="1110951"/>
                  <a:pt x="-2844" y="1008059"/>
                  <a:pt x="267" y="302042"/>
                </a:cubicBezTo>
                <a:close/>
              </a:path>
            </a:pathLst>
          </a:custGeom>
          <a:solidFill>
            <a:srgbClr val="FFFF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35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xit" presetSubtype="0" fill="hold" grpId="1"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xit" presetSubtype="0" fill="hold" grpId="1" nodeType="with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xit" presetSubtype="0" fill="hold" grpId="1"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grpId="1" nodeType="withEffect">
                                  <p:stCondLst>
                                    <p:cond delay="200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19" grpId="0"/>
      <p:bldP spid="20" grpId="0"/>
      <p:bldP spid="22" grpId="0" animBg="1"/>
      <p:bldP spid="22" grpId="1" animBg="1"/>
      <p:bldP spid="23" grpId="0" animBg="1"/>
      <p:bldP spid="23" grpId="1" animBg="1"/>
      <p:bldP spid="24" grpId="0" animBg="1"/>
      <p:bldP spid="24" grpId="1" animBg="1"/>
      <p:bldP spid="25" grpId="0" animBg="1"/>
      <p:bldP spid="25" grpId="1" animBg="1"/>
      <p:bldP spid="27" grpId="0" animBg="1"/>
      <p:bldP spid="27"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4EDD16-F62D-D34A-AB0A-EE05258FFB79}"/>
              </a:ext>
            </a:extLst>
          </p:cNvPr>
          <p:cNvSpPr/>
          <p:nvPr/>
        </p:nvSpPr>
        <p:spPr>
          <a:xfrm>
            <a:off x="6341422" y="3807628"/>
            <a:ext cx="138571" cy="34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28">
            <a:extLst>
              <a:ext uri="{FF2B5EF4-FFF2-40B4-BE49-F238E27FC236}">
                <a16:creationId xmlns:a16="http://schemas.microsoft.com/office/drawing/2014/main" id="{A7F12700-A276-484D-8A6B-A4A825854BAA}"/>
              </a:ext>
            </a:extLst>
          </p:cNvPr>
          <p:cNvSpPr>
            <a:spLocks noGrp="1"/>
          </p:cNvSpPr>
          <p:nvPr>
            <p:ph type="title"/>
          </p:nvPr>
        </p:nvSpPr>
        <p:spPr/>
        <p:txBody>
          <a:bodyPr/>
          <a:lstStyle/>
          <a:p>
            <a:r>
              <a:rPr lang="en-US" dirty="0"/>
              <a:t>Implementing Data Forwarding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0" name="Group 29">
            <a:extLst>
              <a:ext uri="{FF2B5EF4-FFF2-40B4-BE49-F238E27FC236}">
                <a16:creationId xmlns:a16="http://schemas.microsoft.com/office/drawing/2014/main" id="{EE0EAAC8-4936-1F41-8B82-886923FE98A4}"/>
              </a:ext>
            </a:extLst>
          </p:cNvPr>
          <p:cNvGrpSpPr/>
          <p:nvPr/>
        </p:nvGrpSpPr>
        <p:grpSpPr>
          <a:xfrm>
            <a:off x="1294010" y="1419732"/>
            <a:ext cx="9603980" cy="4018536"/>
            <a:chOff x="863226" y="1851660"/>
            <a:chExt cx="10566774" cy="4421393"/>
          </a:xfrm>
        </p:grpSpPr>
        <p:pic>
          <p:nvPicPr>
            <p:cNvPr id="31" name="Content Placeholder 22" descr="Diagram&#10;&#10;Description automatically generated">
              <a:extLst>
                <a:ext uri="{FF2B5EF4-FFF2-40B4-BE49-F238E27FC236}">
                  <a16:creationId xmlns:a16="http://schemas.microsoft.com/office/drawing/2014/main" id="{40A5AFB0-058D-6943-B2D8-5402FD699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2" name="Rectangle 31">
              <a:extLst>
                <a:ext uri="{FF2B5EF4-FFF2-40B4-BE49-F238E27FC236}">
                  <a16:creationId xmlns:a16="http://schemas.microsoft.com/office/drawing/2014/main" id="{BCF14E0B-5332-B640-A4F1-0C8E03617523}"/>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32">
              <a:extLst>
                <a:ext uri="{FF2B5EF4-FFF2-40B4-BE49-F238E27FC236}">
                  <a16:creationId xmlns:a16="http://schemas.microsoft.com/office/drawing/2014/main" id="{751B5336-4AAA-2946-B493-88C747F3F3AE}"/>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a:extLst>
                <a:ext uri="{FF2B5EF4-FFF2-40B4-BE49-F238E27FC236}">
                  <a16:creationId xmlns:a16="http://schemas.microsoft.com/office/drawing/2014/main" id="{5FF5529B-3183-DF47-A6E7-D5F520A5A877}"/>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5" name="Rectangle 34">
              <a:extLst>
                <a:ext uri="{FF2B5EF4-FFF2-40B4-BE49-F238E27FC236}">
                  <a16:creationId xmlns:a16="http://schemas.microsoft.com/office/drawing/2014/main" id="{BF40E60E-F277-E04F-8605-09607DE39F85}"/>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6" name="Rectangle 35">
              <a:extLst>
                <a:ext uri="{FF2B5EF4-FFF2-40B4-BE49-F238E27FC236}">
                  <a16:creationId xmlns:a16="http://schemas.microsoft.com/office/drawing/2014/main" id="{7E4E9A5D-CAD9-8F4E-931A-57E237B7BD6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7" name="Rectangle 36">
              <a:extLst>
                <a:ext uri="{FF2B5EF4-FFF2-40B4-BE49-F238E27FC236}">
                  <a16:creationId xmlns:a16="http://schemas.microsoft.com/office/drawing/2014/main" id="{437343BA-F7E3-AE44-9BFA-840C3AA76359}"/>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38" name="Straight Arrow Connector 37">
              <a:extLst>
                <a:ext uri="{FF2B5EF4-FFF2-40B4-BE49-F238E27FC236}">
                  <a16:creationId xmlns:a16="http://schemas.microsoft.com/office/drawing/2014/main" id="{75F31C94-852E-044E-87B6-8C03FE225D3A}"/>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08C70960-884F-7D45-96A2-AC6C04124144}"/>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A33B8695-758D-224F-9F6C-BD5F075B22DF}"/>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cxnSp>
        <p:nvCxnSpPr>
          <p:cNvPr id="26" name="Elbow Connector 25">
            <a:extLst>
              <a:ext uri="{FF2B5EF4-FFF2-40B4-BE49-F238E27FC236}">
                <a16:creationId xmlns:a16="http://schemas.microsoft.com/office/drawing/2014/main" id="{C90EC243-F5F5-514A-BEC9-9116F2131813}"/>
              </a:ext>
            </a:extLst>
          </p:cNvPr>
          <p:cNvCxnSpPr>
            <a:cxnSpLocks/>
            <a:endCxn id="7" idx="1"/>
          </p:cNvCxnSpPr>
          <p:nvPr/>
        </p:nvCxnSpPr>
        <p:spPr>
          <a:xfrm rot="5400000" flipH="1" flipV="1">
            <a:off x="5447688" y="4544537"/>
            <a:ext cx="1456969" cy="330500"/>
          </a:xfrm>
          <a:prstGeom prst="bentConnector2">
            <a:avLst/>
          </a:prstGeom>
          <a:ln w="28575">
            <a:solidFill>
              <a:srgbClr val="FF0000"/>
            </a:solidFill>
            <a:headEnd type="ova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7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4EDD16-F62D-D34A-AB0A-EE05258FFB79}"/>
              </a:ext>
            </a:extLst>
          </p:cNvPr>
          <p:cNvSpPr/>
          <p:nvPr/>
        </p:nvSpPr>
        <p:spPr>
          <a:xfrm>
            <a:off x="6341422" y="3807628"/>
            <a:ext cx="138571" cy="34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28">
            <a:extLst>
              <a:ext uri="{FF2B5EF4-FFF2-40B4-BE49-F238E27FC236}">
                <a16:creationId xmlns:a16="http://schemas.microsoft.com/office/drawing/2014/main" id="{A7F12700-A276-484D-8A6B-A4A825854BAA}"/>
              </a:ext>
            </a:extLst>
          </p:cNvPr>
          <p:cNvSpPr>
            <a:spLocks noGrp="1"/>
          </p:cNvSpPr>
          <p:nvPr>
            <p:ph type="title"/>
          </p:nvPr>
        </p:nvSpPr>
        <p:spPr/>
        <p:txBody>
          <a:bodyPr/>
          <a:lstStyle/>
          <a:p>
            <a:r>
              <a:rPr lang="en-US" dirty="0"/>
              <a:t>Implementing Data Forwarding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30" name="Group 29">
            <a:extLst>
              <a:ext uri="{FF2B5EF4-FFF2-40B4-BE49-F238E27FC236}">
                <a16:creationId xmlns:a16="http://schemas.microsoft.com/office/drawing/2014/main" id="{EE0EAAC8-4936-1F41-8B82-886923FE98A4}"/>
              </a:ext>
            </a:extLst>
          </p:cNvPr>
          <p:cNvGrpSpPr/>
          <p:nvPr/>
        </p:nvGrpSpPr>
        <p:grpSpPr>
          <a:xfrm>
            <a:off x="1294010" y="1419732"/>
            <a:ext cx="9603980" cy="4018536"/>
            <a:chOff x="863226" y="1851660"/>
            <a:chExt cx="10566774" cy="4421393"/>
          </a:xfrm>
        </p:grpSpPr>
        <p:pic>
          <p:nvPicPr>
            <p:cNvPr id="31" name="Content Placeholder 22" descr="Diagram&#10;&#10;Description automatically generated">
              <a:extLst>
                <a:ext uri="{FF2B5EF4-FFF2-40B4-BE49-F238E27FC236}">
                  <a16:creationId xmlns:a16="http://schemas.microsoft.com/office/drawing/2014/main" id="{40A5AFB0-058D-6943-B2D8-5402FD699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32" name="Rectangle 31">
              <a:extLst>
                <a:ext uri="{FF2B5EF4-FFF2-40B4-BE49-F238E27FC236}">
                  <a16:creationId xmlns:a16="http://schemas.microsoft.com/office/drawing/2014/main" id="{BCF14E0B-5332-B640-A4F1-0C8E03617523}"/>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32">
              <a:extLst>
                <a:ext uri="{FF2B5EF4-FFF2-40B4-BE49-F238E27FC236}">
                  <a16:creationId xmlns:a16="http://schemas.microsoft.com/office/drawing/2014/main" id="{751B5336-4AAA-2946-B493-88C747F3F3AE}"/>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a:extLst>
                <a:ext uri="{FF2B5EF4-FFF2-40B4-BE49-F238E27FC236}">
                  <a16:creationId xmlns:a16="http://schemas.microsoft.com/office/drawing/2014/main" id="{5FF5529B-3183-DF47-A6E7-D5F520A5A877}"/>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5" name="Rectangle 34">
              <a:extLst>
                <a:ext uri="{FF2B5EF4-FFF2-40B4-BE49-F238E27FC236}">
                  <a16:creationId xmlns:a16="http://schemas.microsoft.com/office/drawing/2014/main" id="{BF40E60E-F277-E04F-8605-09607DE39F85}"/>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6" name="Rectangle 35">
              <a:extLst>
                <a:ext uri="{FF2B5EF4-FFF2-40B4-BE49-F238E27FC236}">
                  <a16:creationId xmlns:a16="http://schemas.microsoft.com/office/drawing/2014/main" id="{7E4E9A5D-CAD9-8F4E-931A-57E237B7BD61}"/>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7" name="Rectangle 36">
              <a:extLst>
                <a:ext uri="{FF2B5EF4-FFF2-40B4-BE49-F238E27FC236}">
                  <a16:creationId xmlns:a16="http://schemas.microsoft.com/office/drawing/2014/main" id="{437343BA-F7E3-AE44-9BFA-840C3AA76359}"/>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38" name="Straight Arrow Connector 37">
              <a:extLst>
                <a:ext uri="{FF2B5EF4-FFF2-40B4-BE49-F238E27FC236}">
                  <a16:creationId xmlns:a16="http://schemas.microsoft.com/office/drawing/2014/main" id="{75F31C94-852E-044E-87B6-8C03FE225D3A}"/>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08C70960-884F-7D45-96A2-AC6C04124144}"/>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A33B8695-758D-224F-9F6C-BD5F075B22DF}"/>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cxnSp>
        <p:nvCxnSpPr>
          <p:cNvPr id="26" name="Elbow Connector 25">
            <a:extLst>
              <a:ext uri="{FF2B5EF4-FFF2-40B4-BE49-F238E27FC236}">
                <a16:creationId xmlns:a16="http://schemas.microsoft.com/office/drawing/2014/main" id="{C90EC243-F5F5-514A-BEC9-9116F2131813}"/>
              </a:ext>
            </a:extLst>
          </p:cNvPr>
          <p:cNvCxnSpPr>
            <a:cxnSpLocks/>
            <a:endCxn id="7" idx="1"/>
          </p:cNvCxnSpPr>
          <p:nvPr/>
        </p:nvCxnSpPr>
        <p:spPr>
          <a:xfrm rot="5400000" flipH="1" flipV="1">
            <a:off x="5447688" y="4544537"/>
            <a:ext cx="1456969" cy="330500"/>
          </a:xfrm>
          <a:prstGeom prst="bentConnector2">
            <a:avLst/>
          </a:prstGeom>
          <a:ln w="28575">
            <a:solidFill>
              <a:srgbClr val="FF0000"/>
            </a:solidFill>
            <a:headEnd type="oval"/>
            <a:tailEnd type="triangle" w="med" len="med"/>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CEACF73E-2FF9-2C42-9BEE-B6B8AADA4C88}"/>
              </a:ext>
            </a:extLst>
          </p:cNvPr>
          <p:cNvSpPr/>
          <p:nvPr/>
        </p:nvSpPr>
        <p:spPr>
          <a:xfrm>
            <a:off x="6224556" y="3850673"/>
            <a:ext cx="1813531" cy="1960059"/>
          </a:xfrm>
          <a:custGeom>
            <a:avLst/>
            <a:gdLst>
              <a:gd name="connsiteX0" fmla="*/ 3476846 w 3476846"/>
              <a:gd name="connsiteY0" fmla="*/ 0 h 2966483"/>
              <a:gd name="connsiteX1" fmla="*/ 3476846 w 3476846"/>
              <a:gd name="connsiteY1" fmla="*/ 2966483 h 2966483"/>
              <a:gd name="connsiteX2" fmla="*/ 0 w 3476846"/>
              <a:gd name="connsiteY2" fmla="*/ 2966483 h 2966483"/>
              <a:gd name="connsiteX3" fmla="*/ 0 w 3476846"/>
              <a:gd name="connsiteY3" fmla="*/ 478465 h 2966483"/>
              <a:gd name="connsiteX4" fmla="*/ 244548 w 3476846"/>
              <a:gd name="connsiteY4" fmla="*/ 478465 h 2966483"/>
              <a:gd name="connsiteX0" fmla="*/ 3499762 w 3499762"/>
              <a:gd name="connsiteY0" fmla="*/ 0 h 3178301"/>
              <a:gd name="connsiteX1" fmla="*/ 3476846 w 3499762"/>
              <a:gd name="connsiteY1" fmla="*/ 3178301 h 3178301"/>
              <a:gd name="connsiteX2" fmla="*/ 0 w 3499762"/>
              <a:gd name="connsiteY2" fmla="*/ 3178301 h 3178301"/>
              <a:gd name="connsiteX3" fmla="*/ 0 w 3499762"/>
              <a:gd name="connsiteY3" fmla="*/ 690283 h 3178301"/>
              <a:gd name="connsiteX4" fmla="*/ 244548 w 3499762"/>
              <a:gd name="connsiteY4" fmla="*/ 690283 h 317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2" h="3178301">
                <a:moveTo>
                  <a:pt x="3499762" y="0"/>
                </a:moveTo>
                <a:lnTo>
                  <a:pt x="3476846" y="3178301"/>
                </a:lnTo>
                <a:lnTo>
                  <a:pt x="0" y="3178301"/>
                </a:lnTo>
                <a:lnTo>
                  <a:pt x="0" y="690283"/>
                </a:lnTo>
                <a:lnTo>
                  <a:pt x="244548" y="690283"/>
                </a:lnTo>
              </a:path>
            </a:pathLst>
          </a:custGeom>
          <a:ln w="28575">
            <a:solidFill>
              <a:srgbClr val="FF0000"/>
            </a:solidFill>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a:extLst>
              <a:ext uri="{FF2B5EF4-FFF2-40B4-BE49-F238E27FC236}">
                <a16:creationId xmlns:a16="http://schemas.microsoft.com/office/drawing/2014/main" id="{41555975-6AF9-F44E-8184-D24F8952E52B}"/>
              </a:ext>
            </a:extLst>
          </p:cNvPr>
          <p:cNvSpPr/>
          <p:nvPr/>
        </p:nvSpPr>
        <p:spPr>
          <a:xfrm>
            <a:off x="6095948" y="4071331"/>
            <a:ext cx="4169581" cy="1960059"/>
          </a:xfrm>
          <a:custGeom>
            <a:avLst/>
            <a:gdLst>
              <a:gd name="connsiteX0" fmla="*/ 3476846 w 3476846"/>
              <a:gd name="connsiteY0" fmla="*/ 0 h 2966483"/>
              <a:gd name="connsiteX1" fmla="*/ 3476846 w 3476846"/>
              <a:gd name="connsiteY1" fmla="*/ 2966483 h 2966483"/>
              <a:gd name="connsiteX2" fmla="*/ 0 w 3476846"/>
              <a:gd name="connsiteY2" fmla="*/ 2966483 h 2966483"/>
              <a:gd name="connsiteX3" fmla="*/ 0 w 3476846"/>
              <a:gd name="connsiteY3" fmla="*/ 478465 h 2966483"/>
              <a:gd name="connsiteX4" fmla="*/ 244548 w 3476846"/>
              <a:gd name="connsiteY4" fmla="*/ 478465 h 2966483"/>
              <a:gd name="connsiteX0" fmla="*/ 3476846 w 3476846"/>
              <a:gd name="connsiteY0" fmla="*/ 0 h 2966483"/>
              <a:gd name="connsiteX1" fmla="*/ 3476846 w 3476846"/>
              <a:gd name="connsiteY1" fmla="*/ 2966483 h 2966483"/>
              <a:gd name="connsiteX2" fmla="*/ 0 w 3476846"/>
              <a:gd name="connsiteY2" fmla="*/ 2966483 h 2966483"/>
              <a:gd name="connsiteX3" fmla="*/ 0 w 3476846"/>
              <a:gd name="connsiteY3" fmla="*/ 478465 h 2966483"/>
              <a:gd name="connsiteX4" fmla="*/ 291492 w 3476846"/>
              <a:gd name="connsiteY4" fmla="*/ 487726 h 2966483"/>
              <a:gd name="connsiteX0" fmla="*/ 3476846 w 3476846"/>
              <a:gd name="connsiteY0" fmla="*/ 1040315 h 2488018"/>
              <a:gd name="connsiteX1" fmla="*/ 3476846 w 3476846"/>
              <a:gd name="connsiteY1" fmla="*/ 2488018 h 2488018"/>
              <a:gd name="connsiteX2" fmla="*/ 0 w 3476846"/>
              <a:gd name="connsiteY2" fmla="*/ 2488018 h 2488018"/>
              <a:gd name="connsiteX3" fmla="*/ 0 w 3476846"/>
              <a:gd name="connsiteY3" fmla="*/ 0 h 2488018"/>
              <a:gd name="connsiteX4" fmla="*/ 291492 w 3476846"/>
              <a:gd name="connsiteY4" fmla="*/ 9261 h 2488018"/>
              <a:gd name="connsiteX0" fmla="*/ 3476846 w 3476846"/>
              <a:gd name="connsiteY0" fmla="*/ 1049575 h 2497278"/>
              <a:gd name="connsiteX1" fmla="*/ 3476846 w 3476846"/>
              <a:gd name="connsiteY1" fmla="*/ 2497278 h 2497278"/>
              <a:gd name="connsiteX2" fmla="*/ 0 w 3476846"/>
              <a:gd name="connsiteY2" fmla="*/ 2497278 h 2497278"/>
              <a:gd name="connsiteX3" fmla="*/ 0 w 3476846"/>
              <a:gd name="connsiteY3" fmla="*/ 9260 h 2497278"/>
              <a:gd name="connsiteX4" fmla="*/ 291492 w 3476846"/>
              <a:gd name="connsiteY4" fmla="*/ 0 h 2497278"/>
              <a:gd name="connsiteX0" fmla="*/ 3476846 w 3476846"/>
              <a:gd name="connsiteY0" fmla="*/ 1040315 h 2488018"/>
              <a:gd name="connsiteX1" fmla="*/ 3476846 w 3476846"/>
              <a:gd name="connsiteY1" fmla="*/ 2488018 h 2488018"/>
              <a:gd name="connsiteX2" fmla="*/ 0 w 3476846"/>
              <a:gd name="connsiteY2" fmla="*/ 2488018 h 2488018"/>
              <a:gd name="connsiteX3" fmla="*/ 0 w 3476846"/>
              <a:gd name="connsiteY3" fmla="*/ 0 h 2488018"/>
              <a:gd name="connsiteX4" fmla="*/ 284786 w 3476846"/>
              <a:gd name="connsiteY4" fmla="*/ 1 h 2488018"/>
              <a:gd name="connsiteX0" fmla="*/ 3486633 w 3486633"/>
              <a:gd name="connsiteY0" fmla="*/ 964945 h 2488018"/>
              <a:gd name="connsiteX1" fmla="*/ 3476846 w 3486633"/>
              <a:gd name="connsiteY1" fmla="*/ 2488018 h 2488018"/>
              <a:gd name="connsiteX2" fmla="*/ 0 w 3486633"/>
              <a:gd name="connsiteY2" fmla="*/ 2488018 h 2488018"/>
              <a:gd name="connsiteX3" fmla="*/ 0 w 3486633"/>
              <a:gd name="connsiteY3" fmla="*/ 0 h 2488018"/>
              <a:gd name="connsiteX4" fmla="*/ 284786 w 3486633"/>
              <a:gd name="connsiteY4" fmla="*/ 1 h 2488018"/>
              <a:gd name="connsiteX0" fmla="*/ 3486633 w 3486633"/>
              <a:gd name="connsiteY0" fmla="*/ 964945 h 2488018"/>
              <a:gd name="connsiteX1" fmla="*/ 3476846 w 3486633"/>
              <a:gd name="connsiteY1" fmla="*/ 2488018 h 2488018"/>
              <a:gd name="connsiteX2" fmla="*/ 0 w 3486633"/>
              <a:gd name="connsiteY2" fmla="*/ 2488018 h 2488018"/>
              <a:gd name="connsiteX3" fmla="*/ 0 w 3486633"/>
              <a:gd name="connsiteY3" fmla="*/ 0 h 2488018"/>
              <a:gd name="connsiteX4" fmla="*/ 225205 w 3486633"/>
              <a:gd name="connsiteY4" fmla="*/ 1 h 2488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6633" h="2488018">
                <a:moveTo>
                  <a:pt x="3486633" y="964945"/>
                </a:moveTo>
                <a:cubicBezTo>
                  <a:pt x="3483371" y="1472636"/>
                  <a:pt x="3480108" y="1980327"/>
                  <a:pt x="3476846" y="2488018"/>
                </a:cubicBezTo>
                <a:lnTo>
                  <a:pt x="0" y="2488018"/>
                </a:lnTo>
                <a:lnTo>
                  <a:pt x="0" y="0"/>
                </a:lnTo>
                <a:lnTo>
                  <a:pt x="225205" y="1"/>
                </a:lnTo>
              </a:path>
            </a:pathLst>
          </a:custGeom>
          <a:ln w="28575">
            <a:solidFill>
              <a:srgbClr val="FF0000"/>
            </a:solidFill>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E91BAEBA-6AB7-DB4C-9B34-BDE8F2E204D3}"/>
              </a:ext>
            </a:extLst>
          </p:cNvPr>
          <p:cNvSpPr/>
          <p:nvPr/>
        </p:nvSpPr>
        <p:spPr>
          <a:xfrm>
            <a:off x="6362433" y="3696714"/>
            <a:ext cx="186273" cy="709029"/>
          </a:xfrm>
          <a:prstGeom prst="roundRect">
            <a:avLst>
              <a:gd name="adj" fmla="val 50000"/>
            </a:avLst>
          </a:prstGeom>
          <a:solidFill>
            <a:schemeClr val="accent4">
              <a:lumMod val="20000"/>
              <a:lumOff val="8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84272F9D-02CB-F142-951F-C6A4AC7EE589}"/>
              </a:ext>
            </a:extLst>
          </p:cNvPr>
          <p:cNvSpPr/>
          <p:nvPr/>
        </p:nvSpPr>
        <p:spPr>
          <a:xfrm>
            <a:off x="6368608" y="2887340"/>
            <a:ext cx="186273" cy="709029"/>
          </a:xfrm>
          <a:prstGeom prst="roundRect">
            <a:avLst>
              <a:gd name="adj" fmla="val 50000"/>
            </a:avLst>
          </a:prstGeom>
          <a:solidFill>
            <a:schemeClr val="accent4">
              <a:lumMod val="20000"/>
              <a:lumOff val="8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
            <a:extLst>
              <a:ext uri="{FF2B5EF4-FFF2-40B4-BE49-F238E27FC236}">
                <a16:creationId xmlns:a16="http://schemas.microsoft.com/office/drawing/2014/main" id="{4DBEC975-9A29-7741-A736-3D3E4F6A8B5A}"/>
              </a:ext>
            </a:extLst>
          </p:cNvPr>
          <p:cNvSpPr txBox="1">
            <a:spLocks noChangeArrowheads="1"/>
          </p:cNvSpPr>
          <p:nvPr/>
        </p:nvSpPr>
        <p:spPr>
          <a:xfrm>
            <a:off x="8687290" y="290746"/>
            <a:ext cx="3237340" cy="2269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Forwarding Logic</a:t>
            </a:r>
          </a:p>
          <a:p>
            <a:pPr lvl="1"/>
            <a:r>
              <a:rPr lang="en-US" sz="2000" dirty="0"/>
              <a:t>Detects hazard</a:t>
            </a:r>
          </a:p>
          <a:p>
            <a:pPr lvl="1"/>
            <a:r>
              <a:rPr lang="en-US" sz="2000" dirty="0"/>
              <a:t>Identifies source for src1, src2</a:t>
            </a:r>
          </a:p>
          <a:p>
            <a:pPr lvl="1"/>
            <a:r>
              <a:rPr lang="en-US" sz="2000" dirty="0"/>
              <a:t>Uses MUX to latch correct value into D/E pipeline register</a:t>
            </a:r>
          </a:p>
        </p:txBody>
      </p:sp>
    </p:spTree>
    <p:extLst>
      <p:ext uri="{BB962C8B-B14F-4D97-AF65-F5344CB8AC3E}">
        <p14:creationId xmlns:p14="http://schemas.microsoft.com/office/powerpoint/2010/main" val="259371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Prioritizing Data Forwarding</a:t>
            </a:r>
          </a:p>
        </p:txBody>
      </p:sp>
      <p:sp>
        <p:nvSpPr>
          <p:cNvPr id="8" name="Content Placeholder 7">
            <a:extLst>
              <a:ext uri="{FF2B5EF4-FFF2-40B4-BE49-F238E27FC236}">
                <a16:creationId xmlns:a16="http://schemas.microsoft.com/office/drawing/2014/main" id="{687D546D-4BFE-8D4A-BF1B-C720DDE2F756}"/>
              </a:ext>
            </a:extLst>
          </p:cNvPr>
          <p:cNvSpPr>
            <a:spLocks noGrp="1"/>
          </p:cNvSpPr>
          <p:nvPr>
            <p:ph sz="half" idx="2"/>
          </p:nvPr>
        </p:nvSpPr>
        <p:spPr/>
        <p:txBody>
          <a:bodyPr/>
          <a:lstStyle/>
          <a:p>
            <a:pPr marL="0" indent="0">
              <a:buNone/>
            </a:pPr>
            <a:r>
              <a:rPr lang="en-US" dirty="0"/>
              <a:t>If more than one stage has a </a:t>
            </a:r>
            <a:r>
              <a:rPr lang="en-US" i="1" dirty="0"/>
              <a:t>destination</a:t>
            </a:r>
            <a:r>
              <a:rPr lang="en-US" dirty="0"/>
              <a:t> that matches the needed </a:t>
            </a:r>
            <a:r>
              <a:rPr lang="en-US" i="1" dirty="0"/>
              <a:t>source</a:t>
            </a:r>
            <a:r>
              <a:rPr lang="en-US" dirty="0"/>
              <a:t>, which stage provides the value?</a:t>
            </a:r>
          </a:p>
          <a:p>
            <a:r>
              <a:rPr lang="en-US" dirty="0"/>
              <a:t>Preserve non-pipelined semantics</a:t>
            </a:r>
          </a:p>
          <a:p>
            <a:r>
              <a:rPr lang="en-US" dirty="0"/>
              <a:t>Use the value in the earliest pipeline stage</a:t>
            </a:r>
          </a:p>
          <a:p>
            <a:pPr lvl="1"/>
            <a:r>
              <a:rPr lang="en-US" dirty="0"/>
              <a:t>The instruction closest to the one needing the value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9" name="Rectangle 8">
            <a:extLst>
              <a:ext uri="{FF2B5EF4-FFF2-40B4-BE49-F238E27FC236}">
                <a16:creationId xmlns:a16="http://schemas.microsoft.com/office/drawing/2014/main" id="{68BD0651-C412-5640-8892-449D64A5BFBD}"/>
              </a:ext>
            </a:extLst>
          </p:cNvPr>
          <p:cNvSpPr/>
          <p:nvPr/>
        </p:nvSpPr>
        <p:spPr>
          <a:xfrm>
            <a:off x="2752360" y="290585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0" name="Rectangle 9">
            <a:extLst>
              <a:ext uri="{FF2B5EF4-FFF2-40B4-BE49-F238E27FC236}">
                <a16:creationId xmlns:a16="http://schemas.microsoft.com/office/drawing/2014/main" id="{2F76C7A6-5FF9-8E4D-945F-C35C4D335A22}"/>
              </a:ext>
            </a:extLst>
          </p:cNvPr>
          <p:cNvSpPr/>
          <p:nvPr/>
        </p:nvSpPr>
        <p:spPr>
          <a:xfrm>
            <a:off x="3244729" y="290585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1" name="Rectangle 10">
            <a:extLst>
              <a:ext uri="{FF2B5EF4-FFF2-40B4-BE49-F238E27FC236}">
                <a16:creationId xmlns:a16="http://schemas.microsoft.com/office/drawing/2014/main" id="{BC18C0F0-BDFC-874A-A04C-CE19FE96CB57}"/>
              </a:ext>
            </a:extLst>
          </p:cNvPr>
          <p:cNvSpPr/>
          <p:nvPr/>
        </p:nvSpPr>
        <p:spPr>
          <a:xfrm>
            <a:off x="3737098" y="290585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2" name="Rectangle 11">
            <a:extLst>
              <a:ext uri="{FF2B5EF4-FFF2-40B4-BE49-F238E27FC236}">
                <a16:creationId xmlns:a16="http://schemas.microsoft.com/office/drawing/2014/main" id="{06B21924-EAAB-3347-ADA9-8C95618FD96D}"/>
              </a:ext>
            </a:extLst>
          </p:cNvPr>
          <p:cNvSpPr/>
          <p:nvPr/>
        </p:nvSpPr>
        <p:spPr>
          <a:xfrm>
            <a:off x="4229467" y="290585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13" name="Rectangle 12">
            <a:extLst>
              <a:ext uri="{FF2B5EF4-FFF2-40B4-BE49-F238E27FC236}">
                <a16:creationId xmlns:a16="http://schemas.microsoft.com/office/drawing/2014/main" id="{9D75F141-3576-3440-842A-6A4DB4E9BA0E}"/>
              </a:ext>
            </a:extLst>
          </p:cNvPr>
          <p:cNvSpPr/>
          <p:nvPr/>
        </p:nvSpPr>
        <p:spPr>
          <a:xfrm>
            <a:off x="5214205" y="2905853"/>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4" name="TextBox 13">
            <a:extLst>
              <a:ext uri="{FF2B5EF4-FFF2-40B4-BE49-F238E27FC236}">
                <a16:creationId xmlns:a16="http://schemas.microsoft.com/office/drawing/2014/main" id="{DF062CF2-11FE-B84F-B69D-C9518986ABDA}"/>
              </a:ext>
            </a:extLst>
          </p:cNvPr>
          <p:cNvSpPr txBox="1"/>
          <p:nvPr/>
        </p:nvSpPr>
        <p:spPr>
          <a:xfrm>
            <a:off x="369052" y="2967371"/>
            <a:ext cx="2137124" cy="369332"/>
          </a:xfrm>
          <a:prstGeom prst="rect">
            <a:avLst/>
          </a:prstGeom>
          <a:noFill/>
        </p:spPr>
        <p:txBody>
          <a:bodyPr wrap="none" rtlCol="0">
            <a:spAutoFit/>
          </a:bodyPr>
          <a:lstStyle/>
          <a:p>
            <a:r>
              <a:rPr lang="en-US" dirty="0">
                <a:latin typeface="Lucida Sans Typewriter" panose="020B0509030504030204" pitchFamily="49" charset="77"/>
              </a:rPr>
              <a:t>add x2, x0, 50</a:t>
            </a:r>
          </a:p>
        </p:txBody>
      </p:sp>
      <p:sp>
        <p:nvSpPr>
          <p:cNvPr id="15" name="Rectangle 14">
            <a:extLst>
              <a:ext uri="{FF2B5EF4-FFF2-40B4-BE49-F238E27FC236}">
                <a16:creationId xmlns:a16="http://schemas.microsoft.com/office/drawing/2014/main" id="{DAD9D0AD-D8AE-D048-B295-78619E322DAD}"/>
              </a:ext>
            </a:extLst>
          </p:cNvPr>
          <p:cNvSpPr/>
          <p:nvPr/>
        </p:nvSpPr>
        <p:spPr>
          <a:xfrm>
            <a:off x="3244729" y="3398222"/>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16" name="Rectangle 15">
            <a:extLst>
              <a:ext uri="{FF2B5EF4-FFF2-40B4-BE49-F238E27FC236}">
                <a16:creationId xmlns:a16="http://schemas.microsoft.com/office/drawing/2014/main" id="{4E20712B-D0A8-3E4F-A080-F463F096FC6C}"/>
              </a:ext>
            </a:extLst>
          </p:cNvPr>
          <p:cNvSpPr/>
          <p:nvPr/>
        </p:nvSpPr>
        <p:spPr>
          <a:xfrm>
            <a:off x="3737098" y="3398222"/>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17" name="Rectangle 16">
            <a:extLst>
              <a:ext uri="{FF2B5EF4-FFF2-40B4-BE49-F238E27FC236}">
                <a16:creationId xmlns:a16="http://schemas.microsoft.com/office/drawing/2014/main" id="{037C8E0E-5509-9041-B257-DFB8ACA19424}"/>
              </a:ext>
            </a:extLst>
          </p:cNvPr>
          <p:cNvSpPr/>
          <p:nvPr/>
        </p:nvSpPr>
        <p:spPr>
          <a:xfrm>
            <a:off x="4229467" y="3398222"/>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18" name="Rectangle 17">
            <a:extLst>
              <a:ext uri="{FF2B5EF4-FFF2-40B4-BE49-F238E27FC236}">
                <a16:creationId xmlns:a16="http://schemas.microsoft.com/office/drawing/2014/main" id="{28420A4D-E5E1-7E4A-A473-1A97346D2542}"/>
              </a:ext>
            </a:extLst>
          </p:cNvPr>
          <p:cNvSpPr/>
          <p:nvPr/>
        </p:nvSpPr>
        <p:spPr>
          <a:xfrm>
            <a:off x="5214205" y="3398222"/>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0" name="TextBox 19">
            <a:extLst>
              <a:ext uri="{FF2B5EF4-FFF2-40B4-BE49-F238E27FC236}">
                <a16:creationId xmlns:a16="http://schemas.microsoft.com/office/drawing/2014/main" id="{B9A7EAA5-9670-B443-97FE-170905066CF3}"/>
              </a:ext>
            </a:extLst>
          </p:cNvPr>
          <p:cNvSpPr txBox="1"/>
          <p:nvPr/>
        </p:nvSpPr>
        <p:spPr>
          <a:xfrm>
            <a:off x="369052" y="3459740"/>
            <a:ext cx="1718740" cy="369332"/>
          </a:xfrm>
          <a:prstGeom prst="rect">
            <a:avLst/>
          </a:prstGeom>
          <a:noFill/>
        </p:spPr>
        <p:txBody>
          <a:bodyPr wrap="none" rtlCol="0">
            <a:spAutoFit/>
          </a:bodyPr>
          <a:lstStyle/>
          <a:p>
            <a:r>
              <a:rPr lang="en-US" dirty="0">
                <a:latin typeface="Lucida Sans Typewriter" panose="020B0509030504030204" pitchFamily="49" charset="77"/>
              </a:rPr>
              <a:t>mov x2, 100</a:t>
            </a:r>
          </a:p>
        </p:txBody>
      </p:sp>
      <p:sp>
        <p:nvSpPr>
          <p:cNvPr id="21" name="Rectangle 20">
            <a:extLst>
              <a:ext uri="{FF2B5EF4-FFF2-40B4-BE49-F238E27FC236}">
                <a16:creationId xmlns:a16="http://schemas.microsoft.com/office/drawing/2014/main" id="{2F9AFDA7-B0A0-6049-B295-B2B18DCD591F}"/>
              </a:ext>
            </a:extLst>
          </p:cNvPr>
          <p:cNvSpPr/>
          <p:nvPr/>
        </p:nvSpPr>
        <p:spPr>
          <a:xfrm>
            <a:off x="3737098" y="389059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22" name="Rectangle 21">
            <a:extLst>
              <a:ext uri="{FF2B5EF4-FFF2-40B4-BE49-F238E27FC236}">
                <a16:creationId xmlns:a16="http://schemas.microsoft.com/office/drawing/2014/main" id="{F72C2C29-AA60-5048-BB35-9854B65FBFDF}"/>
              </a:ext>
            </a:extLst>
          </p:cNvPr>
          <p:cNvSpPr/>
          <p:nvPr/>
        </p:nvSpPr>
        <p:spPr>
          <a:xfrm>
            <a:off x="4229467" y="389059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23" name="Rectangle 22">
            <a:extLst>
              <a:ext uri="{FF2B5EF4-FFF2-40B4-BE49-F238E27FC236}">
                <a16:creationId xmlns:a16="http://schemas.microsoft.com/office/drawing/2014/main" id="{3B029A34-07ED-6047-88FE-506F5125C1E9}"/>
              </a:ext>
            </a:extLst>
          </p:cNvPr>
          <p:cNvSpPr/>
          <p:nvPr/>
        </p:nvSpPr>
        <p:spPr>
          <a:xfrm>
            <a:off x="5214205" y="389059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6" name="TextBox 25">
            <a:extLst>
              <a:ext uri="{FF2B5EF4-FFF2-40B4-BE49-F238E27FC236}">
                <a16:creationId xmlns:a16="http://schemas.microsoft.com/office/drawing/2014/main" id="{D0329783-0C3D-8444-94D1-9840A138DC79}"/>
              </a:ext>
            </a:extLst>
          </p:cNvPr>
          <p:cNvSpPr txBox="1"/>
          <p:nvPr/>
        </p:nvSpPr>
        <p:spPr>
          <a:xfrm>
            <a:off x="369052" y="3952109"/>
            <a:ext cx="2137124" cy="369332"/>
          </a:xfrm>
          <a:prstGeom prst="rect">
            <a:avLst/>
          </a:prstGeom>
          <a:noFill/>
        </p:spPr>
        <p:txBody>
          <a:bodyPr wrap="none" rtlCol="0">
            <a:spAutoFit/>
          </a:bodyPr>
          <a:lstStyle/>
          <a:p>
            <a:r>
              <a:rPr lang="en-US" dirty="0">
                <a:latin typeface="Lucida Sans Typewriter" panose="020B0509030504030204" pitchFamily="49" charset="77"/>
              </a:rPr>
              <a:t>add x3, x2, x1</a:t>
            </a:r>
          </a:p>
        </p:txBody>
      </p:sp>
      <p:sp>
        <p:nvSpPr>
          <p:cNvPr id="27" name="Rectangle 26">
            <a:extLst>
              <a:ext uri="{FF2B5EF4-FFF2-40B4-BE49-F238E27FC236}">
                <a16:creationId xmlns:a16="http://schemas.microsoft.com/office/drawing/2014/main" id="{699BAA75-37AA-F54C-96F6-3EB82C627310}"/>
              </a:ext>
            </a:extLst>
          </p:cNvPr>
          <p:cNvSpPr/>
          <p:nvPr/>
        </p:nvSpPr>
        <p:spPr>
          <a:xfrm>
            <a:off x="2752360" y="2413484"/>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8" name="Rectangle 27">
            <a:extLst>
              <a:ext uri="{FF2B5EF4-FFF2-40B4-BE49-F238E27FC236}">
                <a16:creationId xmlns:a16="http://schemas.microsoft.com/office/drawing/2014/main" id="{5A276AC7-5B09-F44E-A61F-48E41A372A76}"/>
              </a:ext>
            </a:extLst>
          </p:cNvPr>
          <p:cNvSpPr/>
          <p:nvPr/>
        </p:nvSpPr>
        <p:spPr>
          <a:xfrm>
            <a:off x="3244729" y="2413484"/>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9" name="Rectangle 28">
            <a:extLst>
              <a:ext uri="{FF2B5EF4-FFF2-40B4-BE49-F238E27FC236}">
                <a16:creationId xmlns:a16="http://schemas.microsoft.com/office/drawing/2014/main" id="{06FCA735-E48A-BF4B-B76E-AC3367964CB9}"/>
              </a:ext>
            </a:extLst>
          </p:cNvPr>
          <p:cNvSpPr/>
          <p:nvPr/>
        </p:nvSpPr>
        <p:spPr>
          <a:xfrm>
            <a:off x="3737098" y="2413484"/>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Rectangle 29">
            <a:extLst>
              <a:ext uri="{FF2B5EF4-FFF2-40B4-BE49-F238E27FC236}">
                <a16:creationId xmlns:a16="http://schemas.microsoft.com/office/drawing/2014/main" id="{027B7C68-DB40-FC46-982B-485E4776FF2A}"/>
              </a:ext>
            </a:extLst>
          </p:cNvPr>
          <p:cNvSpPr/>
          <p:nvPr/>
        </p:nvSpPr>
        <p:spPr>
          <a:xfrm>
            <a:off x="4229467" y="2413484"/>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1" name="Rectangle 30">
            <a:extLst>
              <a:ext uri="{FF2B5EF4-FFF2-40B4-BE49-F238E27FC236}">
                <a16:creationId xmlns:a16="http://schemas.microsoft.com/office/drawing/2014/main" id="{42690D5D-D3AA-0040-911A-88FA095BB1FF}"/>
              </a:ext>
            </a:extLst>
          </p:cNvPr>
          <p:cNvSpPr/>
          <p:nvPr/>
        </p:nvSpPr>
        <p:spPr>
          <a:xfrm>
            <a:off x="5214205" y="2413484"/>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4" name="TextBox 33">
            <a:extLst>
              <a:ext uri="{FF2B5EF4-FFF2-40B4-BE49-F238E27FC236}">
                <a16:creationId xmlns:a16="http://schemas.microsoft.com/office/drawing/2014/main" id="{4C4ADE10-7B04-214C-8D32-C76B1D8BD325}"/>
              </a:ext>
            </a:extLst>
          </p:cNvPr>
          <p:cNvSpPr txBox="1"/>
          <p:nvPr/>
        </p:nvSpPr>
        <p:spPr>
          <a:xfrm>
            <a:off x="1908603" y="2492587"/>
            <a:ext cx="843757" cy="369332"/>
          </a:xfrm>
          <a:prstGeom prst="rect">
            <a:avLst/>
          </a:prstGeom>
          <a:noFill/>
        </p:spPr>
        <p:txBody>
          <a:bodyPr wrap="none" rtlCol="0">
            <a:spAutoFit/>
          </a:bodyPr>
          <a:lstStyle/>
          <a:p>
            <a:r>
              <a:rPr lang="en-US" dirty="0"/>
              <a:t>cycle #</a:t>
            </a:r>
          </a:p>
        </p:txBody>
      </p:sp>
      <p:cxnSp>
        <p:nvCxnSpPr>
          <p:cNvPr id="39" name="Curved Connector 38">
            <a:extLst>
              <a:ext uri="{FF2B5EF4-FFF2-40B4-BE49-F238E27FC236}">
                <a16:creationId xmlns:a16="http://schemas.microsoft.com/office/drawing/2014/main" id="{8DDD0FBB-4D5A-1049-8B43-1D286D26E092}"/>
              </a:ext>
            </a:extLst>
          </p:cNvPr>
          <p:cNvCxnSpPr>
            <a:cxnSpLocks/>
            <a:stCxn id="17" idx="3"/>
            <a:endCxn id="23" idx="1"/>
          </p:cNvCxnSpPr>
          <p:nvPr/>
        </p:nvCxnSpPr>
        <p:spPr>
          <a:xfrm>
            <a:off x="4721836" y="3644407"/>
            <a:ext cx="492369" cy="492369"/>
          </a:xfrm>
          <a:prstGeom prst="curved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1E6CA94-A052-A141-A8AA-0572686143D9}"/>
              </a:ext>
            </a:extLst>
          </p:cNvPr>
          <p:cNvCxnSpPr>
            <a:cxnSpLocks/>
            <a:stCxn id="12" idx="3"/>
            <a:endCxn id="13" idx="1"/>
          </p:cNvCxnSpPr>
          <p:nvPr/>
        </p:nvCxnSpPr>
        <p:spPr>
          <a:xfrm>
            <a:off x="4721836" y="3152038"/>
            <a:ext cx="49236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F8DFFBB-9231-9745-B22B-469752941DCE}"/>
              </a:ext>
            </a:extLst>
          </p:cNvPr>
          <p:cNvCxnSpPr>
            <a:cxnSpLocks/>
            <a:stCxn id="17" idx="3"/>
            <a:endCxn id="18" idx="1"/>
          </p:cNvCxnSpPr>
          <p:nvPr/>
        </p:nvCxnSpPr>
        <p:spPr>
          <a:xfrm>
            <a:off x="4721836" y="3644407"/>
            <a:ext cx="49236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9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dissolve">
                                      <p:cBhvr>
                                        <p:cTn id="13" dur="500"/>
                                        <p:tgtEl>
                                          <p:spTgt spid="8">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Pipeline Penalties</a:t>
            </a:r>
          </a:p>
        </p:txBody>
      </p:sp>
      <p:sp>
        <p:nvSpPr>
          <p:cNvPr id="3" name="Subtitle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73</a:t>
            </a:fld>
            <a:endParaRPr lang="en-US"/>
          </a:p>
        </p:txBody>
      </p:sp>
    </p:spTree>
    <p:extLst>
      <p:ext uri="{BB962C8B-B14F-4D97-AF65-F5344CB8AC3E}">
        <p14:creationId xmlns:p14="http://schemas.microsoft.com/office/powerpoint/2010/main" val="24200764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Pipeline Stalls are Still Needed</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Data Forwarding allows us to use a value </a:t>
            </a:r>
            <a:r>
              <a:rPr lang="en-US" i="1" dirty="0"/>
              <a:t>as soon as it’s available</a:t>
            </a:r>
            <a:endParaRPr lang="en-US" dirty="0"/>
          </a:p>
          <a:p>
            <a:endParaRPr lang="en-US" dirty="0"/>
          </a:p>
          <a:p>
            <a:r>
              <a:rPr lang="en-US" dirty="0"/>
              <a:t>Values generated in Execute stage can be forward to instruction immediately behind it</a:t>
            </a:r>
          </a:p>
          <a:p>
            <a:endParaRPr lang="en-US" dirty="0"/>
          </a:p>
          <a:p>
            <a:r>
              <a:rPr lang="en-US" dirty="0"/>
              <a:t>Instructions still must wait for values generated in Memory stage</a:t>
            </a:r>
          </a:p>
          <a:p>
            <a:pPr lvl="1"/>
            <a:r>
              <a:rPr lang="en-US" dirty="0"/>
              <a:t>But not necessarily as long</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17518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0F2D48-8BCF-D846-80C2-9100AEB4D528}"/>
              </a:ext>
            </a:extLst>
          </p:cNvPr>
          <p:cNvSpPr>
            <a:spLocks noGrp="1"/>
          </p:cNvSpPr>
          <p:nvPr>
            <p:ph type="title"/>
          </p:nvPr>
        </p:nvSpPr>
        <p:spPr/>
        <p:txBody>
          <a:bodyPr/>
          <a:lstStyle/>
          <a:p>
            <a:r>
              <a:rPr lang="en-US" dirty="0"/>
              <a:t>Load/Use Pair</a:t>
            </a:r>
          </a:p>
        </p:txBody>
      </p:sp>
      <p:sp>
        <p:nvSpPr>
          <p:cNvPr id="37" name="Content Placeholder 36">
            <a:extLst>
              <a:ext uri="{FF2B5EF4-FFF2-40B4-BE49-F238E27FC236}">
                <a16:creationId xmlns:a16="http://schemas.microsoft.com/office/drawing/2014/main" id="{4C79BEA0-9464-5245-91F3-C40845874CD1}"/>
              </a:ext>
            </a:extLst>
          </p:cNvPr>
          <p:cNvSpPr>
            <a:spLocks noGrp="1"/>
          </p:cNvSpPr>
          <p:nvPr>
            <p:ph idx="1"/>
          </p:nvPr>
        </p:nvSpPr>
        <p:spPr>
          <a:xfrm>
            <a:off x="838200" y="3859165"/>
            <a:ext cx="10515600" cy="2317798"/>
          </a:xfrm>
        </p:spPr>
        <p:txBody>
          <a:bodyPr/>
          <a:lstStyle/>
          <a:p>
            <a:r>
              <a:rPr lang="en-US" dirty="0"/>
              <a:t>If a value retrieved from memory is used in the very next instruction, the pipeline must stall for 1 cycle</a:t>
            </a:r>
          </a:p>
          <a:p>
            <a:r>
              <a:rPr lang="en-US" dirty="0"/>
              <a:t>Pipeline-aware compiler may re-order instructions to place an independent instruction between the load and the use</a:t>
            </a:r>
          </a:p>
          <a:p>
            <a:pPr lvl="1"/>
            <a:r>
              <a:rPr lang="en-US" dirty="0"/>
              <a:t>Only if debugging-level behavior does not have to be preserved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38" name="Rectangle 37">
            <a:extLst>
              <a:ext uri="{FF2B5EF4-FFF2-40B4-BE49-F238E27FC236}">
                <a16:creationId xmlns:a16="http://schemas.microsoft.com/office/drawing/2014/main" id="{7471AD57-544A-A940-BADB-6A147558FD87}"/>
              </a:ext>
            </a:extLst>
          </p:cNvPr>
          <p:cNvSpPr/>
          <p:nvPr/>
        </p:nvSpPr>
        <p:spPr>
          <a:xfrm>
            <a:off x="3305908" y="195120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9" name="Rectangle 38">
            <a:extLst>
              <a:ext uri="{FF2B5EF4-FFF2-40B4-BE49-F238E27FC236}">
                <a16:creationId xmlns:a16="http://schemas.microsoft.com/office/drawing/2014/main" id="{D7BC0CFC-002F-C54D-A93C-E31F3D5A90C4}"/>
              </a:ext>
            </a:extLst>
          </p:cNvPr>
          <p:cNvSpPr/>
          <p:nvPr/>
        </p:nvSpPr>
        <p:spPr>
          <a:xfrm>
            <a:off x="3798277" y="195120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40" name="Rectangle 39">
            <a:extLst>
              <a:ext uri="{FF2B5EF4-FFF2-40B4-BE49-F238E27FC236}">
                <a16:creationId xmlns:a16="http://schemas.microsoft.com/office/drawing/2014/main" id="{164EF486-7945-AA4A-BBDC-E76F49C7A332}"/>
              </a:ext>
            </a:extLst>
          </p:cNvPr>
          <p:cNvSpPr/>
          <p:nvPr/>
        </p:nvSpPr>
        <p:spPr>
          <a:xfrm>
            <a:off x="4290646" y="195120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41" name="Rectangle 40">
            <a:extLst>
              <a:ext uri="{FF2B5EF4-FFF2-40B4-BE49-F238E27FC236}">
                <a16:creationId xmlns:a16="http://schemas.microsoft.com/office/drawing/2014/main" id="{A7B42B7F-9C19-F249-8541-31A197F50720}"/>
              </a:ext>
            </a:extLst>
          </p:cNvPr>
          <p:cNvSpPr/>
          <p:nvPr/>
        </p:nvSpPr>
        <p:spPr>
          <a:xfrm>
            <a:off x="4783015" y="195120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42" name="Rectangle 41">
            <a:extLst>
              <a:ext uri="{FF2B5EF4-FFF2-40B4-BE49-F238E27FC236}">
                <a16:creationId xmlns:a16="http://schemas.microsoft.com/office/drawing/2014/main" id="{35830FAE-8DF8-4147-A665-79866024B4DD}"/>
              </a:ext>
            </a:extLst>
          </p:cNvPr>
          <p:cNvSpPr/>
          <p:nvPr/>
        </p:nvSpPr>
        <p:spPr>
          <a:xfrm>
            <a:off x="5767753" y="195120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3" name="TextBox 42">
            <a:extLst>
              <a:ext uri="{FF2B5EF4-FFF2-40B4-BE49-F238E27FC236}">
                <a16:creationId xmlns:a16="http://schemas.microsoft.com/office/drawing/2014/main" id="{0C38880E-BF44-5145-8F33-E37D7EBEFF86}"/>
              </a:ext>
            </a:extLst>
          </p:cNvPr>
          <p:cNvSpPr txBox="1"/>
          <p:nvPr/>
        </p:nvSpPr>
        <p:spPr>
          <a:xfrm>
            <a:off x="922600" y="2012726"/>
            <a:ext cx="1858201" cy="369332"/>
          </a:xfrm>
          <a:prstGeom prst="rect">
            <a:avLst/>
          </a:prstGeom>
          <a:noFill/>
        </p:spPr>
        <p:txBody>
          <a:bodyPr wrap="none" rtlCol="0">
            <a:spAutoFit/>
          </a:bodyPr>
          <a:lstStyle/>
          <a:p>
            <a:r>
              <a:rPr lang="en-US" dirty="0" err="1">
                <a:latin typeface="Lucida Sans Typewriter" panose="020B0509030504030204" pitchFamily="49" charset="77"/>
              </a:rPr>
              <a:t>ldr</a:t>
            </a:r>
            <a:r>
              <a:rPr lang="en-US" dirty="0">
                <a:latin typeface="Lucida Sans Typewriter" panose="020B0509030504030204" pitchFamily="49" charset="77"/>
              </a:rPr>
              <a:t> x2, [x5]</a:t>
            </a:r>
          </a:p>
        </p:txBody>
      </p:sp>
      <p:sp>
        <p:nvSpPr>
          <p:cNvPr id="44" name="Rectangle 43">
            <a:extLst>
              <a:ext uri="{FF2B5EF4-FFF2-40B4-BE49-F238E27FC236}">
                <a16:creationId xmlns:a16="http://schemas.microsoft.com/office/drawing/2014/main" id="{72C2D969-818F-D940-978F-3CF3C7A1FA60}"/>
              </a:ext>
            </a:extLst>
          </p:cNvPr>
          <p:cNvSpPr/>
          <p:nvPr/>
        </p:nvSpPr>
        <p:spPr>
          <a:xfrm>
            <a:off x="3798277" y="244357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45" name="Rectangle 44">
            <a:extLst>
              <a:ext uri="{FF2B5EF4-FFF2-40B4-BE49-F238E27FC236}">
                <a16:creationId xmlns:a16="http://schemas.microsoft.com/office/drawing/2014/main" id="{EF320B16-5A5B-4C4B-80F6-AB606B6096C3}"/>
              </a:ext>
            </a:extLst>
          </p:cNvPr>
          <p:cNvSpPr/>
          <p:nvPr/>
        </p:nvSpPr>
        <p:spPr>
          <a:xfrm>
            <a:off x="4290646" y="244357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46" name="Rectangle 45">
            <a:extLst>
              <a:ext uri="{FF2B5EF4-FFF2-40B4-BE49-F238E27FC236}">
                <a16:creationId xmlns:a16="http://schemas.microsoft.com/office/drawing/2014/main" id="{328AADBD-937E-1842-A483-BCDA44E61A2B}"/>
              </a:ext>
            </a:extLst>
          </p:cNvPr>
          <p:cNvSpPr/>
          <p:nvPr/>
        </p:nvSpPr>
        <p:spPr>
          <a:xfrm>
            <a:off x="4783015" y="244357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47" name="Rectangle 46">
            <a:extLst>
              <a:ext uri="{FF2B5EF4-FFF2-40B4-BE49-F238E27FC236}">
                <a16:creationId xmlns:a16="http://schemas.microsoft.com/office/drawing/2014/main" id="{B925D114-8AB9-9C48-A98B-2B25B3FA88E5}"/>
              </a:ext>
            </a:extLst>
          </p:cNvPr>
          <p:cNvSpPr/>
          <p:nvPr/>
        </p:nvSpPr>
        <p:spPr>
          <a:xfrm>
            <a:off x="5767753" y="244357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48" name="Rectangle 47">
            <a:extLst>
              <a:ext uri="{FF2B5EF4-FFF2-40B4-BE49-F238E27FC236}">
                <a16:creationId xmlns:a16="http://schemas.microsoft.com/office/drawing/2014/main" id="{50E01353-9538-194F-9787-3DFFE203535B}"/>
              </a:ext>
            </a:extLst>
          </p:cNvPr>
          <p:cNvSpPr/>
          <p:nvPr/>
        </p:nvSpPr>
        <p:spPr>
          <a:xfrm>
            <a:off x="6260122" y="2443577"/>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49" name="TextBox 48">
            <a:extLst>
              <a:ext uri="{FF2B5EF4-FFF2-40B4-BE49-F238E27FC236}">
                <a16:creationId xmlns:a16="http://schemas.microsoft.com/office/drawing/2014/main" id="{C47D1CFB-C059-7C44-A665-F70CC2968DBC}"/>
              </a:ext>
            </a:extLst>
          </p:cNvPr>
          <p:cNvSpPr txBox="1"/>
          <p:nvPr/>
        </p:nvSpPr>
        <p:spPr>
          <a:xfrm>
            <a:off x="922600" y="2505095"/>
            <a:ext cx="2137124" cy="369332"/>
          </a:xfrm>
          <a:prstGeom prst="rect">
            <a:avLst/>
          </a:prstGeom>
          <a:noFill/>
        </p:spPr>
        <p:txBody>
          <a:bodyPr wrap="none" rtlCol="0">
            <a:spAutoFit/>
          </a:bodyPr>
          <a:lstStyle/>
          <a:p>
            <a:r>
              <a:rPr lang="en-US" dirty="0">
                <a:latin typeface="Lucida Sans Typewriter" panose="020B0509030504030204" pitchFamily="49" charset="77"/>
              </a:rPr>
              <a:t>add x4, x3, x2</a:t>
            </a:r>
          </a:p>
        </p:txBody>
      </p:sp>
      <p:sp>
        <p:nvSpPr>
          <p:cNvPr id="50" name="Rectangle 49">
            <a:extLst>
              <a:ext uri="{FF2B5EF4-FFF2-40B4-BE49-F238E27FC236}">
                <a16:creationId xmlns:a16="http://schemas.microsoft.com/office/drawing/2014/main" id="{8F099C63-38B7-0A40-9848-1D3659A5206B}"/>
              </a:ext>
            </a:extLst>
          </p:cNvPr>
          <p:cNvSpPr/>
          <p:nvPr/>
        </p:nvSpPr>
        <p:spPr>
          <a:xfrm>
            <a:off x="4783015" y="2935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51" name="Rectangle 50">
            <a:extLst>
              <a:ext uri="{FF2B5EF4-FFF2-40B4-BE49-F238E27FC236}">
                <a16:creationId xmlns:a16="http://schemas.microsoft.com/office/drawing/2014/main" id="{B4DA85A1-CF42-994D-95CD-6D78EFD74D62}"/>
              </a:ext>
            </a:extLst>
          </p:cNvPr>
          <p:cNvSpPr/>
          <p:nvPr/>
        </p:nvSpPr>
        <p:spPr>
          <a:xfrm>
            <a:off x="5767753" y="2935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52" name="Rectangle 51">
            <a:extLst>
              <a:ext uri="{FF2B5EF4-FFF2-40B4-BE49-F238E27FC236}">
                <a16:creationId xmlns:a16="http://schemas.microsoft.com/office/drawing/2014/main" id="{2F72BD9B-A770-8B43-BCC0-72372C3D64DE}"/>
              </a:ext>
            </a:extLst>
          </p:cNvPr>
          <p:cNvSpPr/>
          <p:nvPr/>
        </p:nvSpPr>
        <p:spPr>
          <a:xfrm>
            <a:off x="6260122" y="2935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53" name="Rectangle 52">
            <a:extLst>
              <a:ext uri="{FF2B5EF4-FFF2-40B4-BE49-F238E27FC236}">
                <a16:creationId xmlns:a16="http://schemas.microsoft.com/office/drawing/2014/main" id="{15AFE4FB-634A-A549-8488-1E015B39275B}"/>
              </a:ext>
            </a:extLst>
          </p:cNvPr>
          <p:cNvSpPr/>
          <p:nvPr/>
        </p:nvSpPr>
        <p:spPr>
          <a:xfrm>
            <a:off x="6752491" y="293594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54" name="Rectangle 53">
            <a:extLst>
              <a:ext uri="{FF2B5EF4-FFF2-40B4-BE49-F238E27FC236}">
                <a16:creationId xmlns:a16="http://schemas.microsoft.com/office/drawing/2014/main" id="{322147AE-6613-764A-AABA-CE569B31D382}"/>
              </a:ext>
            </a:extLst>
          </p:cNvPr>
          <p:cNvSpPr/>
          <p:nvPr/>
        </p:nvSpPr>
        <p:spPr>
          <a:xfrm>
            <a:off x="3305908"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Rectangle 54">
            <a:extLst>
              <a:ext uri="{FF2B5EF4-FFF2-40B4-BE49-F238E27FC236}">
                <a16:creationId xmlns:a16="http://schemas.microsoft.com/office/drawing/2014/main" id="{7DB5B654-29CB-DB4B-856F-E057F537D563}"/>
              </a:ext>
            </a:extLst>
          </p:cNvPr>
          <p:cNvSpPr/>
          <p:nvPr/>
        </p:nvSpPr>
        <p:spPr>
          <a:xfrm>
            <a:off x="3798277"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Rectangle 55">
            <a:extLst>
              <a:ext uri="{FF2B5EF4-FFF2-40B4-BE49-F238E27FC236}">
                <a16:creationId xmlns:a16="http://schemas.microsoft.com/office/drawing/2014/main" id="{C92EABE7-D694-C247-ADD6-736B4773986B}"/>
              </a:ext>
            </a:extLst>
          </p:cNvPr>
          <p:cNvSpPr/>
          <p:nvPr/>
        </p:nvSpPr>
        <p:spPr>
          <a:xfrm>
            <a:off x="4290646"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7" name="Rectangle 56">
            <a:extLst>
              <a:ext uri="{FF2B5EF4-FFF2-40B4-BE49-F238E27FC236}">
                <a16:creationId xmlns:a16="http://schemas.microsoft.com/office/drawing/2014/main" id="{B8721728-670F-EC4B-A22F-D2CFE7E5EE02}"/>
              </a:ext>
            </a:extLst>
          </p:cNvPr>
          <p:cNvSpPr/>
          <p:nvPr/>
        </p:nvSpPr>
        <p:spPr>
          <a:xfrm>
            <a:off x="4783015"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8" name="Rectangle 57">
            <a:extLst>
              <a:ext uri="{FF2B5EF4-FFF2-40B4-BE49-F238E27FC236}">
                <a16:creationId xmlns:a16="http://schemas.microsoft.com/office/drawing/2014/main" id="{46383765-71A4-8B4E-AFB5-DA10120EF995}"/>
              </a:ext>
            </a:extLst>
          </p:cNvPr>
          <p:cNvSpPr/>
          <p:nvPr/>
        </p:nvSpPr>
        <p:spPr>
          <a:xfrm>
            <a:off x="5767753"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9" name="Rectangle 58">
            <a:extLst>
              <a:ext uri="{FF2B5EF4-FFF2-40B4-BE49-F238E27FC236}">
                <a16:creationId xmlns:a16="http://schemas.microsoft.com/office/drawing/2014/main" id="{119AAE20-208C-F048-AC8A-056BD6DBD73B}"/>
              </a:ext>
            </a:extLst>
          </p:cNvPr>
          <p:cNvSpPr/>
          <p:nvPr/>
        </p:nvSpPr>
        <p:spPr>
          <a:xfrm>
            <a:off x="6260122"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0" name="Rectangle 59">
            <a:extLst>
              <a:ext uri="{FF2B5EF4-FFF2-40B4-BE49-F238E27FC236}">
                <a16:creationId xmlns:a16="http://schemas.microsoft.com/office/drawing/2014/main" id="{E4954527-210E-9F48-82B2-DF24219C14BE}"/>
              </a:ext>
            </a:extLst>
          </p:cNvPr>
          <p:cNvSpPr/>
          <p:nvPr/>
        </p:nvSpPr>
        <p:spPr>
          <a:xfrm>
            <a:off x="6752491" y="1458839"/>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1" name="TextBox 60">
            <a:extLst>
              <a:ext uri="{FF2B5EF4-FFF2-40B4-BE49-F238E27FC236}">
                <a16:creationId xmlns:a16="http://schemas.microsoft.com/office/drawing/2014/main" id="{B97057D3-F227-E846-AFB6-2DEF7A2F6CC7}"/>
              </a:ext>
            </a:extLst>
          </p:cNvPr>
          <p:cNvSpPr txBox="1"/>
          <p:nvPr/>
        </p:nvSpPr>
        <p:spPr>
          <a:xfrm>
            <a:off x="2462151" y="1537942"/>
            <a:ext cx="843757" cy="369332"/>
          </a:xfrm>
          <a:prstGeom prst="rect">
            <a:avLst/>
          </a:prstGeom>
          <a:noFill/>
        </p:spPr>
        <p:txBody>
          <a:bodyPr wrap="none" rtlCol="0">
            <a:spAutoFit/>
          </a:bodyPr>
          <a:lstStyle/>
          <a:p>
            <a:r>
              <a:rPr lang="en-US" dirty="0"/>
              <a:t>cycle #</a:t>
            </a:r>
          </a:p>
        </p:txBody>
      </p:sp>
      <p:cxnSp>
        <p:nvCxnSpPr>
          <p:cNvPr id="62" name="Curved Connector 61">
            <a:extLst>
              <a:ext uri="{FF2B5EF4-FFF2-40B4-BE49-F238E27FC236}">
                <a16:creationId xmlns:a16="http://schemas.microsoft.com/office/drawing/2014/main" id="{03CFE30F-C979-6041-9901-37CC343A6689}"/>
              </a:ext>
            </a:extLst>
          </p:cNvPr>
          <p:cNvCxnSpPr>
            <a:stCxn id="41" idx="3"/>
            <a:endCxn id="51" idx="1"/>
          </p:cNvCxnSpPr>
          <p:nvPr/>
        </p:nvCxnSpPr>
        <p:spPr>
          <a:xfrm>
            <a:off x="5275384" y="2197393"/>
            <a:ext cx="492369" cy="984738"/>
          </a:xfrm>
          <a:prstGeom prst="curved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98317A4-C853-7242-A2D2-DB6CA3A17B5B}"/>
              </a:ext>
            </a:extLst>
          </p:cNvPr>
          <p:cNvCxnSpPr>
            <a:stCxn id="41" idx="3"/>
            <a:endCxn id="42" idx="1"/>
          </p:cNvCxnSpPr>
          <p:nvPr/>
        </p:nvCxnSpPr>
        <p:spPr>
          <a:xfrm>
            <a:off x="5275384" y="2197393"/>
            <a:ext cx="492369" cy="0"/>
          </a:xfrm>
          <a:prstGeom prst="straightConnector1">
            <a:avLst/>
          </a:prstGeom>
          <a:ln w="12700">
            <a:no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C5038E34-1F43-E644-A908-501F924469A1}"/>
              </a:ext>
            </a:extLst>
          </p:cNvPr>
          <p:cNvCxnSpPr>
            <a:cxnSpLocks/>
            <a:stCxn id="45" idx="2"/>
            <a:endCxn id="50" idx="1"/>
          </p:cNvCxnSpPr>
          <p:nvPr/>
        </p:nvCxnSpPr>
        <p:spPr>
          <a:xfrm rot="16200000" flipH="1">
            <a:off x="4536831" y="2935946"/>
            <a:ext cx="246185" cy="246184"/>
          </a:xfrm>
          <a:prstGeom prst="bentConnector2">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EB99EA-29C9-8F48-AA54-E20D136D57B6}"/>
              </a:ext>
            </a:extLst>
          </p:cNvPr>
          <p:cNvCxnSpPr>
            <a:stCxn id="41" idx="3"/>
            <a:endCxn id="42" idx="1"/>
          </p:cNvCxnSpPr>
          <p:nvPr/>
        </p:nvCxnSpPr>
        <p:spPr>
          <a:xfrm>
            <a:off x="5275384" y="2197393"/>
            <a:ext cx="49236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294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Conditional Branch:</a:t>
            </a:r>
            <a:br>
              <a:rPr lang="en-US" dirty="0"/>
            </a:br>
            <a:r>
              <a:rPr lang="en-US" dirty="0"/>
              <a:t>Correct Prediction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4668292"/>
            <a:ext cx="10515600" cy="1824583"/>
          </a:xfrm>
        </p:spPr>
        <p:txBody>
          <a:bodyPr/>
          <a:lstStyle/>
          <a:p>
            <a:r>
              <a:rPr lang="en-US" dirty="0"/>
              <a:t>Assume branch is taken (60% correct)</a:t>
            </a:r>
          </a:p>
          <a:p>
            <a:r>
              <a:rPr lang="en-US" dirty="0"/>
              <a:t>Load target instruction from target address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99A9C341-594E-C743-A96A-EED2F0AF1E5D}"/>
              </a:ext>
            </a:extLst>
          </p:cNvPr>
          <p:cNvSpPr/>
          <p:nvPr/>
        </p:nvSpPr>
        <p:spPr>
          <a:xfrm>
            <a:off x="4408988"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B3D0CA09-901B-0443-929D-CC1CDD9C868E}"/>
              </a:ext>
            </a:extLst>
          </p:cNvPr>
          <p:cNvSpPr/>
          <p:nvPr/>
        </p:nvSpPr>
        <p:spPr>
          <a:xfrm>
            <a:off x="4901357"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891724E6-D427-6F4C-A0BA-4A61FDA4DAD3}"/>
              </a:ext>
            </a:extLst>
          </p:cNvPr>
          <p:cNvSpPr/>
          <p:nvPr/>
        </p:nvSpPr>
        <p:spPr>
          <a:xfrm>
            <a:off x="5393726"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053A2ECD-FB46-3241-9C67-ACC36F60D66A}"/>
              </a:ext>
            </a:extLst>
          </p:cNvPr>
          <p:cNvSpPr/>
          <p:nvPr/>
        </p:nvSpPr>
        <p:spPr>
          <a:xfrm>
            <a:off x="5883553"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1" name="Rectangle 10">
            <a:extLst>
              <a:ext uri="{FF2B5EF4-FFF2-40B4-BE49-F238E27FC236}">
                <a16:creationId xmlns:a16="http://schemas.microsoft.com/office/drawing/2014/main" id="{AEAC8EE1-0ADA-B447-873B-A46E290FC3FA}"/>
              </a:ext>
            </a:extLst>
          </p:cNvPr>
          <p:cNvSpPr/>
          <p:nvPr/>
        </p:nvSpPr>
        <p:spPr>
          <a:xfrm>
            <a:off x="6370836"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2" name="Rectangle 11">
            <a:extLst>
              <a:ext uri="{FF2B5EF4-FFF2-40B4-BE49-F238E27FC236}">
                <a16:creationId xmlns:a16="http://schemas.microsoft.com/office/drawing/2014/main" id="{0E3C1540-40D2-6F4A-B43F-803B066A0040}"/>
              </a:ext>
            </a:extLst>
          </p:cNvPr>
          <p:cNvSpPr/>
          <p:nvPr/>
        </p:nvSpPr>
        <p:spPr>
          <a:xfrm>
            <a:off x="4408988"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a:extLst>
              <a:ext uri="{FF2B5EF4-FFF2-40B4-BE49-F238E27FC236}">
                <a16:creationId xmlns:a16="http://schemas.microsoft.com/office/drawing/2014/main" id="{F283C813-F883-6D42-946A-CCEFFB286E1C}"/>
              </a:ext>
            </a:extLst>
          </p:cNvPr>
          <p:cNvSpPr/>
          <p:nvPr/>
        </p:nvSpPr>
        <p:spPr>
          <a:xfrm>
            <a:off x="4901357"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Rectangle 13">
            <a:extLst>
              <a:ext uri="{FF2B5EF4-FFF2-40B4-BE49-F238E27FC236}">
                <a16:creationId xmlns:a16="http://schemas.microsoft.com/office/drawing/2014/main" id="{14274BB1-F498-A242-8070-1CC07210554B}"/>
              </a:ext>
            </a:extLst>
          </p:cNvPr>
          <p:cNvSpPr/>
          <p:nvPr/>
        </p:nvSpPr>
        <p:spPr>
          <a:xfrm>
            <a:off x="5393726"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Rectangle 14">
            <a:extLst>
              <a:ext uri="{FF2B5EF4-FFF2-40B4-BE49-F238E27FC236}">
                <a16:creationId xmlns:a16="http://schemas.microsoft.com/office/drawing/2014/main" id="{6DADDC0D-D032-4D40-9600-8075988C72E9}"/>
              </a:ext>
            </a:extLst>
          </p:cNvPr>
          <p:cNvSpPr/>
          <p:nvPr/>
        </p:nvSpPr>
        <p:spPr>
          <a:xfrm>
            <a:off x="5883552"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Rectangle 15">
            <a:extLst>
              <a:ext uri="{FF2B5EF4-FFF2-40B4-BE49-F238E27FC236}">
                <a16:creationId xmlns:a16="http://schemas.microsoft.com/office/drawing/2014/main" id="{0CAC07BE-2392-7142-B96B-77994FB88919}"/>
              </a:ext>
            </a:extLst>
          </p:cNvPr>
          <p:cNvSpPr/>
          <p:nvPr/>
        </p:nvSpPr>
        <p:spPr>
          <a:xfrm>
            <a:off x="6370836"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Rectangle 16">
            <a:extLst>
              <a:ext uri="{FF2B5EF4-FFF2-40B4-BE49-F238E27FC236}">
                <a16:creationId xmlns:a16="http://schemas.microsoft.com/office/drawing/2014/main" id="{68DFFBBC-0661-DD41-9042-8EC32746F333}"/>
              </a:ext>
            </a:extLst>
          </p:cNvPr>
          <p:cNvSpPr/>
          <p:nvPr/>
        </p:nvSpPr>
        <p:spPr>
          <a:xfrm>
            <a:off x="6863205"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8" name="TextBox 17">
            <a:extLst>
              <a:ext uri="{FF2B5EF4-FFF2-40B4-BE49-F238E27FC236}">
                <a16:creationId xmlns:a16="http://schemas.microsoft.com/office/drawing/2014/main" id="{5C7961BB-9A65-5647-8485-4B5100604127}"/>
              </a:ext>
            </a:extLst>
          </p:cNvPr>
          <p:cNvSpPr txBox="1"/>
          <p:nvPr/>
        </p:nvSpPr>
        <p:spPr>
          <a:xfrm>
            <a:off x="3565231" y="1636550"/>
            <a:ext cx="843757" cy="369332"/>
          </a:xfrm>
          <a:prstGeom prst="rect">
            <a:avLst/>
          </a:prstGeom>
          <a:noFill/>
          <a:ln>
            <a:noFill/>
          </a:ln>
        </p:spPr>
        <p:txBody>
          <a:bodyPr wrap="none" rtlCol="0">
            <a:spAutoFit/>
          </a:bodyPr>
          <a:lstStyle/>
          <a:p>
            <a:r>
              <a:rPr lang="en-US" dirty="0"/>
              <a:t>cycle #</a:t>
            </a:r>
          </a:p>
        </p:txBody>
      </p:sp>
      <p:sp>
        <p:nvSpPr>
          <p:cNvPr id="19" name="TextBox 18">
            <a:extLst>
              <a:ext uri="{FF2B5EF4-FFF2-40B4-BE49-F238E27FC236}">
                <a16:creationId xmlns:a16="http://schemas.microsoft.com/office/drawing/2014/main" id="{011513B8-A844-834A-99B6-FB425DBBF7FC}"/>
              </a:ext>
            </a:extLst>
          </p:cNvPr>
          <p:cNvSpPr txBox="1"/>
          <p:nvPr/>
        </p:nvSpPr>
        <p:spPr>
          <a:xfrm>
            <a:off x="922599" y="2111334"/>
            <a:ext cx="3363297" cy="369332"/>
          </a:xfrm>
          <a:prstGeom prst="rect">
            <a:avLst/>
          </a:prstGeom>
          <a:noFill/>
        </p:spPr>
        <p:txBody>
          <a:bodyPr wrap="square" rtlCol="0">
            <a:spAutoFit/>
          </a:bodyPr>
          <a:lstStyle/>
          <a:p>
            <a:r>
              <a:rPr lang="en-US" dirty="0">
                <a:latin typeface="Lucida Sans Typewriter" panose="020B0509030504030204" pitchFamily="49" charset="77"/>
              </a:rPr>
              <a:t>0x2000: </a:t>
            </a:r>
            <a:r>
              <a:rPr lang="en-US" dirty="0" err="1">
                <a:latin typeface="Lucida Sans Typewriter" panose="020B0509030504030204" pitchFamily="49" charset="77"/>
              </a:rPr>
              <a:t>cmp</a:t>
            </a:r>
            <a:r>
              <a:rPr lang="en-US" dirty="0">
                <a:latin typeface="Lucida Sans Typewriter" panose="020B0509030504030204" pitchFamily="49" charset="77"/>
              </a:rPr>
              <a:t> x2, x3</a:t>
            </a:r>
          </a:p>
        </p:txBody>
      </p:sp>
      <p:sp>
        <p:nvSpPr>
          <p:cNvPr id="21" name="TextBox 20">
            <a:extLst>
              <a:ext uri="{FF2B5EF4-FFF2-40B4-BE49-F238E27FC236}">
                <a16:creationId xmlns:a16="http://schemas.microsoft.com/office/drawing/2014/main" id="{BB1E973E-FEF2-0C4E-8989-0631CC73C9DF}"/>
              </a:ext>
            </a:extLst>
          </p:cNvPr>
          <p:cNvSpPr txBox="1"/>
          <p:nvPr/>
        </p:nvSpPr>
        <p:spPr>
          <a:xfrm>
            <a:off x="922599" y="3100396"/>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22" name="Rectangle 21">
            <a:extLst>
              <a:ext uri="{FF2B5EF4-FFF2-40B4-BE49-F238E27FC236}">
                <a16:creationId xmlns:a16="http://schemas.microsoft.com/office/drawing/2014/main" id="{184F1AF9-6E49-BB4A-A129-B76741294371}"/>
              </a:ext>
            </a:extLst>
          </p:cNvPr>
          <p:cNvSpPr/>
          <p:nvPr/>
        </p:nvSpPr>
        <p:spPr>
          <a:xfrm>
            <a:off x="5386098" y="302225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3" name="Rectangle 22">
            <a:extLst>
              <a:ext uri="{FF2B5EF4-FFF2-40B4-BE49-F238E27FC236}">
                <a16:creationId xmlns:a16="http://schemas.microsoft.com/office/drawing/2014/main" id="{1A6186E1-8989-EE49-8C81-4AFEB79CDA57}"/>
              </a:ext>
            </a:extLst>
          </p:cNvPr>
          <p:cNvSpPr/>
          <p:nvPr/>
        </p:nvSpPr>
        <p:spPr>
          <a:xfrm>
            <a:off x="5883553" y="302225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4" name="Rectangle 23">
            <a:extLst>
              <a:ext uri="{FF2B5EF4-FFF2-40B4-BE49-F238E27FC236}">
                <a16:creationId xmlns:a16="http://schemas.microsoft.com/office/drawing/2014/main" id="{F4C20C6D-0775-8045-9408-01C6FE967359}"/>
              </a:ext>
            </a:extLst>
          </p:cNvPr>
          <p:cNvSpPr/>
          <p:nvPr/>
        </p:nvSpPr>
        <p:spPr>
          <a:xfrm>
            <a:off x="6370836" y="302225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a:t>
            </a:r>
          </a:p>
        </p:txBody>
      </p:sp>
      <p:sp>
        <p:nvSpPr>
          <p:cNvPr id="25" name="Rectangle 24">
            <a:extLst>
              <a:ext uri="{FF2B5EF4-FFF2-40B4-BE49-F238E27FC236}">
                <a16:creationId xmlns:a16="http://schemas.microsoft.com/office/drawing/2014/main" id="{DCC309DE-B579-3B48-82A4-5DDC1F483548}"/>
              </a:ext>
            </a:extLst>
          </p:cNvPr>
          <p:cNvSpPr/>
          <p:nvPr/>
        </p:nvSpPr>
        <p:spPr>
          <a:xfrm>
            <a:off x="6863205" y="302225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26" name="Rectangle 25">
            <a:extLst>
              <a:ext uri="{FF2B5EF4-FFF2-40B4-BE49-F238E27FC236}">
                <a16:creationId xmlns:a16="http://schemas.microsoft.com/office/drawing/2014/main" id="{A0CF75EC-6C15-514E-813C-392A7AC3D93E}"/>
              </a:ext>
            </a:extLst>
          </p:cNvPr>
          <p:cNvSpPr/>
          <p:nvPr/>
        </p:nvSpPr>
        <p:spPr>
          <a:xfrm>
            <a:off x="7355574" y="3022258"/>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27" name="Rectangle 26">
            <a:extLst>
              <a:ext uri="{FF2B5EF4-FFF2-40B4-BE49-F238E27FC236}">
                <a16:creationId xmlns:a16="http://schemas.microsoft.com/office/drawing/2014/main" id="{D5F4CC31-8350-754F-B15A-5BB343B43DDD}"/>
              </a:ext>
            </a:extLst>
          </p:cNvPr>
          <p:cNvSpPr/>
          <p:nvPr/>
        </p:nvSpPr>
        <p:spPr>
          <a:xfrm>
            <a:off x="4901357"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8" name="Rectangle 27">
            <a:extLst>
              <a:ext uri="{FF2B5EF4-FFF2-40B4-BE49-F238E27FC236}">
                <a16:creationId xmlns:a16="http://schemas.microsoft.com/office/drawing/2014/main" id="{325A4F11-F880-384A-AEB0-133EE7057E77}"/>
              </a:ext>
            </a:extLst>
          </p:cNvPr>
          <p:cNvSpPr/>
          <p:nvPr/>
        </p:nvSpPr>
        <p:spPr>
          <a:xfrm>
            <a:off x="5393726"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9" name="Rectangle 28">
            <a:extLst>
              <a:ext uri="{FF2B5EF4-FFF2-40B4-BE49-F238E27FC236}">
                <a16:creationId xmlns:a16="http://schemas.microsoft.com/office/drawing/2014/main" id="{02D4B90E-EDDF-CE44-A049-4FC630B16C25}"/>
              </a:ext>
            </a:extLst>
          </p:cNvPr>
          <p:cNvSpPr/>
          <p:nvPr/>
        </p:nvSpPr>
        <p:spPr>
          <a:xfrm>
            <a:off x="5883553"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0" name="Rectangle 29">
            <a:extLst>
              <a:ext uri="{FF2B5EF4-FFF2-40B4-BE49-F238E27FC236}">
                <a16:creationId xmlns:a16="http://schemas.microsoft.com/office/drawing/2014/main" id="{0321F4A1-F0DB-194E-9CFF-8124B3711ED7}"/>
              </a:ext>
            </a:extLst>
          </p:cNvPr>
          <p:cNvSpPr/>
          <p:nvPr/>
        </p:nvSpPr>
        <p:spPr>
          <a:xfrm>
            <a:off x="6370836"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1" name="Rectangle 30">
            <a:extLst>
              <a:ext uri="{FF2B5EF4-FFF2-40B4-BE49-F238E27FC236}">
                <a16:creationId xmlns:a16="http://schemas.microsoft.com/office/drawing/2014/main" id="{B7804EE8-96C8-D145-9F92-2F9428F4CB06}"/>
              </a:ext>
            </a:extLst>
          </p:cNvPr>
          <p:cNvSpPr/>
          <p:nvPr/>
        </p:nvSpPr>
        <p:spPr>
          <a:xfrm>
            <a:off x="6863205"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2" name="TextBox 31">
            <a:extLst>
              <a:ext uri="{FF2B5EF4-FFF2-40B4-BE49-F238E27FC236}">
                <a16:creationId xmlns:a16="http://schemas.microsoft.com/office/drawing/2014/main" id="{D7682DA8-97B3-AC4C-823F-15468ED9FB33}"/>
              </a:ext>
            </a:extLst>
          </p:cNvPr>
          <p:cNvSpPr txBox="1"/>
          <p:nvPr/>
        </p:nvSpPr>
        <p:spPr>
          <a:xfrm>
            <a:off x="922599" y="2597555"/>
            <a:ext cx="3363297" cy="369332"/>
          </a:xfrm>
          <a:prstGeom prst="rect">
            <a:avLst/>
          </a:prstGeom>
          <a:noFill/>
        </p:spPr>
        <p:txBody>
          <a:bodyPr wrap="square" rtlCol="0">
            <a:spAutoFit/>
          </a:bodyPr>
          <a:lstStyle/>
          <a:p>
            <a:r>
              <a:rPr lang="en-US" dirty="0">
                <a:latin typeface="Lucida Sans Typewriter" panose="020B0509030504030204" pitchFamily="49" charset="77"/>
              </a:rPr>
              <a:t>0x2004: </a:t>
            </a:r>
            <a:r>
              <a:rPr lang="en-US" dirty="0" err="1">
                <a:latin typeface="Lucida Sans Typewriter" panose="020B0509030504030204" pitchFamily="49" charset="77"/>
              </a:rPr>
              <a:t>beq</a:t>
            </a:r>
            <a:r>
              <a:rPr lang="en-US" dirty="0">
                <a:latin typeface="Lucida Sans Typewriter" panose="020B0509030504030204" pitchFamily="49" charset="77"/>
              </a:rPr>
              <a:t> 0x3000</a:t>
            </a:r>
          </a:p>
        </p:txBody>
      </p:sp>
      <p:sp>
        <p:nvSpPr>
          <p:cNvPr id="40" name="Rectangle 39">
            <a:extLst>
              <a:ext uri="{FF2B5EF4-FFF2-40B4-BE49-F238E27FC236}">
                <a16:creationId xmlns:a16="http://schemas.microsoft.com/office/drawing/2014/main" id="{502EF631-6FA3-4340-9B68-BD64ABBF8FBC}"/>
              </a:ext>
            </a:extLst>
          </p:cNvPr>
          <p:cNvSpPr/>
          <p:nvPr/>
        </p:nvSpPr>
        <p:spPr>
          <a:xfrm>
            <a:off x="7358116" y="1554373"/>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Tree>
    <p:extLst>
      <p:ext uri="{BB962C8B-B14F-4D97-AF65-F5344CB8AC3E}">
        <p14:creationId xmlns:p14="http://schemas.microsoft.com/office/powerpoint/2010/main" val="193660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ssolve">
                                      <p:cBhvr>
                                        <p:cTn id="22" dur="500"/>
                                        <p:tgtEl>
                                          <p:spTgt spid="3">
                                            <p:txEl>
                                              <p:pRg st="1" end="1"/>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Conditional Branch:</a:t>
            </a:r>
            <a:br>
              <a:rPr lang="en-US" dirty="0"/>
            </a:br>
            <a:r>
              <a:rPr lang="en-US" dirty="0"/>
              <a:t>Recovering from Misprediction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199" y="4668292"/>
            <a:ext cx="10716491" cy="1937317"/>
          </a:xfrm>
        </p:spPr>
        <p:txBody>
          <a:bodyPr/>
          <a:lstStyle/>
          <a:p>
            <a:r>
              <a:rPr lang="en-US" dirty="0"/>
              <a:t>If condition flags indicate branch should </a:t>
            </a:r>
            <a:r>
              <a:rPr lang="en-US" i="1" dirty="0"/>
              <a:t>not</a:t>
            </a:r>
            <a:r>
              <a:rPr lang="en-US" dirty="0"/>
              <a:t> have been taken, we’ll know at the end of the </a:t>
            </a:r>
            <a:r>
              <a:rPr lang="en-US" dirty="0" err="1">
                <a:latin typeface="Lucida Console" panose="020B0609040504020204" pitchFamily="49" charset="0"/>
              </a:rPr>
              <a:t>cmp</a:t>
            </a:r>
            <a:r>
              <a:rPr lang="en-US" dirty="0" err="1"/>
              <a:t>’s</a:t>
            </a:r>
            <a:r>
              <a:rPr lang="en-US" dirty="0"/>
              <a:t> Execute stage</a:t>
            </a:r>
          </a:p>
          <a:p>
            <a:r>
              <a:rPr lang="en-US" i="1" dirty="0"/>
              <a:t>Flush</a:t>
            </a:r>
            <a:r>
              <a:rPr lang="en-US" dirty="0"/>
              <a:t> the pipeline behind the branch instruction (replace with bubbles)</a:t>
            </a:r>
          </a:p>
          <a:p>
            <a:r>
              <a:rPr lang="en-US" dirty="0"/>
              <a:t>Load fall-through address into PC</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7" name="Rectangle 6">
            <a:extLst>
              <a:ext uri="{FF2B5EF4-FFF2-40B4-BE49-F238E27FC236}">
                <a16:creationId xmlns:a16="http://schemas.microsoft.com/office/drawing/2014/main" id="{99A9C341-594E-C743-A96A-EED2F0AF1E5D}"/>
              </a:ext>
            </a:extLst>
          </p:cNvPr>
          <p:cNvSpPr/>
          <p:nvPr/>
        </p:nvSpPr>
        <p:spPr>
          <a:xfrm>
            <a:off x="4408988"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8" name="Rectangle 7">
            <a:extLst>
              <a:ext uri="{FF2B5EF4-FFF2-40B4-BE49-F238E27FC236}">
                <a16:creationId xmlns:a16="http://schemas.microsoft.com/office/drawing/2014/main" id="{B3D0CA09-901B-0443-929D-CC1CDD9C868E}"/>
              </a:ext>
            </a:extLst>
          </p:cNvPr>
          <p:cNvSpPr/>
          <p:nvPr/>
        </p:nvSpPr>
        <p:spPr>
          <a:xfrm>
            <a:off x="4901357"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D</a:t>
            </a:r>
          </a:p>
        </p:txBody>
      </p:sp>
      <p:sp>
        <p:nvSpPr>
          <p:cNvPr id="9" name="Rectangle 8">
            <a:extLst>
              <a:ext uri="{FF2B5EF4-FFF2-40B4-BE49-F238E27FC236}">
                <a16:creationId xmlns:a16="http://schemas.microsoft.com/office/drawing/2014/main" id="{891724E6-D427-6F4C-A0BA-4A61FDA4DAD3}"/>
              </a:ext>
            </a:extLst>
          </p:cNvPr>
          <p:cNvSpPr/>
          <p:nvPr/>
        </p:nvSpPr>
        <p:spPr>
          <a:xfrm>
            <a:off x="5393726"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10" name="Rectangle 9">
            <a:extLst>
              <a:ext uri="{FF2B5EF4-FFF2-40B4-BE49-F238E27FC236}">
                <a16:creationId xmlns:a16="http://schemas.microsoft.com/office/drawing/2014/main" id="{053A2ECD-FB46-3241-9C67-ACC36F60D66A}"/>
              </a:ext>
            </a:extLst>
          </p:cNvPr>
          <p:cNvSpPr/>
          <p:nvPr/>
        </p:nvSpPr>
        <p:spPr>
          <a:xfrm>
            <a:off x="5883553"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11" name="Rectangle 10">
            <a:extLst>
              <a:ext uri="{FF2B5EF4-FFF2-40B4-BE49-F238E27FC236}">
                <a16:creationId xmlns:a16="http://schemas.microsoft.com/office/drawing/2014/main" id="{AEAC8EE1-0ADA-B447-873B-A46E290FC3FA}"/>
              </a:ext>
            </a:extLst>
          </p:cNvPr>
          <p:cNvSpPr/>
          <p:nvPr/>
        </p:nvSpPr>
        <p:spPr>
          <a:xfrm>
            <a:off x="6374299" y="2049816"/>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12" name="Rectangle 11">
            <a:extLst>
              <a:ext uri="{FF2B5EF4-FFF2-40B4-BE49-F238E27FC236}">
                <a16:creationId xmlns:a16="http://schemas.microsoft.com/office/drawing/2014/main" id="{0E3C1540-40D2-6F4A-B43F-803B066A0040}"/>
              </a:ext>
            </a:extLst>
          </p:cNvPr>
          <p:cNvSpPr/>
          <p:nvPr/>
        </p:nvSpPr>
        <p:spPr>
          <a:xfrm>
            <a:off x="4408988"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a:extLst>
              <a:ext uri="{FF2B5EF4-FFF2-40B4-BE49-F238E27FC236}">
                <a16:creationId xmlns:a16="http://schemas.microsoft.com/office/drawing/2014/main" id="{F283C813-F883-6D42-946A-CCEFFB286E1C}"/>
              </a:ext>
            </a:extLst>
          </p:cNvPr>
          <p:cNvSpPr/>
          <p:nvPr/>
        </p:nvSpPr>
        <p:spPr>
          <a:xfrm>
            <a:off x="4901357"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Rectangle 13">
            <a:extLst>
              <a:ext uri="{FF2B5EF4-FFF2-40B4-BE49-F238E27FC236}">
                <a16:creationId xmlns:a16="http://schemas.microsoft.com/office/drawing/2014/main" id="{14274BB1-F498-A242-8070-1CC07210554B}"/>
              </a:ext>
            </a:extLst>
          </p:cNvPr>
          <p:cNvSpPr/>
          <p:nvPr/>
        </p:nvSpPr>
        <p:spPr>
          <a:xfrm>
            <a:off x="5393726"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Rectangle 14">
            <a:extLst>
              <a:ext uri="{FF2B5EF4-FFF2-40B4-BE49-F238E27FC236}">
                <a16:creationId xmlns:a16="http://schemas.microsoft.com/office/drawing/2014/main" id="{6DADDC0D-D032-4D40-9600-8075988C72E9}"/>
              </a:ext>
            </a:extLst>
          </p:cNvPr>
          <p:cNvSpPr/>
          <p:nvPr/>
        </p:nvSpPr>
        <p:spPr>
          <a:xfrm>
            <a:off x="5883552"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Rectangle 15">
            <a:extLst>
              <a:ext uri="{FF2B5EF4-FFF2-40B4-BE49-F238E27FC236}">
                <a16:creationId xmlns:a16="http://schemas.microsoft.com/office/drawing/2014/main" id="{0CAC07BE-2392-7142-B96B-77994FB88919}"/>
              </a:ext>
            </a:extLst>
          </p:cNvPr>
          <p:cNvSpPr/>
          <p:nvPr/>
        </p:nvSpPr>
        <p:spPr>
          <a:xfrm>
            <a:off x="6374299"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Rectangle 16">
            <a:extLst>
              <a:ext uri="{FF2B5EF4-FFF2-40B4-BE49-F238E27FC236}">
                <a16:creationId xmlns:a16="http://schemas.microsoft.com/office/drawing/2014/main" id="{68DFFBBC-0661-DD41-9042-8EC32746F333}"/>
              </a:ext>
            </a:extLst>
          </p:cNvPr>
          <p:cNvSpPr/>
          <p:nvPr/>
        </p:nvSpPr>
        <p:spPr>
          <a:xfrm>
            <a:off x="6866668" y="1557447"/>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8" name="TextBox 17">
            <a:extLst>
              <a:ext uri="{FF2B5EF4-FFF2-40B4-BE49-F238E27FC236}">
                <a16:creationId xmlns:a16="http://schemas.microsoft.com/office/drawing/2014/main" id="{5C7961BB-9A65-5647-8485-4B5100604127}"/>
              </a:ext>
            </a:extLst>
          </p:cNvPr>
          <p:cNvSpPr txBox="1"/>
          <p:nvPr/>
        </p:nvSpPr>
        <p:spPr>
          <a:xfrm>
            <a:off x="3565231" y="1636550"/>
            <a:ext cx="843757" cy="369332"/>
          </a:xfrm>
          <a:prstGeom prst="rect">
            <a:avLst/>
          </a:prstGeom>
          <a:noFill/>
          <a:ln>
            <a:noFill/>
          </a:ln>
        </p:spPr>
        <p:txBody>
          <a:bodyPr wrap="none" rtlCol="0">
            <a:spAutoFit/>
          </a:bodyPr>
          <a:lstStyle/>
          <a:p>
            <a:r>
              <a:rPr lang="en-US" dirty="0"/>
              <a:t>cycle #</a:t>
            </a:r>
          </a:p>
        </p:txBody>
      </p:sp>
      <p:sp>
        <p:nvSpPr>
          <p:cNvPr id="19" name="TextBox 18">
            <a:extLst>
              <a:ext uri="{FF2B5EF4-FFF2-40B4-BE49-F238E27FC236}">
                <a16:creationId xmlns:a16="http://schemas.microsoft.com/office/drawing/2014/main" id="{011513B8-A844-834A-99B6-FB425DBBF7FC}"/>
              </a:ext>
            </a:extLst>
          </p:cNvPr>
          <p:cNvSpPr txBox="1"/>
          <p:nvPr/>
        </p:nvSpPr>
        <p:spPr>
          <a:xfrm>
            <a:off x="922599" y="2111334"/>
            <a:ext cx="3363297" cy="369332"/>
          </a:xfrm>
          <a:prstGeom prst="rect">
            <a:avLst/>
          </a:prstGeom>
          <a:noFill/>
        </p:spPr>
        <p:txBody>
          <a:bodyPr wrap="square" rtlCol="0">
            <a:spAutoFit/>
          </a:bodyPr>
          <a:lstStyle/>
          <a:p>
            <a:r>
              <a:rPr lang="en-US" dirty="0">
                <a:latin typeface="Lucida Sans Typewriter" panose="020B0509030504030204" pitchFamily="49" charset="77"/>
              </a:rPr>
              <a:t>0x2000: </a:t>
            </a:r>
            <a:r>
              <a:rPr lang="en-US" dirty="0" err="1">
                <a:latin typeface="Lucida Sans Typewriter" panose="020B0509030504030204" pitchFamily="49" charset="77"/>
              </a:rPr>
              <a:t>cmp</a:t>
            </a:r>
            <a:r>
              <a:rPr lang="en-US" dirty="0">
                <a:latin typeface="Lucida Sans Typewriter" panose="020B0509030504030204" pitchFamily="49" charset="77"/>
              </a:rPr>
              <a:t> x2, x3</a:t>
            </a:r>
          </a:p>
        </p:txBody>
      </p:sp>
      <p:sp>
        <p:nvSpPr>
          <p:cNvPr id="20" name="TextBox 19">
            <a:extLst>
              <a:ext uri="{FF2B5EF4-FFF2-40B4-BE49-F238E27FC236}">
                <a16:creationId xmlns:a16="http://schemas.microsoft.com/office/drawing/2014/main" id="{70F8B361-3D85-2E42-A50F-3F613F8C2173}"/>
              </a:ext>
            </a:extLst>
          </p:cNvPr>
          <p:cNvSpPr txBox="1"/>
          <p:nvPr/>
        </p:nvSpPr>
        <p:spPr>
          <a:xfrm>
            <a:off x="922599" y="3579142"/>
            <a:ext cx="3363297" cy="369332"/>
          </a:xfrm>
          <a:prstGeom prst="rect">
            <a:avLst/>
          </a:prstGeom>
          <a:noFill/>
        </p:spPr>
        <p:txBody>
          <a:bodyPr wrap="square" rtlCol="0">
            <a:spAutoFit/>
          </a:bodyPr>
          <a:lstStyle/>
          <a:p>
            <a:r>
              <a:rPr lang="en-US" dirty="0">
                <a:latin typeface="Lucida Sans Typewriter" panose="020B0509030504030204" pitchFamily="49" charset="77"/>
              </a:rPr>
              <a:t>0x2008: add x5, x0, x1</a:t>
            </a:r>
          </a:p>
        </p:txBody>
      </p:sp>
      <p:sp>
        <p:nvSpPr>
          <p:cNvPr id="27" name="Rectangle 26">
            <a:extLst>
              <a:ext uri="{FF2B5EF4-FFF2-40B4-BE49-F238E27FC236}">
                <a16:creationId xmlns:a16="http://schemas.microsoft.com/office/drawing/2014/main" id="{D5F4CC31-8350-754F-B15A-5BB343B43DDD}"/>
              </a:ext>
            </a:extLst>
          </p:cNvPr>
          <p:cNvSpPr/>
          <p:nvPr/>
        </p:nvSpPr>
        <p:spPr>
          <a:xfrm>
            <a:off x="4901357"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28" name="Rectangle 27">
            <a:extLst>
              <a:ext uri="{FF2B5EF4-FFF2-40B4-BE49-F238E27FC236}">
                <a16:creationId xmlns:a16="http://schemas.microsoft.com/office/drawing/2014/main" id="{325A4F11-F880-384A-AEB0-133EE7057E77}"/>
              </a:ext>
            </a:extLst>
          </p:cNvPr>
          <p:cNvSpPr/>
          <p:nvPr/>
        </p:nvSpPr>
        <p:spPr>
          <a:xfrm>
            <a:off x="5393726"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29" name="Rectangle 28">
            <a:extLst>
              <a:ext uri="{FF2B5EF4-FFF2-40B4-BE49-F238E27FC236}">
                <a16:creationId xmlns:a16="http://schemas.microsoft.com/office/drawing/2014/main" id="{02D4B90E-EDDF-CE44-A049-4FC630B16C25}"/>
              </a:ext>
            </a:extLst>
          </p:cNvPr>
          <p:cNvSpPr/>
          <p:nvPr/>
        </p:nvSpPr>
        <p:spPr>
          <a:xfrm>
            <a:off x="5883553"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0" name="Rectangle 29">
            <a:extLst>
              <a:ext uri="{FF2B5EF4-FFF2-40B4-BE49-F238E27FC236}">
                <a16:creationId xmlns:a16="http://schemas.microsoft.com/office/drawing/2014/main" id="{0321F4A1-F0DB-194E-9CFF-8124B3711ED7}"/>
              </a:ext>
            </a:extLst>
          </p:cNvPr>
          <p:cNvSpPr/>
          <p:nvPr/>
        </p:nvSpPr>
        <p:spPr>
          <a:xfrm>
            <a:off x="6374299"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1" name="Rectangle 30">
            <a:extLst>
              <a:ext uri="{FF2B5EF4-FFF2-40B4-BE49-F238E27FC236}">
                <a16:creationId xmlns:a16="http://schemas.microsoft.com/office/drawing/2014/main" id="{B7804EE8-96C8-D145-9F92-2F9428F4CB06}"/>
              </a:ext>
            </a:extLst>
          </p:cNvPr>
          <p:cNvSpPr/>
          <p:nvPr/>
        </p:nvSpPr>
        <p:spPr>
          <a:xfrm>
            <a:off x="6866668" y="2536037"/>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32" name="TextBox 31">
            <a:extLst>
              <a:ext uri="{FF2B5EF4-FFF2-40B4-BE49-F238E27FC236}">
                <a16:creationId xmlns:a16="http://schemas.microsoft.com/office/drawing/2014/main" id="{D7682DA8-97B3-AC4C-823F-15468ED9FB33}"/>
              </a:ext>
            </a:extLst>
          </p:cNvPr>
          <p:cNvSpPr txBox="1"/>
          <p:nvPr/>
        </p:nvSpPr>
        <p:spPr>
          <a:xfrm>
            <a:off x="922599" y="2597555"/>
            <a:ext cx="3363297" cy="369332"/>
          </a:xfrm>
          <a:prstGeom prst="rect">
            <a:avLst/>
          </a:prstGeom>
          <a:noFill/>
        </p:spPr>
        <p:txBody>
          <a:bodyPr wrap="square" rtlCol="0">
            <a:spAutoFit/>
          </a:bodyPr>
          <a:lstStyle/>
          <a:p>
            <a:r>
              <a:rPr lang="en-US" dirty="0">
                <a:latin typeface="Lucida Sans Typewriter" panose="020B0509030504030204" pitchFamily="49" charset="77"/>
              </a:rPr>
              <a:t>0x2004: </a:t>
            </a:r>
            <a:r>
              <a:rPr lang="en-US" dirty="0" err="1">
                <a:latin typeface="Lucida Sans Typewriter" panose="020B0509030504030204" pitchFamily="49" charset="77"/>
              </a:rPr>
              <a:t>beq</a:t>
            </a:r>
            <a:r>
              <a:rPr lang="en-US" dirty="0">
                <a:latin typeface="Lucida Sans Typewriter" panose="020B0509030504030204" pitchFamily="49" charset="77"/>
              </a:rPr>
              <a:t> 0x3000</a:t>
            </a:r>
          </a:p>
        </p:txBody>
      </p:sp>
      <p:sp>
        <p:nvSpPr>
          <p:cNvPr id="33" name="Rectangle 32">
            <a:extLst>
              <a:ext uri="{FF2B5EF4-FFF2-40B4-BE49-F238E27FC236}">
                <a16:creationId xmlns:a16="http://schemas.microsoft.com/office/drawing/2014/main" id="{288BB438-6D45-1549-8D5F-F08CAA0DCF09}"/>
              </a:ext>
            </a:extLst>
          </p:cNvPr>
          <p:cNvSpPr/>
          <p:nvPr/>
        </p:nvSpPr>
        <p:spPr>
          <a:xfrm>
            <a:off x="5881930" y="351762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34" name="Rectangle 33">
            <a:extLst>
              <a:ext uri="{FF2B5EF4-FFF2-40B4-BE49-F238E27FC236}">
                <a16:creationId xmlns:a16="http://schemas.microsoft.com/office/drawing/2014/main" id="{2099162C-BF80-6E4C-A837-8B96C36A1936}"/>
              </a:ext>
            </a:extLst>
          </p:cNvPr>
          <p:cNvSpPr/>
          <p:nvPr/>
        </p:nvSpPr>
        <p:spPr>
          <a:xfrm>
            <a:off x="6374300" y="351762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5" name="Rectangle 34">
            <a:extLst>
              <a:ext uri="{FF2B5EF4-FFF2-40B4-BE49-F238E27FC236}">
                <a16:creationId xmlns:a16="http://schemas.microsoft.com/office/drawing/2014/main" id="{018B69DB-38D8-D14D-985F-CA744F305F01}"/>
              </a:ext>
            </a:extLst>
          </p:cNvPr>
          <p:cNvSpPr/>
          <p:nvPr/>
        </p:nvSpPr>
        <p:spPr>
          <a:xfrm>
            <a:off x="6866669" y="351762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6" name="Rectangle 35">
            <a:extLst>
              <a:ext uri="{FF2B5EF4-FFF2-40B4-BE49-F238E27FC236}">
                <a16:creationId xmlns:a16="http://schemas.microsoft.com/office/drawing/2014/main" id="{CD67239C-4413-7B43-8DBA-1240D67E6B09}"/>
              </a:ext>
            </a:extLst>
          </p:cNvPr>
          <p:cNvSpPr/>
          <p:nvPr/>
        </p:nvSpPr>
        <p:spPr>
          <a:xfrm>
            <a:off x="7359038" y="351762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AAD08939-61DA-1D4C-9A1B-CF7904EECBBB}"/>
              </a:ext>
            </a:extLst>
          </p:cNvPr>
          <p:cNvSpPr/>
          <p:nvPr/>
        </p:nvSpPr>
        <p:spPr>
          <a:xfrm>
            <a:off x="7851407" y="3517624"/>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40" name="Rectangle 39">
            <a:extLst>
              <a:ext uri="{FF2B5EF4-FFF2-40B4-BE49-F238E27FC236}">
                <a16:creationId xmlns:a16="http://schemas.microsoft.com/office/drawing/2014/main" id="{502EF631-6FA3-4340-9B68-BD64ABBF8FBC}"/>
              </a:ext>
            </a:extLst>
          </p:cNvPr>
          <p:cNvSpPr/>
          <p:nvPr/>
        </p:nvSpPr>
        <p:spPr>
          <a:xfrm>
            <a:off x="7361579" y="1554373"/>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1" name="Rectangle 40">
            <a:extLst>
              <a:ext uri="{FF2B5EF4-FFF2-40B4-BE49-F238E27FC236}">
                <a16:creationId xmlns:a16="http://schemas.microsoft.com/office/drawing/2014/main" id="{4E4DDE18-6BA3-974D-AA79-375356AD3C05}"/>
              </a:ext>
            </a:extLst>
          </p:cNvPr>
          <p:cNvSpPr/>
          <p:nvPr/>
        </p:nvSpPr>
        <p:spPr>
          <a:xfrm>
            <a:off x="7853948" y="1554373"/>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1" name="TextBox 50">
            <a:extLst>
              <a:ext uri="{FF2B5EF4-FFF2-40B4-BE49-F238E27FC236}">
                <a16:creationId xmlns:a16="http://schemas.microsoft.com/office/drawing/2014/main" id="{B7708A2D-4F67-4548-9609-FB938405FF19}"/>
              </a:ext>
            </a:extLst>
          </p:cNvPr>
          <p:cNvSpPr txBox="1"/>
          <p:nvPr/>
        </p:nvSpPr>
        <p:spPr>
          <a:xfrm>
            <a:off x="925141" y="3089847"/>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52" name="Rectangle 51">
            <a:extLst>
              <a:ext uri="{FF2B5EF4-FFF2-40B4-BE49-F238E27FC236}">
                <a16:creationId xmlns:a16="http://schemas.microsoft.com/office/drawing/2014/main" id="{F1D2D2DE-64F6-3D44-A0F1-22EA0D55C5DE}"/>
              </a:ext>
            </a:extLst>
          </p:cNvPr>
          <p:cNvSpPr/>
          <p:nvPr/>
        </p:nvSpPr>
        <p:spPr>
          <a:xfrm>
            <a:off x="5391183" y="302832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53" name="Rectangle 52">
            <a:extLst>
              <a:ext uri="{FF2B5EF4-FFF2-40B4-BE49-F238E27FC236}">
                <a16:creationId xmlns:a16="http://schemas.microsoft.com/office/drawing/2014/main" id="{FB331746-27E8-D248-8607-386BA54AABF1}"/>
              </a:ext>
            </a:extLst>
          </p:cNvPr>
          <p:cNvSpPr/>
          <p:nvPr/>
        </p:nvSpPr>
        <p:spPr>
          <a:xfrm>
            <a:off x="5884472" y="3028329"/>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D</a:t>
            </a:r>
          </a:p>
        </p:txBody>
      </p:sp>
      <p:sp>
        <p:nvSpPr>
          <p:cNvPr id="54" name="Rectangle 53">
            <a:extLst>
              <a:ext uri="{FF2B5EF4-FFF2-40B4-BE49-F238E27FC236}">
                <a16:creationId xmlns:a16="http://schemas.microsoft.com/office/drawing/2014/main" id="{D260195C-5BB6-2B40-9A78-1C386878526B}"/>
              </a:ext>
            </a:extLst>
          </p:cNvPr>
          <p:cNvSpPr/>
          <p:nvPr/>
        </p:nvSpPr>
        <p:spPr>
          <a:xfrm>
            <a:off x="6376841" y="3028329"/>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E</a:t>
            </a:r>
          </a:p>
        </p:txBody>
      </p:sp>
      <p:sp>
        <p:nvSpPr>
          <p:cNvPr id="55" name="Rectangle 54">
            <a:extLst>
              <a:ext uri="{FF2B5EF4-FFF2-40B4-BE49-F238E27FC236}">
                <a16:creationId xmlns:a16="http://schemas.microsoft.com/office/drawing/2014/main" id="{C0BFBF91-522A-3C48-8CE7-DF565FDF0324}"/>
              </a:ext>
            </a:extLst>
          </p:cNvPr>
          <p:cNvSpPr/>
          <p:nvPr/>
        </p:nvSpPr>
        <p:spPr>
          <a:xfrm>
            <a:off x="6869210" y="3028329"/>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M</a:t>
            </a:r>
          </a:p>
        </p:txBody>
      </p:sp>
      <p:sp>
        <p:nvSpPr>
          <p:cNvPr id="56" name="Rectangle 55">
            <a:extLst>
              <a:ext uri="{FF2B5EF4-FFF2-40B4-BE49-F238E27FC236}">
                <a16:creationId xmlns:a16="http://schemas.microsoft.com/office/drawing/2014/main" id="{4469B5DC-2AC0-2C4A-9415-6523978D1184}"/>
              </a:ext>
            </a:extLst>
          </p:cNvPr>
          <p:cNvSpPr/>
          <p:nvPr/>
        </p:nvSpPr>
        <p:spPr>
          <a:xfrm>
            <a:off x="7361579" y="3028329"/>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W</a:t>
            </a:r>
          </a:p>
        </p:txBody>
      </p:sp>
    </p:spTree>
    <p:extLst>
      <p:ext uri="{BB962C8B-B14F-4D97-AF65-F5344CB8AC3E}">
        <p14:creationId xmlns:p14="http://schemas.microsoft.com/office/powerpoint/2010/main" val="42194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dissolve">
                                      <p:cBhvr>
                                        <p:cTn id="29" dur="500"/>
                                        <p:tgtEl>
                                          <p:spTgt spid="3">
                                            <p:txEl>
                                              <p:pRg st="0" end="0"/>
                                            </p:txEl>
                                          </p:spTgt>
                                        </p:tgtEl>
                                      </p:cBhvr>
                                    </p:animEffect>
                                  </p:childTnLst>
                                </p:cTn>
                              </p:par>
                            </p:childTnLst>
                          </p:cTn>
                        </p:par>
                        <p:par>
                          <p:cTn id="30" fill="hold">
                            <p:stCondLst>
                              <p:cond delay="500"/>
                            </p:stCondLst>
                            <p:childTnLst>
                              <p:par>
                                <p:cTn id="31" presetID="26" presetClass="emph" presetSubtype="0" fill="hold" grpId="1" nodeType="afterEffect">
                                  <p:stCondLst>
                                    <p:cond delay="0"/>
                                  </p:stCondLst>
                                  <p:childTnLst>
                                    <p:animEffect transition="out" filter="fade">
                                      <p:cBhvr>
                                        <p:cTn id="32" dur="500" tmFilter="0, 0; .2, .5; .8, .5; 1, 0"/>
                                        <p:tgtEl>
                                          <p:spTgt spid="9"/>
                                        </p:tgtEl>
                                      </p:cBhvr>
                                    </p:animEffect>
                                    <p:animScale>
                                      <p:cBhvr>
                                        <p:cTn id="33" dur="250" autoRev="1" fill="hold"/>
                                        <p:tgtEl>
                                          <p:spTgt spid="9"/>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dissolve">
                                      <p:cBhvr>
                                        <p:cTn id="38" dur="500"/>
                                        <p:tgtEl>
                                          <p:spTgt spid="3">
                                            <p:txEl>
                                              <p:pRg st="1" end="1"/>
                                            </p:txEl>
                                          </p:spTgt>
                                        </p:tgtEl>
                                      </p:cBhvr>
                                    </p:animEffect>
                                  </p:childTnLst>
                                </p:cTn>
                              </p:par>
                            </p:childTnLst>
                          </p:cTn>
                        </p:par>
                        <p:par>
                          <p:cTn id="39" fill="hold">
                            <p:stCondLst>
                              <p:cond delay="500"/>
                            </p:stCondLst>
                            <p:childTnLst>
                              <p:par>
                                <p:cTn id="40" presetID="9" presetClass="exit" presetSubtype="0" fill="hold" grpId="0" nodeType="afterEffect">
                                  <p:stCondLst>
                                    <p:cond delay="0"/>
                                  </p:stCondLst>
                                  <p:childTnLst>
                                    <p:animEffect transition="out" filter="dissolve">
                                      <p:cBhvr>
                                        <p:cTn id="41" dur="500"/>
                                        <p:tgtEl>
                                          <p:spTgt spid="51"/>
                                        </p:tgtEl>
                                      </p:cBhvr>
                                    </p:animEffect>
                                    <p:set>
                                      <p:cBhvr>
                                        <p:cTn id="42" dur="1" fill="hold">
                                          <p:stCondLst>
                                            <p:cond delay="499"/>
                                          </p:stCondLst>
                                        </p:cTn>
                                        <p:tgtEl>
                                          <p:spTgt spid="51"/>
                                        </p:tgtEl>
                                        <p:attrNameLst>
                                          <p:attrName>style.visibility</p:attrName>
                                        </p:attrNameLst>
                                      </p:cBhvr>
                                      <p:to>
                                        <p:strVal val="hidden"/>
                                      </p:to>
                                    </p:se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dissolve">
                                      <p:cBhvr>
                                        <p:cTn id="56" dur="500"/>
                                        <p:tgtEl>
                                          <p:spTgt spid="3">
                                            <p:txEl>
                                              <p:pRg st="2" end="2"/>
                                            </p:txEl>
                                          </p:spTgt>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par>
                          <p:cTn id="65" fill="hold">
                            <p:stCondLst>
                              <p:cond delay="1500"/>
                            </p:stCondLst>
                            <p:childTnLst>
                              <p:par>
                                <p:cTn id="66" presetID="22" presetClass="entr" presetSubtype="8" fill="hold" grpId="0" nodeType="afterEffect">
                                  <p:stCondLst>
                                    <p:cond delay="500"/>
                                  </p:stCondLst>
                                  <p:childTnLst>
                                    <p:set>
                                      <p:cBhvr>
                                        <p:cTn id="67" dur="1" fill="hold">
                                          <p:stCondLst>
                                            <p:cond delay="0"/>
                                          </p:stCondLst>
                                        </p:cTn>
                                        <p:tgtEl>
                                          <p:spTgt spid="11"/>
                                        </p:tgtEl>
                                        <p:attrNameLst>
                                          <p:attrName>style.visibility</p:attrName>
                                        </p:attrNameLst>
                                      </p:cBhvr>
                                      <p:to>
                                        <p:strVal val="visible"/>
                                      </p:to>
                                    </p:set>
                                    <p:animEffect transition="in" filter="wipe(left)">
                                      <p:cBhvr>
                                        <p:cTn id="68" dur="500"/>
                                        <p:tgtEl>
                                          <p:spTgt spid="11"/>
                                        </p:tgtEl>
                                      </p:cBhvr>
                                    </p:animEffect>
                                  </p:childTnLst>
                                </p:cTn>
                              </p:par>
                              <p:par>
                                <p:cTn id="69" presetID="22" presetClass="entr" presetSubtype="8"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par>
                                <p:cTn id="72" presetID="22" presetClass="entr" presetSubtype="8" fill="hold" grpId="0" nodeType="withEffect">
                                  <p:stCondLst>
                                    <p:cond delay="50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par>
                                <p:cTn id="75" presetID="22" presetClass="entr" presetSubtype="8" fill="hold" grpId="0" nodeType="withEffect">
                                  <p:stCondLst>
                                    <p:cond delay="50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childTnLst>
                          </p:cTn>
                        </p:par>
                        <p:par>
                          <p:cTn id="78" fill="hold">
                            <p:stCondLst>
                              <p:cond delay="2500"/>
                            </p:stCondLst>
                            <p:childTnLst>
                              <p:par>
                                <p:cTn id="79" presetID="22" presetClass="entr" presetSubtype="8" fill="hold" grpId="0"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par>
                          <p:cTn id="88" fill="hold">
                            <p:stCondLst>
                              <p:cond delay="3000"/>
                            </p:stCondLst>
                            <p:childTnLst>
                              <p:par>
                                <p:cTn id="89" presetID="22" presetClass="entr" presetSubtype="8"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left)">
                                      <p:cBhvr>
                                        <p:cTn id="91" dur="500"/>
                                        <p:tgtEl>
                                          <p:spTgt spid="3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left)">
                                      <p:cBhvr>
                                        <p:cTn id="94" dur="500"/>
                                        <p:tgtEl>
                                          <p:spTgt spid="56"/>
                                        </p:tgtEl>
                                      </p:cBhvr>
                                    </p:animEffect>
                                  </p:childTnLst>
                                </p:cTn>
                              </p:par>
                            </p:childTnLst>
                          </p:cTn>
                        </p:par>
                        <p:par>
                          <p:cTn id="95" fill="hold">
                            <p:stCondLst>
                              <p:cond delay="3500"/>
                            </p:stCondLst>
                            <p:childTnLst>
                              <p:par>
                                <p:cTn id="96" presetID="22" presetClass="entr" presetSubtype="8" fill="hold" grpId="0" nodeType="after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left)">
                                      <p:cBhvr>
                                        <p:cTn id="9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9" grpId="1" animBg="1"/>
      <p:bldP spid="10" grpId="0" animBg="1"/>
      <p:bldP spid="11" grpId="0" animBg="1"/>
      <p:bldP spid="20" grpId="0"/>
      <p:bldP spid="27" grpId="0" animBg="1"/>
      <p:bldP spid="28" grpId="0" animBg="1"/>
      <p:bldP spid="29" grpId="0" animBg="1"/>
      <p:bldP spid="30" grpId="0" animBg="1"/>
      <p:bldP spid="31" grpId="0" animBg="1"/>
      <p:bldP spid="33" grpId="0" animBg="1"/>
      <p:bldP spid="34" grpId="0" animBg="1"/>
      <p:bldP spid="35" grpId="0" animBg="1"/>
      <p:bldP spid="36" grpId="0" animBg="1"/>
      <p:bldP spid="37" grpId="0" animBg="1"/>
      <p:bldP spid="51" grpId="0"/>
      <p:bldP spid="52" grpId="0" animBg="1"/>
      <p:bldP spid="53" grpId="0" animBg="1"/>
      <p:bldP spid="54" grpId="0" animBg="1"/>
      <p:bldP spid="55" grpId="0" animBg="1"/>
      <p:bldP spid="5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Procedure Return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1825625"/>
            <a:ext cx="10515600" cy="549440"/>
          </a:xfrm>
        </p:spPr>
        <p:txBody>
          <a:bodyPr/>
          <a:lstStyle/>
          <a:p>
            <a:r>
              <a:rPr lang="en-US" dirty="0"/>
              <a:t>Must wait until return address is available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32" name="Rectangle 31">
            <a:extLst>
              <a:ext uri="{FF2B5EF4-FFF2-40B4-BE49-F238E27FC236}">
                <a16:creationId xmlns:a16="http://schemas.microsoft.com/office/drawing/2014/main" id="{6ABF34C7-22F3-EE4C-BE79-0ED01BAACF51}"/>
              </a:ext>
            </a:extLst>
          </p:cNvPr>
          <p:cNvSpPr/>
          <p:nvPr/>
        </p:nvSpPr>
        <p:spPr>
          <a:xfrm>
            <a:off x="2935405"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33" name="Rectangle 32">
            <a:extLst>
              <a:ext uri="{FF2B5EF4-FFF2-40B4-BE49-F238E27FC236}">
                <a16:creationId xmlns:a16="http://schemas.microsoft.com/office/drawing/2014/main" id="{8C0E3E52-2381-1545-B075-75A7DA29B665}"/>
              </a:ext>
            </a:extLst>
          </p:cNvPr>
          <p:cNvSpPr/>
          <p:nvPr/>
        </p:nvSpPr>
        <p:spPr>
          <a:xfrm>
            <a:off x="3427774"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34" name="Rectangle 33">
            <a:extLst>
              <a:ext uri="{FF2B5EF4-FFF2-40B4-BE49-F238E27FC236}">
                <a16:creationId xmlns:a16="http://schemas.microsoft.com/office/drawing/2014/main" id="{1278FE45-95D9-3446-9DE3-A4F0CF17081D}"/>
              </a:ext>
            </a:extLst>
          </p:cNvPr>
          <p:cNvSpPr/>
          <p:nvPr/>
        </p:nvSpPr>
        <p:spPr>
          <a:xfrm>
            <a:off x="4412512"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35" name="Rectangle 34">
            <a:extLst>
              <a:ext uri="{FF2B5EF4-FFF2-40B4-BE49-F238E27FC236}">
                <a16:creationId xmlns:a16="http://schemas.microsoft.com/office/drawing/2014/main" id="{64D24861-6218-104F-901F-10B21DB7CE25}"/>
              </a:ext>
            </a:extLst>
          </p:cNvPr>
          <p:cNvSpPr/>
          <p:nvPr/>
        </p:nvSpPr>
        <p:spPr>
          <a:xfrm>
            <a:off x="4904881"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37" name="Rectangle 36">
            <a:extLst>
              <a:ext uri="{FF2B5EF4-FFF2-40B4-BE49-F238E27FC236}">
                <a16:creationId xmlns:a16="http://schemas.microsoft.com/office/drawing/2014/main" id="{68C20CE9-2EBE-7844-A8A4-014C43546232}"/>
              </a:ext>
            </a:extLst>
          </p:cNvPr>
          <p:cNvSpPr/>
          <p:nvPr/>
        </p:nvSpPr>
        <p:spPr>
          <a:xfrm>
            <a:off x="2935405"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8" name="Rectangle 37">
            <a:extLst>
              <a:ext uri="{FF2B5EF4-FFF2-40B4-BE49-F238E27FC236}">
                <a16:creationId xmlns:a16="http://schemas.microsoft.com/office/drawing/2014/main" id="{16492ACC-B2B4-CF47-9BC5-440919F38C25}"/>
              </a:ext>
            </a:extLst>
          </p:cNvPr>
          <p:cNvSpPr/>
          <p:nvPr/>
        </p:nvSpPr>
        <p:spPr>
          <a:xfrm>
            <a:off x="3427774"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9" name="Rectangle 38">
            <a:extLst>
              <a:ext uri="{FF2B5EF4-FFF2-40B4-BE49-F238E27FC236}">
                <a16:creationId xmlns:a16="http://schemas.microsoft.com/office/drawing/2014/main" id="{B959F952-3A46-5C4A-93E5-73E810B7B817}"/>
              </a:ext>
            </a:extLst>
          </p:cNvPr>
          <p:cNvSpPr/>
          <p:nvPr/>
        </p:nvSpPr>
        <p:spPr>
          <a:xfrm>
            <a:off x="4412512"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0" name="Rectangle 39">
            <a:extLst>
              <a:ext uri="{FF2B5EF4-FFF2-40B4-BE49-F238E27FC236}">
                <a16:creationId xmlns:a16="http://schemas.microsoft.com/office/drawing/2014/main" id="{804988D5-F1E6-EE4B-A667-5E68AA7279D4}"/>
              </a:ext>
            </a:extLst>
          </p:cNvPr>
          <p:cNvSpPr/>
          <p:nvPr/>
        </p:nvSpPr>
        <p:spPr>
          <a:xfrm>
            <a:off x="4904881"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3" name="TextBox 42">
            <a:extLst>
              <a:ext uri="{FF2B5EF4-FFF2-40B4-BE49-F238E27FC236}">
                <a16:creationId xmlns:a16="http://schemas.microsoft.com/office/drawing/2014/main" id="{87779585-1AE3-F740-885B-0F23C88DA00F}"/>
              </a:ext>
            </a:extLst>
          </p:cNvPr>
          <p:cNvSpPr txBox="1"/>
          <p:nvPr/>
        </p:nvSpPr>
        <p:spPr>
          <a:xfrm>
            <a:off x="2091648" y="3022175"/>
            <a:ext cx="843757" cy="369332"/>
          </a:xfrm>
          <a:prstGeom prst="rect">
            <a:avLst/>
          </a:prstGeom>
          <a:noFill/>
          <a:ln>
            <a:noFill/>
          </a:ln>
        </p:spPr>
        <p:txBody>
          <a:bodyPr wrap="none" rtlCol="0">
            <a:spAutoFit/>
          </a:bodyPr>
          <a:lstStyle/>
          <a:p>
            <a:r>
              <a:rPr lang="en-US" dirty="0"/>
              <a:t>cycle #</a:t>
            </a:r>
          </a:p>
        </p:txBody>
      </p:sp>
      <p:sp>
        <p:nvSpPr>
          <p:cNvPr id="44" name="TextBox 43">
            <a:extLst>
              <a:ext uri="{FF2B5EF4-FFF2-40B4-BE49-F238E27FC236}">
                <a16:creationId xmlns:a16="http://schemas.microsoft.com/office/drawing/2014/main" id="{A4B84345-02F2-BF44-9470-1DFDABFF683E}"/>
              </a:ext>
            </a:extLst>
          </p:cNvPr>
          <p:cNvSpPr txBox="1"/>
          <p:nvPr/>
        </p:nvSpPr>
        <p:spPr>
          <a:xfrm>
            <a:off x="838200" y="3496959"/>
            <a:ext cx="3363297" cy="369332"/>
          </a:xfrm>
          <a:prstGeom prst="rect">
            <a:avLst/>
          </a:prstGeom>
          <a:noFill/>
        </p:spPr>
        <p:txBody>
          <a:bodyPr wrap="square" rtlCol="0">
            <a:spAutoFit/>
          </a:bodyPr>
          <a:lstStyle/>
          <a:p>
            <a:r>
              <a:rPr lang="en-US" dirty="0">
                <a:latin typeface="Lucida Sans Typewriter" panose="020B0509030504030204" pitchFamily="49" charset="77"/>
              </a:rPr>
              <a:t>0x2000: ret</a:t>
            </a:r>
          </a:p>
        </p:txBody>
      </p:sp>
      <p:sp>
        <p:nvSpPr>
          <p:cNvPr id="45" name="TextBox 44">
            <a:extLst>
              <a:ext uri="{FF2B5EF4-FFF2-40B4-BE49-F238E27FC236}">
                <a16:creationId xmlns:a16="http://schemas.microsoft.com/office/drawing/2014/main" id="{AC7FB538-E740-1849-BC13-4BFE10261957}"/>
              </a:ext>
            </a:extLst>
          </p:cNvPr>
          <p:cNvSpPr txBox="1"/>
          <p:nvPr/>
        </p:nvSpPr>
        <p:spPr>
          <a:xfrm>
            <a:off x="838200" y="4482936"/>
            <a:ext cx="3363297" cy="369332"/>
          </a:xfrm>
          <a:prstGeom prst="rect">
            <a:avLst/>
          </a:prstGeom>
          <a:noFill/>
        </p:spPr>
        <p:txBody>
          <a:bodyPr wrap="square" rtlCol="0">
            <a:spAutoFit/>
          </a:bodyPr>
          <a:lstStyle/>
          <a:p>
            <a:r>
              <a:rPr lang="en-US" dirty="0">
                <a:latin typeface="Lucida Sans Typewriter" panose="020B0509030504030204" pitchFamily="49" charset="77"/>
              </a:rPr>
              <a:t>0x3000: sub x5, x0, x1</a:t>
            </a:r>
          </a:p>
        </p:txBody>
      </p:sp>
      <p:sp>
        <p:nvSpPr>
          <p:cNvPr id="46" name="Rectangle 45">
            <a:extLst>
              <a:ext uri="{FF2B5EF4-FFF2-40B4-BE49-F238E27FC236}">
                <a16:creationId xmlns:a16="http://schemas.microsoft.com/office/drawing/2014/main" id="{98B31306-19B7-E244-BD48-E39226DB6D4C}"/>
              </a:ext>
            </a:extLst>
          </p:cNvPr>
          <p:cNvSpPr/>
          <p:nvPr/>
        </p:nvSpPr>
        <p:spPr>
          <a:xfrm>
            <a:off x="3427774" y="3927810"/>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F</a:t>
            </a:r>
          </a:p>
        </p:txBody>
      </p:sp>
      <p:sp>
        <p:nvSpPr>
          <p:cNvPr id="47" name="Rectangle 46">
            <a:extLst>
              <a:ext uri="{FF2B5EF4-FFF2-40B4-BE49-F238E27FC236}">
                <a16:creationId xmlns:a16="http://schemas.microsoft.com/office/drawing/2014/main" id="{BA9FB852-5575-3446-87FC-6A2D78EE4214}"/>
              </a:ext>
            </a:extLst>
          </p:cNvPr>
          <p:cNvSpPr/>
          <p:nvPr/>
        </p:nvSpPr>
        <p:spPr>
          <a:xfrm>
            <a:off x="4412512" y="3927810"/>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D</a:t>
            </a:r>
          </a:p>
        </p:txBody>
      </p:sp>
      <p:sp>
        <p:nvSpPr>
          <p:cNvPr id="48" name="Rectangle 47">
            <a:extLst>
              <a:ext uri="{FF2B5EF4-FFF2-40B4-BE49-F238E27FC236}">
                <a16:creationId xmlns:a16="http://schemas.microsoft.com/office/drawing/2014/main" id="{556EAB9D-1DAD-4B4A-8A99-40E5E7B631E2}"/>
              </a:ext>
            </a:extLst>
          </p:cNvPr>
          <p:cNvSpPr/>
          <p:nvPr/>
        </p:nvSpPr>
        <p:spPr>
          <a:xfrm>
            <a:off x="4904881" y="3927810"/>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E</a:t>
            </a:r>
          </a:p>
        </p:txBody>
      </p:sp>
      <p:sp>
        <p:nvSpPr>
          <p:cNvPr id="51" name="Rectangle 50">
            <a:extLst>
              <a:ext uri="{FF2B5EF4-FFF2-40B4-BE49-F238E27FC236}">
                <a16:creationId xmlns:a16="http://schemas.microsoft.com/office/drawing/2014/main" id="{5496BC70-6EDF-8F46-91CC-C263B2DA2DD1}"/>
              </a:ext>
            </a:extLst>
          </p:cNvPr>
          <p:cNvSpPr/>
          <p:nvPr/>
        </p:nvSpPr>
        <p:spPr>
          <a:xfrm>
            <a:off x="4412512" y="442017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52" name="Rectangle 51">
            <a:extLst>
              <a:ext uri="{FF2B5EF4-FFF2-40B4-BE49-F238E27FC236}">
                <a16:creationId xmlns:a16="http://schemas.microsoft.com/office/drawing/2014/main" id="{7E9BEA6F-CA8A-AB4C-9A0A-9BD9871D41A9}"/>
              </a:ext>
            </a:extLst>
          </p:cNvPr>
          <p:cNvSpPr/>
          <p:nvPr/>
        </p:nvSpPr>
        <p:spPr>
          <a:xfrm>
            <a:off x="4904881" y="442017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cxnSp>
        <p:nvCxnSpPr>
          <p:cNvPr id="57" name="Curved Connector 56">
            <a:extLst>
              <a:ext uri="{FF2B5EF4-FFF2-40B4-BE49-F238E27FC236}">
                <a16:creationId xmlns:a16="http://schemas.microsoft.com/office/drawing/2014/main" id="{A6B14989-D17A-FB44-AF03-58F281C38CE2}"/>
              </a:ext>
            </a:extLst>
          </p:cNvPr>
          <p:cNvCxnSpPr>
            <a:cxnSpLocks/>
            <a:stCxn id="33" idx="3"/>
            <a:endCxn id="51" idx="1"/>
          </p:cNvCxnSpPr>
          <p:nvPr/>
        </p:nvCxnSpPr>
        <p:spPr>
          <a:xfrm>
            <a:off x="3920143" y="3681626"/>
            <a:ext cx="492369" cy="984738"/>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1AB2CDB-AC95-384F-B6A7-BC8368D99970}"/>
              </a:ext>
            </a:extLst>
          </p:cNvPr>
          <p:cNvSpPr/>
          <p:nvPr/>
        </p:nvSpPr>
        <p:spPr>
          <a:xfrm>
            <a:off x="8058379"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a:t>
            </a:r>
          </a:p>
        </p:txBody>
      </p:sp>
      <p:sp>
        <p:nvSpPr>
          <p:cNvPr id="60" name="Rectangle 59">
            <a:extLst>
              <a:ext uri="{FF2B5EF4-FFF2-40B4-BE49-F238E27FC236}">
                <a16:creationId xmlns:a16="http://schemas.microsoft.com/office/drawing/2014/main" id="{5AA86ACC-3CA7-1044-9DE5-BBFA34A3CA2C}"/>
              </a:ext>
            </a:extLst>
          </p:cNvPr>
          <p:cNvSpPr/>
          <p:nvPr/>
        </p:nvSpPr>
        <p:spPr>
          <a:xfrm>
            <a:off x="8550748"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sp>
        <p:nvSpPr>
          <p:cNvPr id="61" name="Rectangle 60">
            <a:extLst>
              <a:ext uri="{FF2B5EF4-FFF2-40B4-BE49-F238E27FC236}">
                <a16:creationId xmlns:a16="http://schemas.microsoft.com/office/drawing/2014/main" id="{04E8C882-3FF6-C542-B3FC-96DB50609A97}"/>
              </a:ext>
            </a:extLst>
          </p:cNvPr>
          <p:cNvSpPr/>
          <p:nvPr/>
        </p:nvSpPr>
        <p:spPr>
          <a:xfrm>
            <a:off x="9043117"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E</a:t>
            </a:r>
          </a:p>
        </p:txBody>
      </p:sp>
      <p:sp>
        <p:nvSpPr>
          <p:cNvPr id="62" name="Rectangle 61">
            <a:extLst>
              <a:ext uri="{FF2B5EF4-FFF2-40B4-BE49-F238E27FC236}">
                <a16:creationId xmlns:a16="http://schemas.microsoft.com/office/drawing/2014/main" id="{84768628-6AFD-1E4A-AAEA-EB7A98F996AE}"/>
              </a:ext>
            </a:extLst>
          </p:cNvPr>
          <p:cNvSpPr/>
          <p:nvPr/>
        </p:nvSpPr>
        <p:spPr>
          <a:xfrm>
            <a:off x="9535486"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M</a:t>
            </a:r>
          </a:p>
        </p:txBody>
      </p:sp>
      <p:sp>
        <p:nvSpPr>
          <p:cNvPr id="63" name="Rectangle 62">
            <a:extLst>
              <a:ext uri="{FF2B5EF4-FFF2-40B4-BE49-F238E27FC236}">
                <a16:creationId xmlns:a16="http://schemas.microsoft.com/office/drawing/2014/main" id="{A461DAC3-7F7C-0742-B6D9-624B155314EF}"/>
              </a:ext>
            </a:extLst>
          </p:cNvPr>
          <p:cNvSpPr/>
          <p:nvPr/>
        </p:nvSpPr>
        <p:spPr>
          <a:xfrm>
            <a:off x="10520224" y="3435441"/>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W</a:t>
            </a:r>
          </a:p>
        </p:txBody>
      </p:sp>
      <p:sp>
        <p:nvSpPr>
          <p:cNvPr id="64" name="Rectangle 63">
            <a:extLst>
              <a:ext uri="{FF2B5EF4-FFF2-40B4-BE49-F238E27FC236}">
                <a16:creationId xmlns:a16="http://schemas.microsoft.com/office/drawing/2014/main" id="{D6717987-11FF-B34E-864C-342FFC441CDC}"/>
              </a:ext>
            </a:extLst>
          </p:cNvPr>
          <p:cNvSpPr/>
          <p:nvPr/>
        </p:nvSpPr>
        <p:spPr>
          <a:xfrm>
            <a:off x="8058379"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5" name="Rectangle 64">
            <a:extLst>
              <a:ext uri="{FF2B5EF4-FFF2-40B4-BE49-F238E27FC236}">
                <a16:creationId xmlns:a16="http://schemas.microsoft.com/office/drawing/2014/main" id="{F24A06D5-878A-AE43-ADE6-1AE61DA322E3}"/>
              </a:ext>
            </a:extLst>
          </p:cNvPr>
          <p:cNvSpPr/>
          <p:nvPr/>
        </p:nvSpPr>
        <p:spPr>
          <a:xfrm>
            <a:off x="8550748"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6" name="Rectangle 65">
            <a:extLst>
              <a:ext uri="{FF2B5EF4-FFF2-40B4-BE49-F238E27FC236}">
                <a16:creationId xmlns:a16="http://schemas.microsoft.com/office/drawing/2014/main" id="{8F32D9F8-419A-F848-9C33-E2324A0A7153}"/>
              </a:ext>
            </a:extLst>
          </p:cNvPr>
          <p:cNvSpPr/>
          <p:nvPr/>
        </p:nvSpPr>
        <p:spPr>
          <a:xfrm>
            <a:off x="9043117"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7" name="Rectangle 66">
            <a:extLst>
              <a:ext uri="{FF2B5EF4-FFF2-40B4-BE49-F238E27FC236}">
                <a16:creationId xmlns:a16="http://schemas.microsoft.com/office/drawing/2014/main" id="{4A974BB8-E892-7B49-BCB0-0638D241F24A}"/>
              </a:ext>
            </a:extLst>
          </p:cNvPr>
          <p:cNvSpPr/>
          <p:nvPr/>
        </p:nvSpPr>
        <p:spPr>
          <a:xfrm>
            <a:off x="9535486"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8" name="Rectangle 67">
            <a:extLst>
              <a:ext uri="{FF2B5EF4-FFF2-40B4-BE49-F238E27FC236}">
                <a16:creationId xmlns:a16="http://schemas.microsoft.com/office/drawing/2014/main" id="{A6EC529C-7EE0-4E4F-A826-B4E40E56932F}"/>
              </a:ext>
            </a:extLst>
          </p:cNvPr>
          <p:cNvSpPr/>
          <p:nvPr/>
        </p:nvSpPr>
        <p:spPr>
          <a:xfrm>
            <a:off x="10520224"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9" name="Rectangle 68">
            <a:extLst>
              <a:ext uri="{FF2B5EF4-FFF2-40B4-BE49-F238E27FC236}">
                <a16:creationId xmlns:a16="http://schemas.microsoft.com/office/drawing/2014/main" id="{85482BFA-F2B6-7742-B2B7-11834A44F0D8}"/>
              </a:ext>
            </a:extLst>
          </p:cNvPr>
          <p:cNvSpPr/>
          <p:nvPr/>
        </p:nvSpPr>
        <p:spPr>
          <a:xfrm>
            <a:off x="11012593" y="2943072"/>
            <a:ext cx="492369" cy="492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0" name="TextBox 69">
            <a:extLst>
              <a:ext uri="{FF2B5EF4-FFF2-40B4-BE49-F238E27FC236}">
                <a16:creationId xmlns:a16="http://schemas.microsoft.com/office/drawing/2014/main" id="{F4CB68BE-2D66-204D-BBCD-B5D8BC48BC0C}"/>
              </a:ext>
            </a:extLst>
          </p:cNvPr>
          <p:cNvSpPr txBox="1"/>
          <p:nvPr/>
        </p:nvSpPr>
        <p:spPr>
          <a:xfrm>
            <a:off x="7214622" y="3022175"/>
            <a:ext cx="843757" cy="369332"/>
          </a:xfrm>
          <a:prstGeom prst="rect">
            <a:avLst/>
          </a:prstGeom>
          <a:noFill/>
          <a:ln>
            <a:noFill/>
          </a:ln>
        </p:spPr>
        <p:txBody>
          <a:bodyPr wrap="none" rtlCol="0">
            <a:spAutoFit/>
          </a:bodyPr>
          <a:lstStyle/>
          <a:p>
            <a:r>
              <a:rPr lang="en-US" dirty="0"/>
              <a:t>cycle #</a:t>
            </a:r>
          </a:p>
        </p:txBody>
      </p:sp>
      <p:sp>
        <p:nvSpPr>
          <p:cNvPr id="71" name="TextBox 70">
            <a:extLst>
              <a:ext uri="{FF2B5EF4-FFF2-40B4-BE49-F238E27FC236}">
                <a16:creationId xmlns:a16="http://schemas.microsoft.com/office/drawing/2014/main" id="{AF43B090-D6E9-5B40-8135-0559A4E7BB04}"/>
              </a:ext>
            </a:extLst>
          </p:cNvPr>
          <p:cNvSpPr txBox="1"/>
          <p:nvPr/>
        </p:nvSpPr>
        <p:spPr>
          <a:xfrm>
            <a:off x="5961174" y="3496959"/>
            <a:ext cx="3363297" cy="369332"/>
          </a:xfrm>
          <a:prstGeom prst="rect">
            <a:avLst/>
          </a:prstGeom>
          <a:noFill/>
        </p:spPr>
        <p:txBody>
          <a:bodyPr wrap="square" rtlCol="0">
            <a:spAutoFit/>
          </a:bodyPr>
          <a:lstStyle/>
          <a:p>
            <a:r>
              <a:rPr lang="en-US" dirty="0">
                <a:latin typeface="Lucida Sans Typewriter" panose="020B0509030504030204" pitchFamily="49" charset="77"/>
              </a:rPr>
              <a:t>0x2000: ret</a:t>
            </a:r>
          </a:p>
        </p:txBody>
      </p:sp>
      <p:sp>
        <p:nvSpPr>
          <p:cNvPr id="72" name="TextBox 71">
            <a:extLst>
              <a:ext uri="{FF2B5EF4-FFF2-40B4-BE49-F238E27FC236}">
                <a16:creationId xmlns:a16="http://schemas.microsoft.com/office/drawing/2014/main" id="{41AB76E0-8C6B-FD42-9DED-547FE40A034B}"/>
              </a:ext>
            </a:extLst>
          </p:cNvPr>
          <p:cNvSpPr txBox="1"/>
          <p:nvPr/>
        </p:nvSpPr>
        <p:spPr>
          <a:xfrm>
            <a:off x="5961174" y="5478126"/>
            <a:ext cx="3363297" cy="369332"/>
          </a:xfrm>
          <a:prstGeom prst="rect">
            <a:avLst/>
          </a:prstGeom>
          <a:noFill/>
        </p:spPr>
        <p:txBody>
          <a:bodyPr wrap="square" rtlCol="0">
            <a:spAutoFit/>
          </a:bodyPr>
          <a:lstStyle/>
          <a:p>
            <a:r>
              <a:rPr lang="en-US" dirty="0">
                <a:latin typeface="Lucida Sans Typewriter" panose="020B0509030504030204" pitchFamily="49" charset="77"/>
              </a:rPr>
              <a:t>0x3000: </a:t>
            </a:r>
            <a:r>
              <a:rPr lang="en-US" dirty="0" err="1">
                <a:latin typeface="Lucida Sans Typewriter" panose="020B0509030504030204" pitchFamily="49" charset="77"/>
              </a:rPr>
              <a:t>subq</a:t>
            </a:r>
            <a:r>
              <a:rPr lang="en-US" dirty="0">
                <a:latin typeface="Lucida Sans Typewriter" panose="020B0509030504030204" pitchFamily="49" charset="77"/>
              </a:rPr>
              <a:t> %</a:t>
            </a:r>
            <a:r>
              <a:rPr lang="en-US" dirty="0" err="1">
                <a:latin typeface="Lucida Sans Typewriter" panose="020B0509030504030204" pitchFamily="49" charset="77"/>
              </a:rPr>
              <a:t>rdx</a:t>
            </a:r>
            <a:r>
              <a:rPr lang="en-US" dirty="0">
                <a:latin typeface="Lucida Sans Typewriter" panose="020B0509030504030204" pitchFamily="49" charset="77"/>
              </a:rPr>
              <a:t>, %</a:t>
            </a:r>
            <a:r>
              <a:rPr lang="en-US" dirty="0" err="1">
                <a:latin typeface="Lucida Sans Typewriter" panose="020B0509030504030204" pitchFamily="49" charset="77"/>
              </a:rPr>
              <a:t>rax</a:t>
            </a:r>
            <a:endParaRPr lang="en-US" dirty="0">
              <a:latin typeface="Lucida Sans Typewriter" panose="020B0509030504030204" pitchFamily="49" charset="77"/>
            </a:endParaRPr>
          </a:p>
        </p:txBody>
      </p:sp>
      <p:sp>
        <p:nvSpPr>
          <p:cNvPr id="73" name="Rectangle 72">
            <a:extLst>
              <a:ext uri="{FF2B5EF4-FFF2-40B4-BE49-F238E27FC236}">
                <a16:creationId xmlns:a16="http://schemas.microsoft.com/office/drawing/2014/main" id="{9DA2B4C5-E8BA-954B-9513-10F131B0A44D}"/>
              </a:ext>
            </a:extLst>
          </p:cNvPr>
          <p:cNvSpPr/>
          <p:nvPr/>
        </p:nvSpPr>
        <p:spPr>
          <a:xfrm>
            <a:off x="8550748" y="3927810"/>
            <a:ext cx="492369"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F</a:t>
            </a:r>
          </a:p>
        </p:txBody>
      </p:sp>
      <p:sp>
        <p:nvSpPr>
          <p:cNvPr id="74" name="Rectangle 73">
            <a:extLst>
              <a:ext uri="{FF2B5EF4-FFF2-40B4-BE49-F238E27FC236}">
                <a16:creationId xmlns:a16="http://schemas.microsoft.com/office/drawing/2014/main" id="{519EA415-C059-264B-B643-455CEAC6EF8D}"/>
              </a:ext>
            </a:extLst>
          </p:cNvPr>
          <p:cNvSpPr/>
          <p:nvPr/>
        </p:nvSpPr>
        <p:spPr>
          <a:xfrm>
            <a:off x="9043117" y="3927810"/>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D</a:t>
            </a:r>
          </a:p>
        </p:txBody>
      </p:sp>
      <p:sp>
        <p:nvSpPr>
          <p:cNvPr id="75" name="Rectangle 74">
            <a:extLst>
              <a:ext uri="{FF2B5EF4-FFF2-40B4-BE49-F238E27FC236}">
                <a16:creationId xmlns:a16="http://schemas.microsoft.com/office/drawing/2014/main" id="{8CD08C89-104A-CE49-B2B2-50957B6B80A2}"/>
              </a:ext>
            </a:extLst>
          </p:cNvPr>
          <p:cNvSpPr/>
          <p:nvPr/>
        </p:nvSpPr>
        <p:spPr>
          <a:xfrm>
            <a:off x="9535486" y="3927810"/>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E</a:t>
            </a:r>
          </a:p>
        </p:txBody>
      </p:sp>
      <p:sp>
        <p:nvSpPr>
          <p:cNvPr id="76" name="Rectangle 75">
            <a:extLst>
              <a:ext uri="{FF2B5EF4-FFF2-40B4-BE49-F238E27FC236}">
                <a16:creationId xmlns:a16="http://schemas.microsoft.com/office/drawing/2014/main" id="{F8C87EB9-B9F9-184C-BE41-D91D884A5AB9}"/>
              </a:ext>
            </a:extLst>
          </p:cNvPr>
          <p:cNvSpPr/>
          <p:nvPr/>
        </p:nvSpPr>
        <p:spPr>
          <a:xfrm>
            <a:off x="10520224" y="3927810"/>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77" name="Rectangle 76">
            <a:extLst>
              <a:ext uri="{FF2B5EF4-FFF2-40B4-BE49-F238E27FC236}">
                <a16:creationId xmlns:a16="http://schemas.microsoft.com/office/drawing/2014/main" id="{98BDA2DE-2DA0-2C4F-8716-76612012650F}"/>
              </a:ext>
            </a:extLst>
          </p:cNvPr>
          <p:cNvSpPr/>
          <p:nvPr/>
        </p:nvSpPr>
        <p:spPr>
          <a:xfrm>
            <a:off x="11012593" y="3927810"/>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W</a:t>
            </a:r>
          </a:p>
        </p:txBody>
      </p:sp>
      <p:sp>
        <p:nvSpPr>
          <p:cNvPr id="78" name="Rectangle 77">
            <a:extLst>
              <a:ext uri="{FF2B5EF4-FFF2-40B4-BE49-F238E27FC236}">
                <a16:creationId xmlns:a16="http://schemas.microsoft.com/office/drawing/2014/main" id="{49E5A1B6-2300-9345-A0D8-19D947602E1B}"/>
              </a:ext>
            </a:extLst>
          </p:cNvPr>
          <p:cNvSpPr/>
          <p:nvPr/>
        </p:nvSpPr>
        <p:spPr>
          <a:xfrm>
            <a:off x="10520224" y="541536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F</a:t>
            </a:r>
          </a:p>
        </p:txBody>
      </p:sp>
      <p:sp>
        <p:nvSpPr>
          <p:cNvPr id="79" name="Rectangle 78">
            <a:extLst>
              <a:ext uri="{FF2B5EF4-FFF2-40B4-BE49-F238E27FC236}">
                <a16:creationId xmlns:a16="http://schemas.microsoft.com/office/drawing/2014/main" id="{EB090675-7612-4543-AF42-284F7BDB27BB}"/>
              </a:ext>
            </a:extLst>
          </p:cNvPr>
          <p:cNvSpPr/>
          <p:nvPr/>
        </p:nvSpPr>
        <p:spPr>
          <a:xfrm>
            <a:off x="11012593" y="5415369"/>
            <a:ext cx="492369" cy="49236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00"/>
                </a:solidFill>
              </a:rPr>
              <a:t>D</a:t>
            </a:r>
          </a:p>
        </p:txBody>
      </p:sp>
      <p:cxnSp>
        <p:nvCxnSpPr>
          <p:cNvPr id="84" name="Curved Connector 83">
            <a:extLst>
              <a:ext uri="{FF2B5EF4-FFF2-40B4-BE49-F238E27FC236}">
                <a16:creationId xmlns:a16="http://schemas.microsoft.com/office/drawing/2014/main" id="{BC6C4C21-FE1F-334C-AA63-6B1465433D20}"/>
              </a:ext>
            </a:extLst>
          </p:cNvPr>
          <p:cNvCxnSpPr>
            <a:cxnSpLocks/>
            <a:stCxn id="62" idx="3"/>
            <a:endCxn id="78" idx="1"/>
          </p:cNvCxnSpPr>
          <p:nvPr/>
        </p:nvCxnSpPr>
        <p:spPr>
          <a:xfrm>
            <a:off x="10027855" y="3681626"/>
            <a:ext cx="492369" cy="1979928"/>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0968190E-8A8C-384E-B245-6457C9B99F10}"/>
              </a:ext>
            </a:extLst>
          </p:cNvPr>
          <p:cNvSpPr/>
          <p:nvPr/>
        </p:nvSpPr>
        <p:spPr>
          <a:xfrm>
            <a:off x="9043117" y="441083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F</a:t>
            </a:r>
          </a:p>
        </p:txBody>
      </p:sp>
      <p:sp>
        <p:nvSpPr>
          <p:cNvPr id="86" name="Rectangle 85">
            <a:extLst>
              <a:ext uri="{FF2B5EF4-FFF2-40B4-BE49-F238E27FC236}">
                <a16:creationId xmlns:a16="http://schemas.microsoft.com/office/drawing/2014/main" id="{6F5E14CB-1BDD-1147-AAC5-CAB416E30E0B}"/>
              </a:ext>
            </a:extLst>
          </p:cNvPr>
          <p:cNvSpPr/>
          <p:nvPr/>
        </p:nvSpPr>
        <p:spPr>
          <a:xfrm>
            <a:off x="9535486" y="441083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D</a:t>
            </a:r>
          </a:p>
        </p:txBody>
      </p:sp>
      <p:sp>
        <p:nvSpPr>
          <p:cNvPr id="87" name="Rectangle 86">
            <a:extLst>
              <a:ext uri="{FF2B5EF4-FFF2-40B4-BE49-F238E27FC236}">
                <a16:creationId xmlns:a16="http://schemas.microsoft.com/office/drawing/2014/main" id="{FE7FE07C-097B-8D42-8D9E-ED816E5DF0A3}"/>
              </a:ext>
            </a:extLst>
          </p:cNvPr>
          <p:cNvSpPr/>
          <p:nvPr/>
        </p:nvSpPr>
        <p:spPr>
          <a:xfrm>
            <a:off x="10520224" y="441083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88" name="Rectangle 87">
            <a:extLst>
              <a:ext uri="{FF2B5EF4-FFF2-40B4-BE49-F238E27FC236}">
                <a16:creationId xmlns:a16="http://schemas.microsoft.com/office/drawing/2014/main" id="{77E338AB-747E-6946-91EC-0DC31B792282}"/>
              </a:ext>
            </a:extLst>
          </p:cNvPr>
          <p:cNvSpPr/>
          <p:nvPr/>
        </p:nvSpPr>
        <p:spPr>
          <a:xfrm>
            <a:off x="11012593" y="441083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t>
            </a:r>
          </a:p>
        </p:txBody>
      </p:sp>
      <p:sp>
        <p:nvSpPr>
          <p:cNvPr id="90" name="Rectangle 89">
            <a:extLst>
              <a:ext uri="{FF2B5EF4-FFF2-40B4-BE49-F238E27FC236}">
                <a16:creationId xmlns:a16="http://schemas.microsoft.com/office/drawing/2014/main" id="{BBBC0286-0676-D24E-9BD2-B1FF80BCA971}"/>
              </a:ext>
            </a:extLst>
          </p:cNvPr>
          <p:cNvSpPr/>
          <p:nvPr/>
        </p:nvSpPr>
        <p:spPr>
          <a:xfrm>
            <a:off x="9535486" y="490884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F</a:t>
            </a:r>
          </a:p>
        </p:txBody>
      </p:sp>
      <p:sp>
        <p:nvSpPr>
          <p:cNvPr id="91" name="Rectangle 90">
            <a:extLst>
              <a:ext uri="{FF2B5EF4-FFF2-40B4-BE49-F238E27FC236}">
                <a16:creationId xmlns:a16="http://schemas.microsoft.com/office/drawing/2014/main" id="{C085D718-DF83-544E-A195-96D38350022E}"/>
              </a:ext>
            </a:extLst>
          </p:cNvPr>
          <p:cNvSpPr/>
          <p:nvPr/>
        </p:nvSpPr>
        <p:spPr>
          <a:xfrm>
            <a:off x="10520224" y="490884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
            </a:r>
          </a:p>
        </p:txBody>
      </p:sp>
      <p:sp>
        <p:nvSpPr>
          <p:cNvPr id="92" name="Rectangle 91">
            <a:extLst>
              <a:ext uri="{FF2B5EF4-FFF2-40B4-BE49-F238E27FC236}">
                <a16:creationId xmlns:a16="http://schemas.microsoft.com/office/drawing/2014/main" id="{45A0E601-1EED-9B41-BCC0-B5E979B449D5}"/>
              </a:ext>
            </a:extLst>
          </p:cNvPr>
          <p:cNvSpPr/>
          <p:nvPr/>
        </p:nvSpPr>
        <p:spPr>
          <a:xfrm>
            <a:off x="11012593" y="4908843"/>
            <a:ext cx="492370" cy="49236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a:t>
            </a:r>
          </a:p>
        </p:txBody>
      </p:sp>
      <p:sp>
        <p:nvSpPr>
          <p:cNvPr id="97" name="TextBox 96">
            <a:extLst>
              <a:ext uri="{FF2B5EF4-FFF2-40B4-BE49-F238E27FC236}">
                <a16:creationId xmlns:a16="http://schemas.microsoft.com/office/drawing/2014/main" id="{3C04058D-06D6-D548-A1D1-917A5F03F436}"/>
              </a:ext>
            </a:extLst>
          </p:cNvPr>
          <p:cNvSpPr txBox="1"/>
          <p:nvPr/>
        </p:nvSpPr>
        <p:spPr>
          <a:xfrm>
            <a:off x="2935405" y="2467049"/>
            <a:ext cx="813043" cy="461665"/>
          </a:xfrm>
          <a:prstGeom prst="rect">
            <a:avLst/>
          </a:prstGeom>
          <a:noFill/>
        </p:spPr>
        <p:txBody>
          <a:bodyPr wrap="none" rtlCol="0">
            <a:spAutoFit/>
          </a:bodyPr>
          <a:lstStyle/>
          <a:p>
            <a:r>
              <a:rPr lang="en-US" sz="2400" b="1" dirty="0"/>
              <a:t>ARM</a:t>
            </a:r>
          </a:p>
        </p:txBody>
      </p:sp>
      <p:sp>
        <p:nvSpPr>
          <p:cNvPr id="98" name="TextBox 97">
            <a:extLst>
              <a:ext uri="{FF2B5EF4-FFF2-40B4-BE49-F238E27FC236}">
                <a16:creationId xmlns:a16="http://schemas.microsoft.com/office/drawing/2014/main" id="{9F480312-8E5D-EE49-A109-6AFE549178F0}"/>
              </a:ext>
            </a:extLst>
          </p:cNvPr>
          <p:cNvSpPr txBox="1"/>
          <p:nvPr/>
        </p:nvSpPr>
        <p:spPr>
          <a:xfrm>
            <a:off x="8058379" y="2467049"/>
            <a:ext cx="636713" cy="461665"/>
          </a:xfrm>
          <a:prstGeom prst="rect">
            <a:avLst/>
          </a:prstGeom>
          <a:noFill/>
        </p:spPr>
        <p:txBody>
          <a:bodyPr wrap="none" rtlCol="0">
            <a:spAutoFit/>
          </a:bodyPr>
          <a:lstStyle/>
          <a:p>
            <a:r>
              <a:rPr lang="en-US" sz="2400" b="1" dirty="0"/>
              <a:t>x86</a:t>
            </a:r>
          </a:p>
        </p:txBody>
      </p:sp>
    </p:spTree>
    <p:extLst>
      <p:ext uri="{BB962C8B-B14F-4D97-AF65-F5344CB8AC3E}">
        <p14:creationId xmlns:p14="http://schemas.microsoft.com/office/powerpoint/2010/main" val="42184694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Calculating Performance</a:t>
            </a:r>
          </a:p>
        </p:txBody>
      </p:sp>
      <p:sp>
        <p:nvSpPr>
          <p:cNvPr id="3" name="Subtitle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79</a:t>
            </a:fld>
            <a:endParaRPr lang="en-US"/>
          </a:p>
        </p:txBody>
      </p:sp>
    </p:spTree>
    <p:extLst>
      <p:ext uri="{BB962C8B-B14F-4D97-AF65-F5344CB8AC3E}">
        <p14:creationId xmlns:p14="http://schemas.microsoft.com/office/powerpoint/2010/main" val="108175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367D50-443E-FE47-8719-BCA2813D146F}"/>
              </a:ext>
            </a:extLst>
          </p:cNvPr>
          <p:cNvSpPr>
            <a:spLocks noGrp="1"/>
          </p:cNvSpPr>
          <p:nvPr>
            <p:ph type="title"/>
          </p:nvPr>
        </p:nvSpPr>
        <p:spPr/>
        <p:txBody>
          <a:bodyPr/>
          <a:lstStyle/>
          <a:p>
            <a:r>
              <a:rPr lang="en-US" dirty="0"/>
              <a:t>By way of analogy…</a:t>
            </a:r>
          </a:p>
        </p:txBody>
      </p:sp>
      <p:sp>
        <p:nvSpPr>
          <p:cNvPr id="9" name="Content Placeholder 8">
            <a:extLst>
              <a:ext uri="{FF2B5EF4-FFF2-40B4-BE49-F238E27FC236}">
                <a16:creationId xmlns:a16="http://schemas.microsoft.com/office/drawing/2014/main" id="{5567120E-F7BF-E54C-AD8E-2E2206FC4371}"/>
              </a:ext>
            </a:extLst>
          </p:cNvPr>
          <p:cNvSpPr>
            <a:spLocks noGrp="1"/>
          </p:cNvSpPr>
          <p:nvPr>
            <p:ph sz="half" idx="2"/>
          </p:nvPr>
        </p:nvSpPr>
        <p:spPr/>
        <p:txBody>
          <a:bodyPr/>
          <a:lstStyle/>
          <a:p>
            <a:pPr marL="0" indent="0">
              <a:buNone/>
            </a:pPr>
            <a:r>
              <a:rPr lang="en-US" dirty="0"/>
              <a:t>Time to do a load of laundry with all-in-one washer/dryer:</a:t>
            </a:r>
          </a:p>
          <a:p>
            <a:endParaRPr lang="en-US" dirty="0"/>
          </a:p>
          <a:p>
            <a:r>
              <a:rPr lang="en-US" dirty="0"/>
              <a:t>Fetch dirty laundry</a:t>
            </a:r>
          </a:p>
          <a:p>
            <a:r>
              <a:rPr lang="en-US" dirty="0"/>
              <a:t>Wash load</a:t>
            </a:r>
          </a:p>
          <a:p>
            <a:r>
              <a:rPr lang="en-US" dirty="0"/>
              <a:t>Dry load</a:t>
            </a:r>
          </a:p>
          <a:p>
            <a:r>
              <a:rPr lang="en-US" dirty="0"/>
              <a:t>Fold clean laundry</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BF10555D-6742-7A4F-B1F4-0F0DC45223CA}"/>
              </a:ext>
            </a:extLst>
          </p:cNvPr>
          <p:cNvSpPr txBox="1"/>
          <p:nvPr/>
        </p:nvSpPr>
        <p:spPr>
          <a:xfrm>
            <a:off x="1734916" y="6158011"/>
            <a:ext cx="2545890" cy="246221"/>
          </a:xfrm>
          <a:prstGeom prst="rect">
            <a:avLst/>
          </a:prstGeom>
          <a:noFill/>
        </p:spPr>
        <p:txBody>
          <a:bodyPr wrap="none" rtlCol="0">
            <a:spAutoFit/>
          </a:bodyPr>
          <a:lstStyle/>
          <a:p>
            <a:r>
              <a:rPr lang="en-US" sz="1000" dirty="0"/>
              <a:t>https://</a:t>
            </a:r>
            <a:r>
              <a:rPr lang="en-US" sz="1000" dirty="0" err="1"/>
              <a:t>unsplash.com</a:t>
            </a:r>
            <a:r>
              <a:rPr lang="en-US" sz="1000" dirty="0"/>
              <a:t>/photos/aJN7zURQ1Wg</a:t>
            </a:r>
          </a:p>
        </p:txBody>
      </p:sp>
      <p:pic>
        <p:nvPicPr>
          <p:cNvPr id="17" name="Picture 4" descr="white plastic laundry basket beside black front load washing machine">
            <a:extLst>
              <a:ext uri="{FF2B5EF4-FFF2-40B4-BE49-F238E27FC236}">
                <a16:creationId xmlns:a16="http://schemas.microsoft.com/office/drawing/2014/main" id="{B563AEF9-892C-B844-891C-5ACFC00C3379}"/>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0761" t="8739" r="7564" b="21936"/>
          <a:stretch/>
        </p:blipFill>
        <p:spPr bwMode="auto">
          <a:xfrm>
            <a:off x="1720162" y="1825625"/>
            <a:ext cx="34176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30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dissolve">
                                      <p:cBhvr>
                                        <p:cTn id="11" dur="500"/>
                                        <p:tgtEl>
                                          <p:spTgt spid="9">
                                            <p:txEl>
                                              <p:pRg st="2" end="2"/>
                                            </p:txEl>
                                          </p:spTgt>
                                        </p:tgtEl>
                                      </p:cBhvr>
                                    </p:animEffect>
                                  </p:childTnLst>
                                </p:cTn>
                              </p:par>
                            </p:childTnLst>
                          </p:cTn>
                        </p:par>
                        <p:par>
                          <p:cTn id="12" fill="hold">
                            <p:stCondLst>
                              <p:cond delay="2000"/>
                            </p:stCondLst>
                            <p:childTnLst>
                              <p:par>
                                <p:cTn id="13" presetID="9" presetClass="entr" presetSubtype="0" fill="hold" grpId="0" nodeType="afterEffect">
                                  <p:stCondLst>
                                    <p:cond delay="50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dissolve">
                                      <p:cBhvr>
                                        <p:cTn id="15" dur="500"/>
                                        <p:tgtEl>
                                          <p:spTgt spid="9">
                                            <p:txEl>
                                              <p:pRg st="3" end="3"/>
                                            </p:txEl>
                                          </p:spTgt>
                                        </p:tgtEl>
                                      </p:cBhvr>
                                    </p:animEffect>
                                  </p:childTnLst>
                                </p:cTn>
                              </p:par>
                            </p:childTnLst>
                          </p:cTn>
                        </p:par>
                        <p:par>
                          <p:cTn id="16" fill="hold">
                            <p:stCondLst>
                              <p:cond delay="3000"/>
                            </p:stCondLst>
                            <p:childTnLst>
                              <p:par>
                                <p:cTn id="17" presetID="9" presetClass="entr" presetSubtype="0" fill="hold" grpId="0" nodeType="afterEffect">
                                  <p:stCondLst>
                                    <p:cond delay="50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dissolve">
                                      <p:cBhvr>
                                        <p:cTn id="19" dur="500"/>
                                        <p:tgtEl>
                                          <p:spTgt spid="9">
                                            <p:txEl>
                                              <p:pRg st="4" end="4"/>
                                            </p:txEl>
                                          </p:spTgt>
                                        </p:tgtEl>
                                      </p:cBhvr>
                                    </p:animEffect>
                                  </p:childTnLst>
                                </p:cTn>
                              </p:par>
                            </p:childTnLst>
                          </p:cTn>
                        </p:par>
                        <p:par>
                          <p:cTn id="20" fill="hold">
                            <p:stCondLst>
                              <p:cond delay="4000"/>
                            </p:stCondLst>
                            <p:childTnLst>
                              <p:par>
                                <p:cTn id="21" presetID="9" presetClass="entr" presetSubtype="0" fill="hold" grpId="0" nodeType="afterEffect">
                                  <p:stCondLst>
                                    <p:cond delay="50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dissolve">
                                      <p:cBhvr>
                                        <p:cTn id="2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Cycles Per Instruction, and Throughput</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Throughput</a:t>
            </a:r>
          </a:p>
          <a:p>
            <a:pPr lvl="1"/>
            <a:r>
              <a:rPr lang="en-US" dirty="0"/>
              <a:t>Rate at which instructions are processed</a:t>
            </a:r>
          </a:p>
          <a:p>
            <a:pPr lvl="1"/>
            <a:r>
              <a:rPr lang="en-US" dirty="0"/>
              <a:t>Clock rate divided by Cycles per Instruction</a:t>
            </a:r>
          </a:p>
          <a:p>
            <a:pPr lvl="1"/>
            <a:r>
              <a:rPr lang="en-US" dirty="0"/>
              <a:t>Earlier, we assumed an instruction finished each clock cycle</a:t>
            </a:r>
          </a:p>
          <a:p>
            <a:endParaRPr lang="en-US" dirty="0"/>
          </a:p>
          <a:p>
            <a:r>
              <a:rPr lang="en-US" dirty="0"/>
              <a:t>Cycles per Instruction (CPI)</a:t>
            </a:r>
          </a:p>
          <a:p>
            <a:pPr lvl="1"/>
            <a:r>
              <a:rPr lang="en-US" dirty="0"/>
              <a:t>Ideal: an instruction finishes each clock cycle</a:t>
            </a:r>
          </a:p>
          <a:p>
            <a:pPr lvl="1"/>
            <a:r>
              <a:rPr lang="en-US" dirty="0"/>
              <a:t>Reality: </a:t>
            </a:r>
            <a:r>
              <a:rPr lang="en-US" i="1" dirty="0"/>
              <a:t>most</a:t>
            </a:r>
            <a:r>
              <a:rPr lang="en-US" dirty="0"/>
              <a:t> of the time, an instruction finishes each clock cycle</a:t>
            </a:r>
          </a:p>
          <a:p>
            <a:pPr lvl="1"/>
            <a:r>
              <a:rPr lang="en-US" dirty="0"/>
              <a:t>Reality: sometimes a bubble “finishes” instead of an instruction</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6292974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Calculating CPI</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1825625"/>
            <a:ext cx="10854690" cy="4351338"/>
          </a:xfrm>
        </p:spPr>
        <p:txBody>
          <a:bodyPr>
            <a:normAutofit/>
          </a:bodyPr>
          <a:lstStyle/>
          <a:p>
            <a:pPr marL="0" indent="0">
              <a:buNone/>
            </a:pPr>
            <a:r>
              <a:rPr lang="en-US" dirty="0"/>
              <a:t>Average penalty for each instruction type: product of</a:t>
            </a:r>
          </a:p>
          <a:p>
            <a:r>
              <a:rPr lang="en-US" dirty="0"/>
              <a:t>Frequency of instruction occurring in a program</a:t>
            </a:r>
          </a:p>
          <a:p>
            <a:pPr lvl="1"/>
            <a:r>
              <a:rPr lang="en-US" dirty="0"/>
              <a:t>Example: </a:t>
            </a:r>
            <a:r>
              <a:rPr lang="en-US" dirty="0" err="1">
                <a:latin typeface="Lucida Console" panose="020B0609040504020204" pitchFamily="49" charset="0"/>
              </a:rPr>
              <a:t>ldr</a:t>
            </a:r>
            <a:r>
              <a:rPr lang="en-US" dirty="0"/>
              <a:t> is about 25% of instructions</a:t>
            </a:r>
          </a:p>
          <a:p>
            <a:r>
              <a:rPr lang="en-US" dirty="0"/>
              <a:t>Fraction of that instruction’s occurrences that result in a penalty</a:t>
            </a:r>
          </a:p>
          <a:p>
            <a:pPr lvl="1"/>
            <a:r>
              <a:rPr lang="en-US" dirty="0"/>
              <a:t>Example: 80% of the time, other instructions exist between the load and the use</a:t>
            </a:r>
          </a:p>
          <a:p>
            <a:pPr lvl="1"/>
            <a:r>
              <a:rPr lang="en-US" dirty="0"/>
              <a:t>Penalty for 20% of </a:t>
            </a:r>
            <a:r>
              <a:rPr lang="en-US" dirty="0" err="1">
                <a:latin typeface="Lucida Console" panose="020B0609040504020204" pitchFamily="49" charset="0"/>
              </a:rPr>
              <a:t>ldr</a:t>
            </a:r>
            <a:r>
              <a:rPr lang="en-US" dirty="0" err="1"/>
              <a:t>s</a:t>
            </a:r>
            <a:endParaRPr lang="en-US" dirty="0"/>
          </a:p>
          <a:p>
            <a:r>
              <a:rPr lang="en-US" dirty="0"/>
              <a:t>Number of bubbles injected when the penalty occurs</a:t>
            </a:r>
          </a:p>
          <a:p>
            <a:pPr lvl="1"/>
            <a:r>
              <a:rPr lang="en-US" dirty="0"/>
              <a:t>Example: When load penalty occurs, 1 bubble is injected</a:t>
            </a:r>
          </a:p>
          <a:p>
            <a:pPr marL="0" indent="0">
              <a:buNone/>
            </a:pPr>
            <a:r>
              <a:rPr lang="en-US" dirty="0"/>
              <a:t>Average load penalty: .25*.20*1 = 0.05</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602907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Calculating CPI</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1825625"/>
            <a:ext cx="10854690" cy="4351338"/>
          </a:xfrm>
        </p:spPr>
        <p:txBody>
          <a:bodyPr>
            <a:normAutofit/>
          </a:bodyPr>
          <a:lstStyle/>
          <a:p>
            <a:pPr marL="0" indent="0">
              <a:buNone/>
            </a:pPr>
            <a:r>
              <a:rPr lang="en-US" dirty="0"/>
              <a:t>Average total penalty for each instruction type: product of</a:t>
            </a:r>
          </a:p>
          <a:p>
            <a:r>
              <a:rPr lang="en-US" dirty="0"/>
              <a:t>Fraction of program’s instructions that are the instruction type</a:t>
            </a:r>
          </a:p>
          <a:p>
            <a:pPr lvl="1"/>
            <a:r>
              <a:rPr lang="en-US" dirty="0"/>
              <a:t>Example: </a:t>
            </a:r>
            <a:r>
              <a:rPr lang="en-US" dirty="0" err="1">
                <a:latin typeface="Lucida Console" panose="020B0609040504020204" pitchFamily="49" charset="0"/>
              </a:rPr>
              <a:t>ldr</a:t>
            </a:r>
            <a:r>
              <a:rPr lang="en-US" dirty="0"/>
              <a:t> is about 25% of instructions</a:t>
            </a:r>
          </a:p>
          <a:p>
            <a:r>
              <a:rPr lang="en-US" dirty="0"/>
              <a:t>Fraction of that instruction’s occurrences that result in a penalty</a:t>
            </a:r>
          </a:p>
          <a:p>
            <a:pPr lvl="1"/>
            <a:r>
              <a:rPr lang="en-US" dirty="0"/>
              <a:t>Example: 80% of the time, other instructions exist between the load and the use</a:t>
            </a:r>
          </a:p>
          <a:p>
            <a:pPr lvl="1"/>
            <a:r>
              <a:rPr lang="en-US" dirty="0"/>
              <a:t>Penalty for 20% of </a:t>
            </a:r>
            <a:r>
              <a:rPr lang="en-US" dirty="0" err="1">
                <a:latin typeface="Lucida Console" panose="020B0609040504020204" pitchFamily="49" charset="0"/>
              </a:rPr>
              <a:t>ldr</a:t>
            </a:r>
            <a:r>
              <a:rPr lang="en-US" dirty="0" err="1"/>
              <a:t>s</a:t>
            </a:r>
            <a:endParaRPr lang="en-US" dirty="0"/>
          </a:p>
          <a:p>
            <a:r>
              <a:rPr lang="en-US" dirty="0"/>
              <a:t>Number of bubbles injected when the penalty occurs</a:t>
            </a:r>
          </a:p>
          <a:p>
            <a:pPr lvl="1"/>
            <a:r>
              <a:rPr lang="en-US" dirty="0"/>
              <a:t>Example: When load penalty occurs, 1 bubble is injected</a:t>
            </a:r>
          </a:p>
          <a:p>
            <a:pPr marL="0" indent="0">
              <a:buNone/>
            </a:pPr>
            <a:r>
              <a:rPr lang="en-US" dirty="0"/>
              <a:t>Average load penalty: .25*.20*1 = 0.05</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7268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Calculating CPI</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Average total penalty: sum of penalties for each instruction type</a:t>
            </a:r>
          </a:p>
          <a:p>
            <a:endParaRPr lang="en-US" dirty="0"/>
          </a:p>
          <a:p>
            <a:r>
              <a:rPr lang="en-US" dirty="0"/>
              <a:t>CPI: ideal CPI plus average total penalty</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26929A30-BD64-7F42-BB3C-ED10930CCAC1}"/>
              </a:ext>
            </a:extLst>
          </p:cNvPr>
          <p:cNvPicPr>
            <a:picLocks noChangeAspect="1"/>
          </p:cNvPicPr>
          <p:nvPr/>
        </p:nvPicPr>
        <p:blipFill>
          <a:blip r:embed="rId2"/>
          <a:stretch>
            <a:fillRect/>
          </a:stretch>
        </p:blipFill>
        <p:spPr>
          <a:xfrm>
            <a:off x="1024890" y="3683144"/>
            <a:ext cx="10142220" cy="318150"/>
          </a:xfrm>
          <a:prstGeom prst="rect">
            <a:avLst/>
          </a:prstGeom>
        </p:spPr>
      </p:pic>
    </p:spTree>
    <p:extLst>
      <p:ext uri="{BB962C8B-B14F-4D97-AF65-F5344CB8AC3E}">
        <p14:creationId xmlns:p14="http://schemas.microsoft.com/office/powerpoint/2010/main" val="14188428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Example CPI </a:t>
            </a:r>
            <a:r>
              <a:rPr lang="en-US" dirty="0" err="1"/>
              <a:t>Calcuation</a:t>
            </a:r>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aphicFrame>
        <p:nvGraphicFramePr>
          <p:cNvPr id="7" name="Content Placeholder 6">
            <a:extLst>
              <a:ext uri="{FF2B5EF4-FFF2-40B4-BE49-F238E27FC236}">
                <a16:creationId xmlns:a16="http://schemas.microsoft.com/office/drawing/2014/main" id="{115C4711-8F87-FB47-85A4-2FF938672987}"/>
              </a:ext>
            </a:extLst>
          </p:cNvPr>
          <p:cNvGraphicFramePr>
            <a:graphicFrameLocks noGrp="1"/>
          </p:cNvGraphicFramePr>
          <p:nvPr>
            <p:ph idx="1"/>
            <p:extLst>
              <p:ext uri="{D42A27DB-BD31-4B8C-83A1-F6EECF244321}">
                <p14:modId xmlns:p14="http://schemas.microsoft.com/office/powerpoint/2010/main" val="3784430316"/>
              </p:ext>
            </p:extLst>
          </p:nvPr>
        </p:nvGraphicFramePr>
        <p:xfrm>
          <a:off x="2171700" y="2029326"/>
          <a:ext cx="7848600" cy="212344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70840">
                <a:tc>
                  <a:txBody>
                    <a:bodyPr/>
                    <a:lstStyle/>
                    <a:p>
                      <a:r>
                        <a:rPr lang="en-US" dirty="0"/>
                        <a:t>Instruction</a:t>
                      </a:r>
                    </a:p>
                  </a:txBody>
                  <a:tcPr/>
                </a:tc>
                <a:tc>
                  <a:txBody>
                    <a:bodyPr/>
                    <a:lstStyle/>
                    <a:p>
                      <a:r>
                        <a:rPr lang="en-US" dirty="0"/>
                        <a:t>Instruction</a:t>
                      </a:r>
                      <a:r>
                        <a:rPr lang="en-US" baseline="0" dirty="0"/>
                        <a:t> Frequency</a:t>
                      </a:r>
                      <a:endParaRPr lang="en-US" dirty="0"/>
                    </a:p>
                  </a:txBody>
                  <a:tcPr/>
                </a:tc>
                <a:tc>
                  <a:txBody>
                    <a:bodyPr/>
                    <a:lstStyle/>
                    <a:p>
                      <a:r>
                        <a:rPr lang="en-US" dirty="0"/>
                        <a:t>Condition frequency</a:t>
                      </a:r>
                    </a:p>
                  </a:txBody>
                  <a:tcPr/>
                </a:tc>
                <a:tc>
                  <a:txBody>
                    <a:bodyPr/>
                    <a:lstStyle/>
                    <a:p>
                      <a:r>
                        <a:rPr lang="en-US" dirty="0"/>
                        <a:t>Stalls/Bubbles</a:t>
                      </a:r>
                    </a:p>
                  </a:txBody>
                  <a:tcPr/>
                </a:tc>
                <a:tc>
                  <a:txBody>
                    <a:bodyPr/>
                    <a:lstStyle/>
                    <a:p>
                      <a:r>
                        <a:rPr lang="en-US" dirty="0"/>
                        <a:t>Product</a:t>
                      </a:r>
                    </a:p>
                  </a:txBody>
                  <a:tcPr/>
                </a:tc>
                <a:extLst>
                  <a:ext uri="{0D108BD9-81ED-4DB2-BD59-A6C34878D82A}">
                    <a16:rowId xmlns:a16="http://schemas.microsoft.com/office/drawing/2014/main" val="10000"/>
                  </a:ext>
                </a:extLst>
              </a:tr>
              <a:tr h="370840">
                <a:tc>
                  <a:txBody>
                    <a:bodyPr/>
                    <a:lstStyle/>
                    <a:p>
                      <a:r>
                        <a:rPr lang="en-US" dirty="0" err="1">
                          <a:latin typeface="Lucida Console" panose="020B0609040504020204" pitchFamily="49" charset="0"/>
                        </a:rPr>
                        <a:t>ldr</a:t>
                      </a:r>
                      <a:endParaRPr lang="en-US" dirty="0">
                        <a:latin typeface="Lucida Console" panose="020B0609040504020204" pitchFamily="49" charset="0"/>
                      </a:endParaRPr>
                    </a:p>
                  </a:txBody>
                  <a:tcPr/>
                </a:tc>
                <a:tc>
                  <a:txBody>
                    <a:bodyPr/>
                    <a:lstStyle/>
                    <a:p>
                      <a:pPr algn="r"/>
                      <a:r>
                        <a:rPr lang="en-US" dirty="0"/>
                        <a:t>0.25</a:t>
                      </a:r>
                    </a:p>
                  </a:txBody>
                  <a:tcPr/>
                </a:tc>
                <a:tc>
                  <a:txBody>
                    <a:bodyPr/>
                    <a:lstStyle/>
                    <a:p>
                      <a:pPr algn="r"/>
                      <a:r>
                        <a:rPr lang="en-US" dirty="0"/>
                        <a:t>0.20</a:t>
                      </a:r>
                    </a:p>
                  </a:txBody>
                  <a:tcPr/>
                </a:tc>
                <a:tc>
                  <a:txBody>
                    <a:bodyPr/>
                    <a:lstStyle/>
                    <a:p>
                      <a:pPr algn="r"/>
                      <a:r>
                        <a:rPr lang="en-US" dirty="0"/>
                        <a:t>1</a:t>
                      </a:r>
                    </a:p>
                  </a:txBody>
                  <a:tcPr/>
                </a:tc>
                <a:tc>
                  <a:txBody>
                    <a:bodyPr/>
                    <a:lstStyle/>
                    <a:p>
                      <a:pPr algn="r"/>
                      <a:r>
                        <a:rPr lang="en-US" dirty="0"/>
                        <a:t>0.05</a:t>
                      </a:r>
                    </a:p>
                  </a:txBody>
                  <a:tcPr/>
                </a:tc>
                <a:extLst>
                  <a:ext uri="{0D108BD9-81ED-4DB2-BD59-A6C34878D82A}">
                    <a16:rowId xmlns:a16="http://schemas.microsoft.com/office/drawing/2014/main" val="10001"/>
                  </a:ext>
                </a:extLst>
              </a:tr>
              <a:tr h="370840">
                <a:tc>
                  <a:txBody>
                    <a:bodyPr/>
                    <a:lstStyle/>
                    <a:p>
                      <a:r>
                        <a:rPr lang="en-US" dirty="0" err="1">
                          <a:latin typeface="Lucida Console" panose="020B0609040504020204" pitchFamily="49" charset="0"/>
                        </a:rPr>
                        <a:t>bXX</a:t>
                      </a:r>
                      <a:endParaRPr lang="en-US" dirty="0">
                        <a:latin typeface="Lucida Console" panose="020B0609040504020204" pitchFamily="49" charset="0"/>
                      </a:endParaRPr>
                    </a:p>
                  </a:txBody>
                  <a:tcPr/>
                </a:tc>
                <a:tc>
                  <a:txBody>
                    <a:bodyPr/>
                    <a:lstStyle/>
                    <a:p>
                      <a:pPr algn="r"/>
                      <a:r>
                        <a:rPr lang="en-US" dirty="0"/>
                        <a:t>0.20</a:t>
                      </a:r>
                    </a:p>
                  </a:txBody>
                  <a:tcPr/>
                </a:tc>
                <a:tc>
                  <a:txBody>
                    <a:bodyPr/>
                    <a:lstStyle/>
                    <a:p>
                      <a:pPr algn="r"/>
                      <a:r>
                        <a:rPr lang="en-US" dirty="0"/>
                        <a:t>0.40</a:t>
                      </a:r>
                    </a:p>
                  </a:txBody>
                  <a:tcPr/>
                </a:tc>
                <a:tc>
                  <a:txBody>
                    <a:bodyPr/>
                    <a:lstStyle/>
                    <a:p>
                      <a:pPr algn="r"/>
                      <a:r>
                        <a:rPr lang="en-US" dirty="0"/>
                        <a:t>1</a:t>
                      </a:r>
                    </a:p>
                  </a:txBody>
                  <a:tcPr/>
                </a:tc>
                <a:tc>
                  <a:txBody>
                    <a:bodyPr/>
                    <a:lstStyle/>
                    <a:p>
                      <a:pPr algn="r"/>
                      <a:r>
                        <a:rPr lang="en-US" dirty="0"/>
                        <a:t>0.08</a:t>
                      </a:r>
                    </a:p>
                  </a:txBody>
                  <a:tcPr/>
                </a:tc>
                <a:extLst>
                  <a:ext uri="{0D108BD9-81ED-4DB2-BD59-A6C34878D82A}">
                    <a16:rowId xmlns:a16="http://schemas.microsoft.com/office/drawing/2014/main" val="10002"/>
                  </a:ext>
                </a:extLst>
              </a:tr>
              <a:tr h="370840">
                <a:tc>
                  <a:txBody>
                    <a:bodyPr/>
                    <a:lstStyle/>
                    <a:p>
                      <a:r>
                        <a:rPr lang="en-US" dirty="0">
                          <a:latin typeface="Lucida Console" panose="020B0609040504020204" pitchFamily="49" charset="0"/>
                        </a:rPr>
                        <a:t>ret</a:t>
                      </a:r>
                    </a:p>
                  </a:txBody>
                  <a:tcPr/>
                </a:tc>
                <a:tc>
                  <a:txBody>
                    <a:bodyPr/>
                    <a:lstStyle/>
                    <a:p>
                      <a:pPr algn="r"/>
                      <a:r>
                        <a:rPr lang="en-US" dirty="0"/>
                        <a:t>0.02</a:t>
                      </a:r>
                    </a:p>
                  </a:txBody>
                  <a:tcPr/>
                </a:tc>
                <a:tc>
                  <a:txBody>
                    <a:bodyPr/>
                    <a:lstStyle/>
                    <a:p>
                      <a:pPr algn="r"/>
                      <a:r>
                        <a:rPr lang="en-US" dirty="0"/>
                        <a:t>1.00</a:t>
                      </a:r>
                    </a:p>
                  </a:txBody>
                  <a:tcPr/>
                </a:tc>
                <a:tc>
                  <a:txBody>
                    <a:bodyPr/>
                    <a:lstStyle/>
                    <a:p>
                      <a:pPr algn="r"/>
                      <a:r>
                        <a:rPr lang="en-US" dirty="0"/>
                        <a:t>3</a:t>
                      </a:r>
                    </a:p>
                  </a:txBody>
                  <a:tcPr/>
                </a:tc>
                <a:tc>
                  <a:txBody>
                    <a:bodyPr/>
                    <a:lstStyle/>
                    <a:p>
                      <a:pPr algn="r"/>
                      <a:r>
                        <a:rPr lang="en-US" dirty="0"/>
                        <a:t>0.06</a:t>
                      </a:r>
                    </a:p>
                  </a:txBody>
                  <a:tcPr/>
                </a:tc>
                <a:extLst>
                  <a:ext uri="{0D108BD9-81ED-4DB2-BD59-A6C34878D82A}">
                    <a16:rowId xmlns:a16="http://schemas.microsoft.com/office/drawing/2014/main" val="10003"/>
                  </a:ext>
                </a:extLst>
              </a:tr>
              <a:tr h="370840">
                <a:tc>
                  <a:txBody>
                    <a:bodyPr/>
                    <a:lstStyle/>
                    <a:p>
                      <a:r>
                        <a:rPr lang="en-US" dirty="0"/>
                        <a:t>Total Penalty</a:t>
                      </a:r>
                    </a:p>
                  </a:txBody>
                  <a:tcPr/>
                </a:tc>
                <a:tc>
                  <a:txBody>
                    <a:bodyPr/>
                    <a:lstStyle/>
                    <a:p>
                      <a:pPr algn="r"/>
                      <a:endParaRPr lang="en-US" dirty="0"/>
                    </a:p>
                  </a:txBody>
                  <a:tcPr/>
                </a:tc>
                <a:tc>
                  <a:txBody>
                    <a:bodyPr/>
                    <a:lstStyle/>
                    <a:p>
                      <a:pPr algn="r"/>
                      <a:endParaRPr lang="en-US" dirty="0"/>
                    </a:p>
                  </a:txBody>
                  <a:tcPr/>
                </a:tc>
                <a:tc>
                  <a:txBody>
                    <a:bodyPr/>
                    <a:lstStyle/>
                    <a:p>
                      <a:pPr algn="r"/>
                      <a:endParaRPr lang="en-US"/>
                    </a:p>
                  </a:txBody>
                  <a:tcPr/>
                </a:tc>
                <a:tc>
                  <a:txBody>
                    <a:bodyPr/>
                    <a:lstStyle/>
                    <a:p>
                      <a:pPr algn="r"/>
                      <a:r>
                        <a:rPr lang="en-US" dirty="0"/>
                        <a:t>0.19</a:t>
                      </a:r>
                    </a:p>
                  </a:txBody>
                  <a:tcPr/>
                </a:tc>
                <a:extLst>
                  <a:ext uri="{0D108BD9-81ED-4DB2-BD59-A6C34878D82A}">
                    <a16:rowId xmlns:a16="http://schemas.microsoft.com/office/drawing/2014/main" val="10004"/>
                  </a:ext>
                </a:extLst>
              </a:tr>
            </a:tbl>
          </a:graphicData>
        </a:graphic>
      </p:graphicFrame>
      <p:pic>
        <p:nvPicPr>
          <p:cNvPr id="9" name="Picture 8">
            <a:extLst>
              <a:ext uri="{FF2B5EF4-FFF2-40B4-BE49-F238E27FC236}">
                <a16:creationId xmlns:a16="http://schemas.microsoft.com/office/drawing/2014/main" id="{C03E9CC3-1E1B-0441-B6E3-F747E42B879C}"/>
              </a:ext>
            </a:extLst>
          </p:cNvPr>
          <p:cNvPicPr>
            <a:picLocks noChangeAspect="1"/>
          </p:cNvPicPr>
          <p:nvPr/>
        </p:nvPicPr>
        <p:blipFill>
          <a:blip r:embed="rId2"/>
          <a:stretch>
            <a:fillRect/>
          </a:stretch>
        </p:blipFill>
        <p:spPr>
          <a:xfrm>
            <a:off x="838200" y="4527000"/>
            <a:ext cx="10515600" cy="1350718"/>
          </a:xfrm>
          <a:prstGeom prst="rect">
            <a:avLst/>
          </a:prstGeom>
        </p:spPr>
      </p:pic>
    </p:spTree>
    <p:extLst>
      <p:ext uri="{BB962C8B-B14F-4D97-AF65-F5344CB8AC3E}">
        <p14:creationId xmlns:p14="http://schemas.microsoft.com/office/powerpoint/2010/main" val="31585365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Comparing Designs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aphicFrame>
        <p:nvGraphicFramePr>
          <p:cNvPr id="7" name="Content Placeholder 6">
            <a:extLst>
              <a:ext uri="{FF2B5EF4-FFF2-40B4-BE49-F238E27FC236}">
                <a16:creationId xmlns:a16="http://schemas.microsoft.com/office/drawing/2014/main" id="{115C4711-8F87-FB47-85A4-2FF938672987}"/>
              </a:ext>
            </a:extLst>
          </p:cNvPr>
          <p:cNvGraphicFramePr>
            <a:graphicFrameLocks noGrp="1"/>
          </p:cNvGraphicFramePr>
          <p:nvPr>
            <p:ph idx="1"/>
            <p:extLst>
              <p:ext uri="{D42A27DB-BD31-4B8C-83A1-F6EECF244321}">
                <p14:modId xmlns:p14="http://schemas.microsoft.com/office/powerpoint/2010/main" val="2330215078"/>
              </p:ext>
            </p:extLst>
          </p:nvPr>
        </p:nvGraphicFramePr>
        <p:xfrm>
          <a:off x="2171700" y="2502744"/>
          <a:ext cx="7848600" cy="212344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70840">
                <a:tc>
                  <a:txBody>
                    <a:bodyPr/>
                    <a:lstStyle/>
                    <a:p>
                      <a:r>
                        <a:rPr lang="en-US" dirty="0"/>
                        <a:t>Instruction</a:t>
                      </a:r>
                    </a:p>
                  </a:txBody>
                  <a:tcPr/>
                </a:tc>
                <a:tc>
                  <a:txBody>
                    <a:bodyPr/>
                    <a:lstStyle/>
                    <a:p>
                      <a:r>
                        <a:rPr lang="en-US" dirty="0"/>
                        <a:t>Instruction</a:t>
                      </a:r>
                      <a:r>
                        <a:rPr lang="en-US" baseline="0" dirty="0"/>
                        <a:t> Frequency</a:t>
                      </a:r>
                      <a:endParaRPr lang="en-US" dirty="0"/>
                    </a:p>
                  </a:txBody>
                  <a:tcPr/>
                </a:tc>
                <a:tc>
                  <a:txBody>
                    <a:bodyPr/>
                    <a:lstStyle/>
                    <a:p>
                      <a:r>
                        <a:rPr lang="en-US" dirty="0"/>
                        <a:t>Condition frequency</a:t>
                      </a:r>
                    </a:p>
                  </a:txBody>
                  <a:tcPr/>
                </a:tc>
                <a:tc>
                  <a:txBody>
                    <a:bodyPr/>
                    <a:lstStyle/>
                    <a:p>
                      <a:r>
                        <a:rPr lang="en-US" dirty="0"/>
                        <a:t>Stalls/Bubbles</a:t>
                      </a:r>
                    </a:p>
                  </a:txBody>
                  <a:tcPr/>
                </a:tc>
                <a:tc>
                  <a:txBody>
                    <a:bodyPr/>
                    <a:lstStyle/>
                    <a:p>
                      <a:r>
                        <a:rPr lang="en-US" dirty="0"/>
                        <a:t>Product</a:t>
                      </a:r>
                    </a:p>
                  </a:txBody>
                  <a:tcPr/>
                </a:tc>
                <a:extLst>
                  <a:ext uri="{0D108BD9-81ED-4DB2-BD59-A6C34878D82A}">
                    <a16:rowId xmlns:a16="http://schemas.microsoft.com/office/drawing/2014/main" val="10000"/>
                  </a:ext>
                </a:extLst>
              </a:tr>
              <a:tr h="370840">
                <a:tc>
                  <a:txBody>
                    <a:bodyPr/>
                    <a:lstStyle/>
                    <a:p>
                      <a:r>
                        <a:rPr lang="en-US" dirty="0" err="1">
                          <a:latin typeface="Lucida Console" panose="020B0609040504020204" pitchFamily="49" charset="0"/>
                        </a:rPr>
                        <a:t>ldr</a:t>
                      </a:r>
                      <a:endParaRPr lang="en-US" dirty="0">
                        <a:latin typeface="Lucida Console" panose="020B0609040504020204" pitchFamily="49" charset="0"/>
                      </a:endParaRPr>
                    </a:p>
                  </a:txBody>
                  <a:tcPr/>
                </a:tc>
                <a:tc>
                  <a:txBody>
                    <a:bodyPr/>
                    <a:lstStyle/>
                    <a:p>
                      <a:pPr algn="r"/>
                      <a:r>
                        <a:rPr lang="en-US" dirty="0"/>
                        <a:t>0.25</a:t>
                      </a:r>
                    </a:p>
                  </a:txBody>
                  <a:tcPr/>
                </a:tc>
                <a:tc>
                  <a:txBody>
                    <a:bodyPr/>
                    <a:lstStyle/>
                    <a:p>
                      <a:pPr algn="r"/>
                      <a:r>
                        <a:rPr lang="en-US" dirty="0"/>
                        <a:t>0.20</a:t>
                      </a:r>
                    </a:p>
                  </a:txBody>
                  <a:tcPr/>
                </a:tc>
                <a:tc>
                  <a:txBody>
                    <a:bodyPr/>
                    <a:lstStyle/>
                    <a:p>
                      <a:pPr algn="r"/>
                      <a:r>
                        <a:rPr lang="en-US" dirty="0"/>
                        <a:t>1</a:t>
                      </a:r>
                    </a:p>
                  </a:txBody>
                  <a:tcPr/>
                </a:tc>
                <a:tc>
                  <a:txBody>
                    <a:bodyPr/>
                    <a:lstStyle/>
                    <a:p>
                      <a:pPr algn="r"/>
                      <a:r>
                        <a:rPr lang="en-US" dirty="0"/>
                        <a:t>0.05</a:t>
                      </a:r>
                    </a:p>
                  </a:txBody>
                  <a:tcPr/>
                </a:tc>
                <a:extLst>
                  <a:ext uri="{0D108BD9-81ED-4DB2-BD59-A6C34878D82A}">
                    <a16:rowId xmlns:a16="http://schemas.microsoft.com/office/drawing/2014/main" val="10001"/>
                  </a:ext>
                </a:extLst>
              </a:tr>
              <a:tr h="370840">
                <a:tc>
                  <a:txBody>
                    <a:bodyPr/>
                    <a:lstStyle/>
                    <a:p>
                      <a:r>
                        <a:rPr lang="en-US" dirty="0" err="1">
                          <a:latin typeface="Lucida Console" panose="020B0609040504020204" pitchFamily="49" charset="0"/>
                        </a:rPr>
                        <a:t>bXX</a:t>
                      </a:r>
                      <a:endParaRPr lang="en-US" dirty="0">
                        <a:latin typeface="Lucida Console" panose="020B0609040504020204" pitchFamily="49" charset="0"/>
                      </a:endParaRPr>
                    </a:p>
                  </a:txBody>
                  <a:tcPr/>
                </a:tc>
                <a:tc>
                  <a:txBody>
                    <a:bodyPr/>
                    <a:lstStyle/>
                    <a:p>
                      <a:pPr algn="r"/>
                      <a:r>
                        <a:rPr lang="en-US" dirty="0"/>
                        <a:t>0.20</a:t>
                      </a:r>
                    </a:p>
                  </a:txBody>
                  <a:tcPr/>
                </a:tc>
                <a:tc>
                  <a:txBody>
                    <a:bodyPr/>
                    <a:lstStyle/>
                    <a:p>
                      <a:pPr algn="r"/>
                      <a:r>
                        <a:rPr lang="en-US" dirty="0"/>
                        <a:t>0.40</a:t>
                      </a:r>
                    </a:p>
                  </a:txBody>
                  <a:tcPr/>
                </a:tc>
                <a:tc>
                  <a:txBody>
                    <a:bodyPr/>
                    <a:lstStyle/>
                    <a:p>
                      <a:pPr algn="r"/>
                      <a:r>
                        <a:rPr lang="en-US" dirty="0"/>
                        <a:t>2</a:t>
                      </a:r>
                    </a:p>
                  </a:txBody>
                  <a:tcPr/>
                </a:tc>
                <a:tc>
                  <a:txBody>
                    <a:bodyPr/>
                    <a:lstStyle/>
                    <a:p>
                      <a:pPr algn="r"/>
                      <a:r>
                        <a:rPr lang="en-US" dirty="0"/>
                        <a:t>0.16</a:t>
                      </a:r>
                    </a:p>
                  </a:txBody>
                  <a:tcPr/>
                </a:tc>
                <a:extLst>
                  <a:ext uri="{0D108BD9-81ED-4DB2-BD59-A6C34878D82A}">
                    <a16:rowId xmlns:a16="http://schemas.microsoft.com/office/drawing/2014/main" val="10002"/>
                  </a:ext>
                </a:extLst>
              </a:tr>
              <a:tr h="370840">
                <a:tc>
                  <a:txBody>
                    <a:bodyPr/>
                    <a:lstStyle/>
                    <a:p>
                      <a:r>
                        <a:rPr lang="en-US" dirty="0">
                          <a:latin typeface="Lucida Console" panose="020B0609040504020204" pitchFamily="49" charset="0"/>
                        </a:rPr>
                        <a:t>ret</a:t>
                      </a:r>
                    </a:p>
                  </a:txBody>
                  <a:tcPr/>
                </a:tc>
                <a:tc>
                  <a:txBody>
                    <a:bodyPr/>
                    <a:lstStyle/>
                    <a:p>
                      <a:pPr algn="r"/>
                      <a:r>
                        <a:rPr lang="en-US" dirty="0"/>
                        <a:t>0.02</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0.02</a:t>
                      </a:r>
                    </a:p>
                  </a:txBody>
                  <a:tcPr/>
                </a:tc>
                <a:extLst>
                  <a:ext uri="{0D108BD9-81ED-4DB2-BD59-A6C34878D82A}">
                    <a16:rowId xmlns:a16="http://schemas.microsoft.com/office/drawing/2014/main" val="10003"/>
                  </a:ext>
                </a:extLst>
              </a:tr>
              <a:tr h="370840">
                <a:tc>
                  <a:txBody>
                    <a:bodyPr/>
                    <a:lstStyle/>
                    <a:p>
                      <a:r>
                        <a:rPr lang="en-US" dirty="0"/>
                        <a:t>Total Penalty</a:t>
                      </a:r>
                    </a:p>
                  </a:txBody>
                  <a:tcPr/>
                </a:tc>
                <a:tc>
                  <a:txBody>
                    <a:bodyPr/>
                    <a:lstStyle/>
                    <a:p>
                      <a:pPr algn="r"/>
                      <a:endParaRPr lang="en-US" dirty="0"/>
                    </a:p>
                  </a:txBody>
                  <a:tcPr/>
                </a:tc>
                <a:tc>
                  <a:txBody>
                    <a:bodyPr/>
                    <a:lstStyle/>
                    <a:p>
                      <a:pPr algn="r"/>
                      <a:endParaRPr lang="en-US" dirty="0"/>
                    </a:p>
                  </a:txBody>
                  <a:tcPr/>
                </a:tc>
                <a:tc>
                  <a:txBody>
                    <a:bodyPr/>
                    <a:lstStyle/>
                    <a:p>
                      <a:pPr algn="r"/>
                      <a:endParaRPr lang="en-US"/>
                    </a:p>
                  </a:txBody>
                  <a:tcPr/>
                </a:tc>
                <a:tc>
                  <a:txBody>
                    <a:bodyPr/>
                    <a:lstStyle/>
                    <a:p>
                      <a:pPr algn="r"/>
                      <a:r>
                        <a:rPr lang="en-US" dirty="0"/>
                        <a:t>0.23</a:t>
                      </a:r>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203E69B4-928C-C84E-8635-60273B1106B2}"/>
              </a:ext>
            </a:extLst>
          </p:cNvPr>
          <p:cNvSpPr txBox="1"/>
          <p:nvPr/>
        </p:nvSpPr>
        <p:spPr>
          <a:xfrm>
            <a:off x="1265323" y="1374816"/>
            <a:ext cx="9009198" cy="830997"/>
          </a:xfrm>
          <a:prstGeom prst="rect">
            <a:avLst/>
          </a:prstGeom>
          <a:noFill/>
        </p:spPr>
        <p:txBody>
          <a:bodyPr wrap="none" rtlCol="0">
            <a:spAutoFit/>
          </a:bodyPr>
          <a:lstStyle/>
          <a:p>
            <a:r>
              <a:rPr lang="en-US" sz="2400" dirty="0"/>
              <a:t>Let’s try a different design that reduces the return penalty from 3 to 1</a:t>
            </a:r>
            <a:br>
              <a:rPr lang="en-US" sz="2400" dirty="0"/>
            </a:br>
            <a:r>
              <a:rPr lang="en-US" sz="2400" dirty="0"/>
              <a:t>but increases the branch penalty from 1 to 2 – is this an improvement?</a:t>
            </a:r>
          </a:p>
        </p:txBody>
      </p:sp>
      <p:pic>
        <p:nvPicPr>
          <p:cNvPr id="8" name="Picture 7">
            <a:extLst>
              <a:ext uri="{FF2B5EF4-FFF2-40B4-BE49-F238E27FC236}">
                <a16:creationId xmlns:a16="http://schemas.microsoft.com/office/drawing/2014/main" id="{E40F4BA9-F191-1144-AE08-1D0B0EC4F9EF}"/>
              </a:ext>
            </a:extLst>
          </p:cNvPr>
          <p:cNvPicPr>
            <a:picLocks noChangeAspect="1"/>
          </p:cNvPicPr>
          <p:nvPr/>
        </p:nvPicPr>
        <p:blipFill>
          <a:blip r:embed="rId2"/>
          <a:stretch>
            <a:fillRect/>
          </a:stretch>
        </p:blipFill>
        <p:spPr>
          <a:xfrm>
            <a:off x="838200" y="4806380"/>
            <a:ext cx="10515600" cy="1350718"/>
          </a:xfrm>
          <a:prstGeom prst="rect">
            <a:avLst/>
          </a:prstGeom>
        </p:spPr>
      </p:pic>
      <p:sp>
        <p:nvSpPr>
          <p:cNvPr id="10" name="Rectangle 9">
            <a:extLst>
              <a:ext uri="{FF2B5EF4-FFF2-40B4-BE49-F238E27FC236}">
                <a16:creationId xmlns:a16="http://schemas.microsoft.com/office/drawing/2014/main" id="{A84ED2FB-8CA5-3B42-975E-C9D628C84461}"/>
              </a:ext>
            </a:extLst>
          </p:cNvPr>
          <p:cNvSpPr/>
          <p:nvPr/>
        </p:nvSpPr>
        <p:spPr>
          <a:xfrm>
            <a:off x="8467106" y="3146961"/>
            <a:ext cx="1553194" cy="147922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2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xit" presetSubtype="0" fill="hold" grpId="0" nodeType="withEffect">
                                  <p:stCondLst>
                                    <p:cond delay="0"/>
                                  </p:stCondLst>
                                  <p:childTnLst>
                                    <p:animEffect transition="out" filter="dissolv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Comparing Branch Prediction Strategies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86</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aphicFrame>
        <p:nvGraphicFramePr>
          <p:cNvPr id="9" name="Content Placeholder 6">
            <a:extLst>
              <a:ext uri="{FF2B5EF4-FFF2-40B4-BE49-F238E27FC236}">
                <a16:creationId xmlns:a16="http://schemas.microsoft.com/office/drawing/2014/main" id="{9EDE9EA2-393E-7A45-BD66-786723E53F54}"/>
              </a:ext>
            </a:extLst>
          </p:cNvPr>
          <p:cNvGraphicFramePr>
            <a:graphicFrameLocks noGrp="1"/>
          </p:cNvGraphicFramePr>
          <p:nvPr>
            <p:ph sz="half" idx="1"/>
            <p:extLst>
              <p:ext uri="{D42A27DB-BD31-4B8C-83A1-F6EECF244321}">
                <p14:modId xmlns:p14="http://schemas.microsoft.com/office/powerpoint/2010/main" val="3520314535"/>
              </p:ext>
            </p:extLst>
          </p:nvPr>
        </p:nvGraphicFramePr>
        <p:xfrm>
          <a:off x="350323" y="1825625"/>
          <a:ext cx="5669478" cy="2123440"/>
        </p:xfrm>
        <a:graphic>
          <a:graphicData uri="http://schemas.openxmlformats.org/drawingml/2006/table">
            <a:tbl>
              <a:tblPr firstRow="1" bandRow="1">
                <a:tableStyleId>{5C22544A-7EE6-4342-B048-85BDC9FD1C3A}</a:tableStyleId>
              </a:tblPr>
              <a:tblGrid>
                <a:gridCol w="1216231">
                  <a:extLst>
                    <a:ext uri="{9D8B030D-6E8A-4147-A177-3AD203B41FA5}">
                      <a16:colId xmlns:a16="http://schemas.microsoft.com/office/drawing/2014/main" val="20000"/>
                    </a:ext>
                  </a:extLst>
                </a:gridCol>
                <a:gridCol w="1294411">
                  <a:extLst>
                    <a:ext uri="{9D8B030D-6E8A-4147-A177-3AD203B41FA5}">
                      <a16:colId xmlns:a16="http://schemas.microsoft.com/office/drawing/2014/main" val="20001"/>
                    </a:ext>
                  </a:extLst>
                </a:gridCol>
                <a:gridCol w="1235033">
                  <a:extLst>
                    <a:ext uri="{9D8B030D-6E8A-4147-A177-3AD203B41FA5}">
                      <a16:colId xmlns:a16="http://schemas.microsoft.com/office/drawing/2014/main" val="20002"/>
                    </a:ext>
                  </a:extLst>
                </a:gridCol>
                <a:gridCol w="985652">
                  <a:extLst>
                    <a:ext uri="{9D8B030D-6E8A-4147-A177-3AD203B41FA5}">
                      <a16:colId xmlns:a16="http://schemas.microsoft.com/office/drawing/2014/main" val="20003"/>
                    </a:ext>
                  </a:extLst>
                </a:gridCol>
                <a:gridCol w="938151">
                  <a:extLst>
                    <a:ext uri="{9D8B030D-6E8A-4147-A177-3AD203B41FA5}">
                      <a16:colId xmlns:a16="http://schemas.microsoft.com/office/drawing/2014/main" val="20004"/>
                    </a:ext>
                  </a:extLst>
                </a:gridCol>
              </a:tblGrid>
              <a:tr h="370840">
                <a:tc>
                  <a:txBody>
                    <a:bodyPr/>
                    <a:lstStyle/>
                    <a:p>
                      <a:r>
                        <a:rPr lang="en-US" dirty="0"/>
                        <a:t>Instruction</a:t>
                      </a:r>
                    </a:p>
                  </a:txBody>
                  <a:tcPr/>
                </a:tc>
                <a:tc>
                  <a:txBody>
                    <a:bodyPr/>
                    <a:lstStyle/>
                    <a:p>
                      <a:r>
                        <a:rPr lang="en-US" dirty="0"/>
                        <a:t>Instruction</a:t>
                      </a:r>
                      <a:r>
                        <a:rPr lang="en-US" baseline="0" dirty="0"/>
                        <a:t> Frequency</a:t>
                      </a:r>
                      <a:endParaRPr lang="en-US" dirty="0"/>
                    </a:p>
                  </a:txBody>
                  <a:tcPr/>
                </a:tc>
                <a:tc>
                  <a:txBody>
                    <a:bodyPr/>
                    <a:lstStyle/>
                    <a:p>
                      <a:r>
                        <a:rPr lang="en-US" dirty="0"/>
                        <a:t>Condition frequency</a:t>
                      </a:r>
                    </a:p>
                  </a:txBody>
                  <a:tcPr/>
                </a:tc>
                <a:tc>
                  <a:txBody>
                    <a:bodyPr/>
                    <a:lstStyle/>
                    <a:p>
                      <a:r>
                        <a:rPr lang="en-US" dirty="0"/>
                        <a:t>Stalls/</a:t>
                      </a:r>
                      <a:br>
                        <a:rPr lang="en-US" dirty="0"/>
                      </a:br>
                      <a:r>
                        <a:rPr lang="en-US" dirty="0"/>
                        <a:t>Bubbles</a:t>
                      </a:r>
                    </a:p>
                  </a:txBody>
                  <a:tcPr/>
                </a:tc>
                <a:tc>
                  <a:txBody>
                    <a:bodyPr/>
                    <a:lstStyle/>
                    <a:p>
                      <a:r>
                        <a:rPr lang="en-US" dirty="0"/>
                        <a:t>Product</a:t>
                      </a:r>
                    </a:p>
                  </a:txBody>
                  <a:tcPr/>
                </a:tc>
                <a:extLst>
                  <a:ext uri="{0D108BD9-81ED-4DB2-BD59-A6C34878D82A}">
                    <a16:rowId xmlns:a16="http://schemas.microsoft.com/office/drawing/2014/main" val="10000"/>
                  </a:ext>
                </a:extLst>
              </a:tr>
              <a:tr h="370840">
                <a:tc>
                  <a:txBody>
                    <a:bodyPr/>
                    <a:lstStyle/>
                    <a:p>
                      <a:r>
                        <a:rPr lang="en-US" dirty="0" err="1">
                          <a:latin typeface="Lucida Console" panose="020B0609040504020204" pitchFamily="49" charset="0"/>
                        </a:rPr>
                        <a:t>ldr</a:t>
                      </a:r>
                      <a:endParaRPr lang="en-US" dirty="0">
                        <a:latin typeface="Lucida Console" panose="020B0609040504020204" pitchFamily="49" charset="0"/>
                      </a:endParaRPr>
                    </a:p>
                  </a:txBody>
                  <a:tcPr/>
                </a:tc>
                <a:tc>
                  <a:txBody>
                    <a:bodyPr/>
                    <a:lstStyle/>
                    <a:p>
                      <a:pPr algn="r"/>
                      <a:r>
                        <a:rPr lang="en-US" dirty="0"/>
                        <a:t>0.25</a:t>
                      </a:r>
                    </a:p>
                  </a:txBody>
                  <a:tcPr/>
                </a:tc>
                <a:tc>
                  <a:txBody>
                    <a:bodyPr/>
                    <a:lstStyle/>
                    <a:p>
                      <a:pPr algn="r"/>
                      <a:r>
                        <a:rPr lang="en-US" dirty="0"/>
                        <a:t>0.20</a:t>
                      </a:r>
                    </a:p>
                  </a:txBody>
                  <a:tcPr/>
                </a:tc>
                <a:tc>
                  <a:txBody>
                    <a:bodyPr/>
                    <a:lstStyle/>
                    <a:p>
                      <a:pPr algn="r"/>
                      <a:r>
                        <a:rPr lang="en-US" dirty="0"/>
                        <a:t>2</a:t>
                      </a:r>
                    </a:p>
                  </a:txBody>
                  <a:tcPr/>
                </a:tc>
                <a:tc>
                  <a:txBody>
                    <a:bodyPr/>
                    <a:lstStyle/>
                    <a:p>
                      <a:pPr algn="r"/>
                      <a:r>
                        <a:rPr lang="en-US" dirty="0"/>
                        <a:t>0.10</a:t>
                      </a:r>
                    </a:p>
                  </a:txBody>
                  <a:tcPr/>
                </a:tc>
                <a:extLst>
                  <a:ext uri="{0D108BD9-81ED-4DB2-BD59-A6C34878D82A}">
                    <a16:rowId xmlns:a16="http://schemas.microsoft.com/office/drawing/2014/main" val="10001"/>
                  </a:ext>
                </a:extLst>
              </a:tr>
              <a:tr h="370840">
                <a:tc>
                  <a:txBody>
                    <a:bodyPr/>
                    <a:lstStyle/>
                    <a:p>
                      <a:r>
                        <a:rPr lang="en-US" dirty="0" err="1">
                          <a:latin typeface="Lucida Console" panose="020B0609040504020204" pitchFamily="49" charset="0"/>
                        </a:rPr>
                        <a:t>bXX</a:t>
                      </a:r>
                      <a:endParaRPr lang="en-US" dirty="0">
                        <a:latin typeface="Lucida Console" panose="020B0609040504020204" pitchFamily="49" charset="0"/>
                      </a:endParaRPr>
                    </a:p>
                  </a:txBody>
                  <a:tcPr/>
                </a:tc>
                <a:tc>
                  <a:txBody>
                    <a:bodyPr/>
                    <a:lstStyle/>
                    <a:p>
                      <a:pPr algn="r"/>
                      <a:r>
                        <a:rPr lang="en-US" dirty="0"/>
                        <a:t>0.20</a:t>
                      </a:r>
                    </a:p>
                  </a:txBody>
                  <a:tcPr/>
                </a:tc>
                <a:tc>
                  <a:txBody>
                    <a:bodyPr/>
                    <a:lstStyle/>
                    <a:p>
                      <a:pPr algn="r"/>
                      <a:r>
                        <a:rPr lang="en-US" dirty="0"/>
                        <a:t>0.40</a:t>
                      </a:r>
                    </a:p>
                  </a:txBody>
                  <a:tcPr/>
                </a:tc>
                <a:tc>
                  <a:txBody>
                    <a:bodyPr/>
                    <a:lstStyle/>
                    <a:p>
                      <a:pPr algn="r"/>
                      <a:r>
                        <a:rPr lang="en-US" dirty="0"/>
                        <a:t>1</a:t>
                      </a:r>
                    </a:p>
                  </a:txBody>
                  <a:tcPr/>
                </a:tc>
                <a:tc>
                  <a:txBody>
                    <a:bodyPr/>
                    <a:lstStyle/>
                    <a:p>
                      <a:pPr algn="r"/>
                      <a:r>
                        <a:rPr lang="en-US" dirty="0"/>
                        <a:t>0.08</a:t>
                      </a:r>
                    </a:p>
                  </a:txBody>
                  <a:tcPr/>
                </a:tc>
                <a:extLst>
                  <a:ext uri="{0D108BD9-81ED-4DB2-BD59-A6C34878D82A}">
                    <a16:rowId xmlns:a16="http://schemas.microsoft.com/office/drawing/2014/main" val="10002"/>
                  </a:ext>
                </a:extLst>
              </a:tr>
              <a:tr h="370840">
                <a:tc>
                  <a:txBody>
                    <a:bodyPr/>
                    <a:lstStyle/>
                    <a:p>
                      <a:r>
                        <a:rPr lang="en-US" dirty="0">
                          <a:latin typeface="Lucida Console" panose="020B0609040504020204" pitchFamily="49" charset="0"/>
                        </a:rPr>
                        <a:t>ret</a:t>
                      </a:r>
                    </a:p>
                  </a:txBody>
                  <a:tcPr/>
                </a:tc>
                <a:tc>
                  <a:txBody>
                    <a:bodyPr/>
                    <a:lstStyle/>
                    <a:p>
                      <a:pPr algn="r"/>
                      <a:r>
                        <a:rPr lang="en-US" dirty="0"/>
                        <a:t>0.02</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0.02</a:t>
                      </a:r>
                    </a:p>
                  </a:txBody>
                  <a:tcPr/>
                </a:tc>
                <a:extLst>
                  <a:ext uri="{0D108BD9-81ED-4DB2-BD59-A6C34878D82A}">
                    <a16:rowId xmlns:a16="http://schemas.microsoft.com/office/drawing/2014/main" val="10003"/>
                  </a:ext>
                </a:extLst>
              </a:tr>
              <a:tr h="370840">
                <a:tc gridSpan="4">
                  <a:txBody>
                    <a:bodyPr/>
                    <a:lstStyle/>
                    <a:p>
                      <a:r>
                        <a:rPr lang="en-US" dirty="0"/>
                        <a:t>Total Penalty</a:t>
                      </a:r>
                    </a:p>
                  </a:txBody>
                  <a:tcPr/>
                </a:tc>
                <a:tc hMerge="1">
                  <a:txBody>
                    <a:bodyPr/>
                    <a:lstStyle/>
                    <a:p>
                      <a:pPr algn="r"/>
                      <a:endParaRPr lang="en-US" dirty="0"/>
                    </a:p>
                  </a:txBody>
                  <a:tcPr/>
                </a:tc>
                <a:tc hMerge="1">
                  <a:txBody>
                    <a:bodyPr/>
                    <a:lstStyle/>
                    <a:p>
                      <a:pPr algn="r"/>
                      <a:endParaRPr lang="en-US" dirty="0"/>
                    </a:p>
                  </a:txBody>
                  <a:tcPr/>
                </a:tc>
                <a:tc hMerge="1">
                  <a:txBody>
                    <a:bodyPr/>
                    <a:lstStyle/>
                    <a:p>
                      <a:pPr algn="r"/>
                      <a:endParaRPr lang="en-US" dirty="0"/>
                    </a:p>
                  </a:txBody>
                  <a:tcPr/>
                </a:tc>
                <a:tc>
                  <a:txBody>
                    <a:bodyPr/>
                    <a:lstStyle/>
                    <a:p>
                      <a:pPr algn="r"/>
                      <a:r>
                        <a:rPr lang="en-US" dirty="0"/>
                        <a:t>0.20</a:t>
                      </a:r>
                    </a:p>
                  </a:txBody>
                  <a:tcPr/>
                </a:tc>
                <a:extLst>
                  <a:ext uri="{0D108BD9-81ED-4DB2-BD59-A6C34878D82A}">
                    <a16:rowId xmlns:a16="http://schemas.microsoft.com/office/drawing/2014/main" val="10004"/>
                  </a:ext>
                </a:extLst>
              </a:tr>
            </a:tbl>
          </a:graphicData>
        </a:graphic>
      </p:graphicFrame>
      <p:graphicFrame>
        <p:nvGraphicFramePr>
          <p:cNvPr id="10" name="Content Placeholder 6">
            <a:extLst>
              <a:ext uri="{FF2B5EF4-FFF2-40B4-BE49-F238E27FC236}">
                <a16:creationId xmlns:a16="http://schemas.microsoft.com/office/drawing/2014/main" id="{85771E32-FC9D-E041-A312-E3FD78B21BE0}"/>
              </a:ext>
            </a:extLst>
          </p:cNvPr>
          <p:cNvGraphicFramePr>
            <a:graphicFrameLocks noGrp="1"/>
          </p:cNvGraphicFramePr>
          <p:nvPr>
            <p:ph sz="half" idx="2"/>
            <p:extLst>
              <p:ext uri="{D42A27DB-BD31-4B8C-83A1-F6EECF244321}">
                <p14:modId xmlns:p14="http://schemas.microsoft.com/office/powerpoint/2010/main" val="4122209183"/>
              </p:ext>
            </p:extLst>
          </p:nvPr>
        </p:nvGraphicFramePr>
        <p:xfrm>
          <a:off x="6172200" y="1825625"/>
          <a:ext cx="5669478" cy="2123440"/>
        </p:xfrm>
        <a:graphic>
          <a:graphicData uri="http://schemas.openxmlformats.org/drawingml/2006/table">
            <a:tbl>
              <a:tblPr firstRow="1" bandRow="1">
                <a:tableStyleId>{5C22544A-7EE6-4342-B048-85BDC9FD1C3A}</a:tableStyleId>
              </a:tblPr>
              <a:tblGrid>
                <a:gridCol w="1216231">
                  <a:extLst>
                    <a:ext uri="{9D8B030D-6E8A-4147-A177-3AD203B41FA5}">
                      <a16:colId xmlns:a16="http://schemas.microsoft.com/office/drawing/2014/main" val="20000"/>
                    </a:ext>
                  </a:extLst>
                </a:gridCol>
                <a:gridCol w="1294411">
                  <a:extLst>
                    <a:ext uri="{9D8B030D-6E8A-4147-A177-3AD203B41FA5}">
                      <a16:colId xmlns:a16="http://schemas.microsoft.com/office/drawing/2014/main" val="20001"/>
                    </a:ext>
                  </a:extLst>
                </a:gridCol>
                <a:gridCol w="1235033">
                  <a:extLst>
                    <a:ext uri="{9D8B030D-6E8A-4147-A177-3AD203B41FA5}">
                      <a16:colId xmlns:a16="http://schemas.microsoft.com/office/drawing/2014/main" val="20002"/>
                    </a:ext>
                  </a:extLst>
                </a:gridCol>
                <a:gridCol w="985652">
                  <a:extLst>
                    <a:ext uri="{9D8B030D-6E8A-4147-A177-3AD203B41FA5}">
                      <a16:colId xmlns:a16="http://schemas.microsoft.com/office/drawing/2014/main" val="20003"/>
                    </a:ext>
                  </a:extLst>
                </a:gridCol>
                <a:gridCol w="938151">
                  <a:extLst>
                    <a:ext uri="{9D8B030D-6E8A-4147-A177-3AD203B41FA5}">
                      <a16:colId xmlns:a16="http://schemas.microsoft.com/office/drawing/2014/main" val="20004"/>
                    </a:ext>
                  </a:extLst>
                </a:gridCol>
              </a:tblGrid>
              <a:tr h="370840">
                <a:tc>
                  <a:txBody>
                    <a:bodyPr/>
                    <a:lstStyle/>
                    <a:p>
                      <a:r>
                        <a:rPr lang="en-US" dirty="0"/>
                        <a:t>Instruction</a:t>
                      </a:r>
                    </a:p>
                  </a:txBody>
                  <a:tcPr/>
                </a:tc>
                <a:tc>
                  <a:txBody>
                    <a:bodyPr/>
                    <a:lstStyle/>
                    <a:p>
                      <a:r>
                        <a:rPr lang="en-US" dirty="0"/>
                        <a:t>Instruction</a:t>
                      </a:r>
                      <a:r>
                        <a:rPr lang="en-US" baseline="0" dirty="0"/>
                        <a:t> Frequency</a:t>
                      </a:r>
                      <a:endParaRPr lang="en-US" dirty="0"/>
                    </a:p>
                  </a:txBody>
                  <a:tcPr/>
                </a:tc>
                <a:tc>
                  <a:txBody>
                    <a:bodyPr/>
                    <a:lstStyle/>
                    <a:p>
                      <a:r>
                        <a:rPr lang="en-US" dirty="0"/>
                        <a:t>Condition frequency</a:t>
                      </a:r>
                    </a:p>
                  </a:txBody>
                  <a:tcPr/>
                </a:tc>
                <a:tc>
                  <a:txBody>
                    <a:bodyPr/>
                    <a:lstStyle/>
                    <a:p>
                      <a:r>
                        <a:rPr lang="en-US" dirty="0"/>
                        <a:t>Stalls/</a:t>
                      </a:r>
                      <a:br>
                        <a:rPr lang="en-US" dirty="0"/>
                      </a:br>
                      <a:r>
                        <a:rPr lang="en-US" dirty="0"/>
                        <a:t>Bubbles</a:t>
                      </a:r>
                    </a:p>
                  </a:txBody>
                  <a:tcPr/>
                </a:tc>
                <a:tc>
                  <a:txBody>
                    <a:bodyPr/>
                    <a:lstStyle/>
                    <a:p>
                      <a:r>
                        <a:rPr lang="en-US" dirty="0"/>
                        <a:t>Product</a:t>
                      </a:r>
                    </a:p>
                  </a:txBody>
                  <a:tcPr/>
                </a:tc>
                <a:extLst>
                  <a:ext uri="{0D108BD9-81ED-4DB2-BD59-A6C34878D82A}">
                    <a16:rowId xmlns:a16="http://schemas.microsoft.com/office/drawing/2014/main" val="10000"/>
                  </a:ext>
                </a:extLst>
              </a:tr>
              <a:tr h="370840">
                <a:tc>
                  <a:txBody>
                    <a:bodyPr/>
                    <a:lstStyle/>
                    <a:p>
                      <a:r>
                        <a:rPr lang="en-US" dirty="0" err="1">
                          <a:latin typeface="Lucida Console" panose="020B0609040504020204" pitchFamily="49" charset="0"/>
                        </a:rPr>
                        <a:t>ldr</a:t>
                      </a:r>
                      <a:endParaRPr lang="en-US" dirty="0">
                        <a:latin typeface="Lucida Console" panose="020B0609040504020204" pitchFamily="49" charset="0"/>
                      </a:endParaRPr>
                    </a:p>
                  </a:txBody>
                  <a:tcPr/>
                </a:tc>
                <a:tc>
                  <a:txBody>
                    <a:bodyPr/>
                    <a:lstStyle/>
                    <a:p>
                      <a:pPr algn="r"/>
                      <a:r>
                        <a:rPr lang="en-US" dirty="0"/>
                        <a:t>0.25</a:t>
                      </a:r>
                    </a:p>
                  </a:txBody>
                  <a:tcPr/>
                </a:tc>
                <a:tc>
                  <a:txBody>
                    <a:bodyPr/>
                    <a:lstStyle/>
                    <a:p>
                      <a:pPr algn="r"/>
                      <a:r>
                        <a:rPr lang="en-US" dirty="0"/>
                        <a:t>0.20</a:t>
                      </a:r>
                    </a:p>
                  </a:txBody>
                  <a:tcPr/>
                </a:tc>
                <a:tc>
                  <a:txBody>
                    <a:bodyPr/>
                    <a:lstStyle/>
                    <a:p>
                      <a:pPr algn="r"/>
                      <a:r>
                        <a:rPr lang="en-US" dirty="0"/>
                        <a:t>2</a:t>
                      </a:r>
                    </a:p>
                  </a:txBody>
                  <a:tcPr/>
                </a:tc>
                <a:tc>
                  <a:txBody>
                    <a:bodyPr/>
                    <a:lstStyle/>
                    <a:p>
                      <a:pPr algn="r"/>
                      <a:r>
                        <a:rPr lang="en-US" dirty="0"/>
                        <a:t>0.10</a:t>
                      </a:r>
                    </a:p>
                  </a:txBody>
                  <a:tcPr/>
                </a:tc>
                <a:extLst>
                  <a:ext uri="{0D108BD9-81ED-4DB2-BD59-A6C34878D82A}">
                    <a16:rowId xmlns:a16="http://schemas.microsoft.com/office/drawing/2014/main" val="10001"/>
                  </a:ext>
                </a:extLst>
              </a:tr>
              <a:tr h="370840">
                <a:tc>
                  <a:txBody>
                    <a:bodyPr/>
                    <a:lstStyle/>
                    <a:p>
                      <a:r>
                        <a:rPr lang="en-US" dirty="0" err="1">
                          <a:latin typeface="Lucida Console" panose="020B0609040504020204" pitchFamily="49" charset="0"/>
                        </a:rPr>
                        <a:t>bXX</a:t>
                      </a:r>
                      <a:endParaRPr lang="en-US" dirty="0">
                        <a:latin typeface="Lucida Console" panose="020B0609040504020204" pitchFamily="49" charset="0"/>
                      </a:endParaRPr>
                    </a:p>
                  </a:txBody>
                  <a:tcPr/>
                </a:tc>
                <a:tc>
                  <a:txBody>
                    <a:bodyPr/>
                    <a:lstStyle/>
                    <a:p>
                      <a:pPr algn="r"/>
                      <a:r>
                        <a:rPr lang="en-US" dirty="0"/>
                        <a:t>0.20</a:t>
                      </a:r>
                    </a:p>
                  </a:txBody>
                  <a:tcPr/>
                </a:tc>
                <a:tc>
                  <a:txBody>
                    <a:bodyPr/>
                    <a:lstStyle/>
                    <a:p>
                      <a:pPr algn="r"/>
                      <a:r>
                        <a:rPr lang="en-US" dirty="0"/>
                        <a:t>0.35</a:t>
                      </a:r>
                    </a:p>
                  </a:txBody>
                  <a:tcPr/>
                </a:tc>
                <a:tc>
                  <a:txBody>
                    <a:bodyPr/>
                    <a:lstStyle/>
                    <a:p>
                      <a:pPr algn="r"/>
                      <a:r>
                        <a:rPr lang="en-US" dirty="0"/>
                        <a:t>1</a:t>
                      </a:r>
                    </a:p>
                  </a:txBody>
                  <a:tcPr/>
                </a:tc>
                <a:tc>
                  <a:txBody>
                    <a:bodyPr/>
                    <a:lstStyle/>
                    <a:p>
                      <a:pPr algn="r"/>
                      <a:r>
                        <a:rPr lang="en-US" dirty="0"/>
                        <a:t>0.07</a:t>
                      </a:r>
                    </a:p>
                  </a:txBody>
                  <a:tcPr/>
                </a:tc>
                <a:extLst>
                  <a:ext uri="{0D108BD9-81ED-4DB2-BD59-A6C34878D82A}">
                    <a16:rowId xmlns:a16="http://schemas.microsoft.com/office/drawing/2014/main" val="10002"/>
                  </a:ext>
                </a:extLst>
              </a:tr>
              <a:tr h="370840">
                <a:tc>
                  <a:txBody>
                    <a:bodyPr/>
                    <a:lstStyle/>
                    <a:p>
                      <a:r>
                        <a:rPr lang="en-US" dirty="0">
                          <a:latin typeface="Lucida Console" panose="020B0609040504020204" pitchFamily="49" charset="0"/>
                        </a:rPr>
                        <a:t>ret</a:t>
                      </a:r>
                    </a:p>
                  </a:txBody>
                  <a:tcPr/>
                </a:tc>
                <a:tc>
                  <a:txBody>
                    <a:bodyPr/>
                    <a:lstStyle/>
                    <a:p>
                      <a:pPr algn="r"/>
                      <a:r>
                        <a:rPr lang="en-US" dirty="0"/>
                        <a:t>0.02</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0.02</a:t>
                      </a:r>
                    </a:p>
                  </a:txBody>
                  <a:tcPr/>
                </a:tc>
                <a:extLst>
                  <a:ext uri="{0D108BD9-81ED-4DB2-BD59-A6C34878D82A}">
                    <a16:rowId xmlns:a16="http://schemas.microsoft.com/office/drawing/2014/main" val="10003"/>
                  </a:ext>
                </a:extLst>
              </a:tr>
              <a:tr h="370840">
                <a:tc gridSpan="4">
                  <a:txBody>
                    <a:bodyPr/>
                    <a:lstStyle/>
                    <a:p>
                      <a:r>
                        <a:rPr lang="en-US" dirty="0"/>
                        <a:t>Total Penalty</a:t>
                      </a:r>
                    </a:p>
                  </a:txBody>
                  <a:tcPr/>
                </a:tc>
                <a:tc hMerge="1">
                  <a:txBody>
                    <a:bodyPr/>
                    <a:lstStyle/>
                    <a:p>
                      <a:pPr algn="r"/>
                      <a:endParaRPr lang="en-US" dirty="0"/>
                    </a:p>
                  </a:txBody>
                  <a:tcPr/>
                </a:tc>
                <a:tc hMerge="1">
                  <a:txBody>
                    <a:bodyPr/>
                    <a:lstStyle/>
                    <a:p>
                      <a:pPr algn="r"/>
                      <a:endParaRPr lang="en-US" dirty="0"/>
                    </a:p>
                  </a:txBody>
                  <a:tcPr/>
                </a:tc>
                <a:tc hMerge="1">
                  <a:txBody>
                    <a:bodyPr/>
                    <a:lstStyle/>
                    <a:p>
                      <a:pPr algn="r"/>
                      <a:endParaRPr lang="en-US" dirty="0"/>
                    </a:p>
                  </a:txBody>
                  <a:tcPr/>
                </a:tc>
                <a:tc>
                  <a:txBody>
                    <a:bodyPr/>
                    <a:lstStyle/>
                    <a:p>
                      <a:pPr algn="r"/>
                      <a:r>
                        <a:rPr lang="en-US" dirty="0"/>
                        <a:t>0.19</a:t>
                      </a:r>
                    </a:p>
                  </a:txBody>
                  <a:tcPr/>
                </a:tc>
                <a:extLst>
                  <a:ext uri="{0D108BD9-81ED-4DB2-BD59-A6C34878D82A}">
                    <a16:rowId xmlns:a16="http://schemas.microsoft.com/office/drawing/2014/main" val="10004"/>
                  </a:ext>
                </a:extLst>
              </a:tr>
            </a:tbl>
          </a:graphicData>
        </a:graphic>
      </p:graphicFrame>
      <p:sp>
        <p:nvSpPr>
          <p:cNvPr id="11" name="Rectangle 10">
            <a:extLst>
              <a:ext uri="{FF2B5EF4-FFF2-40B4-BE49-F238E27FC236}">
                <a16:creationId xmlns:a16="http://schemas.microsoft.com/office/drawing/2014/main" id="{B651973C-295E-4A4D-B07D-90D0C7BCE3A1}"/>
              </a:ext>
            </a:extLst>
          </p:cNvPr>
          <p:cNvSpPr/>
          <p:nvPr/>
        </p:nvSpPr>
        <p:spPr>
          <a:xfrm>
            <a:off x="5083826" y="2493237"/>
            <a:ext cx="935975" cy="1479223"/>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E20F85-1CD2-C94F-874D-A8FE59501469}"/>
              </a:ext>
            </a:extLst>
          </p:cNvPr>
          <p:cNvSpPr/>
          <p:nvPr/>
        </p:nvSpPr>
        <p:spPr>
          <a:xfrm>
            <a:off x="8699516" y="2793693"/>
            <a:ext cx="1210294" cy="39527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05A1DD-931A-9041-A904-A1B1F8381F01}"/>
              </a:ext>
            </a:extLst>
          </p:cNvPr>
          <p:cNvSpPr/>
          <p:nvPr/>
        </p:nvSpPr>
        <p:spPr>
          <a:xfrm>
            <a:off x="10981706" y="2814175"/>
            <a:ext cx="859971" cy="39527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4002BE-578D-1A47-A39D-2DF8E6B5384C}"/>
              </a:ext>
            </a:extLst>
          </p:cNvPr>
          <p:cNvSpPr/>
          <p:nvPr/>
        </p:nvSpPr>
        <p:spPr>
          <a:xfrm>
            <a:off x="10981706" y="3553787"/>
            <a:ext cx="859971" cy="39527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53D069-8FF6-BF45-9040-E24F8ED325C0}"/>
              </a:ext>
            </a:extLst>
          </p:cNvPr>
          <p:cNvSpPr txBox="1"/>
          <p:nvPr/>
        </p:nvSpPr>
        <p:spPr>
          <a:xfrm>
            <a:off x="838200" y="4157037"/>
            <a:ext cx="3506857" cy="830997"/>
          </a:xfrm>
          <a:prstGeom prst="rect">
            <a:avLst/>
          </a:prstGeom>
          <a:noFill/>
        </p:spPr>
        <p:txBody>
          <a:bodyPr wrap="none" rtlCol="0">
            <a:spAutoFit/>
          </a:bodyPr>
          <a:lstStyle/>
          <a:p>
            <a:r>
              <a:rPr lang="en-US" sz="2400" dirty="0"/>
              <a:t>Predict Taken</a:t>
            </a:r>
          </a:p>
          <a:p>
            <a:pPr marL="342900" indent="-342900">
              <a:buFont typeface="Arial" panose="020B0604020202020204" pitchFamily="34" charset="0"/>
              <a:buChar char="•"/>
            </a:pPr>
            <a:r>
              <a:rPr lang="en-US" sz="2400" dirty="0"/>
              <a:t>Correct 60% of the time</a:t>
            </a:r>
          </a:p>
        </p:txBody>
      </p:sp>
      <p:sp>
        <p:nvSpPr>
          <p:cNvPr id="17" name="TextBox 16">
            <a:extLst>
              <a:ext uri="{FF2B5EF4-FFF2-40B4-BE49-F238E27FC236}">
                <a16:creationId xmlns:a16="http://schemas.microsoft.com/office/drawing/2014/main" id="{14558FEC-6815-6145-80D0-71232AA63668}"/>
              </a:ext>
            </a:extLst>
          </p:cNvPr>
          <p:cNvSpPr txBox="1"/>
          <p:nvPr/>
        </p:nvSpPr>
        <p:spPr>
          <a:xfrm>
            <a:off x="6644640" y="4157037"/>
            <a:ext cx="4562275" cy="2308324"/>
          </a:xfrm>
          <a:prstGeom prst="rect">
            <a:avLst/>
          </a:prstGeom>
          <a:noFill/>
        </p:spPr>
        <p:txBody>
          <a:bodyPr wrap="none" rtlCol="0">
            <a:spAutoFit/>
          </a:bodyPr>
          <a:lstStyle/>
          <a:p>
            <a:r>
              <a:rPr lang="en-US" sz="2400" dirty="0"/>
              <a:t>Predict Backwards Taken,</a:t>
            </a:r>
            <a:br>
              <a:rPr lang="en-US" sz="2400" dirty="0"/>
            </a:br>
            <a:r>
              <a:rPr lang="en-US" sz="2400" dirty="0"/>
              <a:t>              Forward Not Taken (BTFNT)</a:t>
            </a:r>
          </a:p>
          <a:p>
            <a:pPr marL="342900" indent="-342900">
              <a:buFont typeface="Arial" panose="020B0604020202020204" pitchFamily="34" charset="0"/>
              <a:buChar char="•"/>
            </a:pPr>
            <a:r>
              <a:rPr lang="en-US" sz="2400" dirty="0"/>
              <a:t>Correct 65% of the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i="1" dirty="0"/>
              <a:t>Is the performance gain worth</a:t>
            </a:r>
            <a:br>
              <a:rPr lang="en-US" sz="2400" i="1" dirty="0"/>
            </a:br>
            <a:r>
              <a:rPr lang="en-US" sz="2400" i="1" dirty="0"/>
              <a:t>the design complexity?</a:t>
            </a:r>
          </a:p>
        </p:txBody>
      </p:sp>
    </p:spTree>
    <p:extLst>
      <p:ext uri="{BB962C8B-B14F-4D97-AF65-F5344CB8AC3E}">
        <p14:creationId xmlns:p14="http://schemas.microsoft.com/office/powerpoint/2010/main" val="9517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0" nodeType="clickEffect">
                                  <p:stCondLst>
                                    <p:cond delay="0"/>
                                  </p:stCondLst>
                                  <p:childTnLst>
                                    <p:animEffect transition="out" filter="dissolv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Very Advanced Architecture</a:t>
            </a:r>
          </a:p>
        </p:txBody>
      </p:sp>
      <p:sp>
        <p:nvSpPr>
          <p:cNvPr id="3" name="Subtitle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87</a:t>
            </a:fld>
            <a:endParaRPr lang="en-US"/>
          </a:p>
        </p:txBody>
      </p:sp>
    </p:spTree>
    <p:extLst>
      <p:ext uri="{BB962C8B-B14F-4D97-AF65-F5344CB8AC3E}">
        <p14:creationId xmlns:p14="http://schemas.microsoft.com/office/powerpoint/2010/main" val="4174304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Out of Order Execution</a:t>
            </a:r>
            <a:br>
              <a:rPr lang="en-US" dirty="0"/>
            </a:br>
            <a:endParaRPr lang="en-US" dirty="0"/>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Compiler can rearrange instructions to prevent stalls</a:t>
            </a:r>
          </a:p>
          <a:p>
            <a:pPr lvl="1"/>
            <a:r>
              <a:rPr lang="en-US" dirty="0"/>
              <a:t>But only if it knows pipeline design: which hazards require stalls, and how many bubbles</a:t>
            </a:r>
          </a:p>
          <a:p>
            <a:endParaRPr lang="en-US" dirty="0"/>
          </a:p>
          <a:p>
            <a:r>
              <a:rPr lang="en-US" dirty="0"/>
              <a:t>Dynamic scheduling: use hardware algorithm to execute/retire instructions when safe to do so</a:t>
            </a:r>
          </a:p>
          <a:p>
            <a:pPr lvl="1"/>
            <a:r>
              <a:rPr lang="en-US" dirty="0"/>
              <a:t>Instructions need not execute in fetch order</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730888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Out of Order Execution:</a:t>
            </a:r>
            <a:br>
              <a:rPr lang="en-US" dirty="0"/>
            </a:br>
            <a:r>
              <a:rPr lang="en-US" dirty="0" err="1"/>
              <a:t>Scoreboarding</a:t>
            </a:r>
            <a:endParaRPr lang="en-US" dirty="0"/>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Introduced in CDC 6600</a:t>
            </a:r>
          </a:p>
          <a:p>
            <a:endParaRPr lang="en-US" dirty="0"/>
          </a:p>
          <a:p>
            <a:r>
              <a:rPr lang="en-US" dirty="0"/>
              <a:t>Uses dependency graph to manage RAW, WAR hazards</a:t>
            </a:r>
          </a:p>
          <a:p>
            <a:r>
              <a:rPr lang="en-US" dirty="0"/>
              <a:t>Uses DAG to manage WAW hazards</a:t>
            </a:r>
          </a:p>
          <a:p>
            <a:endParaRPr lang="en-US" dirty="0"/>
          </a:p>
          <a:p>
            <a:r>
              <a:rPr lang="en-US" dirty="0"/>
              <a:t>Stall instructions at various stages until dependences are resolved</a:t>
            </a:r>
          </a:p>
          <a:p>
            <a:r>
              <a:rPr lang="en-US" i="1" dirty="0"/>
              <a:t>Other instructions with resolved hazards may proceed while another is stalled</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63963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367D50-443E-FE47-8719-BCA2813D146F}"/>
              </a:ext>
            </a:extLst>
          </p:cNvPr>
          <p:cNvSpPr>
            <a:spLocks noGrp="1"/>
          </p:cNvSpPr>
          <p:nvPr>
            <p:ph type="title"/>
          </p:nvPr>
        </p:nvSpPr>
        <p:spPr/>
        <p:txBody>
          <a:bodyPr/>
          <a:lstStyle/>
          <a:p>
            <a:r>
              <a:rPr lang="en-US" dirty="0"/>
              <a:t>By way of analogy…</a:t>
            </a:r>
          </a:p>
        </p:txBody>
      </p:sp>
      <p:sp>
        <p:nvSpPr>
          <p:cNvPr id="9" name="Content Placeholder 8">
            <a:extLst>
              <a:ext uri="{FF2B5EF4-FFF2-40B4-BE49-F238E27FC236}">
                <a16:creationId xmlns:a16="http://schemas.microsoft.com/office/drawing/2014/main" id="{5567120E-F7BF-E54C-AD8E-2E2206FC4371}"/>
              </a:ext>
            </a:extLst>
          </p:cNvPr>
          <p:cNvSpPr>
            <a:spLocks noGrp="1"/>
          </p:cNvSpPr>
          <p:nvPr>
            <p:ph sz="half" idx="2"/>
          </p:nvPr>
        </p:nvSpPr>
        <p:spPr/>
        <p:txBody>
          <a:bodyPr/>
          <a:lstStyle/>
          <a:p>
            <a:pPr marL="0" indent="0">
              <a:buNone/>
            </a:pPr>
            <a:r>
              <a:rPr lang="en-US" dirty="0"/>
              <a:t>Separating the functionality, laundry has independent tasks:</a:t>
            </a:r>
          </a:p>
          <a:p>
            <a:endParaRPr lang="en-US" dirty="0"/>
          </a:p>
          <a:p>
            <a:r>
              <a:rPr lang="en-US" dirty="0"/>
              <a:t>Fetch dirty laundry</a:t>
            </a:r>
          </a:p>
          <a:p>
            <a:r>
              <a:rPr lang="en-US" dirty="0"/>
              <a:t>Wash load</a:t>
            </a:r>
          </a:p>
          <a:p>
            <a:r>
              <a:rPr lang="en-US" dirty="0"/>
              <a:t>Dry load</a:t>
            </a:r>
          </a:p>
          <a:p>
            <a:r>
              <a:rPr lang="en-US" dirty="0"/>
              <a:t>Fold clean laundry</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BF10555D-6742-7A4F-B1F4-0F0DC45223CA}"/>
              </a:ext>
            </a:extLst>
          </p:cNvPr>
          <p:cNvSpPr txBox="1"/>
          <p:nvPr/>
        </p:nvSpPr>
        <p:spPr>
          <a:xfrm>
            <a:off x="1734916" y="6158011"/>
            <a:ext cx="1917513" cy="246221"/>
          </a:xfrm>
          <a:prstGeom prst="rect">
            <a:avLst/>
          </a:prstGeom>
          <a:noFill/>
        </p:spPr>
        <p:txBody>
          <a:bodyPr wrap="none" rtlCol="0">
            <a:spAutoFit/>
          </a:bodyPr>
          <a:lstStyle/>
          <a:p>
            <a:r>
              <a:rPr lang="en-US" sz="1000" dirty="0"/>
              <a:t>Photo of washer &amp; dryer by Bohn</a:t>
            </a:r>
          </a:p>
        </p:txBody>
      </p:sp>
      <p:pic>
        <p:nvPicPr>
          <p:cNvPr id="8" name="Content Placeholder 7" descr="Washer and dryer with basket of dirty towels and empty basket waiting for clean towels">
            <a:extLst>
              <a:ext uri="{FF2B5EF4-FFF2-40B4-BE49-F238E27FC236}">
                <a16:creationId xmlns:a16="http://schemas.microsoft.com/office/drawing/2014/main" id="{F5C1718F-37B6-9140-90C4-40BF0F6825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0004" y="1825625"/>
            <a:ext cx="4777992" cy="4351338"/>
          </a:xfrm>
        </p:spPr>
      </p:pic>
      <p:sp>
        <p:nvSpPr>
          <p:cNvPr id="12" name="Rectangle 11">
            <a:extLst>
              <a:ext uri="{FF2B5EF4-FFF2-40B4-BE49-F238E27FC236}">
                <a16:creationId xmlns:a16="http://schemas.microsoft.com/office/drawing/2014/main" id="{CAD75E63-B2DB-8842-A4F6-C239DE9E74E9}"/>
              </a:ext>
            </a:extLst>
          </p:cNvPr>
          <p:cNvSpPr/>
          <p:nvPr/>
        </p:nvSpPr>
        <p:spPr>
          <a:xfrm>
            <a:off x="1187532" y="4814507"/>
            <a:ext cx="2125684" cy="1343504"/>
          </a:xfrm>
          <a:prstGeom prst="rect">
            <a:avLst/>
          </a:prstGeom>
          <a:solidFill>
            <a:srgbClr val="FF33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801217-5DE8-D245-A7AF-5BC9B075C37D}"/>
              </a:ext>
            </a:extLst>
          </p:cNvPr>
          <p:cNvSpPr/>
          <p:nvPr/>
        </p:nvSpPr>
        <p:spPr>
          <a:xfrm>
            <a:off x="1100952" y="1825625"/>
            <a:ext cx="2212263" cy="2969930"/>
          </a:xfrm>
          <a:prstGeom prst="rect">
            <a:avLst/>
          </a:prstGeom>
          <a:solidFill>
            <a:srgbClr val="FF33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AFB369-7C15-9A46-950A-FC3A058A6782}"/>
              </a:ext>
            </a:extLst>
          </p:cNvPr>
          <p:cNvSpPr/>
          <p:nvPr/>
        </p:nvSpPr>
        <p:spPr>
          <a:xfrm>
            <a:off x="3428999" y="1825625"/>
            <a:ext cx="2260299" cy="3071245"/>
          </a:xfrm>
          <a:prstGeom prst="rect">
            <a:avLst/>
          </a:prstGeom>
          <a:solidFill>
            <a:srgbClr val="FF33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5C217F-A8AD-5144-9CD1-05798A26D0C4}"/>
              </a:ext>
            </a:extLst>
          </p:cNvPr>
          <p:cNvSpPr/>
          <p:nvPr/>
        </p:nvSpPr>
        <p:spPr>
          <a:xfrm>
            <a:off x="3973429" y="5076257"/>
            <a:ext cx="1715869" cy="1126212"/>
          </a:xfrm>
          <a:prstGeom prst="rect">
            <a:avLst/>
          </a:prstGeom>
          <a:solidFill>
            <a:srgbClr val="FF33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44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dissolve">
                                      <p:cBhvr>
                                        <p:cTn id="11" dur="500"/>
                                        <p:tgtEl>
                                          <p:spTgt spid="9">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500"/>
                            </p:stCondLst>
                            <p:childTnLst>
                              <p:par>
                                <p:cTn id="17" presetID="9" presetClass="entr" presetSubtype="0" fill="hold" grpId="0" nodeType="afterEffect">
                                  <p:stCondLst>
                                    <p:cond delay="50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dissolve">
                                      <p:cBhvr>
                                        <p:cTn id="19" dur="500"/>
                                        <p:tgtEl>
                                          <p:spTgt spid="9">
                                            <p:txEl>
                                              <p:pRg st="3" end="3"/>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par>
                          <p:cTn id="27" fill="hold">
                            <p:stCondLst>
                              <p:cond delay="4000"/>
                            </p:stCondLst>
                            <p:childTnLst>
                              <p:par>
                                <p:cTn id="28" presetID="9" presetClass="entr" presetSubtype="0" fill="hold" grpId="0"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dissolve">
                                      <p:cBhvr>
                                        <p:cTn id="30" dur="500"/>
                                        <p:tgtEl>
                                          <p:spTgt spid="9">
                                            <p:txEl>
                                              <p:pRg st="4" end="4"/>
                                            </p:txEl>
                                          </p:spTgt>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xit" presetSubtype="0" fill="hold" grpId="1"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par>
                          <p:cTn id="38" fill="hold">
                            <p:stCondLst>
                              <p:cond delay="5500"/>
                            </p:stCondLst>
                            <p:childTnLst>
                              <p:par>
                                <p:cTn id="39" presetID="9" presetClass="entr" presetSubtype="0" fill="hold" grpId="0" nodeType="afterEffect">
                                  <p:stCondLst>
                                    <p:cond delay="50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dissolve">
                                      <p:cBhvr>
                                        <p:cTn id="41" dur="500"/>
                                        <p:tgtEl>
                                          <p:spTgt spid="9">
                                            <p:txEl>
                                              <p:pRg st="5" end="5"/>
                                            </p:txEl>
                                          </p:spTgt>
                                        </p:tgtEl>
                                      </p:cBhvr>
                                    </p:animEffect>
                                  </p:childTnLst>
                                </p:cTn>
                              </p:par>
                            </p:childTnLst>
                          </p:cTn>
                        </p:par>
                        <p:par>
                          <p:cTn id="42" fill="hold">
                            <p:stCondLst>
                              <p:cond delay="6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xit" presetSubtype="0" fill="hold" grpId="1" nodeType="with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childTnLst>
                          </p:cTn>
                        </p:par>
                        <p:par>
                          <p:cTn id="49" fill="hold">
                            <p:stCondLst>
                              <p:cond delay="7000"/>
                            </p:stCondLst>
                            <p:childTnLst>
                              <p:par>
                                <p:cTn id="50" presetID="10" presetClass="exit" presetSubtype="0" fill="hold" grpId="1" nodeType="afterEffect">
                                  <p:stCondLst>
                                    <p:cond delay="100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2" grpId="0" animBg="1"/>
      <p:bldP spid="12" grpId="1" animBg="1"/>
      <p:bldP spid="13" grpId="0" animBg="1"/>
      <p:bldP spid="13" grpId="1" animBg="1"/>
      <p:bldP spid="14" grpId="0" animBg="1"/>
      <p:bldP spid="14" grpId="1" animBg="1"/>
      <p:bldP spid="15" grpId="0" animBg="1"/>
      <p:bldP spid="15"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Out of Order Execution:</a:t>
            </a:r>
            <a:br>
              <a:rPr lang="en-US" dirty="0"/>
            </a:br>
            <a:r>
              <a:rPr lang="en-US" dirty="0" err="1"/>
              <a:t>Tomasulo</a:t>
            </a:r>
            <a:r>
              <a:rPr lang="en-US" dirty="0"/>
              <a:t> Algorithm</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Introduced in IBM 360/Model 91</a:t>
            </a:r>
          </a:p>
          <a:p>
            <a:endParaRPr lang="en-US" dirty="0"/>
          </a:p>
          <a:p>
            <a:r>
              <a:rPr lang="en-US" dirty="0"/>
              <a:t>Renames actual registers in instruction with logical registers</a:t>
            </a:r>
          </a:p>
          <a:p>
            <a:pPr lvl="1"/>
            <a:r>
              <a:rPr lang="en-US" dirty="0"/>
              <a:t>Eliminate false data dependences</a:t>
            </a:r>
          </a:p>
          <a:p>
            <a:r>
              <a:rPr lang="en-US" dirty="0"/>
              <a:t>Instructions issued to </a:t>
            </a:r>
            <a:r>
              <a:rPr lang="en-US" i="1" dirty="0"/>
              <a:t>reservation station</a:t>
            </a:r>
            <a:endParaRPr lang="en-US" dirty="0"/>
          </a:p>
          <a:p>
            <a:pPr lvl="1"/>
            <a:r>
              <a:rPr lang="en-US" dirty="0"/>
              <a:t>Buffer for instructions waiting for dependences to be resolved</a:t>
            </a:r>
          </a:p>
          <a:p>
            <a:endParaRPr lang="en-US" dirty="0"/>
          </a:p>
          <a:p>
            <a:r>
              <a:rPr lang="en-US" dirty="0"/>
              <a:t>Instruction sent to execution unit when dependences are resolved and unit is available</a:t>
            </a:r>
          </a:p>
          <a:p>
            <a:pPr lvl="1"/>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65412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Superscalar Architecture</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sz="half" idx="1"/>
          </p:nvPr>
        </p:nvSpPr>
        <p:spPr/>
        <p:txBody>
          <a:bodyPr/>
          <a:lstStyle/>
          <a:p>
            <a:r>
              <a:rPr lang="en-US" dirty="0"/>
              <a:t>“Multiple pipelines”</a:t>
            </a:r>
          </a:p>
          <a:p>
            <a:r>
              <a:rPr lang="en-US" dirty="0"/>
              <a:t>Achieve CPI below 1.0</a:t>
            </a:r>
          </a:p>
          <a:p>
            <a:endParaRPr lang="en-US" dirty="0"/>
          </a:p>
          <a:p>
            <a:r>
              <a:rPr lang="en-US" dirty="0"/>
              <a:t>Issue multiple instructions each clock cycle (like VLIW)</a:t>
            </a:r>
          </a:p>
          <a:p>
            <a:r>
              <a:rPr lang="en-US" dirty="0"/>
              <a:t>Multiple execution units</a:t>
            </a:r>
          </a:p>
        </p:txBody>
      </p:sp>
      <p:sp>
        <p:nvSpPr>
          <p:cNvPr id="7" name="Content Placeholder 6">
            <a:extLst>
              <a:ext uri="{FF2B5EF4-FFF2-40B4-BE49-F238E27FC236}">
                <a16:creationId xmlns:a16="http://schemas.microsoft.com/office/drawing/2014/main" id="{A158C426-762B-7141-93EF-B9A89989E72F}"/>
              </a:ext>
            </a:extLst>
          </p:cNvPr>
          <p:cNvSpPr>
            <a:spLocks noGrp="1"/>
          </p:cNvSpPr>
          <p:nvPr>
            <p:ph sz="half" idx="2"/>
          </p:nvPr>
        </p:nvSpPr>
        <p:spPr/>
        <p:txBody>
          <a:bodyPr/>
          <a:lstStyle/>
          <a:p>
            <a:pPr marL="0" indent="0">
              <a:buNone/>
            </a:pPr>
            <a:r>
              <a:rPr lang="en-US" i="1" dirty="0"/>
              <a:t>Example</a:t>
            </a:r>
            <a:r>
              <a:rPr lang="en-US" dirty="0"/>
              <a:t>: ARM Cortex A75</a:t>
            </a:r>
            <a:br>
              <a:rPr lang="en-US" dirty="0"/>
            </a:br>
            <a:r>
              <a:rPr lang="en-US" dirty="0"/>
              <a:t>each core has:</a:t>
            </a:r>
          </a:p>
          <a:p>
            <a:r>
              <a:rPr lang="en-US" dirty="0"/>
              <a:t>3 instructions issued per cycle</a:t>
            </a:r>
          </a:p>
          <a:p>
            <a:r>
              <a:rPr lang="en-US" dirty="0"/>
              <a:t>2 integer ALUs</a:t>
            </a:r>
          </a:p>
          <a:p>
            <a:r>
              <a:rPr lang="en-US" dirty="0"/>
              <a:t>2 SIMD/FP units</a:t>
            </a:r>
          </a:p>
          <a:p>
            <a:r>
              <a:rPr lang="en-US" dirty="0"/>
              <a:t>2 load/store units</a:t>
            </a:r>
          </a:p>
          <a:p>
            <a:r>
              <a:rPr lang="en-US" dirty="0"/>
              <a:t>1 branch predictor</a:t>
            </a:r>
          </a:p>
          <a:p>
            <a:pPr lvl="1"/>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374159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a:xfrm>
            <a:off x="838200" y="365125"/>
            <a:ext cx="10515600" cy="1325563"/>
          </a:xfrm>
        </p:spPr>
        <p:txBody>
          <a:bodyPr/>
          <a:lstStyle/>
          <a:p>
            <a:r>
              <a:rPr lang="en-US" dirty="0"/>
              <a:t>Branch Prediction</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a:xfrm>
            <a:off x="838200" y="1825625"/>
            <a:ext cx="10515600" cy="4351338"/>
          </a:xfrm>
        </p:spPr>
        <p:txBody>
          <a:bodyPr>
            <a:normAutofit/>
          </a:bodyPr>
          <a:lstStyle/>
          <a:p>
            <a:r>
              <a:rPr lang="en-US" dirty="0"/>
              <a:t>High-Performance Branch Prediction – Critical to Performance</a:t>
            </a:r>
          </a:p>
          <a:p>
            <a:pPr lvl="1"/>
            <a:r>
              <a:rPr lang="en-US" dirty="0"/>
              <a:t>Deeper pipelines </a:t>
            </a:r>
            <a:r>
              <a:rPr lang="en-US" dirty="0">
                <a:sym typeface="Wingdings" pitchFamily="2" charset="2"/>
              </a:rPr>
              <a:t> increased ideal throughput</a:t>
            </a:r>
          </a:p>
          <a:p>
            <a:pPr lvl="1"/>
            <a:r>
              <a:rPr lang="en-US" dirty="0">
                <a:sym typeface="Wingdings" pitchFamily="2" charset="2"/>
              </a:rPr>
              <a:t>Deeper pipelines  greater misprediction penalty</a:t>
            </a:r>
          </a:p>
          <a:p>
            <a:r>
              <a:rPr lang="en-US" dirty="0">
                <a:sym typeface="Wingdings" pitchFamily="2" charset="2"/>
              </a:rPr>
              <a:t>Use state machine or matrix to track each branch’s taken/not taken history – find patterns</a:t>
            </a:r>
          </a:p>
          <a:p>
            <a:pPr lvl="1"/>
            <a:r>
              <a:rPr lang="en-US" dirty="0">
                <a:sym typeface="Wingdings" pitchFamily="2" charset="2"/>
              </a:rPr>
              <a:t>First encounter: use BTFNT</a:t>
            </a:r>
          </a:p>
          <a:p>
            <a:pPr lvl="1"/>
            <a:r>
              <a:rPr lang="en-US" dirty="0">
                <a:sym typeface="Wingdings" pitchFamily="2" charset="2"/>
              </a:rPr>
              <a:t>Subsequent encounters: predict based on recent pattern</a:t>
            </a:r>
          </a:p>
          <a:p>
            <a:r>
              <a:rPr lang="en-US" dirty="0">
                <a:sym typeface="Wingdings" pitchFamily="2" charset="2"/>
              </a:rPr>
              <a:t>Branch Target Buffer</a:t>
            </a:r>
          </a:p>
          <a:p>
            <a:pPr lvl="1"/>
            <a:r>
              <a:rPr lang="en-US" dirty="0">
                <a:sym typeface="Wingdings" pitchFamily="2" charset="2"/>
              </a:rPr>
              <a:t>Instead of predicting taken/not taken, predict next instruction’s address</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92</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2606436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Return Stack Buffer</a:t>
            </a:r>
          </a:p>
        </p:txBody>
      </p:sp>
      <p:sp>
        <p:nvSpPr>
          <p:cNvPr id="3" name="Content Placeholder 2">
            <a:extLst>
              <a:ext uri="{FF2B5EF4-FFF2-40B4-BE49-F238E27FC236}">
                <a16:creationId xmlns:a16="http://schemas.microsoft.com/office/drawing/2014/main" id="{B1EC68C0-555D-7443-805F-BF37DF410A24}"/>
              </a:ext>
            </a:extLst>
          </p:cNvPr>
          <p:cNvSpPr>
            <a:spLocks noGrp="1"/>
          </p:cNvSpPr>
          <p:nvPr>
            <p:ph idx="1"/>
          </p:nvPr>
        </p:nvSpPr>
        <p:spPr/>
        <p:txBody>
          <a:bodyPr/>
          <a:lstStyle/>
          <a:p>
            <a:r>
              <a:rPr lang="en-US" dirty="0"/>
              <a:t>Maintain small stack of return addresses</a:t>
            </a:r>
          </a:p>
          <a:p>
            <a:pPr lvl="1"/>
            <a:r>
              <a:rPr lang="en-US" dirty="0"/>
              <a:t>Accessible immediately, no bubbles required</a:t>
            </a:r>
          </a:p>
          <a:p>
            <a:endParaRPr lang="en-US" dirty="0"/>
          </a:p>
          <a:p>
            <a:r>
              <a:rPr lang="en-US" dirty="0"/>
              <a:t>Mirrors return addresses in program stack / return address register</a:t>
            </a:r>
          </a:p>
          <a:p>
            <a:endParaRPr lang="en-US" dirty="0"/>
          </a:p>
          <a:p>
            <a:r>
              <a:rPr lang="en-US" dirty="0"/>
              <a:t>Typically 4-16 entries – deep enough for most applications</a:t>
            </a:r>
          </a:p>
          <a:p>
            <a:endParaRPr lang="en-US" dirty="0"/>
          </a:p>
          <a:p>
            <a:r>
              <a:rPr lang="en-US" dirty="0"/>
              <a:t>If address from RSB doesn’t match “official copy” then flush pipeline</a:t>
            </a:r>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7760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68C-142C-4A4D-802E-5EAE586E637C}"/>
              </a:ext>
            </a:extLst>
          </p:cNvPr>
          <p:cNvSpPr>
            <a:spLocks noGrp="1"/>
          </p:cNvSpPr>
          <p:nvPr>
            <p:ph type="title"/>
          </p:nvPr>
        </p:nvSpPr>
        <p:spPr/>
        <p:txBody>
          <a:bodyPr/>
          <a:lstStyle/>
          <a:p>
            <a:r>
              <a:rPr lang="en-US" dirty="0"/>
              <a:t>Return Stack Buffer</a:t>
            </a:r>
            <a:br>
              <a:rPr lang="en-US" dirty="0"/>
            </a:br>
            <a:endParaRPr lang="en-US" dirty="0"/>
          </a:p>
        </p:txBody>
      </p:sp>
      <p:sp>
        <p:nvSpPr>
          <p:cNvPr id="4" name="Footer Placeholder 3">
            <a:extLst>
              <a:ext uri="{FF2B5EF4-FFF2-40B4-BE49-F238E27FC236}">
                <a16:creationId xmlns:a16="http://schemas.microsoft.com/office/drawing/2014/main" id="{2B31A577-A0DA-5E4B-817F-C2BFD6F117E6}"/>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EC8D8EF-8613-E443-9232-EEC348809678}"/>
              </a:ext>
            </a:extLst>
          </p:cNvPr>
          <p:cNvSpPr>
            <a:spLocks noGrp="1"/>
          </p:cNvSpPr>
          <p:nvPr>
            <p:ph type="sldNum" sz="quarter" idx="12"/>
          </p:nvPr>
        </p:nvSpPr>
        <p:spPr/>
        <p:txBody>
          <a:bodyPr/>
          <a:lstStyle/>
          <a:p>
            <a:fld id="{B30C84D9-7A41-4FEB-892B-80917372DB87}" type="slidenum">
              <a:rPr lang="en-US" smtClean="0"/>
              <a:t>94</a:t>
            </a:fld>
            <a:endParaRPr lang="en-US"/>
          </a:p>
        </p:txBody>
      </p:sp>
      <p:sp>
        <p:nvSpPr>
          <p:cNvPr id="6" name="Text Placeholder 5">
            <a:extLst>
              <a:ext uri="{FF2B5EF4-FFF2-40B4-BE49-F238E27FC236}">
                <a16:creationId xmlns:a16="http://schemas.microsoft.com/office/drawing/2014/main" id="{742EB8D2-9929-CB48-82ED-903BEEA27874}"/>
              </a:ext>
            </a:extLst>
          </p:cNvPr>
          <p:cNvSpPr>
            <a:spLocks noGrp="1"/>
          </p:cNvSpPr>
          <p:nvPr>
            <p:ph type="body" sz="quarter" idx="13"/>
          </p:nvPr>
        </p:nvSpPr>
        <p:spPr/>
        <p:txBody>
          <a:bodyPr/>
          <a:lstStyle/>
          <a:p>
            <a:r>
              <a:rPr lang="en-US" dirty="0"/>
              <a:t>Slide by Bohn</a:t>
            </a:r>
          </a:p>
        </p:txBody>
      </p:sp>
      <p:grpSp>
        <p:nvGrpSpPr>
          <p:cNvPr id="19" name="Group 18">
            <a:extLst>
              <a:ext uri="{FF2B5EF4-FFF2-40B4-BE49-F238E27FC236}">
                <a16:creationId xmlns:a16="http://schemas.microsoft.com/office/drawing/2014/main" id="{0AB9B7D1-A316-0648-B999-0D508805A860}"/>
              </a:ext>
            </a:extLst>
          </p:cNvPr>
          <p:cNvGrpSpPr/>
          <p:nvPr/>
        </p:nvGrpSpPr>
        <p:grpSpPr>
          <a:xfrm>
            <a:off x="1294010" y="2333765"/>
            <a:ext cx="9603980" cy="4018536"/>
            <a:chOff x="863226" y="1851660"/>
            <a:chExt cx="10566774" cy="4421393"/>
          </a:xfrm>
        </p:grpSpPr>
        <p:pic>
          <p:nvPicPr>
            <p:cNvPr id="20" name="Content Placeholder 22" descr="Diagram&#10;&#10;Description automatically generated">
              <a:extLst>
                <a:ext uri="{FF2B5EF4-FFF2-40B4-BE49-F238E27FC236}">
                  <a16:creationId xmlns:a16="http://schemas.microsoft.com/office/drawing/2014/main" id="{0F8772B6-C400-FC44-BB69-1162F987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26" y="1851660"/>
              <a:ext cx="10465548" cy="4299268"/>
            </a:xfrm>
            <a:prstGeom prst="rect">
              <a:avLst/>
            </a:prstGeom>
          </p:spPr>
        </p:pic>
        <p:sp>
          <p:nvSpPr>
            <p:cNvPr id="21" name="Rectangle 20">
              <a:extLst>
                <a:ext uri="{FF2B5EF4-FFF2-40B4-BE49-F238E27FC236}">
                  <a16:creationId xmlns:a16="http://schemas.microsoft.com/office/drawing/2014/main" id="{E244DE0C-1BB7-2C49-84DA-8372627E4EC2}"/>
                </a:ext>
              </a:extLst>
            </p:cNvPr>
            <p:cNvSpPr/>
            <p:nvPr/>
          </p:nvSpPr>
          <p:spPr>
            <a:xfrm>
              <a:off x="4141694" y="4861111"/>
              <a:ext cx="477372" cy="147918"/>
            </a:xfrm>
            <a:prstGeom prst="rect">
              <a:avLst/>
            </a:prstGeom>
            <a:solidFill>
              <a:srgbClr val="E8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21">
              <a:extLst>
                <a:ext uri="{FF2B5EF4-FFF2-40B4-BE49-F238E27FC236}">
                  <a16:creationId xmlns:a16="http://schemas.microsoft.com/office/drawing/2014/main" id="{B5E3533A-81CA-AA4D-BA4D-AA2EB9CD5544}"/>
                </a:ext>
              </a:extLst>
            </p:cNvPr>
            <p:cNvSpPr/>
            <p:nvPr/>
          </p:nvSpPr>
          <p:spPr>
            <a:xfrm>
              <a:off x="4114800" y="4935071"/>
              <a:ext cx="7315200" cy="1337982"/>
            </a:xfrm>
            <a:custGeom>
              <a:avLst/>
              <a:gdLst>
                <a:gd name="connsiteX0" fmla="*/ 0 w 7315200"/>
                <a:gd name="connsiteY0" fmla="*/ 800100 h 1337982"/>
                <a:gd name="connsiteX1" fmla="*/ 0 w 7315200"/>
                <a:gd name="connsiteY1" fmla="*/ 1089211 h 1337982"/>
                <a:gd name="connsiteX2" fmla="*/ 7315200 w 7315200"/>
                <a:gd name="connsiteY2" fmla="*/ 1089211 h 1337982"/>
                <a:gd name="connsiteX3" fmla="*/ 7315200 w 7315200"/>
                <a:gd name="connsiteY3" fmla="*/ 1337982 h 1337982"/>
                <a:gd name="connsiteX4" fmla="*/ 94129 w 7315200"/>
                <a:gd name="connsiteY4" fmla="*/ 1337982 h 1337982"/>
                <a:gd name="connsiteX5" fmla="*/ 94129 w 7315200"/>
                <a:gd name="connsiteY5" fmla="*/ 0 h 1337982"/>
                <a:gd name="connsiteX6" fmla="*/ 564776 w 7315200"/>
                <a:gd name="connsiteY6" fmla="*/ 0 h 1337982"/>
                <a:gd name="connsiteX0" fmla="*/ 0 w 7315200"/>
                <a:gd name="connsiteY0" fmla="*/ 800100 h 1337982"/>
                <a:gd name="connsiteX1" fmla="*/ 0 w 7315200"/>
                <a:gd name="connsiteY1" fmla="*/ 1089211 h 1337982"/>
                <a:gd name="connsiteX2" fmla="*/ 53975 w 7315200"/>
                <a:gd name="connsiteY2" fmla="*/ 1087904 h 1337982"/>
                <a:gd name="connsiteX3" fmla="*/ 7315200 w 7315200"/>
                <a:gd name="connsiteY3" fmla="*/ 1089211 h 1337982"/>
                <a:gd name="connsiteX4" fmla="*/ 7315200 w 7315200"/>
                <a:gd name="connsiteY4" fmla="*/ 1337982 h 1337982"/>
                <a:gd name="connsiteX5" fmla="*/ 94129 w 7315200"/>
                <a:gd name="connsiteY5" fmla="*/ 1337982 h 1337982"/>
                <a:gd name="connsiteX6" fmla="*/ 94129 w 7315200"/>
                <a:gd name="connsiteY6" fmla="*/ 0 h 1337982"/>
                <a:gd name="connsiteX7" fmla="*/ 564776 w 7315200"/>
                <a:gd name="connsiteY7"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 name="connsiteX0" fmla="*/ 0 w 7315200"/>
                <a:gd name="connsiteY0" fmla="*/ 800100 h 1337982"/>
                <a:gd name="connsiteX1" fmla="*/ 0 w 7315200"/>
                <a:gd name="connsiteY1" fmla="*/ 1089211 h 1337982"/>
                <a:gd name="connsiteX2" fmla="*/ 53975 w 7315200"/>
                <a:gd name="connsiteY2" fmla="*/ 1087904 h 1337982"/>
                <a:gd name="connsiteX3" fmla="*/ 146050 w 7315200"/>
                <a:gd name="connsiteY3" fmla="*/ 1087904 h 1337982"/>
                <a:gd name="connsiteX4" fmla="*/ 7315200 w 7315200"/>
                <a:gd name="connsiteY4" fmla="*/ 1089211 h 1337982"/>
                <a:gd name="connsiteX5" fmla="*/ 7315200 w 7315200"/>
                <a:gd name="connsiteY5" fmla="*/ 1337982 h 1337982"/>
                <a:gd name="connsiteX6" fmla="*/ 94129 w 7315200"/>
                <a:gd name="connsiteY6" fmla="*/ 1337982 h 1337982"/>
                <a:gd name="connsiteX7" fmla="*/ 94129 w 7315200"/>
                <a:gd name="connsiteY7" fmla="*/ 0 h 1337982"/>
                <a:gd name="connsiteX8" fmla="*/ 564776 w 7315200"/>
                <a:gd name="connsiteY8" fmla="*/ 0 h 13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1337982">
                  <a:moveTo>
                    <a:pt x="0" y="800100"/>
                  </a:moveTo>
                  <a:lnTo>
                    <a:pt x="0" y="1089211"/>
                  </a:lnTo>
                  <a:lnTo>
                    <a:pt x="53975" y="1087904"/>
                  </a:lnTo>
                  <a:cubicBezTo>
                    <a:pt x="87842" y="1037104"/>
                    <a:pt x="102658" y="1027579"/>
                    <a:pt x="146050" y="1087904"/>
                  </a:cubicBezTo>
                  <a:lnTo>
                    <a:pt x="7315200" y="1089211"/>
                  </a:lnTo>
                  <a:lnTo>
                    <a:pt x="7315200" y="1337982"/>
                  </a:lnTo>
                  <a:lnTo>
                    <a:pt x="94129" y="1337982"/>
                  </a:lnTo>
                  <a:lnTo>
                    <a:pt x="94129" y="0"/>
                  </a:lnTo>
                  <a:lnTo>
                    <a:pt x="564776" y="0"/>
                  </a:lnTo>
                </a:path>
              </a:pathLst>
            </a:custGeom>
            <a:noFill/>
            <a:ln w="952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Rectangle 22">
              <a:extLst>
                <a:ext uri="{FF2B5EF4-FFF2-40B4-BE49-F238E27FC236}">
                  <a16:creationId xmlns:a16="http://schemas.microsoft.com/office/drawing/2014/main" id="{2FC0F6DA-2C5A-9D44-B80E-370A50B734BD}"/>
                </a:ext>
              </a:extLst>
            </p:cNvPr>
            <p:cNvSpPr/>
            <p:nvPr/>
          </p:nvSpPr>
          <p:spPr>
            <a:xfrm>
              <a:off x="365661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 name="Rectangle 23">
              <a:extLst>
                <a:ext uri="{FF2B5EF4-FFF2-40B4-BE49-F238E27FC236}">
                  <a16:creationId xmlns:a16="http://schemas.microsoft.com/office/drawing/2014/main" id="{312ED6E9-D5AD-0C4B-9508-46546F175D33}"/>
                </a:ext>
              </a:extLst>
            </p:cNvPr>
            <p:cNvSpPr/>
            <p:nvPr/>
          </p:nvSpPr>
          <p:spPr>
            <a:xfrm>
              <a:off x="6745929" y="2067474"/>
              <a:ext cx="281354" cy="4010597"/>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 name="Rectangle 24">
              <a:extLst>
                <a:ext uri="{FF2B5EF4-FFF2-40B4-BE49-F238E27FC236}">
                  <a16:creationId xmlns:a16="http://schemas.microsoft.com/office/drawing/2014/main" id="{86CF029A-2864-5946-B30A-80855CE2A6FD}"/>
                </a:ext>
              </a:extLst>
            </p:cNvPr>
            <p:cNvSpPr/>
            <p:nvPr/>
          </p:nvSpPr>
          <p:spPr>
            <a:xfrm>
              <a:off x="8332358"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 name="Rectangle 25">
              <a:extLst>
                <a:ext uri="{FF2B5EF4-FFF2-40B4-BE49-F238E27FC236}">
                  <a16:creationId xmlns:a16="http://schemas.microsoft.com/office/drawing/2014/main" id="{29CAFB84-7B49-5147-A52C-17BE65FD5117}"/>
                </a:ext>
              </a:extLst>
            </p:cNvPr>
            <p:cNvSpPr/>
            <p:nvPr/>
          </p:nvSpPr>
          <p:spPr>
            <a:xfrm>
              <a:off x="10822295" y="3294291"/>
              <a:ext cx="281354" cy="2783780"/>
            </a:xfrm>
            <a:prstGeom prst="rect">
              <a:avLst/>
            </a:prstGeom>
            <a:solidFill>
              <a:srgbClr val="B4B4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27" name="Straight Arrow Connector 26">
              <a:extLst>
                <a:ext uri="{FF2B5EF4-FFF2-40B4-BE49-F238E27FC236}">
                  <a16:creationId xmlns:a16="http://schemas.microsoft.com/office/drawing/2014/main" id="{C0266529-1C23-5C42-A4DD-1C71EC9E7886}"/>
                </a:ext>
              </a:extLst>
            </p:cNvPr>
            <p:cNvCxnSpPr>
              <a:cxnSpLocks/>
            </p:cNvCxnSpPr>
            <p:nvPr/>
          </p:nvCxnSpPr>
          <p:spPr>
            <a:xfrm>
              <a:off x="6252882"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451A8791-1829-F545-A4DC-44E72A67EF0B}"/>
                </a:ext>
              </a:extLst>
            </p:cNvPr>
            <p:cNvCxnSpPr>
              <a:cxnSpLocks/>
            </p:cNvCxnSpPr>
            <p:nvPr/>
          </p:nvCxnSpPr>
          <p:spPr>
            <a:xfrm>
              <a:off x="7839311"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a:extLst>
                <a:ext uri="{FF2B5EF4-FFF2-40B4-BE49-F238E27FC236}">
                  <a16:creationId xmlns:a16="http://schemas.microsoft.com/office/drawing/2014/main" id="{826AC1D9-CC57-6B43-B56E-238D5A58E44A}"/>
                </a:ext>
              </a:extLst>
            </p:cNvPr>
            <p:cNvCxnSpPr>
              <a:cxnSpLocks/>
            </p:cNvCxnSpPr>
            <p:nvPr/>
          </p:nvCxnSpPr>
          <p:spPr>
            <a:xfrm>
              <a:off x="10329248" y="6024283"/>
              <a:ext cx="493047" cy="0"/>
            </a:xfrm>
            <a:prstGeom prst="straightConnector1">
              <a:avLst/>
            </a:prstGeom>
            <a:noFill/>
            <a:ln w="3175">
              <a:solidFill>
                <a:srgbClr val="C00000"/>
              </a:solidFill>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74DF2226-7FF9-1942-B207-1310D8444286}"/>
              </a:ext>
            </a:extLst>
          </p:cNvPr>
          <p:cNvGrpSpPr/>
          <p:nvPr/>
        </p:nvGrpSpPr>
        <p:grpSpPr>
          <a:xfrm>
            <a:off x="3374964" y="1074461"/>
            <a:ext cx="1427272" cy="1232453"/>
            <a:chOff x="971372" y="5123897"/>
            <a:chExt cx="1427272" cy="1232453"/>
          </a:xfrm>
        </p:grpSpPr>
        <p:grpSp>
          <p:nvGrpSpPr>
            <p:cNvPr id="32" name="Group 31">
              <a:extLst>
                <a:ext uri="{FF2B5EF4-FFF2-40B4-BE49-F238E27FC236}">
                  <a16:creationId xmlns:a16="http://schemas.microsoft.com/office/drawing/2014/main" id="{14DAB30C-7290-0649-A6E4-AE3465089397}"/>
                </a:ext>
              </a:extLst>
            </p:cNvPr>
            <p:cNvGrpSpPr/>
            <p:nvPr/>
          </p:nvGrpSpPr>
          <p:grpSpPr>
            <a:xfrm>
              <a:off x="971372" y="5123897"/>
              <a:ext cx="1232453" cy="1232453"/>
              <a:chOff x="1245704" y="5208104"/>
              <a:chExt cx="1232453" cy="1232453"/>
            </a:xfrm>
          </p:grpSpPr>
          <p:sp>
            <p:nvSpPr>
              <p:cNvPr id="34" name="Oval 33">
                <a:extLst>
                  <a:ext uri="{FF2B5EF4-FFF2-40B4-BE49-F238E27FC236}">
                    <a16:creationId xmlns:a16="http://schemas.microsoft.com/office/drawing/2014/main" id="{A53E3E1F-41F5-A94C-B899-D25D3328E83B}"/>
                  </a:ext>
                </a:extLst>
              </p:cNvPr>
              <p:cNvSpPr/>
              <p:nvPr/>
            </p:nvSpPr>
            <p:spPr>
              <a:xfrm>
                <a:off x="1245704" y="5208104"/>
                <a:ext cx="1232453" cy="123245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B7C8B2D-C3EA-9C42-B1DB-25AD01589DFD}"/>
                  </a:ext>
                </a:extLst>
              </p:cNvPr>
              <p:cNvCxnSpPr>
                <a:stCxn id="34" idx="2"/>
              </p:cNvCxnSpPr>
              <p:nvPr/>
            </p:nvCxnSpPr>
            <p:spPr>
              <a:xfrm>
                <a:off x="1245704" y="5824331"/>
                <a:ext cx="1232453" cy="6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0AF9AB-0A47-154F-A6EB-D5DFA61A663E}"/>
                  </a:ext>
                </a:extLst>
              </p:cNvPr>
              <p:cNvCxnSpPr>
                <a:stCxn id="34" idx="1"/>
                <a:endCxn id="34" idx="5"/>
              </p:cNvCxnSpPr>
              <p:nvPr/>
            </p:nvCxnSpPr>
            <p:spPr>
              <a:xfrm>
                <a:off x="1426193" y="5388593"/>
                <a:ext cx="871475" cy="871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8E580DB-99E4-3341-B884-3D607A61F886}"/>
                  </a:ext>
                </a:extLst>
              </p:cNvPr>
              <p:cNvCxnSpPr>
                <a:stCxn id="34" idx="0"/>
                <a:endCxn id="34" idx="4"/>
              </p:cNvCxnSpPr>
              <p:nvPr/>
            </p:nvCxnSpPr>
            <p:spPr>
              <a:xfrm>
                <a:off x="1861931" y="5208104"/>
                <a:ext cx="0" cy="12324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4FECD2-5D13-1444-BD81-06B4AA41D8EA}"/>
                  </a:ext>
                </a:extLst>
              </p:cNvPr>
              <p:cNvCxnSpPr>
                <a:stCxn id="34" idx="7"/>
                <a:endCxn id="34" idx="3"/>
              </p:cNvCxnSpPr>
              <p:nvPr/>
            </p:nvCxnSpPr>
            <p:spPr>
              <a:xfrm flipH="1">
                <a:off x="1426193" y="5388593"/>
                <a:ext cx="871475" cy="871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5CB1AF8-D8E6-7D40-841C-9DA4FB09B52C}"/>
                  </a:ext>
                </a:extLst>
              </p:cNvPr>
              <p:cNvSpPr/>
              <p:nvPr/>
            </p:nvSpPr>
            <p:spPr>
              <a:xfrm>
                <a:off x="1581531" y="5543932"/>
                <a:ext cx="560798" cy="56079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RSB</a:t>
                </a:r>
              </a:p>
            </p:txBody>
          </p:sp>
        </p:grpSp>
        <p:cxnSp>
          <p:nvCxnSpPr>
            <p:cNvPr id="33" name="Straight Arrow Connector 32">
              <a:extLst>
                <a:ext uri="{FF2B5EF4-FFF2-40B4-BE49-F238E27FC236}">
                  <a16:creationId xmlns:a16="http://schemas.microsoft.com/office/drawing/2014/main" id="{317563DD-3237-C34E-B115-FF70A8E13205}"/>
                </a:ext>
              </a:extLst>
            </p:cNvPr>
            <p:cNvCxnSpPr/>
            <p:nvPr/>
          </p:nvCxnSpPr>
          <p:spPr>
            <a:xfrm flipH="1" flipV="1">
              <a:off x="2150817" y="6007271"/>
              <a:ext cx="247827" cy="155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Elbow Connector 39">
            <a:extLst>
              <a:ext uri="{FF2B5EF4-FFF2-40B4-BE49-F238E27FC236}">
                <a16:creationId xmlns:a16="http://schemas.microsoft.com/office/drawing/2014/main" id="{C46698E3-62B8-0C47-AC21-CF5252B41C70}"/>
              </a:ext>
            </a:extLst>
          </p:cNvPr>
          <p:cNvCxnSpPr>
            <a:cxnSpLocks/>
            <a:stCxn id="34" idx="3"/>
          </p:cNvCxnSpPr>
          <p:nvPr/>
        </p:nvCxnSpPr>
        <p:spPr>
          <a:xfrm rot="5400000">
            <a:off x="3035657" y="2042367"/>
            <a:ext cx="435738" cy="603855"/>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665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826931" cy="4895851"/>
          </a:xfrm>
        </p:spPr>
        <p:txBody>
          <a:bodyPr>
            <a:normAutofit/>
          </a:bodyPr>
          <a:lstStyle/>
          <a:p>
            <a:r>
              <a:rPr lang="en-US" dirty="0">
                <a:solidFill>
                  <a:srgbClr val="FFFF00"/>
                </a:solidFill>
                <a:sym typeface="Wingdings" pitchFamily="2" charset="2"/>
              </a:rPr>
              <a:t>Pipelining improves performance while preserving sequential semantics</a:t>
            </a:r>
          </a:p>
          <a:p>
            <a:r>
              <a:rPr lang="en-US" dirty="0">
                <a:solidFill>
                  <a:srgbClr val="FFFF00"/>
                </a:solidFill>
                <a:sym typeface="Wingdings" pitchFamily="2" charset="2"/>
              </a:rPr>
              <a:t>Pipeline registers store intermediate results between pipeline segments</a:t>
            </a:r>
          </a:p>
          <a:p>
            <a:r>
              <a:rPr lang="en-US" dirty="0">
                <a:solidFill>
                  <a:srgbClr val="FFFF00"/>
                </a:solidFill>
                <a:sym typeface="Wingdings" pitchFamily="2" charset="2"/>
              </a:rPr>
              <a:t>Data dependencies &amp; control dependencies always exist</a:t>
            </a:r>
          </a:p>
          <a:p>
            <a:pPr lvl="1"/>
            <a:r>
              <a:rPr lang="en-US" dirty="0">
                <a:solidFill>
                  <a:srgbClr val="FFFF00"/>
                </a:solidFill>
                <a:sym typeface="Wingdings" pitchFamily="2" charset="2"/>
              </a:rPr>
              <a:t>Dependencies that could cause pipeline to produce incorrect result are </a:t>
            </a:r>
            <a:r>
              <a:rPr lang="en-US" i="1" dirty="0">
                <a:solidFill>
                  <a:srgbClr val="FFFF00"/>
                </a:solidFill>
                <a:sym typeface="Wingdings" pitchFamily="2" charset="2"/>
              </a:rPr>
              <a:t>hazards</a:t>
            </a:r>
            <a:endParaRPr lang="en-US" dirty="0">
              <a:solidFill>
                <a:srgbClr val="FFFF00"/>
              </a:solidFill>
              <a:sym typeface="Wingdings" pitchFamily="2" charset="2"/>
            </a:endParaRPr>
          </a:p>
          <a:p>
            <a:r>
              <a:rPr lang="en-US" dirty="0">
                <a:solidFill>
                  <a:srgbClr val="FFFF00"/>
                </a:solidFill>
                <a:sym typeface="Wingdings" pitchFamily="2" charset="2"/>
              </a:rPr>
              <a:t>Hazards limit pipeline benefits</a:t>
            </a:r>
          </a:p>
          <a:p>
            <a:pPr lvl="1"/>
            <a:r>
              <a:rPr lang="en-US" dirty="0">
                <a:solidFill>
                  <a:srgbClr val="FFFF00"/>
                </a:solidFill>
                <a:sym typeface="Wingdings" pitchFamily="2" charset="2"/>
              </a:rPr>
              <a:t>Bubbles placed in pipeline due to pipeline stalls &amp; pipeline flushes</a:t>
            </a:r>
          </a:p>
          <a:p>
            <a:r>
              <a:rPr lang="en-US" dirty="0">
                <a:solidFill>
                  <a:srgbClr val="FFFF00"/>
                </a:solidFill>
                <a:sym typeface="Wingdings" pitchFamily="2" charset="2"/>
              </a:rPr>
              <a:t>Data forwarding eliminates/reduces stalls</a:t>
            </a:r>
          </a:p>
          <a:p>
            <a:endParaRPr lang="en-US" dirty="0">
              <a:solidFill>
                <a:srgbClr val="FFFF00"/>
              </a:solidFill>
              <a:sym typeface="Wingdings" pitchFamily="2" charset="2"/>
            </a:endParaRPr>
          </a:p>
          <a:p>
            <a:r>
              <a:rPr lang="en-US" dirty="0">
                <a:solidFill>
                  <a:srgbClr val="FFFF00"/>
                </a:solidFill>
                <a:sym typeface="Wingdings" pitchFamily="2" charset="2"/>
              </a:rPr>
              <a:t>Throughput (instructions per second) more meaningful than clock cycle</a:t>
            </a:r>
          </a:p>
          <a:p>
            <a:r>
              <a:rPr lang="en-US" dirty="0">
                <a:solidFill>
                  <a:srgbClr val="FFFF00"/>
                </a:solidFill>
                <a:sym typeface="Wingdings" pitchFamily="2" charset="2"/>
              </a:rPr>
              <a:t>CPI demonstrates deviation from ideal throughput</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4273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104012</TotalTime>
  <Words>7373</Words>
  <Application>Microsoft Macintosh PowerPoint</Application>
  <PresentationFormat>Widescreen</PresentationFormat>
  <Paragraphs>2164</Paragraphs>
  <Slides>95</Slides>
  <Notes>37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Calibri</vt:lpstr>
      <vt:lpstr>Calibri Light</vt:lpstr>
      <vt:lpstr>Lucida Console</vt:lpstr>
      <vt:lpstr>Lucida Sans Typewriter</vt:lpstr>
      <vt:lpstr>Office Theme</vt:lpstr>
      <vt:lpstr>Pipelined Processor Architecture</vt:lpstr>
      <vt:lpstr>PowerPoint Presentation</vt:lpstr>
      <vt:lpstr>Instruction-Level Parallelism</vt:lpstr>
      <vt:lpstr>Multi-Processing / Multi-Threading</vt:lpstr>
      <vt:lpstr>Instruction-Level Parallelism</vt:lpstr>
      <vt:lpstr>Pipelining</vt:lpstr>
      <vt:lpstr>Simple One-Cycle-Per-Instruction Architecture</vt:lpstr>
      <vt:lpstr>By way of analogy…</vt:lpstr>
      <vt:lpstr>By way of analogy…</vt:lpstr>
      <vt:lpstr>Pipeline Concept</vt:lpstr>
      <vt:lpstr>Pipelining</vt:lpstr>
      <vt:lpstr>Pipelining</vt:lpstr>
      <vt:lpstr>Pipeline Stages</vt:lpstr>
      <vt:lpstr>Adding Pipeline Registers</vt:lpstr>
      <vt:lpstr>Fixing Writeback</vt:lpstr>
      <vt:lpstr>Pass Control Signals through Pipeline Registers</vt:lpstr>
      <vt:lpstr>Benefit of Pipelining</vt:lpstr>
      <vt:lpstr>Example Baseline: No Pipelining</vt:lpstr>
      <vt:lpstr>Measures of Performance</vt:lpstr>
      <vt:lpstr>Example Baseline: No Pipelining</vt:lpstr>
      <vt:lpstr>Example Baseline: No Pipelining</vt:lpstr>
      <vt:lpstr>Instruction n cannot start until Instruction n-1 finishes</vt:lpstr>
      <vt:lpstr>Example Baseline: Idealized 4-Way Pipeline</vt:lpstr>
      <vt:lpstr>Example Baseline: Idealized 4-Way Pipeline</vt:lpstr>
      <vt:lpstr>Pipelined Instructions have Greater Latency…</vt:lpstr>
      <vt:lpstr>Pipelined Instructions have Greater Throughput!</vt:lpstr>
      <vt:lpstr>Example Baseline: Idealized 4-Way Pipeline</vt:lpstr>
      <vt:lpstr>Non-idealized 4-Way Pipeline</vt:lpstr>
      <vt:lpstr>Non-idealized 4-Way Pipeline</vt:lpstr>
      <vt:lpstr>Limitation to Benefits: Faster Stages Sit Idle While Waiting for Slowest Stage to Finish</vt:lpstr>
      <vt:lpstr>Limitation to Benefits: We Can Divide Combinatorial Logic but Not Registers</vt:lpstr>
      <vt:lpstr>Pipeline Hazards</vt:lpstr>
      <vt:lpstr>Data Dependences</vt:lpstr>
      <vt:lpstr>Data Hazard: Potentially Unsafe Data Dependence</vt:lpstr>
      <vt:lpstr>Data Hazard: Potentially Unsafe Data Dependence</vt:lpstr>
      <vt:lpstr>Data Hazard</vt:lpstr>
      <vt:lpstr>Trying to Fix Data Hazard with a NOP</vt:lpstr>
      <vt:lpstr>Trying to Fix Data Hazard with 2 NOPs</vt:lpstr>
      <vt:lpstr>Fixing Data Hazard with 3 NOPs</vt:lpstr>
      <vt:lpstr>Control Dependences: Predicting the PC</vt:lpstr>
      <vt:lpstr>Simple Prediction Strategy If current instruction…</vt:lpstr>
      <vt:lpstr>Recovering from Misprediction Recovering from Nonprediction</vt:lpstr>
      <vt:lpstr>Unconditional Jump to Address in Register</vt:lpstr>
      <vt:lpstr>Fixing ARM Nonprediction Control Hazard with 1 NOP</vt:lpstr>
      <vt:lpstr>Fixing x86 Nonprediction Control Hazard with 3 NOPs</vt:lpstr>
      <vt:lpstr>Fixing Conditional Branch</vt:lpstr>
      <vt:lpstr>Overcoming Data Hazards: Pipeline Stalls</vt:lpstr>
      <vt:lpstr>Our situation…</vt:lpstr>
      <vt:lpstr>Let’s Compile for a Pipeline that Requires 2 NOPs to overcome a Data Hazard</vt:lpstr>
      <vt:lpstr>Compatibility Issues</vt:lpstr>
      <vt:lpstr>2 NOPs Aren’t Enough When Pipeline Design Needs 3</vt:lpstr>
      <vt:lpstr>How Do We Know that Another NOP is Needed?</vt:lpstr>
      <vt:lpstr>Stalling the Pipeline</vt:lpstr>
      <vt:lpstr>Stalling the Pipeline</vt:lpstr>
      <vt:lpstr>Without Stalling the Pipeline</vt:lpstr>
      <vt:lpstr>Stalling the Pipeline</vt:lpstr>
      <vt:lpstr>Stalling the Pipeline</vt:lpstr>
      <vt:lpstr>Detecting Stall Condition</vt:lpstr>
      <vt:lpstr>Implementing Stall</vt:lpstr>
      <vt:lpstr>Compiler Can Now Ignore Pipeline Design</vt:lpstr>
      <vt:lpstr>Overcome Data Hazard with Pipeline Stalls</vt:lpstr>
      <vt:lpstr>Overcome Data Hazard with Pipeline Stalls</vt:lpstr>
      <vt:lpstr>Overcome Data Hazard with Pipeline Stalls</vt:lpstr>
      <vt:lpstr>Overcome Data Hazard with Pipeline Stalls</vt:lpstr>
      <vt:lpstr>Overcoming Data Hazards: Data Forwarding</vt:lpstr>
      <vt:lpstr>Our situation…</vt:lpstr>
      <vt:lpstr>Data Forwarding</vt:lpstr>
      <vt:lpstr>Overcome Data Hazard with Data Forwarding</vt:lpstr>
      <vt:lpstr>Overcome Data Hazard with Data Forwarding</vt:lpstr>
      <vt:lpstr>Implementing Data Forwarding</vt:lpstr>
      <vt:lpstr>Implementing Data Forwarding</vt:lpstr>
      <vt:lpstr>Prioritizing Data Forwarding</vt:lpstr>
      <vt:lpstr>Pipeline Penalties</vt:lpstr>
      <vt:lpstr>Pipeline Stalls are Still Needed</vt:lpstr>
      <vt:lpstr>Load/Use Pair</vt:lpstr>
      <vt:lpstr>Conditional Branch: Correct Prediction</vt:lpstr>
      <vt:lpstr>Conditional Branch: Recovering from Misprediction</vt:lpstr>
      <vt:lpstr>Procedure Return</vt:lpstr>
      <vt:lpstr>Calculating Performance</vt:lpstr>
      <vt:lpstr>Cycles Per Instruction, and Throughput</vt:lpstr>
      <vt:lpstr>Calculating CPI</vt:lpstr>
      <vt:lpstr>Calculating CPI</vt:lpstr>
      <vt:lpstr>Calculating CPI</vt:lpstr>
      <vt:lpstr>Example CPI Calcuation</vt:lpstr>
      <vt:lpstr>Comparing Designs</vt:lpstr>
      <vt:lpstr>Comparing Branch Prediction Strategies</vt:lpstr>
      <vt:lpstr>Very Advanced Architecture</vt:lpstr>
      <vt:lpstr>Out of Order Execution </vt:lpstr>
      <vt:lpstr>Out of Order Execution: Scoreboarding</vt:lpstr>
      <vt:lpstr>Out of Order Execution: Tomasulo Algorithm</vt:lpstr>
      <vt:lpstr>Superscalar Architecture</vt:lpstr>
      <vt:lpstr>Branch Prediction</vt:lpstr>
      <vt:lpstr>Return Stack Buffer</vt:lpstr>
      <vt:lpstr>Return Stack Buffer </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1018</cp:revision>
  <dcterms:created xsi:type="dcterms:W3CDTF">2018-01-03T19:54:25Z</dcterms:created>
  <dcterms:modified xsi:type="dcterms:W3CDTF">2021-08-19T01:14:13Z</dcterms:modified>
</cp:coreProperties>
</file>