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4EAEBB-81F1-4A04-B981-4AD6E7FF0C58}"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181268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EAEBB-81F1-4A04-B981-4AD6E7FF0C58}"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116292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EAEBB-81F1-4A04-B981-4AD6E7FF0C58}"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305445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EAEBB-81F1-4A04-B981-4AD6E7FF0C58}"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121873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EAEBB-81F1-4A04-B981-4AD6E7FF0C58}"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234779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EAEBB-81F1-4A04-B981-4AD6E7FF0C58}"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70260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EAEBB-81F1-4A04-B981-4AD6E7FF0C58}"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266224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EAEBB-81F1-4A04-B981-4AD6E7FF0C58}"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369717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EAEBB-81F1-4A04-B981-4AD6E7FF0C58}"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5023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4EAEBB-81F1-4A04-B981-4AD6E7FF0C58}"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301729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4EAEBB-81F1-4A04-B981-4AD6E7FF0C58}"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20112-6581-40C3-BC54-0283B75120F2}" type="slidenum">
              <a:rPr lang="en-US" smtClean="0"/>
              <a:t>‹#›</a:t>
            </a:fld>
            <a:endParaRPr lang="en-US"/>
          </a:p>
        </p:txBody>
      </p:sp>
    </p:spTree>
    <p:extLst>
      <p:ext uri="{BB962C8B-B14F-4D97-AF65-F5344CB8AC3E}">
        <p14:creationId xmlns:p14="http://schemas.microsoft.com/office/powerpoint/2010/main" val="302790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EAEBB-81F1-4A04-B981-4AD6E7FF0C58}" type="datetimeFigureOut">
              <a:rPr lang="en-US" smtClean="0"/>
              <a:t>8/24/2023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20112-6581-40C3-BC54-0283B75120F2}" type="slidenum">
              <a:rPr lang="en-US" smtClean="0"/>
              <a:t>‹#›</a:t>
            </a:fld>
            <a:endParaRPr lang="en-US"/>
          </a:p>
        </p:txBody>
      </p:sp>
    </p:spTree>
    <p:extLst>
      <p:ext uri="{BB962C8B-B14F-4D97-AF65-F5344CB8AC3E}">
        <p14:creationId xmlns:p14="http://schemas.microsoft.com/office/powerpoint/2010/main" val="405668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normAutofit/>
          </a:bodyPr>
          <a:lstStyle/>
          <a:p>
            <a:br>
              <a:rPr lang="en-US" sz="1800" b="1" dirty="0"/>
            </a:br>
            <a:r>
              <a:rPr lang="en-US" sz="2000" b="1" dirty="0"/>
              <a:t>MERU UNIVERSITY OF SCIENCE AND TECHNOLOGY</a:t>
            </a:r>
            <a:br>
              <a:rPr lang="en-US" sz="2000" dirty="0"/>
            </a:br>
            <a:r>
              <a:rPr lang="en-US" sz="2000" b="1" dirty="0"/>
              <a:t>SCHOOL OF COMPUTING AND INFORMATICS</a:t>
            </a:r>
            <a:br>
              <a:rPr lang="en-US" sz="2000" dirty="0"/>
            </a:br>
            <a:r>
              <a:rPr lang="en-US" sz="2000" b="1" dirty="0"/>
              <a:t>DEPARTMENT OF COMPUTER SCIENCE</a:t>
            </a:r>
            <a:br>
              <a:rPr lang="en-US" sz="2000" dirty="0"/>
            </a:br>
            <a:r>
              <a:rPr lang="en-US" sz="2000" b="1" dirty="0"/>
              <a:t>         BACHELOR OF SCIENCE IN COMPUTER SCIENCE</a:t>
            </a:r>
            <a:br>
              <a:rPr lang="en-US" sz="2000" dirty="0"/>
            </a:br>
            <a:r>
              <a:rPr lang="en-US" sz="2000" b="1" dirty="0"/>
              <a:t>ONLINE STUDENT ACADEMICS ADVISORY SYSTEM</a:t>
            </a:r>
            <a:br>
              <a:rPr lang="en-US" sz="1800" dirty="0"/>
            </a:br>
            <a:endParaRPr lang="en-US" sz="1800" dirty="0"/>
          </a:p>
        </p:txBody>
      </p:sp>
      <p:sp>
        <p:nvSpPr>
          <p:cNvPr id="3" name="Subtitle 2"/>
          <p:cNvSpPr>
            <a:spLocks noGrp="1"/>
          </p:cNvSpPr>
          <p:nvPr>
            <p:ph type="subTitle" idx="1"/>
          </p:nvPr>
        </p:nvSpPr>
        <p:spPr>
          <a:xfrm>
            <a:off x="112889" y="3602038"/>
            <a:ext cx="12079111" cy="3255962"/>
          </a:xfrm>
        </p:spPr>
        <p:txBody>
          <a:bodyPr>
            <a:normAutofit/>
          </a:bodyPr>
          <a:lstStyle/>
          <a:p>
            <a:r>
              <a:rPr lang="en-US" sz="1900" dirty="0"/>
              <a:t>                      MEMBERS                         REGISTRATION NUMBER</a:t>
            </a:r>
          </a:p>
          <a:p>
            <a:r>
              <a:rPr lang="en-US" sz="1900" dirty="0"/>
              <a:t>1.BRIAN KOOME                            CT201/104897/20</a:t>
            </a:r>
          </a:p>
          <a:p>
            <a:r>
              <a:rPr lang="en-US" sz="1900" dirty="0"/>
              <a:t>2. PHYLIS KAMAU                       CT201/104897/20</a:t>
            </a:r>
          </a:p>
          <a:p>
            <a:r>
              <a:rPr lang="en-US" sz="1900" dirty="0"/>
              <a:t>   3. FLORENCE BAHATI                      CT201/104897/20</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33" y="437444"/>
            <a:ext cx="1298223" cy="1298223"/>
          </a:xfrm>
          <a:prstGeom prst="rect">
            <a:avLst/>
          </a:prstGeom>
        </p:spPr>
      </p:pic>
    </p:spTree>
    <p:extLst>
      <p:ext uri="{BB962C8B-B14F-4D97-AF65-F5344CB8AC3E}">
        <p14:creationId xmlns:p14="http://schemas.microsoft.com/office/powerpoint/2010/main" val="134993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097"/>
          </a:xfrm>
        </p:spPr>
        <p:txBody>
          <a:bodyPr>
            <a:normAutofit/>
          </a:bodyPr>
          <a:lstStyle/>
          <a:p>
            <a:pPr algn="ctr"/>
            <a:r>
              <a:rPr lang="en-US" sz="2400" dirty="0"/>
              <a:t>BACKROUND OF STUDY</a:t>
            </a:r>
          </a:p>
        </p:txBody>
      </p:sp>
      <p:sp>
        <p:nvSpPr>
          <p:cNvPr id="3" name="Content Placeholder 2"/>
          <p:cNvSpPr>
            <a:spLocks noGrp="1"/>
          </p:cNvSpPr>
          <p:nvPr>
            <p:ph idx="1"/>
          </p:nvPr>
        </p:nvSpPr>
        <p:spPr>
          <a:xfrm>
            <a:off x="434340" y="1051560"/>
            <a:ext cx="10919460" cy="5806440"/>
          </a:xfrm>
        </p:spPr>
        <p:txBody>
          <a:bodyPr>
            <a:normAutofit fontScale="92500" lnSpcReduction="10000"/>
          </a:bodyPr>
          <a:lstStyle/>
          <a:p>
            <a:r>
              <a:rPr lang="en-US" dirty="0"/>
              <a:t>  Academic advising is an interactive process in which the adviser helps the student set and achieve academic goals, acquire relevant information and services, and make responsible decisions consistent with interests, goals, abilities, and degree requirements [1]. </a:t>
            </a:r>
          </a:p>
          <a:p>
            <a:r>
              <a:rPr lang="en-US" dirty="0"/>
              <a:t>Research has shown that advising students is important to their success  in academics and future goals, and also feel connected to the institution [2]. </a:t>
            </a:r>
          </a:p>
          <a:p>
            <a:r>
              <a:rPr lang="en-US" dirty="0"/>
              <a:t>Advisers sometimes spend considerable time answering repetitive questions that could be incorporated into an intelligent system [3]. </a:t>
            </a:r>
          </a:p>
          <a:p>
            <a:r>
              <a:rPr lang="en-US" dirty="0"/>
              <a:t>The quality of advice that the student seeks is crucial to his/her performance </a:t>
            </a:r>
          </a:p>
          <a:p>
            <a:r>
              <a:rPr lang="en-US" dirty="0"/>
              <a:t>Online academic advisory system enable these students to use academic services and communicate with advisors on matters concerning their academics.</a:t>
            </a:r>
          </a:p>
          <a:p>
            <a:r>
              <a:rPr lang="en-US" dirty="0"/>
              <a:t>Many students fear in-person meetings with the course advisor[4]</a:t>
            </a:r>
          </a:p>
          <a:p>
            <a:r>
              <a:rPr lang="en-US" dirty="0"/>
              <a:t>Currently, the system being used limits the performance of advisors in terms of speed, accuracy, and creativity[5]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95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lstStyle/>
          <a:p>
            <a:pPr algn="ctr"/>
            <a:r>
              <a:rPr lang="en-US" dirty="0"/>
              <a:t>PROBLEM STATEMENT</a:t>
            </a:r>
          </a:p>
        </p:txBody>
      </p:sp>
      <p:sp>
        <p:nvSpPr>
          <p:cNvPr id="3" name="Content Placeholder 2"/>
          <p:cNvSpPr>
            <a:spLocks noGrp="1"/>
          </p:cNvSpPr>
          <p:nvPr>
            <p:ph idx="1"/>
          </p:nvPr>
        </p:nvSpPr>
        <p:spPr/>
        <p:txBody>
          <a:bodyPr/>
          <a:lstStyle/>
          <a:p>
            <a:r>
              <a:rPr lang="en-US" dirty="0"/>
              <a:t>Staff in the administration offices are held up in meetings, so accessibility becomes difficult.</a:t>
            </a:r>
          </a:p>
          <a:p>
            <a:r>
              <a:rPr lang="en-US" dirty="0"/>
              <a:t>The location of administration offices is in different blocks which makes students spend a lot of time locating them leading to frustration.</a:t>
            </a:r>
          </a:p>
          <a:p>
            <a:r>
              <a:rPr lang="en-US" dirty="0"/>
              <a:t>This we have solved by student requires an appointment from the advisor, the advisor can allocate time for that student.</a:t>
            </a:r>
          </a:p>
        </p:txBody>
      </p:sp>
    </p:spTree>
    <p:extLst>
      <p:ext uri="{BB962C8B-B14F-4D97-AF65-F5344CB8AC3E}">
        <p14:creationId xmlns:p14="http://schemas.microsoft.com/office/powerpoint/2010/main" val="280838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p>
        </p:txBody>
      </p:sp>
      <p:sp>
        <p:nvSpPr>
          <p:cNvPr id="3" name="Content Placeholder 2"/>
          <p:cNvSpPr>
            <a:spLocks noGrp="1"/>
          </p:cNvSpPr>
          <p:nvPr>
            <p:ph idx="1"/>
          </p:nvPr>
        </p:nvSpPr>
        <p:spPr>
          <a:xfrm>
            <a:off x="838200" y="1690688"/>
            <a:ext cx="10515600" cy="5167311"/>
          </a:xfrm>
        </p:spPr>
        <p:txBody>
          <a:bodyPr>
            <a:normAutofit lnSpcReduction="10000"/>
          </a:bodyPr>
          <a:lstStyle/>
          <a:p>
            <a:r>
              <a:rPr lang="en-US" dirty="0"/>
              <a:t>System will enable a student/advisor to access and manage academic advisory services online.   </a:t>
            </a:r>
          </a:p>
          <a:p>
            <a:pPr lvl="0" fontAlgn="base"/>
            <a:r>
              <a:rPr lang="en-US" dirty="0"/>
              <a:t>To enable a course advisor to conduct individual advisory meetings upon a student's request.   </a:t>
            </a:r>
          </a:p>
          <a:p>
            <a:pPr lvl="0" fontAlgn="base"/>
            <a:r>
              <a:rPr lang="en-US" dirty="0"/>
              <a:t>To enable the course advisor to reschedule a course advisory meeting online.   </a:t>
            </a:r>
          </a:p>
          <a:p>
            <a:pPr lvl="0" fontAlgn="base"/>
            <a:r>
              <a:rPr lang="en-US" dirty="0"/>
              <a:t>To enable a course advisor to schedule a course advisory meeting.   </a:t>
            </a:r>
          </a:p>
          <a:p>
            <a:pPr lvl="0" fontAlgn="base"/>
            <a:r>
              <a:rPr lang="en-US" dirty="0"/>
              <a:t>To enable the system to generate a course advisory meeting attendance data sheet.   </a:t>
            </a:r>
          </a:p>
          <a:p>
            <a:pPr lvl="0" fontAlgn="base"/>
            <a:r>
              <a:rPr lang="en-US" dirty="0"/>
              <a:t>To enable the system to generate a semester-based report on academic issues repeatedly raised by the student during the course advisory meeting.   </a:t>
            </a:r>
          </a:p>
          <a:p>
            <a:endParaRPr lang="en-US" dirty="0"/>
          </a:p>
        </p:txBody>
      </p:sp>
    </p:spTree>
    <p:extLst>
      <p:ext uri="{BB962C8B-B14F-4D97-AF65-F5344CB8AC3E}">
        <p14:creationId xmlns:p14="http://schemas.microsoft.com/office/powerpoint/2010/main" val="253095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80158"/>
          </a:xfrm>
        </p:spPr>
        <p:txBody>
          <a:bodyPr/>
          <a:lstStyle/>
          <a:p>
            <a:pPr algn="ctr"/>
            <a:r>
              <a:rPr lang="en-US" dirty="0"/>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5272467"/>
              </p:ext>
            </p:extLst>
          </p:nvPr>
        </p:nvGraphicFramePr>
        <p:xfrm>
          <a:off x="297180" y="982979"/>
          <a:ext cx="11597640" cy="6126216"/>
        </p:xfrm>
        <a:graphic>
          <a:graphicData uri="http://schemas.openxmlformats.org/drawingml/2006/table">
            <a:tbl>
              <a:tblPr firstRow="1" bandRow="1">
                <a:tableStyleId>{5C22544A-7EE6-4342-B048-85BDC9FD1C3A}</a:tableStyleId>
              </a:tblPr>
              <a:tblGrid>
                <a:gridCol w="2302720">
                  <a:extLst>
                    <a:ext uri="{9D8B030D-6E8A-4147-A177-3AD203B41FA5}">
                      <a16:colId xmlns:a16="http://schemas.microsoft.com/office/drawing/2014/main" val="2384160873"/>
                    </a:ext>
                  </a:extLst>
                </a:gridCol>
                <a:gridCol w="2336336">
                  <a:extLst>
                    <a:ext uri="{9D8B030D-6E8A-4147-A177-3AD203B41FA5}">
                      <a16:colId xmlns:a16="http://schemas.microsoft.com/office/drawing/2014/main" val="3964021307"/>
                    </a:ext>
                  </a:extLst>
                </a:gridCol>
                <a:gridCol w="2605267">
                  <a:extLst>
                    <a:ext uri="{9D8B030D-6E8A-4147-A177-3AD203B41FA5}">
                      <a16:colId xmlns:a16="http://schemas.microsoft.com/office/drawing/2014/main" val="3403803374"/>
                    </a:ext>
                  </a:extLst>
                </a:gridCol>
                <a:gridCol w="2521226">
                  <a:extLst>
                    <a:ext uri="{9D8B030D-6E8A-4147-A177-3AD203B41FA5}">
                      <a16:colId xmlns:a16="http://schemas.microsoft.com/office/drawing/2014/main" val="3465175299"/>
                    </a:ext>
                  </a:extLst>
                </a:gridCol>
                <a:gridCol w="1832091">
                  <a:extLst>
                    <a:ext uri="{9D8B030D-6E8A-4147-A177-3AD203B41FA5}">
                      <a16:colId xmlns:a16="http://schemas.microsoft.com/office/drawing/2014/main" val="3051069997"/>
                    </a:ext>
                  </a:extLst>
                </a:gridCol>
              </a:tblGrid>
              <a:tr h="354900">
                <a:tc>
                  <a:txBody>
                    <a:bodyPr/>
                    <a:lstStyle/>
                    <a:p>
                      <a:r>
                        <a:rPr lang="en-US" dirty="0"/>
                        <a:t>Author</a:t>
                      </a:r>
                      <a:r>
                        <a:rPr lang="en-US" baseline="0" dirty="0"/>
                        <a:t> name, year</a:t>
                      </a:r>
                      <a:endParaRPr lang="en-US" dirty="0"/>
                    </a:p>
                  </a:txBody>
                  <a:tcPr/>
                </a:tc>
                <a:tc>
                  <a:txBody>
                    <a:bodyPr/>
                    <a:lstStyle/>
                    <a:p>
                      <a:r>
                        <a:rPr lang="en-US" dirty="0"/>
                        <a:t>Characteristics</a:t>
                      </a:r>
                    </a:p>
                  </a:txBody>
                  <a:tcPr/>
                </a:tc>
                <a:tc>
                  <a:txBody>
                    <a:bodyPr/>
                    <a:lstStyle/>
                    <a:p>
                      <a:r>
                        <a:rPr lang="en-US" dirty="0"/>
                        <a:t>Functionality</a:t>
                      </a:r>
                    </a:p>
                  </a:txBody>
                  <a:tcPr/>
                </a:tc>
                <a:tc>
                  <a:txBody>
                    <a:bodyPr/>
                    <a:lstStyle/>
                    <a:p>
                      <a:r>
                        <a:rPr lang="en-US" dirty="0"/>
                        <a:t>Challenges</a:t>
                      </a:r>
                    </a:p>
                  </a:txBody>
                  <a:tcPr/>
                </a:tc>
                <a:tc>
                  <a:txBody>
                    <a:bodyPr/>
                    <a:lstStyle/>
                    <a:p>
                      <a:r>
                        <a:rPr lang="en-US" dirty="0"/>
                        <a:t>Environment</a:t>
                      </a:r>
                    </a:p>
                  </a:txBody>
                  <a:tcPr/>
                </a:tc>
                <a:extLst>
                  <a:ext uri="{0D108BD9-81ED-4DB2-BD59-A6C34878D82A}">
                    <a16:rowId xmlns:a16="http://schemas.microsoft.com/office/drawing/2014/main" val="788884831"/>
                  </a:ext>
                </a:extLst>
              </a:tr>
              <a:tr h="16857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Mohamed </a:t>
                      </a:r>
                      <a:r>
                        <a:rPr lang="en-US" sz="1800" kern="1200" dirty="0" err="1">
                          <a:solidFill>
                            <a:schemeClr val="dk1"/>
                          </a:solidFill>
                          <a:effectLst/>
                          <a:latin typeface="+mn-lt"/>
                          <a:ea typeface="+mn-ea"/>
                          <a:cs typeface="+mn-cs"/>
                        </a:rPr>
                        <a:t>Hegazy</a:t>
                      </a:r>
                      <a:r>
                        <a:rPr lang="en-US" sz="1800" kern="1200" dirty="0">
                          <a:solidFill>
                            <a:schemeClr val="dk1"/>
                          </a:solidFill>
                          <a:effectLst/>
                          <a:latin typeface="+mn-lt"/>
                          <a:ea typeface="+mn-ea"/>
                          <a:cs typeface="+mn-cs"/>
                        </a:rPr>
                        <a:t> Mohamed, </a:t>
                      </a:r>
                      <a:r>
                        <a:rPr lang="en-US" sz="1800" kern="1200" dirty="0" err="1">
                          <a:solidFill>
                            <a:schemeClr val="dk1"/>
                          </a:solidFill>
                          <a:effectLst/>
                          <a:latin typeface="+mn-lt"/>
                          <a:ea typeface="+mn-ea"/>
                          <a:cs typeface="+mn-cs"/>
                        </a:rPr>
                        <a:t>Hoda</a:t>
                      </a:r>
                      <a:r>
                        <a:rPr lang="en-US" sz="1800" kern="1200" dirty="0">
                          <a:solidFill>
                            <a:schemeClr val="dk1"/>
                          </a:solidFill>
                          <a:effectLst/>
                          <a:latin typeface="+mn-lt"/>
                          <a:ea typeface="+mn-ea"/>
                          <a:cs typeface="+mn-cs"/>
                        </a:rPr>
                        <a:t> Mohamed Waguih2 (2018) </a:t>
                      </a:r>
                      <a:endParaRPr lang="en-US" dirty="0"/>
                    </a:p>
                  </a:txBody>
                  <a:tcPr/>
                </a:tc>
                <a:tc>
                  <a:txBody>
                    <a:bodyPr/>
                    <a:lstStyle/>
                    <a:p>
                      <a:r>
                        <a:rPr lang="en-US" sz="1800" kern="1200" dirty="0">
                          <a:solidFill>
                            <a:schemeClr val="dk1"/>
                          </a:solidFill>
                          <a:effectLst/>
                          <a:latin typeface="+mn-lt"/>
                          <a:ea typeface="+mn-ea"/>
                          <a:cs typeface="+mn-cs"/>
                        </a:rPr>
                        <a:t>register academic complaints, seek advice, and more from the system. </a:t>
                      </a:r>
                      <a:endParaRPr lang="en-US" dirty="0"/>
                    </a:p>
                  </a:txBody>
                  <a:tcPr/>
                </a:tc>
                <a:tc>
                  <a:txBody>
                    <a:bodyPr/>
                    <a:lstStyle/>
                    <a:p>
                      <a:r>
                        <a:rPr lang="en-US" sz="1800" kern="1200" dirty="0">
                          <a:solidFill>
                            <a:schemeClr val="dk1"/>
                          </a:solidFill>
                          <a:effectLst/>
                          <a:latin typeface="+mn-lt"/>
                          <a:ea typeface="+mn-ea"/>
                          <a:cs typeface="+mn-cs"/>
                        </a:rPr>
                        <a:t>developed a  system that satisfies students and matches them to the proper study tracks based on their abilities through data mining. </a:t>
                      </a:r>
                      <a:endParaRPr lang="en-US" dirty="0"/>
                    </a:p>
                  </a:txBody>
                  <a:tcPr/>
                </a:tc>
                <a:tc>
                  <a:txBody>
                    <a:bodyPr/>
                    <a:lstStyle/>
                    <a:p>
                      <a:endParaRPr lang="en-US" dirty="0"/>
                    </a:p>
                  </a:txBody>
                  <a:tcPr/>
                </a:tc>
                <a:tc>
                  <a:txBody>
                    <a:bodyPr/>
                    <a:lstStyle/>
                    <a:p>
                      <a:r>
                        <a:rPr lang="en-US" dirty="0"/>
                        <a:t>We</a:t>
                      </a:r>
                      <a:r>
                        <a:rPr lang="en-US" baseline="0" dirty="0"/>
                        <a:t>b</a:t>
                      </a:r>
                      <a:endParaRPr lang="en-US" dirty="0"/>
                    </a:p>
                  </a:txBody>
                  <a:tcPr/>
                </a:tc>
                <a:extLst>
                  <a:ext uri="{0D108BD9-81ED-4DB2-BD59-A6C34878D82A}">
                    <a16:rowId xmlns:a16="http://schemas.microsoft.com/office/drawing/2014/main" val="1337595490"/>
                  </a:ext>
                </a:extLst>
              </a:tr>
              <a:tr h="1685773">
                <a:tc>
                  <a:txBody>
                    <a:bodyPr/>
                    <a:lstStyle/>
                    <a:p>
                      <a:r>
                        <a:rPr lang="en-US" sz="1800" kern="1200" dirty="0" err="1">
                          <a:solidFill>
                            <a:schemeClr val="dk1"/>
                          </a:solidFill>
                          <a:effectLst/>
                          <a:latin typeface="+mn-lt"/>
                          <a:ea typeface="+mn-ea"/>
                          <a:cs typeface="+mn-cs"/>
                        </a:rPr>
                        <a:t>Abdulrahman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Alkhoori</a:t>
                      </a:r>
                      <a:r>
                        <a:rPr lang="en-US" sz="1800" kern="1200" dirty="0">
                          <a:solidFill>
                            <a:schemeClr val="dk1"/>
                          </a:solidFill>
                          <a:effectLst/>
                          <a:latin typeface="+mn-lt"/>
                          <a:ea typeface="+mn-ea"/>
                          <a:cs typeface="+mn-cs"/>
                        </a:rPr>
                        <a:t>, Mohammad Amin </a:t>
                      </a:r>
                      <a:r>
                        <a:rPr lang="en-US" sz="1800" kern="1200" dirty="0" err="1">
                          <a:solidFill>
                            <a:schemeClr val="dk1"/>
                          </a:solidFill>
                          <a:effectLst/>
                          <a:latin typeface="+mn-lt"/>
                          <a:ea typeface="+mn-ea"/>
                          <a:cs typeface="+mn-cs"/>
                        </a:rPr>
                        <a:t>Kuhail</a:t>
                      </a:r>
                      <a:r>
                        <a:rPr lang="en-US" sz="1800" kern="1200" dirty="0">
                          <a:solidFill>
                            <a:schemeClr val="dk1"/>
                          </a:solidFill>
                          <a:effectLst/>
                          <a:latin typeface="+mn-lt"/>
                          <a:ea typeface="+mn-ea"/>
                          <a:cs typeface="+mn-cs"/>
                        </a:rPr>
                        <a:t>, and Abdulla </a:t>
                      </a:r>
                      <a:r>
                        <a:rPr lang="en-US" sz="1800" kern="1200" dirty="0" err="1">
                          <a:solidFill>
                            <a:schemeClr val="dk1"/>
                          </a:solidFill>
                          <a:effectLst/>
                          <a:latin typeface="+mn-lt"/>
                          <a:ea typeface="+mn-ea"/>
                          <a:cs typeface="+mn-cs"/>
                        </a:rPr>
                        <a:t>Alkhoori</a:t>
                      </a:r>
                      <a:r>
                        <a:rPr lang="en-US" sz="1800" kern="1200" dirty="0">
                          <a:solidFill>
                            <a:schemeClr val="dk1"/>
                          </a:solidFill>
                          <a:effectLst/>
                          <a:latin typeface="+mn-lt"/>
                          <a:ea typeface="+mn-ea"/>
                          <a:cs typeface="+mn-cs"/>
                        </a:rPr>
                        <a:t> (2020) </a:t>
                      </a:r>
                    </a:p>
                    <a:p>
                      <a:endParaRPr lang="en-US"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virtual academic advisor to minimize the repetition of responses by the advisor </a:t>
                      </a:r>
                      <a:endParaRPr lang="en-US" dirty="0"/>
                    </a:p>
                  </a:txBody>
                  <a:tcPr/>
                </a:tc>
                <a:tc>
                  <a:txBody>
                    <a:bodyPr/>
                    <a:lstStyle/>
                    <a:p>
                      <a:r>
                        <a:rPr lang="en-US" sz="1800" kern="1200" dirty="0">
                          <a:solidFill>
                            <a:schemeClr val="dk1"/>
                          </a:solidFill>
                          <a:effectLst/>
                          <a:latin typeface="+mn-lt"/>
                          <a:ea typeface="+mn-ea"/>
                          <a:cs typeface="+mn-cs"/>
                        </a:rPr>
                        <a:t>a natural language understanding platform, to build voice-based interactions with students</a:t>
                      </a:r>
                      <a:endParaRPr lang="en-US" dirty="0"/>
                    </a:p>
                  </a:txBody>
                  <a:tcPr/>
                </a:tc>
                <a:tc>
                  <a:txBody>
                    <a:bodyPr/>
                    <a:lstStyle/>
                    <a:p>
                      <a:r>
                        <a:rPr lang="en-US" dirty="0"/>
                        <a:t>Artificial</a:t>
                      </a:r>
                      <a:r>
                        <a:rPr lang="en-US" baseline="0" dirty="0"/>
                        <a:t> Intelligence</a:t>
                      </a:r>
                      <a:endParaRPr lang="en-US" dirty="0"/>
                    </a:p>
                  </a:txBody>
                  <a:tcPr/>
                </a:tc>
                <a:extLst>
                  <a:ext uri="{0D108BD9-81ED-4DB2-BD59-A6C34878D82A}">
                    <a16:rowId xmlns:a16="http://schemas.microsoft.com/office/drawing/2014/main" val="60523221"/>
                  </a:ext>
                </a:extLst>
              </a:tr>
              <a:tr h="2285736">
                <a:tc>
                  <a:txBody>
                    <a:bodyPr/>
                    <a:lstStyle/>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Mohd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Rustam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Mohd</a:t>
                      </a:r>
                      <a:r>
                        <a:rPr lang="en-US" sz="1800" kern="1200" dirty="0">
                          <a:solidFill>
                            <a:schemeClr val="dk1"/>
                          </a:solidFill>
                          <a:effectLst/>
                          <a:latin typeface="+mn-lt"/>
                          <a:ea typeface="+mn-ea"/>
                          <a:cs typeface="+mn-cs"/>
                        </a:rPr>
                        <a:t> Rameli4, and </a:t>
                      </a:r>
                      <a:r>
                        <a:rPr lang="en-US" sz="1800" kern="1200" dirty="0" err="1">
                          <a:solidFill>
                            <a:schemeClr val="dk1"/>
                          </a:solidFill>
                          <a:effectLst/>
                          <a:latin typeface="+mn-lt"/>
                          <a:ea typeface="+mn-ea"/>
                          <a:cs typeface="+mn-cs"/>
                        </a:rPr>
                        <a:t>Najua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Syuhada</a:t>
                      </a:r>
                      <a:r>
                        <a:rPr lang="en-US" sz="1800" kern="1200" dirty="0">
                          <a:solidFill>
                            <a:schemeClr val="dk1"/>
                          </a:solidFill>
                          <a:effectLst/>
                          <a:latin typeface="+mn-lt"/>
                          <a:ea typeface="+mn-ea"/>
                          <a:cs typeface="+mn-cs"/>
                        </a:rPr>
                        <a:t> Ahmad </a:t>
                      </a:r>
                      <a:r>
                        <a:rPr lang="en-US" sz="1800" kern="1200" dirty="0" err="1">
                          <a:solidFill>
                            <a:schemeClr val="dk1"/>
                          </a:solidFill>
                          <a:effectLst/>
                          <a:latin typeface="+mn-lt"/>
                          <a:ea typeface="+mn-ea"/>
                          <a:cs typeface="+mn-cs"/>
                        </a:rPr>
                        <a:t>Alhassora</a:t>
                      </a:r>
                      <a:r>
                        <a:rPr lang="en-US" sz="1800" kern="1200" dirty="0">
                          <a:solidFill>
                            <a:schemeClr val="dk1"/>
                          </a:solidFill>
                          <a:effectLst/>
                          <a:latin typeface="+mn-lt"/>
                          <a:ea typeface="+mn-ea"/>
                          <a:cs typeface="+mn-cs"/>
                        </a:rPr>
                        <a:t> (2020</a:t>
                      </a:r>
                      <a:endParaRPr lang="en-US" dirty="0"/>
                    </a:p>
                  </a:txBody>
                  <a:tcPr/>
                </a:tc>
                <a:tc>
                  <a:txBody>
                    <a:bodyPr/>
                    <a:lstStyle/>
                    <a:p>
                      <a:endParaRPr lang="en-US" dirty="0"/>
                    </a:p>
                  </a:txBody>
                  <a:tcPr/>
                </a:tc>
                <a:tc>
                  <a:txBody>
                    <a:bodyPr/>
                    <a:lstStyle/>
                    <a:p>
                      <a:r>
                        <a:rPr lang="en-US" sz="1800" kern="1200" dirty="0">
                          <a:solidFill>
                            <a:schemeClr val="dk1"/>
                          </a:solidFill>
                          <a:effectLst/>
                          <a:latin typeface="+mn-lt"/>
                          <a:ea typeface="+mn-ea"/>
                          <a:cs typeface="+mn-cs"/>
                        </a:rPr>
                        <a:t> effective exchange of information and a platform to engage and support students’ online learning to improve students’ retention and satisfaction </a:t>
                      </a:r>
                      <a:endParaRPr lang="en-US" dirty="0"/>
                    </a:p>
                  </a:txBody>
                  <a:tcPr/>
                </a:tc>
                <a:tc>
                  <a:txBody>
                    <a:bodyPr/>
                    <a:lstStyle/>
                    <a:p>
                      <a:r>
                        <a:rPr lang="en-US" sz="1800" kern="1200" dirty="0">
                          <a:solidFill>
                            <a:schemeClr val="dk1"/>
                          </a:solidFill>
                          <a:effectLst/>
                          <a:latin typeface="+mn-lt"/>
                          <a:ea typeface="+mn-ea"/>
                          <a:cs typeface="+mn-cs"/>
                        </a:rPr>
                        <a:t> cost of high-speed data plans, poor connectivity, and instability of learning platforms </a:t>
                      </a:r>
                      <a:endParaRPr lang="en-US" dirty="0"/>
                    </a:p>
                  </a:txBody>
                  <a:tcPr/>
                </a:tc>
                <a:tc>
                  <a:txBody>
                    <a:bodyPr/>
                    <a:lstStyle/>
                    <a:p>
                      <a:r>
                        <a:rPr lang="en-US" dirty="0"/>
                        <a:t>Web </a:t>
                      </a:r>
                    </a:p>
                  </a:txBody>
                  <a:tcPr/>
                </a:tc>
                <a:extLst>
                  <a:ext uri="{0D108BD9-81ED-4DB2-BD59-A6C34878D82A}">
                    <a16:rowId xmlns:a16="http://schemas.microsoft.com/office/drawing/2014/main" val="308701914"/>
                  </a:ext>
                </a:extLst>
              </a:tr>
            </a:tbl>
          </a:graphicData>
        </a:graphic>
      </p:graphicFrame>
    </p:spTree>
    <p:extLst>
      <p:ext uri="{BB962C8B-B14F-4D97-AF65-F5344CB8AC3E}">
        <p14:creationId xmlns:p14="http://schemas.microsoft.com/office/powerpoint/2010/main" val="299299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pPr algn="ctr"/>
            <a:r>
              <a:rPr lang="en-US" dirty="0"/>
              <a:t> METHODOLOGY</a:t>
            </a:r>
          </a:p>
        </p:txBody>
      </p:sp>
      <p:sp>
        <p:nvSpPr>
          <p:cNvPr id="3" name="Content Placeholder 2"/>
          <p:cNvSpPr>
            <a:spLocks noGrp="1"/>
          </p:cNvSpPr>
          <p:nvPr>
            <p:ph idx="1"/>
          </p:nvPr>
        </p:nvSpPr>
        <p:spPr>
          <a:xfrm>
            <a:off x="662940" y="1120140"/>
            <a:ext cx="10690860" cy="5532120"/>
          </a:xfrm>
        </p:spPr>
        <p:txBody>
          <a:bodyPr/>
          <a:lstStyle/>
          <a:p>
            <a:r>
              <a:rPr lang="en-US" dirty="0"/>
              <a:t> Research design refers to the overall strategy that you choose to integrate the different components of study in a logical way.</a:t>
            </a:r>
          </a:p>
          <a:p>
            <a:r>
              <a:rPr lang="en-US" dirty="0"/>
              <a:t> Research design carries an important influence on the reliability of the results attained.</a:t>
            </a:r>
          </a:p>
          <a:p>
            <a:r>
              <a:rPr lang="en-US" b="1" dirty="0"/>
              <a:t>Quantitative Research Design - </a:t>
            </a:r>
            <a:r>
              <a:rPr lang="en-US" dirty="0"/>
              <a:t>is the technique and measurements that produces quantifiable/discrete values. </a:t>
            </a:r>
          </a:p>
          <a:p>
            <a:r>
              <a:rPr lang="en-US" b="1" dirty="0"/>
              <a:t>Qualitative Research Design - </a:t>
            </a:r>
            <a:r>
              <a:rPr lang="en-US" dirty="0"/>
              <a:t>produces data that is not quantifiable using open-ended questions. </a:t>
            </a:r>
          </a:p>
          <a:p>
            <a:r>
              <a:rPr lang="en-US" b="1" dirty="0"/>
              <a:t>. Mixed Method Research Design - </a:t>
            </a:r>
            <a:r>
              <a:rPr lang="en-US" dirty="0"/>
              <a:t>is an integration of qualitative and quantitative research and data in a research study.</a:t>
            </a:r>
          </a:p>
          <a:p>
            <a:r>
              <a:rPr lang="en-US" dirty="0"/>
              <a:t>Data collection: questionnaire </a:t>
            </a:r>
          </a:p>
          <a:p>
            <a:endParaRPr lang="en-US" dirty="0"/>
          </a:p>
        </p:txBody>
      </p:sp>
    </p:spTree>
    <p:extLst>
      <p:ext uri="{BB962C8B-B14F-4D97-AF65-F5344CB8AC3E}">
        <p14:creationId xmlns:p14="http://schemas.microsoft.com/office/powerpoint/2010/main" val="169128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REFERENCES</a:t>
            </a:r>
          </a:p>
        </p:txBody>
      </p:sp>
      <p:sp>
        <p:nvSpPr>
          <p:cNvPr id="3" name="Content Placeholder 2"/>
          <p:cNvSpPr>
            <a:spLocks noGrp="1"/>
          </p:cNvSpPr>
          <p:nvPr>
            <p:ph idx="1"/>
          </p:nvPr>
        </p:nvSpPr>
        <p:spPr>
          <a:xfrm>
            <a:off x="762000" y="1463040"/>
            <a:ext cx="10515600" cy="4713923"/>
          </a:xfrm>
        </p:spPr>
        <p:txBody>
          <a:bodyPr>
            <a:normAutofit fontScale="92500"/>
          </a:bodyPr>
          <a:lstStyle/>
          <a:p>
            <a:pPr lvl="0"/>
            <a:r>
              <a:rPr lang="en-US" dirty="0"/>
              <a:t>I.J. Information Technology and Computer Science, 2017, 11, 35-47</a:t>
            </a:r>
          </a:p>
          <a:p>
            <a:r>
              <a:rPr lang="en-US" dirty="0"/>
              <a:t>2020 12th Annual Undergraduate Research Conference on Applied Computing (URC), </a:t>
            </a:r>
          </a:p>
          <a:p>
            <a:r>
              <a:rPr lang="en-US" dirty="0"/>
              <a:t>Sommerville, Ian. Software Engineering</a:t>
            </a:r>
            <a:r>
              <a:rPr lang="en-US" b="1" dirty="0"/>
              <a:t>. </a:t>
            </a:r>
            <a:r>
              <a:rPr lang="en-US" dirty="0"/>
              <a:t>Eight Edition. Harlow: Pearson Education Limited, 20017. 824 s. ISBN 978-0-321-31379-9.</a:t>
            </a:r>
          </a:p>
          <a:p>
            <a:r>
              <a:rPr lang="en-US" dirty="0"/>
              <a:t>Hameed, Z., Ahmad, N., &amp; Awan, I. U. (2019). A systematic literature review of requirements engineering for software as a service (SaaS) applications. IEEE Access, 7, 13250-13269. doi: 10.1109/ACCESS.2019.2894665</a:t>
            </a:r>
          </a:p>
          <a:p>
            <a:pPr lvl="0"/>
            <a:r>
              <a:rPr lang="en-US" dirty="0"/>
              <a:t>Mozumder, M. R. H., &amp; Ahamed, S. I. (2019). Software portability and its importance in software development. Journal of Software Engineering and Applications, 12(11), 507-521. doi: 10.4236/jsea.2019.1211028</a:t>
            </a:r>
          </a:p>
          <a:p>
            <a:endParaRPr lang="en-US" dirty="0"/>
          </a:p>
          <a:p>
            <a:pPr lvl="0"/>
            <a:endParaRPr lang="en-US" dirty="0"/>
          </a:p>
          <a:p>
            <a:pPr lvl="0"/>
            <a:endParaRPr lang="en-US" dirty="0"/>
          </a:p>
        </p:txBody>
      </p:sp>
    </p:spTree>
    <p:extLst>
      <p:ext uri="{BB962C8B-B14F-4D97-AF65-F5344CB8AC3E}">
        <p14:creationId xmlns:p14="http://schemas.microsoft.com/office/powerpoint/2010/main" val="261565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763</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MERU UNIVERSITY OF SCIENCE AND TECHNOLOGY SCHOOL OF COMPUTING AND INFORMATICS DEPARTMENT OF COMPUTER SCIENCE          BACHELOR OF SCIENCE IN COMPUTER SCIENCE ONLINE STUDENT ACADEMICS ADVISORY SYSTEM </vt:lpstr>
      <vt:lpstr>BACKROUND OF STUDY</vt:lpstr>
      <vt:lpstr>PROBLEM STATEMENT</vt:lpstr>
      <vt:lpstr>OBJECTIVES</vt:lpstr>
      <vt:lpstr>LITERATURE REVIEW</vt:lpstr>
      <vt:lpstr>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MERU UNIVERSITY OF SCIENCE AND TECHNOLOGY SCHOOL OF COMPUTING AND INFORMATICS DEPARTMENT OF COMPUTER SCIENCE          BACHELOR OF SCIENCE IN COMPUTER SCIENCE ONLINE STUDENT ACADEMICS ADVISORY SYSTEM</dc:title>
  <dc:creator>User</dc:creator>
  <cp:lastModifiedBy>Florence</cp:lastModifiedBy>
  <cp:revision>20</cp:revision>
  <dcterms:created xsi:type="dcterms:W3CDTF">2023-04-23T14:32:46Z</dcterms:created>
  <dcterms:modified xsi:type="dcterms:W3CDTF">2023-08-24T11:03:30Z</dcterms:modified>
</cp:coreProperties>
</file>