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713" r:id="rId1"/>
    <p:sldMasterId id="2147483727" r:id="rId2"/>
  </p:sldMasterIdLst>
  <p:notesMasterIdLst>
    <p:notesMasterId r:id="rId33"/>
  </p:notesMasterIdLst>
  <p:sldIdLst>
    <p:sldId id="275" r:id="rId3"/>
    <p:sldId id="286" r:id="rId4"/>
    <p:sldId id="257" r:id="rId5"/>
    <p:sldId id="292" r:id="rId6"/>
    <p:sldId id="293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5" r:id="rId16"/>
    <p:sldId id="294" r:id="rId17"/>
    <p:sldId id="305" r:id="rId18"/>
    <p:sldId id="287" r:id="rId19"/>
    <p:sldId id="291" r:id="rId20"/>
    <p:sldId id="290" r:id="rId21"/>
    <p:sldId id="289" r:id="rId22"/>
    <p:sldId id="297" r:id="rId23"/>
    <p:sldId id="296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295" r:id="rId32"/>
  </p:sldIdLst>
  <p:sldSz cx="10080625" cy="7559675"/>
  <p:notesSz cx="7559675" cy="10691813"/>
  <p:defaultTextStyle>
    <a:defPPr>
      <a:defRPr lang="fr-FR"/>
    </a:defPPr>
    <a:lvl1pPr marL="0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2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5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7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0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63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16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21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4662" autoAdjust="0"/>
  </p:normalViewPr>
  <p:slideViewPr>
    <p:cSldViewPr>
      <p:cViewPr varScale="1">
        <p:scale>
          <a:sx n="99" d="100"/>
          <a:sy n="99" d="100"/>
        </p:scale>
        <p:origin x="-1662" y="-108"/>
      </p:cViewPr>
      <p:guideLst>
        <p:guide orient="horz" pos="2381"/>
        <p:guide pos="31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E1B8F-6D1E-4690-97D0-7BA39DE84A18}" type="datetimeFigureOut">
              <a:rPr lang="fr-FR" smtClean="0"/>
              <a:t>17/06/2022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C2EEF8-7BCC-40F3-B660-321D489F9F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4506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2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5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57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10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63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6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1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2EEF8-7BCC-40F3-B660-321D489F9F7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3862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2EEF8-7BCC-40F3-B660-321D489F9F76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3153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940182" y="0"/>
            <a:ext cx="7140443" cy="7559675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16200000">
            <a:off x="-839655" y="3779838"/>
            <a:ext cx="7559675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re 11"/>
          <p:cNvSpPr>
            <a:spLocks noGrp="1"/>
          </p:cNvSpPr>
          <p:nvPr>
            <p:ph type="ctrTitle"/>
          </p:nvPr>
        </p:nvSpPr>
        <p:spPr>
          <a:xfrm>
            <a:off x="3711738" y="587975"/>
            <a:ext cx="5628349" cy="3161624"/>
          </a:xfrm>
        </p:spPr>
        <p:txBody>
          <a:bodyPr lIns="50397" tIns="0" rIns="50397">
            <a:noAutofit/>
          </a:bodyPr>
          <a:lstStyle>
            <a:lvl1pPr algn="r">
              <a:defRPr sz="4600" b="1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5" name="Sous-titre 24"/>
          <p:cNvSpPr>
            <a:spLocks noGrp="1"/>
          </p:cNvSpPr>
          <p:nvPr>
            <p:ph type="subTitle" idx="1"/>
          </p:nvPr>
        </p:nvSpPr>
        <p:spPr>
          <a:xfrm>
            <a:off x="3698039" y="3902045"/>
            <a:ext cx="5638688" cy="1213922"/>
          </a:xfrm>
        </p:spPr>
        <p:txBody>
          <a:bodyPr lIns="50397" tIns="0" rIns="50397" bIns="0"/>
          <a:lstStyle>
            <a:lvl1pPr marL="0" indent="0" algn="r">
              <a:buNone/>
              <a:defRPr sz="2400">
                <a:solidFill>
                  <a:srgbClr val="FFFFFF"/>
                </a:solidFill>
                <a:effectLst/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31" name="Espace réservé de la date 30"/>
          <p:cNvSpPr>
            <a:spLocks noGrp="1"/>
          </p:cNvSpPr>
          <p:nvPr>
            <p:ph type="dt" sz="half" idx="10"/>
          </p:nvPr>
        </p:nvSpPr>
        <p:spPr>
          <a:xfrm>
            <a:off x="6472616" y="7228921"/>
            <a:ext cx="2207578" cy="250117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r>
              <a:rPr lang="fr-FR" sz="1400" b="0" strike="noStrike" spc="-1" smtClean="0">
                <a:latin typeface="Arial"/>
              </a:rPr>
              <a:t>&lt;date/time&gt;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1"/>
          </p:nvPr>
        </p:nvSpPr>
        <p:spPr>
          <a:xfrm>
            <a:off x="3108193" y="7228921"/>
            <a:ext cx="3227610" cy="251989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pPr algn="ctr"/>
            <a:r>
              <a:rPr lang="fr-FR" sz="1400" b="0" strike="noStrike" spc="-1" smtClean="0">
                <a:latin typeface="Arial"/>
              </a:rPr>
              <a:t>Priscillien HERBET – 14 Avril 2022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688127" y="7227049"/>
            <a:ext cx="648600" cy="251989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‹N°›</a:t>
            </a:fld>
            <a:endParaRPr lang="fr-FR" sz="1400" b="0" strike="noStrike" spc="-1"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Image avec légen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z="1400" b="0" strike="noStrike" spc="-1" smtClean="0">
                <a:latin typeface="Arial"/>
              </a:rPr>
              <a:t>&lt;date/time&gt;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ctr"/>
            <a:r>
              <a:rPr lang="fr-FR" sz="1400" b="0" strike="noStrike" spc="-1" smtClean="0">
                <a:latin typeface="Arial"/>
              </a:rPr>
              <a:t>Priscillien HERBET – 14 Avril 2022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‹N°›</a:t>
            </a:fld>
            <a:endParaRPr lang="fr-FR" sz="1400" b="0" strike="noStrike" spc="-1">
              <a:latin typeface="Arial"/>
            </a:endParaRPr>
          </a:p>
        </p:txBody>
      </p:sp>
      <p:cxnSp>
        <p:nvCxnSpPr>
          <p:cNvPr id="11" name="Connecteur droit 10"/>
          <p:cNvCxnSpPr/>
          <p:nvPr userDrawn="1"/>
        </p:nvCxnSpPr>
        <p:spPr>
          <a:xfrm>
            <a:off x="287784" y="2339677"/>
            <a:ext cx="9361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328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659219" y="1107461"/>
            <a:ext cx="4761979" cy="475381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657827" y="1101010"/>
            <a:ext cx="4761979" cy="475381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41106" y="1259946"/>
            <a:ext cx="3780234" cy="2267903"/>
          </a:xfrm>
        </p:spPr>
        <p:txBody>
          <a:bodyPr vert="horz" anchor="b"/>
          <a:lstStyle>
            <a:lvl1pPr algn="l">
              <a:buNone/>
              <a:defRPr sz="33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941106" y="3619598"/>
            <a:ext cx="3780234" cy="2116709"/>
          </a:xfrm>
        </p:spPr>
        <p:txBody>
          <a:bodyPr rot="0" spcFirstLastPara="0" vertOverflow="overflow" horzOverflow="overflow" vert="horz" wrap="square" lIns="90715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500" baseline="0">
                <a:solidFill>
                  <a:schemeClr val="tx1"/>
                </a:solidFill>
              </a:defRPr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z="1400" b="0" strike="noStrike" spc="-1" smtClean="0">
                <a:latin typeface="Arial"/>
              </a:rPr>
              <a:t>&lt;date/time&gt;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ctr"/>
            <a:r>
              <a:rPr lang="fr-FR" sz="1400" b="0" strike="noStrike" spc="-1" smtClean="0">
                <a:latin typeface="Arial"/>
              </a:rPr>
              <a:t>Priscillien HERBET – 14 Avril 2022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‹N°›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10" name="Espace réservé pour une image  9"/>
          <p:cNvSpPr>
            <a:spLocks noGrp="1"/>
          </p:cNvSpPr>
          <p:nvPr>
            <p:ph type="pic" idx="1"/>
          </p:nvPr>
        </p:nvSpPr>
        <p:spPr>
          <a:xfrm>
            <a:off x="731663" y="1147512"/>
            <a:ext cx="4637088" cy="4636601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5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z="1400" b="0" strike="noStrike" spc="-1" smtClean="0">
                <a:latin typeface="Arial"/>
              </a:rPr>
              <a:t>&lt;date/time&gt;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ctr"/>
            <a:r>
              <a:rPr lang="fr-FR" sz="1400" b="0" strike="noStrike" spc="-1" smtClean="0">
                <a:latin typeface="Arial"/>
              </a:rPr>
              <a:t>Priscillien HERBET – 14 Avril 2022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‹N°›</a:t>
            </a:fld>
            <a:endParaRPr lang="fr-FR" sz="1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224448" y="303087"/>
            <a:ext cx="1680104" cy="6450223"/>
          </a:xfrm>
        </p:spPr>
        <p:txBody>
          <a:bodyPr vert="eaVert" anchor="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4031" y="302742"/>
            <a:ext cx="6636411" cy="645022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677410" y="7228921"/>
            <a:ext cx="2207578" cy="250117"/>
          </a:xfrm>
        </p:spPr>
        <p:txBody>
          <a:bodyPr/>
          <a:lstStyle>
            <a:extLst/>
          </a:lstStyle>
          <a:p>
            <a:r>
              <a:rPr lang="fr-FR" sz="1400" b="0" strike="noStrike" spc="-1" smtClean="0">
                <a:latin typeface="Arial"/>
              </a:rPr>
              <a:t>&lt;date/time&gt;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04031" y="7227049"/>
            <a:ext cx="4032250" cy="251989"/>
          </a:xfrm>
        </p:spPr>
        <p:txBody>
          <a:bodyPr/>
          <a:lstStyle>
            <a:extLst/>
          </a:lstStyle>
          <a:p>
            <a:pPr algn="ctr"/>
            <a:r>
              <a:rPr lang="fr-FR" sz="1400" b="0" strike="noStrike" spc="-1" smtClean="0">
                <a:latin typeface="Arial"/>
              </a:rPr>
              <a:t>Priscillien HERBET – 14 Avril 2022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895147" y="7223690"/>
            <a:ext cx="648600" cy="25198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‹N°›</a:t>
            </a:fld>
            <a:endParaRPr lang="fr-FR" sz="1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&lt;date/time&gt;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Priscillien HERBET – 14 Avril 2022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CB64-5319-4B44-80C4-5DC3FADEF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113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&lt;date/time&gt;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Priscillien HERBET – 14 Avril 2022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CB64-5319-4B44-80C4-5DC3FADEF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5009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&lt;date/time&gt;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Priscillien HERBET – 14 Avril 2022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CB64-5319-4B44-80C4-5DC3FADEF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439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04825" y="1763713"/>
            <a:ext cx="4459288" cy="4989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16513" y="1763713"/>
            <a:ext cx="4460875" cy="4989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&lt;date/time&gt;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Priscillien HERBET – 14 Avril 2022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CB64-5319-4B44-80C4-5DC3FADEF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197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&lt;date/time&gt;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Priscillien HERBET – 14 Avril 2022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CB64-5319-4B44-80C4-5DC3FADEF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94192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&lt;date/time&gt;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Priscillien HERBET – 14 Avril 2022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CB64-5319-4B44-80C4-5DC3FADEF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1064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z="1400" b="0" strike="noStrike" spc="-1" smtClean="0">
                <a:latin typeface="Arial"/>
              </a:rPr>
              <a:t>&lt;date/time&gt;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ctr"/>
            <a:r>
              <a:rPr lang="fr-FR" sz="1400" b="0" strike="noStrike" spc="-1" smtClean="0">
                <a:latin typeface="Arial"/>
              </a:rPr>
              <a:t>Priscillien HERBET – 14 Avril 2022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‹N°›</a:t>
            </a:fld>
            <a:endParaRPr lang="fr-FR" sz="1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&lt;date/time&gt;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Priscillien HERBET – 14 Avril 2022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CB64-5319-4B44-80C4-5DC3FADEF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14333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&lt;date/time&gt;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Priscillien HERBET – 14 Avril 2022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CB64-5319-4B44-80C4-5DC3FADEF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0227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&lt;date/time&gt;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Priscillien HERBET – 14 Avril 2022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CB64-5319-4B44-80C4-5DC3FADEF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4873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&lt;date/time&gt;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Priscillien HERBET – 14 Avril 2022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CB64-5319-4B44-80C4-5DC3FADEF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55537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10438" y="303213"/>
            <a:ext cx="2266950" cy="645001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4825" y="303213"/>
            <a:ext cx="6653213" cy="6450012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&lt;date/time&gt;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Priscillien HERBET – 14 Avril 2022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CB64-5319-4B44-80C4-5DC3FADEF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5098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76073" y="3110554"/>
            <a:ext cx="6896241" cy="1501435"/>
          </a:xfrm>
        </p:spPr>
        <p:txBody>
          <a:bodyPr tIns="0" anchor="t"/>
          <a:lstStyle>
            <a:lvl1pPr algn="r">
              <a:buNone/>
              <a:defRPr sz="4600" b="1" cap="all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76073" y="2099910"/>
            <a:ext cx="6896241" cy="819579"/>
          </a:xfrm>
        </p:spPr>
        <p:txBody>
          <a:bodyPr anchor="b"/>
          <a:lstStyle>
            <a:lvl1pPr marL="0" indent="0" algn="r">
              <a:buNone/>
              <a:defRPr sz="2200">
                <a:solidFill>
                  <a:schemeClr val="tx1"/>
                </a:solidFill>
                <a:effectLst/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208144" y="7227669"/>
            <a:ext cx="2207578" cy="250117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lang="fr-FR" sz="1400" b="0" strike="noStrike" spc="-1" smtClean="0">
                <a:latin typeface="Arial"/>
              </a:rPr>
              <a:t>&lt;date/time&gt;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913112" y="7227669"/>
            <a:ext cx="3192198" cy="251989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 algn="ctr"/>
            <a:r>
              <a:rPr lang="fr-FR" sz="1400" b="0" strike="noStrike" spc="-1" smtClean="0">
                <a:latin typeface="Arial"/>
              </a:rPr>
              <a:t>Priscillien HERBET – 14 Avril 2022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423714" y="7225797"/>
            <a:ext cx="648600" cy="251989"/>
          </a:xfrm>
        </p:spPr>
        <p:txBody>
          <a:bodyPr/>
          <a:lstStyle>
            <a:extLst/>
          </a:lstStyle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‹N°›</a:t>
            </a:fld>
            <a:endParaRPr lang="fr-FR" sz="1400" b="0" strike="noStrike" spc="-1"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031" y="352785"/>
            <a:ext cx="7983855" cy="1259946"/>
          </a:xfrm>
        </p:spPr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04031" y="1763925"/>
            <a:ext cx="3881041" cy="4989036"/>
          </a:xfrm>
        </p:spPr>
        <p:txBody>
          <a:bodyPr anchor="t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06845" y="1763925"/>
            <a:ext cx="3881041" cy="4989036"/>
          </a:xfrm>
        </p:spPr>
        <p:txBody>
          <a:bodyPr anchor="t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z="1400" b="0" strike="noStrike" spc="-1" smtClean="0">
                <a:latin typeface="Arial"/>
              </a:rPr>
              <a:t>&lt;date/time&gt;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ctr"/>
            <a:r>
              <a:rPr lang="fr-FR" sz="1400" b="0" strike="noStrike" spc="-1" smtClean="0">
                <a:latin typeface="Arial"/>
              </a:rPr>
              <a:t>Priscillien HERBET – 14 Avril 2022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‹N°›</a:t>
            </a:fld>
            <a:endParaRPr lang="fr-FR" sz="1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031" y="352785"/>
            <a:ext cx="7983855" cy="1259946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04031" y="6467722"/>
            <a:ext cx="3881041" cy="503978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2000" b="1">
                <a:solidFill>
                  <a:schemeClr val="tx2"/>
                </a:solidFill>
                <a:effectLst/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06845" y="6467722"/>
            <a:ext cx="3881041" cy="503978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2000" b="1">
                <a:solidFill>
                  <a:schemeClr val="tx2"/>
                </a:solidFill>
                <a:effectLst/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504031" y="1886987"/>
            <a:ext cx="3881041" cy="4535805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06845" y="1886987"/>
            <a:ext cx="3881041" cy="4535805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z="1400" b="0" strike="noStrike" spc="-1" smtClean="0">
                <a:latin typeface="Arial"/>
              </a:rPr>
              <a:t>&lt;date/time&gt;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ctr"/>
            <a:r>
              <a:rPr lang="fr-FR" sz="1400" b="0" strike="noStrike" spc="-1" smtClean="0">
                <a:latin typeface="Arial"/>
              </a:rPr>
              <a:t>Priscillien HERBET – 14 Avril 2022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‹N°›</a:t>
            </a:fld>
            <a:endParaRPr lang="fr-FR" sz="1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z="1400" b="0" strike="noStrike" spc="-1" smtClean="0">
                <a:latin typeface="Arial"/>
              </a:rPr>
              <a:t>&lt;date/time&gt;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04030" y="7236221"/>
            <a:ext cx="4608289" cy="244689"/>
          </a:xfrm>
        </p:spPr>
        <p:txBody>
          <a:bodyPr/>
          <a:lstStyle>
            <a:lvl1pPr>
              <a:defRPr sz="1200" i="1">
                <a:latin typeface="Georgia" panose="02040502050405020303" pitchFamily="18" charset="0"/>
              </a:defRPr>
            </a:lvl1pPr>
            <a:extLst/>
          </a:lstStyle>
          <a:p>
            <a:pPr algn="ctr"/>
            <a:r>
              <a:rPr lang="fr-FR" spc="-1" dirty="0" smtClean="0"/>
              <a:t>Priscillien HERBET – 14 Avril 2022 – Gestionnaire de favoris</a:t>
            </a:r>
            <a:endParaRPr lang="fr-FR" spc="-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‹N°›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504031" y="323453"/>
            <a:ext cx="7983855" cy="641206"/>
          </a:xfrm>
        </p:spPr>
        <p:txBody>
          <a:bodyPr/>
          <a:lstStyle>
            <a:lvl1pPr>
              <a:defRPr b="1" cap="none" spc="0">
                <a:ln w="12700">
                  <a:noFill/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Georgia" panose="02040502050405020303" pitchFamily="18" charset="0"/>
              </a:defRPr>
            </a:lvl1pPr>
            <a:extLst/>
          </a:lstStyle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cxnSp>
        <p:nvCxnSpPr>
          <p:cNvPr id="11" name="Connecteur droit 10"/>
          <p:cNvCxnSpPr/>
          <p:nvPr userDrawn="1"/>
        </p:nvCxnSpPr>
        <p:spPr>
          <a:xfrm>
            <a:off x="503809" y="1043533"/>
            <a:ext cx="79928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031" y="323453"/>
            <a:ext cx="7983855" cy="641206"/>
          </a:xfrm>
        </p:spPr>
        <p:txBody>
          <a:bodyPr/>
          <a:lstStyle>
            <a:lvl1pPr>
              <a:defRPr b="1" cap="none" spc="0">
                <a:ln w="12700">
                  <a:noFill/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Georgia" panose="02040502050405020303" pitchFamily="18" charset="0"/>
              </a:defRPr>
            </a:lvl1pPr>
            <a:extLst/>
          </a:lstStyle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z="1400" b="0" strike="noStrike" spc="-1" smtClean="0">
                <a:latin typeface="Arial"/>
              </a:rPr>
              <a:t>&lt;date/time&gt;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04030" y="7308229"/>
            <a:ext cx="4536281" cy="172681"/>
          </a:xfrm>
        </p:spPr>
        <p:txBody>
          <a:bodyPr/>
          <a:lstStyle>
            <a:lvl1pPr>
              <a:defRPr sz="1200" i="1">
                <a:latin typeface="Georgia" panose="02040502050405020303" pitchFamily="18" charset="0"/>
              </a:defRPr>
            </a:lvl1pPr>
            <a:extLst/>
          </a:lstStyle>
          <a:p>
            <a:pPr algn="ctr"/>
            <a:r>
              <a:rPr lang="fr-FR" spc="-1" dirty="0" smtClean="0"/>
              <a:t>Priscillien HERBET – 14 Avril 2022 – Gestionnaire de favoris</a:t>
            </a:r>
            <a:endParaRPr lang="fr-FR" spc="-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‹N°›</a:t>
            </a:fld>
            <a:endParaRPr lang="fr-FR" sz="1400" b="0" strike="noStrike" spc="-1">
              <a:latin typeface="Arial"/>
            </a:endParaRPr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503809" y="1508165"/>
            <a:ext cx="79928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 userDrawn="1"/>
        </p:nvCxnSpPr>
        <p:spPr>
          <a:xfrm>
            <a:off x="1583928" y="971525"/>
            <a:ext cx="691276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1583928" y="1043028"/>
            <a:ext cx="6911975" cy="465137"/>
          </a:xfrm>
        </p:spPr>
        <p:txBody>
          <a:bodyPr/>
          <a:lstStyle>
            <a:lvl1pPr marL="0" indent="0">
              <a:buNone/>
              <a:defRPr sz="3200" b="1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pPr defTabSz="914400"/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</a:rPr>
              <a:t>Modifiez le style du titre</a:t>
            </a:r>
            <a:endParaRPr lang="en-US" sz="2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68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lang="fr-FR" sz="1400" b="0" strike="noStrike" spc="-1" smtClean="0">
                <a:latin typeface="Arial"/>
              </a:rPr>
              <a:t>&lt;date/time&gt;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 algn="ctr"/>
            <a:r>
              <a:rPr lang="fr-FR" sz="1400" b="0" strike="noStrike" spc="-1" smtClean="0">
                <a:latin typeface="Arial"/>
              </a:rPr>
              <a:t>Priscillien HERBET – 14 Avril 2022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‹N°›</a:t>
            </a:fld>
            <a:endParaRPr lang="fr-FR" sz="1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031" y="251989"/>
            <a:ext cx="6502003" cy="1293544"/>
          </a:xfrm>
        </p:spPr>
        <p:txBody>
          <a:bodyPr wrap="square" anchor="b"/>
          <a:lstStyle>
            <a:lvl1pPr algn="l">
              <a:buNone/>
              <a:defRPr lang="en-US" sz="2600" baseline="0" smtClean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04031" y="1650624"/>
            <a:ext cx="6502003" cy="664158"/>
          </a:xfrm>
        </p:spPr>
        <p:txBody>
          <a:bodyPr rot="0" spcFirstLastPara="0" vertOverflow="overflow" horzOverflow="overflow" vert="horz" wrap="square" lIns="50397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504031" y="2351899"/>
            <a:ext cx="7980495" cy="4819047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z="1400" b="0" strike="noStrike" spc="-1" smtClean="0">
                <a:latin typeface="Arial"/>
              </a:rPr>
              <a:t>&lt;date/time&gt;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ctr"/>
            <a:r>
              <a:rPr lang="fr-FR" sz="1400" b="0" strike="noStrike" spc="-1" smtClean="0">
                <a:latin typeface="Arial"/>
              </a:rPr>
              <a:t>Priscillien HERBET – 14 Avril 2022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‹N°›</a:t>
            </a:fld>
            <a:endParaRPr lang="fr-FR" sz="1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988557" y="0"/>
            <a:ext cx="1092068" cy="7559675"/>
          </a:xfrm>
          <a:prstGeom prst="rect">
            <a:avLst/>
          </a:prstGeom>
          <a:blipFill>
            <a:blip r:embed="rId15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Espace réservé du titre 2"/>
          <p:cNvSpPr>
            <a:spLocks noGrp="1"/>
          </p:cNvSpPr>
          <p:nvPr>
            <p:ph type="title"/>
          </p:nvPr>
        </p:nvSpPr>
        <p:spPr>
          <a:xfrm>
            <a:off x="504031" y="352785"/>
            <a:ext cx="7980495" cy="1259946"/>
          </a:xfrm>
          <a:prstGeom prst="rect">
            <a:avLst/>
          </a:prstGeom>
        </p:spPr>
        <p:txBody>
          <a:bodyPr vert="horz" lIns="50397" tIns="0" rIns="50397" bIns="0" anchor="b" anchorCtr="0">
            <a:normAutofit/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1" name="Espace réservé du texte 30"/>
          <p:cNvSpPr>
            <a:spLocks noGrp="1"/>
          </p:cNvSpPr>
          <p:nvPr>
            <p:ph type="body" idx="1"/>
          </p:nvPr>
        </p:nvSpPr>
        <p:spPr>
          <a:xfrm>
            <a:off x="504031" y="1774083"/>
            <a:ext cx="7980495" cy="5342170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7" name="Espace réservé de la date 26"/>
          <p:cNvSpPr>
            <a:spLocks noGrp="1"/>
          </p:cNvSpPr>
          <p:nvPr>
            <p:ph type="dt" sz="half" idx="2"/>
          </p:nvPr>
        </p:nvSpPr>
        <p:spPr>
          <a:xfrm>
            <a:off x="4680849" y="7228921"/>
            <a:ext cx="2207578" cy="250117"/>
          </a:xfrm>
          <a:prstGeom prst="rect">
            <a:avLst/>
          </a:prstGeom>
        </p:spPr>
        <p:txBody>
          <a:bodyPr vert="horz" lIns="100794" tIns="0" rIns="100794" bIns="0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fr-FR" sz="1400" b="0" strike="noStrike" spc="-1" smtClean="0">
                <a:latin typeface="Arial"/>
              </a:rPr>
              <a:t>&lt;date/time&gt;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04031" y="7228921"/>
            <a:ext cx="4032250" cy="251989"/>
          </a:xfrm>
          <a:prstGeom prst="rect">
            <a:avLst/>
          </a:prstGeom>
        </p:spPr>
        <p:txBody>
          <a:bodyPr vert="horz" lIns="100794" tIns="0" rIns="100794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algn="ctr"/>
            <a:r>
              <a:rPr lang="fr-FR" sz="1400" b="0" strike="noStrike" spc="-1" smtClean="0">
                <a:latin typeface="Arial"/>
              </a:rPr>
              <a:t>Priscillien HERBET – 14 Avril 2022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4"/>
          </p:nvPr>
        </p:nvSpPr>
        <p:spPr>
          <a:xfrm>
            <a:off x="6891787" y="7227049"/>
            <a:ext cx="648600" cy="251989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‹N°›</a:t>
            </a:fld>
            <a:endParaRPr lang="fr-FR" sz="14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6" r:id="rId7"/>
    <p:sldLayoutId id="2147483720" r:id="rId8"/>
    <p:sldLayoutId id="2147483721" r:id="rId9"/>
    <p:sldLayoutId id="2147483739" r:id="rId10"/>
    <p:sldLayoutId id="2147483722" r:id="rId11"/>
    <p:sldLayoutId id="2147483723" r:id="rId12"/>
    <p:sldLayoutId id="2147483724" r:id="rId13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2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302383" indent="-302383" algn="l" rtl="0" eaLnBrk="1" latinLnBrk="0" hangingPunct="1">
        <a:spcBef>
          <a:spcPts val="661"/>
        </a:spcBef>
        <a:buClr>
          <a:schemeClr val="tx2"/>
        </a:buClr>
        <a:buSzPct val="73000"/>
        <a:buFont typeface="Wingdings 2"/>
        <a:buChar char=""/>
        <a:defRPr kumimoji="0" sz="29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74528" indent="-251986" algn="l" rtl="0" eaLnBrk="1" latinLnBrk="0" hangingPunct="1">
        <a:spcBef>
          <a:spcPts val="551"/>
        </a:spcBef>
        <a:buClr>
          <a:schemeClr val="accent4"/>
        </a:buClr>
        <a:buSzPct val="80000"/>
        <a:buFont typeface="Wingdings 2"/>
        <a:buChar char=""/>
        <a:defRPr kumimoji="0" sz="25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836593" indent="-251986" algn="l" rtl="0" eaLnBrk="1" latinLnBrk="0" hangingPunct="1">
        <a:spcBef>
          <a:spcPts val="441"/>
        </a:spcBef>
        <a:buClr>
          <a:schemeClr val="accent4"/>
        </a:buClr>
        <a:buSzPct val="60000"/>
        <a:buFont typeface="Wingdings"/>
        <a:buChar char="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108737" indent="-251986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2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411120" indent="-251986" algn="l" rtl="0" eaLnBrk="1" latinLnBrk="0" hangingPunct="1">
        <a:spcBef>
          <a:spcPts val="441"/>
        </a:spcBef>
        <a:buClr>
          <a:schemeClr val="accent4"/>
        </a:buClr>
        <a:buSzPct val="70000"/>
        <a:buFont typeface="Wingdings"/>
        <a:buChar char="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2788" indent="-201589" algn="l" rtl="0" eaLnBrk="1" latinLnBrk="0" hangingPunct="1">
        <a:spcBef>
          <a:spcPts val="441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844536" indent="-201589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036045" indent="-201589" algn="l" rtl="0" eaLnBrk="1" latinLnBrk="0" hangingPunct="1">
        <a:spcBef>
          <a:spcPts val="331"/>
        </a:spcBef>
        <a:buClr>
          <a:schemeClr val="accent4"/>
        </a:buClr>
        <a:buSzPct val="100000"/>
        <a:buChar char="•"/>
        <a:defRPr kumimoji="0" sz="18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267872" indent="-201589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04825" y="1763713"/>
            <a:ext cx="9072563" cy="4989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04825" y="7007225"/>
            <a:ext cx="235108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&lt;date/time&gt;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444875" y="7007225"/>
            <a:ext cx="3190875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Priscillien HERBET – 14 Avril 2022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224713" y="7007225"/>
            <a:ext cx="2352675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BCB64-5319-4B44-80C4-5DC3FADEF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9128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g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cap="none" dirty="0" smtClean="0">
                <a:ln w="12700">
                  <a:noFill/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Georgia" panose="02040502050405020303" pitchFamily="18" charset="0"/>
              </a:rPr>
              <a:t>Gestionnaire de favoris</a:t>
            </a:r>
            <a:endParaRPr lang="fr-FR" cap="none" dirty="0">
              <a:ln w="12700">
                <a:noFill/>
                <a:prstDash val="solid"/>
              </a:ln>
              <a:solidFill>
                <a:schemeClr val="bg2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>
                <a:latin typeface="Georgia" panose="02040502050405020303" pitchFamily="18" charset="0"/>
              </a:rPr>
              <a:t>Présentation mi-parcours</a:t>
            </a:r>
            <a:endParaRPr lang="fr-FR" dirty="0">
              <a:latin typeface="Georgia" panose="02040502050405020303" pitchFamily="18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240112" y="6300117"/>
            <a:ext cx="60486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Priscillien HERBET</a:t>
            </a:r>
          </a:p>
          <a:p>
            <a:r>
              <a:rPr lang="fr-FR" sz="2000" i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17  juin 2022 – ADRAR </a:t>
            </a:r>
          </a:p>
          <a:p>
            <a:r>
              <a:rPr lang="fr-FR" sz="2000" i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Formation développement et </a:t>
            </a:r>
            <a:r>
              <a:rPr lang="fr-FR" sz="2000" i="1" dirty="0" err="1">
                <a:solidFill>
                  <a:schemeClr val="bg1"/>
                </a:solidFill>
                <a:latin typeface="Georgia" panose="02040502050405020303" pitchFamily="18" charset="0"/>
              </a:rPr>
              <a:t>C</a:t>
            </a:r>
            <a:r>
              <a:rPr lang="fr-FR" sz="2000" i="1" dirty="0" err="1" smtClean="0">
                <a:solidFill>
                  <a:schemeClr val="bg1"/>
                </a:solidFill>
                <a:latin typeface="Georgia" panose="02040502050405020303" pitchFamily="18" charset="0"/>
              </a:rPr>
              <a:t>ybersécurité</a:t>
            </a:r>
            <a:endParaRPr lang="fr-FR" sz="2000" i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48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fonctionnelle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10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Modèle conceptuel de données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– </a:t>
            </a:r>
            <a:r>
              <a:rPr lang="fr-FR" spc="-1" dirty="0"/>
              <a:t>17  juin 2022</a:t>
            </a:r>
          </a:p>
        </p:txBody>
      </p:sp>
      <p:pic>
        <p:nvPicPr>
          <p:cNvPr id="2050" name="Picture 2" descr="C:\Users\prisc\Desktop\realisation_fil_rouge\Realisation_3_UML\mc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08" y="1691605"/>
            <a:ext cx="8196536" cy="487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48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fonctionnelle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11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Modèle logique de données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– </a:t>
            </a:r>
            <a:r>
              <a:rPr lang="fr-FR" spc="-1" dirty="0"/>
              <a:t>17  juin 2022</a:t>
            </a:r>
          </a:p>
        </p:txBody>
      </p:sp>
      <p:pic>
        <p:nvPicPr>
          <p:cNvPr id="3074" name="Picture 2" descr="C:\Users\prisc\Desktop\realisation_fil_rouge\Realisation_3_UML\ml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84" y="1619597"/>
            <a:ext cx="7908873" cy="531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44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fonctionnelle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12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cap="small" dirty="0" smtClean="0"/>
              <a:t>É</a:t>
            </a:r>
            <a:r>
              <a:rPr lang="fr-FR" dirty="0" smtClean="0"/>
              <a:t>tude d’une association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– </a:t>
            </a:r>
            <a:r>
              <a:rPr lang="fr-FR" spc="-1" dirty="0"/>
              <a:t>17  juin 2022</a:t>
            </a:r>
          </a:p>
        </p:txBody>
      </p:sp>
      <p:pic>
        <p:nvPicPr>
          <p:cNvPr id="4098" name="Picture 2" descr="C:\Users\prisc\Desktop\realisation_fil_rouge\Realisation_3_UML\mcdzoo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92" y="2051645"/>
            <a:ext cx="8348888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prisc\Desktop\realisation_fil_rouge\Realisation_3_UML\zoomml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27" y="4283893"/>
            <a:ext cx="8372553" cy="195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07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fonctionnelle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13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Requêtes SQL: création des tables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08" y="2051645"/>
            <a:ext cx="7171570" cy="3930183"/>
          </a:xfrm>
          <a:prstGeom prst="rect">
            <a:avLst/>
          </a:prstGeo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– </a:t>
            </a:r>
            <a:r>
              <a:rPr lang="fr-FR" spc="-1" dirty="0"/>
              <a:t>17  juin 2022</a:t>
            </a:r>
          </a:p>
        </p:txBody>
      </p:sp>
    </p:spTree>
    <p:extLst>
      <p:ext uri="{BB962C8B-B14F-4D97-AF65-F5344CB8AC3E}">
        <p14:creationId xmlns:p14="http://schemas.microsoft.com/office/powerpoint/2010/main" val="67193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fonctionnelle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14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 smtClean="0"/>
              <a:t>Requêtes SQL: création de la table d’association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176" y="4499917"/>
            <a:ext cx="4727388" cy="252028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"/>
          <a:stretch/>
        </p:blipFill>
        <p:spPr>
          <a:xfrm>
            <a:off x="733424" y="1983642"/>
            <a:ext cx="5573603" cy="2057892"/>
          </a:xfrm>
          <a:prstGeom prst="rect">
            <a:avLst/>
          </a:prstGeo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– </a:t>
            </a:r>
            <a:r>
              <a:rPr lang="fr-FR" spc="-1" dirty="0"/>
              <a:t>17  juin 2022</a:t>
            </a:r>
          </a:p>
        </p:txBody>
      </p:sp>
    </p:spTree>
    <p:extLst>
      <p:ext uri="{BB962C8B-B14F-4D97-AF65-F5344CB8AC3E}">
        <p14:creationId xmlns:p14="http://schemas.microsoft.com/office/powerpoint/2010/main" val="40485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1367904" y="3995861"/>
            <a:ext cx="4752528" cy="43204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15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007864" y="2483693"/>
            <a:ext cx="61206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Introduction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 smtClean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Analyse fonctionnelle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 smtClean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Aspect graphique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Front-End </a:t>
            </a:r>
          </a:p>
          <a:p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– </a:t>
            </a:r>
            <a:r>
              <a:rPr lang="fr-FR" spc="-1" dirty="0"/>
              <a:t>17  juin 2022</a:t>
            </a:r>
          </a:p>
        </p:txBody>
      </p:sp>
    </p:spTree>
    <p:extLst>
      <p:ext uri="{BB962C8B-B14F-4D97-AF65-F5344CB8AC3E}">
        <p14:creationId xmlns:p14="http://schemas.microsoft.com/office/powerpoint/2010/main" val="236492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Arborescence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– 17 juin 2022 – Gestionnaire de favoris</a:t>
            </a:r>
            <a:endParaRPr lang="fr-FR" spc="-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16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Les pages du sites</a:t>
            </a:r>
            <a:endParaRPr lang="fr-FR" dirty="0"/>
          </a:p>
        </p:txBody>
      </p:sp>
      <p:pic>
        <p:nvPicPr>
          <p:cNvPr id="1026" name="Picture 2" descr="C:\Users\prisc\Desktop\realisation_fil_rouge\Realisation_4_Conception-MCD-MLD-SQL\arborescence_extension_v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921" y="2123653"/>
            <a:ext cx="5859463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592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Aspect graphique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17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Zoning de la page de connexion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– </a:t>
            </a:r>
            <a:r>
              <a:rPr lang="fr-FR" spc="-1" dirty="0"/>
              <a:t>17  juin 2022</a:t>
            </a:r>
          </a:p>
        </p:txBody>
      </p:sp>
      <p:pic>
        <p:nvPicPr>
          <p:cNvPr id="5123" name="Picture 3" descr="C:\Users\prisc\Desktop\realisation_fil_rouge\Realisation_3_UML\zonnig_connexion_t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536" y="2046151"/>
            <a:ext cx="1954391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prisc\Desktop\realisation_fil_rouge\Realisation_3_UML\zonning_connexion_we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81" y="2146859"/>
            <a:ext cx="6656789" cy="375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6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Aspect graphique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18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err="1" smtClean="0"/>
              <a:t>Wireframe</a:t>
            </a:r>
            <a:r>
              <a:rPr lang="fr-FR" dirty="0" smtClean="0"/>
              <a:t> de la page de connexion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– </a:t>
            </a:r>
            <a:r>
              <a:rPr lang="fr-FR" spc="-1" dirty="0"/>
              <a:t>17  juin 2022</a:t>
            </a:r>
          </a:p>
        </p:txBody>
      </p:sp>
      <p:pic>
        <p:nvPicPr>
          <p:cNvPr id="6148" name="Picture 4" descr="C:\Users\prisc\Desktop\realisation_fil_rouge\Realisation_3_UML\wireframme_connexion_t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528" y="2441217"/>
            <a:ext cx="1797146" cy="372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:\Users\prisc\Desktop\realisation_fil_rouge\Realisation_3_UML\wireframe_connexion_we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23" y="2441217"/>
            <a:ext cx="6540474" cy="372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21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Aspect graphique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19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Zoning de la page d’accueil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82" y="2411685"/>
            <a:ext cx="6500930" cy="3892944"/>
          </a:xfrm>
          <a:prstGeom prst="rect">
            <a:avLst/>
          </a:prstGeom>
        </p:spPr>
      </p:pic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– </a:t>
            </a:r>
            <a:r>
              <a:rPr lang="fr-FR" spc="-1" dirty="0"/>
              <a:t>17  juin 2022</a:t>
            </a:r>
          </a:p>
        </p:txBody>
      </p:sp>
      <p:pic>
        <p:nvPicPr>
          <p:cNvPr id="9" name="Picture 2" descr="C:\Users\prisc\Desktop\realisation_fil_rouge\Realisation_3_UML\zonnig_favoris_t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528" y="2473189"/>
            <a:ext cx="1830100" cy="376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21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1367904" y="2483693"/>
            <a:ext cx="4752528" cy="43204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2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056207" y="2461113"/>
            <a:ext cx="61206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Introduction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 smtClean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Analyse fonctionnelle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 smtClean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Aspect graphique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Front-End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– 17  juin 2022</a:t>
            </a:r>
            <a:endParaRPr lang="fr-FR" spc="-1" dirty="0"/>
          </a:p>
        </p:txBody>
      </p:sp>
    </p:spTree>
    <p:extLst>
      <p:ext uri="{BB962C8B-B14F-4D97-AF65-F5344CB8AC3E}">
        <p14:creationId xmlns:p14="http://schemas.microsoft.com/office/powerpoint/2010/main" val="427930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Aspect graphique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20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err="1" smtClean="0"/>
              <a:t>Wireframe</a:t>
            </a:r>
            <a:r>
              <a:rPr lang="fr-FR" dirty="0" smtClean="0"/>
              <a:t> de la page d’accueil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84" y="2483693"/>
            <a:ext cx="6641740" cy="3963461"/>
          </a:xfrm>
          <a:prstGeom prst="rect">
            <a:avLst/>
          </a:prstGeom>
        </p:spPr>
      </p:pic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– </a:t>
            </a:r>
            <a:r>
              <a:rPr lang="fr-FR" spc="-1" dirty="0"/>
              <a:t>17  juin 2022</a:t>
            </a:r>
          </a:p>
        </p:txBody>
      </p:sp>
      <p:pic>
        <p:nvPicPr>
          <p:cNvPr id="7170" name="Picture 2" descr="C:\Users\prisc\Desktop\realisation_fil_rouge\Realisation_3_UML\wirferame_favoris_t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967" y="2400613"/>
            <a:ext cx="1945434" cy="4046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21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</a:t>
            </a:r>
            <a:r>
              <a:rPr lang="fr-FR" spc="-1" dirty="0"/>
              <a:t>– 17  juin 2022 </a:t>
            </a:r>
            <a:r>
              <a:rPr lang="fr-FR" spc="-1" dirty="0" smtClean="0"/>
              <a:t>– Gestionnaire de favoris</a:t>
            </a:r>
            <a:endParaRPr lang="fr-FR" spc="-1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21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1295896" y="4715941"/>
            <a:ext cx="4752528" cy="43204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1007864" y="2483693"/>
            <a:ext cx="6120680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Introduction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 smtClean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Analyse fonctionnelle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 smtClean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Aspect graphique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Front-End </a:t>
            </a:r>
          </a:p>
          <a:p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42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Front-End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</a:t>
            </a:r>
            <a:r>
              <a:rPr lang="fr-FR" spc="-1" dirty="0"/>
              <a:t>– 17  juin 2022 </a:t>
            </a:r>
            <a:r>
              <a:rPr lang="fr-FR" spc="-1" dirty="0" smtClean="0"/>
              <a:t>– Gestionnaire de favoris</a:t>
            </a:r>
            <a:endParaRPr lang="fr-FR" spc="-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22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Technologie utilisées</a:t>
            </a:r>
            <a:endParaRPr lang="fr-FR" dirty="0"/>
          </a:p>
        </p:txBody>
      </p:sp>
      <p:sp>
        <p:nvSpPr>
          <p:cNvPr id="7" name="TextShape 2"/>
          <p:cNvSpPr txBox="1"/>
          <p:nvPr/>
        </p:nvSpPr>
        <p:spPr>
          <a:xfrm>
            <a:off x="504001" y="2123653"/>
            <a:ext cx="8064703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1955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b="1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HTML :</a:t>
            </a:r>
          </a:p>
          <a:p>
            <a:pPr marL="889107" lvl="1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Squelette du site</a:t>
            </a:r>
          </a:p>
          <a:p>
            <a:pPr marL="889107" lvl="1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Langage par défaut des navigateurs</a:t>
            </a:r>
          </a:p>
          <a:p>
            <a:pPr marL="889107" lvl="1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1600" spc="-1" dirty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431955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b="1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CSS : </a:t>
            </a:r>
          </a:p>
          <a:p>
            <a:pPr marL="889107" lvl="1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Texture le HTML</a:t>
            </a:r>
          </a:p>
          <a:p>
            <a:pPr marL="889107" lvl="1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Positionne les éléments</a:t>
            </a:r>
          </a:p>
          <a:p>
            <a:pPr marL="889107" lvl="1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Permet certain effet dynamique</a:t>
            </a:r>
          </a:p>
          <a:p>
            <a:pPr marL="431955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1600" spc="-1" dirty="0" smtClean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431955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b="1" spc="-1" dirty="0" err="1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Javascript</a:t>
            </a:r>
            <a:r>
              <a:rPr lang="fr-FR" sz="1600" b="1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 :</a:t>
            </a:r>
          </a:p>
          <a:p>
            <a:pPr marL="889107" lvl="1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Permet de plus gros effet dynamique</a:t>
            </a:r>
          </a:p>
          <a:p>
            <a:pPr marL="889107" lvl="1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Permet de récupérer des informations coté client</a:t>
            </a:r>
          </a:p>
        </p:txBody>
      </p:sp>
    </p:spTree>
    <p:extLst>
      <p:ext uri="{BB962C8B-B14F-4D97-AF65-F5344CB8AC3E}">
        <p14:creationId xmlns:p14="http://schemas.microsoft.com/office/powerpoint/2010/main" val="172311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HTML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</a:t>
            </a:r>
            <a:r>
              <a:rPr lang="fr-FR" spc="-1" dirty="0"/>
              <a:t>– 17  juin 2022 </a:t>
            </a:r>
            <a:r>
              <a:rPr lang="fr-FR" spc="-1" dirty="0" smtClean="0"/>
              <a:t>– Gestionnaire de favoris</a:t>
            </a:r>
            <a:endParaRPr lang="fr-FR" spc="-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23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Squelette de la page</a:t>
            </a:r>
            <a:endParaRPr lang="fr-FR" dirty="0"/>
          </a:p>
        </p:txBody>
      </p:sp>
      <p:pic>
        <p:nvPicPr>
          <p:cNvPr id="1026" name="Picture 2" descr="C:\Users\prisc\Desktop\realisation_fil_rouge\Realisation_2_HTML-CSS\structure htm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369" y="2338402"/>
            <a:ext cx="3384376" cy="331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prisc\Desktop\realisation_fil_rouge\Realisation_2_HTML-CSS\code structure 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68" y="2170205"/>
            <a:ext cx="5324883" cy="3886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13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CSS	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</a:t>
            </a:r>
            <a:r>
              <a:rPr lang="fr-FR" spc="-1" dirty="0"/>
              <a:t>– 17  juin 2022 </a:t>
            </a:r>
            <a:r>
              <a:rPr lang="fr-FR" spc="-1" dirty="0" smtClean="0"/>
              <a:t>– Gestionnaire de favoris</a:t>
            </a:r>
            <a:endParaRPr lang="fr-FR" spc="-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24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Positionner et texturer les éléments</a:t>
            </a:r>
            <a:endParaRPr lang="fr-FR" dirty="0"/>
          </a:p>
        </p:txBody>
      </p:sp>
      <p:pic>
        <p:nvPicPr>
          <p:cNvPr id="2051" name="Picture 3" descr="C:\Users\prisc\Desktop\realisation_fil_rouge\Realisation_2_HTML-CSS\ossature s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76" y="1691605"/>
            <a:ext cx="5760640" cy="264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prisc\Desktop\realisation_fil_rouge\Realisation_2_HTML-CSS\rel c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144" y="3563813"/>
            <a:ext cx="5338085" cy="342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89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CSS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</a:t>
            </a:r>
            <a:r>
              <a:rPr lang="fr-FR" spc="-1" dirty="0"/>
              <a:t>– 17  juin 2022 </a:t>
            </a:r>
            <a:r>
              <a:rPr lang="fr-FR" spc="-1" dirty="0" smtClean="0"/>
              <a:t>– Gestionnaire de favoris</a:t>
            </a:r>
            <a:endParaRPr lang="fr-FR" spc="-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25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Positionner et texturer les éléments</a:t>
            </a:r>
            <a:endParaRPr lang="fr-FR" dirty="0"/>
          </a:p>
        </p:txBody>
      </p:sp>
      <p:pic>
        <p:nvPicPr>
          <p:cNvPr id="3074" name="Picture 2" descr="C:\Users\prisc\Desktop\realisation_fil_rouge\Realisation_2_HTML-CSS\exemple c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40" y="1619598"/>
            <a:ext cx="2847975" cy="554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prisc\Desktop\realisation_fil_rouge\Realisation_2_HTML-CSS\flex c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312" y="1619599"/>
            <a:ext cx="3048000" cy="554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56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CSS et HTML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</a:t>
            </a:r>
            <a:r>
              <a:rPr lang="fr-FR" spc="-1" dirty="0"/>
              <a:t>– 17  juin 2022 </a:t>
            </a:r>
            <a:r>
              <a:rPr lang="fr-FR" spc="-1" dirty="0" smtClean="0"/>
              <a:t>– Gestionnaire de favoris</a:t>
            </a:r>
            <a:endParaRPr lang="fr-FR" spc="-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26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Rendu de la page</a:t>
            </a:r>
            <a:endParaRPr lang="fr-FR" dirty="0"/>
          </a:p>
        </p:txBody>
      </p:sp>
      <p:pic>
        <p:nvPicPr>
          <p:cNvPr id="4098" name="Picture 2" descr="C:\Users\prisc\Desktop\realisation_fil_rouge\Realisation_2_HTML-CSS\html cs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69" y="1547590"/>
            <a:ext cx="6985072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008" y="3347790"/>
            <a:ext cx="6641740" cy="396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09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CSS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</a:t>
            </a:r>
            <a:r>
              <a:rPr lang="fr-FR" spc="-1" dirty="0"/>
              <a:t>– 17  juin 2022 </a:t>
            </a:r>
            <a:r>
              <a:rPr lang="fr-FR" spc="-1" dirty="0" smtClean="0"/>
              <a:t>– Gestionnaire de favoris</a:t>
            </a:r>
            <a:endParaRPr lang="fr-FR" spc="-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27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Effet dynamique</a:t>
            </a:r>
            <a:endParaRPr lang="fr-FR" dirty="0"/>
          </a:p>
        </p:txBody>
      </p:sp>
      <p:pic>
        <p:nvPicPr>
          <p:cNvPr id="5122" name="Picture 2" descr="C:\Users\prisc\Desktop\realisation_fil_rouge\Realisation_2_HTML-CSS\fonction c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1699813"/>
            <a:ext cx="341947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prisc\Desktop\realisation_fil_rouge\Realisation_2_HTML-CSS\fonctioncss.gif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896" y="4355901"/>
            <a:ext cx="6048672" cy="274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prisc\Desktop\realisation_fil_rouge\Realisation_2_HTML-CSS\div j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201" y="1665285"/>
            <a:ext cx="4477982" cy="2538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62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Javascript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</a:t>
            </a:r>
            <a:r>
              <a:rPr lang="fr-FR" spc="-1" dirty="0"/>
              <a:t>– 17  juin 2022 </a:t>
            </a:r>
            <a:r>
              <a:rPr lang="fr-FR" spc="-1" dirty="0" smtClean="0"/>
              <a:t>– Gestionnaire de favoris</a:t>
            </a:r>
            <a:endParaRPr lang="fr-FR" spc="-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28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Menu caché</a:t>
            </a:r>
            <a:endParaRPr lang="fr-FR" dirty="0"/>
          </a:p>
        </p:txBody>
      </p:sp>
      <p:pic>
        <p:nvPicPr>
          <p:cNvPr id="6147" name="Picture 3" descr="C:\Users\prisc\Desktop\realisation_fil_rouge\Realisation_2_HTML-CSS\menucss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94" y="2411685"/>
            <a:ext cx="320040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prisc\Desktop\realisation_fil_rouge\Realisation_2_HTML-CSS\menujs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936" y="2411685"/>
            <a:ext cx="320040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1511920" y="191375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CSS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616376" y="188148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pc="-1" dirty="0" err="1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Javascript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659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Javascript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</a:t>
            </a:r>
            <a:r>
              <a:rPr lang="fr-FR" spc="-1" dirty="0"/>
              <a:t>– 17  juin 2022 </a:t>
            </a:r>
            <a:r>
              <a:rPr lang="fr-FR" spc="-1" dirty="0" smtClean="0"/>
              <a:t>– Gestionnaire de favoris</a:t>
            </a:r>
            <a:endParaRPr lang="fr-FR" spc="-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29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Menu caché</a:t>
            </a:r>
            <a:endParaRPr lang="fr-FR" dirty="0"/>
          </a:p>
        </p:txBody>
      </p:sp>
      <p:pic>
        <p:nvPicPr>
          <p:cNvPr id="7170" name="Picture 2" descr="C:\Users\prisc\Desktop\realisation_fil_rouge\Realisation_2_HTML-CSS\link j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732" y="5075981"/>
            <a:ext cx="4104456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prisc\Desktop\realisation_fil_rouge\Realisation_2_HTML-CSS\fonction j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76" y="4614415"/>
            <a:ext cx="4553081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C:\Users\prisc\Desktop\realisation_fil_rouge\Realisation_2_HTML-CSS\divj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64" y="1702558"/>
            <a:ext cx="6773863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30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1" y="301321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spc="-1">
                <a:solidFill>
                  <a:srgbClr val="FFFFFF"/>
                </a:solidFill>
                <a:latin typeface="Arial"/>
              </a:rPr>
              <a:t>Introduction</a:t>
            </a:r>
          </a:p>
        </p:txBody>
      </p:sp>
      <p:sp>
        <p:nvSpPr>
          <p:cNvPr id="87" name="TextShape 2"/>
          <p:cNvSpPr txBox="1"/>
          <p:nvPr/>
        </p:nvSpPr>
        <p:spPr>
          <a:xfrm>
            <a:off x="504001" y="2123653"/>
            <a:ext cx="8064703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1955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b="1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Différents canaux d’accès aux favoris:</a:t>
            </a:r>
          </a:p>
          <a:p>
            <a:pPr marL="889107" lvl="1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Téléphones</a:t>
            </a:r>
          </a:p>
          <a:p>
            <a:pPr marL="889107" lvl="1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Tablettes</a:t>
            </a:r>
          </a:p>
          <a:p>
            <a:pPr marL="889107" lvl="1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Ordinateurs </a:t>
            </a:r>
          </a:p>
          <a:p>
            <a:pPr marL="889107" lvl="1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Navigateurs</a:t>
            </a:r>
          </a:p>
          <a:p>
            <a:pPr marL="889107" lvl="1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1600" spc="-1" dirty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431955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b="1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Concurrence sur le marché : </a:t>
            </a:r>
          </a:p>
          <a:p>
            <a:pPr marL="889107" lvl="1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spc="-1" dirty="0" err="1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Raindrop</a:t>
            </a:r>
            <a:endParaRPr lang="fr-FR" sz="1600" spc="-1" dirty="0" smtClean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889107" lvl="1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Google</a:t>
            </a:r>
          </a:p>
          <a:p>
            <a:pPr marL="889107" lvl="1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spc="-1" dirty="0" err="1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Diigo</a:t>
            </a:r>
            <a:endParaRPr lang="fr-FR" sz="1600" spc="-1" dirty="0" smtClean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431955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1600" spc="-1" dirty="0" smtClean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431955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b="1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Problèmes:</a:t>
            </a:r>
          </a:p>
          <a:p>
            <a:pPr marL="889107" lvl="1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Partage des  données personnelles</a:t>
            </a:r>
          </a:p>
          <a:p>
            <a:pPr marL="889107" lvl="1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Dis-connexion entre les différents canaux</a:t>
            </a:r>
            <a:endParaRPr lang="fr-FR" sz="1600" spc="-1" dirty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565141" lvl="1">
              <a:spcBef>
                <a:spcPts val="600"/>
              </a:spcBef>
              <a:buClr>
                <a:srgbClr val="000000"/>
              </a:buClr>
              <a:buSzPct val="45000"/>
            </a:pPr>
            <a:endParaRPr lang="fr-FR" sz="1600" spc="-1" dirty="0" smtClean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431955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1600" spc="-1" dirty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	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3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Problématiques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– </a:t>
            </a:r>
            <a:r>
              <a:rPr lang="fr-FR" spc="-1" dirty="0"/>
              <a:t>17  juin 2022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z="1400" b="0" strike="noStrike" spc="-1" dirty="0" smtClean="0">
                <a:latin typeface="Arial"/>
              </a:rPr>
              <a:t>Priscillien HERBET – </a:t>
            </a:r>
            <a:r>
              <a:rPr lang="fr-FR" sz="1400" spc="-1" dirty="0"/>
              <a:t>17  juin </a:t>
            </a:r>
            <a:r>
              <a:rPr lang="fr-FR" sz="1400" b="0" strike="noStrike" spc="-1" dirty="0" smtClean="0">
                <a:latin typeface="Arial"/>
              </a:rPr>
              <a:t>2022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30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1223888" y="2411685"/>
            <a:ext cx="7983855" cy="641206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200" b="1" kern="1200" cap="all" baseline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defTabSz="914400"/>
            <a:r>
              <a:rPr lang="fr-FR" sz="4000" cap="none" dirty="0" smtClean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rPr>
              <a:t>Merci pour votre attention</a:t>
            </a:r>
            <a:endParaRPr lang="fr-FR" sz="4000" cap="none" dirty="0">
              <a:solidFill>
                <a:schemeClr val="tx2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24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1" y="301321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spc="-1">
                <a:solidFill>
                  <a:srgbClr val="FFFFFF"/>
                </a:solidFill>
                <a:latin typeface="Arial"/>
              </a:rPr>
              <a:t>Introduction</a:t>
            </a:r>
          </a:p>
        </p:txBody>
      </p:sp>
      <p:sp>
        <p:nvSpPr>
          <p:cNvPr id="87" name="TextShape 2"/>
          <p:cNvSpPr txBox="1"/>
          <p:nvPr/>
        </p:nvSpPr>
        <p:spPr>
          <a:xfrm>
            <a:off x="504001" y="2843733"/>
            <a:ext cx="8064703" cy="28083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1955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1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Création d’un gestionnaire de favoris:</a:t>
            </a:r>
          </a:p>
          <a:p>
            <a:pPr marL="431955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000" b="1" spc="-1" dirty="0" smtClean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889107" lvl="1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Simple d’utilisation</a:t>
            </a:r>
          </a:p>
          <a:p>
            <a:pPr marL="889107" lvl="1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Dissocié des différents navigateurs</a:t>
            </a:r>
          </a:p>
          <a:p>
            <a:pPr marL="889107" lvl="1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spc="-1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Possibilité de connexion sur tout les outils informatiques</a:t>
            </a:r>
          </a:p>
          <a:p>
            <a:pPr marL="889107" lvl="1" indent="-323966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2000" spc="-1" dirty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4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– </a:t>
            </a:r>
            <a:r>
              <a:rPr lang="fr-FR" spc="-1" dirty="0"/>
              <a:t>17  juin 2022</a:t>
            </a:r>
          </a:p>
        </p:txBody>
      </p:sp>
    </p:spTree>
    <p:extLst>
      <p:ext uri="{BB962C8B-B14F-4D97-AF65-F5344CB8AC3E}">
        <p14:creationId xmlns:p14="http://schemas.microsoft.com/office/powerpoint/2010/main" val="247667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1367904" y="3203773"/>
            <a:ext cx="4752528" cy="43204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5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007864" y="2483693"/>
            <a:ext cx="61206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Introduction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 smtClean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Analyse fonctionnelle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 smtClean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Aspect graphique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Front-End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– </a:t>
            </a:r>
            <a:r>
              <a:rPr lang="fr-FR" spc="-1" dirty="0"/>
              <a:t>17  juin 2022</a:t>
            </a:r>
          </a:p>
        </p:txBody>
      </p:sp>
    </p:spTree>
    <p:extLst>
      <p:ext uri="{BB962C8B-B14F-4D97-AF65-F5344CB8AC3E}">
        <p14:creationId xmlns:p14="http://schemas.microsoft.com/office/powerpoint/2010/main" val="236492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fonctionnelle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6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Use case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– </a:t>
            </a:r>
            <a:r>
              <a:rPr lang="fr-FR" spc="-1" dirty="0"/>
              <a:t>17  juin 2022</a:t>
            </a:r>
          </a:p>
        </p:txBody>
      </p:sp>
      <p:pic>
        <p:nvPicPr>
          <p:cNvPr id="1026" name="Picture 2" descr="C:\Users\prisc\Desktop\realisation_fil_rouge\Realisation_3_UML\u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912" y="1545700"/>
            <a:ext cx="6194843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0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fonctionnelle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7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 smtClean="0"/>
              <a:t>Diagramme d’activité pour la création de compte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1" y="1907629"/>
            <a:ext cx="8362816" cy="4752528"/>
          </a:xfrm>
          <a:prstGeom prst="rect">
            <a:avLst/>
          </a:prstGeom>
        </p:spPr>
      </p:pic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– </a:t>
            </a:r>
            <a:r>
              <a:rPr lang="fr-FR" spc="-1" dirty="0"/>
              <a:t>17  juin 2022</a:t>
            </a:r>
          </a:p>
        </p:txBody>
      </p:sp>
    </p:spTree>
    <p:extLst>
      <p:ext uri="{BB962C8B-B14F-4D97-AF65-F5344CB8AC3E}">
        <p14:creationId xmlns:p14="http://schemas.microsoft.com/office/powerpoint/2010/main" val="271037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fonctionnelle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8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 smtClean="0"/>
              <a:t>Diagramme d’activité pour la création de compte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33" y="1619597"/>
            <a:ext cx="7726155" cy="5540403"/>
          </a:xfrm>
          <a:prstGeom prst="rect">
            <a:avLst/>
          </a:prstGeom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– </a:t>
            </a:r>
            <a:r>
              <a:rPr lang="fr-FR" spc="-1" dirty="0"/>
              <a:t>17  juin 2022</a:t>
            </a:r>
          </a:p>
        </p:txBody>
      </p:sp>
    </p:spTree>
    <p:extLst>
      <p:ext uri="{BB962C8B-B14F-4D97-AF65-F5344CB8AC3E}">
        <p14:creationId xmlns:p14="http://schemas.microsoft.com/office/powerpoint/2010/main" val="340705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fonctionnelle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24D620B-6B54-4D64-8088-7BD33B9B7119}" type="slidenum">
              <a:rPr lang="fr-FR" sz="1400" b="0" strike="noStrike" spc="-1" smtClean="0">
                <a:latin typeface="Arial"/>
              </a:rPr>
              <a:t>9</a:t>
            </a:fld>
            <a:endParaRPr lang="fr-FR" sz="1400" b="0" strike="noStrike" spc="-1">
              <a:latin typeface="Arial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 smtClean="0"/>
              <a:t>Diagramme séquence pour la création de compte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pc="-1" dirty="0" smtClean="0"/>
              <a:t>Priscillien HERBET – </a:t>
            </a:r>
            <a:r>
              <a:rPr lang="fr-FR" spc="-1" dirty="0"/>
              <a:t>17  juin 2022</a:t>
            </a:r>
          </a:p>
        </p:txBody>
      </p:sp>
      <p:pic>
        <p:nvPicPr>
          <p:cNvPr id="2050" name="Picture 2" descr="C:\Users\prisc\Desktop\realisation_fil_rouge\Realisation_3_UML\diag séquen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904" y="1619597"/>
            <a:ext cx="6154881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83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Élémentair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425</TotalTime>
  <Words>485</Words>
  <Application>Microsoft Office PowerPoint</Application>
  <PresentationFormat>Personnalisé</PresentationFormat>
  <Paragraphs>183</Paragraphs>
  <Slides>30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30</vt:i4>
      </vt:variant>
    </vt:vector>
  </HeadingPairs>
  <TitlesOfParts>
    <vt:vector size="32" baseType="lpstr">
      <vt:lpstr>Opulent</vt:lpstr>
      <vt:lpstr>Conception personnalisée</vt:lpstr>
      <vt:lpstr>Gestionnaire de favoris</vt:lpstr>
      <vt:lpstr>Agenda</vt:lpstr>
      <vt:lpstr>Introduction </vt:lpstr>
      <vt:lpstr>Introduction</vt:lpstr>
      <vt:lpstr>Agenda</vt:lpstr>
      <vt:lpstr>Analyse fonctionnelle</vt:lpstr>
      <vt:lpstr>Analyse fonctionnelle</vt:lpstr>
      <vt:lpstr>Analyse fonctionnelle</vt:lpstr>
      <vt:lpstr>Analyse fonctionnelle</vt:lpstr>
      <vt:lpstr>Analyse fonctionnelle</vt:lpstr>
      <vt:lpstr>Analyse fonctionnelle</vt:lpstr>
      <vt:lpstr>Analyse fonctionnelle</vt:lpstr>
      <vt:lpstr>Analyse fonctionnelle</vt:lpstr>
      <vt:lpstr>Analyse fonctionnelle</vt:lpstr>
      <vt:lpstr>Agenda</vt:lpstr>
      <vt:lpstr>Arborescence</vt:lpstr>
      <vt:lpstr>Aspect graphique</vt:lpstr>
      <vt:lpstr>Aspect graphique</vt:lpstr>
      <vt:lpstr>Aspect graphique</vt:lpstr>
      <vt:lpstr>Aspect graphique</vt:lpstr>
      <vt:lpstr>Agenda</vt:lpstr>
      <vt:lpstr>Front-End</vt:lpstr>
      <vt:lpstr>HTML</vt:lpstr>
      <vt:lpstr>CSS </vt:lpstr>
      <vt:lpstr>CSS</vt:lpstr>
      <vt:lpstr>CSS et HTML</vt:lpstr>
      <vt:lpstr>CSS</vt:lpstr>
      <vt:lpstr>Javascript</vt:lpstr>
      <vt:lpstr>Javascript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Curve</dc:title>
  <dc:creator>Priscillien</dc:creator>
  <cp:lastModifiedBy>Priscillien herbet</cp:lastModifiedBy>
  <cp:revision>34</cp:revision>
  <dcterms:created xsi:type="dcterms:W3CDTF">2022-04-13T14:15:24Z</dcterms:created>
  <dcterms:modified xsi:type="dcterms:W3CDTF">2022-06-17T10:19:33Z</dcterms:modified>
  <dc:language>fr-FR</dc:language>
</cp:coreProperties>
</file>