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62576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28872-34D0-467E-969A-AA707D75020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0832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201863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8924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64487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3001609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87892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2571714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29256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325100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29800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28872-34D0-467E-969A-AA707D75020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80971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28872-34D0-467E-969A-AA707D750208}"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73904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78087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17479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C28872-34D0-467E-969A-AA707D750208}" type="datetimeFigureOut">
              <a:rPr lang="en-US" smtClean="0"/>
              <a:t>2/24/2021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91518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28872-34D0-467E-969A-AA707D75020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F1776-832B-4162-8DB5-07C44E8D96DD}" type="slidenum">
              <a:rPr lang="en-US" smtClean="0"/>
              <a:t>‹#›</a:t>
            </a:fld>
            <a:endParaRPr lang="en-US"/>
          </a:p>
        </p:txBody>
      </p:sp>
    </p:spTree>
    <p:extLst>
      <p:ext uri="{BB962C8B-B14F-4D97-AF65-F5344CB8AC3E}">
        <p14:creationId xmlns:p14="http://schemas.microsoft.com/office/powerpoint/2010/main" val="150321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C28872-34D0-467E-969A-AA707D750208}" type="datetimeFigureOut">
              <a:rPr lang="en-US" smtClean="0"/>
              <a:t>2/24/2021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BF1776-832B-4162-8DB5-07C44E8D96DD}" type="slidenum">
              <a:rPr lang="en-US" smtClean="0"/>
              <a:t>‹#›</a:t>
            </a:fld>
            <a:endParaRPr lang="en-US"/>
          </a:p>
        </p:txBody>
      </p:sp>
    </p:spTree>
    <p:extLst>
      <p:ext uri="{BB962C8B-B14F-4D97-AF65-F5344CB8AC3E}">
        <p14:creationId xmlns:p14="http://schemas.microsoft.com/office/powerpoint/2010/main" val="847397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indy.gov/search?q=ucr&amp;tags=ucr"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kaggle.com/selfishgene/historical-hourly-weather-dat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00A442-7039-434B-9076-EA49EF9B7415}"/>
              </a:ext>
            </a:extLst>
          </p:cNvPr>
          <p:cNvSpPr txBox="1"/>
          <p:nvPr/>
        </p:nvSpPr>
        <p:spPr>
          <a:xfrm>
            <a:off x="3606953" y="241338"/>
            <a:ext cx="3797578" cy="461665"/>
          </a:xfrm>
          <a:prstGeom prst="rect">
            <a:avLst/>
          </a:prstGeom>
          <a:noFill/>
        </p:spPr>
        <p:txBody>
          <a:bodyPr wrap="none" rtlCol="0">
            <a:spAutoFit/>
          </a:bodyPr>
          <a:lstStyle/>
          <a:p>
            <a:r>
              <a:rPr lang="en-US" sz="2400" b="1" dirty="0"/>
              <a:t>Can Bike theft be predicted?</a:t>
            </a:r>
          </a:p>
        </p:txBody>
      </p:sp>
      <p:sp>
        <p:nvSpPr>
          <p:cNvPr id="5" name="TextBox 4">
            <a:extLst>
              <a:ext uri="{FF2B5EF4-FFF2-40B4-BE49-F238E27FC236}">
                <a16:creationId xmlns:a16="http://schemas.microsoft.com/office/drawing/2014/main" id="{67A248EF-A53B-4593-A4E5-901BBD5F3EE7}"/>
              </a:ext>
            </a:extLst>
          </p:cNvPr>
          <p:cNvSpPr txBox="1"/>
          <p:nvPr/>
        </p:nvSpPr>
        <p:spPr>
          <a:xfrm>
            <a:off x="763489" y="927161"/>
            <a:ext cx="9808258" cy="1754326"/>
          </a:xfrm>
          <a:prstGeom prst="rect">
            <a:avLst/>
          </a:prstGeom>
          <a:noFill/>
        </p:spPr>
        <p:txBody>
          <a:bodyPr wrap="square" rtlCol="0">
            <a:spAutoFit/>
          </a:bodyPr>
          <a:lstStyle/>
          <a:p>
            <a:r>
              <a:rPr lang="en-US" dirty="0"/>
              <a:t>4,960 Bikes were stolen in Indianapolis between 2018 and 2008 according to public records (fig A). Additional data can be extracted to identify where and when bikes are stolen in Marion county. The months May Through September have a significantly higher rate of theft then colder months. This information coupled with weather data may enable the ability to identify areas of  Indianapolis that have a higher </a:t>
            </a:r>
          </a:p>
          <a:p>
            <a:r>
              <a:rPr lang="en-US" dirty="0"/>
              <a:t>risk for theft.</a:t>
            </a:r>
          </a:p>
        </p:txBody>
      </p:sp>
      <p:pic>
        <p:nvPicPr>
          <p:cNvPr id="9" name="Picture 8">
            <a:extLst>
              <a:ext uri="{FF2B5EF4-FFF2-40B4-BE49-F238E27FC236}">
                <a16:creationId xmlns:a16="http://schemas.microsoft.com/office/drawing/2014/main" id="{45A173BA-05C0-4C57-A4A2-970F3A049590}"/>
              </a:ext>
            </a:extLst>
          </p:cNvPr>
          <p:cNvPicPr>
            <a:picLocks noChangeAspect="1"/>
          </p:cNvPicPr>
          <p:nvPr/>
        </p:nvPicPr>
        <p:blipFill>
          <a:blip r:embed="rId2"/>
          <a:stretch>
            <a:fillRect/>
          </a:stretch>
        </p:blipFill>
        <p:spPr>
          <a:xfrm>
            <a:off x="6535062" y="3641701"/>
            <a:ext cx="5454195" cy="2772162"/>
          </a:xfrm>
          <a:prstGeom prst="rect">
            <a:avLst/>
          </a:prstGeom>
        </p:spPr>
      </p:pic>
      <p:sp>
        <p:nvSpPr>
          <p:cNvPr id="10" name="TextBox 9">
            <a:extLst>
              <a:ext uri="{FF2B5EF4-FFF2-40B4-BE49-F238E27FC236}">
                <a16:creationId xmlns:a16="http://schemas.microsoft.com/office/drawing/2014/main" id="{00E5EF5C-D17E-4ADC-A79D-F1358BCFD8D4}"/>
              </a:ext>
            </a:extLst>
          </p:cNvPr>
          <p:cNvSpPr txBox="1"/>
          <p:nvPr/>
        </p:nvSpPr>
        <p:spPr>
          <a:xfrm>
            <a:off x="1345475" y="2905645"/>
            <a:ext cx="3696786" cy="369332"/>
          </a:xfrm>
          <a:prstGeom prst="rect">
            <a:avLst/>
          </a:prstGeom>
          <a:noFill/>
        </p:spPr>
        <p:txBody>
          <a:bodyPr wrap="square" rtlCol="0">
            <a:spAutoFit/>
          </a:bodyPr>
          <a:lstStyle/>
          <a:p>
            <a:pPr algn="ctr"/>
            <a:r>
              <a:rPr lang="en-US" dirty="0"/>
              <a:t>2018-2008 Bike Theft by year (fig A).</a:t>
            </a:r>
          </a:p>
        </p:txBody>
      </p:sp>
      <p:pic>
        <p:nvPicPr>
          <p:cNvPr id="12" name="Picture 11">
            <a:extLst>
              <a:ext uri="{FF2B5EF4-FFF2-40B4-BE49-F238E27FC236}">
                <a16:creationId xmlns:a16="http://schemas.microsoft.com/office/drawing/2014/main" id="{0CC3AC9E-D606-4583-92C1-4028DD234210}"/>
              </a:ext>
            </a:extLst>
          </p:cNvPr>
          <p:cNvPicPr>
            <a:picLocks noChangeAspect="1"/>
          </p:cNvPicPr>
          <p:nvPr/>
        </p:nvPicPr>
        <p:blipFill>
          <a:blip r:embed="rId3"/>
          <a:stretch>
            <a:fillRect/>
          </a:stretch>
        </p:blipFill>
        <p:spPr>
          <a:xfrm>
            <a:off x="76211" y="3641702"/>
            <a:ext cx="6458851" cy="2772162"/>
          </a:xfrm>
          <a:prstGeom prst="rect">
            <a:avLst/>
          </a:prstGeom>
        </p:spPr>
      </p:pic>
      <p:sp>
        <p:nvSpPr>
          <p:cNvPr id="14" name="TextBox 13">
            <a:extLst>
              <a:ext uri="{FF2B5EF4-FFF2-40B4-BE49-F238E27FC236}">
                <a16:creationId xmlns:a16="http://schemas.microsoft.com/office/drawing/2014/main" id="{2540AD68-8662-4B89-94E1-800DE614705D}"/>
              </a:ext>
            </a:extLst>
          </p:cNvPr>
          <p:cNvSpPr txBox="1"/>
          <p:nvPr/>
        </p:nvSpPr>
        <p:spPr>
          <a:xfrm>
            <a:off x="7620000" y="2905645"/>
            <a:ext cx="3696786" cy="646331"/>
          </a:xfrm>
          <a:prstGeom prst="rect">
            <a:avLst/>
          </a:prstGeom>
          <a:noFill/>
        </p:spPr>
        <p:txBody>
          <a:bodyPr wrap="square" rtlCol="0">
            <a:spAutoFit/>
          </a:bodyPr>
          <a:lstStyle/>
          <a:p>
            <a:pPr algn="ctr"/>
            <a:r>
              <a:rPr lang="en-US" dirty="0"/>
              <a:t>2018-2008 Bike Theft by month (fig B)</a:t>
            </a:r>
          </a:p>
        </p:txBody>
      </p:sp>
    </p:spTree>
    <p:extLst>
      <p:ext uri="{BB962C8B-B14F-4D97-AF65-F5344CB8AC3E}">
        <p14:creationId xmlns:p14="http://schemas.microsoft.com/office/powerpoint/2010/main" val="328302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409-73E5-4F08-A381-7D01DD2CFDD9}"/>
              </a:ext>
            </a:extLst>
          </p:cNvPr>
          <p:cNvSpPr>
            <a:spLocks noGrp="1"/>
          </p:cNvSpPr>
          <p:nvPr>
            <p:ph type="title"/>
          </p:nvPr>
        </p:nvSpPr>
        <p:spPr>
          <a:xfrm>
            <a:off x="324853" y="405229"/>
            <a:ext cx="10515600" cy="444772"/>
          </a:xfrm>
        </p:spPr>
        <p:txBody>
          <a:bodyPr>
            <a:noAutofit/>
          </a:bodyPr>
          <a:lstStyle/>
          <a:p>
            <a:pPr algn="ctr"/>
            <a:r>
              <a:rPr lang="en-US" sz="2400" b="1" dirty="0"/>
              <a:t>Seasonal Theft trends (2018-2008)</a:t>
            </a:r>
          </a:p>
        </p:txBody>
      </p:sp>
      <p:pic>
        <p:nvPicPr>
          <p:cNvPr id="5" name="Picture 4">
            <a:extLst>
              <a:ext uri="{FF2B5EF4-FFF2-40B4-BE49-F238E27FC236}">
                <a16:creationId xmlns:a16="http://schemas.microsoft.com/office/drawing/2014/main" id="{1FACE370-D2A2-4C48-A844-F6B29E7E938C}"/>
              </a:ext>
            </a:extLst>
          </p:cNvPr>
          <p:cNvPicPr>
            <a:picLocks noChangeAspect="1"/>
          </p:cNvPicPr>
          <p:nvPr/>
        </p:nvPicPr>
        <p:blipFill>
          <a:blip r:embed="rId2"/>
          <a:stretch>
            <a:fillRect/>
          </a:stretch>
        </p:blipFill>
        <p:spPr>
          <a:xfrm>
            <a:off x="0" y="1062272"/>
            <a:ext cx="12192000" cy="2366728"/>
          </a:xfrm>
          <a:prstGeom prst="rect">
            <a:avLst/>
          </a:prstGeom>
        </p:spPr>
      </p:pic>
      <p:sp>
        <p:nvSpPr>
          <p:cNvPr id="9" name="TextBox 8">
            <a:extLst>
              <a:ext uri="{FF2B5EF4-FFF2-40B4-BE49-F238E27FC236}">
                <a16:creationId xmlns:a16="http://schemas.microsoft.com/office/drawing/2014/main" id="{C7F5126C-BB1C-472E-9D71-F2BC6928A875}"/>
              </a:ext>
            </a:extLst>
          </p:cNvPr>
          <p:cNvSpPr txBox="1"/>
          <p:nvPr/>
        </p:nvSpPr>
        <p:spPr>
          <a:xfrm>
            <a:off x="1097280" y="3853542"/>
            <a:ext cx="10212403" cy="255454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Most bikes are stolen between Q2 and Q3</a:t>
            </a:r>
          </a:p>
          <a:p>
            <a:endParaRPr lang="en-US" sz="2000" dirty="0"/>
          </a:p>
          <a:p>
            <a:pPr marL="285750" indent="-285750">
              <a:buFont typeface="Wingdings" panose="05000000000000000000" pitchFamily="2" charset="2"/>
              <a:buChar char="q"/>
            </a:pPr>
            <a:r>
              <a:rPr lang="en-US" sz="2000" dirty="0"/>
              <a:t>July and August have the highest historic rates of theft</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An almost Gaussian distribution of incidents consistently takes place an annual basis.</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A significant decrease in bike theft started in 2014?</a:t>
            </a:r>
          </a:p>
        </p:txBody>
      </p:sp>
    </p:spTree>
    <p:extLst>
      <p:ext uri="{BB962C8B-B14F-4D97-AF65-F5344CB8AC3E}">
        <p14:creationId xmlns:p14="http://schemas.microsoft.com/office/powerpoint/2010/main" val="243350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DBC3-DD85-4F83-83C2-D7C4758974FB}"/>
              </a:ext>
            </a:extLst>
          </p:cNvPr>
          <p:cNvSpPr>
            <a:spLocks noGrp="1"/>
          </p:cNvSpPr>
          <p:nvPr>
            <p:ph type="title"/>
          </p:nvPr>
        </p:nvSpPr>
        <p:spPr>
          <a:xfrm>
            <a:off x="1676400" y="266180"/>
            <a:ext cx="10515600" cy="315912"/>
          </a:xfrm>
        </p:spPr>
        <p:txBody>
          <a:bodyPr>
            <a:noAutofit/>
          </a:bodyPr>
          <a:lstStyle/>
          <a:p>
            <a:r>
              <a:rPr lang="en-US" sz="2400" b="1" dirty="0"/>
              <a:t>Theft trends by Hour (Data composed from 2018-2008)</a:t>
            </a:r>
          </a:p>
        </p:txBody>
      </p:sp>
      <p:pic>
        <p:nvPicPr>
          <p:cNvPr id="4" name="Picture 3">
            <a:extLst>
              <a:ext uri="{FF2B5EF4-FFF2-40B4-BE49-F238E27FC236}">
                <a16:creationId xmlns:a16="http://schemas.microsoft.com/office/drawing/2014/main" id="{D6B4BE12-46C0-447B-9336-2B48A036EF2D}"/>
              </a:ext>
            </a:extLst>
          </p:cNvPr>
          <p:cNvPicPr>
            <a:picLocks noChangeAspect="1"/>
          </p:cNvPicPr>
          <p:nvPr/>
        </p:nvPicPr>
        <p:blipFill>
          <a:blip r:embed="rId2"/>
          <a:stretch>
            <a:fillRect/>
          </a:stretch>
        </p:blipFill>
        <p:spPr>
          <a:xfrm>
            <a:off x="0" y="1124781"/>
            <a:ext cx="12192000" cy="3074354"/>
          </a:xfrm>
          <a:prstGeom prst="rect">
            <a:avLst/>
          </a:prstGeom>
        </p:spPr>
      </p:pic>
      <p:sp>
        <p:nvSpPr>
          <p:cNvPr id="5" name="TextBox 4">
            <a:extLst>
              <a:ext uri="{FF2B5EF4-FFF2-40B4-BE49-F238E27FC236}">
                <a16:creationId xmlns:a16="http://schemas.microsoft.com/office/drawing/2014/main" id="{D9A706DA-E9C2-47FB-A5D1-750226DB1A6A}"/>
              </a:ext>
            </a:extLst>
          </p:cNvPr>
          <p:cNvSpPr txBox="1"/>
          <p:nvPr/>
        </p:nvSpPr>
        <p:spPr>
          <a:xfrm>
            <a:off x="1436915" y="4741824"/>
            <a:ext cx="9868407" cy="1200329"/>
          </a:xfrm>
          <a:prstGeom prst="rect">
            <a:avLst/>
          </a:prstGeom>
          <a:noFill/>
        </p:spPr>
        <p:txBody>
          <a:bodyPr wrap="none" rtlCol="0">
            <a:spAutoFit/>
          </a:bodyPr>
          <a:lstStyle/>
          <a:p>
            <a:pPr marL="285750" indent="-285750">
              <a:buFont typeface="Wingdings" panose="05000000000000000000" pitchFamily="2" charset="2"/>
              <a:buChar char="q"/>
            </a:pPr>
            <a:r>
              <a:rPr lang="en-US" sz="2400" dirty="0"/>
              <a:t>Bike theft reported  the highest between 12:00 A.M. and 12 P.M</a:t>
            </a:r>
          </a:p>
          <a:p>
            <a:pPr marL="285750" indent="-285750">
              <a:buFont typeface="Wingdings" panose="05000000000000000000" pitchFamily="2" charset="2"/>
              <a:buChar char="q"/>
            </a:pPr>
            <a:r>
              <a:rPr lang="en-US" sz="2400" dirty="0"/>
              <a:t>This trend holds up regardless of month</a:t>
            </a:r>
          </a:p>
          <a:p>
            <a:pPr marL="285750" indent="-285750">
              <a:buFont typeface="Wingdings" panose="05000000000000000000" pitchFamily="2" charset="2"/>
              <a:buChar char="q"/>
            </a:pPr>
            <a:r>
              <a:rPr lang="en-US" sz="2400" dirty="0"/>
              <a:t>7:00 PM Highest reported  time for theft.</a:t>
            </a:r>
          </a:p>
        </p:txBody>
      </p:sp>
    </p:spTree>
    <p:extLst>
      <p:ext uri="{BB962C8B-B14F-4D97-AF65-F5344CB8AC3E}">
        <p14:creationId xmlns:p14="http://schemas.microsoft.com/office/powerpoint/2010/main" val="35527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C730F7-1882-4909-A87F-569D126E5FEB}"/>
              </a:ext>
            </a:extLst>
          </p:cNvPr>
          <p:cNvSpPr>
            <a:spLocks noGrp="1"/>
          </p:cNvSpPr>
          <p:nvPr>
            <p:ph type="title"/>
          </p:nvPr>
        </p:nvSpPr>
        <p:spPr>
          <a:xfrm>
            <a:off x="838200" y="365125"/>
            <a:ext cx="10515600" cy="366395"/>
          </a:xfrm>
        </p:spPr>
        <p:txBody>
          <a:bodyPr>
            <a:noAutofit/>
          </a:bodyPr>
          <a:lstStyle/>
          <a:p>
            <a:pPr algn="ctr"/>
            <a:r>
              <a:rPr lang="en-US" sz="2400" b="1" dirty="0"/>
              <a:t>IMPD District Boundaries</a:t>
            </a:r>
          </a:p>
        </p:txBody>
      </p:sp>
      <p:pic>
        <p:nvPicPr>
          <p:cNvPr id="7" name="Picture 6">
            <a:extLst>
              <a:ext uri="{FF2B5EF4-FFF2-40B4-BE49-F238E27FC236}">
                <a16:creationId xmlns:a16="http://schemas.microsoft.com/office/drawing/2014/main" id="{D9758881-2DED-41FA-8989-BA35C4F32D8F}"/>
              </a:ext>
            </a:extLst>
          </p:cNvPr>
          <p:cNvPicPr>
            <a:picLocks noChangeAspect="1"/>
          </p:cNvPicPr>
          <p:nvPr/>
        </p:nvPicPr>
        <p:blipFill>
          <a:blip r:embed="rId2"/>
          <a:stretch>
            <a:fillRect/>
          </a:stretch>
        </p:blipFill>
        <p:spPr>
          <a:xfrm>
            <a:off x="291843" y="1045346"/>
            <a:ext cx="5098304" cy="5796378"/>
          </a:xfrm>
          <a:prstGeom prst="rect">
            <a:avLst/>
          </a:prstGeom>
        </p:spPr>
      </p:pic>
      <p:sp>
        <p:nvSpPr>
          <p:cNvPr id="8" name="TextBox 7">
            <a:extLst>
              <a:ext uri="{FF2B5EF4-FFF2-40B4-BE49-F238E27FC236}">
                <a16:creationId xmlns:a16="http://schemas.microsoft.com/office/drawing/2014/main" id="{6BE529A8-7837-4752-BDEE-4E1972F15BBB}"/>
              </a:ext>
            </a:extLst>
          </p:cNvPr>
          <p:cNvSpPr txBox="1"/>
          <p:nvPr/>
        </p:nvSpPr>
        <p:spPr>
          <a:xfrm>
            <a:off x="5849023" y="1588168"/>
            <a:ext cx="5504777" cy="2862322"/>
          </a:xfrm>
          <a:prstGeom prst="rect">
            <a:avLst/>
          </a:prstGeom>
          <a:noFill/>
        </p:spPr>
        <p:txBody>
          <a:bodyPr wrap="none" rtlCol="0">
            <a:spAutoFit/>
          </a:bodyPr>
          <a:lstStyle/>
          <a:p>
            <a:pPr marL="285750" indent="-285750">
              <a:buFont typeface="Wingdings" panose="05000000000000000000" pitchFamily="2" charset="2"/>
              <a:buChar char="q"/>
            </a:pPr>
            <a:r>
              <a:rPr lang="en-US" dirty="0"/>
              <a:t>Crime is reported by Districts and zones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Date and time data is available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Mapping data for each theft is available. (Coordinates</a:t>
            </a:r>
          </a:p>
          <a:p>
            <a:r>
              <a:rPr lang="en-US" dirty="0"/>
              <a:t>     are in a format not covered in class</a:t>
            </a:r>
          </a:p>
          <a:p>
            <a:endParaRPr lang="en-US" dirty="0"/>
          </a:p>
          <a:p>
            <a:pPr marL="285750" indent="-285750">
              <a:buFont typeface="Wingdings" panose="05000000000000000000" pitchFamily="2" charset="2"/>
              <a:buChar char="q"/>
            </a:pPr>
            <a:r>
              <a:rPr lang="en-US" dirty="0"/>
              <a:t>Majority of theft reported is in the Downtown District</a:t>
            </a:r>
          </a:p>
          <a:p>
            <a:pPr marL="285750" indent="-285750">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424059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4D1D-AE05-4EAD-9BC6-DE1F499C410B}"/>
              </a:ext>
            </a:extLst>
          </p:cNvPr>
          <p:cNvSpPr>
            <a:spLocks noGrp="1"/>
          </p:cNvSpPr>
          <p:nvPr>
            <p:ph type="title"/>
          </p:nvPr>
        </p:nvSpPr>
        <p:spPr>
          <a:xfrm>
            <a:off x="838199" y="137387"/>
            <a:ext cx="10515600" cy="315912"/>
          </a:xfrm>
        </p:spPr>
        <p:txBody>
          <a:bodyPr>
            <a:noAutofit/>
          </a:bodyPr>
          <a:lstStyle/>
          <a:p>
            <a:pPr algn="ctr"/>
            <a:r>
              <a:rPr lang="en-US" sz="2400" b="1" dirty="0"/>
              <a:t>Examples of data available</a:t>
            </a:r>
          </a:p>
        </p:txBody>
      </p:sp>
      <p:pic>
        <p:nvPicPr>
          <p:cNvPr id="5" name="Picture 4">
            <a:extLst>
              <a:ext uri="{FF2B5EF4-FFF2-40B4-BE49-F238E27FC236}">
                <a16:creationId xmlns:a16="http://schemas.microsoft.com/office/drawing/2014/main" id="{4F4586AE-6DEA-41EC-B781-95CD55E96C8C}"/>
              </a:ext>
            </a:extLst>
          </p:cNvPr>
          <p:cNvPicPr>
            <a:picLocks noChangeAspect="1"/>
          </p:cNvPicPr>
          <p:nvPr/>
        </p:nvPicPr>
        <p:blipFill>
          <a:blip r:embed="rId2"/>
          <a:stretch>
            <a:fillRect/>
          </a:stretch>
        </p:blipFill>
        <p:spPr>
          <a:xfrm>
            <a:off x="838199" y="991700"/>
            <a:ext cx="10793507" cy="2248214"/>
          </a:xfrm>
          <a:prstGeom prst="rect">
            <a:avLst/>
          </a:prstGeom>
        </p:spPr>
      </p:pic>
      <p:sp>
        <p:nvSpPr>
          <p:cNvPr id="7" name="TextBox 6">
            <a:extLst>
              <a:ext uri="{FF2B5EF4-FFF2-40B4-BE49-F238E27FC236}">
                <a16:creationId xmlns:a16="http://schemas.microsoft.com/office/drawing/2014/main" id="{74241CFE-772F-4354-A1A7-F1D269216AD4}"/>
              </a:ext>
            </a:extLst>
          </p:cNvPr>
          <p:cNvSpPr txBox="1"/>
          <p:nvPr/>
        </p:nvSpPr>
        <p:spPr>
          <a:xfrm>
            <a:off x="3188040" y="537833"/>
            <a:ext cx="6093822" cy="369332"/>
          </a:xfrm>
          <a:prstGeom prst="rect">
            <a:avLst/>
          </a:prstGeom>
          <a:noFill/>
        </p:spPr>
        <p:txBody>
          <a:bodyPr wrap="square">
            <a:spAutoFit/>
          </a:bodyPr>
          <a:lstStyle/>
          <a:p>
            <a:r>
              <a:rPr lang="en-US" dirty="0">
                <a:hlinkClick r:id="rId3"/>
              </a:rPr>
              <a:t>Open Indy UCR reports 2018-2008</a:t>
            </a:r>
            <a:endParaRPr lang="en-US" dirty="0"/>
          </a:p>
        </p:txBody>
      </p:sp>
      <p:sp>
        <p:nvSpPr>
          <p:cNvPr id="8" name="TextBox 7">
            <a:extLst>
              <a:ext uri="{FF2B5EF4-FFF2-40B4-BE49-F238E27FC236}">
                <a16:creationId xmlns:a16="http://schemas.microsoft.com/office/drawing/2014/main" id="{39AF7390-78B5-49C7-AFA4-C3A24D780CE6}"/>
              </a:ext>
            </a:extLst>
          </p:cNvPr>
          <p:cNvSpPr txBox="1"/>
          <p:nvPr/>
        </p:nvSpPr>
        <p:spPr>
          <a:xfrm>
            <a:off x="2111066" y="3559608"/>
            <a:ext cx="8247771" cy="646331"/>
          </a:xfrm>
          <a:prstGeom prst="rect">
            <a:avLst/>
          </a:prstGeom>
          <a:noFill/>
        </p:spPr>
        <p:txBody>
          <a:bodyPr wrap="none" rtlCol="0">
            <a:spAutoFit/>
          </a:bodyPr>
          <a:lstStyle/>
          <a:p>
            <a:r>
              <a:rPr lang="en-US" b="1" i="0" dirty="0">
                <a:effectLst/>
                <a:latin typeface="zeitung"/>
                <a:hlinkClick r:id="rId4"/>
              </a:rPr>
              <a:t>Historical Hourly Weather Data 2012-2017Historical Hourly Weather Data 2012-2017</a:t>
            </a:r>
            <a:endParaRPr lang="en-US" b="1" i="0" dirty="0">
              <a:effectLst/>
              <a:latin typeface="zeitung"/>
            </a:endParaRPr>
          </a:p>
          <a:p>
            <a:endParaRPr lang="en-US" dirty="0"/>
          </a:p>
        </p:txBody>
      </p:sp>
      <p:pic>
        <p:nvPicPr>
          <p:cNvPr id="10" name="Picture 9">
            <a:extLst>
              <a:ext uri="{FF2B5EF4-FFF2-40B4-BE49-F238E27FC236}">
                <a16:creationId xmlns:a16="http://schemas.microsoft.com/office/drawing/2014/main" id="{2AFE0FC4-B635-41FF-815E-FA298A7FA1D8}"/>
              </a:ext>
            </a:extLst>
          </p:cNvPr>
          <p:cNvPicPr>
            <a:picLocks noChangeAspect="1"/>
          </p:cNvPicPr>
          <p:nvPr/>
        </p:nvPicPr>
        <p:blipFill>
          <a:blip r:embed="rId5"/>
          <a:stretch>
            <a:fillRect/>
          </a:stretch>
        </p:blipFill>
        <p:spPr>
          <a:xfrm>
            <a:off x="896371" y="4006939"/>
            <a:ext cx="10358817" cy="2248214"/>
          </a:xfrm>
          <a:prstGeom prst="rect">
            <a:avLst/>
          </a:prstGeom>
        </p:spPr>
      </p:pic>
    </p:spTree>
    <p:extLst>
      <p:ext uri="{BB962C8B-B14F-4D97-AF65-F5344CB8AC3E}">
        <p14:creationId xmlns:p14="http://schemas.microsoft.com/office/powerpoint/2010/main" val="54558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4D1D-AE05-4EAD-9BC6-DE1F499C410B}"/>
              </a:ext>
            </a:extLst>
          </p:cNvPr>
          <p:cNvSpPr>
            <a:spLocks noGrp="1"/>
          </p:cNvSpPr>
          <p:nvPr>
            <p:ph type="title"/>
          </p:nvPr>
        </p:nvSpPr>
        <p:spPr>
          <a:xfrm>
            <a:off x="838199" y="137387"/>
            <a:ext cx="10515600" cy="315912"/>
          </a:xfrm>
        </p:spPr>
        <p:txBody>
          <a:bodyPr>
            <a:noAutofit/>
          </a:bodyPr>
          <a:lstStyle/>
          <a:p>
            <a:pPr algn="ctr"/>
            <a:r>
              <a:rPr lang="en-US" sz="2400" b="1" dirty="0"/>
              <a:t>Potential Data set to model from</a:t>
            </a:r>
          </a:p>
        </p:txBody>
      </p:sp>
      <p:pic>
        <p:nvPicPr>
          <p:cNvPr id="4" name="Picture 3">
            <a:extLst>
              <a:ext uri="{FF2B5EF4-FFF2-40B4-BE49-F238E27FC236}">
                <a16:creationId xmlns:a16="http://schemas.microsoft.com/office/drawing/2014/main" id="{0BD2A02F-5608-4807-8030-B8AE7D1A83C7}"/>
              </a:ext>
            </a:extLst>
          </p:cNvPr>
          <p:cNvPicPr>
            <a:picLocks noChangeAspect="1"/>
          </p:cNvPicPr>
          <p:nvPr/>
        </p:nvPicPr>
        <p:blipFill>
          <a:blip r:embed="rId2"/>
          <a:stretch>
            <a:fillRect/>
          </a:stretch>
        </p:blipFill>
        <p:spPr>
          <a:xfrm>
            <a:off x="571184" y="1685209"/>
            <a:ext cx="9856183" cy="3913485"/>
          </a:xfrm>
          <a:prstGeom prst="rect">
            <a:avLst/>
          </a:prstGeom>
        </p:spPr>
      </p:pic>
      <p:sp>
        <p:nvSpPr>
          <p:cNvPr id="6" name="TextBox 5">
            <a:extLst>
              <a:ext uri="{FF2B5EF4-FFF2-40B4-BE49-F238E27FC236}">
                <a16:creationId xmlns:a16="http://schemas.microsoft.com/office/drawing/2014/main" id="{64AD3D7C-CF01-483C-9FC5-C337577DEADE}"/>
              </a:ext>
            </a:extLst>
          </p:cNvPr>
          <p:cNvSpPr txBox="1"/>
          <p:nvPr/>
        </p:nvSpPr>
        <p:spPr>
          <a:xfrm>
            <a:off x="571184" y="1074640"/>
            <a:ext cx="3214341" cy="461665"/>
          </a:xfrm>
          <a:prstGeom prst="rect">
            <a:avLst/>
          </a:prstGeom>
          <a:noFill/>
        </p:spPr>
        <p:txBody>
          <a:bodyPr wrap="none" rtlCol="0">
            <a:spAutoFit/>
          </a:bodyPr>
          <a:lstStyle/>
          <a:p>
            <a:r>
              <a:rPr lang="en-US" sz="2400" dirty="0"/>
              <a:t>Data based on 2013</a:t>
            </a:r>
          </a:p>
        </p:txBody>
      </p:sp>
    </p:spTree>
    <p:extLst>
      <p:ext uri="{BB962C8B-B14F-4D97-AF65-F5344CB8AC3E}">
        <p14:creationId xmlns:p14="http://schemas.microsoft.com/office/powerpoint/2010/main" val="409852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4D1D-AE05-4EAD-9BC6-DE1F499C410B}"/>
              </a:ext>
            </a:extLst>
          </p:cNvPr>
          <p:cNvSpPr>
            <a:spLocks noGrp="1"/>
          </p:cNvSpPr>
          <p:nvPr>
            <p:ph type="title"/>
          </p:nvPr>
        </p:nvSpPr>
        <p:spPr>
          <a:xfrm>
            <a:off x="838200" y="570524"/>
            <a:ext cx="10515600" cy="315912"/>
          </a:xfrm>
        </p:spPr>
        <p:txBody>
          <a:bodyPr>
            <a:noAutofit/>
          </a:bodyPr>
          <a:lstStyle/>
          <a:p>
            <a:r>
              <a:rPr lang="en-US" sz="3600" b="1" dirty="0"/>
              <a:t>Final proposal</a:t>
            </a:r>
          </a:p>
        </p:txBody>
      </p:sp>
      <p:sp>
        <p:nvSpPr>
          <p:cNvPr id="3" name="TextBox 2">
            <a:extLst>
              <a:ext uri="{FF2B5EF4-FFF2-40B4-BE49-F238E27FC236}">
                <a16:creationId xmlns:a16="http://schemas.microsoft.com/office/drawing/2014/main" id="{9D15AB2E-C099-4FD0-B0E9-F49A86FB259C}"/>
              </a:ext>
            </a:extLst>
          </p:cNvPr>
          <p:cNvSpPr txBox="1"/>
          <p:nvPr/>
        </p:nvSpPr>
        <p:spPr>
          <a:xfrm>
            <a:off x="838200" y="1529958"/>
            <a:ext cx="10278979" cy="2616101"/>
          </a:xfrm>
          <a:prstGeom prst="rect">
            <a:avLst/>
          </a:prstGeom>
          <a:noFill/>
        </p:spPr>
        <p:txBody>
          <a:bodyPr wrap="square" rtlCol="0">
            <a:spAutoFit/>
          </a:bodyPr>
          <a:lstStyle/>
          <a:p>
            <a:r>
              <a:rPr lang="en-US" sz="3200" dirty="0"/>
              <a:t>Can a model be built bassed on Dates, Time, </a:t>
            </a:r>
          </a:p>
          <a:p>
            <a:r>
              <a:rPr lang="en-US" sz="3200" dirty="0"/>
              <a:t>location, weather conditions (Temperature, humidity, wind, etc.)that can predict what districts in Indianapolis have a higher risk of bike theft? </a:t>
            </a:r>
          </a:p>
          <a:p>
            <a:endParaRPr lang="en-US" dirty="0"/>
          </a:p>
          <a:p>
            <a:endParaRPr lang="en-US" dirty="0"/>
          </a:p>
        </p:txBody>
      </p:sp>
    </p:spTree>
    <p:extLst>
      <p:ext uri="{BB962C8B-B14F-4D97-AF65-F5344CB8AC3E}">
        <p14:creationId xmlns:p14="http://schemas.microsoft.com/office/powerpoint/2010/main" val="1248288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299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Wingdings</vt:lpstr>
      <vt:lpstr>Wingdings 3</vt:lpstr>
      <vt:lpstr>zeitung</vt:lpstr>
      <vt:lpstr>Ion</vt:lpstr>
      <vt:lpstr>PowerPoint Presentation</vt:lpstr>
      <vt:lpstr>Seasonal Theft trends (2018-2008)</vt:lpstr>
      <vt:lpstr>Theft trends by Hour (Data composed from 2018-2008)</vt:lpstr>
      <vt:lpstr>IMPD District Boundaries</vt:lpstr>
      <vt:lpstr>Examples of data available</vt:lpstr>
      <vt:lpstr>Potential Data set to model from</vt:lpstr>
      <vt:lpstr>Final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HOOGESTRAAT</dc:creator>
  <cp:lastModifiedBy>PAUL HOOGESTRAAT</cp:lastModifiedBy>
  <cp:revision>8</cp:revision>
  <dcterms:created xsi:type="dcterms:W3CDTF">2021-02-25T01:15:58Z</dcterms:created>
  <dcterms:modified xsi:type="dcterms:W3CDTF">2021-02-25T02:18:30Z</dcterms:modified>
</cp:coreProperties>
</file>