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3" r:id="rId2"/>
    <p:sldId id="262" r:id="rId3"/>
    <p:sldId id="265" r:id="rId4"/>
    <p:sldId id="266" r:id="rId5"/>
    <p:sldId id="268" r:id="rId6"/>
    <p:sldId id="261" r:id="rId7"/>
    <p:sldId id="267" r:id="rId8"/>
    <p:sldId id="269" r:id="rId9"/>
    <p:sldId id="270" r:id="rId10"/>
    <p:sldId id="271" r:id="rId11"/>
    <p:sldId id="273" r:id="rId12"/>
    <p:sldId id="274" r:id="rId13"/>
    <p:sldId id="280" r:id="rId14"/>
    <p:sldId id="278" r:id="rId15"/>
    <p:sldId id="277" r:id="rId16"/>
    <p:sldId id="275" r:id="rId17"/>
    <p:sldId id="276" r:id="rId18"/>
    <p:sldId id="279" r:id="rId19"/>
    <p:sldId id="26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9" autoAdjust="0"/>
    <p:restoredTop sz="88724" autoAdjust="0"/>
  </p:normalViewPr>
  <p:slideViewPr>
    <p:cSldViewPr>
      <p:cViewPr varScale="1">
        <p:scale>
          <a:sx n="75" d="100"/>
          <a:sy n="75" d="100"/>
        </p:scale>
        <p:origin x="11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41E18-59D4-4B49-8083-5D9EF2454FD1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C0B80-64D9-4809-9D74-75820C9BA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C0B80-64D9-4809-9D74-75820C9BA5E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130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C0B80-64D9-4809-9D74-75820C9BA5E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78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C0B80-64D9-4809-9D74-75820C9BA5E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73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C0B80-64D9-4809-9D74-75820C9BA5E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446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OFICINAS – CONTEÚDO MINISTRADO POR PROFESSORES DE</a:t>
            </a:r>
            <a:r>
              <a:rPr lang="en-US" baseline="0" dirty="0"/>
              <a:t> DIFERENTES ÁREAS E VERTICAIS (MAIS DE UM SEMESTRE ENVOLVIDO) – DEFINIR CASOS DE OBRIGATORIEDADE E CASOS DE PARTICIPAÇÃO OPCIONAL</a:t>
            </a:r>
          </a:p>
          <a:p>
            <a:endParaRPr lang="en-US" baseline="0" dirty="0"/>
          </a:p>
          <a:p>
            <a:r>
              <a:rPr lang="en-US" baseline="0" dirty="0"/>
              <a:t>1. </a:t>
            </a:r>
            <a:r>
              <a:rPr lang="en-US" baseline="0" dirty="0" err="1"/>
              <a:t>Trabalho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Equipe</a:t>
            </a:r>
            <a:r>
              <a:rPr lang="en-US" baseline="0" dirty="0"/>
              <a:t> / </a:t>
            </a:r>
            <a:r>
              <a:rPr lang="en-US" baseline="0" dirty="0" err="1"/>
              <a:t>Ética</a:t>
            </a:r>
            <a:r>
              <a:rPr lang="en-US" baseline="0" dirty="0"/>
              <a:t> e Compliance</a:t>
            </a:r>
          </a:p>
          <a:p>
            <a:r>
              <a:rPr lang="en-US" baseline="0" dirty="0"/>
              <a:t>2. Marketing e </a:t>
            </a:r>
            <a:r>
              <a:rPr lang="en-US" baseline="0" dirty="0" err="1"/>
              <a:t>Proposta</a:t>
            </a:r>
            <a:r>
              <a:rPr lang="en-US" baseline="0" dirty="0"/>
              <a:t> de Valor / CANVAS</a:t>
            </a:r>
          </a:p>
          <a:p>
            <a:r>
              <a:rPr lang="en-US" baseline="0" dirty="0"/>
              <a:t>3. </a:t>
            </a:r>
            <a:r>
              <a:rPr lang="en-US" baseline="0" dirty="0" err="1"/>
              <a:t>Indicadores</a:t>
            </a:r>
            <a:r>
              <a:rPr lang="en-US" baseline="0" dirty="0"/>
              <a:t> </a:t>
            </a:r>
            <a:r>
              <a:rPr lang="en-US" baseline="0" dirty="0" err="1"/>
              <a:t>Financeiros</a:t>
            </a:r>
            <a:r>
              <a:rPr lang="en-US" baseline="0" dirty="0"/>
              <a:t> / </a:t>
            </a:r>
            <a:r>
              <a:rPr lang="en-US" baseline="0" dirty="0" err="1"/>
              <a:t>Operacionais</a:t>
            </a:r>
            <a:endParaRPr lang="en-US" baseline="0" dirty="0"/>
          </a:p>
          <a:p>
            <a:r>
              <a:rPr lang="en-US" baseline="0" dirty="0"/>
              <a:t>4. </a:t>
            </a:r>
            <a:r>
              <a:rPr lang="en-US" baseline="0" dirty="0" err="1"/>
              <a:t>Técnicas</a:t>
            </a:r>
            <a:r>
              <a:rPr lang="en-US" baseline="0" dirty="0"/>
              <a:t> de </a:t>
            </a:r>
            <a:r>
              <a:rPr lang="en-US" baseline="0" dirty="0" err="1"/>
              <a:t>Apresentação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5. </a:t>
            </a:r>
            <a:r>
              <a:rPr lang="en-US" baseline="0" dirty="0" err="1"/>
              <a:t>Negócios</a:t>
            </a:r>
            <a:r>
              <a:rPr lang="en-US" baseline="0" dirty="0"/>
              <a:t> </a:t>
            </a:r>
            <a:r>
              <a:rPr lang="en-US" baseline="0" dirty="0" err="1"/>
              <a:t>digitais</a:t>
            </a:r>
            <a:r>
              <a:rPr lang="en-US" baseline="0" dirty="0"/>
              <a:t>, </a:t>
            </a:r>
            <a:r>
              <a:rPr lang="en-US" baseline="0" dirty="0" err="1"/>
              <a:t>novas</a:t>
            </a:r>
            <a:r>
              <a:rPr lang="en-US" baseline="0" dirty="0"/>
              <a:t> </a:t>
            </a:r>
            <a:r>
              <a:rPr lang="en-US" baseline="0" dirty="0" err="1"/>
              <a:t>tecnologias</a:t>
            </a:r>
            <a:r>
              <a:rPr lang="en-US" baseline="0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C0B80-64D9-4809-9D74-75820C9BA5E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83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9" descr="GGFD2166TRA Raw.tif">
            <a:extLst>
              <a:ext uri="{FF2B5EF4-FFF2-40B4-BE49-F238E27FC236}">
                <a16:creationId xmlns:a16="http://schemas.microsoft.com/office/drawing/2014/main" id="{D44D32F7-B6EB-4DF8-BCFD-581EA3D55D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" t="2151" r="9181" b="11114"/>
          <a:stretch/>
        </p:blipFill>
        <p:spPr>
          <a:xfrm>
            <a:off x="-1" y="877383"/>
            <a:ext cx="9177293" cy="623731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AB23DD9-5D47-C24A-8F76-A0291B0C55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75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4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1D2CA6C-77B3-404B-A72F-11A352CD9A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75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8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9" descr="GGFD2166TRA Raw.tif">
            <a:extLst>
              <a:ext uri="{FF2B5EF4-FFF2-40B4-BE49-F238E27FC236}">
                <a16:creationId xmlns:a16="http://schemas.microsoft.com/office/drawing/2014/main" id="{792F6654-DDAC-C04D-8BA6-E8AA6073DB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" t="2222" r="9616" b="11114"/>
          <a:stretch/>
        </p:blipFill>
        <p:spPr>
          <a:xfrm>
            <a:off x="0" y="-1"/>
            <a:ext cx="9144000" cy="60440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A6DA136-0397-7549-B822-5DC0DF7D3F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7420"/>
            <a:ext cx="9144000" cy="8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446" y="2857500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073FAF5-1D3A-0641-B668-FAF4D37D7D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7420"/>
            <a:ext cx="9144000" cy="8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3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tecid.com.br/site/wp-content/uploads/2019/03/Calend%C3%A1rio-escolar.pdf" TargetMode="External"/><Relationship Id="rId2" Type="http://schemas.openxmlformats.org/officeDocument/2006/relationships/hyperlink" Target="http://www.fatecid.com.br/site/wp-content/uploads/downloads/tg/MANUAL_NORMAS_18032016.pdf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33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1166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DIRETRIZES – 1º SEMESTRE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90872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07504" y="908720"/>
            <a:ext cx="8856984" cy="4387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400" b="1" dirty="0">
                <a:solidFill>
                  <a:schemeClr val="tx2">
                    <a:lumMod val="75000"/>
                  </a:schemeClr>
                </a:solidFill>
              </a:rPr>
              <a:t>Tema: Entender</a:t>
            </a:r>
            <a:r>
              <a:rPr lang="pt-BR" sz="1400" dirty="0">
                <a:solidFill>
                  <a:schemeClr val="tx2">
                    <a:lumMod val="75000"/>
                  </a:schemeClr>
                </a:solidFill>
              </a:rPr>
              <a:t> os elementos que compõe uma </a:t>
            </a:r>
            <a:r>
              <a:rPr lang="pt-BR" sz="1400">
                <a:solidFill>
                  <a:schemeClr val="tx2">
                    <a:lumMod val="75000"/>
                  </a:schemeClr>
                </a:solidFill>
              </a:rPr>
              <a:t>organização simples, criada em conjunto com a coordenação. Aproximar a construção do PIC ao TG (Metodologia e Temas)</a:t>
            </a:r>
            <a:endParaRPr lang="pt-B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07504" y="1412776"/>
            <a:ext cx="8856984" cy="4387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400" b="1" dirty="0">
                <a:solidFill>
                  <a:schemeClr val="tx2">
                    <a:lumMod val="75000"/>
                  </a:schemeClr>
                </a:solidFill>
              </a:rPr>
              <a:t>Coordenação : </a:t>
            </a:r>
            <a:r>
              <a:rPr lang="pt-BR" sz="1400">
                <a:solidFill>
                  <a:schemeClr val="tx2">
                    <a:lumMod val="75000"/>
                  </a:schemeClr>
                </a:solidFill>
              </a:rPr>
              <a:t>José William </a:t>
            </a:r>
            <a:r>
              <a:rPr lang="pt-BR" sz="1400" dirty="0">
                <a:solidFill>
                  <a:schemeClr val="tx2">
                    <a:lumMod val="75000"/>
                  </a:schemeClr>
                </a:solidFill>
              </a:rPr>
              <a:t>Pinto Gomes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107504" y="1988840"/>
            <a:ext cx="8856984" cy="3682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600" b="1" dirty="0">
                <a:solidFill>
                  <a:schemeClr val="tx2">
                    <a:lumMod val="75000"/>
                  </a:schemeClr>
                </a:solidFill>
              </a:rPr>
              <a:t>Disciplinas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07504" y="2348881"/>
            <a:ext cx="8856984" cy="6480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Informática aplicada à Gestão 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Definir uma aplicação de software para resolver um problema organizacional. Exemplo – </a:t>
            </a:r>
            <a:r>
              <a:rPr lang="pt-BR" sz="1200" dirty="0" err="1">
                <a:solidFill>
                  <a:schemeClr val="tx2">
                    <a:lumMod val="75000"/>
                  </a:schemeClr>
                </a:solidFill>
              </a:rPr>
              <a:t>excel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para rodar folha de pagamentos.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4572000" y="3068963"/>
            <a:ext cx="4392488" cy="10868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Contabilidade / Matemática :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Base de indicadores financeiros. Balanço, DRE, estruturas de custos fixos e variáveis, receitas. Cálculos financeiros (fluxos descontados, empréstimos e juros, custos financeiros).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90874" y="3068963"/>
            <a:ext cx="4392488" cy="10868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Administração Geral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Fundamentos teóricos e princípios de organização do ambiente interno. Organograma, fluxograma.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4572000" y="4221088"/>
            <a:ext cx="4392488" cy="11369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Comunicação e Expressão: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Apoiar na construção da estrutura do trabalho (introdução, desenvolvimento, conclusões), e na organização dos argumentos (teóricos e empíricos).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90874" y="4221088"/>
            <a:ext cx="4392488" cy="11369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Sociedade, Tecnologia e Inovação: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Apoiar o aluno na compreensão do contexto (ambiente competitivo), dos competidores (rivalidade competitiva) e de aspectos menos tangíveis mas igualmente valiosos (ética, imagem, valor da marca)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4870" y="5877272"/>
            <a:ext cx="8856984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600" b="1" dirty="0">
                <a:solidFill>
                  <a:schemeClr val="tx2">
                    <a:lumMod val="75000"/>
                  </a:schemeClr>
                </a:solidFill>
              </a:rPr>
              <a:t>Estrutura do trabalho (entrega)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90874" y="6309320"/>
            <a:ext cx="8856984" cy="447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Introdução, desenvolvimento da base teórica, analogias e conexões com a empresa desenvolvida no semestre, conclusão e próximos passos.</a:t>
            </a:r>
            <a:endParaRPr lang="pt-B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07504" y="5423283"/>
            <a:ext cx="8856984" cy="4539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 err="1">
                <a:solidFill>
                  <a:schemeClr val="tx2">
                    <a:lumMod val="75000"/>
                  </a:schemeClr>
                </a:solidFill>
              </a:rPr>
              <a:t>Ingles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 I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Preparar apresentação dos integrantes em inglês, para a banca final.</a:t>
            </a:r>
          </a:p>
        </p:txBody>
      </p:sp>
    </p:spTree>
    <p:extLst>
      <p:ext uri="{BB962C8B-B14F-4D97-AF65-F5344CB8AC3E}">
        <p14:creationId xmlns:p14="http://schemas.microsoft.com/office/powerpoint/2010/main" val="1542654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1166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DIRETRIZES – 2º SEMESTRE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90872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90872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07504" y="908720"/>
            <a:ext cx="8856984" cy="4387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400" b="1" dirty="0">
                <a:solidFill>
                  <a:schemeClr val="tx2">
                    <a:lumMod val="75000"/>
                  </a:schemeClr>
                </a:solidFill>
              </a:rPr>
              <a:t>Tema: Entender</a:t>
            </a:r>
            <a:r>
              <a:rPr lang="pt-BR" sz="1400" dirty="0">
                <a:solidFill>
                  <a:schemeClr val="tx2">
                    <a:lumMod val="75000"/>
                  </a:schemeClr>
                </a:solidFill>
              </a:rPr>
              <a:t> as relações entre mudanças e impactos na </a:t>
            </a:r>
            <a:r>
              <a:rPr lang="pt-BR" sz="1400">
                <a:solidFill>
                  <a:schemeClr val="tx2">
                    <a:lumMod val="75000"/>
                  </a:schemeClr>
                </a:solidFill>
              </a:rPr>
              <a:t>organização estabelecida, e comparar com uma empresa real (SA). Entender Inovação.</a:t>
            </a:r>
            <a:endParaRPr lang="pt-B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107504" y="1412776"/>
            <a:ext cx="8856984" cy="4387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400" b="1" dirty="0">
                <a:solidFill>
                  <a:schemeClr val="tx2">
                    <a:lumMod val="75000"/>
                  </a:schemeClr>
                </a:solidFill>
              </a:rPr>
              <a:t>Coordenação : </a:t>
            </a:r>
            <a:r>
              <a:rPr lang="pt-BR" sz="1400" dirty="0">
                <a:solidFill>
                  <a:schemeClr val="tx2">
                    <a:lumMod val="75000"/>
                  </a:schemeClr>
                </a:solidFill>
              </a:rPr>
              <a:t>Rogério Rodolfo Baptista (vespertino); </a:t>
            </a:r>
            <a:r>
              <a:rPr lang="pt-BR" sz="1400" dirty="0" err="1">
                <a:solidFill>
                  <a:schemeClr val="tx2">
                    <a:lumMod val="75000"/>
                  </a:schemeClr>
                </a:solidFill>
              </a:rPr>
              <a:t>Valdinette</a:t>
            </a:r>
            <a:r>
              <a:rPr lang="pt-BR" sz="1400" dirty="0">
                <a:solidFill>
                  <a:schemeClr val="tx2">
                    <a:lumMod val="75000"/>
                  </a:schemeClr>
                </a:solidFill>
              </a:rPr>
              <a:t> Doria (noturno)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107504" y="1988840"/>
            <a:ext cx="8856984" cy="3682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600" b="1" dirty="0">
                <a:solidFill>
                  <a:schemeClr val="tx2">
                    <a:lumMod val="75000"/>
                  </a:schemeClr>
                </a:solidFill>
              </a:rPr>
              <a:t>Disciplinas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107504" y="2348881"/>
            <a:ext cx="8856984" cy="6480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Comportamento Organizacional </a:t>
            </a:r>
            <a:r>
              <a:rPr lang="pt-BR" sz="1200" b="1" dirty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pt-BR" sz="1200" dirty="0">
                <a:solidFill>
                  <a:schemeClr val="tx2">
                    <a:lumMod val="50000"/>
                  </a:schemeClr>
                </a:solidFill>
              </a:rPr>
              <a:t>Compreender o comportamento humano nas organizações. O indivíduo e a organização, comportamento humano, mudanças comportamentais, aprendizagem e comportamentos organizacionais, processos motivacionais, grupos e equipes, liderança, negociação, administração de conflitos e mudança organizacional 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4572000" y="3068962"/>
            <a:ext cx="4392488" cy="9290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Sociologia das Organizações: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Relações internas, valores, formação de equipes, </a:t>
            </a:r>
            <a:r>
              <a:rPr lang="pt-BR" sz="1200">
                <a:solidFill>
                  <a:schemeClr val="tx2">
                    <a:lumMod val="75000"/>
                  </a:schemeClr>
                </a:solidFill>
              </a:rPr>
              <a:t>performance. Novas relações da Organização – </a:t>
            </a:r>
            <a:r>
              <a:rPr lang="pt-BR" sz="1200" i="1">
                <a:solidFill>
                  <a:schemeClr val="tx2">
                    <a:lumMod val="75000"/>
                  </a:schemeClr>
                </a:solidFill>
              </a:rPr>
              <a:t>compliance</a:t>
            </a:r>
            <a:r>
              <a:rPr lang="pt-BR" sz="1200">
                <a:solidFill>
                  <a:schemeClr val="tx2">
                    <a:lumMod val="75000"/>
                  </a:schemeClr>
                </a:solidFill>
              </a:rPr>
              <a:t>, diversidade e inclusão.</a:t>
            </a:r>
            <a:endParaRPr lang="pt-B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90874" y="3068963"/>
            <a:ext cx="4392488" cy="9290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Métodos para a produção do conhecimento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Pesquisa científica; metodologia.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90874" y="4077072"/>
            <a:ext cx="4392488" cy="9036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Economia: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Ambientes competitivos (macro e micro), aspectos fundamentais da economia brasileira (crédito, </a:t>
            </a:r>
            <a:r>
              <a:rPr lang="pt-BR" sz="1200">
                <a:solidFill>
                  <a:schemeClr val="tx2">
                    <a:lumMod val="75000"/>
                  </a:schemeClr>
                </a:solidFill>
              </a:rPr>
              <a:t>inflação).</a:t>
            </a:r>
            <a:endParaRPr lang="pt-BR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4870" y="5805264"/>
            <a:ext cx="8856984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600" b="1" dirty="0">
                <a:solidFill>
                  <a:schemeClr val="tx2">
                    <a:lumMod val="75000"/>
                  </a:schemeClr>
                </a:solidFill>
              </a:rPr>
              <a:t>Estrutura do trabalho (entrega)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90874" y="6309320"/>
            <a:ext cx="8856984" cy="447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Introdução, desenvolvimento da base teórica, analogias e conexões com a empresa desenvolvida no semestre, conclusão sobre os impactos das mudanças e quais cuidados o gestor deve ter.</a:t>
            </a:r>
            <a:endParaRPr lang="pt-B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4572000" y="4077072"/>
            <a:ext cx="4392488" cy="9036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Gestão Ambiental: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Sustentabilidade empresarial, com ênfase na ISO14.000. Projeto socioambiental com ênfase em educação ambiental, realizando campanha de arrecadação em linha com a tendência das organizações modernas.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90874" y="5043481"/>
            <a:ext cx="4392488" cy="675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Estatística :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aplicação estatística sobre a demanda, sobre a pesquisa de mercado (quantitativo e qualitativo), sobre efeitos econômicos (variação cambial, variação da inflação)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572000" y="5040094"/>
            <a:ext cx="4392488" cy="675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Inglês II :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Resumo em inglês – apresentação </a:t>
            </a:r>
            <a:r>
              <a:rPr lang="pt-BR" sz="1200">
                <a:solidFill>
                  <a:schemeClr val="tx2">
                    <a:lumMod val="75000"/>
                  </a:schemeClr>
                </a:solidFill>
              </a:rPr>
              <a:t>do grupo; glossário.</a:t>
            </a:r>
            <a:endParaRPr lang="pt-BR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4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1166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DIRETRIZES – 3º SEMESTRE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90872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90872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90872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07504" y="908720"/>
            <a:ext cx="8856984" cy="4387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400" b="1" dirty="0">
                <a:solidFill>
                  <a:schemeClr val="tx2">
                    <a:lumMod val="75000"/>
                  </a:schemeClr>
                </a:solidFill>
              </a:rPr>
              <a:t>Tema: Criar</a:t>
            </a:r>
            <a:r>
              <a:rPr lang="pt-BR" sz="1400" dirty="0">
                <a:solidFill>
                  <a:schemeClr val="tx2">
                    <a:lumMod val="75000"/>
                  </a:schemeClr>
                </a:solidFill>
              </a:rPr>
              <a:t> alternativas de produtos e serviços mais valiosos do que a empresa de base do primeiro ano. Comparar com empresa de base.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107504" y="1412776"/>
            <a:ext cx="8856984" cy="4387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400" b="1" dirty="0">
                <a:solidFill>
                  <a:schemeClr val="tx2">
                    <a:lumMod val="75000"/>
                  </a:schemeClr>
                </a:solidFill>
              </a:rPr>
              <a:t>Coordenação : </a:t>
            </a:r>
            <a:r>
              <a:rPr lang="pt-BR" sz="1400" dirty="0">
                <a:solidFill>
                  <a:schemeClr val="tx2">
                    <a:lumMod val="75000"/>
                  </a:schemeClr>
                </a:solidFill>
              </a:rPr>
              <a:t>Rogério Alves (noturno); A definir (vespertino)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107504" y="1988840"/>
            <a:ext cx="8856984" cy="3682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600" b="1" dirty="0">
                <a:solidFill>
                  <a:schemeClr val="tx2">
                    <a:lumMod val="75000"/>
                  </a:schemeClr>
                </a:solidFill>
              </a:rPr>
              <a:t>Disciplinas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107504" y="2348881"/>
            <a:ext cx="8856984" cy="6480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Organização, Sistemas e Métodos 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Revisão da estrutura interna da empresa de base do primeiro ano – ajustes no organograma, via hierárquica, processos de decisão e comunicação (interna e externa)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572000" y="3068963"/>
            <a:ext cx="4392488" cy="10868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Gestão de Pessoas :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construção de times de alta performance; subsistemas e processos de RH; liderança e conflitos; alternativas aos organogramas clássicos (células, liderança situacional, matriz, organização por projetos).</a:t>
            </a: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90874" y="3068963"/>
            <a:ext cx="4392488" cy="10868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Gestão de Marketing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Fundamentos teóricos (4P´s, Ciclo de vida do produto). Proposta de Valor e Fontes de Vantagem Competitiva. Construir ideias para novos negócios (inovadoras + viáveis).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572000" y="4221088"/>
            <a:ext cx="4392488" cy="11369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Sistemas de Informação: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Identificar sistemas possíveis e aplicações na empresa de base. Entender princípios de decisão de investimentos sobre sistemas para a nova empresa a ser criada.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90874" y="4221088"/>
            <a:ext cx="4392488" cy="11369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Matemática Financeira: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Valor presente, análise de retorno, investimentos progressivos, fluxo de caixa, juros, inflação e correção de preços e custos.</a:t>
            </a: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54870" y="5877272"/>
            <a:ext cx="8856984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600" b="1" dirty="0">
                <a:solidFill>
                  <a:schemeClr val="tx2">
                    <a:lumMod val="75000"/>
                  </a:schemeClr>
                </a:solidFill>
              </a:rPr>
              <a:t>Estrutura do trabalho (entrega)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90874" y="6309320"/>
            <a:ext cx="8856984" cy="447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Introdução, desenvolvimento da base teórica, analogias e conexões com a empresa desenvolvida no primeiro ano, e propostas para novos negócios baseadas em pesquisa e valor agregado.</a:t>
            </a:r>
            <a:endParaRPr lang="pt-B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107504" y="5423283"/>
            <a:ext cx="8856984" cy="4539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Inglês III 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Preparar resumo do trabalho e apresentação dos integrantes em inglês, para a banca final. Pesquisa de referências internacionais (artigos ou revistas)</a:t>
            </a:r>
          </a:p>
        </p:txBody>
      </p:sp>
    </p:spTree>
    <p:extLst>
      <p:ext uri="{BB962C8B-B14F-4D97-AF65-F5344CB8AC3E}">
        <p14:creationId xmlns:p14="http://schemas.microsoft.com/office/powerpoint/2010/main" val="142119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1166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DIRETRIZES – 4º SEMESTRE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107504" y="764704"/>
            <a:ext cx="8856984" cy="4387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400" b="1" dirty="0">
                <a:solidFill>
                  <a:schemeClr val="tx2">
                    <a:lumMod val="75000"/>
                  </a:schemeClr>
                </a:solidFill>
              </a:rPr>
              <a:t>Tema: Criar </a:t>
            </a:r>
            <a:r>
              <a:rPr lang="pt-BR" sz="1400" dirty="0">
                <a:solidFill>
                  <a:schemeClr val="tx2">
                    <a:lumMod val="75000"/>
                  </a:schemeClr>
                </a:solidFill>
              </a:rPr>
              <a:t>um Plano de negócios para uma nova empresa diferenciada no </a:t>
            </a:r>
            <a:r>
              <a:rPr lang="pt-BR" sz="1400">
                <a:solidFill>
                  <a:schemeClr val="tx2">
                    <a:lumMod val="75000"/>
                  </a:schemeClr>
                </a:solidFill>
              </a:rPr>
              <a:t>mercado local. Gerar </a:t>
            </a:r>
            <a:r>
              <a:rPr lang="pt-BR" sz="1400" b="1">
                <a:solidFill>
                  <a:schemeClr val="tx2">
                    <a:lumMod val="75000"/>
                  </a:schemeClr>
                </a:solidFill>
              </a:rPr>
              <a:t>Valor</a:t>
            </a:r>
            <a:r>
              <a:rPr lang="pt-BR" sz="1400">
                <a:solidFill>
                  <a:schemeClr val="tx2">
                    <a:lumMod val="75000"/>
                  </a:schemeClr>
                </a:solidFill>
              </a:rPr>
              <a:t> através da Inovação (Processos, Produtos, Serviços).</a:t>
            </a:r>
            <a:endParaRPr lang="pt-B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07504" y="1268760"/>
            <a:ext cx="8856984" cy="2947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400" b="1" dirty="0">
                <a:solidFill>
                  <a:schemeClr val="tx2">
                    <a:lumMod val="75000"/>
                  </a:schemeClr>
                </a:solidFill>
              </a:rPr>
              <a:t>Coordenação : </a:t>
            </a:r>
            <a:r>
              <a:rPr lang="pt-BR" sz="1400" dirty="0">
                <a:solidFill>
                  <a:schemeClr val="tx2">
                    <a:lumMod val="75000"/>
                  </a:schemeClr>
                </a:solidFill>
              </a:rPr>
              <a:t>Viviane </a:t>
            </a:r>
            <a:r>
              <a:rPr lang="pt-BR" sz="1400" dirty="0" err="1">
                <a:solidFill>
                  <a:schemeClr val="tx2">
                    <a:lumMod val="75000"/>
                  </a:schemeClr>
                </a:solidFill>
              </a:rPr>
              <a:t>di</a:t>
            </a:r>
            <a:r>
              <a:rPr lang="pt-BR" sz="1400" dirty="0">
                <a:solidFill>
                  <a:schemeClr val="tx2">
                    <a:lumMod val="75000"/>
                  </a:schemeClr>
                </a:solidFill>
              </a:rPr>
              <a:t> Battisti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107504" y="1700808"/>
            <a:ext cx="8856984" cy="3682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600" b="1" dirty="0">
                <a:solidFill>
                  <a:schemeClr val="tx2">
                    <a:lumMod val="75000"/>
                  </a:schemeClr>
                </a:solidFill>
              </a:rPr>
              <a:t>Disciplinas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07504" y="2060850"/>
            <a:ext cx="4375858" cy="8748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Planejamento de Marketing 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pt-BR" sz="1100" dirty="0">
                <a:solidFill>
                  <a:schemeClr val="tx2">
                    <a:lumMod val="75000"/>
                  </a:schemeClr>
                </a:solidFill>
              </a:rPr>
              <a:t>Apoiar o processo de análise do ambiente do negócio e o mercado, em termos específicos, a dimensão dos clientes, neste caso, capturando inclusive os aspectos subjetivos, a concorrência e a cadeia matriz de fornecimento ligada a empresa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4572000" y="2060848"/>
            <a:ext cx="4392488" cy="11506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Gestão financeira: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100" dirty="0">
                <a:solidFill>
                  <a:schemeClr val="tx2">
                    <a:lumMod val="75000"/>
                  </a:schemeClr>
                </a:solidFill>
              </a:rPr>
              <a:t>Apoiar as reflexões dos alunos sobre o dimensionamento financeiro para a composição operacional da empresa, discutindo a dimensão instrumental, por exemplo, os cálculos para composição do capital de giro, a contabilização dos ativos fixos e circulantes, e, sobretudo, o entendimento as perspectivas de geração de valor e os retornos. 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90874" y="2996952"/>
            <a:ext cx="4392488" cy="8053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Planejamento de Marketing - </a:t>
            </a:r>
            <a:r>
              <a:rPr lang="pt-BR" sz="1100" dirty="0">
                <a:solidFill>
                  <a:schemeClr val="tx2">
                    <a:lumMod val="75000"/>
                  </a:schemeClr>
                </a:solidFill>
              </a:rPr>
              <a:t>Apoiar o processo de análise do ambiente do negócio e o mercado, em termos específicos, a dimensão dos clientes, neste caso, capturando inclusive os aspectos subjetivos, a concorrência e a cadeia matriz de fornecimento ligada a empresa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4572000" y="3284984"/>
            <a:ext cx="4392488" cy="6328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Comunicação empresarial: </a:t>
            </a:r>
            <a:r>
              <a:rPr lang="pt-BR" sz="1100" dirty="0">
                <a:solidFill>
                  <a:schemeClr val="tx2">
                    <a:lumMod val="75000"/>
                  </a:schemeClr>
                </a:solidFill>
              </a:rPr>
              <a:t>Apoiar o planejamento e a organização da comunicação da empresa por meio inclusive de tecnologias de informação.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90874" y="3861048"/>
            <a:ext cx="4392488" cy="7200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Direito empresarial: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100" dirty="0">
                <a:solidFill>
                  <a:schemeClr val="tx2">
                    <a:lumMod val="75000"/>
                  </a:schemeClr>
                </a:solidFill>
              </a:rPr>
              <a:t>Apoiar a interpretação dos alunos sobre a composição da empresa, </a:t>
            </a:r>
            <a:r>
              <a:rPr lang="pt-BR" sz="1100" b="1" dirty="0">
                <a:solidFill>
                  <a:schemeClr val="tx2">
                    <a:lumMod val="75000"/>
                  </a:schemeClr>
                </a:solidFill>
              </a:rPr>
              <a:t>documentação legal e as soluções jurídicas que se aplicam ao negócio.</a:t>
            </a:r>
            <a:r>
              <a:rPr lang="pt-BR" sz="11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4870" y="5877272"/>
            <a:ext cx="8856984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600" b="1" dirty="0">
                <a:solidFill>
                  <a:schemeClr val="tx2">
                    <a:lumMod val="75000"/>
                  </a:schemeClr>
                </a:solidFill>
              </a:rPr>
              <a:t>Estrutura do trabalho (entrega)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90874" y="6309320"/>
            <a:ext cx="8856984" cy="447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Modelo de um plano de negócios com Sumário executivo, documentos de abertura da empresa, plano de marketing e comunicação empresarial, plano financeiro e logístico.</a:t>
            </a:r>
            <a:endParaRPr lang="pt-B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588630" y="4005064"/>
            <a:ext cx="4375858" cy="5760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Inglês IV – </a:t>
            </a:r>
            <a:r>
              <a:rPr lang="pt-BR" sz="1100" dirty="0">
                <a:solidFill>
                  <a:schemeClr val="tx2">
                    <a:lumMod val="75000"/>
                  </a:schemeClr>
                </a:solidFill>
              </a:rPr>
              <a:t>Preparar resumo do trabalho e apresentação dos integrantes em inglês, para a banca final. Pesquisa de referências internacionais (artigos ou revistas)</a:t>
            </a:r>
          </a:p>
        </p:txBody>
      </p:sp>
      <p:sp>
        <p:nvSpPr>
          <p:cNvPr id="15" name="Retângulo de cantos arredondados 8">
            <a:extLst>
              <a:ext uri="{FF2B5EF4-FFF2-40B4-BE49-F238E27FC236}">
                <a16:creationId xmlns:a16="http://schemas.microsoft.com/office/drawing/2014/main" id="{60CF5170-521C-42A1-BE4C-1F08D4EB1904}"/>
              </a:ext>
            </a:extLst>
          </p:cNvPr>
          <p:cNvSpPr/>
          <p:nvPr/>
        </p:nvSpPr>
        <p:spPr>
          <a:xfrm>
            <a:off x="90874" y="4653136"/>
            <a:ext cx="8873614" cy="12676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>
                <a:solidFill>
                  <a:schemeClr val="tx2">
                    <a:lumMod val="75000"/>
                  </a:schemeClr>
                </a:solidFill>
              </a:rPr>
              <a:t>Logística: </a:t>
            </a:r>
            <a:r>
              <a:rPr lang="pt-BR" sz="1100">
                <a:solidFill>
                  <a:schemeClr val="tx2">
                    <a:lumMod val="75000"/>
                  </a:schemeClr>
                </a:solidFill>
              </a:rPr>
              <a:t>Desenvolver os processos operacionais conforme o Canal definido na dimensão 3 do quadro de modelo de negócios – business model canvas – de modo que se reflita na dimensão 6 dos recursos-chave, seja por meio de prestadores de serviços ou ativos próprios e seja toda a operação logística desenhada de forma que esteja na dimensão 7 das atividades-chave em conformidade como parte da entrega do valor da dimensão 3. O que pode ser entendido em perguntas elementares: Como transporta? Como armazena? Como processa os pedidos? E nas perguntas secundárias: Como embala? Como controla os estoques? Como recebe? Como expede?  Como faz a gestão do ativo fixo? Como faz a gestão do ativo circulante? (O que traduz nos inventários do ativo fixo e do circulante). Entretanto se o modelo de negócios for um operador logístico a modelação das perguntas segue o tradicional do business model canvas.</a:t>
            </a:r>
          </a:p>
        </p:txBody>
      </p:sp>
    </p:spTree>
    <p:extLst>
      <p:ext uri="{BB962C8B-B14F-4D97-AF65-F5344CB8AC3E}">
        <p14:creationId xmlns:p14="http://schemas.microsoft.com/office/powerpoint/2010/main" val="144831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1166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DIRETRIZES – 5º SEMESTRE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107504" y="908720"/>
            <a:ext cx="8856984" cy="4387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400" b="1" dirty="0">
                <a:solidFill>
                  <a:schemeClr val="tx2">
                    <a:lumMod val="75000"/>
                  </a:schemeClr>
                </a:solidFill>
              </a:rPr>
              <a:t>Tema: Gerenciar </a:t>
            </a:r>
            <a:r>
              <a:rPr lang="pt-BR" sz="1400" dirty="0">
                <a:solidFill>
                  <a:schemeClr val="tx2">
                    <a:lumMod val="75000"/>
                  </a:schemeClr>
                </a:solidFill>
              </a:rPr>
              <a:t>as capacidades produtivas e o projeto de implantação da empresa criada no semestre anterior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107504" y="1412776"/>
            <a:ext cx="8856984" cy="4387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400" b="1" dirty="0">
                <a:solidFill>
                  <a:schemeClr val="tx2">
                    <a:lumMod val="75000"/>
                  </a:schemeClr>
                </a:solidFill>
              </a:rPr>
              <a:t>Coordenação : </a:t>
            </a:r>
            <a:r>
              <a:rPr lang="pt-BR" sz="1400" dirty="0" err="1">
                <a:solidFill>
                  <a:schemeClr val="tx2">
                    <a:lumMod val="75000"/>
                  </a:schemeClr>
                </a:solidFill>
              </a:rPr>
              <a:t>Wylds</a:t>
            </a:r>
            <a:r>
              <a:rPr lang="pt-B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2">
                    <a:lumMod val="75000"/>
                  </a:schemeClr>
                </a:solidFill>
              </a:rPr>
              <a:t>Giusti</a:t>
            </a:r>
            <a:endParaRPr lang="pt-B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107504" y="1988840"/>
            <a:ext cx="8856984" cy="3682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600" b="1" dirty="0">
                <a:solidFill>
                  <a:schemeClr val="tx2">
                    <a:lumMod val="75000"/>
                  </a:schemeClr>
                </a:solidFill>
              </a:rPr>
              <a:t>Disciplinas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90874" y="4693913"/>
            <a:ext cx="8856984" cy="6480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 da Produção 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desdobrar ideia de produto e volumes em processos produtivos, avaliando coerência, aderência aos limites financeiros (investimentos e fontes de financiamento) e aos atributos competitivos (qualidade, custo, flexibilidade) estabelecidos no plano de negócios.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4572000" y="3466097"/>
            <a:ext cx="4392488" cy="10953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Análise de Investimentos: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Apoiar a revisão sobre a lógica de investimentos (montante inicial, investimentos progressivos, capital de giro e créditos). Cálculo do retorno sobre o investimento e critérios de decisão pela perspectiva do investidor/ empreendedor.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102320" y="2316470"/>
            <a:ext cx="8856984" cy="10868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Gestão de Projetos Empresariais -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Apoiar o planejamento para implantação da empresa (orçamento, prazos, sequência e controles) de acordo com o plano de negócios estabelecido no semestre anterior.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02320" y="3479800"/>
            <a:ext cx="4392488" cy="1081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Fundamentos da Gestão da Qualidade: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Apoiar a revisão dos investimentos e decisões que suportam o padrão adequado de qualidade para o setor/indústria escolhido; controles e processos complementares necessários.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54870" y="5733256"/>
            <a:ext cx="8856984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600" b="1" dirty="0">
                <a:solidFill>
                  <a:schemeClr val="tx2">
                    <a:lumMod val="75000"/>
                  </a:schemeClr>
                </a:solidFill>
              </a:rPr>
              <a:t>Estrutura do trabalho (entrega)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90874" y="6140792"/>
            <a:ext cx="8856984" cy="6725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Introdução, plano de implantação, detalhamento do ambiente interno (processos produtivos e valor agregado), fontes de vantagem competitiva mapeados, detalhamento do plano financeiro, conclusão (pontos fortes e pontos fracos do negócio até o momento) e próximos passos.</a:t>
            </a:r>
            <a:endParaRPr lang="pt-BR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8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1166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DIRETRIZES – 6º SEMESTRE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107504" y="908720"/>
            <a:ext cx="8856984" cy="4387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400" b="1" dirty="0">
                <a:solidFill>
                  <a:schemeClr val="tx2">
                    <a:lumMod val="75000"/>
                  </a:schemeClr>
                </a:solidFill>
              </a:rPr>
              <a:t>Tema: Gerenciar </a:t>
            </a:r>
            <a:r>
              <a:rPr lang="pt-BR" sz="1400" dirty="0">
                <a:solidFill>
                  <a:schemeClr val="tx2">
                    <a:lumMod val="75000"/>
                  </a:schemeClr>
                </a:solidFill>
              </a:rPr>
              <a:t>as mudanças impostas por uma alteração significativa na estratégia da empresa, através da internacionalização.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107504" y="1412776"/>
            <a:ext cx="8856984" cy="4387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400" b="1" dirty="0">
                <a:solidFill>
                  <a:schemeClr val="tx2">
                    <a:lumMod val="75000"/>
                  </a:schemeClr>
                </a:solidFill>
              </a:rPr>
              <a:t>Coordenação : </a:t>
            </a:r>
            <a:r>
              <a:rPr lang="pt-BR" sz="1400" dirty="0">
                <a:solidFill>
                  <a:schemeClr val="tx2">
                    <a:lumMod val="75000"/>
                  </a:schemeClr>
                </a:solidFill>
              </a:rPr>
              <a:t>Alexandre Serrano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07504" y="1988840"/>
            <a:ext cx="8856984" cy="3682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600" b="1" dirty="0">
                <a:solidFill>
                  <a:schemeClr val="tx2">
                    <a:lumMod val="75000"/>
                  </a:schemeClr>
                </a:solidFill>
              </a:rPr>
              <a:t>Disciplinas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07504" y="2348881"/>
            <a:ext cx="8856984" cy="6480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Negócios Internacionais 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suporte teórico e metodológico para o processo de internacionalização das empresas do PIC.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572000" y="3068963"/>
            <a:ext cx="4392488" cy="10953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Desenvolvimento de Negócios :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 Descrever a história do empreendimento, estabelecer a relação entre os investidores e o plano de negócios, avaliar novas fontes de financiamento.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90874" y="3068962"/>
            <a:ext cx="4392488" cy="10868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Planejamento e Gestão Estratégica -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Apoiar a revisão da estratégia da empresa do PIC e aplicar ferramentas pertinentes – CANVAS, Forças de Porter, SWOT, dentre outras, a fim de permitir a análise comparativa entre a estratégia doméstica e a de internacionalização.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90874" y="4221088"/>
            <a:ext cx="4392488" cy="9442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Sistemas Integrados de Gestão: 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Apoiar a revisão dos sistemas utilizados pela empresa estudada, definindo novos investimentos em ERP, CRM ou qualquer outra aplicação que traga valor à mesma.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54870" y="5661248"/>
            <a:ext cx="8856984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600" b="1" dirty="0">
                <a:solidFill>
                  <a:schemeClr val="tx2">
                    <a:lumMod val="75000"/>
                  </a:schemeClr>
                </a:solidFill>
              </a:rPr>
              <a:t>Estrutura do trabalho (entrega)</a:t>
            </a:r>
            <a:endParaRPr lang="pt-BR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90874" y="6021288"/>
            <a:ext cx="8856984" cy="7920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</a:rPr>
              <a:t>Introdução, desenvolvimento da base teórica, detalhamento dos indicadores financeiros antes e depois da internacionalização (DRE, ROI, Viabilidade, Lucratividade) , detalhamento do processo de internacionalização (escolha do mercado, do produto, processos para internacionalizar), fontes de vantagem competitiva mapeados, conclusão (análise comparativa entre as estratégias doméstica e internacional).</a:t>
            </a:r>
            <a:endParaRPr lang="pt-BR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2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1166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CALENDÁRIO DE OFICINAS E AVALIAÇÕES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325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1166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CALENDÁRIO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1247032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4" name="Retângulo 3"/>
          <p:cNvSpPr/>
          <p:nvPr/>
        </p:nvSpPr>
        <p:spPr>
          <a:xfrm>
            <a:off x="35496" y="1391049"/>
            <a:ext cx="1800200" cy="4407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fevereiro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48241" y="1391047"/>
            <a:ext cx="1800200" cy="4407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março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677157" y="1391048"/>
            <a:ext cx="1800200" cy="4407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abril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489902" y="1391048"/>
            <a:ext cx="1800200" cy="4407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maio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330310" y="1391048"/>
            <a:ext cx="1790026" cy="4407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junho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4248" y="1975824"/>
            <a:ext cx="1801447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Até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28/2* – </a:t>
            </a:r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Contratos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pedagógicos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planejamento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inicial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(a)</a:t>
            </a:r>
          </a:p>
          <a:p>
            <a:endParaRPr lang="en-US" sz="1200" dirty="0"/>
          </a:p>
          <a:p>
            <a:r>
              <a:rPr lang="en-US" sz="1200" dirty="0"/>
              <a:t>OFICINAS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835695" y="1975823"/>
            <a:ext cx="1801447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endParaRPr lang="en-US" sz="1200" i="1" dirty="0"/>
          </a:p>
          <a:p>
            <a:endParaRPr lang="en-US" sz="1200" i="1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637142" y="1975823"/>
            <a:ext cx="1801447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BR" sz="12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b="1" dirty="0"/>
              <a:t>A </a:t>
            </a:r>
            <a:r>
              <a:rPr lang="en-US" sz="1200" b="1" dirty="0" err="1"/>
              <a:t>definir</a:t>
            </a:r>
            <a:r>
              <a:rPr lang="en-US" sz="1200" b="1" dirty="0"/>
              <a:t> – </a:t>
            </a:r>
            <a:r>
              <a:rPr lang="en-US" sz="1200" b="1" dirty="0" err="1"/>
              <a:t>Reunião</a:t>
            </a:r>
            <a:r>
              <a:rPr lang="en-US" sz="1200" b="1" dirty="0"/>
              <a:t> </a:t>
            </a:r>
            <a:r>
              <a:rPr lang="en-US" sz="1200" b="1" dirty="0" err="1"/>
              <a:t>Coordenadores</a:t>
            </a:r>
            <a:r>
              <a:rPr lang="en-US" sz="1200" b="1" dirty="0"/>
              <a:t> de PIC – </a:t>
            </a:r>
            <a:r>
              <a:rPr lang="en-US" sz="1200" b="1" dirty="0" err="1"/>
              <a:t>evolução</a:t>
            </a:r>
            <a:r>
              <a:rPr lang="en-US" sz="1200" b="1" dirty="0"/>
              <a:t> </a:t>
            </a:r>
            <a:r>
              <a:rPr lang="en-US" sz="1200" b="1" dirty="0" err="1"/>
              <a:t>parcial</a:t>
            </a:r>
            <a:r>
              <a:rPr lang="en-US" sz="1200" b="1" dirty="0"/>
              <a:t> (c)</a:t>
            </a:r>
          </a:p>
          <a:p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t-BR" sz="1200" b="1" dirty="0"/>
              <a:t>  </a:t>
            </a:r>
          </a:p>
          <a:p>
            <a:endParaRPr lang="pt-BR" sz="12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pt-BR" sz="12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pt-BR" sz="12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pt-BR" sz="12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pt-BR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438589" y="1984772"/>
            <a:ext cx="1845772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284361" y="1988750"/>
            <a:ext cx="1801447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b="1" dirty="0"/>
              <a:t> </a:t>
            </a:r>
          </a:p>
          <a:p>
            <a:r>
              <a:rPr lang="en-US" sz="1200" b="1" dirty="0"/>
              <a:t>ATRIBUIÇÃO DE NOTAS (a)</a:t>
            </a:r>
          </a:p>
          <a:p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b="1" dirty="0"/>
              <a:t>TBD* – </a:t>
            </a:r>
            <a:r>
              <a:rPr lang="en-US" sz="1200" b="1" dirty="0" err="1"/>
              <a:t>Reunião</a:t>
            </a:r>
            <a:r>
              <a:rPr lang="en-US" sz="1200" b="1" dirty="0"/>
              <a:t> </a:t>
            </a:r>
            <a:r>
              <a:rPr lang="en-US" sz="1200" b="1" dirty="0" err="1"/>
              <a:t>coordenadores</a:t>
            </a:r>
            <a:r>
              <a:rPr lang="en-US" sz="1200" b="1" dirty="0"/>
              <a:t> de PIC – </a:t>
            </a:r>
            <a:r>
              <a:rPr lang="en-US" sz="1200" b="1" dirty="0" err="1"/>
              <a:t>revisão</a:t>
            </a:r>
            <a:r>
              <a:rPr lang="en-US" sz="1200" b="1" dirty="0"/>
              <a:t> de </a:t>
            </a:r>
            <a:r>
              <a:rPr lang="en-US" sz="1200" b="1" dirty="0" err="1"/>
              <a:t>processos</a:t>
            </a:r>
            <a:r>
              <a:rPr lang="en-US" sz="1200" b="1" dirty="0"/>
              <a:t> e </a:t>
            </a:r>
            <a:r>
              <a:rPr lang="en-US" sz="1200" b="1" dirty="0" err="1"/>
              <a:t>planejamento</a:t>
            </a:r>
            <a:r>
              <a:rPr lang="en-US" sz="1200" b="1" dirty="0"/>
              <a:t> </a:t>
            </a:r>
            <a:r>
              <a:rPr lang="en-US" sz="1200" b="1" dirty="0" err="1"/>
              <a:t>próximo</a:t>
            </a:r>
            <a:r>
              <a:rPr lang="en-US" sz="1200" b="1" dirty="0"/>
              <a:t> </a:t>
            </a:r>
            <a:r>
              <a:rPr lang="en-US" sz="1200" b="1" dirty="0" err="1"/>
              <a:t>ciclo</a:t>
            </a:r>
            <a:endParaRPr lang="en-US" sz="1200" b="1" dirty="0"/>
          </a:p>
          <a:p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848241" y="5373216"/>
            <a:ext cx="7044239" cy="136815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Coordenadores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de PIC de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cada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semestre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definem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critérios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participação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pontuação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pelo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percurso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(CONTRATOS PEDAGÓGICOS)</a:t>
            </a:r>
            <a:endParaRPr lang="pt-BR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07504" y="4722529"/>
            <a:ext cx="89783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(a) </a:t>
            </a:r>
            <a:r>
              <a:rPr lang="en-US" sz="1100" b="1" dirty="0" err="1"/>
              <a:t>Eventos</a:t>
            </a:r>
            <a:r>
              <a:rPr lang="en-US" sz="1100" b="1" dirty="0"/>
              <a:t> </a:t>
            </a:r>
            <a:r>
              <a:rPr lang="pt-BR" sz="1100" b="1" dirty="0"/>
              <a:t>obrigatórios </a:t>
            </a:r>
            <a:r>
              <a:rPr lang="en-US" sz="1100" b="1" dirty="0"/>
              <a:t>para </a:t>
            </a:r>
            <a:r>
              <a:rPr lang="en-US" sz="1100" b="1" dirty="0" err="1"/>
              <a:t>todos</a:t>
            </a:r>
            <a:r>
              <a:rPr lang="en-US" sz="1100" b="1" dirty="0"/>
              <a:t> </a:t>
            </a:r>
            <a:r>
              <a:rPr lang="en-US" sz="1100" b="1" dirty="0" err="1"/>
              <a:t>os</a:t>
            </a:r>
            <a:r>
              <a:rPr lang="en-US" sz="1100" b="1" dirty="0"/>
              <a:t> </a:t>
            </a:r>
            <a:r>
              <a:rPr lang="en-US" sz="1100" b="1" dirty="0" err="1"/>
              <a:t>semestres</a:t>
            </a:r>
            <a:r>
              <a:rPr lang="en-US" sz="1100" b="1" dirty="0"/>
              <a:t> – </a:t>
            </a:r>
            <a:r>
              <a:rPr lang="en-US" sz="1100" b="1" dirty="0" err="1"/>
              <a:t>Coordenadores</a:t>
            </a:r>
            <a:r>
              <a:rPr lang="en-US" sz="1100" b="1" dirty="0"/>
              <a:t> de PIC e </a:t>
            </a:r>
            <a:r>
              <a:rPr lang="en-US" sz="1100" b="1" dirty="0" err="1"/>
              <a:t>Alunos</a:t>
            </a:r>
            <a:endParaRPr lang="en-US" sz="1100" b="1" dirty="0"/>
          </a:p>
          <a:p>
            <a:r>
              <a:rPr lang="en-US" sz="1100" b="1" dirty="0"/>
              <a:t>(b) </a:t>
            </a:r>
            <a:r>
              <a:rPr lang="en-US" sz="1100" b="1" dirty="0" err="1"/>
              <a:t>Oficinas</a:t>
            </a:r>
            <a:r>
              <a:rPr lang="en-US" sz="1100" b="1" dirty="0"/>
              <a:t> </a:t>
            </a:r>
            <a:r>
              <a:rPr lang="en-US" sz="1100" b="1" dirty="0" err="1"/>
              <a:t>complementares</a:t>
            </a:r>
            <a:r>
              <a:rPr lang="en-US" sz="1100" b="1" dirty="0"/>
              <a:t> – </a:t>
            </a:r>
            <a:r>
              <a:rPr lang="en-US" sz="1100" b="1" dirty="0" err="1"/>
              <a:t>participação</a:t>
            </a:r>
            <a:r>
              <a:rPr lang="en-US" sz="1100" b="1" dirty="0"/>
              <a:t> de </a:t>
            </a:r>
            <a:r>
              <a:rPr lang="en-US" sz="1100" b="1" dirty="0" err="1"/>
              <a:t>cada</a:t>
            </a:r>
            <a:r>
              <a:rPr lang="en-US" sz="1100" b="1" dirty="0"/>
              <a:t> </a:t>
            </a:r>
            <a:r>
              <a:rPr lang="en-US" sz="1100" b="1" dirty="0" err="1"/>
              <a:t>semestre</a:t>
            </a:r>
            <a:r>
              <a:rPr lang="en-US" sz="1100" b="1" dirty="0"/>
              <a:t> </a:t>
            </a:r>
            <a:r>
              <a:rPr lang="en-US" sz="1100" b="1" dirty="0" err="1"/>
              <a:t>definida</a:t>
            </a:r>
            <a:r>
              <a:rPr lang="en-US" sz="1100" b="1" dirty="0"/>
              <a:t> </a:t>
            </a:r>
            <a:r>
              <a:rPr lang="en-US" sz="1100" b="1" dirty="0" err="1"/>
              <a:t>pelos</a:t>
            </a:r>
            <a:r>
              <a:rPr lang="en-US" sz="1100" b="1" dirty="0"/>
              <a:t> </a:t>
            </a:r>
            <a:r>
              <a:rPr lang="en-US" sz="1100" b="1" dirty="0" err="1"/>
              <a:t>respectivos</a:t>
            </a:r>
            <a:r>
              <a:rPr lang="en-US" sz="1100" b="1" dirty="0"/>
              <a:t> </a:t>
            </a:r>
            <a:r>
              <a:rPr lang="en-US" sz="1100" b="1" dirty="0" err="1"/>
              <a:t>coordenadores</a:t>
            </a:r>
            <a:r>
              <a:rPr lang="en-US" sz="1100" b="1" dirty="0"/>
              <a:t> de PIC.</a:t>
            </a:r>
          </a:p>
          <a:p>
            <a:r>
              <a:rPr lang="en-US" sz="1100" b="1" dirty="0"/>
              <a:t>(c) </a:t>
            </a:r>
            <a:r>
              <a:rPr lang="en-US" sz="1100" b="1" dirty="0" err="1"/>
              <a:t>Eventos</a:t>
            </a:r>
            <a:r>
              <a:rPr lang="en-US" sz="1100" b="1" dirty="0"/>
              <a:t> </a:t>
            </a:r>
            <a:r>
              <a:rPr lang="en-US" sz="1100" b="1" dirty="0" err="1"/>
              <a:t>destinados</a:t>
            </a:r>
            <a:r>
              <a:rPr lang="en-US" sz="1100" b="1" dirty="0"/>
              <a:t> </a:t>
            </a:r>
            <a:r>
              <a:rPr lang="en-US" sz="1100" b="1" dirty="0" err="1"/>
              <a:t>aos</a:t>
            </a:r>
            <a:r>
              <a:rPr lang="en-US" sz="1100" b="1" dirty="0"/>
              <a:t> </a:t>
            </a:r>
            <a:r>
              <a:rPr lang="en-US" sz="1100" b="1" dirty="0" err="1"/>
              <a:t>professores</a:t>
            </a:r>
            <a:r>
              <a:rPr lang="en-US" sz="1100" b="1" dirty="0"/>
              <a:t>, </a:t>
            </a:r>
            <a:r>
              <a:rPr lang="en-US" sz="1100" b="1" dirty="0" err="1"/>
              <a:t>coordenadores</a:t>
            </a:r>
            <a:r>
              <a:rPr lang="en-US" sz="1100" b="1" dirty="0"/>
              <a:t> de PIC e NDE.</a:t>
            </a:r>
          </a:p>
          <a:p>
            <a:r>
              <a:rPr lang="en-US" sz="1100" b="1" dirty="0"/>
              <a:t>(*) data </a:t>
            </a:r>
            <a:r>
              <a:rPr lang="en-US" sz="1100" b="1" dirty="0" err="1"/>
              <a:t>limite</a:t>
            </a:r>
            <a:r>
              <a:rPr lang="en-US" sz="1100" b="1" dirty="0"/>
              <a:t>.</a:t>
            </a:r>
          </a:p>
          <a:p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860857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1166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AVALIAÇÕES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04" y="1484784"/>
            <a:ext cx="2880320" cy="5256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 </a:t>
            </a:r>
            <a:r>
              <a:rPr lang="en-US" sz="1400" dirty="0" err="1">
                <a:solidFill>
                  <a:schemeClr val="tx1"/>
                </a:solidFill>
              </a:rPr>
              <a:t>avaliação</a:t>
            </a:r>
            <a:r>
              <a:rPr lang="en-US" sz="1400" dirty="0">
                <a:solidFill>
                  <a:schemeClr val="tx1"/>
                </a:solidFill>
              </a:rPr>
              <a:t> (nota) de </a:t>
            </a:r>
            <a:r>
              <a:rPr lang="en-US" sz="1400" dirty="0" err="1">
                <a:solidFill>
                  <a:schemeClr val="tx1"/>
                </a:solidFill>
              </a:rPr>
              <a:t>cada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disciplina</a:t>
            </a:r>
            <a:r>
              <a:rPr lang="en-US" sz="1400" dirty="0">
                <a:solidFill>
                  <a:schemeClr val="tx1"/>
                </a:solidFill>
              </a:rPr>
              <a:t> do </a:t>
            </a:r>
            <a:r>
              <a:rPr lang="en-US" sz="1400" dirty="0" err="1">
                <a:solidFill>
                  <a:schemeClr val="tx1"/>
                </a:solidFill>
              </a:rPr>
              <a:t>curso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Gestão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Empresarial</a:t>
            </a:r>
            <a:r>
              <a:rPr lang="en-US" sz="1400" dirty="0">
                <a:solidFill>
                  <a:schemeClr val="tx1"/>
                </a:solidFill>
              </a:rPr>
              <a:t> é </a:t>
            </a:r>
            <a:r>
              <a:rPr lang="en-US" sz="1400" dirty="0" err="1">
                <a:solidFill>
                  <a:schemeClr val="tx1"/>
                </a:solidFill>
              </a:rPr>
              <a:t>definida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pelo</a:t>
            </a:r>
            <a:r>
              <a:rPr lang="en-US" sz="1400" dirty="0">
                <a:solidFill>
                  <a:schemeClr val="tx1"/>
                </a:solidFill>
              </a:rPr>
              <a:t> professor titular da </a:t>
            </a:r>
            <a:r>
              <a:rPr lang="en-US" sz="1400" dirty="0" err="1">
                <a:solidFill>
                  <a:schemeClr val="tx1"/>
                </a:solidFill>
              </a:rPr>
              <a:t>mesma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que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pode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ou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não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utilizar</a:t>
            </a:r>
            <a:r>
              <a:rPr lang="en-US" sz="1400" dirty="0">
                <a:solidFill>
                  <a:schemeClr val="tx1"/>
                </a:solidFill>
              </a:rPr>
              <a:t> o </a:t>
            </a:r>
            <a:r>
              <a:rPr lang="en-US" sz="1400" dirty="0" err="1">
                <a:solidFill>
                  <a:schemeClr val="tx1"/>
                </a:solidFill>
              </a:rPr>
              <a:t>conteúdo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apresentado</a:t>
            </a:r>
            <a:r>
              <a:rPr lang="en-US" sz="1400" dirty="0">
                <a:solidFill>
                  <a:schemeClr val="tx1"/>
                </a:solidFill>
              </a:rPr>
              <a:t> no PIC </a:t>
            </a:r>
            <a:r>
              <a:rPr lang="en-US" sz="1400" dirty="0" err="1">
                <a:solidFill>
                  <a:schemeClr val="tx1"/>
                </a:solidFill>
              </a:rPr>
              <a:t>como</a:t>
            </a:r>
            <a:r>
              <a:rPr lang="en-US" sz="1400" dirty="0">
                <a:solidFill>
                  <a:schemeClr val="tx1"/>
                </a:solidFill>
              </a:rPr>
              <a:t> parte da </a:t>
            </a:r>
            <a:r>
              <a:rPr lang="en-US" sz="1400" dirty="0" err="1">
                <a:solidFill>
                  <a:schemeClr val="tx1"/>
                </a:solidFill>
              </a:rPr>
              <a:t>fórmula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estabelecida</a:t>
            </a:r>
            <a:r>
              <a:rPr lang="en-US" sz="1400" dirty="0">
                <a:solidFill>
                  <a:schemeClr val="tx1"/>
                </a:solidFill>
              </a:rPr>
              <a:t> no SIGA. De </a:t>
            </a:r>
            <a:r>
              <a:rPr lang="en-US" sz="1400" dirty="0" err="1">
                <a:solidFill>
                  <a:schemeClr val="tx1"/>
                </a:solidFill>
              </a:rPr>
              <a:t>qualquer</a:t>
            </a:r>
            <a:r>
              <a:rPr lang="en-US" sz="1400" dirty="0">
                <a:solidFill>
                  <a:schemeClr val="tx1"/>
                </a:solidFill>
              </a:rPr>
              <a:t> forma, o </a:t>
            </a:r>
            <a:r>
              <a:rPr lang="en-US" sz="1400" dirty="0" err="1">
                <a:solidFill>
                  <a:schemeClr val="tx1"/>
                </a:solidFill>
              </a:rPr>
              <a:t>critério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avaliação</a:t>
            </a:r>
            <a:r>
              <a:rPr lang="en-US" sz="1400" dirty="0">
                <a:solidFill>
                  <a:schemeClr val="tx1"/>
                </a:solidFill>
              </a:rPr>
              <a:t> da </a:t>
            </a:r>
            <a:r>
              <a:rPr lang="en-US" sz="1400" dirty="0" err="1">
                <a:solidFill>
                  <a:schemeClr val="tx1"/>
                </a:solidFill>
              </a:rPr>
              <a:t>disciplina</a:t>
            </a:r>
            <a:r>
              <a:rPr lang="en-US" sz="1400" dirty="0">
                <a:solidFill>
                  <a:schemeClr val="tx1"/>
                </a:solidFill>
              </a:rPr>
              <a:t> é </a:t>
            </a:r>
            <a:r>
              <a:rPr lang="en-US" sz="1400" dirty="0" err="1">
                <a:solidFill>
                  <a:schemeClr val="tx1"/>
                </a:solidFill>
              </a:rPr>
              <a:t>independente</a:t>
            </a:r>
            <a:r>
              <a:rPr lang="en-US" sz="1400" dirty="0">
                <a:solidFill>
                  <a:schemeClr val="tx1"/>
                </a:solidFill>
              </a:rPr>
              <a:t> do </a:t>
            </a:r>
            <a:r>
              <a:rPr lang="en-US" sz="1400" dirty="0" err="1">
                <a:solidFill>
                  <a:schemeClr val="tx1"/>
                </a:solidFill>
              </a:rPr>
              <a:t>critério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avaliação</a:t>
            </a:r>
            <a:r>
              <a:rPr lang="en-US" sz="1400" dirty="0">
                <a:solidFill>
                  <a:schemeClr val="tx1"/>
                </a:solidFill>
              </a:rPr>
              <a:t> do PIC.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7504" y="9087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DISCIPLINAS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203848" y="1484040"/>
            <a:ext cx="2880320" cy="5256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 </a:t>
            </a:r>
            <a:r>
              <a:rPr lang="en-US" sz="1400" dirty="0" err="1">
                <a:solidFill>
                  <a:schemeClr val="tx1"/>
                </a:solidFill>
              </a:rPr>
              <a:t>avaliação</a:t>
            </a:r>
            <a:r>
              <a:rPr lang="en-US" sz="1400" dirty="0">
                <a:solidFill>
                  <a:schemeClr val="tx1"/>
                </a:solidFill>
              </a:rPr>
              <a:t> do PIC de </a:t>
            </a:r>
            <a:r>
              <a:rPr lang="en-US" sz="1400" dirty="0" err="1">
                <a:solidFill>
                  <a:schemeClr val="tx1"/>
                </a:solidFill>
              </a:rPr>
              <a:t>cada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semestre</a:t>
            </a:r>
            <a:r>
              <a:rPr lang="en-US" sz="1400" dirty="0">
                <a:solidFill>
                  <a:schemeClr val="tx1"/>
                </a:solidFill>
              </a:rPr>
              <a:t> é </a:t>
            </a:r>
            <a:r>
              <a:rPr lang="en-US" sz="1400" dirty="0" err="1">
                <a:solidFill>
                  <a:schemeClr val="tx1"/>
                </a:solidFill>
              </a:rPr>
              <a:t>responsabilidade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exclusiva</a:t>
            </a:r>
            <a:r>
              <a:rPr lang="en-US" sz="1400" dirty="0">
                <a:solidFill>
                  <a:schemeClr val="tx1"/>
                </a:solidFill>
              </a:rPr>
              <a:t> do </a:t>
            </a:r>
            <a:r>
              <a:rPr lang="en-US" sz="1400" dirty="0" err="1">
                <a:solidFill>
                  <a:schemeClr val="tx1"/>
                </a:solidFill>
              </a:rPr>
              <a:t>Coordenador</a:t>
            </a:r>
            <a:r>
              <a:rPr lang="en-US" sz="1400" dirty="0">
                <a:solidFill>
                  <a:schemeClr val="tx1"/>
                </a:solidFill>
              </a:rPr>
              <a:t> de PIC, </a:t>
            </a:r>
            <a:r>
              <a:rPr lang="en-US" sz="1400" dirty="0" err="1">
                <a:solidFill>
                  <a:schemeClr val="tx1"/>
                </a:solidFill>
              </a:rPr>
              <a:t>que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atribui</a:t>
            </a:r>
            <a:r>
              <a:rPr lang="en-US" sz="1400" dirty="0">
                <a:solidFill>
                  <a:schemeClr val="tx1"/>
                </a:solidFill>
              </a:rPr>
              <a:t> a nota </a:t>
            </a:r>
            <a:r>
              <a:rPr lang="en-US" sz="1400" dirty="0" err="1">
                <a:solidFill>
                  <a:schemeClr val="tx1"/>
                </a:solidFill>
              </a:rPr>
              <a:t>ao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trabalho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escrito</a:t>
            </a:r>
            <a:r>
              <a:rPr lang="en-US" sz="1400" dirty="0">
                <a:solidFill>
                  <a:schemeClr val="tx1"/>
                </a:solidFill>
              </a:rPr>
              <a:t> e </a:t>
            </a:r>
            <a:r>
              <a:rPr lang="en-US" sz="1400" dirty="0" err="1">
                <a:solidFill>
                  <a:schemeClr val="tx1"/>
                </a:solidFill>
              </a:rPr>
              <a:t>compartilha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suas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impressões</a:t>
            </a:r>
            <a:r>
              <a:rPr lang="en-US" sz="1400" dirty="0">
                <a:solidFill>
                  <a:schemeClr val="tx1"/>
                </a:solidFill>
              </a:rPr>
              <a:t> e </a:t>
            </a:r>
            <a:r>
              <a:rPr lang="en-US" sz="1400" dirty="0" err="1">
                <a:solidFill>
                  <a:schemeClr val="tx1"/>
                </a:solidFill>
              </a:rPr>
              <a:t>critérios</a:t>
            </a:r>
            <a:r>
              <a:rPr lang="en-US" sz="1400" dirty="0">
                <a:solidFill>
                  <a:schemeClr val="tx1"/>
                </a:solidFill>
              </a:rPr>
              <a:t> com </a:t>
            </a:r>
            <a:r>
              <a:rPr lang="en-US" sz="1400" dirty="0" err="1">
                <a:solidFill>
                  <a:schemeClr val="tx1"/>
                </a:solidFill>
              </a:rPr>
              <a:t>os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Professores</a:t>
            </a:r>
            <a:r>
              <a:rPr lang="en-US" sz="1400" dirty="0">
                <a:solidFill>
                  <a:schemeClr val="tx1"/>
                </a:solidFill>
              </a:rPr>
              <a:t> do </a:t>
            </a:r>
            <a:r>
              <a:rPr lang="en-US" sz="1400" dirty="0" err="1">
                <a:solidFill>
                  <a:schemeClr val="tx1"/>
                </a:solidFill>
              </a:rPr>
              <a:t>semestre</a:t>
            </a:r>
            <a:r>
              <a:rPr lang="en-US" sz="1400" dirty="0">
                <a:solidFill>
                  <a:schemeClr val="tx1"/>
                </a:solidFill>
              </a:rPr>
              <a:t> e </a:t>
            </a:r>
            <a:r>
              <a:rPr lang="en-US" sz="1400" dirty="0" err="1">
                <a:solidFill>
                  <a:schemeClr val="tx1"/>
                </a:solidFill>
              </a:rPr>
              <a:t>Coordenador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Gestão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Empresarial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Esta</a:t>
            </a:r>
            <a:r>
              <a:rPr lang="en-US" sz="1400" dirty="0">
                <a:solidFill>
                  <a:schemeClr val="tx1"/>
                </a:solidFill>
              </a:rPr>
              <a:t> é a </a:t>
            </a:r>
            <a:r>
              <a:rPr lang="en-US" sz="1400" dirty="0" err="1">
                <a:solidFill>
                  <a:schemeClr val="tx1"/>
                </a:solidFill>
              </a:rPr>
              <a:t>primeira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parcial</a:t>
            </a:r>
            <a:r>
              <a:rPr lang="en-US" sz="1400" dirty="0">
                <a:solidFill>
                  <a:schemeClr val="tx1"/>
                </a:solidFill>
              </a:rPr>
              <a:t> da nota final do </a:t>
            </a:r>
            <a:r>
              <a:rPr lang="en-US" sz="1400" dirty="0" err="1">
                <a:solidFill>
                  <a:schemeClr val="tx1"/>
                </a:solidFill>
              </a:rPr>
              <a:t>aluno</a:t>
            </a:r>
            <a:r>
              <a:rPr lang="en-US" sz="1400" dirty="0">
                <a:solidFill>
                  <a:schemeClr val="tx1"/>
                </a:solidFill>
              </a:rPr>
              <a:t>, é </a:t>
            </a:r>
            <a:r>
              <a:rPr lang="en-US" sz="1400" dirty="0" err="1">
                <a:solidFill>
                  <a:schemeClr val="tx1"/>
                </a:solidFill>
              </a:rPr>
              <a:t>igual</a:t>
            </a:r>
            <a:r>
              <a:rPr lang="en-US" sz="1400" dirty="0">
                <a:solidFill>
                  <a:schemeClr val="tx1"/>
                </a:solidFill>
              </a:rPr>
              <a:t> para </a:t>
            </a:r>
            <a:r>
              <a:rPr lang="en-US" sz="1400" dirty="0" err="1">
                <a:solidFill>
                  <a:schemeClr val="tx1"/>
                </a:solidFill>
              </a:rPr>
              <a:t>todos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os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membros</a:t>
            </a:r>
            <a:r>
              <a:rPr lang="en-US" sz="1400" dirty="0">
                <a:solidFill>
                  <a:schemeClr val="tx1"/>
                </a:solidFill>
              </a:rPr>
              <a:t> do </a:t>
            </a:r>
            <a:r>
              <a:rPr lang="en-US" sz="1400" dirty="0" err="1">
                <a:solidFill>
                  <a:schemeClr val="tx1"/>
                </a:solidFill>
              </a:rPr>
              <a:t>grupo</a:t>
            </a:r>
            <a:r>
              <a:rPr lang="en-US" sz="1400" dirty="0">
                <a:solidFill>
                  <a:schemeClr val="tx1"/>
                </a:solidFill>
              </a:rPr>
              <a:t>, com peso a </a:t>
            </a:r>
            <a:r>
              <a:rPr lang="en-US" sz="1400" dirty="0" err="1">
                <a:solidFill>
                  <a:schemeClr val="tx1"/>
                </a:solidFill>
              </a:rPr>
              <a:t>ser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definido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pelo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Coordenador</a:t>
            </a:r>
            <a:r>
              <a:rPr lang="en-US" sz="1400" dirty="0">
                <a:solidFill>
                  <a:schemeClr val="tx1"/>
                </a:solidFill>
              </a:rPr>
              <a:t> de PIC, no </a:t>
            </a:r>
            <a:r>
              <a:rPr lang="en-US" sz="1400" dirty="0" err="1">
                <a:solidFill>
                  <a:schemeClr val="tx1"/>
                </a:solidFill>
              </a:rPr>
              <a:t>Contrato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Pedagógico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estabelecido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084168" y="1483792"/>
            <a:ext cx="2880320" cy="5256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 </a:t>
            </a:r>
            <a:r>
              <a:rPr lang="en-US" sz="1400" dirty="0" err="1">
                <a:solidFill>
                  <a:schemeClr val="tx1"/>
                </a:solidFill>
              </a:rPr>
              <a:t>formação</a:t>
            </a:r>
            <a:r>
              <a:rPr lang="en-US" sz="1400" dirty="0">
                <a:solidFill>
                  <a:schemeClr val="tx1"/>
                </a:solidFill>
              </a:rPr>
              <a:t> da </a:t>
            </a:r>
            <a:r>
              <a:rPr lang="en-US" sz="1400" dirty="0" err="1">
                <a:solidFill>
                  <a:schemeClr val="tx1"/>
                </a:solidFill>
              </a:rPr>
              <a:t>Banca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avaliação</a:t>
            </a:r>
            <a:r>
              <a:rPr lang="en-US" sz="1400" dirty="0">
                <a:solidFill>
                  <a:schemeClr val="tx1"/>
                </a:solidFill>
              </a:rPr>
              <a:t> é </a:t>
            </a:r>
            <a:r>
              <a:rPr lang="en-US" sz="1400" dirty="0" err="1">
                <a:solidFill>
                  <a:schemeClr val="tx1"/>
                </a:solidFill>
              </a:rPr>
              <a:t>definida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pelo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Coordenador</a:t>
            </a:r>
            <a:r>
              <a:rPr lang="en-US" sz="1400" dirty="0">
                <a:solidFill>
                  <a:schemeClr val="tx1"/>
                </a:solidFill>
              </a:rPr>
              <a:t> de PIC do </a:t>
            </a:r>
            <a:r>
              <a:rPr lang="en-US" sz="1400" dirty="0" err="1">
                <a:solidFill>
                  <a:schemeClr val="tx1"/>
                </a:solidFill>
              </a:rPr>
              <a:t>semestre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conjunto</a:t>
            </a:r>
            <a:r>
              <a:rPr lang="en-US" sz="1400" dirty="0">
                <a:solidFill>
                  <a:schemeClr val="tx1"/>
                </a:solidFill>
              </a:rPr>
              <a:t> com o </a:t>
            </a:r>
            <a:r>
              <a:rPr lang="en-US" sz="1400" dirty="0" err="1">
                <a:solidFill>
                  <a:schemeClr val="tx1"/>
                </a:solidFill>
              </a:rPr>
              <a:t>Coordenador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>
                <a:solidFill>
                  <a:schemeClr val="tx1"/>
                </a:solidFill>
              </a:rPr>
              <a:t>do Curso, e estabelecida no Contrato Pedagógico do semestre em questão. Neste período de Pandemia, as avaliações de Banca serão virtualizadas (apresentações por video ou por Teams – a critério do coordenador do PIC de cada semestre). </a:t>
            </a:r>
            <a:r>
              <a:rPr lang="en-US" sz="1400" dirty="0">
                <a:solidFill>
                  <a:schemeClr val="tx1"/>
                </a:solidFill>
              </a:rPr>
              <a:t>A </a:t>
            </a:r>
            <a:r>
              <a:rPr lang="en-US" sz="1400" dirty="0" err="1">
                <a:solidFill>
                  <a:schemeClr val="tx1"/>
                </a:solidFill>
              </a:rPr>
              <a:t>avaliação</a:t>
            </a:r>
            <a:r>
              <a:rPr lang="en-US" sz="1400" dirty="0">
                <a:solidFill>
                  <a:schemeClr val="tx1"/>
                </a:solidFill>
              </a:rPr>
              <a:t> (nota) da </a:t>
            </a:r>
            <a:r>
              <a:rPr lang="en-US" sz="1400" dirty="0" err="1">
                <a:solidFill>
                  <a:schemeClr val="tx1"/>
                </a:solidFill>
              </a:rPr>
              <a:t>Banca</a:t>
            </a:r>
            <a:r>
              <a:rPr lang="en-US" sz="1400" dirty="0">
                <a:solidFill>
                  <a:schemeClr val="tx1"/>
                </a:solidFill>
              </a:rPr>
              <a:t> e do </a:t>
            </a:r>
            <a:r>
              <a:rPr lang="en-US" sz="1400" dirty="0" err="1">
                <a:solidFill>
                  <a:schemeClr val="tx1"/>
                </a:solidFill>
              </a:rPr>
              <a:t>percurso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dirty="0" err="1">
                <a:solidFill>
                  <a:schemeClr val="tx1"/>
                </a:solidFill>
              </a:rPr>
              <a:t>quando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aplicável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baseada</a:t>
            </a:r>
            <a:r>
              <a:rPr lang="en-US" sz="1400" dirty="0">
                <a:solidFill>
                  <a:schemeClr val="tx1"/>
                </a:solidFill>
              </a:rPr>
              <a:t> no </a:t>
            </a:r>
            <a:r>
              <a:rPr lang="en-US" sz="1400" dirty="0" err="1">
                <a:solidFill>
                  <a:schemeClr val="tx1"/>
                </a:solidFill>
              </a:rPr>
              <a:t>diário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bordo</a:t>
            </a:r>
            <a:r>
              <a:rPr lang="en-US" sz="1400" dirty="0">
                <a:solidFill>
                  <a:schemeClr val="tx1"/>
                </a:solidFill>
              </a:rPr>
              <a:t> e/</a:t>
            </a:r>
            <a:r>
              <a:rPr lang="en-US" sz="1400" dirty="0" err="1">
                <a:solidFill>
                  <a:schemeClr val="tx1"/>
                </a:solidFill>
              </a:rPr>
              <a:t>ou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outras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ferramentas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registro</a:t>
            </a:r>
            <a:r>
              <a:rPr lang="en-US" sz="1400" dirty="0">
                <a:solidFill>
                  <a:schemeClr val="tx1"/>
                </a:solidFill>
              </a:rPr>
              <a:t> das </a:t>
            </a:r>
            <a:r>
              <a:rPr lang="en-US" sz="1400" dirty="0" err="1">
                <a:solidFill>
                  <a:schemeClr val="tx1"/>
                </a:solidFill>
              </a:rPr>
              <a:t>atividades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individuais</a:t>
            </a:r>
            <a:r>
              <a:rPr lang="en-US" sz="1400" dirty="0">
                <a:solidFill>
                  <a:schemeClr val="tx1"/>
                </a:solidFill>
              </a:rPr>
              <a:t>) é </a:t>
            </a:r>
            <a:r>
              <a:rPr lang="en-US" sz="1400" dirty="0" err="1">
                <a:solidFill>
                  <a:schemeClr val="tx1"/>
                </a:solidFill>
              </a:rPr>
              <a:t>atribuída</a:t>
            </a:r>
            <a:r>
              <a:rPr lang="en-US" sz="1400" dirty="0">
                <a:solidFill>
                  <a:schemeClr val="tx1"/>
                </a:solidFill>
              </a:rPr>
              <a:t> para </a:t>
            </a:r>
            <a:r>
              <a:rPr lang="en-US" sz="1400" dirty="0" err="1">
                <a:solidFill>
                  <a:schemeClr val="tx1"/>
                </a:solidFill>
              </a:rPr>
              <a:t>cada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aluno</a:t>
            </a:r>
            <a:r>
              <a:rPr lang="en-US" sz="1400" dirty="0">
                <a:solidFill>
                  <a:schemeClr val="tx1"/>
                </a:solidFill>
              </a:rPr>
              <a:t> do </a:t>
            </a:r>
            <a:r>
              <a:rPr lang="en-US" sz="1400" dirty="0" err="1">
                <a:solidFill>
                  <a:schemeClr val="tx1"/>
                </a:solidFill>
              </a:rPr>
              <a:t>grupo</a:t>
            </a:r>
            <a:r>
              <a:rPr lang="en-US" sz="1400" dirty="0">
                <a:solidFill>
                  <a:schemeClr val="tx1"/>
                </a:solidFill>
              </a:rPr>
              <a:t>, e </a:t>
            </a:r>
            <a:r>
              <a:rPr lang="en-US" sz="1400" dirty="0" err="1">
                <a:solidFill>
                  <a:schemeClr val="tx1"/>
                </a:solidFill>
              </a:rPr>
              <a:t>será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diferente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pois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respeitará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os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critérios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percurso</a:t>
            </a:r>
            <a:r>
              <a:rPr lang="en-US" sz="1400" dirty="0">
                <a:solidFill>
                  <a:schemeClr val="tx1"/>
                </a:solidFill>
              </a:rPr>
              <a:t> e performance </a:t>
            </a:r>
            <a:r>
              <a:rPr lang="en-US" sz="1400" dirty="0" err="1">
                <a:solidFill>
                  <a:schemeClr val="tx1"/>
                </a:solidFill>
              </a:rPr>
              <a:t>estabelecidos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Assim</a:t>
            </a:r>
            <a:r>
              <a:rPr lang="en-US" sz="1400" dirty="0">
                <a:solidFill>
                  <a:schemeClr val="tx1"/>
                </a:solidFill>
              </a:rPr>
              <a:t>, as medias </a:t>
            </a:r>
            <a:r>
              <a:rPr lang="en-US" sz="1400" dirty="0" err="1">
                <a:solidFill>
                  <a:schemeClr val="tx1"/>
                </a:solidFill>
              </a:rPr>
              <a:t>finais</a:t>
            </a:r>
            <a:r>
              <a:rPr lang="en-US" sz="1400" dirty="0">
                <a:solidFill>
                  <a:schemeClr val="tx1"/>
                </a:solidFill>
              </a:rPr>
              <a:t> de PIC </a:t>
            </a:r>
            <a:r>
              <a:rPr lang="en-US" sz="1400" dirty="0" err="1">
                <a:solidFill>
                  <a:schemeClr val="tx1"/>
                </a:solidFill>
              </a:rPr>
              <a:t>são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individuais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uma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vez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que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combinam</a:t>
            </a:r>
            <a:r>
              <a:rPr lang="en-US" sz="1400" dirty="0">
                <a:solidFill>
                  <a:schemeClr val="tx1"/>
                </a:solidFill>
              </a:rPr>
              <a:t> a nota do </a:t>
            </a:r>
            <a:r>
              <a:rPr lang="en-US" sz="1400" dirty="0" err="1">
                <a:solidFill>
                  <a:schemeClr val="tx1"/>
                </a:solidFill>
              </a:rPr>
              <a:t>trabalho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escrito</a:t>
            </a:r>
            <a:r>
              <a:rPr lang="en-US" sz="1400" dirty="0">
                <a:solidFill>
                  <a:schemeClr val="tx1"/>
                </a:solidFill>
              </a:rPr>
              <a:t> e a nota de </a:t>
            </a:r>
            <a:r>
              <a:rPr lang="en-US" sz="1400" dirty="0" err="1">
                <a:solidFill>
                  <a:schemeClr val="tx1"/>
                </a:solidFill>
              </a:rPr>
              <a:t>Banca</a:t>
            </a:r>
            <a:r>
              <a:rPr lang="en-US" sz="1400" dirty="0">
                <a:solidFill>
                  <a:schemeClr val="tx1"/>
                </a:solidFill>
              </a:rPr>
              <a:t> e </a:t>
            </a:r>
            <a:r>
              <a:rPr lang="en-US" sz="1400" dirty="0" err="1">
                <a:solidFill>
                  <a:schemeClr val="tx1"/>
                </a:solidFill>
              </a:rPr>
              <a:t>Percurso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75856" y="9087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 – TRABALHO ESCRITO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084168" y="90872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 – BANCA, VÍDEOS, PITCH E PERCURSO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1529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5940152" y="4293096"/>
            <a:ext cx="2952328" cy="15841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AD1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accent2">
                    <a:lumMod val="75000"/>
                  </a:schemeClr>
                </a:solidFill>
              </a:rPr>
              <a:t>Versão: 9</a:t>
            </a:r>
          </a:p>
          <a:p>
            <a:r>
              <a:rPr lang="pt-BR" sz="1000" dirty="0">
                <a:solidFill>
                  <a:schemeClr val="accent2">
                    <a:lumMod val="75000"/>
                  </a:schemeClr>
                </a:solidFill>
              </a:rPr>
              <a:t>Data de Atualização: 09 de fevereiro de 2022</a:t>
            </a:r>
          </a:p>
          <a:p>
            <a:r>
              <a:rPr lang="pt-BR" sz="1000" dirty="0">
                <a:solidFill>
                  <a:schemeClr val="accent2">
                    <a:lumMod val="75000"/>
                  </a:schemeClr>
                </a:solidFill>
              </a:rPr>
              <a:t>Atualizado por: Alexandre Serrano</a:t>
            </a:r>
          </a:p>
          <a:p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</a:rPr>
              <a:t>Validação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 NDE</a:t>
            </a:r>
          </a:p>
          <a:p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</a:rPr>
              <a:t>Aprovação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</a:rPr>
              <a:t>Coordenação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 do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</a:rPr>
              <a:t>Curso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pt-BR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23528" y="332656"/>
            <a:ext cx="856895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REFERÊNCIAS</a:t>
            </a:r>
          </a:p>
          <a:p>
            <a:endParaRPr lang="pt-BR" dirty="0"/>
          </a:p>
          <a:p>
            <a:pPr algn="just"/>
            <a:r>
              <a:rPr lang="pt-BR" sz="1600" dirty="0"/>
              <a:t>HARTMAN, M.F.G.L, SERRANO, A., </a:t>
            </a:r>
            <a:r>
              <a:rPr lang="pt-BR" sz="1600" b="1" dirty="0"/>
              <a:t>Os Projetos Integradores de Conteúdo e a interdisciplinaridade: o desenvolvimento de competências profissionais nos futuros tecnólogos, REVERTE</a:t>
            </a:r>
          </a:p>
          <a:p>
            <a:pPr algn="just"/>
            <a:endParaRPr lang="en-US" sz="1600" b="1" dirty="0"/>
          </a:p>
          <a:p>
            <a:pPr algn="just"/>
            <a:r>
              <a:rPr lang="pt-BR" sz="1600" dirty="0"/>
              <a:t>CENTRO PAULA SOUZA. Projeto Pedagógico de Curso: Tecnologia em Gestão Empresarial (Processos gerenciais). São Paulo: 2012, 107p. v4. </a:t>
            </a:r>
          </a:p>
          <a:p>
            <a:pPr algn="just"/>
            <a:endParaRPr lang="en-US" sz="1600" b="1" dirty="0"/>
          </a:p>
          <a:p>
            <a:pPr algn="just"/>
            <a:r>
              <a:rPr lang="pt-BR" sz="1600" dirty="0">
                <a:hlinkClick r:id="rId2"/>
              </a:rPr>
              <a:t>http://www.fatecid.com.br/site/wp-content/uploads/downloads/tg/MANUAL_NORMAS_18032016.pdf</a:t>
            </a:r>
            <a:r>
              <a:rPr lang="pt-BR" sz="1600" dirty="0"/>
              <a:t> - &lt;acesso em 14/05/2019&gt;</a:t>
            </a:r>
          </a:p>
          <a:p>
            <a:pPr algn="just"/>
            <a:endParaRPr lang="pt-BR" sz="1600" b="1" dirty="0"/>
          </a:p>
          <a:p>
            <a:pPr algn="just"/>
            <a:r>
              <a:rPr lang="pt-BR" sz="1600" dirty="0">
                <a:hlinkClick r:id="rId3"/>
              </a:rPr>
              <a:t>http://www.fatecid.com.br/site/wp-content/uploads/2019/03/Calend%C3%A1rio-escolar.pdf</a:t>
            </a:r>
            <a:r>
              <a:rPr lang="pt-BR" sz="1600" dirty="0"/>
              <a:t> – &lt;acesso em 17/05/2019&gt;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0393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1166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Estrutura do Manual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908720"/>
            <a:ext cx="856895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INTRODUÇÃO ..................................................................................................................... 03</a:t>
            </a:r>
          </a:p>
          <a:p>
            <a:endParaRPr lang="pt-BR" dirty="0"/>
          </a:p>
          <a:p>
            <a:r>
              <a:rPr lang="pt-BR" dirty="0"/>
              <a:t>PROPÓSITO ......................................................................................................................... 04</a:t>
            </a:r>
          </a:p>
          <a:p>
            <a:endParaRPr lang="en-US" dirty="0"/>
          </a:p>
          <a:p>
            <a:r>
              <a:rPr lang="en-US" dirty="0"/>
              <a:t>PAPÉIS E RESPONSABILIDADES ……………………………………………………………………………………… 05</a:t>
            </a:r>
            <a:endParaRPr lang="pt-BR" dirty="0"/>
          </a:p>
          <a:p>
            <a:endParaRPr lang="pt-BR" dirty="0"/>
          </a:p>
          <a:p>
            <a:r>
              <a:rPr lang="pt-BR" dirty="0"/>
              <a:t>DIAGRAMA DA INTEGRAÇÃO VERTICAL E PROPÓSITOS DE CADA SEMESTRE ................... 06</a:t>
            </a:r>
          </a:p>
          <a:p>
            <a:endParaRPr lang="pt-BR" dirty="0"/>
          </a:p>
          <a:p>
            <a:r>
              <a:rPr lang="pt-BR" dirty="0"/>
              <a:t>DIRETRIZES ......................................................................................................................... 09</a:t>
            </a:r>
          </a:p>
          <a:p>
            <a:r>
              <a:rPr lang="pt-BR" dirty="0"/>
              <a:t>	</a:t>
            </a:r>
            <a:r>
              <a:rPr lang="pt-BR" sz="1400" dirty="0"/>
              <a:t>1º SEMESTRE</a:t>
            </a:r>
          </a:p>
          <a:p>
            <a:r>
              <a:rPr lang="pt-BR" sz="1400" dirty="0"/>
              <a:t>	2º SEMESTRE</a:t>
            </a:r>
          </a:p>
          <a:p>
            <a:r>
              <a:rPr lang="pt-BR" sz="1400" dirty="0"/>
              <a:t>	3º SEMESTRE</a:t>
            </a:r>
          </a:p>
          <a:p>
            <a:r>
              <a:rPr lang="pt-BR" sz="1400" dirty="0"/>
              <a:t>	4º SEMESTRE</a:t>
            </a:r>
          </a:p>
          <a:p>
            <a:r>
              <a:rPr lang="pt-BR" sz="1400" dirty="0"/>
              <a:t>	5º SEMESTRE</a:t>
            </a:r>
          </a:p>
          <a:p>
            <a:r>
              <a:rPr lang="pt-BR" sz="1400" dirty="0"/>
              <a:t>	6º SEMESTRE</a:t>
            </a:r>
          </a:p>
          <a:p>
            <a:endParaRPr lang="pt-BR" dirty="0"/>
          </a:p>
          <a:p>
            <a:r>
              <a:rPr lang="pt-BR" dirty="0"/>
              <a:t>CALENDÁRIO DE OFICINAS, ENCONTROS E AVALIAÇÕES .................................................. 16</a:t>
            </a:r>
          </a:p>
          <a:p>
            <a:endParaRPr lang="pt-BR" dirty="0"/>
          </a:p>
          <a:p>
            <a:r>
              <a:rPr lang="pt-BR" dirty="0"/>
              <a:t>REFERÊNCIAS ..................................................................................................................... 19</a:t>
            </a:r>
          </a:p>
        </p:txBody>
      </p:sp>
    </p:spTree>
    <p:extLst>
      <p:ext uri="{BB962C8B-B14F-4D97-AF65-F5344CB8AC3E}">
        <p14:creationId xmlns:p14="http://schemas.microsoft.com/office/powerpoint/2010/main" val="3310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1166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908720"/>
            <a:ext cx="856895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O PIC (Projeto Integrador de Conteúdos) faz parte da natureza das Atividades Autônomas que, de acordo com o Projeto Pedagógico de Curso de Gestão Empresarial (2012, versão 4, </a:t>
            </a:r>
            <a:r>
              <a:rPr lang="pt-BR" sz="1600" dirty="0" err="1"/>
              <a:t>p.p</a:t>
            </a:r>
            <a:r>
              <a:rPr lang="pt-BR" sz="1600" dirty="0"/>
              <a:t>. 45-46), “estão previstas no Regulamento da FATEC (Inciso VII do artigo 9º) como parte integrante das atividades curriculares do curso”.  São atividades </a:t>
            </a:r>
            <a:r>
              <a:rPr lang="pt-BR" sz="1600" b="1" dirty="0"/>
              <a:t>obrigatórias</a:t>
            </a:r>
            <a:r>
              <a:rPr lang="pt-BR" sz="1600" dirty="0"/>
              <a:t> e </a:t>
            </a:r>
            <a:r>
              <a:rPr lang="pt-BR" sz="1600" b="1" dirty="0"/>
              <a:t>centradas na produção do aluno</a:t>
            </a:r>
            <a:r>
              <a:rPr lang="pt-BR" sz="1600" dirty="0"/>
              <a:t>, em que o docente ocupa um papel de </a:t>
            </a:r>
            <a:r>
              <a:rPr lang="pt-BR" sz="1600" b="1" dirty="0"/>
              <a:t>mediador</a:t>
            </a:r>
            <a:r>
              <a:rPr lang="pt-BR" sz="1600" dirty="0"/>
              <a:t> dessas atividades autônomas, orientando, analisando e avaliando-as.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Diferente das demais disciplinas curriculares, o PIC é estabelecido para </a:t>
            </a:r>
            <a:r>
              <a:rPr lang="pt-BR" sz="1600" b="1" dirty="0"/>
              <a:t>estimular a produção específica dos alunos</a:t>
            </a:r>
            <a:r>
              <a:rPr lang="pt-BR" sz="1600" dirty="0"/>
              <a:t>. É então, uma atividade mais próxima da prática e dos dados de realidade, como situação econômica e política do país, mercados, concorrência, moedas e afins. Neste contexto, o </a:t>
            </a:r>
            <a:r>
              <a:rPr lang="pt-BR" sz="1600" b="1" dirty="0"/>
              <a:t>aluno aplica os conhecimentos adquiridos em sala para a criação, análise e desenvolvimento de empresas (fictícias ou reais)</a:t>
            </a:r>
            <a:r>
              <a:rPr lang="pt-BR" sz="1600" dirty="0"/>
              <a:t>, e através de inúmeros e frequentes exercícios de pesquisa, proposição, prototipagem / experimentação, análise dos resultados e revisão, aperfeiçoa esta empresa continuamente. 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As disciplinas de PIC existentes em cada um dos 6 semestres, cujas ementas estão descritas neste Manual, tem contornos consultivos e finalidade de orientação. O conteúdo </a:t>
            </a:r>
            <a:r>
              <a:rPr lang="pt-BR" sz="1600" b="1" dirty="0"/>
              <a:t>desenvolvido pelos alunos </a:t>
            </a:r>
            <a:r>
              <a:rPr lang="pt-BR" sz="1600" dirty="0"/>
              <a:t>é fruto do trabalho de pesquisa, síntese e julgamento realizados pelos mesmos a partir das disciplinas do semestre equivalente, complementado pela adição e polimento de conteúdos de semestres anteriores. Assim, o trabalho é construído e integrado em </a:t>
            </a:r>
            <a:r>
              <a:rPr lang="pt-BR" sz="1600" b="1" dirty="0"/>
              <a:t>dois eixos – horizontal, integrando disciplinas diversas de um dado semestre ao trabalho a ser apresentado, e vertical, ao incluir, reconfigurar e evoluir o trabalho de semestres anteriores nesta construção.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8598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1166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PROPÓSITO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908720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São prerrogativas do ensino superior em nível Tecnológico habilitar o profissional em </a:t>
            </a:r>
            <a:r>
              <a:rPr lang="pt-BR" sz="1600" b="1" dirty="0"/>
              <a:t>análise e síntese de problemas e variáveis complexos</a:t>
            </a:r>
            <a:r>
              <a:rPr lang="pt-BR" sz="1600" dirty="0"/>
              <a:t>, com </a:t>
            </a:r>
            <a:r>
              <a:rPr lang="pt-BR" sz="1600" b="1" dirty="0"/>
              <a:t>rápida proposição de soluções contingenciais e estruturais</a:t>
            </a:r>
            <a:r>
              <a:rPr lang="pt-BR" sz="1600" u="sng" dirty="0"/>
              <a:t>.</a:t>
            </a:r>
            <a:r>
              <a:rPr lang="pt-BR" sz="1600" dirty="0"/>
              <a:t> A abordagem mais pragmática e focada contribui para a </a:t>
            </a:r>
            <a:r>
              <a:rPr lang="pt-BR" sz="1600" b="1" dirty="0"/>
              <a:t>construção de competências </a:t>
            </a:r>
            <a:r>
              <a:rPr lang="pt-BR" sz="1600" dirty="0"/>
              <a:t>de nível tático, com significativa proposta de valor para as Organizações de pequeno, médio e grande portes. (CBO).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FLEURY e FLEURY (2001, p. 188), baseando-se em Le </a:t>
            </a:r>
            <a:r>
              <a:rPr lang="pt-BR" sz="1600" dirty="0" err="1"/>
              <a:t>Boterf</a:t>
            </a:r>
            <a:r>
              <a:rPr lang="pt-BR" sz="1600" dirty="0"/>
              <a:t> (1995), definem competência como “um saber agir responsável e reconhecido, que implica mobilizar, integrar, transferir conhecimentos, recursos e habilidades, que agreguem valor econômico à organização e valor social ao sujeito”.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Pela perspectiva de Fleury e Fleury, é possível então destacar que a competência profissional do Tecnólogo em Gestão Empresarial está vinculada a dois vetores de avaliação – a capacidade de gerar o valor econômico, o que pressupõe o domínio das variáveis financeiras e de mercado (valor) quando da aplicação de seus conhecimentos acadêmicos, e a de valor social, medida pela capacidade de progredir e perceber efeitos no meio em que convive.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Para o desenvolvimento e a avaliação de competências, é necessária a prática. É para esta avaliação da prática que existem os Projetos Integradores de Conteúdos (</a:t>
            </a:r>
            <a:r>
              <a:rPr lang="pt-BR" sz="1600" dirty="0" err="1"/>
              <a:t>PICs</a:t>
            </a:r>
            <a:r>
              <a:rPr lang="pt-BR" sz="1600" dirty="0"/>
              <a:t>), cujos conteúdos, dinâmicas de desenvolvimento e processo de avaliação estão definidos neste Manual.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00811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1166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PAPÉIS E RESPONSABILIDADES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51520" y="908720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O PIC,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definido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seu</a:t>
            </a:r>
            <a:r>
              <a:rPr lang="en-US" sz="1600" dirty="0"/>
              <a:t> </a:t>
            </a:r>
            <a:r>
              <a:rPr lang="en-US" sz="1600" dirty="0" err="1"/>
              <a:t>nome</a:t>
            </a:r>
            <a:r>
              <a:rPr lang="en-US" sz="1600" dirty="0"/>
              <a:t>, é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dinâmica</a:t>
            </a:r>
            <a:r>
              <a:rPr lang="en-US" sz="1600" dirty="0"/>
              <a:t> </a:t>
            </a:r>
            <a:r>
              <a:rPr lang="en-US" sz="1600" dirty="0" err="1"/>
              <a:t>integradora</a:t>
            </a:r>
            <a:r>
              <a:rPr lang="en-US" sz="1600" dirty="0"/>
              <a:t>. </a:t>
            </a:r>
            <a:r>
              <a:rPr lang="en-US" sz="1600" dirty="0" err="1"/>
              <a:t>Assim</a:t>
            </a:r>
            <a:r>
              <a:rPr lang="en-US" sz="1600" dirty="0"/>
              <a:t>,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resultados</a:t>
            </a:r>
            <a:r>
              <a:rPr lang="en-US" sz="1600" dirty="0"/>
              <a:t> </a:t>
            </a:r>
            <a:r>
              <a:rPr lang="en-US" sz="1600" dirty="0" err="1"/>
              <a:t>são</a:t>
            </a:r>
            <a:r>
              <a:rPr lang="en-US" sz="1600" dirty="0"/>
              <a:t> </a:t>
            </a:r>
            <a:r>
              <a:rPr lang="en-US" sz="1600" dirty="0" err="1"/>
              <a:t>fruto</a:t>
            </a:r>
            <a:r>
              <a:rPr lang="en-US" sz="1600" dirty="0"/>
              <a:t> do </a:t>
            </a:r>
            <a:r>
              <a:rPr lang="en-US" sz="1600" dirty="0" err="1"/>
              <a:t>trabalho</a:t>
            </a:r>
            <a:r>
              <a:rPr lang="en-US" sz="1600" dirty="0"/>
              <a:t> </a:t>
            </a:r>
            <a:r>
              <a:rPr lang="en-US" sz="1600" dirty="0" err="1"/>
              <a:t>aplicado</a:t>
            </a:r>
            <a:r>
              <a:rPr lang="en-US" sz="1600" dirty="0"/>
              <a:t> </a:t>
            </a:r>
            <a:r>
              <a:rPr lang="en-US" sz="1600" dirty="0" err="1"/>
              <a:t>pelo</a:t>
            </a:r>
            <a:r>
              <a:rPr lang="en-US" sz="1600" dirty="0"/>
              <a:t> </a:t>
            </a:r>
            <a:r>
              <a:rPr lang="en-US" sz="1600" dirty="0" err="1"/>
              <a:t>corpo</a:t>
            </a:r>
            <a:r>
              <a:rPr lang="en-US" sz="1600" dirty="0"/>
              <a:t> </a:t>
            </a:r>
            <a:r>
              <a:rPr lang="en-US" sz="1600" dirty="0" err="1"/>
              <a:t>discente</a:t>
            </a:r>
            <a:r>
              <a:rPr lang="en-US" sz="1600" dirty="0"/>
              <a:t>, e </a:t>
            </a:r>
            <a:r>
              <a:rPr lang="en-US" sz="1600" dirty="0" err="1"/>
              <a:t>conta</a:t>
            </a:r>
            <a:r>
              <a:rPr lang="en-US" sz="1600" dirty="0"/>
              <a:t> com a </a:t>
            </a:r>
            <a:r>
              <a:rPr lang="en-US" sz="1600" dirty="0" err="1"/>
              <a:t>contribuição</a:t>
            </a:r>
            <a:r>
              <a:rPr lang="en-US" sz="1600" dirty="0"/>
              <a:t>,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diferentes</a:t>
            </a:r>
            <a:r>
              <a:rPr lang="en-US" sz="1600" dirty="0"/>
              <a:t> </a:t>
            </a:r>
            <a:r>
              <a:rPr lang="en-US" sz="1600" dirty="0" err="1"/>
              <a:t>intensidades</a:t>
            </a:r>
            <a:r>
              <a:rPr lang="en-US" sz="1600" dirty="0"/>
              <a:t> e </a:t>
            </a:r>
            <a:r>
              <a:rPr lang="en-US" sz="1600" dirty="0" err="1"/>
              <a:t>momentos</a:t>
            </a:r>
            <a:r>
              <a:rPr lang="en-US" sz="1600" dirty="0"/>
              <a:t>, do </a:t>
            </a:r>
            <a:r>
              <a:rPr lang="en-US" sz="1600" dirty="0" err="1"/>
              <a:t>corpo</a:t>
            </a:r>
            <a:r>
              <a:rPr lang="en-US" sz="1600" dirty="0"/>
              <a:t> </a:t>
            </a:r>
            <a:r>
              <a:rPr lang="en-US" sz="1600" dirty="0" err="1"/>
              <a:t>docente</a:t>
            </a:r>
            <a:r>
              <a:rPr lang="en-US" sz="1600" dirty="0"/>
              <a:t> do </a:t>
            </a:r>
            <a:r>
              <a:rPr lang="en-US" sz="1600" dirty="0" err="1"/>
              <a:t>curso</a:t>
            </a:r>
            <a:r>
              <a:rPr lang="en-US" sz="1600" dirty="0"/>
              <a:t>. </a:t>
            </a:r>
            <a:r>
              <a:rPr lang="en-US" sz="1600" dirty="0" err="1"/>
              <a:t>Aqui</a:t>
            </a:r>
            <a:r>
              <a:rPr lang="en-US" sz="1600" dirty="0"/>
              <a:t>, </a:t>
            </a:r>
            <a:r>
              <a:rPr lang="en-US" sz="1600" dirty="0" err="1"/>
              <a:t>ficam</a:t>
            </a:r>
            <a:r>
              <a:rPr lang="en-US" sz="1600" dirty="0"/>
              <a:t> </a:t>
            </a:r>
            <a:r>
              <a:rPr lang="en-US" sz="1600" dirty="0" err="1"/>
              <a:t>definidas</a:t>
            </a:r>
            <a:r>
              <a:rPr lang="en-US" sz="1600" dirty="0"/>
              <a:t> as </a:t>
            </a:r>
            <a:r>
              <a:rPr lang="en-US" sz="1600" dirty="0" err="1"/>
              <a:t>contrbuições</a:t>
            </a:r>
            <a:r>
              <a:rPr lang="en-US" sz="1600" dirty="0"/>
              <a:t> </a:t>
            </a:r>
            <a:r>
              <a:rPr lang="en-US" sz="1600" dirty="0" err="1"/>
              <a:t>esperadas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cada</a:t>
            </a:r>
            <a:r>
              <a:rPr lang="en-US" sz="1600" dirty="0"/>
              <a:t> um dos </a:t>
            </a:r>
            <a:r>
              <a:rPr lang="en-US" sz="1600" dirty="0" err="1"/>
              <a:t>atores</a:t>
            </a:r>
            <a:r>
              <a:rPr lang="en-US" sz="1600" dirty="0"/>
              <a:t> </a:t>
            </a:r>
            <a:r>
              <a:rPr lang="en-US" sz="1600" dirty="0" err="1"/>
              <a:t>envolvidos</a:t>
            </a:r>
            <a:r>
              <a:rPr lang="en-US" sz="1600" dirty="0"/>
              <a:t>.</a:t>
            </a:r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</p:txBody>
      </p:sp>
      <p:sp>
        <p:nvSpPr>
          <p:cNvPr id="5" name="Retângulo 4"/>
          <p:cNvSpPr/>
          <p:nvPr/>
        </p:nvSpPr>
        <p:spPr>
          <a:xfrm>
            <a:off x="107504" y="2132856"/>
            <a:ext cx="4392488" cy="23762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ALUNOS</a:t>
            </a:r>
          </a:p>
          <a:p>
            <a:endParaRPr lang="en-US" sz="1400" dirty="0"/>
          </a:p>
          <a:p>
            <a:pPr algn="just"/>
            <a:r>
              <a:rPr lang="en-US" sz="1400" dirty="0"/>
              <a:t>São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responsáveis</a:t>
            </a:r>
            <a:r>
              <a:rPr lang="en-US" sz="1400" dirty="0"/>
              <a:t> </a:t>
            </a:r>
            <a:r>
              <a:rPr lang="en-US" sz="1400" dirty="0" err="1"/>
              <a:t>exclusivos</a:t>
            </a:r>
            <a:r>
              <a:rPr lang="en-US" sz="1400" dirty="0"/>
              <a:t> </a:t>
            </a:r>
            <a:r>
              <a:rPr lang="en-US" sz="1400" dirty="0" err="1"/>
              <a:t>pela</a:t>
            </a:r>
            <a:r>
              <a:rPr lang="en-US" sz="1400" dirty="0"/>
              <a:t> </a:t>
            </a:r>
            <a:r>
              <a:rPr lang="en-US" sz="1400" dirty="0" err="1"/>
              <a:t>produção</a:t>
            </a:r>
            <a:r>
              <a:rPr lang="en-US" sz="1400" dirty="0"/>
              <a:t> e </a:t>
            </a:r>
            <a:r>
              <a:rPr lang="en-US" sz="1400" dirty="0" err="1"/>
              <a:t>conteúdo</a:t>
            </a:r>
            <a:r>
              <a:rPr lang="en-US" sz="1400" dirty="0"/>
              <a:t> </a:t>
            </a:r>
            <a:r>
              <a:rPr lang="en-US" sz="1400" dirty="0" err="1"/>
              <a:t>aplicado</a:t>
            </a:r>
            <a:r>
              <a:rPr lang="en-US" sz="1400" dirty="0"/>
              <a:t>. </a:t>
            </a:r>
            <a:r>
              <a:rPr lang="en-US" sz="1400" dirty="0" err="1"/>
              <a:t>Devem</a:t>
            </a:r>
            <a:r>
              <a:rPr lang="en-US" sz="1400" dirty="0"/>
              <a:t> </a:t>
            </a:r>
            <a:r>
              <a:rPr lang="en-US" sz="1400" dirty="0" err="1"/>
              <a:t>zelar</a:t>
            </a:r>
            <a:r>
              <a:rPr lang="en-US" sz="1400" dirty="0"/>
              <a:t> </a:t>
            </a:r>
            <a:r>
              <a:rPr lang="en-US" sz="1400" dirty="0" err="1"/>
              <a:t>pelo</a:t>
            </a:r>
            <a:r>
              <a:rPr lang="en-US" sz="1400" dirty="0"/>
              <a:t> </a:t>
            </a:r>
            <a:r>
              <a:rPr lang="en-US" sz="1400" dirty="0" err="1"/>
              <a:t>bom</a:t>
            </a:r>
            <a:r>
              <a:rPr lang="en-US" sz="1400" dirty="0"/>
              <a:t> </a:t>
            </a:r>
            <a:r>
              <a:rPr lang="en-US" sz="1400" dirty="0" err="1"/>
              <a:t>planejamento</a:t>
            </a:r>
            <a:r>
              <a:rPr lang="en-US" sz="1400" dirty="0"/>
              <a:t> e </a:t>
            </a:r>
            <a:r>
              <a:rPr lang="en-US" sz="1400" dirty="0" err="1"/>
              <a:t>funcionamento</a:t>
            </a:r>
            <a:r>
              <a:rPr lang="en-US" sz="1400" dirty="0"/>
              <a:t> do </a:t>
            </a:r>
            <a:r>
              <a:rPr lang="en-US" sz="1400" dirty="0" err="1"/>
              <a:t>grupo</a:t>
            </a:r>
            <a:r>
              <a:rPr lang="en-US" sz="1400" dirty="0"/>
              <a:t>, </a:t>
            </a:r>
            <a:r>
              <a:rPr lang="en-US" sz="1400" dirty="0" err="1"/>
              <a:t>pelas</a:t>
            </a:r>
            <a:r>
              <a:rPr lang="en-US" sz="1400" dirty="0"/>
              <a:t> </a:t>
            </a:r>
            <a:r>
              <a:rPr lang="en-US" sz="1400" dirty="0" err="1"/>
              <a:t>entregas</a:t>
            </a:r>
            <a:r>
              <a:rPr lang="en-US" sz="1400" dirty="0"/>
              <a:t> </a:t>
            </a:r>
            <a:r>
              <a:rPr lang="en-US" sz="1400" dirty="0" err="1"/>
              <a:t>nos</a:t>
            </a:r>
            <a:r>
              <a:rPr lang="en-US" sz="1400" dirty="0"/>
              <a:t> </a:t>
            </a:r>
            <a:r>
              <a:rPr lang="en-US" sz="1400" dirty="0" err="1"/>
              <a:t>prazos</a:t>
            </a:r>
            <a:r>
              <a:rPr lang="en-US" sz="1400" dirty="0"/>
              <a:t> </a:t>
            </a:r>
            <a:r>
              <a:rPr lang="en-US" sz="1400" dirty="0" err="1"/>
              <a:t>estabelecidos</a:t>
            </a:r>
            <a:r>
              <a:rPr lang="en-US" sz="1400" dirty="0"/>
              <a:t> e, </a:t>
            </a:r>
            <a:r>
              <a:rPr lang="en-US" sz="1400" dirty="0" err="1"/>
              <a:t>sempre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</a:t>
            </a:r>
            <a:r>
              <a:rPr lang="en-US" sz="1400" dirty="0" err="1"/>
              <a:t>necessário</a:t>
            </a:r>
            <a:r>
              <a:rPr lang="en-US" sz="1400" dirty="0"/>
              <a:t>, </a:t>
            </a:r>
            <a:r>
              <a:rPr lang="en-US" sz="1400" dirty="0" err="1"/>
              <a:t>devem</a:t>
            </a:r>
            <a:r>
              <a:rPr lang="en-US" sz="1400" dirty="0"/>
              <a:t> </a:t>
            </a:r>
            <a:r>
              <a:rPr lang="en-US" sz="1400" dirty="0" err="1"/>
              <a:t>solicitar</a:t>
            </a:r>
            <a:r>
              <a:rPr lang="en-US" sz="1400" dirty="0"/>
              <a:t> </a:t>
            </a:r>
            <a:r>
              <a:rPr lang="en-US" sz="1400" dirty="0" err="1"/>
              <a:t>auxilio</a:t>
            </a:r>
            <a:r>
              <a:rPr lang="en-US" sz="1400" dirty="0"/>
              <a:t> dos </a:t>
            </a:r>
            <a:r>
              <a:rPr lang="en-US" sz="1400" dirty="0" err="1"/>
              <a:t>coordenadores</a:t>
            </a:r>
            <a:r>
              <a:rPr lang="en-US" sz="1400" dirty="0"/>
              <a:t> de PIC.</a:t>
            </a:r>
            <a:endParaRPr lang="pt-BR" sz="1400" dirty="0"/>
          </a:p>
        </p:txBody>
      </p:sp>
      <p:sp>
        <p:nvSpPr>
          <p:cNvPr id="6" name="Retângulo 5"/>
          <p:cNvSpPr/>
          <p:nvPr/>
        </p:nvSpPr>
        <p:spPr>
          <a:xfrm>
            <a:off x="4499992" y="2132856"/>
            <a:ext cx="4464496" cy="23762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COORDENADORES DE PIC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sz="1400" dirty="0"/>
              <a:t>São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responsáveis</a:t>
            </a:r>
            <a:r>
              <a:rPr lang="en-US" sz="1400" dirty="0"/>
              <a:t> </a:t>
            </a:r>
            <a:r>
              <a:rPr lang="en-US" sz="1400" dirty="0" err="1"/>
              <a:t>pela</a:t>
            </a:r>
            <a:r>
              <a:rPr lang="en-US" sz="1400" dirty="0"/>
              <a:t> </a:t>
            </a:r>
            <a:r>
              <a:rPr lang="en-US" sz="1400" dirty="0" err="1"/>
              <a:t>condução</a:t>
            </a:r>
            <a:r>
              <a:rPr lang="en-US" sz="1400" dirty="0"/>
              <a:t> das </a:t>
            </a:r>
            <a:r>
              <a:rPr lang="en-US" sz="1400" dirty="0" err="1"/>
              <a:t>atividades</a:t>
            </a:r>
            <a:r>
              <a:rPr lang="en-US" sz="1400" dirty="0"/>
              <a:t> do </a:t>
            </a:r>
            <a:r>
              <a:rPr lang="en-US" sz="1400" dirty="0" err="1"/>
              <a:t>semestre</a:t>
            </a:r>
            <a:r>
              <a:rPr lang="en-US" sz="1400" dirty="0"/>
              <a:t>, </a:t>
            </a:r>
            <a:r>
              <a:rPr lang="en-US" sz="1400" dirty="0" err="1"/>
              <a:t>pela</a:t>
            </a:r>
            <a:r>
              <a:rPr lang="en-US" sz="1400" dirty="0"/>
              <a:t> </a:t>
            </a:r>
            <a:r>
              <a:rPr lang="en-US" sz="1400" dirty="0" err="1"/>
              <a:t>análise</a:t>
            </a:r>
            <a:r>
              <a:rPr lang="en-US" sz="1400" dirty="0"/>
              <a:t> da </a:t>
            </a:r>
            <a:r>
              <a:rPr lang="en-US" sz="1400" dirty="0" err="1"/>
              <a:t>produção</a:t>
            </a:r>
            <a:r>
              <a:rPr lang="en-US" sz="1400" dirty="0"/>
              <a:t> dos </a:t>
            </a:r>
            <a:r>
              <a:rPr lang="en-US" sz="1400" dirty="0" err="1"/>
              <a:t>alunos</a:t>
            </a:r>
            <a:r>
              <a:rPr lang="en-US" sz="1400" dirty="0"/>
              <a:t> e </a:t>
            </a:r>
            <a:r>
              <a:rPr lang="en-US" sz="1400" dirty="0" err="1"/>
              <a:t>recomendação</a:t>
            </a:r>
            <a:r>
              <a:rPr lang="en-US" sz="1400" dirty="0"/>
              <a:t> de </a:t>
            </a:r>
            <a:r>
              <a:rPr lang="en-US" sz="1400" dirty="0" err="1"/>
              <a:t>eventuais</a:t>
            </a:r>
            <a:r>
              <a:rPr lang="en-US" sz="1400" dirty="0"/>
              <a:t> </a:t>
            </a:r>
            <a:r>
              <a:rPr lang="en-US" sz="1400" dirty="0" err="1"/>
              <a:t>ajustes</a:t>
            </a:r>
            <a:r>
              <a:rPr lang="en-US" sz="1400" dirty="0"/>
              <a:t>/</a:t>
            </a:r>
            <a:r>
              <a:rPr lang="en-US" sz="1400" dirty="0" err="1"/>
              <a:t>complementos</a:t>
            </a:r>
            <a:r>
              <a:rPr lang="en-US" sz="1400" dirty="0"/>
              <a:t>. São </a:t>
            </a:r>
            <a:r>
              <a:rPr lang="en-US" sz="1400" dirty="0" err="1"/>
              <a:t>também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responsáveis</a:t>
            </a:r>
            <a:r>
              <a:rPr lang="en-US" sz="1400" dirty="0"/>
              <a:t> pela </a:t>
            </a:r>
            <a:r>
              <a:rPr lang="en-US" sz="1400" dirty="0" err="1"/>
              <a:t>organização</a:t>
            </a:r>
            <a:r>
              <a:rPr lang="en-US" sz="1400" dirty="0"/>
              <a:t> e </a:t>
            </a:r>
            <a:r>
              <a:rPr lang="en-US" sz="1400" dirty="0" err="1"/>
              <a:t>condução</a:t>
            </a:r>
            <a:r>
              <a:rPr lang="en-US" sz="1400" dirty="0"/>
              <a:t> das </a:t>
            </a:r>
            <a:r>
              <a:rPr lang="en-US" sz="1400" dirty="0" err="1"/>
              <a:t>Bancas</a:t>
            </a:r>
            <a:r>
              <a:rPr lang="en-US" sz="1400" dirty="0"/>
              <a:t> </a:t>
            </a:r>
            <a:r>
              <a:rPr lang="en-US" sz="1400" dirty="0" err="1"/>
              <a:t>finais</a:t>
            </a:r>
            <a:r>
              <a:rPr lang="en-US" sz="1400" dirty="0"/>
              <a:t>, que </a:t>
            </a:r>
            <a:r>
              <a:rPr lang="en-US" sz="1400" dirty="0" err="1"/>
              <a:t>atribuem</a:t>
            </a:r>
            <a:r>
              <a:rPr lang="en-US" sz="1400" dirty="0"/>
              <a:t> a nota </a:t>
            </a:r>
            <a:r>
              <a:rPr lang="en-US" sz="1400" dirty="0" err="1"/>
              <a:t>ao</a:t>
            </a:r>
            <a:r>
              <a:rPr lang="en-US" sz="1400" dirty="0"/>
              <a:t> PIC. Tem a </a:t>
            </a:r>
            <a:r>
              <a:rPr lang="en-US" sz="1400" dirty="0" err="1"/>
              <a:t>responsabilidade</a:t>
            </a:r>
            <a:r>
              <a:rPr lang="en-US" sz="1400" dirty="0"/>
              <a:t> de </a:t>
            </a:r>
            <a:r>
              <a:rPr lang="en-US" sz="1400" dirty="0" err="1"/>
              <a:t>negociar</a:t>
            </a:r>
            <a:r>
              <a:rPr lang="en-US" sz="1400" dirty="0"/>
              <a:t> e </a:t>
            </a:r>
            <a:r>
              <a:rPr lang="en-US" sz="1400" dirty="0" err="1"/>
              <a:t>alinhar</a:t>
            </a:r>
            <a:r>
              <a:rPr lang="en-US" sz="1400" dirty="0"/>
              <a:t> </a:t>
            </a:r>
            <a:r>
              <a:rPr lang="en-US" sz="1400" dirty="0" err="1"/>
              <a:t>conteúdos</a:t>
            </a:r>
            <a:r>
              <a:rPr lang="en-US" sz="1400" dirty="0"/>
              <a:t> </a:t>
            </a:r>
            <a:r>
              <a:rPr lang="en-US" sz="1400" dirty="0" err="1"/>
              <a:t>junto</a:t>
            </a:r>
            <a:r>
              <a:rPr lang="en-US" sz="1400" dirty="0"/>
              <a:t> </a:t>
            </a:r>
            <a:r>
              <a:rPr lang="en-US" sz="1400" dirty="0" err="1"/>
              <a:t>aos</a:t>
            </a:r>
            <a:r>
              <a:rPr lang="en-US" sz="1400" dirty="0"/>
              <a:t> </a:t>
            </a:r>
            <a:r>
              <a:rPr lang="en-US" sz="1400" dirty="0" err="1"/>
              <a:t>demais</a:t>
            </a:r>
            <a:r>
              <a:rPr lang="en-US" sz="1400" dirty="0"/>
              <a:t> </a:t>
            </a:r>
            <a:r>
              <a:rPr lang="en-US" sz="1400" dirty="0" err="1"/>
              <a:t>professores</a:t>
            </a:r>
            <a:r>
              <a:rPr lang="en-US" sz="1400" dirty="0"/>
              <a:t> do </a:t>
            </a:r>
            <a:r>
              <a:rPr lang="en-US" sz="1400" dirty="0" err="1"/>
              <a:t>semestre</a:t>
            </a:r>
            <a:r>
              <a:rPr lang="en-US" sz="1400" dirty="0"/>
              <a:t> e </a:t>
            </a:r>
            <a:r>
              <a:rPr lang="en-US" sz="1400" dirty="0" err="1"/>
              <a:t>aos</a:t>
            </a:r>
            <a:r>
              <a:rPr lang="en-US" sz="1400" dirty="0"/>
              <a:t> </a:t>
            </a:r>
            <a:r>
              <a:rPr lang="en-US" sz="1400" dirty="0" err="1"/>
              <a:t>coordenadores</a:t>
            </a:r>
            <a:r>
              <a:rPr lang="en-US" sz="1400" dirty="0"/>
              <a:t> dos pics </a:t>
            </a:r>
            <a:r>
              <a:rPr lang="en-US" sz="1400" dirty="0" err="1"/>
              <a:t>anteriores</a:t>
            </a:r>
            <a:r>
              <a:rPr lang="en-US" sz="1400" dirty="0"/>
              <a:t> e </a:t>
            </a:r>
            <a:r>
              <a:rPr lang="en-US" sz="1400" dirty="0" err="1"/>
              <a:t>sucessores</a:t>
            </a:r>
            <a:r>
              <a:rPr lang="en-US" sz="1400" dirty="0"/>
              <a:t>, </a:t>
            </a:r>
            <a:r>
              <a:rPr lang="en-US" sz="1400" dirty="0" err="1"/>
              <a:t>quando</a:t>
            </a:r>
            <a:r>
              <a:rPr lang="en-US" sz="1400" dirty="0"/>
              <a:t> </a:t>
            </a:r>
            <a:r>
              <a:rPr lang="en-US" sz="1400" dirty="0" err="1"/>
              <a:t>houver</a:t>
            </a:r>
            <a:r>
              <a:rPr lang="en-US" sz="1400" dirty="0"/>
              <a:t>.</a:t>
            </a:r>
            <a:endParaRPr lang="pt-BR" sz="1400" dirty="0"/>
          </a:p>
        </p:txBody>
      </p:sp>
      <p:sp>
        <p:nvSpPr>
          <p:cNvPr id="7" name="Retângulo 6"/>
          <p:cNvSpPr/>
          <p:nvPr/>
        </p:nvSpPr>
        <p:spPr>
          <a:xfrm>
            <a:off x="107504" y="4509120"/>
            <a:ext cx="4392488" cy="22682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PROFESSORES DO SEMESTRE</a:t>
            </a:r>
          </a:p>
          <a:p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sz="1400" dirty="0"/>
              <a:t>São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responsáveis</a:t>
            </a:r>
            <a:r>
              <a:rPr lang="en-US" sz="1400" dirty="0"/>
              <a:t> </a:t>
            </a:r>
            <a:r>
              <a:rPr lang="en-US" sz="1400" dirty="0" err="1"/>
              <a:t>pelas</a:t>
            </a:r>
            <a:r>
              <a:rPr lang="en-US" sz="1400" dirty="0"/>
              <a:t> </a:t>
            </a:r>
            <a:r>
              <a:rPr lang="en-US" sz="1400" dirty="0" err="1"/>
              <a:t>disciplinas</a:t>
            </a:r>
            <a:r>
              <a:rPr lang="en-US" sz="1400" dirty="0"/>
              <a:t>. </a:t>
            </a:r>
            <a:r>
              <a:rPr lang="en-US" sz="1400" dirty="0" err="1"/>
              <a:t>Nela</a:t>
            </a:r>
            <a:r>
              <a:rPr lang="en-US" sz="1400" dirty="0"/>
              <a:t>, </a:t>
            </a:r>
            <a:r>
              <a:rPr lang="en-US" sz="1400" dirty="0" err="1"/>
              <a:t>definem</a:t>
            </a:r>
            <a:r>
              <a:rPr lang="en-US" sz="1400" dirty="0"/>
              <a:t> o </a:t>
            </a:r>
            <a:r>
              <a:rPr lang="en-US" sz="1400" dirty="0" err="1"/>
              <a:t>rítmo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o </a:t>
            </a:r>
            <a:r>
              <a:rPr lang="en-US" sz="1400" dirty="0" err="1"/>
              <a:t>conteúdo</a:t>
            </a:r>
            <a:r>
              <a:rPr lang="en-US" sz="1400" dirty="0"/>
              <a:t> da </a:t>
            </a:r>
            <a:r>
              <a:rPr lang="en-US" sz="1400" dirty="0" err="1"/>
              <a:t>ementa</a:t>
            </a:r>
            <a:r>
              <a:rPr lang="en-US" sz="1400" dirty="0"/>
              <a:t> </a:t>
            </a:r>
            <a:r>
              <a:rPr lang="en-US" sz="1400" dirty="0" err="1"/>
              <a:t>será</a:t>
            </a:r>
            <a:r>
              <a:rPr lang="en-US" sz="1400" dirty="0"/>
              <a:t> </a:t>
            </a:r>
            <a:r>
              <a:rPr lang="en-US" sz="1400" dirty="0" err="1"/>
              <a:t>ministrado</a:t>
            </a:r>
            <a:r>
              <a:rPr lang="en-US" sz="1400" dirty="0"/>
              <a:t>. É </a:t>
            </a:r>
            <a:r>
              <a:rPr lang="en-US" sz="1400" dirty="0" err="1"/>
              <a:t>prerrogativa</a:t>
            </a:r>
            <a:r>
              <a:rPr lang="en-US" sz="1400" dirty="0"/>
              <a:t> do professor da </a:t>
            </a:r>
            <a:r>
              <a:rPr lang="en-US" sz="1400" dirty="0" err="1"/>
              <a:t>disciplina</a:t>
            </a:r>
            <a:r>
              <a:rPr lang="en-US" sz="1400" dirty="0"/>
              <a:t> </a:t>
            </a:r>
            <a:r>
              <a:rPr lang="en-US" sz="1400" dirty="0" err="1"/>
              <a:t>utilizar</a:t>
            </a:r>
            <a:r>
              <a:rPr lang="en-US" sz="1400" dirty="0"/>
              <a:t> </a:t>
            </a:r>
            <a:r>
              <a:rPr lang="en-US" sz="1400" dirty="0" err="1"/>
              <a:t>ou</a:t>
            </a:r>
            <a:r>
              <a:rPr lang="en-US" sz="1400" dirty="0"/>
              <a:t> </a:t>
            </a:r>
            <a:r>
              <a:rPr lang="en-US" sz="1400" dirty="0" err="1"/>
              <a:t>não</a:t>
            </a:r>
            <a:r>
              <a:rPr lang="en-US" sz="1400" dirty="0"/>
              <a:t> as </a:t>
            </a:r>
            <a:r>
              <a:rPr lang="en-US" sz="1400" dirty="0" err="1"/>
              <a:t>notas</a:t>
            </a:r>
            <a:r>
              <a:rPr lang="en-US" sz="1400" dirty="0"/>
              <a:t> do PIC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seu</a:t>
            </a:r>
            <a:r>
              <a:rPr lang="en-US" sz="1400" dirty="0"/>
              <a:t> </a:t>
            </a:r>
            <a:r>
              <a:rPr lang="en-US" sz="1400" dirty="0" err="1"/>
              <a:t>processo</a:t>
            </a:r>
            <a:r>
              <a:rPr lang="en-US" sz="1400" dirty="0"/>
              <a:t> de </a:t>
            </a:r>
            <a:r>
              <a:rPr lang="en-US" sz="1400" dirty="0" err="1"/>
              <a:t>avaliação</a:t>
            </a:r>
            <a:r>
              <a:rPr lang="en-US" sz="1400" dirty="0"/>
              <a:t>. </a:t>
            </a:r>
            <a:r>
              <a:rPr lang="en-US" sz="1400" dirty="0" err="1"/>
              <a:t>Devem</a:t>
            </a:r>
            <a:r>
              <a:rPr lang="en-US" sz="1400" dirty="0"/>
              <a:t> </a:t>
            </a:r>
            <a:r>
              <a:rPr lang="en-US" sz="1400" dirty="0" err="1"/>
              <a:t>zelar</a:t>
            </a:r>
            <a:r>
              <a:rPr lang="en-US" sz="1400" dirty="0"/>
              <a:t> </a:t>
            </a:r>
            <a:r>
              <a:rPr lang="en-US" sz="1400" dirty="0" err="1"/>
              <a:t>pelo</a:t>
            </a:r>
            <a:r>
              <a:rPr lang="en-US" sz="1400" dirty="0"/>
              <a:t> </a:t>
            </a:r>
            <a:r>
              <a:rPr lang="en-US" sz="1400" dirty="0" err="1"/>
              <a:t>conteúdo</a:t>
            </a:r>
            <a:r>
              <a:rPr lang="en-US" sz="1400" dirty="0"/>
              <a:t> de </a:t>
            </a:r>
            <a:r>
              <a:rPr lang="en-US" sz="1400" dirty="0" err="1"/>
              <a:t>suas</a:t>
            </a:r>
            <a:r>
              <a:rPr lang="en-US" sz="1400" dirty="0"/>
              <a:t> </a:t>
            </a:r>
            <a:r>
              <a:rPr lang="en-US" sz="1400" dirty="0" err="1"/>
              <a:t>disciplinas</a:t>
            </a:r>
            <a:r>
              <a:rPr lang="en-US" sz="1400" dirty="0"/>
              <a:t> e </a:t>
            </a:r>
            <a:r>
              <a:rPr lang="en-US" sz="1400" dirty="0" err="1"/>
              <a:t>esclarecer</a:t>
            </a:r>
            <a:r>
              <a:rPr lang="en-US" sz="1400" dirty="0"/>
              <a:t> </a:t>
            </a:r>
            <a:r>
              <a:rPr lang="en-US" sz="1400" dirty="0" err="1"/>
              <a:t>eventuais</a:t>
            </a:r>
            <a:r>
              <a:rPr lang="en-US" sz="1400" dirty="0"/>
              <a:t> </a:t>
            </a:r>
            <a:r>
              <a:rPr lang="en-US" sz="1400" dirty="0" err="1"/>
              <a:t>dúvidas</a:t>
            </a:r>
            <a:r>
              <a:rPr lang="en-US" sz="1400" dirty="0"/>
              <a:t> (</a:t>
            </a:r>
            <a:r>
              <a:rPr lang="en-US" sz="1400" dirty="0" err="1"/>
              <a:t>conteúdo</a:t>
            </a:r>
            <a:r>
              <a:rPr lang="en-US" sz="1400" dirty="0"/>
              <a:t>) dos </a:t>
            </a:r>
            <a:r>
              <a:rPr lang="en-US" sz="1400" dirty="0" err="1"/>
              <a:t>alunos</a:t>
            </a:r>
            <a:r>
              <a:rPr lang="en-US" sz="1400" dirty="0"/>
              <a:t> </a:t>
            </a:r>
            <a:r>
              <a:rPr lang="en-US" sz="1400" dirty="0" err="1"/>
              <a:t>quanto</a:t>
            </a:r>
            <a:r>
              <a:rPr lang="en-US" sz="1400" dirty="0"/>
              <a:t> </a:t>
            </a:r>
            <a:r>
              <a:rPr lang="en-US" sz="1400" dirty="0" err="1"/>
              <a:t>ao</a:t>
            </a:r>
            <a:r>
              <a:rPr lang="en-US" sz="1400" dirty="0"/>
              <a:t> PIC. </a:t>
            </a:r>
            <a:r>
              <a:rPr lang="en-US" sz="1400" dirty="0" err="1"/>
              <a:t>Métodos</a:t>
            </a:r>
            <a:r>
              <a:rPr lang="en-US" sz="1400" dirty="0"/>
              <a:t>, </a:t>
            </a:r>
            <a:r>
              <a:rPr lang="en-US" sz="1400" dirty="0" err="1"/>
              <a:t>prazos</a:t>
            </a:r>
            <a:r>
              <a:rPr lang="en-US" sz="1400" dirty="0"/>
              <a:t> e </a:t>
            </a:r>
            <a:r>
              <a:rPr lang="en-US" sz="1400" dirty="0" err="1"/>
              <a:t>processos</a:t>
            </a:r>
            <a:r>
              <a:rPr lang="en-US" sz="1400" dirty="0"/>
              <a:t> de </a:t>
            </a:r>
            <a:r>
              <a:rPr lang="en-US" sz="1400" dirty="0" err="1"/>
              <a:t>construção</a:t>
            </a:r>
            <a:r>
              <a:rPr lang="en-US" sz="1400" dirty="0"/>
              <a:t> do PIC </a:t>
            </a:r>
            <a:r>
              <a:rPr lang="en-US" sz="1400" dirty="0" err="1"/>
              <a:t>são</a:t>
            </a:r>
            <a:r>
              <a:rPr lang="en-US" sz="1400" dirty="0"/>
              <a:t> de </a:t>
            </a:r>
            <a:r>
              <a:rPr lang="en-US" sz="1400" dirty="0" err="1"/>
              <a:t>responsabilidade</a:t>
            </a:r>
            <a:r>
              <a:rPr lang="en-US" sz="1400" dirty="0"/>
              <a:t> do </a:t>
            </a:r>
            <a:r>
              <a:rPr lang="en-US" sz="1400" dirty="0" err="1"/>
              <a:t>Coordenador</a:t>
            </a:r>
            <a:r>
              <a:rPr lang="en-US" sz="1400" dirty="0"/>
              <a:t> do PIC do </a:t>
            </a:r>
            <a:r>
              <a:rPr lang="en-US" sz="1400" dirty="0" err="1"/>
              <a:t>semestre</a:t>
            </a:r>
            <a:r>
              <a:rPr lang="en-US" sz="1400" dirty="0"/>
              <a:t>.</a:t>
            </a:r>
            <a:endParaRPr lang="pt-BR" sz="1400" dirty="0"/>
          </a:p>
        </p:txBody>
      </p:sp>
      <p:sp>
        <p:nvSpPr>
          <p:cNvPr id="8" name="Retângulo 7"/>
          <p:cNvSpPr/>
          <p:nvPr/>
        </p:nvSpPr>
        <p:spPr>
          <a:xfrm>
            <a:off x="4499992" y="4509120"/>
            <a:ext cx="4464496" cy="22818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COORDENADOR DO CURSO </a:t>
            </a:r>
          </a:p>
          <a:p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400" dirty="0"/>
          </a:p>
          <a:p>
            <a:pPr algn="just"/>
            <a:r>
              <a:rPr lang="en-US" sz="1400" dirty="0" err="1"/>
              <a:t>Responsável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gerir</a:t>
            </a:r>
            <a:r>
              <a:rPr lang="en-US" sz="1400" dirty="0"/>
              <a:t> a </a:t>
            </a:r>
            <a:r>
              <a:rPr lang="en-US" sz="1400" dirty="0" err="1"/>
              <a:t>dinâmica</a:t>
            </a:r>
            <a:r>
              <a:rPr lang="en-US" sz="1400" dirty="0"/>
              <a:t> de </a:t>
            </a:r>
            <a:r>
              <a:rPr lang="en-US" sz="1400" dirty="0" err="1"/>
              <a:t>acordo</a:t>
            </a:r>
            <a:r>
              <a:rPr lang="en-US" sz="1400" dirty="0"/>
              <a:t> com </a:t>
            </a:r>
            <a:r>
              <a:rPr lang="en-US" sz="1400"/>
              <a:t>o PPC (Projeto Pedagógico do Curso) </a:t>
            </a:r>
            <a:r>
              <a:rPr lang="en-US" sz="1400" dirty="0"/>
              <a:t>e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propósitos</a:t>
            </a:r>
            <a:r>
              <a:rPr lang="en-US" sz="1400" dirty="0"/>
              <a:t> </a:t>
            </a:r>
            <a:r>
              <a:rPr lang="en-US" sz="1400" dirty="0" err="1"/>
              <a:t>específicos</a:t>
            </a:r>
            <a:r>
              <a:rPr lang="en-US" sz="1400" dirty="0"/>
              <a:t> da </a:t>
            </a:r>
            <a:r>
              <a:rPr lang="en-US" sz="1400" dirty="0" err="1"/>
              <a:t>mesma</a:t>
            </a:r>
            <a:r>
              <a:rPr lang="en-US" sz="1400" dirty="0"/>
              <a:t> para o </a:t>
            </a:r>
            <a:r>
              <a:rPr lang="en-US" sz="1400" dirty="0" err="1"/>
              <a:t>Curso</a:t>
            </a:r>
            <a:r>
              <a:rPr lang="en-US" sz="1400" dirty="0"/>
              <a:t>. </a:t>
            </a:r>
            <a:r>
              <a:rPr lang="en-US" sz="1400" dirty="0" err="1"/>
              <a:t>Administra</a:t>
            </a:r>
            <a:r>
              <a:rPr lang="en-US" sz="1400" dirty="0"/>
              <a:t> </a:t>
            </a:r>
            <a:r>
              <a:rPr lang="en-US" sz="1400" dirty="0" err="1"/>
              <a:t>conflitos</a:t>
            </a:r>
            <a:r>
              <a:rPr lang="en-US" sz="1400" dirty="0"/>
              <a:t>, </a:t>
            </a:r>
            <a:r>
              <a:rPr lang="en-US" sz="1400" dirty="0" err="1"/>
              <a:t>avalia</a:t>
            </a:r>
            <a:r>
              <a:rPr lang="en-US" sz="1400" dirty="0"/>
              <a:t> </a:t>
            </a:r>
            <a:r>
              <a:rPr lang="en-US" sz="1400" dirty="0" err="1"/>
              <a:t>situações</a:t>
            </a:r>
            <a:r>
              <a:rPr lang="en-US" sz="1400" dirty="0"/>
              <a:t> </a:t>
            </a:r>
            <a:r>
              <a:rPr lang="en-US" sz="1400" dirty="0" err="1"/>
              <a:t>não</a:t>
            </a:r>
            <a:r>
              <a:rPr lang="en-US" sz="1400" dirty="0"/>
              <a:t> </a:t>
            </a:r>
            <a:r>
              <a:rPr lang="en-US" sz="1400" dirty="0" err="1"/>
              <a:t>planejadas</a:t>
            </a:r>
            <a:r>
              <a:rPr lang="en-US" sz="1400" dirty="0"/>
              <a:t> e </a:t>
            </a:r>
            <a:r>
              <a:rPr lang="en-US" sz="1400" dirty="0" err="1"/>
              <a:t>conduz</a:t>
            </a:r>
            <a:r>
              <a:rPr lang="en-US" sz="1400" dirty="0"/>
              <a:t> </a:t>
            </a:r>
            <a:r>
              <a:rPr lang="en-US" sz="1400" dirty="0" err="1"/>
              <a:t>fóruns</a:t>
            </a:r>
            <a:r>
              <a:rPr lang="en-US" sz="1400" dirty="0"/>
              <a:t> de </a:t>
            </a:r>
            <a:r>
              <a:rPr lang="en-US" sz="1400" dirty="0" err="1"/>
              <a:t>revisão</a:t>
            </a:r>
            <a:r>
              <a:rPr lang="en-US" sz="1400" dirty="0"/>
              <a:t>/</a:t>
            </a:r>
            <a:r>
              <a:rPr lang="en-US" sz="1400" dirty="0" err="1"/>
              <a:t>análise</a:t>
            </a:r>
            <a:r>
              <a:rPr lang="en-US" sz="1400" dirty="0"/>
              <a:t>/</a:t>
            </a:r>
            <a:r>
              <a:rPr lang="en-US" sz="1400" dirty="0" err="1"/>
              <a:t>decisão</a:t>
            </a:r>
            <a:r>
              <a:rPr lang="en-US" sz="1400" dirty="0"/>
              <a:t> </a:t>
            </a:r>
            <a:r>
              <a:rPr lang="en-US" sz="1400" dirty="0" err="1"/>
              <a:t>sobre</a:t>
            </a:r>
            <a:r>
              <a:rPr lang="en-US" sz="1400" dirty="0"/>
              <a:t> o </a:t>
            </a:r>
            <a:r>
              <a:rPr lang="en-US" sz="1400" dirty="0" err="1"/>
              <a:t>processo</a:t>
            </a:r>
            <a:r>
              <a:rPr lang="en-US" sz="1400" dirty="0"/>
              <a:t> </a:t>
            </a:r>
            <a:r>
              <a:rPr lang="en-US" sz="1400" dirty="0" err="1"/>
              <a:t>junto</a:t>
            </a:r>
            <a:r>
              <a:rPr lang="en-US" sz="1400" dirty="0"/>
              <a:t> </a:t>
            </a:r>
            <a:r>
              <a:rPr lang="en-US" sz="1400" dirty="0" err="1"/>
              <a:t>aos</a:t>
            </a:r>
            <a:r>
              <a:rPr lang="en-US" sz="1400" dirty="0"/>
              <a:t> </a:t>
            </a:r>
            <a:r>
              <a:rPr lang="en-US" sz="1400" dirty="0" err="1"/>
              <a:t>Coordenadores</a:t>
            </a:r>
            <a:r>
              <a:rPr lang="en-US" sz="1400" dirty="0"/>
              <a:t> de PIC e </a:t>
            </a:r>
            <a:r>
              <a:rPr lang="en-US" sz="1400" dirty="0" err="1"/>
              <a:t>ao</a:t>
            </a:r>
            <a:r>
              <a:rPr lang="en-US" sz="1400" dirty="0"/>
              <a:t> NDE.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8290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1166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DIAGRAMA DE INTEGRAÇÃO</a:t>
            </a:r>
          </a:p>
        </p:txBody>
      </p:sp>
    </p:spTree>
    <p:extLst>
      <p:ext uri="{BB962C8B-B14F-4D97-AF65-F5344CB8AC3E}">
        <p14:creationId xmlns:p14="http://schemas.microsoft.com/office/powerpoint/2010/main" val="275499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1166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DIAGRAMA DA INTEGRAÇÃO E PROPÓSITOS POR SEMESTRE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68760"/>
            <a:ext cx="7965170" cy="56542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132856"/>
            <a:ext cx="8731779" cy="1473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5496" y="3717032"/>
            <a:ext cx="3024336" cy="310854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No </a:t>
            </a:r>
            <a:r>
              <a:rPr lang="en-US" sz="1400" b="1" dirty="0" err="1"/>
              <a:t>primeiro</a:t>
            </a:r>
            <a:r>
              <a:rPr lang="en-US" sz="1400" b="1" dirty="0"/>
              <a:t> </a:t>
            </a:r>
            <a:r>
              <a:rPr lang="en-US" sz="1400" b="1" dirty="0" err="1"/>
              <a:t>ano</a:t>
            </a:r>
            <a:r>
              <a:rPr lang="en-US" sz="1400" dirty="0"/>
              <a:t>, o </a:t>
            </a:r>
            <a:r>
              <a:rPr lang="en-US" sz="1400" dirty="0" err="1"/>
              <a:t>aluno</a:t>
            </a:r>
            <a:r>
              <a:rPr lang="en-US" sz="1400" dirty="0"/>
              <a:t> </a:t>
            </a:r>
            <a:r>
              <a:rPr lang="en-US" sz="1400" dirty="0" err="1"/>
              <a:t>entende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componentes</a:t>
            </a:r>
            <a:r>
              <a:rPr lang="en-US" sz="1400" dirty="0"/>
              <a:t> </a:t>
            </a:r>
            <a:r>
              <a:rPr lang="en-US" sz="1400" dirty="0" err="1"/>
              <a:t>internos</a:t>
            </a:r>
            <a:r>
              <a:rPr lang="en-US" sz="1400" dirty="0"/>
              <a:t> e </a:t>
            </a:r>
            <a:r>
              <a:rPr lang="en-US" sz="1400" dirty="0" err="1"/>
              <a:t>externos</a:t>
            </a:r>
            <a:r>
              <a:rPr lang="en-US" sz="1400" dirty="0"/>
              <a:t> de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Organização</a:t>
            </a:r>
            <a:r>
              <a:rPr lang="en-US" sz="1400" dirty="0"/>
              <a:t>, a </a:t>
            </a:r>
            <a:r>
              <a:rPr lang="en-US" sz="1400" dirty="0" err="1"/>
              <a:t>relação</a:t>
            </a:r>
            <a:r>
              <a:rPr lang="en-US" sz="1400" dirty="0"/>
              <a:t> entre </a:t>
            </a:r>
            <a:r>
              <a:rPr lang="en-US" sz="1400" dirty="0" err="1"/>
              <a:t>investimento</a:t>
            </a:r>
            <a:r>
              <a:rPr lang="en-US" sz="1400" dirty="0"/>
              <a:t> e </a:t>
            </a:r>
            <a:r>
              <a:rPr lang="en-US" sz="1400" dirty="0" err="1"/>
              <a:t>retorno</a:t>
            </a:r>
            <a:r>
              <a:rPr lang="en-US" sz="1400" dirty="0"/>
              <a:t>, a </a:t>
            </a:r>
            <a:r>
              <a:rPr lang="en-US" sz="1400" dirty="0" err="1"/>
              <a:t>relação</a:t>
            </a:r>
            <a:r>
              <a:rPr lang="en-US" sz="1400" dirty="0"/>
              <a:t> entre </a:t>
            </a:r>
            <a:r>
              <a:rPr lang="en-US" sz="1400" dirty="0" err="1"/>
              <a:t>decisões</a:t>
            </a:r>
            <a:r>
              <a:rPr lang="en-US" sz="1400" dirty="0"/>
              <a:t> e </a:t>
            </a:r>
            <a:r>
              <a:rPr lang="en-US" sz="1400" dirty="0" err="1"/>
              <a:t>indicadores</a:t>
            </a:r>
            <a:r>
              <a:rPr lang="en-US" sz="1400" dirty="0"/>
              <a:t> </a:t>
            </a:r>
            <a:r>
              <a:rPr lang="en-US" sz="1400" dirty="0" err="1"/>
              <a:t>financeiros</a:t>
            </a:r>
            <a:r>
              <a:rPr lang="en-US" sz="1400" dirty="0"/>
              <a:t> </a:t>
            </a:r>
            <a:r>
              <a:rPr lang="en-US" sz="1400" dirty="0" err="1"/>
              <a:t>básicos</a:t>
            </a:r>
            <a:r>
              <a:rPr lang="en-US" sz="1400" dirty="0"/>
              <a:t> </a:t>
            </a:r>
            <a:r>
              <a:rPr lang="en-US" sz="1400" err="1"/>
              <a:t>através</a:t>
            </a:r>
            <a:r>
              <a:rPr lang="en-US" sz="1400"/>
              <a:t> da idealização e estudo de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b="1" dirty="0" err="1"/>
              <a:t>empresa</a:t>
            </a:r>
            <a:r>
              <a:rPr lang="en-US" sz="1400" b="1" dirty="0"/>
              <a:t> simples</a:t>
            </a:r>
            <a:r>
              <a:rPr lang="en-US" sz="1400" dirty="0"/>
              <a:t> </a:t>
            </a:r>
            <a:r>
              <a:rPr lang="en-US" sz="1400" dirty="0" err="1"/>
              <a:t>definida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conjunto</a:t>
            </a:r>
            <a:r>
              <a:rPr lang="en-US" sz="1400" dirty="0"/>
              <a:t> com </a:t>
            </a:r>
            <a:r>
              <a:rPr lang="en-US" sz="1400" err="1"/>
              <a:t>os</a:t>
            </a:r>
            <a:r>
              <a:rPr lang="en-US" sz="1400"/>
              <a:t> coordenadores do PIC 1 e 2. </a:t>
            </a:r>
            <a:r>
              <a:rPr lang="en-US" sz="1400" dirty="0" err="1"/>
              <a:t>Compara</a:t>
            </a:r>
            <a:r>
              <a:rPr lang="en-US" sz="1400" dirty="0"/>
              <a:t> </a:t>
            </a:r>
            <a:r>
              <a:rPr lang="en-US" sz="1400"/>
              <a:t>a empresa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</a:t>
            </a:r>
            <a:r>
              <a:rPr lang="en-US" sz="1400" dirty="0" err="1"/>
              <a:t>desenvolve</a:t>
            </a:r>
            <a:r>
              <a:rPr lang="en-US" sz="1400" dirty="0"/>
              <a:t> o </a:t>
            </a:r>
            <a:r>
              <a:rPr lang="en-US" sz="1400" dirty="0" err="1"/>
              <a:t>trabalho</a:t>
            </a:r>
            <a:r>
              <a:rPr lang="en-US" sz="1400" dirty="0"/>
              <a:t> com </a:t>
            </a:r>
            <a:r>
              <a:rPr lang="en-US" sz="1400" dirty="0" err="1"/>
              <a:t>fundamentos</a:t>
            </a:r>
            <a:r>
              <a:rPr lang="en-US" sz="1400" dirty="0"/>
              <a:t> </a:t>
            </a:r>
            <a:r>
              <a:rPr lang="en-US" sz="1400" dirty="0" err="1"/>
              <a:t>teóricos</a:t>
            </a:r>
            <a:r>
              <a:rPr lang="en-US" sz="1400" dirty="0"/>
              <a:t> e </a:t>
            </a:r>
            <a:r>
              <a:rPr lang="en-US" sz="1400" dirty="0" err="1"/>
              <a:t>modelos</a:t>
            </a:r>
            <a:r>
              <a:rPr lang="en-US" sz="1400" dirty="0"/>
              <a:t> </a:t>
            </a:r>
            <a:r>
              <a:rPr lang="en-US" sz="1400" dirty="0" err="1"/>
              <a:t>reais</a:t>
            </a:r>
            <a:r>
              <a:rPr lang="en-US" sz="1400" dirty="0"/>
              <a:t> de </a:t>
            </a:r>
            <a:r>
              <a:rPr lang="en-US" sz="1400" dirty="0" err="1"/>
              <a:t>outras</a:t>
            </a:r>
            <a:r>
              <a:rPr lang="en-US" sz="1400" dirty="0"/>
              <a:t> </a:t>
            </a:r>
            <a:r>
              <a:rPr lang="en-US" sz="1400" dirty="0" err="1"/>
              <a:t>empresas</a:t>
            </a:r>
            <a:r>
              <a:rPr lang="en-US" sz="1400" dirty="0"/>
              <a:t>, inclusive de </a:t>
            </a:r>
            <a:r>
              <a:rPr lang="en-US" sz="1400" dirty="0" err="1"/>
              <a:t>maior</a:t>
            </a:r>
            <a:r>
              <a:rPr lang="en-US" sz="1400" dirty="0"/>
              <a:t> </a:t>
            </a:r>
            <a:r>
              <a:rPr lang="en-US" sz="1400" dirty="0" err="1"/>
              <a:t>porte</a:t>
            </a:r>
            <a:r>
              <a:rPr lang="en-US" sz="1400" dirty="0"/>
              <a:t> (</a:t>
            </a:r>
            <a:r>
              <a:rPr lang="en-US" sz="1400"/>
              <a:t>S.A.). </a:t>
            </a:r>
          </a:p>
          <a:p>
            <a:pPr algn="just"/>
            <a:endParaRPr lang="pt-BR" sz="14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059832" y="3717032"/>
            <a:ext cx="3024336" cy="310854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No </a:t>
            </a:r>
            <a:r>
              <a:rPr lang="en-US" sz="1400" b="1" dirty="0" err="1"/>
              <a:t>segundo</a:t>
            </a:r>
            <a:r>
              <a:rPr lang="en-US" sz="1400" b="1" dirty="0"/>
              <a:t> </a:t>
            </a:r>
            <a:r>
              <a:rPr lang="en-US" sz="1400" b="1" dirty="0" err="1"/>
              <a:t>ano</a:t>
            </a:r>
            <a:r>
              <a:rPr lang="en-US" sz="1400" dirty="0"/>
              <a:t>, o </a:t>
            </a:r>
            <a:r>
              <a:rPr lang="en-US" sz="1400" dirty="0" err="1"/>
              <a:t>aluno</a:t>
            </a:r>
            <a:r>
              <a:rPr lang="en-US" sz="1400" dirty="0"/>
              <a:t> </a:t>
            </a:r>
            <a:r>
              <a:rPr lang="en-US" sz="1400" dirty="0" err="1"/>
              <a:t>já</a:t>
            </a:r>
            <a:r>
              <a:rPr lang="en-US" sz="1400" dirty="0"/>
              <a:t> </a:t>
            </a:r>
            <a:r>
              <a:rPr lang="en-US" sz="1400" dirty="0" err="1"/>
              <a:t>reúne</a:t>
            </a:r>
            <a:r>
              <a:rPr lang="en-US" sz="1400" dirty="0"/>
              <a:t> </a:t>
            </a:r>
            <a:r>
              <a:rPr lang="en-US" sz="1400" dirty="0" err="1"/>
              <a:t>conhecimentos</a:t>
            </a:r>
            <a:r>
              <a:rPr lang="en-US" sz="1400" dirty="0"/>
              <a:t> </a:t>
            </a:r>
            <a:r>
              <a:rPr lang="en-US" sz="1400" err="1"/>
              <a:t>específicos</a:t>
            </a:r>
            <a:r>
              <a:rPr lang="en-US" sz="1400"/>
              <a:t> derivados das disciplinas de primeiro ano suficientes </a:t>
            </a:r>
            <a:r>
              <a:rPr lang="en-US" sz="1400" dirty="0"/>
              <a:t>para </a:t>
            </a:r>
            <a:r>
              <a:rPr lang="en-US" sz="1400" err="1"/>
              <a:t>desenvolver</a:t>
            </a:r>
            <a:r>
              <a:rPr lang="en-US" sz="1400"/>
              <a:t> melhor a sua </a:t>
            </a:r>
            <a:r>
              <a:rPr lang="en-US" sz="1400" dirty="0" err="1"/>
              <a:t>própria</a:t>
            </a:r>
            <a:r>
              <a:rPr lang="en-US" sz="1400" dirty="0"/>
              <a:t> </a:t>
            </a:r>
            <a:r>
              <a:rPr lang="en-US" sz="1400" dirty="0" err="1"/>
              <a:t>ideia</a:t>
            </a:r>
            <a:r>
              <a:rPr lang="en-US" sz="1400" dirty="0"/>
              <a:t> de </a:t>
            </a:r>
            <a:r>
              <a:rPr lang="en-US" sz="1400" dirty="0" err="1"/>
              <a:t>negócio</a:t>
            </a:r>
            <a:r>
              <a:rPr lang="en-US" sz="1400" dirty="0"/>
              <a:t> – </a:t>
            </a:r>
            <a:r>
              <a:rPr lang="en-US" sz="1400" dirty="0" err="1"/>
              <a:t>então</a:t>
            </a:r>
            <a:r>
              <a:rPr lang="en-US" sz="1400"/>
              <a:t>, revisa ou recomeça </a:t>
            </a:r>
            <a:r>
              <a:rPr lang="en-US" sz="1400" dirty="0"/>
              <a:t>a </a:t>
            </a:r>
            <a:r>
              <a:rPr lang="en-US" sz="1400" dirty="0" err="1"/>
              <a:t>estruturar</a:t>
            </a:r>
            <a:r>
              <a:rPr lang="en-US" sz="1400" dirty="0"/>
              <a:t> </a:t>
            </a:r>
            <a:r>
              <a:rPr lang="en-US" sz="1400" dirty="0" err="1"/>
              <a:t>seu</a:t>
            </a:r>
            <a:r>
              <a:rPr lang="en-US" sz="1400" dirty="0"/>
              <a:t> </a:t>
            </a:r>
            <a:r>
              <a:rPr lang="en-US" sz="1400" dirty="0" err="1"/>
              <a:t>empreendimento</a:t>
            </a:r>
            <a:r>
              <a:rPr lang="en-US" sz="1400" dirty="0"/>
              <a:t> </a:t>
            </a:r>
            <a:r>
              <a:rPr lang="en-US" sz="1400" err="1"/>
              <a:t>desde</a:t>
            </a:r>
            <a:r>
              <a:rPr lang="en-US" sz="1400"/>
              <a:t> as fases  de pesquisa, entendimento de mercado </a:t>
            </a:r>
            <a:r>
              <a:rPr lang="en-US" sz="1400" dirty="0"/>
              <a:t>e </a:t>
            </a:r>
            <a:r>
              <a:rPr lang="en-US" sz="1400" dirty="0" err="1"/>
              <a:t>levantamento</a:t>
            </a:r>
            <a:r>
              <a:rPr lang="en-US" sz="1400" dirty="0"/>
              <a:t> de </a:t>
            </a:r>
            <a:r>
              <a:rPr lang="en-US" sz="1400" dirty="0" err="1"/>
              <a:t>oportunidades</a:t>
            </a:r>
            <a:r>
              <a:rPr lang="en-US" sz="1400" dirty="0"/>
              <a:t> </a:t>
            </a:r>
            <a:r>
              <a:rPr lang="en-US" sz="1400" dirty="0" err="1"/>
              <a:t>até</a:t>
            </a:r>
            <a:r>
              <a:rPr lang="en-US" sz="1400" dirty="0"/>
              <a:t> a </a:t>
            </a:r>
            <a:r>
              <a:rPr lang="en-US" sz="1400" dirty="0" err="1"/>
              <a:t>construção</a:t>
            </a:r>
            <a:r>
              <a:rPr lang="en-US" sz="1400" dirty="0"/>
              <a:t> de um </a:t>
            </a:r>
            <a:r>
              <a:rPr lang="en-US" sz="1400" dirty="0" err="1"/>
              <a:t>sólido</a:t>
            </a:r>
            <a:r>
              <a:rPr lang="en-US" sz="1400" dirty="0"/>
              <a:t> Plano de </a:t>
            </a:r>
            <a:r>
              <a:rPr lang="en-US" sz="1400" dirty="0" err="1"/>
              <a:t>Negócios</a:t>
            </a:r>
            <a:r>
              <a:rPr lang="en-US" sz="1400" dirty="0"/>
              <a:t>, </a:t>
            </a:r>
            <a:r>
              <a:rPr lang="en-US" sz="1400" dirty="0" err="1"/>
              <a:t>que</a:t>
            </a:r>
            <a:r>
              <a:rPr lang="en-US" sz="1400" dirty="0"/>
              <a:t> </a:t>
            </a:r>
            <a:r>
              <a:rPr lang="en-US" sz="1400" dirty="0" err="1"/>
              <a:t>servirá</a:t>
            </a:r>
            <a:r>
              <a:rPr lang="en-US" sz="1400" dirty="0"/>
              <a:t> de base para as </a:t>
            </a:r>
            <a:r>
              <a:rPr lang="en-US" sz="1400" dirty="0" err="1"/>
              <a:t>decisões</a:t>
            </a:r>
            <a:r>
              <a:rPr lang="en-US" sz="1400" dirty="0"/>
              <a:t> </a:t>
            </a:r>
            <a:r>
              <a:rPr lang="en-US" sz="1400" dirty="0" err="1"/>
              <a:t>futuras</a:t>
            </a:r>
            <a:r>
              <a:rPr lang="en-US" sz="1400" dirty="0"/>
              <a:t> no </a:t>
            </a:r>
            <a:r>
              <a:rPr lang="en-US" sz="1400" err="1"/>
              <a:t>curso</a:t>
            </a:r>
            <a:r>
              <a:rPr lang="en-US" sz="1400"/>
              <a:t>. </a:t>
            </a:r>
            <a:endParaRPr lang="en-US" sz="1400" dirty="0"/>
          </a:p>
          <a:p>
            <a:pPr algn="just"/>
            <a:endParaRPr lang="en-US" sz="1400"/>
          </a:p>
          <a:p>
            <a:pPr algn="just"/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084168" y="3717032"/>
            <a:ext cx="3024336" cy="310854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No </a:t>
            </a:r>
            <a:r>
              <a:rPr lang="en-US" sz="1400" b="1" dirty="0" err="1"/>
              <a:t>terceiro</a:t>
            </a:r>
            <a:r>
              <a:rPr lang="en-US" sz="1400" b="1" dirty="0"/>
              <a:t> </a:t>
            </a:r>
            <a:r>
              <a:rPr lang="en-US" sz="1400" b="1" dirty="0" err="1"/>
              <a:t>ano</a:t>
            </a:r>
            <a:r>
              <a:rPr lang="en-US" sz="1400" dirty="0"/>
              <a:t>, o </a:t>
            </a:r>
            <a:r>
              <a:rPr lang="en-US" sz="1400" dirty="0" err="1"/>
              <a:t>aluno</a:t>
            </a:r>
            <a:r>
              <a:rPr lang="en-US" sz="1400" dirty="0"/>
              <a:t> </a:t>
            </a:r>
            <a:r>
              <a:rPr lang="en-US" sz="1400" dirty="0" err="1"/>
              <a:t>enfrenta</a:t>
            </a:r>
            <a:r>
              <a:rPr lang="en-US" sz="1400" dirty="0"/>
              <a:t> as </a:t>
            </a:r>
            <a:r>
              <a:rPr lang="en-US" sz="1400" dirty="0" err="1"/>
              <a:t>dificuldades</a:t>
            </a:r>
            <a:r>
              <a:rPr lang="en-US" sz="1400" dirty="0"/>
              <a:t> </a:t>
            </a:r>
            <a:r>
              <a:rPr lang="en-US" sz="1400" dirty="0" err="1"/>
              <a:t>típicas</a:t>
            </a:r>
            <a:r>
              <a:rPr lang="en-US" sz="1400" dirty="0"/>
              <a:t> de </a:t>
            </a:r>
            <a:r>
              <a:rPr lang="en-US" sz="1400" dirty="0" err="1"/>
              <a:t>negócios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</a:t>
            </a:r>
            <a:r>
              <a:rPr lang="en-US" sz="1400" dirty="0" err="1"/>
              <a:t>encontrará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sua</a:t>
            </a:r>
            <a:r>
              <a:rPr lang="en-US" sz="1400" dirty="0"/>
              <a:t> </a:t>
            </a:r>
            <a:r>
              <a:rPr lang="en-US" sz="1400" dirty="0" err="1"/>
              <a:t>profissão</a:t>
            </a:r>
            <a:r>
              <a:rPr lang="en-US" sz="1400" dirty="0"/>
              <a:t>. </a:t>
            </a:r>
            <a:r>
              <a:rPr lang="en-US" sz="1400" dirty="0" err="1"/>
              <a:t>Primeiro</a:t>
            </a:r>
            <a:r>
              <a:rPr lang="en-US" sz="1400" dirty="0"/>
              <a:t>, </a:t>
            </a:r>
            <a:r>
              <a:rPr lang="en-US" sz="1400" dirty="0" err="1"/>
              <a:t>precisa</a:t>
            </a:r>
            <a:r>
              <a:rPr lang="en-US" sz="1400" dirty="0"/>
              <a:t> </a:t>
            </a:r>
            <a:r>
              <a:rPr lang="en-US" sz="1400" dirty="0" err="1"/>
              <a:t>planejar</a:t>
            </a:r>
            <a:r>
              <a:rPr lang="en-US" sz="1400" dirty="0"/>
              <a:t> </a:t>
            </a:r>
            <a:r>
              <a:rPr lang="en-US" sz="1400" dirty="0" err="1"/>
              <a:t>como</a:t>
            </a:r>
            <a:r>
              <a:rPr lang="en-US" sz="1400" dirty="0"/>
              <a:t> </a:t>
            </a:r>
            <a:r>
              <a:rPr lang="en-US" sz="1400" dirty="0" err="1"/>
              <a:t>implementará</a:t>
            </a:r>
            <a:r>
              <a:rPr lang="en-US" sz="1400" dirty="0"/>
              <a:t> </a:t>
            </a:r>
            <a:r>
              <a:rPr lang="en-US" sz="1400" dirty="0" err="1"/>
              <a:t>sua</a:t>
            </a:r>
            <a:r>
              <a:rPr lang="en-US" sz="1400" dirty="0"/>
              <a:t> </a:t>
            </a:r>
            <a:r>
              <a:rPr lang="en-US" sz="1400" dirty="0" err="1"/>
              <a:t>empresa</a:t>
            </a:r>
            <a:r>
              <a:rPr lang="en-US" sz="1400" dirty="0"/>
              <a:t> e </a:t>
            </a:r>
            <a:r>
              <a:rPr lang="en-US" sz="1400" dirty="0" err="1"/>
              <a:t>validar</a:t>
            </a:r>
            <a:r>
              <a:rPr lang="en-US" sz="1400" dirty="0"/>
              <a:t> se </a:t>
            </a:r>
            <a:r>
              <a:rPr lang="en-US" sz="1400" dirty="0" err="1"/>
              <a:t>há</a:t>
            </a:r>
            <a:r>
              <a:rPr lang="en-US" sz="1400" dirty="0"/>
              <a:t> </a:t>
            </a:r>
            <a:r>
              <a:rPr lang="en-US" sz="1400" dirty="0" err="1"/>
              <a:t>capacidades</a:t>
            </a:r>
            <a:r>
              <a:rPr lang="en-US" sz="1400" dirty="0"/>
              <a:t> </a:t>
            </a:r>
            <a:r>
              <a:rPr lang="en-US" sz="1400" dirty="0" err="1"/>
              <a:t>suficientes</a:t>
            </a:r>
            <a:r>
              <a:rPr lang="en-US" sz="1400" dirty="0"/>
              <a:t> para </a:t>
            </a:r>
            <a:r>
              <a:rPr lang="en-US" sz="1400" dirty="0" err="1"/>
              <a:t>atender</a:t>
            </a:r>
            <a:r>
              <a:rPr lang="en-US" sz="1400" dirty="0"/>
              <a:t> a </a:t>
            </a:r>
            <a:r>
              <a:rPr lang="en-US" sz="1400" err="1"/>
              <a:t>demanda</a:t>
            </a:r>
            <a:r>
              <a:rPr lang="en-US" sz="1400"/>
              <a:t> projetada (e justificada).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seguida</a:t>
            </a:r>
            <a:r>
              <a:rPr lang="en-US" sz="1400" dirty="0"/>
              <a:t>, </a:t>
            </a:r>
            <a:r>
              <a:rPr lang="en-US" sz="1400" dirty="0" err="1"/>
              <a:t>realiza</a:t>
            </a:r>
            <a:r>
              <a:rPr lang="en-US" sz="1400" dirty="0"/>
              <a:t> </a:t>
            </a:r>
            <a:r>
              <a:rPr lang="en-US" sz="1400" dirty="0" err="1"/>
              <a:t>mudanças</a:t>
            </a:r>
            <a:r>
              <a:rPr lang="en-US" sz="1400" dirty="0"/>
              <a:t> </a:t>
            </a:r>
            <a:r>
              <a:rPr lang="en-US" sz="1400" dirty="0" err="1"/>
              <a:t>profundas</a:t>
            </a:r>
            <a:r>
              <a:rPr lang="en-US" sz="1400" dirty="0"/>
              <a:t> para </a:t>
            </a:r>
            <a:r>
              <a:rPr lang="en-US" sz="1400" dirty="0" err="1"/>
              <a:t>internacionalizar</a:t>
            </a:r>
            <a:r>
              <a:rPr lang="en-US" sz="1400" dirty="0"/>
              <a:t> a </a:t>
            </a:r>
            <a:r>
              <a:rPr lang="en-US" sz="1400" dirty="0" err="1"/>
              <a:t>empresa</a:t>
            </a:r>
            <a:r>
              <a:rPr lang="en-US" sz="1400" dirty="0"/>
              <a:t>. Com o </a:t>
            </a:r>
            <a:r>
              <a:rPr lang="en-US" sz="1400" dirty="0" err="1"/>
              <a:t>plano</a:t>
            </a:r>
            <a:r>
              <a:rPr lang="en-US" sz="1400" dirty="0"/>
              <a:t> de </a:t>
            </a:r>
            <a:r>
              <a:rPr lang="en-US" sz="1400" dirty="0" err="1"/>
              <a:t>internacionalização</a:t>
            </a:r>
            <a:r>
              <a:rPr lang="en-US" sz="1400" dirty="0"/>
              <a:t> pronto, </a:t>
            </a:r>
            <a:r>
              <a:rPr lang="en-US" sz="1400" dirty="0" err="1"/>
              <a:t>consegue</a:t>
            </a:r>
            <a:r>
              <a:rPr lang="en-US" sz="1400" dirty="0"/>
              <a:t> </a:t>
            </a:r>
            <a:r>
              <a:rPr lang="en-US" sz="1400" dirty="0" err="1"/>
              <a:t>avaliar</a:t>
            </a:r>
            <a:r>
              <a:rPr lang="en-US" sz="1400" dirty="0"/>
              <a:t> a </a:t>
            </a:r>
            <a:r>
              <a:rPr lang="en-US" sz="1400" dirty="0" err="1"/>
              <a:t>viabilidade</a:t>
            </a:r>
            <a:r>
              <a:rPr lang="en-US" sz="1400" dirty="0"/>
              <a:t> e a </a:t>
            </a:r>
            <a:r>
              <a:rPr lang="en-US" sz="1400" dirty="0" err="1"/>
              <a:t>atratividade</a:t>
            </a:r>
            <a:r>
              <a:rPr lang="en-US" sz="1400" dirty="0"/>
              <a:t> </a:t>
            </a:r>
            <a:r>
              <a:rPr lang="en-US" sz="1400" dirty="0" err="1"/>
              <a:t>desta</a:t>
            </a:r>
            <a:r>
              <a:rPr lang="en-US" sz="1400" dirty="0"/>
              <a:t> </a:t>
            </a:r>
            <a:r>
              <a:rPr lang="en-US" sz="1400" dirty="0" err="1"/>
              <a:t>variante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relação</a:t>
            </a:r>
            <a:r>
              <a:rPr lang="en-US" sz="1400" dirty="0"/>
              <a:t> à </a:t>
            </a:r>
            <a:r>
              <a:rPr lang="en-US" sz="1400" dirty="0" err="1"/>
              <a:t>empresa</a:t>
            </a:r>
            <a:r>
              <a:rPr lang="en-US" sz="1400" dirty="0"/>
              <a:t> </a:t>
            </a:r>
            <a:r>
              <a:rPr lang="en-US" sz="1400" err="1"/>
              <a:t>doméstica</a:t>
            </a:r>
            <a:r>
              <a:rPr lang="en-US" sz="1400"/>
              <a:t>.</a:t>
            </a:r>
          </a:p>
          <a:p>
            <a:pPr algn="just"/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1545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1166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DIAGRAMA DA INTEGRAÇÃO E PROPÓSITOS POR SEMESTRE</a:t>
            </a:r>
          </a:p>
        </p:txBody>
      </p:sp>
      <p:sp>
        <p:nvSpPr>
          <p:cNvPr id="11" name="Elipse 10"/>
          <p:cNvSpPr/>
          <p:nvPr/>
        </p:nvSpPr>
        <p:spPr>
          <a:xfrm>
            <a:off x="342342" y="1533171"/>
            <a:ext cx="412223" cy="337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1</a:t>
            </a:r>
            <a:endParaRPr lang="pt-BR" sz="1200" dirty="0"/>
          </a:p>
        </p:txBody>
      </p:sp>
      <p:sp>
        <p:nvSpPr>
          <p:cNvPr id="12" name="Elipse 11"/>
          <p:cNvSpPr/>
          <p:nvPr/>
        </p:nvSpPr>
        <p:spPr>
          <a:xfrm>
            <a:off x="342341" y="2408756"/>
            <a:ext cx="412223" cy="337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2</a:t>
            </a:r>
            <a:endParaRPr lang="pt-BR" sz="1200" dirty="0"/>
          </a:p>
        </p:txBody>
      </p:sp>
      <p:sp>
        <p:nvSpPr>
          <p:cNvPr id="13" name="Elipse 12"/>
          <p:cNvSpPr/>
          <p:nvPr/>
        </p:nvSpPr>
        <p:spPr>
          <a:xfrm>
            <a:off x="334128" y="3645024"/>
            <a:ext cx="412223" cy="337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3</a:t>
            </a:r>
            <a:endParaRPr lang="pt-BR" sz="1200" dirty="0"/>
          </a:p>
        </p:txBody>
      </p:sp>
      <p:sp>
        <p:nvSpPr>
          <p:cNvPr id="14" name="Elipse 13"/>
          <p:cNvSpPr/>
          <p:nvPr/>
        </p:nvSpPr>
        <p:spPr>
          <a:xfrm>
            <a:off x="323528" y="4653136"/>
            <a:ext cx="412223" cy="337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4</a:t>
            </a:r>
            <a:endParaRPr lang="pt-BR" sz="1200" dirty="0"/>
          </a:p>
        </p:txBody>
      </p:sp>
      <p:sp>
        <p:nvSpPr>
          <p:cNvPr id="15" name="Elipse 14"/>
          <p:cNvSpPr/>
          <p:nvPr/>
        </p:nvSpPr>
        <p:spPr>
          <a:xfrm>
            <a:off x="334128" y="5396013"/>
            <a:ext cx="412223" cy="337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5</a:t>
            </a:r>
            <a:endParaRPr lang="pt-BR" sz="1200" dirty="0"/>
          </a:p>
        </p:txBody>
      </p:sp>
      <p:sp>
        <p:nvSpPr>
          <p:cNvPr id="16" name="Elipse 15"/>
          <p:cNvSpPr/>
          <p:nvPr/>
        </p:nvSpPr>
        <p:spPr>
          <a:xfrm>
            <a:off x="342340" y="6291467"/>
            <a:ext cx="412223" cy="337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6</a:t>
            </a:r>
            <a:endParaRPr lang="pt-BR" sz="1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990182" y="1196752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ENTENDER</a:t>
            </a:r>
            <a:r>
              <a:rPr lang="en-US" sz="1200" dirty="0"/>
              <a:t> </a:t>
            </a:r>
            <a:r>
              <a:rPr lang="en-US" sz="1200" dirty="0" err="1"/>
              <a:t>os</a:t>
            </a:r>
            <a:r>
              <a:rPr lang="en-US" sz="1200" dirty="0"/>
              <a:t> </a:t>
            </a:r>
            <a:r>
              <a:rPr lang="en-US" sz="1200" dirty="0" err="1"/>
              <a:t>elementos</a:t>
            </a:r>
            <a:r>
              <a:rPr lang="en-US" sz="1200" dirty="0"/>
              <a:t> </a:t>
            </a:r>
            <a:r>
              <a:rPr lang="en-US" sz="1200" dirty="0" err="1"/>
              <a:t>básicos</a:t>
            </a:r>
            <a:r>
              <a:rPr lang="en-US" sz="1200" dirty="0"/>
              <a:t> (</a:t>
            </a:r>
            <a:r>
              <a:rPr lang="en-US" sz="1200" dirty="0" err="1"/>
              <a:t>demanda</a:t>
            </a:r>
            <a:r>
              <a:rPr lang="en-US" sz="1200" dirty="0"/>
              <a:t>, </a:t>
            </a:r>
            <a:r>
              <a:rPr lang="en-US" sz="1200" dirty="0" err="1"/>
              <a:t>produto</a:t>
            </a:r>
            <a:r>
              <a:rPr lang="en-US" sz="1200" dirty="0"/>
              <a:t>, </a:t>
            </a:r>
            <a:r>
              <a:rPr lang="en-US" sz="1200" dirty="0" err="1"/>
              <a:t>processos</a:t>
            </a:r>
            <a:r>
              <a:rPr lang="en-US" sz="1200" dirty="0"/>
              <a:t>, </a:t>
            </a:r>
            <a:r>
              <a:rPr lang="en-US" sz="1200" dirty="0" err="1"/>
              <a:t>empreendedor</a:t>
            </a:r>
            <a:r>
              <a:rPr lang="en-US" sz="1200" dirty="0"/>
              <a:t>, </a:t>
            </a:r>
            <a:r>
              <a:rPr lang="en-US" sz="1200" dirty="0" err="1"/>
              <a:t>fornecedores</a:t>
            </a:r>
            <a:r>
              <a:rPr lang="en-US" sz="1200" dirty="0"/>
              <a:t>) </a:t>
            </a:r>
            <a:r>
              <a:rPr lang="en-US" sz="1200" dirty="0" err="1"/>
              <a:t>fornecidos</a:t>
            </a:r>
            <a:r>
              <a:rPr lang="en-US" sz="1200" dirty="0"/>
              <a:t> </a:t>
            </a:r>
            <a:r>
              <a:rPr lang="en-US" sz="1200" dirty="0" err="1"/>
              <a:t>pelo</a:t>
            </a:r>
            <a:r>
              <a:rPr lang="en-US" sz="1200" dirty="0"/>
              <a:t> </a:t>
            </a:r>
            <a:r>
              <a:rPr lang="en-US" sz="1200" dirty="0" err="1"/>
              <a:t>coordenadores</a:t>
            </a:r>
            <a:r>
              <a:rPr lang="en-US" sz="1200" dirty="0"/>
              <a:t> de PIC e </a:t>
            </a:r>
            <a:r>
              <a:rPr lang="en-US" sz="1200" dirty="0" err="1"/>
              <a:t>montar</a:t>
            </a:r>
            <a:r>
              <a:rPr lang="en-US" sz="1200" dirty="0"/>
              <a:t> </a:t>
            </a:r>
            <a:r>
              <a:rPr lang="en-US" sz="1200" err="1"/>
              <a:t>uma</a:t>
            </a:r>
            <a:r>
              <a:rPr lang="en-US" sz="1200"/>
              <a:t> empresa que servirá de base – apresenta um </a:t>
            </a:r>
            <a:r>
              <a:rPr lang="en-US" sz="1200" dirty="0" err="1"/>
              <a:t>balanço</a:t>
            </a:r>
            <a:r>
              <a:rPr lang="en-US" sz="1200" dirty="0"/>
              <a:t> </a:t>
            </a:r>
            <a:r>
              <a:rPr lang="en-US" sz="1200" dirty="0" err="1"/>
              <a:t>contábil</a:t>
            </a:r>
            <a:r>
              <a:rPr lang="en-US" sz="1200" dirty="0"/>
              <a:t> e </a:t>
            </a:r>
            <a:r>
              <a:rPr lang="en-US" sz="1200" dirty="0" err="1"/>
              <a:t>análise</a:t>
            </a:r>
            <a:r>
              <a:rPr lang="en-US" sz="1200" dirty="0"/>
              <a:t> de </a:t>
            </a:r>
            <a:r>
              <a:rPr lang="en-US" sz="1200" dirty="0" err="1"/>
              <a:t>investimentos</a:t>
            </a:r>
            <a:r>
              <a:rPr lang="en-US" sz="1200" dirty="0"/>
              <a:t> </a:t>
            </a:r>
            <a:r>
              <a:rPr lang="en-US" sz="1200" dirty="0" err="1"/>
              <a:t>simplificados</a:t>
            </a:r>
            <a:r>
              <a:rPr lang="en-US" sz="1200" dirty="0"/>
              <a:t>, e </a:t>
            </a:r>
            <a:r>
              <a:rPr lang="en-US" sz="1200" dirty="0" err="1"/>
              <a:t>realiza</a:t>
            </a:r>
            <a:r>
              <a:rPr lang="en-US" sz="1200" dirty="0"/>
              <a:t> </a:t>
            </a:r>
            <a:r>
              <a:rPr lang="en-US" sz="1200" dirty="0" err="1"/>
              <a:t>análises</a:t>
            </a:r>
            <a:r>
              <a:rPr lang="en-US" sz="1200" dirty="0"/>
              <a:t> </a:t>
            </a:r>
            <a:r>
              <a:rPr lang="en-US" sz="1200" dirty="0" err="1"/>
              <a:t>desta</a:t>
            </a:r>
            <a:r>
              <a:rPr lang="en-US" sz="1200" dirty="0"/>
              <a:t> </a:t>
            </a:r>
            <a:r>
              <a:rPr lang="en-US" sz="1200" dirty="0" err="1"/>
              <a:t>empresa</a:t>
            </a:r>
            <a:r>
              <a:rPr lang="en-US" sz="1200" dirty="0"/>
              <a:t> de base com </a:t>
            </a:r>
            <a:r>
              <a:rPr lang="en-US" sz="1200" dirty="0" err="1"/>
              <a:t>aspectos</a:t>
            </a:r>
            <a:r>
              <a:rPr lang="en-US" sz="1200" dirty="0"/>
              <a:t> </a:t>
            </a:r>
            <a:r>
              <a:rPr lang="en-US" sz="1200" dirty="0" err="1"/>
              <a:t>teóricos</a:t>
            </a:r>
            <a:r>
              <a:rPr lang="en-US" sz="1200" dirty="0"/>
              <a:t> e </a:t>
            </a:r>
            <a:r>
              <a:rPr lang="en-US" sz="1200" dirty="0" err="1"/>
              <a:t>empresas</a:t>
            </a:r>
            <a:r>
              <a:rPr lang="en-US" sz="1200" dirty="0"/>
              <a:t> </a:t>
            </a:r>
            <a:r>
              <a:rPr lang="en-US" sz="1200" err="1"/>
              <a:t>reais</a:t>
            </a:r>
            <a:r>
              <a:rPr lang="en-US" sz="1200"/>
              <a:t>. Aproximar a construção do PIC aos elementos requeridos para a construção do PTG (Metodologia, Temas).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90181" y="2033101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ENTENDER</a:t>
            </a:r>
            <a:r>
              <a:rPr lang="en-US" sz="1200" dirty="0"/>
              <a:t> a </a:t>
            </a:r>
            <a:r>
              <a:rPr lang="en-US" sz="1200" dirty="0" err="1"/>
              <a:t>empresa</a:t>
            </a:r>
            <a:r>
              <a:rPr lang="en-US" sz="1200" dirty="0"/>
              <a:t> de base </a:t>
            </a:r>
            <a:r>
              <a:rPr lang="en-US" sz="1200" dirty="0" err="1"/>
              <a:t>integrada</a:t>
            </a:r>
            <a:r>
              <a:rPr lang="en-US" sz="1200" dirty="0"/>
              <a:t> e </a:t>
            </a:r>
            <a:r>
              <a:rPr lang="en-US" sz="1200" dirty="0" err="1"/>
              <a:t>como</a:t>
            </a:r>
            <a:r>
              <a:rPr lang="en-US" sz="1200" dirty="0"/>
              <a:t> as </a:t>
            </a:r>
            <a:r>
              <a:rPr lang="en-US" sz="1200" dirty="0" err="1"/>
              <a:t>mudanças</a:t>
            </a:r>
            <a:r>
              <a:rPr lang="en-US" sz="1200" dirty="0"/>
              <a:t> (</a:t>
            </a:r>
            <a:r>
              <a:rPr lang="en-US" sz="1200" dirty="0" err="1"/>
              <a:t>oriundas</a:t>
            </a:r>
            <a:r>
              <a:rPr lang="en-US" sz="1200" dirty="0"/>
              <a:t> de </a:t>
            </a:r>
            <a:r>
              <a:rPr lang="en-US" sz="1200" dirty="0" err="1"/>
              <a:t>inovação</a:t>
            </a:r>
            <a:r>
              <a:rPr lang="en-US" sz="1200" dirty="0"/>
              <a:t>) </a:t>
            </a:r>
            <a:r>
              <a:rPr lang="en-US" sz="1200" dirty="0" err="1"/>
              <a:t>afetam</a:t>
            </a:r>
            <a:r>
              <a:rPr lang="en-US" sz="1200" dirty="0"/>
              <a:t> </a:t>
            </a:r>
            <a:r>
              <a:rPr lang="en-US" sz="1200" dirty="0" err="1"/>
              <a:t>os</a:t>
            </a:r>
            <a:r>
              <a:rPr lang="en-US" sz="1200" dirty="0"/>
              <a:t> </a:t>
            </a:r>
            <a:r>
              <a:rPr lang="en-US" sz="1200" dirty="0" err="1"/>
              <a:t>aspectos</a:t>
            </a:r>
            <a:r>
              <a:rPr lang="en-US" sz="1200" dirty="0"/>
              <a:t> </a:t>
            </a:r>
            <a:r>
              <a:rPr lang="en-US" sz="1200" dirty="0" err="1"/>
              <a:t>estudados</a:t>
            </a:r>
            <a:r>
              <a:rPr lang="en-US" sz="1200" dirty="0"/>
              <a:t> no </a:t>
            </a:r>
            <a:r>
              <a:rPr lang="en-US" sz="1200" dirty="0" err="1"/>
              <a:t>primeiro</a:t>
            </a:r>
            <a:r>
              <a:rPr lang="en-US" sz="1200" dirty="0"/>
              <a:t> </a:t>
            </a:r>
            <a:r>
              <a:rPr lang="en-US" sz="1200" dirty="0" err="1"/>
              <a:t>semestre</a:t>
            </a:r>
            <a:r>
              <a:rPr lang="en-US" sz="1200" dirty="0"/>
              <a:t>. As </a:t>
            </a:r>
            <a:r>
              <a:rPr lang="en-US" sz="1200" dirty="0" err="1"/>
              <a:t>empresas</a:t>
            </a:r>
            <a:r>
              <a:rPr lang="en-US" sz="1200" dirty="0"/>
              <a:t> </a:t>
            </a:r>
            <a:r>
              <a:rPr lang="en-US" sz="1200"/>
              <a:t>de base se reconfiguram e </a:t>
            </a:r>
            <a:r>
              <a:rPr lang="en-US" sz="1200" dirty="0" err="1"/>
              <a:t>evoluem</a:t>
            </a:r>
            <a:r>
              <a:rPr lang="en-US" sz="1200" dirty="0"/>
              <a:t> com a </a:t>
            </a:r>
            <a:r>
              <a:rPr lang="en-US" sz="1200" dirty="0" err="1"/>
              <a:t>adição</a:t>
            </a:r>
            <a:r>
              <a:rPr lang="en-US" sz="1200" dirty="0"/>
              <a:t> de </a:t>
            </a:r>
            <a:r>
              <a:rPr lang="en-US" sz="1200" dirty="0" err="1"/>
              <a:t>conteúdos</a:t>
            </a:r>
            <a:r>
              <a:rPr lang="en-US" sz="1200" dirty="0"/>
              <a:t> </a:t>
            </a:r>
            <a:r>
              <a:rPr lang="en-US" sz="1200" dirty="0" err="1"/>
              <a:t>pertinentes</a:t>
            </a:r>
            <a:r>
              <a:rPr lang="en-US" sz="1200" dirty="0"/>
              <a:t> </a:t>
            </a:r>
            <a:r>
              <a:rPr lang="en-US" sz="1200" dirty="0" err="1"/>
              <a:t>ao</a:t>
            </a:r>
            <a:r>
              <a:rPr lang="en-US" sz="1200" dirty="0"/>
              <a:t> </a:t>
            </a:r>
            <a:r>
              <a:rPr lang="en-US" sz="1200" dirty="0" err="1"/>
              <a:t>segundo</a:t>
            </a:r>
            <a:r>
              <a:rPr lang="en-US" sz="1200" dirty="0"/>
              <a:t> </a:t>
            </a:r>
            <a:r>
              <a:rPr lang="en-US" sz="1200" dirty="0" err="1"/>
              <a:t>semestre</a:t>
            </a:r>
            <a:r>
              <a:rPr lang="en-US" sz="1200" dirty="0"/>
              <a:t>, </a:t>
            </a:r>
            <a:r>
              <a:rPr lang="en-US" sz="1200" dirty="0" err="1"/>
              <a:t>às</a:t>
            </a:r>
            <a:r>
              <a:rPr lang="en-US" sz="1200" dirty="0"/>
              <a:t> </a:t>
            </a:r>
            <a:r>
              <a:rPr lang="en-US" sz="1200" dirty="0" err="1"/>
              <a:t>revisões</a:t>
            </a:r>
            <a:r>
              <a:rPr lang="en-US" sz="1200" dirty="0"/>
              <a:t> </a:t>
            </a:r>
            <a:r>
              <a:rPr lang="en-US" sz="1200" dirty="0" err="1"/>
              <a:t>feitas</a:t>
            </a:r>
            <a:r>
              <a:rPr lang="en-US" sz="1200" dirty="0"/>
              <a:t> </a:t>
            </a:r>
            <a:r>
              <a:rPr lang="en-US" sz="1200" dirty="0" err="1"/>
              <a:t>pelos</a:t>
            </a:r>
            <a:r>
              <a:rPr lang="en-US" sz="1200" dirty="0"/>
              <a:t> </a:t>
            </a:r>
            <a:r>
              <a:rPr lang="en-US" sz="1200" dirty="0" err="1"/>
              <a:t>alunos</a:t>
            </a:r>
            <a:r>
              <a:rPr lang="en-US" sz="1200" dirty="0"/>
              <a:t> e </a:t>
            </a:r>
            <a:r>
              <a:rPr lang="en-US" sz="1200" dirty="0" err="1"/>
              <a:t>às</a:t>
            </a:r>
            <a:r>
              <a:rPr lang="en-US" sz="1200" dirty="0"/>
              <a:t> </a:t>
            </a:r>
            <a:r>
              <a:rPr lang="en-US" sz="1200" dirty="0" err="1"/>
              <a:t>inovações</a:t>
            </a:r>
            <a:r>
              <a:rPr lang="en-US" sz="1200" dirty="0"/>
              <a:t> </a:t>
            </a:r>
            <a:r>
              <a:rPr lang="en-US" sz="1200" dirty="0" err="1"/>
              <a:t>possíveis</a:t>
            </a:r>
            <a:r>
              <a:rPr lang="en-US" sz="1200" dirty="0"/>
              <a:t>. O </a:t>
            </a:r>
            <a:r>
              <a:rPr lang="en-US" sz="1200" dirty="0" err="1"/>
              <a:t>trabalho</a:t>
            </a:r>
            <a:r>
              <a:rPr lang="en-US" sz="1200" dirty="0"/>
              <a:t> </a:t>
            </a:r>
            <a:r>
              <a:rPr lang="en-US" sz="1200" dirty="0" err="1"/>
              <a:t>desenvolve</a:t>
            </a:r>
            <a:r>
              <a:rPr lang="en-US" sz="1200" dirty="0"/>
              <a:t> um </a:t>
            </a:r>
            <a:r>
              <a:rPr lang="en-US" sz="1200" dirty="0" err="1"/>
              <a:t>paralelo</a:t>
            </a:r>
            <a:r>
              <a:rPr lang="en-US" sz="1200" dirty="0"/>
              <a:t> entre </a:t>
            </a:r>
            <a:r>
              <a:rPr lang="en-US" sz="1200" dirty="0" err="1"/>
              <a:t>esta</a:t>
            </a:r>
            <a:r>
              <a:rPr lang="en-US" sz="1200" dirty="0"/>
              <a:t> </a:t>
            </a:r>
            <a:r>
              <a:rPr lang="en-US" sz="1200" dirty="0" err="1"/>
              <a:t>organização</a:t>
            </a:r>
            <a:r>
              <a:rPr lang="en-US" sz="1200" dirty="0"/>
              <a:t> de base e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empresa</a:t>
            </a:r>
            <a:r>
              <a:rPr lang="en-US" sz="1200" dirty="0"/>
              <a:t> de </a:t>
            </a:r>
            <a:r>
              <a:rPr lang="en-US" sz="1200" dirty="0" err="1"/>
              <a:t>maior</a:t>
            </a:r>
            <a:r>
              <a:rPr lang="en-US" sz="1200" dirty="0"/>
              <a:t> </a:t>
            </a:r>
            <a:r>
              <a:rPr lang="en-US" sz="1200" dirty="0" err="1"/>
              <a:t>porte</a:t>
            </a:r>
            <a:r>
              <a:rPr lang="en-US" sz="1200" dirty="0"/>
              <a:t> (S.A.), a </a:t>
            </a:r>
            <a:r>
              <a:rPr lang="en-US" sz="1200" dirty="0" err="1"/>
              <a:t>fim</a:t>
            </a:r>
            <a:r>
              <a:rPr lang="en-US" sz="1200" dirty="0"/>
              <a:t> de </a:t>
            </a:r>
            <a:r>
              <a:rPr lang="en-US" sz="1200" dirty="0" err="1"/>
              <a:t>entender</a:t>
            </a:r>
            <a:r>
              <a:rPr lang="en-US" sz="1200" dirty="0"/>
              <a:t> as </a:t>
            </a:r>
            <a:r>
              <a:rPr lang="en-US" sz="1200" dirty="0" err="1"/>
              <a:t>semelhanças</a:t>
            </a:r>
            <a:r>
              <a:rPr lang="en-US" sz="1200" dirty="0"/>
              <a:t> e </a:t>
            </a:r>
            <a:r>
              <a:rPr lang="en-US" sz="1200" dirty="0" err="1"/>
              <a:t>diferenças</a:t>
            </a:r>
            <a:r>
              <a:rPr lang="en-US" sz="1200" dirty="0"/>
              <a:t> </a:t>
            </a:r>
            <a:r>
              <a:rPr lang="en-US" sz="1200" dirty="0" err="1"/>
              <a:t>provenientes</a:t>
            </a:r>
            <a:r>
              <a:rPr lang="en-US" sz="1200" dirty="0"/>
              <a:t> do </a:t>
            </a:r>
            <a:r>
              <a:rPr lang="en-US" sz="1200" dirty="0" err="1"/>
              <a:t>porte</a:t>
            </a:r>
            <a:r>
              <a:rPr lang="en-US" sz="1200" dirty="0"/>
              <a:t>, </a:t>
            </a:r>
            <a:r>
              <a:rPr lang="en-US" sz="1200" dirty="0" err="1"/>
              <a:t>setor</a:t>
            </a:r>
            <a:r>
              <a:rPr lang="en-US" sz="1200" dirty="0"/>
              <a:t>/</a:t>
            </a:r>
            <a:r>
              <a:rPr lang="en-US" sz="1200" dirty="0" err="1"/>
              <a:t>indústria</a:t>
            </a:r>
            <a:r>
              <a:rPr lang="en-US" sz="1200" dirty="0"/>
              <a:t> e </a:t>
            </a:r>
            <a:r>
              <a:rPr lang="en-US" sz="1200" dirty="0" err="1"/>
              <a:t>maturidade</a:t>
            </a:r>
            <a:r>
              <a:rPr lang="en-US" sz="1200" dirty="0"/>
              <a:t> de </a:t>
            </a:r>
            <a:r>
              <a:rPr lang="en-US" sz="1200" err="1"/>
              <a:t>processos</a:t>
            </a:r>
            <a:r>
              <a:rPr lang="en-US" sz="1200"/>
              <a:t>.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990181" y="3068960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/>
              <a:t>CRIAR </a:t>
            </a:r>
            <a:r>
              <a:rPr lang="en-US" sz="1200"/>
              <a:t>ideias inovadoras </a:t>
            </a:r>
            <a:r>
              <a:rPr lang="en-US" sz="1200" dirty="0"/>
              <a:t>e </a:t>
            </a:r>
            <a:r>
              <a:rPr lang="en-US" sz="1200" dirty="0" err="1"/>
              <a:t>alternativas</a:t>
            </a:r>
            <a:r>
              <a:rPr lang="en-US" sz="1200" dirty="0"/>
              <a:t> para </a:t>
            </a:r>
            <a:r>
              <a:rPr lang="en-US" sz="1200" dirty="0" err="1"/>
              <a:t>melhorar</a:t>
            </a:r>
            <a:r>
              <a:rPr lang="en-US" sz="1200" dirty="0"/>
              <a:t> a </a:t>
            </a:r>
            <a:r>
              <a:rPr lang="en-US" sz="1200" dirty="0" err="1"/>
              <a:t>empresa</a:t>
            </a:r>
            <a:r>
              <a:rPr lang="en-US" sz="1200" dirty="0"/>
              <a:t> de base, com a </a:t>
            </a:r>
            <a:r>
              <a:rPr lang="en-US" sz="1200" dirty="0" err="1"/>
              <a:t>adição</a:t>
            </a:r>
            <a:r>
              <a:rPr lang="en-US" sz="1200" dirty="0"/>
              <a:t> de </a:t>
            </a:r>
            <a:r>
              <a:rPr lang="en-US" sz="1200" dirty="0" err="1"/>
              <a:t>produtos</a:t>
            </a:r>
            <a:r>
              <a:rPr lang="en-US" sz="1200" dirty="0"/>
              <a:t> </a:t>
            </a:r>
            <a:r>
              <a:rPr lang="en-US" sz="1200" dirty="0" err="1"/>
              <a:t>ou</a:t>
            </a:r>
            <a:r>
              <a:rPr lang="en-US" sz="1200" dirty="0"/>
              <a:t> </a:t>
            </a:r>
            <a:r>
              <a:rPr lang="en-US" sz="1200" dirty="0" err="1"/>
              <a:t>serviços</a:t>
            </a:r>
            <a:r>
              <a:rPr lang="en-US" sz="1200" dirty="0"/>
              <a:t>, </a:t>
            </a:r>
            <a:r>
              <a:rPr lang="en-US" sz="1200" dirty="0" err="1"/>
              <a:t>mudança</a:t>
            </a:r>
            <a:r>
              <a:rPr lang="en-US" sz="1200" dirty="0"/>
              <a:t> de </a:t>
            </a:r>
            <a:r>
              <a:rPr lang="en-US" sz="1200" dirty="0" err="1"/>
              <a:t>mercados</a:t>
            </a:r>
            <a:r>
              <a:rPr lang="en-US" sz="1200" dirty="0"/>
              <a:t> </a:t>
            </a:r>
            <a:r>
              <a:rPr lang="en-US" sz="1200" dirty="0" err="1"/>
              <a:t>ou</a:t>
            </a:r>
            <a:r>
              <a:rPr lang="en-US" sz="1200" dirty="0"/>
              <a:t> </a:t>
            </a:r>
            <a:r>
              <a:rPr lang="en-US" sz="1200" dirty="0" err="1"/>
              <a:t>outras</a:t>
            </a:r>
            <a:r>
              <a:rPr lang="en-US" sz="1200" dirty="0"/>
              <a:t> </a:t>
            </a:r>
            <a:r>
              <a:rPr lang="en-US" sz="1200" dirty="0" err="1"/>
              <a:t>que</a:t>
            </a:r>
            <a:r>
              <a:rPr lang="en-US" sz="1200" dirty="0"/>
              <a:t> </a:t>
            </a:r>
            <a:r>
              <a:rPr lang="en-US" sz="1200" dirty="0" err="1"/>
              <a:t>signifiquem</a:t>
            </a:r>
            <a:r>
              <a:rPr lang="en-US" sz="1200" dirty="0"/>
              <a:t>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revisão</a:t>
            </a:r>
            <a:r>
              <a:rPr lang="en-US" sz="1200" dirty="0"/>
              <a:t> </a:t>
            </a:r>
            <a:r>
              <a:rPr lang="en-US" sz="1200" dirty="0" err="1"/>
              <a:t>mais</a:t>
            </a:r>
            <a:r>
              <a:rPr lang="en-US" sz="1200" dirty="0"/>
              <a:t> </a:t>
            </a:r>
            <a:r>
              <a:rPr lang="en-US" sz="1200" dirty="0" err="1"/>
              <a:t>profunda</a:t>
            </a:r>
            <a:r>
              <a:rPr lang="en-US" sz="1200" dirty="0"/>
              <a:t> das </a:t>
            </a:r>
            <a:r>
              <a:rPr lang="en-US" sz="1200" dirty="0" err="1"/>
              <a:t>estruturas</a:t>
            </a:r>
            <a:r>
              <a:rPr lang="en-US" sz="1200" dirty="0"/>
              <a:t> da </a:t>
            </a:r>
            <a:r>
              <a:rPr lang="en-US" sz="1200" dirty="0" err="1"/>
              <a:t>mesma</a:t>
            </a:r>
            <a:r>
              <a:rPr lang="en-US" sz="1200" dirty="0"/>
              <a:t> – com a </a:t>
            </a:r>
            <a:r>
              <a:rPr lang="en-US" sz="1200" dirty="0" err="1"/>
              <a:t>correspondente</a:t>
            </a:r>
            <a:r>
              <a:rPr lang="en-US" sz="1200" dirty="0"/>
              <a:t> </a:t>
            </a:r>
            <a:r>
              <a:rPr lang="en-US" sz="1200" dirty="0" err="1"/>
              <a:t>avaliação</a:t>
            </a:r>
            <a:r>
              <a:rPr lang="en-US" sz="1200" dirty="0"/>
              <a:t> dos </a:t>
            </a:r>
            <a:r>
              <a:rPr lang="en-US" sz="1200" dirty="0" err="1"/>
              <a:t>impactos</a:t>
            </a:r>
            <a:r>
              <a:rPr lang="en-US" sz="1200" dirty="0"/>
              <a:t> </a:t>
            </a:r>
            <a:r>
              <a:rPr lang="en-US" sz="1200" dirty="0" err="1"/>
              <a:t>financeiros</a:t>
            </a:r>
            <a:r>
              <a:rPr lang="en-US" sz="1200"/>
              <a:t>. A partir de uma melhor compreensão dos mercados (DEMANDA), </a:t>
            </a:r>
            <a:r>
              <a:rPr lang="en-US" sz="1200" dirty="0" err="1"/>
              <a:t>começam</a:t>
            </a:r>
            <a:r>
              <a:rPr lang="en-US" sz="1200" dirty="0"/>
              <a:t> a </a:t>
            </a:r>
            <a:r>
              <a:rPr lang="en-US" sz="1200" dirty="0" err="1"/>
              <a:t>identificar</a:t>
            </a:r>
            <a:r>
              <a:rPr lang="en-US" sz="1200" dirty="0"/>
              <a:t> </a:t>
            </a:r>
            <a:r>
              <a:rPr lang="en-US" sz="1200" dirty="0" err="1"/>
              <a:t>ideias</a:t>
            </a:r>
            <a:r>
              <a:rPr lang="en-US" sz="1200" dirty="0"/>
              <a:t> para </a:t>
            </a:r>
            <a:r>
              <a:rPr lang="en-US" sz="1200" dirty="0" err="1"/>
              <a:t>novas</a:t>
            </a:r>
            <a:r>
              <a:rPr lang="en-US" sz="1200" dirty="0"/>
              <a:t> </a:t>
            </a:r>
            <a:r>
              <a:rPr lang="en-US" sz="1200" dirty="0" err="1"/>
              <a:t>organizações</a:t>
            </a:r>
            <a:r>
              <a:rPr lang="en-US" sz="1200"/>
              <a:t>, voltadas para a </a:t>
            </a:r>
            <a:r>
              <a:rPr lang="en-US" sz="1200" b="1"/>
              <a:t>geração de valor </a:t>
            </a:r>
            <a:r>
              <a:rPr lang="en-US" sz="1200"/>
              <a:t>e atendimento das demandas identificadas </a:t>
            </a:r>
            <a:r>
              <a:rPr lang="en-US" sz="1200" dirty="0" err="1"/>
              <a:t>pelas</a:t>
            </a:r>
            <a:r>
              <a:rPr lang="en-US" sz="1200" dirty="0"/>
              <a:t> </a:t>
            </a:r>
            <a:r>
              <a:rPr lang="en-US" sz="1200" dirty="0" err="1"/>
              <a:t>pesquisas</a:t>
            </a:r>
            <a:r>
              <a:rPr lang="en-US" sz="1200" dirty="0"/>
              <a:t>. </a:t>
            </a:r>
            <a:r>
              <a:rPr lang="en-US" sz="1200" dirty="0" err="1"/>
              <a:t>Ao</a:t>
            </a:r>
            <a:r>
              <a:rPr lang="en-US" sz="1200" dirty="0"/>
              <a:t> final, </a:t>
            </a:r>
            <a:r>
              <a:rPr lang="en-US" sz="1200" dirty="0" err="1"/>
              <a:t>devem</a:t>
            </a:r>
            <a:r>
              <a:rPr lang="en-US" sz="1200" dirty="0"/>
              <a:t> </a:t>
            </a:r>
            <a:r>
              <a:rPr lang="en-US" sz="1200" err="1"/>
              <a:t>apresentar</a:t>
            </a:r>
            <a:r>
              <a:rPr lang="en-US" sz="1200"/>
              <a:t> ideias para a revisão da empresa mais orientada à demanda e valor </a:t>
            </a:r>
            <a:r>
              <a:rPr lang="en-US" sz="1200" dirty="0"/>
              <a:t>(com </a:t>
            </a:r>
            <a:r>
              <a:rPr lang="en-US" sz="1200" dirty="0" err="1"/>
              <a:t>novos</a:t>
            </a:r>
            <a:r>
              <a:rPr lang="en-US" sz="1200" dirty="0"/>
              <a:t> </a:t>
            </a:r>
            <a:r>
              <a:rPr lang="en-US" sz="1200" dirty="0" err="1"/>
              <a:t>produtos</a:t>
            </a:r>
            <a:r>
              <a:rPr lang="en-US" sz="1200" dirty="0"/>
              <a:t> e </a:t>
            </a:r>
            <a:r>
              <a:rPr lang="en-US" sz="1200" err="1"/>
              <a:t>serviços</a:t>
            </a:r>
            <a:r>
              <a:rPr lang="en-US" sz="1200"/>
              <a:t>), </a:t>
            </a:r>
            <a:r>
              <a:rPr lang="en-US" sz="1200" err="1"/>
              <a:t>que</a:t>
            </a:r>
            <a:r>
              <a:rPr lang="en-US" sz="1200"/>
              <a:t> desenvolverão </a:t>
            </a:r>
            <a:r>
              <a:rPr lang="en-US" sz="1200" dirty="0"/>
              <a:t>a </a:t>
            </a:r>
            <a:r>
              <a:rPr lang="en-US" sz="1200" dirty="0" err="1"/>
              <a:t>partir</a:t>
            </a:r>
            <a:r>
              <a:rPr lang="en-US" sz="1200" dirty="0"/>
              <a:t> do quarto </a:t>
            </a:r>
            <a:r>
              <a:rPr lang="en-US" sz="1200" dirty="0" err="1"/>
              <a:t>semestre</a:t>
            </a:r>
            <a:r>
              <a:rPr lang="en-US" sz="1200" dirty="0"/>
              <a:t>. As </a:t>
            </a:r>
            <a:r>
              <a:rPr lang="en-US" sz="1200" dirty="0" err="1"/>
              <a:t>ideias</a:t>
            </a:r>
            <a:r>
              <a:rPr lang="en-US" sz="1200" dirty="0"/>
              <a:t> </a:t>
            </a:r>
            <a:r>
              <a:rPr lang="en-US" sz="1200" dirty="0" err="1"/>
              <a:t>devem</a:t>
            </a:r>
            <a:r>
              <a:rPr lang="en-US" sz="1200" dirty="0"/>
              <a:t> </a:t>
            </a:r>
            <a:r>
              <a:rPr lang="en-US" sz="1200" dirty="0" err="1"/>
              <a:t>estar</a:t>
            </a:r>
            <a:r>
              <a:rPr lang="en-US" sz="1200" dirty="0"/>
              <a:t> </a:t>
            </a:r>
            <a:r>
              <a:rPr lang="en-US" sz="1200" dirty="0" err="1"/>
              <a:t>organizadas</a:t>
            </a:r>
            <a:r>
              <a:rPr lang="en-US" sz="1200" dirty="0"/>
              <a:t>, </a:t>
            </a:r>
            <a:r>
              <a:rPr lang="en-US" sz="1200" dirty="0" err="1"/>
              <a:t>baseadas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Pesquisas</a:t>
            </a:r>
            <a:r>
              <a:rPr lang="en-US" sz="1200" dirty="0"/>
              <a:t> e </a:t>
            </a:r>
            <a:r>
              <a:rPr lang="en-US" sz="1200" dirty="0" err="1"/>
              <a:t>ter</a:t>
            </a:r>
            <a:r>
              <a:rPr lang="en-US" sz="1200" dirty="0"/>
              <a:t> </a:t>
            </a:r>
            <a:r>
              <a:rPr lang="en-US" sz="1200" dirty="0" err="1"/>
              <a:t>claramente</a:t>
            </a:r>
            <a:r>
              <a:rPr lang="en-US" sz="1200" dirty="0"/>
              <a:t> </a:t>
            </a:r>
            <a:r>
              <a:rPr lang="en-US" sz="1200" dirty="0" err="1"/>
              <a:t>definidas</a:t>
            </a:r>
            <a:r>
              <a:rPr lang="en-US" sz="1200" dirty="0"/>
              <a:t> as </a:t>
            </a:r>
            <a:r>
              <a:rPr lang="en-US" sz="1200" dirty="0" err="1"/>
              <a:t>propostas</a:t>
            </a:r>
            <a:r>
              <a:rPr lang="en-US" sz="1200" dirty="0"/>
              <a:t> de valor. Uma </a:t>
            </a:r>
            <a:r>
              <a:rPr lang="en-US" sz="1200" dirty="0" err="1"/>
              <a:t>análise</a:t>
            </a:r>
            <a:r>
              <a:rPr lang="en-US" sz="1200" dirty="0"/>
              <a:t> </a:t>
            </a:r>
            <a:r>
              <a:rPr lang="en-US" sz="1200" dirty="0" err="1"/>
              <a:t>preliminar</a:t>
            </a:r>
            <a:r>
              <a:rPr lang="en-US" sz="1200" dirty="0"/>
              <a:t> do </a:t>
            </a:r>
            <a:r>
              <a:rPr lang="en-US" sz="1200" dirty="0" err="1"/>
              <a:t>investimento</a:t>
            </a:r>
            <a:r>
              <a:rPr lang="en-US" sz="1200" dirty="0"/>
              <a:t> é </a:t>
            </a:r>
            <a:r>
              <a:rPr lang="en-US" sz="1200" dirty="0" err="1"/>
              <a:t>desejável</a:t>
            </a:r>
            <a:r>
              <a:rPr lang="en-US" sz="1200" dirty="0"/>
              <a:t>.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987971" y="4437112"/>
            <a:ext cx="7851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CRIAR</a:t>
            </a:r>
            <a:r>
              <a:rPr lang="en-US" sz="1200" dirty="0"/>
              <a:t> o Plano de </a:t>
            </a:r>
            <a:r>
              <a:rPr lang="en-US" sz="1200" dirty="0" err="1"/>
              <a:t>Negócios</a:t>
            </a:r>
            <a:r>
              <a:rPr lang="en-US" sz="1200" dirty="0"/>
              <a:t> da </a:t>
            </a:r>
            <a:r>
              <a:rPr lang="en-US" sz="1200" dirty="0" err="1"/>
              <a:t>empresa</a:t>
            </a:r>
            <a:r>
              <a:rPr lang="en-US" sz="1200" dirty="0"/>
              <a:t> </a:t>
            </a:r>
            <a:r>
              <a:rPr lang="en-US" sz="1200" dirty="0" err="1"/>
              <a:t>desejada</a:t>
            </a:r>
            <a:r>
              <a:rPr lang="en-US" sz="1200" dirty="0"/>
              <a:t>, a </a:t>
            </a:r>
            <a:r>
              <a:rPr lang="en-US" sz="1200" dirty="0" err="1"/>
              <a:t>partir</a:t>
            </a:r>
            <a:r>
              <a:rPr lang="en-US" sz="1200" dirty="0"/>
              <a:t> da </a:t>
            </a:r>
            <a:r>
              <a:rPr lang="en-US" sz="1200" dirty="0" err="1"/>
              <a:t>lista</a:t>
            </a:r>
            <a:r>
              <a:rPr lang="en-US" sz="1200" dirty="0"/>
              <a:t> de </a:t>
            </a:r>
            <a:r>
              <a:rPr lang="en-US" sz="1200" dirty="0" err="1"/>
              <a:t>ideias</a:t>
            </a:r>
            <a:r>
              <a:rPr lang="en-US" sz="1200" dirty="0"/>
              <a:t> </a:t>
            </a:r>
            <a:r>
              <a:rPr lang="en-US" sz="1200" dirty="0" err="1"/>
              <a:t>gerada</a:t>
            </a:r>
            <a:r>
              <a:rPr lang="en-US" sz="1200" dirty="0"/>
              <a:t> no </a:t>
            </a:r>
            <a:r>
              <a:rPr lang="en-US" sz="1200" dirty="0" err="1"/>
              <a:t>terceiro</a:t>
            </a:r>
            <a:r>
              <a:rPr lang="en-US" sz="1200" dirty="0"/>
              <a:t> </a:t>
            </a:r>
            <a:r>
              <a:rPr lang="en-US" sz="1200" dirty="0" err="1"/>
              <a:t>semestre</a:t>
            </a:r>
            <a:r>
              <a:rPr lang="en-US" sz="1200" dirty="0"/>
              <a:t> e com o </a:t>
            </a:r>
            <a:r>
              <a:rPr lang="en-US" sz="1200" dirty="0" err="1"/>
              <a:t>auxílio</a:t>
            </a:r>
            <a:r>
              <a:rPr lang="en-US" sz="1200" dirty="0"/>
              <a:t> da </a:t>
            </a:r>
            <a:r>
              <a:rPr lang="en-US" sz="1200" dirty="0" err="1"/>
              <a:t>Coordenação</a:t>
            </a:r>
            <a:r>
              <a:rPr lang="en-US" sz="1200" dirty="0"/>
              <a:t> do PIC. </a:t>
            </a:r>
            <a:r>
              <a:rPr lang="en-US" sz="1200" dirty="0" err="1"/>
              <a:t>Buscar</a:t>
            </a:r>
            <a:r>
              <a:rPr lang="en-US" sz="1200" dirty="0"/>
              <a:t> </a:t>
            </a:r>
            <a:r>
              <a:rPr lang="en-US" sz="1200" dirty="0" err="1"/>
              <a:t>maximizar</a:t>
            </a:r>
            <a:r>
              <a:rPr lang="en-US" sz="1200" dirty="0"/>
              <a:t> o Valor, </a:t>
            </a:r>
            <a:r>
              <a:rPr lang="en-US" sz="1200" dirty="0" err="1"/>
              <a:t>desdobrando</a:t>
            </a:r>
            <a:r>
              <a:rPr lang="en-US" sz="1200" dirty="0"/>
              <a:t> </a:t>
            </a:r>
            <a:r>
              <a:rPr lang="en-US" sz="1200" dirty="0" err="1"/>
              <a:t>isto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propostas</a:t>
            </a:r>
            <a:r>
              <a:rPr lang="en-US" sz="1200" dirty="0"/>
              <a:t> </a:t>
            </a:r>
            <a:r>
              <a:rPr lang="en-US" sz="1200" dirty="0" err="1"/>
              <a:t>financeiras</a:t>
            </a:r>
            <a:r>
              <a:rPr lang="en-US" sz="1200" dirty="0"/>
              <a:t> </a:t>
            </a:r>
            <a:r>
              <a:rPr lang="en-US" sz="1200" dirty="0" err="1"/>
              <a:t>mais</a:t>
            </a:r>
            <a:r>
              <a:rPr lang="en-US" sz="1200" dirty="0"/>
              <a:t> </a:t>
            </a:r>
            <a:r>
              <a:rPr lang="en-US" sz="1200" dirty="0" err="1"/>
              <a:t>robustas</a:t>
            </a:r>
            <a:r>
              <a:rPr lang="en-US" sz="1200" dirty="0"/>
              <a:t> e </a:t>
            </a:r>
            <a:r>
              <a:rPr lang="en-US" sz="1200" err="1"/>
              <a:t>viáveis</a:t>
            </a:r>
            <a:r>
              <a:rPr lang="en-US" sz="1200"/>
              <a:t>. Desafiar o </a:t>
            </a:r>
            <a:r>
              <a:rPr lang="en-US" sz="1200" i="1"/>
              <a:t>status quo</a:t>
            </a:r>
            <a:r>
              <a:rPr lang="en-US" sz="1200"/>
              <a:t> com ideias de organizações, produtos e processos inovadores. Entender os conceitos de viabilidade, escalabilidade e monetização.</a:t>
            </a:r>
            <a:endParaRPr lang="pt-BR" sz="12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71600" y="5229200"/>
            <a:ext cx="7851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GERENCIAR </a:t>
            </a:r>
            <a:r>
              <a:rPr lang="en-US" sz="1200" dirty="0"/>
              <a:t>a </a:t>
            </a:r>
            <a:r>
              <a:rPr lang="en-US" sz="1200" dirty="0" err="1"/>
              <a:t>empresa</a:t>
            </a:r>
            <a:r>
              <a:rPr lang="en-US" sz="1200" dirty="0"/>
              <a:t> </a:t>
            </a:r>
            <a:r>
              <a:rPr lang="en-US" sz="1200" dirty="0" err="1"/>
              <a:t>criada</a:t>
            </a:r>
            <a:r>
              <a:rPr lang="en-US" sz="1200" dirty="0"/>
              <a:t> no quarto </a:t>
            </a:r>
            <a:r>
              <a:rPr lang="en-US" sz="1200" dirty="0" err="1"/>
              <a:t>semestre</a:t>
            </a:r>
            <a:r>
              <a:rPr lang="en-US" sz="1200" dirty="0"/>
              <a:t>, </a:t>
            </a:r>
            <a:r>
              <a:rPr lang="en-US" sz="1200" dirty="0" err="1"/>
              <a:t>refinando</a:t>
            </a:r>
            <a:r>
              <a:rPr lang="en-US" sz="1200" dirty="0"/>
              <a:t> a </a:t>
            </a:r>
            <a:r>
              <a:rPr lang="en-US" sz="1200" dirty="0" err="1"/>
              <a:t>análise</a:t>
            </a:r>
            <a:r>
              <a:rPr lang="en-US" sz="1200" dirty="0"/>
              <a:t> de </a:t>
            </a:r>
            <a:r>
              <a:rPr lang="en-US" sz="1200" dirty="0" err="1"/>
              <a:t>investimentos</a:t>
            </a:r>
            <a:r>
              <a:rPr lang="en-US" sz="1200" dirty="0"/>
              <a:t>, o </a:t>
            </a:r>
            <a:r>
              <a:rPr lang="en-US" sz="1200" dirty="0" err="1"/>
              <a:t>detalhamento</a:t>
            </a:r>
            <a:r>
              <a:rPr lang="en-US" sz="1200" dirty="0"/>
              <a:t> dos </a:t>
            </a:r>
            <a:r>
              <a:rPr lang="en-US" sz="1200" dirty="0" err="1"/>
              <a:t>processos</a:t>
            </a:r>
            <a:r>
              <a:rPr lang="en-US" sz="1200" dirty="0"/>
              <a:t> de </a:t>
            </a:r>
            <a:r>
              <a:rPr lang="en-US" sz="1200" dirty="0" err="1"/>
              <a:t>produção</a:t>
            </a:r>
            <a:r>
              <a:rPr lang="en-US" sz="1200" dirty="0"/>
              <a:t> e as </a:t>
            </a:r>
            <a:r>
              <a:rPr lang="en-US" sz="1200" dirty="0" err="1"/>
              <a:t>estratégias</a:t>
            </a:r>
            <a:r>
              <a:rPr lang="en-US" sz="1200" dirty="0"/>
              <a:t> de </a:t>
            </a:r>
            <a:r>
              <a:rPr lang="en-US" sz="1200" dirty="0" err="1"/>
              <a:t>implementação</a:t>
            </a:r>
            <a:r>
              <a:rPr lang="en-US" sz="1200" dirty="0"/>
              <a:t> (com </a:t>
            </a:r>
            <a:r>
              <a:rPr lang="en-US" sz="1200" dirty="0" err="1"/>
              <a:t>respectivos</a:t>
            </a:r>
            <a:r>
              <a:rPr lang="en-US" sz="1200" dirty="0"/>
              <a:t> </a:t>
            </a:r>
            <a:r>
              <a:rPr lang="en-US" sz="1200" dirty="0" err="1"/>
              <a:t>custos</a:t>
            </a:r>
            <a:r>
              <a:rPr lang="en-US" sz="1200" dirty="0"/>
              <a:t> e </a:t>
            </a:r>
            <a:r>
              <a:rPr lang="en-US" sz="1200" dirty="0" err="1"/>
              <a:t>impactos</a:t>
            </a:r>
            <a:r>
              <a:rPr lang="en-US" sz="1200" dirty="0"/>
              <a:t>), de forma a </a:t>
            </a:r>
            <a:r>
              <a:rPr lang="en-US" sz="1200" dirty="0" err="1"/>
              <a:t>tornar</a:t>
            </a:r>
            <a:r>
              <a:rPr lang="en-US" sz="1200" dirty="0"/>
              <a:t> o </a:t>
            </a:r>
            <a:r>
              <a:rPr lang="en-US" sz="1200" dirty="0" err="1"/>
              <a:t>plano</a:t>
            </a:r>
            <a:r>
              <a:rPr lang="en-US" sz="1200" dirty="0"/>
              <a:t> </a:t>
            </a:r>
            <a:r>
              <a:rPr lang="en-US" sz="1200" dirty="0" err="1"/>
              <a:t>detalhado</a:t>
            </a:r>
            <a:r>
              <a:rPr lang="en-US" sz="1200" dirty="0"/>
              <a:t> e </a:t>
            </a:r>
            <a:r>
              <a:rPr lang="en-US" sz="1200" dirty="0" err="1"/>
              <a:t>viável</a:t>
            </a:r>
            <a:r>
              <a:rPr lang="en-US" sz="1200" dirty="0"/>
              <a:t> para </a:t>
            </a:r>
            <a:r>
              <a:rPr lang="en-US" sz="1200" dirty="0" err="1"/>
              <a:t>implementação</a:t>
            </a:r>
            <a:r>
              <a:rPr lang="en-US" sz="1200" dirty="0"/>
              <a:t> da </a:t>
            </a:r>
            <a:r>
              <a:rPr lang="en-US" sz="1200" dirty="0" err="1"/>
              <a:t>empresa</a:t>
            </a:r>
            <a:r>
              <a:rPr lang="en-US" sz="1200"/>
              <a:t>. Buscar a consistência entre a ideia (CRIAÇÃO) e sua implementação (GERENCIAMENTO)</a:t>
            </a:r>
            <a:endParaRPr lang="pt-BR" sz="12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987971" y="6095037"/>
            <a:ext cx="785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GERENCIAR</a:t>
            </a:r>
            <a:r>
              <a:rPr lang="en-US" sz="1200" dirty="0"/>
              <a:t> a “</a:t>
            </a:r>
            <a:r>
              <a:rPr lang="en-US" sz="1200" dirty="0" err="1"/>
              <a:t>crise</a:t>
            </a:r>
            <a:r>
              <a:rPr lang="en-US" sz="1200" dirty="0"/>
              <a:t>” </a:t>
            </a:r>
            <a:r>
              <a:rPr lang="en-US" sz="1200" dirty="0" err="1"/>
              <a:t>criada</a:t>
            </a:r>
            <a:r>
              <a:rPr lang="en-US" sz="1200" dirty="0"/>
              <a:t> </a:t>
            </a:r>
            <a:r>
              <a:rPr lang="en-US" sz="1200" dirty="0" err="1"/>
              <a:t>pela</a:t>
            </a:r>
            <a:r>
              <a:rPr lang="en-US" sz="1200" dirty="0"/>
              <a:t> </a:t>
            </a:r>
            <a:r>
              <a:rPr lang="en-US" sz="1200" dirty="0" err="1"/>
              <a:t>mudança</a:t>
            </a:r>
            <a:r>
              <a:rPr lang="en-US" sz="1200" dirty="0"/>
              <a:t> </a:t>
            </a:r>
            <a:r>
              <a:rPr lang="en-US" sz="1200" dirty="0" err="1"/>
              <a:t>estratégica</a:t>
            </a:r>
            <a:r>
              <a:rPr lang="en-US" sz="1200" dirty="0"/>
              <a:t> </a:t>
            </a:r>
            <a:r>
              <a:rPr lang="en-US" sz="1200" dirty="0" err="1"/>
              <a:t>mais</a:t>
            </a:r>
            <a:r>
              <a:rPr lang="en-US" sz="1200" dirty="0"/>
              <a:t> </a:t>
            </a:r>
            <a:r>
              <a:rPr lang="en-US" sz="1200" dirty="0" err="1"/>
              <a:t>abrupta</a:t>
            </a:r>
            <a:r>
              <a:rPr lang="en-US" sz="1200" dirty="0"/>
              <a:t>, </a:t>
            </a:r>
            <a:r>
              <a:rPr lang="en-US" sz="1200" dirty="0" err="1"/>
              <a:t>através</a:t>
            </a:r>
            <a:r>
              <a:rPr lang="en-US" sz="1200" dirty="0"/>
              <a:t> da </a:t>
            </a:r>
            <a:r>
              <a:rPr lang="en-US" sz="1200" dirty="0" err="1"/>
              <a:t>internacionalização</a:t>
            </a:r>
            <a:r>
              <a:rPr lang="en-US" sz="1200" dirty="0"/>
              <a:t> – </a:t>
            </a:r>
            <a:r>
              <a:rPr lang="en-US" sz="1200" dirty="0" err="1"/>
              <a:t>alterações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todas</a:t>
            </a:r>
            <a:r>
              <a:rPr lang="en-US" sz="1200" dirty="0"/>
              <a:t> as </a:t>
            </a:r>
            <a:r>
              <a:rPr lang="en-US" sz="1200" dirty="0" err="1"/>
              <a:t>premissas</a:t>
            </a:r>
            <a:r>
              <a:rPr lang="en-US" sz="1200" dirty="0"/>
              <a:t> e </a:t>
            </a:r>
            <a:r>
              <a:rPr lang="en-US" sz="1200" dirty="0" err="1"/>
              <a:t>elementos</a:t>
            </a:r>
            <a:r>
              <a:rPr lang="en-US" sz="1200" dirty="0"/>
              <a:t> do </a:t>
            </a:r>
            <a:r>
              <a:rPr lang="en-US" sz="1200" dirty="0" err="1"/>
              <a:t>negócio</a:t>
            </a:r>
            <a:r>
              <a:rPr lang="en-US" sz="1200" dirty="0"/>
              <a:t> </a:t>
            </a:r>
            <a:r>
              <a:rPr lang="en-US" sz="1200" dirty="0" err="1"/>
              <a:t>estabelecido</a:t>
            </a:r>
            <a:r>
              <a:rPr lang="en-US" sz="1200" dirty="0"/>
              <a:t>, o </a:t>
            </a:r>
            <a:r>
              <a:rPr lang="en-US" sz="1200" dirty="0" err="1"/>
              <a:t>que</a:t>
            </a:r>
            <a:r>
              <a:rPr lang="en-US" sz="1200" dirty="0"/>
              <a:t> </a:t>
            </a:r>
            <a:r>
              <a:rPr lang="en-US" sz="1200" dirty="0" err="1"/>
              <a:t>possibilita</a:t>
            </a:r>
            <a:r>
              <a:rPr lang="en-US" sz="1200" dirty="0"/>
              <a:t> </a:t>
            </a:r>
            <a:r>
              <a:rPr lang="en-US" sz="1200" dirty="0" err="1"/>
              <a:t>uma</a:t>
            </a:r>
            <a:r>
              <a:rPr lang="en-US" sz="1200" dirty="0"/>
              <a:t> </a:t>
            </a:r>
            <a:r>
              <a:rPr lang="en-US" sz="1200" dirty="0" err="1"/>
              <a:t>conclusão</a:t>
            </a:r>
            <a:r>
              <a:rPr lang="en-US" sz="1200" dirty="0"/>
              <a:t> </a:t>
            </a:r>
            <a:r>
              <a:rPr lang="en-US" sz="1200" dirty="0" err="1"/>
              <a:t>sobre</a:t>
            </a:r>
            <a:r>
              <a:rPr lang="en-US" sz="1200" dirty="0"/>
              <a:t> </a:t>
            </a:r>
            <a:r>
              <a:rPr lang="en-US" sz="1200" dirty="0" err="1"/>
              <a:t>Viabilidade</a:t>
            </a:r>
            <a:r>
              <a:rPr lang="en-US" sz="1200" dirty="0"/>
              <a:t> e </a:t>
            </a:r>
            <a:r>
              <a:rPr lang="en-US" sz="1200" dirty="0" err="1"/>
              <a:t>Atratividade</a:t>
            </a:r>
            <a:r>
              <a:rPr lang="en-US" sz="1200" dirty="0"/>
              <a:t> da </a:t>
            </a:r>
            <a:r>
              <a:rPr lang="en-US" sz="1200" dirty="0" err="1"/>
              <a:t>Internacionalização</a:t>
            </a:r>
            <a:r>
              <a:rPr lang="en-US" sz="1200" dirty="0"/>
              <a:t>, </a:t>
            </a:r>
            <a:r>
              <a:rPr lang="en-US" sz="1200" dirty="0" err="1"/>
              <a:t>quando</a:t>
            </a:r>
            <a:r>
              <a:rPr lang="en-US" sz="1200" dirty="0"/>
              <a:t> </a:t>
            </a:r>
            <a:r>
              <a:rPr lang="en-US" sz="1200" dirty="0" err="1"/>
              <a:t>comparada</a:t>
            </a:r>
            <a:r>
              <a:rPr lang="en-US" sz="1200" dirty="0"/>
              <a:t> à </a:t>
            </a:r>
            <a:r>
              <a:rPr lang="en-US" sz="1200" dirty="0" err="1"/>
              <a:t>estratégia</a:t>
            </a:r>
            <a:r>
              <a:rPr lang="en-US" sz="1200" dirty="0"/>
              <a:t> </a:t>
            </a:r>
            <a:r>
              <a:rPr lang="en-US" sz="1200" dirty="0" err="1"/>
              <a:t>doméstica</a:t>
            </a:r>
            <a:r>
              <a:rPr lang="en-US" sz="1200" dirty="0"/>
              <a:t>.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07504" y="98072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SEMESTRE</a:t>
            </a:r>
          </a:p>
        </p:txBody>
      </p:sp>
    </p:spTree>
    <p:extLst>
      <p:ext uri="{BB962C8B-B14F-4D97-AF65-F5344CB8AC3E}">
        <p14:creationId xmlns:p14="http://schemas.microsoft.com/office/powerpoint/2010/main" val="179780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1166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DIRETRIZES</a:t>
            </a:r>
          </a:p>
        </p:txBody>
      </p:sp>
    </p:spTree>
    <p:extLst>
      <p:ext uri="{BB962C8B-B14F-4D97-AF65-F5344CB8AC3E}">
        <p14:creationId xmlns:p14="http://schemas.microsoft.com/office/powerpoint/2010/main" val="3615395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3932</Words>
  <Application>Microsoft Office PowerPoint</Application>
  <PresentationFormat>Apresentação na tela (4:3)</PresentationFormat>
  <Paragraphs>229</Paragraphs>
  <Slides>19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ALEXANDRE SERRANO</cp:lastModifiedBy>
  <cp:revision>167</cp:revision>
  <dcterms:created xsi:type="dcterms:W3CDTF">2013-10-10T17:31:52Z</dcterms:created>
  <dcterms:modified xsi:type="dcterms:W3CDTF">2022-02-09T22:10:45Z</dcterms:modified>
</cp:coreProperties>
</file>