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7315200" cx="10972800"/>
  <p:notesSz cx="6858000" cy="9144000"/>
  <p:embeddedFontLst>
    <p:embeddedFont>
      <p:font typeface="Roboto"/>
      <p:regular r:id="rId73"/>
      <p:bold r:id="rId74"/>
      <p:italic r:id="rId75"/>
      <p:boldItalic r:id="rId76"/>
    </p:embeddedFont>
    <p:embeddedFont>
      <p:font typeface="Karla"/>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039E3F-936B-4F4B-883E-4ACB0227B4F3}">
  <a:tblStyle styleId="{98039E3F-936B-4F4B-883E-4ACB0227B4F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345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Karl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italic.fntdata"/><Relationship Id="rId30" Type="http://schemas.openxmlformats.org/officeDocument/2006/relationships/slide" Target="slides/slide24.xml"/><Relationship Id="rId74" Type="http://schemas.openxmlformats.org/officeDocument/2006/relationships/font" Target="fonts/Roboto-bold.fntdata"/><Relationship Id="rId33" Type="http://schemas.openxmlformats.org/officeDocument/2006/relationships/slide" Target="slides/slide27.xml"/><Relationship Id="rId77" Type="http://schemas.openxmlformats.org/officeDocument/2006/relationships/font" Target="fonts/Karla-regular.fntdata"/><Relationship Id="rId32" Type="http://schemas.openxmlformats.org/officeDocument/2006/relationships/slide" Target="slides/slide26.xml"/><Relationship Id="rId76" Type="http://schemas.openxmlformats.org/officeDocument/2006/relationships/font" Target="fonts/Roboto-boldItalic.fntdata"/><Relationship Id="rId35" Type="http://schemas.openxmlformats.org/officeDocument/2006/relationships/slide" Target="slides/slide29.xml"/><Relationship Id="rId79" Type="http://schemas.openxmlformats.org/officeDocument/2006/relationships/font" Target="fonts/Karla-italic.fntdata"/><Relationship Id="rId34" Type="http://schemas.openxmlformats.org/officeDocument/2006/relationships/slide" Target="slides/slide28.xml"/><Relationship Id="rId78" Type="http://schemas.openxmlformats.org/officeDocument/2006/relationships/font" Target="fonts/Karla-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6cc9bfbbf_3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more and more users around the world become conscious about the privacy and securityrelated concerns in social media platforms, alternatives to these platforms are being explored. The idea of Decentralized Social Networks is being favored by a community, which keeps increasing with every passing day, as more and more people become aware of and understand it. Decentralized social networks bring with them a wide number of internet values, such as enhanced privacy, security, transparency, incentivization, elimination of third parties, and opensource. These are some values we believe in, and feel are the need of the time, which made us choose this project.</a:t>
            </a:r>
            <a:endParaRPr/>
          </a:p>
        </p:txBody>
      </p:sp>
      <p:sp>
        <p:nvSpPr>
          <p:cNvPr id="160" name="Google Shape;160;gb6cc9bfbbf_3_2: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6cc9bfbbf_4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Lately, many research efforts have been devoted to the various functional aspects of OSNs, which make the OSN systems more and more convenient for users [4]. However, at the same time, the privacy of users is found to be easily compromised in OSNs. Although most OSNs allow users to adjust privacy settings to limit other users’ access, there are no good technical solutions to regulate OSN providers’ access or prevent them from providing data to third parties.  </a:t>
            </a:r>
            <a:endParaRPr/>
          </a:p>
          <a:p>
            <a:pPr indent="0" lvl="0" marL="0" rtl="0" algn="l">
              <a:spcBef>
                <a:spcPts val="0"/>
              </a:spcBef>
              <a:spcAft>
                <a:spcPts val="0"/>
              </a:spcAft>
              <a:buNone/>
            </a:pPr>
            <a:r>
              <a:rPr lang="en-US"/>
              <a:t>OSNs with central structures can fully grasp all users’ information, and in the meanwhile, users can only believe that the OSN providers can protect their private information. In this situation, users cannot even make sure that the OSN providers will actually delete their data when they choose to delete their information after destructing their accounts</a:t>
            </a:r>
            <a:endParaRPr/>
          </a:p>
        </p:txBody>
      </p:sp>
      <p:sp>
        <p:nvSpPr>
          <p:cNvPr id="176" name="Google Shape;176;gb6cc9bfbbf_4_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6cc9bfbbf_7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has incited a long-running debate about whether this trade of data for a "personalized experienced" is moral or not.</a:t>
            </a:r>
            <a:endParaRPr/>
          </a:p>
        </p:txBody>
      </p:sp>
      <p:sp>
        <p:nvSpPr>
          <p:cNvPr id="184" name="Google Shape;184;gb6cc9bfbbf_7_24: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2" name="Google Shape;19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it isn’t a standalone website that you can access — it is a network of hundreds of different communities that each own an instance of the code. It allows the participants of the social network to be more in control of their data, and decide who gets access to what part of it. It also allows the participants who are creators of some kind, to monetize and earn tokens equivalent to major cryptocurrencies, and incentivize participants who assist the network in their own ways. </a:t>
            </a:r>
            <a:endParaRPr/>
          </a:p>
        </p:txBody>
      </p:sp>
      <p:sp>
        <p:nvSpPr>
          <p:cNvPr id="202" name="Google Shape;202;p12: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6cc9bfbbf_4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Blockchain is a system of recording information in a way that makes it difficult or impossible to change, hack, or cheat the system. [9,10] A blockchain is essentially a digital ledger of transactions that is duplicated and distributed across the entire network of computer systems on the blockchain</a:t>
            </a:r>
            <a:endParaRPr/>
          </a:p>
        </p:txBody>
      </p:sp>
      <p:sp>
        <p:nvSpPr>
          <p:cNvPr id="210" name="Google Shape;210;gb6cc9bfbbf_4_34: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6cc9bfbbf_4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b6cc9bfbbf_4_27: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6cc9bfbbf_4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Unlike the end-to-end encrypted chats in WhatsApp, Signal doesn’t track you, share your data and invade your privacy. </a:t>
            </a:r>
            <a:br>
              <a:rPr lang="en-US"/>
            </a:br>
            <a:br>
              <a:rPr lang="en-US"/>
            </a:br>
            <a:r>
              <a:rPr lang="en-US"/>
              <a:t>Mastodon isn’t a single website like Twitter, it’s a network of thousands of communities operated by different organizations and individuals that provide a seamless social media experience.</a:t>
            </a:r>
            <a:br>
              <a:rPr lang="en-US"/>
            </a:br>
            <a:br>
              <a:rPr lang="en-US"/>
            </a:br>
            <a:r>
              <a:rPr lang="en-US"/>
              <a:t>Diaspora was one of the earliest decentralized social networks. This was back in 2010 and Diaspora was touted as a Facebook alternative</a:t>
            </a:r>
            <a:br>
              <a:rPr lang="en-US"/>
            </a:br>
            <a:br>
              <a:rPr lang="en-US"/>
            </a:br>
            <a:r>
              <a:rPr lang="en-US"/>
              <a:t>On Minds, you can post videos, blogs, images and set statuses. You can also message and video chat securely with groups or directly with friends. Trending feeds and hashtags allows you to discover articles of your interest. You also have the option to earn tokens for your contributions. These tokens can be used to upgrade your channel. Creators can receive direct payments in USD, Bitcoin and Ether from fans.</a:t>
            </a:r>
            <a:endParaRPr/>
          </a:p>
        </p:txBody>
      </p:sp>
      <p:sp>
        <p:nvSpPr>
          <p:cNvPr id="227" name="Google Shape;227;gb6cc9bfbbf_4_43: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6cc9bfbbf_4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DAO: like a regular big corp, but autonomous, meaning less human intervention. DAOs run by a programming code written on a collection of smart contracts written on a Blockchain. So where do humans stand in this scenario? </a:t>
            </a:r>
            <a:endParaRPr/>
          </a:p>
          <a:p>
            <a:pPr indent="0" lvl="0" marL="0" rtl="0" algn="l">
              <a:spcBef>
                <a:spcPts val="0"/>
              </a:spcBef>
              <a:spcAft>
                <a:spcPts val="0"/>
              </a:spcAft>
              <a:buClr>
                <a:schemeClr val="dk1"/>
              </a:buClr>
              <a:buSzPts val="1100"/>
              <a:buFont typeface="Arial"/>
              <a:buNone/>
            </a:pPr>
            <a:r>
              <a:rPr lang="en-US"/>
              <a:t>DAOs can have stakeholders that can vote on changes. DAO Stakeholders own tokens or stakes in the company, and use these to vote. How they get tokens depends on the specific business model. In a perfect DAO, every investor gets an opportunity to shape the organization. Innovative ideas can be put forward by every investor which will be considered by the organization.</a:t>
            </a:r>
            <a:endParaRPr/>
          </a:p>
          <a:p>
            <a:pPr indent="0" lvl="0" marL="0" rtl="0" algn="l">
              <a:spcBef>
                <a:spcPts val="0"/>
              </a:spcBef>
              <a:spcAft>
                <a:spcPts val="0"/>
              </a:spcAft>
              <a:buNone/>
            </a:pPr>
            <a:r>
              <a:t/>
            </a:r>
            <a:endParaRPr/>
          </a:p>
        </p:txBody>
      </p:sp>
      <p:sp>
        <p:nvSpPr>
          <p:cNvPr id="243" name="Google Shape;243;gb6cc9bfbbf_4_62: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6cc9bfbbf_9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b6cc9bfbbf_9_0: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6cc9bfbbf_4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b6cc9bfbbf_4_79: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c0d29654c_0_8: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c0d29654c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dc0d29654c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c0d29654c_0_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dc0d29654c_0_252: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c0d29654c_0_2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dc0d29654c_0_26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c0d29654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dc0d29654c_0_0: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c0d29654c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dc0d29654c_0_28: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c0d29654c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dc0d29654c_0_37: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c0d29654c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dc0d29654c_0_56: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c0d29654c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dc0d29654c_0_65: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Lately, people all over the world have been expressing privacy concerns while using the current social media, such as Facebook, WhatsApp, Instagram. This made people consider, is there any other choice? Are there any alternativess? So, decentralized social networks is one great alternative to consider.</a:t>
            </a:r>
            <a:br>
              <a:rPr lang="en-US"/>
            </a:br>
            <a:r>
              <a:rPr lang="en-US"/>
              <a:t>2) Blockchain is the technology that is generally used to implement DSNs and cryptocurrencies, hence it becomes important to understand, “What is Blockchain”.</a:t>
            </a:r>
            <a:endParaRPr/>
          </a:p>
          <a:p>
            <a:pPr indent="0" lvl="0" marL="0" rtl="0" algn="l">
              <a:spcBef>
                <a:spcPts val="0"/>
              </a:spcBef>
              <a:spcAft>
                <a:spcPts val="0"/>
              </a:spcAft>
              <a:buNone/>
            </a:pPr>
            <a:r>
              <a:rPr lang="en-US"/>
              <a:t>3) Blockchain systems have consensus algorithms in them, which determine how the system will behave. Hence we analyze some of the major consensus algorithms in our project</a:t>
            </a:r>
            <a:endParaRPr/>
          </a:p>
          <a:p>
            <a:pPr indent="0" lvl="0" marL="0" rtl="0" algn="l">
              <a:spcBef>
                <a:spcPts val="0"/>
              </a:spcBef>
              <a:spcAft>
                <a:spcPts val="0"/>
              </a:spcAft>
              <a:buNone/>
            </a:pPr>
            <a:r>
              <a:rPr lang="en-US"/>
              <a:t>4)  Smart Contracts ensure the </a:t>
            </a:r>
            <a:r>
              <a:rPr lang="en-US"/>
              <a:t>reliability</a:t>
            </a:r>
            <a:r>
              <a:rPr lang="en-US"/>
              <a:t> and performance of the system, which makes it ideal for secure software development</a:t>
            </a:r>
            <a:endParaRPr/>
          </a:p>
        </p:txBody>
      </p:sp>
      <p:sp>
        <p:nvSpPr>
          <p:cNvPr id="105" name="Google Shape;105;p4: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c0d29654c_0_233: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4" name="Google Shape;354;gdc0d29654c_0_2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dc0d29654c_0_2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c0d29654c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dc0d29654c_0_105: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dc0d29654c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dc0d29654c_0_113: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dc0d29654c_0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dc0d29654c_0_123: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c0d29654c_0_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dc0d29654c_0_133: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c0d29654c_0_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dc0d29654c_0_142: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c0d29654c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dc0d29654c_0_155: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dc0d29654c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dc0d29654c_0_188: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dc0d29654c_0_2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dc0d29654c_0_21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dc0d29654c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dc0d29654c_0_219: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dc0d29654c_0_45: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dc0d29654c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dc0d29654c_0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b6cc9bfbbf_2_0: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b6cc9bfbbf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 consensus algorithm comes into play when a new block is to be added to the blockchain. When a miner mines a new block, this block is shared with peers, they then check and verify the block’s hash first and then decide mutually with each other if this block should be added to blockchain, this is called consensus. A consensus should be fault tolerant ie even if a node in the distributed system fails, it should not affect the decision making of the consensus algo.</a:t>
            </a:r>
            <a:endParaRPr/>
          </a:p>
        </p:txBody>
      </p:sp>
      <p:sp>
        <p:nvSpPr>
          <p:cNvPr id="476" name="Google Shape;476;gb6cc9bfbbf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6cc9bfbbf_10_0: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b6cc9bfbbf_1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Due to increase in awareness about data privacy, blockchain based </a:t>
            </a:r>
            <a:r>
              <a:rPr lang="en-US"/>
              <a:t>applications are increasing in number, and as consensus is the backbone of security in blockchain systems it is neccessary to study and analyse these algorithms. </a:t>
            </a:r>
            <a:r>
              <a:rPr lang="en-US" sz="400"/>
              <a:t>.</a:t>
            </a:r>
            <a:r>
              <a:rPr lang="en-US"/>
              <a:t>By comparing different algorithms we know which one would be best suitable for our use case</a:t>
            </a:r>
            <a:endParaRPr sz="400"/>
          </a:p>
        </p:txBody>
      </p:sp>
      <p:sp>
        <p:nvSpPr>
          <p:cNvPr id="485" name="Google Shape;485;gb6cc9bfbbf_1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b6cc9bfbbf_10_7: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b6cc9bfbbf_1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b6cc9bfbbf_1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6cc9bfbbf_2_17: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6cc9bfbbf_2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gb6cc9bfbbf_2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6cc9bfbbf_2_56: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6cc9bfbbf_2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b6cc9bfbbf_2_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b6cc9bfbbf_2_33: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0" name="Google Shape;520;gb6cc9bfbbf_2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b6cc9bfbbf_2_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6cc9bfbbf_2_10: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b6cc9bfbbf_2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gb6cc9bfbbf_2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b6cc9bfbbf_2_79: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b6cc9bfbbf_2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gb6cc9bfbbf_2_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b6cc9bfbbf_2_72: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b6cc9bfbbf_2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Pow limitations include </a:t>
            </a:r>
            <a:r>
              <a:rPr lang="en-US"/>
              <a:t>enormous</a:t>
            </a:r>
            <a:r>
              <a:rPr lang="en-US"/>
              <a:t> energy consumption which </a:t>
            </a:r>
            <a:r>
              <a:rPr lang="en-US"/>
              <a:t>adversely</a:t>
            </a:r>
            <a:r>
              <a:rPr lang="en-US"/>
              <a:t> affects the </a:t>
            </a:r>
            <a:r>
              <a:rPr lang="en-US"/>
              <a:t>environment</a:t>
            </a:r>
            <a:r>
              <a:rPr lang="en-US"/>
              <a:t>, mining centralization is miners having large mining rigs will always be able to mine more blocks</a:t>
            </a:r>
            <a:endParaRPr/>
          </a:p>
        </p:txBody>
      </p:sp>
      <p:sp>
        <p:nvSpPr>
          <p:cNvPr id="549" name="Google Shape;549;gb6cc9bfbbf_2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b6cc9bfbbf_2_65: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b6cc9bfbbf_2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PoS algo is where …., ,if some node tries to add malicious information then its stake is taken away. In PoS it is very expensive to perform the 51% attack because all 51% voters will lose stake. Collusion is where more than 50% voters communicate with each other and try to add a malicious block, </a:t>
            </a:r>
            <a:endParaRPr/>
          </a:p>
        </p:txBody>
      </p:sp>
      <p:sp>
        <p:nvSpPr>
          <p:cNvPr id="558" name="Google Shape;558;gb6cc9bfbbf_2_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b6cc9bfbbf_2_87: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b6cc9bfbbf_2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700"/>
              <a:t>Deciding whether to commit a distributed transaction to a database</a:t>
            </a:r>
            <a:endParaRPr sz="1700"/>
          </a:p>
          <a:p>
            <a:pPr indent="0" lvl="0" marL="0" rtl="0" algn="l">
              <a:spcBef>
                <a:spcPts val="1000"/>
              </a:spcBef>
              <a:spcAft>
                <a:spcPts val="1000"/>
              </a:spcAft>
              <a:buNone/>
            </a:pPr>
            <a:r>
              <a:rPr lang="en-US" sz="1100">
                <a:latin typeface="Arial"/>
                <a:ea typeface="Arial"/>
                <a:cs typeface="Arial"/>
                <a:sym typeface="Arial"/>
              </a:rPr>
              <a:t>A </a:t>
            </a:r>
            <a:r>
              <a:rPr b="1" lang="en-US" sz="1100">
                <a:latin typeface="Arial"/>
                <a:ea typeface="Arial"/>
                <a:cs typeface="Arial"/>
                <a:sym typeface="Arial"/>
              </a:rPr>
              <a:t>state machine</a:t>
            </a:r>
            <a:r>
              <a:rPr lang="en-US" sz="1100">
                <a:latin typeface="Arial"/>
                <a:ea typeface="Arial"/>
                <a:cs typeface="Arial"/>
                <a:sym typeface="Arial"/>
              </a:rPr>
              <a:t> is a computer science concept whereby a </a:t>
            </a:r>
            <a:r>
              <a:rPr b="1" lang="en-US" sz="1100">
                <a:latin typeface="Arial"/>
                <a:ea typeface="Arial"/>
                <a:cs typeface="Arial"/>
                <a:sym typeface="Arial"/>
              </a:rPr>
              <a:t>machine</a:t>
            </a:r>
            <a:r>
              <a:rPr lang="en-US" sz="1100">
                <a:latin typeface="Arial"/>
                <a:ea typeface="Arial"/>
                <a:cs typeface="Arial"/>
                <a:sym typeface="Arial"/>
              </a:rPr>
              <a:t> can have multiple </a:t>
            </a:r>
            <a:r>
              <a:rPr b="1" lang="en-US" sz="1100">
                <a:latin typeface="Arial"/>
                <a:ea typeface="Arial"/>
                <a:cs typeface="Arial"/>
                <a:sym typeface="Arial"/>
              </a:rPr>
              <a:t>states</a:t>
            </a:r>
            <a:r>
              <a:rPr lang="en-US" sz="1100">
                <a:latin typeface="Arial"/>
                <a:ea typeface="Arial"/>
                <a:cs typeface="Arial"/>
                <a:sym typeface="Arial"/>
              </a:rPr>
              <a:t>, but only one at any given time. There is a </a:t>
            </a:r>
            <a:r>
              <a:rPr b="1" lang="en-US" sz="1100">
                <a:latin typeface="Arial"/>
                <a:ea typeface="Arial"/>
                <a:cs typeface="Arial"/>
                <a:sym typeface="Arial"/>
              </a:rPr>
              <a:t>state</a:t>
            </a:r>
            <a:r>
              <a:rPr lang="en-US" sz="1100">
                <a:latin typeface="Arial"/>
                <a:ea typeface="Arial"/>
                <a:cs typeface="Arial"/>
                <a:sym typeface="Arial"/>
              </a:rPr>
              <a:t> , which describes the current </a:t>
            </a:r>
            <a:r>
              <a:rPr b="1" lang="en-US" sz="1100">
                <a:latin typeface="Arial"/>
                <a:ea typeface="Arial"/>
                <a:cs typeface="Arial"/>
                <a:sym typeface="Arial"/>
              </a:rPr>
              <a:t>state</a:t>
            </a:r>
            <a:r>
              <a:rPr lang="en-US" sz="1100">
                <a:latin typeface="Arial"/>
                <a:ea typeface="Arial"/>
                <a:cs typeface="Arial"/>
                <a:sym typeface="Arial"/>
              </a:rPr>
              <a:t> of the system, and transactions , that trigger </a:t>
            </a:r>
            <a:r>
              <a:rPr b="1" lang="en-US" sz="1100">
                <a:latin typeface="Arial"/>
                <a:ea typeface="Arial"/>
                <a:cs typeface="Arial"/>
                <a:sym typeface="Arial"/>
              </a:rPr>
              <a:t>state</a:t>
            </a:r>
            <a:r>
              <a:rPr lang="en-US" sz="1100">
                <a:latin typeface="Arial"/>
                <a:ea typeface="Arial"/>
                <a:cs typeface="Arial"/>
                <a:sym typeface="Arial"/>
              </a:rPr>
              <a:t> transitions.</a:t>
            </a:r>
            <a:endParaRPr sz="1700"/>
          </a:p>
        </p:txBody>
      </p:sp>
      <p:sp>
        <p:nvSpPr>
          <p:cNvPr id="567" name="Google Shape;567;gb6cc9bfbbf_2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b6cc9bfbbf_2_95: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b6cc9bfbbf_2_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66700" lvl="0" marL="457200" rtl="0" algn="l">
              <a:spcBef>
                <a:spcPts val="360"/>
              </a:spcBef>
              <a:spcAft>
                <a:spcPts val="0"/>
              </a:spcAft>
              <a:buClr>
                <a:schemeClr val="dk1"/>
              </a:buClr>
              <a:buSzPts val="600"/>
              <a:buChar char="●"/>
            </a:pPr>
            <a:r>
              <a:rPr lang="en-US" sz="1200"/>
              <a:t>With popularization of crypto-currencies, blockchain and consensus are an important part of modern technology</a:t>
            </a:r>
            <a:endParaRPr sz="1200"/>
          </a:p>
          <a:p>
            <a:pPr indent="-234950" lvl="0" marL="457200" rtl="0" algn="l">
              <a:spcBef>
                <a:spcPts val="1000"/>
              </a:spcBef>
              <a:spcAft>
                <a:spcPts val="1000"/>
              </a:spcAft>
              <a:buClr>
                <a:schemeClr val="dk1"/>
              </a:buClr>
              <a:buSzPts val="100"/>
              <a:buChar char="●"/>
            </a:pPr>
            <a:r>
              <a:rPr lang="en-US" sz="1100"/>
              <a:t>The consensus protocol is the guarantee for the stable operation of blockchain systems.</a:t>
            </a:r>
            <a:endParaRPr sz="100"/>
          </a:p>
        </p:txBody>
      </p:sp>
      <p:sp>
        <p:nvSpPr>
          <p:cNvPr id="576" name="Google Shape;576;gb6cc9bfbbf_2_9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b6cc9bfbbf_2_102: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b6cc9bfbbf_2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gb6cc9bfbbf_2_1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dc0d29654c_0_99: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dc0d29654c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gdc0d29654c_0_9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ea6afbc357eba5f_14: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ea6afbc357eba5f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g1ea6afbc357eba5f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8bf69c7dee052a_0: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8bf69c7dee052a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g8bf69c7dee052a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8bf69c7dee052a_6: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8bf69c7dee052a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g8bf69c7dee052a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58c765a9b218280a_5: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58c765a9b218280a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g58c765a9b218280a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8bf69c7dee052a_14: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8bf69c7dee052a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g8bf69c7dee052a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58c765a9b218280a_0: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58c765a9b218280a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g58c765a9b218280a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874881fd6393139_5: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874881fd6393139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g1874881fd6393139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874881fd6393139_13: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874881fd6393139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g1874881fd6393139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fb8a75543fcceff_2: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fb8a75543fcceff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g1fb8a75543fcceff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8bf69c7dee052a_22: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8bf69c7dee052a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g8bf69c7dee052a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8bf69c7dee052a_27: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8bf69c7dee052a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g8bf69c7dee052a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16: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c0d29654c_0_20: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c0d29654c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dc0d29654c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6cc9bfbbf_7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 many believe these changes aren’t necessarily positive. In recent years, many social networks have caught the attention of internet activists, which brought to light the privacy-invasive model of these social networks. They can fully grasp all users’ information, and in the meanwhile, users can only trust them for protecting their private information. However, it was revealed that these networks use this data not only for marketing purposes, but there were trades of these data between corporations as well.</a:t>
            </a:r>
            <a:endParaRPr/>
          </a:p>
        </p:txBody>
      </p:sp>
      <p:sp>
        <p:nvSpPr>
          <p:cNvPr id="152" name="Google Shape;152;gb6cc9bfbbf_7_14: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822960" y="2272455"/>
            <a:ext cx="9326880" cy="1568027"/>
          </a:xfrm>
          <a:prstGeom prst="rect">
            <a:avLst/>
          </a:prstGeom>
          <a:noFill/>
          <a:ln>
            <a:noFill/>
          </a:ln>
        </p:spPr>
        <p:txBody>
          <a:bodyPr anchorCtr="0" anchor="ctr" bIns="52225" lIns="104475" spcFirstLastPara="1" rIns="104475" wrap="square" tIns="522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645920" y="4145280"/>
            <a:ext cx="7680960" cy="1869440"/>
          </a:xfrm>
          <a:prstGeom prst="rect">
            <a:avLst/>
          </a:prstGeom>
          <a:noFill/>
          <a:ln>
            <a:noFill/>
          </a:ln>
        </p:spPr>
        <p:txBody>
          <a:bodyPr anchorCtr="0" anchor="t" bIns="52225" lIns="104475" spcFirstLastPara="1" rIns="104475" wrap="square" tIns="52225">
            <a:normAutofit/>
          </a:bodyPr>
          <a:lstStyle>
            <a:lvl1pPr lvl="0" algn="ctr">
              <a:spcBef>
                <a:spcPts val="740"/>
              </a:spcBef>
              <a:spcAft>
                <a:spcPts val="0"/>
              </a:spcAft>
              <a:buClr>
                <a:srgbClr val="888888"/>
              </a:buClr>
              <a:buSzPts val="3700"/>
              <a:buNone/>
              <a:defRPr>
                <a:solidFill>
                  <a:srgbClr val="888888"/>
                </a:solidFill>
              </a:defRPr>
            </a:lvl1pPr>
            <a:lvl2pPr lvl="1" algn="ctr">
              <a:spcBef>
                <a:spcPts val="640"/>
              </a:spcBef>
              <a:spcAft>
                <a:spcPts val="0"/>
              </a:spcAft>
              <a:buClr>
                <a:srgbClr val="888888"/>
              </a:buClr>
              <a:buSzPts val="3200"/>
              <a:buNone/>
              <a:defRPr>
                <a:solidFill>
                  <a:srgbClr val="888888"/>
                </a:solidFill>
              </a:defRPr>
            </a:lvl2pPr>
            <a:lvl3pPr lvl="2" algn="ctr">
              <a:spcBef>
                <a:spcPts val="540"/>
              </a:spcBef>
              <a:spcAft>
                <a:spcPts val="0"/>
              </a:spcAft>
              <a:buClr>
                <a:srgbClr val="888888"/>
              </a:buClr>
              <a:buSzPts val="2700"/>
              <a:buNone/>
              <a:defRPr>
                <a:solidFill>
                  <a:srgbClr val="888888"/>
                </a:solidFill>
              </a:defRPr>
            </a:lvl3pPr>
            <a:lvl4pPr lvl="3" algn="ctr">
              <a:spcBef>
                <a:spcPts val="460"/>
              </a:spcBef>
              <a:spcAft>
                <a:spcPts val="0"/>
              </a:spcAft>
              <a:buClr>
                <a:srgbClr val="888888"/>
              </a:buClr>
              <a:buSzPts val="2300"/>
              <a:buNone/>
              <a:defRPr>
                <a:solidFill>
                  <a:srgbClr val="888888"/>
                </a:solidFill>
              </a:defRPr>
            </a:lvl4pPr>
            <a:lvl5pPr lvl="4" algn="ctr">
              <a:spcBef>
                <a:spcPts val="460"/>
              </a:spcBef>
              <a:spcAft>
                <a:spcPts val="0"/>
              </a:spcAft>
              <a:buClr>
                <a:srgbClr val="888888"/>
              </a:buClr>
              <a:buSzPts val="2300"/>
              <a:buNone/>
              <a:defRPr>
                <a:solidFill>
                  <a:srgbClr val="888888"/>
                </a:solidFill>
              </a:defRPr>
            </a:lvl5pPr>
            <a:lvl6pPr lvl="5" algn="ctr">
              <a:spcBef>
                <a:spcPts val="460"/>
              </a:spcBef>
              <a:spcAft>
                <a:spcPts val="0"/>
              </a:spcAft>
              <a:buClr>
                <a:srgbClr val="888888"/>
              </a:buClr>
              <a:buSzPts val="2300"/>
              <a:buNone/>
              <a:defRPr>
                <a:solidFill>
                  <a:srgbClr val="888888"/>
                </a:solidFill>
              </a:defRPr>
            </a:lvl6pPr>
            <a:lvl7pPr lvl="6" algn="ctr">
              <a:spcBef>
                <a:spcPts val="460"/>
              </a:spcBef>
              <a:spcAft>
                <a:spcPts val="0"/>
              </a:spcAft>
              <a:buClr>
                <a:srgbClr val="888888"/>
              </a:buClr>
              <a:buSzPts val="2300"/>
              <a:buNone/>
              <a:defRPr>
                <a:solidFill>
                  <a:srgbClr val="888888"/>
                </a:solidFill>
              </a:defRPr>
            </a:lvl7pPr>
            <a:lvl8pPr lvl="7" algn="ctr">
              <a:spcBef>
                <a:spcPts val="460"/>
              </a:spcBef>
              <a:spcAft>
                <a:spcPts val="0"/>
              </a:spcAft>
              <a:buClr>
                <a:srgbClr val="888888"/>
              </a:buClr>
              <a:buSzPts val="2300"/>
              <a:buNone/>
              <a:defRPr>
                <a:solidFill>
                  <a:srgbClr val="888888"/>
                </a:solidFill>
              </a:defRPr>
            </a:lvl8pPr>
            <a:lvl9pPr lvl="8" algn="ctr">
              <a:spcBef>
                <a:spcPts val="460"/>
              </a:spcBef>
              <a:spcAft>
                <a:spcPts val="0"/>
              </a:spcAft>
              <a:buClr>
                <a:srgbClr val="888888"/>
              </a:buClr>
              <a:buSzPts val="2300"/>
              <a:buNone/>
              <a:defRPr>
                <a:solidFill>
                  <a:srgbClr val="888888"/>
                </a:solidFill>
              </a:defRPr>
            </a:lvl9pPr>
          </a:lstStyle>
          <a:p/>
        </p:txBody>
      </p:sp>
      <p:sp>
        <p:nvSpPr>
          <p:cNvPr id="18" name="Google Shape;18;p2"/>
          <p:cNvSpPr txBox="1"/>
          <p:nvPr>
            <p:ph idx="10" type="dt"/>
          </p:nvPr>
        </p:nvSpPr>
        <p:spPr>
          <a:xfrm>
            <a:off x="548640" y="6780108"/>
            <a:ext cx="2560320" cy="389467"/>
          </a:xfrm>
          <a:prstGeom prst="rect">
            <a:avLst/>
          </a:prstGeom>
          <a:noFill/>
          <a:ln>
            <a:noFill/>
          </a:ln>
        </p:spPr>
        <p:txBody>
          <a:bodyPr anchorCtr="0" anchor="ctr" bIns="52225" lIns="104475" spcFirstLastPara="1" rIns="104475" wrap="square" tIns="522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548640" y="292947"/>
            <a:ext cx="9875520" cy="1219200"/>
          </a:xfrm>
          <a:prstGeom prst="rect">
            <a:avLst/>
          </a:prstGeom>
          <a:noFill/>
          <a:ln>
            <a:noFill/>
          </a:ln>
        </p:spPr>
        <p:txBody>
          <a:bodyPr anchorCtr="0" anchor="ctr" bIns="52225" lIns="104475" spcFirstLastPara="1" rIns="104475" wrap="square" tIns="522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072553" y="-817033"/>
            <a:ext cx="4827694" cy="9875520"/>
          </a:xfrm>
          <a:prstGeom prst="rect">
            <a:avLst/>
          </a:prstGeom>
          <a:noFill/>
          <a:ln>
            <a:noFill/>
          </a:ln>
        </p:spPr>
        <p:txBody>
          <a:bodyPr anchorCtr="0" anchor="t" bIns="52225" lIns="104475" spcFirstLastPara="1" rIns="104475" wrap="square" tIns="5222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548640" y="6780108"/>
            <a:ext cx="2560320" cy="389467"/>
          </a:xfrm>
          <a:prstGeom prst="rect">
            <a:avLst/>
          </a:prstGeom>
          <a:noFill/>
          <a:ln>
            <a:noFill/>
          </a:ln>
        </p:spPr>
        <p:txBody>
          <a:bodyPr anchorCtr="0" anchor="ctr" bIns="52225" lIns="104475" spcFirstLastPara="1" rIns="104475" wrap="square" tIns="522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6068907" y="2179322"/>
            <a:ext cx="6241627" cy="2468880"/>
          </a:xfrm>
          <a:prstGeom prst="rect">
            <a:avLst/>
          </a:prstGeom>
          <a:noFill/>
          <a:ln>
            <a:noFill/>
          </a:ln>
        </p:spPr>
        <p:txBody>
          <a:bodyPr anchorCtr="0" anchor="ctr" bIns="52225" lIns="104475" spcFirstLastPara="1" rIns="104475" wrap="square" tIns="522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039707" y="-198117"/>
            <a:ext cx="6241627" cy="7223760"/>
          </a:xfrm>
          <a:prstGeom prst="rect">
            <a:avLst/>
          </a:prstGeom>
          <a:noFill/>
          <a:ln>
            <a:noFill/>
          </a:ln>
        </p:spPr>
        <p:txBody>
          <a:bodyPr anchorCtr="0" anchor="t" bIns="52225" lIns="104475" spcFirstLastPara="1" rIns="104475" wrap="square" tIns="5222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548640" y="6780108"/>
            <a:ext cx="2560320" cy="389467"/>
          </a:xfrm>
          <a:prstGeom prst="rect">
            <a:avLst/>
          </a:prstGeom>
          <a:noFill/>
          <a:ln>
            <a:noFill/>
          </a:ln>
        </p:spPr>
        <p:txBody>
          <a:bodyPr anchorCtr="0" anchor="ctr" bIns="52225" lIns="104475" spcFirstLastPara="1" rIns="104475" wrap="square" tIns="522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548640" y="292947"/>
            <a:ext cx="9875520" cy="1219200"/>
          </a:xfrm>
          <a:prstGeom prst="rect">
            <a:avLst/>
          </a:prstGeom>
          <a:noFill/>
          <a:ln>
            <a:noFill/>
          </a:ln>
        </p:spPr>
        <p:txBody>
          <a:bodyPr anchorCtr="0" anchor="ctr" bIns="52225" lIns="104475" spcFirstLastPara="1" rIns="104475" wrap="square" tIns="522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548640" y="1706880"/>
            <a:ext cx="9875520" cy="4827694"/>
          </a:xfrm>
          <a:prstGeom prst="rect">
            <a:avLst/>
          </a:prstGeom>
          <a:noFill/>
          <a:ln>
            <a:noFill/>
          </a:ln>
        </p:spPr>
        <p:txBody>
          <a:bodyPr anchorCtr="0" anchor="t" bIns="52225" lIns="104475" spcFirstLastPara="1" rIns="104475" wrap="square" tIns="5222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548640" y="6780108"/>
            <a:ext cx="2560320" cy="389467"/>
          </a:xfrm>
          <a:prstGeom prst="rect">
            <a:avLst/>
          </a:prstGeom>
          <a:noFill/>
          <a:ln>
            <a:noFill/>
          </a:ln>
        </p:spPr>
        <p:txBody>
          <a:bodyPr anchorCtr="0" anchor="ctr" bIns="52225" lIns="104475" spcFirstLastPara="1" rIns="104475" wrap="square" tIns="522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66776" y="4700695"/>
            <a:ext cx="9326880" cy="1452880"/>
          </a:xfrm>
          <a:prstGeom prst="rect">
            <a:avLst/>
          </a:prstGeom>
          <a:noFill/>
          <a:ln>
            <a:noFill/>
          </a:ln>
        </p:spPr>
        <p:txBody>
          <a:bodyPr anchorCtr="0" anchor="t" bIns="52225" lIns="104475" spcFirstLastPara="1" rIns="104475" wrap="square" tIns="52225">
            <a:normAutofit/>
          </a:bodyPr>
          <a:lstStyle>
            <a:lvl1pPr lvl="0" algn="l">
              <a:spcBef>
                <a:spcPts val="0"/>
              </a:spcBef>
              <a:spcAft>
                <a:spcPts val="0"/>
              </a:spcAft>
              <a:buClr>
                <a:schemeClr val="dk1"/>
              </a:buClr>
              <a:buSzPts val="4600"/>
              <a:buFont typeface="Calibri"/>
              <a:buNone/>
              <a:defRPr b="1" sz="4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66776" y="3100496"/>
            <a:ext cx="9326880" cy="1600199"/>
          </a:xfrm>
          <a:prstGeom prst="rect">
            <a:avLst/>
          </a:prstGeom>
          <a:noFill/>
          <a:ln>
            <a:noFill/>
          </a:ln>
        </p:spPr>
        <p:txBody>
          <a:bodyPr anchorCtr="0" anchor="b" bIns="52225" lIns="104475" spcFirstLastPara="1" rIns="104475" wrap="square" tIns="52225">
            <a:normAutofit/>
          </a:bodyPr>
          <a:lstStyle>
            <a:lvl1pPr indent="-228600" lvl="0" marL="457200" algn="l">
              <a:spcBef>
                <a:spcPts val="460"/>
              </a:spcBef>
              <a:spcAft>
                <a:spcPts val="0"/>
              </a:spcAft>
              <a:buClr>
                <a:srgbClr val="888888"/>
              </a:buClr>
              <a:buSzPts val="2300"/>
              <a:buNone/>
              <a:defRPr sz="2300">
                <a:solidFill>
                  <a:srgbClr val="888888"/>
                </a:solidFill>
              </a:defRPr>
            </a:lvl1pPr>
            <a:lvl2pPr indent="-228600" lvl="1" marL="914400" algn="l">
              <a:spcBef>
                <a:spcPts val="420"/>
              </a:spcBef>
              <a:spcAft>
                <a:spcPts val="0"/>
              </a:spcAft>
              <a:buClr>
                <a:srgbClr val="888888"/>
              </a:buClr>
              <a:buSzPts val="2100"/>
              <a:buNone/>
              <a:defRPr sz="2100">
                <a:solidFill>
                  <a:srgbClr val="888888"/>
                </a:solidFill>
              </a:defRPr>
            </a:lvl2pPr>
            <a:lvl3pPr indent="-228600" lvl="2" marL="1371600" algn="l">
              <a:spcBef>
                <a:spcPts val="360"/>
              </a:spcBef>
              <a:spcAft>
                <a:spcPts val="0"/>
              </a:spcAft>
              <a:buClr>
                <a:srgbClr val="888888"/>
              </a:buClr>
              <a:buSzPts val="1800"/>
              <a:buNone/>
              <a:defRPr sz="1800">
                <a:solidFill>
                  <a:srgbClr val="888888"/>
                </a:solidFill>
              </a:defRPr>
            </a:lvl3pPr>
            <a:lvl4pPr indent="-228600" lvl="3" marL="1828800" algn="l">
              <a:spcBef>
                <a:spcPts val="320"/>
              </a:spcBef>
              <a:spcAft>
                <a:spcPts val="0"/>
              </a:spcAft>
              <a:buClr>
                <a:srgbClr val="888888"/>
              </a:buClr>
              <a:buSzPts val="1600"/>
              <a:buNone/>
              <a:defRPr sz="1600">
                <a:solidFill>
                  <a:srgbClr val="888888"/>
                </a:solidFill>
              </a:defRPr>
            </a:lvl4pPr>
            <a:lvl5pPr indent="-228600" lvl="4" marL="2286000" algn="l">
              <a:spcBef>
                <a:spcPts val="320"/>
              </a:spcBef>
              <a:spcAft>
                <a:spcPts val="0"/>
              </a:spcAft>
              <a:buClr>
                <a:srgbClr val="888888"/>
              </a:buClr>
              <a:buSzPts val="1600"/>
              <a:buNone/>
              <a:defRPr sz="1600">
                <a:solidFill>
                  <a:srgbClr val="888888"/>
                </a:solidFill>
              </a:defRPr>
            </a:lvl5pPr>
            <a:lvl6pPr indent="-228600" lvl="5" marL="2743200" algn="l">
              <a:spcBef>
                <a:spcPts val="320"/>
              </a:spcBef>
              <a:spcAft>
                <a:spcPts val="0"/>
              </a:spcAft>
              <a:buClr>
                <a:srgbClr val="888888"/>
              </a:buClr>
              <a:buSzPts val="1600"/>
              <a:buNone/>
              <a:defRPr sz="1600">
                <a:solidFill>
                  <a:srgbClr val="888888"/>
                </a:solidFill>
              </a:defRPr>
            </a:lvl6pPr>
            <a:lvl7pPr indent="-228600" lvl="6" marL="3200400" algn="l">
              <a:spcBef>
                <a:spcPts val="320"/>
              </a:spcBef>
              <a:spcAft>
                <a:spcPts val="0"/>
              </a:spcAft>
              <a:buClr>
                <a:srgbClr val="888888"/>
              </a:buClr>
              <a:buSzPts val="1600"/>
              <a:buNone/>
              <a:defRPr sz="1600">
                <a:solidFill>
                  <a:srgbClr val="888888"/>
                </a:solidFill>
              </a:defRPr>
            </a:lvl7pPr>
            <a:lvl8pPr indent="-228600" lvl="7" marL="3657600" algn="l">
              <a:spcBef>
                <a:spcPts val="320"/>
              </a:spcBef>
              <a:spcAft>
                <a:spcPts val="0"/>
              </a:spcAft>
              <a:buClr>
                <a:srgbClr val="888888"/>
              </a:buClr>
              <a:buSzPts val="1600"/>
              <a:buNone/>
              <a:defRPr sz="1600">
                <a:solidFill>
                  <a:srgbClr val="888888"/>
                </a:solidFill>
              </a:defRPr>
            </a:lvl8pPr>
            <a:lvl9pPr indent="-228600" lvl="8" marL="4114800" algn="l">
              <a:spcBef>
                <a:spcPts val="32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548640" y="6780108"/>
            <a:ext cx="2560320" cy="389467"/>
          </a:xfrm>
          <a:prstGeom prst="rect">
            <a:avLst/>
          </a:prstGeom>
          <a:noFill/>
          <a:ln>
            <a:noFill/>
          </a:ln>
        </p:spPr>
        <p:txBody>
          <a:bodyPr anchorCtr="0" anchor="ctr" bIns="52225" lIns="104475" spcFirstLastPara="1" rIns="104475" wrap="square" tIns="522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548640" y="292947"/>
            <a:ext cx="9875520" cy="1219200"/>
          </a:xfrm>
          <a:prstGeom prst="rect">
            <a:avLst/>
          </a:prstGeom>
          <a:noFill/>
          <a:ln>
            <a:noFill/>
          </a:ln>
        </p:spPr>
        <p:txBody>
          <a:bodyPr anchorCtr="0" anchor="ctr" bIns="52225" lIns="104475" spcFirstLastPara="1" rIns="104475" wrap="square" tIns="522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548640" y="1706880"/>
            <a:ext cx="4846320" cy="4827694"/>
          </a:xfrm>
          <a:prstGeom prst="rect">
            <a:avLst/>
          </a:prstGeom>
          <a:noFill/>
          <a:ln>
            <a:noFill/>
          </a:ln>
        </p:spPr>
        <p:txBody>
          <a:bodyPr anchorCtr="0" anchor="t" bIns="52225" lIns="104475" spcFirstLastPara="1" rIns="104475" wrap="square" tIns="52225">
            <a:normAutofit/>
          </a:bodyPr>
          <a:lstStyle>
            <a:lvl1pPr indent="-431800" lvl="0" marL="457200" algn="l">
              <a:spcBef>
                <a:spcPts val="640"/>
              </a:spcBef>
              <a:spcAft>
                <a:spcPts val="0"/>
              </a:spcAft>
              <a:buClr>
                <a:schemeClr val="dk1"/>
              </a:buClr>
              <a:buSzPts val="3200"/>
              <a:buChar char="•"/>
              <a:defRPr sz="3200"/>
            </a:lvl1pPr>
            <a:lvl2pPr indent="-400050" lvl="1" marL="914400" algn="l">
              <a:spcBef>
                <a:spcPts val="540"/>
              </a:spcBef>
              <a:spcAft>
                <a:spcPts val="0"/>
              </a:spcAft>
              <a:buClr>
                <a:schemeClr val="dk1"/>
              </a:buClr>
              <a:buSzPts val="2700"/>
              <a:buChar char="–"/>
              <a:defRPr sz="2700"/>
            </a:lvl2pPr>
            <a:lvl3pPr indent="-374650" lvl="2" marL="1371600" algn="l">
              <a:spcBef>
                <a:spcPts val="460"/>
              </a:spcBef>
              <a:spcAft>
                <a:spcPts val="0"/>
              </a:spcAft>
              <a:buClr>
                <a:schemeClr val="dk1"/>
              </a:buClr>
              <a:buSzPts val="2300"/>
              <a:buChar char="•"/>
              <a:defRPr sz="2300"/>
            </a:lvl3pPr>
            <a:lvl4pPr indent="-361950" lvl="3" marL="1828800" algn="l">
              <a:spcBef>
                <a:spcPts val="420"/>
              </a:spcBef>
              <a:spcAft>
                <a:spcPts val="0"/>
              </a:spcAft>
              <a:buClr>
                <a:schemeClr val="dk1"/>
              </a:buClr>
              <a:buSzPts val="2100"/>
              <a:buChar char="–"/>
              <a:defRPr sz="2100"/>
            </a:lvl4pPr>
            <a:lvl5pPr indent="-361950" lvl="4" marL="2286000" algn="l">
              <a:spcBef>
                <a:spcPts val="420"/>
              </a:spcBef>
              <a:spcAft>
                <a:spcPts val="0"/>
              </a:spcAft>
              <a:buClr>
                <a:schemeClr val="dk1"/>
              </a:buClr>
              <a:buSzPts val="2100"/>
              <a:buChar char="»"/>
              <a:defRPr sz="2100"/>
            </a:lvl5pPr>
            <a:lvl6pPr indent="-361950" lvl="5" marL="2743200" algn="l">
              <a:spcBef>
                <a:spcPts val="420"/>
              </a:spcBef>
              <a:spcAft>
                <a:spcPts val="0"/>
              </a:spcAft>
              <a:buClr>
                <a:schemeClr val="dk1"/>
              </a:buClr>
              <a:buSzPts val="2100"/>
              <a:buChar char="•"/>
              <a:defRPr sz="2100"/>
            </a:lvl6pPr>
            <a:lvl7pPr indent="-361950" lvl="6" marL="3200400" algn="l">
              <a:spcBef>
                <a:spcPts val="420"/>
              </a:spcBef>
              <a:spcAft>
                <a:spcPts val="0"/>
              </a:spcAft>
              <a:buClr>
                <a:schemeClr val="dk1"/>
              </a:buClr>
              <a:buSzPts val="2100"/>
              <a:buChar char="•"/>
              <a:defRPr sz="2100"/>
            </a:lvl7pPr>
            <a:lvl8pPr indent="-361950" lvl="7" marL="3657600" algn="l">
              <a:spcBef>
                <a:spcPts val="420"/>
              </a:spcBef>
              <a:spcAft>
                <a:spcPts val="0"/>
              </a:spcAft>
              <a:buClr>
                <a:schemeClr val="dk1"/>
              </a:buClr>
              <a:buSzPts val="2100"/>
              <a:buChar char="•"/>
              <a:defRPr sz="2100"/>
            </a:lvl8pPr>
            <a:lvl9pPr indent="-361950" lvl="8" marL="4114800" algn="l">
              <a:spcBef>
                <a:spcPts val="420"/>
              </a:spcBef>
              <a:spcAft>
                <a:spcPts val="0"/>
              </a:spcAft>
              <a:buClr>
                <a:schemeClr val="dk1"/>
              </a:buClr>
              <a:buSzPts val="2100"/>
              <a:buChar char="•"/>
              <a:defRPr sz="2100"/>
            </a:lvl9pPr>
          </a:lstStyle>
          <a:p/>
        </p:txBody>
      </p:sp>
      <p:sp>
        <p:nvSpPr>
          <p:cNvPr id="36" name="Google Shape;36;p5"/>
          <p:cNvSpPr txBox="1"/>
          <p:nvPr>
            <p:ph idx="2" type="body"/>
          </p:nvPr>
        </p:nvSpPr>
        <p:spPr>
          <a:xfrm>
            <a:off x="5577840" y="1706880"/>
            <a:ext cx="4846320" cy="4827694"/>
          </a:xfrm>
          <a:prstGeom prst="rect">
            <a:avLst/>
          </a:prstGeom>
          <a:noFill/>
          <a:ln>
            <a:noFill/>
          </a:ln>
        </p:spPr>
        <p:txBody>
          <a:bodyPr anchorCtr="0" anchor="t" bIns="52225" lIns="104475" spcFirstLastPara="1" rIns="104475" wrap="square" tIns="52225">
            <a:normAutofit/>
          </a:bodyPr>
          <a:lstStyle>
            <a:lvl1pPr indent="-431800" lvl="0" marL="457200" algn="l">
              <a:spcBef>
                <a:spcPts val="640"/>
              </a:spcBef>
              <a:spcAft>
                <a:spcPts val="0"/>
              </a:spcAft>
              <a:buClr>
                <a:schemeClr val="dk1"/>
              </a:buClr>
              <a:buSzPts val="3200"/>
              <a:buChar char="•"/>
              <a:defRPr sz="3200"/>
            </a:lvl1pPr>
            <a:lvl2pPr indent="-400050" lvl="1" marL="914400" algn="l">
              <a:spcBef>
                <a:spcPts val="540"/>
              </a:spcBef>
              <a:spcAft>
                <a:spcPts val="0"/>
              </a:spcAft>
              <a:buClr>
                <a:schemeClr val="dk1"/>
              </a:buClr>
              <a:buSzPts val="2700"/>
              <a:buChar char="–"/>
              <a:defRPr sz="2700"/>
            </a:lvl2pPr>
            <a:lvl3pPr indent="-374650" lvl="2" marL="1371600" algn="l">
              <a:spcBef>
                <a:spcPts val="460"/>
              </a:spcBef>
              <a:spcAft>
                <a:spcPts val="0"/>
              </a:spcAft>
              <a:buClr>
                <a:schemeClr val="dk1"/>
              </a:buClr>
              <a:buSzPts val="2300"/>
              <a:buChar char="•"/>
              <a:defRPr sz="2300"/>
            </a:lvl3pPr>
            <a:lvl4pPr indent="-361950" lvl="3" marL="1828800" algn="l">
              <a:spcBef>
                <a:spcPts val="420"/>
              </a:spcBef>
              <a:spcAft>
                <a:spcPts val="0"/>
              </a:spcAft>
              <a:buClr>
                <a:schemeClr val="dk1"/>
              </a:buClr>
              <a:buSzPts val="2100"/>
              <a:buChar char="–"/>
              <a:defRPr sz="2100"/>
            </a:lvl4pPr>
            <a:lvl5pPr indent="-361950" lvl="4" marL="2286000" algn="l">
              <a:spcBef>
                <a:spcPts val="420"/>
              </a:spcBef>
              <a:spcAft>
                <a:spcPts val="0"/>
              </a:spcAft>
              <a:buClr>
                <a:schemeClr val="dk1"/>
              </a:buClr>
              <a:buSzPts val="2100"/>
              <a:buChar char="»"/>
              <a:defRPr sz="2100"/>
            </a:lvl5pPr>
            <a:lvl6pPr indent="-361950" lvl="5" marL="2743200" algn="l">
              <a:spcBef>
                <a:spcPts val="420"/>
              </a:spcBef>
              <a:spcAft>
                <a:spcPts val="0"/>
              </a:spcAft>
              <a:buClr>
                <a:schemeClr val="dk1"/>
              </a:buClr>
              <a:buSzPts val="2100"/>
              <a:buChar char="•"/>
              <a:defRPr sz="2100"/>
            </a:lvl6pPr>
            <a:lvl7pPr indent="-361950" lvl="6" marL="3200400" algn="l">
              <a:spcBef>
                <a:spcPts val="420"/>
              </a:spcBef>
              <a:spcAft>
                <a:spcPts val="0"/>
              </a:spcAft>
              <a:buClr>
                <a:schemeClr val="dk1"/>
              </a:buClr>
              <a:buSzPts val="2100"/>
              <a:buChar char="•"/>
              <a:defRPr sz="2100"/>
            </a:lvl7pPr>
            <a:lvl8pPr indent="-361950" lvl="7" marL="3657600" algn="l">
              <a:spcBef>
                <a:spcPts val="420"/>
              </a:spcBef>
              <a:spcAft>
                <a:spcPts val="0"/>
              </a:spcAft>
              <a:buClr>
                <a:schemeClr val="dk1"/>
              </a:buClr>
              <a:buSzPts val="2100"/>
              <a:buChar char="•"/>
              <a:defRPr sz="2100"/>
            </a:lvl8pPr>
            <a:lvl9pPr indent="-361950" lvl="8" marL="4114800" algn="l">
              <a:spcBef>
                <a:spcPts val="420"/>
              </a:spcBef>
              <a:spcAft>
                <a:spcPts val="0"/>
              </a:spcAft>
              <a:buClr>
                <a:schemeClr val="dk1"/>
              </a:buClr>
              <a:buSzPts val="2100"/>
              <a:buChar char="•"/>
              <a:defRPr sz="2100"/>
            </a:lvl9pPr>
          </a:lstStyle>
          <a:p/>
        </p:txBody>
      </p:sp>
      <p:sp>
        <p:nvSpPr>
          <p:cNvPr id="37" name="Google Shape;37;p5"/>
          <p:cNvSpPr txBox="1"/>
          <p:nvPr>
            <p:ph idx="10" type="dt"/>
          </p:nvPr>
        </p:nvSpPr>
        <p:spPr>
          <a:xfrm>
            <a:off x="548640" y="6780108"/>
            <a:ext cx="2560320" cy="389467"/>
          </a:xfrm>
          <a:prstGeom prst="rect">
            <a:avLst/>
          </a:prstGeom>
          <a:noFill/>
          <a:ln>
            <a:noFill/>
          </a:ln>
        </p:spPr>
        <p:txBody>
          <a:bodyPr anchorCtr="0" anchor="ctr" bIns="52225" lIns="104475" spcFirstLastPara="1" rIns="104475" wrap="square" tIns="522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548640" y="292947"/>
            <a:ext cx="9875520" cy="1219200"/>
          </a:xfrm>
          <a:prstGeom prst="rect">
            <a:avLst/>
          </a:prstGeom>
          <a:noFill/>
          <a:ln>
            <a:noFill/>
          </a:ln>
        </p:spPr>
        <p:txBody>
          <a:bodyPr anchorCtr="0" anchor="ctr" bIns="52225" lIns="104475" spcFirstLastPara="1" rIns="104475" wrap="square" tIns="52225">
            <a:normAutofit/>
          </a:bodyPr>
          <a:lstStyle>
            <a:lvl1pPr lvl="0" algn="ctr">
              <a:spcBef>
                <a:spcPts val="0"/>
              </a:spcBef>
              <a:spcAft>
                <a:spcPts val="0"/>
              </a:spcAft>
              <a:buClr>
                <a:schemeClr val="dk1"/>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548640" y="1637455"/>
            <a:ext cx="4848226" cy="682413"/>
          </a:xfrm>
          <a:prstGeom prst="rect">
            <a:avLst/>
          </a:prstGeom>
          <a:noFill/>
          <a:ln>
            <a:noFill/>
          </a:ln>
        </p:spPr>
        <p:txBody>
          <a:bodyPr anchorCtr="0" anchor="b" bIns="52225" lIns="104475" spcFirstLastPara="1" rIns="104475" wrap="square" tIns="52225">
            <a:normAutofit/>
          </a:bodyPr>
          <a:lstStyle>
            <a:lvl1pPr indent="-228600" lvl="0" marL="457200" algn="l">
              <a:spcBef>
                <a:spcPts val="540"/>
              </a:spcBef>
              <a:spcAft>
                <a:spcPts val="0"/>
              </a:spcAft>
              <a:buClr>
                <a:schemeClr val="dk1"/>
              </a:buClr>
              <a:buSzPts val="2700"/>
              <a:buNone/>
              <a:defRPr b="1" sz="2700"/>
            </a:lvl1pPr>
            <a:lvl2pPr indent="-228600" lvl="1" marL="914400" algn="l">
              <a:spcBef>
                <a:spcPts val="460"/>
              </a:spcBef>
              <a:spcAft>
                <a:spcPts val="0"/>
              </a:spcAft>
              <a:buClr>
                <a:schemeClr val="dk1"/>
              </a:buClr>
              <a:buSzPts val="2300"/>
              <a:buNone/>
              <a:defRPr b="1" sz="2300"/>
            </a:lvl2pPr>
            <a:lvl3pPr indent="-228600" lvl="2" marL="1371600" algn="l">
              <a:spcBef>
                <a:spcPts val="420"/>
              </a:spcBef>
              <a:spcAft>
                <a:spcPts val="0"/>
              </a:spcAft>
              <a:buClr>
                <a:schemeClr val="dk1"/>
              </a:buClr>
              <a:buSzPts val="2100"/>
              <a:buNone/>
              <a:defRPr b="1" sz="2100"/>
            </a:lvl3pPr>
            <a:lvl4pPr indent="-228600" lvl="3" marL="1828800" algn="l">
              <a:spcBef>
                <a:spcPts val="360"/>
              </a:spcBef>
              <a:spcAft>
                <a:spcPts val="0"/>
              </a:spcAft>
              <a:buClr>
                <a:schemeClr val="dk1"/>
              </a:buClr>
              <a:buSzPts val="1800"/>
              <a:buNone/>
              <a:defRPr b="1" sz="1800"/>
            </a:lvl4pPr>
            <a:lvl5pPr indent="-228600" lvl="4" marL="2286000" algn="l">
              <a:spcBef>
                <a:spcPts val="360"/>
              </a:spcBef>
              <a:spcAft>
                <a:spcPts val="0"/>
              </a:spcAft>
              <a:buClr>
                <a:schemeClr val="dk1"/>
              </a:buClr>
              <a:buSzPts val="1800"/>
              <a:buNone/>
              <a:defRPr b="1" sz="1800"/>
            </a:lvl5pPr>
            <a:lvl6pPr indent="-228600" lvl="5" marL="2743200" algn="l">
              <a:spcBef>
                <a:spcPts val="360"/>
              </a:spcBef>
              <a:spcAft>
                <a:spcPts val="0"/>
              </a:spcAft>
              <a:buClr>
                <a:schemeClr val="dk1"/>
              </a:buClr>
              <a:buSzPts val="1800"/>
              <a:buNone/>
              <a:defRPr b="1" sz="1800"/>
            </a:lvl6pPr>
            <a:lvl7pPr indent="-228600" lvl="6" marL="3200400" algn="l">
              <a:spcBef>
                <a:spcPts val="360"/>
              </a:spcBef>
              <a:spcAft>
                <a:spcPts val="0"/>
              </a:spcAft>
              <a:buClr>
                <a:schemeClr val="dk1"/>
              </a:buClr>
              <a:buSzPts val="1800"/>
              <a:buNone/>
              <a:defRPr b="1" sz="1800"/>
            </a:lvl7pPr>
            <a:lvl8pPr indent="-228600" lvl="7" marL="3657600" algn="l">
              <a:spcBef>
                <a:spcPts val="360"/>
              </a:spcBef>
              <a:spcAft>
                <a:spcPts val="0"/>
              </a:spcAft>
              <a:buClr>
                <a:schemeClr val="dk1"/>
              </a:buClr>
              <a:buSzPts val="1800"/>
              <a:buNone/>
              <a:defRPr b="1" sz="1800"/>
            </a:lvl8pPr>
            <a:lvl9pPr indent="-228600" lvl="8" marL="4114800" algn="l">
              <a:spcBef>
                <a:spcPts val="360"/>
              </a:spcBef>
              <a:spcAft>
                <a:spcPts val="0"/>
              </a:spcAft>
              <a:buClr>
                <a:schemeClr val="dk1"/>
              </a:buClr>
              <a:buSzPts val="1800"/>
              <a:buNone/>
              <a:defRPr b="1" sz="1800"/>
            </a:lvl9pPr>
          </a:lstStyle>
          <a:p/>
        </p:txBody>
      </p:sp>
      <p:sp>
        <p:nvSpPr>
          <p:cNvPr id="43" name="Google Shape;43;p6"/>
          <p:cNvSpPr txBox="1"/>
          <p:nvPr>
            <p:ph idx="2" type="body"/>
          </p:nvPr>
        </p:nvSpPr>
        <p:spPr>
          <a:xfrm>
            <a:off x="548640" y="2319868"/>
            <a:ext cx="4848226" cy="4214707"/>
          </a:xfrm>
          <a:prstGeom prst="rect">
            <a:avLst/>
          </a:prstGeom>
          <a:noFill/>
          <a:ln>
            <a:noFill/>
          </a:ln>
        </p:spPr>
        <p:txBody>
          <a:bodyPr anchorCtr="0" anchor="t" bIns="52225" lIns="104475" spcFirstLastPara="1" rIns="104475" wrap="square" tIns="52225">
            <a:normAutofit/>
          </a:bodyPr>
          <a:lstStyle>
            <a:lvl1pPr indent="-400050" lvl="0" marL="457200" algn="l">
              <a:spcBef>
                <a:spcPts val="540"/>
              </a:spcBef>
              <a:spcAft>
                <a:spcPts val="0"/>
              </a:spcAft>
              <a:buClr>
                <a:schemeClr val="dk1"/>
              </a:buClr>
              <a:buSzPts val="2700"/>
              <a:buChar char="•"/>
              <a:defRPr sz="2700"/>
            </a:lvl1pPr>
            <a:lvl2pPr indent="-374650" lvl="1" marL="914400" algn="l">
              <a:spcBef>
                <a:spcPts val="460"/>
              </a:spcBef>
              <a:spcAft>
                <a:spcPts val="0"/>
              </a:spcAft>
              <a:buClr>
                <a:schemeClr val="dk1"/>
              </a:buClr>
              <a:buSzPts val="2300"/>
              <a:buChar char="–"/>
              <a:defRPr sz="2300"/>
            </a:lvl2pPr>
            <a:lvl3pPr indent="-361950" lvl="2" marL="1371600" algn="l">
              <a:spcBef>
                <a:spcPts val="420"/>
              </a:spcBef>
              <a:spcAft>
                <a:spcPts val="0"/>
              </a:spcAft>
              <a:buClr>
                <a:schemeClr val="dk1"/>
              </a:buClr>
              <a:buSzPts val="2100"/>
              <a:buChar char="•"/>
              <a:defRPr sz="21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6"/>
          <p:cNvSpPr txBox="1"/>
          <p:nvPr>
            <p:ph idx="3" type="body"/>
          </p:nvPr>
        </p:nvSpPr>
        <p:spPr>
          <a:xfrm>
            <a:off x="5574032" y="1637455"/>
            <a:ext cx="4850130" cy="682413"/>
          </a:xfrm>
          <a:prstGeom prst="rect">
            <a:avLst/>
          </a:prstGeom>
          <a:noFill/>
          <a:ln>
            <a:noFill/>
          </a:ln>
        </p:spPr>
        <p:txBody>
          <a:bodyPr anchorCtr="0" anchor="b" bIns="52225" lIns="104475" spcFirstLastPara="1" rIns="104475" wrap="square" tIns="52225">
            <a:normAutofit/>
          </a:bodyPr>
          <a:lstStyle>
            <a:lvl1pPr indent="-228600" lvl="0" marL="457200" algn="l">
              <a:spcBef>
                <a:spcPts val="540"/>
              </a:spcBef>
              <a:spcAft>
                <a:spcPts val="0"/>
              </a:spcAft>
              <a:buClr>
                <a:schemeClr val="dk1"/>
              </a:buClr>
              <a:buSzPts val="2700"/>
              <a:buNone/>
              <a:defRPr b="1" sz="2700"/>
            </a:lvl1pPr>
            <a:lvl2pPr indent="-228600" lvl="1" marL="914400" algn="l">
              <a:spcBef>
                <a:spcPts val="460"/>
              </a:spcBef>
              <a:spcAft>
                <a:spcPts val="0"/>
              </a:spcAft>
              <a:buClr>
                <a:schemeClr val="dk1"/>
              </a:buClr>
              <a:buSzPts val="2300"/>
              <a:buNone/>
              <a:defRPr b="1" sz="2300"/>
            </a:lvl2pPr>
            <a:lvl3pPr indent="-228600" lvl="2" marL="1371600" algn="l">
              <a:spcBef>
                <a:spcPts val="420"/>
              </a:spcBef>
              <a:spcAft>
                <a:spcPts val="0"/>
              </a:spcAft>
              <a:buClr>
                <a:schemeClr val="dk1"/>
              </a:buClr>
              <a:buSzPts val="2100"/>
              <a:buNone/>
              <a:defRPr b="1" sz="2100"/>
            </a:lvl3pPr>
            <a:lvl4pPr indent="-228600" lvl="3" marL="1828800" algn="l">
              <a:spcBef>
                <a:spcPts val="360"/>
              </a:spcBef>
              <a:spcAft>
                <a:spcPts val="0"/>
              </a:spcAft>
              <a:buClr>
                <a:schemeClr val="dk1"/>
              </a:buClr>
              <a:buSzPts val="1800"/>
              <a:buNone/>
              <a:defRPr b="1" sz="1800"/>
            </a:lvl4pPr>
            <a:lvl5pPr indent="-228600" lvl="4" marL="2286000" algn="l">
              <a:spcBef>
                <a:spcPts val="360"/>
              </a:spcBef>
              <a:spcAft>
                <a:spcPts val="0"/>
              </a:spcAft>
              <a:buClr>
                <a:schemeClr val="dk1"/>
              </a:buClr>
              <a:buSzPts val="1800"/>
              <a:buNone/>
              <a:defRPr b="1" sz="1800"/>
            </a:lvl5pPr>
            <a:lvl6pPr indent="-228600" lvl="5" marL="2743200" algn="l">
              <a:spcBef>
                <a:spcPts val="360"/>
              </a:spcBef>
              <a:spcAft>
                <a:spcPts val="0"/>
              </a:spcAft>
              <a:buClr>
                <a:schemeClr val="dk1"/>
              </a:buClr>
              <a:buSzPts val="1800"/>
              <a:buNone/>
              <a:defRPr b="1" sz="1800"/>
            </a:lvl6pPr>
            <a:lvl7pPr indent="-228600" lvl="6" marL="3200400" algn="l">
              <a:spcBef>
                <a:spcPts val="360"/>
              </a:spcBef>
              <a:spcAft>
                <a:spcPts val="0"/>
              </a:spcAft>
              <a:buClr>
                <a:schemeClr val="dk1"/>
              </a:buClr>
              <a:buSzPts val="1800"/>
              <a:buNone/>
              <a:defRPr b="1" sz="1800"/>
            </a:lvl7pPr>
            <a:lvl8pPr indent="-228600" lvl="7" marL="3657600" algn="l">
              <a:spcBef>
                <a:spcPts val="360"/>
              </a:spcBef>
              <a:spcAft>
                <a:spcPts val="0"/>
              </a:spcAft>
              <a:buClr>
                <a:schemeClr val="dk1"/>
              </a:buClr>
              <a:buSzPts val="1800"/>
              <a:buNone/>
              <a:defRPr b="1" sz="1800"/>
            </a:lvl8pPr>
            <a:lvl9pPr indent="-228600" lvl="8" marL="4114800" algn="l">
              <a:spcBef>
                <a:spcPts val="360"/>
              </a:spcBef>
              <a:spcAft>
                <a:spcPts val="0"/>
              </a:spcAft>
              <a:buClr>
                <a:schemeClr val="dk1"/>
              </a:buClr>
              <a:buSzPts val="1800"/>
              <a:buNone/>
              <a:defRPr b="1" sz="1800"/>
            </a:lvl9pPr>
          </a:lstStyle>
          <a:p/>
        </p:txBody>
      </p:sp>
      <p:sp>
        <p:nvSpPr>
          <p:cNvPr id="45" name="Google Shape;45;p6"/>
          <p:cNvSpPr txBox="1"/>
          <p:nvPr>
            <p:ph idx="4" type="body"/>
          </p:nvPr>
        </p:nvSpPr>
        <p:spPr>
          <a:xfrm>
            <a:off x="5574032" y="2319868"/>
            <a:ext cx="4850130" cy="4214707"/>
          </a:xfrm>
          <a:prstGeom prst="rect">
            <a:avLst/>
          </a:prstGeom>
          <a:noFill/>
          <a:ln>
            <a:noFill/>
          </a:ln>
        </p:spPr>
        <p:txBody>
          <a:bodyPr anchorCtr="0" anchor="t" bIns="52225" lIns="104475" spcFirstLastPara="1" rIns="104475" wrap="square" tIns="52225">
            <a:normAutofit/>
          </a:bodyPr>
          <a:lstStyle>
            <a:lvl1pPr indent="-400050" lvl="0" marL="457200" algn="l">
              <a:spcBef>
                <a:spcPts val="540"/>
              </a:spcBef>
              <a:spcAft>
                <a:spcPts val="0"/>
              </a:spcAft>
              <a:buClr>
                <a:schemeClr val="dk1"/>
              </a:buClr>
              <a:buSzPts val="2700"/>
              <a:buChar char="•"/>
              <a:defRPr sz="2700"/>
            </a:lvl1pPr>
            <a:lvl2pPr indent="-374650" lvl="1" marL="914400" algn="l">
              <a:spcBef>
                <a:spcPts val="460"/>
              </a:spcBef>
              <a:spcAft>
                <a:spcPts val="0"/>
              </a:spcAft>
              <a:buClr>
                <a:schemeClr val="dk1"/>
              </a:buClr>
              <a:buSzPts val="2300"/>
              <a:buChar char="–"/>
              <a:defRPr sz="2300"/>
            </a:lvl2pPr>
            <a:lvl3pPr indent="-361950" lvl="2" marL="1371600" algn="l">
              <a:spcBef>
                <a:spcPts val="420"/>
              </a:spcBef>
              <a:spcAft>
                <a:spcPts val="0"/>
              </a:spcAft>
              <a:buClr>
                <a:schemeClr val="dk1"/>
              </a:buClr>
              <a:buSzPts val="2100"/>
              <a:buChar char="•"/>
              <a:defRPr sz="21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548640" y="6780108"/>
            <a:ext cx="2560320" cy="389467"/>
          </a:xfrm>
          <a:prstGeom prst="rect">
            <a:avLst/>
          </a:prstGeom>
          <a:noFill/>
          <a:ln>
            <a:noFill/>
          </a:ln>
        </p:spPr>
        <p:txBody>
          <a:bodyPr anchorCtr="0" anchor="ctr" bIns="52225" lIns="104475" spcFirstLastPara="1" rIns="104475" wrap="square" tIns="522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548640" y="292947"/>
            <a:ext cx="9875520" cy="1219200"/>
          </a:xfrm>
          <a:prstGeom prst="rect">
            <a:avLst/>
          </a:prstGeom>
          <a:noFill/>
          <a:ln>
            <a:noFill/>
          </a:ln>
        </p:spPr>
        <p:txBody>
          <a:bodyPr anchorCtr="0" anchor="ctr" bIns="52225" lIns="104475" spcFirstLastPara="1" rIns="104475" wrap="square" tIns="522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548640" y="6780108"/>
            <a:ext cx="2560320" cy="389467"/>
          </a:xfrm>
          <a:prstGeom prst="rect">
            <a:avLst/>
          </a:prstGeom>
          <a:noFill/>
          <a:ln>
            <a:noFill/>
          </a:ln>
        </p:spPr>
        <p:txBody>
          <a:bodyPr anchorCtr="0" anchor="ctr" bIns="52225" lIns="104475" spcFirstLastPara="1" rIns="104475" wrap="square" tIns="522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548640" y="6780108"/>
            <a:ext cx="2560320" cy="389467"/>
          </a:xfrm>
          <a:prstGeom prst="rect">
            <a:avLst/>
          </a:prstGeom>
          <a:noFill/>
          <a:ln>
            <a:noFill/>
          </a:ln>
        </p:spPr>
        <p:txBody>
          <a:bodyPr anchorCtr="0" anchor="ctr" bIns="52225" lIns="104475" spcFirstLastPara="1" rIns="104475" wrap="square" tIns="522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548640" y="291253"/>
            <a:ext cx="3609976" cy="1239520"/>
          </a:xfrm>
          <a:prstGeom prst="rect">
            <a:avLst/>
          </a:prstGeom>
          <a:noFill/>
          <a:ln>
            <a:noFill/>
          </a:ln>
        </p:spPr>
        <p:txBody>
          <a:bodyPr anchorCtr="0" anchor="b" bIns="52225" lIns="104475" spcFirstLastPara="1" rIns="104475" wrap="square" tIns="52225">
            <a:normAutofit/>
          </a:bodyPr>
          <a:lstStyle>
            <a:lvl1pPr lvl="0" algn="l">
              <a:spcBef>
                <a:spcPts val="0"/>
              </a:spcBef>
              <a:spcAft>
                <a:spcPts val="0"/>
              </a:spcAft>
              <a:buClr>
                <a:schemeClr val="dk1"/>
              </a:buClr>
              <a:buSzPts val="2300"/>
              <a:buFont typeface="Calibri"/>
              <a:buNone/>
              <a:defRPr b="1" sz="2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4290060" y="291255"/>
            <a:ext cx="6134100" cy="6243321"/>
          </a:xfrm>
          <a:prstGeom prst="rect">
            <a:avLst/>
          </a:prstGeom>
          <a:noFill/>
          <a:ln>
            <a:noFill/>
          </a:ln>
        </p:spPr>
        <p:txBody>
          <a:bodyPr anchorCtr="0" anchor="t" bIns="52225" lIns="104475" spcFirstLastPara="1" rIns="104475" wrap="square" tIns="52225">
            <a:normAutofit/>
          </a:bodyPr>
          <a:lstStyle>
            <a:lvl1pPr indent="-463550" lvl="0" marL="457200" algn="l">
              <a:spcBef>
                <a:spcPts val="740"/>
              </a:spcBef>
              <a:spcAft>
                <a:spcPts val="0"/>
              </a:spcAft>
              <a:buClr>
                <a:schemeClr val="dk1"/>
              </a:buClr>
              <a:buSzPts val="3700"/>
              <a:buChar char="•"/>
              <a:defRPr sz="3700"/>
            </a:lvl1pPr>
            <a:lvl2pPr indent="-431800" lvl="1" marL="914400" algn="l">
              <a:spcBef>
                <a:spcPts val="640"/>
              </a:spcBef>
              <a:spcAft>
                <a:spcPts val="0"/>
              </a:spcAft>
              <a:buClr>
                <a:schemeClr val="dk1"/>
              </a:buClr>
              <a:buSzPts val="3200"/>
              <a:buChar char="–"/>
              <a:defRPr sz="3200"/>
            </a:lvl2pPr>
            <a:lvl3pPr indent="-400050" lvl="2" marL="1371600" algn="l">
              <a:spcBef>
                <a:spcPts val="540"/>
              </a:spcBef>
              <a:spcAft>
                <a:spcPts val="0"/>
              </a:spcAft>
              <a:buClr>
                <a:schemeClr val="dk1"/>
              </a:buClr>
              <a:buSzPts val="2700"/>
              <a:buChar char="•"/>
              <a:defRPr sz="2700"/>
            </a:lvl3pPr>
            <a:lvl4pPr indent="-374650" lvl="3" marL="1828800" algn="l">
              <a:spcBef>
                <a:spcPts val="460"/>
              </a:spcBef>
              <a:spcAft>
                <a:spcPts val="0"/>
              </a:spcAft>
              <a:buClr>
                <a:schemeClr val="dk1"/>
              </a:buClr>
              <a:buSzPts val="2300"/>
              <a:buChar char="–"/>
              <a:defRPr sz="2300"/>
            </a:lvl4pPr>
            <a:lvl5pPr indent="-374650" lvl="4" marL="2286000" algn="l">
              <a:spcBef>
                <a:spcPts val="460"/>
              </a:spcBef>
              <a:spcAft>
                <a:spcPts val="0"/>
              </a:spcAft>
              <a:buClr>
                <a:schemeClr val="dk1"/>
              </a:buClr>
              <a:buSzPts val="2300"/>
              <a:buChar char="»"/>
              <a:defRPr sz="2300"/>
            </a:lvl5pPr>
            <a:lvl6pPr indent="-374650" lvl="5" marL="2743200" algn="l">
              <a:spcBef>
                <a:spcPts val="460"/>
              </a:spcBef>
              <a:spcAft>
                <a:spcPts val="0"/>
              </a:spcAft>
              <a:buClr>
                <a:schemeClr val="dk1"/>
              </a:buClr>
              <a:buSzPts val="2300"/>
              <a:buChar char="•"/>
              <a:defRPr sz="2300"/>
            </a:lvl6pPr>
            <a:lvl7pPr indent="-374650" lvl="6" marL="3200400" algn="l">
              <a:spcBef>
                <a:spcPts val="460"/>
              </a:spcBef>
              <a:spcAft>
                <a:spcPts val="0"/>
              </a:spcAft>
              <a:buClr>
                <a:schemeClr val="dk1"/>
              </a:buClr>
              <a:buSzPts val="2300"/>
              <a:buChar char="•"/>
              <a:defRPr sz="2300"/>
            </a:lvl7pPr>
            <a:lvl8pPr indent="-374650" lvl="7" marL="3657600" algn="l">
              <a:spcBef>
                <a:spcPts val="460"/>
              </a:spcBef>
              <a:spcAft>
                <a:spcPts val="0"/>
              </a:spcAft>
              <a:buClr>
                <a:schemeClr val="dk1"/>
              </a:buClr>
              <a:buSzPts val="2300"/>
              <a:buChar char="•"/>
              <a:defRPr sz="2300"/>
            </a:lvl8pPr>
            <a:lvl9pPr indent="-374650" lvl="8" marL="4114800" algn="l">
              <a:spcBef>
                <a:spcPts val="460"/>
              </a:spcBef>
              <a:spcAft>
                <a:spcPts val="0"/>
              </a:spcAft>
              <a:buClr>
                <a:schemeClr val="dk1"/>
              </a:buClr>
              <a:buSzPts val="2300"/>
              <a:buChar char="•"/>
              <a:defRPr sz="2300"/>
            </a:lvl9pPr>
          </a:lstStyle>
          <a:p/>
        </p:txBody>
      </p:sp>
      <p:sp>
        <p:nvSpPr>
          <p:cNvPr id="61" name="Google Shape;61;p9"/>
          <p:cNvSpPr txBox="1"/>
          <p:nvPr>
            <p:ph idx="2" type="body"/>
          </p:nvPr>
        </p:nvSpPr>
        <p:spPr>
          <a:xfrm>
            <a:off x="548640" y="1530775"/>
            <a:ext cx="3609976" cy="5003801"/>
          </a:xfrm>
          <a:prstGeom prst="rect">
            <a:avLst/>
          </a:prstGeom>
          <a:noFill/>
          <a:ln>
            <a:noFill/>
          </a:ln>
        </p:spPr>
        <p:txBody>
          <a:bodyPr anchorCtr="0" anchor="t" bIns="52225" lIns="104475" spcFirstLastPara="1" rIns="104475" wrap="square" tIns="52225">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280"/>
              </a:spcBef>
              <a:spcAft>
                <a:spcPts val="0"/>
              </a:spcAft>
              <a:buClr>
                <a:schemeClr val="dk1"/>
              </a:buClr>
              <a:buSzPts val="1400"/>
              <a:buNone/>
              <a:defRPr sz="1400"/>
            </a:lvl2pPr>
            <a:lvl3pPr indent="-228600" lvl="2" marL="1371600" algn="l">
              <a:spcBef>
                <a:spcPts val="220"/>
              </a:spcBef>
              <a:spcAft>
                <a:spcPts val="0"/>
              </a:spcAft>
              <a:buClr>
                <a:schemeClr val="dk1"/>
              </a:buClr>
              <a:buSzPts val="1100"/>
              <a:buNone/>
              <a:defRPr sz="1100"/>
            </a:lvl3pPr>
            <a:lvl4pPr indent="-228600" lvl="3" marL="1828800" algn="l">
              <a:spcBef>
                <a:spcPts val="200"/>
              </a:spcBef>
              <a:spcAft>
                <a:spcPts val="0"/>
              </a:spcAft>
              <a:buClr>
                <a:schemeClr val="dk1"/>
              </a:buClr>
              <a:buSzPts val="1000"/>
              <a:buNone/>
              <a:defRPr sz="1000"/>
            </a:lvl4pPr>
            <a:lvl5pPr indent="-228600" lvl="4" marL="2286000" algn="l">
              <a:spcBef>
                <a:spcPts val="200"/>
              </a:spcBef>
              <a:spcAft>
                <a:spcPts val="0"/>
              </a:spcAft>
              <a:buClr>
                <a:schemeClr val="dk1"/>
              </a:buClr>
              <a:buSzPts val="1000"/>
              <a:buNone/>
              <a:defRPr sz="1000"/>
            </a:lvl5pPr>
            <a:lvl6pPr indent="-228600" lvl="5" marL="2743200" algn="l">
              <a:spcBef>
                <a:spcPts val="200"/>
              </a:spcBef>
              <a:spcAft>
                <a:spcPts val="0"/>
              </a:spcAft>
              <a:buClr>
                <a:schemeClr val="dk1"/>
              </a:buClr>
              <a:buSzPts val="1000"/>
              <a:buNone/>
              <a:defRPr sz="1000"/>
            </a:lvl6pPr>
            <a:lvl7pPr indent="-228600" lvl="6" marL="3200400" algn="l">
              <a:spcBef>
                <a:spcPts val="200"/>
              </a:spcBef>
              <a:spcAft>
                <a:spcPts val="0"/>
              </a:spcAft>
              <a:buClr>
                <a:schemeClr val="dk1"/>
              </a:buClr>
              <a:buSzPts val="1000"/>
              <a:buNone/>
              <a:defRPr sz="1000"/>
            </a:lvl7pPr>
            <a:lvl8pPr indent="-228600" lvl="7" marL="3657600" algn="l">
              <a:spcBef>
                <a:spcPts val="200"/>
              </a:spcBef>
              <a:spcAft>
                <a:spcPts val="0"/>
              </a:spcAft>
              <a:buClr>
                <a:schemeClr val="dk1"/>
              </a:buClr>
              <a:buSzPts val="1000"/>
              <a:buNone/>
              <a:defRPr sz="1000"/>
            </a:lvl8pPr>
            <a:lvl9pPr indent="-228600" lvl="8" marL="4114800" algn="l">
              <a:spcBef>
                <a:spcPts val="200"/>
              </a:spcBef>
              <a:spcAft>
                <a:spcPts val="0"/>
              </a:spcAft>
              <a:buClr>
                <a:schemeClr val="dk1"/>
              </a:buClr>
              <a:buSzPts val="1000"/>
              <a:buNone/>
              <a:defRPr sz="1000"/>
            </a:lvl9pPr>
          </a:lstStyle>
          <a:p/>
        </p:txBody>
      </p:sp>
      <p:sp>
        <p:nvSpPr>
          <p:cNvPr id="62" name="Google Shape;62;p9"/>
          <p:cNvSpPr txBox="1"/>
          <p:nvPr>
            <p:ph idx="10" type="dt"/>
          </p:nvPr>
        </p:nvSpPr>
        <p:spPr>
          <a:xfrm>
            <a:off x="548640" y="6780108"/>
            <a:ext cx="2560320" cy="389467"/>
          </a:xfrm>
          <a:prstGeom prst="rect">
            <a:avLst/>
          </a:prstGeom>
          <a:noFill/>
          <a:ln>
            <a:noFill/>
          </a:ln>
        </p:spPr>
        <p:txBody>
          <a:bodyPr anchorCtr="0" anchor="ctr" bIns="52225" lIns="104475" spcFirstLastPara="1" rIns="104475" wrap="square" tIns="522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150746" y="5120641"/>
            <a:ext cx="6583680" cy="604521"/>
          </a:xfrm>
          <a:prstGeom prst="rect">
            <a:avLst/>
          </a:prstGeom>
          <a:noFill/>
          <a:ln>
            <a:noFill/>
          </a:ln>
        </p:spPr>
        <p:txBody>
          <a:bodyPr anchorCtr="0" anchor="b" bIns="52225" lIns="104475" spcFirstLastPara="1" rIns="104475" wrap="square" tIns="52225">
            <a:normAutofit/>
          </a:bodyPr>
          <a:lstStyle>
            <a:lvl1pPr lvl="0" algn="l">
              <a:spcBef>
                <a:spcPts val="0"/>
              </a:spcBef>
              <a:spcAft>
                <a:spcPts val="0"/>
              </a:spcAft>
              <a:buClr>
                <a:schemeClr val="dk1"/>
              </a:buClr>
              <a:buSzPts val="2300"/>
              <a:buFont typeface="Calibri"/>
              <a:buNone/>
              <a:defRPr b="1" sz="2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2150746" y="653627"/>
            <a:ext cx="6583680" cy="4389120"/>
          </a:xfrm>
          <a:prstGeom prst="rect">
            <a:avLst/>
          </a:prstGeom>
          <a:noFill/>
          <a:ln>
            <a:noFill/>
          </a:ln>
        </p:spPr>
        <p:txBody>
          <a:bodyPr anchorCtr="0" anchor="t" bIns="52225" lIns="104475" spcFirstLastPara="1" rIns="104475" wrap="square" tIns="52225">
            <a:noAutofit/>
          </a:bodyPr>
          <a:lstStyle>
            <a:lvl1pPr lvl="0" marR="0" rtl="0" algn="l">
              <a:spcBef>
                <a:spcPts val="740"/>
              </a:spcBef>
              <a:spcAft>
                <a:spcPts val="0"/>
              </a:spcAft>
              <a:buClr>
                <a:schemeClr val="dk1"/>
              </a:buClr>
              <a:buSzPts val="3700"/>
              <a:buFont typeface="Arial"/>
              <a:buNone/>
              <a:defRPr b="0" i="0" sz="3700" u="none" cap="none" strike="noStrike">
                <a:solidFill>
                  <a:schemeClr val="dk1"/>
                </a:solidFill>
                <a:latin typeface="Calibri"/>
                <a:ea typeface="Calibri"/>
                <a:cs typeface="Calibri"/>
                <a:sym typeface="Calibri"/>
              </a:defRPr>
            </a:lvl1pPr>
            <a:lvl2pPr lvl="1"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2pPr>
            <a:lvl3pPr lvl="2" marR="0" rtl="0" algn="l">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3pPr>
            <a:lvl4pPr lvl="3" marR="0" rtl="0" algn="l">
              <a:spcBef>
                <a:spcPts val="460"/>
              </a:spcBef>
              <a:spcAft>
                <a:spcPts val="0"/>
              </a:spcAft>
              <a:buClr>
                <a:schemeClr val="dk1"/>
              </a:buClr>
              <a:buSzPts val="2300"/>
              <a:buFont typeface="Arial"/>
              <a:buNone/>
              <a:defRPr b="0" i="0" sz="2300" u="none" cap="none" strike="noStrike">
                <a:solidFill>
                  <a:schemeClr val="dk1"/>
                </a:solidFill>
                <a:latin typeface="Calibri"/>
                <a:ea typeface="Calibri"/>
                <a:cs typeface="Calibri"/>
                <a:sym typeface="Calibri"/>
              </a:defRPr>
            </a:lvl4pPr>
            <a:lvl5pPr lvl="4" marR="0" rtl="0" algn="l">
              <a:spcBef>
                <a:spcPts val="460"/>
              </a:spcBef>
              <a:spcAft>
                <a:spcPts val="0"/>
              </a:spcAft>
              <a:buClr>
                <a:schemeClr val="dk1"/>
              </a:buClr>
              <a:buSzPts val="2300"/>
              <a:buFont typeface="Arial"/>
              <a:buNone/>
              <a:defRPr b="0" i="0" sz="2300" u="none" cap="none" strike="noStrike">
                <a:solidFill>
                  <a:schemeClr val="dk1"/>
                </a:solidFill>
                <a:latin typeface="Calibri"/>
                <a:ea typeface="Calibri"/>
                <a:cs typeface="Calibri"/>
                <a:sym typeface="Calibri"/>
              </a:defRPr>
            </a:lvl5pPr>
            <a:lvl6pPr lvl="5" marR="0" rtl="0" algn="l">
              <a:spcBef>
                <a:spcPts val="460"/>
              </a:spcBef>
              <a:spcAft>
                <a:spcPts val="0"/>
              </a:spcAft>
              <a:buClr>
                <a:schemeClr val="dk1"/>
              </a:buClr>
              <a:buSzPts val="2300"/>
              <a:buFont typeface="Arial"/>
              <a:buNone/>
              <a:defRPr b="0" i="0" sz="2300" u="none" cap="none" strike="noStrike">
                <a:solidFill>
                  <a:schemeClr val="dk1"/>
                </a:solidFill>
                <a:latin typeface="Calibri"/>
                <a:ea typeface="Calibri"/>
                <a:cs typeface="Calibri"/>
                <a:sym typeface="Calibri"/>
              </a:defRPr>
            </a:lvl6pPr>
            <a:lvl7pPr lvl="6" marR="0" rtl="0" algn="l">
              <a:spcBef>
                <a:spcPts val="460"/>
              </a:spcBef>
              <a:spcAft>
                <a:spcPts val="0"/>
              </a:spcAft>
              <a:buClr>
                <a:schemeClr val="dk1"/>
              </a:buClr>
              <a:buSzPts val="2300"/>
              <a:buFont typeface="Arial"/>
              <a:buNone/>
              <a:defRPr b="0" i="0" sz="2300" u="none" cap="none" strike="noStrike">
                <a:solidFill>
                  <a:schemeClr val="dk1"/>
                </a:solidFill>
                <a:latin typeface="Calibri"/>
                <a:ea typeface="Calibri"/>
                <a:cs typeface="Calibri"/>
                <a:sym typeface="Calibri"/>
              </a:defRPr>
            </a:lvl7pPr>
            <a:lvl8pPr lvl="7" marR="0" rtl="0" algn="l">
              <a:spcBef>
                <a:spcPts val="460"/>
              </a:spcBef>
              <a:spcAft>
                <a:spcPts val="0"/>
              </a:spcAft>
              <a:buClr>
                <a:schemeClr val="dk1"/>
              </a:buClr>
              <a:buSzPts val="2300"/>
              <a:buFont typeface="Arial"/>
              <a:buNone/>
              <a:defRPr b="0" i="0" sz="2300" u="none" cap="none" strike="noStrike">
                <a:solidFill>
                  <a:schemeClr val="dk1"/>
                </a:solidFill>
                <a:latin typeface="Calibri"/>
                <a:ea typeface="Calibri"/>
                <a:cs typeface="Calibri"/>
                <a:sym typeface="Calibri"/>
              </a:defRPr>
            </a:lvl8pPr>
            <a:lvl9pPr lvl="8" marR="0" rtl="0" algn="l">
              <a:spcBef>
                <a:spcPts val="460"/>
              </a:spcBef>
              <a:spcAft>
                <a:spcPts val="0"/>
              </a:spcAft>
              <a:buClr>
                <a:schemeClr val="dk1"/>
              </a:buClr>
              <a:buSzPts val="2300"/>
              <a:buFont typeface="Arial"/>
              <a:buNone/>
              <a:defRPr b="0" i="0" sz="23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2150746" y="5725162"/>
            <a:ext cx="6583680" cy="858519"/>
          </a:xfrm>
          <a:prstGeom prst="rect">
            <a:avLst/>
          </a:prstGeom>
          <a:noFill/>
          <a:ln>
            <a:noFill/>
          </a:ln>
        </p:spPr>
        <p:txBody>
          <a:bodyPr anchorCtr="0" anchor="t" bIns="52225" lIns="104475" spcFirstLastPara="1" rIns="104475" wrap="square" tIns="52225">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280"/>
              </a:spcBef>
              <a:spcAft>
                <a:spcPts val="0"/>
              </a:spcAft>
              <a:buClr>
                <a:schemeClr val="dk1"/>
              </a:buClr>
              <a:buSzPts val="1400"/>
              <a:buNone/>
              <a:defRPr sz="1400"/>
            </a:lvl2pPr>
            <a:lvl3pPr indent="-228600" lvl="2" marL="1371600" algn="l">
              <a:spcBef>
                <a:spcPts val="220"/>
              </a:spcBef>
              <a:spcAft>
                <a:spcPts val="0"/>
              </a:spcAft>
              <a:buClr>
                <a:schemeClr val="dk1"/>
              </a:buClr>
              <a:buSzPts val="1100"/>
              <a:buNone/>
              <a:defRPr sz="1100"/>
            </a:lvl3pPr>
            <a:lvl4pPr indent="-228600" lvl="3" marL="1828800" algn="l">
              <a:spcBef>
                <a:spcPts val="200"/>
              </a:spcBef>
              <a:spcAft>
                <a:spcPts val="0"/>
              </a:spcAft>
              <a:buClr>
                <a:schemeClr val="dk1"/>
              </a:buClr>
              <a:buSzPts val="1000"/>
              <a:buNone/>
              <a:defRPr sz="1000"/>
            </a:lvl4pPr>
            <a:lvl5pPr indent="-228600" lvl="4" marL="2286000" algn="l">
              <a:spcBef>
                <a:spcPts val="200"/>
              </a:spcBef>
              <a:spcAft>
                <a:spcPts val="0"/>
              </a:spcAft>
              <a:buClr>
                <a:schemeClr val="dk1"/>
              </a:buClr>
              <a:buSzPts val="1000"/>
              <a:buNone/>
              <a:defRPr sz="1000"/>
            </a:lvl5pPr>
            <a:lvl6pPr indent="-228600" lvl="5" marL="2743200" algn="l">
              <a:spcBef>
                <a:spcPts val="200"/>
              </a:spcBef>
              <a:spcAft>
                <a:spcPts val="0"/>
              </a:spcAft>
              <a:buClr>
                <a:schemeClr val="dk1"/>
              </a:buClr>
              <a:buSzPts val="1000"/>
              <a:buNone/>
              <a:defRPr sz="1000"/>
            </a:lvl6pPr>
            <a:lvl7pPr indent="-228600" lvl="6" marL="3200400" algn="l">
              <a:spcBef>
                <a:spcPts val="200"/>
              </a:spcBef>
              <a:spcAft>
                <a:spcPts val="0"/>
              </a:spcAft>
              <a:buClr>
                <a:schemeClr val="dk1"/>
              </a:buClr>
              <a:buSzPts val="1000"/>
              <a:buNone/>
              <a:defRPr sz="1000"/>
            </a:lvl7pPr>
            <a:lvl8pPr indent="-228600" lvl="7" marL="3657600" algn="l">
              <a:spcBef>
                <a:spcPts val="200"/>
              </a:spcBef>
              <a:spcAft>
                <a:spcPts val="0"/>
              </a:spcAft>
              <a:buClr>
                <a:schemeClr val="dk1"/>
              </a:buClr>
              <a:buSzPts val="1000"/>
              <a:buNone/>
              <a:defRPr sz="1000"/>
            </a:lvl8pPr>
            <a:lvl9pPr indent="-228600" lvl="8" marL="4114800" algn="l">
              <a:spcBef>
                <a:spcPts val="200"/>
              </a:spcBef>
              <a:spcAft>
                <a:spcPts val="0"/>
              </a:spcAft>
              <a:buClr>
                <a:schemeClr val="dk1"/>
              </a:buClr>
              <a:buSzPts val="1000"/>
              <a:buNone/>
              <a:defRPr sz="1000"/>
            </a:lvl9pPr>
          </a:lstStyle>
          <a:p/>
        </p:txBody>
      </p:sp>
      <p:sp>
        <p:nvSpPr>
          <p:cNvPr id="69" name="Google Shape;69;p10"/>
          <p:cNvSpPr txBox="1"/>
          <p:nvPr>
            <p:ph idx="10" type="dt"/>
          </p:nvPr>
        </p:nvSpPr>
        <p:spPr>
          <a:xfrm>
            <a:off x="548640" y="6780108"/>
            <a:ext cx="2560320" cy="389467"/>
          </a:xfrm>
          <a:prstGeom prst="rect">
            <a:avLst/>
          </a:prstGeom>
          <a:noFill/>
          <a:ln>
            <a:noFill/>
          </a:ln>
        </p:spPr>
        <p:txBody>
          <a:bodyPr anchorCtr="0" anchor="ctr" bIns="52225" lIns="104475" spcFirstLastPara="1" rIns="104475" wrap="square" tIns="522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48640" y="292947"/>
            <a:ext cx="9875520" cy="1219200"/>
          </a:xfrm>
          <a:prstGeom prst="rect">
            <a:avLst/>
          </a:prstGeom>
          <a:noFill/>
          <a:ln>
            <a:noFill/>
          </a:ln>
        </p:spPr>
        <p:txBody>
          <a:bodyPr anchorCtr="0" anchor="ctr" bIns="52225" lIns="104475" spcFirstLastPara="1" rIns="104475" wrap="square" tIns="52225">
            <a:normAutofit/>
          </a:bodyPr>
          <a:lstStyle>
            <a:lvl1pPr lvl="0" marR="0" rtl="0" algn="ctr">
              <a:spcBef>
                <a:spcPts val="0"/>
              </a:spcBef>
              <a:spcAft>
                <a:spcPts val="0"/>
              </a:spcAft>
              <a:buClr>
                <a:schemeClr val="dk1"/>
              </a:buClr>
              <a:buSzPts val="5000"/>
              <a:buFont typeface="Calibri"/>
              <a:buNone/>
              <a:defRPr b="0" i="0" sz="5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48640" y="1706880"/>
            <a:ext cx="9875520" cy="4827694"/>
          </a:xfrm>
          <a:prstGeom prst="rect">
            <a:avLst/>
          </a:prstGeom>
          <a:noFill/>
          <a:ln>
            <a:noFill/>
          </a:ln>
        </p:spPr>
        <p:txBody>
          <a:bodyPr anchorCtr="0" anchor="t" bIns="52225" lIns="104475" spcFirstLastPara="1" rIns="104475" wrap="square" tIns="52225">
            <a:normAutofit/>
          </a:bodyPr>
          <a:lstStyle>
            <a:lvl1pPr indent="-463550" lvl="0" marL="457200" marR="0" rtl="0" algn="l">
              <a:spcBef>
                <a:spcPts val="740"/>
              </a:spcBef>
              <a:spcAft>
                <a:spcPts val="0"/>
              </a:spcAft>
              <a:buClr>
                <a:schemeClr val="dk1"/>
              </a:buClr>
              <a:buSzPts val="3700"/>
              <a:buFont typeface="Arial"/>
              <a:buChar char="•"/>
              <a:defRPr b="0" i="0" sz="3700" u="none" cap="none" strike="noStrike">
                <a:solidFill>
                  <a:schemeClr val="dk1"/>
                </a:solidFill>
                <a:latin typeface="Calibri"/>
                <a:ea typeface="Calibri"/>
                <a:cs typeface="Calibri"/>
                <a:sym typeface="Calibri"/>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400050" lvl="2" marL="1371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374650" lvl="3" marL="18288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4pPr>
            <a:lvl5pPr indent="-374650" lvl="4" marL="22860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5pPr>
            <a:lvl6pPr indent="-374650" lvl="5" marL="27432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6pPr>
            <a:lvl7pPr indent="-374650" lvl="6" marL="32004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7pPr>
            <a:lvl8pPr indent="-374650" lvl="7" marL="36576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8pPr>
            <a:lvl9pPr indent="-374650" lvl="8" marL="4114800" marR="0" rtl="0" algn="l">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548640" y="6780108"/>
            <a:ext cx="2560320" cy="389467"/>
          </a:xfrm>
          <a:prstGeom prst="rect">
            <a:avLst/>
          </a:prstGeom>
          <a:noFill/>
          <a:ln>
            <a:noFill/>
          </a:ln>
        </p:spPr>
        <p:txBody>
          <a:bodyPr anchorCtr="0" anchor="ctr" bIns="52225" lIns="104475" spcFirstLastPara="1" rIns="104475" wrap="square" tIns="52225">
            <a:noAutofit/>
          </a:bodyPr>
          <a:lstStyle>
            <a:lvl1pPr lvl="0" marR="0" rtl="0" algn="l">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lvl1pPr lvl="0" marR="0" rtl="0" algn="ctr">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lvl1pPr indent="0" lvl="0" marL="0" marR="0" rtl="0" algn="r">
              <a:spcBef>
                <a:spcPts val="0"/>
              </a:spcBef>
              <a:buNone/>
              <a:defRPr b="0" i="0" sz="1400" u="none" cap="none" strike="noStrike">
                <a:solidFill>
                  <a:srgbClr val="888888"/>
                </a:solidFill>
                <a:latin typeface="Calibri"/>
                <a:ea typeface="Calibri"/>
                <a:cs typeface="Calibri"/>
                <a:sym typeface="Calibri"/>
              </a:defRPr>
            </a:lvl1pPr>
            <a:lvl2pPr indent="0" lvl="1" marL="0" marR="0" rtl="0" algn="r">
              <a:spcBef>
                <a:spcPts val="0"/>
              </a:spcBef>
              <a:buNone/>
              <a:defRPr b="0" i="0" sz="1400" u="none" cap="none" strike="noStrike">
                <a:solidFill>
                  <a:srgbClr val="888888"/>
                </a:solidFill>
                <a:latin typeface="Calibri"/>
                <a:ea typeface="Calibri"/>
                <a:cs typeface="Calibri"/>
                <a:sym typeface="Calibri"/>
              </a:defRPr>
            </a:lvl2pPr>
            <a:lvl3pPr indent="0" lvl="2" marL="0" marR="0" rtl="0" algn="r">
              <a:spcBef>
                <a:spcPts val="0"/>
              </a:spcBef>
              <a:buNone/>
              <a:defRPr b="0" i="0" sz="1400" u="none" cap="none" strike="noStrike">
                <a:solidFill>
                  <a:srgbClr val="888888"/>
                </a:solidFill>
                <a:latin typeface="Calibri"/>
                <a:ea typeface="Calibri"/>
                <a:cs typeface="Calibri"/>
                <a:sym typeface="Calibri"/>
              </a:defRPr>
            </a:lvl3pPr>
            <a:lvl4pPr indent="0" lvl="3" marL="0" marR="0" rtl="0" algn="r">
              <a:spcBef>
                <a:spcPts val="0"/>
              </a:spcBef>
              <a:buNone/>
              <a:defRPr b="0" i="0" sz="1400" u="none" cap="none" strike="noStrike">
                <a:solidFill>
                  <a:srgbClr val="888888"/>
                </a:solidFill>
                <a:latin typeface="Calibri"/>
                <a:ea typeface="Calibri"/>
                <a:cs typeface="Calibri"/>
                <a:sym typeface="Calibri"/>
              </a:defRPr>
            </a:lvl4pPr>
            <a:lvl5pPr indent="0" lvl="4" marL="0" marR="0" rtl="0" algn="r">
              <a:spcBef>
                <a:spcPts val="0"/>
              </a:spcBef>
              <a:buNone/>
              <a:defRPr b="0" i="0" sz="1400" u="none" cap="none" strike="noStrike">
                <a:solidFill>
                  <a:srgbClr val="888888"/>
                </a:solidFill>
                <a:latin typeface="Calibri"/>
                <a:ea typeface="Calibri"/>
                <a:cs typeface="Calibri"/>
                <a:sym typeface="Calibri"/>
              </a:defRPr>
            </a:lvl5pPr>
            <a:lvl6pPr indent="0" lvl="5" marL="0" marR="0" rtl="0" algn="r">
              <a:spcBef>
                <a:spcPts val="0"/>
              </a:spcBef>
              <a:buNone/>
              <a:defRPr b="0" i="0" sz="1400" u="none" cap="none" strike="noStrike">
                <a:solidFill>
                  <a:srgbClr val="888888"/>
                </a:solidFill>
                <a:latin typeface="Calibri"/>
                <a:ea typeface="Calibri"/>
                <a:cs typeface="Calibri"/>
                <a:sym typeface="Calibri"/>
              </a:defRPr>
            </a:lvl6pPr>
            <a:lvl7pPr indent="0" lvl="6" marL="0" marR="0" rtl="0" algn="r">
              <a:spcBef>
                <a:spcPts val="0"/>
              </a:spcBef>
              <a:buNone/>
              <a:defRPr b="0" i="0" sz="1400" u="none" cap="none" strike="noStrike">
                <a:solidFill>
                  <a:srgbClr val="888888"/>
                </a:solidFill>
                <a:latin typeface="Calibri"/>
                <a:ea typeface="Calibri"/>
                <a:cs typeface="Calibri"/>
                <a:sym typeface="Calibri"/>
              </a:defRPr>
            </a:lvl7pPr>
            <a:lvl8pPr indent="0" lvl="7" marL="0" marR="0" rtl="0" algn="r">
              <a:spcBef>
                <a:spcPts val="0"/>
              </a:spcBef>
              <a:buNone/>
              <a:defRPr b="0" i="0" sz="1400" u="none" cap="none" strike="noStrike">
                <a:solidFill>
                  <a:srgbClr val="888888"/>
                </a:solidFill>
                <a:latin typeface="Calibri"/>
                <a:ea typeface="Calibri"/>
                <a:cs typeface="Calibri"/>
                <a:sym typeface="Calibri"/>
              </a:defRPr>
            </a:lvl8pPr>
            <a:lvl9pPr indent="0" lvl="8" marL="0" marR="0" rtl="0" algn="r">
              <a:spcBef>
                <a:spcPts val="0"/>
              </a:spcBef>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doi.org/10.9734/ajrcos/2021/v7i230177" TargetMode="External"/><Relationship Id="rId4" Type="http://schemas.openxmlformats.org/officeDocument/2006/relationships/hyperlink" Target="https://bitcoin.org/bitcoin.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nakamotoinstitute.org/mempool/the-proof-of-work-concept/" TargetMode="External"/><Relationship Id="rId4" Type="http://schemas.openxmlformats.org/officeDocument/2006/relationships/hyperlink" Target="https://ethereum.org/en/developers/docs/consensus-mechanisms/pos/" TargetMode="External"/><Relationship Id="rId5" Type="http://schemas.openxmlformats.org/officeDocument/2006/relationships/hyperlink" Target="https://www.geeksforgeeks.org/consensus-algorithms-in-blockchain/"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0" y="0"/>
            <a:ext cx="10972800" cy="1219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52225" lIns="104475" spcFirstLastPara="1" rIns="104475" wrap="square" tIns="52225">
            <a:normAutofit fontScale="90000"/>
          </a:bodyPr>
          <a:lstStyle/>
          <a:p>
            <a:pPr indent="0" lvl="0" marL="0" rtl="0" algn="ctr">
              <a:spcBef>
                <a:spcPts val="0"/>
              </a:spcBef>
              <a:spcAft>
                <a:spcPts val="0"/>
              </a:spcAft>
              <a:buClr>
                <a:schemeClr val="lt1"/>
              </a:buClr>
              <a:buSzPct val="100000"/>
              <a:buFont typeface="Arial"/>
              <a:buNone/>
            </a:pPr>
            <a:r>
              <a:rPr lang="en-US" sz="2900">
                <a:solidFill>
                  <a:schemeClr val="lt1"/>
                </a:solidFill>
                <a:latin typeface="Karla"/>
                <a:ea typeface="Karla"/>
                <a:cs typeface="Karla"/>
                <a:sym typeface="Karla"/>
              </a:rPr>
              <a:t>Pune Vidhyarthi Griha’s </a:t>
            </a:r>
            <a:br>
              <a:rPr lang="en-US" sz="2900">
                <a:solidFill>
                  <a:schemeClr val="lt1"/>
                </a:solidFill>
                <a:latin typeface="Karla"/>
                <a:ea typeface="Karla"/>
                <a:cs typeface="Karla"/>
                <a:sym typeface="Karla"/>
              </a:rPr>
            </a:br>
            <a:r>
              <a:rPr lang="en-US" sz="2900">
                <a:solidFill>
                  <a:schemeClr val="lt1"/>
                </a:solidFill>
                <a:latin typeface="Karla"/>
                <a:ea typeface="Karla"/>
                <a:cs typeface="Karla"/>
                <a:sym typeface="Karla"/>
              </a:rPr>
              <a:t>College of Engineering &amp; Technology</a:t>
            </a:r>
            <a:br>
              <a:rPr lang="en-US" sz="2900">
                <a:solidFill>
                  <a:schemeClr val="lt1"/>
                </a:solidFill>
                <a:latin typeface="Karla"/>
                <a:ea typeface="Karla"/>
                <a:cs typeface="Karla"/>
                <a:sym typeface="Karla"/>
              </a:rPr>
            </a:br>
            <a:r>
              <a:rPr lang="en-US" sz="2900">
                <a:solidFill>
                  <a:schemeClr val="lt1"/>
                </a:solidFill>
                <a:latin typeface="Karla"/>
                <a:ea typeface="Karla"/>
                <a:cs typeface="Karla"/>
                <a:sym typeface="Karla"/>
              </a:rPr>
              <a:t>Department of Information Technology</a:t>
            </a:r>
            <a:endParaRPr sz="3200">
              <a:solidFill>
                <a:schemeClr val="lt1"/>
              </a:solidFill>
              <a:latin typeface="Karla"/>
              <a:ea typeface="Karla"/>
              <a:cs typeface="Karla"/>
              <a:sym typeface="Karla"/>
            </a:endParaRPr>
          </a:p>
        </p:txBody>
      </p:sp>
      <p:sp>
        <p:nvSpPr>
          <p:cNvPr id="89" name="Google Shape;89;p13"/>
          <p:cNvSpPr txBox="1"/>
          <p:nvPr>
            <p:ph idx="1" type="subTitle"/>
          </p:nvPr>
        </p:nvSpPr>
        <p:spPr>
          <a:xfrm>
            <a:off x="304800" y="1828800"/>
            <a:ext cx="10287000" cy="3343200"/>
          </a:xfrm>
          <a:prstGeom prst="rect">
            <a:avLst/>
          </a:prstGeom>
          <a:noFill/>
          <a:ln>
            <a:noFill/>
          </a:ln>
        </p:spPr>
        <p:txBody>
          <a:bodyPr anchorCtr="0" anchor="t" bIns="52225" lIns="104475" spcFirstLastPara="1" rIns="104475" wrap="square" tIns="52225">
            <a:normAutofit fontScale="70000" lnSpcReduction="20000"/>
          </a:bodyPr>
          <a:lstStyle/>
          <a:p>
            <a:pPr indent="0" lvl="0" marL="0" rtl="0" algn="ctr">
              <a:spcBef>
                <a:spcPts val="0"/>
              </a:spcBef>
              <a:spcAft>
                <a:spcPts val="0"/>
              </a:spcAft>
              <a:buClr>
                <a:srgbClr val="C00000"/>
              </a:buClr>
              <a:buSzPct val="100000"/>
              <a:buNone/>
            </a:pPr>
            <a:r>
              <a:rPr lang="en-US" sz="3200">
                <a:solidFill>
                  <a:srgbClr val="C00000"/>
                </a:solidFill>
                <a:latin typeface="Karla"/>
                <a:ea typeface="Karla"/>
                <a:cs typeface="Karla"/>
                <a:sym typeface="Karla"/>
              </a:rPr>
              <a:t>Project Based Seminar (Oral) Presentation</a:t>
            </a:r>
            <a:endParaRPr>
              <a:latin typeface="Karla"/>
              <a:ea typeface="Karla"/>
              <a:cs typeface="Karla"/>
              <a:sym typeface="Karla"/>
            </a:endParaRPr>
          </a:p>
          <a:p>
            <a:pPr indent="0" lvl="0" marL="0" rtl="0" algn="ctr">
              <a:spcBef>
                <a:spcPts val="544"/>
              </a:spcBef>
              <a:spcAft>
                <a:spcPts val="0"/>
              </a:spcAft>
              <a:buClr>
                <a:srgbClr val="C00000"/>
              </a:buClr>
              <a:buSzPct val="100000"/>
              <a:buNone/>
            </a:pPr>
            <a:r>
              <a:rPr lang="en-US" sz="3200">
                <a:solidFill>
                  <a:srgbClr val="C00000"/>
                </a:solidFill>
                <a:latin typeface="Karla"/>
                <a:ea typeface="Karla"/>
                <a:cs typeface="Karla"/>
                <a:sym typeface="Karla"/>
              </a:rPr>
              <a:t>On</a:t>
            </a:r>
            <a:endParaRPr sz="3200">
              <a:solidFill>
                <a:srgbClr val="C00000"/>
              </a:solidFill>
              <a:latin typeface="Karla"/>
              <a:ea typeface="Karla"/>
              <a:cs typeface="Karla"/>
              <a:sym typeface="Karla"/>
            </a:endParaRPr>
          </a:p>
          <a:p>
            <a:pPr indent="0" lvl="0" marL="0" rtl="0" algn="ctr">
              <a:spcBef>
                <a:spcPts val="544"/>
              </a:spcBef>
              <a:spcAft>
                <a:spcPts val="0"/>
              </a:spcAft>
              <a:buClr>
                <a:srgbClr val="C00000"/>
              </a:buClr>
              <a:buSzPct val="100000"/>
              <a:buNone/>
            </a:pPr>
            <a:r>
              <a:t/>
            </a:r>
            <a:endParaRPr sz="3200">
              <a:solidFill>
                <a:srgbClr val="C00000"/>
              </a:solidFill>
              <a:latin typeface="Karla"/>
              <a:ea typeface="Karla"/>
              <a:cs typeface="Karla"/>
              <a:sym typeface="Karla"/>
            </a:endParaRPr>
          </a:p>
          <a:p>
            <a:pPr indent="0" lvl="0" marL="0" rtl="0" algn="ctr">
              <a:spcBef>
                <a:spcPts val="867"/>
              </a:spcBef>
              <a:spcAft>
                <a:spcPts val="0"/>
              </a:spcAft>
              <a:buClr>
                <a:srgbClr val="538CD5"/>
              </a:buClr>
              <a:buSzPct val="100000"/>
              <a:buNone/>
            </a:pPr>
            <a:r>
              <a:rPr b="1" lang="en-US" sz="5100">
                <a:solidFill>
                  <a:schemeClr val="dk1"/>
                </a:solidFill>
                <a:latin typeface="Karla"/>
                <a:ea typeface="Karla"/>
                <a:cs typeface="Karla"/>
                <a:sym typeface="Karla"/>
              </a:rPr>
              <a:t>Creating a Decentralized Social Network Using Blockchain</a:t>
            </a:r>
            <a:endParaRPr b="1">
              <a:solidFill>
                <a:schemeClr val="dk1"/>
              </a:solidFill>
              <a:latin typeface="Karla"/>
              <a:ea typeface="Karla"/>
              <a:cs typeface="Karla"/>
              <a:sym typeface="Karla"/>
            </a:endParaRPr>
          </a:p>
          <a:p>
            <a:pPr indent="0" lvl="0" marL="0" rtl="0" algn="ctr">
              <a:spcBef>
                <a:spcPts val="544"/>
              </a:spcBef>
              <a:spcAft>
                <a:spcPts val="0"/>
              </a:spcAft>
              <a:buClr>
                <a:srgbClr val="C00000"/>
              </a:buClr>
              <a:buSzPct val="100000"/>
              <a:buNone/>
            </a:pPr>
            <a:r>
              <a:rPr lang="en-US" sz="3200">
                <a:solidFill>
                  <a:srgbClr val="C00000"/>
                </a:solidFill>
                <a:latin typeface="Karla"/>
                <a:ea typeface="Karla"/>
                <a:cs typeface="Karla"/>
                <a:sym typeface="Karla"/>
              </a:rPr>
              <a:t>By</a:t>
            </a:r>
            <a:endParaRPr>
              <a:latin typeface="Karla"/>
              <a:ea typeface="Karla"/>
              <a:cs typeface="Karla"/>
              <a:sym typeface="Karla"/>
            </a:endParaRPr>
          </a:p>
          <a:p>
            <a:pPr indent="0" lvl="0" marL="0" rtl="0" algn="ctr">
              <a:spcBef>
                <a:spcPts val="646"/>
              </a:spcBef>
              <a:spcAft>
                <a:spcPts val="0"/>
              </a:spcAft>
              <a:buClr>
                <a:srgbClr val="C00000"/>
              </a:buClr>
              <a:buSzPct val="100000"/>
              <a:buNone/>
            </a:pPr>
            <a:r>
              <a:rPr lang="en-US" sz="3800">
                <a:solidFill>
                  <a:srgbClr val="C00000"/>
                </a:solidFill>
                <a:latin typeface="Karla"/>
                <a:ea typeface="Karla"/>
                <a:cs typeface="Karla"/>
                <a:sym typeface="Karla"/>
              </a:rPr>
              <a:t>TE IT Group No 14</a:t>
            </a:r>
            <a:endParaRPr>
              <a:latin typeface="Karla"/>
              <a:ea typeface="Karla"/>
              <a:cs typeface="Karla"/>
              <a:sym typeface="Karla"/>
            </a:endParaRPr>
          </a:p>
          <a:p>
            <a:pPr indent="0" lvl="0" marL="0" rtl="0" algn="ctr">
              <a:spcBef>
                <a:spcPts val="459"/>
              </a:spcBef>
              <a:spcAft>
                <a:spcPts val="0"/>
              </a:spcAft>
              <a:buClr>
                <a:srgbClr val="888888"/>
              </a:buClr>
              <a:buSzPct val="100000"/>
              <a:buNone/>
            </a:pPr>
            <a:r>
              <a:t/>
            </a:r>
            <a:endParaRPr sz="2700">
              <a:latin typeface="Karla"/>
              <a:ea typeface="Karla"/>
              <a:cs typeface="Karla"/>
              <a:sym typeface="Karla"/>
            </a:endParaRPr>
          </a:p>
        </p:txBody>
      </p:sp>
      <p:sp>
        <p:nvSpPr>
          <p:cNvPr id="90" name="Google Shape;90;p13"/>
          <p:cNvSpPr/>
          <p:nvPr/>
        </p:nvSpPr>
        <p:spPr>
          <a:xfrm>
            <a:off x="0" y="6781800"/>
            <a:ext cx="10972800" cy="428680"/>
          </a:xfrm>
          <a:prstGeom prst="rect">
            <a:avLst/>
          </a:prstGeom>
          <a:noFill/>
          <a:ln>
            <a:noFill/>
          </a:ln>
        </p:spPr>
        <p:txBody>
          <a:bodyPr anchorCtr="0" anchor="t" bIns="52225" lIns="104475" spcFirstLastPara="1" rIns="104475" wrap="square" tIns="52225">
            <a:noAutofit/>
          </a:bodyPr>
          <a:lstStyle/>
          <a:p>
            <a:pPr indent="0" lvl="0" marL="0" marR="0" rtl="0" algn="ctr">
              <a:spcBef>
                <a:spcPts val="0"/>
              </a:spcBef>
              <a:spcAft>
                <a:spcPts val="0"/>
              </a:spcAft>
              <a:buNone/>
            </a:pPr>
            <a:r>
              <a:rPr lang="en-US" sz="2100">
                <a:solidFill>
                  <a:srgbClr val="0C0C0C"/>
                </a:solidFill>
                <a:latin typeface="Calibri"/>
                <a:ea typeface="Calibri"/>
                <a:cs typeface="Calibri"/>
                <a:sym typeface="Calibri"/>
              </a:rPr>
              <a:t>14th June 2021</a:t>
            </a:r>
            <a:endParaRPr b="0" i="0" sz="2100" u="none" cap="none" strike="noStrike">
              <a:solidFill>
                <a:srgbClr val="0C0C0C"/>
              </a:solidFill>
              <a:latin typeface="Calibri"/>
              <a:ea typeface="Calibri"/>
              <a:cs typeface="Calibri"/>
              <a:sym typeface="Calibri"/>
            </a:endParaRPr>
          </a:p>
        </p:txBody>
      </p:sp>
      <p:sp>
        <p:nvSpPr>
          <p:cNvPr id="91" name="Google Shape;91;p13"/>
          <p:cNvSpPr txBox="1"/>
          <p:nvPr/>
        </p:nvSpPr>
        <p:spPr>
          <a:xfrm>
            <a:off x="731525" y="5410200"/>
            <a:ext cx="9235500" cy="990600"/>
          </a:xfrm>
          <a:prstGeom prst="rect">
            <a:avLst/>
          </a:prstGeom>
          <a:noFill/>
          <a:ln>
            <a:noFill/>
          </a:ln>
        </p:spPr>
        <p:txBody>
          <a:bodyPr anchorCtr="0" anchor="t" bIns="52225" lIns="104475" spcFirstLastPara="1" rIns="104475" wrap="square" tIns="52225">
            <a:normAutofit fontScale="25000" lnSpcReduction="20000"/>
          </a:bodyPr>
          <a:lstStyle/>
          <a:p>
            <a:pPr indent="0" lvl="0" marL="0" marR="0" rtl="0" algn="ctr">
              <a:spcBef>
                <a:spcPts val="0"/>
              </a:spcBef>
              <a:spcAft>
                <a:spcPts val="0"/>
              </a:spcAft>
              <a:buNone/>
            </a:pPr>
            <a:r>
              <a:rPr i="0" lang="en-US" sz="10588" u="none" cap="none" strike="noStrike">
                <a:solidFill>
                  <a:srgbClr val="C00000"/>
                </a:solidFill>
                <a:latin typeface="Karla"/>
                <a:ea typeface="Karla"/>
                <a:cs typeface="Karla"/>
                <a:sym typeface="Karla"/>
              </a:rPr>
              <a:t>Guide</a:t>
            </a:r>
            <a:endParaRPr sz="9288">
              <a:latin typeface="Karla"/>
              <a:ea typeface="Karla"/>
              <a:cs typeface="Karla"/>
              <a:sym typeface="Karla"/>
            </a:endParaRPr>
          </a:p>
          <a:p>
            <a:pPr indent="0" lvl="0" marL="0" marR="0" rtl="0" algn="ctr">
              <a:spcBef>
                <a:spcPts val="555"/>
              </a:spcBef>
              <a:spcAft>
                <a:spcPts val="0"/>
              </a:spcAft>
              <a:buNone/>
            </a:pPr>
            <a:r>
              <a:rPr lang="en-US" sz="10888">
                <a:solidFill>
                  <a:srgbClr val="C00000"/>
                </a:solidFill>
                <a:latin typeface="Karla"/>
                <a:ea typeface="Karla"/>
                <a:cs typeface="Karla"/>
                <a:sym typeface="Karla"/>
              </a:rPr>
              <a:t>Prof. D. T Varpe</a:t>
            </a:r>
            <a:endParaRPr sz="9288">
              <a:latin typeface="Karla"/>
              <a:ea typeface="Karla"/>
              <a:cs typeface="Karla"/>
              <a:sym typeface="Karla"/>
            </a:endParaRPr>
          </a:p>
          <a:p>
            <a:pPr indent="0" lvl="0" marL="0" marR="0" rtl="0" algn="ctr">
              <a:spcBef>
                <a:spcPts val="462"/>
              </a:spcBef>
              <a:spcAft>
                <a:spcPts val="0"/>
              </a:spcAft>
              <a:buNone/>
            </a:pPr>
            <a:r>
              <a:t/>
            </a:r>
            <a:endParaRPr b="0" i="0" sz="2500" u="none" cap="none" strike="noStrike">
              <a:solidFill>
                <a:srgbClr val="888888"/>
              </a:solidFill>
              <a:latin typeface="Calibri"/>
              <a:ea typeface="Calibri"/>
              <a:cs typeface="Calibri"/>
              <a:sym typeface="Calibri"/>
            </a:endParaRPr>
          </a:p>
          <a:p>
            <a:pPr indent="0" lvl="0" marL="0" marR="0" rtl="0" algn="ctr">
              <a:spcBef>
                <a:spcPts val="499"/>
              </a:spcBef>
              <a:spcAft>
                <a:spcPts val="0"/>
              </a:spcAft>
              <a:buNone/>
            </a:pPr>
            <a:r>
              <a:t/>
            </a:r>
            <a:endParaRPr b="0" i="0" sz="2700" u="none" cap="none" strike="noStrike">
              <a:solidFill>
                <a:srgbClr val="888888"/>
              </a:solidFill>
              <a:latin typeface="Calibri"/>
              <a:ea typeface="Calibri"/>
              <a:cs typeface="Calibri"/>
              <a:sym typeface="Calibri"/>
            </a:endParaRPr>
          </a:p>
        </p:txBody>
      </p:sp>
      <p:pic>
        <p:nvPicPr>
          <p:cNvPr descr="G:\Guest Lectures - Seminars - Workshops Conducted\PBS\images.jpg" id="92" name="Google Shape;92;p13"/>
          <p:cNvPicPr preferRelativeResize="0"/>
          <p:nvPr/>
        </p:nvPicPr>
        <p:blipFill rotWithShape="1">
          <a:blip r:embed="rId3">
            <a:alphaModFix/>
          </a:blip>
          <a:srcRect b="0" l="0" r="0" t="0"/>
          <a:stretch/>
        </p:blipFill>
        <p:spPr>
          <a:xfrm>
            <a:off x="9372600" y="15767"/>
            <a:ext cx="1600200" cy="1199895"/>
          </a:xfrm>
          <a:prstGeom prst="rect">
            <a:avLst/>
          </a:prstGeom>
          <a:noFill/>
          <a:ln>
            <a:noFill/>
          </a:ln>
        </p:spPr>
      </p:pic>
      <p:sp>
        <p:nvSpPr>
          <p:cNvPr id="93" name="Google Shape;93;p13"/>
          <p:cNvSpPr/>
          <p:nvPr/>
        </p:nvSpPr>
        <p:spPr>
          <a:xfrm>
            <a:off x="0" y="0"/>
            <a:ext cx="1447800" cy="1219200"/>
          </a:xfrm>
          <a:prstGeom prst="ellipse">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100" u="none" cap="none" strike="noStrike">
                <a:solidFill>
                  <a:schemeClr val="lt1"/>
                </a:solidFill>
                <a:latin typeface="Calibri"/>
                <a:ea typeface="Calibri"/>
                <a:cs typeface="Calibri"/>
                <a:sym typeface="Calibri"/>
              </a:rPr>
              <a:t>College Logo</a:t>
            </a:r>
            <a:endParaRPr/>
          </a:p>
        </p:txBody>
      </p:sp>
      <p:pic>
        <p:nvPicPr>
          <p:cNvPr id="94" name="Google Shape;94;p13"/>
          <p:cNvPicPr preferRelativeResize="0"/>
          <p:nvPr/>
        </p:nvPicPr>
        <p:blipFill rotWithShape="1">
          <a:blip r:embed="rId4">
            <a:alphaModFix/>
          </a:blip>
          <a:srcRect b="0" l="0" r="0" t="0"/>
          <a:stretch/>
        </p:blipFill>
        <p:spPr>
          <a:xfrm>
            <a:off x="0" y="0"/>
            <a:ext cx="1447800"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548640" y="292947"/>
            <a:ext cx="9875400" cy="12192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rPr>
              <a:t>Seminar Motivation</a:t>
            </a:r>
            <a:endParaRPr>
              <a:solidFill>
                <a:srgbClr val="FF0000"/>
              </a:solidFill>
            </a:endParaRPr>
          </a:p>
        </p:txBody>
      </p:sp>
      <p:sp>
        <p:nvSpPr>
          <p:cNvPr id="163" name="Google Shape;163;p22"/>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lnSpcReduction="10000"/>
          </a:bodyPr>
          <a:lstStyle/>
          <a:p>
            <a:pPr indent="-348825" lvl="0" marL="391847" rtl="0" algn="l">
              <a:lnSpc>
                <a:spcPct val="115000"/>
              </a:lnSpc>
              <a:spcBef>
                <a:spcPts val="0"/>
              </a:spcBef>
              <a:spcAft>
                <a:spcPts val="0"/>
              </a:spcAft>
              <a:buSzPts val="3023"/>
              <a:buChar char="•"/>
            </a:pPr>
            <a:r>
              <a:rPr lang="en-US" sz="3022"/>
              <a:t>More and more users are becoming conscious about privacy and data-security</a:t>
            </a:r>
            <a:endParaRPr sz="3022"/>
          </a:p>
          <a:p>
            <a:pPr indent="-348825" lvl="0" marL="391847" rtl="0" algn="l">
              <a:lnSpc>
                <a:spcPct val="115000"/>
              </a:lnSpc>
              <a:spcBef>
                <a:spcPts val="740"/>
              </a:spcBef>
              <a:spcAft>
                <a:spcPts val="0"/>
              </a:spcAft>
              <a:buSzPts val="3023"/>
              <a:buChar char="•"/>
            </a:pPr>
            <a:r>
              <a:rPr lang="en-US" sz="3022"/>
              <a:t>Alternatives to existing social networking platforms are being explored</a:t>
            </a:r>
            <a:endParaRPr sz="3022"/>
          </a:p>
          <a:p>
            <a:pPr indent="-348825" lvl="0" marL="391847" rtl="0" algn="l">
              <a:lnSpc>
                <a:spcPct val="115000"/>
              </a:lnSpc>
              <a:spcBef>
                <a:spcPts val="740"/>
              </a:spcBef>
              <a:spcAft>
                <a:spcPts val="0"/>
              </a:spcAft>
              <a:buSzPts val="3023"/>
              <a:buChar char="•"/>
            </a:pPr>
            <a:r>
              <a:rPr lang="en-US" sz="3022"/>
              <a:t>Decentralized Social Networks bring internet values like:</a:t>
            </a:r>
            <a:endParaRPr sz="3022"/>
          </a:p>
          <a:p>
            <a:pPr indent="-372418" lvl="1" marL="849001" rtl="0" algn="l">
              <a:lnSpc>
                <a:spcPct val="115000"/>
              </a:lnSpc>
              <a:spcBef>
                <a:spcPts val="0"/>
              </a:spcBef>
              <a:spcAft>
                <a:spcPts val="0"/>
              </a:spcAft>
              <a:buSzPts val="2523"/>
              <a:buChar char="–"/>
            </a:pPr>
            <a:r>
              <a:rPr lang="en-US" sz="2522"/>
              <a:t>Enhanced privacy</a:t>
            </a:r>
            <a:endParaRPr sz="2522"/>
          </a:p>
          <a:p>
            <a:pPr indent="-372418" lvl="1" marL="849001" rtl="0" algn="l">
              <a:lnSpc>
                <a:spcPct val="115000"/>
              </a:lnSpc>
              <a:spcBef>
                <a:spcPts val="0"/>
              </a:spcBef>
              <a:spcAft>
                <a:spcPts val="0"/>
              </a:spcAft>
              <a:buSzPts val="2523"/>
              <a:buChar char="–"/>
            </a:pPr>
            <a:r>
              <a:rPr lang="en-US" sz="2522"/>
              <a:t>Data security</a:t>
            </a:r>
            <a:endParaRPr sz="2522"/>
          </a:p>
          <a:p>
            <a:pPr indent="-372418" lvl="1" marL="849001" rtl="0" algn="l">
              <a:lnSpc>
                <a:spcPct val="115000"/>
              </a:lnSpc>
              <a:spcBef>
                <a:spcPts val="0"/>
              </a:spcBef>
              <a:spcAft>
                <a:spcPts val="0"/>
              </a:spcAft>
              <a:buSzPts val="2523"/>
              <a:buChar char="–"/>
            </a:pPr>
            <a:r>
              <a:rPr lang="en-US" sz="2522"/>
              <a:t>Transparency</a:t>
            </a:r>
            <a:endParaRPr sz="2522"/>
          </a:p>
          <a:p>
            <a:pPr indent="-372418" lvl="1" marL="849001" rtl="0" algn="l">
              <a:lnSpc>
                <a:spcPct val="115000"/>
              </a:lnSpc>
              <a:spcBef>
                <a:spcPts val="0"/>
              </a:spcBef>
              <a:spcAft>
                <a:spcPts val="0"/>
              </a:spcAft>
              <a:buSzPts val="2523"/>
              <a:buChar char="–"/>
            </a:pPr>
            <a:r>
              <a:rPr lang="en-US" sz="2522"/>
              <a:t>Incentivization</a:t>
            </a:r>
            <a:endParaRPr sz="2522"/>
          </a:p>
          <a:p>
            <a:pPr indent="-372418" lvl="1" marL="849001" rtl="0" algn="l">
              <a:lnSpc>
                <a:spcPct val="115000"/>
              </a:lnSpc>
              <a:spcBef>
                <a:spcPts val="0"/>
              </a:spcBef>
              <a:spcAft>
                <a:spcPts val="0"/>
              </a:spcAft>
              <a:buSzPts val="2523"/>
              <a:buChar char="–"/>
            </a:pPr>
            <a:r>
              <a:rPr lang="en-US" sz="2522"/>
              <a:t>Open-source</a:t>
            </a:r>
            <a:endParaRPr sz="2522"/>
          </a:p>
        </p:txBody>
      </p:sp>
      <p:sp>
        <p:nvSpPr>
          <p:cNvPr id="164" name="Google Shape;164;p22"/>
          <p:cNvSpPr txBox="1"/>
          <p:nvPr>
            <p:ph idx="11" type="ftr"/>
          </p:nvPr>
        </p:nvSpPr>
        <p:spPr>
          <a:xfrm>
            <a:off x="3749040" y="6780108"/>
            <a:ext cx="34746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a:t>
            </a:r>
            <a:endParaRPr/>
          </a:p>
        </p:txBody>
      </p:sp>
      <p:sp>
        <p:nvSpPr>
          <p:cNvPr id="165" name="Google Shape;165;p22"/>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48640" y="292947"/>
            <a:ext cx="9875520" cy="12192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rPr>
              <a:t>Seminar Aims and Objectives</a:t>
            </a:r>
            <a:endParaRPr/>
          </a:p>
        </p:txBody>
      </p:sp>
      <p:sp>
        <p:nvSpPr>
          <p:cNvPr id="171" name="Google Shape;171;p23"/>
          <p:cNvSpPr txBox="1"/>
          <p:nvPr>
            <p:ph idx="1" type="body"/>
          </p:nvPr>
        </p:nvSpPr>
        <p:spPr>
          <a:xfrm>
            <a:off x="548640" y="1706880"/>
            <a:ext cx="9875520" cy="4827694"/>
          </a:xfrm>
          <a:prstGeom prst="rect">
            <a:avLst/>
          </a:prstGeom>
          <a:noFill/>
          <a:ln>
            <a:noFill/>
          </a:ln>
        </p:spPr>
        <p:txBody>
          <a:bodyPr anchorCtr="0" anchor="t" bIns="52225" lIns="104475" spcFirstLastPara="1" rIns="104475" wrap="square" tIns="52225">
            <a:normAutofit fontScale="70000" lnSpcReduction="10000"/>
          </a:bodyPr>
          <a:lstStyle/>
          <a:p>
            <a:pPr indent="-442012" lvl="0" marL="391847" rtl="0" algn="just">
              <a:spcBef>
                <a:spcPts val="684"/>
              </a:spcBef>
              <a:spcAft>
                <a:spcPts val="0"/>
              </a:spcAft>
              <a:buSzPct val="100000"/>
              <a:buChar char="•"/>
            </a:pPr>
            <a:r>
              <a:rPr lang="en-US"/>
              <a:t>Aim: To study and understand Decentralized Social Networks, and their relevance in today’s world </a:t>
            </a:r>
            <a:endParaRPr/>
          </a:p>
          <a:p>
            <a:pPr indent="0" lvl="0" marL="391847" rtl="0" algn="just">
              <a:spcBef>
                <a:spcPts val="684"/>
              </a:spcBef>
              <a:spcAft>
                <a:spcPts val="0"/>
              </a:spcAft>
              <a:buNone/>
            </a:pPr>
            <a:r>
              <a:t/>
            </a:r>
            <a:endParaRPr/>
          </a:p>
          <a:p>
            <a:pPr indent="-442012" lvl="0" marL="391847" rtl="0" algn="just">
              <a:spcBef>
                <a:spcPts val="684"/>
              </a:spcBef>
              <a:spcAft>
                <a:spcPts val="0"/>
              </a:spcAft>
              <a:buSzPct val="100000"/>
              <a:buChar char="•"/>
            </a:pPr>
            <a:r>
              <a:rPr lang="en-US"/>
              <a:t>Objectives:</a:t>
            </a:r>
            <a:endParaRPr/>
          </a:p>
          <a:p>
            <a:pPr indent="-360229" lvl="0" marL="457200" rtl="0" algn="just">
              <a:lnSpc>
                <a:spcPct val="115000"/>
              </a:lnSpc>
              <a:spcBef>
                <a:spcPts val="0"/>
              </a:spcBef>
              <a:spcAft>
                <a:spcPts val="0"/>
              </a:spcAft>
              <a:buSzPct val="80034"/>
              <a:buAutoNum type="arabicPeriod"/>
            </a:pPr>
            <a:r>
              <a:rPr lang="en-US"/>
              <a:t>To research the need for Decentralized Social Networks </a:t>
            </a:r>
            <a:endParaRPr/>
          </a:p>
          <a:p>
            <a:pPr indent="-360229" lvl="0" marL="457200" rtl="0" algn="just">
              <a:lnSpc>
                <a:spcPct val="115000"/>
              </a:lnSpc>
              <a:spcBef>
                <a:spcPts val="0"/>
              </a:spcBef>
              <a:spcAft>
                <a:spcPts val="0"/>
              </a:spcAft>
              <a:buSzPct val="80034"/>
              <a:buAutoNum type="arabicPeriod"/>
            </a:pPr>
            <a:r>
              <a:rPr lang="en-US"/>
              <a:t>To understand the services offered by Decentralized Social Networks </a:t>
            </a:r>
            <a:endParaRPr/>
          </a:p>
          <a:p>
            <a:pPr indent="-360229" lvl="0" marL="457200" rtl="0" algn="just">
              <a:lnSpc>
                <a:spcPct val="115000"/>
              </a:lnSpc>
              <a:spcBef>
                <a:spcPts val="0"/>
              </a:spcBef>
              <a:spcAft>
                <a:spcPts val="0"/>
              </a:spcAft>
              <a:buSzPct val="80034"/>
              <a:buAutoNum type="arabicPeriod"/>
            </a:pPr>
            <a:r>
              <a:rPr lang="en-US"/>
              <a:t>To understand what Decentralized Social Networks can be implemented with </a:t>
            </a:r>
            <a:endParaRPr/>
          </a:p>
          <a:p>
            <a:pPr indent="-360229" lvl="0" marL="457200" rtl="0" algn="just">
              <a:lnSpc>
                <a:spcPct val="115000"/>
              </a:lnSpc>
              <a:spcBef>
                <a:spcPts val="0"/>
              </a:spcBef>
              <a:spcAft>
                <a:spcPts val="0"/>
              </a:spcAft>
              <a:buSzPct val="80034"/>
              <a:buAutoNum type="arabicPeriod"/>
            </a:pPr>
            <a:r>
              <a:rPr lang="en-US"/>
              <a:t>To research about the existing Decentralized Social Networks </a:t>
            </a:r>
            <a:endParaRPr/>
          </a:p>
          <a:p>
            <a:pPr indent="-360229" lvl="0" marL="457200" rtl="0" algn="just">
              <a:lnSpc>
                <a:spcPct val="115000"/>
              </a:lnSpc>
              <a:spcBef>
                <a:spcPts val="0"/>
              </a:spcBef>
              <a:spcAft>
                <a:spcPts val="0"/>
              </a:spcAft>
              <a:buSzPct val="80034"/>
              <a:buAutoNum type="arabicPeriod"/>
            </a:pPr>
            <a:r>
              <a:rPr lang="en-US"/>
              <a:t>To understand what are Decentralized Autonomous Organizations (DAOs)</a:t>
            </a:r>
            <a:endParaRPr/>
          </a:p>
        </p:txBody>
      </p:sp>
      <p:sp>
        <p:nvSpPr>
          <p:cNvPr id="172" name="Google Shape;172;p23"/>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a:t>
            </a:r>
            <a:endParaRPr/>
          </a:p>
        </p:txBody>
      </p:sp>
      <p:sp>
        <p:nvSpPr>
          <p:cNvPr id="173" name="Google Shape;173;p23"/>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10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548640" y="292947"/>
            <a:ext cx="9875400" cy="12192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latin typeface="Calibri"/>
                <a:ea typeface="Calibri"/>
                <a:cs typeface="Calibri"/>
                <a:sym typeface="Calibri"/>
              </a:rPr>
              <a:t>Literature Survey</a:t>
            </a:r>
            <a:endParaRPr/>
          </a:p>
        </p:txBody>
      </p:sp>
      <p:sp>
        <p:nvSpPr>
          <p:cNvPr id="179" name="Google Shape;179;p24"/>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a:bodyPr>
          <a:lstStyle/>
          <a:p>
            <a:pPr indent="-396800" lvl="0" marL="391847" rtl="0" algn="just">
              <a:spcBef>
                <a:spcPts val="0"/>
              </a:spcBef>
              <a:spcAft>
                <a:spcPts val="0"/>
              </a:spcAft>
              <a:buSzPts val="3500"/>
              <a:buFont typeface="Calibri"/>
              <a:buChar char="•"/>
            </a:pPr>
            <a:r>
              <a:rPr lang="en-US" sz="3500"/>
              <a:t>P</a:t>
            </a:r>
            <a:r>
              <a:rPr lang="en-US" sz="3500"/>
              <a:t>rivacy of users is found to be easily compromised in OSNs</a:t>
            </a:r>
            <a:endParaRPr sz="3500"/>
          </a:p>
          <a:p>
            <a:pPr indent="-396800" lvl="0" marL="391847" rtl="0" algn="just">
              <a:spcBef>
                <a:spcPts val="0"/>
              </a:spcBef>
              <a:spcAft>
                <a:spcPts val="0"/>
              </a:spcAft>
              <a:buSzPts val="3500"/>
              <a:buFont typeface="Calibri"/>
              <a:buChar char="•"/>
            </a:pPr>
            <a:r>
              <a:rPr lang="en-US" sz="3500"/>
              <a:t>Cannot regulate OSNs direct access to user data or prevent them from providing data to third parties</a:t>
            </a:r>
            <a:endParaRPr sz="3500"/>
          </a:p>
          <a:p>
            <a:pPr indent="-396800" lvl="0" marL="391847" rtl="0" algn="just">
              <a:spcBef>
                <a:spcPts val="684"/>
              </a:spcBef>
              <a:spcAft>
                <a:spcPts val="0"/>
              </a:spcAft>
              <a:buSzPts val="3500"/>
              <a:buChar char="•"/>
            </a:pPr>
            <a:r>
              <a:rPr lang="en-US" sz="3500"/>
              <a:t>Recent headlines:</a:t>
            </a:r>
            <a:endParaRPr sz="3500"/>
          </a:p>
          <a:p>
            <a:pPr indent="-434489" lvl="1" marL="849001" rtl="0" algn="just">
              <a:spcBef>
                <a:spcPts val="684"/>
              </a:spcBef>
              <a:spcAft>
                <a:spcPts val="0"/>
              </a:spcAft>
              <a:buSzPts val="3500"/>
              <a:buChar char="–"/>
            </a:pPr>
            <a:r>
              <a:rPr lang="en-US" sz="3500"/>
              <a:t>Facebook Data Trading - 2018</a:t>
            </a:r>
            <a:endParaRPr sz="3500"/>
          </a:p>
          <a:p>
            <a:pPr indent="-434489" lvl="1" marL="849001" rtl="0" algn="just">
              <a:spcBef>
                <a:spcPts val="684"/>
              </a:spcBef>
              <a:spcAft>
                <a:spcPts val="0"/>
              </a:spcAft>
              <a:buSzPts val="3500"/>
              <a:buChar char="–"/>
            </a:pPr>
            <a:r>
              <a:rPr lang="en-US" sz="3500"/>
              <a:t>Air India Data Breach - 2021</a:t>
            </a:r>
            <a:endParaRPr sz="3500"/>
          </a:p>
          <a:p>
            <a:pPr indent="-434489" lvl="1" marL="849001" rtl="0" algn="just">
              <a:spcBef>
                <a:spcPts val="684"/>
              </a:spcBef>
              <a:spcAft>
                <a:spcPts val="0"/>
              </a:spcAft>
              <a:buSzPts val="3500"/>
              <a:buChar char="–"/>
            </a:pPr>
            <a:r>
              <a:rPr lang="en-US" sz="3500"/>
              <a:t>Dominos India Data Breach - 2021</a:t>
            </a:r>
            <a:endParaRPr sz="3500"/>
          </a:p>
        </p:txBody>
      </p:sp>
      <p:sp>
        <p:nvSpPr>
          <p:cNvPr id="180" name="Google Shape;180;p24"/>
          <p:cNvSpPr txBox="1"/>
          <p:nvPr>
            <p:ph idx="11" type="ftr"/>
          </p:nvPr>
        </p:nvSpPr>
        <p:spPr>
          <a:xfrm>
            <a:off x="3749040" y="6780108"/>
            <a:ext cx="34746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a:t>
            </a:r>
            <a:endParaRPr/>
          </a:p>
        </p:txBody>
      </p:sp>
      <p:sp>
        <p:nvSpPr>
          <p:cNvPr id="181" name="Google Shape;181;p24"/>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11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548640" y="292947"/>
            <a:ext cx="9875400" cy="12192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latin typeface="Calibri"/>
                <a:ea typeface="Calibri"/>
                <a:cs typeface="Calibri"/>
                <a:sym typeface="Calibri"/>
              </a:rPr>
              <a:t>Literature Survey</a:t>
            </a:r>
            <a:endParaRPr/>
          </a:p>
        </p:txBody>
      </p:sp>
      <p:sp>
        <p:nvSpPr>
          <p:cNvPr id="187" name="Google Shape;187;p25"/>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fontScale="85000" lnSpcReduction="20000"/>
          </a:bodyPr>
          <a:lstStyle/>
          <a:p>
            <a:pPr indent="-374257" lvl="0" marL="391847" rtl="0" algn="just">
              <a:spcBef>
                <a:spcPts val="0"/>
              </a:spcBef>
              <a:spcAft>
                <a:spcPts val="0"/>
              </a:spcAft>
              <a:buSzPct val="100000"/>
              <a:buChar char="•"/>
            </a:pPr>
            <a:r>
              <a:rPr lang="en-US"/>
              <a:t>Senthil Kumar and Saravanakumar Kandasamy observed that privacy-protection endeavours are feeble by the social networking sites</a:t>
            </a:r>
            <a:endParaRPr/>
          </a:p>
          <a:p>
            <a:pPr indent="0" lvl="0" marL="391847" rtl="0" algn="just">
              <a:spcBef>
                <a:spcPts val="0"/>
              </a:spcBef>
              <a:spcAft>
                <a:spcPts val="0"/>
              </a:spcAft>
              <a:buNone/>
            </a:pPr>
            <a:r>
              <a:t/>
            </a:r>
            <a:endParaRPr/>
          </a:p>
          <a:p>
            <a:pPr indent="-374257" lvl="0" marL="391847" rtl="0" algn="just">
              <a:spcBef>
                <a:spcPts val="684"/>
              </a:spcBef>
              <a:spcAft>
                <a:spcPts val="0"/>
              </a:spcAft>
              <a:buSzPct val="100000"/>
              <a:buChar char="•"/>
            </a:pPr>
            <a:r>
              <a:rPr lang="en-US"/>
              <a:t>Johanna Cabalhin pointed out that on many existing social networks, users are needed to reveal a certain detail about them online to prove they are who they claims to be</a:t>
            </a:r>
            <a:endParaRPr/>
          </a:p>
          <a:p>
            <a:pPr indent="-271705" lvl="0" marL="391847" rtl="0" algn="just">
              <a:spcBef>
                <a:spcPts val="684"/>
              </a:spcBef>
              <a:spcAft>
                <a:spcPts val="0"/>
              </a:spcAft>
              <a:buSzPct val="48648"/>
              <a:buChar char="•"/>
            </a:pPr>
            <a:r>
              <a:rPr lang="en-US"/>
              <a:t>The more information a user shares, the easier it is to predict some of the user’s most private information using algorithms</a:t>
            </a:r>
            <a:endParaRPr/>
          </a:p>
        </p:txBody>
      </p:sp>
      <p:sp>
        <p:nvSpPr>
          <p:cNvPr id="188" name="Google Shape;188;p25"/>
          <p:cNvSpPr txBox="1"/>
          <p:nvPr>
            <p:ph idx="11" type="ftr"/>
          </p:nvPr>
        </p:nvSpPr>
        <p:spPr>
          <a:xfrm>
            <a:off x="3749040" y="6780108"/>
            <a:ext cx="34746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a:t>
            </a:r>
            <a:endParaRPr/>
          </a:p>
        </p:txBody>
      </p:sp>
      <p:sp>
        <p:nvSpPr>
          <p:cNvPr id="189" name="Google Shape;189;p25"/>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12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548640" y="292947"/>
            <a:ext cx="9875520" cy="12192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latin typeface="Calibri"/>
                <a:ea typeface="Calibri"/>
                <a:cs typeface="Calibri"/>
                <a:sym typeface="Calibri"/>
              </a:rPr>
              <a:t>Literature Survey/Related work</a:t>
            </a:r>
            <a:endParaRPr/>
          </a:p>
        </p:txBody>
      </p:sp>
      <p:sp>
        <p:nvSpPr>
          <p:cNvPr id="196" name="Google Shape;196;p26"/>
          <p:cNvSpPr txBox="1"/>
          <p:nvPr>
            <p:ph idx="1" type="body"/>
          </p:nvPr>
        </p:nvSpPr>
        <p:spPr>
          <a:xfrm>
            <a:off x="548640" y="1706880"/>
            <a:ext cx="9875520" cy="4827694"/>
          </a:xfrm>
          <a:prstGeom prst="rect">
            <a:avLst/>
          </a:prstGeom>
          <a:noFill/>
          <a:ln>
            <a:noFill/>
          </a:ln>
        </p:spPr>
        <p:txBody>
          <a:bodyPr anchorCtr="0" anchor="t" bIns="52225" lIns="104475" spcFirstLastPara="1" rIns="104475" wrap="square" tIns="52225">
            <a:normAutofit/>
          </a:bodyPr>
          <a:lstStyle/>
          <a:p>
            <a:pPr indent="-391847" lvl="0" marL="391847" rtl="0" algn="just">
              <a:lnSpc>
                <a:spcPct val="150000"/>
              </a:lnSpc>
              <a:spcBef>
                <a:spcPts val="0"/>
              </a:spcBef>
              <a:spcAft>
                <a:spcPts val="0"/>
              </a:spcAft>
              <a:buClr>
                <a:schemeClr val="dk1"/>
              </a:buClr>
              <a:buSzPts val="2200"/>
              <a:buChar char="•"/>
            </a:pPr>
            <a:r>
              <a:rPr lang="en-US" sz="2200"/>
              <a:t>Minimum </a:t>
            </a:r>
            <a:r>
              <a:rPr b="1" lang="en-US" sz="2200">
                <a:solidFill>
                  <a:srgbClr val="FF0000"/>
                </a:solidFill>
              </a:rPr>
              <a:t>FIVE </a:t>
            </a:r>
            <a:r>
              <a:rPr lang="en-US" sz="2200"/>
              <a:t>references should be there from literature.</a:t>
            </a:r>
            <a:endParaRPr/>
          </a:p>
        </p:txBody>
      </p:sp>
      <p:sp>
        <p:nvSpPr>
          <p:cNvPr id="197" name="Google Shape;197;p26"/>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a:t>
            </a:r>
            <a:endParaRPr b="1" sz="1200"/>
          </a:p>
        </p:txBody>
      </p:sp>
      <p:sp>
        <p:nvSpPr>
          <p:cNvPr id="198" name="Google Shape;198;p26"/>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b="1" lang="en-US" sz="1200"/>
              <a:t>13</a:t>
            </a:r>
            <a:endParaRPr b="1" sz="1200"/>
          </a:p>
        </p:txBody>
      </p:sp>
      <p:graphicFrame>
        <p:nvGraphicFramePr>
          <p:cNvPr id="199" name="Google Shape;199;p26"/>
          <p:cNvGraphicFramePr/>
          <p:nvPr/>
        </p:nvGraphicFramePr>
        <p:xfrm>
          <a:off x="417673" y="1706874"/>
          <a:ext cx="3000000" cy="3000000"/>
        </p:xfrm>
        <a:graphic>
          <a:graphicData uri="http://schemas.openxmlformats.org/drawingml/2006/table">
            <a:tbl>
              <a:tblPr bandRow="1" firstRow="1">
                <a:noFill/>
                <a:tableStyleId>{98039E3F-936B-4F4B-883E-4ACB0227B4F3}</a:tableStyleId>
              </a:tblPr>
              <a:tblGrid>
                <a:gridCol w="867375"/>
                <a:gridCol w="2209800"/>
                <a:gridCol w="2741450"/>
                <a:gridCol w="2333000"/>
                <a:gridCol w="1985850"/>
              </a:tblGrid>
              <a:tr h="703750">
                <a:tc>
                  <a:txBody>
                    <a:bodyPr/>
                    <a:lstStyle/>
                    <a:p>
                      <a:pPr indent="0" lvl="0" marL="0" marR="0" rtl="0" algn="ctr">
                        <a:spcBef>
                          <a:spcPts val="0"/>
                        </a:spcBef>
                        <a:spcAft>
                          <a:spcPts val="0"/>
                        </a:spcAft>
                        <a:buNone/>
                      </a:pPr>
                      <a:r>
                        <a:rPr lang="en-US" sz="1500" u="none" cap="none" strike="noStrike"/>
                        <a:t>Sr. No.</a:t>
                      </a:r>
                      <a:endParaRPr sz="1500" u="none" cap="none" strike="noStrike"/>
                    </a:p>
                  </a:txBody>
                  <a:tcPr marT="48775" marB="48775" marR="109725" marL="109725">
                    <a:solidFill>
                      <a:schemeClr val="accent6"/>
                    </a:solidFill>
                  </a:tcPr>
                </a:tc>
                <a:tc>
                  <a:txBody>
                    <a:bodyPr/>
                    <a:lstStyle/>
                    <a:p>
                      <a:pPr indent="0" lvl="0" marL="0" marR="0" rtl="0" algn="ctr">
                        <a:spcBef>
                          <a:spcPts val="0"/>
                        </a:spcBef>
                        <a:spcAft>
                          <a:spcPts val="0"/>
                        </a:spcAft>
                        <a:buNone/>
                      </a:pPr>
                      <a:r>
                        <a:rPr lang="en-US" sz="1500" u="none" cap="none" strike="noStrike"/>
                        <a:t>Reference Name (Write Paper Title)</a:t>
                      </a:r>
                      <a:endParaRPr/>
                    </a:p>
                  </a:txBody>
                  <a:tcPr marT="48775" marB="48775" marR="109725" marL="109725">
                    <a:solidFill>
                      <a:schemeClr val="accent6"/>
                    </a:solidFill>
                  </a:tcPr>
                </a:tc>
                <a:tc>
                  <a:txBody>
                    <a:bodyPr/>
                    <a:lstStyle/>
                    <a:p>
                      <a:pPr indent="0" lvl="0" marL="0" marR="0" rtl="0" algn="ctr">
                        <a:spcBef>
                          <a:spcPts val="0"/>
                        </a:spcBef>
                        <a:spcAft>
                          <a:spcPts val="0"/>
                        </a:spcAft>
                        <a:buNone/>
                      </a:pPr>
                      <a:r>
                        <a:rPr lang="en-US" sz="1500" u="none" cap="none" strike="noStrike"/>
                        <a:t>Seed Idea/ Work description</a:t>
                      </a:r>
                      <a:endParaRPr/>
                    </a:p>
                  </a:txBody>
                  <a:tcPr marT="48775" marB="48775" marR="109725" marL="109725">
                    <a:solidFill>
                      <a:schemeClr val="accent6"/>
                    </a:solidFill>
                  </a:tcPr>
                </a:tc>
                <a:tc>
                  <a:txBody>
                    <a:bodyPr/>
                    <a:lstStyle/>
                    <a:p>
                      <a:pPr indent="0" lvl="0" marL="0" marR="0" rtl="0" algn="ctr">
                        <a:spcBef>
                          <a:spcPts val="0"/>
                        </a:spcBef>
                        <a:spcAft>
                          <a:spcPts val="0"/>
                        </a:spcAft>
                        <a:buNone/>
                      </a:pPr>
                      <a:r>
                        <a:rPr lang="en-US" sz="1500" u="none" cap="none" strike="noStrike"/>
                        <a:t>Problems found</a:t>
                      </a:r>
                      <a:endParaRPr sz="1500" u="none" cap="none" strike="noStrike"/>
                    </a:p>
                  </a:txBody>
                  <a:tcPr marT="48775" marB="48775" marR="109725" marL="109725">
                    <a:solidFill>
                      <a:schemeClr val="accent6"/>
                    </a:solidFill>
                  </a:tcPr>
                </a:tc>
                <a:tc>
                  <a:txBody>
                    <a:bodyPr/>
                    <a:lstStyle/>
                    <a:p>
                      <a:pPr indent="0" lvl="0" marL="0" marR="0" rtl="0" algn="ctr">
                        <a:spcBef>
                          <a:spcPts val="0"/>
                        </a:spcBef>
                        <a:spcAft>
                          <a:spcPts val="0"/>
                        </a:spcAft>
                        <a:buNone/>
                      </a:pPr>
                      <a:r>
                        <a:rPr lang="en-US" sz="1500"/>
                        <a:t>Link</a:t>
                      </a:r>
                      <a:endParaRPr/>
                    </a:p>
                  </a:txBody>
                  <a:tcPr marT="48775" marB="48775" marR="109725" marL="109725">
                    <a:solidFill>
                      <a:schemeClr val="accent6"/>
                    </a:solidFill>
                  </a:tcPr>
                </a:tc>
              </a:tr>
              <a:tr h="395575">
                <a:tc>
                  <a:txBody>
                    <a:bodyPr/>
                    <a:lstStyle/>
                    <a:p>
                      <a:pPr indent="0" lvl="0" marL="0" marR="0" rtl="0" algn="ctr">
                        <a:spcBef>
                          <a:spcPts val="0"/>
                        </a:spcBef>
                        <a:spcAft>
                          <a:spcPts val="0"/>
                        </a:spcAft>
                        <a:buNone/>
                      </a:pPr>
                      <a:r>
                        <a:rPr lang="en-US" sz="1800" u="none" cap="none" strike="noStrike"/>
                        <a:t>1</a:t>
                      </a:r>
                      <a:endParaRPr sz="1300"/>
                    </a:p>
                  </a:txBody>
                  <a:tcPr marT="48775" marB="48775" marR="109725" marL="109725">
                    <a:solidFill>
                      <a:srgbClr val="FFD966"/>
                    </a:solidFill>
                  </a:tcPr>
                </a:tc>
                <a:tc>
                  <a:txBody>
                    <a:bodyPr/>
                    <a:lstStyle/>
                    <a:p>
                      <a:pPr indent="0" lvl="0" marL="0" marR="0" rtl="0" algn="l">
                        <a:spcBef>
                          <a:spcPts val="0"/>
                        </a:spcBef>
                        <a:spcAft>
                          <a:spcPts val="0"/>
                        </a:spcAft>
                        <a:buNone/>
                      </a:pPr>
                      <a:r>
                        <a:rPr lang="en-US" sz="1800"/>
                        <a:t>On Privacy and Security in Social Media – A Comprehensive Study </a:t>
                      </a:r>
                      <a:endParaRPr sz="1300"/>
                    </a:p>
                  </a:txBody>
                  <a:tcPr marT="48775" marB="48775" marR="109725" marL="109725">
                    <a:solidFill>
                      <a:srgbClr val="FFD966"/>
                    </a:solidFill>
                  </a:tcPr>
                </a:tc>
                <a:tc>
                  <a:txBody>
                    <a:bodyPr/>
                    <a:lstStyle/>
                    <a:p>
                      <a:pPr indent="0" lvl="0" marL="0" marR="0" rtl="0" algn="l">
                        <a:spcBef>
                          <a:spcPts val="0"/>
                        </a:spcBef>
                        <a:spcAft>
                          <a:spcPts val="0"/>
                        </a:spcAft>
                        <a:buNone/>
                      </a:pPr>
                      <a:r>
                        <a:rPr lang="en-US" sz="1800"/>
                        <a:t>An analysis on Information sharing on social media considering privacy and security aspects</a:t>
                      </a:r>
                      <a:endParaRPr sz="1800"/>
                    </a:p>
                  </a:txBody>
                  <a:tcPr marT="48775" marB="48775" marR="109725" marL="109725">
                    <a:solidFill>
                      <a:srgbClr val="FFD966"/>
                    </a:solidFill>
                  </a:tcPr>
                </a:tc>
                <a:tc>
                  <a:txBody>
                    <a:bodyPr/>
                    <a:lstStyle/>
                    <a:p>
                      <a:pPr indent="0" lvl="0" marL="0" marR="0" rtl="0" algn="l">
                        <a:spcBef>
                          <a:spcPts val="0"/>
                        </a:spcBef>
                        <a:spcAft>
                          <a:spcPts val="0"/>
                        </a:spcAft>
                        <a:buNone/>
                      </a:pPr>
                      <a:r>
                        <a:rPr lang="en-US" sz="1800"/>
                        <a:t>Breach of information by the social platforms is a major concern</a:t>
                      </a:r>
                      <a:endParaRPr sz="1800"/>
                    </a:p>
                  </a:txBody>
                  <a:tcPr marT="48775" marB="48775" marR="109725" marL="109725">
                    <a:solidFill>
                      <a:srgbClr val="FFD966"/>
                    </a:solidFill>
                  </a:tcPr>
                </a:tc>
                <a:tc>
                  <a:txBody>
                    <a:bodyPr/>
                    <a:lstStyle/>
                    <a:p>
                      <a:pPr indent="0" lvl="0" marL="0" marR="0" rtl="0" algn="l">
                        <a:spcBef>
                          <a:spcPts val="0"/>
                        </a:spcBef>
                        <a:spcAft>
                          <a:spcPts val="0"/>
                        </a:spcAft>
                        <a:buNone/>
                      </a:pPr>
                      <a:r>
                        <a:rPr lang="en-US" sz="1800"/>
                        <a:t>https://www.researchgate.net/publication/301234158_On_Privacy_and_Security_in_Social_Media_-_A_Comprehensive_Study</a:t>
                      </a:r>
                      <a:endParaRPr sz="1800"/>
                    </a:p>
                  </a:txBody>
                  <a:tcPr marT="48775" marB="48775" marR="109725" marL="109725">
                    <a:solidFill>
                      <a:srgbClr val="FFD966"/>
                    </a:solidFill>
                  </a:tcPr>
                </a:tc>
              </a:tr>
              <a:tr h="395575">
                <a:tc>
                  <a:txBody>
                    <a:bodyPr/>
                    <a:lstStyle/>
                    <a:p>
                      <a:pPr indent="0" lvl="0" marL="0" marR="0" rtl="0" algn="ctr">
                        <a:spcBef>
                          <a:spcPts val="0"/>
                        </a:spcBef>
                        <a:spcAft>
                          <a:spcPts val="0"/>
                        </a:spcAft>
                        <a:buNone/>
                      </a:pPr>
                      <a:r>
                        <a:rPr lang="en-US" sz="1800"/>
                        <a:t>2</a:t>
                      </a:r>
                      <a:endParaRPr sz="1300"/>
                    </a:p>
                  </a:txBody>
                  <a:tcPr marT="48775" marB="48775" marR="109725" marL="109725">
                    <a:solidFill>
                      <a:srgbClr val="FFE599"/>
                    </a:solidFill>
                  </a:tcPr>
                </a:tc>
                <a:tc>
                  <a:txBody>
                    <a:bodyPr/>
                    <a:lstStyle/>
                    <a:p>
                      <a:pPr indent="0" lvl="0" marL="0" marR="0" rtl="0" algn="l">
                        <a:spcBef>
                          <a:spcPts val="0"/>
                        </a:spcBef>
                        <a:spcAft>
                          <a:spcPts val="0"/>
                        </a:spcAft>
                        <a:buNone/>
                      </a:pPr>
                      <a:r>
                        <a:rPr lang="en-US" sz="1800"/>
                        <a:t>Facebook User’s Data Security and Awareness: A Literature Review</a:t>
                      </a:r>
                      <a:br>
                        <a:rPr lang="en-US" sz="1800"/>
                      </a:br>
                      <a:r>
                        <a:rPr lang="en-US" sz="1800"/>
                        <a:t>(Journal of Academic Research)</a:t>
                      </a:r>
                      <a:endParaRPr sz="1800"/>
                    </a:p>
                  </a:txBody>
                  <a:tcPr marT="48775" marB="48775" marR="109725" marL="109725">
                    <a:solidFill>
                      <a:srgbClr val="FFE599"/>
                    </a:solidFill>
                  </a:tcPr>
                </a:tc>
                <a:tc>
                  <a:txBody>
                    <a:bodyPr/>
                    <a:lstStyle/>
                    <a:p>
                      <a:pPr indent="0" lvl="0" marL="0" marR="0" rtl="0" algn="l">
                        <a:spcBef>
                          <a:spcPts val="0"/>
                        </a:spcBef>
                        <a:spcAft>
                          <a:spcPts val="0"/>
                        </a:spcAft>
                        <a:buNone/>
                      </a:pPr>
                      <a:r>
                        <a:rPr lang="en-US" sz="1800"/>
                        <a:t>Users are becoming more aware about data security on social networking platforms. </a:t>
                      </a:r>
                      <a:endParaRPr sz="1800"/>
                    </a:p>
                  </a:txBody>
                  <a:tcPr marT="48775" marB="48775" marR="109725" marL="109725">
                    <a:solidFill>
                      <a:srgbClr val="FFE599"/>
                    </a:solidFill>
                  </a:tcPr>
                </a:tc>
                <a:tc>
                  <a:txBody>
                    <a:bodyPr/>
                    <a:lstStyle/>
                    <a:p>
                      <a:pPr indent="0" lvl="0" marL="0" marR="0" rtl="0" algn="l">
                        <a:spcBef>
                          <a:spcPts val="0"/>
                        </a:spcBef>
                        <a:spcAft>
                          <a:spcPts val="0"/>
                        </a:spcAft>
                        <a:buNone/>
                      </a:pPr>
                      <a:r>
                        <a:rPr lang="en-US" sz="1800"/>
                        <a:t>Data mining through social </a:t>
                      </a:r>
                      <a:r>
                        <a:rPr lang="en-US" sz="1800"/>
                        <a:t>networking</a:t>
                      </a:r>
                      <a:r>
                        <a:rPr lang="en-US" sz="1800"/>
                        <a:t> sites makes personal information readily available</a:t>
                      </a:r>
                      <a:endParaRPr sz="1800"/>
                    </a:p>
                  </a:txBody>
                  <a:tcPr marT="48775" marB="48775" marR="109725" marL="109725">
                    <a:solidFill>
                      <a:srgbClr val="FFE599"/>
                    </a:solidFill>
                  </a:tcPr>
                </a:tc>
                <a:tc>
                  <a:txBody>
                    <a:bodyPr/>
                    <a:lstStyle/>
                    <a:p>
                      <a:pPr indent="0" lvl="0" marL="0" marR="0" rtl="0" algn="l">
                        <a:spcBef>
                          <a:spcPts val="0"/>
                        </a:spcBef>
                        <a:spcAft>
                          <a:spcPts val="0"/>
                        </a:spcAft>
                        <a:buNone/>
                      </a:pPr>
                      <a:r>
                        <a:rPr lang="en-US" sz="1800"/>
                        <a:t>https://www.researchgate.net/publication/331408062_Facebook_User's_Data_Security_and_Awareness_A_Literature_Review</a:t>
                      </a:r>
                      <a:endParaRPr sz="1800"/>
                    </a:p>
                  </a:txBody>
                  <a:tcPr marT="48775" marB="48775" marR="109725" marL="109725">
                    <a:solidFill>
                      <a:srgbClr val="FFE599"/>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idx="1" type="body"/>
          </p:nvPr>
        </p:nvSpPr>
        <p:spPr>
          <a:xfrm>
            <a:off x="548640" y="1706880"/>
            <a:ext cx="9875520" cy="4827694"/>
          </a:xfrm>
          <a:prstGeom prst="rect">
            <a:avLst/>
          </a:prstGeom>
          <a:noFill/>
          <a:ln>
            <a:noFill/>
          </a:ln>
        </p:spPr>
        <p:txBody>
          <a:bodyPr anchorCtr="0" anchor="t" bIns="52225" lIns="104475" spcFirstLastPara="1" rIns="104475" wrap="square" tIns="52225">
            <a:normAutofit/>
          </a:bodyPr>
          <a:lstStyle/>
          <a:p>
            <a:pPr indent="-379147" lvl="0" marL="391847" rtl="0" algn="just">
              <a:spcBef>
                <a:spcPts val="740"/>
              </a:spcBef>
              <a:spcAft>
                <a:spcPts val="0"/>
              </a:spcAft>
              <a:buClr>
                <a:schemeClr val="dk1"/>
              </a:buClr>
              <a:buSzPts val="3500"/>
              <a:buChar char="•"/>
            </a:pPr>
            <a:r>
              <a:rPr lang="en-US" sz="3500"/>
              <a:t>What are Decentralized Social Networks?</a:t>
            </a:r>
            <a:endParaRPr sz="3500"/>
          </a:p>
          <a:p>
            <a:pPr indent="-283897" lvl="0" marL="391847" rtl="0" algn="just">
              <a:spcBef>
                <a:spcPts val="740"/>
              </a:spcBef>
              <a:spcAft>
                <a:spcPts val="0"/>
              </a:spcAft>
              <a:buClr>
                <a:schemeClr val="dk1"/>
              </a:buClr>
              <a:buSzPts val="2000"/>
              <a:buChar char="•"/>
            </a:pPr>
            <a:r>
              <a:rPr lang="en-US" sz="2000">
                <a:latin typeface="Arial"/>
                <a:ea typeface="Arial"/>
                <a:cs typeface="Arial"/>
                <a:sym typeface="Arial"/>
              </a:rPr>
              <a:t>Decentralized social networks operate on independently run servers</a:t>
            </a:r>
            <a:endParaRPr sz="2000">
              <a:latin typeface="Arial"/>
              <a:ea typeface="Arial"/>
              <a:cs typeface="Arial"/>
              <a:sym typeface="Arial"/>
            </a:endParaRPr>
          </a:p>
          <a:p>
            <a:pPr indent="-283897" lvl="0" marL="391847" rtl="0" algn="just">
              <a:spcBef>
                <a:spcPts val="740"/>
              </a:spcBef>
              <a:spcAft>
                <a:spcPts val="0"/>
              </a:spcAft>
              <a:buSzPts val="2000"/>
              <a:buFont typeface="Arial"/>
              <a:buChar char="•"/>
            </a:pPr>
            <a:r>
              <a:rPr lang="en-US" sz="2000">
                <a:latin typeface="Arial"/>
                <a:ea typeface="Arial"/>
                <a:cs typeface="Arial"/>
                <a:sym typeface="Arial"/>
              </a:rPr>
              <a:t>Decentralized social networks give users more control and autonomy.</a:t>
            </a:r>
            <a:endParaRPr sz="2000">
              <a:latin typeface="Arial"/>
              <a:ea typeface="Arial"/>
              <a:cs typeface="Arial"/>
              <a:sym typeface="Arial"/>
            </a:endParaRPr>
          </a:p>
          <a:p>
            <a:pPr indent="-283897" lvl="0" marL="391847" rtl="0" algn="just">
              <a:spcBef>
                <a:spcPts val="740"/>
              </a:spcBef>
              <a:spcAft>
                <a:spcPts val="0"/>
              </a:spcAft>
              <a:buSzPts val="2000"/>
              <a:buFont typeface="Arial"/>
              <a:buChar char="•"/>
            </a:pPr>
            <a:r>
              <a:rPr lang="en-US" sz="2000">
                <a:solidFill>
                  <a:srgbClr val="202122"/>
                </a:solidFill>
                <a:highlight>
                  <a:srgbClr val="FFFFFF"/>
                </a:highlight>
                <a:latin typeface="Arial"/>
                <a:ea typeface="Arial"/>
                <a:cs typeface="Arial"/>
                <a:sym typeface="Arial"/>
              </a:rPr>
              <a:t>Network of  multiple social websites, where users of each site communicate with users of any of the involved sites. </a:t>
            </a:r>
            <a:endParaRPr sz="2000">
              <a:solidFill>
                <a:srgbClr val="202122"/>
              </a:solidFill>
              <a:highlight>
                <a:srgbClr val="FFFFFF"/>
              </a:highlight>
              <a:latin typeface="Arial"/>
              <a:ea typeface="Arial"/>
              <a:cs typeface="Arial"/>
              <a:sym typeface="Arial"/>
            </a:endParaRPr>
          </a:p>
          <a:p>
            <a:pPr indent="-283897" lvl="0" marL="391847" rtl="0" algn="just">
              <a:spcBef>
                <a:spcPts val="740"/>
              </a:spcBef>
              <a:spcAft>
                <a:spcPts val="0"/>
              </a:spcAft>
              <a:buClr>
                <a:srgbClr val="202122"/>
              </a:buClr>
              <a:buSzPts val="2000"/>
              <a:buFont typeface="Arial"/>
              <a:buChar char="•"/>
            </a:pPr>
            <a:r>
              <a:rPr lang="en-US" sz="2000">
                <a:solidFill>
                  <a:srgbClr val="202122"/>
                </a:solidFill>
                <a:highlight>
                  <a:srgbClr val="FFFFFF"/>
                </a:highlight>
                <a:latin typeface="Arial"/>
                <a:ea typeface="Arial"/>
                <a:cs typeface="Arial"/>
                <a:sym typeface="Arial"/>
              </a:rPr>
              <a:t>Allows creators in the platform to monetize their content</a:t>
            </a:r>
            <a:endParaRPr sz="2000">
              <a:solidFill>
                <a:srgbClr val="202122"/>
              </a:solidFill>
              <a:highlight>
                <a:srgbClr val="FFFFFF"/>
              </a:highlight>
              <a:latin typeface="Arial"/>
              <a:ea typeface="Arial"/>
              <a:cs typeface="Arial"/>
              <a:sym typeface="Arial"/>
            </a:endParaRPr>
          </a:p>
          <a:p>
            <a:pPr indent="-283897" lvl="0" marL="391847" rtl="0" algn="just">
              <a:spcBef>
                <a:spcPts val="740"/>
              </a:spcBef>
              <a:spcAft>
                <a:spcPts val="0"/>
              </a:spcAft>
              <a:buClr>
                <a:srgbClr val="202122"/>
              </a:buClr>
              <a:buSzPts val="2000"/>
              <a:buFont typeface="Arial"/>
              <a:buChar char="•"/>
            </a:pPr>
            <a:r>
              <a:rPr lang="en-US" sz="2000">
                <a:solidFill>
                  <a:srgbClr val="202122"/>
                </a:solidFill>
                <a:highlight>
                  <a:srgbClr val="FFFFFF"/>
                </a:highlight>
                <a:latin typeface="Arial"/>
                <a:ea typeface="Arial"/>
                <a:cs typeface="Arial"/>
                <a:sym typeface="Arial"/>
              </a:rPr>
              <a:t>Marketing is possible, without sharing of data</a:t>
            </a:r>
            <a:endParaRPr sz="2000">
              <a:solidFill>
                <a:srgbClr val="202122"/>
              </a:solidFill>
              <a:highlight>
                <a:srgbClr val="FFFFFF"/>
              </a:highlight>
              <a:latin typeface="Arial"/>
              <a:ea typeface="Arial"/>
              <a:cs typeface="Arial"/>
              <a:sym typeface="Arial"/>
            </a:endParaRPr>
          </a:p>
          <a:p>
            <a:pPr indent="-283897" lvl="0" marL="391847" rtl="0" algn="just">
              <a:spcBef>
                <a:spcPts val="740"/>
              </a:spcBef>
              <a:spcAft>
                <a:spcPts val="0"/>
              </a:spcAft>
              <a:buClr>
                <a:srgbClr val="202122"/>
              </a:buClr>
              <a:buSzPts val="2000"/>
              <a:buFont typeface="Arial"/>
              <a:buChar char="•"/>
            </a:pPr>
            <a:r>
              <a:rPr lang="en-US" sz="2000">
                <a:solidFill>
                  <a:srgbClr val="202122"/>
                </a:solidFill>
                <a:highlight>
                  <a:srgbClr val="FFFFFF"/>
                </a:highlight>
                <a:latin typeface="Arial"/>
                <a:ea typeface="Arial"/>
                <a:cs typeface="Arial"/>
                <a:sym typeface="Arial"/>
              </a:rPr>
              <a:t>Participants and stakeholders can contribute in shaping the direction of the network</a:t>
            </a:r>
            <a:endParaRPr sz="2000">
              <a:solidFill>
                <a:srgbClr val="202122"/>
              </a:solidFill>
              <a:highlight>
                <a:srgbClr val="FFFFFF"/>
              </a:highlight>
              <a:latin typeface="Arial"/>
              <a:ea typeface="Arial"/>
              <a:cs typeface="Arial"/>
              <a:sym typeface="Arial"/>
            </a:endParaRPr>
          </a:p>
        </p:txBody>
      </p:sp>
      <p:sp>
        <p:nvSpPr>
          <p:cNvPr id="205" name="Google Shape;205;p27"/>
          <p:cNvSpPr txBox="1"/>
          <p:nvPr>
            <p:ph type="title"/>
          </p:nvPr>
        </p:nvSpPr>
        <p:spPr>
          <a:xfrm>
            <a:off x="548640" y="292947"/>
            <a:ext cx="9875520" cy="12192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rPr>
              <a:t>Decentralized Social Networks</a:t>
            </a:r>
            <a:endParaRPr/>
          </a:p>
        </p:txBody>
      </p:sp>
      <p:sp>
        <p:nvSpPr>
          <p:cNvPr id="206" name="Google Shape;206;p27"/>
          <p:cNvSpPr txBox="1"/>
          <p:nvPr>
            <p:ph idx="11" type="ftr"/>
          </p:nvPr>
        </p:nvSpPr>
        <p:spPr>
          <a:xfrm>
            <a:off x="3749040" y="6780108"/>
            <a:ext cx="3474720" cy="389467"/>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a:t>
            </a:r>
            <a:endParaRPr/>
          </a:p>
        </p:txBody>
      </p:sp>
      <p:sp>
        <p:nvSpPr>
          <p:cNvPr id="207" name="Google Shape;207;p27"/>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14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a:bodyPr>
          <a:lstStyle/>
          <a:p>
            <a:pPr indent="0" lvl="0" marL="391847" rtl="0" algn="just">
              <a:spcBef>
                <a:spcPts val="740"/>
              </a:spcBef>
              <a:spcAft>
                <a:spcPts val="0"/>
              </a:spcAft>
              <a:buNone/>
            </a:pPr>
            <a:r>
              <a:rPr lang="en-US" sz="3500"/>
              <a:t> </a:t>
            </a:r>
            <a:endParaRPr sz="3500"/>
          </a:p>
        </p:txBody>
      </p:sp>
      <p:sp>
        <p:nvSpPr>
          <p:cNvPr id="213" name="Google Shape;213;p28"/>
          <p:cNvSpPr txBox="1"/>
          <p:nvPr>
            <p:ph type="title"/>
          </p:nvPr>
        </p:nvSpPr>
        <p:spPr>
          <a:xfrm>
            <a:off x="548650" y="292950"/>
            <a:ext cx="9875400" cy="13194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300">
                <a:solidFill>
                  <a:schemeClr val="lt1"/>
                </a:solidFill>
              </a:rPr>
              <a:t>Blockchain-based Social Networks</a:t>
            </a:r>
            <a:endParaRPr sz="4300"/>
          </a:p>
        </p:txBody>
      </p:sp>
      <p:sp>
        <p:nvSpPr>
          <p:cNvPr id="214" name="Google Shape;214;p28"/>
          <p:cNvSpPr txBox="1"/>
          <p:nvPr>
            <p:ph idx="11" type="ftr"/>
          </p:nvPr>
        </p:nvSpPr>
        <p:spPr>
          <a:xfrm>
            <a:off x="3749040" y="6780108"/>
            <a:ext cx="34746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a:t>
            </a:r>
            <a:endParaRPr/>
          </a:p>
        </p:txBody>
      </p:sp>
      <p:sp>
        <p:nvSpPr>
          <p:cNvPr id="215" name="Google Shape;215;p28"/>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15</a:t>
            </a:r>
            <a:endParaRPr/>
          </a:p>
        </p:txBody>
      </p:sp>
      <p:pic>
        <p:nvPicPr>
          <p:cNvPr id="216" name="Google Shape;216;p28"/>
          <p:cNvPicPr preferRelativeResize="0"/>
          <p:nvPr/>
        </p:nvPicPr>
        <p:blipFill rotWithShape="1">
          <a:blip r:embed="rId3">
            <a:alphaModFix/>
          </a:blip>
          <a:srcRect b="-7677" l="0" r="-7677" t="0"/>
          <a:stretch/>
        </p:blipFill>
        <p:spPr>
          <a:xfrm>
            <a:off x="1047450" y="1706875"/>
            <a:ext cx="8555250" cy="534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a:bodyPr>
          <a:lstStyle/>
          <a:p>
            <a:pPr indent="-412750" lvl="0" marL="457200" rtl="0" algn="just">
              <a:lnSpc>
                <a:spcPct val="150000"/>
              </a:lnSpc>
              <a:spcBef>
                <a:spcPts val="740"/>
              </a:spcBef>
              <a:spcAft>
                <a:spcPts val="0"/>
              </a:spcAft>
              <a:buSzPts val="2900"/>
              <a:buChar char="•"/>
            </a:pPr>
            <a:r>
              <a:rPr lang="en-US" sz="2900"/>
              <a:t>Users don’t have to put trust in centralized authorities</a:t>
            </a:r>
            <a:endParaRPr sz="2900"/>
          </a:p>
          <a:p>
            <a:pPr indent="-412750" lvl="0" marL="457200" rtl="0" algn="just">
              <a:lnSpc>
                <a:spcPct val="150000"/>
              </a:lnSpc>
              <a:spcBef>
                <a:spcPts val="0"/>
              </a:spcBef>
              <a:spcAft>
                <a:spcPts val="0"/>
              </a:spcAft>
              <a:buSzPts val="2900"/>
              <a:buChar char="•"/>
            </a:pPr>
            <a:r>
              <a:rPr lang="en-US" sz="2900"/>
              <a:t>No single point of failure</a:t>
            </a:r>
            <a:endParaRPr sz="2900"/>
          </a:p>
          <a:p>
            <a:pPr indent="-412750" lvl="0" marL="457200" rtl="0" algn="just">
              <a:lnSpc>
                <a:spcPct val="150000"/>
              </a:lnSpc>
              <a:spcBef>
                <a:spcPts val="0"/>
              </a:spcBef>
              <a:spcAft>
                <a:spcPts val="0"/>
              </a:spcAft>
              <a:buSzPts val="2900"/>
              <a:buChar char="•"/>
            </a:pPr>
            <a:r>
              <a:rPr lang="en-US" sz="2900"/>
              <a:t>Less censorship</a:t>
            </a:r>
            <a:endParaRPr sz="2900"/>
          </a:p>
          <a:p>
            <a:pPr indent="-412750" lvl="0" marL="457200" rtl="0" algn="just">
              <a:lnSpc>
                <a:spcPct val="150000"/>
              </a:lnSpc>
              <a:spcBef>
                <a:spcPts val="0"/>
              </a:spcBef>
              <a:spcAft>
                <a:spcPts val="0"/>
              </a:spcAft>
              <a:buSzPts val="2900"/>
              <a:buChar char="•"/>
            </a:pPr>
            <a:r>
              <a:rPr lang="en-US" sz="2900"/>
              <a:t>More likely to be open development platforms</a:t>
            </a:r>
            <a:endParaRPr sz="2900"/>
          </a:p>
          <a:p>
            <a:pPr indent="-412750" lvl="0" marL="457200" rtl="0" algn="just">
              <a:lnSpc>
                <a:spcPct val="150000"/>
              </a:lnSpc>
              <a:spcBef>
                <a:spcPts val="0"/>
              </a:spcBef>
              <a:spcAft>
                <a:spcPts val="0"/>
              </a:spcAft>
              <a:buSzPts val="2900"/>
              <a:buChar char="•"/>
            </a:pPr>
            <a:r>
              <a:rPr lang="en-US" sz="2900"/>
              <a:t>More meritocratic</a:t>
            </a:r>
            <a:endParaRPr sz="2900"/>
          </a:p>
          <a:p>
            <a:pPr indent="-412750" lvl="0" marL="457200" rtl="0" algn="just">
              <a:lnSpc>
                <a:spcPct val="150000"/>
              </a:lnSpc>
              <a:spcBef>
                <a:spcPts val="0"/>
              </a:spcBef>
              <a:spcAft>
                <a:spcPts val="0"/>
              </a:spcAft>
              <a:buSzPts val="2900"/>
              <a:buChar char="•"/>
            </a:pPr>
            <a:r>
              <a:rPr lang="en-US" sz="2900"/>
              <a:t>Scope for Crowd-funding</a:t>
            </a:r>
            <a:endParaRPr sz="2900"/>
          </a:p>
        </p:txBody>
      </p:sp>
      <p:sp>
        <p:nvSpPr>
          <p:cNvPr id="222" name="Google Shape;222;p29"/>
          <p:cNvSpPr txBox="1"/>
          <p:nvPr>
            <p:ph type="title"/>
          </p:nvPr>
        </p:nvSpPr>
        <p:spPr>
          <a:xfrm>
            <a:off x="548640" y="292947"/>
            <a:ext cx="9875400" cy="12192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4500"/>
              <a:buFont typeface="Calibri"/>
              <a:buNone/>
            </a:pPr>
            <a:r>
              <a:rPr lang="en-US" sz="4000">
                <a:solidFill>
                  <a:schemeClr val="lt1"/>
                </a:solidFill>
              </a:rPr>
              <a:t>Benefits of Decentralized Social Networks</a:t>
            </a:r>
            <a:endParaRPr sz="4000"/>
          </a:p>
        </p:txBody>
      </p:sp>
      <p:sp>
        <p:nvSpPr>
          <p:cNvPr id="223" name="Google Shape;223;p29"/>
          <p:cNvSpPr txBox="1"/>
          <p:nvPr>
            <p:ph idx="11" type="ftr"/>
          </p:nvPr>
        </p:nvSpPr>
        <p:spPr>
          <a:xfrm>
            <a:off x="3749040" y="6780108"/>
            <a:ext cx="34746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a:t>
            </a:r>
            <a:endParaRPr/>
          </a:p>
        </p:txBody>
      </p:sp>
      <p:sp>
        <p:nvSpPr>
          <p:cNvPr id="224" name="Google Shape;224;p29"/>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16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a:bodyPr>
          <a:lstStyle/>
          <a:p>
            <a:pPr indent="0" lvl="0" marL="0" rtl="0" algn="just">
              <a:spcBef>
                <a:spcPts val="740"/>
              </a:spcBef>
              <a:spcAft>
                <a:spcPts val="0"/>
              </a:spcAft>
              <a:buNone/>
            </a:pPr>
            <a:r>
              <a:t/>
            </a:r>
            <a:endParaRPr sz="3500"/>
          </a:p>
          <a:p>
            <a:pPr indent="0" lvl="0" marL="849001" rtl="0" algn="just">
              <a:spcBef>
                <a:spcPts val="740"/>
              </a:spcBef>
              <a:spcAft>
                <a:spcPts val="0"/>
              </a:spcAft>
              <a:buNone/>
            </a:pPr>
            <a:r>
              <a:t/>
            </a:r>
            <a:endParaRPr sz="2900">
              <a:latin typeface="Calibri"/>
              <a:ea typeface="Calibri"/>
              <a:cs typeface="Calibri"/>
              <a:sym typeface="Calibri"/>
            </a:endParaRPr>
          </a:p>
        </p:txBody>
      </p:sp>
      <p:sp>
        <p:nvSpPr>
          <p:cNvPr id="230" name="Google Shape;230;p30"/>
          <p:cNvSpPr txBox="1"/>
          <p:nvPr>
            <p:ph type="title"/>
          </p:nvPr>
        </p:nvSpPr>
        <p:spPr>
          <a:xfrm>
            <a:off x="548640" y="292947"/>
            <a:ext cx="9875400" cy="12192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fontScale="90000"/>
          </a:bodyPr>
          <a:lstStyle/>
          <a:p>
            <a:pPr indent="0" lvl="0" marL="0" rtl="0" algn="ctr">
              <a:spcBef>
                <a:spcPts val="0"/>
              </a:spcBef>
              <a:spcAft>
                <a:spcPts val="0"/>
              </a:spcAft>
              <a:buClr>
                <a:schemeClr val="lt1"/>
              </a:buClr>
              <a:buSzPct val="100000"/>
              <a:buFont typeface="Calibri"/>
              <a:buNone/>
            </a:pPr>
            <a:r>
              <a:rPr lang="en-US">
                <a:solidFill>
                  <a:schemeClr val="lt1"/>
                </a:solidFill>
              </a:rPr>
              <a:t>Major Existing Decentralized Networks</a:t>
            </a:r>
            <a:endParaRPr/>
          </a:p>
        </p:txBody>
      </p:sp>
      <p:sp>
        <p:nvSpPr>
          <p:cNvPr id="231" name="Google Shape;231;p30"/>
          <p:cNvSpPr txBox="1"/>
          <p:nvPr>
            <p:ph idx="11" type="ftr"/>
          </p:nvPr>
        </p:nvSpPr>
        <p:spPr>
          <a:xfrm>
            <a:off x="3749040" y="6780108"/>
            <a:ext cx="34746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a:t>
            </a:r>
            <a:endParaRPr/>
          </a:p>
        </p:txBody>
      </p:sp>
      <p:sp>
        <p:nvSpPr>
          <p:cNvPr id="232" name="Google Shape;232;p30"/>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17</a:t>
            </a:r>
            <a:endParaRPr/>
          </a:p>
        </p:txBody>
      </p:sp>
      <p:pic>
        <p:nvPicPr>
          <p:cNvPr id="233" name="Google Shape;233;p30"/>
          <p:cNvPicPr preferRelativeResize="0"/>
          <p:nvPr/>
        </p:nvPicPr>
        <p:blipFill>
          <a:blip r:embed="rId3">
            <a:alphaModFix/>
          </a:blip>
          <a:stretch>
            <a:fillRect/>
          </a:stretch>
        </p:blipFill>
        <p:spPr>
          <a:xfrm>
            <a:off x="2566175" y="2583350"/>
            <a:ext cx="1295400" cy="1276350"/>
          </a:xfrm>
          <a:prstGeom prst="rect">
            <a:avLst/>
          </a:prstGeom>
          <a:noFill/>
          <a:ln>
            <a:noFill/>
          </a:ln>
        </p:spPr>
      </p:pic>
      <p:pic>
        <p:nvPicPr>
          <p:cNvPr id="234" name="Google Shape;234;p30"/>
          <p:cNvPicPr preferRelativeResize="0"/>
          <p:nvPr/>
        </p:nvPicPr>
        <p:blipFill rotWithShape="1">
          <a:blip r:embed="rId4">
            <a:alphaModFix/>
          </a:blip>
          <a:srcRect b="10739" l="0" r="0" t="-10740"/>
          <a:stretch/>
        </p:blipFill>
        <p:spPr>
          <a:xfrm>
            <a:off x="6163400" y="2282038"/>
            <a:ext cx="1600200" cy="1571625"/>
          </a:xfrm>
          <a:prstGeom prst="rect">
            <a:avLst/>
          </a:prstGeom>
          <a:noFill/>
          <a:ln>
            <a:noFill/>
          </a:ln>
        </p:spPr>
      </p:pic>
      <p:pic>
        <p:nvPicPr>
          <p:cNvPr id="235" name="Google Shape;235;p30"/>
          <p:cNvPicPr preferRelativeResize="0"/>
          <p:nvPr/>
        </p:nvPicPr>
        <p:blipFill>
          <a:blip r:embed="rId5">
            <a:alphaModFix/>
          </a:blip>
          <a:stretch>
            <a:fillRect/>
          </a:stretch>
        </p:blipFill>
        <p:spPr>
          <a:xfrm>
            <a:off x="1994675" y="4910325"/>
            <a:ext cx="2438400" cy="819150"/>
          </a:xfrm>
          <a:prstGeom prst="rect">
            <a:avLst/>
          </a:prstGeom>
          <a:noFill/>
          <a:ln>
            <a:noFill/>
          </a:ln>
        </p:spPr>
      </p:pic>
      <p:pic>
        <p:nvPicPr>
          <p:cNvPr id="236" name="Google Shape;236;p30"/>
          <p:cNvPicPr preferRelativeResize="0"/>
          <p:nvPr/>
        </p:nvPicPr>
        <p:blipFill>
          <a:blip r:embed="rId6">
            <a:alphaModFix/>
          </a:blip>
          <a:stretch>
            <a:fillRect/>
          </a:stretch>
        </p:blipFill>
        <p:spPr>
          <a:xfrm>
            <a:off x="5621588" y="4644525"/>
            <a:ext cx="2543175" cy="1238250"/>
          </a:xfrm>
          <a:prstGeom prst="rect">
            <a:avLst/>
          </a:prstGeom>
          <a:noFill/>
          <a:ln>
            <a:noFill/>
          </a:ln>
        </p:spPr>
      </p:pic>
      <p:sp>
        <p:nvSpPr>
          <p:cNvPr id="237" name="Google Shape;237;p30"/>
          <p:cNvSpPr txBox="1"/>
          <p:nvPr/>
        </p:nvSpPr>
        <p:spPr>
          <a:xfrm>
            <a:off x="2391700" y="3817650"/>
            <a:ext cx="1674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latin typeface="Calibri"/>
                <a:ea typeface="Calibri"/>
                <a:cs typeface="Calibri"/>
                <a:sym typeface="Calibri"/>
              </a:rPr>
              <a:t>Signal</a:t>
            </a:r>
            <a:endParaRPr sz="2300">
              <a:latin typeface="Calibri"/>
              <a:ea typeface="Calibri"/>
              <a:cs typeface="Calibri"/>
              <a:sym typeface="Calibri"/>
            </a:endParaRPr>
          </a:p>
        </p:txBody>
      </p:sp>
      <p:sp>
        <p:nvSpPr>
          <p:cNvPr id="238" name="Google Shape;238;p30"/>
          <p:cNvSpPr txBox="1"/>
          <p:nvPr/>
        </p:nvSpPr>
        <p:spPr>
          <a:xfrm>
            <a:off x="6125500" y="3817650"/>
            <a:ext cx="1674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latin typeface="Calibri"/>
                <a:ea typeface="Calibri"/>
                <a:cs typeface="Calibri"/>
                <a:sym typeface="Calibri"/>
              </a:rPr>
              <a:t>Mastodon</a:t>
            </a:r>
            <a:endParaRPr sz="2300">
              <a:latin typeface="Calibri"/>
              <a:ea typeface="Calibri"/>
              <a:cs typeface="Calibri"/>
              <a:sym typeface="Calibri"/>
            </a:endParaRPr>
          </a:p>
        </p:txBody>
      </p:sp>
      <p:sp>
        <p:nvSpPr>
          <p:cNvPr id="239" name="Google Shape;239;p30"/>
          <p:cNvSpPr txBox="1"/>
          <p:nvPr/>
        </p:nvSpPr>
        <p:spPr>
          <a:xfrm>
            <a:off x="2391700" y="5646450"/>
            <a:ext cx="1674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latin typeface="Calibri"/>
                <a:ea typeface="Calibri"/>
                <a:cs typeface="Calibri"/>
                <a:sym typeface="Calibri"/>
              </a:rPr>
              <a:t>Diaspora</a:t>
            </a:r>
            <a:endParaRPr sz="2300">
              <a:latin typeface="Calibri"/>
              <a:ea typeface="Calibri"/>
              <a:cs typeface="Calibri"/>
              <a:sym typeface="Calibri"/>
            </a:endParaRPr>
          </a:p>
        </p:txBody>
      </p:sp>
      <p:sp>
        <p:nvSpPr>
          <p:cNvPr id="240" name="Google Shape;240;p30"/>
          <p:cNvSpPr txBox="1"/>
          <p:nvPr/>
        </p:nvSpPr>
        <p:spPr>
          <a:xfrm>
            <a:off x="6018663" y="5646450"/>
            <a:ext cx="1674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latin typeface="Calibri"/>
                <a:ea typeface="Calibri"/>
                <a:cs typeface="Calibri"/>
                <a:sym typeface="Calibri"/>
              </a:rPr>
              <a:t>Minds</a:t>
            </a:r>
            <a:endParaRPr sz="23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a:bodyPr>
          <a:lstStyle/>
          <a:p>
            <a:pPr indent="-412750" lvl="0" marL="457200" rtl="0" algn="just">
              <a:lnSpc>
                <a:spcPct val="115000"/>
              </a:lnSpc>
              <a:spcBef>
                <a:spcPts val="740"/>
              </a:spcBef>
              <a:spcAft>
                <a:spcPts val="0"/>
              </a:spcAft>
              <a:buSzPts val="2900"/>
              <a:buChar char="•"/>
            </a:pPr>
            <a:r>
              <a:rPr lang="en-US" sz="2900"/>
              <a:t>A form of Decentralized social networks</a:t>
            </a:r>
            <a:endParaRPr sz="2900"/>
          </a:p>
          <a:p>
            <a:pPr indent="-412750" lvl="0" marL="457200" rtl="0" algn="just">
              <a:lnSpc>
                <a:spcPct val="115000"/>
              </a:lnSpc>
              <a:spcBef>
                <a:spcPts val="0"/>
              </a:spcBef>
              <a:spcAft>
                <a:spcPts val="0"/>
              </a:spcAft>
              <a:buSzPts val="2900"/>
              <a:buChar char="•"/>
            </a:pPr>
            <a:r>
              <a:rPr lang="en-US" sz="2900"/>
              <a:t>A form of venture capital fund, without a typical board of directors</a:t>
            </a:r>
            <a:endParaRPr sz="2900"/>
          </a:p>
          <a:p>
            <a:pPr indent="-412750" lvl="0" marL="457200" rtl="0" algn="just">
              <a:lnSpc>
                <a:spcPct val="115000"/>
              </a:lnSpc>
              <a:spcBef>
                <a:spcPts val="0"/>
              </a:spcBef>
              <a:spcAft>
                <a:spcPts val="0"/>
              </a:spcAft>
              <a:buSzPts val="2900"/>
              <a:buChar char="•"/>
            </a:pPr>
            <a:r>
              <a:rPr lang="en-US" sz="2900"/>
              <a:t>Self-enforcing open-source protocol</a:t>
            </a:r>
            <a:endParaRPr sz="2900"/>
          </a:p>
          <a:p>
            <a:pPr indent="-412750" lvl="0" marL="457200" rtl="0" algn="just">
              <a:lnSpc>
                <a:spcPct val="115000"/>
              </a:lnSpc>
              <a:spcBef>
                <a:spcPts val="0"/>
              </a:spcBef>
              <a:spcAft>
                <a:spcPts val="0"/>
              </a:spcAft>
              <a:buSzPts val="2900"/>
              <a:buChar char="•"/>
            </a:pPr>
            <a:r>
              <a:rPr lang="en-US" sz="2900"/>
              <a:t>Blockchains and smart contracts reduce transaction costs of management</a:t>
            </a:r>
            <a:endParaRPr sz="2900"/>
          </a:p>
          <a:p>
            <a:pPr indent="-412750" lvl="0" marL="457200" rtl="0" algn="just">
              <a:lnSpc>
                <a:spcPct val="115000"/>
              </a:lnSpc>
              <a:spcBef>
                <a:spcPts val="0"/>
              </a:spcBef>
              <a:spcAft>
                <a:spcPts val="0"/>
              </a:spcAft>
              <a:buSzPts val="2900"/>
              <a:buChar char="•"/>
            </a:pPr>
            <a:r>
              <a:rPr lang="en-US" sz="2900"/>
              <a:t>Individual behavior is incentivized with a token to collectively contribute to a common goal. </a:t>
            </a:r>
            <a:endParaRPr sz="2900"/>
          </a:p>
        </p:txBody>
      </p:sp>
      <p:sp>
        <p:nvSpPr>
          <p:cNvPr id="246" name="Google Shape;246;p31"/>
          <p:cNvSpPr txBox="1"/>
          <p:nvPr>
            <p:ph type="title"/>
          </p:nvPr>
        </p:nvSpPr>
        <p:spPr>
          <a:xfrm>
            <a:off x="548640" y="292947"/>
            <a:ext cx="9875400" cy="12192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Autofit/>
          </a:bodyPr>
          <a:lstStyle/>
          <a:p>
            <a:pPr indent="0" lvl="0" marL="0" rtl="0" algn="ctr">
              <a:spcBef>
                <a:spcPts val="0"/>
              </a:spcBef>
              <a:spcAft>
                <a:spcPts val="0"/>
              </a:spcAft>
              <a:buClr>
                <a:schemeClr val="lt1"/>
              </a:buClr>
              <a:buSzPts val="4500"/>
              <a:buFont typeface="Calibri"/>
              <a:buNone/>
            </a:pPr>
            <a:r>
              <a:rPr lang="en-US" sz="4000">
                <a:solidFill>
                  <a:schemeClr val="lt1"/>
                </a:solidFill>
              </a:rPr>
              <a:t>Decentralized Autonomous Organizations (DAOs)</a:t>
            </a:r>
            <a:endParaRPr sz="4000"/>
          </a:p>
        </p:txBody>
      </p:sp>
      <p:sp>
        <p:nvSpPr>
          <p:cNvPr id="247" name="Google Shape;247;p31"/>
          <p:cNvSpPr txBox="1"/>
          <p:nvPr>
            <p:ph idx="11" type="ftr"/>
          </p:nvPr>
        </p:nvSpPr>
        <p:spPr>
          <a:xfrm>
            <a:off x="3749040" y="6780108"/>
            <a:ext cx="34746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a:t>
            </a:r>
            <a:endParaRPr/>
          </a:p>
        </p:txBody>
      </p:sp>
      <p:sp>
        <p:nvSpPr>
          <p:cNvPr id="248" name="Google Shape;248;p31"/>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548640" y="292947"/>
            <a:ext cx="9875520" cy="1219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latin typeface="Calibri"/>
                <a:ea typeface="Calibri"/>
                <a:cs typeface="Calibri"/>
                <a:sym typeface="Calibri"/>
              </a:rPr>
              <a:t>Contents</a:t>
            </a:r>
            <a:endParaRPr/>
          </a:p>
        </p:txBody>
      </p:sp>
      <p:sp>
        <p:nvSpPr>
          <p:cNvPr id="100" name="Google Shape;100;p14"/>
          <p:cNvSpPr txBox="1"/>
          <p:nvPr>
            <p:ph idx="1" type="body"/>
          </p:nvPr>
        </p:nvSpPr>
        <p:spPr>
          <a:xfrm>
            <a:off x="548640" y="1706880"/>
            <a:ext cx="9875520" cy="4827694"/>
          </a:xfrm>
          <a:prstGeom prst="rect">
            <a:avLst/>
          </a:prstGeom>
          <a:noFill/>
          <a:ln>
            <a:noFill/>
          </a:ln>
        </p:spPr>
        <p:txBody>
          <a:bodyPr anchorCtr="0" anchor="t" bIns="52225" lIns="104475" spcFirstLastPara="1" rIns="104475" wrap="square" tIns="52225">
            <a:normAutofit fontScale="55000" lnSpcReduction="10000"/>
          </a:bodyPr>
          <a:lstStyle/>
          <a:p>
            <a:pPr indent="0" lvl="0" marL="0" rtl="0" algn="l">
              <a:lnSpc>
                <a:spcPct val="150000"/>
              </a:lnSpc>
              <a:spcBef>
                <a:spcPts val="0"/>
              </a:spcBef>
              <a:spcAft>
                <a:spcPts val="0"/>
              </a:spcAft>
              <a:buNone/>
            </a:pPr>
            <a:r>
              <a:t/>
            </a:r>
            <a:endParaRPr sz="3347"/>
          </a:p>
          <a:p>
            <a:pPr indent="-291446" lvl="0" marL="391847" rtl="0" algn="l">
              <a:lnSpc>
                <a:spcPct val="150000"/>
              </a:lnSpc>
              <a:spcBef>
                <a:spcPts val="684"/>
              </a:spcBef>
              <a:spcAft>
                <a:spcPts val="0"/>
              </a:spcAft>
              <a:buClr>
                <a:schemeClr val="dk1"/>
              </a:buClr>
              <a:buSzPct val="100000"/>
              <a:buFont typeface="Calibri"/>
              <a:buChar char="•"/>
            </a:pPr>
            <a:r>
              <a:rPr lang="en-US" sz="3347"/>
              <a:t>Project Motivati</a:t>
            </a:r>
            <a:r>
              <a:rPr lang="en-US" sz="3347"/>
              <a:t>o</a:t>
            </a:r>
            <a:r>
              <a:rPr lang="en-US" sz="3347"/>
              <a:t>n </a:t>
            </a:r>
            <a:endParaRPr sz="3347"/>
          </a:p>
          <a:p>
            <a:pPr indent="-291446" lvl="0" marL="391847" rtl="0" algn="l">
              <a:lnSpc>
                <a:spcPct val="150000"/>
              </a:lnSpc>
              <a:spcBef>
                <a:spcPts val="684"/>
              </a:spcBef>
              <a:spcAft>
                <a:spcPts val="0"/>
              </a:spcAft>
              <a:buSzPct val="100000"/>
              <a:buFont typeface="Calibri"/>
              <a:buChar char="•"/>
            </a:pPr>
            <a:r>
              <a:rPr lang="en-US" sz="3347"/>
              <a:t>Project Details and Problem Statement</a:t>
            </a:r>
            <a:endParaRPr sz="3347"/>
          </a:p>
          <a:p>
            <a:pPr indent="-291446" lvl="0" marL="391847" rtl="0" algn="l">
              <a:lnSpc>
                <a:spcPct val="150000"/>
              </a:lnSpc>
              <a:spcBef>
                <a:spcPts val="684"/>
              </a:spcBef>
              <a:spcAft>
                <a:spcPts val="0"/>
              </a:spcAft>
              <a:buClr>
                <a:schemeClr val="dk1"/>
              </a:buClr>
              <a:buSzPct val="100000"/>
              <a:buFont typeface="Calibri"/>
              <a:buChar char="•"/>
            </a:pPr>
            <a:r>
              <a:rPr lang="en-US" sz="3347"/>
              <a:t>Project Aims and Objectives</a:t>
            </a:r>
            <a:endParaRPr sz="3347"/>
          </a:p>
          <a:p>
            <a:pPr indent="-291446" lvl="0" marL="391847" rtl="0" algn="l">
              <a:lnSpc>
                <a:spcPct val="150000"/>
              </a:lnSpc>
              <a:spcBef>
                <a:spcPts val="684"/>
              </a:spcBef>
              <a:spcAft>
                <a:spcPts val="0"/>
              </a:spcAft>
              <a:buClr>
                <a:schemeClr val="dk1"/>
              </a:buClr>
              <a:buSzPct val="100000"/>
              <a:buFont typeface="Calibri"/>
              <a:buChar char="•"/>
            </a:pPr>
            <a:r>
              <a:rPr lang="en-US" sz="3347"/>
              <a:t>Decentralized Social Networks</a:t>
            </a:r>
            <a:endParaRPr sz="3347"/>
          </a:p>
          <a:p>
            <a:pPr indent="-291446" lvl="0" marL="391847" rtl="0" algn="l">
              <a:lnSpc>
                <a:spcPct val="150000"/>
              </a:lnSpc>
              <a:spcBef>
                <a:spcPts val="684"/>
              </a:spcBef>
              <a:spcAft>
                <a:spcPts val="0"/>
              </a:spcAft>
              <a:buSzPct val="100000"/>
              <a:buFont typeface="Calibri"/>
              <a:buChar char="•"/>
            </a:pPr>
            <a:r>
              <a:rPr lang="en-US" sz="3347"/>
              <a:t>Blockchain and Cryptocurrency</a:t>
            </a:r>
            <a:endParaRPr sz="3347"/>
          </a:p>
          <a:p>
            <a:pPr indent="-291446" lvl="0" marL="391847" rtl="0" algn="l">
              <a:lnSpc>
                <a:spcPct val="150000"/>
              </a:lnSpc>
              <a:spcBef>
                <a:spcPts val="684"/>
              </a:spcBef>
              <a:spcAft>
                <a:spcPts val="0"/>
              </a:spcAft>
              <a:buClr>
                <a:schemeClr val="dk1"/>
              </a:buClr>
              <a:buSzPct val="100000"/>
              <a:buFont typeface="Calibri"/>
              <a:buChar char="•"/>
            </a:pPr>
            <a:r>
              <a:rPr lang="en-US" sz="3347"/>
              <a:t>Consensus Algorithms</a:t>
            </a:r>
            <a:endParaRPr sz="3347"/>
          </a:p>
          <a:p>
            <a:pPr indent="-291446" lvl="0" marL="391847" rtl="0" algn="l">
              <a:lnSpc>
                <a:spcPct val="150000"/>
              </a:lnSpc>
              <a:spcBef>
                <a:spcPts val="684"/>
              </a:spcBef>
              <a:spcAft>
                <a:spcPts val="0"/>
              </a:spcAft>
              <a:buSzPct val="100000"/>
              <a:buFont typeface="Calibri"/>
              <a:buChar char="•"/>
            </a:pPr>
            <a:r>
              <a:rPr lang="en-US" sz="3347"/>
              <a:t>Smart Contracts</a:t>
            </a:r>
            <a:endParaRPr sz="3347"/>
          </a:p>
          <a:p>
            <a:pPr indent="-291446" lvl="0" marL="391847" rtl="0" algn="l">
              <a:lnSpc>
                <a:spcPct val="150000"/>
              </a:lnSpc>
              <a:spcBef>
                <a:spcPts val="684"/>
              </a:spcBef>
              <a:spcAft>
                <a:spcPts val="0"/>
              </a:spcAft>
              <a:buClr>
                <a:schemeClr val="dk1"/>
              </a:buClr>
              <a:buSzPct val="100000"/>
              <a:buFont typeface="Calibri"/>
              <a:buChar char="•"/>
            </a:pPr>
            <a:r>
              <a:rPr lang="en-US" sz="3347"/>
              <a:t>Conclusions</a:t>
            </a:r>
            <a:endParaRPr sz="3347"/>
          </a:p>
          <a:p>
            <a:pPr indent="-291446" lvl="0" marL="391847" rtl="0" algn="l">
              <a:lnSpc>
                <a:spcPct val="150000"/>
              </a:lnSpc>
              <a:spcBef>
                <a:spcPts val="684"/>
              </a:spcBef>
              <a:spcAft>
                <a:spcPts val="0"/>
              </a:spcAft>
              <a:buClr>
                <a:schemeClr val="dk1"/>
              </a:buClr>
              <a:buSzPct val="100000"/>
              <a:buFont typeface="Calibri"/>
              <a:buChar char="•"/>
            </a:pPr>
            <a:r>
              <a:rPr lang="en-US" sz="3347"/>
              <a:t>References</a:t>
            </a:r>
            <a:endParaRPr/>
          </a:p>
        </p:txBody>
      </p:sp>
      <p:sp>
        <p:nvSpPr>
          <p:cNvPr id="101" name="Google Shape;101;p14"/>
          <p:cNvSpPr txBox="1"/>
          <p:nvPr>
            <p:ph idx="11" type="ftr"/>
          </p:nvPr>
        </p:nvSpPr>
        <p:spPr>
          <a:xfrm>
            <a:off x="2970875" y="6780100"/>
            <a:ext cx="52233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 using Blockchain</a:t>
            </a:r>
            <a:endParaRPr/>
          </a:p>
        </p:txBody>
      </p:sp>
      <p:sp>
        <p:nvSpPr>
          <p:cNvPr id="102" name="Google Shape;102;p14"/>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a:bodyPr>
          <a:lstStyle/>
          <a:p>
            <a:pPr indent="0" lvl="0" marL="0" rtl="0" algn="just">
              <a:lnSpc>
                <a:spcPct val="115000"/>
              </a:lnSpc>
              <a:spcBef>
                <a:spcPts val="740"/>
              </a:spcBef>
              <a:spcAft>
                <a:spcPts val="0"/>
              </a:spcAft>
              <a:buNone/>
            </a:pPr>
            <a:r>
              <a:rPr lang="en-US" sz="2900"/>
              <a:t>Decentralized Social Media Platforms still have a long way to go before they can compete with giants like Facebook, Twitter or Instagram. However, with an increase in privacy and security awareness, and the potential of Blockchain, Decentralized Social networks will surely occupy a large scene in the future of social media.</a:t>
            </a:r>
            <a:endParaRPr sz="2900"/>
          </a:p>
        </p:txBody>
      </p:sp>
      <p:sp>
        <p:nvSpPr>
          <p:cNvPr id="254" name="Google Shape;254;p32"/>
          <p:cNvSpPr txBox="1"/>
          <p:nvPr>
            <p:ph type="title"/>
          </p:nvPr>
        </p:nvSpPr>
        <p:spPr>
          <a:xfrm>
            <a:off x="548640" y="292947"/>
            <a:ext cx="9875400" cy="12192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Autofit/>
          </a:bodyPr>
          <a:lstStyle/>
          <a:p>
            <a:pPr indent="0" lvl="0" marL="0" rtl="0" algn="ctr">
              <a:spcBef>
                <a:spcPts val="0"/>
              </a:spcBef>
              <a:spcAft>
                <a:spcPts val="0"/>
              </a:spcAft>
              <a:buClr>
                <a:schemeClr val="lt1"/>
              </a:buClr>
              <a:buSzPts val="4500"/>
              <a:buFont typeface="Calibri"/>
              <a:buNone/>
            </a:pPr>
            <a:r>
              <a:rPr lang="en-US" sz="4000">
                <a:solidFill>
                  <a:schemeClr val="lt1"/>
                </a:solidFill>
              </a:rPr>
              <a:t>Conclusion</a:t>
            </a:r>
            <a:endParaRPr sz="4000"/>
          </a:p>
        </p:txBody>
      </p:sp>
      <p:sp>
        <p:nvSpPr>
          <p:cNvPr id="255" name="Google Shape;255;p32"/>
          <p:cNvSpPr txBox="1"/>
          <p:nvPr>
            <p:ph idx="11" type="ftr"/>
          </p:nvPr>
        </p:nvSpPr>
        <p:spPr>
          <a:xfrm>
            <a:off x="3749040" y="6780108"/>
            <a:ext cx="34746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a:t>
            </a:r>
            <a:endParaRPr/>
          </a:p>
        </p:txBody>
      </p:sp>
      <p:sp>
        <p:nvSpPr>
          <p:cNvPr id="256" name="Google Shape;256;p32"/>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19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548640" y="292947"/>
            <a:ext cx="9875400" cy="12192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latin typeface="Calibri"/>
                <a:ea typeface="Calibri"/>
                <a:cs typeface="Calibri"/>
                <a:sym typeface="Calibri"/>
              </a:rPr>
              <a:t>References </a:t>
            </a:r>
            <a:endParaRPr/>
          </a:p>
        </p:txBody>
      </p:sp>
      <p:sp>
        <p:nvSpPr>
          <p:cNvPr id="262" name="Google Shape;262;p33"/>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Autofit/>
          </a:bodyPr>
          <a:lstStyle/>
          <a:p>
            <a:pPr indent="-391847" lvl="0" marL="391847" rtl="0" algn="l">
              <a:spcBef>
                <a:spcPts val="499"/>
              </a:spcBef>
              <a:spcAft>
                <a:spcPts val="0"/>
              </a:spcAft>
              <a:buClr>
                <a:schemeClr val="dk1"/>
              </a:buClr>
              <a:buSzPts val="2700"/>
              <a:buNone/>
            </a:pPr>
            <a:r>
              <a:rPr lang="en-US" sz="1900">
                <a:latin typeface="Roboto"/>
                <a:ea typeface="Roboto"/>
                <a:cs typeface="Roboto"/>
                <a:sym typeface="Roboto"/>
              </a:rPr>
              <a:t>[1]  </a:t>
            </a:r>
            <a:r>
              <a:rPr lang="en-US" sz="1900">
                <a:highlight>
                  <a:srgbClr val="FFFFFF"/>
                </a:highlight>
                <a:latin typeface="Roboto"/>
                <a:ea typeface="Roboto"/>
                <a:cs typeface="Roboto"/>
                <a:sym typeface="Roboto"/>
              </a:rPr>
              <a:t>Johanna P. Calbalhin</a:t>
            </a:r>
            <a:r>
              <a:rPr lang="en-US" sz="1900">
                <a:latin typeface="Roboto"/>
                <a:ea typeface="Roboto"/>
                <a:cs typeface="Roboto"/>
                <a:sym typeface="Roboto"/>
              </a:rPr>
              <a:t>, “</a:t>
            </a:r>
            <a:r>
              <a:rPr lang="en-US" sz="1900">
                <a:solidFill>
                  <a:srgbClr val="111111"/>
                </a:solidFill>
                <a:highlight>
                  <a:srgbClr val="FFFFFF"/>
                </a:highlight>
                <a:latin typeface="Roboto"/>
                <a:ea typeface="Roboto"/>
                <a:cs typeface="Roboto"/>
                <a:sym typeface="Roboto"/>
              </a:rPr>
              <a:t>Facebook User’s Data Security and Awareness: A Literature Review”, Journal of Academic Research, pp. 01-13, March 2018</a:t>
            </a:r>
            <a:endParaRPr sz="1900">
              <a:latin typeface="Roboto"/>
              <a:ea typeface="Roboto"/>
              <a:cs typeface="Roboto"/>
              <a:sym typeface="Roboto"/>
            </a:endParaRPr>
          </a:p>
          <a:p>
            <a:pPr indent="-391847" lvl="0" marL="391847" rtl="0" algn="l">
              <a:spcBef>
                <a:spcPts val="499"/>
              </a:spcBef>
              <a:spcAft>
                <a:spcPts val="0"/>
              </a:spcAft>
              <a:buClr>
                <a:schemeClr val="dk1"/>
              </a:buClr>
              <a:buSzPts val="2700"/>
              <a:buNone/>
            </a:pPr>
            <a:r>
              <a:rPr lang="en-US" sz="1900">
                <a:latin typeface="Roboto"/>
                <a:ea typeface="Roboto"/>
                <a:cs typeface="Roboto"/>
                <a:sym typeface="Roboto"/>
              </a:rPr>
              <a:t>[2] Senthil Kumar N, Saravanakumar K, Deepa K, “</a:t>
            </a:r>
            <a:r>
              <a:rPr lang="en-US" sz="1900">
                <a:highlight>
                  <a:srgbClr val="FFFFFF"/>
                </a:highlight>
                <a:latin typeface="Roboto"/>
                <a:ea typeface="Roboto"/>
                <a:cs typeface="Roboto"/>
                <a:sym typeface="Roboto"/>
              </a:rPr>
              <a:t>On Privacy and Security in Social Media – A Comprehensive Study , ScienceDirect, December 2015</a:t>
            </a:r>
            <a:endParaRPr sz="1900">
              <a:highlight>
                <a:srgbClr val="FFFFFF"/>
              </a:highlight>
              <a:latin typeface="Roboto"/>
              <a:ea typeface="Roboto"/>
              <a:cs typeface="Roboto"/>
              <a:sym typeface="Roboto"/>
            </a:endParaRPr>
          </a:p>
          <a:p>
            <a:pPr indent="-391847" lvl="0" marL="391847" rtl="0" algn="l">
              <a:spcBef>
                <a:spcPts val="499"/>
              </a:spcBef>
              <a:spcAft>
                <a:spcPts val="0"/>
              </a:spcAft>
              <a:buClr>
                <a:schemeClr val="dk1"/>
              </a:buClr>
              <a:buSzPts val="2700"/>
              <a:buNone/>
            </a:pPr>
            <a:r>
              <a:rPr lang="en-US" sz="1900">
                <a:latin typeface="Roboto"/>
                <a:ea typeface="Roboto"/>
                <a:cs typeface="Roboto"/>
                <a:sym typeface="Roboto"/>
              </a:rPr>
              <a:t>[3] </a:t>
            </a:r>
            <a:r>
              <a:rPr lang="en-US" sz="1900">
                <a:latin typeface="Roboto"/>
                <a:ea typeface="Roboto"/>
                <a:cs typeface="Roboto"/>
                <a:sym typeface="Roboto"/>
              </a:rPr>
              <a:t>Min Xu, Xingtong Chen &amp; Gang Kou, “ A Systematic review of Blockchain”, Springer Open, 5, Article number: 27 (July 2019)</a:t>
            </a:r>
            <a:endParaRPr sz="1900">
              <a:latin typeface="Roboto"/>
              <a:ea typeface="Roboto"/>
              <a:cs typeface="Roboto"/>
              <a:sym typeface="Roboto"/>
            </a:endParaRPr>
          </a:p>
          <a:p>
            <a:pPr indent="-391847" lvl="0" marL="391847" rtl="0" algn="l">
              <a:spcBef>
                <a:spcPts val="499"/>
              </a:spcBef>
              <a:spcAft>
                <a:spcPts val="0"/>
              </a:spcAft>
              <a:buClr>
                <a:schemeClr val="dk1"/>
              </a:buClr>
              <a:buSzPts val="2700"/>
              <a:buNone/>
            </a:pPr>
            <a:r>
              <a:rPr lang="en-US" sz="1900">
                <a:latin typeface="Roboto"/>
                <a:ea typeface="Roboto"/>
                <a:cs typeface="Roboto"/>
                <a:sym typeface="Roboto"/>
              </a:rPr>
              <a:t>[4] Carly Page, “Air India Data Breach: Hackers Access Personal Details Of 4.5 Million Customers”, https://www.forbes.com/sites/carlypage/2021/05/23/air-indiadata-breach-hackers-access-personal-details-of-45-million-customers/ , May 23 2021</a:t>
            </a:r>
            <a:endParaRPr sz="1900">
              <a:latin typeface="Roboto"/>
              <a:ea typeface="Roboto"/>
              <a:cs typeface="Roboto"/>
              <a:sym typeface="Roboto"/>
            </a:endParaRPr>
          </a:p>
          <a:p>
            <a:pPr indent="-391847" lvl="0" marL="391847" rtl="0" algn="l">
              <a:spcBef>
                <a:spcPts val="499"/>
              </a:spcBef>
              <a:spcAft>
                <a:spcPts val="0"/>
              </a:spcAft>
              <a:buClr>
                <a:schemeClr val="dk1"/>
              </a:buClr>
              <a:buSzPts val="2700"/>
              <a:buNone/>
            </a:pPr>
            <a:r>
              <a:rPr lang="en-US" sz="1900">
                <a:latin typeface="Roboto"/>
                <a:ea typeface="Roboto"/>
                <a:cs typeface="Roboto"/>
                <a:sym typeface="Roboto"/>
              </a:rPr>
              <a:t>[5] Sindhu Hariharan, “User info linked to 18 crore Domino’s orders leaked” , </a:t>
            </a:r>
            <a:r>
              <a:rPr lang="en-US" sz="1900">
                <a:latin typeface="Roboto"/>
                <a:ea typeface="Roboto"/>
                <a:cs typeface="Roboto"/>
                <a:sym typeface="Roboto"/>
              </a:rPr>
              <a:t>https://timesofindia.indiatimes.com/business/india-business/user-info-linked-to-18- crore-dominos-orders-leaked/articleshow/82898118.cms/ , May 24 2021</a:t>
            </a:r>
            <a:endParaRPr sz="1900">
              <a:latin typeface="Roboto"/>
              <a:ea typeface="Roboto"/>
              <a:cs typeface="Roboto"/>
              <a:sym typeface="Roboto"/>
            </a:endParaRPr>
          </a:p>
          <a:p>
            <a:pPr indent="-391847" lvl="0" marL="391847" rtl="0" algn="l">
              <a:spcBef>
                <a:spcPts val="499"/>
              </a:spcBef>
              <a:spcAft>
                <a:spcPts val="0"/>
              </a:spcAft>
              <a:buClr>
                <a:schemeClr val="dk1"/>
              </a:buClr>
              <a:buSzPts val="2700"/>
              <a:buNone/>
            </a:pPr>
            <a:r>
              <a:rPr lang="en-US" sz="1900">
                <a:latin typeface="Roboto"/>
                <a:ea typeface="Roboto"/>
                <a:cs typeface="Roboto"/>
                <a:sym typeface="Roboto"/>
              </a:rPr>
              <a:t>[6] Blockchainhub Berlin, “Tokenized Network: What is a DAO?” , https://blockchainhub.net/dao-decentralized-autonomous-organization/ </a:t>
            </a:r>
            <a:endParaRPr sz="1900">
              <a:latin typeface="Roboto"/>
              <a:ea typeface="Roboto"/>
              <a:cs typeface="Roboto"/>
              <a:sym typeface="Roboto"/>
            </a:endParaRPr>
          </a:p>
        </p:txBody>
      </p:sp>
      <p:sp>
        <p:nvSpPr>
          <p:cNvPr id="263" name="Google Shape;263;p33"/>
          <p:cNvSpPr txBox="1"/>
          <p:nvPr>
            <p:ph idx="11" type="ftr"/>
          </p:nvPr>
        </p:nvSpPr>
        <p:spPr>
          <a:xfrm>
            <a:off x="3749040" y="6780108"/>
            <a:ext cx="34746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a:t>
            </a:r>
            <a:endParaRPr/>
          </a:p>
        </p:txBody>
      </p:sp>
      <p:sp>
        <p:nvSpPr>
          <p:cNvPr id="264" name="Google Shape;264;p33"/>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20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269" name="Shape 269"/>
        <p:cNvGrpSpPr/>
        <p:nvPr/>
      </p:nvGrpSpPr>
      <p:grpSpPr>
        <a:xfrm>
          <a:off x="0" y="0"/>
          <a:ext cx="0" cy="0"/>
          <a:chOff x="0" y="0"/>
          <a:chExt cx="0" cy="0"/>
        </a:xfrm>
      </p:grpSpPr>
      <p:sp>
        <p:nvSpPr>
          <p:cNvPr id="270" name="Google Shape;270;p34"/>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1" name="Google Shape;271;p34"/>
          <p:cNvSpPr txBox="1"/>
          <p:nvPr/>
        </p:nvSpPr>
        <p:spPr>
          <a:xfrm>
            <a:off x="1371600" y="1914525"/>
            <a:ext cx="8229600" cy="372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chemeClr val="lt1"/>
                </a:solidFill>
                <a:latin typeface="Karla"/>
                <a:ea typeface="Karla"/>
                <a:cs typeface="Karla"/>
                <a:sym typeface="Karla"/>
              </a:rPr>
              <a:t>PART 2</a:t>
            </a:r>
            <a:endParaRPr sz="3000">
              <a:solidFill>
                <a:schemeClr val="lt1"/>
              </a:solidFill>
              <a:latin typeface="Karla"/>
              <a:ea typeface="Karla"/>
              <a:cs typeface="Karla"/>
              <a:sym typeface="Karla"/>
            </a:endParaRPr>
          </a:p>
          <a:p>
            <a:pPr indent="0" lvl="0" marL="0" rtl="0" algn="ctr">
              <a:spcBef>
                <a:spcPts val="0"/>
              </a:spcBef>
              <a:spcAft>
                <a:spcPts val="0"/>
              </a:spcAft>
              <a:buNone/>
            </a:pPr>
            <a:r>
              <a:t/>
            </a:r>
            <a:endParaRPr sz="3000">
              <a:solidFill>
                <a:schemeClr val="lt1"/>
              </a:solidFill>
              <a:latin typeface="Karla"/>
              <a:ea typeface="Karla"/>
              <a:cs typeface="Karla"/>
              <a:sym typeface="Karla"/>
            </a:endParaRPr>
          </a:p>
          <a:p>
            <a:pPr indent="0" lvl="0" marL="0" rtl="0" algn="ctr">
              <a:spcBef>
                <a:spcPts val="0"/>
              </a:spcBef>
              <a:spcAft>
                <a:spcPts val="0"/>
              </a:spcAft>
              <a:buNone/>
            </a:pPr>
            <a:r>
              <a:rPr lang="en-US" sz="3000">
                <a:solidFill>
                  <a:schemeClr val="lt1"/>
                </a:solidFill>
                <a:latin typeface="Karla"/>
                <a:ea typeface="Karla"/>
                <a:cs typeface="Karla"/>
                <a:sym typeface="Karla"/>
              </a:rPr>
              <a:t> </a:t>
            </a:r>
            <a:r>
              <a:rPr lang="en-US" sz="3600">
                <a:solidFill>
                  <a:schemeClr val="lt1"/>
                </a:solidFill>
                <a:latin typeface="Karla"/>
                <a:ea typeface="Karla"/>
                <a:cs typeface="Karla"/>
                <a:sym typeface="Karla"/>
              </a:rPr>
              <a:t>An in-depth overview of Blockchain and </a:t>
            </a:r>
            <a:r>
              <a:rPr lang="en-US" sz="3600">
                <a:solidFill>
                  <a:schemeClr val="lt1"/>
                </a:solidFill>
                <a:latin typeface="Karla"/>
                <a:ea typeface="Karla"/>
                <a:cs typeface="Karla"/>
                <a:sym typeface="Karla"/>
              </a:rPr>
              <a:t>its</a:t>
            </a:r>
            <a:r>
              <a:rPr lang="en-US" sz="3600">
                <a:solidFill>
                  <a:schemeClr val="lt1"/>
                </a:solidFill>
                <a:latin typeface="Karla"/>
                <a:ea typeface="Karla"/>
                <a:cs typeface="Karla"/>
                <a:sym typeface="Karla"/>
              </a:rPr>
              <a:t> application in Cryptocurrency</a:t>
            </a:r>
            <a:endParaRPr sz="3600">
              <a:solidFill>
                <a:schemeClr val="lt1"/>
              </a:solidFill>
              <a:latin typeface="Karla"/>
              <a:ea typeface="Karla"/>
              <a:cs typeface="Karla"/>
              <a:sym typeface="Karla"/>
            </a:endParaRPr>
          </a:p>
          <a:p>
            <a:pPr indent="0" lvl="0" marL="0" rtl="0" algn="ctr">
              <a:spcBef>
                <a:spcPts val="0"/>
              </a:spcBef>
              <a:spcAft>
                <a:spcPts val="0"/>
              </a:spcAft>
              <a:buNone/>
            </a:pPr>
            <a:r>
              <a:t/>
            </a:r>
            <a:endParaRPr sz="3600">
              <a:solidFill>
                <a:schemeClr val="lt1"/>
              </a:solidFill>
              <a:latin typeface="Karla"/>
              <a:ea typeface="Karla"/>
              <a:cs typeface="Karla"/>
              <a:sym typeface="Karla"/>
            </a:endParaRPr>
          </a:p>
          <a:p>
            <a:pPr indent="0" lvl="0" marL="0" rtl="0" algn="ctr">
              <a:spcBef>
                <a:spcPts val="0"/>
              </a:spcBef>
              <a:spcAft>
                <a:spcPts val="0"/>
              </a:spcAft>
              <a:buNone/>
            </a:pPr>
            <a:r>
              <a:t/>
            </a:r>
            <a:endParaRPr sz="3600">
              <a:solidFill>
                <a:schemeClr val="lt1"/>
              </a:solidFill>
              <a:latin typeface="Karla"/>
              <a:ea typeface="Karla"/>
              <a:cs typeface="Karla"/>
              <a:sym typeface="Karla"/>
            </a:endParaRPr>
          </a:p>
          <a:p>
            <a:pPr indent="0" lvl="0" marL="0" rtl="0" algn="ctr">
              <a:spcBef>
                <a:spcPts val="0"/>
              </a:spcBef>
              <a:spcAft>
                <a:spcPts val="0"/>
              </a:spcAft>
              <a:buNone/>
            </a:pPr>
            <a:r>
              <a:rPr lang="en-US" sz="2600">
                <a:solidFill>
                  <a:schemeClr val="lt1"/>
                </a:solidFill>
                <a:latin typeface="Karla"/>
                <a:ea typeface="Karla"/>
                <a:cs typeface="Karla"/>
                <a:sym typeface="Karla"/>
              </a:rPr>
              <a:t>Yatish Kelkar</a:t>
            </a:r>
            <a:endParaRPr sz="2600">
              <a:solidFill>
                <a:schemeClr val="lt1"/>
              </a:solidFill>
              <a:latin typeface="Karla"/>
              <a:ea typeface="Karla"/>
              <a:cs typeface="Karla"/>
              <a:sym typeface="Karl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3800">
                <a:solidFill>
                  <a:schemeClr val="lt1"/>
                </a:solidFill>
              </a:rPr>
              <a:t>Seminar </a:t>
            </a:r>
            <a:r>
              <a:rPr lang="en-US" sz="3800">
                <a:solidFill>
                  <a:schemeClr val="lt1"/>
                </a:solidFill>
              </a:rPr>
              <a:t>Motivation</a:t>
            </a:r>
            <a:endParaRPr sz="3800">
              <a:solidFill>
                <a:srgbClr val="FF0000"/>
              </a:solidFill>
            </a:endParaRPr>
          </a:p>
        </p:txBody>
      </p:sp>
      <p:sp>
        <p:nvSpPr>
          <p:cNvPr id="277" name="Google Shape;277;p35"/>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a:bodyPr>
          <a:lstStyle/>
          <a:p>
            <a:pPr indent="-291040" lvl="0" marL="391847" rtl="0" algn="l">
              <a:lnSpc>
                <a:spcPct val="115000"/>
              </a:lnSpc>
              <a:spcBef>
                <a:spcPts val="740"/>
              </a:spcBef>
              <a:spcAft>
                <a:spcPts val="0"/>
              </a:spcAft>
              <a:buSzPts val="2113"/>
              <a:buFont typeface="Calibri"/>
              <a:buChar char="•"/>
            </a:pPr>
            <a:r>
              <a:rPr lang="en-US" sz="2112"/>
              <a:t>Blockchain is fast replacing traditional methods of data storage </a:t>
            </a:r>
            <a:endParaRPr sz="2112"/>
          </a:p>
          <a:p>
            <a:pPr indent="-291040" lvl="0" marL="391847" rtl="0" algn="l">
              <a:lnSpc>
                <a:spcPct val="115000"/>
              </a:lnSpc>
              <a:spcBef>
                <a:spcPts val="740"/>
              </a:spcBef>
              <a:spcAft>
                <a:spcPts val="0"/>
              </a:spcAft>
              <a:buSzPts val="2113"/>
              <a:buFont typeface="Calibri"/>
              <a:buChar char="•"/>
            </a:pPr>
            <a:r>
              <a:rPr lang="en-US" sz="2112"/>
              <a:t>More and more companies and organizations are adopting blockchain into their workflows and work mechanisms.</a:t>
            </a:r>
            <a:endParaRPr sz="2112"/>
          </a:p>
          <a:p>
            <a:pPr indent="-291040" lvl="0" marL="391847" rtl="0" algn="l">
              <a:lnSpc>
                <a:spcPct val="115000"/>
              </a:lnSpc>
              <a:spcBef>
                <a:spcPts val="740"/>
              </a:spcBef>
              <a:spcAft>
                <a:spcPts val="0"/>
              </a:spcAft>
              <a:buSzPts val="2113"/>
              <a:buFont typeface="Calibri"/>
              <a:buChar char="•"/>
            </a:pPr>
            <a:r>
              <a:rPr lang="en-US" sz="2112"/>
              <a:t>Blockchain is at the heart of cryptocurrency and hence it becomes vital for us to understand it to ensure smooth working of our tool or product</a:t>
            </a:r>
            <a:endParaRPr sz="2112"/>
          </a:p>
          <a:p>
            <a:pPr indent="-156897" lvl="0" marL="391847" rtl="0" algn="l">
              <a:lnSpc>
                <a:spcPct val="115000"/>
              </a:lnSpc>
              <a:spcBef>
                <a:spcPts val="740"/>
              </a:spcBef>
              <a:spcAft>
                <a:spcPts val="0"/>
              </a:spcAft>
              <a:buClr>
                <a:schemeClr val="dk1"/>
              </a:buClr>
              <a:buSzPts val="2313"/>
              <a:buNone/>
            </a:pPr>
            <a:r>
              <a:t/>
            </a:r>
            <a:endParaRPr sz="2112"/>
          </a:p>
          <a:p>
            <a:pPr indent="-156897" lvl="0" marL="391847" rtl="0" algn="l">
              <a:lnSpc>
                <a:spcPct val="80000"/>
              </a:lnSpc>
              <a:spcBef>
                <a:spcPts val="740"/>
              </a:spcBef>
              <a:spcAft>
                <a:spcPts val="0"/>
              </a:spcAft>
              <a:buClr>
                <a:schemeClr val="dk1"/>
              </a:buClr>
              <a:buSzPts val="2313"/>
              <a:buNone/>
            </a:pPr>
            <a:r>
              <a:t/>
            </a:r>
            <a:endParaRPr sz="2312">
              <a:solidFill>
                <a:srgbClr val="FF0000"/>
              </a:solidFill>
            </a:endParaRPr>
          </a:p>
        </p:txBody>
      </p:sp>
      <p:sp>
        <p:nvSpPr>
          <p:cNvPr id="278" name="Google Shape;278;p35"/>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22</a:t>
            </a:r>
            <a:endParaRPr/>
          </a:p>
        </p:txBody>
      </p:sp>
      <p:sp>
        <p:nvSpPr>
          <p:cNvPr id="279" name="Google Shape;279;p35"/>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Clr>
                <a:schemeClr val="dk1"/>
              </a:buClr>
              <a:buSzPts val="1100"/>
              <a:buFont typeface="Arial"/>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3800">
                <a:solidFill>
                  <a:schemeClr val="lt1"/>
                </a:solidFill>
              </a:rPr>
              <a:t>Seminar Aims and Objectives</a:t>
            </a:r>
            <a:endParaRPr sz="3800">
              <a:solidFill>
                <a:srgbClr val="FF0000"/>
              </a:solidFill>
            </a:endParaRPr>
          </a:p>
        </p:txBody>
      </p:sp>
      <p:sp>
        <p:nvSpPr>
          <p:cNvPr id="285" name="Google Shape;285;p36"/>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fontScale="92500" lnSpcReduction="10000"/>
          </a:bodyPr>
          <a:lstStyle/>
          <a:p>
            <a:pPr indent="-280980" lvl="0" marL="391847" rtl="0" algn="l">
              <a:lnSpc>
                <a:spcPct val="115000"/>
              </a:lnSpc>
              <a:spcBef>
                <a:spcPts val="740"/>
              </a:spcBef>
              <a:spcAft>
                <a:spcPts val="0"/>
              </a:spcAft>
              <a:buSzPct val="100000"/>
              <a:buFont typeface="Calibri"/>
              <a:buChar char="•"/>
            </a:pPr>
            <a:r>
              <a:rPr lang="en-US" sz="2112"/>
              <a:t>The aim of this seminar is : To study and understand Blockchain technology concept and it’s applications in Cryptocurrency</a:t>
            </a:r>
            <a:endParaRPr sz="2112"/>
          </a:p>
          <a:p>
            <a:pPr indent="0" lvl="0" marL="391847" rtl="0" algn="l">
              <a:lnSpc>
                <a:spcPct val="115000"/>
              </a:lnSpc>
              <a:spcBef>
                <a:spcPts val="740"/>
              </a:spcBef>
              <a:spcAft>
                <a:spcPts val="0"/>
              </a:spcAft>
              <a:buNone/>
            </a:pPr>
            <a:r>
              <a:t/>
            </a:r>
            <a:endParaRPr sz="2112"/>
          </a:p>
          <a:p>
            <a:pPr indent="0" lvl="0" marL="391847" rtl="0" algn="l">
              <a:lnSpc>
                <a:spcPct val="115000"/>
              </a:lnSpc>
              <a:spcBef>
                <a:spcPts val="740"/>
              </a:spcBef>
              <a:spcAft>
                <a:spcPts val="0"/>
              </a:spcAft>
              <a:buNone/>
            </a:pPr>
            <a:r>
              <a:t/>
            </a:r>
            <a:endParaRPr sz="2112"/>
          </a:p>
          <a:p>
            <a:pPr indent="-352682" lvl="0" marL="457200" rtl="0" algn="l">
              <a:lnSpc>
                <a:spcPct val="115000"/>
              </a:lnSpc>
              <a:spcBef>
                <a:spcPts val="740"/>
              </a:spcBef>
              <a:spcAft>
                <a:spcPts val="0"/>
              </a:spcAft>
              <a:buSzPct val="100000"/>
              <a:buChar char="•"/>
            </a:pPr>
            <a:r>
              <a:rPr lang="en-US" sz="2112"/>
              <a:t>The objectives of this seminar include : </a:t>
            </a:r>
            <a:endParaRPr sz="2112"/>
          </a:p>
          <a:p>
            <a:pPr indent="0" lvl="0" marL="457200" rtl="0" algn="l">
              <a:lnSpc>
                <a:spcPct val="115000"/>
              </a:lnSpc>
              <a:spcBef>
                <a:spcPts val="740"/>
              </a:spcBef>
              <a:spcAft>
                <a:spcPts val="0"/>
              </a:spcAft>
              <a:buNone/>
            </a:pPr>
            <a:r>
              <a:rPr lang="en-US" sz="2112"/>
              <a:t>1. </a:t>
            </a:r>
            <a:r>
              <a:rPr lang="en-US" sz="2112"/>
              <a:t>To research about the origins and conceptualization of Blockchain Technology</a:t>
            </a:r>
            <a:endParaRPr sz="2112"/>
          </a:p>
          <a:p>
            <a:pPr indent="0" lvl="0" marL="457200" rtl="0" algn="l">
              <a:lnSpc>
                <a:spcPct val="115000"/>
              </a:lnSpc>
              <a:spcBef>
                <a:spcPts val="740"/>
              </a:spcBef>
              <a:spcAft>
                <a:spcPts val="0"/>
              </a:spcAft>
              <a:buNone/>
            </a:pPr>
            <a:r>
              <a:rPr lang="en-US" sz="2112"/>
              <a:t>2. To understand the inner working of Blockchain technology</a:t>
            </a:r>
            <a:endParaRPr sz="2112"/>
          </a:p>
          <a:p>
            <a:pPr indent="0" lvl="0" marL="457200" rtl="0" algn="l">
              <a:lnSpc>
                <a:spcPct val="115000"/>
              </a:lnSpc>
              <a:spcBef>
                <a:spcPts val="740"/>
              </a:spcBef>
              <a:spcAft>
                <a:spcPts val="0"/>
              </a:spcAft>
              <a:buNone/>
            </a:pPr>
            <a:r>
              <a:rPr lang="en-US" sz="2112"/>
              <a:t>3. To take an overview of the cryptographic algorithms used in Blockchain technology</a:t>
            </a:r>
            <a:endParaRPr sz="2112"/>
          </a:p>
          <a:p>
            <a:pPr indent="0" lvl="0" marL="457200" rtl="0" algn="l">
              <a:lnSpc>
                <a:spcPct val="115000"/>
              </a:lnSpc>
              <a:spcBef>
                <a:spcPts val="740"/>
              </a:spcBef>
              <a:spcAft>
                <a:spcPts val="0"/>
              </a:spcAft>
              <a:buNone/>
            </a:pPr>
            <a:r>
              <a:rPr lang="en-US" sz="2112"/>
              <a:t>4. To understand the concept of cryptocurrency and its correlation with Blockchain</a:t>
            </a:r>
            <a:endParaRPr sz="2112"/>
          </a:p>
          <a:p>
            <a:pPr indent="0" lvl="0" marL="457200" rtl="0" algn="l">
              <a:lnSpc>
                <a:spcPct val="115000"/>
              </a:lnSpc>
              <a:spcBef>
                <a:spcPts val="740"/>
              </a:spcBef>
              <a:spcAft>
                <a:spcPts val="0"/>
              </a:spcAft>
              <a:buNone/>
            </a:pPr>
            <a:r>
              <a:t/>
            </a:r>
            <a:endParaRPr sz="2112"/>
          </a:p>
          <a:p>
            <a:pPr indent="-156897" lvl="0" marL="391847" rtl="0" algn="l">
              <a:lnSpc>
                <a:spcPct val="115000"/>
              </a:lnSpc>
              <a:spcBef>
                <a:spcPts val="740"/>
              </a:spcBef>
              <a:spcAft>
                <a:spcPts val="0"/>
              </a:spcAft>
              <a:buClr>
                <a:schemeClr val="dk1"/>
              </a:buClr>
              <a:buSzPct val="109467"/>
              <a:buNone/>
            </a:pPr>
            <a:r>
              <a:t/>
            </a:r>
            <a:endParaRPr sz="2112"/>
          </a:p>
          <a:p>
            <a:pPr indent="-156897" lvl="0" marL="391847" rtl="0" algn="l">
              <a:lnSpc>
                <a:spcPct val="80000"/>
              </a:lnSpc>
              <a:spcBef>
                <a:spcPts val="740"/>
              </a:spcBef>
              <a:spcAft>
                <a:spcPts val="0"/>
              </a:spcAft>
              <a:buClr>
                <a:schemeClr val="dk1"/>
              </a:buClr>
              <a:buSzPct val="100000"/>
              <a:buNone/>
            </a:pPr>
            <a:r>
              <a:t/>
            </a:r>
            <a:endParaRPr sz="2312">
              <a:solidFill>
                <a:srgbClr val="FF0000"/>
              </a:solidFill>
            </a:endParaRPr>
          </a:p>
        </p:txBody>
      </p:sp>
      <p:sp>
        <p:nvSpPr>
          <p:cNvPr id="286" name="Google Shape;286;p36"/>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23</a:t>
            </a:r>
            <a:endParaRPr/>
          </a:p>
        </p:txBody>
      </p:sp>
      <p:sp>
        <p:nvSpPr>
          <p:cNvPr id="287" name="Google Shape;287;p36"/>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Clr>
                <a:schemeClr val="dk1"/>
              </a:buClr>
              <a:buSzPts val="1100"/>
              <a:buFont typeface="Arial"/>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I</a:t>
            </a:r>
            <a:r>
              <a:rPr lang="en-US" sz="4000">
                <a:solidFill>
                  <a:schemeClr val="lt1"/>
                </a:solidFill>
              </a:rPr>
              <a:t>ntroduction to Blockchain</a:t>
            </a:r>
            <a:endParaRPr sz="4000">
              <a:solidFill>
                <a:srgbClr val="FF0000"/>
              </a:solidFill>
            </a:endParaRPr>
          </a:p>
        </p:txBody>
      </p:sp>
      <p:sp>
        <p:nvSpPr>
          <p:cNvPr id="293" name="Google Shape;293;p37"/>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fontScale="92500" lnSpcReduction="20000"/>
          </a:bodyPr>
          <a:lstStyle/>
          <a:p>
            <a:pPr indent="-282509" lvl="0" marL="391847" rtl="0" algn="l">
              <a:spcBef>
                <a:spcPts val="740"/>
              </a:spcBef>
              <a:spcAft>
                <a:spcPts val="0"/>
              </a:spcAft>
              <a:buSzPct val="100000"/>
              <a:buFont typeface="Calibri"/>
              <a:buChar char="•"/>
            </a:pPr>
            <a:r>
              <a:rPr lang="en-US" sz="2138"/>
              <a:t>Blockchain = Block + chain =&gt; a chain of blocks</a:t>
            </a:r>
            <a:endParaRPr sz="2138"/>
          </a:p>
          <a:p>
            <a:pPr indent="0" lvl="0" marL="0" rtl="0" algn="l">
              <a:spcBef>
                <a:spcPts val="740"/>
              </a:spcBef>
              <a:spcAft>
                <a:spcPts val="0"/>
              </a:spcAft>
              <a:buNone/>
            </a:pPr>
            <a:r>
              <a:t/>
            </a:r>
            <a:endParaRPr sz="3216"/>
          </a:p>
          <a:p>
            <a:pPr indent="0" lvl="0" marL="0" rtl="0" algn="l">
              <a:spcBef>
                <a:spcPts val="740"/>
              </a:spcBef>
              <a:spcAft>
                <a:spcPts val="0"/>
              </a:spcAft>
              <a:buNone/>
            </a:pPr>
            <a:r>
              <a:t/>
            </a:r>
            <a:endParaRPr sz="2700"/>
          </a:p>
          <a:p>
            <a:pPr indent="0" lvl="0" marL="0" rtl="0" algn="l">
              <a:spcBef>
                <a:spcPts val="740"/>
              </a:spcBef>
              <a:spcAft>
                <a:spcPts val="0"/>
              </a:spcAft>
              <a:buNone/>
            </a:pPr>
            <a:r>
              <a:t/>
            </a:r>
            <a:endParaRPr sz="2700"/>
          </a:p>
          <a:p>
            <a:pPr indent="0" lvl="0" marL="0" rtl="0" algn="l">
              <a:spcBef>
                <a:spcPts val="740"/>
              </a:spcBef>
              <a:spcAft>
                <a:spcPts val="0"/>
              </a:spcAft>
              <a:buNone/>
            </a:pPr>
            <a:r>
              <a:t/>
            </a:r>
            <a:endParaRPr sz="2700"/>
          </a:p>
          <a:p>
            <a:pPr indent="0" lvl="0" marL="0" rtl="0" algn="l">
              <a:spcBef>
                <a:spcPts val="740"/>
              </a:spcBef>
              <a:spcAft>
                <a:spcPts val="0"/>
              </a:spcAft>
              <a:buNone/>
            </a:pPr>
            <a:r>
              <a:t/>
            </a:r>
            <a:endParaRPr sz="2700"/>
          </a:p>
          <a:p>
            <a:pPr indent="0" lvl="0" marL="0" rtl="0" algn="l">
              <a:spcBef>
                <a:spcPts val="740"/>
              </a:spcBef>
              <a:spcAft>
                <a:spcPts val="0"/>
              </a:spcAft>
              <a:buNone/>
            </a:pPr>
            <a:r>
              <a:t/>
            </a:r>
            <a:endParaRPr sz="2700"/>
          </a:p>
          <a:p>
            <a:pPr indent="-156897" lvl="0" marL="391847" rtl="0" algn="l">
              <a:spcBef>
                <a:spcPts val="740"/>
              </a:spcBef>
              <a:spcAft>
                <a:spcPts val="0"/>
              </a:spcAft>
              <a:buClr>
                <a:schemeClr val="dk1"/>
              </a:buClr>
              <a:buSzPct val="100000"/>
              <a:buNone/>
            </a:pPr>
            <a:r>
              <a:t/>
            </a:r>
            <a:endParaRPr>
              <a:solidFill>
                <a:srgbClr val="FF0000"/>
              </a:solidFill>
            </a:endParaRPr>
          </a:p>
          <a:p>
            <a:pPr indent="-156897" lvl="0" marL="391847" rtl="0" algn="l">
              <a:spcBef>
                <a:spcPts val="740"/>
              </a:spcBef>
              <a:spcAft>
                <a:spcPts val="0"/>
              </a:spcAft>
              <a:buClr>
                <a:schemeClr val="dk1"/>
              </a:buClr>
              <a:buSzPct val="100000"/>
              <a:buNone/>
            </a:pPr>
            <a:r>
              <a:t/>
            </a:r>
            <a:endParaRPr>
              <a:solidFill>
                <a:srgbClr val="FF0000"/>
              </a:solidFill>
            </a:endParaRPr>
          </a:p>
          <a:p>
            <a:pPr indent="-156897" lvl="0" marL="391847" rtl="0" algn="l">
              <a:spcBef>
                <a:spcPts val="740"/>
              </a:spcBef>
              <a:spcAft>
                <a:spcPts val="0"/>
              </a:spcAft>
              <a:buClr>
                <a:schemeClr val="dk1"/>
              </a:buClr>
              <a:buSzPct val="100000"/>
              <a:buNone/>
            </a:pPr>
            <a:r>
              <a:t/>
            </a:r>
            <a:endParaRPr>
              <a:solidFill>
                <a:srgbClr val="FF0000"/>
              </a:solidFill>
            </a:endParaRPr>
          </a:p>
          <a:p>
            <a:pPr indent="-354992" lvl="0" marL="457200" rtl="0" algn="l">
              <a:spcBef>
                <a:spcPts val="740"/>
              </a:spcBef>
              <a:spcAft>
                <a:spcPts val="0"/>
              </a:spcAft>
              <a:buSzPct val="100000"/>
              <a:buFont typeface="Calibri"/>
              <a:buChar char="•"/>
            </a:pPr>
            <a:r>
              <a:rPr lang="en-US" sz="2151"/>
              <a:t>Significant technological innovation, fastest growing technology</a:t>
            </a:r>
            <a:endParaRPr sz="2151"/>
          </a:p>
        </p:txBody>
      </p:sp>
      <p:sp>
        <p:nvSpPr>
          <p:cNvPr id="294" name="Google Shape;294;p37"/>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Clr>
                <a:schemeClr val="dk1"/>
              </a:buClr>
              <a:buSzPts val="1100"/>
              <a:buFont typeface="Arial"/>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
        <p:nvSpPr>
          <p:cNvPr id="295" name="Google Shape;295;p37"/>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24</a:t>
            </a:r>
            <a:endParaRPr/>
          </a:p>
        </p:txBody>
      </p:sp>
      <p:pic>
        <p:nvPicPr>
          <p:cNvPr id="296" name="Google Shape;296;p37"/>
          <p:cNvPicPr preferRelativeResize="0"/>
          <p:nvPr/>
        </p:nvPicPr>
        <p:blipFill>
          <a:blip r:embed="rId3">
            <a:alphaModFix/>
          </a:blip>
          <a:stretch>
            <a:fillRect/>
          </a:stretch>
        </p:blipFill>
        <p:spPr>
          <a:xfrm>
            <a:off x="204533" y="2511179"/>
            <a:ext cx="10563625" cy="2846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Introduction to Blockchain</a:t>
            </a:r>
            <a:endParaRPr sz="4000">
              <a:solidFill>
                <a:srgbClr val="FF0000"/>
              </a:solidFill>
              <a:latin typeface="Karla"/>
              <a:ea typeface="Karla"/>
              <a:cs typeface="Karla"/>
              <a:sym typeface="Karla"/>
            </a:endParaRPr>
          </a:p>
        </p:txBody>
      </p:sp>
      <p:sp>
        <p:nvSpPr>
          <p:cNvPr id="302" name="Google Shape;302;p38"/>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a:bodyPr>
          <a:lstStyle/>
          <a:p>
            <a:pPr indent="-342900" lvl="0" marL="457200" rtl="0" algn="l">
              <a:lnSpc>
                <a:spcPct val="150000"/>
              </a:lnSpc>
              <a:spcBef>
                <a:spcPts val="740"/>
              </a:spcBef>
              <a:spcAft>
                <a:spcPts val="0"/>
              </a:spcAft>
              <a:buSzPts val="1800"/>
              <a:buFont typeface="Calibri"/>
              <a:buChar char="•"/>
            </a:pPr>
            <a:r>
              <a:rPr lang="en-US" sz="1800"/>
              <a:t>Blockchain is a distributed ledger</a:t>
            </a:r>
            <a:endParaRPr sz="1800"/>
          </a:p>
          <a:p>
            <a:pPr indent="-342900" lvl="0" marL="457200" rtl="0" algn="l">
              <a:lnSpc>
                <a:spcPct val="150000"/>
              </a:lnSpc>
              <a:spcBef>
                <a:spcPts val="0"/>
              </a:spcBef>
              <a:spcAft>
                <a:spcPts val="0"/>
              </a:spcAft>
              <a:buSzPts val="1800"/>
              <a:buFont typeface="Calibri"/>
              <a:buChar char="•"/>
            </a:pPr>
            <a:r>
              <a:rPr lang="en-US" sz="1800"/>
              <a:t>A database that is shared between everyone</a:t>
            </a:r>
            <a:endParaRPr sz="1800"/>
          </a:p>
        </p:txBody>
      </p:sp>
      <p:sp>
        <p:nvSpPr>
          <p:cNvPr id="303" name="Google Shape;303;p38"/>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
        <p:nvSpPr>
          <p:cNvPr id="304" name="Google Shape;304;p38"/>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25</a:t>
            </a:r>
            <a:endParaRPr/>
          </a:p>
        </p:txBody>
      </p:sp>
      <p:pic>
        <p:nvPicPr>
          <p:cNvPr id="305" name="Google Shape;305;p38"/>
          <p:cNvPicPr preferRelativeResize="0"/>
          <p:nvPr/>
        </p:nvPicPr>
        <p:blipFill>
          <a:blip r:embed="rId3">
            <a:alphaModFix/>
          </a:blip>
          <a:stretch>
            <a:fillRect/>
          </a:stretch>
        </p:blipFill>
        <p:spPr>
          <a:xfrm>
            <a:off x="2346000" y="2846148"/>
            <a:ext cx="6280800" cy="368833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Literature Survey</a:t>
            </a:r>
            <a:endParaRPr sz="4000">
              <a:latin typeface="Karla"/>
              <a:ea typeface="Karla"/>
              <a:cs typeface="Karla"/>
              <a:sym typeface="Karla"/>
            </a:endParaRPr>
          </a:p>
        </p:txBody>
      </p:sp>
      <p:sp>
        <p:nvSpPr>
          <p:cNvPr id="311" name="Google Shape;311;p39"/>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a:bodyPr>
          <a:lstStyle/>
          <a:p>
            <a:pPr indent="-398197" lvl="0" marL="391847" rtl="0" algn="just">
              <a:lnSpc>
                <a:spcPct val="115000"/>
              </a:lnSpc>
              <a:spcBef>
                <a:spcPts val="0"/>
              </a:spcBef>
              <a:spcAft>
                <a:spcPts val="0"/>
              </a:spcAft>
              <a:buSzPts val="1900"/>
              <a:buFont typeface="Calibri"/>
              <a:buChar char="•"/>
            </a:pPr>
            <a:r>
              <a:rPr lang="en-US" sz="1900"/>
              <a:t>Stuart Haber and W. Scott Stornetta : “How to time stamp a Digital Document” in 1991</a:t>
            </a:r>
            <a:endParaRPr sz="1900"/>
          </a:p>
          <a:p>
            <a:pPr indent="0" lvl="0" marL="391847" rtl="0" algn="just">
              <a:lnSpc>
                <a:spcPct val="100000"/>
              </a:lnSpc>
              <a:spcBef>
                <a:spcPts val="0"/>
              </a:spcBef>
              <a:spcAft>
                <a:spcPts val="0"/>
              </a:spcAft>
              <a:buNone/>
            </a:pPr>
            <a:r>
              <a:t/>
            </a:r>
            <a:endParaRPr sz="1900"/>
          </a:p>
          <a:p>
            <a:pPr indent="-398197" lvl="0" marL="391847" rtl="0" algn="just">
              <a:lnSpc>
                <a:spcPct val="115000"/>
              </a:lnSpc>
              <a:spcBef>
                <a:spcPts val="0"/>
              </a:spcBef>
              <a:spcAft>
                <a:spcPts val="0"/>
              </a:spcAft>
              <a:buSzPts val="1900"/>
              <a:buFont typeface="Calibri"/>
              <a:buChar char="•"/>
            </a:pPr>
            <a:r>
              <a:rPr lang="en-US" sz="1900"/>
              <a:t>Satoshi Nakamoto : “Bitcoin: A Peer-to-Peer Electronic Cash System in 2008 : Created the FIRST blockchain database</a:t>
            </a:r>
            <a:endParaRPr sz="1900"/>
          </a:p>
          <a:p>
            <a:pPr indent="0" lvl="0" marL="0" rtl="0" algn="just">
              <a:lnSpc>
                <a:spcPct val="115000"/>
              </a:lnSpc>
              <a:spcBef>
                <a:spcPts val="0"/>
              </a:spcBef>
              <a:spcAft>
                <a:spcPts val="0"/>
              </a:spcAft>
              <a:buNone/>
            </a:pPr>
            <a:r>
              <a:t/>
            </a:r>
            <a:endParaRPr sz="1900"/>
          </a:p>
          <a:p>
            <a:pPr indent="-349250" lvl="0" marL="457200" rtl="0" algn="just">
              <a:lnSpc>
                <a:spcPct val="115000"/>
              </a:lnSpc>
              <a:spcBef>
                <a:spcPts val="0"/>
              </a:spcBef>
              <a:spcAft>
                <a:spcPts val="0"/>
              </a:spcAft>
              <a:buSzPts val="1900"/>
              <a:buFont typeface="Calibri"/>
              <a:buChar char="•"/>
            </a:pPr>
            <a:r>
              <a:rPr lang="en-US" sz="1900"/>
              <a:t>Actually created first for Bitcoin</a:t>
            </a:r>
            <a:endParaRPr sz="1900"/>
          </a:p>
        </p:txBody>
      </p:sp>
      <p:sp>
        <p:nvSpPr>
          <p:cNvPr id="312" name="Google Shape;312;p39"/>
          <p:cNvSpPr txBox="1"/>
          <p:nvPr>
            <p:ph idx="11" type="ftr"/>
          </p:nvPr>
        </p:nvSpPr>
        <p:spPr>
          <a:xfrm>
            <a:off x="2346008" y="67292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
        <p:nvSpPr>
          <p:cNvPr id="313" name="Google Shape;313;p39"/>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26</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txBox="1"/>
          <p:nvPr>
            <p:ph idx="1" type="body"/>
          </p:nvPr>
        </p:nvSpPr>
        <p:spPr>
          <a:xfrm>
            <a:off x="548650" y="551850"/>
            <a:ext cx="9875400" cy="4753800"/>
          </a:xfrm>
          <a:prstGeom prst="rect">
            <a:avLst/>
          </a:prstGeom>
          <a:noFill/>
          <a:ln>
            <a:noFill/>
          </a:ln>
        </p:spPr>
        <p:txBody>
          <a:bodyPr anchorCtr="0" anchor="t" bIns="52225" lIns="104475" spcFirstLastPara="1" rIns="104475" wrap="square" tIns="52225">
            <a:normAutofit lnSpcReduction="20000"/>
          </a:bodyPr>
          <a:lstStyle/>
          <a:p>
            <a:pPr indent="-381000" lvl="0" marL="457200" rtl="0" algn="just">
              <a:lnSpc>
                <a:spcPct val="105000"/>
              </a:lnSpc>
              <a:spcBef>
                <a:spcPts val="0"/>
              </a:spcBef>
              <a:spcAft>
                <a:spcPts val="0"/>
              </a:spcAft>
              <a:buClr>
                <a:srgbClr val="00B0F0"/>
              </a:buClr>
              <a:buSzPts val="2400"/>
              <a:buFont typeface="Calibri"/>
              <a:buChar char="•"/>
            </a:pPr>
            <a:r>
              <a:rPr b="1" lang="en-US" sz="2400">
                <a:solidFill>
                  <a:srgbClr val="888888"/>
                </a:solidFill>
              </a:rPr>
              <a:t>Nakamoto’s solution :</a:t>
            </a:r>
            <a:r>
              <a:rPr b="1" lang="en-US" sz="2400">
                <a:solidFill>
                  <a:srgbClr val="00B0F0"/>
                </a:solidFill>
              </a:rPr>
              <a:t> </a:t>
            </a:r>
            <a:endParaRPr b="1" sz="2400">
              <a:solidFill>
                <a:srgbClr val="00B0F0"/>
              </a:solidFill>
            </a:endParaRPr>
          </a:p>
          <a:p>
            <a:pPr indent="0" lvl="0" marL="0" rtl="0" algn="just">
              <a:lnSpc>
                <a:spcPct val="150000"/>
              </a:lnSpc>
              <a:spcBef>
                <a:spcPts val="0"/>
              </a:spcBef>
              <a:spcAft>
                <a:spcPts val="0"/>
              </a:spcAft>
              <a:buNone/>
            </a:pPr>
            <a:r>
              <a:t/>
            </a:r>
            <a:endParaRPr sz="2400">
              <a:latin typeface="Karla"/>
              <a:ea typeface="Karla"/>
              <a:cs typeface="Karla"/>
              <a:sym typeface="Karla"/>
            </a:endParaRPr>
          </a:p>
          <a:p>
            <a:pPr indent="-349250" lvl="0" marL="457200" rtl="0" algn="just">
              <a:lnSpc>
                <a:spcPct val="150000"/>
              </a:lnSpc>
              <a:spcBef>
                <a:spcPts val="0"/>
              </a:spcBef>
              <a:spcAft>
                <a:spcPts val="0"/>
              </a:spcAft>
              <a:buSzPts val="1900"/>
              <a:buFont typeface="Calibri"/>
              <a:buAutoNum type="arabicPeriod"/>
            </a:pPr>
            <a:r>
              <a:rPr lang="en-US" sz="1900"/>
              <a:t>Storing data into blocks</a:t>
            </a:r>
            <a:endParaRPr sz="1900"/>
          </a:p>
          <a:p>
            <a:pPr indent="-349250" lvl="0" marL="457200" rtl="0" algn="just">
              <a:lnSpc>
                <a:spcPct val="150000"/>
              </a:lnSpc>
              <a:spcBef>
                <a:spcPts val="0"/>
              </a:spcBef>
              <a:spcAft>
                <a:spcPts val="0"/>
              </a:spcAft>
              <a:buSzPts val="1900"/>
              <a:buFont typeface="Calibri"/>
              <a:buAutoNum type="arabicPeriod"/>
            </a:pPr>
            <a:r>
              <a:rPr lang="en-US" sz="1900"/>
              <a:t>Timestamping these blocks with a hash derived from data and hash of last block</a:t>
            </a:r>
            <a:endParaRPr sz="1900"/>
          </a:p>
          <a:p>
            <a:pPr indent="0" lvl="0" marL="0" rtl="0" algn="just">
              <a:lnSpc>
                <a:spcPct val="105000"/>
              </a:lnSpc>
              <a:spcBef>
                <a:spcPts val="0"/>
              </a:spcBef>
              <a:spcAft>
                <a:spcPts val="0"/>
              </a:spcAft>
              <a:buNone/>
            </a:pPr>
            <a:r>
              <a:t/>
            </a:r>
            <a:endParaRPr sz="1900"/>
          </a:p>
          <a:p>
            <a:pPr indent="0" lvl="0" marL="0" rtl="0" algn="just">
              <a:lnSpc>
                <a:spcPct val="105000"/>
              </a:lnSpc>
              <a:spcBef>
                <a:spcPts val="0"/>
              </a:spcBef>
              <a:spcAft>
                <a:spcPts val="0"/>
              </a:spcAft>
              <a:buNone/>
            </a:pPr>
            <a:r>
              <a:t/>
            </a:r>
            <a:endParaRPr sz="1900"/>
          </a:p>
          <a:p>
            <a:pPr indent="0" lvl="0" marL="0" rtl="0" algn="just">
              <a:lnSpc>
                <a:spcPct val="105000"/>
              </a:lnSpc>
              <a:spcBef>
                <a:spcPts val="0"/>
              </a:spcBef>
              <a:spcAft>
                <a:spcPts val="0"/>
              </a:spcAft>
              <a:buNone/>
            </a:pPr>
            <a:r>
              <a:t/>
            </a:r>
            <a:endParaRPr sz="1900"/>
          </a:p>
          <a:p>
            <a:pPr indent="0" lvl="0" marL="0" rtl="0" algn="just">
              <a:lnSpc>
                <a:spcPct val="105000"/>
              </a:lnSpc>
              <a:spcBef>
                <a:spcPts val="0"/>
              </a:spcBef>
              <a:spcAft>
                <a:spcPts val="0"/>
              </a:spcAft>
              <a:buNone/>
            </a:pPr>
            <a:r>
              <a:t/>
            </a:r>
            <a:endParaRPr sz="1900"/>
          </a:p>
          <a:p>
            <a:pPr indent="0" lvl="0" marL="0" rtl="0" algn="just">
              <a:lnSpc>
                <a:spcPct val="105000"/>
              </a:lnSpc>
              <a:spcBef>
                <a:spcPts val="0"/>
              </a:spcBef>
              <a:spcAft>
                <a:spcPts val="0"/>
              </a:spcAft>
              <a:buNone/>
            </a:pPr>
            <a:r>
              <a:t/>
            </a:r>
            <a:endParaRPr sz="1900"/>
          </a:p>
          <a:p>
            <a:pPr indent="0" lvl="0" marL="0" rtl="0" algn="just">
              <a:lnSpc>
                <a:spcPct val="105000"/>
              </a:lnSpc>
              <a:spcBef>
                <a:spcPts val="0"/>
              </a:spcBef>
              <a:spcAft>
                <a:spcPts val="0"/>
              </a:spcAft>
              <a:buNone/>
            </a:pPr>
            <a:r>
              <a:t/>
            </a:r>
            <a:endParaRPr sz="1900"/>
          </a:p>
          <a:p>
            <a:pPr indent="0" lvl="0" marL="0" rtl="0" algn="just">
              <a:lnSpc>
                <a:spcPct val="105000"/>
              </a:lnSpc>
              <a:spcBef>
                <a:spcPts val="0"/>
              </a:spcBef>
              <a:spcAft>
                <a:spcPts val="0"/>
              </a:spcAft>
              <a:buNone/>
            </a:pPr>
            <a:r>
              <a:t/>
            </a:r>
            <a:endParaRPr sz="1900"/>
          </a:p>
          <a:p>
            <a:pPr indent="0" lvl="0" marL="0" rtl="0" algn="just">
              <a:lnSpc>
                <a:spcPct val="105000"/>
              </a:lnSpc>
              <a:spcBef>
                <a:spcPts val="0"/>
              </a:spcBef>
              <a:spcAft>
                <a:spcPts val="0"/>
              </a:spcAft>
              <a:buNone/>
            </a:pPr>
            <a:r>
              <a:t/>
            </a:r>
            <a:endParaRPr sz="1900"/>
          </a:p>
          <a:p>
            <a:pPr indent="0" lvl="0" marL="0" rtl="0" algn="just">
              <a:lnSpc>
                <a:spcPct val="105000"/>
              </a:lnSpc>
              <a:spcBef>
                <a:spcPts val="0"/>
              </a:spcBef>
              <a:spcAft>
                <a:spcPts val="0"/>
              </a:spcAft>
              <a:buNone/>
            </a:pPr>
            <a:r>
              <a:t/>
            </a:r>
            <a:endParaRPr sz="1900"/>
          </a:p>
          <a:p>
            <a:pPr indent="0" lvl="0" marL="0" rtl="0" algn="just">
              <a:lnSpc>
                <a:spcPct val="105000"/>
              </a:lnSpc>
              <a:spcBef>
                <a:spcPts val="0"/>
              </a:spcBef>
              <a:spcAft>
                <a:spcPts val="0"/>
              </a:spcAft>
              <a:buNone/>
            </a:pPr>
            <a:r>
              <a:t/>
            </a:r>
            <a:endParaRPr sz="1900"/>
          </a:p>
          <a:p>
            <a:pPr indent="0" lvl="0" marL="0" rtl="0" algn="just">
              <a:lnSpc>
                <a:spcPct val="105000"/>
              </a:lnSpc>
              <a:spcBef>
                <a:spcPts val="0"/>
              </a:spcBef>
              <a:spcAft>
                <a:spcPts val="0"/>
              </a:spcAft>
              <a:buNone/>
            </a:pPr>
            <a:r>
              <a:t/>
            </a:r>
            <a:endParaRPr sz="1900"/>
          </a:p>
        </p:txBody>
      </p:sp>
      <p:sp>
        <p:nvSpPr>
          <p:cNvPr id="319" name="Google Shape;319;p40"/>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27</a:t>
            </a:r>
            <a:endParaRPr/>
          </a:p>
        </p:txBody>
      </p:sp>
      <p:pic>
        <p:nvPicPr>
          <p:cNvPr id="320" name="Google Shape;320;p40"/>
          <p:cNvPicPr preferRelativeResize="0"/>
          <p:nvPr/>
        </p:nvPicPr>
        <p:blipFill>
          <a:blip r:embed="rId3">
            <a:alphaModFix/>
          </a:blip>
          <a:stretch>
            <a:fillRect/>
          </a:stretch>
        </p:blipFill>
        <p:spPr>
          <a:xfrm>
            <a:off x="1543000" y="2806500"/>
            <a:ext cx="7886700" cy="2362200"/>
          </a:xfrm>
          <a:prstGeom prst="rect">
            <a:avLst/>
          </a:prstGeom>
          <a:noFill/>
          <a:ln>
            <a:noFill/>
          </a:ln>
        </p:spPr>
      </p:pic>
      <p:sp>
        <p:nvSpPr>
          <p:cNvPr id="321" name="Google Shape;321;p40"/>
          <p:cNvSpPr txBox="1"/>
          <p:nvPr/>
        </p:nvSpPr>
        <p:spPr>
          <a:xfrm>
            <a:off x="548650" y="5513950"/>
            <a:ext cx="10111800" cy="477000"/>
          </a:xfrm>
          <a:prstGeom prst="rect">
            <a:avLst/>
          </a:prstGeom>
          <a:noFill/>
          <a:ln>
            <a:noFill/>
          </a:ln>
        </p:spPr>
        <p:txBody>
          <a:bodyPr anchorCtr="0" anchor="t" bIns="91425" lIns="91425" spcFirstLastPara="1" rIns="91425" wrap="square" tIns="91425">
            <a:spAutoFit/>
          </a:bodyPr>
          <a:lstStyle/>
          <a:p>
            <a:pPr indent="0" lvl="0" marL="0" rtl="0" algn="just">
              <a:lnSpc>
                <a:spcPct val="105000"/>
              </a:lnSpc>
              <a:spcBef>
                <a:spcPts val="0"/>
              </a:spcBef>
              <a:spcAft>
                <a:spcPts val="0"/>
              </a:spcAft>
              <a:buNone/>
            </a:pPr>
            <a:r>
              <a:rPr lang="en-US" sz="1900">
                <a:solidFill>
                  <a:schemeClr val="dk1"/>
                </a:solidFill>
                <a:latin typeface="Karla"/>
                <a:ea typeface="Karla"/>
                <a:cs typeface="Karla"/>
                <a:sym typeface="Karla"/>
              </a:rPr>
              <a:t>3.   </a:t>
            </a:r>
            <a:r>
              <a:rPr lang="en-US" sz="1900">
                <a:solidFill>
                  <a:schemeClr val="dk1"/>
                </a:solidFill>
                <a:latin typeface="Karla"/>
                <a:ea typeface="Karla"/>
                <a:cs typeface="Karla"/>
                <a:sym typeface="Karla"/>
              </a:rPr>
              <a:t>C</a:t>
            </a:r>
            <a:r>
              <a:rPr lang="en-US" sz="1900">
                <a:solidFill>
                  <a:schemeClr val="dk1"/>
                </a:solidFill>
                <a:latin typeface="Calibri"/>
                <a:ea typeface="Calibri"/>
                <a:cs typeface="Calibri"/>
                <a:sym typeface="Calibri"/>
              </a:rPr>
              <a:t>haining all blocks such that each block stores the hash value of the previous block</a:t>
            </a:r>
            <a:endParaRPr>
              <a:latin typeface="Calibri"/>
              <a:ea typeface="Calibri"/>
              <a:cs typeface="Calibri"/>
              <a:sym typeface="Calibri"/>
            </a:endParaRPr>
          </a:p>
        </p:txBody>
      </p:sp>
      <p:sp>
        <p:nvSpPr>
          <p:cNvPr id="322" name="Google Shape;322;p40"/>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idx="1" type="body"/>
          </p:nvPr>
        </p:nvSpPr>
        <p:spPr>
          <a:xfrm>
            <a:off x="548650" y="551850"/>
            <a:ext cx="9819000" cy="1413600"/>
          </a:xfrm>
          <a:prstGeom prst="rect">
            <a:avLst/>
          </a:prstGeom>
          <a:noFill/>
          <a:ln>
            <a:noFill/>
          </a:ln>
        </p:spPr>
        <p:txBody>
          <a:bodyPr anchorCtr="0" anchor="t" bIns="52225" lIns="104475" spcFirstLastPara="1" rIns="104475" wrap="square" tIns="52225">
            <a:normAutofit/>
          </a:bodyPr>
          <a:lstStyle/>
          <a:p>
            <a:pPr indent="0" lvl="0" marL="0" rtl="0" algn="just">
              <a:lnSpc>
                <a:spcPct val="150000"/>
              </a:lnSpc>
              <a:spcBef>
                <a:spcPts val="0"/>
              </a:spcBef>
              <a:spcAft>
                <a:spcPts val="0"/>
              </a:spcAft>
              <a:buNone/>
            </a:pPr>
            <a:r>
              <a:rPr lang="en-US" sz="1900"/>
              <a:t>4. </a:t>
            </a:r>
            <a:r>
              <a:rPr lang="en-US" sz="1900"/>
              <a:t>Creating a hash that has a fixed number of 0s in the starting, which would require a lot of CPU power, so changing any information in the block will require redoing all the work</a:t>
            </a:r>
            <a:endParaRPr sz="1900"/>
          </a:p>
        </p:txBody>
      </p:sp>
      <p:sp>
        <p:nvSpPr>
          <p:cNvPr id="328" name="Google Shape;328;p41"/>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28</a:t>
            </a:r>
            <a:endParaRPr/>
          </a:p>
        </p:txBody>
      </p:sp>
      <p:sp>
        <p:nvSpPr>
          <p:cNvPr id="329" name="Google Shape;329;p41"/>
          <p:cNvSpPr/>
          <p:nvPr/>
        </p:nvSpPr>
        <p:spPr>
          <a:xfrm>
            <a:off x="3004150" y="2310025"/>
            <a:ext cx="1236600" cy="1143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Block 1</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h1</a:t>
            </a:r>
            <a:endParaRPr sz="1800"/>
          </a:p>
        </p:txBody>
      </p:sp>
      <p:sp>
        <p:nvSpPr>
          <p:cNvPr id="330" name="Google Shape;330;p41"/>
          <p:cNvSpPr/>
          <p:nvPr/>
        </p:nvSpPr>
        <p:spPr>
          <a:xfrm>
            <a:off x="8256050" y="3798463"/>
            <a:ext cx="1236600" cy="11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Block 3</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h3</a:t>
            </a:r>
            <a:endParaRPr sz="1800"/>
          </a:p>
        </p:txBody>
      </p:sp>
      <p:sp>
        <p:nvSpPr>
          <p:cNvPr id="331" name="Google Shape;331;p41"/>
          <p:cNvSpPr/>
          <p:nvPr/>
        </p:nvSpPr>
        <p:spPr>
          <a:xfrm>
            <a:off x="5630100" y="3798463"/>
            <a:ext cx="1236600" cy="1143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Block 2</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h2</a:t>
            </a:r>
            <a:endParaRPr sz="1800"/>
          </a:p>
        </p:txBody>
      </p:sp>
      <p:sp>
        <p:nvSpPr>
          <p:cNvPr id="332" name="Google Shape;332;p41"/>
          <p:cNvSpPr/>
          <p:nvPr/>
        </p:nvSpPr>
        <p:spPr>
          <a:xfrm>
            <a:off x="3004150" y="3798475"/>
            <a:ext cx="1236600" cy="1143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Block 1</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h1</a:t>
            </a:r>
            <a:endParaRPr sz="1800"/>
          </a:p>
        </p:txBody>
      </p:sp>
      <p:sp>
        <p:nvSpPr>
          <p:cNvPr id="333" name="Google Shape;333;p41"/>
          <p:cNvSpPr/>
          <p:nvPr/>
        </p:nvSpPr>
        <p:spPr>
          <a:xfrm>
            <a:off x="8255950" y="2310025"/>
            <a:ext cx="1236600" cy="11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Block 3</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h3</a:t>
            </a:r>
            <a:endParaRPr sz="1800"/>
          </a:p>
        </p:txBody>
      </p:sp>
      <p:sp>
        <p:nvSpPr>
          <p:cNvPr id="334" name="Google Shape;334;p41"/>
          <p:cNvSpPr/>
          <p:nvPr/>
        </p:nvSpPr>
        <p:spPr>
          <a:xfrm>
            <a:off x="5630050" y="2310025"/>
            <a:ext cx="1236600" cy="11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Block 2</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h2</a:t>
            </a:r>
            <a:endParaRPr sz="1800"/>
          </a:p>
        </p:txBody>
      </p:sp>
      <p:sp>
        <p:nvSpPr>
          <p:cNvPr id="335" name="Google Shape;335;p41"/>
          <p:cNvSpPr/>
          <p:nvPr/>
        </p:nvSpPr>
        <p:spPr>
          <a:xfrm>
            <a:off x="3004150" y="5357975"/>
            <a:ext cx="1236600" cy="1143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Block 1</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h1</a:t>
            </a:r>
            <a:endParaRPr sz="1800"/>
          </a:p>
        </p:txBody>
      </p:sp>
      <p:sp>
        <p:nvSpPr>
          <p:cNvPr id="336" name="Google Shape;336;p41"/>
          <p:cNvSpPr/>
          <p:nvPr/>
        </p:nvSpPr>
        <p:spPr>
          <a:xfrm>
            <a:off x="8255950" y="5357975"/>
            <a:ext cx="1236600" cy="1143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Block 3</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h3</a:t>
            </a:r>
            <a:endParaRPr sz="1800"/>
          </a:p>
        </p:txBody>
      </p:sp>
      <p:sp>
        <p:nvSpPr>
          <p:cNvPr id="337" name="Google Shape;337;p41"/>
          <p:cNvSpPr/>
          <p:nvPr/>
        </p:nvSpPr>
        <p:spPr>
          <a:xfrm>
            <a:off x="5630050" y="5357975"/>
            <a:ext cx="1236600" cy="1143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Block 2</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h2</a:t>
            </a:r>
            <a:endParaRPr sz="1800"/>
          </a:p>
        </p:txBody>
      </p:sp>
      <p:cxnSp>
        <p:nvCxnSpPr>
          <p:cNvPr id="338" name="Google Shape;338;p41"/>
          <p:cNvCxnSpPr>
            <a:stCxn id="329" idx="3"/>
            <a:endCxn id="334" idx="1"/>
          </p:cNvCxnSpPr>
          <p:nvPr/>
        </p:nvCxnSpPr>
        <p:spPr>
          <a:xfrm>
            <a:off x="4240750" y="2881975"/>
            <a:ext cx="1389300" cy="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41"/>
          <p:cNvCxnSpPr>
            <a:stCxn id="332" idx="3"/>
            <a:endCxn id="331" idx="1"/>
          </p:cNvCxnSpPr>
          <p:nvPr/>
        </p:nvCxnSpPr>
        <p:spPr>
          <a:xfrm>
            <a:off x="4240750" y="4370425"/>
            <a:ext cx="1389300" cy="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41"/>
          <p:cNvCxnSpPr>
            <a:stCxn id="331" idx="3"/>
            <a:endCxn id="330" idx="1"/>
          </p:cNvCxnSpPr>
          <p:nvPr/>
        </p:nvCxnSpPr>
        <p:spPr>
          <a:xfrm>
            <a:off x="6866700" y="4370413"/>
            <a:ext cx="1389300" cy="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41"/>
          <p:cNvCxnSpPr>
            <a:stCxn id="334" idx="3"/>
            <a:endCxn id="333" idx="1"/>
          </p:cNvCxnSpPr>
          <p:nvPr/>
        </p:nvCxnSpPr>
        <p:spPr>
          <a:xfrm>
            <a:off x="6866650" y="2881975"/>
            <a:ext cx="1389300" cy="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41"/>
          <p:cNvCxnSpPr>
            <a:stCxn id="337" idx="3"/>
            <a:endCxn id="336" idx="1"/>
          </p:cNvCxnSpPr>
          <p:nvPr/>
        </p:nvCxnSpPr>
        <p:spPr>
          <a:xfrm>
            <a:off x="6866650" y="5929925"/>
            <a:ext cx="1389300" cy="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41"/>
          <p:cNvCxnSpPr>
            <a:stCxn id="335" idx="3"/>
            <a:endCxn id="337" idx="1"/>
          </p:cNvCxnSpPr>
          <p:nvPr/>
        </p:nvCxnSpPr>
        <p:spPr>
          <a:xfrm>
            <a:off x="4240750" y="5929925"/>
            <a:ext cx="1389300" cy="0"/>
          </a:xfrm>
          <a:prstGeom prst="straightConnector1">
            <a:avLst/>
          </a:prstGeom>
          <a:noFill/>
          <a:ln cap="flat" cmpd="sng" w="9525">
            <a:solidFill>
              <a:schemeClr val="dk2"/>
            </a:solidFill>
            <a:prstDash val="solid"/>
            <a:round/>
            <a:headEnd len="med" w="med" type="none"/>
            <a:tailEnd len="med" w="med" type="none"/>
          </a:ln>
        </p:spPr>
      </p:cxnSp>
      <p:sp>
        <p:nvSpPr>
          <p:cNvPr id="344" name="Google Shape;344;p41"/>
          <p:cNvSpPr txBox="1"/>
          <p:nvPr/>
        </p:nvSpPr>
        <p:spPr>
          <a:xfrm>
            <a:off x="426250" y="2681325"/>
            <a:ext cx="16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Karla"/>
                <a:ea typeface="Karla"/>
                <a:cs typeface="Karla"/>
                <a:sym typeface="Karla"/>
              </a:rPr>
              <a:t>block 1 corrupted</a:t>
            </a:r>
            <a:endParaRPr>
              <a:latin typeface="Karla"/>
              <a:ea typeface="Karla"/>
              <a:cs typeface="Karla"/>
              <a:sym typeface="Karla"/>
            </a:endParaRPr>
          </a:p>
        </p:txBody>
      </p:sp>
      <p:sp>
        <p:nvSpPr>
          <p:cNvPr id="345" name="Google Shape;345;p41"/>
          <p:cNvSpPr txBox="1"/>
          <p:nvPr/>
        </p:nvSpPr>
        <p:spPr>
          <a:xfrm>
            <a:off x="426250" y="5357975"/>
            <a:ext cx="16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Karla"/>
                <a:ea typeface="Karla"/>
                <a:cs typeface="Karla"/>
                <a:sym typeface="Karla"/>
              </a:rPr>
              <a:t>block 3 corrupted</a:t>
            </a:r>
            <a:endParaRPr>
              <a:latin typeface="Karla"/>
              <a:ea typeface="Karla"/>
              <a:cs typeface="Karla"/>
              <a:sym typeface="Karla"/>
            </a:endParaRPr>
          </a:p>
        </p:txBody>
      </p:sp>
      <p:sp>
        <p:nvSpPr>
          <p:cNvPr id="346" name="Google Shape;346;p41"/>
          <p:cNvSpPr txBox="1"/>
          <p:nvPr/>
        </p:nvSpPr>
        <p:spPr>
          <a:xfrm>
            <a:off x="426250" y="4170325"/>
            <a:ext cx="16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Karla"/>
                <a:ea typeface="Karla"/>
                <a:cs typeface="Karla"/>
                <a:sym typeface="Karla"/>
              </a:rPr>
              <a:t>block 2 corrupted</a:t>
            </a:r>
            <a:endParaRPr>
              <a:latin typeface="Karla"/>
              <a:ea typeface="Karla"/>
              <a:cs typeface="Karla"/>
              <a:sym typeface="Karla"/>
            </a:endParaRPr>
          </a:p>
        </p:txBody>
      </p:sp>
      <p:sp>
        <p:nvSpPr>
          <p:cNvPr id="347" name="Google Shape;347;p41"/>
          <p:cNvSpPr txBox="1"/>
          <p:nvPr/>
        </p:nvSpPr>
        <p:spPr>
          <a:xfrm>
            <a:off x="275000" y="6321575"/>
            <a:ext cx="19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Karla"/>
                <a:ea typeface="Karla"/>
                <a:cs typeface="Karla"/>
                <a:sym typeface="Karla"/>
              </a:rPr>
              <a:t>all </a:t>
            </a:r>
            <a:r>
              <a:rPr lang="en-US">
                <a:latin typeface="Karla"/>
                <a:ea typeface="Karla"/>
                <a:cs typeface="Karla"/>
                <a:sym typeface="Karla"/>
              </a:rPr>
              <a:t>blocks corrupted</a:t>
            </a:r>
            <a:endParaRPr>
              <a:latin typeface="Karla"/>
              <a:ea typeface="Karla"/>
              <a:cs typeface="Karla"/>
              <a:sym typeface="Karla"/>
            </a:endParaRPr>
          </a:p>
        </p:txBody>
      </p:sp>
      <p:cxnSp>
        <p:nvCxnSpPr>
          <p:cNvPr id="348" name="Google Shape;348;p41"/>
          <p:cNvCxnSpPr>
            <a:stCxn id="344" idx="2"/>
            <a:endCxn id="346" idx="0"/>
          </p:cNvCxnSpPr>
          <p:nvPr/>
        </p:nvCxnSpPr>
        <p:spPr>
          <a:xfrm>
            <a:off x="1251550" y="3081525"/>
            <a:ext cx="0" cy="1088700"/>
          </a:xfrm>
          <a:prstGeom prst="straightConnector1">
            <a:avLst/>
          </a:prstGeom>
          <a:noFill/>
          <a:ln cap="flat" cmpd="sng" w="9525">
            <a:solidFill>
              <a:schemeClr val="dk2"/>
            </a:solidFill>
            <a:prstDash val="solid"/>
            <a:round/>
            <a:headEnd len="med" w="med" type="none"/>
            <a:tailEnd len="med" w="med" type="triangle"/>
          </a:ln>
        </p:spPr>
      </p:cxnSp>
      <p:cxnSp>
        <p:nvCxnSpPr>
          <p:cNvPr id="349" name="Google Shape;349;p41"/>
          <p:cNvCxnSpPr>
            <a:stCxn id="346" idx="2"/>
            <a:endCxn id="345" idx="0"/>
          </p:cNvCxnSpPr>
          <p:nvPr/>
        </p:nvCxnSpPr>
        <p:spPr>
          <a:xfrm>
            <a:off x="1251550" y="4570525"/>
            <a:ext cx="0" cy="78750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p41"/>
          <p:cNvCxnSpPr>
            <a:stCxn id="345" idx="2"/>
            <a:endCxn id="347" idx="0"/>
          </p:cNvCxnSpPr>
          <p:nvPr/>
        </p:nvCxnSpPr>
        <p:spPr>
          <a:xfrm>
            <a:off x="1251550" y="5758175"/>
            <a:ext cx="6900" cy="5634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41"/>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548640" y="292947"/>
            <a:ext cx="9875520" cy="1219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rPr>
              <a:t>Project </a:t>
            </a:r>
            <a:r>
              <a:rPr lang="en-US">
                <a:solidFill>
                  <a:schemeClr val="lt1"/>
                </a:solidFill>
                <a:latin typeface="Calibri"/>
                <a:ea typeface="Calibri"/>
                <a:cs typeface="Calibri"/>
                <a:sym typeface="Calibri"/>
              </a:rPr>
              <a:t>Motivation</a:t>
            </a:r>
            <a:endParaRPr sz="4500">
              <a:solidFill>
                <a:srgbClr val="FF0000"/>
              </a:solidFill>
            </a:endParaRPr>
          </a:p>
        </p:txBody>
      </p:sp>
      <p:sp>
        <p:nvSpPr>
          <p:cNvPr id="108" name="Google Shape;108;p15"/>
          <p:cNvSpPr txBox="1"/>
          <p:nvPr>
            <p:ph idx="1" type="body"/>
          </p:nvPr>
        </p:nvSpPr>
        <p:spPr>
          <a:xfrm>
            <a:off x="548640" y="1706880"/>
            <a:ext cx="9875520" cy="4827694"/>
          </a:xfrm>
          <a:prstGeom prst="rect">
            <a:avLst/>
          </a:prstGeom>
          <a:noFill/>
          <a:ln>
            <a:noFill/>
          </a:ln>
        </p:spPr>
        <p:txBody>
          <a:bodyPr anchorCtr="0" anchor="t" bIns="52225" lIns="104475" spcFirstLastPara="1" rIns="104475" wrap="square" tIns="52225">
            <a:normAutofit/>
          </a:bodyPr>
          <a:lstStyle/>
          <a:p>
            <a:pPr indent="-297390" lvl="0" marL="391847" rtl="0" algn="l">
              <a:lnSpc>
                <a:spcPct val="115000"/>
              </a:lnSpc>
              <a:spcBef>
                <a:spcPts val="740"/>
              </a:spcBef>
              <a:spcAft>
                <a:spcPts val="0"/>
              </a:spcAft>
              <a:buSzPts val="2213"/>
              <a:buFont typeface="Calibri"/>
              <a:buChar char="•"/>
            </a:pPr>
            <a:r>
              <a:rPr lang="en-US" sz="2212"/>
              <a:t>Decentralized Social Networks are being considered as an alternative for the existing social platforms</a:t>
            </a:r>
            <a:endParaRPr sz="2212"/>
          </a:p>
          <a:p>
            <a:pPr indent="-297390" lvl="0" marL="391847" rtl="0" algn="l">
              <a:lnSpc>
                <a:spcPct val="115000"/>
              </a:lnSpc>
              <a:spcBef>
                <a:spcPts val="740"/>
              </a:spcBef>
              <a:spcAft>
                <a:spcPts val="0"/>
              </a:spcAft>
              <a:buSzPts val="2213"/>
              <a:buFont typeface="Calibri"/>
              <a:buChar char="•"/>
            </a:pPr>
            <a:r>
              <a:rPr lang="en-US" sz="2212"/>
              <a:t>Blockchain is at the heart of Cryptocurrency and Decentralized Social Networks</a:t>
            </a:r>
            <a:endParaRPr sz="2212"/>
          </a:p>
          <a:p>
            <a:pPr indent="-297390" lvl="0" marL="391847" rtl="0" algn="l">
              <a:lnSpc>
                <a:spcPct val="115000"/>
              </a:lnSpc>
              <a:spcBef>
                <a:spcPts val="740"/>
              </a:spcBef>
              <a:spcAft>
                <a:spcPts val="0"/>
              </a:spcAft>
              <a:buSzPts val="2213"/>
              <a:buFont typeface="Calibri"/>
              <a:buChar char="•"/>
            </a:pPr>
            <a:r>
              <a:rPr lang="en-US" sz="2212"/>
              <a:t>The underlying Consensus algorithm determines how the system will behave and the performance it can achieve. </a:t>
            </a:r>
            <a:endParaRPr sz="2212"/>
          </a:p>
          <a:p>
            <a:pPr indent="-297390" lvl="0" marL="391847" rtl="0" algn="l">
              <a:lnSpc>
                <a:spcPct val="115000"/>
              </a:lnSpc>
              <a:spcBef>
                <a:spcPts val="740"/>
              </a:spcBef>
              <a:spcAft>
                <a:spcPts val="0"/>
              </a:spcAft>
              <a:buSzPts val="2213"/>
              <a:buFont typeface="Calibri"/>
              <a:buChar char="•"/>
            </a:pPr>
            <a:r>
              <a:rPr lang="en-US" sz="2212"/>
              <a:t>“Smart contracts” are a way of using computers to make contracts unbreakable, where contracting parties do not need to trust one another to perform</a:t>
            </a:r>
            <a:r>
              <a:rPr lang="en-US" sz="2212"/>
              <a:t> or rely upon intermediaries</a:t>
            </a:r>
            <a:r>
              <a:rPr lang="en-US" sz="2212"/>
              <a:t>. Performance is guaranteed. </a:t>
            </a:r>
            <a:endParaRPr sz="2412">
              <a:solidFill>
                <a:srgbClr val="FF0000"/>
              </a:solidFill>
            </a:endParaRPr>
          </a:p>
        </p:txBody>
      </p:sp>
      <p:sp>
        <p:nvSpPr>
          <p:cNvPr id="109" name="Google Shape;109;p15"/>
          <p:cNvSpPr txBox="1"/>
          <p:nvPr>
            <p:ph idx="11" type="ftr"/>
          </p:nvPr>
        </p:nvSpPr>
        <p:spPr>
          <a:xfrm>
            <a:off x="2772824" y="6780100"/>
            <a:ext cx="54834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 using Blockchain</a:t>
            </a:r>
            <a:endParaRPr/>
          </a:p>
        </p:txBody>
      </p:sp>
      <p:sp>
        <p:nvSpPr>
          <p:cNvPr id="110" name="Google Shape;110;p15"/>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rPr>
              <a:t>Literature Survey/Related work</a:t>
            </a:r>
            <a:endParaRPr sz="4000"/>
          </a:p>
        </p:txBody>
      </p:sp>
      <p:sp>
        <p:nvSpPr>
          <p:cNvPr id="358" name="Google Shape;358;p42"/>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a:bodyPr>
          <a:lstStyle/>
          <a:p>
            <a:pPr indent="-391847" lvl="0" marL="391847" rtl="0" algn="just">
              <a:lnSpc>
                <a:spcPct val="150000"/>
              </a:lnSpc>
              <a:spcBef>
                <a:spcPts val="0"/>
              </a:spcBef>
              <a:spcAft>
                <a:spcPts val="0"/>
              </a:spcAft>
              <a:buClr>
                <a:schemeClr val="dk1"/>
              </a:buClr>
              <a:buSzPts val="2200"/>
              <a:buChar char="•"/>
            </a:pPr>
            <a:r>
              <a:rPr lang="en-US" sz="2200"/>
              <a:t>Minimum </a:t>
            </a:r>
            <a:r>
              <a:rPr b="1" lang="en-US" sz="2200">
                <a:solidFill>
                  <a:srgbClr val="FF0000"/>
                </a:solidFill>
              </a:rPr>
              <a:t>FIVE </a:t>
            </a:r>
            <a:r>
              <a:rPr lang="en-US" sz="2200"/>
              <a:t>references should be there from literature.</a:t>
            </a:r>
            <a:endParaRPr/>
          </a:p>
        </p:txBody>
      </p:sp>
      <p:sp>
        <p:nvSpPr>
          <p:cNvPr id="359" name="Google Shape;359;p42"/>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b="1" lang="en-US" sz="1200"/>
              <a:t>29</a:t>
            </a:r>
            <a:endParaRPr b="1" sz="1200"/>
          </a:p>
        </p:txBody>
      </p:sp>
      <p:graphicFrame>
        <p:nvGraphicFramePr>
          <p:cNvPr id="360" name="Google Shape;360;p42"/>
          <p:cNvGraphicFramePr/>
          <p:nvPr/>
        </p:nvGraphicFramePr>
        <p:xfrm>
          <a:off x="548636" y="1810849"/>
          <a:ext cx="3000000" cy="3000000"/>
        </p:xfrm>
        <a:graphic>
          <a:graphicData uri="http://schemas.openxmlformats.org/drawingml/2006/table">
            <a:tbl>
              <a:tblPr bandRow="1" firstRow="1">
                <a:noFill/>
                <a:tableStyleId>{98039E3F-936B-4F4B-883E-4ACB0227B4F3}</a:tableStyleId>
              </a:tblPr>
              <a:tblGrid>
                <a:gridCol w="855975"/>
                <a:gridCol w="2150050"/>
                <a:gridCol w="3005075"/>
                <a:gridCol w="1932150"/>
                <a:gridCol w="1932150"/>
              </a:tblGrid>
              <a:tr h="932800">
                <a:tc>
                  <a:txBody>
                    <a:bodyPr/>
                    <a:lstStyle/>
                    <a:p>
                      <a:pPr indent="0" lvl="0" marL="0" marR="0" rtl="0" algn="ctr">
                        <a:spcBef>
                          <a:spcPts val="0"/>
                        </a:spcBef>
                        <a:spcAft>
                          <a:spcPts val="0"/>
                        </a:spcAft>
                        <a:buNone/>
                      </a:pPr>
                      <a:r>
                        <a:rPr lang="en-US" sz="1500" u="none" cap="none" strike="noStrike"/>
                        <a:t>Sr. No.</a:t>
                      </a:r>
                      <a:endParaRPr sz="1500" u="none" cap="none" strike="noStrike"/>
                    </a:p>
                  </a:txBody>
                  <a:tcPr marT="48775" marB="48775" marR="109725" marL="109725">
                    <a:solidFill>
                      <a:srgbClr val="00B0F0"/>
                    </a:solidFill>
                  </a:tcPr>
                </a:tc>
                <a:tc>
                  <a:txBody>
                    <a:bodyPr/>
                    <a:lstStyle/>
                    <a:p>
                      <a:pPr indent="0" lvl="0" marL="0" marR="0" rtl="0" algn="ctr">
                        <a:spcBef>
                          <a:spcPts val="0"/>
                        </a:spcBef>
                        <a:spcAft>
                          <a:spcPts val="0"/>
                        </a:spcAft>
                        <a:buNone/>
                      </a:pPr>
                      <a:r>
                        <a:rPr lang="en-US" sz="1500" u="none" cap="none" strike="noStrike"/>
                        <a:t>Reference Name </a:t>
                      </a:r>
                      <a:endParaRPr/>
                    </a:p>
                  </a:txBody>
                  <a:tcPr marT="48775" marB="48775" marR="109725" marL="109725">
                    <a:solidFill>
                      <a:srgbClr val="00B0F0"/>
                    </a:solidFill>
                  </a:tcPr>
                </a:tc>
                <a:tc>
                  <a:txBody>
                    <a:bodyPr/>
                    <a:lstStyle/>
                    <a:p>
                      <a:pPr indent="0" lvl="0" marL="0" marR="0" rtl="0" algn="ctr">
                        <a:spcBef>
                          <a:spcPts val="0"/>
                        </a:spcBef>
                        <a:spcAft>
                          <a:spcPts val="0"/>
                        </a:spcAft>
                        <a:buNone/>
                      </a:pPr>
                      <a:r>
                        <a:rPr lang="en-US" sz="1500" u="none" cap="none" strike="noStrike"/>
                        <a:t>Seed Idea/ Work description</a:t>
                      </a:r>
                      <a:endParaRPr/>
                    </a:p>
                  </a:txBody>
                  <a:tcPr marT="48775" marB="48775" marR="109725" marL="109725">
                    <a:solidFill>
                      <a:srgbClr val="00B0F0"/>
                    </a:solidFill>
                  </a:tcPr>
                </a:tc>
                <a:tc>
                  <a:txBody>
                    <a:bodyPr/>
                    <a:lstStyle/>
                    <a:p>
                      <a:pPr indent="0" lvl="0" marL="0" marR="0" rtl="0" algn="ctr">
                        <a:spcBef>
                          <a:spcPts val="0"/>
                        </a:spcBef>
                        <a:spcAft>
                          <a:spcPts val="0"/>
                        </a:spcAft>
                        <a:buNone/>
                      </a:pPr>
                      <a:r>
                        <a:rPr lang="en-US" sz="1500" u="none" cap="none" strike="noStrike"/>
                        <a:t>Problems found</a:t>
                      </a:r>
                      <a:endParaRPr sz="1500" u="none" cap="none" strike="noStrike"/>
                    </a:p>
                  </a:txBody>
                  <a:tcPr marT="48775" marB="48775" marR="109725" marL="109725">
                    <a:solidFill>
                      <a:srgbClr val="00B0F0"/>
                    </a:solidFill>
                  </a:tcPr>
                </a:tc>
                <a:tc>
                  <a:txBody>
                    <a:bodyPr/>
                    <a:lstStyle/>
                    <a:p>
                      <a:pPr indent="0" lvl="0" marL="0" marR="0" rtl="0" algn="ctr">
                        <a:spcBef>
                          <a:spcPts val="0"/>
                        </a:spcBef>
                        <a:spcAft>
                          <a:spcPts val="0"/>
                        </a:spcAft>
                        <a:buNone/>
                      </a:pPr>
                      <a:r>
                        <a:rPr lang="en-US" sz="1500"/>
                        <a:t>Link</a:t>
                      </a:r>
                      <a:endParaRPr/>
                    </a:p>
                  </a:txBody>
                  <a:tcPr marT="48775" marB="48775" marR="109725" marL="109725">
                    <a:solidFill>
                      <a:srgbClr val="00B0F0"/>
                    </a:solidFill>
                  </a:tcPr>
                </a:tc>
              </a:tr>
              <a:tr h="1583725">
                <a:tc>
                  <a:txBody>
                    <a:bodyPr/>
                    <a:lstStyle/>
                    <a:p>
                      <a:pPr indent="0" lvl="0" marL="0" marR="0" rtl="0" algn="ctr">
                        <a:lnSpc>
                          <a:spcPct val="100000"/>
                        </a:lnSpc>
                        <a:spcBef>
                          <a:spcPts val="0"/>
                        </a:spcBef>
                        <a:spcAft>
                          <a:spcPts val="0"/>
                        </a:spcAft>
                        <a:buNone/>
                      </a:pPr>
                      <a:r>
                        <a:rPr lang="en-US" sz="1800" u="none" cap="none" strike="noStrike"/>
                        <a:t>1</a:t>
                      </a:r>
                      <a:endParaRPr sz="1800"/>
                    </a:p>
                  </a:txBody>
                  <a:tcPr marT="48775" marB="48775" marR="109725" marL="109725">
                    <a:solidFill>
                      <a:srgbClr val="D0E0E3"/>
                    </a:solidFill>
                  </a:tcPr>
                </a:tc>
                <a:tc>
                  <a:txBody>
                    <a:bodyPr/>
                    <a:lstStyle/>
                    <a:p>
                      <a:pPr indent="0" lvl="0" marL="0" marR="0" rtl="0" algn="l">
                        <a:lnSpc>
                          <a:spcPct val="100000"/>
                        </a:lnSpc>
                        <a:spcBef>
                          <a:spcPts val="0"/>
                        </a:spcBef>
                        <a:spcAft>
                          <a:spcPts val="0"/>
                        </a:spcAft>
                        <a:buNone/>
                      </a:pPr>
                      <a:r>
                        <a:rPr lang="en-US" sz="1800"/>
                        <a:t>Bitcoin: a peer to peer electronic cash system</a:t>
                      </a:r>
                      <a:endParaRPr sz="1800"/>
                    </a:p>
                  </a:txBody>
                  <a:tcPr marT="48775" marB="48775" marR="109725" marL="109725">
                    <a:solidFill>
                      <a:srgbClr val="D0E0E3"/>
                    </a:solidFill>
                  </a:tcPr>
                </a:tc>
                <a:tc>
                  <a:txBody>
                    <a:bodyPr/>
                    <a:lstStyle/>
                    <a:p>
                      <a:pPr indent="0" lvl="0" marL="0" marR="0" rtl="0" algn="l">
                        <a:lnSpc>
                          <a:spcPct val="100000"/>
                        </a:lnSpc>
                        <a:spcBef>
                          <a:spcPts val="0"/>
                        </a:spcBef>
                        <a:spcAft>
                          <a:spcPts val="0"/>
                        </a:spcAft>
                        <a:buNone/>
                      </a:pPr>
                      <a:r>
                        <a:rPr lang="en-US" sz="1800"/>
                        <a:t>The core concept of blockchain and it’s initial implementation</a:t>
                      </a:r>
                      <a:endParaRPr sz="1800"/>
                    </a:p>
                  </a:txBody>
                  <a:tcPr marT="48775" marB="48775" marR="109725" marL="109725">
                    <a:solidFill>
                      <a:srgbClr val="D0E0E3"/>
                    </a:solidFill>
                  </a:tcPr>
                </a:tc>
                <a:tc>
                  <a:txBody>
                    <a:bodyPr/>
                    <a:lstStyle/>
                    <a:p>
                      <a:pPr indent="0" lvl="0" marL="0" marR="0" rtl="0" algn="l">
                        <a:lnSpc>
                          <a:spcPct val="100000"/>
                        </a:lnSpc>
                        <a:spcBef>
                          <a:spcPts val="0"/>
                        </a:spcBef>
                        <a:spcAft>
                          <a:spcPts val="0"/>
                        </a:spcAft>
                        <a:buNone/>
                      </a:pPr>
                      <a:r>
                        <a:rPr lang="en-US" sz="1800"/>
                        <a:t>Ignores some advanced ways of hacking blockchains</a:t>
                      </a:r>
                      <a:endParaRPr sz="1800"/>
                    </a:p>
                  </a:txBody>
                  <a:tcPr marT="48775" marB="48775" marR="109725" marL="109725">
                    <a:solidFill>
                      <a:srgbClr val="D0E0E3"/>
                    </a:solidFill>
                  </a:tcPr>
                </a:tc>
                <a:tc>
                  <a:txBody>
                    <a:bodyPr/>
                    <a:lstStyle/>
                    <a:p>
                      <a:pPr indent="0" lvl="0" marL="0" marR="0" rtl="0" algn="l">
                        <a:lnSpc>
                          <a:spcPct val="100000"/>
                        </a:lnSpc>
                        <a:spcBef>
                          <a:spcPts val="0"/>
                        </a:spcBef>
                        <a:spcAft>
                          <a:spcPts val="0"/>
                        </a:spcAft>
                        <a:buNone/>
                      </a:pPr>
                      <a:r>
                        <a:rPr lang="en-US" sz="1800"/>
                        <a:t>https://bitcoin.org/bitcoin.pdf</a:t>
                      </a:r>
                      <a:endParaRPr sz="1800"/>
                    </a:p>
                  </a:txBody>
                  <a:tcPr marT="48775" marB="48775" marR="109725" marL="109725">
                    <a:solidFill>
                      <a:srgbClr val="D0E0E3"/>
                    </a:solidFill>
                  </a:tcPr>
                </a:tc>
              </a:tr>
              <a:tr h="1583725">
                <a:tc>
                  <a:txBody>
                    <a:bodyPr/>
                    <a:lstStyle/>
                    <a:p>
                      <a:pPr indent="0" lvl="0" marL="0" marR="0" rtl="0" algn="ctr">
                        <a:lnSpc>
                          <a:spcPct val="100000"/>
                        </a:lnSpc>
                        <a:spcBef>
                          <a:spcPts val="0"/>
                        </a:spcBef>
                        <a:spcAft>
                          <a:spcPts val="0"/>
                        </a:spcAft>
                        <a:buNone/>
                      </a:pPr>
                      <a:r>
                        <a:rPr lang="en-US" sz="1800"/>
                        <a:t>2</a:t>
                      </a:r>
                      <a:endParaRPr sz="1800"/>
                    </a:p>
                  </a:txBody>
                  <a:tcPr marT="48775" marB="48775" marR="109725" marL="109725"/>
                </a:tc>
                <a:tc>
                  <a:txBody>
                    <a:bodyPr/>
                    <a:lstStyle/>
                    <a:p>
                      <a:pPr indent="0" lvl="0" marL="0" rtl="0" algn="l">
                        <a:lnSpc>
                          <a:spcPct val="100000"/>
                        </a:lnSpc>
                        <a:spcBef>
                          <a:spcPts val="0"/>
                        </a:spcBef>
                        <a:spcAft>
                          <a:spcPts val="0"/>
                        </a:spcAft>
                        <a:buNone/>
                      </a:pPr>
                      <a:r>
                        <a:rPr lang="en-US" sz="1800"/>
                        <a:t>The Literature Review of Blockchain Adoption</a:t>
                      </a:r>
                      <a:endParaRPr sz="1800"/>
                    </a:p>
                  </a:txBody>
                  <a:tcPr marT="48775" marB="48775" marR="109725" marL="109725"/>
                </a:tc>
                <a:tc>
                  <a:txBody>
                    <a:bodyPr/>
                    <a:lstStyle/>
                    <a:p>
                      <a:pPr indent="0" lvl="0" marL="0" marR="0" rtl="0" algn="l">
                        <a:lnSpc>
                          <a:spcPct val="100000"/>
                        </a:lnSpc>
                        <a:spcBef>
                          <a:spcPts val="0"/>
                        </a:spcBef>
                        <a:spcAft>
                          <a:spcPts val="0"/>
                        </a:spcAft>
                        <a:buNone/>
                      </a:pPr>
                      <a:r>
                        <a:rPr lang="en-US" sz="1800"/>
                        <a:t>Explores the adoption and implementation of blockchain in various fields</a:t>
                      </a:r>
                      <a:endParaRPr sz="1800"/>
                    </a:p>
                  </a:txBody>
                  <a:tcPr marT="48775" marB="48775" marR="109725" marL="109725"/>
                </a:tc>
                <a:tc>
                  <a:txBody>
                    <a:bodyPr/>
                    <a:lstStyle/>
                    <a:p>
                      <a:pPr indent="0" lvl="0" marL="0" marR="0" rtl="0" algn="l">
                        <a:lnSpc>
                          <a:spcPct val="100000"/>
                        </a:lnSpc>
                        <a:spcBef>
                          <a:spcPts val="0"/>
                        </a:spcBef>
                        <a:spcAft>
                          <a:spcPts val="0"/>
                        </a:spcAft>
                        <a:buNone/>
                      </a:pPr>
                      <a:r>
                        <a:rPr lang="en-US" sz="1800"/>
                        <a:t>-</a:t>
                      </a:r>
                      <a:endParaRPr sz="1800"/>
                    </a:p>
                  </a:txBody>
                  <a:tcPr marT="48775" marB="48775" marR="109725" marL="109725"/>
                </a:tc>
                <a:tc>
                  <a:txBody>
                    <a:bodyPr/>
                    <a:lstStyle/>
                    <a:p>
                      <a:pPr indent="0" lvl="0" marL="0" marR="0" rtl="0" algn="l">
                        <a:lnSpc>
                          <a:spcPct val="100000"/>
                        </a:lnSpc>
                        <a:spcBef>
                          <a:spcPts val="0"/>
                        </a:spcBef>
                        <a:spcAft>
                          <a:spcPts val="0"/>
                        </a:spcAft>
                        <a:buNone/>
                      </a:pPr>
                      <a:r>
                        <a:rPr lang="en-US" sz="1800"/>
                        <a:t>https://doi.org/10.9734/ajrcos/2021/v7i230177</a:t>
                      </a:r>
                      <a:endParaRPr sz="1800"/>
                    </a:p>
                  </a:txBody>
                  <a:tcPr marT="48775" marB="48775" marR="109725" marL="109725"/>
                </a:tc>
              </a:tr>
            </a:tbl>
          </a:graphicData>
        </a:graphic>
      </p:graphicFrame>
      <p:sp>
        <p:nvSpPr>
          <p:cNvPr id="361" name="Google Shape;361;p42"/>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rPr>
              <a:t>The Blockchain Structure</a:t>
            </a:r>
            <a:endParaRPr sz="4000"/>
          </a:p>
        </p:txBody>
      </p:sp>
      <p:sp>
        <p:nvSpPr>
          <p:cNvPr id="367" name="Google Shape;367;p43"/>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a:bodyPr>
          <a:lstStyle/>
          <a:p>
            <a:pPr indent="-349250" lvl="0" marL="457200" rtl="0" algn="just">
              <a:lnSpc>
                <a:spcPct val="150000"/>
              </a:lnSpc>
              <a:spcBef>
                <a:spcPts val="0"/>
              </a:spcBef>
              <a:spcAft>
                <a:spcPts val="0"/>
              </a:spcAft>
              <a:buSzPts val="1900"/>
              <a:buFont typeface="Calibri"/>
              <a:buChar char="•"/>
            </a:pPr>
            <a:r>
              <a:rPr lang="en-US" sz="1900"/>
              <a:t>Modern blockchains are based on the model created by Nakamoto</a:t>
            </a:r>
            <a:endParaRPr sz="1900"/>
          </a:p>
          <a:p>
            <a:pPr indent="-349250" lvl="0" marL="457200" rtl="0" algn="just">
              <a:lnSpc>
                <a:spcPct val="150000"/>
              </a:lnSpc>
              <a:spcBef>
                <a:spcPts val="0"/>
              </a:spcBef>
              <a:spcAft>
                <a:spcPts val="0"/>
              </a:spcAft>
              <a:buSzPts val="1900"/>
              <a:buFont typeface="Calibri"/>
              <a:buChar char="•"/>
            </a:pPr>
            <a:r>
              <a:rPr lang="en-US" sz="1900"/>
              <a:t>Linked list structure</a:t>
            </a:r>
            <a:endParaRPr sz="1900"/>
          </a:p>
          <a:p>
            <a:pPr indent="0" lvl="0" marL="0" rtl="0" algn="just">
              <a:lnSpc>
                <a:spcPct val="150000"/>
              </a:lnSpc>
              <a:spcBef>
                <a:spcPts val="0"/>
              </a:spcBef>
              <a:spcAft>
                <a:spcPts val="0"/>
              </a:spcAft>
              <a:buNone/>
            </a:pPr>
            <a:r>
              <a:t/>
            </a:r>
            <a:endParaRPr sz="1900"/>
          </a:p>
          <a:p>
            <a:pPr indent="0" lvl="0" marL="0" rtl="0" algn="just">
              <a:lnSpc>
                <a:spcPct val="150000"/>
              </a:lnSpc>
              <a:spcBef>
                <a:spcPts val="0"/>
              </a:spcBef>
              <a:spcAft>
                <a:spcPts val="0"/>
              </a:spcAft>
              <a:buNone/>
            </a:pPr>
            <a:r>
              <a:t/>
            </a:r>
            <a:endParaRPr sz="1900"/>
          </a:p>
          <a:p>
            <a:pPr indent="0" lvl="0" marL="457200" rtl="0" algn="just">
              <a:lnSpc>
                <a:spcPct val="150000"/>
              </a:lnSpc>
              <a:spcBef>
                <a:spcPts val="0"/>
              </a:spcBef>
              <a:spcAft>
                <a:spcPts val="0"/>
              </a:spcAft>
              <a:buNone/>
            </a:pPr>
            <a:r>
              <a:t/>
            </a:r>
            <a:endParaRPr sz="1900"/>
          </a:p>
          <a:p>
            <a:pPr indent="0" lvl="0" marL="457200" rtl="0" algn="just">
              <a:lnSpc>
                <a:spcPct val="150000"/>
              </a:lnSpc>
              <a:spcBef>
                <a:spcPts val="0"/>
              </a:spcBef>
              <a:spcAft>
                <a:spcPts val="0"/>
              </a:spcAft>
              <a:buNone/>
            </a:pPr>
            <a:r>
              <a:t/>
            </a:r>
            <a:endParaRPr sz="1900"/>
          </a:p>
          <a:p>
            <a:pPr indent="0" lvl="0" marL="457200" rtl="0" algn="just">
              <a:lnSpc>
                <a:spcPct val="150000"/>
              </a:lnSpc>
              <a:spcBef>
                <a:spcPts val="0"/>
              </a:spcBef>
              <a:spcAft>
                <a:spcPts val="0"/>
              </a:spcAft>
              <a:buNone/>
            </a:pPr>
            <a:r>
              <a:t/>
            </a:r>
            <a:endParaRPr sz="1900"/>
          </a:p>
          <a:p>
            <a:pPr indent="0" lvl="0" marL="457200" rtl="0" algn="just">
              <a:lnSpc>
                <a:spcPct val="150000"/>
              </a:lnSpc>
              <a:spcBef>
                <a:spcPts val="0"/>
              </a:spcBef>
              <a:spcAft>
                <a:spcPts val="0"/>
              </a:spcAft>
              <a:buNone/>
            </a:pPr>
            <a:r>
              <a:t/>
            </a:r>
            <a:endParaRPr sz="1900"/>
          </a:p>
          <a:p>
            <a:pPr indent="-349250" lvl="0" marL="457200" rtl="0" algn="just">
              <a:lnSpc>
                <a:spcPct val="150000"/>
              </a:lnSpc>
              <a:spcBef>
                <a:spcPts val="0"/>
              </a:spcBef>
              <a:spcAft>
                <a:spcPts val="0"/>
              </a:spcAft>
              <a:buSzPts val="1900"/>
              <a:buFont typeface="Calibri"/>
              <a:buChar char="•"/>
            </a:pPr>
            <a:r>
              <a:rPr lang="en-US" sz="1900"/>
              <a:t>Each block is a node of the linked list</a:t>
            </a:r>
            <a:endParaRPr sz="1900"/>
          </a:p>
          <a:p>
            <a:pPr indent="-349250" lvl="0" marL="457200" rtl="0" algn="just">
              <a:lnSpc>
                <a:spcPct val="150000"/>
              </a:lnSpc>
              <a:spcBef>
                <a:spcPts val="0"/>
              </a:spcBef>
              <a:spcAft>
                <a:spcPts val="0"/>
              </a:spcAft>
              <a:buSzPts val="1900"/>
              <a:buFont typeface="Calibri"/>
              <a:buChar char="•"/>
            </a:pPr>
            <a:r>
              <a:rPr lang="en-US" sz="1900"/>
              <a:t>hash(n) = </a:t>
            </a:r>
            <a:r>
              <a:rPr lang="en-US" sz="1900">
                <a:solidFill>
                  <a:srgbClr val="CC0000"/>
                </a:solidFill>
              </a:rPr>
              <a:t>hashFunction</a:t>
            </a:r>
            <a:r>
              <a:rPr lang="en-US" sz="1900"/>
              <a:t>(data(n) , hash(n-1), other properties)</a:t>
            </a:r>
            <a:endParaRPr sz="1900"/>
          </a:p>
        </p:txBody>
      </p:sp>
      <p:sp>
        <p:nvSpPr>
          <p:cNvPr id="368" name="Google Shape;368;p43"/>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30</a:t>
            </a:r>
            <a:endParaRPr/>
          </a:p>
        </p:txBody>
      </p:sp>
      <p:pic>
        <p:nvPicPr>
          <p:cNvPr id="369" name="Google Shape;369;p43"/>
          <p:cNvPicPr preferRelativeResize="0"/>
          <p:nvPr/>
        </p:nvPicPr>
        <p:blipFill>
          <a:blip r:embed="rId3">
            <a:alphaModFix/>
          </a:blip>
          <a:stretch>
            <a:fillRect/>
          </a:stretch>
        </p:blipFill>
        <p:spPr>
          <a:xfrm>
            <a:off x="1407378" y="3240363"/>
            <a:ext cx="8158050" cy="1303425"/>
          </a:xfrm>
          <a:prstGeom prst="rect">
            <a:avLst/>
          </a:prstGeom>
          <a:noFill/>
          <a:ln>
            <a:noFill/>
          </a:ln>
        </p:spPr>
      </p:pic>
      <p:sp>
        <p:nvSpPr>
          <p:cNvPr id="370" name="Google Shape;370;p43"/>
          <p:cNvSpPr txBox="1"/>
          <p:nvPr/>
        </p:nvSpPr>
        <p:spPr>
          <a:xfrm>
            <a:off x="3918850" y="3905100"/>
            <a:ext cx="7920300" cy="9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71" name="Google Shape;371;p43"/>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4"/>
          <p:cNvSpPr txBox="1"/>
          <p:nvPr>
            <p:ph idx="1" type="body"/>
          </p:nvPr>
        </p:nvSpPr>
        <p:spPr>
          <a:xfrm>
            <a:off x="548640" y="620605"/>
            <a:ext cx="9875400" cy="4827600"/>
          </a:xfrm>
          <a:prstGeom prst="rect">
            <a:avLst/>
          </a:prstGeom>
          <a:noFill/>
          <a:ln>
            <a:noFill/>
          </a:ln>
        </p:spPr>
        <p:txBody>
          <a:bodyPr anchorCtr="0" anchor="t" bIns="52225" lIns="104475" spcFirstLastPara="1" rIns="104475" wrap="square" tIns="52225">
            <a:normAutofit/>
          </a:bodyPr>
          <a:lstStyle/>
          <a:p>
            <a:pPr indent="-381000" lvl="0" marL="457200" rtl="0" algn="just">
              <a:lnSpc>
                <a:spcPct val="150000"/>
              </a:lnSpc>
              <a:spcBef>
                <a:spcPts val="0"/>
              </a:spcBef>
              <a:spcAft>
                <a:spcPts val="0"/>
              </a:spcAft>
              <a:buClr>
                <a:srgbClr val="00B0F0"/>
              </a:buClr>
              <a:buSzPts val="2400"/>
              <a:buFont typeface="Calibri"/>
              <a:buChar char="•"/>
            </a:pPr>
            <a:r>
              <a:rPr b="1" lang="en-US" sz="2400">
                <a:solidFill>
                  <a:srgbClr val="888888"/>
                </a:solidFill>
              </a:rPr>
              <a:t>Structure of a block</a:t>
            </a:r>
            <a:endParaRPr b="1" sz="2400">
              <a:solidFill>
                <a:srgbClr val="888888"/>
              </a:solidFill>
            </a:endParaRPr>
          </a:p>
        </p:txBody>
      </p:sp>
      <p:sp>
        <p:nvSpPr>
          <p:cNvPr id="377" name="Google Shape;377;p44"/>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31</a:t>
            </a:r>
            <a:endParaRPr/>
          </a:p>
        </p:txBody>
      </p:sp>
      <p:pic>
        <p:nvPicPr>
          <p:cNvPr id="378" name="Google Shape;378;p44"/>
          <p:cNvPicPr preferRelativeResize="0"/>
          <p:nvPr/>
        </p:nvPicPr>
        <p:blipFill>
          <a:blip r:embed="rId3">
            <a:alphaModFix/>
          </a:blip>
          <a:stretch>
            <a:fillRect/>
          </a:stretch>
        </p:blipFill>
        <p:spPr>
          <a:xfrm>
            <a:off x="548648" y="2042225"/>
            <a:ext cx="5823901" cy="3760450"/>
          </a:xfrm>
          <a:prstGeom prst="rect">
            <a:avLst/>
          </a:prstGeom>
          <a:noFill/>
          <a:ln>
            <a:noFill/>
          </a:ln>
        </p:spPr>
      </p:pic>
      <p:sp>
        <p:nvSpPr>
          <p:cNvPr id="379" name="Google Shape;379;p44"/>
          <p:cNvSpPr txBox="1"/>
          <p:nvPr/>
        </p:nvSpPr>
        <p:spPr>
          <a:xfrm>
            <a:off x="6718400" y="2238800"/>
            <a:ext cx="3801900" cy="2816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difficulty and nonce</a:t>
            </a:r>
            <a:endParaRPr sz="1600">
              <a:solidFill>
                <a:schemeClr val="dk1"/>
              </a:solidFill>
              <a:latin typeface="Calibri"/>
              <a:ea typeface="Calibri"/>
              <a:cs typeface="Calibri"/>
              <a:sym typeface="Calibri"/>
            </a:endParaRPr>
          </a:p>
          <a:p>
            <a:pPr indent="0" lvl="0" marL="457200" rtl="0" algn="l">
              <a:lnSpc>
                <a:spcPct val="150000"/>
              </a:lnSpc>
              <a:spcBef>
                <a:spcPts val="0"/>
              </a:spcBef>
              <a:spcAft>
                <a:spcPts val="0"/>
              </a:spcAft>
              <a:buNone/>
            </a:pPr>
            <a:r>
              <a:rPr lang="en-US" sz="1300">
                <a:latin typeface="Calibri"/>
                <a:ea typeface="Calibri"/>
                <a:cs typeface="Calibri"/>
                <a:sym typeface="Calibri"/>
              </a:rPr>
              <a:t>how much efforts required to create the hash</a:t>
            </a:r>
            <a:endParaRPr sz="1300">
              <a:latin typeface="Calibri"/>
              <a:ea typeface="Calibri"/>
              <a:cs typeface="Calibri"/>
              <a:sym typeface="Calibri"/>
            </a:endParaRPr>
          </a:p>
          <a:p>
            <a:pPr indent="0" lvl="0" marL="457200" rtl="0" algn="l">
              <a:lnSpc>
                <a:spcPct val="150000"/>
              </a:lnSpc>
              <a:spcBef>
                <a:spcPts val="0"/>
              </a:spcBef>
              <a:spcAft>
                <a:spcPts val="0"/>
              </a:spcAft>
              <a:buNone/>
            </a:pPr>
            <a:r>
              <a:t/>
            </a:r>
            <a:endParaRPr sz="1500">
              <a:latin typeface="Calibri"/>
              <a:ea typeface="Calibri"/>
              <a:cs typeface="Calibri"/>
              <a:sym typeface="Calibri"/>
            </a:endParaRPr>
          </a:p>
          <a:p>
            <a:pPr indent="-323850" lvl="0" marL="457200" rtl="0" algn="l">
              <a:lnSpc>
                <a:spcPct val="150000"/>
              </a:lnSpc>
              <a:spcBef>
                <a:spcPts val="0"/>
              </a:spcBef>
              <a:spcAft>
                <a:spcPts val="0"/>
              </a:spcAft>
              <a:buSzPts val="1500"/>
              <a:buFont typeface="Calibri"/>
              <a:buChar char="❖"/>
            </a:pPr>
            <a:r>
              <a:rPr lang="en-US" sz="1500">
                <a:latin typeface="Calibri"/>
                <a:ea typeface="Calibri"/>
                <a:cs typeface="Calibri"/>
                <a:sym typeface="Calibri"/>
              </a:rPr>
              <a:t>lastHash</a:t>
            </a:r>
            <a:endParaRPr sz="1500">
              <a:latin typeface="Calibri"/>
              <a:ea typeface="Calibri"/>
              <a:cs typeface="Calibri"/>
              <a:sym typeface="Calibri"/>
            </a:endParaRPr>
          </a:p>
          <a:p>
            <a:pPr indent="0" lvl="0" marL="457200" rtl="0" algn="l">
              <a:lnSpc>
                <a:spcPct val="150000"/>
              </a:lnSpc>
              <a:spcBef>
                <a:spcPts val="0"/>
              </a:spcBef>
              <a:spcAft>
                <a:spcPts val="0"/>
              </a:spcAft>
              <a:buNone/>
            </a:pPr>
            <a:r>
              <a:t/>
            </a:r>
            <a:endParaRPr sz="1500">
              <a:latin typeface="Calibri"/>
              <a:ea typeface="Calibri"/>
              <a:cs typeface="Calibri"/>
              <a:sym typeface="Calibri"/>
            </a:endParaRPr>
          </a:p>
          <a:p>
            <a:pPr indent="-323850" lvl="0" marL="457200" rtl="0" algn="l">
              <a:lnSpc>
                <a:spcPct val="150000"/>
              </a:lnSpc>
              <a:spcBef>
                <a:spcPts val="0"/>
              </a:spcBef>
              <a:spcAft>
                <a:spcPts val="0"/>
              </a:spcAft>
              <a:buSzPts val="1500"/>
              <a:buFont typeface="Calibri"/>
              <a:buChar char="❖"/>
            </a:pPr>
            <a:r>
              <a:rPr lang="en-US" sz="1500">
                <a:latin typeface="Calibri"/>
                <a:ea typeface="Calibri"/>
                <a:cs typeface="Calibri"/>
                <a:sym typeface="Calibri"/>
              </a:rPr>
              <a:t>timestamp</a:t>
            </a:r>
            <a:endParaRPr sz="1500">
              <a:latin typeface="Calibri"/>
              <a:ea typeface="Calibri"/>
              <a:cs typeface="Calibri"/>
              <a:sym typeface="Calibri"/>
            </a:endParaRPr>
          </a:p>
          <a:p>
            <a:pPr indent="0" lvl="0" marL="457200" rtl="0" algn="l">
              <a:lnSpc>
                <a:spcPct val="150000"/>
              </a:lnSpc>
              <a:spcBef>
                <a:spcPts val="0"/>
              </a:spcBef>
              <a:spcAft>
                <a:spcPts val="0"/>
              </a:spcAft>
              <a:buNone/>
            </a:pPr>
            <a:r>
              <a:t/>
            </a:r>
            <a:endParaRPr sz="1500">
              <a:latin typeface="Calibri"/>
              <a:ea typeface="Calibri"/>
              <a:cs typeface="Calibri"/>
              <a:sym typeface="Calibri"/>
            </a:endParaRPr>
          </a:p>
          <a:p>
            <a:pPr indent="-323850" lvl="0" marL="457200" rtl="0" algn="l">
              <a:lnSpc>
                <a:spcPct val="150000"/>
              </a:lnSpc>
              <a:spcBef>
                <a:spcPts val="0"/>
              </a:spcBef>
              <a:spcAft>
                <a:spcPts val="0"/>
              </a:spcAft>
              <a:buSzPts val="1500"/>
              <a:buFont typeface="Calibri"/>
              <a:buChar char="❖"/>
            </a:pPr>
            <a:r>
              <a:rPr lang="en-US" sz="1500">
                <a:latin typeface="Calibri"/>
                <a:ea typeface="Calibri"/>
                <a:cs typeface="Calibri"/>
                <a:sym typeface="Calibri"/>
              </a:rPr>
              <a:t>a list of transactions = data</a:t>
            </a:r>
            <a:endParaRPr sz="1500">
              <a:latin typeface="Calibri"/>
              <a:ea typeface="Calibri"/>
              <a:cs typeface="Calibri"/>
              <a:sym typeface="Calibri"/>
            </a:endParaRPr>
          </a:p>
        </p:txBody>
      </p:sp>
      <p:sp>
        <p:nvSpPr>
          <p:cNvPr id="380" name="Google Shape;380;p44"/>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4" name="Shape 384"/>
        <p:cNvGrpSpPr/>
        <p:nvPr/>
      </p:nvGrpSpPr>
      <p:grpSpPr>
        <a:xfrm>
          <a:off x="0" y="0"/>
          <a:ext cx="0" cy="0"/>
          <a:chOff x="0" y="0"/>
          <a:chExt cx="0" cy="0"/>
        </a:xfrm>
      </p:grpSpPr>
      <p:sp>
        <p:nvSpPr>
          <p:cNvPr id="385" name="Google Shape;385;p45"/>
          <p:cNvSpPr txBox="1"/>
          <p:nvPr>
            <p:ph idx="1" type="body"/>
          </p:nvPr>
        </p:nvSpPr>
        <p:spPr>
          <a:xfrm>
            <a:off x="548640" y="620605"/>
            <a:ext cx="9875400" cy="4827600"/>
          </a:xfrm>
          <a:prstGeom prst="rect">
            <a:avLst/>
          </a:prstGeom>
          <a:noFill/>
          <a:ln>
            <a:noFill/>
          </a:ln>
        </p:spPr>
        <p:txBody>
          <a:bodyPr anchorCtr="0" anchor="t" bIns="52225" lIns="104475" spcFirstLastPara="1" rIns="104475" wrap="square" tIns="52225">
            <a:normAutofit/>
          </a:bodyPr>
          <a:lstStyle/>
          <a:p>
            <a:pPr indent="-381000" lvl="0" marL="457200" rtl="0" algn="just">
              <a:lnSpc>
                <a:spcPct val="150000"/>
              </a:lnSpc>
              <a:spcBef>
                <a:spcPts val="0"/>
              </a:spcBef>
              <a:spcAft>
                <a:spcPts val="0"/>
              </a:spcAft>
              <a:buClr>
                <a:srgbClr val="00B0F0"/>
              </a:buClr>
              <a:buSzPts val="2400"/>
              <a:buFont typeface="Calibri"/>
              <a:buChar char="•"/>
            </a:pPr>
            <a:r>
              <a:rPr b="1" lang="en-US" sz="2400">
                <a:solidFill>
                  <a:srgbClr val="888888"/>
                </a:solidFill>
              </a:rPr>
              <a:t>Genesis block</a:t>
            </a:r>
            <a:endParaRPr b="1" sz="2400">
              <a:solidFill>
                <a:srgbClr val="888888"/>
              </a:solidFill>
            </a:endParaRPr>
          </a:p>
        </p:txBody>
      </p:sp>
      <p:sp>
        <p:nvSpPr>
          <p:cNvPr id="386" name="Google Shape;386;p45"/>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32</a:t>
            </a:r>
            <a:endParaRPr/>
          </a:p>
        </p:txBody>
      </p:sp>
      <p:sp>
        <p:nvSpPr>
          <p:cNvPr id="387" name="Google Shape;387;p45"/>
          <p:cNvSpPr txBox="1"/>
          <p:nvPr/>
        </p:nvSpPr>
        <p:spPr>
          <a:xfrm>
            <a:off x="709500" y="4386375"/>
            <a:ext cx="9328200" cy="17085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SzPts val="1700"/>
              <a:buFont typeface="Calibri"/>
              <a:buChar char="●"/>
            </a:pPr>
            <a:r>
              <a:rPr lang="en-US" sz="1800">
                <a:solidFill>
                  <a:schemeClr val="dk1"/>
                </a:solidFill>
                <a:latin typeface="Calibri"/>
                <a:ea typeface="Calibri"/>
                <a:cs typeface="Calibri"/>
                <a:sym typeface="Calibri"/>
              </a:rPr>
              <a:t>the first block of the blockchain</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lastHash(0) = 0</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ancestor of rest of the block in the blockchain</a:t>
            </a:r>
            <a:endParaRPr sz="1800">
              <a:solidFill>
                <a:schemeClr val="dk1"/>
              </a:solidFill>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US" sz="1800">
                <a:solidFill>
                  <a:schemeClr val="dk1"/>
                </a:solidFill>
                <a:latin typeface="Calibri"/>
                <a:ea typeface="Calibri"/>
                <a:cs typeface="Calibri"/>
                <a:sym typeface="Calibri"/>
              </a:rPr>
              <a:t>changing the genesis block -&gt; whole blockchain becomes invalid ( corrupted </a:t>
            </a: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pic>
        <p:nvPicPr>
          <p:cNvPr id="388" name="Google Shape;388;p45"/>
          <p:cNvPicPr preferRelativeResize="0"/>
          <p:nvPr/>
        </p:nvPicPr>
        <p:blipFill>
          <a:blip r:embed="rId3">
            <a:alphaModFix/>
          </a:blip>
          <a:stretch>
            <a:fillRect/>
          </a:stretch>
        </p:blipFill>
        <p:spPr>
          <a:xfrm>
            <a:off x="1821675" y="1256824"/>
            <a:ext cx="7842376" cy="2948725"/>
          </a:xfrm>
          <a:prstGeom prst="rect">
            <a:avLst/>
          </a:prstGeom>
          <a:noFill/>
          <a:ln>
            <a:noFill/>
          </a:ln>
        </p:spPr>
      </p:pic>
      <p:sp>
        <p:nvSpPr>
          <p:cNvPr id="389" name="Google Shape;389;p45"/>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6"/>
          <p:cNvSpPr txBox="1"/>
          <p:nvPr>
            <p:ph idx="1" type="body"/>
          </p:nvPr>
        </p:nvSpPr>
        <p:spPr>
          <a:xfrm>
            <a:off x="548640" y="620605"/>
            <a:ext cx="9875400" cy="4827600"/>
          </a:xfrm>
          <a:prstGeom prst="rect">
            <a:avLst/>
          </a:prstGeom>
          <a:noFill/>
          <a:ln>
            <a:noFill/>
          </a:ln>
        </p:spPr>
        <p:txBody>
          <a:bodyPr anchorCtr="0" anchor="t" bIns="52225" lIns="104475" spcFirstLastPara="1" rIns="104475" wrap="square" tIns="52225">
            <a:normAutofit/>
          </a:bodyPr>
          <a:lstStyle/>
          <a:p>
            <a:pPr indent="-381000" lvl="0" marL="457200" rtl="0" algn="just">
              <a:lnSpc>
                <a:spcPct val="150000"/>
              </a:lnSpc>
              <a:spcBef>
                <a:spcPts val="0"/>
              </a:spcBef>
              <a:spcAft>
                <a:spcPts val="0"/>
              </a:spcAft>
              <a:buClr>
                <a:srgbClr val="00B0F0"/>
              </a:buClr>
              <a:buSzPts val="2400"/>
              <a:buFont typeface="Calibri"/>
              <a:buChar char="•"/>
            </a:pPr>
            <a:r>
              <a:rPr b="1" lang="en-US" sz="2400">
                <a:solidFill>
                  <a:srgbClr val="888888"/>
                </a:solidFill>
              </a:rPr>
              <a:t>Hashing</a:t>
            </a:r>
            <a:endParaRPr b="1" sz="2400">
              <a:solidFill>
                <a:srgbClr val="888888"/>
              </a:solidFill>
            </a:endParaRPr>
          </a:p>
        </p:txBody>
      </p:sp>
      <p:sp>
        <p:nvSpPr>
          <p:cNvPr id="395" name="Google Shape;395;p46"/>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33</a:t>
            </a:r>
            <a:endParaRPr/>
          </a:p>
        </p:txBody>
      </p:sp>
      <p:sp>
        <p:nvSpPr>
          <p:cNvPr id="396" name="Google Shape;396;p46"/>
          <p:cNvSpPr txBox="1"/>
          <p:nvPr/>
        </p:nvSpPr>
        <p:spPr>
          <a:xfrm>
            <a:off x="822250" y="1457550"/>
            <a:ext cx="9328200" cy="3894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800">
                <a:solidFill>
                  <a:schemeClr val="dk1"/>
                </a:solidFill>
                <a:latin typeface="Calibri"/>
                <a:ea typeface="Calibri"/>
                <a:cs typeface="Calibri"/>
                <a:sym typeface="Calibri"/>
              </a:rPr>
              <a:t>Unique fixed size value ( output ) obtained from some input</a:t>
            </a:r>
            <a:endParaRPr sz="18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lang="en-US" sz="2200">
                <a:solidFill>
                  <a:schemeClr val="dk1"/>
                </a:solidFill>
                <a:latin typeface="Calibri"/>
                <a:ea typeface="Calibri"/>
                <a:cs typeface="Calibri"/>
                <a:sym typeface="Calibri"/>
              </a:rPr>
              <a:t>hash(n) = </a:t>
            </a:r>
            <a:r>
              <a:rPr lang="en-US" sz="2200">
                <a:solidFill>
                  <a:srgbClr val="38761D"/>
                </a:solidFill>
                <a:latin typeface="Calibri"/>
                <a:ea typeface="Calibri"/>
                <a:cs typeface="Calibri"/>
                <a:sym typeface="Calibri"/>
              </a:rPr>
              <a:t>SHA256</a:t>
            </a:r>
            <a:r>
              <a:rPr lang="en-US" sz="2200">
                <a:solidFill>
                  <a:schemeClr val="dk1"/>
                </a:solidFill>
                <a:latin typeface="Calibri"/>
                <a:ea typeface="Calibri"/>
                <a:cs typeface="Calibri"/>
                <a:sym typeface="Calibri"/>
              </a:rPr>
              <a:t>( </a:t>
            </a:r>
            <a:r>
              <a:rPr lang="en-US" sz="2200">
                <a:solidFill>
                  <a:srgbClr val="538CD5"/>
                </a:solidFill>
                <a:latin typeface="Calibri"/>
                <a:ea typeface="Calibri"/>
                <a:cs typeface="Calibri"/>
                <a:sym typeface="Calibri"/>
              </a:rPr>
              <a:t>data(n)</a:t>
            </a:r>
            <a:r>
              <a:rPr lang="en-US" sz="2200">
                <a:solidFill>
                  <a:schemeClr val="dk1"/>
                </a:solidFill>
                <a:latin typeface="Calibri"/>
                <a:ea typeface="Calibri"/>
                <a:cs typeface="Calibri"/>
                <a:sym typeface="Calibri"/>
              </a:rPr>
              <a:t>, </a:t>
            </a:r>
            <a:r>
              <a:rPr lang="en-US" sz="2200">
                <a:solidFill>
                  <a:srgbClr val="B45F06"/>
                </a:solidFill>
                <a:latin typeface="Calibri"/>
                <a:ea typeface="Calibri"/>
                <a:cs typeface="Calibri"/>
                <a:sym typeface="Calibri"/>
              </a:rPr>
              <a:t>hash(n-1)</a:t>
            </a:r>
            <a:r>
              <a:rPr lang="en-US" sz="2200">
                <a:solidFill>
                  <a:schemeClr val="dk1"/>
                </a:solidFill>
                <a:latin typeface="Calibri"/>
                <a:ea typeface="Calibri"/>
                <a:cs typeface="Calibri"/>
                <a:sym typeface="Calibri"/>
              </a:rPr>
              <a:t>, other metadata properties )</a:t>
            </a:r>
            <a:endParaRPr sz="22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sz="22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lang="en-US" sz="2200">
                <a:solidFill>
                  <a:schemeClr val="dk1"/>
                </a:solidFill>
                <a:latin typeface="Calibri"/>
                <a:ea typeface="Calibri"/>
                <a:cs typeface="Calibri"/>
                <a:sym typeface="Calibri"/>
              </a:rPr>
              <a:t>SHA256 Hashing algorithm:</a:t>
            </a:r>
            <a:endParaRPr sz="2200">
              <a:solidFill>
                <a:schemeClr val="dk1"/>
              </a:solidFill>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produces a hash that is 256 bits long</a:t>
            </a:r>
            <a:endParaRPr sz="1600">
              <a:solidFill>
                <a:schemeClr val="dk1"/>
              </a:solidFill>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usually represented as a hexadecimal string of length 64</a:t>
            </a:r>
            <a:endParaRPr sz="1600">
              <a:solidFill>
                <a:schemeClr val="dk1"/>
              </a:solidFill>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most popular hashing algorithm</a:t>
            </a:r>
            <a:endParaRPr sz="1600">
              <a:solidFill>
                <a:schemeClr val="dk1"/>
              </a:solidFill>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hasn't</a:t>
            </a:r>
            <a:r>
              <a:rPr lang="en-US" sz="1600">
                <a:solidFill>
                  <a:schemeClr val="dk1"/>
                </a:solidFill>
                <a:latin typeface="Calibri"/>
                <a:ea typeface="Calibri"/>
                <a:cs typeface="Calibri"/>
                <a:sym typeface="Calibri"/>
              </a:rPr>
              <a:t> been cracked yet</a:t>
            </a:r>
            <a:endParaRPr sz="1600">
              <a:solidFill>
                <a:schemeClr val="dk1"/>
              </a:solidFill>
              <a:latin typeface="Calibri"/>
              <a:ea typeface="Calibri"/>
              <a:cs typeface="Calibri"/>
              <a:sym typeface="Calibri"/>
            </a:endParaRPr>
          </a:p>
        </p:txBody>
      </p:sp>
      <p:sp>
        <p:nvSpPr>
          <p:cNvPr id="397" name="Google Shape;397;p46"/>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7"/>
          <p:cNvSpPr txBox="1"/>
          <p:nvPr>
            <p:ph idx="1" type="body"/>
          </p:nvPr>
        </p:nvSpPr>
        <p:spPr>
          <a:xfrm>
            <a:off x="548640" y="620605"/>
            <a:ext cx="9875400" cy="4827600"/>
          </a:xfrm>
          <a:prstGeom prst="rect">
            <a:avLst/>
          </a:prstGeom>
          <a:noFill/>
          <a:ln>
            <a:noFill/>
          </a:ln>
        </p:spPr>
        <p:txBody>
          <a:bodyPr anchorCtr="0" anchor="t" bIns="52225" lIns="104475" spcFirstLastPara="1" rIns="104475" wrap="square" tIns="52225">
            <a:normAutofit/>
          </a:bodyPr>
          <a:lstStyle/>
          <a:p>
            <a:pPr indent="-381000" lvl="0" marL="457200" rtl="0" algn="just">
              <a:lnSpc>
                <a:spcPct val="150000"/>
              </a:lnSpc>
              <a:spcBef>
                <a:spcPts val="0"/>
              </a:spcBef>
              <a:spcAft>
                <a:spcPts val="0"/>
              </a:spcAft>
              <a:buClr>
                <a:srgbClr val="00B0F0"/>
              </a:buClr>
              <a:buSzPts val="2400"/>
              <a:buFont typeface="Calibri"/>
              <a:buChar char="•"/>
            </a:pPr>
            <a:r>
              <a:rPr b="1" lang="en-US" sz="2400">
                <a:solidFill>
                  <a:srgbClr val="888888"/>
                </a:solidFill>
              </a:rPr>
              <a:t>Peer to peer</a:t>
            </a:r>
            <a:endParaRPr b="1" sz="2400">
              <a:solidFill>
                <a:srgbClr val="888888"/>
              </a:solidFill>
            </a:endParaRPr>
          </a:p>
        </p:txBody>
      </p:sp>
      <p:sp>
        <p:nvSpPr>
          <p:cNvPr id="403" name="Google Shape;403;p47"/>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34</a:t>
            </a:r>
            <a:endParaRPr/>
          </a:p>
        </p:txBody>
      </p:sp>
      <p:pic>
        <p:nvPicPr>
          <p:cNvPr id="404" name="Google Shape;404;p47"/>
          <p:cNvPicPr preferRelativeResize="0"/>
          <p:nvPr/>
        </p:nvPicPr>
        <p:blipFill>
          <a:blip r:embed="rId3">
            <a:alphaModFix/>
          </a:blip>
          <a:stretch>
            <a:fillRect/>
          </a:stretch>
        </p:blipFill>
        <p:spPr>
          <a:xfrm>
            <a:off x="6144021" y="1120300"/>
            <a:ext cx="3759451" cy="2083550"/>
          </a:xfrm>
          <a:prstGeom prst="rect">
            <a:avLst/>
          </a:prstGeom>
          <a:noFill/>
          <a:ln>
            <a:noFill/>
          </a:ln>
        </p:spPr>
      </p:pic>
      <p:sp>
        <p:nvSpPr>
          <p:cNvPr id="405" name="Google Shape;405;p47"/>
          <p:cNvSpPr/>
          <p:nvPr/>
        </p:nvSpPr>
        <p:spPr>
          <a:xfrm>
            <a:off x="5967650" y="2241300"/>
            <a:ext cx="852600" cy="852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6" name="Google Shape;406;p47"/>
          <p:cNvPicPr preferRelativeResize="0"/>
          <p:nvPr/>
        </p:nvPicPr>
        <p:blipFill>
          <a:blip r:embed="rId4">
            <a:alphaModFix/>
          </a:blip>
          <a:stretch>
            <a:fillRect/>
          </a:stretch>
        </p:blipFill>
        <p:spPr>
          <a:xfrm>
            <a:off x="5486402" y="4647444"/>
            <a:ext cx="4312775" cy="689050"/>
          </a:xfrm>
          <a:prstGeom prst="rect">
            <a:avLst/>
          </a:prstGeom>
          <a:noFill/>
          <a:ln>
            <a:noFill/>
          </a:ln>
        </p:spPr>
      </p:pic>
      <p:cxnSp>
        <p:nvCxnSpPr>
          <p:cNvPr id="407" name="Google Shape;407;p47"/>
          <p:cNvCxnSpPr>
            <a:stCxn id="405" idx="4"/>
            <a:endCxn id="406" idx="0"/>
          </p:cNvCxnSpPr>
          <p:nvPr/>
        </p:nvCxnSpPr>
        <p:spPr>
          <a:xfrm>
            <a:off x="6393950" y="3093900"/>
            <a:ext cx="1248900" cy="1553400"/>
          </a:xfrm>
          <a:prstGeom prst="straightConnector1">
            <a:avLst/>
          </a:prstGeom>
          <a:noFill/>
          <a:ln cap="flat" cmpd="sng" w="9525">
            <a:solidFill>
              <a:schemeClr val="dk2"/>
            </a:solidFill>
            <a:prstDash val="solid"/>
            <a:round/>
            <a:headEnd len="med" w="med" type="none"/>
            <a:tailEnd len="med" w="med" type="triangle"/>
          </a:ln>
        </p:spPr>
      </p:cxnSp>
      <p:sp>
        <p:nvSpPr>
          <p:cNvPr id="408" name="Google Shape;408;p47"/>
          <p:cNvSpPr txBox="1"/>
          <p:nvPr/>
        </p:nvSpPr>
        <p:spPr>
          <a:xfrm>
            <a:off x="756275" y="1842550"/>
            <a:ext cx="4248900" cy="3840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libri"/>
              <a:buChar char="●"/>
            </a:pPr>
            <a:r>
              <a:rPr lang="en-US" sz="1900">
                <a:latin typeface="Calibri"/>
                <a:ea typeface="Calibri"/>
                <a:cs typeface="Calibri"/>
                <a:sym typeface="Calibri"/>
              </a:rPr>
              <a:t>Any node can communicate with any other node</a:t>
            </a:r>
            <a:endParaRPr sz="1900">
              <a:latin typeface="Calibri"/>
              <a:ea typeface="Calibri"/>
              <a:cs typeface="Calibri"/>
              <a:sym typeface="Calibri"/>
            </a:endParaRPr>
          </a:p>
          <a:p>
            <a:pPr indent="0" lvl="0" marL="457200" rtl="0" algn="l">
              <a:lnSpc>
                <a:spcPct val="115000"/>
              </a:lnSpc>
              <a:spcBef>
                <a:spcPts val="0"/>
              </a:spcBef>
              <a:spcAft>
                <a:spcPts val="0"/>
              </a:spcAft>
              <a:buNone/>
            </a:pPr>
            <a:r>
              <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Char char="●"/>
            </a:pPr>
            <a:r>
              <a:rPr lang="en-US" sz="1900">
                <a:latin typeface="Calibri"/>
                <a:ea typeface="Calibri"/>
                <a:cs typeface="Calibri"/>
                <a:sym typeface="Calibri"/>
              </a:rPr>
              <a:t>Each node holds </a:t>
            </a:r>
            <a:r>
              <a:rPr lang="en-US" sz="1900">
                <a:latin typeface="Calibri"/>
                <a:ea typeface="Calibri"/>
                <a:cs typeface="Calibri"/>
                <a:sym typeface="Calibri"/>
              </a:rPr>
              <a:t>its</a:t>
            </a:r>
            <a:r>
              <a:rPr lang="en-US" sz="1900">
                <a:latin typeface="Calibri"/>
                <a:ea typeface="Calibri"/>
                <a:cs typeface="Calibri"/>
                <a:sym typeface="Calibri"/>
              </a:rPr>
              <a:t> own copy of the blockchain database</a:t>
            </a:r>
            <a:endParaRPr sz="1900">
              <a:latin typeface="Calibri"/>
              <a:ea typeface="Calibri"/>
              <a:cs typeface="Calibri"/>
              <a:sym typeface="Calibri"/>
            </a:endParaRPr>
          </a:p>
          <a:p>
            <a:pPr indent="0" lvl="0" marL="457200" rtl="0" algn="l">
              <a:lnSpc>
                <a:spcPct val="115000"/>
              </a:lnSpc>
              <a:spcBef>
                <a:spcPts val="0"/>
              </a:spcBef>
              <a:spcAft>
                <a:spcPts val="0"/>
              </a:spcAft>
              <a:buNone/>
            </a:pPr>
            <a:r>
              <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Char char="●"/>
            </a:pPr>
            <a:r>
              <a:rPr lang="en-US" sz="1900">
                <a:latin typeface="Calibri"/>
                <a:ea typeface="Calibri"/>
                <a:cs typeface="Calibri"/>
                <a:sym typeface="Calibri"/>
              </a:rPr>
              <a:t>Whenever</a:t>
            </a:r>
            <a:r>
              <a:rPr lang="en-US" sz="1900">
                <a:latin typeface="Calibri"/>
                <a:ea typeface="Calibri"/>
                <a:cs typeface="Calibri"/>
                <a:sym typeface="Calibri"/>
              </a:rPr>
              <a:t> a new block is to be added to the blockchain, each node will check the new block and add it to it’s personal copy of the blockchain</a:t>
            </a:r>
            <a:endParaRPr sz="1900">
              <a:latin typeface="Calibri"/>
              <a:ea typeface="Calibri"/>
              <a:cs typeface="Calibri"/>
              <a:sym typeface="Calibri"/>
            </a:endParaRPr>
          </a:p>
        </p:txBody>
      </p:sp>
      <p:sp>
        <p:nvSpPr>
          <p:cNvPr id="409" name="Google Shape;409;p47"/>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8"/>
          <p:cNvSpPr txBox="1"/>
          <p:nvPr>
            <p:ph idx="1" type="body"/>
          </p:nvPr>
        </p:nvSpPr>
        <p:spPr>
          <a:xfrm>
            <a:off x="548640" y="620605"/>
            <a:ext cx="9875400" cy="4827600"/>
          </a:xfrm>
          <a:prstGeom prst="rect">
            <a:avLst/>
          </a:prstGeom>
          <a:noFill/>
          <a:ln>
            <a:noFill/>
          </a:ln>
        </p:spPr>
        <p:txBody>
          <a:bodyPr anchorCtr="0" anchor="t" bIns="52225" lIns="104475" spcFirstLastPara="1" rIns="104475" wrap="square" tIns="52225">
            <a:normAutofit/>
          </a:bodyPr>
          <a:lstStyle/>
          <a:p>
            <a:pPr indent="-381000" lvl="0" marL="457200" rtl="0" algn="just">
              <a:lnSpc>
                <a:spcPct val="150000"/>
              </a:lnSpc>
              <a:spcBef>
                <a:spcPts val="0"/>
              </a:spcBef>
              <a:spcAft>
                <a:spcPts val="0"/>
              </a:spcAft>
              <a:buClr>
                <a:srgbClr val="00B0F0"/>
              </a:buClr>
              <a:buSzPts val="2400"/>
              <a:buFont typeface="Calibri"/>
              <a:buChar char="•"/>
            </a:pPr>
            <a:r>
              <a:rPr b="1" lang="en-US" sz="2400">
                <a:solidFill>
                  <a:srgbClr val="888888"/>
                </a:solidFill>
              </a:rPr>
              <a:t>Adding blocks to the blockchain</a:t>
            </a:r>
            <a:endParaRPr b="1" sz="2400">
              <a:solidFill>
                <a:srgbClr val="888888"/>
              </a:solidFill>
            </a:endParaRPr>
          </a:p>
        </p:txBody>
      </p:sp>
      <p:sp>
        <p:nvSpPr>
          <p:cNvPr id="415" name="Google Shape;415;p48"/>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35</a:t>
            </a:r>
            <a:endParaRPr/>
          </a:p>
        </p:txBody>
      </p:sp>
      <p:pic>
        <p:nvPicPr>
          <p:cNvPr id="416" name="Google Shape;416;p48"/>
          <p:cNvPicPr preferRelativeResize="0"/>
          <p:nvPr/>
        </p:nvPicPr>
        <p:blipFill>
          <a:blip r:embed="rId3">
            <a:alphaModFix/>
          </a:blip>
          <a:stretch>
            <a:fillRect/>
          </a:stretch>
        </p:blipFill>
        <p:spPr>
          <a:xfrm>
            <a:off x="2088453" y="1557850"/>
            <a:ext cx="6795900" cy="3766400"/>
          </a:xfrm>
          <a:prstGeom prst="rect">
            <a:avLst/>
          </a:prstGeom>
          <a:noFill/>
          <a:ln>
            <a:noFill/>
          </a:ln>
        </p:spPr>
      </p:pic>
      <p:sp>
        <p:nvSpPr>
          <p:cNvPr id="417" name="Google Shape;417;p48"/>
          <p:cNvSpPr/>
          <p:nvPr/>
        </p:nvSpPr>
        <p:spPr>
          <a:xfrm>
            <a:off x="2088450" y="3913125"/>
            <a:ext cx="934200" cy="939300"/>
          </a:xfrm>
          <a:prstGeom prst="ellipse">
            <a:avLst/>
          </a:prstGeom>
          <a:solidFill>
            <a:srgbClr val="E01414">
              <a:alpha val="2360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8" name="Google Shape;418;p48"/>
          <p:cNvCxnSpPr>
            <a:stCxn id="417" idx="3"/>
          </p:cNvCxnSpPr>
          <p:nvPr/>
        </p:nvCxnSpPr>
        <p:spPr>
          <a:xfrm flipH="1">
            <a:off x="1323460" y="4714868"/>
            <a:ext cx="901800" cy="1166700"/>
          </a:xfrm>
          <a:prstGeom prst="straightConnector1">
            <a:avLst/>
          </a:prstGeom>
          <a:noFill/>
          <a:ln cap="flat" cmpd="sng" w="9525">
            <a:solidFill>
              <a:schemeClr val="dk2"/>
            </a:solidFill>
            <a:prstDash val="solid"/>
            <a:round/>
            <a:headEnd len="med" w="med" type="none"/>
            <a:tailEnd len="med" w="med" type="triangle"/>
          </a:ln>
        </p:spPr>
      </p:cxnSp>
      <p:sp>
        <p:nvSpPr>
          <p:cNvPr id="419" name="Google Shape;419;p48"/>
          <p:cNvSpPr/>
          <p:nvPr/>
        </p:nvSpPr>
        <p:spPr>
          <a:xfrm>
            <a:off x="453750" y="607767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8"/>
          <p:cNvSpPr/>
          <p:nvPr/>
        </p:nvSpPr>
        <p:spPr>
          <a:xfrm>
            <a:off x="887975" y="607767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8"/>
          <p:cNvSpPr/>
          <p:nvPr/>
        </p:nvSpPr>
        <p:spPr>
          <a:xfrm>
            <a:off x="1400000" y="607767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8"/>
          <p:cNvSpPr/>
          <p:nvPr/>
        </p:nvSpPr>
        <p:spPr>
          <a:xfrm>
            <a:off x="1912025" y="6077675"/>
            <a:ext cx="288900" cy="288900"/>
          </a:xfrm>
          <a:prstGeom prst="rect">
            <a:avLst/>
          </a:prstGeom>
          <a:solidFill>
            <a:srgbClr val="00B0F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3" name="Google Shape;423;p48"/>
          <p:cNvCxnSpPr>
            <a:endCxn id="420" idx="1"/>
          </p:cNvCxnSpPr>
          <p:nvPr/>
        </p:nvCxnSpPr>
        <p:spPr>
          <a:xfrm>
            <a:off x="742775" y="6222125"/>
            <a:ext cx="145200" cy="0"/>
          </a:xfrm>
          <a:prstGeom prst="straightConnector1">
            <a:avLst/>
          </a:prstGeom>
          <a:noFill/>
          <a:ln cap="flat" cmpd="sng" w="9525">
            <a:solidFill>
              <a:schemeClr val="dk2"/>
            </a:solidFill>
            <a:prstDash val="solid"/>
            <a:round/>
            <a:headEnd len="med" w="med" type="none"/>
            <a:tailEnd len="med" w="med" type="triangle"/>
          </a:ln>
        </p:spPr>
      </p:cxnSp>
      <p:cxnSp>
        <p:nvCxnSpPr>
          <p:cNvPr id="424" name="Google Shape;424;p48"/>
          <p:cNvCxnSpPr>
            <a:endCxn id="421" idx="1"/>
          </p:cNvCxnSpPr>
          <p:nvPr/>
        </p:nvCxnSpPr>
        <p:spPr>
          <a:xfrm>
            <a:off x="1176800" y="6222125"/>
            <a:ext cx="223200" cy="0"/>
          </a:xfrm>
          <a:prstGeom prst="straightConnector1">
            <a:avLst/>
          </a:prstGeom>
          <a:noFill/>
          <a:ln cap="flat" cmpd="sng" w="9525">
            <a:solidFill>
              <a:schemeClr val="dk2"/>
            </a:solidFill>
            <a:prstDash val="solid"/>
            <a:round/>
            <a:headEnd len="med" w="med" type="none"/>
            <a:tailEnd len="med" w="med" type="triangle"/>
          </a:ln>
        </p:spPr>
      </p:cxnSp>
      <p:sp>
        <p:nvSpPr>
          <p:cNvPr id="425" name="Google Shape;425;p48"/>
          <p:cNvSpPr txBox="1"/>
          <p:nvPr/>
        </p:nvSpPr>
        <p:spPr>
          <a:xfrm>
            <a:off x="1688900" y="6395200"/>
            <a:ext cx="1172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00B0F0"/>
                </a:solidFill>
                <a:latin typeface="Karla"/>
                <a:ea typeface="Karla"/>
                <a:cs typeface="Karla"/>
                <a:sym typeface="Karla"/>
              </a:rPr>
              <a:t>new block</a:t>
            </a:r>
            <a:endParaRPr sz="1300">
              <a:solidFill>
                <a:srgbClr val="00B0F0"/>
              </a:solidFill>
              <a:latin typeface="Karla"/>
              <a:ea typeface="Karla"/>
              <a:cs typeface="Karla"/>
              <a:sym typeface="Karla"/>
            </a:endParaRPr>
          </a:p>
        </p:txBody>
      </p:sp>
      <p:cxnSp>
        <p:nvCxnSpPr>
          <p:cNvPr id="426" name="Google Shape;426;p48"/>
          <p:cNvCxnSpPr>
            <a:stCxn id="417" idx="6"/>
          </p:cNvCxnSpPr>
          <p:nvPr/>
        </p:nvCxnSpPr>
        <p:spPr>
          <a:xfrm>
            <a:off x="3022650" y="4382775"/>
            <a:ext cx="1964400" cy="444900"/>
          </a:xfrm>
          <a:prstGeom prst="straightConnector1">
            <a:avLst/>
          </a:prstGeom>
          <a:noFill/>
          <a:ln cap="flat" cmpd="sng" w="28575">
            <a:solidFill>
              <a:srgbClr val="14AF14"/>
            </a:solidFill>
            <a:prstDash val="solid"/>
            <a:round/>
            <a:headEnd len="med" w="med" type="none"/>
            <a:tailEnd len="med" w="med" type="triangle"/>
          </a:ln>
        </p:spPr>
      </p:cxnSp>
      <p:cxnSp>
        <p:nvCxnSpPr>
          <p:cNvPr id="427" name="Google Shape;427;p48"/>
          <p:cNvCxnSpPr>
            <a:stCxn id="417" idx="7"/>
          </p:cNvCxnSpPr>
          <p:nvPr/>
        </p:nvCxnSpPr>
        <p:spPr>
          <a:xfrm flipH="1" rot="10800000">
            <a:off x="2885840" y="2499682"/>
            <a:ext cx="5042100" cy="1551000"/>
          </a:xfrm>
          <a:prstGeom prst="straightConnector1">
            <a:avLst/>
          </a:prstGeom>
          <a:noFill/>
          <a:ln cap="flat" cmpd="sng" w="28575">
            <a:solidFill>
              <a:srgbClr val="14AF14"/>
            </a:solidFill>
            <a:prstDash val="solid"/>
            <a:round/>
            <a:headEnd len="med" w="med" type="none"/>
            <a:tailEnd len="med" w="med" type="triangle"/>
          </a:ln>
        </p:spPr>
      </p:cxnSp>
      <p:cxnSp>
        <p:nvCxnSpPr>
          <p:cNvPr id="428" name="Google Shape;428;p48"/>
          <p:cNvCxnSpPr>
            <a:stCxn id="417" idx="0"/>
          </p:cNvCxnSpPr>
          <p:nvPr/>
        </p:nvCxnSpPr>
        <p:spPr>
          <a:xfrm flipH="1" rot="10800000">
            <a:off x="2555550" y="2977425"/>
            <a:ext cx="5400" cy="935700"/>
          </a:xfrm>
          <a:prstGeom prst="straightConnector1">
            <a:avLst/>
          </a:prstGeom>
          <a:noFill/>
          <a:ln cap="flat" cmpd="sng" w="28575">
            <a:solidFill>
              <a:srgbClr val="14AF14"/>
            </a:solidFill>
            <a:prstDash val="solid"/>
            <a:round/>
            <a:headEnd len="med" w="med" type="none"/>
            <a:tailEnd len="med" w="med" type="triangle"/>
          </a:ln>
        </p:spPr>
      </p:cxnSp>
      <p:cxnSp>
        <p:nvCxnSpPr>
          <p:cNvPr id="429" name="Google Shape;429;p48"/>
          <p:cNvCxnSpPr>
            <a:stCxn id="417" idx="7"/>
          </p:cNvCxnSpPr>
          <p:nvPr/>
        </p:nvCxnSpPr>
        <p:spPr>
          <a:xfrm flipH="1" rot="10800000">
            <a:off x="2885840" y="2389282"/>
            <a:ext cx="2248200" cy="1661400"/>
          </a:xfrm>
          <a:prstGeom prst="straightConnector1">
            <a:avLst/>
          </a:prstGeom>
          <a:noFill/>
          <a:ln cap="flat" cmpd="sng" w="28575">
            <a:solidFill>
              <a:srgbClr val="14AF14"/>
            </a:solidFill>
            <a:prstDash val="solid"/>
            <a:round/>
            <a:headEnd len="med" w="med" type="none"/>
            <a:tailEnd len="med" w="med" type="triangle"/>
          </a:ln>
        </p:spPr>
      </p:cxnSp>
      <p:cxnSp>
        <p:nvCxnSpPr>
          <p:cNvPr id="430" name="Google Shape;430;p48"/>
          <p:cNvCxnSpPr>
            <a:stCxn id="417" idx="7"/>
          </p:cNvCxnSpPr>
          <p:nvPr/>
        </p:nvCxnSpPr>
        <p:spPr>
          <a:xfrm flipH="1" rot="10800000">
            <a:off x="2885840" y="4043482"/>
            <a:ext cx="5189100" cy="7200"/>
          </a:xfrm>
          <a:prstGeom prst="straightConnector1">
            <a:avLst/>
          </a:prstGeom>
          <a:noFill/>
          <a:ln cap="flat" cmpd="sng" w="28575">
            <a:solidFill>
              <a:srgbClr val="14AF14"/>
            </a:solidFill>
            <a:prstDash val="solid"/>
            <a:round/>
            <a:headEnd len="med" w="med" type="none"/>
            <a:tailEnd len="med" w="med" type="triangle"/>
          </a:ln>
        </p:spPr>
      </p:cxnSp>
      <p:sp>
        <p:nvSpPr>
          <p:cNvPr id="431" name="Google Shape;431;p48"/>
          <p:cNvSpPr/>
          <p:nvPr/>
        </p:nvSpPr>
        <p:spPr>
          <a:xfrm>
            <a:off x="7927950" y="3913125"/>
            <a:ext cx="934200" cy="939300"/>
          </a:xfrm>
          <a:prstGeom prst="ellipse">
            <a:avLst/>
          </a:prstGeom>
          <a:solidFill>
            <a:srgbClr val="128DCB">
              <a:alpha val="23600"/>
            </a:srgbClr>
          </a:solidFill>
          <a:ln cap="flat" cmpd="sng" w="19050">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2" name="Google Shape;432;p48"/>
          <p:cNvCxnSpPr>
            <a:stCxn id="431" idx="4"/>
          </p:cNvCxnSpPr>
          <p:nvPr/>
        </p:nvCxnSpPr>
        <p:spPr>
          <a:xfrm>
            <a:off x="8395050" y="4852425"/>
            <a:ext cx="15000" cy="876600"/>
          </a:xfrm>
          <a:prstGeom prst="straightConnector1">
            <a:avLst/>
          </a:prstGeom>
          <a:noFill/>
          <a:ln cap="flat" cmpd="sng" w="9525">
            <a:solidFill>
              <a:schemeClr val="dk2"/>
            </a:solidFill>
            <a:prstDash val="solid"/>
            <a:round/>
            <a:headEnd len="med" w="med" type="none"/>
            <a:tailEnd len="med" w="med" type="triangle"/>
          </a:ln>
        </p:spPr>
      </p:cxnSp>
      <p:sp>
        <p:nvSpPr>
          <p:cNvPr id="433" name="Google Shape;433;p48"/>
          <p:cNvSpPr/>
          <p:nvPr/>
        </p:nvSpPr>
        <p:spPr>
          <a:xfrm>
            <a:off x="7540350" y="592527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8"/>
          <p:cNvSpPr/>
          <p:nvPr/>
        </p:nvSpPr>
        <p:spPr>
          <a:xfrm>
            <a:off x="7974575" y="592527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8"/>
          <p:cNvSpPr/>
          <p:nvPr/>
        </p:nvSpPr>
        <p:spPr>
          <a:xfrm>
            <a:off x="8486600" y="592527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8"/>
          <p:cNvSpPr/>
          <p:nvPr/>
        </p:nvSpPr>
        <p:spPr>
          <a:xfrm>
            <a:off x="8998625" y="592527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7" name="Google Shape;437;p48"/>
          <p:cNvCxnSpPr>
            <a:endCxn id="434" idx="1"/>
          </p:cNvCxnSpPr>
          <p:nvPr/>
        </p:nvCxnSpPr>
        <p:spPr>
          <a:xfrm>
            <a:off x="7829375" y="6069725"/>
            <a:ext cx="145200" cy="0"/>
          </a:xfrm>
          <a:prstGeom prst="straightConnector1">
            <a:avLst/>
          </a:prstGeom>
          <a:noFill/>
          <a:ln cap="flat" cmpd="sng" w="9525">
            <a:solidFill>
              <a:schemeClr val="dk2"/>
            </a:solidFill>
            <a:prstDash val="solid"/>
            <a:round/>
            <a:headEnd len="med" w="med" type="none"/>
            <a:tailEnd len="med" w="med" type="triangle"/>
          </a:ln>
        </p:spPr>
      </p:cxnSp>
      <p:cxnSp>
        <p:nvCxnSpPr>
          <p:cNvPr id="438" name="Google Shape;438;p48"/>
          <p:cNvCxnSpPr>
            <a:endCxn id="435" idx="1"/>
          </p:cNvCxnSpPr>
          <p:nvPr/>
        </p:nvCxnSpPr>
        <p:spPr>
          <a:xfrm>
            <a:off x="8263400" y="6069725"/>
            <a:ext cx="223200" cy="0"/>
          </a:xfrm>
          <a:prstGeom prst="straightConnector1">
            <a:avLst/>
          </a:prstGeom>
          <a:noFill/>
          <a:ln cap="flat" cmpd="sng" w="9525">
            <a:solidFill>
              <a:schemeClr val="dk2"/>
            </a:solidFill>
            <a:prstDash val="solid"/>
            <a:round/>
            <a:headEnd len="med" w="med" type="none"/>
            <a:tailEnd len="med" w="med" type="triangle"/>
          </a:ln>
        </p:spPr>
      </p:cxnSp>
      <p:sp>
        <p:nvSpPr>
          <p:cNvPr id="439" name="Google Shape;439;p48"/>
          <p:cNvSpPr txBox="1"/>
          <p:nvPr/>
        </p:nvSpPr>
        <p:spPr>
          <a:xfrm>
            <a:off x="8775500" y="6242800"/>
            <a:ext cx="1172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00B0F0"/>
                </a:solidFill>
                <a:latin typeface="Karla"/>
                <a:ea typeface="Karla"/>
                <a:cs typeface="Karla"/>
                <a:sym typeface="Karla"/>
              </a:rPr>
              <a:t>new block added</a:t>
            </a:r>
            <a:endParaRPr sz="1300">
              <a:solidFill>
                <a:srgbClr val="00B0F0"/>
              </a:solidFill>
              <a:latin typeface="Karla"/>
              <a:ea typeface="Karla"/>
              <a:cs typeface="Karla"/>
              <a:sym typeface="Karla"/>
            </a:endParaRPr>
          </a:p>
        </p:txBody>
      </p:sp>
      <p:cxnSp>
        <p:nvCxnSpPr>
          <p:cNvPr id="440" name="Google Shape;440;p48"/>
          <p:cNvCxnSpPr>
            <a:stCxn id="435" idx="3"/>
            <a:endCxn id="436" idx="1"/>
          </p:cNvCxnSpPr>
          <p:nvPr/>
        </p:nvCxnSpPr>
        <p:spPr>
          <a:xfrm>
            <a:off x="8775500" y="6069725"/>
            <a:ext cx="223200" cy="0"/>
          </a:xfrm>
          <a:prstGeom prst="straightConnector1">
            <a:avLst/>
          </a:prstGeom>
          <a:noFill/>
          <a:ln cap="flat" cmpd="sng" w="9525">
            <a:solidFill>
              <a:schemeClr val="dk2"/>
            </a:solidFill>
            <a:prstDash val="solid"/>
            <a:round/>
            <a:headEnd len="med" w="med" type="none"/>
            <a:tailEnd len="med" w="med" type="triangle"/>
          </a:ln>
        </p:spPr>
      </p:cxnSp>
      <p:sp>
        <p:nvSpPr>
          <p:cNvPr id="441" name="Google Shape;441;p48"/>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9"/>
          <p:cNvSpPr txBox="1"/>
          <p:nvPr>
            <p:ph idx="1" type="body"/>
          </p:nvPr>
        </p:nvSpPr>
        <p:spPr>
          <a:xfrm>
            <a:off x="548640" y="620605"/>
            <a:ext cx="9875400" cy="4827600"/>
          </a:xfrm>
          <a:prstGeom prst="rect">
            <a:avLst/>
          </a:prstGeom>
          <a:noFill/>
          <a:ln>
            <a:noFill/>
          </a:ln>
        </p:spPr>
        <p:txBody>
          <a:bodyPr anchorCtr="0" anchor="t" bIns="52225" lIns="104475" spcFirstLastPara="1" rIns="104475" wrap="square" tIns="52225">
            <a:normAutofit/>
          </a:bodyPr>
          <a:lstStyle/>
          <a:p>
            <a:pPr indent="-381000" lvl="0" marL="457200" rtl="0" algn="just">
              <a:lnSpc>
                <a:spcPct val="150000"/>
              </a:lnSpc>
              <a:spcBef>
                <a:spcPts val="0"/>
              </a:spcBef>
              <a:spcAft>
                <a:spcPts val="0"/>
              </a:spcAft>
              <a:buClr>
                <a:srgbClr val="00B0F0"/>
              </a:buClr>
              <a:buSzPts val="2400"/>
              <a:buFont typeface="Calibri"/>
              <a:buChar char="•"/>
            </a:pPr>
            <a:r>
              <a:rPr b="1" lang="en-US" sz="2400">
                <a:solidFill>
                  <a:srgbClr val="888888"/>
                </a:solidFill>
              </a:rPr>
              <a:t>Cryptocurrency</a:t>
            </a:r>
            <a:endParaRPr b="1" sz="2400">
              <a:solidFill>
                <a:srgbClr val="888888"/>
              </a:solidFill>
            </a:endParaRPr>
          </a:p>
        </p:txBody>
      </p:sp>
      <p:sp>
        <p:nvSpPr>
          <p:cNvPr id="447" name="Google Shape;447;p49"/>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36</a:t>
            </a:r>
            <a:endParaRPr/>
          </a:p>
        </p:txBody>
      </p:sp>
      <p:sp>
        <p:nvSpPr>
          <p:cNvPr id="448" name="Google Shape;448;p49"/>
          <p:cNvSpPr txBox="1"/>
          <p:nvPr/>
        </p:nvSpPr>
        <p:spPr>
          <a:xfrm>
            <a:off x="773250" y="1352400"/>
            <a:ext cx="9426300" cy="5160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libri"/>
              <a:buAutoNum type="arabicPeriod"/>
            </a:pPr>
            <a:r>
              <a:rPr lang="en-US" sz="1900">
                <a:latin typeface="Calibri"/>
                <a:ea typeface="Calibri"/>
                <a:cs typeface="Calibri"/>
                <a:sym typeface="Calibri"/>
              </a:rPr>
              <a:t>Digital money that is bought with real money</a:t>
            </a:r>
            <a:endParaRPr sz="1900">
              <a:latin typeface="Calibri"/>
              <a:ea typeface="Calibri"/>
              <a:cs typeface="Calibri"/>
              <a:sym typeface="Calibri"/>
            </a:endParaRPr>
          </a:p>
          <a:p>
            <a:pPr indent="0" lvl="0" marL="457200" rtl="0" algn="l">
              <a:lnSpc>
                <a:spcPct val="115000"/>
              </a:lnSpc>
              <a:spcBef>
                <a:spcPts val="0"/>
              </a:spcBef>
              <a:spcAft>
                <a:spcPts val="0"/>
              </a:spcAft>
              <a:buNone/>
            </a:pPr>
            <a:r>
              <a:t/>
            </a:r>
            <a:endParaRPr sz="11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AutoNum type="arabicPeriod"/>
            </a:pPr>
            <a:r>
              <a:rPr lang="en-US" sz="1900">
                <a:latin typeface="Calibri"/>
                <a:ea typeface="Calibri"/>
                <a:cs typeface="Calibri"/>
                <a:sym typeface="Calibri"/>
              </a:rPr>
              <a:t>Bitcoin, Ethereum, Litecoin, Nexo</a:t>
            </a:r>
            <a:endParaRPr sz="1900">
              <a:latin typeface="Calibri"/>
              <a:ea typeface="Calibri"/>
              <a:cs typeface="Calibri"/>
              <a:sym typeface="Calibri"/>
            </a:endParaRPr>
          </a:p>
          <a:p>
            <a:pPr indent="0" lvl="0" marL="457200" rtl="0" algn="l">
              <a:lnSpc>
                <a:spcPct val="115000"/>
              </a:lnSpc>
              <a:spcBef>
                <a:spcPts val="0"/>
              </a:spcBef>
              <a:spcAft>
                <a:spcPts val="0"/>
              </a:spcAft>
              <a:buNone/>
            </a:pPr>
            <a:r>
              <a:t/>
            </a:r>
            <a:endParaRPr sz="11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AutoNum type="arabicPeriod"/>
            </a:pPr>
            <a:r>
              <a:rPr lang="en-US" sz="1900">
                <a:latin typeface="Calibri"/>
                <a:ea typeface="Calibri"/>
                <a:cs typeface="Calibri"/>
                <a:sym typeface="Calibri"/>
              </a:rPr>
              <a:t>Value of the cryptocurrency can change at any time (volatile, fluctuates)</a:t>
            </a:r>
            <a:endParaRPr sz="1900">
              <a:latin typeface="Calibri"/>
              <a:ea typeface="Calibri"/>
              <a:cs typeface="Calibri"/>
              <a:sym typeface="Calibri"/>
            </a:endParaRPr>
          </a:p>
          <a:p>
            <a:pPr indent="0" lvl="0" marL="457200" rtl="0" algn="l">
              <a:lnSpc>
                <a:spcPct val="115000"/>
              </a:lnSpc>
              <a:spcBef>
                <a:spcPts val="0"/>
              </a:spcBef>
              <a:spcAft>
                <a:spcPts val="0"/>
              </a:spcAft>
              <a:buNone/>
            </a:pPr>
            <a:r>
              <a:t/>
            </a:r>
            <a:endParaRPr sz="11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AutoNum type="arabicPeriod"/>
            </a:pPr>
            <a:r>
              <a:rPr lang="en-US" sz="1900">
                <a:latin typeface="Calibri"/>
                <a:ea typeface="Calibri"/>
                <a:cs typeface="Calibri"/>
                <a:sym typeface="Calibri"/>
              </a:rPr>
              <a:t>Creating </a:t>
            </a:r>
            <a:r>
              <a:rPr lang="en-US" sz="1900">
                <a:latin typeface="Calibri"/>
                <a:ea typeface="Calibri"/>
                <a:cs typeface="Calibri"/>
                <a:sym typeface="Calibri"/>
              </a:rPr>
              <a:t>currency</a:t>
            </a:r>
            <a:r>
              <a:rPr lang="en-US" sz="1900">
                <a:latin typeface="Calibri"/>
                <a:ea typeface="Calibri"/>
                <a:cs typeface="Calibri"/>
                <a:sym typeface="Calibri"/>
              </a:rPr>
              <a:t> -&gt; mining/creating a block in the blockchain</a:t>
            </a:r>
            <a:endParaRPr sz="1900">
              <a:latin typeface="Calibri"/>
              <a:ea typeface="Calibri"/>
              <a:cs typeface="Calibri"/>
              <a:sym typeface="Calibri"/>
            </a:endParaRPr>
          </a:p>
          <a:p>
            <a:pPr indent="0" lvl="0" marL="457200" rtl="0" algn="l">
              <a:lnSpc>
                <a:spcPct val="115000"/>
              </a:lnSpc>
              <a:spcBef>
                <a:spcPts val="0"/>
              </a:spcBef>
              <a:spcAft>
                <a:spcPts val="0"/>
              </a:spcAft>
              <a:buNone/>
            </a:pPr>
            <a:r>
              <a:t/>
            </a:r>
            <a:endParaRPr sz="11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AutoNum type="arabicPeriod"/>
            </a:pPr>
            <a:r>
              <a:rPr lang="en-US" sz="1900">
                <a:latin typeface="Calibri"/>
                <a:ea typeface="Calibri"/>
                <a:cs typeface="Calibri"/>
                <a:sym typeface="Calibri"/>
              </a:rPr>
              <a:t>People called ‘miners’ will create/mine this currency and will be paid some money for their efforts</a:t>
            </a:r>
            <a:endParaRPr sz="1900">
              <a:latin typeface="Calibri"/>
              <a:ea typeface="Calibri"/>
              <a:cs typeface="Calibri"/>
              <a:sym typeface="Calibri"/>
            </a:endParaRPr>
          </a:p>
          <a:p>
            <a:pPr indent="0" lvl="0" marL="457200" rtl="0" algn="l">
              <a:lnSpc>
                <a:spcPct val="115000"/>
              </a:lnSpc>
              <a:spcBef>
                <a:spcPts val="0"/>
              </a:spcBef>
              <a:spcAft>
                <a:spcPts val="0"/>
              </a:spcAft>
              <a:buNone/>
            </a:pPr>
            <a:r>
              <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AutoNum type="arabicPeriod"/>
            </a:pPr>
            <a:r>
              <a:rPr b="1" lang="en-US" sz="1900">
                <a:latin typeface="Calibri"/>
                <a:ea typeface="Calibri"/>
                <a:cs typeface="Calibri"/>
                <a:sym typeface="Calibri"/>
              </a:rPr>
              <a:t>Application of </a:t>
            </a:r>
            <a:r>
              <a:rPr b="1" lang="en-US" sz="1900">
                <a:latin typeface="Calibri"/>
                <a:ea typeface="Calibri"/>
                <a:cs typeface="Calibri"/>
                <a:sym typeface="Calibri"/>
              </a:rPr>
              <a:t>Cryptocurrency</a:t>
            </a:r>
            <a:r>
              <a:rPr b="1" lang="en-US" sz="1900">
                <a:latin typeface="Calibri"/>
                <a:ea typeface="Calibri"/>
                <a:cs typeface="Calibri"/>
                <a:sym typeface="Calibri"/>
              </a:rPr>
              <a:t> in our project :</a:t>
            </a:r>
            <a:endParaRPr b="1" sz="1900">
              <a:latin typeface="Calibri"/>
              <a:ea typeface="Calibri"/>
              <a:cs typeface="Calibri"/>
              <a:sym typeface="Calibri"/>
            </a:endParaRPr>
          </a:p>
          <a:p>
            <a:pPr indent="0" lvl="0" marL="457200" rtl="0" algn="l">
              <a:lnSpc>
                <a:spcPct val="115000"/>
              </a:lnSpc>
              <a:spcBef>
                <a:spcPts val="0"/>
              </a:spcBef>
              <a:spcAft>
                <a:spcPts val="0"/>
              </a:spcAft>
              <a:buNone/>
            </a:pPr>
            <a:r>
              <a:t/>
            </a:r>
            <a:endParaRPr sz="1900">
              <a:latin typeface="Calibri"/>
              <a:ea typeface="Calibri"/>
              <a:cs typeface="Calibri"/>
              <a:sym typeface="Calibri"/>
            </a:endParaRPr>
          </a:p>
          <a:p>
            <a:pPr indent="0" lvl="0" marL="457200" rtl="0" algn="l">
              <a:lnSpc>
                <a:spcPct val="150000"/>
              </a:lnSpc>
              <a:spcBef>
                <a:spcPts val="0"/>
              </a:spcBef>
              <a:spcAft>
                <a:spcPts val="0"/>
              </a:spcAft>
              <a:buNone/>
            </a:pPr>
            <a:r>
              <a:rPr lang="en-US" sz="1900">
                <a:latin typeface="Calibri"/>
                <a:ea typeface="Calibri"/>
                <a:cs typeface="Calibri"/>
                <a:sym typeface="Calibri"/>
              </a:rPr>
              <a:t>1.  Any transaction that takes place within our decentralized social network will take place through cryptocurrency</a:t>
            </a:r>
            <a:endParaRPr sz="1900">
              <a:latin typeface="Calibri"/>
              <a:ea typeface="Calibri"/>
              <a:cs typeface="Calibri"/>
              <a:sym typeface="Calibri"/>
            </a:endParaRPr>
          </a:p>
          <a:p>
            <a:pPr indent="0" lvl="0" marL="457200" rtl="0" algn="l">
              <a:lnSpc>
                <a:spcPct val="150000"/>
              </a:lnSpc>
              <a:spcBef>
                <a:spcPts val="0"/>
              </a:spcBef>
              <a:spcAft>
                <a:spcPts val="0"/>
              </a:spcAft>
              <a:buNone/>
            </a:pPr>
            <a:r>
              <a:rPr lang="en-US" sz="1900">
                <a:latin typeface="Calibri"/>
                <a:ea typeface="Calibri"/>
                <a:cs typeface="Calibri"/>
                <a:sym typeface="Calibri"/>
              </a:rPr>
              <a:t>2. We plan to create our own currency temporarily called </a:t>
            </a:r>
            <a:r>
              <a:rPr lang="en-US" sz="1900">
                <a:solidFill>
                  <a:srgbClr val="00B0F0"/>
                </a:solidFill>
                <a:latin typeface="Calibri"/>
                <a:ea typeface="Calibri"/>
                <a:cs typeface="Calibri"/>
                <a:sym typeface="Calibri"/>
              </a:rPr>
              <a:t>‘BitRupee’</a:t>
            </a:r>
            <a:endParaRPr sz="1900">
              <a:solidFill>
                <a:srgbClr val="00B0F0"/>
              </a:solidFill>
              <a:latin typeface="Calibri"/>
              <a:ea typeface="Calibri"/>
              <a:cs typeface="Calibri"/>
              <a:sym typeface="Calibri"/>
            </a:endParaRPr>
          </a:p>
        </p:txBody>
      </p:sp>
      <p:sp>
        <p:nvSpPr>
          <p:cNvPr id="449" name="Google Shape;449;p49"/>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0"/>
          <p:cNvSpPr txBox="1"/>
          <p:nvPr>
            <p:ph idx="1" type="body"/>
          </p:nvPr>
        </p:nvSpPr>
        <p:spPr>
          <a:xfrm>
            <a:off x="548640" y="620605"/>
            <a:ext cx="9875400" cy="4827600"/>
          </a:xfrm>
          <a:prstGeom prst="rect">
            <a:avLst/>
          </a:prstGeom>
          <a:noFill/>
          <a:ln>
            <a:noFill/>
          </a:ln>
        </p:spPr>
        <p:txBody>
          <a:bodyPr anchorCtr="0" anchor="t" bIns="52225" lIns="104475" spcFirstLastPara="1" rIns="104475" wrap="square" tIns="52225">
            <a:normAutofit/>
          </a:bodyPr>
          <a:lstStyle/>
          <a:p>
            <a:pPr indent="-381000" lvl="0" marL="457200" rtl="0" algn="just">
              <a:lnSpc>
                <a:spcPct val="150000"/>
              </a:lnSpc>
              <a:spcBef>
                <a:spcPts val="0"/>
              </a:spcBef>
              <a:spcAft>
                <a:spcPts val="0"/>
              </a:spcAft>
              <a:buClr>
                <a:srgbClr val="00B0F0"/>
              </a:buClr>
              <a:buSzPts val="2400"/>
              <a:buFont typeface="Calibri"/>
              <a:buChar char="•"/>
            </a:pPr>
            <a:r>
              <a:rPr b="1" lang="en-US" sz="2400">
                <a:solidFill>
                  <a:srgbClr val="888888"/>
                </a:solidFill>
              </a:rPr>
              <a:t>Conclusion</a:t>
            </a:r>
            <a:endParaRPr b="1" sz="2400">
              <a:solidFill>
                <a:srgbClr val="888888"/>
              </a:solidFill>
            </a:endParaRPr>
          </a:p>
        </p:txBody>
      </p:sp>
      <p:sp>
        <p:nvSpPr>
          <p:cNvPr id="455" name="Google Shape;455;p50"/>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37</a:t>
            </a:r>
            <a:endParaRPr/>
          </a:p>
        </p:txBody>
      </p:sp>
      <p:sp>
        <p:nvSpPr>
          <p:cNvPr id="456" name="Google Shape;456;p50"/>
          <p:cNvSpPr txBox="1"/>
          <p:nvPr/>
        </p:nvSpPr>
        <p:spPr>
          <a:xfrm>
            <a:off x="773250" y="1352400"/>
            <a:ext cx="9426300" cy="22320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In this seminar we have discussed the structure, implementation and applications of blockchain technology. </a:t>
            </a:r>
            <a:endParaRPr sz="1900">
              <a:solidFill>
                <a:schemeClr val="dk1"/>
              </a:solidFill>
              <a:latin typeface="Calibri"/>
              <a:ea typeface="Calibri"/>
              <a:cs typeface="Calibri"/>
              <a:sym typeface="Calibri"/>
            </a:endParaRPr>
          </a:p>
          <a:p>
            <a:pPr indent="-349250" lvl="0" marL="457200" rtl="0" algn="l">
              <a:lnSpc>
                <a:spcPct val="15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We studied the application of blockchain in cryptocurrencies </a:t>
            </a:r>
            <a:endParaRPr sz="1900">
              <a:solidFill>
                <a:schemeClr val="dk1"/>
              </a:solidFill>
              <a:latin typeface="Calibri"/>
              <a:ea typeface="Calibri"/>
              <a:cs typeface="Calibri"/>
              <a:sym typeface="Calibri"/>
            </a:endParaRPr>
          </a:p>
          <a:p>
            <a:pPr indent="-349250" lvl="0" marL="457200" rtl="0" algn="l">
              <a:lnSpc>
                <a:spcPct val="15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We aim to apply this knowledge in the development of our project of creating a decentralized social network using blockchain.</a:t>
            </a:r>
            <a:endParaRPr sz="1900">
              <a:solidFill>
                <a:schemeClr val="dk1"/>
              </a:solidFill>
              <a:latin typeface="Calibri"/>
              <a:ea typeface="Calibri"/>
              <a:cs typeface="Calibri"/>
              <a:sym typeface="Calibri"/>
            </a:endParaRPr>
          </a:p>
        </p:txBody>
      </p:sp>
      <p:sp>
        <p:nvSpPr>
          <p:cNvPr id="457" name="Google Shape;457;p50"/>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1"/>
          <p:cNvSpPr txBox="1"/>
          <p:nvPr>
            <p:ph idx="1" type="body"/>
          </p:nvPr>
        </p:nvSpPr>
        <p:spPr>
          <a:xfrm>
            <a:off x="548640" y="620605"/>
            <a:ext cx="9875400" cy="4827600"/>
          </a:xfrm>
          <a:prstGeom prst="rect">
            <a:avLst/>
          </a:prstGeom>
          <a:noFill/>
          <a:ln>
            <a:noFill/>
          </a:ln>
        </p:spPr>
        <p:txBody>
          <a:bodyPr anchorCtr="0" anchor="t" bIns="52225" lIns="104475" spcFirstLastPara="1" rIns="104475" wrap="square" tIns="52225">
            <a:normAutofit/>
          </a:bodyPr>
          <a:lstStyle/>
          <a:p>
            <a:pPr indent="-381000" lvl="0" marL="457200" rtl="0" algn="just">
              <a:lnSpc>
                <a:spcPct val="150000"/>
              </a:lnSpc>
              <a:spcBef>
                <a:spcPts val="0"/>
              </a:spcBef>
              <a:spcAft>
                <a:spcPts val="0"/>
              </a:spcAft>
              <a:buClr>
                <a:srgbClr val="00B0F0"/>
              </a:buClr>
              <a:buSzPts val="2400"/>
              <a:buFont typeface="Calibri"/>
              <a:buChar char="•"/>
            </a:pPr>
            <a:r>
              <a:rPr b="1" lang="en-US" sz="2400">
                <a:solidFill>
                  <a:srgbClr val="888888"/>
                </a:solidFill>
              </a:rPr>
              <a:t>References</a:t>
            </a:r>
            <a:endParaRPr b="1" sz="2400">
              <a:solidFill>
                <a:srgbClr val="888888"/>
              </a:solidFill>
            </a:endParaRPr>
          </a:p>
        </p:txBody>
      </p:sp>
      <p:sp>
        <p:nvSpPr>
          <p:cNvPr id="463" name="Google Shape;463;p51"/>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38</a:t>
            </a:r>
            <a:endParaRPr/>
          </a:p>
        </p:txBody>
      </p:sp>
      <p:sp>
        <p:nvSpPr>
          <p:cNvPr id="464" name="Google Shape;464;p51"/>
          <p:cNvSpPr txBox="1"/>
          <p:nvPr/>
        </p:nvSpPr>
        <p:spPr>
          <a:xfrm>
            <a:off x="773250" y="1352400"/>
            <a:ext cx="9426300" cy="43713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Almekhlafi, S., &amp; Al-Shaibany, N. (2021). The Literature Review of Blockchain Adoption. Asian Journal of Research in Computer Science, 7(2), 29-50. </a:t>
            </a:r>
            <a:r>
              <a:rPr lang="en-US" sz="1700" u="sng">
                <a:solidFill>
                  <a:schemeClr val="hlink"/>
                </a:solidFill>
                <a:latin typeface="Calibri"/>
                <a:ea typeface="Calibri"/>
                <a:cs typeface="Calibri"/>
                <a:sym typeface="Calibri"/>
                <a:hlinkClick r:id="rId3"/>
              </a:rPr>
              <a:t>https://doi.org/10.9734/ajrcos/2021/v7i230177</a:t>
            </a:r>
            <a:endParaRPr sz="1700">
              <a:solidFill>
                <a:schemeClr val="dk1"/>
              </a:solidFill>
              <a:latin typeface="Calibri"/>
              <a:ea typeface="Calibri"/>
              <a:cs typeface="Calibri"/>
              <a:sym typeface="Calibri"/>
            </a:endParaRPr>
          </a:p>
          <a:p>
            <a:pPr indent="-336550" lvl="0" marL="457200" rtl="0" algn="l">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Fauzi, Muhammad &amp; Paiman, Norazha. (2020). Bitcoin and Cryptocurrency: Challenges, Opportunities and Future Works. Journal of Asian Finance Economics and Business. 7. 695-704. 10.13106/jafeb.2020.vol7.no8.695.</a:t>
            </a:r>
            <a:endParaRPr sz="1700">
              <a:solidFill>
                <a:schemeClr val="dk1"/>
              </a:solidFill>
              <a:latin typeface="Calibri"/>
              <a:ea typeface="Calibri"/>
              <a:cs typeface="Calibri"/>
              <a:sym typeface="Calibri"/>
            </a:endParaRPr>
          </a:p>
          <a:p>
            <a:pPr indent="-336550" lvl="0" marL="457200" rtl="0" algn="l">
              <a:lnSpc>
                <a:spcPct val="150000"/>
              </a:lnSpc>
              <a:spcBef>
                <a:spcPts val="0"/>
              </a:spcBef>
              <a:spcAft>
                <a:spcPts val="0"/>
              </a:spcAft>
              <a:buClr>
                <a:schemeClr val="dk1"/>
              </a:buClr>
              <a:buSzPts val="1700"/>
              <a:buFont typeface="Calibri"/>
              <a:buChar char="●"/>
            </a:pPr>
            <a:r>
              <a:rPr lang="en-US" sz="1700">
                <a:solidFill>
                  <a:srgbClr val="232323"/>
                </a:solidFill>
                <a:highlight>
                  <a:srgbClr val="FFFFFF"/>
                </a:highlight>
                <a:latin typeface="Calibri"/>
                <a:ea typeface="Calibri"/>
                <a:cs typeface="Calibri"/>
                <a:sym typeface="Calibri"/>
              </a:rPr>
              <a:t>Nakamoto, S. (2008) Bitcoin: A Peer-to-Peer Electronic Cash System. </a:t>
            </a:r>
            <a:r>
              <a:rPr lang="en-US" sz="1700" u="sng">
                <a:solidFill>
                  <a:schemeClr val="hlink"/>
                </a:solidFill>
                <a:highlight>
                  <a:srgbClr val="FFFFFF"/>
                </a:highlight>
                <a:latin typeface="Calibri"/>
                <a:ea typeface="Calibri"/>
                <a:cs typeface="Calibri"/>
                <a:sym typeface="Calibri"/>
                <a:hlinkClick r:id="rId4"/>
              </a:rPr>
              <a:t>https://bitcoin.org/bitcoin.pdf</a:t>
            </a:r>
            <a:endParaRPr sz="1700">
              <a:solidFill>
                <a:srgbClr val="232323"/>
              </a:solidFill>
              <a:highlight>
                <a:srgbClr val="FFFFFF"/>
              </a:highlight>
              <a:latin typeface="Calibri"/>
              <a:ea typeface="Calibri"/>
              <a:cs typeface="Calibri"/>
              <a:sym typeface="Calibri"/>
            </a:endParaRPr>
          </a:p>
          <a:p>
            <a:pPr indent="-336550" lvl="0" marL="457200" rtl="0" algn="l">
              <a:lnSpc>
                <a:spcPct val="150000"/>
              </a:lnSpc>
              <a:spcBef>
                <a:spcPts val="0"/>
              </a:spcBef>
              <a:spcAft>
                <a:spcPts val="0"/>
              </a:spcAft>
              <a:buClr>
                <a:srgbClr val="232323"/>
              </a:buClr>
              <a:buSzPts val="1700"/>
              <a:buFont typeface="Calibri"/>
              <a:buChar char="●"/>
            </a:pPr>
            <a:r>
              <a:rPr lang="en-US" sz="1700">
                <a:solidFill>
                  <a:srgbClr val="232323"/>
                </a:solidFill>
                <a:highlight>
                  <a:srgbClr val="FFFFFF"/>
                </a:highlight>
                <a:latin typeface="Calibri"/>
                <a:ea typeface="Calibri"/>
                <a:cs typeface="Calibri"/>
                <a:sym typeface="Calibri"/>
              </a:rPr>
              <a:t>Pournader M, et al. Blockchain applications in supply chains, transport and logistics: a systematic review of the literature. International Journal of Production Research. 2020;58(7):2063- 2081.</a:t>
            </a:r>
            <a:endParaRPr sz="1700">
              <a:solidFill>
                <a:srgbClr val="232323"/>
              </a:solidFill>
              <a:highlight>
                <a:srgbClr val="FFFFFF"/>
              </a:highlight>
              <a:latin typeface="Calibri"/>
              <a:ea typeface="Calibri"/>
              <a:cs typeface="Calibri"/>
              <a:sym typeface="Calibri"/>
            </a:endParaRPr>
          </a:p>
          <a:p>
            <a:pPr indent="-336550" lvl="0" marL="457200" rtl="0" algn="l">
              <a:lnSpc>
                <a:spcPct val="150000"/>
              </a:lnSpc>
              <a:spcBef>
                <a:spcPts val="0"/>
              </a:spcBef>
              <a:spcAft>
                <a:spcPts val="0"/>
              </a:spcAft>
              <a:buClr>
                <a:srgbClr val="232323"/>
              </a:buClr>
              <a:buSzPts val="1700"/>
              <a:buFont typeface="Calibri"/>
              <a:buChar char="●"/>
            </a:pPr>
            <a:r>
              <a:rPr lang="en-US" sz="1700">
                <a:solidFill>
                  <a:srgbClr val="232323"/>
                </a:solidFill>
                <a:highlight>
                  <a:srgbClr val="FFFFFF"/>
                </a:highlight>
                <a:latin typeface="Calibri"/>
                <a:ea typeface="Calibri"/>
                <a:cs typeface="Calibri"/>
                <a:sym typeface="Calibri"/>
              </a:rPr>
              <a:t>Chang V, et al. How Blockchain can impact financial services–The overview, challenges and recommendations from expert interviewees. Technological Forecasting and Social Change. 2020;158: 120166.</a:t>
            </a:r>
            <a:endParaRPr sz="1700">
              <a:solidFill>
                <a:srgbClr val="232323"/>
              </a:solidFill>
              <a:highlight>
                <a:srgbClr val="FFFFFF"/>
              </a:highlight>
              <a:latin typeface="Calibri"/>
              <a:ea typeface="Calibri"/>
              <a:cs typeface="Calibri"/>
              <a:sym typeface="Calibri"/>
            </a:endParaRPr>
          </a:p>
        </p:txBody>
      </p:sp>
      <p:sp>
        <p:nvSpPr>
          <p:cNvPr id="465" name="Google Shape;465;p51"/>
          <p:cNvSpPr txBox="1"/>
          <p:nvPr>
            <p:ph idx="11" type="ftr"/>
          </p:nvPr>
        </p:nvSpPr>
        <p:spPr>
          <a:xfrm>
            <a:off x="2346008" y="6780100"/>
            <a:ext cx="62808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sz="1100">
                <a:latin typeface="Karla"/>
                <a:ea typeface="Karla"/>
                <a:cs typeface="Karla"/>
                <a:sym typeface="Karla"/>
              </a:rPr>
              <a:t>An in-depth overview of Blockchain and it's application in Cryptocurrency</a:t>
            </a:r>
            <a:endParaRPr sz="1100">
              <a:latin typeface="Karla"/>
              <a:ea typeface="Karla"/>
              <a:cs typeface="Karla"/>
              <a:sym typeface="Karl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48640" y="292947"/>
            <a:ext cx="9875520" cy="1219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latin typeface="Karla"/>
                <a:ea typeface="Karla"/>
                <a:cs typeface="Karla"/>
                <a:sym typeface="Karla"/>
              </a:rPr>
              <a:t>Project Details </a:t>
            </a:r>
            <a:endParaRPr>
              <a:latin typeface="Karla"/>
              <a:ea typeface="Karla"/>
              <a:cs typeface="Karla"/>
              <a:sym typeface="Karla"/>
            </a:endParaRPr>
          </a:p>
        </p:txBody>
      </p:sp>
      <p:sp>
        <p:nvSpPr>
          <p:cNvPr id="116" name="Google Shape;116;p16"/>
          <p:cNvSpPr txBox="1"/>
          <p:nvPr>
            <p:ph idx="1" type="body"/>
          </p:nvPr>
        </p:nvSpPr>
        <p:spPr>
          <a:xfrm>
            <a:off x="548640" y="1706880"/>
            <a:ext cx="9875520" cy="4827694"/>
          </a:xfrm>
          <a:prstGeom prst="rect">
            <a:avLst/>
          </a:prstGeom>
          <a:noFill/>
          <a:ln>
            <a:noFill/>
          </a:ln>
        </p:spPr>
        <p:txBody>
          <a:bodyPr anchorCtr="0" anchor="t" bIns="52225" lIns="104475" spcFirstLastPara="1" rIns="104475" wrap="square" tIns="52225">
            <a:normAutofit fontScale="85000" lnSpcReduction="20000"/>
          </a:bodyPr>
          <a:lstStyle/>
          <a:p>
            <a:pPr indent="0" lvl="0" marL="0" rtl="0" algn="l">
              <a:lnSpc>
                <a:spcPct val="115000"/>
              </a:lnSpc>
              <a:spcBef>
                <a:spcPts val="0"/>
              </a:spcBef>
              <a:spcAft>
                <a:spcPts val="0"/>
              </a:spcAft>
              <a:buNone/>
            </a:pPr>
            <a:r>
              <a:rPr b="1" lang="en-US" sz="3500"/>
              <a:t>Project Title :</a:t>
            </a:r>
            <a:r>
              <a:rPr lang="en-US" sz="3500"/>
              <a:t> Creating a Decentralized Social Network Using Blockchain</a:t>
            </a:r>
            <a:endParaRPr sz="3500"/>
          </a:p>
          <a:p>
            <a:pPr indent="0" lvl="0" marL="0" rtl="0" algn="l">
              <a:lnSpc>
                <a:spcPct val="115000"/>
              </a:lnSpc>
              <a:spcBef>
                <a:spcPts val="0"/>
              </a:spcBef>
              <a:spcAft>
                <a:spcPts val="0"/>
              </a:spcAft>
              <a:buNone/>
            </a:pPr>
            <a:r>
              <a:t/>
            </a:r>
            <a:endParaRPr sz="3500"/>
          </a:p>
          <a:p>
            <a:pPr indent="0" lvl="0" marL="0" rtl="0" algn="l">
              <a:lnSpc>
                <a:spcPct val="115000"/>
              </a:lnSpc>
              <a:spcBef>
                <a:spcPts val="740"/>
              </a:spcBef>
              <a:spcAft>
                <a:spcPts val="0"/>
              </a:spcAft>
              <a:buNone/>
            </a:pPr>
            <a:r>
              <a:rPr b="1" lang="en-US" sz="3500"/>
              <a:t>Project Domain:</a:t>
            </a:r>
            <a:r>
              <a:rPr lang="en-US" sz="3500"/>
              <a:t> Artificial Intelligence / Blockchain</a:t>
            </a:r>
            <a:endParaRPr sz="3500"/>
          </a:p>
          <a:p>
            <a:pPr indent="0" lvl="0" marL="0" rtl="0" algn="l">
              <a:lnSpc>
                <a:spcPct val="115000"/>
              </a:lnSpc>
              <a:spcBef>
                <a:spcPts val="740"/>
              </a:spcBef>
              <a:spcAft>
                <a:spcPts val="0"/>
              </a:spcAft>
              <a:buNone/>
            </a:pPr>
            <a:r>
              <a:t/>
            </a:r>
            <a:endParaRPr sz="3500"/>
          </a:p>
          <a:p>
            <a:pPr indent="0" lvl="0" marL="0" rtl="0" algn="l">
              <a:lnSpc>
                <a:spcPct val="115000"/>
              </a:lnSpc>
              <a:spcBef>
                <a:spcPts val="740"/>
              </a:spcBef>
              <a:spcAft>
                <a:spcPts val="0"/>
              </a:spcAft>
              <a:buNone/>
            </a:pPr>
            <a:r>
              <a:rPr b="1" lang="en-US" sz="3500"/>
              <a:t>Project Group Members:	</a:t>
            </a:r>
            <a:endParaRPr b="1" sz="3500"/>
          </a:p>
          <a:p>
            <a:pPr indent="0" lvl="0" marL="457200" rtl="0" algn="l">
              <a:lnSpc>
                <a:spcPct val="115000"/>
              </a:lnSpc>
              <a:spcBef>
                <a:spcPts val="640"/>
              </a:spcBef>
              <a:spcAft>
                <a:spcPts val="0"/>
              </a:spcAft>
              <a:buNone/>
            </a:pPr>
            <a:r>
              <a:rPr lang="en-US" sz="3000"/>
              <a:t>T150078536 - Yatish Kelkar</a:t>
            </a:r>
            <a:endParaRPr sz="3000"/>
          </a:p>
          <a:p>
            <a:pPr indent="0" lvl="0" marL="457200" rtl="0" algn="l">
              <a:lnSpc>
                <a:spcPct val="115000"/>
              </a:lnSpc>
              <a:spcBef>
                <a:spcPts val="640"/>
              </a:spcBef>
              <a:spcAft>
                <a:spcPts val="0"/>
              </a:spcAft>
              <a:buNone/>
            </a:pPr>
            <a:r>
              <a:rPr lang="en-US" sz="3000"/>
              <a:t>T150078550 - Mahesh Nahak</a:t>
            </a:r>
            <a:endParaRPr sz="3000"/>
          </a:p>
          <a:p>
            <a:pPr indent="0" lvl="0" marL="457200" rtl="0" algn="l">
              <a:lnSpc>
                <a:spcPct val="115000"/>
              </a:lnSpc>
              <a:spcBef>
                <a:spcPts val="640"/>
              </a:spcBef>
              <a:spcAft>
                <a:spcPts val="0"/>
              </a:spcAft>
              <a:buNone/>
            </a:pPr>
            <a:r>
              <a:rPr lang="en-US" sz="3000"/>
              <a:t>T150078537 - Gaurav Khairnar</a:t>
            </a:r>
            <a:endParaRPr sz="3000"/>
          </a:p>
          <a:p>
            <a:pPr indent="0" lvl="0" marL="457200" rtl="0" algn="l">
              <a:lnSpc>
                <a:spcPct val="115000"/>
              </a:lnSpc>
              <a:spcBef>
                <a:spcPts val="640"/>
              </a:spcBef>
              <a:spcAft>
                <a:spcPts val="0"/>
              </a:spcAft>
              <a:buNone/>
            </a:pPr>
            <a:r>
              <a:rPr lang="en-US" sz="3000"/>
              <a:t>T150078507 - Kshitij Chitnis</a:t>
            </a:r>
            <a:endParaRPr sz="3000"/>
          </a:p>
        </p:txBody>
      </p:sp>
      <p:sp>
        <p:nvSpPr>
          <p:cNvPr id="117" name="Google Shape;117;p16"/>
          <p:cNvSpPr txBox="1"/>
          <p:nvPr>
            <p:ph idx="11" type="ftr"/>
          </p:nvPr>
        </p:nvSpPr>
        <p:spPr>
          <a:xfrm>
            <a:off x="2698574" y="6780100"/>
            <a:ext cx="55206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 using Blockchain</a:t>
            </a:r>
            <a:endParaRPr/>
          </a:p>
        </p:txBody>
      </p:sp>
      <p:sp>
        <p:nvSpPr>
          <p:cNvPr id="118" name="Google Shape;118;p16"/>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3</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470" name="Shape 470"/>
        <p:cNvGrpSpPr/>
        <p:nvPr/>
      </p:nvGrpSpPr>
      <p:grpSpPr>
        <a:xfrm>
          <a:off x="0" y="0"/>
          <a:ext cx="0" cy="0"/>
          <a:chOff x="0" y="0"/>
          <a:chExt cx="0" cy="0"/>
        </a:xfrm>
      </p:grpSpPr>
      <p:sp>
        <p:nvSpPr>
          <p:cNvPr id="471" name="Google Shape;471;p52"/>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None/>
            </a:pPr>
            <a:r>
              <a:rPr lang="en-US"/>
              <a:t>39</a:t>
            </a:r>
            <a:endParaRPr/>
          </a:p>
        </p:txBody>
      </p:sp>
      <p:sp>
        <p:nvSpPr>
          <p:cNvPr id="472" name="Google Shape;472;p52"/>
          <p:cNvSpPr txBox="1"/>
          <p:nvPr/>
        </p:nvSpPr>
        <p:spPr>
          <a:xfrm>
            <a:off x="685800" y="1928275"/>
            <a:ext cx="9601200" cy="372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chemeClr val="lt1"/>
                </a:solidFill>
                <a:latin typeface="Karla"/>
                <a:ea typeface="Karla"/>
                <a:cs typeface="Karla"/>
                <a:sym typeface="Karla"/>
              </a:rPr>
              <a:t>PART 3</a:t>
            </a:r>
            <a:endParaRPr sz="3000">
              <a:solidFill>
                <a:schemeClr val="lt1"/>
              </a:solidFill>
              <a:latin typeface="Karla"/>
              <a:ea typeface="Karla"/>
              <a:cs typeface="Karla"/>
              <a:sym typeface="Karla"/>
            </a:endParaRPr>
          </a:p>
          <a:p>
            <a:pPr indent="0" lvl="0" marL="0" rtl="0" algn="ctr">
              <a:spcBef>
                <a:spcPts val="0"/>
              </a:spcBef>
              <a:spcAft>
                <a:spcPts val="0"/>
              </a:spcAft>
              <a:buNone/>
            </a:pPr>
            <a:r>
              <a:t/>
            </a:r>
            <a:endParaRPr sz="3000">
              <a:solidFill>
                <a:schemeClr val="lt1"/>
              </a:solidFill>
              <a:latin typeface="Karla"/>
              <a:ea typeface="Karla"/>
              <a:cs typeface="Karla"/>
              <a:sym typeface="Karla"/>
            </a:endParaRPr>
          </a:p>
          <a:p>
            <a:pPr indent="0" lvl="0" marL="0" rtl="0" algn="ctr">
              <a:spcBef>
                <a:spcPts val="0"/>
              </a:spcBef>
              <a:spcAft>
                <a:spcPts val="0"/>
              </a:spcAft>
              <a:buNone/>
            </a:pPr>
            <a:r>
              <a:rPr lang="en-US" sz="3000">
                <a:solidFill>
                  <a:schemeClr val="lt1"/>
                </a:solidFill>
                <a:latin typeface="Karla"/>
                <a:ea typeface="Karla"/>
                <a:cs typeface="Karla"/>
                <a:sym typeface="Karla"/>
              </a:rPr>
              <a:t> </a:t>
            </a:r>
            <a:r>
              <a:rPr lang="en-US" sz="3600">
                <a:solidFill>
                  <a:schemeClr val="lt1"/>
                </a:solidFill>
                <a:latin typeface="Karla"/>
                <a:ea typeface="Karla"/>
                <a:cs typeface="Karla"/>
                <a:sym typeface="Karla"/>
              </a:rPr>
              <a:t>Understanding the Consensus Algorithm in Blockchain based applications</a:t>
            </a:r>
            <a:endParaRPr sz="3600">
              <a:solidFill>
                <a:schemeClr val="lt1"/>
              </a:solidFill>
              <a:latin typeface="Karla"/>
              <a:ea typeface="Karla"/>
              <a:cs typeface="Karla"/>
              <a:sym typeface="Karla"/>
            </a:endParaRPr>
          </a:p>
          <a:p>
            <a:pPr indent="0" lvl="0" marL="0" rtl="0" algn="ctr">
              <a:spcBef>
                <a:spcPts val="0"/>
              </a:spcBef>
              <a:spcAft>
                <a:spcPts val="0"/>
              </a:spcAft>
              <a:buNone/>
            </a:pPr>
            <a:r>
              <a:t/>
            </a:r>
            <a:endParaRPr sz="3600">
              <a:solidFill>
                <a:schemeClr val="lt1"/>
              </a:solidFill>
              <a:latin typeface="Karla"/>
              <a:ea typeface="Karla"/>
              <a:cs typeface="Karla"/>
              <a:sym typeface="Karla"/>
            </a:endParaRPr>
          </a:p>
          <a:p>
            <a:pPr indent="0" lvl="0" marL="0" rtl="0" algn="ctr">
              <a:spcBef>
                <a:spcPts val="0"/>
              </a:spcBef>
              <a:spcAft>
                <a:spcPts val="0"/>
              </a:spcAft>
              <a:buNone/>
            </a:pPr>
            <a:r>
              <a:t/>
            </a:r>
            <a:endParaRPr sz="3600">
              <a:solidFill>
                <a:schemeClr val="lt1"/>
              </a:solidFill>
              <a:latin typeface="Karla"/>
              <a:ea typeface="Karla"/>
              <a:cs typeface="Karla"/>
              <a:sym typeface="Karla"/>
            </a:endParaRPr>
          </a:p>
          <a:p>
            <a:pPr indent="0" lvl="0" marL="0" rtl="0" algn="ctr">
              <a:spcBef>
                <a:spcPts val="0"/>
              </a:spcBef>
              <a:spcAft>
                <a:spcPts val="0"/>
              </a:spcAft>
              <a:buNone/>
            </a:pPr>
            <a:r>
              <a:rPr lang="en-US" sz="2600">
                <a:solidFill>
                  <a:schemeClr val="lt1"/>
                </a:solidFill>
                <a:latin typeface="Karla"/>
                <a:ea typeface="Karla"/>
                <a:cs typeface="Karla"/>
                <a:sym typeface="Karla"/>
              </a:rPr>
              <a:t>Gaurav Khairnar</a:t>
            </a:r>
            <a:endParaRPr sz="2600">
              <a:solidFill>
                <a:schemeClr val="lt1"/>
              </a:solidFill>
              <a:latin typeface="Karla"/>
              <a:ea typeface="Karla"/>
              <a:cs typeface="Karla"/>
              <a:sym typeface="Karl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3"/>
          <p:cNvSpPr txBox="1"/>
          <p:nvPr>
            <p:ph type="title"/>
          </p:nvPr>
        </p:nvSpPr>
        <p:spPr>
          <a:xfrm>
            <a:off x="548640" y="292947"/>
            <a:ext cx="9875400" cy="1219200"/>
          </a:xfrm>
          <a:prstGeom prst="rect">
            <a:avLst/>
          </a:prstGeom>
          <a:solidFill>
            <a:srgbClr val="FF9900"/>
          </a:solidFill>
        </p:spPr>
        <p:txBody>
          <a:bodyPr anchorCtr="0" anchor="ctr" bIns="52225" lIns="104475" spcFirstLastPara="1" rIns="104475" wrap="square" tIns="52225">
            <a:normAutofit/>
          </a:bodyPr>
          <a:lstStyle/>
          <a:p>
            <a:pPr indent="0" lvl="0" marL="0" rtl="0" algn="ctr">
              <a:spcBef>
                <a:spcPts val="0"/>
              </a:spcBef>
              <a:spcAft>
                <a:spcPts val="0"/>
              </a:spcAft>
              <a:buNone/>
            </a:pPr>
            <a:r>
              <a:rPr lang="en-US"/>
              <a:t>Introduction to consensus </a:t>
            </a:r>
            <a:endParaRPr/>
          </a:p>
        </p:txBody>
      </p:sp>
      <p:sp>
        <p:nvSpPr>
          <p:cNvPr id="479" name="Google Shape;479;p53"/>
          <p:cNvSpPr txBox="1"/>
          <p:nvPr>
            <p:ph idx="1" type="body"/>
          </p:nvPr>
        </p:nvSpPr>
        <p:spPr>
          <a:xfrm>
            <a:off x="548640" y="1706880"/>
            <a:ext cx="9875400" cy="4827600"/>
          </a:xfrm>
          <a:prstGeom prst="rect">
            <a:avLst/>
          </a:prstGeom>
        </p:spPr>
        <p:txBody>
          <a:bodyPr anchorCtr="0" anchor="t" bIns="52225" lIns="104475" spcFirstLastPara="1" rIns="104475" wrap="square" tIns="52225">
            <a:normAutofit/>
          </a:bodyPr>
          <a:lstStyle/>
          <a:p>
            <a:pPr indent="-330200" lvl="0" marL="457200" rtl="0" algn="l">
              <a:spcBef>
                <a:spcPts val="360"/>
              </a:spcBef>
              <a:spcAft>
                <a:spcPts val="0"/>
              </a:spcAft>
              <a:buSzPts val="1600"/>
              <a:buChar char="●"/>
            </a:pPr>
            <a:r>
              <a:rPr lang="en-US" sz="3500"/>
              <a:t>A consensus mechanism is a fault-tolerant mechanism used in blockchain</a:t>
            </a:r>
            <a:endParaRPr sz="3500"/>
          </a:p>
          <a:p>
            <a:pPr indent="-330200" lvl="0" marL="457200" rtl="0" algn="l">
              <a:spcBef>
                <a:spcPts val="1000"/>
              </a:spcBef>
              <a:spcAft>
                <a:spcPts val="0"/>
              </a:spcAft>
              <a:buSzPts val="1600"/>
              <a:buChar char="●"/>
            </a:pPr>
            <a:r>
              <a:rPr lang="en-US" sz="3500"/>
              <a:t>It is used to achieve the necessary agreement on a single data value.</a:t>
            </a:r>
            <a:endParaRPr sz="3500"/>
          </a:p>
          <a:p>
            <a:pPr indent="-330200" lvl="0" marL="457200" rtl="0" algn="l">
              <a:spcBef>
                <a:spcPts val="1000"/>
              </a:spcBef>
              <a:spcAft>
                <a:spcPts val="1000"/>
              </a:spcAft>
              <a:buSzPts val="1600"/>
              <a:buChar char="●"/>
            </a:pPr>
            <a:r>
              <a:rPr lang="en-US" sz="3500"/>
              <a:t>Blockchain ledgers need efficient, fair, real-time, functional, reliable, and secure mechanism to agree upon the state of ledger.</a:t>
            </a:r>
            <a:endParaRPr sz="3500"/>
          </a:p>
        </p:txBody>
      </p:sp>
      <p:sp>
        <p:nvSpPr>
          <p:cNvPr id="480" name="Google Shape;480;p53"/>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81" name="Google Shape;481;p53"/>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Clr>
                <a:schemeClr val="dk1"/>
              </a:buClr>
              <a:buSzPts val="1100"/>
              <a:buFont typeface="Arial"/>
              <a:buNone/>
            </a:pPr>
            <a:r>
              <a:rPr lang="en-US" sz="1300">
                <a:solidFill>
                  <a:schemeClr val="dk1"/>
                </a:solidFill>
              </a:rPr>
              <a:t>Understanding Consensus algorithms in Blockchain based applications</a:t>
            </a:r>
            <a:endParaRPr sz="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4"/>
          <p:cNvSpPr txBox="1"/>
          <p:nvPr>
            <p:ph type="title"/>
          </p:nvPr>
        </p:nvSpPr>
        <p:spPr>
          <a:xfrm>
            <a:off x="548640" y="292947"/>
            <a:ext cx="9875400" cy="1219200"/>
          </a:xfrm>
          <a:prstGeom prst="rect">
            <a:avLst/>
          </a:prstGeom>
          <a:solidFill>
            <a:srgbClr val="FF9900"/>
          </a:solidFill>
        </p:spPr>
        <p:txBody>
          <a:bodyPr anchorCtr="0" anchor="ctr" bIns="52225" lIns="104475" spcFirstLastPara="1" rIns="104475" wrap="square" tIns="52225">
            <a:normAutofit/>
          </a:bodyPr>
          <a:lstStyle/>
          <a:p>
            <a:pPr indent="0" lvl="0" marL="0" rtl="0" algn="ctr">
              <a:spcBef>
                <a:spcPts val="0"/>
              </a:spcBef>
              <a:spcAft>
                <a:spcPts val="0"/>
              </a:spcAft>
              <a:buNone/>
            </a:pPr>
            <a:r>
              <a:rPr lang="en-US"/>
              <a:t>Seminar motivation</a:t>
            </a:r>
            <a:endParaRPr/>
          </a:p>
        </p:txBody>
      </p:sp>
      <p:sp>
        <p:nvSpPr>
          <p:cNvPr id="488" name="Google Shape;488;p54"/>
          <p:cNvSpPr txBox="1"/>
          <p:nvPr>
            <p:ph idx="1" type="body"/>
          </p:nvPr>
        </p:nvSpPr>
        <p:spPr>
          <a:xfrm>
            <a:off x="548640" y="1706880"/>
            <a:ext cx="9875400" cy="4827600"/>
          </a:xfrm>
          <a:prstGeom prst="rect">
            <a:avLst/>
          </a:prstGeom>
        </p:spPr>
        <p:txBody>
          <a:bodyPr anchorCtr="0" anchor="t" bIns="52225" lIns="104475" spcFirstLastPara="1" rIns="104475" wrap="square" tIns="52225">
            <a:normAutofit/>
          </a:bodyPr>
          <a:lstStyle/>
          <a:p>
            <a:pPr indent="-330200" lvl="0" marL="457200" rtl="0" algn="l">
              <a:spcBef>
                <a:spcPts val="360"/>
              </a:spcBef>
              <a:spcAft>
                <a:spcPts val="0"/>
              </a:spcAft>
              <a:buSzPts val="1600"/>
              <a:buChar char="●"/>
            </a:pPr>
            <a:r>
              <a:rPr lang="en-US" sz="3500"/>
              <a:t>Increasing use of Blockchain systems</a:t>
            </a:r>
            <a:endParaRPr sz="3500"/>
          </a:p>
          <a:p>
            <a:pPr indent="-330200" lvl="0" marL="457200" rtl="0" algn="l">
              <a:spcBef>
                <a:spcPts val="1000"/>
              </a:spcBef>
              <a:spcAft>
                <a:spcPts val="0"/>
              </a:spcAft>
              <a:buSzPts val="1600"/>
              <a:buChar char="●"/>
            </a:pPr>
            <a:r>
              <a:rPr lang="en-US" sz="3500"/>
              <a:t>Consensus algorithms are crucial component</a:t>
            </a:r>
            <a:endParaRPr sz="3500"/>
          </a:p>
          <a:p>
            <a:pPr indent="-330200" lvl="0" marL="457200" rtl="0" algn="l">
              <a:spcBef>
                <a:spcPts val="1000"/>
              </a:spcBef>
              <a:spcAft>
                <a:spcPts val="0"/>
              </a:spcAft>
              <a:buSzPts val="1600"/>
              <a:buChar char="●"/>
            </a:pPr>
            <a:r>
              <a:rPr lang="en-US" sz="3500"/>
              <a:t>It is important to analyse different consensus algorithms and their performance</a:t>
            </a:r>
            <a:endParaRPr sz="3500"/>
          </a:p>
          <a:p>
            <a:pPr indent="-330200" lvl="0" marL="457200" rtl="0" algn="l">
              <a:spcBef>
                <a:spcPts val="1000"/>
              </a:spcBef>
              <a:spcAft>
                <a:spcPts val="1000"/>
              </a:spcAft>
              <a:buSzPts val="1600"/>
              <a:buChar char="●"/>
            </a:pPr>
            <a:r>
              <a:rPr lang="en-US" sz="3500"/>
              <a:t>By comparing </a:t>
            </a:r>
            <a:r>
              <a:rPr lang="en-US" sz="3500"/>
              <a:t>different algorithms we know which one would be best suitable for our use case</a:t>
            </a:r>
            <a:endParaRPr sz="3500"/>
          </a:p>
        </p:txBody>
      </p:sp>
      <p:sp>
        <p:nvSpPr>
          <p:cNvPr id="489" name="Google Shape;489;p54"/>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90" name="Google Shape;490;p54"/>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chemeClr val="dk1"/>
                </a:solidFill>
              </a:rPr>
              <a:t>Understanding Consensus algorithms in Blockchain based applications</a:t>
            </a:r>
            <a:endParaRPr sz="1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5"/>
          <p:cNvSpPr txBox="1"/>
          <p:nvPr>
            <p:ph type="title"/>
          </p:nvPr>
        </p:nvSpPr>
        <p:spPr>
          <a:xfrm>
            <a:off x="548640" y="292947"/>
            <a:ext cx="9875400" cy="1219200"/>
          </a:xfrm>
          <a:prstGeom prst="rect">
            <a:avLst/>
          </a:prstGeom>
          <a:solidFill>
            <a:srgbClr val="FF9900"/>
          </a:solidFill>
        </p:spPr>
        <p:txBody>
          <a:bodyPr anchorCtr="0" anchor="ctr" bIns="52225" lIns="104475" spcFirstLastPara="1" rIns="104475" wrap="square" tIns="52225">
            <a:normAutofit/>
          </a:bodyPr>
          <a:lstStyle/>
          <a:p>
            <a:pPr indent="0" lvl="0" marL="0" rtl="0" algn="ctr">
              <a:spcBef>
                <a:spcPts val="0"/>
              </a:spcBef>
              <a:spcAft>
                <a:spcPts val="0"/>
              </a:spcAft>
              <a:buNone/>
            </a:pPr>
            <a:r>
              <a:rPr lang="en-US"/>
              <a:t>Seminar Aim and Objectives</a:t>
            </a:r>
            <a:endParaRPr/>
          </a:p>
        </p:txBody>
      </p:sp>
      <p:sp>
        <p:nvSpPr>
          <p:cNvPr id="497" name="Google Shape;497;p55"/>
          <p:cNvSpPr txBox="1"/>
          <p:nvPr>
            <p:ph idx="1" type="body"/>
          </p:nvPr>
        </p:nvSpPr>
        <p:spPr>
          <a:xfrm>
            <a:off x="548640" y="1706880"/>
            <a:ext cx="9875400" cy="4827600"/>
          </a:xfrm>
          <a:prstGeom prst="rect">
            <a:avLst/>
          </a:prstGeom>
        </p:spPr>
        <p:txBody>
          <a:bodyPr anchorCtr="0" anchor="t" bIns="52225" lIns="104475" spcFirstLastPara="1" rIns="104475" wrap="square" tIns="52225">
            <a:normAutofit/>
          </a:bodyPr>
          <a:lstStyle/>
          <a:p>
            <a:pPr indent="0" lvl="0" marL="0" rtl="0" algn="l">
              <a:spcBef>
                <a:spcPts val="360"/>
              </a:spcBef>
              <a:spcAft>
                <a:spcPts val="0"/>
              </a:spcAft>
              <a:buNone/>
            </a:pPr>
            <a:r>
              <a:rPr lang="en-US" sz="3200"/>
              <a:t>Aim </a:t>
            </a:r>
            <a:r>
              <a:rPr lang="en-US" sz="3500"/>
              <a:t>-</a:t>
            </a:r>
            <a:r>
              <a:rPr lang="en-US" sz="2800"/>
              <a:t> To study and analyze two major consensus algorithms</a:t>
            </a:r>
            <a:endParaRPr sz="2800"/>
          </a:p>
          <a:p>
            <a:pPr indent="0" lvl="0" marL="0" rtl="0" algn="l">
              <a:spcBef>
                <a:spcPts val="1000"/>
              </a:spcBef>
              <a:spcAft>
                <a:spcPts val="0"/>
              </a:spcAft>
              <a:buNone/>
            </a:pPr>
            <a:r>
              <a:rPr lang="en-US" sz="3100"/>
              <a:t>Objectives : </a:t>
            </a:r>
            <a:endParaRPr sz="3100"/>
          </a:p>
          <a:p>
            <a:pPr indent="-374650" lvl="0" marL="914400" marR="400050" rtl="0" algn="just">
              <a:lnSpc>
                <a:spcPct val="115000"/>
              </a:lnSpc>
              <a:spcBef>
                <a:spcPts val="1000"/>
              </a:spcBef>
              <a:spcAft>
                <a:spcPts val="0"/>
              </a:spcAft>
              <a:buSzPts val="2300"/>
              <a:buFont typeface="Calibri"/>
              <a:buAutoNum type="arabicPeriod"/>
            </a:pPr>
            <a:r>
              <a:rPr lang="en-US" sz="2300"/>
              <a:t>To understand the use of consensus algorithms in achieving agreement in blockchain systems.</a:t>
            </a:r>
            <a:endParaRPr sz="2300"/>
          </a:p>
          <a:p>
            <a:pPr indent="-374650" lvl="0" marL="914400" marR="400050" rtl="0" algn="just">
              <a:lnSpc>
                <a:spcPct val="115000"/>
              </a:lnSpc>
              <a:spcBef>
                <a:spcPts val="0"/>
              </a:spcBef>
              <a:spcAft>
                <a:spcPts val="0"/>
              </a:spcAft>
              <a:buSzPts val="2300"/>
              <a:buFont typeface="Calibri"/>
              <a:buAutoNum type="arabicPeriod"/>
            </a:pPr>
            <a:r>
              <a:rPr lang="en-US" sz="2300"/>
              <a:t>To understand and study different properties of a consensus algorithm.</a:t>
            </a:r>
            <a:endParaRPr sz="2300"/>
          </a:p>
          <a:p>
            <a:pPr indent="-374650" lvl="0" marL="914400" marR="400050" rtl="0" algn="just">
              <a:lnSpc>
                <a:spcPct val="115000"/>
              </a:lnSpc>
              <a:spcBef>
                <a:spcPts val="0"/>
              </a:spcBef>
              <a:spcAft>
                <a:spcPts val="0"/>
              </a:spcAft>
              <a:buSzPts val="2300"/>
              <a:buFont typeface="Calibri"/>
              <a:buAutoNum type="arabicPeriod"/>
            </a:pPr>
            <a:r>
              <a:rPr lang="en-US" sz="2300"/>
              <a:t>To study the Proof of Work algorithm in detail.</a:t>
            </a:r>
            <a:endParaRPr sz="2300"/>
          </a:p>
          <a:p>
            <a:pPr indent="-374650" lvl="0" marL="914400" marR="400050" rtl="0" algn="just">
              <a:lnSpc>
                <a:spcPct val="115000"/>
              </a:lnSpc>
              <a:spcBef>
                <a:spcPts val="0"/>
              </a:spcBef>
              <a:spcAft>
                <a:spcPts val="0"/>
              </a:spcAft>
              <a:buSzPts val="2300"/>
              <a:buFont typeface="Calibri"/>
              <a:buAutoNum type="arabicPeriod"/>
            </a:pPr>
            <a:r>
              <a:rPr lang="en-US" sz="2300"/>
              <a:t>To study the Proof of Stake algorithm in detail</a:t>
            </a:r>
            <a:endParaRPr sz="2300"/>
          </a:p>
          <a:p>
            <a:pPr indent="-374650" lvl="0" marL="914400" marR="400050" rtl="0" algn="just">
              <a:lnSpc>
                <a:spcPct val="115000"/>
              </a:lnSpc>
              <a:spcBef>
                <a:spcPts val="0"/>
              </a:spcBef>
              <a:spcAft>
                <a:spcPts val="0"/>
              </a:spcAft>
              <a:buSzPts val="2300"/>
              <a:buFont typeface="Calibri"/>
              <a:buAutoNum type="arabicPeriod"/>
            </a:pPr>
            <a:r>
              <a:rPr lang="en-US" sz="2300"/>
              <a:t>To compare and analyse PoS and PoW algorithms. </a:t>
            </a:r>
            <a:endParaRPr sz="4600"/>
          </a:p>
        </p:txBody>
      </p:sp>
      <p:sp>
        <p:nvSpPr>
          <p:cNvPr id="498" name="Google Shape;498;p55"/>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99" name="Google Shape;499;p55"/>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chemeClr val="dk1"/>
                </a:solidFill>
              </a:rPr>
              <a:t>Understanding Consensus algorithms in Blockchain based applications</a:t>
            </a:r>
            <a:endParaRPr sz="1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6"/>
          <p:cNvSpPr txBox="1"/>
          <p:nvPr>
            <p:ph type="title"/>
          </p:nvPr>
        </p:nvSpPr>
        <p:spPr>
          <a:xfrm>
            <a:off x="548640" y="292947"/>
            <a:ext cx="9875400" cy="1219200"/>
          </a:xfrm>
          <a:prstGeom prst="rect">
            <a:avLst/>
          </a:prstGeom>
          <a:solidFill>
            <a:schemeClr val="accent6"/>
          </a:solidFill>
        </p:spPr>
        <p:txBody>
          <a:bodyPr anchorCtr="0" anchor="ctr" bIns="52225" lIns="104475" spcFirstLastPara="1" rIns="104475" wrap="square" tIns="52225">
            <a:normAutofit/>
          </a:bodyPr>
          <a:lstStyle/>
          <a:p>
            <a:pPr indent="0" lvl="0" marL="0" rtl="0" algn="ctr">
              <a:spcBef>
                <a:spcPts val="0"/>
              </a:spcBef>
              <a:spcAft>
                <a:spcPts val="0"/>
              </a:spcAft>
              <a:buNone/>
            </a:pPr>
            <a:r>
              <a:rPr lang="en-US"/>
              <a:t>Literature Survey</a:t>
            </a:r>
            <a:endParaRPr/>
          </a:p>
        </p:txBody>
      </p:sp>
      <p:sp>
        <p:nvSpPr>
          <p:cNvPr id="506" name="Google Shape;506;p56"/>
          <p:cNvSpPr txBox="1"/>
          <p:nvPr>
            <p:ph idx="1" type="body"/>
          </p:nvPr>
        </p:nvSpPr>
        <p:spPr>
          <a:xfrm>
            <a:off x="548640" y="1706880"/>
            <a:ext cx="9875400" cy="4827600"/>
          </a:xfrm>
          <a:prstGeom prst="rect">
            <a:avLst/>
          </a:prstGeom>
        </p:spPr>
        <p:txBody>
          <a:bodyPr anchorCtr="0" anchor="t" bIns="52225" lIns="104475" spcFirstLastPara="1" rIns="104475" wrap="square" tIns="52225">
            <a:normAutofit/>
          </a:bodyPr>
          <a:lstStyle/>
          <a:p>
            <a:pPr indent="-330200" lvl="0" marL="457200" rtl="0" algn="l">
              <a:lnSpc>
                <a:spcPct val="90000"/>
              </a:lnSpc>
              <a:spcBef>
                <a:spcPts val="360"/>
              </a:spcBef>
              <a:spcAft>
                <a:spcPts val="0"/>
              </a:spcAft>
              <a:buSzPts val="1600"/>
              <a:buChar char="●"/>
            </a:pPr>
            <a:r>
              <a:rPr lang="en-US" sz="3500"/>
              <a:t>2 main types of consensus algorithms exist</a:t>
            </a:r>
            <a:endParaRPr sz="3500"/>
          </a:p>
          <a:p>
            <a:pPr indent="-330200" lvl="1" marL="914400" rtl="0" algn="l">
              <a:lnSpc>
                <a:spcPct val="90000"/>
              </a:lnSpc>
              <a:spcBef>
                <a:spcPts val="1000"/>
              </a:spcBef>
              <a:spcAft>
                <a:spcPts val="0"/>
              </a:spcAft>
              <a:buSzPts val="1600"/>
              <a:buChar char="○"/>
            </a:pPr>
            <a:r>
              <a:rPr lang="en-US" sz="3000"/>
              <a:t>PoW - Proof of Work</a:t>
            </a:r>
            <a:endParaRPr sz="3000"/>
          </a:p>
          <a:p>
            <a:pPr indent="-330200" lvl="1" marL="914400" rtl="0" algn="l">
              <a:lnSpc>
                <a:spcPct val="90000"/>
              </a:lnSpc>
              <a:spcBef>
                <a:spcPts val="1000"/>
              </a:spcBef>
              <a:spcAft>
                <a:spcPts val="0"/>
              </a:spcAft>
              <a:buSzPts val="1600"/>
              <a:buChar char="○"/>
            </a:pPr>
            <a:r>
              <a:rPr lang="en-US" sz="3000"/>
              <a:t>PoS   - Proof of Stake</a:t>
            </a:r>
            <a:endParaRPr sz="3000"/>
          </a:p>
          <a:p>
            <a:pPr indent="-330200" lvl="0" marL="457200" rtl="0" algn="l">
              <a:lnSpc>
                <a:spcPct val="90000"/>
              </a:lnSpc>
              <a:spcBef>
                <a:spcPts val="1000"/>
              </a:spcBef>
              <a:spcAft>
                <a:spcPts val="1000"/>
              </a:spcAft>
              <a:buSzPts val="1600"/>
              <a:buChar char="●"/>
            </a:pPr>
            <a:r>
              <a:rPr lang="en-US" sz="3500"/>
              <a:t>Nakamoto PoW was explained in his paper published in 2008</a:t>
            </a:r>
            <a:endParaRPr sz="3500"/>
          </a:p>
        </p:txBody>
      </p:sp>
      <p:sp>
        <p:nvSpPr>
          <p:cNvPr id="507" name="Google Shape;507;p56"/>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08" name="Google Shape;508;p56"/>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chemeClr val="dk1"/>
                </a:solidFill>
              </a:rPr>
              <a:t>Understanding Consensus algorithms in Blockchain based applications</a:t>
            </a:r>
            <a:endParaRPr sz="1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7"/>
          <p:cNvSpPr txBox="1"/>
          <p:nvPr>
            <p:ph type="title"/>
          </p:nvPr>
        </p:nvSpPr>
        <p:spPr>
          <a:xfrm>
            <a:off x="548640" y="292947"/>
            <a:ext cx="9875400" cy="1219200"/>
          </a:xfrm>
          <a:prstGeom prst="rect">
            <a:avLst/>
          </a:prstGeom>
          <a:solidFill>
            <a:schemeClr val="accent6"/>
          </a:solidFill>
        </p:spPr>
        <p:txBody>
          <a:bodyPr anchorCtr="0" anchor="ctr" bIns="52225" lIns="104475" spcFirstLastPara="1" rIns="104475" wrap="square" tIns="52225">
            <a:normAutofit/>
          </a:bodyPr>
          <a:lstStyle/>
          <a:p>
            <a:pPr indent="0" lvl="0" marL="0" rtl="0" algn="ctr">
              <a:spcBef>
                <a:spcPts val="0"/>
              </a:spcBef>
              <a:spcAft>
                <a:spcPts val="0"/>
              </a:spcAft>
              <a:buNone/>
            </a:pPr>
            <a:r>
              <a:rPr lang="en-US"/>
              <a:t>Literature Survey</a:t>
            </a:r>
            <a:endParaRPr/>
          </a:p>
        </p:txBody>
      </p:sp>
      <p:sp>
        <p:nvSpPr>
          <p:cNvPr id="515" name="Google Shape;515;p57"/>
          <p:cNvSpPr txBox="1"/>
          <p:nvPr>
            <p:ph idx="1" type="body"/>
          </p:nvPr>
        </p:nvSpPr>
        <p:spPr>
          <a:xfrm>
            <a:off x="548640" y="1706880"/>
            <a:ext cx="9875400" cy="4827600"/>
          </a:xfrm>
          <a:prstGeom prst="rect">
            <a:avLst/>
          </a:prstGeom>
        </p:spPr>
        <p:txBody>
          <a:bodyPr anchorCtr="0" anchor="t" bIns="52225" lIns="104475" spcFirstLastPara="1" rIns="104475" wrap="square" tIns="52225">
            <a:normAutofit/>
          </a:bodyPr>
          <a:lstStyle/>
          <a:p>
            <a:pPr indent="-323850" lvl="0" marL="457200" rtl="0" algn="l">
              <a:lnSpc>
                <a:spcPct val="115000"/>
              </a:lnSpc>
              <a:spcBef>
                <a:spcPts val="0"/>
              </a:spcBef>
              <a:spcAft>
                <a:spcPts val="0"/>
              </a:spcAft>
              <a:buSzPts val="1500"/>
              <a:buChar char="●"/>
            </a:pPr>
            <a:r>
              <a:rPr lang="en-US" sz="3400"/>
              <a:t>Byzantine fault is where components fail to agree upon same version of </a:t>
            </a:r>
            <a:r>
              <a:rPr lang="en-US" sz="3400"/>
              <a:t>information</a:t>
            </a:r>
            <a:endParaRPr sz="3400"/>
          </a:p>
          <a:p>
            <a:pPr indent="-323850" lvl="0" marL="457200" rtl="0" algn="l">
              <a:lnSpc>
                <a:spcPct val="115000"/>
              </a:lnSpc>
              <a:spcBef>
                <a:spcPts val="1000"/>
              </a:spcBef>
              <a:spcAft>
                <a:spcPts val="0"/>
              </a:spcAft>
              <a:buSzPts val="1500"/>
              <a:buChar char="●"/>
            </a:pPr>
            <a:r>
              <a:rPr lang="en-US" sz="3400"/>
              <a:t>In late 90’s Barbara Liskov and Miguel Castro introduced Byzantine Fault Tolerance in consensus</a:t>
            </a:r>
            <a:endParaRPr sz="3400"/>
          </a:p>
          <a:p>
            <a:pPr indent="-323850" lvl="0" marL="457200" rtl="0" algn="l">
              <a:lnSpc>
                <a:spcPct val="115000"/>
              </a:lnSpc>
              <a:spcBef>
                <a:spcPts val="1000"/>
              </a:spcBef>
              <a:spcAft>
                <a:spcPts val="0"/>
              </a:spcAft>
              <a:buSzPts val="1500"/>
              <a:buChar char="●"/>
            </a:pPr>
            <a:r>
              <a:rPr lang="en-US" sz="3400"/>
              <a:t>pBFT assumes that there will always be ⅔ honest nodes</a:t>
            </a:r>
            <a:endParaRPr sz="3400"/>
          </a:p>
          <a:p>
            <a:pPr indent="-323850" lvl="0" marL="457200" rtl="0" algn="l">
              <a:lnSpc>
                <a:spcPct val="115000"/>
              </a:lnSpc>
              <a:spcBef>
                <a:spcPts val="1000"/>
              </a:spcBef>
              <a:spcAft>
                <a:spcPts val="1000"/>
              </a:spcAft>
              <a:buSzPts val="1500"/>
              <a:buChar char="●"/>
            </a:pPr>
            <a:r>
              <a:rPr lang="en-US" sz="3400"/>
              <a:t>51% attack can break pBFT systems</a:t>
            </a:r>
            <a:endParaRPr sz="3400"/>
          </a:p>
        </p:txBody>
      </p:sp>
      <p:sp>
        <p:nvSpPr>
          <p:cNvPr id="516" name="Google Shape;516;p57"/>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None/>
            </a:pPr>
            <a:fld id="{00000000-1234-1234-1234-123412341234}" type="slidenum">
              <a:rPr lang="en-US"/>
              <a:t>‹#›</a:t>
            </a:fld>
            <a:endParaRPr/>
          </a:p>
        </p:txBody>
      </p:sp>
      <p:sp>
        <p:nvSpPr>
          <p:cNvPr id="517" name="Google Shape;517;p57"/>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chemeClr val="dk1"/>
                </a:solidFill>
              </a:rPr>
              <a:t>Understanding Consensus algorithms in Blockchain based applications</a:t>
            </a:r>
            <a:endParaRPr sz="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8"/>
          <p:cNvSpPr txBox="1"/>
          <p:nvPr>
            <p:ph type="title"/>
          </p:nvPr>
        </p:nvSpPr>
        <p:spPr>
          <a:xfrm>
            <a:off x="548640" y="292947"/>
            <a:ext cx="9875400" cy="12192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latin typeface="Calibri"/>
                <a:ea typeface="Calibri"/>
                <a:cs typeface="Calibri"/>
                <a:sym typeface="Calibri"/>
              </a:rPr>
              <a:t>Literature Survey/Related work</a:t>
            </a:r>
            <a:endParaRPr/>
          </a:p>
        </p:txBody>
      </p:sp>
      <p:sp>
        <p:nvSpPr>
          <p:cNvPr id="524" name="Google Shape;524;p58"/>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a:bodyPr>
          <a:lstStyle/>
          <a:p>
            <a:pPr indent="-391847" lvl="0" marL="391847" rtl="0" algn="just">
              <a:lnSpc>
                <a:spcPct val="150000"/>
              </a:lnSpc>
              <a:spcBef>
                <a:spcPts val="0"/>
              </a:spcBef>
              <a:spcAft>
                <a:spcPts val="0"/>
              </a:spcAft>
              <a:buClr>
                <a:schemeClr val="dk1"/>
              </a:buClr>
              <a:buSzPts val="2200"/>
              <a:buChar char="•"/>
            </a:pPr>
            <a:r>
              <a:rPr lang="en-US" sz="2200"/>
              <a:t>Minimum </a:t>
            </a:r>
            <a:r>
              <a:rPr b="1" lang="en-US" sz="2200">
                <a:solidFill>
                  <a:srgbClr val="FF0000"/>
                </a:solidFill>
              </a:rPr>
              <a:t>FIVE </a:t>
            </a:r>
            <a:r>
              <a:rPr lang="en-US" sz="2200"/>
              <a:t>references should be there from literature.</a:t>
            </a:r>
            <a:endParaRPr/>
          </a:p>
        </p:txBody>
      </p:sp>
      <p:sp>
        <p:nvSpPr>
          <p:cNvPr id="525" name="Google Shape;525;p58"/>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fld id="{00000000-1234-1234-1234-123412341234}" type="slidenum">
              <a:rPr b="1" lang="en-US" sz="1200"/>
              <a:t>‹#›</a:t>
            </a:fld>
            <a:endParaRPr b="1" sz="1200"/>
          </a:p>
        </p:txBody>
      </p:sp>
      <p:graphicFrame>
        <p:nvGraphicFramePr>
          <p:cNvPr id="526" name="Google Shape;526;p58"/>
          <p:cNvGraphicFramePr/>
          <p:nvPr/>
        </p:nvGraphicFramePr>
        <p:xfrm>
          <a:off x="415636" y="1810849"/>
          <a:ext cx="3000000" cy="3000000"/>
        </p:xfrm>
        <a:graphic>
          <a:graphicData uri="http://schemas.openxmlformats.org/drawingml/2006/table">
            <a:tbl>
              <a:tblPr bandRow="1" firstRow="1">
                <a:noFill/>
                <a:tableStyleId>{98039E3F-936B-4F4B-883E-4ACB0227B4F3}</a:tableStyleId>
              </a:tblPr>
              <a:tblGrid>
                <a:gridCol w="879775"/>
                <a:gridCol w="2209800"/>
                <a:gridCol w="3088600"/>
                <a:gridCol w="1985850"/>
                <a:gridCol w="1985850"/>
              </a:tblGrid>
              <a:tr h="703750">
                <a:tc>
                  <a:txBody>
                    <a:bodyPr/>
                    <a:lstStyle/>
                    <a:p>
                      <a:pPr indent="0" lvl="0" marL="0" marR="0" rtl="0" algn="ctr">
                        <a:spcBef>
                          <a:spcPts val="0"/>
                        </a:spcBef>
                        <a:spcAft>
                          <a:spcPts val="0"/>
                        </a:spcAft>
                        <a:buNone/>
                      </a:pPr>
                      <a:r>
                        <a:rPr lang="en-US" sz="1500" u="none" cap="none" strike="noStrike"/>
                        <a:t>Sr. No.</a:t>
                      </a:r>
                      <a:endParaRPr sz="1500" u="none" cap="none" strike="noStrike"/>
                    </a:p>
                  </a:txBody>
                  <a:tcPr marT="48775" marB="48775" marR="109725" marL="109725">
                    <a:solidFill>
                      <a:schemeClr val="accent6"/>
                    </a:solidFill>
                  </a:tcPr>
                </a:tc>
                <a:tc>
                  <a:txBody>
                    <a:bodyPr/>
                    <a:lstStyle/>
                    <a:p>
                      <a:pPr indent="0" lvl="0" marL="0" marR="0" rtl="0" algn="ctr">
                        <a:spcBef>
                          <a:spcPts val="0"/>
                        </a:spcBef>
                        <a:spcAft>
                          <a:spcPts val="0"/>
                        </a:spcAft>
                        <a:buNone/>
                      </a:pPr>
                      <a:r>
                        <a:rPr lang="en-US" sz="1500" u="none" cap="none" strike="noStrike"/>
                        <a:t>Reference Name (Write Paper Title)</a:t>
                      </a:r>
                      <a:endParaRPr/>
                    </a:p>
                  </a:txBody>
                  <a:tcPr marT="48775" marB="48775" marR="109725" marL="109725">
                    <a:solidFill>
                      <a:schemeClr val="accent6"/>
                    </a:solidFill>
                  </a:tcPr>
                </a:tc>
                <a:tc>
                  <a:txBody>
                    <a:bodyPr/>
                    <a:lstStyle/>
                    <a:p>
                      <a:pPr indent="0" lvl="0" marL="0" marR="0" rtl="0" algn="ctr">
                        <a:spcBef>
                          <a:spcPts val="0"/>
                        </a:spcBef>
                        <a:spcAft>
                          <a:spcPts val="0"/>
                        </a:spcAft>
                        <a:buNone/>
                      </a:pPr>
                      <a:r>
                        <a:rPr lang="en-US" sz="1500" u="none" cap="none" strike="noStrike"/>
                        <a:t>Seed Idea/ Work description</a:t>
                      </a:r>
                      <a:endParaRPr/>
                    </a:p>
                  </a:txBody>
                  <a:tcPr marT="48775" marB="48775" marR="109725" marL="109725">
                    <a:solidFill>
                      <a:schemeClr val="accent6"/>
                    </a:solidFill>
                  </a:tcPr>
                </a:tc>
                <a:tc>
                  <a:txBody>
                    <a:bodyPr/>
                    <a:lstStyle/>
                    <a:p>
                      <a:pPr indent="0" lvl="0" marL="0" marR="0" rtl="0" algn="ctr">
                        <a:spcBef>
                          <a:spcPts val="0"/>
                        </a:spcBef>
                        <a:spcAft>
                          <a:spcPts val="0"/>
                        </a:spcAft>
                        <a:buNone/>
                      </a:pPr>
                      <a:r>
                        <a:rPr lang="en-US" sz="1500" u="none" cap="none" strike="noStrike"/>
                        <a:t>Problems found</a:t>
                      </a:r>
                      <a:endParaRPr sz="1500" u="none" cap="none" strike="noStrike"/>
                    </a:p>
                  </a:txBody>
                  <a:tcPr marT="48775" marB="48775" marR="109725" marL="109725">
                    <a:solidFill>
                      <a:schemeClr val="accent6"/>
                    </a:solidFill>
                  </a:tcPr>
                </a:tc>
                <a:tc>
                  <a:txBody>
                    <a:bodyPr/>
                    <a:lstStyle/>
                    <a:p>
                      <a:pPr indent="0" lvl="0" marL="0" marR="0" rtl="0" algn="ctr">
                        <a:spcBef>
                          <a:spcPts val="0"/>
                        </a:spcBef>
                        <a:spcAft>
                          <a:spcPts val="0"/>
                        </a:spcAft>
                        <a:buNone/>
                      </a:pPr>
                      <a:r>
                        <a:rPr lang="en-US" sz="1500"/>
                        <a:t>Link</a:t>
                      </a:r>
                      <a:endParaRPr/>
                    </a:p>
                  </a:txBody>
                  <a:tcPr marT="48775" marB="48775" marR="109725" marL="109725">
                    <a:solidFill>
                      <a:schemeClr val="accent6"/>
                    </a:solidFill>
                  </a:tcPr>
                </a:tc>
              </a:tr>
              <a:tr h="395575">
                <a:tc>
                  <a:txBody>
                    <a:bodyPr/>
                    <a:lstStyle/>
                    <a:p>
                      <a:pPr indent="0" lvl="0" marL="0" marR="0" rtl="0" algn="ctr">
                        <a:spcBef>
                          <a:spcPts val="0"/>
                        </a:spcBef>
                        <a:spcAft>
                          <a:spcPts val="0"/>
                        </a:spcAft>
                        <a:buNone/>
                      </a:pPr>
                      <a:r>
                        <a:rPr lang="en-US" sz="1900" u="none" cap="none" strike="noStrike"/>
                        <a:t>1</a:t>
                      </a:r>
                      <a:endParaRPr/>
                    </a:p>
                  </a:txBody>
                  <a:tcPr marT="48775" marB="48775" marR="109725" marL="109725"/>
                </a:tc>
                <a:tc>
                  <a:txBody>
                    <a:bodyPr/>
                    <a:lstStyle/>
                    <a:p>
                      <a:pPr indent="0" lvl="0" marL="0" rtl="0" algn="l">
                        <a:lnSpc>
                          <a:spcPct val="115000"/>
                        </a:lnSpc>
                        <a:spcBef>
                          <a:spcPts val="2400"/>
                        </a:spcBef>
                        <a:spcAft>
                          <a:spcPts val="0"/>
                        </a:spcAft>
                        <a:buClr>
                          <a:schemeClr val="dk1"/>
                        </a:buClr>
                        <a:buSzPts val="1100"/>
                        <a:buFont typeface="Arial"/>
                        <a:buNone/>
                      </a:pPr>
                      <a:r>
                        <a:rPr lang="en-US" sz="1500"/>
                        <a:t>Consensus Algorithms in Blockchain: Comparative Analysis, Challenges and Opportunities</a:t>
                      </a:r>
                      <a:endParaRPr sz="1500"/>
                    </a:p>
                    <a:p>
                      <a:pPr indent="0" lvl="0" marL="0" marR="0" rtl="0" algn="l">
                        <a:spcBef>
                          <a:spcPts val="600"/>
                        </a:spcBef>
                        <a:spcAft>
                          <a:spcPts val="0"/>
                        </a:spcAft>
                        <a:buNone/>
                      </a:pPr>
                      <a:r>
                        <a:t/>
                      </a:r>
                      <a:endParaRPr sz="1900"/>
                    </a:p>
                  </a:txBody>
                  <a:tcPr marT="48775" marB="48775" marR="109725" marL="109725"/>
                </a:tc>
                <a:tc>
                  <a:txBody>
                    <a:bodyPr/>
                    <a:lstStyle/>
                    <a:p>
                      <a:pPr indent="0" lvl="0" marL="0" rtl="0" algn="l">
                        <a:lnSpc>
                          <a:spcPct val="115000"/>
                        </a:lnSpc>
                        <a:spcBef>
                          <a:spcPts val="2400"/>
                        </a:spcBef>
                        <a:spcAft>
                          <a:spcPts val="600"/>
                        </a:spcAft>
                        <a:buClr>
                          <a:schemeClr val="dk1"/>
                        </a:buClr>
                        <a:buSzPts val="1100"/>
                        <a:buFont typeface="Arial"/>
                        <a:buNone/>
                      </a:pPr>
                      <a:r>
                        <a:rPr lang="en-US" sz="1500"/>
                        <a:t>Analysis and comparison of different consensus algorithms</a:t>
                      </a:r>
                      <a:endParaRPr sz="1900"/>
                    </a:p>
                  </a:txBody>
                  <a:tcPr marT="48775" marB="48775" marR="109725" marL="109725"/>
                </a:tc>
                <a:tc>
                  <a:txBody>
                    <a:bodyPr/>
                    <a:lstStyle/>
                    <a:p>
                      <a:pPr indent="0" lvl="0" marL="0" marR="0" rtl="0" algn="l">
                        <a:spcBef>
                          <a:spcPts val="0"/>
                        </a:spcBef>
                        <a:spcAft>
                          <a:spcPts val="0"/>
                        </a:spcAft>
                        <a:buNone/>
                      </a:pPr>
                      <a:r>
                        <a:rPr lang="en-US" sz="1900"/>
                        <a:t>-</a:t>
                      </a:r>
                      <a:endParaRPr sz="1900"/>
                    </a:p>
                  </a:txBody>
                  <a:tcPr marT="48775" marB="48775" marR="109725" marL="109725"/>
                </a:tc>
                <a:tc>
                  <a:txBody>
                    <a:bodyPr/>
                    <a:lstStyle/>
                    <a:p>
                      <a:pPr indent="0" lvl="0" marL="0" rtl="0" algn="l">
                        <a:lnSpc>
                          <a:spcPct val="115000"/>
                        </a:lnSpc>
                        <a:spcBef>
                          <a:spcPts val="2400"/>
                        </a:spcBef>
                        <a:spcAft>
                          <a:spcPts val="600"/>
                        </a:spcAft>
                        <a:buClr>
                          <a:schemeClr val="dk1"/>
                        </a:buClr>
                        <a:buSzPts val="1100"/>
                        <a:buFont typeface="Arial"/>
                        <a:buNone/>
                      </a:pPr>
                      <a:r>
                        <a:rPr lang="en-US" sz="1500"/>
                        <a:t>https://ieeexplore.ieee.org/document/8632190</a:t>
                      </a:r>
                      <a:endParaRPr sz="1900"/>
                    </a:p>
                  </a:txBody>
                  <a:tcPr marT="48775" marB="48775" marR="109725" marL="109725"/>
                </a:tc>
              </a:tr>
              <a:tr h="395575">
                <a:tc>
                  <a:txBody>
                    <a:bodyPr/>
                    <a:lstStyle/>
                    <a:p>
                      <a:pPr indent="0" lvl="0" marL="0" marR="0" rtl="0" algn="ctr">
                        <a:spcBef>
                          <a:spcPts val="0"/>
                        </a:spcBef>
                        <a:spcAft>
                          <a:spcPts val="0"/>
                        </a:spcAft>
                        <a:buNone/>
                      </a:pPr>
                      <a:r>
                        <a:rPr lang="en-US" sz="1900"/>
                        <a:t>2</a:t>
                      </a:r>
                      <a:endParaRPr/>
                    </a:p>
                  </a:txBody>
                  <a:tcPr marT="48775" marB="48775" marR="109725" marL="109725"/>
                </a:tc>
                <a:tc>
                  <a:txBody>
                    <a:bodyPr/>
                    <a:lstStyle/>
                    <a:p>
                      <a:pPr indent="0" lvl="0" marL="0" rtl="0" algn="l">
                        <a:lnSpc>
                          <a:spcPct val="115000"/>
                        </a:lnSpc>
                        <a:spcBef>
                          <a:spcPts val="2400"/>
                        </a:spcBef>
                        <a:spcAft>
                          <a:spcPts val="0"/>
                        </a:spcAft>
                        <a:buClr>
                          <a:schemeClr val="dk1"/>
                        </a:buClr>
                        <a:buSzPts val="1100"/>
                        <a:buFont typeface="Arial"/>
                        <a:buNone/>
                      </a:pPr>
                      <a:r>
                        <a:rPr lang="en-US" sz="1500"/>
                        <a:t>A survey about consensus algorithms used in Blockchain</a:t>
                      </a:r>
                      <a:endParaRPr sz="1500"/>
                    </a:p>
                    <a:p>
                      <a:pPr indent="0" lvl="0" marL="0" marR="0" rtl="0" algn="l">
                        <a:spcBef>
                          <a:spcPts val="600"/>
                        </a:spcBef>
                        <a:spcAft>
                          <a:spcPts val="0"/>
                        </a:spcAft>
                        <a:buNone/>
                      </a:pPr>
                      <a:r>
                        <a:t/>
                      </a:r>
                      <a:endParaRPr b="1"/>
                    </a:p>
                  </a:txBody>
                  <a:tcPr marT="48775" marB="48775" marR="109725" marL="109725"/>
                </a:tc>
                <a:tc>
                  <a:txBody>
                    <a:bodyPr/>
                    <a:lstStyle/>
                    <a:p>
                      <a:pPr indent="0" lvl="0" marL="0" rtl="0" algn="l">
                        <a:lnSpc>
                          <a:spcPct val="115000"/>
                        </a:lnSpc>
                        <a:spcBef>
                          <a:spcPts val="2400"/>
                        </a:spcBef>
                        <a:spcAft>
                          <a:spcPts val="600"/>
                        </a:spcAft>
                        <a:buClr>
                          <a:schemeClr val="dk1"/>
                        </a:buClr>
                        <a:buSzPts val="1100"/>
                        <a:buFont typeface="Arial"/>
                        <a:buNone/>
                      </a:pPr>
                      <a:r>
                        <a:rPr lang="en-US" sz="1500"/>
                        <a:t>Survey of consensus algorithms along </a:t>
                      </a:r>
                      <a:r>
                        <a:rPr lang="en-US" sz="1500"/>
                        <a:t>with</a:t>
                      </a:r>
                      <a:r>
                        <a:rPr lang="en-US" sz="1500"/>
                        <a:t> detailed explanation</a:t>
                      </a:r>
                      <a:endParaRPr sz="1900"/>
                    </a:p>
                  </a:txBody>
                  <a:tcPr marT="48775" marB="48775" marR="109725" marL="109725"/>
                </a:tc>
                <a:tc>
                  <a:txBody>
                    <a:bodyPr/>
                    <a:lstStyle/>
                    <a:p>
                      <a:pPr indent="0" lvl="0" marL="0" rtl="0" algn="l">
                        <a:lnSpc>
                          <a:spcPct val="115000"/>
                        </a:lnSpc>
                        <a:spcBef>
                          <a:spcPts val="2400"/>
                        </a:spcBef>
                        <a:spcAft>
                          <a:spcPts val="600"/>
                        </a:spcAft>
                        <a:buClr>
                          <a:schemeClr val="dk1"/>
                        </a:buClr>
                        <a:buSzPts val="1100"/>
                        <a:buFont typeface="Arial"/>
                        <a:buNone/>
                      </a:pPr>
                      <a:r>
                        <a:rPr lang="en-US" sz="1500"/>
                        <a:t>Missing the limitations and environmental effects of consensus algorithms</a:t>
                      </a:r>
                      <a:endParaRPr sz="1900"/>
                    </a:p>
                  </a:txBody>
                  <a:tcPr marT="48775" marB="48775" marR="109725" marL="109725"/>
                </a:tc>
                <a:tc>
                  <a:txBody>
                    <a:bodyPr/>
                    <a:lstStyle/>
                    <a:p>
                      <a:pPr indent="0" lvl="0" marL="0" marR="0" rtl="0" algn="l">
                        <a:spcBef>
                          <a:spcPts val="0"/>
                        </a:spcBef>
                        <a:spcAft>
                          <a:spcPts val="0"/>
                        </a:spcAft>
                        <a:buNone/>
                      </a:pPr>
                      <a:r>
                        <a:rPr lang="en-US" sz="1500"/>
                        <a:t>https://www.researchgate.net/publication/323704818_A_survey_about_consensus_algorithms_used_in_Blockchain</a:t>
                      </a:r>
                      <a:endParaRPr sz="1500"/>
                    </a:p>
                  </a:txBody>
                  <a:tcPr marT="48775" marB="48775" marR="109725" marL="109725"/>
                </a:tc>
              </a:tr>
            </a:tbl>
          </a:graphicData>
        </a:graphic>
      </p:graphicFrame>
      <p:sp>
        <p:nvSpPr>
          <p:cNvPr id="527" name="Google Shape;527;p58"/>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chemeClr val="dk1"/>
                </a:solidFill>
              </a:rPr>
              <a:t>Understanding Consensus algorithms in Blockchain based applications</a:t>
            </a:r>
            <a:endParaRPr sz="1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9"/>
          <p:cNvSpPr txBox="1"/>
          <p:nvPr>
            <p:ph type="title"/>
          </p:nvPr>
        </p:nvSpPr>
        <p:spPr>
          <a:xfrm>
            <a:off x="548640" y="292947"/>
            <a:ext cx="9875400" cy="1219200"/>
          </a:xfrm>
          <a:prstGeom prst="rect">
            <a:avLst/>
          </a:prstGeom>
          <a:solidFill>
            <a:schemeClr val="accent6"/>
          </a:solidFill>
        </p:spPr>
        <p:txBody>
          <a:bodyPr anchorCtr="0" anchor="ctr" bIns="52225" lIns="104475" spcFirstLastPara="1" rIns="104475" wrap="square" tIns="52225">
            <a:normAutofit/>
          </a:bodyPr>
          <a:lstStyle/>
          <a:p>
            <a:pPr indent="0" lvl="0" marL="0" rtl="0" algn="ctr">
              <a:spcBef>
                <a:spcPts val="0"/>
              </a:spcBef>
              <a:spcAft>
                <a:spcPts val="0"/>
              </a:spcAft>
              <a:buNone/>
            </a:pPr>
            <a:r>
              <a:rPr lang="en-US"/>
              <a:t>Various consensus algorithms</a:t>
            </a:r>
            <a:endParaRPr/>
          </a:p>
        </p:txBody>
      </p:sp>
      <p:sp>
        <p:nvSpPr>
          <p:cNvPr id="534" name="Google Shape;534;p59"/>
          <p:cNvSpPr txBox="1"/>
          <p:nvPr>
            <p:ph idx="1" type="body"/>
          </p:nvPr>
        </p:nvSpPr>
        <p:spPr>
          <a:xfrm>
            <a:off x="548640" y="1706880"/>
            <a:ext cx="9875400" cy="4827600"/>
          </a:xfrm>
          <a:prstGeom prst="rect">
            <a:avLst/>
          </a:prstGeom>
        </p:spPr>
        <p:txBody>
          <a:bodyPr anchorCtr="0" anchor="t" bIns="52225" lIns="104475" spcFirstLastPara="1" rIns="104475" wrap="square" tIns="52225">
            <a:normAutofit/>
          </a:bodyPr>
          <a:lstStyle/>
          <a:p>
            <a:pPr indent="0" lvl="0" marL="0" rtl="0" algn="l">
              <a:spcBef>
                <a:spcPts val="360"/>
              </a:spcBef>
              <a:spcAft>
                <a:spcPts val="0"/>
              </a:spcAft>
              <a:buNone/>
            </a:pPr>
            <a:r>
              <a:rPr lang="en-US" sz="2500"/>
              <a:t>Consensus algorithms sorted in descending order of their use.</a:t>
            </a:r>
            <a:endParaRPr sz="2500"/>
          </a:p>
          <a:p>
            <a:pPr indent="0" lvl="0" marL="0" rtl="0" algn="l">
              <a:spcBef>
                <a:spcPts val="360"/>
              </a:spcBef>
              <a:spcAft>
                <a:spcPts val="0"/>
              </a:spcAft>
              <a:buNone/>
            </a:pPr>
            <a:r>
              <a:t/>
            </a:r>
            <a:endParaRPr sz="2500"/>
          </a:p>
          <a:p>
            <a:pPr indent="-342900" lvl="0" marL="457200" rtl="0" algn="l">
              <a:spcBef>
                <a:spcPts val="360"/>
              </a:spcBef>
              <a:spcAft>
                <a:spcPts val="0"/>
              </a:spcAft>
              <a:buSzPts val="1800"/>
              <a:buChar char="●"/>
            </a:pPr>
            <a:r>
              <a:rPr lang="en-US" sz="2500"/>
              <a:t>Proof of Work</a:t>
            </a:r>
            <a:endParaRPr sz="2500"/>
          </a:p>
          <a:p>
            <a:pPr indent="-342900" lvl="0" marL="457200" rtl="0" algn="l">
              <a:spcBef>
                <a:spcPts val="0"/>
              </a:spcBef>
              <a:spcAft>
                <a:spcPts val="0"/>
              </a:spcAft>
              <a:buSzPts val="1800"/>
              <a:buChar char="●"/>
            </a:pPr>
            <a:r>
              <a:rPr lang="en-US" sz="2500"/>
              <a:t>Proof of Stake</a:t>
            </a:r>
            <a:endParaRPr sz="2500"/>
          </a:p>
          <a:p>
            <a:pPr indent="-342900" lvl="0" marL="457200" rtl="0" algn="l">
              <a:spcBef>
                <a:spcPts val="0"/>
              </a:spcBef>
              <a:spcAft>
                <a:spcPts val="0"/>
              </a:spcAft>
              <a:buSzPts val="1800"/>
              <a:buChar char="●"/>
            </a:pPr>
            <a:r>
              <a:rPr lang="en-US" sz="2500"/>
              <a:t>Proof of Capacity</a:t>
            </a:r>
            <a:endParaRPr sz="2500"/>
          </a:p>
          <a:p>
            <a:pPr indent="-342900" lvl="0" marL="457200" rtl="0" algn="l">
              <a:spcBef>
                <a:spcPts val="0"/>
              </a:spcBef>
              <a:spcAft>
                <a:spcPts val="0"/>
              </a:spcAft>
              <a:buSzPts val="1800"/>
              <a:buChar char="●"/>
            </a:pPr>
            <a:r>
              <a:rPr lang="en-US" sz="2500"/>
              <a:t>Proof of elapsed time</a:t>
            </a:r>
            <a:endParaRPr sz="2500"/>
          </a:p>
          <a:p>
            <a:pPr indent="-342900" lvl="0" marL="457200" rtl="0" algn="l">
              <a:spcBef>
                <a:spcPts val="0"/>
              </a:spcBef>
              <a:spcAft>
                <a:spcPts val="0"/>
              </a:spcAft>
              <a:buSzPts val="1800"/>
              <a:buChar char="●"/>
            </a:pPr>
            <a:r>
              <a:rPr lang="en-US" sz="2500"/>
              <a:t>Proof of Authority</a:t>
            </a:r>
            <a:endParaRPr sz="2500"/>
          </a:p>
        </p:txBody>
      </p:sp>
      <p:sp>
        <p:nvSpPr>
          <p:cNvPr id="535" name="Google Shape;535;p59"/>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36" name="Google Shape;536;p59"/>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chemeClr val="dk1"/>
                </a:solidFill>
              </a:rPr>
              <a:t>Understanding Consensus algorithms in Blockchain based applications</a:t>
            </a:r>
            <a:endParaRPr sz="1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0"/>
          <p:cNvSpPr txBox="1"/>
          <p:nvPr>
            <p:ph type="title"/>
          </p:nvPr>
        </p:nvSpPr>
        <p:spPr>
          <a:xfrm>
            <a:off x="548640" y="292947"/>
            <a:ext cx="9875400" cy="1219200"/>
          </a:xfrm>
          <a:prstGeom prst="rect">
            <a:avLst/>
          </a:prstGeom>
          <a:solidFill>
            <a:schemeClr val="accent6"/>
          </a:solidFill>
        </p:spPr>
        <p:txBody>
          <a:bodyPr anchorCtr="0" anchor="ctr" bIns="52225" lIns="104475" spcFirstLastPara="1" rIns="104475" wrap="square" tIns="52225">
            <a:normAutofit/>
          </a:bodyPr>
          <a:lstStyle/>
          <a:p>
            <a:pPr indent="0" lvl="0" marL="0" rtl="0" algn="ctr">
              <a:spcBef>
                <a:spcPts val="0"/>
              </a:spcBef>
              <a:spcAft>
                <a:spcPts val="0"/>
              </a:spcAft>
              <a:buNone/>
            </a:pPr>
            <a:r>
              <a:rPr lang="en-US"/>
              <a:t>Properties of consensus algorithms</a:t>
            </a:r>
            <a:endParaRPr/>
          </a:p>
        </p:txBody>
      </p:sp>
      <p:sp>
        <p:nvSpPr>
          <p:cNvPr id="543" name="Google Shape;543;p60"/>
          <p:cNvSpPr txBox="1"/>
          <p:nvPr>
            <p:ph idx="1" type="body"/>
          </p:nvPr>
        </p:nvSpPr>
        <p:spPr>
          <a:xfrm>
            <a:off x="548640" y="1706880"/>
            <a:ext cx="9875400" cy="4827600"/>
          </a:xfrm>
          <a:prstGeom prst="rect">
            <a:avLst/>
          </a:prstGeom>
        </p:spPr>
        <p:txBody>
          <a:bodyPr anchorCtr="0" anchor="t" bIns="52225" lIns="104475" spcFirstLastPara="1" rIns="104475" wrap="square" tIns="52225">
            <a:normAutofit/>
          </a:bodyPr>
          <a:lstStyle/>
          <a:p>
            <a:pPr indent="-342900" lvl="0" marL="457200" rtl="0" algn="l">
              <a:spcBef>
                <a:spcPts val="360"/>
              </a:spcBef>
              <a:spcAft>
                <a:spcPts val="0"/>
              </a:spcAft>
              <a:buSzPts val="1800"/>
              <a:buChar char="●"/>
            </a:pPr>
            <a:r>
              <a:rPr lang="en-US"/>
              <a:t>Block and reward properties</a:t>
            </a:r>
            <a:endParaRPr/>
          </a:p>
          <a:p>
            <a:pPr indent="-342900" lvl="1" marL="914400" rtl="0" algn="l">
              <a:spcBef>
                <a:spcPts val="1000"/>
              </a:spcBef>
              <a:spcAft>
                <a:spcPts val="0"/>
              </a:spcAft>
              <a:buSzPts val="1800"/>
              <a:buChar char="○"/>
            </a:pPr>
            <a:r>
              <a:rPr lang="en-US" sz="2900" u="sng"/>
              <a:t>Block reward</a:t>
            </a:r>
            <a:r>
              <a:rPr lang="en-US" sz="2900"/>
              <a:t> represents the reward a node receives for creating a new block</a:t>
            </a:r>
            <a:endParaRPr sz="2900"/>
          </a:p>
          <a:p>
            <a:pPr indent="-342900" lvl="1" marL="914400" rtl="0" algn="l">
              <a:spcBef>
                <a:spcPts val="1000"/>
              </a:spcBef>
              <a:spcAft>
                <a:spcPts val="0"/>
              </a:spcAft>
              <a:buSzPts val="1800"/>
              <a:buChar char="○"/>
            </a:pPr>
            <a:r>
              <a:rPr lang="en-US" sz="2900" u="sng"/>
              <a:t>Total supply </a:t>
            </a:r>
            <a:r>
              <a:rPr lang="en-US" sz="2900"/>
              <a:t>of the coins in the network</a:t>
            </a:r>
            <a:endParaRPr sz="2900"/>
          </a:p>
          <a:p>
            <a:pPr indent="-342900" lvl="1" marL="914400" rtl="0" algn="l">
              <a:spcBef>
                <a:spcPts val="1000"/>
              </a:spcBef>
              <a:spcAft>
                <a:spcPts val="0"/>
              </a:spcAft>
              <a:buSzPts val="1800"/>
              <a:buChar char="○"/>
            </a:pPr>
            <a:r>
              <a:rPr lang="en-US" sz="2900" u="sng"/>
              <a:t>Block Time </a:t>
            </a:r>
            <a:r>
              <a:rPr lang="en-US" sz="2900"/>
              <a:t>represents the average block creation time</a:t>
            </a:r>
            <a:endParaRPr sz="2900"/>
          </a:p>
          <a:p>
            <a:pPr indent="-361950" lvl="0" marL="457200" rtl="0" algn="l">
              <a:spcBef>
                <a:spcPts val="1000"/>
              </a:spcBef>
              <a:spcAft>
                <a:spcPts val="1000"/>
              </a:spcAft>
              <a:buSzPts val="2100"/>
              <a:buChar char="●"/>
            </a:pPr>
            <a:r>
              <a:rPr lang="en-US" sz="3400"/>
              <a:t>Security Properties include authentication, censorship resistance and  DoS resistant. </a:t>
            </a:r>
            <a:endParaRPr sz="1800"/>
          </a:p>
        </p:txBody>
      </p:sp>
      <p:sp>
        <p:nvSpPr>
          <p:cNvPr id="544" name="Google Shape;544;p60"/>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None/>
            </a:pPr>
            <a:fld id="{00000000-1234-1234-1234-123412341234}" type="slidenum">
              <a:rPr lang="en-US"/>
              <a:t>‹#›</a:t>
            </a:fld>
            <a:endParaRPr/>
          </a:p>
        </p:txBody>
      </p:sp>
      <p:sp>
        <p:nvSpPr>
          <p:cNvPr id="545" name="Google Shape;545;p60"/>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chemeClr val="dk1"/>
                </a:solidFill>
              </a:rPr>
              <a:t>Understanding Consensus algorithms in Blockchain based applications</a:t>
            </a:r>
            <a:endParaRPr sz="1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1"/>
          <p:cNvSpPr txBox="1"/>
          <p:nvPr>
            <p:ph type="title"/>
          </p:nvPr>
        </p:nvSpPr>
        <p:spPr>
          <a:xfrm>
            <a:off x="548640" y="292947"/>
            <a:ext cx="9875400" cy="1219200"/>
          </a:xfrm>
          <a:prstGeom prst="rect">
            <a:avLst/>
          </a:prstGeom>
          <a:solidFill>
            <a:schemeClr val="accent6"/>
          </a:solidFill>
        </p:spPr>
        <p:txBody>
          <a:bodyPr anchorCtr="0" anchor="ctr" bIns="52225" lIns="104475" spcFirstLastPara="1" rIns="104475" wrap="square" tIns="52225">
            <a:normAutofit/>
          </a:bodyPr>
          <a:lstStyle/>
          <a:p>
            <a:pPr indent="0" lvl="0" marL="0" rtl="0" algn="ctr">
              <a:spcBef>
                <a:spcPts val="0"/>
              </a:spcBef>
              <a:spcAft>
                <a:spcPts val="0"/>
              </a:spcAft>
              <a:buNone/>
            </a:pPr>
            <a:r>
              <a:rPr lang="en-US"/>
              <a:t>Proof Of Work</a:t>
            </a:r>
            <a:endParaRPr/>
          </a:p>
        </p:txBody>
      </p:sp>
      <p:sp>
        <p:nvSpPr>
          <p:cNvPr id="552" name="Google Shape;552;p61"/>
          <p:cNvSpPr txBox="1"/>
          <p:nvPr>
            <p:ph idx="1" type="body"/>
          </p:nvPr>
        </p:nvSpPr>
        <p:spPr>
          <a:xfrm>
            <a:off x="548640" y="1706880"/>
            <a:ext cx="9875400" cy="4827600"/>
          </a:xfrm>
          <a:prstGeom prst="rect">
            <a:avLst/>
          </a:prstGeom>
        </p:spPr>
        <p:txBody>
          <a:bodyPr anchorCtr="0" anchor="t" bIns="52225" lIns="104475" spcFirstLastPara="1" rIns="104475" wrap="square" tIns="52225">
            <a:normAutofit/>
          </a:bodyPr>
          <a:lstStyle/>
          <a:p>
            <a:pPr indent="-419100" lvl="0" marL="457200" rtl="0" algn="l">
              <a:spcBef>
                <a:spcPts val="360"/>
              </a:spcBef>
              <a:spcAft>
                <a:spcPts val="0"/>
              </a:spcAft>
              <a:buSzPts val="3000"/>
              <a:buChar char="•"/>
            </a:pPr>
            <a:r>
              <a:rPr lang="en-US" sz="3000"/>
              <a:t>Proof Of Work is an algorithm where miners are required to spend resources as a </a:t>
            </a:r>
            <a:r>
              <a:rPr lang="en-US" sz="3000"/>
              <a:t>proof while adding new blocks</a:t>
            </a:r>
            <a:endParaRPr sz="3000"/>
          </a:p>
          <a:p>
            <a:pPr indent="-419100" lvl="0" marL="457200" rtl="0" algn="l">
              <a:spcBef>
                <a:spcPts val="1000"/>
              </a:spcBef>
              <a:spcAft>
                <a:spcPts val="0"/>
              </a:spcAft>
              <a:buSzPts val="3000"/>
              <a:buChar char="•"/>
            </a:pPr>
            <a:r>
              <a:rPr lang="en-US" sz="3000"/>
              <a:t>Miners spend digital resources in order to find a hash</a:t>
            </a:r>
            <a:endParaRPr sz="3000"/>
          </a:p>
          <a:p>
            <a:pPr indent="-419100" lvl="0" marL="457200" rtl="0" algn="l">
              <a:spcBef>
                <a:spcPts val="1000"/>
              </a:spcBef>
              <a:spcAft>
                <a:spcPts val="0"/>
              </a:spcAft>
              <a:buSzPts val="3000"/>
              <a:buChar char="•"/>
            </a:pPr>
            <a:r>
              <a:rPr lang="en-US" sz="3000"/>
              <a:t>Different PoW are</a:t>
            </a:r>
            <a:endParaRPr sz="3000"/>
          </a:p>
          <a:p>
            <a:pPr indent="-387350" lvl="1" marL="914400" rtl="0" algn="l">
              <a:spcBef>
                <a:spcPts val="1000"/>
              </a:spcBef>
              <a:spcAft>
                <a:spcPts val="0"/>
              </a:spcAft>
              <a:buSzPts val="2500"/>
              <a:buChar char="–"/>
            </a:pPr>
            <a:r>
              <a:rPr lang="en-US" sz="2500"/>
              <a:t>Compute Bound PoW - CPU/GPU as resource is used</a:t>
            </a:r>
            <a:endParaRPr sz="2500"/>
          </a:p>
          <a:p>
            <a:pPr indent="-387350" lvl="1" marL="914400" rtl="0" algn="l">
              <a:spcBef>
                <a:spcPts val="1000"/>
              </a:spcBef>
              <a:spcAft>
                <a:spcPts val="0"/>
              </a:spcAft>
              <a:buSzPts val="2500"/>
              <a:buChar char="–"/>
            </a:pPr>
            <a:r>
              <a:rPr lang="en-US" sz="2500"/>
              <a:t>Memory Bound PoW - Memory as a resource is used</a:t>
            </a:r>
            <a:endParaRPr sz="3000"/>
          </a:p>
          <a:p>
            <a:pPr indent="-419100" lvl="0" marL="457200" rtl="0" algn="l">
              <a:spcBef>
                <a:spcPts val="1000"/>
              </a:spcBef>
              <a:spcAft>
                <a:spcPts val="1000"/>
              </a:spcAft>
              <a:buSzPts val="3000"/>
              <a:buChar char="•"/>
            </a:pPr>
            <a:r>
              <a:rPr lang="en-US" sz="3000"/>
              <a:t>PoW limitations include the </a:t>
            </a:r>
            <a:r>
              <a:rPr lang="en-US" sz="3000"/>
              <a:t>enormous energy consumption and Mining Centralization</a:t>
            </a:r>
            <a:endParaRPr sz="2500"/>
          </a:p>
        </p:txBody>
      </p:sp>
      <p:sp>
        <p:nvSpPr>
          <p:cNvPr id="553" name="Google Shape;553;p61"/>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None/>
            </a:pPr>
            <a:fld id="{00000000-1234-1234-1234-123412341234}" type="slidenum">
              <a:rPr lang="en-US"/>
              <a:t>‹#›</a:t>
            </a:fld>
            <a:endParaRPr/>
          </a:p>
        </p:txBody>
      </p:sp>
      <p:sp>
        <p:nvSpPr>
          <p:cNvPr id="554" name="Google Shape;554;p61"/>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chemeClr val="dk1"/>
                </a:solidFill>
              </a:rPr>
              <a:t>Understanding Consensus algorithms in Blockchain based applications</a:t>
            </a:r>
            <a:endParaRPr sz="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548640" y="292947"/>
            <a:ext cx="9875520" cy="1219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latin typeface="Calibri"/>
                <a:ea typeface="Calibri"/>
                <a:cs typeface="Calibri"/>
                <a:sym typeface="Calibri"/>
              </a:rPr>
              <a:t>Problem statement</a:t>
            </a:r>
            <a:endParaRPr/>
          </a:p>
        </p:txBody>
      </p:sp>
      <p:sp>
        <p:nvSpPr>
          <p:cNvPr id="124" name="Google Shape;124;p17"/>
          <p:cNvSpPr txBox="1"/>
          <p:nvPr>
            <p:ph idx="1" type="body"/>
          </p:nvPr>
        </p:nvSpPr>
        <p:spPr>
          <a:xfrm>
            <a:off x="548640" y="1706880"/>
            <a:ext cx="10149840" cy="4827694"/>
          </a:xfrm>
          <a:prstGeom prst="rect">
            <a:avLst/>
          </a:prstGeom>
          <a:noFill/>
          <a:ln>
            <a:noFill/>
          </a:ln>
        </p:spPr>
        <p:txBody>
          <a:bodyPr anchorCtr="0" anchor="t" bIns="52225" lIns="104475" spcFirstLastPara="1" rIns="104475" wrap="square" tIns="52225">
            <a:noAutofit/>
          </a:bodyPr>
          <a:lstStyle/>
          <a:p>
            <a:pPr indent="-448997" lvl="0" marL="391847" rtl="0" algn="l">
              <a:spcBef>
                <a:spcPts val="640"/>
              </a:spcBef>
              <a:spcAft>
                <a:spcPts val="0"/>
              </a:spcAft>
              <a:buClr>
                <a:schemeClr val="dk1"/>
              </a:buClr>
              <a:buSzPts val="4100"/>
              <a:buChar char="•"/>
            </a:pPr>
            <a:r>
              <a:rPr lang="en-US" sz="4100"/>
              <a:t>Creating a Decentralized Social Network using Blockchain</a:t>
            </a:r>
            <a:endParaRPr sz="4600"/>
          </a:p>
        </p:txBody>
      </p:sp>
      <p:sp>
        <p:nvSpPr>
          <p:cNvPr id="125" name="Google Shape;125;p17"/>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 using Blockchain</a:t>
            </a:r>
            <a:endParaRPr/>
          </a:p>
        </p:txBody>
      </p:sp>
      <p:sp>
        <p:nvSpPr>
          <p:cNvPr id="126" name="Google Shape;126;p17"/>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p>
            <a:pPr indent="457200" lvl="0" marL="1828800" rtl="0" algn="l">
              <a:spcBef>
                <a:spcPts val="0"/>
              </a:spcBef>
              <a:spcAft>
                <a:spcPts val="0"/>
              </a:spcAft>
              <a:buNone/>
            </a:pPr>
            <a:r>
              <a:rPr lang="en-US"/>
              <a:t>4</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2"/>
          <p:cNvSpPr txBox="1"/>
          <p:nvPr>
            <p:ph type="title"/>
          </p:nvPr>
        </p:nvSpPr>
        <p:spPr>
          <a:xfrm>
            <a:off x="548640" y="292947"/>
            <a:ext cx="9875400" cy="1219200"/>
          </a:xfrm>
          <a:prstGeom prst="rect">
            <a:avLst/>
          </a:prstGeom>
          <a:solidFill>
            <a:schemeClr val="accent6"/>
          </a:solidFill>
        </p:spPr>
        <p:txBody>
          <a:bodyPr anchorCtr="0" anchor="ctr" bIns="52225" lIns="104475" spcFirstLastPara="1" rIns="104475" wrap="square" tIns="52225">
            <a:normAutofit/>
          </a:bodyPr>
          <a:lstStyle/>
          <a:p>
            <a:pPr indent="0" lvl="0" marL="0" rtl="0" algn="ctr">
              <a:spcBef>
                <a:spcPts val="0"/>
              </a:spcBef>
              <a:spcAft>
                <a:spcPts val="0"/>
              </a:spcAft>
              <a:buNone/>
            </a:pPr>
            <a:r>
              <a:rPr lang="en-US"/>
              <a:t>Proof Of Stake</a:t>
            </a:r>
            <a:endParaRPr/>
          </a:p>
        </p:txBody>
      </p:sp>
      <p:sp>
        <p:nvSpPr>
          <p:cNvPr id="561" name="Google Shape;561;p62"/>
          <p:cNvSpPr txBox="1"/>
          <p:nvPr>
            <p:ph idx="1" type="body"/>
          </p:nvPr>
        </p:nvSpPr>
        <p:spPr>
          <a:xfrm>
            <a:off x="548640" y="1706880"/>
            <a:ext cx="9875400" cy="4827600"/>
          </a:xfrm>
          <a:prstGeom prst="rect">
            <a:avLst/>
          </a:prstGeom>
        </p:spPr>
        <p:txBody>
          <a:bodyPr anchorCtr="0" anchor="t" bIns="52225" lIns="104475" spcFirstLastPara="1" rIns="104475" wrap="square" tIns="52225">
            <a:normAutofit/>
          </a:bodyPr>
          <a:lstStyle/>
          <a:p>
            <a:pPr indent="-311150" lvl="0" marL="457200" rtl="0" algn="l">
              <a:spcBef>
                <a:spcPts val="360"/>
              </a:spcBef>
              <a:spcAft>
                <a:spcPts val="0"/>
              </a:spcAft>
              <a:buSzPts val="1300"/>
              <a:buChar char="●"/>
            </a:pPr>
            <a:r>
              <a:rPr lang="en-US" sz="3200"/>
              <a:t>Proof of Stake is algorithm where nodes voters have  to keep some amount of coins as stake to be able to vote</a:t>
            </a:r>
            <a:endParaRPr sz="3200"/>
          </a:p>
          <a:p>
            <a:pPr indent="-323850" lvl="0" marL="457200" rtl="0" algn="l">
              <a:spcBef>
                <a:spcPts val="1000"/>
              </a:spcBef>
              <a:spcAft>
                <a:spcPts val="0"/>
              </a:spcAft>
              <a:buSzPts val="1500"/>
              <a:buChar char="●"/>
            </a:pPr>
            <a:r>
              <a:rPr lang="en-US" sz="3400"/>
              <a:t>If some node misbehaves, it loses its stake</a:t>
            </a:r>
            <a:endParaRPr sz="3400"/>
          </a:p>
          <a:p>
            <a:pPr indent="-323850" lvl="0" marL="457200" rtl="0" algn="l">
              <a:spcBef>
                <a:spcPts val="1000"/>
              </a:spcBef>
              <a:spcAft>
                <a:spcPts val="0"/>
              </a:spcAft>
              <a:buSzPts val="1500"/>
              <a:buChar char="●"/>
            </a:pPr>
            <a:r>
              <a:rPr lang="en-US" sz="3400"/>
              <a:t>It is energy efficient and has mitigation of centralization</a:t>
            </a:r>
            <a:endParaRPr sz="3400"/>
          </a:p>
          <a:p>
            <a:pPr indent="-323850" lvl="0" marL="457200" rtl="0" algn="l">
              <a:spcBef>
                <a:spcPts val="1000"/>
              </a:spcBef>
              <a:spcAft>
                <a:spcPts val="1000"/>
              </a:spcAft>
              <a:buSzPts val="1500"/>
              <a:buChar char="●"/>
            </a:pPr>
            <a:r>
              <a:rPr lang="en-US" sz="3400"/>
              <a:t>PoS limitation include collusion, wealth effect</a:t>
            </a:r>
            <a:endParaRPr sz="3400"/>
          </a:p>
        </p:txBody>
      </p:sp>
      <p:sp>
        <p:nvSpPr>
          <p:cNvPr id="562" name="Google Shape;562;p62"/>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None/>
            </a:pPr>
            <a:fld id="{00000000-1234-1234-1234-123412341234}" type="slidenum">
              <a:rPr lang="en-US"/>
              <a:t>‹#›</a:t>
            </a:fld>
            <a:endParaRPr/>
          </a:p>
        </p:txBody>
      </p:sp>
      <p:sp>
        <p:nvSpPr>
          <p:cNvPr id="563" name="Google Shape;563;p62"/>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chemeClr val="dk1"/>
                </a:solidFill>
              </a:rPr>
              <a:t>Understanding Consensus algorithms in Blockchain based applications</a:t>
            </a:r>
            <a:endParaRPr sz="1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3"/>
          <p:cNvSpPr txBox="1"/>
          <p:nvPr>
            <p:ph type="title"/>
          </p:nvPr>
        </p:nvSpPr>
        <p:spPr>
          <a:xfrm>
            <a:off x="548640" y="292947"/>
            <a:ext cx="9875400" cy="1219200"/>
          </a:xfrm>
          <a:prstGeom prst="rect">
            <a:avLst/>
          </a:prstGeom>
          <a:solidFill>
            <a:schemeClr val="accent6"/>
          </a:solidFill>
        </p:spPr>
        <p:txBody>
          <a:bodyPr anchorCtr="0" anchor="ctr" bIns="52225" lIns="104475" spcFirstLastPara="1" rIns="104475" wrap="square" tIns="52225">
            <a:normAutofit/>
          </a:bodyPr>
          <a:lstStyle/>
          <a:p>
            <a:pPr indent="0" lvl="0" marL="0" rtl="0" algn="ctr">
              <a:spcBef>
                <a:spcPts val="0"/>
              </a:spcBef>
              <a:spcAft>
                <a:spcPts val="0"/>
              </a:spcAft>
              <a:buNone/>
            </a:pPr>
            <a:r>
              <a:rPr lang="en-US"/>
              <a:t>Applications</a:t>
            </a:r>
            <a:endParaRPr/>
          </a:p>
        </p:txBody>
      </p:sp>
      <p:sp>
        <p:nvSpPr>
          <p:cNvPr id="570" name="Google Shape;570;p63"/>
          <p:cNvSpPr txBox="1"/>
          <p:nvPr>
            <p:ph idx="1" type="body"/>
          </p:nvPr>
        </p:nvSpPr>
        <p:spPr>
          <a:xfrm>
            <a:off x="548640" y="1732330"/>
            <a:ext cx="9875400" cy="4827600"/>
          </a:xfrm>
          <a:prstGeom prst="rect">
            <a:avLst/>
          </a:prstGeom>
        </p:spPr>
        <p:txBody>
          <a:bodyPr anchorCtr="0" anchor="t" bIns="52225" lIns="104475" spcFirstLastPara="1" rIns="104475" wrap="square" tIns="52225">
            <a:normAutofit/>
          </a:bodyPr>
          <a:lstStyle/>
          <a:p>
            <a:pPr indent="-323850" lvl="0" marL="457200" rtl="0" algn="l">
              <a:spcBef>
                <a:spcPts val="360"/>
              </a:spcBef>
              <a:spcAft>
                <a:spcPts val="0"/>
              </a:spcAft>
              <a:buSzPts val="1500"/>
              <a:buChar char="●"/>
            </a:pPr>
            <a:r>
              <a:rPr lang="en-US" sz="3400"/>
              <a:t>Verifying a block before adding to blockchain</a:t>
            </a:r>
            <a:endParaRPr sz="3400"/>
          </a:p>
          <a:p>
            <a:pPr indent="-323850" lvl="0" marL="457200" rtl="0" algn="l">
              <a:spcBef>
                <a:spcPts val="1000"/>
              </a:spcBef>
              <a:spcAft>
                <a:spcPts val="0"/>
              </a:spcAft>
              <a:buSzPts val="1500"/>
              <a:buChar char="●"/>
            </a:pPr>
            <a:r>
              <a:rPr lang="en-US" sz="3400"/>
              <a:t>Designating a node as a leader for some distributed task</a:t>
            </a:r>
            <a:endParaRPr sz="3400"/>
          </a:p>
          <a:p>
            <a:pPr indent="-323850" lvl="0" marL="457200" rtl="0" algn="l">
              <a:spcBef>
                <a:spcPts val="1000"/>
              </a:spcBef>
              <a:spcAft>
                <a:spcPts val="1000"/>
              </a:spcAft>
              <a:buSzPts val="1500"/>
              <a:buChar char="●"/>
            </a:pPr>
            <a:r>
              <a:rPr lang="en-US" sz="3400"/>
              <a:t>Synchronizing state machine replicas and ensuring consistency among them </a:t>
            </a:r>
            <a:endParaRPr sz="3400"/>
          </a:p>
        </p:txBody>
      </p:sp>
      <p:sp>
        <p:nvSpPr>
          <p:cNvPr id="571" name="Google Shape;571;p63"/>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None/>
            </a:pPr>
            <a:fld id="{00000000-1234-1234-1234-123412341234}" type="slidenum">
              <a:rPr lang="en-US"/>
              <a:t>‹#›</a:t>
            </a:fld>
            <a:endParaRPr/>
          </a:p>
        </p:txBody>
      </p:sp>
      <p:sp>
        <p:nvSpPr>
          <p:cNvPr id="572" name="Google Shape;572;p63"/>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chemeClr val="dk1"/>
                </a:solidFill>
              </a:rPr>
              <a:t>Understanding Consensus algorithms in Blockchain based applications</a:t>
            </a:r>
            <a:endParaRPr sz="1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4"/>
          <p:cNvSpPr txBox="1"/>
          <p:nvPr>
            <p:ph type="title"/>
          </p:nvPr>
        </p:nvSpPr>
        <p:spPr>
          <a:xfrm>
            <a:off x="548640" y="292947"/>
            <a:ext cx="9875400" cy="1219200"/>
          </a:xfrm>
          <a:prstGeom prst="rect">
            <a:avLst/>
          </a:prstGeom>
          <a:solidFill>
            <a:schemeClr val="accent6"/>
          </a:solidFill>
        </p:spPr>
        <p:txBody>
          <a:bodyPr anchorCtr="0" anchor="ctr" bIns="52225" lIns="104475" spcFirstLastPara="1" rIns="104475" wrap="square" tIns="52225">
            <a:normAutofit/>
          </a:bodyPr>
          <a:lstStyle/>
          <a:p>
            <a:pPr indent="0" lvl="0" marL="0" rtl="0" algn="ctr">
              <a:spcBef>
                <a:spcPts val="0"/>
              </a:spcBef>
              <a:spcAft>
                <a:spcPts val="0"/>
              </a:spcAft>
              <a:buNone/>
            </a:pPr>
            <a:r>
              <a:rPr lang="en-US"/>
              <a:t>Conclusion </a:t>
            </a:r>
            <a:endParaRPr/>
          </a:p>
        </p:txBody>
      </p:sp>
      <p:sp>
        <p:nvSpPr>
          <p:cNvPr id="579" name="Google Shape;579;p64"/>
          <p:cNvSpPr txBox="1"/>
          <p:nvPr>
            <p:ph idx="1" type="body"/>
          </p:nvPr>
        </p:nvSpPr>
        <p:spPr>
          <a:xfrm>
            <a:off x="548640" y="1732330"/>
            <a:ext cx="9875400" cy="4827600"/>
          </a:xfrm>
          <a:prstGeom prst="rect">
            <a:avLst/>
          </a:prstGeom>
        </p:spPr>
        <p:txBody>
          <a:bodyPr anchorCtr="0" anchor="t" bIns="52225" lIns="104475" spcFirstLastPara="1" rIns="104475" wrap="square" tIns="52225">
            <a:normAutofit/>
          </a:bodyPr>
          <a:lstStyle/>
          <a:p>
            <a:pPr indent="0" lvl="0" marL="457200" rtl="0" algn="l">
              <a:spcBef>
                <a:spcPts val="360"/>
              </a:spcBef>
              <a:spcAft>
                <a:spcPts val="1000"/>
              </a:spcAft>
              <a:buNone/>
            </a:pPr>
            <a:r>
              <a:rPr lang="en-US" sz="3400"/>
              <a:t>Therefore, in the quest to create more suitable practical blockchain systems, the principal focus has been on distributed consensus</a:t>
            </a:r>
            <a:endParaRPr sz="3400"/>
          </a:p>
        </p:txBody>
      </p:sp>
      <p:sp>
        <p:nvSpPr>
          <p:cNvPr id="580" name="Google Shape;580;p64"/>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None/>
            </a:pPr>
            <a:fld id="{00000000-1234-1234-1234-123412341234}" type="slidenum">
              <a:rPr lang="en-US"/>
              <a:t>‹#›</a:t>
            </a:fld>
            <a:endParaRPr/>
          </a:p>
        </p:txBody>
      </p:sp>
      <p:sp>
        <p:nvSpPr>
          <p:cNvPr id="581" name="Google Shape;581;p64"/>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chemeClr val="dk1"/>
                </a:solidFill>
              </a:rPr>
              <a:t>Understanding Consensus algorithms in Blockchain based applications</a:t>
            </a:r>
            <a:endParaRPr sz="1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5"/>
          <p:cNvSpPr txBox="1"/>
          <p:nvPr>
            <p:ph type="title"/>
          </p:nvPr>
        </p:nvSpPr>
        <p:spPr>
          <a:xfrm>
            <a:off x="548640" y="292947"/>
            <a:ext cx="9875400" cy="1219200"/>
          </a:xfrm>
          <a:prstGeom prst="rect">
            <a:avLst/>
          </a:prstGeom>
          <a:solidFill>
            <a:schemeClr val="accent6"/>
          </a:solidFill>
        </p:spPr>
        <p:txBody>
          <a:bodyPr anchorCtr="0" anchor="ctr" bIns="52225" lIns="104475" spcFirstLastPara="1" rIns="104475" wrap="square" tIns="52225">
            <a:normAutofit/>
          </a:bodyPr>
          <a:lstStyle/>
          <a:p>
            <a:pPr indent="0" lvl="0" marL="0" rtl="0" algn="ctr">
              <a:spcBef>
                <a:spcPts val="0"/>
              </a:spcBef>
              <a:spcAft>
                <a:spcPts val="0"/>
              </a:spcAft>
              <a:buNone/>
            </a:pPr>
            <a:r>
              <a:rPr lang="en-US"/>
              <a:t>References </a:t>
            </a:r>
            <a:endParaRPr/>
          </a:p>
        </p:txBody>
      </p:sp>
      <p:sp>
        <p:nvSpPr>
          <p:cNvPr id="588" name="Google Shape;588;p65"/>
          <p:cNvSpPr txBox="1"/>
          <p:nvPr>
            <p:ph idx="1" type="body"/>
          </p:nvPr>
        </p:nvSpPr>
        <p:spPr>
          <a:xfrm>
            <a:off x="548640" y="1732330"/>
            <a:ext cx="9875400" cy="4827600"/>
          </a:xfrm>
          <a:prstGeom prst="rect">
            <a:avLst/>
          </a:prstGeom>
        </p:spPr>
        <p:txBody>
          <a:bodyPr anchorCtr="0" anchor="t" bIns="52225" lIns="104475" spcFirstLastPara="1" rIns="104475" wrap="square" tIns="52225">
            <a:normAutofit/>
          </a:bodyPr>
          <a:lstStyle/>
          <a:p>
            <a:pPr indent="-381000" lvl="0" marL="457200" marR="400050" rtl="0" algn="l">
              <a:lnSpc>
                <a:spcPct val="150000"/>
              </a:lnSpc>
              <a:spcBef>
                <a:spcPts val="1000"/>
              </a:spcBef>
              <a:spcAft>
                <a:spcPts val="0"/>
              </a:spcAft>
              <a:buSzPts val="2400"/>
              <a:buFont typeface="Calibri"/>
              <a:buChar char="●"/>
            </a:pPr>
            <a:r>
              <a:rPr lang="en-US" sz="2100"/>
              <a:t>The Proof-of-Work Concept - Daniel Krawisz (</a:t>
            </a:r>
            <a:r>
              <a:rPr lang="en-US" sz="2100" u="sng">
                <a:solidFill>
                  <a:srgbClr val="1155CC"/>
                </a:solidFill>
                <a:hlinkClick r:id="rId3">
                  <a:extLst>
                    <a:ext uri="{A12FA001-AC4F-418D-AE19-62706E023703}">
                      <ahyp:hlinkClr val="tx"/>
                    </a:ext>
                  </a:extLst>
                </a:hlinkClick>
              </a:rPr>
              <a:t>https://nakamotoinstitute.org/mempool/the-proof-of-work-concept/</a:t>
            </a:r>
            <a:r>
              <a:rPr lang="en-US" sz="2100"/>
              <a:t>)</a:t>
            </a:r>
            <a:endParaRPr sz="2100"/>
          </a:p>
          <a:p>
            <a:pPr indent="-381000" lvl="0" marL="457200" marR="400050" rtl="0" algn="l">
              <a:lnSpc>
                <a:spcPct val="150000"/>
              </a:lnSpc>
              <a:spcBef>
                <a:spcPts val="1000"/>
              </a:spcBef>
              <a:spcAft>
                <a:spcPts val="0"/>
              </a:spcAft>
              <a:buSzPts val="2400"/>
              <a:buFont typeface="Calibri"/>
              <a:buChar char="●"/>
            </a:pPr>
            <a:r>
              <a:rPr lang="en-US" sz="2100"/>
              <a:t>Proof of stake - Etherum.org -  (</a:t>
            </a:r>
            <a:r>
              <a:rPr lang="en-US" sz="2100" u="sng">
                <a:solidFill>
                  <a:srgbClr val="1155CC"/>
                </a:solidFill>
                <a:hlinkClick r:id="rId4">
                  <a:extLst>
                    <a:ext uri="{A12FA001-AC4F-418D-AE19-62706E023703}">
                      <ahyp:hlinkClr val="tx"/>
                    </a:ext>
                  </a:extLst>
                </a:hlinkClick>
              </a:rPr>
              <a:t>https://ethereum.org/en/developers/docs/consensus-mechanisms/pos/</a:t>
            </a:r>
            <a:r>
              <a:rPr lang="en-US" sz="2100"/>
              <a:t>)</a:t>
            </a:r>
            <a:endParaRPr sz="2100"/>
          </a:p>
          <a:p>
            <a:pPr indent="-381000" lvl="0" marL="457200" marR="400050" rtl="0" algn="l">
              <a:lnSpc>
                <a:spcPct val="150000"/>
              </a:lnSpc>
              <a:spcBef>
                <a:spcPts val="1000"/>
              </a:spcBef>
              <a:spcAft>
                <a:spcPts val="1000"/>
              </a:spcAft>
              <a:buSzPts val="2400"/>
              <a:buFont typeface="Calibri"/>
              <a:buChar char="●"/>
            </a:pPr>
            <a:r>
              <a:rPr lang="en-US" sz="2100"/>
              <a:t>Consensus Algorithms in Blockchain - (</a:t>
            </a:r>
            <a:r>
              <a:rPr lang="en-US" sz="2100" u="sng">
                <a:solidFill>
                  <a:srgbClr val="1155CC"/>
                </a:solidFill>
                <a:hlinkClick r:id="rId5">
                  <a:extLst>
                    <a:ext uri="{A12FA001-AC4F-418D-AE19-62706E023703}">
                      <ahyp:hlinkClr val="tx"/>
                    </a:ext>
                  </a:extLst>
                </a:hlinkClick>
              </a:rPr>
              <a:t>https://www.geeksforgeeks.org/consensus-algorithms-in-blockchain/</a:t>
            </a:r>
            <a:r>
              <a:rPr lang="en-US" sz="2100"/>
              <a:t>)</a:t>
            </a:r>
            <a:endParaRPr sz="4300"/>
          </a:p>
        </p:txBody>
      </p:sp>
      <p:sp>
        <p:nvSpPr>
          <p:cNvPr id="589" name="Google Shape;589;p65"/>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None/>
            </a:pPr>
            <a:fld id="{00000000-1234-1234-1234-123412341234}" type="slidenum">
              <a:rPr lang="en-US"/>
              <a:t>‹#›</a:t>
            </a:fld>
            <a:endParaRPr/>
          </a:p>
        </p:txBody>
      </p:sp>
      <p:sp>
        <p:nvSpPr>
          <p:cNvPr id="590" name="Google Shape;590;p65"/>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chemeClr val="dk1"/>
                </a:solidFill>
              </a:rPr>
              <a:t>Understanding Consensus algorithms in Blockchain based applications</a:t>
            </a:r>
            <a:endParaRPr sz="1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595" name="Shape 595"/>
        <p:cNvGrpSpPr/>
        <p:nvPr/>
      </p:nvGrpSpPr>
      <p:grpSpPr>
        <a:xfrm>
          <a:off x="0" y="0"/>
          <a:ext cx="0" cy="0"/>
          <a:chOff x="0" y="0"/>
          <a:chExt cx="0" cy="0"/>
        </a:xfrm>
      </p:grpSpPr>
      <p:sp>
        <p:nvSpPr>
          <p:cNvPr id="596" name="Google Shape;596;p66"/>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None/>
            </a:pPr>
            <a:fld id="{00000000-1234-1234-1234-123412341234}" type="slidenum">
              <a:rPr lang="en-US"/>
              <a:t>‹#›</a:t>
            </a:fld>
            <a:endParaRPr/>
          </a:p>
        </p:txBody>
      </p:sp>
      <p:sp>
        <p:nvSpPr>
          <p:cNvPr id="597" name="Google Shape;597;p66"/>
          <p:cNvSpPr txBox="1"/>
          <p:nvPr/>
        </p:nvSpPr>
        <p:spPr>
          <a:xfrm>
            <a:off x="1371600" y="1914525"/>
            <a:ext cx="8229600" cy="372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chemeClr val="lt1"/>
                </a:solidFill>
                <a:latin typeface="Karla"/>
                <a:ea typeface="Karla"/>
                <a:cs typeface="Karla"/>
                <a:sym typeface="Karla"/>
              </a:rPr>
              <a:t>PART 4</a:t>
            </a:r>
            <a:endParaRPr sz="3000">
              <a:solidFill>
                <a:schemeClr val="lt1"/>
              </a:solidFill>
              <a:latin typeface="Karla"/>
              <a:ea typeface="Karla"/>
              <a:cs typeface="Karla"/>
              <a:sym typeface="Karla"/>
            </a:endParaRPr>
          </a:p>
          <a:p>
            <a:pPr indent="0" lvl="0" marL="0" rtl="0" algn="ctr">
              <a:spcBef>
                <a:spcPts val="0"/>
              </a:spcBef>
              <a:spcAft>
                <a:spcPts val="0"/>
              </a:spcAft>
              <a:buNone/>
            </a:pPr>
            <a:r>
              <a:t/>
            </a:r>
            <a:endParaRPr sz="3000">
              <a:solidFill>
                <a:schemeClr val="lt1"/>
              </a:solidFill>
              <a:latin typeface="Karla"/>
              <a:ea typeface="Karla"/>
              <a:cs typeface="Karla"/>
              <a:sym typeface="Karla"/>
            </a:endParaRPr>
          </a:p>
          <a:p>
            <a:pPr indent="0" lvl="0" marL="0" rtl="0" algn="ctr">
              <a:spcBef>
                <a:spcPts val="0"/>
              </a:spcBef>
              <a:spcAft>
                <a:spcPts val="0"/>
              </a:spcAft>
              <a:buNone/>
            </a:pPr>
            <a:r>
              <a:rPr lang="en-US" sz="3000">
                <a:solidFill>
                  <a:schemeClr val="lt1"/>
                </a:solidFill>
                <a:latin typeface="Karla"/>
                <a:ea typeface="Karla"/>
                <a:cs typeface="Karla"/>
                <a:sym typeface="Karla"/>
              </a:rPr>
              <a:t> </a:t>
            </a:r>
            <a:r>
              <a:rPr lang="en-US" sz="3600">
                <a:solidFill>
                  <a:schemeClr val="lt1"/>
                </a:solidFill>
                <a:latin typeface="Karla"/>
                <a:ea typeface="Karla"/>
                <a:cs typeface="Karla"/>
                <a:sym typeface="Karla"/>
              </a:rPr>
              <a:t>Role of Smart Contracts in Secure Software Development</a:t>
            </a:r>
            <a:endParaRPr sz="3600">
              <a:solidFill>
                <a:schemeClr val="lt1"/>
              </a:solidFill>
              <a:latin typeface="Karla"/>
              <a:ea typeface="Karla"/>
              <a:cs typeface="Karla"/>
              <a:sym typeface="Karla"/>
            </a:endParaRPr>
          </a:p>
          <a:p>
            <a:pPr indent="0" lvl="0" marL="0" rtl="0" algn="ctr">
              <a:spcBef>
                <a:spcPts val="0"/>
              </a:spcBef>
              <a:spcAft>
                <a:spcPts val="0"/>
              </a:spcAft>
              <a:buNone/>
            </a:pPr>
            <a:r>
              <a:t/>
            </a:r>
            <a:endParaRPr sz="3600">
              <a:solidFill>
                <a:schemeClr val="lt1"/>
              </a:solidFill>
              <a:latin typeface="Karla"/>
              <a:ea typeface="Karla"/>
              <a:cs typeface="Karla"/>
              <a:sym typeface="Karla"/>
            </a:endParaRPr>
          </a:p>
          <a:p>
            <a:pPr indent="0" lvl="0" marL="0" rtl="0" algn="ctr">
              <a:spcBef>
                <a:spcPts val="0"/>
              </a:spcBef>
              <a:spcAft>
                <a:spcPts val="0"/>
              </a:spcAft>
              <a:buNone/>
            </a:pPr>
            <a:r>
              <a:t/>
            </a:r>
            <a:endParaRPr sz="3600">
              <a:solidFill>
                <a:schemeClr val="lt1"/>
              </a:solidFill>
              <a:latin typeface="Karla"/>
              <a:ea typeface="Karla"/>
              <a:cs typeface="Karla"/>
              <a:sym typeface="Karla"/>
            </a:endParaRPr>
          </a:p>
          <a:p>
            <a:pPr indent="0" lvl="0" marL="0" rtl="0" algn="ctr">
              <a:spcBef>
                <a:spcPts val="0"/>
              </a:spcBef>
              <a:spcAft>
                <a:spcPts val="0"/>
              </a:spcAft>
              <a:buNone/>
            </a:pPr>
            <a:r>
              <a:rPr lang="en-US" sz="2600">
                <a:solidFill>
                  <a:schemeClr val="lt1"/>
                </a:solidFill>
                <a:latin typeface="Karla"/>
                <a:ea typeface="Karla"/>
                <a:cs typeface="Karla"/>
                <a:sym typeface="Karla"/>
              </a:rPr>
              <a:t>Kshitij Chitnis</a:t>
            </a:r>
            <a:endParaRPr sz="2600">
              <a:solidFill>
                <a:schemeClr val="lt1"/>
              </a:solidFill>
              <a:latin typeface="Karla"/>
              <a:ea typeface="Karla"/>
              <a:cs typeface="Karla"/>
              <a:sym typeface="Karl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7"/>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04" name="Google Shape;604;p67"/>
          <p:cNvSpPr txBox="1"/>
          <p:nvPr>
            <p:ph idx="4294967295"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Introduction</a:t>
            </a:r>
            <a:endParaRPr sz="4000">
              <a:latin typeface="Karla"/>
              <a:ea typeface="Karla"/>
              <a:cs typeface="Karla"/>
              <a:sym typeface="Karla"/>
            </a:endParaRPr>
          </a:p>
        </p:txBody>
      </p:sp>
      <p:sp>
        <p:nvSpPr>
          <p:cNvPr id="605" name="Google Shape;605;p67"/>
          <p:cNvSpPr txBox="1"/>
          <p:nvPr/>
        </p:nvSpPr>
        <p:spPr>
          <a:xfrm>
            <a:off x="1097188" y="1847988"/>
            <a:ext cx="8778300" cy="36192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SzPts val="3200"/>
              <a:buFont typeface="Calibri"/>
              <a:buChar char="●"/>
            </a:pPr>
            <a:r>
              <a:rPr lang="en-US" sz="3200">
                <a:latin typeface="Calibri"/>
                <a:ea typeface="Calibri"/>
                <a:cs typeface="Calibri"/>
                <a:sym typeface="Calibri"/>
              </a:rPr>
              <a:t>C</a:t>
            </a:r>
            <a:r>
              <a:rPr lang="en-US" sz="3200">
                <a:latin typeface="Calibri"/>
                <a:ea typeface="Calibri"/>
                <a:cs typeface="Calibri"/>
                <a:sym typeface="Calibri"/>
              </a:rPr>
              <a:t>reating secure and reliable software is very important and an integral part of software architecture and system design.</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n-US" sz="3200">
                <a:latin typeface="Calibri"/>
                <a:ea typeface="Calibri"/>
                <a:cs typeface="Calibri"/>
                <a:sym typeface="Calibri"/>
              </a:rPr>
              <a:t>Security is an important aspect for enterprise and financial systems.</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n-US" sz="3200">
                <a:latin typeface="Calibri"/>
                <a:ea typeface="Calibri"/>
                <a:cs typeface="Calibri"/>
                <a:sym typeface="Calibri"/>
              </a:rPr>
              <a:t>Makes systems highly robust and secure that are transparent and reliable.</a:t>
            </a:r>
            <a:endParaRPr sz="3200">
              <a:latin typeface="Calibri"/>
              <a:ea typeface="Calibri"/>
              <a:cs typeface="Calibri"/>
              <a:sym typeface="Calibri"/>
            </a:endParaRPr>
          </a:p>
        </p:txBody>
      </p:sp>
      <p:sp>
        <p:nvSpPr>
          <p:cNvPr id="606" name="Google Shape;606;p67"/>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rgbClr val="666666"/>
                </a:solidFill>
              </a:rPr>
              <a:t>Role of Smart Contracts in Secure Software Development</a:t>
            </a:r>
            <a:endParaRPr sz="100">
              <a:solidFill>
                <a:srgbClr val="6666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8"/>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13" name="Google Shape;613;p68"/>
          <p:cNvSpPr txBox="1"/>
          <p:nvPr>
            <p:ph idx="4294967295"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Seminar Motivation</a:t>
            </a:r>
            <a:endParaRPr sz="4000">
              <a:latin typeface="Karla"/>
              <a:ea typeface="Karla"/>
              <a:cs typeface="Karla"/>
              <a:sym typeface="Karla"/>
            </a:endParaRPr>
          </a:p>
        </p:txBody>
      </p:sp>
      <p:sp>
        <p:nvSpPr>
          <p:cNvPr id="614" name="Google Shape;614;p68"/>
          <p:cNvSpPr txBox="1"/>
          <p:nvPr/>
        </p:nvSpPr>
        <p:spPr>
          <a:xfrm>
            <a:off x="1131555" y="1811125"/>
            <a:ext cx="8778300" cy="3324600"/>
          </a:xfrm>
          <a:prstGeom prst="rect">
            <a:avLst/>
          </a:prstGeom>
          <a:noFill/>
          <a:ln>
            <a:noFill/>
          </a:ln>
        </p:spPr>
        <p:txBody>
          <a:bodyPr anchorCtr="0" anchor="t" bIns="91425" lIns="91425" spcFirstLastPara="1" rIns="91425" wrap="square" tIns="91425">
            <a:spAutoFit/>
          </a:bodyPr>
          <a:lstStyle/>
          <a:p>
            <a:pPr indent="-444500" lvl="0" marL="457200" rtl="0" algn="l">
              <a:spcBef>
                <a:spcPts val="0"/>
              </a:spcBef>
              <a:spcAft>
                <a:spcPts val="0"/>
              </a:spcAft>
              <a:buSzPts val="3400"/>
              <a:buFont typeface="Calibri"/>
              <a:buChar char="●"/>
            </a:pPr>
            <a:r>
              <a:rPr lang="en-US" sz="3400">
                <a:latin typeface="Calibri"/>
                <a:ea typeface="Calibri"/>
                <a:cs typeface="Calibri"/>
                <a:sym typeface="Calibri"/>
              </a:rPr>
              <a:t>Increase in digital data transfer and connectivity leads to security risks</a:t>
            </a:r>
            <a:endParaRPr sz="3400">
              <a:latin typeface="Calibri"/>
              <a:ea typeface="Calibri"/>
              <a:cs typeface="Calibri"/>
              <a:sym typeface="Calibri"/>
            </a:endParaRPr>
          </a:p>
          <a:p>
            <a:pPr indent="-444500" lvl="0" marL="457200" rtl="0" algn="l">
              <a:spcBef>
                <a:spcPts val="0"/>
              </a:spcBef>
              <a:spcAft>
                <a:spcPts val="0"/>
              </a:spcAft>
              <a:buSzPts val="3400"/>
              <a:buFont typeface="Calibri"/>
              <a:buChar char="●"/>
            </a:pPr>
            <a:r>
              <a:rPr lang="en-US" sz="3400">
                <a:latin typeface="Calibri"/>
                <a:ea typeface="Calibri"/>
                <a:cs typeface="Calibri"/>
                <a:sym typeface="Calibri"/>
              </a:rPr>
              <a:t>Limitations in traditional data security measures</a:t>
            </a:r>
            <a:endParaRPr sz="3400">
              <a:latin typeface="Calibri"/>
              <a:ea typeface="Calibri"/>
              <a:cs typeface="Calibri"/>
              <a:sym typeface="Calibri"/>
            </a:endParaRPr>
          </a:p>
          <a:p>
            <a:pPr indent="-444500" lvl="0" marL="457200" rtl="0" algn="l">
              <a:spcBef>
                <a:spcPts val="0"/>
              </a:spcBef>
              <a:spcAft>
                <a:spcPts val="0"/>
              </a:spcAft>
              <a:buSzPts val="3400"/>
              <a:buFont typeface="Calibri"/>
              <a:buChar char="●"/>
            </a:pPr>
            <a:r>
              <a:rPr lang="en-US" sz="3400">
                <a:latin typeface="Calibri"/>
                <a:ea typeface="Calibri"/>
                <a:cs typeface="Calibri"/>
                <a:sym typeface="Calibri"/>
              </a:rPr>
              <a:t>Smart contracts make system secure, reliable and transparent.</a:t>
            </a:r>
            <a:endParaRPr sz="3400">
              <a:latin typeface="Calibri"/>
              <a:ea typeface="Calibri"/>
              <a:cs typeface="Calibri"/>
              <a:sym typeface="Calibri"/>
            </a:endParaRPr>
          </a:p>
        </p:txBody>
      </p:sp>
      <p:sp>
        <p:nvSpPr>
          <p:cNvPr id="615" name="Google Shape;615;p68"/>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rgbClr val="666666"/>
                </a:solidFill>
              </a:rPr>
              <a:t>Role of Smart Contracts in Secure Software Development</a:t>
            </a:r>
            <a:endParaRPr sz="100">
              <a:solidFill>
                <a:srgbClr val="666666"/>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9"/>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22" name="Google Shape;622;p69"/>
          <p:cNvSpPr txBox="1"/>
          <p:nvPr>
            <p:ph idx="4294967295"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Seminar Aim and Objectives </a:t>
            </a:r>
            <a:endParaRPr sz="4000">
              <a:latin typeface="Karla"/>
              <a:ea typeface="Karla"/>
              <a:cs typeface="Karla"/>
              <a:sym typeface="Karla"/>
            </a:endParaRPr>
          </a:p>
        </p:txBody>
      </p:sp>
      <p:sp>
        <p:nvSpPr>
          <p:cNvPr id="623" name="Google Shape;623;p69"/>
          <p:cNvSpPr txBox="1"/>
          <p:nvPr/>
        </p:nvSpPr>
        <p:spPr>
          <a:xfrm>
            <a:off x="583000" y="1276187"/>
            <a:ext cx="9875400" cy="5990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600"/>
              </a:spcBef>
              <a:spcAft>
                <a:spcPts val="0"/>
              </a:spcAft>
              <a:buClr>
                <a:schemeClr val="dk1"/>
              </a:buClr>
              <a:buSzPts val="1100"/>
              <a:buFont typeface="Arial"/>
              <a:buNone/>
            </a:pPr>
            <a:r>
              <a:t/>
            </a:r>
            <a:endParaRPr b="1" sz="2300">
              <a:latin typeface="Calibri"/>
              <a:ea typeface="Calibri"/>
              <a:cs typeface="Calibri"/>
              <a:sym typeface="Calibri"/>
            </a:endParaRPr>
          </a:p>
          <a:p>
            <a:pPr indent="0" lvl="0" marL="457200" rtl="0" algn="l">
              <a:lnSpc>
                <a:spcPct val="115000"/>
              </a:lnSpc>
              <a:spcBef>
                <a:spcPts val="1600"/>
              </a:spcBef>
              <a:spcAft>
                <a:spcPts val="0"/>
              </a:spcAft>
              <a:buClr>
                <a:schemeClr val="dk1"/>
              </a:buClr>
              <a:buSzPts val="1100"/>
              <a:buFont typeface="Arial"/>
              <a:buNone/>
            </a:pPr>
            <a:r>
              <a:rPr b="1" lang="en-US" sz="2300">
                <a:latin typeface="Calibri"/>
                <a:ea typeface="Calibri"/>
                <a:cs typeface="Calibri"/>
                <a:sym typeface="Calibri"/>
              </a:rPr>
              <a:t>Aim</a:t>
            </a:r>
            <a:endParaRPr b="1" sz="2300">
              <a:latin typeface="Calibri"/>
              <a:ea typeface="Calibri"/>
              <a:cs typeface="Calibri"/>
              <a:sym typeface="Calibri"/>
            </a:endParaRPr>
          </a:p>
          <a:p>
            <a:pPr indent="0" lvl="0" marL="914400" rtl="0" algn="l">
              <a:lnSpc>
                <a:spcPct val="150000"/>
              </a:lnSpc>
              <a:spcBef>
                <a:spcPts val="400"/>
              </a:spcBef>
              <a:spcAft>
                <a:spcPts val="0"/>
              </a:spcAft>
              <a:buClr>
                <a:schemeClr val="dk1"/>
              </a:buClr>
              <a:buSzPts val="1100"/>
              <a:buFont typeface="Arial"/>
              <a:buNone/>
            </a:pPr>
            <a:r>
              <a:rPr lang="en-US" sz="2300">
                <a:solidFill>
                  <a:schemeClr val="dk1"/>
                </a:solidFill>
                <a:latin typeface="Calibri"/>
                <a:ea typeface="Calibri"/>
                <a:cs typeface="Calibri"/>
                <a:sym typeface="Calibri"/>
              </a:rPr>
              <a:t>To study the features of using smart contracts and understand the benefits of it in (Software Development Life Cycle) SDLC and building secure, trustless and transparent systems.</a:t>
            </a:r>
            <a:endParaRPr sz="2300">
              <a:solidFill>
                <a:schemeClr val="dk1"/>
              </a:solidFill>
              <a:latin typeface="Calibri"/>
              <a:ea typeface="Calibri"/>
              <a:cs typeface="Calibri"/>
              <a:sym typeface="Calibri"/>
            </a:endParaRPr>
          </a:p>
          <a:p>
            <a:pPr indent="0" lvl="0" marL="457200" rtl="0" algn="l">
              <a:lnSpc>
                <a:spcPct val="115000"/>
              </a:lnSpc>
              <a:spcBef>
                <a:spcPts val="1600"/>
              </a:spcBef>
              <a:spcAft>
                <a:spcPts val="0"/>
              </a:spcAft>
              <a:buClr>
                <a:schemeClr val="dk1"/>
              </a:buClr>
              <a:buSzPts val="1100"/>
              <a:buFont typeface="Arial"/>
              <a:buNone/>
            </a:pPr>
            <a:r>
              <a:rPr b="1" lang="en-US" sz="2300">
                <a:latin typeface="Calibri"/>
                <a:ea typeface="Calibri"/>
                <a:cs typeface="Calibri"/>
                <a:sym typeface="Calibri"/>
              </a:rPr>
              <a:t>Objectives</a:t>
            </a:r>
            <a:endParaRPr b="1" sz="2300">
              <a:latin typeface="Calibri"/>
              <a:ea typeface="Calibri"/>
              <a:cs typeface="Calibri"/>
              <a:sym typeface="Calibri"/>
            </a:endParaRPr>
          </a:p>
          <a:p>
            <a:pPr indent="-374650" lvl="0" marL="914400" rtl="0" algn="l">
              <a:lnSpc>
                <a:spcPct val="150000"/>
              </a:lnSpc>
              <a:spcBef>
                <a:spcPts val="40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To understand the workings of smart contracts.</a:t>
            </a:r>
            <a:endParaRPr sz="2300">
              <a:solidFill>
                <a:schemeClr val="dk1"/>
              </a:solidFill>
              <a:latin typeface="Calibri"/>
              <a:ea typeface="Calibri"/>
              <a:cs typeface="Calibri"/>
              <a:sym typeface="Calibri"/>
            </a:endParaRPr>
          </a:p>
          <a:p>
            <a:pPr indent="-374650" lvl="0" marL="914400" rtl="0" algn="l">
              <a:lnSpc>
                <a:spcPct val="15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To study the features and use cases of smart contracts.</a:t>
            </a:r>
            <a:endParaRPr sz="2300">
              <a:solidFill>
                <a:schemeClr val="dk1"/>
              </a:solidFill>
              <a:latin typeface="Calibri"/>
              <a:ea typeface="Calibri"/>
              <a:cs typeface="Calibri"/>
              <a:sym typeface="Calibri"/>
            </a:endParaRPr>
          </a:p>
          <a:p>
            <a:pPr indent="-374650" lvl="0" marL="914400" rtl="0" algn="l">
              <a:lnSpc>
                <a:spcPct val="15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To understand how developing secure and modular smart contracts can be made easy with the Substrate framework.</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sz="2300">
              <a:latin typeface="Calibri"/>
              <a:ea typeface="Calibri"/>
              <a:cs typeface="Calibri"/>
              <a:sym typeface="Calibri"/>
            </a:endParaRPr>
          </a:p>
        </p:txBody>
      </p:sp>
      <p:sp>
        <p:nvSpPr>
          <p:cNvPr id="624" name="Google Shape;624;p69"/>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rgbClr val="666666"/>
                </a:solidFill>
              </a:rPr>
              <a:t>Role of Smart Contracts in Secure Software Development</a:t>
            </a:r>
            <a:endParaRPr sz="100">
              <a:solidFill>
                <a:srgbClr val="666666"/>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0"/>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31" name="Google Shape;631;p70"/>
          <p:cNvSpPr txBox="1"/>
          <p:nvPr>
            <p:ph idx="4294967295"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Literature Survey</a:t>
            </a:r>
            <a:endParaRPr sz="4000">
              <a:latin typeface="Karla"/>
              <a:ea typeface="Karla"/>
              <a:cs typeface="Karla"/>
              <a:sym typeface="Karla"/>
            </a:endParaRPr>
          </a:p>
        </p:txBody>
      </p:sp>
      <p:sp>
        <p:nvSpPr>
          <p:cNvPr id="632" name="Google Shape;632;p70"/>
          <p:cNvSpPr txBox="1"/>
          <p:nvPr/>
        </p:nvSpPr>
        <p:spPr>
          <a:xfrm>
            <a:off x="548650" y="1779900"/>
            <a:ext cx="9875400" cy="278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400">
                <a:latin typeface="Calibri"/>
                <a:ea typeface="Calibri"/>
                <a:cs typeface="Calibri"/>
                <a:sym typeface="Calibri"/>
              </a:rPr>
              <a:t>Smart contracts were first proposed in the early 1990s by Nick Szabo, who coined the term, using it to refer to "a set of promises, specified in digital form, including protocols within which the parties perform on these promises"</a:t>
            </a:r>
            <a:endParaRPr sz="3400">
              <a:latin typeface="Calibri"/>
              <a:ea typeface="Calibri"/>
              <a:cs typeface="Calibri"/>
              <a:sym typeface="Calibri"/>
            </a:endParaRPr>
          </a:p>
        </p:txBody>
      </p:sp>
      <p:sp>
        <p:nvSpPr>
          <p:cNvPr id="633" name="Google Shape;633;p70"/>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rgbClr val="666666"/>
                </a:solidFill>
              </a:rPr>
              <a:t>Role of Smart Contracts in Secure Software Development</a:t>
            </a:r>
            <a:endParaRPr sz="100">
              <a:solidFill>
                <a:srgbClr val="666666"/>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71"/>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40" name="Google Shape;640;p71"/>
          <p:cNvSpPr txBox="1"/>
          <p:nvPr>
            <p:ph idx="4294967295"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Literature Survey/Related Work</a:t>
            </a:r>
            <a:endParaRPr sz="4000">
              <a:latin typeface="Karla"/>
              <a:ea typeface="Karla"/>
              <a:cs typeface="Karla"/>
              <a:sym typeface="Karla"/>
            </a:endParaRPr>
          </a:p>
        </p:txBody>
      </p:sp>
      <p:graphicFrame>
        <p:nvGraphicFramePr>
          <p:cNvPr id="641" name="Google Shape;641;p71"/>
          <p:cNvGraphicFramePr/>
          <p:nvPr/>
        </p:nvGraphicFramePr>
        <p:xfrm>
          <a:off x="548711" y="1804287"/>
          <a:ext cx="3000000" cy="3000000"/>
        </p:xfrm>
        <a:graphic>
          <a:graphicData uri="http://schemas.openxmlformats.org/drawingml/2006/table">
            <a:tbl>
              <a:tblPr bandRow="1" firstRow="1">
                <a:noFill/>
                <a:tableStyleId>{98039E3F-936B-4F4B-883E-4ACB0227B4F3}</a:tableStyleId>
              </a:tblPr>
              <a:tblGrid>
                <a:gridCol w="855975"/>
                <a:gridCol w="2150050"/>
                <a:gridCol w="3005075"/>
                <a:gridCol w="1932150"/>
                <a:gridCol w="1932150"/>
              </a:tblGrid>
              <a:tr h="932800">
                <a:tc>
                  <a:txBody>
                    <a:bodyPr/>
                    <a:lstStyle/>
                    <a:p>
                      <a:pPr indent="0" lvl="0" marL="0" marR="0" rtl="0" algn="ctr">
                        <a:spcBef>
                          <a:spcPts val="0"/>
                        </a:spcBef>
                        <a:spcAft>
                          <a:spcPts val="0"/>
                        </a:spcAft>
                        <a:buNone/>
                      </a:pPr>
                      <a:r>
                        <a:rPr lang="en-US" sz="1500" u="none" cap="none" strike="noStrike"/>
                        <a:t>Sr. No.</a:t>
                      </a:r>
                      <a:endParaRPr sz="1500" u="none" cap="none" strike="noStrike"/>
                    </a:p>
                  </a:txBody>
                  <a:tcPr marT="48775" marB="48775" marR="109725" marL="109725"/>
                </a:tc>
                <a:tc>
                  <a:txBody>
                    <a:bodyPr/>
                    <a:lstStyle/>
                    <a:p>
                      <a:pPr indent="0" lvl="0" marL="0" marR="0" rtl="0" algn="ctr">
                        <a:spcBef>
                          <a:spcPts val="0"/>
                        </a:spcBef>
                        <a:spcAft>
                          <a:spcPts val="0"/>
                        </a:spcAft>
                        <a:buNone/>
                      </a:pPr>
                      <a:r>
                        <a:rPr lang="en-US" sz="1500" u="none" cap="none" strike="noStrike"/>
                        <a:t>Reference Name </a:t>
                      </a:r>
                      <a:endParaRPr/>
                    </a:p>
                  </a:txBody>
                  <a:tcPr marT="48775" marB="48775" marR="109725" marL="109725"/>
                </a:tc>
                <a:tc>
                  <a:txBody>
                    <a:bodyPr/>
                    <a:lstStyle/>
                    <a:p>
                      <a:pPr indent="0" lvl="0" marL="0" marR="0" rtl="0" algn="ctr">
                        <a:spcBef>
                          <a:spcPts val="0"/>
                        </a:spcBef>
                        <a:spcAft>
                          <a:spcPts val="0"/>
                        </a:spcAft>
                        <a:buNone/>
                      </a:pPr>
                      <a:r>
                        <a:rPr lang="en-US" sz="1500" u="none" cap="none" strike="noStrike"/>
                        <a:t>Seed Idea/ Work description</a:t>
                      </a:r>
                      <a:endParaRPr/>
                    </a:p>
                  </a:txBody>
                  <a:tcPr marT="48775" marB="48775" marR="109725" marL="109725"/>
                </a:tc>
                <a:tc>
                  <a:txBody>
                    <a:bodyPr/>
                    <a:lstStyle/>
                    <a:p>
                      <a:pPr indent="0" lvl="0" marL="0" marR="0" rtl="0" algn="ctr">
                        <a:spcBef>
                          <a:spcPts val="0"/>
                        </a:spcBef>
                        <a:spcAft>
                          <a:spcPts val="0"/>
                        </a:spcAft>
                        <a:buNone/>
                      </a:pPr>
                      <a:r>
                        <a:rPr lang="en-US" sz="1500" u="none" cap="none" strike="noStrike"/>
                        <a:t>Problems found</a:t>
                      </a:r>
                      <a:endParaRPr sz="1500" u="none" cap="none" strike="noStrike"/>
                    </a:p>
                  </a:txBody>
                  <a:tcPr marT="48775" marB="48775" marR="109725" marL="109725"/>
                </a:tc>
                <a:tc>
                  <a:txBody>
                    <a:bodyPr/>
                    <a:lstStyle/>
                    <a:p>
                      <a:pPr indent="0" lvl="0" marL="0" marR="0" rtl="0" algn="ctr">
                        <a:spcBef>
                          <a:spcPts val="0"/>
                        </a:spcBef>
                        <a:spcAft>
                          <a:spcPts val="0"/>
                        </a:spcAft>
                        <a:buNone/>
                      </a:pPr>
                      <a:r>
                        <a:rPr lang="en-US" sz="1500"/>
                        <a:t>Link</a:t>
                      </a:r>
                      <a:endParaRPr/>
                    </a:p>
                  </a:txBody>
                  <a:tcPr marT="48775" marB="48775" marR="109725" marL="109725"/>
                </a:tc>
              </a:tr>
              <a:tr h="1583725">
                <a:tc>
                  <a:txBody>
                    <a:bodyPr/>
                    <a:lstStyle/>
                    <a:p>
                      <a:pPr indent="0" lvl="0" marL="0" marR="0" rtl="0" algn="ctr">
                        <a:lnSpc>
                          <a:spcPct val="100000"/>
                        </a:lnSpc>
                        <a:spcBef>
                          <a:spcPts val="0"/>
                        </a:spcBef>
                        <a:spcAft>
                          <a:spcPts val="0"/>
                        </a:spcAft>
                        <a:buNone/>
                      </a:pPr>
                      <a:r>
                        <a:rPr lang="en-US" sz="1800" u="none" cap="none" strike="noStrike"/>
                        <a:t>1</a:t>
                      </a:r>
                      <a:endParaRPr sz="1800"/>
                    </a:p>
                  </a:txBody>
                  <a:tcPr marT="48775" marB="48775" marR="109725" marL="109725"/>
                </a:tc>
                <a:tc>
                  <a:txBody>
                    <a:bodyPr/>
                    <a:lstStyle/>
                    <a:p>
                      <a:pPr indent="0" lvl="0" marL="0" marR="0" rtl="0" algn="l">
                        <a:lnSpc>
                          <a:spcPct val="100000"/>
                        </a:lnSpc>
                        <a:spcBef>
                          <a:spcPts val="0"/>
                        </a:spcBef>
                        <a:spcAft>
                          <a:spcPts val="0"/>
                        </a:spcAft>
                        <a:buNone/>
                      </a:pPr>
                      <a:r>
                        <a:rPr lang="en-US" sz="1800"/>
                        <a:t>Smart Contracts and Consumers</a:t>
                      </a:r>
                      <a:endParaRPr sz="1800"/>
                    </a:p>
                  </a:txBody>
                  <a:tcPr marT="48775" marB="48775" marR="109725" marL="109725"/>
                </a:tc>
                <a:tc>
                  <a:txBody>
                    <a:bodyPr/>
                    <a:lstStyle/>
                    <a:p>
                      <a:pPr indent="0" lvl="0" marL="0" marR="0" rtl="0" algn="l">
                        <a:lnSpc>
                          <a:spcPct val="100000"/>
                        </a:lnSpc>
                        <a:spcBef>
                          <a:spcPts val="0"/>
                        </a:spcBef>
                        <a:spcAft>
                          <a:spcPts val="0"/>
                        </a:spcAft>
                        <a:buNone/>
                      </a:pPr>
                      <a:r>
                        <a:rPr lang="en-US" sz="1800"/>
                        <a:t>Case study of use of smart contracts for e-commerce and consumer goods</a:t>
                      </a:r>
                      <a:endParaRPr sz="1800"/>
                    </a:p>
                  </a:txBody>
                  <a:tcPr marT="48775" marB="48775" marR="109725" marL="109725"/>
                </a:tc>
                <a:tc>
                  <a:txBody>
                    <a:bodyPr/>
                    <a:lstStyle/>
                    <a:p>
                      <a:pPr indent="0" lvl="0" marL="0" marR="0" rtl="0" algn="l">
                        <a:lnSpc>
                          <a:spcPct val="100000"/>
                        </a:lnSpc>
                        <a:spcBef>
                          <a:spcPts val="0"/>
                        </a:spcBef>
                        <a:spcAft>
                          <a:spcPts val="0"/>
                        </a:spcAft>
                        <a:buNone/>
                      </a:pPr>
                      <a:r>
                        <a:rPr lang="en-US" sz="1800"/>
                        <a:t>Limited use cases</a:t>
                      </a:r>
                      <a:endParaRPr sz="1800"/>
                    </a:p>
                  </a:txBody>
                  <a:tcPr marT="48775" marB="48775" marR="109725" marL="109725"/>
                </a:tc>
                <a:tc>
                  <a:txBody>
                    <a:bodyPr/>
                    <a:lstStyle/>
                    <a:p>
                      <a:pPr indent="0" lvl="0" marL="0" marR="0" rtl="0" algn="l">
                        <a:lnSpc>
                          <a:spcPct val="100000"/>
                        </a:lnSpc>
                        <a:spcBef>
                          <a:spcPts val="0"/>
                        </a:spcBef>
                        <a:spcAft>
                          <a:spcPts val="0"/>
                        </a:spcAft>
                        <a:buNone/>
                      </a:pPr>
                      <a:r>
                        <a:rPr lang="en-US" sz="1800"/>
                        <a:t>https://www.academia.edu/40504701/Smart_Contracts_and_Consumers</a:t>
                      </a:r>
                      <a:endParaRPr sz="1800"/>
                    </a:p>
                  </a:txBody>
                  <a:tcPr marT="48775" marB="48775" marR="109725" marL="109725"/>
                </a:tc>
              </a:tr>
              <a:tr h="1583725">
                <a:tc>
                  <a:txBody>
                    <a:bodyPr/>
                    <a:lstStyle/>
                    <a:p>
                      <a:pPr indent="0" lvl="0" marL="0" marR="0" rtl="0" algn="ctr">
                        <a:lnSpc>
                          <a:spcPct val="100000"/>
                        </a:lnSpc>
                        <a:spcBef>
                          <a:spcPts val="0"/>
                        </a:spcBef>
                        <a:spcAft>
                          <a:spcPts val="0"/>
                        </a:spcAft>
                        <a:buNone/>
                      </a:pPr>
                      <a:r>
                        <a:rPr lang="en-US" sz="1800"/>
                        <a:t>2</a:t>
                      </a:r>
                      <a:endParaRPr sz="1800"/>
                    </a:p>
                  </a:txBody>
                  <a:tcPr marT="48775" marB="48775" marR="109725" marL="109725"/>
                </a:tc>
                <a:tc>
                  <a:txBody>
                    <a:bodyPr/>
                    <a:lstStyle/>
                    <a:p>
                      <a:pPr indent="0" lvl="0" marL="0" rtl="0" algn="l">
                        <a:lnSpc>
                          <a:spcPct val="100000"/>
                        </a:lnSpc>
                        <a:spcBef>
                          <a:spcPts val="0"/>
                        </a:spcBef>
                        <a:spcAft>
                          <a:spcPts val="0"/>
                        </a:spcAft>
                        <a:buNone/>
                      </a:pPr>
                      <a:r>
                        <a:rPr lang="en-US" sz="1800"/>
                        <a:t>Polkadot Substrate</a:t>
                      </a:r>
                      <a:endParaRPr sz="1800"/>
                    </a:p>
                  </a:txBody>
                  <a:tcPr marT="48775" marB="48775" marR="109725" marL="109725"/>
                </a:tc>
                <a:tc>
                  <a:txBody>
                    <a:bodyPr/>
                    <a:lstStyle/>
                    <a:p>
                      <a:pPr indent="0" lvl="0" marL="0" marR="0" rtl="0" algn="l">
                        <a:lnSpc>
                          <a:spcPct val="100000"/>
                        </a:lnSpc>
                        <a:spcBef>
                          <a:spcPts val="0"/>
                        </a:spcBef>
                        <a:spcAft>
                          <a:spcPts val="0"/>
                        </a:spcAft>
                        <a:buNone/>
                      </a:pPr>
                      <a:r>
                        <a:rPr lang="en-US" sz="1800"/>
                        <a:t>Framework for building modular block chains from scratch with smart contract features</a:t>
                      </a:r>
                      <a:endParaRPr sz="1800"/>
                    </a:p>
                  </a:txBody>
                  <a:tcPr marT="48775" marB="48775" marR="109725" marL="109725"/>
                </a:tc>
                <a:tc>
                  <a:txBody>
                    <a:bodyPr/>
                    <a:lstStyle/>
                    <a:p>
                      <a:pPr indent="0" lvl="0" marL="0" marR="0" rtl="0" algn="l">
                        <a:lnSpc>
                          <a:spcPct val="100000"/>
                        </a:lnSpc>
                        <a:spcBef>
                          <a:spcPts val="0"/>
                        </a:spcBef>
                        <a:spcAft>
                          <a:spcPts val="0"/>
                        </a:spcAft>
                        <a:buNone/>
                      </a:pPr>
                      <a:r>
                        <a:rPr lang="en-US" sz="1800"/>
                        <a:t>-</a:t>
                      </a:r>
                      <a:endParaRPr sz="1800"/>
                    </a:p>
                  </a:txBody>
                  <a:tcPr marT="48775" marB="48775" marR="109725" marL="109725"/>
                </a:tc>
                <a:tc>
                  <a:txBody>
                    <a:bodyPr/>
                    <a:lstStyle/>
                    <a:p>
                      <a:pPr indent="0" lvl="0" marL="0" marR="0" rtl="0" algn="l">
                        <a:lnSpc>
                          <a:spcPct val="100000"/>
                        </a:lnSpc>
                        <a:spcBef>
                          <a:spcPts val="0"/>
                        </a:spcBef>
                        <a:spcAft>
                          <a:spcPts val="0"/>
                        </a:spcAft>
                        <a:buNone/>
                      </a:pPr>
                      <a:r>
                        <a:rPr lang="en-US" sz="1800"/>
                        <a:t>substrate.dev</a:t>
                      </a:r>
                      <a:endParaRPr sz="1800"/>
                    </a:p>
                  </a:txBody>
                  <a:tcPr marT="48775" marB="48775" marR="109725" marL="109725"/>
                </a:tc>
              </a:tr>
            </a:tbl>
          </a:graphicData>
        </a:graphic>
      </p:graphicFrame>
      <p:sp>
        <p:nvSpPr>
          <p:cNvPr id="642" name="Google Shape;642;p71"/>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rgbClr val="666666"/>
                </a:solidFill>
              </a:rPr>
              <a:t>Role of Smart Contracts in Secure Software Development</a:t>
            </a:r>
            <a:endParaRPr sz="1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548640" y="292947"/>
            <a:ext cx="9875520" cy="1219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Aim and Objectives of the Project</a:t>
            </a:r>
            <a:endParaRPr sz="4000">
              <a:latin typeface="Karla"/>
              <a:ea typeface="Karla"/>
              <a:cs typeface="Karla"/>
              <a:sym typeface="Karla"/>
            </a:endParaRPr>
          </a:p>
        </p:txBody>
      </p:sp>
      <p:sp>
        <p:nvSpPr>
          <p:cNvPr id="132" name="Google Shape;132;p18"/>
          <p:cNvSpPr txBox="1"/>
          <p:nvPr>
            <p:ph idx="1" type="body"/>
          </p:nvPr>
        </p:nvSpPr>
        <p:spPr>
          <a:xfrm>
            <a:off x="548650" y="1706875"/>
            <a:ext cx="9875400" cy="4909800"/>
          </a:xfrm>
          <a:prstGeom prst="rect">
            <a:avLst/>
          </a:prstGeom>
          <a:noFill/>
          <a:ln>
            <a:noFill/>
          </a:ln>
        </p:spPr>
        <p:txBody>
          <a:bodyPr anchorCtr="0" anchor="t" bIns="52225" lIns="104475" spcFirstLastPara="1" rIns="104475" wrap="square" tIns="52225">
            <a:normAutofit lnSpcReduction="20000"/>
          </a:bodyPr>
          <a:lstStyle/>
          <a:p>
            <a:pPr indent="-304071" lvl="0" marL="391847" rtl="0" algn="l">
              <a:spcBef>
                <a:spcPts val="0"/>
              </a:spcBef>
              <a:spcAft>
                <a:spcPts val="0"/>
              </a:spcAft>
              <a:buClr>
                <a:schemeClr val="dk1"/>
              </a:buClr>
              <a:buSzPts val="2618"/>
              <a:buFont typeface="Calibri"/>
              <a:buChar char="•"/>
            </a:pPr>
            <a:r>
              <a:rPr lang="en-US" sz="2617"/>
              <a:t>The aim of this project is…</a:t>
            </a:r>
            <a:endParaRPr sz="2617"/>
          </a:p>
          <a:p>
            <a:pPr indent="0" lvl="0" marL="391847" rtl="0" algn="l">
              <a:spcBef>
                <a:spcPts val="0"/>
              </a:spcBef>
              <a:spcAft>
                <a:spcPts val="0"/>
              </a:spcAft>
              <a:buNone/>
            </a:pPr>
            <a:r>
              <a:t/>
            </a:r>
            <a:endParaRPr sz="1050"/>
          </a:p>
          <a:p>
            <a:pPr indent="-306067" lvl="1" marL="849001" rtl="0" algn="l">
              <a:spcBef>
                <a:spcPts val="480"/>
              </a:spcBef>
              <a:spcAft>
                <a:spcPts val="0"/>
              </a:spcAft>
              <a:buClr>
                <a:schemeClr val="dk1"/>
              </a:buClr>
              <a:buSzPts val="2078"/>
              <a:buFont typeface="Calibri"/>
              <a:buChar char="–"/>
            </a:pPr>
            <a:r>
              <a:rPr lang="en-US" sz="2077"/>
              <a:t>To Create a Decentralized Social Network using Blockchain </a:t>
            </a:r>
            <a:endParaRPr sz="2077"/>
          </a:p>
          <a:p>
            <a:pPr indent="0" lvl="0" marL="849001" rtl="0" algn="l">
              <a:spcBef>
                <a:spcPts val="480"/>
              </a:spcBef>
              <a:spcAft>
                <a:spcPts val="0"/>
              </a:spcAft>
              <a:buNone/>
            </a:pPr>
            <a:r>
              <a:t/>
            </a:r>
            <a:endParaRPr sz="2077"/>
          </a:p>
          <a:p>
            <a:pPr indent="-353232" lvl="0" marL="391847" rtl="0" algn="l">
              <a:spcBef>
                <a:spcPts val="640"/>
              </a:spcBef>
              <a:spcAft>
                <a:spcPts val="0"/>
              </a:spcAft>
              <a:buClr>
                <a:schemeClr val="dk1"/>
              </a:buClr>
              <a:buSzPts val="2592"/>
              <a:buFont typeface="Calibri"/>
              <a:buChar char="•"/>
            </a:pPr>
            <a:r>
              <a:rPr lang="en-US" sz="2591"/>
              <a:t>Project objectives:</a:t>
            </a:r>
            <a:endParaRPr sz="2591"/>
          </a:p>
          <a:p>
            <a:pPr indent="0" lvl="0" marL="391847" rtl="0" algn="l">
              <a:spcBef>
                <a:spcPts val="640"/>
              </a:spcBef>
              <a:spcAft>
                <a:spcPts val="0"/>
              </a:spcAft>
              <a:buNone/>
            </a:pPr>
            <a:r>
              <a:t/>
            </a:r>
            <a:endParaRPr sz="1100"/>
          </a:p>
          <a:p>
            <a:pPr indent="0" lvl="0" marL="457200" rtl="0" algn="l">
              <a:lnSpc>
                <a:spcPct val="115000"/>
              </a:lnSpc>
              <a:spcBef>
                <a:spcPts val="540"/>
              </a:spcBef>
              <a:spcAft>
                <a:spcPts val="0"/>
              </a:spcAft>
              <a:buNone/>
            </a:pPr>
            <a:r>
              <a:rPr lang="en-US" sz="1800"/>
              <a:t>1. To understand the need for Decentralized Social Networks </a:t>
            </a:r>
            <a:endParaRPr sz="1800"/>
          </a:p>
          <a:p>
            <a:pPr indent="0" lvl="0" marL="457200" rtl="0" algn="l">
              <a:lnSpc>
                <a:spcPct val="115000"/>
              </a:lnSpc>
              <a:spcBef>
                <a:spcPts val="540"/>
              </a:spcBef>
              <a:spcAft>
                <a:spcPts val="0"/>
              </a:spcAft>
              <a:buNone/>
            </a:pPr>
            <a:r>
              <a:rPr lang="en-US" sz="1800"/>
              <a:t>2. To understand what are Decentralized Autonomous Organizations </a:t>
            </a:r>
            <a:endParaRPr sz="1800"/>
          </a:p>
          <a:p>
            <a:pPr indent="0" lvl="0" marL="457200" rtl="0" algn="l">
              <a:lnSpc>
                <a:spcPct val="115000"/>
              </a:lnSpc>
              <a:spcBef>
                <a:spcPts val="540"/>
              </a:spcBef>
              <a:spcAft>
                <a:spcPts val="0"/>
              </a:spcAft>
              <a:buNone/>
            </a:pPr>
            <a:r>
              <a:rPr lang="en-US" sz="1800"/>
              <a:t>3. To understand the inner working of Blockchain technology </a:t>
            </a:r>
            <a:endParaRPr sz="1800"/>
          </a:p>
          <a:p>
            <a:pPr indent="0" lvl="0" marL="457200" rtl="0" algn="l">
              <a:lnSpc>
                <a:spcPct val="115000"/>
              </a:lnSpc>
              <a:spcBef>
                <a:spcPts val="540"/>
              </a:spcBef>
              <a:spcAft>
                <a:spcPts val="0"/>
              </a:spcAft>
              <a:buNone/>
            </a:pPr>
            <a:r>
              <a:rPr lang="en-US" sz="1800"/>
              <a:t>4. To understand the concept of Cryptocurrency and its correlation with Blockchain </a:t>
            </a:r>
            <a:endParaRPr sz="1800"/>
          </a:p>
          <a:p>
            <a:pPr indent="0" lvl="0" marL="457200" rtl="0" algn="l">
              <a:lnSpc>
                <a:spcPct val="115000"/>
              </a:lnSpc>
              <a:spcBef>
                <a:spcPts val="540"/>
              </a:spcBef>
              <a:spcAft>
                <a:spcPts val="0"/>
              </a:spcAft>
              <a:buNone/>
            </a:pPr>
            <a:r>
              <a:rPr lang="en-US" sz="1800"/>
              <a:t>5. To understand the working of 2 major Consensus algorithms in Blockchain systems </a:t>
            </a:r>
            <a:endParaRPr sz="1800"/>
          </a:p>
          <a:p>
            <a:pPr indent="0" lvl="0" marL="457200" rtl="0" algn="l">
              <a:lnSpc>
                <a:spcPct val="115000"/>
              </a:lnSpc>
              <a:spcBef>
                <a:spcPts val="540"/>
              </a:spcBef>
              <a:spcAft>
                <a:spcPts val="0"/>
              </a:spcAft>
              <a:buNone/>
            </a:pPr>
            <a:r>
              <a:rPr lang="en-US" sz="1800"/>
              <a:t>6. To understand the working and use cases of Smart Contracts </a:t>
            </a:r>
            <a:endParaRPr sz="1800"/>
          </a:p>
          <a:p>
            <a:pPr indent="0" lvl="0" marL="457200" rtl="0" algn="l">
              <a:lnSpc>
                <a:spcPct val="115000"/>
              </a:lnSpc>
              <a:spcBef>
                <a:spcPts val="540"/>
              </a:spcBef>
              <a:spcAft>
                <a:spcPts val="0"/>
              </a:spcAft>
              <a:buNone/>
            </a:pPr>
            <a:r>
              <a:rPr lang="en-US" sz="1800"/>
              <a:t>7</a:t>
            </a:r>
            <a:r>
              <a:rPr lang="en-US" sz="1800"/>
              <a:t>. To understand how developing secure and modular Smart Contracts can be made easy with the Substrate framework.</a:t>
            </a:r>
            <a:r>
              <a:rPr lang="en-US" sz="2700"/>
              <a:t> </a:t>
            </a:r>
            <a:endParaRPr sz="3200"/>
          </a:p>
        </p:txBody>
      </p:sp>
      <p:sp>
        <p:nvSpPr>
          <p:cNvPr id="133" name="Google Shape;133;p18"/>
          <p:cNvSpPr txBox="1"/>
          <p:nvPr>
            <p:ph idx="11" type="ftr"/>
          </p:nvPr>
        </p:nvSpPr>
        <p:spPr>
          <a:xfrm>
            <a:off x="2958500" y="6780100"/>
            <a:ext cx="51492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 using Blockchain</a:t>
            </a:r>
            <a:endParaRPr/>
          </a:p>
        </p:txBody>
      </p:sp>
      <p:sp>
        <p:nvSpPr>
          <p:cNvPr id="134" name="Google Shape;134;p18"/>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5</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2"/>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49" name="Google Shape;649;p72"/>
          <p:cNvSpPr txBox="1"/>
          <p:nvPr>
            <p:ph idx="4294967295"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Introduction to Smart Contracts</a:t>
            </a:r>
            <a:endParaRPr sz="4000">
              <a:solidFill>
                <a:srgbClr val="FF0000"/>
              </a:solidFill>
              <a:latin typeface="Karla"/>
              <a:ea typeface="Karla"/>
              <a:cs typeface="Karla"/>
              <a:sym typeface="Karla"/>
            </a:endParaRPr>
          </a:p>
        </p:txBody>
      </p:sp>
      <p:sp>
        <p:nvSpPr>
          <p:cNvPr id="650" name="Google Shape;650;p72"/>
          <p:cNvSpPr txBox="1"/>
          <p:nvPr/>
        </p:nvSpPr>
        <p:spPr>
          <a:xfrm flipH="1">
            <a:off x="583000" y="1747062"/>
            <a:ext cx="9875400" cy="3821100"/>
          </a:xfrm>
          <a:prstGeom prst="rect">
            <a:avLst/>
          </a:prstGeom>
          <a:noFill/>
          <a:ln>
            <a:noFill/>
          </a:ln>
        </p:spPr>
        <p:txBody>
          <a:bodyPr anchorCtr="0" anchor="t" bIns="91425" lIns="91425" spcFirstLastPara="1" rIns="91425" wrap="square" tIns="91425">
            <a:spAutoFit/>
          </a:bodyPr>
          <a:lstStyle/>
          <a:p>
            <a:pPr indent="-444500" lvl="0" marL="457200" rtl="0" algn="l">
              <a:spcBef>
                <a:spcPts val="0"/>
              </a:spcBef>
              <a:spcAft>
                <a:spcPts val="0"/>
              </a:spcAft>
              <a:buSzPts val="3400"/>
              <a:buFont typeface="Calibri"/>
              <a:buChar char="●"/>
            </a:pPr>
            <a:r>
              <a:rPr lang="en-US" sz="3400">
                <a:latin typeface="Calibri"/>
                <a:ea typeface="Calibri"/>
                <a:cs typeface="Calibri"/>
                <a:sym typeface="Calibri"/>
              </a:rPr>
              <a:t>Smart contracts is a piece of software that is stored on a blockchain, so they are trustless and secure.</a:t>
            </a:r>
            <a:endParaRPr sz="3400">
              <a:latin typeface="Calibri"/>
              <a:ea typeface="Calibri"/>
              <a:cs typeface="Calibri"/>
              <a:sym typeface="Calibri"/>
            </a:endParaRPr>
          </a:p>
          <a:p>
            <a:pPr indent="-444500" lvl="0" marL="457200" rtl="0" algn="l">
              <a:spcBef>
                <a:spcPts val="0"/>
              </a:spcBef>
              <a:spcAft>
                <a:spcPts val="0"/>
              </a:spcAft>
              <a:buClr>
                <a:schemeClr val="dk1"/>
              </a:buClr>
              <a:buSzPts val="3400"/>
              <a:buFont typeface="Calibri"/>
              <a:buChar char="●"/>
            </a:pPr>
            <a:r>
              <a:rPr lang="en-US" sz="3400">
                <a:solidFill>
                  <a:schemeClr val="dk1"/>
                </a:solidFill>
                <a:latin typeface="Calibri"/>
                <a:ea typeface="Calibri"/>
                <a:cs typeface="Calibri"/>
                <a:sym typeface="Calibri"/>
              </a:rPr>
              <a:t>They can be executed automatically and in a deterministic way.</a:t>
            </a:r>
            <a:endParaRPr sz="3400">
              <a:solidFill>
                <a:schemeClr val="dk1"/>
              </a:solidFill>
              <a:latin typeface="Calibri"/>
              <a:ea typeface="Calibri"/>
              <a:cs typeface="Calibri"/>
              <a:sym typeface="Calibri"/>
            </a:endParaRPr>
          </a:p>
          <a:p>
            <a:pPr indent="-444500" lvl="0" marL="457200" rtl="0" algn="l">
              <a:spcBef>
                <a:spcPts val="0"/>
              </a:spcBef>
              <a:spcAft>
                <a:spcPts val="0"/>
              </a:spcAft>
              <a:buClr>
                <a:schemeClr val="dk1"/>
              </a:buClr>
              <a:buSzPts val="3400"/>
              <a:buFont typeface="Calibri"/>
              <a:buChar char="●"/>
            </a:pPr>
            <a:r>
              <a:rPr lang="en-US" sz="3400">
                <a:solidFill>
                  <a:schemeClr val="dk1"/>
                </a:solidFill>
                <a:latin typeface="Calibri"/>
                <a:ea typeface="Calibri"/>
                <a:cs typeface="Calibri"/>
                <a:sym typeface="Calibri"/>
              </a:rPr>
              <a:t>Smart contracts also have capabilities of receiving, storing and sending funds and even calling other smart contracts. </a:t>
            </a:r>
            <a:endParaRPr sz="3400">
              <a:solidFill>
                <a:schemeClr val="dk1"/>
              </a:solidFill>
              <a:latin typeface="Calibri"/>
              <a:ea typeface="Calibri"/>
              <a:cs typeface="Calibri"/>
              <a:sym typeface="Calibri"/>
            </a:endParaRPr>
          </a:p>
        </p:txBody>
      </p:sp>
      <p:sp>
        <p:nvSpPr>
          <p:cNvPr id="651" name="Google Shape;651;p72"/>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rgbClr val="666666"/>
                </a:solidFill>
              </a:rPr>
              <a:t>Role of Smart Contracts in Secure Software Development</a:t>
            </a:r>
            <a:endParaRPr sz="100">
              <a:solidFill>
                <a:srgbClr val="666666"/>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58" name="Google Shape;658;p73"/>
          <p:cNvSpPr txBox="1"/>
          <p:nvPr>
            <p:ph idx="4294967295"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Understanding Smart Contracts</a:t>
            </a:r>
            <a:endParaRPr sz="4000">
              <a:latin typeface="Karla"/>
              <a:ea typeface="Karla"/>
              <a:cs typeface="Karla"/>
              <a:sym typeface="Karla"/>
            </a:endParaRPr>
          </a:p>
        </p:txBody>
      </p:sp>
      <p:sp>
        <p:nvSpPr>
          <p:cNvPr id="659" name="Google Shape;659;p73"/>
          <p:cNvSpPr txBox="1"/>
          <p:nvPr/>
        </p:nvSpPr>
        <p:spPr>
          <a:xfrm>
            <a:off x="548650" y="1902652"/>
            <a:ext cx="98754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A vending machine can be considered as a simple analogy to smart contracts</a:t>
            </a:r>
            <a:endParaRPr sz="2400">
              <a:latin typeface="Calibri"/>
              <a:ea typeface="Calibri"/>
              <a:cs typeface="Calibri"/>
              <a:sym typeface="Calibri"/>
            </a:endParaRPr>
          </a:p>
        </p:txBody>
      </p:sp>
      <p:pic>
        <p:nvPicPr>
          <p:cNvPr id="660" name="Google Shape;660;p73"/>
          <p:cNvPicPr preferRelativeResize="0"/>
          <p:nvPr/>
        </p:nvPicPr>
        <p:blipFill>
          <a:blip r:embed="rId3">
            <a:alphaModFix/>
          </a:blip>
          <a:stretch>
            <a:fillRect/>
          </a:stretch>
        </p:blipFill>
        <p:spPr>
          <a:xfrm>
            <a:off x="1728138" y="2605252"/>
            <a:ext cx="7516416" cy="4022457"/>
          </a:xfrm>
          <a:prstGeom prst="rect">
            <a:avLst/>
          </a:prstGeom>
          <a:noFill/>
          <a:ln>
            <a:noFill/>
          </a:ln>
        </p:spPr>
      </p:pic>
      <p:sp>
        <p:nvSpPr>
          <p:cNvPr id="661" name="Google Shape;661;p73"/>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rgbClr val="666666"/>
                </a:solidFill>
              </a:rPr>
              <a:t>Role of Smart Contracts in Secure Software Development</a:t>
            </a:r>
            <a:endParaRPr sz="100">
              <a:solidFill>
                <a:srgbClr val="666666"/>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4"/>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668" name="Google Shape;668;p74"/>
          <p:cNvPicPr preferRelativeResize="0"/>
          <p:nvPr/>
        </p:nvPicPr>
        <p:blipFill>
          <a:blip r:embed="rId3">
            <a:alphaModFix/>
          </a:blip>
          <a:stretch>
            <a:fillRect/>
          </a:stretch>
        </p:blipFill>
        <p:spPr>
          <a:xfrm>
            <a:off x="1451823" y="1803810"/>
            <a:ext cx="7902749" cy="4684624"/>
          </a:xfrm>
          <a:prstGeom prst="rect">
            <a:avLst/>
          </a:prstGeom>
          <a:noFill/>
          <a:ln>
            <a:noFill/>
          </a:ln>
        </p:spPr>
      </p:pic>
      <p:sp>
        <p:nvSpPr>
          <p:cNvPr id="669" name="Google Shape;669;p74"/>
          <p:cNvSpPr txBox="1"/>
          <p:nvPr>
            <p:ph idx="4294967295"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l">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Smart Contract Applications</a:t>
            </a:r>
            <a:endParaRPr sz="4000">
              <a:latin typeface="Karla"/>
              <a:ea typeface="Karla"/>
              <a:cs typeface="Karla"/>
              <a:sym typeface="Karla"/>
            </a:endParaRPr>
          </a:p>
        </p:txBody>
      </p:sp>
      <p:sp>
        <p:nvSpPr>
          <p:cNvPr id="670" name="Google Shape;670;p74"/>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rgbClr val="666666"/>
                </a:solidFill>
              </a:rPr>
              <a:t>Role of Smart Contracts in Secure Software Development</a:t>
            </a:r>
            <a:endParaRPr sz="100">
              <a:solidFill>
                <a:srgbClr val="666666"/>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5"/>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77" name="Google Shape;677;p75"/>
          <p:cNvSpPr txBox="1"/>
          <p:nvPr>
            <p:ph idx="4294967295"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l">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Flow chart of the Application</a:t>
            </a:r>
            <a:endParaRPr sz="4000">
              <a:latin typeface="Karla"/>
              <a:ea typeface="Karla"/>
              <a:cs typeface="Karla"/>
              <a:sym typeface="Karla"/>
            </a:endParaRPr>
          </a:p>
        </p:txBody>
      </p:sp>
      <p:sp>
        <p:nvSpPr>
          <p:cNvPr id="678" name="Google Shape;678;p75"/>
          <p:cNvSpPr/>
          <p:nvPr/>
        </p:nvSpPr>
        <p:spPr>
          <a:xfrm>
            <a:off x="4336650" y="2400492"/>
            <a:ext cx="2299500" cy="135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5"/>
          <p:cNvSpPr/>
          <p:nvPr/>
        </p:nvSpPr>
        <p:spPr>
          <a:xfrm>
            <a:off x="4620100" y="4784199"/>
            <a:ext cx="1732500" cy="146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5"/>
          <p:cNvSpPr txBox="1"/>
          <p:nvPr/>
        </p:nvSpPr>
        <p:spPr>
          <a:xfrm>
            <a:off x="4958248" y="2004209"/>
            <a:ext cx="8778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Smart contract</a:t>
            </a:r>
            <a:endParaRPr>
              <a:latin typeface="Calibri"/>
              <a:ea typeface="Calibri"/>
              <a:cs typeface="Calibri"/>
              <a:sym typeface="Calibri"/>
            </a:endParaRPr>
          </a:p>
        </p:txBody>
      </p:sp>
      <p:sp>
        <p:nvSpPr>
          <p:cNvPr id="681" name="Google Shape;681;p75"/>
          <p:cNvSpPr txBox="1"/>
          <p:nvPr/>
        </p:nvSpPr>
        <p:spPr>
          <a:xfrm>
            <a:off x="4626705" y="4392161"/>
            <a:ext cx="8778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Polling smart contract</a:t>
            </a:r>
            <a:endParaRPr>
              <a:latin typeface="Calibri"/>
              <a:ea typeface="Calibri"/>
              <a:cs typeface="Calibri"/>
              <a:sym typeface="Calibri"/>
            </a:endParaRPr>
          </a:p>
        </p:txBody>
      </p:sp>
      <p:sp>
        <p:nvSpPr>
          <p:cNvPr id="682" name="Google Shape;682;p75"/>
          <p:cNvSpPr txBox="1"/>
          <p:nvPr/>
        </p:nvSpPr>
        <p:spPr>
          <a:xfrm>
            <a:off x="8145598" y="2754011"/>
            <a:ext cx="8778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Donor</a:t>
            </a:r>
            <a:endParaRPr>
              <a:latin typeface="Calibri"/>
              <a:ea typeface="Calibri"/>
              <a:cs typeface="Calibri"/>
              <a:sym typeface="Calibri"/>
            </a:endParaRPr>
          </a:p>
        </p:txBody>
      </p:sp>
      <p:sp>
        <p:nvSpPr>
          <p:cNvPr id="683" name="Google Shape;683;p75"/>
          <p:cNvSpPr txBox="1"/>
          <p:nvPr/>
        </p:nvSpPr>
        <p:spPr>
          <a:xfrm>
            <a:off x="1097255" y="2892561"/>
            <a:ext cx="8778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Requester</a:t>
            </a:r>
            <a:endParaRPr>
              <a:latin typeface="Calibri"/>
              <a:ea typeface="Calibri"/>
              <a:cs typeface="Calibri"/>
              <a:sym typeface="Calibri"/>
            </a:endParaRPr>
          </a:p>
        </p:txBody>
      </p:sp>
      <p:sp>
        <p:nvSpPr>
          <p:cNvPr id="684" name="Google Shape;684;p75"/>
          <p:cNvSpPr txBox="1"/>
          <p:nvPr/>
        </p:nvSpPr>
        <p:spPr>
          <a:xfrm>
            <a:off x="939776" y="5420211"/>
            <a:ext cx="8778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other users</a:t>
            </a:r>
            <a:endParaRPr>
              <a:latin typeface="Calibri"/>
              <a:ea typeface="Calibri"/>
              <a:cs typeface="Calibri"/>
              <a:sym typeface="Calibri"/>
            </a:endParaRPr>
          </a:p>
        </p:txBody>
      </p:sp>
      <p:cxnSp>
        <p:nvCxnSpPr>
          <p:cNvPr id="685" name="Google Shape;685;p75"/>
          <p:cNvCxnSpPr/>
          <p:nvPr/>
        </p:nvCxnSpPr>
        <p:spPr>
          <a:xfrm flipH="1" rot="10800000">
            <a:off x="2093495" y="5584803"/>
            <a:ext cx="2533200" cy="6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686" name="Google Shape;686;p75"/>
          <p:cNvCxnSpPr/>
          <p:nvPr/>
        </p:nvCxnSpPr>
        <p:spPr>
          <a:xfrm>
            <a:off x="2310063" y="3097585"/>
            <a:ext cx="2093400" cy="0"/>
          </a:xfrm>
          <a:prstGeom prst="straightConnector1">
            <a:avLst/>
          </a:prstGeom>
          <a:noFill/>
          <a:ln cap="flat" cmpd="sng" w="9525">
            <a:solidFill>
              <a:schemeClr val="dk2"/>
            </a:solidFill>
            <a:prstDash val="solid"/>
            <a:round/>
            <a:headEnd len="med" w="med" type="triangle"/>
            <a:tailEnd len="med" w="med" type="none"/>
          </a:ln>
        </p:spPr>
      </p:cxnSp>
      <p:cxnSp>
        <p:nvCxnSpPr>
          <p:cNvPr id="687" name="Google Shape;687;p75"/>
          <p:cNvCxnSpPr>
            <a:stCxn id="678" idx="2"/>
            <a:endCxn id="679" idx="0"/>
          </p:cNvCxnSpPr>
          <p:nvPr/>
        </p:nvCxnSpPr>
        <p:spPr>
          <a:xfrm>
            <a:off x="5486400" y="3760392"/>
            <a:ext cx="0" cy="1023900"/>
          </a:xfrm>
          <a:prstGeom prst="straightConnector1">
            <a:avLst/>
          </a:prstGeom>
          <a:noFill/>
          <a:ln cap="flat" cmpd="sng" w="9525">
            <a:solidFill>
              <a:schemeClr val="dk2"/>
            </a:solidFill>
            <a:prstDash val="solid"/>
            <a:round/>
            <a:headEnd len="med" w="med" type="triangle"/>
            <a:tailEnd len="med" w="med" type="none"/>
          </a:ln>
        </p:spPr>
      </p:cxnSp>
      <p:cxnSp>
        <p:nvCxnSpPr>
          <p:cNvPr id="688" name="Google Shape;688;p75"/>
          <p:cNvCxnSpPr/>
          <p:nvPr/>
        </p:nvCxnSpPr>
        <p:spPr>
          <a:xfrm>
            <a:off x="6680808" y="2979456"/>
            <a:ext cx="1502700" cy="19500"/>
          </a:xfrm>
          <a:prstGeom prst="straightConnector1">
            <a:avLst/>
          </a:prstGeom>
          <a:noFill/>
          <a:ln cap="flat" cmpd="sng" w="9525">
            <a:solidFill>
              <a:schemeClr val="dk2"/>
            </a:solidFill>
            <a:prstDash val="solid"/>
            <a:round/>
            <a:headEnd len="med" w="med" type="triangle"/>
            <a:tailEnd len="med" w="med" type="none"/>
          </a:ln>
        </p:spPr>
      </p:cxnSp>
      <p:sp>
        <p:nvSpPr>
          <p:cNvPr id="689" name="Google Shape;689;p75"/>
          <p:cNvSpPr txBox="1"/>
          <p:nvPr/>
        </p:nvSpPr>
        <p:spPr>
          <a:xfrm>
            <a:off x="4571502" y="2458995"/>
            <a:ext cx="1829700" cy="12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Coins/tokens are stored in this contract and released when the poll is in positive majority</a:t>
            </a:r>
            <a:endParaRPr>
              <a:latin typeface="Calibri"/>
              <a:ea typeface="Calibri"/>
              <a:cs typeface="Calibri"/>
              <a:sym typeface="Calibri"/>
            </a:endParaRPr>
          </a:p>
        </p:txBody>
      </p:sp>
      <p:sp>
        <p:nvSpPr>
          <p:cNvPr id="690" name="Google Shape;690;p75"/>
          <p:cNvSpPr txBox="1"/>
          <p:nvPr/>
        </p:nvSpPr>
        <p:spPr>
          <a:xfrm>
            <a:off x="4686452" y="4842811"/>
            <a:ext cx="1599900" cy="124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Consensus</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If consensus is reached then funds will be passed</a:t>
            </a:r>
            <a:endParaRPr>
              <a:latin typeface="Calibri"/>
              <a:ea typeface="Calibri"/>
              <a:cs typeface="Calibri"/>
              <a:sym typeface="Calibri"/>
            </a:endParaRPr>
          </a:p>
        </p:txBody>
      </p:sp>
      <p:sp>
        <p:nvSpPr>
          <p:cNvPr id="691" name="Google Shape;691;p75"/>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rgbClr val="666666"/>
                </a:solidFill>
              </a:rPr>
              <a:t>Role of Smart Contracts in Secure Software Development</a:t>
            </a:r>
            <a:endParaRPr sz="1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6"/>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98" name="Google Shape;698;p76"/>
          <p:cNvSpPr txBox="1"/>
          <p:nvPr>
            <p:ph idx="4294967295"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Conclusion</a:t>
            </a:r>
            <a:endParaRPr sz="4000">
              <a:latin typeface="Karla"/>
              <a:ea typeface="Karla"/>
              <a:cs typeface="Karla"/>
              <a:sym typeface="Karla"/>
            </a:endParaRPr>
          </a:p>
        </p:txBody>
      </p:sp>
      <p:sp>
        <p:nvSpPr>
          <p:cNvPr id="699" name="Google Shape;699;p76"/>
          <p:cNvSpPr txBox="1"/>
          <p:nvPr/>
        </p:nvSpPr>
        <p:spPr>
          <a:xfrm>
            <a:off x="582996" y="1659689"/>
            <a:ext cx="9875400" cy="361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p>
          <a:p>
            <a:pPr indent="-431800" lvl="0" marL="457200" rtl="0" algn="l">
              <a:spcBef>
                <a:spcPts val="0"/>
              </a:spcBef>
              <a:spcAft>
                <a:spcPts val="0"/>
              </a:spcAft>
              <a:buSzPts val="3200"/>
              <a:buChar char="●"/>
            </a:pPr>
            <a:r>
              <a:rPr lang="en-US" sz="3200"/>
              <a:t>Smart contracts help preserve the integrity of the data and create a reliable system. </a:t>
            </a:r>
            <a:endParaRPr sz="3200"/>
          </a:p>
          <a:p>
            <a:pPr indent="-431800" lvl="0" marL="457200" rtl="0" algn="l">
              <a:spcBef>
                <a:spcPts val="0"/>
              </a:spcBef>
              <a:spcAft>
                <a:spcPts val="0"/>
              </a:spcAft>
              <a:buSzPts val="3200"/>
              <a:buChar char="●"/>
            </a:pPr>
            <a:r>
              <a:rPr lang="en-US" sz="3200"/>
              <a:t>Therefore, it is possible to prevent any failure in the output. Through adopting blockchain, this model can provide anonymity, integrity, security and efﬁciency.</a:t>
            </a:r>
            <a:endParaRPr sz="3200"/>
          </a:p>
        </p:txBody>
      </p:sp>
      <p:sp>
        <p:nvSpPr>
          <p:cNvPr id="700" name="Google Shape;700;p76"/>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rgbClr val="666666"/>
                </a:solidFill>
              </a:rPr>
              <a:t>Role of Smart Contracts in Secure Software Development</a:t>
            </a:r>
            <a:endParaRPr sz="100">
              <a:solidFill>
                <a:srgbClr val="666666"/>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7"/>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707" name="Google Shape;707;p77"/>
          <p:cNvSpPr txBox="1"/>
          <p:nvPr>
            <p:ph idx="4294967295" type="title"/>
          </p:nvPr>
        </p:nvSpPr>
        <p:spPr>
          <a:xfrm>
            <a:off x="548640" y="292947"/>
            <a:ext cx="9875400" cy="1219200"/>
          </a:xfrm>
          <a:prstGeom prst="rect">
            <a:avLst/>
          </a:prstGeom>
          <a:solidFill>
            <a:srgbClr val="00B0F0"/>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sz="4000">
                <a:solidFill>
                  <a:schemeClr val="lt1"/>
                </a:solidFill>
                <a:latin typeface="Karla"/>
                <a:ea typeface="Karla"/>
                <a:cs typeface="Karla"/>
                <a:sym typeface="Karla"/>
              </a:rPr>
              <a:t>References</a:t>
            </a:r>
            <a:endParaRPr sz="4000">
              <a:latin typeface="Karla"/>
              <a:ea typeface="Karla"/>
              <a:cs typeface="Karla"/>
              <a:sym typeface="Karla"/>
            </a:endParaRPr>
          </a:p>
        </p:txBody>
      </p:sp>
      <p:sp>
        <p:nvSpPr>
          <p:cNvPr id="708" name="Google Shape;708;p77"/>
          <p:cNvSpPr txBox="1"/>
          <p:nvPr/>
        </p:nvSpPr>
        <p:spPr>
          <a:xfrm>
            <a:off x="548649" y="1699549"/>
            <a:ext cx="9875400" cy="4263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[1] Tatiana Cutts - Smart Contracts and Consumers (2020)(#1) https://www.academia.edu/40504701/Smart_Contracts_and_Consumers</a:t>
            </a:r>
            <a:endParaRPr sz="1300">
              <a:solidFill>
                <a:schemeClr val="dk1"/>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[2] Vimal Dwivedi, Vipin Deval, Abhishek Dixit, Alex Norta - Blockchain-Based Smart-Contract Languages: A Systematic Literature Review (2019)(#1,#2) https://www.researchgate.net/publication/331198769_Blockchain-Based_Smart-Contract_Languages_A_Systematic_Literature_Review</a:t>
            </a:r>
            <a:endParaRPr sz="1300">
              <a:solidFill>
                <a:schemeClr val="dk1"/>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[3] An introduction to smart contracts and their potential and inherent limitations</a:t>
            </a:r>
            <a:endParaRPr sz="1300">
              <a:solidFill>
                <a:schemeClr val="dk1"/>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https://corpgov.law.harvard.edu/2018/05/26/an-introduction-to-smart-contracts-and-their-potential-and-inherent-limitations/#1</a:t>
            </a:r>
            <a:endParaRPr sz="1300">
              <a:solidFill>
                <a:schemeClr val="dk1"/>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[4] Lennart Ante - Smart Contracts on the Blockchain – A Bibliometric Analysis and Review (15 Apr 2020 (revised 15 Sep 2020))(https://www.blockchainresearchlab.org/wp-content/uploads/2020/05/Smart-Contracts-on-the-Blockchain-%E2%80%93-A-Bibliometric-Analysis-and-Review-Working-Paper-V2.pdf)</a:t>
            </a:r>
            <a:endParaRPr sz="1300">
              <a:solidFill>
                <a:schemeClr val="dk1"/>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[5] smart contracts (https://corporatefinanceinstitute.com/resources/knowledge/deals/smart-contracts)</a:t>
            </a:r>
            <a:endParaRPr sz="1300">
              <a:solidFill>
                <a:schemeClr val="dk1"/>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[6] Ethereum Documentation (https://ethereum.org/en/developers/docs/smart-contracts/)</a:t>
            </a:r>
            <a:endParaRPr sz="1300">
              <a:solidFill>
                <a:schemeClr val="dk1"/>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[7] Finematic - CODE IS LAW? Smart Contracts Explained (Ethereum, DeFi) (https://youtu.be/pWGLtjG-F5c)</a:t>
            </a:r>
            <a:endParaRPr sz="1300">
              <a:solidFill>
                <a:schemeClr val="dk1"/>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[8] Substrate Documentation - https://substrate.dev/docs/en/knowledgebase</a:t>
            </a:r>
            <a:endParaRPr sz="1300">
              <a:solidFill>
                <a:schemeClr val="dk1"/>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[9] A Literature Review about Smart Contracts Technology [David Nadler Prata , Humberto Xavier de Araújo , Cleórbete Santos]</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p:txBody>
      </p:sp>
      <p:sp>
        <p:nvSpPr>
          <p:cNvPr id="709" name="Google Shape;709;p77"/>
          <p:cNvSpPr txBox="1"/>
          <p:nvPr>
            <p:ph idx="11" type="ftr"/>
          </p:nvPr>
        </p:nvSpPr>
        <p:spPr>
          <a:xfrm>
            <a:off x="2871849" y="6780100"/>
            <a:ext cx="5297700" cy="389400"/>
          </a:xfrm>
          <a:prstGeom prst="rect">
            <a:avLst/>
          </a:prstGeom>
          <a:noFill/>
          <a:ln>
            <a:noFill/>
          </a:ln>
        </p:spPr>
        <p:txBody>
          <a:bodyPr anchorCtr="0" anchor="ctr" bIns="52225" lIns="104475" spcFirstLastPara="1" rIns="104475" wrap="square" tIns="52225">
            <a:noAutofit/>
          </a:bodyPr>
          <a:lstStyle/>
          <a:p>
            <a:pPr indent="0" lvl="0" marL="0" marR="400050" rtl="0" algn="ctr">
              <a:lnSpc>
                <a:spcPct val="115000"/>
              </a:lnSpc>
              <a:spcBef>
                <a:spcPts val="0"/>
              </a:spcBef>
              <a:spcAft>
                <a:spcPts val="300"/>
              </a:spcAft>
              <a:buSzPts val="1100"/>
              <a:buNone/>
            </a:pPr>
            <a:r>
              <a:rPr lang="en-US" sz="1300">
                <a:solidFill>
                  <a:srgbClr val="666666"/>
                </a:solidFill>
              </a:rPr>
              <a:t>Role of Smart Contracts in Secure Software Development</a:t>
            </a:r>
            <a:endParaRPr sz="100">
              <a:solidFill>
                <a:srgbClr val="666666"/>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8"/>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fld id="{00000000-1234-1234-1234-123412341234}" type="slidenum">
              <a:rPr lang="en-US"/>
              <a:t>‹#›</a:t>
            </a:fld>
            <a:endParaRPr/>
          </a:p>
        </p:txBody>
      </p:sp>
      <p:sp>
        <p:nvSpPr>
          <p:cNvPr id="715" name="Google Shape;715;p78"/>
          <p:cNvSpPr txBox="1"/>
          <p:nvPr>
            <p:ph idx="11" type="ftr"/>
          </p:nvPr>
        </p:nvSpPr>
        <p:spPr>
          <a:xfrm>
            <a:off x="3749040" y="6780108"/>
            <a:ext cx="4709160" cy="389467"/>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None/>
            </a:pPr>
            <a:r>
              <a:rPr lang="en-US"/>
              <a:t>Seminar Title Goes here</a:t>
            </a:r>
            <a:endParaRPr/>
          </a:p>
        </p:txBody>
      </p:sp>
      <p:sp>
        <p:nvSpPr>
          <p:cNvPr id="716" name="Google Shape;716;p78"/>
          <p:cNvSpPr txBox="1"/>
          <p:nvPr/>
        </p:nvSpPr>
        <p:spPr>
          <a:xfrm>
            <a:off x="2209800" y="3581400"/>
            <a:ext cx="64008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Calibri"/>
                <a:ea typeface="Calibri"/>
                <a:cs typeface="Calibri"/>
                <a:sym typeface="Calibri"/>
              </a:rPr>
              <a:t>Question &amp; Answer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548640" y="292947"/>
            <a:ext cx="9875520" cy="1219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latin typeface="Calibri"/>
                <a:ea typeface="Calibri"/>
                <a:cs typeface="Calibri"/>
                <a:sym typeface="Calibri"/>
              </a:rPr>
              <a:t>Project and Seminar Topics</a:t>
            </a:r>
            <a:endParaRPr/>
          </a:p>
        </p:txBody>
      </p:sp>
      <p:sp>
        <p:nvSpPr>
          <p:cNvPr id="140" name="Google Shape;140;p19"/>
          <p:cNvSpPr txBox="1"/>
          <p:nvPr>
            <p:ph idx="1" type="body"/>
          </p:nvPr>
        </p:nvSpPr>
        <p:spPr>
          <a:xfrm>
            <a:off x="548640" y="1706880"/>
            <a:ext cx="9875520" cy="4827694"/>
          </a:xfrm>
          <a:prstGeom prst="rect">
            <a:avLst/>
          </a:prstGeom>
          <a:noFill/>
          <a:ln>
            <a:noFill/>
          </a:ln>
        </p:spPr>
        <p:txBody>
          <a:bodyPr anchorCtr="0" anchor="t" bIns="52225" lIns="104475" spcFirstLastPara="1" rIns="104475" wrap="square" tIns="52225">
            <a:normAutofit fontScale="77500" lnSpcReduction="20000"/>
          </a:bodyPr>
          <a:lstStyle/>
          <a:p>
            <a:pPr indent="-394452" lvl="0" marL="391847" rtl="0" algn="l">
              <a:spcBef>
                <a:spcPts val="0"/>
              </a:spcBef>
              <a:spcAft>
                <a:spcPts val="0"/>
              </a:spcAft>
              <a:buClr>
                <a:schemeClr val="dk1"/>
              </a:buClr>
              <a:buSzPct val="100000"/>
              <a:buChar char="•"/>
            </a:pPr>
            <a:r>
              <a:rPr lang="en-US" sz="4827"/>
              <a:t>Creating a Decentralized Social Network using Blockchain</a:t>
            </a:r>
            <a:endParaRPr sz="4827"/>
          </a:p>
          <a:p>
            <a:pPr indent="0" lvl="0" marL="0" rtl="0" algn="l">
              <a:spcBef>
                <a:spcPts val="0"/>
              </a:spcBef>
              <a:spcAft>
                <a:spcPts val="0"/>
              </a:spcAft>
              <a:buNone/>
            </a:pPr>
            <a:r>
              <a:t/>
            </a:r>
            <a:endParaRPr sz="4052"/>
          </a:p>
          <a:p>
            <a:pPr indent="-337790" lvl="0" marL="391847" rtl="0" algn="l">
              <a:spcBef>
                <a:spcPts val="740"/>
              </a:spcBef>
              <a:spcAft>
                <a:spcPts val="0"/>
              </a:spcAft>
              <a:buClr>
                <a:schemeClr val="dk1"/>
              </a:buClr>
              <a:buSzPct val="100000"/>
              <a:buChar char="•"/>
            </a:pPr>
            <a:r>
              <a:rPr lang="en-US" sz="3675"/>
              <a:t>Mahesh Nahak: Creating a Decentralized Social Network</a:t>
            </a:r>
            <a:endParaRPr sz="3675"/>
          </a:p>
          <a:p>
            <a:pPr indent="-337790" lvl="0" marL="391847" rtl="0" algn="l">
              <a:spcBef>
                <a:spcPts val="740"/>
              </a:spcBef>
              <a:spcAft>
                <a:spcPts val="0"/>
              </a:spcAft>
              <a:buClr>
                <a:schemeClr val="dk1"/>
              </a:buClr>
              <a:buSzPct val="100000"/>
              <a:buChar char="•"/>
            </a:pPr>
            <a:r>
              <a:rPr lang="en-US" sz="3675"/>
              <a:t>Yatish Kelkar: An in-depth overview of Blockchain and its Applications in Cryptocurrency</a:t>
            </a:r>
            <a:endParaRPr sz="3675"/>
          </a:p>
          <a:p>
            <a:pPr indent="-337790" lvl="0" marL="391847" rtl="0" algn="l">
              <a:spcBef>
                <a:spcPts val="740"/>
              </a:spcBef>
              <a:spcAft>
                <a:spcPts val="0"/>
              </a:spcAft>
              <a:buSzPct val="100000"/>
              <a:buChar char="•"/>
            </a:pPr>
            <a:r>
              <a:rPr lang="en-US" sz="3675"/>
              <a:t>Gaurav Khairnar: Understanding Consensus algorithms in Blockchain-based applications</a:t>
            </a:r>
            <a:endParaRPr sz="3675"/>
          </a:p>
          <a:p>
            <a:pPr indent="-337790" lvl="0" marL="391847" rtl="0" algn="l">
              <a:spcBef>
                <a:spcPts val="740"/>
              </a:spcBef>
              <a:spcAft>
                <a:spcPts val="0"/>
              </a:spcAft>
              <a:buSzPct val="100000"/>
              <a:buChar char="•"/>
            </a:pPr>
            <a:r>
              <a:rPr lang="en-US" sz="3675"/>
              <a:t>Kshitij Chitnis  - The role of Smart Contracts in Secure Software Development</a:t>
            </a:r>
            <a:endParaRPr sz="3675"/>
          </a:p>
          <a:p>
            <a:pPr indent="-156896" lvl="0" marL="391847" rtl="0" algn="l">
              <a:spcBef>
                <a:spcPts val="740"/>
              </a:spcBef>
              <a:spcAft>
                <a:spcPts val="0"/>
              </a:spcAft>
              <a:buClr>
                <a:schemeClr val="dk1"/>
              </a:buClr>
              <a:buSzPct val="100000"/>
              <a:buNone/>
            </a:pPr>
            <a:r>
              <a:t/>
            </a:r>
            <a:endParaRPr/>
          </a:p>
        </p:txBody>
      </p:sp>
      <p:sp>
        <p:nvSpPr>
          <p:cNvPr id="141" name="Google Shape;141;p19"/>
          <p:cNvSpPr txBox="1"/>
          <p:nvPr>
            <p:ph idx="11" type="ftr"/>
          </p:nvPr>
        </p:nvSpPr>
        <p:spPr>
          <a:xfrm>
            <a:off x="2735701" y="6780100"/>
            <a:ext cx="55947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SzPts val="1100"/>
              <a:buNone/>
            </a:pPr>
            <a:r>
              <a:rPr lang="en-US"/>
              <a:t>Creating a Decentralized Social Network using Blockchain</a:t>
            </a:r>
            <a:endParaRPr/>
          </a:p>
        </p:txBody>
      </p:sp>
      <p:sp>
        <p:nvSpPr>
          <p:cNvPr id="142" name="Google Shape;142;p19"/>
          <p:cNvSpPr txBox="1"/>
          <p:nvPr>
            <p:ph idx="12" type="sldNum"/>
          </p:nvPr>
        </p:nvSpPr>
        <p:spPr>
          <a:xfrm>
            <a:off x="7863840" y="6780108"/>
            <a:ext cx="2560320" cy="389467"/>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47" name="Shape 147"/>
        <p:cNvGrpSpPr/>
        <p:nvPr/>
      </p:nvGrpSpPr>
      <p:grpSpPr>
        <a:xfrm>
          <a:off x="0" y="0"/>
          <a:ext cx="0" cy="0"/>
          <a:chOff x="0" y="0"/>
          <a:chExt cx="0" cy="0"/>
        </a:xfrm>
      </p:grpSpPr>
      <p:sp>
        <p:nvSpPr>
          <p:cNvPr id="148" name="Google Shape;148;p20"/>
          <p:cNvSpPr txBox="1"/>
          <p:nvPr>
            <p:ph idx="12" type="sldNum"/>
          </p:nvPr>
        </p:nvSpPr>
        <p:spPr>
          <a:xfrm>
            <a:off x="7863840" y="6780108"/>
            <a:ext cx="2560200" cy="389400"/>
          </a:xfrm>
          <a:prstGeom prst="rect">
            <a:avLst/>
          </a:prstGeom>
        </p:spPr>
        <p:txBody>
          <a:bodyPr anchorCtr="0" anchor="ctr" bIns="52225" lIns="104475" spcFirstLastPara="1" rIns="104475" wrap="square" tIns="52225">
            <a:noAutofit/>
          </a:bodyPr>
          <a:lstStyle/>
          <a:p>
            <a:pPr indent="0" lvl="0" marL="0" rtl="0" algn="r">
              <a:spcBef>
                <a:spcPts val="0"/>
              </a:spcBef>
              <a:spcAft>
                <a:spcPts val="0"/>
              </a:spcAft>
              <a:buNone/>
            </a:pPr>
            <a:r>
              <a:rPr lang="en-US">
                <a:solidFill>
                  <a:schemeClr val="lt1"/>
                </a:solidFill>
              </a:rPr>
              <a:t>7</a:t>
            </a:r>
            <a:endParaRPr>
              <a:solidFill>
                <a:schemeClr val="lt1"/>
              </a:solidFill>
            </a:endParaRPr>
          </a:p>
        </p:txBody>
      </p:sp>
      <p:sp>
        <p:nvSpPr>
          <p:cNvPr id="149" name="Google Shape;149;p20"/>
          <p:cNvSpPr txBox="1"/>
          <p:nvPr/>
        </p:nvSpPr>
        <p:spPr>
          <a:xfrm>
            <a:off x="1371600" y="1914525"/>
            <a:ext cx="8229600" cy="372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chemeClr val="lt1"/>
                </a:solidFill>
                <a:latin typeface="Karla"/>
                <a:ea typeface="Karla"/>
                <a:cs typeface="Karla"/>
                <a:sym typeface="Karla"/>
              </a:rPr>
              <a:t>PART 1</a:t>
            </a:r>
            <a:endParaRPr sz="3000">
              <a:solidFill>
                <a:schemeClr val="lt1"/>
              </a:solidFill>
              <a:latin typeface="Karla"/>
              <a:ea typeface="Karla"/>
              <a:cs typeface="Karla"/>
              <a:sym typeface="Karla"/>
            </a:endParaRPr>
          </a:p>
          <a:p>
            <a:pPr indent="0" lvl="0" marL="0" rtl="0" algn="ctr">
              <a:spcBef>
                <a:spcPts val="0"/>
              </a:spcBef>
              <a:spcAft>
                <a:spcPts val="0"/>
              </a:spcAft>
              <a:buNone/>
            </a:pPr>
            <a:r>
              <a:t/>
            </a:r>
            <a:endParaRPr sz="3000">
              <a:solidFill>
                <a:schemeClr val="lt1"/>
              </a:solidFill>
              <a:latin typeface="Karla"/>
              <a:ea typeface="Karla"/>
              <a:cs typeface="Karla"/>
              <a:sym typeface="Karla"/>
            </a:endParaRPr>
          </a:p>
          <a:p>
            <a:pPr indent="0" lvl="0" marL="0" rtl="0" algn="ctr">
              <a:spcBef>
                <a:spcPts val="0"/>
              </a:spcBef>
              <a:spcAft>
                <a:spcPts val="0"/>
              </a:spcAft>
              <a:buNone/>
            </a:pPr>
            <a:r>
              <a:rPr lang="en-US" sz="3000">
                <a:solidFill>
                  <a:schemeClr val="lt1"/>
                </a:solidFill>
                <a:latin typeface="Karla"/>
                <a:ea typeface="Karla"/>
                <a:cs typeface="Karla"/>
                <a:sym typeface="Karla"/>
              </a:rPr>
              <a:t> </a:t>
            </a:r>
            <a:r>
              <a:rPr lang="en-US" sz="3600">
                <a:solidFill>
                  <a:schemeClr val="lt1"/>
                </a:solidFill>
                <a:latin typeface="Karla"/>
                <a:ea typeface="Karla"/>
                <a:cs typeface="Karla"/>
                <a:sym typeface="Karla"/>
              </a:rPr>
              <a:t>Creating a Decentralized Social Network</a:t>
            </a:r>
            <a:endParaRPr sz="3600">
              <a:solidFill>
                <a:schemeClr val="lt1"/>
              </a:solidFill>
              <a:latin typeface="Karla"/>
              <a:ea typeface="Karla"/>
              <a:cs typeface="Karla"/>
              <a:sym typeface="Karla"/>
            </a:endParaRPr>
          </a:p>
          <a:p>
            <a:pPr indent="0" lvl="0" marL="0" rtl="0" algn="ctr">
              <a:spcBef>
                <a:spcPts val="0"/>
              </a:spcBef>
              <a:spcAft>
                <a:spcPts val="0"/>
              </a:spcAft>
              <a:buNone/>
            </a:pPr>
            <a:r>
              <a:t/>
            </a:r>
            <a:endParaRPr sz="3600">
              <a:solidFill>
                <a:schemeClr val="lt1"/>
              </a:solidFill>
              <a:latin typeface="Karla"/>
              <a:ea typeface="Karla"/>
              <a:cs typeface="Karla"/>
              <a:sym typeface="Karla"/>
            </a:endParaRPr>
          </a:p>
          <a:p>
            <a:pPr indent="0" lvl="0" marL="0" rtl="0" algn="ctr">
              <a:spcBef>
                <a:spcPts val="0"/>
              </a:spcBef>
              <a:spcAft>
                <a:spcPts val="0"/>
              </a:spcAft>
              <a:buNone/>
            </a:pPr>
            <a:r>
              <a:t/>
            </a:r>
            <a:endParaRPr sz="3600">
              <a:solidFill>
                <a:schemeClr val="lt1"/>
              </a:solidFill>
              <a:latin typeface="Karla"/>
              <a:ea typeface="Karla"/>
              <a:cs typeface="Karla"/>
              <a:sym typeface="Karla"/>
            </a:endParaRPr>
          </a:p>
          <a:p>
            <a:pPr indent="0" lvl="0" marL="0" rtl="0" algn="ctr">
              <a:spcBef>
                <a:spcPts val="0"/>
              </a:spcBef>
              <a:spcAft>
                <a:spcPts val="0"/>
              </a:spcAft>
              <a:buNone/>
            </a:pPr>
            <a:r>
              <a:rPr lang="en-US" sz="2600">
                <a:solidFill>
                  <a:schemeClr val="lt1"/>
                </a:solidFill>
                <a:latin typeface="Karla"/>
                <a:ea typeface="Karla"/>
                <a:cs typeface="Karla"/>
                <a:sym typeface="Karla"/>
              </a:rPr>
              <a:t>Mahesh Nahak</a:t>
            </a:r>
            <a:endParaRPr sz="2600">
              <a:solidFill>
                <a:schemeClr val="lt1"/>
              </a:solidFill>
              <a:latin typeface="Karla"/>
              <a:ea typeface="Karla"/>
              <a:cs typeface="Karla"/>
              <a:sym typeface="Karl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548640" y="292947"/>
            <a:ext cx="9875400" cy="12192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52225" lIns="104475" spcFirstLastPara="1" rIns="104475" wrap="square" tIns="52225">
            <a:normAutofit/>
          </a:bodyPr>
          <a:lstStyle/>
          <a:p>
            <a:pPr indent="0" lvl="0" marL="0" rtl="0" algn="ctr">
              <a:spcBef>
                <a:spcPts val="0"/>
              </a:spcBef>
              <a:spcAft>
                <a:spcPts val="0"/>
              </a:spcAft>
              <a:buClr>
                <a:schemeClr val="lt1"/>
              </a:buClr>
              <a:buSzPts val="5000"/>
              <a:buFont typeface="Calibri"/>
              <a:buNone/>
            </a:pPr>
            <a:r>
              <a:rPr lang="en-US">
                <a:solidFill>
                  <a:schemeClr val="lt1"/>
                </a:solidFill>
                <a:latin typeface="Calibri"/>
                <a:ea typeface="Calibri"/>
                <a:cs typeface="Calibri"/>
                <a:sym typeface="Calibri"/>
              </a:rPr>
              <a:t>Introduction</a:t>
            </a:r>
            <a:endParaRPr>
              <a:solidFill>
                <a:srgbClr val="FF0000"/>
              </a:solidFill>
            </a:endParaRPr>
          </a:p>
        </p:txBody>
      </p:sp>
      <p:sp>
        <p:nvSpPr>
          <p:cNvPr id="155" name="Google Shape;155;p21"/>
          <p:cNvSpPr txBox="1"/>
          <p:nvPr>
            <p:ph idx="1" type="body"/>
          </p:nvPr>
        </p:nvSpPr>
        <p:spPr>
          <a:xfrm>
            <a:off x="548640" y="1706880"/>
            <a:ext cx="9875400" cy="4827600"/>
          </a:xfrm>
          <a:prstGeom prst="rect">
            <a:avLst/>
          </a:prstGeom>
          <a:noFill/>
          <a:ln>
            <a:noFill/>
          </a:ln>
        </p:spPr>
        <p:txBody>
          <a:bodyPr anchorCtr="0" anchor="t" bIns="52225" lIns="104475" spcFirstLastPara="1" rIns="104475" wrap="square" tIns="52225">
            <a:normAutofit lnSpcReduction="20000"/>
          </a:bodyPr>
          <a:lstStyle/>
          <a:p>
            <a:pPr indent="-355175" lvl="0" marL="391847" rtl="0" algn="l">
              <a:lnSpc>
                <a:spcPct val="115000"/>
              </a:lnSpc>
              <a:spcBef>
                <a:spcPts val="0"/>
              </a:spcBef>
              <a:spcAft>
                <a:spcPts val="0"/>
              </a:spcAft>
              <a:buSzPts val="3123"/>
              <a:buChar char="•"/>
            </a:pPr>
            <a:r>
              <a:rPr lang="en-US" sz="3122"/>
              <a:t>Online Social Networks (OSNs) have become popular in the last 2 decades</a:t>
            </a:r>
            <a:endParaRPr sz="3122"/>
          </a:p>
          <a:p>
            <a:pPr indent="-355175" lvl="0" marL="391847" rtl="0" algn="l">
              <a:lnSpc>
                <a:spcPct val="115000"/>
              </a:lnSpc>
              <a:spcBef>
                <a:spcPts val="740"/>
              </a:spcBef>
              <a:spcAft>
                <a:spcPts val="0"/>
              </a:spcAft>
              <a:buSzPts val="3123"/>
              <a:buChar char="•"/>
            </a:pPr>
            <a:r>
              <a:rPr lang="en-US" sz="3122"/>
              <a:t>Privacy is one of the main concerns users have while using these platforms</a:t>
            </a:r>
            <a:endParaRPr sz="3122"/>
          </a:p>
          <a:p>
            <a:pPr indent="-243574" lvl="0" marL="391847" rtl="0" algn="l">
              <a:lnSpc>
                <a:spcPct val="115000"/>
              </a:lnSpc>
              <a:spcBef>
                <a:spcPts val="740"/>
              </a:spcBef>
              <a:spcAft>
                <a:spcPts val="0"/>
              </a:spcAft>
              <a:buSzPts val="1365"/>
              <a:buChar char="•"/>
            </a:pPr>
            <a:r>
              <a:rPr lang="en-US" sz="3122"/>
              <a:t>User data for marketing purposes, without the complete consent of users</a:t>
            </a:r>
            <a:endParaRPr sz="3122"/>
          </a:p>
          <a:p>
            <a:pPr indent="-243574" lvl="0" marL="391847" rtl="0" algn="l">
              <a:lnSpc>
                <a:spcPct val="115000"/>
              </a:lnSpc>
              <a:spcBef>
                <a:spcPts val="740"/>
              </a:spcBef>
              <a:spcAft>
                <a:spcPts val="0"/>
              </a:spcAft>
              <a:buSzPts val="1365"/>
              <a:buChar char="•"/>
            </a:pPr>
            <a:r>
              <a:rPr lang="en-US" sz="3122"/>
              <a:t>Data Security is also an important responsibility of OSNs, however data leaks are on a rise</a:t>
            </a:r>
            <a:endParaRPr sz="3122"/>
          </a:p>
          <a:p>
            <a:pPr indent="-355175" lvl="0" marL="391847" rtl="0" algn="l">
              <a:lnSpc>
                <a:spcPct val="115000"/>
              </a:lnSpc>
              <a:spcBef>
                <a:spcPts val="740"/>
              </a:spcBef>
              <a:spcAft>
                <a:spcPts val="0"/>
              </a:spcAft>
              <a:buSzPts val="3123"/>
              <a:buChar char="•"/>
            </a:pPr>
            <a:r>
              <a:rPr lang="en-US" sz="3122"/>
              <a:t>This gives rise to the “Decentralized Social Networks”</a:t>
            </a:r>
            <a:endParaRPr sz="3122"/>
          </a:p>
        </p:txBody>
      </p:sp>
      <p:sp>
        <p:nvSpPr>
          <p:cNvPr id="156" name="Google Shape;156;p21"/>
          <p:cNvSpPr txBox="1"/>
          <p:nvPr>
            <p:ph idx="11" type="ftr"/>
          </p:nvPr>
        </p:nvSpPr>
        <p:spPr>
          <a:xfrm>
            <a:off x="3749040" y="6780108"/>
            <a:ext cx="3474600" cy="389400"/>
          </a:xfrm>
          <a:prstGeom prst="rect">
            <a:avLst/>
          </a:prstGeom>
          <a:noFill/>
          <a:ln>
            <a:noFill/>
          </a:ln>
        </p:spPr>
        <p:txBody>
          <a:bodyPr anchorCtr="0" anchor="ctr" bIns="52225" lIns="104475" spcFirstLastPara="1" rIns="104475" wrap="square" tIns="52225">
            <a:noAutofit/>
          </a:bodyPr>
          <a:lstStyle/>
          <a:p>
            <a:pPr indent="0" lvl="0" marL="0" rtl="0" algn="ctr">
              <a:spcBef>
                <a:spcPts val="0"/>
              </a:spcBef>
              <a:spcAft>
                <a:spcPts val="0"/>
              </a:spcAft>
              <a:buClr>
                <a:schemeClr val="dk1"/>
              </a:buClr>
              <a:buSzPts val="1100"/>
              <a:buFont typeface="Arial"/>
              <a:buNone/>
            </a:pPr>
            <a:r>
              <a:rPr lang="en-US"/>
              <a:t>Creating a Decentralized Social Network</a:t>
            </a:r>
            <a:endParaRPr/>
          </a:p>
        </p:txBody>
      </p:sp>
      <p:sp>
        <p:nvSpPr>
          <p:cNvPr id="157" name="Google Shape;157;p21"/>
          <p:cNvSpPr txBox="1"/>
          <p:nvPr>
            <p:ph idx="12" type="sldNum"/>
          </p:nvPr>
        </p:nvSpPr>
        <p:spPr>
          <a:xfrm>
            <a:off x="7863840" y="6780108"/>
            <a:ext cx="2560200" cy="389400"/>
          </a:xfrm>
          <a:prstGeom prst="rect">
            <a:avLst/>
          </a:prstGeom>
          <a:noFill/>
          <a:ln>
            <a:noFill/>
          </a:ln>
        </p:spPr>
        <p:txBody>
          <a:bodyPr anchorCtr="0" anchor="ctr" bIns="52225" lIns="104475" spcFirstLastPara="1" rIns="104475" wrap="square" tIns="52225">
            <a:noAutofit/>
          </a:bodyPr>
          <a:lstStyle/>
          <a:p>
            <a:pPr indent="0" lvl="0" marL="0" rtl="0" algn="r">
              <a:spcBef>
                <a:spcPts val="0"/>
              </a:spcBef>
              <a:spcAft>
                <a:spcPts val="0"/>
              </a:spcAft>
              <a:buNone/>
            </a:pPr>
            <a:r>
              <a:rPr lang="en-US"/>
              <a:t>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