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2" r:id="rId6"/>
    <p:sldId id="260" r:id="rId7"/>
    <p:sldId id="261" r:id="rId8"/>
    <p:sldId id="267" r:id="rId9"/>
    <p:sldId id="263" r:id="rId10"/>
    <p:sldId id="268" r:id="rId11"/>
    <p:sldId id="264" r:id="rId12"/>
    <p:sldId id="269" r:id="rId13"/>
    <p:sldId id="266" r:id="rId14"/>
  </p:sldIdLst>
  <p:sldSz cx="9144000" cy="6858000" type="screen4x3"/>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1116" y="-3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pt-PT" smtClean="0"/>
              <a:t>Clique para editar o estilo</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smtClean="0"/>
              <a:t>Faça clique para editar o estilo</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B06826FC-7D7E-42B2-9C6F-35A1CA973DE5}" type="datetimeFigureOut">
              <a:rPr lang="pt-PT" smtClean="0"/>
              <a:t>15/01/2017</a:t>
            </a:fld>
            <a:endParaRPr lang="pt-PT"/>
          </a:p>
        </p:txBody>
      </p:sp>
      <p:sp>
        <p:nvSpPr>
          <p:cNvPr id="5" name="Footer Placeholder 4"/>
          <p:cNvSpPr>
            <a:spLocks noGrp="1"/>
          </p:cNvSpPr>
          <p:nvPr>
            <p:ph type="ftr" sz="quarter" idx="11"/>
          </p:nvPr>
        </p:nvSpPr>
        <p:spPr>
          <a:xfrm>
            <a:off x="1900237" y="5410202"/>
            <a:ext cx="3843665" cy="365125"/>
          </a:xfrm>
        </p:spPr>
        <p:txBody>
          <a:bodyPr/>
          <a:lstStyle/>
          <a:p>
            <a:endParaRPr lang="pt-PT"/>
          </a:p>
        </p:txBody>
      </p:sp>
      <p:sp>
        <p:nvSpPr>
          <p:cNvPr id="6" name="Slide Number Placeholder 5"/>
          <p:cNvSpPr>
            <a:spLocks noGrp="1"/>
          </p:cNvSpPr>
          <p:nvPr>
            <p:ph type="sldNum" sz="quarter" idx="12"/>
          </p:nvPr>
        </p:nvSpPr>
        <p:spPr>
          <a:xfrm>
            <a:off x="7915603" y="5410200"/>
            <a:ext cx="578317" cy="365125"/>
          </a:xfrm>
        </p:spPr>
        <p:txBody>
          <a:bodyPr/>
          <a:lstStyle/>
          <a:p>
            <a:fld id="{765C4F1A-72F5-42F5-A4CE-D39509CE38D1}" type="slidenum">
              <a:rPr lang="pt-PT" smtClean="0"/>
              <a:t>‹nº›</a:t>
            </a:fld>
            <a:endParaRPr lang="pt-PT"/>
          </a:p>
        </p:txBody>
      </p:sp>
    </p:spTree>
    <p:extLst>
      <p:ext uri="{BB962C8B-B14F-4D97-AF65-F5344CB8AC3E}">
        <p14:creationId xmlns:p14="http://schemas.microsoft.com/office/powerpoint/2010/main" val="2301158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grafia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pt-PT" smtClean="0"/>
              <a:t>Clique para editar o estilo</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PT" smtClean="0"/>
              <a:t>Clique no ícone para adicionar uma imagem</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Clique para editar os estilos</a:t>
            </a:r>
          </a:p>
        </p:txBody>
      </p:sp>
      <p:sp>
        <p:nvSpPr>
          <p:cNvPr id="5" name="Date Placeholder 4"/>
          <p:cNvSpPr>
            <a:spLocks noGrp="1"/>
          </p:cNvSpPr>
          <p:nvPr>
            <p:ph type="dt" sz="half" idx="10"/>
          </p:nvPr>
        </p:nvSpPr>
        <p:spPr/>
        <p:txBody>
          <a:bodyPr/>
          <a:lstStyle/>
          <a:p>
            <a:fld id="{B06826FC-7D7E-42B2-9C6F-35A1CA973DE5}" type="datetimeFigureOut">
              <a:rPr lang="pt-PT" smtClean="0"/>
              <a:t>15/01/2017</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765C4F1A-72F5-42F5-A4CE-D39509CE38D1}" type="slidenum">
              <a:rPr lang="pt-PT" smtClean="0"/>
              <a:t>‹nº›</a:t>
            </a:fld>
            <a:endParaRPr lang="pt-PT"/>
          </a:p>
        </p:txBody>
      </p:sp>
    </p:spTree>
    <p:extLst>
      <p:ext uri="{BB962C8B-B14F-4D97-AF65-F5344CB8AC3E}">
        <p14:creationId xmlns:p14="http://schemas.microsoft.com/office/powerpoint/2010/main" val="1170661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pt-PT" smtClean="0"/>
              <a:t>Clique para editar o estilo</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Clique para editar os estilos</a:t>
            </a:r>
          </a:p>
        </p:txBody>
      </p:sp>
      <p:sp>
        <p:nvSpPr>
          <p:cNvPr id="5" name="Date Placeholder 4"/>
          <p:cNvSpPr>
            <a:spLocks noGrp="1"/>
          </p:cNvSpPr>
          <p:nvPr>
            <p:ph type="dt" sz="half" idx="10"/>
          </p:nvPr>
        </p:nvSpPr>
        <p:spPr/>
        <p:txBody>
          <a:bodyPr/>
          <a:lstStyle/>
          <a:p>
            <a:fld id="{B06826FC-7D7E-42B2-9C6F-35A1CA973DE5}" type="datetimeFigureOut">
              <a:rPr lang="pt-PT" smtClean="0"/>
              <a:t>15/01/2017</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765C4F1A-72F5-42F5-A4CE-D39509CE38D1}" type="slidenum">
              <a:rPr lang="pt-PT" smtClean="0"/>
              <a:t>‹nº›</a:t>
            </a:fld>
            <a:endParaRPr lang="pt-PT"/>
          </a:p>
        </p:txBody>
      </p:sp>
    </p:spTree>
    <p:extLst>
      <p:ext uri="{BB962C8B-B14F-4D97-AF65-F5344CB8AC3E}">
        <p14:creationId xmlns:p14="http://schemas.microsoft.com/office/powerpoint/2010/main" val="2208451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pt-PT" smtClean="0"/>
              <a:t>Clique para editar o estilo</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Clique para editar os estilos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Clique para editar os estilos</a:t>
            </a:r>
          </a:p>
        </p:txBody>
      </p:sp>
      <p:sp>
        <p:nvSpPr>
          <p:cNvPr id="5" name="Date Placeholder 4"/>
          <p:cNvSpPr>
            <a:spLocks noGrp="1"/>
          </p:cNvSpPr>
          <p:nvPr>
            <p:ph type="dt" sz="half" idx="10"/>
          </p:nvPr>
        </p:nvSpPr>
        <p:spPr/>
        <p:txBody>
          <a:bodyPr/>
          <a:lstStyle/>
          <a:p>
            <a:fld id="{B06826FC-7D7E-42B2-9C6F-35A1CA973DE5}" type="datetimeFigureOut">
              <a:rPr lang="pt-PT" smtClean="0"/>
              <a:t>15/01/2017</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765C4F1A-72F5-42F5-A4CE-D39509CE38D1}" type="slidenum">
              <a:rPr lang="pt-PT" smtClean="0"/>
              <a:t>‹nº›</a:t>
            </a:fld>
            <a:endParaRPr lang="pt-PT"/>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13960184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pt-PT" smtClean="0"/>
              <a:t>Clique para editar o estilo</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Clique para editar os estilos</a:t>
            </a:r>
          </a:p>
        </p:txBody>
      </p:sp>
      <p:sp>
        <p:nvSpPr>
          <p:cNvPr id="5" name="Date Placeholder 4"/>
          <p:cNvSpPr>
            <a:spLocks noGrp="1"/>
          </p:cNvSpPr>
          <p:nvPr>
            <p:ph type="dt" sz="half" idx="10"/>
          </p:nvPr>
        </p:nvSpPr>
        <p:spPr/>
        <p:txBody>
          <a:bodyPr/>
          <a:lstStyle/>
          <a:p>
            <a:fld id="{B06826FC-7D7E-42B2-9C6F-35A1CA973DE5}" type="datetimeFigureOut">
              <a:rPr lang="pt-PT" smtClean="0"/>
              <a:t>15/01/2017</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765C4F1A-72F5-42F5-A4CE-D39509CE38D1}" type="slidenum">
              <a:rPr lang="pt-PT" smtClean="0"/>
              <a:t>‹nº›</a:t>
            </a:fld>
            <a:endParaRPr lang="pt-PT"/>
          </a:p>
        </p:txBody>
      </p:sp>
    </p:spTree>
    <p:extLst>
      <p:ext uri="{BB962C8B-B14F-4D97-AF65-F5344CB8AC3E}">
        <p14:creationId xmlns:p14="http://schemas.microsoft.com/office/powerpoint/2010/main" val="14911841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pt-PT" smtClean="0"/>
              <a:t>Clique para editar o estilo</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3" name="Date Placeholder 2"/>
          <p:cNvSpPr>
            <a:spLocks noGrp="1"/>
          </p:cNvSpPr>
          <p:nvPr>
            <p:ph type="dt" sz="half" idx="10"/>
          </p:nvPr>
        </p:nvSpPr>
        <p:spPr/>
        <p:txBody>
          <a:bodyPr/>
          <a:lstStyle/>
          <a:p>
            <a:fld id="{B06826FC-7D7E-42B2-9C6F-35A1CA973DE5}" type="datetimeFigureOut">
              <a:rPr lang="pt-PT" smtClean="0"/>
              <a:t>15/01/2017</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765C4F1A-72F5-42F5-A4CE-D39509CE38D1}" type="slidenum">
              <a:rPr lang="pt-PT" smtClean="0"/>
              <a:t>‹nº›</a:t>
            </a:fld>
            <a:endParaRPr lang="pt-PT"/>
          </a:p>
        </p:txBody>
      </p:sp>
    </p:spTree>
    <p:extLst>
      <p:ext uri="{BB962C8B-B14F-4D97-AF65-F5344CB8AC3E}">
        <p14:creationId xmlns:p14="http://schemas.microsoft.com/office/powerpoint/2010/main" val="3876990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na de 3 Imagens">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pt-PT" smtClean="0"/>
              <a:t>Clique para editar o estilo</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pt-PT" smtClean="0"/>
              <a:t>Clique no ícone para adicionar uma imagem</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pt-PT" smtClean="0"/>
              <a:t>Clique no ícone para adicionar uma imagem</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pt-PT" smtClean="0"/>
              <a:t>Clique no ícone para adicionar uma imagem</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3" name="Date Placeholder 2"/>
          <p:cNvSpPr>
            <a:spLocks noGrp="1"/>
          </p:cNvSpPr>
          <p:nvPr>
            <p:ph type="dt" sz="half" idx="10"/>
          </p:nvPr>
        </p:nvSpPr>
        <p:spPr/>
        <p:txBody>
          <a:bodyPr/>
          <a:lstStyle/>
          <a:p>
            <a:fld id="{B06826FC-7D7E-42B2-9C6F-35A1CA973DE5}" type="datetimeFigureOut">
              <a:rPr lang="pt-PT" smtClean="0"/>
              <a:t>15/01/2017</a:t>
            </a:fld>
            <a:endParaRPr lang="pt-PT"/>
          </a:p>
        </p:txBody>
      </p:sp>
      <p:sp>
        <p:nvSpPr>
          <p:cNvPr id="4" name="Footer Placeholder 3"/>
          <p:cNvSpPr>
            <a:spLocks noGrp="1"/>
          </p:cNvSpPr>
          <p:nvPr>
            <p:ph type="ftr" sz="quarter" idx="11"/>
          </p:nvPr>
        </p:nvSpPr>
        <p:spPr/>
        <p:txBody>
          <a:bodyPr/>
          <a:lstStyle>
            <a:lvl1pPr>
              <a:defRPr cap="all" baseline="0"/>
            </a:lvl1pPr>
          </a:lstStyle>
          <a:p>
            <a:endParaRPr lang="pt-PT"/>
          </a:p>
        </p:txBody>
      </p:sp>
      <p:sp>
        <p:nvSpPr>
          <p:cNvPr id="5" name="Slide Number Placeholder 4"/>
          <p:cNvSpPr>
            <a:spLocks noGrp="1"/>
          </p:cNvSpPr>
          <p:nvPr>
            <p:ph type="sldNum" sz="quarter" idx="12"/>
          </p:nvPr>
        </p:nvSpPr>
        <p:spPr/>
        <p:txBody>
          <a:bodyPr/>
          <a:lstStyle/>
          <a:p>
            <a:fld id="{765C4F1A-72F5-42F5-A4CE-D39509CE38D1}" type="slidenum">
              <a:rPr lang="pt-PT" smtClean="0"/>
              <a:t>‹nº›</a:t>
            </a:fld>
            <a:endParaRPr lang="pt-PT"/>
          </a:p>
        </p:txBody>
      </p:sp>
    </p:spTree>
    <p:extLst>
      <p:ext uri="{BB962C8B-B14F-4D97-AF65-F5344CB8AC3E}">
        <p14:creationId xmlns:p14="http://schemas.microsoft.com/office/powerpoint/2010/main" val="21843151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Vertical Text Placeholder 2"/>
          <p:cNvSpPr>
            <a:spLocks noGrp="1"/>
          </p:cNvSpPr>
          <p:nvPr>
            <p:ph type="body" orient="vert" idx="1"/>
          </p:nvPr>
        </p:nvSpPr>
        <p:spPr/>
        <p:txBody>
          <a:bodyPr vert="eaVert" ancho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B06826FC-7D7E-42B2-9C6F-35A1CA973DE5}" type="datetimeFigureOut">
              <a:rPr lang="pt-PT" smtClean="0"/>
              <a:t>15/01/2017</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765C4F1A-72F5-42F5-A4CE-D39509CE38D1}" type="slidenum">
              <a:rPr lang="pt-PT" smtClean="0"/>
              <a:t>‹nº›</a:t>
            </a:fld>
            <a:endParaRPr lang="pt-PT"/>
          </a:p>
        </p:txBody>
      </p:sp>
    </p:spTree>
    <p:extLst>
      <p:ext uri="{BB962C8B-B14F-4D97-AF65-F5344CB8AC3E}">
        <p14:creationId xmlns:p14="http://schemas.microsoft.com/office/powerpoint/2010/main" val="10352981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pt-PT" smtClean="0"/>
              <a:t>Clique para editar o estilo</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B06826FC-7D7E-42B2-9C6F-35A1CA973DE5}" type="datetimeFigureOut">
              <a:rPr lang="pt-PT" smtClean="0"/>
              <a:t>15/01/2017</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765C4F1A-72F5-42F5-A4CE-D39509CE38D1}" type="slidenum">
              <a:rPr lang="pt-PT" smtClean="0"/>
              <a:t>‹nº›</a:t>
            </a:fld>
            <a:endParaRPr lang="pt-PT"/>
          </a:p>
        </p:txBody>
      </p:sp>
    </p:spTree>
    <p:extLst>
      <p:ext uri="{BB962C8B-B14F-4D97-AF65-F5344CB8AC3E}">
        <p14:creationId xmlns:p14="http://schemas.microsoft.com/office/powerpoint/2010/main" val="3456576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pt-PT" smtClean="0"/>
              <a:t>Clique para editar o estilo</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B06826FC-7D7E-42B2-9C6F-35A1CA973DE5}" type="datetimeFigureOut">
              <a:rPr lang="pt-PT" smtClean="0"/>
              <a:t>15/01/2017</a:t>
            </a:fld>
            <a:endParaRPr lang="pt-PT"/>
          </a:p>
        </p:txBody>
      </p:sp>
      <p:sp>
        <p:nvSpPr>
          <p:cNvPr id="50" name="Footer Placeholder 4"/>
          <p:cNvSpPr>
            <a:spLocks noGrp="1"/>
          </p:cNvSpPr>
          <p:nvPr>
            <p:ph type="ftr" sz="quarter" idx="11"/>
          </p:nvPr>
        </p:nvSpPr>
        <p:spPr>
          <a:xfrm>
            <a:off x="856059" y="5883276"/>
            <a:ext cx="4679482" cy="365125"/>
          </a:xfrm>
        </p:spPr>
        <p:txBody>
          <a:bodyPr/>
          <a:lstStyle/>
          <a:p>
            <a:endParaRPr lang="pt-PT"/>
          </a:p>
        </p:txBody>
      </p:sp>
      <p:sp>
        <p:nvSpPr>
          <p:cNvPr id="51" name="Slide Number Placeholder 5"/>
          <p:cNvSpPr>
            <a:spLocks noGrp="1"/>
          </p:cNvSpPr>
          <p:nvPr>
            <p:ph type="sldNum" sz="quarter" idx="12"/>
          </p:nvPr>
        </p:nvSpPr>
        <p:spPr>
          <a:xfrm>
            <a:off x="7707241" y="5883275"/>
            <a:ext cx="578317" cy="365125"/>
          </a:xfrm>
        </p:spPr>
        <p:txBody>
          <a:bodyPr/>
          <a:lstStyle/>
          <a:p>
            <a:fld id="{765C4F1A-72F5-42F5-A4CE-D39509CE38D1}" type="slidenum">
              <a:rPr lang="pt-PT" smtClean="0"/>
              <a:t>‹nº›</a:t>
            </a:fld>
            <a:endParaRPr lang="pt-PT"/>
          </a:p>
        </p:txBody>
      </p:sp>
    </p:spTree>
    <p:extLst>
      <p:ext uri="{BB962C8B-B14F-4D97-AF65-F5344CB8AC3E}">
        <p14:creationId xmlns:p14="http://schemas.microsoft.com/office/powerpoint/2010/main" val="134865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pt-PT" smtClean="0"/>
              <a:t>Clique para editar o estilo</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smtClean="0"/>
              <a:t>Clique para editar os estilos</a:t>
            </a:r>
          </a:p>
        </p:txBody>
      </p:sp>
      <p:sp>
        <p:nvSpPr>
          <p:cNvPr id="4" name="Date Placeholder 3"/>
          <p:cNvSpPr>
            <a:spLocks noGrp="1"/>
          </p:cNvSpPr>
          <p:nvPr>
            <p:ph type="dt" sz="half" idx="10"/>
          </p:nvPr>
        </p:nvSpPr>
        <p:spPr/>
        <p:txBody>
          <a:bodyPr/>
          <a:lstStyle/>
          <a:p>
            <a:fld id="{B06826FC-7D7E-42B2-9C6F-35A1CA973DE5}" type="datetimeFigureOut">
              <a:rPr lang="pt-PT" smtClean="0"/>
              <a:t>15/01/2017</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765C4F1A-72F5-42F5-A4CE-D39509CE38D1}" type="slidenum">
              <a:rPr lang="pt-PT" smtClean="0"/>
              <a:t>‹nº›</a:t>
            </a:fld>
            <a:endParaRPr lang="pt-PT"/>
          </a:p>
        </p:txBody>
      </p:sp>
    </p:spTree>
    <p:extLst>
      <p:ext uri="{BB962C8B-B14F-4D97-AF65-F5344CB8AC3E}">
        <p14:creationId xmlns:p14="http://schemas.microsoft.com/office/powerpoint/2010/main" val="3026494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Date Placeholder 4"/>
          <p:cNvSpPr>
            <a:spLocks noGrp="1"/>
          </p:cNvSpPr>
          <p:nvPr>
            <p:ph type="dt" sz="half" idx="10"/>
          </p:nvPr>
        </p:nvSpPr>
        <p:spPr/>
        <p:txBody>
          <a:bodyPr/>
          <a:lstStyle/>
          <a:p>
            <a:fld id="{B06826FC-7D7E-42B2-9C6F-35A1CA973DE5}" type="datetimeFigureOut">
              <a:rPr lang="pt-PT" smtClean="0"/>
              <a:t>15/01/2017</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765C4F1A-72F5-42F5-A4CE-D39509CE38D1}" type="slidenum">
              <a:rPr lang="pt-PT" smtClean="0"/>
              <a:t>‹nº›</a:t>
            </a:fld>
            <a:endParaRPr lang="pt-PT"/>
          </a:p>
        </p:txBody>
      </p:sp>
    </p:spTree>
    <p:extLst>
      <p:ext uri="{BB962C8B-B14F-4D97-AF65-F5344CB8AC3E}">
        <p14:creationId xmlns:p14="http://schemas.microsoft.com/office/powerpoint/2010/main" val="1483193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pt-PT" smtClean="0"/>
              <a:t>Clique para editar o estilo</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4" name="Content Placeholder 3"/>
          <p:cNvSpPr>
            <a:spLocks noGrp="1"/>
          </p:cNvSpPr>
          <p:nvPr>
            <p:ph sz="half" idx="2"/>
          </p:nvPr>
        </p:nvSpPr>
        <p:spPr>
          <a:xfrm>
            <a:off x="856058" y="3073398"/>
            <a:ext cx="3658793" cy="2717801"/>
          </a:xfrm>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6" name="Content Placeholder 5"/>
          <p:cNvSpPr>
            <a:spLocks noGrp="1"/>
          </p:cNvSpPr>
          <p:nvPr>
            <p:ph sz="quarter" idx="4"/>
          </p:nvPr>
        </p:nvSpPr>
        <p:spPr>
          <a:xfrm>
            <a:off x="4629150" y="3073398"/>
            <a:ext cx="3656408" cy="2717801"/>
          </a:xfrm>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7" name="Date Placeholder 6"/>
          <p:cNvSpPr>
            <a:spLocks noGrp="1"/>
          </p:cNvSpPr>
          <p:nvPr>
            <p:ph type="dt" sz="half" idx="10"/>
          </p:nvPr>
        </p:nvSpPr>
        <p:spPr/>
        <p:txBody>
          <a:bodyPr/>
          <a:lstStyle/>
          <a:p>
            <a:fld id="{B06826FC-7D7E-42B2-9C6F-35A1CA973DE5}" type="datetimeFigureOut">
              <a:rPr lang="pt-PT" smtClean="0"/>
              <a:t>15/01/2017</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765C4F1A-72F5-42F5-A4CE-D39509CE38D1}" type="slidenum">
              <a:rPr lang="pt-PT" smtClean="0"/>
              <a:t>‹nº›</a:t>
            </a:fld>
            <a:endParaRPr lang="pt-PT"/>
          </a:p>
        </p:txBody>
      </p:sp>
    </p:spTree>
    <p:extLst>
      <p:ext uri="{BB962C8B-B14F-4D97-AF65-F5344CB8AC3E}">
        <p14:creationId xmlns:p14="http://schemas.microsoft.com/office/powerpoint/2010/main" val="4024740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Date Placeholder 2"/>
          <p:cNvSpPr>
            <a:spLocks noGrp="1"/>
          </p:cNvSpPr>
          <p:nvPr>
            <p:ph type="dt" sz="half" idx="10"/>
          </p:nvPr>
        </p:nvSpPr>
        <p:spPr/>
        <p:txBody>
          <a:bodyPr/>
          <a:lstStyle/>
          <a:p>
            <a:fld id="{B06826FC-7D7E-42B2-9C6F-35A1CA973DE5}" type="datetimeFigureOut">
              <a:rPr lang="pt-PT" smtClean="0"/>
              <a:t>15/01/2017</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765C4F1A-72F5-42F5-A4CE-D39509CE38D1}" type="slidenum">
              <a:rPr lang="pt-PT" smtClean="0"/>
              <a:t>‹nº›</a:t>
            </a:fld>
            <a:endParaRPr lang="pt-PT"/>
          </a:p>
        </p:txBody>
      </p:sp>
    </p:spTree>
    <p:extLst>
      <p:ext uri="{BB962C8B-B14F-4D97-AF65-F5344CB8AC3E}">
        <p14:creationId xmlns:p14="http://schemas.microsoft.com/office/powerpoint/2010/main" val="1148161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6826FC-7D7E-42B2-9C6F-35A1CA973DE5}" type="datetimeFigureOut">
              <a:rPr lang="pt-PT" smtClean="0"/>
              <a:t>15/01/2017</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765C4F1A-72F5-42F5-A4CE-D39509CE38D1}" type="slidenum">
              <a:rPr lang="pt-PT" smtClean="0"/>
              <a:t>‹nº›</a:t>
            </a:fld>
            <a:endParaRPr lang="pt-PT"/>
          </a:p>
        </p:txBody>
      </p:sp>
    </p:spTree>
    <p:extLst>
      <p:ext uri="{BB962C8B-B14F-4D97-AF65-F5344CB8AC3E}">
        <p14:creationId xmlns:p14="http://schemas.microsoft.com/office/powerpoint/2010/main" val="1159173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pt-PT" smtClean="0"/>
              <a:t>Clique para editar o estilo</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Clique para editar os estilos</a:t>
            </a:r>
          </a:p>
        </p:txBody>
      </p:sp>
      <p:sp>
        <p:nvSpPr>
          <p:cNvPr id="5" name="Date Placeholder 4"/>
          <p:cNvSpPr>
            <a:spLocks noGrp="1"/>
          </p:cNvSpPr>
          <p:nvPr>
            <p:ph type="dt" sz="half" idx="10"/>
          </p:nvPr>
        </p:nvSpPr>
        <p:spPr/>
        <p:txBody>
          <a:bodyPr/>
          <a:lstStyle/>
          <a:p>
            <a:fld id="{B06826FC-7D7E-42B2-9C6F-35A1CA973DE5}" type="datetimeFigureOut">
              <a:rPr lang="pt-PT" smtClean="0"/>
              <a:t>15/01/2017</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765C4F1A-72F5-42F5-A4CE-D39509CE38D1}" type="slidenum">
              <a:rPr lang="pt-PT" smtClean="0"/>
              <a:t>‹nº›</a:t>
            </a:fld>
            <a:endParaRPr lang="pt-PT"/>
          </a:p>
        </p:txBody>
      </p:sp>
    </p:spTree>
    <p:extLst>
      <p:ext uri="{BB962C8B-B14F-4D97-AF65-F5344CB8AC3E}">
        <p14:creationId xmlns:p14="http://schemas.microsoft.com/office/powerpoint/2010/main" val="510205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pt-PT" smtClean="0"/>
              <a:t>Clique para editar o estilo</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pt-PT" smtClean="0"/>
              <a:t>Clique no ícone para adicionar uma imagem</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Clique para editar os estilos</a:t>
            </a:r>
          </a:p>
        </p:txBody>
      </p:sp>
      <p:sp>
        <p:nvSpPr>
          <p:cNvPr id="5" name="Date Placeholder 4"/>
          <p:cNvSpPr>
            <a:spLocks noGrp="1"/>
          </p:cNvSpPr>
          <p:nvPr>
            <p:ph type="dt" sz="half" idx="10"/>
          </p:nvPr>
        </p:nvSpPr>
        <p:spPr/>
        <p:txBody>
          <a:bodyPr/>
          <a:lstStyle/>
          <a:p>
            <a:fld id="{B06826FC-7D7E-42B2-9C6F-35A1CA973DE5}" type="datetimeFigureOut">
              <a:rPr lang="pt-PT" smtClean="0"/>
              <a:t>15/01/2017</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765C4F1A-72F5-42F5-A4CE-D39509CE38D1}" type="slidenum">
              <a:rPr lang="pt-PT" smtClean="0"/>
              <a:t>‹nº›</a:t>
            </a:fld>
            <a:endParaRPr lang="pt-PT"/>
          </a:p>
        </p:txBody>
      </p:sp>
    </p:spTree>
    <p:extLst>
      <p:ext uri="{BB962C8B-B14F-4D97-AF65-F5344CB8AC3E}">
        <p14:creationId xmlns:p14="http://schemas.microsoft.com/office/powerpoint/2010/main" val="3142445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06826FC-7D7E-42B2-9C6F-35A1CA973DE5}" type="datetimeFigureOut">
              <a:rPr lang="pt-PT" smtClean="0"/>
              <a:t>15/01/2017</a:t>
            </a:fld>
            <a:endParaRPr lang="pt-PT"/>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pt-PT"/>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65C4F1A-72F5-42F5-A4CE-D39509CE38D1}" type="slidenum">
              <a:rPr lang="pt-PT" smtClean="0"/>
              <a:t>‹nº›</a:t>
            </a:fld>
            <a:endParaRPr lang="pt-PT"/>
          </a:p>
        </p:txBody>
      </p:sp>
    </p:spTree>
    <p:extLst>
      <p:ext uri="{BB962C8B-B14F-4D97-AF65-F5344CB8AC3E}">
        <p14:creationId xmlns:p14="http://schemas.microsoft.com/office/powerpoint/2010/main" val="49104278"/>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8090" y="1519775"/>
            <a:ext cx="7315200" cy="2595025"/>
          </a:xfrm>
        </p:spPr>
        <p:txBody>
          <a:bodyPr>
            <a:normAutofit/>
          </a:bodyPr>
          <a:lstStyle/>
          <a:p>
            <a:pPr algn="ctr"/>
            <a:r>
              <a:rPr lang="en-US" sz="4000" cap="none" dirty="0" smtClean="0">
                <a:latin typeface="Bookman Old Style" panose="02050604050505020204" pitchFamily="18" charset="0"/>
              </a:rPr>
              <a:t>Development Of An Accommodation Management Platform</a:t>
            </a:r>
            <a:endParaRPr lang="en-US" sz="4000" cap="none" dirty="0">
              <a:latin typeface="Bookman Old Style" panose="02050604050505020204" pitchFamily="18" charset="0"/>
            </a:endParaRPr>
          </a:p>
        </p:txBody>
      </p:sp>
    </p:spTree>
    <p:extLst>
      <p:ext uri="{BB962C8B-B14F-4D97-AF65-F5344CB8AC3E}">
        <p14:creationId xmlns:p14="http://schemas.microsoft.com/office/powerpoint/2010/main" val="15531357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60104" y="121630"/>
            <a:ext cx="7429499" cy="1478570"/>
          </a:xfrm>
        </p:spPr>
        <p:txBody>
          <a:bodyPr/>
          <a:lstStyle/>
          <a:p>
            <a:r>
              <a:rPr lang="pt-PT" dirty="0"/>
              <a:t>Final Project</a:t>
            </a:r>
            <a:endParaRPr lang="en-US" dirty="0"/>
          </a:p>
        </p:txBody>
      </p:sp>
      <p:pic>
        <p:nvPicPr>
          <p:cNvPr id="6" name="Imagem 5"/>
          <p:cNvPicPr>
            <a:picLocks noChangeAspect="1"/>
          </p:cNvPicPr>
          <p:nvPr/>
        </p:nvPicPr>
        <p:blipFill rotWithShape="1">
          <a:blip r:embed="rId2">
            <a:extLst>
              <a:ext uri="{28A0092B-C50C-407E-A947-70E740481C1C}">
                <a14:useLocalDpi xmlns:a14="http://schemas.microsoft.com/office/drawing/2010/main" val="0"/>
              </a:ext>
            </a:extLst>
          </a:blip>
          <a:srcRect t="1507" r="1666"/>
          <a:stretch/>
        </p:blipFill>
        <p:spPr>
          <a:xfrm>
            <a:off x="486509" y="1676400"/>
            <a:ext cx="8376688" cy="4152162"/>
          </a:xfrm>
          <a:prstGeom prst="rect">
            <a:avLst/>
          </a:prstGeom>
        </p:spPr>
      </p:pic>
      <p:sp>
        <p:nvSpPr>
          <p:cNvPr id="8" name="CaixaDeTexto 7"/>
          <p:cNvSpPr txBox="1"/>
          <p:nvPr/>
        </p:nvSpPr>
        <p:spPr>
          <a:xfrm>
            <a:off x="1447800" y="1905000"/>
            <a:ext cx="2971800" cy="923330"/>
          </a:xfrm>
          <a:prstGeom prst="rect">
            <a:avLst/>
          </a:prstGeom>
          <a:noFill/>
        </p:spPr>
        <p:txBody>
          <a:bodyPr wrap="square" rtlCol="0">
            <a:spAutoFit/>
          </a:bodyPr>
          <a:lstStyle/>
          <a:p>
            <a:r>
              <a:rPr lang="en-US" dirty="0" smtClean="0">
                <a:solidFill>
                  <a:schemeClr val="tx2">
                    <a:lumMod val="50000"/>
                  </a:schemeClr>
                </a:solidFill>
              </a:rPr>
              <a:t>In the Schedule section of the platform, you can create the reservations</a:t>
            </a:r>
            <a:endParaRPr lang="en-US" dirty="0">
              <a:solidFill>
                <a:schemeClr val="tx2">
                  <a:lumMod val="50000"/>
                </a:schemeClr>
              </a:solidFill>
            </a:endParaRPr>
          </a:p>
        </p:txBody>
      </p:sp>
      <p:sp>
        <p:nvSpPr>
          <p:cNvPr id="9" name="CaixaDeTexto 8"/>
          <p:cNvSpPr txBox="1"/>
          <p:nvPr/>
        </p:nvSpPr>
        <p:spPr>
          <a:xfrm>
            <a:off x="4030997" y="3383149"/>
            <a:ext cx="1303003" cy="738664"/>
          </a:xfrm>
          <a:prstGeom prst="rect">
            <a:avLst/>
          </a:prstGeom>
          <a:noFill/>
        </p:spPr>
        <p:txBody>
          <a:bodyPr wrap="square" rtlCol="0">
            <a:spAutoFit/>
          </a:bodyPr>
          <a:lstStyle/>
          <a:p>
            <a:r>
              <a:rPr lang="en-US" sz="1400" dirty="0" smtClean="0">
                <a:solidFill>
                  <a:schemeClr val="tx2">
                    <a:lumMod val="50000"/>
                  </a:schemeClr>
                </a:solidFill>
              </a:rPr>
              <a:t>Which will send you to the following page</a:t>
            </a:r>
            <a:endParaRPr lang="en-US" sz="1400" dirty="0">
              <a:solidFill>
                <a:schemeClr val="tx2">
                  <a:lumMod val="50000"/>
                </a:schemeClr>
              </a:solidFill>
            </a:endParaRPr>
          </a:p>
        </p:txBody>
      </p:sp>
    </p:spTree>
    <p:extLst>
      <p:ext uri="{BB962C8B-B14F-4D97-AF65-F5344CB8AC3E}">
        <p14:creationId xmlns:p14="http://schemas.microsoft.com/office/powerpoint/2010/main" val="41353964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60104" y="121630"/>
            <a:ext cx="7429499" cy="1478570"/>
          </a:xfrm>
        </p:spPr>
        <p:txBody>
          <a:bodyPr/>
          <a:lstStyle/>
          <a:p>
            <a:r>
              <a:rPr lang="en-US" dirty="0" smtClean="0"/>
              <a:t>User Interaction</a:t>
            </a:r>
            <a:endParaRPr lang="en-US" dirty="0"/>
          </a:p>
        </p:txBody>
      </p:sp>
      <p:pic>
        <p:nvPicPr>
          <p:cNvPr id="4" name="Imagem 3"/>
          <p:cNvPicPr>
            <a:picLocks noChangeAspect="1"/>
          </p:cNvPicPr>
          <p:nvPr/>
        </p:nvPicPr>
        <p:blipFill rotWithShape="1">
          <a:blip r:embed="rId2">
            <a:extLst>
              <a:ext uri="{28A0092B-C50C-407E-A947-70E740481C1C}">
                <a14:useLocalDpi xmlns:a14="http://schemas.microsoft.com/office/drawing/2010/main" val="0"/>
              </a:ext>
            </a:extLst>
          </a:blip>
          <a:srcRect r="1505"/>
          <a:stretch/>
        </p:blipFill>
        <p:spPr>
          <a:xfrm>
            <a:off x="678030" y="1752600"/>
            <a:ext cx="7993645" cy="4004425"/>
          </a:xfrm>
          <a:prstGeom prst="rect">
            <a:avLst/>
          </a:prstGeom>
        </p:spPr>
      </p:pic>
      <p:sp>
        <p:nvSpPr>
          <p:cNvPr id="6" name="CaixaDeTexto 5"/>
          <p:cNvSpPr txBox="1"/>
          <p:nvPr/>
        </p:nvSpPr>
        <p:spPr>
          <a:xfrm>
            <a:off x="6019800" y="4419600"/>
            <a:ext cx="2133600" cy="923330"/>
          </a:xfrm>
          <a:prstGeom prst="rect">
            <a:avLst/>
          </a:prstGeom>
          <a:noFill/>
        </p:spPr>
        <p:txBody>
          <a:bodyPr wrap="square" rtlCol="0">
            <a:spAutoFit/>
          </a:bodyPr>
          <a:lstStyle/>
          <a:p>
            <a:r>
              <a:rPr lang="en-US" dirty="0" smtClean="0"/>
              <a:t>Where you’re able to create the reservation</a:t>
            </a:r>
            <a:endParaRPr lang="en-US" dirty="0"/>
          </a:p>
        </p:txBody>
      </p:sp>
    </p:spTree>
    <p:extLst>
      <p:ext uri="{BB962C8B-B14F-4D97-AF65-F5344CB8AC3E}">
        <p14:creationId xmlns:p14="http://schemas.microsoft.com/office/powerpoint/2010/main" val="2408805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60104" y="121630"/>
            <a:ext cx="7429499" cy="1478570"/>
          </a:xfrm>
        </p:spPr>
        <p:txBody>
          <a:bodyPr/>
          <a:lstStyle/>
          <a:p>
            <a:r>
              <a:rPr lang="pt-PT" dirty="0"/>
              <a:t>Final Project</a:t>
            </a:r>
            <a:endParaRPr lang="en-US" dirty="0"/>
          </a:p>
        </p:txBody>
      </p:sp>
      <p:pic>
        <p:nvPicPr>
          <p:cNvPr id="3" name="Imagem 2"/>
          <p:cNvPicPr>
            <a:picLocks noChangeAspect="1"/>
          </p:cNvPicPr>
          <p:nvPr/>
        </p:nvPicPr>
        <p:blipFill rotWithShape="1">
          <a:blip r:embed="rId2">
            <a:extLst>
              <a:ext uri="{28A0092B-C50C-407E-A947-70E740481C1C}">
                <a14:useLocalDpi xmlns:a14="http://schemas.microsoft.com/office/drawing/2010/main" val="0"/>
              </a:ext>
            </a:extLst>
          </a:blip>
          <a:srcRect t="957" b="7209"/>
          <a:stretch/>
        </p:blipFill>
        <p:spPr>
          <a:xfrm>
            <a:off x="483853" y="1600200"/>
            <a:ext cx="8382000" cy="3846095"/>
          </a:xfrm>
          <a:prstGeom prst="rect">
            <a:avLst/>
          </a:prstGeom>
        </p:spPr>
      </p:pic>
      <p:sp>
        <p:nvSpPr>
          <p:cNvPr id="5" name="CaixaDeTexto 4"/>
          <p:cNvSpPr txBox="1"/>
          <p:nvPr/>
        </p:nvSpPr>
        <p:spPr>
          <a:xfrm>
            <a:off x="3505200" y="4648200"/>
            <a:ext cx="3581400" cy="646331"/>
          </a:xfrm>
          <a:prstGeom prst="rect">
            <a:avLst/>
          </a:prstGeom>
          <a:noFill/>
        </p:spPr>
        <p:txBody>
          <a:bodyPr wrap="square" rtlCol="0">
            <a:spAutoFit/>
          </a:bodyPr>
          <a:lstStyle/>
          <a:p>
            <a:r>
              <a:rPr lang="en-US" dirty="0" smtClean="0">
                <a:solidFill>
                  <a:schemeClr val="tx2">
                    <a:lumMod val="50000"/>
                  </a:schemeClr>
                </a:solidFill>
              </a:rPr>
              <a:t>The creation of the reservation will appear on the Dashboard</a:t>
            </a:r>
            <a:endParaRPr lang="en-US" dirty="0">
              <a:solidFill>
                <a:schemeClr val="tx2">
                  <a:lumMod val="50000"/>
                </a:schemeClr>
              </a:solidFill>
            </a:endParaRPr>
          </a:p>
        </p:txBody>
      </p:sp>
    </p:spTree>
    <p:extLst>
      <p:ext uri="{BB962C8B-B14F-4D97-AF65-F5344CB8AC3E}">
        <p14:creationId xmlns:p14="http://schemas.microsoft.com/office/powerpoint/2010/main" val="980336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895600" y="2438400"/>
            <a:ext cx="3715940" cy="1478570"/>
          </a:xfrm>
        </p:spPr>
        <p:txBody>
          <a:bodyPr/>
          <a:lstStyle/>
          <a:p>
            <a:r>
              <a:rPr lang="en-US" dirty="0" smtClean="0"/>
              <a:t>Any questions?</a:t>
            </a:r>
            <a:endParaRPr lang="en-US" dirty="0"/>
          </a:p>
        </p:txBody>
      </p:sp>
    </p:spTree>
    <p:extLst>
      <p:ext uri="{BB962C8B-B14F-4D97-AF65-F5344CB8AC3E}">
        <p14:creationId xmlns:p14="http://schemas.microsoft.com/office/powerpoint/2010/main" val="33683969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315200" cy="1154097"/>
          </a:xfrm>
        </p:spPr>
        <p:txBody>
          <a:bodyPr/>
          <a:lstStyle/>
          <a:p>
            <a:r>
              <a:rPr lang="pt-PT" dirty="0" smtClean="0"/>
              <a:t>Introduction</a:t>
            </a:r>
            <a:endParaRPr lang="pt-PT" dirty="0"/>
          </a:p>
        </p:txBody>
      </p:sp>
      <p:sp>
        <p:nvSpPr>
          <p:cNvPr id="3" name="Content Placeholder 2"/>
          <p:cNvSpPr>
            <a:spLocks noGrp="1"/>
          </p:cNvSpPr>
          <p:nvPr>
            <p:ph idx="1"/>
          </p:nvPr>
        </p:nvSpPr>
        <p:spPr>
          <a:xfrm>
            <a:off x="914400" y="2286000"/>
            <a:ext cx="7315200" cy="3539527"/>
          </a:xfrm>
        </p:spPr>
        <p:txBody>
          <a:bodyPr/>
          <a:lstStyle/>
          <a:p>
            <a:r>
              <a:rPr lang="pt-PT" dirty="0" smtClean="0"/>
              <a:t>To develop our project, we decided to take advantage of a project that one of us had, and we created a website for hostel management.</a:t>
            </a:r>
          </a:p>
          <a:p>
            <a:r>
              <a:rPr lang="pt-PT" dirty="0" smtClean="0"/>
              <a:t>The management of the hostel is related to room reservations, payment dates, check-in/out times and other basic hostel management concerns.</a:t>
            </a:r>
            <a:endParaRPr lang="pt-PT" dirty="0"/>
          </a:p>
        </p:txBody>
      </p:sp>
    </p:spTree>
    <p:extLst>
      <p:ext uri="{BB962C8B-B14F-4D97-AF65-F5344CB8AC3E}">
        <p14:creationId xmlns:p14="http://schemas.microsoft.com/office/powerpoint/2010/main" val="40297614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315200" cy="1154097"/>
          </a:xfrm>
        </p:spPr>
        <p:txBody>
          <a:bodyPr/>
          <a:lstStyle/>
          <a:p>
            <a:r>
              <a:rPr lang="pt-PT" dirty="0" smtClean="0"/>
              <a:t>Shape of the website</a:t>
            </a:r>
            <a:endParaRPr lang="pt-PT" dirty="0"/>
          </a:p>
        </p:txBody>
      </p:sp>
      <p:sp>
        <p:nvSpPr>
          <p:cNvPr id="3" name="Content Placeholder 2"/>
          <p:cNvSpPr>
            <a:spLocks noGrp="1"/>
          </p:cNvSpPr>
          <p:nvPr>
            <p:ph idx="1"/>
          </p:nvPr>
        </p:nvSpPr>
        <p:spPr>
          <a:xfrm>
            <a:off x="914400" y="2209800"/>
            <a:ext cx="7315200" cy="3539527"/>
          </a:xfrm>
        </p:spPr>
        <p:txBody>
          <a:bodyPr>
            <a:normAutofit fontScale="92500"/>
          </a:bodyPr>
          <a:lstStyle/>
          <a:p>
            <a:r>
              <a:rPr lang="en-US" dirty="0" smtClean="0"/>
              <a:t>Our website could be divided in two sub-parts. The back-end and the front-end. The back-end is where all the data bases are created and where all the data related to the management of the hostel can be added and manipulated. On the front-end we have all the “aesthetics” of the website and is where the user can interact with the website.</a:t>
            </a:r>
          </a:p>
          <a:p>
            <a:r>
              <a:rPr lang="en-US" dirty="0" smtClean="0"/>
              <a:t>For the implementation of our website we used two programming languages SQL and PHP.</a:t>
            </a:r>
          </a:p>
          <a:p>
            <a:endParaRPr lang="pt-PT" dirty="0"/>
          </a:p>
        </p:txBody>
      </p:sp>
    </p:spTree>
    <p:extLst>
      <p:ext uri="{BB962C8B-B14F-4D97-AF65-F5344CB8AC3E}">
        <p14:creationId xmlns:p14="http://schemas.microsoft.com/office/powerpoint/2010/main" val="18834605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315200" cy="1154097"/>
          </a:xfrm>
        </p:spPr>
        <p:txBody>
          <a:bodyPr/>
          <a:lstStyle/>
          <a:p>
            <a:r>
              <a:rPr lang="pt-PT" dirty="0" smtClean="0"/>
              <a:t>Programming Languages</a:t>
            </a:r>
            <a:endParaRPr lang="pt-PT" dirty="0"/>
          </a:p>
        </p:txBody>
      </p:sp>
      <p:sp>
        <p:nvSpPr>
          <p:cNvPr id="3" name="Content Placeholder 2"/>
          <p:cNvSpPr>
            <a:spLocks noGrp="1"/>
          </p:cNvSpPr>
          <p:nvPr>
            <p:ph idx="1"/>
          </p:nvPr>
        </p:nvSpPr>
        <p:spPr>
          <a:xfrm>
            <a:off x="914400" y="2209800"/>
            <a:ext cx="7315200" cy="3539527"/>
          </a:xfrm>
        </p:spPr>
        <p:txBody>
          <a:bodyPr>
            <a:normAutofit fontScale="77500" lnSpcReduction="20000"/>
          </a:bodyPr>
          <a:lstStyle/>
          <a:p>
            <a:r>
              <a:rPr lang="pt-PT" dirty="0" smtClean="0"/>
              <a:t>SQL (</a:t>
            </a:r>
            <a:r>
              <a:rPr lang="pt-PT" dirty="0"/>
              <a:t>Structured Query </a:t>
            </a:r>
            <a:r>
              <a:rPr lang="pt-PT" dirty="0" smtClean="0"/>
              <a:t>Language) is the main programming language for data base development and we find it the easiest to use, and since we are learning it now in the Database discipline we decided to use it.</a:t>
            </a:r>
          </a:p>
          <a:p>
            <a:r>
              <a:rPr lang="pt-PT" dirty="0" smtClean="0"/>
              <a:t>PHP (</a:t>
            </a:r>
            <a:r>
              <a:rPr lang="pt-PT" i="1" dirty="0"/>
              <a:t>PHP: Hypertext </a:t>
            </a:r>
            <a:r>
              <a:rPr lang="pt-PT" i="1" dirty="0" smtClean="0"/>
              <a:t>Preprocessor or originally Personal</a:t>
            </a:r>
            <a:r>
              <a:rPr lang="pt-PT" i="1" dirty="0"/>
              <a:t> Home Page</a:t>
            </a:r>
            <a:r>
              <a:rPr lang="pt-PT" dirty="0" smtClean="0"/>
              <a:t>) is a language</a:t>
            </a:r>
            <a:r>
              <a:rPr lang="en-US" dirty="0"/>
              <a:t> </a:t>
            </a:r>
            <a:r>
              <a:rPr lang="en-US" dirty="0" smtClean="0"/>
              <a:t>designed </a:t>
            </a:r>
            <a:r>
              <a:rPr lang="en-US" dirty="0"/>
              <a:t>primarily for web </a:t>
            </a:r>
            <a:r>
              <a:rPr lang="en-US" dirty="0" smtClean="0"/>
              <a:t>development</a:t>
            </a:r>
            <a:r>
              <a:rPr lang="pt-PT" dirty="0" smtClean="0"/>
              <a:t>, which has continuously been updated until PHP7, starting to be a OOP (</a:t>
            </a:r>
            <a:r>
              <a:rPr lang="pt-PT" dirty="0"/>
              <a:t>object-oriented programming </a:t>
            </a:r>
            <a:r>
              <a:rPr lang="pt-PT" dirty="0" smtClean="0"/>
              <a:t>languages) from PHP3. PHP has a lot of similarities with C/C++ and Java. We decided to use it because it is a really simple and intuitive tool and it has a great connection to severeal </a:t>
            </a:r>
            <a:r>
              <a:rPr lang="pt-PT" dirty="0" err="1" smtClean="0"/>
              <a:t>database</a:t>
            </a:r>
            <a:r>
              <a:rPr lang="pt-PT" dirty="0" smtClean="0"/>
              <a:t> </a:t>
            </a:r>
            <a:r>
              <a:rPr lang="en-US" dirty="0" smtClean="0"/>
              <a:t>systems</a:t>
            </a:r>
            <a:r>
              <a:rPr lang="pt-PT" dirty="0" smtClean="0"/>
              <a:t> </a:t>
            </a:r>
            <a:r>
              <a:rPr lang="en-US" dirty="0" smtClean="0"/>
              <a:t>such</a:t>
            </a:r>
            <a:r>
              <a:rPr lang="pt-PT" dirty="0" smtClean="0"/>
              <a:t> as: </a:t>
            </a:r>
            <a:r>
              <a:rPr lang="fr-FR" dirty="0" smtClean="0"/>
              <a:t>Oracle</a:t>
            </a:r>
            <a:r>
              <a:rPr lang="fr-FR" dirty="0"/>
              <a:t>, Sybase, PostgreSQL, </a:t>
            </a:r>
            <a:r>
              <a:rPr lang="en-US" dirty="0" err="1" smtClean="0"/>
              <a:t>InterBase</a:t>
            </a:r>
            <a:r>
              <a:rPr lang="fr-FR" dirty="0" smtClean="0"/>
              <a:t>,</a:t>
            </a:r>
            <a:r>
              <a:rPr lang="fr-FR" dirty="0"/>
              <a:t> </a:t>
            </a:r>
            <a:r>
              <a:rPr lang="fr-FR" dirty="0" smtClean="0"/>
              <a:t>MySQL, etc..</a:t>
            </a:r>
            <a:endParaRPr lang="pt-PT" dirty="0"/>
          </a:p>
        </p:txBody>
      </p:sp>
    </p:spTree>
    <p:extLst>
      <p:ext uri="{BB962C8B-B14F-4D97-AF65-F5344CB8AC3E}">
        <p14:creationId xmlns:p14="http://schemas.microsoft.com/office/powerpoint/2010/main" val="3727995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First Steps</a:t>
            </a:r>
            <a:endParaRPr lang="en-US" dirty="0"/>
          </a:p>
        </p:txBody>
      </p:sp>
      <p:sp>
        <p:nvSpPr>
          <p:cNvPr id="3" name="Marcador de Posição de Conteúdo 2"/>
          <p:cNvSpPr>
            <a:spLocks noGrp="1"/>
          </p:cNvSpPr>
          <p:nvPr>
            <p:ph idx="1"/>
          </p:nvPr>
        </p:nvSpPr>
        <p:spPr/>
        <p:txBody>
          <a:bodyPr/>
          <a:lstStyle/>
          <a:p>
            <a:r>
              <a:rPr lang="en-US" dirty="0" smtClean="0"/>
              <a:t>In the beginning of our project we started by creating a login page connected to a local database to familiarize us with the languages that we were going to use on the project.</a:t>
            </a:r>
            <a:endParaRPr lang="en-US" dirty="0"/>
          </a:p>
        </p:txBody>
      </p:sp>
      <p:pic>
        <p:nvPicPr>
          <p:cNvPr id="6" name="Imagem 5"/>
          <p:cNvPicPr>
            <a:picLocks noChangeAspect="1"/>
          </p:cNvPicPr>
          <p:nvPr/>
        </p:nvPicPr>
        <p:blipFill rotWithShape="1">
          <a:blip r:embed="rId2">
            <a:extLst>
              <a:ext uri="{28A0092B-C50C-407E-A947-70E740481C1C}">
                <a14:useLocalDpi xmlns:a14="http://schemas.microsoft.com/office/drawing/2010/main" val="0"/>
              </a:ext>
            </a:extLst>
          </a:blip>
          <a:srcRect t="8519" r="61667" b="87037"/>
          <a:stretch/>
        </p:blipFill>
        <p:spPr>
          <a:xfrm>
            <a:off x="2941516" y="4147768"/>
            <a:ext cx="3868186" cy="252273"/>
          </a:xfrm>
          <a:prstGeom prst="rect">
            <a:avLst/>
          </a:prstGeom>
        </p:spPr>
      </p:pic>
      <p:pic>
        <p:nvPicPr>
          <p:cNvPr id="7" name="Imagem 6"/>
          <p:cNvPicPr>
            <a:picLocks noChangeAspect="1"/>
          </p:cNvPicPr>
          <p:nvPr/>
        </p:nvPicPr>
        <p:blipFill rotWithShape="1">
          <a:blip r:embed="rId3">
            <a:extLst>
              <a:ext uri="{28A0092B-C50C-407E-A947-70E740481C1C}">
                <a14:useLocalDpi xmlns:a14="http://schemas.microsoft.com/office/drawing/2010/main" val="0"/>
              </a:ext>
            </a:extLst>
          </a:blip>
          <a:srcRect t="8519" r="55000" b="87037"/>
          <a:stretch/>
        </p:blipFill>
        <p:spPr>
          <a:xfrm>
            <a:off x="2915558" y="4501882"/>
            <a:ext cx="4677012" cy="259834"/>
          </a:xfrm>
          <a:prstGeom prst="rect">
            <a:avLst/>
          </a:prstGeom>
        </p:spPr>
      </p:pic>
      <p:pic>
        <p:nvPicPr>
          <p:cNvPr id="8" name="Imagem 7"/>
          <p:cNvPicPr>
            <a:picLocks noChangeAspect="1"/>
          </p:cNvPicPr>
          <p:nvPr/>
        </p:nvPicPr>
        <p:blipFill rotWithShape="1">
          <a:blip r:embed="rId4">
            <a:extLst>
              <a:ext uri="{28A0092B-C50C-407E-A947-70E740481C1C}">
                <a14:useLocalDpi xmlns:a14="http://schemas.microsoft.com/office/drawing/2010/main" val="0"/>
              </a:ext>
            </a:extLst>
          </a:blip>
          <a:srcRect l="-834" t="8519" r="96668" b="88140"/>
          <a:stretch/>
        </p:blipFill>
        <p:spPr>
          <a:xfrm>
            <a:off x="3990630" y="4879179"/>
            <a:ext cx="762000" cy="343661"/>
          </a:xfrm>
          <a:prstGeom prst="rect">
            <a:avLst/>
          </a:prstGeom>
        </p:spPr>
      </p:pic>
      <p:sp>
        <p:nvSpPr>
          <p:cNvPr id="9" name="CaixaDeTexto 8"/>
          <p:cNvSpPr txBox="1"/>
          <p:nvPr/>
        </p:nvSpPr>
        <p:spPr>
          <a:xfrm>
            <a:off x="4932336" y="4881583"/>
            <a:ext cx="1294209" cy="369332"/>
          </a:xfrm>
          <a:prstGeom prst="rect">
            <a:avLst/>
          </a:prstGeom>
          <a:noFill/>
        </p:spPr>
        <p:txBody>
          <a:bodyPr wrap="square" rtlCol="0">
            <a:spAutoFit/>
          </a:bodyPr>
          <a:lstStyle/>
          <a:p>
            <a:r>
              <a:rPr lang="en-US" dirty="0" smtClean="0"/>
              <a:t>or</a:t>
            </a:r>
            <a:endParaRPr lang="en-US" dirty="0"/>
          </a:p>
        </p:txBody>
      </p:sp>
      <p:pic>
        <p:nvPicPr>
          <p:cNvPr id="10" name="Imagem 9"/>
          <p:cNvPicPr>
            <a:picLocks noChangeAspect="1"/>
          </p:cNvPicPr>
          <p:nvPr/>
        </p:nvPicPr>
        <p:blipFill rotWithShape="1">
          <a:blip r:embed="rId5">
            <a:extLst>
              <a:ext uri="{28A0092B-C50C-407E-A947-70E740481C1C}">
                <a14:useLocalDpi xmlns:a14="http://schemas.microsoft.com/office/drawing/2010/main" val="0"/>
              </a:ext>
            </a:extLst>
          </a:blip>
          <a:srcRect t="8519" r="88333" b="88519"/>
          <a:stretch/>
        </p:blipFill>
        <p:spPr>
          <a:xfrm>
            <a:off x="5480132" y="4908130"/>
            <a:ext cx="2202970" cy="314710"/>
          </a:xfrm>
          <a:prstGeom prst="rect">
            <a:avLst/>
          </a:prstGeom>
        </p:spPr>
      </p:pic>
      <p:sp>
        <p:nvSpPr>
          <p:cNvPr id="11" name="CaixaDeTexto 10"/>
          <p:cNvSpPr txBox="1"/>
          <p:nvPr/>
        </p:nvSpPr>
        <p:spPr>
          <a:xfrm>
            <a:off x="1094536" y="4064460"/>
            <a:ext cx="1828800" cy="369332"/>
          </a:xfrm>
          <a:prstGeom prst="rect">
            <a:avLst/>
          </a:prstGeom>
          <a:noFill/>
        </p:spPr>
        <p:txBody>
          <a:bodyPr wrap="square" rtlCol="0">
            <a:spAutoFit/>
          </a:bodyPr>
          <a:lstStyle/>
          <a:p>
            <a:r>
              <a:rPr lang="en-US" dirty="0" smtClean="0"/>
              <a:t>You had the login</a:t>
            </a:r>
            <a:endParaRPr lang="en-US" dirty="0"/>
          </a:p>
        </p:txBody>
      </p:sp>
      <p:sp>
        <p:nvSpPr>
          <p:cNvPr id="12" name="CaixaDeTexto 11"/>
          <p:cNvSpPr txBox="1"/>
          <p:nvPr/>
        </p:nvSpPr>
        <p:spPr>
          <a:xfrm>
            <a:off x="1060158" y="4468132"/>
            <a:ext cx="1897555" cy="369332"/>
          </a:xfrm>
          <a:prstGeom prst="rect">
            <a:avLst/>
          </a:prstGeom>
          <a:noFill/>
        </p:spPr>
        <p:txBody>
          <a:bodyPr wrap="square" rtlCol="0">
            <a:spAutoFit/>
          </a:bodyPr>
          <a:lstStyle/>
          <a:p>
            <a:r>
              <a:rPr lang="en-US" dirty="0" smtClean="0"/>
              <a:t>The create account</a:t>
            </a:r>
            <a:endParaRPr lang="en-US" dirty="0"/>
          </a:p>
        </p:txBody>
      </p:sp>
      <p:sp>
        <p:nvSpPr>
          <p:cNvPr id="13" name="CaixaDeTexto 12"/>
          <p:cNvSpPr txBox="1"/>
          <p:nvPr/>
        </p:nvSpPr>
        <p:spPr>
          <a:xfrm>
            <a:off x="1060158" y="4843281"/>
            <a:ext cx="3107374" cy="369332"/>
          </a:xfrm>
          <a:prstGeom prst="rect">
            <a:avLst/>
          </a:prstGeom>
          <a:noFill/>
        </p:spPr>
        <p:txBody>
          <a:bodyPr wrap="square" rtlCol="0">
            <a:spAutoFit/>
          </a:bodyPr>
          <a:lstStyle/>
          <a:p>
            <a:r>
              <a:rPr lang="en-US" dirty="0" smtClean="0"/>
              <a:t>And the end result of your login</a:t>
            </a:r>
            <a:endParaRPr lang="en-US" dirty="0"/>
          </a:p>
        </p:txBody>
      </p:sp>
    </p:spTree>
    <p:extLst>
      <p:ext uri="{BB962C8B-B14F-4D97-AF65-F5344CB8AC3E}">
        <p14:creationId xmlns:p14="http://schemas.microsoft.com/office/powerpoint/2010/main" val="15319651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60104" y="121630"/>
            <a:ext cx="7429499" cy="1478570"/>
          </a:xfrm>
        </p:spPr>
        <p:txBody>
          <a:bodyPr/>
          <a:lstStyle/>
          <a:p>
            <a:r>
              <a:rPr lang="pt-PT" dirty="0"/>
              <a:t>Final Project</a:t>
            </a:r>
            <a:endParaRPr lang="en-US" dirty="0"/>
          </a:p>
        </p:txBody>
      </p:sp>
      <p:pic>
        <p:nvPicPr>
          <p:cNvPr id="6" name="Marcador de Posição de Conteúdo 5"/>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5085"/>
          <a:stretch/>
        </p:blipFill>
        <p:spPr>
          <a:xfrm>
            <a:off x="508861" y="1623237"/>
            <a:ext cx="8331983" cy="4267200"/>
          </a:xfrm>
        </p:spPr>
      </p:pic>
      <p:sp>
        <p:nvSpPr>
          <p:cNvPr id="7" name="CaixaDeTexto 6"/>
          <p:cNvSpPr txBox="1"/>
          <p:nvPr/>
        </p:nvSpPr>
        <p:spPr>
          <a:xfrm>
            <a:off x="838200" y="2971800"/>
            <a:ext cx="1524000" cy="1754326"/>
          </a:xfrm>
          <a:prstGeom prst="rect">
            <a:avLst/>
          </a:prstGeom>
          <a:noFill/>
        </p:spPr>
        <p:txBody>
          <a:bodyPr wrap="square" rtlCol="0">
            <a:spAutoFit/>
          </a:bodyPr>
          <a:lstStyle/>
          <a:p>
            <a:r>
              <a:rPr lang="en-US" dirty="0" smtClean="0">
                <a:solidFill>
                  <a:schemeClr val="tx2">
                    <a:lumMod val="50000"/>
                  </a:schemeClr>
                </a:solidFill>
              </a:rPr>
              <a:t>This is the initial page where you can create or login to your account</a:t>
            </a:r>
            <a:endParaRPr lang="en-US" dirty="0">
              <a:solidFill>
                <a:schemeClr val="tx2">
                  <a:lumMod val="50000"/>
                </a:schemeClr>
              </a:solidFill>
            </a:endParaRPr>
          </a:p>
        </p:txBody>
      </p:sp>
      <p:sp>
        <p:nvSpPr>
          <p:cNvPr id="9" name="CaixaDeTexto 8"/>
          <p:cNvSpPr txBox="1"/>
          <p:nvPr/>
        </p:nvSpPr>
        <p:spPr>
          <a:xfrm>
            <a:off x="7086600" y="2819400"/>
            <a:ext cx="1447800" cy="2308324"/>
          </a:xfrm>
          <a:prstGeom prst="rect">
            <a:avLst/>
          </a:prstGeom>
          <a:noFill/>
        </p:spPr>
        <p:txBody>
          <a:bodyPr wrap="square" rtlCol="0">
            <a:spAutoFit/>
          </a:bodyPr>
          <a:lstStyle/>
          <a:p>
            <a:r>
              <a:rPr lang="en-US" dirty="0">
                <a:solidFill>
                  <a:schemeClr val="tx2">
                    <a:lumMod val="50000"/>
                  </a:schemeClr>
                </a:solidFill>
              </a:rPr>
              <a:t>Depending on the type of </a:t>
            </a:r>
            <a:r>
              <a:rPr lang="en-US" dirty="0" smtClean="0">
                <a:solidFill>
                  <a:schemeClr val="tx2">
                    <a:lumMod val="50000"/>
                  </a:schemeClr>
                </a:solidFill>
              </a:rPr>
              <a:t>user, </a:t>
            </a:r>
            <a:r>
              <a:rPr lang="en-US" dirty="0">
                <a:solidFill>
                  <a:schemeClr val="tx2">
                    <a:lumMod val="50000"/>
                  </a:schemeClr>
                </a:solidFill>
              </a:rPr>
              <a:t>you’ll be able to </a:t>
            </a:r>
            <a:r>
              <a:rPr lang="en-US" dirty="0" smtClean="0">
                <a:solidFill>
                  <a:schemeClr val="tx2">
                    <a:lumMod val="50000"/>
                  </a:schemeClr>
                </a:solidFill>
              </a:rPr>
              <a:t>“access” different </a:t>
            </a:r>
            <a:r>
              <a:rPr lang="en-US" dirty="0">
                <a:solidFill>
                  <a:schemeClr val="tx2">
                    <a:lumMod val="50000"/>
                  </a:schemeClr>
                </a:solidFill>
              </a:rPr>
              <a:t>parts of the </a:t>
            </a:r>
            <a:r>
              <a:rPr lang="en-US" dirty="0" smtClean="0">
                <a:solidFill>
                  <a:schemeClr val="tx2">
                    <a:lumMod val="50000"/>
                  </a:schemeClr>
                </a:solidFill>
              </a:rPr>
              <a:t>platform</a:t>
            </a:r>
            <a:endParaRPr lang="en-US" dirty="0">
              <a:solidFill>
                <a:schemeClr val="tx2">
                  <a:lumMod val="50000"/>
                </a:schemeClr>
              </a:solidFill>
            </a:endParaRPr>
          </a:p>
        </p:txBody>
      </p:sp>
    </p:spTree>
    <p:extLst>
      <p:ext uri="{BB962C8B-B14F-4D97-AF65-F5344CB8AC3E}">
        <p14:creationId xmlns:p14="http://schemas.microsoft.com/office/powerpoint/2010/main" val="37033084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60104" y="121630"/>
            <a:ext cx="7429499" cy="1478570"/>
          </a:xfrm>
        </p:spPr>
        <p:txBody>
          <a:bodyPr/>
          <a:lstStyle/>
          <a:p>
            <a:r>
              <a:rPr lang="pt-PT" dirty="0"/>
              <a:t>Final Project</a:t>
            </a:r>
            <a:endParaRPr lang="en-US" dirty="0"/>
          </a:p>
        </p:txBody>
      </p:sp>
      <p:sp>
        <p:nvSpPr>
          <p:cNvPr id="5" name="Marcador de Posição de Conteúdo 4"/>
          <p:cNvSpPr>
            <a:spLocks noGrp="1"/>
          </p:cNvSpPr>
          <p:nvPr>
            <p:ph idx="1"/>
          </p:nvPr>
        </p:nvSpPr>
        <p:spPr/>
        <p:txBody>
          <a:bodyPr/>
          <a:lstStyle/>
          <a:p>
            <a:endParaRPr lang="en-US"/>
          </a:p>
        </p:txBody>
      </p:sp>
      <p:pic>
        <p:nvPicPr>
          <p:cNvPr id="7" name="Imagem 6"/>
          <p:cNvPicPr>
            <a:picLocks noChangeAspect="1"/>
          </p:cNvPicPr>
          <p:nvPr/>
        </p:nvPicPr>
        <p:blipFill rotWithShape="1">
          <a:blip r:embed="rId2"/>
          <a:srcRect t="1589"/>
          <a:stretch/>
        </p:blipFill>
        <p:spPr>
          <a:xfrm>
            <a:off x="487809" y="1524000"/>
            <a:ext cx="8374087" cy="4267201"/>
          </a:xfrm>
          <a:prstGeom prst="rect">
            <a:avLst/>
          </a:prstGeom>
        </p:spPr>
      </p:pic>
      <p:sp>
        <p:nvSpPr>
          <p:cNvPr id="8" name="CaixaDeTexto 7"/>
          <p:cNvSpPr txBox="1"/>
          <p:nvPr/>
        </p:nvSpPr>
        <p:spPr>
          <a:xfrm>
            <a:off x="1447800" y="3604845"/>
            <a:ext cx="2743200" cy="830997"/>
          </a:xfrm>
          <a:prstGeom prst="rect">
            <a:avLst/>
          </a:prstGeom>
          <a:noFill/>
        </p:spPr>
        <p:txBody>
          <a:bodyPr wrap="square" rtlCol="0">
            <a:spAutoFit/>
          </a:bodyPr>
          <a:lstStyle/>
          <a:p>
            <a:r>
              <a:rPr lang="en-US" sz="1600" dirty="0" smtClean="0">
                <a:solidFill>
                  <a:schemeClr val="tx2">
                    <a:lumMod val="50000"/>
                  </a:schemeClr>
                </a:solidFill>
              </a:rPr>
              <a:t>On the Dashboard we have a resume of what is on the Schedule. </a:t>
            </a:r>
            <a:endParaRPr lang="en-US" sz="1600" dirty="0">
              <a:solidFill>
                <a:schemeClr val="tx2">
                  <a:lumMod val="50000"/>
                </a:schemeClr>
              </a:solidFill>
            </a:endParaRPr>
          </a:p>
        </p:txBody>
      </p:sp>
      <p:sp>
        <p:nvSpPr>
          <p:cNvPr id="9" name="CaixaDeTexto 8"/>
          <p:cNvSpPr txBox="1"/>
          <p:nvPr/>
        </p:nvSpPr>
        <p:spPr>
          <a:xfrm>
            <a:off x="1752600" y="1683432"/>
            <a:ext cx="7533543" cy="584775"/>
          </a:xfrm>
          <a:prstGeom prst="rect">
            <a:avLst/>
          </a:prstGeom>
          <a:noFill/>
        </p:spPr>
        <p:txBody>
          <a:bodyPr wrap="square" rtlCol="0">
            <a:spAutoFit/>
          </a:bodyPr>
          <a:lstStyle/>
          <a:p>
            <a:r>
              <a:rPr lang="en-US" sz="1400" dirty="0" smtClean="0">
                <a:solidFill>
                  <a:schemeClr val="tx2">
                    <a:lumMod val="50000"/>
                  </a:schemeClr>
                </a:solidFill>
              </a:rPr>
              <a:t>This </a:t>
            </a:r>
            <a:r>
              <a:rPr lang="en-US" sz="1400" dirty="0">
                <a:solidFill>
                  <a:schemeClr val="tx2">
                    <a:lumMod val="50000"/>
                  </a:schemeClr>
                </a:solidFill>
              </a:rPr>
              <a:t>is what an Administrative user will be able to access through their account</a:t>
            </a:r>
          </a:p>
          <a:p>
            <a:endParaRPr lang="en-US" dirty="0"/>
          </a:p>
        </p:txBody>
      </p:sp>
      <p:cxnSp>
        <p:nvCxnSpPr>
          <p:cNvPr id="15" name="Conexão reta 14"/>
          <p:cNvCxnSpPr/>
          <p:nvPr/>
        </p:nvCxnSpPr>
        <p:spPr>
          <a:xfrm flipH="1">
            <a:off x="1752600" y="1828800"/>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7" name="Conexão reta 16"/>
          <p:cNvCxnSpPr/>
          <p:nvPr/>
        </p:nvCxnSpPr>
        <p:spPr>
          <a:xfrm flipV="1">
            <a:off x="1752600" y="1645662"/>
            <a:ext cx="0" cy="183141"/>
          </a:xfrm>
          <a:prstGeom prst="line">
            <a:avLst/>
          </a:prstGeom>
        </p:spPr>
        <p:style>
          <a:lnRef idx="2">
            <a:schemeClr val="accent5"/>
          </a:lnRef>
          <a:fillRef idx="0">
            <a:schemeClr val="accent5"/>
          </a:fillRef>
          <a:effectRef idx="1">
            <a:schemeClr val="accent5"/>
          </a:effectRef>
          <a:fontRef idx="minor">
            <a:schemeClr val="tx1"/>
          </a:fontRef>
        </p:style>
      </p:cxnSp>
      <p:cxnSp>
        <p:nvCxnSpPr>
          <p:cNvPr id="19" name="Conexão reta unidirecional 18"/>
          <p:cNvCxnSpPr/>
          <p:nvPr/>
        </p:nvCxnSpPr>
        <p:spPr>
          <a:xfrm flipV="1">
            <a:off x="1752600" y="1645662"/>
            <a:ext cx="120674" cy="2664"/>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1197019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60104" y="121630"/>
            <a:ext cx="7429499" cy="1478570"/>
          </a:xfrm>
        </p:spPr>
        <p:txBody>
          <a:bodyPr/>
          <a:lstStyle/>
          <a:p>
            <a:r>
              <a:rPr lang="pt-PT" dirty="0"/>
              <a:t>Final Project</a:t>
            </a:r>
            <a:endParaRPr lang="en-US" dirty="0"/>
          </a:p>
        </p:txBody>
      </p:sp>
      <p:pic>
        <p:nvPicPr>
          <p:cNvPr id="3" name="Marcador de Posição de Conteúdo 2"/>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7486" b="4303"/>
          <a:stretch/>
        </p:blipFill>
        <p:spPr>
          <a:xfrm>
            <a:off x="459454" y="1524000"/>
            <a:ext cx="8402441" cy="4007072"/>
          </a:xfrm>
        </p:spPr>
      </p:pic>
      <p:sp>
        <p:nvSpPr>
          <p:cNvPr id="8" name="CaixaDeTexto 7"/>
          <p:cNvSpPr txBox="1"/>
          <p:nvPr/>
        </p:nvSpPr>
        <p:spPr>
          <a:xfrm>
            <a:off x="1371600" y="3150137"/>
            <a:ext cx="2743200" cy="830997"/>
          </a:xfrm>
          <a:prstGeom prst="rect">
            <a:avLst/>
          </a:prstGeom>
          <a:noFill/>
        </p:spPr>
        <p:txBody>
          <a:bodyPr wrap="square" rtlCol="0">
            <a:spAutoFit/>
          </a:bodyPr>
          <a:lstStyle/>
          <a:p>
            <a:r>
              <a:rPr lang="en-US" sz="1600" dirty="0" smtClean="0">
                <a:solidFill>
                  <a:schemeClr val="tx2">
                    <a:lumMod val="50000"/>
                  </a:schemeClr>
                </a:solidFill>
              </a:rPr>
              <a:t>On the Dashboard we have a resume of what is on the Schedule. </a:t>
            </a:r>
            <a:endParaRPr lang="en-US" sz="1600" dirty="0">
              <a:solidFill>
                <a:schemeClr val="tx2">
                  <a:lumMod val="50000"/>
                </a:schemeClr>
              </a:solidFill>
            </a:endParaRPr>
          </a:p>
        </p:txBody>
      </p:sp>
      <p:sp>
        <p:nvSpPr>
          <p:cNvPr id="9" name="CaixaDeTexto 8"/>
          <p:cNvSpPr txBox="1"/>
          <p:nvPr/>
        </p:nvSpPr>
        <p:spPr>
          <a:xfrm>
            <a:off x="3124200" y="1524000"/>
            <a:ext cx="7533543" cy="800219"/>
          </a:xfrm>
          <a:prstGeom prst="rect">
            <a:avLst/>
          </a:prstGeom>
          <a:noFill/>
        </p:spPr>
        <p:txBody>
          <a:bodyPr wrap="square" rtlCol="0">
            <a:spAutoFit/>
          </a:bodyPr>
          <a:lstStyle/>
          <a:p>
            <a:r>
              <a:rPr lang="en-US" sz="1400" dirty="0" smtClean="0">
                <a:solidFill>
                  <a:schemeClr val="tx2">
                    <a:lumMod val="50000"/>
                  </a:schemeClr>
                </a:solidFill>
              </a:rPr>
              <a:t>This </a:t>
            </a:r>
            <a:r>
              <a:rPr lang="en-US" sz="1400" dirty="0">
                <a:solidFill>
                  <a:schemeClr val="tx2">
                    <a:lumMod val="50000"/>
                  </a:schemeClr>
                </a:solidFill>
              </a:rPr>
              <a:t>is what </a:t>
            </a:r>
            <a:r>
              <a:rPr lang="en-US" sz="1400" dirty="0" smtClean="0">
                <a:solidFill>
                  <a:schemeClr val="tx2">
                    <a:lumMod val="50000"/>
                  </a:schemeClr>
                </a:solidFill>
              </a:rPr>
              <a:t>a “Normal” user </a:t>
            </a:r>
            <a:r>
              <a:rPr lang="en-US" sz="1400" dirty="0">
                <a:solidFill>
                  <a:schemeClr val="tx2">
                    <a:lumMod val="50000"/>
                  </a:schemeClr>
                </a:solidFill>
              </a:rPr>
              <a:t>will be able to access through their </a:t>
            </a:r>
            <a:endParaRPr lang="en-US" sz="1400" dirty="0" smtClean="0">
              <a:solidFill>
                <a:schemeClr val="tx2">
                  <a:lumMod val="50000"/>
                </a:schemeClr>
              </a:solidFill>
            </a:endParaRPr>
          </a:p>
          <a:p>
            <a:r>
              <a:rPr lang="en-US" sz="1400" dirty="0" smtClean="0">
                <a:solidFill>
                  <a:schemeClr val="tx2">
                    <a:lumMod val="50000"/>
                  </a:schemeClr>
                </a:solidFill>
              </a:rPr>
              <a:t>Account depending on what he has permission to access</a:t>
            </a:r>
            <a:endParaRPr lang="en-US" sz="1400" dirty="0">
              <a:solidFill>
                <a:schemeClr val="tx2">
                  <a:lumMod val="50000"/>
                </a:schemeClr>
              </a:solidFill>
            </a:endParaRPr>
          </a:p>
          <a:p>
            <a:endParaRPr lang="en-US" dirty="0"/>
          </a:p>
        </p:txBody>
      </p:sp>
      <p:cxnSp>
        <p:nvCxnSpPr>
          <p:cNvPr id="6" name="Conexão reta unidirecional 5"/>
          <p:cNvCxnSpPr/>
          <p:nvPr/>
        </p:nvCxnSpPr>
        <p:spPr>
          <a:xfrm flipH="1">
            <a:off x="2819400" y="1676400"/>
            <a:ext cx="304800" cy="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7070165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60104" y="121630"/>
            <a:ext cx="7429499" cy="1478570"/>
          </a:xfrm>
        </p:spPr>
        <p:txBody>
          <a:bodyPr/>
          <a:lstStyle/>
          <a:p>
            <a:r>
              <a:rPr lang="pt-PT" dirty="0"/>
              <a:t>Final Project</a:t>
            </a:r>
            <a:endParaRPr lang="en-US" dirty="0"/>
          </a:p>
        </p:txBody>
      </p:sp>
      <p:pic>
        <p:nvPicPr>
          <p:cNvPr id="3" name="Marcador de Posição de Conteúdo 2"/>
          <p:cNvPicPr>
            <a:picLocks noGrp="1" noChangeAspect="1"/>
          </p:cNvPicPr>
          <p:nvPr>
            <p:ph idx="1"/>
          </p:nvPr>
        </p:nvPicPr>
        <p:blipFill rotWithShape="1">
          <a:blip r:embed="rId2">
            <a:extLst>
              <a:ext uri="{28A0092B-C50C-407E-A947-70E740481C1C}">
                <a14:useLocalDpi xmlns:a14="http://schemas.microsoft.com/office/drawing/2010/main" val="0"/>
              </a:ext>
            </a:extLst>
          </a:blip>
          <a:srcRect b="6085"/>
          <a:stretch/>
        </p:blipFill>
        <p:spPr>
          <a:xfrm>
            <a:off x="383764" y="1752599"/>
            <a:ext cx="8374087" cy="3886201"/>
          </a:xfrm>
        </p:spPr>
      </p:pic>
      <p:sp>
        <p:nvSpPr>
          <p:cNvPr id="4" name="CaixaDeTexto 3"/>
          <p:cNvSpPr txBox="1"/>
          <p:nvPr/>
        </p:nvSpPr>
        <p:spPr>
          <a:xfrm>
            <a:off x="2286000" y="4191000"/>
            <a:ext cx="3886200" cy="1200329"/>
          </a:xfrm>
          <a:prstGeom prst="rect">
            <a:avLst/>
          </a:prstGeom>
          <a:noFill/>
        </p:spPr>
        <p:txBody>
          <a:bodyPr wrap="square" rtlCol="0">
            <a:spAutoFit/>
          </a:bodyPr>
          <a:lstStyle/>
          <a:p>
            <a:r>
              <a:rPr lang="en-US" dirty="0" smtClean="0">
                <a:solidFill>
                  <a:schemeClr val="tx2">
                    <a:lumMod val="50000"/>
                  </a:schemeClr>
                </a:solidFill>
              </a:rPr>
              <a:t>Here is where the Administrator is able to edit who has permission to access what and to add/delete people from the platform</a:t>
            </a:r>
            <a:endParaRPr lang="en-US" dirty="0">
              <a:solidFill>
                <a:schemeClr val="tx2">
                  <a:lumMod val="50000"/>
                </a:schemeClr>
              </a:solidFill>
            </a:endParaRPr>
          </a:p>
        </p:txBody>
      </p:sp>
    </p:spTree>
    <p:extLst>
      <p:ext uri="{BB962C8B-B14F-4D97-AF65-F5344CB8AC3E}">
        <p14:creationId xmlns:p14="http://schemas.microsoft.com/office/powerpoint/2010/main" val="42072020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496</TotalTime>
  <Words>418</Words>
  <Application>Microsoft Office PowerPoint</Application>
  <PresentationFormat>Apresentação no Ecrã (4:3)</PresentationFormat>
  <Paragraphs>36</Paragraphs>
  <Slides>13</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13</vt:i4>
      </vt:variant>
    </vt:vector>
  </HeadingPairs>
  <TitlesOfParts>
    <vt:vector size="18" baseType="lpstr">
      <vt:lpstr>Arial</vt:lpstr>
      <vt:lpstr>Bookman Old Style</vt:lpstr>
      <vt:lpstr>Trebuchet MS</vt:lpstr>
      <vt:lpstr>Tw Cen MT</vt:lpstr>
      <vt:lpstr>Circuito</vt:lpstr>
      <vt:lpstr>Development Of An Accommodation Management Platform</vt:lpstr>
      <vt:lpstr>Introduction</vt:lpstr>
      <vt:lpstr>Shape of the website</vt:lpstr>
      <vt:lpstr>Programming Languages</vt:lpstr>
      <vt:lpstr>First Steps</vt:lpstr>
      <vt:lpstr>Final Project</vt:lpstr>
      <vt:lpstr>Final Project</vt:lpstr>
      <vt:lpstr>Final Project</vt:lpstr>
      <vt:lpstr>Final Project</vt:lpstr>
      <vt:lpstr>Final Project</vt:lpstr>
      <vt:lpstr>User Interaction</vt:lpstr>
      <vt:lpstr>Final Project</vt:lpstr>
      <vt:lpstr>Any 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Liliana Monteiro</cp:lastModifiedBy>
  <cp:revision>29</cp:revision>
  <dcterms:created xsi:type="dcterms:W3CDTF">2017-01-15T10:29:54Z</dcterms:created>
  <dcterms:modified xsi:type="dcterms:W3CDTF">2017-01-15T20:50:16Z</dcterms:modified>
</cp:coreProperties>
</file>