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4" r:id="rId5"/>
    <p:sldId id="258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31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69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47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29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46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22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80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98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8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91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83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DC5F7-2580-4636-96AE-BDAAE81E0478}" type="datetimeFigureOut">
              <a:rPr kumimoji="1" lang="ja-JP" altLang="en-US" smtClean="0"/>
              <a:t>2017/5/14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10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I2C backplane specification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https://github.com/araobp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509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Specification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Master-slave I2C backplane</a:t>
            </a:r>
          </a:p>
          <a:p>
            <a:r>
              <a:rPr kumimoji="1" lang="en-US" altLang="ja-JP" dirty="0"/>
              <a:t>Max seven I2C slaves supported</a:t>
            </a:r>
          </a:p>
          <a:p>
            <a:r>
              <a:rPr lang="en-US" altLang="ja-JP" dirty="0" err="1"/>
              <a:t>Plug&amp;play</a:t>
            </a:r>
            <a:r>
              <a:rPr lang="en-US" altLang="ja-JP" dirty="0"/>
              <a:t> with I2C general call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215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I2C backplane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838200" y="4449451"/>
            <a:ext cx="10445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877476" y="4601851"/>
            <a:ext cx="10445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9813305" y="3166614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Master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8372575" y="5166674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Slave</a:t>
            </a:r>
          </a:p>
          <a:p>
            <a:pPr algn="ctr"/>
            <a:r>
              <a:rPr kumimoji="1" lang="en-US" altLang="ja-JP" dirty="0"/>
              <a:t>0x1</a:t>
            </a:r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581480" y="5166674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Slave</a:t>
            </a:r>
          </a:p>
          <a:p>
            <a:pPr algn="ctr"/>
            <a:r>
              <a:rPr kumimoji="1" lang="en-US" altLang="ja-JP" dirty="0"/>
              <a:t>0x11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790385" y="5166673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Slave</a:t>
            </a:r>
          </a:p>
          <a:p>
            <a:pPr algn="ctr"/>
            <a:r>
              <a:rPr kumimoji="1" lang="en-US" altLang="ja-JP" dirty="0"/>
              <a:t>0x12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904997" y="5166673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Slave</a:t>
            </a:r>
          </a:p>
          <a:p>
            <a:pPr algn="ctr"/>
            <a:r>
              <a:rPr kumimoji="1" lang="en-US" altLang="ja-JP" dirty="0"/>
              <a:t>0x16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815524" y="56183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231022" y="6097453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Max seven slaves</a:t>
            </a:r>
            <a:endParaRPr kumimoji="1" lang="ja-JP" altLang="en-US" dirty="0"/>
          </a:p>
        </p:txBody>
      </p:sp>
      <p:cxnSp>
        <p:nvCxnSpPr>
          <p:cNvPr id="16" name="直線コネクタ 15"/>
          <p:cNvCxnSpPr/>
          <p:nvPr/>
        </p:nvCxnSpPr>
        <p:spPr>
          <a:xfrm flipV="1">
            <a:off x="2582942" y="4601851"/>
            <a:ext cx="0" cy="56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cxnSpLocks/>
          </p:cNvCxnSpPr>
          <p:nvPr/>
        </p:nvCxnSpPr>
        <p:spPr>
          <a:xfrm flipV="1">
            <a:off x="2452539" y="4449451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V="1">
            <a:off x="5506824" y="4593992"/>
            <a:ext cx="0" cy="56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cxnSpLocks/>
          </p:cNvCxnSpPr>
          <p:nvPr/>
        </p:nvCxnSpPr>
        <p:spPr>
          <a:xfrm flipV="1">
            <a:off x="5376421" y="4441592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V="1">
            <a:off x="7303808" y="4601851"/>
            <a:ext cx="0" cy="56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cxnSpLocks/>
          </p:cNvCxnSpPr>
          <p:nvPr/>
        </p:nvCxnSpPr>
        <p:spPr>
          <a:xfrm flipV="1">
            <a:off x="7173405" y="4449451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V="1">
            <a:off x="9096472" y="4620306"/>
            <a:ext cx="0" cy="56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cxnSpLocks/>
          </p:cNvCxnSpPr>
          <p:nvPr/>
        </p:nvCxnSpPr>
        <p:spPr>
          <a:xfrm flipV="1">
            <a:off x="8966069" y="4467906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1121005" y="3432928"/>
            <a:ext cx="161041" cy="50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 flipV="1">
            <a:off x="10477500" y="3884231"/>
            <a:ext cx="0" cy="56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cxnSpLocks/>
          </p:cNvCxnSpPr>
          <p:nvPr/>
        </p:nvCxnSpPr>
        <p:spPr>
          <a:xfrm flipV="1">
            <a:off x="10347097" y="3882661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1410874" y="3261475"/>
            <a:ext cx="161041" cy="50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/>
          <p:cNvCxnSpPr>
            <a:cxnSpLocks/>
          </p:cNvCxnSpPr>
          <p:nvPr/>
        </p:nvCxnSpPr>
        <p:spPr>
          <a:xfrm flipV="1">
            <a:off x="1195239" y="3901516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cxnSpLocks/>
          </p:cNvCxnSpPr>
          <p:nvPr/>
        </p:nvCxnSpPr>
        <p:spPr>
          <a:xfrm flipV="1">
            <a:off x="1479617" y="3752254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cxnSpLocks/>
          </p:cNvCxnSpPr>
          <p:nvPr/>
        </p:nvCxnSpPr>
        <p:spPr>
          <a:xfrm flipV="1">
            <a:off x="1500039" y="3044857"/>
            <a:ext cx="0" cy="221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cxnSpLocks/>
            <a:stCxn id="25" idx="0"/>
          </p:cNvCxnSpPr>
          <p:nvPr/>
        </p:nvCxnSpPr>
        <p:spPr>
          <a:xfrm flipV="1">
            <a:off x="1201526" y="3044857"/>
            <a:ext cx="0" cy="388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cxnSpLocks/>
          </p:cNvCxnSpPr>
          <p:nvPr/>
        </p:nvCxnSpPr>
        <p:spPr>
          <a:xfrm>
            <a:off x="1046375" y="3044857"/>
            <a:ext cx="631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1046375" y="270468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Vdd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619217" y="3353863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3k ohm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72476" y="350198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3k ohm</a:t>
            </a:r>
            <a:endParaRPr kumimoji="1" lang="ja-JP" altLang="en-US" dirty="0"/>
          </a:p>
        </p:txBody>
      </p:sp>
      <p:cxnSp>
        <p:nvCxnSpPr>
          <p:cNvPr id="45" name="直線コネクタ 44"/>
          <p:cNvCxnSpPr>
            <a:cxnSpLocks/>
          </p:cNvCxnSpPr>
          <p:nvPr/>
        </p:nvCxnSpPr>
        <p:spPr>
          <a:xfrm flipV="1">
            <a:off x="10301535" y="2451360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cxnSpLocks/>
          </p:cNvCxnSpPr>
          <p:nvPr/>
        </p:nvCxnSpPr>
        <p:spPr>
          <a:xfrm flipV="1">
            <a:off x="10449224" y="2449782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9803487" y="1716842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Mini PLC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571955" y="2673073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UART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1340052" y="4382505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I2C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051777" y="3768133"/>
            <a:ext cx="17908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Interval: 50msec * scaler</a:t>
            </a:r>
          </a:p>
          <a:p>
            <a:r>
              <a:rPr kumimoji="1" lang="en-US" altLang="ja-JP" sz="1100" dirty="0"/>
              <a:t>(default scaler value: 1)</a:t>
            </a:r>
            <a:endParaRPr kumimoji="1" lang="ja-JP" altLang="en-US" sz="1100" dirty="0"/>
          </a:p>
        </p:txBody>
      </p:sp>
      <p:grpSp>
        <p:nvGrpSpPr>
          <p:cNvPr id="37" name="グループ化 36"/>
          <p:cNvGrpSpPr/>
          <p:nvPr/>
        </p:nvGrpSpPr>
        <p:grpSpPr>
          <a:xfrm>
            <a:off x="8811705" y="3339972"/>
            <a:ext cx="452489" cy="393811"/>
            <a:chOff x="8811705" y="3358826"/>
            <a:chExt cx="452489" cy="393811"/>
          </a:xfrm>
        </p:grpSpPr>
        <p:sp>
          <p:nvSpPr>
            <p:cNvPr id="3" name="楕円 2"/>
            <p:cNvSpPr/>
            <p:nvPr/>
          </p:nvSpPr>
          <p:spPr>
            <a:xfrm>
              <a:off x="8811705" y="3358826"/>
              <a:ext cx="452489" cy="393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矢印コネクタ 14"/>
            <p:cNvCxnSpPr>
              <a:cxnSpLocks/>
            </p:cNvCxnSpPr>
            <p:nvPr/>
          </p:nvCxnSpPr>
          <p:spPr>
            <a:xfrm flipV="1">
              <a:off x="8947215" y="3449623"/>
              <a:ext cx="196392" cy="19595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線矢印コネクタ 35"/>
          <p:cNvCxnSpPr>
            <a:stCxn id="3" idx="6"/>
            <a:endCxn id="7" idx="1"/>
          </p:cNvCxnSpPr>
          <p:nvPr/>
        </p:nvCxnSpPr>
        <p:spPr>
          <a:xfrm flipV="1">
            <a:off x="9264194" y="3534260"/>
            <a:ext cx="549111" cy="26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81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Scheduler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Time-slot-based</a:t>
            </a:r>
          </a:p>
          <a:p>
            <a:r>
              <a:rPr lang="en-US" altLang="ja-JP" dirty="0"/>
              <a:t>Reduces the p</a:t>
            </a:r>
            <a:r>
              <a:rPr kumimoji="1" lang="en-US" altLang="ja-JP" dirty="0"/>
              <a:t>ower supplied via I2C bus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179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Scheduler and 50msec time slot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055689"/>
              </p:ext>
            </p:extLst>
          </p:nvPr>
        </p:nvGraphicFramePr>
        <p:xfrm>
          <a:off x="7080409" y="1461157"/>
          <a:ext cx="2002450" cy="519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752">
                  <a:extLst>
                    <a:ext uri="{9D8B030D-6E8A-4147-A177-3AD203B41FA5}">
                      <a16:colId xmlns:a16="http://schemas.microsoft.com/office/drawing/2014/main" val="3149032176"/>
                    </a:ext>
                  </a:extLst>
                </a:gridCol>
                <a:gridCol w="1466698">
                  <a:extLst>
                    <a:ext uri="{9D8B030D-6E8A-4147-A177-3AD203B41FA5}">
                      <a16:colId xmlns:a16="http://schemas.microsoft.com/office/drawing/2014/main" val="3436855959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#0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PLG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849858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ADT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20212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CMD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888530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#3a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26861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#8b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37519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#4a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119115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#9b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773428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#5a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745580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#10b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2412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#6a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609109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#11b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467751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#7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CMD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70619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#8a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251568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#3b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14910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#9a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07842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#4b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066887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#10a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420667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#5b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473488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#11a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097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#6b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296404"/>
                  </a:ext>
                </a:extLst>
              </a:tr>
            </a:tbl>
          </a:graphicData>
        </a:graphic>
      </p:graphicFrame>
      <p:cxnSp>
        <p:nvCxnSpPr>
          <p:cNvPr id="14" name="直線コネクタ 13"/>
          <p:cNvCxnSpPr/>
          <p:nvPr/>
        </p:nvCxnSpPr>
        <p:spPr>
          <a:xfrm>
            <a:off x="6004874" y="1866508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1104507" y="1813820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cxnSpLocks/>
          </p:cNvCxnSpPr>
          <p:nvPr/>
        </p:nvCxnSpPr>
        <p:spPr>
          <a:xfrm flipH="1">
            <a:off x="1104507" y="2432116"/>
            <a:ext cx="4900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2284429" y="1805964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3351231" y="1835814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cxnSpLocks/>
          </p:cNvCxnSpPr>
          <p:nvPr/>
        </p:nvCxnSpPr>
        <p:spPr>
          <a:xfrm flipH="1">
            <a:off x="1096651" y="2509100"/>
            <a:ext cx="4900367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458116" y="1466482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Slave 0x12</a:t>
            </a:r>
            <a:endParaRPr kumimoji="1" lang="ja-JP" altLang="en-US" sz="1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644586" y="1462917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Slave 0x11</a:t>
            </a:r>
            <a:endParaRPr kumimoji="1" lang="ja-JP" altLang="en-US" sz="14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881068" y="1464485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Slave 0x10</a:t>
            </a:r>
            <a:endParaRPr kumimoji="1" lang="ja-JP" altLang="en-US" sz="1400" dirty="0"/>
          </a:p>
        </p:txBody>
      </p:sp>
      <p:cxnSp>
        <p:nvCxnSpPr>
          <p:cNvPr id="30" name="直線矢印コネクタ 29"/>
          <p:cNvCxnSpPr>
            <a:cxnSpLocks/>
          </p:cNvCxnSpPr>
          <p:nvPr/>
        </p:nvCxnSpPr>
        <p:spPr>
          <a:xfrm flipH="1">
            <a:off x="3351231" y="3110844"/>
            <a:ext cx="2653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cxnSpLocks/>
          </p:cNvCxnSpPr>
          <p:nvPr/>
        </p:nvCxnSpPr>
        <p:spPr>
          <a:xfrm flipH="1">
            <a:off x="2284429" y="3668603"/>
            <a:ext cx="372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cxnSpLocks/>
          </p:cNvCxnSpPr>
          <p:nvPr/>
        </p:nvCxnSpPr>
        <p:spPr>
          <a:xfrm flipH="1">
            <a:off x="2276572" y="3839857"/>
            <a:ext cx="3722016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cxnSpLocks/>
          </p:cNvCxnSpPr>
          <p:nvPr/>
        </p:nvCxnSpPr>
        <p:spPr>
          <a:xfrm flipH="1">
            <a:off x="2284429" y="5459688"/>
            <a:ext cx="372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cxnSpLocks/>
          </p:cNvCxnSpPr>
          <p:nvPr/>
        </p:nvCxnSpPr>
        <p:spPr>
          <a:xfrm flipH="1">
            <a:off x="3351231" y="4169795"/>
            <a:ext cx="2666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cxnSpLocks/>
          </p:cNvCxnSpPr>
          <p:nvPr/>
        </p:nvCxnSpPr>
        <p:spPr>
          <a:xfrm flipH="1">
            <a:off x="3351231" y="4341049"/>
            <a:ext cx="265835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cxnSpLocks/>
          </p:cNvCxnSpPr>
          <p:nvPr/>
        </p:nvCxnSpPr>
        <p:spPr>
          <a:xfrm flipH="1">
            <a:off x="2278151" y="5643518"/>
            <a:ext cx="372672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右中かっこ 44"/>
          <p:cNvSpPr/>
          <p:nvPr/>
        </p:nvSpPr>
        <p:spPr>
          <a:xfrm>
            <a:off x="9175150" y="1461157"/>
            <a:ext cx="172472" cy="1979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9439913" y="137346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50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msec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806429" y="2228599"/>
            <a:ext cx="1380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PLG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General call</a:t>
            </a:r>
            <a:endParaRPr kumimoji="1" lang="ja-JP" altLang="en-US" sz="12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599093" y="149214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Master</a:t>
            </a:r>
            <a:endParaRPr kumimoji="1" lang="ja-JP" altLang="en-US" sz="1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232207" y="2894030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CMD</a:t>
            </a:r>
            <a:endParaRPr kumimoji="1" lang="ja-JP" altLang="en-US" sz="12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318618" y="3461209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INV</a:t>
            </a:r>
            <a:endParaRPr kumimoji="1" lang="ja-JP" altLang="en-US" sz="12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291907" y="3632463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</a:t>
            </a:r>
            <a:endParaRPr kumimoji="1" lang="ja-JP" altLang="en-US" sz="1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20188" y="3971828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INV</a:t>
            </a:r>
            <a:endParaRPr kumimoji="1" lang="ja-JP" altLang="en-US" sz="12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293477" y="4143082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</a:t>
            </a:r>
            <a:endParaRPr kumimoji="1" lang="ja-JP" altLang="en-US" sz="12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340615" y="5264871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INV</a:t>
            </a:r>
            <a:endParaRPr kumimoji="1" lang="ja-JP" altLang="en-US" sz="12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313904" y="5436125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</a:t>
            </a:r>
            <a:endParaRPr kumimoji="1" lang="ja-JP" altLang="en-US" sz="1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028769" y="3877361"/>
            <a:ext cx="87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1sec</a:t>
            </a:r>
            <a:endParaRPr kumimoji="1" lang="ja-JP" altLang="en-US" dirty="0"/>
          </a:p>
        </p:txBody>
      </p:sp>
      <p:sp>
        <p:nvSpPr>
          <p:cNvPr id="41" name="右中かっこ 40"/>
          <p:cNvSpPr/>
          <p:nvPr/>
        </p:nvSpPr>
        <p:spPr>
          <a:xfrm>
            <a:off x="10705651" y="1461157"/>
            <a:ext cx="205575" cy="51968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473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Slave with two MSSPs enabled</a:t>
            </a:r>
            <a:endParaRPr kumimoji="1" lang="ja-JP" altLang="en-US" dirty="0"/>
          </a:p>
        </p:txBody>
      </p:sp>
      <p:cxnSp>
        <p:nvCxnSpPr>
          <p:cNvPr id="4" name="直線コネクタ 3"/>
          <p:cNvCxnSpPr/>
          <p:nvPr/>
        </p:nvCxnSpPr>
        <p:spPr>
          <a:xfrm>
            <a:off x="9502216" y="1866508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5781771" y="1805964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462440" y="1462917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Slave</a:t>
            </a:r>
            <a:endParaRPr kumimoji="1" lang="ja-JP" altLang="en-US" sz="1400" dirty="0"/>
          </a:p>
        </p:txBody>
      </p:sp>
      <p:cxnSp>
        <p:nvCxnSpPr>
          <p:cNvPr id="14" name="直線矢印コネクタ 13"/>
          <p:cNvCxnSpPr>
            <a:cxnSpLocks/>
          </p:cNvCxnSpPr>
          <p:nvPr/>
        </p:nvCxnSpPr>
        <p:spPr>
          <a:xfrm flipH="1">
            <a:off x="5781771" y="2575092"/>
            <a:ext cx="372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6716581" y="2204985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write “</a:t>
            </a:r>
            <a:r>
              <a:rPr lang="en-US" altLang="ja-JP" dirty="0"/>
              <a:t>INV</a:t>
            </a:r>
            <a:r>
              <a:rPr kumimoji="1" lang="en-US" altLang="ja-JP" dirty="0"/>
              <a:t>”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130816" y="1498187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Master</a:t>
            </a:r>
            <a:endParaRPr kumimoji="1" lang="ja-JP" altLang="en-US" sz="1400" dirty="0"/>
          </a:p>
        </p:txBody>
      </p:sp>
      <p:cxnSp>
        <p:nvCxnSpPr>
          <p:cNvPr id="22" name="直線コネクタ 21"/>
          <p:cNvCxnSpPr/>
          <p:nvPr/>
        </p:nvCxnSpPr>
        <p:spPr>
          <a:xfrm>
            <a:off x="3426642" y="1788678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cxnSpLocks/>
          </p:cNvCxnSpPr>
          <p:nvPr/>
        </p:nvCxnSpPr>
        <p:spPr>
          <a:xfrm flipH="1">
            <a:off x="3426642" y="2722928"/>
            <a:ext cx="2347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cxnSpLocks/>
          </p:cNvCxnSpPr>
          <p:nvPr/>
        </p:nvCxnSpPr>
        <p:spPr>
          <a:xfrm flipH="1">
            <a:off x="3428210" y="2875328"/>
            <a:ext cx="234727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cxnSpLocks/>
          </p:cNvCxnSpPr>
          <p:nvPr/>
        </p:nvCxnSpPr>
        <p:spPr>
          <a:xfrm flipH="1">
            <a:off x="3418787" y="3054435"/>
            <a:ext cx="2347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cxnSpLocks/>
          </p:cNvCxnSpPr>
          <p:nvPr/>
        </p:nvCxnSpPr>
        <p:spPr>
          <a:xfrm flipH="1">
            <a:off x="3429782" y="3206835"/>
            <a:ext cx="234727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cxnSpLocks/>
          </p:cNvCxnSpPr>
          <p:nvPr/>
        </p:nvCxnSpPr>
        <p:spPr>
          <a:xfrm flipH="1">
            <a:off x="3420359" y="3367092"/>
            <a:ext cx="2347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cxnSpLocks/>
          </p:cNvCxnSpPr>
          <p:nvPr/>
        </p:nvCxnSpPr>
        <p:spPr>
          <a:xfrm flipH="1">
            <a:off x="3431354" y="3519492"/>
            <a:ext cx="234727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2672353" y="1498186"/>
            <a:ext cx="1750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Another I2C device</a:t>
            </a:r>
            <a:endParaRPr kumimoji="1" lang="ja-JP" altLang="en-US" sz="14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28883" y="241326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I2C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596723" y="1818678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MSSP2</a:t>
            </a:r>
          </a:p>
          <a:p>
            <a:r>
              <a:rPr lang="en-US" altLang="ja-JP" sz="1400" dirty="0"/>
              <a:t>(I2C master)</a:t>
            </a:r>
            <a:endParaRPr kumimoji="1" lang="ja-JP" altLang="en-US" sz="14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784845" y="1809504"/>
            <a:ext cx="1075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MSSP1</a:t>
            </a:r>
          </a:p>
          <a:p>
            <a:r>
              <a:rPr lang="en-US" altLang="ja-JP" sz="1400" dirty="0"/>
              <a:t>(I2C slave)</a:t>
            </a:r>
            <a:endParaRPr kumimoji="1" lang="ja-JP" altLang="en-US" sz="1400" dirty="0"/>
          </a:p>
        </p:txBody>
      </p:sp>
      <p:cxnSp>
        <p:nvCxnSpPr>
          <p:cNvPr id="24" name="直線矢印コネクタ 23"/>
          <p:cNvCxnSpPr>
            <a:cxnSpLocks/>
          </p:cNvCxnSpPr>
          <p:nvPr/>
        </p:nvCxnSpPr>
        <p:spPr>
          <a:xfrm flipH="1">
            <a:off x="5781771" y="4414893"/>
            <a:ext cx="372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697333" y="4049438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write “SEN”</a:t>
            </a:r>
            <a:endParaRPr kumimoji="1" lang="ja-JP" altLang="en-US" dirty="0"/>
          </a:p>
        </p:txBody>
      </p:sp>
      <p:cxnSp>
        <p:nvCxnSpPr>
          <p:cNvPr id="36" name="直線矢印コネクタ 35"/>
          <p:cNvCxnSpPr>
            <a:cxnSpLocks/>
          </p:cNvCxnSpPr>
          <p:nvPr/>
        </p:nvCxnSpPr>
        <p:spPr>
          <a:xfrm flipH="1">
            <a:off x="5792766" y="4774685"/>
            <a:ext cx="372201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6700168" y="4449298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</a:t>
            </a:r>
            <a:r>
              <a:rPr lang="en-US" altLang="ja-JP" dirty="0"/>
              <a:t>read (Type)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>
            <a:cxnSpLocks/>
          </p:cNvCxnSpPr>
          <p:nvPr/>
        </p:nvCxnSpPr>
        <p:spPr>
          <a:xfrm flipH="1">
            <a:off x="5784907" y="5115623"/>
            <a:ext cx="372201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6701736" y="4790236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</a:t>
            </a:r>
            <a:r>
              <a:rPr lang="en-US" altLang="ja-JP" dirty="0"/>
              <a:t>read (Length)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>
            <a:cxnSpLocks/>
          </p:cNvCxnSpPr>
          <p:nvPr/>
        </p:nvCxnSpPr>
        <p:spPr>
          <a:xfrm flipH="1">
            <a:off x="5795902" y="5484840"/>
            <a:ext cx="372201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6697333" y="5187660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</a:t>
            </a:r>
            <a:r>
              <a:rPr lang="en-US" altLang="ja-JP" dirty="0"/>
              <a:t>read (Value #0)</a:t>
            </a:r>
            <a:endParaRPr kumimoji="1" lang="ja-JP" altLang="en-US" dirty="0"/>
          </a:p>
        </p:txBody>
      </p:sp>
      <p:cxnSp>
        <p:nvCxnSpPr>
          <p:cNvPr id="42" name="直線矢印コネクタ 41"/>
          <p:cNvCxnSpPr>
            <a:cxnSpLocks/>
          </p:cNvCxnSpPr>
          <p:nvPr/>
        </p:nvCxnSpPr>
        <p:spPr>
          <a:xfrm flipH="1">
            <a:off x="5783339" y="6419665"/>
            <a:ext cx="372201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6697332" y="6082480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</a:t>
            </a:r>
            <a:r>
              <a:rPr lang="en-US" altLang="ja-JP" dirty="0"/>
              <a:t>read (Value #n)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484881" y="5618379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:</a:t>
            </a:r>
            <a:endParaRPr kumimoji="1" lang="ja-JP" altLang="en-US" dirty="0"/>
          </a:p>
        </p:txBody>
      </p:sp>
      <p:sp>
        <p:nvSpPr>
          <p:cNvPr id="5" name="右中かっこ 4"/>
          <p:cNvSpPr/>
          <p:nvPr/>
        </p:nvSpPr>
        <p:spPr>
          <a:xfrm>
            <a:off x="9553500" y="2574316"/>
            <a:ext cx="523752" cy="4801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右中かっこ 44"/>
          <p:cNvSpPr/>
          <p:nvPr/>
        </p:nvSpPr>
        <p:spPr>
          <a:xfrm>
            <a:off x="9555073" y="4414113"/>
            <a:ext cx="523752" cy="23166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126965" y="2679262"/>
            <a:ext cx="1842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50msec time slot 3a</a:t>
            </a:r>
            <a:endParaRPr kumimoji="1" lang="ja-JP" altLang="en-US" sz="14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159408" y="5418537"/>
            <a:ext cx="1845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50msec time slot 3b</a:t>
            </a:r>
            <a:endParaRPr kumimoji="1" lang="ja-JP" altLang="en-US" sz="1400" dirty="0"/>
          </a:p>
        </p:txBody>
      </p:sp>
      <p:sp>
        <p:nvSpPr>
          <p:cNvPr id="47" name="右中かっこ 46"/>
          <p:cNvSpPr/>
          <p:nvPr/>
        </p:nvSpPr>
        <p:spPr>
          <a:xfrm flipH="1">
            <a:off x="2842391" y="2664330"/>
            <a:ext cx="523752" cy="8834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619330" y="346906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: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758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1342" y="355698"/>
            <a:ext cx="10515600" cy="1325563"/>
          </a:xfrm>
        </p:spPr>
        <p:txBody>
          <a:bodyPr/>
          <a:lstStyle/>
          <a:p>
            <a:r>
              <a:rPr lang="en-US" altLang="ja-JP" dirty="0"/>
              <a:t>Command from UART</a:t>
            </a:r>
            <a:endParaRPr kumimoji="1" lang="ja-JP" altLang="en-US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7420226" y="2637017"/>
            <a:ext cx="2243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7431218" y="3279611"/>
            <a:ext cx="2243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/>
          <p:cNvSpPr/>
          <p:nvPr/>
        </p:nvSpPr>
        <p:spPr>
          <a:xfrm>
            <a:off x="7439075" y="2637017"/>
            <a:ext cx="707011" cy="642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8223071" y="2657442"/>
            <a:ext cx="707011" cy="642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8994497" y="2637017"/>
            <a:ext cx="707011" cy="642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547191" y="2161692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Command queue</a:t>
            </a:r>
            <a:endParaRPr kumimoji="1" lang="ja-JP" altLang="en-US" dirty="0"/>
          </a:p>
        </p:txBody>
      </p:sp>
      <p:sp>
        <p:nvSpPr>
          <p:cNvPr id="18" name="矢印: 左 17"/>
          <p:cNvSpPr/>
          <p:nvPr/>
        </p:nvSpPr>
        <p:spPr>
          <a:xfrm>
            <a:off x="10083313" y="2861394"/>
            <a:ext cx="871960" cy="1926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955273" y="2773069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UART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>
            <a:cxnSpLocks/>
          </p:cNvCxnSpPr>
          <p:nvPr/>
        </p:nvCxnSpPr>
        <p:spPr>
          <a:xfrm>
            <a:off x="3465306" y="1436321"/>
            <a:ext cx="0" cy="2925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465306" y="2957735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Current slot</a:t>
            </a:r>
            <a:endParaRPr kumimoji="1" lang="ja-JP" altLang="en-US" dirty="0"/>
          </a:p>
        </p:txBody>
      </p:sp>
      <p:cxnSp>
        <p:nvCxnSpPr>
          <p:cNvPr id="24" name="直線コネクタ 23"/>
          <p:cNvCxnSpPr/>
          <p:nvPr/>
        </p:nvCxnSpPr>
        <p:spPr>
          <a:xfrm>
            <a:off x="3065038" y="1436321"/>
            <a:ext cx="14914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/>
          <p:cNvCxnSpPr>
            <a:stCxn id="12" idx="2"/>
          </p:cNvCxnSpPr>
          <p:nvPr/>
        </p:nvCxnSpPr>
        <p:spPr>
          <a:xfrm rot="10800000" flipV="1">
            <a:off x="2933053" y="2958313"/>
            <a:ext cx="4506022" cy="15099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/>
          <p:cNvCxnSpPr>
            <a:cxnSpLocks/>
            <a:stCxn id="12" idx="2"/>
          </p:cNvCxnSpPr>
          <p:nvPr/>
        </p:nvCxnSpPr>
        <p:spPr>
          <a:xfrm rot="10800000">
            <a:off x="2951907" y="2097328"/>
            <a:ext cx="4487169" cy="860987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859472"/>
              </p:ext>
            </p:extLst>
          </p:nvPr>
        </p:nvGraphicFramePr>
        <p:xfrm>
          <a:off x="839869" y="1442303"/>
          <a:ext cx="2002450" cy="519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752">
                  <a:extLst>
                    <a:ext uri="{9D8B030D-6E8A-4147-A177-3AD203B41FA5}">
                      <a16:colId xmlns:a16="http://schemas.microsoft.com/office/drawing/2014/main" val="3149032176"/>
                    </a:ext>
                  </a:extLst>
                </a:gridCol>
                <a:gridCol w="1466698">
                  <a:extLst>
                    <a:ext uri="{9D8B030D-6E8A-4147-A177-3AD203B41FA5}">
                      <a16:colId xmlns:a16="http://schemas.microsoft.com/office/drawing/2014/main" val="3436855959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#0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PLG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849858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ADT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20212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CMD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888530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#3a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26861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#8b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37519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#4a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119115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#9b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773428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#5a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74558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#10b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2412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#6a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609109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#11b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467751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#7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CMD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70619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#8a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251568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#3b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14910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#9a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07842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#4b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066887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#10a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420667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#5b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473488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#11a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097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#6b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296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48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Caveats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I2C communications limited to one byte data at each time  </a:t>
            </a:r>
            <a:r>
              <a:rPr kumimoji="1" lang="en-US" altLang="ja-JP" dirty="0">
                <a:sym typeface="Wingdings" panose="05000000000000000000" pitchFamily="2" charset="2"/>
              </a:rPr>
              <a:t> to be improved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9385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304</Words>
  <Application>Microsoft Office PowerPoint</Application>
  <PresentationFormat>ワイド画面</PresentationFormat>
  <Paragraphs>149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Arial</vt:lpstr>
      <vt:lpstr>Wingdings</vt:lpstr>
      <vt:lpstr>Office テーマ</vt:lpstr>
      <vt:lpstr>I2C backplane specification</vt:lpstr>
      <vt:lpstr>Specification</vt:lpstr>
      <vt:lpstr>I2C backplane</vt:lpstr>
      <vt:lpstr>Scheduler</vt:lpstr>
      <vt:lpstr>Scheduler and 50msec time slot</vt:lpstr>
      <vt:lpstr>Slave with two MSSPs enabled</vt:lpstr>
      <vt:lpstr>Command from UART</vt:lpstr>
      <vt:lpstr>Caveats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19</cp:revision>
  <dcterms:created xsi:type="dcterms:W3CDTF">2017-05-12T21:06:34Z</dcterms:created>
  <dcterms:modified xsi:type="dcterms:W3CDTF">2017-05-14T12:35:27Z</dcterms:modified>
</cp:coreProperties>
</file>