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7" y="-4763"/>
              <a:ext cx="1063624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49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1"/>
              <a:ext cx="2693986" cy="42751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1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7" y="2687636"/>
              <a:ext cx="4576761" cy="41703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4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panoramique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 et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tion avec légen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e n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e nom cita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rai ou faux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09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99" cy="52768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4" cy="16192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24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424" cy="1571624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4.png"/><Relationship Id="rId6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7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928400" y="672567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/>
              <a:t>Bien expérimenter des recherches du plus court chemin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4515350" y="3430269"/>
            <a:ext cx="6987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ct val="25000"/>
              <a:buFont typeface="Arial"/>
              <a:buNone/>
            </a:pPr>
            <a:r>
              <a:rPr lang="en-US" sz="2200"/>
              <a:t>Comparateur d’algorithmes du plus court chemin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05025" y="6123550"/>
            <a:ext cx="28890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Vincent ALBERT IL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Nicolas BEDRINE TRS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50" y="5588652"/>
            <a:ext cx="1641424" cy="77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820200" y="6367475"/>
            <a:ext cx="3886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Encadrant : M. Olivier BUFFET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775" y="5489375"/>
            <a:ext cx="1984404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1024" y="5541849"/>
            <a:ext cx="1531974" cy="7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Présentation des algorithmes - IDA*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14177" l="0" r="0" t="0"/>
          <a:stretch/>
        </p:blipFill>
        <p:spPr>
          <a:xfrm>
            <a:off x="3800949" y="1935250"/>
            <a:ext cx="6686277" cy="42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0" y="61708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6 - </a:t>
            </a:r>
            <a:r>
              <a:rPr i="1" lang="en-US" sz="1800">
                <a:solidFill>
                  <a:schemeClr val="dk1"/>
                </a:solidFill>
              </a:rPr>
              <a:t>Fonctionnement </a:t>
            </a:r>
            <a:r>
              <a:rPr i="1" lang="en-US" sz="1800"/>
              <a:t>d’IDA*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/>
              <a:t>Plan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043009" y="2316574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romanUcPeriod"/>
            </a:pPr>
            <a:r>
              <a:rPr lang="en-US" sz="3000">
                <a:solidFill>
                  <a:srgbClr val="999999"/>
                </a:solidFill>
              </a:rPr>
              <a:t>Présentation du sujet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romanUcPeriod"/>
            </a:pPr>
            <a:r>
              <a:rPr lang="en-US" sz="3000">
                <a:solidFill>
                  <a:srgbClr val="999999"/>
                </a:solidFill>
              </a:rPr>
              <a:t>Les algorithmes	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romanUcPeriod"/>
            </a:pPr>
            <a:r>
              <a:rPr lang="en-US" sz="3000">
                <a:solidFill>
                  <a:srgbClr val="000000"/>
                </a:solidFill>
              </a:rPr>
              <a:t>Nos expériences</a:t>
            </a:r>
          </a:p>
          <a:p>
            <a:pPr indent="-381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>
                <a:solidFill>
                  <a:srgbClr val="000000"/>
                </a:solidFill>
              </a:rPr>
              <a:t>La génération d’environnements</a:t>
            </a:r>
          </a:p>
          <a:p>
            <a:pPr indent="-381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>
                <a:solidFill>
                  <a:srgbClr val="000000"/>
                </a:solidFill>
              </a:rPr>
              <a:t>Le logiciel</a:t>
            </a:r>
          </a:p>
          <a:p>
            <a:pPr indent="-381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>
                <a:solidFill>
                  <a:srgbClr val="000000"/>
                </a:solidFill>
              </a:rPr>
              <a:t>Les résultats du benchmarking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1. La génération d’environnements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12" y="3267562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725" y="4451100"/>
            <a:ext cx="1838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5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8 - Génération d’un environnement 4x3x2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5" y="1949975"/>
            <a:ext cx="1219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100"/>
              <a:t>Basée sur la génération d’hypercubes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1. La génération d’environnements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525" y="2862762"/>
            <a:ext cx="619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312" y="3267562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725" y="4451100"/>
            <a:ext cx="1838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15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8 - Génération d’un environnement 4x43x2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5" y="1949975"/>
            <a:ext cx="1219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100"/>
              <a:t>Basée sur la génération d’hypercubes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1. La génération d’environnements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725" y="2786062"/>
            <a:ext cx="25146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525" y="2862762"/>
            <a:ext cx="619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312" y="3267562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0725" y="4451100"/>
            <a:ext cx="1838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8 - Génération d’un environnement 4x3x2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5" y="1949975"/>
            <a:ext cx="1219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100"/>
              <a:t>Basée sur la génération d’hypercubes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1. La génération d’environnements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012" y="2743200"/>
            <a:ext cx="31337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725" y="2786062"/>
            <a:ext cx="25146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525" y="2862762"/>
            <a:ext cx="619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9312" y="3267562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0725" y="4451100"/>
            <a:ext cx="1838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15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8 - Génération d’un environnement 4x3x2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5" y="1949975"/>
            <a:ext cx="1219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100"/>
              <a:t>Basée sur la génération d’hypercubes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1484159" y="2053799"/>
            <a:ext cx="10018800" cy="312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Tester la génération d’environnements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Vue console avec saisie utilisateur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Évaluation des performances par batteries de tests </a:t>
            </a: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Le logiciel - Les fonctionnalités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1633425" y="2424350"/>
            <a:ext cx="78390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Logiciel développé en Java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Algorithmes implémentés d’après la littérature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Classe Evaluation prélevant les données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Fichiers de logs pour les résultats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US" sz="2400"/>
              <a:t>Fichiers de graine pour générer les environnements</a:t>
            </a:r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Le logiciel - Technologies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3. Les résultats du benchmarking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852" y="2746325"/>
            <a:ext cx="10240225" cy="204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0" y="51040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9 - Moyenne de 10 benchmarkings sur 100 points (en nombre de noeuds) 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3. Les résultats du benchmarking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54875" y="2567100"/>
            <a:ext cx="55371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Deux classes d’algorithmes visibles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Les orientés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Les non-orientés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Différence dans le nombre de calculs</a:t>
            </a:r>
          </a:p>
          <a:p>
            <a:pPr indent="-361950" lvl="1" marL="914400">
              <a:spcBef>
                <a:spcPts val="0"/>
              </a:spcBef>
              <a:buSzPct val="100000"/>
              <a:buChar char="○"/>
            </a:pPr>
            <a:r>
              <a:rPr lang="en-US" sz="2100"/>
              <a:t>Avantage des orientés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0" y="59422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10 - Graphiques des noeuds envisagés et visités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75" y="2210500"/>
            <a:ext cx="59055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/>
              <a:t>Plan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043009" y="2164174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romanUcPeriod"/>
            </a:pPr>
            <a:r>
              <a:rPr lang="en-US" sz="3000"/>
              <a:t>Présentation du sujet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romanUcPeriod"/>
            </a:pPr>
            <a:r>
              <a:rPr lang="en-US" sz="3000"/>
              <a:t>Les algorithmes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romanUcPeriod"/>
            </a:pPr>
            <a:r>
              <a:rPr lang="en-US" sz="3000"/>
              <a:t>Nos expériences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III. Nos expériences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3. Les résultats du benchmarking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0" y="59422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11 - Graphiques des noeuds envisagés et visités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684500" y="2462100"/>
            <a:ext cx="51261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Toujours deux classes visibles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Influence des dimensions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Non-orientés stables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Orientés linéaires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Heuristique optimisée pour 2D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Changer l’heuristique pour 3D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25" y="22423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597150" y="2937000"/>
            <a:ext cx="4997700" cy="98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/>
              <a:t>Démonstration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1650825" y="1713800"/>
            <a:ext cx="101784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Artificial Intelligence: A Modern Approach, </a:t>
            </a:r>
            <a:r>
              <a:rPr lang="en-US" sz="2200"/>
              <a:t>Stuart Russell and Peter Norvig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Introduction to Algorithms, </a:t>
            </a:r>
            <a:r>
              <a:rPr lang="en-US" sz="2200"/>
              <a:t>H. Cormen and E. Leiserson and L. Rivest and C. Stein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Computer Networking: A Top-Down Approach, </a:t>
            </a:r>
            <a:r>
              <a:rPr lang="en-US" sz="2200"/>
              <a:t>F. Kurose and W. Ross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Efficient memory-bounded search methods, </a:t>
            </a:r>
            <a:r>
              <a:rPr lang="en-US" sz="2200"/>
              <a:t>Stuart Russell.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Heuristics: Intelligent Search Strategies for Computer Problem Solving, </a:t>
            </a:r>
            <a:r>
              <a:rPr lang="en-US" sz="2200"/>
              <a:t>J. Pearl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Planning as heuristic search, </a:t>
            </a:r>
            <a:r>
              <a:rPr lang="en-US" sz="2200"/>
              <a:t>Blai Bonet and Héctor Geffner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i="1" lang="en-US" sz="2200"/>
              <a:t>Recursive Best-First Search with Bounded Overhead,</a:t>
            </a:r>
            <a:r>
              <a:rPr lang="en-US" sz="2200"/>
              <a:t> M. Hatem and S. Kiesel and W. Ruml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2050725" y="254700"/>
            <a:ext cx="60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Références bibliographiques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1607450" y="1622525"/>
            <a:ext cx="98955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Sélection des critères de comparaison et des algorithmes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Création d’un outil de tests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Interprétation des résultats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Adaptation à des problèmes types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-US" sz="2400"/>
              <a:t>Déterminer l’algorithme le plus efficace sur un problème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-US" sz="2400"/>
              <a:t>Embarqué, Robotique,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Projet long avec un intervenant extérieur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Approche des méthodes d’expérimentation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2050725" y="254700"/>
            <a:ext cx="3770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Conclusion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597150" y="2937000"/>
            <a:ext cx="4997700" cy="98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Merci de votre attention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Présentation des algorithmes - UCS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825" y="2062012"/>
            <a:ext cx="67246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3 - </a:t>
            </a:r>
            <a:r>
              <a:rPr i="1" lang="en-US" sz="1800">
                <a:solidFill>
                  <a:schemeClr val="dk1"/>
                </a:solidFill>
              </a:rPr>
              <a:t>Fonctionnement </a:t>
            </a:r>
            <a:r>
              <a:rPr i="1" lang="en-US" sz="1800"/>
              <a:t>d’UCS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Présentation des algorithmes - f = g + h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9" y="2676525"/>
            <a:ext cx="8345600" cy="19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0" y="517890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5 - Explications du fonctionnement de l’heuristique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Présentation des algorithmes - A*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87" y="1935237"/>
            <a:ext cx="6962775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4 - </a:t>
            </a:r>
            <a:r>
              <a:rPr i="1" lang="en-US" sz="1800">
                <a:solidFill>
                  <a:schemeClr val="dk1"/>
                </a:solidFill>
              </a:rPr>
              <a:t>Fonctionnement </a:t>
            </a:r>
            <a:r>
              <a:rPr i="1" lang="en-US" sz="1800"/>
              <a:t>d’A*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Présentation des algorithmes - RBFS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01" y="1935251"/>
            <a:ext cx="7777938" cy="42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7 - </a:t>
            </a:r>
            <a:r>
              <a:rPr i="1" lang="en-US" sz="1800">
                <a:solidFill>
                  <a:schemeClr val="dk1"/>
                </a:solidFill>
              </a:rPr>
              <a:t>Fonctionnement </a:t>
            </a:r>
            <a:r>
              <a:rPr i="1" lang="en-US" sz="1800"/>
              <a:t>de RBFS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/>
              <a:t>Plan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043009" y="2164174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romanUcPeriod"/>
            </a:pPr>
            <a:r>
              <a:rPr lang="en-US" sz="3000"/>
              <a:t>Présentation du sujet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/>
              <a:t>La recherche du plus court chemin 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/>
              <a:t>Les objectifs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/>
              <a:t>Les intérêts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romanUcPeriod"/>
            </a:pPr>
            <a:r>
              <a:rPr lang="en-US" sz="3000">
                <a:solidFill>
                  <a:srgbClr val="999999"/>
                </a:solidFill>
              </a:rPr>
              <a:t>Les algorithmes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romanUcPeriod"/>
            </a:pPr>
            <a:r>
              <a:rPr lang="en-US" sz="3000">
                <a:solidFill>
                  <a:srgbClr val="999999"/>
                </a:solidFill>
              </a:rPr>
              <a:t>Nos expériences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I. Présentation du sujet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1. La recherche du plus court chemin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50" y="2047587"/>
            <a:ext cx="26289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59422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1 - Exemple de recherche du plus court chemin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I. Présentation du sujet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Les objectifs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52725" y="2094200"/>
            <a:ext cx="10329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Comparer des algorithmes pour déterminer leur efficacité sur un problème donné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Analyser leurs performances en termes de mémoire et de calculs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Les critères de comparaison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-US" sz="2200"/>
              <a:t>Les visites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-US" sz="2200"/>
              <a:t>Les noeuds visités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-US" sz="2200"/>
              <a:t>Les noeuds envisagés</a:t>
            </a:r>
          </a:p>
          <a:p>
            <a:pPr indent="-381000" lvl="0" marL="457200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du choix des expérimentations</a:t>
            </a:r>
          </a:p>
          <a:p>
            <a:pPr indent="-381000" lvl="1" marL="914400" rtl="0">
              <a:spcBef>
                <a:spcPts val="400"/>
              </a:spcBef>
              <a:spcAft>
                <a:spcPts val="600"/>
              </a:spcAft>
              <a:buClr>
                <a:srgbClr val="666666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Topologie des graphes, heuristique, …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1644684" y="2072674"/>
            <a:ext cx="10018800" cy="312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De multiples applications</a:t>
            </a:r>
          </a:p>
          <a:p>
            <a:pPr indent="-3810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sz="2400"/>
              <a:t>GPS</a:t>
            </a:r>
          </a:p>
          <a:p>
            <a:pPr indent="-3810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sz="2400"/>
              <a:t>Jeu vidéo</a:t>
            </a:r>
          </a:p>
          <a:p>
            <a:pPr indent="-3810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sz="2400"/>
              <a:t>Réseau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De nombreux algorithmes aux caractéristiques différentes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I. Présentation du sujet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3. Les intérêts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/>
              <a:t>Plan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043009" y="2164174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romanUcPeriod"/>
            </a:pPr>
            <a:r>
              <a:rPr lang="en-US" sz="3000">
                <a:solidFill>
                  <a:srgbClr val="999999"/>
                </a:solidFill>
              </a:rPr>
              <a:t>Présentation du sujet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romanUcPeriod"/>
            </a:pPr>
            <a:r>
              <a:rPr lang="en-US" sz="3000">
                <a:solidFill>
                  <a:srgbClr val="000000"/>
                </a:solidFill>
              </a:rPr>
              <a:t>Les algorithmes	</a:t>
            </a:r>
          </a:p>
          <a:p>
            <a:pPr indent="-381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>
                <a:solidFill>
                  <a:srgbClr val="000000"/>
                </a:solidFill>
              </a:rPr>
              <a:t>Le choix des algorithmes</a:t>
            </a:r>
          </a:p>
          <a:p>
            <a:pPr indent="-3810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>
                <a:solidFill>
                  <a:srgbClr val="000000"/>
                </a:solidFill>
              </a:rPr>
              <a:t>Présentation des algorithmes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romanUcPeriod"/>
            </a:pPr>
            <a:r>
              <a:rPr lang="en-US" sz="3000">
                <a:solidFill>
                  <a:srgbClr val="999999"/>
                </a:solidFill>
              </a:rPr>
              <a:t>Nos expériences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852209" y="2091549"/>
            <a:ext cx="10018800" cy="312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Critères de sélection des algorithmes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Recherches bibliographiques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Des approches différentes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Algorithmes retenus</a:t>
            </a:r>
          </a:p>
          <a:p>
            <a:pPr indent="-3810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sz="2400"/>
              <a:t>Dijkstra, A*, IDA*, RBFS, UCS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/>
              <a:t>Algorithmes possibles</a:t>
            </a:r>
          </a:p>
          <a:p>
            <a:pPr indent="-381000" lvl="1" marL="9144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sz="2400"/>
              <a:t>GBFS, MA*, LRTA*, Ford-Bellman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1. Le choix des algorithmes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918225" y="459425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/>
              <a:t>II. Les algorithmes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10951856" y="5867130"/>
            <a:ext cx="5511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800"/>
              <a:t>‹#›</a:t>
            </a:fld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2561175" y="1130650"/>
            <a:ext cx="10018800" cy="8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2600"/>
              <a:t>2. Présentation des algorithmes - Dijkstra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825" y="2062012"/>
            <a:ext cx="68389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0" y="6018450"/>
            <a:ext cx="12192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 sz="1800"/>
              <a:t>Figure 2 - Fonctionnement de l’algorithme de Dijkstra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e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