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66" dt="2024-04-10T07:14:33.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790" autoAdjust="0"/>
  </p:normalViewPr>
  <p:slideViewPr>
    <p:cSldViewPr snapToGrid="0">
      <p:cViewPr>
        <p:scale>
          <a:sx n="75" d="100"/>
          <a:sy n="75" d="100"/>
        </p:scale>
        <p:origin x="42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0T08:17:50.630" v="3848" actId="20577"/>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0T04:16:15.076" v="846" actId="103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0T04:12:13.331" v="703"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 ord">
        <pc:chgData name="Elme Pieterse" userId="cf235864-f06d-4d9c-a838-9d693a8e3248" providerId="ADAL" clId="{44400E0D-F01E-4C52-8DFE-33262DF1F20E}" dt="2024-04-10T04:21:24.041" v="916"/>
        <pc:sldMkLst>
          <pc:docMk/>
          <pc:sldMk cId="2182793016" sldId="283"/>
        </pc:sldMkLst>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 ord">
        <pc:chgData name="Elme Pieterse" userId="cf235864-f06d-4d9c-a838-9d693a8e3248" providerId="ADAL" clId="{44400E0D-F01E-4C52-8DFE-33262DF1F20E}" dt="2024-04-10T06:46:19.948" v="2536"/>
        <pc:sldMkLst>
          <pc:docMk/>
          <pc:sldMk cId="1206420292" sldId="288"/>
        </pc:sldMkLst>
      </pc:sldChg>
      <pc:sldChg chg="addSp delSp modSp add mod ord">
        <pc:chgData name="Elme Pieterse" userId="cf235864-f06d-4d9c-a838-9d693a8e3248" providerId="ADAL" clId="{44400E0D-F01E-4C52-8DFE-33262DF1F20E}" dt="2024-04-10T08:17:39.878" v="3830" actId="1036"/>
        <pc:sldMkLst>
          <pc:docMk/>
          <pc:sldMk cId="10480317" sldId="289"/>
        </pc:sldMkLst>
        <pc:spChg chg="mod">
          <ac:chgData name="Elme Pieterse" userId="cf235864-f06d-4d9c-a838-9d693a8e3248" providerId="ADAL" clId="{44400E0D-F01E-4C52-8DFE-33262DF1F20E}" dt="2024-04-10T07:18:09.233" v="3797" actId="20577"/>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0T08:17:39.878" v="3830"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0T08:17:39.878" v="3830"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0T08:17:39.878" v="3830"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sldChg>
      <pc:sldChg chg="delSp add mod ord">
        <pc:chgData name="Elme Pieterse" userId="cf235864-f06d-4d9c-a838-9d693a8e3248" providerId="ADAL" clId="{44400E0D-F01E-4C52-8DFE-33262DF1F20E}" dt="2024-04-10T07:14:04.848" v="3747" actId="478"/>
        <pc:sldMkLst>
          <pc:docMk/>
          <pc:sldMk cId="3954801614" sldId="290"/>
        </pc:sldMkLst>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944487902"/>
              </p:ext>
            </p:extLst>
          </p:nvPr>
        </p:nvGraphicFramePr>
        <p:xfrm>
          <a:off x="202387" y="1716038"/>
          <a:ext cx="5174815" cy="1388586"/>
        </p:xfrm>
        <a:graphic>
          <a:graphicData uri="http://schemas.openxmlformats.org/drawingml/2006/table">
            <a:tbl>
              <a:tblPr firstRow="1" bandRow="1">
                <a:noFill/>
              </a:tblPr>
              <a:tblGrid>
                <a:gridCol w="2845613">
                  <a:extLst>
                    <a:ext uri="{9D8B030D-6E8A-4147-A177-3AD203B41FA5}">
                      <a16:colId xmlns:a16="http://schemas.microsoft.com/office/drawing/2014/main" val="20000"/>
                    </a:ext>
                  </a:extLst>
                </a:gridCol>
                <a:gridCol w="2329202">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200" b="1" dirty="0"/>
                        <a:t>Test Cases – input (Combo Name)</a:t>
                      </a:r>
                      <a:endParaRPr sz="12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200" b="1" dirty="0"/>
                        <a:t>Expected output</a:t>
                      </a:r>
                      <a:endParaRPr sz="12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200" dirty="0"/>
                        <a:t>‘Supreme’ in Combo Name</a:t>
                      </a:r>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200" dirty="0"/>
                        <a:t>‘123’ in Combo Name</a:t>
                      </a:r>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4247573327"/>
              </p:ext>
            </p:extLst>
          </p:nvPr>
        </p:nvGraphicFramePr>
        <p:xfrm>
          <a:off x="202387" y="3104624"/>
          <a:ext cx="5174815" cy="1388586"/>
        </p:xfrm>
        <a:graphic>
          <a:graphicData uri="http://schemas.openxmlformats.org/drawingml/2006/table">
            <a:tbl>
              <a:tblPr firstRow="1" bandRow="1">
                <a:noFill/>
              </a:tblPr>
              <a:tblGrid>
                <a:gridCol w="2845613">
                  <a:extLst>
                    <a:ext uri="{9D8B030D-6E8A-4147-A177-3AD203B41FA5}">
                      <a16:colId xmlns:a16="http://schemas.microsoft.com/office/drawing/2014/main" val="20000"/>
                    </a:ext>
                  </a:extLst>
                </a:gridCol>
                <a:gridCol w="2329202">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200" b="1" dirty="0"/>
                        <a:t>Test Cases – input (For any 3 Items)</a:t>
                      </a:r>
                      <a:endParaRPr sz="12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200" b="1" dirty="0"/>
                        <a:t>Expected output</a:t>
                      </a:r>
                      <a:endParaRPr sz="12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200" dirty="0"/>
                        <a:t>‘Pork Burger’</a:t>
                      </a:r>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200" dirty="0"/>
                        <a:t>‘123’</a:t>
                      </a:r>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72505143"/>
              </p:ext>
            </p:extLst>
          </p:nvPr>
        </p:nvGraphicFramePr>
        <p:xfrm>
          <a:off x="202386" y="4493210"/>
          <a:ext cx="5174815" cy="2034328"/>
        </p:xfrm>
        <a:graphic>
          <a:graphicData uri="http://schemas.openxmlformats.org/drawingml/2006/table">
            <a:tbl>
              <a:tblPr firstRow="1" bandRow="1">
                <a:noFill/>
              </a:tblPr>
              <a:tblGrid>
                <a:gridCol w="2845614">
                  <a:extLst>
                    <a:ext uri="{9D8B030D-6E8A-4147-A177-3AD203B41FA5}">
                      <a16:colId xmlns:a16="http://schemas.microsoft.com/office/drawing/2014/main" val="20000"/>
                    </a:ext>
                  </a:extLst>
                </a:gridCol>
                <a:gridCol w="2329201">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200" b="1" dirty="0"/>
                        <a:t>Test Cases – input (For any 3 items price)</a:t>
                      </a:r>
                      <a:endParaRPr sz="12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200" b="1" dirty="0"/>
                        <a:t>Expected output</a:t>
                      </a:r>
                      <a:endParaRPr sz="1200" b="1" dirty="0"/>
                    </a:p>
                  </a:txBody>
                  <a:tcPr marL="139991" marR="139991" marT="139991" marB="139991">
                    <a:solidFill>
                      <a:srgbClr val="CCCCCC"/>
                    </a:solidFill>
                  </a:tcPr>
                </a:tc>
                <a:extLst>
                  <a:ext uri="{0D108BD9-81ED-4DB2-BD59-A6C34878D82A}">
                    <a16:rowId xmlns:a16="http://schemas.microsoft.com/office/drawing/2014/main" val="10000"/>
                  </a:ext>
                </a:extLst>
              </a:tr>
              <a:tr h="315939">
                <a:tc>
                  <a:txBody>
                    <a:bodyPr/>
                    <a:lstStyle/>
                    <a:p>
                      <a:pPr marL="0" lvl="0" indent="0" algn="l" rtl="0">
                        <a:spcBef>
                          <a:spcPts val="0"/>
                        </a:spcBef>
                        <a:spcAft>
                          <a:spcPts val="0"/>
                        </a:spcAft>
                        <a:buNone/>
                      </a:pPr>
                      <a:r>
                        <a:rPr lang="en-NZ" sz="1200" dirty="0"/>
                        <a:t>‘2.45’ in price 1</a:t>
                      </a:r>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200"/>
                        <a:t>‘1’ in price 1</a:t>
                      </a:r>
                      <a:endParaRPr lang="en-NZ" sz="1200" dirty="0"/>
                    </a:p>
                  </a:txBody>
                  <a:tcPr marL="139991" marR="139991" marT="139991" marB="139991"/>
                </a:tc>
                <a:tc>
                  <a:txBody>
                    <a:bodyPr/>
                    <a:lstStyle/>
                    <a:p>
                      <a:pPr marL="0" lvl="0" indent="0" algn="l" rtl="0">
                        <a:spcBef>
                          <a:spcPts val="0"/>
                        </a:spcBef>
                        <a:spcAft>
                          <a:spcPts val="0"/>
                        </a:spcAft>
                        <a:buNone/>
                      </a:pPr>
                      <a:r>
                        <a:rPr lang="en-NZ" sz="12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200" dirty="0"/>
                        <a:t>‘five’</a:t>
                      </a:r>
                    </a:p>
                  </a:txBody>
                  <a:tcPr marL="139991" marR="139991" marT="139991" marB="139991"/>
                </a:tc>
                <a:tc>
                  <a:txBody>
                    <a:bodyPr/>
                    <a:lstStyle/>
                    <a:p>
                      <a:pPr marL="0" lvl="0" indent="0" algn="l" rtl="0">
                        <a:spcBef>
                          <a:spcPts val="0"/>
                        </a:spcBef>
                        <a:spcAft>
                          <a:spcPts val="0"/>
                        </a:spcAft>
                        <a:buNone/>
                      </a:pPr>
                      <a:r>
                        <a:rPr lang="en-NZ" sz="1200" dirty="0"/>
                        <a:t>It must be an integer. </a:t>
                      </a:r>
                    </a:p>
                    <a:p>
                      <a:pPr marL="0" lvl="0" indent="0" algn="l" rtl="0">
                        <a:spcBef>
                          <a:spcPts val="0"/>
                        </a:spcBef>
                        <a:spcAft>
                          <a:spcPts val="0"/>
                        </a:spcAft>
                        <a:buNone/>
                      </a:pPr>
                      <a:r>
                        <a:rPr lang="en-NZ" sz="12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nvGraphicFramePr>
        <p:xfrm>
          <a:off x="619765" y="2130425"/>
          <a:ext cx="10645135" cy="4394201"/>
        </p:xfrm>
        <a:graphic>
          <a:graphicData uri="http://schemas.openxmlformats.org/drawingml/2006/table">
            <a:tbl>
              <a:tblPr bandRow="1">
                <a:tableStyleId>{5940675A-B579-460E-94D1-54222C63F5DA}</a:tableStyleId>
              </a:tblPr>
              <a:tblGrid>
                <a:gridCol w="3151289">
                  <a:extLst>
                    <a:ext uri="{9D8B030D-6E8A-4147-A177-3AD203B41FA5}">
                      <a16:colId xmlns:a16="http://schemas.microsoft.com/office/drawing/2014/main" val="3069276547"/>
                    </a:ext>
                  </a:extLst>
                </a:gridCol>
                <a:gridCol w="7493846">
                  <a:extLst>
                    <a:ext uri="{9D8B030D-6E8A-4147-A177-3AD203B41FA5}">
                      <a16:colId xmlns:a16="http://schemas.microsoft.com/office/drawing/2014/main" val="1673028620"/>
                    </a:ext>
                  </a:extLst>
                </a:gridCol>
              </a:tblGrid>
              <a:tr h="1098550">
                <a:tc>
                  <a:txBody>
                    <a:bodyPr/>
                    <a:lstStyle/>
                    <a:p>
                      <a:pPr algn="l"/>
                      <a:r>
                        <a:rPr lang="en-NZ" sz="2100" dirty="0"/>
                        <a:t>Trial 1</a:t>
                      </a:r>
                    </a:p>
                    <a:p>
                      <a:pPr algn="l"/>
                      <a:r>
                        <a:rPr lang="en-NZ" sz="2100" dirty="0"/>
                        <a:t>01_yes_no_v1</a:t>
                      </a:r>
                    </a:p>
                  </a:txBody>
                  <a:tcPr marL="105630" marR="105630" marT="52815" marB="52815"/>
                </a:tc>
                <a:tc>
                  <a:txBody>
                    <a:bodyPr/>
                    <a:lstStyle/>
                    <a:p>
                      <a:pPr algn="l"/>
                      <a:r>
                        <a:rPr lang="en-NZ" sz="2100" dirty="0"/>
                        <a:t>Program works but requires user to enter response using lower case. User also required to type “yes” or “no” and it won’t accept “y” or “n”</a:t>
                      </a:r>
                    </a:p>
                  </a:txBody>
                  <a:tcPr marL="105630" marR="105630" marT="52815" marB="52815"/>
                </a:tc>
                <a:extLst>
                  <a:ext uri="{0D108BD9-81ED-4DB2-BD59-A6C34878D82A}">
                    <a16:rowId xmlns:a16="http://schemas.microsoft.com/office/drawing/2014/main" val="2491788484"/>
                  </a:ext>
                </a:extLst>
              </a:tr>
              <a:tr h="1098550">
                <a:tc>
                  <a:txBody>
                    <a:bodyPr/>
                    <a:lstStyle/>
                    <a:p>
                      <a:pPr algn="l"/>
                      <a:r>
                        <a:rPr lang="en-NZ" sz="2100" dirty="0"/>
                        <a:t>Trial 2</a:t>
                      </a:r>
                    </a:p>
                    <a:p>
                      <a:pPr algn="l"/>
                      <a:r>
                        <a:rPr lang="en-NZ" sz="2100" dirty="0"/>
                        <a:t>01_yes_no_v2</a:t>
                      </a:r>
                    </a:p>
                  </a:txBody>
                  <a:tcPr marL="105630" marR="105630" marT="52815" marB="52815"/>
                </a:tc>
                <a:tc>
                  <a:txBody>
                    <a:bodyPr/>
                    <a:lstStyle/>
                    <a:p>
                      <a:pPr algn="l"/>
                      <a:r>
                        <a:rPr lang="en-NZ" sz="2100" dirty="0"/>
                        <a:t>Fixes the case problem and adds options for “y” and “n”. Prints result of valid input, prevents invalid input but quite cumbersome for testing</a:t>
                      </a:r>
                    </a:p>
                  </a:txBody>
                  <a:tcPr marL="105630" marR="105630" marT="52815" marB="52815"/>
                </a:tc>
                <a:extLst>
                  <a:ext uri="{0D108BD9-81ED-4DB2-BD59-A6C34878D82A}">
                    <a16:rowId xmlns:a16="http://schemas.microsoft.com/office/drawing/2014/main" val="2479867542"/>
                  </a:ext>
                </a:extLst>
              </a:tr>
              <a:tr h="781661">
                <a:tc>
                  <a:txBody>
                    <a:bodyPr/>
                    <a:lstStyle/>
                    <a:p>
                      <a:pPr algn="l"/>
                      <a:r>
                        <a:rPr lang="en-NZ" sz="2100" dirty="0"/>
                        <a:t>Trial 3</a:t>
                      </a:r>
                    </a:p>
                    <a:p>
                      <a:pPr algn="l"/>
                      <a:r>
                        <a:rPr lang="en-NZ" sz="2100" dirty="0"/>
                        <a:t>01_yes_no_v3</a:t>
                      </a:r>
                    </a:p>
                  </a:txBody>
                  <a:tcPr marL="105630" marR="105630" marT="52815" marB="52815"/>
                </a:tc>
                <a:tc>
                  <a:txBody>
                    <a:bodyPr/>
                    <a:lstStyle/>
                    <a:p>
                      <a:pPr algn="l"/>
                      <a:r>
                        <a:rPr lang="en-NZ" sz="2100" dirty="0"/>
                        <a:t>Puts code into a loop – to make testing easier</a:t>
                      </a:r>
                    </a:p>
                  </a:txBody>
                  <a:tcPr marL="105630" marR="105630" marT="52815" marB="52815"/>
                </a:tc>
                <a:extLst>
                  <a:ext uri="{0D108BD9-81ED-4DB2-BD59-A6C34878D82A}">
                    <a16:rowId xmlns:a16="http://schemas.microsoft.com/office/drawing/2014/main" val="3909369493"/>
                  </a:ext>
                </a:extLst>
              </a:tr>
              <a:tr h="1415440">
                <a:tc>
                  <a:txBody>
                    <a:bodyPr/>
                    <a:lstStyle/>
                    <a:p>
                      <a:pPr algn="l"/>
                      <a:r>
                        <a:rPr lang="en-NZ" sz="2100" dirty="0"/>
                        <a:t>Trial 4</a:t>
                      </a:r>
                    </a:p>
                    <a:p>
                      <a:pPr algn="l"/>
                      <a:r>
                        <a:rPr lang="en-NZ" sz="2100" dirty="0"/>
                        <a:t>02_yes_no_function_v1</a:t>
                      </a:r>
                    </a:p>
                  </a:txBody>
                  <a:tcPr marL="105630" marR="105630" marT="52815" marB="52815"/>
                </a:tc>
                <a:tc>
                  <a:txBody>
                    <a:bodyPr/>
                    <a:lstStyle/>
                    <a:p>
                      <a:pPr algn="l"/>
                      <a:r>
                        <a:rPr lang="en-NZ" sz="2100" dirty="0"/>
                        <a:t>I made the code, from Trial 3, into a function which makes it easy to recycle for other yes/no questions I might incorporate into my program . I will therefore use this function in my final program</a:t>
                      </a:r>
                    </a:p>
                  </a:txBody>
                  <a:tcPr marL="105630" marR="105630" marT="52815" marB="52815"/>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AE7E7-FE1A-4850-8CF7-E7567E9AC997}">
  <ds:schemaRefs>
    <ds:schemaRef ds:uri="http://purl.org/dc/terms/"/>
    <ds:schemaRef ds:uri="e38b8155-5114-47b0-a9fa-eb229fbfe015"/>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906</TotalTime>
  <Words>2178</Words>
  <Application>Microsoft Office PowerPoint</Application>
  <PresentationFormat>Widescreen</PresentationFormat>
  <Paragraphs>279</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vt:lpstr>
      <vt:lpstr>Instruction/Welcome - Test Plan</vt:lpstr>
      <vt:lpstr>Store/State the Original Combo Meals: Testing </vt:lpstr>
      <vt:lpstr>[Component name]: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2024-04-10T08:17:58Z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