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74" r:id="rId6"/>
    <p:sldId id="277" r:id="rId7"/>
    <p:sldId id="268" r:id="rId8"/>
    <p:sldId id="272" r:id="rId9"/>
    <p:sldId id="269" r:id="rId10"/>
    <p:sldId id="271" r:id="rId11"/>
    <p:sldId id="267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8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767A-89D7-4912-8AE9-0375DCE2EE0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3D36-BB50-4C61-8C29-49EE234E7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5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767A-89D7-4912-8AE9-0375DCE2EE0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3D36-BB50-4C61-8C29-49EE234E7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6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767A-89D7-4912-8AE9-0375DCE2EE0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3D36-BB50-4C61-8C29-49EE234E7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4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767A-89D7-4912-8AE9-0375DCE2EE0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3D36-BB50-4C61-8C29-49EE234E7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3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767A-89D7-4912-8AE9-0375DCE2EE0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3D36-BB50-4C61-8C29-49EE234E7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767A-89D7-4912-8AE9-0375DCE2EE0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3D36-BB50-4C61-8C29-49EE234E7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5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767A-89D7-4912-8AE9-0375DCE2EE0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3D36-BB50-4C61-8C29-49EE234E7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767A-89D7-4912-8AE9-0375DCE2EE0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3D36-BB50-4C61-8C29-49EE234E7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1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767A-89D7-4912-8AE9-0375DCE2EE0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3D36-BB50-4C61-8C29-49EE234E7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2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767A-89D7-4912-8AE9-0375DCE2EE0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3D36-BB50-4C61-8C29-49EE234E7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4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767A-89D7-4912-8AE9-0375DCE2EE0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3D36-BB50-4C61-8C29-49EE234E7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4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C767A-89D7-4912-8AE9-0375DCE2EE0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D3D36-BB50-4C61-8C29-49EE234E7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03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fif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977" y="175995"/>
            <a:ext cx="10104582" cy="1040103"/>
          </a:xfrm>
        </p:spPr>
        <p:txBody>
          <a:bodyPr>
            <a:normAutofit/>
          </a:bodyPr>
          <a:lstStyle/>
          <a:p>
            <a:r>
              <a:rPr lang="en-US" sz="4800" dirty="0"/>
              <a:t>Visualizing Spatial Assessment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8656" y="1634709"/>
            <a:ext cx="5348438" cy="1398922"/>
          </a:xfrm>
        </p:spPr>
        <p:txBody>
          <a:bodyPr/>
          <a:lstStyle/>
          <a:p>
            <a:r>
              <a:rPr lang="en-US" dirty="0"/>
              <a:t>Jon Brodziak</a:t>
            </a:r>
          </a:p>
          <a:p>
            <a:r>
              <a:rPr lang="en-US" dirty="0"/>
              <a:t>Pacific Islands Fisheries Science Center</a:t>
            </a:r>
          </a:p>
          <a:p>
            <a:r>
              <a:rPr lang="en-US" dirty="0"/>
              <a:t>Jon.Brodziak@NOAA.GOV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4227"/>
            <a:ext cx="3537313" cy="26132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635" y="3744227"/>
            <a:ext cx="3658563" cy="26132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794" y="4156062"/>
            <a:ext cx="752841" cy="752841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7" r="17995"/>
          <a:stretch/>
        </p:blipFill>
        <p:spPr bwMode="auto">
          <a:xfrm>
            <a:off x="8009211" y="2232061"/>
            <a:ext cx="4182789" cy="43746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951" y="4985806"/>
            <a:ext cx="816684" cy="5077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256" y="5538537"/>
            <a:ext cx="785379" cy="10097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5010" y="6391174"/>
            <a:ext cx="2349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Wiliam</a:t>
            </a:r>
            <a:r>
              <a:rPr lang="en-US" dirty="0"/>
              <a:t> </a:t>
            </a:r>
            <a:r>
              <a:rPr lang="en-US" dirty="0" err="1"/>
              <a:t>Playfair</a:t>
            </a:r>
            <a:r>
              <a:rPr lang="en-US" dirty="0"/>
              <a:t> ~ 1786</a:t>
            </a:r>
          </a:p>
        </p:txBody>
      </p:sp>
      <p:pic>
        <p:nvPicPr>
          <p:cNvPr id="11" name="Picture 10" descr="C:\Users\jon.brodziak\Desktop\Travel\NAS\kanaloa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419" y="-22764"/>
            <a:ext cx="1440581" cy="223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684100" y="6357486"/>
            <a:ext cx="306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Challenger launch 28-Jan-1986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83920" y="1577066"/>
            <a:ext cx="2036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WCNPO </a:t>
            </a:r>
          </a:p>
          <a:p>
            <a:pPr algn="ctr"/>
            <a:r>
              <a:rPr lang="en-US" dirty="0"/>
              <a:t>Striped marlin 2023</a:t>
            </a:r>
          </a:p>
        </p:txBody>
      </p:sp>
      <p:sp>
        <p:nvSpPr>
          <p:cNvPr id="15" name="Oval 14"/>
          <p:cNvSpPr/>
          <p:nvPr/>
        </p:nvSpPr>
        <p:spPr>
          <a:xfrm>
            <a:off x="6091916" y="5538537"/>
            <a:ext cx="1315648" cy="23419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53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8" y="38484"/>
            <a:ext cx="12180727" cy="6858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73" y="5370"/>
            <a:ext cx="12180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 4 continued: Fleets as areas structure used for the 2023 WCNPO MLS assessment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273" y="992656"/>
            <a:ext cx="35613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Hypergraph visualization</a:t>
            </a:r>
          </a:p>
          <a:p>
            <a:r>
              <a:rPr lang="en-US" sz="2400" dirty="0"/>
              <a:t>Of the structural patterns</a:t>
            </a:r>
          </a:p>
          <a:p>
            <a:r>
              <a:rPr lang="en-US" sz="2400" dirty="0"/>
              <a:t>Of fishery </a:t>
            </a:r>
            <a:r>
              <a:rPr lang="en-US" sz="2400" dirty="0" err="1"/>
              <a:t>selectivities</a:t>
            </a:r>
            <a:endParaRPr lang="en-US" sz="2400" dirty="0"/>
          </a:p>
          <a:p>
            <a:r>
              <a:rPr lang="en-US" sz="2400" dirty="0"/>
              <a:t>For 25 fishing fleets</a:t>
            </a:r>
          </a:p>
          <a:p>
            <a:r>
              <a:rPr lang="en-US" sz="2400" dirty="0"/>
              <a:t>And 6 CPUE indices</a:t>
            </a:r>
          </a:p>
          <a:p>
            <a:r>
              <a:rPr lang="en-US" sz="2400" dirty="0"/>
              <a:t>With 9 hyperedges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12245" y="2035519"/>
            <a:ext cx="2119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Japanese</a:t>
            </a:r>
            <a:r>
              <a:rPr lang="en-US" i="1" dirty="0"/>
              <a:t> DWLL</a:t>
            </a:r>
          </a:p>
          <a:p>
            <a:pPr algn="ctr"/>
            <a:r>
              <a:rPr lang="en-US" i="1" dirty="0"/>
              <a:t>Fleet </a:t>
            </a:r>
            <a:r>
              <a:rPr lang="en-US" b="1" i="1" dirty="0"/>
              <a:t>in Area 1 in Quarter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42071" y="5621285"/>
            <a:ext cx="2119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Japanese</a:t>
            </a:r>
            <a:r>
              <a:rPr lang="en-US" i="1" dirty="0"/>
              <a:t> DWLL</a:t>
            </a:r>
          </a:p>
          <a:p>
            <a:pPr algn="ctr"/>
            <a:r>
              <a:rPr lang="en-US" i="1" dirty="0"/>
              <a:t>Fleet </a:t>
            </a:r>
            <a:r>
              <a:rPr lang="en-US" b="1" i="1" dirty="0"/>
              <a:t>in Area 2 in Quarter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17891" y="4527333"/>
            <a:ext cx="2119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Japanese</a:t>
            </a:r>
            <a:r>
              <a:rPr lang="en-US" i="1" dirty="0"/>
              <a:t> DWLL</a:t>
            </a:r>
          </a:p>
          <a:p>
            <a:pPr algn="ctr"/>
            <a:r>
              <a:rPr lang="en-US" i="1" dirty="0"/>
              <a:t>Fleet </a:t>
            </a:r>
            <a:r>
              <a:rPr lang="en-US" b="1" i="1" dirty="0"/>
              <a:t>in Area 3 in Quarter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53828" y="3608373"/>
            <a:ext cx="1491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Hawaii</a:t>
            </a:r>
          </a:p>
          <a:p>
            <a:pPr algn="ctr"/>
            <a:r>
              <a:rPr lang="en-US" i="1" dirty="0"/>
              <a:t>Longline Fleet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51772" y="3328985"/>
            <a:ext cx="2119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Japanese</a:t>
            </a:r>
            <a:r>
              <a:rPr lang="en-US" i="1" dirty="0"/>
              <a:t> DWLL</a:t>
            </a:r>
          </a:p>
          <a:p>
            <a:pPr algn="ctr"/>
            <a:r>
              <a:rPr lang="en-US" i="1" dirty="0"/>
              <a:t>Fleet </a:t>
            </a:r>
            <a:r>
              <a:rPr lang="en-US" b="1" i="1" dirty="0"/>
              <a:t>in Area 1 in Quarter 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74486" y="923666"/>
            <a:ext cx="2119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Taiwanese</a:t>
            </a:r>
            <a:r>
              <a:rPr lang="en-US" i="1" dirty="0"/>
              <a:t> Distant</a:t>
            </a:r>
          </a:p>
          <a:p>
            <a:pPr algn="ctr"/>
            <a:r>
              <a:rPr lang="en-US" i="1" dirty="0"/>
              <a:t>Water Longline</a:t>
            </a:r>
          </a:p>
          <a:p>
            <a:pPr algn="ctr"/>
            <a:r>
              <a:rPr lang="en-US" i="1" dirty="0"/>
              <a:t> Fleet</a:t>
            </a:r>
            <a:endParaRPr lang="en-US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7161200" y="873354"/>
            <a:ext cx="2119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Japanese</a:t>
            </a:r>
            <a:r>
              <a:rPr lang="en-US" i="1" dirty="0"/>
              <a:t> DWLL</a:t>
            </a:r>
          </a:p>
          <a:p>
            <a:pPr algn="ctr"/>
            <a:r>
              <a:rPr lang="en-US" i="1" dirty="0"/>
              <a:t>Fleet </a:t>
            </a:r>
            <a:r>
              <a:rPr lang="en-US" b="1" i="1" dirty="0"/>
              <a:t>in Area 1 in Quarter 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22940" y="4729985"/>
            <a:ext cx="2119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Japanese</a:t>
            </a:r>
            <a:r>
              <a:rPr lang="en-US" i="1" dirty="0"/>
              <a:t> </a:t>
            </a:r>
          </a:p>
          <a:p>
            <a:pPr algn="ctr"/>
            <a:r>
              <a:rPr lang="en-US" b="1" i="1" dirty="0"/>
              <a:t>Driftnet</a:t>
            </a:r>
            <a:r>
              <a:rPr lang="en-US" i="1" dirty="0"/>
              <a:t> Fleet </a:t>
            </a:r>
          </a:p>
          <a:p>
            <a:pPr algn="ctr"/>
            <a:r>
              <a:rPr lang="en-US" i="1" dirty="0"/>
              <a:t>In Quarters 2 &amp;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E61A5A-46D1-406E-A467-1F924BE1EAC1}"/>
              </a:ext>
            </a:extLst>
          </p:cNvPr>
          <p:cNvSpPr txBox="1"/>
          <p:nvPr/>
        </p:nvSpPr>
        <p:spPr>
          <a:xfrm>
            <a:off x="5438339" y="355591"/>
            <a:ext cx="1722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Japanese</a:t>
            </a:r>
            <a:r>
              <a:rPr lang="en-US" i="1" dirty="0"/>
              <a:t> </a:t>
            </a:r>
          </a:p>
          <a:p>
            <a:pPr algn="ctr"/>
            <a:r>
              <a:rPr lang="en-US" b="1" i="1" dirty="0"/>
              <a:t>Driftnet</a:t>
            </a:r>
            <a:r>
              <a:rPr lang="en-US" i="1" dirty="0"/>
              <a:t> Fleet In Quarters 1 &amp; 4</a:t>
            </a:r>
          </a:p>
        </p:txBody>
      </p:sp>
    </p:spTree>
    <p:extLst>
      <p:ext uri="{BB962C8B-B14F-4D97-AF65-F5344CB8AC3E}">
        <p14:creationId xmlns:p14="http://schemas.microsoft.com/office/powerpoint/2010/main" val="2367850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18" y="1735965"/>
            <a:ext cx="7980219" cy="44750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1273" y="5370"/>
            <a:ext cx="12180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 5: Model structures for components of region 2 in a hypothetical factorial ensemble model with two uncertainty axes – natural mortality value and fishery selectivity model type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90496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Objects are: 15 individual models </a:t>
            </a:r>
            <a:r>
              <a:rPr lang="en-US" sz="2400" dirty="0"/>
              <a:t>M(.) as members of region e</a:t>
            </a:r>
            <a:r>
              <a:rPr lang="en-US" sz="2400" baseline="-25000" dirty="0"/>
              <a:t>2</a:t>
            </a:r>
            <a:r>
              <a:rPr lang="en-US" sz="2400" dirty="0"/>
              <a:t> in a two-region ensemble model</a:t>
            </a:r>
          </a:p>
          <a:p>
            <a:r>
              <a:rPr lang="en-US" sz="2400" b="1" dirty="0"/>
              <a:t>Hyperedges are: Regions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, e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dirty="0"/>
              <a:t>, </a:t>
            </a:r>
            <a:r>
              <a:rPr lang="en-US" sz="2400" b="1" dirty="0"/>
              <a:t>Natural mortality rates </a:t>
            </a:r>
            <a:r>
              <a:rPr lang="en-US" sz="2400" dirty="0"/>
              <a:t>(</a:t>
            </a:r>
            <a:r>
              <a:rPr lang="en-US" sz="2400" i="1" dirty="0">
                <a:solidFill>
                  <a:srgbClr val="FF0000"/>
                </a:solidFill>
              </a:rPr>
              <a:t>n</a:t>
            </a:r>
            <a:r>
              <a:rPr lang="en-US" sz="2400" i="1" baseline="-25000" dirty="0">
                <a:solidFill>
                  <a:srgbClr val="FF0000"/>
                </a:solidFill>
              </a:rPr>
              <a:t>(.)</a:t>
            </a:r>
            <a:r>
              <a:rPr lang="en-US" sz="2400" i="1" dirty="0">
                <a:solidFill>
                  <a:srgbClr val="FF0000"/>
                </a:solidFill>
              </a:rPr>
              <a:t>, 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), and </a:t>
            </a:r>
            <a:r>
              <a:rPr lang="en-US" sz="2400" b="1" dirty="0"/>
              <a:t>Selectivity types </a:t>
            </a:r>
            <a:r>
              <a:rPr lang="en-US" sz="2400" dirty="0"/>
              <a:t>(</a:t>
            </a:r>
            <a:r>
              <a:rPr lang="en-US" sz="2400" i="1" dirty="0">
                <a:solidFill>
                  <a:srgbClr val="00B0F0"/>
                </a:solidFill>
              </a:rPr>
              <a:t>s</a:t>
            </a:r>
            <a:r>
              <a:rPr lang="en-US" sz="2400" i="1" baseline="-25000" dirty="0">
                <a:solidFill>
                  <a:srgbClr val="00B0F0"/>
                </a:solidFill>
              </a:rPr>
              <a:t>(.)</a:t>
            </a:r>
            <a:r>
              <a:rPr lang="en-US" sz="2400" dirty="0">
                <a:solidFill>
                  <a:srgbClr val="00B0F0"/>
                </a:solidFill>
              </a:rPr>
              <a:t>, blue</a:t>
            </a:r>
            <a:r>
              <a:rPr lang="en-US" sz="2400" dirty="0"/>
              <a:t>)</a:t>
            </a:r>
            <a:endParaRPr lang="en-US" sz="2400" baseline="-25000" dirty="0"/>
          </a:p>
        </p:txBody>
      </p:sp>
      <p:sp>
        <p:nvSpPr>
          <p:cNvPr id="2" name="Rectangle 1"/>
          <p:cNvSpPr/>
          <p:nvPr/>
        </p:nvSpPr>
        <p:spPr>
          <a:xfrm>
            <a:off x="628071" y="6368595"/>
            <a:ext cx="106402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Notation: e</a:t>
            </a:r>
            <a:r>
              <a:rPr lang="en-US" baseline="-25000" dirty="0"/>
              <a:t>2</a:t>
            </a:r>
            <a:r>
              <a:rPr lang="en-US" dirty="0"/>
              <a:t> is region 2 of a 2-region model , </a:t>
            </a:r>
            <a:r>
              <a:rPr lang="en-US" i="1" dirty="0"/>
              <a:t>n</a:t>
            </a:r>
            <a:r>
              <a:rPr lang="en-US" baseline="-25000" dirty="0"/>
              <a:t>(.)</a:t>
            </a:r>
            <a:r>
              <a:rPr lang="en-US" dirty="0"/>
              <a:t> is natural mortality (</a:t>
            </a:r>
            <a:r>
              <a:rPr lang="en-US" u="sng" dirty="0"/>
              <a:t>5 levels</a:t>
            </a:r>
            <a:r>
              <a:rPr lang="en-US" dirty="0"/>
              <a:t>), </a:t>
            </a:r>
            <a:r>
              <a:rPr lang="en-US" i="1" dirty="0"/>
              <a:t>s</a:t>
            </a:r>
            <a:r>
              <a:rPr lang="en-US" baseline="-25000" dirty="0"/>
              <a:t>(.)</a:t>
            </a:r>
            <a:r>
              <a:rPr lang="en-US" dirty="0"/>
              <a:t> is selectivity (</a:t>
            </a:r>
            <a:r>
              <a:rPr lang="en-US" u="sng" dirty="0"/>
              <a:t>3 levels</a:t>
            </a:r>
            <a:r>
              <a:rPr lang="en-US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42037" y="2853565"/>
            <a:ext cx="37499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Notation: Model M</a:t>
            </a:r>
            <a:r>
              <a:rPr lang="en-US" sz="2000" b="1" i="1" baseline="-25000" dirty="0"/>
              <a:t>IJK</a:t>
            </a:r>
            <a:r>
              <a:rPr lang="en-US" sz="2000" b="1" i="1" dirty="0"/>
              <a:t> denotes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/>
              <a:t>Region = 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/>
              <a:t>Selectivity type = J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/>
              <a:t>Natural Mortality type = K </a:t>
            </a:r>
          </a:p>
        </p:txBody>
      </p:sp>
    </p:spTree>
    <p:extLst>
      <p:ext uri="{BB962C8B-B14F-4D97-AF65-F5344CB8AC3E}">
        <p14:creationId xmlns:p14="http://schemas.microsoft.com/office/powerpoint/2010/main" val="217323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77" y="2884886"/>
            <a:ext cx="5928288" cy="3732968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7453746" y="2770909"/>
            <a:ext cx="4544291" cy="27862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i="1" dirty="0"/>
              <a:t>Is A = B?</a:t>
            </a:r>
          </a:p>
          <a:p>
            <a:pPr algn="ctr"/>
            <a:endParaRPr lang="en-US" sz="2800" i="1" dirty="0"/>
          </a:p>
          <a:p>
            <a:pPr algn="ctr"/>
            <a:r>
              <a:rPr lang="en-US" sz="2800" i="1" dirty="0"/>
              <a:t>Seeing is not wholly an objective matter depending upon what there is to be seen, but is very considerably a subjective matter depending upon the eye that sees </a:t>
            </a:r>
          </a:p>
          <a:p>
            <a:pPr algn="ctr"/>
            <a:r>
              <a:rPr lang="en-US" sz="2800" i="1" dirty="0"/>
              <a:t>  </a:t>
            </a:r>
          </a:p>
          <a:p>
            <a:pPr algn="ctr"/>
            <a:r>
              <a:rPr lang="en-US" sz="2800" i="1" dirty="0"/>
              <a:t>~ Joseph </a:t>
            </a:r>
            <a:r>
              <a:rPr lang="en-US" sz="2800" i="1" dirty="0" err="1"/>
              <a:t>Jastrow</a:t>
            </a:r>
            <a:endParaRPr lang="en-US" sz="2800" i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0199" y="0"/>
            <a:ext cx="3878179" cy="849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Conclusion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849746"/>
            <a:ext cx="10169236" cy="2207490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u="sng" dirty="0"/>
              <a:t>Hypergraphs</a:t>
            </a:r>
            <a:r>
              <a:rPr lang="en-US" sz="3200" dirty="0"/>
              <a:t> provide a concise way to represent multiway relationships for modeling spatial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u="sng" dirty="0"/>
              <a:t>Hypergraphs with </a:t>
            </a:r>
            <a:r>
              <a:rPr lang="en-US" sz="3200" u="sng" dirty="0" err="1"/>
              <a:t>Vectorized</a:t>
            </a:r>
            <a:r>
              <a:rPr lang="en-US" sz="3200" u="sng" dirty="0"/>
              <a:t> Incidence Matrices </a:t>
            </a:r>
            <a:r>
              <a:rPr lang="en-US" sz="3200" dirty="0"/>
              <a:t>can represent pairwise or multiway relationships in spatial assessment models for visualization, model specification and computer representation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941214" y="321541"/>
            <a:ext cx="2572327" cy="192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1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2010878" cy="962526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6634"/>
            <a:ext cx="12192000" cy="5691366"/>
          </a:xfrm>
        </p:spPr>
        <p:txBody>
          <a:bodyPr>
            <a:normAutofit/>
          </a:bodyPr>
          <a:lstStyle/>
          <a:p>
            <a:r>
              <a:rPr lang="en-US" dirty="0"/>
              <a:t>Visualizing spatial assessment models supports empirical testing, open debate, documentation, uncertainty and peer review</a:t>
            </a:r>
          </a:p>
          <a:p>
            <a:r>
              <a:rPr lang="en-US" dirty="0"/>
              <a:t>Hypergraphs provide a way to view </a:t>
            </a:r>
            <a:r>
              <a:rPr lang="en-US" dirty="0" err="1"/>
              <a:t>polyadic</a:t>
            </a:r>
            <a:r>
              <a:rPr lang="en-US" dirty="0"/>
              <a:t> relationships  in spatial assessment models – what are they?</a:t>
            </a:r>
          </a:p>
          <a:p>
            <a:r>
              <a:rPr lang="en-US" dirty="0"/>
              <a:t>Hypergraph structures for spatial models</a:t>
            </a:r>
          </a:p>
          <a:p>
            <a:pPr lvl="1"/>
            <a:r>
              <a:rPr lang="en-US" dirty="0"/>
              <a:t>Hyperedges are spatial domains</a:t>
            </a:r>
          </a:p>
          <a:p>
            <a:pPr lvl="1"/>
            <a:r>
              <a:rPr lang="en-US"/>
              <a:t>Vertices represent </a:t>
            </a:r>
            <a:r>
              <a:rPr lang="en-US" dirty="0"/>
              <a:t>objects or nodes</a:t>
            </a:r>
          </a:p>
          <a:p>
            <a:pPr lvl="1"/>
            <a:r>
              <a:rPr lang="en-US" dirty="0"/>
              <a:t>Incidence matrices are node-edge relations </a:t>
            </a:r>
          </a:p>
          <a:p>
            <a:r>
              <a:rPr lang="en-US" dirty="0"/>
              <a:t>Hypergraphs for assessment structures</a:t>
            </a:r>
          </a:p>
          <a:p>
            <a:pPr lvl="1"/>
            <a:r>
              <a:rPr lang="en-US" dirty="0"/>
              <a:t>Some spatial examples</a:t>
            </a:r>
          </a:p>
          <a:p>
            <a:r>
              <a:rPr lang="en-US" dirty="0"/>
              <a:t>Conclusion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202" y="2950688"/>
            <a:ext cx="5353371" cy="367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6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44839"/>
          </a:xfrm>
        </p:spPr>
        <p:txBody>
          <a:bodyPr/>
          <a:lstStyle/>
          <a:p>
            <a:pPr algn="ctr"/>
            <a:r>
              <a:rPr lang="en-US" dirty="0"/>
              <a:t>Hypergraphs generalize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44839"/>
            <a:ext cx="5996539" cy="601316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u="sng" dirty="0"/>
              <a:t>graph</a:t>
            </a:r>
            <a:r>
              <a:rPr lang="en-US" dirty="0"/>
              <a:t> G = ( V, E ) is a set of elements called </a:t>
            </a:r>
            <a:r>
              <a:rPr lang="en-US" u="sng" dirty="0"/>
              <a:t>vertices</a:t>
            </a:r>
            <a:r>
              <a:rPr lang="en-US" dirty="0"/>
              <a:t> (i.e., nodes, objects), together with a set of </a:t>
            </a:r>
            <a:r>
              <a:rPr lang="en-US" u="sng" dirty="0"/>
              <a:t>edges</a:t>
            </a:r>
            <a:r>
              <a:rPr lang="en-US" dirty="0"/>
              <a:t> E = { 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en-US" dirty="0"/>
              <a:t> }, each of </a:t>
            </a:r>
            <a:r>
              <a:rPr lang="en-US" u="sng" dirty="0"/>
              <a:t>which are two-element subsets of V</a:t>
            </a:r>
            <a:r>
              <a:rPr lang="en-US" dirty="0"/>
              <a:t>, 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en-US" dirty="0"/>
              <a:t> = { 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dirty="0"/>
              <a:t> , </a:t>
            </a:r>
            <a:r>
              <a:rPr lang="en-US" dirty="0" err="1"/>
              <a:t>v</a:t>
            </a:r>
            <a:r>
              <a:rPr lang="en-US" baseline="-25000" dirty="0" err="1"/>
              <a:t>k</a:t>
            </a:r>
            <a:r>
              <a:rPr lang="en-US" dirty="0"/>
              <a:t> }, e.g. </a:t>
            </a:r>
            <a:r>
              <a:rPr lang="en-US" dirty="0" err="1"/>
              <a:t>hypercubes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Pairwise (one-to-one) relationships</a:t>
            </a:r>
          </a:p>
          <a:p>
            <a:pPr lvl="1"/>
            <a:r>
              <a:rPr lang="en-US" dirty="0"/>
              <a:t>computer networks &amp; circuit designs</a:t>
            </a:r>
          </a:p>
          <a:p>
            <a:pPr lvl="1"/>
            <a:r>
              <a:rPr lang="en-US" dirty="0"/>
              <a:t>molecular structures</a:t>
            </a:r>
          </a:p>
          <a:p>
            <a:pPr lvl="1"/>
            <a:r>
              <a:rPr lang="en-US" dirty="0"/>
              <a:t>ancestral trees</a:t>
            </a:r>
          </a:p>
          <a:p>
            <a:pPr lvl="1"/>
            <a:r>
              <a:rPr lang="en-US" dirty="0"/>
              <a:t>biological networks …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55932" y="844839"/>
            <a:ext cx="5836068" cy="60131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</a:t>
            </a:r>
            <a:r>
              <a:rPr lang="en-US" u="sng" dirty="0"/>
              <a:t>hypergraph</a:t>
            </a:r>
            <a:r>
              <a:rPr lang="en-US" dirty="0"/>
              <a:t> H = ( V, E ) is a set of </a:t>
            </a:r>
            <a:r>
              <a:rPr lang="en-US" u="sng" dirty="0"/>
              <a:t>vertices</a:t>
            </a:r>
            <a:r>
              <a:rPr lang="en-US" dirty="0"/>
              <a:t>, together with a set of </a:t>
            </a:r>
            <a:r>
              <a:rPr lang="en-US" u="sng" dirty="0"/>
              <a:t>hyperedges</a:t>
            </a:r>
            <a:r>
              <a:rPr lang="en-US" dirty="0"/>
              <a:t> E = { </a:t>
            </a:r>
            <a:r>
              <a:rPr lang="en-US" dirty="0" err="1"/>
              <a:t>e</a:t>
            </a:r>
            <a:r>
              <a:rPr lang="en-US" baseline="-25000" dirty="0" err="1"/>
              <a:t>k</a:t>
            </a:r>
            <a:r>
              <a:rPr lang="en-US" dirty="0"/>
              <a:t> } </a:t>
            </a:r>
            <a:r>
              <a:rPr lang="en-US" u="sng" dirty="0"/>
              <a:t>each of which are subsets of V</a:t>
            </a:r>
            <a:r>
              <a:rPr lang="en-US" dirty="0"/>
              <a:t>, where </a:t>
            </a:r>
            <a:r>
              <a:rPr lang="en-US" dirty="0" err="1"/>
              <a:t>e</a:t>
            </a:r>
            <a:r>
              <a:rPr lang="en-US" baseline="-25000" dirty="0" err="1"/>
              <a:t>k</a:t>
            </a:r>
            <a:r>
              <a:rPr lang="en-US" dirty="0"/>
              <a:t> = { v</a:t>
            </a:r>
            <a:r>
              <a:rPr lang="en-US" baseline="-25000" dirty="0"/>
              <a:t>i</a:t>
            </a:r>
            <a:r>
              <a:rPr lang="en-US" dirty="0"/>
              <a:t> } and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l-GR" dirty="0"/>
              <a:t>ϵ</a:t>
            </a:r>
            <a:r>
              <a:rPr lang="en-US" dirty="0"/>
              <a:t> K, the index set for </a:t>
            </a:r>
            <a:r>
              <a:rPr lang="en-US" dirty="0" err="1"/>
              <a:t>e</a:t>
            </a:r>
            <a:r>
              <a:rPr lang="en-US" baseline="-25000" dirty="0" err="1"/>
              <a:t>k</a:t>
            </a:r>
            <a:r>
              <a:rPr lang="en-US" dirty="0"/>
              <a:t>, e.g. 3 hyperedges.</a:t>
            </a:r>
            <a:endParaRPr lang="en-US" baseline="-25000" dirty="0"/>
          </a:p>
          <a:p>
            <a:endParaRPr lang="en-US" baseline="-25000" dirty="0"/>
          </a:p>
          <a:p>
            <a:endParaRPr lang="en-US" baseline="-250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Multiway (many-to-one) relationships</a:t>
            </a:r>
            <a:endParaRPr lang="en-US" baseline="-25000" dirty="0"/>
          </a:p>
          <a:p>
            <a:pPr lvl="1"/>
            <a:r>
              <a:rPr lang="en-US" dirty="0"/>
              <a:t>VSLI circuit designs</a:t>
            </a:r>
          </a:p>
          <a:p>
            <a:pPr lvl="1"/>
            <a:r>
              <a:rPr lang="en-US" dirty="0"/>
              <a:t>machine learning &amp; neural networks</a:t>
            </a:r>
          </a:p>
          <a:p>
            <a:pPr lvl="1"/>
            <a:r>
              <a:rPr lang="en-US" dirty="0"/>
              <a:t>image processing</a:t>
            </a:r>
          </a:p>
          <a:p>
            <a:pPr lvl="1"/>
            <a:r>
              <a:rPr lang="en-US" dirty="0"/>
              <a:t>next-item recognition, for ecommerce</a:t>
            </a:r>
          </a:p>
          <a:p>
            <a:pPr lvl="1"/>
            <a:r>
              <a:rPr lang="en-US" dirty="0"/>
              <a:t>co-occurrence networks  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07" y="3343419"/>
            <a:ext cx="4486651" cy="15376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959" y="2761527"/>
            <a:ext cx="3162352" cy="1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4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813159"/>
              </p:ext>
            </p:extLst>
          </p:nvPr>
        </p:nvGraphicFramePr>
        <p:xfrm>
          <a:off x="2778039" y="710248"/>
          <a:ext cx="763340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352">
                  <a:extLst>
                    <a:ext uri="{9D8B030D-6E8A-4147-A177-3AD203B41FA5}">
                      <a16:colId xmlns:a16="http://schemas.microsoft.com/office/drawing/2014/main" val="121617063"/>
                    </a:ext>
                  </a:extLst>
                </a:gridCol>
                <a:gridCol w="1908352">
                  <a:extLst>
                    <a:ext uri="{9D8B030D-6E8A-4147-A177-3AD203B41FA5}">
                      <a16:colId xmlns:a16="http://schemas.microsoft.com/office/drawing/2014/main" val="1466166464"/>
                    </a:ext>
                  </a:extLst>
                </a:gridCol>
                <a:gridCol w="1908352">
                  <a:extLst>
                    <a:ext uri="{9D8B030D-6E8A-4147-A177-3AD203B41FA5}">
                      <a16:colId xmlns:a16="http://schemas.microsoft.com/office/drawing/2014/main" val="1878961467"/>
                    </a:ext>
                  </a:extLst>
                </a:gridCol>
                <a:gridCol w="1908352">
                  <a:extLst>
                    <a:ext uri="{9D8B030D-6E8A-4147-A177-3AD203B41FA5}">
                      <a16:colId xmlns:a16="http://schemas.microsoft.com/office/drawing/2014/main" val="4071140583"/>
                    </a:ext>
                  </a:extLst>
                </a:gridCol>
              </a:tblGrid>
              <a:tr h="42334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934305"/>
                  </a:ext>
                </a:extLst>
              </a:tr>
              <a:tr h="42334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471644"/>
                  </a:ext>
                </a:extLst>
              </a:tr>
              <a:tr h="42334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304258"/>
                  </a:ext>
                </a:extLst>
              </a:tr>
              <a:tr h="42334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294801"/>
                  </a:ext>
                </a:extLst>
              </a:tr>
              <a:tr h="42334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75846"/>
                  </a:ext>
                </a:extLst>
              </a:tr>
              <a:tr h="42334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15735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570684" y="50819"/>
            <a:ext cx="2568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Emails (Edges)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6101" y="1590335"/>
            <a:ext cx="14959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Email </a:t>
            </a:r>
          </a:p>
          <a:p>
            <a:pPr algn="ctr"/>
            <a:r>
              <a:rPr lang="en-US" sz="3200" dirty="0"/>
              <a:t>Users</a:t>
            </a:r>
          </a:p>
          <a:p>
            <a:pPr algn="ctr"/>
            <a:r>
              <a:rPr lang="en-US" sz="3200" dirty="0"/>
              <a:t>(Nodes)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00219" y="3414032"/>
            <a:ext cx="2361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Graph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4391" y="3423273"/>
            <a:ext cx="3294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Hypergraph model</a:t>
            </a:r>
          </a:p>
        </p:txBody>
      </p:sp>
      <p:sp>
        <p:nvSpPr>
          <p:cNvPr id="7" name="Oval 6"/>
          <p:cNvSpPr/>
          <p:nvPr/>
        </p:nvSpPr>
        <p:spPr>
          <a:xfrm>
            <a:off x="3108961" y="4419534"/>
            <a:ext cx="154004" cy="16363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80179" y="5068542"/>
            <a:ext cx="154004" cy="16363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05599" y="4904912"/>
            <a:ext cx="154004" cy="16363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113774" y="5785624"/>
            <a:ext cx="154004" cy="16363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78956" y="5544992"/>
            <a:ext cx="154004" cy="16363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7" idx="3"/>
            <a:endCxn id="8" idx="7"/>
          </p:cNvCxnSpPr>
          <p:nvPr/>
        </p:nvCxnSpPr>
        <p:spPr>
          <a:xfrm flipH="1">
            <a:off x="2711630" y="4559201"/>
            <a:ext cx="419884" cy="5333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711630" y="5035052"/>
            <a:ext cx="1193969" cy="105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0" idx="6"/>
          </p:cNvCxnSpPr>
          <p:nvPr/>
        </p:nvCxnSpPr>
        <p:spPr>
          <a:xfrm flipH="1">
            <a:off x="3267778" y="5665308"/>
            <a:ext cx="1206365" cy="2021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0" idx="7"/>
          </p:cNvCxnSpPr>
          <p:nvPr/>
        </p:nvCxnSpPr>
        <p:spPr>
          <a:xfrm flipH="1">
            <a:off x="3245225" y="5052350"/>
            <a:ext cx="711365" cy="7572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2"/>
            <a:endCxn id="8" idx="6"/>
          </p:cNvCxnSpPr>
          <p:nvPr/>
        </p:nvCxnSpPr>
        <p:spPr>
          <a:xfrm flipH="1" flipV="1">
            <a:off x="2734183" y="5150357"/>
            <a:ext cx="1744773" cy="476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132291" y="4036188"/>
            <a:ext cx="696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Kyle</a:t>
            </a:r>
          </a:p>
        </p:txBody>
      </p:sp>
      <p:cxnSp>
        <p:nvCxnSpPr>
          <p:cNvPr id="28" name="Straight Connector 27"/>
          <p:cNvCxnSpPr>
            <a:stCxn id="11" idx="1"/>
            <a:endCxn id="9" idx="5"/>
          </p:cNvCxnSpPr>
          <p:nvPr/>
        </p:nvCxnSpPr>
        <p:spPr>
          <a:xfrm flipH="1" flipV="1">
            <a:off x="4037050" y="5044579"/>
            <a:ext cx="464459" cy="5243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" idx="1"/>
          </p:cNvCxnSpPr>
          <p:nvPr/>
        </p:nvCxnSpPr>
        <p:spPr>
          <a:xfrm flipH="1" flipV="1">
            <a:off x="2689343" y="5184246"/>
            <a:ext cx="446984" cy="6253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932488" y="4477638"/>
            <a:ext cx="67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Carl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689343" y="5979669"/>
            <a:ext cx="6832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Dan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709281" y="5399357"/>
            <a:ext cx="7457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Jane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831331" y="4837709"/>
            <a:ext cx="741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Amy</a:t>
            </a:r>
          </a:p>
        </p:txBody>
      </p:sp>
      <p:sp>
        <p:nvSpPr>
          <p:cNvPr id="37" name="Oval 36"/>
          <p:cNvSpPr/>
          <p:nvPr/>
        </p:nvSpPr>
        <p:spPr>
          <a:xfrm>
            <a:off x="8887446" y="4501349"/>
            <a:ext cx="154004" cy="16363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358664" y="5150357"/>
            <a:ext cx="154004" cy="16363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9684084" y="4986727"/>
            <a:ext cx="154004" cy="16363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892259" y="5867439"/>
            <a:ext cx="154004" cy="16363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0257441" y="5626807"/>
            <a:ext cx="154004" cy="16363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953997" y="4034169"/>
            <a:ext cx="696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Kyle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9710973" y="4559453"/>
            <a:ext cx="67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Carl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467828" y="6061484"/>
            <a:ext cx="6832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Dan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0539863" y="5481172"/>
            <a:ext cx="6415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Sue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609816" y="4919524"/>
            <a:ext cx="741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Amy</a:t>
            </a:r>
          </a:p>
        </p:txBody>
      </p:sp>
      <p:sp>
        <p:nvSpPr>
          <p:cNvPr id="54" name="Freeform 53"/>
          <p:cNvSpPr/>
          <p:nvPr/>
        </p:nvSpPr>
        <p:spPr>
          <a:xfrm>
            <a:off x="7044815" y="3941098"/>
            <a:ext cx="2734897" cy="1638503"/>
          </a:xfrm>
          <a:custGeom>
            <a:avLst/>
            <a:gdLst>
              <a:gd name="connsiteX0" fmla="*/ 1896177 w 2935706"/>
              <a:gd name="connsiteY0" fmla="*/ 154004 h 1578633"/>
              <a:gd name="connsiteX1" fmla="*/ 1896177 w 2935706"/>
              <a:gd name="connsiteY1" fmla="*/ 154004 h 1578633"/>
              <a:gd name="connsiteX2" fmla="*/ 1799925 w 2935706"/>
              <a:gd name="connsiteY2" fmla="*/ 163629 h 1578633"/>
              <a:gd name="connsiteX3" fmla="*/ 1761424 w 2935706"/>
              <a:gd name="connsiteY3" fmla="*/ 173255 h 1578633"/>
              <a:gd name="connsiteX4" fmla="*/ 1732548 w 2935706"/>
              <a:gd name="connsiteY4" fmla="*/ 182880 h 1578633"/>
              <a:gd name="connsiteX5" fmla="*/ 1607419 w 2935706"/>
              <a:gd name="connsiteY5" fmla="*/ 192505 h 1578633"/>
              <a:gd name="connsiteX6" fmla="*/ 866274 w 2935706"/>
              <a:gd name="connsiteY6" fmla="*/ 202130 h 1578633"/>
              <a:gd name="connsiteX7" fmla="*/ 798897 w 2935706"/>
              <a:gd name="connsiteY7" fmla="*/ 231006 h 1578633"/>
              <a:gd name="connsiteX8" fmla="*/ 741146 w 2935706"/>
              <a:gd name="connsiteY8" fmla="*/ 269507 h 1578633"/>
              <a:gd name="connsiteX9" fmla="*/ 644893 w 2935706"/>
              <a:gd name="connsiteY9" fmla="*/ 317634 h 1578633"/>
              <a:gd name="connsiteX10" fmla="*/ 529390 w 2935706"/>
              <a:gd name="connsiteY10" fmla="*/ 365760 h 1578633"/>
              <a:gd name="connsiteX11" fmla="*/ 346510 w 2935706"/>
              <a:gd name="connsiteY11" fmla="*/ 452387 h 1578633"/>
              <a:gd name="connsiteX12" fmla="*/ 269508 w 2935706"/>
              <a:gd name="connsiteY12" fmla="*/ 500514 h 1578633"/>
              <a:gd name="connsiteX13" fmla="*/ 211756 w 2935706"/>
              <a:gd name="connsiteY13" fmla="*/ 529389 h 1578633"/>
              <a:gd name="connsiteX14" fmla="*/ 173255 w 2935706"/>
              <a:gd name="connsiteY14" fmla="*/ 558265 h 1578633"/>
              <a:gd name="connsiteX15" fmla="*/ 144379 w 2935706"/>
              <a:gd name="connsiteY15" fmla="*/ 567890 h 1578633"/>
              <a:gd name="connsiteX16" fmla="*/ 86628 w 2935706"/>
              <a:gd name="connsiteY16" fmla="*/ 606391 h 1578633"/>
              <a:gd name="connsiteX17" fmla="*/ 57752 w 2935706"/>
              <a:gd name="connsiteY17" fmla="*/ 644892 h 1578633"/>
              <a:gd name="connsiteX18" fmla="*/ 38502 w 2935706"/>
              <a:gd name="connsiteY18" fmla="*/ 712269 h 1578633"/>
              <a:gd name="connsiteX19" fmla="*/ 28876 w 2935706"/>
              <a:gd name="connsiteY19" fmla="*/ 741145 h 1578633"/>
              <a:gd name="connsiteX20" fmla="*/ 0 w 2935706"/>
              <a:gd name="connsiteY20" fmla="*/ 866274 h 1578633"/>
              <a:gd name="connsiteX21" fmla="*/ 9626 w 2935706"/>
              <a:gd name="connsiteY21" fmla="*/ 1097280 h 1578633"/>
              <a:gd name="connsiteX22" fmla="*/ 38502 w 2935706"/>
              <a:gd name="connsiteY22" fmla="*/ 1135781 h 1578633"/>
              <a:gd name="connsiteX23" fmla="*/ 57752 w 2935706"/>
              <a:gd name="connsiteY23" fmla="*/ 1203158 h 1578633"/>
              <a:gd name="connsiteX24" fmla="*/ 202131 w 2935706"/>
              <a:gd name="connsiteY24" fmla="*/ 1328286 h 1578633"/>
              <a:gd name="connsiteX25" fmla="*/ 240632 w 2935706"/>
              <a:gd name="connsiteY25" fmla="*/ 1347537 h 1578633"/>
              <a:gd name="connsiteX26" fmla="*/ 288758 w 2935706"/>
              <a:gd name="connsiteY26" fmla="*/ 1357162 h 1578633"/>
              <a:gd name="connsiteX27" fmla="*/ 317634 w 2935706"/>
              <a:gd name="connsiteY27" fmla="*/ 1376412 h 1578633"/>
              <a:gd name="connsiteX28" fmla="*/ 356135 w 2935706"/>
              <a:gd name="connsiteY28" fmla="*/ 1386038 h 1578633"/>
              <a:gd name="connsiteX29" fmla="*/ 385011 w 2935706"/>
              <a:gd name="connsiteY29" fmla="*/ 1414914 h 1578633"/>
              <a:gd name="connsiteX30" fmla="*/ 442763 w 2935706"/>
              <a:gd name="connsiteY30" fmla="*/ 1434164 h 1578633"/>
              <a:gd name="connsiteX31" fmla="*/ 510139 w 2935706"/>
              <a:gd name="connsiteY31" fmla="*/ 1472665 h 1578633"/>
              <a:gd name="connsiteX32" fmla="*/ 539015 w 2935706"/>
              <a:gd name="connsiteY32" fmla="*/ 1501541 h 1578633"/>
              <a:gd name="connsiteX33" fmla="*/ 644893 w 2935706"/>
              <a:gd name="connsiteY33" fmla="*/ 1530417 h 1578633"/>
              <a:gd name="connsiteX34" fmla="*/ 683394 w 2935706"/>
              <a:gd name="connsiteY34" fmla="*/ 1540042 h 1578633"/>
              <a:gd name="connsiteX35" fmla="*/ 702645 w 2935706"/>
              <a:gd name="connsiteY35" fmla="*/ 1568918 h 1578633"/>
              <a:gd name="connsiteX36" fmla="*/ 741146 w 2935706"/>
              <a:gd name="connsiteY36" fmla="*/ 1578543 h 1578633"/>
              <a:gd name="connsiteX37" fmla="*/ 895150 w 2935706"/>
              <a:gd name="connsiteY37" fmla="*/ 1559292 h 1578633"/>
              <a:gd name="connsiteX38" fmla="*/ 1087655 w 2935706"/>
              <a:gd name="connsiteY38" fmla="*/ 1549667 h 1578633"/>
              <a:gd name="connsiteX39" fmla="*/ 1126156 w 2935706"/>
              <a:gd name="connsiteY39" fmla="*/ 1540042 h 1578633"/>
              <a:gd name="connsiteX40" fmla="*/ 1183908 w 2935706"/>
              <a:gd name="connsiteY40" fmla="*/ 1520791 h 1578633"/>
              <a:gd name="connsiteX41" fmla="*/ 1222409 w 2935706"/>
              <a:gd name="connsiteY41" fmla="*/ 1511166 h 1578633"/>
              <a:gd name="connsiteX42" fmla="*/ 1280160 w 2935706"/>
              <a:gd name="connsiteY42" fmla="*/ 1501541 h 1578633"/>
              <a:gd name="connsiteX43" fmla="*/ 1376413 w 2935706"/>
              <a:gd name="connsiteY43" fmla="*/ 1463040 h 1578633"/>
              <a:gd name="connsiteX44" fmla="*/ 1491916 w 2935706"/>
              <a:gd name="connsiteY44" fmla="*/ 1434164 h 1578633"/>
              <a:gd name="connsiteX45" fmla="*/ 1530417 w 2935706"/>
              <a:gd name="connsiteY45" fmla="*/ 1424539 h 1578633"/>
              <a:gd name="connsiteX46" fmla="*/ 1588169 w 2935706"/>
              <a:gd name="connsiteY46" fmla="*/ 1386038 h 1578633"/>
              <a:gd name="connsiteX47" fmla="*/ 1684422 w 2935706"/>
              <a:gd name="connsiteY47" fmla="*/ 1357162 h 1578633"/>
              <a:gd name="connsiteX48" fmla="*/ 1742173 w 2935706"/>
              <a:gd name="connsiteY48" fmla="*/ 1337911 h 1578633"/>
              <a:gd name="connsiteX49" fmla="*/ 1771049 w 2935706"/>
              <a:gd name="connsiteY49" fmla="*/ 1328286 h 1578633"/>
              <a:gd name="connsiteX50" fmla="*/ 1819175 w 2935706"/>
              <a:gd name="connsiteY50" fmla="*/ 1318661 h 1578633"/>
              <a:gd name="connsiteX51" fmla="*/ 1896177 w 2935706"/>
              <a:gd name="connsiteY51" fmla="*/ 1299410 h 1578633"/>
              <a:gd name="connsiteX52" fmla="*/ 2030931 w 2935706"/>
              <a:gd name="connsiteY52" fmla="*/ 1280160 h 1578633"/>
              <a:gd name="connsiteX53" fmla="*/ 2107933 w 2935706"/>
              <a:gd name="connsiteY53" fmla="*/ 1232034 h 1578633"/>
              <a:gd name="connsiteX54" fmla="*/ 2146434 w 2935706"/>
              <a:gd name="connsiteY54" fmla="*/ 1212783 h 1578633"/>
              <a:gd name="connsiteX55" fmla="*/ 2204186 w 2935706"/>
              <a:gd name="connsiteY55" fmla="*/ 1174282 h 1578633"/>
              <a:gd name="connsiteX56" fmla="*/ 2271563 w 2935706"/>
              <a:gd name="connsiteY56" fmla="*/ 1126156 h 1578633"/>
              <a:gd name="connsiteX57" fmla="*/ 2300438 w 2935706"/>
              <a:gd name="connsiteY57" fmla="*/ 1087655 h 1578633"/>
              <a:gd name="connsiteX58" fmla="*/ 2329314 w 2935706"/>
              <a:gd name="connsiteY58" fmla="*/ 1068404 h 1578633"/>
              <a:gd name="connsiteX59" fmla="*/ 2387066 w 2935706"/>
              <a:gd name="connsiteY59" fmla="*/ 1010652 h 1578633"/>
              <a:gd name="connsiteX60" fmla="*/ 2425567 w 2935706"/>
              <a:gd name="connsiteY60" fmla="*/ 981777 h 1578633"/>
              <a:gd name="connsiteX61" fmla="*/ 2454443 w 2935706"/>
              <a:gd name="connsiteY61" fmla="*/ 943276 h 1578633"/>
              <a:gd name="connsiteX62" fmla="*/ 2473693 w 2935706"/>
              <a:gd name="connsiteY62" fmla="*/ 914400 h 1578633"/>
              <a:gd name="connsiteX63" fmla="*/ 2502569 w 2935706"/>
              <a:gd name="connsiteY63" fmla="*/ 904775 h 1578633"/>
              <a:gd name="connsiteX64" fmla="*/ 2560320 w 2935706"/>
              <a:gd name="connsiteY64" fmla="*/ 847023 h 1578633"/>
              <a:gd name="connsiteX65" fmla="*/ 2589196 w 2935706"/>
              <a:gd name="connsiteY65" fmla="*/ 818147 h 1578633"/>
              <a:gd name="connsiteX66" fmla="*/ 2637323 w 2935706"/>
              <a:gd name="connsiteY66" fmla="*/ 750770 h 1578633"/>
              <a:gd name="connsiteX67" fmla="*/ 2646948 w 2935706"/>
              <a:gd name="connsiteY67" fmla="*/ 721895 h 1578633"/>
              <a:gd name="connsiteX68" fmla="*/ 2704699 w 2935706"/>
              <a:gd name="connsiteY68" fmla="*/ 693019 h 1578633"/>
              <a:gd name="connsiteX69" fmla="*/ 2733575 w 2935706"/>
              <a:gd name="connsiteY69" fmla="*/ 635267 h 1578633"/>
              <a:gd name="connsiteX70" fmla="*/ 2752826 w 2935706"/>
              <a:gd name="connsiteY70" fmla="*/ 596766 h 1578633"/>
              <a:gd name="connsiteX71" fmla="*/ 2829828 w 2935706"/>
              <a:gd name="connsiteY71" fmla="*/ 471638 h 1578633"/>
              <a:gd name="connsiteX72" fmla="*/ 2839453 w 2935706"/>
              <a:gd name="connsiteY72" fmla="*/ 423511 h 1578633"/>
              <a:gd name="connsiteX73" fmla="*/ 2858704 w 2935706"/>
              <a:gd name="connsiteY73" fmla="*/ 394636 h 1578633"/>
              <a:gd name="connsiteX74" fmla="*/ 2877954 w 2935706"/>
              <a:gd name="connsiteY74" fmla="*/ 356135 h 1578633"/>
              <a:gd name="connsiteX75" fmla="*/ 2887579 w 2935706"/>
              <a:gd name="connsiteY75" fmla="*/ 327259 h 1578633"/>
              <a:gd name="connsiteX76" fmla="*/ 2926080 w 2935706"/>
              <a:gd name="connsiteY76" fmla="*/ 269507 h 1578633"/>
              <a:gd name="connsiteX77" fmla="*/ 2935706 w 2935706"/>
              <a:gd name="connsiteY77" fmla="*/ 231006 h 1578633"/>
              <a:gd name="connsiteX78" fmla="*/ 2916455 w 2935706"/>
              <a:gd name="connsiteY78" fmla="*/ 144379 h 1578633"/>
              <a:gd name="connsiteX79" fmla="*/ 2897205 w 2935706"/>
              <a:gd name="connsiteY79" fmla="*/ 115503 h 1578633"/>
              <a:gd name="connsiteX80" fmla="*/ 2887579 w 2935706"/>
              <a:gd name="connsiteY80" fmla="*/ 86627 h 1578633"/>
              <a:gd name="connsiteX81" fmla="*/ 2820203 w 2935706"/>
              <a:gd name="connsiteY81" fmla="*/ 48126 h 1578633"/>
              <a:gd name="connsiteX82" fmla="*/ 2791327 w 2935706"/>
              <a:gd name="connsiteY82" fmla="*/ 28876 h 1578633"/>
              <a:gd name="connsiteX83" fmla="*/ 2752826 w 2935706"/>
              <a:gd name="connsiteY83" fmla="*/ 19250 h 1578633"/>
              <a:gd name="connsiteX84" fmla="*/ 2666198 w 2935706"/>
              <a:gd name="connsiteY84" fmla="*/ 0 h 1578633"/>
              <a:gd name="connsiteX85" fmla="*/ 2483318 w 2935706"/>
              <a:gd name="connsiteY85" fmla="*/ 9625 h 1578633"/>
              <a:gd name="connsiteX86" fmla="*/ 2435192 w 2935706"/>
              <a:gd name="connsiteY86" fmla="*/ 19250 h 1578633"/>
              <a:gd name="connsiteX87" fmla="*/ 2358190 w 2935706"/>
              <a:gd name="connsiteY87" fmla="*/ 57751 h 1578633"/>
              <a:gd name="connsiteX88" fmla="*/ 2290813 w 2935706"/>
              <a:gd name="connsiteY88" fmla="*/ 77002 h 1578633"/>
              <a:gd name="connsiteX89" fmla="*/ 2223436 w 2935706"/>
              <a:gd name="connsiteY89" fmla="*/ 96252 h 1578633"/>
              <a:gd name="connsiteX90" fmla="*/ 2127184 w 2935706"/>
              <a:gd name="connsiteY90" fmla="*/ 105878 h 1578633"/>
              <a:gd name="connsiteX91" fmla="*/ 2098308 w 2935706"/>
              <a:gd name="connsiteY91" fmla="*/ 125128 h 1578633"/>
              <a:gd name="connsiteX92" fmla="*/ 2069432 w 2935706"/>
              <a:gd name="connsiteY92" fmla="*/ 134754 h 1578633"/>
              <a:gd name="connsiteX93" fmla="*/ 1896177 w 2935706"/>
              <a:gd name="connsiteY93" fmla="*/ 154004 h 1578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935706" h="1578633">
                <a:moveTo>
                  <a:pt x="1896177" y="154004"/>
                </a:moveTo>
                <a:lnTo>
                  <a:pt x="1896177" y="154004"/>
                </a:lnTo>
                <a:cubicBezTo>
                  <a:pt x="1864093" y="157212"/>
                  <a:pt x="1831845" y="159069"/>
                  <a:pt x="1799925" y="163629"/>
                </a:cubicBezTo>
                <a:cubicBezTo>
                  <a:pt x="1786829" y="165500"/>
                  <a:pt x="1774144" y="169621"/>
                  <a:pt x="1761424" y="173255"/>
                </a:cubicBezTo>
                <a:cubicBezTo>
                  <a:pt x="1751668" y="176042"/>
                  <a:pt x="1742616" y="181622"/>
                  <a:pt x="1732548" y="182880"/>
                </a:cubicBezTo>
                <a:cubicBezTo>
                  <a:pt x="1691038" y="188069"/>
                  <a:pt x="1649242" y="191576"/>
                  <a:pt x="1607419" y="192505"/>
                </a:cubicBezTo>
                <a:lnTo>
                  <a:pt x="866274" y="202130"/>
                </a:lnTo>
                <a:cubicBezTo>
                  <a:pt x="836404" y="212087"/>
                  <a:pt x="828628" y="213167"/>
                  <a:pt x="798897" y="231006"/>
                </a:cubicBezTo>
                <a:cubicBezTo>
                  <a:pt x="779058" y="242909"/>
                  <a:pt x="762627" y="260914"/>
                  <a:pt x="741146" y="269507"/>
                </a:cubicBezTo>
                <a:cubicBezTo>
                  <a:pt x="569064" y="338340"/>
                  <a:pt x="823241" y="233706"/>
                  <a:pt x="644893" y="317634"/>
                </a:cubicBezTo>
                <a:cubicBezTo>
                  <a:pt x="607154" y="335394"/>
                  <a:pt x="565418" y="344744"/>
                  <a:pt x="529390" y="365760"/>
                </a:cubicBezTo>
                <a:cubicBezTo>
                  <a:pt x="393711" y="444906"/>
                  <a:pt x="456745" y="420892"/>
                  <a:pt x="346510" y="452387"/>
                </a:cubicBezTo>
                <a:cubicBezTo>
                  <a:pt x="295843" y="503054"/>
                  <a:pt x="342424" y="464056"/>
                  <a:pt x="269508" y="500514"/>
                </a:cubicBezTo>
                <a:cubicBezTo>
                  <a:pt x="194880" y="537828"/>
                  <a:pt x="284330" y="505199"/>
                  <a:pt x="211756" y="529389"/>
                </a:cubicBezTo>
                <a:cubicBezTo>
                  <a:pt x="198922" y="539014"/>
                  <a:pt x="187183" y="550306"/>
                  <a:pt x="173255" y="558265"/>
                </a:cubicBezTo>
                <a:cubicBezTo>
                  <a:pt x="164446" y="563299"/>
                  <a:pt x="152821" y="562262"/>
                  <a:pt x="144379" y="567890"/>
                </a:cubicBezTo>
                <a:cubicBezTo>
                  <a:pt x="72279" y="615957"/>
                  <a:pt x="155288" y="583505"/>
                  <a:pt x="86628" y="606391"/>
                </a:cubicBezTo>
                <a:cubicBezTo>
                  <a:pt x="77003" y="619225"/>
                  <a:pt x="65711" y="630964"/>
                  <a:pt x="57752" y="644892"/>
                </a:cubicBezTo>
                <a:cubicBezTo>
                  <a:pt x="51159" y="656431"/>
                  <a:pt x="41181" y="702893"/>
                  <a:pt x="38502" y="712269"/>
                </a:cubicBezTo>
                <a:cubicBezTo>
                  <a:pt x="35715" y="722025"/>
                  <a:pt x="31546" y="731356"/>
                  <a:pt x="28876" y="741145"/>
                </a:cubicBezTo>
                <a:cubicBezTo>
                  <a:pt x="11466" y="804981"/>
                  <a:pt x="11224" y="810159"/>
                  <a:pt x="0" y="866274"/>
                </a:cubicBezTo>
                <a:cubicBezTo>
                  <a:pt x="3209" y="943276"/>
                  <a:pt x="-1273" y="1020986"/>
                  <a:pt x="9626" y="1097280"/>
                </a:cubicBezTo>
                <a:cubicBezTo>
                  <a:pt x="11895" y="1113161"/>
                  <a:pt x="31328" y="1121432"/>
                  <a:pt x="38502" y="1135781"/>
                </a:cubicBezTo>
                <a:cubicBezTo>
                  <a:pt x="48003" y="1154783"/>
                  <a:pt x="45926" y="1184237"/>
                  <a:pt x="57752" y="1203158"/>
                </a:cubicBezTo>
                <a:cubicBezTo>
                  <a:pt x="90675" y="1255836"/>
                  <a:pt x="149395" y="1301917"/>
                  <a:pt x="202131" y="1328286"/>
                </a:cubicBezTo>
                <a:cubicBezTo>
                  <a:pt x="214965" y="1334703"/>
                  <a:pt x="227020" y="1343000"/>
                  <a:pt x="240632" y="1347537"/>
                </a:cubicBezTo>
                <a:cubicBezTo>
                  <a:pt x="256152" y="1352710"/>
                  <a:pt x="272716" y="1353954"/>
                  <a:pt x="288758" y="1357162"/>
                </a:cubicBezTo>
                <a:cubicBezTo>
                  <a:pt x="298383" y="1363579"/>
                  <a:pt x="307001" y="1371855"/>
                  <a:pt x="317634" y="1376412"/>
                </a:cubicBezTo>
                <a:cubicBezTo>
                  <a:pt x="329793" y="1381623"/>
                  <a:pt x="344649" y="1379475"/>
                  <a:pt x="356135" y="1386038"/>
                </a:cubicBezTo>
                <a:cubicBezTo>
                  <a:pt x="367954" y="1392792"/>
                  <a:pt x="373112" y="1408303"/>
                  <a:pt x="385011" y="1414914"/>
                </a:cubicBezTo>
                <a:cubicBezTo>
                  <a:pt x="402749" y="1424769"/>
                  <a:pt x="423512" y="1427747"/>
                  <a:pt x="442763" y="1434164"/>
                </a:cubicBezTo>
                <a:cubicBezTo>
                  <a:pt x="520893" y="1512297"/>
                  <a:pt x="419655" y="1420960"/>
                  <a:pt x="510139" y="1472665"/>
                </a:cubicBezTo>
                <a:cubicBezTo>
                  <a:pt x="521958" y="1479419"/>
                  <a:pt x="527116" y="1494930"/>
                  <a:pt x="539015" y="1501541"/>
                </a:cubicBezTo>
                <a:cubicBezTo>
                  <a:pt x="569059" y="1518232"/>
                  <a:pt x="611721" y="1523045"/>
                  <a:pt x="644893" y="1530417"/>
                </a:cubicBezTo>
                <a:cubicBezTo>
                  <a:pt x="657807" y="1533287"/>
                  <a:pt x="670560" y="1536834"/>
                  <a:pt x="683394" y="1540042"/>
                </a:cubicBezTo>
                <a:cubicBezTo>
                  <a:pt x="689811" y="1549667"/>
                  <a:pt x="693020" y="1562501"/>
                  <a:pt x="702645" y="1568918"/>
                </a:cubicBezTo>
                <a:cubicBezTo>
                  <a:pt x="713652" y="1576256"/>
                  <a:pt x="727934" y="1579204"/>
                  <a:pt x="741146" y="1578543"/>
                </a:cubicBezTo>
                <a:cubicBezTo>
                  <a:pt x="792816" y="1575959"/>
                  <a:pt x="843595" y="1563588"/>
                  <a:pt x="895150" y="1559292"/>
                </a:cubicBezTo>
                <a:cubicBezTo>
                  <a:pt x="959177" y="1553956"/>
                  <a:pt x="1023487" y="1552875"/>
                  <a:pt x="1087655" y="1549667"/>
                </a:cubicBezTo>
                <a:cubicBezTo>
                  <a:pt x="1100489" y="1546459"/>
                  <a:pt x="1113485" y="1543843"/>
                  <a:pt x="1126156" y="1540042"/>
                </a:cubicBezTo>
                <a:cubicBezTo>
                  <a:pt x="1145592" y="1534211"/>
                  <a:pt x="1164222" y="1525712"/>
                  <a:pt x="1183908" y="1520791"/>
                </a:cubicBezTo>
                <a:cubicBezTo>
                  <a:pt x="1196742" y="1517583"/>
                  <a:pt x="1209437" y="1513760"/>
                  <a:pt x="1222409" y="1511166"/>
                </a:cubicBezTo>
                <a:cubicBezTo>
                  <a:pt x="1241546" y="1507339"/>
                  <a:pt x="1261227" y="1506274"/>
                  <a:pt x="1280160" y="1501541"/>
                </a:cubicBezTo>
                <a:cubicBezTo>
                  <a:pt x="1440382" y="1461485"/>
                  <a:pt x="1256931" y="1502867"/>
                  <a:pt x="1376413" y="1463040"/>
                </a:cubicBezTo>
                <a:cubicBezTo>
                  <a:pt x="1376427" y="1463035"/>
                  <a:pt x="1472658" y="1438978"/>
                  <a:pt x="1491916" y="1434164"/>
                </a:cubicBezTo>
                <a:lnTo>
                  <a:pt x="1530417" y="1424539"/>
                </a:lnTo>
                <a:cubicBezTo>
                  <a:pt x="1549668" y="1411705"/>
                  <a:pt x="1565724" y="1391650"/>
                  <a:pt x="1588169" y="1386038"/>
                </a:cubicBezTo>
                <a:cubicBezTo>
                  <a:pt x="1646354" y="1371491"/>
                  <a:pt x="1614123" y="1380594"/>
                  <a:pt x="1684422" y="1357162"/>
                </a:cubicBezTo>
                <a:lnTo>
                  <a:pt x="1742173" y="1337911"/>
                </a:lnTo>
                <a:cubicBezTo>
                  <a:pt x="1751798" y="1334703"/>
                  <a:pt x="1761100" y="1330276"/>
                  <a:pt x="1771049" y="1328286"/>
                </a:cubicBezTo>
                <a:cubicBezTo>
                  <a:pt x="1787091" y="1325078"/>
                  <a:pt x="1803234" y="1322340"/>
                  <a:pt x="1819175" y="1318661"/>
                </a:cubicBezTo>
                <a:cubicBezTo>
                  <a:pt x="1844955" y="1312712"/>
                  <a:pt x="1869986" y="1303152"/>
                  <a:pt x="1896177" y="1299410"/>
                </a:cubicBezTo>
                <a:lnTo>
                  <a:pt x="2030931" y="1280160"/>
                </a:lnTo>
                <a:cubicBezTo>
                  <a:pt x="2061021" y="1260100"/>
                  <a:pt x="2073097" y="1251387"/>
                  <a:pt x="2107933" y="1232034"/>
                </a:cubicBezTo>
                <a:cubicBezTo>
                  <a:pt x="2120476" y="1225066"/>
                  <a:pt x="2134130" y="1220165"/>
                  <a:pt x="2146434" y="1212783"/>
                </a:cubicBezTo>
                <a:cubicBezTo>
                  <a:pt x="2166273" y="1200879"/>
                  <a:pt x="2184935" y="1187116"/>
                  <a:pt x="2204186" y="1174282"/>
                </a:cubicBezTo>
                <a:cubicBezTo>
                  <a:pt x="2220578" y="1163354"/>
                  <a:pt x="2259629" y="1138090"/>
                  <a:pt x="2271563" y="1126156"/>
                </a:cubicBezTo>
                <a:cubicBezTo>
                  <a:pt x="2282906" y="1114813"/>
                  <a:pt x="2289095" y="1098998"/>
                  <a:pt x="2300438" y="1087655"/>
                </a:cubicBezTo>
                <a:cubicBezTo>
                  <a:pt x="2308618" y="1079475"/>
                  <a:pt x="2320668" y="1076090"/>
                  <a:pt x="2329314" y="1068404"/>
                </a:cubicBezTo>
                <a:cubicBezTo>
                  <a:pt x="2349662" y="1050317"/>
                  <a:pt x="2365286" y="1026986"/>
                  <a:pt x="2387066" y="1010652"/>
                </a:cubicBezTo>
                <a:cubicBezTo>
                  <a:pt x="2399900" y="1001027"/>
                  <a:pt x="2414224" y="993120"/>
                  <a:pt x="2425567" y="981777"/>
                </a:cubicBezTo>
                <a:cubicBezTo>
                  <a:pt x="2436911" y="970434"/>
                  <a:pt x="2445119" y="956330"/>
                  <a:pt x="2454443" y="943276"/>
                </a:cubicBezTo>
                <a:cubicBezTo>
                  <a:pt x="2461167" y="933863"/>
                  <a:pt x="2464660" y="921627"/>
                  <a:pt x="2473693" y="914400"/>
                </a:cubicBezTo>
                <a:cubicBezTo>
                  <a:pt x="2481616" y="908062"/>
                  <a:pt x="2492944" y="907983"/>
                  <a:pt x="2502569" y="904775"/>
                </a:cubicBezTo>
                <a:lnTo>
                  <a:pt x="2560320" y="847023"/>
                </a:lnTo>
                <a:cubicBezTo>
                  <a:pt x="2569945" y="837398"/>
                  <a:pt x="2581645" y="829473"/>
                  <a:pt x="2589196" y="818147"/>
                </a:cubicBezTo>
                <a:cubicBezTo>
                  <a:pt x="2617346" y="775923"/>
                  <a:pt x="2601506" y="798526"/>
                  <a:pt x="2637323" y="750770"/>
                </a:cubicBezTo>
                <a:cubicBezTo>
                  <a:pt x="2640531" y="741145"/>
                  <a:pt x="2640610" y="729817"/>
                  <a:pt x="2646948" y="721895"/>
                </a:cubicBezTo>
                <a:cubicBezTo>
                  <a:pt x="2660519" y="704932"/>
                  <a:pt x="2685676" y="699360"/>
                  <a:pt x="2704699" y="693019"/>
                </a:cubicBezTo>
                <a:cubicBezTo>
                  <a:pt x="2722347" y="640078"/>
                  <a:pt x="2703722" y="687511"/>
                  <a:pt x="2733575" y="635267"/>
                </a:cubicBezTo>
                <a:cubicBezTo>
                  <a:pt x="2740694" y="622809"/>
                  <a:pt x="2745707" y="609224"/>
                  <a:pt x="2752826" y="596766"/>
                </a:cubicBezTo>
                <a:cubicBezTo>
                  <a:pt x="2795299" y="522438"/>
                  <a:pt x="2796386" y="521800"/>
                  <a:pt x="2829828" y="471638"/>
                </a:cubicBezTo>
                <a:cubicBezTo>
                  <a:pt x="2833036" y="455596"/>
                  <a:pt x="2833709" y="438829"/>
                  <a:pt x="2839453" y="423511"/>
                </a:cubicBezTo>
                <a:cubicBezTo>
                  <a:pt x="2843515" y="412680"/>
                  <a:pt x="2852965" y="404680"/>
                  <a:pt x="2858704" y="394636"/>
                </a:cubicBezTo>
                <a:cubicBezTo>
                  <a:pt x="2865823" y="382178"/>
                  <a:pt x="2872302" y="369323"/>
                  <a:pt x="2877954" y="356135"/>
                </a:cubicBezTo>
                <a:cubicBezTo>
                  <a:pt x="2881951" y="346809"/>
                  <a:pt x="2882652" y="336128"/>
                  <a:pt x="2887579" y="327259"/>
                </a:cubicBezTo>
                <a:cubicBezTo>
                  <a:pt x="2898815" y="307034"/>
                  <a:pt x="2926080" y="269507"/>
                  <a:pt x="2926080" y="269507"/>
                </a:cubicBezTo>
                <a:cubicBezTo>
                  <a:pt x="2929289" y="256673"/>
                  <a:pt x="2935706" y="244235"/>
                  <a:pt x="2935706" y="231006"/>
                </a:cubicBezTo>
                <a:cubicBezTo>
                  <a:pt x="2935706" y="216222"/>
                  <a:pt x="2926380" y="164229"/>
                  <a:pt x="2916455" y="144379"/>
                </a:cubicBezTo>
                <a:cubicBezTo>
                  <a:pt x="2911282" y="134032"/>
                  <a:pt x="2902378" y="125850"/>
                  <a:pt x="2897205" y="115503"/>
                </a:cubicBezTo>
                <a:cubicBezTo>
                  <a:pt x="2892668" y="106428"/>
                  <a:pt x="2893917" y="94550"/>
                  <a:pt x="2887579" y="86627"/>
                </a:cubicBezTo>
                <a:cubicBezTo>
                  <a:pt x="2877706" y="74286"/>
                  <a:pt x="2830672" y="54108"/>
                  <a:pt x="2820203" y="48126"/>
                </a:cubicBezTo>
                <a:cubicBezTo>
                  <a:pt x="2810159" y="42387"/>
                  <a:pt x="2801960" y="33433"/>
                  <a:pt x="2791327" y="28876"/>
                </a:cubicBezTo>
                <a:cubicBezTo>
                  <a:pt x="2779168" y="23665"/>
                  <a:pt x="2765740" y="22120"/>
                  <a:pt x="2752826" y="19250"/>
                </a:cubicBezTo>
                <a:cubicBezTo>
                  <a:pt x="2642803" y="-5200"/>
                  <a:pt x="2760130" y="23482"/>
                  <a:pt x="2666198" y="0"/>
                </a:cubicBezTo>
                <a:cubicBezTo>
                  <a:pt x="2605238" y="3208"/>
                  <a:pt x="2544152" y="4556"/>
                  <a:pt x="2483318" y="9625"/>
                </a:cubicBezTo>
                <a:cubicBezTo>
                  <a:pt x="2467015" y="10984"/>
                  <a:pt x="2450461" y="13377"/>
                  <a:pt x="2435192" y="19250"/>
                </a:cubicBezTo>
                <a:cubicBezTo>
                  <a:pt x="2408408" y="29552"/>
                  <a:pt x="2385414" y="48676"/>
                  <a:pt x="2358190" y="57751"/>
                </a:cubicBezTo>
                <a:cubicBezTo>
                  <a:pt x="2288975" y="80824"/>
                  <a:pt x="2375389" y="52838"/>
                  <a:pt x="2290813" y="77002"/>
                </a:cubicBezTo>
                <a:cubicBezTo>
                  <a:pt x="2263387" y="84838"/>
                  <a:pt x="2253527" y="91953"/>
                  <a:pt x="2223436" y="96252"/>
                </a:cubicBezTo>
                <a:cubicBezTo>
                  <a:pt x="2191516" y="100812"/>
                  <a:pt x="2159268" y="102669"/>
                  <a:pt x="2127184" y="105878"/>
                </a:cubicBezTo>
                <a:cubicBezTo>
                  <a:pt x="2117559" y="112295"/>
                  <a:pt x="2108655" y="119955"/>
                  <a:pt x="2098308" y="125128"/>
                </a:cubicBezTo>
                <a:cubicBezTo>
                  <a:pt x="2089233" y="129665"/>
                  <a:pt x="2079275" y="132293"/>
                  <a:pt x="2069432" y="134754"/>
                </a:cubicBezTo>
                <a:cubicBezTo>
                  <a:pt x="1995698" y="153188"/>
                  <a:pt x="1925053" y="150796"/>
                  <a:pt x="1896177" y="154004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8383292" y="4529527"/>
            <a:ext cx="3475032" cy="2271562"/>
          </a:xfrm>
          <a:custGeom>
            <a:avLst/>
            <a:gdLst>
              <a:gd name="connsiteX0" fmla="*/ 336884 w 2829827"/>
              <a:gd name="connsiteY0" fmla="*/ 1270535 h 2271562"/>
              <a:gd name="connsiteX1" fmla="*/ 336884 w 2829827"/>
              <a:gd name="connsiteY1" fmla="*/ 1270535 h 2271562"/>
              <a:gd name="connsiteX2" fmla="*/ 365760 w 2829827"/>
              <a:gd name="connsiteY2" fmla="*/ 1193533 h 2271562"/>
              <a:gd name="connsiteX3" fmla="*/ 375385 w 2829827"/>
              <a:gd name="connsiteY3" fmla="*/ 1155032 h 2271562"/>
              <a:gd name="connsiteX4" fmla="*/ 413886 w 2829827"/>
              <a:gd name="connsiteY4" fmla="*/ 1087655 h 2271562"/>
              <a:gd name="connsiteX5" fmla="*/ 452387 w 2829827"/>
              <a:gd name="connsiteY5" fmla="*/ 991402 h 2271562"/>
              <a:gd name="connsiteX6" fmla="*/ 481263 w 2829827"/>
              <a:gd name="connsiteY6" fmla="*/ 952901 h 2271562"/>
              <a:gd name="connsiteX7" fmla="*/ 510139 w 2829827"/>
              <a:gd name="connsiteY7" fmla="*/ 866274 h 2271562"/>
              <a:gd name="connsiteX8" fmla="*/ 529389 w 2829827"/>
              <a:gd name="connsiteY8" fmla="*/ 779646 h 2271562"/>
              <a:gd name="connsiteX9" fmla="*/ 577516 w 2829827"/>
              <a:gd name="connsiteY9" fmla="*/ 702644 h 2271562"/>
              <a:gd name="connsiteX10" fmla="*/ 644892 w 2829827"/>
              <a:gd name="connsiteY10" fmla="*/ 510139 h 2271562"/>
              <a:gd name="connsiteX11" fmla="*/ 673768 w 2829827"/>
              <a:gd name="connsiteY11" fmla="*/ 423512 h 2271562"/>
              <a:gd name="connsiteX12" fmla="*/ 712269 w 2829827"/>
              <a:gd name="connsiteY12" fmla="*/ 356135 h 2271562"/>
              <a:gd name="connsiteX13" fmla="*/ 741145 w 2829827"/>
              <a:gd name="connsiteY13" fmla="*/ 327259 h 2271562"/>
              <a:gd name="connsiteX14" fmla="*/ 760396 w 2829827"/>
              <a:gd name="connsiteY14" fmla="*/ 298383 h 2271562"/>
              <a:gd name="connsiteX15" fmla="*/ 798897 w 2829827"/>
              <a:gd name="connsiteY15" fmla="*/ 250257 h 2271562"/>
              <a:gd name="connsiteX16" fmla="*/ 827772 w 2829827"/>
              <a:gd name="connsiteY16" fmla="*/ 211756 h 2271562"/>
              <a:gd name="connsiteX17" fmla="*/ 856648 w 2829827"/>
              <a:gd name="connsiteY17" fmla="*/ 182880 h 2271562"/>
              <a:gd name="connsiteX18" fmla="*/ 885524 w 2829827"/>
              <a:gd name="connsiteY18" fmla="*/ 144379 h 2271562"/>
              <a:gd name="connsiteX19" fmla="*/ 933650 w 2829827"/>
              <a:gd name="connsiteY19" fmla="*/ 86627 h 2271562"/>
              <a:gd name="connsiteX20" fmla="*/ 1222408 w 2829827"/>
              <a:gd name="connsiteY20" fmla="*/ 86627 h 2271562"/>
              <a:gd name="connsiteX21" fmla="*/ 1328286 w 2829827"/>
              <a:gd name="connsiteY21" fmla="*/ 57752 h 2271562"/>
              <a:gd name="connsiteX22" fmla="*/ 1395663 w 2829827"/>
              <a:gd name="connsiteY22" fmla="*/ 48126 h 2271562"/>
              <a:gd name="connsiteX23" fmla="*/ 1434164 w 2829827"/>
              <a:gd name="connsiteY23" fmla="*/ 28876 h 2271562"/>
              <a:gd name="connsiteX24" fmla="*/ 1463040 w 2829827"/>
              <a:gd name="connsiteY24" fmla="*/ 9625 h 2271562"/>
              <a:gd name="connsiteX25" fmla="*/ 1491916 w 2829827"/>
              <a:gd name="connsiteY25" fmla="*/ 0 h 2271562"/>
              <a:gd name="connsiteX26" fmla="*/ 1559292 w 2829827"/>
              <a:gd name="connsiteY26" fmla="*/ 19250 h 2271562"/>
              <a:gd name="connsiteX27" fmla="*/ 1597793 w 2829827"/>
              <a:gd name="connsiteY27" fmla="*/ 28876 h 2271562"/>
              <a:gd name="connsiteX28" fmla="*/ 1626669 w 2829827"/>
              <a:gd name="connsiteY28" fmla="*/ 38501 h 2271562"/>
              <a:gd name="connsiteX29" fmla="*/ 1751798 w 2829827"/>
              <a:gd name="connsiteY29" fmla="*/ 48126 h 2271562"/>
              <a:gd name="connsiteX30" fmla="*/ 1828800 w 2829827"/>
              <a:gd name="connsiteY30" fmla="*/ 77002 h 2271562"/>
              <a:gd name="connsiteX31" fmla="*/ 1857676 w 2829827"/>
              <a:gd name="connsiteY31" fmla="*/ 96253 h 2271562"/>
              <a:gd name="connsiteX32" fmla="*/ 1934678 w 2829827"/>
              <a:gd name="connsiteY32" fmla="*/ 134754 h 2271562"/>
              <a:gd name="connsiteX33" fmla="*/ 1982804 w 2829827"/>
              <a:gd name="connsiteY33" fmla="*/ 163629 h 2271562"/>
              <a:gd name="connsiteX34" fmla="*/ 2069431 w 2829827"/>
              <a:gd name="connsiteY34" fmla="*/ 211756 h 2271562"/>
              <a:gd name="connsiteX35" fmla="*/ 2107932 w 2829827"/>
              <a:gd name="connsiteY35" fmla="*/ 240632 h 2271562"/>
              <a:gd name="connsiteX36" fmla="*/ 2136808 w 2829827"/>
              <a:gd name="connsiteY36" fmla="*/ 259882 h 2271562"/>
              <a:gd name="connsiteX37" fmla="*/ 2223436 w 2829827"/>
              <a:gd name="connsiteY37" fmla="*/ 308008 h 2271562"/>
              <a:gd name="connsiteX38" fmla="*/ 2252311 w 2829827"/>
              <a:gd name="connsiteY38" fmla="*/ 336884 h 2271562"/>
              <a:gd name="connsiteX39" fmla="*/ 2310063 w 2829827"/>
              <a:gd name="connsiteY39" fmla="*/ 365760 h 2271562"/>
              <a:gd name="connsiteX40" fmla="*/ 2348564 w 2829827"/>
              <a:gd name="connsiteY40" fmla="*/ 385010 h 2271562"/>
              <a:gd name="connsiteX41" fmla="*/ 2406316 w 2829827"/>
              <a:gd name="connsiteY41" fmla="*/ 413886 h 2271562"/>
              <a:gd name="connsiteX42" fmla="*/ 2464067 w 2829827"/>
              <a:gd name="connsiteY42" fmla="*/ 471638 h 2271562"/>
              <a:gd name="connsiteX43" fmla="*/ 2483318 w 2829827"/>
              <a:gd name="connsiteY43" fmla="*/ 500514 h 2271562"/>
              <a:gd name="connsiteX44" fmla="*/ 2512193 w 2829827"/>
              <a:gd name="connsiteY44" fmla="*/ 519764 h 2271562"/>
              <a:gd name="connsiteX45" fmla="*/ 2531444 w 2829827"/>
              <a:gd name="connsiteY45" fmla="*/ 548640 h 2271562"/>
              <a:gd name="connsiteX46" fmla="*/ 2560320 w 2829827"/>
              <a:gd name="connsiteY46" fmla="*/ 577516 h 2271562"/>
              <a:gd name="connsiteX47" fmla="*/ 2579570 w 2829827"/>
              <a:gd name="connsiteY47" fmla="*/ 616017 h 2271562"/>
              <a:gd name="connsiteX48" fmla="*/ 2646947 w 2829827"/>
              <a:gd name="connsiteY48" fmla="*/ 712269 h 2271562"/>
              <a:gd name="connsiteX49" fmla="*/ 2666198 w 2829827"/>
              <a:gd name="connsiteY49" fmla="*/ 741145 h 2271562"/>
              <a:gd name="connsiteX50" fmla="*/ 2695073 w 2829827"/>
              <a:gd name="connsiteY50" fmla="*/ 779646 h 2271562"/>
              <a:gd name="connsiteX51" fmla="*/ 2733575 w 2829827"/>
              <a:gd name="connsiteY51" fmla="*/ 837398 h 2271562"/>
              <a:gd name="connsiteX52" fmla="*/ 2743200 w 2829827"/>
              <a:gd name="connsiteY52" fmla="*/ 885524 h 2271562"/>
              <a:gd name="connsiteX53" fmla="*/ 2752825 w 2829827"/>
              <a:gd name="connsiteY53" fmla="*/ 914400 h 2271562"/>
              <a:gd name="connsiteX54" fmla="*/ 2772076 w 2829827"/>
              <a:gd name="connsiteY54" fmla="*/ 1010653 h 2271562"/>
              <a:gd name="connsiteX55" fmla="*/ 2791326 w 2829827"/>
              <a:gd name="connsiteY55" fmla="*/ 1058779 h 2271562"/>
              <a:gd name="connsiteX56" fmla="*/ 2829827 w 2829827"/>
              <a:gd name="connsiteY56" fmla="*/ 1116530 h 2271562"/>
              <a:gd name="connsiteX57" fmla="*/ 2820202 w 2829827"/>
              <a:gd name="connsiteY57" fmla="*/ 1183907 h 2271562"/>
              <a:gd name="connsiteX58" fmla="*/ 2810577 w 2829827"/>
              <a:gd name="connsiteY58" fmla="*/ 1212783 h 2271562"/>
              <a:gd name="connsiteX59" fmla="*/ 2800951 w 2829827"/>
              <a:gd name="connsiteY59" fmla="*/ 1251284 h 2271562"/>
              <a:gd name="connsiteX60" fmla="*/ 2781701 w 2829827"/>
              <a:gd name="connsiteY60" fmla="*/ 1309036 h 2271562"/>
              <a:gd name="connsiteX61" fmla="*/ 2752825 w 2829827"/>
              <a:gd name="connsiteY61" fmla="*/ 1405288 h 2271562"/>
              <a:gd name="connsiteX62" fmla="*/ 2714324 w 2829827"/>
              <a:gd name="connsiteY62" fmla="*/ 1491916 h 2271562"/>
              <a:gd name="connsiteX63" fmla="*/ 2704699 w 2829827"/>
              <a:gd name="connsiteY63" fmla="*/ 1530417 h 2271562"/>
              <a:gd name="connsiteX64" fmla="*/ 2685448 w 2829827"/>
              <a:gd name="connsiteY64" fmla="*/ 1588168 h 2271562"/>
              <a:gd name="connsiteX65" fmla="*/ 2656572 w 2829827"/>
              <a:gd name="connsiteY65" fmla="*/ 1674796 h 2271562"/>
              <a:gd name="connsiteX66" fmla="*/ 2637322 w 2829827"/>
              <a:gd name="connsiteY66" fmla="*/ 1732547 h 2271562"/>
              <a:gd name="connsiteX67" fmla="*/ 2579570 w 2829827"/>
              <a:gd name="connsiteY67" fmla="*/ 1761423 h 2271562"/>
              <a:gd name="connsiteX68" fmla="*/ 2512193 w 2829827"/>
              <a:gd name="connsiteY68" fmla="*/ 1799924 h 2271562"/>
              <a:gd name="connsiteX69" fmla="*/ 2464067 w 2829827"/>
              <a:gd name="connsiteY69" fmla="*/ 1828800 h 2271562"/>
              <a:gd name="connsiteX70" fmla="*/ 2435191 w 2829827"/>
              <a:gd name="connsiteY70" fmla="*/ 1838425 h 2271562"/>
              <a:gd name="connsiteX71" fmla="*/ 2358189 w 2829827"/>
              <a:gd name="connsiteY71" fmla="*/ 1867301 h 2271562"/>
              <a:gd name="connsiteX72" fmla="*/ 2319688 w 2829827"/>
              <a:gd name="connsiteY72" fmla="*/ 1886552 h 2271562"/>
              <a:gd name="connsiteX73" fmla="*/ 2271562 w 2829827"/>
              <a:gd name="connsiteY73" fmla="*/ 1896177 h 2271562"/>
              <a:gd name="connsiteX74" fmla="*/ 2204185 w 2829827"/>
              <a:gd name="connsiteY74" fmla="*/ 1915427 h 2271562"/>
              <a:gd name="connsiteX75" fmla="*/ 2127183 w 2829827"/>
              <a:gd name="connsiteY75" fmla="*/ 1934678 h 2271562"/>
              <a:gd name="connsiteX76" fmla="*/ 2069431 w 2829827"/>
              <a:gd name="connsiteY76" fmla="*/ 1963554 h 2271562"/>
              <a:gd name="connsiteX77" fmla="*/ 2021305 w 2829827"/>
              <a:gd name="connsiteY77" fmla="*/ 1992429 h 2271562"/>
              <a:gd name="connsiteX78" fmla="*/ 1973179 w 2829827"/>
              <a:gd name="connsiteY78" fmla="*/ 2002055 h 2271562"/>
              <a:gd name="connsiteX79" fmla="*/ 1848050 w 2829827"/>
              <a:gd name="connsiteY79" fmla="*/ 2059806 h 2271562"/>
              <a:gd name="connsiteX80" fmla="*/ 1732547 w 2829827"/>
              <a:gd name="connsiteY80" fmla="*/ 2088682 h 2271562"/>
              <a:gd name="connsiteX81" fmla="*/ 1703671 w 2829827"/>
              <a:gd name="connsiteY81" fmla="*/ 2098307 h 2271562"/>
              <a:gd name="connsiteX82" fmla="*/ 1665170 w 2829827"/>
              <a:gd name="connsiteY82" fmla="*/ 2107933 h 2271562"/>
              <a:gd name="connsiteX83" fmla="*/ 1607419 w 2829827"/>
              <a:gd name="connsiteY83" fmla="*/ 2117558 h 2271562"/>
              <a:gd name="connsiteX84" fmla="*/ 1501541 w 2829827"/>
              <a:gd name="connsiteY84" fmla="*/ 2165684 h 2271562"/>
              <a:gd name="connsiteX85" fmla="*/ 1453415 w 2829827"/>
              <a:gd name="connsiteY85" fmla="*/ 2175309 h 2271562"/>
              <a:gd name="connsiteX86" fmla="*/ 1414913 w 2829827"/>
              <a:gd name="connsiteY86" fmla="*/ 2194560 h 2271562"/>
              <a:gd name="connsiteX87" fmla="*/ 1280160 w 2829827"/>
              <a:gd name="connsiteY87" fmla="*/ 2213810 h 2271562"/>
              <a:gd name="connsiteX88" fmla="*/ 1232033 w 2829827"/>
              <a:gd name="connsiteY88" fmla="*/ 2223436 h 2271562"/>
              <a:gd name="connsiteX89" fmla="*/ 1193532 w 2829827"/>
              <a:gd name="connsiteY89" fmla="*/ 2233061 h 2271562"/>
              <a:gd name="connsiteX90" fmla="*/ 1078029 w 2829827"/>
              <a:gd name="connsiteY90" fmla="*/ 2223436 h 2271562"/>
              <a:gd name="connsiteX91" fmla="*/ 991402 w 2829827"/>
              <a:gd name="connsiteY91" fmla="*/ 2233061 h 2271562"/>
              <a:gd name="connsiteX92" fmla="*/ 895149 w 2829827"/>
              <a:gd name="connsiteY92" fmla="*/ 2242686 h 2271562"/>
              <a:gd name="connsiteX93" fmla="*/ 818147 w 2829827"/>
              <a:gd name="connsiteY93" fmla="*/ 2252312 h 2271562"/>
              <a:gd name="connsiteX94" fmla="*/ 433137 w 2829827"/>
              <a:gd name="connsiteY94" fmla="*/ 2252312 h 2271562"/>
              <a:gd name="connsiteX95" fmla="*/ 346509 w 2829827"/>
              <a:gd name="connsiteY95" fmla="*/ 2271562 h 2271562"/>
              <a:gd name="connsiteX96" fmla="*/ 288758 w 2829827"/>
              <a:gd name="connsiteY96" fmla="*/ 2261937 h 2271562"/>
              <a:gd name="connsiteX97" fmla="*/ 259882 w 2829827"/>
              <a:gd name="connsiteY97" fmla="*/ 2252312 h 2271562"/>
              <a:gd name="connsiteX98" fmla="*/ 211756 w 2829827"/>
              <a:gd name="connsiteY98" fmla="*/ 2242686 h 2271562"/>
              <a:gd name="connsiteX99" fmla="*/ 182880 w 2829827"/>
              <a:gd name="connsiteY99" fmla="*/ 2223436 h 2271562"/>
              <a:gd name="connsiteX100" fmla="*/ 154004 w 2829827"/>
              <a:gd name="connsiteY100" fmla="*/ 2194560 h 2271562"/>
              <a:gd name="connsiteX101" fmla="*/ 96252 w 2829827"/>
              <a:gd name="connsiteY101" fmla="*/ 2175309 h 2271562"/>
              <a:gd name="connsiteX102" fmla="*/ 77002 w 2829827"/>
              <a:gd name="connsiteY102" fmla="*/ 2146434 h 2271562"/>
              <a:gd name="connsiteX103" fmla="*/ 48126 w 2829827"/>
              <a:gd name="connsiteY103" fmla="*/ 2098307 h 2271562"/>
              <a:gd name="connsiteX104" fmla="*/ 19250 w 2829827"/>
              <a:gd name="connsiteY104" fmla="*/ 2059806 h 2271562"/>
              <a:gd name="connsiteX105" fmla="*/ 0 w 2829827"/>
              <a:gd name="connsiteY105" fmla="*/ 2030930 h 2271562"/>
              <a:gd name="connsiteX106" fmla="*/ 9625 w 2829827"/>
              <a:gd name="connsiteY106" fmla="*/ 1992429 h 2271562"/>
              <a:gd name="connsiteX107" fmla="*/ 19250 w 2829827"/>
              <a:gd name="connsiteY107" fmla="*/ 1925053 h 2271562"/>
              <a:gd name="connsiteX108" fmla="*/ 77002 w 2829827"/>
              <a:gd name="connsiteY108" fmla="*/ 1857676 h 2271562"/>
              <a:gd name="connsiteX109" fmla="*/ 115503 w 2829827"/>
              <a:gd name="connsiteY109" fmla="*/ 1771048 h 2271562"/>
              <a:gd name="connsiteX110" fmla="*/ 125128 w 2829827"/>
              <a:gd name="connsiteY110" fmla="*/ 1703672 h 2271562"/>
              <a:gd name="connsiteX111" fmla="*/ 144379 w 2829827"/>
              <a:gd name="connsiteY111" fmla="*/ 1674796 h 2271562"/>
              <a:gd name="connsiteX112" fmla="*/ 154004 w 2829827"/>
              <a:gd name="connsiteY112" fmla="*/ 1636295 h 2271562"/>
              <a:gd name="connsiteX113" fmla="*/ 173255 w 2829827"/>
              <a:gd name="connsiteY113" fmla="*/ 1568918 h 2271562"/>
              <a:gd name="connsiteX114" fmla="*/ 182880 w 2829827"/>
              <a:gd name="connsiteY114" fmla="*/ 1511166 h 2271562"/>
              <a:gd name="connsiteX115" fmla="*/ 202130 w 2829827"/>
              <a:gd name="connsiteY115" fmla="*/ 1453415 h 2271562"/>
              <a:gd name="connsiteX116" fmla="*/ 211756 w 2829827"/>
              <a:gd name="connsiteY116" fmla="*/ 1405288 h 2271562"/>
              <a:gd name="connsiteX117" fmla="*/ 240631 w 2829827"/>
              <a:gd name="connsiteY117" fmla="*/ 1376413 h 2271562"/>
              <a:gd name="connsiteX118" fmla="*/ 259882 w 2829827"/>
              <a:gd name="connsiteY118" fmla="*/ 1347537 h 2271562"/>
              <a:gd name="connsiteX119" fmla="*/ 288758 w 2829827"/>
              <a:gd name="connsiteY119" fmla="*/ 1318661 h 2271562"/>
              <a:gd name="connsiteX120" fmla="*/ 308008 w 2829827"/>
              <a:gd name="connsiteY120" fmla="*/ 1289785 h 2271562"/>
              <a:gd name="connsiteX121" fmla="*/ 336884 w 2829827"/>
              <a:gd name="connsiteY121" fmla="*/ 1270535 h 2271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2829827" h="2271562">
                <a:moveTo>
                  <a:pt x="336884" y="1270535"/>
                </a:moveTo>
                <a:lnTo>
                  <a:pt x="336884" y="1270535"/>
                </a:lnTo>
                <a:cubicBezTo>
                  <a:pt x="346509" y="1244868"/>
                  <a:pt x="357091" y="1219539"/>
                  <a:pt x="365760" y="1193533"/>
                </a:cubicBezTo>
                <a:cubicBezTo>
                  <a:pt x="369943" y="1180983"/>
                  <a:pt x="370740" y="1167418"/>
                  <a:pt x="375385" y="1155032"/>
                </a:cubicBezTo>
                <a:cubicBezTo>
                  <a:pt x="385852" y="1127119"/>
                  <a:pt x="397928" y="1111591"/>
                  <a:pt x="413886" y="1087655"/>
                </a:cubicBezTo>
                <a:cubicBezTo>
                  <a:pt x="426228" y="1050631"/>
                  <a:pt x="432156" y="1023771"/>
                  <a:pt x="452387" y="991402"/>
                </a:cubicBezTo>
                <a:cubicBezTo>
                  <a:pt x="460889" y="977798"/>
                  <a:pt x="471638" y="965735"/>
                  <a:pt x="481263" y="952901"/>
                </a:cubicBezTo>
                <a:cubicBezTo>
                  <a:pt x="490888" y="924025"/>
                  <a:pt x="501993" y="895601"/>
                  <a:pt x="510139" y="866274"/>
                </a:cubicBezTo>
                <a:cubicBezTo>
                  <a:pt x="518056" y="837773"/>
                  <a:pt x="518126" y="806998"/>
                  <a:pt x="529389" y="779646"/>
                </a:cubicBezTo>
                <a:cubicBezTo>
                  <a:pt x="540914" y="751658"/>
                  <a:pt x="561474" y="728311"/>
                  <a:pt x="577516" y="702644"/>
                </a:cubicBezTo>
                <a:cubicBezTo>
                  <a:pt x="632831" y="499816"/>
                  <a:pt x="575877" y="687606"/>
                  <a:pt x="644892" y="510139"/>
                </a:cubicBezTo>
                <a:cubicBezTo>
                  <a:pt x="655924" y="481771"/>
                  <a:pt x="661568" y="451398"/>
                  <a:pt x="673768" y="423512"/>
                </a:cubicBezTo>
                <a:cubicBezTo>
                  <a:pt x="684136" y="399814"/>
                  <a:pt x="697435" y="377326"/>
                  <a:pt x="712269" y="356135"/>
                </a:cubicBezTo>
                <a:cubicBezTo>
                  <a:pt x="720075" y="344983"/>
                  <a:pt x="732431" y="337716"/>
                  <a:pt x="741145" y="327259"/>
                </a:cubicBezTo>
                <a:cubicBezTo>
                  <a:pt x="748551" y="318372"/>
                  <a:pt x="753979" y="308008"/>
                  <a:pt x="760396" y="298383"/>
                </a:cubicBezTo>
                <a:cubicBezTo>
                  <a:pt x="779134" y="242167"/>
                  <a:pt x="755359" y="293795"/>
                  <a:pt x="798897" y="250257"/>
                </a:cubicBezTo>
                <a:cubicBezTo>
                  <a:pt x="810240" y="238914"/>
                  <a:pt x="817332" y="223936"/>
                  <a:pt x="827772" y="211756"/>
                </a:cubicBezTo>
                <a:cubicBezTo>
                  <a:pt x="836631" y="201421"/>
                  <a:pt x="847789" y="193215"/>
                  <a:pt x="856648" y="182880"/>
                </a:cubicBezTo>
                <a:cubicBezTo>
                  <a:pt x="867088" y="170700"/>
                  <a:pt x="875084" y="156559"/>
                  <a:pt x="885524" y="144379"/>
                </a:cubicBezTo>
                <a:cubicBezTo>
                  <a:pt x="941104" y="79536"/>
                  <a:pt x="891107" y="150443"/>
                  <a:pt x="933650" y="86627"/>
                </a:cubicBezTo>
                <a:cubicBezTo>
                  <a:pt x="1077998" y="99750"/>
                  <a:pt x="1042593" y="101612"/>
                  <a:pt x="1222408" y="86627"/>
                </a:cubicBezTo>
                <a:cubicBezTo>
                  <a:pt x="1346131" y="76317"/>
                  <a:pt x="1185931" y="78090"/>
                  <a:pt x="1328286" y="57752"/>
                </a:cubicBezTo>
                <a:lnTo>
                  <a:pt x="1395663" y="48126"/>
                </a:lnTo>
                <a:cubicBezTo>
                  <a:pt x="1408497" y="41709"/>
                  <a:pt x="1421706" y="35995"/>
                  <a:pt x="1434164" y="28876"/>
                </a:cubicBezTo>
                <a:cubicBezTo>
                  <a:pt x="1444208" y="23137"/>
                  <a:pt x="1452693" y="14798"/>
                  <a:pt x="1463040" y="9625"/>
                </a:cubicBezTo>
                <a:cubicBezTo>
                  <a:pt x="1472115" y="5088"/>
                  <a:pt x="1482291" y="3208"/>
                  <a:pt x="1491916" y="0"/>
                </a:cubicBezTo>
                <a:cubicBezTo>
                  <a:pt x="1612226" y="30077"/>
                  <a:pt x="1462673" y="-8356"/>
                  <a:pt x="1559292" y="19250"/>
                </a:cubicBezTo>
                <a:cubicBezTo>
                  <a:pt x="1572012" y="22884"/>
                  <a:pt x="1585073" y="25242"/>
                  <a:pt x="1597793" y="28876"/>
                </a:cubicBezTo>
                <a:cubicBezTo>
                  <a:pt x="1607549" y="31663"/>
                  <a:pt x="1616601" y="37243"/>
                  <a:pt x="1626669" y="38501"/>
                </a:cubicBezTo>
                <a:cubicBezTo>
                  <a:pt x="1668179" y="43690"/>
                  <a:pt x="1710088" y="44918"/>
                  <a:pt x="1751798" y="48126"/>
                </a:cubicBezTo>
                <a:cubicBezTo>
                  <a:pt x="1776782" y="56455"/>
                  <a:pt x="1805793" y="65499"/>
                  <a:pt x="1828800" y="77002"/>
                </a:cubicBezTo>
                <a:cubicBezTo>
                  <a:pt x="1839147" y="82175"/>
                  <a:pt x="1847520" y="90713"/>
                  <a:pt x="1857676" y="96253"/>
                </a:cubicBezTo>
                <a:cubicBezTo>
                  <a:pt x="1882869" y="109995"/>
                  <a:pt x="1910070" y="119990"/>
                  <a:pt x="1934678" y="134754"/>
                </a:cubicBezTo>
                <a:cubicBezTo>
                  <a:pt x="1950720" y="144379"/>
                  <a:pt x="1966450" y="154544"/>
                  <a:pt x="1982804" y="163629"/>
                </a:cubicBezTo>
                <a:cubicBezTo>
                  <a:pt x="2037839" y="194204"/>
                  <a:pt x="2009260" y="171642"/>
                  <a:pt x="2069431" y="211756"/>
                </a:cubicBezTo>
                <a:cubicBezTo>
                  <a:pt x="2082779" y="220655"/>
                  <a:pt x="2094878" y="231308"/>
                  <a:pt x="2107932" y="240632"/>
                </a:cubicBezTo>
                <a:cubicBezTo>
                  <a:pt x="2117345" y="247356"/>
                  <a:pt x="2126764" y="254143"/>
                  <a:pt x="2136808" y="259882"/>
                </a:cubicBezTo>
                <a:cubicBezTo>
                  <a:pt x="2175193" y="281816"/>
                  <a:pt x="2184973" y="279161"/>
                  <a:pt x="2223436" y="308008"/>
                </a:cubicBezTo>
                <a:cubicBezTo>
                  <a:pt x="2234326" y="316175"/>
                  <a:pt x="2241854" y="328170"/>
                  <a:pt x="2252311" y="336884"/>
                </a:cubicBezTo>
                <a:cubicBezTo>
                  <a:pt x="2284953" y="364087"/>
                  <a:pt x="2274313" y="350439"/>
                  <a:pt x="2310063" y="365760"/>
                </a:cubicBezTo>
                <a:cubicBezTo>
                  <a:pt x="2323251" y="371412"/>
                  <a:pt x="2335376" y="379358"/>
                  <a:pt x="2348564" y="385010"/>
                </a:cubicBezTo>
                <a:cubicBezTo>
                  <a:pt x="2380855" y="398849"/>
                  <a:pt x="2377617" y="388376"/>
                  <a:pt x="2406316" y="413886"/>
                </a:cubicBezTo>
                <a:cubicBezTo>
                  <a:pt x="2426664" y="431973"/>
                  <a:pt x="2448965" y="448986"/>
                  <a:pt x="2464067" y="471638"/>
                </a:cubicBezTo>
                <a:cubicBezTo>
                  <a:pt x="2470484" y="481263"/>
                  <a:pt x="2475138" y="492334"/>
                  <a:pt x="2483318" y="500514"/>
                </a:cubicBezTo>
                <a:cubicBezTo>
                  <a:pt x="2491498" y="508694"/>
                  <a:pt x="2502568" y="513347"/>
                  <a:pt x="2512193" y="519764"/>
                </a:cubicBezTo>
                <a:cubicBezTo>
                  <a:pt x="2518610" y="529389"/>
                  <a:pt x="2524038" y="539753"/>
                  <a:pt x="2531444" y="548640"/>
                </a:cubicBezTo>
                <a:cubicBezTo>
                  <a:pt x="2540158" y="559097"/>
                  <a:pt x="2552408" y="566439"/>
                  <a:pt x="2560320" y="577516"/>
                </a:cubicBezTo>
                <a:cubicBezTo>
                  <a:pt x="2568660" y="589192"/>
                  <a:pt x="2572188" y="603713"/>
                  <a:pt x="2579570" y="616017"/>
                </a:cubicBezTo>
                <a:cubicBezTo>
                  <a:pt x="2612758" y="671330"/>
                  <a:pt x="2614043" y="666205"/>
                  <a:pt x="2646947" y="712269"/>
                </a:cubicBezTo>
                <a:cubicBezTo>
                  <a:pt x="2653671" y="721682"/>
                  <a:pt x="2659474" y="731731"/>
                  <a:pt x="2666198" y="741145"/>
                </a:cubicBezTo>
                <a:cubicBezTo>
                  <a:pt x="2675522" y="754199"/>
                  <a:pt x="2685874" y="766504"/>
                  <a:pt x="2695073" y="779646"/>
                </a:cubicBezTo>
                <a:cubicBezTo>
                  <a:pt x="2708341" y="798600"/>
                  <a:pt x="2733575" y="837398"/>
                  <a:pt x="2733575" y="837398"/>
                </a:cubicBezTo>
                <a:cubicBezTo>
                  <a:pt x="2736783" y="853440"/>
                  <a:pt x="2739232" y="869653"/>
                  <a:pt x="2743200" y="885524"/>
                </a:cubicBezTo>
                <a:cubicBezTo>
                  <a:pt x="2745661" y="895367"/>
                  <a:pt x="2750835" y="904451"/>
                  <a:pt x="2752825" y="914400"/>
                </a:cubicBezTo>
                <a:cubicBezTo>
                  <a:pt x="2768001" y="990282"/>
                  <a:pt x="2753435" y="960943"/>
                  <a:pt x="2772076" y="1010653"/>
                </a:cubicBezTo>
                <a:cubicBezTo>
                  <a:pt x="2778143" y="1026831"/>
                  <a:pt x="2783053" y="1043611"/>
                  <a:pt x="2791326" y="1058779"/>
                </a:cubicBezTo>
                <a:cubicBezTo>
                  <a:pt x="2802405" y="1079090"/>
                  <a:pt x="2829827" y="1116530"/>
                  <a:pt x="2829827" y="1116530"/>
                </a:cubicBezTo>
                <a:cubicBezTo>
                  <a:pt x="2826619" y="1138989"/>
                  <a:pt x="2824651" y="1161661"/>
                  <a:pt x="2820202" y="1183907"/>
                </a:cubicBezTo>
                <a:cubicBezTo>
                  <a:pt x="2818212" y="1193856"/>
                  <a:pt x="2813364" y="1203027"/>
                  <a:pt x="2810577" y="1212783"/>
                </a:cubicBezTo>
                <a:cubicBezTo>
                  <a:pt x="2806943" y="1225503"/>
                  <a:pt x="2804752" y="1238613"/>
                  <a:pt x="2800951" y="1251284"/>
                </a:cubicBezTo>
                <a:cubicBezTo>
                  <a:pt x="2795120" y="1270720"/>
                  <a:pt x="2786622" y="1289350"/>
                  <a:pt x="2781701" y="1309036"/>
                </a:cubicBezTo>
                <a:cubicBezTo>
                  <a:pt x="2774792" y="1336673"/>
                  <a:pt x="2764544" y="1381849"/>
                  <a:pt x="2752825" y="1405288"/>
                </a:cubicBezTo>
                <a:cubicBezTo>
                  <a:pt x="2736055" y="1438828"/>
                  <a:pt x="2726613" y="1455050"/>
                  <a:pt x="2714324" y="1491916"/>
                </a:cubicBezTo>
                <a:cubicBezTo>
                  <a:pt x="2710141" y="1504466"/>
                  <a:pt x="2708500" y="1517746"/>
                  <a:pt x="2704699" y="1530417"/>
                </a:cubicBezTo>
                <a:cubicBezTo>
                  <a:pt x="2698868" y="1549853"/>
                  <a:pt x="2691279" y="1568732"/>
                  <a:pt x="2685448" y="1588168"/>
                </a:cubicBezTo>
                <a:cubicBezTo>
                  <a:pt x="2647908" y="1713300"/>
                  <a:pt x="2711723" y="1523130"/>
                  <a:pt x="2656572" y="1674796"/>
                </a:cubicBezTo>
                <a:cubicBezTo>
                  <a:pt x="2649638" y="1693866"/>
                  <a:pt x="2654206" y="1721291"/>
                  <a:pt x="2637322" y="1732547"/>
                </a:cubicBezTo>
                <a:cubicBezTo>
                  <a:pt x="2600004" y="1757426"/>
                  <a:pt x="2619421" y="1748140"/>
                  <a:pt x="2579570" y="1761423"/>
                </a:cubicBezTo>
                <a:cubicBezTo>
                  <a:pt x="2522720" y="1818275"/>
                  <a:pt x="2581998" y="1768900"/>
                  <a:pt x="2512193" y="1799924"/>
                </a:cubicBezTo>
                <a:cubicBezTo>
                  <a:pt x="2495097" y="1807522"/>
                  <a:pt x="2480800" y="1820433"/>
                  <a:pt x="2464067" y="1828800"/>
                </a:cubicBezTo>
                <a:cubicBezTo>
                  <a:pt x="2454992" y="1833337"/>
                  <a:pt x="2444517" y="1834428"/>
                  <a:pt x="2435191" y="1838425"/>
                </a:cubicBezTo>
                <a:cubicBezTo>
                  <a:pt x="2364723" y="1868626"/>
                  <a:pt x="2429174" y="1849555"/>
                  <a:pt x="2358189" y="1867301"/>
                </a:cubicBezTo>
                <a:cubicBezTo>
                  <a:pt x="2345355" y="1873718"/>
                  <a:pt x="2333300" y="1882015"/>
                  <a:pt x="2319688" y="1886552"/>
                </a:cubicBezTo>
                <a:cubicBezTo>
                  <a:pt x="2304168" y="1891725"/>
                  <a:pt x="2287532" y="1892628"/>
                  <a:pt x="2271562" y="1896177"/>
                </a:cubicBezTo>
                <a:cubicBezTo>
                  <a:pt x="2185010" y="1915410"/>
                  <a:pt x="2274915" y="1896137"/>
                  <a:pt x="2204185" y="1915427"/>
                </a:cubicBezTo>
                <a:cubicBezTo>
                  <a:pt x="2178660" y="1922388"/>
                  <a:pt x="2127183" y="1934678"/>
                  <a:pt x="2127183" y="1934678"/>
                </a:cubicBezTo>
                <a:cubicBezTo>
                  <a:pt x="2044429" y="1989845"/>
                  <a:pt x="2149132" y="1923704"/>
                  <a:pt x="2069431" y="1963554"/>
                </a:cubicBezTo>
                <a:cubicBezTo>
                  <a:pt x="2052698" y="1971920"/>
                  <a:pt x="2038675" y="1985481"/>
                  <a:pt x="2021305" y="1992429"/>
                </a:cubicBezTo>
                <a:cubicBezTo>
                  <a:pt x="2006115" y="1998505"/>
                  <a:pt x="1988849" y="1997354"/>
                  <a:pt x="1973179" y="2002055"/>
                </a:cubicBezTo>
                <a:cubicBezTo>
                  <a:pt x="1844387" y="2040693"/>
                  <a:pt x="2030228" y="1999078"/>
                  <a:pt x="1848050" y="2059806"/>
                </a:cubicBezTo>
                <a:cubicBezTo>
                  <a:pt x="1731364" y="2098703"/>
                  <a:pt x="1849190" y="2062762"/>
                  <a:pt x="1732547" y="2088682"/>
                </a:cubicBezTo>
                <a:cubicBezTo>
                  <a:pt x="1722643" y="2090883"/>
                  <a:pt x="1713427" y="2095520"/>
                  <a:pt x="1703671" y="2098307"/>
                </a:cubicBezTo>
                <a:cubicBezTo>
                  <a:pt x="1690951" y="2101941"/>
                  <a:pt x="1678142" y="2105339"/>
                  <a:pt x="1665170" y="2107933"/>
                </a:cubicBezTo>
                <a:cubicBezTo>
                  <a:pt x="1646033" y="2111760"/>
                  <a:pt x="1626352" y="2112825"/>
                  <a:pt x="1607419" y="2117558"/>
                </a:cubicBezTo>
                <a:cubicBezTo>
                  <a:pt x="1479096" y="2149638"/>
                  <a:pt x="1615767" y="2119993"/>
                  <a:pt x="1501541" y="2165684"/>
                </a:cubicBezTo>
                <a:cubicBezTo>
                  <a:pt x="1486351" y="2171760"/>
                  <a:pt x="1469457" y="2172101"/>
                  <a:pt x="1453415" y="2175309"/>
                </a:cubicBezTo>
                <a:cubicBezTo>
                  <a:pt x="1440581" y="2181726"/>
                  <a:pt x="1428102" y="2188908"/>
                  <a:pt x="1414913" y="2194560"/>
                </a:cubicBezTo>
                <a:cubicBezTo>
                  <a:pt x="1370045" y="2213789"/>
                  <a:pt x="1334572" y="2208864"/>
                  <a:pt x="1280160" y="2213810"/>
                </a:cubicBezTo>
                <a:cubicBezTo>
                  <a:pt x="1264118" y="2217019"/>
                  <a:pt x="1248003" y="2219887"/>
                  <a:pt x="1232033" y="2223436"/>
                </a:cubicBezTo>
                <a:cubicBezTo>
                  <a:pt x="1219119" y="2226306"/>
                  <a:pt x="1206761" y="2233061"/>
                  <a:pt x="1193532" y="2233061"/>
                </a:cubicBezTo>
                <a:cubicBezTo>
                  <a:pt x="1154898" y="2233061"/>
                  <a:pt x="1116530" y="2226644"/>
                  <a:pt x="1078029" y="2223436"/>
                </a:cubicBezTo>
                <a:lnTo>
                  <a:pt x="991402" y="2233061"/>
                </a:lnTo>
                <a:lnTo>
                  <a:pt x="895149" y="2242686"/>
                </a:lnTo>
                <a:cubicBezTo>
                  <a:pt x="869440" y="2245543"/>
                  <a:pt x="843814" y="2249103"/>
                  <a:pt x="818147" y="2252312"/>
                </a:cubicBezTo>
                <a:cubicBezTo>
                  <a:pt x="620699" y="2242439"/>
                  <a:pt x="630585" y="2236516"/>
                  <a:pt x="433137" y="2252312"/>
                </a:cubicBezTo>
                <a:cubicBezTo>
                  <a:pt x="415165" y="2253750"/>
                  <a:pt x="366009" y="2266687"/>
                  <a:pt x="346509" y="2271562"/>
                </a:cubicBezTo>
                <a:cubicBezTo>
                  <a:pt x="327259" y="2268354"/>
                  <a:pt x="307809" y="2266170"/>
                  <a:pt x="288758" y="2261937"/>
                </a:cubicBezTo>
                <a:cubicBezTo>
                  <a:pt x="278854" y="2259736"/>
                  <a:pt x="269725" y="2254773"/>
                  <a:pt x="259882" y="2252312"/>
                </a:cubicBezTo>
                <a:cubicBezTo>
                  <a:pt x="244011" y="2248344"/>
                  <a:pt x="227798" y="2245895"/>
                  <a:pt x="211756" y="2242686"/>
                </a:cubicBezTo>
                <a:cubicBezTo>
                  <a:pt x="202131" y="2236269"/>
                  <a:pt x="191767" y="2230842"/>
                  <a:pt x="182880" y="2223436"/>
                </a:cubicBezTo>
                <a:cubicBezTo>
                  <a:pt x="172423" y="2214722"/>
                  <a:pt x="165903" y="2201171"/>
                  <a:pt x="154004" y="2194560"/>
                </a:cubicBezTo>
                <a:cubicBezTo>
                  <a:pt x="136266" y="2184705"/>
                  <a:pt x="96252" y="2175309"/>
                  <a:pt x="96252" y="2175309"/>
                </a:cubicBezTo>
                <a:cubicBezTo>
                  <a:pt x="89835" y="2165684"/>
                  <a:pt x="83133" y="2156243"/>
                  <a:pt x="77002" y="2146434"/>
                </a:cubicBezTo>
                <a:cubicBezTo>
                  <a:pt x="67087" y="2130569"/>
                  <a:pt x="58504" y="2113873"/>
                  <a:pt x="48126" y="2098307"/>
                </a:cubicBezTo>
                <a:cubicBezTo>
                  <a:pt x="39227" y="2084959"/>
                  <a:pt x="28574" y="2072860"/>
                  <a:pt x="19250" y="2059806"/>
                </a:cubicBezTo>
                <a:cubicBezTo>
                  <a:pt x="12526" y="2050393"/>
                  <a:pt x="6417" y="2040555"/>
                  <a:pt x="0" y="2030930"/>
                </a:cubicBezTo>
                <a:cubicBezTo>
                  <a:pt x="3208" y="2018096"/>
                  <a:pt x="7259" y="2005444"/>
                  <a:pt x="9625" y="1992429"/>
                </a:cubicBezTo>
                <a:cubicBezTo>
                  <a:pt x="13683" y="1970108"/>
                  <a:pt x="11497" y="1946374"/>
                  <a:pt x="19250" y="1925053"/>
                </a:cubicBezTo>
                <a:cubicBezTo>
                  <a:pt x="26306" y="1905650"/>
                  <a:pt x="62228" y="1872450"/>
                  <a:pt x="77002" y="1857676"/>
                </a:cubicBezTo>
                <a:cubicBezTo>
                  <a:pt x="99910" y="1788949"/>
                  <a:pt x="84996" y="1816808"/>
                  <a:pt x="115503" y="1771048"/>
                </a:cubicBezTo>
                <a:cubicBezTo>
                  <a:pt x="118711" y="1748589"/>
                  <a:pt x="118609" y="1725402"/>
                  <a:pt x="125128" y="1703672"/>
                </a:cubicBezTo>
                <a:cubicBezTo>
                  <a:pt x="128452" y="1692592"/>
                  <a:pt x="139822" y="1685429"/>
                  <a:pt x="144379" y="1674796"/>
                </a:cubicBezTo>
                <a:cubicBezTo>
                  <a:pt x="149590" y="1662637"/>
                  <a:pt x="150370" y="1649015"/>
                  <a:pt x="154004" y="1636295"/>
                </a:cubicBezTo>
                <a:cubicBezTo>
                  <a:pt x="166233" y="1593492"/>
                  <a:pt x="163227" y="1619058"/>
                  <a:pt x="173255" y="1568918"/>
                </a:cubicBezTo>
                <a:cubicBezTo>
                  <a:pt x="177083" y="1549781"/>
                  <a:pt x="178147" y="1530100"/>
                  <a:pt x="182880" y="1511166"/>
                </a:cubicBezTo>
                <a:cubicBezTo>
                  <a:pt x="187801" y="1491480"/>
                  <a:pt x="198150" y="1473313"/>
                  <a:pt x="202130" y="1453415"/>
                </a:cubicBezTo>
                <a:cubicBezTo>
                  <a:pt x="205339" y="1437373"/>
                  <a:pt x="204440" y="1419921"/>
                  <a:pt x="211756" y="1405288"/>
                </a:cubicBezTo>
                <a:cubicBezTo>
                  <a:pt x="217843" y="1393113"/>
                  <a:pt x="231917" y="1386870"/>
                  <a:pt x="240631" y="1376413"/>
                </a:cubicBezTo>
                <a:cubicBezTo>
                  <a:pt x="248037" y="1367526"/>
                  <a:pt x="252476" y="1356424"/>
                  <a:pt x="259882" y="1347537"/>
                </a:cubicBezTo>
                <a:cubicBezTo>
                  <a:pt x="268596" y="1337080"/>
                  <a:pt x="280044" y="1329118"/>
                  <a:pt x="288758" y="1318661"/>
                </a:cubicBezTo>
                <a:cubicBezTo>
                  <a:pt x="296164" y="1309774"/>
                  <a:pt x="299828" y="1297965"/>
                  <a:pt x="308008" y="1289785"/>
                </a:cubicBezTo>
                <a:cubicBezTo>
                  <a:pt x="354468" y="1243325"/>
                  <a:pt x="332071" y="1273743"/>
                  <a:pt x="336884" y="1270535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7039996" y="4529035"/>
            <a:ext cx="4346689" cy="2290988"/>
          </a:xfrm>
          <a:custGeom>
            <a:avLst/>
            <a:gdLst>
              <a:gd name="connsiteX0" fmla="*/ 3330341 w 4446872"/>
              <a:gd name="connsiteY0" fmla="*/ 19251 h 2415941"/>
              <a:gd name="connsiteX1" fmla="*/ 3330341 w 4446872"/>
              <a:gd name="connsiteY1" fmla="*/ 19251 h 2415941"/>
              <a:gd name="connsiteX2" fmla="*/ 3243714 w 4446872"/>
              <a:gd name="connsiteY2" fmla="*/ 9625 h 2415941"/>
              <a:gd name="connsiteX3" fmla="*/ 3185962 w 4446872"/>
              <a:gd name="connsiteY3" fmla="*/ 0 h 2415941"/>
              <a:gd name="connsiteX4" fmla="*/ 3031958 w 4446872"/>
              <a:gd name="connsiteY4" fmla="*/ 9625 h 2415941"/>
              <a:gd name="connsiteX5" fmla="*/ 2974207 w 4446872"/>
              <a:gd name="connsiteY5" fmla="*/ 28876 h 2415941"/>
              <a:gd name="connsiteX6" fmla="*/ 2954956 w 4446872"/>
              <a:gd name="connsiteY6" fmla="*/ 57752 h 2415941"/>
              <a:gd name="connsiteX7" fmla="*/ 2906830 w 4446872"/>
              <a:gd name="connsiteY7" fmla="*/ 67377 h 2415941"/>
              <a:gd name="connsiteX8" fmla="*/ 2733575 w 4446872"/>
              <a:gd name="connsiteY8" fmla="*/ 86628 h 2415941"/>
              <a:gd name="connsiteX9" fmla="*/ 2637322 w 4446872"/>
              <a:gd name="connsiteY9" fmla="*/ 115503 h 2415941"/>
              <a:gd name="connsiteX10" fmla="*/ 2502569 w 4446872"/>
              <a:gd name="connsiteY10" fmla="*/ 134754 h 2415941"/>
              <a:gd name="connsiteX11" fmla="*/ 2348565 w 4446872"/>
              <a:gd name="connsiteY11" fmla="*/ 144379 h 2415941"/>
              <a:gd name="connsiteX12" fmla="*/ 2290813 w 4446872"/>
              <a:gd name="connsiteY12" fmla="*/ 154004 h 2415941"/>
              <a:gd name="connsiteX13" fmla="*/ 2233061 w 4446872"/>
              <a:gd name="connsiteY13" fmla="*/ 173255 h 2415941"/>
              <a:gd name="connsiteX14" fmla="*/ 2165685 w 4446872"/>
              <a:gd name="connsiteY14" fmla="*/ 192505 h 2415941"/>
              <a:gd name="connsiteX15" fmla="*/ 2050181 w 4446872"/>
              <a:gd name="connsiteY15" fmla="*/ 250257 h 2415941"/>
              <a:gd name="connsiteX16" fmla="*/ 1973179 w 4446872"/>
              <a:gd name="connsiteY16" fmla="*/ 279133 h 2415941"/>
              <a:gd name="connsiteX17" fmla="*/ 1886552 w 4446872"/>
              <a:gd name="connsiteY17" fmla="*/ 298383 h 2415941"/>
              <a:gd name="connsiteX18" fmla="*/ 1828800 w 4446872"/>
              <a:gd name="connsiteY18" fmla="*/ 336884 h 2415941"/>
              <a:gd name="connsiteX19" fmla="*/ 1722922 w 4446872"/>
              <a:gd name="connsiteY19" fmla="*/ 365760 h 2415941"/>
              <a:gd name="connsiteX20" fmla="*/ 1617045 w 4446872"/>
              <a:gd name="connsiteY20" fmla="*/ 375385 h 2415941"/>
              <a:gd name="connsiteX21" fmla="*/ 1443790 w 4446872"/>
              <a:gd name="connsiteY21" fmla="*/ 404261 h 2415941"/>
              <a:gd name="connsiteX22" fmla="*/ 1395663 w 4446872"/>
              <a:gd name="connsiteY22" fmla="*/ 413886 h 2415941"/>
              <a:gd name="connsiteX23" fmla="*/ 1116531 w 4446872"/>
              <a:gd name="connsiteY23" fmla="*/ 423512 h 2415941"/>
              <a:gd name="connsiteX24" fmla="*/ 1068405 w 4446872"/>
              <a:gd name="connsiteY24" fmla="*/ 433137 h 2415941"/>
              <a:gd name="connsiteX25" fmla="*/ 1010653 w 4446872"/>
              <a:gd name="connsiteY25" fmla="*/ 452388 h 2415941"/>
              <a:gd name="connsiteX26" fmla="*/ 972152 w 4446872"/>
              <a:gd name="connsiteY26" fmla="*/ 462013 h 2415941"/>
              <a:gd name="connsiteX27" fmla="*/ 943276 w 4446872"/>
              <a:gd name="connsiteY27" fmla="*/ 471638 h 2415941"/>
              <a:gd name="connsiteX28" fmla="*/ 808522 w 4446872"/>
              <a:gd name="connsiteY28" fmla="*/ 481263 h 2415941"/>
              <a:gd name="connsiteX29" fmla="*/ 760396 w 4446872"/>
              <a:gd name="connsiteY29" fmla="*/ 490889 h 2415941"/>
              <a:gd name="connsiteX30" fmla="*/ 683394 w 4446872"/>
              <a:gd name="connsiteY30" fmla="*/ 510139 h 2415941"/>
              <a:gd name="connsiteX31" fmla="*/ 625642 w 4446872"/>
              <a:gd name="connsiteY31" fmla="*/ 519764 h 2415941"/>
              <a:gd name="connsiteX32" fmla="*/ 548640 w 4446872"/>
              <a:gd name="connsiteY32" fmla="*/ 539015 h 2415941"/>
              <a:gd name="connsiteX33" fmla="*/ 490889 w 4446872"/>
              <a:gd name="connsiteY33" fmla="*/ 548640 h 2415941"/>
              <a:gd name="connsiteX34" fmla="*/ 394636 w 4446872"/>
              <a:gd name="connsiteY34" fmla="*/ 577516 h 2415941"/>
              <a:gd name="connsiteX35" fmla="*/ 365760 w 4446872"/>
              <a:gd name="connsiteY35" fmla="*/ 587141 h 2415941"/>
              <a:gd name="connsiteX36" fmla="*/ 269508 w 4446872"/>
              <a:gd name="connsiteY36" fmla="*/ 654518 h 2415941"/>
              <a:gd name="connsiteX37" fmla="*/ 240632 w 4446872"/>
              <a:gd name="connsiteY37" fmla="*/ 702644 h 2415941"/>
              <a:gd name="connsiteX38" fmla="*/ 211756 w 4446872"/>
              <a:gd name="connsiteY38" fmla="*/ 741145 h 2415941"/>
              <a:gd name="connsiteX39" fmla="*/ 202131 w 4446872"/>
              <a:gd name="connsiteY39" fmla="*/ 770021 h 2415941"/>
              <a:gd name="connsiteX40" fmla="*/ 163630 w 4446872"/>
              <a:gd name="connsiteY40" fmla="*/ 808522 h 2415941"/>
              <a:gd name="connsiteX41" fmla="*/ 144379 w 4446872"/>
              <a:gd name="connsiteY41" fmla="*/ 837398 h 2415941"/>
              <a:gd name="connsiteX42" fmla="*/ 125129 w 4446872"/>
              <a:gd name="connsiteY42" fmla="*/ 904775 h 2415941"/>
              <a:gd name="connsiteX43" fmla="*/ 115503 w 4446872"/>
              <a:gd name="connsiteY43" fmla="*/ 933651 h 2415941"/>
              <a:gd name="connsiteX44" fmla="*/ 105878 w 4446872"/>
              <a:gd name="connsiteY44" fmla="*/ 972152 h 2415941"/>
              <a:gd name="connsiteX45" fmla="*/ 86628 w 4446872"/>
              <a:gd name="connsiteY45" fmla="*/ 1010653 h 2415941"/>
              <a:gd name="connsiteX46" fmla="*/ 77002 w 4446872"/>
              <a:gd name="connsiteY46" fmla="*/ 1058779 h 2415941"/>
              <a:gd name="connsiteX47" fmla="*/ 67377 w 4446872"/>
              <a:gd name="connsiteY47" fmla="*/ 1135781 h 2415941"/>
              <a:gd name="connsiteX48" fmla="*/ 57752 w 4446872"/>
              <a:gd name="connsiteY48" fmla="*/ 1164657 h 2415941"/>
              <a:gd name="connsiteX49" fmla="*/ 48127 w 4446872"/>
              <a:gd name="connsiteY49" fmla="*/ 1212783 h 2415941"/>
              <a:gd name="connsiteX50" fmla="*/ 38501 w 4446872"/>
              <a:gd name="connsiteY50" fmla="*/ 1241659 h 2415941"/>
              <a:gd name="connsiteX51" fmla="*/ 9626 w 4446872"/>
              <a:gd name="connsiteY51" fmla="*/ 1328286 h 2415941"/>
              <a:gd name="connsiteX52" fmla="*/ 0 w 4446872"/>
              <a:gd name="connsiteY52" fmla="*/ 1376413 h 2415941"/>
              <a:gd name="connsiteX53" fmla="*/ 19251 w 4446872"/>
              <a:gd name="connsiteY53" fmla="*/ 1520792 h 2415941"/>
              <a:gd name="connsiteX54" fmla="*/ 38501 w 4446872"/>
              <a:gd name="connsiteY54" fmla="*/ 1549668 h 2415941"/>
              <a:gd name="connsiteX55" fmla="*/ 67377 w 4446872"/>
              <a:gd name="connsiteY55" fmla="*/ 1578543 h 2415941"/>
              <a:gd name="connsiteX56" fmla="*/ 125129 w 4446872"/>
              <a:gd name="connsiteY56" fmla="*/ 1607419 h 2415941"/>
              <a:gd name="connsiteX57" fmla="*/ 154005 w 4446872"/>
              <a:gd name="connsiteY57" fmla="*/ 1636295 h 2415941"/>
              <a:gd name="connsiteX58" fmla="*/ 202131 w 4446872"/>
              <a:gd name="connsiteY58" fmla="*/ 1684421 h 2415941"/>
              <a:gd name="connsiteX59" fmla="*/ 240632 w 4446872"/>
              <a:gd name="connsiteY59" fmla="*/ 1694046 h 2415941"/>
              <a:gd name="connsiteX60" fmla="*/ 259882 w 4446872"/>
              <a:gd name="connsiteY60" fmla="*/ 1722922 h 2415941"/>
              <a:gd name="connsiteX61" fmla="*/ 346510 w 4446872"/>
              <a:gd name="connsiteY61" fmla="*/ 1780674 h 2415941"/>
              <a:gd name="connsiteX62" fmla="*/ 404261 w 4446872"/>
              <a:gd name="connsiteY62" fmla="*/ 1819175 h 2415941"/>
              <a:gd name="connsiteX63" fmla="*/ 433137 w 4446872"/>
              <a:gd name="connsiteY63" fmla="*/ 1838425 h 2415941"/>
              <a:gd name="connsiteX64" fmla="*/ 519765 w 4446872"/>
              <a:gd name="connsiteY64" fmla="*/ 1867301 h 2415941"/>
              <a:gd name="connsiteX65" fmla="*/ 548640 w 4446872"/>
              <a:gd name="connsiteY65" fmla="*/ 1876926 h 2415941"/>
              <a:gd name="connsiteX66" fmla="*/ 587141 w 4446872"/>
              <a:gd name="connsiteY66" fmla="*/ 1886552 h 2415941"/>
              <a:gd name="connsiteX67" fmla="*/ 712270 w 4446872"/>
              <a:gd name="connsiteY67" fmla="*/ 1925053 h 2415941"/>
              <a:gd name="connsiteX68" fmla="*/ 827773 w 4446872"/>
              <a:gd name="connsiteY68" fmla="*/ 1992430 h 2415941"/>
              <a:gd name="connsiteX69" fmla="*/ 914400 w 4446872"/>
              <a:gd name="connsiteY69" fmla="*/ 2011680 h 2415941"/>
              <a:gd name="connsiteX70" fmla="*/ 1039529 w 4446872"/>
              <a:gd name="connsiteY70" fmla="*/ 2069432 h 2415941"/>
              <a:gd name="connsiteX71" fmla="*/ 1087655 w 4446872"/>
              <a:gd name="connsiteY71" fmla="*/ 2088682 h 2415941"/>
              <a:gd name="connsiteX72" fmla="*/ 1135781 w 4446872"/>
              <a:gd name="connsiteY72" fmla="*/ 2098308 h 2415941"/>
              <a:gd name="connsiteX73" fmla="*/ 1232034 w 4446872"/>
              <a:gd name="connsiteY73" fmla="*/ 2127183 h 2415941"/>
              <a:gd name="connsiteX74" fmla="*/ 1337912 w 4446872"/>
              <a:gd name="connsiteY74" fmla="*/ 2136809 h 2415941"/>
              <a:gd name="connsiteX75" fmla="*/ 1443790 w 4446872"/>
              <a:gd name="connsiteY75" fmla="*/ 2136809 h 2415941"/>
              <a:gd name="connsiteX76" fmla="*/ 1694047 w 4446872"/>
              <a:gd name="connsiteY76" fmla="*/ 2156059 h 2415941"/>
              <a:gd name="connsiteX77" fmla="*/ 1771049 w 4446872"/>
              <a:gd name="connsiteY77" fmla="*/ 2184935 h 2415941"/>
              <a:gd name="connsiteX78" fmla="*/ 1848051 w 4446872"/>
              <a:gd name="connsiteY78" fmla="*/ 2223436 h 2415941"/>
              <a:gd name="connsiteX79" fmla="*/ 1876927 w 4446872"/>
              <a:gd name="connsiteY79" fmla="*/ 2242686 h 2415941"/>
              <a:gd name="connsiteX80" fmla="*/ 1915428 w 4446872"/>
              <a:gd name="connsiteY80" fmla="*/ 2252312 h 2415941"/>
              <a:gd name="connsiteX81" fmla="*/ 1944303 w 4446872"/>
              <a:gd name="connsiteY81" fmla="*/ 2261937 h 2415941"/>
              <a:gd name="connsiteX82" fmla="*/ 2300438 w 4446872"/>
              <a:gd name="connsiteY82" fmla="*/ 2281188 h 2415941"/>
              <a:gd name="connsiteX83" fmla="*/ 2348565 w 4446872"/>
              <a:gd name="connsiteY83" fmla="*/ 2290813 h 2415941"/>
              <a:gd name="connsiteX84" fmla="*/ 2387066 w 4446872"/>
              <a:gd name="connsiteY84" fmla="*/ 2300438 h 2415941"/>
              <a:gd name="connsiteX85" fmla="*/ 2550695 w 4446872"/>
              <a:gd name="connsiteY85" fmla="*/ 2319689 h 2415941"/>
              <a:gd name="connsiteX86" fmla="*/ 2675823 w 4446872"/>
              <a:gd name="connsiteY86" fmla="*/ 2348564 h 2415941"/>
              <a:gd name="connsiteX87" fmla="*/ 2772076 w 4446872"/>
              <a:gd name="connsiteY87" fmla="*/ 2367815 h 2415941"/>
              <a:gd name="connsiteX88" fmla="*/ 2868329 w 4446872"/>
              <a:gd name="connsiteY88" fmla="*/ 2406316 h 2415941"/>
              <a:gd name="connsiteX89" fmla="*/ 2935706 w 4446872"/>
              <a:gd name="connsiteY89" fmla="*/ 2415941 h 2415941"/>
              <a:gd name="connsiteX90" fmla="*/ 3214838 w 4446872"/>
              <a:gd name="connsiteY90" fmla="*/ 2406316 h 2415941"/>
              <a:gd name="connsiteX91" fmla="*/ 3272590 w 4446872"/>
              <a:gd name="connsiteY91" fmla="*/ 2396691 h 2415941"/>
              <a:gd name="connsiteX92" fmla="*/ 3484346 w 4446872"/>
              <a:gd name="connsiteY92" fmla="*/ 2387065 h 2415941"/>
              <a:gd name="connsiteX93" fmla="*/ 3532472 w 4446872"/>
              <a:gd name="connsiteY93" fmla="*/ 2367815 h 2415941"/>
              <a:gd name="connsiteX94" fmla="*/ 3570973 w 4446872"/>
              <a:gd name="connsiteY94" fmla="*/ 2358190 h 2415941"/>
              <a:gd name="connsiteX95" fmla="*/ 3599849 w 4446872"/>
              <a:gd name="connsiteY95" fmla="*/ 2348564 h 2415941"/>
              <a:gd name="connsiteX96" fmla="*/ 3696101 w 4446872"/>
              <a:gd name="connsiteY96" fmla="*/ 2319689 h 2415941"/>
              <a:gd name="connsiteX97" fmla="*/ 3724977 w 4446872"/>
              <a:gd name="connsiteY97" fmla="*/ 2300438 h 2415941"/>
              <a:gd name="connsiteX98" fmla="*/ 3763478 w 4446872"/>
              <a:gd name="connsiteY98" fmla="*/ 2290813 h 2415941"/>
              <a:gd name="connsiteX99" fmla="*/ 3792354 w 4446872"/>
              <a:gd name="connsiteY99" fmla="*/ 2261937 h 2415941"/>
              <a:gd name="connsiteX100" fmla="*/ 3821230 w 4446872"/>
              <a:gd name="connsiteY100" fmla="*/ 2252312 h 2415941"/>
              <a:gd name="connsiteX101" fmla="*/ 3888607 w 4446872"/>
              <a:gd name="connsiteY101" fmla="*/ 2213811 h 2415941"/>
              <a:gd name="connsiteX102" fmla="*/ 3927108 w 4446872"/>
              <a:gd name="connsiteY102" fmla="*/ 2184935 h 2415941"/>
              <a:gd name="connsiteX103" fmla="*/ 3984859 w 4446872"/>
              <a:gd name="connsiteY103" fmla="*/ 2165684 h 2415941"/>
              <a:gd name="connsiteX104" fmla="*/ 4042611 w 4446872"/>
              <a:gd name="connsiteY104" fmla="*/ 2117558 h 2415941"/>
              <a:gd name="connsiteX105" fmla="*/ 4081112 w 4446872"/>
              <a:gd name="connsiteY105" fmla="*/ 2107933 h 2415941"/>
              <a:gd name="connsiteX106" fmla="*/ 4177365 w 4446872"/>
              <a:gd name="connsiteY106" fmla="*/ 2079057 h 2415941"/>
              <a:gd name="connsiteX107" fmla="*/ 4206240 w 4446872"/>
              <a:gd name="connsiteY107" fmla="*/ 2050181 h 2415941"/>
              <a:gd name="connsiteX108" fmla="*/ 4263992 w 4446872"/>
              <a:gd name="connsiteY108" fmla="*/ 1963554 h 2415941"/>
              <a:gd name="connsiteX109" fmla="*/ 4302493 w 4446872"/>
              <a:gd name="connsiteY109" fmla="*/ 1934678 h 2415941"/>
              <a:gd name="connsiteX110" fmla="*/ 4350619 w 4446872"/>
              <a:gd name="connsiteY110" fmla="*/ 1848051 h 2415941"/>
              <a:gd name="connsiteX111" fmla="*/ 4379495 w 4446872"/>
              <a:gd name="connsiteY111" fmla="*/ 1809550 h 2415941"/>
              <a:gd name="connsiteX112" fmla="*/ 4408371 w 4446872"/>
              <a:gd name="connsiteY112" fmla="*/ 1751798 h 2415941"/>
              <a:gd name="connsiteX113" fmla="*/ 4417996 w 4446872"/>
              <a:gd name="connsiteY113" fmla="*/ 1713297 h 2415941"/>
              <a:gd name="connsiteX114" fmla="*/ 4437247 w 4446872"/>
              <a:gd name="connsiteY114" fmla="*/ 1597794 h 2415941"/>
              <a:gd name="connsiteX115" fmla="*/ 4446872 w 4446872"/>
              <a:gd name="connsiteY115" fmla="*/ 1540042 h 2415941"/>
              <a:gd name="connsiteX116" fmla="*/ 4437247 w 4446872"/>
              <a:gd name="connsiteY116" fmla="*/ 1155032 h 2415941"/>
              <a:gd name="connsiteX117" fmla="*/ 4427621 w 4446872"/>
              <a:gd name="connsiteY117" fmla="*/ 1126156 h 2415941"/>
              <a:gd name="connsiteX118" fmla="*/ 4417996 w 4446872"/>
              <a:gd name="connsiteY118" fmla="*/ 1087655 h 2415941"/>
              <a:gd name="connsiteX119" fmla="*/ 4398746 w 4446872"/>
              <a:gd name="connsiteY119" fmla="*/ 972152 h 2415941"/>
              <a:gd name="connsiteX120" fmla="*/ 4379495 w 4446872"/>
              <a:gd name="connsiteY120" fmla="*/ 914400 h 2415941"/>
              <a:gd name="connsiteX121" fmla="*/ 4331369 w 4446872"/>
              <a:gd name="connsiteY121" fmla="*/ 808522 h 2415941"/>
              <a:gd name="connsiteX122" fmla="*/ 4302493 w 4446872"/>
              <a:gd name="connsiteY122" fmla="*/ 750771 h 2415941"/>
              <a:gd name="connsiteX123" fmla="*/ 4273617 w 4446872"/>
              <a:gd name="connsiteY123" fmla="*/ 731520 h 2415941"/>
              <a:gd name="connsiteX124" fmla="*/ 4254367 w 4446872"/>
              <a:gd name="connsiteY124" fmla="*/ 702644 h 2415941"/>
              <a:gd name="connsiteX125" fmla="*/ 4196615 w 4446872"/>
              <a:gd name="connsiteY125" fmla="*/ 654518 h 2415941"/>
              <a:gd name="connsiteX126" fmla="*/ 4119613 w 4446872"/>
              <a:gd name="connsiteY126" fmla="*/ 567891 h 2415941"/>
              <a:gd name="connsiteX127" fmla="*/ 4090737 w 4446872"/>
              <a:gd name="connsiteY127" fmla="*/ 558265 h 2415941"/>
              <a:gd name="connsiteX128" fmla="*/ 4042611 w 4446872"/>
              <a:gd name="connsiteY128" fmla="*/ 500514 h 2415941"/>
              <a:gd name="connsiteX129" fmla="*/ 3984859 w 4446872"/>
              <a:gd name="connsiteY129" fmla="*/ 433137 h 2415941"/>
              <a:gd name="connsiteX130" fmla="*/ 3955983 w 4446872"/>
              <a:gd name="connsiteY130" fmla="*/ 413886 h 2415941"/>
              <a:gd name="connsiteX131" fmla="*/ 3927108 w 4446872"/>
              <a:gd name="connsiteY131" fmla="*/ 385011 h 2415941"/>
              <a:gd name="connsiteX132" fmla="*/ 3888607 w 4446872"/>
              <a:gd name="connsiteY132" fmla="*/ 375385 h 2415941"/>
              <a:gd name="connsiteX133" fmla="*/ 3859731 w 4446872"/>
              <a:gd name="connsiteY133" fmla="*/ 356135 h 2415941"/>
              <a:gd name="connsiteX134" fmla="*/ 3840480 w 4446872"/>
              <a:gd name="connsiteY134" fmla="*/ 327259 h 2415941"/>
              <a:gd name="connsiteX135" fmla="*/ 3811605 w 4446872"/>
              <a:gd name="connsiteY135" fmla="*/ 317634 h 2415941"/>
              <a:gd name="connsiteX136" fmla="*/ 3753853 w 4446872"/>
              <a:gd name="connsiteY136" fmla="*/ 269508 h 2415941"/>
              <a:gd name="connsiteX137" fmla="*/ 3724977 w 4446872"/>
              <a:gd name="connsiteY137" fmla="*/ 259882 h 2415941"/>
              <a:gd name="connsiteX138" fmla="*/ 3686476 w 4446872"/>
              <a:gd name="connsiteY138" fmla="*/ 231006 h 2415941"/>
              <a:gd name="connsiteX139" fmla="*/ 3657600 w 4446872"/>
              <a:gd name="connsiteY139" fmla="*/ 202131 h 2415941"/>
              <a:gd name="connsiteX140" fmla="*/ 3619099 w 4446872"/>
              <a:gd name="connsiteY140" fmla="*/ 192505 h 2415941"/>
              <a:gd name="connsiteX141" fmla="*/ 3561348 w 4446872"/>
              <a:gd name="connsiteY141" fmla="*/ 154004 h 2415941"/>
              <a:gd name="connsiteX142" fmla="*/ 3503596 w 4446872"/>
              <a:gd name="connsiteY142" fmla="*/ 134754 h 2415941"/>
              <a:gd name="connsiteX143" fmla="*/ 3416969 w 4446872"/>
              <a:gd name="connsiteY143" fmla="*/ 86628 h 2415941"/>
              <a:gd name="connsiteX144" fmla="*/ 3359217 w 4446872"/>
              <a:gd name="connsiteY144" fmla="*/ 48126 h 2415941"/>
              <a:gd name="connsiteX145" fmla="*/ 3330341 w 4446872"/>
              <a:gd name="connsiteY145" fmla="*/ 19251 h 2415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4446872" h="2415941">
                <a:moveTo>
                  <a:pt x="3330341" y="19251"/>
                </a:moveTo>
                <a:lnTo>
                  <a:pt x="3330341" y="19251"/>
                </a:lnTo>
                <a:cubicBezTo>
                  <a:pt x="3301465" y="16042"/>
                  <a:pt x="3272513" y="13465"/>
                  <a:pt x="3243714" y="9625"/>
                </a:cubicBezTo>
                <a:cubicBezTo>
                  <a:pt x="3224369" y="7046"/>
                  <a:pt x="3205478" y="0"/>
                  <a:pt x="3185962" y="0"/>
                </a:cubicBezTo>
                <a:cubicBezTo>
                  <a:pt x="3134527" y="0"/>
                  <a:pt x="3083293" y="6417"/>
                  <a:pt x="3031958" y="9625"/>
                </a:cubicBezTo>
                <a:cubicBezTo>
                  <a:pt x="3012708" y="16042"/>
                  <a:pt x="2985463" y="11992"/>
                  <a:pt x="2974207" y="28876"/>
                </a:cubicBezTo>
                <a:cubicBezTo>
                  <a:pt x="2967790" y="38501"/>
                  <a:pt x="2965000" y="52013"/>
                  <a:pt x="2954956" y="57752"/>
                </a:cubicBezTo>
                <a:cubicBezTo>
                  <a:pt x="2940752" y="65869"/>
                  <a:pt x="2922967" y="64688"/>
                  <a:pt x="2906830" y="67377"/>
                </a:cubicBezTo>
                <a:cubicBezTo>
                  <a:pt x="2836577" y="79086"/>
                  <a:pt x="2811739" y="79522"/>
                  <a:pt x="2733575" y="86628"/>
                </a:cubicBezTo>
                <a:cubicBezTo>
                  <a:pt x="2684960" y="119037"/>
                  <a:pt x="2717841" y="103115"/>
                  <a:pt x="2637322" y="115503"/>
                </a:cubicBezTo>
                <a:cubicBezTo>
                  <a:pt x="2581864" y="124035"/>
                  <a:pt x="2562079" y="129795"/>
                  <a:pt x="2502569" y="134754"/>
                </a:cubicBezTo>
                <a:cubicBezTo>
                  <a:pt x="2451312" y="139025"/>
                  <a:pt x="2399900" y="141171"/>
                  <a:pt x="2348565" y="144379"/>
                </a:cubicBezTo>
                <a:cubicBezTo>
                  <a:pt x="2329314" y="147587"/>
                  <a:pt x="2309746" y="149271"/>
                  <a:pt x="2290813" y="154004"/>
                </a:cubicBezTo>
                <a:cubicBezTo>
                  <a:pt x="2271127" y="158926"/>
                  <a:pt x="2252747" y="168334"/>
                  <a:pt x="2233061" y="173255"/>
                </a:cubicBezTo>
                <a:cubicBezTo>
                  <a:pt x="2184717" y="185341"/>
                  <a:pt x="2207110" y="178697"/>
                  <a:pt x="2165685" y="192505"/>
                </a:cubicBezTo>
                <a:cubicBezTo>
                  <a:pt x="2068327" y="257410"/>
                  <a:pt x="2149811" y="210404"/>
                  <a:pt x="2050181" y="250257"/>
                </a:cubicBezTo>
                <a:cubicBezTo>
                  <a:pt x="2040807" y="254007"/>
                  <a:pt x="1990159" y="275360"/>
                  <a:pt x="1973179" y="279133"/>
                </a:cubicBezTo>
                <a:cubicBezTo>
                  <a:pt x="1871540" y="301719"/>
                  <a:pt x="1951556" y="276716"/>
                  <a:pt x="1886552" y="298383"/>
                </a:cubicBezTo>
                <a:cubicBezTo>
                  <a:pt x="1867301" y="311217"/>
                  <a:pt x="1850749" y="329567"/>
                  <a:pt x="1828800" y="336884"/>
                </a:cubicBezTo>
                <a:cubicBezTo>
                  <a:pt x="1785899" y="351185"/>
                  <a:pt x="1766461" y="360318"/>
                  <a:pt x="1722922" y="365760"/>
                </a:cubicBezTo>
                <a:cubicBezTo>
                  <a:pt x="1687758" y="370155"/>
                  <a:pt x="1652337" y="372177"/>
                  <a:pt x="1617045" y="375385"/>
                </a:cubicBezTo>
                <a:cubicBezTo>
                  <a:pt x="1485285" y="408327"/>
                  <a:pt x="1760522" y="340917"/>
                  <a:pt x="1443790" y="404261"/>
                </a:cubicBezTo>
                <a:cubicBezTo>
                  <a:pt x="1427748" y="407469"/>
                  <a:pt x="1411995" y="412925"/>
                  <a:pt x="1395663" y="413886"/>
                </a:cubicBezTo>
                <a:cubicBezTo>
                  <a:pt x="1302724" y="419353"/>
                  <a:pt x="1209575" y="420303"/>
                  <a:pt x="1116531" y="423512"/>
                </a:cubicBezTo>
                <a:cubicBezTo>
                  <a:pt x="1100489" y="426720"/>
                  <a:pt x="1084188" y="428832"/>
                  <a:pt x="1068405" y="433137"/>
                </a:cubicBezTo>
                <a:cubicBezTo>
                  <a:pt x="1048828" y="438476"/>
                  <a:pt x="1030339" y="447467"/>
                  <a:pt x="1010653" y="452388"/>
                </a:cubicBezTo>
                <a:cubicBezTo>
                  <a:pt x="997819" y="455596"/>
                  <a:pt x="984872" y="458379"/>
                  <a:pt x="972152" y="462013"/>
                </a:cubicBezTo>
                <a:cubicBezTo>
                  <a:pt x="962396" y="464800"/>
                  <a:pt x="953352" y="470453"/>
                  <a:pt x="943276" y="471638"/>
                </a:cubicBezTo>
                <a:cubicBezTo>
                  <a:pt x="898552" y="476899"/>
                  <a:pt x="853440" y="478055"/>
                  <a:pt x="808522" y="481263"/>
                </a:cubicBezTo>
                <a:cubicBezTo>
                  <a:pt x="792480" y="484472"/>
                  <a:pt x="776337" y="487210"/>
                  <a:pt x="760396" y="490889"/>
                </a:cubicBezTo>
                <a:cubicBezTo>
                  <a:pt x="734616" y="496838"/>
                  <a:pt x="709491" y="505790"/>
                  <a:pt x="683394" y="510139"/>
                </a:cubicBezTo>
                <a:cubicBezTo>
                  <a:pt x="664143" y="513347"/>
                  <a:pt x="644725" y="515675"/>
                  <a:pt x="625642" y="519764"/>
                </a:cubicBezTo>
                <a:cubicBezTo>
                  <a:pt x="599772" y="525308"/>
                  <a:pt x="574737" y="534666"/>
                  <a:pt x="548640" y="539015"/>
                </a:cubicBezTo>
                <a:cubicBezTo>
                  <a:pt x="529390" y="542223"/>
                  <a:pt x="510026" y="544813"/>
                  <a:pt x="490889" y="548640"/>
                </a:cubicBezTo>
                <a:cubicBezTo>
                  <a:pt x="454518" y="555914"/>
                  <a:pt x="431472" y="565237"/>
                  <a:pt x="394636" y="577516"/>
                </a:cubicBezTo>
                <a:lnTo>
                  <a:pt x="365760" y="587141"/>
                </a:lnTo>
                <a:cubicBezTo>
                  <a:pt x="294661" y="634541"/>
                  <a:pt x="326518" y="611760"/>
                  <a:pt x="269508" y="654518"/>
                </a:cubicBezTo>
                <a:cubicBezTo>
                  <a:pt x="259883" y="670560"/>
                  <a:pt x="251009" y="687078"/>
                  <a:pt x="240632" y="702644"/>
                </a:cubicBezTo>
                <a:cubicBezTo>
                  <a:pt x="231733" y="715992"/>
                  <a:pt x="219715" y="727217"/>
                  <a:pt x="211756" y="741145"/>
                </a:cubicBezTo>
                <a:cubicBezTo>
                  <a:pt x="206722" y="749954"/>
                  <a:pt x="208028" y="761765"/>
                  <a:pt x="202131" y="770021"/>
                </a:cubicBezTo>
                <a:cubicBezTo>
                  <a:pt x="191582" y="784790"/>
                  <a:pt x="175442" y="794742"/>
                  <a:pt x="163630" y="808522"/>
                </a:cubicBezTo>
                <a:cubicBezTo>
                  <a:pt x="156101" y="817305"/>
                  <a:pt x="150796" y="827773"/>
                  <a:pt x="144379" y="837398"/>
                </a:cubicBezTo>
                <a:cubicBezTo>
                  <a:pt x="121295" y="906653"/>
                  <a:pt x="149309" y="820146"/>
                  <a:pt x="125129" y="904775"/>
                </a:cubicBezTo>
                <a:cubicBezTo>
                  <a:pt x="122342" y="914531"/>
                  <a:pt x="118290" y="923895"/>
                  <a:pt x="115503" y="933651"/>
                </a:cubicBezTo>
                <a:cubicBezTo>
                  <a:pt x="111869" y="946371"/>
                  <a:pt x="110523" y="959766"/>
                  <a:pt x="105878" y="972152"/>
                </a:cubicBezTo>
                <a:cubicBezTo>
                  <a:pt x="100840" y="985587"/>
                  <a:pt x="93045" y="997819"/>
                  <a:pt x="86628" y="1010653"/>
                </a:cubicBezTo>
                <a:cubicBezTo>
                  <a:pt x="83419" y="1026695"/>
                  <a:pt x="79490" y="1042610"/>
                  <a:pt x="77002" y="1058779"/>
                </a:cubicBezTo>
                <a:cubicBezTo>
                  <a:pt x="73069" y="1084345"/>
                  <a:pt x="72004" y="1110331"/>
                  <a:pt x="67377" y="1135781"/>
                </a:cubicBezTo>
                <a:cubicBezTo>
                  <a:pt x="65562" y="1145763"/>
                  <a:pt x="60213" y="1154814"/>
                  <a:pt x="57752" y="1164657"/>
                </a:cubicBezTo>
                <a:cubicBezTo>
                  <a:pt x="53784" y="1180528"/>
                  <a:pt x="52095" y="1196912"/>
                  <a:pt x="48127" y="1212783"/>
                </a:cubicBezTo>
                <a:cubicBezTo>
                  <a:pt x="45666" y="1222626"/>
                  <a:pt x="40962" y="1231816"/>
                  <a:pt x="38501" y="1241659"/>
                </a:cubicBezTo>
                <a:cubicBezTo>
                  <a:pt x="19841" y="1316298"/>
                  <a:pt x="41648" y="1264239"/>
                  <a:pt x="9626" y="1328286"/>
                </a:cubicBezTo>
                <a:cubicBezTo>
                  <a:pt x="6417" y="1344328"/>
                  <a:pt x="0" y="1360053"/>
                  <a:pt x="0" y="1376413"/>
                </a:cubicBezTo>
                <a:cubicBezTo>
                  <a:pt x="0" y="1397915"/>
                  <a:pt x="158" y="1482605"/>
                  <a:pt x="19251" y="1520792"/>
                </a:cubicBezTo>
                <a:cubicBezTo>
                  <a:pt x="24424" y="1531139"/>
                  <a:pt x="31095" y="1540781"/>
                  <a:pt x="38501" y="1549668"/>
                </a:cubicBezTo>
                <a:cubicBezTo>
                  <a:pt x="47215" y="1560125"/>
                  <a:pt x="56920" y="1569829"/>
                  <a:pt x="67377" y="1578543"/>
                </a:cubicBezTo>
                <a:cubicBezTo>
                  <a:pt x="92257" y="1599276"/>
                  <a:pt x="96187" y="1597772"/>
                  <a:pt x="125129" y="1607419"/>
                </a:cubicBezTo>
                <a:cubicBezTo>
                  <a:pt x="134754" y="1617044"/>
                  <a:pt x="145291" y="1625838"/>
                  <a:pt x="154005" y="1636295"/>
                </a:cubicBezTo>
                <a:cubicBezTo>
                  <a:pt x="177772" y="1664816"/>
                  <a:pt x="165530" y="1668735"/>
                  <a:pt x="202131" y="1684421"/>
                </a:cubicBezTo>
                <a:cubicBezTo>
                  <a:pt x="214290" y="1689632"/>
                  <a:pt x="227798" y="1690838"/>
                  <a:pt x="240632" y="1694046"/>
                </a:cubicBezTo>
                <a:cubicBezTo>
                  <a:pt x="247049" y="1703671"/>
                  <a:pt x="251702" y="1714742"/>
                  <a:pt x="259882" y="1722922"/>
                </a:cubicBezTo>
                <a:cubicBezTo>
                  <a:pt x="281898" y="1744938"/>
                  <a:pt x="321306" y="1764635"/>
                  <a:pt x="346510" y="1780674"/>
                </a:cubicBezTo>
                <a:cubicBezTo>
                  <a:pt x="366029" y="1793095"/>
                  <a:pt x="385011" y="1806341"/>
                  <a:pt x="404261" y="1819175"/>
                </a:cubicBezTo>
                <a:cubicBezTo>
                  <a:pt x="413886" y="1825592"/>
                  <a:pt x="422163" y="1834767"/>
                  <a:pt x="433137" y="1838425"/>
                </a:cubicBezTo>
                <a:lnTo>
                  <a:pt x="519765" y="1867301"/>
                </a:lnTo>
                <a:cubicBezTo>
                  <a:pt x="529390" y="1870509"/>
                  <a:pt x="538797" y="1874465"/>
                  <a:pt x="548640" y="1876926"/>
                </a:cubicBezTo>
                <a:cubicBezTo>
                  <a:pt x="561474" y="1880135"/>
                  <a:pt x="574591" y="1882369"/>
                  <a:pt x="587141" y="1886552"/>
                </a:cubicBezTo>
                <a:cubicBezTo>
                  <a:pt x="717977" y="1930164"/>
                  <a:pt x="529472" y="1879352"/>
                  <a:pt x="712270" y="1925053"/>
                </a:cubicBezTo>
                <a:cubicBezTo>
                  <a:pt x="762208" y="1965004"/>
                  <a:pt x="762052" y="1971892"/>
                  <a:pt x="827773" y="1992430"/>
                </a:cubicBezTo>
                <a:cubicBezTo>
                  <a:pt x="856007" y="2001253"/>
                  <a:pt x="886166" y="2002857"/>
                  <a:pt x="914400" y="2011680"/>
                </a:cubicBezTo>
                <a:cubicBezTo>
                  <a:pt x="959258" y="2025698"/>
                  <a:pt x="997183" y="2050184"/>
                  <a:pt x="1039529" y="2069432"/>
                </a:cubicBezTo>
                <a:cubicBezTo>
                  <a:pt x="1055258" y="2076582"/>
                  <a:pt x="1071106" y="2083717"/>
                  <a:pt x="1087655" y="2088682"/>
                </a:cubicBezTo>
                <a:cubicBezTo>
                  <a:pt x="1103325" y="2093383"/>
                  <a:pt x="1120111" y="2093607"/>
                  <a:pt x="1135781" y="2098308"/>
                </a:cubicBezTo>
                <a:cubicBezTo>
                  <a:pt x="1205823" y="2119321"/>
                  <a:pt x="1160597" y="2118253"/>
                  <a:pt x="1232034" y="2127183"/>
                </a:cubicBezTo>
                <a:cubicBezTo>
                  <a:pt x="1267199" y="2131579"/>
                  <a:pt x="1302619" y="2133600"/>
                  <a:pt x="1337912" y="2136809"/>
                </a:cubicBezTo>
                <a:cubicBezTo>
                  <a:pt x="1435406" y="2161182"/>
                  <a:pt x="1299891" y="2132449"/>
                  <a:pt x="1443790" y="2136809"/>
                </a:cubicBezTo>
                <a:cubicBezTo>
                  <a:pt x="1527417" y="2139343"/>
                  <a:pt x="1610628" y="2149642"/>
                  <a:pt x="1694047" y="2156059"/>
                </a:cubicBezTo>
                <a:cubicBezTo>
                  <a:pt x="1858080" y="2238078"/>
                  <a:pt x="1613802" y="2119416"/>
                  <a:pt x="1771049" y="2184935"/>
                </a:cubicBezTo>
                <a:cubicBezTo>
                  <a:pt x="1797539" y="2195972"/>
                  <a:pt x="1822384" y="2210602"/>
                  <a:pt x="1848051" y="2223436"/>
                </a:cubicBezTo>
                <a:cubicBezTo>
                  <a:pt x="1858398" y="2228609"/>
                  <a:pt x="1866294" y="2238129"/>
                  <a:pt x="1876927" y="2242686"/>
                </a:cubicBezTo>
                <a:cubicBezTo>
                  <a:pt x="1889086" y="2247897"/>
                  <a:pt x="1902708" y="2248678"/>
                  <a:pt x="1915428" y="2252312"/>
                </a:cubicBezTo>
                <a:cubicBezTo>
                  <a:pt x="1925183" y="2255099"/>
                  <a:pt x="1934186" y="2261178"/>
                  <a:pt x="1944303" y="2261937"/>
                </a:cubicBezTo>
                <a:cubicBezTo>
                  <a:pt x="2062855" y="2270828"/>
                  <a:pt x="2181726" y="2274771"/>
                  <a:pt x="2300438" y="2281188"/>
                </a:cubicBezTo>
                <a:cubicBezTo>
                  <a:pt x="2316480" y="2284396"/>
                  <a:pt x="2332595" y="2287264"/>
                  <a:pt x="2348565" y="2290813"/>
                </a:cubicBezTo>
                <a:cubicBezTo>
                  <a:pt x="2361479" y="2293683"/>
                  <a:pt x="2374051" y="2298072"/>
                  <a:pt x="2387066" y="2300438"/>
                </a:cubicBezTo>
                <a:cubicBezTo>
                  <a:pt x="2439074" y="2309894"/>
                  <a:pt x="2499079" y="2314527"/>
                  <a:pt x="2550695" y="2319689"/>
                </a:cubicBezTo>
                <a:cubicBezTo>
                  <a:pt x="2634069" y="2353038"/>
                  <a:pt x="2564862" y="2330070"/>
                  <a:pt x="2675823" y="2348564"/>
                </a:cubicBezTo>
                <a:cubicBezTo>
                  <a:pt x="2708098" y="2353943"/>
                  <a:pt x="2772076" y="2367815"/>
                  <a:pt x="2772076" y="2367815"/>
                </a:cubicBezTo>
                <a:cubicBezTo>
                  <a:pt x="2801812" y="2382683"/>
                  <a:pt x="2835029" y="2401559"/>
                  <a:pt x="2868329" y="2406316"/>
                </a:cubicBezTo>
                <a:lnTo>
                  <a:pt x="2935706" y="2415941"/>
                </a:lnTo>
                <a:cubicBezTo>
                  <a:pt x="3028750" y="2412733"/>
                  <a:pt x="3121890" y="2411627"/>
                  <a:pt x="3214838" y="2406316"/>
                </a:cubicBezTo>
                <a:cubicBezTo>
                  <a:pt x="3234322" y="2405203"/>
                  <a:pt x="3253123" y="2398082"/>
                  <a:pt x="3272590" y="2396691"/>
                </a:cubicBezTo>
                <a:cubicBezTo>
                  <a:pt x="3343069" y="2391657"/>
                  <a:pt x="3413761" y="2390274"/>
                  <a:pt x="3484346" y="2387065"/>
                </a:cubicBezTo>
                <a:cubicBezTo>
                  <a:pt x="3500388" y="2380648"/>
                  <a:pt x="3516081" y="2373279"/>
                  <a:pt x="3532472" y="2367815"/>
                </a:cubicBezTo>
                <a:cubicBezTo>
                  <a:pt x="3545022" y="2363632"/>
                  <a:pt x="3558253" y="2361824"/>
                  <a:pt x="3570973" y="2358190"/>
                </a:cubicBezTo>
                <a:cubicBezTo>
                  <a:pt x="3580729" y="2355403"/>
                  <a:pt x="3590093" y="2351351"/>
                  <a:pt x="3599849" y="2348564"/>
                </a:cubicBezTo>
                <a:cubicBezTo>
                  <a:pt x="3701703" y="2319462"/>
                  <a:pt x="3558819" y="2365449"/>
                  <a:pt x="3696101" y="2319689"/>
                </a:cubicBezTo>
                <a:cubicBezTo>
                  <a:pt x="3705726" y="2313272"/>
                  <a:pt x="3714344" y="2304995"/>
                  <a:pt x="3724977" y="2300438"/>
                </a:cubicBezTo>
                <a:cubicBezTo>
                  <a:pt x="3737136" y="2295227"/>
                  <a:pt x="3751992" y="2297376"/>
                  <a:pt x="3763478" y="2290813"/>
                </a:cubicBezTo>
                <a:cubicBezTo>
                  <a:pt x="3775297" y="2284059"/>
                  <a:pt x="3781028" y="2269488"/>
                  <a:pt x="3792354" y="2261937"/>
                </a:cubicBezTo>
                <a:cubicBezTo>
                  <a:pt x="3800796" y="2256309"/>
                  <a:pt x="3811904" y="2256309"/>
                  <a:pt x="3821230" y="2252312"/>
                </a:cubicBezTo>
                <a:cubicBezTo>
                  <a:pt x="3849423" y="2240229"/>
                  <a:pt x="3864445" y="2231070"/>
                  <a:pt x="3888607" y="2213811"/>
                </a:cubicBezTo>
                <a:cubicBezTo>
                  <a:pt x="3901661" y="2204487"/>
                  <a:pt x="3912760" y="2192109"/>
                  <a:pt x="3927108" y="2184935"/>
                </a:cubicBezTo>
                <a:cubicBezTo>
                  <a:pt x="3945257" y="2175860"/>
                  <a:pt x="3984859" y="2165684"/>
                  <a:pt x="3984859" y="2165684"/>
                </a:cubicBezTo>
                <a:cubicBezTo>
                  <a:pt x="4002203" y="2148341"/>
                  <a:pt x="4019162" y="2127608"/>
                  <a:pt x="4042611" y="2117558"/>
                </a:cubicBezTo>
                <a:cubicBezTo>
                  <a:pt x="4054770" y="2112347"/>
                  <a:pt x="4068441" y="2111734"/>
                  <a:pt x="4081112" y="2107933"/>
                </a:cubicBezTo>
                <a:cubicBezTo>
                  <a:pt x="4198275" y="2072784"/>
                  <a:pt x="4088626" y="2101241"/>
                  <a:pt x="4177365" y="2079057"/>
                </a:cubicBezTo>
                <a:cubicBezTo>
                  <a:pt x="4186990" y="2069432"/>
                  <a:pt x="4198073" y="2061071"/>
                  <a:pt x="4206240" y="2050181"/>
                </a:cubicBezTo>
                <a:cubicBezTo>
                  <a:pt x="4227063" y="2022417"/>
                  <a:pt x="4236229" y="1984377"/>
                  <a:pt x="4263992" y="1963554"/>
                </a:cubicBezTo>
                <a:lnTo>
                  <a:pt x="4302493" y="1934678"/>
                </a:lnTo>
                <a:cubicBezTo>
                  <a:pt x="4320841" y="1897980"/>
                  <a:pt x="4326445" y="1884312"/>
                  <a:pt x="4350619" y="1848051"/>
                </a:cubicBezTo>
                <a:cubicBezTo>
                  <a:pt x="4359518" y="1834703"/>
                  <a:pt x="4369870" y="1822384"/>
                  <a:pt x="4379495" y="1809550"/>
                </a:cubicBezTo>
                <a:cubicBezTo>
                  <a:pt x="4420049" y="1687884"/>
                  <a:pt x="4352398" y="1882401"/>
                  <a:pt x="4408371" y="1751798"/>
                </a:cubicBezTo>
                <a:cubicBezTo>
                  <a:pt x="4413582" y="1739639"/>
                  <a:pt x="4415558" y="1726299"/>
                  <a:pt x="4417996" y="1713297"/>
                </a:cubicBezTo>
                <a:cubicBezTo>
                  <a:pt x="4425189" y="1674933"/>
                  <a:pt x="4430830" y="1636295"/>
                  <a:pt x="4437247" y="1597794"/>
                </a:cubicBezTo>
                <a:lnTo>
                  <a:pt x="4446872" y="1540042"/>
                </a:lnTo>
                <a:cubicBezTo>
                  <a:pt x="4443664" y="1411705"/>
                  <a:pt x="4443212" y="1283270"/>
                  <a:pt x="4437247" y="1155032"/>
                </a:cubicBezTo>
                <a:cubicBezTo>
                  <a:pt x="4436776" y="1144897"/>
                  <a:pt x="4430408" y="1135912"/>
                  <a:pt x="4427621" y="1126156"/>
                </a:cubicBezTo>
                <a:cubicBezTo>
                  <a:pt x="4423987" y="1113436"/>
                  <a:pt x="4420362" y="1100670"/>
                  <a:pt x="4417996" y="1087655"/>
                </a:cubicBezTo>
                <a:cubicBezTo>
                  <a:pt x="4410485" y="1046342"/>
                  <a:pt x="4409628" y="1012051"/>
                  <a:pt x="4398746" y="972152"/>
                </a:cubicBezTo>
                <a:cubicBezTo>
                  <a:pt x="4393407" y="952575"/>
                  <a:pt x="4384416" y="934086"/>
                  <a:pt x="4379495" y="914400"/>
                </a:cubicBezTo>
                <a:cubicBezTo>
                  <a:pt x="4356944" y="824192"/>
                  <a:pt x="4378953" y="856106"/>
                  <a:pt x="4331369" y="808522"/>
                </a:cubicBezTo>
                <a:cubicBezTo>
                  <a:pt x="4323540" y="785038"/>
                  <a:pt x="4321151" y="769429"/>
                  <a:pt x="4302493" y="750771"/>
                </a:cubicBezTo>
                <a:cubicBezTo>
                  <a:pt x="4294313" y="742591"/>
                  <a:pt x="4283242" y="737937"/>
                  <a:pt x="4273617" y="731520"/>
                </a:cubicBezTo>
                <a:cubicBezTo>
                  <a:pt x="4267200" y="721895"/>
                  <a:pt x="4262547" y="710824"/>
                  <a:pt x="4254367" y="702644"/>
                </a:cubicBezTo>
                <a:cubicBezTo>
                  <a:pt x="4178653" y="626930"/>
                  <a:pt x="4275458" y="749131"/>
                  <a:pt x="4196615" y="654518"/>
                </a:cubicBezTo>
                <a:cubicBezTo>
                  <a:pt x="4171921" y="624885"/>
                  <a:pt x="4162818" y="582294"/>
                  <a:pt x="4119613" y="567891"/>
                </a:cubicBezTo>
                <a:lnTo>
                  <a:pt x="4090737" y="558265"/>
                </a:lnTo>
                <a:cubicBezTo>
                  <a:pt x="4048192" y="494447"/>
                  <a:pt x="4098194" y="565360"/>
                  <a:pt x="4042611" y="500514"/>
                </a:cubicBezTo>
                <a:cubicBezTo>
                  <a:pt x="4010745" y="463338"/>
                  <a:pt x="4020685" y="462992"/>
                  <a:pt x="3984859" y="433137"/>
                </a:cubicBezTo>
                <a:cubicBezTo>
                  <a:pt x="3975972" y="425731"/>
                  <a:pt x="3964870" y="421292"/>
                  <a:pt x="3955983" y="413886"/>
                </a:cubicBezTo>
                <a:cubicBezTo>
                  <a:pt x="3945526" y="405172"/>
                  <a:pt x="3938926" y="391764"/>
                  <a:pt x="3927108" y="385011"/>
                </a:cubicBezTo>
                <a:cubicBezTo>
                  <a:pt x="3915622" y="378448"/>
                  <a:pt x="3901441" y="378594"/>
                  <a:pt x="3888607" y="375385"/>
                </a:cubicBezTo>
                <a:cubicBezTo>
                  <a:pt x="3878982" y="368968"/>
                  <a:pt x="3867911" y="364315"/>
                  <a:pt x="3859731" y="356135"/>
                </a:cubicBezTo>
                <a:cubicBezTo>
                  <a:pt x="3851551" y="347955"/>
                  <a:pt x="3849513" y="334486"/>
                  <a:pt x="3840480" y="327259"/>
                </a:cubicBezTo>
                <a:cubicBezTo>
                  <a:pt x="3832558" y="320921"/>
                  <a:pt x="3821230" y="320842"/>
                  <a:pt x="3811605" y="317634"/>
                </a:cubicBezTo>
                <a:cubicBezTo>
                  <a:pt x="3790316" y="296345"/>
                  <a:pt x="3780656" y="282910"/>
                  <a:pt x="3753853" y="269508"/>
                </a:cubicBezTo>
                <a:cubicBezTo>
                  <a:pt x="3744778" y="264971"/>
                  <a:pt x="3734602" y="263091"/>
                  <a:pt x="3724977" y="259882"/>
                </a:cubicBezTo>
                <a:cubicBezTo>
                  <a:pt x="3712143" y="250257"/>
                  <a:pt x="3698656" y="241446"/>
                  <a:pt x="3686476" y="231006"/>
                </a:cubicBezTo>
                <a:cubicBezTo>
                  <a:pt x="3676141" y="222147"/>
                  <a:pt x="3669419" y="208884"/>
                  <a:pt x="3657600" y="202131"/>
                </a:cubicBezTo>
                <a:cubicBezTo>
                  <a:pt x="3646114" y="195568"/>
                  <a:pt x="3631933" y="195714"/>
                  <a:pt x="3619099" y="192505"/>
                </a:cubicBezTo>
                <a:cubicBezTo>
                  <a:pt x="3599849" y="179671"/>
                  <a:pt x="3583297" y="161320"/>
                  <a:pt x="3561348" y="154004"/>
                </a:cubicBezTo>
                <a:lnTo>
                  <a:pt x="3503596" y="134754"/>
                </a:lnTo>
                <a:cubicBezTo>
                  <a:pt x="3437403" y="90625"/>
                  <a:pt x="3467794" y="103569"/>
                  <a:pt x="3416969" y="86628"/>
                </a:cubicBezTo>
                <a:cubicBezTo>
                  <a:pt x="3397718" y="73794"/>
                  <a:pt x="3375577" y="64486"/>
                  <a:pt x="3359217" y="48126"/>
                </a:cubicBezTo>
                <a:lnTo>
                  <a:pt x="3330341" y="19251"/>
                </a:lnTo>
                <a:close/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8516" y="54957"/>
            <a:ext cx="1963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Incidence</a:t>
            </a:r>
          </a:p>
          <a:p>
            <a:pPr algn="ctr"/>
            <a:r>
              <a:rPr lang="en-US" sz="2400" dirty="0"/>
              <a:t>Matrix of Relationships</a:t>
            </a:r>
          </a:p>
        </p:txBody>
      </p:sp>
      <p:sp>
        <p:nvSpPr>
          <p:cNvPr id="18" name="Right Arrow 17"/>
          <p:cNvSpPr/>
          <p:nvPr/>
        </p:nvSpPr>
        <p:spPr>
          <a:xfrm rot="1442830">
            <a:off x="1778912" y="669289"/>
            <a:ext cx="865471" cy="42824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54946" y="4097536"/>
            <a:ext cx="490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872584" y="4312852"/>
            <a:ext cx="490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14905" y="5626807"/>
            <a:ext cx="490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E2</a:t>
            </a:r>
          </a:p>
        </p:txBody>
      </p:sp>
    </p:spTree>
    <p:extLst>
      <p:ext uri="{BB962C8B-B14F-4D97-AF65-F5344CB8AC3E}">
        <p14:creationId xmlns:p14="http://schemas.microsoft.com/office/powerpoint/2010/main" val="27711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48625" y="1549667"/>
            <a:ext cx="3372282" cy="2087132"/>
          </a:xfrm>
          <a:prstGeom prst="ellipse">
            <a:avLst/>
          </a:prstGeom>
          <a:noFill/>
          <a:ln w="762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001528" y="1650256"/>
            <a:ext cx="4801650" cy="4059231"/>
          </a:xfrm>
          <a:prstGeom prst="ellipse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789928" y="3052024"/>
            <a:ext cx="4385483" cy="3624098"/>
          </a:xfrm>
          <a:prstGeom prst="ellipse">
            <a:avLst/>
          </a:prstGeom>
          <a:noFill/>
          <a:ln w="7620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54518" y="1895861"/>
            <a:ext cx="663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21664" y="4744491"/>
            <a:ext cx="653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79807" y="2157471"/>
            <a:ext cx="682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00930" y="3916175"/>
            <a:ext cx="682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58690" y="1719488"/>
            <a:ext cx="682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45524" y="3042080"/>
            <a:ext cx="682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78384" y="5149081"/>
            <a:ext cx="682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18907" y="2157471"/>
            <a:ext cx="682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24920" y="1629661"/>
            <a:ext cx="202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cs typeface="Times New Roman" panose="02020603050405020304" pitchFamily="18" charset="0"/>
              </a:rPr>
              <a:t>Incidence Matrix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9505" y="4567076"/>
            <a:ext cx="682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07432"/>
              </p:ext>
            </p:extLst>
          </p:nvPr>
        </p:nvGraphicFramePr>
        <p:xfrm>
          <a:off x="7980036" y="2001420"/>
          <a:ext cx="4211963" cy="4856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3213">
                  <a:extLst>
                    <a:ext uri="{9D8B030D-6E8A-4147-A177-3AD203B41FA5}">
                      <a16:colId xmlns:a16="http://schemas.microsoft.com/office/drawing/2014/main" val="3178376105"/>
                    </a:ext>
                  </a:extLst>
                </a:gridCol>
                <a:gridCol w="1063213">
                  <a:extLst>
                    <a:ext uri="{9D8B030D-6E8A-4147-A177-3AD203B41FA5}">
                      <a16:colId xmlns:a16="http://schemas.microsoft.com/office/drawing/2014/main" val="32631896"/>
                    </a:ext>
                  </a:extLst>
                </a:gridCol>
                <a:gridCol w="695179">
                  <a:extLst>
                    <a:ext uri="{9D8B030D-6E8A-4147-A177-3AD203B41FA5}">
                      <a16:colId xmlns:a16="http://schemas.microsoft.com/office/drawing/2014/main" val="435739602"/>
                    </a:ext>
                  </a:extLst>
                </a:gridCol>
                <a:gridCol w="695179">
                  <a:extLst>
                    <a:ext uri="{9D8B030D-6E8A-4147-A177-3AD203B41FA5}">
                      <a16:colId xmlns:a16="http://schemas.microsoft.com/office/drawing/2014/main" val="2056639523"/>
                    </a:ext>
                  </a:extLst>
                </a:gridCol>
                <a:gridCol w="695179">
                  <a:extLst>
                    <a:ext uri="{9D8B030D-6E8A-4147-A177-3AD203B41FA5}">
                      <a16:colId xmlns:a16="http://schemas.microsoft.com/office/drawing/2014/main" val="1575057724"/>
                    </a:ext>
                  </a:extLst>
                </a:gridCol>
              </a:tblGrid>
              <a:tr h="719728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effectLst/>
                        </a:rPr>
                        <a:t>Hyperedge</a:t>
                      </a:r>
                      <a:r>
                        <a:rPr lang="en-US" sz="1800" b="1" u="none" strike="noStrike" baseline="0" dirty="0">
                          <a:effectLst/>
                        </a:rPr>
                        <a:t> Areas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120047"/>
                  </a:ext>
                </a:extLst>
              </a:tr>
              <a:tr h="517106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A</a:t>
                      </a:r>
                      <a:r>
                        <a:rPr lang="en-US" sz="1400" b="1" u="none" strike="noStrike" baseline="-25000" dirty="0"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A</a:t>
                      </a:r>
                      <a:r>
                        <a:rPr lang="en-US" sz="1400" b="1" u="none" strike="noStrike" baseline="-25000" dirty="0">
                          <a:effectLst/>
                        </a:rPr>
                        <a:t>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A</a:t>
                      </a:r>
                      <a:r>
                        <a:rPr lang="en-US" sz="1400" b="1" u="none" strike="noStrike" baseline="-25000" dirty="0">
                          <a:effectLst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494069"/>
                  </a:ext>
                </a:extLst>
              </a:tr>
              <a:tr h="517106"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Fishery System Objects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vert="vert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</a:t>
                      </a:r>
                      <a:r>
                        <a:rPr lang="en-US" sz="1400" b="1" u="none" strike="noStrike" baseline="-25000" dirty="0"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847190"/>
                  </a:ext>
                </a:extLst>
              </a:tr>
              <a:tr h="5171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</a:t>
                      </a:r>
                      <a:r>
                        <a:rPr lang="en-US" sz="1400" b="1" u="none" strike="noStrike" baseline="-25000" dirty="0">
                          <a:effectLst/>
                        </a:rPr>
                        <a:t>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615359"/>
                  </a:ext>
                </a:extLst>
              </a:tr>
              <a:tr h="5171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L</a:t>
                      </a:r>
                      <a:r>
                        <a:rPr lang="en-US" sz="1400" b="1" u="none" strike="noStrike" baseline="-25000" dirty="0"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584269"/>
                  </a:ext>
                </a:extLst>
              </a:tr>
              <a:tr h="5171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L</a:t>
                      </a:r>
                      <a:r>
                        <a:rPr lang="en-US" sz="1400" b="1" u="none" strike="noStrike" baseline="-25000" dirty="0">
                          <a:effectLst/>
                        </a:rPr>
                        <a:t>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052328"/>
                  </a:ext>
                </a:extLst>
              </a:tr>
              <a:tr h="5171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L</a:t>
                      </a:r>
                      <a:r>
                        <a:rPr lang="en-US" sz="1400" b="1" u="none" strike="noStrike" baseline="-25000" dirty="0">
                          <a:effectLst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686900"/>
                  </a:ext>
                </a:extLst>
              </a:tr>
              <a:tr h="5171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C</a:t>
                      </a:r>
                      <a:r>
                        <a:rPr lang="en-US" sz="1400" b="1" u="none" strike="noStrike" baseline="-25000">
                          <a:effectLst/>
                        </a:rPr>
                        <a:t>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496195"/>
                  </a:ext>
                </a:extLst>
              </a:tr>
              <a:tr h="5171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</a:t>
                      </a:r>
                      <a:r>
                        <a:rPr lang="en-US" sz="1400" b="1" u="none" strike="noStrike" baseline="-25000" dirty="0">
                          <a:effectLst/>
                        </a:rPr>
                        <a:t>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47749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-1" y="14741"/>
            <a:ext cx="12108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 1: Spatial distribution of fishery system objects </a:t>
            </a:r>
            <a:r>
              <a:rPr lang="en-US" sz="2400" b="1" u="sng" dirty="0"/>
              <a:t>during spawning season</a:t>
            </a:r>
            <a:endParaRPr lang="en-US" sz="2400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6827736" y="1557948"/>
            <a:ext cx="606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baseline="-25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1664" y="486350"/>
            <a:ext cx="10791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Objects are: </a:t>
            </a:r>
            <a:r>
              <a:rPr lang="en-US" sz="2400" dirty="0"/>
              <a:t>Populations (P</a:t>
            </a:r>
            <a:r>
              <a:rPr lang="en-US" sz="2400" baseline="-25000" dirty="0"/>
              <a:t>1</a:t>
            </a:r>
            <a:r>
              <a:rPr lang="en-US" sz="2400" dirty="0"/>
              <a:t>, P</a:t>
            </a:r>
            <a:r>
              <a:rPr lang="en-US" sz="2400" baseline="-25000" dirty="0"/>
              <a:t>2</a:t>
            </a:r>
            <a:r>
              <a:rPr lang="en-US" sz="2400" dirty="0"/>
              <a:t>), Local (L</a:t>
            </a:r>
            <a:r>
              <a:rPr lang="en-US" sz="2400" baseline="-25000" dirty="0"/>
              <a:t>1</a:t>
            </a:r>
            <a:r>
              <a:rPr lang="en-US" sz="2400" dirty="0"/>
              <a:t>, L</a:t>
            </a:r>
            <a:r>
              <a:rPr lang="en-US" sz="2400" baseline="-25000" dirty="0"/>
              <a:t>2</a:t>
            </a:r>
            <a:r>
              <a:rPr lang="en-US" sz="2400" dirty="0"/>
              <a:t>, L</a:t>
            </a:r>
            <a:r>
              <a:rPr lang="en-US" sz="2400" baseline="-25000" dirty="0"/>
              <a:t>3</a:t>
            </a:r>
            <a:r>
              <a:rPr lang="en-US" sz="2400" dirty="0"/>
              <a:t>) and Commercial (C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2</a:t>
            </a:r>
            <a:r>
              <a:rPr lang="en-US" sz="2400" dirty="0"/>
              <a:t>) Fleets</a:t>
            </a:r>
          </a:p>
          <a:p>
            <a:r>
              <a:rPr lang="en-US" sz="2400" b="1" dirty="0"/>
              <a:t>Hyperedges are: </a:t>
            </a:r>
            <a:r>
              <a:rPr lang="en-US" sz="2400" dirty="0"/>
              <a:t>Areas A</a:t>
            </a:r>
            <a:r>
              <a:rPr lang="en-US" sz="2400" baseline="-25000" dirty="0"/>
              <a:t>1</a:t>
            </a:r>
            <a:r>
              <a:rPr lang="en-US" sz="2400" dirty="0"/>
              <a:t>, A</a:t>
            </a:r>
            <a:r>
              <a:rPr lang="en-US" sz="2400" baseline="-25000" dirty="0"/>
              <a:t>2</a:t>
            </a:r>
            <a:r>
              <a:rPr lang="en-US" sz="2400" dirty="0"/>
              <a:t> and A</a:t>
            </a:r>
            <a:r>
              <a:rPr lang="en-US" sz="2400" baseline="-25000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-82486" y="3427108"/>
            <a:ext cx="1684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cs typeface="Times New Roman" panose="02020603050405020304" pitchFamily="18" charset="0"/>
              </a:rPr>
              <a:t>Members of multiple</a:t>
            </a:r>
          </a:p>
          <a:p>
            <a:pPr algn="ctr"/>
            <a:r>
              <a:rPr lang="en-US" b="1" dirty="0">
                <a:cs typeface="Times New Roman" panose="02020603050405020304" pitchFamily="18" charset="0"/>
              </a:rPr>
              <a:t>hyperedges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286509" y="2569946"/>
            <a:ext cx="2732398" cy="133028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1" idx="1"/>
          </p:cNvCxnSpPr>
          <p:nvPr/>
        </p:nvCxnSpPr>
        <p:spPr>
          <a:xfrm>
            <a:off x="1237012" y="3910178"/>
            <a:ext cx="3163918" cy="26760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8" idx="1"/>
          </p:cNvCxnSpPr>
          <p:nvPr/>
        </p:nvCxnSpPr>
        <p:spPr>
          <a:xfrm>
            <a:off x="1278758" y="3921755"/>
            <a:ext cx="3300747" cy="90693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63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548625" y="1549667"/>
            <a:ext cx="3372282" cy="2087132"/>
          </a:xfrm>
          <a:prstGeom prst="ellipse">
            <a:avLst/>
          </a:prstGeom>
          <a:noFill/>
          <a:ln w="762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001528" y="1650256"/>
            <a:ext cx="4801650" cy="3459857"/>
          </a:xfrm>
          <a:prstGeom prst="ellipse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789928" y="3052025"/>
            <a:ext cx="4385483" cy="2823350"/>
          </a:xfrm>
          <a:prstGeom prst="ellipse">
            <a:avLst/>
          </a:prstGeom>
          <a:noFill/>
          <a:ln w="7620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910535" y="1659646"/>
            <a:ext cx="3403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cs typeface="Times New Roman" panose="02020603050405020304" pitchFamily="18" charset="0"/>
              </a:rPr>
              <a:t>Vectorized</a:t>
            </a:r>
            <a:r>
              <a:rPr lang="en-US" b="1" dirty="0">
                <a:cs typeface="Times New Roman" panose="02020603050405020304" pitchFamily="18" charset="0"/>
              </a:rPr>
              <a:t> Incidence Matrix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273" y="5370"/>
            <a:ext cx="12108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 2: Spatial distribution of f</a:t>
            </a:r>
            <a:r>
              <a:rPr lang="en-US" sz="2400" b="1" u="sng" dirty="0"/>
              <a:t>ishery </a:t>
            </a:r>
            <a:r>
              <a:rPr lang="en-US" sz="2400" b="1" u="sng" dirty="0" err="1"/>
              <a:t>selectivities</a:t>
            </a:r>
            <a:r>
              <a:rPr lang="en-US" sz="2400" b="1" u="sng" dirty="0"/>
              <a:t> during foraging season</a:t>
            </a:r>
            <a:endParaRPr lang="en-US" sz="2400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11273" y="428539"/>
            <a:ext cx="12175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Objects are: 2-tuples</a:t>
            </a:r>
            <a:r>
              <a:rPr lang="en-US" sz="2400" dirty="0"/>
              <a:t> of </a:t>
            </a:r>
            <a:r>
              <a:rPr lang="en-US" sz="2400" b="1" dirty="0"/>
              <a:t>Fleets</a:t>
            </a:r>
            <a:r>
              <a:rPr lang="en-US" sz="2400" dirty="0"/>
              <a:t> (L</a:t>
            </a:r>
            <a:r>
              <a:rPr lang="en-US" sz="2400" baseline="-25000" dirty="0"/>
              <a:t>1</a:t>
            </a:r>
            <a:r>
              <a:rPr lang="en-US" sz="2400" dirty="0"/>
              <a:t>, L</a:t>
            </a:r>
            <a:r>
              <a:rPr lang="en-US" sz="2400" baseline="-25000" dirty="0"/>
              <a:t>2</a:t>
            </a:r>
            <a:r>
              <a:rPr lang="en-US" sz="2400" dirty="0"/>
              <a:t>, L</a:t>
            </a:r>
            <a:r>
              <a:rPr lang="en-US" sz="2400" baseline="-25000" dirty="0"/>
              <a:t>3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2</a:t>
            </a:r>
            <a:r>
              <a:rPr lang="en-US" sz="2400" dirty="0"/>
              <a:t>) and </a:t>
            </a:r>
            <a:r>
              <a:rPr lang="en-US" sz="2400" b="1" dirty="0" err="1"/>
              <a:t>Selectivities</a:t>
            </a:r>
            <a:r>
              <a:rPr lang="en-US" sz="2400" dirty="0"/>
              <a:t> (d=dome, f=flat) as </a:t>
            </a:r>
            <a:r>
              <a:rPr lang="en-US" sz="2400" dirty="0" err="1"/>
              <a:t>v</a:t>
            </a:r>
            <a:r>
              <a:rPr lang="en-US" sz="2400" baseline="-25000" dirty="0" err="1"/>
              <a:t>k</a:t>
            </a:r>
            <a:r>
              <a:rPr lang="en-US" sz="2400" dirty="0"/>
              <a:t>=(L</a:t>
            </a:r>
            <a:r>
              <a:rPr lang="en-US" sz="2400" baseline="-25000" dirty="0"/>
              <a:t>k</a:t>
            </a:r>
            <a:r>
              <a:rPr lang="en-US" sz="2400" dirty="0"/>
              <a:t>, d(L</a:t>
            </a:r>
            <a:r>
              <a:rPr lang="en-US" sz="2400" baseline="-25000" dirty="0"/>
              <a:t>k</a:t>
            </a:r>
            <a:r>
              <a:rPr lang="en-US" sz="2400" dirty="0"/>
              <a:t>))</a:t>
            </a:r>
          </a:p>
          <a:p>
            <a:r>
              <a:rPr lang="en-US" sz="2400" b="1" dirty="0"/>
              <a:t>Hyperedges are: </a:t>
            </a:r>
            <a:r>
              <a:rPr lang="en-US" sz="2400" dirty="0"/>
              <a:t>Areas A</a:t>
            </a:r>
            <a:r>
              <a:rPr lang="en-US" sz="2400" baseline="-25000" dirty="0"/>
              <a:t>1</a:t>
            </a:r>
            <a:r>
              <a:rPr lang="en-US" sz="2400" dirty="0"/>
              <a:t>, A</a:t>
            </a:r>
            <a:r>
              <a:rPr lang="en-US" sz="2400" baseline="-25000" dirty="0"/>
              <a:t>2</a:t>
            </a:r>
            <a:r>
              <a:rPr lang="en-US" sz="2400" dirty="0"/>
              <a:t> and A</a:t>
            </a:r>
            <a:r>
              <a:rPr lang="en-US" sz="2400" baseline="-25000" dirty="0"/>
              <a:t>3</a:t>
            </a:r>
            <a:r>
              <a:rPr lang="en-US" sz="2400" dirty="0"/>
              <a:t> or associated </a:t>
            </a:r>
            <a:r>
              <a:rPr lang="en-US" sz="2400" b="1" dirty="0"/>
              <a:t>Environments</a:t>
            </a:r>
            <a:r>
              <a:rPr lang="en-US" sz="2400" dirty="0"/>
              <a:t> E</a:t>
            </a:r>
            <a:r>
              <a:rPr lang="en-US" sz="2400" baseline="-25000" dirty="0"/>
              <a:t>1</a:t>
            </a:r>
            <a:r>
              <a:rPr lang="en-US" sz="2400" dirty="0"/>
              <a:t>, E</a:t>
            </a:r>
            <a:r>
              <a:rPr lang="en-US" sz="2400" baseline="-25000" dirty="0"/>
              <a:t>2</a:t>
            </a:r>
            <a:r>
              <a:rPr lang="en-US" sz="2400" dirty="0"/>
              <a:t> and E</a:t>
            </a:r>
            <a:r>
              <a:rPr lang="en-US" sz="2400" baseline="-25000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442" y="3438569"/>
            <a:ext cx="1435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Fleets With</a:t>
            </a:r>
          </a:p>
          <a:p>
            <a:r>
              <a:rPr lang="en-US" b="1" dirty="0">
                <a:cs typeface="Times New Roman" panose="02020603050405020304" pitchFamily="18" charset="0"/>
              </a:rPr>
              <a:t>Missing or</a:t>
            </a:r>
          </a:p>
          <a:p>
            <a:r>
              <a:rPr lang="en-US" b="1" dirty="0">
                <a:cs typeface="Times New Roman" panose="02020603050405020304" pitchFamily="18" charset="0"/>
              </a:rPr>
              <a:t>Inadequate Size Data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286509" y="2401342"/>
            <a:ext cx="911273" cy="149889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237012" y="2699289"/>
            <a:ext cx="4146239" cy="121088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5" idx="1"/>
          </p:cNvCxnSpPr>
          <p:nvPr/>
        </p:nvCxnSpPr>
        <p:spPr>
          <a:xfrm>
            <a:off x="1249194" y="3914847"/>
            <a:ext cx="875320" cy="56671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6355" y="1904248"/>
            <a:ext cx="1353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sz="28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</a:t>
            </a:r>
            <a:r>
              <a:rPr lang="en-US" sz="28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40715" y="1381028"/>
            <a:ext cx="1893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sz="2800" b="1" baseline="-25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</a:t>
            </a:r>
            <a:r>
              <a:rPr lang="en-US" sz="2800" b="1" baseline="-25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8538" y="5074192"/>
            <a:ext cx="1373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sz="28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</a:t>
            </a:r>
            <a:r>
              <a:rPr lang="en-US" sz="28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75775" y="2677174"/>
            <a:ext cx="1165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18971" y="1650256"/>
            <a:ext cx="1046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40046" y="2071221"/>
            <a:ext cx="1202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87976" y="2962281"/>
            <a:ext cx="1334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316328" y="2371506"/>
            <a:ext cx="887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533764" y="3667566"/>
            <a:ext cx="1319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24514" y="4281511"/>
            <a:ext cx="1224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01528" y="4977712"/>
            <a:ext cx="898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480987"/>
              </p:ext>
            </p:extLst>
          </p:nvPr>
        </p:nvGraphicFramePr>
        <p:xfrm>
          <a:off x="7985734" y="2050366"/>
          <a:ext cx="4201291" cy="48076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0520">
                  <a:extLst>
                    <a:ext uri="{9D8B030D-6E8A-4147-A177-3AD203B41FA5}">
                      <a16:colId xmlns:a16="http://schemas.microsoft.com/office/drawing/2014/main" val="274027494"/>
                    </a:ext>
                  </a:extLst>
                </a:gridCol>
                <a:gridCol w="1060520">
                  <a:extLst>
                    <a:ext uri="{9D8B030D-6E8A-4147-A177-3AD203B41FA5}">
                      <a16:colId xmlns:a16="http://schemas.microsoft.com/office/drawing/2014/main" val="2122701931"/>
                    </a:ext>
                  </a:extLst>
                </a:gridCol>
                <a:gridCol w="693417">
                  <a:extLst>
                    <a:ext uri="{9D8B030D-6E8A-4147-A177-3AD203B41FA5}">
                      <a16:colId xmlns:a16="http://schemas.microsoft.com/office/drawing/2014/main" val="949302427"/>
                    </a:ext>
                  </a:extLst>
                </a:gridCol>
                <a:gridCol w="693417">
                  <a:extLst>
                    <a:ext uri="{9D8B030D-6E8A-4147-A177-3AD203B41FA5}">
                      <a16:colId xmlns:a16="http://schemas.microsoft.com/office/drawing/2014/main" val="4027230546"/>
                    </a:ext>
                  </a:extLst>
                </a:gridCol>
                <a:gridCol w="693417">
                  <a:extLst>
                    <a:ext uri="{9D8B030D-6E8A-4147-A177-3AD203B41FA5}">
                      <a16:colId xmlns:a16="http://schemas.microsoft.com/office/drawing/2014/main" val="1759164225"/>
                    </a:ext>
                  </a:extLst>
                </a:gridCol>
              </a:tblGrid>
              <a:tr h="672770">
                <a:tc>
                  <a:txBody>
                    <a:bodyPr/>
                    <a:lstStyle/>
                    <a:p>
                      <a:pPr algn="l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effectLst/>
                        </a:rPr>
                        <a:t>Hyperedge</a:t>
                      </a:r>
                      <a:r>
                        <a:rPr lang="en-US" sz="1800" b="1" u="none" strike="noStrike" baseline="0" dirty="0">
                          <a:effectLst/>
                        </a:rPr>
                        <a:t> Areas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746047"/>
                  </a:ext>
                </a:extLst>
              </a:tr>
              <a:tr h="656328">
                <a:tc>
                  <a:txBody>
                    <a:bodyPr/>
                    <a:lstStyle/>
                    <a:p>
                      <a:pPr algn="l" fontAlgn="ctr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A</a:t>
                      </a:r>
                      <a:r>
                        <a:rPr lang="en-US" sz="1800" b="1" u="none" strike="noStrike" baseline="-25000">
                          <a:effectLst/>
                        </a:rPr>
                        <a:t>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A</a:t>
                      </a:r>
                      <a:r>
                        <a:rPr lang="en-US" sz="1800" b="1" u="none" strike="noStrike" baseline="-25000">
                          <a:effectLst/>
                        </a:rPr>
                        <a:t>2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A</a:t>
                      </a:r>
                      <a:r>
                        <a:rPr lang="en-US" sz="1800" b="1" u="none" strike="noStrike" baseline="-25000">
                          <a:effectLst/>
                        </a:rPr>
                        <a:t>3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57711522"/>
                  </a:ext>
                </a:extLst>
              </a:tr>
              <a:tr h="65632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Fishing</a:t>
                      </a:r>
                      <a:r>
                        <a:rPr lang="en-US" sz="1800" b="1" u="none" strike="noStrike" baseline="0" dirty="0">
                          <a:effectLst/>
                        </a:rPr>
                        <a:t> Fleet </a:t>
                      </a:r>
                      <a:r>
                        <a:rPr lang="en-US" sz="1800" b="1" u="none" strike="noStrike" dirty="0">
                          <a:effectLst/>
                        </a:rPr>
                        <a:t>Vertex</a:t>
                      </a:r>
                      <a:r>
                        <a:rPr lang="en-US" sz="1800" b="1" u="none" strike="noStrike" baseline="0" dirty="0">
                          <a:effectLst/>
                        </a:rPr>
                        <a:t> Element</a:t>
                      </a:r>
                      <a:r>
                        <a:rPr lang="en-US" sz="1800" b="1" u="none" strike="noStrike" dirty="0">
                          <a:effectLst/>
                        </a:rPr>
                        <a:t>  (O</a:t>
                      </a:r>
                      <a:r>
                        <a:rPr lang="en-US" sz="1800" b="1" u="none" strike="noStrike" baseline="-25000" dirty="0">
                          <a:effectLst/>
                        </a:rPr>
                        <a:t>1</a:t>
                      </a:r>
                      <a:r>
                        <a:rPr lang="en-US" sz="1800" b="1" u="none" strike="noStrike" baseline="0" dirty="0">
                          <a:effectLst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L</a:t>
                      </a:r>
                      <a:r>
                        <a:rPr lang="en-US" sz="1800" b="1" u="none" strike="noStrike" baseline="-25000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baseline="0" dirty="0">
                          <a:effectLst/>
                        </a:rPr>
                        <a:t>d</a:t>
                      </a:r>
                      <a:r>
                        <a:rPr lang="en-US" sz="1800" b="1" u="none" strike="noStrike" baseline="-25000" dirty="0">
                          <a:effectLst/>
                        </a:rPr>
                        <a:t> </a:t>
                      </a:r>
                      <a:r>
                        <a:rPr lang="en-US" sz="1800" b="1" u="none" strike="noStrike" dirty="0">
                          <a:effectLst/>
                        </a:rPr>
                        <a:t>(L</a:t>
                      </a:r>
                      <a:r>
                        <a:rPr lang="en-US" sz="1800" b="1" u="none" strike="noStrike" baseline="-25000" dirty="0">
                          <a:effectLst/>
                        </a:rPr>
                        <a:t>1</a:t>
                      </a:r>
                      <a:r>
                        <a:rPr lang="en-US" sz="1800" b="1" u="none" strike="noStrike" dirty="0">
                          <a:effectLst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62348400"/>
                  </a:ext>
                </a:extLst>
              </a:tr>
              <a:tr h="7219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L</a:t>
                      </a:r>
                      <a:r>
                        <a:rPr lang="en-US" sz="1800" b="1" u="none" strike="noStrike" baseline="-25000" dirty="0">
                          <a:effectLst/>
                        </a:rPr>
                        <a:t>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baseline="0" dirty="0">
                          <a:effectLst/>
                        </a:rPr>
                        <a:t>d</a:t>
                      </a:r>
                      <a:r>
                        <a:rPr lang="en-US" sz="1800" b="1" u="none" strike="noStrike" baseline="-25000" dirty="0">
                          <a:effectLst/>
                        </a:rPr>
                        <a:t> </a:t>
                      </a:r>
                      <a:r>
                        <a:rPr lang="en-US" sz="1800" b="1" u="none" strike="noStrike" dirty="0">
                          <a:effectLst/>
                        </a:rPr>
                        <a:t>(L</a:t>
                      </a:r>
                      <a:r>
                        <a:rPr lang="en-US" sz="1800" b="1" u="none" strike="noStrike" baseline="-25000" dirty="0">
                          <a:effectLst/>
                        </a:rPr>
                        <a:t>2</a:t>
                      </a:r>
                      <a:r>
                        <a:rPr lang="en-US" sz="1800" b="1" u="none" strike="noStrike" dirty="0">
                          <a:effectLst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59541779"/>
                  </a:ext>
                </a:extLst>
              </a:tr>
              <a:tr h="6563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L</a:t>
                      </a:r>
                      <a:r>
                        <a:rPr lang="en-US" sz="1800" b="1" u="none" strike="noStrike" baseline="-25000" dirty="0">
                          <a:effectLst/>
                        </a:rPr>
                        <a:t>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baseline="0" dirty="0">
                          <a:effectLst/>
                        </a:rPr>
                        <a:t>d</a:t>
                      </a:r>
                      <a:r>
                        <a:rPr lang="en-US" sz="1800" b="1" u="none" strike="noStrike" baseline="-25000" dirty="0">
                          <a:effectLst/>
                        </a:rPr>
                        <a:t> </a:t>
                      </a:r>
                      <a:r>
                        <a:rPr lang="en-US" sz="1800" b="1" u="none" strike="noStrike" dirty="0">
                          <a:effectLst/>
                        </a:rPr>
                        <a:t>(L</a:t>
                      </a:r>
                      <a:r>
                        <a:rPr lang="en-US" sz="1800" b="1" u="none" strike="noStrike" baseline="-25000" dirty="0">
                          <a:effectLst/>
                        </a:rPr>
                        <a:t>3</a:t>
                      </a:r>
                      <a:r>
                        <a:rPr lang="en-US" sz="1800" b="1" u="none" strike="noStrike" dirty="0">
                          <a:effectLst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12291735"/>
                  </a:ext>
                </a:extLst>
              </a:tr>
              <a:tr h="7219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C</a:t>
                      </a:r>
                      <a:r>
                        <a:rPr lang="en-US" sz="1800" b="1" u="none" strike="noStrike" baseline="-25000">
                          <a:effectLst/>
                        </a:rPr>
                        <a:t>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f</a:t>
                      </a:r>
                      <a:r>
                        <a:rPr lang="en-US" sz="1800" b="1" u="none" strike="noStrike" baseline="-25000" dirty="0">
                          <a:effectLst/>
                        </a:rPr>
                        <a:t> </a:t>
                      </a:r>
                      <a:r>
                        <a:rPr lang="en-US" sz="1800" b="1" u="none" strike="noStrike" dirty="0">
                          <a:effectLst/>
                        </a:rPr>
                        <a:t>(C</a:t>
                      </a:r>
                      <a:r>
                        <a:rPr lang="en-US" sz="1800" b="1" u="none" strike="noStrike" baseline="-25000" dirty="0">
                          <a:effectLst/>
                        </a:rPr>
                        <a:t>1</a:t>
                      </a:r>
                      <a:r>
                        <a:rPr lang="en-US" sz="1800" b="1" u="none" strike="noStrike" dirty="0">
                          <a:effectLst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baseline="0" dirty="0">
                          <a:effectLst/>
                        </a:rPr>
                        <a:t>f</a:t>
                      </a:r>
                      <a:r>
                        <a:rPr lang="en-US" sz="1800" b="1" u="none" strike="noStrike" baseline="-25000" dirty="0">
                          <a:effectLst/>
                        </a:rPr>
                        <a:t> </a:t>
                      </a:r>
                      <a:r>
                        <a:rPr lang="en-US" sz="1800" b="1" u="none" strike="noStrike" dirty="0">
                          <a:effectLst/>
                        </a:rPr>
                        <a:t>(C</a:t>
                      </a:r>
                      <a:r>
                        <a:rPr lang="en-US" sz="1800" b="1" u="none" strike="noStrike" baseline="-25000" dirty="0">
                          <a:effectLst/>
                        </a:rPr>
                        <a:t>1</a:t>
                      </a:r>
                      <a:r>
                        <a:rPr lang="en-US" sz="1800" b="1" u="none" strike="noStrike" dirty="0">
                          <a:effectLst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99097822"/>
                  </a:ext>
                </a:extLst>
              </a:tr>
              <a:tr h="7219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C</a:t>
                      </a:r>
                      <a:r>
                        <a:rPr lang="en-US" sz="1800" b="1" u="none" strike="noStrike" baseline="-25000" dirty="0">
                          <a:effectLst/>
                        </a:rPr>
                        <a:t>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baseline="0" dirty="0">
                          <a:effectLst/>
                        </a:rPr>
                        <a:t>d</a:t>
                      </a:r>
                      <a:r>
                        <a:rPr lang="en-US" sz="1800" b="1" u="none" strike="noStrike" baseline="-25000" dirty="0">
                          <a:effectLst/>
                        </a:rPr>
                        <a:t> </a:t>
                      </a:r>
                      <a:r>
                        <a:rPr lang="en-US" sz="1800" b="1" u="none" strike="noStrike" dirty="0">
                          <a:effectLst/>
                        </a:rPr>
                        <a:t>(C</a:t>
                      </a:r>
                      <a:r>
                        <a:rPr lang="en-US" sz="1800" b="1" u="none" strike="noStrike" baseline="-25000" dirty="0">
                          <a:effectLst/>
                        </a:rPr>
                        <a:t>2</a:t>
                      </a:r>
                      <a:r>
                        <a:rPr lang="en-US" sz="1800" b="1" u="none" strike="noStrike" dirty="0">
                          <a:effectLst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baseline="0" dirty="0">
                          <a:effectLst/>
                        </a:rPr>
                        <a:t>f</a:t>
                      </a:r>
                      <a:r>
                        <a:rPr lang="en-US" sz="1800" b="1" u="none" strike="noStrike" baseline="-25000" dirty="0">
                          <a:effectLst/>
                        </a:rPr>
                        <a:t> </a:t>
                      </a:r>
                      <a:r>
                        <a:rPr lang="en-US" sz="1800" b="1" u="none" strike="noStrike" dirty="0">
                          <a:effectLst/>
                        </a:rPr>
                        <a:t>(C</a:t>
                      </a:r>
                      <a:r>
                        <a:rPr lang="en-US" sz="1800" b="1" u="none" strike="noStrike" baseline="-25000" dirty="0">
                          <a:effectLst/>
                        </a:rPr>
                        <a:t>2</a:t>
                      </a:r>
                      <a:r>
                        <a:rPr lang="en-US" sz="1800" b="1" u="none" strike="noStrike" dirty="0">
                          <a:effectLst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f</a:t>
                      </a:r>
                      <a:r>
                        <a:rPr lang="en-US" sz="1800" b="1" u="none" strike="noStrike" baseline="-25000" dirty="0">
                          <a:effectLst/>
                        </a:rPr>
                        <a:t> </a:t>
                      </a:r>
                      <a:r>
                        <a:rPr lang="en-US" sz="1800" b="1" u="none" strike="noStrike" dirty="0">
                          <a:effectLst/>
                        </a:rPr>
                        <a:t>(C</a:t>
                      </a:r>
                      <a:r>
                        <a:rPr lang="en-US" sz="1800" b="1" u="none" strike="noStrike" baseline="-25000" dirty="0">
                          <a:effectLst/>
                        </a:rPr>
                        <a:t>2</a:t>
                      </a:r>
                      <a:r>
                        <a:rPr lang="en-US" sz="1800" b="1" u="none" strike="noStrike" dirty="0">
                          <a:effectLst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11964833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0" y="6010683"/>
            <a:ext cx="11811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u="sng" dirty="0" err="1"/>
              <a:t>Vectorized</a:t>
            </a:r>
            <a:r>
              <a:rPr lang="en-US" sz="2400" u="sng" dirty="0"/>
              <a:t> Incidence Matrix (VIM) </a:t>
            </a:r>
            <a:r>
              <a:rPr lang="en-US" sz="2400" dirty="0"/>
              <a:t>has vertices that are </a:t>
            </a:r>
          </a:p>
          <a:p>
            <a:r>
              <a:rPr lang="en-US" sz="2400" u="sng" dirty="0"/>
              <a:t>N-tuples</a:t>
            </a:r>
            <a:r>
              <a:rPr lang="en-US" sz="2400" dirty="0"/>
              <a:t> of objects (O) where a vertex v = ( O</a:t>
            </a:r>
            <a:r>
              <a:rPr lang="en-US" sz="2400" baseline="-25000" dirty="0"/>
              <a:t>1</a:t>
            </a:r>
            <a:r>
              <a:rPr lang="en-US" sz="2400" dirty="0"/>
              <a:t>, O</a:t>
            </a:r>
            <a:r>
              <a:rPr lang="en-US" sz="2400" baseline="-25000" dirty="0"/>
              <a:t>2</a:t>
            </a:r>
            <a:r>
              <a:rPr lang="en-US" sz="2400" dirty="0"/>
              <a:t>, …, O</a:t>
            </a:r>
            <a:r>
              <a:rPr lang="en-US" sz="2400" baseline="-25000" dirty="0"/>
              <a:t>N </a:t>
            </a:r>
            <a:r>
              <a:rPr lang="en-US" sz="2400" dirty="0"/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798296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10538849" y="5350536"/>
            <a:ext cx="1339482" cy="1218595"/>
          </a:xfrm>
          <a:prstGeom prst="roundRect">
            <a:avLst/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9069458" y="5326180"/>
            <a:ext cx="1339482" cy="1218595"/>
          </a:xfrm>
          <a:prstGeom prst="roundRect">
            <a:avLst/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7549446" y="5324381"/>
            <a:ext cx="1339482" cy="1218595"/>
          </a:xfrm>
          <a:prstGeom prst="roundRect">
            <a:avLst/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10462649" y="2405681"/>
            <a:ext cx="1491882" cy="2282433"/>
          </a:xfrm>
          <a:prstGeom prst="roundRect">
            <a:avLst/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8580957" y="1831995"/>
            <a:ext cx="1491913" cy="3304920"/>
          </a:xfrm>
          <a:prstGeom prst="roundRect">
            <a:avLst/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6956640" y="2438646"/>
            <a:ext cx="1306640" cy="2165409"/>
          </a:xfrm>
          <a:prstGeom prst="roundRect">
            <a:avLst/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5356441" y="2359418"/>
            <a:ext cx="1342734" cy="4389119"/>
          </a:xfrm>
          <a:prstGeom prst="roundRect">
            <a:avLst/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749455" y="3149779"/>
            <a:ext cx="1419720" cy="3618979"/>
          </a:xfrm>
          <a:prstGeom prst="roundRect">
            <a:avLst/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914218" y="2668348"/>
            <a:ext cx="1511166" cy="3822567"/>
          </a:xfrm>
          <a:prstGeom prst="roundRect">
            <a:avLst/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70717" y="3586538"/>
            <a:ext cx="1381225" cy="2614717"/>
          </a:xfrm>
          <a:prstGeom prst="roundRect">
            <a:avLst/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Oval 2"/>
          <p:cNvSpPr/>
          <p:nvPr/>
        </p:nvSpPr>
        <p:spPr>
          <a:xfrm>
            <a:off x="7661707" y="5404290"/>
            <a:ext cx="1087655" cy="105877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863837" y="5610919"/>
            <a:ext cx="885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f11</a:t>
            </a:r>
          </a:p>
        </p:txBody>
      </p:sp>
      <p:sp>
        <p:nvSpPr>
          <p:cNvPr id="5" name="Oval 4"/>
          <p:cNvSpPr/>
          <p:nvPr/>
        </p:nvSpPr>
        <p:spPr>
          <a:xfrm>
            <a:off x="429538" y="3849530"/>
            <a:ext cx="1087655" cy="105877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1075" y="4054637"/>
            <a:ext cx="683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f1</a:t>
            </a:r>
          </a:p>
        </p:txBody>
      </p:sp>
      <p:sp>
        <p:nvSpPr>
          <p:cNvPr id="7" name="Oval 6"/>
          <p:cNvSpPr/>
          <p:nvPr/>
        </p:nvSpPr>
        <p:spPr>
          <a:xfrm>
            <a:off x="2207789" y="2948963"/>
            <a:ext cx="1087655" cy="105877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71284" y="3177139"/>
            <a:ext cx="683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f2</a:t>
            </a:r>
          </a:p>
        </p:txBody>
      </p:sp>
      <p:sp>
        <p:nvSpPr>
          <p:cNvPr id="9" name="Oval 8"/>
          <p:cNvSpPr/>
          <p:nvPr/>
        </p:nvSpPr>
        <p:spPr>
          <a:xfrm>
            <a:off x="3941959" y="3475776"/>
            <a:ext cx="1087655" cy="105877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245151" y="3686564"/>
            <a:ext cx="683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f3</a:t>
            </a:r>
          </a:p>
        </p:txBody>
      </p:sp>
      <p:sp>
        <p:nvSpPr>
          <p:cNvPr id="11" name="Oval 10"/>
          <p:cNvSpPr/>
          <p:nvPr/>
        </p:nvSpPr>
        <p:spPr>
          <a:xfrm>
            <a:off x="5515274" y="2543458"/>
            <a:ext cx="1087655" cy="105877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72739" y="2743063"/>
            <a:ext cx="539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f4</a:t>
            </a:r>
          </a:p>
        </p:txBody>
      </p:sp>
      <p:sp>
        <p:nvSpPr>
          <p:cNvPr id="13" name="Oval 12"/>
          <p:cNvSpPr/>
          <p:nvPr/>
        </p:nvSpPr>
        <p:spPr>
          <a:xfrm>
            <a:off x="7069745" y="2743063"/>
            <a:ext cx="1087655" cy="1058779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68127" y="2980064"/>
            <a:ext cx="668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f5</a:t>
            </a:r>
          </a:p>
        </p:txBody>
      </p:sp>
      <p:sp>
        <p:nvSpPr>
          <p:cNvPr id="15" name="Oval 14"/>
          <p:cNvSpPr/>
          <p:nvPr/>
        </p:nvSpPr>
        <p:spPr>
          <a:xfrm>
            <a:off x="8783087" y="2047204"/>
            <a:ext cx="1087655" cy="105877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922652" y="2228297"/>
            <a:ext cx="885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f13</a:t>
            </a:r>
          </a:p>
        </p:txBody>
      </p:sp>
      <p:sp>
        <p:nvSpPr>
          <p:cNvPr id="17" name="Oval 16"/>
          <p:cNvSpPr/>
          <p:nvPr/>
        </p:nvSpPr>
        <p:spPr>
          <a:xfrm>
            <a:off x="10669580" y="2563140"/>
            <a:ext cx="1087655" cy="105877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462648" y="1757415"/>
            <a:ext cx="1491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Hawaii</a:t>
            </a:r>
          </a:p>
          <a:p>
            <a:pPr algn="ctr"/>
            <a:r>
              <a:rPr lang="en-US" i="1" dirty="0"/>
              <a:t>Longline Fleet</a:t>
            </a:r>
          </a:p>
        </p:txBody>
      </p:sp>
      <p:sp>
        <p:nvSpPr>
          <p:cNvPr id="19" name="Oval 18"/>
          <p:cNvSpPr/>
          <p:nvPr/>
        </p:nvSpPr>
        <p:spPr>
          <a:xfrm>
            <a:off x="9163244" y="5432136"/>
            <a:ext cx="1087655" cy="1058779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291622" y="5647979"/>
            <a:ext cx="895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f12</a:t>
            </a:r>
          </a:p>
        </p:txBody>
      </p:sp>
      <p:sp>
        <p:nvSpPr>
          <p:cNvPr id="21" name="Oval 20"/>
          <p:cNvSpPr/>
          <p:nvPr/>
        </p:nvSpPr>
        <p:spPr>
          <a:xfrm>
            <a:off x="10664781" y="5432136"/>
            <a:ext cx="1087655" cy="105877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0838016" y="5641290"/>
            <a:ext cx="885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f17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6108" y="4931942"/>
            <a:ext cx="683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0545" y="5493369"/>
            <a:ext cx="683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28103" y="4042628"/>
            <a:ext cx="885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f18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33980" y="4604055"/>
            <a:ext cx="683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33981" y="5228930"/>
            <a:ext cx="683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419542" y="5726787"/>
            <a:ext cx="683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23491" y="4604243"/>
            <a:ext cx="885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01838" y="5165609"/>
            <a:ext cx="683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85135" y="5781564"/>
            <a:ext cx="1003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22211" y="3636978"/>
            <a:ext cx="606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41462" y="4171803"/>
            <a:ext cx="683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41466" y="4823280"/>
            <a:ext cx="683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f9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06705" y="5350536"/>
            <a:ext cx="866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f10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77755" y="3824289"/>
            <a:ext cx="885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932268" y="3164619"/>
            <a:ext cx="885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f14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941890" y="3787983"/>
            <a:ext cx="885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f15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922647" y="4343629"/>
            <a:ext cx="982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s15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804324" y="3803305"/>
            <a:ext cx="952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s16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587454" y="5892930"/>
            <a:ext cx="1015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s11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866911" y="2817913"/>
            <a:ext cx="885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f16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1273" y="5370"/>
            <a:ext cx="11077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 3: Fishery selectivity mirroring by fleet for the 2015 WCNPO MLS assessment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11273" y="467035"/>
            <a:ext cx="12180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Objects are: Fleets</a:t>
            </a:r>
            <a:r>
              <a:rPr lang="en-US" sz="2400" dirty="0"/>
              <a:t> (f(.)) and </a:t>
            </a:r>
            <a:r>
              <a:rPr lang="en-US" sz="2400" b="1" dirty="0"/>
              <a:t>“survey” CPUE indices</a:t>
            </a:r>
            <a:r>
              <a:rPr lang="en-US" sz="2400" dirty="0"/>
              <a:t> (s(.)) with representative size composition data inside black circles and with flat-topped selectivity in size shaded green.</a:t>
            </a:r>
          </a:p>
          <a:p>
            <a:r>
              <a:rPr lang="en-US" sz="2400" b="1" dirty="0"/>
              <a:t>Hyperedges are: Sets of fleets or indices </a:t>
            </a:r>
            <a:r>
              <a:rPr lang="en-US" sz="2400" dirty="0"/>
              <a:t>mirrored to one fleet’s selectivity in yellow figures</a:t>
            </a:r>
            <a:endParaRPr lang="en-US" sz="2400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1630326" y="1771084"/>
            <a:ext cx="2119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Japanese Distant Water Longline </a:t>
            </a:r>
          </a:p>
          <a:p>
            <a:pPr algn="ctr"/>
            <a:r>
              <a:rPr lang="en-US" i="1" dirty="0"/>
              <a:t>Fleet </a:t>
            </a:r>
            <a:r>
              <a:rPr lang="en-US" b="1" i="1" dirty="0"/>
              <a:t>in Area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-74116" y="2678737"/>
            <a:ext cx="2119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Japanese Distant Water Longline </a:t>
            </a:r>
          </a:p>
          <a:p>
            <a:pPr algn="ctr"/>
            <a:r>
              <a:rPr lang="en-US" i="1" dirty="0"/>
              <a:t>Fleet </a:t>
            </a:r>
            <a:r>
              <a:rPr lang="en-US" b="1" i="1" dirty="0"/>
              <a:t>in Area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371599" y="2217072"/>
            <a:ext cx="2119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Japanese Distant Water Longline  Fleet </a:t>
            </a:r>
            <a:r>
              <a:rPr lang="en-US" b="1" i="1" dirty="0"/>
              <a:t>in Area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999536" y="1688078"/>
            <a:ext cx="2119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Japanese </a:t>
            </a:r>
            <a:r>
              <a:rPr lang="en-US" b="1" i="1" dirty="0"/>
              <a:t>Coastal</a:t>
            </a:r>
            <a:r>
              <a:rPr lang="en-US" i="1" dirty="0"/>
              <a:t> Longline Fleet</a:t>
            </a:r>
          </a:p>
        </p:txBody>
      </p:sp>
    </p:spTree>
    <p:extLst>
      <p:ext uri="{BB962C8B-B14F-4D97-AF65-F5344CB8AC3E}">
        <p14:creationId xmlns:p14="http://schemas.microsoft.com/office/powerpoint/2010/main" val="358219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36" y="5370"/>
            <a:ext cx="12191999" cy="6858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528317" y="6277649"/>
            <a:ext cx="4337938" cy="525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Visualization with R package “</a:t>
            </a:r>
            <a:r>
              <a:rPr lang="en-US" sz="2400" dirty="0" err="1"/>
              <a:t>hyperG</a:t>
            </a:r>
            <a:r>
              <a:rPr lang="en-US" sz="2400" dirty="0"/>
              <a:t>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73" y="5370"/>
            <a:ext cx="12180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 3 continued: Fleets as areas structure used for the 2015 WCNPO MLS assessment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9592" y="898241"/>
            <a:ext cx="32029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Hypergraph visualization of the structural patterns</a:t>
            </a:r>
          </a:p>
          <a:p>
            <a:r>
              <a:rPr lang="en-US" sz="2400" dirty="0"/>
              <a:t>Of fishery </a:t>
            </a:r>
            <a:r>
              <a:rPr lang="en-US" sz="2400" dirty="0" err="1"/>
              <a:t>selectivities</a:t>
            </a:r>
            <a:endParaRPr lang="en-US" sz="2400" dirty="0"/>
          </a:p>
          <a:p>
            <a:r>
              <a:rPr lang="en-US" sz="2400" dirty="0"/>
              <a:t>For 18 fishing fleets</a:t>
            </a:r>
          </a:p>
          <a:p>
            <a:r>
              <a:rPr lang="en-US" sz="2400" dirty="0"/>
              <a:t>And 10 CPUE indices</a:t>
            </a:r>
          </a:p>
          <a:p>
            <a:r>
              <a:rPr lang="en-US" sz="2400" dirty="0"/>
              <a:t>Using 10 hyperedges</a:t>
            </a:r>
          </a:p>
          <a:p>
            <a:r>
              <a:rPr lang="en-US" sz="2400" dirty="0"/>
              <a:t>Used in 2015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2575" y="3662517"/>
            <a:ext cx="2119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Japanese</a:t>
            </a:r>
            <a:r>
              <a:rPr lang="en-US" i="1" dirty="0"/>
              <a:t> Distant Water Longline </a:t>
            </a:r>
          </a:p>
          <a:p>
            <a:pPr algn="ctr"/>
            <a:r>
              <a:rPr lang="en-US" i="1" dirty="0"/>
              <a:t>Fleet </a:t>
            </a:r>
            <a:r>
              <a:rPr lang="en-US" b="1" i="1" dirty="0"/>
              <a:t>in Area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73431" y="2698734"/>
            <a:ext cx="2119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Japanese</a:t>
            </a:r>
            <a:r>
              <a:rPr lang="en-US" i="1" dirty="0"/>
              <a:t> Distant Water Longline </a:t>
            </a:r>
          </a:p>
          <a:p>
            <a:pPr algn="ctr"/>
            <a:r>
              <a:rPr lang="en-US" i="1" dirty="0"/>
              <a:t>Fleet </a:t>
            </a:r>
            <a:r>
              <a:rPr lang="en-US" b="1" i="1" dirty="0"/>
              <a:t>in Area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95561" y="1775404"/>
            <a:ext cx="2119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Japanese</a:t>
            </a:r>
            <a:r>
              <a:rPr lang="en-US" i="1" dirty="0"/>
              <a:t> Distant Water Longline  Fleet </a:t>
            </a:r>
            <a:r>
              <a:rPr lang="en-US" b="1" i="1" dirty="0"/>
              <a:t>in Area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8172" y="5022405"/>
            <a:ext cx="2119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Japanese</a:t>
            </a:r>
            <a:r>
              <a:rPr lang="en-US" i="1" dirty="0"/>
              <a:t> </a:t>
            </a:r>
            <a:r>
              <a:rPr lang="en-US" b="1" i="1" dirty="0"/>
              <a:t>Coastal</a:t>
            </a:r>
            <a:r>
              <a:rPr lang="en-US" i="1" dirty="0"/>
              <a:t> Longline Fleet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3947" y="3398879"/>
            <a:ext cx="1700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Hawaii </a:t>
            </a:r>
            <a:r>
              <a:rPr lang="en-US" i="1" dirty="0"/>
              <a:t>Longline Fleet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23317" y="1590738"/>
            <a:ext cx="1700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Taiwanese </a:t>
            </a:r>
            <a:r>
              <a:rPr lang="en-US" i="1" dirty="0"/>
              <a:t>Longline Fleet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55126" y="970347"/>
            <a:ext cx="2119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Japanese</a:t>
            </a:r>
            <a:r>
              <a:rPr lang="en-US" i="1" dirty="0"/>
              <a:t> </a:t>
            </a:r>
          </a:p>
          <a:p>
            <a:pPr algn="ctr"/>
            <a:r>
              <a:rPr lang="en-US" b="1" i="1" dirty="0"/>
              <a:t>Driftnet</a:t>
            </a:r>
            <a:r>
              <a:rPr lang="en-US" i="1" dirty="0"/>
              <a:t> Fleet</a:t>
            </a:r>
          </a:p>
        </p:txBody>
      </p:sp>
    </p:spTree>
    <p:extLst>
      <p:ext uri="{BB962C8B-B14F-4D97-AF65-F5344CB8AC3E}">
        <p14:creationId xmlns:p14="http://schemas.microsoft.com/office/powerpoint/2010/main" val="3206162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7731612" y="5324518"/>
            <a:ext cx="1469808" cy="1374306"/>
          </a:xfrm>
          <a:prstGeom prst="roundRect">
            <a:avLst/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0822391" y="4078450"/>
            <a:ext cx="1307519" cy="2694091"/>
          </a:xfrm>
          <a:prstGeom prst="roundRect">
            <a:avLst/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9270894" y="3538493"/>
            <a:ext cx="1418238" cy="2732593"/>
          </a:xfrm>
          <a:prstGeom prst="roundRect">
            <a:avLst/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7740750" y="3095416"/>
            <a:ext cx="1287746" cy="1953764"/>
          </a:xfrm>
          <a:prstGeom prst="roundRect">
            <a:avLst/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6054867" y="3419121"/>
            <a:ext cx="1422132" cy="2635157"/>
          </a:xfrm>
          <a:prstGeom prst="roundRect">
            <a:avLst/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4626458" y="2117557"/>
            <a:ext cx="1311427" cy="4306131"/>
          </a:xfrm>
          <a:prstGeom prst="roundRect">
            <a:avLst/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3184415" y="3081881"/>
            <a:ext cx="1240137" cy="3776119"/>
          </a:xfrm>
          <a:prstGeom prst="roundRect">
            <a:avLst/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666580" y="3886118"/>
            <a:ext cx="1315930" cy="2629192"/>
          </a:xfrm>
          <a:prstGeom prst="roundRect">
            <a:avLst/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221272" y="3002602"/>
            <a:ext cx="1238677" cy="3707686"/>
          </a:xfrm>
          <a:prstGeom prst="roundRect">
            <a:avLst/>
          </a:prstGeom>
          <a:solidFill>
            <a:srgbClr val="FFFF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306" y="3144849"/>
            <a:ext cx="1087655" cy="1058779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6436" y="3325942"/>
            <a:ext cx="683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F1</a:t>
            </a:r>
          </a:p>
        </p:txBody>
      </p:sp>
      <p:sp>
        <p:nvSpPr>
          <p:cNvPr id="7" name="Oval 6"/>
          <p:cNvSpPr/>
          <p:nvPr/>
        </p:nvSpPr>
        <p:spPr>
          <a:xfrm>
            <a:off x="1787773" y="4108061"/>
            <a:ext cx="1087655" cy="105877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97126" y="4329194"/>
            <a:ext cx="683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F2</a:t>
            </a:r>
          </a:p>
        </p:txBody>
      </p:sp>
      <p:sp>
        <p:nvSpPr>
          <p:cNvPr id="9" name="Oval 8"/>
          <p:cNvSpPr/>
          <p:nvPr/>
        </p:nvSpPr>
        <p:spPr>
          <a:xfrm>
            <a:off x="3253870" y="3299286"/>
            <a:ext cx="1087655" cy="105877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56000" y="3480379"/>
            <a:ext cx="683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F4</a:t>
            </a:r>
          </a:p>
        </p:txBody>
      </p:sp>
      <p:sp>
        <p:nvSpPr>
          <p:cNvPr id="11" name="Oval 10"/>
          <p:cNvSpPr/>
          <p:nvPr/>
        </p:nvSpPr>
        <p:spPr>
          <a:xfrm>
            <a:off x="4754958" y="2177742"/>
            <a:ext cx="1087655" cy="105877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66027" y="2388916"/>
            <a:ext cx="683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F5</a:t>
            </a:r>
          </a:p>
        </p:txBody>
      </p:sp>
      <p:sp>
        <p:nvSpPr>
          <p:cNvPr id="13" name="Oval 12"/>
          <p:cNvSpPr/>
          <p:nvPr/>
        </p:nvSpPr>
        <p:spPr>
          <a:xfrm>
            <a:off x="7827379" y="3236521"/>
            <a:ext cx="1087655" cy="1058779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47684" y="3462470"/>
            <a:ext cx="986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F14</a:t>
            </a:r>
          </a:p>
        </p:txBody>
      </p:sp>
      <p:sp>
        <p:nvSpPr>
          <p:cNvPr id="15" name="Oval 14"/>
          <p:cNvSpPr/>
          <p:nvPr/>
        </p:nvSpPr>
        <p:spPr>
          <a:xfrm>
            <a:off x="10913829" y="4204698"/>
            <a:ext cx="1087655" cy="1058779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989322" y="4403922"/>
            <a:ext cx="1049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F18</a:t>
            </a:r>
          </a:p>
        </p:txBody>
      </p:sp>
      <p:sp>
        <p:nvSpPr>
          <p:cNvPr id="17" name="Oval 16"/>
          <p:cNvSpPr/>
          <p:nvPr/>
        </p:nvSpPr>
        <p:spPr>
          <a:xfrm>
            <a:off x="9424615" y="3721373"/>
            <a:ext cx="1087655" cy="1058779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525679" y="3910304"/>
            <a:ext cx="996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F16</a:t>
            </a:r>
          </a:p>
        </p:txBody>
      </p:sp>
      <p:sp>
        <p:nvSpPr>
          <p:cNvPr id="19" name="Oval 18"/>
          <p:cNvSpPr/>
          <p:nvPr/>
        </p:nvSpPr>
        <p:spPr>
          <a:xfrm>
            <a:off x="7940841" y="5425496"/>
            <a:ext cx="1087655" cy="1058779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029877" y="5653761"/>
            <a:ext cx="93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F13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23597" y="5223635"/>
            <a:ext cx="683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38034" y="5785062"/>
            <a:ext cx="683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F7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9360" y="4269639"/>
            <a:ext cx="1011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F22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8010" y="4824529"/>
            <a:ext cx="934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F24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3743" y="5448303"/>
            <a:ext cx="683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9304" y="5946160"/>
            <a:ext cx="683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70834" y="3301343"/>
            <a:ext cx="770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50519" y="3853337"/>
            <a:ext cx="991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F23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57739" y="4487645"/>
            <a:ext cx="1041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F25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29796" y="5026589"/>
            <a:ext cx="697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47684" y="4297932"/>
            <a:ext cx="967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F20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071144" y="5340244"/>
            <a:ext cx="1058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F19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1178226" y="5952239"/>
            <a:ext cx="885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92002" y="4803767"/>
            <a:ext cx="952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F17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005737" y="5557295"/>
            <a:ext cx="1015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S6</a:t>
            </a:r>
          </a:p>
        </p:txBody>
      </p:sp>
      <p:sp>
        <p:nvSpPr>
          <p:cNvPr id="51" name="Oval 50"/>
          <p:cNvSpPr/>
          <p:nvPr/>
        </p:nvSpPr>
        <p:spPr>
          <a:xfrm>
            <a:off x="6209341" y="3624281"/>
            <a:ext cx="1087655" cy="105877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418227" y="3861284"/>
            <a:ext cx="683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35209" y="4762603"/>
            <a:ext cx="93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F10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35209" y="5324030"/>
            <a:ext cx="93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F11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684495" y="5375866"/>
            <a:ext cx="952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469548" y="4414860"/>
            <a:ext cx="703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82613" y="4967859"/>
            <a:ext cx="934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F12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347708" y="5505662"/>
            <a:ext cx="101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F15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82613" y="6089490"/>
            <a:ext cx="95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F21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273" y="5370"/>
            <a:ext cx="11077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 4: Fishery selectivity mirroring by fleet for the 2023 WCNPO MLS assessment</a:t>
            </a:r>
            <a:endParaRPr 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380401" y="467035"/>
            <a:ext cx="11811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Objects are: Fleets</a:t>
            </a:r>
            <a:r>
              <a:rPr lang="en-US" sz="2400" dirty="0"/>
              <a:t> (F(.)) and </a:t>
            </a:r>
            <a:r>
              <a:rPr lang="en-US" sz="2400" b="1" dirty="0"/>
              <a:t>CPUE indices </a:t>
            </a:r>
            <a:r>
              <a:rPr lang="en-US" sz="2400" dirty="0"/>
              <a:t>(S(.)) with representative size composition data inside black circles and with flat-topped selectivity in size shaded green and time-varying selectivity in size shaded in orange.</a:t>
            </a:r>
          </a:p>
          <a:p>
            <a:r>
              <a:rPr lang="en-US" sz="2400" b="1" dirty="0"/>
              <a:t>Hyperedges are: Sets of fleets or indices </a:t>
            </a:r>
            <a:r>
              <a:rPr lang="en-US" sz="2400" dirty="0"/>
              <a:t>mirrored to one selectivity in yellow shaded figures</a:t>
            </a:r>
            <a:endParaRPr lang="en-US" sz="2400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9234071" y="2880354"/>
            <a:ext cx="1491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Hawaii</a:t>
            </a:r>
          </a:p>
          <a:p>
            <a:pPr algn="ctr"/>
            <a:r>
              <a:rPr lang="en-US" i="1" dirty="0"/>
              <a:t>Longline Fleet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-218955" y="2100174"/>
            <a:ext cx="2119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Japanese DWLL</a:t>
            </a:r>
          </a:p>
          <a:p>
            <a:pPr algn="ctr"/>
            <a:r>
              <a:rPr lang="en-US" i="1" dirty="0"/>
              <a:t>Fleet </a:t>
            </a:r>
            <a:r>
              <a:rPr lang="en-US" b="1" i="1" dirty="0"/>
              <a:t>in Area 1 in Quarter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246907" y="2928634"/>
            <a:ext cx="2119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Japanese DWLL</a:t>
            </a:r>
          </a:p>
          <a:p>
            <a:pPr algn="ctr"/>
            <a:r>
              <a:rPr lang="en-US" i="1" dirty="0"/>
              <a:t>Fleet </a:t>
            </a:r>
            <a:r>
              <a:rPr lang="en-US" b="1" i="1" dirty="0"/>
              <a:t>in Area 2 in Quarter 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702935" y="2172086"/>
            <a:ext cx="2119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Japanese DWLL</a:t>
            </a:r>
          </a:p>
          <a:p>
            <a:pPr algn="ctr"/>
            <a:r>
              <a:rPr lang="en-US" i="1" dirty="0"/>
              <a:t>Fleet </a:t>
            </a:r>
            <a:r>
              <a:rPr lang="en-US" b="1" i="1" dirty="0"/>
              <a:t>in Area 3 in Quarter 1</a:t>
            </a:r>
          </a:p>
        </p:txBody>
      </p:sp>
    </p:spTree>
    <p:extLst>
      <p:ext uri="{BB962C8B-B14F-4D97-AF65-F5344CB8AC3E}">
        <p14:creationId xmlns:p14="http://schemas.microsoft.com/office/powerpoint/2010/main" val="3304101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1234</Words>
  <Application>Microsoft Office PowerPoint</Application>
  <PresentationFormat>Widescreen</PresentationFormat>
  <Paragraphs>317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Visualizing Spatial Assessment Models</vt:lpstr>
      <vt:lpstr>Outline</vt:lpstr>
      <vt:lpstr>Hypergraphs generalize 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Marine Fisheries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Hypergraphs for representing assessment parameterization and estimation</dc:title>
  <dc:creator>Jon Brodziak</dc:creator>
  <cp:lastModifiedBy>Jon Brodziak</cp:lastModifiedBy>
  <cp:revision>210</cp:revision>
  <cp:lastPrinted>2023-05-07T03:03:31Z</cp:lastPrinted>
  <dcterms:created xsi:type="dcterms:W3CDTF">2023-04-19T20:05:57Z</dcterms:created>
  <dcterms:modified xsi:type="dcterms:W3CDTF">2023-11-14T08:33:22Z</dcterms:modified>
</cp:coreProperties>
</file>