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367" r:id="rId3"/>
    <p:sldId id="405" r:id="rId4"/>
    <p:sldId id="623" r:id="rId5"/>
    <p:sldId id="259" r:id="rId6"/>
    <p:sldId id="624" r:id="rId7"/>
    <p:sldId id="62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44" d="100"/>
          <a:sy n="44" d="100"/>
        </p:scale>
        <p:origin x="518" y="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347D0B-8C69-4F09-9DFC-519273E48268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FF1D03-88F0-454B-A85C-CA792F827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438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314112-0B64-44ED-AA6C-403D967798B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9660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314112-0B64-44ED-AA6C-403D967798B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196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DFCD1-DB62-4AFC-8292-DE878B2920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59B950-9914-46B2-BB49-D5CBE4549F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E94487-3B74-4871-A951-F395EA603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345CC-300F-49BC-AE53-8DE45BDFC591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F95776-D316-48A4-92AF-C00990A78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F027A1-1B48-40DC-88ED-5C0875DE5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04C34-436F-4842-9785-C035C3E5E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471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E946C-DD4C-4B7D-A5DC-3854F3D24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B776EA-9E67-42BB-98B4-46D2D4458D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212961-315F-4BB9-8106-71B28D3F0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345CC-300F-49BC-AE53-8DE45BDFC591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5BB91C-78A5-488B-B4E2-19B2D8B67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7AFEF-ECC8-42B4-905C-55D4533A3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04C34-436F-4842-9785-C035C3E5E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844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513D24-E3E2-4279-AA62-7A14646FD6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F79486-A51C-4021-AC4F-AF0004807A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2023E8-C309-4F9B-A829-54E1C08BA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345CC-300F-49BC-AE53-8DE45BDFC591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66E5F3-849E-4A20-B26F-5E8D6335B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AF496B-917B-44B0-86C3-C1659F827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04C34-436F-4842-9785-C035C3E5E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048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CB001-D0C3-4707-BCB4-5710DAB11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D70AFC-3C89-4135-BD37-CBE5EF7E58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AFCF72-B61F-4B6D-B070-B20D87403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345CC-300F-49BC-AE53-8DE45BDFC591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8A6F97-6596-40DF-9551-F7510F0E8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EDD3AA-E301-424E-90B1-654B13675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04C34-436F-4842-9785-C035C3E5E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491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D1E52-6BCA-4D6A-8167-3E375A03A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82B209-2C79-43DC-8554-3978A9AED9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5FB941-0ECE-46BC-B2EE-8A8D82B59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345CC-300F-49BC-AE53-8DE45BDFC591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ADBFB-179C-4C81-989F-7719008C3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8E9742-0362-410A-B5C0-1907D1C2E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04C34-436F-4842-9785-C035C3E5E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174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9E5E7-B6D6-4877-A638-E535D4502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7E6D2B-A1F3-44F3-B169-130F40BC45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C576CF-C760-45E4-9205-0A29D484B3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7E7EC2-4603-45B3-AEC3-2162161F3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345CC-300F-49BC-AE53-8DE45BDFC591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A0067F-2319-43C4-ABDB-4F5997F31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2ADB3F-DE36-4C0B-B1AA-291824CED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04C34-436F-4842-9785-C035C3E5E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550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CEC86-43F5-4B30-88C0-AF90AB473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3FA054-67BD-438F-90C3-6CA2594EC5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E21BDB-A08B-43A0-BB9C-5C4B2EB72C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9EBEFF-63C0-47DB-B5C7-41D9CF790F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AEAA80-41C2-4A78-9B44-65B27A972E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D397DD-C8EE-4541-A6A0-6C05D5026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345CC-300F-49BC-AE53-8DE45BDFC591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308B58-070D-42DE-BE4D-C7018A863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329014-0022-4C02-B305-10F341B50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04C34-436F-4842-9785-C035C3E5E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063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BD76B-7575-4051-9A6D-11AF10616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7F34BE-6A97-410A-BA9D-D48509284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345CC-300F-49BC-AE53-8DE45BDFC591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E33516-5499-45BB-8D85-C27FAF259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15C2A0-7E2D-4102-93FF-797B23D5A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04C34-436F-4842-9785-C035C3E5E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388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859F6C-EF35-47AD-B0C9-2409A1704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345CC-300F-49BC-AE53-8DE45BDFC591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60CC17-F4A7-49F0-B852-F6FA33B01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68B757-8229-48E5-B3E9-9FF636F10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04C34-436F-4842-9785-C035C3E5E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241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4E37F-6AF1-42DA-8F6A-38ECF2DE3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6A28AE-F6FB-43AE-810B-C5759EC9AE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17E996-D25D-4F37-9754-EA9D2CFB73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59A300-76DF-41E0-A971-01D34F176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345CC-300F-49BC-AE53-8DE45BDFC591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14C016-E5FF-454A-BC0C-CD7B7C514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AA3FA5-BF00-41A2-A538-D62AB5593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04C34-436F-4842-9785-C035C3E5E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407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78426-ADCA-4CA4-975B-C7876C072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52EE22-802B-4BE9-9470-95D9C62488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732622-9224-4A82-80B5-F03794FF8B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B4E6D8-2941-4B94-87EB-1C59EEF7F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345CC-300F-49BC-AE53-8DE45BDFC591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83EFC2-0679-4026-B30F-91B702CA3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11B6FC-0A8E-4A3A-835A-EB9E5F9BA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04C34-436F-4842-9785-C035C3E5E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163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D02A09-9835-4BF2-9DEA-3E0A4AA1F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7A6806-6586-4D2A-8FD4-AD3408BF95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9E1648-37C1-4C41-BD7D-7F14C503D5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8345CC-300F-49BC-AE53-8DE45BDFC591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E38917-BEE6-4B44-9041-DE65186DB6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91C08-3F1B-43AF-A6BF-4EA7DFB95E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A04C34-436F-4842-9785-C035C3E5E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121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Jon.brodziak@noaa.gov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FDE5D-52E5-43D7-A486-7762097A2B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Potential Impacts of Striped Marlin Catch-Release Measures: Using a Phased Rebuilding Approach Beyond Catch Quotas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BA2B3B-3196-4A7E-A51E-6FE62DCBD1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16438"/>
            <a:ext cx="9144000" cy="1655762"/>
          </a:xfrm>
        </p:spPr>
        <p:txBody>
          <a:bodyPr/>
          <a:lstStyle/>
          <a:p>
            <a:r>
              <a:rPr lang="en-US" dirty="0"/>
              <a:t>Jon </a:t>
            </a:r>
            <a:r>
              <a:rPr lang="en-US" dirty="0" err="1"/>
              <a:t>Brodziak</a:t>
            </a:r>
            <a:endParaRPr lang="en-US" dirty="0"/>
          </a:p>
          <a:p>
            <a:r>
              <a:rPr lang="en-US" dirty="0"/>
              <a:t>9-Apr-2024</a:t>
            </a:r>
          </a:p>
          <a:p>
            <a:r>
              <a:rPr lang="en-US" dirty="0">
                <a:hlinkClick r:id="rId2"/>
              </a:rPr>
              <a:t>Jon.brodziak@noaa.gov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91983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A6DC1-9202-45F6-A2F8-4CA4F618E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833" y="1"/>
            <a:ext cx="11311003" cy="1108710"/>
          </a:xfrm>
        </p:spPr>
        <p:txBody>
          <a:bodyPr>
            <a:normAutofit fontScale="90000"/>
          </a:bodyPr>
          <a:lstStyle/>
          <a:p>
            <a:pPr algn="ctr"/>
            <a:r>
              <a:rPr lang="en-US" u="sng" dirty="0"/>
              <a:t>Preliminary</a:t>
            </a:r>
            <a:r>
              <a:rPr lang="en-US" dirty="0"/>
              <a:t> Striped Marlin </a:t>
            </a:r>
            <a:br>
              <a:rPr lang="en-US" dirty="0"/>
            </a:br>
            <a:r>
              <a:rPr lang="en-US" dirty="0"/>
              <a:t>Rebuilding Analyses 8-Apr-2024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2DA6E9-F9FA-4B57-87F6-F41B693259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90688"/>
            <a:ext cx="12192000" cy="4351338"/>
          </a:xfrm>
        </p:spPr>
        <p:txBody>
          <a:bodyPr>
            <a:normAutofit/>
          </a:bodyPr>
          <a:lstStyle/>
          <a:p>
            <a:r>
              <a:rPr lang="en-US" dirty="0"/>
              <a:t>Calculate Constant Fishing Mortality Rate to Rebuild Stock</a:t>
            </a:r>
          </a:p>
          <a:p>
            <a:endParaRPr lang="en-US" dirty="0"/>
          </a:p>
          <a:p>
            <a:r>
              <a:rPr lang="en-US" dirty="0"/>
              <a:t>Calculate Constant Catch Biomass Quota to Rebuild Stock</a:t>
            </a:r>
          </a:p>
          <a:p>
            <a:endParaRPr lang="en-US" dirty="0"/>
          </a:p>
          <a:p>
            <a:r>
              <a:rPr lang="en-US" u="sng" dirty="0"/>
              <a:t>Phased Fishing Mortality Strategy: Calculate Fishing Mortality Rates to Rebuild Stock in 3-Year and 7-Year Phases</a:t>
            </a:r>
            <a:r>
              <a:rPr lang="en-US" u="sng" baseline="30000" dirty="0"/>
              <a:t>*</a:t>
            </a:r>
          </a:p>
          <a:p>
            <a:endParaRPr lang="en-US" dirty="0"/>
          </a:p>
          <a:p>
            <a:r>
              <a:rPr lang="en-US" dirty="0"/>
              <a:t>Calculate Catch Biomass Quotas to Rebuild Stock in 3-Year and 7-Year Phases</a:t>
            </a:r>
            <a:r>
              <a:rPr lang="en-US" baseline="30000" dirty="0"/>
              <a:t>*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A8DE56-A716-4265-B6B5-703519378513}"/>
              </a:ext>
            </a:extLst>
          </p:cNvPr>
          <p:cNvSpPr txBox="1"/>
          <p:nvPr/>
        </p:nvSpPr>
        <p:spPr>
          <a:xfrm>
            <a:off x="605790" y="6176963"/>
            <a:ext cx="104171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baseline="30000" dirty="0"/>
              <a:t>*</a:t>
            </a:r>
            <a:r>
              <a:rPr lang="en-US" sz="2800" b="1" dirty="0"/>
              <a:t>3-Year Phase is [ 2025, 2027 ] and 7-Year Phase is [ 2028, 2034 </a:t>
            </a:r>
            <a:r>
              <a:rPr lang="en-US" sz="2800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9179339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2DA6E9-F9FA-4B57-87F6-F41B693259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90687"/>
            <a:ext cx="12192000" cy="5167311"/>
          </a:xfrm>
        </p:spPr>
        <p:txBody>
          <a:bodyPr>
            <a:normAutofit/>
          </a:bodyPr>
          <a:lstStyle/>
          <a:p>
            <a:r>
              <a:rPr lang="en-US" dirty="0"/>
              <a:t>Use 3-model ensemble for simulating future recruitment</a:t>
            </a:r>
          </a:p>
          <a:p>
            <a:endParaRPr lang="en-US" dirty="0">
              <a:cs typeface="Times New Roman" panose="02020603050405020304" pitchFamily="18" charset="0"/>
            </a:endParaRPr>
          </a:p>
          <a:p>
            <a:r>
              <a:rPr lang="en-US" dirty="0"/>
              <a:t>Use 100 bootstrapped initial population numbers at age at the start of 2021</a:t>
            </a:r>
          </a:p>
          <a:p>
            <a:endParaRPr lang="en-US" dirty="0">
              <a:cs typeface="Times New Roman" panose="02020603050405020304" pitchFamily="18" charset="0"/>
            </a:endParaRPr>
          </a:p>
          <a:p>
            <a:r>
              <a:rPr lang="en-US" dirty="0"/>
              <a:t>Use 9-fleets with unique fishery </a:t>
            </a:r>
            <a:r>
              <a:rPr lang="en-US" dirty="0" err="1"/>
              <a:t>selectivities</a:t>
            </a:r>
            <a:r>
              <a:rPr lang="en-US" dirty="0"/>
              <a:t> from base case SS3 model</a:t>
            </a:r>
          </a:p>
          <a:p>
            <a:endParaRPr lang="en-US" dirty="0"/>
          </a:p>
          <a:p>
            <a:r>
              <a:rPr lang="en-US" dirty="0"/>
              <a:t>Use 2020 fishery data to set </a:t>
            </a:r>
            <a:r>
              <a:rPr lang="en-US" dirty="0" err="1"/>
              <a:t>selectivities</a:t>
            </a:r>
            <a:r>
              <a:rPr lang="en-US" dirty="0"/>
              <a:t>, spawning weights, catch weights at age</a:t>
            </a:r>
          </a:p>
          <a:p>
            <a:endParaRPr lang="en-US" dirty="0"/>
          </a:p>
          <a:p>
            <a:r>
              <a:rPr lang="en-US" b="1" dirty="0"/>
              <a:t>Use average F in 2018-2020 to initialize projection trajectories during 2021-2024, where F</a:t>
            </a:r>
            <a:r>
              <a:rPr lang="en-US" b="1" baseline="-25000" dirty="0"/>
              <a:t>INITIAL</a:t>
            </a:r>
            <a:r>
              <a:rPr lang="en-US" b="1" dirty="0"/>
              <a:t> = 0.68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D90A64E-44D0-4274-8948-975ABA6E6DDB}"/>
              </a:ext>
            </a:extLst>
          </p:cNvPr>
          <p:cNvSpPr txBox="1">
            <a:spLocks/>
          </p:cNvSpPr>
          <p:nvPr/>
        </p:nvSpPr>
        <p:spPr>
          <a:xfrm>
            <a:off x="440498" y="263048"/>
            <a:ext cx="11311003" cy="11087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u="sng" dirty="0"/>
              <a:t>Preliminary</a:t>
            </a:r>
            <a:r>
              <a:rPr lang="en-US" dirty="0"/>
              <a:t> Striped Marlin </a:t>
            </a:r>
            <a:br>
              <a:rPr lang="en-US" dirty="0"/>
            </a:br>
            <a:r>
              <a:rPr lang="en-US" dirty="0"/>
              <a:t>Rebuilding Analysis Attributes 8-Apr-2024</a:t>
            </a:r>
          </a:p>
        </p:txBody>
      </p:sp>
    </p:spTree>
    <p:extLst>
      <p:ext uri="{BB962C8B-B14F-4D97-AF65-F5344CB8AC3E}">
        <p14:creationId xmlns:p14="http://schemas.microsoft.com/office/powerpoint/2010/main" val="2292829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996AF-8E32-4BEC-9B43-03E4BA077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241"/>
            <a:ext cx="10515600" cy="751405"/>
          </a:xfrm>
        </p:spPr>
        <p:txBody>
          <a:bodyPr/>
          <a:lstStyle/>
          <a:p>
            <a:pPr algn="ctr"/>
            <a:r>
              <a:rPr lang="en-US" dirty="0"/>
              <a:t>2-Phase Rebuilding Strategy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4EF6236-C79F-4AE4-A564-785A2ADA84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5449" y="1186434"/>
            <a:ext cx="7727822" cy="5671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3747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E17A9-283D-4F61-B3D1-97F20ABCC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565" y="-37578"/>
            <a:ext cx="11550869" cy="66278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Rebuilding Trajectory at Phased F = (0.55, 0.37)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4ACFD3-1C35-4064-A73C-906EC675A8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117" y="1218381"/>
            <a:ext cx="6671297" cy="516363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CED2F7C-125F-4E51-9A9A-F7B98B8F0922}"/>
              </a:ext>
            </a:extLst>
          </p:cNvPr>
          <p:cNvSpPr txBox="1"/>
          <p:nvPr/>
        </p:nvSpPr>
        <p:spPr>
          <a:xfrm>
            <a:off x="6864264" y="4608007"/>
            <a:ext cx="53277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Phase-1 </a:t>
            </a:r>
          </a:p>
          <a:p>
            <a:r>
              <a:rPr lang="en-US" sz="3200" dirty="0"/>
              <a:t>Fishing mortality reduction is</a:t>
            </a:r>
          </a:p>
          <a:p>
            <a:r>
              <a:rPr lang="en-US" sz="3200" dirty="0"/>
              <a:t>F</a:t>
            </a:r>
            <a:r>
              <a:rPr lang="en-US" sz="3200" baseline="-25000" dirty="0"/>
              <a:t>R</a:t>
            </a:r>
            <a:r>
              <a:rPr lang="en-US" sz="3200" dirty="0"/>
              <a:t> = (0.55-0.68)/0.68 = 19%</a:t>
            </a:r>
          </a:p>
        </p:txBody>
      </p:sp>
    </p:spTree>
    <p:extLst>
      <p:ext uri="{BB962C8B-B14F-4D97-AF65-F5344CB8AC3E}">
        <p14:creationId xmlns:p14="http://schemas.microsoft.com/office/powerpoint/2010/main" val="31461726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E3CC8-866B-4610-A272-C4FFCB902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468" y="1"/>
            <a:ext cx="11173217" cy="88934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Phase-1 Striped Marlin Catch and Release Measure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93F5A0-3A45-4420-A5BA-E0E3DC55EE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00440"/>
            <a:ext cx="7164888" cy="585756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8036029-AC7E-42C8-8C1E-0DA481519612}"/>
                  </a:ext>
                </a:extLst>
              </p:cNvPr>
              <p:cNvSpPr txBox="1"/>
              <p:nvPr/>
            </p:nvSpPr>
            <p:spPr>
              <a:xfrm>
                <a:off x="6561551" y="1168658"/>
                <a:ext cx="6093912" cy="4901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240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𝑅𝑒𝑑𝑢𝑐𝑡𝑖𝑜𝑛</m:t>
                      </m:r>
                      <m:r>
                        <a:rPr lang="en-US" sz="24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𝐴𝑙𝑖𝑣𝑒</m:t>
                          </m:r>
                        </m:sub>
                      </m:sSub>
                      <m:r>
                        <a:rPr lang="en-US" sz="2400" i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𝐶𝑜𝑚𝑝𝑙𝑖𝑎𝑛𝑐𝑒</m:t>
                          </m:r>
                        </m:sub>
                      </m:sSub>
                      <m:r>
                        <a:rPr lang="en-US" sz="2400" i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8036029-AC7E-42C8-8C1E-0DA4815196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1551" y="1168658"/>
                <a:ext cx="6093912" cy="490199"/>
              </a:xfrm>
              <a:prstGeom prst="rect">
                <a:avLst/>
              </a:prstGeom>
              <a:blipFill>
                <a:blip r:embed="rId3"/>
                <a:stretch>
                  <a:fillRect b="-11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DD235EF9-E662-432F-ACE1-48B283C6A0A9}"/>
              </a:ext>
            </a:extLst>
          </p:cNvPr>
          <p:cNvSpPr txBox="1"/>
          <p:nvPr/>
        </p:nvSpPr>
        <p:spPr>
          <a:xfrm>
            <a:off x="7027102" y="1938166"/>
            <a:ext cx="309475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</a:t>
            </a:r>
            <a:r>
              <a:rPr lang="en-US" sz="2400" baseline="-25000" dirty="0"/>
              <a:t>R</a:t>
            </a:r>
            <a:r>
              <a:rPr lang="en-US" sz="2400" dirty="0"/>
              <a:t> ≈ 0.855 </a:t>
            </a:r>
          </a:p>
          <a:p>
            <a:r>
              <a:rPr lang="en-US" sz="2400" dirty="0"/>
              <a:t>from </a:t>
            </a:r>
            <a:r>
              <a:rPr lang="en-US" sz="2400" dirty="0" err="1"/>
              <a:t>Musyl</a:t>
            </a:r>
            <a:r>
              <a:rPr lang="en-US" sz="2400" dirty="0"/>
              <a:t> et al (2015)</a:t>
            </a:r>
          </a:p>
        </p:txBody>
      </p:sp>
    </p:spTree>
    <p:extLst>
      <p:ext uri="{BB962C8B-B14F-4D97-AF65-F5344CB8AC3E}">
        <p14:creationId xmlns:p14="http://schemas.microsoft.com/office/powerpoint/2010/main" val="754277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B8D4B-2B2E-48FB-A35C-4630C5438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Striped Marlin Catch-Release Measures Can Be Included in Rebuilding Analyses Based on Reducing Fishing Effort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8F20F9-F0AC-4FDF-888B-62EF68403F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71426"/>
            <a:ext cx="10515600" cy="4786574"/>
          </a:xfrm>
        </p:spPr>
        <p:txBody>
          <a:bodyPr/>
          <a:lstStyle/>
          <a:p>
            <a:r>
              <a:rPr lang="en-US" dirty="0"/>
              <a:t>Based on the 2024 Phased-F draft rebuilding strategy, some of the Phase-1 fishing mortality rate reduction of 19% appear to be achievable with catch-release measures</a:t>
            </a:r>
          </a:p>
          <a:p>
            <a:pPr lvl="1"/>
            <a:r>
              <a:rPr lang="en-US" dirty="0"/>
              <a:t>Estimates of post-release survival from </a:t>
            </a:r>
            <a:r>
              <a:rPr lang="en-US" dirty="0" err="1"/>
              <a:t>Musyl</a:t>
            </a:r>
            <a:r>
              <a:rPr lang="en-US" dirty="0"/>
              <a:t> et al. (2015. Can. J. Fish. </a:t>
            </a:r>
            <a:r>
              <a:rPr lang="en-US" dirty="0" err="1"/>
              <a:t>Aquat</a:t>
            </a:r>
            <a:r>
              <a:rPr lang="en-US" dirty="0"/>
              <a:t>. Sci. 72:538-556)</a:t>
            </a:r>
          </a:p>
          <a:p>
            <a:r>
              <a:rPr lang="en-US" dirty="0"/>
              <a:t>Other conservation measures can be analyzed for the 2024 Phased-F draft rebuilding strategy, including:</a:t>
            </a:r>
          </a:p>
          <a:p>
            <a:pPr lvl="1"/>
            <a:r>
              <a:rPr lang="en-US" dirty="0"/>
              <a:t>Changing J-hook types or Tuna-hook types to Circle hooks with estimates from Curran and Bigelow (2011. Fish. Res. 109:265-275)</a:t>
            </a:r>
          </a:p>
          <a:p>
            <a:pPr lvl="1"/>
            <a:r>
              <a:rPr lang="en-US" dirty="0"/>
              <a:t>Shallow-hook removal on pelagic longline tuna gear with estimates from </a:t>
            </a:r>
            <a:r>
              <a:rPr lang="en-US" dirty="0" err="1"/>
              <a:t>Kanaiwa</a:t>
            </a:r>
            <a:r>
              <a:rPr lang="en-US" dirty="0"/>
              <a:t>, Bigelow, and </a:t>
            </a:r>
            <a:r>
              <a:rPr lang="en-US" dirty="0" err="1"/>
              <a:t>Yokawa</a:t>
            </a:r>
            <a:r>
              <a:rPr lang="en-US" dirty="0"/>
              <a:t> (2010. ISC/10/BILLWG-1/10)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3926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354</Words>
  <Application>Microsoft Office PowerPoint</Application>
  <PresentationFormat>Widescreen</PresentationFormat>
  <Paragraphs>40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Office Theme</vt:lpstr>
      <vt:lpstr>Potential Impacts of Striped Marlin Catch-Release Measures: Using a Phased Rebuilding Approach Beyond Catch Quotas</vt:lpstr>
      <vt:lpstr>Preliminary Striped Marlin  Rebuilding Analyses 8-Apr-2024</vt:lpstr>
      <vt:lpstr>PowerPoint Presentation</vt:lpstr>
      <vt:lpstr>2-Phase Rebuilding Strategy</vt:lpstr>
      <vt:lpstr>Rebuilding Trajectory at Phased F = (0.55, 0.37)</vt:lpstr>
      <vt:lpstr>Phase-1 Striped Marlin Catch and Release Measure</vt:lpstr>
      <vt:lpstr>Striped Marlin Catch-Release Measures Can Be Included in Rebuilding Analyses Based on Reducing Fishing Effort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 Brodziak</dc:creator>
  <cp:lastModifiedBy>Jon Brodziak</cp:lastModifiedBy>
  <cp:revision>17</cp:revision>
  <dcterms:created xsi:type="dcterms:W3CDTF">2024-04-09T19:13:31Z</dcterms:created>
  <dcterms:modified xsi:type="dcterms:W3CDTF">2024-04-09T20:18:54Z</dcterms:modified>
</cp:coreProperties>
</file>