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7" r:id="rId2"/>
    <p:sldId id="350" r:id="rId3"/>
    <p:sldId id="260" r:id="rId4"/>
    <p:sldId id="402" r:id="rId5"/>
    <p:sldId id="259" r:id="rId6"/>
    <p:sldId id="400" r:id="rId7"/>
    <p:sldId id="401" r:id="rId8"/>
    <p:sldId id="258" r:id="rId9"/>
    <p:sldId id="261" r:id="rId10"/>
    <p:sldId id="412" r:id="rId11"/>
    <p:sldId id="413" r:id="rId12"/>
    <p:sldId id="388" r:id="rId13"/>
    <p:sldId id="389" r:id="rId14"/>
    <p:sldId id="391" r:id="rId15"/>
    <p:sldId id="392" r:id="rId16"/>
    <p:sldId id="397" r:id="rId17"/>
    <p:sldId id="398" r:id="rId18"/>
    <p:sldId id="399" r:id="rId19"/>
    <p:sldId id="303" r:id="rId20"/>
    <p:sldId id="403" r:id="rId21"/>
    <p:sldId id="404" r:id="rId22"/>
    <p:sldId id="257" r:id="rId23"/>
    <p:sldId id="405" r:id="rId24"/>
    <p:sldId id="406" r:id="rId25"/>
    <p:sldId id="411" r:id="rId26"/>
    <p:sldId id="407" r:id="rId27"/>
    <p:sldId id="408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61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A82E-41A1-4608-BBE7-9D04EEADD72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B53D-72BB-4A5D-BA83-1D762BCA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status is depleted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8B6-E2D7-4010-A9B9-5C7F5712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ED76-DBBF-4525-A6B0-45E5846C9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50B5-DAA5-4E12-A050-CD489092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0445-C4B2-49FE-9B38-0A5DAE1E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9BAD-5864-4861-B017-5C40A1CF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14E-443D-4297-8701-EBD2D9FC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DB92-150D-410E-B3ED-372D361A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E7DC-E63C-4BCE-826D-F05EDFC7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E7AE-4282-4CBE-976A-E02C6DE3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5DEC-1860-4603-88B6-3CDFB899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BDAC1-23C9-4B7A-A18B-2E0E6A5D3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BF307-0CAC-4EC6-A7C7-3D2422C1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BEEE-988E-4D4E-AB3B-C518927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8BFE-FD93-465C-88BD-D7DE41E0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59C33-7781-4525-B9C6-8248E2C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1D43-5842-4FF6-9312-45C143F0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4C71-786E-49A9-938A-4886A90B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AAF4-52B5-415F-BAD3-D9F114C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D4F1-CBBA-45DC-8913-5649E3CB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AC4-9B95-4C09-9AEA-17833F9C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F8E5-0758-459C-AE72-6D0854C2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21FD-BF78-4820-BFAC-20684469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63FD-66DB-4E4B-A6E8-61BDBE4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88FC-6029-4745-AD17-FFEC7CC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DC66-A417-4A97-9B07-0526902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07D8-6153-48A7-94C8-A4223F47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8946-F7DA-4716-A2BD-D0EDE269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4CDB-B3DE-4713-AC46-DBECE254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72D5-ECB9-4EC0-8FEE-F6370327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114E-ADBF-4D97-9798-C2A96D8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AECC0-5969-4A07-B223-C01F0922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1A46-B57F-4246-86AB-1F7A5FC0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10D59-71D9-45F3-8226-C3680EB0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9EFF-21B0-4146-AAA2-95B08417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5EE93-0A52-460D-9FDC-0EDDB8AE9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7284D-56DA-49EA-8C6E-023C6A387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CFFCB-4D16-4471-B73C-B7D151ED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0EA8C-9905-4C9A-9B30-C154ECA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0CCD9-BC0F-45BF-97FF-DFECBEC5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4C0B-77D1-4DC0-8232-A55BC531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54819-B4DE-47B4-BDD3-859CEC1F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65B16-AA40-435E-959C-3CBB9F1D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64580-72DE-4198-99F2-AE83033B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85F89-DB01-4F00-A7E4-6AC772B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C81C-6F95-42CB-A973-6AE0DD6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D54-8557-41ED-A680-0C924CB0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ABFF-AFA2-44FF-8730-4CC6C3EF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104C-38ED-4A02-AC40-180C8776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EFC9-4039-4EFB-9608-A57AFCED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AFDF-FC67-4FED-9BF6-E00B195F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6D3A-7839-489A-A4B1-E6A6CB9D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0C138-ADA7-4F87-84F1-38803AC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AA4F-705C-4C9D-B789-9D4C2CD4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DFDCC-B8B4-4C2D-8E6B-597DF3260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DB4B-1C60-471E-90E5-6470DAFB2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AEA5-1CDF-4197-BAFC-1C32B7E6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0DC7-9C3D-49FE-9248-3FA2CAAD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9FCE-9F27-47B7-A8F0-DDF30F6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EBC32-C69E-4564-9A98-37C9F3A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796A-AD9D-4EB7-BCBE-E4289857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8FEF-51A5-4501-9358-73D4CDF26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879A-C0EA-45BF-9D3A-0C98FFBB746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4620-9738-43C1-87CA-9B88DC457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C410-74F8-4A9D-8D3E-FAEDB14E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D82F-B4AA-433F-A866-AF8821B7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2024-WCNPO-MLS-Rebuil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891C-59E2-4A46-B3A9-69DEBADC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569"/>
          </a:xfrm>
        </p:spPr>
        <p:txBody>
          <a:bodyPr>
            <a:normAutofit fontScale="90000"/>
          </a:bodyPr>
          <a:lstStyle/>
          <a:p>
            <a:r>
              <a:rPr lang="en-US" dirty="0"/>
              <a:t>Item 3. </a:t>
            </a:r>
            <a:r>
              <a:rPr lang="en-US" sz="4400" dirty="0"/>
              <a:t>Agree upon the recruitment scenario(s) for the WCNPO striped marlin rebuilding projections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9771-183B-409A-B561-D6EA6796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5890"/>
            <a:ext cx="12192000" cy="5452109"/>
          </a:xfrm>
        </p:spPr>
        <p:txBody>
          <a:bodyPr/>
          <a:lstStyle/>
          <a:p>
            <a:r>
              <a:rPr lang="en-US" dirty="0"/>
              <a:t>Expected future recruitment strength is a driving variable for stock projections.</a:t>
            </a:r>
          </a:p>
          <a:p>
            <a:endParaRPr lang="en-US" dirty="0"/>
          </a:p>
          <a:p>
            <a:r>
              <a:rPr lang="en-US" dirty="0"/>
              <a:t>WCNPO striped marlin recruitment strength exhibits </a:t>
            </a:r>
            <a:r>
              <a:rPr lang="en-US" u="sng" dirty="0" err="1"/>
              <a:t>nonstationarity</a:t>
            </a:r>
            <a:r>
              <a:rPr lang="en-US" dirty="0"/>
              <a:t> and this needs to be accounted for in the recruitment model(s) used for the rebuilding analyses.</a:t>
            </a:r>
          </a:p>
          <a:p>
            <a:endParaRPr lang="en-US" dirty="0"/>
          </a:p>
          <a:p>
            <a:r>
              <a:rPr lang="en-US" dirty="0"/>
              <a:t>Setup for the previous rebuilding projection examples in Agenda Item 2 used a combination of 3 distinct recruitment models for WCNPO striped marlin:</a:t>
            </a:r>
          </a:p>
          <a:p>
            <a:pPr lvl="1"/>
            <a:r>
              <a:rPr lang="en-US" dirty="0"/>
              <a:t>Short-term stock recruitment model</a:t>
            </a:r>
          </a:p>
          <a:p>
            <a:pPr lvl="1"/>
            <a:r>
              <a:rPr lang="en-US" dirty="0"/>
              <a:t>Medium-term stock recruitment model</a:t>
            </a:r>
          </a:p>
          <a:p>
            <a:pPr lvl="1"/>
            <a:r>
              <a:rPr lang="en-US" dirty="0"/>
              <a:t>Long-term stock recruitment model</a:t>
            </a:r>
          </a:p>
        </p:txBody>
      </p:sp>
    </p:spTree>
    <p:extLst>
      <p:ext uri="{BB962C8B-B14F-4D97-AF65-F5344CB8AC3E}">
        <p14:creationId xmlns:p14="http://schemas.microsoft.com/office/powerpoint/2010/main" val="358637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Short-Term Recruitment: 5-Year ECDF by End-Year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83855-4D20-41C0-BB8E-0AFFA412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40" y="764088"/>
            <a:ext cx="9306319" cy="58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64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Medium-Term Recruitment: 20-Year ECDF by End-Year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F3B56-73ED-4C83-8B26-B39B2954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5" y="764090"/>
            <a:ext cx="9773889" cy="60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4B64-C161-4817-8A56-AD2E49E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0" y="960121"/>
            <a:ext cx="7384490" cy="59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6CF5D-A749-472B-9871-613BF822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8" y="882723"/>
            <a:ext cx="7357464" cy="59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92E-031B-4058-A265-E232615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9"/>
            <a:ext cx="10515600" cy="1148219"/>
          </a:xfrm>
        </p:spPr>
        <p:txBody>
          <a:bodyPr/>
          <a:lstStyle/>
          <a:p>
            <a:r>
              <a:rPr lang="en-US" dirty="0"/>
              <a:t>PDO: Medium-Term Environmental Forcing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4CFE-94BB-40EE-B6AC-708EF435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208192" cy="562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8A545-100A-4D34-85EF-4404354D7340}"/>
              </a:ext>
            </a:extLst>
          </p:cNvPr>
          <p:cNvCxnSpPr>
            <a:cxnSpLocks/>
          </p:cNvCxnSpPr>
          <p:nvPr/>
        </p:nvCxnSpPr>
        <p:spPr>
          <a:xfrm>
            <a:off x="9646919" y="1965960"/>
            <a:ext cx="0" cy="868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42D65-39CA-4D32-96F3-1F962CA32DB2}"/>
              </a:ext>
            </a:extLst>
          </p:cNvPr>
          <p:cNvSpPr txBox="1"/>
          <p:nvPr/>
        </p:nvSpPr>
        <p:spPr>
          <a:xfrm>
            <a:off x="8931592" y="1504295"/>
            <a:ext cx="174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August 1998</a:t>
            </a:r>
          </a:p>
        </p:txBody>
      </p:sp>
    </p:spTree>
    <p:extLst>
      <p:ext uri="{BB962C8B-B14F-4D97-AF65-F5344CB8AC3E}">
        <p14:creationId xmlns:p14="http://schemas.microsoft.com/office/powerpoint/2010/main" val="411672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0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Temporal Change in WCNPO Striped Marlin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A87A7-FCF3-45DC-B614-4C8B01B2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186"/>
            <a:ext cx="10628713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Estimating When the Change Occurred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4D532-9BA8-419D-BEDA-B5340BB6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8" y="811531"/>
            <a:ext cx="10708723" cy="6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Recruitment: Estimating When the Change Occurred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" y="1040131"/>
            <a:ext cx="10340866" cy="5817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6320790" y="3017520"/>
            <a:ext cx="122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=1993</a:t>
            </a:r>
          </a:p>
        </p:txBody>
      </p:sp>
    </p:spTree>
    <p:extLst>
      <p:ext uri="{BB962C8B-B14F-4D97-AF65-F5344CB8AC3E}">
        <p14:creationId xmlns:p14="http://schemas.microsoft.com/office/powerpoint/2010/main" val="67224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Spawning Stock Biomass: Change Points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81200" y="811532"/>
            <a:ext cx="8229600" cy="6046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3634740" y="417195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1</a:t>
            </a:r>
            <a:r>
              <a:rPr lang="en-US" sz="2400" dirty="0"/>
              <a:t>=1978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0974-BFDA-41D2-8DE5-60C7EC40CE42}"/>
              </a:ext>
            </a:extLst>
          </p:cNvPr>
          <p:cNvSpPr txBox="1"/>
          <p:nvPr/>
        </p:nvSpPr>
        <p:spPr>
          <a:xfrm>
            <a:off x="5871210" y="405764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2</a:t>
            </a:r>
            <a:r>
              <a:rPr lang="en-US" sz="2400" dirty="0"/>
              <a:t>=1995</a:t>
            </a:r>
          </a:p>
        </p:txBody>
      </p:sp>
    </p:spTree>
    <p:extLst>
      <p:ext uri="{BB962C8B-B14F-4D97-AF65-F5344CB8AC3E}">
        <p14:creationId xmlns:p14="http://schemas.microsoft.com/office/powerpoint/2010/main" val="207687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7"/>
            <a:ext cx="11298382" cy="5474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Recruitment: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Spawning Biomass: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: none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</a:t>
            </a:r>
            <a:r>
              <a:rPr lang="en-US" u="sng" dirty="0"/>
              <a:t>Nonstationary</a:t>
            </a:r>
            <a:r>
              <a:rPr lang="en-US" dirty="0"/>
              <a:t> with probable negative serial correlation at lag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Same as ONI but shorter time series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</a:t>
            </a:r>
            <a:r>
              <a:rPr lang="en-US" u="sng" dirty="0"/>
              <a:t>Nonstationary</a:t>
            </a:r>
            <a:r>
              <a:rPr lang="en-US" dirty="0"/>
              <a:t> with probable AR(1) or MA(1)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1298382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Summarize Time Series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CE7D8-EA11-422A-B8E5-CBF8BAF4E949}"/>
              </a:ext>
            </a:extLst>
          </p:cNvPr>
          <p:cNvSpPr txBox="1"/>
          <p:nvPr/>
        </p:nvSpPr>
        <p:spPr>
          <a:xfrm>
            <a:off x="0" y="6332914"/>
            <a:ext cx="977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2024-Feb-6.pptx on </a:t>
            </a:r>
            <a:r>
              <a:rPr lang="en-US" dirty="0">
                <a:hlinkClick r:id="rId2"/>
              </a:rPr>
              <a:t>https://github.com/PIFSCstockassessments/2024-WCNPO-MLS-Rebuilding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Background: 2023 Striped Marlin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C4C3-2D4C-4617-AC0C-23BBFC9C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29" y="800099"/>
            <a:ext cx="8162711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856-7D47-403D-AF5C-A4531503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Recruitment Model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514A-47BD-4C03-BD7C-716726DE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38065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Tactical Approach (</a:t>
            </a:r>
            <a:r>
              <a:rPr lang="en-US" dirty="0" err="1"/>
              <a:t>Dormann</a:t>
            </a:r>
            <a:r>
              <a:rPr lang="en-US" dirty="0"/>
              <a:t> et al. 2018) Based on Predictive Accuracy</a:t>
            </a:r>
          </a:p>
          <a:p>
            <a:endParaRPr lang="en-US" dirty="0"/>
          </a:p>
          <a:p>
            <a:r>
              <a:rPr lang="en-US" dirty="0"/>
              <a:t>Use out-of-sample predictions for most recent observed recruitments in 2020-2021 (age-1)</a:t>
            </a:r>
          </a:p>
          <a:p>
            <a:endParaRPr lang="en-US" dirty="0"/>
          </a:p>
          <a:p>
            <a:r>
              <a:rPr lang="en-US" dirty="0"/>
              <a:t>Use 5-year ECDF from 2015-2019 for short-term prediction algorithm</a:t>
            </a:r>
          </a:p>
          <a:p>
            <a:endParaRPr lang="en-US" dirty="0"/>
          </a:p>
          <a:p>
            <a:r>
              <a:rPr lang="en-US" dirty="0"/>
              <a:t>Use 20-year ECDF from 2002-2019 for medium-term prediction algorithm</a:t>
            </a:r>
          </a:p>
          <a:p>
            <a:endParaRPr lang="en-US" dirty="0"/>
          </a:p>
          <a:p>
            <a:r>
              <a:rPr lang="en-US" dirty="0"/>
              <a:t>Use expected recruitment from fitted </a:t>
            </a:r>
            <a:r>
              <a:rPr lang="en-US" dirty="0" err="1"/>
              <a:t>Beverton</a:t>
            </a:r>
            <a:r>
              <a:rPr lang="en-US" dirty="0"/>
              <a:t>-Holt curve for long-term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108E-0936-4537-847B-D07E811A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973307"/>
            <a:ext cx="10156580" cy="44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570A9-DDD9-4B75-B41C-64DACCA2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2" y="983468"/>
            <a:ext cx="7592555" cy="58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8894F-CCE3-4A74-8C84-59FA6C22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3" y="902872"/>
            <a:ext cx="7665928" cy="59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A21E1-DB53-440B-A4F0-100BA108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14" y="984848"/>
            <a:ext cx="7590772" cy="58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1525-C642-42D3-B39B-BB697C8D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98" y="1228343"/>
            <a:ext cx="7754424" cy="5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97593-5EF3-4FC2-8339-B71BBBC3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21" y="917322"/>
            <a:ext cx="6942557" cy="59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0286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4CE06-07EF-4B8C-9053-62101C0F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80" y="780287"/>
            <a:ext cx="5349240" cy="6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1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1978"/>
          </a:xfrm>
        </p:spPr>
        <p:txBody>
          <a:bodyPr/>
          <a:lstStyle/>
          <a:p>
            <a:pPr algn="ctr"/>
            <a:r>
              <a:rPr lang="en-US" dirty="0"/>
              <a:t>Recruitment Model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8E6A4-B162-4F94-A931-AD694753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02" y="951980"/>
            <a:ext cx="6741796" cy="59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087"/>
          </a:xfrm>
        </p:spPr>
        <p:txBody>
          <a:bodyPr/>
          <a:lstStyle/>
          <a:p>
            <a:pPr algn="ctr"/>
            <a:r>
              <a:rPr lang="en-US" dirty="0"/>
              <a:t>Recruitment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79C94-B9CE-44AB-BCE7-72928304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99" y="765329"/>
            <a:ext cx="8347001" cy="60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Assessment Recruitment Model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219200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Long-term recruitment </a:t>
            </a:r>
            <a:r>
              <a:rPr lang="en-US" dirty="0"/>
              <a:t>(</a:t>
            </a:r>
            <a:r>
              <a:rPr lang="en-US" dirty="0" err="1"/>
              <a:t>Beverton</a:t>
            </a:r>
            <a:r>
              <a:rPr lang="en-US" dirty="0"/>
              <a:t>-Holt Curve Fitted in Base Case Assessment Model): Random sampling from the expected stock-recruitment curve with lognormal error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decade will be similar to that from the fitted assessment model during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Long-term recruitment model assumes stationarity of recruitment dynamics in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err="1"/>
              <a:t>Beverton</a:t>
            </a:r>
            <a:r>
              <a:rPr lang="en-US" dirty="0"/>
              <a:t>-Holt parameters: h = 0.87, R</a:t>
            </a:r>
            <a:r>
              <a:rPr lang="en-US" baseline="-25000" dirty="0"/>
              <a:t>0 </a:t>
            </a:r>
            <a:r>
              <a:rPr lang="en-US" dirty="0"/>
              <a:t>= 405.8, SSB</a:t>
            </a:r>
            <a:r>
              <a:rPr lang="en-US" baseline="-25000" dirty="0"/>
              <a:t>0 </a:t>
            </a:r>
            <a:r>
              <a:rPr lang="en-US" dirty="0"/>
              <a:t>= 19278.8,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= 0.6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Mean(Predicted Recruitment) = 301.3 (age-1, 000s)</a:t>
            </a:r>
          </a:p>
          <a:p>
            <a:pPr lvl="1"/>
            <a:r>
              <a:rPr lang="en-US" dirty="0"/>
              <a:t>CV(Predicted Recruitment) =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087"/>
          </a:xfrm>
        </p:spPr>
        <p:txBody>
          <a:bodyPr/>
          <a:lstStyle/>
          <a:p>
            <a:pPr algn="ctr"/>
            <a:r>
              <a:rPr lang="en-US" dirty="0"/>
              <a:t>Recruitment: Long-Term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6C48D-3379-45BE-8561-04443D43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37" y="783764"/>
            <a:ext cx="7803525" cy="60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Empirical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Short-term recruitment </a:t>
            </a:r>
            <a:r>
              <a:rPr lang="en-US" dirty="0"/>
              <a:t>(5-year ECDF): Random sampling from the Empirical Cumulative Distribution Function of recruitment during 2014-2018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decade will be similar to that observed in the recent past, with a 5-year ECDF of about 1 mean generation time for striped marlin (≈ 5 years)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short-term recruitment model used in 2020-2021 WCNPO Striped Marlin rebuilding plan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135.4.0 (age-1, 000s)</a:t>
            </a:r>
          </a:p>
          <a:p>
            <a:pPr lvl="1"/>
            <a:r>
              <a:rPr lang="en-US" dirty="0"/>
              <a:t>CV(Recruitment) = 43%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Empirical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Medium-term recruitment </a:t>
            </a:r>
            <a:r>
              <a:rPr lang="en-US" dirty="0"/>
              <a:t>(20-year ECDF): Random sampling from the Empirical Cumulative Distribution Function of recruitment during 1999-2018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decade will be similar to that observed in the recent past, with a 20-year ECDF of about 4 mean generation times for striped marlin (≈ 20 years)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Matches the time window used to calculate the dynamic unfished Spawning Stock Biomass for the WCNPO Striped Marlin F20% reference points. Matches recommendation for additional recruitment hypothesis from the WPRFMC’s Scientific and Statistical Committee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176.9 (age-1, 000s)</a:t>
            </a:r>
          </a:p>
          <a:p>
            <a:pPr lvl="1"/>
            <a:r>
              <a:rPr lang="en-US" dirty="0"/>
              <a:t>CV(Recruitment) = 46%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087"/>
          </a:xfrm>
        </p:spPr>
        <p:txBody>
          <a:bodyPr/>
          <a:lstStyle/>
          <a:p>
            <a:pPr algn="ctr"/>
            <a:r>
              <a:rPr lang="en-US" dirty="0"/>
              <a:t>Empirical Recruitment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6A1C8-15F0-42DD-9796-60CAC594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94" y="898929"/>
            <a:ext cx="7753611" cy="59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9D0-5366-4FAD-B3C5-7CDCDEC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Recruitment: Short- and Medium-Term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EB137-664E-4945-AC70-977D495B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06" y="730187"/>
            <a:ext cx="7791188" cy="61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680</Words>
  <Application>Microsoft Office PowerPoint</Application>
  <PresentationFormat>Widescreen</PresentationFormat>
  <Paragraphs>89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Item 3. Agree upon the recruitment scenario(s) for the WCNPO striped marlin rebuilding projections  </vt:lpstr>
      <vt:lpstr>Background: 2023 Striped Marlin Spawning Biomass</vt:lpstr>
      <vt:lpstr>Recruitment Models</vt:lpstr>
      <vt:lpstr>Assessment Recruitment Model for Projections</vt:lpstr>
      <vt:lpstr>Recruitment: Long-Term Model</vt:lpstr>
      <vt:lpstr>Empirical Recruitment Models for Projections</vt:lpstr>
      <vt:lpstr>Empirical Recruitment Models for Projections</vt:lpstr>
      <vt:lpstr>Empirical Recruitment Models</vt:lpstr>
      <vt:lpstr>Recruitment: Short- and Medium-Term Models</vt:lpstr>
      <vt:lpstr>Short-Term Recruitment: 5-Year ECDF by End-Year</vt:lpstr>
      <vt:lpstr>Medium-Term Recruitment: 20-Year ECDF by End-Year</vt:lpstr>
      <vt:lpstr>Residual Patterns for Recruitment</vt:lpstr>
      <vt:lpstr>Residual Patterns for Recruitment</vt:lpstr>
      <vt:lpstr>PDO: Medium-Term Environmental Forcing</vt:lpstr>
      <vt:lpstr>Temporal Change in WCNPO Striped Marlin Recruitment</vt:lpstr>
      <vt:lpstr>Estimating When the Change Occurred</vt:lpstr>
      <vt:lpstr>Recruitment: Estimating When the Change Occurred</vt:lpstr>
      <vt:lpstr>Spawning Stock Biomass: Change Points</vt:lpstr>
      <vt:lpstr>PowerPoint Presentation</vt:lpstr>
      <vt:lpstr>Set Recruitment Model Weights</vt:lpstr>
      <vt:lpstr>Recruitment Predictions for Age-1 in 2020 and 2021 to Calculate Mean Squared Error and Inverse Variance Weights for each Recruitment Model</vt:lpstr>
      <vt:lpstr>Recruitment Model Weights</vt:lpstr>
      <vt:lpstr>Recruitment Model Weights</vt:lpstr>
      <vt:lpstr>Recruitment Model Weights</vt:lpstr>
      <vt:lpstr>Recruitment Model Weights</vt:lpstr>
      <vt:lpstr>Recruitment Model Weights</vt:lpstr>
      <vt:lpstr>Recruitment Model Weights</vt:lpstr>
      <vt:lpstr>Recruitment Model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Models</dc:title>
  <dc:creator>Jon Brodziak</dc:creator>
  <cp:lastModifiedBy>Jon Brodziak</cp:lastModifiedBy>
  <cp:revision>50</cp:revision>
  <dcterms:created xsi:type="dcterms:W3CDTF">2024-04-09T00:11:03Z</dcterms:created>
  <dcterms:modified xsi:type="dcterms:W3CDTF">2024-04-10T03:34:06Z</dcterms:modified>
</cp:coreProperties>
</file>