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6" r:id="rId4"/>
  </p:sldMasterIdLst>
  <p:sldIdLst>
    <p:sldId id="256" r:id="rId5"/>
    <p:sldId id="272" r:id="rId6"/>
    <p:sldId id="338" r:id="rId7"/>
    <p:sldId id="322" r:id="rId8"/>
    <p:sldId id="273" r:id="rId9"/>
    <p:sldId id="274" r:id="rId10"/>
    <p:sldId id="276" r:id="rId11"/>
    <p:sldId id="275" r:id="rId12"/>
    <p:sldId id="671" r:id="rId13"/>
    <p:sldId id="257" r:id="rId14"/>
    <p:sldId id="664" r:id="rId15"/>
    <p:sldId id="674" r:id="rId16"/>
    <p:sldId id="667" r:id="rId17"/>
    <p:sldId id="269" r:id="rId18"/>
    <p:sldId id="675" r:id="rId19"/>
    <p:sldId id="339" r:id="rId20"/>
    <p:sldId id="341" r:id="rId21"/>
    <p:sldId id="267" r:id="rId22"/>
    <p:sldId id="673" r:id="rId23"/>
    <p:sldId id="668" r:id="rId24"/>
    <p:sldId id="669"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4" d="100"/>
          <a:sy n="44" d="100"/>
        </p:scale>
        <p:origin x="36" y="296"/>
      </p:cViewPr>
      <p:guideLst/>
    </p:cSldViewPr>
  </p:slideViewPr>
  <p:notesTextViewPr>
    <p:cViewPr>
      <p:scale>
        <a:sx n="1" d="1"/>
        <a:sy n="1" d="1"/>
      </p:scale>
      <p:origin x="0" y="0"/>
    </p:cViewPr>
  </p:notesTextViewPr>
  <p:sorterViewPr>
    <p:cViewPr>
      <p:scale>
        <a:sx n="58" d="100"/>
        <a:sy n="58" d="100"/>
      </p:scale>
      <p:origin x="0" y="-29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37C767A-89D7-4912-8AE9-0375DCE2EE0C}"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D3D36-BB50-4C61-8C29-49EE234E7F01}" type="slidenum">
              <a:rPr lang="en-US" smtClean="0"/>
              <a:t>‹#›</a:t>
            </a:fld>
            <a:endParaRPr lang="en-US"/>
          </a:p>
        </p:txBody>
      </p:sp>
    </p:spTree>
    <p:extLst>
      <p:ext uri="{BB962C8B-B14F-4D97-AF65-F5344CB8AC3E}">
        <p14:creationId xmlns:p14="http://schemas.microsoft.com/office/powerpoint/2010/main" val="1759656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7C767A-89D7-4912-8AE9-0375DCE2EE0C}"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D3D36-BB50-4C61-8C29-49EE234E7F01}" type="slidenum">
              <a:rPr lang="en-US" smtClean="0"/>
              <a:t>‹#›</a:t>
            </a:fld>
            <a:endParaRPr lang="en-US"/>
          </a:p>
        </p:txBody>
      </p:sp>
    </p:spTree>
    <p:extLst>
      <p:ext uri="{BB962C8B-B14F-4D97-AF65-F5344CB8AC3E}">
        <p14:creationId xmlns:p14="http://schemas.microsoft.com/office/powerpoint/2010/main" val="353766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7C767A-89D7-4912-8AE9-0375DCE2EE0C}"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D3D36-BB50-4C61-8C29-49EE234E7F01}" type="slidenum">
              <a:rPr lang="en-US" smtClean="0"/>
              <a:t>‹#›</a:t>
            </a:fld>
            <a:endParaRPr lang="en-US"/>
          </a:p>
        </p:txBody>
      </p:sp>
    </p:spTree>
    <p:extLst>
      <p:ext uri="{BB962C8B-B14F-4D97-AF65-F5344CB8AC3E}">
        <p14:creationId xmlns:p14="http://schemas.microsoft.com/office/powerpoint/2010/main" val="1728443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1"/>
            <a:ext cx="2844800" cy="365125"/>
          </a:xfrm>
          <a:prstGeom prst="rect">
            <a:avLst/>
          </a:prstGeom>
        </p:spPr>
        <p:txBody>
          <a:bodyPr lIns="60789" tIns="30395" rIns="60789" bIns="30395"/>
          <a:lstStyle/>
          <a:p>
            <a:pPr defTabSz="1042065"/>
            <a:fld id="{446D8F2C-86A1-4594-8185-4FA4240898B1}" type="datetime1">
              <a:rPr lang="en-US" sz="2000" smtClean="0">
                <a:solidFill>
                  <a:prstClr val="black"/>
                </a:solidFill>
              </a:rPr>
              <a:pPr defTabSz="1042065"/>
              <a:t>11/15/2023</a:t>
            </a:fld>
            <a:endParaRPr lang="en-US" sz="2000">
              <a:solidFill>
                <a:prstClr val="black"/>
              </a:solidFill>
            </a:endParaRPr>
          </a:p>
        </p:txBody>
      </p:sp>
      <p:sp>
        <p:nvSpPr>
          <p:cNvPr id="5" name="Footer Placeholder 4"/>
          <p:cNvSpPr>
            <a:spLocks noGrp="1"/>
          </p:cNvSpPr>
          <p:nvPr>
            <p:ph type="ftr" sz="quarter" idx="11"/>
          </p:nvPr>
        </p:nvSpPr>
        <p:spPr>
          <a:xfrm>
            <a:off x="4165601" y="6356351"/>
            <a:ext cx="3860800" cy="365125"/>
          </a:xfrm>
          <a:prstGeom prst="rect">
            <a:avLst/>
          </a:prstGeom>
        </p:spPr>
        <p:txBody>
          <a:bodyPr lIns="60789" tIns="30395" rIns="60789" bIns="30395"/>
          <a:lstStyle/>
          <a:p>
            <a:pPr defTabSz="1042065"/>
            <a:endParaRPr lang="en-US" sz="2000">
              <a:solidFill>
                <a:prstClr val="black"/>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lIns="60789" tIns="30395" rIns="60789" bIns="30395"/>
          <a:lstStyle/>
          <a:p>
            <a:pPr defTabSz="1042065"/>
            <a:fld id="{2FED311B-66B6-48B2-8F66-32E67B07ED56}" type="slidenum">
              <a:rPr lang="en-US" sz="2000" smtClean="0">
                <a:solidFill>
                  <a:prstClr val="black"/>
                </a:solidFill>
              </a:rPr>
              <a:pPr defTabSz="1042065"/>
              <a:t>‹#›</a:t>
            </a:fld>
            <a:endParaRPr lang="en-US" sz="2000">
              <a:solidFill>
                <a:prstClr val="black"/>
              </a:solidFill>
            </a:endParaRPr>
          </a:p>
        </p:txBody>
      </p:sp>
      <p:sp>
        <p:nvSpPr>
          <p:cNvPr id="7" name="TextBox 6"/>
          <p:cNvSpPr txBox="1"/>
          <p:nvPr userDrawn="1"/>
        </p:nvSpPr>
        <p:spPr>
          <a:xfrm>
            <a:off x="0" y="134471"/>
            <a:ext cx="3251200" cy="5744934"/>
          </a:xfrm>
          <a:prstGeom prst="rect">
            <a:avLst/>
          </a:prstGeom>
          <a:noFill/>
        </p:spPr>
        <p:txBody>
          <a:bodyPr wrap="square" lIns="81052" tIns="40527" rIns="81052" bIns="40527" rtlCol="0">
            <a:spAutoFit/>
          </a:bodyPr>
          <a:lstStyle/>
          <a:p>
            <a:pPr defTabSz="1042065"/>
            <a:r>
              <a:rPr lang="en-US" sz="1600" dirty="0">
                <a:solidFill>
                  <a:prstClr val="white">
                    <a:lumMod val="85000"/>
                  </a:prstClr>
                </a:solidFill>
                <a:latin typeface="Arial Narrow" panose="020B0606020202030204" pitchFamily="34" charset="0"/>
              </a:rPr>
              <a:t>Magnuson Stevens Fisheries Conservation and Management Act, Fishery Ecosystem Plans, Western Pacific Region, American Samoa, Guam, Wake, Commonwealth of Northern Mariana Islands, main Hawaiian islands, Northwest Hawaiian Islands, Pacific Remote Island Areas, Jarvis, Howland and Baker, Johnston, Deep 7 Bottomfish, Tuna and Tuna-like Species, Billfish, Coral Reef Ecosystem Management Unit Species, Crustacean, Precious Corals, Essential Fish Habitat, Habitat Area of Particular Concern, Critical Habitats, Protected Species, Biological Opinions, Communities, Socio-economic, Climate Change, Marine Spatial Planning, Aha </a:t>
            </a:r>
            <a:r>
              <a:rPr lang="en-US" sz="1600" dirty="0" err="1">
                <a:solidFill>
                  <a:prstClr val="white">
                    <a:lumMod val="85000"/>
                  </a:prstClr>
                </a:solidFill>
                <a:latin typeface="Arial Narrow" panose="020B0606020202030204" pitchFamily="34" charset="0"/>
              </a:rPr>
              <a:t>Moku</a:t>
            </a:r>
            <a:r>
              <a:rPr lang="en-US" sz="1600" dirty="0">
                <a:solidFill>
                  <a:prstClr val="white">
                    <a:lumMod val="85000"/>
                  </a:prstClr>
                </a:solidFill>
                <a:latin typeface="Arial Narrow" panose="020B0606020202030204" pitchFamily="34" charset="0"/>
              </a:rPr>
              <a:t>, Optimum Yield, Maximum Sustainable Yield, Annual Catch Limits, Bycatch, Accountability Measures, NEPA Analysis, Acceptable Biological Catches, Maximum Fishing Mortality Threshold, Minimum Stock Size Threshold</a:t>
            </a:r>
          </a:p>
        </p:txBody>
      </p:sp>
      <p:sp>
        <p:nvSpPr>
          <p:cNvPr id="2" name="Title 1"/>
          <p:cNvSpPr>
            <a:spLocks noGrp="1"/>
          </p:cNvSpPr>
          <p:nvPr>
            <p:ph type="ctrTitle"/>
          </p:nvPr>
        </p:nvSpPr>
        <p:spPr>
          <a:xfrm>
            <a:off x="3251200" y="2130426"/>
            <a:ext cx="8805333" cy="1470025"/>
          </a:xfrm>
        </p:spPr>
        <p:txBody>
          <a:bodyPr/>
          <a:lstStyle/>
          <a:p>
            <a:r>
              <a:rPr lang="en-US" dirty="0"/>
              <a:t>Click to edit Master title style</a:t>
            </a:r>
          </a:p>
        </p:txBody>
      </p:sp>
      <p:sp>
        <p:nvSpPr>
          <p:cNvPr id="3" name="Subtitle 2"/>
          <p:cNvSpPr>
            <a:spLocks noGrp="1"/>
          </p:cNvSpPr>
          <p:nvPr>
            <p:ph type="subTitle" idx="1"/>
          </p:nvPr>
        </p:nvSpPr>
        <p:spPr>
          <a:xfrm>
            <a:off x="3239522" y="3899647"/>
            <a:ext cx="8817012" cy="1752600"/>
          </a:xfrm>
        </p:spPr>
        <p:txBody>
          <a:bodyPr>
            <a:normAutofit/>
          </a:bodyPr>
          <a:lstStyle>
            <a:lvl1pPr marL="0" indent="0" algn="ctr">
              <a:buNone/>
              <a:defRPr sz="2800">
                <a:solidFill>
                  <a:schemeClr val="tx1">
                    <a:lumMod val="85000"/>
                    <a:lumOff val="15000"/>
                  </a:schemeClr>
                </a:solidFill>
              </a:defRPr>
            </a:lvl1pPr>
            <a:lvl2pPr marL="521032" indent="0" algn="ctr">
              <a:buNone/>
              <a:defRPr>
                <a:solidFill>
                  <a:schemeClr val="tx1">
                    <a:tint val="75000"/>
                  </a:schemeClr>
                </a:solidFill>
              </a:defRPr>
            </a:lvl2pPr>
            <a:lvl3pPr marL="1042065" indent="0" algn="ctr">
              <a:buNone/>
              <a:defRPr>
                <a:solidFill>
                  <a:schemeClr val="tx1">
                    <a:tint val="75000"/>
                  </a:schemeClr>
                </a:solidFill>
              </a:defRPr>
            </a:lvl3pPr>
            <a:lvl4pPr marL="1563097" indent="0" algn="ctr">
              <a:buNone/>
              <a:defRPr>
                <a:solidFill>
                  <a:schemeClr val="tx1">
                    <a:tint val="75000"/>
                  </a:schemeClr>
                </a:solidFill>
              </a:defRPr>
            </a:lvl4pPr>
            <a:lvl5pPr marL="2084129" indent="0" algn="ctr">
              <a:buNone/>
              <a:defRPr>
                <a:solidFill>
                  <a:schemeClr val="tx1">
                    <a:tint val="75000"/>
                  </a:schemeClr>
                </a:solidFill>
              </a:defRPr>
            </a:lvl5pPr>
            <a:lvl6pPr marL="2605162" indent="0" algn="ctr">
              <a:buNone/>
              <a:defRPr>
                <a:solidFill>
                  <a:schemeClr val="tx1">
                    <a:tint val="75000"/>
                  </a:schemeClr>
                </a:solidFill>
              </a:defRPr>
            </a:lvl6pPr>
            <a:lvl7pPr marL="3126194" indent="0" algn="ctr">
              <a:buNone/>
              <a:defRPr>
                <a:solidFill>
                  <a:schemeClr val="tx1">
                    <a:tint val="75000"/>
                  </a:schemeClr>
                </a:solidFill>
              </a:defRPr>
            </a:lvl7pPr>
            <a:lvl8pPr marL="3647226" indent="0" algn="ctr">
              <a:buNone/>
              <a:defRPr>
                <a:solidFill>
                  <a:schemeClr val="tx1">
                    <a:tint val="75000"/>
                  </a:schemeClr>
                </a:solidFill>
              </a:defRPr>
            </a:lvl8pPr>
            <a:lvl9pPr marL="4168260" indent="0" algn="ctr">
              <a:buNone/>
              <a:defRPr>
                <a:solidFill>
                  <a:schemeClr val="tx1">
                    <a:tint val="75000"/>
                  </a:schemeClr>
                </a:solidFill>
              </a:defRPr>
            </a:lvl9pPr>
          </a:lstStyle>
          <a:p>
            <a:r>
              <a:rPr lang="en-US" dirty="0"/>
              <a:t>Click to edit Master subtitle style</a:t>
            </a:r>
          </a:p>
        </p:txBody>
      </p:sp>
      <p:pic>
        <p:nvPicPr>
          <p:cNvPr id="8" name="Picture 7"/>
          <p:cNvPicPr>
            <a:picLocks noChangeAspect="1"/>
          </p:cNvPicPr>
          <p:nvPr userDrawn="1"/>
        </p:nvPicPr>
        <p:blipFill>
          <a:blip r:embed="rId2" cstate="print">
            <a:biLevel thresh="75000"/>
            <a:extLst>
              <a:ext uri="{28A0092B-C50C-407E-A947-70E740481C1C}">
                <a14:useLocalDpi xmlns:a14="http://schemas.microsoft.com/office/drawing/2010/main" val="0"/>
              </a:ext>
            </a:extLst>
          </a:blip>
          <a:stretch>
            <a:fillRect/>
          </a:stretch>
        </p:blipFill>
        <p:spPr>
          <a:xfrm>
            <a:off x="7044267" y="47118"/>
            <a:ext cx="1083733" cy="1075765"/>
          </a:xfrm>
          <a:prstGeom prst="rect">
            <a:avLst/>
          </a:prstGeom>
        </p:spPr>
      </p:pic>
    </p:spTree>
    <p:extLst>
      <p:ext uri="{BB962C8B-B14F-4D97-AF65-F5344CB8AC3E}">
        <p14:creationId xmlns:p14="http://schemas.microsoft.com/office/powerpoint/2010/main" val="3660597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8466667" cy="1143000"/>
          </a:xfrm>
        </p:spPr>
        <p:txBody>
          <a:bodyPr>
            <a:normAutofit/>
          </a:bodyPr>
          <a:lstStyle>
            <a:lvl1pPr>
              <a:defRPr sz="3867"/>
            </a:lvl1pPr>
          </a:lstStyle>
          <a:p>
            <a:r>
              <a:rPr lang="en-US"/>
              <a:t>Click to edit Master title style</a:t>
            </a:r>
          </a:p>
        </p:txBody>
      </p:sp>
      <p:sp>
        <p:nvSpPr>
          <p:cNvPr id="3" name="Content Placeholder 2"/>
          <p:cNvSpPr>
            <a:spLocks noGrp="1"/>
          </p:cNvSpPr>
          <p:nvPr>
            <p:ph idx="1"/>
          </p:nvPr>
        </p:nvSpPr>
        <p:spPr/>
        <p:txBody>
          <a:bodyPr>
            <a:normAutofit/>
          </a:bodyPr>
          <a:lstStyle>
            <a:lvl1pPr>
              <a:defRPr sz="3600"/>
            </a:lvl1pPr>
            <a:lvl2pPr>
              <a:defRPr sz="2800"/>
            </a:lvl2pPr>
            <a:lvl3pPr>
              <a:defRPr sz="2533"/>
            </a:lvl3pPr>
            <a:lvl4pPr>
              <a:defRPr sz="2133"/>
            </a:lvl4pPr>
            <a:lvl5pPr>
              <a:defRPr sz="21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lIns="60789" tIns="30395" rIns="60789" bIns="30395"/>
          <a:lstStyle/>
          <a:p>
            <a:pPr defTabSz="1042065"/>
            <a:fld id="{9F4E7261-987A-4BA5-8410-B9C9CDE087F2}" type="datetime1">
              <a:rPr lang="en-US" sz="2000" smtClean="0">
                <a:solidFill>
                  <a:prstClr val="black"/>
                </a:solidFill>
              </a:rPr>
              <a:pPr defTabSz="1042065"/>
              <a:t>11/15/2023</a:t>
            </a:fld>
            <a:endParaRPr lang="en-US" sz="2000">
              <a:solidFill>
                <a:prstClr val="black"/>
              </a:solidFill>
            </a:endParaRPr>
          </a:p>
        </p:txBody>
      </p:sp>
      <p:sp>
        <p:nvSpPr>
          <p:cNvPr id="5" name="Footer Placeholder 4"/>
          <p:cNvSpPr>
            <a:spLocks noGrp="1"/>
          </p:cNvSpPr>
          <p:nvPr>
            <p:ph type="ftr" sz="quarter" idx="11"/>
          </p:nvPr>
        </p:nvSpPr>
        <p:spPr>
          <a:xfrm>
            <a:off x="4165601" y="6356351"/>
            <a:ext cx="3860800" cy="365125"/>
          </a:xfrm>
          <a:prstGeom prst="rect">
            <a:avLst/>
          </a:prstGeom>
        </p:spPr>
        <p:txBody>
          <a:bodyPr lIns="60789" tIns="30395" rIns="60789" bIns="30395"/>
          <a:lstStyle/>
          <a:p>
            <a:pPr defTabSz="1042065"/>
            <a:endParaRPr lang="en-US" sz="2000">
              <a:solidFill>
                <a:prstClr val="black"/>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lIns="60789" tIns="30395" rIns="60789" bIns="30395"/>
          <a:lstStyle/>
          <a:p>
            <a:pPr defTabSz="1042065"/>
            <a:fld id="{2FED311B-66B6-48B2-8F66-32E67B07ED56}" type="slidenum">
              <a:rPr lang="en-US" sz="2000" smtClean="0">
                <a:solidFill>
                  <a:prstClr val="black"/>
                </a:solidFill>
              </a:rPr>
              <a:pPr defTabSz="1042065"/>
              <a:t>‹#›</a:t>
            </a:fld>
            <a:endParaRPr lang="en-US" sz="2000">
              <a:solidFill>
                <a:prstClr val="black"/>
              </a:solidFill>
            </a:endParaRPr>
          </a:p>
        </p:txBody>
      </p:sp>
    </p:spTree>
    <p:extLst>
      <p:ext uri="{BB962C8B-B14F-4D97-AF65-F5344CB8AC3E}">
        <p14:creationId xmlns:p14="http://schemas.microsoft.com/office/powerpoint/2010/main" val="1151149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5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267">
                <a:solidFill>
                  <a:schemeClr val="tx1">
                    <a:tint val="75000"/>
                  </a:schemeClr>
                </a:solidFill>
              </a:defRPr>
            </a:lvl1pPr>
            <a:lvl2pPr marL="521032" indent="0">
              <a:buNone/>
              <a:defRPr sz="2000">
                <a:solidFill>
                  <a:schemeClr val="tx1">
                    <a:tint val="75000"/>
                  </a:schemeClr>
                </a:solidFill>
              </a:defRPr>
            </a:lvl2pPr>
            <a:lvl3pPr marL="1042065" indent="0">
              <a:buNone/>
              <a:defRPr sz="1867">
                <a:solidFill>
                  <a:schemeClr val="tx1">
                    <a:tint val="75000"/>
                  </a:schemeClr>
                </a:solidFill>
              </a:defRPr>
            </a:lvl3pPr>
            <a:lvl4pPr marL="1563097" indent="0">
              <a:buNone/>
              <a:defRPr sz="1600">
                <a:solidFill>
                  <a:schemeClr val="tx1">
                    <a:tint val="75000"/>
                  </a:schemeClr>
                </a:solidFill>
              </a:defRPr>
            </a:lvl4pPr>
            <a:lvl5pPr marL="2084129" indent="0">
              <a:buNone/>
              <a:defRPr sz="1600">
                <a:solidFill>
                  <a:schemeClr val="tx1">
                    <a:tint val="75000"/>
                  </a:schemeClr>
                </a:solidFill>
              </a:defRPr>
            </a:lvl5pPr>
            <a:lvl6pPr marL="2605162" indent="0">
              <a:buNone/>
              <a:defRPr sz="1600">
                <a:solidFill>
                  <a:schemeClr val="tx1">
                    <a:tint val="75000"/>
                  </a:schemeClr>
                </a:solidFill>
              </a:defRPr>
            </a:lvl6pPr>
            <a:lvl7pPr marL="3126194" indent="0">
              <a:buNone/>
              <a:defRPr sz="1600">
                <a:solidFill>
                  <a:schemeClr val="tx1">
                    <a:tint val="75000"/>
                  </a:schemeClr>
                </a:solidFill>
              </a:defRPr>
            </a:lvl7pPr>
            <a:lvl8pPr marL="3647226" indent="0">
              <a:buNone/>
              <a:defRPr sz="1600">
                <a:solidFill>
                  <a:schemeClr val="tx1">
                    <a:tint val="75000"/>
                  </a:schemeClr>
                </a:solidFill>
              </a:defRPr>
            </a:lvl8pPr>
            <a:lvl9pPr marL="416826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lIns="60789" tIns="30395" rIns="60789" bIns="30395"/>
          <a:lstStyle/>
          <a:p>
            <a:pPr defTabSz="1042065"/>
            <a:fld id="{721FC537-C540-4C74-A716-2A1CE7703A25}" type="datetime1">
              <a:rPr lang="en-US" sz="2000" smtClean="0">
                <a:solidFill>
                  <a:prstClr val="black"/>
                </a:solidFill>
              </a:rPr>
              <a:pPr defTabSz="1042065"/>
              <a:t>11/15/2023</a:t>
            </a:fld>
            <a:endParaRPr lang="en-US" sz="2000">
              <a:solidFill>
                <a:prstClr val="black"/>
              </a:solidFill>
            </a:endParaRPr>
          </a:p>
        </p:txBody>
      </p:sp>
      <p:sp>
        <p:nvSpPr>
          <p:cNvPr id="5" name="Footer Placeholder 4"/>
          <p:cNvSpPr>
            <a:spLocks noGrp="1"/>
          </p:cNvSpPr>
          <p:nvPr>
            <p:ph type="ftr" sz="quarter" idx="11"/>
          </p:nvPr>
        </p:nvSpPr>
        <p:spPr>
          <a:xfrm>
            <a:off x="4165601" y="6356351"/>
            <a:ext cx="3860800" cy="365125"/>
          </a:xfrm>
          <a:prstGeom prst="rect">
            <a:avLst/>
          </a:prstGeom>
        </p:spPr>
        <p:txBody>
          <a:bodyPr lIns="60789" tIns="30395" rIns="60789" bIns="30395"/>
          <a:lstStyle/>
          <a:p>
            <a:pPr defTabSz="1042065"/>
            <a:endParaRPr lang="en-US" sz="2000">
              <a:solidFill>
                <a:prstClr val="black"/>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lIns="60789" tIns="30395" rIns="60789" bIns="30395"/>
          <a:lstStyle/>
          <a:p>
            <a:pPr defTabSz="1042065"/>
            <a:fld id="{2FED311B-66B6-48B2-8F66-32E67B07ED56}" type="slidenum">
              <a:rPr lang="en-US" sz="2000" smtClean="0">
                <a:solidFill>
                  <a:prstClr val="black"/>
                </a:solidFill>
              </a:rPr>
              <a:pPr defTabSz="1042065"/>
              <a:t>‹#›</a:t>
            </a:fld>
            <a:endParaRPr lang="en-US" sz="2000">
              <a:solidFill>
                <a:prstClr val="black"/>
              </a:solidFill>
            </a:endParaRPr>
          </a:p>
        </p:txBody>
      </p:sp>
    </p:spTree>
    <p:extLst>
      <p:ext uri="{BB962C8B-B14F-4D97-AF65-F5344CB8AC3E}">
        <p14:creationId xmlns:p14="http://schemas.microsoft.com/office/powerpoint/2010/main" val="1150686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3019" y="1812927"/>
            <a:ext cx="7579783" cy="5130800"/>
          </a:xfrm>
        </p:spPr>
        <p:txBody>
          <a:bodyPr/>
          <a:lstStyle>
            <a:lvl1pPr>
              <a:defRPr sz="3200"/>
            </a:lvl1pPr>
            <a:lvl2pPr>
              <a:defRPr sz="2800"/>
            </a:lvl2pPr>
            <a:lvl3pPr>
              <a:defRPr sz="2267"/>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636001" y="1812927"/>
            <a:ext cx="7579784" cy="5130800"/>
          </a:xfrm>
        </p:spPr>
        <p:txBody>
          <a:bodyPr/>
          <a:lstStyle>
            <a:lvl1pPr>
              <a:defRPr sz="3200"/>
            </a:lvl1pPr>
            <a:lvl2pPr>
              <a:defRPr sz="2800"/>
            </a:lvl2pPr>
            <a:lvl3pPr>
              <a:defRPr sz="2267"/>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lIns="60789" tIns="30395" rIns="60789" bIns="30395"/>
          <a:lstStyle/>
          <a:p>
            <a:pPr defTabSz="1042065"/>
            <a:fld id="{A628A379-6020-41D1-967E-54BAF835B9E6}" type="datetime1">
              <a:rPr lang="en-US" sz="2000" smtClean="0">
                <a:solidFill>
                  <a:prstClr val="black"/>
                </a:solidFill>
              </a:rPr>
              <a:pPr defTabSz="1042065"/>
              <a:t>11/15/2023</a:t>
            </a:fld>
            <a:endParaRPr lang="en-US" sz="2000">
              <a:solidFill>
                <a:prstClr val="black"/>
              </a:solidFill>
            </a:endParaRPr>
          </a:p>
        </p:txBody>
      </p:sp>
      <p:sp>
        <p:nvSpPr>
          <p:cNvPr id="6" name="Footer Placeholder 5"/>
          <p:cNvSpPr>
            <a:spLocks noGrp="1"/>
          </p:cNvSpPr>
          <p:nvPr>
            <p:ph type="ftr" sz="quarter" idx="11"/>
          </p:nvPr>
        </p:nvSpPr>
        <p:spPr>
          <a:xfrm>
            <a:off x="4165601" y="6356351"/>
            <a:ext cx="3860800" cy="365125"/>
          </a:xfrm>
          <a:prstGeom prst="rect">
            <a:avLst/>
          </a:prstGeom>
        </p:spPr>
        <p:txBody>
          <a:bodyPr lIns="60789" tIns="30395" rIns="60789" bIns="30395"/>
          <a:lstStyle/>
          <a:p>
            <a:pPr defTabSz="1042065"/>
            <a:endParaRPr lang="en-US" sz="2000">
              <a:solidFill>
                <a:prstClr val="black"/>
              </a:solidFill>
            </a:endParaRPr>
          </a:p>
        </p:txBody>
      </p:sp>
      <p:sp>
        <p:nvSpPr>
          <p:cNvPr id="7" name="Slide Number Placeholder 6"/>
          <p:cNvSpPr>
            <a:spLocks noGrp="1"/>
          </p:cNvSpPr>
          <p:nvPr>
            <p:ph type="sldNum" sz="quarter" idx="12"/>
          </p:nvPr>
        </p:nvSpPr>
        <p:spPr>
          <a:xfrm>
            <a:off x="8737600" y="6356351"/>
            <a:ext cx="2844800" cy="365125"/>
          </a:xfrm>
          <a:prstGeom prst="rect">
            <a:avLst/>
          </a:prstGeom>
        </p:spPr>
        <p:txBody>
          <a:bodyPr lIns="60789" tIns="30395" rIns="60789" bIns="30395"/>
          <a:lstStyle/>
          <a:p>
            <a:pPr defTabSz="1042065"/>
            <a:fld id="{2FED311B-66B6-48B2-8F66-32E67B07ED56}" type="slidenum">
              <a:rPr lang="en-US" sz="2000" smtClean="0">
                <a:solidFill>
                  <a:prstClr val="black"/>
                </a:solidFill>
              </a:rPr>
              <a:pPr defTabSz="1042065"/>
              <a:t>‹#›</a:t>
            </a:fld>
            <a:endParaRPr lang="en-US" sz="2000">
              <a:solidFill>
                <a:prstClr val="black"/>
              </a:solidFill>
            </a:endParaRPr>
          </a:p>
        </p:txBody>
      </p:sp>
    </p:spTree>
    <p:extLst>
      <p:ext uri="{BB962C8B-B14F-4D97-AF65-F5344CB8AC3E}">
        <p14:creationId xmlns:p14="http://schemas.microsoft.com/office/powerpoint/2010/main" val="618224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3"/>
            <a:ext cx="5386917" cy="639763"/>
          </a:xfrm>
        </p:spPr>
        <p:txBody>
          <a:bodyPr anchor="b"/>
          <a:lstStyle>
            <a:lvl1pPr marL="0" indent="0">
              <a:buNone/>
              <a:defRPr sz="2800" b="1"/>
            </a:lvl1pPr>
            <a:lvl2pPr marL="521032" indent="0">
              <a:buNone/>
              <a:defRPr sz="2267" b="1"/>
            </a:lvl2pPr>
            <a:lvl3pPr marL="1042065" indent="0">
              <a:buNone/>
              <a:defRPr sz="2000" b="1"/>
            </a:lvl3pPr>
            <a:lvl4pPr marL="1563097" indent="0">
              <a:buNone/>
              <a:defRPr sz="1867" b="1"/>
            </a:lvl4pPr>
            <a:lvl5pPr marL="2084129" indent="0">
              <a:buNone/>
              <a:defRPr sz="1867" b="1"/>
            </a:lvl5pPr>
            <a:lvl6pPr marL="2605162" indent="0">
              <a:buNone/>
              <a:defRPr sz="1867" b="1"/>
            </a:lvl6pPr>
            <a:lvl7pPr marL="3126194" indent="0">
              <a:buNone/>
              <a:defRPr sz="1867" b="1"/>
            </a:lvl7pPr>
            <a:lvl8pPr marL="3647226" indent="0">
              <a:buNone/>
              <a:defRPr sz="1867" b="1"/>
            </a:lvl8pPr>
            <a:lvl9pPr marL="4168260" indent="0">
              <a:buNone/>
              <a:defRPr sz="1867" b="1"/>
            </a:lvl9pPr>
          </a:lstStyle>
          <a:p>
            <a:pPr lvl="0"/>
            <a:r>
              <a:rPr lang="en-US"/>
              <a:t>Click to edit Master text styles</a:t>
            </a:r>
          </a:p>
        </p:txBody>
      </p:sp>
      <p:sp>
        <p:nvSpPr>
          <p:cNvPr id="4" name="Content Placeholder 3"/>
          <p:cNvSpPr>
            <a:spLocks noGrp="1"/>
          </p:cNvSpPr>
          <p:nvPr>
            <p:ph sz="half" idx="2"/>
          </p:nvPr>
        </p:nvSpPr>
        <p:spPr>
          <a:xfrm>
            <a:off x="609602" y="2174876"/>
            <a:ext cx="5386917" cy="3951288"/>
          </a:xfrm>
        </p:spPr>
        <p:txBody>
          <a:bodyPr/>
          <a:lstStyle>
            <a:lvl1pPr>
              <a:defRPr sz="2800"/>
            </a:lvl1pPr>
            <a:lvl2pPr>
              <a:defRPr sz="2267"/>
            </a:lvl2pPr>
            <a:lvl3pPr>
              <a:defRPr sz="2000"/>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3"/>
          </a:xfrm>
        </p:spPr>
        <p:txBody>
          <a:bodyPr anchor="b"/>
          <a:lstStyle>
            <a:lvl1pPr marL="0" indent="0">
              <a:buNone/>
              <a:defRPr sz="2800" b="1"/>
            </a:lvl1pPr>
            <a:lvl2pPr marL="521032" indent="0">
              <a:buNone/>
              <a:defRPr sz="2267" b="1"/>
            </a:lvl2pPr>
            <a:lvl3pPr marL="1042065" indent="0">
              <a:buNone/>
              <a:defRPr sz="2000" b="1"/>
            </a:lvl3pPr>
            <a:lvl4pPr marL="1563097" indent="0">
              <a:buNone/>
              <a:defRPr sz="1867" b="1"/>
            </a:lvl4pPr>
            <a:lvl5pPr marL="2084129" indent="0">
              <a:buNone/>
              <a:defRPr sz="1867" b="1"/>
            </a:lvl5pPr>
            <a:lvl6pPr marL="2605162" indent="0">
              <a:buNone/>
              <a:defRPr sz="1867" b="1"/>
            </a:lvl6pPr>
            <a:lvl7pPr marL="3126194" indent="0">
              <a:buNone/>
              <a:defRPr sz="1867" b="1"/>
            </a:lvl7pPr>
            <a:lvl8pPr marL="3647226" indent="0">
              <a:buNone/>
              <a:defRPr sz="1867" b="1"/>
            </a:lvl8pPr>
            <a:lvl9pPr marL="4168260" indent="0">
              <a:buNone/>
              <a:defRPr sz="1867" b="1"/>
            </a:lvl9pPr>
          </a:lstStyle>
          <a:p>
            <a:pPr lvl="0"/>
            <a:r>
              <a:rPr lang="en-US"/>
              <a:t>Click to edit Master text styles</a:t>
            </a:r>
          </a:p>
        </p:txBody>
      </p:sp>
      <p:sp>
        <p:nvSpPr>
          <p:cNvPr id="6" name="Content Placeholder 5"/>
          <p:cNvSpPr>
            <a:spLocks noGrp="1"/>
          </p:cNvSpPr>
          <p:nvPr>
            <p:ph sz="quarter" idx="4"/>
          </p:nvPr>
        </p:nvSpPr>
        <p:spPr>
          <a:xfrm>
            <a:off x="6193370" y="2174876"/>
            <a:ext cx="5389033" cy="3951288"/>
          </a:xfrm>
        </p:spPr>
        <p:txBody>
          <a:bodyPr/>
          <a:lstStyle>
            <a:lvl1pPr>
              <a:defRPr sz="2800"/>
            </a:lvl1pPr>
            <a:lvl2pPr>
              <a:defRPr sz="2267"/>
            </a:lvl2pPr>
            <a:lvl3pPr>
              <a:defRPr sz="2000"/>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lIns="60789" tIns="30395" rIns="60789" bIns="30395"/>
          <a:lstStyle/>
          <a:p>
            <a:pPr defTabSz="1042065"/>
            <a:fld id="{1C49CD7D-0AB9-4C93-AA09-D9370641B21B}" type="datetime1">
              <a:rPr lang="en-US" sz="2000" smtClean="0">
                <a:solidFill>
                  <a:prstClr val="black"/>
                </a:solidFill>
              </a:rPr>
              <a:pPr defTabSz="1042065"/>
              <a:t>11/15/2023</a:t>
            </a:fld>
            <a:endParaRPr lang="en-US" sz="2000">
              <a:solidFill>
                <a:prstClr val="black"/>
              </a:solidFill>
            </a:endParaRPr>
          </a:p>
        </p:txBody>
      </p:sp>
      <p:sp>
        <p:nvSpPr>
          <p:cNvPr id="8" name="Footer Placeholder 7"/>
          <p:cNvSpPr>
            <a:spLocks noGrp="1"/>
          </p:cNvSpPr>
          <p:nvPr>
            <p:ph type="ftr" sz="quarter" idx="11"/>
          </p:nvPr>
        </p:nvSpPr>
        <p:spPr>
          <a:xfrm>
            <a:off x="4165601" y="6356351"/>
            <a:ext cx="3860800" cy="365125"/>
          </a:xfrm>
          <a:prstGeom prst="rect">
            <a:avLst/>
          </a:prstGeom>
        </p:spPr>
        <p:txBody>
          <a:bodyPr lIns="60789" tIns="30395" rIns="60789" bIns="30395"/>
          <a:lstStyle/>
          <a:p>
            <a:pPr defTabSz="1042065"/>
            <a:endParaRPr lang="en-US" sz="2000">
              <a:solidFill>
                <a:prstClr val="black"/>
              </a:solidFill>
            </a:endParaRPr>
          </a:p>
        </p:txBody>
      </p:sp>
      <p:sp>
        <p:nvSpPr>
          <p:cNvPr id="9" name="Slide Number Placeholder 8"/>
          <p:cNvSpPr>
            <a:spLocks noGrp="1"/>
          </p:cNvSpPr>
          <p:nvPr>
            <p:ph type="sldNum" sz="quarter" idx="12"/>
          </p:nvPr>
        </p:nvSpPr>
        <p:spPr>
          <a:xfrm>
            <a:off x="8737600" y="6356351"/>
            <a:ext cx="2844800" cy="365125"/>
          </a:xfrm>
          <a:prstGeom prst="rect">
            <a:avLst/>
          </a:prstGeom>
        </p:spPr>
        <p:txBody>
          <a:bodyPr lIns="60789" tIns="30395" rIns="60789" bIns="30395"/>
          <a:lstStyle/>
          <a:p>
            <a:pPr defTabSz="1042065"/>
            <a:fld id="{2FED311B-66B6-48B2-8F66-32E67B07ED56}" type="slidenum">
              <a:rPr lang="en-US" sz="2000" smtClean="0">
                <a:solidFill>
                  <a:prstClr val="black"/>
                </a:solidFill>
              </a:rPr>
              <a:pPr defTabSz="1042065"/>
              <a:t>‹#›</a:t>
            </a:fld>
            <a:endParaRPr lang="en-US" sz="2000">
              <a:solidFill>
                <a:prstClr val="black"/>
              </a:solidFill>
            </a:endParaRPr>
          </a:p>
        </p:txBody>
      </p:sp>
    </p:spTree>
    <p:extLst>
      <p:ext uri="{BB962C8B-B14F-4D97-AF65-F5344CB8AC3E}">
        <p14:creationId xmlns:p14="http://schemas.microsoft.com/office/powerpoint/2010/main" val="2026893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823883"/>
            <a:ext cx="8060267" cy="1143000"/>
          </a:xfrm>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lIns="60789" tIns="30395" rIns="60789" bIns="30395"/>
          <a:lstStyle/>
          <a:p>
            <a:pPr defTabSz="1042065"/>
            <a:fld id="{1FE62AB3-1CA5-444D-B8CD-B72B2310F575}" type="datetime1">
              <a:rPr lang="en-US" sz="2000" smtClean="0">
                <a:solidFill>
                  <a:prstClr val="black"/>
                </a:solidFill>
              </a:rPr>
              <a:pPr defTabSz="1042065"/>
              <a:t>11/15/2023</a:t>
            </a:fld>
            <a:endParaRPr lang="en-US" sz="2000">
              <a:solidFill>
                <a:prstClr val="black"/>
              </a:solidFill>
            </a:endParaRPr>
          </a:p>
        </p:txBody>
      </p:sp>
      <p:sp>
        <p:nvSpPr>
          <p:cNvPr id="4" name="Footer Placeholder 3"/>
          <p:cNvSpPr>
            <a:spLocks noGrp="1"/>
          </p:cNvSpPr>
          <p:nvPr>
            <p:ph type="ftr" sz="quarter" idx="11"/>
          </p:nvPr>
        </p:nvSpPr>
        <p:spPr>
          <a:xfrm>
            <a:off x="4165601" y="6356351"/>
            <a:ext cx="3860800" cy="365125"/>
          </a:xfrm>
          <a:prstGeom prst="rect">
            <a:avLst/>
          </a:prstGeom>
        </p:spPr>
        <p:txBody>
          <a:bodyPr lIns="60789" tIns="30395" rIns="60789" bIns="30395"/>
          <a:lstStyle/>
          <a:p>
            <a:pPr defTabSz="1042065"/>
            <a:endParaRPr lang="en-US" sz="2000">
              <a:solidFill>
                <a:prstClr val="black"/>
              </a:solidFill>
            </a:endParaRPr>
          </a:p>
        </p:txBody>
      </p:sp>
      <p:sp>
        <p:nvSpPr>
          <p:cNvPr id="5" name="Slide Number Placeholder 4"/>
          <p:cNvSpPr>
            <a:spLocks noGrp="1"/>
          </p:cNvSpPr>
          <p:nvPr>
            <p:ph type="sldNum" sz="quarter" idx="12"/>
          </p:nvPr>
        </p:nvSpPr>
        <p:spPr>
          <a:xfrm>
            <a:off x="8737600" y="6356351"/>
            <a:ext cx="2844800" cy="365125"/>
          </a:xfrm>
          <a:prstGeom prst="rect">
            <a:avLst/>
          </a:prstGeom>
        </p:spPr>
        <p:txBody>
          <a:bodyPr lIns="60789" tIns="30395" rIns="60789" bIns="30395"/>
          <a:lstStyle/>
          <a:p>
            <a:pPr defTabSz="1042065"/>
            <a:fld id="{2FED311B-66B6-48B2-8F66-32E67B07ED56}" type="slidenum">
              <a:rPr lang="en-US" sz="2000" smtClean="0">
                <a:solidFill>
                  <a:prstClr val="black"/>
                </a:solidFill>
              </a:rPr>
              <a:pPr defTabSz="1042065"/>
              <a:t>‹#›</a:t>
            </a:fld>
            <a:endParaRPr lang="en-US" sz="2000">
              <a:solidFill>
                <a:prstClr val="black"/>
              </a:solidFill>
            </a:endParaRPr>
          </a:p>
        </p:txBody>
      </p:sp>
      <p:sp>
        <p:nvSpPr>
          <p:cNvPr id="6" name="TextBox 5"/>
          <p:cNvSpPr txBox="1"/>
          <p:nvPr userDrawn="1"/>
        </p:nvSpPr>
        <p:spPr>
          <a:xfrm>
            <a:off x="9076267" y="1122884"/>
            <a:ext cx="3115733" cy="5274485"/>
          </a:xfrm>
          <a:prstGeom prst="rect">
            <a:avLst/>
          </a:prstGeom>
          <a:noFill/>
        </p:spPr>
        <p:txBody>
          <a:bodyPr wrap="square" lIns="81052" tIns="40527" rIns="81052" bIns="40527" rtlCol="0">
            <a:spAutoFit/>
          </a:bodyPr>
          <a:lstStyle/>
          <a:p>
            <a:pPr defTabSz="1042065"/>
            <a:r>
              <a:rPr lang="en-US" sz="1467" dirty="0">
                <a:solidFill>
                  <a:prstClr val="white">
                    <a:lumMod val="85000"/>
                  </a:prstClr>
                </a:solidFill>
                <a:latin typeface="Arial Narrow" panose="020B0606020202030204" pitchFamily="34" charset="0"/>
              </a:rPr>
              <a:t>Magnuson Stevens Fisheries Conservation and Management Act, Fishery Ecosystem Plans, Western Pacific Region, American Samoa, Guam, Wake, Commonwealth of Northern Mariana Islands, main Hawaiian islands, Northwest Hawaiian Islands, Pacific Remote Island Areas, Jarvis, Howland and Baker, Johnston, Deep 7 Bottomfish, Tuna and Tuna-like Species, Billfish, Coral Reef Ecosystem Management Unit Species, Crustacean, Precious Corals, Essential Fish Habitat, Habitat Area of Particular Concern, Critical Habitats, Protected Species, Biological Opinions, Communities, Socio-economic, Climate Change, Marine Spatial Planning, Aha </a:t>
            </a:r>
            <a:r>
              <a:rPr lang="en-US" sz="1467" dirty="0" err="1">
                <a:solidFill>
                  <a:prstClr val="white">
                    <a:lumMod val="85000"/>
                  </a:prstClr>
                </a:solidFill>
                <a:latin typeface="Arial Narrow" panose="020B0606020202030204" pitchFamily="34" charset="0"/>
              </a:rPr>
              <a:t>Moku</a:t>
            </a:r>
            <a:r>
              <a:rPr lang="en-US" sz="1467" dirty="0">
                <a:solidFill>
                  <a:prstClr val="white">
                    <a:lumMod val="85000"/>
                  </a:prstClr>
                </a:solidFill>
                <a:latin typeface="Arial Narrow" panose="020B0606020202030204" pitchFamily="34" charset="0"/>
              </a:rPr>
              <a:t>, Optimum Yield, Maximum Sustainable Yield, Annual Catch Limits, Bycatch, Accountability Measures, NEPA Analysis, Acceptable Biological Catches, Maximum Fishing Mortality Threshold, Minimum Stock Size Threshold, Status Determination Criteria, Aha Kiole</a:t>
            </a:r>
          </a:p>
        </p:txBody>
      </p:sp>
      <p:pic>
        <p:nvPicPr>
          <p:cNvPr id="7" name="Picture 6"/>
          <p:cNvPicPr>
            <a:picLocks noChangeAspect="1"/>
          </p:cNvPicPr>
          <p:nvPr userDrawn="1"/>
        </p:nvPicPr>
        <p:blipFill>
          <a:blip r:embed="rId2" cstate="print">
            <a:biLevel thresh="75000"/>
            <a:extLst>
              <a:ext uri="{28A0092B-C50C-407E-A947-70E740481C1C}">
                <a14:useLocalDpi xmlns:a14="http://schemas.microsoft.com/office/drawing/2010/main" val="0"/>
              </a:ext>
            </a:extLst>
          </a:blip>
          <a:stretch>
            <a:fillRect/>
          </a:stretch>
        </p:blipFill>
        <p:spPr>
          <a:xfrm>
            <a:off x="10092267" y="47118"/>
            <a:ext cx="1083733" cy="1075765"/>
          </a:xfrm>
          <a:prstGeom prst="rect">
            <a:avLst/>
          </a:prstGeom>
        </p:spPr>
      </p:pic>
    </p:spTree>
    <p:extLst>
      <p:ext uri="{BB962C8B-B14F-4D97-AF65-F5344CB8AC3E}">
        <p14:creationId xmlns:p14="http://schemas.microsoft.com/office/powerpoint/2010/main" val="807057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lIns="60789" tIns="30395" rIns="60789" bIns="30395"/>
          <a:lstStyle/>
          <a:p>
            <a:pPr defTabSz="1042065"/>
            <a:fld id="{8C3D30B1-244E-43D8-9EDD-8FC97970958F}" type="datetime1">
              <a:rPr lang="en-US" sz="2000" smtClean="0">
                <a:solidFill>
                  <a:prstClr val="black"/>
                </a:solidFill>
              </a:rPr>
              <a:pPr defTabSz="1042065"/>
              <a:t>11/15/2023</a:t>
            </a:fld>
            <a:endParaRPr lang="en-US" sz="2000">
              <a:solidFill>
                <a:prstClr val="black"/>
              </a:solidFill>
            </a:endParaRPr>
          </a:p>
        </p:txBody>
      </p:sp>
      <p:sp>
        <p:nvSpPr>
          <p:cNvPr id="3" name="Footer Placeholder 2"/>
          <p:cNvSpPr>
            <a:spLocks noGrp="1"/>
          </p:cNvSpPr>
          <p:nvPr>
            <p:ph type="ftr" sz="quarter" idx="11"/>
          </p:nvPr>
        </p:nvSpPr>
        <p:spPr>
          <a:xfrm>
            <a:off x="4165601" y="6356351"/>
            <a:ext cx="3860800" cy="365125"/>
          </a:xfrm>
          <a:prstGeom prst="rect">
            <a:avLst/>
          </a:prstGeom>
        </p:spPr>
        <p:txBody>
          <a:bodyPr lIns="60789" tIns="30395" rIns="60789" bIns="30395"/>
          <a:lstStyle/>
          <a:p>
            <a:pPr defTabSz="1042065"/>
            <a:endParaRPr lang="en-US" sz="2000">
              <a:solidFill>
                <a:prstClr val="black"/>
              </a:solidFill>
            </a:endParaRPr>
          </a:p>
        </p:txBody>
      </p:sp>
      <p:sp>
        <p:nvSpPr>
          <p:cNvPr id="4" name="Slide Number Placeholder 3"/>
          <p:cNvSpPr>
            <a:spLocks noGrp="1"/>
          </p:cNvSpPr>
          <p:nvPr>
            <p:ph type="sldNum" sz="quarter" idx="12"/>
          </p:nvPr>
        </p:nvSpPr>
        <p:spPr>
          <a:xfrm>
            <a:off x="8737600" y="6356351"/>
            <a:ext cx="2844800" cy="365125"/>
          </a:xfrm>
          <a:prstGeom prst="rect">
            <a:avLst/>
          </a:prstGeom>
        </p:spPr>
        <p:txBody>
          <a:bodyPr lIns="60789" tIns="30395" rIns="60789" bIns="30395"/>
          <a:lstStyle/>
          <a:p>
            <a:pPr defTabSz="1042065"/>
            <a:fld id="{2FED311B-66B6-48B2-8F66-32E67B07ED56}" type="slidenum">
              <a:rPr lang="en-US" sz="2000" smtClean="0">
                <a:solidFill>
                  <a:prstClr val="black"/>
                </a:solidFill>
              </a:rPr>
              <a:pPr defTabSz="1042065"/>
              <a:t>‹#›</a:t>
            </a:fld>
            <a:endParaRPr lang="en-US" sz="2000">
              <a:solidFill>
                <a:prstClr val="black"/>
              </a:solidFill>
            </a:endParaRPr>
          </a:p>
        </p:txBody>
      </p:sp>
      <p:pic>
        <p:nvPicPr>
          <p:cNvPr id="6" name="Picture 5"/>
          <p:cNvPicPr>
            <a:picLocks noChangeAspect="1"/>
          </p:cNvPicPr>
          <p:nvPr userDrawn="1"/>
        </p:nvPicPr>
        <p:blipFill>
          <a:blip r:embed="rId2" cstate="print">
            <a:biLevel thresh="75000"/>
            <a:extLst>
              <a:ext uri="{28A0092B-C50C-407E-A947-70E740481C1C}">
                <a14:useLocalDpi xmlns:a14="http://schemas.microsoft.com/office/drawing/2010/main" val="0"/>
              </a:ext>
            </a:extLst>
          </a:blip>
          <a:stretch>
            <a:fillRect/>
          </a:stretch>
        </p:blipFill>
        <p:spPr>
          <a:xfrm>
            <a:off x="10092267" y="47118"/>
            <a:ext cx="1083733" cy="1075765"/>
          </a:xfrm>
          <a:prstGeom prst="rect">
            <a:avLst/>
          </a:prstGeom>
        </p:spPr>
      </p:pic>
    </p:spTree>
    <p:extLst>
      <p:ext uri="{BB962C8B-B14F-4D97-AF65-F5344CB8AC3E}">
        <p14:creationId xmlns:p14="http://schemas.microsoft.com/office/powerpoint/2010/main" val="27156715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2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600"/>
            </a:lvl1pPr>
            <a:lvl2pPr>
              <a:defRPr sz="3200"/>
            </a:lvl2pPr>
            <a:lvl3pPr>
              <a:defRPr sz="2800"/>
            </a:lvl3pPr>
            <a:lvl4pPr>
              <a:defRPr sz="2267"/>
            </a:lvl4pPr>
            <a:lvl5pPr>
              <a:defRPr sz="2267"/>
            </a:lvl5pPr>
            <a:lvl6pPr>
              <a:defRPr sz="2267"/>
            </a:lvl6pPr>
            <a:lvl7pPr>
              <a:defRPr sz="2267"/>
            </a:lvl7pPr>
            <a:lvl8pPr>
              <a:defRPr sz="2267"/>
            </a:lvl8pPr>
            <a:lvl9pPr>
              <a:defRPr sz="22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1"/>
            <a:ext cx="4011084" cy="4691063"/>
          </a:xfrm>
        </p:spPr>
        <p:txBody>
          <a:bodyPr/>
          <a:lstStyle>
            <a:lvl1pPr marL="0" indent="0">
              <a:buNone/>
              <a:defRPr sz="1600"/>
            </a:lvl1pPr>
            <a:lvl2pPr marL="521032" indent="0">
              <a:buNone/>
              <a:defRPr sz="1333"/>
            </a:lvl2pPr>
            <a:lvl3pPr marL="1042065" indent="0">
              <a:buNone/>
              <a:defRPr sz="1200"/>
            </a:lvl3pPr>
            <a:lvl4pPr marL="1563097" indent="0">
              <a:buNone/>
              <a:defRPr sz="1067"/>
            </a:lvl4pPr>
            <a:lvl5pPr marL="2084129" indent="0">
              <a:buNone/>
              <a:defRPr sz="1067"/>
            </a:lvl5pPr>
            <a:lvl6pPr marL="2605162" indent="0">
              <a:buNone/>
              <a:defRPr sz="1067"/>
            </a:lvl6pPr>
            <a:lvl7pPr marL="3126194" indent="0">
              <a:buNone/>
              <a:defRPr sz="1067"/>
            </a:lvl7pPr>
            <a:lvl8pPr marL="3647226" indent="0">
              <a:buNone/>
              <a:defRPr sz="1067"/>
            </a:lvl8pPr>
            <a:lvl9pPr marL="4168260" indent="0">
              <a:buNone/>
              <a:defRPr sz="1067"/>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lIns="60789" tIns="30395" rIns="60789" bIns="30395"/>
          <a:lstStyle/>
          <a:p>
            <a:pPr defTabSz="1042065"/>
            <a:fld id="{A8C61E0E-EFFB-4223-A9E1-A94B920EC5EB}" type="datetime1">
              <a:rPr lang="en-US" sz="2000" smtClean="0">
                <a:solidFill>
                  <a:prstClr val="black"/>
                </a:solidFill>
              </a:rPr>
              <a:pPr defTabSz="1042065"/>
              <a:t>11/15/2023</a:t>
            </a:fld>
            <a:endParaRPr lang="en-US" sz="2000">
              <a:solidFill>
                <a:prstClr val="black"/>
              </a:solidFill>
            </a:endParaRPr>
          </a:p>
        </p:txBody>
      </p:sp>
      <p:sp>
        <p:nvSpPr>
          <p:cNvPr id="6" name="Footer Placeholder 5"/>
          <p:cNvSpPr>
            <a:spLocks noGrp="1"/>
          </p:cNvSpPr>
          <p:nvPr>
            <p:ph type="ftr" sz="quarter" idx="11"/>
          </p:nvPr>
        </p:nvSpPr>
        <p:spPr>
          <a:xfrm>
            <a:off x="4165601" y="6356351"/>
            <a:ext cx="3860800" cy="365125"/>
          </a:xfrm>
          <a:prstGeom prst="rect">
            <a:avLst/>
          </a:prstGeom>
        </p:spPr>
        <p:txBody>
          <a:bodyPr lIns="60789" tIns="30395" rIns="60789" bIns="30395"/>
          <a:lstStyle/>
          <a:p>
            <a:pPr defTabSz="1042065"/>
            <a:endParaRPr lang="en-US" sz="2000">
              <a:solidFill>
                <a:prstClr val="black"/>
              </a:solidFill>
            </a:endParaRPr>
          </a:p>
        </p:txBody>
      </p:sp>
      <p:sp>
        <p:nvSpPr>
          <p:cNvPr id="7" name="Slide Number Placeholder 6"/>
          <p:cNvSpPr>
            <a:spLocks noGrp="1"/>
          </p:cNvSpPr>
          <p:nvPr>
            <p:ph type="sldNum" sz="quarter" idx="12"/>
          </p:nvPr>
        </p:nvSpPr>
        <p:spPr>
          <a:xfrm>
            <a:off x="8737600" y="6356351"/>
            <a:ext cx="2844800" cy="365125"/>
          </a:xfrm>
          <a:prstGeom prst="rect">
            <a:avLst/>
          </a:prstGeom>
        </p:spPr>
        <p:txBody>
          <a:bodyPr lIns="60789" tIns="30395" rIns="60789" bIns="30395"/>
          <a:lstStyle/>
          <a:p>
            <a:pPr defTabSz="1042065"/>
            <a:fld id="{2FED311B-66B6-48B2-8F66-32E67B07ED56}" type="slidenum">
              <a:rPr lang="en-US" sz="2000" smtClean="0">
                <a:solidFill>
                  <a:prstClr val="black"/>
                </a:solidFill>
              </a:rPr>
              <a:pPr defTabSz="1042065"/>
              <a:t>‹#›</a:t>
            </a:fld>
            <a:endParaRPr lang="en-US" sz="2000">
              <a:solidFill>
                <a:prstClr val="black"/>
              </a:solidFill>
            </a:endParaRPr>
          </a:p>
        </p:txBody>
      </p:sp>
    </p:spTree>
    <p:extLst>
      <p:ext uri="{BB962C8B-B14F-4D97-AF65-F5344CB8AC3E}">
        <p14:creationId xmlns:p14="http://schemas.microsoft.com/office/powerpoint/2010/main" val="371644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7C767A-89D7-4912-8AE9-0375DCE2EE0C}"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D3D36-BB50-4C61-8C29-49EE234E7F01}" type="slidenum">
              <a:rPr lang="en-US" smtClean="0"/>
              <a:t>‹#›</a:t>
            </a:fld>
            <a:endParaRPr lang="en-US"/>
          </a:p>
        </p:txBody>
      </p:sp>
    </p:spTree>
    <p:extLst>
      <p:ext uri="{BB962C8B-B14F-4D97-AF65-F5344CB8AC3E}">
        <p14:creationId xmlns:p14="http://schemas.microsoft.com/office/powerpoint/2010/main" val="2555431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3" y="4456770"/>
            <a:ext cx="7315200" cy="566737"/>
          </a:xfrm>
        </p:spPr>
        <p:txBody>
          <a:bodyPr anchor="b"/>
          <a:lstStyle>
            <a:lvl1pPr algn="l">
              <a:defRPr sz="2267" b="1"/>
            </a:lvl1pPr>
          </a:lstStyle>
          <a:p>
            <a:r>
              <a:rPr lang="en-US"/>
              <a:t>Click to edit Master title style</a:t>
            </a:r>
          </a:p>
        </p:txBody>
      </p:sp>
      <p:sp>
        <p:nvSpPr>
          <p:cNvPr id="3" name="Picture Placeholder 2"/>
          <p:cNvSpPr>
            <a:spLocks noGrp="1"/>
          </p:cNvSpPr>
          <p:nvPr>
            <p:ph type="pic" idx="1"/>
          </p:nvPr>
        </p:nvSpPr>
        <p:spPr>
          <a:xfrm>
            <a:off x="677333" y="268941"/>
            <a:ext cx="7315200" cy="4114800"/>
          </a:xfrm>
        </p:spPr>
        <p:txBody>
          <a:bodyPr/>
          <a:lstStyle>
            <a:lvl1pPr marL="0" indent="0">
              <a:buNone/>
              <a:defRPr sz="3600"/>
            </a:lvl1pPr>
            <a:lvl2pPr marL="521032" indent="0">
              <a:buNone/>
              <a:defRPr sz="3200"/>
            </a:lvl2pPr>
            <a:lvl3pPr marL="1042065" indent="0">
              <a:buNone/>
              <a:defRPr sz="2800"/>
            </a:lvl3pPr>
            <a:lvl4pPr marL="1563097" indent="0">
              <a:buNone/>
              <a:defRPr sz="2267"/>
            </a:lvl4pPr>
            <a:lvl5pPr marL="2084129" indent="0">
              <a:buNone/>
              <a:defRPr sz="2267"/>
            </a:lvl5pPr>
            <a:lvl6pPr marL="2605162" indent="0">
              <a:buNone/>
              <a:defRPr sz="2267"/>
            </a:lvl6pPr>
            <a:lvl7pPr marL="3126194" indent="0">
              <a:buNone/>
              <a:defRPr sz="2267"/>
            </a:lvl7pPr>
            <a:lvl8pPr marL="3647226" indent="0">
              <a:buNone/>
              <a:defRPr sz="2267"/>
            </a:lvl8pPr>
            <a:lvl9pPr marL="4168260" indent="0">
              <a:buNone/>
              <a:defRPr sz="2267"/>
            </a:lvl9pPr>
          </a:lstStyle>
          <a:p>
            <a:endParaRPr lang="en-US"/>
          </a:p>
        </p:txBody>
      </p:sp>
      <p:sp>
        <p:nvSpPr>
          <p:cNvPr id="4" name="Text Placeholder 3"/>
          <p:cNvSpPr>
            <a:spLocks noGrp="1"/>
          </p:cNvSpPr>
          <p:nvPr>
            <p:ph type="body" sz="half" idx="2"/>
          </p:nvPr>
        </p:nvSpPr>
        <p:spPr>
          <a:xfrm>
            <a:off x="677333" y="5023507"/>
            <a:ext cx="7315200" cy="804863"/>
          </a:xfrm>
        </p:spPr>
        <p:txBody>
          <a:bodyPr/>
          <a:lstStyle>
            <a:lvl1pPr marL="0" indent="0">
              <a:buNone/>
              <a:defRPr sz="1600"/>
            </a:lvl1pPr>
            <a:lvl2pPr marL="521032" indent="0">
              <a:buNone/>
              <a:defRPr sz="1333"/>
            </a:lvl2pPr>
            <a:lvl3pPr marL="1042065" indent="0">
              <a:buNone/>
              <a:defRPr sz="1200"/>
            </a:lvl3pPr>
            <a:lvl4pPr marL="1563097" indent="0">
              <a:buNone/>
              <a:defRPr sz="1067"/>
            </a:lvl4pPr>
            <a:lvl5pPr marL="2084129" indent="0">
              <a:buNone/>
              <a:defRPr sz="1067"/>
            </a:lvl5pPr>
            <a:lvl6pPr marL="2605162" indent="0">
              <a:buNone/>
              <a:defRPr sz="1067"/>
            </a:lvl6pPr>
            <a:lvl7pPr marL="3126194" indent="0">
              <a:buNone/>
              <a:defRPr sz="1067"/>
            </a:lvl7pPr>
            <a:lvl8pPr marL="3647226" indent="0">
              <a:buNone/>
              <a:defRPr sz="1067"/>
            </a:lvl8pPr>
            <a:lvl9pPr marL="4168260" indent="0">
              <a:buNone/>
              <a:defRPr sz="1067"/>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lIns="60789" tIns="30395" rIns="60789" bIns="30395"/>
          <a:lstStyle/>
          <a:p>
            <a:pPr defTabSz="1042065"/>
            <a:fld id="{98CBD0EF-C23D-4646-A1B4-2523EF6C6F5E}" type="datetime1">
              <a:rPr lang="en-US" sz="2000" smtClean="0">
                <a:solidFill>
                  <a:prstClr val="black"/>
                </a:solidFill>
              </a:rPr>
              <a:pPr defTabSz="1042065"/>
              <a:t>11/15/2023</a:t>
            </a:fld>
            <a:endParaRPr lang="en-US" sz="2000">
              <a:solidFill>
                <a:prstClr val="black"/>
              </a:solidFill>
            </a:endParaRPr>
          </a:p>
        </p:txBody>
      </p:sp>
      <p:sp>
        <p:nvSpPr>
          <p:cNvPr id="6" name="Footer Placeholder 5"/>
          <p:cNvSpPr>
            <a:spLocks noGrp="1"/>
          </p:cNvSpPr>
          <p:nvPr>
            <p:ph type="ftr" sz="quarter" idx="11"/>
          </p:nvPr>
        </p:nvSpPr>
        <p:spPr>
          <a:xfrm>
            <a:off x="4165601" y="6356351"/>
            <a:ext cx="3860800" cy="365125"/>
          </a:xfrm>
          <a:prstGeom prst="rect">
            <a:avLst/>
          </a:prstGeom>
        </p:spPr>
        <p:txBody>
          <a:bodyPr lIns="60789" tIns="30395" rIns="60789" bIns="30395"/>
          <a:lstStyle/>
          <a:p>
            <a:pPr defTabSz="1042065"/>
            <a:endParaRPr lang="en-US" sz="2000">
              <a:solidFill>
                <a:prstClr val="black"/>
              </a:solidFill>
            </a:endParaRPr>
          </a:p>
        </p:txBody>
      </p:sp>
      <p:sp>
        <p:nvSpPr>
          <p:cNvPr id="7" name="Slide Number Placeholder 6"/>
          <p:cNvSpPr>
            <a:spLocks noGrp="1"/>
          </p:cNvSpPr>
          <p:nvPr>
            <p:ph type="sldNum" sz="quarter" idx="12"/>
          </p:nvPr>
        </p:nvSpPr>
        <p:spPr>
          <a:xfrm>
            <a:off x="8737600" y="6356351"/>
            <a:ext cx="2844800" cy="365125"/>
          </a:xfrm>
          <a:prstGeom prst="rect">
            <a:avLst/>
          </a:prstGeom>
        </p:spPr>
        <p:txBody>
          <a:bodyPr lIns="60789" tIns="30395" rIns="60789" bIns="30395"/>
          <a:lstStyle/>
          <a:p>
            <a:pPr defTabSz="1042065"/>
            <a:fld id="{2FED311B-66B6-48B2-8F66-32E67B07ED56}" type="slidenum">
              <a:rPr lang="en-US" sz="2000" smtClean="0">
                <a:solidFill>
                  <a:prstClr val="black"/>
                </a:solidFill>
              </a:rPr>
              <a:pPr defTabSz="1042065"/>
              <a:t>‹#›</a:t>
            </a:fld>
            <a:endParaRPr lang="en-US" sz="2000">
              <a:solidFill>
                <a:prstClr val="black"/>
              </a:solidFill>
            </a:endParaRPr>
          </a:p>
        </p:txBody>
      </p:sp>
      <p:sp>
        <p:nvSpPr>
          <p:cNvPr id="8" name="TextBox 7"/>
          <p:cNvSpPr txBox="1"/>
          <p:nvPr userDrawn="1"/>
        </p:nvSpPr>
        <p:spPr>
          <a:xfrm>
            <a:off x="9076267" y="1122884"/>
            <a:ext cx="3115733" cy="5274485"/>
          </a:xfrm>
          <a:prstGeom prst="rect">
            <a:avLst/>
          </a:prstGeom>
          <a:noFill/>
        </p:spPr>
        <p:txBody>
          <a:bodyPr wrap="square" lIns="81052" tIns="40527" rIns="81052" bIns="40527" rtlCol="0">
            <a:spAutoFit/>
          </a:bodyPr>
          <a:lstStyle/>
          <a:p>
            <a:pPr algn="r" defTabSz="1042065"/>
            <a:r>
              <a:rPr lang="en-US" sz="1467" dirty="0">
                <a:solidFill>
                  <a:prstClr val="white">
                    <a:lumMod val="85000"/>
                  </a:prstClr>
                </a:solidFill>
                <a:latin typeface="Arial Narrow" panose="020B0606020202030204" pitchFamily="34" charset="0"/>
              </a:rPr>
              <a:t>Magnuson Stevens Fisheries Conservation and Management Act, Fishery Ecosystem Plans, Western Pacific Region, American Samoa, Guam, Wake, Commonwealth of Northern Mariana Islands, main Hawaiian islands, Northwest Hawaiian Islands, Pacific Remote Island Areas, Jarvis, Howland and Baker, Johnston, Deep 7 Bottomfish, Tuna and Tuna-like Species, Billfish, Coral Reef Ecosystem Management Unit Species, Crustacean, Precious Corals, Essential Fish Habitat, Habitat Area of Particular Concern, Critical Habitats, Protected Species, Biological Opinions, Communities, Socio-economic, Climate Change, Marine Spatial Planning, Aha </a:t>
            </a:r>
            <a:r>
              <a:rPr lang="en-US" sz="1467" dirty="0" err="1">
                <a:solidFill>
                  <a:prstClr val="white">
                    <a:lumMod val="85000"/>
                  </a:prstClr>
                </a:solidFill>
                <a:latin typeface="Arial Narrow" panose="020B0606020202030204" pitchFamily="34" charset="0"/>
              </a:rPr>
              <a:t>Moku</a:t>
            </a:r>
            <a:r>
              <a:rPr lang="en-US" sz="1467" dirty="0">
                <a:solidFill>
                  <a:prstClr val="white">
                    <a:lumMod val="85000"/>
                  </a:prstClr>
                </a:solidFill>
                <a:latin typeface="Arial Narrow" panose="020B0606020202030204" pitchFamily="34" charset="0"/>
              </a:rPr>
              <a:t>, Optimum Yield, Maximum Sustainable Yield, Annual Catch Limits, Bycatch, Accountability Measures, NEPA Analysis, Acceptable Biological Catches, Maximum Fishing Mortality Threshold, Minimum Stock Size Threshold, Status Determination Criteria, Aha Kiole</a:t>
            </a:r>
          </a:p>
        </p:txBody>
      </p:sp>
      <p:pic>
        <p:nvPicPr>
          <p:cNvPr id="9" name="Picture 8"/>
          <p:cNvPicPr>
            <a:picLocks noChangeAspect="1"/>
          </p:cNvPicPr>
          <p:nvPr userDrawn="1"/>
        </p:nvPicPr>
        <p:blipFill>
          <a:blip r:embed="rId2" cstate="print">
            <a:biLevel thresh="75000"/>
            <a:extLst>
              <a:ext uri="{28A0092B-C50C-407E-A947-70E740481C1C}">
                <a14:useLocalDpi xmlns:a14="http://schemas.microsoft.com/office/drawing/2010/main" val="0"/>
              </a:ext>
            </a:extLst>
          </a:blip>
          <a:stretch>
            <a:fillRect/>
          </a:stretch>
        </p:blipFill>
        <p:spPr>
          <a:xfrm>
            <a:off x="10092267" y="47118"/>
            <a:ext cx="1083733" cy="1075765"/>
          </a:xfrm>
          <a:prstGeom prst="rect">
            <a:avLst/>
          </a:prstGeom>
        </p:spPr>
      </p:pic>
    </p:spTree>
    <p:extLst>
      <p:ext uri="{BB962C8B-B14F-4D97-AF65-F5344CB8AC3E}">
        <p14:creationId xmlns:p14="http://schemas.microsoft.com/office/powerpoint/2010/main" val="4521886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lIns="60789" tIns="30395" rIns="60789" bIns="30395"/>
          <a:lstStyle/>
          <a:p>
            <a:pPr defTabSz="1042065"/>
            <a:fld id="{200E9448-25A5-40C5-8223-6A04BF3BF5C6}" type="datetime1">
              <a:rPr lang="en-US" sz="2000" smtClean="0">
                <a:solidFill>
                  <a:prstClr val="black"/>
                </a:solidFill>
              </a:rPr>
              <a:pPr defTabSz="1042065"/>
              <a:t>11/15/2023</a:t>
            </a:fld>
            <a:endParaRPr lang="en-US" sz="2000">
              <a:solidFill>
                <a:prstClr val="black"/>
              </a:solidFill>
            </a:endParaRPr>
          </a:p>
        </p:txBody>
      </p:sp>
      <p:sp>
        <p:nvSpPr>
          <p:cNvPr id="5" name="Footer Placeholder 4"/>
          <p:cNvSpPr>
            <a:spLocks noGrp="1"/>
          </p:cNvSpPr>
          <p:nvPr>
            <p:ph type="ftr" sz="quarter" idx="11"/>
          </p:nvPr>
        </p:nvSpPr>
        <p:spPr>
          <a:xfrm>
            <a:off x="4165601" y="6356351"/>
            <a:ext cx="3860800" cy="365125"/>
          </a:xfrm>
          <a:prstGeom prst="rect">
            <a:avLst/>
          </a:prstGeom>
        </p:spPr>
        <p:txBody>
          <a:bodyPr lIns="60789" tIns="30395" rIns="60789" bIns="30395"/>
          <a:lstStyle/>
          <a:p>
            <a:pPr defTabSz="1042065"/>
            <a:endParaRPr lang="en-US" sz="2000">
              <a:solidFill>
                <a:prstClr val="black"/>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lIns="60789" tIns="30395" rIns="60789" bIns="30395"/>
          <a:lstStyle/>
          <a:p>
            <a:pPr defTabSz="1042065"/>
            <a:fld id="{2FED311B-66B6-48B2-8F66-32E67B07ED56}" type="slidenum">
              <a:rPr lang="en-US" sz="2000" smtClean="0">
                <a:solidFill>
                  <a:prstClr val="black"/>
                </a:solidFill>
              </a:rPr>
              <a:pPr defTabSz="1042065"/>
              <a:t>‹#›</a:t>
            </a:fld>
            <a:endParaRPr lang="en-US" sz="2000">
              <a:solidFill>
                <a:prstClr val="black"/>
              </a:solidFill>
            </a:endParaRPr>
          </a:p>
        </p:txBody>
      </p:sp>
    </p:spTree>
    <p:extLst>
      <p:ext uri="{BB962C8B-B14F-4D97-AF65-F5344CB8AC3E}">
        <p14:creationId xmlns:p14="http://schemas.microsoft.com/office/powerpoint/2010/main" val="21162491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376153" y="311151"/>
            <a:ext cx="3839633" cy="6632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3018" y="311151"/>
            <a:ext cx="11319933" cy="6632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lIns="60789" tIns="30395" rIns="60789" bIns="30395"/>
          <a:lstStyle/>
          <a:p>
            <a:pPr defTabSz="1042065"/>
            <a:fld id="{0B4D92CD-04A6-484B-9AC9-0D1BA0EF8D37}" type="datetime1">
              <a:rPr lang="en-US" sz="2000" smtClean="0">
                <a:solidFill>
                  <a:prstClr val="black"/>
                </a:solidFill>
              </a:rPr>
              <a:pPr defTabSz="1042065"/>
              <a:t>11/15/2023</a:t>
            </a:fld>
            <a:endParaRPr lang="en-US" sz="2000">
              <a:solidFill>
                <a:prstClr val="black"/>
              </a:solidFill>
            </a:endParaRPr>
          </a:p>
        </p:txBody>
      </p:sp>
      <p:sp>
        <p:nvSpPr>
          <p:cNvPr id="5" name="Footer Placeholder 4"/>
          <p:cNvSpPr>
            <a:spLocks noGrp="1"/>
          </p:cNvSpPr>
          <p:nvPr>
            <p:ph type="ftr" sz="quarter" idx="11"/>
          </p:nvPr>
        </p:nvSpPr>
        <p:spPr>
          <a:xfrm>
            <a:off x="4165601" y="6356351"/>
            <a:ext cx="3860800" cy="365125"/>
          </a:xfrm>
          <a:prstGeom prst="rect">
            <a:avLst/>
          </a:prstGeom>
        </p:spPr>
        <p:txBody>
          <a:bodyPr lIns="60789" tIns="30395" rIns="60789" bIns="30395"/>
          <a:lstStyle/>
          <a:p>
            <a:pPr defTabSz="1042065"/>
            <a:endParaRPr lang="en-US" sz="2000">
              <a:solidFill>
                <a:prstClr val="black"/>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lIns="60789" tIns="30395" rIns="60789" bIns="30395"/>
          <a:lstStyle/>
          <a:p>
            <a:pPr defTabSz="1042065"/>
            <a:fld id="{2FED311B-66B6-48B2-8F66-32E67B07ED56}" type="slidenum">
              <a:rPr lang="en-US" sz="2000" smtClean="0">
                <a:solidFill>
                  <a:prstClr val="black"/>
                </a:solidFill>
              </a:rPr>
              <a:pPr defTabSz="1042065"/>
              <a:t>‹#›</a:t>
            </a:fld>
            <a:endParaRPr lang="en-US" sz="2000">
              <a:solidFill>
                <a:prstClr val="black"/>
              </a:solidFill>
            </a:endParaRPr>
          </a:p>
        </p:txBody>
      </p:sp>
    </p:spTree>
    <p:extLst>
      <p:ext uri="{BB962C8B-B14F-4D97-AF65-F5344CB8AC3E}">
        <p14:creationId xmlns:p14="http://schemas.microsoft.com/office/powerpoint/2010/main" val="40889157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1C75099-A64C-4FCB-9B8F-A695631615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481135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4CF297-3746-4695-90AD-BBD4FAE5B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762364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922538E-0B0E-4684-A59B-A7BAB8CF78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527546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98D093F-2D03-4698-9421-4FCC6E00B0B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280626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988D98C-E359-4C14-8515-8483DF0B4A4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61985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5CF190D-8119-4042-8AB1-AAF5F70755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825367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CFA8D7E-EC5C-48E3-867B-3230B589A10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52155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7C767A-89D7-4912-8AE9-0375DCE2EE0C}"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D3D36-BB50-4C61-8C29-49EE234E7F01}" type="slidenum">
              <a:rPr lang="en-US" smtClean="0"/>
              <a:t>‹#›</a:t>
            </a:fld>
            <a:endParaRPr lang="en-US"/>
          </a:p>
        </p:txBody>
      </p:sp>
    </p:spTree>
    <p:extLst>
      <p:ext uri="{BB962C8B-B14F-4D97-AF65-F5344CB8AC3E}">
        <p14:creationId xmlns:p14="http://schemas.microsoft.com/office/powerpoint/2010/main" val="569063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0FCA670-5072-4F22-8AB6-5952FCE220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915151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0A31C59-11C6-4816-A768-9849457B868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697793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5D9A0B4-433C-44F1-9215-05FEA4A819C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668187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B7F4C4C-76A6-4706-937F-1AF4C586703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535241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88ED506-D43C-4010-A6D5-8EA6FDDCA32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289295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
        <p:nvSpPr>
          <p:cNvPr id="6"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400">
                <a:solidFill>
                  <a:schemeClr val="tx1">
                    <a:tint val="75000"/>
                  </a:schemeClr>
                </a:solidFill>
                <a:latin typeface="Calibri Light" panose="020F0302020204030204" pitchFamily="34" charset="0"/>
                <a:cs typeface="Calibri Light" panose="020F0302020204030204" pitchFamily="34" charset="0"/>
              </a:defRPr>
            </a:lvl1pPr>
          </a:lstStyle>
          <a:p>
            <a:r>
              <a:rPr lang="en-US" dirty="0"/>
              <a:t>08/02/2023</a:t>
            </a:r>
          </a:p>
        </p:txBody>
      </p:sp>
    </p:spTree>
    <p:extLst>
      <p:ext uri="{BB962C8B-B14F-4D97-AF65-F5344CB8AC3E}">
        <p14:creationId xmlns:p14="http://schemas.microsoft.com/office/powerpoint/2010/main" val="12319364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Calibri" panose="020F0502020204030204" pitchFamily="34" charset="0"/>
                <a:ea typeface="+mj-ea"/>
                <a:cs typeface="Calibri" panose="020F050202020403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1400"/>
            </a:lvl1pPr>
          </a:lstStyle>
          <a:p>
            <a:r>
              <a:rPr lang="en-US" dirty="0"/>
              <a:t>08/02/2023</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1400"/>
            </a:lvl1pPr>
          </a:lstStyle>
          <a:p>
            <a:r>
              <a:rPr lang="en-US" dirty="0"/>
              <a:t>Research computing &amp; SAP</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14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34504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Calibri" panose="020F0502020204030204" pitchFamily="34" charset="0"/>
                <a:ea typeface="+mj-ea"/>
                <a:cs typeface="Calibri" panose="020F0502020204030204" pitchFamily="34" charset="0"/>
              </a:defRPr>
            </a:lvl1pPr>
          </a:lstStyle>
          <a:p>
            <a:r>
              <a:rPr lang="en-US" dirty="0"/>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1400"/>
            </a:lvl1pPr>
          </a:lstStyle>
          <a:p>
            <a:r>
              <a:rPr lang="en-US" dirty="0"/>
              <a:t>08/02/2023</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1400"/>
            </a:lvl1pPr>
          </a:lstStyle>
          <a:p>
            <a:r>
              <a:rPr lang="en-US" dirty="0"/>
              <a:t>Research computing &amp; SAP</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14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079184148"/>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Calibri" panose="020F0502020204030204" pitchFamily="34" charset="0"/>
                <a:ea typeface="+mj-ea"/>
                <a:cs typeface="Calibri" panose="020F0502020204030204" pitchFamily="34" charset="0"/>
              </a:defRPr>
            </a:lvl1pPr>
          </a:lstStyle>
          <a:p>
            <a:r>
              <a:rPr lang="en-US" dirty="0"/>
              <a:t>Click to edit master title style</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1400"/>
            </a:lvl1pPr>
          </a:lstStyle>
          <a:p>
            <a:r>
              <a:rPr lang="en-US" dirty="0"/>
              <a:t>08/02/2023</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1400"/>
            </a:lvl1pPr>
          </a:lstStyle>
          <a:p>
            <a:r>
              <a:rPr lang="en-US" dirty="0"/>
              <a:t>Research computing &amp; SAP</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14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1710304"/>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Calibri" panose="020F0502020204030204" pitchFamily="34" charset="0"/>
                <a:ea typeface="+mj-ea"/>
                <a:cs typeface="Calibri" panose="020F0502020204030204" pitchFamily="34" charset="0"/>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1400"/>
            </a:lvl1pPr>
          </a:lstStyle>
          <a:p>
            <a:r>
              <a:rPr lang="en-US" dirty="0"/>
              <a:t>08/02/2023</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1400"/>
            </a:lvl1pPr>
          </a:lstStyle>
          <a:p>
            <a:r>
              <a:rPr lang="en-US" dirty="0"/>
              <a:t>Research computing &amp; SAP</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14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17615216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7C767A-89D7-4912-8AE9-0375DCE2EE0C}"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D3D36-BB50-4C61-8C29-49EE234E7F01}" type="slidenum">
              <a:rPr lang="en-US" smtClean="0"/>
              <a:t>‹#›</a:t>
            </a:fld>
            <a:endParaRPr lang="en-US"/>
          </a:p>
        </p:txBody>
      </p:sp>
    </p:spTree>
    <p:extLst>
      <p:ext uri="{BB962C8B-B14F-4D97-AF65-F5344CB8AC3E}">
        <p14:creationId xmlns:p14="http://schemas.microsoft.com/office/powerpoint/2010/main" val="15416530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Calibri" panose="020F0502020204030204" pitchFamily="34" charset="0"/>
                <a:ea typeface="+mj-ea"/>
                <a:cs typeface="Calibri" panose="020F0502020204030204" pitchFamily="34" charset="0"/>
              </a:defRPr>
            </a:lvl1pPr>
          </a:lstStyle>
          <a:p>
            <a:r>
              <a:rPr lang="en-US" dirty="0"/>
              <a:t>Click to edit master title style</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1400"/>
            </a:lvl1pPr>
          </a:lstStyle>
          <a:p>
            <a:r>
              <a:rPr lang="en-US" dirty="0"/>
              <a:t>08/02/2023</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1400"/>
            </a:lvl1pPr>
          </a:lstStyle>
          <a:p>
            <a:r>
              <a:rPr lang="en-US" dirty="0"/>
              <a:t>Research computing &amp; SAP</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14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2345707"/>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Calibri" panose="020F0502020204030204" pitchFamily="34" charset="0"/>
                <a:ea typeface="+mj-ea"/>
                <a:cs typeface="Calibri" panose="020F050202020403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1400"/>
            </a:lvl1pPr>
          </a:lstStyle>
          <a:p>
            <a:r>
              <a:rPr lang="en-US" dirty="0"/>
              <a:t>08/02/2023</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1400"/>
            </a:lvl1pPr>
          </a:lstStyle>
          <a:p>
            <a:r>
              <a:rPr lang="en-US" dirty="0"/>
              <a:t>Research computing &amp; SAP</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14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5628120"/>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7C767A-89D7-4912-8AE9-0375DCE2EE0C}" type="datetimeFigureOut">
              <a:rPr lang="en-US" smtClean="0"/>
              <a:t>11/15/2023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D3D36-BB50-4C61-8C29-49EE234E7F01}" type="slidenum">
              <a:rPr lang="en-US" smtClean="0"/>
              <a:t>‹#›</a:t>
            </a:fld>
            <a:endParaRPr lang="en-US"/>
          </a:p>
        </p:txBody>
      </p:sp>
    </p:spTree>
    <p:extLst>
      <p:ext uri="{BB962C8B-B14F-4D97-AF65-F5344CB8AC3E}">
        <p14:creationId xmlns:p14="http://schemas.microsoft.com/office/powerpoint/2010/main" val="14108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7C767A-89D7-4912-8AE9-0375DCE2EE0C}" type="datetimeFigureOut">
              <a:rPr lang="en-US" smtClean="0"/>
              <a:t>11/15/2023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D3D36-BB50-4C61-8C29-49EE234E7F01}" type="slidenum">
              <a:rPr lang="en-US" smtClean="0"/>
              <a:t>‹#›</a:t>
            </a:fld>
            <a:endParaRPr lang="en-US"/>
          </a:p>
        </p:txBody>
      </p:sp>
    </p:spTree>
    <p:extLst>
      <p:ext uri="{BB962C8B-B14F-4D97-AF65-F5344CB8AC3E}">
        <p14:creationId xmlns:p14="http://schemas.microsoft.com/office/powerpoint/2010/main" val="90431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C767A-89D7-4912-8AE9-0375DCE2EE0C}" type="datetimeFigureOut">
              <a:rPr lang="en-US" smtClean="0"/>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D3D36-BB50-4C61-8C29-49EE234E7F01}" type="slidenum">
              <a:rPr lang="en-US" smtClean="0"/>
              <a:t>‹#›</a:t>
            </a:fld>
            <a:endParaRPr lang="en-US"/>
          </a:p>
        </p:txBody>
      </p:sp>
    </p:spTree>
    <p:extLst>
      <p:ext uri="{BB962C8B-B14F-4D97-AF65-F5344CB8AC3E}">
        <p14:creationId xmlns:p14="http://schemas.microsoft.com/office/powerpoint/2010/main" val="2902720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7C767A-89D7-4912-8AE9-0375DCE2EE0C}"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D3D36-BB50-4C61-8C29-49EE234E7F01}" type="slidenum">
              <a:rPr lang="en-US" smtClean="0"/>
              <a:t>‹#›</a:t>
            </a:fld>
            <a:endParaRPr lang="en-US"/>
          </a:p>
        </p:txBody>
      </p:sp>
    </p:spTree>
    <p:extLst>
      <p:ext uri="{BB962C8B-B14F-4D97-AF65-F5344CB8AC3E}">
        <p14:creationId xmlns:p14="http://schemas.microsoft.com/office/powerpoint/2010/main" val="193224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7C767A-89D7-4912-8AE9-0375DCE2EE0C}"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D3D36-BB50-4C61-8C29-49EE234E7F01}" type="slidenum">
              <a:rPr lang="en-US" smtClean="0"/>
              <a:t>‹#›</a:t>
            </a:fld>
            <a:endParaRPr lang="en-US"/>
          </a:p>
        </p:txBody>
      </p:sp>
    </p:spTree>
    <p:extLst>
      <p:ext uri="{BB962C8B-B14F-4D97-AF65-F5344CB8AC3E}">
        <p14:creationId xmlns:p14="http://schemas.microsoft.com/office/powerpoint/2010/main" val="1593742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18" Type="http://schemas.microsoft.com/office/2007/relationships/hdphoto" Target="../media/hdphoto3.wdp"/><Relationship Id="rId3" Type="http://schemas.openxmlformats.org/officeDocument/2006/relationships/slideLayout" Target="../slideLayouts/slideLayout14.xml"/><Relationship Id="rId21" Type="http://schemas.openxmlformats.org/officeDocument/2006/relationships/image" Target="../media/image5.jpeg"/><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3.jpeg"/><Relationship Id="rId2" Type="http://schemas.openxmlformats.org/officeDocument/2006/relationships/slideLayout" Target="../slideLayouts/slideLayout13.xml"/><Relationship Id="rId16" Type="http://schemas.microsoft.com/office/2007/relationships/hdphoto" Target="../media/hdphoto2.wdp"/><Relationship Id="rId20" Type="http://schemas.microsoft.com/office/2007/relationships/hdphoto" Target="../media/hdphoto4.wdp"/><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microsoft.com/office/2007/relationships/hdphoto" Target="../media/hdphoto6.wdp"/><Relationship Id="rId5" Type="http://schemas.openxmlformats.org/officeDocument/2006/relationships/slideLayout" Target="../slideLayouts/slideLayout16.xml"/><Relationship Id="rId15" Type="http://schemas.openxmlformats.org/officeDocument/2006/relationships/image" Target="../media/image2.png"/><Relationship Id="rId23" Type="http://schemas.openxmlformats.org/officeDocument/2006/relationships/image" Target="../media/image6.jpeg"/><Relationship Id="rId10" Type="http://schemas.openxmlformats.org/officeDocument/2006/relationships/slideLayout" Target="../slideLayouts/slideLayout21.xml"/><Relationship Id="rId19" Type="http://schemas.openxmlformats.org/officeDocument/2006/relationships/image" Target="../media/image4.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 Id="rId22" Type="http://schemas.microsoft.com/office/2007/relationships/hdphoto" Target="../media/hdphoto5.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C767A-89D7-4912-8AE9-0375DCE2EE0C}" type="datetimeFigureOut">
              <a:rPr lang="en-US" smtClean="0"/>
              <a:t>11/15/2023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D3D36-BB50-4C61-8C29-49EE234E7F01}" type="slidenum">
              <a:rPr lang="en-US" smtClean="0"/>
              <a:t>‹#›</a:t>
            </a:fld>
            <a:endParaRPr lang="en-US"/>
          </a:p>
        </p:txBody>
      </p:sp>
    </p:spTree>
    <p:extLst>
      <p:ext uri="{BB962C8B-B14F-4D97-AF65-F5344CB8AC3E}">
        <p14:creationId xmlns:p14="http://schemas.microsoft.com/office/powerpoint/2010/main" val="252150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7"/>
            <a:ext cx="10972800" cy="1143000"/>
          </a:xfrm>
          <a:prstGeom prst="rect">
            <a:avLst/>
          </a:prstGeom>
        </p:spPr>
        <p:txBody>
          <a:bodyPr vert="horz" lIns="78157" tIns="39078" rIns="78157" bIns="39078"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0" cy="4249271"/>
          </a:xfrm>
          <a:prstGeom prst="rect">
            <a:avLst/>
          </a:prstGeom>
        </p:spPr>
        <p:txBody>
          <a:bodyPr vert="horz" lIns="78157" tIns="39078" rIns="78157" bIns="3907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6" name="Group 15"/>
          <p:cNvGrpSpPr/>
          <p:nvPr/>
        </p:nvGrpSpPr>
        <p:grpSpPr>
          <a:xfrm>
            <a:off x="0" y="5983947"/>
            <a:ext cx="12189875" cy="887624"/>
            <a:chOff x="0" y="6781806"/>
            <a:chExt cx="13713609" cy="1005974"/>
          </a:xfrm>
        </p:grpSpPr>
        <p:pic>
          <p:nvPicPr>
            <p:cNvPr id="11" name="Picture 10"/>
            <p:cNvPicPr>
              <a:picLocks noChangeAspect="1"/>
            </p:cNvPicPr>
            <p:nvPr userDrawn="1"/>
          </p:nvPicPr>
          <p:blipFill rotWithShape="1">
            <a:blip r:embed="rId13" cstate="print">
              <a:extLst>
                <a:ext uri="{BEBA8EAE-BF5A-486C-A8C5-ECC9F3942E4B}">
                  <a14:imgProps xmlns:a14="http://schemas.microsoft.com/office/drawing/2010/main">
                    <a14:imgLayer r:embed="rId14">
                      <a14:imgEffect>
                        <a14:artisticTexturizer/>
                      </a14:imgEffect>
                    </a14:imgLayer>
                  </a14:imgProps>
                </a:ext>
                <a:ext uri="{28A0092B-C50C-407E-A947-70E740481C1C}">
                  <a14:useLocalDpi xmlns:a14="http://schemas.microsoft.com/office/drawing/2010/main" val="0"/>
                </a:ext>
              </a:extLst>
            </a:blip>
            <a:srcRect t="38404"/>
            <a:stretch/>
          </p:blipFill>
          <p:spPr>
            <a:xfrm>
              <a:off x="6524552" y="6799427"/>
              <a:ext cx="2390848" cy="981573"/>
            </a:xfrm>
            <a:prstGeom prst="rect">
              <a:avLst/>
            </a:prstGeom>
          </p:spPr>
        </p:pic>
        <p:pic>
          <p:nvPicPr>
            <p:cNvPr id="1026" name="Picture 2"/>
            <p:cNvPicPr>
              <a:picLocks noChangeAspect="1" noChangeArrowheads="1"/>
            </p:cNvPicPr>
            <p:nvPr userDrawn="1"/>
          </p:nvPicPr>
          <p:blipFill rotWithShape="1">
            <a:blip r:embed="rId15" cstate="print">
              <a:extLst>
                <a:ext uri="{BEBA8EAE-BF5A-486C-A8C5-ECC9F3942E4B}">
                  <a14:imgProps xmlns:a14="http://schemas.microsoft.com/office/drawing/2010/main">
                    <a14:imgLayer r:embed="rId16">
                      <a14:imgEffect>
                        <a14:artisticTexturizer/>
                      </a14:imgEffect>
                    </a14:imgLayer>
                  </a14:imgProps>
                </a:ext>
                <a:ext uri="{28A0092B-C50C-407E-A947-70E740481C1C}">
                  <a14:useLocalDpi xmlns:a14="http://schemas.microsoft.com/office/drawing/2010/main" val="0"/>
                </a:ext>
              </a:extLst>
            </a:blip>
            <a:srcRect l="5849" t="6048" r="5379" b="5363"/>
            <a:stretch/>
          </p:blipFill>
          <p:spPr bwMode="auto">
            <a:xfrm>
              <a:off x="2667000" y="6799428"/>
              <a:ext cx="1213240" cy="973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userDrawn="1"/>
          </p:nvGrpSpPr>
          <p:grpSpPr>
            <a:xfrm>
              <a:off x="0" y="6781806"/>
              <a:ext cx="13713609" cy="1005974"/>
              <a:chOff x="0" y="5899924"/>
              <a:chExt cx="12435144" cy="977347"/>
            </a:xfrm>
          </p:grpSpPr>
          <p:grpSp>
            <p:nvGrpSpPr>
              <p:cNvPr id="9" name="Group 8"/>
              <p:cNvGrpSpPr/>
              <p:nvPr/>
            </p:nvGrpSpPr>
            <p:grpSpPr>
              <a:xfrm>
                <a:off x="1" y="5899924"/>
                <a:ext cx="12435141" cy="977347"/>
                <a:chOff x="1455041" y="157116"/>
                <a:chExt cx="10300433" cy="809569"/>
              </a:xfrm>
            </p:grpSpPr>
            <p:pic>
              <p:nvPicPr>
                <p:cNvPr id="12" name="Picture 11" descr="N:\outreach\Pictures 2014\American Samoa\Diving Photos from Marlowe S\Aunuu 02_06_07\New Folder\AS_Aunuu_Coral Reef_20070206_pic (25)_photocredit_Marlowe Sabater.jpg"/>
                <p:cNvPicPr/>
                <p:nvPr/>
              </p:nvPicPr>
              <p:blipFill rotWithShape="1">
                <a:blip r:embed="rId17" cstate="print">
                  <a:extLst>
                    <a:ext uri="{BEBA8EAE-BF5A-486C-A8C5-ECC9F3942E4B}">
                      <a14:imgProps xmlns:a14="http://schemas.microsoft.com/office/drawing/2010/main">
                        <a14:imgLayer r:embed="rId18">
                          <a14:imgEffect>
                            <a14:artisticTexturizer/>
                          </a14:imgEffect>
                          <a14:imgEffect>
                            <a14:colorTemperature colorTemp="4700"/>
                          </a14:imgEffect>
                        </a14:imgLayer>
                      </a14:imgProps>
                    </a:ext>
                    <a:ext uri="{28A0092B-C50C-407E-A947-70E740481C1C}">
                      <a14:useLocalDpi xmlns:a14="http://schemas.microsoft.com/office/drawing/2010/main" val="0"/>
                    </a:ext>
                  </a:extLst>
                </a:blip>
                <a:srcRect t="17692" b="29999"/>
                <a:stretch/>
              </p:blipFill>
              <p:spPr bwMode="auto">
                <a:xfrm>
                  <a:off x="1455041" y="164034"/>
                  <a:ext cx="2032000" cy="797196"/>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3" name="Picture 12" descr="N:\outreach\Pictures 2014\American Samoa\Diving Photos from Marlowe S\Aunuu 02_06_07\New Folder\AS_Aunuu_Coral Reef_20070206_pic (26)_photocredit_Marlowe Sabater.jpg"/>
                <p:cNvPicPr/>
                <p:nvPr/>
              </p:nvPicPr>
              <p:blipFill rotWithShape="1">
                <a:blip r:embed="rId19" cstate="print">
                  <a:extLst>
                    <a:ext uri="{BEBA8EAE-BF5A-486C-A8C5-ECC9F3942E4B}">
                      <a14:imgProps xmlns:a14="http://schemas.microsoft.com/office/drawing/2010/main">
                        <a14:imgLayer r:embed="rId20">
                          <a14:imgEffect>
                            <a14:artisticTexturizer/>
                          </a14:imgEffect>
                          <a14:imgEffect>
                            <a14:saturation sat="400000"/>
                          </a14:imgEffect>
                        </a14:imgLayer>
                      </a14:imgProps>
                    </a:ext>
                    <a:ext uri="{28A0092B-C50C-407E-A947-70E740481C1C}">
                      <a14:useLocalDpi xmlns:a14="http://schemas.microsoft.com/office/drawing/2010/main" val="0"/>
                    </a:ext>
                  </a:extLst>
                </a:blip>
                <a:srcRect t="17509" b="43973"/>
                <a:stretch/>
              </p:blipFill>
              <p:spPr bwMode="auto">
                <a:xfrm>
                  <a:off x="8995947" y="157116"/>
                  <a:ext cx="2759527" cy="797198"/>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4" name="Picture 13" descr="N:\outreach\Pictures 2014\American Samoa\Diving Photos from Marlowe S\Aunuu 02_06_07\New Folder\AS_Aunuu_Coral Reef_20070206_pic (88)_photocredit_Marlowe Sabater.jpg"/>
                <p:cNvPicPr/>
                <p:nvPr/>
              </p:nvPicPr>
              <p:blipFill rotWithShape="1">
                <a:blip r:embed="rId21" cstate="print">
                  <a:extLst>
                    <a:ext uri="{BEBA8EAE-BF5A-486C-A8C5-ECC9F3942E4B}">
                      <a14:imgProps xmlns:a14="http://schemas.microsoft.com/office/drawing/2010/main">
                        <a14:imgLayer r:embed="rId22">
                          <a14:imgEffect>
                            <a14:artisticTexturizer/>
                          </a14:imgEffect>
                        </a14:imgLayer>
                      </a14:imgProps>
                    </a:ext>
                    <a:ext uri="{28A0092B-C50C-407E-A947-70E740481C1C}">
                      <a14:useLocalDpi xmlns:a14="http://schemas.microsoft.com/office/drawing/2010/main" val="0"/>
                    </a:ext>
                  </a:extLst>
                </a:blip>
                <a:srcRect l="8433" t="5714" r="12069" b="56410"/>
                <a:stretch/>
              </p:blipFill>
              <p:spPr bwMode="auto">
                <a:xfrm>
                  <a:off x="4374006" y="158577"/>
                  <a:ext cx="2341880" cy="808108"/>
                </a:xfrm>
                <a:prstGeom prst="rect">
                  <a:avLst/>
                </a:prstGeom>
                <a:ln>
                  <a:noFill/>
                </a:ln>
                <a:effectLst/>
                <a:extLst>
                  <a:ext uri="{909E8E84-426E-40DD-AFC4-6F175D3DCCD1}">
                    <a14:hiddenFill xmlns:a14="http://schemas.microsoft.com/office/drawing/2010/main">
                      <a:solidFill>
                        <a:srgbClr val="FFFFFF"/>
                      </a:solidFill>
                    </a14:hiddenFill>
                  </a:ext>
                </a:extLst>
              </p:spPr>
            </p:pic>
          </p:grpSp>
          <p:cxnSp>
            <p:nvCxnSpPr>
              <p:cNvPr id="10" name="Straight Connector 9"/>
              <p:cNvCxnSpPr/>
              <p:nvPr/>
            </p:nvCxnSpPr>
            <p:spPr>
              <a:xfrm>
                <a:off x="0" y="5899924"/>
                <a:ext cx="12435144" cy="0"/>
              </a:xfrm>
              <a:prstGeom prst="line">
                <a:avLst/>
              </a:prstGeom>
              <a:ln w="38100">
                <a:solidFill>
                  <a:schemeClr val="tx1"/>
                </a:solidFill>
              </a:ln>
              <a:effectLst>
                <a:outerShdw blurRad="50800" dist="38100" dir="5400000" algn="t" rotWithShape="0">
                  <a:schemeClr val="accent2">
                    <a:lumMod val="75000"/>
                    <a:alpha val="60000"/>
                  </a:schemeClr>
                </a:outerShdw>
              </a:effectLst>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userDrawn="1"/>
          </p:nvPicPr>
          <p:blipFill rotWithShape="1">
            <a:blip r:embed="rId23" cstate="print">
              <a:extLst>
                <a:ext uri="{BEBA8EAE-BF5A-486C-A8C5-ECC9F3942E4B}">
                  <a14:imgProps xmlns:a14="http://schemas.microsoft.com/office/drawing/2010/main">
                    <a14:imgLayer r:embed="rId24">
                      <a14:imgEffect>
                        <a14:artisticTexturizer/>
                      </a14:imgEffect>
                    </a14:imgLayer>
                  </a14:imgProps>
                </a:ext>
                <a:ext uri="{28A0092B-C50C-407E-A947-70E740481C1C}">
                  <a14:useLocalDpi xmlns:a14="http://schemas.microsoft.com/office/drawing/2010/main" val="0"/>
                </a:ext>
              </a:extLst>
            </a:blip>
            <a:srcRect l="36321" b="26901"/>
            <a:stretch/>
          </p:blipFill>
          <p:spPr>
            <a:xfrm>
              <a:off x="8918304" y="6799428"/>
              <a:ext cx="1140096" cy="981572"/>
            </a:xfrm>
            <a:prstGeom prst="rect">
              <a:avLst/>
            </a:prstGeom>
          </p:spPr>
        </p:pic>
      </p:grpSp>
    </p:spTree>
    <p:extLst>
      <p:ext uri="{BB962C8B-B14F-4D97-AF65-F5344CB8AC3E}">
        <p14:creationId xmlns:p14="http://schemas.microsoft.com/office/powerpoint/2010/main" val="2026866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1042065" rtl="0" eaLnBrk="1" latinLnBrk="0" hangingPunct="1">
        <a:spcBef>
          <a:spcPct val="0"/>
        </a:spcBef>
        <a:buNone/>
        <a:defRPr sz="5067" kern="1200">
          <a:solidFill>
            <a:schemeClr val="tx1"/>
          </a:solidFill>
          <a:latin typeface="+mj-lt"/>
          <a:ea typeface="+mj-ea"/>
          <a:cs typeface="+mj-cs"/>
        </a:defRPr>
      </a:lvl1pPr>
    </p:titleStyle>
    <p:bodyStyle>
      <a:lvl1pPr marL="390774" indent="-390774" algn="l" defTabSz="104206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46677" indent="-325645" algn="l" defTabSz="10420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1302581" indent="-260516" algn="l" defTabSz="10420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1823613" indent="-260516" algn="l" defTabSz="1042065" rtl="0" eaLnBrk="1" latinLnBrk="0" hangingPunct="1">
        <a:spcBef>
          <a:spcPct val="20000"/>
        </a:spcBef>
        <a:buFont typeface="Arial" panose="020B0604020202020204" pitchFamily="34" charset="0"/>
        <a:buChar char="–"/>
        <a:defRPr sz="2267" kern="1200">
          <a:solidFill>
            <a:schemeClr val="tx1"/>
          </a:solidFill>
          <a:latin typeface="+mn-lt"/>
          <a:ea typeface="+mn-ea"/>
          <a:cs typeface="+mn-cs"/>
        </a:defRPr>
      </a:lvl4pPr>
      <a:lvl5pPr marL="2344645" indent="-260516" algn="l" defTabSz="1042065" rtl="0" eaLnBrk="1" latinLnBrk="0" hangingPunct="1">
        <a:spcBef>
          <a:spcPct val="20000"/>
        </a:spcBef>
        <a:buFont typeface="Arial" panose="020B0604020202020204" pitchFamily="34" charset="0"/>
        <a:buChar char="»"/>
        <a:defRPr sz="2267" kern="1200">
          <a:solidFill>
            <a:schemeClr val="tx1"/>
          </a:solidFill>
          <a:latin typeface="+mn-lt"/>
          <a:ea typeface="+mn-ea"/>
          <a:cs typeface="+mn-cs"/>
        </a:defRPr>
      </a:lvl5pPr>
      <a:lvl6pPr marL="2865678" indent="-260516" algn="l" defTabSz="1042065" rtl="0" eaLnBrk="1" latinLnBrk="0" hangingPunct="1">
        <a:spcBef>
          <a:spcPct val="20000"/>
        </a:spcBef>
        <a:buFont typeface="Arial" panose="020B0604020202020204" pitchFamily="34" charset="0"/>
        <a:buChar char="•"/>
        <a:defRPr sz="2267" kern="1200">
          <a:solidFill>
            <a:schemeClr val="tx1"/>
          </a:solidFill>
          <a:latin typeface="+mn-lt"/>
          <a:ea typeface="+mn-ea"/>
          <a:cs typeface="+mn-cs"/>
        </a:defRPr>
      </a:lvl6pPr>
      <a:lvl7pPr marL="3386710" indent="-260516" algn="l" defTabSz="1042065" rtl="0" eaLnBrk="1" latinLnBrk="0" hangingPunct="1">
        <a:spcBef>
          <a:spcPct val="20000"/>
        </a:spcBef>
        <a:buFont typeface="Arial" panose="020B0604020202020204" pitchFamily="34" charset="0"/>
        <a:buChar char="•"/>
        <a:defRPr sz="2267" kern="1200">
          <a:solidFill>
            <a:schemeClr val="tx1"/>
          </a:solidFill>
          <a:latin typeface="+mn-lt"/>
          <a:ea typeface="+mn-ea"/>
          <a:cs typeface="+mn-cs"/>
        </a:defRPr>
      </a:lvl7pPr>
      <a:lvl8pPr marL="3907742" indent="-260516" algn="l" defTabSz="1042065" rtl="0" eaLnBrk="1" latinLnBrk="0" hangingPunct="1">
        <a:spcBef>
          <a:spcPct val="20000"/>
        </a:spcBef>
        <a:buFont typeface="Arial" panose="020B0604020202020204" pitchFamily="34" charset="0"/>
        <a:buChar char="•"/>
        <a:defRPr sz="2267" kern="1200">
          <a:solidFill>
            <a:schemeClr val="tx1"/>
          </a:solidFill>
          <a:latin typeface="+mn-lt"/>
          <a:ea typeface="+mn-ea"/>
          <a:cs typeface="+mn-cs"/>
        </a:defRPr>
      </a:lvl8pPr>
      <a:lvl9pPr marL="4428776" indent="-260516" algn="l" defTabSz="1042065" rtl="0" eaLnBrk="1" latinLnBrk="0" hangingPunct="1">
        <a:spcBef>
          <a:spcPct val="20000"/>
        </a:spcBef>
        <a:buFont typeface="Arial" panose="020B0604020202020204" pitchFamily="34" charset="0"/>
        <a:buChar char="•"/>
        <a:defRPr sz="2267" kern="1200">
          <a:solidFill>
            <a:schemeClr val="tx1"/>
          </a:solidFill>
          <a:latin typeface="+mn-lt"/>
          <a:ea typeface="+mn-ea"/>
          <a:cs typeface="+mn-cs"/>
        </a:defRPr>
      </a:lvl9pPr>
    </p:bodyStyle>
    <p:otherStyle>
      <a:defPPr>
        <a:defRPr lang="en-US"/>
      </a:defPPr>
      <a:lvl1pPr marL="0" algn="l" defTabSz="1042065" rtl="0" eaLnBrk="1" latinLnBrk="0" hangingPunct="1">
        <a:defRPr sz="2000" kern="1200">
          <a:solidFill>
            <a:schemeClr val="tx1"/>
          </a:solidFill>
          <a:latin typeface="+mn-lt"/>
          <a:ea typeface="+mn-ea"/>
          <a:cs typeface="+mn-cs"/>
        </a:defRPr>
      </a:lvl1pPr>
      <a:lvl2pPr marL="521032" algn="l" defTabSz="1042065" rtl="0" eaLnBrk="1" latinLnBrk="0" hangingPunct="1">
        <a:defRPr sz="2000" kern="1200">
          <a:solidFill>
            <a:schemeClr val="tx1"/>
          </a:solidFill>
          <a:latin typeface="+mn-lt"/>
          <a:ea typeface="+mn-ea"/>
          <a:cs typeface="+mn-cs"/>
        </a:defRPr>
      </a:lvl2pPr>
      <a:lvl3pPr marL="1042065" algn="l" defTabSz="1042065" rtl="0" eaLnBrk="1" latinLnBrk="0" hangingPunct="1">
        <a:defRPr sz="2000" kern="1200">
          <a:solidFill>
            <a:schemeClr val="tx1"/>
          </a:solidFill>
          <a:latin typeface="+mn-lt"/>
          <a:ea typeface="+mn-ea"/>
          <a:cs typeface="+mn-cs"/>
        </a:defRPr>
      </a:lvl3pPr>
      <a:lvl4pPr marL="1563097" algn="l" defTabSz="1042065" rtl="0" eaLnBrk="1" latinLnBrk="0" hangingPunct="1">
        <a:defRPr sz="2000" kern="1200">
          <a:solidFill>
            <a:schemeClr val="tx1"/>
          </a:solidFill>
          <a:latin typeface="+mn-lt"/>
          <a:ea typeface="+mn-ea"/>
          <a:cs typeface="+mn-cs"/>
        </a:defRPr>
      </a:lvl4pPr>
      <a:lvl5pPr marL="2084129" algn="l" defTabSz="1042065" rtl="0" eaLnBrk="1" latinLnBrk="0" hangingPunct="1">
        <a:defRPr sz="2000" kern="1200">
          <a:solidFill>
            <a:schemeClr val="tx1"/>
          </a:solidFill>
          <a:latin typeface="+mn-lt"/>
          <a:ea typeface="+mn-ea"/>
          <a:cs typeface="+mn-cs"/>
        </a:defRPr>
      </a:lvl5pPr>
      <a:lvl6pPr marL="2605162" algn="l" defTabSz="1042065" rtl="0" eaLnBrk="1" latinLnBrk="0" hangingPunct="1">
        <a:defRPr sz="2000" kern="1200">
          <a:solidFill>
            <a:schemeClr val="tx1"/>
          </a:solidFill>
          <a:latin typeface="+mn-lt"/>
          <a:ea typeface="+mn-ea"/>
          <a:cs typeface="+mn-cs"/>
        </a:defRPr>
      </a:lvl6pPr>
      <a:lvl7pPr marL="3126194" algn="l" defTabSz="1042065" rtl="0" eaLnBrk="1" latinLnBrk="0" hangingPunct="1">
        <a:defRPr sz="2000" kern="1200">
          <a:solidFill>
            <a:schemeClr val="tx1"/>
          </a:solidFill>
          <a:latin typeface="+mn-lt"/>
          <a:ea typeface="+mn-ea"/>
          <a:cs typeface="+mn-cs"/>
        </a:defRPr>
      </a:lvl7pPr>
      <a:lvl8pPr marL="3647226" algn="l" defTabSz="1042065" rtl="0" eaLnBrk="1" latinLnBrk="0" hangingPunct="1">
        <a:defRPr sz="2000" kern="1200">
          <a:solidFill>
            <a:schemeClr val="tx1"/>
          </a:solidFill>
          <a:latin typeface="+mn-lt"/>
          <a:ea typeface="+mn-ea"/>
          <a:cs typeface="+mn-cs"/>
        </a:defRPr>
      </a:lvl8pPr>
      <a:lvl9pPr marL="4168260" algn="l" defTabSz="1042065"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710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base">
              <a:spcBef>
                <a:spcPct val="0"/>
              </a:spcBef>
              <a:spcAft>
                <a:spcPct val="0"/>
              </a:spcAft>
              <a:defRPr/>
            </a:pPr>
            <a:fld id="{455999DA-5D34-4F44-B7D5-CC4266815537}"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1366625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400">
                <a:solidFill>
                  <a:schemeClr val="tx1">
                    <a:tint val="75000"/>
                  </a:schemeClr>
                </a:solidFill>
                <a:latin typeface="Calibri Light" panose="020F0302020204030204" pitchFamily="34" charset="0"/>
                <a:cs typeface="Calibri Light" panose="020F0302020204030204" pitchFamily="34" charset="0"/>
              </a:defRPr>
            </a:lvl1pPr>
          </a:lstStyle>
          <a:p>
            <a:r>
              <a:rPr lang="en-US" dirty="0"/>
              <a:t>08/02/2023</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tx1">
                    <a:tint val="75000"/>
                  </a:schemeClr>
                </a:solidFill>
                <a:latin typeface="Calibri Light" panose="020F0302020204030204" pitchFamily="34" charset="0"/>
                <a:cs typeface="Calibri Light" panose="020F0302020204030204" pitchFamily="34" charset="0"/>
              </a:defRPr>
            </a:lvl1pPr>
          </a:lstStyle>
          <a:p>
            <a:r>
              <a:rPr lang="en-US" dirty="0"/>
              <a:t>Research computing &amp; SAP</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a:solidFill>
                  <a:schemeClr val="tx1">
                    <a:tint val="75000"/>
                  </a:schemeClr>
                </a:solidFill>
                <a:latin typeface="Calibri Light" panose="020F0302020204030204" pitchFamily="34" charset="0"/>
                <a:cs typeface="Calibri Light" panose="020F0302020204030204" pitchFamily="34" charset="0"/>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78868662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Lst>
  <p:hf hdr="0"/>
  <p:txStyles>
    <p:titleStyle>
      <a:lvl1pPr algn="l" defTabSz="914400" rtl="0" eaLnBrk="1" latinLnBrk="0" hangingPunct="1">
        <a:lnSpc>
          <a:spcPct val="90000"/>
        </a:lnSpc>
        <a:spcBef>
          <a:spcPct val="0"/>
        </a:spcBef>
        <a:buNone/>
        <a:defRPr sz="4400" kern="1200" cap="none" baseline="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oleObject" Target="../embeddings/oleObject2.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arxiv.org/abs/2304.09442" TargetMode="Externa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77" y="5181"/>
            <a:ext cx="6099977" cy="1400710"/>
          </a:xfrm>
        </p:spPr>
        <p:txBody>
          <a:bodyPr>
            <a:normAutofit fontScale="90000"/>
          </a:bodyPr>
          <a:lstStyle/>
          <a:p>
            <a:r>
              <a:rPr lang="en-US" sz="4800" dirty="0"/>
              <a:t>WCNPO Striped Marlin</a:t>
            </a:r>
            <a:br>
              <a:rPr lang="en-US" sz="4800" dirty="0"/>
            </a:br>
            <a:r>
              <a:rPr lang="en-US" sz="4800" dirty="0"/>
              <a:t>Rebuilding Plan Project</a:t>
            </a:r>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l="15067" r="17995"/>
          <a:stretch/>
        </p:blipFill>
        <p:spPr bwMode="auto">
          <a:xfrm>
            <a:off x="6315739" y="646330"/>
            <a:ext cx="5551171" cy="6172200"/>
          </a:xfrm>
          <a:prstGeom prst="rect">
            <a:avLst/>
          </a:prstGeom>
          <a:ln>
            <a:noFill/>
          </a:ln>
          <a:extLst>
            <a:ext uri="{53640926-AAD7-44D8-BBD7-CCE9431645EC}">
              <a14:shadowObscured xmlns:a14="http://schemas.microsoft.com/office/drawing/2010/main"/>
            </a:ext>
          </a:extLst>
        </p:spPr>
      </p:pic>
      <p:pic>
        <p:nvPicPr>
          <p:cNvPr id="11" name="Picture 10" descr="C:\Users\jon.brodziak\Desktop\Travel\NAS\kanaloa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05891"/>
            <a:ext cx="1440581" cy="223749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393051" y="39470"/>
            <a:ext cx="2081019" cy="646331"/>
          </a:xfrm>
          <a:prstGeom prst="rect">
            <a:avLst/>
          </a:prstGeom>
          <a:noFill/>
        </p:spPr>
        <p:txBody>
          <a:bodyPr wrap="none" rtlCol="0">
            <a:spAutoFit/>
          </a:bodyPr>
          <a:lstStyle/>
          <a:p>
            <a:pPr algn="ctr"/>
            <a:r>
              <a:rPr lang="en-US" b="1" dirty="0"/>
              <a:t>WCNPO </a:t>
            </a:r>
          </a:p>
          <a:p>
            <a:pPr algn="ctr"/>
            <a:r>
              <a:rPr lang="en-US" b="1" dirty="0"/>
              <a:t>Striped Marlin 2023</a:t>
            </a:r>
          </a:p>
        </p:txBody>
      </p:sp>
      <p:sp>
        <p:nvSpPr>
          <p:cNvPr id="17" name="Title 1">
            <a:extLst>
              <a:ext uri="{FF2B5EF4-FFF2-40B4-BE49-F238E27FC236}">
                <a16:creationId xmlns:a16="http://schemas.microsoft.com/office/drawing/2014/main" id="{20FC27A4-4A25-4EB0-B216-67245903754A}"/>
              </a:ext>
            </a:extLst>
          </p:cNvPr>
          <p:cNvSpPr txBox="1">
            <a:spLocks/>
          </p:cNvSpPr>
          <p:nvPr/>
        </p:nvSpPr>
        <p:spPr>
          <a:xfrm>
            <a:off x="2023410" y="1705921"/>
            <a:ext cx="3760270" cy="140071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p>
        </p:txBody>
      </p:sp>
      <p:sp>
        <p:nvSpPr>
          <p:cNvPr id="18" name="TextBox 17">
            <a:extLst>
              <a:ext uri="{FF2B5EF4-FFF2-40B4-BE49-F238E27FC236}">
                <a16:creationId xmlns:a16="http://schemas.microsoft.com/office/drawing/2014/main" id="{B0C98589-5CCF-47AD-A718-3B21844C52CA}"/>
              </a:ext>
            </a:extLst>
          </p:cNvPr>
          <p:cNvSpPr txBox="1"/>
          <p:nvPr/>
        </p:nvSpPr>
        <p:spPr>
          <a:xfrm>
            <a:off x="1816480" y="1457645"/>
            <a:ext cx="4123360" cy="5447645"/>
          </a:xfrm>
          <a:prstGeom prst="rect">
            <a:avLst/>
          </a:prstGeom>
          <a:noFill/>
        </p:spPr>
        <p:txBody>
          <a:bodyPr wrap="square" rtlCol="0">
            <a:spAutoFit/>
          </a:bodyPr>
          <a:lstStyle/>
          <a:p>
            <a:r>
              <a:rPr lang="en-US" sz="2800" b="1" dirty="0"/>
              <a:t>Project Goals</a:t>
            </a:r>
          </a:p>
          <a:p>
            <a:endParaRPr lang="en-US" sz="2000" b="1" dirty="0"/>
          </a:p>
          <a:p>
            <a:pPr marL="285750" indent="-285750">
              <a:buFont typeface="Arial" panose="020B0604020202020204" pitchFamily="34" charset="0"/>
              <a:buChar char="•"/>
            </a:pPr>
            <a:r>
              <a:rPr lang="en-US" sz="2000" b="1" dirty="0"/>
              <a:t>Produce a robust management plan to rebuild the WCNPO striped marlin stock to the target biomass</a:t>
            </a:r>
          </a:p>
          <a:p>
            <a:endParaRPr lang="en-US" sz="2000" b="1" dirty="0"/>
          </a:p>
          <a:p>
            <a:pPr marL="285750" indent="-285750">
              <a:buFont typeface="Arial" panose="020B0604020202020204" pitchFamily="34" charset="0"/>
              <a:buChar char="•"/>
            </a:pPr>
            <a:r>
              <a:rPr lang="en-US" sz="2000" b="1" dirty="0"/>
              <a:t>Produce better science in less time using open science tools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Enhance reproducibility, collaboration and communication within PIFSC and among scientists and stakeholders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Automate workflow to produce harvest strategy forecasts using NOAA HTC or HPC systems</a:t>
            </a:r>
          </a:p>
        </p:txBody>
      </p:sp>
      <p:sp>
        <p:nvSpPr>
          <p:cNvPr id="19" name="TextBox 18">
            <a:extLst>
              <a:ext uri="{FF2B5EF4-FFF2-40B4-BE49-F238E27FC236}">
                <a16:creationId xmlns:a16="http://schemas.microsoft.com/office/drawing/2014/main" id="{7D16154A-1033-4D31-BC4A-2511CCF12D63}"/>
              </a:ext>
            </a:extLst>
          </p:cNvPr>
          <p:cNvSpPr txBox="1"/>
          <p:nvPr/>
        </p:nvSpPr>
        <p:spPr>
          <a:xfrm>
            <a:off x="9765132" y="2036944"/>
            <a:ext cx="1620765" cy="369332"/>
          </a:xfrm>
          <a:prstGeom prst="rect">
            <a:avLst/>
          </a:prstGeom>
          <a:noFill/>
        </p:spPr>
        <p:txBody>
          <a:bodyPr wrap="none" rtlCol="0">
            <a:spAutoFit/>
          </a:bodyPr>
          <a:lstStyle/>
          <a:p>
            <a:pPr algn="ctr"/>
            <a:r>
              <a:rPr lang="en-US" b="1" dirty="0"/>
              <a:t>Target Biomass</a:t>
            </a:r>
          </a:p>
        </p:txBody>
      </p:sp>
    </p:spTree>
    <p:extLst>
      <p:ext uri="{BB962C8B-B14F-4D97-AF65-F5344CB8AC3E}">
        <p14:creationId xmlns:p14="http://schemas.microsoft.com/office/powerpoint/2010/main" val="3170553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Oval 2">
            <a:extLst>
              <a:ext uri="{FF2B5EF4-FFF2-40B4-BE49-F238E27FC236}">
                <a16:creationId xmlns:a16="http://schemas.microsoft.com/office/drawing/2014/main" id="{9EA65BB9-6A55-4E4E-988D-EC25E37BC4D7}"/>
              </a:ext>
            </a:extLst>
          </p:cNvPr>
          <p:cNvSpPr>
            <a:spLocks noChangeArrowheads="1"/>
          </p:cNvSpPr>
          <p:nvPr/>
        </p:nvSpPr>
        <p:spPr bwMode="auto">
          <a:xfrm>
            <a:off x="2286000" y="457200"/>
            <a:ext cx="9144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 name="AutoShape 3">
            <a:extLst>
              <a:ext uri="{FF2B5EF4-FFF2-40B4-BE49-F238E27FC236}">
                <a16:creationId xmlns:a16="http://schemas.microsoft.com/office/drawing/2014/main" id="{4BF9F021-9116-4336-A25D-55842B33F9CA}"/>
              </a:ext>
            </a:extLst>
          </p:cNvPr>
          <p:cNvSpPr>
            <a:spLocks noChangeArrowheads="1"/>
          </p:cNvSpPr>
          <p:nvPr/>
        </p:nvSpPr>
        <p:spPr bwMode="auto">
          <a:xfrm>
            <a:off x="2286000" y="2590800"/>
            <a:ext cx="914400" cy="304800"/>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 name="AutoShape 4">
            <a:extLst>
              <a:ext uri="{FF2B5EF4-FFF2-40B4-BE49-F238E27FC236}">
                <a16:creationId xmlns:a16="http://schemas.microsoft.com/office/drawing/2014/main" id="{DF856685-9D9E-4F1E-B819-55CFDD1D46E5}"/>
              </a:ext>
            </a:extLst>
          </p:cNvPr>
          <p:cNvSpPr>
            <a:spLocks noChangeArrowheads="1"/>
          </p:cNvSpPr>
          <p:nvPr/>
        </p:nvSpPr>
        <p:spPr bwMode="auto">
          <a:xfrm>
            <a:off x="2209800" y="1295400"/>
            <a:ext cx="10668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 name="AutoShape 5">
            <a:extLst>
              <a:ext uri="{FF2B5EF4-FFF2-40B4-BE49-F238E27FC236}">
                <a16:creationId xmlns:a16="http://schemas.microsoft.com/office/drawing/2014/main" id="{75B6853B-55E7-4E7D-AB3F-55C702908240}"/>
              </a:ext>
            </a:extLst>
          </p:cNvPr>
          <p:cNvSpPr>
            <a:spLocks noChangeArrowheads="1"/>
          </p:cNvSpPr>
          <p:nvPr/>
        </p:nvSpPr>
        <p:spPr bwMode="auto">
          <a:xfrm>
            <a:off x="5257800" y="1371600"/>
            <a:ext cx="10668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 name="AutoShape 6">
            <a:extLst>
              <a:ext uri="{FF2B5EF4-FFF2-40B4-BE49-F238E27FC236}">
                <a16:creationId xmlns:a16="http://schemas.microsoft.com/office/drawing/2014/main" id="{2370CEC7-29FE-4CC1-B3BD-0ECA3F10E636}"/>
              </a:ext>
            </a:extLst>
          </p:cNvPr>
          <p:cNvSpPr>
            <a:spLocks noChangeArrowheads="1"/>
          </p:cNvSpPr>
          <p:nvPr/>
        </p:nvSpPr>
        <p:spPr bwMode="auto">
          <a:xfrm>
            <a:off x="8153400" y="1295401"/>
            <a:ext cx="1905000" cy="612775"/>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 name="AutoShape 7">
            <a:extLst>
              <a:ext uri="{FF2B5EF4-FFF2-40B4-BE49-F238E27FC236}">
                <a16:creationId xmlns:a16="http://schemas.microsoft.com/office/drawing/2014/main" id="{E1A4B2FD-F277-4EB3-86E3-2F1F29D27A7F}"/>
              </a:ext>
            </a:extLst>
          </p:cNvPr>
          <p:cNvSpPr>
            <a:spLocks noChangeArrowheads="1"/>
          </p:cNvSpPr>
          <p:nvPr/>
        </p:nvSpPr>
        <p:spPr bwMode="auto">
          <a:xfrm>
            <a:off x="8610600" y="2667000"/>
            <a:ext cx="10668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 name="AutoShape 8">
            <a:extLst>
              <a:ext uri="{FF2B5EF4-FFF2-40B4-BE49-F238E27FC236}">
                <a16:creationId xmlns:a16="http://schemas.microsoft.com/office/drawing/2014/main" id="{3F9C1022-9BB9-4452-8EB5-9C433724EBC3}"/>
              </a:ext>
            </a:extLst>
          </p:cNvPr>
          <p:cNvSpPr>
            <a:spLocks noChangeArrowheads="1"/>
          </p:cNvSpPr>
          <p:nvPr/>
        </p:nvSpPr>
        <p:spPr bwMode="auto">
          <a:xfrm>
            <a:off x="7848600" y="4648200"/>
            <a:ext cx="1905000" cy="12192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 name="AutoShape 9">
            <a:extLst>
              <a:ext uri="{FF2B5EF4-FFF2-40B4-BE49-F238E27FC236}">
                <a16:creationId xmlns:a16="http://schemas.microsoft.com/office/drawing/2014/main" id="{F1099FB6-1511-4B34-BF84-0E5DA5ECAF3C}"/>
              </a:ext>
            </a:extLst>
          </p:cNvPr>
          <p:cNvSpPr>
            <a:spLocks noChangeArrowheads="1"/>
          </p:cNvSpPr>
          <p:nvPr/>
        </p:nvSpPr>
        <p:spPr bwMode="auto">
          <a:xfrm>
            <a:off x="5638800" y="3276600"/>
            <a:ext cx="1295400" cy="7620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 name="AutoShape 10">
            <a:extLst>
              <a:ext uri="{FF2B5EF4-FFF2-40B4-BE49-F238E27FC236}">
                <a16:creationId xmlns:a16="http://schemas.microsoft.com/office/drawing/2014/main" id="{F768A4E9-663A-4644-8229-DD921C6023F6}"/>
              </a:ext>
            </a:extLst>
          </p:cNvPr>
          <p:cNvSpPr>
            <a:spLocks noChangeArrowheads="1"/>
          </p:cNvSpPr>
          <p:nvPr/>
        </p:nvSpPr>
        <p:spPr bwMode="auto">
          <a:xfrm>
            <a:off x="5867400" y="5181600"/>
            <a:ext cx="11430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3" name="AutoShape 11">
            <a:extLst>
              <a:ext uri="{FF2B5EF4-FFF2-40B4-BE49-F238E27FC236}">
                <a16:creationId xmlns:a16="http://schemas.microsoft.com/office/drawing/2014/main" id="{3408DCE3-3CAF-43EA-B76E-569DFAD7A373}"/>
              </a:ext>
            </a:extLst>
          </p:cNvPr>
          <p:cNvSpPr>
            <a:spLocks noChangeArrowheads="1"/>
          </p:cNvSpPr>
          <p:nvPr/>
        </p:nvSpPr>
        <p:spPr bwMode="auto">
          <a:xfrm>
            <a:off x="2057400" y="3124200"/>
            <a:ext cx="1828800" cy="35052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4" name="Line 12">
            <a:extLst>
              <a:ext uri="{FF2B5EF4-FFF2-40B4-BE49-F238E27FC236}">
                <a16:creationId xmlns:a16="http://schemas.microsoft.com/office/drawing/2014/main" id="{68A8BAEB-AE70-4807-9CD6-5A4D239ABFC5}"/>
              </a:ext>
            </a:extLst>
          </p:cNvPr>
          <p:cNvSpPr>
            <a:spLocks noChangeShapeType="1"/>
          </p:cNvSpPr>
          <p:nvPr/>
        </p:nvSpPr>
        <p:spPr bwMode="auto">
          <a:xfrm>
            <a:off x="3352800" y="1752600"/>
            <a:ext cx="17526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5" name="Line 13">
            <a:extLst>
              <a:ext uri="{FF2B5EF4-FFF2-40B4-BE49-F238E27FC236}">
                <a16:creationId xmlns:a16="http://schemas.microsoft.com/office/drawing/2014/main" id="{2D450CFF-82DC-4017-AAA5-7D5D618BE06E}"/>
              </a:ext>
            </a:extLst>
          </p:cNvPr>
          <p:cNvSpPr>
            <a:spLocks noChangeShapeType="1"/>
          </p:cNvSpPr>
          <p:nvPr/>
        </p:nvSpPr>
        <p:spPr bwMode="auto">
          <a:xfrm>
            <a:off x="2738438" y="985839"/>
            <a:ext cx="0" cy="3016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6" name="Line 14">
            <a:extLst>
              <a:ext uri="{FF2B5EF4-FFF2-40B4-BE49-F238E27FC236}">
                <a16:creationId xmlns:a16="http://schemas.microsoft.com/office/drawing/2014/main" id="{6CE343DB-DC45-4734-A4A3-D9A5DAD3632D}"/>
              </a:ext>
            </a:extLst>
          </p:cNvPr>
          <p:cNvSpPr>
            <a:spLocks noChangeShapeType="1"/>
          </p:cNvSpPr>
          <p:nvPr/>
        </p:nvSpPr>
        <p:spPr bwMode="auto">
          <a:xfrm flipH="1">
            <a:off x="2895600" y="1371600"/>
            <a:ext cx="2819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7" name="Line 15">
            <a:extLst>
              <a:ext uri="{FF2B5EF4-FFF2-40B4-BE49-F238E27FC236}">
                <a16:creationId xmlns:a16="http://schemas.microsoft.com/office/drawing/2014/main" id="{85859F7A-F6EC-4EEB-837F-5EB2E59D08CA}"/>
              </a:ext>
            </a:extLst>
          </p:cNvPr>
          <p:cNvSpPr>
            <a:spLocks noChangeShapeType="1"/>
          </p:cNvSpPr>
          <p:nvPr/>
        </p:nvSpPr>
        <p:spPr bwMode="auto">
          <a:xfrm flipH="1">
            <a:off x="3886200" y="5486400"/>
            <a:ext cx="19812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8" name="Line 16">
            <a:extLst>
              <a:ext uri="{FF2B5EF4-FFF2-40B4-BE49-F238E27FC236}">
                <a16:creationId xmlns:a16="http://schemas.microsoft.com/office/drawing/2014/main" id="{54751D19-4EBF-48D3-879C-04D1C7D6A07F}"/>
              </a:ext>
            </a:extLst>
          </p:cNvPr>
          <p:cNvSpPr>
            <a:spLocks noChangeShapeType="1"/>
          </p:cNvSpPr>
          <p:nvPr/>
        </p:nvSpPr>
        <p:spPr bwMode="auto">
          <a:xfrm flipH="1">
            <a:off x="9525000" y="2971800"/>
            <a:ext cx="533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9" name="Text Box 17">
            <a:extLst>
              <a:ext uri="{FF2B5EF4-FFF2-40B4-BE49-F238E27FC236}">
                <a16:creationId xmlns:a16="http://schemas.microsoft.com/office/drawing/2014/main" id="{8E428115-CA11-4937-88E0-8174DEF9249D}"/>
              </a:ext>
            </a:extLst>
          </p:cNvPr>
          <p:cNvSpPr txBox="1">
            <a:spLocks noChangeArrowheads="1"/>
          </p:cNvSpPr>
          <p:nvPr/>
        </p:nvSpPr>
        <p:spPr bwMode="auto">
          <a:xfrm>
            <a:off x="3886200" y="1752601"/>
            <a:ext cx="51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NO</a:t>
            </a:r>
          </a:p>
        </p:txBody>
      </p:sp>
      <p:sp>
        <p:nvSpPr>
          <p:cNvPr id="3090" name="Text Box 18">
            <a:extLst>
              <a:ext uri="{FF2B5EF4-FFF2-40B4-BE49-F238E27FC236}">
                <a16:creationId xmlns:a16="http://schemas.microsoft.com/office/drawing/2014/main" id="{A128CED5-2BF8-4DB6-9CAE-643AB60BB50D}"/>
              </a:ext>
            </a:extLst>
          </p:cNvPr>
          <p:cNvSpPr txBox="1">
            <a:spLocks noChangeArrowheads="1"/>
          </p:cNvSpPr>
          <p:nvPr/>
        </p:nvSpPr>
        <p:spPr bwMode="auto">
          <a:xfrm>
            <a:off x="3861655" y="990600"/>
            <a:ext cx="5126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YES</a:t>
            </a:r>
          </a:p>
        </p:txBody>
      </p:sp>
      <p:sp>
        <p:nvSpPr>
          <p:cNvPr id="3091" name="Text Box 19">
            <a:extLst>
              <a:ext uri="{FF2B5EF4-FFF2-40B4-BE49-F238E27FC236}">
                <a16:creationId xmlns:a16="http://schemas.microsoft.com/office/drawing/2014/main" id="{73AF011C-03DA-4429-A21F-3ED84D1BC09A}"/>
              </a:ext>
            </a:extLst>
          </p:cNvPr>
          <p:cNvSpPr txBox="1">
            <a:spLocks noChangeArrowheads="1"/>
          </p:cNvSpPr>
          <p:nvPr/>
        </p:nvSpPr>
        <p:spPr bwMode="auto">
          <a:xfrm>
            <a:off x="7300785" y="1638300"/>
            <a:ext cx="486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NO</a:t>
            </a:r>
          </a:p>
        </p:txBody>
      </p:sp>
      <p:sp>
        <p:nvSpPr>
          <p:cNvPr id="3092" name="Text Box 20">
            <a:extLst>
              <a:ext uri="{FF2B5EF4-FFF2-40B4-BE49-F238E27FC236}">
                <a16:creationId xmlns:a16="http://schemas.microsoft.com/office/drawing/2014/main" id="{A01E54BA-8ABC-4B79-ADFD-2211C0E44426}"/>
              </a:ext>
            </a:extLst>
          </p:cNvPr>
          <p:cNvSpPr txBox="1">
            <a:spLocks noChangeArrowheads="1"/>
          </p:cNvSpPr>
          <p:nvPr/>
        </p:nvSpPr>
        <p:spPr bwMode="auto">
          <a:xfrm>
            <a:off x="7138255" y="2667000"/>
            <a:ext cx="5126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YES</a:t>
            </a:r>
          </a:p>
        </p:txBody>
      </p:sp>
      <p:sp>
        <p:nvSpPr>
          <p:cNvPr id="3093" name="Text Box 21">
            <a:extLst>
              <a:ext uri="{FF2B5EF4-FFF2-40B4-BE49-F238E27FC236}">
                <a16:creationId xmlns:a16="http://schemas.microsoft.com/office/drawing/2014/main" id="{E996F283-C346-4D31-A84B-97335B2CB5D3}"/>
              </a:ext>
            </a:extLst>
          </p:cNvPr>
          <p:cNvSpPr txBox="1">
            <a:spLocks noChangeArrowheads="1"/>
          </p:cNvSpPr>
          <p:nvPr/>
        </p:nvSpPr>
        <p:spPr bwMode="auto">
          <a:xfrm>
            <a:off x="9081960" y="3962400"/>
            <a:ext cx="486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NO</a:t>
            </a:r>
          </a:p>
        </p:txBody>
      </p:sp>
      <p:sp>
        <p:nvSpPr>
          <p:cNvPr id="3094" name="Text Box 22">
            <a:extLst>
              <a:ext uri="{FF2B5EF4-FFF2-40B4-BE49-F238E27FC236}">
                <a16:creationId xmlns:a16="http://schemas.microsoft.com/office/drawing/2014/main" id="{C87C63CE-32D2-46CE-A833-C1F01CAC3AC3}"/>
              </a:ext>
            </a:extLst>
          </p:cNvPr>
          <p:cNvSpPr txBox="1">
            <a:spLocks noChangeArrowheads="1"/>
          </p:cNvSpPr>
          <p:nvPr/>
        </p:nvSpPr>
        <p:spPr bwMode="auto">
          <a:xfrm>
            <a:off x="6491160" y="4495800"/>
            <a:ext cx="486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NO</a:t>
            </a:r>
          </a:p>
        </p:txBody>
      </p:sp>
      <p:sp>
        <p:nvSpPr>
          <p:cNvPr id="3095" name="Text Box 23">
            <a:extLst>
              <a:ext uri="{FF2B5EF4-FFF2-40B4-BE49-F238E27FC236}">
                <a16:creationId xmlns:a16="http://schemas.microsoft.com/office/drawing/2014/main" id="{DE4BD447-236E-4085-9600-C20AADD8C336}"/>
              </a:ext>
            </a:extLst>
          </p:cNvPr>
          <p:cNvSpPr txBox="1">
            <a:spLocks noChangeArrowheads="1"/>
          </p:cNvSpPr>
          <p:nvPr/>
        </p:nvSpPr>
        <p:spPr bwMode="auto">
          <a:xfrm>
            <a:off x="4620480" y="5448300"/>
            <a:ext cx="5126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YES</a:t>
            </a:r>
          </a:p>
        </p:txBody>
      </p:sp>
      <p:sp>
        <p:nvSpPr>
          <p:cNvPr id="3096" name="Text Box 24">
            <a:extLst>
              <a:ext uri="{FF2B5EF4-FFF2-40B4-BE49-F238E27FC236}">
                <a16:creationId xmlns:a16="http://schemas.microsoft.com/office/drawing/2014/main" id="{626D4EBB-3308-4B37-918D-ADBF01F4E893}"/>
              </a:ext>
            </a:extLst>
          </p:cNvPr>
          <p:cNvSpPr txBox="1">
            <a:spLocks noChangeArrowheads="1"/>
          </p:cNvSpPr>
          <p:nvPr/>
        </p:nvSpPr>
        <p:spPr bwMode="auto">
          <a:xfrm>
            <a:off x="2341386" y="533400"/>
            <a:ext cx="7718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BEGIN</a:t>
            </a:r>
          </a:p>
        </p:txBody>
      </p:sp>
      <p:sp>
        <p:nvSpPr>
          <p:cNvPr id="3097" name="Text Box 25">
            <a:extLst>
              <a:ext uri="{FF2B5EF4-FFF2-40B4-BE49-F238E27FC236}">
                <a16:creationId xmlns:a16="http://schemas.microsoft.com/office/drawing/2014/main" id="{E16A22F0-CE70-4587-96B8-1BAC72D3A565}"/>
              </a:ext>
            </a:extLst>
          </p:cNvPr>
          <p:cNvSpPr txBox="1">
            <a:spLocks noChangeArrowheads="1"/>
          </p:cNvSpPr>
          <p:nvPr/>
        </p:nvSpPr>
        <p:spPr bwMode="auto">
          <a:xfrm>
            <a:off x="2448889" y="2552700"/>
            <a:ext cx="5886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END</a:t>
            </a:r>
          </a:p>
        </p:txBody>
      </p:sp>
      <p:sp>
        <p:nvSpPr>
          <p:cNvPr id="3098" name="Text Box 26">
            <a:extLst>
              <a:ext uri="{FF2B5EF4-FFF2-40B4-BE49-F238E27FC236}">
                <a16:creationId xmlns:a16="http://schemas.microsoft.com/office/drawing/2014/main" id="{198F70EC-EA92-49E0-9F71-A06D52BAF6A7}"/>
              </a:ext>
            </a:extLst>
          </p:cNvPr>
          <p:cNvSpPr txBox="1">
            <a:spLocks noChangeArrowheads="1"/>
          </p:cNvSpPr>
          <p:nvPr/>
        </p:nvSpPr>
        <p:spPr bwMode="auto">
          <a:xfrm>
            <a:off x="4141693" y="6521450"/>
            <a:ext cx="131305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*If Applicable</a:t>
            </a:r>
          </a:p>
        </p:txBody>
      </p:sp>
      <p:sp>
        <p:nvSpPr>
          <p:cNvPr id="3099" name="Text Box 27">
            <a:extLst>
              <a:ext uri="{FF2B5EF4-FFF2-40B4-BE49-F238E27FC236}">
                <a16:creationId xmlns:a16="http://schemas.microsoft.com/office/drawing/2014/main" id="{8311C1BA-99B0-4CD1-A34D-8EEE46D2B86B}"/>
              </a:ext>
            </a:extLst>
          </p:cNvPr>
          <p:cNvSpPr txBox="1">
            <a:spLocks noChangeArrowheads="1"/>
          </p:cNvSpPr>
          <p:nvPr/>
        </p:nvSpPr>
        <p:spPr bwMode="auto">
          <a:xfrm>
            <a:off x="4229100" y="21314"/>
            <a:ext cx="79856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dirty="0"/>
              <a:t>Software Infrastructure: Flowchart for AGEPRO</a:t>
            </a:r>
            <a:endParaRPr lang="en-US" altLang="en-US" sz="1600" dirty="0"/>
          </a:p>
        </p:txBody>
      </p:sp>
      <p:sp>
        <p:nvSpPr>
          <p:cNvPr id="3100" name="Line 28">
            <a:extLst>
              <a:ext uri="{FF2B5EF4-FFF2-40B4-BE49-F238E27FC236}">
                <a16:creationId xmlns:a16="http://schemas.microsoft.com/office/drawing/2014/main" id="{4B585BDE-12C9-43B0-B785-CA8079E77989}"/>
              </a:ext>
            </a:extLst>
          </p:cNvPr>
          <p:cNvSpPr>
            <a:spLocks noChangeShapeType="1"/>
          </p:cNvSpPr>
          <p:nvPr/>
        </p:nvSpPr>
        <p:spPr bwMode="auto">
          <a:xfrm>
            <a:off x="6248400" y="1676400"/>
            <a:ext cx="1828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1" name="Line 29">
            <a:extLst>
              <a:ext uri="{FF2B5EF4-FFF2-40B4-BE49-F238E27FC236}">
                <a16:creationId xmlns:a16="http://schemas.microsoft.com/office/drawing/2014/main" id="{B694A48A-070A-4C5B-B8CA-8A70EBFD8367}"/>
              </a:ext>
            </a:extLst>
          </p:cNvPr>
          <p:cNvSpPr>
            <a:spLocks noChangeShapeType="1"/>
          </p:cNvSpPr>
          <p:nvPr/>
        </p:nvSpPr>
        <p:spPr bwMode="auto">
          <a:xfrm flipH="1">
            <a:off x="6934200" y="5486400"/>
            <a:ext cx="8382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 name="Line 30">
            <a:extLst>
              <a:ext uri="{FF2B5EF4-FFF2-40B4-BE49-F238E27FC236}">
                <a16:creationId xmlns:a16="http://schemas.microsoft.com/office/drawing/2014/main" id="{71D09EDC-CF20-41C2-8853-32DD2CE4488E}"/>
              </a:ext>
            </a:extLst>
          </p:cNvPr>
          <p:cNvSpPr>
            <a:spLocks noChangeShapeType="1"/>
          </p:cNvSpPr>
          <p:nvPr/>
        </p:nvSpPr>
        <p:spPr bwMode="auto">
          <a:xfrm>
            <a:off x="2743200" y="2286000"/>
            <a:ext cx="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 name="Line 31">
            <a:extLst>
              <a:ext uri="{FF2B5EF4-FFF2-40B4-BE49-F238E27FC236}">
                <a16:creationId xmlns:a16="http://schemas.microsoft.com/office/drawing/2014/main" id="{6DD3B496-4CEB-473B-AEDB-FDEAF24912E1}"/>
              </a:ext>
            </a:extLst>
          </p:cNvPr>
          <p:cNvSpPr>
            <a:spLocks noChangeShapeType="1"/>
          </p:cNvSpPr>
          <p:nvPr/>
        </p:nvSpPr>
        <p:spPr bwMode="auto">
          <a:xfrm>
            <a:off x="9067800" y="3657600"/>
            <a:ext cx="0" cy="838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4" name="Line 32">
            <a:extLst>
              <a:ext uri="{FF2B5EF4-FFF2-40B4-BE49-F238E27FC236}">
                <a16:creationId xmlns:a16="http://schemas.microsoft.com/office/drawing/2014/main" id="{1A0C0B39-4B20-4A0C-8B9F-449854496F63}"/>
              </a:ext>
            </a:extLst>
          </p:cNvPr>
          <p:cNvSpPr>
            <a:spLocks noChangeShapeType="1"/>
          </p:cNvSpPr>
          <p:nvPr/>
        </p:nvSpPr>
        <p:spPr bwMode="auto">
          <a:xfrm flipH="1">
            <a:off x="3886200" y="6400800"/>
            <a:ext cx="61722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5" name="Line 33">
            <a:extLst>
              <a:ext uri="{FF2B5EF4-FFF2-40B4-BE49-F238E27FC236}">
                <a16:creationId xmlns:a16="http://schemas.microsoft.com/office/drawing/2014/main" id="{52924844-E83F-4ED1-9170-E4735456C59F}"/>
              </a:ext>
            </a:extLst>
          </p:cNvPr>
          <p:cNvSpPr>
            <a:spLocks noChangeShapeType="1"/>
          </p:cNvSpPr>
          <p:nvPr/>
        </p:nvSpPr>
        <p:spPr bwMode="auto">
          <a:xfrm>
            <a:off x="10058400" y="2971800"/>
            <a:ext cx="0" cy="34290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6" name="Text Box 34">
            <a:extLst>
              <a:ext uri="{FF2B5EF4-FFF2-40B4-BE49-F238E27FC236}">
                <a16:creationId xmlns:a16="http://schemas.microsoft.com/office/drawing/2014/main" id="{606094A3-6082-4B73-BFC0-74A30AC7CFC7}"/>
              </a:ext>
            </a:extLst>
          </p:cNvPr>
          <p:cNvSpPr txBox="1">
            <a:spLocks noChangeArrowheads="1"/>
          </p:cNvSpPr>
          <p:nvPr/>
        </p:nvSpPr>
        <p:spPr bwMode="auto">
          <a:xfrm>
            <a:off x="2362200" y="1447801"/>
            <a:ext cx="838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a:t>DONE</a:t>
            </a:r>
          </a:p>
          <a:p>
            <a:pPr algn="ctr"/>
            <a:r>
              <a:rPr lang="en-US" altLang="en-US" sz="1200"/>
              <a:t>WITH IC</a:t>
            </a:r>
          </a:p>
          <a:p>
            <a:pPr algn="ctr"/>
            <a:r>
              <a:rPr lang="en-US" altLang="en-US" sz="1200"/>
              <a:t>LOOP?</a:t>
            </a:r>
          </a:p>
        </p:txBody>
      </p:sp>
      <p:sp>
        <p:nvSpPr>
          <p:cNvPr id="3107" name="Text Box 35">
            <a:extLst>
              <a:ext uri="{FF2B5EF4-FFF2-40B4-BE49-F238E27FC236}">
                <a16:creationId xmlns:a16="http://schemas.microsoft.com/office/drawing/2014/main" id="{729C6FAA-552C-4BA5-9017-EEBD0DF7EE65}"/>
              </a:ext>
            </a:extLst>
          </p:cNvPr>
          <p:cNvSpPr txBox="1">
            <a:spLocks noChangeArrowheads="1"/>
          </p:cNvSpPr>
          <p:nvPr/>
        </p:nvSpPr>
        <p:spPr bwMode="auto">
          <a:xfrm>
            <a:off x="5334000" y="1524001"/>
            <a:ext cx="914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a:t>DONE</a:t>
            </a:r>
          </a:p>
          <a:p>
            <a:pPr algn="ctr"/>
            <a:r>
              <a:rPr lang="en-US" altLang="en-US" sz="1200"/>
              <a:t>WITH SIM</a:t>
            </a:r>
          </a:p>
          <a:p>
            <a:pPr algn="ctr"/>
            <a:r>
              <a:rPr lang="en-US" altLang="en-US" sz="1200"/>
              <a:t>LOOP?</a:t>
            </a:r>
          </a:p>
        </p:txBody>
      </p:sp>
      <p:sp>
        <p:nvSpPr>
          <p:cNvPr id="3108" name="Line 36">
            <a:extLst>
              <a:ext uri="{FF2B5EF4-FFF2-40B4-BE49-F238E27FC236}">
                <a16:creationId xmlns:a16="http://schemas.microsoft.com/office/drawing/2014/main" id="{AC7F40EA-EA07-4FEA-B741-EB9BFEAC2DE4}"/>
              </a:ext>
            </a:extLst>
          </p:cNvPr>
          <p:cNvSpPr>
            <a:spLocks noChangeShapeType="1"/>
          </p:cNvSpPr>
          <p:nvPr/>
        </p:nvSpPr>
        <p:spPr bwMode="auto">
          <a:xfrm flipH="1" flipV="1">
            <a:off x="6248400" y="2133600"/>
            <a:ext cx="228600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9" name="Line 37">
            <a:extLst>
              <a:ext uri="{FF2B5EF4-FFF2-40B4-BE49-F238E27FC236}">
                <a16:creationId xmlns:a16="http://schemas.microsoft.com/office/drawing/2014/main" id="{6A47842C-B99E-496E-A67D-EDDC11FFF9B8}"/>
              </a:ext>
            </a:extLst>
          </p:cNvPr>
          <p:cNvSpPr>
            <a:spLocks noChangeShapeType="1"/>
          </p:cNvSpPr>
          <p:nvPr/>
        </p:nvSpPr>
        <p:spPr bwMode="auto">
          <a:xfrm flipH="1" flipV="1">
            <a:off x="5867400" y="2438400"/>
            <a:ext cx="38100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0" name="Text Box 38">
            <a:extLst>
              <a:ext uri="{FF2B5EF4-FFF2-40B4-BE49-F238E27FC236}">
                <a16:creationId xmlns:a16="http://schemas.microsoft.com/office/drawing/2014/main" id="{3BE4C253-C0FE-425E-8312-0E5D3675ACC4}"/>
              </a:ext>
            </a:extLst>
          </p:cNvPr>
          <p:cNvSpPr txBox="1">
            <a:spLocks noChangeArrowheads="1"/>
          </p:cNvSpPr>
          <p:nvPr/>
        </p:nvSpPr>
        <p:spPr bwMode="auto">
          <a:xfrm>
            <a:off x="8352871" y="1371601"/>
            <a:ext cx="15393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a:t>SET INITIAL</a:t>
            </a:r>
          </a:p>
          <a:p>
            <a:pPr algn="ctr"/>
            <a:r>
              <a:rPr lang="en-US" altLang="en-US" sz="1200"/>
              <a:t>POPULATION VECTOR</a:t>
            </a:r>
          </a:p>
        </p:txBody>
      </p:sp>
      <p:sp>
        <p:nvSpPr>
          <p:cNvPr id="3111" name="Text Box 39">
            <a:extLst>
              <a:ext uri="{FF2B5EF4-FFF2-40B4-BE49-F238E27FC236}">
                <a16:creationId xmlns:a16="http://schemas.microsoft.com/office/drawing/2014/main" id="{781C900F-70D2-4BA3-AFB8-EF88AC89F7B0}"/>
              </a:ext>
            </a:extLst>
          </p:cNvPr>
          <p:cNvSpPr txBox="1">
            <a:spLocks noChangeArrowheads="1"/>
          </p:cNvSpPr>
          <p:nvPr/>
        </p:nvSpPr>
        <p:spPr bwMode="auto">
          <a:xfrm>
            <a:off x="8610601" y="2819401"/>
            <a:ext cx="10699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a:t>DONE</a:t>
            </a:r>
          </a:p>
          <a:p>
            <a:pPr algn="ctr"/>
            <a:r>
              <a:rPr lang="en-US" altLang="en-US" sz="1200"/>
              <a:t>WITH TIME</a:t>
            </a:r>
          </a:p>
          <a:p>
            <a:pPr algn="ctr"/>
            <a:r>
              <a:rPr lang="en-US" altLang="en-US" sz="1200"/>
              <a:t>LOOP?</a:t>
            </a:r>
          </a:p>
        </p:txBody>
      </p:sp>
      <p:sp>
        <p:nvSpPr>
          <p:cNvPr id="3112" name="Line 40">
            <a:extLst>
              <a:ext uri="{FF2B5EF4-FFF2-40B4-BE49-F238E27FC236}">
                <a16:creationId xmlns:a16="http://schemas.microsoft.com/office/drawing/2014/main" id="{735A015B-B24D-4D96-AB48-716A2AB4A42F}"/>
              </a:ext>
            </a:extLst>
          </p:cNvPr>
          <p:cNvSpPr>
            <a:spLocks noChangeShapeType="1"/>
          </p:cNvSpPr>
          <p:nvPr/>
        </p:nvSpPr>
        <p:spPr bwMode="auto">
          <a:xfrm>
            <a:off x="9144000" y="1981200"/>
            <a:ext cx="0" cy="609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 name="Text Box 41">
            <a:extLst>
              <a:ext uri="{FF2B5EF4-FFF2-40B4-BE49-F238E27FC236}">
                <a16:creationId xmlns:a16="http://schemas.microsoft.com/office/drawing/2014/main" id="{E7A6F023-78AB-42B1-9F9E-249BACC88404}"/>
              </a:ext>
            </a:extLst>
          </p:cNvPr>
          <p:cNvSpPr txBox="1">
            <a:spLocks noChangeArrowheads="1"/>
          </p:cNvSpPr>
          <p:nvPr/>
        </p:nvSpPr>
        <p:spPr bwMode="auto">
          <a:xfrm>
            <a:off x="7996551" y="4724401"/>
            <a:ext cx="164243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a:t>SET VARIABLES THAT</a:t>
            </a:r>
          </a:p>
          <a:p>
            <a:pPr algn="ctr"/>
            <a:r>
              <a:rPr lang="en-US" altLang="en-US" sz="1200"/>
              <a:t>VARY BY TIME PERIOD*</a:t>
            </a:r>
          </a:p>
          <a:p>
            <a:pPr algn="ctr"/>
            <a:endParaRPr lang="en-US" altLang="en-US" sz="1200"/>
          </a:p>
          <a:p>
            <a:pPr algn="ctr"/>
            <a:r>
              <a:rPr lang="en-US" altLang="en-US" sz="1200"/>
              <a:t>COMPUTE</a:t>
            </a:r>
          </a:p>
          <a:p>
            <a:pPr algn="ctr"/>
            <a:r>
              <a:rPr lang="en-US" altLang="en-US" sz="1200"/>
              <a:t>CATCH AT AGE</a:t>
            </a:r>
          </a:p>
        </p:txBody>
      </p:sp>
      <p:sp>
        <p:nvSpPr>
          <p:cNvPr id="3114" name="Text Box 42">
            <a:extLst>
              <a:ext uri="{FF2B5EF4-FFF2-40B4-BE49-F238E27FC236}">
                <a16:creationId xmlns:a16="http://schemas.microsoft.com/office/drawing/2014/main" id="{F4F3CBA8-34B0-4169-8249-5F43DC043359}"/>
              </a:ext>
            </a:extLst>
          </p:cNvPr>
          <p:cNvSpPr txBox="1">
            <a:spLocks noChangeArrowheads="1"/>
          </p:cNvSpPr>
          <p:nvPr/>
        </p:nvSpPr>
        <p:spPr bwMode="auto">
          <a:xfrm>
            <a:off x="6092244" y="5257801"/>
            <a:ext cx="7504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a:t>IS</a:t>
            </a:r>
          </a:p>
          <a:p>
            <a:pPr algn="ctr"/>
            <a:r>
              <a:rPr lang="en-US" altLang="en-US" sz="1200"/>
              <a:t>QUOTA</a:t>
            </a:r>
          </a:p>
          <a:p>
            <a:pPr algn="ctr"/>
            <a:r>
              <a:rPr lang="en-US" altLang="en-US" sz="1200"/>
              <a:t>FEASIBLE</a:t>
            </a:r>
          </a:p>
          <a:p>
            <a:pPr algn="ctr"/>
            <a:r>
              <a:rPr lang="en-US" altLang="en-US" sz="1200"/>
              <a:t>?</a:t>
            </a:r>
          </a:p>
        </p:txBody>
      </p:sp>
      <p:sp>
        <p:nvSpPr>
          <p:cNvPr id="3115" name="Text Box 43">
            <a:extLst>
              <a:ext uri="{FF2B5EF4-FFF2-40B4-BE49-F238E27FC236}">
                <a16:creationId xmlns:a16="http://schemas.microsoft.com/office/drawing/2014/main" id="{B0F5E900-3EDD-4952-90E1-E3049CB23F13}"/>
              </a:ext>
            </a:extLst>
          </p:cNvPr>
          <p:cNvSpPr txBox="1">
            <a:spLocks noChangeArrowheads="1"/>
          </p:cNvSpPr>
          <p:nvPr/>
        </p:nvSpPr>
        <p:spPr bwMode="auto">
          <a:xfrm>
            <a:off x="5727270" y="3352801"/>
            <a:ext cx="11263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a:t>RECORD THAT</a:t>
            </a:r>
          </a:p>
          <a:p>
            <a:pPr algn="ctr"/>
            <a:r>
              <a:rPr lang="en-US" altLang="en-US" sz="1200"/>
              <a:t>SIMULATION IS</a:t>
            </a:r>
          </a:p>
          <a:p>
            <a:pPr algn="ctr"/>
            <a:r>
              <a:rPr lang="en-US" altLang="en-US" sz="1200"/>
              <a:t>INFEASIBLE</a:t>
            </a:r>
          </a:p>
        </p:txBody>
      </p:sp>
      <p:sp>
        <p:nvSpPr>
          <p:cNvPr id="3116" name="Line 44">
            <a:extLst>
              <a:ext uri="{FF2B5EF4-FFF2-40B4-BE49-F238E27FC236}">
                <a16:creationId xmlns:a16="http://schemas.microsoft.com/office/drawing/2014/main" id="{25F1609C-1869-4D51-A0E4-3E678DB4CA78}"/>
              </a:ext>
            </a:extLst>
          </p:cNvPr>
          <p:cNvSpPr>
            <a:spLocks noChangeShapeType="1"/>
          </p:cNvSpPr>
          <p:nvPr/>
        </p:nvSpPr>
        <p:spPr bwMode="auto">
          <a:xfrm flipV="1">
            <a:off x="6400800" y="4114800"/>
            <a:ext cx="0" cy="990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7" name="Text Box 45">
            <a:extLst>
              <a:ext uri="{FF2B5EF4-FFF2-40B4-BE49-F238E27FC236}">
                <a16:creationId xmlns:a16="http://schemas.microsoft.com/office/drawing/2014/main" id="{F5403AFA-3A37-421E-9C92-2381B18B8802}"/>
              </a:ext>
            </a:extLst>
          </p:cNvPr>
          <p:cNvSpPr txBox="1">
            <a:spLocks noChangeArrowheads="1"/>
          </p:cNvSpPr>
          <p:nvPr/>
        </p:nvSpPr>
        <p:spPr bwMode="auto">
          <a:xfrm>
            <a:off x="2106979" y="3124200"/>
            <a:ext cx="167090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a:t>COMPUTE LANDINGS</a:t>
            </a:r>
          </a:p>
          <a:p>
            <a:pPr algn="ctr"/>
            <a:endParaRPr lang="en-US" altLang="en-US" sz="1200"/>
          </a:p>
          <a:p>
            <a:pPr algn="ctr"/>
            <a:r>
              <a:rPr lang="en-US" altLang="en-US" sz="1200"/>
              <a:t>COMPUTE B</a:t>
            </a:r>
            <a:r>
              <a:rPr lang="en-US" altLang="en-US" sz="1200" baseline="-50000"/>
              <a:t>S</a:t>
            </a:r>
          </a:p>
          <a:p>
            <a:pPr algn="ctr"/>
            <a:endParaRPr lang="en-US" altLang="en-US" sz="1200"/>
          </a:p>
          <a:p>
            <a:pPr algn="ctr"/>
            <a:r>
              <a:rPr lang="en-US" altLang="en-US" sz="1200"/>
              <a:t>GENERATE RANDOM</a:t>
            </a:r>
          </a:p>
          <a:p>
            <a:pPr algn="ctr"/>
            <a:r>
              <a:rPr lang="en-US" altLang="en-US" sz="1200"/>
              <a:t>RECRUITMENT</a:t>
            </a:r>
          </a:p>
          <a:p>
            <a:pPr algn="ctr"/>
            <a:endParaRPr lang="en-US" altLang="en-US" sz="1200"/>
          </a:p>
          <a:p>
            <a:pPr algn="ctr"/>
            <a:r>
              <a:rPr lang="en-US" altLang="en-US" sz="1200"/>
              <a:t>COMPUTE FUTURE</a:t>
            </a:r>
          </a:p>
          <a:p>
            <a:pPr algn="ctr"/>
            <a:r>
              <a:rPr lang="en-US" altLang="en-US" sz="1200"/>
              <a:t>POPULATION VECTOR</a:t>
            </a:r>
          </a:p>
          <a:p>
            <a:pPr algn="ctr"/>
            <a:r>
              <a:rPr lang="en-US" altLang="en-US" sz="1200"/>
              <a:t>FOR NEXT TIME PERIOD</a:t>
            </a:r>
          </a:p>
          <a:p>
            <a:pPr algn="ctr"/>
            <a:endParaRPr lang="en-US" altLang="en-US" sz="1200"/>
          </a:p>
          <a:p>
            <a:pPr algn="ctr"/>
            <a:r>
              <a:rPr lang="en-US" altLang="en-US" sz="1200"/>
              <a:t>COPY CURRENT B</a:t>
            </a:r>
            <a:r>
              <a:rPr lang="en-US" altLang="en-US" sz="1200" baseline="-50000"/>
              <a:t>S</a:t>
            </a:r>
          </a:p>
          <a:p>
            <a:pPr algn="ctr"/>
            <a:r>
              <a:rPr lang="en-US" altLang="en-US" sz="1200"/>
              <a:t> TO</a:t>
            </a:r>
          </a:p>
          <a:p>
            <a:pPr algn="ctr"/>
            <a:r>
              <a:rPr lang="en-US" altLang="en-US" sz="1200"/>
              <a:t>PREVIOUS B</a:t>
            </a:r>
            <a:r>
              <a:rPr lang="en-US" altLang="en-US" sz="1200" baseline="-50000"/>
              <a:t>S</a:t>
            </a:r>
          </a:p>
          <a:p>
            <a:pPr algn="ctr"/>
            <a:endParaRPr lang="en-US" altLang="en-US" sz="1200"/>
          </a:p>
          <a:p>
            <a:pPr algn="ctr"/>
            <a:r>
              <a:rPr lang="en-US" altLang="en-US" sz="1200"/>
              <a:t>COPY FUTURE</a:t>
            </a:r>
          </a:p>
          <a:p>
            <a:pPr algn="ctr"/>
            <a:r>
              <a:rPr lang="en-US" altLang="en-US" sz="1200"/>
              <a:t>POPULATION VECTOR</a:t>
            </a:r>
          </a:p>
          <a:p>
            <a:pPr algn="ctr"/>
            <a:r>
              <a:rPr lang="en-US" altLang="en-US" sz="1200"/>
              <a:t>TO CURRENT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685800"/>
          </a:xfrm>
        </p:spPr>
        <p:txBody>
          <a:bodyPr>
            <a:noAutofit/>
          </a:bodyPr>
          <a:lstStyle/>
          <a:p>
            <a:r>
              <a:rPr lang="en-US" sz="3200" b="1" dirty="0">
                <a:latin typeface="Tahoma" panose="020B0604030504040204" pitchFamily="34" charset="0"/>
                <a:ea typeface="Tahoma" panose="020B0604030504040204" pitchFamily="34" charset="0"/>
                <a:cs typeface="Tahoma" panose="020B0604030504040204" pitchFamily="34" charset="0"/>
              </a:rPr>
              <a:t>Base Model Setup: Distribution of Initial Stock Numbers</a:t>
            </a:r>
          </a:p>
        </p:txBody>
      </p:sp>
      <p:pic>
        <p:nvPicPr>
          <p:cNvPr id="32" name="Picture 31">
            <a:extLst>
              <a:ext uri="{FF2B5EF4-FFF2-40B4-BE49-F238E27FC236}">
                <a16:creationId xmlns:a16="http://schemas.microsoft.com/office/drawing/2014/main" id="{965E0947-C141-4357-A47D-82F86C86F2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160" y="788671"/>
            <a:ext cx="8926830" cy="6069330"/>
          </a:xfrm>
          <a:prstGeom prst="rect">
            <a:avLst/>
          </a:prstGeom>
          <a:noFill/>
          <a:ln>
            <a:noFill/>
          </a:ln>
        </p:spPr>
      </p:pic>
    </p:spTree>
    <p:extLst>
      <p:ext uri="{BB962C8B-B14F-4D97-AF65-F5344CB8AC3E}">
        <p14:creationId xmlns:p14="http://schemas.microsoft.com/office/powerpoint/2010/main" val="9559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3" y="0"/>
            <a:ext cx="10073638" cy="685800"/>
          </a:xfrm>
        </p:spPr>
        <p:txBody>
          <a:bodyPr>
            <a:noAutofit/>
          </a:bodyPr>
          <a:lstStyle/>
          <a:p>
            <a:r>
              <a:rPr lang="en-US" sz="3200" b="1" dirty="0">
                <a:latin typeface="Tahoma" panose="020B0604030504040204" pitchFamily="34" charset="0"/>
                <a:ea typeface="Tahoma" panose="020B0604030504040204" pitchFamily="34" charset="0"/>
                <a:cs typeface="Tahoma" panose="020B0604030504040204" pitchFamily="34" charset="0"/>
              </a:rPr>
              <a:t>Base Model Setup: Annual Projection Timing</a:t>
            </a:r>
          </a:p>
        </p:txBody>
      </p:sp>
      <p:cxnSp>
        <p:nvCxnSpPr>
          <p:cNvPr id="6" name="Straight Connector 5"/>
          <p:cNvCxnSpPr/>
          <p:nvPr/>
        </p:nvCxnSpPr>
        <p:spPr>
          <a:xfrm>
            <a:off x="2438400" y="3429000"/>
            <a:ext cx="73152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23886" y="2246532"/>
            <a:ext cx="0" cy="157668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9746344" y="2246532"/>
            <a:ext cx="7257" cy="157668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40845" y="961586"/>
            <a:ext cx="1366080" cy="954107"/>
          </a:xfrm>
          <a:prstGeom prst="rect">
            <a:avLst/>
          </a:prstGeom>
          <a:noFill/>
        </p:spPr>
        <p:txBody>
          <a:bodyPr wrap="non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Start of</a:t>
            </a:r>
          </a:p>
          <a:p>
            <a:pPr algn="ctr"/>
            <a:r>
              <a:rPr lang="en-US" sz="2800" dirty="0">
                <a:latin typeface="Tahoma" panose="020B0604030504040204" pitchFamily="34" charset="0"/>
                <a:ea typeface="Tahoma" panose="020B0604030504040204" pitchFamily="34" charset="0"/>
                <a:cs typeface="Tahoma" panose="020B0604030504040204" pitchFamily="34" charset="0"/>
              </a:rPr>
              <a:t>Year </a:t>
            </a:r>
            <a:r>
              <a:rPr lang="en-US" sz="2800" i="1" dirty="0">
                <a:ea typeface="Tahoma" panose="020B0604030504040204" pitchFamily="34" charset="0"/>
                <a:cs typeface="Tahoma" panose="020B0604030504040204" pitchFamily="34" charset="0"/>
              </a:rPr>
              <a:t>y</a:t>
            </a:r>
            <a:endParaRPr lang="en-US" sz="2800" i="1" dirty="0">
              <a:latin typeface="Tahoma" panose="020B0604030504040204" pitchFamily="34" charset="0"/>
              <a:ea typeface="Tahoma" panose="020B0604030504040204" pitchFamily="34" charset="0"/>
              <a:cs typeface="Tahoma" panose="020B0604030504040204" pitchFamily="34" charset="0"/>
            </a:endParaRPr>
          </a:p>
        </p:txBody>
      </p:sp>
      <p:cxnSp>
        <p:nvCxnSpPr>
          <p:cNvPr id="19" name="Straight Connector 18"/>
          <p:cNvCxnSpPr/>
          <p:nvPr/>
        </p:nvCxnSpPr>
        <p:spPr>
          <a:xfrm>
            <a:off x="5638800" y="3099316"/>
            <a:ext cx="0" cy="7239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64337" y="3785507"/>
            <a:ext cx="1148125" cy="523220"/>
          </a:xfrm>
          <a:prstGeom prst="rect">
            <a:avLst/>
          </a:prstGeom>
          <a:noFill/>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0</a:t>
            </a:r>
          </a:p>
        </p:txBody>
      </p:sp>
      <p:sp>
        <p:nvSpPr>
          <p:cNvPr id="26" name="TextBox 25"/>
          <p:cNvSpPr txBox="1"/>
          <p:nvPr/>
        </p:nvSpPr>
        <p:spPr>
          <a:xfrm>
            <a:off x="9481104" y="3798994"/>
            <a:ext cx="484044" cy="523220"/>
          </a:xfrm>
          <a:prstGeom prst="rect">
            <a:avLst/>
          </a:prstGeom>
          <a:noFill/>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1</a:t>
            </a:r>
          </a:p>
        </p:txBody>
      </p:sp>
      <p:sp>
        <p:nvSpPr>
          <p:cNvPr id="30" name="TextBox 29"/>
          <p:cNvSpPr txBox="1"/>
          <p:nvPr/>
        </p:nvSpPr>
        <p:spPr>
          <a:xfrm>
            <a:off x="9092069" y="961587"/>
            <a:ext cx="1240340" cy="954107"/>
          </a:xfrm>
          <a:prstGeom prst="rect">
            <a:avLst/>
          </a:prstGeom>
          <a:noFill/>
        </p:spPr>
        <p:txBody>
          <a:bodyPr wrap="non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End of</a:t>
            </a:r>
          </a:p>
          <a:p>
            <a:pPr algn="ctr"/>
            <a:r>
              <a:rPr lang="en-US" sz="2800" dirty="0">
                <a:latin typeface="Tahoma" panose="020B0604030504040204" pitchFamily="34" charset="0"/>
                <a:ea typeface="Tahoma" panose="020B0604030504040204" pitchFamily="34" charset="0"/>
                <a:cs typeface="Tahoma" panose="020B0604030504040204" pitchFamily="34" charset="0"/>
              </a:rPr>
              <a:t>Year </a:t>
            </a:r>
            <a:r>
              <a:rPr lang="en-US" sz="2800" i="1" dirty="0">
                <a:ea typeface="Tahoma" panose="020B0604030504040204" pitchFamily="34" charset="0"/>
                <a:cs typeface="Tahoma" panose="020B0604030504040204" pitchFamily="34" charset="0"/>
              </a:rPr>
              <a:t>y</a:t>
            </a:r>
            <a:endParaRPr lang="en-US" sz="2800" i="1" dirty="0">
              <a:latin typeface="Tahoma" panose="020B0604030504040204" pitchFamily="34" charset="0"/>
              <a:ea typeface="Tahoma" panose="020B0604030504040204" pitchFamily="34" charset="0"/>
              <a:cs typeface="Tahoma" panose="020B0604030504040204" pitchFamily="34" charset="0"/>
            </a:endParaRPr>
          </a:p>
        </p:txBody>
      </p:sp>
      <p:cxnSp>
        <p:nvCxnSpPr>
          <p:cNvPr id="51" name="Straight Arrow Connector 50"/>
          <p:cNvCxnSpPr>
            <a:stCxn id="52" idx="0"/>
          </p:cNvCxnSpPr>
          <p:nvPr/>
        </p:nvCxnSpPr>
        <p:spPr>
          <a:xfrm flipV="1">
            <a:off x="9091509" y="3429001"/>
            <a:ext cx="631616" cy="1303526"/>
          </a:xfrm>
          <a:prstGeom prst="straightConnector1">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217870" y="4732528"/>
            <a:ext cx="1747278" cy="461665"/>
          </a:xfrm>
          <a:prstGeom prst="rect">
            <a:avLst/>
          </a:prstGeom>
          <a:noFill/>
        </p:spPr>
        <p:txBody>
          <a:bodyPr wrap="square" rtlCol="0">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Movement</a:t>
            </a:r>
            <a:endParaRPr lang="en-US" sz="2400" baseline="-25000" dirty="0">
              <a:latin typeface="Tahoma" panose="020B0604030504040204" pitchFamily="34" charset="0"/>
              <a:ea typeface="Tahoma" panose="020B0604030504040204" pitchFamily="34" charset="0"/>
              <a:cs typeface="Tahoma" panose="020B0604030504040204" pitchFamily="34" charset="0"/>
            </a:endParaRPr>
          </a:p>
        </p:txBody>
      </p:sp>
      <p:sp>
        <p:nvSpPr>
          <p:cNvPr id="33" name="Left Brace 32"/>
          <p:cNvSpPr/>
          <p:nvPr/>
        </p:nvSpPr>
        <p:spPr>
          <a:xfrm rot="5400000">
            <a:off x="3519546" y="1324244"/>
            <a:ext cx="1038106" cy="3200399"/>
          </a:xfrm>
          <a:prstGeom prst="leftBrace">
            <a:avLst>
              <a:gd name="adj1" fmla="val 25000"/>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3613695" y="1964848"/>
            <a:ext cx="849809" cy="461665"/>
          </a:xfrm>
          <a:prstGeom prst="rect">
            <a:avLst/>
          </a:prstGeom>
          <a:noFill/>
        </p:spPr>
        <p:txBody>
          <a:bodyPr wrap="square" rtlCol="0">
            <a:spAutoFit/>
          </a:bodyPr>
          <a:lstStyle/>
          <a:p>
            <a:pPr algn="ctr"/>
            <a:r>
              <a:rPr lang="el-GR" sz="2400" dirty="0">
                <a:latin typeface="Tahoma"/>
                <a:ea typeface="Tahoma"/>
                <a:cs typeface="Tahoma"/>
              </a:rPr>
              <a:t>Δ</a:t>
            </a:r>
            <a:r>
              <a:rPr lang="en-US" sz="2400" baseline="-25000" dirty="0">
                <a:latin typeface="Tahoma"/>
                <a:ea typeface="Tahoma"/>
                <a:cs typeface="Tahoma"/>
              </a:rPr>
              <a:t>C</a:t>
            </a:r>
            <a:endParaRPr lang="en-US" sz="2400" baseline="-25000" dirty="0">
              <a:ea typeface="Tahoma" panose="020B0604030504040204" pitchFamily="34" charset="0"/>
              <a:cs typeface="Tahoma" panose="020B0604030504040204" pitchFamily="34" charset="0"/>
            </a:endParaRPr>
          </a:p>
        </p:txBody>
      </p:sp>
      <p:cxnSp>
        <p:nvCxnSpPr>
          <p:cNvPr id="23" name="Straight Connector 22"/>
          <p:cNvCxnSpPr/>
          <p:nvPr/>
        </p:nvCxnSpPr>
        <p:spPr>
          <a:xfrm>
            <a:off x="7848600" y="3152809"/>
            <a:ext cx="0" cy="723900"/>
          </a:xfrm>
          <a:prstGeom prst="line">
            <a:avLst/>
          </a:prstGeom>
          <a:ln w="57150">
            <a:solidFill>
              <a:srgbClr val="3E78EC"/>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21497" y="3887821"/>
            <a:ext cx="1834604" cy="461665"/>
          </a:xfrm>
          <a:prstGeom prst="rect">
            <a:avLst/>
          </a:prstGeom>
          <a:noFill/>
        </p:spPr>
        <p:txBody>
          <a:bodyPr wrap="square" rtlCol="0">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Catch</a:t>
            </a:r>
            <a:endParaRPr lang="en-US" sz="2400" baseline="-25000" dirty="0">
              <a:latin typeface="Tahoma" panose="020B0604030504040204" pitchFamily="34" charset="0"/>
              <a:ea typeface="Tahoma" panose="020B0604030504040204" pitchFamily="34" charset="0"/>
              <a:cs typeface="Tahoma" panose="020B0604030504040204" pitchFamily="34" charset="0"/>
            </a:endParaRPr>
          </a:p>
        </p:txBody>
      </p:sp>
      <p:cxnSp>
        <p:nvCxnSpPr>
          <p:cNvPr id="27" name="Straight Connector 26"/>
          <p:cNvCxnSpPr/>
          <p:nvPr/>
        </p:nvCxnSpPr>
        <p:spPr>
          <a:xfrm>
            <a:off x="3999805" y="3067050"/>
            <a:ext cx="0" cy="7239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8" name="Left Brace 27"/>
          <p:cNvSpPr/>
          <p:nvPr/>
        </p:nvSpPr>
        <p:spPr>
          <a:xfrm rot="5400000">
            <a:off x="2682729" y="2352711"/>
            <a:ext cx="1038106" cy="1600199"/>
          </a:xfrm>
          <a:prstGeom prst="leftBrace">
            <a:avLst>
              <a:gd name="adj1" fmla="val 25000"/>
              <a:gd name="adj2" fmla="val 50000"/>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5213895" y="2150343"/>
            <a:ext cx="849809" cy="461665"/>
          </a:xfrm>
          <a:prstGeom prst="rect">
            <a:avLst/>
          </a:prstGeom>
          <a:noFill/>
        </p:spPr>
        <p:txBody>
          <a:bodyPr wrap="square" rtlCol="0">
            <a:spAutoFit/>
          </a:bodyPr>
          <a:lstStyle/>
          <a:p>
            <a:pPr algn="ctr"/>
            <a:r>
              <a:rPr lang="el-GR" sz="2400" dirty="0">
                <a:latin typeface="Tahoma"/>
                <a:ea typeface="Tahoma"/>
                <a:cs typeface="Tahoma"/>
              </a:rPr>
              <a:t>Δ</a:t>
            </a:r>
            <a:r>
              <a:rPr lang="en-US" sz="2400" baseline="-25000" dirty="0">
                <a:latin typeface="Tahoma"/>
                <a:ea typeface="Tahoma"/>
                <a:cs typeface="Tahoma"/>
              </a:rPr>
              <a:t>I</a:t>
            </a:r>
            <a:endParaRPr lang="en-US" sz="2400" baseline="-25000" dirty="0">
              <a:ea typeface="Tahoma" panose="020B0604030504040204" pitchFamily="34" charset="0"/>
              <a:cs typeface="Tahoma" panose="020B0604030504040204" pitchFamily="34" charset="0"/>
            </a:endParaRPr>
          </a:p>
        </p:txBody>
      </p:sp>
      <p:sp>
        <p:nvSpPr>
          <p:cNvPr id="31" name="TextBox 30"/>
          <p:cNvSpPr txBox="1"/>
          <p:nvPr/>
        </p:nvSpPr>
        <p:spPr>
          <a:xfrm>
            <a:off x="6916431" y="3887821"/>
            <a:ext cx="1864338" cy="461665"/>
          </a:xfrm>
          <a:prstGeom prst="rect">
            <a:avLst/>
          </a:prstGeom>
          <a:noFill/>
        </p:spPr>
        <p:txBody>
          <a:bodyPr wrap="square" rtlCol="0">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Survey</a:t>
            </a:r>
            <a:endParaRPr lang="en-US" sz="2400" baseline="-25000" dirty="0">
              <a:latin typeface="Tahoma" panose="020B0604030504040204" pitchFamily="34" charset="0"/>
              <a:ea typeface="Tahoma" panose="020B0604030504040204" pitchFamily="34" charset="0"/>
              <a:cs typeface="Tahoma" panose="020B0604030504040204" pitchFamily="34" charset="0"/>
            </a:endParaRPr>
          </a:p>
        </p:txBody>
      </p:sp>
      <p:sp>
        <p:nvSpPr>
          <p:cNvPr id="36" name="Left Brace 35"/>
          <p:cNvSpPr/>
          <p:nvPr/>
        </p:nvSpPr>
        <p:spPr>
          <a:xfrm rot="5400000">
            <a:off x="5128651" y="737789"/>
            <a:ext cx="845730" cy="4594168"/>
          </a:xfrm>
          <a:prstGeom prst="leftBrace">
            <a:avLst>
              <a:gd name="adj1" fmla="val 25000"/>
              <a:gd name="adj2" fmla="val 50000"/>
            </a:avLst>
          </a:prstGeom>
          <a:ln w="38100">
            <a:solidFill>
              <a:srgbClr val="3E78E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2829528" y="2150344"/>
            <a:ext cx="849809" cy="461665"/>
          </a:xfrm>
          <a:prstGeom prst="rect">
            <a:avLst/>
          </a:prstGeom>
          <a:noFill/>
        </p:spPr>
        <p:txBody>
          <a:bodyPr wrap="square" rtlCol="0">
            <a:spAutoFit/>
          </a:bodyPr>
          <a:lstStyle/>
          <a:p>
            <a:pPr algn="ctr"/>
            <a:r>
              <a:rPr lang="el-GR" sz="2400" dirty="0">
                <a:latin typeface="Tahoma"/>
                <a:ea typeface="Tahoma"/>
                <a:cs typeface="Tahoma"/>
              </a:rPr>
              <a:t>Δ</a:t>
            </a:r>
            <a:r>
              <a:rPr lang="en-US" sz="2400" baseline="-25000" dirty="0">
                <a:latin typeface="Tahoma"/>
                <a:ea typeface="Tahoma"/>
                <a:cs typeface="Tahoma"/>
              </a:rPr>
              <a:t>S</a:t>
            </a:r>
            <a:endParaRPr lang="en-US" sz="2400" baseline="-25000" dirty="0">
              <a:ea typeface="Tahoma" panose="020B0604030504040204" pitchFamily="34" charset="0"/>
              <a:cs typeface="Tahoma" panose="020B0604030504040204" pitchFamily="34" charset="0"/>
            </a:endParaRPr>
          </a:p>
        </p:txBody>
      </p:sp>
      <p:sp>
        <p:nvSpPr>
          <p:cNvPr id="39" name="TextBox 38"/>
          <p:cNvSpPr txBox="1"/>
          <p:nvPr/>
        </p:nvSpPr>
        <p:spPr>
          <a:xfrm>
            <a:off x="3237805" y="3798995"/>
            <a:ext cx="1524000" cy="461665"/>
          </a:xfrm>
          <a:prstGeom prst="rect">
            <a:avLst/>
          </a:prstGeom>
          <a:noFill/>
        </p:spPr>
        <p:txBody>
          <a:bodyPr wrap="square" rtlCol="0">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Spawning</a:t>
            </a:r>
            <a:endParaRPr lang="en-US" sz="2400" baseline="-25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3084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10039350" cy="1143000"/>
          </a:xfrm>
        </p:spPr>
        <p:txBody>
          <a:bodyPr>
            <a:normAutofit fontScale="90000"/>
          </a:bodyPr>
          <a:lstStyle/>
          <a:p>
            <a:r>
              <a:rPr lang="en-US" sz="3200" b="1" dirty="0">
                <a:latin typeface="Tahoma" panose="020B0604030504040204" pitchFamily="34" charset="0"/>
                <a:ea typeface="Tahoma" panose="020B0604030504040204" pitchFamily="34" charset="0"/>
                <a:cs typeface="Tahoma" panose="020B0604030504040204" pitchFamily="34" charset="0"/>
              </a:rPr>
              <a:t>Base Model Setup: Quarterly Projection Timing Population Numbers at Age at Time </a:t>
            </a:r>
            <a:r>
              <a:rPr lang="el-GR" sz="4000" b="1" i="1" dirty="0">
                <a:latin typeface="Tahoma"/>
                <a:ea typeface="Tahoma"/>
                <a:cs typeface="Tahoma"/>
              </a:rPr>
              <a:t>τ</a:t>
            </a:r>
            <a:r>
              <a:rPr lang="en-US" sz="4000" b="1" i="1" baseline="36000" dirty="0">
                <a:latin typeface="Tahoma" panose="020B0604030504040204" pitchFamily="34" charset="0"/>
                <a:ea typeface="Tahoma" panose="020B0604030504040204" pitchFamily="34" charset="0"/>
                <a:cs typeface="Tahoma" panose="020B0604030504040204" pitchFamily="34" charset="0"/>
              </a:rPr>
              <a:t>*</a:t>
            </a:r>
            <a:r>
              <a:rPr lang="en-US" sz="4000" b="1" i="1" dirty="0">
                <a:latin typeface="Tahoma" panose="020B0604030504040204" pitchFamily="34" charset="0"/>
                <a:ea typeface="Tahoma" panose="020B0604030504040204" pitchFamily="34" charset="0"/>
                <a:cs typeface="Tahoma" panose="020B0604030504040204" pitchFamily="34" charset="0"/>
              </a:rPr>
              <a:t> </a:t>
            </a:r>
            <a:r>
              <a:rPr lang="en-US" sz="3200" b="1" dirty="0">
                <a:latin typeface="Tahoma" panose="020B0604030504040204" pitchFamily="34" charset="0"/>
                <a:ea typeface="Tahoma" panose="020B0604030504040204" pitchFamily="34" charset="0"/>
                <a:cs typeface="Tahoma" panose="020B0604030504040204" pitchFamily="34" charset="0"/>
              </a:rPr>
              <a:t>In Quarter t</a:t>
            </a:r>
            <a:endParaRPr lang="en-US" sz="3200" b="1" i="1" dirty="0">
              <a:latin typeface="Tahoma" panose="020B0604030504040204" pitchFamily="34" charset="0"/>
              <a:ea typeface="Tahoma" panose="020B0604030504040204" pitchFamily="34" charset="0"/>
              <a:cs typeface="Tahoma" panose="020B0604030504040204" pitchFamily="34" charset="0"/>
            </a:endParaRPr>
          </a:p>
        </p:txBody>
      </p:sp>
      <p:cxnSp>
        <p:nvCxnSpPr>
          <p:cNvPr id="6" name="Straight Connector 5"/>
          <p:cNvCxnSpPr/>
          <p:nvPr/>
        </p:nvCxnSpPr>
        <p:spPr>
          <a:xfrm>
            <a:off x="2438400" y="4715997"/>
            <a:ext cx="73152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3352801" y="1828801"/>
            <a:ext cx="8702" cy="312423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105400" y="2743200"/>
            <a:ext cx="0" cy="220983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5245100" y="1988458"/>
            <a:ext cx="698501" cy="68978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78739" y="4860700"/>
            <a:ext cx="1148125" cy="707886"/>
          </a:xfrm>
          <a:prstGeom prst="rect">
            <a:avLst/>
          </a:prstGeom>
          <a:noFill/>
        </p:spPr>
        <p:txBody>
          <a:bodyPr wrap="square" rtlCol="0">
            <a:spAutoFit/>
          </a:bodyPr>
          <a:lstStyle/>
          <a:p>
            <a:pPr algn="ctr"/>
            <a:r>
              <a:rPr lang="el-GR" sz="4000" i="1" dirty="0">
                <a:latin typeface="Tahoma"/>
                <a:ea typeface="Tahoma"/>
                <a:cs typeface="Tahoma"/>
              </a:rPr>
              <a:t>τ</a:t>
            </a:r>
            <a:r>
              <a:rPr lang="en-US" sz="4000" baseline="-25000" dirty="0">
                <a:latin typeface="Tahoma" panose="020B0604030504040204" pitchFamily="34" charset="0"/>
                <a:ea typeface="Tahoma" panose="020B0604030504040204" pitchFamily="34" charset="0"/>
                <a:cs typeface="Tahoma" panose="020B0604030504040204" pitchFamily="34" charset="0"/>
              </a:rPr>
              <a:t>t-1</a:t>
            </a:r>
            <a:endParaRPr lang="en-US" sz="4000" dirty="0">
              <a:latin typeface="Tahoma" panose="020B0604030504040204" pitchFamily="34" charset="0"/>
              <a:ea typeface="Tahoma" panose="020B0604030504040204" pitchFamily="34" charset="0"/>
              <a:cs typeface="Tahoma" panose="020B0604030504040204" pitchFamily="34" charset="0"/>
            </a:endParaRPr>
          </a:p>
        </p:txBody>
      </p:sp>
      <p:cxnSp>
        <p:nvCxnSpPr>
          <p:cNvPr id="35" name="Straight Connector 34"/>
          <p:cNvCxnSpPr/>
          <p:nvPr/>
        </p:nvCxnSpPr>
        <p:spPr>
          <a:xfrm flipH="1">
            <a:off x="8830497" y="2244695"/>
            <a:ext cx="8703" cy="267247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Object 10"/>
          <p:cNvGraphicFramePr>
            <a:graphicFrameLocks noChangeAspect="1"/>
          </p:cNvGraphicFramePr>
          <p:nvPr>
            <p:extLst>
              <p:ext uri="{D42A27DB-BD31-4B8C-83A1-F6EECF244321}">
                <p14:modId xmlns:p14="http://schemas.microsoft.com/office/powerpoint/2010/main" val="726062845"/>
              </p:ext>
            </p:extLst>
          </p:nvPr>
        </p:nvGraphicFramePr>
        <p:xfrm>
          <a:off x="6091238" y="1414463"/>
          <a:ext cx="3906837" cy="711200"/>
        </p:xfrm>
        <a:graphic>
          <a:graphicData uri="http://schemas.openxmlformats.org/presentationml/2006/ole">
            <mc:AlternateContent xmlns:mc="http://schemas.openxmlformats.org/markup-compatibility/2006">
              <mc:Choice xmlns:v="urn:schemas-microsoft-com:vml" Requires="v">
                <p:oleObj spid="_x0000_s1158" name="Equation" r:id="rId3" imgW="1536480" imgH="279360" progId="Equation.DSMT4">
                  <p:embed/>
                </p:oleObj>
              </mc:Choice>
              <mc:Fallback>
                <p:oleObj name="Equation" r:id="rId3" imgW="1536480" imgH="279360" progId="Equation.DSMT4">
                  <p:embed/>
                  <p:pic>
                    <p:nvPicPr>
                      <p:cNvPr id="11" name="Object 10"/>
                      <p:cNvPicPr/>
                      <p:nvPr/>
                    </p:nvPicPr>
                    <p:blipFill>
                      <a:blip r:embed="rId4"/>
                      <a:stretch>
                        <a:fillRect/>
                      </a:stretch>
                    </p:blipFill>
                    <p:spPr>
                      <a:xfrm>
                        <a:off x="6091238" y="1414463"/>
                        <a:ext cx="3906837" cy="7112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233638605"/>
              </p:ext>
            </p:extLst>
          </p:nvPr>
        </p:nvGraphicFramePr>
        <p:xfrm>
          <a:off x="2106613" y="1416050"/>
          <a:ext cx="1131887" cy="614363"/>
        </p:xfrm>
        <a:graphic>
          <a:graphicData uri="http://schemas.openxmlformats.org/presentationml/2006/ole">
            <mc:AlternateContent xmlns:mc="http://schemas.openxmlformats.org/markup-compatibility/2006">
              <mc:Choice xmlns:v="urn:schemas-microsoft-com:vml" Requires="v">
                <p:oleObj spid="_x0000_s1159" name="Equation" r:id="rId5" imgW="444240" imgH="241200" progId="Equation.DSMT4">
                  <p:embed/>
                </p:oleObj>
              </mc:Choice>
              <mc:Fallback>
                <p:oleObj name="Equation" r:id="rId5" imgW="444240" imgH="241200" progId="Equation.DSMT4">
                  <p:embed/>
                  <p:pic>
                    <p:nvPicPr>
                      <p:cNvPr id="12" name="Object 11"/>
                      <p:cNvPicPr>
                        <a:picLocks noChangeAspect="1" noChangeArrowheads="1"/>
                      </p:cNvPicPr>
                      <p:nvPr/>
                    </p:nvPicPr>
                    <p:blipFill>
                      <a:blip r:embed="rId6"/>
                      <a:srcRect/>
                      <a:stretch>
                        <a:fillRect/>
                      </a:stretch>
                    </p:blipFill>
                    <p:spPr bwMode="auto">
                      <a:xfrm>
                        <a:off x="2106613" y="1416050"/>
                        <a:ext cx="1131887"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Oval 20"/>
          <p:cNvSpPr/>
          <p:nvPr/>
        </p:nvSpPr>
        <p:spPr>
          <a:xfrm>
            <a:off x="3247204" y="1770743"/>
            <a:ext cx="228599"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3425371" y="1988457"/>
            <a:ext cx="5402370" cy="1440543"/>
          </a:xfrm>
          <a:custGeom>
            <a:avLst/>
            <a:gdLst>
              <a:gd name="connsiteX0" fmla="*/ 0 w 6284686"/>
              <a:gd name="connsiteY0" fmla="*/ 0 h 1436914"/>
              <a:gd name="connsiteX1" fmla="*/ 1683658 w 6284686"/>
              <a:gd name="connsiteY1" fmla="*/ 798286 h 1436914"/>
              <a:gd name="connsiteX2" fmla="*/ 6284686 w 6284686"/>
              <a:gd name="connsiteY2" fmla="*/ 1436914 h 1436914"/>
            </a:gdLst>
            <a:ahLst/>
            <a:cxnLst>
              <a:cxn ang="0">
                <a:pos x="connsiteX0" y="connsiteY0"/>
              </a:cxn>
              <a:cxn ang="0">
                <a:pos x="connsiteX1" y="connsiteY1"/>
              </a:cxn>
              <a:cxn ang="0">
                <a:pos x="connsiteX2" y="connsiteY2"/>
              </a:cxn>
            </a:cxnLst>
            <a:rect l="l" t="t" r="r" b="b"/>
            <a:pathLst>
              <a:path w="6284686" h="1436914">
                <a:moveTo>
                  <a:pt x="0" y="0"/>
                </a:moveTo>
                <a:cubicBezTo>
                  <a:pt x="318105" y="279400"/>
                  <a:pt x="636210" y="558800"/>
                  <a:pt x="1683658" y="798286"/>
                </a:cubicBezTo>
                <a:cubicBezTo>
                  <a:pt x="2731106" y="1037772"/>
                  <a:pt x="4507896" y="1237343"/>
                  <a:pt x="6284686" y="1436914"/>
                </a:cubicBezTo>
              </a:path>
            </a:pathLst>
          </a:cu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3" name="Oval 52"/>
          <p:cNvSpPr/>
          <p:nvPr/>
        </p:nvSpPr>
        <p:spPr>
          <a:xfrm>
            <a:off x="5016500" y="2706914"/>
            <a:ext cx="228599"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774886" y="4917171"/>
            <a:ext cx="661029" cy="707886"/>
          </a:xfrm>
          <a:prstGeom prst="rect">
            <a:avLst/>
          </a:prstGeom>
        </p:spPr>
        <p:txBody>
          <a:bodyPr wrap="square">
            <a:spAutoFit/>
          </a:bodyPr>
          <a:lstStyle/>
          <a:p>
            <a:r>
              <a:rPr lang="el-GR" sz="4000" i="1" dirty="0">
                <a:latin typeface="Tahoma"/>
                <a:ea typeface="Tahoma"/>
                <a:cs typeface="Tahoma"/>
              </a:rPr>
              <a:t>τ</a:t>
            </a:r>
            <a:r>
              <a:rPr lang="en-US" sz="4000" baseline="36000" dirty="0">
                <a:latin typeface="Tahoma" panose="020B0604030504040204" pitchFamily="34" charset="0"/>
                <a:ea typeface="Tahoma" panose="020B0604030504040204" pitchFamily="34" charset="0"/>
                <a:cs typeface="Tahoma" panose="020B0604030504040204" pitchFamily="34" charset="0"/>
              </a:rPr>
              <a:t>*</a:t>
            </a:r>
            <a:endParaRPr lang="en-US" sz="4000" dirty="0"/>
          </a:p>
        </p:txBody>
      </p:sp>
      <p:sp>
        <p:nvSpPr>
          <p:cNvPr id="54" name="TextBox 53"/>
          <p:cNvSpPr txBox="1"/>
          <p:nvPr/>
        </p:nvSpPr>
        <p:spPr>
          <a:xfrm>
            <a:off x="8256434" y="4856610"/>
            <a:ext cx="1148125" cy="707886"/>
          </a:xfrm>
          <a:prstGeom prst="rect">
            <a:avLst/>
          </a:prstGeom>
          <a:noFill/>
        </p:spPr>
        <p:txBody>
          <a:bodyPr wrap="square" rtlCol="0">
            <a:spAutoFit/>
          </a:bodyPr>
          <a:lstStyle/>
          <a:p>
            <a:pPr algn="ctr"/>
            <a:r>
              <a:rPr lang="el-GR" sz="4000" i="1" dirty="0">
                <a:latin typeface="Tahoma"/>
                <a:ea typeface="Tahoma"/>
                <a:cs typeface="Tahoma"/>
              </a:rPr>
              <a:t>τ</a:t>
            </a:r>
            <a:r>
              <a:rPr lang="en-US" sz="4000" baseline="-25000" dirty="0">
                <a:latin typeface="Tahoma" panose="020B0604030504040204" pitchFamily="34" charset="0"/>
                <a:ea typeface="Tahoma" panose="020B0604030504040204" pitchFamily="34" charset="0"/>
                <a:cs typeface="Tahoma" panose="020B0604030504040204" pitchFamily="34" charset="0"/>
              </a:rPr>
              <a:t>t</a:t>
            </a: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55" name="TextBox 54"/>
          <p:cNvSpPr txBox="1"/>
          <p:nvPr/>
        </p:nvSpPr>
        <p:spPr>
          <a:xfrm>
            <a:off x="2633724" y="5789761"/>
            <a:ext cx="1355436" cy="830997"/>
          </a:xfrm>
          <a:prstGeom prst="rect">
            <a:avLst/>
          </a:prstGeom>
          <a:noFill/>
        </p:spPr>
        <p:txBody>
          <a:bodyPr wrap="none" rtlCol="0">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Start of</a:t>
            </a:r>
          </a:p>
          <a:p>
            <a:pPr algn="ctr"/>
            <a:r>
              <a:rPr lang="en-US" sz="2400" dirty="0">
                <a:latin typeface="Tahoma" panose="020B0604030504040204" pitchFamily="34" charset="0"/>
                <a:ea typeface="Tahoma" panose="020B0604030504040204" pitchFamily="34" charset="0"/>
                <a:cs typeface="Tahoma" panose="020B0604030504040204" pitchFamily="34" charset="0"/>
              </a:rPr>
              <a:t>Season t</a:t>
            </a:r>
          </a:p>
        </p:txBody>
      </p:sp>
      <p:sp>
        <p:nvSpPr>
          <p:cNvPr id="56" name="TextBox 55"/>
          <p:cNvSpPr txBox="1"/>
          <p:nvPr/>
        </p:nvSpPr>
        <p:spPr>
          <a:xfrm>
            <a:off x="8150023" y="5796247"/>
            <a:ext cx="1355436" cy="830997"/>
          </a:xfrm>
          <a:prstGeom prst="rect">
            <a:avLst/>
          </a:prstGeom>
          <a:noFill/>
        </p:spPr>
        <p:txBody>
          <a:bodyPr wrap="none" rtlCol="0">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End of</a:t>
            </a:r>
          </a:p>
          <a:p>
            <a:pPr algn="ctr"/>
            <a:r>
              <a:rPr lang="en-US" sz="2400" dirty="0">
                <a:latin typeface="Tahoma" panose="020B0604030504040204" pitchFamily="34" charset="0"/>
                <a:ea typeface="Tahoma" panose="020B0604030504040204" pitchFamily="34" charset="0"/>
                <a:cs typeface="Tahoma" panose="020B0604030504040204" pitchFamily="34" charset="0"/>
              </a:rPr>
              <a:t>Season t</a:t>
            </a:r>
          </a:p>
        </p:txBody>
      </p:sp>
      <p:sp>
        <p:nvSpPr>
          <p:cNvPr id="40" name="Left Brace 39"/>
          <p:cNvSpPr/>
          <p:nvPr/>
        </p:nvSpPr>
        <p:spPr>
          <a:xfrm rot="5400000">
            <a:off x="3936999" y="3550084"/>
            <a:ext cx="609600" cy="1777998"/>
          </a:xfrm>
          <a:prstGeom prst="leftBrace">
            <a:avLst>
              <a:gd name="adj1" fmla="val 25000"/>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1" name="Object 40"/>
          <p:cNvGraphicFramePr>
            <a:graphicFrameLocks noChangeAspect="1"/>
          </p:cNvGraphicFramePr>
          <p:nvPr>
            <p:extLst>
              <p:ext uri="{D42A27DB-BD31-4B8C-83A1-F6EECF244321}">
                <p14:modId xmlns:p14="http://schemas.microsoft.com/office/powerpoint/2010/main" val="231866039"/>
              </p:ext>
            </p:extLst>
          </p:nvPr>
        </p:nvGraphicFramePr>
        <p:xfrm>
          <a:off x="4100513" y="3629025"/>
          <a:ext cx="355600" cy="420688"/>
        </p:xfrm>
        <a:graphic>
          <a:graphicData uri="http://schemas.openxmlformats.org/presentationml/2006/ole">
            <mc:AlternateContent xmlns:mc="http://schemas.openxmlformats.org/markup-compatibility/2006">
              <mc:Choice xmlns:v="urn:schemas-microsoft-com:vml" Requires="v">
                <p:oleObj spid="_x0000_s1160" name="Equation" r:id="rId7" imgW="139680" imgH="164880" progId="Equation.DSMT4">
                  <p:embed/>
                </p:oleObj>
              </mc:Choice>
              <mc:Fallback>
                <p:oleObj name="Equation" r:id="rId7" imgW="139680" imgH="164880" progId="Equation.DSMT4">
                  <p:embed/>
                  <p:pic>
                    <p:nvPicPr>
                      <p:cNvPr id="41" name="Object 40"/>
                      <p:cNvPicPr>
                        <a:picLocks noChangeAspect="1" noChangeArrowheads="1"/>
                      </p:cNvPicPr>
                      <p:nvPr/>
                    </p:nvPicPr>
                    <p:blipFill>
                      <a:blip r:embed="rId8"/>
                      <a:srcRect/>
                      <a:stretch>
                        <a:fillRect/>
                      </a:stretch>
                    </p:blipFill>
                    <p:spPr bwMode="auto">
                      <a:xfrm>
                        <a:off x="4100513" y="3629025"/>
                        <a:ext cx="355600" cy="420688"/>
                      </a:xfrm>
                      <a:prstGeom prst="rect">
                        <a:avLst/>
                      </a:prstGeom>
                      <a:noFill/>
                      <a:ln>
                        <a:noFill/>
                      </a:ln>
                    </p:spPr>
                  </p:pic>
                </p:oleObj>
              </mc:Fallback>
            </mc:AlternateContent>
          </a:graphicData>
        </a:graphic>
      </p:graphicFrame>
      <p:sp>
        <p:nvSpPr>
          <p:cNvPr id="57" name="TextBox 56"/>
          <p:cNvSpPr txBox="1"/>
          <p:nvPr/>
        </p:nvSpPr>
        <p:spPr>
          <a:xfrm>
            <a:off x="5600626" y="5565415"/>
            <a:ext cx="942887" cy="461665"/>
          </a:xfrm>
          <a:prstGeom prst="rect">
            <a:avLst/>
          </a:prstGeom>
          <a:noFill/>
        </p:spPr>
        <p:txBody>
          <a:bodyPr wrap="none" rtlCol="0">
            <a:spAutoFit/>
          </a:bodyPr>
          <a:lstStyle/>
          <a:p>
            <a:pPr algn="ctr"/>
            <a:r>
              <a:rPr lang="en-US" sz="2400" b="1" dirty="0">
                <a:latin typeface="Tahoma" panose="020B0604030504040204" pitchFamily="34" charset="0"/>
                <a:ea typeface="Tahoma" panose="020B0604030504040204" pitchFamily="34" charset="0"/>
                <a:cs typeface="Tahoma" panose="020B0604030504040204" pitchFamily="34" charset="0"/>
              </a:rPr>
              <a:t>Time</a:t>
            </a:r>
          </a:p>
        </p:txBody>
      </p:sp>
      <p:sp>
        <p:nvSpPr>
          <p:cNvPr id="58" name="TextBox 57"/>
          <p:cNvSpPr txBox="1"/>
          <p:nvPr/>
        </p:nvSpPr>
        <p:spPr>
          <a:xfrm>
            <a:off x="1727308" y="2980051"/>
            <a:ext cx="1422184" cy="830997"/>
          </a:xfrm>
          <a:prstGeom prst="rect">
            <a:avLst/>
          </a:prstGeom>
          <a:noFill/>
        </p:spPr>
        <p:txBody>
          <a:bodyPr wrap="none" rtlCol="0">
            <a:spAutoFit/>
          </a:bodyPr>
          <a:lstStyle/>
          <a:p>
            <a:pPr algn="ctr"/>
            <a:r>
              <a:rPr lang="en-US" sz="2400" b="1" dirty="0">
                <a:latin typeface="Tahoma" panose="020B0604030504040204" pitchFamily="34" charset="0"/>
                <a:ea typeface="Tahoma" panose="020B0604030504040204" pitchFamily="34" charset="0"/>
                <a:cs typeface="Tahoma" panose="020B0604030504040204" pitchFamily="34" charset="0"/>
              </a:rPr>
              <a:t>Number</a:t>
            </a:r>
          </a:p>
          <a:p>
            <a:pPr algn="ctr"/>
            <a:r>
              <a:rPr lang="en-US" sz="2400" b="1" dirty="0">
                <a:latin typeface="Tahoma" panose="020B0604030504040204" pitchFamily="34" charset="0"/>
                <a:ea typeface="Tahoma" panose="020B0604030504040204" pitchFamily="34" charset="0"/>
                <a:cs typeface="Tahoma" panose="020B0604030504040204" pitchFamily="34" charset="0"/>
              </a:rPr>
              <a:t>of Fish</a:t>
            </a:r>
          </a:p>
        </p:txBody>
      </p:sp>
      <p:sp>
        <p:nvSpPr>
          <p:cNvPr id="59" name="Oval 58"/>
          <p:cNvSpPr/>
          <p:nvPr/>
        </p:nvSpPr>
        <p:spPr>
          <a:xfrm>
            <a:off x="8724900" y="3314700"/>
            <a:ext cx="228599"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a:extLst>
              <a:ext uri="{FF2B5EF4-FFF2-40B4-BE49-F238E27FC236}">
                <a16:creationId xmlns:a16="http://schemas.microsoft.com/office/drawing/2014/main" id="{7A55E577-F033-4336-8B07-3A2B2CCF8CA7}"/>
              </a:ext>
            </a:extLst>
          </p:cNvPr>
          <p:cNvGraphicFramePr>
            <a:graphicFrameLocks noChangeAspect="1"/>
          </p:cNvGraphicFramePr>
          <p:nvPr>
            <p:extLst>
              <p:ext uri="{D42A27DB-BD31-4B8C-83A1-F6EECF244321}">
                <p14:modId xmlns:p14="http://schemas.microsoft.com/office/powerpoint/2010/main" val="1462761306"/>
              </p:ext>
            </p:extLst>
          </p:nvPr>
        </p:nvGraphicFramePr>
        <p:xfrm>
          <a:off x="9009116" y="3099762"/>
          <a:ext cx="1455576" cy="658475"/>
        </p:xfrm>
        <a:graphic>
          <a:graphicData uri="http://schemas.openxmlformats.org/presentationml/2006/ole">
            <mc:AlternateContent xmlns:mc="http://schemas.openxmlformats.org/markup-compatibility/2006">
              <mc:Choice xmlns:v="urn:schemas-microsoft-com:vml" Requires="v">
                <p:oleObj spid="_x0000_s1161" name="Equation" r:id="rId9" imgW="533160" imgH="241200" progId="Equation.DSMT4">
                  <p:embed/>
                </p:oleObj>
              </mc:Choice>
              <mc:Fallback>
                <p:oleObj name="Equation" r:id="rId9" imgW="533160" imgH="241200" progId="Equation.DSMT4">
                  <p:embed/>
                  <p:pic>
                    <p:nvPicPr>
                      <p:cNvPr id="0" name=""/>
                      <p:cNvPicPr/>
                      <p:nvPr/>
                    </p:nvPicPr>
                    <p:blipFill>
                      <a:blip r:embed="rId10"/>
                      <a:stretch>
                        <a:fillRect/>
                      </a:stretch>
                    </p:blipFill>
                    <p:spPr>
                      <a:xfrm>
                        <a:off x="9009116" y="3099762"/>
                        <a:ext cx="1455576" cy="658475"/>
                      </a:xfrm>
                      <a:prstGeom prst="rect">
                        <a:avLst/>
                      </a:prstGeom>
                    </p:spPr>
                  </p:pic>
                </p:oleObj>
              </mc:Fallback>
            </mc:AlternateContent>
          </a:graphicData>
        </a:graphic>
      </p:graphicFrame>
    </p:spTree>
    <p:extLst>
      <p:ext uri="{BB962C8B-B14F-4D97-AF65-F5344CB8AC3E}">
        <p14:creationId xmlns:p14="http://schemas.microsoft.com/office/powerpoint/2010/main" val="355164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7731612" y="5324518"/>
            <a:ext cx="1469808" cy="1374306"/>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10822391" y="4078450"/>
            <a:ext cx="1307519" cy="2694091"/>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9270894" y="3538493"/>
            <a:ext cx="1418238" cy="2732593"/>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7740750" y="3095416"/>
            <a:ext cx="1287746" cy="1953764"/>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6054867" y="3419121"/>
            <a:ext cx="1422132" cy="2635157"/>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4626458" y="2117557"/>
            <a:ext cx="1311427" cy="4306131"/>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3184415" y="3081881"/>
            <a:ext cx="1240137" cy="3776119"/>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666580" y="3886118"/>
            <a:ext cx="1315930" cy="2629192"/>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21272" y="3002602"/>
            <a:ext cx="1238677" cy="3707686"/>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04306" y="3144849"/>
            <a:ext cx="1087655" cy="1058779"/>
          </a:xfrm>
          <a:prstGeom prst="ellipse">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6436" y="3325942"/>
            <a:ext cx="683393" cy="584775"/>
          </a:xfrm>
          <a:prstGeom prst="rect">
            <a:avLst/>
          </a:prstGeom>
          <a:noFill/>
        </p:spPr>
        <p:txBody>
          <a:bodyPr wrap="square" rtlCol="0">
            <a:spAutoFit/>
          </a:bodyPr>
          <a:lstStyle/>
          <a:p>
            <a:r>
              <a:rPr lang="en-US" sz="3200" dirty="0"/>
              <a:t>F1</a:t>
            </a:r>
          </a:p>
        </p:txBody>
      </p:sp>
      <p:sp>
        <p:nvSpPr>
          <p:cNvPr id="7" name="Oval 6"/>
          <p:cNvSpPr/>
          <p:nvPr/>
        </p:nvSpPr>
        <p:spPr>
          <a:xfrm>
            <a:off x="1787773" y="4108061"/>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97126" y="4329194"/>
            <a:ext cx="683393" cy="584775"/>
          </a:xfrm>
          <a:prstGeom prst="rect">
            <a:avLst/>
          </a:prstGeom>
          <a:noFill/>
        </p:spPr>
        <p:txBody>
          <a:bodyPr wrap="square" rtlCol="0">
            <a:spAutoFit/>
          </a:bodyPr>
          <a:lstStyle/>
          <a:p>
            <a:r>
              <a:rPr lang="en-US" sz="3200" dirty="0"/>
              <a:t>F2</a:t>
            </a:r>
          </a:p>
        </p:txBody>
      </p:sp>
      <p:sp>
        <p:nvSpPr>
          <p:cNvPr id="9" name="Oval 8"/>
          <p:cNvSpPr/>
          <p:nvPr/>
        </p:nvSpPr>
        <p:spPr>
          <a:xfrm>
            <a:off x="3253870" y="3299286"/>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456000" y="3480379"/>
            <a:ext cx="683393" cy="584775"/>
          </a:xfrm>
          <a:prstGeom prst="rect">
            <a:avLst/>
          </a:prstGeom>
          <a:noFill/>
        </p:spPr>
        <p:txBody>
          <a:bodyPr wrap="square" rtlCol="0">
            <a:spAutoFit/>
          </a:bodyPr>
          <a:lstStyle/>
          <a:p>
            <a:r>
              <a:rPr lang="en-US" sz="3200" dirty="0"/>
              <a:t>F4</a:t>
            </a:r>
          </a:p>
        </p:txBody>
      </p:sp>
      <p:sp>
        <p:nvSpPr>
          <p:cNvPr id="11" name="Oval 10"/>
          <p:cNvSpPr/>
          <p:nvPr/>
        </p:nvSpPr>
        <p:spPr>
          <a:xfrm>
            <a:off x="4754958" y="2177742"/>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966027" y="2388916"/>
            <a:ext cx="683393" cy="584775"/>
          </a:xfrm>
          <a:prstGeom prst="rect">
            <a:avLst/>
          </a:prstGeom>
          <a:noFill/>
        </p:spPr>
        <p:txBody>
          <a:bodyPr wrap="square" rtlCol="0">
            <a:spAutoFit/>
          </a:bodyPr>
          <a:lstStyle/>
          <a:p>
            <a:r>
              <a:rPr lang="en-US" sz="3200" dirty="0"/>
              <a:t>F5</a:t>
            </a:r>
          </a:p>
        </p:txBody>
      </p:sp>
      <p:sp>
        <p:nvSpPr>
          <p:cNvPr id="13" name="Oval 12"/>
          <p:cNvSpPr/>
          <p:nvPr/>
        </p:nvSpPr>
        <p:spPr>
          <a:xfrm>
            <a:off x="7827379" y="3236521"/>
            <a:ext cx="1087655" cy="1058779"/>
          </a:xfrm>
          <a:prstGeom prst="ellipse">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947684" y="3462470"/>
            <a:ext cx="986596" cy="584775"/>
          </a:xfrm>
          <a:prstGeom prst="rect">
            <a:avLst/>
          </a:prstGeom>
          <a:noFill/>
        </p:spPr>
        <p:txBody>
          <a:bodyPr wrap="square" rtlCol="0">
            <a:spAutoFit/>
          </a:bodyPr>
          <a:lstStyle/>
          <a:p>
            <a:r>
              <a:rPr lang="en-US" sz="3200" dirty="0"/>
              <a:t>F14</a:t>
            </a:r>
          </a:p>
        </p:txBody>
      </p:sp>
      <p:sp>
        <p:nvSpPr>
          <p:cNvPr id="15" name="Oval 14"/>
          <p:cNvSpPr/>
          <p:nvPr/>
        </p:nvSpPr>
        <p:spPr>
          <a:xfrm>
            <a:off x="10913829" y="4204698"/>
            <a:ext cx="1087655" cy="1058779"/>
          </a:xfrm>
          <a:prstGeom prst="ellipse">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989322" y="4403922"/>
            <a:ext cx="1049157" cy="584775"/>
          </a:xfrm>
          <a:prstGeom prst="rect">
            <a:avLst/>
          </a:prstGeom>
          <a:noFill/>
        </p:spPr>
        <p:txBody>
          <a:bodyPr wrap="square" rtlCol="0">
            <a:spAutoFit/>
          </a:bodyPr>
          <a:lstStyle/>
          <a:p>
            <a:r>
              <a:rPr lang="en-US" sz="3200" dirty="0"/>
              <a:t>F18</a:t>
            </a:r>
          </a:p>
        </p:txBody>
      </p:sp>
      <p:sp>
        <p:nvSpPr>
          <p:cNvPr id="17" name="Oval 16"/>
          <p:cNvSpPr/>
          <p:nvPr/>
        </p:nvSpPr>
        <p:spPr>
          <a:xfrm>
            <a:off x="9424615" y="3721373"/>
            <a:ext cx="1087655" cy="1058779"/>
          </a:xfrm>
          <a:prstGeom prst="ellipse">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525679" y="3910304"/>
            <a:ext cx="996212" cy="584775"/>
          </a:xfrm>
          <a:prstGeom prst="rect">
            <a:avLst/>
          </a:prstGeom>
          <a:noFill/>
        </p:spPr>
        <p:txBody>
          <a:bodyPr wrap="square" rtlCol="0">
            <a:spAutoFit/>
          </a:bodyPr>
          <a:lstStyle/>
          <a:p>
            <a:r>
              <a:rPr lang="en-US" sz="3200" dirty="0"/>
              <a:t>F16</a:t>
            </a:r>
          </a:p>
        </p:txBody>
      </p:sp>
      <p:sp>
        <p:nvSpPr>
          <p:cNvPr id="19" name="Oval 18"/>
          <p:cNvSpPr/>
          <p:nvPr/>
        </p:nvSpPr>
        <p:spPr>
          <a:xfrm>
            <a:off x="7940841" y="5425496"/>
            <a:ext cx="1087655" cy="1058779"/>
          </a:xfrm>
          <a:prstGeom prst="ellipse">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029877" y="5653761"/>
            <a:ext cx="938472" cy="584775"/>
          </a:xfrm>
          <a:prstGeom prst="rect">
            <a:avLst/>
          </a:prstGeom>
          <a:noFill/>
        </p:spPr>
        <p:txBody>
          <a:bodyPr wrap="square" rtlCol="0">
            <a:spAutoFit/>
          </a:bodyPr>
          <a:lstStyle/>
          <a:p>
            <a:r>
              <a:rPr lang="en-US" sz="3200" dirty="0"/>
              <a:t>F13</a:t>
            </a:r>
          </a:p>
        </p:txBody>
      </p:sp>
      <p:sp>
        <p:nvSpPr>
          <p:cNvPr id="24" name="TextBox 23"/>
          <p:cNvSpPr txBox="1"/>
          <p:nvPr/>
        </p:nvSpPr>
        <p:spPr>
          <a:xfrm>
            <a:off x="2023597" y="5223635"/>
            <a:ext cx="683393" cy="584775"/>
          </a:xfrm>
          <a:prstGeom prst="rect">
            <a:avLst/>
          </a:prstGeom>
          <a:noFill/>
        </p:spPr>
        <p:txBody>
          <a:bodyPr wrap="square" rtlCol="0">
            <a:spAutoFit/>
          </a:bodyPr>
          <a:lstStyle/>
          <a:p>
            <a:r>
              <a:rPr lang="en-US" sz="3200" dirty="0"/>
              <a:t>F3</a:t>
            </a:r>
          </a:p>
        </p:txBody>
      </p:sp>
      <p:sp>
        <p:nvSpPr>
          <p:cNvPr id="25" name="TextBox 24"/>
          <p:cNvSpPr txBox="1"/>
          <p:nvPr/>
        </p:nvSpPr>
        <p:spPr>
          <a:xfrm>
            <a:off x="2038034" y="5785062"/>
            <a:ext cx="683393" cy="584775"/>
          </a:xfrm>
          <a:prstGeom prst="rect">
            <a:avLst/>
          </a:prstGeom>
          <a:noFill/>
        </p:spPr>
        <p:txBody>
          <a:bodyPr wrap="square" rtlCol="0">
            <a:spAutoFit/>
          </a:bodyPr>
          <a:lstStyle/>
          <a:p>
            <a:r>
              <a:rPr lang="en-US" sz="3200" dirty="0"/>
              <a:t>F7</a:t>
            </a:r>
          </a:p>
        </p:txBody>
      </p:sp>
      <p:sp>
        <p:nvSpPr>
          <p:cNvPr id="28" name="TextBox 27"/>
          <p:cNvSpPr txBox="1"/>
          <p:nvPr/>
        </p:nvSpPr>
        <p:spPr>
          <a:xfrm>
            <a:off x="399360" y="4269639"/>
            <a:ext cx="1011851" cy="584775"/>
          </a:xfrm>
          <a:prstGeom prst="rect">
            <a:avLst/>
          </a:prstGeom>
          <a:noFill/>
        </p:spPr>
        <p:txBody>
          <a:bodyPr wrap="square" rtlCol="0">
            <a:spAutoFit/>
          </a:bodyPr>
          <a:lstStyle/>
          <a:p>
            <a:r>
              <a:rPr lang="en-US" sz="3200" dirty="0"/>
              <a:t>F22</a:t>
            </a:r>
          </a:p>
        </p:txBody>
      </p:sp>
      <p:sp>
        <p:nvSpPr>
          <p:cNvPr id="29" name="TextBox 28"/>
          <p:cNvSpPr txBox="1"/>
          <p:nvPr/>
        </p:nvSpPr>
        <p:spPr>
          <a:xfrm>
            <a:off x="418010" y="4824529"/>
            <a:ext cx="934857" cy="584775"/>
          </a:xfrm>
          <a:prstGeom prst="rect">
            <a:avLst/>
          </a:prstGeom>
          <a:noFill/>
        </p:spPr>
        <p:txBody>
          <a:bodyPr wrap="square" rtlCol="0">
            <a:spAutoFit/>
          </a:bodyPr>
          <a:lstStyle/>
          <a:p>
            <a:r>
              <a:rPr lang="en-US" sz="3200" dirty="0"/>
              <a:t>F24</a:t>
            </a:r>
          </a:p>
        </p:txBody>
      </p:sp>
      <p:sp>
        <p:nvSpPr>
          <p:cNvPr id="30" name="TextBox 29"/>
          <p:cNvSpPr txBox="1"/>
          <p:nvPr/>
        </p:nvSpPr>
        <p:spPr>
          <a:xfrm>
            <a:off x="543743" y="5448303"/>
            <a:ext cx="683393" cy="584775"/>
          </a:xfrm>
          <a:prstGeom prst="rect">
            <a:avLst/>
          </a:prstGeom>
          <a:noFill/>
        </p:spPr>
        <p:txBody>
          <a:bodyPr wrap="square" rtlCol="0">
            <a:spAutoFit/>
          </a:bodyPr>
          <a:lstStyle/>
          <a:p>
            <a:r>
              <a:rPr lang="en-US" sz="3200" dirty="0"/>
              <a:t>S1</a:t>
            </a:r>
          </a:p>
        </p:txBody>
      </p:sp>
      <p:sp>
        <p:nvSpPr>
          <p:cNvPr id="31" name="TextBox 30"/>
          <p:cNvSpPr txBox="1"/>
          <p:nvPr/>
        </p:nvSpPr>
        <p:spPr>
          <a:xfrm>
            <a:off x="529304" y="5946160"/>
            <a:ext cx="683393" cy="584775"/>
          </a:xfrm>
          <a:prstGeom prst="rect">
            <a:avLst/>
          </a:prstGeom>
          <a:noFill/>
        </p:spPr>
        <p:txBody>
          <a:bodyPr wrap="square" rtlCol="0">
            <a:spAutoFit/>
          </a:bodyPr>
          <a:lstStyle/>
          <a:p>
            <a:r>
              <a:rPr lang="en-US" sz="3200" dirty="0"/>
              <a:t>S5</a:t>
            </a:r>
          </a:p>
        </p:txBody>
      </p:sp>
      <p:sp>
        <p:nvSpPr>
          <p:cNvPr id="38" name="TextBox 37"/>
          <p:cNvSpPr txBox="1"/>
          <p:nvPr/>
        </p:nvSpPr>
        <p:spPr>
          <a:xfrm>
            <a:off x="4970834" y="3301343"/>
            <a:ext cx="770024" cy="584775"/>
          </a:xfrm>
          <a:prstGeom prst="rect">
            <a:avLst/>
          </a:prstGeom>
          <a:noFill/>
        </p:spPr>
        <p:txBody>
          <a:bodyPr wrap="square" rtlCol="0">
            <a:spAutoFit/>
          </a:bodyPr>
          <a:lstStyle/>
          <a:p>
            <a:r>
              <a:rPr lang="en-US" sz="3200" dirty="0"/>
              <a:t>F9</a:t>
            </a:r>
          </a:p>
        </p:txBody>
      </p:sp>
      <p:sp>
        <p:nvSpPr>
          <p:cNvPr id="39" name="TextBox 38"/>
          <p:cNvSpPr txBox="1"/>
          <p:nvPr/>
        </p:nvSpPr>
        <p:spPr>
          <a:xfrm>
            <a:off x="4850519" y="3853337"/>
            <a:ext cx="991412" cy="584775"/>
          </a:xfrm>
          <a:prstGeom prst="rect">
            <a:avLst/>
          </a:prstGeom>
          <a:noFill/>
        </p:spPr>
        <p:txBody>
          <a:bodyPr wrap="square" rtlCol="0">
            <a:spAutoFit/>
          </a:bodyPr>
          <a:lstStyle/>
          <a:p>
            <a:r>
              <a:rPr lang="en-US" sz="3200" dirty="0"/>
              <a:t>F23</a:t>
            </a:r>
          </a:p>
        </p:txBody>
      </p:sp>
      <p:sp>
        <p:nvSpPr>
          <p:cNvPr id="40" name="TextBox 39"/>
          <p:cNvSpPr txBox="1"/>
          <p:nvPr/>
        </p:nvSpPr>
        <p:spPr>
          <a:xfrm>
            <a:off x="4857739" y="4487645"/>
            <a:ext cx="1041947" cy="584775"/>
          </a:xfrm>
          <a:prstGeom prst="rect">
            <a:avLst/>
          </a:prstGeom>
          <a:noFill/>
        </p:spPr>
        <p:txBody>
          <a:bodyPr wrap="square" rtlCol="0">
            <a:spAutoFit/>
          </a:bodyPr>
          <a:lstStyle/>
          <a:p>
            <a:r>
              <a:rPr lang="en-US" sz="3200" dirty="0"/>
              <a:t>F25</a:t>
            </a:r>
          </a:p>
        </p:txBody>
      </p:sp>
      <p:sp>
        <p:nvSpPr>
          <p:cNvPr id="41" name="TextBox 40"/>
          <p:cNvSpPr txBox="1"/>
          <p:nvPr/>
        </p:nvSpPr>
        <p:spPr>
          <a:xfrm>
            <a:off x="5029796" y="5026589"/>
            <a:ext cx="697831" cy="584775"/>
          </a:xfrm>
          <a:prstGeom prst="rect">
            <a:avLst/>
          </a:prstGeom>
          <a:noFill/>
        </p:spPr>
        <p:txBody>
          <a:bodyPr wrap="square" rtlCol="0">
            <a:spAutoFit/>
          </a:bodyPr>
          <a:lstStyle/>
          <a:p>
            <a:r>
              <a:rPr lang="en-US" sz="3200" dirty="0"/>
              <a:t>S2</a:t>
            </a:r>
          </a:p>
        </p:txBody>
      </p:sp>
      <p:sp>
        <p:nvSpPr>
          <p:cNvPr id="43" name="TextBox 42"/>
          <p:cNvSpPr txBox="1"/>
          <p:nvPr/>
        </p:nvSpPr>
        <p:spPr>
          <a:xfrm>
            <a:off x="7947684" y="4297932"/>
            <a:ext cx="967350" cy="584775"/>
          </a:xfrm>
          <a:prstGeom prst="rect">
            <a:avLst/>
          </a:prstGeom>
          <a:noFill/>
        </p:spPr>
        <p:txBody>
          <a:bodyPr wrap="square" rtlCol="0">
            <a:spAutoFit/>
          </a:bodyPr>
          <a:lstStyle/>
          <a:p>
            <a:r>
              <a:rPr lang="en-US" sz="3200" dirty="0"/>
              <a:t>F20</a:t>
            </a:r>
          </a:p>
        </p:txBody>
      </p:sp>
      <p:sp>
        <p:nvSpPr>
          <p:cNvPr id="48" name="TextBox 47"/>
          <p:cNvSpPr txBox="1"/>
          <p:nvPr/>
        </p:nvSpPr>
        <p:spPr>
          <a:xfrm>
            <a:off x="11071144" y="5340244"/>
            <a:ext cx="1058767" cy="584775"/>
          </a:xfrm>
          <a:prstGeom prst="rect">
            <a:avLst/>
          </a:prstGeom>
          <a:noFill/>
        </p:spPr>
        <p:txBody>
          <a:bodyPr wrap="square" rtlCol="0">
            <a:spAutoFit/>
          </a:bodyPr>
          <a:lstStyle/>
          <a:p>
            <a:r>
              <a:rPr lang="en-US" sz="3200" dirty="0"/>
              <a:t>F19</a:t>
            </a:r>
          </a:p>
        </p:txBody>
      </p:sp>
      <p:sp>
        <p:nvSpPr>
          <p:cNvPr id="49" name="TextBox 48"/>
          <p:cNvSpPr txBox="1"/>
          <p:nvPr/>
        </p:nvSpPr>
        <p:spPr>
          <a:xfrm>
            <a:off x="11178226" y="5952239"/>
            <a:ext cx="885525" cy="584775"/>
          </a:xfrm>
          <a:prstGeom prst="rect">
            <a:avLst/>
          </a:prstGeom>
          <a:noFill/>
        </p:spPr>
        <p:txBody>
          <a:bodyPr wrap="square" rtlCol="0">
            <a:spAutoFit/>
          </a:bodyPr>
          <a:lstStyle/>
          <a:p>
            <a:r>
              <a:rPr lang="en-US" sz="3200" dirty="0"/>
              <a:t>S4</a:t>
            </a:r>
          </a:p>
        </p:txBody>
      </p:sp>
      <p:sp>
        <p:nvSpPr>
          <p:cNvPr id="53" name="TextBox 52"/>
          <p:cNvSpPr txBox="1"/>
          <p:nvPr/>
        </p:nvSpPr>
        <p:spPr>
          <a:xfrm>
            <a:off x="9492002" y="4803767"/>
            <a:ext cx="952911" cy="584775"/>
          </a:xfrm>
          <a:prstGeom prst="rect">
            <a:avLst/>
          </a:prstGeom>
          <a:noFill/>
        </p:spPr>
        <p:txBody>
          <a:bodyPr wrap="square" rtlCol="0">
            <a:spAutoFit/>
          </a:bodyPr>
          <a:lstStyle/>
          <a:p>
            <a:r>
              <a:rPr lang="en-US" sz="3200" dirty="0"/>
              <a:t>F17</a:t>
            </a:r>
          </a:p>
        </p:txBody>
      </p:sp>
      <p:sp>
        <p:nvSpPr>
          <p:cNvPr id="57" name="TextBox 56"/>
          <p:cNvSpPr txBox="1"/>
          <p:nvPr/>
        </p:nvSpPr>
        <p:spPr>
          <a:xfrm>
            <a:off x="5005737" y="5557295"/>
            <a:ext cx="1015475" cy="584775"/>
          </a:xfrm>
          <a:prstGeom prst="rect">
            <a:avLst/>
          </a:prstGeom>
          <a:noFill/>
        </p:spPr>
        <p:txBody>
          <a:bodyPr wrap="square" rtlCol="0">
            <a:spAutoFit/>
          </a:bodyPr>
          <a:lstStyle/>
          <a:p>
            <a:r>
              <a:rPr lang="en-US" sz="3200" dirty="0"/>
              <a:t>S6</a:t>
            </a:r>
          </a:p>
        </p:txBody>
      </p:sp>
      <p:sp>
        <p:nvSpPr>
          <p:cNvPr id="51" name="Oval 50"/>
          <p:cNvSpPr/>
          <p:nvPr/>
        </p:nvSpPr>
        <p:spPr>
          <a:xfrm>
            <a:off x="6209341" y="3624281"/>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418227" y="3861284"/>
            <a:ext cx="683393" cy="584775"/>
          </a:xfrm>
          <a:prstGeom prst="rect">
            <a:avLst/>
          </a:prstGeom>
          <a:noFill/>
        </p:spPr>
        <p:txBody>
          <a:bodyPr wrap="square" rtlCol="0">
            <a:spAutoFit/>
          </a:bodyPr>
          <a:lstStyle/>
          <a:p>
            <a:r>
              <a:rPr lang="en-US" sz="3200" dirty="0"/>
              <a:t>F6</a:t>
            </a:r>
          </a:p>
        </p:txBody>
      </p:sp>
      <p:sp>
        <p:nvSpPr>
          <p:cNvPr id="56" name="TextBox 55"/>
          <p:cNvSpPr txBox="1"/>
          <p:nvPr/>
        </p:nvSpPr>
        <p:spPr>
          <a:xfrm>
            <a:off x="6335209" y="4762603"/>
            <a:ext cx="934856" cy="584775"/>
          </a:xfrm>
          <a:prstGeom prst="rect">
            <a:avLst/>
          </a:prstGeom>
          <a:noFill/>
        </p:spPr>
        <p:txBody>
          <a:bodyPr wrap="square" rtlCol="0">
            <a:spAutoFit/>
          </a:bodyPr>
          <a:lstStyle/>
          <a:p>
            <a:r>
              <a:rPr lang="en-US" sz="3200" dirty="0"/>
              <a:t>F10</a:t>
            </a:r>
          </a:p>
        </p:txBody>
      </p:sp>
      <p:sp>
        <p:nvSpPr>
          <p:cNvPr id="58" name="TextBox 57"/>
          <p:cNvSpPr txBox="1"/>
          <p:nvPr/>
        </p:nvSpPr>
        <p:spPr>
          <a:xfrm>
            <a:off x="6335209" y="5324030"/>
            <a:ext cx="934856" cy="584775"/>
          </a:xfrm>
          <a:prstGeom prst="rect">
            <a:avLst/>
          </a:prstGeom>
          <a:noFill/>
        </p:spPr>
        <p:txBody>
          <a:bodyPr wrap="square" rtlCol="0">
            <a:spAutoFit/>
          </a:bodyPr>
          <a:lstStyle/>
          <a:p>
            <a:r>
              <a:rPr lang="en-US" sz="3200" dirty="0"/>
              <a:t>F11</a:t>
            </a:r>
          </a:p>
        </p:txBody>
      </p:sp>
      <p:sp>
        <p:nvSpPr>
          <p:cNvPr id="59" name="TextBox 58"/>
          <p:cNvSpPr txBox="1"/>
          <p:nvPr/>
        </p:nvSpPr>
        <p:spPr>
          <a:xfrm>
            <a:off x="9684495" y="5375866"/>
            <a:ext cx="952911" cy="584775"/>
          </a:xfrm>
          <a:prstGeom prst="rect">
            <a:avLst/>
          </a:prstGeom>
          <a:noFill/>
        </p:spPr>
        <p:txBody>
          <a:bodyPr wrap="square" rtlCol="0">
            <a:spAutoFit/>
          </a:bodyPr>
          <a:lstStyle/>
          <a:p>
            <a:r>
              <a:rPr lang="en-US" sz="3200" dirty="0"/>
              <a:t>S3</a:t>
            </a:r>
          </a:p>
        </p:txBody>
      </p:sp>
      <p:sp>
        <p:nvSpPr>
          <p:cNvPr id="66" name="TextBox 65"/>
          <p:cNvSpPr txBox="1"/>
          <p:nvPr/>
        </p:nvSpPr>
        <p:spPr>
          <a:xfrm>
            <a:off x="3469548" y="4414860"/>
            <a:ext cx="703241" cy="584775"/>
          </a:xfrm>
          <a:prstGeom prst="rect">
            <a:avLst/>
          </a:prstGeom>
          <a:noFill/>
        </p:spPr>
        <p:txBody>
          <a:bodyPr wrap="square" rtlCol="0">
            <a:spAutoFit/>
          </a:bodyPr>
          <a:lstStyle/>
          <a:p>
            <a:r>
              <a:rPr lang="en-US" sz="3200" dirty="0"/>
              <a:t>F8</a:t>
            </a:r>
          </a:p>
        </p:txBody>
      </p:sp>
      <p:sp>
        <p:nvSpPr>
          <p:cNvPr id="67" name="TextBox 66"/>
          <p:cNvSpPr txBox="1"/>
          <p:nvPr/>
        </p:nvSpPr>
        <p:spPr>
          <a:xfrm>
            <a:off x="3382613" y="4967859"/>
            <a:ext cx="934857" cy="584775"/>
          </a:xfrm>
          <a:prstGeom prst="rect">
            <a:avLst/>
          </a:prstGeom>
          <a:noFill/>
        </p:spPr>
        <p:txBody>
          <a:bodyPr wrap="square" rtlCol="0">
            <a:spAutoFit/>
          </a:bodyPr>
          <a:lstStyle/>
          <a:p>
            <a:r>
              <a:rPr lang="en-US" sz="3200" dirty="0"/>
              <a:t>F12</a:t>
            </a:r>
          </a:p>
        </p:txBody>
      </p:sp>
      <p:sp>
        <p:nvSpPr>
          <p:cNvPr id="68" name="TextBox 67"/>
          <p:cNvSpPr txBox="1"/>
          <p:nvPr/>
        </p:nvSpPr>
        <p:spPr>
          <a:xfrm>
            <a:off x="3347708" y="5505662"/>
            <a:ext cx="1015479" cy="584775"/>
          </a:xfrm>
          <a:prstGeom prst="rect">
            <a:avLst/>
          </a:prstGeom>
          <a:noFill/>
        </p:spPr>
        <p:txBody>
          <a:bodyPr wrap="square" rtlCol="0">
            <a:spAutoFit/>
          </a:bodyPr>
          <a:lstStyle/>
          <a:p>
            <a:r>
              <a:rPr lang="en-US" sz="3200" dirty="0"/>
              <a:t>F15</a:t>
            </a:r>
          </a:p>
        </p:txBody>
      </p:sp>
      <p:sp>
        <p:nvSpPr>
          <p:cNvPr id="69" name="TextBox 68"/>
          <p:cNvSpPr txBox="1"/>
          <p:nvPr/>
        </p:nvSpPr>
        <p:spPr>
          <a:xfrm>
            <a:off x="3382613" y="6089490"/>
            <a:ext cx="958912" cy="584775"/>
          </a:xfrm>
          <a:prstGeom prst="rect">
            <a:avLst/>
          </a:prstGeom>
          <a:noFill/>
        </p:spPr>
        <p:txBody>
          <a:bodyPr wrap="square" rtlCol="0">
            <a:spAutoFit/>
          </a:bodyPr>
          <a:lstStyle/>
          <a:p>
            <a:r>
              <a:rPr lang="en-US" sz="3200" dirty="0"/>
              <a:t>F21</a:t>
            </a:r>
          </a:p>
        </p:txBody>
      </p:sp>
      <p:sp>
        <p:nvSpPr>
          <p:cNvPr id="62" name="TextBox 61"/>
          <p:cNvSpPr txBox="1"/>
          <p:nvPr/>
        </p:nvSpPr>
        <p:spPr>
          <a:xfrm>
            <a:off x="0" y="61819"/>
            <a:ext cx="12192000" cy="523220"/>
          </a:xfrm>
          <a:prstGeom prst="rect">
            <a:avLst/>
          </a:prstGeom>
          <a:noFill/>
        </p:spPr>
        <p:txBody>
          <a:bodyPr wrap="square" rtlCol="0">
            <a:spAutoFit/>
          </a:bodyPr>
          <a:lstStyle/>
          <a:p>
            <a:r>
              <a:rPr lang="en-US" sz="2800" b="1" dirty="0"/>
              <a:t>Base Model Setup: Fishery selectivity mirroring by fleet in the 2023 Assessment</a:t>
            </a:r>
            <a:endParaRPr lang="en-US" sz="2800" dirty="0"/>
          </a:p>
        </p:txBody>
      </p:sp>
      <p:sp>
        <p:nvSpPr>
          <p:cNvPr id="63" name="TextBox 62"/>
          <p:cNvSpPr txBox="1"/>
          <p:nvPr/>
        </p:nvSpPr>
        <p:spPr>
          <a:xfrm>
            <a:off x="318311" y="788374"/>
            <a:ext cx="11811599" cy="830997"/>
          </a:xfrm>
          <a:prstGeom prst="rect">
            <a:avLst/>
          </a:prstGeom>
          <a:noFill/>
        </p:spPr>
        <p:txBody>
          <a:bodyPr wrap="square" rtlCol="0">
            <a:spAutoFit/>
          </a:bodyPr>
          <a:lstStyle/>
          <a:p>
            <a:r>
              <a:rPr lang="en-US" sz="2400" b="1" dirty="0"/>
              <a:t>Objects are: Fleets</a:t>
            </a:r>
            <a:r>
              <a:rPr lang="en-US" sz="2400" dirty="0"/>
              <a:t> (F(.)) and </a:t>
            </a:r>
            <a:r>
              <a:rPr lang="en-US" sz="2400" b="1" dirty="0"/>
              <a:t>CPUE indices </a:t>
            </a:r>
            <a:r>
              <a:rPr lang="en-US" sz="2400" dirty="0"/>
              <a:t>(S(.)) with representative size composition data </a:t>
            </a:r>
            <a:r>
              <a:rPr lang="en-US" sz="2400" b="1" dirty="0"/>
              <a:t>Hyperedges are: Sets of fleets or indices </a:t>
            </a:r>
            <a:r>
              <a:rPr lang="en-US" sz="2400" dirty="0"/>
              <a:t>mirrored to one selectivity in yellow shaded figures</a:t>
            </a:r>
            <a:endParaRPr lang="en-US" sz="2400" baseline="-25000" dirty="0"/>
          </a:p>
        </p:txBody>
      </p:sp>
      <p:sp>
        <p:nvSpPr>
          <p:cNvPr id="64" name="TextBox 63"/>
          <p:cNvSpPr txBox="1"/>
          <p:nvPr/>
        </p:nvSpPr>
        <p:spPr>
          <a:xfrm>
            <a:off x="9234071" y="2880354"/>
            <a:ext cx="1491883" cy="646331"/>
          </a:xfrm>
          <a:prstGeom prst="rect">
            <a:avLst/>
          </a:prstGeom>
          <a:noFill/>
        </p:spPr>
        <p:txBody>
          <a:bodyPr wrap="square" rtlCol="0">
            <a:spAutoFit/>
          </a:bodyPr>
          <a:lstStyle/>
          <a:p>
            <a:pPr algn="ctr"/>
            <a:r>
              <a:rPr lang="en-US" b="1" i="1" dirty="0"/>
              <a:t>Hawaii</a:t>
            </a:r>
          </a:p>
          <a:p>
            <a:pPr algn="ctr"/>
            <a:r>
              <a:rPr lang="en-US" i="1" dirty="0"/>
              <a:t>Longline Fleet</a:t>
            </a:r>
          </a:p>
        </p:txBody>
      </p:sp>
      <p:sp>
        <p:nvSpPr>
          <p:cNvPr id="70" name="TextBox 69"/>
          <p:cNvSpPr txBox="1"/>
          <p:nvPr/>
        </p:nvSpPr>
        <p:spPr>
          <a:xfrm>
            <a:off x="-218955" y="2100174"/>
            <a:ext cx="2119129" cy="923330"/>
          </a:xfrm>
          <a:prstGeom prst="rect">
            <a:avLst/>
          </a:prstGeom>
          <a:noFill/>
        </p:spPr>
        <p:txBody>
          <a:bodyPr wrap="square" rtlCol="0">
            <a:spAutoFit/>
          </a:bodyPr>
          <a:lstStyle/>
          <a:p>
            <a:pPr algn="ctr"/>
            <a:r>
              <a:rPr lang="en-US" i="1" dirty="0"/>
              <a:t>Japanese DWLL</a:t>
            </a:r>
          </a:p>
          <a:p>
            <a:pPr algn="ctr"/>
            <a:r>
              <a:rPr lang="en-US" i="1" dirty="0"/>
              <a:t>Fleet </a:t>
            </a:r>
            <a:r>
              <a:rPr lang="en-US" b="1" i="1" dirty="0"/>
              <a:t>in Area 1 in Quarter 1</a:t>
            </a:r>
          </a:p>
        </p:txBody>
      </p:sp>
      <p:sp>
        <p:nvSpPr>
          <p:cNvPr id="71" name="TextBox 70"/>
          <p:cNvSpPr txBox="1"/>
          <p:nvPr/>
        </p:nvSpPr>
        <p:spPr>
          <a:xfrm>
            <a:off x="1246907" y="2928634"/>
            <a:ext cx="2119129" cy="923330"/>
          </a:xfrm>
          <a:prstGeom prst="rect">
            <a:avLst/>
          </a:prstGeom>
          <a:noFill/>
        </p:spPr>
        <p:txBody>
          <a:bodyPr wrap="square" rtlCol="0">
            <a:spAutoFit/>
          </a:bodyPr>
          <a:lstStyle/>
          <a:p>
            <a:pPr algn="ctr"/>
            <a:r>
              <a:rPr lang="en-US" i="1" dirty="0"/>
              <a:t>Japanese DWLL</a:t>
            </a:r>
          </a:p>
          <a:p>
            <a:pPr algn="ctr"/>
            <a:r>
              <a:rPr lang="en-US" i="1" dirty="0"/>
              <a:t>Fleet </a:t>
            </a:r>
            <a:r>
              <a:rPr lang="en-US" b="1" i="1" dirty="0"/>
              <a:t>in Area 2 in Quarter 1</a:t>
            </a:r>
          </a:p>
        </p:txBody>
      </p:sp>
      <p:sp>
        <p:nvSpPr>
          <p:cNvPr id="72" name="TextBox 71"/>
          <p:cNvSpPr txBox="1"/>
          <p:nvPr/>
        </p:nvSpPr>
        <p:spPr>
          <a:xfrm>
            <a:off x="2702935" y="2172086"/>
            <a:ext cx="2119129" cy="923330"/>
          </a:xfrm>
          <a:prstGeom prst="rect">
            <a:avLst/>
          </a:prstGeom>
          <a:noFill/>
        </p:spPr>
        <p:txBody>
          <a:bodyPr wrap="square" rtlCol="0">
            <a:spAutoFit/>
          </a:bodyPr>
          <a:lstStyle/>
          <a:p>
            <a:pPr algn="ctr"/>
            <a:r>
              <a:rPr lang="en-US" i="1" dirty="0"/>
              <a:t>Japanese DWLL</a:t>
            </a:r>
          </a:p>
          <a:p>
            <a:pPr algn="ctr"/>
            <a:r>
              <a:rPr lang="en-US" i="1" dirty="0"/>
              <a:t>Fleet </a:t>
            </a:r>
            <a:r>
              <a:rPr lang="en-US" b="1" i="1" dirty="0"/>
              <a:t>in Area 3 in Quarter 1</a:t>
            </a:r>
          </a:p>
        </p:txBody>
      </p:sp>
    </p:spTree>
    <p:extLst>
      <p:ext uri="{BB962C8B-B14F-4D97-AF65-F5344CB8AC3E}">
        <p14:creationId xmlns:p14="http://schemas.microsoft.com/office/powerpoint/2010/main" val="3304101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3" y="215762"/>
            <a:ext cx="12100319" cy="6812730"/>
          </a:xfrm>
          <a:prstGeom prst="rect">
            <a:avLst/>
          </a:prstGeom>
        </p:spPr>
      </p:pic>
      <p:sp>
        <p:nvSpPr>
          <p:cNvPr id="6" name="TextBox 5"/>
          <p:cNvSpPr txBox="1"/>
          <p:nvPr/>
        </p:nvSpPr>
        <p:spPr>
          <a:xfrm>
            <a:off x="11273" y="992656"/>
            <a:ext cx="3561348" cy="2308324"/>
          </a:xfrm>
          <a:prstGeom prst="rect">
            <a:avLst/>
          </a:prstGeom>
          <a:noFill/>
        </p:spPr>
        <p:txBody>
          <a:bodyPr wrap="square" rtlCol="0">
            <a:spAutoFit/>
          </a:bodyPr>
          <a:lstStyle/>
          <a:p>
            <a:r>
              <a:rPr lang="en-US" sz="2400" dirty="0"/>
              <a:t>Hypergraph visualization</a:t>
            </a:r>
          </a:p>
          <a:p>
            <a:r>
              <a:rPr lang="en-US" sz="2400" dirty="0"/>
              <a:t>Of the structural patterns</a:t>
            </a:r>
          </a:p>
          <a:p>
            <a:r>
              <a:rPr lang="en-US" sz="2400" dirty="0"/>
              <a:t>Of fishery </a:t>
            </a:r>
            <a:r>
              <a:rPr lang="en-US" sz="2400" dirty="0" err="1"/>
              <a:t>selectivities</a:t>
            </a:r>
            <a:endParaRPr lang="en-US" sz="2400" dirty="0"/>
          </a:p>
          <a:p>
            <a:r>
              <a:rPr lang="en-US" sz="2400" dirty="0"/>
              <a:t>For 25 fishing fleets</a:t>
            </a:r>
          </a:p>
          <a:p>
            <a:r>
              <a:rPr lang="en-US" sz="2400" dirty="0"/>
              <a:t>And 6 CPUE indices</a:t>
            </a:r>
          </a:p>
          <a:p>
            <a:r>
              <a:rPr lang="en-US" sz="2400" dirty="0"/>
              <a:t>With 9 hyperedges</a:t>
            </a:r>
          </a:p>
        </p:txBody>
      </p:sp>
      <p:sp>
        <p:nvSpPr>
          <p:cNvPr id="7" name="TextBox 6"/>
          <p:cNvSpPr txBox="1"/>
          <p:nvPr/>
        </p:nvSpPr>
        <p:spPr>
          <a:xfrm>
            <a:off x="8014525" y="2175868"/>
            <a:ext cx="2119129" cy="923330"/>
          </a:xfrm>
          <a:prstGeom prst="rect">
            <a:avLst/>
          </a:prstGeom>
          <a:noFill/>
        </p:spPr>
        <p:txBody>
          <a:bodyPr wrap="square" rtlCol="0">
            <a:spAutoFit/>
          </a:bodyPr>
          <a:lstStyle/>
          <a:p>
            <a:pPr algn="ctr"/>
            <a:r>
              <a:rPr lang="en-US" b="1" i="1" dirty="0"/>
              <a:t>Japanese</a:t>
            </a:r>
            <a:r>
              <a:rPr lang="en-US" i="1" dirty="0"/>
              <a:t> DWLL</a:t>
            </a:r>
          </a:p>
          <a:p>
            <a:pPr algn="ctr"/>
            <a:r>
              <a:rPr lang="en-US" i="1" dirty="0"/>
              <a:t>Fleet </a:t>
            </a:r>
            <a:r>
              <a:rPr lang="en-US" b="1" i="1" dirty="0"/>
              <a:t>in Area 1 in Quarter 1</a:t>
            </a:r>
          </a:p>
        </p:txBody>
      </p:sp>
      <p:sp>
        <p:nvSpPr>
          <p:cNvPr id="8" name="TextBox 7"/>
          <p:cNvSpPr txBox="1"/>
          <p:nvPr/>
        </p:nvSpPr>
        <p:spPr>
          <a:xfrm>
            <a:off x="5042071" y="5621285"/>
            <a:ext cx="2119129" cy="923330"/>
          </a:xfrm>
          <a:prstGeom prst="rect">
            <a:avLst/>
          </a:prstGeom>
          <a:noFill/>
        </p:spPr>
        <p:txBody>
          <a:bodyPr wrap="square" rtlCol="0">
            <a:spAutoFit/>
          </a:bodyPr>
          <a:lstStyle/>
          <a:p>
            <a:pPr algn="ctr"/>
            <a:r>
              <a:rPr lang="en-US" b="1" i="1" dirty="0"/>
              <a:t>Japanese</a:t>
            </a:r>
            <a:r>
              <a:rPr lang="en-US" i="1" dirty="0"/>
              <a:t> DWLL</a:t>
            </a:r>
          </a:p>
          <a:p>
            <a:pPr algn="ctr"/>
            <a:r>
              <a:rPr lang="en-US" i="1" dirty="0"/>
              <a:t>Fleet </a:t>
            </a:r>
            <a:r>
              <a:rPr lang="en-US" b="1" i="1" dirty="0"/>
              <a:t>in Area 2 in Quarter 1</a:t>
            </a:r>
          </a:p>
        </p:txBody>
      </p:sp>
      <p:sp>
        <p:nvSpPr>
          <p:cNvPr id="10" name="TextBox 9"/>
          <p:cNvSpPr txBox="1"/>
          <p:nvPr/>
        </p:nvSpPr>
        <p:spPr>
          <a:xfrm>
            <a:off x="7717891" y="4527333"/>
            <a:ext cx="2119129" cy="923330"/>
          </a:xfrm>
          <a:prstGeom prst="rect">
            <a:avLst/>
          </a:prstGeom>
          <a:noFill/>
        </p:spPr>
        <p:txBody>
          <a:bodyPr wrap="square" rtlCol="0">
            <a:spAutoFit/>
          </a:bodyPr>
          <a:lstStyle/>
          <a:p>
            <a:pPr algn="ctr"/>
            <a:r>
              <a:rPr lang="en-US" b="1" i="1" dirty="0"/>
              <a:t>Japanese</a:t>
            </a:r>
            <a:r>
              <a:rPr lang="en-US" i="1" dirty="0"/>
              <a:t> DWLL</a:t>
            </a:r>
          </a:p>
          <a:p>
            <a:pPr algn="ctr"/>
            <a:r>
              <a:rPr lang="en-US" i="1" dirty="0"/>
              <a:t>Fleet </a:t>
            </a:r>
            <a:r>
              <a:rPr lang="en-US" b="1" i="1" dirty="0"/>
              <a:t>in Area 3 in Quarter 1</a:t>
            </a:r>
          </a:p>
        </p:txBody>
      </p:sp>
      <p:sp>
        <p:nvSpPr>
          <p:cNvPr id="11" name="TextBox 10"/>
          <p:cNvSpPr txBox="1"/>
          <p:nvPr/>
        </p:nvSpPr>
        <p:spPr>
          <a:xfrm>
            <a:off x="5553828" y="3608373"/>
            <a:ext cx="1491883" cy="646331"/>
          </a:xfrm>
          <a:prstGeom prst="rect">
            <a:avLst/>
          </a:prstGeom>
          <a:noFill/>
        </p:spPr>
        <p:txBody>
          <a:bodyPr wrap="square" rtlCol="0">
            <a:spAutoFit/>
          </a:bodyPr>
          <a:lstStyle/>
          <a:p>
            <a:pPr algn="ctr"/>
            <a:r>
              <a:rPr lang="en-US" b="1" i="1" dirty="0"/>
              <a:t>Hawaii</a:t>
            </a:r>
          </a:p>
          <a:p>
            <a:pPr algn="ctr"/>
            <a:r>
              <a:rPr lang="en-US" i="1" dirty="0"/>
              <a:t>Longline Fleet</a:t>
            </a:r>
          </a:p>
        </p:txBody>
      </p:sp>
      <p:sp>
        <p:nvSpPr>
          <p:cNvPr id="9" name="TextBox 8"/>
          <p:cNvSpPr txBox="1"/>
          <p:nvPr/>
        </p:nvSpPr>
        <p:spPr>
          <a:xfrm>
            <a:off x="2251772" y="3328985"/>
            <a:ext cx="2119129" cy="923330"/>
          </a:xfrm>
          <a:prstGeom prst="rect">
            <a:avLst/>
          </a:prstGeom>
          <a:noFill/>
        </p:spPr>
        <p:txBody>
          <a:bodyPr wrap="square" rtlCol="0">
            <a:spAutoFit/>
          </a:bodyPr>
          <a:lstStyle/>
          <a:p>
            <a:pPr algn="ctr"/>
            <a:r>
              <a:rPr lang="en-US" b="1" i="1" dirty="0"/>
              <a:t>Japanese</a:t>
            </a:r>
            <a:r>
              <a:rPr lang="en-US" i="1" dirty="0"/>
              <a:t> DWLL</a:t>
            </a:r>
          </a:p>
          <a:p>
            <a:pPr algn="ctr"/>
            <a:r>
              <a:rPr lang="en-US" i="1" dirty="0"/>
              <a:t>Fleet </a:t>
            </a:r>
            <a:r>
              <a:rPr lang="en-US" b="1" i="1" dirty="0"/>
              <a:t>in Area 1 in Quarter 3</a:t>
            </a:r>
          </a:p>
        </p:txBody>
      </p:sp>
      <p:sp>
        <p:nvSpPr>
          <p:cNvPr id="12" name="TextBox 11"/>
          <p:cNvSpPr txBox="1"/>
          <p:nvPr/>
        </p:nvSpPr>
        <p:spPr>
          <a:xfrm>
            <a:off x="3374486" y="923666"/>
            <a:ext cx="2119129" cy="923330"/>
          </a:xfrm>
          <a:prstGeom prst="rect">
            <a:avLst/>
          </a:prstGeom>
          <a:noFill/>
        </p:spPr>
        <p:txBody>
          <a:bodyPr wrap="square" rtlCol="0">
            <a:spAutoFit/>
          </a:bodyPr>
          <a:lstStyle/>
          <a:p>
            <a:pPr algn="ctr"/>
            <a:r>
              <a:rPr lang="en-US" b="1" i="1" dirty="0"/>
              <a:t>Taiwanese</a:t>
            </a:r>
            <a:r>
              <a:rPr lang="en-US" i="1" dirty="0"/>
              <a:t> Distant</a:t>
            </a:r>
          </a:p>
          <a:p>
            <a:pPr algn="ctr"/>
            <a:r>
              <a:rPr lang="en-US" i="1" dirty="0"/>
              <a:t>Water Longline</a:t>
            </a:r>
          </a:p>
          <a:p>
            <a:pPr algn="ctr"/>
            <a:r>
              <a:rPr lang="en-US" i="1" dirty="0"/>
              <a:t> Fleet</a:t>
            </a:r>
            <a:endParaRPr lang="en-US" b="1" i="1" dirty="0"/>
          </a:p>
        </p:txBody>
      </p:sp>
      <p:sp>
        <p:nvSpPr>
          <p:cNvPr id="13" name="TextBox 12"/>
          <p:cNvSpPr txBox="1"/>
          <p:nvPr/>
        </p:nvSpPr>
        <p:spPr>
          <a:xfrm>
            <a:off x="6954961" y="923666"/>
            <a:ext cx="2119129" cy="923330"/>
          </a:xfrm>
          <a:prstGeom prst="rect">
            <a:avLst/>
          </a:prstGeom>
          <a:noFill/>
        </p:spPr>
        <p:txBody>
          <a:bodyPr wrap="square" rtlCol="0">
            <a:spAutoFit/>
          </a:bodyPr>
          <a:lstStyle/>
          <a:p>
            <a:pPr algn="ctr"/>
            <a:r>
              <a:rPr lang="en-US" b="1" i="1" dirty="0"/>
              <a:t>Japanese</a:t>
            </a:r>
            <a:r>
              <a:rPr lang="en-US" i="1" dirty="0"/>
              <a:t> DWLL</a:t>
            </a:r>
          </a:p>
          <a:p>
            <a:pPr algn="ctr"/>
            <a:r>
              <a:rPr lang="en-US" i="1" dirty="0"/>
              <a:t>Fleet </a:t>
            </a:r>
            <a:r>
              <a:rPr lang="en-US" b="1" i="1" dirty="0"/>
              <a:t>in Area 1 in Quarter 4</a:t>
            </a:r>
          </a:p>
        </p:txBody>
      </p:sp>
      <p:sp>
        <p:nvSpPr>
          <p:cNvPr id="14" name="TextBox 13"/>
          <p:cNvSpPr txBox="1"/>
          <p:nvPr/>
        </p:nvSpPr>
        <p:spPr>
          <a:xfrm>
            <a:off x="2756607" y="4810974"/>
            <a:ext cx="2119129" cy="923330"/>
          </a:xfrm>
          <a:prstGeom prst="rect">
            <a:avLst/>
          </a:prstGeom>
          <a:noFill/>
        </p:spPr>
        <p:txBody>
          <a:bodyPr wrap="square" rtlCol="0">
            <a:spAutoFit/>
          </a:bodyPr>
          <a:lstStyle/>
          <a:p>
            <a:pPr algn="ctr"/>
            <a:r>
              <a:rPr lang="en-US" b="1" i="1" dirty="0"/>
              <a:t>Japanese</a:t>
            </a:r>
            <a:r>
              <a:rPr lang="en-US" i="1" dirty="0"/>
              <a:t> </a:t>
            </a:r>
          </a:p>
          <a:p>
            <a:pPr algn="ctr"/>
            <a:r>
              <a:rPr lang="en-US" b="1" i="1" dirty="0"/>
              <a:t>Driftnet</a:t>
            </a:r>
            <a:r>
              <a:rPr lang="en-US" i="1" dirty="0"/>
              <a:t> Fleet </a:t>
            </a:r>
          </a:p>
          <a:p>
            <a:pPr algn="ctr"/>
            <a:r>
              <a:rPr lang="en-US" i="1" dirty="0"/>
              <a:t>In Quarters 2 &amp; 3</a:t>
            </a:r>
          </a:p>
        </p:txBody>
      </p:sp>
      <p:sp>
        <p:nvSpPr>
          <p:cNvPr id="15" name="TextBox 14">
            <a:extLst>
              <a:ext uri="{FF2B5EF4-FFF2-40B4-BE49-F238E27FC236}">
                <a16:creationId xmlns:a16="http://schemas.microsoft.com/office/drawing/2014/main" id="{0FE61A5A-46D1-406E-A467-1F924BE1EAC1}"/>
              </a:ext>
            </a:extLst>
          </p:cNvPr>
          <p:cNvSpPr txBox="1"/>
          <p:nvPr/>
        </p:nvSpPr>
        <p:spPr>
          <a:xfrm>
            <a:off x="5373071" y="454630"/>
            <a:ext cx="1722859" cy="923330"/>
          </a:xfrm>
          <a:prstGeom prst="rect">
            <a:avLst/>
          </a:prstGeom>
          <a:noFill/>
        </p:spPr>
        <p:txBody>
          <a:bodyPr wrap="square" rtlCol="0">
            <a:spAutoFit/>
          </a:bodyPr>
          <a:lstStyle/>
          <a:p>
            <a:pPr algn="ctr"/>
            <a:r>
              <a:rPr lang="en-US" b="1" i="1" dirty="0"/>
              <a:t>Japanese</a:t>
            </a:r>
            <a:r>
              <a:rPr lang="en-US" i="1" dirty="0"/>
              <a:t> </a:t>
            </a:r>
          </a:p>
          <a:p>
            <a:pPr algn="ctr"/>
            <a:r>
              <a:rPr lang="en-US" b="1" i="1" dirty="0"/>
              <a:t>Driftnet</a:t>
            </a:r>
            <a:r>
              <a:rPr lang="en-US" i="1" dirty="0"/>
              <a:t> Fleet In Quarters 1 &amp; 4</a:t>
            </a:r>
          </a:p>
        </p:txBody>
      </p:sp>
      <p:sp>
        <p:nvSpPr>
          <p:cNvPr id="16" name="TextBox 15">
            <a:extLst>
              <a:ext uri="{FF2B5EF4-FFF2-40B4-BE49-F238E27FC236}">
                <a16:creationId xmlns:a16="http://schemas.microsoft.com/office/drawing/2014/main" id="{7DC6050E-3186-4D99-B9BC-A5487D45A28E}"/>
              </a:ext>
            </a:extLst>
          </p:cNvPr>
          <p:cNvSpPr txBox="1"/>
          <p:nvPr/>
        </p:nvSpPr>
        <p:spPr>
          <a:xfrm>
            <a:off x="112087" y="-63180"/>
            <a:ext cx="12192000" cy="523220"/>
          </a:xfrm>
          <a:prstGeom prst="rect">
            <a:avLst/>
          </a:prstGeom>
          <a:noFill/>
        </p:spPr>
        <p:txBody>
          <a:bodyPr wrap="square" rtlCol="0">
            <a:spAutoFit/>
          </a:bodyPr>
          <a:lstStyle/>
          <a:p>
            <a:r>
              <a:rPr lang="en-US" sz="2800" b="1" dirty="0"/>
              <a:t>Base Model Setup: Fishery selectivity mirroring by fleet in 2023 assessment</a:t>
            </a:r>
            <a:endParaRPr lang="en-US" sz="2800" dirty="0"/>
          </a:p>
        </p:txBody>
      </p:sp>
    </p:spTree>
    <p:extLst>
      <p:ext uri="{BB962C8B-B14F-4D97-AF65-F5344CB8AC3E}">
        <p14:creationId xmlns:p14="http://schemas.microsoft.com/office/powerpoint/2010/main" val="1667275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4"/>
            <a:ext cx="11624310" cy="777875"/>
          </a:xfrm>
        </p:spPr>
        <p:txBody>
          <a:bodyPr>
            <a:normAutofit/>
          </a:bodyPr>
          <a:lstStyle/>
          <a:p>
            <a:r>
              <a:rPr lang="en-US" sz="3733" b="1" dirty="0">
                <a:solidFill>
                  <a:srgbClr val="002060"/>
                </a:solidFill>
              </a:rPr>
              <a:t>Results: Phased vs Constant Catch Limits to Reach Target</a:t>
            </a:r>
          </a:p>
        </p:txBody>
      </p:sp>
      <p:sp>
        <p:nvSpPr>
          <p:cNvPr id="4" name="Date Placeholder 3"/>
          <p:cNvSpPr>
            <a:spLocks noGrp="1"/>
          </p:cNvSpPr>
          <p:nvPr>
            <p:ph type="dt" sz="half" idx="10"/>
          </p:nvPr>
        </p:nvSpPr>
        <p:spPr/>
        <p:txBody>
          <a:bodyPr/>
          <a:lstStyle/>
          <a:p>
            <a:pPr defTabSz="1042065"/>
            <a:fld id="{6CB06ADE-D0F3-46BE-8AF4-4F656F7406D5}" type="datetime1">
              <a:rPr lang="en-US" sz="2000">
                <a:solidFill>
                  <a:prstClr val="black"/>
                </a:solidFill>
              </a:rPr>
              <a:pPr defTabSz="1042065"/>
              <a:t>11/15/2023</a:t>
            </a:fld>
            <a:endParaRPr lang="en-US" sz="2000">
              <a:solidFill>
                <a:prstClr val="black"/>
              </a:solidFill>
            </a:endParaRPr>
          </a:p>
        </p:txBody>
      </p:sp>
      <p:sp>
        <p:nvSpPr>
          <p:cNvPr id="5" name="Slide Number Placeholder 4"/>
          <p:cNvSpPr>
            <a:spLocks noGrp="1"/>
          </p:cNvSpPr>
          <p:nvPr>
            <p:ph type="sldNum" sz="quarter" idx="12"/>
          </p:nvPr>
        </p:nvSpPr>
        <p:spPr/>
        <p:txBody>
          <a:bodyPr/>
          <a:lstStyle/>
          <a:p>
            <a:pPr defTabSz="1042065"/>
            <a:fld id="{2FED311B-66B6-48B2-8F66-32E67B07ED56}" type="slidenum">
              <a:rPr lang="en-US" sz="2000">
                <a:solidFill>
                  <a:prstClr val="black"/>
                </a:solidFill>
              </a:rPr>
              <a:pPr defTabSz="1042065"/>
              <a:t>16</a:t>
            </a:fld>
            <a:endParaRPr lang="en-US" sz="2000">
              <a:solidFill>
                <a:prstClr val="black"/>
              </a:solidFill>
            </a:endParaRPr>
          </a:p>
        </p:txBody>
      </p:sp>
      <p:graphicFrame>
        <p:nvGraphicFramePr>
          <p:cNvPr id="7" name="Object 6"/>
          <p:cNvGraphicFramePr>
            <a:graphicFrameLocks noChangeAspect="1"/>
          </p:cNvGraphicFramePr>
          <p:nvPr/>
        </p:nvGraphicFramePr>
        <p:xfrm>
          <a:off x="203201" y="855134"/>
          <a:ext cx="9004300" cy="5814484"/>
        </p:xfrm>
        <a:graphic>
          <a:graphicData uri="http://schemas.openxmlformats.org/presentationml/2006/ole">
            <mc:AlternateContent xmlns:mc="http://schemas.openxmlformats.org/markup-compatibility/2006">
              <mc:Choice xmlns:v="urn:schemas-microsoft-com:vml" Requires="v">
                <p:oleObj spid="_x0000_s4127" name="SPW 14.0 Graph" r:id="rId3" imgW="6753822" imgH="4361028" progId="SigmaPlotGraphicObject.13">
                  <p:embed/>
                </p:oleObj>
              </mc:Choice>
              <mc:Fallback>
                <p:oleObj name="SPW 14.0 Graph" r:id="rId3" imgW="6753822" imgH="4361028" progId="SigmaPlotGraphicObject.13">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1" y="855134"/>
                        <a:ext cx="9004300" cy="5814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p:nvPr/>
        </p:nvSpPr>
        <p:spPr>
          <a:xfrm>
            <a:off x="2133600" y="863601"/>
            <a:ext cx="6705600" cy="461665"/>
          </a:xfrm>
          <a:prstGeom prst="rect">
            <a:avLst/>
          </a:prstGeom>
          <a:noFill/>
        </p:spPr>
        <p:txBody>
          <a:bodyPr wrap="square" rtlCol="0">
            <a:spAutoFit/>
          </a:bodyPr>
          <a:lstStyle/>
          <a:p>
            <a:r>
              <a:rPr lang="en-US" sz="2400" b="1" dirty="0">
                <a:solidFill>
                  <a:srgbClr val="FF0000"/>
                </a:solidFill>
              </a:rPr>
              <a:t>~10% reduction for </a:t>
            </a:r>
            <a:r>
              <a:rPr lang="en-US" sz="2400" b="1" dirty="0" err="1">
                <a:solidFill>
                  <a:srgbClr val="FF0000"/>
                </a:solidFill>
              </a:rPr>
              <a:t>Avg</a:t>
            </a:r>
            <a:r>
              <a:rPr lang="en-US" sz="2400" b="1" dirty="0">
                <a:solidFill>
                  <a:srgbClr val="FF0000"/>
                </a:solidFill>
              </a:rPr>
              <a:t> 2015-2017 catch levels</a:t>
            </a:r>
          </a:p>
        </p:txBody>
      </p:sp>
      <p:cxnSp>
        <p:nvCxnSpPr>
          <p:cNvPr id="10" name="Straight Arrow Connector 9"/>
          <p:cNvCxnSpPr/>
          <p:nvPr/>
        </p:nvCxnSpPr>
        <p:spPr>
          <a:xfrm flipH="1">
            <a:off x="2743200" y="1498600"/>
            <a:ext cx="2032000" cy="2479357"/>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itle 1"/>
          <p:cNvSpPr txBox="1">
            <a:spLocks/>
          </p:cNvSpPr>
          <p:nvPr/>
        </p:nvSpPr>
        <p:spPr>
          <a:xfrm>
            <a:off x="9347200" y="872067"/>
            <a:ext cx="2641600" cy="5384800"/>
          </a:xfrm>
          <a:prstGeom prst="rect">
            <a:avLst/>
          </a:prstGeom>
        </p:spPr>
        <p:txBody>
          <a:bodyPr vert="horz" lIns="104209" tIns="52104" rIns="104209" bIns="52104" rtlCol="0" anchor="ctr">
            <a:normAutofit/>
          </a:bodyPr>
          <a:lstStyle>
            <a:lvl1pPr algn="ctr" defTabSz="781568" rtl="0" eaLnBrk="1" latinLnBrk="0" hangingPunct="1">
              <a:spcBef>
                <a:spcPct val="0"/>
              </a:spcBef>
              <a:buNone/>
              <a:defRPr sz="2900" kern="1200">
                <a:solidFill>
                  <a:schemeClr val="tx1"/>
                </a:solidFill>
                <a:latin typeface="+mj-lt"/>
                <a:ea typeface="+mj-ea"/>
                <a:cs typeface="+mj-cs"/>
              </a:defRPr>
            </a:lvl1pPr>
          </a:lstStyle>
          <a:p>
            <a:pPr algn="l"/>
            <a:r>
              <a:rPr lang="en-US" sz="2400" b="1" dirty="0">
                <a:solidFill>
                  <a:srgbClr val="002060"/>
                </a:solidFill>
              </a:rPr>
              <a:t>First ‘phase’ would have a reduction no where near as severe as a constant total catch limit needed to reach the target</a:t>
            </a:r>
          </a:p>
          <a:p>
            <a:pPr algn="l"/>
            <a:endParaRPr lang="en-US" sz="2400" b="1" dirty="0">
              <a:solidFill>
                <a:srgbClr val="002060"/>
              </a:solidFill>
            </a:endParaRPr>
          </a:p>
          <a:p>
            <a:pPr algn="l"/>
            <a:r>
              <a:rPr lang="en-US" sz="2400" b="1" dirty="0">
                <a:solidFill>
                  <a:srgbClr val="002060"/>
                </a:solidFill>
              </a:rPr>
              <a:t>Stock will be re-assessed before conclusion of the first phase</a:t>
            </a:r>
          </a:p>
          <a:p>
            <a:pPr algn="l"/>
            <a:endParaRPr lang="en-US" sz="2400" b="1" dirty="0">
              <a:solidFill>
                <a:srgbClr val="002060"/>
              </a:solidFill>
            </a:endParaRPr>
          </a:p>
          <a:p>
            <a:pPr algn="l"/>
            <a:endParaRPr lang="en-US" sz="2400" b="1" dirty="0">
              <a:solidFill>
                <a:srgbClr val="002060"/>
              </a:solidFill>
            </a:endParaRPr>
          </a:p>
        </p:txBody>
      </p:sp>
    </p:spTree>
    <p:extLst>
      <p:ext uri="{BB962C8B-B14F-4D97-AF65-F5344CB8AC3E}">
        <p14:creationId xmlns:p14="http://schemas.microsoft.com/office/powerpoint/2010/main" val="73333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0"/>
            <a:ext cx="11582400" cy="1143000"/>
          </a:xfrm>
        </p:spPr>
        <p:txBody>
          <a:bodyPr>
            <a:normAutofit/>
          </a:bodyPr>
          <a:lstStyle/>
          <a:p>
            <a:r>
              <a:rPr lang="en-US" sz="3733" b="1" dirty="0">
                <a:solidFill>
                  <a:srgbClr val="002060"/>
                </a:solidFill>
              </a:rPr>
              <a:t>Results: Phased vs Constant Catch Limits to End Overfishing</a:t>
            </a:r>
          </a:p>
        </p:txBody>
      </p:sp>
      <p:sp>
        <p:nvSpPr>
          <p:cNvPr id="5" name="Slide Number Placeholder 4"/>
          <p:cNvSpPr>
            <a:spLocks noGrp="1"/>
          </p:cNvSpPr>
          <p:nvPr>
            <p:ph type="sldNum" sz="quarter" idx="12"/>
          </p:nvPr>
        </p:nvSpPr>
        <p:spPr/>
        <p:txBody>
          <a:bodyPr/>
          <a:lstStyle/>
          <a:p>
            <a:pPr defTabSz="1042065"/>
            <a:fld id="{2FED311B-66B6-48B2-8F66-32E67B07ED56}" type="slidenum">
              <a:rPr lang="en-US" sz="2000">
                <a:solidFill>
                  <a:prstClr val="black"/>
                </a:solidFill>
              </a:rPr>
              <a:pPr defTabSz="1042065"/>
              <a:t>17</a:t>
            </a:fld>
            <a:endParaRPr lang="en-US" sz="2000">
              <a:solidFill>
                <a:prstClr val="black"/>
              </a:solidFill>
            </a:endParaRPr>
          </a:p>
        </p:txBody>
      </p:sp>
      <p:graphicFrame>
        <p:nvGraphicFramePr>
          <p:cNvPr id="3" name="Object 2"/>
          <p:cNvGraphicFramePr>
            <a:graphicFrameLocks noChangeAspect="1"/>
          </p:cNvGraphicFramePr>
          <p:nvPr/>
        </p:nvGraphicFramePr>
        <p:xfrm>
          <a:off x="1117600" y="787401"/>
          <a:ext cx="7958667" cy="5814484"/>
        </p:xfrm>
        <a:graphic>
          <a:graphicData uri="http://schemas.openxmlformats.org/presentationml/2006/ole">
            <mc:AlternateContent xmlns:mc="http://schemas.openxmlformats.org/markup-compatibility/2006">
              <mc:Choice xmlns:v="urn:schemas-microsoft-com:vml" Requires="v">
                <p:oleObj spid="_x0000_s5151" name="SPW 14.0 Graph" r:id="rId3" imgW="5969122" imgH="4361028" progId="SigmaPlotGraphicObject.13">
                  <p:embed/>
                </p:oleObj>
              </mc:Choice>
              <mc:Fallback>
                <p:oleObj name="SPW 14.0 Graph" r:id="rId3" imgW="5969122" imgH="4361028" progId="SigmaPlotGraphicObject.13">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787401"/>
                        <a:ext cx="7958667" cy="5814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1"/>
          <p:cNvSpPr txBox="1">
            <a:spLocks/>
          </p:cNvSpPr>
          <p:nvPr/>
        </p:nvSpPr>
        <p:spPr>
          <a:xfrm>
            <a:off x="9347200" y="787400"/>
            <a:ext cx="2641600" cy="5384800"/>
          </a:xfrm>
          <a:prstGeom prst="rect">
            <a:avLst/>
          </a:prstGeom>
        </p:spPr>
        <p:txBody>
          <a:bodyPr vert="horz" lIns="104209" tIns="52104" rIns="104209" bIns="52104" rtlCol="0" anchor="ctr">
            <a:normAutofit/>
          </a:bodyPr>
          <a:lstStyle>
            <a:lvl1pPr algn="ctr" defTabSz="781568" rtl="0" eaLnBrk="1" latinLnBrk="0" hangingPunct="1">
              <a:spcBef>
                <a:spcPct val="0"/>
              </a:spcBef>
              <a:buNone/>
              <a:defRPr sz="2900" kern="1200">
                <a:solidFill>
                  <a:schemeClr val="tx1"/>
                </a:solidFill>
                <a:latin typeface="+mj-lt"/>
                <a:ea typeface="+mj-ea"/>
                <a:cs typeface="+mj-cs"/>
              </a:defRPr>
            </a:lvl1pPr>
          </a:lstStyle>
          <a:p>
            <a:pPr algn="l"/>
            <a:r>
              <a:rPr lang="en-US" sz="2400" b="1" dirty="0">
                <a:solidFill>
                  <a:srgbClr val="002060"/>
                </a:solidFill>
              </a:rPr>
              <a:t>First phase would likely end overfishing, satisfying an MSA 304(</a:t>
            </a:r>
            <a:r>
              <a:rPr lang="en-US" sz="2400" b="1" dirty="0" err="1">
                <a:solidFill>
                  <a:srgbClr val="002060"/>
                </a:solidFill>
              </a:rPr>
              <a:t>i</a:t>
            </a:r>
            <a:r>
              <a:rPr lang="en-US" sz="2400" b="1" dirty="0">
                <a:solidFill>
                  <a:srgbClr val="002060"/>
                </a:solidFill>
              </a:rPr>
              <a:t>) requirement</a:t>
            </a:r>
          </a:p>
        </p:txBody>
      </p:sp>
    </p:spTree>
    <p:extLst>
      <p:ext uri="{BB962C8B-B14F-4D97-AF65-F5344CB8AC3E}">
        <p14:creationId xmlns:p14="http://schemas.microsoft.com/office/powerpoint/2010/main" val="346011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1818" y="1735965"/>
            <a:ext cx="7980219" cy="4475018"/>
          </a:xfrm>
          <a:prstGeom prst="rect">
            <a:avLst/>
          </a:prstGeom>
          <a:noFill/>
          <a:ln>
            <a:noFill/>
          </a:ln>
        </p:spPr>
      </p:pic>
      <p:sp>
        <p:nvSpPr>
          <p:cNvPr id="7" name="TextBox 6"/>
          <p:cNvSpPr txBox="1"/>
          <p:nvPr/>
        </p:nvSpPr>
        <p:spPr>
          <a:xfrm>
            <a:off x="0" y="661974"/>
            <a:ext cx="12192000" cy="1200329"/>
          </a:xfrm>
          <a:prstGeom prst="rect">
            <a:avLst/>
          </a:prstGeom>
          <a:noFill/>
        </p:spPr>
        <p:txBody>
          <a:bodyPr wrap="square" rtlCol="0">
            <a:spAutoFit/>
          </a:bodyPr>
          <a:lstStyle/>
          <a:p>
            <a:r>
              <a:rPr lang="en-US" sz="2400" b="1" dirty="0"/>
              <a:t>Objects are: 15 individual models </a:t>
            </a:r>
            <a:r>
              <a:rPr lang="en-US" sz="2400" dirty="0"/>
              <a:t>M(.) as members of region e</a:t>
            </a:r>
            <a:r>
              <a:rPr lang="en-US" sz="2400" baseline="-25000" dirty="0"/>
              <a:t>2</a:t>
            </a:r>
            <a:r>
              <a:rPr lang="en-US" sz="2400" dirty="0"/>
              <a:t> in a two-region ensemble model</a:t>
            </a:r>
          </a:p>
          <a:p>
            <a:r>
              <a:rPr lang="en-US" sz="2400" b="1" dirty="0"/>
              <a:t>Hyperedges are: Recruitment effects from climate change</a:t>
            </a:r>
            <a:r>
              <a:rPr lang="en-US" sz="2400" dirty="0"/>
              <a:t> </a:t>
            </a:r>
            <a:r>
              <a:rPr lang="en-US" sz="2400" dirty="0">
                <a:solidFill>
                  <a:schemeClr val="accent6">
                    <a:lumMod val="75000"/>
                  </a:schemeClr>
                </a:solidFill>
              </a:rPr>
              <a:t>e</a:t>
            </a:r>
            <a:r>
              <a:rPr lang="en-US" sz="2400" baseline="-25000" dirty="0">
                <a:solidFill>
                  <a:schemeClr val="accent6">
                    <a:lumMod val="75000"/>
                  </a:schemeClr>
                </a:solidFill>
              </a:rPr>
              <a:t>1</a:t>
            </a:r>
            <a:r>
              <a:rPr lang="en-US" sz="2400" dirty="0">
                <a:solidFill>
                  <a:schemeClr val="accent6">
                    <a:lumMod val="75000"/>
                  </a:schemeClr>
                </a:solidFill>
              </a:rPr>
              <a:t>, e</a:t>
            </a:r>
            <a:r>
              <a:rPr lang="en-US" sz="2400" baseline="-25000" dirty="0">
                <a:solidFill>
                  <a:schemeClr val="accent6">
                    <a:lumMod val="75000"/>
                  </a:schemeClr>
                </a:solidFill>
              </a:rPr>
              <a:t>2</a:t>
            </a:r>
            <a:r>
              <a:rPr lang="en-US" sz="2400" dirty="0"/>
              <a:t>, </a:t>
            </a:r>
            <a:r>
              <a:rPr lang="en-US" sz="2400" b="1" dirty="0"/>
              <a:t>Natural mortality rates </a:t>
            </a:r>
            <a:r>
              <a:rPr lang="en-US" sz="2400" dirty="0"/>
              <a:t>(</a:t>
            </a:r>
            <a:r>
              <a:rPr lang="en-US" sz="2400" i="1" dirty="0">
                <a:solidFill>
                  <a:srgbClr val="FF0000"/>
                </a:solidFill>
              </a:rPr>
              <a:t>n</a:t>
            </a:r>
            <a:r>
              <a:rPr lang="en-US" sz="2400" i="1" baseline="-25000" dirty="0">
                <a:solidFill>
                  <a:srgbClr val="FF0000"/>
                </a:solidFill>
              </a:rPr>
              <a:t>(.)</a:t>
            </a:r>
            <a:r>
              <a:rPr lang="en-US" sz="2400" i="1" dirty="0">
                <a:solidFill>
                  <a:srgbClr val="FF0000"/>
                </a:solidFill>
              </a:rPr>
              <a:t>, </a:t>
            </a:r>
            <a:r>
              <a:rPr lang="en-US" sz="2400" dirty="0">
                <a:solidFill>
                  <a:srgbClr val="FF0000"/>
                </a:solidFill>
              </a:rPr>
              <a:t>red</a:t>
            </a:r>
            <a:r>
              <a:rPr lang="en-US" sz="2400" dirty="0"/>
              <a:t>), and </a:t>
            </a:r>
            <a:r>
              <a:rPr lang="en-US" sz="2400" b="1" dirty="0"/>
              <a:t>Selectivity types </a:t>
            </a:r>
            <a:r>
              <a:rPr lang="en-US" sz="2400" dirty="0"/>
              <a:t>(</a:t>
            </a:r>
            <a:r>
              <a:rPr lang="en-US" sz="2400" i="1" dirty="0">
                <a:solidFill>
                  <a:srgbClr val="00B0F0"/>
                </a:solidFill>
              </a:rPr>
              <a:t>s</a:t>
            </a:r>
            <a:r>
              <a:rPr lang="en-US" sz="2400" i="1" baseline="-25000" dirty="0">
                <a:solidFill>
                  <a:srgbClr val="00B0F0"/>
                </a:solidFill>
              </a:rPr>
              <a:t>(.)</a:t>
            </a:r>
            <a:r>
              <a:rPr lang="en-US" sz="2400" dirty="0">
                <a:solidFill>
                  <a:srgbClr val="00B0F0"/>
                </a:solidFill>
              </a:rPr>
              <a:t>, blue</a:t>
            </a:r>
            <a:r>
              <a:rPr lang="en-US" sz="2400" dirty="0"/>
              <a:t>)</a:t>
            </a:r>
            <a:endParaRPr lang="en-US" sz="2400" baseline="-25000" dirty="0"/>
          </a:p>
        </p:txBody>
      </p:sp>
      <p:sp>
        <p:nvSpPr>
          <p:cNvPr id="6" name="TextBox 5"/>
          <p:cNvSpPr txBox="1"/>
          <p:nvPr/>
        </p:nvSpPr>
        <p:spPr>
          <a:xfrm>
            <a:off x="8442037" y="2853565"/>
            <a:ext cx="3749963" cy="1323439"/>
          </a:xfrm>
          <a:prstGeom prst="rect">
            <a:avLst/>
          </a:prstGeom>
          <a:noFill/>
        </p:spPr>
        <p:txBody>
          <a:bodyPr wrap="square" rtlCol="0">
            <a:spAutoFit/>
          </a:bodyPr>
          <a:lstStyle/>
          <a:p>
            <a:r>
              <a:rPr lang="en-US" sz="2000" b="1" i="1" dirty="0"/>
              <a:t>Notation: Model M</a:t>
            </a:r>
            <a:r>
              <a:rPr lang="en-US" sz="2000" b="1" i="1" baseline="-25000" dirty="0"/>
              <a:t>IJK</a:t>
            </a:r>
            <a:r>
              <a:rPr lang="en-US" sz="2000" b="1" i="1" dirty="0"/>
              <a:t> denotes</a:t>
            </a:r>
          </a:p>
          <a:p>
            <a:pPr marL="342900" indent="-342900">
              <a:buFont typeface="Arial" panose="020B0604020202020204" pitchFamily="34" charset="0"/>
              <a:buChar char="•"/>
            </a:pPr>
            <a:r>
              <a:rPr lang="en-US" sz="2000" b="1" i="1" dirty="0"/>
              <a:t>Climate impact type = I</a:t>
            </a:r>
          </a:p>
          <a:p>
            <a:pPr marL="342900" indent="-342900">
              <a:buFont typeface="Arial" panose="020B0604020202020204" pitchFamily="34" charset="0"/>
              <a:buChar char="•"/>
            </a:pPr>
            <a:r>
              <a:rPr lang="en-US" sz="2000" b="1" i="1" dirty="0"/>
              <a:t>Selectivity type = J</a:t>
            </a:r>
          </a:p>
          <a:p>
            <a:pPr marL="342900" indent="-342900">
              <a:buFont typeface="Arial" panose="020B0604020202020204" pitchFamily="34" charset="0"/>
              <a:buChar char="•"/>
            </a:pPr>
            <a:r>
              <a:rPr lang="en-US" sz="2000" b="1" i="1" dirty="0"/>
              <a:t>Natural Mortality type = K </a:t>
            </a:r>
          </a:p>
        </p:txBody>
      </p:sp>
      <p:sp>
        <p:nvSpPr>
          <p:cNvPr id="8" name="Title 1">
            <a:extLst>
              <a:ext uri="{FF2B5EF4-FFF2-40B4-BE49-F238E27FC236}">
                <a16:creationId xmlns:a16="http://schemas.microsoft.com/office/drawing/2014/main" id="{F12F7836-CE0C-4F9E-B606-EA01F1EA129F}"/>
              </a:ext>
            </a:extLst>
          </p:cNvPr>
          <p:cNvSpPr txBox="1">
            <a:spLocks/>
          </p:cNvSpPr>
          <p:nvPr/>
        </p:nvSpPr>
        <p:spPr>
          <a:xfrm>
            <a:off x="114300" y="-38783"/>
            <a:ext cx="11795760" cy="6858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ahoma" panose="020B0604030504040204" pitchFamily="34" charset="0"/>
                <a:ea typeface="Tahoma" panose="020B0604030504040204" pitchFamily="34" charset="0"/>
                <a:cs typeface="Tahoma" panose="020B0604030504040204" pitchFamily="34" charset="0"/>
              </a:rPr>
              <a:t>Ensemble Model Setup for NOAA HTC/HPC Systems</a:t>
            </a:r>
          </a:p>
        </p:txBody>
      </p:sp>
    </p:spTree>
    <p:extLst>
      <p:ext uri="{BB962C8B-B14F-4D97-AF65-F5344CB8AC3E}">
        <p14:creationId xmlns:p14="http://schemas.microsoft.com/office/powerpoint/2010/main" val="217323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How to Ensemble Efficiently?</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tint val="75000"/>
                  </a:prstClr>
                </a:solidFill>
                <a:effectLst/>
                <a:uLnTx/>
                <a:uFillTx/>
                <a:latin typeface="Calibri Light" panose="020F0302020204030204" pitchFamily="34" charset="0"/>
                <a:ea typeface="+mn-ea"/>
                <a:cs typeface="Calibri Light" panose="020F0302020204030204" pitchFamily="34" charset="0"/>
              </a:rPr>
              <a:t>08/02/2023</a:t>
            </a:r>
            <a:endParaRPr kumimoji="0" lang="en-US" sz="1400" b="0" i="0" u="none" strike="noStrike" kern="1200" cap="none" spc="0" normalizeH="0" baseline="0" noProof="0" dirty="0">
              <a:ln>
                <a:noFill/>
              </a:ln>
              <a:solidFill>
                <a:prstClr val="black">
                  <a:tint val="75000"/>
                </a:prstClr>
              </a:solidFill>
              <a:effectLst/>
              <a:uLnTx/>
              <a:uFillTx/>
              <a:latin typeface="Calibri Light" panose="020F0302020204030204" pitchFamily="34" charset="0"/>
              <a:ea typeface="+mn-ea"/>
              <a:cs typeface="Calibri Light" panose="020F0302020204030204" pitchFamily="34" charset="0"/>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tint val="75000"/>
                  </a:prstClr>
                </a:solidFill>
                <a:effectLst/>
                <a:uLnTx/>
                <a:uFillTx/>
                <a:latin typeface="Calibri Light" panose="020F0302020204030204" pitchFamily="34" charset="0"/>
                <a:ea typeface="+mn-ea"/>
                <a:cs typeface="Calibri Light" panose="020F0302020204030204" pitchFamily="34" charset="0"/>
              </a:rPr>
              <a:t>Research computing &amp; SAP</a:t>
            </a:r>
            <a:endParaRPr kumimoji="0" lang="en-US" sz="1400" b="0" i="0" u="none" strike="noStrike" kern="1200" cap="none" spc="0" normalizeH="0" baseline="0" noProof="0" dirty="0">
              <a:ln>
                <a:noFill/>
              </a:ln>
              <a:solidFill>
                <a:prstClr val="black">
                  <a:tint val="75000"/>
                </a:prstClr>
              </a:solidFill>
              <a:effectLst/>
              <a:uLnTx/>
              <a:uFillTx/>
              <a:latin typeface="Calibri Light" panose="020F0302020204030204" pitchFamily="34" charset="0"/>
              <a:ea typeface="+mn-ea"/>
              <a:cs typeface="Calibri Light" panose="020F0302020204030204"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1400" b="0" i="0" u="none" strike="noStrike" kern="1200" cap="none" spc="0" normalizeH="0" baseline="0" noProof="0" smtClean="0">
                <a:ln>
                  <a:noFill/>
                </a:ln>
                <a:solidFill>
                  <a:prstClr val="black">
                    <a:tint val="75000"/>
                  </a:prst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1200" cap="none" spc="0" normalizeH="0" baseline="0" noProof="0" dirty="0">
              <a:ln>
                <a:noFill/>
              </a:ln>
              <a:solidFill>
                <a:prstClr val="black">
                  <a:tint val="75000"/>
                </a:prstClr>
              </a:solidFill>
              <a:effectLst/>
              <a:uLnTx/>
              <a:uFillTx/>
              <a:latin typeface="Calibri Light" panose="020F0302020204030204" pitchFamily="34" charset="0"/>
              <a:ea typeface="+mn-ea"/>
              <a:cs typeface="Calibri Light" panose="020F0302020204030204" pitchFamily="34" charset="0"/>
            </a:endParaRPr>
          </a:p>
        </p:txBody>
      </p:sp>
      <p:sp>
        <p:nvSpPr>
          <p:cNvPr id="6" name="TextBox 5"/>
          <p:cNvSpPr txBox="1"/>
          <p:nvPr/>
        </p:nvSpPr>
        <p:spPr>
          <a:xfrm>
            <a:off x="451184" y="1986907"/>
            <a:ext cx="626043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High-throughput computing (HTC)</a:t>
            </a:r>
          </a:p>
        </p:txBody>
      </p:sp>
      <p:sp>
        <p:nvSpPr>
          <p:cNvPr id="7" name="TextBox 6"/>
          <p:cNvSpPr txBox="1"/>
          <p:nvPr/>
        </p:nvSpPr>
        <p:spPr>
          <a:xfrm>
            <a:off x="5480384" y="1986906"/>
            <a:ext cx="626043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High-performance computing (HPC)</a:t>
            </a:r>
          </a:p>
        </p:txBody>
      </p:sp>
      <p:sp>
        <p:nvSpPr>
          <p:cNvPr id="8" name="TextBox 7"/>
          <p:cNvSpPr txBox="1"/>
          <p:nvPr/>
        </p:nvSpPr>
        <p:spPr>
          <a:xfrm>
            <a:off x="1433015" y="2448571"/>
            <a:ext cx="4217158" cy="255454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libri Light" panose="020F0302020204030204" pitchFamily="34" charset="0"/>
                <a:ea typeface="+mn-ea"/>
                <a:cs typeface="Calibri Light" panose="020F0302020204030204" pitchFamily="34" charset="0"/>
              </a:rPr>
              <a:t>Set-up to handle running many jobs simultaneously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libri Light" panose="020F0302020204030204" pitchFamily="34" charset="0"/>
                <a:ea typeface="+mn-ea"/>
                <a:cs typeface="Calibri Light" panose="020F0302020204030204" pitchFamily="34" charset="0"/>
              </a:rPr>
              <a:t>Ideal for running short, small, independent (embarrassingly parallel) jobs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libri Light" panose="020F0302020204030204" pitchFamily="34" charset="0"/>
                <a:ea typeface="+mn-ea"/>
                <a:cs typeface="Calibri Light" panose="020F0302020204030204" pitchFamily="34" charset="0"/>
              </a:rPr>
              <a:t>Example: running 500 Stock Synthesis models with different input data or parameter settings</a:t>
            </a:r>
          </a:p>
        </p:txBody>
      </p:sp>
      <p:sp>
        <p:nvSpPr>
          <p:cNvPr id="9" name="TextBox 8"/>
          <p:cNvSpPr txBox="1"/>
          <p:nvPr/>
        </p:nvSpPr>
        <p:spPr>
          <a:xfrm>
            <a:off x="6372374" y="2448571"/>
            <a:ext cx="4476452" cy="286232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libri Light" panose="020F0302020204030204" pitchFamily="34" charset="0"/>
                <a:ea typeface="+mn-ea"/>
                <a:cs typeface="Calibri Light" panose="020F0302020204030204" pitchFamily="34" charset="0"/>
              </a:rPr>
              <a:t>Can handle HTC workflows (in theory)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libri Light" panose="020F0302020204030204" pitchFamily="34" charset="0"/>
                <a:ea typeface="+mn-ea"/>
                <a:cs typeface="Calibri Light" panose="020F0302020204030204" pitchFamily="34" charset="0"/>
              </a:rPr>
              <a:t>Can also handle long running, large, multi-processor jobs (true parallel processing)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Example: </a:t>
            </a:r>
            <a:r>
              <a:rPr kumimoji="0" lang="en-US" sz="20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hlinkClick r:id="rId2"/>
              </a:rPr>
              <a:t>Fitting large spatiotemporal model in R</a:t>
            </a:r>
            <a:r>
              <a:rPr kumimoji="0" lang="en-US" sz="20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using TMB required 128 CPU &amp; 1TB RAM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82899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439C-0334-40CF-A559-C6B5643ECC06}"/>
              </a:ext>
            </a:extLst>
          </p:cNvPr>
          <p:cNvSpPr>
            <a:spLocks noGrp="1"/>
          </p:cNvSpPr>
          <p:nvPr>
            <p:ph type="title"/>
          </p:nvPr>
        </p:nvSpPr>
        <p:spPr>
          <a:xfrm>
            <a:off x="838200" y="1"/>
            <a:ext cx="10515600" cy="1085850"/>
          </a:xfrm>
        </p:spPr>
        <p:txBody>
          <a:bodyPr/>
          <a:lstStyle/>
          <a:p>
            <a:r>
              <a:rPr lang="en-US" b="1" dirty="0"/>
              <a:t>Meeting Agenda 15-November-2023</a:t>
            </a:r>
          </a:p>
        </p:txBody>
      </p:sp>
      <p:sp>
        <p:nvSpPr>
          <p:cNvPr id="3" name="Content Placeholder 2">
            <a:extLst>
              <a:ext uri="{FF2B5EF4-FFF2-40B4-BE49-F238E27FC236}">
                <a16:creationId xmlns:a16="http://schemas.microsoft.com/office/drawing/2014/main" id="{CA0143B9-A2B1-41C3-8186-E56BD8BFACBE}"/>
              </a:ext>
            </a:extLst>
          </p:cNvPr>
          <p:cNvSpPr>
            <a:spLocks noGrp="1"/>
          </p:cNvSpPr>
          <p:nvPr>
            <p:ph idx="1"/>
          </p:nvPr>
        </p:nvSpPr>
        <p:spPr>
          <a:xfrm>
            <a:off x="422910" y="1291592"/>
            <a:ext cx="11346180" cy="5566408"/>
          </a:xfrm>
        </p:spPr>
        <p:txBody>
          <a:bodyPr/>
          <a:lstStyle/>
          <a:p>
            <a:r>
              <a:rPr lang="en-US" sz="4000" dirty="0"/>
              <a:t>Project Organization</a:t>
            </a:r>
          </a:p>
          <a:p>
            <a:endParaRPr lang="en-US" sz="4000" dirty="0"/>
          </a:p>
          <a:p>
            <a:r>
              <a:rPr lang="en-US" sz="4000" dirty="0"/>
              <a:t>Software Infrastructure</a:t>
            </a:r>
          </a:p>
          <a:p>
            <a:endParaRPr lang="en-US" sz="4000" dirty="0"/>
          </a:p>
          <a:p>
            <a:r>
              <a:rPr lang="en-US" sz="4000" dirty="0"/>
              <a:t>Projection Data Preparation</a:t>
            </a:r>
          </a:p>
          <a:p>
            <a:endParaRPr lang="en-US" sz="4000" dirty="0"/>
          </a:p>
          <a:p>
            <a:r>
              <a:rPr lang="en-US" sz="4000" dirty="0"/>
              <a:t>Base Projection Model Setup</a:t>
            </a:r>
          </a:p>
          <a:p>
            <a:endParaRPr lang="en-US" dirty="0"/>
          </a:p>
        </p:txBody>
      </p:sp>
    </p:spTree>
    <p:extLst>
      <p:ext uri="{BB962C8B-B14F-4D97-AF65-F5344CB8AC3E}">
        <p14:creationId xmlns:p14="http://schemas.microsoft.com/office/powerpoint/2010/main" val="102279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a:extLst>
              <a:ext uri="{FF2B5EF4-FFF2-40B4-BE49-F238E27FC236}">
                <a16:creationId xmlns:a16="http://schemas.microsoft.com/office/drawing/2014/main" id="{6F511D80-152F-4E50-B198-32BF8744C130}"/>
              </a:ext>
            </a:extLst>
          </p:cNvPr>
          <p:cNvGraphicFramePr>
            <a:graphicFrameLocks noChangeAspect="1"/>
          </p:cNvGraphicFramePr>
          <p:nvPr/>
        </p:nvGraphicFramePr>
        <p:xfrm>
          <a:off x="1524000" y="0"/>
          <a:ext cx="9144000" cy="6858000"/>
        </p:xfrm>
        <a:graphic>
          <a:graphicData uri="http://schemas.openxmlformats.org/presentationml/2006/ole">
            <mc:AlternateContent xmlns:mc="http://schemas.openxmlformats.org/markup-compatibility/2006">
              <mc:Choice xmlns:v="urn:schemas-microsoft-com:vml" Requires="v">
                <p:oleObj spid="_x0000_s3106" name="Photo Editor Photo" r:id="rId3" imgW="4000847" imgH="2620952" progId="MSPhotoEd.3">
                  <p:embed/>
                </p:oleObj>
              </mc:Choice>
              <mc:Fallback>
                <p:oleObj name="Photo Editor Photo" r:id="rId3" imgW="4000847" imgH="2620952" progId="MSPhotoEd.3">
                  <p:embed/>
                  <p:pic>
                    <p:nvPicPr>
                      <p:cNvPr id="21506" name="Object 2">
                        <a:extLst>
                          <a:ext uri="{FF2B5EF4-FFF2-40B4-BE49-F238E27FC236}">
                            <a16:creationId xmlns:a16="http://schemas.microsoft.com/office/drawing/2014/main" id="{6F511D80-152F-4E50-B198-32BF8744C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7" name="Text Box 3">
            <a:extLst>
              <a:ext uri="{FF2B5EF4-FFF2-40B4-BE49-F238E27FC236}">
                <a16:creationId xmlns:a16="http://schemas.microsoft.com/office/drawing/2014/main" id="{8DCAD7A6-3E21-44F0-9AC7-F9B67A453E43}"/>
              </a:ext>
            </a:extLst>
          </p:cNvPr>
          <p:cNvSpPr txBox="1">
            <a:spLocks noChangeArrowheads="1"/>
          </p:cNvSpPr>
          <p:nvPr/>
        </p:nvSpPr>
        <p:spPr bwMode="auto">
          <a:xfrm>
            <a:off x="1524000" y="5241926"/>
            <a:ext cx="6705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a:t>
            </a:r>
            <a:r>
              <a:rPr lang="en-US" altLang="en-US" sz="32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Prediction is very difficult </a:t>
            </a:r>
          </a:p>
          <a:p>
            <a:r>
              <a:rPr lang="en-US" altLang="en-US" sz="32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…especially about the future”</a:t>
            </a:r>
          </a:p>
          <a:p>
            <a:r>
              <a:rPr lang="en-US" altLang="en-US" sz="32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	 Niels Bohr</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8479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477" y="2884886"/>
            <a:ext cx="5928288" cy="3732968"/>
          </a:xfrm>
          <a:prstGeom prst="rect">
            <a:avLst/>
          </a:prstGeom>
        </p:spPr>
      </p:pic>
      <p:sp>
        <p:nvSpPr>
          <p:cNvPr id="3" name="Title 1"/>
          <p:cNvSpPr txBox="1">
            <a:spLocks/>
          </p:cNvSpPr>
          <p:nvPr/>
        </p:nvSpPr>
        <p:spPr>
          <a:xfrm>
            <a:off x="7453746" y="2770909"/>
            <a:ext cx="4544291" cy="27862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dirty="0"/>
              <a:t>Is A = B?</a:t>
            </a:r>
          </a:p>
          <a:p>
            <a:pPr algn="ctr"/>
            <a:endParaRPr lang="en-US" sz="2800" i="1" dirty="0"/>
          </a:p>
          <a:p>
            <a:pPr algn="ctr"/>
            <a:r>
              <a:rPr lang="en-US" sz="2800" i="1" dirty="0"/>
              <a:t>Seeing is not wholly an objective matter depending upon what there is to be seen, but is very considerably a subjective matter depending upon the eye that sees </a:t>
            </a:r>
          </a:p>
          <a:p>
            <a:pPr algn="ctr"/>
            <a:r>
              <a:rPr lang="en-US" sz="2800" i="1" dirty="0"/>
              <a:t>  </a:t>
            </a:r>
          </a:p>
          <a:p>
            <a:pPr algn="ctr"/>
            <a:r>
              <a:rPr lang="en-US" sz="2800" i="1" dirty="0"/>
              <a:t>~ Joseph </a:t>
            </a:r>
            <a:r>
              <a:rPr lang="en-US" sz="2800" i="1" dirty="0" err="1"/>
              <a:t>Jastrow</a:t>
            </a:r>
            <a:endParaRPr lang="en-US" sz="2800" i="1" dirty="0"/>
          </a:p>
        </p:txBody>
      </p:sp>
      <p:sp>
        <p:nvSpPr>
          <p:cNvPr id="5" name="Title 1"/>
          <p:cNvSpPr txBox="1">
            <a:spLocks/>
          </p:cNvSpPr>
          <p:nvPr/>
        </p:nvSpPr>
        <p:spPr>
          <a:xfrm>
            <a:off x="330199" y="0"/>
            <a:ext cx="3878179" cy="849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Conclusion</a:t>
            </a:r>
          </a:p>
        </p:txBody>
      </p:sp>
      <p:sp>
        <p:nvSpPr>
          <p:cNvPr id="6" name="Title 1"/>
          <p:cNvSpPr txBox="1">
            <a:spLocks/>
          </p:cNvSpPr>
          <p:nvPr/>
        </p:nvSpPr>
        <p:spPr>
          <a:xfrm>
            <a:off x="0" y="849746"/>
            <a:ext cx="10169236" cy="2207490"/>
          </a:xfrm>
          <a:prstGeom prst="rect">
            <a:avLst/>
          </a:prstGeom>
        </p:spPr>
        <p:txBody>
          <a:bodyP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3200" u="sng" dirty="0"/>
              <a:t>Hypergraphs</a:t>
            </a:r>
            <a:r>
              <a:rPr lang="en-US" sz="3200" dirty="0"/>
              <a:t> provide a concise way to represent multiway relationships for modeling spatial systems</a:t>
            </a:r>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r>
              <a:rPr lang="en-US" sz="3200" u="sng" dirty="0"/>
              <a:t>Hypergraphs with </a:t>
            </a:r>
            <a:r>
              <a:rPr lang="en-US" sz="3200" u="sng" dirty="0" err="1"/>
              <a:t>Vectorized</a:t>
            </a:r>
            <a:r>
              <a:rPr lang="en-US" sz="3200" u="sng" dirty="0"/>
              <a:t> Incidence Matrices </a:t>
            </a:r>
            <a:r>
              <a:rPr lang="en-US" sz="3200" dirty="0"/>
              <a:t>can represent pairwise or multiway relationships in spatial assessment models for visualization, model specification and computer representation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9941214" y="321541"/>
            <a:ext cx="2572327" cy="1929245"/>
          </a:xfrm>
          <a:prstGeom prst="rect">
            <a:avLst/>
          </a:prstGeom>
        </p:spPr>
      </p:pic>
    </p:spTree>
    <p:extLst>
      <p:ext uri="{BB962C8B-B14F-4D97-AF65-F5344CB8AC3E}">
        <p14:creationId xmlns:p14="http://schemas.microsoft.com/office/powerpoint/2010/main" val="354061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11582400" cy="1143000"/>
          </a:xfrm>
        </p:spPr>
        <p:txBody>
          <a:bodyPr>
            <a:normAutofit/>
          </a:bodyPr>
          <a:lstStyle/>
          <a:p>
            <a:r>
              <a:rPr lang="en-US" sz="3733" b="1" dirty="0">
                <a:solidFill>
                  <a:srgbClr val="002060"/>
                </a:solidFill>
              </a:rPr>
              <a:t>Project Goals: Council Recommends Phased Reductions</a:t>
            </a:r>
          </a:p>
        </p:txBody>
      </p:sp>
      <p:sp>
        <p:nvSpPr>
          <p:cNvPr id="3" name="Content Placeholder 2"/>
          <p:cNvSpPr>
            <a:spLocks noGrp="1"/>
          </p:cNvSpPr>
          <p:nvPr>
            <p:ph idx="1"/>
          </p:nvPr>
        </p:nvSpPr>
        <p:spPr>
          <a:xfrm>
            <a:off x="304800" y="787400"/>
            <a:ext cx="10972800" cy="5181600"/>
          </a:xfrm>
        </p:spPr>
        <p:txBody>
          <a:bodyPr>
            <a:normAutofit fontScale="92500" lnSpcReduction="20000"/>
          </a:bodyPr>
          <a:lstStyle/>
          <a:p>
            <a:pPr>
              <a:buFont typeface="Wingdings" panose="05000000000000000000" pitchFamily="2" charset="2"/>
              <a:buChar char="Ø"/>
            </a:pPr>
            <a:r>
              <a:rPr lang="en-US" dirty="0">
                <a:solidFill>
                  <a:srgbClr val="002060"/>
                </a:solidFill>
              </a:rPr>
              <a:t>181</a:t>
            </a:r>
            <a:r>
              <a:rPr lang="en-US" baseline="30000" dirty="0">
                <a:solidFill>
                  <a:srgbClr val="002060"/>
                </a:solidFill>
              </a:rPr>
              <a:t>st</a:t>
            </a:r>
            <a:r>
              <a:rPr lang="en-US" dirty="0">
                <a:solidFill>
                  <a:srgbClr val="002060"/>
                </a:solidFill>
              </a:rPr>
              <a:t> CM March 2020</a:t>
            </a:r>
          </a:p>
          <a:p>
            <a:pPr lvl="1">
              <a:buFont typeface="Wingdings" panose="05000000000000000000" pitchFamily="2" charset="2"/>
              <a:buChar char="Ø"/>
            </a:pPr>
            <a:r>
              <a:rPr lang="en-US" b="1" i="1" dirty="0">
                <a:solidFill>
                  <a:srgbClr val="002060"/>
                </a:solidFill>
              </a:rPr>
              <a:t>Recommended NMFS request the ISC Billfish Working Group to consider conducting stock projections incorporating scenarios of phased catch reductions </a:t>
            </a:r>
          </a:p>
          <a:p>
            <a:pPr lvl="1">
              <a:buFont typeface="Wingdings" panose="05000000000000000000" pitchFamily="2" charset="2"/>
              <a:buChar char="Ø"/>
            </a:pPr>
            <a:r>
              <a:rPr lang="en-US" b="1" i="1" dirty="0">
                <a:solidFill>
                  <a:srgbClr val="002060"/>
                </a:solidFill>
              </a:rPr>
              <a:t>Recommended NMFS include any new projections with phased catch reductions in any proposal for North Pacific striped marlin to WCPFC17.</a:t>
            </a:r>
          </a:p>
          <a:p>
            <a:pPr>
              <a:buFont typeface="Wingdings" panose="05000000000000000000" pitchFamily="2" charset="2"/>
              <a:buChar char="Ø"/>
            </a:pPr>
            <a:r>
              <a:rPr lang="en-US" dirty="0">
                <a:solidFill>
                  <a:srgbClr val="002060"/>
                </a:solidFill>
              </a:rPr>
              <a:t>Utilize 15 year rebuilding horizon for fishery to adjust to reducing indirect catch</a:t>
            </a:r>
          </a:p>
          <a:p>
            <a:pPr>
              <a:buFont typeface="Wingdings" panose="05000000000000000000" pitchFamily="2" charset="2"/>
              <a:buChar char="Ø"/>
            </a:pPr>
            <a:r>
              <a:rPr lang="en-US" dirty="0">
                <a:solidFill>
                  <a:srgbClr val="002060"/>
                </a:solidFill>
              </a:rPr>
              <a:t>Reach target with 60% or more probability per projections</a:t>
            </a:r>
          </a:p>
          <a:p>
            <a:pPr>
              <a:buFont typeface="Wingdings" panose="05000000000000000000" pitchFamily="2" charset="2"/>
              <a:buChar char="Ø"/>
            </a:pPr>
            <a:r>
              <a:rPr lang="en-US" dirty="0">
                <a:solidFill>
                  <a:srgbClr val="002060"/>
                </a:solidFill>
              </a:rPr>
              <a:t>WCPFC17 proposal, wrap in ‘new’ future US catch levels into Amendment 8</a:t>
            </a:r>
          </a:p>
          <a:p>
            <a:pPr>
              <a:buFont typeface="Wingdings" panose="05000000000000000000" pitchFamily="2" charset="2"/>
              <a:buChar char="Ø"/>
            </a:pPr>
            <a:r>
              <a:rPr lang="en-US" dirty="0">
                <a:solidFill>
                  <a:srgbClr val="002060"/>
                </a:solidFill>
              </a:rPr>
              <a:t>Four ‘phases’ over the next 15 years</a:t>
            </a:r>
          </a:p>
          <a:p>
            <a:pPr>
              <a:buFont typeface="Wingdings" panose="05000000000000000000" pitchFamily="2" charset="2"/>
              <a:buChar char="Ø"/>
            </a:pPr>
            <a:endParaRPr lang="en-US" dirty="0">
              <a:solidFill>
                <a:srgbClr val="002060"/>
              </a:solidFill>
            </a:endParaRPr>
          </a:p>
          <a:p>
            <a:pPr marL="0" indent="0">
              <a:buNone/>
            </a:pPr>
            <a:endParaRPr lang="en-US" dirty="0"/>
          </a:p>
          <a:p>
            <a:endParaRPr lang="en-US" dirty="0"/>
          </a:p>
        </p:txBody>
      </p:sp>
      <p:sp>
        <p:nvSpPr>
          <p:cNvPr id="4" name="Date Placeholder 3"/>
          <p:cNvSpPr>
            <a:spLocks noGrp="1"/>
          </p:cNvSpPr>
          <p:nvPr>
            <p:ph type="dt" sz="half" idx="10"/>
          </p:nvPr>
        </p:nvSpPr>
        <p:spPr/>
        <p:txBody>
          <a:bodyPr/>
          <a:lstStyle/>
          <a:p>
            <a:pPr defTabSz="1042065"/>
            <a:fld id="{6CB06ADE-D0F3-46BE-8AF4-4F656F7406D5}" type="datetime1">
              <a:rPr lang="en-US" sz="2000">
                <a:solidFill>
                  <a:prstClr val="black"/>
                </a:solidFill>
                <a:latin typeface="Calibri"/>
              </a:rPr>
              <a:pPr defTabSz="1042065"/>
              <a:t>11/15/2023</a:t>
            </a:fld>
            <a:endParaRPr lang="en-US" sz="2000">
              <a:solidFill>
                <a:prstClr val="black"/>
              </a:solidFill>
              <a:latin typeface="Calibri"/>
            </a:endParaRPr>
          </a:p>
        </p:txBody>
      </p:sp>
      <p:sp>
        <p:nvSpPr>
          <p:cNvPr id="5" name="Slide Number Placeholder 4"/>
          <p:cNvSpPr>
            <a:spLocks noGrp="1"/>
          </p:cNvSpPr>
          <p:nvPr>
            <p:ph type="sldNum" sz="quarter" idx="12"/>
          </p:nvPr>
        </p:nvSpPr>
        <p:spPr/>
        <p:txBody>
          <a:bodyPr/>
          <a:lstStyle/>
          <a:p>
            <a:pPr defTabSz="1042065"/>
            <a:fld id="{2FED311B-66B6-48B2-8F66-32E67B07ED56}" type="slidenum">
              <a:rPr lang="en-US" sz="2000">
                <a:solidFill>
                  <a:prstClr val="black"/>
                </a:solidFill>
                <a:latin typeface="Calibri"/>
              </a:rPr>
              <a:pPr defTabSz="1042065"/>
              <a:t>3</a:t>
            </a:fld>
            <a:endParaRPr lang="en-US" sz="2000">
              <a:solidFill>
                <a:prstClr val="black"/>
              </a:solidFill>
              <a:latin typeface="Calibri"/>
            </a:endParaRPr>
          </a:p>
        </p:txBody>
      </p:sp>
    </p:spTree>
    <p:extLst>
      <p:ext uri="{BB962C8B-B14F-4D97-AF65-F5344CB8AC3E}">
        <p14:creationId xmlns:p14="http://schemas.microsoft.com/office/powerpoint/2010/main" val="173105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3200" y="-228600"/>
            <a:ext cx="11887200" cy="1143000"/>
          </a:xfrm>
        </p:spPr>
        <p:txBody>
          <a:bodyPr>
            <a:normAutofit fontScale="90000"/>
          </a:bodyPr>
          <a:lstStyle/>
          <a:p>
            <a:r>
              <a:rPr lang="en-US" sz="4267" b="1" dirty="0">
                <a:solidFill>
                  <a:srgbClr val="002060"/>
                </a:solidFill>
              </a:rPr>
              <a:t>Project Goals: Produce Projections and Rebuilding Plan</a:t>
            </a:r>
          </a:p>
        </p:txBody>
      </p:sp>
      <p:sp>
        <p:nvSpPr>
          <p:cNvPr id="3" name="TextBox 2"/>
          <p:cNvSpPr txBox="1"/>
          <p:nvPr/>
        </p:nvSpPr>
        <p:spPr>
          <a:xfrm>
            <a:off x="304800" y="990601"/>
            <a:ext cx="11887200" cy="6658105"/>
          </a:xfrm>
          <a:prstGeom prst="rect">
            <a:avLst/>
          </a:prstGeom>
          <a:noFill/>
        </p:spPr>
        <p:txBody>
          <a:bodyPr wrap="square" rtlCol="0">
            <a:spAutoFit/>
          </a:bodyPr>
          <a:lstStyle/>
          <a:p>
            <a:r>
              <a:rPr lang="en-US" sz="3733" b="1" dirty="0">
                <a:solidFill>
                  <a:srgbClr val="002060"/>
                </a:solidFill>
              </a:rPr>
              <a:t>Basis of rebuilding plan – 2021 USA proposal:</a:t>
            </a:r>
          </a:p>
          <a:p>
            <a:r>
              <a:rPr lang="en-US" sz="3733" b="1" dirty="0">
                <a:solidFill>
                  <a:srgbClr val="002060"/>
                </a:solidFill>
              </a:rPr>
              <a:t>	1) Set 20%SSB</a:t>
            </a:r>
            <a:r>
              <a:rPr lang="en-US" sz="3733" b="1" baseline="-25000" dirty="0">
                <a:solidFill>
                  <a:srgbClr val="002060"/>
                </a:solidFill>
              </a:rPr>
              <a:t>current,F=0</a:t>
            </a:r>
            <a:r>
              <a:rPr lang="en-US" sz="3733" b="1" dirty="0">
                <a:solidFill>
                  <a:srgbClr val="002060"/>
                </a:solidFill>
              </a:rPr>
              <a:t>  as a biomass rebuilding target  		based on WCPFC common LRP	</a:t>
            </a:r>
          </a:p>
          <a:p>
            <a:r>
              <a:rPr lang="en-US" sz="3733" b="1" dirty="0">
                <a:solidFill>
                  <a:srgbClr val="002060"/>
                </a:solidFill>
              </a:rPr>
              <a:t>	2) Use a 15 year timeline</a:t>
            </a:r>
          </a:p>
          <a:p>
            <a:r>
              <a:rPr lang="en-US" sz="3733" b="1" dirty="0">
                <a:solidFill>
                  <a:srgbClr val="002060"/>
                </a:solidFill>
              </a:rPr>
              <a:t>	3) Require at least 60% probability of reaching target*</a:t>
            </a:r>
            <a:endParaRPr lang="en-US" sz="3200" b="1" dirty="0">
              <a:solidFill>
                <a:srgbClr val="002060"/>
              </a:solidFill>
            </a:endParaRPr>
          </a:p>
          <a:p>
            <a:endParaRPr lang="en-US" sz="3200" b="1" dirty="0">
              <a:solidFill>
                <a:srgbClr val="002060"/>
              </a:solidFill>
            </a:endParaRPr>
          </a:p>
          <a:p>
            <a:r>
              <a:rPr lang="en-US" sz="3200" b="1" dirty="0">
                <a:solidFill>
                  <a:srgbClr val="002060"/>
                </a:solidFill>
              </a:rPr>
              <a:t>*60% probability of reaching target based on scientific advice, including stock projections</a:t>
            </a:r>
          </a:p>
          <a:p>
            <a:r>
              <a:rPr lang="en-US" sz="3200" b="1" dirty="0">
                <a:solidFill>
                  <a:srgbClr val="002060"/>
                </a:solidFill>
              </a:rPr>
              <a:t> </a:t>
            </a:r>
          </a:p>
          <a:p>
            <a:endParaRPr lang="en-US" sz="3200" b="1" dirty="0">
              <a:solidFill>
                <a:srgbClr val="002060"/>
              </a:solidFill>
            </a:endParaRPr>
          </a:p>
          <a:p>
            <a:endParaRPr lang="en-US" sz="2667" b="1" dirty="0">
              <a:solidFill>
                <a:srgbClr val="002060"/>
              </a:solidFill>
            </a:endParaRPr>
          </a:p>
          <a:p>
            <a:endParaRPr lang="en-US" sz="2667" b="1" dirty="0">
              <a:solidFill>
                <a:srgbClr val="002060"/>
              </a:solidFill>
            </a:endParaRPr>
          </a:p>
          <a:p>
            <a:r>
              <a:rPr lang="en-US" sz="2667" b="1" dirty="0">
                <a:solidFill>
                  <a:srgbClr val="002060"/>
                </a:solidFill>
              </a:rPr>
              <a:t> </a:t>
            </a:r>
          </a:p>
        </p:txBody>
      </p:sp>
      <p:sp>
        <p:nvSpPr>
          <p:cNvPr id="2" name="Date Placeholder 1"/>
          <p:cNvSpPr>
            <a:spLocks noGrp="1"/>
          </p:cNvSpPr>
          <p:nvPr>
            <p:ph type="dt" sz="half" idx="10"/>
          </p:nvPr>
        </p:nvSpPr>
        <p:spPr/>
        <p:txBody>
          <a:bodyPr/>
          <a:lstStyle/>
          <a:p>
            <a:pPr defTabSz="1042065"/>
            <a:fld id="{BB8124E1-E30B-4C64-A28E-CE6620FF3BD9}" type="datetime1">
              <a:rPr lang="en-US" sz="2000">
                <a:solidFill>
                  <a:prstClr val="black"/>
                </a:solidFill>
              </a:rPr>
              <a:pPr defTabSz="1042065"/>
              <a:t>11/15/2023</a:t>
            </a:fld>
            <a:endParaRPr lang="en-US" sz="2000">
              <a:solidFill>
                <a:prstClr val="black"/>
              </a:solidFill>
            </a:endParaRPr>
          </a:p>
        </p:txBody>
      </p:sp>
      <p:sp>
        <p:nvSpPr>
          <p:cNvPr id="5" name="Slide Number Placeholder 4"/>
          <p:cNvSpPr>
            <a:spLocks noGrp="1"/>
          </p:cNvSpPr>
          <p:nvPr>
            <p:ph type="sldNum" sz="quarter" idx="12"/>
          </p:nvPr>
        </p:nvSpPr>
        <p:spPr/>
        <p:txBody>
          <a:bodyPr/>
          <a:lstStyle/>
          <a:p>
            <a:pPr defTabSz="1042065"/>
            <a:fld id="{2FED311B-66B6-48B2-8F66-32E67B07ED56}" type="slidenum">
              <a:rPr lang="en-US" sz="2000">
                <a:solidFill>
                  <a:prstClr val="black"/>
                </a:solidFill>
              </a:rPr>
              <a:pPr defTabSz="1042065"/>
              <a:t>4</a:t>
            </a:fld>
            <a:endParaRPr lang="en-US" sz="2000">
              <a:solidFill>
                <a:prstClr val="black"/>
              </a:solidFill>
            </a:endParaRPr>
          </a:p>
        </p:txBody>
      </p:sp>
    </p:spTree>
    <p:extLst>
      <p:ext uri="{BB962C8B-B14F-4D97-AF65-F5344CB8AC3E}">
        <p14:creationId xmlns:p14="http://schemas.microsoft.com/office/powerpoint/2010/main" val="226641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439C-0334-40CF-A559-C6B5643ECC06}"/>
              </a:ext>
            </a:extLst>
          </p:cNvPr>
          <p:cNvSpPr>
            <a:spLocks noGrp="1"/>
          </p:cNvSpPr>
          <p:nvPr>
            <p:ph type="title"/>
          </p:nvPr>
        </p:nvSpPr>
        <p:spPr>
          <a:xfrm>
            <a:off x="838200" y="1"/>
            <a:ext cx="10515600" cy="1085850"/>
          </a:xfrm>
        </p:spPr>
        <p:txBody>
          <a:bodyPr/>
          <a:lstStyle/>
          <a:p>
            <a:r>
              <a:rPr lang="en-US" b="1" dirty="0"/>
              <a:t>Project Organization</a:t>
            </a:r>
          </a:p>
        </p:txBody>
      </p:sp>
      <p:pic>
        <p:nvPicPr>
          <p:cNvPr id="6" name="object 3">
            <a:extLst>
              <a:ext uri="{FF2B5EF4-FFF2-40B4-BE49-F238E27FC236}">
                <a16:creationId xmlns:a16="http://schemas.microsoft.com/office/drawing/2014/main" id="{CB310CBD-9657-4C4D-8474-56D74CAC3412}"/>
              </a:ext>
            </a:extLst>
          </p:cNvPr>
          <p:cNvPicPr/>
          <p:nvPr/>
        </p:nvPicPr>
        <p:blipFill>
          <a:blip r:embed="rId2" cstate="print"/>
          <a:stretch>
            <a:fillRect/>
          </a:stretch>
        </p:blipFill>
        <p:spPr>
          <a:xfrm>
            <a:off x="2228850" y="1219457"/>
            <a:ext cx="6546305" cy="5078473"/>
          </a:xfrm>
          <a:prstGeom prst="rect">
            <a:avLst/>
          </a:prstGeom>
        </p:spPr>
      </p:pic>
    </p:spTree>
    <p:extLst>
      <p:ext uri="{BB962C8B-B14F-4D97-AF65-F5344CB8AC3E}">
        <p14:creationId xmlns:p14="http://schemas.microsoft.com/office/powerpoint/2010/main" val="357115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439C-0334-40CF-A559-C6B5643ECC06}"/>
              </a:ext>
            </a:extLst>
          </p:cNvPr>
          <p:cNvSpPr>
            <a:spLocks noGrp="1"/>
          </p:cNvSpPr>
          <p:nvPr>
            <p:ph type="title"/>
          </p:nvPr>
        </p:nvSpPr>
        <p:spPr>
          <a:xfrm>
            <a:off x="838200" y="1"/>
            <a:ext cx="10515600" cy="1085850"/>
          </a:xfrm>
        </p:spPr>
        <p:txBody>
          <a:bodyPr/>
          <a:lstStyle/>
          <a:p>
            <a:r>
              <a:rPr lang="en-US" b="1" dirty="0"/>
              <a:t>Software Infrastructure: GitHub Repositories</a:t>
            </a:r>
          </a:p>
        </p:txBody>
      </p:sp>
      <p:pic>
        <p:nvPicPr>
          <p:cNvPr id="4" name="object 3">
            <a:extLst>
              <a:ext uri="{FF2B5EF4-FFF2-40B4-BE49-F238E27FC236}">
                <a16:creationId xmlns:a16="http://schemas.microsoft.com/office/drawing/2014/main" id="{4E57B651-93FE-4EDA-A057-92C5A07CBB40}"/>
              </a:ext>
            </a:extLst>
          </p:cNvPr>
          <p:cNvPicPr/>
          <p:nvPr/>
        </p:nvPicPr>
        <p:blipFill>
          <a:blip r:embed="rId2" cstate="print"/>
          <a:stretch>
            <a:fillRect/>
          </a:stretch>
        </p:blipFill>
        <p:spPr>
          <a:xfrm>
            <a:off x="847725" y="1524000"/>
            <a:ext cx="8486774" cy="5476874"/>
          </a:xfrm>
          <a:prstGeom prst="rect">
            <a:avLst/>
          </a:prstGeom>
        </p:spPr>
      </p:pic>
    </p:spTree>
    <p:extLst>
      <p:ext uri="{BB962C8B-B14F-4D97-AF65-F5344CB8AC3E}">
        <p14:creationId xmlns:p14="http://schemas.microsoft.com/office/powerpoint/2010/main" val="2813226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439C-0334-40CF-A559-C6B5643ECC06}"/>
              </a:ext>
            </a:extLst>
          </p:cNvPr>
          <p:cNvSpPr>
            <a:spLocks noGrp="1"/>
          </p:cNvSpPr>
          <p:nvPr>
            <p:ph type="title"/>
          </p:nvPr>
        </p:nvSpPr>
        <p:spPr>
          <a:xfrm>
            <a:off x="0" y="0"/>
            <a:ext cx="12192000" cy="1085850"/>
          </a:xfrm>
        </p:spPr>
        <p:txBody>
          <a:bodyPr>
            <a:normAutofit/>
          </a:bodyPr>
          <a:lstStyle/>
          <a:p>
            <a:r>
              <a:rPr lang="en-US" sz="3600" b="1" dirty="0"/>
              <a:t>Software Infrastructure: 2024-WCNPO-MLS-Rebuilding Repository</a:t>
            </a:r>
          </a:p>
        </p:txBody>
      </p:sp>
      <p:pic>
        <p:nvPicPr>
          <p:cNvPr id="5" name="Picture 4">
            <a:extLst>
              <a:ext uri="{FF2B5EF4-FFF2-40B4-BE49-F238E27FC236}">
                <a16:creationId xmlns:a16="http://schemas.microsoft.com/office/drawing/2014/main" id="{D7BCA571-F071-443E-89AD-7011EC40F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1322005"/>
            <a:ext cx="10927080" cy="5308569"/>
          </a:xfrm>
          <a:prstGeom prst="rect">
            <a:avLst/>
          </a:prstGeom>
        </p:spPr>
      </p:pic>
    </p:spTree>
    <p:extLst>
      <p:ext uri="{BB962C8B-B14F-4D97-AF65-F5344CB8AC3E}">
        <p14:creationId xmlns:p14="http://schemas.microsoft.com/office/powerpoint/2010/main" val="2366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439C-0334-40CF-A559-C6B5643ECC06}"/>
              </a:ext>
            </a:extLst>
          </p:cNvPr>
          <p:cNvSpPr>
            <a:spLocks noGrp="1"/>
          </p:cNvSpPr>
          <p:nvPr>
            <p:ph type="title"/>
          </p:nvPr>
        </p:nvSpPr>
        <p:spPr>
          <a:xfrm>
            <a:off x="838200" y="1"/>
            <a:ext cx="10515600" cy="1085850"/>
          </a:xfrm>
        </p:spPr>
        <p:txBody>
          <a:bodyPr/>
          <a:lstStyle/>
          <a:p>
            <a:r>
              <a:rPr lang="en-US" b="1" dirty="0"/>
              <a:t>Software Infrastructure: AGEPRO</a:t>
            </a:r>
          </a:p>
        </p:txBody>
      </p:sp>
      <p:sp>
        <p:nvSpPr>
          <p:cNvPr id="5" name="Rectangle 1027">
            <a:extLst>
              <a:ext uri="{FF2B5EF4-FFF2-40B4-BE49-F238E27FC236}">
                <a16:creationId xmlns:a16="http://schemas.microsoft.com/office/drawing/2014/main" id="{79F8D2C4-27D9-4E8E-8AE0-06124B719FD7}"/>
              </a:ext>
            </a:extLst>
          </p:cNvPr>
          <p:cNvSpPr txBox="1">
            <a:spLocks noChangeArrowheads="1"/>
          </p:cNvSpPr>
          <p:nvPr/>
        </p:nvSpPr>
        <p:spPr>
          <a:xfrm>
            <a:off x="0" y="1703070"/>
            <a:ext cx="12192000" cy="35547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Stochastic Stock-Recruitment Relationship</a:t>
            </a:r>
          </a:p>
          <a:p>
            <a:endParaRPr lang="en-US" altLang="en-US" dirty="0"/>
          </a:p>
          <a:p>
            <a:r>
              <a:rPr lang="en-US" altLang="en-US" dirty="0"/>
              <a:t>Distribution of Initial Population Abundance</a:t>
            </a:r>
          </a:p>
          <a:p>
            <a:endParaRPr lang="en-US" altLang="en-US" dirty="0"/>
          </a:p>
          <a:p>
            <a:r>
              <a:rPr lang="en-US" altLang="en-US" dirty="0"/>
              <a:t>Process Error for Population and Fishery Dynamics</a:t>
            </a:r>
          </a:p>
          <a:p>
            <a:endParaRPr lang="en-US" altLang="en-US" dirty="0"/>
          </a:p>
          <a:p>
            <a:r>
              <a:rPr lang="en-US" altLang="en-US" dirty="0"/>
              <a:t>Predict Probabilities of Achieving Biomass Target and Avoiding Overfishing Limit</a:t>
            </a:r>
          </a:p>
        </p:txBody>
      </p:sp>
    </p:spTree>
    <p:extLst>
      <p:ext uri="{BB962C8B-B14F-4D97-AF65-F5344CB8AC3E}">
        <p14:creationId xmlns:p14="http://schemas.microsoft.com/office/powerpoint/2010/main" val="4009171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4"/>
          <p:cNvSpPr>
            <a:spLocks noChangeArrowheads="1"/>
          </p:cNvSpPr>
          <p:nvPr/>
        </p:nvSpPr>
        <p:spPr bwMode="auto">
          <a:xfrm>
            <a:off x="1524001" y="1139309"/>
            <a:ext cx="184731" cy="369332"/>
          </a:xfrm>
          <a:prstGeom prst="rect">
            <a:avLst/>
          </a:prstGeom>
          <a:noFill/>
          <a:ln w="9525">
            <a:noFill/>
            <a:miter lim="800000"/>
            <a:headEnd/>
            <a:tailEnd/>
          </a:ln>
        </p:spPr>
        <p:txBody>
          <a:bodyPr wrap="none" anchor="ctr">
            <a:spAutoFit/>
          </a:bodyPr>
          <a:lstStyle/>
          <a:p>
            <a:pPr fontAlgn="base">
              <a:spcBef>
                <a:spcPct val="0"/>
              </a:spcBef>
              <a:spcAft>
                <a:spcPct val="0"/>
              </a:spcAft>
            </a:pPr>
            <a:endParaRPr lang="en-US">
              <a:solidFill>
                <a:srgbClr val="000000"/>
              </a:solidFill>
              <a:latin typeface="Tahoma" pitchFamily="34" charset="0"/>
            </a:endParaRPr>
          </a:p>
        </p:txBody>
      </p:sp>
      <p:sp>
        <p:nvSpPr>
          <p:cNvPr id="111619" name="Rectangle 5"/>
          <p:cNvSpPr>
            <a:spLocks noGrp="1" noChangeArrowheads="1"/>
          </p:cNvSpPr>
          <p:nvPr>
            <p:ph type="title"/>
          </p:nvPr>
        </p:nvSpPr>
        <p:spPr>
          <a:xfrm>
            <a:off x="1524000" y="0"/>
            <a:ext cx="9144000" cy="990600"/>
          </a:xfrm>
          <a:noFill/>
        </p:spPr>
        <p:txBody>
          <a:bodyPr/>
          <a:lstStyle/>
          <a:p>
            <a:pPr eaLnBrk="1" hangingPunct="1"/>
            <a:r>
              <a:rPr lang="en-US" sz="2000"/>
              <a:t>Projection results for estimates of total allowable commerical catches of Deep7 Hawaiian bottomfish for fishing years 2012-2013 for probabilities P* of overfishing in under baseline catch Scenario II and CPUE Scenario I.</a:t>
            </a:r>
          </a:p>
        </p:txBody>
      </p:sp>
      <p:pic>
        <p:nvPicPr>
          <p:cNvPr id="111620" name="Picture 2"/>
          <p:cNvPicPr>
            <a:picLocks noChangeAspect="1" noChangeArrowheads="1"/>
          </p:cNvPicPr>
          <p:nvPr/>
        </p:nvPicPr>
        <p:blipFill>
          <a:blip r:embed="rId2" cstate="print"/>
          <a:srcRect/>
          <a:stretch>
            <a:fillRect/>
          </a:stretch>
        </p:blipFill>
        <p:spPr bwMode="auto">
          <a:xfrm>
            <a:off x="2626202" y="1323975"/>
            <a:ext cx="6666388" cy="54983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docProps/app.xml><?xml version="1.0" encoding="utf-8"?>
<Properties xmlns="http://schemas.openxmlformats.org/officeDocument/2006/extended-properties" xmlns:vt="http://schemas.openxmlformats.org/officeDocument/2006/docPropsVTypes">
  <TotalTime>1631</TotalTime>
  <Words>1044</Words>
  <Application>Microsoft Office PowerPoint</Application>
  <PresentationFormat>Widescreen</PresentationFormat>
  <Paragraphs>245</Paragraphs>
  <Slides>22</Slides>
  <Notes>0</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3</vt:i4>
      </vt:variant>
      <vt:variant>
        <vt:lpstr>Slide Titles</vt:lpstr>
      </vt:variant>
      <vt:variant>
        <vt:i4>22</vt:i4>
      </vt:variant>
    </vt:vector>
  </HeadingPairs>
  <TitlesOfParts>
    <vt:vector size="35" baseType="lpstr">
      <vt:lpstr>Arial</vt:lpstr>
      <vt:lpstr>Arial Narrow</vt:lpstr>
      <vt:lpstr>Calibri</vt:lpstr>
      <vt:lpstr>Calibri Light</vt:lpstr>
      <vt:lpstr>Tahoma</vt:lpstr>
      <vt:lpstr>Wingdings</vt:lpstr>
      <vt:lpstr>Office Theme</vt:lpstr>
      <vt:lpstr>1_Office Theme</vt:lpstr>
      <vt:lpstr>Default Design</vt:lpstr>
      <vt:lpstr>2_Office Theme</vt:lpstr>
      <vt:lpstr>MathType 7.0 Equation</vt:lpstr>
      <vt:lpstr>SPW 14.0 Graph</vt:lpstr>
      <vt:lpstr>Photo Editor Photo</vt:lpstr>
      <vt:lpstr>WCNPO Striped Marlin Rebuilding Plan Project</vt:lpstr>
      <vt:lpstr>Meeting Agenda 15-November-2023</vt:lpstr>
      <vt:lpstr>Project Goals: Council Recommends Phased Reductions</vt:lpstr>
      <vt:lpstr>Project Goals: Produce Projections and Rebuilding Plan</vt:lpstr>
      <vt:lpstr>Project Organization</vt:lpstr>
      <vt:lpstr>Software Infrastructure: GitHub Repositories</vt:lpstr>
      <vt:lpstr>Software Infrastructure: 2024-WCNPO-MLS-Rebuilding Repository</vt:lpstr>
      <vt:lpstr>Software Infrastructure: AGEPRO</vt:lpstr>
      <vt:lpstr>Projection results for estimates of total allowable commerical catches of Deep7 Hawaiian bottomfish for fishing years 2012-2013 for probabilities P* of overfishing in under baseline catch Scenario II and CPUE Scenario I.</vt:lpstr>
      <vt:lpstr>PowerPoint Presentation</vt:lpstr>
      <vt:lpstr>Base Model Setup: Distribution of Initial Stock Numbers</vt:lpstr>
      <vt:lpstr>Base Model Setup: Annual Projection Timing</vt:lpstr>
      <vt:lpstr>Base Model Setup: Quarterly Projection Timing Population Numbers at Age at Time τ* In Quarter t</vt:lpstr>
      <vt:lpstr>PowerPoint Presentation</vt:lpstr>
      <vt:lpstr>PowerPoint Presentation</vt:lpstr>
      <vt:lpstr>Results: Phased vs Constant Catch Limits to Reach Target</vt:lpstr>
      <vt:lpstr>Results: Phased vs Constant Catch Limits to End Overfishing</vt:lpstr>
      <vt:lpstr>PowerPoint Presentation</vt:lpstr>
      <vt:lpstr>How to Ensemble Efficiently?</vt:lpstr>
      <vt:lpstr>PowerPoint Presentation</vt:lpstr>
      <vt:lpstr>PowerPoint Presentation</vt:lpstr>
      <vt:lpstr>PowerPoint Presentation</vt:lpstr>
    </vt:vector>
  </TitlesOfParts>
  <Company>National Marine Fisheries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Hypergraphs for representing assessment parameterization and estimation</dc:title>
  <dc:creator>Jon Brodziak</dc:creator>
  <cp:lastModifiedBy>Jon Brodziak</cp:lastModifiedBy>
  <cp:revision>259</cp:revision>
  <cp:lastPrinted>2023-05-07T03:03:31Z</cp:lastPrinted>
  <dcterms:created xsi:type="dcterms:W3CDTF">2023-04-19T20:05:57Z</dcterms:created>
  <dcterms:modified xsi:type="dcterms:W3CDTF">2023-11-15T21:56:10Z</dcterms:modified>
</cp:coreProperties>
</file>