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9"/>
  </p:notesMasterIdLst>
  <p:sldIdLst>
    <p:sldId id="256"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2" r:id="rId17"/>
    <p:sldId id="341" r:id="rId18"/>
    <p:sldId id="640" r:id="rId19"/>
    <p:sldId id="385" r:id="rId20"/>
    <p:sldId id="383" r:id="rId21"/>
    <p:sldId id="384" r:id="rId22"/>
    <p:sldId id="366" r:id="rId23"/>
    <p:sldId id="367" r:id="rId24"/>
    <p:sldId id="405" r:id="rId25"/>
    <p:sldId id="340" r:id="rId26"/>
    <p:sldId id="621" r:id="rId27"/>
    <p:sldId id="622" r:id="rId28"/>
    <p:sldId id="623" r:id="rId29"/>
    <p:sldId id="624" r:id="rId30"/>
    <p:sldId id="625" r:id="rId31"/>
    <p:sldId id="261" r:id="rId32"/>
    <p:sldId id="258" r:id="rId33"/>
    <p:sldId id="259" r:id="rId34"/>
    <p:sldId id="260" r:id="rId35"/>
    <p:sldId id="630" r:id="rId36"/>
    <p:sldId id="631" r:id="rId37"/>
    <p:sldId id="634" r:id="rId38"/>
    <p:sldId id="635" r:id="rId39"/>
    <p:sldId id="636" r:id="rId40"/>
    <p:sldId id="637" r:id="rId41"/>
    <p:sldId id="638" r:id="rId42"/>
    <p:sldId id="353" r:id="rId43"/>
    <p:sldId id="358" r:id="rId44"/>
    <p:sldId id="357" r:id="rId45"/>
    <p:sldId id="360" r:id="rId46"/>
    <p:sldId id="354" r:id="rId47"/>
    <p:sldId id="361" r:id="rId48"/>
    <p:sldId id="355" r:id="rId49"/>
    <p:sldId id="356" r:id="rId50"/>
    <p:sldId id="362" r:id="rId51"/>
    <p:sldId id="359" r:id="rId52"/>
    <p:sldId id="363" r:id="rId53"/>
    <p:sldId id="364" r:id="rId54"/>
    <p:sldId id="365" r:id="rId55"/>
    <p:sldId id="386" r:id="rId56"/>
    <p:sldId id="387" r:id="rId57"/>
    <p:sldId id="350" r:id="rId58"/>
    <p:sldId id="337" r:id="rId59"/>
    <p:sldId id="351" r:id="rId60"/>
    <p:sldId id="388" r:id="rId61"/>
    <p:sldId id="389" r:id="rId62"/>
    <p:sldId id="391" r:id="rId63"/>
    <p:sldId id="392" r:id="rId64"/>
    <p:sldId id="393" r:id="rId65"/>
    <p:sldId id="394" r:id="rId66"/>
    <p:sldId id="395" r:id="rId67"/>
    <p:sldId id="303" r:id="rId68"/>
    <p:sldId id="396" r:id="rId69"/>
    <p:sldId id="397" r:id="rId70"/>
    <p:sldId id="398" r:id="rId71"/>
    <p:sldId id="290" r:id="rId72"/>
    <p:sldId id="401" r:id="rId73"/>
    <p:sldId id="399" r:id="rId74"/>
    <p:sldId id="400" r:id="rId75"/>
    <p:sldId id="403" r:id="rId76"/>
    <p:sldId id="402" r:id="rId77"/>
    <p:sldId id="404" r:id="rId78"/>
    <p:sldId id="605" r:id="rId79"/>
    <p:sldId id="381" r:id="rId80"/>
    <p:sldId id="607" r:id="rId81"/>
    <p:sldId id="608" r:id="rId82"/>
    <p:sldId id="610" r:id="rId83"/>
    <p:sldId id="611" r:id="rId84"/>
    <p:sldId id="613" r:id="rId85"/>
    <p:sldId id="615" r:id="rId86"/>
    <p:sldId id="614" r:id="rId87"/>
    <p:sldId id="61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84" autoAdjust="0"/>
    <p:restoredTop sz="94660"/>
  </p:normalViewPr>
  <p:slideViewPr>
    <p:cSldViewPr snapToGrid="0">
      <p:cViewPr varScale="1">
        <p:scale>
          <a:sx n="39" d="100"/>
          <a:sy n="39" d="100"/>
        </p:scale>
        <p:origin x="699" y="41"/>
      </p:cViewPr>
      <p:guideLst/>
    </p:cSldViewPr>
  </p:slideViewPr>
  <p:notesTextViewPr>
    <p:cViewPr>
      <p:scale>
        <a:sx n="1" d="1"/>
        <a:sy n="1" d="1"/>
      </p:scale>
      <p:origin x="0" y="0"/>
    </p:cViewPr>
  </p:notesTextViewPr>
  <p:sorterViewPr>
    <p:cViewPr>
      <p:scale>
        <a:sx n="70" d="100"/>
        <a:sy n="70" d="100"/>
      </p:scale>
      <p:origin x="0" y="-2928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D0226-203C-452C-BE1C-765AD42D7DB5}"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14112-0B64-44ED-AA6C-403D967798B7}" type="slidenum">
              <a:rPr lang="en-US" smtClean="0"/>
              <a:t>‹#›</a:t>
            </a:fld>
            <a:endParaRPr lang="en-US"/>
          </a:p>
        </p:txBody>
      </p:sp>
    </p:spTree>
    <p:extLst>
      <p:ext uri="{BB962C8B-B14F-4D97-AF65-F5344CB8AC3E}">
        <p14:creationId xmlns:p14="http://schemas.microsoft.com/office/powerpoint/2010/main" val="413803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on </a:t>
            </a:r>
          </a:p>
        </p:txBody>
      </p:sp>
      <p:sp>
        <p:nvSpPr>
          <p:cNvPr id="4" name="Slide Number Placeholder 3"/>
          <p:cNvSpPr>
            <a:spLocks noGrp="1"/>
          </p:cNvSpPr>
          <p:nvPr>
            <p:ph type="sldNum" sz="quarter" idx="5"/>
          </p:nvPr>
        </p:nvSpPr>
        <p:spPr/>
        <p:txBody>
          <a:bodyPr/>
          <a:lstStyle/>
          <a:p>
            <a:fld id="{C2314112-0B64-44ED-AA6C-403D967798B7}" type="slidenum">
              <a:rPr lang="en-US" smtClean="0"/>
              <a:t>1</a:t>
            </a:fld>
            <a:endParaRPr lang="en-US"/>
          </a:p>
        </p:txBody>
      </p:sp>
    </p:spTree>
    <p:extLst>
      <p:ext uri="{BB962C8B-B14F-4D97-AF65-F5344CB8AC3E}">
        <p14:creationId xmlns:p14="http://schemas.microsoft.com/office/powerpoint/2010/main" val="396815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14112-0B64-44ED-AA6C-403D967798B7}" type="slidenum">
              <a:rPr lang="en-US" smtClean="0"/>
              <a:t>22</a:t>
            </a:fld>
            <a:endParaRPr lang="en-US"/>
          </a:p>
        </p:txBody>
      </p:sp>
    </p:spTree>
    <p:extLst>
      <p:ext uri="{BB962C8B-B14F-4D97-AF65-F5344CB8AC3E}">
        <p14:creationId xmlns:p14="http://schemas.microsoft.com/office/powerpoint/2010/main" val="4274966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14112-0B64-44ED-AA6C-403D967798B7}" type="slidenum">
              <a:rPr lang="en-US" smtClean="0"/>
              <a:t>23</a:t>
            </a:fld>
            <a:endParaRPr lang="en-US"/>
          </a:p>
        </p:txBody>
      </p:sp>
    </p:spTree>
    <p:extLst>
      <p:ext uri="{BB962C8B-B14F-4D97-AF65-F5344CB8AC3E}">
        <p14:creationId xmlns:p14="http://schemas.microsoft.com/office/powerpoint/2010/main" val="188819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Stock status is depleted</a:t>
            </a:r>
          </a:p>
        </p:txBody>
      </p:sp>
      <p:sp>
        <p:nvSpPr>
          <p:cNvPr id="4" name="Slide Number Placeholder 3"/>
          <p:cNvSpPr>
            <a:spLocks noGrp="1"/>
          </p:cNvSpPr>
          <p:nvPr>
            <p:ph type="sldNum" sz="quarter" idx="5"/>
          </p:nvPr>
        </p:nvSpPr>
        <p:spPr/>
        <p:txBody>
          <a:bodyPr/>
          <a:lstStyle/>
          <a:p>
            <a:fld id="{C2314112-0B64-44ED-AA6C-403D967798B7}" type="slidenum">
              <a:rPr lang="en-US" smtClean="0"/>
              <a:t>56</a:t>
            </a:fld>
            <a:endParaRPr lang="en-US"/>
          </a:p>
        </p:txBody>
      </p:sp>
    </p:spTree>
    <p:extLst>
      <p:ext uri="{BB962C8B-B14F-4D97-AF65-F5344CB8AC3E}">
        <p14:creationId xmlns:p14="http://schemas.microsoft.com/office/powerpoint/2010/main" val="3463696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Recruitment has been low for decades, similar to the 2019 benchmark assessment results</a:t>
            </a:r>
          </a:p>
        </p:txBody>
      </p:sp>
      <p:sp>
        <p:nvSpPr>
          <p:cNvPr id="4" name="Slide Number Placeholder 3"/>
          <p:cNvSpPr>
            <a:spLocks noGrp="1"/>
          </p:cNvSpPr>
          <p:nvPr>
            <p:ph type="sldNum" sz="quarter" idx="5"/>
          </p:nvPr>
        </p:nvSpPr>
        <p:spPr/>
        <p:txBody>
          <a:bodyPr/>
          <a:lstStyle/>
          <a:p>
            <a:fld id="{C2314112-0B64-44ED-AA6C-403D967798B7}" type="slidenum">
              <a:rPr lang="en-US" smtClean="0"/>
              <a:t>57</a:t>
            </a:fld>
            <a:endParaRPr lang="en-US"/>
          </a:p>
        </p:txBody>
      </p:sp>
    </p:spTree>
    <p:extLst>
      <p:ext uri="{BB962C8B-B14F-4D97-AF65-F5344CB8AC3E}">
        <p14:creationId xmlns:p14="http://schemas.microsoft.com/office/powerpoint/2010/main" val="2551605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recruitment has been below the expected stock-recruitment curve</a:t>
            </a:r>
          </a:p>
        </p:txBody>
      </p:sp>
      <p:sp>
        <p:nvSpPr>
          <p:cNvPr id="4" name="Slide Number Placeholder 3"/>
          <p:cNvSpPr>
            <a:spLocks noGrp="1"/>
          </p:cNvSpPr>
          <p:nvPr>
            <p:ph type="sldNum" sz="quarter" idx="5"/>
          </p:nvPr>
        </p:nvSpPr>
        <p:spPr/>
        <p:txBody>
          <a:bodyPr/>
          <a:lstStyle/>
          <a:p>
            <a:fld id="{C2314112-0B64-44ED-AA6C-403D967798B7}" type="slidenum">
              <a:rPr lang="en-US" smtClean="0"/>
              <a:t>58</a:t>
            </a:fld>
            <a:endParaRPr lang="en-US"/>
          </a:p>
        </p:txBody>
      </p:sp>
    </p:spTree>
    <p:extLst>
      <p:ext uri="{BB962C8B-B14F-4D97-AF65-F5344CB8AC3E}">
        <p14:creationId xmlns:p14="http://schemas.microsoft.com/office/powerpoint/2010/main" val="223870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charset="0"/>
              </a:rPr>
              <a:t>Thanks and Mahalo!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213A4A-995D-43F3-8B89-C5744F4245BA}" type="slidenum">
              <a:rPr kumimoji="0" lang="en-US" sz="1200" b="0" i="0" u="none" strike="noStrike" kern="1200" cap="none" spc="0" normalizeH="0" baseline="0" noProof="0" smtClean="0">
                <a:ln>
                  <a:noFill/>
                </a:ln>
                <a:solidFill>
                  <a:srgbClr val="000000"/>
                </a:solidFill>
                <a:effectLst/>
                <a:uLnTx/>
                <a:uFillTx/>
                <a:latin typeface="Aria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srgbClr val="000000"/>
              </a:solidFill>
              <a:effectLst/>
              <a:uLnTx/>
              <a:uFillTx/>
              <a:latin typeface="Arial"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A8AF-35D9-43EB-BDD1-EE018E06F8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932EE-F0DB-419D-BEB6-54ACA8BCC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0178E-6B40-4CA8-A015-6756E7784EFB}"/>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5" name="Footer Placeholder 4">
            <a:extLst>
              <a:ext uri="{FF2B5EF4-FFF2-40B4-BE49-F238E27FC236}">
                <a16:creationId xmlns:a16="http://schemas.microsoft.com/office/drawing/2014/main" id="{C795322F-2296-43E3-B739-57108926B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641BF-B53E-43A7-8590-B19C96D3A757}"/>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1169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3C2C-FD9D-4335-B10C-78884C7FA1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D839A-1CAD-4173-92F3-8444FA59E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A1495-2ADB-497C-AD5F-4AFBD3BCD41E}"/>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5" name="Footer Placeholder 4">
            <a:extLst>
              <a:ext uri="{FF2B5EF4-FFF2-40B4-BE49-F238E27FC236}">
                <a16:creationId xmlns:a16="http://schemas.microsoft.com/office/drawing/2014/main" id="{104785C5-E033-458A-A7B6-48392FFDA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4B58D-B2BC-499B-98B0-35BD8548D025}"/>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12601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AD444-9430-4E3B-9A04-DF97EE82C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5F3F05-0845-4A92-9E18-1A96E25E9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B7218-071E-41A0-BF82-9D3998949D6C}"/>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5" name="Footer Placeholder 4">
            <a:extLst>
              <a:ext uri="{FF2B5EF4-FFF2-40B4-BE49-F238E27FC236}">
                <a16:creationId xmlns:a16="http://schemas.microsoft.com/office/drawing/2014/main" id="{42DDB42F-5ED0-4BC8-AAE7-6B63C4BEB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56F93-B95B-4051-AC4C-676988FE26CC}"/>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106441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2"/>
            <a:ext cx="8534400" cy="1752600"/>
          </a:xfrm>
        </p:spPr>
        <p:txBody>
          <a:bodyPr/>
          <a:lstStyle>
            <a:lvl1pPr marL="0" indent="0" algn="ctr">
              <a:buNone/>
              <a:defRPr/>
            </a:lvl1pPr>
            <a:lvl2pPr marL="457059" indent="0" algn="ctr">
              <a:buNone/>
              <a:defRPr/>
            </a:lvl2pPr>
            <a:lvl3pPr marL="914116" indent="0" algn="ctr">
              <a:buNone/>
              <a:defRPr/>
            </a:lvl3pPr>
            <a:lvl4pPr marL="1371174" indent="0" algn="ctr">
              <a:buNone/>
              <a:defRPr/>
            </a:lvl4pPr>
            <a:lvl5pPr marL="1828231" indent="0" algn="ctr">
              <a:buNone/>
              <a:defRPr/>
            </a:lvl5pPr>
            <a:lvl6pPr marL="2285289" indent="0" algn="ctr">
              <a:buNone/>
              <a:defRPr/>
            </a:lvl6pPr>
            <a:lvl7pPr marL="2742346" indent="0" algn="ctr">
              <a:buNone/>
              <a:defRPr/>
            </a:lvl7pPr>
            <a:lvl8pPr marL="3199404" indent="0" algn="ctr">
              <a:buNone/>
              <a:defRPr/>
            </a:lvl8pPr>
            <a:lvl9pPr marL="3656462"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B01943-63D8-41E4-8E96-97342B9B86A1}" type="slidenum">
              <a:rPr lang="en-US" altLang="en-US"/>
              <a:pPr>
                <a:defRPr/>
              </a:pPr>
              <a:t>‹#›</a:t>
            </a:fld>
            <a:endParaRPr lang="en-US" altLang="en-US"/>
          </a:p>
        </p:txBody>
      </p:sp>
    </p:spTree>
    <p:extLst>
      <p:ext uri="{BB962C8B-B14F-4D97-AF65-F5344CB8AC3E}">
        <p14:creationId xmlns:p14="http://schemas.microsoft.com/office/powerpoint/2010/main" val="819660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51F996E-7702-4F59-B4D7-544DC9EA3BE8}" type="slidenum">
              <a:rPr lang="en-US" altLang="en-US"/>
              <a:pPr>
                <a:defRPr/>
              </a:pPr>
              <a:t>‹#›</a:t>
            </a:fld>
            <a:endParaRPr lang="en-US" altLang="en-US"/>
          </a:p>
        </p:txBody>
      </p:sp>
    </p:spTree>
    <p:extLst>
      <p:ext uri="{BB962C8B-B14F-4D97-AF65-F5344CB8AC3E}">
        <p14:creationId xmlns:p14="http://schemas.microsoft.com/office/powerpoint/2010/main" val="1907229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7"/>
            <a:ext cx="10363200" cy="1500187"/>
          </a:xfrm>
        </p:spPr>
        <p:txBody>
          <a:bodyPr anchor="b"/>
          <a:lstStyle>
            <a:lvl1pPr marL="0" indent="0">
              <a:buNone/>
              <a:defRPr sz="2000"/>
            </a:lvl1pPr>
            <a:lvl2pPr marL="457059" indent="0">
              <a:buNone/>
              <a:defRPr sz="1800"/>
            </a:lvl2pPr>
            <a:lvl3pPr marL="914116" indent="0">
              <a:buNone/>
              <a:defRPr sz="1600"/>
            </a:lvl3pPr>
            <a:lvl4pPr marL="1371174" indent="0">
              <a:buNone/>
              <a:defRPr sz="1400"/>
            </a:lvl4pPr>
            <a:lvl5pPr marL="1828231" indent="0">
              <a:buNone/>
              <a:defRPr sz="1400"/>
            </a:lvl5pPr>
            <a:lvl6pPr marL="2285289" indent="0">
              <a:buNone/>
              <a:defRPr sz="1400"/>
            </a:lvl6pPr>
            <a:lvl7pPr marL="2742346" indent="0">
              <a:buNone/>
              <a:defRPr sz="1400"/>
            </a:lvl7pPr>
            <a:lvl8pPr marL="3199404" indent="0">
              <a:buNone/>
              <a:defRPr sz="1400"/>
            </a:lvl8pPr>
            <a:lvl9pPr marL="3656462"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52941C-9BAC-4393-B2F0-5E23A1354CF2}" type="slidenum">
              <a:rPr lang="en-US" altLang="en-US"/>
              <a:pPr>
                <a:defRPr/>
              </a:pPr>
              <a:t>‹#›</a:t>
            </a:fld>
            <a:endParaRPr lang="en-US" altLang="en-US"/>
          </a:p>
        </p:txBody>
      </p:sp>
    </p:spTree>
    <p:extLst>
      <p:ext uri="{BB962C8B-B14F-4D97-AF65-F5344CB8AC3E}">
        <p14:creationId xmlns:p14="http://schemas.microsoft.com/office/powerpoint/2010/main" val="3528168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CB92861-0BC4-4DBE-89B9-8974DC47B531}" type="slidenum">
              <a:rPr lang="en-US" altLang="en-US"/>
              <a:pPr>
                <a:defRPr/>
              </a:pPr>
              <a:t>‹#›</a:t>
            </a:fld>
            <a:endParaRPr lang="en-US" altLang="en-US"/>
          </a:p>
        </p:txBody>
      </p:sp>
    </p:spTree>
    <p:extLst>
      <p:ext uri="{BB962C8B-B14F-4D97-AF65-F5344CB8AC3E}">
        <p14:creationId xmlns:p14="http://schemas.microsoft.com/office/powerpoint/2010/main" val="419666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4"/>
            <a:ext cx="5389033"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965B7652-28F1-4268-BDDC-9A9E4B450886}" type="slidenum">
              <a:rPr lang="en-US" altLang="en-US"/>
              <a:pPr>
                <a:defRPr/>
              </a:pPr>
              <a:t>‹#›</a:t>
            </a:fld>
            <a:endParaRPr lang="en-US" altLang="en-US"/>
          </a:p>
        </p:txBody>
      </p:sp>
    </p:spTree>
    <p:extLst>
      <p:ext uri="{BB962C8B-B14F-4D97-AF65-F5344CB8AC3E}">
        <p14:creationId xmlns:p14="http://schemas.microsoft.com/office/powerpoint/2010/main" val="4142154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030AD91-612F-4716-BCE3-3B7D9A5B4541}" type="slidenum">
              <a:rPr lang="en-US" altLang="en-US"/>
              <a:pPr>
                <a:defRPr/>
              </a:pPr>
              <a:t>‹#›</a:t>
            </a:fld>
            <a:endParaRPr lang="en-US" altLang="en-US"/>
          </a:p>
        </p:txBody>
      </p:sp>
    </p:spTree>
    <p:extLst>
      <p:ext uri="{BB962C8B-B14F-4D97-AF65-F5344CB8AC3E}">
        <p14:creationId xmlns:p14="http://schemas.microsoft.com/office/powerpoint/2010/main" val="2115614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318BC69F-72B5-430F-88C6-51C97D2A1F7B}" type="slidenum">
              <a:rPr lang="en-US" altLang="en-US"/>
              <a:pPr>
                <a:defRPr/>
              </a:pPr>
              <a:t>‹#›</a:t>
            </a:fld>
            <a:endParaRPr lang="en-US" altLang="en-US"/>
          </a:p>
        </p:txBody>
      </p:sp>
    </p:spTree>
    <p:extLst>
      <p:ext uri="{BB962C8B-B14F-4D97-AF65-F5344CB8AC3E}">
        <p14:creationId xmlns:p14="http://schemas.microsoft.com/office/powerpoint/2010/main" val="3209755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7" y="273054"/>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549470D-BA5D-4F3D-B07F-67EA014B14B6}" type="slidenum">
              <a:rPr lang="en-US" altLang="en-US"/>
              <a:pPr>
                <a:defRPr/>
              </a:pPr>
              <a:t>‹#›</a:t>
            </a:fld>
            <a:endParaRPr lang="en-US" altLang="en-US"/>
          </a:p>
        </p:txBody>
      </p:sp>
    </p:spTree>
    <p:extLst>
      <p:ext uri="{BB962C8B-B14F-4D97-AF65-F5344CB8AC3E}">
        <p14:creationId xmlns:p14="http://schemas.microsoft.com/office/powerpoint/2010/main" val="56866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861-5D2F-438A-861C-6EF767CCD1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DF758E-386E-459E-BEAC-687B5BB10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EA600-4A80-4E1E-92B5-FFCE887ECECD}"/>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5" name="Footer Placeholder 4">
            <a:extLst>
              <a:ext uri="{FF2B5EF4-FFF2-40B4-BE49-F238E27FC236}">
                <a16:creationId xmlns:a16="http://schemas.microsoft.com/office/drawing/2014/main" id="{80F6F193-F7BD-45F6-AAF4-221CA033D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DCB59-D30B-4EF2-8405-469D60AA926F}"/>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100709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AEC93D5-2A5F-4DD5-A45C-287E20B7EB96}" type="slidenum">
              <a:rPr lang="en-US" altLang="en-US"/>
              <a:pPr>
                <a:defRPr/>
              </a:pPr>
              <a:t>‹#›</a:t>
            </a:fld>
            <a:endParaRPr lang="en-US" altLang="en-US"/>
          </a:p>
        </p:txBody>
      </p:sp>
    </p:spTree>
    <p:extLst>
      <p:ext uri="{BB962C8B-B14F-4D97-AF65-F5344CB8AC3E}">
        <p14:creationId xmlns:p14="http://schemas.microsoft.com/office/powerpoint/2010/main" val="2541785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B6280C1-4682-4AC7-B936-5DD0181927E8}" type="slidenum">
              <a:rPr lang="en-US" altLang="en-US"/>
              <a:pPr>
                <a:defRPr/>
              </a:pPr>
              <a:t>‹#›</a:t>
            </a:fld>
            <a:endParaRPr lang="en-US" altLang="en-US"/>
          </a:p>
        </p:txBody>
      </p:sp>
    </p:spTree>
    <p:extLst>
      <p:ext uri="{BB962C8B-B14F-4D97-AF65-F5344CB8AC3E}">
        <p14:creationId xmlns:p14="http://schemas.microsoft.com/office/powerpoint/2010/main" val="2165763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9BAE942-66EF-4F9F-9EBF-6FAE0CE53DAC}" type="slidenum">
              <a:rPr lang="en-US" altLang="en-US"/>
              <a:pPr>
                <a:defRPr/>
              </a:pPr>
              <a:t>‹#›</a:t>
            </a:fld>
            <a:endParaRPr lang="en-US" altLang="en-US"/>
          </a:p>
        </p:txBody>
      </p:sp>
    </p:spTree>
    <p:extLst>
      <p:ext uri="{BB962C8B-B14F-4D97-AF65-F5344CB8AC3E}">
        <p14:creationId xmlns:p14="http://schemas.microsoft.com/office/powerpoint/2010/main" val="1010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835A-4456-4582-88C0-6579787A6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069CE7-F127-41F0-BF31-2AD818E5A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BEA5-BAAE-46DE-BD0B-57245D4325C5}"/>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5" name="Footer Placeholder 4">
            <a:extLst>
              <a:ext uri="{FF2B5EF4-FFF2-40B4-BE49-F238E27FC236}">
                <a16:creationId xmlns:a16="http://schemas.microsoft.com/office/drawing/2014/main" id="{87103805-5B50-4D4D-B29D-EA427057D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55BB1-EA3B-4C9F-9D76-F5CA8E33DF7B}"/>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35866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F8E7-A7E6-447A-B461-E02265BDB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1CBD66-FBA5-457F-97AC-C50C452AE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596FB7-3B90-4479-96C2-F035F458BE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DEAC9-5DD7-4A4B-AE4E-0DF561986BA2}"/>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6" name="Footer Placeholder 5">
            <a:extLst>
              <a:ext uri="{FF2B5EF4-FFF2-40B4-BE49-F238E27FC236}">
                <a16:creationId xmlns:a16="http://schemas.microsoft.com/office/drawing/2014/main" id="{4055C00E-950F-4227-8779-4411C32ED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3B5B2-0CAF-4B38-83D7-4F050B138B3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2590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0B6D-8B99-4810-921D-05AAD63C32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736B1A-A99A-4515-9C48-CEADA7CAA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5C7ABE-EFAA-42A7-8594-8680AA5C79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6724A-E312-4967-B4BA-0D041DC51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EEC4-2D0D-4BD6-8482-663A46B09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4CB63-3C8C-4921-A7C8-AB3E7EF7BCDC}"/>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8" name="Footer Placeholder 7">
            <a:extLst>
              <a:ext uri="{FF2B5EF4-FFF2-40B4-BE49-F238E27FC236}">
                <a16:creationId xmlns:a16="http://schemas.microsoft.com/office/drawing/2014/main" id="{A20AD668-4587-4117-A468-65CF9B4BDC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2C7628-EDAB-4A80-B2D7-95F625E765C2}"/>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61336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9D48-3EFE-4B17-9A4A-D98A869E3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3911D-7B06-4FCF-BDA5-8E2B7D71F3B8}"/>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4" name="Footer Placeholder 3">
            <a:extLst>
              <a:ext uri="{FF2B5EF4-FFF2-40B4-BE49-F238E27FC236}">
                <a16:creationId xmlns:a16="http://schemas.microsoft.com/office/drawing/2014/main" id="{D47C6568-C59D-4FA0-8543-C822ECF3E1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B10E35-0790-4EE7-A38C-2EBC6070CA2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7817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8816F9-059E-4252-A804-5F90206F9CDC}"/>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3" name="Footer Placeholder 2">
            <a:extLst>
              <a:ext uri="{FF2B5EF4-FFF2-40B4-BE49-F238E27FC236}">
                <a16:creationId xmlns:a16="http://schemas.microsoft.com/office/drawing/2014/main" id="{A5CFBA82-20F8-47C9-8338-DC18AB53C4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82589-209E-407A-A74F-9009EF8321F3}"/>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977544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4877-1AE6-46BB-86BD-02F87806F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A7819-43D4-4CB5-995B-576B930A4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57607-F3CE-42AC-B020-2823CD12D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9DFD5-E9F6-40D3-8EE7-04710922D620}"/>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6" name="Footer Placeholder 5">
            <a:extLst>
              <a:ext uri="{FF2B5EF4-FFF2-40B4-BE49-F238E27FC236}">
                <a16:creationId xmlns:a16="http://schemas.microsoft.com/office/drawing/2014/main" id="{30E9895D-2CD8-451A-8D2F-BBDF7B57D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FB5B34-0DEC-4661-85BE-BB41B84F2F40}"/>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2063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6581-10F3-4595-BE5E-A4CF0C135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CDAC55-BDBC-4B47-BEA5-83BD0CE5E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3BAB3D-4393-4C97-A026-FAEB8BCBE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730AEB-2532-460A-8F3E-271DFF476183}"/>
              </a:ext>
            </a:extLst>
          </p:cNvPr>
          <p:cNvSpPr>
            <a:spLocks noGrp="1"/>
          </p:cNvSpPr>
          <p:nvPr>
            <p:ph type="dt" sz="half" idx="10"/>
          </p:nvPr>
        </p:nvSpPr>
        <p:spPr/>
        <p:txBody>
          <a:bodyPr/>
          <a:lstStyle/>
          <a:p>
            <a:fld id="{E84C4201-7C75-407E-9789-17AED4E59DBB}" type="datetimeFigureOut">
              <a:rPr lang="en-US" smtClean="0"/>
              <a:t>4/11/2024</a:t>
            </a:fld>
            <a:endParaRPr lang="en-US"/>
          </a:p>
        </p:txBody>
      </p:sp>
      <p:sp>
        <p:nvSpPr>
          <p:cNvPr id="6" name="Footer Placeholder 5">
            <a:extLst>
              <a:ext uri="{FF2B5EF4-FFF2-40B4-BE49-F238E27FC236}">
                <a16:creationId xmlns:a16="http://schemas.microsoft.com/office/drawing/2014/main" id="{D129F492-3628-41D2-8B20-4588AA119D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8A154-2FBA-4D3B-8914-455669B18B38}"/>
              </a:ext>
            </a:extLst>
          </p:cNvPr>
          <p:cNvSpPr>
            <a:spLocks noGrp="1"/>
          </p:cNvSpPr>
          <p:nvPr>
            <p:ph type="sldNum" sz="quarter" idx="12"/>
          </p:nvPr>
        </p:nvSpPr>
        <p:spPr/>
        <p:txBody>
          <a:bodyPr/>
          <a:lstStyle/>
          <a:p>
            <a:fld id="{965A213F-57F4-468B-B40E-B1260522105F}" type="slidenum">
              <a:rPr lang="en-US" smtClean="0"/>
              <a:t>‹#›</a:t>
            </a:fld>
            <a:endParaRPr lang="en-US"/>
          </a:p>
        </p:txBody>
      </p:sp>
    </p:spTree>
    <p:extLst>
      <p:ext uri="{BB962C8B-B14F-4D97-AF65-F5344CB8AC3E}">
        <p14:creationId xmlns:p14="http://schemas.microsoft.com/office/powerpoint/2010/main" val="246379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47226F-05E2-42DA-8B90-8C4D6E225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EB277B-B8A8-47E3-9FCB-2D9A6B234F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4EF47-719E-4E64-8CEE-7CAC6BFC5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C4201-7C75-407E-9789-17AED4E59DBB}" type="datetimeFigureOut">
              <a:rPr lang="en-US" smtClean="0"/>
              <a:t>4/11/2024</a:t>
            </a:fld>
            <a:endParaRPr lang="en-US"/>
          </a:p>
        </p:txBody>
      </p:sp>
      <p:sp>
        <p:nvSpPr>
          <p:cNvPr id="5" name="Footer Placeholder 4">
            <a:extLst>
              <a:ext uri="{FF2B5EF4-FFF2-40B4-BE49-F238E27FC236}">
                <a16:creationId xmlns:a16="http://schemas.microsoft.com/office/drawing/2014/main" id="{6C9CE485-DAC7-43D8-A172-F4D6DADE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EA2FE7-288A-4941-BC30-CFCF38831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A213F-57F4-468B-B40E-B1260522105F}" type="slidenum">
              <a:rPr lang="en-US" smtClean="0"/>
              <a:t>‹#›</a:t>
            </a:fld>
            <a:endParaRPr lang="en-US"/>
          </a:p>
        </p:txBody>
      </p:sp>
    </p:spTree>
    <p:extLst>
      <p:ext uri="{BB962C8B-B14F-4D97-AF65-F5344CB8AC3E}">
        <p14:creationId xmlns:p14="http://schemas.microsoft.com/office/powerpoint/2010/main" val="425509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EB28E"/>
            </a:gs>
            <a:gs pos="100000">
              <a:srgbClr val="CCFFCC"/>
            </a:gs>
          </a:gsLst>
          <a:lin ang="540000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ctr"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82276"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defRPr sz="1400">
                <a:solidFill>
                  <a:srgbClr val="000000"/>
                </a:solidFill>
                <a:latin typeface="+mn-lt"/>
              </a:defRPr>
            </a:lvl1pPr>
          </a:lstStyle>
          <a:p>
            <a:pPr>
              <a:defRPr/>
            </a:pPr>
            <a:endParaRPr lang="en-US" altLang="en-US"/>
          </a:p>
        </p:txBody>
      </p:sp>
      <p:sp>
        <p:nvSpPr>
          <p:cNvPr id="182277"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ctr">
              <a:defRPr sz="1400">
                <a:solidFill>
                  <a:srgbClr val="000000"/>
                </a:solidFill>
                <a:latin typeface="+mn-lt"/>
              </a:defRPr>
            </a:lvl1pPr>
          </a:lstStyle>
          <a:p>
            <a:pPr>
              <a:defRPr/>
            </a:pPr>
            <a:endParaRPr lang="en-US" altLang="en-US"/>
          </a:p>
        </p:txBody>
      </p:sp>
      <p:sp>
        <p:nvSpPr>
          <p:cNvPr id="182278"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0" tIns="45706" rIns="91410" bIns="45706" numCol="1" anchor="t" anchorCtr="0" compatLnSpc="1">
            <a:prstTxWarp prst="textNoShape">
              <a:avLst/>
            </a:prstTxWarp>
          </a:bodyPr>
          <a:lstStyle>
            <a:lvl1pPr algn="r">
              <a:defRPr sz="1400">
                <a:solidFill>
                  <a:srgbClr val="000000"/>
                </a:solidFill>
                <a:latin typeface="+mn-lt"/>
              </a:defRPr>
            </a:lvl1pPr>
          </a:lstStyle>
          <a:p>
            <a:pPr>
              <a:defRPr/>
            </a:pPr>
            <a:fld id="{F41F546F-FEB9-4ED1-87EF-1410EBEFE1B7}" type="slidenum">
              <a:rPr lang="en-US" altLang="en-US"/>
              <a:pPr>
                <a:defRPr/>
              </a:pPr>
              <a:t>‹#›</a:t>
            </a:fld>
            <a:endParaRPr lang="en-US" altLang="en-US"/>
          </a:p>
        </p:txBody>
      </p:sp>
    </p:spTree>
    <p:extLst>
      <p:ext uri="{BB962C8B-B14F-4D97-AF65-F5344CB8AC3E}">
        <p14:creationId xmlns:p14="http://schemas.microsoft.com/office/powerpoint/2010/main" val="400880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059" algn="ctr" rtl="0" fontAlgn="base">
        <a:spcBef>
          <a:spcPct val="0"/>
        </a:spcBef>
        <a:spcAft>
          <a:spcPct val="0"/>
        </a:spcAft>
        <a:defRPr sz="4400">
          <a:solidFill>
            <a:schemeClr val="tx2"/>
          </a:solidFill>
          <a:latin typeface="Times New Roman" pitchFamily="18" charset="0"/>
        </a:defRPr>
      </a:lvl6pPr>
      <a:lvl7pPr marL="914116" algn="ctr" rtl="0" fontAlgn="base">
        <a:spcBef>
          <a:spcPct val="0"/>
        </a:spcBef>
        <a:spcAft>
          <a:spcPct val="0"/>
        </a:spcAft>
        <a:defRPr sz="4400">
          <a:solidFill>
            <a:schemeClr val="tx2"/>
          </a:solidFill>
          <a:latin typeface="Times New Roman" pitchFamily="18" charset="0"/>
        </a:defRPr>
      </a:lvl7pPr>
      <a:lvl8pPr marL="1371174" algn="ctr" rtl="0" fontAlgn="base">
        <a:spcBef>
          <a:spcPct val="0"/>
        </a:spcBef>
        <a:spcAft>
          <a:spcPct val="0"/>
        </a:spcAft>
        <a:defRPr sz="4400">
          <a:solidFill>
            <a:schemeClr val="tx2"/>
          </a:solidFill>
          <a:latin typeface="Times New Roman" pitchFamily="18" charset="0"/>
        </a:defRPr>
      </a:lvl8pPr>
      <a:lvl9pPr marL="1828231" algn="ctr" rtl="0" fontAlgn="base">
        <a:spcBef>
          <a:spcPct val="0"/>
        </a:spcBef>
        <a:spcAft>
          <a:spcPct val="0"/>
        </a:spcAft>
        <a:defRPr sz="4400">
          <a:solidFill>
            <a:schemeClr val="tx2"/>
          </a:solidFill>
          <a:latin typeface="Times New Roman" pitchFamily="18" charset="0"/>
        </a:defRPr>
      </a:lvl9pPr>
    </p:titleStyle>
    <p:bodyStyle>
      <a:lvl1pPr marL="341313" indent="-341313" algn="l" rtl="0" eaLnBrk="0" fontAlgn="base" hangingPunct="0">
        <a:spcBef>
          <a:spcPct val="20000"/>
        </a:spcBef>
        <a:spcAft>
          <a:spcPct val="0"/>
        </a:spcAft>
        <a:buChar char="•"/>
        <a:defRPr sz="3200">
          <a:solidFill>
            <a:schemeClr val="tx1"/>
          </a:solidFill>
          <a:latin typeface="+mn-lt"/>
          <a:ea typeface="+mn-ea"/>
          <a:cs typeface="+mn-cs"/>
        </a:defRPr>
      </a:lvl1pPr>
      <a:lvl2pPr marL="741363" indent="-284163" algn="l" rtl="0" eaLnBrk="0" fontAlgn="base" hangingPunct="0">
        <a:spcBef>
          <a:spcPct val="20000"/>
        </a:spcBef>
        <a:spcAft>
          <a:spcPct val="0"/>
        </a:spcAft>
        <a:buChar char="–"/>
        <a:defRPr sz="2800">
          <a:solidFill>
            <a:schemeClr val="tx1"/>
          </a:solidFill>
          <a:latin typeface="+mn-lt"/>
        </a:defRPr>
      </a:lvl2pPr>
      <a:lvl3pPr marL="1141413" indent="-227013" algn="l" rtl="0" eaLnBrk="0" fontAlgn="base" hangingPunct="0">
        <a:spcBef>
          <a:spcPct val="20000"/>
        </a:spcBef>
        <a:spcAft>
          <a:spcPct val="0"/>
        </a:spcAft>
        <a:buChar char="•"/>
        <a:defRPr sz="2400">
          <a:solidFill>
            <a:schemeClr val="tx1"/>
          </a:solidFill>
          <a:latin typeface="+mn-lt"/>
        </a:defRPr>
      </a:lvl3pPr>
      <a:lvl4pPr marL="1598613" indent="-227013" algn="l" rtl="0" eaLnBrk="0" fontAlgn="base" hangingPunct="0">
        <a:spcBef>
          <a:spcPct val="20000"/>
        </a:spcBef>
        <a:spcAft>
          <a:spcPct val="0"/>
        </a:spcAft>
        <a:buChar char="–"/>
        <a:defRPr sz="2000">
          <a:solidFill>
            <a:schemeClr val="tx1"/>
          </a:solidFill>
          <a:latin typeface="+mn-lt"/>
        </a:defRPr>
      </a:lvl4pPr>
      <a:lvl5pPr marL="2055813" indent="-227013" algn="l" rtl="0" eaLnBrk="0" fontAlgn="base" hangingPunct="0">
        <a:spcBef>
          <a:spcPct val="20000"/>
        </a:spcBef>
        <a:spcAft>
          <a:spcPct val="0"/>
        </a:spcAft>
        <a:buChar char="»"/>
        <a:defRPr sz="2000">
          <a:solidFill>
            <a:schemeClr val="tx1"/>
          </a:solidFill>
          <a:latin typeface="+mn-lt"/>
        </a:defRPr>
      </a:lvl5pPr>
      <a:lvl6pPr marL="2513818" indent="-228529" algn="l" rtl="0" fontAlgn="base">
        <a:spcBef>
          <a:spcPct val="20000"/>
        </a:spcBef>
        <a:spcAft>
          <a:spcPct val="0"/>
        </a:spcAft>
        <a:buChar char="»"/>
        <a:defRPr sz="2000">
          <a:solidFill>
            <a:schemeClr val="tx1"/>
          </a:solidFill>
          <a:latin typeface="+mn-lt"/>
        </a:defRPr>
      </a:lvl6pPr>
      <a:lvl7pPr marL="2970876" indent="-228529" algn="l" rtl="0" fontAlgn="base">
        <a:spcBef>
          <a:spcPct val="20000"/>
        </a:spcBef>
        <a:spcAft>
          <a:spcPct val="0"/>
        </a:spcAft>
        <a:buChar char="»"/>
        <a:defRPr sz="2000">
          <a:solidFill>
            <a:schemeClr val="tx1"/>
          </a:solidFill>
          <a:latin typeface="+mn-lt"/>
        </a:defRPr>
      </a:lvl7pPr>
      <a:lvl8pPr marL="3427934" indent="-228529" algn="l" rtl="0" fontAlgn="base">
        <a:spcBef>
          <a:spcPct val="20000"/>
        </a:spcBef>
        <a:spcAft>
          <a:spcPct val="0"/>
        </a:spcAft>
        <a:buChar char="»"/>
        <a:defRPr sz="2000">
          <a:solidFill>
            <a:schemeClr val="tx1"/>
          </a:solidFill>
          <a:latin typeface="+mn-lt"/>
        </a:defRPr>
      </a:lvl8pPr>
      <a:lvl9pPr marL="3884991" indent="-228529"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n.Brodziak@NOAA.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PIFSCstockassessments/2024-WCNPO-MLS-Rebuildin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isc.fra.go.jp/pdf/ISC23/ISC23_ANNEX14-Stock_Assessment_Report_for_WCNPO_Striped_Marlin-FINAL.pdf"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hyperlink" Target="https://github.com/PIFSCstockassessments/2024-WCNPO-MLS-Rebuildin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5728-16B3-4EC5-A349-B7A27D1984B0}"/>
              </a:ext>
            </a:extLst>
          </p:cNvPr>
          <p:cNvSpPr>
            <a:spLocks noGrp="1"/>
          </p:cNvSpPr>
          <p:nvPr>
            <p:ph type="ctrTitle"/>
          </p:nvPr>
        </p:nvSpPr>
        <p:spPr>
          <a:xfrm>
            <a:off x="1524000" y="699453"/>
            <a:ext cx="9144000" cy="2387600"/>
          </a:xfrm>
        </p:spPr>
        <p:txBody>
          <a:bodyPr>
            <a:normAutofit/>
          </a:bodyPr>
          <a:lstStyle/>
          <a:p>
            <a:r>
              <a:rPr lang="en-US" dirty="0"/>
              <a:t>WCNPO Striped Marlin</a:t>
            </a:r>
            <a:br>
              <a:rPr lang="en-US" dirty="0"/>
            </a:br>
            <a:r>
              <a:rPr lang="en-US" dirty="0"/>
              <a:t>Rebuilding Plan Analyses</a:t>
            </a:r>
          </a:p>
        </p:txBody>
      </p:sp>
      <p:sp>
        <p:nvSpPr>
          <p:cNvPr id="3" name="Subtitle 2">
            <a:extLst>
              <a:ext uri="{FF2B5EF4-FFF2-40B4-BE49-F238E27FC236}">
                <a16:creationId xmlns:a16="http://schemas.microsoft.com/office/drawing/2014/main" id="{233BD301-D1B6-4894-9ADA-28EDAC7853A8}"/>
              </a:ext>
            </a:extLst>
          </p:cNvPr>
          <p:cNvSpPr>
            <a:spLocks noGrp="1"/>
          </p:cNvSpPr>
          <p:nvPr>
            <p:ph type="subTitle" idx="1"/>
          </p:nvPr>
        </p:nvSpPr>
        <p:spPr/>
        <p:txBody>
          <a:bodyPr>
            <a:normAutofit lnSpcReduction="10000"/>
          </a:bodyPr>
          <a:lstStyle/>
          <a:p>
            <a:r>
              <a:rPr lang="en-US" dirty="0"/>
              <a:t>ISC Billfish Working Group</a:t>
            </a:r>
          </a:p>
          <a:p>
            <a:r>
              <a:rPr lang="en-US" dirty="0"/>
              <a:t>Jon </a:t>
            </a:r>
            <a:r>
              <a:rPr lang="en-US" dirty="0" err="1"/>
              <a:t>Brodziak</a:t>
            </a:r>
            <a:endParaRPr lang="en-US" dirty="0"/>
          </a:p>
          <a:p>
            <a:r>
              <a:rPr lang="en-US" dirty="0">
                <a:hlinkClick r:id="rId3"/>
              </a:rPr>
              <a:t>Jon.Brodziak@NOAA.GOV</a:t>
            </a:r>
            <a:r>
              <a:rPr lang="en-US" dirty="0"/>
              <a:t> </a:t>
            </a:r>
          </a:p>
          <a:p>
            <a:r>
              <a:rPr lang="en-US"/>
              <a:t>28-March-2024</a:t>
            </a:r>
            <a:endParaRPr lang="en-US" dirty="0"/>
          </a:p>
        </p:txBody>
      </p:sp>
    </p:spTree>
    <p:extLst>
      <p:ext uri="{BB962C8B-B14F-4D97-AF65-F5344CB8AC3E}">
        <p14:creationId xmlns:p14="http://schemas.microsoft.com/office/powerpoint/2010/main" val="25983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160020" y="1"/>
            <a:ext cx="11852910" cy="1690688"/>
          </a:xfrm>
        </p:spPr>
        <p:txBody>
          <a:bodyPr>
            <a:normAutofit fontScale="90000"/>
          </a:bodyPr>
          <a:lstStyle/>
          <a:p>
            <a:r>
              <a:rPr lang="en-US" dirty="0"/>
              <a:t>Discuss Agenda Item 1: Further </a:t>
            </a:r>
            <a:r>
              <a:rPr lang="en-US" sz="4400" dirty="0"/>
              <a:t>Follow-up from February WG meeting on AGEPRO and SS3 Comparison</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r>
              <a:rPr lang="en-US" dirty="0"/>
              <a:t>Reanalyzed the comparison of deterministic projections from SS3 and AGEPRO.</a:t>
            </a:r>
          </a:p>
          <a:p>
            <a:endParaRPr lang="en-US" dirty="0"/>
          </a:p>
          <a:p>
            <a:r>
              <a:rPr lang="en-US" dirty="0"/>
              <a:t>Are the results different in an important manner for the rebuilding plan analyses?</a:t>
            </a:r>
          </a:p>
          <a:p>
            <a:endParaRPr lang="en-US" dirty="0"/>
          </a:p>
          <a:p>
            <a:r>
              <a:rPr lang="en-US" dirty="0"/>
              <a:t>Results suggest there is little difference for quota=2300 mt based projections.</a:t>
            </a:r>
          </a:p>
          <a:p>
            <a:endParaRPr lang="en-US" dirty="0"/>
          </a:p>
          <a:p>
            <a:r>
              <a:rPr lang="en-US" dirty="0"/>
              <a:t>Results show that there is a minor difference for F=</a:t>
            </a:r>
            <a:r>
              <a:rPr lang="en-US" dirty="0" err="1"/>
              <a:t>Fmsy</a:t>
            </a:r>
            <a:r>
              <a:rPr lang="en-US" dirty="0"/>
              <a:t> based projections with projected median spawning biomasses from AGEPRO having a mean relative difference from SS3 on the order of -3% to 1%. </a:t>
            </a:r>
          </a:p>
        </p:txBody>
      </p:sp>
    </p:spTree>
    <p:extLst>
      <p:ext uri="{BB962C8B-B14F-4D97-AF65-F5344CB8AC3E}">
        <p14:creationId xmlns:p14="http://schemas.microsoft.com/office/powerpoint/2010/main" val="250393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1. Low Recruitment at Quota = 2300 mt</a:t>
            </a:r>
          </a:p>
        </p:txBody>
      </p:sp>
      <p:pic>
        <p:nvPicPr>
          <p:cNvPr id="3" name="Picture 2">
            <a:extLst>
              <a:ext uri="{FF2B5EF4-FFF2-40B4-BE49-F238E27FC236}">
                <a16:creationId xmlns:a16="http://schemas.microsoft.com/office/drawing/2014/main" id="{CA9E2DE9-9A61-4D44-8E7E-A5392F855275}"/>
              </a:ext>
            </a:extLst>
          </p:cNvPr>
          <p:cNvPicPr>
            <a:picLocks noChangeAspect="1"/>
          </p:cNvPicPr>
          <p:nvPr/>
        </p:nvPicPr>
        <p:blipFill>
          <a:blip r:embed="rId2"/>
          <a:stretch>
            <a:fillRect/>
          </a:stretch>
        </p:blipFill>
        <p:spPr>
          <a:xfrm>
            <a:off x="896138" y="788669"/>
            <a:ext cx="7322264" cy="6069330"/>
          </a:xfrm>
          <a:prstGeom prst="rect">
            <a:avLst/>
          </a:prstGeom>
        </p:spPr>
      </p:pic>
      <p:sp>
        <p:nvSpPr>
          <p:cNvPr id="4" name="TextBox 3">
            <a:extLst>
              <a:ext uri="{FF2B5EF4-FFF2-40B4-BE49-F238E27FC236}">
                <a16:creationId xmlns:a16="http://schemas.microsoft.com/office/drawing/2014/main" id="{04D400DE-89F6-43D4-8338-DEAC5035AA6E}"/>
              </a:ext>
            </a:extLst>
          </p:cNvPr>
          <p:cNvSpPr txBox="1"/>
          <p:nvPr/>
        </p:nvSpPr>
        <p:spPr>
          <a:xfrm>
            <a:off x="8174218" y="5238334"/>
            <a:ext cx="1992853" cy="1200329"/>
          </a:xfrm>
          <a:prstGeom prst="rect">
            <a:avLst/>
          </a:prstGeom>
          <a:noFill/>
        </p:spPr>
        <p:txBody>
          <a:bodyPr wrap="none" rtlCol="0">
            <a:spAutoFit/>
          </a:bodyPr>
          <a:lstStyle/>
          <a:p>
            <a:r>
              <a:rPr lang="en-US" sz="2400" dirty="0"/>
              <a:t>MRD = 0%</a:t>
            </a:r>
          </a:p>
          <a:p>
            <a:r>
              <a:rPr lang="en-US" sz="2400" dirty="0"/>
              <a:t>MARD = 3%</a:t>
            </a:r>
          </a:p>
          <a:p>
            <a:r>
              <a:rPr lang="en-US" sz="2400" dirty="0"/>
              <a:t>RD 2030 = -4%</a:t>
            </a:r>
          </a:p>
        </p:txBody>
      </p:sp>
      <p:sp>
        <p:nvSpPr>
          <p:cNvPr id="5" name="TextBox 4">
            <a:extLst>
              <a:ext uri="{FF2B5EF4-FFF2-40B4-BE49-F238E27FC236}">
                <a16:creationId xmlns:a16="http://schemas.microsoft.com/office/drawing/2014/main" id="{7DAA1409-F9B9-45FC-98C0-BEFFF79F2C9C}"/>
              </a:ext>
            </a:extLst>
          </p:cNvPr>
          <p:cNvSpPr txBox="1"/>
          <p:nvPr/>
        </p:nvSpPr>
        <p:spPr>
          <a:xfrm>
            <a:off x="8218403" y="3204210"/>
            <a:ext cx="3973598" cy="1569660"/>
          </a:xfrm>
          <a:prstGeom prst="rect">
            <a:avLst/>
          </a:prstGeom>
          <a:noFill/>
        </p:spPr>
        <p:txBody>
          <a:bodyPr wrap="square" rtlCol="0">
            <a:spAutoFit/>
          </a:bodyPr>
          <a:lstStyle/>
          <a:p>
            <a:r>
              <a:rPr lang="en-US" sz="2400" dirty="0"/>
              <a:t>MRD is mean relative difference</a:t>
            </a:r>
          </a:p>
          <a:p>
            <a:r>
              <a:rPr lang="en-US" sz="2400" dirty="0"/>
              <a:t>MARD is median absolute relative difference</a:t>
            </a:r>
          </a:p>
        </p:txBody>
      </p:sp>
    </p:spTree>
    <p:extLst>
      <p:ext uri="{BB962C8B-B14F-4D97-AF65-F5344CB8AC3E}">
        <p14:creationId xmlns:p14="http://schemas.microsoft.com/office/powerpoint/2010/main" val="241469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2. SRR Recruitment at Quota = 2300 mt</a:t>
            </a:r>
          </a:p>
        </p:txBody>
      </p:sp>
      <p:sp>
        <p:nvSpPr>
          <p:cNvPr id="4" name="TextBox 3">
            <a:extLst>
              <a:ext uri="{FF2B5EF4-FFF2-40B4-BE49-F238E27FC236}">
                <a16:creationId xmlns:a16="http://schemas.microsoft.com/office/drawing/2014/main" id="{04D400DE-89F6-43D4-8338-DEAC5035AA6E}"/>
              </a:ext>
            </a:extLst>
          </p:cNvPr>
          <p:cNvSpPr txBox="1"/>
          <p:nvPr/>
        </p:nvSpPr>
        <p:spPr>
          <a:xfrm>
            <a:off x="8800748" y="4903470"/>
            <a:ext cx="1992853" cy="1200329"/>
          </a:xfrm>
          <a:prstGeom prst="rect">
            <a:avLst/>
          </a:prstGeom>
          <a:noFill/>
        </p:spPr>
        <p:txBody>
          <a:bodyPr wrap="none" rtlCol="0">
            <a:spAutoFit/>
          </a:bodyPr>
          <a:lstStyle/>
          <a:p>
            <a:r>
              <a:rPr lang="en-US" sz="2400" dirty="0"/>
              <a:t>MRD = -2%</a:t>
            </a:r>
          </a:p>
          <a:p>
            <a:r>
              <a:rPr lang="en-US" sz="2400" dirty="0"/>
              <a:t>MARD = 2%</a:t>
            </a:r>
          </a:p>
          <a:p>
            <a:r>
              <a:rPr lang="en-US" sz="2400" dirty="0"/>
              <a:t>RD 2030 = -1%</a:t>
            </a:r>
          </a:p>
        </p:txBody>
      </p:sp>
      <p:pic>
        <p:nvPicPr>
          <p:cNvPr id="5" name="Picture 4">
            <a:extLst>
              <a:ext uri="{FF2B5EF4-FFF2-40B4-BE49-F238E27FC236}">
                <a16:creationId xmlns:a16="http://schemas.microsoft.com/office/drawing/2014/main" id="{CD8771F6-708A-449C-B53E-746684DB3264}"/>
              </a:ext>
            </a:extLst>
          </p:cNvPr>
          <p:cNvPicPr>
            <a:picLocks noChangeAspect="1"/>
          </p:cNvPicPr>
          <p:nvPr/>
        </p:nvPicPr>
        <p:blipFill>
          <a:blip r:embed="rId2"/>
          <a:stretch>
            <a:fillRect/>
          </a:stretch>
        </p:blipFill>
        <p:spPr>
          <a:xfrm>
            <a:off x="710157" y="891540"/>
            <a:ext cx="7908063" cy="5966459"/>
          </a:xfrm>
          <a:prstGeom prst="rect">
            <a:avLst/>
          </a:prstGeom>
        </p:spPr>
      </p:pic>
    </p:spTree>
    <p:extLst>
      <p:ext uri="{BB962C8B-B14F-4D97-AF65-F5344CB8AC3E}">
        <p14:creationId xmlns:p14="http://schemas.microsoft.com/office/powerpoint/2010/main" val="265800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3. Low Recruitment at F = </a:t>
            </a:r>
            <a:r>
              <a:rPr lang="en-US" dirty="0" err="1"/>
              <a:t>Fmsy</a:t>
            </a:r>
            <a:endParaRPr lang="en-US" dirty="0"/>
          </a:p>
        </p:txBody>
      </p:sp>
      <p:sp>
        <p:nvSpPr>
          <p:cNvPr id="4" name="TextBox 3">
            <a:extLst>
              <a:ext uri="{FF2B5EF4-FFF2-40B4-BE49-F238E27FC236}">
                <a16:creationId xmlns:a16="http://schemas.microsoft.com/office/drawing/2014/main" id="{04D400DE-89F6-43D4-8338-DEAC5035AA6E}"/>
              </a:ext>
            </a:extLst>
          </p:cNvPr>
          <p:cNvSpPr txBox="1"/>
          <p:nvPr/>
        </p:nvSpPr>
        <p:spPr>
          <a:xfrm>
            <a:off x="8641080" y="4812030"/>
            <a:ext cx="1992853" cy="1200329"/>
          </a:xfrm>
          <a:prstGeom prst="rect">
            <a:avLst/>
          </a:prstGeom>
          <a:noFill/>
        </p:spPr>
        <p:txBody>
          <a:bodyPr wrap="none" rtlCol="0">
            <a:spAutoFit/>
          </a:bodyPr>
          <a:lstStyle/>
          <a:p>
            <a:r>
              <a:rPr lang="en-US" sz="2400" dirty="0"/>
              <a:t>MRD = -1%</a:t>
            </a:r>
          </a:p>
          <a:p>
            <a:r>
              <a:rPr lang="en-US" sz="2400" dirty="0"/>
              <a:t>MARD = 3%</a:t>
            </a:r>
          </a:p>
          <a:p>
            <a:r>
              <a:rPr lang="en-US" sz="2400" dirty="0"/>
              <a:t>RD 2020 = -3%</a:t>
            </a:r>
          </a:p>
        </p:txBody>
      </p:sp>
      <p:pic>
        <p:nvPicPr>
          <p:cNvPr id="5" name="Picture 4">
            <a:extLst>
              <a:ext uri="{FF2B5EF4-FFF2-40B4-BE49-F238E27FC236}">
                <a16:creationId xmlns:a16="http://schemas.microsoft.com/office/drawing/2014/main" id="{0B514623-73C1-4E47-8AA9-4212C174068B}"/>
              </a:ext>
            </a:extLst>
          </p:cNvPr>
          <p:cNvPicPr>
            <a:picLocks noChangeAspect="1"/>
          </p:cNvPicPr>
          <p:nvPr/>
        </p:nvPicPr>
        <p:blipFill>
          <a:blip r:embed="rId2"/>
          <a:stretch>
            <a:fillRect/>
          </a:stretch>
        </p:blipFill>
        <p:spPr>
          <a:xfrm>
            <a:off x="874705" y="812197"/>
            <a:ext cx="7075170" cy="6045803"/>
          </a:xfrm>
          <a:prstGeom prst="rect">
            <a:avLst/>
          </a:prstGeom>
        </p:spPr>
      </p:pic>
    </p:spTree>
    <p:extLst>
      <p:ext uri="{BB962C8B-B14F-4D97-AF65-F5344CB8AC3E}">
        <p14:creationId xmlns:p14="http://schemas.microsoft.com/office/powerpoint/2010/main" val="203167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E5FC-887E-449C-ADA6-311264999A36}"/>
              </a:ext>
            </a:extLst>
          </p:cNvPr>
          <p:cNvSpPr>
            <a:spLocks noGrp="1"/>
          </p:cNvSpPr>
          <p:nvPr>
            <p:ph type="title"/>
          </p:nvPr>
        </p:nvSpPr>
        <p:spPr>
          <a:xfrm>
            <a:off x="0" y="1"/>
            <a:ext cx="12192000" cy="891540"/>
          </a:xfrm>
        </p:spPr>
        <p:txBody>
          <a:bodyPr/>
          <a:lstStyle/>
          <a:p>
            <a:r>
              <a:rPr lang="en-US" dirty="0"/>
              <a:t>Comparison 4. SRR Recruitment at F = </a:t>
            </a:r>
            <a:r>
              <a:rPr lang="en-US" dirty="0" err="1"/>
              <a:t>Fmsy</a:t>
            </a:r>
            <a:endParaRPr lang="en-US" dirty="0"/>
          </a:p>
        </p:txBody>
      </p:sp>
      <p:sp>
        <p:nvSpPr>
          <p:cNvPr id="4" name="TextBox 3">
            <a:extLst>
              <a:ext uri="{FF2B5EF4-FFF2-40B4-BE49-F238E27FC236}">
                <a16:creationId xmlns:a16="http://schemas.microsoft.com/office/drawing/2014/main" id="{04D400DE-89F6-43D4-8338-DEAC5035AA6E}"/>
              </a:ext>
            </a:extLst>
          </p:cNvPr>
          <p:cNvSpPr txBox="1"/>
          <p:nvPr/>
        </p:nvSpPr>
        <p:spPr>
          <a:xfrm>
            <a:off x="8881110" y="4834890"/>
            <a:ext cx="1898277" cy="1200329"/>
          </a:xfrm>
          <a:prstGeom prst="rect">
            <a:avLst/>
          </a:prstGeom>
          <a:noFill/>
        </p:spPr>
        <p:txBody>
          <a:bodyPr wrap="none" rtlCol="0">
            <a:spAutoFit/>
          </a:bodyPr>
          <a:lstStyle/>
          <a:p>
            <a:r>
              <a:rPr lang="en-US" sz="2400" dirty="0"/>
              <a:t>MRD = 6%</a:t>
            </a:r>
          </a:p>
          <a:p>
            <a:r>
              <a:rPr lang="en-US" sz="2400" dirty="0"/>
              <a:t>MARD = 4%</a:t>
            </a:r>
          </a:p>
          <a:p>
            <a:r>
              <a:rPr lang="en-US" sz="2400" dirty="0"/>
              <a:t>RD 2030 = 1%</a:t>
            </a:r>
          </a:p>
        </p:txBody>
      </p:sp>
      <p:pic>
        <p:nvPicPr>
          <p:cNvPr id="3" name="Picture 2">
            <a:extLst>
              <a:ext uri="{FF2B5EF4-FFF2-40B4-BE49-F238E27FC236}">
                <a16:creationId xmlns:a16="http://schemas.microsoft.com/office/drawing/2014/main" id="{5C34941B-2463-4920-B16C-C111A1E99DFE}"/>
              </a:ext>
            </a:extLst>
          </p:cNvPr>
          <p:cNvPicPr>
            <a:picLocks noChangeAspect="1"/>
          </p:cNvPicPr>
          <p:nvPr/>
        </p:nvPicPr>
        <p:blipFill>
          <a:blip r:embed="rId2"/>
          <a:stretch>
            <a:fillRect/>
          </a:stretch>
        </p:blipFill>
        <p:spPr>
          <a:xfrm>
            <a:off x="950187" y="891541"/>
            <a:ext cx="7524798" cy="5944767"/>
          </a:xfrm>
          <a:prstGeom prst="rect">
            <a:avLst/>
          </a:prstGeom>
        </p:spPr>
      </p:pic>
    </p:spTree>
    <p:extLst>
      <p:ext uri="{BB962C8B-B14F-4D97-AF65-F5344CB8AC3E}">
        <p14:creationId xmlns:p14="http://schemas.microsoft.com/office/powerpoint/2010/main" val="129296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825624"/>
          </a:xfrm>
        </p:spPr>
        <p:txBody>
          <a:bodyPr>
            <a:normAutofit/>
          </a:bodyPr>
          <a:lstStyle/>
          <a:p>
            <a:r>
              <a:rPr lang="en-US" dirty="0"/>
              <a:t>Item 2. </a:t>
            </a:r>
            <a:r>
              <a:rPr lang="en-US" sz="4400" dirty="0"/>
              <a:t>Finalize the initial set of projections to be run for the April WG meeting</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825625"/>
            <a:ext cx="12192000" cy="5032374"/>
          </a:xfrm>
        </p:spPr>
        <p:txBody>
          <a:bodyPr/>
          <a:lstStyle/>
          <a:p>
            <a:r>
              <a:rPr lang="en-US" dirty="0"/>
              <a:t>Setup for rebuilding projection examples</a:t>
            </a:r>
          </a:p>
          <a:p>
            <a:endParaRPr lang="en-US" dirty="0"/>
          </a:p>
          <a:p>
            <a:r>
              <a:rPr lang="en-US" dirty="0"/>
              <a:t>Use uncertainty in initial population numbers at age from SS3 bootstrap analyses for the base case 2023 assessment model. </a:t>
            </a:r>
            <a:r>
              <a:rPr lang="en-US" dirty="0" err="1"/>
              <a:t>Nboot</a:t>
            </a:r>
            <a:r>
              <a:rPr lang="en-US" dirty="0"/>
              <a:t>= 100 replicates.</a:t>
            </a:r>
          </a:p>
          <a:p>
            <a:endParaRPr lang="en-US" dirty="0"/>
          </a:p>
          <a:p>
            <a:r>
              <a:rPr lang="en-US" dirty="0"/>
              <a:t>Use 9-fleet fishery selectivity from 2020 – same as used to set reference points</a:t>
            </a:r>
          </a:p>
          <a:p>
            <a:endParaRPr lang="en-US" dirty="0"/>
          </a:p>
          <a:p>
            <a:r>
              <a:rPr lang="en-US" dirty="0"/>
              <a:t>Use 9-fleet mean weight-at-age from 2020 – same as used to set reference points</a:t>
            </a:r>
          </a:p>
          <a:p>
            <a:endParaRPr lang="en-US" dirty="0"/>
          </a:p>
          <a:p>
            <a:r>
              <a:rPr lang="en-US" dirty="0"/>
              <a:t>Use proportion F by fleet for 9-fleet fishery from 2020 – same as used to set RP</a:t>
            </a:r>
          </a:p>
        </p:txBody>
      </p:sp>
    </p:spTree>
    <p:extLst>
      <p:ext uri="{BB962C8B-B14F-4D97-AF65-F5344CB8AC3E}">
        <p14:creationId xmlns:p14="http://schemas.microsoft.com/office/powerpoint/2010/main" val="95266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7731612" y="5324518"/>
            <a:ext cx="1469808" cy="137430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0822391" y="4078450"/>
            <a:ext cx="1307519" cy="2694091"/>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270894" y="3538493"/>
            <a:ext cx="1418238" cy="2732593"/>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0750" y="1932354"/>
            <a:ext cx="1287746" cy="1953764"/>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054867" y="3419121"/>
            <a:ext cx="1422132" cy="2635157"/>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648657" y="1686858"/>
            <a:ext cx="1311427" cy="4309138"/>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184415" y="3081881"/>
            <a:ext cx="1240137" cy="3776119"/>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66580" y="3886118"/>
            <a:ext cx="1315930" cy="2629192"/>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1272" y="3002602"/>
            <a:ext cx="1238677" cy="370768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306" y="3144849"/>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436" y="3325942"/>
            <a:ext cx="683393" cy="584775"/>
          </a:xfrm>
          <a:prstGeom prst="rect">
            <a:avLst/>
          </a:prstGeom>
          <a:noFill/>
        </p:spPr>
        <p:txBody>
          <a:bodyPr wrap="square" rtlCol="0">
            <a:spAutoFit/>
          </a:bodyPr>
          <a:lstStyle/>
          <a:p>
            <a:r>
              <a:rPr lang="en-US" sz="3200" dirty="0"/>
              <a:t>F1</a:t>
            </a:r>
          </a:p>
        </p:txBody>
      </p:sp>
      <p:sp>
        <p:nvSpPr>
          <p:cNvPr id="7" name="Oval 6"/>
          <p:cNvSpPr/>
          <p:nvPr/>
        </p:nvSpPr>
        <p:spPr>
          <a:xfrm>
            <a:off x="1787773" y="410806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97126" y="4329194"/>
            <a:ext cx="683393" cy="584775"/>
          </a:xfrm>
          <a:prstGeom prst="rect">
            <a:avLst/>
          </a:prstGeom>
          <a:noFill/>
        </p:spPr>
        <p:txBody>
          <a:bodyPr wrap="square" rtlCol="0">
            <a:spAutoFit/>
          </a:bodyPr>
          <a:lstStyle/>
          <a:p>
            <a:r>
              <a:rPr lang="en-US" sz="3200" dirty="0"/>
              <a:t>F2</a:t>
            </a:r>
          </a:p>
        </p:txBody>
      </p:sp>
      <p:sp>
        <p:nvSpPr>
          <p:cNvPr id="9" name="Oval 8"/>
          <p:cNvSpPr/>
          <p:nvPr/>
        </p:nvSpPr>
        <p:spPr>
          <a:xfrm>
            <a:off x="3253870" y="3299286"/>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56000" y="3480379"/>
            <a:ext cx="683393" cy="584775"/>
          </a:xfrm>
          <a:prstGeom prst="rect">
            <a:avLst/>
          </a:prstGeom>
          <a:noFill/>
        </p:spPr>
        <p:txBody>
          <a:bodyPr wrap="square" rtlCol="0">
            <a:spAutoFit/>
          </a:bodyPr>
          <a:lstStyle/>
          <a:p>
            <a:r>
              <a:rPr lang="en-US" sz="3200" dirty="0"/>
              <a:t>F4</a:t>
            </a:r>
          </a:p>
        </p:txBody>
      </p:sp>
      <p:sp>
        <p:nvSpPr>
          <p:cNvPr id="11" name="Oval 10"/>
          <p:cNvSpPr/>
          <p:nvPr/>
        </p:nvSpPr>
        <p:spPr>
          <a:xfrm>
            <a:off x="4741718" y="1768407"/>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52787" y="1979581"/>
            <a:ext cx="683393" cy="584775"/>
          </a:xfrm>
          <a:prstGeom prst="rect">
            <a:avLst/>
          </a:prstGeom>
          <a:noFill/>
        </p:spPr>
        <p:txBody>
          <a:bodyPr wrap="square" rtlCol="0">
            <a:spAutoFit/>
          </a:bodyPr>
          <a:lstStyle/>
          <a:p>
            <a:r>
              <a:rPr lang="en-US" sz="3200" dirty="0"/>
              <a:t>F5</a:t>
            </a:r>
          </a:p>
        </p:txBody>
      </p:sp>
      <p:sp>
        <p:nvSpPr>
          <p:cNvPr id="13" name="Oval 12"/>
          <p:cNvSpPr/>
          <p:nvPr/>
        </p:nvSpPr>
        <p:spPr>
          <a:xfrm>
            <a:off x="7851019" y="2073459"/>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71324" y="2299408"/>
            <a:ext cx="986596" cy="584775"/>
          </a:xfrm>
          <a:prstGeom prst="rect">
            <a:avLst/>
          </a:prstGeom>
          <a:noFill/>
        </p:spPr>
        <p:txBody>
          <a:bodyPr wrap="square" rtlCol="0">
            <a:spAutoFit/>
          </a:bodyPr>
          <a:lstStyle/>
          <a:p>
            <a:r>
              <a:rPr lang="en-US" sz="3200" dirty="0"/>
              <a:t>F14</a:t>
            </a:r>
          </a:p>
        </p:txBody>
      </p:sp>
      <p:sp>
        <p:nvSpPr>
          <p:cNvPr id="15" name="Oval 14"/>
          <p:cNvSpPr/>
          <p:nvPr/>
        </p:nvSpPr>
        <p:spPr>
          <a:xfrm>
            <a:off x="10913829" y="4204698"/>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89322" y="4403922"/>
            <a:ext cx="1049157" cy="584775"/>
          </a:xfrm>
          <a:prstGeom prst="rect">
            <a:avLst/>
          </a:prstGeom>
          <a:noFill/>
        </p:spPr>
        <p:txBody>
          <a:bodyPr wrap="square" rtlCol="0">
            <a:spAutoFit/>
          </a:bodyPr>
          <a:lstStyle/>
          <a:p>
            <a:r>
              <a:rPr lang="en-US" sz="3200" dirty="0"/>
              <a:t>F18</a:t>
            </a:r>
          </a:p>
        </p:txBody>
      </p:sp>
      <p:sp>
        <p:nvSpPr>
          <p:cNvPr id="17" name="Oval 16"/>
          <p:cNvSpPr/>
          <p:nvPr/>
        </p:nvSpPr>
        <p:spPr>
          <a:xfrm>
            <a:off x="9424615" y="3721373"/>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525679" y="3910304"/>
            <a:ext cx="996212" cy="584775"/>
          </a:xfrm>
          <a:prstGeom prst="rect">
            <a:avLst/>
          </a:prstGeom>
          <a:noFill/>
        </p:spPr>
        <p:txBody>
          <a:bodyPr wrap="square" rtlCol="0">
            <a:spAutoFit/>
          </a:bodyPr>
          <a:lstStyle/>
          <a:p>
            <a:r>
              <a:rPr lang="en-US" sz="3200" dirty="0"/>
              <a:t>F16</a:t>
            </a:r>
          </a:p>
        </p:txBody>
      </p:sp>
      <p:sp>
        <p:nvSpPr>
          <p:cNvPr id="19" name="Oval 18"/>
          <p:cNvSpPr/>
          <p:nvPr/>
        </p:nvSpPr>
        <p:spPr>
          <a:xfrm>
            <a:off x="7940841" y="5425496"/>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29877" y="5653761"/>
            <a:ext cx="938472" cy="584775"/>
          </a:xfrm>
          <a:prstGeom prst="rect">
            <a:avLst/>
          </a:prstGeom>
          <a:noFill/>
        </p:spPr>
        <p:txBody>
          <a:bodyPr wrap="square" rtlCol="0">
            <a:spAutoFit/>
          </a:bodyPr>
          <a:lstStyle/>
          <a:p>
            <a:r>
              <a:rPr lang="en-US" sz="3200" dirty="0"/>
              <a:t>F13</a:t>
            </a:r>
          </a:p>
        </p:txBody>
      </p:sp>
      <p:sp>
        <p:nvSpPr>
          <p:cNvPr id="24" name="TextBox 23"/>
          <p:cNvSpPr txBox="1"/>
          <p:nvPr/>
        </p:nvSpPr>
        <p:spPr>
          <a:xfrm>
            <a:off x="2023597" y="5223635"/>
            <a:ext cx="683393" cy="584775"/>
          </a:xfrm>
          <a:prstGeom prst="rect">
            <a:avLst/>
          </a:prstGeom>
          <a:noFill/>
        </p:spPr>
        <p:txBody>
          <a:bodyPr wrap="square" rtlCol="0">
            <a:spAutoFit/>
          </a:bodyPr>
          <a:lstStyle/>
          <a:p>
            <a:r>
              <a:rPr lang="en-US" sz="3200" dirty="0"/>
              <a:t>F3</a:t>
            </a:r>
          </a:p>
        </p:txBody>
      </p:sp>
      <p:sp>
        <p:nvSpPr>
          <p:cNvPr id="25" name="TextBox 24"/>
          <p:cNvSpPr txBox="1"/>
          <p:nvPr/>
        </p:nvSpPr>
        <p:spPr>
          <a:xfrm>
            <a:off x="2038034" y="5785062"/>
            <a:ext cx="683393" cy="584775"/>
          </a:xfrm>
          <a:prstGeom prst="rect">
            <a:avLst/>
          </a:prstGeom>
          <a:noFill/>
        </p:spPr>
        <p:txBody>
          <a:bodyPr wrap="square" rtlCol="0">
            <a:spAutoFit/>
          </a:bodyPr>
          <a:lstStyle/>
          <a:p>
            <a:r>
              <a:rPr lang="en-US" sz="3200" dirty="0"/>
              <a:t>F7</a:t>
            </a:r>
          </a:p>
        </p:txBody>
      </p:sp>
      <p:sp>
        <p:nvSpPr>
          <p:cNvPr id="28" name="TextBox 27"/>
          <p:cNvSpPr txBox="1"/>
          <p:nvPr/>
        </p:nvSpPr>
        <p:spPr>
          <a:xfrm>
            <a:off x="399360" y="4269639"/>
            <a:ext cx="1011851" cy="584775"/>
          </a:xfrm>
          <a:prstGeom prst="rect">
            <a:avLst/>
          </a:prstGeom>
          <a:noFill/>
        </p:spPr>
        <p:txBody>
          <a:bodyPr wrap="square" rtlCol="0">
            <a:spAutoFit/>
          </a:bodyPr>
          <a:lstStyle/>
          <a:p>
            <a:r>
              <a:rPr lang="en-US" sz="3200" dirty="0"/>
              <a:t>F22</a:t>
            </a:r>
          </a:p>
        </p:txBody>
      </p:sp>
      <p:sp>
        <p:nvSpPr>
          <p:cNvPr id="29" name="TextBox 28"/>
          <p:cNvSpPr txBox="1"/>
          <p:nvPr/>
        </p:nvSpPr>
        <p:spPr>
          <a:xfrm>
            <a:off x="418010" y="4824529"/>
            <a:ext cx="934857" cy="584775"/>
          </a:xfrm>
          <a:prstGeom prst="rect">
            <a:avLst/>
          </a:prstGeom>
          <a:noFill/>
        </p:spPr>
        <p:txBody>
          <a:bodyPr wrap="square" rtlCol="0">
            <a:spAutoFit/>
          </a:bodyPr>
          <a:lstStyle/>
          <a:p>
            <a:r>
              <a:rPr lang="en-US" sz="3200" dirty="0"/>
              <a:t>F24</a:t>
            </a:r>
          </a:p>
        </p:txBody>
      </p:sp>
      <p:sp>
        <p:nvSpPr>
          <p:cNvPr id="30" name="TextBox 29"/>
          <p:cNvSpPr txBox="1"/>
          <p:nvPr/>
        </p:nvSpPr>
        <p:spPr>
          <a:xfrm>
            <a:off x="543743" y="5448303"/>
            <a:ext cx="683393" cy="584775"/>
          </a:xfrm>
          <a:prstGeom prst="rect">
            <a:avLst/>
          </a:prstGeom>
          <a:noFill/>
        </p:spPr>
        <p:txBody>
          <a:bodyPr wrap="square" rtlCol="0">
            <a:spAutoFit/>
          </a:bodyPr>
          <a:lstStyle/>
          <a:p>
            <a:r>
              <a:rPr lang="en-US" sz="3200" dirty="0"/>
              <a:t>S1</a:t>
            </a:r>
          </a:p>
        </p:txBody>
      </p:sp>
      <p:sp>
        <p:nvSpPr>
          <p:cNvPr id="31" name="TextBox 30"/>
          <p:cNvSpPr txBox="1"/>
          <p:nvPr/>
        </p:nvSpPr>
        <p:spPr>
          <a:xfrm>
            <a:off x="529304" y="5946160"/>
            <a:ext cx="683393" cy="584775"/>
          </a:xfrm>
          <a:prstGeom prst="rect">
            <a:avLst/>
          </a:prstGeom>
          <a:noFill/>
        </p:spPr>
        <p:txBody>
          <a:bodyPr wrap="square" rtlCol="0">
            <a:spAutoFit/>
          </a:bodyPr>
          <a:lstStyle/>
          <a:p>
            <a:r>
              <a:rPr lang="en-US" sz="3200" dirty="0"/>
              <a:t>S5</a:t>
            </a:r>
          </a:p>
        </p:txBody>
      </p:sp>
      <p:sp>
        <p:nvSpPr>
          <p:cNvPr id="38" name="TextBox 37"/>
          <p:cNvSpPr txBox="1"/>
          <p:nvPr/>
        </p:nvSpPr>
        <p:spPr>
          <a:xfrm>
            <a:off x="4957594" y="2892008"/>
            <a:ext cx="770024" cy="584775"/>
          </a:xfrm>
          <a:prstGeom prst="rect">
            <a:avLst/>
          </a:prstGeom>
          <a:noFill/>
        </p:spPr>
        <p:txBody>
          <a:bodyPr wrap="square" rtlCol="0">
            <a:spAutoFit/>
          </a:bodyPr>
          <a:lstStyle/>
          <a:p>
            <a:r>
              <a:rPr lang="en-US" sz="3200" dirty="0"/>
              <a:t>F9</a:t>
            </a:r>
          </a:p>
        </p:txBody>
      </p:sp>
      <p:sp>
        <p:nvSpPr>
          <p:cNvPr id="39" name="TextBox 38"/>
          <p:cNvSpPr txBox="1"/>
          <p:nvPr/>
        </p:nvSpPr>
        <p:spPr>
          <a:xfrm>
            <a:off x="4837279" y="3444002"/>
            <a:ext cx="991412" cy="584775"/>
          </a:xfrm>
          <a:prstGeom prst="rect">
            <a:avLst/>
          </a:prstGeom>
          <a:noFill/>
        </p:spPr>
        <p:txBody>
          <a:bodyPr wrap="square" rtlCol="0">
            <a:spAutoFit/>
          </a:bodyPr>
          <a:lstStyle/>
          <a:p>
            <a:r>
              <a:rPr lang="en-US" sz="3200" dirty="0"/>
              <a:t>F23</a:t>
            </a:r>
          </a:p>
        </p:txBody>
      </p:sp>
      <p:sp>
        <p:nvSpPr>
          <p:cNvPr id="40" name="TextBox 39"/>
          <p:cNvSpPr txBox="1"/>
          <p:nvPr/>
        </p:nvSpPr>
        <p:spPr>
          <a:xfrm>
            <a:off x="4844499" y="4078310"/>
            <a:ext cx="1041947" cy="584775"/>
          </a:xfrm>
          <a:prstGeom prst="rect">
            <a:avLst/>
          </a:prstGeom>
          <a:noFill/>
        </p:spPr>
        <p:txBody>
          <a:bodyPr wrap="square" rtlCol="0">
            <a:spAutoFit/>
          </a:bodyPr>
          <a:lstStyle/>
          <a:p>
            <a:r>
              <a:rPr lang="en-US" sz="3200" dirty="0"/>
              <a:t>F25</a:t>
            </a:r>
          </a:p>
        </p:txBody>
      </p:sp>
      <p:sp>
        <p:nvSpPr>
          <p:cNvPr id="41" name="TextBox 40"/>
          <p:cNvSpPr txBox="1"/>
          <p:nvPr/>
        </p:nvSpPr>
        <p:spPr>
          <a:xfrm>
            <a:off x="5016556" y="4617254"/>
            <a:ext cx="697831" cy="584775"/>
          </a:xfrm>
          <a:prstGeom prst="rect">
            <a:avLst/>
          </a:prstGeom>
          <a:noFill/>
        </p:spPr>
        <p:txBody>
          <a:bodyPr wrap="square" rtlCol="0">
            <a:spAutoFit/>
          </a:bodyPr>
          <a:lstStyle/>
          <a:p>
            <a:r>
              <a:rPr lang="en-US" sz="3200" dirty="0"/>
              <a:t>S2</a:t>
            </a:r>
          </a:p>
        </p:txBody>
      </p:sp>
      <p:sp>
        <p:nvSpPr>
          <p:cNvPr id="43" name="TextBox 42"/>
          <p:cNvSpPr txBox="1"/>
          <p:nvPr/>
        </p:nvSpPr>
        <p:spPr>
          <a:xfrm>
            <a:off x="7971324" y="3134870"/>
            <a:ext cx="967350" cy="584775"/>
          </a:xfrm>
          <a:prstGeom prst="rect">
            <a:avLst/>
          </a:prstGeom>
          <a:noFill/>
        </p:spPr>
        <p:txBody>
          <a:bodyPr wrap="square" rtlCol="0">
            <a:spAutoFit/>
          </a:bodyPr>
          <a:lstStyle/>
          <a:p>
            <a:r>
              <a:rPr lang="en-US" sz="3200" dirty="0"/>
              <a:t>F20</a:t>
            </a:r>
          </a:p>
        </p:txBody>
      </p:sp>
      <p:sp>
        <p:nvSpPr>
          <p:cNvPr id="48" name="TextBox 47"/>
          <p:cNvSpPr txBox="1"/>
          <p:nvPr/>
        </p:nvSpPr>
        <p:spPr>
          <a:xfrm>
            <a:off x="11071144" y="5340244"/>
            <a:ext cx="1058767" cy="584775"/>
          </a:xfrm>
          <a:prstGeom prst="rect">
            <a:avLst/>
          </a:prstGeom>
          <a:noFill/>
        </p:spPr>
        <p:txBody>
          <a:bodyPr wrap="square" rtlCol="0">
            <a:spAutoFit/>
          </a:bodyPr>
          <a:lstStyle/>
          <a:p>
            <a:r>
              <a:rPr lang="en-US" sz="3200" dirty="0"/>
              <a:t>F19</a:t>
            </a:r>
          </a:p>
        </p:txBody>
      </p:sp>
      <p:sp>
        <p:nvSpPr>
          <p:cNvPr id="49" name="TextBox 48"/>
          <p:cNvSpPr txBox="1"/>
          <p:nvPr/>
        </p:nvSpPr>
        <p:spPr>
          <a:xfrm>
            <a:off x="11178226" y="5952239"/>
            <a:ext cx="885525" cy="584775"/>
          </a:xfrm>
          <a:prstGeom prst="rect">
            <a:avLst/>
          </a:prstGeom>
          <a:noFill/>
        </p:spPr>
        <p:txBody>
          <a:bodyPr wrap="square" rtlCol="0">
            <a:spAutoFit/>
          </a:bodyPr>
          <a:lstStyle/>
          <a:p>
            <a:r>
              <a:rPr lang="en-US" sz="3200" dirty="0"/>
              <a:t>S4</a:t>
            </a:r>
          </a:p>
        </p:txBody>
      </p:sp>
      <p:sp>
        <p:nvSpPr>
          <p:cNvPr id="53" name="TextBox 52"/>
          <p:cNvSpPr txBox="1"/>
          <p:nvPr/>
        </p:nvSpPr>
        <p:spPr>
          <a:xfrm>
            <a:off x="9492002" y="4803767"/>
            <a:ext cx="952911" cy="584775"/>
          </a:xfrm>
          <a:prstGeom prst="rect">
            <a:avLst/>
          </a:prstGeom>
          <a:noFill/>
        </p:spPr>
        <p:txBody>
          <a:bodyPr wrap="square" rtlCol="0">
            <a:spAutoFit/>
          </a:bodyPr>
          <a:lstStyle/>
          <a:p>
            <a:r>
              <a:rPr lang="en-US" sz="3200" dirty="0"/>
              <a:t>F17</a:t>
            </a:r>
          </a:p>
        </p:txBody>
      </p:sp>
      <p:sp>
        <p:nvSpPr>
          <p:cNvPr id="57" name="TextBox 56"/>
          <p:cNvSpPr txBox="1"/>
          <p:nvPr/>
        </p:nvSpPr>
        <p:spPr>
          <a:xfrm>
            <a:off x="4992497" y="5147960"/>
            <a:ext cx="1015475" cy="584775"/>
          </a:xfrm>
          <a:prstGeom prst="rect">
            <a:avLst/>
          </a:prstGeom>
          <a:noFill/>
        </p:spPr>
        <p:txBody>
          <a:bodyPr wrap="square" rtlCol="0">
            <a:spAutoFit/>
          </a:bodyPr>
          <a:lstStyle/>
          <a:p>
            <a:r>
              <a:rPr lang="en-US" sz="3200" dirty="0"/>
              <a:t>S6</a:t>
            </a:r>
          </a:p>
        </p:txBody>
      </p:sp>
      <p:sp>
        <p:nvSpPr>
          <p:cNvPr id="51" name="Oval 50"/>
          <p:cNvSpPr/>
          <p:nvPr/>
        </p:nvSpPr>
        <p:spPr>
          <a:xfrm>
            <a:off x="6209341" y="362428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418227" y="3861284"/>
            <a:ext cx="683393" cy="584775"/>
          </a:xfrm>
          <a:prstGeom prst="rect">
            <a:avLst/>
          </a:prstGeom>
          <a:noFill/>
        </p:spPr>
        <p:txBody>
          <a:bodyPr wrap="square" rtlCol="0">
            <a:spAutoFit/>
          </a:bodyPr>
          <a:lstStyle/>
          <a:p>
            <a:r>
              <a:rPr lang="en-US" sz="3200" dirty="0"/>
              <a:t>F6</a:t>
            </a:r>
          </a:p>
        </p:txBody>
      </p:sp>
      <p:sp>
        <p:nvSpPr>
          <p:cNvPr id="56" name="TextBox 55"/>
          <p:cNvSpPr txBox="1"/>
          <p:nvPr/>
        </p:nvSpPr>
        <p:spPr>
          <a:xfrm>
            <a:off x="6335209" y="4762603"/>
            <a:ext cx="934856" cy="584775"/>
          </a:xfrm>
          <a:prstGeom prst="rect">
            <a:avLst/>
          </a:prstGeom>
          <a:noFill/>
        </p:spPr>
        <p:txBody>
          <a:bodyPr wrap="square" rtlCol="0">
            <a:spAutoFit/>
          </a:bodyPr>
          <a:lstStyle/>
          <a:p>
            <a:r>
              <a:rPr lang="en-US" sz="3200" dirty="0"/>
              <a:t>F10</a:t>
            </a:r>
          </a:p>
        </p:txBody>
      </p:sp>
      <p:sp>
        <p:nvSpPr>
          <p:cNvPr id="58" name="TextBox 57"/>
          <p:cNvSpPr txBox="1"/>
          <p:nvPr/>
        </p:nvSpPr>
        <p:spPr>
          <a:xfrm>
            <a:off x="6335209" y="5324030"/>
            <a:ext cx="934856" cy="584775"/>
          </a:xfrm>
          <a:prstGeom prst="rect">
            <a:avLst/>
          </a:prstGeom>
          <a:noFill/>
        </p:spPr>
        <p:txBody>
          <a:bodyPr wrap="square" rtlCol="0">
            <a:spAutoFit/>
          </a:bodyPr>
          <a:lstStyle/>
          <a:p>
            <a:r>
              <a:rPr lang="en-US" sz="3200" dirty="0"/>
              <a:t>F11</a:t>
            </a:r>
          </a:p>
        </p:txBody>
      </p:sp>
      <p:sp>
        <p:nvSpPr>
          <p:cNvPr id="59" name="TextBox 58"/>
          <p:cNvSpPr txBox="1"/>
          <p:nvPr/>
        </p:nvSpPr>
        <p:spPr>
          <a:xfrm>
            <a:off x="9684495" y="5375866"/>
            <a:ext cx="952911" cy="584775"/>
          </a:xfrm>
          <a:prstGeom prst="rect">
            <a:avLst/>
          </a:prstGeom>
          <a:noFill/>
        </p:spPr>
        <p:txBody>
          <a:bodyPr wrap="square" rtlCol="0">
            <a:spAutoFit/>
          </a:bodyPr>
          <a:lstStyle/>
          <a:p>
            <a:r>
              <a:rPr lang="en-US" sz="3200" dirty="0"/>
              <a:t>S3</a:t>
            </a:r>
          </a:p>
        </p:txBody>
      </p:sp>
      <p:sp>
        <p:nvSpPr>
          <p:cNvPr id="66" name="TextBox 65"/>
          <p:cNvSpPr txBox="1"/>
          <p:nvPr/>
        </p:nvSpPr>
        <p:spPr>
          <a:xfrm>
            <a:off x="3469548" y="4414860"/>
            <a:ext cx="703241" cy="584775"/>
          </a:xfrm>
          <a:prstGeom prst="rect">
            <a:avLst/>
          </a:prstGeom>
          <a:noFill/>
        </p:spPr>
        <p:txBody>
          <a:bodyPr wrap="square" rtlCol="0">
            <a:spAutoFit/>
          </a:bodyPr>
          <a:lstStyle/>
          <a:p>
            <a:r>
              <a:rPr lang="en-US" sz="3200" dirty="0"/>
              <a:t>F8</a:t>
            </a:r>
          </a:p>
        </p:txBody>
      </p:sp>
      <p:sp>
        <p:nvSpPr>
          <p:cNvPr id="67" name="TextBox 66"/>
          <p:cNvSpPr txBox="1"/>
          <p:nvPr/>
        </p:nvSpPr>
        <p:spPr>
          <a:xfrm>
            <a:off x="3382613" y="4967859"/>
            <a:ext cx="934857" cy="584775"/>
          </a:xfrm>
          <a:prstGeom prst="rect">
            <a:avLst/>
          </a:prstGeom>
          <a:noFill/>
        </p:spPr>
        <p:txBody>
          <a:bodyPr wrap="square" rtlCol="0">
            <a:spAutoFit/>
          </a:bodyPr>
          <a:lstStyle/>
          <a:p>
            <a:r>
              <a:rPr lang="en-US" sz="3200" dirty="0"/>
              <a:t>F12</a:t>
            </a:r>
          </a:p>
        </p:txBody>
      </p:sp>
      <p:sp>
        <p:nvSpPr>
          <p:cNvPr id="68" name="TextBox 67"/>
          <p:cNvSpPr txBox="1"/>
          <p:nvPr/>
        </p:nvSpPr>
        <p:spPr>
          <a:xfrm>
            <a:off x="3347708" y="5505662"/>
            <a:ext cx="1015479" cy="584775"/>
          </a:xfrm>
          <a:prstGeom prst="rect">
            <a:avLst/>
          </a:prstGeom>
          <a:noFill/>
        </p:spPr>
        <p:txBody>
          <a:bodyPr wrap="square" rtlCol="0">
            <a:spAutoFit/>
          </a:bodyPr>
          <a:lstStyle/>
          <a:p>
            <a:r>
              <a:rPr lang="en-US" sz="3200" dirty="0"/>
              <a:t>F15</a:t>
            </a:r>
          </a:p>
        </p:txBody>
      </p:sp>
      <p:sp>
        <p:nvSpPr>
          <p:cNvPr id="69" name="TextBox 68"/>
          <p:cNvSpPr txBox="1"/>
          <p:nvPr/>
        </p:nvSpPr>
        <p:spPr>
          <a:xfrm>
            <a:off x="3382613" y="6089490"/>
            <a:ext cx="958912" cy="584775"/>
          </a:xfrm>
          <a:prstGeom prst="rect">
            <a:avLst/>
          </a:prstGeom>
          <a:noFill/>
        </p:spPr>
        <p:txBody>
          <a:bodyPr wrap="square" rtlCol="0">
            <a:spAutoFit/>
          </a:bodyPr>
          <a:lstStyle/>
          <a:p>
            <a:r>
              <a:rPr lang="en-US" sz="3200" dirty="0"/>
              <a:t>F21</a:t>
            </a:r>
          </a:p>
        </p:txBody>
      </p:sp>
      <p:sp>
        <p:nvSpPr>
          <p:cNvPr id="62" name="TextBox 61"/>
          <p:cNvSpPr txBox="1"/>
          <p:nvPr/>
        </p:nvSpPr>
        <p:spPr>
          <a:xfrm>
            <a:off x="11272" y="5370"/>
            <a:ext cx="12180727" cy="584775"/>
          </a:xfrm>
          <a:prstGeom prst="rect">
            <a:avLst/>
          </a:prstGeom>
          <a:noFill/>
        </p:spPr>
        <p:txBody>
          <a:bodyPr wrap="square" rtlCol="0">
            <a:spAutoFit/>
          </a:bodyPr>
          <a:lstStyle/>
          <a:p>
            <a:r>
              <a:rPr lang="en-US" sz="3200" b="1" dirty="0"/>
              <a:t>Fishery selectivity mirroring by fleet for the 2023 MLS assessment</a:t>
            </a:r>
            <a:endParaRPr lang="en-US" sz="3200" dirty="0"/>
          </a:p>
        </p:txBody>
      </p:sp>
      <p:sp>
        <p:nvSpPr>
          <p:cNvPr id="63" name="TextBox 62"/>
          <p:cNvSpPr txBox="1"/>
          <p:nvPr/>
        </p:nvSpPr>
        <p:spPr>
          <a:xfrm>
            <a:off x="252152" y="721326"/>
            <a:ext cx="11811599" cy="923330"/>
          </a:xfrm>
          <a:prstGeom prst="rect">
            <a:avLst/>
          </a:prstGeom>
          <a:noFill/>
        </p:spPr>
        <p:txBody>
          <a:bodyPr wrap="square" rtlCol="0">
            <a:spAutoFit/>
          </a:bodyPr>
          <a:lstStyle/>
          <a:p>
            <a:r>
              <a:rPr lang="en-US" b="1" dirty="0"/>
              <a:t>Objects are: Fleets</a:t>
            </a:r>
            <a:r>
              <a:rPr lang="en-US" dirty="0"/>
              <a:t> (F(.)) and </a:t>
            </a:r>
            <a:r>
              <a:rPr lang="en-US" b="1" dirty="0"/>
              <a:t>CPUE indices </a:t>
            </a:r>
            <a:r>
              <a:rPr lang="en-US" dirty="0"/>
              <a:t>(S(.)) with representative size composition data inside black circles and </a:t>
            </a:r>
            <a:r>
              <a:rPr lang="en-US" u="sng" dirty="0"/>
              <a:t>with flat-topped selectivity in size shaded green </a:t>
            </a:r>
            <a:r>
              <a:rPr lang="en-US" dirty="0"/>
              <a:t>and </a:t>
            </a:r>
            <a:r>
              <a:rPr lang="en-US" u="sng" dirty="0"/>
              <a:t>time-varying selectivity in size shaded in orange</a:t>
            </a:r>
            <a:r>
              <a:rPr lang="en-US" dirty="0"/>
              <a:t>.</a:t>
            </a:r>
          </a:p>
          <a:p>
            <a:r>
              <a:rPr lang="en-US" b="1" dirty="0"/>
              <a:t>Hyperedges are: Sets of fleets or indices </a:t>
            </a:r>
            <a:r>
              <a:rPr lang="en-US" dirty="0"/>
              <a:t>mirrored to one selectivity in yellow shaded figures</a:t>
            </a:r>
            <a:endParaRPr lang="en-US" baseline="-25000" dirty="0"/>
          </a:p>
        </p:txBody>
      </p:sp>
      <p:sp>
        <p:nvSpPr>
          <p:cNvPr id="64" name="TextBox 63"/>
          <p:cNvSpPr txBox="1"/>
          <p:nvPr/>
        </p:nvSpPr>
        <p:spPr>
          <a:xfrm>
            <a:off x="9234071" y="2880354"/>
            <a:ext cx="1572637" cy="646331"/>
          </a:xfrm>
          <a:prstGeom prst="rect">
            <a:avLst/>
          </a:prstGeom>
          <a:noFill/>
        </p:spPr>
        <p:txBody>
          <a:bodyPr wrap="square" rtlCol="0">
            <a:spAutoFit/>
          </a:bodyPr>
          <a:lstStyle/>
          <a:p>
            <a:pPr algn="ctr"/>
            <a:r>
              <a:rPr lang="en-US" b="1" i="1" dirty="0"/>
              <a:t>Hawaii</a:t>
            </a:r>
          </a:p>
          <a:p>
            <a:pPr algn="ctr"/>
            <a:r>
              <a:rPr lang="en-US" b="1" i="1" dirty="0"/>
              <a:t>Longline Fleet</a:t>
            </a:r>
          </a:p>
        </p:txBody>
      </p:sp>
      <p:sp>
        <p:nvSpPr>
          <p:cNvPr id="70" name="TextBox 69"/>
          <p:cNvSpPr txBox="1"/>
          <p:nvPr/>
        </p:nvSpPr>
        <p:spPr>
          <a:xfrm>
            <a:off x="-218955" y="2100174"/>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1</a:t>
            </a:r>
          </a:p>
        </p:txBody>
      </p:sp>
      <p:sp>
        <p:nvSpPr>
          <p:cNvPr id="71" name="TextBox 70"/>
          <p:cNvSpPr txBox="1"/>
          <p:nvPr/>
        </p:nvSpPr>
        <p:spPr>
          <a:xfrm>
            <a:off x="1246907" y="2928634"/>
            <a:ext cx="2119129" cy="923330"/>
          </a:xfrm>
          <a:prstGeom prst="rect">
            <a:avLst/>
          </a:prstGeom>
          <a:noFill/>
        </p:spPr>
        <p:txBody>
          <a:bodyPr wrap="square" rtlCol="0">
            <a:spAutoFit/>
          </a:bodyPr>
          <a:lstStyle/>
          <a:p>
            <a:pPr algn="ctr"/>
            <a:r>
              <a:rPr lang="en-US" b="1" i="1" dirty="0"/>
              <a:t>Japanese DWLL</a:t>
            </a:r>
          </a:p>
          <a:p>
            <a:pPr algn="ctr"/>
            <a:r>
              <a:rPr lang="en-US" b="1" i="1" dirty="0"/>
              <a:t>Fleet in Area 2 in Quarter 1</a:t>
            </a:r>
          </a:p>
        </p:txBody>
      </p:sp>
      <p:sp>
        <p:nvSpPr>
          <p:cNvPr id="72" name="TextBox 71"/>
          <p:cNvSpPr txBox="1"/>
          <p:nvPr/>
        </p:nvSpPr>
        <p:spPr>
          <a:xfrm>
            <a:off x="2702935" y="2172086"/>
            <a:ext cx="2119129" cy="923330"/>
          </a:xfrm>
          <a:prstGeom prst="rect">
            <a:avLst/>
          </a:prstGeom>
          <a:noFill/>
        </p:spPr>
        <p:txBody>
          <a:bodyPr wrap="square" rtlCol="0">
            <a:spAutoFit/>
          </a:bodyPr>
          <a:lstStyle/>
          <a:p>
            <a:pPr algn="ctr"/>
            <a:r>
              <a:rPr lang="en-US" b="1" i="1" dirty="0"/>
              <a:t>Japanese DWLL</a:t>
            </a:r>
          </a:p>
          <a:p>
            <a:pPr algn="ctr"/>
            <a:r>
              <a:rPr lang="en-US" b="1" i="1" dirty="0"/>
              <a:t>Fleet in Area 3 in Quarter 1</a:t>
            </a:r>
          </a:p>
        </p:txBody>
      </p:sp>
      <p:sp>
        <p:nvSpPr>
          <p:cNvPr id="61" name="TextBox 60">
            <a:extLst>
              <a:ext uri="{FF2B5EF4-FFF2-40B4-BE49-F238E27FC236}">
                <a16:creationId xmlns:a16="http://schemas.microsoft.com/office/drawing/2014/main" id="{633B201C-417B-41DD-9BBE-745CC7CCF29C}"/>
              </a:ext>
            </a:extLst>
          </p:cNvPr>
          <p:cNvSpPr txBox="1"/>
          <p:nvPr/>
        </p:nvSpPr>
        <p:spPr>
          <a:xfrm>
            <a:off x="10657829" y="3329767"/>
            <a:ext cx="1572637" cy="646331"/>
          </a:xfrm>
          <a:prstGeom prst="rect">
            <a:avLst/>
          </a:prstGeom>
          <a:noFill/>
        </p:spPr>
        <p:txBody>
          <a:bodyPr wrap="square" rtlCol="0">
            <a:spAutoFit/>
          </a:bodyPr>
          <a:lstStyle/>
          <a:p>
            <a:pPr algn="ctr"/>
            <a:r>
              <a:rPr lang="en-US" b="1" i="1" dirty="0"/>
              <a:t>Taiwanese </a:t>
            </a:r>
          </a:p>
          <a:p>
            <a:pPr algn="ctr"/>
            <a:r>
              <a:rPr lang="en-US" b="1" i="1" dirty="0"/>
              <a:t>DWLL Fleet</a:t>
            </a:r>
          </a:p>
        </p:txBody>
      </p:sp>
      <p:sp>
        <p:nvSpPr>
          <p:cNvPr id="74" name="TextBox 73">
            <a:extLst>
              <a:ext uri="{FF2B5EF4-FFF2-40B4-BE49-F238E27FC236}">
                <a16:creationId xmlns:a16="http://schemas.microsoft.com/office/drawing/2014/main" id="{974FF495-B97F-46A6-A7D5-C34488DDB7A1}"/>
              </a:ext>
            </a:extLst>
          </p:cNvPr>
          <p:cNvSpPr txBox="1"/>
          <p:nvPr/>
        </p:nvSpPr>
        <p:spPr>
          <a:xfrm>
            <a:off x="5934821" y="2425134"/>
            <a:ext cx="1779096" cy="923330"/>
          </a:xfrm>
          <a:prstGeom prst="rect">
            <a:avLst/>
          </a:prstGeom>
          <a:noFill/>
        </p:spPr>
        <p:txBody>
          <a:bodyPr wrap="square" rtlCol="0">
            <a:spAutoFit/>
          </a:bodyPr>
          <a:lstStyle/>
          <a:p>
            <a:pPr algn="ctr"/>
            <a:r>
              <a:rPr lang="en-US" b="1" i="1" dirty="0"/>
              <a:t>Japanese DWLL</a:t>
            </a:r>
          </a:p>
          <a:p>
            <a:pPr algn="ctr"/>
            <a:r>
              <a:rPr lang="en-US" b="1" i="1" dirty="0"/>
              <a:t>Fleet in Area 1 in Quarter 4</a:t>
            </a:r>
          </a:p>
        </p:txBody>
      </p:sp>
      <p:sp>
        <p:nvSpPr>
          <p:cNvPr id="75" name="TextBox 74">
            <a:extLst>
              <a:ext uri="{FF2B5EF4-FFF2-40B4-BE49-F238E27FC236}">
                <a16:creationId xmlns:a16="http://schemas.microsoft.com/office/drawing/2014/main" id="{6AF11D30-AAC9-43A5-A18E-3C8022AC3167}"/>
              </a:ext>
            </a:extLst>
          </p:cNvPr>
          <p:cNvSpPr txBox="1"/>
          <p:nvPr/>
        </p:nvSpPr>
        <p:spPr>
          <a:xfrm>
            <a:off x="4305906" y="5982461"/>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3</a:t>
            </a:r>
          </a:p>
        </p:txBody>
      </p:sp>
      <p:sp>
        <p:nvSpPr>
          <p:cNvPr id="76" name="TextBox 75">
            <a:extLst>
              <a:ext uri="{FF2B5EF4-FFF2-40B4-BE49-F238E27FC236}">
                <a16:creationId xmlns:a16="http://schemas.microsoft.com/office/drawing/2014/main" id="{86CCDDCF-1DF6-4ED1-9DD8-3344FACF71EB}"/>
              </a:ext>
            </a:extLst>
          </p:cNvPr>
          <p:cNvSpPr txBox="1"/>
          <p:nvPr/>
        </p:nvSpPr>
        <p:spPr>
          <a:xfrm>
            <a:off x="9089388" y="1654768"/>
            <a:ext cx="1900160" cy="923330"/>
          </a:xfrm>
          <a:prstGeom prst="rect">
            <a:avLst/>
          </a:prstGeom>
          <a:noFill/>
        </p:spPr>
        <p:txBody>
          <a:bodyPr wrap="square" rtlCol="0">
            <a:spAutoFit/>
          </a:bodyPr>
          <a:lstStyle/>
          <a:p>
            <a:r>
              <a:rPr lang="en-US" b="1" i="1" dirty="0"/>
              <a:t>Japanese </a:t>
            </a:r>
          </a:p>
          <a:p>
            <a:r>
              <a:rPr lang="en-US" b="1" i="1" dirty="0"/>
              <a:t>Driftnet Fleet </a:t>
            </a:r>
          </a:p>
          <a:p>
            <a:r>
              <a:rPr lang="en-US" b="1" i="1" dirty="0"/>
              <a:t>In Quarters 2 &amp; 3</a:t>
            </a:r>
          </a:p>
        </p:txBody>
      </p:sp>
      <p:sp>
        <p:nvSpPr>
          <p:cNvPr id="77" name="TextBox 76">
            <a:extLst>
              <a:ext uri="{FF2B5EF4-FFF2-40B4-BE49-F238E27FC236}">
                <a16:creationId xmlns:a16="http://schemas.microsoft.com/office/drawing/2014/main" id="{9D3301B1-C0F3-4FEF-B115-CFFFAEBFB652}"/>
              </a:ext>
            </a:extLst>
          </p:cNvPr>
          <p:cNvSpPr txBox="1"/>
          <p:nvPr/>
        </p:nvSpPr>
        <p:spPr>
          <a:xfrm>
            <a:off x="7428495" y="4420671"/>
            <a:ext cx="1842398" cy="923330"/>
          </a:xfrm>
          <a:prstGeom prst="rect">
            <a:avLst/>
          </a:prstGeom>
          <a:noFill/>
        </p:spPr>
        <p:txBody>
          <a:bodyPr wrap="square" rtlCol="0">
            <a:spAutoFit/>
          </a:bodyPr>
          <a:lstStyle/>
          <a:p>
            <a:pPr algn="ctr"/>
            <a:r>
              <a:rPr lang="en-US" b="1" i="1" dirty="0"/>
              <a:t>Japanese </a:t>
            </a:r>
          </a:p>
          <a:p>
            <a:pPr algn="ctr"/>
            <a:r>
              <a:rPr lang="en-US" b="1" i="1" dirty="0"/>
              <a:t>Driftnet Fleet </a:t>
            </a:r>
          </a:p>
          <a:p>
            <a:pPr algn="ctr"/>
            <a:r>
              <a:rPr lang="en-US" b="1" i="1" dirty="0"/>
              <a:t>In Quarters 1 &amp; 4</a:t>
            </a:r>
          </a:p>
        </p:txBody>
      </p:sp>
    </p:spTree>
    <p:extLst>
      <p:ext uri="{BB962C8B-B14F-4D97-AF65-F5344CB8AC3E}">
        <p14:creationId xmlns:p14="http://schemas.microsoft.com/office/powerpoint/2010/main" val="330410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ounded Rectangle 59"/>
          <p:cNvSpPr/>
          <p:nvPr/>
        </p:nvSpPr>
        <p:spPr>
          <a:xfrm>
            <a:off x="7731612" y="5324518"/>
            <a:ext cx="1469808" cy="137430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0822391" y="4078450"/>
            <a:ext cx="1307519" cy="2694091"/>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p:nvSpPr>
        <p:spPr>
          <a:xfrm>
            <a:off x="9270894" y="3538493"/>
            <a:ext cx="1418238" cy="2732593"/>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7740750" y="1932354"/>
            <a:ext cx="1287746" cy="1953764"/>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6054867" y="3419121"/>
            <a:ext cx="1422132" cy="2635157"/>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4648657" y="1686858"/>
            <a:ext cx="1311427" cy="4309138"/>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3184415" y="3081881"/>
            <a:ext cx="1240137" cy="3776119"/>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666580" y="3886118"/>
            <a:ext cx="1315930" cy="2629192"/>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21272" y="3002602"/>
            <a:ext cx="1238677" cy="3707686"/>
          </a:xfrm>
          <a:prstGeom prst="roundRect">
            <a:avLst/>
          </a:prstGeom>
          <a:solidFill>
            <a:srgbClr val="FFFF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04306" y="3144849"/>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06436" y="3325942"/>
            <a:ext cx="683393" cy="584775"/>
          </a:xfrm>
          <a:prstGeom prst="rect">
            <a:avLst/>
          </a:prstGeom>
          <a:noFill/>
        </p:spPr>
        <p:txBody>
          <a:bodyPr wrap="square" rtlCol="0">
            <a:spAutoFit/>
          </a:bodyPr>
          <a:lstStyle/>
          <a:p>
            <a:r>
              <a:rPr lang="en-US" sz="3200" dirty="0"/>
              <a:t>F1</a:t>
            </a:r>
          </a:p>
        </p:txBody>
      </p:sp>
      <p:sp>
        <p:nvSpPr>
          <p:cNvPr id="7" name="Oval 6"/>
          <p:cNvSpPr/>
          <p:nvPr/>
        </p:nvSpPr>
        <p:spPr>
          <a:xfrm>
            <a:off x="1787773" y="410806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97126" y="4329194"/>
            <a:ext cx="683393" cy="584775"/>
          </a:xfrm>
          <a:prstGeom prst="rect">
            <a:avLst/>
          </a:prstGeom>
          <a:noFill/>
        </p:spPr>
        <p:txBody>
          <a:bodyPr wrap="square" rtlCol="0">
            <a:spAutoFit/>
          </a:bodyPr>
          <a:lstStyle/>
          <a:p>
            <a:r>
              <a:rPr lang="en-US" sz="3200" dirty="0"/>
              <a:t>F2</a:t>
            </a:r>
          </a:p>
        </p:txBody>
      </p:sp>
      <p:sp>
        <p:nvSpPr>
          <p:cNvPr id="9" name="Oval 8"/>
          <p:cNvSpPr/>
          <p:nvPr/>
        </p:nvSpPr>
        <p:spPr>
          <a:xfrm>
            <a:off x="3253870" y="3299286"/>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56000" y="3480379"/>
            <a:ext cx="683393" cy="584775"/>
          </a:xfrm>
          <a:prstGeom prst="rect">
            <a:avLst/>
          </a:prstGeom>
          <a:noFill/>
        </p:spPr>
        <p:txBody>
          <a:bodyPr wrap="square" rtlCol="0">
            <a:spAutoFit/>
          </a:bodyPr>
          <a:lstStyle/>
          <a:p>
            <a:r>
              <a:rPr lang="en-US" sz="3200" dirty="0"/>
              <a:t>F4</a:t>
            </a:r>
          </a:p>
        </p:txBody>
      </p:sp>
      <p:sp>
        <p:nvSpPr>
          <p:cNvPr id="11" name="Oval 10"/>
          <p:cNvSpPr/>
          <p:nvPr/>
        </p:nvSpPr>
        <p:spPr>
          <a:xfrm>
            <a:off x="4741718" y="1768407"/>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52787" y="1979581"/>
            <a:ext cx="683393" cy="584775"/>
          </a:xfrm>
          <a:prstGeom prst="rect">
            <a:avLst/>
          </a:prstGeom>
          <a:noFill/>
        </p:spPr>
        <p:txBody>
          <a:bodyPr wrap="square" rtlCol="0">
            <a:spAutoFit/>
          </a:bodyPr>
          <a:lstStyle/>
          <a:p>
            <a:r>
              <a:rPr lang="en-US" sz="3200" dirty="0"/>
              <a:t>F5</a:t>
            </a:r>
          </a:p>
        </p:txBody>
      </p:sp>
      <p:sp>
        <p:nvSpPr>
          <p:cNvPr id="13" name="Oval 12"/>
          <p:cNvSpPr/>
          <p:nvPr/>
        </p:nvSpPr>
        <p:spPr>
          <a:xfrm>
            <a:off x="7851019" y="2073459"/>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971324" y="2299408"/>
            <a:ext cx="986596" cy="584775"/>
          </a:xfrm>
          <a:prstGeom prst="rect">
            <a:avLst/>
          </a:prstGeom>
          <a:noFill/>
        </p:spPr>
        <p:txBody>
          <a:bodyPr wrap="square" rtlCol="0">
            <a:spAutoFit/>
          </a:bodyPr>
          <a:lstStyle/>
          <a:p>
            <a:r>
              <a:rPr lang="en-US" sz="3200" dirty="0"/>
              <a:t>F14</a:t>
            </a:r>
          </a:p>
        </p:txBody>
      </p:sp>
      <p:sp>
        <p:nvSpPr>
          <p:cNvPr id="15" name="Oval 14"/>
          <p:cNvSpPr/>
          <p:nvPr/>
        </p:nvSpPr>
        <p:spPr>
          <a:xfrm>
            <a:off x="10913829" y="4204698"/>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989322" y="4403922"/>
            <a:ext cx="1049157" cy="584775"/>
          </a:xfrm>
          <a:prstGeom prst="rect">
            <a:avLst/>
          </a:prstGeom>
          <a:noFill/>
        </p:spPr>
        <p:txBody>
          <a:bodyPr wrap="square" rtlCol="0">
            <a:spAutoFit/>
          </a:bodyPr>
          <a:lstStyle/>
          <a:p>
            <a:r>
              <a:rPr lang="en-US" sz="3200" dirty="0"/>
              <a:t>F18</a:t>
            </a:r>
          </a:p>
        </p:txBody>
      </p:sp>
      <p:sp>
        <p:nvSpPr>
          <p:cNvPr id="17" name="Oval 16"/>
          <p:cNvSpPr/>
          <p:nvPr/>
        </p:nvSpPr>
        <p:spPr>
          <a:xfrm>
            <a:off x="9424615" y="3721373"/>
            <a:ext cx="1087655" cy="1058779"/>
          </a:xfrm>
          <a:prstGeom prst="ellipse">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525679" y="3910304"/>
            <a:ext cx="996212" cy="584775"/>
          </a:xfrm>
          <a:prstGeom prst="rect">
            <a:avLst/>
          </a:prstGeom>
          <a:noFill/>
        </p:spPr>
        <p:txBody>
          <a:bodyPr wrap="square" rtlCol="0">
            <a:spAutoFit/>
          </a:bodyPr>
          <a:lstStyle/>
          <a:p>
            <a:r>
              <a:rPr lang="en-US" sz="3200" dirty="0"/>
              <a:t>F16</a:t>
            </a:r>
          </a:p>
        </p:txBody>
      </p:sp>
      <p:sp>
        <p:nvSpPr>
          <p:cNvPr id="19" name="Oval 18"/>
          <p:cNvSpPr/>
          <p:nvPr/>
        </p:nvSpPr>
        <p:spPr>
          <a:xfrm>
            <a:off x="7940841" y="5425496"/>
            <a:ext cx="1087655" cy="1058779"/>
          </a:xfrm>
          <a:prstGeom prst="ellipse">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29877" y="5653761"/>
            <a:ext cx="938472" cy="584775"/>
          </a:xfrm>
          <a:prstGeom prst="rect">
            <a:avLst/>
          </a:prstGeom>
          <a:noFill/>
        </p:spPr>
        <p:txBody>
          <a:bodyPr wrap="square" rtlCol="0">
            <a:spAutoFit/>
          </a:bodyPr>
          <a:lstStyle/>
          <a:p>
            <a:r>
              <a:rPr lang="en-US" sz="3200" dirty="0"/>
              <a:t>F13</a:t>
            </a:r>
          </a:p>
        </p:txBody>
      </p:sp>
      <p:sp>
        <p:nvSpPr>
          <p:cNvPr id="24" name="TextBox 23"/>
          <p:cNvSpPr txBox="1"/>
          <p:nvPr/>
        </p:nvSpPr>
        <p:spPr>
          <a:xfrm>
            <a:off x="2023597" y="5223635"/>
            <a:ext cx="683393" cy="584775"/>
          </a:xfrm>
          <a:prstGeom prst="rect">
            <a:avLst/>
          </a:prstGeom>
          <a:noFill/>
        </p:spPr>
        <p:txBody>
          <a:bodyPr wrap="square" rtlCol="0">
            <a:spAutoFit/>
          </a:bodyPr>
          <a:lstStyle/>
          <a:p>
            <a:r>
              <a:rPr lang="en-US" sz="3200" dirty="0"/>
              <a:t>F3</a:t>
            </a:r>
          </a:p>
        </p:txBody>
      </p:sp>
      <p:sp>
        <p:nvSpPr>
          <p:cNvPr id="25" name="TextBox 24"/>
          <p:cNvSpPr txBox="1"/>
          <p:nvPr/>
        </p:nvSpPr>
        <p:spPr>
          <a:xfrm>
            <a:off x="2038034" y="5785062"/>
            <a:ext cx="683393" cy="584775"/>
          </a:xfrm>
          <a:prstGeom prst="rect">
            <a:avLst/>
          </a:prstGeom>
          <a:noFill/>
        </p:spPr>
        <p:txBody>
          <a:bodyPr wrap="square" rtlCol="0">
            <a:spAutoFit/>
          </a:bodyPr>
          <a:lstStyle/>
          <a:p>
            <a:r>
              <a:rPr lang="en-US" sz="3200" dirty="0"/>
              <a:t>F7</a:t>
            </a:r>
          </a:p>
        </p:txBody>
      </p:sp>
      <p:sp>
        <p:nvSpPr>
          <p:cNvPr id="28" name="TextBox 27"/>
          <p:cNvSpPr txBox="1"/>
          <p:nvPr/>
        </p:nvSpPr>
        <p:spPr>
          <a:xfrm>
            <a:off x="399360" y="4269639"/>
            <a:ext cx="1011851" cy="584775"/>
          </a:xfrm>
          <a:prstGeom prst="rect">
            <a:avLst/>
          </a:prstGeom>
          <a:noFill/>
        </p:spPr>
        <p:txBody>
          <a:bodyPr wrap="square" rtlCol="0">
            <a:spAutoFit/>
          </a:bodyPr>
          <a:lstStyle/>
          <a:p>
            <a:r>
              <a:rPr lang="en-US" sz="3200" dirty="0"/>
              <a:t>F22</a:t>
            </a:r>
          </a:p>
        </p:txBody>
      </p:sp>
      <p:sp>
        <p:nvSpPr>
          <p:cNvPr id="29" name="TextBox 28"/>
          <p:cNvSpPr txBox="1"/>
          <p:nvPr/>
        </p:nvSpPr>
        <p:spPr>
          <a:xfrm>
            <a:off x="418010" y="4824529"/>
            <a:ext cx="934857" cy="584775"/>
          </a:xfrm>
          <a:prstGeom prst="rect">
            <a:avLst/>
          </a:prstGeom>
          <a:noFill/>
        </p:spPr>
        <p:txBody>
          <a:bodyPr wrap="square" rtlCol="0">
            <a:spAutoFit/>
          </a:bodyPr>
          <a:lstStyle/>
          <a:p>
            <a:r>
              <a:rPr lang="en-US" sz="3200" dirty="0"/>
              <a:t>F24</a:t>
            </a:r>
          </a:p>
        </p:txBody>
      </p:sp>
      <p:sp>
        <p:nvSpPr>
          <p:cNvPr id="30" name="TextBox 29"/>
          <p:cNvSpPr txBox="1"/>
          <p:nvPr/>
        </p:nvSpPr>
        <p:spPr>
          <a:xfrm>
            <a:off x="543743" y="5448303"/>
            <a:ext cx="683393" cy="584775"/>
          </a:xfrm>
          <a:prstGeom prst="rect">
            <a:avLst/>
          </a:prstGeom>
          <a:noFill/>
        </p:spPr>
        <p:txBody>
          <a:bodyPr wrap="square" rtlCol="0">
            <a:spAutoFit/>
          </a:bodyPr>
          <a:lstStyle/>
          <a:p>
            <a:r>
              <a:rPr lang="en-US" sz="3200" dirty="0"/>
              <a:t>S1</a:t>
            </a:r>
          </a:p>
        </p:txBody>
      </p:sp>
      <p:sp>
        <p:nvSpPr>
          <p:cNvPr id="31" name="TextBox 30"/>
          <p:cNvSpPr txBox="1"/>
          <p:nvPr/>
        </p:nvSpPr>
        <p:spPr>
          <a:xfrm>
            <a:off x="529304" y="5946160"/>
            <a:ext cx="683393" cy="584775"/>
          </a:xfrm>
          <a:prstGeom prst="rect">
            <a:avLst/>
          </a:prstGeom>
          <a:noFill/>
        </p:spPr>
        <p:txBody>
          <a:bodyPr wrap="square" rtlCol="0">
            <a:spAutoFit/>
          </a:bodyPr>
          <a:lstStyle/>
          <a:p>
            <a:r>
              <a:rPr lang="en-US" sz="3200" dirty="0"/>
              <a:t>S5</a:t>
            </a:r>
          </a:p>
        </p:txBody>
      </p:sp>
      <p:sp>
        <p:nvSpPr>
          <p:cNvPr id="38" name="TextBox 37"/>
          <p:cNvSpPr txBox="1"/>
          <p:nvPr/>
        </p:nvSpPr>
        <p:spPr>
          <a:xfrm>
            <a:off x="4957594" y="2892008"/>
            <a:ext cx="770024" cy="584775"/>
          </a:xfrm>
          <a:prstGeom prst="rect">
            <a:avLst/>
          </a:prstGeom>
          <a:noFill/>
        </p:spPr>
        <p:txBody>
          <a:bodyPr wrap="square" rtlCol="0">
            <a:spAutoFit/>
          </a:bodyPr>
          <a:lstStyle/>
          <a:p>
            <a:r>
              <a:rPr lang="en-US" sz="3200" dirty="0"/>
              <a:t>F9</a:t>
            </a:r>
          </a:p>
        </p:txBody>
      </p:sp>
      <p:sp>
        <p:nvSpPr>
          <p:cNvPr id="39" name="TextBox 38"/>
          <p:cNvSpPr txBox="1"/>
          <p:nvPr/>
        </p:nvSpPr>
        <p:spPr>
          <a:xfrm>
            <a:off x="4837279" y="3444002"/>
            <a:ext cx="991412" cy="584775"/>
          </a:xfrm>
          <a:prstGeom prst="rect">
            <a:avLst/>
          </a:prstGeom>
          <a:noFill/>
        </p:spPr>
        <p:txBody>
          <a:bodyPr wrap="square" rtlCol="0">
            <a:spAutoFit/>
          </a:bodyPr>
          <a:lstStyle/>
          <a:p>
            <a:r>
              <a:rPr lang="en-US" sz="3200" dirty="0"/>
              <a:t>F23</a:t>
            </a:r>
          </a:p>
        </p:txBody>
      </p:sp>
      <p:sp>
        <p:nvSpPr>
          <p:cNvPr id="40" name="TextBox 39"/>
          <p:cNvSpPr txBox="1"/>
          <p:nvPr/>
        </p:nvSpPr>
        <p:spPr>
          <a:xfrm>
            <a:off x="4844499" y="4078310"/>
            <a:ext cx="1041947" cy="584775"/>
          </a:xfrm>
          <a:prstGeom prst="rect">
            <a:avLst/>
          </a:prstGeom>
          <a:noFill/>
        </p:spPr>
        <p:txBody>
          <a:bodyPr wrap="square" rtlCol="0">
            <a:spAutoFit/>
          </a:bodyPr>
          <a:lstStyle/>
          <a:p>
            <a:r>
              <a:rPr lang="en-US" sz="3200" dirty="0"/>
              <a:t>F25</a:t>
            </a:r>
          </a:p>
        </p:txBody>
      </p:sp>
      <p:sp>
        <p:nvSpPr>
          <p:cNvPr id="41" name="TextBox 40"/>
          <p:cNvSpPr txBox="1"/>
          <p:nvPr/>
        </p:nvSpPr>
        <p:spPr>
          <a:xfrm>
            <a:off x="5016556" y="4617254"/>
            <a:ext cx="697831" cy="584775"/>
          </a:xfrm>
          <a:prstGeom prst="rect">
            <a:avLst/>
          </a:prstGeom>
          <a:noFill/>
        </p:spPr>
        <p:txBody>
          <a:bodyPr wrap="square" rtlCol="0">
            <a:spAutoFit/>
          </a:bodyPr>
          <a:lstStyle/>
          <a:p>
            <a:r>
              <a:rPr lang="en-US" sz="3200" dirty="0"/>
              <a:t>S2</a:t>
            </a:r>
          </a:p>
        </p:txBody>
      </p:sp>
      <p:sp>
        <p:nvSpPr>
          <p:cNvPr id="43" name="TextBox 42"/>
          <p:cNvSpPr txBox="1"/>
          <p:nvPr/>
        </p:nvSpPr>
        <p:spPr>
          <a:xfrm>
            <a:off x="7971324" y="3134870"/>
            <a:ext cx="967350" cy="584775"/>
          </a:xfrm>
          <a:prstGeom prst="rect">
            <a:avLst/>
          </a:prstGeom>
          <a:noFill/>
        </p:spPr>
        <p:txBody>
          <a:bodyPr wrap="square" rtlCol="0">
            <a:spAutoFit/>
          </a:bodyPr>
          <a:lstStyle/>
          <a:p>
            <a:r>
              <a:rPr lang="en-US" sz="3200" dirty="0"/>
              <a:t>F20</a:t>
            </a:r>
          </a:p>
        </p:txBody>
      </p:sp>
      <p:sp>
        <p:nvSpPr>
          <p:cNvPr id="48" name="TextBox 47"/>
          <p:cNvSpPr txBox="1"/>
          <p:nvPr/>
        </p:nvSpPr>
        <p:spPr>
          <a:xfrm>
            <a:off x="11071144" y="5340244"/>
            <a:ext cx="1058767" cy="584775"/>
          </a:xfrm>
          <a:prstGeom prst="rect">
            <a:avLst/>
          </a:prstGeom>
          <a:noFill/>
        </p:spPr>
        <p:txBody>
          <a:bodyPr wrap="square" rtlCol="0">
            <a:spAutoFit/>
          </a:bodyPr>
          <a:lstStyle/>
          <a:p>
            <a:r>
              <a:rPr lang="en-US" sz="3200" dirty="0"/>
              <a:t>F19</a:t>
            </a:r>
          </a:p>
        </p:txBody>
      </p:sp>
      <p:sp>
        <p:nvSpPr>
          <p:cNvPr id="49" name="TextBox 48"/>
          <p:cNvSpPr txBox="1"/>
          <p:nvPr/>
        </p:nvSpPr>
        <p:spPr>
          <a:xfrm>
            <a:off x="11178226" y="5952239"/>
            <a:ext cx="885525" cy="584775"/>
          </a:xfrm>
          <a:prstGeom prst="rect">
            <a:avLst/>
          </a:prstGeom>
          <a:noFill/>
        </p:spPr>
        <p:txBody>
          <a:bodyPr wrap="square" rtlCol="0">
            <a:spAutoFit/>
          </a:bodyPr>
          <a:lstStyle/>
          <a:p>
            <a:r>
              <a:rPr lang="en-US" sz="3200" dirty="0"/>
              <a:t>S4</a:t>
            </a:r>
          </a:p>
        </p:txBody>
      </p:sp>
      <p:sp>
        <p:nvSpPr>
          <p:cNvPr id="53" name="TextBox 52"/>
          <p:cNvSpPr txBox="1"/>
          <p:nvPr/>
        </p:nvSpPr>
        <p:spPr>
          <a:xfrm>
            <a:off x="9492002" y="4803767"/>
            <a:ext cx="952911" cy="584775"/>
          </a:xfrm>
          <a:prstGeom prst="rect">
            <a:avLst/>
          </a:prstGeom>
          <a:noFill/>
        </p:spPr>
        <p:txBody>
          <a:bodyPr wrap="square" rtlCol="0">
            <a:spAutoFit/>
          </a:bodyPr>
          <a:lstStyle/>
          <a:p>
            <a:r>
              <a:rPr lang="en-US" sz="3200" dirty="0"/>
              <a:t>F17</a:t>
            </a:r>
          </a:p>
        </p:txBody>
      </p:sp>
      <p:sp>
        <p:nvSpPr>
          <p:cNvPr id="57" name="TextBox 56"/>
          <p:cNvSpPr txBox="1"/>
          <p:nvPr/>
        </p:nvSpPr>
        <p:spPr>
          <a:xfrm>
            <a:off x="4992497" y="5147960"/>
            <a:ext cx="1015475" cy="584775"/>
          </a:xfrm>
          <a:prstGeom prst="rect">
            <a:avLst/>
          </a:prstGeom>
          <a:noFill/>
        </p:spPr>
        <p:txBody>
          <a:bodyPr wrap="square" rtlCol="0">
            <a:spAutoFit/>
          </a:bodyPr>
          <a:lstStyle/>
          <a:p>
            <a:r>
              <a:rPr lang="en-US" sz="3200" dirty="0"/>
              <a:t>S6</a:t>
            </a:r>
          </a:p>
        </p:txBody>
      </p:sp>
      <p:sp>
        <p:nvSpPr>
          <p:cNvPr id="51" name="Oval 50"/>
          <p:cNvSpPr/>
          <p:nvPr/>
        </p:nvSpPr>
        <p:spPr>
          <a:xfrm>
            <a:off x="6209341" y="3624281"/>
            <a:ext cx="1087655" cy="1058779"/>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418227" y="3861284"/>
            <a:ext cx="683393" cy="584775"/>
          </a:xfrm>
          <a:prstGeom prst="rect">
            <a:avLst/>
          </a:prstGeom>
          <a:noFill/>
        </p:spPr>
        <p:txBody>
          <a:bodyPr wrap="square" rtlCol="0">
            <a:spAutoFit/>
          </a:bodyPr>
          <a:lstStyle/>
          <a:p>
            <a:r>
              <a:rPr lang="en-US" sz="3200" dirty="0"/>
              <a:t>F6</a:t>
            </a:r>
          </a:p>
        </p:txBody>
      </p:sp>
      <p:sp>
        <p:nvSpPr>
          <p:cNvPr id="56" name="TextBox 55"/>
          <p:cNvSpPr txBox="1"/>
          <p:nvPr/>
        </p:nvSpPr>
        <p:spPr>
          <a:xfrm>
            <a:off x="6335209" y="4762603"/>
            <a:ext cx="934856" cy="584775"/>
          </a:xfrm>
          <a:prstGeom prst="rect">
            <a:avLst/>
          </a:prstGeom>
          <a:noFill/>
        </p:spPr>
        <p:txBody>
          <a:bodyPr wrap="square" rtlCol="0">
            <a:spAutoFit/>
          </a:bodyPr>
          <a:lstStyle/>
          <a:p>
            <a:r>
              <a:rPr lang="en-US" sz="3200" dirty="0"/>
              <a:t>F10</a:t>
            </a:r>
          </a:p>
        </p:txBody>
      </p:sp>
      <p:sp>
        <p:nvSpPr>
          <p:cNvPr id="58" name="TextBox 57"/>
          <p:cNvSpPr txBox="1"/>
          <p:nvPr/>
        </p:nvSpPr>
        <p:spPr>
          <a:xfrm>
            <a:off x="6335209" y="5324030"/>
            <a:ext cx="934856" cy="584775"/>
          </a:xfrm>
          <a:prstGeom prst="rect">
            <a:avLst/>
          </a:prstGeom>
          <a:noFill/>
        </p:spPr>
        <p:txBody>
          <a:bodyPr wrap="square" rtlCol="0">
            <a:spAutoFit/>
          </a:bodyPr>
          <a:lstStyle/>
          <a:p>
            <a:r>
              <a:rPr lang="en-US" sz="3200" dirty="0"/>
              <a:t>F11</a:t>
            </a:r>
          </a:p>
        </p:txBody>
      </p:sp>
      <p:sp>
        <p:nvSpPr>
          <p:cNvPr id="59" name="TextBox 58"/>
          <p:cNvSpPr txBox="1"/>
          <p:nvPr/>
        </p:nvSpPr>
        <p:spPr>
          <a:xfrm>
            <a:off x="9684495" y="5375866"/>
            <a:ext cx="952911" cy="584775"/>
          </a:xfrm>
          <a:prstGeom prst="rect">
            <a:avLst/>
          </a:prstGeom>
          <a:noFill/>
        </p:spPr>
        <p:txBody>
          <a:bodyPr wrap="square" rtlCol="0">
            <a:spAutoFit/>
          </a:bodyPr>
          <a:lstStyle/>
          <a:p>
            <a:r>
              <a:rPr lang="en-US" sz="3200" dirty="0"/>
              <a:t>S3</a:t>
            </a:r>
          </a:p>
        </p:txBody>
      </p:sp>
      <p:sp>
        <p:nvSpPr>
          <p:cNvPr id="66" name="TextBox 65"/>
          <p:cNvSpPr txBox="1"/>
          <p:nvPr/>
        </p:nvSpPr>
        <p:spPr>
          <a:xfrm>
            <a:off x="3469548" y="4414860"/>
            <a:ext cx="703241" cy="584775"/>
          </a:xfrm>
          <a:prstGeom prst="rect">
            <a:avLst/>
          </a:prstGeom>
          <a:noFill/>
        </p:spPr>
        <p:txBody>
          <a:bodyPr wrap="square" rtlCol="0">
            <a:spAutoFit/>
          </a:bodyPr>
          <a:lstStyle/>
          <a:p>
            <a:r>
              <a:rPr lang="en-US" sz="3200" dirty="0"/>
              <a:t>F8</a:t>
            </a:r>
          </a:p>
        </p:txBody>
      </p:sp>
      <p:sp>
        <p:nvSpPr>
          <p:cNvPr id="67" name="TextBox 66"/>
          <p:cNvSpPr txBox="1"/>
          <p:nvPr/>
        </p:nvSpPr>
        <p:spPr>
          <a:xfrm>
            <a:off x="3382613" y="4967859"/>
            <a:ext cx="934857" cy="584775"/>
          </a:xfrm>
          <a:prstGeom prst="rect">
            <a:avLst/>
          </a:prstGeom>
          <a:noFill/>
        </p:spPr>
        <p:txBody>
          <a:bodyPr wrap="square" rtlCol="0">
            <a:spAutoFit/>
          </a:bodyPr>
          <a:lstStyle/>
          <a:p>
            <a:r>
              <a:rPr lang="en-US" sz="3200" dirty="0"/>
              <a:t>F12</a:t>
            </a:r>
          </a:p>
        </p:txBody>
      </p:sp>
      <p:sp>
        <p:nvSpPr>
          <p:cNvPr id="68" name="TextBox 67"/>
          <p:cNvSpPr txBox="1"/>
          <p:nvPr/>
        </p:nvSpPr>
        <p:spPr>
          <a:xfrm>
            <a:off x="3347708" y="5505662"/>
            <a:ext cx="1015479" cy="584775"/>
          </a:xfrm>
          <a:prstGeom prst="rect">
            <a:avLst/>
          </a:prstGeom>
          <a:noFill/>
        </p:spPr>
        <p:txBody>
          <a:bodyPr wrap="square" rtlCol="0">
            <a:spAutoFit/>
          </a:bodyPr>
          <a:lstStyle/>
          <a:p>
            <a:r>
              <a:rPr lang="en-US" sz="3200" dirty="0"/>
              <a:t>F15</a:t>
            </a:r>
          </a:p>
        </p:txBody>
      </p:sp>
      <p:sp>
        <p:nvSpPr>
          <p:cNvPr id="69" name="TextBox 68"/>
          <p:cNvSpPr txBox="1"/>
          <p:nvPr/>
        </p:nvSpPr>
        <p:spPr>
          <a:xfrm>
            <a:off x="3382613" y="6089490"/>
            <a:ext cx="958912" cy="584775"/>
          </a:xfrm>
          <a:prstGeom prst="rect">
            <a:avLst/>
          </a:prstGeom>
          <a:noFill/>
        </p:spPr>
        <p:txBody>
          <a:bodyPr wrap="square" rtlCol="0">
            <a:spAutoFit/>
          </a:bodyPr>
          <a:lstStyle/>
          <a:p>
            <a:r>
              <a:rPr lang="en-US" sz="3200" dirty="0"/>
              <a:t>F21</a:t>
            </a:r>
          </a:p>
        </p:txBody>
      </p:sp>
      <p:sp>
        <p:nvSpPr>
          <p:cNvPr id="64" name="TextBox 63"/>
          <p:cNvSpPr txBox="1"/>
          <p:nvPr/>
        </p:nvSpPr>
        <p:spPr>
          <a:xfrm>
            <a:off x="9234071" y="2880354"/>
            <a:ext cx="1572637" cy="646331"/>
          </a:xfrm>
          <a:prstGeom prst="rect">
            <a:avLst/>
          </a:prstGeom>
          <a:noFill/>
        </p:spPr>
        <p:txBody>
          <a:bodyPr wrap="square" rtlCol="0">
            <a:spAutoFit/>
          </a:bodyPr>
          <a:lstStyle/>
          <a:p>
            <a:pPr algn="ctr"/>
            <a:r>
              <a:rPr lang="en-US" b="1" i="1" dirty="0"/>
              <a:t>Hawaii</a:t>
            </a:r>
          </a:p>
          <a:p>
            <a:pPr algn="ctr"/>
            <a:r>
              <a:rPr lang="en-US" b="1" i="1" dirty="0"/>
              <a:t>Longline Fleet</a:t>
            </a:r>
          </a:p>
        </p:txBody>
      </p:sp>
      <p:sp>
        <p:nvSpPr>
          <p:cNvPr id="70" name="TextBox 69"/>
          <p:cNvSpPr txBox="1"/>
          <p:nvPr/>
        </p:nvSpPr>
        <p:spPr>
          <a:xfrm>
            <a:off x="-218955" y="2100174"/>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1</a:t>
            </a:r>
          </a:p>
        </p:txBody>
      </p:sp>
      <p:sp>
        <p:nvSpPr>
          <p:cNvPr id="71" name="TextBox 70"/>
          <p:cNvSpPr txBox="1"/>
          <p:nvPr/>
        </p:nvSpPr>
        <p:spPr>
          <a:xfrm>
            <a:off x="1246907" y="2928634"/>
            <a:ext cx="2119129" cy="923330"/>
          </a:xfrm>
          <a:prstGeom prst="rect">
            <a:avLst/>
          </a:prstGeom>
          <a:noFill/>
        </p:spPr>
        <p:txBody>
          <a:bodyPr wrap="square" rtlCol="0">
            <a:spAutoFit/>
          </a:bodyPr>
          <a:lstStyle/>
          <a:p>
            <a:pPr algn="ctr"/>
            <a:r>
              <a:rPr lang="en-US" b="1" i="1" dirty="0"/>
              <a:t>Japanese DWLL</a:t>
            </a:r>
          </a:p>
          <a:p>
            <a:pPr algn="ctr"/>
            <a:r>
              <a:rPr lang="en-US" b="1" i="1" dirty="0"/>
              <a:t>Fleet in Area 2 in Quarter 1</a:t>
            </a:r>
          </a:p>
        </p:txBody>
      </p:sp>
      <p:sp>
        <p:nvSpPr>
          <p:cNvPr id="72" name="TextBox 71"/>
          <p:cNvSpPr txBox="1"/>
          <p:nvPr/>
        </p:nvSpPr>
        <p:spPr>
          <a:xfrm>
            <a:off x="2702935" y="2172086"/>
            <a:ext cx="2119129" cy="923330"/>
          </a:xfrm>
          <a:prstGeom prst="rect">
            <a:avLst/>
          </a:prstGeom>
          <a:noFill/>
        </p:spPr>
        <p:txBody>
          <a:bodyPr wrap="square" rtlCol="0">
            <a:spAutoFit/>
          </a:bodyPr>
          <a:lstStyle/>
          <a:p>
            <a:pPr algn="ctr"/>
            <a:r>
              <a:rPr lang="en-US" b="1" i="1" dirty="0"/>
              <a:t>Japanese DWLL</a:t>
            </a:r>
          </a:p>
          <a:p>
            <a:pPr algn="ctr"/>
            <a:r>
              <a:rPr lang="en-US" b="1" i="1" dirty="0"/>
              <a:t>Fleet in Area 3 in Quarter 1</a:t>
            </a:r>
          </a:p>
        </p:txBody>
      </p:sp>
      <p:sp>
        <p:nvSpPr>
          <p:cNvPr id="61" name="TextBox 60">
            <a:extLst>
              <a:ext uri="{FF2B5EF4-FFF2-40B4-BE49-F238E27FC236}">
                <a16:creationId xmlns:a16="http://schemas.microsoft.com/office/drawing/2014/main" id="{633B201C-417B-41DD-9BBE-745CC7CCF29C}"/>
              </a:ext>
            </a:extLst>
          </p:cNvPr>
          <p:cNvSpPr txBox="1"/>
          <p:nvPr/>
        </p:nvSpPr>
        <p:spPr>
          <a:xfrm>
            <a:off x="10657829" y="3329767"/>
            <a:ext cx="1572637" cy="646331"/>
          </a:xfrm>
          <a:prstGeom prst="rect">
            <a:avLst/>
          </a:prstGeom>
          <a:noFill/>
        </p:spPr>
        <p:txBody>
          <a:bodyPr wrap="square" rtlCol="0">
            <a:spAutoFit/>
          </a:bodyPr>
          <a:lstStyle/>
          <a:p>
            <a:pPr algn="ctr"/>
            <a:r>
              <a:rPr lang="en-US" b="1" i="1" dirty="0"/>
              <a:t>Taiwanese </a:t>
            </a:r>
          </a:p>
          <a:p>
            <a:pPr algn="ctr"/>
            <a:r>
              <a:rPr lang="en-US" b="1" i="1" dirty="0"/>
              <a:t>DWLL Fleet</a:t>
            </a:r>
          </a:p>
        </p:txBody>
      </p:sp>
      <p:sp>
        <p:nvSpPr>
          <p:cNvPr id="74" name="TextBox 73">
            <a:extLst>
              <a:ext uri="{FF2B5EF4-FFF2-40B4-BE49-F238E27FC236}">
                <a16:creationId xmlns:a16="http://schemas.microsoft.com/office/drawing/2014/main" id="{974FF495-B97F-46A6-A7D5-C34488DDB7A1}"/>
              </a:ext>
            </a:extLst>
          </p:cNvPr>
          <p:cNvSpPr txBox="1"/>
          <p:nvPr/>
        </p:nvSpPr>
        <p:spPr>
          <a:xfrm>
            <a:off x="5934821" y="2425134"/>
            <a:ext cx="1779096" cy="923330"/>
          </a:xfrm>
          <a:prstGeom prst="rect">
            <a:avLst/>
          </a:prstGeom>
          <a:noFill/>
        </p:spPr>
        <p:txBody>
          <a:bodyPr wrap="square" rtlCol="0">
            <a:spAutoFit/>
          </a:bodyPr>
          <a:lstStyle/>
          <a:p>
            <a:pPr algn="ctr"/>
            <a:r>
              <a:rPr lang="en-US" b="1" i="1" dirty="0"/>
              <a:t>Japanese DWLL</a:t>
            </a:r>
          </a:p>
          <a:p>
            <a:pPr algn="ctr"/>
            <a:r>
              <a:rPr lang="en-US" b="1" i="1" dirty="0"/>
              <a:t>Fleet in Area 1 in Quarter 4</a:t>
            </a:r>
          </a:p>
        </p:txBody>
      </p:sp>
      <p:sp>
        <p:nvSpPr>
          <p:cNvPr id="75" name="TextBox 74">
            <a:extLst>
              <a:ext uri="{FF2B5EF4-FFF2-40B4-BE49-F238E27FC236}">
                <a16:creationId xmlns:a16="http://schemas.microsoft.com/office/drawing/2014/main" id="{6AF11D30-AAC9-43A5-A18E-3C8022AC3167}"/>
              </a:ext>
            </a:extLst>
          </p:cNvPr>
          <p:cNvSpPr txBox="1"/>
          <p:nvPr/>
        </p:nvSpPr>
        <p:spPr>
          <a:xfrm>
            <a:off x="4305906" y="5982461"/>
            <a:ext cx="2119129" cy="923330"/>
          </a:xfrm>
          <a:prstGeom prst="rect">
            <a:avLst/>
          </a:prstGeom>
          <a:noFill/>
        </p:spPr>
        <p:txBody>
          <a:bodyPr wrap="square" rtlCol="0">
            <a:spAutoFit/>
          </a:bodyPr>
          <a:lstStyle/>
          <a:p>
            <a:pPr algn="ctr"/>
            <a:r>
              <a:rPr lang="en-US" b="1" i="1" dirty="0"/>
              <a:t>Japanese DWLL</a:t>
            </a:r>
          </a:p>
          <a:p>
            <a:pPr algn="ctr"/>
            <a:r>
              <a:rPr lang="en-US" b="1" i="1" dirty="0"/>
              <a:t>Fleet in Area 1 in Quarter 3</a:t>
            </a:r>
          </a:p>
        </p:txBody>
      </p:sp>
      <p:sp>
        <p:nvSpPr>
          <p:cNvPr id="76" name="TextBox 75">
            <a:extLst>
              <a:ext uri="{FF2B5EF4-FFF2-40B4-BE49-F238E27FC236}">
                <a16:creationId xmlns:a16="http://schemas.microsoft.com/office/drawing/2014/main" id="{86CCDDCF-1DF6-4ED1-9DD8-3344FACF71EB}"/>
              </a:ext>
            </a:extLst>
          </p:cNvPr>
          <p:cNvSpPr txBox="1"/>
          <p:nvPr/>
        </p:nvSpPr>
        <p:spPr>
          <a:xfrm>
            <a:off x="9089388" y="1654768"/>
            <a:ext cx="1900160" cy="923330"/>
          </a:xfrm>
          <a:prstGeom prst="rect">
            <a:avLst/>
          </a:prstGeom>
          <a:noFill/>
        </p:spPr>
        <p:txBody>
          <a:bodyPr wrap="square" rtlCol="0">
            <a:spAutoFit/>
          </a:bodyPr>
          <a:lstStyle/>
          <a:p>
            <a:r>
              <a:rPr lang="en-US" b="1" i="1" dirty="0"/>
              <a:t>Japanese </a:t>
            </a:r>
          </a:p>
          <a:p>
            <a:r>
              <a:rPr lang="en-US" b="1" i="1" dirty="0"/>
              <a:t>Driftnet Fleet </a:t>
            </a:r>
          </a:p>
          <a:p>
            <a:r>
              <a:rPr lang="en-US" b="1" i="1" dirty="0"/>
              <a:t>In Quarters 2 &amp; 3</a:t>
            </a:r>
          </a:p>
        </p:txBody>
      </p:sp>
      <p:sp>
        <p:nvSpPr>
          <p:cNvPr id="77" name="TextBox 76">
            <a:extLst>
              <a:ext uri="{FF2B5EF4-FFF2-40B4-BE49-F238E27FC236}">
                <a16:creationId xmlns:a16="http://schemas.microsoft.com/office/drawing/2014/main" id="{9D3301B1-C0F3-4FEF-B115-CFFFAEBFB652}"/>
              </a:ext>
            </a:extLst>
          </p:cNvPr>
          <p:cNvSpPr txBox="1"/>
          <p:nvPr/>
        </p:nvSpPr>
        <p:spPr>
          <a:xfrm>
            <a:off x="7428495" y="4420671"/>
            <a:ext cx="1842398" cy="923330"/>
          </a:xfrm>
          <a:prstGeom prst="rect">
            <a:avLst/>
          </a:prstGeom>
          <a:noFill/>
        </p:spPr>
        <p:txBody>
          <a:bodyPr wrap="square" rtlCol="0">
            <a:spAutoFit/>
          </a:bodyPr>
          <a:lstStyle/>
          <a:p>
            <a:pPr algn="ctr"/>
            <a:r>
              <a:rPr lang="en-US" b="1" i="1" dirty="0"/>
              <a:t>Japanese </a:t>
            </a:r>
          </a:p>
          <a:p>
            <a:pPr algn="ctr"/>
            <a:r>
              <a:rPr lang="en-US" b="1" i="1" dirty="0"/>
              <a:t>Driftnet Fleet </a:t>
            </a:r>
          </a:p>
          <a:p>
            <a:pPr algn="ctr"/>
            <a:r>
              <a:rPr lang="en-US" b="1" i="1" dirty="0"/>
              <a:t>In Quarters 1 &amp; 4</a:t>
            </a:r>
          </a:p>
        </p:txBody>
      </p:sp>
    </p:spTree>
    <p:extLst>
      <p:ext uri="{BB962C8B-B14F-4D97-AF65-F5344CB8AC3E}">
        <p14:creationId xmlns:p14="http://schemas.microsoft.com/office/powerpoint/2010/main" val="3477159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262889"/>
            <a:ext cx="12192000" cy="1062989"/>
          </a:xfrm>
        </p:spPr>
        <p:txBody>
          <a:bodyPr/>
          <a:lstStyle/>
          <a:p>
            <a:r>
              <a:rPr lang="en-US" dirty="0"/>
              <a:t>Patterns in proportion of total F by fleet group</a:t>
            </a:r>
          </a:p>
        </p:txBody>
      </p:sp>
      <p:pic>
        <p:nvPicPr>
          <p:cNvPr id="3" name="Picture 2">
            <a:extLst>
              <a:ext uri="{FF2B5EF4-FFF2-40B4-BE49-F238E27FC236}">
                <a16:creationId xmlns:a16="http://schemas.microsoft.com/office/drawing/2014/main" id="{224FDE77-DBFD-4608-9D31-BB43906AD04B}"/>
              </a:ext>
            </a:extLst>
          </p:cNvPr>
          <p:cNvPicPr>
            <a:picLocks noChangeAspect="1"/>
          </p:cNvPicPr>
          <p:nvPr/>
        </p:nvPicPr>
        <p:blipFill>
          <a:blip r:embed="rId2"/>
          <a:stretch>
            <a:fillRect/>
          </a:stretch>
        </p:blipFill>
        <p:spPr>
          <a:xfrm>
            <a:off x="34537" y="800100"/>
            <a:ext cx="12122925" cy="5440680"/>
          </a:xfrm>
          <a:prstGeom prst="rect">
            <a:avLst/>
          </a:prstGeom>
        </p:spPr>
      </p:pic>
    </p:spTree>
    <p:extLst>
      <p:ext uri="{BB962C8B-B14F-4D97-AF65-F5344CB8AC3E}">
        <p14:creationId xmlns:p14="http://schemas.microsoft.com/office/powerpoint/2010/main" val="1958019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1"/>
            <a:ext cx="12192000" cy="1690688"/>
          </a:xfrm>
        </p:spPr>
        <p:txBody>
          <a:bodyPr/>
          <a:lstStyle/>
          <a:p>
            <a:r>
              <a:rPr lang="en-US" dirty="0"/>
              <a:t>Patterns in average fishery selectivity at age from SS3</a:t>
            </a:r>
          </a:p>
        </p:txBody>
      </p:sp>
      <p:sp>
        <p:nvSpPr>
          <p:cNvPr id="3" name="Content Placeholder 2">
            <a:extLst>
              <a:ext uri="{FF2B5EF4-FFF2-40B4-BE49-F238E27FC236}">
                <a16:creationId xmlns:a16="http://schemas.microsoft.com/office/drawing/2014/main" id="{0E61BB0F-9047-41FF-94E4-B2A6719E81B6}"/>
              </a:ext>
            </a:extLst>
          </p:cNvPr>
          <p:cNvSpPr>
            <a:spLocks noGrp="1"/>
          </p:cNvSpPr>
          <p:nvPr>
            <p:ph idx="1"/>
          </p:nvPr>
        </p:nvSpPr>
        <p:spPr>
          <a:xfrm>
            <a:off x="0" y="1825624"/>
            <a:ext cx="12192000" cy="5032375"/>
          </a:xfrm>
        </p:spPr>
        <p:txBody>
          <a:bodyPr>
            <a:normAutofit lnSpcReduction="10000"/>
          </a:bodyPr>
          <a:lstStyle/>
          <a:p>
            <a:r>
              <a:rPr lang="en-US" dirty="0"/>
              <a:t>Average 9-fleet fishery </a:t>
            </a:r>
            <a:r>
              <a:rPr lang="en-US" dirty="0" err="1"/>
              <a:t>selectivities</a:t>
            </a:r>
            <a:r>
              <a:rPr lang="en-US" dirty="0"/>
              <a:t> at age are constant for 2016-2020</a:t>
            </a:r>
          </a:p>
          <a:p>
            <a:endParaRPr lang="en-US" dirty="0"/>
          </a:p>
          <a:p>
            <a:r>
              <a:rPr lang="en-US" dirty="0"/>
              <a:t> Average fishery </a:t>
            </a:r>
            <a:r>
              <a:rPr lang="en-US" dirty="0" err="1"/>
              <a:t>selectivities</a:t>
            </a:r>
            <a:r>
              <a:rPr lang="en-US" dirty="0"/>
              <a:t> at age exhibit minor differences for fleet group 16 (</a:t>
            </a:r>
            <a:r>
              <a:rPr lang="en-US" i="1" u="sng" dirty="0"/>
              <a:t>Hawaii longline fleet group</a:t>
            </a:r>
            <a:r>
              <a:rPr lang="en-US" dirty="0"/>
              <a:t>) between 2001-2020 and 2016-2020</a:t>
            </a:r>
          </a:p>
          <a:p>
            <a:endParaRPr lang="en-US" dirty="0"/>
          </a:p>
          <a:p>
            <a:r>
              <a:rPr lang="en-US" dirty="0"/>
              <a:t>Average fishery </a:t>
            </a:r>
            <a:r>
              <a:rPr lang="en-US" dirty="0" err="1"/>
              <a:t>selectivities</a:t>
            </a:r>
            <a:r>
              <a:rPr lang="en-US" dirty="0"/>
              <a:t> at age exhibit minor differences for fleet groups 1 (</a:t>
            </a:r>
            <a:r>
              <a:rPr lang="en-US" i="1" u="sng" dirty="0"/>
              <a:t>Japanese DWLL Fleet in Area 1 in Quarter 1</a:t>
            </a:r>
            <a:r>
              <a:rPr lang="en-US" dirty="0"/>
              <a:t>) and 16 between 1994-2020 and 2001-2020</a:t>
            </a:r>
          </a:p>
          <a:p>
            <a:endParaRPr lang="en-US" dirty="0"/>
          </a:p>
          <a:p>
            <a:r>
              <a:rPr lang="en-US" dirty="0"/>
              <a:t>Average fishery </a:t>
            </a:r>
            <a:r>
              <a:rPr lang="en-US" dirty="0" err="1"/>
              <a:t>selectivities</a:t>
            </a:r>
            <a:r>
              <a:rPr lang="en-US" dirty="0"/>
              <a:t> at age exhibit minor differences for fleet groups 1 and 16 between 1977-2020 and 1994-2020</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9440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9F7B-6914-411E-9799-81588F8530D0}"/>
              </a:ext>
            </a:extLst>
          </p:cNvPr>
          <p:cNvSpPr>
            <a:spLocks noGrp="1"/>
          </p:cNvSpPr>
          <p:nvPr>
            <p:ph type="title"/>
          </p:nvPr>
        </p:nvSpPr>
        <p:spPr>
          <a:xfrm>
            <a:off x="838200" y="182245"/>
            <a:ext cx="10515600" cy="1325563"/>
          </a:xfrm>
        </p:spPr>
        <p:txBody>
          <a:bodyPr/>
          <a:lstStyle/>
          <a:p>
            <a:r>
              <a:rPr lang="en-US" dirty="0"/>
              <a:t>ISC </a:t>
            </a:r>
            <a:r>
              <a:rPr lang="en-US" dirty="0" err="1"/>
              <a:t>BillFish</a:t>
            </a:r>
            <a:r>
              <a:rPr lang="en-US" dirty="0"/>
              <a:t> Working Group Agenda Topics</a:t>
            </a:r>
          </a:p>
        </p:txBody>
      </p:sp>
      <p:sp>
        <p:nvSpPr>
          <p:cNvPr id="3" name="Content Placeholder 2">
            <a:extLst>
              <a:ext uri="{FF2B5EF4-FFF2-40B4-BE49-F238E27FC236}">
                <a16:creationId xmlns:a16="http://schemas.microsoft.com/office/drawing/2014/main" id="{EB0768B6-4BEB-4274-8850-5EC98C92670D}"/>
              </a:ext>
            </a:extLst>
          </p:cNvPr>
          <p:cNvSpPr>
            <a:spLocks noGrp="1"/>
          </p:cNvSpPr>
          <p:nvPr>
            <p:ph idx="1"/>
          </p:nvPr>
        </p:nvSpPr>
        <p:spPr/>
        <p:txBody>
          <a:bodyPr>
            <a:normAutofit lnSpcReduction="10000"/>
          </a:bodyPr>
          <a:lstStyle/>
          <a:p>
            <a:pPr marL="742950" indent="-742950">
              <a:buFont typeface="+mj-lt"/>
              <a:buAutoNum type="arabicPeriod"/>
            </a:pPr>
            <a:r>
              <a:rPr lang="en-US" sz="3600" dirty="0"/>
              <a:t>Follow-up from February WG meeting on </a:t>
            </a:r>
            <a:r>
              <a:rPr lang="en-US" sz="3600" dirty="0" err="1"/>
              <a:t>Fmsy</a:t>
            </a:r>
            <a:r>
              <a:rPr lang="en-US" sz="3600" dirty="0"/>
              <a:t> AGEPRO and SS3 runs</a:t>
            </a:r>
          </a:p>
          <a:p>
            <a:pPr marL="742950" indent="-742950">
              <a:buFont typeface="+mj-lt"/>
              <a:buAutoNum type="arabicPeriod"/>
            </a:pPr>
            <a:endParaRPr lang="en-US" sz="3600" dirty="0"/>
          </a:p>
          <a:p>
            <a:pPr marL="742950" indent="-742950">
              <a:buFont typeface="+mj-lt"/>
              <a:buAutoNum type="arabicPeriod"/>
            </a:pPr>
            <a:r>
              <a:rPr lang="en-US" sz="3600" dirty="0"/>
              <a:t>Finalize the initial set of projections to be run for the April WG meeting</a:t>
            </a:r>
          </a:p>
          <a:p>
            <a:pPr marL="742950" indent="-742950">
              <a:buFont typeface="+mj-lt"/>
              <a:buAutoNum type="arabicPeriod"/>
            </a:pPr>
            <a:endParaRPr lang="en-US" sz="3600" dirty="0"/>
          </a:p>
          <a:p>
            <a:pPr marL="742950" indent="-742950">
              <a:buFont typeface="+mj-lt"/>
              <a:buAutoNum type="arabicPeriod"/>
            </a:pPr>
            <a:r>
              <a:rPr lang="en-US" sz="3600" dirty="0"/>
              <a:t>Agree upon the recruitment scenario(s) we will be using for the projections</a:t>
            </a:r>
          </a:p>
        </p:txBody>
      </p:sp>
    </p:spTree>
    <p:extLst>
      <p:ext uri="{BB962C8B-B14F-4D97-AF65-F5344CB8AC3E}">
        <p14:creationId xmlns:p14="http://schemas.microsoft.com/office/powerpoint/2010/main" val="2236594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AD52-2F6C-4690-B031-677321251B63}"/>
              </a:ext>
            </a:extLst>
          </p:cNvPr>
          <p:cNvSpPr>
            <a:spLocks noGrp="1"/>
          </p:cNvSpPr>
          <p:nvPr>
            <p:ph type="title"/>
          </p:nvPr>
        </p:nvSpPr>
        <p:spPr>
          <a:xfrm>
            <a:off x="0" y="1"/>
            <a:ext cx="12192000" cy="1690688"/>
          </a:xfrm>
        </p:spPr>
        <p:txBody>
          <a:bodyPr/>
          <a:lstStyle/>
          <a:p>
            <a:r>
              <a:rPr lang="en-US" dirty="0"/>
              <a:t>Patterns in catch mean weight at age from SS3</a:t>
            </a:r>
          </a:p>
        </p:txBody>
      </p:sp>
      <p:sp>
        <p:nvSpPr>
          <p:cNvPr id="3" name="Content Placeholder 2">
            <a:extLst>
              <a:ext uri="{FF2B5EF4-FFF2-40B4-BE49-F238E27FC236}">
                <a16:creationId xmlns:a16="http://schemas.microsoft.com/office/drawing/2014/main" id="{0E61BB0F-9047-41FF-94E4-B2A6719E81B6}"/>
              </a:ext>
            </a:extLst>
          </p:cNvPr>
          <p:cNvSpPr>
            <a:spLocks noGrp="1"/>
          </p:cNvSpPr>
          <p:nvPr>
            <p:ph idx="1"/>
          </p:nvPr>
        </p:nvSpPr>
        <p:spPr>
          <a:xfrm>
            <a:off x="0" y="1825624"/>
            <a:ext cx="12192000" cy="5032375"/>
          </a:xfrm>
        </p:spPr>
        <p:txBody>
          <a:bodyPr>
            <a:normAutofit/>
          </a:bodyPr>
          <a:lstStyle/>
          <a:p>
            <a:r>
              <a:rPr lang="en-US" dirty="0"/>
              <a:t>Average 9-fleet fishery mean catch weights at age are constant for 2016-2020.</a:t>
            </a:r>
          </a:p>
          <a:p>
            <a:endParaRPr lang="en-US" dirty="0"/>
          </a:p>
          <a:p>
            <a:r>
              <a:rPr lang="en-US" dirty="0"/>
              <a:t>The maximum difference in mean weights at age between 2020 and 2001-2020 was 0.4% (age-2).</a:t>
            </a:r>
          </a:p>
          <a:p>
            <a:endParaRPr lang="en-US" dirty="0"/>
          </a:p>
          <a:p>
            <a:r>
              <a:rPr lang="en-US" dirty="0"/>
              <a:t>The maximum difference in mean weights at age between 2020 and 1994-2020 was 0.5% (age-2).</a:t>
            </a:r>
          </a:p>
          <a:p>
            <a:endParaRPr lang="en-US" dirty="0"/>
          </a:p>
          <a:p>
            <a:r>
              <a:rPr lang="en-US" dirty="0"/>
              <a:t>The maximum difference in mean weights at age between 2020 and 1997-2020 was 0.3% (age-2).</a:t>
            </a:r>
          </a:p>
          <a:p>
            <a:endParaRPr lang="en-US" dirty="0"/>
          </a:p>
          <a:p>
            <a:endParaRPr lang="en-US" dirty="0"/>
          </a:p>
        </p:txBody>
      </p:sp>
    </p:spTree>
    <p:extLst>
      <p:ext uri="{BB962C8B-B14F-4D97-AF65-F5344CB8AC3E}">
        <p14:creationId xmlns:p14="http://schemas.microsoft.com/office/powerpoint/2010/main" val="1983200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0" y="34291"/>
            <a:ext cx="12192000" cy="1154430"/>
          </a:xfrm>
        </p:spPr>
        <p:txBody>
          <a:bodyPr/>
          <a:lstStyle/>
          <a:p>
            <a:r>
              <a:rPr lang="en-US" dirty="0"/>
              <a:t>WCNPO Striped Marlin Rebuilding Plan Requirements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238125" y="1188721"/>
            <a:ext cx="11715750" cy="5498147"/>
          </a:xfrm>
        </p:spPr>
        <p:txBody>
          <a:bodyPr>
            <a:normAutofit/>
          </a:bodyPr>
          <a:lstStyle/>
          <a:p>
            <a:r>
              <a:rPr lang="en-US" sz="3200" dirty="0"/>
              <a:t>Rebuilding Target is 3,660 mt of Female Spawning Biomass</a:t>
            </a:r>
          </a:p>
          <a:p>
            <a:pPr marL="0" indent="0">
              <a:buNone/>
            </a:pPr>
            <a:endParaRPr lang="en-US" sz="3200" dirty="0"/>
          </a:p>
          <a:p>
            <a:r>
              <a:rPr lang="en-US" sz="3200" dirty="0"/>
              <a:t>Rebuilding Time Frame is [ (</a:t>
            </a:r>
            <a:r>
              <a:rPr lang="en-US" sz="3200" i="1" dirty="0"/>
              <a:t>Current year </a:t>
            </a:r>
            <a:r>
              <a:rPr lang="en-US" sz="3200" dirty="0"/>
              <a:t>+ 1), 2034 ] = [ 2025, 2034 ]</a:t>
            </a:r>
          </a:p>
          <a:p>
            <a:endParaRPr lang="en-US" sz="3200" dirty="0"/>
          </a:p>
          <a:p>
            <a:r>
              <a:rPr lang="en-US" sz="3200" dirty="0"/>
              <a:t>Rebuilding Success Probability is 60%, or 6 Out of 10 Forecasts</a:t>
            </a:r>
          </a:p>
          <a:p>
            <a:endParaRPr lang="en-US" sz="3200" dirty="0"/>
          </a:p>
          <a:p>
            <a:r>
              <a:rPr lang="en-US" sz="3200" dirty="0"/>
              <a:t>Rebuilding Plan Accounts for Uncertainty in:</a:t>
            </a:r>
          </a:p>
          <a:p>
            <a:pPr lvl="1">
              <a:buFont typeface="Wingdings" panose="05000000000000000000" pitchFamily="2" charset="2"/>
              <a:buChar char="ü"/>
            </a:pPr>
            <a:r>
              <a:rPr lang="en-US" sz="3000" dirty="0"/>
              <a:t>Initial Population Size</a:t>
            </a:r>
          </a:p>
          <a:p>
            <a:pPr lvl="1">
              <a:buFont typeface="Wingdings" panose="05000000000000000000" pitchFamily="2" charset="2"/>
              <a:buChar char="ü"/>
            </a:pPr>
            <a:r>
              <a:rPr lang="en-US" sz="3000" dirty="0"/>
              <a:t>Future Recruitment Variation</a:t>
            </a:r>
          </a:p>
          <a:p>
            <a:endParaRPr lang="en-US" dirty="0"/>
          </a:p>
          <a:p>
            <a:endParaRPr lang="en-US" dirty="0"/>
          </a:p>
        </p:txBody>
      </p:sp>
    </p:spTree>
    <p:extLst>
      <p:ext uri="{BB962C8B-B14F-4D97-AF65-F5344CB8AC3E}">
        <p14:creationId xmlns:p14="http://schemas.microsoft.com/office/powerpoint/2010/main" val="326547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838200" y="1"/>
            <a:ext cx="10515600" cy="1108710"/>
          </a:xfrm>
        </p:spPr>
        <p:txBody>
          <a:bodyPr/>
          <a:lstStyle/>
          <a:p>
            <a:r>
              <a:rPr lang="en-US" u="sng" dirty="0"/>
              <a:t>Preliminary</a:t>
            </a:r>
            <a:r>
              <a:rPr lang="en-US" dirty="0"/>
              <a:t> Rebuilding Analyses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0" y="1690688"/>
            <a:ext cx="12192000" cy="4351338"/>
          </a:xfrm>
        </p:spPr>
        <p:txBody>
          <a:bodyPr>
            <a:normAutofit/>
          </a:bodyPr>
          <a:lstStyle/>
          <a:p>
            <a:r>
              <a:rPr lang="en-US" dirty="0"/>
              <a:t>Calculate Constant Fishing Mortality Rate to Rebuild Stock</a:t>
            </a:r>
          </a:p>
          <a:p>
            <a:endParaRPr lang="en-US" dirty="0"/>
          </a:p>
          <a:p>
            <a:r>
              <a:rPr lang="en-US" dirty="0"/>
              <a:t>Calculate Constant Catch Biomass Quota to Rebuild Stock</a:t>
            </a:r>
          </a:p>
          <a:p>
            <a:endParaRPr lang="en-US" dirty="0"/>
          </a:p>
          <a:p>
            <a:r>
              <a:rPr lang="en-US" dirty="0"/>
              <a:t>Calculate Fishing Mortality Rates to Rebuild Stock in 3-Year and 7-Year Phases</a:t>
            </a:r>
            <a:r>
              <a:rPr lang="en-US" baseline="30000" dirty="0"/>
              <a:t>*</a:t>
            </a:r>
          </a:p>
          <a:p>
            <a:endParaRPr lang="en-US" dirty="0"/>
          </a:p>
          <a:p>
            <a:r>
              <a:rPr lang="en-US" dirty="0"/>
              <a:t>Calculate Catch Biomass Quotas to Rebuild Stock in 3-Year and 7-Year Phases</a:t>
            </a:r>
            <a:r>
              <a:rPr lang="en-US" baseline="30000" dirty="0"/>
              <a:t>*</a:t>
            </a:r>
            <a:endParaRPr lang="en-US" dirty="0"/>
          </a:p>
          <a:p>
            <a:endParaRPr lang="en-US" dirty="0"/>
          </a:p>
          <a:p>
            <a:endParaRPr lang="en-US" dirty="0"/>
          </a:p>
        </p:txBody>
      </p:sp>
      <p:sp>
        <p:nvSpPr>
          <p:cNvPr id="4" name="TextBox 3">
            <a:extLst>
              <a:ext uri="{FF2B5EF4-FFF2-40B4-BE49-F238E27FC236}">
                <a16:creationId xmlns:a16="http://schemas.microsoft.com/office/drawing/2014/main" id="{9FA8DE56-A716-4265-B6B5-703519378513}"/>
              </a:ext>
            </a:extLst>
          </p:cNvPr>
          <p:cNvSpPr txBox="1"/>
          <p:nvPr/>
        </p:nvSpPr>
        <p:spPr>
          <a:xfrm>
            <a:off x="605790" y="6176963"/>
            <a:ext cx="8263890" cy="461665"/>
          </a:xfrm>
          <a:prstGeom prst="rect">
            <a:avLst/>
          </a:prstGeom>
          <a:noFill/>
        </p:spPr>
        <p:txBody>
          <a:bodyPr wrap="square" rtlCol="0">
            <a:spAutoFit/>
          </a:bodyPr>
          <a:lstStyle/>
          <a:p>
            <a:r>
              <a:rPr lang="en-US" sz="2400" baseline="30000" dirty="0"/>
              <a:t>*</a:t>
            </a:r>
            <a:r>
              <a:rPr lang="en-US" sz="2400" dirty="0"/>
              <a:t>3-Year Phase is [ 2025, 2027 ] and 7-Year Phase is [ 2028, 2034 ]</a:t>
            </a:r>
          </a:p>
        </p:txBody>
      </p:sp>
    </p:spTree>
    <p:extLst>
      <p:ext uri="{BB962C8B-B14F-4D97-AF65-F5344CB8AC3E}">
        <p14:creationId xmlns:p14="http://schemas.microsoft.com/office/powerpoint/2010/main" val="391793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6DC1-9202-45F6-A2F8-4CA4F618ECFB}"/>
              </a:ext>
            </a:extLst>
          </p:cNvPr>
          <p:cNvSpPr>
            <a:spLocks noGrp="1"/>
          </p:cNvSpPr>
          <p:nvPr>
            <p:ph type="title"/>
          </p:nvPr>
        </p:nvSpPr>
        <p:spPr>
          <a:xfrm>
            <a:off x="838200" y="1"/>
            <a:ext cx="10515600" cy="1108710"/>
          </a:xfrm>
        </p:spPr>
        <p:txBody>
          <a:bodyPr/>
          <a:lstStyle/>
          <a:p>
            <a:r>
              <a:rPr lang="en-US" u="sng" dirty="0"/>
              <a:t>Preliminary</a:t>
            </a:r>
            <a:r>
              <a:rPr lang="en-US" dirty="0"/>
              <a:t> Rebuilding Analysis Attributes</a:t>
            </a:r>
          </a:p>
        </p:txBody>
      </p:sp>
      <p:sp>
        <p:nvSpPr>
          <p:cNvPr id="3" name="Content Placeholder 2">
            <a:extLst>
              <a:ext uri="{FF2B5EF4-FFF2-40B4-BE49-F238E27FC236}">
                <a16:creationId xmlns:a16="http://schemas.microsoft.com/office/drawing/2014/main" id="{B62DA6E9-F9FA-4B57-87F6-F41B69325900}"/>
              </a:ext>
            </a:extLst>
          </p:cNvPr>
          <p:cNvSpPr>
            <a:spLocks noGrp="1"/>
          </p:cNvSpPr>
          <p:nvPr>
            <p:ph idx="1"/>
          </p:nvPr>
        </p:nvSpPr>
        <p:spPr>
          <a:xfrm>
            <a:off x="0" y="1690688"/>
            <a:ext cx="12192000" cy="4881562"/>
          </a:xfrm>
        </p:spPr>
        <p:txBody>
          <a:bodyPr>
            <a:normAutofit/>
          </a:bodyPr>
          <a:lstStyle/>
          <a:p>
            <a:r>
              <a:rPr lang="en-US" dirty="0"/>
              <a:t>Use 3-model ensemble for simulating future recruitment</a:t>
            </a:r>
          </a:p>
          <a:p>
            <a:endParaRPr lang="en-US" dirty="0">
              <a:cs typeface="Times New Roman" panose="02020603050405020304" pitchFamily="18" charset="0"/>
            </a:endParaRPr>
          </a:p>
          <a:p>
            <a:r>
              <a:rPr lang="en-US" dirty="0"/>
              <a:t>Use 100 bootstrapped initial population numbers at age at the start of 2021</a:t>
            </a:r>
          </a:p>
          <a:p>
            <a:endParaRPr lang="en-US" dirty="0">
              <a:cs typeface="Times New Roman" panose="02020603050405020304" pitchFamily="18" charset="0"/>
            </a:endParaRPr>
          </a:p>
          <a:p>
            <a:r>
              <a:rPr lang="en-US" dirty="0"/>
              <a:t>Use 9-fleets with unique fishery </a:t>
            </a:r>
            <a:r>
              <a:rPr lang="en-US" dirty="0" err="1"/>
              <a:t>selectivities</a:t>
            </a:r>
            <a:r>
              <a:rPr lang="en-US" dirty="0"/>
              <a:t> from base case SS3 model</a:t>
            </a:r>
          </a:p>
          <a:p>
            <a:endParaRPr lang="en-US" dirty="0"/>
          </a:p>
          <a:p>
            <a:r>
              <a:rPr lang="en-US" dirty="0"/>
              <a:t>Use 2020 fishery data to set </a:t>
            </a:r>
            <a:r>
              <a:rPr lang="en-US" dirty="0" err="1"/>
              <a:t>selectivities</a:t>
            </a:r>
            <a:r>
              <a:rPr lang="en-US" dirty="0"/>
              <a:t>, spawning weights, catch weights at age</a:t>
            </a:r>
          </a:p>
          <a:p>
            <a:endParaRPr lang="en-US" dirty="0"/>
          </a:p>
          <a:p>
            <a:r>
              <a:rPr lang="en-US" dirty="0"/>
              <a:t>Use average F in 2018-2020 to initialize projection trajectories during 2021-2024</a:t>
            </a:r>
          </a:p>
          <a:p>
            <a:endParaRPr lang="en-US" dirty="0"/>
          </a:p>
          <a:p>
            <a:endParaRPr lang="en-US" dirty="0"/>
          </a:p>
        </p:txBody>
      </p:sp>
    </p:spTree>
    <p:extLst>
      <p:ext uri="{BB962C8B-B14F-4D97-AF65-F5344CB8AC3E}">
        <p14:creationId xmlns:p14="http://schemas.microsoft.com/office/powerpoint/2010/main" val="229282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algn="ctr"/>
            <a:r>
              <a:rPr lang="en-US" dirty="0"/>
              <a:t>Some Results for Comparing Projections</a:t>
            </a:r>
            <a:br>
              <a:rPr lang="en-US" dirty="0"/>
            </a:br>
            <a:r>
              <a:rPr lang="en-US" dirty="0"/>
              <a:t>AGEPRO &amp; SS3</a:t>
            </a:r>
          </a:p>
        </p:txBody>
      </p:sp>
      <p:sp>
        <p:nvSpPr>
          <p:cNvPr id="3" name="Content Placeholder 2"/>
          <p:cNvSpPr txBox="1">
            <a:spLocks/>
          </p:cNvSpPr>
          <p:nvPr/>
        </p:nvSpPr>
        <p:spPr>
          <a:xfrm>
            <a:off x="0" y="1688389"/>
            <a:ext cx="12192000" cy="53894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constant 20-year average recruitment (LR) or stock-recruitment curve (SR)</a:t>
            </a:r>
          </a:p>
          <a:p>
            <a:endParaRPr lang="en-US" dirty="0">
              <a:cs typeface="Times New Roman" panose="02020603050405020304" pitchFamily="18" charset="0"/>
            </a:endParaRPr>
          </a:p>
          <a:p>
            <a:r>
              <a:rPr lang="en-US" dirty="0"/>
              <a:t>Use 100 bootstrapped initial population numbers at age</a:t>
            </a:r>
          </a:p>
          <a:p>
            <a:endParaRPr lang="en-US" dirty="0">
              <a:cs typeface="Times New Roman" panose="02020603050405020304" pitchFamily="18" charset="0"/>
            </a:endParaRPr>
          </a:p>
          <a:p>
            <a:r>
              <a:rPr lang="en-US" dirty="0"/>
              <a:t>Use 25-fleets in quarter time step (SS3) or 9-fleets in annual time step (AGEPRO)</a:t>
            </a:r>
          </a:p>
          <a:p>
            <a:endParaRPr lang="en-US" dirty="0"/>
          </a:p>
          <a:p>
            <a:r>
              <a:rPr lang="en-US" dirty="0"/>
              <a:t>Use 2020 fishery data to set </a:t>
            </a:r>
            <a:r>
              <a:rPr lang="en-US" dirty="0" err="1"/>
              <a:t>selectivities</a:t>
            </a:r>
            <a:r>
              <a:rPr lang="en-US" dirty="0"/>
              <a:t>, spawning weights, catch weights at age</a:t>
            </a:r>
          </a:p>
          <a:p>
            <a:endParaRPr lang="en-US" dirty="0"/>
          </a:p>
          <a:p>
            <a:r>
              <a:rPr lang="en-US" dirty="0"/>
              <a:t>4 Scenarios: LR &amp; 2300 catch mt, SR &amp; 2300 mt, LR &amp; F=FMSY, SR  &amp; FMSY</a:t>
            </a:r>
          </a:p>
          <a:p>
            <a:endParaRPr lang="en-US" dirty="0"/>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518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63A2848-2EF5-40A6-BC06-DF2FBB1CD63D}"/>
              </a:ext>
            </a:extLst>
          </p:cNvPr>
          <p:cNvPicPr>
            <a:picLocks noChangeAspect="1"/>
          </p:cNvPicPr>
          <p:nvPr/>
        </p:nvPicPr>
        <p:blipFill>
          <a:blip r:embed="rId2"/>
          <a:stretch>
            <a:fillRect/>
          </a:stretch>
        </p:blipFill>
        <p:spPr>
          <a:xfrm>
            <a:off x="3044190" y="1186434"/>
            <a:ext cx="6103620" cy="4485132"/>
          </a:xfrm>
          <a:prstGeom prst="rect">
            <a:avLst/>
          </a:prstGeom>
        </p:spPr>
      </p:pic>
    </p:spTree>
    <p:extLst>
      <p:ext uri="{BB962C8B-B14F-4D97-AF65-F5344CB8AC3E}">
        <p14:creationId xmlns:p14="http://schemas.microsoft.com/office/powerpoint/2010/main" val="1264053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05E5894-DEAE-43C7-B9B6-E5E9DE61057A}"/>
              </a:ext>
            </a:extLst>
          </p:cNvPr>
          <p:cNvPicPr>
            <a:picLocks noChangeAspect="1"/>
          </p:cNvPicPr>
          <p:nvPr/>
        </p:nvPicPr>
        <p:blipFill>
          <a:blip r:embed="rId2"/>
          <a:stretch>
            <a:fillRect/>
          </a:stretch>
        </p:blipFill>
        <p:spPr>
          <a:xfrm>
            <a:off x="3040380" y="1186434"/>
            <a:ext cx="6111240" cy="4485132"/>
          </a:xfrm>
          <a:prstGeom prst="rect">
            <a:avLst/>
          </a:prstGeom>
        </p:spPr>
      </p:pic>
    </p:spTree>
    <p:extLst>
      <p:ext uri="{BB962C8B-B14F-4D97-AF65-F5344CB8AC3E}">
        <p14:creationId xmlns:p14="http://schemas.microsoft.com/office/powerpoint/2010/main" val="48331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a:xfrm>
            <a:off x="838200" y="28241"/>
            <a:ext cx="10515600" cy="751405"/>
          </a:xfrm>
        </p:spPr>
        <p:txBody>
          <a:bodyPr/>
          <a:lstStyle/>
          <a:p>
            <a:pPr algn="ctr"/>
            <a:r>
              <a:rPr lang="en-US" dirty="0"/>
              <a:t>2-Phase Rebuilding Strategy</a:t>
            </a:r>
          </a:p>
        </p:txBody>
      </p:sp>
      <p:pic>
        <p:nvPicPr>
          <p:cNvPr id="3" name="Picture 2">
            <a:extLst>
              <a:ext uri="{FF2B5EF4-FFF2-40B4-BE49-F238E27FC236}">
                <a16:creationId xmlns:a16="http://schemas.microsoft.com/office/drawing/2014/main" id="{94EF6236-C79F-4AE4-A564-785A2ADA84E8}"/>
              </a:ext>
            </a:extLst>
          </p:cNvPr>
          <p:cNvPicPr>
            <a:picLocks noChangeAspect="1"/>
          </p:cNvPicPr>
          <p:nvPr/>
        </p:nvPicPr>
        <p:blipFill>
          <a:blip r:embed="rId2"/>
          <a:stretch>
            <a:fillRect/>
          </a:stretch>
        </p:blipFill>
        <p:spPr>
          <a:xfrm>
            <a:off x="2125449" y="1186434"/>
            <a:ext cx="7727822" cy="5671566"/>
          </a:xfrm>
          <a:prstGeom prst="rect">
            <a:avLst/>
          </a:prstGeom>
        </p:spPr>
      </p:pic>
    </p:spTree>
    <p:extLst>
      <p:ext uri="{BB962C8B-B14F-4D97-AF65-F5344CB8AC3E}">
        <p14:creationId xmlns:p14="http://schemas.microsoft.com/office/powerpoint/2010/main" val="1370374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3ACC97B5-AD57-42C1-A2CD-BBAAE4EA27E6}"/>
              </a:ext>
            </a:extLst>
          </p:cNvPr>
          <p:cNvPicPr>
            <a:picLocks noChangeAspect="1"/>
          </p:cNvPicPr>
          <p:nvPr/>
        </p:nvPicPr>
        <p:blipFill>
          <a:blip r:embed="rId2"/>
          <a:stretch>
            <a:fillRect/>
          </a:stretch>
        </p:blipFill>
        <p:spPr>
          <a:xfrm>
            <a:off x="2910840" y="1187196"/>
            <a:ext cx="6370320" cy="4483608"/>
          </a:xfrm>
          <a:prstGeom prst="rect">
            <a:avLst/>
          </a:prstGeom>
        </p:spPr>
      </p:pic>
    </p:spTree>
    <p:extLst>
      <p:ext uri="{BB962C8B-B14F-4D97-AF65-F5344CB8AC3E}">
        <p14:creationId xmlns:p14="http://schemas.microsoft.com/office/powerpoint/2010/main" val="93025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3AC5436-62FB-42B2-B574-29DF5541EC56}"/>
              </a:ext>
            </a:extLst>
          </p:cNvPr>
          <p:cNvPicPr>
            <a:picLocks noChangeAspect="1"/>
          </p:cNvPicPr>
          <p:nvPr/>
        </p:nvPicPr>
        <p:blipFill>
          <a:blip r:embed="rId2"/>
          <a:stretch>
            <a:fillRect/>
          </a:stretch>
        </p:blipFill>
        <p:spPr>
          <a:xfrm>
            <a:off x="3022092" y="1149858"/>
            <a:ext cx="6147816" cy="4558284"/>
          </a:xfrm>
          <a:prstGeom prst="rect">
            <a:avLst/>
          </a:prstGeom>
        </p:spPr>
      </p:pic>
    </p:spTree>
    <p:extLst>
      <p:ext uri="{BB962C8B-B14F-4D97-AF65-F5344CB8AC3E}">
        <p14:creationId xmlns:p14="http://schemas.microsoft.com/office/powerpoint/2010/main" val="7946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530668"/>
          </a:xfrm>
        </p:spPr>
        <p:txBody>
          <a:bodyPr>
            <a:normAutofit fontScale="90000"/>
          </a:bodyPr>
          <a:lstStyle/>
          <a:p>
            <a:r>
              <a:rPr lang="en-US" dirty="0"/>
              <a:t>Item 1. Revisit SS3 and AGEPRO Deterministic Projections with Fitted Stock-Recruitment Curve at F = </a:t>
            </a:r>
            <a:r>
              <a:rPr lang="en-US" dirty="0" err="1"/>
              <a:t>Fmsy</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825625"/>
            <a:ext cx="12192000" cy="4351338"/>
          </a:xfrm>
        </p:spPr>
        <p:txBody>
          <a:bodyPr/>
          <a:lstStyle/>
          <a:p>
            <a:r>
              <a:rPr lang="en-US" dirty="0"/>
              <a:t>Why did </a:t>
            </a:r>
            <a:r>
              <a:rPr lang="en-US" u="sng" dirty="0"/>
              <a:t>both</a:t>
            </a:r>
            <a:r>
              <a:rPr lang="en-US" dirty="0"/>
              <a:t> the SS3 and AGEPRO projections of median spawning stock biomass not approach </a:t>
            </a:r>
            <a:r>
              <a:rPr lang="en-US" dirty="0" err="1"/>
              <a:t>SSBmsy</a:t>
            </a:r>
            <a:r>
              <a:rPr lang="en-US" dirty="0"/>
              <a:t> = 2.920 thousand mt when the recruitment model was set to the fitted stock-recruitment curve used to estimate MSY reference points and the fishing mortality rate was set at </a:t>
            </a:r>
            <a:r>
              <a:rPr lang="en-US" dirty="0" err="1"/>
              <a:t>Fmsy</a:t>
            </a:r>
            <a:r>
              <a:rPr lang="en-US" dirty="0"/>
              <a:t> ???</a:t>
            </a:r>
          </a:p>
          <a:p>
            <a:endParaRPr lang="en-US" dirty="0"/>
          </a:p>
          <a:p>
            <a:r>
              <a:rPr lang="en-US" dirty="0"/>
              <a:t>We need to understand this before going forward with rebuilding plan analyses.</a:t>
            </a:r>
          </a:p>
          <a:p>
            <a:endParaRPr lang="en-US" dirty="0"/>
          </a:p>
          <a:p>
            <a:r>
              <a:rPr lang="en-US" dirty="0"/>
              <a:t>Rethink the SS3 and AGEPRO projection configurations and identify the issue(s).</a:t>
            </a:r>
          </a:p>
        </p:txBody>
      </p:sp>
    </p:spTree>
    <p:extLst>
      <p:ext uri="{BB962C8B-B14F-4D97-AF65-F5344CB8AC3E}">
        <p14:creationId xmlns:p14="http://schemas.microsoft.com/office/powerpoint/2010/main" val="88374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17A9-283D-4F61-B3D1-97F20ABCCAFB}"/>
              </a:ext>
            </a:extLst>
          </p:cNvPr>
          <p:cNvSpPr>
            <a:spLocks noGrp="1"/>
          </p:cNvSpPr>
          <p:nvPr>
            <p:ph type="title"/>
          </p:nvPr>
        </p:nvSpPr>
        <p:spPr/>
        <p:txBody>
          <a:bodyPr/>
          <a:lstStyle/>
          <a:p>
            <a:pPr algn="ctr"/>
            <a:r>
              <a:rPr lang="en-US" dirty="0"/>
              <a:t>Rebuilding Trajectory at Constant F = 0.373</a:t>
            </a:r>
          </a:p>
        </p:txBody>
      </p:sp>
      <p:pic>
        <p:nvPicPr>
          <p:cNvPr id="3" name="Picture 2">
            <a:extLst>
              <a:ext uri="{FF2B5EF4-FFF2-40B4-BE49-F238E27FC236}">
                <a16:creationId xmlns:a16="http://schemas.microsoft.com/office/drawing/2014/main" id="{07D88D74-74C5-47B5-B113-DB848E1A5BC5}"/>
              </a:ext>
            </a:extLst>
          </p:cNvPr>
          <p:cNvPicPr>
            <a:picLocks noChangeAspect="1"/>
          </p:cNvPicPr>
          <p:nvPr/>
        </p:nvPicPr>
        <p:blipFill>
          <a:blip r:embed="rId2"/>
          <a:stretch>
            <a:fillRect/>
          </a:stretch>
        </p:blipFill>
        <p:spPr>
          <a:xfrm>
            <a:off x="3199638" y="1796796"/>
            <a:ext cx="5792724" cy="4483608"/>
          </a:xfrm>
          <a:prstGeom prst="rect">
            <a:avLst/>
          </a:prstGeom>
        </p:spPr>
      </p:pic>
    </p:spTree>
    <p:extLst>
      <p:ext uri="{BB962C8B-B14F-4D97-AF65-F5344CB8AC3E}">
        <p14:creationId xmlns:p14="http://schemas.microsoft.com/office/powerpoint/2010/main" val="375326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17A9-283D-4F61-B3D1-97F20ABCCAFB}"/>
              </a:ext>
            </a:extLst>
          </p:cNvPr>
          <p:cNvSpPr>
            <a:spLocks noGrp="1"/>
          </p:cNvSpPr>
          <p:nvPr>
            <p:ph type="title"/>
          </p:nvPr>
        </p:nvSpPr>
        <p:spPr>
          <a:xfrm>
            <a:off x="105103" y="365125"/>
            <a:ext cx="11908221" cy="1325563"/>
          </a:xfrm>
        </p:spPr>
        <p:txBody>
          <a:bodyPr/>
          <a:lstStyle/>
          <a:p>
            <a:pPr algn="ctr"/>
            <a:r>
              <a:rPr lang="en-US" dirty="0"/>
              <a:t>Rebuilding Trajectory at Constant Quota = 2175 mt</a:t>
            </a:r>
          </a:p>
        </p:txBody>
      </p:sp>
      <p:pic>
        <p:nvPicPr>
          <p:cNvPr id="3" name="Picture 2">
            <a:extLst>
              <a:ext uri="{FF2B5EF4-FFF2-40B4-BE49-F238E27FC236}">
                <a16:creationId xmlns:a16="http://schemas.microsoft.com/office/drawing/2014/main" id="{27535DF6-F7B6-4335-B004-C90FAF25AD6D}"/>
              </a:ext>
            </a:extLst>
          </p:cNvPr>
          <p:cNvPicPr>
            <a:picLocks noChangeAspect="1"/>
          </p:cNvPicPr>
          <p:nvPr/>
        </p:nvPicPr>
        <p:blipFill>
          <a:blip r:embed="rId2"/>
          <a:stretch>
            <a:fillRect/>
          </a:stretch>
        </p:blipFill>
        <p:spPr>
          <a:xfrm>
            <a:off x="3199638" y="1893360"/>
            <a:ext cx="5792724" cy="4521708"/>
          </a:xfrm>
          <a:prstGeom prst="rect">
            <a:avLst/>
          </a:prstGeom>
        </p:spPr>
      </p:pic>
    </p:spTree>
    <p:extLst>
      <p:ext uri="{BB962C8B-B14F-4D97-AF65-F5344CB8AC3E}">
        <p14:creationId xmlns:p14="http://schemas.microsoft.com/office/powerpoint/2010/main" val="113711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17A9-283D-4F61-B3D1-97F20ABCCAFB}"/>
              </a:ext>
            </a:extLst>
          </p:cNvPr>
          <p:cNvSpPr>
            <a:spLocks noGrp="1"/>
          </p:cNvSpPr>
          <p:nvPr>
            <p:ph type="title"/>
          </p:nvPr>
        </p:nvSpPr>
        <p:spPr>
          <a:xfrm>
            <a:off x="315309" y="365125"/>
            <a:ext cx="11550869" cy="1325563"/>
          </a:xfrm>
        </p:spPr>
        <p:txBody>
          <a:bodyPr/>
          <a:lstStyle/>
          <a:p>
            <a:pPr algn="ctr"/>
            <a:r>
              <a:rPr lang="en-US" dirty="0"/>
              <a:t>Rebuilding Trajectory at Phased F = (0.55, 0.37)</a:t>
            </a:r>
          </a:p>
        </p:txBody>
      </p:sp>
      <p:pic>
        <p:nvPicPr>
          <p:cNvPr id="5" name="Picture 4">
            <a:extLst>
              <a:ext uri="{FF2B5EF4-FFF2-40B4-BE49-F238E27FC236}">
                <a16:creationId xmlns:a16="http://schemas.microsoft.com/office/drawing/2014/main" id="{364ACFD3-1C35-4064-A73C-906EC675A8B2}"/>
              </a:ext>
            </a:extLst>
          </p:cNvPr>
          <p:cNvPicPr>
            <a:picLocks noChangeAspect="1"/>
          </p:cNvPicPr>
          <p:nvPr/>
        </p:nvPicPr>
        <p:blipFill>
          <a:blip r:embed="rId2"/>
          <a:stretch>
            <a:fillRect/>
          </a:stretch>
        </p:blipFill>
        <p:spPr>
          <a:xfrm>
            <a:off x="3199638" y="1690688"/>
            <a:ext cx="5792724" cy="4483608"/>
          </a:xfrm>
          <a:prstGeom prst="rect">
            <a:avLst/>
          </a:prstGeom>
        </p:spPr>
      </p:pic>
    </p:spTree>
    <p:extLst>
      <p:ext uri="{BB962C8B-B14F-4D97-AF65-F5344CB8AC3E}">
        <p14:creationId xmlns:p14="http://schemas.microsoft.com/office/powerpoint/2010/main" val="3146172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17A9-283D-4F61-B3D1-97F20ABCCAFB}"/>
              </a:ext>
            </a:extLst>
          </p:cNvPr>
          <p:cNvSpPr>
            <a:spLocks noGrp="1"/>
          </p:cNvSpPr>
          <p:nvPr>
            <p:ph type="title"/>
          </p:nvPr>
        </p:nvSpPr>
        <p:spPr>
          <a:xfrm>
            <a:off x="0" y="365125"/>
            <a:ext cx="12192000" cy="1325563"/>
          </a:xfrm>
        </p:spPr>
        <p:txBody>
          <a:bodyPr/>
          <a:lstStyle/>
          <a:p>
            <a:pPr algn="ctr"/>
            <a:r>
              <a:rPr lang="en-US" dirty="0"/>
              <a:t>Rebuilding Trajectory at Phased Q = (2400, 2150) mt</a:t>
            </a:r>
          </a:p>
        </p:txBody>
      </p:sp>
      <p:pic>
        <p:nvPicPr>
          <p:cNvPr id="3" name="Picture 2">
            <a:extLst>
              <a:ext uri="{FF2B5EF4-FFF2-40B4-BE49-F238E27FC236}">
                <a16:creationId xmlns:a16="http://schemas.microsoft.com/office/drawing/2014/main" id="{9C6DB2BC-A534-4B6F-B153-6E6EB7C59CB1}"/>
              </a:ext>
            </a:extLst>
          </p:cNvPr>
          <p:cNvPicPr>
            <a:picLocks noChangeAspect="1"/>
          </p:cNvPicPr>
          <p:nvPr/>
        </p:nvPicPr>
        <p:blipFill>
          <a:blip r:embed="rId2"/>
          <a:stretch>
            <a:fillRect/>
          </a:stretch>
        </p:blipFill>
        <p:spPr>
          <a:xfrm>
            <a:off x="3131820" y="1913014"/>
            <a:ext cx="5928360" cy="4503420"/>
          </a:xfrm>
          <a:prstGeom prst="rect">
            <a:avLst/>
          </a:prstGeom>
        </p:spPr>
      </p:pic>
    </p:spTree>
    <p:extLst>
      <p:ext uri="{BB962C8B-B14F-4D97-AF65-F5344CB8AC3E}">
        <p14:creationId xmlns:p14="http://schemas.microsoft.com/office/powerpoint/2010/main" val="1440866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E1703EF-FC3B-45CE-95C0-B1A5ECB454BC}"/>
              </a:ext>
            </a:extLst>
          </p:cNvPr>
          <p:cNvPicPr>
            <a:picLocks noChangeAspect="1"/>
          </p:cNvPicPr>
          <p:nvPr/>
        </p:nvPicPr>
        <p:blipFill>
          <a:blip r:embed="rId2"/>
          <a:stretch>
            <a:fillRect/>
          </a:stretch>
        </p:blipFill>
        <p:spPr>
          <a:xfrm>
            <a:off x="3216402" y="1248918"/>
            <a:ext cx="5759196" cy="4360164"/>
          </a:xfrm>
          <a:prstGeom prst="rect">
            <a:avLst/>
          </a:prstGeom>
        </p:spPr>
      </p:pic>
    </p:spTree>
    <p:extLst>
      <p:ext uri="{BB962C8B-B14F-4D97-AF65-F5344CB8AC3E}">
        <p14:creationId xmlns:p14="http://schemas.microsoft.com/office/powerpoint/2010/main" val="804381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D96D9C8-9A3D-4CA7-AE5B-22E672197DC5}"/>
              </a:ext>
            </a:extLst>
          </p:cNvPr>
          <p:cNvPicPr>
            <a:picLocks noChangeAspect="1"/>
          </p:cNvPicPr>
          <p:nvPr/>
        </p:nvPicPr>
        <p:blipFill>
          <a:blip r:embed="rId2"/>
          <a:stretch>
            <a:fillRect/>
          </a:stretch>
        </p:blipFill>
        <p:spPr>
          <a:xfrm>
            <a:off x="3118866" y="1176528"/>
            <a:ext cx="5954268" cy="4504944"/>
          </a:xfrm>
          <a:prstGeom prst="rect">
            <a:avLst/>
          </a:prstGeom>
        </p:spPr>
      </p:pic>
    </p:spTree>
    <p:extLst>
      <p:ext uri="{BB962C8B-B14F-4D97-AF65-F5344CB8AC3E}">
        <p14:creationId xmlns:p14="http://schemas.microsoft.com/office/powerpoint/2010/main" val="938858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967FB23-16CC-465A-9AD6-4EA32163FF8F}"/>
              </a:ext>
            </a:extLst>
          </p:cNvPr>
          <p:cNvPicPr>
            <a:picLocks noChangeAspect="1"/>
          </p:cNvPicPr>
          <p:nvPr/>
        </p:nvPicPr>
        <p:blipFill>
          <a:blip r:embed="rId2"/>
          <a:stretch>
            <a:fillRect/>
          </a:stretch>
        </p:blipFill>
        <p:spPr>
          <a:xfrm>
            <a:off x="3070098" y="1130808"/>
            <a:ext cx="6051804" cy="4596384"/>
          </a:xfrm>
          <a:prstGeom prst="rect">
            <a:avLst/>
          </a:prstGeom>
        </p:spPr>
      </p:pic>
    </p:spTree>
    <p:extLst>
      <p:ext uri="{BB962C8B-B14F-4D97-AF65-F5344CB8AC3E}">
        <p14:creationId xmlns:p14="http://schemas.microsoft.com/office/powerpoint/2010/main" val="4094657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AA4828A-F921-4D0B-A968-EA380DE23FF7}"/>
              </a:ext>
            </a:extLst>
          </p:cNvPr>
          <p:cNvPicPr>
            <a:picLocks noChangeAspect="1"/>
          </p:cNvPicPr>
          <p:nvPr/>
        </p:nvPicPr>
        <p:blipFill>
          <a:blip r:embed="rId2"/>
          <a:stretch>
            <a:fillRect/>
          </a:stretch>
        </p:blipFill>
        <p:spPr>
          <a:xfrm>
            <a:off x="3133344" y="1130808"/>
            <a:ext cx="5925312" cy="4596384"/>
          </a:xfrm>
          <a:prstGeom prst="rect">
            <a:avLst/>
          </a:prstGeom>
        </p:spPr>
      </p:pic>
    </p:spTree>
    <p:extLst>
      <p:ext uri="{BB962C8B-B14F-4D97-AF65-F5344CB8AC3E}">
        <p14:creationId xmlns:p14="http://schemas.microsoft.com/office/powerpoint/2010/main" val="1684418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906A99E6-1579-48C3-BE83-E2C02DB080B8}"/>
              </a:ext>
            </a:extLst>
          </p:cNvPr>
          <p:cNvPicPr>
            <a:picLocks noChangeAspect="1"/>
          </p:cNvPicPr>
          <p:nvPr/>
        </p:nvPicPr>
        <p:blipFill>
          <a:blip r:embed="rId2"/>
          <a:stretch>
            <a:fillRect/>
          </a:stretch>
        </p:blipFill>
        <p:spPr>
          <a:xfrm>
            <a:off x="3118866" y="1085088"/>
            <a:ext cx="5954268" cy="4687824"/>
          </a:xfrm>
          <a:prstGeom prst="rect">
            <a:avLst/>
          </a:prstGeom>
        </p:spPr>
      </p:pic>
    </p:spTree>
    <p:extLst>
      <p:ext uri="{BB962C8B-B14F-4D97-AF65-F5344CB8AC3E}">
        <p14:creationId xmlns:p14="http://schemas.microsoft.com/office/powerpoint/2010/main" val="2832245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6F250A8-CEEF-42D9-AE8C-3494CB39FF85}"/>
              </a:ext>
            </a:extLst>
          </p:cNvPr>
          <p:cNvPicPr>
            <a:picLocks noChangeAspect="1"/>
          </p:cNvPicPr>
          <p:nvPr/>
        </p:nvPicPr>
        <p:blipFill>
          <a:blip r:embed="rId2"/>
          <a:stretch>
            <a:fillRect/>
          </a:stretch>
        </p:blipFill>
        <p:spPr>
          <a:xfrm>
            <a:off x="2979420" y="1008888"/>
            <a:ext cx="6233160" cy="4840224"/>
          </a:xfrm>
          <a:prstGeom prst="rect">
            <a:avLst/>
          </a:prstGeom>
        </p:spPr>
      </p:pic>
    </p:spTree>
    <p:extLst>
      <p:ext uri="{BB962C8B-B14F-4D97-AF65-F5344CB8AC3E}">
        <p14:creationId xmlns:p14="http://schemas.microsoft.com/office/powerpoint/2010/main" val="81975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530668"/>
          </a:xfrm>
        </p:spPr>
        <p:txBody>
          <a:bodyPr>
            <a:normAutofit/>
          </a:bodyPr>
          <a:lstStyle/>
          <a:p>
            <a:r>
              <a:rPr lang="en-US" sz="4000" dirty="0"/>
              <a:t>Background: SS3 and AGEPRO Deterministic Projections</a:t>
            </a:r>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280160"/>
            <a:ext cx="12192000" cy="5577839"/>
          </a:xfrm>
        </p:spPr>
        <p:txBody>
          <a:bodyPr/>
          <a:lstStyle/>
          <a:p>
            <a:r>
              <a:rPr lang="en-US" dirty="0"/>
              <a:t>Goal: Compare SS3 and AGEPRO deterministic projection results to confirm or disconfirm compatibility for conducting rebuilding plan analyses.</a:t>
            </a:r>
          </a:p>
          <a:p>
            <a:r>
              <a:rPr lang="en-US" dirty="0"/>
              <a:t>Problem: Need to make the comparisons using the same, or as similar as possible initial conditions and system dynamics, for both models.</a:t>
            </a:r>
          </a:p>
          <a:p>
            <a:r>
              <a:rPr lang="en-US" dirty="0"/>
              <a:t>Solution: Build set of R scripts analogous to r4ss to extract information from SS3 base case results to create AGEPRO input files that use the same parameters as the base case SS3 model. </a:t>
            </a:r>
          </a:p>
          <a:p>
            <a:r>
              <a:rPr lang="en-US" dirty="0"/>
              <a:t>These R scripts are available at the WCNPO Rebuilding Plan Project repository</a:t>
            </a:r>
          </a:p>
          <a:p>
            <a:pPr lvl="1">
              <a:buFont typeface="Wingdings" panose="05000000000000000000" pitchFamily="2" charset="2"/>
              <a:buChar char="Ø"/>
            </a:pPr>
            <a:r>
              <a:rPr lang="en-US" dirty="0">
                <a:hlinkClick r:id="rId2"/>
              </a:rPr>
              <a:t>https://github.com/PIFSCstockassessments/2024-WCNPO-MLS-Rebuilding</a:t>
            </a:r>
            <a:r>
              <a:rPr lang="en-US" dirty="0"/>
              <a:t> </a:t>
            </a:r>
          </a:p>
          <a:p>
            <a:pPr lvl="1">
              <a:buFont typeface="Wingdings" panose="05000000000000000000" pitchFamily="2" charset="2"/>
              <a:buChar char="Ø"/>
            </a:pPr>
            <a:r>
              <a:rPr lang="en-US" dirty="0"/>
              <a:t> Need to update repository to reflect March 2024 analyses</a:t>
            </a:r>
          </a:p>
          <a:p>
            <a:pPr lvl="1">
              <a:buFont typeface="Wingdings" panose="05000000000000000000" pitchFamily="2" charset="2"/>
              <a:buChar char="Ø"/>
            </a:pPr>
            <a:r>
              <a:rPr lang="en-US" dirty="0"/>
              <a:t>See folders /</a:t>
            </a:r>
            <a:r>
              <a:rPr lang="en-US" dirty="0" err="1"/>
              <a:t>Rscripts</a:t>
            </a:r>
            <a:r>
              <a:rPr lang="en-US" dirty="0"/>
              <a:t> and /Build-Input-File </a:t>
            </a:r>
          </a:p>
        </p:txBody>
      </p:sp>
    </p:spTree>
    <p:extLst>
      <p:ext uri="{BB962C8B-B14F-4D97-AF65-F5344CB8AC3E}">
        <p14:creationId xmlns:p14="http://schemas.microsoft.com/office/powerpoint/2010/main" val="51087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96AF-8E32-4BEC-9B43-03E4BA0776C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250CBEE8-E77D-4EF2-B770-C4CD39294DF2}"/>
              </a:ext>
            </a:extLst>
          </p:cNvPr>
          <p:cNvPicPr>
            <a:picLocks noChangeAspect="1"/>
          </p:cNvPicPr>
          <p:nvPr/>
        </p:nvPicPr>
        <p:blipFill>
          <a:blip r:embed="rId2"/>
          <a:stretch>
            <a:fillRect/>
          </a:stretch>
        </p:blipFill>
        <p:spPr>
          <a:xfrm>
            <a:off x="2887218" y="963168"/>
            <a:ext cx="6417564" cy="4931664"/>
          </a:xfrm>
          <a:prstGeom prst="rect">
            <a:avLst/>
          </a:prstGeom>
        </p:spPr>
      </p:pic>
    </p:spTree>
    <p:extLst>
      <p:ext uri="{BB962C8B-B14F-4D97-AF65-F5344CB8AC3E}">
        <p14:creationId xmlns:p14="http://schemas.microsoft.com/office/powerpoint/2010/main" val="115832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Constant F to Achieve Target is </a:t>
            </a:r>
            <a:r>
              <a:rPr lang="en-US" sz="4000" dirty="0" err="1"/>
              <a:t>Frebuild</a:t>
            </a:r>
            <a:r>
              <a:rPr lang="en-US" sz="4000" dirty="0"/>
              <a:t>=0.34</a:t>
            </a:r>
          </a:p>
        </p:txBody>
      </p:sp>
      <p:pic>
        <p:nvPicPr>
          <p:cNvPr id="3" name="Picture 2">
            <a:extLst>
              <a:ext uri="{FF2B5EF4-FFF2-40B4-BE49-F238E27FC236}">
                <a16:creationId xmlns:a16="http://schemas.microsoft.com/office/drawing/2014/main" id="{6A37DF29-A496-4627-A887-F621C961B914}"/>
              </a:ext>
            </a:extLst>
          </p:cNvPr>
          <p:cNvPicPr>
            <a:picLocks noChangeAspect="1"/>
          </p:cNvPicPr>
          <p:nvPr/>
        </p:nvPicPr>
        <p:blipFill>
          <a:blip r:embed="rId2"/>
          <a:stretch>
            <a:fillRect/>
          </a:stretch>
        </p:blipFill>
        <p:spPr>
          <a:xfrm>
            <a:off x="1841633" y="716551"/>
            <a:ext cx="8508733" cy="6132459"/>
          </a:xfrm>
          <a:prstGeom prst="rect">
            <a:avLst/>
          </a:prstGeom>
        </p:spPr>
      </p:pic>
    </p:spTree>
    <p:extLst>
      <p:ext uri="{BB962C8B-B14F-4D97-AF65-F5344CB8AC3E}">
        <p14:creationId xmlns:p14="http://schemas.microsoft.com/office/powerpoint/2010/main" val="1745148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Spawning Biomass Distribution at </a:t>
            </a:r>
            <a:r>
              <a:rPr lang="en-US" sz="4000" dirty="0" err="1"/>
              <a:t>Frebuild</a:t>
            </a:r>
            <a:r>
              <a:rPr lang="en-US" sz="4000" dirty="0"/>
              <a:t>=0.34</a:t>
            </a:r>
          </a:p>
        </p:txBody>
      </p:sp>
      <p:pic>
        <p:nvPicPr>
          <p:cNvPr id="4" name="Picture 3">
            <a:extLst>
              <a:ext uri="{FF2B5EF4-FFF2-40B4-BE49-F238E27FC236}">
                <a16:creationId xmlns:a16="http://schemas.microsoft.com/office/drawing/2014/main" id="{F1CE36C6-488F-4A3A-B913-82E55250B4C5}"/>
              </a:ext>
            </a:extLst>
          </p:cNvPr>
          <p:cNvPicPr>
            <a:picLocks noChangeAspect="1"/>
          </p:cNvPicPr>
          <p:nvPr/>
        </p:nvPicPr>
        <p:blipFill>
          <a:blip r:embed="rId2"/>
          <a:stretch>
            <a:fillRect/>
          </a:stretch>
        </p:blipFill>
        <p:spPr>
          <a:xfrm>
            <a:off x="2213825" y="926994"/>
            <a:ext cx="7764349" cy="5872163"/>
          </a:xfrm>
          <a:prstGeom prst="rect">
            <a:avLst/>
          </a:prstGeom>
        </p:spPr>
      </p:pic>
    </p:spTree>
    <p:extLst>
      <p:ext uri="{BB962C8B-B14F-4D97-AF65-F5344CB8AC3E}">
        <p14:creationId xmlns:p14="http://schemas.microsoft.com/office/powerpoint/2010/main" val="1417264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Constant </a:t>
            </a:r>
            <a:r>
              <a:rPr lang="en-US" sz="4000" dirty="0" err="1"/>
              <a:t>Fmsy</a:t>
            </a:r>
            <a:r>
              <a:rPr lang="en-US" sz="4000" dirty="0"/>
              <a:t> = 0.63</a:t>
            </a:r>
          </a:p>
        </p:txBody>
      </p:sp>
      <p:pic>
        <p:nvPicPr>
          <p:cNvPr id="4" name="Picture 3">
            <a:extLst>
              <a:ext uri="{FF2B5EF4-FFF2-40B4-BE49-F238E27FC236}">
                <a16:creationId xmlns:a16="http://schemas.microsoft.com/office/drawing/2014/main" id="{B6B1DF78-7BFD-4561-96AB-4E8DC98E0B6A}"/>
              </a:ext>
            </a:extLst>
          </p:cNvPr>
          <p:cNvPicPr>
            <a:picLocks noChangeAspect="1"/>
          </p:cNvPicPr>
          <p:nvPr/>
        </p:nvPicPr>
        <p:blipFill>
          <a:blip r:embed="rId2"/>
          <a:stretch>
            <a:fillRect/>
          </a:stretch>
        </p:blipFill>
        <p:spPr>
          <a:xfrm>
            <a:off x="1904238" y="750429"/>
            <a:ext cx="8474202" cy="6107571"/>
          </a:xfrm>
          <a:prstGeom prst="rect">
            <a:avLst/>
          </a:prstGeom>
        </p:spPr>
      </p:pic>
    </p:spTree>
    <p:extLst>
      <p:ext uri="{BB962C8B-B14F-4D97-AF65-F5344CB8AC3E}">
        <p14:creationId xmlns:p14="http://schemas.microsoft.com/office/powerpoint/2010/main" val="2663208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Spawning Biomass Distribution at </a:t>
            </a:r>
            <a:r>
              <a:rPr lang="en-US" sz="4000" dirty="0" err="1"/>
              <a:t>Fmsy</a:t>
            </a:r>
            <a:r>
              <a:rPr lang="en-US" sz="4000" dirty="0"/>
              <a:t> = 0.63</a:t>
            </a:r>
          </a:p>
        </p:txBody>
      </p:sp>
      <p:pic>
        <p:nvPicPr>
          <p:cNvPr id="3" name="Picture 2">
            <a:extLst>
              <a:ext uri="{FF2B5EF4-FFF2-40B4-BE49-F238E27FC236}">
                <a16:creationId xmlns:a16="http://schemas.microsoft.com/office/drawing/2014/main" id="{BFF693F6-E692-4C7B-A85C-5B65393B7BBA}"/>
              </a:ext>
            </a:extLst>
          </p:cNvPr>
          <p:cNvPicPr>
            <a:picLocks noChangeAspect="1"/>
          </p:cNvPicPr>
          <p:nvPr/>
        </p:nvPicPr>
        <p:blipFill>
          <a:blip r:embed="rId2"/>
          <a:stretch>
            <a:fillRect/>
          </a:stretch>
        </p:blipFill>
        <p:spPr>
          <a:xfrm>
            <a:off x="2290137" y="859944"/>
            <a:ext cx="7771745" cy="5989066"/>
          </a:xfrm>
          <a:prstGeom prst="rect">
            <a:avLst/>
          </a:prstGeom>
        </p:spPr>
      </p:pic>
    </p:spTree>
    <p:extLst>
      <p:ext uri="{BB962C8B-B14F-4D97-AF65-F5344CB8AC3E}">
        <p14:creationId xmlns:p14="http://schemas.microsoft.com/office/powerpoint/2010/main" val="2088610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fontScale="90000"/>
          </a:bodyPr>
          <a:lstStyle/>
          <a:p>
            <a:pPr algn="ctr"/>
            <a:r>
              <a:rPr lang="en-US" sz="4000" dirty="0"/>
              <a:t>Constant Quota to Achieve Target is </a:t>
            </a:r>
            <a:r>
              <a:rPr lang="en-US" sz="4000" dirty="0" err="1"/>
              <a:t>Qrebuild</a:t>
            </a:r>
            <a:r>
              <a:rPr lang="en-US" sz="4000" dirty="0"/>
              <a:t>=2125 mt</a:t>
            </a:r>
          </a:p>
        </p:txBody>
      </p:sp>
      <p:pic>
        <p:nvPicPr>
          <p:cNvPr id="4" name="Picture 3">
            <a:extLst>
              <a:ext uri="{FF2B5EF4-FFF2-40B4-BE49-F238E27FC236}">
                <a16:creationId xmlns:a16="http://schemas.microsoft.com/office/drawing/2014/main" id="{120C2338-3EDE-4144-AB35-14EC81C49BAA}"/>
              </a:ext>
            </a:extLst>
          </p:cNvPr>
          <p:cNvPicPr>
            <a:picLocks noChangeAspect="1"/>
          </p:cNvPicPr>
          <p:nvPr/>
        </p:nvPicPr>
        <p:blipFill>
          <a:blip r:embed="rId2"/>
          <a:stretch>
            <a:fillRect/>
          </a:stretch>
        </p:blipFill>
        <p:spPr>
          <a:xfrm>
            <a:off x="2002244" y="926994"/>
            <a:ext cx="8248471" cy="5944881"/>
          </a:xfrm>
          <a:prstGeom prst="rect">
            <a:avLst/>
          </a:prstGeom>
        </p:spPr>
      </p:pic>
    </p:spTree>
    <p:extLst>
      <p:ext uri="{BB962C8B-B14F-4D97-AF65-F5344CB8AC3E}">
        <p14:creationId xmlns:p14="http://schemas.microsoft.com/office/powerpoint/2010/main" val="4009414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a:bodyPr>
          <a:lstStyle/>
          <a:p>
            <a:pPr algn="ctr"/>
            <a:r>
              <a:rPr lang="en-US" sz="4000" dirty="0"/>
              <a:t>Spawning Biomass Distribution at </a:t>
            </a:r>
            <a:r>
              <a:rPr lang="en-US" sz="4000" dirty="0" err="1"/>
              <a:t>Qrebuild</a:t>
            </a:r>
            <a:r>
              <a:rPr lang="en-US" sz="4000" dirty="0"/>
              <a:t>=2125 mt</a:t>
            </a:r>
          </a:p>
        </p:txBody>
      </p:sp>
      <p:pic>
        <p:nvPicPr>
          <p:cNvPr id="3" name="Picture 2">
            <a:extLst>
              <a:ext uri="{FF2B5EF4-FFF2-40B4-BE49-F238E27FC236}">
                <a16:creationId xmlns:a16="http://schemas.microsoft.com/office/drawing/2014/main" id="{8A87820F-20DE-4428-9333-7C912C61285A}"/>
              </a:ext>
            </a:extLst>
          </p:cNvPr>
          <p:cNvPicPr>
            <a:picLocks noChangeAspect="1"/>
          </p:cNvPicPr>
          <p:nvPr/>
        </p:nvPicPr>
        <p:blipFill>
          <a:blip r:embed="rId2"/>
          <a:stretch>
            <a:fillRect/>
          </a:stretch>
        </p:blipFill>
        <p:spPr>
          <a:xfrm>
            <a:off x="2156675" y="890402"/>
            <a:ext cx="7878649" cy="5958608"/>
          </a:xfrm>
          <a:prstGeom prst="rect">
            <a:avLst/>
          </a:prstGeom>
        </p:spPr>
      </p:pic>
    </p:spTree>
    <p:extLst>
      <p:ext uri="{BB962C8B-B14F-4D97-AF65-F5344CB8AC3E}">
        <p14:creationId xmlns:p14="http://schemas.microsoft.com/office/powerpoint/2010/main" val="1805395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838200" y="8990"/>
            <a:ext cx="10515600" cy="918004"/>
          </a:xfrm>
        </p:spPr>
        <p:txBody>
          <a:bodyPr>
            <a:normAutofit/>
          </a:bodyPr>
          <a:lstStyle/>
          <a:p>
            <a:pPr algn="ctr"/>
            <a:r>
              <a:rPr lang="en-US" sz="4000" dirty="0"/>
              <a:t>Phased F to Achieve Target is F=(0.48, 0.33)</a:t>
            </a:r>
          </a:p>
        </p:txBody>
      </p:sp>
      <p:pic>
        <p:nvPicPr>
          <p:cNvPr id="4" name="Picture 3">
            <a:extLst>
              <a:ext uri="{FF2B5EF4-FFF2-40B4-BE49-F238E27FC236}">
                <a16:creationId xmlns:a16="http://schemas.microsoft.com/office/drawing/2014/main" id="{A7B4F737-F5A4-4E32-B4DC-74EBDE6E1288}"/>
              </a:ext>
            </a:extLst>
          </p:cNvPr>
          <p:cNvPicPr>
            <a:picLocks noChangeAspect="1"/>
          </p:cNvPicPr>
          <p:nvPr/>
        </p:nvPicPr>
        <p:blipFill>
          <a:blip r:embed="rId2"/>
          <a:stretch>
            <a:fillRect/>
          </a:stretch>
        </p:blipFill>
        <p:spPr>
          <a:xfrm>
            <a:off x="2000450" y="828441"/>
            <a:ext cx="8191099" cy="6029559"/>
          </a:xfrm>
          <a:prstGeom prst="rect">
            <a:avLst/>
          </a:prstGeom>
        </p:spPr>
      </p:pic>
    </p:spTree>
    <p:extLst>
      <p:ext uri="{BB962C8B-B14F-4D97-AF65-F5344CB8AC3E}">
        <p14:creationId xmlns:p14="http://schemas.microsoft.com/office/powerpoint/2010/main" val="39233424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500514" y="8990"/>
            <a:ext cx="11251932" cy="918004"/>
          </a:xfrm>
        </p:spPr>
        <p:txBody>
          <a:bodyPr>
            <a:normAutofit/>
          </a:bodyPr>
          <a:lstStyle/>
          <a:p>
            <a:pPr algn="ctr"/>
            <a:r>
              <a:rPr lang="en-US" sz="4000" dirty="0"/>
              <a:t>Phased Quota to Achieve Target is Q=(2400, 2100) mt</a:t>
            </a:r>
          </a:p>
        </p:txBody>
      </p:sp>
      <p:pic>
        <p:nvPicPr>
          <p:cNvPr id="6" name="Picture 5">
            <a:extLst>
              <a:ext uri="{FF2B5EF4-FFF2-40B4-BE49-F238E27FC236}">
                <a16:creationId xmlns:a16="http://schemas.microsoft.com/office/drawing/2014/main" id="{2C1C191D-7ACB-4B0A-9A22-146043EA512F}"/>
              </a:ext>
            </a:extLst>
          </p:cNvPr>
          <p:cNvPicPr>
            <a:picLocks noChangeAspect="1"/>
          </p:cNvPicPr>
          <p:nvPr/>
        </p:nvPicPr>
        <p:blipFill>
          <a:blip r:embed="rId2"/>
          <a:stretch>
            <a:fillRect/>
          </a:stretch>
        </p:blipFill>
        <p:spPr>
          <a:xfrm>
            <a:off x="1894572" y="792860"/>
            <a:ext cx="8402855" cy="6056150"/>
          </a:xfrm>
          <a:prstGeom prst="rect">
            <a:avLst/>
          </a:prstGeom>
        </p:spPr>
      </p:pic>
    </p:spTree>
    <p:extLst>
      <p:ext uri="{BB962C8B-B14F-4D97-AF65-F5344CB8AC3E}">
        <p14:creationId xmlns:p14="http://schemas.microsoft.com/office/powerpoint/2010/main" val="164107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0" y="8990"/>
            <a:ext cx="12192000" cy="918004"/>
          </a:xfrm>
        </p:spPr>
        <p:txBody>
          <a:bodyPr>
            <a:normAutofit fontScale="90000"/>
          </a:bodyPr>
          <a:lstStyle/>
          <a:p>
            <a:pPr algn="ctr"/>
            <a:r>
              <a:rPr lang="en-US" sz="4000" dirty="0"/>
              <a:t>Spawning Biomass Distribution at Phased Q=(2400, 2100) mt</a:t>
            </a:r>
          </a:p>
        </p:txBody>
      </p:sp>
      <p:pic>
        <p:nvPicPr>
          <p:cNvPr id="3" name="Picture 2">
            <a:extLst>
              <a:ext uri="{FF2B5EF4-FFF2-40B4-BE49-F238E27FC236}">
                <a16:creationId xmlns:a16="http://schemas.microsoft.com/office/drawing/2014/main" id="{D89251AA-21DC-498A-875E-2D5316D9885D}"/>
              </a:ext>
            </a:extLst>
          </p:cNvPr>
          <p:cNvPicPr>
            <a:picLocks noChangeAspect="1"/>
          </p:cNvPicPr>
          <p:nvPr/>
        </p:nvPicPr>
        <p:blipFill>
          <a:blip r:embed="rId2"/>
          <a:stretch>
            <a:fillRect/>
          </a:stretch>
        </p:blipFill>
        <p:spPr>
          <a:xfrm>
            <a:off x="1573961" y="752090"/>
            <a:ext cx="8061529" cy="6096920"/>
          </a:xfrm>
          <a:prstGeom prst="rect">
            <a:avLst/>
          </a:prstGeom>
        </p:spPr>
      </p:pic>
    </p:spTree>
    <p:extLst>
      <p:ext uri="{BB962C8B-B14F-4D97-AF65-F5344CB8AC3E}">
        <p14:creationId xmlns:p14="http://schemas.microsoft.com/office/powerpoint/2010/main" val="222774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54C-4064-4CDD-A5B1-892FD6ED633C}"/>
              </a:ext>
            </a:extLst>
          </p:cNvPr>
          <p:cNvSpPr>
            <a:spLocks noGrp="1"/>
          </p:cNvSpPr>
          <p:nvPr>
            <p:ph type="title"/>
          </p:nvPr>
        </p:nvSpPr>
        <p:spPr>
          <a:xfrm>
            <a:off x="434340" y="18255"/>
            <a:ext cx="11167110" cy="1325563"/>
          </a:xfrm>
        </p:spPr>
        <p:txBody>
          <a:bodyPr/>
          <a:lstStyle/>
          <a:p>
            <a:r>
              <a:rPr lang="en-US" dirty="0"/>
              <a:t>Rethinking why SSB projections at </a:t>
            </a:r>
            <a:r>
              <a:rPr lang="en-US" dirty="0" err="1"/>
              <a:t>Fmsy</a:t>
            </a:r>
            <a:r>
              <a:rPr lang="en-US" dirty="0"/>
              <a:t> did not approach </a:t>
            </a:r>
            <a:r>
              <a:rPr lang="en-US" dirty="0" err="1"/>
              <a:t>SSBmsy</a:t>
            </a:r>
            <a:endParaRPr lang="en-US" dirty="0"/>
          </a:p>
        </p:txBody>
      </p:sp>
      <p:sp>
        <p:nvSpPr>
          <p:cNvPr id="3" name="Content Placeholder 2">
            <a:extLst>
              <a:ext uri="{FF2B5EF4-FFF2-40B4-BE49-F238E27FC236}">
                <a16:creationId xmlns:a16="http://schemas.microsoft.com/office/drawing/2014/main" id="{DD49435F-BA27-4110-8168-5B7A689FF037}"/>
              </a:ext>
            </a:extLst>
          </p:cNvPr>
          <p:cNvSpPr>
            <a:spLocks noGrp="1"/>
          </p:cNvSpPr>
          <p:nvPr>
            <p:ph idx="1"/>
          </p:nvPr>
        </p:nvSpPr>
        <p:spPr>
          <a:xfrm>
            <a:off x="0" y="1623059"/>
            <a:ext cx="12192000" cy="5216685"/>
          </a:xfrm>
        </p:spPr>
        <p:txBody>
          <a:bodyPr/>
          <a:lstStyle/>
          <a:p>
            <a:pPr marL="514350" indent="-514350">
              <a:buFont typeface="+mj-lt"/>
              <a:buAutoNum type="arabicPeriod"/>
            </a:pPr>
            <a:r>
              <a:rPr lang="en-US" dirty="0"/>
              <a:t>In the R script to set up the AGEPRO input file, the F-Multiplier for the 9-Fleet Fishery System was not set to proportionally rescale the individual fleet fishing mortality rates. This caused the </a:t>
            </a:r>
            <a:r>
              <a:rPr lang="en-US" dirty="0" err="1"/>
              <a:t>Fmsy</a:t>
            </a:r>
            <a:r>
              <a:rPr lang="en-US" dirty="0"/>
              <a:t> specifications by fleet to be underestimated. The solution was to rescale the F-Multiplier relative to the reference fishing mortality and </a:t>
            </a:r>
            <a:r>
              <a:rPr lang="en-US" dirty="0" err="1"/>
              <a:t>selectivities</a:t>
            </a:r>
            <a:r>
              <a:rPr lang="en-US" dirty="0"/>
              <a:t> used to set reference points: </a:t>
            </a:r>
          </a:p>
          <a:p>
            <a:pPr marL="0" indent="0">
              <a:buNone/>
            </a:pPr>
            <a:endParaRPr lang="en-US" dirty="0"/>
          </a:p>
          <a:p>
            <a:pPr marL="0" indent="0">
              <a:buNone/>
            </a:pPr>
            <a:r>
              <a:rPr lang="en-US" sz="2400" dirty="0" err="1"/>
              <a:t>FleetRemovals</a:t>
            </a:r>
            <a:r>
              <a:rPr lang="en-US" sz="2400" dirty="0"/>
              <a:t> &lt;- t(</a:t>
            </a:r>
            <a:r>
              <a:rPr lang="en-US" sz="2400" dirty="0" err="1"/>
              <a:t>sapply</a:t>
            </a:r>
            <a:r>
              <a:rPr lang="en-US" sz="2400" dirty="0"/>
              <a:t>(</a:t>
            </a:r>
            <a:r>
              <a:rPr lang="en-US" sz="2400" dirty="0" err="1"/>
              <a:t>ProportionF</a:t>
            </a:r>
            <a:r>
              <a:rPr lang="en-US" sz="2400" dirty="0"/>
              <a:t>, function(p) rep(p*(</a:t>
            </a:r>
            <a:r>
              <a:rPr lang="en-US" sz="2400" dirty="0" err="1"/>
              <a:t>TotalF</a:t>
            </a:r>
            <a:r>
              <a:rPr lang="en-US" sz="2400" dirty="0"/>
              <a:t>/</a:t>
            </a:r>
            <a:r>
              <a:rPr lang="en-US" sz="2400" dirty="0" err="1"/>
              <a:t>FReference</a:t>
            </a:r>
            <a:r>
              <a:rPr lang="en-US" sz="2400" dirty="0"/>
              <a:t>),</a:t>
            </a:r>
            <a:r>
              <a:rPr lang="en-US" sz="2400" dirty="0" err="1"/>
              <a:t>NYears</a:t>
            </a:r>
            <a:r>
              <a:rPr lang="en-US" sz="2400" dirty="0"/>
              <a:t>)))</a:t>
            </a:r>
          </a:p>
          <a:p>
            <a:pPr marL="0" indent="0">
              <a:buNone/>
            </a:pPr>
            <a:endParaRPr lang="en-US" dirty="0"/>
          </a:p>
          <a:p>
            <a:pPr marL="0" indent="0">
              <a:buNone/>
            </a:pPr>
            <a:r>
              <a:rPr lang="en-US" sz="2400" dirty="0"/>
              <a:t>Harvest &lt;- list("Type"=c(rep(0,NYears)),"Harvest"=</a:t>
            </a:r>
            <a:r>
              <a:rPr lang="en-US" sz="2400" dirty="0" err="1"/>
              <a:t>FleetRemovals</a:t>
            </a:r>
            <a:r>
              <a:rPr lang="en-US" sz="2400" dirty="0"/>
              <a:t>)</a:t>
            </a:r>
          </a:p>
          <a:p>
            <a:pPr marL="0" indent="0">
              <a:buNone/>
            </a:pPr>
            <a:endParaRPr lang="en-US" dirty="0"/>
          </a:p>
        </p:txBody>
      </p:sp>
    </p:spTree>
    <p:extLst>
      <p:ext uri="{BB962C8B-B14F-4D97-AF65-F5344CB8AC3E}">
        <p14:creationId xmlns:p14="http://schemas.microsoft.com/office/powerpoint/2010/main" val="3122818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Harvest Scenarios</a:t>
            </a:r>
          </a:p>
        </p:txBody>
      </p:sp>
      <p:pic>
        <p:nvPicPr>
          <p:cNvPr id="3" name="Picture 2">
            <a:extLst>
              <a:ext uri="{FF2B5EF4-FFF2-40B4-BE49-F238E27FC236}">
                <a16:creationId xmlns:a16="http://schemas.microsoft.com/office/drawing/2014/main" id="{C06AE2C2-9F1D-4F86-8F3C-ACFDB878DE4C}"/>
              </a:ext>
            </a:extLst>
          </p:cNvPr>
          <p:cNvPicPr>
            <a:picLocks noChangeAspect="1"/>
          </p:cNvPicPr>
          <p:nvPr/>
        </p:nvPicPr>
        <p:blipFill>
          <a:blip r:embed="rId2"/>
          <a:stretch>
            <a:fillRect/>
          </a:stretch>
        </p:blipFill>
        <p:spPr>
          <a:xfrm>
            <a:off x="2086149" y="908951"/>
            <a:ext cx="8019702" cy="5940059"/>
          </a:xfrm>
          <a:prstGeom prst="rect">
            <a:avLst/>
          </a:prstGeom>
        </p:spPr>
      </p:pic>
    </p:spTree>
    <p:extLst>
      <p:ext uri="{BB962C8B-B14F-4D97-AF65-F5344CB8AC3E}">
        <p14:creationId xmlns:p14="http://schemas.microsoft.com/office/powerpoint/2010/main" val="3716661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Spawning Biomass Distributions</a:t>
            </a:r>
          </a:p>
        </p:txBody>
      </p:sp>
      <p:pic>
        <p:nvPicPr>
          <p:cNvPr id="4" name="Picture 3">
            <a:extLst>
              <a:ext uri="{FF2B5EF4-FFF2-40B4-BE49-F238E27FC236}">
                <a16:creationId xmlns:a16="http://schemas.microsoft.com/office/drawing/2014/main" id="{15AE5ECD-15B2-4016-ADAD-38987DE2EBA2}"/>
              </a:ext>
            </a:extLst>
          </p:cNvPr>
          <p:cNvPicPr>
            <a:picLocks noChangeAspect="1"/>
          </p:cNvPicPr>
          <p:nvPr/>
        </p:nvPicPr>
        <p:blipFill>
          <a:blip r:embed="rId2"/>
          <a:stretch>
            <a:fillRect/>
          </a:stretch>
        </p:blipFill>
        <p:spPr>
          <a:xfrm>
            <a:off x="2130430" y="844515"/>
            <a:ext cx="7931138" cy="6004495"/>
          </a:xfrm>
          <a:prstGeom prst="rect">
            <a:avLst/>
          </a:prstGeom>
        </p:spPr>
      </p:pic>
    </p:spTree>
    <p:extLst>
      <p:ext uri="{BB962C8B-B14F-4D97-AF65-F5344CB8AC3E}">
        <p14:creationId xmlns:p14="http://schemas.microsoft.com/office/powerpoint/2010/main" val="2836561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Trends in Rebuilding Probability</a:t>
            </a:r>
          </a:p>
        </p:txBody>
      </p:sp>
      <p:pic>
        <p:nvPicPr>
          <p:cNvPr id="8" name="Picture 7">
            <a:extLst>
              <a:ext uri="{FF2B5EF4-FFF2-40B4-BE49-F238E27FC236}">
                <a16:creationId xmlns:a16="http://schemas.microsoft.com/office/drawing/2014/main" id="{CE7D918C-6271-4B84-BD96-7D991F03E990}"/>
              </a:ext>
            </a:extLst>
          </p:cNvPr>
          <p:cNvPicPr>
            <a:picLocks noChangeAspect="1"/>
          </p:cNvPicPr>
          <p:nvPr/>
        </p:nvPicPr>
        <p:blipFill>
          <a:blip r:embed="rId2"/>
          <a:stretch>
            <a:fillRect/>
          </a:stretch>
        </p:blipFill>
        <p:spPr>
          <a:xfrm>
            <a:off x="1962944" y="824251"/>
            <a:ext cx="8609806" cy="6024759"/>
          </a:xfrm>
          <a:prstGeom prst="rect">
            <a:avLst/>
          </a:prstGeom>
        </p:spPr>
      </p:pic>
    </p:spTree>
    <p:extLst>
      <p:ext uri="{BB962C8B-B14F-4D97-AF65-F5344CB8AC3E}">
        <p14:creationId xmlns:p14="http://schemas.microsoft.com/office/powerpoint/2010/main" val="2191308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8371-ACBE-4A78-9707-9632CDF7DDAD}"/>
              </a:ext>
            </a:extLst>
          </p:cNvPr>
          <p:cNvSpPr>
            <a:spLocks noGrp="1"/>
          </p:cNvSpPr>
          <p:nvPr>
            <p:ph type="title"/>
          </p:nvPr>
        </p:nvSpPr>
        <p:spPr>
          <a:xfrm>
            <a:off x="470033" y="8990"/>
            <a:ext cx="11251932" cy="918004"/>
          </a:xfrm>
        </p:spPr>
        <p:txBody>
          <a:bodyPr>
            <a:normAutofit/>
          </a:bodyPr>
          <a:lstStyle/>
          <a:p>
            <a:pPr algn="ctr"/>
            <a:r>
              <a:rPr lang="en-US" sz="4000" dirty="0"/>
              <a:t>Comparison of Trends in Overfishing Probability</a:t>
            </a:r>
          </a:p>
        </p:txBody>
      </p:sp>
      <p:pic>
        <p:nvPicPr>
          <p:cNvPr id="3" name="Picture 2">
            <a:extLst>
              <a:ext uri="{FF2B5EF4-FFF2-40B4-BE49-F238E27FC236}">
                <a16:creationId xmlns:a16="http://schemas.microsoft.com/office/drawing/2014/main" id="{0AFB30D8-3C3A-4B3B-84E3-969FC07CD996}"/>
              </a:ext>
            </a:extLst>
          </p:cNvPr>
          <p:cNvPicPr>
            <a:picLocks noChangeAspect="1"/>
          </p:cNvPicPr>
          <p:nvPr/>
        </p:nvPicPr>
        <p:blipFill>
          <a:blip r:embed="rId2"/>
          <a:stretch>
            <a:fillRect/>
          </a:stretch>
        </p:blipFill>
        <p:spPr>
          <a:xfrm>
            <a:off x="1627846" y="775461"/>
            <a:ext cx="8936308" cy="6073549"/>
          </a:xfrm>
          <a:prstGeom prst="rect">
            <a:avLst/>
          </a:prstGeom>
        </p:spPr>
      </p:pic>
    </p:spTree>
    <p:extLst>
      <p:ext uri="{BB962C8B-B14F-4D97-AF65-F5344CB8AC3E}">
        <p14:creationId xmlns:p14="http://schemas.microsoft.com/office/powerpoint/2010/main" val="4085129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838200" y="1"/>
            <a:ext cx="10515600" cy="1690688"/>
          </a:xfrm>
        </p:spPr>
        <p:txBody>
          <a:bodyPr>
            <a:normAutofit fontScale="90000"/>
          </a:bodyPr>
          <a:lstStyle/>
          <a:p>
            <a:r>
              <a:rPr lang="en-US" dirty="0"/>
              <a:t>Discuss Agenda Item 2 : </a:t>
            </a:r>
            <a:r>
              <a:rPr lang="en-US" sz="4400" dirty="0"/>
              <a:t>Finalize the initial set of projections </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474470"/>
            <a:ext cx="12192000" cy="5383529"/>
          </a:xfrm>
        </p:spPr>
        <p:txBody>
          <a:bodyPr/>
          <a:lstStyle/>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2865176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891C-59E2-4A46-B3A9-69DEBADC268C}"/>
              </a:ext>
            </a:extLst>
          </p:cNvPr>
          <p:cNvSpPr>
            <a:spLocks noGrp="1"/>
          </p:cNvSpPr>
          <p:nvPr>
            <p:ph type="title"/>
          </p:nvPr>
        </p:nvSpPr>
        <p:spPr>
          <a:xfrm>
            <a:off x="0" y="1"/>
            <a:ext cx="12192000" cy="1131569"/>
          </a:xfrm>
        </p:spPr>
        <p:txBody>
          <a:bodyPr>
            <a:normAutofit fontScale="90000"/>
          </a:bodyPr>
          <a:lstStyle/>
          <a:p>
            <a:r>
              <a:rPr lang="en-US" dirty="0"/>
              <a:t>Item 3. </a:t>
            </a:r>
            <a:r>
              <a:rPr lang="en-US" sz="4400" dirty="0"/>
              <a:t>Agree upon the recruitment scenario(s) for the WCNPO striped marlin rebuilding projections  </a:t>
            </a:r>
            <a:endParaRPr lang="en-US" dirty="0"/>
          </a:p>
        </p:txBody>
      </p:sp>
      <p:sp>
        <p:nvSpPr>
          <p:cNvPr id="3" name="Content Placeholder 2">
            <a:extLst>
              <a:ext uri="{FF2B5EF4-FFF2-40B4-BE49-F238E27FC236}">
                <a16:creationId xmlns:a16="http://schemas.microsoft.com/office/drawing/2014/main" id="{E4FA9771-183B-409A-B561-D6EA67962EA7}"/>
              </a:ext>
            </a:extLst>
          </p:cNvPr>
          <p:cNvSpPr>
            <a:spLocks noGrp="1"/>
          </p:cNvSpPr>
          <p:nvPr>
            <p:ph idx="1"/>
          </p:nvPr>
        </p:nvSpPr>
        <p:spPr>
          <a:xfrm>
            <a:off x="0" y="1405890"/>
            <a:ext cx="12192000" cy="5452109"/>
          </a:xfrm>
        </p:spPr>
        <p:txBody>
          <a:bodyPr/>
          <a:lstStyle/>
          <a:p>
            <a:r>
              <a:rPr lang="en-US" dirty="0"/>
              <a:t>Expected future recruitment strength is a driving variable for stock projections.</a:t>
            </a:r>
          </a:p>
          <a:p>
            <a:endParaRPr lang="en-US" dirty="0"/>
          </a:p>
          <a:p>
            <a:r>
              <a:rPr lang="en-US" dirty="0"/>
              <a:t>WCNPO striped marlin recruitment strength exhibits </a:t>
            </a:r>
            <a:r>
              <a:rPr lang="en-US" u="sng" dirty="0" err="1"/>
              <a:t>nonstationarity</a:t>
            </a:r>
            <a:r>
              <a:rPr lang="en-US" dirty="0"/>
              <a:t> and this needs to be accounted for in the recruitment model(s) used for the rebuilding analyses.</a:t>
            </a:r>
          </a:p>
          <a:p>
            <a:endParaRPr lang="en-US" dirty="0"/>
          </a:p>
          <a:p>
            <a:r>
              <a:rPr lang="en-US" dirty="0"/>
              <a:t>Setup for the previous rebuilding projection examples in Agenda Item 2 used a combination of 3 distinct recruitment models for WCNPO striped marlin:</a:t>
            </a:r>
          </a:p>
          <a:p>
            <a:pPr lvl="1"/>
            <a:r>
              <a:rPr lang="en-US" dirty="0"/>
              <a:t>Short-term stock recruitment model</a:t>
            </a:r>
          </a:p>
          <a:p>
            <a:pPr lvl="1"/>
            <a:r>
              <a:rPr lang="en-US" dirty="0"/>
              <a:t>Medium-term stock recruitment model</a:t>
            </a:r>
          </a:p>
          <a:p>
            <a:pPr lvl="1"/>
            <a:r>
              <a:rPr lang="en-US" dirty="0"/>
              <a:t>Long-term stock recruitment model</a:t>
            </a:r>
          </a:p>
        </p:txBody>
      </p:sp>
    </p:spTree>
    <p:extLst>
      <p:ext uri="{BB962C8B-B14F-4D97-AF65-F5344CB8AC3E}">
        <p14:creationId xmlns:p14="http://schemas.microsoft.com/office/powerpoint/2010/main" val="3586376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7229"/>
          </a:xfrm>
        </p:spPr>
        <p:txBody>
          <a:bodyPr>
            <a:normAutofit/>
          </a:bodyPr>
          <a:lstStyle/>
          <a:p>
            <a:pPr algn="ctr"/>
            <a:r>
              <a:rPr lang="en-US" sz="3600" b="1" dirty="0"/>
              <a:t>Background: 2023 Striped Marlin Spawning Biomass</a:t>
            </a:r>
          </a:p>
        </p:txBody>
      </p:sp>
      <p:pic>
        <p:nvPicPr>
          <p:cNvPr id="4" name="Picture 3">
            <a:extLst>
              <a:ext uri="{FF2B5EF4-FFF2-40B4-BE49-F238E27FC236}">
                <a16:creationId xmlns:a16="http://schemas.microsoft.com/office/drawing/2014/main" id="{CCCDC4C3-2D4C-4617-AC0C-23BBFC9CE426}"/>
              </a:ext>
            </a:extLst>
          </p:cNvPr>
          <p:cNvPicPr>
            <a:picLocks noChangeAspect="1"/>
          </p:cNvPicPr>
          <p:nvPr/>
        </p:nvPicPr>
        <p:blipFill>
          <a:blip r:embed="rId3"/>
          <a:stretch>
            <a:fillRect/>
          </a:stretch>
        </p:blipFill>
        <p:spPr>
          <a:xfrm>
            <a:off x="1987129" y="800099"/>
            <a:ext cx="8162711" cy="6057899"/>
          </a:xfrm>
          <a:prstGeom prst="rect">
            <a:avLst/>
          </a:prstGeom>
        </p:spPr>
      </p:pic>
    </p:spTree>
    <p:extLst>
      <p:ext uri="{BB962C8B-B14F-4D97-AF65-F5344CB8AC3E}">
        <p14:creationId xmlns:p14="http://schemas.microsoft.com/office/powerpoint/2010/main" val="33126047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D5842-027C-4DD4-AE92-70C107138F99}"/>
              </a:ext>
            </a:extLst>
          </p:cNvPr>
          <p:cNvPicPr>
            <a:picLocks noChangeAspect="1"/>
          </p:cNvPicPr>
          <p:nvPr/>
        </p:nvPicPr>
        <p:blipFill>
          <a:blip r:embed="rId3"/>
          <a:stretch>
            <a:fillRect/>
          </a:stretch>
        </p:blipFill>
        <p:spPr>
          <a:xfrm>
            <a:off x="1864769" y="879201"/>
            <a:ext cx="8070538" cy="5890875"/>
          </a:xfrm>
          <a:prstGeom prst="rect">
            <a:avLst/>
          </a:prstGeom>
        </p:spPr>
      </p:pic>
      <p:sp>
        <p:nvSpPr>
          <p:cNvPr id="4" name="Title 1">
            <a:extLst>
              <a:ext uri="{FF2B5EF4-FFF2-40B4-BE49-F238E27FC236}">
                <a16:creationId xmlns:a16="http://schemas.microsoft.com/office/drawing/2014/main" id="{CC0FA47D-44AA-46FE-9245-92061E2644FE}"/>
              </a:ext>
            </a:extLst>
          </p:cNvPr>
          <p:cNvSpPr txBox="1">
            <a:spLocks/>
          </p:cNvSpPr>
          <p:nvPr/>
        </p:nvSpPr>
        <p:spPr>
          <a:xfrm>
            <a:off x="0" y="0"/>
            <a:ext cx="12192000" cy="6621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Background: 2023 Striped Marlin Recruitment</a:t>
            </a:r>
          </a:p>
        </p:txBody>
      </p:sp>
    </p:spTree>
    <p:extLst>
      <p:ext uri="{BB962C8B-B14F-4D97-AF65-F5344CB8AC3E}">
        <p14:creationId xmlns:p14="http://schemas.microsoft.com/office/powerpoint/2010/main" val="1900888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7B8C9-4428-4EA6-AB1F-D9D20A41753A}"/>
              </a:ext>
            </a:extLst>
          </p:cNvPr>
          <p:cNvPicPr>
            <a:picLocks noChangeAspect="1"/>
          </p:cNvPicPr>
          <p:nvPr/>
        </p:nvPicPr>
        <p:blipFill>
          <a:blip r:embed="rId3"/>
          <a:stretch>
            <a:fillRect/>
          </a:stretch>
        </p:blipFill>
        <p:spPr>
          <a:xfrm>
            <a:off x="2154116" y="604592"/>
            <a:ext cx="8033704" cy="6253407"/>
          </a:xfrm>
          <a:prstGeom prst="rect">
            <a:avLst/>
          </a:prstGeom>
        </p:spPr>
      </p:pic>
      <p:sp>
        <p:nvSpPr>
          <p:cNvPr id="4" name="Title 1">
            <a:extLst>
              <a:ext uri="{FF2B5EF4-FFF2-40B4-BE49-F238E27FC236}">
                <a16:creationId xmlns:a16="http://schemas.microsoft.com/office/drawing/2014/main" id="{2B37FC65-2BFB-471D-8AD0-632ADE20B45C}"/>
              </a:ext>
            </a:extLst>
          </p:cNvPr>
          <p:cNvSpPr txBox="1">
            <a:spLocks/>
          </p:cNvSpPr>
          <p:nvPr/>
        </p:nvSpPr>
        <p:spPr>
          <a:xfrm>
            <a:off x="0" y="168167"/>
            <a:ext cx="12192000" cy="6045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Background: 2023 Striped Marlin Stock-Recruitment Dynamics</a:t>
            </a:r>
          </a:p>
        </p:txBody>
      </p:sp>
    </p:spTree>
    <p:extLst>
      <p:ext uri="{BB962C8B-B14F-4D97-AF65-F5344CB8AC3E}">
        <p14:creationId xmlns:p14="http://schemas.microsoft.com/office/powerpoint/2010/main" val="62114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838200" y="1"/>
            <a:ext cx="10515600" cy="811530"/>
          </a:xfrm>
        </p:spPr>
        <p:txBody>
          <a:bodyPr/>
          <a:lstStyle/>
          <a:p>
            <a:pPr algn="ctr"/>
            <a:r>
              <a:rPr lang="en-US" dirty="0"/>
              <a:t>Residual Patterns for Recruitment</a:t>
            </a:r>
          </a:p>
        </p:txBody>
      </p:sp>
      <p:pic>
        <p:nvPicPr>
          <p:cNvPr id="4" name="Picture 3">
            <a:extLst>
              <a:ext uri="{FF2B5EF4-FFF2-40B4-BE49-F238E27FC236}">
                <a16:creationId xmlns:a16="http://schemas.microsoft.com/office/drawing/2014/main" id="{5E0E4B64-C161-4817-8A56-AD2E49E45561}"/>
              </a:ext>
            </a:extLst>
          </p:cNvPr>
          <p:cNvPicPr>
            <a:picLocks noChangeAspect="1"/>
          </p:cNvPicPr>
          <p:nvPr/>
        </p:nvPicPr>
        <p:blipFill>
          <a:blip r:embed="rId2"/>
          <a:stretch>
            <a:fillRect/>
          </a:stretch>
        </p:blipFill>
        <p:spPr>
          <a:xfrm>
            <a:off x="2125270" y="960121"/>
            <a:ext cx="7384490" cy="5997225"/>
          </a:xfrm>
          <a:prstGeom prst="rect">
            <a:avLst/>
          </a:prstGeom>
        </p:spPr>
      </p:pic>
    </p:spTree>
    <p:extLst>
      <p:ext uri="{BB962C8B-B14F-4D97-AF65-F5344CB8AC3E}">
        <p14:creationId xmlns:p14="http://schemas.microsoft.com/office/powerpoint/2010/main" val="135977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254C-4064-4CDD-A5B1-892FD6ED633C}"/>
              </a:ext>
            </a:extLst>
          </p:cNvPr>
          <p:cNvSpPr>
            <a:spLocks noGrp="1"/>
          </p:cNvSpPr>
          <p:nvPr>
            <p:ph type="title"/>
          </p:nvPr>
        </p:nvSpPr>
        <p:spPr>
          <a:xfrm>
            <a:off x="838200" y="1"/>
            <a:ext cx="10515600" cy="1028700"/>
          </a:xfrm>
        </p:spPr>
        <p:txBody>
          <a:bodyPr/>
          <a:lstStyle/>
          <a:p>
            <a:r>
              <a:rPr lang="en-US" dirty="0"/>
              <a:t>The second issue</a:t>
            </a:r>
          </a:p>
        </p:txBody>
      </p:sp>
      <p:sp>
        <p:nvSpPr>
          <p:cNvPr id="3" name="Content Placeholder 2">
            <a:extLst>
              <a:ext uri="{FF2B5EF4-FFF2-40B4-BE49-F238E27FC236}">
                <a16:creationId xmlns:a16="http://schemas.microsoft.com/office/drawing/2014/main" id="{DD49435F-BA27-4110-8168-5B7A689FF037}"/>
              </a:ext>
            </a:extLst>
          </p:cNvPr>
          <p:cNvSpPr>
            <a:spLocks noGrp="1"/>
          </p:cNvSpPr>
          <p:nvPr>
            <p:ph idx="1"/>
          </p:nvPr>
        </p:nvSpPr>
        <p:spPr>
          <a:xfrm>
            <a:off x="0" y="1028702"/>
            <a:ext cx="12192000" cy="5829298"/>
          </a:xfrm>
        </p:spPr>
        <p:txBody>
          <a:bodyPr>
            <a:normAutofit lnSpcReduction="10000"/>
          </a:bodyPr>
          <a:lstStyle/>
          <a:p>
            <a:pPr marL="514350" indent="-514350">
              <a:buFont typeface="+mj-lt"/>
              <a:buAutoNum type="arabicPeriod" startAt="2"/>
            </a:pPr>
            <a:r>
              <a:rPr lang="en-US" dirty="0"/>
              <a:t>In the SS3 Forecast Module setup, the upper bound on fishing intensity (</a:t>
            </a:r>
            <a:r>
              <a:rPr lang="en-US" dirty="0" err="1"/>
              <a:t>Fbound</a:t>
            </a:r>
            <a:r>
              <a:rPr lang="en-US" dirty="0"/>
              <a:t>) needed to be set to a higher value because for some deterministic projection trajectories starting with lower bootstrap initial population sizes*, the projected F exceeded </a:t>
            </a:r>
            <a:r>
              <a:rPr lang="en-US" dirty="0" err="1"/>
              <a:t>Fbound</a:t>
            </a:r>
            <a:r>
              <a:rPr lang="en-US" dirty="0"/>
              <a:t> and in this case, the projected F is set to </a:t>
            </a:r>
            <a:r>
              <a:rPr lang="en-US" dirty="0" err="1"/>
              <a:t>Fbound</a:t>
            </a:r>
            <a:r>
              <a:rPr lang="en-US" dirty="0"/>
              <a:t>. The solution was to set </a:t>
            </a:r>
            <a:r>
              <a:rPr lang="en-US" dirty="0" err="1"/>
              <a:t>Fbound</a:t>
            </a:r>
            <a:r>
              <a:rPr lang="en-US" dirty="0"/>
              <a:t> to a higher, </a:t>
            </a:r>
            <a:r>
              <a:rPr lang="en-US" dirty="0" err="1"/>
              <a:t>unconstraining</a:t>
            </a:r>
            <a:r>
              <a:rPr lang="en-US" dirty="0"/>
              <a:t> value for the deterministic SS3 projections.</a:t>
            </a:r>
          </a:p>
          <a:p>
            <a:pPr marL="514350" indent="-514350">
              <a:buFont typeface="+mj-lt"/>
              <a:buAutoNum type="arabicPeriod" startAt="2"/>
            </a:pPr>
            <a:endParaRPr lang="en-US" dirty="0"/>
          </a:p>
          <a:p>
            <a:pPr marL="0" indent="0">
              <a:buNone/>
            </a:pPr>
            <a:r>
              <a:rPr lang="en-US" dirty="0"/>
              <a:t>*Note that the comparison of deterministic projections included uncertainty in the initial population number at age at the start of 2021. This uncertainty was characterized by running the base case SS3 model with bootstrap resampling to generate an initial distribution of 100 replicates of the point estimate of striped marlin population size at age. This initial condition uncertainty is not included in the deterministic projections shown in the WCNPO Striped Marlin 2023 SAR: </a:t>
            </a:r>
            <a:r>
              <a:rPr lang="en-US" dirty="0">
                <a:hlinkClick r:id="rId2"/>
              </a:rPr>
              <a:t>https://isc.fra.go.jp/pdf/ISC23/ISC23_ANNEX14-Stock_Assessment_Report_for_WCNPO_Striped_Marlin-FINAL.pdf</a:t>
            </a:r>
            <a:r>
              <a:rPr lang="en-US" dirty="0"/>
              <a:t> </a:t>
            </a:r>
          </a:p>
        </p:txBody>
      </p:sp>
    </p:spTree>
    <p:extLst>
      <p:ext uri="{BB962C8B-B14F-4D97-AF65-F5344CB8AC3E}">
        <p14:creationId xmlns:p14="http://schemas.microsoft.com/office/powerpoint/2010/main" val="3587112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838200" y="1"/>
            <a:ext cx="10515600" cy="811530"/>
          </a:xfrm>
        </p:spPr>
        <p:txBody>
          <a:bodyPr/>
          <a:lstStyle/>
          <a:p>
            <a:pPr algn="ctr"/>
            <a:r>
              <a:rPr lang="en-US" dirty="0"/>
              <a:t>Residual Patterns for Recruitment</a:t>
            </a:r>
          </a:p>
        </p:txBody>
      </p:sp>
      <p:pic>
        <p:nvPicPr>
          <p:cNvPr id="3" name="Picture 2">
            <a:extLst>
              <a:ext uri="{FF2B5EF4-FFF2-40B4-BE49-F238E27FC236}">
                <a16:creationId xmlns:a16="http://schemas.microsoft.com/office/drawing/2014/main" id="{C696CF5D-A749-472B-9871-613BF822D512}"/>
              </a:ext>
            </a:extLst>
          </p:cNvPr>
          <p:cNvPicPr>
            <a:picLocks noChangeAspect="1"/>
          </p:cNvPicPr>
          <p:nvPr/>
        </p:nvPicPr>
        <p:blipFill>
          <a:blip r:embed="rId2"/>
          <a:stretch>
            <a:fillRect/>
          </a:stretch>
        </p:blipFill>
        <p:spPr>
          <a:xfrm>
            <a:off x="2417268" y="882723"/>
            <a:ext cx="7357464" cy="5975276"/>
          </a:xfrm>
          <a:prstGeom prst="rect">
            <a:avLst/>
          </a:prstGeom>
        </p:spPr>
      </p:pic>
    </p:spTree>
    <p:extLst>
      <p:ext uri="{BB962C8B-B14F-4D97-AF65-F5344CB8AC3E}">
        <p14:creationId xmlns:p14="http://schemas.microsoft.com/office/powerpoint/2010/main" val="3317907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92E-031B-4058-A265-E232615888C5}"/>
              </a:ext>
            </a:extLst>
          </p:cNvPr>
          <p:cNvSpPr>
            <a:spLocks noGrp="1"/>
          </p:cNvSpPr>
          <p:nvPr>
            <p:ph type="title"/>
          </p:nvPr>
        </p:nvSpPr>
        <p:spPr>
          <a:xfrm>
            <a:off x="838200" y="-5219"/>
            <a:ext cx="10515600" cy="1148219"/>
          </a:xfrm>
        </p:spPr>
        <p:txBody>
          <a:bodyPr/>
          <a:lstStyle/>
          <a:p>
            <a:r>
              <a:rPr lang="en-US" dirty="0"/>
              <a:t>PDO: Medium-Term Environmental Forcing</a:t>
            </a:r>
          </a:p>
        </p:txBody>
      </p:sp>
      <p:pic>
        <p:nvPicPr>
          <p:cNvPr id="5" name="Picture 4">
            <a:extLst>
              <a:ext uri="{FF2B5EF4-FFF2-40B4-BE49-F238E27FC236}">
                <a16:creationId xmlns:a16="http://schemas.microsoft.com/office/drawing/2014/main" id="{46F74CFE-94BB-40EE-B6AC-708EF4352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4440"/>
            <a:ext cx="12208192" cy="5623560"/>
          </a:xfrm>
          <a:prstGeom prst="rect">
            <a:avLst/>
          </a:prstGeom>
        </p:spPr>
      </p:pic>
      <p:cxnSp>
        <p:nvCxnSpPr>
          <p:cNvPr id="8" name="Straight Arrow Connector 7">
            <a:extLst>
              <a:ext uri="{FF2B5EF4-FFF2-40B4-BE49-F238E27FC236}">
                <a16:creationId xmlns:a16="http://schemas.microsoft.com/office/drawing/2014/main" id="{3818A545-100A-4D34-85EF-4404354D7340}"/>
              </a:ext>
            </a:extLst>
          </p:cNvPr>
          <p:cNvCxnSpPr>
            <a:cxnSpLocks/>
          </p:cNvCxnSpPr>
          <p:nvPr/>
        </p:nvCxnSpPr>
        <p:spPr>
          <a:xfrm>
            <a:off x="9646919" y="1965960"/>
            <a:ext cx="0" cy="868680"/>
          </a:xfrm>
          <a:prstGeom prst="straightConnector1">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F342D65-39CA-4D32-96F3-1F962CA32DB2}"/>
              </a:ext>
            </a:extLst>
          </p:cNvPr>
          <p:cNvSpPr txBox="1"/>
          <p:nvPr/>
        </p:nvSpPr>
        <p:spPr>
          <a:xfrm>
            <a:off x="8969170" y="1596628"/>
            <a:ext cx="1355499" cy="369332"/>
          </a:xfrm>
          <a:prstGeom prst="rect">
            <a:avLst/>
          </a:prstGeom>
          <a:noFill/>
        </p:spPr>
        <p:txBody>
          <a:bodyPr wrap="none" rtlCol="0">
            <a:spAutoFit/>
          </a:bodyPr>
          <a:lstStyle/>
          <a:p>
            <a:r>
              <a:rPr lang="en-US" dirty="0"/>
              <a:t>August 1998</a:t>
            </a:r>
          </a:p>
        </p:txBody>
      </p:sp>
    </p:spTree>
    <p:extLst>
      <p:ext uri="{BB962C8B-B14F-4D97-AF65-F5344CB8AC3E}">
        <p14:creationId xmlns:p14="http://schemas.microsoft.com/office/powerpoint/2010/main" val="4116727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0"/>
            <a:ext cx="12192000" cy="1120139"/>
          </a:xfrm>
        </p:spPr>
        <p:txBody>
          <a:bodyPr>
            <a:normAutofit fontScale="90000"/>
          </a:bodyPr>
          <a:lstStyle/>
          <a:p>
            <a:pPr algn="ctr"/>
            <a:r>
              <a:rPr lang="en-US" dirty="0"/>
              <a:t>Temporal Change in WCNPO Striped Marlin Recruitment</a:t>
            </a:r>
          </a:p>
        </p:txBody>
      </p:sp>
      <p:pic>
        <p:nvPicPr>
          <p:cNvPr id="4" name="Picture 3">
            <a:extLst>
              <a:ext uri="{FF2B5EF4-FFF2-40B4-BE49-F238E27FC236}">
                <a16:creationId xmlns:a16="http://schemas.microsoft.com/office/drawing/2014/main" id="{A9CA87A7-FCF3-45DC-B614-4C8B01B2C881}"/>
              </a:ext>
            </a:extLst>
          </p:cNvPr>
          <p:cNvPicPr>
            <a:picLocks noChangeAspect="1"/>
          </p:cNvPicPr>
          <p:nvPr/>
        </p:nvPicPr>
        <p:blipFill>
          <a:blip r:embed="rId2"/>
          <a:stretch>
            <a:fillRect/>
          </a:stretch>
        </p:blipFill>
        <p:spPr>
          <a:xfrm>
            <a:off x="838200" y="878186"/>
            <a:ext cx="10628713" cy="5979814"/>
          </a:xfrm>
          <a:prstGeom prst="rect">
            <a:avLst/>
          </a:prstGeom>
        </p:spPr>
      </p:pic>
    </p:spTree>
    <p:extLst>
      <p:ext uri="{BB962C8B-B14F-4D97-AF65-F5344CB8AC3E}">
        <p14:creationId xmlns:p14="http://schemas.microsoft.com/office/powerpoint/2010/main" val="20492043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Estimating When the Change Occurred</a:t>
            </a:r>
          </a:p>
        </p:txBody>
      </p:sp>
      <p:pic>
        <p:nvPicPr>
          <p:cNvPr id="3" name="Picture 2">
            <a:extLst>
              <a:ext uri="{FF2B5EF4-FFF2-40B4-BE49-F238E27FC236}">
                <a16:creationId xmlns:a16="http://schemas.microsoft.com/office/drawing/2014/main" id="{C3E4D532-9BA8-419D-BEDA-B5340BB621DC}"/>
              </a:ext>
            </a:extLst>
          </p:cNvPr>
          <p:cNvPicPr>
            <a:picLocks noChangeAspect="1"/>
          </p:cNvPicPr>
          <p:nvPr/>
        </p:nvPicPr>
        <p:blipFill>
          <a:blip r:embed="rId2"/>
          <a:stretch>
            <a:fillRect/>
          </a:stretch>
        </p:blipFill>
        <p:spPr>
          <a:xfrm>
            <a:off x="741638" y="811531"/>
            <a:ext cx="10708723" cy="6024828"/>
          </a:xfrm>
          <a:prstGeom prst="rect">
            <a:avLst/>
          </a:prstGeom>
        </p:spPr>
      </p:pic>
    </p:spTree>
    <p:extLst>
      <p:ext uri="{BB962C8B-B14F-4D97-AF65-F5344CB8AC3E}">
        <p14:creationId xmlns:p14="http://schemas.microsoft.com/office/powerpoint/2010/main" val="1737288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Recruitment: Estimating When the Change Occurred</a:t>
            </a:r>
          </a:p>
        </p:txBody>
      </p:sp>
      <p:pic>
        <p:nvPicPr>
          <p:cNvPr id="4" name="Picture 3">
            <a:extLst>
              <a:ext uri="{FF2B5EF4-FFF2-40B4-BE49-F238E27FC236}">
                <a16:creationId xmlns:a16="http://schemas.microsoft.com/office/drawing/2014/main" id="{8A01A7BF-1B61-4B6E-BBC3-D97C406EA025}"/>
              </a:ext>
            </a:extLst>
          </p:cNvPr>
          <p:cNvPicPr>
            <a:picLocks noChangeAspect="1"/>
          </p:cNvPicPr>
          <p:nvPr/>
        </p:nvPicPr>
        <p:blipFill>
          <a:blip r:embed="rId2"/>
          <a:stretch>
            <a:fillRect/>
          </a:stretch>
        </p:blipFill>
        <p:spPr>
          <a:xfrm>
            <a:off x="925567" y="1040131"/>
            <a:ext cx="10340866" cy="5817868"/>
          </a:xfrm>
          <a:prstGeom prst="rect">
            <a:avLst/>
          </a:prstGeom>
        </p:spPr>
      </p:pic>
      <p:sp>
        <p:nvSpPr>
          <p:cNvPr id="5" name="TextBox 4">
            <a:extLst>
              <a:ext uri="{FF2B5EF4-FFF2-40B4-BE49-F238E27FC236}">
                <a16:creationId xmlns:a16="http://schemas.microsoft.com/office/drawing/2014/main" id="{5441999C-2899-48F3-AFE8-3BCA238F63F8}"/>
              </a:ext>
            </a:extLst>
          </p:cNvPr>
          <p:cNvSpPr txBox="1"/>
          <p:nvPr/>
        </p:nvSpPr>
        <p:spPr>
          <a:xfrm>
            <a:off x="6320790" y="3017520"/>
            <a:ext cx="1223010" cy="461665"/>
          </a:xfrm>
          <a:prstGeom prst="rect">
            <a:avLst/>
          </a:prstGeom>
          <a:noFill/>
        </p:spPr>
        <p:txBody>
          <a:bodyPr wrap="square" rtlCol="0">
            <a:spAutoFit/>
          </a:bodyPr>
          <a:lstStyle/>
          <a:p>
            <a:r>
              <a:rPr lang="el-GR" sz="2400" dirty="0"/>
              <a:t>Τ</a:t>
            </a:r>
            <a:r>
              <a:rPr lang="en-US" sz="2400" dirty="0"/>
              <a:t>=1993</a:t>
            </a:r>
          </a:p>
        </p:txBody>
      </p:sp>
    </p:spTree>
    <p:extLst>
      <p:ext uri="{BB962C8B-B14F-4D97-AF65-F5344CB8AC3E}">
        <p14:creationId xmlns:p14="http://schemas.microsoft.com/office/powerpoint/2010/main" val="672244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97B-2149-412F-8FE8-AD64D5D8D47D}"/>
              </a:ext>
            </a:extLst>
          </p:cNvPr>
          <p:cNvSpPr>
            <a:spLocks noGrp="1"/>
          </p:cNvSpPr>
          <p:nvPr>
            <p:ph type="title"/>
          </p:nvPr>
        </p:nvSpPr>
        <p:spPr>
          <a:xfrm>
            <a:off x="0" y="1"/>
            <a:ext cx="12192000" cy="811530"/>
          </a:xfrm>
        </p:spPr>
        <p:txBody>
          <a:bodyPr>
            <a:normAutofit/>
          </a:bodyPr>
          <a:lstStyle/>
          <a:p>
            <a:pPr algn="ctr"/>
            <a:r>
              <a:rPr lang="en-US" dirty="0"/>
              <a:t>Spawning Stock Biomass: Change Points</a:t>
            </a:r>
          </a:p>
        </p:txBody>
      </p:sp>
      <p:pic>
        <p:nvPicPr>
          <p:cNvPr id="6" name="Picture">
            <a:extLst>
              <a:ext uri="{FF2B5EF4-FFF2-40B4-BE49-F238E27FC236}">
                <a16:creationId xmlns:a16="http://schemas.microsoft.com/office/drawing/2014/main" id="{9FD1E70F-D5C0-4F3E-80BF-81BEB32A0AEF}"/>
              </a:ext>
            </a:extLst>
          </p:cNvPr>
          <p:cNvPicPr/>
          <p:nvPr/>
        </p:nvPicPr>
        <p:blipFill>
          <a:blip r:embed="rId2"/>
          <a:stretch>
            <a:fillRect/>
          </a:stretch>
        </p:blipFill>
        <p:spPr bwMode="auto">
          <a:xfrm>
            <a:off x="1981200" y="811532"/>
            <a:ext cx="8229600" cy="6046468"/>
          </a:xfrm>
          <a:prstGeom prst="rect">
            <a:avLst/>
          </a:prstGeom>
          <a:noFill/>
          <a:ln w="9525">
            <a:noFill/>
            <a:headEnd/>
            <a:tailEnd/>
          </a:ln>
        </p:spPr>
      </p:pic>
      <p:sp>
        <p:nvSpPr>
          <p:cNvPr id="5" name="TextBox 4">
            <a:extLst>
              <a:ext uri="{FF2B5EF4-FFF2-40B4-BE49-F238E27FC236}">
                <a16:creationId xmlns:a16="http://schemas.microsoft.com/office/drawing/2014/main" id="{5441999C-2899-48F3-AFE8-3BCA238F63F8}"/>
              </a:ext>
            </a:extLst>
          </p:cNvPr>
          <p:cNvSpPr txBox="1"/>
          <p:nvPr/>
        </p:nvSpPr>
        <p:spPr>
          <a:xfrm>
            <a:off x="3634740" y="4171950"/>
            <a:ext cx="1485900" cy="461665"/>
          </a:xfrm>
          <a:prstGeom prst="rect">
            <a:avLst/>
          </a:prstGeom>
          <a:noFill/>
        </p:spPr>
        <p:txBody>
          <a:bodyPr wrap="square" rtlCol="0">
            <a:spAutoFit/>
          </a:bodyPr>
          <a:lstStyle/>
          <a:p>
            <a:r>
              <a:rPr lang="el-GR" sz="2400" dirty="0"/>
              <a:t>Τ</a:t>
            </a:r>
            <a:r>
              <a:rPr lang="en-US" sz="2400" baseline="-25000" dirty="0"/>
              <a:t>1</a:t>
            </a:r>
            <a:r>
              <a:rPr lang="en-US" sz="2400" dirty="0"/>
              <a:t>=1978</a:t>
            </a:r>
          </a:p>
        </p:txBody>
      </p:sp>
      <p:sp>
        <p:nvSpPr>
          <p:cNvPr id="7" name="TextBox 6">
            <a:extLst>
              <a:ext uri="{FF2B5EF4-FFF2-40B4-BE49-F238E27FC236}">
                <a16:creationId xmlns:a16="http://schemas.microsoft.com/office/drawing/2014/main" id="{6C590974-BFDA-41D2-8DE5-60C7EC40CE42}"/>
              </a:ext>
            </a:extLst>
          </p:cNvPr>
          <p:cNvSpPr txBox="1"/>
          <p:nvPr/>
        </p:nvSpPr>
        <p:spPr>
          <a:xfrm>
            <a:off x="5871210" y="4057649"/>
            <a:ext cx="1485900" cy="461665"/>
          </a:xfrm>
          <a:prstGeom prst="rect">
            <a:avLst/>
          </a:prstGeom>
          <a:noFill/>
        </p:spPr>
        <p:txBody>
          <a:bodyPr wrap="square" rtlCol="0">
            <a:spAutoFit/>
          </a:bodyPr>
          <a:lstStyle/>
          <a:p>
            <a:r>
              <a:rPr lang="el-GR" sz="2400" dirty="0"/>
              <a:t>Τ</a:t>
            </a:r>
            <a:r>
              <a:rPr lang="en-US" sz="2400" baseline="-25000" dirty="0"/>
              <a:t>2</a:t>
            </a:r>
            <a:r>
              <a:rPr lang="en-US" sz="2400" dirty="0"/>
              <a:t>=1995</a:t>
            </a:r>
          </a:p>
        </p:txBody>
      </p:sp>
    </p:spTree>
    <p:extLst>
      <p:ext uri="{BB962C8B-B14F-4D97-AF65-F5344CB8AC3E}">
        <p14:creationId xmlns:p14="http://schemas.microsoft.com/office/powerpoint/2010/main" val="2076872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0437"/>
            <a:ext cx="11298382" cy="5474970"/>
          </a:xfrm>
        </p:spPr>
        <p:txBody>
          <a:bodyPr>
            <a:normAutofit lnSpcReduction="10000"/>
          </a:bodyPr>
          <a:lstStyle/>
          <a:p>
            <a:r>
              <a:rPr lang="en-US" dirty="0"/>
              <a:t>Recruitment: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a:p>
            <a:r>
              <a:rPr lang="en-US" dirty="0"/>
              <a:t>Spawning Biomass: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a:p>
            <a:r>
              <a:rPr lang="en-US" dirty="0"/>
              <a:t>Recruits Per </a:t>
            </a:r>
            <a:r>
              <a:rPr lang="en-US" dirty="0" err="1"/>
              <a:t>Spawner</a:t>
            </a:r>
            <a:r>
              <a:rPr lang="en-US" dirty="0"/>
              <a:t>: none</a:t>
            </a:r>
          </a:p>
          <a:p>
            <a:endParaRPr lang="en-US" dirty="0">
              <a:cs typeface="Times New Roman" panose="02020603050405020304" pitchFamily="18" charset="0"/>
            </a:endParaRPr>
          </a:p>
          <a:p>
            <a:r>
              <a:rPr lang="en-US" dirty="0"/>
              <a:t>ONI: </a:t>
            </a:r>
            <a:r>
              <a:rPr lang="en-US" u="sng" dirty="0"/>
              <a:t>Nonstationary</a:t>
            </a:r>
            <a:r>
              <a:rPr lang="en-US" dirty="0"/>
              <a:t> with probable negative serial correlation at lag 2</a:t>
            </a:r>
            <a:endParaRPr lang="en-US" dirty="0">
              <a:latin typeface="Times New Roman" panose="02020603050405020304" pitchFamily="18" charset="0"/>
              <a:cs typeface="Times New Roman" panose="02020603050405020304" pitchFamily="18" charset="0"/>
            </a:endParaRPr>
          </a:p>
          <a:p>
            <a:endParaRPr lang="en-US" dirty="0">
              <a:cs typeface="Times New Roman" panose="02020603050405020304" pitchFamily="18" charset="0"/>
            </a:endParaRPr>
          </a:p>
          <a:p>
            <a:r>
              <a:rPr lang="en-US" dirty="0"/>
              <a:t>MEI: Same as ONI but shorter time series</a:t>
            </a:r>
          </a:p>
          <a:p>
            <a:endParaRPr lang="en-US" dirty="0">
              <a:cs typeface="Times New Roman" panose="02020603050405020304" pitchFamily="18" charset="0"/>
            </a:endParaRPr>
          </a:p>
          <a:p>
            <a:r>
              <a:rPr lang="en-US" dirty="0"/>
              <a:t>PDO: </a:t>
            </a:r>
            <a:r>
              <a:rPr lang="en-US" u="sng" dirty="0"/>
              <a:t>Nonstationary</a:t>
            </a:r>
            <a:r>
              <a:rPr lang="en-US" dirty="0"/>
              <a:t> with probable AR(1) or MA(1) processes</a:t>
            </a:r>
          </a:p>
          <a:p>
            <a:endParaRPr lang="en-US"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0" y="1"/>
            <a:ext cx="11298382" cy="720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Summarize Time Series Results </a:t>
            </a:r>
          </a:p>
        </p:txBody>
      </p:sp>
      <p:sp>
        <p:nvSpPr>
          <p:cNvPr id="2" name="TextBox 1">
            <a:extLst>
              <a:ext uri="{FF2B5EF4-FFF2-40B4-BE49-F238E27FC236}">
                <a16:creationId xmlns:a16="http://schemas.microsoft.com/office/drawing/2014/main" id="{7E7CE7D8-EA11-422A-B8E5-CBF8BAF4E949}"/>
              </a:ext>
            </a:extLst>
          </p:cNvPr>
          <p:cNvSpPr txBox="1"/>
          <p:nvPr/>
        </p:nvSpPr>
        <p:spPr>
          <a:xfrm>
            <a:off x="0" y="6332914"/>
            <a:ext cx="9772932" cy="369332"/>
          </a:xfrm>
          <a:prstGeom prst="rect">
            <a:avLst/>
          </a:prstGeom>
          <a:noFill/>
        </p:spPr>
        <p:txBody>
          <a:bodyPr wrap="none" rtlCol="0">
            <a:spAutoFit/>
          </a:bodyPr>
          <a:lstStyle/>
          <a:p>
            <a:r>
              <a:rPr lang="en-US" dirty="0"/>
              <a:t>Source: 2024-Feb-6.pptx on </a:t>
            </a:r>
            <a:r>
              <a:rPr lang="en-US" dirty="0">
                <a:hlinkClick r:id="rId2"/>
              </a:rPr>
              <a:t>https://github.com/PIFSCstockassessments/2024-WCNPO-MLS-Rebuilding</a:t>
            </a:r>
            <a:r>
              <a:rPr lang="en-US" dirty="0"/>
              <a:t> </a:t>
            </a:r>
          </a:p>
        </p:txBody>
      </p:sp>
    </p:spTree>
    <p:extLst>
      <p:ext uri="{BB962C8B-B14F-4D97-AF65-F5344CB8AC3E}">
        <p14:creationId xmlns:p14="http://schemas.microsoft.com/office/powerpoint/2010/main" val="19594858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1567160" cy="5441953"/>
          </a:xfrm>
        </p:spPr>
        <p:txBody>
          <a:bodyPr>
            <a:normAutofit/>
          </a:bodyPr>
          <a:lstStyle/>
          <a:p>
            <a:r>
              <a:rPr lang="en-US" b="1" u="sng" dirty="0"/>
              <a:t>Short-term recruitment </a:t>
            </a:r>
            <a:r>
              <a:rPr lang="en-US" dirty="0"/>
              <a:t>(5-year ECDF): Random sampling from the Empirical Cumulative Distribution Function of Recruitment during 2016-2020</a:t>
            </a:r>
          </a:p>
          <a:p>
            <a:endParaRPr lang="en-US" dirty="0"/>
          </a:p>
          <a:p>
            <a:pPr lvl="1"/>
            <a:r>
              <a:rPr lang="en-US" dirty="0"/>
              <a:t>Working hypothesis is that recruitment in the next 10 years will be similar to that observed in the recent past, with a period of about 1 mean generation time (5 years)</a:t>
            </a:r>
          </a:p>
          <a:p>
            <a:pPr lvl="1"/>
            <a:endParaRPr lang="en-US" dirty="0"/>
          </a:p>
          <a:p>
            <a:pPr lvl="1"/>
            <a:r>
              <a:rPr lang="en-US" dirty="0"/>
              <a:t>Similar to short-term recruitment model used in 2020-2021 WCNPO Striped Marlin rebuilding plan analyses</a:t>
            </a:r>
          </a:p>
          <a:p>
            <a:pPr lvl="1"/>
            <a:endParaRPr lang="en-US" dirty="0"/>
          </a:p>
          <a:p>
            <a:pPr lvl="1"/>
            <a:r>
              <a:rPr lang="en-US" dirty="0"/>
              <a:t>Mean(Recruitment) = 163.0 (age-1, 000s)</a:t>
            </a:r>
          </a:p>
          <a:p>
            <a:pPr lvl="1"/>
            <a:r>
              <a:rPr lang="en-US" dirty="0"/>
              <a:t>CV(Recruitment) = 33%</a:t>
            </a:r>
          </a:p>
          <a:p>
            <a:pPr lvl="1"/>
            <a:endParaRPr lang="en-US" dirty="0"/>
          </a:p>
          <a:p>
            <a:pPr lvl="1"/>
            <a:endParaRPr lang="en-US" dirty="0"/>
          </a:p>
        </p:txBody>
      </p:sp>
    </p:spTree>
    <p:extLst>
      <p:ext uri="{BB962C8B-B14F-4D97-AF65-F5344CB8AC3E}">
        <p14:creationId xmlns:p14="http://schemas.microsoft.com/office/powerpoint/2010/main" val="2504360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1567160" cy="5441953"/>
          </a:xfrm>
        </p:spPr>
        <p:txBody>
          <a:bodyPr>
            <a:normAutofit/>
          </a:bodyPr>
          <a:lstStyle/>
          <a:p>
            <a:r>
              <a:rPr lang="en-US" b="1" u="sng" dirty="0"/>
              <a:t>Medium-term recruitment </a:t>
            </a:r>
            <a:r>
              <a:rPr lang="en-US" dirty="0"/>
              <a:t>(20-year ECDF): Random sampling from the Empirical Cumulative Distribution Function of Recruitment during 2001-2020</a:t>
            </a:r>
          </a:p>
          <a:p>
            <a:endParaRPr lang="en-US" dirty="0"/>
          </a:p>
          <a:p>
            <a:pPr lvl="1"/>
            <a:r>
              <a:rPr lang="en-US" dirty="0"/>
              <a:t>Working hypothesis is that recruitment in the next 10 years will be similar to that observed in the past 2 decades, with a period of about 4 mean generation times</a:t>
            </a:r>
          </a:p>
          <a:p>
            <a:pPr lvl="1"/>
            <a:endParaRPr lang="en-US" dirty="0"/>
          </a:p>
          <a:p>
            <a:pPr lvl="1"/>
            <a:r>
              <a:rPr lang="en-US" dirty="0"/>
              <a:t>Matches the time window used to calculate the dynamic unfished Spawning Stock Biomass for the WCNPO Striped Marlin F20% reference points. Matches recommendation for additional recruitment hypothesis from the WPRFMC’s Scientific and Statistical Committee</a:t>
            </a:r>
          </a:p>
          <a:p>
            <a:pPr lvl="1"/>
            <a:endParaRPr lang="en-US" dirty="0"/>
          </a:p>
          <a:p>
            <a:pPr lvl="1"/>
            <a:r>
              <a:rPr lang="en-US" dirty="0"/>
              <a:t>Mean(Recruitment) = 171.6 (age-1, 000s)</a:t>
            </a:r>
          </a:p>
          <a:p>
            <a:pPr lvl="1"/>
            <a:r>
              <a:rPr lang="en-US" dirty="0"/>
              <a:t>CV(Recruitment) = 45%</a:t>
            </a:r>
          </a:p>
          <a:p>
            <a:pPr lvl="1"/>
            <a:endParaRPr lang="en-US" dirty="0"/>
          </a:p>
          <a:p>
            <a:pPr lvl="1"/>
            <a:endParaRPr lang="en-US" dirty="0"/>
          </a:p>
        </p:txBody>
      </p:sp>
    </p:spTree>
    <p:extLst>
      <p:ext uri="{BB962C8B-B14F-4D97-AF65-F5344CB8AC3E}">
        <p14:creationId xmlns:p14="http://schemas.microsoft.com/office/powerpoint/2010/main" val="972317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D55-F6B2-40B6-AC7E-0DB333C03C5E}"/>
              </a:ext>
            </a:extLst>
          </p:cNvPr>
          <p:cNvSpPr>
            <a:spLocks noGrp="1"/>
          </p:cNvSpPr>
          <p:nvPr>
            <p:ph type="title"/>
          </p:nvPr>
        </p:nvSpPr>
        <p:spPr>
          <a:xfrm>
            <a:off x="0" y="18255"/>
            <a:ext cx="11353800" cy="1325563"/>
          </a:xfrm>
        </p:spPr>
        <p:txBody>
          <a:bodyPr/>
          <a:lstStyle/>
          <a:p>
            <a:r>
              <a:rPr lang="en-US" dirty="0"/>
              <a:t>Preliminary Recruitment Models for Projections</a:t>
            </a:r>
          </a:p>
        </p:txBody>
      </p:sp>
      <p:sp>
        <p:nvSpPr>
          <p:cNvPr id="3" name="Content Placeholder 2">
            <a:extLst>
              <a:ext uri="{FF2B5EF4-FFF2-40B4-BE49-F238E27FC236}">
                <a16:creationId xmlns:a16="http://schemas.microsoft.com/office/drawing/2014/main" id="{DFA542F2-F7F1-4D6A-A028-A23C741F103C}"/>
              </a:ext>
            </a:extLst>
          </p:cNvPr>
          <p:cNvSpPr>
            <a:spLocks noGrp="1"/>
          </p:cNvSpPr>
          <p:nvPr>
            <p:ph idx="1"/>
          </p:nvPr>
        </p:nvSpPr>
        <p:spPr>
          <a:xfrm>
            <a:off x="0" y="1397792"/>
            <a:ext cx="12192000" cy="5441953"/>
          </a:xfrm>
        </p:spPr>
        <p:txBody>
          <a:bodyPr>
            <a:normAutofit/>
          </a:bodyPr>
          <a:lstStyle/>
          <a:p>
            <a:r>
              <a:rPr lang="en-US" b="1" u="sng" dirty="0"/>
              <a:t>Long-term recruitment </a:t>
            </a:r>
            <a:r>
              <a:rPr lang="en-US" dirty="0"/>
              <a:t>(</a:t>
            </a:r>
            <a:r>
              <a:rPr lang="en-US" dirty="0" err="1"/>
              <a:t>Beverton</a:t>
            </a:r>
            <a:r>
              <a:rPr lang="en-US" dirty="0"/>
              <a:t>-Holt Curve Fitted in Base Case Assessment Model): Random sampling from the expected stock-recruitment curve with lognormal error</a:t>
            </a:r>
          </a:p>
          <a:p>
            <a:endParaRPr lang="en-US" dirty="0"/>
          </a:p>
          <a:p>
            <a:pPr lvl="1"/>
            <a:r>
              <a:rPr lang="en-US" dirty="0"/>
              <a:t>Working hypothesis is that recruitment in the next 10 years will be similar to that observed over the assessment time period of 1977-2020</a:t>
            </a:r>
          </a:p>
          <a:p>
            <a:pPr lvl="1"/>
            <a:endParaRPr lang="en-US" dirty="0"/>
          </a:p>
          <a:p>
            <a:pPr lvl="1"/>
            <a:r>
              <a:rPr lang="en-US" dirty="0"/>
              <a:t>Long-term recruitment model assumes stationarity of recruitment dynamics in 1977-2020</a:t>
            </a:r>
          </a:p>
          <a:p>
            <a:pPr lvl="1"/>
            <a:endParaRPr lang="en-US" dirty="0"/>
          </a:p>
          <a:p>
            <a:pPr lvl="1"/>
            <a:r>
              <a:rPr lang="en-US" dirty="0"/>
              <a:t>Modified </a:t>
            </a:r>
            <a:r>
              <a:rPr lang="en-US" dirty="0" err="1"/>
              <a:t>Beverton</a:t>
            </a:r>
            <a:r>
              <a:rPr lang="en-US" dirty="0"/>
              <a:t>-Holt parameters: h = 0.87, R</a:t>
            </a:r>
            <a:r>
              <a:rPr lang="en-US" baseline="-25000" dirty="0"/>
              <a:t>0 </a:t>
            </a:r>
            <a:r>
              <a:rPr lang="en-US" dirty="0"/>
              <a:t>= 405.8, SSB</a:t>
            </a:r>
            <a:r>
              <a:rPr lang="en-US" baseline="-25000" dirty="0"/>
              <a:t>0 </a:t>
            </a:r>
            <a:r>
              <a:rPr lang="en-US" dirty="0"/>
              <a:t>= 19278.8, </a:t>
            </a:r>
            <a:r>
              <a:rPr lang="el-GR" dirty="0"/>
              <a:t>σ</a:t>
            </a:r>
            <a:r>
              <a:rPr lang="en-US" baseline="-25000" dirty="0"/>
              <a:t>R</a:t>
            </a:r>
            <a:r>
              <a:rPr lang="en-US" dirty="0"/>
              <a:t> = 0.6</a:t>
            </a:r>
          </a:p>
          <a:p>
            <a:pPr lvl="1"/>
            <a:endParaRPr lang="en-US" dirty="0"/>
          </a:p>
          <a:p>
            <a:pPr lvl="1"/>
            <a:r>
              <a:rPr lang="en-US" dirty="0"/>
              <a:t>Mean(Predicted Recruitment) = 301.3 (age-1, 000s)</a:t>
            </a:r>
          </a:p>
          <a:p>
            <a:pPr lvl="1"/>
            <a:r>
              <a:rPr lang="en-US" dirty="0"/>
              <a:t>CV(Predicted Recruitment) = 14%</a:t>
            </a:r>
          </a:p>
          <a:p>
            <a:pPr lvl="1"/>
            <a:endParaRPr lang="en-US" dirty="0"/>
          </a:p>
          <a:p>
            <a:pPr lvl="1"/>
            <a:endParaRPr lang="en-US" dirty="0"/>
          </a:p>
        </p:txBody>
      </p:sp>
    </p:spTree>
    <p:extLst>
      <p:ext uri="{BB962C8B-B14F-4D97-AF65-F5344CB8AC3E}">
        <p14:creationId xmlns:p14="http://schemas.microsoft.com/office/powerpoint/2010/main" val="83100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1B6-4B1F-43E5-BB75-4744A5E545B9}"/>
              </a:ext>
            </a:extLst>
          </p:cNvPr>
          <p:cNvSpPr>
            <a:spLocks noGrp="1"/>
          </p:cNvSpPr>
          <p:nvPr>
            <p:ph type="title"/>
          </p:nvPr>
        </p:nvSpPr>
        <p:spPr>
          <a:xfrm>
            <a:off x="0" y="18255"/>
            <a:ext cx="12192000" cy="907575"/>
          </a:xfrm>
        </p:spPr>
        <p:txBody>
          <a:bodyPr>
            <a:normAutofit fontScale="90000"/>
          </a:bodyPr>
          <a:lstStyle/>
          <a:p>
            <a:r>
              <a:rPr lang="en-US" dirty="0"/>
              <a:t>SSB at F=</a:t>
            </a:r>
            <a:r>
              <a:rPr lang="en-US" dirty="0" err="1"/>
              <a:t>Fmsy</a:t>
            </a:r>
            <a:r>
              <a:rPr lang="en-US" dirty="0"/>
              <a:t> Projection from 6-Feb-2024 WG Meeting</a:t>
            </a:r>
          </a:p>
        </p:txBody>
      </p:sp>
      <p:pic>
        <p:nvPicPr>
          <p:cNvPr id="4" name="Picture 3">
            <a:extLst>
              <a:ext uri="{FF2B5EF4-FFF2-40B4-BE49-F238E27FC236}">
                <a16:creationId xmlns:a16="http://schemas.microsoft.com/office/drawing/2014/main" id="{531E6057-89B2-4309-804E-4BB8ABEABEE4}"/>
              </a:ext>
            </a:extLst>
          </p:cNvPr>
          <p:cNvPicPr>
            <a:picLocks noChangeAspect="1"/>
          </p:cNvPicPr>
          <p:nvPr/>
        </p:nvPicPr>
        <p:blipFill>
          <a:blip r:embed="rId2"/>
          <a:stretch>
            <a:fillRect/>
          </a:stretch>
        </p:blipFill>
        <p:spPr>
          <a:xfrm>
            <a:off x="2540231" y="925830"/>
            <a:ext cx="7374304" cy="5913914"/>
          </a:xfrm>
          <a:prstGeom prst="rect">
            <a:avLst/>
          </a:prstGeom>
        </p:spPr>
      </p:pic>
    </p:spTree>
    <p:extLst>
      <p:ext uri="{BB962C8B-B14F-4D97-AF65-F5344CB8AC3E}">
        <p14:creationId xmlns:p14="http://schemas.microsoft.com/office/powerpoint/2010/main" val="41420917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A172E-4B57-4882-8D01-207A31C659F3}"/>
              </a:ext>
            </a:extLst>
          </p:cNvPr>
          <p:cNvPicPr>
            <a:picLocks noChangeAspect="1"/>
          </p:cNvPicPr>
          <p:nvPr/>
        </p:nvPicPr>
        <p:blipFill>
          <a:blip r:embed="rId2"/>
          <a:stretch>
            <a:fillRect/>
          </a:stretch>
        </p:blipFill>
        <p:spPr>
          <a:xfrm>
            <a:off x="1937102" y="788494"/>
            <a:ext cx="7797448" cy="6069506"/>
          </a:xfrm>
          <a:prstGeom prst="rect">
            <a:avLst/>
          </a:prstGeom>
        </p:spPr>
      </p:pic>
      <p:sp>
        <p:nvSpPr>
          <p:cNvPr id="5" name="Title 1">
            <a:extLst>
              <a:ext uri="{FF2B5EF4-FFF2-40B4-BE49-F238E27FC236}">
                <a16:creationId xmlns:a16="http://schemas.microsoft.com/office/drawing/2014/main" id="{305A2644-EAC9-4AD4-96F5-D961B54659D7}"/>
              </a:ext>
            </a:extLst>
          </p:cNvPr>
          <p:cNvSpPr txBox="1">
            <a:spLocks/>
          </p:cNvSpPr>
          <p:nvPr/>
        </p:nvSpPr>
        <p:spPr>
          <a:xfrm>
            <a:off x="0" y="1"/>
            <a:ext cx="12192000" cy="6972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Long-Term Recruitment Model</a:t>
            </a:r>
          </a:p>
        </p:txBody>
      </p:sp>
    </p:spTree>
    <p:extLst>
      <p:ext uri="{BB962C8B-B14F-4D97-AF65-F5344CB8AC3E}">
        <p14:creationId xmlns:p14="http://schemas.microsoft.com/office/powerpoint/2010/main" val="16706817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7856-7D47-403D-AF5C-A4531503FF67}"/>
              </a:ext>
            </a:extLst>
          </p:cNvPr>
          <p:cNvSpPr>
            <a:spLocks noGrp="1"/>
          </p:cNvSpPr>
          <p:nvPr>
            <p:ph type="title"/>
          </p:nvPr>
        </p:nvSpPr>
        <p:spPr/>
        <p:txBody>
          <a:bodyPr/>
          <a:lstStyle/>
          <a:p>
            <a:r>
              <a:rPr lang="en-US" dirty="0"/>
              <a:t>Set Recruitment Model Weights</a:t>
            </a:r>
          </a:p>
        </p:txBody>
      </p:sp>
      <p:sp>
        <p:nvSpPr>
          <p:cNvPr id="3" name="Content Placeholder 2">
            <a:extLst>
              <a:ext uri="{FF2B5EF4-FFF2-40B4-BE49-F238E27FC236}">
                <a16:creationId xmlns:a16="http://schemas.microsoft.com/office/drawing/2014/main" id="{9008514A-47BD-4C03-BD7C-716726DEA041}"/>
              </a:ext>
            </a:extLst>
          </p:cNvPr>
          <p:cNvSpPr>
            <a:spLocks noGrp="1"/>
          </p:cNvSpPr>
          <p:nvPr>
            <p:ph idx="1"/>
          </p:nvPr>
        </p:nvSpPr>
        <p:spPr>
          <a:xfrm>
            <a:off x="0" y="1825624"/>
            <a:ext cx="12192000" cy="4838065"/>
          </a:xfrm>
        </p:spPr>
        <p:txBody>
          <a:bodyPr>
            <a:normAutofit fontScale="92500"/>
          </a:bodyPr>
          <a:lstStyle/>
          <a:p>
            <a:r>
              <a:rPr lang="en-US" dirty="0"/>
              <a:t>Use a Tactical Approach (</a:t>
            </a:r>
            <a:r>
              <a:rPr lang="en-US" dirty="0" err="1"/>
              <a:t>Dormann</a:t>
            </a:r>
            <a:r>
              <a:rPr lang="en-US" dirty="0"/>
              <a:t> et al. 2018) Based on Predictive Accuracy</a:t>
            </a:r>
          </a:p>
          <a:p>
            <a:endParaRPr lang="en-US" dirty="0"/>
          </a:p>
          <a:p>
            <a:r>
              <a:rPr lang="en-US" dirty="0"/>
              <a:t>Use out-of-sample predictions for most recent observed recruitments in 2020-2021 (age-1)</a:t>
            </a:r>
          </a:p>
          <a:p>
            <a:endParaRPr lang="en-US" dirty="0"/>
          </a:p>
          <a:p>
            <a:r>
              <a:rPr lang="en-US" dirty="0"/>
              <a:t>Use 5-year ECDF from 2015-2019 for short-term prediction algorithm</a:t>
            </a:r>
          </a:p>
          <a:p>
            <a:endParaRPr lang="en-US" dirty="0"/>
          </a:p>
          <a:p>
            <a:r>
              <a:rPr lang="en-US" dirty="0"/>
              <a:t>Use 20-year ECDF from 2002-2019 for medium-term prediction algorithm</a:t>
            </a:r>
          </a:p>
          <a:p>
            <a:endParaRPr lang="en-US" dirty="0"/>
          </a:p>
          <a:p>
            <a:r>
              <a:rPr lang="en-US" dirty="0"/>
              <a:t>Use expected recruitment from fitted </a:t>
            </a:r>
            <a:r>
              <a:rPr lang="en-US" dirty="0" err="1"/>
              <a:t>Beverton</a:t>
            </a:r>
            <a:r>
              <a:rPr lang="en-US" dirty="0"/>
              <a:t>-Holt curve for long-term prediction</a:t>
            </a:r>
          </a:p>
          <a:p>
            <a:endParaRPr lang="en-US" dirty="0"/>
          </a:p>
        </p:txBody>
      </p:sp>
    </p:spTree>
    <p:extLst>
      <p:ext uri="{BB962C8B-B14F-4D97-AF65-F5344CB8AC3E}">
        <p14:creationId xmlns:p14="http://schemas.microsoft.com/office/powerpoint/2010/main" val="28900442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1805940"/>
          </a:xfrm>
        </p:spPr>
        <p:txBody>
          <a:bodyPr>
            <a:normAutofit fontScale="90000"/>
          </a:bodyPr>
          <a:lstStyle/>
          <a:p>
            <a:r>
              <a:rPr lang="en-US" dirty="0"/>
              <a:t>Recruitment Predictions for Age-1 in 2020 and 2021</a:t>
            </a:r>
            <a:br>
              <a:rPr lang="en-US" dirty="0"/>
            </a:br>
            <a:r>
              <a:rPr lang="en-US" dirty="0"/>
              <a:t>to Calculate Mean Squared Error and Inverse Variance Weights for each Recruitment Model</a:t>
            </a:r>
          </a:p>
        </p:txBody>
      </p:sp>
      <p:pic>
        <p:nvPicPr>
          <p:cNvPr id="3" name="Picture 2">
            <a:extLst>
              <a:ext uri="{FF2B5EF4-FFF2-40B4-BE49-F238E27FC236}">
                <a16:creationId xmlns:a16="http://schemas.microsoft.com/office/drawing/2014/main" id="{6299C73D-098C-4CAD-99FF-D84CD82DB001}"/>
              </a:ext>
            </a:extLst>
          </p:cNvPr>
          <p:cNvPicPr>
            <a:picLocks noChangeAspect="1"/>
          </p:cNvPicPr>
          <p:nvPr/>
        </p:nvPicPr>
        <p:blipFill>
          <a:blip r:embed="rId2"/>
          <a:stretch>
            <a:fillRect/>
          </a:stretch>
        </p:blipFill>
        <p:spPr>
          <a:xfrm>
            <a:off x="-18828" y="2035628"/>
            <a:ext cx="11999418" cy="4822372"/>
          </a:xfrm>
          <a:prstGeom prst="rect">
            <a:avLst/>
          </a:prstGeom>
        </p:spPr>
      </p:pic>
    </p:spTree>
    <p:extLst>
      <p:ext uri="{BB962C8B-B14F-4D97-AF65-F5344CB8AC3E}">
        <p14:creationId xmlns:p14="http://schemas.microsoft.com/office/powerpoint/2010/main" val="27891470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1805940"/>
          </a:xfrm>
        </p:spPr>
        <p:txBody>
          <a:bodyPr>
            <a:normAutofit fontScale="90000"/>
          </a:bodyPr>
          <a:lstStyle/>
          <a:p>
            <a:r>
              <a:rPr lang="en-US" dirty="0"/>
              <a:t>Recruitment Predictions for Age-1 in 2020 and 2021</a:t>
            </a:r>
            <a:br>
              <a:rPr lang="en-US" dirty="0"/>
            </a:br>
            <a:r>
              <a:rPr lang="en-US" dirty="0"/>
              <a:t>to Calculate Mean Squared Error and Inverse Variance Weights for each Recruitment Model</a:t>
            </a:r>
          </a:p>
        </p:txBody>
      </p:sp>
      <p:pic>
        <p:nvPicPr>
          <p:cNvPr id="4" name="Picture 3">
            <a:extLst>
              <a:ext uri="{FF2B5EF4-FFF2-40B4-BE49-F238E27FC236}">
                <a16:creationId xmlns:a16="http://schemas.microsoft.com/office/drawing/2014/main" id="{8A24108E-0936-4537-847B-D07E811AAAC2}"/>
              </a:ext>
            </a:extLst>
          </p:cNvPr>
          <p:cNvPicPr>
            <a:picLocks noChangeAspect="1"/>
          </p:cNvPicPr>
          <p:nvPr/>
        </p:nvPicPr>
        <p:blipFill>
          <a:blip r:embed="rId2"/>
          <a:stretch>
            <a:fillRect/>
          </a:stretch>
        </p:blipFill>
        <p:spPr>
          <a:xfrm>
            <a:off x="732042" y="1973307"/>
            <a:ext cx="10156580" cy="4460422"/>
          </a:xfrm>
          <a:prstGeom prst="rect">
            <a:avLst/>
          </a:prstGeom>
        </p:spPr>
      </p:pic>
    </p:spTree>
    <p:extLst>
      <p:ext uri="{BB962C8B-B14F-4D97-AF65-F5344CB8AC3E}">
        <p14:creationId xmlns:p14="http://schemas.microsoft.com/office/powerpoint/2010/main" val="17590356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18828" y="0"/>
            <a:ext cx="12210828" cy="2286000"/>
          </a:xfrm>
        </p:spPr>
        <p:txBody>
          <a:bodyPr>
            <a:normAutofit fontScale="90000"/>
          </a:bodyPr>
          <a:lstStyle/>
          <a:p>
            <a:r>
              <a:rPr lang="en-US" dirty="0"/>
              <a:t>Results of Reweighting Based on the Estimated Standard Error of the Point Estimate of Recruitment: Calculate Weights for 2020-2021 Based on Variance of Recruitment</a:t>
            </a:r>
          </a:p>
        </p:txBody>
      </p:sp>
      <p:pic>
        <p:nvPicPr>
          <p:cNvPr id="4" name="Picture 3">
            <a:extLst>
              <a:ext uri="{FF2B5EF4-FFF2-40B4-BE49-F238E27FC236}">
                <a16:creationId xmlns:a16="http://schemas.microsoft.com/office/drawing/2014/main" id="{1862BBDA-48DD-4D50-8868-8D007373FFED}"/>
              </a:ext>
            </a:extLst>
          </p:cNvPr>
          <p:cNvPicPr>
            <a:picLocks noChangeAspect="1"/>
          </p:cNvPicPr>
          <p:nvPr/>
        </p:nvPicPr>
        <p:blipFill>
          <a:blip r:embed="rId2"/>
          <a:stretch>
            <a:fillRect/>
          </a:stretch>
        </p:blipFill>
        <p:spPr>
          <a:xfrm>
            <a:off x="1126070" y="2032860"/>
            <a:ext cx="9571880" cy="4710840"/>
          </a:xfrm>
          <a:prstGeom prst="rect">
            <a:avLst/>
          </a:prstGeom>
        </p:spPr>
      </p:pic>
    </p:spTree>
    <p:extLst>
      <p:ext uri="{BB962C8B-B14F-4D97-AF65-F5344CB8AC3E}">
        <p14:creationId xmlns:p14="http://schemas.microsoft.com/office/powerpoint/2010/main" val="439632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1927-06E6-46CD-93FE-E1D6475B9B9B}"/>
              </a:ext>
            </a:extLst>
          </p:cNvPr>
          <p:cNvSpPr>
            <a:spLocks noGrp="1"/>
          </p:cNvSpPr>
          <p:nvPr>
            <p:ph type="title"/>
          </p:nvPr>
        </p:nvSpPr>
        <p:spPr>
          <a:xfrm>
            <a:off x="0" y="0"/>
            <a:ext cx="12210828" cy="2596032"/>
          </a:xfrm>
        </p:spPr>
        <p:txBody>
          <a:bodyPr>
            <a:normAutofit/>
          </a:bodyPr>
          <a:lstStyle/>
          <a:p>
            <a:r>
              <a:rPr lang="en-US" dirty="0"/>
              <a:t>Results of Reweighting Based on the Estimated Standard Error of the Point Estimate of Recruitment: Combining the Annual Weights with the Inverse Variance Predictive Accuracy Weights</a:t>
            </a:r>
          </a:p>
        </p:txBody>
      </p:sp>
      <p:pic>
        <p:nvPicPr>
          <p:cNvPr id="3" name="Picture 2">
            <a:extLst>
              <a:ext uri="{FF2B5EF4-FFF2-40B4-BE49-F238E27FC236}">
                <a16:creationId xmlns:a16="http://schemas.microsoft.com/office/drawing/2014/main" id="{51E1174E-A335-44C0-993E-7B333DA737DF}"/>
              </a:ext>
            </a:extLst>
          </p:cNvPr>
          <p:cNvPicPr>
            <a:picLocks noChangeAspect="1"/>
          </p:cNvPicPr>
          <p:nvPr/>
        </p:nvPicPr>
        <p:blipFill>
          <a:blip r:embed="rId2"/>
          <a:stretch>
            <a:fillRect/>
          </a:stretch>
        </p:blipFill>
        <p:spPr>
          <a:xfrm>
            <a:off x="-18828" y="2596032"/>
            <a:ext cx="12210828" cy="3130398"/>
          </a:xfrm>
          <a:prstGeom prst="rect">
            <a:avLst/>
          </a:prstGeom>
        </p:spPr>
      </p:pic>
    </p:spTree>
    <p:extLst>
      <p:ext uri="{BB962C8B-B14F-4D97-AF65-F5344CB8AC3E}">
        <p14:creationId xmlns:p14="http://schemas.microsoft.com/office/powerpoint/2010/main" val="27286548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0" y="205740"/>
            <a:ext cx="12192000" cy="1817370"/>
          </a:xfrm>
        </p:spPr>
        <p:txBody>
          <a:bodyPr>
            <a:normAutofit fontScale="90000"/>
          </a:bodyPr>
          <a:lstStyle/>
          <a:p>
            <a:r>
              <a:rPr lang="en-US" dirty="0"/>
              <a:t>Discuss Agenda Item 3: </a:t>
            </a:r>
            <a:r>
              <a:rPr lang="en-US" sz="4400" dirty="0"/>
              <a:t>Agree upon the recruitment scenario(s) for the WCNPO striped marlin rebuilding projections </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2171700"/>
            <a:ext cx="12192000" cy="4686299"/>
          </a:xfrm>
        </p:spPr>
        <p:txBody>
          <a:bodyPr/>
          <a:lstStyle/>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6707767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524000" y="838200"/>
            <a:ext cx="9144000" cy="64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0" tIns="45706" rIns="91410" bIns="45706">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fontAlgn="base" hangingPunct="1">
              <a:spcBef>
                <a:spcPct val="0"/>
              </a:spcBef>
              <a:spcAft>
                <a:spcPct val="0"/>
              </a:spcAft>
              <a:buNone/>
            </a:pPr>
            <a:r>
              <a:rPr lang="en-US" altLang="en-US" sz="3600" b="1" dirty="0">
                <a:solidFill>
                  <a:srgbClr val="00B0F0"/>
                </a:solidFill>
                <a:latin typeface="Tahoma" pitchFamily="34" charset="0"/>
                <a:ea typeface="ヒラギノ角ゴ Pro W3" pitchFamily="1" charset="-128"/>
              </a:rPr>
              <a:t>~ Thanks and Mahalo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8D4D-BF71-4C9B-97F2-F49054515FB9}"/>
              </a:ext>
            </a:extLst>
          </p:cNvPr>
          <p:cNvSpPr>
            <a:spLocks noGrp="1"/>
          </p:cNvSpPr>
          <p:nvPr>
            <p:ph type="title"/>
          </p:nvPr>
        </p:nvSpPr>
        <p:spPr/>
        <p:txBody>
          <a:bodyPr/>
          <a:lstStyle/>
          <a:p>
            <a:pPr algn="ctr"/>
            <a:r>
              <a:rPr lang="en-US" dirty="0"/>
              <a:t>Auxiliary Slides</a:t>
            </a:r>
          </a:p>
        </p:txBody>
      </p:sp>
    </p:spTree>
    <p:extLst>
      <p:ext uri="{BB962C8B-B14F-4D97-AF65-F5344CB8AC3E}">
        <p14:creationId xmlns:p14="http://schemas.microsoft.com/office/powerpoint/2010/main" val="2179404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1</a:t>
            </a:r>
          </a:p>
        </p:txBody>
      </p:sp>
      <p:pic>
        <p:nvPicPr>
          <p:cNvPr id="4" name="Picture 3">
            <a:extLst>
              <a:ext uri="{FF2B5EF4-FFF2-40B4-BE49-F238E27FC236}">
                <a16:creationId xmlns:a16="http://schemas.microsoft.com/office/drawing/2014/main" id="{5FCE99E5-B764-4F78-967B-6E119F65D107}"/>
              </a:ext>
            </a:extLst>
          </p:cNvPr>
          <p:cNvPicPr>
            <a:picLocks noChangeAspect="1"/>
          </p:cNvPicPr>
          <p:nvPr/>
        </p:nvPicPr>
        <p:blipFill>
          <a:blip r:embed="rId2"/>
          <a:stretch>
            <a:fillRect/>
          </a:stretch>
        </p:blipFill>
        <p:spPr>
          <a:xfrm>
            <a:off x="3096006" y="1111758"/>
            <a:ext cx="5999988" cy="4634484"/>
          </a:xfrm>
          <a:prstGeom prst="rect">
            <a:avLst/>
          </a:prstGeom>
        </p:spPr>
      </p:pic>
    </p:spTree>
    <p:extLst>
      <p:ext uri="{BB962C8B-B14F-4D97-AF65-F5344CB8AC3E}">
        <p14:creationId xmlns:p14="http://schemas.microsoft.com/office/powerpoint/2010/main" val="3904541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41B6-4B1F-43E5-BB75-4744A5E545B9}"/>
              </a:ext>
            </a:extLst>
          </p:cNvPr>
          <p:cNvSpPr>
            <a:spLocks noGrp="1"/>
          </p:cNvSpPr>
          <p:nvPr>
            <p:ph type="title"/>
          </p:nvPr>
        </p:nvSpPr>
        <p:spPr>
          <a:xfrm>
            <a:off x="0" y="18255"/>
            <a:ext cx="12192000" cy="907575"/>
          </a:xfrm>
        </p:spPr>
        <p:txBody>
          <a:bodyPr>
            <a:normAutofit/>
          </a:bodyPr>
          <a:lstStyle/>
          <a:p>
            <a:pPr algn="ctr"/>
            <a:r>
              <a:rPr lang="en-US" dirty="0"/>
              <a:t>SSB at F=</a:t>
            </a:r>
            <a:r>
              <a:rPr lang="en-US" dirty="0" err="1"/>
              <a:t>Fmsy</a:t>
            </a:r>
            <a:r>
              <a:rPr lang="en-US" dirty="0"/>
              <a:t> Projection with 2 Issues Resolved</a:t>
            </a:r>
          </a:p>
        </p:txBody>
      </p:sp>
      <p:pic>
        <p:nvPicPr>
          <p:cNvPr id="4" name="Picture 3">
            <a:extLst>
              <a:ext uri="{FF2B5EF4-FFF2-40B4-BE49-F238E27FC236}">
                <a16:creationId xmlns:a16="http://schemas.microsoft.com/office/drawing/2014/main" id="{B91474B5-1843-451C-B373-3ABB7DEC9CA9}"/>
              </a:ext>
            </a:extLst>
          </p:cNvPr>
          <p:cNvPicPr>
            <a:picLocks noChangeAspect="1"/>
          </p:cNvPicPr>
          <p:nvPr/>
        </p:nvPicPr>
        <p:blipFill>
          <a:blip r:embed="rId2"/>
          <a:stretch>
            <a:fillRect/>
          </a:stretch>
        </p:blipFill>
        <p:spPr>
          <a:xfrm>
            <a:off x="2205990" y="853981"/>
            <a:ext cx="7612380" cy="6004019"/>
          </a:xfrm>
          <a:prstGeom prst="rect">
            <a:avLst/>
          </a:prstGeom>
        </p:spPr>
      </p:pic>
    </p:spTree>
    <p:extLst>
      <p:ext uri="{BB962C8B-B14F-4D97-AF65-F5344CB8AC3E}">
        <p14:creationId xmlns:p14="http://schemas.microsoft.com/office/powerpoint/2010/main" val="2978938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2</a:t>
            </a:r>
          </a:p>
        </p:txBody>
      </p:sp>
      <p:pic>
        <p:nvPicPr>
          <p:cNvPr id="3" name="Picture 2">
            <a:extLst>
              <a:ext uri="{FF2B5EF4-FFF2-40B4-BE49-F238E27FC236}">
                <a16:creationId xmlns:a16="http://schemas.microsoft.com/office/drawing/2014/main" id="{22333056-C907-4AAC-836D-0D00A52FAC0C}"/>
              </a:ext>
            </a:extLst>
          </p:cNvPr>
          <p:cNvPicPr>
            <a:picLocks noChangeAspect="1"/>
          </p:cNvPicPr>
          <p:nvPr/>
        </p:nvPicPr>
        <p:blipFill>
          <a:blip r:embed="rId2"/>
          <a:stretch>
            <a:fillRect/>
          </a:stretch>
        </p:blipFill>
        <p:spPr>
          <a:xfrm>
            <a:off x="2648712" y="1143762"/>
            <a:ext cx="6894576" cy="4570476"/>
          </a:xfrm>
          <a:prstGeom prst="rect">
            <a:avLst/>
          </a:prstGeom>
        </p:spPr>
      </p:pic>
    </p:spTree>
    <p:extLst>
      <p:ext uri="{BB962C8B-B14F-4D97-AF65-F5344CB8AC3E}">
        <p14:creationId xmlns:p14="http://schemas.microsoft.com/office/powerpoint/2010/main" val="42366656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3</a:t>
            </a:r>
          </a:p>
        </p:txBody>
      </p:sp>
      <p:pic>
        <p:nvPicPr>
          <p:cNvPr id="4" name="Picture 3">
            <a:extLst>
              <a:ext uri="{FF2B5EF4-FFF2-40B4-BE49-F238E27FC236}">
                <a16:creationId xmlns:a16="http://schemas.microsoft.com/office/drawing/2014/main" id="{2E433A6C-2226-4C0B-9C2A-06D0043A03E9}"/>
              </a:ext>
            </a:extLst>
          </p:cNvPr>
          <p:cNvPicPr>
            <a:picLocks noChangeAspect="1"/>
          </p:cNvPicPr>
          <p:nvPr/>
        </p:nvPicPr>
        <p:blipFill>
          <a:blip r:embed="rId2"/>
          <a:stretch>
            <a:fillRect/>
          </a:stretch>
        </p:blipFill>
        <p:spPr>
          <a:xfrm>
            <a:off x="2997708" y="1198626"/>
            <a:ext cx="6196584" cy="4460748"/>
          </a:xfrm>
          <a:prstGeom prst="rect">
            <a:avLst/>
          </a:prstGeom>
        </p:spPr>
      </p:pic>
    </p:spTree>
    <p:extLst>
      <p:ext uri="{BB962C8B-B14F-4D97-AF65-F5344CB8AC3E}">
        <p14:creationId xmlns:p14="http://schemas.microsoft.com/office/powerpoint/2010/main" val="9694978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4.a</a:t>
            </a:r>
          </a:p>
        </p:txBody>
      </p:sp>
      <p:pic>
        <p:nvPicPr>
          <p:cNvPr id="3" name="Picture 2">
            <a:extLst>
              <a:ext uri="{FF2B5EF4-FFF2-40B4-BE49-F238E27FC236}">
                <a16:creationId xmlns:a16="http://schemas.microsoft.com/office/drawing/2014/main" id="{8D28C684-ED57-4394-A816-5256C6558634}"/>
              </a:ext>
            </a:extLst>
          </p:cNvPr>
          <p:cNvPicPr>
            <a:picLocks noChangeAspect="1"/>
          </p:cNvPicPr>
          <p:nvPr/>
        </p:nvPicPr>
        <p:blipFill>
          <a:blip r:embed="rId2"/>
          <a:stretch>
            <a:fillRect/>
          </a:stretch>
        </p:blipFill>
        <p:spPr>
          <a:xfrm>
            <a:off x="3256788" y="1266444"/>
            <a:ext cx="5678424" cy="4325112"/>
          </a:xfrm>
          <a:prstGeom prst="rect">
            <a:avLst/>
          </a:prstGeom>
        </p:spPr>
      </p:pic>
    </p:spTree>
    <p:extLst>
      <p:ext uri="{BB962C8B-B14F-4D97-AF65-F5344CB8AC3E}">
        <p14:creationId xmlns:p14="http://schemas.microsoft.com/office/powerpoint/2010/main" val="18895532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4.b</a:t>
            </a:r>
          </a:p>
        </p:txBody>
      </p:sp>
      <p:pic>
        <p:nvPicPr>
          <p:cNvPr id="4" name="Picture 3">
            <a:extLst>
              <a:ext uri="{FF2B5EF4-FFF2-40B4-BE49-F238E27FC236}">
                <a16:creationId xmlns:a16="http://schemas.microsoft.com/office/drawing/2014/main" id="{A5C91C7C-2BAE-471D-9401-8DD66D82790E}"/>
              </a:ext>
            </a:extLst>
          </p:cNvPr>
          <p:cNvPicPr>
            <a:picLocks noChangeAspect="1"/>
          </p:cNvPicPr>
          <p:nvPr/>
        </p:nvPicPr>
        <p:blipFill>
          <a:blip r:embed="rId2"/>
          <a:stretch>
            <a:fillRect/>
          </a:stretch>
        </p:blipFill>
        <p:spPr>
          <a:xfrm>
            <a:off x="3384042" y="1247394"/>
            <a:ext cx="5423916" cy="4363212"/>
          </a:xfrm>
          <a:prstGeom prst="rect">
            <a:avLst/>
          </a:prstGeom>
        </p:spPr>
      </p:pic>
    </p:spTree>
    <p:extLst>
      <p:ext uri="{BB962C8B-B14F-4D97-AF65-F5344CB8AC3E}">
        <p14:creationId xmlns:p14="http://schemas.microsoft.com/office/powerpoint/2010/main" val="1036452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5</a:t>
            </a:r>
          </a:p>
        </p:txBody>
      </p:sp>
      <p:pic>
        <p:nvPicPr>
          <p:cNvPr id="3" name="Picture 2">
            <a:extLst>
              <a:ext uri="{FF2B5EF4-FFF2-40B4-BE49-F238E27FC236}">
                <a16:creationId xmlns:a16="http://schemas.microsoft.com/office/drawing/2014/main" id="{1E930777-C253-4AB5-B882-A092A2C33DDD}"/>
              </a:ext>
            </a:extLst>
          </p:cNvPr>
          <p:cNvPicPr>
            <a:picLocks noChangeAspect="1"/>
          </p:cNvPicPr>
          <p:nvPr/>
        </p:nvPicPr>
        <p:blipFill>
          <a:blip r:embed="rId2"/>
          <a:stretch>
            <a:fillRect/>
          </a:stretch>
        </p:blipFill>
        <p:spPr>
          <a:xfrm>
            <a:off x="3393621" y="1328057"/>
            <a:ext cx="5404757" cy="4201886"/>
          </a:xfrm>
          <a:prstGeom prst="rect">
            <a:avLst/>
          </a:prstGeom>
        </p:spPr>
      </p:pic>
    </p:spTree>
    <p:extLst>
      <p:ext uri="{BB962C8B-B14F-4D97-AF65-F5344CB8AC3E}">
        <p14:creationId xmlns:p14="http://schemas.microsoft.com/office/powerpoint/2010/main" val="21849156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6</a:t>
            </a:r>
          </a:p>
        </p:txBody>
      </p:sp>
      <p:pic>
        <p:nvPicPr>
          <p:cNvPr id="3" name="Picture 2">
            <a:extLst>
              <a:ext uri="{FF2B5EF4-FFF2-40B4-BE49-F238E27FC236}">
                <a16:creationId xmlns:a16="http://schemas.microsoft.com/office/drawing/2014/main" id="{AAC838EB-BD37-4FCF-B042-C734F2591022}"/>
              </a:ext>
            </a:extLst>
          </p:cNvPr>
          <p:cNvPicPr>
            <a:picLocks noChangeAspect="1"/>
          </p:cNvPicPr>
          <p:nvPr/>
        </p:nvPicPr>
        <p:blipFill>
          <a:blip r:embed="rId2"/>
          <a:stretch>
            <a:fillRect/>
          </a:stretch>
        </p:blipFill>
        <p:spPr>
          <a:xfrm>
            <a:off x="3323844" y="1298448"/>
            <a:ext cx="5544312" cy="4261104"/>
          </a:xfrm>
          <a:prstGeom prst="rect">
            <a:avLst/>
          </a:prstGeom>
        </p:spPr>
      </p:pic>
    </p:spTree>
    <p:extLst>
      <p:ext uri="{BB962C8B-B14F-4D97-AF65-F5344CB8AC3E}">
        <p14:creationId xmlns:p14="http://schemas.microsoft.com/office/powerpoint/2010/main" val="33378637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8EFD-A5CC-4385-9FFE-AD350BC57B5B}"/>
              </a:ext>
            </a:extLst>
          </p:cNvPr>
          <p:cNvSpPr>
            <a:spLocks noGrp="1"/>
          </p:cNvSpPr>
          <p:nvPr>
            <p:ph type="title"/>
          </p:nvPr>
        </p:nvSpPr>
        <p:spPr/>
        <p:txBody>
          <a:bodyPr/>
          <a:lstStyle/>
          <a:p>
            <a:r>
              <a:rPr lang="en-US" dirty="0"/>
              <a:t>Figure 7</a:t>
            </a:r>
          </a:p>
        </p:txBody>
      </p:sp>
      <p:pic>
        <p:nvPicPr>
          <p:cNvPr id="3" name="Picture 2">
            <a:extLst>
              <a:ext uri="{FF2B5EF4-FFF2-40B4-BE49-F238E27FC236}">
                <a16:creationId xmlns:a16="http://schemas.microsoft.com/office/drawing/2014/main" id="{884AF2AB-4F36-4C5A-BA50-FFA1AF1D61DF}"/>
              </a:ext>
            </a:extLst>
          </p:cNvPr>
          <p:cNvPicPr>
            <a:picLocks noChangeAspect="1"/>
          </p:cNvPicPr>
          <p:nvPr/>
        </p:nvPicPr>
        <p:blipFill>
          <a:blip r:embed="rId2"/>
          <a:stretch>
            <a:fillRect/>
          </a:stretch>
        </p:blipFill>
        <p:spPr>
          <a:xfrm>
            <a:off x="3300984" y="1228344"/>
            <a:ext cx="5590032" cy="4401312"/>
          </a:xfrm>
          <a:prstGeom prst="rect">
            <a:avLst/>
          </a:prstGeom>
        </p:spPr>
      </p:pic>
    </p:spTree>
    <p:extLst>
      <p:ext uri="{BB962C8B-B14F-4D97-AF65-F5344CB8AC3E}">
        <p14:creationId xmlns:p14="http://schemas.microsoft.com/office/powerpoint/2010/main" val="1055508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6829-6FAB-480E-A094-5B85B58A8F6E}"/>
              </a:ext>
            </a:extLst>
          </p:cNvPr>
          <p:cNvSpPr>
            <a:spLocks noGrp="1"/>
          </p:cNvSpPr>
          <p:nvPr>
            <p:ph type="title"/>
          </p:nvPr>
        </p:nvSpPr>
        <p:spPr>
          <a:xfrm>
            <a:off x="838200" y="1"/>
            <a:ext cx="10515600" cy="1690688"/>
          </a:xfrm>
        </p:spPr>
        <p:txBody>
          <a:bodyPr>
            <a:normAutofit fontScale="90000"/>
          </a:bodyPr>
          <a:lstStyle/>
          <a:p>
            <a:r>
              <a:rPr lang="en-US" dirty="0"/>
              <a:t>Discuss Agenda Item: </a:t>
            </a:r>
            <a:r>
              <a:rPr lang="en-US" sz="4400" dirty="0"/>
              <a:t>Follow-up from February WG meeting on </a:t>
            </a:r>
            <a:r>
              <a:rPr lang="en-US" sz="4400" dirty="0" err="1"/>
              <a:t>Fmsy</a:t>
            </a:r>
            <a:r>
              <a:rPr lang="en-US" sz="4400" dirty="0"/>
              <a:t> AGEPRO and SS3 runs</a:t>
            </a:r>
            <a:br>
              <a:rPr lang="en-US" sz="4400" dirty="0"/>
            </a:br>
            <a:endParaRPr lang="en-US" dirty="0"/>
          </a:p>
        </p:txBody>
      </p:sp>
      <p:sp>
        <p:nvSpPr>
          <p:cNvPr id="3" name="Content Placeholder 2">
            <a:extLst>
              <a:ext uri="{FF2B5EF4-FFF2-40B4-BE49-F238E27FC236}">
                <a16:creationId xmlns:a16="http://schemas.microsoft.com/office/drawing/2014/main" id="{422FE3BB-3174-492B-BF79-BB945C5F43DE}"/>
              </a:ext>
            </a:extLst>
          </p:cNvPr>
          <p:cNvSpPr>
            <a:spLocks noGrp="1"/>
          </p:cNvSpPr>
          <p:nvPr>
            <p:ph idx="1"/>
          </p:nvPr>
        </p:nvSpPr>
        <p:spPr>
          <a:xfrm>
            <a:off x="0" y="1195338"/>
            <a:ext cx="12192000" cy="5662661"/>
          </a:xfrm>
        </p:spPr>
        <p:txBody>
          <a:bodyPr/>
          <a:lstStyle/>
          <a:p>
            <a:r>
              <a:rPr lang="en-US" dirty="0"/>
              <a:t>Resolving 2 issues led to both SS3 and AGEPRO deterministic projections of median spawning biomass at </a:t>
            </a:r>
            <a:r>
              <a:rPr lang="en-US" dirty="0" err="1"/>
              <a:t>Fmsy</a:t>
            </a:r>
            <a:r>
              <a:rPr lang="en-US" dirty="0"/>
              <a:t> approximately equal to </a:t>
            </a:r>
            <a:r>
              <a:rPr lang="en-US" dirty="0" err="1"/>
              <a:t>SSBmsy</a:t>
            </a:r>
            <a:r>
              <a:rPr lang="en-US" dirty="0"/>
              <a:t> with relative errors in 2034 of:</a:t>
            </a:r>
          </a:p>
          <a:p>
            <a:pPr lvl="1">
              <a:buFont typeface="Courier New" panose="02070309020205020404" pitchFamily="49" charset="0"/>
              <a:buChar char="o"/>
            </a:pPr>
            <a:r>
              <a:rPr lang="en-US" dirty="0"/>
              <a:t> 8.0% for SS3</a:t>
            </a:r>
          </a:p>
          <a:p>
            <a:pPr lvl="1">
              <a:buFont typeface="Courier New" panose="02070309020205020404" pitchFamily="49" charset="0"/>
              <a:buChar char="o"/>
            </a:pPr>
            <a:r>
              <a:rPr lang="en-US" dirty="0"/>
              <a:t> 8.7% for AGEPRO</a:t>
            </a:r>
          </a:p>
          <a:p>
            <a:r>
              <a:rPr lang="en-US" dirty="0"/>
              <a:t>SS3 and AGEPRO deterministic projections are consistent and produce median SSBs about 9% above the point estimate of </a:t>
            </a:r>
            <a:r>
              <a:rPr lang="en-US" dirty="0" err="1"/>
              <a:t>SSBmsy</a:t>
            </a:r>
            <a:r>
              <a:rPr lang="en-US"/>
              <a:t> </a:t>
            </a:r>
            <a:endParaRPr lang="en-US" dirty="0"/>
          </a:p>
          <a:p>
            <a:pPr>
              <a:buFont typeface="Wingdings" panose="05000000000000000000" pitchFamily="2" charset="2"/>
              <a:buChar char="Ø"/>
            </a:pPr>
            <a:r>
              <a:rPr lang="en-US" dirty="0"/>
              <a:t> Discussion Points</a:t>
            </a:r>
          </a:p>
        </p:txBody>
      </p:sp>
    </p:spTree>
    <p:extLst>
      <p:ext uri="{BB962C8B-B14F-4D97-AF65-F5344CB8AC3E}">
        <p14:creationId xmlns:p14="http://schemas.microsoft.com/office/powerpoint/2010/main" val="2054076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Default Design">
  <a:themeElements>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bg1"/>
            </a:solidFill>
            <a:effectLst/>
            <a:latin typeface="Tahoma" pitchFamily="34" charset="0"/>
          </a:defRPr>
        </a:defPPr>
      </a:lstStyle>
    </a:lnDef>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2632</Words>
  <Application>Microsoft Office PowerPoint</Application>
  <PresentationFormat>Widescreen</PresentationFormat>
  <Paragraphs>366</Paragraphs>
  <Slides>86</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86</vt:i4>
      </vt:variant>
    </vt:vector>
  </HeadingPairs>
  <TitlesOfParts>
    <vt:vector size="95" baseType="lpstr">
      <vt:lpstr>Arial</vt:lpstr>
      <vt:lpstr>Calibri</vt:lpstr>
      <vt:lpstr>Calibri Light</vt:lpstr>
      <vt:lpstr>Courier New</vt:lpstr>
      <vt:lpstr>Tahoma</vt:lpstr>
      <vt:lpstr>Times New Roman</vt:lpstr>
      <vt:lpstr>Wingdings</vt:lpstr>
      <vt:lpstr>Office Theme</vt:lpstr>
      <vt:lpstr>3_Default Design</vt:lpstr>
      <vt:lpstr>WCNPO Striped Marlin Rebuilding Plan Analyses</vt:lpstr>
      <vt:lpstr>ISC BillFish Working Group Agenda Topics</vt:lpstr>
      <vt:lpstr>Item 1. Revisit SS3 and AGEPRO Deterministic Projections with Fitted Stock-Recruitment Curve at F = Fmsy</vt:lpstr>
      <vt:lpstr>Background: SS3 and AGEPRO Deterministic Projections</vt:lpstr>
      <vt:lpstr>Rethinking why SSB projections at Fmsy did not approach SSBmsy</vt:lpstr>
      <vt:lpstr>The second issue</vt:lpstr>
      <vt:lpstr>SSB at F=Fmsy Projection from 6-Feb-2024 WG Meeting</vt:lpstr>
      <vt:lpstr>SSB at F=Fmsy Projection with 2 Issues Resolved</vt:lpstr>
      <vt:lpstr>Discuss Agenda Item: Follow-up from February WG meeting on Fmsy AGEPRO and SS3 runs </vt:lpstr>
      <vt:lpstr>Discuss Agenda Item 1: Further Follow-up from February WG meeting on AGEPRO and SS3 Comparison </vt:lpstr>
      <vt:lpstr>Comparison 1. Low Recruitment at Quota = 2300 mt</vt:lpstr>
      <vt:lpstr>Comparison 2. SRR Recruitment at Quota = 2300 mt</vt:lpstr>
      <vt:lpstr>Comparison 3. Low Recruitment at F = Fmsy</vt:lpstr>
      <vt:lpstr>Comparison 4. SRR Recruitment at F = Fmsy</vt:lpstr>
      <vt:lpstr>Item 2. Finalize the initial set of projections to be run for the April WG meeting</vt:lpstr>
      <vt:lpstr>PowerPoint Presentation</vt:lpstr>
      <vt:lpstr>PowerPoint Presentation</vt:lpstr>
      <vt:lpstr>Patterns in proportion of total F by fleet group</vt:lpstr>
      <vt:lpstr>Patterns in average fishery selectivity at age from SS3</vt:lpstr>
      <vt:lpstr>Patterns in catch mean weight at age from SS3</vt:lpstr>
      <vt:lpstr>WCNPO Striped Marlin Rebuilding Plan Requirements</vt:lpstr>
      <vt:lpstr>Preliminary Rebuilding Analyses</vt:lpstr>
      <vt:lpstr>Preliminary Rebuilding Analysis Attributes</vt:lpstr>
      <vt:lpstr>Some Results for Comparing Projections AGEPRO &amp; SS3</vt:lpstr>
      <vt:lpstr>PowerPoint Presentation</vt:lpstr>
      <vt:lpstr>PowerPoint Presentation</vt:lpstr>
      <vt:lpstr>2-Phase Rebuilding Strategy</vt:lpstr>
      <vt:lpstr>PowerPoint Presentation</vt:lpstr>
      <vt:lpstr>PowerPoint Presentation</vt:lpstr>
      <vt:lpstr>Rebuilding Trajectory at Constant F = 0.373</vt:lpstr>
      <vt:lpstr>Rebuilding Trajectory at Constant Quota = 2175 mt</vt:lpstr>
      <vt:lpstr>Rebuilding Trajectory at Phased F = (0.55, 0.37)</vt:lpstr>
      <vt:lpstr>Rebuilding Trajectory at Phased Q = (2400, 2150) mt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Constant F to Achieve Target is Frebuild=0.34</vt:lpstr>
      <vt:lpstr>Spawning Biomass Distribution at Frebuild=0.34</vt:lpstr>
      <vt:lpstr>Constant Fmsy = 0.63</vt:lpstr>
      <vt:lpstr>Spawning Biomass Distribution at Fmsy = 0.63</vt:lpstr>
      <vt:lpstr>Constant Quota to Achieve Target is Qrebuild=2125 mt</vt:lpstr>
      <vt:lpstr>Spawning Biomass Distribution at Qrebuild=2125 mt</vt:lpstr>
      <vt:lpstr>Phased F to Achieve Target is F=(0.48, 0.33)</vt:lpstr>
      <vt:lpstr>Phased Quota to Achieve Target is Q=(2400, 2100) mt</vt:lpstr>
      <vt:lpstr>Spawning Biomass Distribution at Phased Q=(2400, 2100) mt</vt:lpstr>
      <vt:lpstr>Comparison of Harvest Scenarios</vt:lpstr>
      <vt:lpstr>Comparison of Spawning Biomass Distributions</vt:lpstr>
      <vt:lpstr>Comparison of Trends in Rebuilding Probability</vt:lpstr>
      <vt:lpstr>Comparison of Trends in Overfishing Probability</vt:lpstr>
      <vt:lpstr>Discuss Agenda Item 2 : Finalize the initial set of projections  </vt:lpstr>
      <vt:lpstr>Item 3. Agree upon the recruitment scenario(s) for the WCNPO striped marlin rebuilding projections  </vt:lpstr>
      <vt:lpstr>Background: 2023 Striped Marlin Spawning Biomass</vt:lpstr>
      <vt:lpstr>PowerPoint Presentation</vt:lpstr>
      <vt:lpstr>PowerPoint Presentation</vt:lpstr>
      <vt:lpstr>Residual Patterns for Recruitment</vt:lpstr>
      <vt:lpstr>Residual Patterns for Recruitment</vt:lpstr>
      <vt:lpstr>PDO: Medium-Term Environmental Forcing</vt:lpstr>
      <vt:lpstr>Temporal Change in WCNPO Striped Marlin Recruitment</vt:lpstr>
      <vt:lpstr>Estimating When the Change Occurred</vt:lpstr>
      <vt:lpstr>Recruitment: Estimating When the Change Occurred</vt:lpstr>
      <vt:lpstr>Spawning Stock Biomass: Change Points</vt:lpstr>
      <vt:lpstr>PowerPoint Presentation</vt:lpstr>
      <vt:lpstr>Preliminary Recruitment Models for Projections</vt:lpstr>
      <vt:lpstr>Preliminary Recruitment Models for Projections</vt:lpstr>
      <vt:lpstr>Preliminary Recruitment Models for Projections</vt:lpstr>
      <vt:lpstr>PowerPoint Presentation</vt:lpstr>
      <vt:lpstr>Set Recruitment Model Weights</vt:lpstr>
      <vt:lpstr>Recruitment Predictions for Age-1 in 2020 and 2021 to Calculate Mean Squared Error and Inverse Variance Weights for each Recruitment Model</vt:lpstr>
      <vt:lpstr>Recruitment Predictions for Age-1 in 2020 and 2021 to Calculate Mean Squared Error and Inverse Variance Weights for each Recruitment Model</vt:lpstr>
      <vt:lpstr>Results of Reweighting Based on the Estimated Standard Error of the Point Estimate of Recruitment: Calculate Weights for 2020-2021 Based on Variance of Recruitment</vt:lpstr>
      <vt:lpstr>Results of Reweighting Based on the Estimated Standard Error of the Point Estimate of Recruitment: Combining the Annual Weights with the Inverse Variance Predictive Accuracy Weights</vt:lpstr>
      <vt:lpstr>Discuss Agenda Item 3: Agree upon the recruitment scenario(s) for the WCNPO striped marlin rebuilding projections  </vt:lpstr>
      <vt:lpstr>PowerPoint Presentation</vt:lpstr>
      <vt:lpstr>Auxiliary Slides</vt:lpstr>
      <vt:lpstr>Figure 1</vt:lpstr>
      <vt:lpstr>Figure 2</vt:lpstr>
      <vt:lpstr>Figure 3</vt:lpstr>
      <vt:lpstr>Figure 4.a</vt:lpstr>
      <vt:lpstr>Figure 4.b</vt:lpstr>
      <vt:lpstr>Figure 5</vt:lpstr>
      <vt:lpstr>Figure 6</vt:lpstr>
      <vt:lpstr>Figure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WCNPO Striped Marlin Rebuilding Plan</dc:title>
  <dc:creator>Jon Brodziak</dc:creator>
  <cp:lastModifiedBy>Jon Brodziak</cp:lastModifiedBy>
  <cp:revision>234</cp:revision>
  <dcterms:created xsi:type="dcterms:W3CDTF">2024-03-07T23:45:04Z</dcterms:created>
  <dcterms:modified xsi:type="dcterms:W3CDTF">2024-04-12T00:27:33Z</dcterms:modified>
</cp:coreProperties>
</file>