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3"/>
  </p:notesMasterIdLst>
  <p:sldIdLst>
    <p:sldId id="256" r:id="rId3"/>
    <p:sldId id="715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1" r:id="rId14"/>
    <p:sldId id="652" r:id="rId15"/>
    <p:sldId id="653" r:id="rId16"/>
    <p:sldId id="654" r:id="rId17"/>
    <p:sldId id="655" r:id="rId18"/>
    <p:sldId id="656" r:id="rId19"/>
    <p:sldId id="657" r:id="rId20"/>
    <p:sldId id="658" r:id="rId21"/>
    <p:sldId id="659" r:id="rId22"/>
    <p:sldId id="660" r:id="rId23"/>
    <p:sldId id="661" r:id="rId24"/>
    <p:sldId id="716" r:id="rId25"/>
    <p:sldId id="666" r:id="rId26"/>
    <p:sldId id="667" r:id="rId27"/>
    <p:sldId id="668" r:id="rId28"/>
    <p:sldId id="662" r:id="rId29"/>
    <p:sldId id="663" r:id="rId30"/>
    <p:sldId id="664" r:id="rId31"/>
    <p:sldId id="669" r:id="rId32"/>
    <p:sldId id="670" r:id="rId33"/>
    <p:sldId id="671" r:id="rId34"/>
    <p:sldId id="675" r:id="rId35"/>
    <p:sldId id="676" r:id="rId36"/>
    <p:sldId id="677" r:id="rId37"/>
    <p:sldId id="712" r:id="rId38"/>
    <p:sldId id="679" r:id="rId39"/>
    <p:sldId id="680" r:id="rId40"/>
    <p:sldId id="681" r:id="rId41"/>
    <p:sldId id="682" r:id="rId42"/>
    <p:sldId id="683" r:id="rId43"/>
    <p:sldId id="684" r:id="rId44"/>
    <p:sldId id="713" r:id="rId45"/>
    <p:sldId id="685" r:id="rId46"/>
    <p:sldId id="686" r:id="rId47"/>
    <p:sldId id="687" r:id="rId48"/>
    <p:sldId id="688" r:id="rId49"/>
    <p:sldId id="689" r:id="rId50"/>
    <p:sldId id="678" r:id="rId51"/>
    <p:sldId id="672" r:id="rId52"/>
    <p:sldId id="690" r:id="rId53"/>
    <p:sldId id="691" r:id="rId54"/>
    <p:sldId id="692" r:id="rId55"/>
    <p:sldId id="693" r:id="rId56"/>
    <p:sldId id="694" r:id="rId57"/>
    <p:sldId id="695" r:id="rId58"/>
    <p:sldId id="696" r:id="rId59"/>
    <p:sldId id="697" r:id="rId60"/>
    <p:sldId id="698" r:id="rId61"/>
    <p:sldId id="700" r:id="rId62"/>
    <p:sldId id="701" r:id="rId63"/>
    <p:sldId id="702" r:id="rId64"/>
    <p:sldId id="703" r:id="rId65"/>
    <p:sldId id="704" r:id="rId66"/>
    <p:sldId id="707" r:id="rId67"/>
    <p:sldId id="708" r:id="rId68"/>
    <p:sldId id="709" r:id="rId69"/>
    <p:sldId id="711" r:id="rId70"/>
    <p:sldId id="710" r:id="rId71"/>
    <p:sldId id="705" r:id="rId72"/>
    <p:sldId id="706" r:id="rId73"/>
    <p:sldId id="699" r:id="rId74"/>
    <p:sldId id="605" r:id="rId75"/>
    <p:sldId id="714" r:id="rId76"/>
    <p:sldId id="388" r:id="rId77"/>
    <p:sldId id="389" r:id="rId78"/>
    <p:sldId id="391" r:id="rId79"/>
    <p:sldId id="392" r:id="rId80"/>
    <p:sldId id="393" r:id="rId81"/>
    <p:sldId id="394" r:id="rId82"/>
    <p:sldId id="395" r:id="rId83"/>
    <p:sldId id="303" r:id="rId84"/>
    <p:sldId id="396" r:id="rId85"/>
    <p:sldId id="397" r:id="rId86"/>
    <p:sldId id="398" r:id="rId87"/>
    <p:sldId id="401" r:id="rId88"/>
    <p:sldId id="399" r:id="rId89"/>
    <p:sldId id="400" r:id="rId90"/>
    <p:sldId id="403" r:id="rId91"/>
    <p:sldId id="402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0226-203C-452C-BE1C-765AD42D7DB5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112-0B64-44ED-AA6C-403D96779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</a:rPr>
              <a:t>Thanks and Mahalo!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13A4A-995D-43F3-8B89-C5744F4245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A8AF-35D9-43EB-BDD1-EE018E06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932EE-F0DB-419D-BEB6-54ACA8BC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178E-6B40-4CA8-A015-6756E778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322F-2296-43E3-B739-5710892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41BF-B53E-43A7-8590-B19C96D3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3C2C-FD9D-4335-B10C-78884C7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D839A-1CAD-4173-92F3-8444FA59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1495-2ADB-497C-AD5F-4AFBD3BC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785C5-E033-458A-A7B6-48392FF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B58D-B2BC-499B-98B0-35BD854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AD444-9430-4E3B-9A04-DF97EE82C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F3F05-0845-4A92-9E18-1A96E25E9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7218-071E-41A0-BF82-9D399894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B42F-5ED0-4BC8-AAE7-6B63C4BE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6F93-B95B-4051-AC4C-676988FE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59" indent="0" algn="ctr">
              <a:buNone/>
              <a:defRPr/>
            </a:lvl2pPr>
            <a:lvl3pPr marL="914116" indent="0" algn="ctr">
              <a:buNone/>
              <a:defRPr/>
            </a:lvl3pPr>
            <a:lvl4pPr marL="1371174" indent="0" algn="ctr">
              <a:buNone/>
              <a:defRPr/>
            </a:lvl4pPr>
            <a:lvl5pPr marL="1828231" indent="0" algn="ctr">
              <a:buNone/>
              <a:defRPr/>
            </a:lvl5pPr>
            <a:lvl6pPr marL="2285289" indent="0" algn="ctr">
              <a:buNone/>
              <a:defRPr/>
            </a:lvl6pPr>
            <a:lvl7pPr marL="2742346" indent="0" algn="ctr">
              <a:buNone/>
              <a:defRPr/>
            </a:lvl7pPr>
            <a:lvl8pPr marL="3199404" indent="0" algn="ctr">
              <a:buNone/>
              <a:defRPr/>
            </a:lvl8pPr>
            <a:lvl9pPr marL="3656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01943-63D8-41E4-8E96-97342B9B8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66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996E-7702-4F59-B4D7-544DC9EA3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22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6" indent="0">
              <a:buNone/>
              <a:defRPr sz="1600"/>
            </a:lvl3pPr>
            <a:lvl4pPr marL="1371174" indent="0">
              <a:buNone/>
              <a:defRPr sz="1400"/>
            </a:lvl4pPr>
            <a:lvl5pPr marL="1828231" indent="0">
              <a:buNone/>
              <a:defRPr sz="1400"/>
            </a:lvl5pPr>
            <a:lvl6pPr marL="2285289" indent="0">
              <a:buNone/>
              <a:defRPr sz="1400"/>
            </a:lvl6pPr>
            <a:lvl7pPr marL="2742346" indent="0">
              <a:buNone/>
              <a:defRPr sz="1400"/>
            </a:lvl7pPr>
            <a:lvl8pPr marL="3199404" indent="0">
              <a:buNone/>
              <a:defRPr sz="1400"/>
            </a:lvl8pPr>
            <a:lvl9pPr marL="365646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2941C-9BAC-4393-B2F0-5E23A1354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16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92861-0BC4-4DBE-89B9-8974DC47B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666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7652-28F1-4268-BDDC-9A9E4B4508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15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AD91-612F-4716-BCE3-3B7D9A5B4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614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BC69F-72B5-430F-88C6-51C97D2A1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75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9470D-BA5D-4F3D-B07F-67EA014B1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66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7861-5D2F-438A-861C-6EF767CC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758E-386E-459E-BEAC-687B5BB1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A600-4A80-4E1E-92B5-FFCE887E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F193-F7BD-45F6-AAF4-221CA033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B59-D30B-4EF2-8405-469D60AA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9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6" indent="0">
              <a:buNone/>
              <a:defRPr sz="2400"/>
            </a:lvl3pPr>
            <a:lvl4pPr marL="1371174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6" indent="0">
              <a:buNone/>
              <a:defRPr sz="2000"/>
            </a:lvl7pPr>
            <a:lvl8pPr marL="3199404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93D5-2A5F-4DD5-A45C-287E20B7E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785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280C1-4682-4AC7-B936-5DD01819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763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AE942-66EF-4F9F-9EBF-6FAE0CE53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835A-4456-4582-88C0-6579787A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69CE7-F127-41F0-BF31-2AD818E5A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BEA5-BAAE-46DE-BD0B-57245D43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3805-5B50-4D4D-B29D-EA427057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5BB1-EA3B-4C9F-9D76-F5CA8E33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F8E7-A7E6-447A-B461-E02265BD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BD66-FBA5-457F-97AC-C50C452A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96FB7-3B90-4479-96C2-F035F458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EAC9-5DD7-4A4B-AE4E-0DF56198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C00E-950F-4227-8779-4411C32E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B5B2-0CAF-4B38-83D7-4F050B13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0B6D-8B99-4810-921D-05AAD63C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6B1A-A99A-4515-9C48-CEADA7CA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7ABE-EFAA-42A7-8594-8680AA5C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6724A-E312-4967-B4BA-0D041DC51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EEEC4-2D0D-4BD6-8482-663A46B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4CB63-3C8C-4921-A7C8-AB3E7EF7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AD668-4587-4117-A468-65CF9B4B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C7628-EDAB-4A80-B2D7-95F625E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9D48-3EFE-4B17-9A4A-D98A869E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911D-7B06-4FCF-BDA5-8E2B7D71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C6568-C59D-4FA0-8543-C822ECF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10E35-0790-4EE7-A38C-2EBC6070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816F9-059E-4252-A804-5F90206F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FBA82-20F8-47C9-8338-DC18AB53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2589-209E-407A-A74F-9009EF8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4877-1AE6-46BB-86BD-02F87806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7819-43D4-4CB5-995B-576B930A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7607-F3CE-42AC-B020-2823CD12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DFD5-E9F6-40D3-8EE7-04710922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895D-2CD8-451A-8D2F-BBDF7B57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5B34-0DEC-4661-85BE-BB41B84F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6581-10F3-4595-BE5E-A4CF0C1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DAC55-BDBC-4B47-BEA5-83BD0CE5E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BAB3D-4393-4C97-A026-FAEB8BCB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30AEB-2532-460A-8F3E-271DFF47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F492-3628-41D2-8B20-4588AA11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A154-2FBA-4D3B-8914-455669B1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7226F-05E2-42DA-8B90-8C4D6E22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B277B-B8A8-47E3-9FCB-2D9A6B23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EF47-719E-4E64-8CEE-7CAC6BFC5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4201-7C75-407E-9789-17AED4E59DBB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E485-DAC7-43D8-A172-F4D6DADEA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2FE7-288A-4941-BC30-CFCF3883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EB28E"/>
            </a:gs>
            <a:gs pos="100000">
              <a:srgbClr val="CC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F41F546F-FEB9-4ED1-87EF-1410EBEFE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80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05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11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17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23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3818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876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7934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4991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n.Brodziak@NOA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FSCstockassessments/2024-WCNPO-MLS-Rebuilding" TargetMode="External"/><Relationship Id="rId2" Type="http://schemas.openxmlformats.org/officeDocument/2006/relationships/hyperlink" Target="https://drive.google.com/drive/folders/1vNBZWGnTDX9_wl-RByhKqA40jsHUOJC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gi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2024-WCNPO-MLS-Rebuilding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5728-16B3-4EC5-A349-B7A27D198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814" y="565608"/>
            <a:ext cx="10096108" cy="1857081"/>
          </a:xfrm>
        </p:spPr>
        <p:txBody>
          <a:bodyPr>
            <a:normAutofit/>
          </a:bodyPr>
          <a:lstStyle/>
          <a:p>
            <a:r>
              <a:rPr lang="en-US" dirty="0"/>
              <a:t>Rebuilding Plan Scenarios for Striped Marlin in the WCNPO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BD301-D1B6-4894-9ADA-28EDAC785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ISC Billfish Working Group</a:t>
            </a:r>
          </a:p>
          <a:p>
            <a:r>
              <a:rPr lang="en-US" dirty="0"/>
              <a:t>Jon </a:t>
            </a:r>
            <a:r>
              <a:rPr lang="en-US" dirty="0" err="1"/>
              <a:t>Brodziak</a:t>
            </a:r>
            <a:endParaRPr lang="en-US" dirty="0"/>
          </a:p>
          <a:p>
            <a:r>
              <a:rPr lang="en-US" dirty="0">
                <a:hlinkClick r:id="rId3"/>
              </a:rPr>
              <a:t>Jon.Brodziak@NOAA.GOV</a:t>
            </a:r>
            <a:r>
              <a:rPr lang="en-US" dirty="0"/>
              <a:t> </a:t>
            </a:r>
          </a:p>
          <a:p>
            <a:r>
              <a:rPr lang="en-US" dirty="0"/>
              <a:t>22-April-2024</a:t>
            </a:r>
          </a:p>
        </p:txBody>
      </p:sp>
    </p:spTree>
    <p:extLst>
      <p:ext uri="{BB962C8B-B14F-4D97-AF65-F5344CB8AC3E}">
        <p14:creationId xmlns:p14="http://schemas.microsoft.com/office/powerpoint/2010/main" val="25983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ECDFs of Recruitment for Short- and Medium-Term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11D98-638E-40F0-995E-69CE41B7B0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15" y="980389"/>
            <a:ext cx="7748833" cy="5877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10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Trends in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7238F-0B1E-4F06-BE3C-84338EE0FC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14" y="895547"/>
            <a:ext cx="8993171" cy="5962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85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Change Point in 1993 for Recruitment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1A7BF-1B61-4B6E-BBC3-D97C406EA0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6277" y="1105191"/>
            <a:ext cx="8946037" cy="5811625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0AE50145-4332-4F51-A76D-12029A1B43C3}"/>
              </a:ext>
            </a:extLst>
          </p:cNvPr>
          <p:cNvSpPr txBox="1"/>
          <p:nvPr/>
        </p:nvSpPr>
        <p:spPr>
          <a:xfrm>
            <a:off x="4468305" y="4336432"/>
            <a:ext cx="1260049" cy="348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CP=1993</a:t>
            </a:r>
            <a:endParaRPr lang="en-US" sz="2000" b="1" dirty="0">
              <a:effectLst/>
              <a:latin typeface="Cambria" panose="02040503050406030204" pitchFamily="18" charset="0"/>
              <a:ea typeface="Yu Mincho" panose="02020400000000000000" pitchFamily="18" charset="-128"/>
              <a:cs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05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Change Point in 1995 for Spawning Stock Biomass Series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9FD1E70F-D5C0-4F3E-80BF-81BEB32A0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73897" y="886120"/>
            <a:ext cx="7635711" cy="59718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09AF6CAA-5717-4D6C-8483-EBDE941A1186}"/>
              </a:ext>
            </a:extLst>
          </p:cNvPr>
          <p:cNvSpPr txBox="1"/>
          <p:nvPr/>
        </p:nvSpPr>
        <p:spPr>
          <a:xfrm>
            <a:off x="4362665" y="4769963"/>
            <a:ext cx="1387685" cy="499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CP</a:t>
            </a:r>
            <a:r>
              <a:rPr lang="en-US" sz="2000" b="1" kern="1200" baseline="-250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sz="2000" b="1" kern="12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=1995</a:t>
            </a:r>
            <a:endParaRPr lang="en-US" sz="2000" b="1" dirty="0">
              <a:effectLst/>
              <a:latin typeface="Cambria" panose="02040503050406030204" pitchFamily="18" charset="0"/>
              <a:ea typeface="Yu Mincho" panose="02020400000000000000" pitchFamily="18" charset="-128"/>
              <a:cs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41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0"/>
            <a:ext cx="11010508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of 5-Year Moving Averages of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C9B14-950E-406F-A766-69EF2C0F49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45" y="1168924"/>
            <a:ext cx="8408710" cy="5689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448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129A0-B998-4EDA-85A7-D78D0AA37F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21" y="1055803"/>
            <a:ext cx="8144758" cy="58021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379FC8-A553-4B3E-A656-1B8C6472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301979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of 20-Year Moving Averages of Recruitment</a:t>
            </a:r>
          </a:p>
        </p:txBody>
      </p:sp>
    </p:spTree>
    <p:extLst>
      <p:ext uri="{BB962C8B-B14F-4D97-AF65-F5344CB8AC3E}">
        <p14:creationId xmlns:p14="http://schemas.microsoft.com/office/powerpoint/2010/main" val="285501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Residuals of Medium-Term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7DAE9-DD39-4A37-85AF-A67D11D6E5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53" y="1084083"/>
            <a:ext cx="7513162" cy="577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50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D07C6-A8D3-4EE9-82CE-E145C0990D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9" y="914401"/>
            <a:ext cx="857839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DE6EFF-113A-4999-B23C-AFD080DA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Residuals of Short-Term Model</a:t>
            </a:r>
          </a:p>
        </p:txBody>
      </p:sp>
    </p:spTree>
    <p:extLst>
      <p:ext uri="{BB962C8B-B14F-4D97-AF65-F5344CB8AC3E}">
        <p14:creationId xmlns:p14="http://schemas.microsoft.com/office/powerpoint/2010/main" val="268153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94944-2F47-4788-AD74-A0212FC6BA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52" y="914401"/>
            <a:ext cx="8502978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BA7374-AD05-4D4C-90C6-1E802115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0"/>
            <a:ext cx="11340446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Residuals of Long-Term, or SRR Model</a:t>
            </a:r>
          </a:p>
        </p:txBody>
      </p:sp>
    </p:spTree>
    <p:extLst>
      <p:ext uri="{BB962C8B-B14F-4D97-AF65-F5344CB8AC3E}">
        <p14:creationId xmlns:p14="http://schemas.microsoft.com/office/powerpoint/2010/main" val="224107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Squared Prediction Error by Recruitment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01A04-8473-40A7-B254-8FDD68F2C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798" y="1121790"/>
            <a:ext cx="8512404" cy="5736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2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37F0-185D-434E-9081-C2F3E94F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84841"/>
            <a:ext cx="10515600" cy="879983"/>
          </a:xfrm>
        </p:spPr>
        <p:txBody>
          <a:bodyPr/>
          <a:lstStyle/>
          <a:p>
            <a:r>
              <a:rPr lang="en-US" dirty="0"/>
              <a:t>Open Science for BILLWG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D5FF-3CCA-41F4-9642-B8674674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9366"/>
            <a:ext cx="12192000" cy="5798633"/>
          </a:xfrm>
        </p:spPr>
        <p:txBody>
          <a:bodyPr>
            <a:normAutofit/>
          </a:bodyPr>
          <a:lstStyle/>
          <a:p>
            <a:r>
              <a:rPr lang="en-US" dirty="0"/>
              <a:t>This presentation is on BILLWG google drive at: </a:t>
            </a:r>
            <a:r>
              <a:rPr lang="en-US" dirty="0">
                <a:hlinkClick r:id="rId2"/>
              </a:rPr>
              <a:t>https://drive.google.com/drive/folders/1vNBZWGnTDX9_wl-RByhKqA40jsHUOJCy</a:t>
            </a:r>
            <a:r>
              <a:rPr lang="en-US" dirty="0"/>
              <a:t> </a:t>
            </a:r>
          </a:p>
          <a:p>
            <a:r>
              <a:rPr lang="en-US" dirty="0"/>
              <a:t>To access results, download GitHub repository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https://github.com/PIFSCstockassessments/2024-WCNPO-MLS-Rebuilding</a:t>
            </a:r>
            <a:endParaRPr lang="en-US" dirty="0"/>
          </a:p>
          <a:p>
            <a:r>
              <a:rPr lang="en-US" dirty="0"/>
              <a:t>Base case projection input files (3-recruitment models with 2-year out-of-sample weights) are in ~/2024 Results/base-runs</a:t>
            </a:r>
          </a:p>
          <a:p>
            <a:r>
              <a:rPr lang="en-US" dirty="0"/>
              <a:t>Medium-term recruitment model results are in ~/2024 Results/medium-term-runs</a:t>
            </a:r>
          </a:p>
          <a:p>
            <a:r>
              <a:rPr lang="en-US" dirty="0"/>
              <a:t>Short-term recruitment model results are in ~/2024 Results/short-term-runs</a:t>
            </a:r>
          </a:p>
          <a:p>
            <a:r>
              <a:rPr lang="en-US" dirty="0"/>
              <a:t>Long-term recruitment model results are in ~/2024 Results/long-term-runs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9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Annual Inverse Error-Variance Weights by Recruitment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8ACDD-F414-4FB6-BB97-1F9C354C3F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6" y="999241"/>
            <a:ext cx="7993928" cy="585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53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234D6-0CC4-4DD3-8107-0A060E3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Annual Inverse Error-Variance Weights by Recruitment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2DE5D-F221-403A-92D8-749C7077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16" y="830723"/>
            <a:ext cx="6881567" cy="60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E9428-21DD-4939-BC54-0C077840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3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Annual Inverse Error-Variance Weights by Recruitment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4817D-7F28-45C1-9C08-4917575A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526228"/>
            <a:ext cx="7226533" cy="63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E9428-21DD-4939-BC54-0C077840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574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Inverse Error-Variance Weights by Recruitment Model</a:t>
            </a:r>
            <a:br>
              <a:rPr lang="en-US" sz="4000" dirty="0"/>
            </a:br>
            <a:r>
              <a:rPr lang="en-US" sz="4000" dirty="0"/>
              <a:t>Based on 2020 and 2021 Recruitment Prediction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4C24D-0495-4E7F-B4E0-C467F500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" y="1498862"/>
            <a:ext cx="12192000" cy="53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5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Mean Weights at Age by Assessment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4D78C-0738-48A6-A76F-4EB08E2F74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39" y="1008668"/>
            <a:ext cx="7532016" cy="584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74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41370-7625-4D49-A7CA-FB767BCC06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54" y="942681"/>
            <a:ext cx="8191892" cy="5915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4DE51E-3B30-4040-9EE3-E035182F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Maturity at Age Ogives by Assessment</a:t>
            </a:r>
          </a:p>
        </p:txBody>
      </p:sp>
    </p:spTree>
    <p:extLst>
      <p:ext uri="{BB962C8B-B14F-4D97-AF65-F5344CB8AC3E}">
        <p14:creationId xmlns:p14="http://schemas.microsoft.com/office/powerpoint/2010/main" val="274984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BD958-851B-42A1-B6B7-D8491F71E2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07" y="1027522"/>
            <a:ext cx="7833674" cy="58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F6745E-9114-4BBF-B2F6-0553C45C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Selectivities at Age by Assessment</a:t>
            </a:r>
          </a:p>
        </p:txBody>
      </p:sp>
    </p:spTree>
    <p:extLst>
      <p:ext uri="{BB962C8B-B14F-4D97-AF65-F5344CB8AC3E}">
        <p14:creationId xmlns:p14="http://schemas.microsoft.com/office/powerpoint/2010/main" val="101375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4C8A5-7053-4C69-A4EF-3C3A8DDFD7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0" y="914400"/>
            <a:ext cx="8154186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AE1481-CD60-42C7-B4D4-CD63D0C5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Yield Per Recruit by Assessment</a:t>
            </a:r>
          </a:p>
        </p:txBody>
      </p:sp>
    </p:spTree>
    <p:extLst>
      <p:ext uri="{BB962C8B-B14F-4D97-AF65-F5344CB8AC3E}">
        <p14:creationId xmlns:p14="http://schemas.microsoft.com/office/powerpoint/2010/main" val="491189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DAC2A-B659-4275-8713-9E14056BB5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06" y="810705"/>
            <a:ext cx="8502977" cy="604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09B4CEF-EE7F-4C9C-BC22-AD0DC14A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Aggregate Fleet Spawning Biomass Per Recruit by Assessment</a:t>
            </a:r>
          </a:p>
        </p:txBody>
      </p:sp>
    </p:spTree>
    <p:extLst>
      <p:ext uri="{BB962C8B-B14F-4D97-AF65-F5344CB8AC3E}">
        <p14:creationId xmlns:p14="http://schemas.microsoft.com/office/powerpoint/2010/main" val="3682562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47EDF-A642-4979-8A16-44580CBF95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98" y="857839"/>
            <a:ext cx="7598004" cy="60001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E5D6ED-B957-41BB-A779-8A746CF0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Mean Generation Time by Assessment</a:t>
            </a:r>
          </a:p>
        </p:txBody>
      </p:sp>
    </p:spTree>
    <p:extLst>
      <p:ext uri="{BB962C8B-B14F-4D97-AF65-F5344CB8AC3E}">
        <p14:creationId xmlns:p14="http://schemas.microsoft.com/office/powerpoint/2010/main" val="336675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742FB-AD50-4F0F-ABC1-5B662F67C3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02" y="933254"/>
            <a:ext cx="7946796" cy="5924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77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A6FFD-B3B5-4FFA-9063-FC8EB8A235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18" y="970962"/>
            <a:ext cx="7588578" cy="58870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6976B7-AAC8-489E-A597-723581A6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Spawning Potential Ratio by Assessment</a:t>
            </a:r>
          </a:p>
        </p:txBody>
      </p:sp>
    </p:spTree>
    <p:extLst>
      <p:ext uri="{BB962C8B-B14F-4D97-AF65-F5344CB8AC3E}">
        <p14:creationId xmlns:p14="http://schemas.microsoft.com/office/powerpoint/2010/main" val="897861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FFC9E-595F-483D-875C-DCE4FB0587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649"/>
            <a:ext cx="12192000" cy="57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2E170D-8CFF-4E57-9FED-43ED0794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9-Selectivity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3687576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CCF35-9638-4A32-9B9B-CEDBAE5EB0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9" y="848412"/>
            <a:ext cx="8616099" cy="60095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690B4B-37BC-4AA9-9424-FE2A4F98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Domed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2914352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9EFEB-0741-4D31-B99F-DD72B7625A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49" y="820132"/>
            <a:ext cx="7843101" cy="60378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C1CDF3-4027-477C-AB07-C30FC7E1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Flat-Topped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3748158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2EB9A-F870-43B3-B3CC-9A89D6DEAB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327" y="886120"/>
            <a:ext cx="8069345" cy="597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D08157-75FA-45FB-922C-F55300CB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Proportion of Fishing Mortality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476065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71F16-3E16-4EDE-8682-C10A1E8A35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07" y="867267"/>
            <a:ext cx="8154185" cy="59907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5C998E0-03B9-4432-B507-6C44ECE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Proportion of Fishing Mortality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274888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C998E0-03B9-4432-B507-6C44ECE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Proportion of Fishing Mortality by Fleet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BB7A2D-CC11-49F7-AE44-50EB03F4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17" y="1527142"/>
            <a:ext cx="12200845" cy="3817856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F4F21F29-D86B-4CE4-B2D4-A3E76E7F42A9}"/>
              </a:ext>
            </a:extLst>
          </p:cNvPr>
          <p:cNvSpPr/>
          <p:nvPr/>
        </p:nvSpPr>
        <p:spPr>
          <a:xfrm>
            <a:off x="5246016" y="550525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7F863BD-BC6D-4D73-879A-FB88E3BC7584}"/>
              </a:ext>
            </a:extLst>
          </p:cNvPr>
          <p:cNvSpPr/>
          <p:nvPr/>
        </p:nvSpPr>
        <p:spPr>
          <a:xfrm>
            <a:off x="11478704" y="5505252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628A8E4-2BE2-4E75-BCDB-05D7EC728FB6}"/>
              </a:ext>
            </a:extLst>
          </p:cNvPr>
          <p:cNvSpPr/>
          <p:nvPr/>
        </p:nvSpPr>
        <p:spPr>
          <a:xfrm>
            <a:off x="3258531" y="5505251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DF1CB-F2C3-4211-989C-672B229672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34" y="876693"/>
            <a:ext cx="9049732" cy="59813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978CDF-A88F-447A-A7B1-33C0C49A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2287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Mean Catch Weights at Age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1188354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E7B77-F154-4F6C-9934-AA956491A5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3" y="942680"/>
            <a:ext cx="8625526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BFC5599-EA24-42A6-A8BD-74F26DAA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Mean Catch Weights at Age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1628590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05776-4E54-4176-BC3E-F6090B851C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3" y="738187"/>
            <a:ext cx="7975076" cy="61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17B61A-D123-4AAB-98F0-C21B72F6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Annual Catch Biomass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379653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Target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487DF-7D1F-46DA-A425-22024D7D1A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30" y="1055802"/>
            <a:ext cx="8785782" cy="5802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540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96D76-442B-44FC-B89F-E629F9AE35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29" y="738188"/>
            <a:ext cx="7927942" cy="61198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48F3B3-5DC4-40AF-8AEC-71CB303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Annual Catch Biomass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900959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74BD9-4A75-42FC-82E8-DFBD4FE58D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95" y="904973"/>
            <a:ext cx="8022210" cy="59530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A484FD7-EA29-4C72-AE43-0134D58D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Proportion of Annual Catch Biomass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2608256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160D2-7B4E-40AF-97EF-6A482C9042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86" y="933254"/>
            <a:ext cx="8248453" cy="5924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4B0E72-8E56-4983-ABAB-4F4D99FD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Proportion of Annual Catch Biomass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4140685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C998E0-03B9-4432-B507-6C44ECE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Proportion of Catch Biomass by Fleet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78F5C-86BE-4954-8A95-B9285545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" y="1618513"/>
            <a:ext cx="12161047" cy="3940404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49DE735-1320-4679-9F97-B02FB2BD37CB}"/>
              </a:ext>
            </a:extLst>
          </p:cNvPr>
          <p:cNvSpPr/>
          <p:nvPr/>
        </p:nvSpPr>
        <p:spPr>
          <a:xfrm>
            <a:off x="5302577" y="571264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CC77C96-C293-4705-A72D-CFF10EC8B726}"/>
              </a:ext>
            </a:extLst>
          </p:cNvPr>
          <p:cNvSpPr/>
          <p:nvPr/>
        </p:nvSpPr>
        <p:spPr>
          <a:xfrm>
            <a:off x="11486561" y="571264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27634A23-288B-49E5-8878-21A045C63098}"/>
              </a:ext>
            </a:extLst>
          </p:cNvPr>
          <p:cNvSpPr/>
          <p:nvPr/>
        </p:nvSpPr>
        <p:spPr>
          <a:xfrm>
            <a:off x="10468465" y="571264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6DAF7AF-79FE-49EB-A8F5-62F99F169B87}"/>
              </a:ext>
            </a:extLst>
          </p:cNvPr>
          <p:cNvSpPr/>
          <p:nvPr/>
        </p:nvSpPr>
        <p:spPr>
          <a:xfrm>
            <a:off x="3238105" y="5712642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46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Constant Fishing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39831-85F5-4A5F-9D0F-EA7904A4DE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34" y="933255"/>
            <a:ext cx="8201320" cy="5924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894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D6A61-9FAD-44FF-912E-7A91C2A573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52" y="952107"/>
            <a:ext cx="8606672" cy="59058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2A03C8-F574-4580-A441-51D9717B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Constant Catch Quota</a:t>
            </a:r>
          </a:p>
        </p:txBody>
      </p:sp>
    </p:spTree>
    <p:extLst>
      <p:ext uri="{BB962C8B-B14F-4D97-AF65-F5344CB8AC3E}">
        <p14:creationId xmlns:p14="http://schemas.microsoft.com/office/powerpoint/2010/main" val="1753137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CD780-EA8E-49EF-A048-559DAB8D04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42" y="942680"/>
            <a:ext cx="8909115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25EDA53-9962-4D03-8393-F41E60A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627947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66887-68DE-4042-9E23-3C422E8651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72" y="923828"/>
            <a:ext cx="8389855" cy="59341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6008F43-E712-43BC-895F-4648B90D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Catch Quota</a:t>
            </a:r>
          </a:p>
        </p:txBody>
      </p:sp>
    </p:spTree>
    <p:extLst>
      <p:ext uri="{BB962C8B-B14F-4D97-AF65-F5344CB8AC3E}">
        <p14:creationId xmlns:p14="http://schemas.microsoft.com/office/powerpoint/2010/main" val="121439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37F1B-FCD8-45C9-948E-2F726FEAA7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56" y="1046375"/>
            <a:ext cx="8842342" cy="58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225754E-0E75-4916-9EB2-2880E850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4540550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B1FA4-8EED-40A1-9E84-8044855510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961534"/>
            <a:ext cx="8220174" cy="58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364F2A-E43F-4F6E-9AAB-3B531C083C80}"/>
              </a:ext>
            </a:extLst>
          </p:cNvPr>
          <p:cNvSpPr txBox="1">
            <a:spLocks/>
          </p:cNvSpPr>
          <p:nvPr/>
        </p:nvSpPr>
        <p:spPr>
          <a:xfrm>
            <a:off x="1000027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Constant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952677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Fishing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81780-C6B2-4F8D-9BA2-CBD78411A7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57" y="933254"/>
            <a:ext cx="8182465" cy="5924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0888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4EC8E-83C0-4075-8370-179F45A1C3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53" y="961534"/>
            <a:ext cx="8456629" cy="58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AE03F2B-E233-481A-862F-36D5758B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Constant Catch Quota</a:t>
            </a:r>
          </a:p>
        </p:txBody>
      </p:sp>
    </p:spTree>
    <p:extLst>
      <p:ext uri="{BB962C8B-B14F-4D97-AF65-F5344CB8AC3E}">
        <p14:creationId xmlns:p14="http://schemas.microsoft.com/office/powerpoint/2010/main" val="1854264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C2168-1E5D-4B5F-B37F-C0C61ACE77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11" y="952107"/>
            <a:ext cx="8502977" cy="59058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711B1D-8D6D-47F5-8473-0D453B45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702861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A5951-F618-43D2-84B2-45924B92CA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27" y="942680"/>
            <a:ext cx="9125146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98C23A-F9F9-487E-A1B4-A2F4AEC4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Catch Quota</a:t>
            </a:r>
          </a:p>
        </p:txBody>
      </p:sp>
    </p:spTree>
    <p:extLst>
      <p:ext uri="{BB962C8B-B14F-4D97-AF65-F5344CB8AC3E}">
        <p14:creationId xmlns:p14="http://schemas.microsoft.com/office/powerpoint/2010/main" val="1213362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6B091-1983-4481-821B-F10953D5B1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1" y="820133"/>
            <a:ext cx="8003357" cy="603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C2CE972-08C3-40F9-8330-15ECA00E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472394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79442-6EBE-46BC-BDF4-33F48144CF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16" y="970961"/>
            <a:ext cx="7795967" cy="5887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317F67-FFC1-42C5-ABAC-C06DE26D9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Constant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142556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F57AA-B5A4-4A90-AB74-FF1697A22A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80" y="1018095"/>
            <a:ext cx="7852528" cy="583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46AAFE-BC2F-4CD7-9795-242D5D787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Constant Catch Quota</a:t>
            </a:r>
          </a:p>
        </p:txBody>
      </p:sp>
    </p:spTree>
    <p:extLst>
      <p:ext uri="{BB962C8B-B14F-4D97-AF65-F5344CB8AC3E}">
        <p14:creationId xmlns:p14="http://schemas.microsoft.com/office/powerpoint/2010/main" val="797786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F73EC-5D79-47F1-B71F-55D38FB0F8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8" y="829559"/>
            <a:ext cx="8484124" cy="60284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25AC7B-7964-4EE3-878B-6FB8A0D6D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Phased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6041395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C3E58-BB1D-4389-99FF-E7755FE13A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01" y="923827"/>
            <a:ext cx="8088198" cy="5934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E57A28-1067-484A-AF9D-29D144ECB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Phased Catch Biomass</a:t>
            </a:r>
          </a:p>
        </p:txBody>
      </p:sp>
    </p:spTree>
    <p:extLst>
      <p:ext uri="{BB962C8B-B14F-4D97-AF65-F5344CB8AC3E}">
        <p14:creationId xmlns:p14="http://schemas.microsoft.com/office/powerpoint/2010/main" val="766543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D4170-F493-49CB-A448-5DAB19AF21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47" y="895547"/>
            <a:ext cx="8125906" cy="59624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F94A52-F7E4-48A3-B121-A3B78CED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769480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1EE51-11C9-475E-BD6A-FF06D56AB8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08" y="1211344"/>
            <a:ext cx="8927184" cy="5967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A97647-ECAB-45F6-B7DE-49989697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5924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Initial Population Numbers at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3A8B9-CC5E-449D-AE39-A478B909EB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1074656"/>
            <a:ext cx="8220173" cy="578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3419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944FD-3D1E-4976-B5B1-0178194566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79" y="952108"/>
            <a:ext cx="9191134" cy="59058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291320-E11A-44C8-A552-AB1F3479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1780289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7F2B6-DD69-4F85-8268-0F4992D3DA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56" y="970961"/>
            <a:ext cx="8059918" cy="5887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EE75A5-7A97-41A1-882C-D31F8F33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1925454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AED75-0E37-4661-B868-E9BB5D26B6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6" y="886120"/>
            <a:ext cx="8267308" cy="597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9F0C4E-3CA0-44D2-B06A-41D27F16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4202624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86C2A-0A0F-4436-9582-0084F57E05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39" y="942680"/>
            <a:ext cx="8342722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5447FE-F201-4CC9-84CF-D1DBD198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251105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26EF6-2602-4314-89D1-AB78F6E3EF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34" y="810705"/>
            <a:ext cx="8135332" cy="604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846D5-6087-4850-968F-4ABCE75F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18766561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AC4AF-35F4-4235-8D17-F6E03BD61B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1" y="1027522"/>
            <a:ext cx="8003357" cy="58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76C7D4-DF83-45A3-9B2D-A4E667C0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19932171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A3031-4833-40CA-9FF4-237C7DE0BF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48" y="989814"/>
            <a:ext cx="7984503" cy="58681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A22F3B-990E-42A9-8EBA-16EBE74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25752760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A7931-0E3F-4A13-A9E6-D3967B7CCA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33" y="942681"/>
            <a:ext cx="8276734" cy="5915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9ECC4C9-F836-4478-BB3D-19C2C211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5359795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849B7-CA40-425F-82F6-30ABF71E2E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50" y="989815"/>
            <a:ext cx="8616099" cy="58681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6E3002-4866-4D8A-8A09-4470F661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889813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B16D0-02B6-4687-B1B4-D1CE111ED6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51" y="942680"/>
            <a:ext cx="8474697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57920F-9213-40B8-8619-EA12EFC5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73607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Bootstrap Distribution of Initial Population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937BD-999D-4987-B486-FCB8A9731E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27" y="942680"/>
            <a:ext cx="7748833" cy="5915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2523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F506C-79AD-4139-A376-7BDC397F46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9" y="933254"/>
            <a:ext cx="7984503" cy="5924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B591C7-3275-4341-BE86-EAA3421B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24078956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3BCA5-EE09-4815-871F-5EFCDD95AD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46" y="914400"/>
            <a:ext cx="8163612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F837B89-8DB7-4AB3-9FA6-4D627014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7725623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E2D97-331E-4989-9C1A-538EF2F9A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25" y="933255"/>
            <a:ext cx="7984503" cy="5924745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DBA0EB-B730-49F5-8A74-AD6BFF96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5536965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524000" y="838200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 dirty="0">
                <a:solidFill>
                  <a:srgbClr val="00B0F0"/>
                </a:solidFill>
                <a:latin typeface="Tahoma" pitchFamily="34" charset="0"/>
                <a:ea typeface="ヒラギノ角ゴ Pro W3" pitchFamily="1" charset="-128"/>
              </a:rPr>
              <a:t>~ Thanks and Mahalo !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7440-ED92-4771-9A7F-A3468A7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Auxiliary Slides</a:t>
            </a:r>
          </a:p>
        </p:txBody>
      </p:sp>
    </p:spTree>
    <p:extLst>
      <p:ext uri="{BB962C8B-B14F-4D97-AF65-F5344CB8AC3E}">
        <p14:creationId xmlns:p14="http://schemas.microsoft.com/office/powerpoint/2010/main" val="24454732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1530"/>
          </a:xfrm>
        </p:spPr>
        <p:txBody>
          <a:bodyPr/>
          <a:lstStyle/>
          <a:p>
            <a:pPr algn="ctr"/>
            <a:r>
              <a:rPr lang="en-US" dirty="0"/>
              <a:t>Residual Patterns for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E4B64-C161-4817-8A56-AD2E49E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0" y="960121"/>
            <a:ext cx="7384490" cy="59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80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1530"/>
          </a:xfrm>
        </p:spPr>
        <p:txBody>
          <a:bodyPr/>
          <a:lstStyle/>
          <a:p>
            <a:pPr algn="ctr"/>
            <a:r>
              <a:rPr lang="en-US" dirty="0"/>
              <a:t>Residual Patterns for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6CF5D-A749-472B-9871-613BF822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68" y="882723"/>
            <a:ext cx="7357464" cy="59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078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92E-031B-4058-A265-E2326158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19"/>
            <a:ext cx="10515600" cy="1148219"/>
          </a:xfrm>
        </p:spPr>
        <p:txBody>
          <a:bodyPr/>
          <a:lstStyle/>
          <a:p>
            <a:r>
              <a:rPr lang="en-US" dirty="0"/>
              <a:t>PDO: Medium-Term Environmental Forcing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74CFE-94BB-40EE-B6AC-708EF435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208192" cy="56235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18A545-100A-4D34-85EF-4404354D7340}"/>
              </a:ext>
            </a:extLst>
          </p:cNvPr>
          <p:cNvCxnSpPr>
            <a:cxnSpLocks/>
          </p:cNvCxnSpPr>
          <p:nvPr/>
        </p:nvCxnSpPr>
        <p:spPr>
          <a:xfrm>
            <a:off x="9646919" y="1965960"/>
            <a:ext cx="0" cy="868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342D65-39CA-4D32-96F3-1F962CA32DB2}"/>
              </a:ext>
            </a:extLst>
          </p:cNvPr>
          <p:cNvSpPr txBox="1"/>
          <p:nvPr/>
        </p:nvSpPr>
        <p:spPr>
          <a:xfrm>
            <a:off x="8969170" y="1596628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1998</a:t>
            </a:r>
          </a:p>
        </p:txBody>
      </p:sp>
    </p:spTree>
    <p:extLst>
      <p:ext uri="{BB962C8B-B14F-4D97-AF65-F5344CB8AC3E}">
        <p14:creationId xmlns:p14="http://schemas.microsoft.com/office/powerpoint/2010/main" val="41167278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0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Temporal Change in WCNPO Striped Marlin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A87A7-FCF3-45DC-B614-4C8B01B2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186"/>
            <a:ext cx="10628713" cy="59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43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Estimating When the Change Occurred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4D532-9BA8-419D-BEDA-B5340BB6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8" y="811531"/>
            <a:ext cx="10708723" cy="60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Stock-Recruitment Relationship from 2023 Assessment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51A9B-63E9-4D5E-9498-324C646663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93" y="923828"/>
            <a:ext cx="8210746" cy="5934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9161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Recruitment: Estimating When the Change Occurred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1A7BF-1B61-4B6E-BBC3-D97C406E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67" y="1040131"/>
            <a:ext cx="10340866" cy="5817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1999C-2899-48F3-AFE8-3BCA238F63F8}"/>
              </a:ext>
            </a:extLst>
          </p:cNvPr>
          <p:cNvSpPr txBox="1"/>
          <p:nvPr/>
        </p:nvSpPr>
        <p:spPr>
          <a:xfrm>
            <a:off x="6320790" y="3017520"/>
            <a:ext cx="122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=1993</a:t>
            </a:r>
          </a:p>
        </p:txBody>
      </p:sp>
    </p:spTree>
    <p:extLst>
      <p:ext uri="{BB962C8B-B14F-4D97-AF65-F5344CB8AC3E}">
        <p14:creationId xmlns:p14="http://schemas.microsoft.com/office/powerpoint/2010/main" val="6722441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Spawning Stock Biomass: Change Points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9FD1E70F-D5C0-4F3E-80BF-81BEB32A0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81200" y="811532"/>
            <a:ext cx="8229600" cy="60464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1999C-2899-48F3-AFE8-3BCA238F63F8}"/>
              </a:ext>
            </a:extLst>
          </p:cNvPr>
          <p:cNvSpPr txBox="1"/>
          <p:nvPr/>
        </p:nvSpPr>
        <p:spPr>
          <a:xfrm>
            <a:off x="3634740" y="417195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baseline="-25000" dirty="0"/>
              <a:t>1</a:t>
            </a:r>
            <a:r>
              <a:rPr lang="en-US" sz="2400" dirty="0"/>
              <a:t>=1978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0974-BFDA-41D2-8DE5-60C7EC40CE42}"/>
              </a:ext>
            </a:extLst>
          </p:cNvPr>
          <p:cNvSpPr txBox="1"/>
          <p:nvPr/>
        </p:nvSpPr>
        <p:spPr>
          <a:xfrm>
            <a:off x="5871210" y="4057649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baseline="-25000" dirty="0"/>
              <a:t>2</a:t>
            </a:r>
            <a:r>
              <a:rPr lang="en-US" sz="2400" dirty="0"/>
              <a:t>=1995</a:t>
            </a:r>
          </a:p>
        </p:txBody>
      </p:sp>
    </p:spTree>
    <p:extLst>
      <p:ext uri="{BB962C8B-B14F-4D97-AF65-F5344CB8AC3E}">
        <p14:creationId xmlns:p14="http://schemas.microsoft.com/office/powerpoint/2010/main" val="20768725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437"/>
            <a:ext cx="11298382" cy="54749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Recruitment: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Spawning Biomass: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Recruits Per </a:t>
            </a:r>
            <a:r>
              <a:rPr lang="en-US" dirty="0" err="1"/>
              <a:t>Spawner</a:t>
            </a:r>
            <a:r>
              <a:rPr lang="en-US" dirty="0"/>
              <a:t>: none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ONI: </a:t>
            </a:r>
            <a:r>
              <a:rPr lang="en-US" u="sng" dirty="0"/>
              <a:t>Nonstationary</a:t>
            </a:r>
            <a:r>
              <a:rPr lang="en-US" dirty="0"/>
              <a:t> with probable negative serial correlation at lag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MEI: Same as ONI but shorter time series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PDO: </a:t>
            </a:r>
            <a:r>
              <a:rPr lang="en-US" u="sng" dirty="0"/>
              <a:t>Nonstationary</a:t>
            </a:r>
            <a:r>
              <a:rPr lang="en-US" dirty="0"/>
              <a:t> with probable AR(1) or MA(1)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1298382" cy="72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Summarize Time Series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CE7D8-EA11-422A-B8E5-CBF8BAF4E949}"/>
              </a:ext>
            </a:extLst>
          </p:cNvPr>
          <p:cNvSpPr txBox="1"/>
          <p:nvPr/>
        </p:nvSpPr>
        <p:spPr>
          <a:xfrm>
            <a:off x="0" y="6332914"/>
            <a:ext cx="977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2024-Feb-6.pptx on </a:t>
            </a:r>
            <a:r>
              <a:rPr lang="en-US" dirty="0">
                <a:hlinkClick r:id="rId2"/>
              </a:rPr>
              <a:t>https://github.com/PIFSCstockassessments/2024-WCNPO-MLS-Rebuilding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4858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Preliminary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156716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Short-term recruitment </a:t>
            </a:r>
            <a:r>
              <a:rPr lang="en-US" dirty="0"/>
              <a:t>(5-year ECDF): Random sampling from the Empirical Cumulative Distribution Function of Recruitment during 2016-2020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10 years will be similar to that observed in the recent past, with a period of about 1 mean generation time (5 years)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Similar to short-term recruitment model used in 2020-2021 WCNPO Striped Marlin rebuilding plan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Mean(Recruitment) = 163.0 (age-1, 000s)</a:t>
            </a:r>
          </a:p>
          <a:p>
            <a:pPr lvl="1"/>
            <a:r>
              <a:rPr lang="en-US" dirty="0"/>
              <a:t>CV(Recruitment) = 33%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07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Preliminary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156716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Medium-term recruitment </a:t>
            </a:r>
            <a:r>
              <a:rPr lang="en-US" dirty="0"/>
              <a:t>(20-year ECDF): Random sampling from the Empirical Cumulative Distribution Function of Recruitment during 2001-2020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10 years will be similar to that observed in the past 2 decades, with a period of about 4 mean generation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Matches the time window used to calculate the dynamic unfished Spawning Stock Biomass for the WCNPO Striped Marlin F20% reference points. Matches recommendation for additional recruitment hypothesis from the WPRFMC’s Scientific and Statistical Committee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Mean(Recruitment) = 171.6 (age-1, 000s)</a:t>
            </a:r>
          </a:p>
          <a:p>
            <a:pPr lvl="1"/>
            <a:r>
              <a:rPr lang="en-US" dirty="0"/>
              <a:t>CV(Recruitment) = 45%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178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Preliminary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219200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Long-term recruitment </a:t>
            </a:r>
            <a:r>
              <a:rPr lang="en-US" dirty="0"/>
              <a:t>(</a:t>
            </a:r>
            <a:r>
              <a:rPr lang="en-US" dirty="0" err="1"/>
              <a:t>Beverton</a:t>
            </a:r>
            <a:r>
              <a:rPr lang="en-US" dirty="0"/>
              <a:t>-Holt Curve Fitted in Base Case Assessment Model): Random sampling from the expected stock-recruitment curve with lognormal error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10 years will be similar to that observed over the assessment time period of 1977-2020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Long-term recruitment model assumes stationarity of recruitment dynamics in 1977-2020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Modified </a:t>
            </a:r>
            <a:r>
              <a:rPr lang="en-US" dirty="0" err="1"/>
              <a:t>Beverton</a:t>
            </a:r>
            <a:r>
              <a:rPr lang="en-US" dirty="0"/>
              <a:t>-Holt parameters: h = 0.87, R</a:t>
            </a:r>
            <a:r>
              <a:rPr lang="en-US" baseline="-25000" dirty="0"/>
              <a:t>0 </a:t>
            </a:r>
            <a:r>
              <a:rPr lang="en-US" dirty="0"/>
              <a:t>= 405.8, SSB</a:t>
            </a:r>
            <a:r>
              <a:rPr lang="en-US" baseline="-25000" dirty="0"/>
              <a:t>0 </a:t>
            </a:r>
            <a:r>
              <a:rPr lang="en-US" dirty="0"/>
              <a:t>= 19278.8, </a:t>
            </a:r>
            <a:r>
              <a:rPr lang="el-GR" dirty="0"/>
              <a:t>σ</a:t>
            </a:r>
            <a:r>
              <a:rPr lang="en-US" baseline="-25000" dirty="0"/>
              <a:t>R</a:t>
            </a:r>
            <a:r>
              <a:rPr lang="en-US" dirty="0"/>
              <a:t> = 0.6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Mean(Predicted Recruitment) = 301.3 (age-1, 000s)</a:t>
            </a:r>
          </a:p>
          <a:p>
            <a:pPr lvl="1"/>
            <a:r>
              <a:rPr lang="en-US" dirty="0"/>
              <a:t>CV(Predicted Recruitment) = 14%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009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7856-7D47-403D-AF5C-A4531503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Recruitment Model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514A-47BD-4C03-BD7C-716726DE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38065"/>
          </a:xfrm>
        </p:spPr>
        <p:txBody>
          <a:bodyPr>
            <a:normAutofit fontScale="92500"/>
          </a:bodyPr>
          <a:lstStyle/>
          <a:p>
            <a:r>
              <a:rPr lang="en-US" dirty="0"/>
              <a:t>Use a Tactical Approach (</a:t>
            </a:r>
            <a:r>
              <a:rPr lang="en-US" dirty="0" err="1"/>
              <a:t>Dormann</a:t>
            </a:r>
            <a:r>
              <a:rPr lang="en-US" dirty="0"/>
              <a:t> et al. 2018) Based on Predictive Accuracy</a:t>
            </a:r>
          </a:p>
          <a:p>
            <a:endParaRPr lang="en-US" dirty="0"/>
          </a:p>
          <a:p>
            <a:r>
              <a:rPr lang="en-US" dirty="0"/>
              <a:t>Use out-of-sample predictions for most recent observed recruitments in 2020-2021 (age-1)</a:t>
            </a:r>
          </a:p>
          <a:p>
            <a:endParaRPr lang="en-US" dirty="0"/>
          </a:p>
          <a:p>
            <a:r>
              <a:rPr lang="en-US" dirty="0"/>
              <a:t>Use 5-year ECDF from 2015-2019 for short-term prediction algorithm</a:t>
            </a:r>
          </a:p>
          <a:p>
            <a:endParaRPr lang="en-US" dirty="0"/>
          </a:p>
          <a:p>
            <a:r>
              <a:rPr lang="en-US" dirty="0"/>
              <a:t>Use 20-year ECDF from 2002-2019 for medium-term prediction algorithm</a:t>
            </a:r>
          </a:p>
          <a:p>
            <a:endParaRPr lang="en-US" dirty="0"/>
          </a:p>
          <a:p>
            <a:r>
              <a:rPr lang="en-US" dirty="0"/>
              <a:t>Use expected recruitment from fitted </a:t>
            </a:r>
            <a:r>
              <a:rPr lang="en-US" dirty="0" err="1"/>
              <a:t>Beverton</a:t>
            </a:r>
            <a:r>
              <a:rPr lang="en-US" dirty="0"/>
              <a:t>-Holt curve for long-term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442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1805940"/>
          </a:xfrm>
        </p:spPr>
        <p:txBody>
          <a:bodyPr>
            <a:normAutofit fontScale="90000"/>
          </a:bodyPr>
          <a:lstStyle/>
          <a:p>
            <a:r>
              <a:rPr lang="en-US" dirty="0"/>
              <a:t>Recruitment Predictions for Age-1 in 2020 and 2021</a:t>
            </a:r>
            <a:br>
              <a:rPr lang="en-US" dirty="0"/>
            </a:br>
            <a:r>
              <a:rPr lang="en-US" dirty="0"/>
              <a:t>to Calculate Mean Squared Error and Inverse Variance Weights for each Recruitment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9C73D-098C-4CAD-99FF-D84CD82D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8" y="2035628"/>
            <a:ext cx="11999418" cy="48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70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1805940"/>
          </a:xfrm>
        </p:spPr>
        <p:txBody>
          <a:bodyPr>
            <a:normAutofit fontScale="90000"/>
          </a:bodyPr>
          <a:lstStyle/>
          <a:p>
            <a:r>
              <a:rPr lang="en-US" dirty="0"/>
              <a:t>Recruitment Predictions for Age-1 in 2020 and 2021</a:t>
            </a:r>
            <a:br>
              <a:rPr lang="en-US" dirty="0"/>
            </a:br>
            <a:r>
              <a:rPr lang="en-US" dirty="0"/>
              <a:t>to Calculate Mean Squared Error and Inverse Variance Weights for each Recruitment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4108E-0936-4537-847B-D07E811A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2" y="1973307"/>
            <a:ext cx="10156580" cy="44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56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22860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of Reweighting Based on the Estimated Standard Error of the Point Estimate of Recruitment: Calculate Weights for 2020-2021 Based on Variance of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2BBDA-48DD-4D50-8868-8D007373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70" y="2032860"/>
            <a:ext cx="9571880" cy="47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1510128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Average Recruitment for  Short and Medium Term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2A8AC-13DA-4A2C-AE0D-3BA69737C8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27" y="999241"/>
            <a:ext cx="8022210" cy="585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6368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10828" cy="2596032"/>
          </a:xfrm>
        </p:spPr>
        <p:txBody>
          <a:bodyPr>
            <a:normAutofit/>
          </a:bodyPr>
          <a:lstStyle/>
          <a:p>
            <a:r>
              <a:rPr lang="en-US" dirty="0"/>
              <a:t>Results of Reweighting Based on the Estimated Standard Error of the Point Estimate of Recruitment: Combining the Annual Weights with the Inverse Variance Predictive Accuracy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1174E-A335-44C0-993E-7B333DA7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8" y="2596032"/>
            <a:ext cx="12210828" cy="3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5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1154</Words>
  <Application>Microsoft Office PowerPoint</Application>
  <PresentationFormat>Widescreen</PresentationFormat>
  <Paragraphs>158</Paragraphs>
  <Slides>90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Arial</vt:lpstr>
      <vt:lpstr>Calibri</vt:lpstr>
      <vt:lpstr>Calibri Light</vt:lpstr>
      <vt:lpstr>Cambria</vt:lpstr>
      <vt:lpstr>Tahoma</vt:lpstr>
      <vt:lpstr>Times New Roman</vt:lpstr>
      <vt:lpstr>Office Theme</vt:lpstr>
      <vt:lpstr>3_Default Design</vt:lpstr>
      <vt:lpstr>Rebuilding Plan Scenarios for Striped Marlin in the WCNPO</vt:lpstr>
      <vt:lpstr>Open Science for BILLWG</vt:lpstr>
      <vt:lpstr>Introduction</vt:lpstr>
      <vt:lpstr>Rebuilding Target</vt:lpstr>
      <vt:lpstr>Fishing Mortality</vt:lpstr>
      <vt:lpstr>Initial Population Numbers at Age</vt:lpstr>
      <vt:lpstr>Bootstrap Distribution of Initial Population Size</vt:lpstr>
      <vt:lpstr>Stock-Recruitment Relationship from 2023 Assessment</vt:lpstr>
      <vt:lpstr>Average Recruitment for  Short and Medium Term Models</vt:lpstr>
      <vt:lpstr>ECDFs of Recruitment for Short- and Medium-Term Models</vt:lpstr>
      <vt:lpstr>Time Trends in Recruitment</vt:lpstr>
      <vt:lpstr>Change Point in 1993 for Recruitment Series</vt:lpstr>
      <vt:lpstr>Change Point in 1995 for Spawning Stock Biomass Series</vt:lpstr>
      <vt:lpstr>Sequence of 5-Year Moving Averages of Recruitment</vt:lpstr>
      <vt:lpstr>Sequence of 20-Year Moving Averages of Recruitment</vt:lpstr>
      <vt:lpstr>Recruitment Residuals of Medium-Term Model</vt:lpstr>
      <vt:lpstr>Recruitment Residuals of Short-Term Model</vt:lpstr>
      <vt:lpstr>Recruitment Residuals of Long-Term, or SRR Model</vt:lpstr>
      <vt:lpstr>Squared Prediction Error by Recruitment Model</vt:lpstr>
      <vt:lpstr>Annual Inverse Error-Variance Weights by Recruitment Model</vt:lpstr>
      <vt:lpstr>Annual Inverse Error-Variance Weights by Recruitment Model</vt:lpstr>
      <vt:lpstr>Annual Inverse Error-Variance Weights by Recruitment Model</vt:lpstr>
      <vt:lpstr>Inverse Error-Variance Weights by Recruitment Model Based on 2020 and 2021 Recruitment Prediction Errors</vt:lpstr>
      <vt:lpstr>Aggregate Fleet Mean Weights at Age by Assessment</vt:lpstr>
      <vt:lpstr>Maturity at Age Ogives by Assessment</vt:lpstr>
      <vt:lpstr>Aggregate Fleet Selectivities at Age by Assessment</vt:lpstr>
      <vt:lpstr>Aggregate Fleet Yield Per Recruit by Assessment</vt:lpstr>
      <vt:lpstr>Aggregate Fleet Spawning Biomass Per Recruit by Assessment</vt:lpstr>
      <vt:lpstr>Aggregate Fleet Mean Generation Time by Assessment</vt:lpstr>
      <vt:lpstr>Aggregate Fleet Spawning Potential Ratio by Assessment</vt:lpstr>
      <vt:lpstr>9-Selectivity Fleet Groups from the 2023 Assessment</vt:lpstr>
      <vt:lpstr>Domed Selectivity Fleet Groups from the 2023 Assessment</vt:lpstr>
      <vt:lpstr>Flat-Topped Selectivity Fleet Groups from the 2023 Assessment</vt:lpstr>
      <vt:lpstr>Proportion of Fishing Mortality by Domed Selectivity Fleet Group</vt:lpstr>
      <vt:lpstr>Proportion of Fishing Mortality by Flat-Topped Selectivity Fleet Group</vt:lpstr>
      <vt:lpstr>Proportion of Fishing Mortality by Fleet Group</vt:lpstr>
      <vt:lpstr>Mean Catch Weights at Age by Domed Selectivity Fleet Group</vt:lpstr>
      <vt:lpstr>Mean Catch Weights at Age by Flat-Topped Selectivity Fleet Group</vt:lpstr>
      <vt:lpstr>Annual Catch Biomass by Domed Selectivity Fleet Group</vt:lpstr>
      <vt:lpstr>Annual Catch Biomass by Flat-Topped Selectivity Fleet Group</vt:lpstr>
      <vt:lpstr>Proportion of Annual Catch Biomass by Domed Selectivity Fleet Group</vt:lpstr>
      <vt:lpstr>Proportion of Annual Catch Biomass by Flat-Topped Selectivity Fleet Group</vt:lpstr>
      <vt:lpstr>Proportion of Catch Biomass by Fleet Group</vt:lpstr>
      <vt:lpstr>Rebuilding Results: Constant Fishing Mortality</vt:lpstr>
      <vt:lpstr>Rebuilding Results: Constant Catch Quota</vt:lpstr>
      <vt:lpstr>Rebuilding Results: Phased Fishing Mortality</vt:lpstr>
      <vt:lpstr>Rebuilding Results: Phased Catch Quota</vt:lpstr>
      <vt:lpstr>Comparison of Rebuilding Scenario Results</vt:lpstr>
      <vt:lpstr>PowerPoint Presentation</vt:lpstr>
      <vt:lpstr>Rebuilding Results: Constant Catch Quota</vt:lpstr>
      <vt:lpstr>Rebuilding Results: Phased Fishing Mortality</vt:lpstr>
      <vt:lpstr>Rebuilding Results: Phased Catch Quota</vt:lpstr>
      <vt:lpstr>Comparison of Rebuilding Scenario Results</vt:lpstr>
      <vt:lpstr>Rebuilding Results: Constant Fishing Mortality</vt:lpstr>
      <vt:lpstr>Rebuilding Results: Constant Catch Quota</vt:lpstr>
      <vt:lpstr>Rebuilding Results: Phased Fishing Mortality</vt:lpstr>
      <vt:lpstr>Rebuilding Results: Phased Catch Biomass</vt:lpstr>
      <vt:lpstr>Comparison of Rebuilding Scenario Results</vt:lpstr>
      <vt:lpstr>Comparison of Rebuilding Scenario Results</vt:lpstr>
      <vt:lpstr>Comparison of Rebuilding Scenario Results</vt:lpstr>
      <vt:lpstr>Medium-Term Recruitment Results</vt:lpstr>
      <vt:lpstr>Short-Term Recruitment Results</vt:lpstr>
      <vt:lpstr>Long-Term Recruitment Results</vt:lpstr>
      <vt:lpstr>Medium-Term Recruitment Results</vt:lpstr>
      <vt:lpstr>Short-Term Recruitment Results</vt:lpstr>
      <vt:lpstr>Long-Term Recruitment Results</vt:lpstr>
      <vt:lpstr>Medium-Term Recruitment Results</vt:lpstr>
      <vt:lpstr>Short-Term Recruitment Results</vt:lpstr>
      <vt:lpstr>Long-Term Recruitment Results</vt:lpstr>
      <vt:lpstr>Medium-Term Recruitment Results</vt:lpstr>
      <vt:lpstr>Short-Term Recruitment Results</vt:lpstr>
      <vt:lpstr>Long-Term Recruitment Results</vt:lpstr>
      <vt:lpstr>PowerPoint Presentation</vt:lpstr>
      <vt:lpstr>Auxiliary Slides</vt:lpstr>
      <vt:lpstr>Residual Patterns for Recruitment</vt:lpstr>
      <vt:lpstr>Residual Patterns for Recruitment</vt:lpstr>
      <vt:lpstr>PDO: Medium-Term Environmental Forcing</vt:lpstr>
      <vt:lpstr>Temporal Change in WCNPO Striped Marlin Recruitment</vt:lpstr>
      <vt:lpstr>Estimating When the Change Occurred</vt:lpstr>
      <vt:lpstr>Recruitment: Estimating When the Change Occurred</vt:lpstr>
      <vt:lpstr>Spawning Stock Biomass: Change Points</vt:lpstr>
      <vt:lpstr>PowerPoint Presentation</vt:lpstr>
      <vt:lpstr>Preliminary Recruitment Models for Projections</vt:lpstr>
      <vt:lpstr>Preliminary Recruitment Models for Projections</vt:lpstr>
      <vt:lpstr>Preliminary Recruitment Models for Projections</vt:lpstr>
      <vt:lpstr>Set Recruitment Model Weights</vt:lpstr>
      <vt:lpstr>Recruitment Predictions for Age-1 in 2020 and 2021 to Calculate Mean Squared Error and Inverse Variance Weights for each Recruitment Model</vt:lpstr>
      <vt:lpstr>Recruitment Predictions for Age-1 in 2020 and 2021 to Calculate Mean Squared Error and Inverse Variance Weights for each Recruitment Model</vt:lpstr>
      <vt:lpstr>Results of Reweighting Based on the Estimated Standard Error of the Point Estimate of Recruitment: Calculate Weights for 2020-2021 Based on Variance of Recruitment</vt:lpstr>
      <vt:lpstr>Results of Reweighting Based on the Estimated Standard Error of the Point Estimate of Recruitment: Combining the Annual Weights with the Inverse Variance Predictive Accuracy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WCNPO Striped Marlin Rebuilding Plan</dc:title>
  <dc:creator>Jon Brodziak</dc:creator>
  <cp:lastModifiedBy>Jon Brodziak</cp:lastModifiedBy>
  <cp:revision>353</cp:revision>
  <dcterms:created xsi:type="dcterms:W3CDTF">2024-03-07T23:45:04Z</dcterms:created>
  <dcterms:modified xsi:type="dcterms:W3CDTF">2024-04-22T07:17:37Z</dcterms:modified>
</cp:coreProperties>
</file>