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169607-FFEB-4533-B4FA-59AED2BB88A6}">
  <a:tblStyle styleId="{FE169607-FFEB-4533-B4FA-59AED2BB88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4be3cb2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4be3cb2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4be3cb2e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4be3cb2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4be3cb2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4be3cb2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CMM 2024-X - Revision to CMM 2010-01 for NP MLS</a:t>
            </a:r>
            <a:endParaRPr/>
          </a:p>
        </p:txBody>
      </p:sp>
      <p:sp>
        <p:nvSpPr>
          <p:cNvPr id="55" name="Google Shape;55;p13"/>
          <p:cNvSpPr txBox="1"/>
          <p:nvPr>
            <p:ph idx="1" type="body"/>
          </p:nvPr>
        </p:nvSpPr>
        <p:spPr>
          <a:xfrm>
            <a:off x="311700" y="1152475"/>
            <a:ext cx="58443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Maximum catch limit of 2400 mt</a:t>
            </a:r>
            <a:endParaRPr/>
          </a:p>
          <a:p>
            <a:pPr indent="-334327" lvl="0" marL="457200" rtl="0" algn="l">
              <a:spcBef>
                <a:spcPts val="0"/>
              </a:spcBef>
              <a:spcAft>
                <a:spcPts val="0"/>
              </a:spcAft>
              <a:buSzPct val="100000"/>
              <a:buChar char="●"/>
            </a:pPr>
            <a:r>
              <a:rPr lang="en"/>
              <a:t>In 2025-2027, each country can take up to 165 mt additional to their individual limit if the catch limit in 2023-2025 is not reached</a:t>
            </a:r>
            <a:endParaRPr/>
          </a:p>
          <a:p>
            <a:pPr indent="-310832" lvl="1" marL="914400" rtl="0" algn="l">
              <a:spcBef>
                <a:spcPts val="0"/>
              </a:spcBef>
              <a:spcAft>
                <a:spcPts val="0"/>
              </a:spcAft>
              <a:buSzPct val="100000"/>
              <a:buChar char="○"/>
            </a:pPr>
            <a:r>
              <a:rPr lang="en"/>
              <a:t>In 2023 there was an underage of 826mt therefore countries are allowed to increase their limit by 165mt in 2025.</a:t>
            </a:r>
            <a:endParaRPr/>
          </a:p>
          <a:p>
            <a:pPr indent="-310832" lvl="1" marL="914400" rtl="0" algn="l">
              <a:spcBef>
                <a:spcPts val="0"/>
              </a:spcBef>
              <a:spcAft>
                <a:spcPts val="0"/>
              </a:spcAft>
              <a:buSzPct val="100000"/>
              <a:buChar char="○"/>
            </a:pPr>
            <a:r>
              <a:rPr lang="en"/>
              <a:t>Any underage in 2024 can be applied to 2026, and 2025 to 2027.</a:t>
            </a:r>
            <a:endParaRPr/>
          </a:p>
          <a:p>
            <a:pPr indent="-334327" lvl="0" marL="457200" rtl="0" algn="l">
              <a:spcBef>
                <a:spcPts val="0"/>
              </a:spcBef>
              <a:spcAft>
                <a:spcPts val="0"/>
              </a:spcAft>
              <a:buSzPct val="100000"/>
              <a:buChar char="●"/>
            </a:pPr>
            <a:r>
              <a:rPr lang="en"/>
              <a:t>No country is allowed to increase their catch by more than 165mt.</a:t>
            </a:r>
            <a:endParaRPr/>
          </a:p>
          <a:p>
            <a:pPr indent="-334327" lvl="0" marL="457200" rtl="0" algn="l">
              <a:spcBef>
                <a:spcPts val="0"/>
              </a:spcBef>
              <a:spcAft>
                <a:spcPts val="0"/>
              </a:spcAft>
              <a:buSzPct val="100000"/>
              <a:buChar char="●"/>
            </a:pPr>
            <a:r>
              <a:rPr lang="en"/>
              <a:t>If underage is less than 826mt, then there will be decisions made about who gets that extra catch (not our problem)</a:t>
            </a:r>
            <a:endParaRPr/>
          </a:p>
          <a:p>
            <a:pPr indent="-334327" lvl="0" marL="457200" rtl="0" algn="l">
              <a:spcBef>
                <a:spcPts val="0"/>
              </a:spcBef>
              <a:spcAft>
                <a:spcPts val="0"/>
              </a:spcAft>
              <a:buSzPct val="100000"/>
              <a:buChar char="●"/>
            </a:pPr>
            <a:r>
              <a:rPr lang="en"/>
              <a:t>Overage for each country is subtracted from their next year’s individual limit</a:t>
            </a:r>
            <a:endParaRPr/>
          </a:p>
        </p:txBody>
      </p:sp>
      <p:graphicFrame>
        <p:nvGraphicFramePr>
          <p:cNvPr id="56" name="Google Shape;56;p13"/>
          <p:cNvGraphicFramePr/>
          <p:nvPr/>
        </p:nvGraphicFramePr>
        <p:xfrm>
          <a:off x="6156000" y="1152475"/>
          <a:ext cx="3000000" cy="3000000"/>
        </p:xfrm>
        <a:graphic>
          <a:graphicData uri="http://schemas.openxmlformats.org/drawingml/2006/table">
            <a:tbl>
              <a:tblPr>
                <a:noFill/>
                <a:tableStyleId>{FE169607-FFEB-4533-B4FA-59AED2BB88A6}</a:tableStyleId>
              </a:tblPr>
              <a:tblGrid>
                <a:gridCol w="1379250"/>
                <a:gridCol w="1379250"/>
              </a:tblGrid>
              <a:tr h="381000">
                <a:tc>
                  <a:txBody>
                    <a:bodyPr/>
                    <a:lstStyle/>
                    <a:p>
                      <a:pPr indent="0" lvl="0" marL="0" rtl="0" algn="l">
                        <a:spcBef>
                          <a:spcPts val="0"/>
                        </a:spcBef>
                        <a:spcAft>
                          <a:spcPts val="0"/>
                        </a:spcAft>
                        <a:buNone/>
                      </a:pPr>
                      <a:r>
                        <a:rPr b="1" lang="en"/>
                        <a:t>Country</a:t>
                      </a:r>
                      <a:endParaRPr b="1"/>
                    </a:p>
                  </a:txBody>
                  <a:tcPr marT="91425" marB="91425" marR="91425" marL="91425"/>
                </a:tc>
                <a:tc>
                  <a:txBody>
                    <a:bodyPr/>
                    <a:lstStyle/>
                    <a:p>
                      <a:pPr indent="0" lvl="0" marL="0" rtl="0" algn="l">
                        <a:spcBef>
                          <a:spcPts val="0"/>
                        </a:spcBef>
                        <a:spcAft>
                          <a:spcPts val="0"/>
                        </a:spcAft>
                        <a:buNone/>
                      </a:pPr>
                      <a:r>
                        <a:rPr b="1" lang="en"/>
                        <a:t>Catch Limit</a:t>
                      </a:r>
                      <a:endParaRPr b="1"/>
                    </a:p>
                  </a:txBody>
                  <a:tcPr marT="91425" marB="91425" marR="91425" marL="91425"/>
                </a:tc>
              </a:tr>
              <a:tr h="381000">
                <a:tc>
                  <a:txBody>
                    <a:bodyPr/>
                    <a:lstStyle/>
                    <a:p>
                      <a:pPr indent="0" lvl="0" marL="0" rtl="0" algn="l">
                        <a:spcBef>
                          <a:spcPts val="0"/>
                        </a:spcBef>
                        <a:spcAft>
                          <a:spcPts val="0"/>
                        </a:spcAft>
                        <a:buNone/>
                      </a:pPr>
                      <a:r>
                        <a:rPr lang="en"/>
                        <a:t>Japan</a:t>
                      </a:r>
                      <a:endParaRPr/>
                    </a:p>
                  </a:txBody>
                  <a:tcPr marT="91425" marB="91425" marR="91425" marL="91425"/>
                </a:tc>
                <a:tc>
                  <a:txBody>
                    <a:bodyPr/>
                    <a:lstStyle/>
                    <a:p>
                      <a:pPr indent="0" lvl="0" marL="0" rtl="0" algn="l">
                        <a:spcBef>
                          <a:spcPts val="0"/>
                        </a:spcBef>
                        <a:spcAft>
                          <a:spcPts val="0"/>
                        </a:spcAft>
                        <a:buNone/>
                      </a:pPr>
                      <a:r>
                        <a:rPr lang="en"/>
                        <a:t>1454.4mt</a:t>
                      </a:r>
                      <a:endParaRPr/>
                    </a:p>
                  </a:txBody>
                  <a:tcPr marT="91425" marB="91425" marR="91425" marL="91425"/>
                </a:tc>
              </a:tr>
              <a:tr h="381000">
                <a:tc>
                  <a:txBody>
                    <a:bodyPr/>
                    <a:lstStyle/>
                    <a:p>
                      <a:pPr indent="0" lvl="0" marL="0" rtl="0" algn="l">
                        <a:spcBef>
                          <a:spcPts val="0"/>
                        </a:spcBef>
                        <a:spcAft>
                          <a:spcPts val="0"/>
                        </a:spcAft>
                        <a:buNone/>
                      </a:pPr>
                      <a:r>
                        <a:rPr lang="en"/>
                        <a:t>Chinese Taipei</a:t>
                      </a:r>
                      <a:endParaRPr/>
                    </a:p>
                  </a:txBody>
                  <a:tcPr marT="91425" marB="91425" marR="91425" marL="91425"/>
                </a:tc>
                <a:tc>
                  <a:txBody>
                    <a:bodyPr/>
                    <a:lstStyle/>
                    <a:p>
                      <a:pPr indent="0" lvl="0" marL="0" rtl="0" algn="l">
                        <a:spcBef>
                          <a:spcPts val="0"/>
                        </a:spcBef>
                        <a:spcAft>
                          <a:spcPts val="0"/>
                        </a:spcAft>
                        <a:buNone/>
                      </a:pPr>
                      <a:r>
                        <a:rPr lang="en"/>
                        <a:t>358.4mt</a:t>
                      </a:r>
                      <a:endParaRPr/>
                    </a:p>
                  </a:txBody>
                  <a:tcPr marT="91425" marB="91425" marR="91425" marL="91425"/>
                </a:tc>
              </a:tr>
              <a:tr h="381000">
                <a:tc>
                  <a:txBody>
                    <a:bodyPr/>
                    <a:lstStyle/>
                    <a:p>
                      <a:pPr indent="0" lvl="0" marL="0" rtl="0" algn="l">
                        <a:spcBef>
                          <a:spcPts val="0"/>
                        </a:spcBef>
                        <a:spcAft>
                          <a:spcPts val="0"/>
                        </a:spcAft>
                        <a:buNone/>
                      </a:pPr>
                      <a:r>
                        <a:rPr lang="en"/>
                        <a:t>Korea</a:t>
                      </a:r>
                      <a:endParaRPr/>
                    </a:p>
                  </a:txBody>
                  <a:tcPr marT="91425" marB="91425" marR="91425" marL="91425"/>
                </a:tc>
                <a:tc>
                  <a:txBody>
                    <a:bodyPr/>
                    <a:lstStyle/>
                    <a:p>
                      <a:pPr indent="0" lvl="0" marL="0" rtl="0" algn="l">
                        <a:spcBef>
                          <a:spcPts val="0"/>
                        </a:spcBef>
                        <a:spcAft>
                          <a:spcPts val="0"/>
                        </a:spcAft>
                        <a:buNone/>
                      </a:pPr>
                      <a:r>
                        <a:rPr lang="en"/>
                        <a:t>214.8mt</a:t>
                      </a:r>
                      <a:endParaRPr/>
                    </a:p>
                  </a:txBody>
                  <a:tcPr marT="91425" marB="91425" marR="91425" marL="91425"/>
                </a:tc>
              </a:tr>
              <a:tr h="381000">
                <a:tc>
                  <a:txBody>
                    <a:bodyPr/>
                    <a:lstStyle/>
                    <a:p>
                      <a:pPr indent="0" lvl="0" marL="0" rtl="0" algn="l">
                        <a:spcBef>
                          <a:spcPts val="0"/>
                        </a:spcBef>
                        <a:spcAft>
                          <a:spcPts val="0"/>
                        </a:spcAft>
                        <a:buNone/>
                      </a:pPr>
                      <a:r>
                        <a:rPr lang="en"/>
                        <a:t>United States</a:t>
                      </a:r>
                      <a:endParaRPr/>
                    </a:p>
                  </a:txBody>
                  <a:tcPr marT="91425" marB="91425" marR="91425" marL="91425"/>
                </a:tc>
                <a:tc>
                  <a:txBody>
                    <a:bodyPr/>
                    <a:lstStyle/>
                    <a:p>
                      <a:pPr indent="0" lvl="0" marL="0" rtl="0" algn="l">
                        <a:spcBef>
                          <a:spcPts val="0"/>
                        </a:spcBef>
                        <a:spcAft>
                          <a:spcPts val="0"/>
                        </a:spcAft>
                        <a:buNone/>
                      </a:pPr>
                      <a:r>
                        <a:rPr lang="en"/>
                        <a:t>228.4mt</a:t>
                      </a:r>
                      <a:endParaRPr/>
                    </a:p>
                  </a:txBody>
                  <a:tcPr marT="91425" marB="91425" marR="91425" marL="91425"/>
                </a:tc>
              </a:tr>
              <a:tr h="381000">
                <a:tc>
                  <a:txBody>
                    <a:bodyPr/>
                    <a:lstStyle/>
                    <a:p>
                      <a:pPr indent="0" lvl="0" marL="0" rtl="0" algn="l">
                        <a:spcBef>
                          <a:spcPts val="0"/>
                        </a:spcBef>
                        <a:spcAft>
                          <a:spcPts val="0"/>
                        </a:spcAft>
                        <a:buNone/>
                      </a:pPr>
                      <a:r>
                        <a:rPr lang="en"/>
                        <a:t>China</a:t>
                      </a:r>
                      <a:endParaRPr/>
                    </a:p>
                  </a:txBody>
                  <a:tcPr marT="91425" marB="91425" marR="91425" marL="91425"/>
                </a:tc>
                <a:tc>
                  <a:txBody>
                    <a:bodyPr/>
                    <a:lstStyle/>
                    <a:p>
                      <a:pPr indent="0" lvl="0" marL="0" rtl="0" algn="l">
                        <a:spcBef>
                          <a:spcPts val="0"/>
                        </a:spcBef>
                        <a:spcAft>
                          <a:spcPts val="0"/>
                        </a:spcAft>
                        <a:buNone/>
                      </a:pPr>
                      <a:r>
                        <a:rPr lang="en"/>
                        <a:t>68.8 mt</a:t>
                      </a:r>
                      <a:endParaRPr/>
                    </a:p>
                  </a:txBody>
                  <a:tcPr marT="91425" marB="91425" marR="91425" marL="91425"/>
                </a:tc>
              </a:tr>
              <a:tr h="381000">
                <a:tc>
                  <a:txBody>
                    <a:bodyPr/>
                    <a:lstStyle/>
                    <a:p>
                      <a:pPr indent="0" lvl="0" marL="0" rtl="0" algn="l">
                        <a:spcBef>
                          <a:spcPts val="0"/>
                        </a:spcBef>
                        <a:spcAft>
                          <a:spcPts val="0"/>
                        </a:spcAft>
                        <a:buNone/>
                      </a:pPr>
                      <a:r>
                        <a:rPr lang="en"/>
                        <a:t>Other SIDS</a:t>
                      </a:r>
                      <a:endParaRPr/>
                    </a:p>
                  </a:txBody>
                  <a:tcPr marT="91425" marB="91425" marR="91425" marL="91425"/>
                </a:tc>
                <a:tc>
                  <a:txBody>
                    <a:bodyPr/>
                    <a:lstStyle/>
                    <a:p>
                      <a:pPr indent="0" lvl="0" marL="0" rtl="0" algn="l">
                        <a:spcBef>
                          <a:spcPts val="0"/>
                        </a:spcBef>
                        <a:spcAft>
                          <a:spcPts val="0"/>
                        </a:spcAft>
                        <a:buNone/>
                      </a:pPr>
                      <a:r>
                        <a:rPr lang="en"/>
                        <a:t>75.2 mt</a:t>
                      </a:r>
                      <a:endParaRPr/>
                    </a:p>
                  </a:txBody>
                  <a:tcPr marT="91425" marB="91425" marR="91425" marL="91425"/>
                </a:tc>
              </a:tr>
              <a:tr h="381000">
                <a:tc>
                  <a:txBody>
                    <a:bodyPr/>
                    <a:lstStyle/>
                    <a:p>
                      <a:pPr indent="0" lvl="0" marL="0" rtl="0" algn="l">
                        <a:spcBef>
                          <a:spcPts val="0"/>
                        </a:spcBef>
                        <a:spcAft>
                          <a:spcPts val="0"/>
                        </a:spcAft>
                        <a:buNone/>
                      </a:pPr>
                      <a:r>
                        <a:rPr b="1" lang="en"/>
                        <a:t>Total</a:t>
                      </a:r>
                      <a:endParaRPr b="1"/>
                    </a:p>
                  </a:txBody>
                  <a:tcPr marT="91425" marB="91425" marR="91425" marL="91425"/>
                </a:tc>
                <a:tc>
                  <a:txBody>
                    <a:bodyPr/>
                    <a:lstStyle/>
                    <a:p>
                      <a:pPr indent="0" lvl="0" marL="0" rtl="0" algn="l">
                        <a:spcBef>
                          <a:spcPts val="0"/>
                        </a:spcBef>
                        <a:spcAft>
                          <a:spcPts val="0"/>
                        </a:spcAft>
                        <a:buNone/>
                      </a:pPr>
                      <a:r>
                        <a:rPr b="1" lang="en"/>
                        <a:t>2400 mt</a:t>
                      </a:r>
                      <a:endParaRPr b="1"/>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1 - CMM catch limits</a:t>
            </a:r>
            <a:endParaRPr/>
          </a:p>
        </p:txBody>
      </p:sp>
      <p:graphicFrame>
        <p:nvGraphicFramePr>
          <p:cNvPr id="62" name="Google Shape;62;p14"/>
          <p:cNvGraphicFramePr/>
          <p:nvPr/>
        </p:nvGraphicFramePr>
        <p:xfrm>
          <a:off x="643000" y="682150"/>
          <a:ext cx="3000000" cy="3000000"/>
        </p:xfrm>
        <a:graphic>
          <a:graphicData uri="http://schemas.openxmlformats.org/drawingml/2006/table">
            <a:tbl>
              <a:tblPr>
                <a:noFill/>
                <a:tableStyleId>{FE169607-FFEB-4533-B4FA-59AED2BB88A6}</a:tableStyleId>
              </a:tblPr>
              <a:tblGrid>
                <a:gridCol w="1661425"/>
                <a:gridCol w="1661425"/>
                <a:gridCol w="1661425"/>
                <a:gridCol w="1661425"/>
              </a:tblGrid>
              <a:tr h="381000">
                <a:tc>
                  <a:txBody>
                    <a:bodyPr/>
                    <a:lstStyle/>
                    <a:p>
                      <a:pPr indent="0" lvl="0" marL="0" rtl="0" algn="l">
                        <a:spcBef>
                          <a:spcPts val="0"/>
                        </a:spcBef>
                        <a:spcAft>
                          <a:spcPts val="0"/>
                        </a:spcAft>
                        <a:buNone/>
                      </a:pPr>
                      <a:r>
                        <a:rPr b="1" lang="en"/>
                        <a:t>Country</a:t>
                      </a:r>
                      <a:endParaRPr b="1"/>
                    </a:p>
                  </a:txBody>
                  <a:tcPr marT="91425" marB="91425" marR="91425" marL="91425"/>
                </a:tc>
                <a:tc>
                  <a:txBody>
                    <a:bodyPr/>
                    <a:lstStyle/>
                    <a:p>
                      <a:pPr indent="0" lvl="0" marL="0" rtl="0" algn="l">
                        <a:spcBef>
                          <a:spcPts val="0"/>
                        </a:spcBef>
                        <a:spcAft>
                          <a:spcPts val="0"/>
                        </a:spcAft>
                        <a:buNone/>
                      </a:pPr>
                      <a:r>
                        <a:rPr b="1" lang="en"/>
                        <a:t>2025</a:t>
                      </a:r>
                      <a:endParaRPr b="1"/>
                    </a:p>
                  </a:txBody>
                  <a:tcPr marT="91425" marB="91425" marR="91425" marL="91425"/>
                </a:tc>
                <a:tc>
                  <a:txBody>
                    <a:bodyPr/>
                    <a:lstStyle/>
                    <a:p>
                      <a:pPr indent="0" lvl="0" marL="0" rtl="0" algn="l">
                        <a:spcBef>
                          <a:spcPts val="0"/>
                        </a:spcBef>
                        <a:spcAft>
                          <a:spcPts val="0"/>
                        </a:spcAft>
                        <a:buNone/>
                      </a:pPr>
                      <a:r>
                        <a:rPr b="1" lang="en"/>
                        <a:t>2026</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2027</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Japan</a:t>
                      </a:r>
                      <a:endParaRPr/>
                    </a:p>
                  </a:txBody>
                  <a:tcPr marT="91425" marB="91425" marR="91425" marL="91425"/>
                </a:tc>
                <a:tc>
                  <a:txBody>
                    <a:bodyPr/>
                    <a:lstStyle/>
                    <a:p>
                      <a:pPr indent="0" lvl="0" marL="0" rtl="0" algn="l">
                        <a:spcBef>
                          <a:spcPts val="0"/>
                        </a:spcBef>
                        <a:spcAft>
                          <a:spcPts val="0"/>
                        </a:spcAft>
                        <a:buNone/>
                      </a:pPr>
                      <a:r>
                        <a:rPr lang="en"/>
                        <a:t>1454.4mt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1454.4mt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1454.4mt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Chinese Taipei</a:t>
                      </a:r>
                      <a:endParaRPr/>
                    </a:p>
                  </a:txBody>
                  <a:tcPr marT="91425" marB="91425" marR="91425" marL="91425"/>
                </a:tc>
                <a:tc>
                  <a:txBody>
                    <a:bodyPr/>
                    <a:lstStyle/>
                    <a:p>
                      <a:pPr indent="0" lvl="0" marL="0" rtl="0" algn="l">
                        <a:spcBef>
                          <a:spcPts val="0"/>
                        </a:spcBef>
                        <a:spcAft>
                          <a:spcPts val="0"/>
                        </a:spcAft>
                        <a:buNone/>
                      </a:pPr>
                      <a:r>
                        <a:rPr lang="en"/>
                        <a:t>358.4mt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358.4mt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358.4mt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Korea</a:t>
                      </a:r>
                      <a:endParaRPr/>
                    </a:p>
                  </a:txBody>
                  <a:tcPr marT="91425" marB="91425" marR="91425" marL="91425"/>
                </a:tc>
                <a:tc>
                  <a:txBody>
                    <a:bodyPr/>
                    <a:lstStyle/>
                    <a:p>
                      <a:pPr indent="0" lvl="0" marL="0" rtl="0" algn="l">
                        <a:spcBef>
                          <a:spcPts val="0"/>
                        </a:spcBef>
                        <a:spcAft>
                          <a:spcPts val="0"/>
                        </a:spcAft>
                        <a:buNone/>
                      </a:pPr>
                      <a:r>
                        <a:rPr lang="en"/>
                        <a:t>214.8mt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214.8mt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214.8mt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United States</a:t>
                      </a:r>
                      <a:endParaRPr/>
                    </a:p>
                  </a:txBody>
                  <a:tcPr marT="91425" marB="91425" marR="91425" marL="91425"/>
                </a:tc>
                <a:tc>
                  <a:txBody>
                    <a:bodyPr/>
                    <a:lstStyle/>
                    <a:p>
                      <a:pPr indent="0" lvl="0" marL="0" rtl="0" algn="l">
                        <a:spcBef>
                          <a:spcPts val="0"/>
                        </a:spcBef>
                        <a:spcAft>
                          <a:spcPts val="0"/>
                        </a:spcAft>
                        <a:buNone/>
                      </a:pPr>
                      <a:r>
                        <a:rPr lang="en"/>
                        <a:t>228.4mt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228.4mt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228.4mt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China</a:t>
                      </a:r>
                      <a:endParaRPr/>
                    </a:p>
                  </a:txBody>
                  <a:tcPr marT="91425" marB="91425" marR="91425" marL="91425"/>
                </a:tc>
                <a:tc>
                  <a:txBody>
                    <a:bodyPr/>
                    <a:lstStyle/>
                    <a:p>
                      <a:pPr indent="0" lvl="0" marL="0" rtl="0" algn="l">
                        <a:spcBef>
                          <a:spcPts val="0"/>
                        </a:spcBef>
                        <a:spcAft>
                          <a:spcPts val="0"/>
                        </a:spcAft>
                        <a:buNone/>
                      </a:pPr>
                      <a:r>
                        <a:rPr lang="en"/>
                        <a:t>68.8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68.8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68.8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Other SIDS</a:t>
                      </a:r>
                      <a:endParaRPr/>
                    </a:p>
                  </a:txBody>
                  <a:tcPr marT="91425" marB="91425" marR="91425" marL="91425"/>
                </a:tc>
                <a:tc>
                  <a:txBody>
                    <a:bodyPr/>
                    <a:lstStyle/>
                    <a:p>
                      <a:pPr indent="0" lvl="0" marL="0" rtl="0" algn="l">
                        <a:spcBef>
                          <a:spcPts val="0"/>
                        </a:spcBef>
                        <a:spcAft>
                          <a:spcPts val="0"/>
                        </a:spcAft>
                        <a:buNone/>
                      </a:pPr>
                      <a:r>
                        <a:rPr lang="en"/>
                        <a:t>75.2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75.2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75.2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Total</a:t>
                      </a:r>
                      <a:endParaRPr b="1"/>
                    </a:p>
                  </a:txBody>
                  <a:tcPr marT="91425" marB="91425" marR="91425" marL="91425"/>
                </a:tc>
                <a:tc>
                  <a:txBody>
                    <a:bodyPr/>
                    <a:lstStyle/>
                    <a:p>
                      <a:pPr indent="0" lvl="0" marL="0" rtl="0" algn="l">
                        <a:spcBef>
                          <a:spcPts val="0"/>
                        </a:spcBef>
                        <a:spcAft>
                          <a:spcPts val="0"/>
                        </a:spcAft>
                        <a:buNone/>
                      </a:pPr>
                      <a:r>
                        <a:rPr b="1" lang="en"/>
                        <a:t>2400 mt</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a:t>2400 mt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2400 mt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63" name="Google Shape;63;p14"/>
          <p:cNvSpPr txBox="1"/>
          <p:nvPr/>
        </p:nvSpPr>
        <p:spPr>
          <a:xfrm>
            <a:off x="81300" y="3901975"/>
            <a:ext cx="8897700" cy="113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For countries which are represented by more than one fleet in the rebuilding analysis, catch would be distributed between fleets based upon the proportion of catch for each fleet in 2020 (last year of the assessment)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For 2021 - 2022, catch would be updated to reported (yearbook catch) from WCPFC, and 2023-2024 would be carryover catch from 2022 is updated catch is not available.</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69300" y="1402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2 - CMM catch limits with maximum 2025 carryover</a:t>
            </a:r>
            <a:endParaRPr/>
          </a:p>
        </p:txBody>
      </p:sp>
      <p:graphicFrame>
        <p:nvGraphicFramePr>
          <p:cNvPr id="69" name="Google Shape;69;p15"/>
          <p:cNvGraphicFramePr/>
          <p:nvPr/>
        </p:nvGraphicFramePr>
        <p:xfrm>
          <a:off x="643000" y="682150"/>
          <a:ext cx="3000000" cy="3000000"/>
        </p:xfrm>
        <a:graphic>
          <a:graphicData uri="http://schemas.openxmlformats.org/drawingml/2006/table">
            <a:tbl>
              <a:tblPr>
                <a:noFill/>
                <a:tableStyleId>{FE169607-FFEB-4533-B4FA-59AED2BB88A6}</a:tableStyleId>
              </a:tblPr>
              <a:tblGrid>
                <a:gridCol w="1661425"/>
                <a:gridCol w="1661425"/>
                <a:gridCol w="1661425"/>
                <a:gridCol w="1661425"/>
              </a:tblGrid>
              <a:tr h="381000">
                <a:tc>
                  <a:txBody>
                    <a:bodyPr/>
                    <a:lstStyle/>
                    <a:p>
                      <a:pPr indent="0" lvl="0" marL="0" rtl="0" algn="l">
                        <a:spcBef>
                          <a:spcPts val="0"/>
                        </a:spcBef>
                        <a:spcAft>
                          <a:spcPts val="0"/>
                        </a:spcAft>
                        <a:buNone/>
                      </a:pPr>
                      <a:r>
                        <a:rPr b="1" lang="en"/>
                        <a:t>Country</a:t>
                      </a:r>
                      <a:endParaRPr b="1"/>
                    </a:p>
                  </a:txBody>
                  <a:tcPr marT="91425" marB="91425" marR="91425" marL="91425"/>
                </a:tc>
                <a:tc>
                  <a:txBody>
                    <a:bodyPr/>
                    <a:lstStyle/>
                    <a:p>
                      <a:pPr indent="0" lvl="0" marL="0" rtl="0" algn="l">
                        <a:spcBef>
                          <a:spcPts val="0"/>
                        </a:spcBef>
                        <a:spcAft>
                          <a:spcPts val="0"/>
                        </a:spcAft>
                        <a:buNone/>
                      </a:pPr>
                      <a:r>
                        <a:rPr b="1" lang="en"/>
                        <a:t>2025</a:t>
                      </a:r>
                      <a:endParaRPr b="1"/>
                    </a:p>
                  </a:txBody>
                  <a:tcPr marT="91425" marB="91425" marR="91425" marL="91425"/>
                </a:tc>
                <a:tc>
                  <a:txBody>
                    <a:bodyPr/>
                    <a:lstStyle/>
                    <a:p>
                      <a:pPr indent="0" lvl="0" marL="0" rtl="0" algn="l">
                        <a:spcBef>
                          <a:spcPts val="0"/>
                        </a:spcBef>
                        <a:spcAft>
                          <a:spcPts val="0"/>
                        </a:spcAft>
                        <a:buNone/>
                      </a:pPr>
                      <a:r>
                        <a:rPr b="1" lang="en"/>
                        <a:t>2026</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2027</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Japan</a:t>
                      </a:r>
                      <a:endParaRPr/>
                    </a:p>
                  </a:txBody>
                  <a:tcPr marT="91425" marB="91425" marR="91425" marL="91425"/>
                </a:tc>
                <a:tc>
                  <a:txBody>
                    <a:bodyPr/>
                    <a:lstStyle/>
                    <a:p>
                      <a:pPr indent="0" lvl="0" marL="0" rtl="0" algn="l">
                        <a:spcBef>
                          <a:spcPts val="0"/>
                        </a:spcBef>
                        <a:spcAft>
                          <a:spcPts val="0"/>
                        </a:spcAft>
                        <a:buNone/>
                      </a:pPr>
                      <a:r>
                        <a:rPr lang="en"/>
                        <a:t>1454.4mt + 165mt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1454.4mt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1454.4mt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Chinese Taipei</a:t>
                      </a:r>
                      <a:endParaRPr/>
                    </a:p>
                  </a:txBody>
                  <a:tcPr marT="91425" marB="91425" marR="91425" marL="91425"/>
                </a:tc>
                <a:tc>
                  <a:txBody>
                    <a:bodyPr/>
                    <a:lstStyle/>
                    <a:p>
                      <a:pPr indent="0" lvl="0" marL="0" rtl="0" algn="l">
                        <a:spcBef>
                          <a:spcPts val="0"/>
                        </a:spcBef>
                        <a:spcAft>
                          <a:spcPts val="0"/>
                        </a:spcAft>
                        <a:buNone/>
                      </a:pPr>
                      <a:r>
                        <a:rPr lang="en"/>
                        <a:t>358.4mt + 165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358.4mt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358.4mt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Korea</a:t>
                      </a:r>
                      <a:endParaRPr/>
                    </a:p>
                  </a:txBody>
                  <a:tcPr marT="91425" marB="91425" marR="91425" marL="91425"/>
                </a:tc>
                <a:tc>
                  <a:txBody>
                    <a:bodyPr/>
                    <a:lstStyle/>
                    <a:p>
                      <a:pPr indent="0" lvl="0" marL="0" rtl="0" algn="l">
                        <a:spcBef>
                          <a:spcPts val="0"/>
                        </a:spcBef>
                        <a:spcAft>
                          <a:spcPts val="0"/>
                        </a:spcAft>
                        <a:buNone/>
                      </a:pPr>
                      <a:r>
                        <a:rPr lang="en"/>
                        <a:t>214.8mt + 165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214.8mt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214.8mt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United States</a:t>
                      </a:r>
                      <a:endParaRPr/>
                    </a:p>
                  </a:txBody>
                  <a:tcPr marT="91425" marB="91425" marR="91425" marL="91425"/>
                </a:tc>
                <a:tc>
                  <a:txBody>
                    <a:bodyPr/>
                    <a:lstStyle/>
                    <a:p>
                      <a:pPr indent="0" lvl="0" marL="0" rtl="0" algn="l">
                        <a:spcBef>
                          <a:spcPts val="0"/>
                        </a:spcBef>
                        <a:spcAft>
                          <a:spcPts val="0"/>
                        </a:spcAft>
                        <a:buNone/>
                      </a:pPr>
                      <a:r>
                        <a:rPr lang="en"/>
                        <a:t>228.4mt + 165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228.4mt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228.4mt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China</a:t>
                      </a:r>
                      <a:endParaRPr/>
                    </a:p>
                  </a:txBody>
                  <a:tcPr marT="91425" marB="91425" marR="91425" marL="91425"/>
                </a:tc>
                <a:tc>
                  <a:txBody>
                    <a:bodyPr/>
                    <a:lstStyle/>
                    <a:p>
                      <a:pPr indent="0" lvl="0" marL="0" rtl="0" algn="l">
                        <a:spcBef>
                          <a:spcPts val="0"/>
                        </a:spcBef>
                        <a:spcAft>
                          <a:spcPts val="0"/>
                        </a:spcAft>
                        <a:buNone/>
                      </a:pPr>
                      <a:r>
                        <a:rPr lang="en"/>
                        <a:t>68.8 mt + 165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68.8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68.8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Other SIDS</a:t>
                      </a:r>
                      <a:endParaRPr/>
                    </a:p>
                  </a:txBody>
                  <a:tcPr marT="91425" marB="91425" marR="91425" marL="91425"/>
                </a:tc>
                <a:tc>
                  <a:txBody>
                    <a:bodyPr/>
                    <a:lstStyle/>
                    <a:p>
                      <a:pPr indent="0" lvl="0" marL="0" rtl="0" algn="l">
                        <a:spcBef>
                          <a:spcPts val="0"/>
                        </a:spcBef>
                        <a:spcAft>
                          <a:spcPts val="0"/>
                        </a:spcAft>
                        <a:buNone/>
                      </a:pPr>
                      <a:r>
                        <a:rPr lang="en"/>
                        <a:t>75.2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75.2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75.2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Total</a:t>
                      </a:r>
                      <a:endParaRPr b="1"/>
                    </a:p>
                  </a:txBody>
                  <a:tcPr marT="91425" marB="91425" marR="91425" marL="91425"/>
                </a:tc>
                <a:tc>
                  <a:txBody>
                    <a:bodyPr/>
                    <a:lstStyle/>
                    <a:p>
                      <a:pPr indent="0" lvl="0" marL="0" rtl="0" algn="l">
                        <a:spcBef>
                          <a:spcPts val="0"/>
                        </a:spcBef>
                        <a:spcAft>
                          <a:spcPts val="0"/>
                        </a:spcAft>
                        <a:buNone/>
                      </a:pPr>
                      <a:r>
                        <a:rPr b="1" lang="en"/>
                        <a:t>3225</a:t>
                      </a:r>
                      <a:r>
                        <a:rPr b="1" lang="en"/>
                        <a:t> mt</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a:t>2400 mt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2400 mt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0" name="Google Shape;70;p15"/>
          <p:cNvSpPr txBox="1"/>
          <p:nvPr/>
        </p:nvSpPr>
        <p:spPr>
          <a:xfrm>
            <a:off x="81300" y="3901975"/>
            <a:ext cx="8897700" cy="113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For countries which are represented by more than one fleet in the rebuilding analysis, catch would be distributed between fleets based upon the proportion of catch for each fleet in 2020 (last year of the assessment)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For 2021 - 2022, catch would be updated to reported (yearbook catch) from WCPFC, and 2023-2024 would be carryover catch from 2022 is updated catch is not available.</a:t>
            </a:r>
            <a:endParaRPr>
              <a:solidFill>
                <a:schemeClr val="dk2"/>
              </a:solidFill>
            </a:endParaRPr>
          </a:p>
          <a:p>
            <a:pPr indent="0" lvl="0" marL="457200" rtl="0" algn="l">
              <a:spcBef>
                <a:spcPts val="0"/>
              </a:spcBef>
              <a:spcAft>
                <a:spcPts val="0"/>
              </a:spcAft>
              <a:buNone/>
            </a:pPr>
            <a:r>
              <a:rPr lang="en">
                <a:solidFill>
                  <a:schemeClr val="dk2"/>
                </a:solidFill>
              </a:rPr>
              <a:t>.</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69300" y="1402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Scenario 3 - CMM catch limits with maximum 2025 and 2026 carryover</a:t>
            </a:r>
            <a:endParaRPr sz="2120"/>
          </a:p>
        </p:txBody>
      </p:sp>
      <p:graphicFrame>
        <p:nvGraphicFramePr>
          <p:cNvPr id="76" name="Google Shape;76;p16"/>
          <p:cNvGraphicFramePr/>
          <p:nvPr/>
        </p:nvGraphicFramePr>
        <p:xfrm>
          <a:off x="643000" y="682150"/>
          <a:ext cx="3000000" cy="3000000"/>
        </p:xfrm>
        <a:graphic>
          <a:graphicData uri="http://schemas.openxmlformats.org/drawingml/2006/table">
            <a:tbl>
              <a:tblPr>
                <a:noFill/>
                <a:tableStyleId>{FE169607-FFEB-4533-B4FA-59AED2BB88A6}</a:tableStyleId>
              </a:tblPr>
              <a:tblGrid>
                <a:gridCol w="1661425"/>
                <a:gridCol w="1661425"/>
                <a:gridCol w="1661425"/>
                <a:gridCol w="1661425"/>
              </a:tblGrid>
              <a:tr h="381000">
                <a:tc>
                  <a:txBody>
                    <a:bodyPr/>
                    <a:lstStyle/>
                    <a:p>
                      <a:pPr indent="0" lvl="0" marL="0" rtl="0" algn="l">
                        <a:spcBef>
                          <a:spcPts val="0"/>
                        </a:spcBef>
                        <a:spcAft>
                          <a:spcPts val="0"/>
                        </a:spcAft>
                        <a:buNone/>
                      </a:pPr>
                      <a:r>
                        <a:rPr b="1" lang="en"/>
                        <a:t>Country</a:t>
                      </a:r>
                      <a:endParaRPr b="1"/>
                    </a:p>
                  </a:txBody>
                  <a:tcPr marT="91425" marB="91425" marR="91425" marL="91425"/>
                </a:tc>
                <a:tc>
                  <a:txBody>
                    <a:bodyPr/>
                    <a:lstStyle/>
                    <a:p>
                      <a:pPr indent="0" lvl="0" marL="0" rtl="0" algn="l">
                        <a:spcBef>
                          <a:spcPts val="0"/>
                        </a:spcBef>
                        <a:spcAft>
                          <a:spcPts val="0"/>
                        </a:spcAft>
                        <a:buNone/>
                      </a:pPr>
                      <a:r>
                        <a:rPr b="1" lang="en"/>
                        <a:t>2025</a:t>
                      </a:r>
                      <a:endParaRPr b="1"/>
                    </a:p>
                  </a:txBody>
                  <a:tcPr marT="91425" marB="91425" marR="91425" marL="91425"/>
                </a:tc>
                <a:tc>
                  <a:txBody>
                    <a:bodyPr/>
                    <a:lstStyle/>
                    <a:p>
                      <a:pPr indent="0" lvl="0" marL="0" rtl="0" algn="l">
                        <a:spcBef>
                          <a:spcPts val="0"/>
                        </a:spcBef>
                        <a:spcAft>
                          <a:spcPts val="0"/>
                        </a:spcAft>
                        <a:buNone/>
                      </a:pPr>
                      <a:r>
                        <a:rPr b="1" lang="en"/>
                        <a:t>2026</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2027</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Japan</a:t>
                      </a:r>
                      <a:endParaRPr/>
                    </a:p>
                  </a:txBody>
                  <a:tcPr marT="91425" marB="91425" marR="91425" marL="91425"/>
                </a:tc>
                <a:tc>
                  <a:txBody>
                    <a:bodyPr/>
                    <a:lstStyle/>
                    <a:p>
                      <a:pPr indent="0" lvl="0" marL="0" rtl="0" algn="l">
                        <a:spcBef>
                          <a:spcPts val="0"/>
                        </a:spcBef>
                        <a:spcAft>
                          <a:spcPts val="0"/>
                        </a:spcAft>
                        <a:buNone/>
                      </a:pPr>
                      <a:r>
                        <a:rPr lang="en"/>
                        <a:t>1454.4mt + 165mt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1454.4mt + 165mt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1454.4mt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Chinese Taipei</a:t>
                      </a:r>
                      <a:endParaRPr/>
                    </a:p>
                  </a:txBody>
                  <a:tcPr marT="91425" marB="91425" marR="91425" marL="91425"/>
                </a:tc>
                <a:tc>
                  <a:txBody>
                    <a:bodyPr/>
                    <a:lstStyle/>
                    <a:p>
                      <a:pPr indent="0" lvl="0" marL="0" rtl="0" algn="l">
                        <a:spcBef>
                          <a:spcPts val="0"/>
                        </a:spcBef>
                        <a:spcAft>
                          <a:spcPts val="0"/>
                        </a:spcAft>
                        <a:buNone/>
                      </a:pPr>
                      <a:r>
                        <a:rPr lang="en"/>
                        <a:t>358.4mt + 165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358.4mt + 165mt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358.4mt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Korea</a:t>
                      </a:r>
                      <a:endParaRPr/>
                    </a:p>
                  </a:txBody>
                  <a:tcPr marT="91425" marB="91425" marR="91425" marL="91425"/>
                </a:tc>
                <a:tc>
                  <a:txBody>
                    <a:bodyPr/>
                    <a:lstStyle/>
                    <a:p>
                      <a:pPr indent="0" lvl="0" marL="0" rtl="0" algn="l">
                        <a:spcBef>
                          <a:spcPts val="0"/>
                        </a:spcBef>
                        <a:spcAft>
                          <a:spcPts val="0"/>
                        </a:spcAft>
                        <a:buNone/>
                      </a:pPr>
                      <a:r>
                        <a:rPr lang="en"/>
                        <a:t>214.8mt + 165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214.8mt + 165mt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214.8mt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United States</a:t>
                      </a:r>
                      <a:endParaRPr/>
                    </a:p>
                  </a:txBody>
                  <a:tcPr marT="91425" marB="91425" marR="91425" marL="91425"/>
                </a:tc>
                <a:tc>
                  <a:txBody>
                    <a:bodyPr/>
                    <a:lstStyle/>
                    <a:p>
                      <a:pPr indent="0" lvl="0" marL="0" rtl="0" algn="l">
                        <a:spcBef>
                          <a:spcPts val="0"/>
                        </a:spcBef>
                        <a:spcAft>
                          <a:spcPts val="0"/>
                        </a:spcAft>
                        <a:buNone/>
                      </a:pPr>
                      <a:r>
                        <a:rPr lang="en"/>
                        <a:t>228.4mt + 165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228.4mt + 165mt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228.4mt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China</a:t>
                      </a:r>
                      <a:endParaRPr/>
                    </a:p>
                  </a:txBody>
                  <a:tcPr marT="91425" marB="91425" marR="91425" marL="91425"/>
                </a:tc>
                <a:tc>
                  <a:txBody>
                    <a:bodyPr/>
                    <a:lstStyle/>
                    <a:p>
                      <a:pPr indent="0" lvl="0" marL="0" rtl="0" algn="l">
                        <a:spcBef>
                          <a:spcPts val="0"/>
                        </a:spcBef>
                        <a:spcAft>
                          <a:spcPts val="0"/>
                        </a:spcAft>
                        <a:buNone/>
                      </a:pPr>
                      <a:r>
                        <a:rPr lang="en"/>
                        <a:t>68.8 mt + 165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68.8 mt + 165mt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68.8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Other SIDS</a:t>
                      </a:r>
                      <a:endParaRPr/>
                    </a:p>
                  </a:txBody>
                  <a:tcPr marT="91425" marB="91425" marR="91425" marL="91425"/>
                </a:tc>
                <a:tc>
                  <a:txBody>
                    <a:bodyPr/>
                    <a:lstStyle/>
                    <a:p>
                      <a:pPr indent="0" lvl="0" marL="0" rtl="0" algn="l">
                        <a:spcBef>
                          <a:spcPts val="0"/>
                        </a:spcBef>
                        <a:spcAft>
                          <a:spcPts val="0"/>
                        </a:spcAft>
                        <a:buNone/>
                      </a:pPr>
                      <a:r>
                        <a:rPr lang="en"/>
                        <a:t>75.2 mt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75.2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75.2 mt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Total</a:t>
                      </a:r>
                      <a:endParaRPr b="1"/>
                    </a:p>
                  </a:txBody>
                  <a:tcPr marT="91425" marB="91425" marR="91425" marL="91425"/>
                </a:tc>
                <a:tc>
                  <a:txBody>
                    <a:bodyPr/>
                    <a:lstStyle/>
                    <a:p>
                      <a:pPr indent="0" lvl="0" marL="0" rtl="0" algn="l">
                        <a:spcBef>
                          <a:spcPts val="0"/>
                        </a:spcBef>
                        <a:spcAft>
                          <a:spcPts val="0"/>
                        </a:spcAft>
                        <a:buNone/>
                      </a:pPr>
                      <a:r>
                        <a:rPr b="1" lang="en"/>
                        <a:t>3225 mt</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a:t>3225</a:t>
                      </a:r>
                      <a:r>
                        <a:rPr b="1" lang="en"/>
                        <a:t> mt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2400 mt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7" name="Google Shape;77;p16"/>
          <p:cNvSpPr txBox="1"/>
          <p:nvPr/>
        </p:nvSpPr>
        <p:spPr>
          <a:xfrm>
            <a:off x="81300" y="3901975"/>
            <a:ext cx="8897700" cy="113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For countries which are represented by more than one fleet in the rebuilding analysis, catch would be distributed between fleets based upon the proportion of catch for each fleet in 2020 (last year of the assessment)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For 2021 - 2022, catch would be updated to reported (yearbook catch) from WCPFC, and 2023-2024 would be carryover catch from 2022 is updated catch is not available.</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