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6" r:id="rId3"/>
    <p:sldId id="347" r:id="rId4"/>
    <p:sldId id="348" r:id="rId5"/>
    <p:sldId id="350" r:id="rId6"/>
    <p:sldId id="349" r:id="rId7"/>
    <p:sldId id="333" r:id="rId8"/>
    <p:sldId id="337" r:id="rId9"/>
    <p:sldId id="352" r:id="rId10"/>
    <p:sldId id="351" r:id="rId11"/>
    <p:sldId id="335" r:id="rId12"/>
    <p:sldId id="336" r:id="rId13"/>
    <p:sldId id="338" r:id="rId14"/>
    <p:sldId id="354" r:id="rId15"/>
    <p:sldId id="339" r:id="rId16"/>
    <p:sldId id="260" r:id="rId17"/>
    <p:sldId id="257" r:id="rId18"/>
    <p:sldId id="258" r:id="rId19"/>
    <p:sldId id="259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323" r:id="rId30"/>
    <p:sldId id="325" r:id="rId31"/>
    <p:sldId id="326" r:id="rId32"/>
    <p:sldId id="327" r:id="rId33"/>
    <p:sldId id="328" r:id="rId34"/>
    <p:sldId id="272" r:id="rId35"/>
    <p:sldId id="273" r:id="rId36"/>
    <p:sldId id="274" r:id="rId37"/>
    <p:sldId id="275" r:id="rId38"/>
    <p:sldId id="276" r:id="rId39"/>
    <p:sldId id="270" r:id="rId40"/>
    <p:sldId id="277" r:id="rId41"/>
    <p:sldId id="278" r:id="rId42"/>
    <p:sldId id="279" r:id="rId43"/>
    <p:sldId id="280" r:id="rId44"/>
    <p:sldId id="281" r:id="rId45"/>
    <p:sldId id="271" r:id="rId46"/>
    <p:sldId id="319" r:id="rId47"/>
    <p:sldId id="322" r:id="rId48"/>
    <p:sldId id="324" r:id="rId49"/>
    <p:sldId id="320" r:id="rId50"/>
    <p:sldId id="283" r:id="rId51"/>
    <p:sldId id="284" r:id="rId52"/>
    <p:sldId id="329" r:id="rId53"/>
    <p:sldId id="285" r:id="rId54"/>
    <p:sldId id="288" r:id="rId55"/>
    <p:sldId id="289" r:id="rId56"/>
    <p:sldId id="330" r:id="rId57"/>
    <p:sldId id="303" r:id="rId58"/>
    <p:sldId id="331" r:id="rId59"/>
    <p:sldId id="332" r:id="rId60"/>
    <p:sldId id="340" r:id="rId61"/>
    <p:sldId id="341" r:id="rId62"/>
    <p:sldId id="342" r:id="rId63"/>
    <p:sldId id="296" r:id="rId64"/>
    <p:sldId id="292" r:id="rId65"/>
    <p:sldId id="294" r:id="rId66"/>
    <p:sldId id="286" r:id="rId67"/>
    <p:sldId id="295" r:id="rId68"/>
    <p:sldId id="287" r:id="rId69"/>
    <p:sldId id="290" r:id="rId70"/>
    <p:sldId id="343" r:id="rId71"/>
    <p:sldId id="344" r:id="rId72"/>
    <p:sldId id="345" r:id="rId73"/>
    <p:sldId id="355" r:id="rId74"/>
    <p:sldId id="291" r:id="rId75"/>
    <p:sldId id="29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36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16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B00-4885-4F8D-8088-81EEDC8C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28D19-C79C-4CA9-88D4-46DB66885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6274-4922-4C2E-8995-EFD6FC72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DD43-B48B-4EE3-9DDE-6361FAAFBF3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256E-261A-4BDF-8FA1-3EDCB54B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9920-E465-4880-B90B-A413A36B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3C02-E301-4FF9-BCA2-76D2E86E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0AB3-4EA3-466C-A4EF-90EA3838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0893B-A176-4029-AC4A-6D25FDE2D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2EAE-38BF-434E-B1D3-7607A74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DD43-B48B-4EE3-9DDE-6361FAAFBF3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CACA-0020-4217-A627-B07BA293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ED-FFB6-4F9C-B218-E750C1E3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3C02-E301-4FF9-BCA2-76D2E86E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2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A095C-5388-4908-B1C9-1421DA068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3A87B-A566-4D7A-93EF-353B50BAC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F5594-BFA6-4DA2-A6FA-20D25EA4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DD43-B48B-4EE3-9DDE-6361FAAFBF3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87AC-DF65-4FB9-9EB5-8F4D2CD0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AEB6-058A-4683-8579-17CB8E11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3C02-E301-4FF9-BCA2-76D2E86E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6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6BEFC-D40A-494C-97AC-B67B35CBF6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43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A23EF-A5D6-468E-936C-B8904B998F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3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DFAAE-B238-407B-8383-7A65EA0FC0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92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4C4E6-B83B-4FDA-A934-8BF621F64C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0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960DD-6018-4C78-8D5A-7111ABA4CF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89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B3BE0-D934-4BE5-B83A-A36D75F4CB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58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CEA09-3225-4FFD-B7B2-D92E1D96DA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27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5B8C4-5954-4128-BEF0-A92A4104C6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1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01AE-9EB9-4A4A-90F9-6DFF244C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B6B4E-235A-4B13-87CB-770B0EBA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58D15-9338-40CD-AA21-9A4EA624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DD43-B48B-4EE3-9DDE-6361FAAFBF3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480BC-4C1B-4979-9013-2E845EE4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8A812-9531-43EA-AD5C-7EF29520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3C02-E301-4FF9-BCA2-76D2E86E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8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A7834-A656-46DE-8268-25875611FE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35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F5FB0-1CCD-4AED-BA67-CBD43DCFFC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28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345FD-F27C-4A8D-9115-131548D7753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438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21F91-EA56-469D-9397-0BE9E1BD72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4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CA10-7388-43DB-88A9-71F7EB92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02CBB-1448-4979-9202-088B94476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C8B2-9128-49CF-9622-8F7E8BF7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DD43-B48B-4EE3-9DDE-6361FAAFBF3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DF65-4AEC-4EA0-8C2F-195F3DA6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9118-2BE4-4959-BED8-8DC02F4E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3C02-E301-4FF9-BCA2-76D2E86E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B572-5828-49B0-9585-D7A2F801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65B7-D12D-4378-A631-A83C4B532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BAE6E-4118-4661-BC28-A887C385A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79688-06EC-44F8-B6F0-0922986F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DD43-B48B-4EE3-9DDE-6361FAAFBF3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17965-F7BE-440D-BC86-26B39254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F5E0-F069-48CB-8832-12B32B17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3C02-E301-4FF9-BCA2-76D2E86E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6F8E-CB4F-4743-A5A3-C1A9AD14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56B43-232D-44F4-B898-903B9B0C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A6008-FF8D-430D-AA5C-62CF5091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D0296-7A6B-40E0-8675-1F2E513CD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4AC82-4191-43D5-B8B9-4F4FA552B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D09CF-B319-41AE-8B01-FBA595A8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DD43-B48B-4EE3-9DDE-6361FAAFBF3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0F242-F443-4F52-B5ED-068409B9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73B86-7C47-4A56-9EE4-DB422BEC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3C02-E301-4FF9-BCA2-76D2E86E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7ACC-8F45-41C2-B195-61CF043A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9F74C-6F15-4079-8658-7BC42CDE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DD43-B48B-4EE3-9DDE-6361FAAFBF3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1611C-7C6A-4F99-821D-E3C5DFA7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0214-F647-4BEC-83BF-B0577142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3C02-E301-4FF9-BCA2-76D2E86E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7EB-CFEA-4857-9842-F6A5D7B9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DD43-B48B-4EE3-9DDE-6361FAAFBF3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86B7A-A079-44AF-B315-7FF14825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42CFF-D734-42BE-885B-3C65D9C2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3C02-E301-4FF9-BCA2-76D2E86E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587A-1560-480E-AB2D-C6076B47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FE59-22C1-4A3C-985E-C30D9B78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D9219-2F9E-4327-B85D-79B89CFEE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AAEA7-C748-47C2-A8F9-8830A105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DD43-B48B-4EE3-9DDE-6361FAAFBF3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AC95C-85F1-4A90-93C0-C55D9D49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66B31-EB71-4449-8A5C-70DB8BEC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3C02-E301-4FF9-BCA2-76D2E86E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4623-0267-473B-9D7B-6F71B2F2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40C09-C405-42ED-A569-D067E5BA3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CE6AD-8A5F-49EB-9E20-B6EBDD858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0D3F6-B0C8-4936-AAD6-EB6B2A4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DD43-B48B-4EE3-9DDE-6361FAAFBF3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9B68-3475-42C1-81BD-4A28E134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05A32-F4CE-45E0-A69E-A761CAC5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3C02-E301-4FF9-BCA2-76D2E86E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976B8-84CC-45C7-96B7-5BAB87A0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F2B75-D160-43B1-96CC-FFC8A792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3037-CFAF-477E-B8F7-959461C8F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DD43-B48B-4EE3-9DDE-6361FAAFBF3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0115A-E42E-47A7-A0C4-A8BD53C6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C6AB-2738-4A12-9DF5-CB68F114E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3C02-E301-4FF9-BCA2-76D2E86E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>
              <a:defRPr/>
            </a:pPr>
            <a:fld id="{B9CF362A-B337-4901-BAFF-A177EEECAE33}" type="slidenum">
              <a:rPr lang="en-US" b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e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892" y="0"/>
            <a:ext cx="9812215" cy="3334117"/>
          </a:xfrm>
        </p:spPr>
        <p:txBody>
          <a:bodyPr>
            <a:normAutofit/>
          </a:bodyPr>
          <a:lstStyle/>
          <a:p>
            <a:r>
              <a:rPr lang="en-US" sz="4400" dirty="0"/>
              <a:t>In Search of</a:t>
            </a:r>
            <a:br>
              <a:rPr lang="en-US" sz="4400" dirty="0"/>
            </a:br>
            <a:r>
              <a:rPr lang="en-US" sz="4400" dirty="0"/>
              <a:t> Reference Points and a Rebuilding Plan </a:t>
            </a:r>
            <a:br>
              <a:rPr lang="en-US" sz="4400" dirty="0"/>
            </a:br>
            <a:r>
              <a:rPr lang="en-US" sz="4400" dirty="0"/>
              <a:t>For WCNPO Striped Marlin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0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Jon Brodziak</a:t>
            </a:r>
          </a:p>
          <a:p>
            <a:r>
              <a:rPr lang="en-US" dirty="0"/>
              <a:t>NOAA Fisheries</a:t>
            </a:r>
          </a:p>
          <a:p>
            <a:r>
              <a:rPr lang="en-US" dirty="0">
                <a:hlinkClick r:id="rId2"/>
              </a:rPr>
              <a:t>Jon.Brodziak@NOAA.GOV</a:t>
            </a:r>
            <a:endParaRPr lang="en-US" dirty="0"/>
          </a:p>
          <a:p>
            <a:r>
              <a:rPr lang="en-US" dirty="0"/>
              <a:t>6-Feb-2024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632429-3EA9-461D-BC7F-C0D0D44D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94" y="0"/>
            <a:ext cx="8517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9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4708BD-E831-497E-8E67-FDBECD158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69" y="1"/>
            <a:ext cx="8479327" cy="684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4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201932-410B-4811-9923-2C049237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58" y="0"/>
            <a:ext cx="948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6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722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2021 Striped Marlin Fishing Mortality</a:t>
            </a:r>
          </a:p>
        </p:txBody>
      </p:sp>
      <p:pic>
        <p:nvPicPr>
          <p:cNvPr id="4241" name="Picture 145">
            <a:extLst>
              <a:ext uri="{FF2B5EF4-FFF2-40B4-BE49-F238E27FC236}">
                <a16:creationId xmlns:a16="http://schemas.microsoft.com/office/drawing/2014/main" id="{04F2822B-CB99-4DA8-BA69-6BB07CEC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85800"/>
            <a:ext cx="7747000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2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3ACBF-4EC0-4A7C-8E9A-619B25A4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25" y="632173"/>
            <a:ext cx="7900549" cy="62258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8C7F5F6-09AD-4EB5-A154-F639162F23D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972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2023 Striped Marlin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124375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849514-EA3C-48DE-9DD6-20A35B24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70" y="1166622"/>
            <a:ext cx="6652260" cy="45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7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AD8302-473D-42AE-BD53-7C3D858B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24" y="1166622"/>
            <a:ext cx="6245352" cy="45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E833D2-6527-4F8A-9002-DC20A207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310" y="1166622"/>
            <a:ext cx="5707380" cy="45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7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A24B77-1BC0-483C-A63F-4EA6D602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86" y="1135380"/>
            <a:ext cx="6624828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41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C756C1-29CC-4A9C-9072-F438B5E5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508" y="1110234"/>
            <a:ext cx="5586984" cy="463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7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89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WCNPO Striped Marlin </a:t>
            </a:r>
            <a:r>
              <a:rPr lang="en-US" b="1" u="sng" dirty="0"/>
              <a:t>Management Unit </a:t>
            </a:r>
            <a:r>
              <a:rPr lang="en-US" dirty="0"/>
              <a:t>for 2022 Benchmark Assessment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346" y="1447800"/>
            <a:ext cx="913265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25272" y="1752600"/>
            <a:ext cx="3751729" cy="1676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147" y="6248400"/>
            <a:ext cx="1189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rectangle is management unit for 2022 assessment, blue rectangle is 2015 management unit, red line is RFMO boundary</a:t>
            </a:r>
          </a:p>
        </p:txBody>
      </p:sp>
    </p:spTree>
    <p:extLst>
      <p:ext uri="{BB962C8B-B14F-4D97-AF65-F5344CB8AC3E}">
        <p14:creationId xmlns:p14="http://schemas.microsoft.com/office/powerpoint/2010/main" val="309619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9DC6B4-33ED-4071-AC2B-1C7B45F2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858" y="1135380"/>
            <a:ext cx="6082284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3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AAB6C-A96C-4FDE-8314-1849996F5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508" y="1110234"/>
            <a:ext cx="5586984" cy="463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6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C0FB4F-A874-4267-8756-03AFA4AF86D3}"/>
              </a:ext>
            </a:extLst>
          </p:cNvPr>
          <p:cNvSpPr txBox="1"/>
          <p:nvPr/>
        </p:nvSpPr>
        <p:spPr>
          <a:xfrm>
            <a:off x="1224455" y="1092463"/>
            <a:ext cx="9743090" cy="4673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00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Fishery System Time Series, 1977-2020</a:t>
            </a:r>
          </a:p>
          <a:p>
            <a:pPr marL="0" marR="0">
              <a:spcBef>
                <a:spcPts val="1000"/>
              </a:spcBef>
              <a:spcAft>
                <a:spcPts val="0"/>
              </a:spcAft>
            </a:pP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Recruitment (rec) and Spawning Stock Biomass (</a:t>
            </a:r>
            <a:r>
              <a:rPr lang="en-US" sz="3200" b="1" i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ssb</a:t>
            </a: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000"/>
              </a:spcBef>
              <a:spcAft>
                <a:spcPts val="0"/>
              </a:spcAft>
            </a:pP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Recruits per Spawning Biomass (</a:t>
            </a:r>
            <a:r>
              <a:rPr lang="en-US" sz="3200" b="1" i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rssb</a:t>
            </a: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Spawning Potential Ratio (</a:t>
            </a:r>
            <a:r>
              <a:rPr lang="en-US" sz="3200" b="1" i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</a:t>
            </a: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000"/>
              </a:spcBef>
              <a:spcAft>
                <a:spcPts val="0"/>
              </a:spcAft>
            </a:pP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 Biomass (</a:t>
            </a:r>
            <a:r>
              <a:rPr lang="en-US" sz="3200" b="1" i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popbio</a:t>
            </a: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Catch Biomass (</a:t>
            </a:r>
            <a:r>
              <a:rPr lang="en-US" sz="3200" b="1" i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catbio</a:t>
            </a: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000"/>
              </a:spcBef>
              <a:spcAft>
                <a:spcPts val="0"/>
              </a:spcAft>
            </a:pP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Fishing Mortality (</a:t>
            </a:r>
            <a:r>
              <a:rPr lang="en-US" sz="3200" b="1" i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fmort</a:t>
            </a: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Fishing Intensity (</a:t>
            </a:r>
            <a:r>
              <a:rPr lang="en-US" sz="3200" b="1" i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fspr</a:t>
            </a: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000"/>
              </a:spcBef>
              <a:spcAft>
                <a:spcPts val="0"/>
              </a:spcAft>
            </a:pP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 Minus Catch Biomass (</a:t>
            </a:r>
            <a:r>
              <a:rPr lang="en-US" sz="3200" b="1" i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</a:t>
            </a: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Harvest Rate (</a:t>
            </a:r>
            <a:r>
              <a:rPr lang="en-US" sz="3200" b="1" i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hrate</a:t>
            </a:r>
            <a:r>
              <a:rPr lang="en-US" sz="3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854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98172144-6CF3-400F-AC15-D9FE3440B8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31024" y="0"/>
            <a:ext cx="7983414" cy="68579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570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FFE58ECD-C49B-4C0C-880F-51F14AA78A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899137" y="1"/>
            <a:ext cx="8414239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989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5543AF1A-E435-4731-8178-7074CE228F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06768" y="0"/>
            <a:ext cx="9381393" cy="68580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3105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86E4075B-4A5F-45C9-B5A9-52B17C1338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846385" y="0"/>
            <a:ext cx="8062546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2051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6EB5E138-DB68-469F-BE28-DA6B2508DB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00200" y="0"/>
            <a:ext cx="8291146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0370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E7700D-829B-4C2A-B3E4-8B3C3D5A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34" y="2981935"/>
            <a:ext cx="4626429" cy="3701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9BE89C-CD24-4622-A639-5D0613FE0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7" y="2981935"/>
            <a:ext cx="4626429" cy="3701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F58AE-7101-447B-900D-860E27E4B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786" y="0"/>
            <a:ext cx="4626429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43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905000" y="0"/>
            <a:ext cx="8534400" cy="1219200"/>
          </a:xfrm>
          <a:prstGeom prst="rect">
            <a:avLst/>
          </a:prstGeom>
          <a:solidFill>
            <a:srgbClr val="00CCFF"/>
          </a:solidFill>
          <a:ln w="38100">
            <a:solidFill>
              <a:srgbClr val="0000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3200" dirty="0" err="1">
                <a:latin typeface="Comic Sans MS" panose="030F0702030302020204" pitchFamily="66" charset="0"/>
              </a:rPr>
              <a:t>Changepoint</a:t>
            </a:r>
            <a:r>
              <a:rPr lang="en-US" sz="3200" dirty="0">
                <a:latin typeface="Comic Sans MS" panose="030F0702030302020204" pitchFamily="66" charset="0"/>
              </a:rPr>
              <a:t> Detection Models</a:t>
            </a:r>
            <a:endParaRPr lang="en-US" altLang="en-US" sz="3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144000" cy="541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u="sng" dirty="0">
                <a:solidFill>
                  <a:srgbClr val="C00000"/>
                </a:solidFill>
                <a:latin typeface="Comic Sans MS" pitchFamily="66" charset="0"/>
              </a:rPr>
              <a:t>Multiple </a:t>
            </a:r>
            <a:r>
              <a:rPr lang="en-US" altLang="en-US" sz="2800" u="sng" dirty="0" err="1">
                <a:solidFill>
                  <a:srgbClr val="C00000"/>
                </a:solidFill>
                <a:latin typeface="Comic Sans MS" pitchFamily="66" charset="0"/>
              </a:rPr>
              <a:t>changepoint</a:t>
            </a:r>
            <a:r>
              <a:rPr lang="en-US" altLang="en-US" sz="2800" u="sng" dirty="0">
                <a:solidFill>
                  <a:srgbClr val="C00000"/>
                </a:solidFill>
                <a:latin typeface="Comic Sans MS" pitchFamily="66" charset="0"/>
              </a:rPr>
              <a:t> detection 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with m </a:t>
            </a:r>
            <a:r>
              <a:rPr lang="en-US" altLang="en-US" sz="2800" dirty="0" err="1">
                <a:solidFill>
                  <a:srgbClr val="C00000"/>
                </a:solidFill>
                <a:latin typeface="Comic Sans MS" pitchFamily="66" charset="0"/>
              </a:rPr>
              <a:t>changepoints</a:t>
            </a: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 err="1">
                <a:solidFill>
                  <a:srgbClr val="C00000"/>
                </a:solidFill>
                <a:latin typeface="Comic Sans MS" pitchFamily="66" charset="0"/>
              </a:rPr>
              <a:t>Changepoint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 starting and ending positions are</a:t>
            </a:r>
          </a:p>
          <a:p>
            <a:pPr marL="0" indent="0" eaLnBrk="1" hangingPunct="1">
              <a:buNone/>
            </a:pP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 err="1">
                <a:solidFill>
                  <a:srgbClr val="C00000"/>
                </a:solidFill>
                <a:latin typeface="Comic Sans MS" pitchFamily="66" charset="0"/>
              </a:rPr>
              <a:t>Changepoints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 are ordered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 err="1">
                <a:solidFill>
                  <a:srgbClr val="C00000"/>
                </a:solidFill>
                <a:latin typeface="Comic Sans MS" pitchFamily="66" charset="0"/>
              </a:rPr>
              <a:t>Changepoint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 positions are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1255404" cy="73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50" y="2337412"/>
            <a:ext cx="1668502" cy="76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68573"/>
            <a:ext cx="3325852" cy="80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52" y="4507653"/>
            <a:ext cx="3352800" cy="79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06" y="3317829"/>
            <a:ext cx="4268507" cy="34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0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722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2021 Striped Marlin Spawning Biomass</a:t>
            </a:r>
          </a:p>
        </p:txBody>
      </p:sp>
      <p:pic>
        <p:nvPicPr>
          <p:cNvPr id="2195" name="Picture 147">
            <a:extLst>
              <a:ext uri="{FF2B5EF4-FFF2-40B4-BE49-F238E27FC236}">
                <a16:creationId xmlns:a16="http://schemas.microsoft.com/office/drawing/2014/main" id="{8B773191-0F9C-4777-BF23-9CB261154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685800"/>
            <a:ext cx="77724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487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905000" y="0"/>
            <a:ext cx="8534400" cy="1219200"/>
          </a:xfrm>
          <a:prstGeom prst="rect">
            <a:avLst/>
          </a:prstGeom>
          <a:solidFill>
            <a:srgbClr val="00CCFF"/>
          </a:solidFill>
          <a:ln w="38100">
            <a:solidFill>
              <a:srgbClr val="0000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3200" dirty="0" err="1">
                <a:latin typeface="Comic Sans MS" panose="030F0702030302020204" pitchFamily="66" charset="0"/>
              </a:rPr>
              <a:t>Changepoint</a:t>
            </a:r>
            <a:r>
              <a:rPr lang="en-US" sz="3200" dirty="0">
                <a:latin typeface="Comic Sans MS" panose="030F0702030302020204" pitchFamily="66" charset="0"/>
              </a:rPr>
              <a:t> Detection Models</a:t>
            </a:r>
            <a:endParaRPr lang="en-US" altLang="en-US" sz="3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144000" cy="541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u="sng" dirty="0">
                <a:solidFill>
                  <a:srgbClr val="C00000"/>
                </a:solidFill>
                <a:latin typeface="Comic Sans MS" pitchFamily="66" charset="0"/>
              </a:rPr>
              <a:t>Multiple </a:t>
            </a:r>
            <a:r>
              <a:rPr lang="en-US" altLang="en-US" sz="2800" u="sng" dirty="0" err="1">
                <a:solidFill>
                  <a:srgbClr val="C00000"/>
                </a:solidFill>
                <a:latin typeface="Comic Sans MS" pitchFamily="66" charset="0"/>
              </a:rPr>
              <a:t>changepoint</a:t>
            </a:r>
            <a:r>
              <a:rPr lang="en-US" altLang="en-US" sz="2800" u="sng" dirty="0">
                <a:solidFill>
                  <a:srgbClr val="C00000"/>
                </a:solidFill>
                <a:latin typeface="Comic Sans MS" pitchFamily="66" charset="0"/>
              </a:rPr>
              <a:t> detection 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with m </a:t>
            </a:r>
            <a:r>
              <a:rPr lang="en-US" altLang="en-US" sz="2800" dirty="0" err="1">
                <a:solidFill>
                  <a:srgbClr val="C00000"/>
                </a:solidFill>
                <a:latin typeface="Comic Sans MS" pitchFamily="66" charset="0"/>
              </a:rPr>
              <a:t>changepoints</a:t>
            </a: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 err="1">
                <a:solidFill>
                  <a:srgbClr val="C00000"/>
                </a:solidFill>
                <a:latin typeface="Comic Sans MS" pitchFamily="66" charset="0"/>
              </a:rPr>
              <a:t>Changepoint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 starting and ending positions are</a:t>
            </a:r>
          </a:p>
          <a:p>
            <a:pPr marL="0" indent="0" eaLnBrk="1" hangingPunct="1">
              <a:buNone/>
            </a:pP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 err="1">
                <a:solidFill>
                  <a:srgbClr val="C00000"/>
                </a:solidFill>
                <a:latin typeface="Comic Sans MS" pitchFamily="66" charset="0"/>
              </a:rPr>
              <a:t>Changepoints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 are ordered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 err="1">
                <a:solidFill>
                  <a:srgbClr val="C00000"/>
                </a:solidFill>
                <a:latin typeface="Comic Sans MS" pitchFamily="66" charset="0"/>
              </a:rPr>
              <a:t>Changepoint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 positions are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1255404" cy="73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50" y="2337412"/>
            <a:ext cx="1668502" cy="76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68573"/>
            <a:ext cx="3325852" cy="80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52" y="4507653"/>
            <a:ext cx="3352800" cy="79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06" y="3317829"/>
            <a:ext cx="4268507" cy="34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97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905000" y="0"/>
            <a:ext cx="8534400" cy="1219200"/>
          </a:xfrm>
          <a:prstGeom prst="rect">
            <a:avLst/>
          </a:prstGeom>
          <a:solidFill>
            <a:srgbClr val="00CCFF"/>
          </a:solidFill>
          <a:ln w="38100">
            <a:solidFill>
              <a:srgbClr val="0000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3200" dirty="0" err="1">
                <a:latin typeface="Comic Sans MS" panose="030F0702030302020204" pitchFamily="66" charset="0"/>
              </a:rPr>
              <a:t>Changepoint</a:t>
            </a:r>
            <a:r>
              <a:rPr lang="en-US" sz="3200" dirty="0">
                <a:latin typeface="Comic Sans MS" panose="030F0702030302020204" pitchFamily="66" charset="0"/>
              </a:rPr>
              <a:t> Detection Models</a:t>
            </a:r>
            <a:endParaRPr lang="en-US" altLang="en-US" sz="3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144000" cy="541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u="sng" dirty="0">
                <a:solidFill>
                  <a:srgbClr val="C00000"/>
                </a:solidFill>
                <a:latin typeface="Comic Sans MS" pitchFamily="66" charset="0"/>
              </a:rPr>
              <a:t>Single </a:t>
            </a:r>
            <a:r>
              <a:rPr lang="en-US" altLang="en-US" sz="2800" u="sng" dirty="0" err="1">
                <a:solidFill>
                  <a:srgbClr val="C00000"/>
                </a:solidFill>
                <a:latin typeface="Comic Sans MS" pitchFamily="66" charset="0"/>
              </a:rPr>
              <a:t>changepoint</a:t>
            </a:r>
            <a:r>
              <a:rPr lang="en-US" altLang="en-US" sz="2800" u="sng" dirty="0">
                <a:solidFill>
                  <a:srgbClr val="C00000"/>
                </a:solidFill>
                <a:latin typeface="Comic Sans MS" pitchFamily="66" charset="0"/>
              </a:rPr>
              <a:t> detection test</a:t>
            </a: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Null hypothesis is there is no </a:t>
            </a:r>
            <a:r>
              <a:rPr lang="en-US" altLang="en-US" sz="2800" dirty="0" err="1">
                <a:solidFill>
                  <a:srgbClr val="C00000"/>
                </a:solidFill>
                <a:latin typeface="Comic Sans MS" pitchFamily="66" charset="0"/>
              </a:rPr>
              <a:t>changepoint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 (m=0)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Maximum loglikelihood under null hypothesis is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  <a:p>
            <a:pPr marL="0" indent="0" eaLnBrk="1" hangingPunct="1">
              <a:buNone/>
            </a:pP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Alternative hypothesis is there is a </a:t>
            </a:r>
            <a:r>
              <a:rPr lang="en-US" altLang="en-US" sz="2800" dirty="0" err="1">
                <a:solidFill>
                  <a:srgbClr val="C00000"/>
                </a:solidFill>
                <a:latin typeface="Comic Sans MS" pitchFamily="66" charset="0"/>
              </a:rPr>
              <a:t>changepoint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 (m=1)  with maximum loglikelihood under alternative hypothesis for a given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102" y="2915093"/>
            <a:ext cx="303627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848" y="4800601"/>
            <a:ext cx="491352" cy="76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06" y="5378910"/>
            <a:ext cx="9112554" cy="98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11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905000" y="0"/>
            <a:ext cx="8534400" cy="1219200"/>
          </a:xfrm>
          <a:prstGeom prst="rect">
            <a:avLst/>
          </a:prstGeom>
          <a:solidFill>
            <a:srgbClr val="00CCFF"/>
          </a:solidFill>
          <a:ln w="38100">
            <a:solidFill>
              <a:srgbClr val="0000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3200" dirty="0" err="1">
                <a:latin typeface="Comic Sans MS" panose="030F0702030302020204" pitchFamily="66" charset="0"/>
              </a:rPr>
              <a:t>Changepoint</a:t>
            </a:r>
            <a:r>
              <a:rPr lang="en-US" sz="3200" dirty="0">
                <a:latin typeface="Comic Sans MS" panose="030F0702030302020204" pitchFamily="66" charset="0"/>
              </a:rPr>
              <a:t> Detection Models</a:t>
            </a:r>
            <a:endParaRPr lang="en-US" altLang="en-US" sz="3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1447800"/>
            <a:ext cx="9682018" cy="541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u="sng" dirty="0">
                <a:solidFill>
                  <a:srgbClr val="C00000"/>
                </a:solidFill>
                <a:latin typeface="Comic Sans MS" pitchFamily="66" charset="0"/>
              </a:rPr>
              <a:t>Multiple </a:t>
            </a:r>
            <a:r>
              <a:rPr lang="en-US" altLang="en-US" sz="2800" u="sng" dirty="0" err="1">
                <a:solidFill>
                  <a:srgbClr val="C00000"/>
                </a:solidFill>
                <a:latin typeface="Comic Sans MS" pitchFamily="66" charset="0"/>
              </a:rPr>
              <a:t>changepoint</a:t>
            </a:r>
            <a:r>
              <a:rPr lang="en-US" altLang="en-US" sz="2800" u="sng" dirty="0">
                <a:solidFill>
                  <a:srgbClr val="C00000"/>
                </a:solidFill>
                <a:latin typeface="Comic Sans MS" pitchFamily="66" charset="0"/>
              </a:rPr>
              <a:t> detection test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Minimize a cost function C()  across segments with a penalty function </a:t>
            </a:r>
            <a:r>
              <a:rPr lang="en-US" altLang="en-US" sz="2800" i="1" dirty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 () for over fitting the number of </a:t>
            </a:r>
            <a:r>
              <a:rPr lang="en-US" altLang="en-US" sz="2800" dirty="0" err="1">
                <a:solidFill>
                  <a:srgbClr val="C00000"/>
                </a:solidFill>
                <a:latin typeface="Comic Sans MS" pitchFamily="66" charset="0"/>
              </a:rPr>
              <a:t>changepoints</a:t>
            </a: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  <a:p>
            <a:pPr marL="0" indent="0" eaLnBrk="1" hangingPunct="1">
              <a:buNone/>
            </a:pP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Three minimization algorithms are implemented in the R package </a:t>
            </a:r>
            <a:r>
              <a:rPr lang="en-US" altLang="en-US" sz="2800" b="1" i="1" dirty="0" err="1">
                <a:solidFill>
                  <a:srgbClr val="C00000"/>
                </a:solidFill>
                <a:latin typeface="Comic Sans MS" pitchFamily="66" charset="0"/>
              </a:rPr>
              <a:t>changepoint</a:t>
            </a:r>
            <a:r>
              <a:rPr lang="en-US" altLang="en-US" sz="2800" b="1" i="1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(</a:t>
            </a:r>
            <a:r>
              <a:rPr lang="en-US" altLang="en-US" sz="2800" dirty="0" err="1">
                <a:solidFill>
                  <a:srgbClr val="C00000"/>
                </a:solidFill>
                <a:latin typeface="Comic Sans MS" pitchFamily="66" charset="0"/>
              </a:rPr>
              <a:t>Killick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 and </a:t>
            </a:r>
            <a:r>
              <a:rPr lang="en-US" altLang="en-US" sz="2800" dirty="0" err="1">
                <a:solidFill>
                  <a:srgbClr val="C00000"/>
                </a:solidFill>
                <a:latin typeface="Comic Sans MS" pitchFamily="66" charset="0"/>
              </a:rPr>
              <a:t>Eckley</a:t>
            </a:r>
            <a:r>
              <a:rPr lang="en-US" altLang="en-US" sz="2800" dirty="0">
                <a:solidFill>
                  <a:srgbClr val="C00000"/>
                </a:solidFill>
                <a:latin typeface="Comic Sans MS" pitchFamily="66" charset="0"/>
              </a:rPr>
              <a:t> 2013)</a:t>
            </a:r>
            <a:endParaRPr lang="en-US" altLang="en-US" sz="2800" b="1" i="1" dirty="0">
              <a:solidFill>
                <a:srgbClr val="C00000"/>
              </a:solidFill>
              <a:latin typeface="Comic Sans MS" pitchFamily="66" charset="0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1600" b="1" dirty="0" err="1">
                <a:solidFill>
                  <a:srgbClr val="C00000"/>
                </a:solidFill>
                <a:latin typeface="Comic Sans MS" pitchFamily="66" charset="0"/>
              </a:rPr>
              <a:t>BinSeg</a:t>
            </a:r>
            <a:r>
              <a:rPr lang="en-US" altLang="en-US" sz="1600" b="1" dirty="0">
                <a:solidFill>
                  <a:srgbClr val="C00000"/>
                </a:solidFill>
                <a:latin typeface="Comic Sans MS" pitchFamily="66" charset="0"/>
              </a:rPr>
              <a:t>, </a:t>
            </a:r>
            <a:r>
              <a:rPr lang="en-US" altLang="en-US" sz="1600" dirty="0">
                <a:solidFill>
                  <a:srgbClr val="C00000"/>
                </a:solidFill>
                <a:latin typeface="Comic Sans MS" pitchFamily="66" charset="0"/>
              </a:rPr>
              <a:t>or Binary Segmentation (Edwards et al. 1965. Biometrics) – speed is O(n*log(n))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rgbClr val="C00000"/>
                </a:solidFill>
                <a:latin typeface="Comic Sans MS" pitchFamily="66" charset="0"/>
              </a:rPr>
              <a:t>Segment Neighborhoods (Auger et al. 1989. Bull. Math. Biol.) – speed is O(Q*n</a:t>
            </a:r>
            <a:r>
              <a:rPr lang="en-US" altLang="en-US" sz="1600" baseline="30000" dirty="0">
                <a:solidFill>
                  <a:srgbClr val="C00000"/>
                </a:solidFill>
                <a:latin typeface="Comic Sans MS" pitchFamily="66" charset="0"/>
              </a:rPr>
              <a:t>2</a:t>
            </a:r>
            <a:r>
              <a:rPr lang="en-US" altLang="en-US" sz="1600" dirty="0">
                <a:solidFill>
                  <a:srgbClr val="C00000"/>
                </a:solidFill>
                <a:latin typeface="Comic Sans MS" pitchFamily="66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1600" b="1" dirty="0">
                <a:solidFill>
                  <a:srgbClr val="C00000"/>
                </a:solidFill>
                <a:latin typeface="Comic Sans MS" pitchFamily="66" charset="0"/>
              </a:rPr>
              <a:t>PELT</a:t>
            </a:r>
            <a:r>
              <a:rPr lang="en-US" altLang="en-US" sz="1600" dirty="0">
                <a:solidFill>
                  <a:srgbClr val="C00000"/>
                </a:solidFill>
                <a:latin typeface="Comic Sans MS" pitchFamily="66" charset="0"/>
              </a:rPr>
              <a:t>, or Pruned Exact Linear Time  (</a:t>
            </a:r>
            <a:r>
              <a:rPr lang="en-US" altLang="en-US" sz="1600" dirty="0" err="1">
                <a:solidFill>
                  <a:srgbClr val="C00000"/>
                </a:solidFill>
                <a:latin typeface="Comic Sans MS" pitchFamily="66" charset="0"/>
              </a:rPr>
              <a:t>Killick</a:t>
            </a:r>
            <a:r>
              <a:rPr lang="en-US" altLang="en-US" sz="1600" dirty="0">
                <a:solidFill>
                  <a:srgbClr val="C00000"/>
                </a:solidFill>
                <a:latin typeface="Comic Sans MS" pitchFamily="66" charset="0"/>
              </a:rPr>
              <a:t> et al. 2012. JASA) – speed is O(n)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8206" name="Picture 14">
            <a:extLst>
              <a:ext uri="{FF2B5EF4-FFF2-40B4-BE49-F238E27FC236}">
                <a16:creationId xmlns:a16="http://schemas.microsoft.com/office/drawing/2014/main" id="{0C3ACE83-6AB4-472B-88FA-FD0703C37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711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810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0FF06C28-62FC-4D64-A51B-E56E9D9E87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87062" y="0"/>
            <a:ext cx="8370276" cy="68579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853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8C781A38-48B8-4D57-8272-A1E4904ACF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51892" y="0"/>
            <a:ext cx="7877908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1264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21DD9FDD-A203-4BA0-908F-2CD7650AAE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03485" y="0"/>
            <a:ext cx="8642838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464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CC150FFE-980D-4AF0-A466-B9B3F5F3B1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784838" y="0"/>
            <a:ext cx="8431823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312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D14706FE-F66A-49D3-8191-4743410EAC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94792" y="0"/>
            <a:ext cx="7570177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2927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3DA69DFA-D813-44DE-9723-61B18452DA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38655" y="0"/>
            <a:ext cx="888023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918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3F9BB068-31CE-4D91-B2F3-86F1FFF1B6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65131" y="0"/>
            <a:ext cx="7921869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177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722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2023 Striped Marlin Spawning Biomass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DC4C3-2D4C-4617-AC0C-23BBFC9C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03" y="651461"/>
            <a:ext cx="8362994" cy="62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04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4E8712CB-D9CB-491B-8DAB-1CDE8E5218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820008" y="0"/>
            <a:ext cx="8291145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4813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0E73136A-9181-4E0B-88AC-34955C66C7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33145" y="0"/>
            <a:ext cx="9275885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358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C0B10B54-70D1-4644-A193-8A829CD9AC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43101" y="0"/>
            <a:ext cx="8379068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6160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FD462148-7063-4288-BDFA-22C93E36DB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64069" y="0"/>
            <a:ext cx="7042639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3408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7BCC812A-5886-4FAC-AE1C-9203B8B809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872762" y="0"/>
            <a:ext cx="8062545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6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4472"/>
            <a:ext cx="12192000" cy="5823528"/>
          </a:xfrm>
        </p:spPr>
        <p:txBody>
          <a:bodyPr>
            <a:normAutofit/>
          </a:bodyPr>
          <a:lstStyle/>
          <a:p>
            <a:r>
              <a:rPr lang="en-US" dirty="0"/>
              <a:t>Empirical Correlation Analyses – Are there obvious associations ?</a:t>
            </a:r>
          </a:p>
          <a:p>
            <a:pPr lvl="1"/>
            <a:endParaRPr lang="en-US" dirty="0"/>
          </a:p>
          <a:p>
            <a:r>
              <a:rPr lang="en-US" dirty="0"/>
              <a:t>Autocorrelation Function Analyses – Are time series serially correlated ?</a:t>
            </a:r>
          </a:p>
          <a:p>
            <a:endParaRPr lang="en-US" dirty="0"/>
          </a:p>
          <a:p>
            <a:r>
              <a:rPr lang="en-US" dirty="0"/>
              <a:t>Partial Autocorrelation Function Analyses – Are time series observations correlated after adjustment for dependence on intermediate values ?</a:t>
            </a:r>
          </a:p>
          <a:p>
            <a:endParaRPr lang="en-US" dirty="0"/>
          </a:p>
          <a:p>
            <a:r>
              <a:rPr lang="en-US" dirty="0"/>
              <a:t>Cross-correlation Function Analyses – Are pairs of time series serially correlated ?</a:t>
            </a:r>
          </a:p>
          <a:p>
            <a:endParaRPr lang="en-US" dirty="0"/>
          </a:p>
          <a:p>
            <a:r>
              <a:rPr lang="en-US" dirty="0" err="1"/>
              <a:t>Nonstationarity</a:t>
            </a:r>
            <a:r>
              <a:rPr lang="en-US" dirty="0"/>
              <a:t> - If ACF decays slowly and PACF has large absolute value at lag-1 the time series is nonstationary and has changing mean or variance or both.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12192000" cy="858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MLS Population and Environmental Time Series Analyses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5959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2684"/>
            <a:ext cx="6571593" cy="55695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(Year, Recruitment)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-0.78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(Year, Spawning Biomass)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-0.79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(Year, Catch Biomass)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-0.89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(Year, Net Biomass)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0.74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(Year, Harvest Rate)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-0.83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(ONI, PDO)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0.94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909"/>
          </a:xfrm>
        </p:spPr>
        <p:txBody>
          <a:bodyPr/>
          <a:lstStyle/>
          <a:p>
            <a:r>
              <a:rPr lang="en-US" dirty="0"/>
              <a:t>Important Correlations</a:t>
            </a:r>
          </a:p>
        </p:txBody>
      </p:sp>
    </p:spTree>
    <p:extLst>
      <p:ext uri="{BB962C8B-B14F-4D97-AF65-F5344CB8AC3E}">
        <p14:creationId xmlns:p14="http://schemas.microsoft.com/office/powerpoint/2010/main" val="588922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538"/>
            <a:ext cx="10037379" cy="6032461"/>
          </a:xfrm>
        </p:spPr>
        <p:txBody>
          <a:bodyPr>
            <a:normAutofit/>
          </a:bodyPr>
          <a:lstStyle/>
          <a:p>
            <a:r>
              <a:rPr lang="en-US" dirty="0"/>
              <a:t>(ONI, Spawning Biomass)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(ONI, Population Biomass)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(ONI, Fishing Mortality)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-0.36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(ONI, SPR)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0.27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(MEI, Spawning Biomass)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0.38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(MEI, Fishing Mortality)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-0.32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909"/>
          </a:xfrm>
        </p:spPr>
        <p:txBody>
          <a:bodyPr/>
          <a:lstStyle/>
          <a:p>
            <a:r>
              <a:rPr lang="en-US" dirty="0"/>
              <a:t>Environmental Correlations</a:t>
            </a:r>
          </a:p>
        </p:txBody>
      </p:sp>
    </p:spTree>
    <p:extLst>
      <p:ext uri="{BB962C8B-B14F-4D97-AF65-F5344CB8AC3E}">
        <p14:creationId xmlns:p14="http://schemas.microsoft.com/office/powerpoint/2010/main" val="3243631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82B38769-B08F-4E0A-B850-124DE3943F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171700" y="1"/>
            <a:ext cx="7816362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7031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A6D3C3E2-8F26-4155-A32C-C14D71EE6C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48608" y="1"/>
            <a:ext cx="7904284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418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436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2021 Striped Marlin Recruitment Time Series</a:t>
            </a:r>
          </a:p>
        </p:txBody>
      </p:sp>
      <p:pic>
        <p:nvPicPr>
          <p:cNvPr id="3219" name="Picture 147">
            <a:extLst>
              <a:ext uri="{FF2B5EF4-FFF2-40B4-BE49-F238E27FC236}">
                <a16:creationId xmlns:a16="http://schemas.microsoft.com/office/drawing/2014/main" id="{C1A088E4-34CA-44F9-96F4-371AB4BB8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698500"/>
            <a:ext cx="79883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04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0080240A-2D69-4870-B8BB-78A978DA7B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820008" y="0"/>
            <a:ext cx="8247183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017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1902372"/>
            <a:ext cx="10799618" cy="4692392"/>
          </a:xfrm>
        </p:spPr>
        <p:txBody>
          <a:bodyPr>
            <a:normAutofit/>
          </a:bodyPr>
          <a:lstStyle/>
          <a:p>
            <a:r>
              <a:rPr lang="en-US" u="sng" dirty="0"/>
              <a:t>Recruitment</a:t>
            </a:r>
            <a:r>
              <a:rPr lang="en-US" dirty="0"/>
              <a:t>: Positive ACF at Lags 1:8 with range 0.36 to 0.67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/>
              <a:t>Spawning Biomass</a:t>
            </a:r>
            <a:r>
              <a:rPr lang="en-US" dirty="0"/>
              <a:t>: Positive ACF at Lags 1:8 with range 0.37 to 0.88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/>
              <a:t>Recruits Per Spawner</a:t>
            </a:r>
            <a:r>
              <a:rPr lang="en-US" dirty="0"/>
              <a:t>: Negative ACF at Lag 9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909"/>
          </a:xfrm>
        </p:spPr>
        <p:txBody>
          <a:bodyPr/>
          <a:lstStyle/>
          <a:p>
            <a:r>
              <a:rPr lang="en-US" dirty="0"/>
              <a:t>Autocorrelation Function Results</a:t>
            </a:r>
          </a:p>
        </p:txBody>
      </p:sp>
    </p:spTree>
    <p:extLst>
      <p:ext uri="{BB962C8B-B14F-4D97-AF65-F5344CB8AC3E}">
        <p14:creationId xmlns:p14="http://schemas.microsoft.com/office/powerpoint/2010/main" val="3642840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A8512921-1C4D-4521-8E3B-B6F13F6B5E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13439" y="1"/>
            <a:ext cx="7948246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3750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432068C0-B88F-4F4B-B420-98631E5F70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03485" y="1"/>
            <a:ext cx="8361484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00614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DA7E4262-F7A0-4F3F-999E-1118776AD5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793631" y="1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0811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738908"/>
            <a:ext cx="10799618" cy="6119091"/>
          </a:xfrm>
        </p:spPr>
        <p:txBody>
          <a:bodyPr>
            <a:normAutofit/>
          </a:bodyPr>
          <a:lstStyle/>
          <a:p>
            <a:r>
              <a:rPr lang="en-US" u="sng" dirty="0"/>
              <a:t>Recruitment</a:t>
            </a:r>
            <a:r>
              <a:rPr lang="en-US" dirty="0"/>
              <a:t>: Positive PACF at Lags 1:3 with range 0.34 to 0.54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/>
              <a:t>Spawning Biomass</a:t>
            </a:r>
            <a:r>
              <a:rPr lang="en-US" dirty="0"/>
              <a:t>: PACF at Lag 1=0.86, at Lag 8 = -0.33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/>
              <a:t>Recruits Per Spawner</a:t>
            </a:r>
            <a:r>
              <a:rPr lang="en-US" dirty="0"/>
              <a:t>: Negative ACF at Lag 4 = -0.31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ONI: Negative PACF at Lag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-0.34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MEI: Negative PACF at Lag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-0.31 </a:t>
            </a:r>
            <a:endParaRPr lang="en-US" dirty="0"/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PDO: Positive PACF at Lag 1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0.38 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909"/>
          </a:xfrm>
        </p:spPr>
        <p:txBody>
          <a:bodyPr/>
          <a:lstStyle/>
          <a:p>
            <a:r>
              <a:rPr lang="en-US" dirty="0"/>
              <a:t>Partial Autocorrelation Function Results</a:t>
            </a:r>
          </a:p>
        </p:txBody>
      </p:sp>
    </p:spTree>
    <p:extLst>
      <p:ext uri="{BB962C8B-B14F-4D97-AF65-F5344CB8AC3E}">
        <p14:creationId xmlns:p14="http://schemas.microsoft.com/office/powerpoint/2010/main" val="14386820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7455"/>
            <a:ext cx="12192000" cy="5980545"/>
          </a:xfrm>
        </p:spPr>
        <p:txBody>
          <a:bodyPr>
            <a:normAutofit/>
          </a:bodyPr>
          <a:lstStyle/>
          <a:p>
            <a:r>
              <a:rPr lang="en-US" dirty="0"/>
              <a:t>Recruitment: </a:t>
            </a:r>
            <a:r>
              <a:rPr lang="en-US" u="sng" dirty="0"/>
              <a:t>Nonstationary</a:t>
            </a:r>
            <a:r>
              <a:rPr lang="en-US" dirty="0"/>
              <a:t> with probable AR(1) or MA(1+)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Spawning Biomass: </a:t>
            </a:r>
            <a:r>
              <a:rPr lang="en-US" u="sng" dirty="0"/>
              <a:t>Nonstationary</a:t>
            </a:r>
            <a:r>
              <a:rPr lang="en-US" dirty="0"/>
              <a:t> with probable AR(1) or MA(1+)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Recruits Per </a:t>
            </a:r>
            <a:r>
              <a:rPr lang="en-US" dirty="0" err="1"/>
              <a:t>Spawner</a:t>
            </a:r>
            <a:r>
              <a:rPr lang="en-US" dirty="0"/>
              <a:t>: none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ONI: </a:t>
            </a:r>
            <a:r>
              <a:rPr lang="en-US" u="sng" dirty="0"/>
              <a:t>Nonstationary</a:t>
            </a:r>
            <a:r>
              <a:rPr lang="en-US" dirty="0"/>
              <a:t> with probable negative serial correlation at lag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MEI: Same as ONI but shorter time series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PDO: </a:t>
            </a:r>
            <a:r>
              <a:rPr lang="en-US" u="sng" dirty="0"/>
              <a:t>Nonstationary</a:t>
            </a:r>
            <a:r>
              <a:rPr lang="en-US" dirty="0"/>
              <a:t> with probable AR(1) or MA(1)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2782" y="1"/>
            <a:ext cx="10515600" cy="720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Summarize Time Series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85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2" y="1"/>
            <a:ext cx="10515600" cy="720436"/>
          </a:xfrm>
        </p:spPr>
        <p:txBody>
          <a:bodyPr/>
          <a:lstStyle/>
          <a:p>
            <a:r>
              <a:rPr lang="en-US" dirty="0"/>
              <a:t>Summarize Cross Correlation Function Results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376217"/>
            <a:ext cx="12192000" cy="58327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Recruitment</a:t>
            </a:r>
            <a:r>
              <a:rPr lang="en-US" dirty="0"/>
              <a:t> and </a:t>
            </a:r>
            <a:r>
              <a:rPr lang="en-US" u="sng" dirty="0"/>
              <a:t>Spawning Biomass </a:t>
            </a:r>
            <a:r>
              <a:rPr lang="en-US" dirty="0"/>
              <a:t>show positive cross correlations, as expected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u="sng" dirty="0"/>
              <a:t>Recruitment</a:t>
            </a:r>
            <a:r>
              <a:rPr lang="en-US" dirty="0"/>
              <a:t> shows some positive cross correlations with </a:t>
            </a:r>
            <a:r>
              <a:rPr lang="en-US" u="sng" dirty="0"/>
              <a:t>ENSO</a:t>
            </a:r>
            <a:r>
              <a:rPr lang="en-US" dirty="0"/>
              <a:t> and </a:t>
            </a:r>
            <a:r>
              <a:rPr lang="en-US" u="sng" dirty="0"/>
              <a:t>PDO</a:t>
            </a:r>
          </a:p>
          <a:p>
            <a:endParaRPr lang="en-US" u="sng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/>
              <a:t>Spawning Biomass</a:t>
            </a:r>
            <a:r>
              <a:rPr lang="en-US" dirty="0"/>
              <a:t> shows some positive cross correlations with </a:t>
            </a:r>
            <a:r>
              <a:rPr lang="en-US" u="sng" dirty="0"/>
              <a:t>ENSO</a:t>
            </a:r>
            <a:r>
              <a:rPr lang="en-US" dirty="0"/>
              <a:t> and </a:t>
            </a:r>
            <a:r>
              <a:rPr lang="en-US" u="sng" dirty="0"/>
              <a:t>PDO</a:t>
            </a:r>
            <a:endParaRPr lang="en-US" u="sng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u="sng" dirty="0"/>
              <a:t>Recruits Per Spawner </a:t>
            </a:r>
            <a:r>
              <a:rPr lang="en-US" dirty="0"/>
              <a:t>lacks strong cross correlations with other series</a:t>
            </a:r>
          </a:p>
          <a:p>
            <a:endParaRPr lang="en-US" u="sng" dirty="0"/>
          </a:p>
          <a:p>
            <a:r>
              <a:rPr lang="en-US" u="sng" dirty="0"/>
              <a:t>ENSO</a:t>
            </a:r>
            <a:r>
              <a:rPr lang="en-US" dirty="0"/>
              <a:t> has lag (+1) positive correlation with </a:t>
            </a:r>
            <a:r>
              <a:rPr lang="en-US" u="sng" dirty="0"/>
              <a:t>PDO</a:t>
            </a:r>
            <a:endParaRPr lang="en-US" u="sng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820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Some Empirical Results for Setting Time Window for Striped Marlin Under Prevailing Conditions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468582"/>
            <a:ext cx="12192000" cy="53894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Recruits Per </a:t>
            </a:r>
            <a:r>
              <a:rPr lang="en-US" dirty="0" err="1"/>
              <a:t>Spawner</a:t>
            </a:r>
            <a:r>
              <a:rPr lang="en-US" dirty="0"/>
              <a:t> (or Survival Ratio) Series for Striped Marlin appears to be approximately stationary over the assessment time horizon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Recruitment and Spawning Biomass Time Series for Striped Marlin appear nonstationary with a substantial decreasing trend over (1977, 2020).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Mean generation time of WCNPO life history is 5 years.</a:t>
            </a:r>
          </a:p>
          <a:p>
            <a:endParaRPr lang="en-US" dirty="0"/>
          </a:p>
          <a:p>
            <a:r>
              <a:rPr lang="en-US" dirty="0"/>
              <a:t>Some short-term environmental forcing was noted for Recruitment &amp; SSB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65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Some Results for Comparing Projections</a:t>
            </a:r>
            <a:br>
              <a:rPr lang="en-US" dirty="0"/>
            </a:br>
            <a:r>
              <a:rPr lang="en-US" dirty="0"/>
              <a:t>AGEPRO &amp; SS3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688389"/>
            <a:ext cx="12192000" cy="53894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constant 20-year average recruitment (LR) or stock-recruitment curve (SR)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Use 100 bootstrapped initial population numbers at age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Use 25-fleets in quarter time step (SS3) or 9-fleets in annual time step (AGEPRO)</a:t>
            </a:r>
          </a:p>
          <a:p>
            <a:endParaRPr lang="en-US" dirty="0"/>
          </a:p>
          <a:p>
            <a:r>
              <a:rPr lang="en-US" dirty="0"/>
              <a:t>Use 2020 fishery data to set </a:t>
            </a:r>
            <a:r>
              <a:rPr lang="en-US" dirty="0" err="1"/>
              <a:t>selectivities</a:t>
            </a:r>
            <a:r>
              <a:rPr lang="en-US" dirty="0"/>
              <a:t>, spawning weights, catch weights at age</a:t>
            </a:r>
          </a:p>
          <a:p>
            <a:endParaRPr lang="en-US" dirty="0"/>
          </a:p>
          <a:p>
            <a:r>
              <a:rPr lang="en-US" dirty="0"/>
              <a:t>4 Scenarios: LR &amp; 2300 catch mt, SR &amp; 2300 mt, LR &amp; F=FMSY, SR  &amp; FMSY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1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75DA18-8D02-41E6-B8A5-B2E9874A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91" y="613030"/>
            <a:ext cx="8592417" cy="624496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4CE241-5105-42C2-A2EB-579D89C0687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972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2023 Striped Marlin Recruitment</a:t>
            </a:r>
          </a:p>
        </p:txBody>
      </p:sp>
    </p:spTree>
    <p:extLst>
      <p:ext uri="{BB962C8B-B14F-4D97-AF65-F5344CB8AC3E}">
        <p14:creationId xmlns:p14="http://schemas.microsoft.com/office/powerpoint/2010/main" val="14704968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731612" y="5324518"/>
            <a:ext cx="1469808" cy="1374306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0822391" y="4078450"/>
            <a:ext cx="1307519" cy="2694091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9270894" y="3538493"/>
            <a:ext cx="1418238" cy="2732593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740750" y="3095416"/>
            <a:ext cx="1287746" cy="1953764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54867" y="3419121"/>
            <a:ext cx="1422132" cy="2635157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626458" y="2117557"/>
            <a:ext cx="1311427" cy="4306131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3184415" y="3081881"/>
            <a:ext cx="1240137" cy="3776119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666580" y="3886118"/>
            <a:ext cx="1315930" cy="2629192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21272" y="3002602"/>
            <a:ext cx="1238677" cy="3707686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306" y="3144849"/>
            <a:ext cx="1087655" cy="1058779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436" y="3325942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</a:t>
            </a:r>
          </a:p>
        </p:txBody>
      </p:sp>
      <p:sp>
        <p:nvSpPr>
          <p:cNvPr id="7" name="Oval 6"/>
          <p:cNvSpPr/>
          <p:nvPr/>
        </p:nvSpPr>
        <p:spPr>
          <a:xfrm>
            <a:off x="1787773" y="4108061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7126" y="4329194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</a:t>
            </a:r>
          </a:p>
        </p:txBody>
      </p:sp>
      <p:sp>
        <p:nvSpPr>
          <p:cNvPr id="9" name="Oval 8"/>
          <p:cNvSpPr/>
          <p:nvPr/>
        </p:nvSpPr>
        <p:spPr>
          <a:xfrm>
            <a:off x="3253870" y="3299286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56000" y="3480379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F4</a:t>
            </a:r>
          </a:p>
        </p:txBody>
      </p:sp>
      <p:sp>
        <p:nvSpPr>
          <p:cNvPr id="11" name="Oval 10"/>
          <p:cNvSpPr/>
          <p:nvPr/>
        </p:nvSpPr>
        <p:spPr>
          <a:xfrm>
            <a:off x="4754958" y="2177742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66027" y="2388916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F5</a:t>
            </a:r>
          </a:p>
        </p:txBody>
      </p:sp>
      <p:sp>
        <p:nvSpPr>
          <p:cNvPr id="13" name="Oval 12"/>
          <p:cNvSpPr/>
          <p:nvPr/>
        </p:nvSpPr>
        <p:spPr>
          <a:xfrm>
            <a:off x="7827379" y="3236521"/>
            <a:ext cx="1087655" cy="1058779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47684" y="3462470"/>
            <a:ext cx="986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F14</a:t>
            </a:r>
          </a:p>
        </p:txBody>
      </p:sp>
      <p:sp>
        <p:nvSpPr>
          <p:cNvPr id="15" name="Oval 14"/>
          <p:cNvSpPr/>
          <p:nvPr/>
        </p:nvSpPr>
        <p:spPr>
          <a:xfrm>
            <a:off x="10913829" y="4204698"/>
            <a:ext cx="1087655" cy="1058779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989322" y="4403922"/>
            <a:ext cx="1049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F18</a:t>
            </a:r>
          </a:p>
        </p:txBody>
      </p:sp>
      <p:sp>
        <p:nvSpPr>
          <p:cNvPr id="17" name="Oval 16"/>
          <p:cNvSpPr/>
          <p:nvPr/>
        </p:nvSpPr>
        <p:spPr>
          <a:xfrm>
            <a:off x="9424615" y="3721373"/>
            <a:ext cx="1087655" cy="1058779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25679" y="3910304"/>
            <a:ext cx="996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F16</a:t>
            </a:r>
          </a:p>
        </p:txBody>
      </p:sp>
      <p:sp>
        <p:nvSpPr>
          <p:cNvPr id="19" name="Oval 18"/>
          <p:cNvSpPr/>
          <p:nvPr/>
        </p:nvSpPr>
        <p:spPr>
          <a:xfrm>
            <a:off x="7940841" y="5425496"/>
            <a:ext cx="1087655" cy="1058779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29877" y="5653761"/>
            <a:ext cx="93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23597" y="5223635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38034" y="5785062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9360" y="4269639"/>
            <a:ext cx="1011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8010" y="4824529"/>
            <a:ext cx="93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3743" y="5448303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304" y="5946160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0834" y="3301343"/>
            <a:ext cx="77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50519" y="3853337"/>
            <a:ext cx="99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57739" y="4487645"/>
            <a:ext cx="1041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29796" y="5026589"/>
            <a:ext cx="697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47684" y="4297932"/>
            <a:ext cx="96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071144" y="5340244"/>
            <a:ext cx="10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178226" y="5952239"/>
            <a:ext cx="8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92002" y="4803767"/>
            <a:ext cx="952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05737" y="5557295"/>
            <a:ext cx="101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S6</a:t>
            </a:r>
          </a:p>
        </p:txBody>
      </p:sp>
      <p:sp>
        <p:nvSpPr>
          <p:cNvPr id="51" name="Oval 50"/>
          <p:cNvSpPr/>
          <p:nvPr/>
        </p:nvSpPr>
        <p:spPr>
          <a:xfrm>
            <a:off x="6209341" y="3624281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418227" y="3861284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35209" y="4762603"/>
            <a:ext cx="93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35209" y="5324030"/>
            <a:ext cx="93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684495" y="5375866"/>
            <a:ext cx="952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69548" y="4414860"/>
            <a:ext cx="703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82613" y="4967859"/>
            <a:ext cx="93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47708" y="5505662"/>
            <a:ext cx="101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82613" y="6089490"/>
            <a:ext cx="95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273" y="5370"/>
            <a:ext cx="1107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4: Fishery selectivity mirroring by fleet for the 2023 WCNPO MLS assessment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380401" y="467035"/>
            <a:ext cx="11811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Objects are: Fleets</a:t>
            </a:r>
            <a:r>
              <a:rPr lang="en-US" sz="2400" dirty="0"/>
              <a:t> (F(.)) and </a:t>
            </a:r>
            <a:r>
              <a:rPr lang="en-US" sz="2400" b="1" dirty="0"/>
              <a:t>CPUE indices </a:t>
            </a:r>
            <a:r>
              <a:rPr lang="en-US" sz="2400" dirty="0"/>
              <a:t>(S(.)) with representative size composition data inside black circles and </a:t>
            </a:r>
            <a:r>
              <a:rPr lang="en-US" sz="2400" u="sng" dirty="0"/>
              <a:t>with flat-topped selectivity in size shaded green </a:t>
            </a:r>
            <a:r>
              <a:rPr lang="en-US" sz="2400" dirty="0"/>
              <a:t>and </a:t>
            </a:r>
            <a:r>
              <a:rPr lang="en-US" sz="2400" u="sng" dirty="0"/>
              <a:t>time-varying selectivity in size shaded in orange</a:t>
            </a:r>
            <a:r>
              <a:rPr lang="en-US" sz="2400" dirty="0"/>
              <a:t>.</a:t>
            </a:r>
          </a:p>
          <a:p>
            <a:r>
              <a:rPr lang="en-US" sz="2400" b="1" dirty="0"/>
              <a:t>Hyperedges are: Sets of fleets or indices </a:t>
            </a:r>
            <a:r>
              <a:rPr lang="en-US" sz="2400" dirty="0"/>
              <a:t>mirrored to one selectivity in yellow shaded figures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9234071" y="2880354"/>
            <a:ext cx="14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Hawaii</a:t>
            </a:r>
          </a:p>
          <a:p>
            <a:pPr algn="ctr"/>
            <a:r>
              <a:rPr lang="en-US" i="1" dirty="0"/>
              <a:t>Longline Fleet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-218955" y="2100174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Japanese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1 in Quarter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46907" y="2928634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Japanese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2 in Quarter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702935" y="2172086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Japanese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3 in Quarter 1</a:t>
            </a:r>
          </a:p>
        </p:txBody>
      </p:sp>
    </p:spTree>
    <p:extLst>
      <p:ext uri="{BB962C8B-B14F-4D97-AF65-F5344CB8AC3E}">
        <p14:creationId xmlns:p14="http://schemas.microsoft.com/office/powerpoint/2010/main" val="3304101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" y="38484"/>
            <a:ext cx="12180727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73" y="5370"/>
            <a:ext cx="1218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4 continued: Fleets as areas structure used for the 2023 WCNPO MLS assessment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273" y="992656"/>
            <a:ext cx="3561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Hypergraph visualization</a:t>
            </a:r>
          </a:p>
          <a:p>
            <a:r>
              <a:rPr lang="en-US" sz="2400" dirty="0"/>
              <a:t>Of the structural patterns</a:t>
            </a:r>
          </a:p>
          <a:p>
            <a:r>
              <a:rPr lang="en-US" sz="2400" dirty="0"/>
              <a:t>Of fishery </a:t>
            </a:r>
            <a:r>
              <a:rPr lang="en-US" sz="2400" dirty="0" err="1"/>
              <a:t>selectivities</a:t>
            </a:r>
            <a:endParaRPr lang="en-US" sz="2400" dirty="0"/>
          </a:p>
          <a:p>
            <a:r>
              <a:rPr lang="en-US" sz="2400" dirty="0"/>
              <a:t>For 25 fishing fleets</a:t>
            </a:r>
          </a:p>
          <a:p>
            <a:r>
              <a:rPr lang="en-US" sz="2400" dirty="0"/>
              <a:t>And 6 CPUE indices</a:t>
            </a:r>
          </a:p>
          <a:p>
            <a:r>
              <a:rPr lang="en-US" sz="2400" dirty="0"/>
              <a:t>With 9 hyperedges</a:t>
            </a:r>
          </a:p>
          <a:p>
            <a:r>
              <a:rPr lang="en-US" sz="2400" dirty="0"/>
              <a:t>Used in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2245" y="2035519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1 in Quarter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2071" y="5514816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2 in Quarter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7470" y="4591486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3 in Quarter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39526" y="3467485"/>
            <a:ext cx="14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Hawaii</a:t>
            </a:r>
          </a:p>
          <a:p>
            <a:pPr algn="ctr"/>
            <a:r>
              <a:rPr lang="en-US" i="1" dirty="0"/>
              <a:t>Longline Fleet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1772" y="3328985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1 in Quarter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3303" y="819624"/>
            <a:ext cx="211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Taiwanese</a:t>
            </a:r>
            <a:r>
              <a:rPr lang="en-US" i="1" dirty="0"/>
              <a:t> Distant</a:t>
            </a:r>
          </a:p>
          <a:p>
            <a:pPr algn="ctr"/>
            <a:r>
              <a:rPr lang="en-US" i="1" dirty="0"/>
              <a:t>Water Longline Fleet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61200" y="873354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1 in Quarter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2940" y="4729985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</a:t>
            </a:r>
          </a:p>
          <a:p>
            <a:pPr algn="ctr"/>
            <a:r>
              <a:rPr lang="en-US" b="1" i="1" dirty="0"/>
              <a:t>Driftnet</a:t>
            </a:r>
            <a:r>
              <a:rPr lang="en-US" i="1" dirty="0"/>
              <a:t> Fleet </a:t>
            </a:r>
          </a:p>
          <a:p>
            <a:pPr algn="ctr"/>
            <a:r>
              <a:rPr lang="en-US" i="1" dirty="0"/>
              <a:t>In Quarters 2 &amp;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52E02-6152-453A-B47F-87442CE00816}"/>
              </a:ext>
            </a:extLst>
          </p:cNvPr>
          <p:cNvSpPr txBox="1"/>
          <p:nvPr/>
        </p:nvSpPr>
        <p:spPr>
          <a:xfrm>
            <a:off x="5428371" y="467035"/>
            <a:ext cx="1842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Japanese</a:t>
            </a:r>
            <a:r>
              <a:rPr lang="en-US" sz="1200" i="1" dirty="0"/>
              <a:t> </a:t>
            </a:r>
          </a:p>
          <a:p>
            <a:pPr algn="ctr"/>
            <a:r>
              <a:rPr lang="en-US" sz="1200" b="1" i="1" dirty="0"/>
              <a:t>Driftnet</a:t>
            </a:r>
            <a:r>
              <a:rPr lang="en-US" sz="1200" i="1" dirty="0"/>
              <a:t> Fleet </a:t>
            </a:r>
          </a:p>
          <a:p>
            <a:pPr algn="ctr"/>
            <a:r>
              <a:rPr lang="en-US" sz="1200" i="1" dirty="0"/>
              <a:t>In Quarters 1 &amp; 4</a:t>
            </a:r>
          </a:p>
        </p:txBody>
      </p:sp>
    </p:spTree>
    <p:extLst>
      <p:ext uri="{BB962C8B-B14F-4D97-AF65-F5344CB8AC3E}">
        <p14:creationId xmlns:p14="http://schemas.microsoft.com/office/powerpoint/2010/main" val="2367850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6E48B-C36E-40D9-8B8C-D21FC517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47" y="-1"/>
            <a:ext cx="8193028" cy="68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786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B94F2-4F22-40D4-A6A7-6D8485A5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18" y="-29225"/>
            <a:ext cx="8346582" cy="68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89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4F39FF-14F0-4D1B-B0F9-37195A46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25" y="0"/>
            <a:ext cx="8203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511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44F49-D6B7-4720-9089-5EB7BFB6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25" y="0"/>
            <a:ext cx="8203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004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F5CF3-FA08-46FD-8E5F-7909479D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64" y="13529"/>
            <a:ext cx="8187167" cy="68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34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FAD73-7773-43BC-9DB0-F2A3F824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25" y="0"/>
            <a:ext cx="8203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102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7DD120-8310-4B29-8547-605ABBF8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7876" y="2321169"/>
            <a:ext cx="4004663" cy="3341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CA172E-4B57-4882-8D01-207A31C65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552" y="394247"/>
            <a:ext cx="7797448" cy="6069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9860C3-CD6E-4AD7-A106-A0A02E67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02924"/>
            <a:ext cx="5169877" cy="9671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05A2644-EAC9-4AD4-96F5-D961B54659D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972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2023 Striped Marlin Rebuilding Analyses</a:t>
            </a:r>
          </a:p>
        </p:txBody>
      </p:sp>
    </p:spTree>
    <p:extLst>
      <p:ext uri="{BB962C8B-B14F-4D97-AF65-F5344CB8AC3E}">
        <p14:creationId xmlns:p14="http://schemas.microsoft.com/office/powerpoint/2010/main" val="16706817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1BD2F-0176-4289-B883-B685CD32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138"/>
            <a:ext cx="12186139" cy="52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7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D5842-027C-4DD4-AE92-70C10713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9" y="879201"/>
            <a:ext cx="8070538" cy="58908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C0FA47D-44AA-46FE-9245-92061E2644F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972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2023 Striped Marlin Recruitment</a:t>
            </a:r>
          </a:p>
        </p:txBody>
      </p:sp>
    </p:spTree>
    <p:extLst>
      <p:ext uri="{BB962C8B-B14F-4D97-AF65-F5344CB8AC3E}">
        <p14:creationId xmlns:p14="http://schemas.microsoft.com/office/powerpoint/2010/main" val="19008885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6C846-60E0-4082-BE38-8D35DD33F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01" y="1582616"/>
            <a:ext cx="8408598" cy="36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128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78D57A-E4BF-4D2E-B5E2-E42ECEC5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" y="2154115"/>
            <a:ext cx="12086339" cy="25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992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0946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88A76-44D4-4771-B3AE-EBEC57D73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199388"/>
            <a:ext cx="5334000" cy="44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410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A0B62-AFF1-437C-A74C-2EFA43370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48" y="1199388"/>
            <a:ext cx="5404104" cy="44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5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63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2021 Striped Marlin Stock-Recruitment Dynamics</a:t>
            </a:r>
          </a:p>
        </p:txBody>
      </p:sp>
      <p:pic>
        <p:nvPicPr>
          <p:cNvPr id="1171" name="Picture 147">
            <a:extLst>
              <a:ext uri="{FF2B5EF4-FFF2-40B4-BE49-F238E27FC236}">
                <a16:creationId xmlns:a16="http://schemas.microsoft.com/office/drawing/2014/main" id="{D6C0939E-14A0-4BB6-8D90-8D869350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698500"/>
            <a:ext cx="79883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42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7B8C9-4428-4EA6-AB1F-D9D20A41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16" y="604592"/>
            <a:ext cx="8033704" cy="62534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B37FC65-2BFB-471D-8AD0-632ADE20B45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06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2023 Striped Marlin Stock-Recruitment Dynamics</a:t>
            </a:r>
          </a:p>
        </p:txBody>
      </p:sp>
    </p:spTree>
    <p:extLst>
      <p:ext uri="{BB962C8B-B14F-4D97-AF65-F5344CB8AC3E}">
        <p14:creationId xmlns:p14="http://schemas.microsoft.com/office/powerpoint/2010/main" val="6211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Default Design">
  <a:themeElements>
    <a:clrScheme name="2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1233</Words>
  <Application>Microsoft Office PowerPoint</Application>
  <PresentationFormat>Widescreen</PresentationFormat>
  <Paragraphs>217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Calibri Light</vt:lpstr>
      <vt:lpstr>Comic Sans MS</vt:lpstr>
      <vt:lpstr>Tahoma</vt:lpstr>
      <vt:lpstr>Times New Roman</vt:lpstr>
      <vt:lpstr>Wingdings</vt:lpstr>
      <vt:lpstr>Office Theme</vt:lpstr>
      <vt:lpstr>4_Default Design</vt:lpstr>
      <vt:lpstr>In Search of  Reference Points and a Rebuilding Plan  For WCNPO Striped Marlin </vt:lpstr>
      <vt:lpstr>WCNPO Striped Marlin Management Unit for 2022 Benchmark Assessment</vt:lpstr>
      <vt:lpstr>2021 Striped Marlin Spawning Biomass</vt:lpstr>
      <vt:lpstr>2023 Striped Marlin Spawning Biomass</vt:lpstr>
      <vt:lpstr>2021 Striped Marlin Recruitment Time Series</vt:lpstr>
      <vt:lpstr>PowerPoint Presentation</vt:lpstr>
      <vt:lpstr>PowerPoint Presentation</vt:lpstr>
      <vt:lpstr>2021 Striped Marlin Stock-Recruitment Dynamics</vt:lpstr>
      <vt:lpstr>PowerPoint Presentation</vt:lpstr>
      <vt:lpstr>PowerPoint Presentation</vt:lpstr>
      <vt:lpstr>PowerPoint Presentation</vt:lpstr>
      <vt:lpstr>PowerPoint Presentation</vt:lpstr>
      <vt:lpstr>2021 Striped Marlin Fishing Mortality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Changepoint Detection Models</vt:lpstr>
      <vt:lpstr>Changepoint Detection Models</vt:lpstr>
      <vt:lpstr>Changepoint Detection Models</vt:lpstr>
      <vt:lpstr>Changepoint Detection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Correlations</vt:lpstr>
      <vt:lpstr>Environmental Correlations</vt:lpstr>
      <vt:lpstr>PowerPoint Presentation</vt:lpstr>
      <vt:lpstr>PowerPoint Presentation</vt:lpstr>
      <vt:lpstr>PowerPoint Presentation</vt:lpstr>
      <vt:lpstr>Autocorrelation Function Results</vt:lpstr>
      <vt:lpstr>PowerPoint Presentation</vt:lpstr>
      <vt:lpstr>PowerPoint Presentation</vt:lpstr>
      <vt:lpstr>PowerPoint Presentation</vt:lpstr>
      <vt:lpstr>Partial Autocorrelation Function Results</vt:lpstr>
      <vt:lpstr>PowerPoint Presentation</vt:lpstr>
      <vt:lpstr>Summarize Cross Correlation Function Results</vt:lpstr>
      <vt:lpstr>Some Empirical Results for Setting Time Window for Striped Marlin Under Prevailing Conditions</vt:lpstr>
      <vt:lpstr>Some Results for Comparing Projections AGEPRO &amp; SS3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Brodziak</dc:creator>
  <cp:lastModifiedBy>Jon Brodziak</cp:lastModifiedBy>
  <cp:revision>84</cp:revision>
  <dcterms:created xsi:type="dcterms:W3CDTF">2024-02-06T02:35:43Z</dcterms:created>
  <dcterms:modified xsi:type="dcterms:W3CDTF">2024-02-07T02:54:29Z</dcterms:modified>
</cp:coreProperties>
</file>