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4"/>
    <a:srgbClr val="597C97"/>
    <a:srgbClr val="D8DEE9"/>
    <a:srgbClr val="3B4252"/>
    <a:srgbClr val="4C566A"/>
    <a:srgbClr val="F2F4F8"/>
    <a:srgbClr val="B48EAD"/>
    <a:srgbClr val="D08770"/>
    <a:srgbClr val="A3BE8C"/>
    <a:srgbClr val="EBC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98" autoAdjust="0"/>
  </p:normalViewPr>
  <p:slideViewPr>
    <p:cSldViewPr snapToGrid="0">
      <p:cViewPr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B3EBC-B880-4A78-B8E5-BB9890C31678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0D72-FF7C-47C2-B4C8-14C68700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5DFC-8168-4DE6-BB56-8CCE757EF16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75E4F-4EE8-4477-BD93-32977E8F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Common files for a new repo</a:t>
            </a:r>
          </a:p>
          <a:p>
            <a:pPr lvl="1"/>
            <a:r>
              <a:rPr lang="en-US" sz="1400" dirty="0" smtClean="0"/>
              <a:t>README.md (in markdown language, used to provide info about the repo: who, what, why, how)</a:t>
            </a:r>
          </a:p>
          <a:p>
            <a:pPr lvl="1"/>
            <a:r>
              <a:rPr lang="en-US" sz="1400" dirty="0" err="1" smtClean="0"/>
              <a:t>Gitignore</a:t>
            </a:r>
            <a:r>
              <a:rPr lang="en-US" sz="1400" dirty="0" smtClean="0"/>
              <a:t> (files to not be included in the repo, can be specific files or directories or files with a specific naming (i.e. .csv)</a:t>
            </a:r>
          </a:p>
          <a:p>
            <a:pPr lvl="1"/>
            <a:r>
              <a:rPr lang="en-US" sz="1400" dirty="0" smtClean="0"/>
              <a:t>License.md (legal license for the repo, especially important for packages)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working with others, use branches </a:t>
            </a:r>
          </a:p>
          <a:p>
            <a:r>
              <a:rPr lang="en-US" dirty="0" smtClean="0"/>
              <a:t>Branches allow someone to work on a section without affecting the main branch </a:t>
            </a:r>
          </a:p>
          <a:p>
            <a:r>
              <a:rPr lang="en-US" dirty="0" smtClean="0"/>
              <a:t>Create a new branch for each major step of development</a:t>
            </a:r>
          </a:p>
          <a:p>
            <a:pPr lvl="1"/>
            <a:r>
              <a:rPr lang="en-US" dirty="0" smtClean="0"/>
              <a:t>Data prep, data analysis, model development, results </a:t>
            </a:r>
          </a:p>
          <a:p>
            <a:r>
              <a:rPr lang="en-US" dirty="0" smtClean="0"/>
              <a:t>Integrate branch changes with PRs to main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Set up a GitHub Pages for the </a:t>
            </a:r>
            <a:r>
              <a:rPr lang="en-US" dirty="0" smtClean="0">
                <a:latin typeface="Red Hat Mono Light" panose="02010309040201060303" pitchFamily="49" charset="0"/>
              </a:rPr>
              <a:t>repo which is a website hosted by </a:t>
            </a:r>
            <a:r>
              <a:rPr lang="en-US" dirty="0" err="1" smtClean="0">
                <a:latin typeface="Red Hat Mono Light" panose="02010309040201060303" pitchFamily="49" charset="0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</a:rPr>
              <a:t>.</a:t>
            </a:r>
            <a:r>
              <a:rPr lang="en-US" baseline="0" dirty="0" smtClean="0">
                <a:latin typeface="Red Hat Mono Light" panose="02010309040201060303" pitchFamily="49" charset="0"/>
              </a:rPr>
              <a:t> The benefit of this is that it a</a:t>
            </a:r>
            <a:r>
              <a:rPr lang="en-US" dirty="0" smtClean="0">
                <a:latin typeface="Red Hat Mono Light" panose="02010309040201060303" pitchFamily="49" charset="0"/>
              </a:rPr>
              <a:t>llows </a:t>
            </a:r>
            <a:r>
              <a:rPr lang="en-US" dirty="0" smtClean="0">
                <a:latin typeface="Red Hat Mono Light" panose="02010309040201060303" pitchFamily="49" charset="0"/>
              </a:rPr>
              <a:t>you to host </a:t>
            </a:r>
            <a:r>
              <a:rPr lang="en-US" dirty="0" err="1" smtClean="0">
                <a:latin typeface="Red Hat Mono Light" panose="02010309040201060303" pitchFamily="49" charset="0"/>
              </a:rPr>
              <a:t>htlm</a:t>
            </a:r>
            <a:r>
              <a:rPr lang="en-US" dirty="0" smtClean="0">
                <a:latin typeface="Red Hat Mono Light" panose="02010309040201060303" pitchFamily="49" charset="0"/>
              </a:rPr>
              <a:t> files </a:t>
            </a:r>
            <a:r>
              <a:rPr lang="en-US" dirty="0" smtClean="0">
                <a:latin typeface="Red Hat Mono Light" panose="02010309040201060303" pitchFamily="49" charset="0"/>
              </a:rPr>
              <a:t>s</a:t>
            </a:r>
            <a:r>
              <a:rPr lang="en-US" baseline="0" dirty="0" smtClean="0">
                <a:latin typeface="Red Hat Mono Light" panose="02010309040201060303" pitchFamily="49" charset="0"/>
              </a:rPr>
              <a:t>o you </a:t>
            </a:r>
            <a:r>
              <a:rPr lang="en-US" dirty="0" smtClean="0">
                <a:latin typeface="Red Hat Mono Light" panose="02010309040201060303" pitchFamily="49" charset="0"/>
              </a:rPr>
              <a:t>can </a:t>
            </a:r>
            <a:r>
              <a:rPr lang="en-US" dirty="0" smtClean="0">
                <a:latin typeface="Red Hat Mono Light" panose="02010309040201060303" pitchFamily="49" charset="0"/>
              </a:rPr>
              <a:t>view .</a:t>
            </a:r>
            <a:r>
              <a:rPr lang="en-US" dirty="0" err="1" smtClean="0">
                <a:latin typeface="Red Hat Mono Light" panose="02010309040201060303" pitchFamily="49" charset="0"/>
              </a:rPr>
              <a:t>Rmarkdown</a:t>
            </a:r>
            <a:r>
              <a:rPr lang="en-US" dirty="0" smtClean="0">
                <a:latin typeface="Red Hat Mono Light" panose="02010309040201060303" pitchFamily="49" charset="0"/>
              </a:rPr>
              <a:t> or .</a:t>
            </a:r>
            <a:r>
              <a:rPr lang="en-US" dirty="0" err="1" smtClean="0">
                <a:latin typeface="Red Hat Mono Light" panose="02010309040201060303" pitchFamily="49" charset="0"/>
              </a:rPr>
              <a:t>Rmd</a:t>
            </a:r>
            <a:r>
              <a:rPr lang="en-US" dirty="0" smtClean="0">
                <a:latin typeface="Red Hat Mono Light" panose="02010309040201060303" pitchFamily="49" charset="0"/>
              </a:rPr>
              <a:t> files as the rendered version not just in the raw </a:t>
            </a:r>
            <a:r>
              <a:rPr lang="en-US" dirty="0" smtClean="0">
                <a:latin typeface="Red Hat Mono Light" panose="02010309040201060303" pitchFamily="49" charset="0"/>
              </a:rPr>
              <a:t>file.</a:t>
            </a:r>
            <a:endParaRPr lang="en-US" dirty="0" smtClean="0">
              <a:latin typeface="Red Hat Mono Light" panose="02010309040201060303" pitchFamily="49" charset="0"/>
            </a:endParaRPr>
          </a:p>
          <a:p>
            <a:r>
              <a:rPr lang="en-US" dirty="0" smtClean="0"/>
              <a:t>To</a:t>
            </a:r>
            <a:r>
              <a:rPr lang="en-US" baseline="0" dirty="0" smtClean="0"/>
              <a:t> set this up, go to settings and Pages on the left hand panel, then select the branch you want to be the main page and which branch.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Rprojects</a:t>
            </a:r>
            <a:r>
              <a:rPr lang="en-US" baseline="0" dirty="0" smtClean="0"/>
              <a:t>, use the package here for easily navigating through files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 to keep artifact files (extra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 files), sensitive data, large files, or R environments from being pushed to the repo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separate folder that only contains confidential data and add this folder to the </a:t>
            </a:r>
            <a:r>
              <a:rPr lang="en-US" dirty="0" err="1" smtClean="0"/>
              <a:t>gitignore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Use a common filename structure (i.e. *_CON.csv) for all files that are confidential. This allows you to add that file name to the </a:t>
            </a:r>
            <a:r>
              <a:rPr lang="en-US" dirty="0" err="1" smtClean="0"/>
              <a:t>gitignore</a:t>
            </a:r>
            <a:r>
              <a:rPr lang="en-US" dirty="0" smtClean="0"/>
              <a:t> file, creating a second check that it will not be pushed to the repository as well as helping to identify that data set as confidential to other collaborators.</a:t>
            </a:r>
          </a:p>
          <a:p>
            <a:r>
              <a:rPr lang="en-US" dirty="0" smtClean="0"/>
              <a:t>Use R packages such as keyring to store credentials such as username and passwords that you do not want to write out in your code</a:t>
            </a:r>
          </a:p>
          <a:p>
            <a:r>
              <a:rPr lang="en-US" dirty="0" smtClean="0"/>
              <a:t>Use R packages such as </a:t>
            </a:r>
            <a:r>
              <a:rPr lang="en-US" dirty="0" err="1" smtClean="0"/>
              <a:t>dotenv</a:t>
            </a:r>
            <a:r>
              <a:rPr lang="en-US" dirty="0" smtClean="0"/>
              <a:t> to create variables for your environment that hides the name or link to confidential data</a:t>
            </a:r>
          </a:p>
          <a:p>
            <a:r>
              <a:rPr lang="en-US" dirty="0" smtClean="0"/>
              <a:t>Remember, the data is confidential but what you do to the data is not, so keep the initial prep script short and create a non-confidential version of the dataset that can be shared on the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F2-C253-4205-867C-60420319D43A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C1BF-5A24-49C9-9735-DE6E442F4DE0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697684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96446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85CFCC4A-4D1E-4F35-9929-A051B58E0F9D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2149"/>
            <a:ext cx="41148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DFF-5CDF-4F9B-9E39-06A21E1200C8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C4A-4D1E-4F35-9929-A051B58E0F9D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58E-32CF-40E2-8FA2-E626B96E40DC}" type="datetime1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01A8-7517-453A-A153-9CD48DB2B92A}" type="datetime1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1DEE-622D-4659-A56F-B16AB5771332}" type="datetime1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5DC5-8E1B-4EEA-8280-13C94BA0C35F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3C6-68AC-44FD-ACED-67B791FE6CCF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DCC5-4CF7-4C95-95FF-704B39D7A6AF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566A"/>
          </a:solidFill>
          <a:latin typeface="Red Hat Mono Medium" panose="02010309040201060303" pitchFamily="49" charset="0"/>
          <a:ea typeface="Red Hat Mono Medium" panose="02010309040201060303" pitchFamily="49" charset="0"/>
          <a:cs typeface="Red Hat Mono Medium" panose="020103090402010603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*"/>
        <a:defRPr sz="2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4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0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nmfs-openscapes/Confidentiality-Confidence-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ppygitwithr.com/" TargetMode="External"/><Relationship Id="rId5" Type="http://schemas.openxmlformats.org/officeDocument/2006/relationships/hyperlink" Target="https://www.gitkraken.com/" TargetMode="External"/><Relationship Id="rId4" Type="http://schemas.openxmlformats.org/officeDocument/2006/relationships/hyperlink" Target="https://desktop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FSCstockassessment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4805"/>
            <a:ext cx="9144000" cy="15895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GitHub Workflow for SAP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6568"/>
            <a:ext cx="9144000" cy="1541419"/>
          </a:xfrm>
        </p:spPr>
        <p:txBody>
          <a:bodyPr/>
          <a:lstStyle/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SAP Science Meeting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April 7, 2022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Meg Oshima and Eric Fletcher</a:t>
            </a:r>
            <a:endParaRPr lang="en-US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Роскомнадзор заблокировал GitHub за «Способы самоубийства ...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B42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90" y="3585856"/>
            <a:ext cx="2642842" cy="2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 Supporting Docs on Repo Website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743"/>
            <a:ext cx="5275217" cy="2844657"/>
          </a:xfrm>
          <a:prstGeom prst="roundRect">
            <a:avLst>
              <a:gd name="adj" fmla="val 351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57" y="2856800"/>
            <a:ext cx="5117832" cy="3213074"/>
          </a:xfrm>
          <a:prstGeom prst="roundRect">
            <a:avLst>
              <a:gd name="adj" fmla="val 2234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6384403" y="2856800"/>
            <a:ext cx="2226197" cy="131180"/>
          </a:xfrm>
          <a:prstGeom prst="roundRect">
            <a:avLst>
              <a:gd name="adj" fmla="val 22549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Script Dos and Don’ts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39788" y="134865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309091"/>
            <a:ext cx="4942176" cy="3880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Split up data, scripts, and outputs </a:t>
            </a:r>
            <a:r>
              <a:rPr lang="en-US" sz="1600" dirty="0" smtClean="0"/>
              <a:t>into </a:t>
            </a:r>
            <a:r>
              <a:rPr lang="en-US" sz="1600" dirty="0"/>
              <a:t>separate folders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Label </a:t>
            </a:r>
            <a:r>
              <a:rPr lang="en-US" sz="1600" dirty="0"/>
              <a:t>script files clearly according to their purpose and order if used in a sequence (e.g. Catch_01_prep_data.R)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relative paths to files (e.g. "./Data/catch.csv")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</a:t>
            </a:r>
            <a:r>
              <a:rPr lang="en-US" sz="1600" dirty="0" err="1" smtClean="0"/>
              <a:t>RProject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use </a:t>
            </a:r>
            <a:r>
              <a:rPr lang="en-US" sz="1600" dirty="0"/>
              <a:t>the .</a:t>
            </a:r>
            <a:r>
              <a:rPr lang="en-US" sz="1600" dirty="0" err="1"/>
              <a:t>gitignore</a:t>
            </a:r>
            <a:r>
              <a:rPr lang="en-US" sz="1600" dirty="0"/>
              <a:t> file to keep </a:t>
            </a:r>
            <a:r>
              <a:rPr lang="en-US" sz="1600" dirty="0" smtClean="0"/>
              <a:t>files from </a:t>
            </a:r>
            <a:r>
              <a:rPr lang="en-US" sz="1600" dirty="0"/>
              <a:t>being pushed to the repo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55036" y="1348657"/>
            <a:ext cx="5100352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Don’t: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55036" y="2309091"/>
            <a:ext cx="5098764" cy="38805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write </a:t>
            </a:r>
            <a:r>
              <a:rPr lang="en-US" sz="1600" dirty="0"/>
              <a:t>dates in the file names (e.g. Catch_01012020.R)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set </a:t>
            </a:r>
            <a:r>
              <a:rPr lang="en-US" sz="1600" dirty="0"/>
              <a:t>working directory 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clear </a:t>
            </a:r>
            <a:r>
              <a:rPr lang="en-US" sz="1600" dirty="0"/>
              <a:t>the environment </a:t>
            </a:r>
            <a:r>
              <a:rPr lang="en-US" sz="1600" dirty="0" smtClean="0"/>
              <a:t>`</a:t>
            </a:r>
            <a:r>
              <a:rPr lang="en-US" sz="1600" dirty="0" err="1" smtClean="0"/>
              <a:t>rm</a:t>
            </a:r>
            <a:r>
              <a:rPr lang="en-US" sz="1600" dirty="0" smtClean="0"/>
              <a:t>(ls())` </a:t>
            </a:r>
            <a:r>
              <a:rPr lang="en-US" sz="1600" dirty="0"/>
              <a:t>within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7" y="2345095"/>
            <a:ext cx="493370" cy="484620"/>
          </a:xfrm>
          <a:prstGeom prst="rect">
            <a:avLst/>
          </a:prstGeom>
        </p:spPr>
      </p:pic>
      <p:pic>
        <p:nvPicPr>
          <p:cNvPr id="9" name="Picture 8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2362774"/>
            <a:ext cx="365129" cy="365129"/>
          </a:xfrm>
          <a:prstGeom prst="rect">
            <a:avLst/>
          </a:prstGeom>
        </p:spPr>
      </p:pic>
      <p:pic>
        <p:nvPicPr>
          <p:cNvPr id="10" name="Picture 9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3135563"/>
            <a:ext cx="493370" cy="484620"/>
          </a:xfrm>
          <a:prstGeom prst="rect">
            <a:avLst/>
          </a:prstGeom>
        </p:spPr>
      </p:pic>
      <p:pic>
        <p:nvPicPr>
          <p:cNvPr id="11" name="Picture 10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137084"/>
            <a:ext cx="493370" cy="484620"/>
          </a:xfrm>
          <a:prstGeom prst="rect">
            <a:avLst/>
          </a:prstGeom>
        </p:spPr>
      </p:pic>
      <p:pic>
        <p:nvPicPr>
          <p:cNvPr id="12" name="Picture 11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902907"/>
            <a:ext cx="493370" cy="484620"/>
          </a:xfrm>
          <a:prstGeom prst="rect">
            <a:avLst/>
          </a:prstGeom>
        </p:spPr>
      </p:pic>
      <p:pic>
        <p:nvPicPr>
          <p:cNvPr id="13" name="Picture 12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5426420"/>
            <a:ext cx="493370" cy="484620"/>
          </a:xfrm>
          <a:prstGeom prst="rect">
            <a:avLst/>
          </a:prstGeom>
        </p:spPr>
      </p:pic>
      <p:pic>
        <p:nvPicPr>
          <p:cNvPr id="15" name="Picture 14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114524"/>
            <a:ext cx="365129" cy="365129"/>
          </a:xfrm>
          <a:prstGeom prst="rect">
            <a:avLst/>
          </a:prstGeom>
        </p:spPr>
      </p:pic>
      <p:pic>
        <p:nvPicPr>
          <p:cNvPr id="16" name="Picture 15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730478"/>
            <a:ext cx="365129" cy="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Confidential Data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Separate </a:t>
            </a:r>
            <a:r>
              <a:rPr lang="en-US" dirty="0"/>
              <a:t>folder that only contains confidential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Common </a:t>
            </a:r>
            <a:r>
              <a:rPr lang="en-US" dirty="0"/>
              <a:t>filename structure (i.e. *_CON.csv) for all </a:t>
            </a:r>
            <a:r>
              <a:rPr lang="en-US" dirty="0" smtClean="0"/>
              <a:t>confidential files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keyring to store </a:t>
            </a:r>
            <a:r>
              <a:rPr lang="en-US" dirty="0" smtClean="0"/>
              <a:t>credentials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err="1"/>
              <a:t>dotenv</a:t>
            </a:r>
            <a:r>
              <a:rPr lang="en-US" dirty="0"/>
              <a:t> to create variables for your environment 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Remember</a:t>
            </a:r>
            <a:r>
              <a:rPr lang="en-US" dirty="0"/>
              <a:t>, the data is confidential but what you do to the data is not, so keep the initial prep script short and create a non-confidential version of the dataset that can be shared on the repo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Discussion: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Hosting Partial Data on Repo?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Pro: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Users can run portions of the analysis without contacting anyone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Increases transparency of analysis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Potential to accidentally push confidential data to repo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Might be confusing to have some data available and others not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Resources</a:t>
            </a:r>
            <a:endParaRPr lang="en-US" dirty="0">
              <a:latin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2"/>
              </a:rPr>
              <a:t>Confidentiality Confidence Builder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Software to use GitHub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3"/>
              </a:rPr>
              <a:t>VS Code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4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4"/>
              </a:rPr>
              <a:t> Desktop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5"/>
              </a:rPr>
              <a:t>GitKraken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Using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and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with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Rstudio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latin typeface="Red Hat Mono Light" panose="02010309040201060303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Motivation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1. Provide suggested workflow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2. Discuss best practices for repositories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3. Discuss best practices for confidential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endParaRPr lang="en-US" dirty="0">
              <a:latin typeface="Red Hat Mono Light" panose="02010309040201060303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Note: based on personal experiences and previous discussions with other SAP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</a:t>
            </a:r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 vs GitHub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3114685"/>
            <a:ext cx="5157787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Version control software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Installed locally on computer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command line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114685"/>
            <a:ext cx="5183188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Cloud-based service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Place to manage host and manage multiple code repositories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multiple programs and IDEs</a:t>
            </a: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hat Is Git, GitHub And GitHub Desktop And Create A Git Repository In GitHub  Using GitHub Desk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6" y="1751741"/>
            <a:ext cx="2500536" cy="1085553"/>
          </a:xfrm>
          <a:prstGeom prst="roundRect">
            <a:avLst>
              <a:gd name="adj" fmla="val 5204"/>
            </a:avLst>
          </a:prstGeom>
          <a:noFill/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96646" y="1880099"/>
            <a:ext cx="2244069" cy="957195"/>
            <a:chOff x="2296646" y="1880099"/>
            <a:chExt cx="2244069" cy="957195"/>
          </a:xfr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296646" y="1880099"/>
              <a:ext cx="2244069" cy="957195"/>
            </a:xfrm>
            <a:prstGeom prst="roundRect">
              <a:avLst>
                <a:gd name="adj" fmla="val 7117"/>
              </a:avLst>
            </a:prstGeom>
            <a:solidFill>
              <a:schemeClr val="bg1"/>
            </a:solidFill>
            <a:ln>
              <a:solidFill>
                <a:srgbClr val="F2F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t | Jenkins plug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38" y="1917294"/>
              <a:ext cx="2114085" cy="88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Helpful Terms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858" y="196056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Repository </a:t>
            </a:r>
            <a:r>
              <a:rPr lang="en-US" sz="2800" dirty="0" smtClean="0">
                <a:solidFill>
                  <a:srgbClr val="3B4252"/>
                </a:solidFill>
              </a:rPr>
              <a:t>(a.k.a. repo)</a:t>
            </a:r>
            <a:r>
              <a:rPr lang="en-US" sz="2800" b="1" dirty="0" smtClean="0">
                <a:solidFill>
                  <a:srgbClr val="3B4252"/>
                </a:solidFill>
              </a:rPr>
              <a:t>:</a:t>
            </a:r>
            <a:r>
              <a:rPr lang="en-US" sz="2800" dirty="0" smtClean="0">
                <a:solidFill>
                  <a:srgbClr val="3B4252"/>
                </a:solidFill>
              </a:rPr>
              <a:t> A directory or storage space where you can store code, text, image, or other files for a project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0" name="Picture 9" descr="Blue Folder Vector Clipart image - Free stock photo ...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" y="1960562"/>
            <a:ext cx="1451173" cy="1045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3858" y="32399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Commit: </a:t>
            </a:r>
            <a:r>
              <a:rPr lang="en-US" sz="2800" dirty="0" smtClean="0">
                <a:solidFill>
                  <a:srgbClr val="3B4252"/>
                </a:solidFill>
              </a:rPr>
              <a:t>A “snapshot” of the state of you repository at a given time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2" name="Picture 11" descr="Blue cam icon | Free SV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3082768"/>
            <a:ext cx="1271163" cy="1271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3857" y="451925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Branch: </a:t>
            </a:r>
            <a:r>
              <a:rPr lang="en-US" sz="2800" dirty="0" smtClean="0">
                <a:solidFill>
                  <a:srgbClr val="3B4252"/>
                </a:solidFill>
              </a:rPr>
              <a:t>A set of code that allows you to make changes in isolation</a:t>
            </a:r>
            <a:endParaRPr lang="en-US" sz="2800" b="1" dirty="0">
              <a:solidFill>
                <a:srgbClr val="3B425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23507" y="4590472"/>
            <a:ext cx="0" cy="938250"/>
          </a:xfrm>
          <a:prstGeom prst="straightConnector1">
            <a:avLst/>
          </a:prstGeom>
          <a:ln w="76200">
            <a:solidFill>
              <a:srgbClr val="597C9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860047" y="4938660"/>
            <a:ext cx="753523" cy="426603"/>
          </a:xfrm>
          <a:prstGeom prst="curvedConnector3">
            <a:avLst>
              <a:gd name="adj1" fmla="val 52452"/>
            </a:avLst>
          </a:prstGeom>
          <a:ln w="76200">
            <a:solidFill>
              <a:srgbClr val="597C9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1: Set Up a New Repository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09"/>
          <a:stretch/>
        </p:blipFill>
        <p:spPr>
          <a:xfrm>
            <a:off x="264914" y="2189263"/>
            <a:ext cx="6425643" cy="2620300"/>
          </a:xfrm>
          <a:prstGeom prst="roundRect">
            <a:avLst>
              <a:gd name="adj" fmla="val 429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499164" y="3230154"/>
            <a:ext cx="497708" cy="436130"/>
          </a:xfrm>
          <a:prstGeom prst="roundRect">
            <a:avLst>
              <a:gd name="adj" fmla="val 10314"/>
            </a:avLst>
          </a:prstGeom>
          <a:noFill/>
          <a:ln w="3810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4" y="1515864"/>
            <a:ext cx="5218381" cy="4562146"/>
          </a:xfrm>
          <a:prstGeom prst="roundRect">
            <a:avLst>
              <a:gd name="adj" fmla="val 2698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112000" y="2355273"/>
            <a:ext cx="2586182" cy="729672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7618" y="3537527"/>
            <a:ext cx="1808018" cy="572655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63291" y="273157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1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2546" y="245849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75636" y="3562244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3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1394" y="5547742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91631" y="5615709"/>
            <a:ext cx="1056443" cy="387287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4915" y="6173042"/>
            <a:ext cx="62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hlinkClick r:id="rId5"/>
              </a:rPr>
              <a:t>PIFSC GitHub</a:t>
            </a:r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 </a:t>
            </a:r>
            <a:endParaRPr lang="en-US" dirty="0">
              <a:solidFill>
                <a:srgbClr val="597C97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Machine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6652" b="31551"/>
          <a:stretch/>
        </p:blipFill>
        <p:spPr>
          <a:xfrm>
            <a:off x="5868070" y="2601913"/>
            <a:ext cx="6052331" cy="2690495"/>
          </a:xfrm>
          <a:prstGeom prst="roundRect">
            <a:avLst>
              <a:gd name="adj" fmla="val 3922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7484962" y="2805180"/>
            <a:ext cx="2226197" cy="131180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6838" y="2924538"/>
            <a:ext cx="3529642" cy="432418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225309" y="3559874"/>
            <a:ext cx="1487055" cy="287711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Commit &amp; Push Changes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" y="1956128"/>
            <a:ext cx="10640159" cy="3305559"/>
          </a:xfrm>
          <a:prstGeom prst="roundRect">
            <a:avLst>
              <a:gd name="adj" fmla="val 24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36665" y="2773219"/>
            <a:ext cx="438150" cy="5238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1162" y="2616346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6384" y="5717593"/>
            <a:ext cx="9039225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Commit changes (+)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add commit message  push 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Troubleshooting Commits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Try pulling changes then push commits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000" dirty="0" smtClean="0">
                <a:latin typeface="Red Hat Mono Light" panose="02010309040201060303" pitchFamily="49" charset="0"/>
              </a:rPr>
              <a:t>May need to stash changes, pull, then pop stash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Make sure file size isn’t too large (issue with </a:t>
            </a:r>
            <a:r>
              <a:rPr lang="en-US" sz="2400" dirty="0" err="1" smtClean="0">
                <a:latin typeface="Red Hat Mono Light" panose="02010309040201060303" pitchFamily="49" charset="0"/>
              </a:rPr>
              <a:t>ss</a:t>
            </a:r>
            <a:r>
              <a:rPr lang="en-US" sz="2400" dirty="0" smtClean="0">
                <a:latin typeface="Red Hat Mono Light" panose="02010309040201060303" pitchFamily="49" charset="0"/>
              </a:rPr>
              <a:t> files)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If committing multiple files, undo and commit individually</a:t>
            </a:r>
            <a:endParaRPr lang="en-US" sz="2400" dirty="0">
              <a:latin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Using Branches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376369" y="1907899"/>
            <a:ext cx="2133040" cy="1228526"/>
            <a:chOff x="2376369" y="1907899"/>
            <a:chExt cx="2133040" cy="1228526"/>
          </a:xfrm>
        </p:grpSpPr>
        <p:sp>
          <p:nvSpPr>
            <p:cNvPr id="37" name="Oval 36"/>
            <p:cNvSpPr/>
            <p:nvPr/>
          </p:nvSpPr>
          <p:spPr>
            <a:xfrm flipV="1">
              <a:off x="2376369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6"/>
              <a:endCxn id="39" idx="2"/>
            </p:cNvCxnSpPr>
            <p:nvPr/>
          </p:nvCxnSpPr>
          <p:spPr>
            <a:xfrm>
              <a:off x="3025593" y="2232511"/>
              <a:ext cx="834592" cy="0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flipV="1">
              <a:off x="3860185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9" idx="0"/>
              <a:endCxn id="17" idx="4"/>
            </p:cNvCxnSpPr>
            <p:nvPr/>
          </p:nvCxnSpPr>
          <p:spPr>
            <a:xfrm>
              <a:off x="4184797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5" idx="4"/>
              <a:endCxn id="37" idx="0"/>
            </p:cNvCxnSpPr>
            <p:nvPr/>
          </p:nvCxnSpPr>
          <p:spPr>
            <a:xfrm flipV="1">
              <a:off x="2700981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B48EAD">
                  <a:alpha val="99000"/>
                </a:srgb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860185" y="3781883"/>
            <a:ext cx="3303771" cy="1178565"/>
            <a:chOff x="3860185" y="3781883"/>
            <a:chExt cx="3303771" cy="1178565"/>
          </a:xfrm>
        </p:grpSpPr>
        <p:sp>
          <p:nvSpPr>
            <p:cNvPr id="67" name="Oval 66"/>
            <p:cNvSpPr/>
            <p:nvPr/>
          </p:nvSpPr>
          <p:spPr>
            <a:xfrm flipV="1">
              <a:off x="3860185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7" idx="6"/>
              <a:endCxn id="69" idx="2"/>
            </p:cNvCxnSpPr>
            <p:nvPr/>
          </p:nvCxnSpPr>
          <p:spPr>
            <a:xfrm flipV="1">
              <a:off x="4509409" y="4635836"/>
              <a:ext cx="608412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flipV="1">
              <a:off x="5117821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  <a:endCxn id="72" idx="2"/>
            </p:cNvCxnSpPr>
            <p:nvPr/>
          </p:nvCxnSpPr>
          <p:spPr>
            <a:xfrm flipV="1">
              <a:off x="5767045" y="4635836"/>
              <a:ext cx="747687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4"/>
              <a:endCxn id="20" idx="0"/>
            </p:cNvCxnSpPr>
            <p:nvPr/>
          </p:nvCxnSpPr>
          <p:spPr>
            <a:xfrm flipV="1">
              <a:off x="6839344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V="1">
              <a:off x="6514732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17" idx="0"/>
              <a:endCxn id="67" idx="4"/>
            </p:cNvCxnSpPr>
            <p:nvPr/>
          </p:nvCxnSpPr>
          <p:spPr>
            <a:xfrm>
              <a:off x="4184797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376369" y="3781883"/>
            <a:ext cx="6226788" cy="2196750"/>
            <a:chOff x="2376369" y="3781883"/>
            <a:chExt cx="6226788" cy="2196750"/>
          </a:xfrm>
        </p:grpSpPr>
        <p:sp>
          <p:nvSpPr>
            <p:cNvPr id="89" name="Oval 88"/>
            <p:cNvSpPr/>
            <p:nvPr/>
          </p:nvSpPr>
          <p:spPr>
            <a:xfrm>
              <a:off x="237636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94" idx="2"/>
            </p:cNvCxnSpPr>
            <p:nvPr/>
          </p:nvCxnSpPr>
          <p:spPr>
            <a:xfrm>
              <a:off x="3025593" y="5654021"/>
              <a:ext cx="2644406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4" idx="6"/>
              <a:endCxn id="95" idx="2"/>
            </p:cNvCxnSpPr>
            <p:nvPr/>
          </p:nvCxnSpPr>
          <p:spPr>
            <a:xfrm>
              <a:off x="6319223" y="5654021"/>
              <a:ext cx="1634710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6999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953933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700981" y="3781883"/>
              <a:ext cx="0" cy="154752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0"/>
              <a:endCxn id="21" idx="0"/>
            </p:cNvCxnSpPr>
            <p:nvPr/>
          </p:nvCxnSpPr>
          <p:spPr>
            <a:xfrm flipV="1">
              <a:off x="8278545" y="3781883"/>
              <a:ext cx="1883" cy="1547526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2378252" y="3121679"/>
            <a:ext cx="7695248" cy="660204"/>
            <a:chOff x="2378252" y="3121679"/>
            <a:chExt cx="7695248" cy="660204"/>
          </a:xfrm>
        </p:grpSpPr>
        <p:sp>
          <p:nvSpPr>
            <p:cNvPr id="15" name="Oval 14"/>
            <p:cNvSpPr/>
            <p:nvPr/>
          </p:nvSpPr>
          <p:spPr>
            <a:xfrm flipV="1">
              <a:off x="2378252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6"/>
              <a:endCxn id="17" idx="2"/>
            </p:cNvCxnSpPr>
            <p:nvPr/>
          </p:nvCxnSpPr>
          <p:spPr>
            <a:xfrm>
              <a:off x="3023710" y="3459154"/>
              <a:ext cx="838358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flipV="1">
              <a:off x="3862068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20" idx="2"/>
            </p:cNvCxnSpPr>
            <p:nvPr/>
          </p:nvCxnSpPr>
          <p:spPr>
            <a:xfrm flipV="1">
              <a:off x="4507526" y="3459154"/>
              <a:ext cx="2009089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0" idx="6"/>
              <a:endCxn id="21" idx="2"/>
            </p:cNvCxnSpPr>
            <p:nvPr/>
          </p:nvCxnSpPr>
          <p:spPr>
            <a:xfrm flipV="1">
              <a:off x="7162073" y="3459154"/>
              <a:ext cx="795626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flipV="1">
              <a:off x="6516615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7957699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21" idx="6"/>
              <a:endCxn id="108" idx="2"/>
            </p:cNvCxnSpPr>
            <p:nvPr/>
          </p:nvCxnSpPr>
          <p:spPr>
            <a:xfrm flipV="1">
              <a:off x="8603157" y="3444408"/>
              <a:ext cx="824885" cy="1474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 flipV="1">
              <a:off x="9428042" y="3121679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69163" y="2020923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08770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Prep</a:t>
            </a:r>
            <a:endParaRPr lang="en-US" b="1" dirty="0">
              <a:solidFill>
                <a:srgbClr val="D08770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9163" y="3274488"/>
            <a:ext cx="17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48EAD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Main Branch</a:t>
            </a:r>
            <a:endParaRPr lang="en-US" b="1" dirty="0">
              <a:solidFill>
                <a:srgbClr val="B48EAD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9163" y="4311224"/>
            <a:ext cx="17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3BE8C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1</a:t>
            </a:r>
            <a:endParaRPr lang="en-US" b="1" dirty="0">
              <a:solidFill>
                <a:srgbClr val="A3BE8C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9163" y="5332302"/>
            <a:ext cx="18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BCB8B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2</a:t>
            </a:r>
            <a:endParaRPr lang="en-US" b="1" dirty="0">
              <a:solidFill>
                <a:srgbClr val="EBCB8B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939</Words>
  <Application>Microsoft Office PowerPoint</Application>
  <PresentationFormat>Widescreen</PresentationFormat>
  <Paragraphs>119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Courier New</vt:lpstr>
      <vt:lpstr>Red Hat Mono Light</vt:lpstr>
      <vt:lpstr>Red Hat Mono Medium</vt:lpstr>
      <vt:lpstr>Wingdings</vt:lpstr>
      <vt:lpstr>Office Theme</vt:lpstr>
      <vt:lpstr>GitHub Workflow for SAP</vt:lpstr>
      <vt:lpstr>Motivation</vt:lpstr>
      <vt:lpstr>Git vs GitHub</vt:lpstr>
      <vt:lpstr>Helpful Terms</vt:lpstr>
      <vt:lpstr>Step 1: Set Up a New Repository</vt:lpstr>
      <vt:lpstr>Step 2: Clone Repository to Machine</vt:lpstr>
      <vt:lpstr>Step 3: Commit &amp; Push Changes</vt:lpstr>
      <vt:lpstr>Troubleshooting Commits</vt:lpstr>
      <vt:lpstr>Using Branches</vt:lpstr>
      <vt:lpstr>Host Supporting Docs on Repo Website</vt:lpstr>
      <vt:lpstr>Script Dos and Don’ts</vt:lpstr>
      <vt:lpstr>Confidential Data</vt:lpstr>
      <vt:lpstr>Discussion: Hosting Partial Data on Repo?</vt:lpstr>
      <vt:lpstr>Resources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for SAP</dc:title>
  <dc:creator>Megumi Oshima</dc:creator>
  <cp:lastModifiedBy>Megumi Oshima</cp:lastModifiedBy>
  <cp:revision>43</cp:revision>
  <dcterms:created xsi:type="dcterms:W3CDTF">2022-03-21T15:28:40Z</dcterms:created>
  <dcterms:modified xsi:type="dcterms:W3CDTF">2022-03-24T13:55:53Z</dcterms:modified>
</cp:coreProperties>
</file>