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58" r:id="rId5"/>
    <p:sldId id="269" r:id="rId6"/>
    <p:sldId id="260" r:id="rId7"/>
    <p:sldId id="276" r:id="rId8"/>
    <p:sldId id="261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C97"/>
    <a:srgbClr val="D8DEE9"/>
    <a:srgbClr val="ECEFF4"/>
    <a:srgbClr val="3B4252"/>
    <a:srgbClr val="4C566A"/>
    <a:srgbClr val="F2F4F8"/>
    <a:srgbClr val="B48EAD"/>
    <a:srgbClr val="D08770"/>
    <a:srgbClr val="A3BE8C"/>
    <a:srgbClr val="EBC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55" autoAdjust="0"/>
  </p:normalViewPr>
  <p:slideViewPr>
    <p:cSldViewPr snapToGrid="0">
      <p:cViewPr>
        <p:scale>
          <a:sx n="72" d="100"/>
          <a:sy n="72" d="100"/>
        </p:scale>
        <p:origin x="542" y="235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B3EBC-B880-4A78-B8E5-BB9890C3167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0D72-FF7C-47C2-B4C8-14C687002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3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65DFC-8168-4DE6-BB56-8CCE757EF16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75E4F-4EE8-4477-BD93-32977E8FF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27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5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9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working with others, use branches </a:t>
            </a:r>
          </a:p>
          <a:p>
            <a:r>
              <a:rPr lang="en-US" dirty="0" smtClean="0"/>
              <a:t>Branches allow someone to work on a section without affecting the main branch </a:t>
            </a:r>
          </a:p>
          <a:p>
            <a:r>
              <a:rPr lang="en-US" dirty="0" smtClean="0"/>
              <a:t>Create a new branch for each major step of development</a:t>
            </a:r>
          </a:p>
          <a:p>
            <a:pPr lvl="1"/>
            <a:r>
              <a:rPr lang="en-US" dirty="0" smtClean="0"/>
              <a:t>Data prep, data analysis, model development, results </a:t>
            </a:r>
          </a:p>
          <a:p>
            <a:r>
              <a:rPr lang="en-US" dirty="0" smtClean="0"/>
              <a:t>Integrate branch changes with PRs to main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Set up a GitHub Pages for the repo which is a website hosted by </a:t>
            </a:r>
            <a:r>
              <a:rPr lang="en-US" dirty="0" err="1" smtClean="0">
                <a:latin typeface="Red Hat Mono Light" panose="02010309040201060303" pitchFamily="49" charset="0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</a:rPr>
              <a:t>.</a:t>
            </a:r>
            <a:r>
              <a:rPr lang="en-US" baseline="0" dirty="0" smtClean="0">
                <a:latin typeface="Red Hat Mono Light" panose="02010309040201060303" pitchFamily="49" charset="0"/>
              </a:rPr>
              <a:t> The benefit of this is that it a</a:t>
            </a:r>
            <a:r>
              <a:rPr lang="en-US" dirty="0" smtClean="0">
                <a:latin typeface="Red Hat Mono Light" panose="02010309040201060303" pitchFamily="49" charset="0"/>
              </a:rPr>
              <a:t>llows you to host </a:t>
            </a:r>
            <a:r>
              <a:rPr lang="en-US" dirty="0" err="1" smtClean="0">
                <a:latin typeface="Red Hat Mono Light" panose="02010309040201060303" pitchFamily="49" charset="0"/>
              </a:rPr>
              <a:t>htlm</a:t>
            </a:r>
            <a:r>
              <a:rPr lang="en-US" dirty="0" smtClean="0">
                <a:latin typeface="Red Hat Mono Light" panose="02010309040201060303" pitchFamily="49" charset="0"/>
              </a:rPr>
              <a:t> files s</a:t>
            </a:r>
            <a:r>
              <a:rPr lang="en-US" baseline="0" dirty="0" smtClean="0">
                <a:latin typeface="Red Hat Mono Light" panose="02010309040201060303" pitchFamily="49" charset="0"/>
              </a:rPr>
              <a:t>o you </a:t>
            </a:r>
            <a:r>
              <a:rPr lang="en-US" dirty="0" smtClean="0">
                <a:latin typeface="Red Hat Mono Light" panose="02010309040201060303" pitchFamily="49" charset="0"/>
              </a:rPr>
              <a:t>can view .</a:t>
            </a:r>
            <a:r>
              <a:rPr lang="en-US" dirty="0" err="1" smtClean="0">
                <a:latin typeface="Red Hat Mono Light" panose="02010309040201060303" pitchFamily="49" charset="0"/>
              </a:rPr>
              <a:t>Rmarkdown</a:t>
            </a:r>
            <a:r>
              <a:rPr lang="en-US" dirty="0" smtClean="0">
                <a:latin typeface="Red Hat Mono Light" panose="02010309040201060303" pitchFamily="49" charset="0"/>
              </a:rPr>
              <a:t> or .</a:t>
            </a:r>
            <a:r>
              <a:rPr lang="en-US" dirty="0" err="1" smtClean="0">
                <a:latin typeface="Red Hat Mono Light" panose="02010309040201060303" pitchFamily="49" charset="0"/>
              </a:rPr>
              <a:t>Rmd</a:t>
            </a:r>
            <a:r>
              <a:rPr lang="en-US" dirty="0" smtClean="0">
                <a:latin typeface="Red Hat Mono Light" panose="02010309040201060303" pitchFamily="49" charset="0"/>
              </a:rPr>
              <a:t> files as the rendered version not just in the raw file.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set this up, go to settings and Pages on the left hand panel, then select the branch you want to be the main page and which branch. </a:t>
            </a:r>
          </a:p>
          <a:p>
            <a:r>
              <a:rPr lang="en-US" baseline="0" dirty="0" smtClean="0"/>
              <a:t>{</a:t>
            </a:r>
            <a:r>
              <a:rPr lang="en-US" baseline="0" dirty="0" err="1" smtClean="0"/>
              <a:t>pkgdown</a:t>
            </a:r>
            <a:r>
              <a:rPr lang="en-US" baseline="0" dirty="0" smtClean="0"/>
              <a:t>} creates a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site for r package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6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using </a:t>
            </a:r>
            <a:r>
              <a:rPr lang="en-US" baseline="0" dirty="0" err="1" smtClean="0"/>
              <a:t>Rprojects</a:t>
            </a:r>
            <a:r>
              <a:rPr lang="en-US" baseline="0" dirty="0" smtClean="0"/>
              <a:t>, use the package here for easily navigating through files</a:t>
            </a:r>
          </a:p>
          <a:p>
            <a:r>
              <a:rPr lang="en-US" baseline="0" dirty="0" smtClean="0"/>
              <a:t>Use the </a:t>
            </a:r>
            <a:r>
              <a:rPr lang="en-US" baseline="0" dirty="0" err="1" smtClean="0"/>
              <a:t>gitignore</a:t>
            </a:r>
            <a:r>
              <a:rPr lang="en-US" baseline="0" dirty="0" smtClean="0"/>
              <a:t> file to keep artifact files (extra </a:t>
            </a:r>
            <a:r>
              <a:rPr lang="en-US" baseline="0" dirty="0" err="1" smtClean="0"/>
              <a:t>ss</a:t>
            </a:r>
            <a:r>
              <a:rPr lang="en-US" baseline="0" dirty="0" smtClean="0"/>
              <a:t> files), sensitive data, large files, or R environments from being pushed to the repo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9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 smtClean="0"/>
              <a:t>Create a separate folder that only contains confidential data and add this folder to the </a:t>
            </a:r>
            <a:r>
              <a:rPr lang="en-US" sz="800" dirty="0" err="1" smtClean="0"/>
              <a:t>gitignore</a:t>
            </a:r>
            <a:r>
              <a:rPr lang="en-US" sz="800" dirty="0" smtClean="0"/>
              <a:t> file.</a:t>
            </a:r>
          </a:p>
          <a:p>
            <a:r>
              <a:rPr lang="en-US" sz="800" dirty="0" smtClean="0"/>
              <a:t>Use a common filename structure (i.e. *_CON.csv) for all files that are confidential. This allows you to add that file name to the </a:t>
            </a:r>
            <a:r>
              <a:rPr lang="en-US" sz="800" dirty="0" err="1" smtClean="0"/>
              <a:t>gitignore</a:t>
            </a:r>
            <a:r>
              <a:rPr lang="en-US" sz="800" dirty="0" smtClean="0"/>
              <a:t> file, creating a second check that it will not be pushed to the repository as well as helping to identify that data set as confidential to other collaborators.</a:t>
            </a:r>
          </a:p>
          <a:p>
            <a:r>
              <a:rPr lang="en-US" sz="800" dirty="0" smtClean="0"/>
              <a:t>Use R packages such as keyring to store credentials such as username and passwords that you do not want to write out in your code</a:t>
            </a:r>
          </a:p>
          <a:p>
            <a:r>
              <a:rPr lang="en-US" sz="800" dirty="0" smtClean="0"/>
              <a:t>Rule of 3 – must have at least</a:t>
            </a:r>
            <a:r>
              <a:rPr lang="en-US" sz="800" baseline="0" dirty="0" smtClean="0"/>
              <a:t> 3 observations to show statistics</a:t>
            </a:r>
          </a:p>
          <a:p>
            <a:r>
              <a:rPr lang="en-US" sz="800" baseline="0" dirty="0" smtClean="0"/>
              <a:t>90/10 rule – no entity can represent more than 90% of the total </a:t>
            </a:r>
            <a:endParaRPr lang="en-US" sz="800" dirty="0" smtClean="0"/>
          </a:p>
          <a:p>
            <a:r>
              <a:rPr lang="en-US" sz="800" dirty="0" smtClean="0"/>
              <a:t>Remember</a:t>
            </a:r>
            <a:r>
              <a:rPr lang="en-US" sz="800" dirty="0" smtClean="0"/>
              <a:t>, the data is confidential but what you do to the data is not, so keep the initial prep script short and create a non-confidential version of the dataset that can be shared on the </a:t>
            </a:r>
            <a:r>
              <a:rPr lang="en-US" sz="800" dirty="0" smtClean="0"/>
              <a:t>repo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version</a:t>
            </a:r>
            <a:r>
              <a:rPr lang="en-US" baseline="0" dirty="0" smtClean="0"/>
              <a:t> control software,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is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9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 and pull</a:t>
            </a:r>
            <a:r>
              <a:rPr lang="en-US" baseline="0" dirty="0" smtClean="0"/>
              <a:t> from local computer to server - add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40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smtClean="0"/>
              <a:t>Common files for a new repo</a:t>
            </a:r>
          </a:p>
          <a:p>
            <a:pPr lvl="1"/>
            <a:r>
              <a:rPr lang="en-US" sz="1400" dirty="0" smtClean="0"/>
              <a:t>README.md (in markdown language, used to provide info about the repo: who, what, why, how)</a:t>
            </a:r>
          </a:p>
          <a:p>
            <a:pPr lvl="1"/>
            <a:r>
              <a:rPr lang="en-US" sz="1400" dirty="0" err="1" smtClean="0"/>
              <a:t>Gitignore</a:t>
            </a:r>
            <a:r>
              <a:rPr lang="en-US" sz="1400" dirty="0" smtClean="0"/>
              <a:t> (files to not be </a:t>
            </a:r>
            <a:r>
              <a:rPr lang="en-US" sz="1400" dirty="0" smtClean="0"/>
              <a:t>tracked in the </a:t>
            </a:r>
            <a:r>
              <a:rPr lang="en-US" sz="1400" dirty="0" smtClean="0"/>
              <a:t>repo, can be specific </a:t>
            </a:r>
            <a:r>
              <a:rPr lang="en-US" sz="1400" dirty="0" smtClean="0"/>
              <a:t>files,</a:t>
            </a:r>
            <a:r>
              <a:rPr lang="en-US" sz="1400" baseline="0" dirty="0" smtClean="0"/>
              <a:t> </a:t>
            </a:r>
            <a:r>
              <a:rPr lang="en-US" sz="1400" dirty="0" smtClean="0"/>
              <a:t>directories, </a:t>
            </a:r>
            <a:r>
              <a:rPr lang="en-US" sz="1400" dirty="0" smtClean="0"/>
              <a:t>or files with a specific naming (i.e. .csv)</a:t>
            </a:r>
          </a:p>
          <a:p>
            <a:pPr lvl="1"/>
            <a:r>
              <a:rPr lang="en-US" sz="1400" dirty="0" smtClean="0"/>
              <a:t>License.md (legal license for the repo, especially important for packages) – make it</a:t>
            </a:r>
            <a:r>
              <a:rPr lang="en-US" sz="1400" baseline="0" dirty="0" smtClean="0"/>
              <a:t> a MIT license</a:t>
            </a:r>
            <a:endParaRPr lang="en-US" sz="1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62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Commit</a:t>
            </a:r>
            <a:r>
              <a:rPr lang="en-US" baseline="0" dirty="0" smtClean="0"/>
              <a:t> </a:t>
            </a:r>
            <a:r>
              <a:rPr lang="en-US" baseline="0" dirty="0" smtClean="0"/>
              <a:t>– add commit message – push (green arrow, terminal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push master)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baseline="0" dirty="0" smtClean="0"/>
              <a:t> </a:t>
            </a:r>
            <a:r>
              <a:rPr lang="en-US" baseline="0" dirty="0" smtClean="0"/>
              <a:t>– new project – version control (assume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installed) – </a:t>
            </a:r>
            <a:r>
              <a:rPr lang="en-US" baseline="0" dirty="0" err="1" smtClean="0"/>
              <a:t>git</a:t>
            </a:r>
            <a:r>
              <a:rPr lang="en-US" baseline="0" dirty="0" smtClean="0"/>
              <a:t> – add info –create </a:t>
            </a:r>
            <a:r>
              <a:rPr lang="en-US" baseline="0" dirty="0" smtClean="0"/>
              <a:t>project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1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guideline, commit parts of code intended for a specific change.</a:t>
            </a:r>
            <a:endParaRPr lang="en-US" dirty="0" smtClean="0"/>
          </a:p>
          <a:p>
            <a:r>
              <a:rPr lang="en-US" dirty="0" smtClean="0"/>
              <a:t>Commit change and add commit message</a:t>
            </a:r>
          </a:p>
          <a:p>
            <a:pPr lvl="1"/>
            <a:r>
              <a:rPr lang="en-US" dirty="0" smtClean="0"/>
              <a:t>Short but descriptive</a:t>
            </a:r>
          </a:p>
          <a:p>
            <a:r>
              <a:rPr lang="en-US" dirty="0" smtClean="0"/>
              <a:t>Push changes to repository</a:t>
            </a:r>
          </a:p>
          <a:p>
            <a:pPr lvl="1"/>
            <a:r>
              <a:rPr lang="en-US" dirty="0" smtClean="0"/>
              <a:t>Choose which branch to push to</a:t>
            </a:r>
          </a:p>
          <a:p>
            <a:pPr lvl="1"/>
            <a:r>
              <a:rPr lang="en-US" dirty="0" smtClean="0"/>
              <a:t>Can push multiple commits at once</a:t>
            </a:r>
          </a:p>
          <a:p>
            <a:r>
              <a:rPr lang="en-US" dirty="0" smtClean="0"/>
              <a:t>Pull before starting a new session to make sure you have the most updated version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75E4F-4EE8-4477-BD93-32977E8FF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0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63DF2-C253-4205-867C-60420319D43A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C1BF-5A24-49C9-9735-DE6E442F4DE0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6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59378"/>
            <a:ext cx="5181600" cy="39175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697684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396446"/>
            <a:ext cx="12192000" cy="4615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85CFCC4A-4D1E-4F35-9929-A051B58E0F9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2149"/>
            <a:ext cx="41148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52149"/>
            <a:ext cx="2743200" cy="365125"/>
          </a:xfrm>
        </p:spPr>
        <p:txBody>
          <a:bodyPr/>
          <a:lstStyle>
            <a:lvl1pPr>
              <a:defRPr>
                <a:solidFill>
                  <a:srgbClr val="F6F8FA"/>
                </a:solidFill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5CB4-DB76-4442-9A43-AE556D77ADB1}" type="datetime1">
              <a:rPr lang="en-US" smtClean="0"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9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CDFF-5CDF-4F9B-9E39-06A21E1200C8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7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CC4A-4D1E-4F35-9929-A051B58E0F9D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3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358E-32CF-40E2-8FA2-E626B96E40DC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1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801A8-7517-453A-A153-9CD48DB2B92A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1DEE-622D-4659-A56F-B16AB5771332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1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5DC5-8E1B-4EEA-8280-13C94BA0C35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3C6-68AC-44FD-ACED-67B791FE6CC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4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DCC5-4CF7-4C95-95FF-704B39D7A6AF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defRPr>
            </a:lvl1pPr>
          </a:lstStyle>
          <a:p>
            <a:fld id="{FE38431A-A5B3-46BF-BFD7-42EAB7F5F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C566A"/>
          </a:solidFill>
          <a:latin typeface="Red Hat Mono Medium" panose="02010309040201060303" pitchFamily="49" charset="0"/>
          <a:ea typeface="Red Hat Mono Medium" panose="02010309040201060303" pitchFamily="49" charset="0"/>
          <a:cs typeface="Red Hat Mono Medium" panose="020103090402010603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*"/>
        <a:defRPr sz="2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4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20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*"/>
        <a:defRPr sz="1800" kern="1200">
          <a:solidFill>
            <a:srgbClr val="3B4252"/>
          </a:solidFill>
          <a:latin typeface="Red Hat Mono Light" panose="02010309040201060303" pitchFamily="49" charset="0"/>
          <a:ea typeface="Red Hat Mono Light" panose="02010309040201060303" pitchFamily="49" charset="0"/>
          <a:cs typeface="Red Hat Mono Light" panose="02010309040201060303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github.com/nmfs-openscapes/Confidentiality-Confidence-Buil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ppygitwithr.com/" TargetMode="External"/><Relationship Id="rId5" Type="http://schemas.openxmlformats.org/officeDocument/2006/relationships/hyperlink" Target="https://www.gitkraken.com/" TargetMode="External"/><Relationship Id="rId4" Type="http://schemas.openxmlformats.org/officeDocument/2006/relationships/hyperlink" Target="https://desktop.github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IFSCstockassessment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84805"/>
            <a:ext cx="9144000" cy="15895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GitHub Workflow for SAP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6568"/>
            <a:ext cx="9144000" cy="1541419"/>
          </a:xfrm>
        </p:spPr>
        <p:txBody>
          <a:bodyPr/>
          <a:lstStyle/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SAP Science Meeting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April 7, 2022</a:t>
            </a:r>
          </a:p>
          <a:p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Meg Oshima and Eric Fletcher</a:t>
            </a:r>
            <a:endParaRPr lang="en-US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Роскомнадзор заблокировал GitHub за «Способы самоубийства ...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3B425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390" y="3585856"/>
            <a:ext cx="2642842" cy="26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542" y="1690688"/>
            <a:ext cx="6590914" cy="3633557"/>
          </a:xfrm>
          <a:prstGeom prst="roundRect">
            <a:avLst>
              <a:gd name="adj" fmla="val 3499"/>
            </a:avLst>
          </a:prstGeom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Push Changes (</a:t>
            </a:r>
            <a:r>
              <a:rPr lang="en-US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86839" y="2213091"/>
            <a:ext cx="426720" cy="340178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36215" y="5696328"/>
            <a:ext cx="5919569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g</a:t>
            </a:r>
            <a:r>
              <a:rPr lang="en-US" b="1" dirty="0" err="1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it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 pane 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push 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21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Troubleshooting Commits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Try pulling changes then push commits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2000" dirty="0" smtClean="0">
                <a:latin typeface="Red Hat Mono Light" panose="02010309040201060303" pitchFamily="49" charset="0"/>
              </a:rPr>
              <a:t>May need to stash changes, pull, then pop stash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Make sure file size isn’t too large (issue with </a:t>
            </a:r>
            <a:r>
              <a:rPr lang="en-US" sz="2400" dirty="0" err="1" smtClean="0">
                <a:latin typeface="Red Hat Mono Light" panose="02010309040201060303" pitchFamily="49" charset="0"/>
              </a:rPr>
              <a:t>ss</a:t>
            </a:r>
            <a:r>
              <a:rPr lang="en-US" sz="2400" dirty="0" smtClean="0">
                <a:latin typeface="Red Hat Mono Light" panose="02010309040201060303" pitchFamily="49" charset="0"/>
              </a:rPr>
              <a:t> files)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400" dirty="0" smtClean="0">
                <a:latin typeface="Red Hat Mono Light" panose="02010309040201060303" pitchFamily="49" charset="0"/>
              </a:rPr>
              <a:t>If committing multiple files, undo and commit individually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600" dirty="0" smtClean="0">
                <a:latin typeface="Red Hat Mono Light" panose="02010309040201060303" pitchFamily="49" charset="0"/>
              </a:rPr>
              <a:t>For data analysis workflow, not R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2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Using Branches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2376369" y="1907899"/>
            <a:ext cx="2133040" cy="1228526"/>
            <a:chOff x="2376369" y="1907899"/>
            <a:chExt cx="2133040" cy="1228526"/>
          </a:xfrm>
        </p:grpSpPr>
        <p:sp>
          <p:nvSpPr>
            <p:cNvPr id="37" name="Oval 36"/>
            <p:cNvSpPr/>
            <p:nvPr/>
          </p:nvSpPr>
          <p:spPr>
            <a:xfrm flipV="1">
              <a:off x="2376369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6"/>
              <a:endCxn id="39" idx="2"/>
            </p:cNvCxnSpPr>
            <p:nvPr/>
          </p:nvCxnSpPr>
          <p:spPr>
            <a:xfrm>
              <a:off x="3025593" y="2232511"/>
              <a:ext cx="834592" cy="0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 flipV="1">
              <a:off x="3860185" y="1907899"/>
              <a:ext cx="649224" cy="649224"/>
            </a:xfrm>
            <a:prstGeom prst="ellipse">
              <a:avLst/>
            </a:prstGeom>
            <a:solidFill>
              <a:srgbClr val="D08770"/>
            </a:solidFill>
            <a:ln cap="rnd" cmpd="sng">
              <a:solidFill>
                <a:srgbClr val="D087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0"/>
              <a:endCxn id="17" idx="4"/>
            </p:cNvCxnSpPr>
            <p:nvPr/>
          </p:nvCxnSpPr>
          <p:spPr>
            <a:xfrm>
              <a:off x="4184797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D08770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5" idx="4"/>
              <a:endCxn id="37" idx="0"/>
            </p:cNvCxnSpPr>
            <p:nvPr/>
          </p:nvCxnSpPr>
          <p:spPr>
            <a:xfrm flipV="1">
              <a:off x="2700981" y="2557123"/>
              <a:ext cx="0" cy="579302"/>
            </a:xfrm>
            <a:prstGeom prst="straightConnector1">
              <a:avLst/>
            </a:prstGeom>
            <a:ln w="44450" cap="rnd" cmpd="sng">
              <a:solidFill>
                <a:srgbClr val="B48EAD">
                  <a:alpha val="99000"/>
                </a:srgbClr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860185" y="3781883"/>
            <a:ext cx="3303771" cy="1178565"/>
            <a:chOff x="3860185" y="3781883"/>
            <a:chExt cx="3303771" cy="1178565"/>
          </a:xfrm>
        </p:grpSpPr>
        <p:sp>
          <p:nvSpPr>
            <p:cNvPr id="67" name="Oval 66"/>
            <p:cNvSpPr/>
            <p:nvPr/>
          </p:nvSpPr>
          <p:spPr>
            <a:xfrm flipV="1">
              <a:off x="3860185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6"/>
              <a:endCxn id="69" idx="2"/>
            </p:cNvCxnSpPr>
            <p:nvPr/>
          </p:nvCxnSpPr>
          <p:spPr>
            <a:xfrm flipV="1">
              <a:off x="4509409" y="4635836"/>
              <a:ext cx="608412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 flipV="1">
              <a:off x="5117821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>
              <a:stCxn id="69" idx="6"/>
              <a:endCxn id="72" idx="2"/>
            </p:cNvCxnSpPr>
            <p:nvPr/>
          </p:nvCxnSpPr>
          <p:spPr>
            <a:xfrm flipV="1">
              <a:off x="5767045" y="4635836"/>
              <a:ext cx="747687" cy="0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2" idx="4"/>
              <a:endCxn id="20" idx="0"/>
            </p:cNvCxnSpPr>
            <p:nvPr/>
          </p:nvCxnSpPr>
          <p:spPr>
            <a:xfrm flipV="1">
              <a:off x="6839344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A3BE8C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 flipV="1">
              <a:off x="6514732" y="4311224"/>
              <a:ext cx="649224" cy="649224"/>
            </a:xfrm>
            <a:prstGeom prst="ellipse">
              <a:avLst/>
            </a:prstGeom>
            <a:solidFill>
              <a:srgbClr val="A3BE8C"/>
            </a:solidFill>
            <a:ln cap="rnd" cmpd="sng">
              <a:solidFill>
                <a:srgbClr val="A3B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17" idx="0"/>
              <a:endCxn id="67" idx="4"/>
            </p:cNvCxnSpPr>
            <p:nvPr/>
          </p:nvCxnSpPr>
          <p:spPr>
            <a:xfrm>
              <a:off x="4184797" y="3781883"/>
              <a:ext cx="0" cy="529341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2376369" y="3781883"/>
            <a:ext cx="6226788" cy="2196750"/>
            <a:chOff x="2376369" y="3781883"/>
            <a:chExt cx="6226788" cy="2196750"/>
          </a:xfrm>
        </p:grpSpPr>
        <p:sp>
          <p:nvSpPr>
            <p:cNvPr id="89" name="Oval 88"/>
            <p:cNvSpPr/>
            <p:nvPr/>
          </p:nvSpPr>
          <p:spPr>
            <a:xfrm>
              <a:off x="237636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stCxn id="89" idx="6"/>
              <a:endCxn id="94" idx="2"/>
            </p:cNvCxnSpPr>
            <p:nvPr/>
          </p:nvCxnSpPr>
          <p:spPr>
            <a:xfrm>
              <a:off x="3025593" y="5654021"/>
              <a:ext cx="2644406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94" idx="6"/>
              <a:endCxn id="95" idx="2"/>
            </p:cNvCxnSpPr>
            <p:nvPr/>
          </p:nvCxnSpPr>
          <p:spPr>
            <a:xfrm>
              <a:off x="6319223" y="5654021"/>
              <a:ext cx="1634710" cy="0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5669999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7953933" y="5329409"/>
              <a:ext cx="649224" cy="649224"/>
            </a:xfrm>
            <a:prstGeom prst="ellipse">
              <a:avLst/>
            </a:prstGeom>
            <a:solidFill>
              <a:srgbClr val="EBCB8B"/>
            </a:solidFill>
            <a:ln cap="rnd" cmpd="sng">
              <a:solidFill>
                <a:srgbClr val="EBC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/>
            <p:nvPr/>
          </p:nvCxnSpPr>
          <p:spPr>
            <a:xfrm>
              <a:off x="2700981" y="3781883"/>
              <a:ext cx="0" cy="154752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5" idx="0"/>
              <a:endCxn id="21" idx="0"/>
            </p:cNvCxnSpPr>
            <p:nvPr/>
          </p:nvCxnSpPr>
          <p:spPr>
            <a:xfrm flipV="1">
              <a:off x="8278545" y="3781883"/>
              <a:ext cx="1883" cy="1547526"/>
            </a:xfrm>
            <a:prstGeom prst="straightConnector1">
              <a:avLst/>
            </a:prstGeom>
            <a:ln w="44450" cap="rnd" cmpd="sng">
              <a:solidFill>
                <a:srgbClr val="EBCB8B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2378252" y="3121679"/>
            <a:ext cx="7695248" cy="660204"/>
            <a:chOff x="2378252" y="3121679"/>
            <a:chExt cx="7695248" cy="660204"/>
          </a:xfrm>
        </p:grpSpPr>
        <p:sp>
          <p:nvSpPr>
            <p:cNvPr id="15" name="Oval 14"/>
            <p:cNvSpPr/>
            <p:nvPr/>
          </p:nvSpPr>
          <p:spPr>
            <a:xfrm flipV="1">
              <a:off x="2378252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6"/>
              <a:endCxn id="17" idx="2"/>
            </p:cNvCxnSpPr>
            <p:nvPr/>
          </p:nvCxnSpPr>
          <p:spPr>
            <a:xfrm>
              <a:off x="3023710" y="3459154"/>
              <a:ext cx="838358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 flipV="1">
              <a:off x="3862068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6"/>
              <a:endCxn id="20" idx="2"/>
            </p:cNvCxnSpPr>
            <p:nvPr/>
          </p:nvCxnSpPr>
          <p:spPr>
            <a:xfrm flipV="1">
              <a:off x="4507526" y="3459154"/>
              <a:ext cx="2009089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20" idx="6"/>
              <a:endCxn id="21" idx="2"/>
            </p:cNvCxnSpPr>
            <p:nvPr/>
          </p:nvCxnSpPr>
          <p:spPr>
            <a:xfrm flipV="1">
              <a:off x="7162073" y="3459154"/>
              <a:ext cx="795626" cy="0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 flipV="1">
              <a:off x="6516615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flipV="1">
              <a:off x="7957699" y="3136425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>
              <a:stCxn id="21" idx="6"/>
              <a:endCxn id="108" idx="2"/>
            </p:cNvCxnSpPr>
            <p:nvPr/>
          </p:nvCxnSpPr>
          <p:spPr>
            <a:xfrm flipV="1">
              <a:off x="8603157" y="3444408"/>
              <a:ext cx="824885" cy="14746"/>
            </a:xfrm>
            <a:prstGeom prst="straightConnector1">
              <a:avLst/>
            </a:prstGeom>
            <a:ln w="44450" cap="rnd" cmpd="sng">
              <a:solidFill>
                <a:srgbClr val="B48EAD"/>
              </a:solidFill>
              <a:headEnd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 flipV="1">
              <a:off x="9428042" y="3121679"/>
              <a:ext cx="645458" cy="645458"/>
            </a:xfrm>
            <a:prstGeom prst="ellipse">
              <a:avLst/>
            </a:prstGeom>
            <a:solidFill>
              <a:srgbClr val="B48EAD"/>
            </a:solidFill>
            <a:ln cap="rnd" cmpd="sng">
              <a:solidFill>
                <a:srgbClr val="B48E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69163" y="2020923"/>
            <a:ext cx="150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D08770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Prep</a:t>
            </a:r>
            <a:endParaRPr lang="en-US" b="1" dirty="0">
              <a:solidFill>
                <a:srgbClr val="D08770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69163" y="3274488"/>
            <a:ext cx="178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B48EAD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Main Branch</a:t>
            </a:r>
            <a:endParaRPr lang="en-US" b="1" dirty="0">
              <a:solidFill>
                <a:srgbClr val="B48EAD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369163" y="4311224"/>
            <a:ext cx="1780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A3BE8C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1</a:t>
            </a:r>
            <a:endParaRPr lang="en-US" b="1" dirty="0">
              <a:solidFill>
                <a:srgbClr val="A3BE8C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9163" y="5332302"/>
            <a:ext cx="1837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EBCB8B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Data Analysis 2</a:t>
            </a:r>
            <a:endParaRPr lang="en-US" b="1" dirty="0">
              <a:solidFill>
                <a:srgbClr val="EBCB8B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 Supporting Docs on Repo Website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743"/>
            <a:ext cx="5275217" cy="2844657"/>
          </a:xfrm>
          <a:prstGeom prst="roundRect">
            <a:avLst>
              <a:gd name="adj" fmla="val 351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257" y="2856800"/>
            <a:ext cx="5117832" cy="3213074"/>
          </a:xfrm>
          <a:prstGeom prst="roundRect">
            <a:avLst>
              <a:gd name="adj" fmla="val 2234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6384403" y="2856800"/>
            <a:ext cx="2226197" cy="131180"/>
          </a:xfrm>
          <a:prstGeom prst="roundRect">
            <a:avLst>
              <a:gd name="adj" fmla="val 22549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Script Dos and Don’ts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39788" y="1348657"/>
            <a:ext cx="5157787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309091"/>
            <a:ext cx="4942176" cy="3880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Split up data, scripts, and outputs </a:t>
            </a:r>
            <a:r>
              <a:rPr lang="en-US" sz="1600" dirty="0" smtClean="0"/>
              <a:t>into </a:t>
            </a:r>
            <a:r>
              <a:rPr lang="en-US" sz="1600" dirty="0"/>
              <a:t>separate folders 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Label </a:t>
            </a:r>
            <a:r>
              <a:rPr lang="en-US" sz="1600" dirty="0"/>
              <a:t>script files clearly according to their purpose and order if used in a sequence (e.g. Catch_01_prep_data.R)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relative paths to files (e.g. "./Data/catch.csv")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/>
              <a:t>use </a:t>
            </a:r>
            <a:r>
              <a:rPr lang="en-US" sz="1600" dirty="0" err="1" smtClean="0"/>
              <a:t>RProject</a:t>
            </a:r>
            <a:endParaRPr lang="en-US" sz="1600" dirty="0" smtClean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use </a:t>
            </a:r>
            <a:r>
              <a:rPr lang="en-US" sz="1600" dirty="0"/>
              <a:t>the .</a:t>
            </a:r>
            <a:r>
              <a:rPr lang="en-US" sz="1600" dirty="0" err="1"/>
              <a:t>gitignore</a:t>
            </a:r>
            <a:r>
              <a:rPr lang="en-US" sz="1600" dirty="0"/>
              <a:t> file to keep </a:t>
            </a:r>
            <a:r>
              <a:rPr lang="en-US" sz="1600" dirty="0" smtClean="0"/>
              <a:t>files from </a:t>
            </a:r>
            <a:r>
              <a:rPr lang="en-US" sz="1600" dirty="0"/>
              <a:t>being pushed to the repo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55036" y="1348657"/>
            <a:ext cx="5100352" cy="82391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Don’t:</a:t>
            </a:r>
            <a:endParaRPr lang="en-US" sz="36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255036" y="2309091"/>
            <a:ext cx="5098764" cy="38805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write </a:t>
            </a:r>
            <a:r>
              <a:rPr lang="en-US" sz="1600" dirty="0"/>
              <a:t>dates in the file names (e.g. Catch_01012020.R)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set </a:t>
            </a:r>
            <a:r>
              <a:rPr lang="en-US" sz="1600" dirty="0"/>
              <a:t>working directory 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600" dirty="0" smtClean="0"/>
              <a:t>clear </a:t>
            </a:r>
            <a:r>
              <a:rPr lang="en-US" sz="1600" dirty="0"/>
              <a:t>the environment </a:t>
            </a:r>
            <a:r>
              <a:rPr lang="en-US" sz="1600" dirty="0" smtClean="0"/>
              <a:t>`</a:t>
            </a:r>
            <a:r>
              <a:rPr lang="en-US" sz="1600" dirty="0" err="1" smtClean="0"/>
              <a:t>rm</a:t>
            </a:r>
            <a:r>
              <a:rPr lang="en-US" sz="1600" dirty="0" smtClean="0"/>
              <a:t>(ls())` </a:t>
            </a:r>
            <a:r>
              <a:rPr lang="en-US" sz="1600" dirty="0"/>
              <a:t>within the script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67" y="2345095"/>
            <a:ext cx="493370" cy="484620"/>
          </a:xfrm>
          <a:prstGeom prst="rect">
            <a:avLst/>
          </a:prstGeom>
        </p:spPr>
      </p:pic>
      <p:pic>
        <p:nvPicPr>
          <p:cNvPr id="9" name="Picture 8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2362774"/>
            <a:ext cx="365129" cy="365129"/>
          </a:xfrm>
          <a:prstGeom prst="rect">
            <a:avLst/>
          </a:prstGeom>
        </p:spPr>
      </p:pic>
      <p:pic>
        <p:nvPicPr>
          <p:cNvPr id="10" name="Picture 9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3135563"/>
            <a:ext cx="493370" cy="484620"/>
          </a:xfrm>
          <a:prstGeom prst="rect">
            <a:avLst/>
          </a:prstGeom>
        </p:spPr>
      </p:pic>
      <p:pic>
        <p:nvPicPr>
          <p:cNvPr id="11" name="Picture 10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137084"/>
            <a:ext cx="493370" cy="484620"/>
          </a:xfrm>
          <a:prstGeom prst="rect">
            <a:avLst/>
          </a:prstGeom>
        </p:spPr>
      </p:pic>
      <p:pic>
        <p:nvPicPr>
          <p:cNvPr id="12" name="Picture 11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4902907"/>
            <a:ext cx="493370" cy="484620"/>
          </a:xfrm>
          <a:prstGeom prst="rect">
            <a:avLst/>
          </a:prstGeom>
        </p:spPr>
      </p:pic>
      <p:pic>
        <p:nvPicPr>
          <p:cNvPr id="13" name="Picture 12" descr="Check Mark Tick -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5426420"/>
            <a:ext cx="493370" cy="484620"/>
          </a:xfrm>
          <a:prstGeom prst="rect">
            <a:avLst/>
          </a:prstGeom>
        </p:spPr>
      </p:pic>
      <p:pic>
        <p:nvPicPr>
          <p:cNvPr id="15" name="Picture 14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114524"/>
            <a:ext cx="365129" cy="365129"/>
          </a:xfrm>
          <a:prstGeom prst="rect">
            <a:avLst/>
          </a:prstGeom>
        </p:spPr>
      </p:pic>
      <p:pic>
        <p:nvPicPr>
          <p:cNvPr id="16" name="Picture 15" descr="File:Red x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07" y="3730478"/>
            <a:ext cx="365129" cy="36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1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Confidential Data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Separate </a:t>
            </a:r>
            <a:r>
              <a:rPr lang="en-US" dirty="0"/>
              <a:t>folder that only contains confidential </a:t>
            </a:r>
            <a:r>
              <a:rPr lang="en-US" dirty="0" smtClean="0"/>
              <a:t>data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Common </a:t>
            </a:r>
            <a:r>
              <a:rPr lang="en-US" dirty="0"/>
              <a:t>filename structure (i.e. *_CON.csv) for all </a:t>
            </a:r>
            <a:r>
              <a:rPr lang="en-US" dirty="0" smtClean="0"/>
              <a:t>confidential files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 </a:t>
            </a:r>
            <a:r>
              <a:rPr lang="en-US" dirty="0"/>
              <a:t>packages such as </a:t>
            </a:r>
            <a:r>
              <a:rPr lang="en-US" dirty="0" smtClean="0"/>
              <a:t>{keyring} </a:t>
            </a:r>
            <a:r>
              <a:rPr lang="en-US" dirty="0"/>
              <a:t>to store </a:t>
            </a:r>
            <a:r>
              <a:rPr lang="en-US" dirty="0" smtClean="0"/>
              <a:t>credentials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Rule of 3 and 90/10 rule</a:t>
            </a: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Remember</a:t>
            </a:r>
            <a:r>
              <a:rPr lang="en-US" dirty="0"/>
              <a:t>, the data is confidential but what you do to the data is not, so keep the initial prep script short and create a non-confidential version of the dataset that can be shared on the repo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8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Discussion: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Hosting Partial Data on Repo?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Pro: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Users can run portions of the analysis without contacting anyone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Increases transparency of </a:t>
            </a:r>
            <a:r>
              <a:rPr lang="en-US" sz="2400" dirty="0" smtClean="0"/>
              <a:t>analysis</a:t>
            </a:r>
          </a:p>
          <a:p>
            <a:pPr lvl="1">
              <a:spcAft>
                <a:spcPts val="1200"/>
              </a:spcAft>
            </a:pPr>
            <a:r>
              <a:rPr lang="en-US" sz="2000" dirty="0" smtClean="0"/>
              <a:t>Report metrics of data suppressed for confidentiality reasons</a:t>
            </a:r>
            <a:endParaRPr lang="en-US" sz="20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Con: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Potential to accidentally push confidential data to repo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Might be confusing to have some data available and others </a:t>
            </a:r>
            <a:r>
              <a:rPr lang="en-US" sz="2400" dirty="0" smtClean="0"/>
              <a:t>not</a:t>
            </a:r>
          </a:p>
          <a:p>
            <a:pPr marL="0" indent="0">
              <a:spcAft>
                <a:spcPts val="1200"/>
              </a:spcAft>
              <a:buNone/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  <p:bldP spid="8" grpId="0" build="p"/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Resources</a:t>
            </a:r>
            <a:endParaRPr lang="en-US" dirty="0">
              <a:latin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2"/>
              </a:rPr>
              <a:t>Confidentiality Confidence Builder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</a:rPr>
              <a:t>Software to use GitHub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3"/>
              </a:rPr>
              <a:t>VS Code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4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4"/>
              </a:rPr>
              <a:t> Desktop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dirty="0" err="1" smtClean="0">
                <a:latin typeface="Red Hat Mono Light" panose="02010309040201060303" pitchFamily="49" charset="0"/>
                <a:hlinkClick r:id="rId5"/>
              </a:rPr>
              <a:t>GitKraken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Using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and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Github</a:t>
            </a:r>
            <a:r>
              <a:rPr lang="en-US" dirty="0" smtClean="0">
                <a:latin typeface="Red Hat Mono Light" panose="02010309040201060303" pitchFamily="49" charset="0"/>
                <a:hlinkClick r:id="rId6"/>
              </a:rPr>
              <a:t> with </a:t>
            </a:r>
            <a:r>
              <a:rPr lang="en-US" dirty="0" err="1" smtClean="0">
                <a:latin typeface="Red Hat Mono Light" panose="02010309040201060303" pitchFamily="49" charset="0"/>
                <a:hlinkClick r:id="rId6"/>
              </a:rPr>
              <a:t>Rstudio</a:t>
            </a:r>
            <a:endParaRPr lang="en-US" dirty="0" smtClean="0">
              <a:latin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latin typeface="Red Hat Mono Light" panose="02010309040201060303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Motivation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1. Provide suggested workflow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2. Discuss best practices for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3. Discuss best practices for confidential data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endParaRPr lang="en-US" dirty="0">
              <a:latin typeface="Red Hat Mono Light" panose="02010309040201060303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 smtClean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Note: based on personal experiences and previous discussions with other SAP members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Git</a:t>
            </a:r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 vs GitHub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3114685"/>
            <a:ext cx="5157787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Version control software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Installed locally on computer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/>
              <a:t>Need to have </a:t>
            </a:r>
            <a:r>
              <a:rPr lang="en-US" sz="2000" dirty="0" err="1" smtClean="0"/>
              <a:t>git</a:t>
            </a:r>
            <a:r>
              <a:rPr lang="en-US" sz="2000" dirty="0" smtClean="0"/>
              <a:t> (</a:t>
            </a:r>
            <a:r>
              <a:rPr lang="en-US" sz="2000" dirty="0" err="1" smtClean="0"/>
              <a:t>git</a:t>
            </a:r>
            <a:r>
              <a:rPr lang="en-US" sz="2000" dirty="0" smtClean="0"/>
              <a:t> for Windows) installed before using any GUI or service</a:t>
            </a: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3114685"/>
            <a:ext cx="5183188" cy="291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Cloud-based service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Place to manage host and manage multiple code repositories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*"/>
            </a:pPr>
            <a:r>
              <a:rPr lang="en-US" sz="2000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Use with multiple programs and IDEs</a:t>
            </a:r>
          </a:p>
          <a:p>
            <a:endParaRPr lang="en-US" sz="2000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What Is Git, GitHub And GitHub Desktop And Create A Git Repository In GitHub  Using GitHub Deskt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26" y="1751741"/>
            <a:ext cx="2500536" cy="1085553"/>
          </a:xfrm>
          <a:prstGeom prst="roundRect">
            <a:avLst>
              <a:gd name="adj" fmla="val 5204"/>
            </a:avLst>
          </a:prstGeom>
          <a:noFill/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296646" y="1880099"/>
            <a:ext cx="2244069" cy="957195"/>
            <a:chOff x="2296646" y="1880099"/>
            <a:chExt cx="2244069" cy="957195"/>
          </a:xfr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grpSpPr>
        <p:sp>
          <p:nvSpPr>
            <p:cNvPr id="9" name="Rounded Rectangle 8"/>
            <p:cNvSpPr/>
            <p:nvPr/>
          </p:nvSpPr>
          <p:spPr>
            <a:xfrm>
              <a:off x="2296646" y="1880099"/>
              <a:ext cx="2244069" cy="957195"/>
            </a:xfrm>
            <a:prstGeom prst="roundRect">
              <a:avLst>
                <a:gd name="adj" fmla="val 7117"/>
              </a:avLst>
            </a:prstGeom>
            <a:solidFill>
              <a:schemeClr val="bg1"/>
            </a:solidFill>
            <a:ln>
              <a:solidFill>
                <a:srgbClr val="F2F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t | Jenkins plugi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638" y="1917294"/>
              <a:ext cx="2114085" cy="882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4948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135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Helpful Terms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3858" y="1960562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Repository </a:t>
            </a:r>
            <a:r>
              <a:rPr lang="en-US" sz="2800" dirty="0" smtClean="0">
                <a:solidFill>
                  <a:srgbClr val="3B4252"/>
                </a:solidFill>
              </a:rPr>
              <a:t>(a.k.a. repo)</a:t>
            </a:r>
            <a:r>
              <a:rPr lang="en-US" sz="2800" b="1" dirty="0" smtClean="0">
                <a:solidFill>
                  <a:srgbClr val="3B4252"/>
                </a:solidFill>
              </a:rPr>
              <a:t>:</a:t>
            </a:r>
            <a:r>
              <a:rPr lang="en-US" sz="2800" dirty="0" smtClean="0">
                <a:solidFill>
                  <a:srgbClr val="3B4252"/>
                </a:solidFill>
              </a:rPr>
              <a:t> A directory or storage space where you can store code, text, image, or other files for a project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0" name="Picture 9" descr="Blue Folder Vector Clipart image - Free stock photo ...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" y="1960562"/>
            <a:ext cx="1451173" cy="10454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93858" y="32399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Commit: </a:t>
            </a:r>
            <a:r>
              <a:rPr lang="en-US" sz="2800" dirty="0" smtClean="0">
                <a:solidFill>
                  <a:srgbClr val="3B4252"/>
                </a:solidFill>
              </a:rPr>
              <a:t>A “snapshot” of the state of you repository at a given time</a:t>
            </a:r>
            <a:endParaRPr lang="en-US" sz="2800" b="1" dirty="0">
              <a:solidFill>
                <a:srgbClr val="3B4252"/>
              </a:solidFill>
            </a:endParaRPr>
          </a:p>
        </p:txBody>
      </p:sp>
      <p:pic>
        <p:nvPicPr>
          <p:cNvPr id="12" name="Picture 11" descr="Blue cam icon | Free SVG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1" y="3082768"/>
            <a:ext cx="1271163" cy="12711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93857" y="4519252"/>
            <a:ext cx="9725025" cy="55358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Push/Pull: </a:t>
            </a:r>
            <a:r>
              <a:rPr lang="en-US" sz="2800" dirty="0" smtClean="0">
                <a:solidFill>
                  <a:srgbClr val="3B4252"/>
                </a:solidFill>
              </a:rPr>
              <a:t>Syncing changes between local computer and server</a:t>
            </a:r>
            <a:endParaRPr lang="en-US" sz="2800" b="1" dirty="0">
              <a:solidFill>
                <a:srgbClr val="3B425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12875" y="5539563"/>
            <a:ext cx="0" cy="749921"/>
          </a:xfrm>
          <a:prstGeom prst="straightConnector1">
            <a:avLst/>
          </a:prstGeom>
          <a:ln w="76200">
            <a:solidFill>
              <a:srgbClr val="597C97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883570" y="5822720"/>
            <a:ext cx="596070" cy="337463"/>
          </a:xfrm>
          <a:prstGeom prst="curvedConnector3">
            <a:avLst>
              <a:gd name="adj1" fmla="val 50000"/>
            </a:avLst>
          </a:prstGeom>
          <a:ln w="76200">
            <a:solidFill>
              <a:srgbClr val="597C97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93856" y="5342707"/>
            <a:ext cx="9725025" cy="1009471"/>
          </a:xfrm>
          <a:prstGeom prst="roundRect">
            <a:avLst>
              <a:gd name="adj" fmla="val 10007"/>
            </a:avLst>
          </a:prstGeom>
          <a:solidFill>
            <a:schemeClr val="bg1"/>
          </a:solidFill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B4252"/>
                </a:solidFill>
              </a:rPr>
              <a:t>Branch: </a:t>
            </a:r>
            <a:r>
              <a:rPr lang="en-US" sz="2800" dirty="0" smtClean="0">
                <a:solidFill>
                  <a:srgbClr val="3B4252"/>
                </a:solidFill>
              </a:rPr>
              <a:t>A set of code that allows you to make changes in isolation</a:t>
            </a:r>
            <a:endParaRPr lang="en-US" sz="2800" b="1" dirty="0">
              <a:solidFill>
                <a:srgbClr val="3B4252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22386" y="4353931"/>
            <a:ext cx="659219" cy="898553"/>
          </a:xfrm>
          <a:prstGeom prst="downArrow">
            <a:avLst/>
          </a:prstGeom>
          <a:solidFill>
            <a:srgbClr val="597C97"/>
          </a:solidFill>
          <a:ln>
            <a:solidFill>
              <a:srgbClr val="597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flipV="1">
            <a:off x="1229839" y="4353931"/>
            <a:ext cx="659219" cy="898553"/>
          </a:xfrm>
          <a:prstGeom prst="downArrow">
            <a:avLst/>
          </a:prstGeom>
          <a:solidFill>
            <a:srgbClr val="597C97"/>
          </a:solidFill>
          <a:ln>
            <a:solidFill>
              <a:srgbClr val="597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4" grpId="0" animBg="1"/>
      <p:bldP spid="3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1: Set Up a New Repository</a:t>
            </a:r>
            <a:endParaRPr lang="en-US" b="1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809"/>
          <a:stretch/>
        </p:blipFill>
        <p:spPr>
          <a:xfrm>
            <a:off x="264914" y="2189263"/>
            <a:ext cx="6425643" cy="2620300"/>
          </a:xfrm>
          <a:prstGeom prst="roundRect">
            <a:avLst>
              <a:gd name="adj" fmla="val 4297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4499164" y="3230154"/>
            <a:ext cx="497708" cy="436130"/>
          </a:xfrm>
          <a:prstGeom prst="roundRect">
            <a:avLst>
              <a:gd name="adj" fmla="val 10314"/>
            </a:avLst>
          </a:prstGeom>
          <a:noFill/>
          <a:ln w="3810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394" y="1515864"/>
            <a:ext cx="5218381" cy="4562146"/>
          </a:xfrm>
          <a:prstGeom prst="roundRect">
            <a:avLst>
              <a:gd name="adj" fmla="val 2698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7112000" y="2355273"/>
            <a:ext cx="2586182" cy="729672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767618" y="3537527"/>
            <a:ext cx="1808018" cy="572655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63291" y="273157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1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42546" y="2458499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75636" y="3562244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3</a:t>
            </a:r>
            <a:endParaRPr lang="en-US" sz="2800" dirty="0"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1394" y="5547742"/>
            <a:ext cx="36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91631" y="5615709"/>
            <a:ext cx="1056443" cy="387287"/>
          </a:xfrm>
          <a:prstGeom prst="roundRect">
            <a:avLst>
              <a:gd name="adj" fmla="val 5275"/>
            </a:avLst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64915" y="6173042"/>
            <a:ext cx="628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hlinkClick r:id="rId5"/>
              </a:rPr>
              <a:t>PIFSC GitHub</a:t>
            </a:r>
            <a:r>
              <a:rPr lang="en-US" dirty="0" smtClean="0">
                <a:solidFill>
                  <a:srgbClr val="597C97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 </a:t>
            </a:r>
            <a:endParaRPr lang="en-US" dirty="0">
              <a:solidFill>
                <a:srgbClr val="597C97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6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</a:t>
            </a:r>
            <a:r>
              <a:rPr lang="en-US" sz="43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Machine (VS Code)</a:t>
            </a:r>
            <a:endParaRPr lang="en-US" sz="43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" r="6652" b="31316"/>
          <a:stretch/>
        </p:blipFill>
        <p:spPr>
          <a:xfrm>
            <a:off x="5828742" y="2055839"/>
            <a:ext cx="6173810" cy="2762726"/>
          </a:xfrm>
          <a:prstGeom prst="roundRect">
            <a:avLst>
              <a:gd name="adj" fmla="val 4746"/>
            </a:avLst>
          </a:prstGeom>
          <a:ln>
            <a:solidFill>
              <a:srgbClr val="F2F4F8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7" name="Rounded Rectangle 6"/>
          <p:cNvSpPr/>
          <p:nvPr/>
        </p:nvSpPr>
        <p:spPr>
          <a:xfrm>
            <a:off x="7438425" y="2268110"/>
            <a:ext cx="2420352" cy="128679"/>
          </a:xfrm>
          <a:prstGeom prst="roundRect">
            <a:avLst/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178075" y="3027737"/>
            <a:ext cx="1454145" cy="282227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866838" y="2396789"/>
            <a:ext cx="3571587" cy="960167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7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2: Clone Repository to Machine (</a:t>
            </a:r>
            <a:r>
              <a:rPr lang="en-US" sz="3600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sz="3600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sz="3600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8" y="2279617"/>
            <a:ext cx="5078506" cy="3335086"/>
          </a:xfrm>
          <a:prstGeom prst="roundRect">
            <a:avLst>
              <a:gd name="adj" fmla="val 2101"/>
            </a:avLst>
          </a:prstGeom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84579" y="3297287"/>
            <a:ext cx="1153611" cy="103575"/>
          </a:xfrm>
          <a:prstGeom prst="roundRect">
            <a:avLst>
              <a:gd name="adj" fmla="val 4902"/>
            </a:avLst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599" y="2648638"/>
            <a:ext cx="5876258" cy="3239569"/>
          </a:xfrm>
          <a:prstGeom prst="roundRect">
            <a:avLst>
              <a:gd name="adj" fmla="val 2433"/>
            </a:avLst>
          </a:prstGeom>
          <a:ln>
            <a:solidFill>
              <a:srgbClr val="ECEFF4"/>
            </a:solidFill>
          </a:ln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sp>
        <p:nvSpPr>
          <p:cNvPr id="15" name="Rounded Rectangle 14"/>
          <p:cNvSpPr/>
          <p:nvPr/>
        </p:nvSpPr>
        <p:spPr>
          <a:xfrm>
            <a:off x="7972243" y="3945304"/>
            <a:ext cx="1666239" cy="160593"/>
          </a:xfrm>
          <a:prstGeom prst="roundRect">
            <a:avLst/>
          </a:prstGeom>
          <a:solidFill>
            <a:srgbClr val="EBCB8B">
              <a:alpha val="30980"/>
            </a:srgbClr>
          </a:solidFill>
          <a:ln>
            <a:solidFill>
              <a:srgbClr val="EBC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102080" y="5190138"/>
            <a:ext cx="559909" cy="231817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66838" y="3356957"/>
            <a:ext cx="4105405" cy="668643"/>
          </a:xfrm>
          <a:prstGeom prst="straightConnector1">
            <a:avLst/>
          </a:prstGeom>
          <a:ln w="57150" cap="rnd">
            <a:solidFill>
              <a:srgbClr val="B48E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47622" y="1690688"/>
            <a:ext cx="7215188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New Project (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Project)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Version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Control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Commit &amp; Push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Changes (VS Code)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18" y="1956128"/>
            <a:ext cx="10640159" cy="3305559"/>
          </a:xfrm>
          <a:prstGeom prst="roundRect">
            <a:avLst>
              <a:gd name="adj" fmla="val 2417"/>
            </a:avLst>
          </a:prstGeom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</p:pic>
      <p:sp>
        <p:nvSpPr>
          <p:cNvPr id="6" name="Rounded Rectangle 5"/>
          <p:cNvSpPr/>
          <p:nvPr/>
        </p:nvSpPr>
        <p:spPr>
          <a:xfrm>
            <a:off x="736665" y="2773219"/>
            <a:ext cx="438150" cy="5238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711162" y="2616346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8946" y="5717593"/>
            <a:ext cx="10254102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stage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changes (+)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add commit message 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commit  push </a:t>
            </a:r>
            <a:r>
              <a:rPr lang="en-US" b="1" dirty="0" smtClean="0">
                <a:solidFill>
                  <a:srgbClr val="3B4252"/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changes to repo</a:t>
            </a:r>
            <a:endParaRPr lang="en-US" b="1" dirty="0">
              <a:solidFill>
                <a:srgbClr val="3B4252"/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880065" y="2160440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0" y="1660285"/>
            <a:ext cx="6876700" cy="3791110"/>
          </a:xfrm>
          <a:prstGeom prst="roundRect">
            <a:avLst>
              <a:gd name="adj" fmla="val 2655"/>
            </a:avLst>
          </a:prstGeom>
          <a:ln>
            <a:solidFill>
              <a:srgbClr val="D8DEE9"/>
            </a:solidFill>
          </a:ln>
          <a:effectLst>
            <a:outerShdw blurRad="50800" dist="38100" dir="2700000" algn="tl" rotWithShape="0">
              <a:srgbClr val="D8DEE9">
                <a:alpha val="49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0" y="2040523"/>
            <a:ext cx="4210768" cy="4315827"/>
          </a:xfrm>
          <a:prstGeom prst="roundRect">
            <a:avLst>
              <a:gd name="adj" fmla="val 2779"/>
            </a:avLst>
          </a:prstGeom>
          <a:ln>
            <a:solidFill>
              <a:srgbClr val="ECEFF4"/>
            </a:solidFill>
          </a:ln>
          <a:effectLst>
            <a:outerShdw blurRad="50800" dist="50800" dir="5400000" algn="ctr" rotWithShape="0">
              <a:srgbClr val="D8DEE9">
                <a:alpha val="49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Step 3: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Stage </a:t>
            </a:r>
            <a:r>
              <a:rPr lang="en-US" dirty="0" smtClean="0">
                <a:latin typeface="Red Hat Mono Medium" panose="02010309040201060303" pitchFamily="49" charset="0"/>
                <a:cs typeface="Red Hat Mono Medium" panose="02010309040201060303" pitchFamily="49" charset="0"/>
              </a:rPr>
              <a:t>&amp; 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Commit Changes (</a:t>
            </a:r>
            <a:r>
              <a:rPr lang="en-US" dirty="0" err="1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Rstudio</a:t>
            </a:r>
            <a:r>
              <a:rPr lang="en-US" dirty="0" smtClean="0">
                <a:solidFill>
                  <a:srgbClr val="4C566A"/>
                </a:solidFill>
                <a:latin typeface="Red Hat Mono Medium" panose="02010309040201060303" pitchFamily="49" charset="0"/>
                <a:ea typeface="Red Hat Mono Medium" panose="02010309040201060303" pitchFamily="49" charset="0"/>
                <a:cs typeface="Red Hat Mono Medium" panose="02010309040201060303" pitchFamily="49" charset="0"/>
              </a:rPr>
              <a:t>)</a:t>
            </a:r>
            <a:endParaRPr lang="en-US" dirty="0">
              <a:solidFill>
                <a:srgbClr val="4C566A"/>
              </a:solidFill>
              <a:latin typeface="Red Hat Mono Medium" panose="02010309040201060303" pitchFamily="49" charset="0"/>
              <a:ea typeface="Red Hat Mono Medium" panose="02010309040201060303" pitchFamily="49" charset="0"/>
              <a:cs typeface="Red Hat Mono Medium" panose="02010309040201060303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8431A-A5B3-46BF-BFD7-42EAB7F5F4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16128" y="2228994"/>
            <a:ext cx="481781" cy="2952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59795" y="5785389"/>
            <a:ext cx="7872409" cy="408623"/>
          </a:xfrm>
          <a:prstGeom prst="roundRect">
            <a:avLst/>
          </a:prstGeom>
          <a:solidFill>
            <a:schemeClr val="bg1"/>
          </a:solidFill>
          <a:ln>
            <a:solidFill>
              <a:srgbClr val="ECEFF4"/>
            </a:solidFill>
          </a:ln>
          <a:effectLst>
            <a:outerShdw blurRad="50800" dist="38100" dir="5400000" algn="t" rotWithShape="0">
              <a:srgbClr val="D8DEE9">
                <a:alpha val="49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ommit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heck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</a:rPr>
              <a:t>files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a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dd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commit message 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c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ed Hat Mono Light" panose="02010309040201060303" pitchFamily="49" charset="0"/>
                <a:ea typeface="Red Hat Mono Light" panose="02010309040201060303" pitchFamily="49" charset="0"/>
                <a:cs typeface="Red Hat Mono Light" panose="02010309040201060303" pitchFamily="49" charset="0"/>
                <a:sym typeface="Wingdings" panose="05000000000000000000" pitchFamily="2" charset="2"/>
              </a:rPr>
              <a:t>ommit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Red Hat Mono Light" panose="02010309040201060303" pitchFamily="49" charset="0"/>
              <a:ea typeface="Red Hat Mono Light" panose="02010309040201060303" pitchFamily="49" charset="0"/>
              <a:cs typeface="Red Hat Mono Light" panose="02010309040201060303" pitchFamily="49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582060" y="2397925"/>
            <a:ext cx="295275" cy="295275"/>
          </a:xfrm>
          <a:prstGeom prst="ellipse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311047" y="3392349"/>
            <a:ext cx="481781" cy="295275"/>
          </a:xfrm>
          <a:prstGeom prst="roundRect">
            <a:avLst/>
          </a:prstGeom>
          <a:noFill/>
          <a:ln w="57150">
            <a:solidFill>
              <a:srgbClr val="B48E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2888</TotalTime>
  <Words>1195</Words>
  <Application>Microsoft Office PowerPoint</Application>
  <PresentationFormat>Widescreen</PresentationFormat>
  <Paragraphs>152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Narrow</vt:lpstr>
      <vt:lpstr>Calibri</vt:lpstr>
      <vt:lpstr>Calibri Light</vt:lpstr>
      <vt:lpstr>Consolas</vt:lpstr>
      <vt:lpstr>Courier New</vt:lpstr>
      <vt:lpstr>Red Hat Mono Light</vt:lpstr>
      <vt:lpstr>Red Hat Mono Medium</vt:lpstr>
      <vt:lpstr>Wingdings</vt:lpstr>
      <vt:lpstr>Office Theme</vt:lpstr>
      <vt:lpstr>GitHub Workflow for SAP</vt:lpstr>
      <vt:lpstr>Motivation</vt:lpstr>
      <vt:lpstr>Git vs GitHub</vt:lpstr>
      <vt:lpstr>Helpful Terms</vt:lpstr>
      <vt:lpstr>Step 1: Set Up a New Repository</vt:lpstr>
      <vt:lpstr>Step 2: Clone Repository to Machine (VS Code)</vt:lpstr>
      <vt:lpstr>Step 2: Clone Repository to Machine (Rstudio)</vt:lpstr>
      <vt:lpstr>Step 3: Commit &amp; Push Changes (VS Code)</vt:lpstr>
      <vt:lpstr>Step 3: Stage &amp; Commit Changes (Rstudio)</vt:lpstr>
      <vt:lpstr>Step 3: Push Changes (Rstudio)</vt:lpstr>
      <vt:lpstr>Troubleshooting Commits</vt:lpstr>
      <vt:lpstr>Using Branches</vt:lpstr>
      <vt:lpstr>Host Supporting Docs on Repo Website</vt:lpstr>
      <vt:lpstr>Script Dos and Don’ts</vt:lpstr>
      <vt:lpstr>Confidential Data</vt:lpstr>
      <vt:lpstr>Discussion: Hosting Partial Data on Repo?</vt:lpstr>
      <vt:lpstr>Resources</vt:lpstr>
    </vt:vector>
  </TitlesOfParts>
  <Company>National Marine Fisheries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Workflow for SAP</dc:title>
  <dc:creator>Megumi Oshima</dc:creator>
  <cp:lastModifiedBy>Megumi Oshima</cp:lastModifiedBy>
  <cp:revision>59</cp:revision>
  <dcterms:created xsi:type="dcterms:W3CDTF">2022-03-21T15:28:40Z</dcterms:created>
  <dcterms:modified xsi:type="dcterms:W3CDTF">2022-04-07T13:11:49Z</dcterms:modified>
</cp:coreProperties>
</file>