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C97"/>
    <a:srgbClr val="D8DEE9"/>
    <a:srgbClr val="ECEFF4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066" autoAdjust="0"/>
  </p:normalViewPr>
  <p:slideViewPr>
    <p:cSldViewPr snapToGrid="0">
      <p:cViewPr varScale="1">
        <p:scale>
          <a:sx n="78" d="100"/>
          <a:sy n="78" d="100"/>
        </p:scale>
        <p:origin x="1858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file.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</a:p>
          <a:p>
            <a:r>
              <a:rPr lang="en-US" baseline="0" dirty="0" smtClean="0"/>
              <a:t>{</a:t>
            </a:r>
            <a:r>
              <a:rPr lang="en-US" baseline="0" dirty="0" err="1" smtClean="0"/>
              <a:t>pkgdown</a:t>
            </a:r>
            <a:r>
              <a:rPr lang="en-US" baseline="0" dirty="0" smtClean="0"/>
              <a:t>} creates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 for r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Create a separate folder that only contains confidential data and add this folder to the </a:t>
            </a:r>
            <a:r>
              <a:rPr lang="en-US" sz="800" dirty="0" err="1" smtClean="0"/>
              <a:t>gitignore</a:t>
            </a:r>
            <a:r>
              <a:rPr lang="en-US" sz="800" dirty="0" smtClean="0"/>
              <a:t> file.</a:t>
            </a:r>
          </a:p>
          <a:p>
            <a:r>
              <a:rPr lang="en-US" sz="800" dirty="0" smtClean="0"/>
              <a:t>Use a common filename structure (i.e. *_CON.csv) for all files that are confidential. This allows you to add that file name to the </a:t>
            </a:r>
            <a:r>
              <a:rPr lang="en-US" sz="800" dirty="0" err="1" smtClean="0"/>
              <a:t>gitignore</a:t>
            </a:r>
            <a:r>
              <a:rPr lang="en-US" sz="800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sz="800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sz="800" dirty="0" smtClean="0"/>
              <a:t>Rule of 3 – must have at least</a:t>
            </a:r>
            <a:r>
              <a:rPr lang="en-US" sz="800" baseline="0" dirty="0" smtClean="0"/>
              <a:t> 3 observations to show statistics</a:t>
            </a:r>
          </a:p>
          <a:p>
            <a:r>
              <a:rPr lang="en-US" sz="800" baseline="0" dirty="0" smtClean="0"/>
              <a:t>90/10 rule – no entity can represent more than 90% of the total </a:t>
            </a:r>
            <a:endParaRPr lang="en-US" sz="800" dirty="0" smtClean="0"/>
          </a:p>
          <a:p>
            <a:r>
              <a:rPr lang="en-US" sz="800" dirty="0" smtClean="0"/>
              <a:t>Remember, the data is confidential but what you do to the data is not, so keep the initial prep script short and create a non-confidential version of the dataset that can be shared on the repo</a:t>
            </a:r>
          </a:p>
          <a:p>
            <a:endParaRPr lang="en-US" dirty="0" smtClean="0"/>
          </a:p>
          <a:p>
            <a:r>
              <a:rPr lang="en-US" dirty="0" smtClean="0"/>
              <a:t>Options: </a:t>
            </a:r>
          </a:p>
          <a:p>
            <a:r>
              <a:rPr lang="en-US" dirty="0" smtClean="0"/>
              <a:t>-extreme</a:t>
            </a:r>
            <a:r>
              <a:rPr lang="en-US" baseline="0" dirty="0" smtClean="0"/>
              <a:t> – no data available (Nico, Eric, John are more risk averse)</a:t>
            </a:r>
          </a:p>
          <a:p>
            <a:r>
              <a:rPr lang="en-US" baseline="0" dirty="0" smtClean="0"/>
              <a:t>-partial data – </a:t>
            </a:r>
            <a:r>
              <a:rPr lang="en-US" baseline="0" dirty="0" err="1" smtClean="0"/>
              <a:t>conf</a:t>
            </a:r>
            <a:r>
              <a:rPr lang="en-US" baseline="0" dirty="0" smtClean="0"/>
              <a:t> is off but non-is on 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more than 3 unique operators and within an area</a:t>
            </a:r>
          </a:p>
          <a:p>
            <a:r>
              <a:rPr lang="en-US" baseline="0" dirty="0" smtClean="0"/>
              <a:t>Can be hard to get to non-confidential version of data</a:t>
            </a:r>
          </a:p>
          <a:p>
            <a:r>
              <a:rPr lang="en-US" baseline="0" dirty="0" smtClean="0"/>
              <a:t>Concern is temporary file needs to be updated</a:t>
            </a:r>
          </a:p>
          <a:p>
            <a:r>
              <a:rPr lang="en-US" baseline="0" dirty="0" smtClean="0"/>
              <a:t>The way they have doing it is have a zip data file with everything on google drive and then download that and use that in your script</a:t>
            </a:r>
          </a:p>
          <a:p>
            <a:r>
              <a:rPr lang="en-US" baseline="0" dirty="0" smtClean="0"/>
              <a:t>Nico keeps confidential data in a completely separate directory, makes sure it doesn’t get pushed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version</a:t>
            </a:r>
            <a:r>
              <a:rPr lang="en-US" baseline="0" dirty="0" smtClean="0"/>
              <a:t> control software,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r>
              <a:rPr lang="en-US" baseline="0" dirty="0" smtClean="0"/>
              <a:t> from local computer to server - add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tracked in the repo, can be specific files,</a:t>
            </a:r>
            <a:r>
              <a:rPr lang="en-US" sz="1400" baseline="0" dirty="0" smtClean="0"/>
              <a:t> </a:t>
            </a:r>
            <a:r>
              <a:rPr lang="en-US" sz="1400" dirty="0" smtClean="0"/>
              <a:t>directories, 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 – make it</a:t>
            </a:r>
            <a:r>
              <a:rPr lang="en-US" sz="1400" baseline="0" dirty="0" smtClean="0"/>
              <a:t> a MIT license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r>
              <a:rPr lang="en-US" baseline="0" dirty="0" smtClean="0"/>
              <a:t> – add commit message – push (green arrow, terminal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master)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baseline="0" dirty="0" smtClean="0"/>
              <a:t> – new project – version control (assume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installed) –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– add info –create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42" y="1690688"/>
            <a:ext cx="6590914" cy="3633557"/>
          </a:xfrm>
          <a:prstGeom prst="roundRect">
            <a:avLst>
              <a:gd name="adj" fmla="val 3499"/>
            </a:avLst>
          </a:prstGeom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Push Changes (</a:t>
            </a:r>
            <a:r>
              <a:rPr lang="en-US" sz="4300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73648" y="2213091"/>
            <a:ext cx="426720" cy="340178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6215" y="5696328"/>
            <a:ext cx="5919569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g</a:t>
            </a:r>
            <a:r>
              <a:rPr lang="en-US" b="1" dirty="0" err="1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it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 pane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Red Hat Mono Light" panose="02010309040201060303" pitchFamily="49" charset="0"/>
              </a:rPr>
              <a:t>For data analysis workflow, not 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84403" y="2856800"/>
            <a:ext cx="2226197" cy="131180"/>
          </a:xfrm>
          <a:prstGeom prst="roundRect">
            <a:avLst>
              <a:gd name="adj" fmla="val 22549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{keyring} </a:t>
            </a:r>
            <a:r>
              <a:rPr lang="en-US" dirty="0"/>
              <a:t>to store </a:t>
            </a:r>
            <a:r>
              <a:rPr lang="en-US" dirty="0" smtClean="0"/>
              <a:t>credentials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Rule of 3 and 90/10 rule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</a:t>
            </a:r>
            <a:r>
              <a:rPr lang="en-US" sz="24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Report metrics of data suppressed for confidentiality reasons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</a:t>
            </a:r>
            <a:r>
              <a:rPr lang="en-US" sz="2400" dirty="0" smtClean="0"/>
              <a:t>not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/>
              <a:t>Need to have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git</a:t>
            </a:r>
            <a:r>
              <a:rPr lang="en-US" sz="2000" dirty="0" smtClean="0"/>
              <a:t> for Windows) installed locally before using any GUI or service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55358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Push/Pull: </a:t>
            </a:r>
            <a:r>
              <a:rPr lang="en-US" sz="2800" dirty="0" smtClean="0">
                <a:solidFill>
                  <a:srgbClr val="3B4252"/>
                </a:solidFill>
              </a:rPr>
              <a:t>Syncing changes between local computer and server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12875" y="5539563"/>
            <a:ext cx="0" cy="749921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83570" y="5822720"/>
            <a:ext cx="596070" cy="337463"/>
          </a:xfrm>
          <a:prstGeom prst="curvedConnector3">
            <a:avLst>
              <a:gd name="adj1" fmla="val 50000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3856" y="53427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22386" y="4353931"/>
            <a:ext cx="659219" cy="898553"/>
          </a:xfrm>
          <a:prstGeom prst="downArrow">
            <a:avLst/>
          </a:prstGeom>
          <a:solidFill>
            <a:srgbClr val="597C97"/>
          </a:solidFill>
          <a:ln>
            <a:solidFill>
              <a:srgbClr val="597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1">
            <a:off x="1229839" y="4353931"/>
            <a:ext cx="659219" cy="898553"/>
          </a:xfrm>
          <a:prstGeom prst="downArrow">
            <a:avLst/>
          </a:prstGeom>
          <a:solidFill>
            <a:srgbClr val="597C97"/>
          </a:solidFill>
          <a:ln>
            <a:solidFill>
              <a:srgbClr val="597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3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 (VS Code)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316"/>
          <a:stretch/>
        </p:blipFill>
        <p:spPr>
          <a:xfrm>
            <a:off x="5828742" y="2055839"/>
            <a:ext cx="6173810" cy="2762726"/>
          </a:xfrm>
          <a:prstGeom prst="roundRect">
            <a:avLst>
              <a:gd name="adj" fmla="val 4746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38425" y="2268110"/>
            <a:ext cx="2420352" cy="128679"/>
          </a:xfrm>
          <a:prstGeom prst="roundRect">
            <a:avLst/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78075" y="3027737"/>
            <a:ext cx="1454145" cy="282227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396789"/>
            <a:ext cx="3571587" cy="960167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Changes (VS Code)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8946" y="5717593"/>
            <a:ext cx="10254102" cy="715089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stage 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commit (</a:t>
            </a:r>
            <a:r>
              <a:rPr lang="en-US" b="1" dirty="0" err="1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Shift+Enter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)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80065" y="2160440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 (</a:t>
            </a:r>
            <a:r>
              <a:rPr lang="en-US" sz="4300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99" y="2648638"/>
            <a:ext cx="5876258" cy="3239569"/>
          </a:xfrm>
          <a:prstGeom prst="roundRect">
            <a:avLst>
              <a:gd name="adj" fmla="val 2433"/>
            </a:avLst>
          </a:prstGeom>
          <a:ln>
            <a:solidFill>
              <a:srgbClr val="ECEFF4"/>
            </a:solidFill>
          </a:ln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7972243" y="3945304"/>
            <a:ext cx="1666239" cy="160593"/>
          </a:xfrm>
          <a:prstGeom prst="roundRect">
            <a:avLst/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02080" y="5190138"/>
            <a:ext cx="559909" cy="231817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66838" y="3356957"/>
            <a:ext cx="4105405" cy="668643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7622" y="1690688"/>
            <a:ext cx="7215188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 Project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Project)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Version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Control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6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0" y="1660285"/>
            <a:ext cx="6876700" cy="3791110"/>
          </a:xfrm>
          <a:prstGeom prst="roundRect">
            <a:avLst>
              <a:gd name="adj" fmla="val 2655"/>
            </a:avLst>
          </a:prstGeom>
          <a:ln>
            <a:solidFill>
              <a:srgbClr val="D8DEE9"/>
            </a:solidFill>
          </a:ln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0" y="2040523"/>
            <a:ext cx="4210768" cy="4315827"/>
          </a:xfrm>
          <a:prstGeom prst="roundRect">
            <a:avLst>
              <a:gd name="adj" fmla="val 2779"/>
            </a:avLst>
          </a:prstGeom>
          <a:ln>
            <a:solidFill>
              <a:srgbClr val="ECEFF4"/>
            </a:solidFill>
          </a:ln>
          <a:effectLst>
            <a:outerShdw blurRad="50800" dist="50800" dir="5400000" algn="ctr" rotWithShape="0">
              <a:srgbClr val="D8DEE9">
                <a:alpha val="4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cs typeface="Red Hat Mono Medium" panose="02010309040201060303" pitchFamily="49" charset="0"/>
              </a:rPr>
              <a:t>Step 3: Stage </a:t>
            </a:r>
            <a:r>
              <a:rPr lang="en-US" sz="4300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&amp; 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cs typeface="Red Hat Mono Medium" panose="02010309040201060303" pitchFamily="49" charset="0"/>
              </a:rPr>
              <a:t>Commit Changes (</a:t>
            </a:r>
            <a:r>
              <a:rPr lang="en-US" sz="4300" dirty="0" err="1" smtClean="0">
                <a:solidFill>
                  <a:srgbClr val="4C566A"/>
                </a:solidFill>
                <a:latin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6128" y="2228994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9795" y="5785389"/>
            <a:ext cx="7872409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ommit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heck files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dd commit message 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ommit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82060" y="2397925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311047" y="3392349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1282</Words>
  <Application>Microsoft Office PowerPoint</Application>
  <PresentationFormat>Widescreen</PresentationFormat>
  <Paragraphs>160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 (VS Code)</vt:lpstr>
      <vt:lpstr>Step 3: Commit &amp; Push Changes (VS Code)</vt:lpstr>
      <vt:lpstr>Step 2: Clone Repository to Machine (RStudio)</vt:lpstr>
      <vt:lpstr>Step 3: Stage &amp; Commit Changes (RStudio)</vt:lpstr>
      <vt:lpstr>Step 3: Push Changes (RStudio)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67</cp:revision>
  <dcterms:created xsi:type="dcterms:W3CDTF">2022-03-21T15:28:40Z</dcterms:created>
  <dcterms:modified xsi:type="dcterms:W3CDTF">2022-04-07T21:37:05Z</dcterms:modified>
</cp:coreProperties>
</file>