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1.png" /><Relationship Id="rId2" Type="http://schemas.openxmlformats.org/officeDocument/2006/relationships/image" Target="../media/image2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SWO_SAR_2023</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Michelle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Selectivity</a:t>
            </a:r>
          </a:p>
        </p:txBody>
      </p:sp>
      <p:pic>
        <p:nvPicPr>
          <p:cNvPr descr="Final%20Base-case/plots/sel03_len_timevary_surf_flt1sex1.png" id="0" name="Picture 1"/>
          <p:cNvPicPr>
            <a:picLocks noGrp="1" noChangeAspect="1"/>
          </p:cNvPicPr>
          <p:nvPr/>
        </p:nvPicPr>
        <p:blipFill>
          <a:blip r:embed="rId2"/>
          <a:stretch>
            <a:fillRect/>
          </a:stretch>
        </p:blipFill>
        <p:spPr bwMode="auto">
          <a:xfrm>
            <a:off x="2235200" y="1193800"/>
            <a:ext cx="468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Time-varying selelctivity estimated for F01 Japanese LL Area 1 Late.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20Base-case/plots/sel03_len_timevary_surf_flt2sex1.png" id="0" name="Picture 1"/>
          <p:cNvPicPr>
            <a:picLocks noGrp="1" noChangeAspect="1"/>
          </p:cNvPicPr>
          <p:nvPr/>
        </p:nvPicPr>
        <p:blipFill>
          <a:blip r:embed="rId2"/>
          <a:stretch>
            <a:fillRect/>
          </a:stretch>
        </p:blipFill>
        <p:spPr bwMode="auto">
          <a:xfrm>
            <a:off x="2235200" y="1193800"/>
            <a:ext cx="468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Time-varying selectivity estimated for F02 Chinese Taipei LL late.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Selectivity</a:t>
            </a:r>
          </a:p>
        </p:txBody>
      </p:sp>
      <p:pic>
        <p:nvPicPr>
          <p:cNvPr descr="Final%20Base-case/plots/sel09_len_flt3sex1.png" id="0" name="Picture 1"/>
          <p:cNvPicPr>
            <a:picLocks noGrp="1" noChangeAspect="1"/>
          </p:cNvPicPr>
          <p:nvPr/>
        </p:nvPicPr>
        <p:blipFill>
          <a:blip r:embed="rId2"/>
          <a:stretch>
            <a:fillRect/>
          </a:stretch>
        </p:blipFill>
        <p:spPr bwMode="auto">
          <a:xfrm>
            <a:off x="457200" y="1397000"/>
            <a:ext cx="4038600" cy="2489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F03_US_WCNPO_LL_shallow_late</a:t>
            </a:r>
          </a:p>
        </p:txBody>
      </p:sp>
      <p:pic>
        <p:nvPicPr>
          <p:cNvPr descr="Final%20Base-case/plots/sel09_len_flt4sex1.png" id="0" name="Picture 1"/>
          <p:cNvPicPr>
            <a:picLocks noGrp="1" noChangeAspect="1"/>
          </p:cNvPicPr>
          <p:nvPr/>
        </p:nvPicPr>
        <p:blipFill>
          <a:blip r:embed="rId3"/>
          <a:stretch>
            <a:fillRect/>
          </a:stretch>
        </p:blipFill>
        <p:spPr bwMode="auto">
          <a:xfrm>
            <a:off x="4648200" y="1397000"/>
            <a:ext cx="4038600" cy="2489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F04_IATTC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Diagnostics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Jitter Plot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Overall likelihood</a:t>
            </a:r>
          </a:p>
        </p:txBody>
      </p:sp>
      <p:pic>
        <p:nvPicPr>
          <p:cNvPr descr="Final%20Base-case/plots/Overall_Likelihood.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Likelihood profile over R0 for the base-case model: total likelihood (black circles), recruitment (blue triangles), length composition data (light blue crosses), and survey/CPUE indices (yellow 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CPUE Diagnostics</a:t>
            </a:r>
          </a:p>
        </p:txBody>
      </p:sp>
      <p:pic>
        <p:nvPicPr>
          <p:cNvPr descr="Final%20Base-case/plots/CPUE_Likelihood.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Likelihood profile over R0 by CPUE index for the base-case model.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CPUE Diagnostics</a:t>
            </a:r>
          </a:p>
        </p:txBody>
      </p:sp>
      <p:pic>
        <p:nvPicPr>
          <p:cNvPr descr="SWO23_ISCPlen_files/figure-pptx/fig-ExpCPUE-1.png" id="0" name="Picture 1"/>
          <p:cNvPicPr>
            <a:picLocks noGrp="1" noChangeAspect="1"/>
          </p:cNvPicPr>
          <p:nvPr/>
        </p:nvPicPr>
        <p:blipFill>
          <a:blip r:embed="rId2"/>
          <a:stretch>
            <a:fillRect/>
          </a:stretch>
        </p:blipFill>
        <p:spPr bwMode="auto">
          <a:xfrm>
            <a:off x="3530600" y="1193800"/>
            <a:ext cx="208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Model fits to the standardized catch-per-unit-effort (CPUE) data sets from different fisheries for the base case scenario. The line is the model predicted value and the points are observed (data) values. The vertical lines represent the estimated confidence intervals (± 1.96 standard deviations) around the CPUE values. S5 and S8 were not included in the total likelihood.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CPUE Runs Test</a:t>
            </a:r>
          </a:p>
        </p:txBody>
      </p:sp>
      <p:pic>
        <p:nvPicPr>
          <p:cNvPr descr="SWO23_ISCPlen_files/figure-pptx/fig-CPUERunstest-1.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Results from a runs test for each CPUE index. Red indicates the index failed the test (residuals are not random), green indicates the index passed the test.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CPUE Hindcast cross-validation</a:t>
            </a:r>
          </a:p>
        </p:txBody>
      </p:sp>
      <p:pic>
        <p:nvPicPr>
          <p:cNvPr descr="SWO23_ISCPlen_files/figure-pptx/fig-CPUEHCxval-1.png" id="0" name="Picture 1"/>
          <p:cNvPicPr>
            <a:picLocks noGrp="1" noChangeAspect="1"/>
          </p:cNvPicPr>
          <p:nvPr/>
        </p:nvPicPr>
        <p:blipFill>
          <a:blip r:embed="rId2"/>
          <a:stretch>
            <a:fillRect/>
          </a:stretch>
        </p:blipFill>
        <p:spPr bwMode="auto">
          <a:xfrm>
            <a:off x="2768600" y="1193800"/>
            <a:ext cx="3606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13: Hind casting cross-validation (HCxval) results for Japanese longline late area 1 (top right), Japanese LL late area 2 (top left), Chinese Taipei deep water longline late (center right), US Hawaii deep-set longline (center left) CPUE, and US Hawaii deep-set longline (bottom left) fits, showing observed (large points with dashed line), fitted (solid lines), and one-year-ahead forecast values (small terminal points) in the old growth model. The observations used for cross-validation are highlighted as color-coded solid circles with associated 95% confidence intervals (light-grey shading). The model reference year refers to the endpoint of each one-year-ahead forecast and the corresponding observation. The mean absolute scaled error (MASE) score associated with each CPUE time series is denoted in each panel.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Quarto</a:t>
            </a:r>
          </a:p>
        </p:txBody>
      </p:sp>
      <p:sp>
        <p:nvSpPr>
          <p:cNvPr id="3" name="Content Placeholder 2"/>
          <p:cNvSpPr>
            <a:spLocks noGrp="1"/>
          </p:cNvSpPr>
          <p:nvPr>
            <p:ph idx="1"/>
          </p:nvPr>
        </p:nvSpPr>
        <p:spPr/>
        <p:txBody>
          <a:bodyPr/>
          <a:lstStyle/>
          <a:p>
            <a:pPr lvl="0" indent="0" marL="0">
              <a:buNone/>
            </a:pPr>
            <a:r>
              <a:rPr/>
              <a:t>Quarto enables you to weave together content and executable code into a finished presentation. To learn more about Quarto presentations see </a:t>
            </a:r>
            <a:r>
              <a:rPr>
                <a:hlinkClick r:id="rId2"/>
              </a:rPr>
              <a:t>https://quarto.org/docs/presentations/</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Size likelihood</a:t>
            </a:r>
          </a:p>
        </p:txBody>
      </p:sp>
      <p:pic>
        <p:nvPicPr>
          <p:cNvPr descr="Final%20Base-case/plots/Size_Likelihood.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14: Likelihood profile over R0 for each length composition time series for the base-case model.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Length fits</a:t>
            </a:r>
          </a:p>
        </p:txBody>
      </p:sp>
      <p:sp>
        <p:nvSpPr>
          <p:cNvPr id="3" name="Content Placeholder 2"/>
          <p:cNvSpPr>
            <a:spLocks noGrp="1"/>
          </p:cNvSpPr>
          <p:nvPr>
            <p:ph idx="1"/>
          </p:nvPr>
        </p:nvSpPr>
        <p:spPr/>
        <p:txBody>
          <a:bodyPr/>
          <a:lstStyle/>
          <a:p>
            <a:pPr lvl="0" indent="0" marL="0">
              <a:buNone/>
            </a:pPr>
            <a:r>
              <a:rPr/>
              <a:t>      </a:t>
            </a:r>
          </a:p>
          <a:p>
            <a:pPr lvl="0" indent="0" marL="0">
              <a:buNone/>
            </a:pPr>
            <a:r>
              <a:rPr/>
              <a:t>Figure 15: Fits to the annual mean length length composition data. The blue line indicates the estimated mean length, open dots indicate input mean length with black bars indicating the distribution of the length data with the added variance.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Size Comp Residuals</a:t>
            </a:r>
          </a:p>
        </p:txBody>
      </p:sp>
      <p:sp>
        <p:nvSpPr>
          <p:cNvPr id="3" name="Content Placeholder 2"/>
          <p:cNvSpPr>
            <a:spLocks noGrp="1"/>
          </p:cNvSpPr>
          <p:nvPr>
            <p:ph idx="1"/>
          </p:nvPr>
        </p:nvSpPr>
        <p:spPr/>
        <p:txBody>
          <a:bodyPr/>
          <a:lstStyle/>
          <a:p>
            <a:pPr lvl="0" indent="0" marL="0">
              <a:buNone/>
            </a:pPr>
            <a:r>
              <a:rPr/>
              <a:t>      </a:t>
            </a:r>
          </a:p>
          <a:p>
            <a:pPr lvl="0" indent="0" marL="0">
              <a:buNone/>
            </a:pPr>
            <a:r>
              <a:rPr/>
              <a:t>Figure 16: Quarterly residual plots the length composition data by fleet. Open circles indicate negative residuals and closed circles indicate positive residuals.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Length Runs Test</a:t>
            </a:r>
          </a:p>
        </p:txBody>
      </p:sp>
      <p:pic>
        <p:nvPicPr>
          <p:cNvPr descr="SWO23_ISCPlen_files/figure-pptx/fig-SizeRunsTest-1.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17: Results from a runs test for each size composition time series. Red indicates the time series failed the test (residuals are not random), green indicates the time series passed the test.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Length Hindcast cross-validation</a:t>
            </a:r>
          </a:p>
        </p:txBody>
      </p:sp>
      <p:sp>
        <p:nvSpPr>
          <p:cNvPr id="4" name="Text Placeholder 3"/>
          <p:cNvSpPr>
            <a:spLocks noGrp="1"/>
          </p:cNvSpPr>
          <p:nvPr>
            <p:ph idx="2" sz="half" type="body"/>
          </p:nvPr>
        </p:nvSpPr>
        <p:spPr/>
        <p:txBody>
          <a:bodyPr/>
          <a:lstStyle/>
          <a:p>
            <a:pPr lvl="0" indent="0">
              <a:buNone/>
            </a:pPr>
            <a:r>
              <a:rPr>
                <a:latin typeface="Courier"/>
              </a:rPr>
              <a:t>Warning: combining data from multiple seasons
Warning: combining data from multiple seasons
Warning: combining data from multiple seasons
Warning: combining data from multiple seasons
Warning: combining data from multiple seasons
Warning: combining data from multiple seasons</a:t>
            </a:r>
          </a:p>
        </p:txBody>
      </p:sp>
      <p:pic>
        <p:nvPicPr>
          <p:cNvPr descr="SWO23_ISCPlen_files/figure-pptx/fig-LenHCxval-1.png" id="0" name="Picture 1"/>
          <p:cNvPicPr>
            <a:picLocks noGrp="1" noChangeAspect="1"/>
          </p:cNvPicPr>
          <p:nvPr/>
        </p:nvPicPr>
        <p:blipFill>
          <a:blip r:embed="rId2"/>
          <a:stretch>
            <a:fillRect/>
          </a:stretch>
        </p:blipFill>
        <p:spPr bwMode="auto">
          <a:xfrm>
            <a:off x="3695700" y="203200"/>
            <a:ext cx="4838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18: Hind casting cross-validation (HCxval) results for size composition mean lengths, showing observed (large points with dashed line), fitted (solid lines), and one-year-ahead forecast values (small terminal points) in the old growth model. The observations used for cross-validation are highlighted as color-coded solid circles with associated 95% confidence intervals (light-grey shading). The model reference year refers to the endpoint of each one-year-ahead forecast and the corresponding observation. The mean absolute scaled error (MASE) score associated with each size composition time series is denoted in each panel.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Retrospecitve Analysis</a:t>
            </a:r>
          </a:p>
        </p:txBody>
      </p:sp>
      <p:pic>
        <p:nvPicPr>
          <p:cNvPr descr="SWO23_ISCPlen_files/figure-pptx/fig-retros-1.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19: Retrospective analysis of spawning biomass (left) and fishing mortality (right) for the whole time series (top) and the last 20 years (bottom) consisting of 5 reruns of the base case model each fitted with one more year of data removed from the base case model (blue line).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 Structured Production Model</a:t>
            </a:r>
          </a:p>
        </p:txBody>
      </p:sp>
      <p:pic>
        <p:nvPicPr>
          <p:cNvPr descr="Final%20Base-case/plots/ASPMFig.pn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20: Spawning stock biomass trend for the ASPM model run (dashed line, triangles) and the base-case model (solid line, circles). Grey shading indicates 95% confidence intervals for each model.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pic>
        <p:nvPicPr>
          <p:cNvPr descr="fig:  SWO23_ISCPlen_files/figure-pptx/fig-summarybiomass2-1.png" id="0" name="Picture 1"/>
          <p:cNvPicPr>
            <a:picLocks noGrp="1" noChangeAspect="1"/>
          </p:cNvPicPr>
          <p:nvPr/>
        </p:nvPicPr>
        <p:blipFill>
          <a:blip r:embed="rId2"/>
          <a:stretch>
            <a:fillRect/>
          </a:stretch>
        </p:blipFill>
        <p:spPr bwMode="auto">
          <a:xfrm>
            <a:off x="457200" y="1625600"/>
            <a:ext cx="4038600" cy="20193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(a)</a:t>
            </a:r>
          </a:p>
        </p:txBody>
      </p:sp>
      <p:pic>
        <p:nvPicPr>
          <p:cNvPr descr="fig:  SWO23_ISCPlen_files/figure-pptx/fig-summarybiomass2-2.png" id="0" name="Picture 1"/>
          <p:cNvPicPr>
            <a:picLocks noGrp="1" noChangeAspect="1"/>
          </p:cNvPicPr>
          <p:nvPr/>
        </p:nvPicPr>
        <p:blipFill>
          <a:blip r:embed="rId3"/>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(b)</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Table results</a:t>
            </a:r>
          </a:p>
        </p:txBody>
      </p:sp>
      <p:sp>
        <p:nvSpPr>
          <p:cNvPr id="4" name="Text Placeholder 3"/>
          <p:cNvSpPr>
            <a:spLocks noGrp="1"/>
          </p:cNvSpPr>
          <p:nvPr>
            <p:ph idx="2" sz="half" type="body"/>
          </p:nvPr>
        </p:nvSpPr>
        <p:spPr/>
        <p:txBody>
          <a:bodyPr/>
          <a:lstStyle/>
          <a:p>
            <a:pPr lvl="0" indent="0">
              <a:buNone/>
            </a:pPr>
            <a:r>
              <a:rPr>
                <a:latin typeface="Courier"/>
              </a:rPr>
              <a:t>  Quadrant Percent
1      Red       0
2   Orange       0
3   Yellow       0
4    Green     100</a:t>
            </a:r>
          </a:p>
        </p:txBody>
      </p:sp>
      <p:pic>
        <p:nvPicPr>
          <p:cNvPr descr="SWO23_ISCPlen_files/figure-pptx/fig-Kobe2-1.png" id="0" name="Picture 1"/>
          <p:cNvPicPr>
            <a:picLocks noGrp="1" noChangeAspect="1"/>
          </p:cNvPicPr>
          <p:nvPr/>
        </p:nvPicPr>
        <p:blipFill>
          <a:blip r:embed="rId2"/>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22: Kobe plot of the time series of estimates of relative fishing mortality (average of age 1-10) and relative spawning stock biomass of North Pacific swordish (</a:t>
            </a:r>
            <a:r>
              <a:rPr i="1"/>
              <a:t>Xiphias gladius</a:t>
            </a:r>
            <a:r>
              <a:rPr/>
              <a:t>) during 1977-2020. The first white dot indicates 1975, subsequent dots are in 5-year increments. Shading indicates 50%, 80%, and 95% confidence intervals, respectively.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Sensitivty Runs</a:t>
            </a:r>
          </a:p>
        </p:txBody>
      </p:sp>
      <p:sp>
        <p:nvSpPr>
          <p:cNvPr id="3" name="Content Placeholder 2"/>
          <p:cNvSpPr>
            <a:spLocks noGrp="1"/>
          </p:cNvSpPr>
          <p:nvPr>
            <p:ph idx="1"/>
          </p:nvPr>
        </p:nvSpPr>
        <p:spPr/>
        <p:txBody>
          <a:bodyPr/>
          <a:lstStyle/>
          <a:p>
            <a:pPr lvl="0" indent="0" marL="0">
              <a:buNone/>
            </a:pPr>
            <a:r>
              <a:rPr/>
              <a:t>a b c d e f g h i j k l m 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Bullets</a:t>
            </a:r>
          </a:p>
        </p:txBody>
      </p:sp>
      <p:sp>
        <p:nvSpPr>
          <p:cNvPr id="3" name="Content Placeholder 2"/>
          <p:cNvSpPr>
            <a:spLocks noGrp="1"/>
          </p:cNvSpPr>
          <p:nvPr>
            <p:ph idx="1"/>
          </p:nvPr>
        </p:nvSpPr>
        <p:spPr/>
        <p:txBody>
          <a:bodyPr/>
          <a:lstStyle/>
          <a:p>
            <a:pPr lvl="0" indent="0" marL="0">
              <a:buNone/>
            </a:pPr>
            <a:r>
              <a:rPr/>
              <a:t>When you click the </a:t>
            </a:r>
            <a:r>
              <a:rPr b="1"/>
              <a:t>Render</a:t>
            </a:r>
            <a:r>
              <a:rPr/>
              <a:t> button a document will be generated that includes:</a:t>
            </a:r>
          </a:p>
          <a:p>
            <a:pPr lvl="0"/>
            <a:r>
              <a:rPr/>
              <a:t>Content authored with markdown</a:t>
            </a:r>
          </a:p>
          <a:p>
            <a:pPr lvl="0"/>
            <a:r>
              <a:rPr/>
              <a:t>Output from executable code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Sensitivity Runs Kobe Plot</a:t>
            </a:r>
          </a:p>
        </p:txBody>
      </p:sp>
      <p:pic>
        <p:nvPicPr>
          <p:cNvPr descr="SWO23_ISCPlen_files/figure-pptx/fig-sensitvityKobe-1.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24: Kobe plot showing the terminal-year stock status for the base case model (grey B) and the sensitivity analyses as indicated by the run numbers. For the list of sensitivity runs, please see Table 12.</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Projections</a:t>
            </a:r>
          </a:p>
        </p:txBody>
      </p:sp>
      <p:sp>
        <p:nvSpPr>
          <p:cNvPr id="4" name="Text Placeholder 3"/>
          <p:cNvSpPr>
            <a:spLocks noGrp="1"/>
          </p:cNvSpPr>
          <p:nvPr>
            <p:ph idx="2" sz="half" type="body"/>
          </p:nvPr>
        </p:nvSpPr>
        <p:spPr/>
        <p:txBody>
          <a:bodyPr/>
          <a:lstStyle/>
          <a:p>
            <a:pPr lvl="0" indent="0">
              <a:buNone/>
            </a:pPr>
            <a:r>
              <a:rPr>
                <a:latin typeface="Courier"/>
              </a:rPr>
              <a:t>
 starter.sso with Bratio: SSB/SSB0 and F: _abs_F 
 </a:t>
            </a:r>
          </a:p>
        </p:txBody>
      </p:sp>
      <p:pic>
        <p:nvPicPr>
          <p:cNvPr descr="SWO23_ISCPlen_files/figure-pptx/fig-projectionssb-1.png" id="0" name="Picture 1"/>
          <p:cNvPicPr>
            <a:picLocks noGrp="1" noChangeAspect="1"/>
          </p:cNvPicPr>
          <p:nvPr/>
        </p:nvPicPr>
        <p:blipFill>
          <a:blip r:embed="rId2"/>
          <a:stretch>
            <a:fillRect/>
          </a:stretch>
        </p:blipFill>
        <p:spPr bwMode="auto">
          <a:xfrm>
            <a:off x="3568700" y="228600"/>
            <a:ext cx="5105400" cy="3835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25: Historical and projected trajectories of spawning biomass from the North Pacific swordfish base case model based upon F scenarios. Dashed line indicates the spawning stock biomass at SSB</a:t>
            </a:r>
            <a:r>
              <a:rPr baseline="-25000"/>
              <a:t>MSY</a:t>
            </a:r>
            <a:r>
              <a:rPr/>
              <a:t>. The list of projection scenarios can be found in Table XX.</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WO23_ISCPlen_files/figure-pptx/fig-projectioncatch-1.png" id="0" name="Picture 1"/>
          <p:cNvPicPr>
            <a:picLocks noGrp="1" noChangeAspect="1"/>
          </p:cNvPicPr>
          <p:nvPr/>
        </p:nvPicPr>
        <p:blipFill>
          <a:blip r:embed="rId2"/>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26: Historical and projected trajectories of catch from the North Pacific swordfish base case model based upon F scenarios. The list of projection scenarios can be found in Table XX.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Stock Structure</a:t>
            </a:r>
          </a:p>
        </p:txBody>
      </p:sp>
      <p:pic>
        <p:nvPicPr>
          <p:cNvPr descr="2023_SWO_stock_boundary.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Western and Central North Pacific Ocean and North Eastern Pacific Ocean swordfish stock boundaries for the 2023 North Pacific swordfish assessment. Spatial structure is treated implicitly using fleets as areas.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Available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available</a:t>
            </a:r>
          </a:p>
        </p:txBody>
      </p:sp>
      <p:pic>
        <p:nvPicPr>
          <p:cNvPr descr="SWO23_ISCPlen_files/figure-pptx/fig-dataplot-1.pn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Catch, CPUE index, and size composition data included in the 2023 NP swordfish stock assessment. The size of the bubble indicates the relative number of observations available.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Catch</a:t>
            </a:r>
          </a:p>
        </p:txBody>
      </p:sp>
      <p:pic>
        <p:nvPicPr>
          <p:cNvPr descr="SWO23_ISCPlen_files/figure-pptx/fig-catchbyfleet-1.png" id="0" name="Picture 1"/>
          <p:cNvPicPr>
            <a:picLocks noGrp="1" noChangeAspect="1"/>
          </p:cNvPicPr>
          <p:nvPr/>
        </p:nvPicPr>
        <p:blipFill>
          <a:blip r:embed="rId2"/>
          <a:stretch>
            <a:fillRect/>
          </a:stretch>
        </p:blipFill>
        <p:spPr bwMode="auto">
          <a:xfrm>
            <a:off x="2768600" y="1193800"/>
            <a:ext cx="3606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Total annual catch of the North Pacific swordfish by all fisheries harvesting the stock during 1975-2021. See Table 1 for the reference code for each fishery.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CPUE Indices</a:t>
            </a:r>
          </a:p>
        </p:txBody>
      </p:sp>
      <p:pic>
        <p:nvPicPr>
          <p:cNvPr descr="SWO23_ISCPlen_files/figure-pptx/fig-FLRsmoother-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Plot of CPUE index by fleet with a simple loess smoother fit to each time series. This provides information on the general trend of the indices considered for inclusion in the model and identifies potential conflict between indices.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Length Data</a:t>
            </a:r>
          </a:p>
        </p:txBody>
      </p:sp>
      <p:pic>
        <p:nvPicPr>
          <p:cNvPr descr="Final%20Base-case/plots/comp_lenfit__aggregated_across_time.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Aggregated Size comp data (grey) and model fit (green)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SWO_SAR_2023</dc:title>
  <dc:creator>Michelle</dc:creator>
  <cp:keywords/>
  <dcterms:created xsi:type="dcterms:W3CDTF">2023-06-27T20:46:54Z</dcterms:created>
  <dcterms:modified xsi:type="dcterms:W3CDTF">2023-06-27T20:46:54Z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params">
    <vt:lpwstr/>
  </property>
  <property fmtid="{D5CDD505-2E9C-101B-9397-08002B2CF9AE}" pid="12" name="tbl-cap-location">
    <vt:lpwstr>top</vt:lpwstr>
  </property>
  <property fmtid="{D5CDD505-2E9C-101B-9397-08002B2CF9AE}" pid="13" name="toc-title">
    <vt:lpwstr>Table of contents</vt:lpwstr>
  </property>
</Properties>
</file>