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5" r:id="rId8"/>
    <p:sldId id="264" r:id="rId9"/>
    <p:sldId id="266" r:id="rId10"/>
    <p:sldId id="268" r:id="rId11"/>
    <p:sldId id="260" r:id="rId12"/>
    <p:sldId id="261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WCNPOSWO-2023/tree/main/ModelDev/NoSe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9" y="132541"/>
            <a:ext cx="11512412" cy="5052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0778" y="5436524"/>
            <a:ext cx="325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CPUE min: 6.8</a:t>
            </a:r>
          </a:p>
          <a:p>
            <a:r>
              <a:rPr lang="en-US" dirty="0" smtClean="0"/>
              <a:t>Size comp min: 7.4</a:t>
            </a:r>
          </a:p>
          <a:p>
            <a:r>
              <a:rPr lang="en-US" dirty="0" smtClean="0"/>
              <a:t>Rec min: 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56" y="262832"/>
            <a:ext cx="10029132" cy="42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" y="132801"/>
            <a:ext cx="9469692" cy="494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73" y="5311833"/>
            <a:ext cx="9069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TWN DWLL and US HI LL Deep driving the size comp</a:t>
            </a:r>
          </a:p>
          <a:p>
            <a:r>
              <a:rPr lang="en-US" dirty="0"/>
              <a:t>	</a:t>
            </a:r>
            <a:r>
              <a:rPr lang="en-US" dirty="0" smtClean="0"/>
              <a:t>Considering dropping/</a:t>
            </a:r>
            <a:r>
              <a:rPr lang="en-US" dirty="0" err="1" smtClean="0"/>
              <a:t>downweighting</a:t>
            </a:r>
            <a:r>
              <a:rPr lang="en-US" dirty="0" smtClean="0"/>
              <a:t> US deep</a:t>
            </a:r>
          </a:p>
          <a:p>
            <a:r>
              <a:rPr lang="en-US" dirty="0" smtClean="0"/>
              <a:t>JPN LL Area 1 Late, IATTC, JPN LL Area 1 early, and US HI Shallow early all have very large ln(R0) – could be responsible for the model’s tendency to go to unrealistic population sizes</a:t>
            </a:r>
          </a:p>
          <a:p>
            <a:r>
              <a:rPr lang="en-US" dirty="0" smtClean="0"/>
              <a:t>2018 assessment only included F1-F4, dropped all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 3/14/23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 on TWN LL size comp</a:t>
            </a:r>
          </a:p>
          <a:p>
            <a:r>
              <a:rPr lang="en-US" dirty="0" smtClean="0"/>
              <a:t>Block on JPN F1 size comp</a:t>
            </a:r>
          </a:p>
          <a:p>
            <a:pPr lvl="1"/>
            <a:r>
              <a:rPr lang="en-US" dirty="0" smtClean="0"/>
              <a:t>Tried block on HI LL Deep F9, didn’t improve fit. </a:t>
            </a:r>
            <a:endParaRPr lang="en-US" dirty="0" smtClean="0"/>
          </a:p>
          <a:p>
            <a:r>
              <a:rPr lang="en-US" dirty="0" err="1" smtClean="0"/>
              <a:t>Downweight</a:t>
            </a:r>
            <a:r>
              <a:rPr lang="en-US" dirty="0" smtClean="0"/>
              <a:t> </a:t>
            </a:r>
            <a:r>
              <a:rPr lang="en-US" dirty="0" smtClean="0"/>
              <a:t>all size comp lambda to 0.5</a:t>
            </a:r>
          </a:p>
          <a:p>
            <a:pPr lvl="1"/>
            <a:r>
              <a:rPr lang="en-US" dirty="0" smtClean="0"/>
              <a:t>Reduces the influence of size comp, allows CPUE to drive biomass trends</a:t>
            </a:r>
          </a:p>
          <a:p>
            <a:r>
              <a:rPr lang="en-US" dirty="0" smtClean="0"/>
              <a:t> Dropped IATTC size comp prior to </a:t>
            </a:r>
            <a:r>
              <a:rPr lang="en-US" dirty="0" smtClean="0"/>
              <a:t>2001 (9 quarters, 1981-1989)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model with 2-areas and tagging data</a:t>
            </a:r>
          </a:p>
          <a:p>
            <a:r>
              <a:rPr lang="en-US" dirty="0" smtClean="0"/>
              <a:t>Work in progress, doesn’t run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06" y="1185188"/>
            <a:ext cx="6618000" cy="407261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equilibrium catch estimate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8652" y="5117500"/>
            <a:ext cx="850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Equ</a:t>
            </a:r>
            <a:r>
              <a:rPr lang="en-US" dirty="0" smtClean="0"/>
              <a:t>. Catch likelihood issue solved. Bug in the source code. A fix will be released in the next SS version, current work around is to set Q4 SE to 0.05 for fleets estimating equilibrium 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2" y="472892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75" y="32599"/>
            <a:ext cx="3316177" cy="3316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46" y="3305268"/>
            <a:ext cx="3316177" cy="3316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94" y="32599"/>
            <a:ext cx="3316177" cy="3316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42" y="3403379"/>
            <a:ext cx="3316177" cy="3316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00" y="4097140"/>
            <a:ext cx="28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on TWN 2004 – 2009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041" y="2071835"/>
            <a:ext cx="28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on JPN 1995 - 1998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7" y="71261"/>
            <a:ext cx="3403115" cy="3403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7" y="3454885"/>
            <a:ext cx="3403115" cy="340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64" y="-21013"/>
            <a:ext cx="3495389" cy="3495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/>
          <a:stretch/>
        </p:blipFill>
        <p:spPr>
          <a:xfrm>
            <a:off x="6220163" y="3602874"/>
            <a:ext cx="3495389" cy="3255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1767" y="3830276"/>
            <a:ext cx="252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Dropped size comp prior to 2001 (1981, 1989)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7" y="90156"/>
            <a:ext cx="3390848" cy="3390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7" y="3481004"/>
            <a:ext cx="3390848" cy="3390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38"/>
            <a:ext cx="3390848" cy="3390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98" y="3432486"/>
            <a:ext cx="3390848" cy="33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0" y="3349749"/>
            <a:ext cx="3508251" cy="3508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49" y="-16568"/>
            <a:ext cx="3508251" cy="3508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0" y="39244"/>
            <a:ext cx="3452439" cy="34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64" y="3405561"/>
            <a:ext cx="3452439" cy="3452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96441" y="4089291"/>
            <a:ext cx="214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need to separate into a quarterly fleet like JPN DF in MLS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" y="-87317"/>
            <a:ext cx="5675756" cy="3492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4" y="33029"/>
            <a:ext cx="5675756" cy="3492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" y="3243017"/>
            <a:ext cx="5675756" cy="3492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64" y="3243017"/>
            <a:ext cx="5675756" cy="3492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850" y="33029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S1_JPN_WCNPO_OSDWLL_Early_Area1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876" y="-58867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S2_JPN_WCNPO_OSDWLL_Late_Area1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12" y="3395796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S3_JPN_WCNPO_OSDWLL_Early_Area2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1838" y="3303900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S4_JPN_WCNPO_OSDWLL_Late_Area2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5" y="140267"/>
            <a:ext cx="5224443" cy="3215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34" y="215666"/>
            <a:ext cx="5224443" cy="3215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7" y="3430708"/>
            <a:ext cx="5224443" cy="3215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89" y="3430708"/>
            <a:ext cx="5224443" cy="3215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850" y="33029"/>
            <a:ext cx="390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S5_TWN_WCNPO_DWLL_Late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1621" y="180459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S6_US_WCNPO_LL_deep (recruitment index)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6760" y="3423555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S7_US_WCNPO_LL_shallow_early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7314" y="3470900"/>
            <a:ext cx="4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S8_US_WCNPO_LL_shallow_late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36" y="0"/>
            <a:ext cx="3429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" y="10072"/>
            <a:ext cx="6858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7173" y="3331870"/>
            <a:ext cx="2711804" cy="152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8223" y="3794956"/>
            <a:ext cx="21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enough data in </a:t>
            </a:r>
            <a:r>
              <a:rPr lang="en-US" dirty="0" err="1" smtClean="0"/>
              <a:t>timeseries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83" y="-5260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37" y="-52003"/>
            <a:ext cx="5943612" cy="3657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74" y="3159078"/>
            <a:ext cx="5943612" cy="365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309" y="1997552"/>
            <a:ext cx="297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Rescaled </a:t>
            </a:r>
            <a:r>
              <a:rPr lang="en-US" dirty="0" err="1" smtClean="0"/>
              <a:t>sigmaR</a:t>
            </a:r>
            <a:r>
              <a:rPr lang="en-US" dirty="0" smtClean="0"/>
              <a:t> to 0.42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75" y="487615"/>
            <a:ext cx="4572000" cy="4572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0709"/>
              </p:ext>
            </p:extLst>
          </p:nvPr>
        </p:nvGraphicFramePr>
        <p:xfrm>
          <a:off x="6341934" y="638964"/>
          <a:ext cx="4713280" cy="39487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42656">
                  <a:extLst>
                    <a:ext uri="{9D8B030D-6E8A-4147-A177-3AD203B41FA5}">
                      <a16:colId xmlns:a16="http://schemas.microsoft.com/office/drawing/2014/main" val="45248796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4184923840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3195774839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4249667940"/>
                    </a:ext>
                  </a:extLst>
                </a:gridCol>
                <a:gridCol w="942656">
                  <a:extLst>
                    <a:ext uri="{9D8B030D-6E8A-4147-A177-3AD203B41FA5}">
                      <a16:colId xmlns:a16="http://schemas.microsoft.com/office/drawing/2014/main" val="1139980143"/>
                    </a:ext>
                  </a:extLst>
                </a:gridCol>
              </a:tblGrid>
              <a:tr h="335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SR_LN.R0.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Recruitment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Length_comp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Survey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9545011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92.9397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755234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995217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39.5395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44290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17.22485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719548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7012072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1735559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3117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748932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737766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7721408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519329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6781407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374239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327637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49684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513996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486403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9413780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850803"/>
                  </a:ext>
                </a:extLst>
              </a:tr>
              <a:tr h="1806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122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17082"/>
              </p:ext>
            </p:extLst>
          </p:nvPr>
        </p:nvGraphicFramePr>
        <p:xfrm>
          <a:off x="5666923" y="679067"/>
          <a:ext cx="5612490" cy="4351340"/>
        </p:xfrm>
        <a:graphic>
          <a:graphicData uri="http://schemas.openxmlformats.org/drawingml/2006/table">
            <a:tbl>
              <a:tblPr/>
              <a:tblGrid>
                <a:gridCol w="561249">
                  <a:extLst>
                    <a:ext uri="{9D8B030D-6E8A-4147-A177-3AD203B41FA5}">
                      <a16:colId xmlns:a16="http://schemas.microsoft.com/office/drawing/2014/main" val="3984526530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3578033343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619258482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141106524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485005715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1042091878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61298682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3725106075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2851686088"/>
                    </a:ext>
                  </a:extLst>
                </a:gridCol>
                <a:gridCol w="561249">
                  <a:extLst>
                    <a:ext uri="{9D8B030D-6E8A-4147-A177-3AD203B41FA5}">
                      <a16:colId xmlns:a16="http://schemas.microsoft.com/office/drawing/2014/main" val="1259326731"/>
                    </a:ext>
                  </a:extLst>
                </a:gridCol>
              </a:tblGrid>
              <a:tr h="81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SR_LN.R0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4549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3.4276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3.2729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8.9667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0.26109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9416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1.7409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2.6885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5.7707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78382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11.461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2.3815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2.2113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1.4021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2.3864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1329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0.16224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73035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1.4563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95551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0.05737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6273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0.03234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4587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2.3153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3152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95184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5336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1.7941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54288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7.25675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9181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8.00E-05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82811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1.5492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43731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1.4656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891367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1.3925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13935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0.7956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0010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60510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1.1022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0.00247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87204"/>
                  </a:ext>
                </a:extLst>
              </a:tr>
              <a:tr h="1769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0.9601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0.8808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1.1283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1.1799</a:t>
                      </a:r>
                    </a:p>
                  </a:txBody>
                  <a:tcPr marL="6103" marR="6103" marT="61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352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2" y="899682"/>
            <a:ext cx="4732249" cy="47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03134"/>
              </p:ext>
            </p:extLst>
          </p:nvPr>
        </p:nvGraphicFramePr>
        <p:xfrm>
          <a:off x="5125835" y="1118168"/>
          <a:ext cx="6647560" cy="4351343"/>
        </p:xfrm>
        <a:graphic>
          <a:graphicData uri="http://schemas.openxmlformats.org/drawingml/2006/table">
            <a:tbl>
              <a:tblPr/>
              <a:tblGrid>
                <a:gridCol w="830945">
                  <a:extLst>
                    <a:ext uri="{9D8B030D-6E8A-4147-A177-3AD203B41FA5}">
                      <a16:colId xmlns:a16="http://schemas.microsoft.com/office/drawing/2014/main" val="3958411759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243470241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2610952288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468057119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1241425167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811689342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446785016"/>
                    </a:ext>
                  </a:extLst>
                </a:gridCol>
                <a:gridCol w="830945">
                  <a:extLst>
                    <a:ext uri="{9D8B030D-6E8A-4147-A177-3AD203B41FA5}">
                      <a16:colId xmlns:a16="http://schemas.microsoft.com/office/drawing/2014/main" val="381757555"/>
                    </a:ext>
                  </a:extLst>
                </a:gridCol>
              </a:tblGrid>
              <a:tr h="478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SR_LN.R0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F1_JPN_WCNPO_OSDWCOLL_late_Area1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F2_TWN_WCNPO_DWLL_late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F4_IATTC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F6_JPN_WCNPO_OSDWLL_early_Area1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F8_US_WCNPO_LL_shallow_early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F9_US_WCNPO_LL_deep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37167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19.7885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5.14015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811617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2.7162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16.5948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2.9508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2797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10.2682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4.2392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4820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3.9978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1088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1.69515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1.7601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486592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1.30305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6931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3579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1.1197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129216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776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0.99715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994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1004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7.25675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8313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0.76965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948839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0030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816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0.1294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1115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0.2016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12861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7861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0.3932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87836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0.39265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2.755</a:t>
                      </a:r>
                    </a:p>
                  </a:txBody>
                  <a:tcPr marL="3599" marR="3599" marT="35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701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5" y="137454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before Assessment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Overall the likelihood has minimal conflicts</a:t>
            </a:r>
          </a:p>
          <a:p>
            <a:pPr lvl="2"/>
            <a:r>
              <a:rPr lang="en-US" dirty="0" smtClean="0"/>
              <a:t>In indices: S4  JPN Area2 Late and S8 US Shallow late are causing some misfit problems</a:t>
            </a:r>
          </a:p>
          <a:p>
            <a:pPr lvl="2"/>
            <a:r>
              <a:rPr lang="en-US" dirty="0" err="1" smtClean="0"/>
              <a:t>Consitstent</a:t>
            </a:r>
            <a:r>
              <a:rPr lang="en-US" dirty="0" smtClean="0"/>
              <a:t> with correlations with show S8 declining in the last few years all others increasing</a:t>
            </a:r>
          </a:p>
          <a:p>
            <a:pPr lvl="2"/>
            <a:r>
              <a:rPr lang="en-US" dirty="0" smtClean="0"/>
              <a:t>In size comp:  F4 IATTC and F8 US Shallow Early causing problem</a:t>
            </a:r>
          </a:p>
          <a:p>
            <a:pPr lvl="2"/>
            <a:r>
              <a:rPr lang="en-US" dirty="0" smtClean="0"/>
              <a:t>Recommend dropping F8 size comp or </a:t>
            </a:r>
            <a:r>
              <a:rPr lang="en-US" dirty="0" err="1" smtClean="0"/>
              <a:t>downweighting</a:t>
            </a:r>
            <a:r>
              <a:rPr lang="en-US" dirty="0" smtClean="0"/>
              <a:t> further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Francis weighting of size comp?</a:t>
            </a:r>
          </a:p>
          <a:p>
            <a:pPr lvl="1"/>
            <a:r>
              <a:rPr lang="en-US" dirty="0" err="1" smtClean="0"/>
              <a:t>Downweight</a:t>
            </a:r>
            <a:r>
              <a:rPr lang="en-US" dirty="0" smtClean="0"/>
              <a:t> only (US deep data)</a:t>
            </a:r>
          </a:p>
          <a:p>
            <a:r>
              <a:rPr lang="en-US" dirty="0" smtClean="0"/>
              <a:t>Continue exploring time blocks on F8 size comp</a:t>
            </a:r>
          </a:p>
          <a:p>
            <a:pPr lvl="1"/>
            <a:r>
              <a:rPr lang="en-US" dirty="0" smtClean="0"/>
              <a:t>1. Separate into Quarters</a:t>
            </a:r>
          </a:p>
          <a:p>
            <a:r>
              <a:rPr lang="en-US" dirty="0" smtClean="0"/>
              <a:t>Dropping S5 and S8</a:t>
            </a:r>
          </a:p>
          <a:p>
            <a:pPr lvl="1"/>
            <a:r>
              <a:rPr lang="en-US" dirty="0" smtClean="0"/>
              <a:t>S5 SS isn’t really fitting at all, not contributing nor really detracting from the model</a:t>
            </a:r>
          </a:p>
          <a:p>
            <a:pPr lvl="1"/>
            <a:r>
              <a:rPr lang="en-US" dirty="0" smtClean="0"/>
              <a:t>S8 is in conflict with all other indices – small area, seasonal fishery, lots of management changes, potentially a good index to drop</a:t>
            </a:r>
          </a:p>
          <a:p>
            <a:r>
              <a:rPr lang="en-US" dirty="0" smtClean="0"/>
              <a:t>Add back in Sex specific Data</a:t>
            </a:r>
          </a:p>
          <a:p>
            <a:r>
              <a:rPr lang="en-US" dirty="0" smtClean="0"/>
              <a:t>Start early </a:t>
            </a:r>
            <a:r>
              <a:rPr lang="en-US" smtClean="0"/>
              <a:t>recruits in 1965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02/21/23 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Current actively updated model</a:t>
            </a:r>
            <a:endParaRPr lang="en-US" dirty="0" smtClean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Model converges</a:t>
            </a:r>
          </a:p>
          <a:p>
            <a:pPr lvl="2"/>
            <a:r>
              <a:rPr lang="en-US" dirty="0" smtClean="0"/>
              <a:t>Positive definite Hessian</a:t>
            </a:r>
          </a:p>
          <a:p>
            <a:pPr lvl="2"/>
            <a:r>
              <a:rPr lang="en-US" dirty="0" smtClean="0"/>
              <a:t>Gradient &lt;0.0001</a:t>
            </a:r>
          </a:p>
          <a:p>
            <a:pPr lvl="2"/>
            <a:r>
              <a:rPr lang="en-US" dirty="0" smtClean="0"/>
              <a:t>Fits data reasonably/no parameters on the bounds</a:t>
            </a:r>
          </a:p>
          <a:p>
            <a:pPr lvl="1"/>
            <a:r>
              <a:rPr lang="en-US" dirty="0" smtClean="0"/>
              <a:t>Initial equilibrium catch likelihood problem</a:t>
            </a:r>
          </a:p>
          <a:p>
            <a:pPr lvl="1"/>
            <a:r>
              <a:rPr lang="en-US" dirty="0" smtClean="0"/>
              <a:t>Dropped JPN </a:t>
            </a:r>
            <a:r>
              <a:rPr lang="en-US" dirty="0" smtClean="0"/>
              <a:t>IATTC </a:t>
            </a:r>
            <a:r>
              <a:rPr lang="en-US" dirty="0" smtClean="0"/>
              <a:t>size data</a:t>
            </a:r>
          </a:p>
          <a:p>
            <a:pPr lvl="1"/>
            <a:r>
              <a:rPr lang="en-US" dirty="0" smtClean="0"/>
              <a:t>IATTC size data double normal selectivity (was asymptotic lognormal)</a:t>
            </a:r>
          </a:p>
          <a:p>
            <a:pPr lvl="1"/>
            <a:r>
              <a:rPr lang="en-US" dirty="0" smtClean="0"/>
              <a:t>Removed sex-specific size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3. Add back in sex-specific data</a:t>
            </a:r>
          </a:p>
          <a:p>
            <a:pPr lvl="1"/>
            <a:r>
              <a:rPr lang="en-US" dirty="0" smtClean="0"/>
              <a:t>2. Use likelihood profile to explore dropping/down-weighting size comp or CPUE indices</a:t>
            </a:r>
          </a:p>
          <a:p>
            <a:pPr lvl="1"/>
            <a:r>
              <a:rPr lang="en-US" dirty="0" smtClean="0"/>
              <a:t>1. Adding a few blocks to improve fit to size comp</a:t>
            </a:r>
          </a:p>
          <a:p>
            <a:pPr lvl="1"/>
            <a:r>
              <a:rPr lang="en-US" dirty="0" smtClean="0"/>
              <a:t>Continue trying to solve initial equilibrium catch likelihood</a:t>
            </a:r>
          </a:p>
          <a:p>
            <a:r>
              <a:rPr lang="en-US" dirty="0" smtClean="0"/>
              <a:t>For future model development:</a:t>
            </a:r>
          </a:p>
          <a:p>
            <a:pPr lvl="1"/>
            <a:r>
              <a:rPr lang="en-US" dirty="0" smtClean="0"/>
              <a:t>2-area model with tagging data</a:t>
            </a:r>
          </a:p>
          <a:p>
            <a:pPr lvl="1"/>
            <a:r>
              <a:rPr lang="en-US" dirty="0" smtClean="0"/>
              <a:t>Explore an environmental index for recruitment?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/>
          <a:stretch/>
        </p:blipFill>
        <p:spPr>
          <a:xfrm>
            <a:off x="15722" y="0"/>
            <a:ext cx="4149268" cy="2334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4029447" y="174041"/>
            <a:ext cx="4149268" cy="225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/>
          <a:stretch/>
        </p:blipFill>
        <p:spPr>
          <a:xfrm>
            <a:off x="8043172" y="46767"/>
            <a:ext cx="4149268" cy="2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1498726" y="2372091"/>
            <a:ext cx="4149268" cy="218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/>
          <a:stretch/>
        </p:blipFill>
        <p:spPr>
          <a:xfrm>
            <a:off x="5647994" y="2302625"/>
            <a:ext cx="4149268" cy="225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/>
          <a:stretch/>
        </p:blipFill>
        <p:spPr>
          <a:xfrm>
            <a:off x="0" y="4655127"/>
            <a:ext cx="4149268" cy="2185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7" y="4308415"/>
            <a:ext cx="4149268" cy="2553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0" y="4205919"/>
            <a:ext cx="4149268" cy="2553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471" y="214855"/>
            <a:ext cx="279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S1_JPN_WCNPO_OSDWLL_early_Area1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2448" y="214855"/>
            <a:ext cx="287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S3_JPN_WCNPO_OSDWLL_early_Area2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3053" y="331928"/>
            <a:ext cx="277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S2_JPN_WCNPO_OSDWCOLL_late_Area1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7274" y="2484814"/>
            <a:ext cx="270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S5_TWN_WCNPO_DWLL_late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4834" y="4797800"/>
            <a:ext cx="272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S6_US_WCNPO_LL_deep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961" y="5848062"/>
            <a:ext cx="268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S7_US_WCNPO_LL_shallow_early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0355" y="4659301"/>
            <a:ext cx="273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S8_US_WCNPO_LL_shallow_late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7613" y="2428178"/>
            <a:ext cx="258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S4_JPN_WCNPO_OSDWLL_late_Area2</a:t>
            </a:r>
          </a:p>
        </p:txBody>
      </p:sp>
    </p:spTree>
    <p:extLst>
      <p:ext uri="{BB962C8B-B14F-4D97-AF65-F5344CB8AC3E}">
        <p14:creationId xmlns:p14="http://schemas.microsoft.com/office/powerpoint/2010/main" val="12022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51" y="0"/>
            <a:ext cx="7626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4571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594"/>
            <a:ext cx="5943612" cy="5943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594"/>
            <a:ext cx="5943612" cy="59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8" y="247650"/>
            <a:ext cx="2845569" cy="2845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3" y="247649"/>
            <a:ext cx="2845569" cy="284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4" y="247648"/>
            <a:ext cx="2845569" cy="284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24" y="164329"/>
            <a:ext cx="2845569" cy="284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3427803"/>
            <a:ext cx="2886006" cy="28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9" y="3427803"/>
            <a:ext cx="2886006" cy="288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25" y="3427803"/>
            <a:ext cx="2886006" cy="2886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1" y="3427803"/>
            <a:ext cx="2886006" cy="28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1107</Words>
  <Application>Microsoft Office PowerPoint</Application>
  <PresentationFormat>Widescreen</PresentationFormat>
  <Paragraphs>577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  <vt:lpstr>02/21/23 Status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Status update 3/14/23</vt:lpstr>
      <vt:lpstr>Initial equilibrium catch estimate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before Assessment Meeting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26</cp:revision>
  <dcterms:created xsi:type="dcterms:W3CDTF">2023-01-17T22:48:25Z</dcterms:created>
  <dcterms:modified xsi:type="dcterms:W3CDTF">2023-03-15T01:03:15Z</dcterms:modified>
</cp:coreProperties>
</file>