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95" r:id="rId18"/>
    <p:sldId id="279" r:id="rId19"/>
    <p:sldId id="296" r:id="rId20"/>
    <p:sldId id="280" r:id="rId21"/>
    <p:sldId id="297" r:id="rId22"/>
    <p:sldId id="281" r:id="rId23"/>
    <p:sldId id="298" r:id="rId24"/>
    <p:sldId id="282" r:id="rId25"/>
    <p:sldId id="29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>
        <p:scale>
          <a:sx n="160" d="100"/>
          <a:sy n="160" d="100"/>
        </p:scale>
        <p:origin x="196" y="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A Preliminary Base-case model in SS3.30 for the 2023 North Pacific Swordfish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Michelle L </a:t>
            </a:r>
            <a:r>
              <a:rPr dirty="0" smtClean="0"/>
              <a:t>Sculley</a:t>
            </a:r>
            <a:r>
              <a:rPr lang="en-US" dirty="0"/>
              <a:t>, Yi-Jay Chang</a:t>
            </a:r>
            <a:r>
              <a:rPr lang="en-US" dirty="0" smtClean="0"/>
              <a:t>, </a:t>
            </a:r>
            <a:r>
              <a:rPr lang="en-US" dirty="0" err="1"/>
              <a:t>Hirotaka</a:t>
            </a:r>
            <a:r>
              <a:rPr lang="en-US" dirty="0"/>
              <a:t> </a:t>
            </a:r>
            <a:r>
              <a:rPr lang="en-US" dirty="0" err="1" smtClean="0"/>
              <a:t>Ijima</a:t>
            </a:r>
            <a:endParaRPr lang="en-US" baseline="30000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4/1/23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5_TWN_WCNPO_DWLL_l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5_TWN_WCNPO_DWLL_lat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S05_TWN_WCNPO_DWLL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6_US_WCNPO_LL_dee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6_US_WCNPO_LL_deep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S06_US_WCNPO_LL_deep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7_US_WCNPO_LL_shallow_earl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7_US_WCNPO_LL_shallow_early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S07_US_WCNPO_LL_shallow_early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8_US_WCNPO_LL_shallow_l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8_US_WCNPO_LL_shallow_lat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S08_US_WCNPO_LL_shallow_late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78152" y="47752"/>
            <a:ext cx="4028948" cy="40289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Figure 13: Results from a runs test for each CPUE index. Red indicates the index failed the test (residuals are not random), green indicates the index passed the test.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ModelDev/Current%20Best/plots/sel03_len_timevary_surf_flt1sex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668" y="333756"/>
            <a:ext cx="51054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956647" y="3491374"/>
            <a:ext cx="350723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/>
              <a:t>Figure 14: Time-varying selectivity estimated for F01 Japan LL area 1 late.</a:t>
            </a:r>
          </a:p>
        </p:txBody>
      </p:sp>
      <p:pic>
        <p:nvPicPr>
          <p:cNvPr id="6" name="Picture 5" descr="fig:  ModelDev/Current%20Best/plots/sel03_len_timevary_surf_flt2sex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26300" y="587756"/>
            <a:ext cx="4686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4809868" y="3368548"/>
            <a:ext cx="377498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400" dirty="0"/>
              <a:t>Figure 15: Time-varying selectivity estimated for F02 Chinese Taipei LL 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ModelDev/Current%20Best/plots/sel09_len_flt3sex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1644" y="2572602"/>
            <a:ext cx="3706978" cy="22848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961768" y="4745504"/>
            <a:ext cx="2687541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/>
              <a:t>F03_US_WCNPO_LL_shallow_late</a:t>
            </a:r>
          </a:p>
        </p:txBody>
      </p:sp>
      <p:pic>
        <p:nvPicPr>
          <p:cNvPr id="4" name="Picture 1" descr="fig:  ModelDev/Current%20Best/plots/sel09_len_flt4sex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20402" y="2535853"/>
            <a:ext cx="3690562" cy="22746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621912" y="4682141"/>
            <a:ext cx="2687541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F04_IATTC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9" y="0"/>
            <a:ext cx="3856978" cy="237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156" y="-1"/>
            <a:ext cx="3856978" cy="2373525"/>
          </a:xfrm>
          <a:prstGeom prst="rect">
            <a:avLst/>
          </a:prstGeom>
        </p:spPr>
      </p:pic>
      <p:sp>
        <p:nvSpPr>
          <p:cNvPr id="12" name="TextBox 3"/>
          <p:cNvSpPr txBox="1"/>
          <p:nvPr/>
        </p:nvSpPr>
        <p:spPr>
          <a:xfrm>
            <a:off x="5510874" y="2259307"/>
            <a:ext cx="2687541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 smtClean="0"/>
              <a:t>F0</a:t>
            </a:r>
            <a:r>
              <a:rPr lang="en-US" sz="1200" dirty="0" smtClean="0"/>
              <a:t>2</a:t>
            </a:r>
            <a:r>
              <a:rPr sz="1200" dirty="0" smtClean="0"/>
              <a:t>_</a:t>
            </a:r>
            <a:r>
              <a:rPr lang="en-US" sz="1200" dirty="0" smtClean="0"/>
              <a:t>TWN</a:t>
            </a:r>
            <a:r>
              <a:rPr sz="1200" dirty="0" smtClean="0"/>
              <a:t>_WCNPO_</a:t>
            </a:r>
            <a:r>
              <a:rPr lang="en-US" sz="1200" dirty="0" smtClean="0"/>
              <a:t>DW</a:t>
            </a:r>
            <a:r>
              <a:rPr sz="1200" dirty="0" smtClean="0"/>
              <a:t>LL</a:t>
            </a:r>
            <a:endParaRPr sz="1200" dirty="0"/>
          </a:p>
        </p:txBody>
      </p:sp>
      <p:sp>
        <p:nvSpPr>
          <p:cNvPr id="13" name="TextBox 3"/>
          <p:cNvSpPr txBox="1"/>
          <p:nvPr/>
        </p:nvSpPr>
        <p:spPr>
          <a:xfrm>
            <a:off x="1071761" y="2245126"/>
            <a:ext cx="2687541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 smtClean="0"/>
              <a:t>F0</a:t>
            </a:r>
            <a:r>
              <a:rPr lang="en-US" sz="1200" dirty="0" smtClean="0"/>
              <a:t>1</a:t>
            </a:r>
            <a:r>
              <a:rPr sz="1200" dirty="0" smtClean="0"/>
              <a:t>_</a:t>
            </a:r>
            <a:r>
              <a:rPr lang="en-US" sz="1200" dirty="0" smtClean="0"/>
              <a:t>JPN</a:t>
            </a:r>
            <a:r>
              <a:rPr sz="1200" dirty="0" smtClean="0"/>
              <a:t>_WCNPO_</a:t>
            </a:r>
            <a:r>
              <a:rPr lang="en-US" sz="1200" dirty="0" smtClean="0"/>
              <a:t>OSDW</a:t>
            </a:r>
            <a:r>
              <a:rPr sz="1200" dirty="0" smtClean="0"/>
              <a:t>LL_late</a:t>
            </a:r>
            <a:r>
              <a:rPr lang="en-US" sz="1200" dirty="0" smtClean="0"/>
              <a:t>_area1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1" y="103502"/>
            <a:ext cx="3856978" cy="2373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60" y="103503"/>
            <a:ext cx="3856978" cy="237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" y="2577781"/>
            <a:ext cx="3856978" cy="237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60" y="2477028"/>
            <a:ext cx="3856978" cy="2373525"/>
          </a:xfrm>
          <a:prstGeom prst="rect">
            <a:avLst/>
          </a:prstGeom>
        </p:spPr>
      </p:pic>
      <p:sp>
        <p:nvSpPr>
          <p:cNvPr id="9" name="TextBox 3"/>
          <p:cNvSpPr txBox="1"/>
          <p:nvPr/>
        </p:nvSpPr>
        <p:spPr>
          <a:xfrm>
            <a:off x="961768" y="4745504"/>
            <a:ext cx="2687541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 smtClean="0"/>
              <a:t>F0</a:t>
            </a:r>
            <a:r>
              <a:rPr lang="en-US" sz="1200" dirty="0" smtClean="0"/>
              <a:t>8</a:t>
            </a:r>
            <a:r>
              <a:rPr sz="1200" dirty="0" smtClean="0"/>
              <a:t>_US_WCNPO_LL_shallow_</a:t>
            </a:r>
            <a:r>
              <a:rPr lang="en-US" sz="1200" dirty="0" smtClean="0"/>
              <a:t>early</a:t>
            </a:r>
            <a:endParaRPr sz="1200" dirty="0"/>
          </a:p>
        </p:txBody>
      </p:sp>
      <p:sp>
        <p:nvSpPr>
          <p:cNvPr id="10" name="TextBox 3"/>
          <p:cNvSpPr txBox="1"/>
          <p:nvPr/>
        </p:nvSpPr>
        <p:spPr>
          <a:xfrm>
            <a:off x="919361" y="2383005"/>
            <a:ext cx="2881362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 smtClean="0"/>
              <a:t>F0</a:t>
            </a:r>
            <a:r>
              <a:rPr lang="en-US" sz="1200" dirty="0" smtClean="0"/>
              <a:t>6</a:t>
            </a:r>
            <a:r>
              <a:rPr sz="1200" dirty="0" smtClean="0"/>
              <a:t>_</a:t>
            </a:r>
            <a:r>
              <a:rPr lang="en-US" sz="1200" dirty="0" smtClean="0"/>
              <a:t>JPN</a:t>
            </a:r>
            <a:r>
              <a:rPr sz="1200" dirty="0" smtClean="0"/>
              <a:t>_WCNPO_</a:t>
            </a:r>
            <a:r>
              <a:rPr lang="en-US" sz="1200" dirty="0" smtClean="0"/>
              <a:t>OSDW</a:t>
            </a:r>
            <a:r>
              <a:rPr sz="1200" dirty="0" smtClean="0"/>
              <a:t>LL_</a:t>
            </a:r>
            <a:r>
              <a:rPr lang="en-US" sz="1200" dirty="0" smtClean="0"/>
              <a:t>early_area2</a:t>
            </a:r>
            <a:endParaRPr sz="1200" dirty="0"/>
          </a:p>
        </p:txBody>
      </p:sp>
      <p:sp>
        <p:nvSpPr>
          <p:cNvPr id="11" name="TextBox 3"/>
          <p:cNvSpPr txBox="1"/>
          <p:nvPr/>
        </p:nvSpPr>
        <p:spPr>
          <a:xfrm>
            <a:off x="5814714" y="2320986"/>
            <a:ext cx="2687541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 smtClean="0"/>
              <a:t>F0</a:t>
            </a:r>
            <a:r>
              <a:rPr lang="en-US" sz="1200" dirty="0" smtClean="0"/>
              <a:t>7</a:t>
            </a:r>
            <a:r>
              <a:rPr sz="1200" dirty="0" smtClean="0"/>
              <a:t>_</a:t>
            </a:r>
            <a:r>
              <a:rPr lang="en-US" sz="1200" dirty="0" smtClean="0"/>
              <a:t>JPN</a:t>
            </a:r>
            <a:r>
              <a:rPr sz="1200" dirty="0" smtClean="0"/>
              <a:t>_WCNPO_</a:t>
            </a:r>
            <a:r>
              <a:rPr lang="en-US" sz="1200" dirty="0" smtClean="0"/>
              <a:t>CODF</a:t>
            </a:r>
            <a:endParaRPr sz="1200" dirty="0"/>
          </a:p>
        </p:txBody>
      </p:sp>
      <p:sp>
        <p:nvSpPr>
          <p:cNvPr id="12" name="TextBox 3"/>
          <p:cNvSpPr txBox="1"/>
          <p:nvPr/>
        </p:nvSpPr>
        <p:spPr>
          <a:xfrm>
            <a:off x="5637135" y="4758508"/>
            <a:ext cx="2687541" cy="25679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1200" dirty="0" smtClean="0"/>
              <a:t>F0</a:t>
            </a:r>
            <a:r>
              <a:rPr lang="en-US" sz="1200" dirty="0"/>
              <a:t>9</a:t>
            </a:r>
            <a:r>
              <a:rPr sz="1200" dirty="0" smtClean="0"/>
              <a:t>_US_WCNPO_LL_</a:t>
            </a:r>
            <a:r>
              <a:rPr lang="en-US" sz="1200" dirty="0" smtClean="0"/>
              <a:t>deep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892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comp_lenfit_data_weighting_TA1.8_F1_JPN_WCNPO_OSDWCOLL_late_Are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comp_lenfit_residsflt1mkt0_page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061499" y="1284136"/>
            <a:ext cx="520811" cy="3013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26" y="812106"/>
            <a:ext cx="3365309" cy="3365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1" y="812106"/>
            <a:ext cx="3365309" cy="3365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7502" y="890547"/>
            <a:ext cx="1017768" cy="3013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fig:  2023_SWO_stock_bounda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99006" y="201676"/>
            <a:ext cx="51054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779780" y="3364484"/>
            <a:ext cx="694385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1: Western and Central North Pacific Ocean and North Eastern Pacific Ocean swordfish stock boundaries for the 2023 North Pacific swordfish assessment. Spatial structure is treated implicitly using fleets as areas.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363402" y="830911"/>
            <a:ext cx="1204622" cy="763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67092" y="922351"/>
            <a:ext cx="771277" cy="2663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comp_lenfit_data_weighting_TA1.8_F3_US_WCNPO_LL_shallow_l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comp_lenfit_residsflt3mkt0_page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8" y="508883"/>
            <a:ext cx="3667458" cy="3667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89" y="580445"/>
            <a:ext cx="3667458" cy="366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comp_lenfit_data_weighting_TA1.8_F6_JPN_WCNPO_OSDWLL_early_Are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comp_lenfit_residsflt6mkt0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2" y="795708"/>
            <a:ext cx="3679882" cy="3679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13" y="719096"/>
            <a:ext cx="3679882" cy="36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8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comp_lenfit_data_weighting_TA1.8_F8_US_WCNPO_LL_shallow_earl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comp_lenfit_residsflt8mkt0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1" y="460678"/>
            <a:ext cx="3394075" cy="339407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217" y="460679"/>
            <a:ext cx="3394075" cy="3394075"/>
          </a:xfrm>
        </p:spPr>
      </p:pic>
      <p:sp>
        <p:nvSpPr>
          <p:cNvPr id="7" name="TextBox 6"/>
          <p:cNvSpPr txBox="1"/>
          <p:nvPr/>
        </p:nvSpPr>
        <p:spPr>
          <a:xfrm>
            <a:off x="1256306" y="4043238"/>
            <a:ext cx="6726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 the last Modeling Team meeting, we decided to focus on improving the fit to this fleet. A model dividing this fleet into 4 is in progress, but while fits to the data improve, the model does not converge.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72585" y="95856"/>
            <a:ext cx="4921196" cy="49211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4870" y="398448"/>
            <a:ext cx="6327472" cy="31637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58561" y="3897796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22: Estimated biomass (</a:t>
            </a:r>
            <a:r>
              <a:rPr dirty="0" err="1"/>
              <a:t>mt</a:t>
            </a:r>
            <a:r>
              <a:rPr dirty="0"/>
              <a:t>) of NP swordfish 1+ from the base-case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2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866692"/>
            <a:ext cx="6420016" cy="32100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Figure 23: Estimated NP swordfish Spawning Stock Biomass (SSB) from the with 95% confidence intervals. SSB</a:t>
            </a:r>
            <a:r>
              <a:rPr baseline="-25000"/>
              <a:t>MSY</a:t>
            </a:r>
            <a:r>
              <a:rPr/>
              <a:t> is indicated by the dashed green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099" y="1086733"/>
            <a:ext cx="5979933" cy="29899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Figure 24: Estimated annual fishing mortality (average ages 1-10) the with 95% confidence intervals. F</a:t>
            </a:r>
            <a:r>
              <a:rPr baseline="-25000"/>
              <a:t>MSY</a:t>
            </a:r>
            <a:r>
              <a:rPr/>
              <a:t> is indicated by the dashed green 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85620" y="101092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593596" y="3525012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2: Catch, CPUE index, and size composition data included in the 2023 NP swordfish stock assessment. The size of the bubble indicates the relative number of observations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Figure 25: Estimated annual recruitment (thouseands of age-0 fish) with 95% confidence intervals.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ModelDev/Current%20Best/plots/Overall_Likelihoo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0272" y="203199"/>
            <a:ext cx="4626997" cy="46269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ModelDev/Current%20Best/plots/CPUE_Likelihoo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6899" y="223630"/>
            <a:ext cx="4012096" cy="40120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92981" y="4330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27: Likelihood profile over R0 by CPUE index for the base-case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ModelDev/Current%20Best/plots/Size_Likelihoo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87487" y="319046"/>
            <a:ext cx="3757654" cy="37576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Figure 28: Likelihood profile over R0 for each length composition time series for the base-case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2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4139" y="541572"/>
            <a:ext cx="5770107" cy="288505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855194" y="3516133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29: Spawning stock biomass trend for the ASPM model run (dashed line, triangles) and the base-case model (solid line, circles). Grey shading indicates 95% confidence intervals for each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3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2579" y="497839"/>
            <a:ext cx="6728238" cy="33641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2288540" y="3929601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30: Hind casting cross-validation (</a:t>
            </a:r>
            <a:r>
              <a:rPr dirty="0" err="1"/>
              <a:t>HCxval</a:t>
            </a:r>
            <a:r>
              <a:rPr dirty="0"/>
              <a:t>) results </a:t>
            </a:r>
            <a:r>
              <a:rPr dirty="0" smtClean="0"/>
              <a:t>showing </a:t>
            </a:r>
            <a:r>
              <a:rPr dirty="0"/>
              <a:t>observed (large points with dashed line), fitted (solid lines), and one-year-ahead forecast values (small terminal points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3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8602" y="136055"/>
            <a:ext cx="6812502" cy="340625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2252759" y="3476377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31: Hind casting cross-validation (</a:t>
            </a:r>
            <a:r>
              <a:rPr dirty="0" err="1"/>
              <a:t>HCxval</a:t>
            </a:r>
            <a:r>
              <a:rPr dirty="0"/>
              <a:t>) results for size composition mean lengths, showing observed (large points with dashed line), fitted (solid lines), and one-year-ahead forecast values (small terminal </a:t>
            </a:r>
            <a:r>
              <a:rPr dirty="0" smtClean="0"/>
              <a:t>points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:  Sculley_AssessmentWP_files/figure-pptx/fig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5452" y="200152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825244" y="3973068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Figure 3: Annual catch of NP swordfish by country or commission and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comp_lendat__page1_multi-fleet_comparis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comp_lendat__page2_multi-fleet_comparis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1_JPN_WCNPO_OSDWLL_early_Are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1_JPN_WCNPO_OSDWLL_early_Area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S01_JPN_WCNPO_LL_early_area1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2_JPN_WCNPO_OSDWCOLL_late_Area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2_JPN_WCNPO_OSDWCOLL_late_Area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S02_JPN_WCNPO_LL_late_area1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3_JPN_WCNPO_OSDWLL_early_Are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3_JPN_WCNPO_OSDWLL_early_Area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S03_JPN_WCNPO_LL_early_area2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lDev/Current%20Best/plots/index5_logcpuefit_S4_JPN_WCNPO_OSDWLL_late_Area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1" descr="ModelDev/Current%20Best/plots/index10_resids_SE_total_S4_JPN_WCNPO_OSDWLL_late_Area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75688" y="4355592"/>
            <a:ext cx="49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S04_JPN_WCNPO_LL_late_area2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513</Words>
  <Application>Microsoft Office PowerPoint</Application>
  <PresentationFormat>On-screen Show (16:9)</PresentationFormat>
  <Paragraphs>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A Preliminary Base-case model in SS3.30 for the 2023 North Pacific Swordfish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Preliminary Base-case model in SS3.30 for the 2023 North Pacific Swordfish Assessment</dc:title>
  <dc:creator>Michelle L Sculley</dc:creator>
  <cp:keywords/>
  <cp:lastModifiedBy>Michelle Sculley</cp:lastModifiedBy>
  <cp:revision>5</cp:revision>
  <dcterms:created xsi:type="dcterms:W3CDTF">2023-04-12T05:55:38Z</dcterms:created>
  <dcterms:modified xsi:type="dcterms:W3CDTF">2023-04-13T01:29:31Z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4/1/23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